
<file path=[Content_Types].xml><?xml version="1.0" encoding="utf-8"?>
<Types xmlns="http://schemas.openxmlformats.org/package/2006/content-types">
  <Override PartName="/ppt/slides/slide94.xml" ContentType="application/vnd.openxmlformats-officedocument.presentationml.slide+xml"/>
  <Override PartName="/ppt/slides/slide142.xml" ContentType="application/vnd.openxmlformats-officedocument.presentationml.slide+xml"/>
  <Override PartName="/ppt/slides/slide473.xml" ContentType="application/vnd.openxmlformats-officedocument.presentationml.slide+xml"/>
  <Override PartName="/ppt/slides/slide820.xml" ContentType="application/vnd.openxmlformats-officedocument.presentationml.slide+xml"/>
  <Override PartName="/ppt/slides/slide1134.xml" ContentType="application/vnd.openxmlformats-officedocument.presentationml.slide+xml"/>
  <Override PartName="/ppt/tags/tag8.xml" ContentType="application/vnd.openxmlformats-officedocument.presentationml.tags+xml"/>
  <Override PartName="/ppt/slides/slide218.xml" ContentType="application/vnd.openxmlformats-officedocument.presentationml.slide+xml"/>
  <Override PartName="/ppt/slides/slide549.xml" ContentType="application/vnd.openxmlformats-officedocument.presentationml.slide+xml"/>
  <Override PartName="/ppt/slides/slide990.xml" ContentType="application/vnd.openxmlformats-officedocument.presentationml.slide+xml"/>
  <Override PartName="/ppt/notesSlides/notesSlide85.xml" ContentType="application/vnd.openxmlformats-officedocument.presentationml.notesSlide+xml"/>
  <Override PartName="/ppt/slides/slide25.xml" ContentType="application/vnd.openxmlformats-officedocument.presentationml.slide+xml"/>
  <Override PartName="/ppt/slides/slide388.xml" ContentType="application/vnd.openxmlformats-officedocument.presentationml.slide+xml"/>
  <Override PartName="/ppt/slides/slide404.xml" ContentType="application/vnd.openxmlformats-officedocument.presentationml.slide+xml"/>
  <Override PartName="/ppt/slides/slide735.xml" ContentType="application/vnd.openxmlformats-officedocument.presentationml.slide+xml"/>
  <Override PartName="/ppt/slides/slide921.xml" ContentType="application/vnd.openxmlformats-officedocument.presentationml.slide+xml"/>
  <Override PartName="/ppt/slides/slide1049.xml" ContentType="application/vnd.openxmlformats-officedocument.presentationml.slide+xml"/>
  <Override PartName="/ppt/slideLayouts/slideLayout2.xml" ContentType="application/vnd.openxmlformats-officedocument.presentationml.slideLayout+xml"/>
  <Default Extension="xml" ContentType="application/xml"/>
  <Override PartName="/ppt/slides/slide50.xml" ContentType="application/vnd.openxmlformats-officedocument.presentationml.slide+xml"/>
  <Override PartName="/ppt/slides/slide243.xml" ContentType="application/vnd.openxmlformats-officedocument.presentationml.slide+xml"/>
  <Override PartName="/ppt/slides/slide574.xml" ContentType="application/vnd.openxmlformats-officedocument.presentationml.slide+xml"/>
  <Override PartName="/ppt/slides/slide760.xml" ContentType="application/vnd.openxmlformats-officedocument.presentationml.slide+xml"/>
  <Override PartName="/ppt/slides/slide1235.xml" ContentType="application/vnd.openxmlformats-officedocument.presentationml.slide+xml"/>
  <Override PartName="/ppt/slideLayouts/slideLayout24.xml" ContentType="application/vnd.openxmlformats-officedocument.presentationml.slideLayout+xml"/>
  <Override PartName="/ppt/tags/tag38.xml" ContentType="application/vnd.openxmlformats-officedocument.presentationml.tags+xml"/>
  <Override PartName="/ppt/notesSlides/notesSlide16.xml" ContentType="application/vnd.openxmlformats-officedocument.presentationml.notesSlide+xml"/>
  <Override PartName="/ppt/slides/slide319.xml" ContentType="application/vnd.openxmlformats-officedocument.presentationml.slide+xml"/>
  <Override PartName="/ppt/slides/slide505.xml" ContentType="application/vnd.openxmlformats-officedocument.presentationml.slide+xml"/>
  <Override PartName="/ppt/slides/slide836.xml" ContentType="application/vnd.openxmlformats-officedocument.presentationml.slide+xml"/>
  <Override PartName="/ppt/slides/slide1074.xml" ContentType="application/vnd.openxmlformats-officedocument.presentationml.slide+xml"/>
  <Override PartName="/ppt/slides/slide1260.xml" ContentType="application/vnd.openxmlformats-officedocument.presentationml.slide+xml"/>
  <Override PartName="/ppt/tags/tag63.xml" ContentType="application/vnd.openxmlformats-officedocument.presentationml.tags+xml"/>
  <Override PartName="/ppt/notesSlides/notesSlide41.xml" ContentType="application/vnd.openxmlformats-officedocument.presentationml.notesSlide+xml"/>
  <Override PartName="/ppt/slides/slide158.xml" ContentType="application/vnd.openxmlformats-officedocument.presentationml.slide+xml"/>
  <Override PartName="/ppt/slides/slide344.xml" ContentType="application/vnd.openxmlformats-officedocument.presentationml.slide+xml"/>
  <Override PartName="/ppt/slides/slide489.xml" ContentType="application/vnd.openxmlformats-officedocument.presentationml.slide+xml"/>
  <Override PartName="/ppt/slides/slide675.xml" ContentType="application/vnd.openxmlformats-officedocument.presentationml.slide+xml"/>
  <Override PartName="/ppt/slides/slide1005.xml" ContentType="application/vnd.openxmlformats-officedocument.presentationml.slide+xml"/>
  <Override PartName="/ppt/slides/slide183.xml" ContentType="application/vnd.openxmlformats-officedocument.presentationml.slide+xml"/>
  <Override PartName="/ppt/slides/slide530.xml" ContentType="application/vnd.openxmlformats-officedocument.presentationml.slide+xml"/>
  <Override PartName="/ppt/slides/slide861.xml" ContentType="application/vnd.openxmlformats-officedocument.presentationml.slide+xml"/>
  <Override PartName="/ppt/slides/slide1175.xml" ContentType="application/vnd.openxmlformats-officedocument.presentationml.slide+xml"/>
  <Override PartName="/ppt/notesSlides/notesSlide7.xml" ContentType="application/vnd.openxmlformats-officedocument.presentationml.notesSlide+xml"/>
  <Override PartName="/ppt/slides/slide259.xml" ContentType="application/vnd.openxmlformats-officedocument.presentationml.slide+xml"/>
  <Override PartName="/ppt/slides/slide606.xml" ContentType="application/vnd.openxmlformats-officedocument.presentationml.slide+xml"/>
  <Override PartName="/ppt/slides/slide937.xml" ContentType="application/vnd.openxmlformats-officedocument.presentationml.slide+xml"/>
  <Override PartName="/ppt/slides/slide1030.xml" ContentType="application/vnd.openxmlformats-officedocument.presentationml.slide+xml"/>
  <Override PartName="/ppt/slides/slide66.xml" ContentType="application/vnd.openxmlformats-officedocument.presentationml.slide+xml"/>
  <Override PartName="/ppt/slides/slide114.xml" ContentType="application/vnd.openxmlformats-officedocument.presentationml.slide+xml"/>
  <Override PartName="/ppt/slides/slide300.xml" ContentType="application/vnd.openxmlformats-officedocument.presentationml.slide+xml"/>
  <Override PartName="/ppt/slides/slide445.xml" ContentType="application/vnd.openxmlformats-officedocument.presentationml.slide+xml"/>
  <Override PartName="/ppt/slides/slide631.xml" ContentType="application/vnd.openxmlformats-officedocument.presentationml.slide+xml"/>
  <Override PartName="/ppt/slides/slide776.xml" ContentType="application/vnd.openxmlformats-officedocument.presentationml.slide+xml"/>
  <Override PartName="/ppt/slides/slide1106.xml" ContentType="application/vnd.openxmlformats-officedocument.presentationml.slide+xml"/>
  <Default Extension="png" ContentType="image/png"/>
  <Override PartName="/ppt/slides/slide284.xml" ContentType="application/vnd.openxmlformats-officedocument.presentationml.slide+xml"/>
  <Override PartName="/ppt/slides/slide470.xml" ContentType="application/vnd.openxmlformats-officedocument.presentationml.slide+xml"/>
  <Override PartName="/ppt/slides/slide962.xml" ContentType="application/vnd.openxmlformats-officedocument.presentationml.slide+xml"/>
  <Override PartName="/ppt/slides/slide1131.xml" ContentType="application/vnd.openxmlformats-officedocument.presentationml.slide+xml"/>
  <Override PartName="/ppt/slideLayouts/slideLayout65.xml" ContentType="application/vnd.openxmlformats-officedocument.presentationml.slideLayout+xml"/>
  <Override PartName="/ppt/tags/tag5.xml" ContentType="application/vnd.openxmlformats-officedocument.presentationml.tags+xml"/>
  <Override PartName="/ppt/notesSlides/notesSlide57.xml" ContentType="application/vnd.openxmlformats-officedocument.presentationml.notesSlide+xml"/>
  <Override PartName="/ppt/slides/slide91.xml" ContentType="application/vnd.openxmlformats-officedocument.presentationml.slide+xml"/>
  <Override PartName="/ppt/slides/slide215.xml" ContentType="application/vnd.openxmlformats-officedocument.presentationml.slide+xml"/>
  <Override PartName="/ppt/slides/slide707.xml" ContentType="application/vnd.openxmlformats-officedocument.presentationml.slide+xml"/>
  <Override PartName="/ppt/slides/slide22.xml" ContentType="application/vnd.openxmlformats-officedocument.presentationml.slide+xml"/>
  <Override PartName="/ppt/slides/slide199.xml" ContentType="application/vnd.openxmlformats-officedocument.presentationml.slide+xml"/>
  <Override PartName="/ppt/slides/slide401.xml" ContentType="application/vnd.openxmlformats-officedocument.presentationml.slide+xml"/>
  <Override PartName="/ppt/slides/slide546.xml" ContentType="application/vnd.openxmlformats-officedocument.presentationml.slide+xml"/>
  <Override PartName="/ppt/slides/slide732.xml" ContentType="application/vnd.openxmlformats-officedocument.presentationml.slide+xml"/>
  <Override PartName="/ppt/slides/slide877.xml" ContentType="application/vnd.openxmlformats-officedocument.presentationml.slide+xml"/>
  <Override PartName="/ppt/slides/slide1046.xml" ContentType="application/vnd.openxmlformats-officedocument.presentationml.slide+xml"/>
  <Override PartName="/ppt/slides/slide1207.xml" ContentType="application/vnd.openxmlformats-officedocument.presentationml.slide+xml"/>
  <Override PartName="/ppt/notesSlides/notesSlide82.xml" ContentType="application/vnd.openxmlformats-officedocument.presentationml.notesSlide+xml"/>
  <Override PartName="/ppt/slides/slide240.xml" ContentType="application/vnd.openxmlformats-officedocument.presentationml.slide+xml"/>
  <Override PartName="/ppt/slides/slide385.xml" ContentType="application/vnd.openxmlformats-officedocument.presentationml.slide+xml"/>
  <Override PartName="/ppt/slides/slide571.xml" ContentType="application/vnd.openxmlformats-officedocument.presentationml.slide+xml"/>
  <Override PartName="/ppt/slides/slide808.xml" ContentType="application/vnd.openxmlformats-officedocument.presentationml.slide+xml"/>
  <Override PartName="/ppt/slides/slide1232.xml" ContentType="application/vnd.openxmlformats-officedocument.presentationml.slide+xml"/>
  <Override PartName="/ppt/slideLayouts/slideLayout21.xml" ContentType="application/vnd.openxmlformats-officedocument.presentationml.slideLayout+xml"/>
  <Override PartName="/ppt/tags/tag35.xml" ContentType="application/vnd.openxmlformats-officedocument.presentationml.tags+xml"/>
  <Override PartName="/ppt/notesSlides/notesSlide13.xml" ContentType="application/vnd.openxmlformats-officedocument.presentationml.notesSlide+xml"/>
  <Override PartName="/ppt/slides/slide316.xml" ContentType="application/vnd.openxmlformats-officedocument.presentationml.slide+xml"/>
  <Override PartName="/ppt/slides/slide647.xml" ContentType="application/vnd.openxmlformats-officedocument.presentationml.slide+xml"/>
  <Override PartName="/ppt/slides/slide1071.xml" ContentType="application/vnd.openxmlformats-officedocument.presentationml.slide+xml"/>
  <Override PartName="/ppt/slides/slide155.xml" ContentType="application/vnd.openxmlformats-officedocument.presentationml.slide+xml"/>
  <Override PartName="/ppt/slides/slide486.xml" ContentType="application/vnd.openxmlformats-officedocument.presentationml.slide+xml"/>
  <Override PartName="/ppt/slides/slide502.xml" ContentType="application/vnd.openxmlformats-officedocument.presentationml.slide+xml"/>
  <Override PartName="/ppt/slides/slide833.xml" ContentType="application/vnd.openxmlformats-officedocument.presentationml.slide+xml"/>
  <Override PartName="/ppt/slides/slide978.xml" ContentType="application/vnd.openxmlformats-officedocument.presentationml.slide+xml"/>
  <Override PartName="/ppt/slides/slide1147.xml" ContentType="application/vnd.openxmlformats-officedocument.presentationml.slide+xml"/>
  <Override PartName="/ppt/tags/tag60.xml" ContentType="application/vnd.openxmlformats-officedocument.presentationml.tags+xml"/>
  <Override PartName="/ppt/slides/slide341.xml" ContentType="application/vnd.openxmlformats-officedocument.presentationml.slide+xml"/>
  <Override PartName="/ppt/slides/slide672.xml" ContentType="application/vnd.openxmlformats-officedocument.presentationml.slide+xml"/>
  <Override PartName="/ppt/slides/slide909.xml" ContentType="application/vnd.openxmlformats-officedocument.presentationml.slide+xml"/>
  <Override PartName="/ppt/slides/slide1002.xml" ContentType="application/vnd.openxmlformats-officedocument.presentationml.slide+xml"/>
  <Override PartName="/ppt/notesSlides/notesSlide4.xml" ContentType="application/vnd.openxmlformats-officedocument.presentationml.notesSlide+xml"/>
  <Override PartName="/ppt/slides/slide38.xml" ContentType="application/vnd.openxmlformats-officedocument.presentationml.slide+xml"/>
  <Override PartName="/ppt/slides/slide180.xml" ContentType="application/vnd.openxmlformats-officedocument.presentationml.slide+xml"/>
  <Override PartName="/ppt/slides/slide417.xml" ContentType="application/vnd.openxmlformats-officedocument.presentationml.slide+xml"/>
  <Override PartName="/ppt/slides/slide603.xml" ContentType="application/vnd.openxmlformats-officedocument.presentationml.slide+xml"/>
  <Override PartName="/ppt/slides/slide748.xml" ContentType="application/vnd.openxmlformats-officedocument.presentationml.slide+xml"/>
  <Override PartName="/ppt/slides/slide1172.xml" ContentType="application/vnd.openxmlformats-officedocument.presentationml.slide+xml"/>
  <Override PartName="/ppt/notesSlides/notesSlide98.xml" ContentType="application/vnd.openxmlformats-officedocument.presentationml.notesSlide+xml"/>
  <Override PartName="/ppt/slides/slide111.xml" ContentType="application/vnd.openxmlformats-officedocument.presentationml.slide+xml"/>
  <Override PartName="/ppt/slides/slide256.xml" ContentType="application/vnd.openxmlformats-officedocument.presentationml.slide+xml"/>
  <Override PartName="/ppt/slides/slide442.xml" ContentType="application/vnd.openxmlformats-officedocument.presentationml.slide+xml"/>
  <Override PartName="/ppt/slides/slide587.xml" ContentType="application/vnd.openxmlformats-officedocument.presentationml.slide+xml"/>
  <Override PartName="/ppt/slides/slide934.xml" ContentType="application/vnd.openxmlformats-officedocument.presentationml.slide+xml"/>
  <Override PartName="/ppt/slides/slide1103.xml" ContentType="application/vnd.openxmlformats-officedocument.presentationml.slide+xml"/>
  <Override PartName="/ppt/slides/slide1248.xml" ContentType="application/vnd.openxmlformats-officedocument.presentationml.slide+xml"/>
  <Override PartName="/ppt/slideLayouts/slideLayout37.xml" ContentType="application/vnd.openxmlformats-officedocument.presentationml.slideLayout+xml"/>
  <Override PartName="/ppt/notesSlides/notesSlide29.xml" ContentType="application/vnd.openxmlformats-officedocument.presentationml.notesSlide+xml"/>
  <Override PartName="/ppt/slides/slide63.xml" ContentType="application/vnd.openxmlformats-officedocument.presentationml.slide+xml"/>
  <Override PartName="/ppt/slides/slide281.xml" ContentType="application/vnd.openxmlformats-officedocument.presentationml.slide+xml"/>
  <Override PartName="/ppt/slides/slide773.xml" ContentType="application/vnd.openxmlformats-officedocument.presentationml.slide+xml"/>
  <Override PartName="/ppt/slides/slide1087.xml" ContentType="application/vnd.openxmlformats-officedocument.presentationml.slide+xml"/>
  <Override PartName="/ppt/slideLayouts/slideLayout62.xml" ContentType="application/vnd.openxmlformats-officedocument.presentationml.slideLayout+xml"/>
  <Override PartName="/ppt/tags/tag2.xml" ContentType="application/vnd.openxmlformats-officedocument.presentationml.tags+xml"/>
  <Override PartName="/ppt/slides/slide357.xml" ContentType="application/vnd.openxmlformats-officedocument.presentationml.slide+xml"/>
  <Override PartName="/ppt/slides/slide518.xml" ContentType="application/vnd.openxmlformats-officedocument.presentationml.slide+xml"/>
  <Override PartName="/ppt/slides/slide704.xml" ContentType="application/vnd.openxmlformats-officedocument.presentationml.slide+xml"/>
  <Override PartName="/ppt/slides/slide849.xml" ContentType="application/vnd.openxmlformats-officedocument.presentationml.slide+xml"/>
  <Override PartName="/ppt/slides/slide1018.xml" ContentType="application/vnd.openxmlformats-officedocument.presentationml.slide+xml"/>
  <Override PartName="/ppt/notesSlides/notesSlide54.xml" ContentType="application/vnd.openxmlformats-officedocument.presentationml.notesSlide+xml"/>
  <Override PartName="/ppt/slides/slide196.xml" ContentType="application/vnd.openxmlformats-officedocument.presentationml.slide+xml"/>
  <Override PartName="/ppt/slides/slide212.xml" ContentType="application/vnd.openxmlformats-officedocument.presentationml.slide+xml"/>
  <Override PartName="/ppt/slides/slide543.xml" ContentType="application/vnd.openxmlformats-officedocument.presentationml.slide+xml"/>
  <Override PartName="/ppt/slides/slide688.xml" ContentType="application/vnd.openxmlformats-officedocument.presentationml.slide+xml"/>
  <Override PartName="/ppt/slides/slide874.xml" ContentType="application/vnd.openxmlformats-officedocument.presentationml.slide+xml"/>
  <Override PartName="/ppt/slides/slide1204.xml" ContentType="application/vnd.openxmlformats-officedocument.presentationml.slide+xml"/>
  <Override PartName="/ppt/slides/slide382.xml" ContentType="application/vnd.openxmlformats-officedocument.presentationml.slide+xml"/>
  <Override PartName="/ppt/slides/slide619.xml" ContentType="application/vnd.openxmlformats-officedocument.presentationml.slide+xml"/>
  <Override PartName="/ppt/slides/slide1043.xml" ContentType="application/vnd.openxmlformats-officedocument.presentationml.slide+xml"/>
  <Override PartName="/ppt/slides/slide1188.xml" ContentType="application/vnd.openxmlformats-officedocument.presentationml.slide+xml"/>
  <Override PartName="/ppt/slides/slide79.xml" ContentType="application/vnd.openxmlformats-officedocument.presentationml.slide+xml"/>
  <Override PartName="/ppt/slides/slide127.xml" ContentType="application/vnd.openxmlformats-officedocument.presentationml.slide+xml"/>
  <Override PartName="/ppt/slides/slide458.xml" ContentType="application/vnd.openxmlformats-officedocument.presentationml.slide+xml"/>
  <Override PartName="/ppt/slides/slide789.xml" ContentType="application/vnd.openxmlformats-officedocument.presentationml.slide+xml"/>
  <Override PartName="/ppt/slides/slide805.xml" ContentType="application/vnd.openxmlformats-officedocument.presentationml.slide+xml"/>
  <Override PartName="/ppt/slides/slide1119.xml" ContentType="application/vnd.openxmlformats-officedocument.presentationml.slide+xml"/>
  <Override PartName="/ppt/tags/tag32.xml" ContentType="application/vnd.openxmlformats-officedocument.presentationml.tags+xml"/>
  <Override PartName="/ppt/notesSlides/notesSlide10.xml" ContentType="application/vnd.openxmlformats-officedocument.presentationml.notesSlide+xml"/>
  <Override PartName="/ppt/slides/slide297.xml" ContentType="application/vnd.openxmlformats-officedocument.presentationml.slide+xml"/>
  <Override PartName="/ppt/slides/slide313.xml" ContentType="application/vnd.openxmlformats-officedocument.presentationml.slide+xml"/>
  <Override PartName="/ppt/slides/slide644.xml" ContentType="application/vnd.openxmlformats-officedocument.presentationml.slide+xml"/>
  <Override PartName="/ppt/slides/slide830.xml" ContentType="application/vnd.openxmlformats-officedocument.presentationml.slide+xml"/>
  <Override PartName="/ppt/slides/slide975.xml" ContentType="application/vnd.openxmlformats-officedocument.presentationml.slide+xml"/>
  <Override PartName="/ppt/slides/slide152.xml" ContentType="application/vnd.openxmlformats-officedocument.presentationml.slide+xml"/>
  <Override PartName="/ppt/slides/slide483.xml" ContentType="application/vnd.openxmlformats-officedocument.presentationml.slide+xml"/>
  <Override PartName="/ppt/slides/slide906.xml" ContentType="application/vnd.openxmlformats-officedocument.presentationml.slide+xml"/>
  <Override PartName="/ppt/slides/slide1144.xml" ContentType="application/vnd.openxmlformats-officedocument.presentationml.slide+xml"/>
  <Override PartName="/ppt/notesSlides/notesSlide1.xml" ContentType="application/vnd.openxmlformats-officedocument.presentationml.notesSlide+xml"/>
  <Override PartName="/ppt/slides/slide228.xml" ContentType="application/vnd.openxmlformats-officedocument.presentationml.slide+xml"/>
  <Override PartName="/ppt/slides/slide414.xml" ContentType="application/vnd.openxmlformats-officedocument.presentationml.slide+xml"/>
  <Override PartName="/ppt/slides/slide559.xml" ContentType="application/vnd.openxmlformats-officedocument.presentationml.slide+xml"/>
  <Override PartName="/ppt/slides/slide745.xml" ContentType="application/vnd.openxmlformats-officedocument.presentationml.slide+xml"/>
  <Override PartName="/ppt/notesSlides/notesSlide95.xml" ContentType="application/vnd.openxmlformats-officedocument.presentationml.notesSlide+xml"/>
  <Override PartName="/ppt/slides/slide35.xml" ContentType="application/vnd.openxmlformats-officedocument.presentationml.slide+xml"/>
  <Override PartName="/ppt/slides/slide253.xml" ContentType="application/vnd.openxmlformats-officedocument.presentationml.slide+xml"/>
  <Override PartName="/ppt/slides/slide398.xml" ContentType="application/vnd.openxmlformats-officedocument.presentationml.slide+xml"/>
  <Override PartName="/ppt/slides/slide584.xml" ContentType="application/vnd.openxmlformats-officedocument.presentationml.slide+xml"/>
  <Override PartName="/ppt/slides/slide600.xml" ContentType="application/vnd.openxmlformats-officedocument.presentationml.slide+xml"/>
  <Override PartName="/ppt/slides/slide931.xml" ContentType="application/vnd.openxmlformats-officedocument.presentationml.slide+xml"/>
  <Override PartName="/ppt/slides/slide1059.xml" ContentType="application/vnd.openxmlformats-officedocument.presentationml.slide+xml"/>
  <Override PartName="/ppt/slides/slide1245.xml" ContentType="application/vnd.openxmlformats-officedocument.presentationml.slide+xml"/>
  <Override PartName="/ppt/slideLayouts/slideLayout34.xml" ContentType="application/vnd.openxmlformats-officedocument.presentationml.slideLayout+xml"/>
  <Override PartName="/ppt/slides/slide60.xml" ContentType="application/vnd.openxmlformats-officedocument.presentationml.slide+xml"/>
  <Override PartName="/ppt/slides/slide329.xml" ContentType="application/vnd.openxmlformats-officedocument.presentationml.slide+xml"/>
  <Override PartName="/ppt/slides/slide770.xml" ContentType="application/vnd.openxmlformats-officedocument.presentationml.slide+xml"/>
  <Override PartName="/ppt/slides/slide1084.xml" ContentType="application/vnd.openxmlformats-officedocument.presentationml.slide+xml"/>
  <Override PartName="/ppt/slides/slide1100.xml" ContentType="application/vnd.openxmlformats-officedocument.presentationml.slide+xml"/>
  <Override PartName="/ppt/tags/tag48.xml" ContentType="application/vnd.openxmlformats-officedocument.presentationml.tags+xml"/>
  <Override PartName="/ppt/notesSlides/notesSlide26.xml" ContentType="application/vnd.openxmlformats-officedocument.presentationml.notesSlide+xml"/>
  <Override PartName="/ppt/slides/slide168.xml" ContentType="application/vnd.openxmlformats-officedocument.presentationml.slide+xml"/>
  <Override PartName="/ppt/slides/slide515.xml" ContentType="application/vnd.openxmlformats-officedocument.presentationml.slide+xml"/>
  <Override PartName="/ppt/slides/slide701.xml" ContentType="application/vnd.openxmlformats-officedocument.presentationml.slide+xml"/>
  <Override PartName="/ppt/slides/slide846.xml" ContentType="application/vnd.openxmlformats-officedocument.presentationml.slide+xml"/>
  <Override PartName="/ppt/notesSlides/notesSlide51.xml" ContentType="application/vnd.openxmlformats-officedocument.presentationml.notesSlide+xml"/>
  <Override PartName="/ppt/slides/slide354.xml" ContentType="application/vnd.openxmlformats-officedocument.presentationml.slide+xml"/>
  <Override PartName="/ppt/slides/slide499.xml" ContentType="application/vnd.openxmlformats-officedocument.presentationml.slide+xml"/>
  <Override PartName="/ppt/slides/slide540.xml" ContentType="application/vnd.openxmlformats-officedocument.presentationml.slide+xml"/>
  <Override PartName="/ppt/slides/slide685.xml" ContentType="application/vnd.openxmlformats-officedocument.presentationml.slide+xml"/>
  <Override PartName="/ppt/slides/slide1015.xml" ContentType="application/vnd.openxmlformats-officedocument.presentationml.slide+xml"/>
  <Override PartName="/ppt/slides/slide1201.xml" ContentType="application/vnd.openxmlformats-officedocument.presentationml.slide+xml"/>
  <Override PartName="/ppt/slides/slide193.xml" ContentType="application/vnd.openxmlformats-officedocument.presentationml.slide+xml"/>
  <Override PartName="/ppt/slides/slide871.xml" ContentType="application/vnd.openxmlformats-officedocument.presentationml.slide+xml"/>
  <Override PartName="/ppt/slides/slide1040.xml" ContentType="application/vnd.openxmlformats-officedocument.presentationml.slide+xml"/>
  <Override PartName="/ppt/slides/slide1185.xml" ContentType="application/vnd.openxmlformats-officedocument.presentationml.slide+xml"/>
  <Override PartName="/ppt/slides/slide124.xml" ContentType="application/vnd.openxmlformats-officedocument.presentationml.slide+xml"/>
  <Override PartName="/ppt/slides/slide269.xml" ContentType="application/vnd.openxmlformats-officedocument.presentationml.slide+xml"/>
  <Override PartName="/ppt/slides/slide616.xml" ContentType="application/vnd.openxmlformats-officedocument.presentationml.slide+xml"/>
  <Override PartName="/ppt/slides/slide802.xml" ContentType="application/vnd.openxmlformats-officedocument.presentationml.slide+xml"/>
  <Override PartName="/ppt/slides/slide947.xml" ContentType="application/vnd.openxmlformats-officedocument.presentationml.slide+xml"/>
  <Override PartName="/ppt/slides/slide76.xml" ContentType="application/vnd.openxmlformats-officedocument.presentationml.slide+xml"/>
  <Override PartName="/ppt/slides/slide310.xml" ContentType="application/vnd.openxmlformats-officedocument.presentationml.slide+xml"/>
  <Override PartName="/ppt/slides/slide455.xml" ContentType="application/vnd.openxmlformats-officedocument.presentationml.slide+xml"/>
  <Override PartName="/ppt/slides/slide641.xml" ContentType="application/vnd.openxmlformats-officedocument.presentationml.slide+xml"/>
  <Override PartName="/ppt/slides/slide786.xml" ContentType="application/vnd.openxmlformats-officedocument.presentationml.slide+xml"/>
  <Override PartName="/ppt/slides/slide972.xml" ContentType="application/vnd.openxmlformats-officedocument.presentationml.slide+xml"/>
  <Override PartName="/ppt/slides/slide1116.xml" ContentType="application/vnd.openxmlformats-officedocument.presentationml.slide+xml"/>
  <Override PartName="/ppt/slides/slide294.xml" ContentType="application/vnd.openxmlformats-officedocument.presentationml.slide+xml"/>
  <Override PartName="/ppt/slides/slide480.xml" ContentType="application/vnd.openxmlformats-officedocument.presentationml.slide+xml"/>
  <Override PartName="/ppt/slides/slide717.xml" ContentType="application/vnd.openxmlformats-officedocument.presentationml.slide+xml"/>
  <Override PartName="/ppt/slides/slide1141.xml" ContentType="application/vnd.openxmlformats-officedocument.presentationml.slide+xml"/>
  <Override PartName="/ppt/notesSlides/notesSlide67.xml" ContentType="application/vnd.openxmlformats-officedocument.presentationml.notesSlide+xml"/>
  <Override PartName="/ppt/slides/slide225.xml" ContentType="application/vnd.openxmlformats-officedocument.presentationml.slide+xml"/>
  <Override PartName="/ppt/slides/slide556.xml" ContentType="application/vnd.openxmlformats-officedocument.presentationml.slide+xml"/>
  <Override PartName="/ppt/slides/slide903.xml" ContentType="application/vnd.openxmlformats-officedocument.presentationml.slide+xml"/>
  <Override PartName="/ppt/slides/slide1217.xml" ContentType="application/vnd.openxmlformats-officedocument.presentationml.slide+xml"/>
  <Override PartName="/ppt/notesSlides/notesSlide92.xml" ContentType="application/vnd.openxmlformats-officedocument.presentationml.notesSlide+xml"/>
  <Override PartName="/ppt/slides/slide32.xml" ContentType="application/vnd.openxmlformats-officedocument.presentationml.slide+xml"/>
  <Override PartName="/ppt/slides/slide395.xml" ContentType="application/vnd.openxmlformats-officedocument.presentationml.slide+xml"/>
  <Override PartName="/ppt/slides/slide411.xml" ContentType="application/vnd.openxmlformats-officedocument.presentationml.slide+xml"/>
  <Override PartName="/ppt/slides/slide742.xml" ContentType="application/vnd.openxmlformats-officedocument.presentationml.slide+xml"/>
  <Override PartName="/ppt/slides/slide887.xml" ContentType="application/vnd.openxmlformats-officedocument.presentationml.slide+xml"/>
  <Override PartName="/ppt/slides/slide1056.xml" ContentType="application/vnd.openxmlformats-officedocument.presentationml.slide+xml"/>
  <Override PartName="/ppt/slides/slide250.xml" ContentType="application/vnd.openxmlformats-officedocument.presentationml.slide+xml"/>
  <Override PartName="/ppt/slides/slide581.xml" ContentType="application/vnd.openxmlformats-officedocument.presentationml.slide+xml"/>
  <Override PartName="/ppt/slides/slide818.xml" ContentType="application/vnd.openxmlformats-officedocument.presentationml.slide+xml"/>
  <Override PartName="/ppt/slides/slide1242.xml" ContentType="application/vnd.openxmlformats-officedocument.presentationml.slide+xml"/>
  <Override PartName="/ppt/slideLayouts/slideLayout31.xml" ContentType="application/vnd.openxmlformats-officedocument.presentationml.slideLayout+xml"/>
  <Override PartName="/ppt/tags/tag45.xml" ContentType="application/vnd.openxmlformats-officedocument.presentationml.tags+xml"/>
  <Override PartName="/ppt/notesSlides/notesSlide23.xml" ContentType="application/vnd.openxmlformats-officedocument.presentationml.notesSlide+xml"/>
  <Override PartName="/ppt/slides/slide326.xml" ContentType="application/vnd.openxmlformats-officedocument.presentationml.slide+xml"/>
  <Override PartName="/ppt/slides/slide512.xml" ContentType="application/vnd.openxmlformats-officedocument.presentationml.slide+xml"/>
  <Override PartName="/ppt/slides/slide657.xml" ContentType="application/vnd.openxmlformats-officedocument.presentationml.slide+xml"/>
  <Override PartName="/ppt/slides/slide988.xml" ContentType="application/vnd.openxmlformats-officedocument.presentationml.slide+xml"/>
  <Override PartName="/ppt/slides/slide1081.xml" ContentType="application/vnd.openxmlformats-officedocument.presentationml.slide+xml"/>
  <Override PartName="/ppt/slides/slide165.xml" ContentType="application/vnd.openxmlformats-officedocument.presentationml.slide+xml"/>
  <Override PartName="/ppt/slides/slide351.xml" ContentType="application/vnd.openxmlformats-officedocument.presentationml.slide+xml"/>
  <Override PartName="/ppt/slides/slide496.xml" ContentType="application/vnd.openxmlformats-officedocument.presentationml.slide+xml"/>
  <Override PartName="/ppt/slides/slide843.xml" ContentType="application/vnd.openxmlformats-officedocument.presentationml.slide+xml"/>
  <Override PartName="/ppt/slides/slide1012.xml" ContentType="application/vnd.openxmlformats-officedocument.presentationml.slide+xml"/>
  <Override PartName="/ppt/slides/slide1157.xml" ContentType="application/vnd.openxmlformats-officedocument.presentationml.slide+xml"/>
  <Override PartName="/ppt/slides/slide190.xml" ContentType="application/vnd.openxmlformats-officedocument.presentationml.slide+xml"/>
  <Override PartName="/ppt/slides/slide682.xml" ContentType="application/vnd.openxmlformats-officedocument.presentationml.slide+xml"/>
  <Override PartName="/ppt/slides/slide919.xml" ContentType="application/vnd.openxmlformats-officedocument.presentationml.slide+xml"/>
  <Override PartName="/ppt/slides/slide1182.xml" ContentType="application/vnd.openxmlformats-officedocument.presentationml.slide+xml"/>
  <Override PartName="/ppt/slides/slide48.xml" ContentType="application/vnd.openxmlformats-officedocument.presentationml.slide+xml"/>
  <Override PartName="/ppt/slides/slide427.xml" ContentType="application/vnd.openxmlformats-officedocument.presentationml.slide+xml"/>
  <Override PartName="/ppt/slides/slide613.xml" ContentType="application/vnd.openxmlformats-officedocument.presentationml.slide+xml"/>
  <Override PartName="/ppt/slides/slide758.xml" ContentType="application/vnd.openxmlformats-officedocument.presentationml.slide+xml"/>
  <Override PartName="/ppt/slides/slide944.xml" ContentType="application/vnd.openxmlformats-officedocument.presentationml.slide+xml"/>
  <Override PartName="/ppt/slides/slide73.xml" ContentType="application/vnd.openxmlformats-officedocument.presentationml.slide+xml"/>
  <Override PartName="/ppt/slides/slide121.xml" ContentType="application/vnd.openxmlformats-officedocument.presentationml.slide+xml"/>
  <Override PartName="/ppt/slides/slide266.xml" ContentType="application/vnd.openxmlformats-officedocument.presentationml.slide+xml"/>
  <Override PartName="/ppt/slides/slide452.xml" ContentType="application/vnd.openxmlformats-officedocument.presentationml.slide+xml"/>
  <Override PartName="/ppt/slides/slide597.xml" ContentType="application/vnd.openxmlformats-officedocument.presentationml.slide+xml"/>
  <Override PartName="/ppt/slides/slide783.xml" ContentType="application/vnd.openxmlformats-officedocument.presentationml.slide+xml"/>
  <Override PartName="/ppt/slides/slide1113.xml" ContentType="application/vnd.openxmlformats-officedocument.presentationml.slide+xml"/>
  <Override PartName="/ppt/slides/slide1258.xml" ContentType="application/vnd.openxmlformats-officedocument.presentationml.slide+xml"/>
  <Override PartName="/ppt/slideLayouts/slideLayout47.xml" ContentType="application/vnd.openxmlformats-officedocument.presentationml.slideLayout+xml"/>
  <Override PartName="/ppt/notesSlides/notesSlide39.xml" ContentType="application/vnd.openxmlformats-officedocument.presentationml.notesSlide+xml"/>
  <Override PartName="/ppt/slides/slide291.xml" ContentType="application/vnd.openxmlformats-officedocument.presentationml.slide+xml"/>
  <Override PartName="/ppt/slides/slide528.xml" ContentType="application/vnd.openxmlformats-officedocument.presentationml.slide+xml"/>
  <Override PartName="/ppt/slides/slide859.xml" ContentType="application/vnd.openxmlformats-officedocument.presentationml.slide+xml"/>
  <Override PartName="/ppt/slides/slide1097.xml" ContentType="application/vnd.openxmlformats-officedocument.presentationml.slide+xml"/>
  <Override PartName="/ppt/notesSlides/notesSlide64.xml" ContentType="application/vnd.openxmlformats-officedocument.presentationml.notesSlide+xml"/>
  <Override PartName="/ppt/slides/slide367.xml" ContentType="application/vnd.openxmlformats-officedocument.presentationml.slide+xml"/>
  <Override PartName="/ppt/slides/slide698.xml" ContentType="application/vnd.openxmlformats-officedocument.presentationml.slide+xml"/>
  <Override PartName="/ppt/slides/slide714.xml" ContentType="application/vnd.openxmlformats-officedocument.presentationml.slide+xml"/>
  <Override PartName="/ppt/slides/slide900.xml" ContentType="application/vnd.openxmlformats-officedocument.presentationml.slide+xml"/>
  <Override PartName="/ppt/slides/slide1028.xml" ContentType="application/vnd.openxmlformats-officedocument.presentationml.slide+xml"/>
  <Override PartName="/ppt/slides/slide222.xml" ContentType="application/vnd.openxmlformats-officedocument.presentationml.slide+xml"/>
  <Override PartName="/ppt/slides/slide553.xml" ContentType="application/vnd.openxmlformats-officedocument.presentationml.slide+xml"/>
  <Override PartName="/ppt/slides/slide884.xml" ContentType="application/vnd.openxmlformats-officedocument.presentationml.slide+xml"/>
  <Override PartName="/ppt/slides/slide1198.xml" ContentType="application/vnd.openxmlformats-officedocument.presentationml.slide+xml"/>
  <Override PartName="/ppt/slides/slide1214.xml" ContentType="application/vnd.openxmlformats-officedocument.presentationml.slide+xml"/>
  <Override PartName="/ppt/tags/tag17.xml" ContentType="application/vnd.openxmlformats-officedocument.presentationml.tags+xml"/>
  <Override PartName="/ppt/slides/slide392.xml" ContentType="application/vnd.openxmlformats-officedocument.presentationml.slide+xml"/>
  <Override PartName="/ppt/slides/slide629.xml" ContentType="application/vnd.openxmlformats-officedocument.presentationml.slide+xml"/>
  <Override PartName="/ppt/slides/slide815.xml" ContentType="application/vnd.openxmlformats-officedocument.presentationml.slide+xml"/>
  <Override PartName="/ppt/slides/slide1053.xml" ContentType="application/vnd.openxmlformats-officedocument.presentationml.slide+xml"/>
  <Override PartName="/ppt/notesSlides/notesSlide20.xml" ContentType="application/vnd.openxmlformats-officedocument.presentationml.notesSlide+xml"/>
  <Override PartName="/ppt/slides/slide89.xml" ContentType="application/vnd.openxmlformats-officedocument.presentationml.slide+xml"/>
  <Override PartName="/ppt/slides/slide137.xml" ContentType="application/vnd.openxmlformats-officedocument.presentationml.slide+xml"/>
  <Override PartName="/ppt/slides/slide323.xml" ContentType="application/vnd.openxmlformats-officedocument.presentationml.slide+xml"/>
  <Override PartName="/ppt/slides/slide468.xml" ContentType="application/vnd.openxmlformats-officedocument.presentationml.slide+xml"/>
  <Override PartName="/ppt/slides/slide654.xml" ContentType="application/vnd.openxmlformats-officedocument.presentationml.slide+xml"/>
  <Override PartName="/ppt/slides/slide799.xml" ContentType="application/vnd.openxmlformats-officedocument.presentationml.slide+xml"/>
  <Override PartName="/ppt/slides/slide1129.xml" ContentType="application/vnd.openxmlformats-officedocument.presentationml.slide+xml"/>
  <Override PartName="/ppt/tags/tag42.xml" ContentType="application/vnd.openxmlformats-officedocument.presentationml.tags+xml"/>
  <Override PartName="/ppt/slides/slide162.xml" ContentType="application/vnd.openxmlformats-officedocument.presentationml.slide+xml"/>
  <Override PartName="/ppt/slides/slide493.xml" ContentType="application/vnd.openxmlformats-officedocument.presentationml.slide+xml"/>
  <Override PartName="/ppt/slides/slide840.xml" ContentType="application/vnd.openxmlformats-officedocument.presentationml.slide+xml"/>
  <Override PartName="/ppt/slides/slide985.xml" ContentType="application/vnd.openxmlformats-officedocument.presentationml.slide+xml"/>
  <Override PartName="/ppt/slides/slide1154.xml" ContentType="application/vnd.openxmlformats-officedocument.presentationml.slide+xml"/>
  <Override PartName="/ppt/slides/slide238.xml" ContentType="application/vnd.openxmlformats-officedocument.presentationml.slide+xml"/>
  <Override PartName="/ppt/slides/slide916.xml" ContentType="application/vnd.openxmlformats-officedocument.presentationml.slide+xml"/>
  <Override PartName="/ppt/slideLayouts/slideLayout19.xml" ContentType="application/vnd.openxmlformats-officedocument.presentationml.slideLayout+xml"/>
  <Override PartName="/ppt/slides/slide45.xml" ContentType="application/vnd.openxmlformats-officedocument.presentationml.slide+xml"/>
  <Override PartName="/ppt/slides/slide424.xml" ContentType="application/vnd.openxmlformats-officedocument.presentationml.slide+xml"/>
  <Override PartName="/ppt/slides/slide569.xml" ContentType="application/vnd.openxmlformats-officedocument.presentationml.slide+xml"/>
  <Override PartName="/ppt/slides/slide755.xml" ContentType="application/vnd.openxmlformats-officedocument.presentationml.slide+xml"/>
  <Override PartName="/ppt/slides/slide1069.xml" ContentType="application/vnd.openxmlformats-officedocument.presentationml.slide+xml"/>
  <Override PartName="/ppt/slides/slide263.xml" ContentType="application/vnd.openxmlformats-officedocument.presentationml.slide+xml"/>
  <Override PartName="/ppt/slides/slide594.xml" ContentType="application/vnd.openxmlformats-officedocument.presentationml.slide+xml"/>
  <Override PartName="/ppt/slides/slide610.xml" ContentType="application/vnd.openxmlformats-officedocument.presentationml.slide+xml"/>
  <Override PartName="/ppt/slides/slide941.xml" ContentType="application/vnd.openxmlformats-officedocument.presentationml.slide+xml"/>
  <Override PartName="/ppt/slides/slide1110.xml" ContentType="application/vnd.openxmlformats-officedocument.presentationml.slide+xml"/>
  <Override PartName="/ppt/slides/slide1255.xml" ContentType="application/vnd.openxmlformats-officedocument.presentationml.slide+xml"/>
  <Override PartName="/ppt/slideLayouts/slideLayout44.xml" ContentType="application/vnd.openxmlformats-officedocument.presentationml.slideLayout+xml"/>
  <Override PartName="/ppt/tags/tag58.xml" ContentType="application/vnd.openxmlformats-officedocument.presentationml.tags+xml"/>
  <Override PartName="/ppt/notesSlides/notesSlide36.xml" ContentType="application/vnd.openxmlformats-officedocument.presentationml.notesSlide+xml"/>
  <Override PartName="/ppt/slides/slide70.xml" ContentType="application/vnd.openxmlformats-officedocument.presentationml.slide+xml"/>
  <Override PartName="/ppt/slides/slide339.xml" ContentType="application/vnd.openxmlformats-officedocument.presentationml.slide+xml"/>
  <Override PartName="/ppt/slides/slide780.xml" ContentType="application/vnd.openxmlformats-officedocument.presentationml.slide+xml"/>
  <Override PartName="/ppt/slides/slide1094.xml" ContentType="application/vnd.openxmlformats-officedocument.presentationml.slide+xml"/>
  <Override PartName="/ppt/slides/slide178.xml" ContentType="application/vnd.openxmlformats-officedocument.presentationml.slide+xml"/>
  <Override PartName="/ppt/slides/slide525.xml" ContentType="application/vnd.openxmlformats-officedocument.presentationml.slide+xml"/>
  <Override PartName="/ppt/slides/slide711.xml" ContentType="application/vnd.openxmlformats-officedocument.presentationml.slide+xml"/>
  <Override PartName="/ppt/slides/slide856.xml" ContentType="application/vnd.openxmlformats-officedocument.presentationml.slide+xml"/>
  <Override PartName="/ppt/notesSlides/notesSlide61.xml" ContentType="application/vnd.openxmlformats-officedocument.presentationml.notesSlide+xml"/>
  <Override PartName="/ppt/slides/slide364.xml" ContentType="application/vnd.openxmlformats-officedocument.presentationml.slide+xml"/>
  <Override PartName="/ppt/slides/slide550.xml" ContentType="application/vnd.openxmlformats-officedocument.presentationml.slide+xml"/>
  <Override PartName="/ppt/slides/slide695.xml" ContentType="application/vnd.openxmlformats-officedocument.presentationml.slide+xml"/>
  <Override PartName="/ppt/slides/slide881.xml" ContentType="application/vnd.openxmlformats-officedocument.presentationml.slide+xml"/>
  <Override PartName="/ppt/slides/slide1025.xml" ContentType="application/vnd.openxmlformats-officedocument.presentationml.slide+xml"/>
  <Override PartName="/ppt/slides/slide1211.xml" ContentType="application/vnd.openxmlformats-officedocument.presentationml.slide+xml"/>
  <Override PartName="/ppt/tags/tag14.xml" ContentType="application/vnd.openxmlformats-officedocument.presentationml.tags+xml"/>
  <Override PartName="/ppt/slides/slide109.xml" ContentType="application/vnd.openxmlformats-officedocument.presentationml.slide+xml"/>
  <Override PartName="/ppt/slides/slide626.xml" ContentType="application/vnd.openxmlformats-officedocument.presentationml.slide+xml"/>
  <Override PartName="/ppt/slides/slide1050.xml" ContentType="application/vnd.openxmlformats-officedocument.presentationml.slide+xml"/>
  <Override PartName="/ppt/slides/slide1195.xml" ContentType="application/vnd.openxmlformats-officedocument.presentationml.slide+xml"/>
  <Override PartName="/ppt/slides/slide134.xml" ContentType="application/vnd.openxmlformats-officedocument.presentationml.slide+xml"/>
  <Override PartName="/ppt/slides/slide279.xml" ContentType="application/vnd.openxmlformats-officedocument.presentationml.slide+xml"/>
  <Override PartName="/ppt/slides/slide465.xml" ContentType="application/vnd.openxmlformats-officedocument.presentationml.slide+xml"/>
  <Override PartName="/ppt/slides/slide812.xml" ContentType="application/vnd.openxmlformats-officedocument.presentationml.slide+xml"/>
  <Override PartName="/ppt/slides/slide957.xml" ContentType="application/vnd.openxmlformats-officedocument.presentationml.slide+xml"/>
  <Override PartName="/ppt/slides/slide1126.xml" ContentType="application/vnd.openxmlformats-officedocument.presentationml.slide+xml"/>
  <Override PartName="/ppt/slides/slide86.xml" ContentType="application/vnd.openxmlformats-officedocument.presentationml.slide+xml"/>
  <Override PartName="/ppt/slides/slide320.xml" ContentType="application/vnd.openxmlformats-officedocument.presentationml.slide+xml"/>
  <Override PartName="/ppt/slides/slide651.xml" ContentType="application/vnd.openxmlformats-officedocument.presentationml.slide+xml"/>
  <Override PartName="/ppt/slides/slide796.xml" ContentType="application/vnd.openxmlformats-officedocument.presentationml.slide+xml"/>
  <Override PartName="/ppt/slides/slide982.xml" ContentType="application/vnd.openxmlformats-officedocument.presentationml.slide+xml"/>
  <Override PartName="/ppt/slides/slide17.xml" ContentType="application/vnd.openxmlformats-officedocument.presentationml.slide+xml"/>
  <Override PartName="/ppt/slides/slide490.xml" ContentType="application/vnd.openxmlformats-officedocument.presentationml.slide+xml"/>
  <Override PartName="/ppt/slides/slide727.xml" ContentType="application/vnd.openxmlformats-officedocument.presentationml.slide+xml"/>
  <Override PartName="/ppt/slides/slide1151.xml" ContentType="application/vnd.openxmlformats-officedocument.presentationml.slide+xml"/>
  <Override PartName="/ppt/notesSlides/notesSlide77.xml" ContentType="application/vnd.openxmlformats-officedocument.presentationml.notesSlide+xml"/>
  <Override PartName="/ppt/slides/slide235.xml" ContentType="application/vnd.openxmlformats-officedocument.presentationml.slide+xml"/>
  <Override PartName="/ppt/slides/slide421.xml" ContentType="application/vnd.openxmlformats-officedocument.presentationml.slide+xml"/>
  <Override PartName="/ppt/slides/slide566.xml" ContentType="application/vnd.openxmlformats-officedocument.presentationml.slide+xml"/>
  <Override PartName="/ppt/slides/slide897.xml" ContentType="application/vnd.openxmlformats-officedocument.presentationml.slide+xml"/>
  <Override PartName="/ppt/slides/slide913.xml" ContentType="application/vnd.openxmlformats-officedocument.presentationml.slide+xml"/>
  <Override PartName="/ppt/slides/slide1227.xml" ContentType="application/vnd.openxmlformats-officedocument.presentationml.slide+xml"/>
  <Override PartName="/ppt/slideLayouts/slideLayout16.xml" ContentType="application/vnd.openxmlformats-officedocument.presentationml.slideLayout+xml"/>
  <Override PartName="/ppt/slides/slide42.xml" ContentType="application/vnd.openxmlformats-officedocument.presentationml.slide+xml"/>
  <Override PartName="/ppt/slides/slide260.xml" ContentType="application/vnd.openxmlformats-officedocument.presentationml.slide+xml"/>
  <Override PartName="/ppt/slides/slide752.xml" ContentType="application/vnd.openxmlformats-officedocument.presentationml.slide+xml"/>
  <Override PartName="/ppt/slides/slide1066.xml" ContentType="application/vnd.openxmlformats-officedocument.presentationml.slide+xml"/>
  <Override PartName="/ppt/slides/slide1252.xml" ContentType="application/vnd.openxmlformats-officedocument.presentationml.slide+xml"/>
  <Override PartName="/ppt/slideLayouts/slideLayout41.xml" ContentType="application/vnd.openxmlformats-officedocument.presentationml.slideLayout+xml"/>
  <Override PartName="/ppt/slides/slide591.xml" ContentType="application/vnd.openxmlformats-officedocument.presentationml.slide+xml"/>
  <Override PartName="/ppt/slides/slide828.xml" ContentType="application/vnd.openxmlformats-officedocument.presentationml.slide+xml"/>
  <Override PartName="/ppt/slides/slide1091.xml" ContentType="application/vnd.openxmlformats-officedocument.presentationml.slide+xml"/>
  <Override PartName="/ppt/tags/tag55.xml" ContentType="application/vnd.openxmlformats-officedocument.presentationml.tags+xml"/>
  <Override PartName="/ppt/notesSlides/notesSlide33.xml" ContentType="application/vnd.openxmlformats-officedocument.presentationml.notesSlide+xml"/>
  <Override PartName="/ppt/slides/slide336.xml" ContentType="application/vnd.openxmlformats-officedocument.presentationml.slide+xml"/>
  <Override PartName="/ppt/slides/slide522.xml" ContentType="application/vnd.openxmlformats-officedocument.presentationml.slide+xml"/>
  <Override PartName="/ppt/slides/slide667.xml" ContentType="application/vnd.openxmlformats-officedocument.presentationml.slide+xml"/>
  <Override PartName="/ppt/slides/slide853.xml" ContentType="application/vnd.openxmlformats-officedocument.presentationml.slide+xml"/>
  <Override PartName="/ppt/slides/slide998.xml" ContentType="application/vnd.openxmlformats-officedocument.presentationml.slide+xml"/>
  <Override PartName="/ppt/slides/slide175.xml" ContentType="application/vnd.openxmlformats-officedocument.presentationml.slide+xml"/>
  <Override PartName="/ppt/slides/slide361.xml" ContentType="application/vnd.openxmlformats-officedocument.presentationml.slide+xml"/>
  <Override PartName="/ppt/slides/slide692.xml" ContentType="application/vnd.openxmlformats-officedocument.presentationml.slide+xml"/>
  <Override PartName="/ppt/slides/slide929.xml" ContentType="application/vnd.openxmlformats-officedocument.presentationml.slide+xml"/>
  <Override PartName="/ppt/slides/slide1022.xml" ContentType="application/vnd.openxmlformats-officedocument.presentationml.slide+xml"/>
  <Override PartName="/ppt/slides/slide1167.xml" ContentType="application/vnd.openxmlformats-officedocument.presentationml.slide+xml"/>
  <Override PartName="/ppt/slides/slide8.xml" ContentType="application/vnd.openxmlformats-officedocument.presentationml.slide+xml"/>
  <Override PartName="/ppt/slides/slide106.xml" ContentType="application/vnd.openxmlformats-officedocument.presentationml.slide+xml"/>
  <Override PartName="/ppt/slides/slide437.xml" ContentType="application/vnd.openxmlformats-officedocument.presentationml.slide+xml"/>
  <Override PartName="/ppt/slides/slide768.xml" ContentType="application/vnd.openxmlformats-officedocument.presentationml.slide+xml"/>
  <Override PartName="/ppt/slides/slide1192.xml" ContentType="application/vnd.openxmlformats-officedocument.presentationml.slide+xml"/>
  <Override PartName="/ppt/tags/tag11.xml" ContentType="application/vnd.openxmlformats-officedocument.presentationml.tags+xml"/>
  <Override PartName="/ppt/slides/slide58.xml" ContentType="application/vnd.openxmlformats-officedocument.presentationml.slide+xml"/>
  <Override PartName="/ppt/slides/slide276.xml" ContentType="application/vnd.openxmlformats-officedocument.presentationml.slide+xml"/>
  <Override PartName="/ppt/slides/slide623.xml" ContentType="application/vnd.openxmlformats-officedocument.presentationml.slide+xml"/>
  <Override PartName="/ppt/slides/slide954.xml" ContentType="application/vnd.openxmlformats-officedocument.presentationml.slide+xml"/>
  <Override PartName="/ppt/slideLayouts/slideLayout57.xml" ContentType="application/vnd.openxmlformats-officedocument.presentationml.slideLayout+xml"/>
  <Override PartName="/ppt/notesSlides/notesSlide105.xml" ContentType="application/vnd.openxmlformats-officedocument.presentationml.notesSlide+xml"/>
  <Override PartName="/ppt/slides/slide83.xml" ContentType="application/vnd.openxmlformats-officedocument.presentationml.slide+xml"/>
  <Override PartName="/ppt/slides/slide131.xml" ContentType="application/vnd.openxmlformats-officedocument.presentationml.slide+xml"/>
  <Override PartName="/ppt/slides/slide462.xml" ContentType="application/vnd.openxmlformats-officedocument.presentationml.slide+xml"/>
  <Override PartName="/ppt/slides/slide793.xml" ContentType="application/vnd.openxmlformats-officedocument.presentationml.slide+xml"/>
  <Override PartName="/ppt/slides/slide1123.xml" ContentType="application/vnd.openxmlformats-officedocument.presentationml.slide+xml"/>
  <Override PartName="/ppt/notesSlides/notesSlide49.xml" ContentType="application/vnd.openxmlformats-officedocument.presentationml.notesSlide+xml"/>
  <Override PartName="/ppt/slides/slide207.xml" ContentType="application/vnd.openxmlformats-officedocument.presentationml.slide+xml"/>
  <Override PartName="/ppt/slides/slide538.xml" ContentType="application/vnd.openxmlformats-officedocument.presentationml.slide+xml"/>
  <Override PartName="/ppt/slides/slide724.xml" ContentType="application/vnd.openxmlformats-officedocument.presentationml.slide+xml"/>
  <Override PartName="/ppt/slides/slide869.xml" ContentType="application/vnd.openxmlformats-officedocument.presentationml.slide+xml"/>
  <Override PartName="/ppt/notesSlides/notesSlide74.xml" ContentType="application/vnd.openxmlformats-officedocument.presentationml.notesSlide+xml"/>
  <Override PartName="/ppt/slides/slide14.xml" ContentType="application/vnd.openxmlformats-officedocument.presentationml.slide+xml"/>
  <Override PartName="/ppt/slides/slide232.xml" ContentType="application/vnd.openxmlformats-officedocument.presentationml.slide+xml"/>
  <Override PartName="/ppt/slides/slide377.xml" ContentType="application/vnd.openxmlformats-officedocument.presentationml.slide+xml"/>
  <Override PartName="/ppt/slides/slide563.xml" ContentType="application/vnd.openxmlformats-officedocument.presentationml.slide+xml"/>
  <Override PartName="/ppt/slides/slide910.xml" ContentType="application/vnd.openxmlformats-officedocument.presentationml.slide+xml"/>
  <Override PartName="/ppt/slides/slide1038.xml" ContentType="application/vnd.openxmlformats-officedocument.presentationml.slide+xml"/>
  <Override PartName="/ppt/slides/slide1224.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s/slide308.xml" ContentType="application/vnd.openxmlformats-officedocument.presentationml.slide+xml"/>
  <Override PartName="/ppt/slides/slide894.xml" ContentType="application/vnd.openxmlformats-officedocument.presentationml.slide+xml"/>
  <Override PartName="/ppt/slides/slide1063.xml" ContentType="application/vnd.openxmlformats-officedocument.presentationml.slide+xml"/>
  <Override PartName="/ppt/tags/tag27.xml" ContentType="application/vnd.openxmlformats-officedocument.presentationml.tags+xml"/>
  <Override PartName="/ppt/slides/slide147.xml" ContentType="application/vnd.openxmlformats-officedocument.presentationml.slide+xml"/>
  <Override PartName="/ppt/slides/slide639.xml" ContentType="application/vnd.openxmlformats-officedocument.presentationml.slide+xml"/>
  <Override PartName="/ppt/slides/slide825.xml" ContentType="application/vnd.openxmlformats-officedocument.presentationml.slide+xml"/>
  <Override PartName="/ppt/tags/tag52.xml" ContentType="application/vnd.openxmlformats-officedocument.presentationml.tags+xml"/>
  <Override PartName="/ppt/notesSlides/notesSlide30.xml" ContentType="application/vnd.openxmlformats-officedocument.presentationml.notesSlide+xml"/>
  <Override PartName="/ppt/slides/slide99.xml" ContentType="application/vnd.openxmlformats-officedocument.presentationml.slide+xml"/>
  <Override PartName="/ppt/slides/slide333.xml" ContentType="application/vnd.openxmlformats-officedocument.presentationml.slide+xml"/>
  <Override PartName="/ppt/slides/slide478.xml" ContentType="application/vnd.openxmlformats-officedocument.presentationml.slide+xml"/>
  <Override PartName="/ppt/slides/slide664.xml" ContentType="application/vnd.openxmlformats-officedocument.presentationml.slide+xml"/>
  <Override PartName="/ppt/slides/slide995.xml" ContentType="application/vnd.openxmlformats-officedocument.presentationml.slide+xml"/>
  <Override PartName="/ppt/slides/slide1139.xml" ContentType="application/vnd.openxmlformats-officedocument.presentationml.slide+xml"/>
  <Override PartName="/ppt/slides/slide172.xml" ContentType="application/vnd.openxmlformats-officedocument.presentationml.slide+xml"/>
  <Override PartName="/ppt/slides/slide409.xml" ContentType="application/vnd.openxmlformats-officedocument.presentationml.slide+xml"/>
  <Override PartName="/ppt/slides/slide850.xml" ContentType="application/vnd.openxmlformats-officedocument.presentationml.slide+xml"/>
  <Override PartName="/ppt/slides/slide1164.xml" ContentType="application/vnd.openxmlformats-officedocument.presentationml.slide+xml"/>
  <Override PartName="/ppt/slides/slide5.xml" ContentType="application/vnd.openxmlformats-officedocument.presentationml.slide+xml"/>
  <Override PartName="/ppt/slides/slide103.xml" ContentType="application/vnd.openxmlformats-officedocument.presentationml.slide+xml"/>
  <Override PartName="/ppt/slides/slide248.xml" ContentType="application/vnd.openxmlformats-officedocument.presentationml.slide+xml"/>
  <Override PartName="/ppt/slides/slide579.xml" ContentType="application/vnd.openxmlformats-officedocument.presentationml.slide+xml"/>
  <Override PartName="/ppt/slides/slide926.xml" ContentType="application/vnd.openxmlformats-officedocument.presentationml.slide+xml"/>
  <Override PartName="/ppt/slideLayouts/slideLayout7.xml" ContentType="application/vnd.openxmlformats-officedocument.presentationml.slideLayout+xml"/>
  <Override PartName="/ppt/slideLayouts/slideLayout29.xml" ContentType="application/vnd.openxmlformats-officedocument.presentationml.slideLayout+xml"/>
  <Override PartName="/ppt/slides/slide55.xml" ContentType="application/vnd.openxmlformats-officedocument.presentationml.slide+xml"/>
  <Override PartName="/ppt/slides/slide434.xml" ContentType="application/vnd.openxmlformats-officedocument.presentationml.slide+xml"/>
  <Override PartName="/ppt/slides/slide620.xml" ContentType="application/vnd.openxmlformats-officedocument.presentationml.slide+xml"/>
  <Override PartName="/ppt/slides/slide765.xml" ContentType="application/vnd.openxmlformats-officedocument.presentationml.slide+xml"/>
  <Override PartName="/ppt/slides/slide951.xml" ContentType="application/vnd.openxmlformats-officedocument.presentationml.slide+xml"/>
  <Override PartName="/ppt/slides/slide1079.xml" ContentType="application/vnd.openxmlformats-officedocument.presentationml.slide+xml"/>
  <Override PartName="/ppt/notesSlides/notesSlide102.xml" ContentType="application/vnd.openxmlformats-officedocument.presentationml.notesSlide+xml"/>
  <Override PartName="/ppt/slides/slide80.xml" ContentType="application/vnd.openxmlformats-officedocument.presentationml.slide+xml"/>
  <Override PartName="/ppt/slides/slide273.xml" ContentType="application/vnd.openxmlformats-officedocument.presentationml.slide+xml"/>
  <Override PartName="/ppt/slides/slide790.xml" ContentType="application/vnd.openxmlformats-officedocument.presentationml.slide+xml"/>
  <Override PartName="/ppt/slides/slide1120.xml" ContentType="application/vnd.openxmlformats-officedocument.presentationml.slide+xml"/>
  <Override PartName="/ppt/slides/slide1265.xml" ContentType="application/vnd.openxmlformats-officedocument.presentationml.slide+xml"/>
  <Override PartName="/ppt/slideLayouts/slideLayout54.xml" ContentType="application/vnd.openxmlformats-officedocument.presentationml.slideLayout+xml"/>
  <Override PartName="/ppt/tags/tag68.xml" ContentType="application/vnd.openxmlformats-officedocument.presentationml.tags+xml"/>
  <Override PartName="/ppt/notesSlides/notesSlide46.xml" ContentType="application/vnd.openxmlformats-officedocument.presentationml.notesSlide+xml"/>
  <Override PartName="/ppt/presentation.xml" ContentType="application/vnd.openxmlformats-officedocument.presentationml.presentation.main+xml"/>
  <Override PartName="/ppt/slides/slide204.xml" ContentType="application/vnd.openxmlformats-officedocument.presentationml.slide+xml"/>
  <Override PartName="/ppt/slides/slide349.xml" ContentType="application/vnd.openxmlformats-officedocument.presentationml.slide+xml"/>
  <Override PartName="/ppt/slides/slide535.xml" ContentType="application/vnd.openxmlformats-officedocument.presentationml.slide+xml"/>
  <Override PartName="/ppt/notesSlides/notesSlide71.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188.xml" ContentType="application/vnd.openxmlformats-officedocument.presentationml.slide+xml"/>
  <Override PartName="/ppt/slides/slide374.xml" ContentType="application/vnd.openxmlformats-officedocument.presentationml.slide+xml"/>
  <Override PartName="/ppt/slides/slide721.xml" ContentType="application/vnd.openxmlformats-officedocument.presentationml.slide+xml"/>
  <Override PartName="/ppt/slides/slide866.xml" ContentType="application/vnd.openxmlformats-officedocument.presentationml.slide+xml"/>
  <Override PartName="/ppt/slides/slide1035.xml" ContentType="application/vnd.openxmlformats-officedocument.presentationml.slide+xml"/>
  <Override PartName="/ppt/slides/slide119.xml" ContentType="application/vnd.openxmlformats-officedocument.presentationml.slide+xml"/>
  <Override PartName="/ppt/slides/slide560.xml" ContentType="application/vnd.openxmlformats-officedocument.presentationml.slide+xml"/>
  <Override PartName="/ppt/slides/slide891.xml" ContentType="application/vnd.openxmlformats-officedocument.presentationml.slide+xml"/>
  <Override PartName="/ppt/slides/slide1221.xml" ContentType="application/vnd.openxmlformats-officedocument.presentationml.slide+xml"/>
  <Override PartName="/ppt/slideLayouts/slideLayout10.xml" ContentType="application/vnd.openxmlformats-officedocument.presentationml.slideLayout+xml"/>
  <Override PartName="/ppt/tags/tag24.xml" ContentType="application/vnd.openxmlformats-officedocument.presentationml.tags+xml"/>
  <Override PartName="/ppt/slides/slide305.xml" ContentType="application/vnd.openxmlformats-officedocument.presentationml.slide+xml"/>
  <Override PartName="/ppt/slides/slide636.xml" ContentType="application/vnd.openxmlformats-officedocument.presentationml.slide+xml"/>
  <Override PartName="/ppt/slides/slide967.xml" ContentType="application/vnd.openxmlformats-officedocument.presentationml.slide+xml"/>
  <Override PartName="/ppt/slides/slide1060.xml" ContentType="application/vnd.openxmlformats-officedocument.presentationml.slide+xml"/>
  <Override PartName="/ppt/slides/slide96.xml" ContentType="application/vnd.openxmlformats-officedocument.presentationml.slide+xml"/>
  <Override PartName="/ppt/slides/slide144.xml" ContentType="application/vnd.openxmlformats-officedocument.presentationml.slide+xml"/>
  <Override PartName="/ppt/slides/slide289.xml" ContentType="application/vnd.openxmlformats-officedocument.presentationml.slide+xml"/>
  <Override PartName="/ppt/slides/slide330.xml" ContentType="application/vnd.openxmlformats-officedocument.presentationml.slide+xml"/>
  <Override PartName="/ppt/slides/slide475.xml" ContentType="application/vnd.openxmlformats-officedocument.presentationml.slide+xml"/>
  <Override PartName="/ppt/slides/slide822.xml" ContentType="application/vnd.openxmlformats-officedocument.presentationml.slide+xml"/>
  <Override PartName="/ppt/slides/slide1136.xml" ContentType="application/vnd.openxmlformats-officedocument.presentationml.slide+xml"/>
  <Override PartName="/ppt/slides/slide661.xml" ContentType="application/vnd.openxmlformats-officedocument.presentationml.slide+xml"/>
  <Override PartName="/ppt/slides/slide992.xml" ContentType="application/vnd.openxmlformats-officedocument.presentationml.slide+xml"/>
  <Override PartName="/ppt/slides/slide1161.xml" ContentType="application/vnd.openxmlformats-officedocument.presentationml.slide+xml"/>
  <Override PartName="/ppt/notesSlides/notesSlide87.xml" ContentType="application/vnd.openxmlformats-officedocument.presentationml.notesSlide+xml"/>
  <Override PartName="/ppt/slides/slide27.xml" ContentType="application/vnd.openxmlformats-officedocument.presentationml.slide+xml"/>
  <Override PartName="/ppt/slides/slide406.xml" ContentType="application/vnd.openxmlformats-officedocument.presentationml.slide+xml"/>
  <Override PartName="/ppt/slides/slide737.xml" ContentType="application/vnd.openxmlformats-officedocument.presentationml.slide+xml"/>
  <Override PartName="/ppt/slides/slide923.xml" ContentType="application/vnd.openxmlformats-officedocument.presentationml.slide+xml"/>
  <Override PartName="/ppt/slideLayouts/slideLayout4.xml" ContentType="application/vnd.openxmlformats-officedocument.presentationml.slideLayout+xml"/>
  <Override PartName="/ppt/slides/slide2.xml" ContentType="application/vnd.openxmlformats-officedocument.presentationml.slide+xml"/>
  <Override PartName="/ppt/slides/slide52.xml" ContentType="application/vnd.openxmlformats-officedocument.presentationml.slide+xml"/>
  <Override PartName="/ppt/slides/slide100.xml" ContentType="application/vnd.openxmlformats-officedocument.presentationml.slide+xml"/>
  <Override PartName="/ppt/slides/slide245.xml" ContentType="application/vnd.openxmlformats-officedocument.presentationml.slide+xml"/>
  <Override PartName="/ppt/slides/slide431.xml" ContentType="application/vnd.openxmlformats-officedocument.presentationml.slide+xml"/>
  <Override PartName="/ppt/slides/slide576.xml" ContentType="application/vnd.openxmlformats-officedocument.presentationml.slide+xml"/>
  <Override PartName="/ppt/slides/slide762.xml" ContentType="application/vnd.openxmlformats-officedocument.presentationml.slide+xml"/>
  <Override PartName="/ppt/slides/slide1237.xml" ContentType="application/vnd.openxmlformats-officedocument.presentationml.slide+xml"/>
  <Override PartName="/ppt/slideLayouts/slideLayout26.xml" ContentType="application/vnd.openxmlformats-officedocument.presentationml.slideLayout+xml"/>
  <Override PartName="/ppt/notesSlides/notesSlide18.xml" ContentType="application/vnd.openxmlformats-officedocument.presentationml.notesSlide+xml"/>
  <Override PartName="/ppt/slides/slide270.xml" ContentType="application/vnd.openxmlformats-officedocument.presentationml.slide+xml"/>
  <Override PartName="/ppt/slides/slide507.xml" ContentType="application/vnd.openxmlformats-officedocument.presentationml.slide+xml"/>
  <Override PartName="/ppt/slides/slide838.xml" ContentType="application/vnd.openxmlformats-officedocument.presentationml.slide+xml"/>
  <Override PartName="/ppt/slides/slide1076.xml" ContentType="application/vnd.openxmlformats-officedocument.presentationml.slide+xml"/>
  <Override PartName="/ppt/slides/slide1262.xml" ContentType="application/vnd.openxmlformats-officedocument.presentationml.slide+xml"/>
  <Override PartName="/ppt/slideLayouts/slideLayout51.xml" ContentType="application/vnd.openxmlformats-officedocument.presentationml.slideLayout+xml"/>
  <Override PartName="/ppt/notesSlides/notesSlide43.xml" ContentType="application/vnd.openxmlformats-officedocument.presentationml.notesSlide+xml"/>
  <Override PartName="/ppt/slides/slide346.xml" ContentType="application/vnd.openxmlformats-officedocument.presentationml.slide+xml"/>
  <Override PartName="/ppt/slides/slide677.xml" ContentType="application/vnd.openxmlformats-officedocument.presentationml.slide+xml"/>
  <Override PartName="/ppt/slides/slide1007.xml" ContentType="application/vnd.openxmlformats-officedocument.presentationml.slide+xml"/>
  <Override PartName="/ppt/tags/tag65.xml" ContentType="application/vnd.openxmlformats-officedocument.presentationml.tags+xml"/>
  <Override PartName="/ppt/slides/slide185.xml" ContentType="application/vnd.openxmlformats-officedocument.presentationml.slide+xml"/>
  <Override PartName="/ppt/slides/slide201.xml" ContentType="application/vnd.openxmlformats-officedocument.presentationml.slide+xml"/>
  <Override PartName="/ppt/slides/slide532.xml" ContentType="application/vnd.openxmlformats-officedocument.presentationml.slide+xml"/>
  <Override PartName="/ppt/slides/slide863.xml" ContentType="application/vnd.openxmlformats-officedocument.presentationml.slide+xml"/>
  <Override PartName="/ppt/slides/slide1177.xml" ContentType="application/vnd.openxmlformats-officedocument.presentationml.slide+xml"/>
  <Override PartName="/ppt/notesSlides/notesSlide9.xml" ContentType="application/vnd.openxmlformats-officedocument.presentationml.notesSlide+xml"/>
  <Override PartName="/ppt/slides/slide371.xml" ContentType="application/vnd.openxmlformats-officedocument.presentationml.slide+xml"/>
  <Override PartName="/ppt/slides/slide608.xml" ContentType="application/vnd.openxmlformats-officedocument.presentationml.slide+xml"/>
  <Override PartName="/ppt/slides/slide939.xml" ContentType="application/vnd.openxmlformats-officedocument.presentationml.slide+xml"/>
  <Override PartName="/ppt/slides/slide1032.xml" ContentType="application/vnd.openxmlformats-officedocument.presentationml.slide+xml"/>
  <Override PartName="/ppt/slides/slide68.xml" ContentType="application/vnd.openxmlformats-officedocument.presentationml.slide+xml"/>
  <Override PartName="/ppt/slides/slide116.xml" ContentType="application/vnd.openxmlformats-officedocument.presentationml.slide+xml"/>
  <Override PartName="/ppt/slides/slide302.xml" ContentType="application/vnd.openxmlformats-officedocument.presentationml.slide+xml"/>
  <Override PartName="/ppt/slides/slide447.xml" ContentType="application/vnd.openxmlformats-officedocument.presentationml.slide+xml"/>
  <Override PartName="/ppt/slides/slide778.xml" ContentType="application/vnd.openxmlformats-officedocument.presentationml.slide+xml"/>
  <Override PartName="/ppt/slides/slide1108.xml" ContentType="application/vnd.openxmlformats-officedocument.presentationml.slide+xml"/>
  <Override PartName="/ppt/tags/tag21.xml" ContentType="application/vnd.openxmlformats-officedocument.presentationml.tags+xml"/>
  <Override PartName="/ppt/slides/slide141.xml" ContentType="application/vnd.openxmlformats-officedocument.presentationml.slide+xml"/>
  <Override PartName="/ppt/slides/slide286.xml" ContentType="application/vnd.openxmlformats-officedocument.presentationml.slide+xml"/>
  <Override PartName="/ppt/slides/slide472.xml" ContentType="application/vnd.openxmlformats-officedocument.presentationml.slide+xml"/>
  <Override PartName="/ppt/slides/slide633.xml" ContentType="application/vnd.openxmlformats-officedocument.presentationml.slide+xml"/>
  <Override PartName="/ppt/slides/slide964.xml" ContentType="application/vnd.openxmlformats-officedocument.presentationml.slide+xml"/>
  <Override PartName="/ppt/slides/slide1133.xml" ContentType="application/vnd.openxmlformats-officedocument.presentationml.slide+xml"/>
  <Override PartName="/ppt/slideLayouts/slideLayout67.xml" ContentType="application/vnd.openxmlformats-officedocument.presentationml.slideLayout+xml"/>
  <Override PartName="/ppt/tags/tag7.xml" ContentType="application/vnd.openxmlformats-officedocument.presentationml.tags+xml"/>
  <Override PartName="/ppt/notesSlides/notesSlide59.xml" ContentType="application/vnd.openxmlformats-officedocument.presentationml.notesSlide+xml"/>
  <Override PartName="/ppt/slides/slide93.xml" ContentType="application/vnd.openxmlformats-officedocument.presentationml.slide+xml"/>
  <Override PartName="/ppt/slides/slide217.xml" ContentType="application/vnd.openxmlformats-officedocument.presentationml.slide+xml"/>
  <Override PartName="/ppt/slides/slide709.xml" ContentType="application/vnd.openxmlformats-officedocument.presentationml.slide+xml"/>
  <Override PartName="/ppt/slides/slide24.xml" ContentType="application/vnd.openxmlformats-officedocument.presentationml.slide+xml"/>
  <Override PartName="/ppt/slides/slide403.xml" ContentType="application/vnd.openxmlformats-officedocument.presentationml.slide+xml"/>
  <Override PartName="/ppt/slides/slide548.xml" ContentType="application/vnd.openxmlformats-officedocument.presentationml.slide+xml"/>
  <Override PartName="/ppt/slides/slide734.xml" ContentType="application/vnd.openxmlformats-officedocument.presentationml.slide+xml"/>
  <Override PartName="/ppt/slides/slide879.xml" ContentType="application/vnd.openxmlformats-officedocument.presentationml.slide+xml"/>
  <Override PartName="/ppt/slides/slide1209.xml" ContentType="application/vnd.openxmlformats-officedocument.presentationml.slide+xml"/>
  <Override PartName="/ppt/notesSlides/notesSlide84.xml" ContentType="application/vnd.openxmlformats-officedocument.presentationml.notesSlide+xml"/>
  <Override PartName="/ppt/slides/slide242.xml" ContentType="application/vnd.openxmlformats-officedocument.presentationml.slide+xml"/>
  <Override PartName="/ppt/slides/slide387.xml" ContentType="application/vnd.openxmlformats-officedocument.presentationml.slide+xml"/>
  <Override PartName="/ppt/slides/slide573.xml" ContentType="application/vnd.openxmlformats-officedocument.presentationml.slide+xml"/>
  <Override PartName="/ppt/slides/slide920.xml" ContentType="application/vnd.openxmlformats-officedocument.presentationml.slide+xml"/>
  <Override PartName="/ppt/slides/slide1048.xml" ContentType="application/vnd.openxmlformats-officedocument.presentationml.slide+xml"/>
  <Override PartName="/ppt/slides/slide1234.xml" ContentType="application/vnd.openxmlformats-officedocument.presentationml.slide+xml"/>
  <Override PartName="/ppt/slideLayouts/slideLayout1.xml" ContentType="application/vnd.openxmlformats-officedocument.presentationml.slideLayout+xml"/>
  <Override PartName="/ppt/slideLayouts/slideLayout23.xml" ContentType="application/vnd.openxmlformats-officedocument.presentationml.slideLayout+xml"/>
  <Override PartName="/ppt/tags/tag37.xml" ContentType="application/vnd.openxmlformats-officedocument.presentationml.tags+xml"/>
  <Override PartName="/ppt/notesSlides/notesSlide15.xml" ContentType="application/vnd.openxmlformats-officedocument.presentationml.notesSlide+xml"/>
  <Override PartName="/ppt/slides/slide318.xml" ContentType="application/vnd.openxmlformats-officedocument.presentationml.slide+xml"/>
  <Override PartName="/ppt/slides/slide649.xml" ContentType="application/vnd.openxmlformats-officedocument.presentationml.slide+xml"/>
  <Override PartName="/ppt/slides/slide1073.xml" ContentType="application/vnd.openxmlformats-officedocument.presentationml.slide+xml"/>
  <Override PartName="/ppt/slides/slide157.xml" ContentType="application/vnd.openxmlformats-officedocument.presentationml.slide+xml"/>
  <Override PartName="/ppt/slides/slide488.xml" ContentType="application/vnd.openxmlformats-officedocument.presentationml.slide+xml"/>
  <Override PartName="/ppt/slides/slide504.xml" ContentType="application/vnd.openxmlformats-officedocument.presentationml.slide+xml"/>
  <Override PartName="/ppt/slides/slide835.xml" ContentType="application/vnd.openxmlformats-officedocument.presentationml.slide+xml"/>
  <Override PartName="/ppt/slides/slide1149.xml" ContentType="application/vnd.openxmlformats-officedocument.presentationml.slide+xml"/>
  <Override PartName="/ppt/tags/tag62.xml" ContentType="application/vnd.openxmlformats-officedocument.presentationml.tags+xml"/>
  <Override PartName="/ppt/notesSlides/notesSlide40.xml" ContentType="application/vnd.openxmlformats-officedocument.presentationml.notesSlide+xml"/>
  <Override PartName="/ppt/slides/slide343.xml" ContentType="application/vnd.openxmlformats-officedocument.presentationml.slide+xml"/>
  <Override PartName="/ppt/slides/slide674.xml" ContentType="application/vnd.openxmlformats-officedocument.presentationml.slide+xml"/>
  <Override PartName="/ppt/slides/slide860.xml" ContentType="application/vnd.openxmlformats-officedocument.presentationml.slide+xml"/>
  <Override PartName="/ppt/slides/slide1004.xml" ContentType="application/vnd.openxmlformats-officedocument.presentationml.slide+xml"/>
  <Override PartName="/ppt/notesSlides/notesSlide6.xml" ContentType="application/vnd.openxmlformats-officedocument.presentationml.notesSlide+xml"/>
  <Override PartName="/ppt/slides/slide182.xml" ContentType="application/vnd.openxmlformats-officedocument.presentationml.slide+xml"/>
  <Override PartName="/ppt/slides/slide419.xml" ContentType="application/vnd.openxmlformats-officedocument.presentationml.slide+xml"/>
  <Override PartName="/ppt/slides/slide605.xml" ContentType="application/vnd.openxmlformats-officedocument.presentationml.slide+xml"/>
  <Override PartName="/ppt/slides/slide1174.xml" ContentType="application/vnd.openxmlformats-officedocument.presentationml.slide+xml"/>
  <Override PartName="/ppt/slides/slide113.xml" ContentType="application/vnd.openxmlformats-officedocument.presentationml.slide+xml"/>
  <Override PartName="/ppt/slides/slide258.xml" ContentType="application/vnd.openxmlformats-officedocument.presentationml.slide+xml"/>
  <Override PartName="/ppt/slides/slide444.xml" ContentType="application/vnd.openxmlformats-officedocument.presentationml.slide+xml"/>
  <Override PartName="/ppt/slides/slide589.xml" ContentType="application/vnd.openxmlformats-officedocument.presentationml.slide+xml"/>
  <Override PartName="/ppt/slides/slide936.xml" ContentType="application/vnd.openxmlformats-officedocument.presentationml.slide+xml"/>
  <Override PartName="/ppt/slides/slide1105.xml" ContentType="application/vnd.openxmlformats-officedocument.presentationml.slide+xml"/>
  <Override PartName="/ppt/slideLayouts/slideLayout39.xml" ContentType="application/vnd.openxmlformats-officedocument.presentationml.slideLayout+xml"/>
  <Override PartName="/ppt/slides/slide65.xml" ContentType="application/vnd.openxmlformats-officedocument.presentationml.slide+xml"/>
  <Override PartName="/ppt/slides/slide283.xml" ContentType="application/vnd.openxmlformats-officedocument.presentationml.slide+xml"/>
  <Override PartName="/ppt/slides/slide630.xml" ContentType="application/vnd.openxmlformats-officedocument.presentationml.slide+xml"/>
  <Override PartName="/ppt/slides/slide775.xml" ContentType="application/vnd.openxmlformats-officedocument.presentationml.slide+xml"/>
  <Override PartName="/ppt/slides/slide961.xml" ContentType="application/vnd.openxmlformats-officedocument.presentationml.slide+xml"/>
  <Override PartName="/ppt/slides/slide1089.xml" ContentType="application/vnd.openxmlformats-officedocument.presentationml.slide+xml"/>
  <Override PartName="/ppt/slideLayouts/slideLayout64.xml" ContentType="application/vnd.openxmlformats-officedocument.presentationml.slideLayout+xml"/>
  <Override PartName="/ppt/tags/tag4.xml" ContentType="application/vnd.openxmlformats-officedocument.presentationml.tags+xml"/>
  <Override PartName="/ppt/slides/slide90.xml" ContentType="application/vnd.openxmlformats-officedocument.presentationml.slide+xml"/>
  <Override PartName="/ppt/slides/slide706.xml" ContentType="application/vnd.openxmlformats-officedocument.presentationml.slide+xml"/>
  <Override PartName="/ppt/slides/slide1130.xml" ContentType="application/vnd.openxmlformats-officedocument.presentationml.slide+xml"/>
  <Override PartName="/ppt/notesSlides/notesSlide56.xml" ContentType="application/vnd.openxmlformats-officedocument.presentationml.notesSlide+xml"/>
  <Override PartName="/ppt/slides/slide214.xml" ContentType="application/vnd.openxmlformats-officedocument.presentationml.slide+xml"/>
  <Override PartName="/ppt/slides/slide359.xml" ContentType="application/vnd.openxmlformats-officedocument.presentationml.slide+xml"/>
  <Override PartName="/ppt/slides/slide400.xml" ContentType="application/vnd.openxmlformats-officedocument.presentationml.slide+xml"/>
  <Override PartName="/ppt/slides/slide545.xml" ContentType="application/vnd.openxmlformats-officedocument.presentationml.slide+xml"/>
  <Override PartName="/ppt/slides/slide876.xml" ContentType="application/vnd.openxmlformats-officedocument.presentationml.slide+xml"/>
  <Override PartName="/ppt/slides/slide1206.xml" ContentType="application/vnd.openxmlformats-officedocument.presentationml.slide+xml"/>
  <Override PartName="/ppt/notesSlides/notesSlide81.xml" ContentType="application/vnd.openxmlformats-officedocument.presentationml.notesSlide+xml"/>
  <Override PartName="/ppt/slides/slide21.xml" ContentType="application/vnd.openxmlformats-officedocument.presentationml.slide+xml"/>
  <Override PartName="/ppt/slides/slide198.xml" ContentType="application/vnd.openxmlformats-officedocument.presentationml.slide+xml"/>
  <Override PartName="/ppt/slides/slide384.xml" ContentType="application/vnd.openxmlformats-officedocument.presentationml.slide+xml"/>
  <Override PartName="/ppt/slides/slide731.xml" ContentType="application/vnd.openxmlformats-officedocument.presentationml.slide+xml"/>
  <Override PartName="/ppt/slides/slide1045.xml" ContentType="application/vnd.openxmlformats-officedocument.presentationml.slide+xml"/>
  <Override PartName="/ppt/slideLayouts/slideLayout20.xml" ContentType="application/vnd.openxmlformats-officedocument.presentationml.slideLayout+xml"/>
  <Override PartName="/ppt/slides/slide129.xml" ContentType="application/vnd.openxmlformats-officedocument.presentationml.slide+xml"/>
  <Override PartName="/ppt/slides/slide570.xml" ContentType="application/vnd.openxmlformats-officedocument.presentationml.slide+xml"/>
  <Override PartName="/ppt/slides/slide807.xml" ContentType="application/vnd.openxmlformats-officedocument.presentationml.slide+xml"/>
  <Override PartName="/ppt/slides/slide1231.xml" ContentType="application/vnd.openxmlformats-officedocument.presentationml.slide+xml"/>
  <Override PartName="/ppt/tags/tag34.xml" ContentType="application/vnd.openxmlformats-officedocument.presentationml.tags+xml"/>
  <Override PartName="/ppt/notesSlides/notesSlide12.xml" ContentType="application/vnd.openxmlformats-officedocument.presentationml.notesSlide+xml"/>
  <Override PartName="/ppt/slides/slide299.xml" ContentType="application/vnd.openxmlformats-officedocument.presentationml.slide+xml"/>
  <Override PartName="/ppt/slides/slide315.xml" ContentType="application/vnd.openxmlformats-officedocument.presentationml.slide+xml"/>
  <Override PartName="/ppt/slides/slide501.xml" ContentType="application/vnd.openxmlformats-officedocument.presentationml.slide+xml"/>
  <Override PartName="/ppt/slides/slide646.xml" ContentType="application/vnd.openxmlformats-officedocument.presentationml.slide+xml"/>
  <Override PartName="/ppt/slides/slide832.xml" ContentType="application/vnd.openxmlformats-officedocument.presentationml.slide+xml"/>
  <Override PartName="/ppt/slides/slide977.xml" ContentType="application/vnd.openxmlformats-officedocument.presentationml.slide+xml"/>
  <Override PartName="/ppt/slides/slide1070.xml" ContentType="application/vnd.openxmlformats-officedocument.presentationml.slide+xml"/>
  <Override PartName="/ppt/slides/slide154.xml" ContentType="application/vnd.openxmlformats-officedocument.presentationml.slide+xml"/>
  <Override PartName="/ppt/slides/slide340.xml" ContentType="application/vnd.openxmlformats-officedocument.presentationml.slide+xml"/>
  <Override PartName="/ppt/slides/slide485.xml" ContentType="application/vnd.openxmlformats-officedocument.presentationml.slide+xml"/>
  <Override PartName="/ppt/slides/slide671.xml" ContentType="application/vnd.openxmlformats-officedocument.presentationml.slide+xml"/>
  <Override PartName="/ppt/slides/slide1001.xml" ContentType="application/vnd.openxmlformats-officedocument.presentationml.slide+xml"/>
  <Override PartName="/ppt/slides/slide1146.xml" ContentType="application/vnd.openxmlformats-officedocument.presentationml.slide+xml"/>
  <Override PartName="/ppt/viewProps.xml" ContentType="application/vnd.openxmlformats-officedocument.presentationml.viewProps+xml"/>
  <Override PartName="/ppt/slides/slide416.xml" ContentType="application/vnd.openxmlformats-officedocument.presentationml.slide+xml"/>
  <Override PartName="/ppt/slides/slide747.xml" ContentType="application/vnd.openxmlformats-officedocument.presentationml.slide+xml"/>
  <Override PartName="/ppt/slides/slide908.xml" ContentType="application/vnd.openxmlformats-officedocument.presentationml.slide+xml"/>
  <Override PartName="/ppt/slides/slide1171.xml" ContentType="application/vnd.openxmlformats-officedocument.presentationml.slide+xml"/>
  <Override PartName="/ppt/notesSlides/notesSlide3.xml" ContentType="application/vnd.openxmlformats-officedocument.presentationml.notesSlide+xml"/>
  <Override PartName="/ppt/notesSlides/notesSlide97.xml" ContentType="application/vnd.openxmlformats-officedocument.presentationml.notesSlide+xml"/>
  <Override PartName="/ppt/slides/slide37.xml" ContentType="application/vnd.openxmlformats-officedocument.presentationml.slide+xml"/>
  <Override PartName="/ppt/slides/slide255.xml" ContentType="application/vnd.openxmlformats-officedocument.presentationml.slide+xml"/>
  <Override PartName="/ppt/slides/slide586.xml" ContentType="application/vnd.openxmlformats-officedocument.presentationml.slide+xml"/>
  <Override PartName="/ppt/slides/slide602.xml" ContentType="application/vnd.openxmlformats-officedocument.presentationml.slide+xml"/>
  <Override PartName="/ppt/slides/slide933.xml" ContentType="application/vnd.openxmlformats-officedocument.presentationml.slide+xml"/>
  <Override PartName="/ppt/slides/slide1247.xml" ContentType="application/vnd.openxmlformats-officedocument.presentationml.slide+xml"/>
  <Override PartName="/ppt/presProps.xml" ContentType="application/vnd.openxmlformats-officedocument.presentationml.presProps+xml"/>
  <Override PartName="/ppt/slideLayouts/slideLayout36.xml" ContentType="application/vnd.openxmlformats-officedocument.presentationml.slideLayout+xml"/>
  <Override PartName="/ppt/slides/slide62.xml" ContentType="application/vnd.openxmlformats-officedocument.presentationml.slide+xml"/>
  <Override PartName="/ppt/slides/slide110.xml" ContentType="application/vnd.openxmlformats-officedocument.presentationml.slide+xml"/>
  <Override PartName="/ppt/slides/slide441.xml" ContentType="application/vnd.openxmlformats-officedocument.presentationml.slide+xml"/>
  <Override PartName="/ppt/slides/slide772.xml" ContentType="application/vnd.openxmlformats-officedocument.presentationml.slide+xml"/>
  <Override PartName="/ppt/slides/slide1086.xml" ContentType="application/vnd.openxmlformats-officedocument.presentationml.slide+xml"/>
  <Override PartName="/ppt/slides/slide1102.xml" ContentType="application/vnd.openxmlformats-officedocument.presentationml.slide+xml"/>
  <Override PartName="/ppt/notesSlides/notesSlide28.xml" ContentType="application/vnd.openxmlformats-officedocument.presentationml.notesSlide+xml"/>
  <Override PartName="/ppt/slides/slide280.xml" ContentType="application/vnd.openxmlformats-officedocument.presentationml.slide+xml"/>
  <Override PartName="/ppt/slides/slide517.xml" ContentType="application/vnd.openxmlformats-officedocument.presentationml.slide+xml"/>
  <Override PartName="/ppt/slides/slide848.xml" ContentType="application/vnd.openxmlformats-officedocument.presentationml.slide+xml"/>
  <Override PartName="/ppt/slideLayouts/slideLayout61.xml" ContentType="application/vnd.openxmlformats-officedocument.presentationml.slideLayout+xml"/>
  <Override PartName="/ppt/tags/tag1.xml" ContentType="application/vnd.openxmlformats-officedocument.presentationml.tags+xml"/>
  <Override PartName="/ppt/notesSlides/notesSlide53.xml" ContentType="application/vnd.openxmlformats-officedocument.presentationml.notesSlide+xml"/>
  <Override PartName="/ppt/slides/slide211.xml" ContentType="application/vnd.openxmlformats-officedocument.presentationml.slide+xml"/>
  <Override PartName="/ppt/slides/slide356.xml" ContentType="application/vnd.openxmlformats-officedocument.presentationml.slide+xml"/>
  <Override PartName="/ppt/slides/slide687.xml" ContentType="application/vnd.openxmlformats-officedocument.presentationml.slide+xml"/>
  <Override PartName="/ppt/slides/slide703.xml" ContentType="application/vnd.openxmlformats-officedocument.presentationml.slide+xml"/>
  <Override PartName="/ppt/slides/slide1017.xml" ContentType="application/vnd.openxmlformats-officedocument.presentationml.slide+xml"/>
  <Override PartName="/ppt/slides/slide1203.xml" ContentType="application/vnd.openxmlformats-officedocument.presentationml.slide+xml"/>
  <Override PartName="/ppt/slides/slide195.xml" ContentType="application/vnd.openxmlformats-officedocument.presentationml.slide+xml"/>
  <Override PartName="/ppt/slides/slide542.xml" ContentType="application/vnd.openxmlformats-officedocument.presentationml.slide+xml"/>
  <Override PartName="/ppt/slides/slide873.xml" ContentType="application/vnd.openxmlformats-officedocument.presentationml.slide+xml"/>
  <Override PartName="/ppt/slides/slide1042.xml" ContentType="application/vnd.openxmlformats-officedocument.presentationml.slide+xml"/>
  <Override PartName="/ppt/slides/slide1187.xml" ContentType="application/vnd.openxmlformats-officedocument.presentationml.slide+xml"/>
  <Override PartName="/ppt/slides/slide126.xml" ContentType="application/vnd.openxmlformats-officedocument.presentationml.slide+xml"/>
  <Override PartName="/ppt/slides/slide381.xml" ContentType="application/vnd.openxmlformats-officedocument.presentationml.slide+xml"/>
  <Override PartName="/ppt/slides/slide618.xml" ContentType="application/vnd.openxmlformats-officedocument.presentationml.slide+xml"/>
  <Override PartName="/ppt/slides/slide804.xml" ContentType="application/vnd.openxmlformats-officedocument.presentationml.slide+xml"/>
  <Override PartName="/ppt/slides/slide949.xml" ContentType="application/vnd.openxmlformats-officedocument.presentationml.slide+xml"/>
  <Override PartName="/ppt/tags/tag31.xml" ContentType="application/vnd.openxmlformats-officedocument.presentationml.tags+xml"/>
  <Override PartName="/ppt/slides/slide78.xml" ContentType="application/vnd.openxmlformats-officedocument.presentationml.slide+xml"/>
  <Override PartName="/ppt/slides/slide312.xml" ContentType="application/vnd.openxmlformats-officedocument.presentationml.slide+xml"/>
  <Override PartName="/ppt/slides/slide457.xml" ContentType="application/vnd.openxmlformats-officedocument.presentationml.slide+xml"/>
  <Override PartName="/ppt/slides/slide643.xml" ContentType="application/vnd.openxmlformats-officedocument.presentationml.slide+xml"/>
  <Override PartName="/ppt/slides/slide788.xml" ContentType="application/vnd.openxmlformats-officedocument.presentationml.slide+xml"/>
  <Override PartName="/ppt/slides/slide974.xml" ContentType="application/vnd.openxmlformats-officedocument.presentationml.slide+xml"/>
  <Override PartName="/ppt/slides/slide1118.xml" ContentType="application/vnd.openxmlformats-officedocument.presentationml.slide+xml"/>
  <Override PartName="/docProps/core.xml" ContentType="application/vnd.openxmlformats-package.core-properties+xml"/>
  <Override PartName="/ppt/slides/slide151.xml" ContentType="application/vnd.openxmlformats-officedocument.presentationml.slide+xml"/>
  <Override PartName="/ppt/slides/slide296.xml" ContentType="application/vnd.openxmlformats-officedocument.presentationml.slide+xml"/>
  <Override PartName="/ppt/slides/slide482.xml" ContentType="application/vnd.openxmlformats-officedocument.presentationml.slide+xml"/>
  <Override PartName="/ppt/slides/slide719.xml" ContentType="application/vnd.openxmlformats-officedocument.presentationml.slide+xml"/>
  <Override PartName="/ppt/slides/slide1143.xml" ContentType="application/vnd.openxmlformats-officedocument.presentationml.slide+xml"/>
  <Override PartName="/ppt/notesSlides/notesSlide69.xml" ContentType="application/vnd.openxmlformats-officedocument.presentationml.notesSlide+xml"/>
  <Override PartName="/ppt/slides/slide227.xml" ContentType="application/vnd.openxmlformats-officedocument.presentationml.slide+xml"/>
  <Override PartName="/ppt/slides/slide558.xml" ContentType="application/vnd.openxmlformats-officedocument.presentationml.slide+xml"/>
  <Override PartName="/ppt/slides/slide905.xml" ContentType="application/vnd.openxmlformats-officedocument.presentationml.slide+xml"/>
  <Override PartName="/ppt/slides/slide1219.xml" ContentType="application/vnd.openxmlformats-officedocument.presentationml.slide+xml"/>
  <Override PartName="/ppt/notesSlides/notesSlide94.xml" ContentType="application/vnd.openxmlformats-officedocument.presentationml.notesSlide+xml"/>
  <Override PartName="/ppt/slides/slide34.xml" ContentType="application/vnd.openxmlformats-officedocument.presentationml.slide+xml"/>
  <Override PartName="/ppt/slides/slide397.xml" ContentType="application/vnd.openxmlformats-officedocument.presentationml.slide+xml"/>
  <Override PartName="/ppt/slides/slide413.xml" ContentType="application/vnd.openxmlformats-officedocument.presentationml.slide+xml"/>
  <Override PartName="/ppt/slides/slide744.xml" ContentType="application/vnd.openxmlformats-officedocument.presentationml.slide+xml"/>
  <Override PartName="/ppt/slides/slide889.xml" ContentType="application/vnd.openxmlformats-officedocument.presentationml.slide+xml"/>
  <Override PartName="/ppt/slides/slide930.xml" ContentType="application/vnd.openxmlformats-officedocument.presentationml.slide+xml"/>
  <Override PartName="/ppt/slides/slide1058.xml" ContentType="application/vnd.openxmlformats-officedocument.presentationml.slide+xml"/>
  <Override PartName="/ppt/slides/slide252.xml" ContentType="application/vnd.openxmlformats-officedocument.presentationml.slide+xml"/>
  <Override PartName="/ppt/slides/slide583.xml" ContentType="application/vnd.openxmlformats-officedocument.presentationml.slide+xml"/>
  <Override PartName="/ppt/slides/slide1244.xml" ContentType="application/vnd.openxmlformats-officedocument.presentationml.slide+xml"/>
  <Override PartName="/ppt/slideLayouts/slideLayout33.xml" ContentType="application/vnd.openxmlformats-officedocument.presentationml.slideLayout+xml"/>
  <Override PartName="/ppt/tags/tag47.xml" ContentType="application/vnd.openxmlformats-officedocument.presentationml.tags+xml"/>
  <Override PartName="/ppt/notesSlides/notesSlide25.xml" ContentType="application/vnd.openxmlformats-officedocument.presentationml.notesSlide+xml"/>
  <Override PartName="/ppt/slides/slide328.xml" ContentType="application/vnd.openxmlformats-officedocument.presentationml.slide+xml"/>
  <Override PartName="/ppt/slides/slide514.xml" ContentType="application/vnd.openxmlformats-officedocument.presentationml.slide+xml"/>
  <Override PartName="/ppt/slides/slide659.xml" ContentType="application/vnd.openxmlformats-officedocument.presentationml.slide+xml"/>
  <Override PartName="/ppt/slides/slide1083.xml" ContentType="application/vnd.openxmlformats-officedocument.presentationml.slide+xml"/>
  <Override PartName="/ppt/slides/slide167.xml" ContentType="application/vnd.openxmlformats-officedocument.presentationml.slide+xml"/>
  <Override PartName="/ppt/slides/slide353.xml" ContentType="application/vnd.openxmlformats-officedocument.presentationml.slide+xml"/>
  <Override PartName="/ppt/slides/slide498.xml" ContentType="application/vnd.openxmlformats-officedocument.presentationml.slide+xml"/>
  <Override PartName="/ppt/slides/slide700.xml" ContentType="application/vnd.openxmlformats-officedocument.presentationml.slide+xml"/>
  <Override PartName="/ppt/slides/slide845.xml" ContentType="application/vnd.openxmlformats-officedocument.presentationml.slide+xml"/>
  <Override PartName="/ppt/slides/slide1014.xml" ContentType="application/vnd.openxmlformats-officedocument.presentationml.slide+xml"/>
  <Override PartName="/ppt/slides/slide1159.xml" ContentType="application/vnd.openxmlformats-officedocument.presentationml.slide+xml"/>
  <Override PartName="/ppt/notesSlides/notesSlide50.xml" ContentType="application/vnd.openxmlformats-officedocument.presentationml.notesSlide+xml"/>
  <Override PartName="/ppt/slides/slide192.xml" ContentType="application/vnd.openxmlformats-officedocument.presentationml.slide+xml"/>
  <Override PartName="/ppt/slides/slide684.xml" ContentType="application/vnd.openxmlformats-officedocument.presentationml.slide+xml"/>
  <Override PartName="/ppt/slides/slide870.xml" ContentType="application/vnd.openxmlformats-officedocument.presentationml.slide+xml"/>
  <Override PartName="/ppt/slides/slide1184.xml" ContentType="application/vnd.openxmlformats-officedocument.presentationml.slide+xml"/>
  <Override PartName="/ppt/slides/slide1200.xml" ContentType="application/vnd.openxmlformats-officedocument.presentationml.slide+xml"/>
  <Override PartName="/ppt/slides/slide429.xml" ContentType="application/vnd.openxmlformats-officedocument.presentationml.slide+xml"/>
  <Override PartName="/ppt/slides/slide615.xml" ContentType="application/vnd.openxmlformats-officedocument.presentationml.slide+xml"/>
  <Override PartName="/ppt/slides/slide946.xml" ContentType="application/vnd.openxmlformats-officedocument.presentationml.slide+xml"/>
  <Override PartName="/ppt/slides/slide75.xml" ContentType="application/vnd.openxmlformats-officedocument.presentationml.slide+xml"/>
  <Override PartName="/ppt/slides/slide123.xml" ContentType="application/vnd.openxmlformats-officedocument.presentationml.slide+xml"/>
  <Override PartName="/ppt/slides/slide268.xml" ContentType="application/vnd.openxmlformats-officedocument.presentationml.slide+xml"/>
  <Override PartName="/ppt/slides/slide454.xml" ContentType="application/vnd.openxmlformats-officedocument.presentationml.slide+xml"/>
  <Override PartName="/ppt/slides/slide599.xml" ContentType="application/vnd.openxmlformats-officedocument.presentationml.slide+xml"/>
  <Override PartName="/ppt/slides/slide785.xml" ContentType="application/vnd.openxmlformats-officedocument.presentationml.slide+xml"/>
  <Override PartName="/ppt/slides/slide801.xml" ContentType="application/vnd.openxmlformats-officedocument.presentationml.slide+xml"/>
  <Override PartName="/ppt/slides/slide1115.xml" ContentType="application/vnd.openxmlformats-officedocument.presentationml.slide+xml"/>
  <Override PartName="/ppt/slideLayouts/slideLayout49.xml" ContentType="application/vnd.openxmlformats-officedocument.presentationml.slideLayout+xml"/>
  <Override PartName="/ppt/slides/slide293.xml" ContentType="application/vnd.openxmlformats-officedocument.presentationml.slide+xml"/>
  <Override PartName="/ppt/slides/slide640.xml" ContentType="application/vnd.openxmlformats-officedocument.presentationml.slide+xml"/>
  <Override PartName="/ppt/slides/slide971.xml" ContentType="application/vnd.openxmlformats-officedocument.presentationml.slide+xml"/>
  <Override PartName="/ppt/slides/slide1099.xml" ContentType="application/vnd.openxmlformats-officedocument.presentationml.slide+xml"/>
  <Override PartName="/ppt/notesSlides/notesSlide66.xml" ContentType="application/vnd.openxmlformats-officedocument.presentationml.notesSlide+xml"/>
  <Override PartName="/ppt/slides/slide369.xml" ContentType="application/vnd.openxmlformats-officedocument.presentationml.slide+xml"/>
  <Override PartName="/ppt/slides/slide716.xml" ContentType="application/vnd.openxmlformats-officedocument.presentationml.slide+xml"/>
  <Override PartName="/ppt/slides/slide902.xml" ContentType="application/vnd.openxmlformats-officedocument.presentationml.slide+xml"/>
  <Override PartName="/ppt/slides/slide1140.xml" ContentType="application/vnd.openxmlformats-officedocument.presentationml.slide+xml"/>
  <Default Extension="jpeg" ContentType="image/jpeg"/>
  <Override PartName="/ppt/slides/slide31.xml" ContentType="application/vnd.openxmlformats-officedocument.presentationml.slide+xml"/>
  <Override PartName="/ppt/slides/slide224.xml" ContentType="application/vnd.openxmlformats-officedocument.presentationml.slide+xml"/>
  <Override PartName="/ppt/slides/slide410.xml" ContentType="application/vnd.openxmlformats-officedocument.presentationml.slide+xml"/>
  <Override PartName="/ppt/slides/slide555.xml" ContentType="application/vnd.openxmlformats-officedocument.presentationml.slide+xml"/>
  <Override PartName="/ppt/slides/slide741.xml" ContentType="application/vnd.openxmlformats-officedocument.presentationml.slide+xml"/>
  <Override PartName="/ppt/slides/slide886.xml" ContentType="application/vnd.openxmlformats-officedocument.presentationml.slide+xml"/>
  <Override PartName="/ppt/slides/slide1216.xml" ContentType="application/vnd.openxmlformats-officedocument.presentationml.slide+xml"/>
  <Override PartName="/ppt/tags/tag19.xml" ContentType="application/vnd.openxmlformats-officedocument.presentationml.tags+xml"/>
  <Override PartName="/ppt/notesSlides/notesSlide91.xml" ContentType="application/vnd.openxmlformats-officedocument.presentationml.notesSlide+xml"/>
  <Override PartName="/ppt/slides/slide394.xml" ContentType="application/vnd.openxmlformats-officedocument.presentationml.slide+xml"/>
  <Override PartName="/ppt/slides/slide580.xml" ContentType="application/vnd.openxmlformats-officedocument.presentationml.slide+xml"/>
  <Override PartName="/ppt/slides/slide1055.xml" ContentType="application/vnd.openxmlformats-officedocument.presentationml.slide+xml"/>
  <Override PartName="/ppt/slides/slide1241.xml" ContentType="application/vnd.openxmlformats-officedocument.presentationml.slide+xml"/>
  <Override PartName="/ppt/slideLayouts/slideLayout30.xml" ContentType="application/vnd.openxmlformats-officedocument.presentationml.slideLayout+xml"/>
  <Override PartName="/ppt/notesSlides/notesSlide22.xml" ContentType="application/vnd.openxmlformats-officedocument.presentationml.notesSlide+xml"/>
  <Override PartName="/ppt/slides/slide139.xml" ContentType="application/vnd.openxmlformats-officedocument.presentationml.slide+xml"/>
  <Override PartName="/ppt/slides/slide325.xml" ContentType="application/vnd.openxmlformats-officedocument.presentationml.slide+xml"/>
  <Override PartName="/ppt/slides/slide817.xml" ContentType="application/vnd.openxmlformats-officedocument.presentationml.slide+xml"/>
  <Override PartName="/ppt/slides/slide1080.xml" ContentType="application/vnd.openxmlformats-officedocument.presentationml.slide+xml"/>
  <Override PartName="/ppt/tags/tag44.xml" ContentType="application/vnd.openxmlformats-officedocument.presentationml.tags+xml"/>
  <Override PartName="/ppt/slides/slide164.xml" ContentType="application/vnd.openxmlformats-officedocument.presentationml.slide+xml"/>
  <Override PartName="/ppt/slides/slide495.xml" ContentType="application/vnd.openxmlformats-officedocument.presentationml.slide+xml"/>
  <Override PartName="/ppt/slides/slide511.xml" ContentType="application/vnd.openxmlformats-officedocument.presentationml.slide+xml"/>
  <Override PartName="/ppt/slides/slide656.xml" ContentType="application/vnd.openxmlformats-officedocument.presentationml.slide+xml"/>
  <Override PartName="/ppt/slides/slide842.xml" ContentType="application/vnd.openxmlformats-officedocument.presentationml.slide+xml"/>
  <Override PartName="/ppt/slides/slide987.xml" ContentType="application/vnd.openxmlformats-officedocument.presentationml.slide+xml"/>
  <Override PartName="/ppt/slides/slide1156.xml" ContentType="application/vnd.openxmlformats-officedocument.presentationml.slide+xml"/>
  <Override PartName="/ppt/slides/slide69.xml" ContentType="application/vnd.openxmlformats-officedocument.presentationml.slide+xml"/>
  <Override PartName="/ppt/slides/slide287.xml" ContentType="application/vnd.openxmlformats-officedocument.presentationml.slide+xml"/>
  <Override PartName="/ppt/slides/slide303.xml" ContentType="application/vnd.openxmlformats-officedocument.presentationml.slide+xml"/>
  <Override PartName="/ppt/slides/slide350.xml" ContentType="application/vnd.openxmlformats-officedocument.presentationml.slide+xml"/>
  <Override PartName="/ppt/slides/slide634.xml" ContentType="application/vnd.openxmlformats-officedocument.presentationml.slide+xml"/>
  <Override PartName="/ppt/slides/slide681.xml" ContentType="application/vnd.openxmlformats-officedocument.presentationml.slide+xml"/>
  <Override PartName="/ppt/slides/slide779.xml" ContentType="application/vnd.openxmlformats-officedocument.presentationml.slide+xml"/>
  <Override PartName="/ppt/slides/slide918.xml" ContentType="application/vnd.openxmlformats-officedocument.presentationml.slide+xml"/>
  <Override PartName="/ppt/slides/slide965.xml" ContentType="application/vnd.openxmlformats-officedocument.presentationml.slide+xml"/>
  <Override PartName="/ppt/slides/slide1011.xml" ContentType="application/vnd.openxmlformats-officedocument.presentationml.slide+xml"/>
  <Override PartName="/ppt/slideLayouts/slideLayout68.xml" ContentType="application/vnd.openxmlformats-officedocument.presentationml.slideLayout+xml"/>
  <Override PartName="/ppt/slides/slide47.xml" ContentType="application/vnd.openxmlformats-officedocument.presentationml.slide+xml"/>
  <Override PartName="/ppt/slides/slide426.xml" ContentType="application/vnd.openxmlformats-officedocument.presentationml.slide+xml"/>
  <Override PartName="/ppt/slides/slide757.xml" ContentType="application/vnd.openxmlformats-officedocument.presentationml.slide+xml"/>
  <Override PartName="/ppt/slides/slide1181.xml" ContentType="application/vnd.openxmlformats-officedocument.presentationml.slide+xml"/>
  <Override PartName="/ppt/slides/slide120.xml" ContentType="application/vnd.openxmlformats-officedocument.presentationml.slide+xml"/>
  <Override PartName="/ppt/slides/slide265.xml" ContentType="application/vnd.openxmlformats-officedocument.presentationml.slide+xml"/>
  <Override PartName="/ppt/slides/slide596.xml" ContentType="application/vnd.openxmlformats-officedocument.presentationml.slide+xml"/>
  <Override PartName="/ppt/slides/slide612.xml" ContentType="application/vnd.openxmlformats-officedocument.presentationml.slide+xml"/>
  <Override PartName="/ppt/slides/slide943.xml" ContentType="application/vnd.openxmlformats-officedocument.presentationml.slide+xml"/>
  <Override PartName="/ppt/slides/slide1112.xml" ContentType="application/vnd.openxmlformats-officedocument.presentationml.slide+xml"/>
  <Override PartName="/ppt/slides/slide1257.xml" ContentType="application/vnd.openxmlformats-officedocument.presentationml.slide+xml"/>
  <Override PartName="/ppt/slideLayouts/slideLayout46.xml" ContentType="application/vnd.openxmlformats-officedocument.presentationml.slideLayout+xml"/>
  <Override PartName="/ppt/notesSlides/notesSlide38.xml" ContentType="application/vnd.openxmlformats-officedocument.presentationml.notesSlide+xml"/>
  <Override PartName="/ppt/slides/slide72.xml" ContentType="application/vnd.openxmlformats-officedocument.presentationml.slide+xml"/>
  <Override PartName="/ppt/slides/slide451.xml" ContentType="application/vnd.openxmlformats-officedocument.presentationml.slide+xml"/>
  <Override PartName="/ppt/slides/slide782.xml" ContentType="application/vnd.openxmlformats-officedocument.presentationml.slide+xml"/>
  <Override PartName="/ppt/slides/slide1096.xml" ContentType="application/vnd.openxmlformats-officedocument.presentationml.slide+xml"/>
  <Override PartName="/ppt/slides/slide290.xml" ContentType="application/vnd.openxmlformats-officedocument.presentationml.slide+xml"/>
  <Override PartName="/ppt/slides/slide527.xml" ContentType="application/vnd.openxmlformats-officedocument.presentationml.slide+xml"/>
  <Override PartName="/ppt/slides/slide713.xml" ContentType="application/vnd.openxmlformats-officedocument.presentationml.slide+xml"/>
  <Override PartName="/ppt/slides/slide858.xml" ContentType="application/vnd.openxmlformats-officedocument.presentationml.slide+xml"/>
  <Override PartName="/ppt/notesSlides/notesSlide63.xml" ContentType="application/vnd.openxmlformats-officedocument.presentationml.notesSlide+xml"/>
  <Override PartName="/ppt/slides/slide221.xml" ContentType="application/vnd.openxmlformats-officedocument.presentationml.slide+xml"/>
  <Override PartName="/ppt/slides/slide366.xml" ContentType="application/vnd.openxmlformats-officedocument.presentationml.slide+xml"/>
  <Override PartName="/ppt/slides/slide552.xml" ContentType="application/vnd.openxmlformats-officedocument.presentationml.slide+xml"/>
  <Override PartName="/ppt/slides/slide697.xml" ContentType="application/vnd.openxmlformats-officedocument.presentationml.slide+xml"/>
  <Override PartName="/ppt/slides/slide883.xml" ContentType="application/vnd.openxmlformats-officedocument.presentationml.slide+xml"/>
  <Override PartName="/ppt/slides/slide1027.xml" ContentType="application/vnd.openxmlformats-officedocument.presentationml.slide+xml"/>
  <Override PartName="/ppt/slides/slide1213.xml" ContentType="application/vnd.openxmlformats-officedocument.presentationml.slide+xml"/>
  <Override PartName="/ppt/tags/tag16.xml" ContentType="application/vnd.openxmlformats-officedocument.presentationml.tags+xml"/>
  <Override PartName="/ppt/slides/slide391.xml" ContentType="application/vnd.openxmlformats-officedocument.presentationml.slide+xml"/>
  <Override PartName="/ppt/slides/slide628.xml" ContentType="application/vnd.openxmlformats-officedocument.presentationml.slide+xml"/>
  <Override PartName="/ppt/slides/slide1052.xml" ContentType="application/vnd.openxmlformats-officedocument.presentationml.slide+xml"/>
  <Override PartName="/ppt/slides/slide1197.xml" ContentType="application/vnd.openxmlformats-officedocument.presentationml.slide+xml"/>
  <Override PartName="/ppt/slides/slide136.xml" ContentType="application/vnd.openxmlformats-officedocument.presentationml.slide+xml"/>
  <Override PartName="/ppt/slides/slide467.xml" ContentType="application/vnd.openxmlformats-officedocument.presentationml.slide+xml"/>
  <Override PartName="/ppt/slides/slide814.xml" ContentType="application/vnd.openxmlformats-officedocument.presentationml.slide+xml"/>
  <Override PartName="/ppt/slides/slide959.xml" ContentType="application/vnd.openxmlformats-officedocument.presentationml.slide+xml"/>
  <Override PartName="/ppt/slides/slide1128.xml" ContentType="application/vnd.openxmlformats-officedocument.presentationml.slide+xml"/>
  <Override PartName="/ppt/tags/tag41.xml" ContentType="application/vnd.openxmlformats-officedocument.presentationml.tags+xml"/>
  <Override PartName="/ppt/slides/slide88.xml" ContentType="application/vnd.openxmlformats-officedocument.presentationml.slide+xml"/>
  <Override PartName="/ppt/slides/slide322.xml" ContentType="application/vnd.openxmlformats-officedocument.presentationml.slide+xml"/>
  <Override PartName="/ppt/slides/slide653.xml" ContentType="application/vnd.openxmlformats-officedocument.presentationml.slide+xml"/>
  <Override PartName="/ppt/slides/slide798.xml" ContentType="application/vnd.openxmlformats-officedocument.presentationml.slide+xml"/>
  <Override PartName="/ppt/slides/slide984.xml" ContentType="application/vnd.openxmlformats-officedocument.presentationml.slide+xml"/>
  <Override PartName="/ppt/slides/slide19.xml" ContentType="application/vnd.openxmlformats-officedocument.presentationml.slide+xml"/>
  <Override PartName="/ppt/slides/slide161.xml" ContentType="application/vnd.openxmlformats-officedocument.presentationml.slide+xml"/>
  <Override PartName="/ppt/slides/slide492.xml" ContentType="application/vnd.openxmlformats-officedocument.presentationml.slide+xml"/>
  <Override PartName="/ppt/slides/slide729.xml" ContentType="application/vnd.openxmlformats-officedocument.presentationml.slide+xml"/>
  <Override PartName="/ppt/slides/slide1153.xml" ContentType="application/vnd.openxmlformats-officedocument.presentationml.slide+xml"/>
  <Override PartName="/ppt/notesSlides/notesSlide79.xml" ContentType="application/vnd.openxmlformats-officedocument.presentationml.notesSlide+xml"/>
  <Override PartName="/ppt/slides/slide237.xml" ContentType="application/vnd.openxmlformats-officedocument.presentationml.slide+xml"/>
  <Override PartName="/ppt/slides/slide423.xml" ContentType="application/vnd.openxmlformats-officedocument.presentationml.slide+xml"/>
  <Override PartName="/ppt/slides/slide568.xml" ContentType="application/vnd.openxmlformats-officedocument.presentationml.slide+xml"/>
  <Override PartName="/ppt/slides/slide899.xml" ContentType="application/vnd.openxmlformats-officedocument.presentationml.slide+xml"/>
  <Override PartName="/ppt/slides/slide915.xml" ContentType="application/vnd.openxmlformats-officedocument.presentationml.slide+xml"/>
  <Override PartName="/ppt/slides/slide1229.xml" ContentType="application/vnd.openxmlformats-officedocument.presentationml.slide+xml"/>
  <Override PartName="/ppt/slideLayouts/slideLayout18.xml" ContentType="application/vnd.openxmlformats-officedocument.presentationml.slideLayout+xml"/>
  <Override PartName="/ppt/theme/theme2.xml" ContentType="application/vnd.openxmlformats-officedocument.theme+xml"/>
  <Override PartName="/ppt/slides/slide44.xml" ContentType="application/vnd.openxmlformats-officedocument.presentationml.slide+xml"/>
  <Override PartName="/ppt/slides/slide262.xml" ContentType="application/vnd.openxmlformats-officedocument.presentationml.slide+xml"/>
  <Override PartName="/ppt/slides/slide754.xml" ContentType="application/vnd.openxmlformats-officedocument.presentationml.slide+xml"/>
  <Override PartName="/ppt/slides/slide940.xml" ContentType="application/vnd.openxmlformats-officedocument.presentationml.slide+xml"/>
  <Override PartName="/ppt/slides/slide1068.xml" ContentType="application/vnd.openxmlformats-officedocument.presentationml.slide+xml"/>
  <Override PartName="/ppt/slideLayouts/slideLayout43.xml" ContentType="application/vnd.openxmlformats-officedocument.presentationml.slideLayout+xml"/>
  <Default Extension="emf" ContentType="image/x-emf"/>
  <Override PartName="/ppt/slides/slide593.xml" ContentType="application/vnd.openxmlformats-officedocument.presentationml.slide+xml"/>
  <Override PartName="/ppt/slides/slide1093.xml" ContentType="application/vnd.openxmlformats-officedocument.presentationml.slide+xml"/>
  <Override PartName="/ppt/slides/slide1254.xml" ContentType="application/vnd.openxmlformats-officedocument.presentationml.slide+xml"/>
  <Override PartName="/ppt/tags/tag57.xml" ContentType="application/vnd.openxmlformats-officedocument.presentationml.tags+xml"/>
  <Override PartName="/ppt/notesSlides/notesSlide35.xml" ContentType="application/vnd.openxmlformats-officedocument.presentationml.notesSlide+xml"/>
  <Override PartName="/ppt/slides/slide338.xml" ContentType="application/vnd.openxmlformats-officedocument.presentationml.slide+xml"/>
  <Override PartName="/ppt/slides/slide524.xml" ContentType="application/vnd.openxmlformats-officedocument.presentationml.slide+xml"/>
  <Override PartName="/ppt/slides/slide669.xml" ContentType="application/vnd.openxmlformats-officedocument.presentationml.slide+xml"/>
  <Override PartName="/ppt/slides/slide855.xml" ContentType="application/vnd.openxmlformats-officedocument.presentationml.slide+xml"/>
  <Override PartName="/ppt/notesSlides/notesSlide60.xml" ContentType="application/vnd.openxmlformats-officedocument.presentationml.notesSlide+xml"/>
  <Override PartName="/ppt/slides/slide177.xml" ContentType="application/vnd.openxmlformats-officedocument.presentationml.slide+xml"/>
  <Override PartName="/ppt/slides/slide363.xml" ContentType="application/vnd.openxmlformats-officedocument.presentationml.slide+xml"/>
  <Override PartName="/ppt/slides/slide694.xml" ContentType="application/vnd.openxmlformats-officedocument.presentationml.slide+xml"/>
  <Override PartName="/ppt/slides/slide710.xml" ContentType="application/vnd.openxmlformats-officedocument.presentationml.slide+xml"/>
  <Override PartName="/ppt/slides/slide1024.xml" ContentType="application/vnd.openxmlformats-officedocument.presentationml.slide+xml"/>
  <Override PartName="/ppt/slides/slide1169.xml" ContentType="application/vnd.openxmlformats-officedocument.presentationml.slide+xml"/>
  <Override PartName="/ppt/slides/slide108.xml" ContentType="application/vnd.openxmlformats-officedocument.presentationml.slide+xml"/>
  <Override PartName="/ppt/slides/slide439.xml" ContentType="application/vnd.openxmlformats-officedocument.presentationml.slide+xml"/>
  <Override PartName="/ppt/slides/slide880.xml" ContentType="application/vnd.openxmlformats-officedocument.presentationml.slide+xml"/>
  <Override PartName="/ppt/slides/slide1194.xml" ContentType="application/vnd.openxmlformats-officedocument.presentationml.slide+xml"/>
  <Override PartName="/ppt/slides/slide1210.xml" ContentType="application/vnd.openxmlformats-officedocument.presentationml.slide+xml"/>
  <Override PartName="/ppt/tags/tag13.xml" ContentType="application/vnd.openxmlformats-officedocument.presentationml.tags+xml"/>
  <Override PartName="/ppt/slides/slide278.xml" ContentType="application/vnd.openxmlformats-officedocument.presentationml.slide+xml"/>
  <Override PartName="/ppt/slides/slide625.xml" ContentType="application/vnd.openxmlformats-officedocument.presentationml.slide+xml"/>
  <Override PartName="/ppt/slides/slide811.xml" ContentType="application/vnd.openxmlformats-officedocument.presentationml.slide+xml"/>
  <Override PartName="/ppt/slides/slide956.xml" ContentType="application/vnd.openxmlformats-officedocument.presentationml.slide+xml"/>
  <Override PartName="/ppt/slideLayouts/slideLayout59.xml" ContentType="application/vnd.openxmlformats-officedocument.presentationml.slideLayout+xml"/>
  <Override PartName="/ppt/slides/slide85.xml" ContentType="application/vnd.openxmlformats-officedocument.presentationml.slide+xml"/>
  <Override PartName="/ppt/slides/slide133.xml" ContentType="application/vnd.openxmlformats-officedocument.presentationml.slide+xml"/>
  <Override PartName="/ppt/slides/slide464.xml" ContentType="application/vnd.openxmlformats-officedocument.presentationml.slide+xml"/>
  <Override PartName="/ppt/slides/slide650.xml" ContentType="application/vnd.openxmlformats-officedocument.presentationml.slide+xml"/>
  <Override PartName="/ppt/slides/slide795.xml" ContentType="application/vnd.openxmlformats-officedocument.presentationml.slide+xml"/>
  <Override PartName="/ppt/slides/slide1125.xml" ContentType="application/vnd.openxmlformats-officedocument.presentationml.slide+xml"/>
  <Override PartName="/ppt/slides/slide209.xml" ContentType="application/vnd.openxmlformats-officedocument.presentationml.slide+xml"/>
  <Override PartName="/ppt/slides/slide981.xml" ContentType="application/vnd.openxmlformats-officedocument.presentationml.slide+xml"/>
  <Override PartName="/ppt/slides/slide1150.xml" ContentType="application/vnd.openxmlformats-officedocument.presentationml.slide+xml"/>
  <Override PartName="/ppt/notesSlides/notesSlide76.xml" ContentType="application/vnd.openxmlformats-officedocument.presentationml.notesSlide+xml"/>
  <Override PartName="/ppt/slides/slide16.xml" ContentType="application/vnd.openxmlformats-officedocument.presentationml.slide+xml"/>
  <Override PartName="/ppt/slides/slide234.xml" ContentType="application/vnd.openxmlformats-officedocument.presentationml.slide+xml"/>
  <Override PartName="/ppt/slides/slide379.xml" ContentType="application/vnd.openxmlformats-officedocument.presentationml.slide+xml"/>
  <Override PartName="/ppt/slides/slide726.xml" ContentType="application/vnd.openxmlformats-officedocument.presentationml.slide+xml"/>
  <Override PartName="/ppt/slides/slide912.xml" ContentType="application/vnd.openxmlformats-officedocument.presentationml.slide+xml"/>
  <Override PartName="/ppt/slides/slide1226.xml" ContentType="application/vnd.openxmlformats-officedocument.presentationml.slide+xml"/>
  <Override PartName="/ppt/slideLayouts/slideLayout15.xml" ContentType="application/vnd.openxmlformats-officedocument.presentationml.slideLayout+xml"/>
  <Override PartName="/ppt/slides/slide41.xml" ContentType="application/vnd.openxmlformats-officedocument.presentationml.slide+xml"/>
  <Override PartName="/ppt/slides/slide420.xml" ContentType="application/vnd.openxmlformats-officedocument.presentationml.slide+xml"/>
  <Override PartName="/ppt/slides/slide565.xml" ContentType="application/vnd.openxmlformats-officedocument.presentationml.slide+xml"/>
  <Override PartName="/ppt/slides/slide751.xml" ContentType="application/vnd.openxmlformats-officedocument.presentationml.slide+xml"/>
  <Override PartName="/ppt/slides/slide896.xml" ContentType="application/vnd.openxmlformats-officedocument.presentationml.slide+xml"/>
  <Override PartName="/ppt/slides/slide1065.xml" ContentType="application/vnd.openxmlformats-officedocument.presentationml.slide+xml"/>
  <Override PartName="/ppt/tags/tag29.xml" ContentType="application/vnd.openxmlformats-officedocument.presentationml.tags+xml"/>
  <Override PartName="/ppt/slides/slide149.xml" ContentType="application/vnd.openxmlformats-officedocument.presentationml.slide+xml"/>
  <Override PartName="/ppt/slides/slide590.xml" ContentType="application/vnd.openxmlformats-officedocument.presentationml.slide+xml"/>
  <Override PartName="/ppt/slides/slide827.xml" ContentType="application/vnd.openxmlformats-officedocument.presentationml.slide+xml"/>
  <Override PartName="/ppt/slides/slide1251.xml" ContentType="application/vnd.openxmlformats-officedocument.presentationml.slide+xml"/>
  <Override PartName="/ppt/slideLayouts/slideLayout40.xml" ContentType="application/vnd.openxmlformats-officedocument.presentationml.slideLayout+xml"/>
  <Override PartName="/ppt/tags/tag54.xml" ContentType="application/vnd.openxmlformats-officedocument.presentationml.tags+xml"/>
  <Override PartName="/ppt/notesSlides/notesSlide32.xml" ContentType="application/vnd.openxmlformats-officedocument.presentationml.notesSlide+xml"/>
  <Override PartName="/ppt/slides/slide335.xml" ContentType="application/vnd.openxmlformats-officedocument.presentationml.slide+xml"/>
  <Override PartName="/ppt/slides/slide666.xml" ContentType="application/vnd.openxmlformats-officedocument.presentationml.slide+xml"/>
  <Override PartName="/ppt/slides/slide997.xml" ContentType="application/vnd.openxmlformats-officedocument.presentationml.slide+xml"/>
  <Override PartName="/ppt/slides/slide1090.xml" ContentType="application/vnd.openxmlformats-officedocument.presentationml.slide+xml"/>
  <Override PartName="/ppt/slides/slide174.xml" ContentType="application/vnd.openxmlformats-officedocument.presentationml.slide+xml"/>
  <Override PartName="/ppt/slides/slide521.xml" ContentType="application/vnd.openxmlformats-officedocument.presentationml.slide+xml"/>
  <Override PartName="/ppt/slides/slide852.xml" ContentType="application/vnd.openxmlformats-officedocument.presentationml.slide+xml"/>
  <Override PartName="/ppt/slides/slide1021.xml" ContentType="application/vnd.openxmlformats-officedocument.presentationml.slide+xml"/>
  <Override PartName="/ppt/slides/slide1166.xml" ContentType="application/vnd.openxmlformats-officedocument.presentationml.slide+xml"/>
  <Override PartName="/ppt/slides/slide7.xml" ContentType="application/vnd.openxmlformats-officedocument.presentationml.slide+xml"/>
  <Override PartName="/ppt/slides/slide360.xml" ContentType="application/vnd.openxmlformats-officedocument.presentationml.slide+xml"/>
  <Override PartName="/ppt/slides/slide691.xml" ContentType="application/vnd.openxmlformats-officedocument.presentationml.slide+xml"/>
  <Override PartName="/ppt/slides/slide928.xml" ContentType="application/vnd.openxmlformats-officedocument.presentationml.slide+xml"/>
  <Override PartName="/ppt/slideLayouts/slideLayout9.xml" ContentType="application/vnd.openxmlformats-officedocument.presentationml.slideLayout+xml"/>
  <Override PartName="/ppt/tags/tag10.xml" ContentType="application/vnd.openxmlformats-officedocument.presentationml.tags+xml"/>
  <Override PartName="/ppt/slides/slide57.xml" ContentType="application/vnd.openxmlformats-officedocument.presentationml.slide+xml"/>
  <Override PartName="/ppt/slides/slide105.xml" ContentType="application/vnd.openxmlformats-officedocument.presentationml.slide+xml"/>
  <Override PartName="/ppt/slides/slide436.xml" ContentType="application/vnd.openxmlformats-officedocument.presentationml.slide+xml"/>
  <Override PartName="/ppt/slides/slide622.xml" ContentType="application/vnd.openxmlformats-officedocument.presentationml.slide+xml"/>
  <Override PartName="/ppt/slides/slide767.xml" ContentType="application/vnd.openxmlformats-officedocument.presentationml.slide+xml"/>
  <Override PartName="/ppt/slides/slide953.xml" ContentType="application/vnd.openxmlformats-officedocument.presentationml.slide+xml"/>
  <Override PartName="/ppt/slides/slide1191.xml" ContentType="application/vnd.openxmlformats-officedocument.presentationml.slide+xml"/>
  <Override PartName="/ppt/notesSlides/notesSlide104.xml" ContentType="application/vnd.openxmlformats-officedocument.presentationml.notesSlide+xml"/>
  <Override PartName="/ppt/slides/slide130.xml" ContentType="application/vnd.openxmlformats-officedocument.presentationml.slide+xml"/>
  <Override PartName="/ppt/slides/slide275.xml" ContentType="application/vnd.openxmlformats-officedocument.presentationml.slide+xml"/>
  <Override PartName="/ppt/slides/slide461.xml" ContentType="application/vnd.openxmlformats-officedocument.presentationml.slide+xml"/>
  <Override PartName="/ppt/slides/slide792.xml" ContentType="application/vnd.openxmlformats-officedocument.presentationml.slide+xml"/>
  <Override PartName="/ppt/slides/slide1122.xml" ContentType="application/vnd.openxmlformats-officedocument.presentationml.slide+xml"/>
  <Override PartName="/ppt/slideLayouts/slideLayout56.xml" ContentType="application/vnd.openxmlformats-officedocument.presentationml.slideLayout+xml"/>
  <Override PartName="/ppt/notesSlides/notesSlide48.xml" ContentType="application/vnd.openxmlformats-officedocument.presentationml.notesSlide+xml"/>
  <Override PartName="/ppt/slides/slide82.xml" ContentType="application/vnd.openxmlformats-officedocument.presentationml.slide+xml"/>
  <Override PartName="/ppt/slides/slide206.xml" ContentType="application/vnd.openxmlformats-officedocument.presentationml.slide+xml"/>
  <Override PartName="/ppt/slides/slide537.xml" ContentType="application/vnd.openxmlformats-officedocument.presentationml.slide+xml"/>
  <Override PartName="/ppt/slides/slide13.xml" ContentType="application/vnd.openxmlformats-officedocument.presentationml.slide+xml"/>
  <Override PartName="/ppt/slides/slide376.xml" ContentType="application/vnd.openxmlformats-officedocument.presentationml.slide+xml"/>
  <Override PartName="/ppt/slides/slide723.xml" ContentType="application/vnd.openxmlformats-officedocument.presentationml.slide+xml"/>
  <Override PartName="/ppt/slides/slide868.xml" ContentType="application/vnd.openxmlformats-officedocument.presentationml.slide+xml"/>
  <Override PartName="/ppt/slides/slide1037.xml" ContentType="application/vnd.openxmlformats-officedocument.presentationml.slide+xml"/>
  <Override PartName="/ppt/notesSlides/notesSlide73.xml" ContentType="application/vnd.openxmlformats-officedocument.presentationml.notesSlide+xml"/>
  <Override PartName="/ppt/slides/slide231.xml" ContentType="application/vnd.openxmlformats-officedocument.presentationml.slide+xml"/>
  <Override PartName="/ppt/slides/slide562.xml" ContentType="application/vnd.openxmlformats-officedocument.presentationml.slide+xml"/>
  <Override PartName="/ppt/slides/slide893.xml" ContentType="application/vnd.openxmlformats-officedocument.presentationml.slide+xml"/>
  <Override PartName="/ppt/slides/slide1223.xml" ContentType="application/vnd.openxmlformats-officedocument.presentationml.slide+xml"/>
  <Override PartName="/ppt/slideLayouts/slideLayout12.xml" ContentType="application/vnd.openxmlformats-officedocument.presentationml.slideLayout+xml"/>
  <Override PartName="/ppt/tags/tag26.xml" ContentType="application/vnd.openxmlformats-officedocument.presentationml.tags+xml"/>
  <Override PartName="/ppt/slides/slide307.xml" ContentType="application/vnd.openxmlformats-officedocument.presentationml.slide+xml"/>
  <Override PartName="/ppt/slides/slide638.xml" ContentType="application/vnd.openxmlformats-officedocument.presentationml.slide+xml"/>
  <Override PartName="/ppt/slides/slide969.xml" ContentType="application/vnd.openxmlformats-officedocument.presentationml.slide+xml"/>
  <Override PartName="/ppt/slides/slide1062.xml" ContentType="application/vnd.openxmlformats-officedocument.presentationml.slide+xml"/>
  <Override PartName="/ppt/slides/slide98.xml" ContentType="application/vnd.openxmlformats-officedocument.presentationml.slide+xml"/>
  <Override PartName="/ppt/slides/slide146.xml" ContentType="application/vnd.openxmlformats-officedocument.presentationml.slide+xml"/>
  <Override PartName="/ppt/slides/slide332.xml" ContentType="application/vnd.openxmlformats-officedocument.presentationml.slide+xml"/>
  <Override PartName="/ppt/slides/slide477.xml" ContentType="application/vnd.openxmlformats-officedocument.presentationml.slide+xml"/>
  <Override PartName="/ppt/slides/slide824.xml" ContentType="application/vnd.openxmlformats-officedocument.presentationml.slide+xml"/>
  <Override PartName="/ppt/slides/slide1138.xml" ContentType="application/vnd.openxmlformats-officedocument.presentationml.slide+xml"/>
  <Override PartName="/ppt/tags/tag51.xml" ContentType="application/vnd.openxmlformats-officedocument.presentationml.tags+xml"/>
  <Override PartName="/ppt/slides/slide171.xml" ContentType="application/vnd.openxmlformats-officedocument.presentationml.slide+xml"/>
  <Override PartName="/ppt/slides/slide663.xml" ContentType="application/vnd.openxmlformats-officedocument.presentationml.slide+xml"/>
  <Override PartName="/ppt/slides/slide994.xml" ContentType="application/vnd.openxmlformats-officedocument.presentationml.slide+xml"/>
  <Override PartName="/ppt/notesSlides/notesSlide89.xml" ContentType="application/vnd.openxmlformats-officedocument.presentationml.notesSlide+xml"/>
  <Override PartName="/ppt/slides/slide29.xml" ContentType="application/vnd.openxmlformats-officedocument.presentationml.slide+xml"/>
  <Override PartName="/ppt/slides/slide408.xml" ContentType="application/vnd.openxmlformats-officedocument.presentationml.slide+xml"/>
  <Override PartName="/ppt/slides/slide739.xml" ContentType="application/vnd.openxmlformats-officedocument.presentationml.slide+xml"/>
  <Override PartName="/ppt/slides/slide925.xml" ContentType="application/vnd.openxmlformats-officedocument.presentationml.slide+xml"/>
  <Override PartName="/ppt/slides/slide1163.xml" ContentType="application/vnd.openxmlformats-officedocument.presentationml.slide+xml"/>
  <Override PartName="/ppt/slides/slide4.xml" ContentType="application/vnd.openxmlformats-officedocument.presentationml.slide+xml"/>
  <Override PartName="/ppt/slides/slide54.xml" ContentType="application/vnd.openxmlformats-officedocument.presentationml.slide+xml"/>
  <Override PartName="/ppt/slides/slide102.xml" ContentType="application/vnd.openxmlformats-officedocument.presentationml.slide+xml"/>
  <Override PartName="/ppt/slides/slide247.xml" ContentType="application/vnd.openxmlformats-officedocument.presentationml.slide+xml"/>
  <Override PartName="/ppt/slides/slide433.xml" ContentType="application/vnd.openxmlformats-officedocument.presentationml.slide+xml"/>
  <Override PartName="/ppt/slides/slide578.xml" ContentType="application/vnd.openxmlformats-officedocument.presentationml.slide+xml"/>
  <Override PartName="/ppt/slides/slide764.xml" ContentType="application/vnd.openxmlformats-officedocument.presentationml.slide+xml"/>
  <Override PartName="/ppt/slides/slide1239.xml" ContentType="application/vnd.openxmlformats-officedocument.presentationml.slide+xml"/>
  <Override PartName="/ppt/slideLayouts/slideLayout6.xml" ContentType="application/vnd.openxmlformats-officedocument.presentationml.slideLayout+xml"/>
  <Override PartName="/ppt/slideLayouts/slideLayout28.xml" ContentType="application/vnd.openxmlformats-officedocument.presentationml.slideLayout+xml"/>
  <Override PartName="/ppt/slides/slide272.xml" ContentType="application/vnd.openxmlformats-officedocument.presentationml.slide+xml"/>
  <Override PartName="/ppt/slides/slide509.xml" ContentType="application/vnd.openxmlformats-officedocument.presentationml.slide+xml"/>
  <Override PartName="/ppt/slides/slide950.xml" ContentType="application/vnd.openxmlformats-officedocument.presentationml.slide+xml"/>
  <Override PartName="/ppt/slides/slide1078.xml" ContentType="application/vnd.openxmlformats-officedocument.presentationml.slide+xml"/>
  <Override PartName="/ppt/slides/slide1264.xml" ContentType="application/vnd.openxmlformats-officedocument.presentationml.slide+xml"/>
  <Override PartName="/ppt/slideLayouts/slideLayout53.xml" ContentType="application/vnd.openxmlformats-officedocument.presentationml.slideLayout+xml"/>
  <Override PartName="/ppt/notesSlides/notesSlide45.xml" ContentType="application/vnd.openxmlformats-officedocument.presentationml.notesSlide+xml"/>
  <Override PartName="/ppt/notesSlides/notesSlide101.xml" ContentType="application/vnd.openxmlformats-officedocument.presentationml.notesSlide+xml"/>
  <Override PartName="/ppt/slides/slide348.xml" ContentType="application/vnd.openxmlformats-officedocument.presentationml.slide+xml"/>
  <Override PartName="/ppt/slides/slide679.xml" ContentType="application/vnd.openxmlformats-officedocument.presentationml.slide+xml"/>
  <Override PartName="/ppt/slides/slide1009.xml" ContentType="application/vnd.openxmlformats-officedocument.presentationml.slide+xml"/>
  <Override PartName="/ppt/tags/tag67.xml" ContentType="application/vnd.openxmlformats-officedocument.presentationml.tags+xml"/>
  <Override PartName="/ppt/slides/slide10.xml" ContentType="application/vnd.openxmlformats-officedocument.presentationml.slide+xml"/>
  <Override PartName="/ppt/slides/slide187.xml" ContentType="application/vnd.openxmlformats-officedocument.presentationml.slide+xml"/>
  <Override PartName="/ppt/slides/slide203.xml" ContentType="application/vnd.openxmlformats-officedocument.presentationml.slide+xml"/>
  <Override PartName="/ppt/slides/slide534.xml" ContentType="application/vnd.openxmlformats-officedocument.presentationml.slide+xml"/>
  <Override PartName="/ppt/slides/slide720.xml" ContentType="application/vnd.openxmlformats-officedocument.presentationml.slide+xml"/>
  <Override PartName="/ppt/slides/slide865.xml" ContentType="application/vnd.openxmlformats-officedocument.presentationml.slide+xml"/>
  <Override PartName="/ppt/slides/slide1179.xml" ContentType="application/vnd.openxmlformats-officedocument.presentationml.slide+xml"/>
  <Override PartName="/ppt/notesSlides/notesSlide70.xml" ContentType="application/vnd.openxmlformats-officedocument.presentationml.notesSlide+xml"/>
  <Override PartName="/ppt/slides/slide373.xml" ContentType="application/vnd.openxmlformats-officedocument.presentationml.slide+xml"/>
  <Override PartName="/ppt/slides/slide1034.xml" ContentType="application/vnd.openxmlformats-officedocument.presentationml.slide+xml"/>
  <Override PartName="/ppt/slides/slide1220.xml" ContentType="application/vnd.openxmlformats-officedocument.presentationml.slide+xml"/>
  <Override PartName="/ppt/slides/slide118.xml" ContentType="application/vnd.openxmlformats-officedocument.presentationml.slide+xml"/>
  <Override PartName="/ppt/slides/slide304.xml" ContentType="application/vnd.openxmlformats-officedocument.presentationml.slide+xml"/>
  <Override PartName="/ppt/slides/slide449.xml" ContentType="application/vnd.openxmlformats-officedocument.presentationml.slide+xml"/>
  <Override PartName="/ppt/slides/slide890.xml" ContentType="application/vnd.openxmlformats-officedocument.presentationml.slide+xml"/>
  <Override PartName="/ppt/tags/tag23.xml" ContentType="application/vnd.openxmlformats-officedocument.presentationml.tags+xml"/>
  <Override PartName="/ppt/slides/slide143.xml" ContentType="application/vnd.openxmlformats-officedocument.presentationml.slide+xml"/>
  <Override PartName="/ppt/slides/slide288.xml" ContentType="application/vnd.openxmlformats-officedocument.presentationml.slide+xml"/>
  <Override PartName="/ppt/slides/slide635.xml" ContentType="application/vnd.openxmlformats-officedocument.presentationml.slide+xml"/>
  <Override PartName="/ppt/slides/slide821.xml" ContentType="application/vnd.openxmlformats-officedocument.presentationml.slide+xml"/>
  <Override PartName="/ppt/slides/slide966.xml" ContentType="application/vnd.openxmlformats-officedocument.presentationml.slide+xml"/>
  <Override PartName="/ppt/slides/slide1135.xml" ContentType="application/vnd.openxmlformats-officedocument.presentationml.slide+xml"/>
  <Override PartName="/ppt/slideLayouts/slideLayout69.xml" ContentType="application/vnd.openxmlformats-officedocument.presentationml.slideLayout+xml"/>
  <Override PartName="/ppt/tags/tag9.xml" ContentType="application/vnd.openxmlformats-officedocument.presentationml.tags+xml"/>
  <Override PartName="/ppt/slides/slide95.xml" ContentType="application/vnd.openxmlformats-officedocument.presentationml.slide+xml"/>
  <Override PartName="/ppt/slides/slide474.xml" ContentType="application/vnd.openxmlformats-officedocument.presentationml.slide+xml"/>
  <Override PartName="/ppt/slides/slide660.xml" ContentType="application/vnd.openxmlformats-officedocument.presentationml.slide+xml"/>
  <Override PartName="/ppt/slides/slide991.xml" ContentType="application/vnd.openxmlformats-officedocument.presentationml.slide+xml"/>
  <Default Extension="bin" ContentType="application/vnd.openxmlformats-officedocument.oleObject"/>
  <Override PartName="/ppt/slides/slide26.xml" ContentType="application/vnd.openxmlformats-officedocument.presentationml.slide+xml"/>
  <Override PartName="/ppt/slides/slide219.xml" ContentType="application/vnd.openxmlformats-officedocument.presentationml.slide+xml"/>
  <Override PartName="/ppt/slides/slide405.xml" ContentType="application/vnd.openxmlformats-officedocument.presentationml.slide+xml"/>
  <Override PartName="/ppt/slides/slide736.xml" ContentType="application/vnd.openxmlformats-officedocument.presentationml.slide+xml"/>
  <Override PartName="/ppt/slides/slide1160.xml" ContentType="application/vnd.openxmlformats-officedocument.presentationml.slide+xml"/>
  <Override PartName="/ppt/notesSlides/notesSlide86.xml" ContentType="application/vnd.openxmlformats-officedocument.presentationml.notesSlide+xml"/>
  <Override PartName="/ppt/slides/slide1.xml" ContentType="application/vnd.openxmlformats-officedocument.presentationml.slide+xml"/>
  <Override PartName="/ppt/slides/slide244.xml" ContentType="application/vnd.openxmlformats-officedocument.presentationml.slide+xml"/>
  <Override PartName="/ppt/slides/slide389.xml" ContentType="application/vnd.openxmlformats-officedocument.presentationml.slide+xml"/>
  <Override PartName="/ppt/slides/slide575.xml" ContentType="application/vnd.openxmlformats-officedocument.presentationml.slide+xml"/>
  <Override PartName="/ppt/slides/slide922.xml" ContentType="application/vnd.openxmlformats-officedocument.presentationml.slide+xml"/>
  <Override PartName="/ppt/slides/slide1236.xml" ContentType="application/vnd.openxmlformats-officedocument.presentationml.slide+xml"/>
  <Override PartName="/ppt/slideLayouts/slideLayout3.xml" ContentType="application/vnd.openxmlformats-officedocument.presentationml.slideLayout+xml"/>
  <Override PartName="/ppt/slideLayouts/slideLayout25.xml" ContentType="application/vnd.openxmlformats-officedocument.presentationml.slideLayout+xml"/>
  <Override PartName="/ppt/tags/tag39.xml" ContentType="application/vnd.openxmlformats-officedocument.presentationml.tags+xml"/>
  <Override PartName="/ppt/notesSlides/notesSlide17.xml" ContentType="application/vnd.openxmlformats-officedocument.presentationml.notesSlide+xml"/>
  <Override PartName="/ppt/slides/slide51.xml" ContentType="application/vnd.openxmlformats-officedocument.presentationml.slide+xml"/>
  <Override PartName="/ppt/slides/slide430.xml" ContentType="application/vnd.openxmlformats-officedocument.presentationml.slide+xml"/>
  <Override PartName="/ppt/slides/slide761.xml" ContentType="application/vnd.openxmlformats-officedocument.presentationml.slide+xml"/>
  <Override PartName="/ppt/slides/slide1075.xml" ContentType="application/vnd.openxmlformats-officedocument.presentationml.slide+xml"/>
  <Override PartName="/ppt/slides/slide159.xml" ContentType="application/vnd.openxmlformats-officedocument.presentationml.slide+xml"/>
  <Override PartName="/ppt/slides/slide506.xml" ContentType="application/vnd.openxmlformats-officedocument.presentationml.slide+xml"/>
  <Override PartName="/ppt/slides/slide837.xml" ContentType="application/vnd.openxmlformats-officedocument.presentationml.slide+xml"/>
  <Override PartName="/ppt/slides/slide1261.xml" ContentType="application/vnd.openxmlformats-officedocument.presentationml.slide+xml"/>
  <Override PartName="/ppt/slideLayouts/slideLayout50.xml" ContentType="application/vnd.openxmlformats-officedocument.presentationml.slideLayout+xml"/>
  <Override PartName="/ppt/tags/tag64.xml" ContentType="application/vnd.openxmlformats-officedocument.presentationml.tags+xml"/>
  <Override PartName="/ppt/notesSlides/notesSlide42.xml" ContentType="application/vnd.openxmlformats-officedocument.presentationml.notesSlide+xml"/>
  <Override PartName="/ppt/slides/slide200.xml" ContentType="application/vnd.openxmlformats-officedocument.presentationml.slide+xml"/>
  <Override PartName="/ppt/slides/slide345.xml" ContentType="application/vnd.openxmlformats-officedocument.presentationml.slide+xml"/>
  <Override PartName="/ppt/slides/slide531.xml" ContentType="application/vnd.openxmlformats-officedocument.presentationml.slide+xml"/>
  <Override PartName="/ppt/slides/slide676.xml" ContentType="application/vnd.openxmlformats-officedocument.presentationml.slide+xml"/>
  <Override PartName="/ppt/slides/slide862.xml" ContentType="application/vnd.openxmlformats-officedocument.presentationml.slide+xml"/>
  <Override PartName="/ppt/slides/slide1006.xml" ContentType="application/vnd.openxmlformats-officedocument.presentationml.slide+xml"/>
  <Override PartName="/ppt/notesSlides/notesSlide8.xml" ContentType="application/vnd.openxmlformats-officedocument.presentationml.notesSlide+xml"/>
  <Default Extension="gif" ContentType="image/gif"/>
  <Override PartName="/ppt/slides/slide184.xml" ContentType="application/vnd.openxmlformats-officedocument.presentationml.slide+xml"/>
  <Override PartName="/ppt/slides/slide370.xml" ContentType="application/vnd.openxmlformats-officedocument.presentationml.slide+xml"/>
  <Override PartName="/ppt/slides/slide607.xml" ContentType="application/vnd.openxmlformats-officedocument.presentationml.slide+xml"/>
  <Override PartName="/ppt/slides/slide1031.xml" ContentType="application/vnd.openxmlformats-officedocument.presentationml.slide+xml"/>
  <Override PartName="/ppt/slides/slide1176.xml" ContentType="application/vnd.openxmlformats-officedocument.presentationml.slide+xml"/>
  <Override PartName="/ppt/slides/slide115.xml" ContentType="application/vnd.openxmlformats-officedocument.presentationml.slide+xml"/>
  <Override PartName="/ppt/slides/slide446.xml" ContentType="application/vnd.openxmlformats-officedocument.presentationml.slide+xml"/>
  <Override PartName="/ppt/slides/slide938.xml" ContentType="application/vnd.openxmlformats-officedocument.presentationml.slide+xml"/>
  <Override PartName="/ppt/slides/slide1107.xml" ContentType="application/vnd.openxmlformats-officedocument.presentationml.slide+xml"/>
  <Override PartName="/ppt/tags/tag20.xml" ContentType="application/vnd.openxmlformats-officedocument.presentationml.tags+xml"/>
  <Override PartName="/ppt/slides/slide67.xml" ContentType="application/vnd.openxmlformats-officedocument.presentationml.slide+xml"/>
  <Override PartName="/ppt/slides/slide285.xml" ContentType="application/vnd.openxmlformats-officedocument.presentationml.slide+xml"/>
  <Override PartName="/ppt/slides/slide301.xml" ContentType="application/vnd.openxmlformats-officedocument.presentationml.slide+xml"/>
  <Override PartName="/ppt/slides/slide632.xml" ContentType="application/vnd.openxmlformats-officedocument.presentationml.slide+xml"/>
  <Override PartName="/ppt/slides/slide777.xml" ContentType="application/vnd.openxmlformats-officedocument.presentationml.slide+xml"/>
  <Override PartName="/ppt/slides/slide963.xml" ContentType="application/vnd.openxmlformats-officedocument.presentationml.slide+xml"/>
  <Override PartName="/ppt/slideLayouts/slideLayout66.xml" ContentType="application/vnd.openxmlformats-officedocument.presentationml.slideLayout+xml"/>
  <Override PartName="/ppt/tags/tag6.xml" ContentType="application/vnd.openxmlformats-officedocument.presentationml.tags+xml"/>
  <Override PartName="/ppt/slides/slide92.xml" ContentType="application/vnd.openxmlformats-officedocument.presentationml.slide+xml"/>
  <Override PartName="/ppt/slides/slide140.xml" ContentType="application/vnd.openxmlformats-officedocument.presentationml.slide+xml"/>
  <Override PartName="/ppt/slides/slide471.xml" ContentType="application/vnd.openxmlformats-officedocument.presentationml.slide+xml"/>
  <Override PartName="/ppt/slides/slide708.xml" ContentType="application/vnd.openxmlformats-officedocument.presentationml.slide+xml"/>
  <Override PartName="/ppt/slides/slide1132.xml" ContentType="application/vnd.openxmlformats-officedocument.presentationml.slide+xml"/>
  <Override PartName="/ppt/notesSlides/notesSlide58.xml" ContentType="application/vnd.openxmlformats-officedocument.presentationml.notesSlide+xml"/>
  <Override PartName="/ppt/slides/slide216.xml" ContentType="application/vnd.openxmlformats-officedocument.presentationml.slide+xml"/>
  <Override PartName="/ppt/slides/slide402.xml" ContentType="application/vnd.openxmlformats-officedocument.presentationml.slide+xml"/>
  <Override PartName="/ppt/slides/slide547.xml" ContentType="application/vnd.openxmlformats-officedocument.presentationml.slide+xml"/>
  <Override PartName="/ppt/slides/slide878.xml" ContentType="application/vnd.openxmlformats-officedocument.presentationml.slide+xml"/>
  <Override PartName="/ppt/slides/slide1208.xml" ContentType="application/vnd.openxmlformats-officedocument.presentationml.slide+xml"/>
  <Override PartName="/ppt/notesSlides/notesSlide83.xml" ContentType="application/vnd.openxmlformats-officedocument.presentationml.notesSlide+xml"/>
  <Override PartName="/ppt/slides/slide23.xml" ContentType="application/vnd.openxmlformats-officedocument.presentationml.slide+xml"/>
  <Override PartName="/ppt/slides/slide241.xml" ContentType="application/vnd.openxmlformats-officedocument.presentationml.slide+xml"/>
  <Override PartName="/ppt/slides/slide386.xml" ContentType="application/vnd.openxmlformats-officedocument.presentationml.slide+xml"/>
  <Override PartName="/ppt/slides/slide733.xml" ContentType="application/vnd.openxmlformats-officedocument.presentationml.slide+xml"/>
  <Override PartName="/ppt/slides/slide1047.xml" ContentType="application/vnd.openxmlformats-officedocument.presentationml.slide+xml"/>
  <Override PartName="/ppt/slideLayouts/slideLayout22.xml" ContentType="application/vnd.openxmlformats-officedocument.presentationml.slideLayout+xml"/>
  <Override PartName="/ppt/slides/slide572.xml" ContentType="application/vnd.openxmlformats-officedocument.presentationml.slide+xml"/>
  <Override PartName="/ppt/slides/slide809.xml" ContentType="application/vnd.openxmlformats-officedocument.presentationml.slide+xml"/>
  <Override PartName="/ppt/slides/slide1233.xml" ContentType="application/vnd.openxmlformats-officedocument.presentationml.slide+xml"/>
  <Override PartName="/ppt/tags/tag36.xml" ContentType="application/vnd.openxmlformats-officedocument.presentationml.tags+xml"/>
  <Override PartName="/ppt/notesSlides/notesSlide14.xml" ContentType="application/vnd.openxmlformats-officedocument.presentationml.notesSlide+xml"/>
  <Override PartName="/ppt/slides/slide317.xml" ContentType="application/vnd.openxmlformats-officedocument.presentationml.slide+xml"/>
  <Override PartName="/ppt/slides/slide503.xml" ContentType="application/vnd.openxmlformats-officedocument.presentationml.slide+xml"/>
  <Override PartName="/ppt/slides/slide648.xml" ContentType="application/vnd.openxmlformats-officedocument.presentationml.slide+xml"/>
  <Override PartName="/ppt/slides/slide834.xml" ContentType="application/vnd.openxmlformats-officedocument.presentationml.slide+xml"/>
  <Override PartName="/ppt/slides/slide979.xml" ContentType="application/vnd.openxmlformats-officedocument.presentationml.slide+xml"/>
  <Override PartName="/ppt/slides/slide1072.xml" ContentType="application/vnd.openxmlformats-officedocument.presentationml.slide+xml"/>
  <Override PartName="/ppt/tags/tag61.xml" ContentType="application/vnd.openxmlformats-officedocument.presentationml.tags+xml"/>
  <Override PartName="/ppt/slides/slide156.xml" ContentType="application/vnd.openxmlformats-officedocument.presentationml.slide+xml"/>
  <Override PartName="/ppt/slides/slide342.xml" ContentType="application/vnd.openxmlformats-officedocument.presentationml.slide+xml"/>
  <Override PartName="/ppt/slides/slide487.xml" ContentType="application/vnd.openxmlformats-officedocument.presentationml.slide+xml"/>
  <Override PartName="/ppt/slides/slide673.xml" ContentType="application/vnd.openxmlformats-officedocument.presentationml.slide+xml"/>
  <Override PartName="/ppt/slides/slide1003.xml" ContentType="application/vnd.openxmlformats-officedocument.presentationml.slide+xml"/>
  <Override PartName="/ppt/slides/slide1148.xml" ContentType="application/vnd.openxmlformats-officedocument.presentationml.slide+xml"/>
  <Override PartName="/ppt/slides/slide181.xml" ContentType="application/vnd.openxmlformats-officedocument.presentationml.slide+xml"/>
  <Override PartName="/ppt/slides/slide418.xml" ContentType="application/vnd.openxmlformats-officedocument.presentationml.slide+xml"/>
  <Override PartName="/ppt/slides/slide1173.xml" ContentType="application/vnd.openxmlformats-officedocument.presentationml.slide+xml"/>
  <Override PartName="/ppt/notesSlides/notesSlide5.xml" ContentType="application/vnd.openxmlformats-officedocument.presentationml.notesSlide+xml"/>
  <Override PartName="/ppt/notesSlides/notesSlide99.xml" ContentType="application/vnd.openxmlformats-officedocument.presentationml.notesSlide+xml"/>
  <Override PartName="/ppt/slides/slide39.xml" ContentType="application/vnd.openxmlformats-officedocument.presentationml.slide+xml"/>
  <Override PartName="/ppt/slides/slide257.xml" ContentType="application/vnd.openxmlformats-officedocument.presentationml.slide+xml"/>
  <Override PartName="/ppt/slides/slide604.xml" ContentType="application/vnd.openxmlformats-officedocument.presentationml.slide+xml"/>
  <Override PartName="/ppt/slides/slide749.xml" ContentType="application/vnd.openxmlformats-officedocument.presentationml.slide+xml"/>
  <Override PartName="/ppt/slides/slide935.xml" ContentType="application/vnd.openxmlformats-officedocument.presentationml.slide+xml"/>
  <Override PartName="/ppt/slides/slide1249.xml" ContentType="application/vnd.openxmlformats-officedocument.presentationml.slide+xml"/>
  <Override PartName="/ppt/slideLayouts/slideLayout38.xml" ContentType="application/vnd.openxmlformats-officedocument.presentationml.slideLayout+xml"/>
  <Override PartName="/ppt/slides/slide64.xml" ContentType="application/vnd.openxmlformats-officedocument.presentationml.slide+xml"/>
  <Override PartName="/ppt/slides/slide112.xml" ContentType="application/vnd.openxmlformats-officedocument.presentationml.slide+xml"/>
  <Override PartName="/ppt/slides/slide443.xml" ContentType="application/vnd.openxmlformats-officedocument.presentationml.slide+xml"/>
  <Override PartName="/ppt/slides/slide588.xml" ContentType="application/vnd.openxmlformats-officedocument.presentationml.slide+xml"/>
  <Override PartName="/ppt/slides/slide774.xml" ContentType="application/vnd.openxmlformats-officedocument.presentationml.slide+xml"/>
  <Override PartName="/ppt/slides/slide1088.xml" ContentType="application/vnd.openxmlformats-officedocument.presentationml.slide+xml"/>
  <Override PartName="/ppt/slides/slide1104.xml" ContentType="application/vnd.openxmlformats-officedocument.presentationml.slide+xml"/>
  <Override PartName="/ppt/slides/slide282.xml" ContentType="application/vnd.openxmlformats-officedocument.presentationml.slide+xml"/>
  <Override PartName="/ppt/slides/slide519.xml" ContentType="application/vnd.openxmlformats-officedocument.presentationml.slide+xml"/>
  <Override PartName="/ppt/slides/slide960.xml" ContentType="application/vnd.openxmlformats-officedocument.presentationml.slide+xml"/>
  <Override PartName="/ppt/slideLayouts/slideLayout63.xml" ContentType="application/vnd.openxmlformats-officedocument.presentationml.slideLayout+xml"/>
  <Override PartName="/ppt/tags/tag3.xml" ContentType="application/vnd.openxmlformats-officedocument.presentationml.tags+xml"/>
  <Override PartName="/ppt/notesSlides/notesSlide55.xml" ContentType="application/vnd.openxmlformats-officedocument.presentationml.notesSlide+xml"/>
  <Override PartName="/ppt/slides/slide213.xml" ContentType="application/vnd.openxmlformats-officedocument.presentationml.slide+xml"/>
  <Override PartName="/ppt/slides/slide358.xml" ContentType="application/vnd.openxmlformats-officedocument.presentationml.slide+xml"/>
  <Override PartName="/ppt/slides/slide689.xml" ContentType="application/vnd.openxmlformats-officedocument.presentationml.slide+xml"/>
  <Override PartName="/ppt/slides/slide705.xml" ContentType="application/vnd.openxmlformats-officedocument.presentationml.slide+xml"/>
  <Override PartName="/ppt/slides/slide1019.xml" ContentType="application/vnd.openxmlformats-officedocument.presentationml.slide+xml"/>
  <Override PartName="/ppt/slides/slide1205.xml" ContentType="application/vnd.openxmlformats-officedocument.presentationml.slide+xml"/>
  <Override PartName="/ppt/slides/slide20.xml" ContentType="application/vnd.openxmlformats-officedocument.presentationml.slide+xml"/>
  <Override PartName="/ppt/slides/slide197.xml" ContentType="application/vnd.openxmlformats-officedocument.presentationml.slide+xml"/>
  <Override PartName="/ppt/slides/slide544.xml" ContentType="application/vnd.openxmlformats-officedocument.presentationml.slide+xml"/>
  <Override PartName="/ppt/slides/slide730.xml" ContentType="application/vnd.openxmlformats-officedocument.presentationml.slide+xml"/>
  <Override PartName="/ppt/slides/slide875.xml" ContentType="application/vnd.openxmlformats-officedocument.presentationml.slide+xml"/>
  <Override PartName="/ppt/slides/slide1044.xml" ContentType="application/vnd.openxmlformats-officedocument.presentationml.slide+xml"/>
  <Override PartName="/ppt/slides/slide1189.xml" ContentType="application/vnd.openxmlformats-officedocument.presentationml.slide+xml"/>
  <Override PartName="/ppt/notesSlides/notesSlide80.xml" ContentType="application/vnd.openxmlformats-officedocument.presentationml.notesSlide+xml"/>
  <Override PartName="/ppt/slides/slide383.xml" ContentType="application/vnd.openxmlformats-officedocument.presentationml.slide+xml"/>
  <Override PartName="/ppt/slides/slide806.xml" ContentType="application/vnd.openxmlformats-officedocument.presentationml.slide+xml"/>
  <Override PartName="/ppt/slides/slide1230.xml" ContentType="application/vnd.openxmlformats-officedocument.presentationml.slide+xml"/>
  <Override PartName="/ppt/tags/tag33.xml" ContentType="application/vnd.openxmlformats-officedocument.presentationml.tags+xml"/>
  <Override PartName="/ppt/notesSlides/notesSlide11.xml" ContentType="application/vnd.openxmlformats-officedocument.presentationml.notesSlide+xml"/>
  <Override PartName="/ppt/slides/slide128.xml" ContentType="application/vnd.openxmlformats-officedocument.presentationml.slide+xml"/>
  <Override PartName="/ppt/slides/slide314.xml" ContentType="application/vnd.openxmlformats-officedocument.presentationml.slide+xml"/>
  <Override PartName="/ppt/slides/slide459.xml" ContentType="application/vnd.openxmlformats-officedocument.presentationml.slide+xml"/>
  <Override PartName="/ppt/slides/slide645.xml" ContentType="application/vnd.openxmlformats-officedocument.presentationml.slide+xml"/>
  <Override PartName="/ppt/slides/slide976.xml" ContentType="application/vnd.openxmlformats-officedocument.presentationml.slide+xml"/>
  <Override PartName="/ppt/slides/slide153.xml" ContentType="application/vnd.openxmlformats-officedocument.presentationml.slide+xml"/>
  <Override PartName="/ppt/slides/slide298.xml" ContentType="application/vnd.openxmlformats-officedocument.presentationml.slide+xml"/>
  <Override PartName="/ppt/slides/slide484.xml" ContentType="application/vnd.openxmlformats-officedocument.presentationml.slide+xml"/>
  <Override PartName="/ppt/slides/slide500.xml" ContentType="application/vnd.openxmlformats-officedocument.presentationml.slide+xml"/>
  <Override PartName="/ppt/slides/slide831.xml" ContentType="application/vnd.openxmlformats-officedocument.presentationml.slide+xml"/>
  <Override PartName="/ppt/slides/slide1145.xml" ContentType="application/vnd.openxmlformats-officedocument.presentationml.slide+xml"/>
  <Override PartName="/ppt/slides/slide229.xml" ContentType="application/vnd.openxmlformats-officedocument.presentationml.slide+xml"/>
  <Override PartName="/ppt/slides/slide670.xml" ContentType="application/vnd.openxmlformats-officedocument.presentationml.slide+xml"/>
  <Override PartName="/ppt/slides/slide907.xml" ContentType="application/vnd.openxmlformats-officedocument.presentationml.slide+xml"/>
  <Override PartName="/ppt/slides/slide1000.xml" ContentType="application/vnd.openxmlformats-officedocument.presentationml.slide+xml"/>
  <Override PartName="/ppt/notesSlides/notesSlide2.xml" ContentType="application/vnd.openxmlformats-officedocument.presentationml.notesSlide+xml"/>
  <Override PartName="/ppt/slides/slide36.xml" ContentType="application/vnd.openxmlformats-officedocument.presentationml.slide+xml"/>
  <Override PartName="/ppt/slides/slide399.xml" ContentType="application/vnd.openxmlformats-officedocument.presentationml.slide+xml"/>
  <Override PartName="/ppt/slides/slide415.xml" ContentType="application/vnd.openxmlformats-officedocument.presentationml.slide+xml"/>
  <Override PartName="/ppt/slides/slide601.xml" ContentType="application/vnd.openxmlformats-officedocument.presentationml.slide+xml"/>
  <Override PartName="/ppt/slides/slide746.xml" ContentType="application/vnd.openxmlformats-officedocument.presentationml.slide+xml"/>
  <Override PartName="/ppt/slides/slide1170.xml" ContentType="application/vnd.openxmlformats-officedocument.presentationml.slide+xml"/>
  <Override PartName="/ppt/notesSlides/notesSlide96.xml" ContentType="application/vnd.openxmlformats-officedocument.presentationml.notesSlide+xml"/>
  <Override PartName="/ppt/slides/slide254.xml" ContentType="application/vnd.openxmlformats-officedocument.presentationml.slide+xml"/>
  <Override PartName="/ppt/slides/slide440.xml" ContentType="application/vnd.openxmlformats-officedocument.presentationml.slide+xml"/>
  <Override PartName="/ppt/slides/slide585.xml" ContentType="application/vnd.openxmlformats-officedocument.presentationml.slide+xml"/>
  <Override PartName="/ppt/slides/slide771.xml" ContentType="application/vnd.openxmlformats-officedocument.presentationml.slide+xml"/>
  <Override PartName="/ppt/slides/slide932.xml" ContentType="application/vnd.openxmlformats-officedocument.presentationml.slide+xml"/>
  <Override PartName="/ppt/slides/slide1101.xml" ContentType="application/vnd.openxmlformats-officedocument.presentationml.slide+xml"/>
  <Override PartName="/ppt/slides/slide1246.xml" ContentType="application/vnd.openxmlformats-officedocument.presentationml.slide+xml"/>
  <Override PartName="/ppt/slideLayouts/slideLayout35.xml" ContentType="application/vnd.openxmlformats-officedocument.presentationml.slideLayout+xml"/>
  <Override PartName="/ppt/tags/tag49.xml" ContentType="application/vnd.openxmlformats-officedocument.presentationml.tags+xml"/>
  <Override PartName="/ppt/notesSlides/notesSlide27.xml" ContentType="application/vnd.openxmlformats-officedocument.presentationml.notesSlide+xml"/>
  <Override PartName="/ppt/slides/slide61.xml" ContentType="application/vnd.openxmlformats-officedocument.presentationml.slide+xml"/>
  <Override PartName="/ppt/slides/slide516.xml" ContentType="application/vnd.openxmlformats-officedocument.presentationml.slide+xml"/>
  <Override PartName="/ppt/slides/slide1085.xml" ContentType="application/vnd.openxmlformats-officedocument.presentationml.slide+xml"/>
  <Override PartName="/ppt/slideLayouts/slideLayout60.xml" ContentType="application/vnd.openxmlformats-officedocument.presentationml.slideLayout+xml"/>
  <Override PartName="/ppt/slides/slide169.xml" ContentType="application/vnd.openxmlformats-officedocument.presentationml.slide+xml"/>
  <Override PartName="/ppt/slides/slide355.xml" ContentType="application/vnd.openxmlformats-officedocument.presentationml.slide+xml"/>
  <Override PartName="/ppt/slides/slide702.xml" ContentType="application/vnd.openxmlformats-officedocument.presentationml.slide+xml"/>
  <Override PartName="/ppt/slides/slide847.xml" ContentType="application/vnd.openxmlformats-officedocument.presentationml.slide+xml"/>
  <Override PartName="/ppt/slides/slide1016.xml" ContentType="application/vnd.openxmlformats-officedocument.presentationml.slide+xml"/>
  <Override PartName="/ppt/tableStyles.xml" ContentType="application/vnd.openxmlformats-officedocument.presentationml.tableStyles+xml"/>
  <Override PartName="/ppt/notesSlides/notesSlide52.xml" ContentType="application/vnd.openxmlformats-officedocument.presentationml.notesSlide+xml"/>
  <Override PartName="/ppt/slides/slide194.xml" ContentType="application/vnd.openxmlformats-officedocument.presentationml.slide+xml"/>
  <Override PartName="/ppt/slides/slide210.xml" ContentType="application/vnd.openxmlformats-officedocument.presentationml.slide+xml"/>
  <Override PartName="/ppt/slides/slide541.xml" ContentType="application/vnd.openxmlformats-officedocument.presentationml.slide+xml"/>
  <Override PartName="/ppt/slides/slide686.xml" ContentType="application/vnd.openxmlformats-officedocument.presentationml.slide+xml"/>
  <Override PartName="/ppt/slides/slide872.xml" ContentType="application/vnd.openxmlformats-officedocument.presentationml.slide+xml"/>
  <Override PartName="/ppt/slides/slide1202.xml" ContentType="application/vnd.openxmlformats-officedocument.presentationml.slide+xml"/>
  <Override PartName="/ppt/slides/slide380.xml" ContentType="application/vnd.openxmlformats-officedocument.presentationml.slide+xml"/>
  <Override PartName="/ppt/slides/slide617.xml" ContentType="application/vnd.openxmlformats-officedocument.presentationml.slide+xml"/>
  <Override PartName="/ppt/slides/slide948.xml" ContentType="application/vnd.openxmlformats-officedocument.presentationml.slide+xml"/>
  <Override PartName="/ppt/slides/slide1041.xml" ContentType="application/vnd.openxmlformats-officedocument.presentationml.slide+xml"/>
  <Override PartName="/ppt/slides/slide1186.xml" ContentType="application/vnd.openxmlformats-officedocument.presentationml.slide+xml"/>
  <Override PartName="/ppt/slides/slide77.xml" ContentType="application/vnd.openxmlformats-officedocument.presentationml.slide+xml"/>
  <Override PartName="/ppt/slides/slide125.xml" ContentType="application/vnd.openxmlformats-officedocument.presentationml.slide+xml"/>
  <Override PartName="/ppt/slides/slide456.xml" ContentType="application/vnd.openxmlformats-officedocument.presentationml.slide+xml"/>
  <Override PartName="/ppt/slides/slide787.xml" ContentType="application/vnd.openxmlformats-officedocument.presentationml.slide+xml"/>
  <Override PartName="/ppt/slides/slide803.xml" ContentType="application/vnd.openxmlformats-officedocument.presentationml.slide+xml"/>
  <Override PartName="/ppt/slides/slide1117.xml" ContentType="application/vnd.openxmlformats-officedocument.presentationml.slide+xml"/>
  <Override PartName="/ppt/tags/tag30.xml" ContentType="application/vnd.openxmlformats-officedocument.presentationml.tags+xml"/>
  <Override PartName="/ppt/slides/slide150.xml" ContentType="application/vnd.openxmlformats-officedocument.presentationml.slide+xml"/>
  <Override PartName="/ppt/slides/slide295.xml" ContentType="application/vnd.openxmlformats-officedocument.presentationml.slide+xml"/>
  <Override PartName="/ppt/slides/slide311.xml" ContentType="application/vnd.openxmlformats-officedocument.presentationml.slide+xml"/>
  <Override PartName="/ppt/slides/slide642.xml" ContentType="application/vnd.openxmlformats-officedocument.presentationml.slide+xml"/>
  <Override PartName="/ppt/slides/slide973.xml" ContentType="application/vnd.openxmlformats-officedocument.presentationml.slide+xml"/>
  <Override PartName="/ppt/notesSlides/notesSlide68.xml" ContentType="application/vnd.openxmlformats-officedocument.presentationml.notesSlide+xml"/>
  <Override PartName="/ppt/slides/slide481.xml" ContentType="application/vnd.openxmlformats-officedocument.presentationml.slide+xml"/>
  <Override PartName="/ppt/slides/slide718.xml" ContentType="application/vnd.openxmlformats-officedocument.presentationml.slide+xml"/>
  <Override PartName="/ppt/slides/slide904.xml" ContentType="application/vnd.openxmlformats-officedocument.presentationml.slide+xml"/>
  <Override PartName="/ppt/slides/slide1142.xml" ContentType="application/vnd.openxmlformats-officedocument.presentationml.slide+xml"/>
  <Override PartName="/ppt/slides/slide33.xml" ContentType="application/vnd.openxmlformats-officedocument.presentationml.slide+xml"/>
  <Override PartName="/ppt/slides/slide226.xml" ContentType="application/vnd.openxmlformats-officedocument.presentationml.slide+xml"/>
  <Override PartName="/ppt/slides/slide412.xml" ContentType="application/vnd.openxmlformats-officedocument.presentationml.slide+xml"/>
  <Override PartName="/ppt/slides/slide557.xml" ContentType="application/vnd.openxmlformats-officedocument.presentationml.slide+xml"/>
  <Override PartName="/ppt/slides/slide743.xml" ContentType="application/vnd.openxmlformats-officedocument.presentationml.slide+xml"/>
  <Override PartName="/ppt/slides/slide888.xml" ContentType="application/vnd.openxmlformats-officedocument.presentationml.slide+xml"/>
  <Override PartName="/ppt/slides/slide1218.xml" ContentType="application/vnd.openxmlformats-officedocument.presentationml.slide+xml"/>
  <Override PartName="/ppt/notesSlides/notesSlide93.xml" ContentType="application/vnd.openxmlformats-officedocument.presentationml.notesSlide+xml"/>
  <Override PartName="/ppt/slides/slide251.xml" ContentType="application/vnd.openxmlformats-officedocument.presentationml.slide+xml"/>
  <Override PartName="/ppt/slides/slide396.xml" ContentType="application/vnd.openxmlformats-officedocument.presentationml.slide+xml"/>
  <Override PartName="/ppt/slides/slide582.xml" ContentType="application/vnd.openxmlformats-officedocument.presentationml.slide+xml"/>
  <Override PartName="/ppt/slides/slide1057.xml" ContentType="application/vnd.openxmlformats-officedocument.presentationml.slide+xml"/>
  <Override PartName="/ppt/slides/slide1243.xml" ContentType="application/vnd.openxmlformats-officedocument.presentationml.slide+xml"/>
  <Override PartName="/ppt/slideLayouts/slideLayout32.xml" ContentType="application/vnd.openxmlformats-officedocument.presentationml.slideLayout+xml"/>
  <Override PartName="/ppt/notesSlides/notesSlide24.xml" ContentType="application/vnd.openxmlformats-officedocument.presentationml.notesSlide+xml"/>
  <Override PartName="/ppt/slides/slide327.xml" ContentType="application/vnd.openxmlformats-officedocument.presentationml.slide+xml"/>
  <Override PartName="/ppt/slides/slide819.xml" ContentType="application/vnd.openxmlformats-officedocument.presentationml.slide+xml"/>
  <Override PartName="/ppt/slides/slide1082.xml" ContentType="application/vnd.openxmlformats-officedocument.presentationml.slide+xml"/>
  <Override PartName="/ppt/tags/tag46.xml" ContentType="application/vnd.openxmlformats-officedocument.presentationml.tags+xml"/>
  <Override PartName="/ppt/slides/slide166.xml" ContentType="application/vnd.openxmlformats-officedocument.presentationml.slide+xml"/>
  <Override PartName="/ppt/slides/slide513.xml" ContentType="application/vnd.openxmlformats-officedocument.presentationml.slide+xml"/>
  <Override PartName="/ppt/slides/slide658.xml" ContentType="application/vnd.openxmlformats-officedocument.presentationml.slide+xml"/>
  <Override PartName="/ppt/slides/slide844.xml" ContentType="application/vnd.openxmlformats-officedocument.presentationml.slide+xml"/>
  <Override PartName="/ppt/slides/slide989.xml" ContentType="application/vnd.openxmlformats-officedocument.presentationml.slide+xml"/>
  <Override PartName="/ppt/slides/slide1158.xml" ContentType="application/vnd.openxmlformats-officedocument.presentationml.slide+xml"/>
  <Override PartName="/ppt/slides/slide352.xml" ContentType="application/vnd.openxmlformats-officedocument.presentationml.slide+xml"/>
  <Override PartName="/ppt/slides/slide497.xml" ContentType="application/vnd.openxmlformats-officedocument.presentationml.slide+xml"/>
  <Override PartName="/ppt/slides/slide683.xml" ContentType="application/vnd.openxmlformats-officedocument.presentationml.slide+xml"/>
  <Override PartName="/ppt/slides/slide1013.xml" ContentType="application/vnd.openxmlformats-officedocument.presentationml.slide+xml"/>
  <Override PartName="/ppt/slides/slide49.xml" ContentType="application/vnd.openxmlformats-officedocument.presentationml.slide+xml"/>
  <Override PartName="/ppt/slides/slide191.xml" ContentType="application/vnd.openxmlformats-officedocument.presentationml.slide+xml"/>
  <Override PartName="/ppt/slides/slide428.xml" ContentType="application/vnd.openxmlformats-officedocument.presentationml.slide+xml"/>
  <Override PartName="/ppt/slides/slide759.xml" ContentType="application/vnd.openxmlformats-officedocument.presentationml.slide+xml"/>
  <Override PartName="/ppt/slides/slide1183.xml" ContentType="application/vnd.openxmlformats-officedocument.presentationml.slide+xml"/>
  <Override PartName="/ppt/slides/slide122.xml" ContentType="application/vnd.openxmlformats-officedocument.presentationml.slide+xml"/>
  <Override PartName="/ppt/slides/slide267.xml" ContentType="application/vnd.openxmlformats-officedocument.presentationml.slide+xml"/>
  <Override PartName="/ppt/slides/slide598.xml" ContentType="application/vnd.openxmlformats-officedocument.presentationml.slide+xml"/>
  <Override PartName="/ppt/slides/slide614.xml" ContentType="application/vnd.openxmlformats-officedocument.presentationml.slide+xml"/>
  <Override PartName="/ppt/slides/slide800.xml" ContentType="application/vnd.openxmlformats-officedocument.presentationml.slide+xml"/>
  <Override PartName="/ppt/slides/slide945.xml" ContentType="application/vnd.openxmlformats-officedocument.presentationml.slide+xml"/>
  <Override PartName="/ppt/slides/slide1114.xml" ContentType="application/vnd.openxmlformats-officedocument.presentationml.slide+xml"/>
  <Override PartName="/ppt/slides/slide1259.xml" ContentType="application/vnd.openxmlformats-officedocument.presentationml.slide+xml"/>
  <Override PartName="/ppt/slideLayouts/slideLayout48.xml" ContentType="application/vnd.openxmlformats-officedocument.presentationml.slideLayout+xml"/>
  <Override PartName="/ppt/slides/slide74.xml" ContentType="application/vnd.openxmlformats-officedocument.presentationml.slide+xml"/>
  <Override PartName="/ppt/slides/slide453.xml" ContentType="application/vnd.openxmlformats-officedocument.presentationml.slide+xml"/>
  <Override PartName="/ppt/slides/slide784.xml" ContentType="application/vnd.openxmlformats-officedocument.presentationml.slide+xml"/>
  <Override PartName="/ppt/slides/slide970.xml" ContentType="application/vnd.openxmlformats-officedocument.presentationml.slide+xml"/>
  <Override PartName="/ppt/slides/slide1098.xml" ContentType="application/vnd.openxmlformats-officedocument.presentationml.slide+xml"/>
  <Override PartName="/ppt/slides/slide292.xml" ContentType="application/vnd.openxmlformats-officedocument.presentationml.slide+xml"/>
  <Override PartName="/ppt/slides/slide529.xml" ContentType="application/vnd.openxmlformats-officedocument.presentationml.slide+xml"/>
  <Override PartName="/ppt/slides/slide715.xml" ContentType="application/vnd.openxmlformats-officedocument.presentationml.slide+xml"/>
  <Override PartName="/ppt/notesSlides/notesSlide65.xml" ContentType="application/vnd.openxmlformats-officedocument.presentationml.notesSlide+xml"/>
  <Override PartName="/ppt/slides/slide223.xml" ContentType="application/vnd.openxmlformats-officedocument.presentationml.slide+xml"/>
  <Override PartName="/ppt/slides/slide368.xml" ContentType="application/vnd.openxmlformats-officedocument.presentationml.slide+xml"/>
  <Override PartName="/ppt/slides/slide554.xml" ContentType="application/vnd.openxmlformats-officedocument.presentationml.slide+xml"/>
  <Override PartName="/ppt/slides/slide699.xml" ContentType="application/vnd.openxmlformats-officedocument.presentationml.slide+xml"/>
  <Override PartName="/ppt/slides/slide885.xml" ContentType="application/vnd.openxmlformats-officedocument.presentationml.slide+xml"/>
  <Override PartName="/ppt/slides/slide901.xml" ContentType="application/vnd.openxmlformats-officedocument.presentationml.slide+xml"/>
  <Override PartName="/ppt/slides/slide1029.xml" ContentType="application/vnd.openxmlformats-officedocument.presentationml.slide+xml"/>
  <Override PartName="/ppt/slides/slide1215.xml" ContentType="application/vnd.openxmlformats-officedocument.presentationml.slide+xml"/>
  <Override PartName="/ppt/notesSlides/notesSlide90.xml" ContentType="application/vnd.openxmlformats-officedocument.presentationml.notesSlide+xml"/>
  <Override PartName="/ppt/slides/slide30.xml" ContentType="application/vnd.openxmlformats-officedocument.presentationml.slide+xml"/>
  <Override PartName="/ppt/slides/slide393.xml" ContentType="application/vnd.openxmlformats-officedocument.presentationml.slide+xml"/>
  <Override PartName="/ppt/slides/slide740.xml" ContentType="application/vnd.openxmlformats-officedocument.presentationml.slide+xml"/>
  <Override PartName="/ppt/slides/slide1054.xml" ContentType="application/vnd.openxmlformats-officedocument.presentationml.slide+xml"/>
  <Override PartName="/ppt/slides/slide1199.xml" ContentType="application/vnd.openxmlformats-officedocument.presentationml.slide+xml"/>
  <Override PartName="/ppt/tags/tag18.xml" ContentType="application/vnd.openxmlformats-officedocument.presentationml.tags+xml"/>
  <Override PartName="/ppt/slides/slide138.xml" ContentType="application/vnd.openxmlformats-officedocument.presentationml.slide+xml"/>
  <Override PartName="/ppt/slides/slide469.xml" ContentType="application/vnd.openxmlformats-officedocument.presentationml.slide+xml"/>
  <Override PartName="/ppt/slides/slide816.xml" ContentType="application/vnd.openxmlformats-officedocument.presentationml.slide+xml"/>
  <Override PartName="/ppt/slides/slide1240.xml" ContentType="application/vnd.openxmlformats-officedocument.presentationml.slide+xml"/>
  <Override PartName="/ppt/tags/tag43.xml" ContentType="application/vnd.openxmlformats-officedocument.presentationml.tags+xml"/>
  <Override PartName="/ppt/notesSlides/notesSlide21.xml" ContentType="application/vnd.openxmlformats-officedocument.presentationml.notesSlide+xml"/>
  <Override PartName="/ppt/slides/slide324.xml" ContentType="application/vnd.openxmlformats-officedocument.presentationml.slide+xml"/>
  <Override PartName="/ppt/slides/slide510.xml" ContentType="application/vnd.openxmlformats-officedocument.presentationml.slide+xml"/>
  <Override PartName="/ppt/slides/slide655.xml" ContentType="application/vnd.openxmlformats-officedocument.presentationml.slide+xml"/>
  <Override PartName="/ppt/slides/slide986.xml" ContentType="application/vnd.openxmlformats-officedocument.presentationml.slide+xml"/>
  <Override PartName="/ppt/slides/slide163.xml" ContentType="application/vnd.openxmlformats-officedocument.presentationml.slide+xml"/>
  <Override PartName="/ppt/slides/slide494.xml" ContentType="application/vnd.openxmlformats-officedocument.presentationml.slide+xml"/>
  <Override PartName="/ppt/slides/slide841.xml" ContentType="application/vnd.openxmlformats-officedocument.presentationml.slide+xml"/>
  <Override PartName="/ppt/slides/slide1010.xml" ContentType="application/vnd.openxmlformats-officedocument.presentationml.slide+xml"/>
  <Override PartName="/ppt/slides/slide1155.xml" ContentType="application/vnd.openxmlformats-officedocument.presentationml.slide+xml"/>
  <Override PartName="/ppt/slides/slide239.xml" ContentType="application/vnd.openxmlformats-officedocument.presentationml.slide+xml"/>
  <Override PartName="/ppt/slides/slide425.xml" ContentType="application/vnd.openxmlformats-officedocument.presentationml.slide+xml"/>
  <Override PartName="/ppt/slides/slide680.xml" ContentType="application/vnd.openxmlformats-officedocument.presentationml.slide+xml"/>
  <Override PartName="/ppt/slides/slide917.xml" ContentType="application/vnd.openxmlformats-officedocument.presentationml.slide+xml"/>
  <Override PartName="/ppt/slides/slide1180.xml" ContentType="application/vnd.openxmlformats-officedocument.presentationml.slide+xml"/>
  <Override PartName="/ppt/slides/slide46.xml" ContentType="application/vnd.openxmlformats-officedocument.presentationml.slide+xml"/>
  <Override PartName="/ppt/slides/slide264.xml" ContentType="application/vnd.openxmlformats-officedocument.presentationml.slide+xml"/>
  <Override PartName="/ppt/slides/slide611.xml" ContentType="application/vnd.openxmlformats-officedocument.presentationml.slide+xml"/>
  <Override PartName="/ppt/slides/slide756.xml" ContentType="application/vnd.openxmlformats-officedocument.presentationml.slide+xml"/>
  <Override PartName="/ppt/slides/slide942.xml" ContentType="application/vnd.openxmlformats-officedocument.presentationml.slide+xml"/>
  <Override PartName="/ppt/slideLayouts/slideLayout45.xml" ContentType="application/vnd.openxmlformats-officedocument.presentationml.slideLayout+xml"/>
  <Override PartName="/ppt/slides/slide71.xml" ContentType="application/vnd.openxmlformats-officedocument.presentationml.slide+xml"/>
  <Override PartName="/ppt/slides/slide450.xml" ContentType="application/vnd.openxmlformats-officedocument.presentationml.slide+xml"/>
  <Override PartName="/ppt/slides/slide595.xml" ContentType="application/vnd.openxmlformats-officedocument.presentationml.slide+xml"/>
  <Override PartName="/ppt/slides/slide781.xml" ContentType="application/vnd.openxmlformats-officedocument.presentationml.slide+xml"/>
  <Override PartName="/ppt/slides/slide1111.xml" ContentType="application/vnd.openxmlformats-officedocument.presentationml.slide+xml"/>
  <Override PartName="/ppt/slides/slide1256.xml" ContentType="application/vnd.openxmlformats-officedocument.presentationml.slide+xml"/>
  <Override PartName="/ppt/tags/tag59.xml" ContentType="application/vnd.openxmlformats-officedocument.presentationml.tags+xml"/>
  <Override PartName="/ppt/notesSlides/notesSlide37.xml" ContentType="application/vnd.openxmlformats-officedocument.presentationml.notesSlide+xml"/>
  <Override PartName="/ppt/slides/slide526.xml" ContentType="application/vnd.openxmlformats-officedocument.presentationml.slide+xml"/>
  <Override PartName="/ppt/slides/slide857.xml" ContentType="application/vnd.openxmlformats-officedocument.presentationml.slide+xml"/>
  <Override PartName="/ppt/slides/slide1095.xml" ContentType="application/vnd.openxmlformats-officedocument.presentationml.slide+xml"/>
  <Default Extension="wav" ContentType="audio/wav"/>
  <Override PartName="/ppt/notesSlides/notesSlide62.xml" ContentType="application/vnd.openxmlformats-officedocument.presentationml.notesSlide+xml"/>
  <Override PartName="/ppt/slides/slide179.xml" ContentType="application/vnd.openxmlformats-officedocument.presentationml.slide+xml"/>
  <Override PartName="/ppt/slides/slide365.xml" ContentType="application/vnd.openxmlformats-officedocument.presentationml.slide+xml"/>
  <Override PartName="/ppt/slides/slide696.xml" ContentType="application/vnd.openxmlformats-officedocument.presentationml.slide+xml"/>
  <Override PartName="/ppt/slides/slide712.xml" ContentType="application/vnd.openxmlformats-officedocument.presentationml.slide+xml"/>
  <Override PartName="/ppt/slides/slide1026.xml" ContentType="application/vnd.openxmlformats-officedocument.presentationml.slide+xml"/>
  <Override PartName="/ppt/slides/slide220.xml" ContentType="application/vnd.openxmlformats-officedocument.presentationml.slide+xml"/>
  <Override PartName="/ppt/slides/slide551.xml" ContentType="application/vnd.openxmlformats-officedocument.presentationml.slide+xml"/>
  <Override PartName="/ppt/slides/slide882.xml" ContentType="application/vnd.openxmlformats-officedocument.presentationml.slide+xml"/>
  <Override PartName="/ppt/slides/slide1196.xml" ContentType="application/vnd.openxmlformats-officedocument.presentationml.slide+xml"/>
  <Override PartName="/ppt/slides/slide1212.xml" ContentType="application/vnd.openxmlformats-officedocument.presentationml.slide+xml"/>
  <Override PartName="/ppt/tags/tag15.xml" ContentType="application/vnd.openxmlformats-officedocument.presentationml.tags+xml"/>
  <Override PartName="/ppt/slides/slide390.xml" ContentType="application/vnd.openxmlformats-officedocument.presentationml.slide+xml"/>
  <Override PartName="/ppt/slides/slide627.xml" ContentType="application/vnd.openxmlformats-officedocument.presentationml.slide+xml"/>
  <Override PartName="/ppt/slides/slide813.xml" ContentType="application/vnd.openxmlformats-officedocument.presentationml.slide+xml"/>
  <Override PartName="/ppt/slides/slide958.xml" ContentType="application/vnd.openxmlformats-officedocument.presentationml.slide+xml"/>
  <Override PartName="/ppt/slides/slide1051.xml" ContentType="application/vnd.openxmlformats-officedocument.presentationml.slide+xml"/>
  <Override PartName="/ppt/tags/tag40.xml" ContentType="application/vnd.openxmlformats-officedocument.presentationml.tags+xml"/>
  <Override PartName="/ppt/slides/slide87.xml" ContentType="application/vnd.openxmlformats-officedocument.presentationml.slide+xml"/>
  <Override PartName="/ppt/slides/slide135.xml" ContentType="application/vnd.openxmlformats-officedocument.presentationml.slide+xml"/>
  <Override PartName="/ppt/slides/slide321.xml" ContentType="application/vnd.openxmlformats-officedocument.presentationml.slide+xml"/>
  <Override PartName="/ppt/slides/slide466.xml" ContentType="application/vnd.openxmlformats-officedocument.presentationml.slide+xml"/>
  <Override PartName="/ppt/slides/slide652.xml" ContentType="application/vnd.openxmlformats-officedocument.presentationml.slide+xml"/>
  <Override PartName="/ppt/slides/slide797.xml" ContentType="application/vnd.openxmlformats-officedocument.presentationml.slide+xml"/>
  <Override PartName="/ppt/slides/slide1127.xml" ContentType="application/vnd.openxmlformats-officedocument.presentationml.slide+xml"/>
  <Override PartName="/ppt/slides/slide160.xml" ContentType="application/vnd.openxmlformats-officedocument.presentationml.slide+xml"/>
  <Override PartName="/ppt/slides/slide491.xml" ContentType="application/vnd.openxmlformats-officedocument.presentationml.slide+xml"/>
  <Override PartName="/ppt/slides/slide983.xml" ContentType="application/vnd.openxmlformats-officedocument.presentationml.slide+xml"/>
  <Override PartName="/ppt/slides/slide1152.xml" ContentType="application/vnd.openxmlformats-officedocument.presentationml.slide+xml"/>
  <Override PartName="/ppt/notesSlides/notesSlide78.xml" ContentType="application/vnd.openxmlformats-officedocument.presentationml.notesSlide+xml"/>
  <Override PartName="/ppt/slides/slide18.xml" ContentType="application/vnd.openxmlformats-officedocument.presentationml.slide+xml"/>
  <Override PartName="/ppt/slides/slide236.xml" ContentType="application/vnd.openxmlformats-officedocument.presentationml.slide+xml"/>
  <Override PartName="/ppt/slides/slide728.xml" ContentType="application/vnd.openxmlformats-officedocument.presentationml.slide+xml"/>
  <Override PartName="/ppt/slides/slide914.xml" ContentType="application/vnd.openxmlformats-officedocument.presentationml.slide+xml"/>
  <Override PartName="/ppt/slides/slide1228.xml" ContentType="application/vnd.openxmlformats-officedocument.presentationml.slide+xml"/>
  <Override PartName="/ppt/slideLayouts/slideLayout17.xml" ContentType="application/vnd.openxmlformats-officedocument.presentationml.slideLayout+xml"/>
  <Override PartName="/ppt/slides/slide43.xml" ContentType="application/vnd.openxmlformats-officedocument.presentationml.slide+xml"/>
  <Override PartName="/ppt/slides/slide422.xml" ContentType="application/vnd.openxmlformats-officedocument.presentationml.slide+xml"/>
  <Override PartName="/ppt/slides/slide567.xml" ContentType="application/vnd.openxmlformats-officedocument.presentationml.slide+xml"/>
  <Override PartName="/ppt/slides/slide753.xml" ContentType="application/vnd.openxmlformats-officedocument.presentationml.slide+xml"/>
  <Override PartName="/ppt/slides/slide898.xml" ContentType="application/vnd.openxmlformats-officedocument.presentationml.slide+xml"/>
  <Override PartName="/ppt/slides/slide1067.xml" ContentType="application/vnd.openxmlformats-officedocument.presentationml.slide+xml"/>
  <Override PartName="/ppt/theme/theme1.xml" ContentType="application/vnd.openxmlformats-officedocument.theme+xml"/>
  <Override PartName="/ppt/slides/slide261.xml" ContentType="application/vnd.openxmlformats-officedocument.presentationml.slide+xml"/>
  <Override PartName="/ppt/slides/slide592.xml" ContentType="application/vnd.openxmlformats-officedocument.presentationml.slide+xml"/>
  <Override PartName="/ppt/slides/slide829.xml" ContentType="application/vnd.openxmlformats-officedocument.presentationml.slide+xml"/>
  <Override PartName="/ppt/slides/slide1253.xml" ContentType="application/vnd.openxmlformats-officedocument.presentationml.slide+xml"/>
  <Override PartName="/ppt/slideLayouts/slideLayout42.xml" ContentType="application/vnd.openxmlformats-officedocument.presentationml.slideLayout+xml"/>
  <Override PartName="/ppt/tags/tag56.xml" ContentType="application/vnd.openxmlformats-officedocument.presentationml.tags+xml"/>
  <Override PartName="/ppt/notesSlides/notesSlide34.xml" ContentType="application/vnd.openxmlformats-officedocument.presentationml.notesSlide+xml"/>
  <Override PartName="/ppt/slides/slide337.xml" ContentType="application/vnd.openxmlformats-officedocument.presentationml.slide+xml"/>
  <Override PartName="/ppt/slides/slide668.xml" ContentType="application/vnd.openxmlformats-officedocument.presentationml.slide+xml"/>
  <Override PartName="/ppt/slides/slide999.xml" ContentType="application/vnd.openxmlformats-officedocument.presentationml.slide+xml"/>
  <Override PartName="/ppt/slides/slide1092.xml" ContentType="application/vnd.openxmlformats-officedocument.presentationml.slide+xml"/>
  <Override PartName="/ppt/slides/slide176.xml" ContentType="application/vnd.openxmlformats-officedocument.presentationml.slide+xml"/>
  <Override PartName="/ppt/slides/slide523.xml" ContentType="application/vnd.openxmlformats-officedocument.presentationml.slide+xml"/>
  <Override PartName="/ppt/slides/slide854.xml" ContentType="application/vnd.openxmlformats-officedocument.presentationml.slide+xml"/>
  <Override PartName="/ppt/slides/slide1023.xml" ContentType="application/vnd.openxmlformats-officedocument.presentationml.slide+xml"/>
  <Override PartName="/ppt/slides/slide1168.xml" ContentType="application/vnd.openxmlformats-officedocument.presentationml.slide+xml"/>
  <Override PartName="/ppt/slides/slide362.xml" ContentType="application/vnd.openxmlformats-officedocument.presentationml.slide+xml"/>
  <Override PartName="/ppt/slides/slide693.xml" ContentType="application/vnd.openxmlformats-officedocument.presentationml.slide+xml"/>
  <Override PartName="/ppt/tags/tag12.xml" ContentType="application/vnd.openxmlformats-officedocument.presentationml.tags+xml"/>
  <Override PartName="/ppt/slides/slide9.xml" ContentType="application/vnd.openxmlformats-officedocument.presentationml.slide+xml"/>
  <Override PartName="/ppt/slides/slide59.xml" ContentType="application/vnd.openxmlformats-officedocument.presentationml.slide+xml"/>
  <Override PartName="/ppt/slides/slide107.xml" ContentType="application/vnd.openxmlformats-officedocument.presentationml.slide+xml"/>
  <Override PartName="/ppt/slides/slide438.xml" ContentType="application/vnd.openxmlformats-officedocument.presentationml.slide+xml"/>
  <Override PartName="/ppt/slides/slide624.xml" ContentType="application/vnd.openxmlformats-officedocument.presentationml.slide+xml"/>
  <Override PartName="/ppt/slides/slide769.xml" ContentType="application/vnd.openxmlformats-officedocument.presentationml.slide+xml"/>
  <Override PartName="/ppt/slides/slide1193.xml" ContentType="application/vnd.openxmlformats-officedocument.presentationml.slide+xml"/>
  <Override PartName="/ppt/slides/slide132.xml" ContentType="application/vnd.openxmlformats-officedocument.presentationml.slide+xml"/>
  <Override PartName="/ppt/slides/slide277.xml" ContentType="application/vnd.openxmlformats-officedocument.presentationml.slide+xml"/>
  <Override PartName="/ppt/slides/slide463.xml" ContentType="application/vnd.openxmlformats-officedocument.presentationml.slide+xml"/>
  <Override PartName="/ppt/slides/slide794.xml" ContentType="application/vnd.openxmlformats-officedocument.presentationml.slide+xml"/>
  <Override PartName="/ppt/slides/slide810.xml" ContentType="application/vnd.openxmlformats-officedocument.presentationml.slide+xml"/>
  <Override PartName="/ppt/slides/slide955.xml" ContentType="application/vnd.openxmlformats-officedocument.presentationml.slide+xml"/>
  <Override PartName="/ppt/slides/slide1124.xml" ContentType="application/vnd.openxmlformats-officedocument.presentationml.slide+xml"/>
  <Override PartName="/ppt/slideLayouts/slideLayout58.xml" ContentType="application/vnd.openxmlformats-officedocument.presentationml.slideLayout+xml"/>
  <Override PartName="/ppt/slides/slide84.xml" ContentType="application/vnd.openxmlformats-officedocument.presentationml.slide+xml"/>
  <Override PartName="/ppt/slides/slide208.xml" ContentType="application/vnd.openxmlformats-officedocument.presentationml.slide+xml"/>
  <Override PartName="/ppt/slides/slide539.xml" ContentType="application/vnd.openxmlformats-officedocument.presentationml.slide+xml"/>
  <Override PartName="/ppt/slides/slide980.xml" ContentType="application/vnd.openxmlformats-officedocument.presentationml.slide+xml"/>
  <Override PartName="/ppt/slides/slide15.xml" ContentType="application/vnd.openxmlformats-officedocument.presentationml.slide+xml"/>
  <Override PartName="/ppt/slides/slide378.xml" ContentType="application/vnd.openxmlformats-officedocument.presentationml.slide+xml"/>
  <Override PartName="/ppt/slides/slide725.xml" ContentType="application/vnd.openxmlformats-officedocument.presentationml.slide+xml"/>
  <Override PartName="/ppt/slides/slide1039.xml" ContentType="application/vnd.openxmlformats-officedocument.presentationml.slide+xml"/>
  <Override PartName="/ppt/notesSlides/notesSlide75.xml" ContentType="application/vnd.openxmlformats-officedocument.presentationml.notesSlide+xml"/>
  <Override PartName="/ppt/slides/slide233.xml" ContentType="application/vnd.openxmlformats-officedocument.presentationml.slide+xml"/>
  <Override PartName="/ppt/slides/slide564.xml" ContentType="application/vnd.openxmlformats-officedocument.presentationml.slide+xml"/>
  <Override PartName="/ppt/slides/slide895.xml" ContentType="application/vnd.openxmlformats-officedocument.presentationml.slide+xml"/>
  <Override PartName="/ppt/slides/slide911.xml" ContentType="application/vnd.openxmlformats-officedocument.presentationml.slide+xml"/>
  <Override PartName="/ppt/slides/slide1225.xml" ContentType="application/vnd.openxmlformats-officedocument.presentationml.slide+xml"/>
  <Override PartName="/ppt/slideLayouts/slideLayout14.xml" ContentType="application/vnd.openxmlformats-officedocument.presentationml.slideLayout+xml"/>
  <Override PartName="/ppt/tags/tag28.xml" ContentType="application/vnd.openxmlformats-officedocument.presentationml.tags+xml"/>
  <Override PartName="/ppt/slides/slide40.xml" ContentType="application/vnd.openxmlformats-officedocument.presentationml.slide+xml"/>
  <Override PartName="/ppt/slides/slide309.xml" ContentType="application/vnd.openxmlformats-officedocument.presentationml.slide+xml"/>
  <Override PartName="/ppt/slides/slide750.xml" ContentType="application/vnd.openxmlformats-officedocument.presentationml.slide+xml"/>
  <Override PartName="/ppt/slides/slide1064.xml" ContentType="application/vnd.openxmlformats-officedocument.presentationml.slide+xml"/>
  <Override PartName="/ppt/slides/slide1250.xml" ContentType="application/vnd.openxmlformats-officedocument.presentationml.slide+xml"/>
  <Override PartName="/ppt/slides/slide148.xml" ContentType="application/vnd.openxmlformats-officedocument.presentationml.slide+xml"/>
  <Override PartName="/ppt/slides/slide479.xml" ContentType="application/vnd.openxmlformats-officedocument.presentationml.slide+xml"/>
  <Override PartName="/ppt/slides/slide826.xml" ContentType="application/vnd.openxmlformats-officedocument.presentationml.slide+xml"/>
  <Override PartName="/ppt/tags/tag53.xml" ContentType="application/vnd.openxmlformats-officedocument.presentationml.tags+xml"/>
  <Override PartName="/ppt/notesSlides/notesSlide31.xml" ContentType="application/vnd.openxmlformats-officedocument.presentationml.notesSlide+xml"/>
  <Default Extension="vml" ContentType="application/vnd.openxmlformats-officedocument.vmlDrawing"/>
  <Override PartName="/ppt/slides/slide173.xml" ContentType="application/vnd.openxmlformats-officedocument.presentationml.slide+xml"/>
  <Override PartName="/ppt/slides/slide334.xml" ContentType="application/vnd.openxmlformats-officedocument.presentationml.slide+xml"/>
  <Override PartName="/ppt/slides/slide520.xml" ContentType="application/vnd.openxmlformats-officedocument.presentationml.slide+xml"/>
  <Override PartName="/ppt/slides/slide665.xml" ContentType="application/vnd.openxmlformats-officedocument.presentationml.slide+xml"/>
  <Override PartName="/ppt/slides/slide851.xml" ContentType="application/vnd.openxmlformats-officedocument.presentationml.slide+xml"/>
  <Override PartName="/ppt/slides/slide996.xml" ContentType="application/vnd.openxmlformats-officedocument.presentationml.slide+xml"/>
  <Override PartName="/ppt/slides/slide690.xml" ContentType="application/vnd.openxmlformats-officedocument.presentationml.slide+xml"/>
  <Override PartName="/ppt/slides/slide927.xml" ContentType="application/vnd.openxmlformats-officedocument.presentationml.slide+xml"/>
  <Override PartName="/ppt/slides/slide1020.xml" ContentType="application/vnd.openxmlformats-officedocument.presentationml.slide+xml"/>
  <Override PartName="/ppt/slides/slide1165.xml" ContentType="application/vnd.openxmlformats-officedocument.presentationml.slide+xml"/>
  <Override PartName="/ppt/slides/slide6.xml" ContentType="application/vnd.openxmlformats-officedocument.presentationml.slide+xml"/>
  <Override PartName="/ppt/slides/slide56.xml" ContentType="application/vnd.openxmlformats-officedocument.presentationml.slide+xml"/>
  <Override PartName="/ppt/slides/slide104.xml" ContentType="application/vnd.openxmlformats-officedocument.presentationml.slide+xml"/>
  <Override PartName="/ppt/slides/slide249.xml" ContentType="application/vnd.openxmlformats-officedocument.presentationml.slide+xml"/>
  <Override PartName="/ppt/slides/slide435.xml" ContentType="application/vnd.openxmlformats-officedocument.presentationml.slide+xml"/>
  <Override PartName="/ppt/slides/slide766.xml" ContentType="application/vnd.openxmlformats-officedocument.presentationml.slide+xml"/>
  <Override PartName="/ppt/slides/slide1190.xml" ContentType="application/vnd.openxmlformats-officedocument.presentationml.slide+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s/slide274.xml" ContentType="application/vnd.openxmlformats-officedocument.presentationml.slide+xml"/>
  <Override PartName="/ppt/slides/slide621.xml" ContentType="application/vnd.openxmlformats-officedocument.presentationml.slide+xml"/>
  <Override PartName="/ppt/slides/slide952.xml" ContentType="application/vnd.openxmlformats-officedocument.presentationml.slide+xml"/>
  <Override PartName="/ppt/slideLayouts/slideLayout55.xml" ContentType="application/vnd.openxmlformats-officedocument.presentationml.slideLayout+xml"/>
  <Override PartName="/ppt/notesSlides/notesSlide47.xml" ContentType="application/vnd.openxmlformats-officedocument.presentationml.notesSlide+xml"/>
  <Override PartName="/ppt/notesSlides/notesSlide103.xml" ContentType="application/vnd.openxmlformats-officedocument.presentationml.notesSlide+xml"/>
  <Override PartName="/ppt/slides/slide81.xml" ContentType="application/vnd.openxmlformats-officedocument.presentationml.slide+xml"/>
  <Override PartName="/ppt/slides/slide460.xml" ContentType="application/vnd.openxmlformats-officedocument.presentationml.slide+xml"/>
  <Override PartName="/ppt/slides/slide791.xml" ContentType="application/vnd.openxmlformats-officedocument.presentationml.slide+xml"/>
  <Override PartName="/ppt/slides/slide1121.xml" ContentType="application/vnd.openxmlformats-officedocument.presentationml.slide+xml"/>
  <Default Extension="rels" ContentType="application/vnd.openxmlformats-package.relationships+xml"/>
  <Override PartName="/ppt/slides/slide189.xml" ContentType="application/vnd.openxmlformats-officedocument.presentationml.slide+xml"/>
  <Override PartName="/ppt/slides/slide205.xml" ContentType="application/vnd.openxmlformats-officedocument.presentationml.slide+xml"/>
  <Override PartName="/ppt/slides/slide536.xml" ContentType="application/vnd.openxmlformats-officedocument.presentationml.slide+xml"/>
  <Override PartName="/ppt/slides/slide722.xml" ContentType="application/vnd.openxmlformats-officedocument.presentationml.slide+xml"/>
  <Override PartName="/ppt/slides/slide867.xml" ContentType="application/vnd.openxmlformats-officedocument.presentationml.slide+xml"/>
  <Override PartName="/ppt/notesSlides/notesSlide72.xml" ContentType="application/vnd.openxmlformats-officedocument.presentationml.notesSlide+xml"/>
  <Override PartName="/ppt/slides/slide12.xml" ContentType="application/vnd.openxmlformats-officedocument.presentationml.slide+xml"/>
  <Override PartName="/ppt/slides/slide230.xml" ContentType="application/vnd.openxmlformats-officedocument.presentationml.slide+xml"/>
  <Override PartName="/ppt/slides/slide375.xml" ContentType="application/vnd.openxmlformats-officedocument.presentationml.slide+xml"/>
  <Override PartName="/ppt/slides/slide561.xml" ContentType="application/vnd.openxmlformats-officedocument.presentationml.slide+xml"/>
  <Override PartName="/ppt/slides/slide1036.xml" ContentType="application/vnd.openxmlformats-officedocument.presentationml.slide+xml"/>
  <Override PartName="/ppt/slides/slide1222.xml" ContentType="application/vnd.openxmlformats-officedocument.presentationml.slide+xml"/>
  <Override PartName="/ppt/slideLayouts/slideLayout11.xml" ContentType="application/vnd.openxmlformats-officedocument.presentationml.slideLayout+xml"/>
  <Override PartName="/ppt/slides/slide306.xml" ContentType="application/vnd.openxmlformats-officedocument.presentationml.slide+xml"/>
  <Override PartName="/ppt/slides/slide892.xml" ContentType="application/vnd.openxmlformats-officedocument.presentationml.slide+xml"/>
  <Override PartName="/ppt/slides/slide1061.xml" ContentType="application/vnd.openxmlformats-officedocument.presentationml.slide+xml"/>
  <Override PartName="/ppt/tags/tag25.xml" ContentType="application/vnd.openxmlformats-officedocument.presentationml.tags+xml"/>
  <Override PartName="/ppt/slides/slide145.xml" ContentType="application/vnd.openxmlformats-officedocument.presentationml.slide+xml"/>
  <Override PartName="/ppt/slides/slide637.xml" ContentType="application/vnd.openxmlformats-officedocument.presentationml.slide+xml"/>
  <Override PartName="/ppt/slides/slide823.xml" ContentType="application/vnd.openxmlformats-officedocument.presentationml.slide+xml"/>
  <Override PartName="/ppt/slides/slide968.xml" ContentType="application/vnd.openxmlformats-officedocument.presentationml.slide+xml"/>
  <Override PartName="/ppt/slides/slide1137.xml" ContentType="application/vnd.openxmlformats-officedocument.presentationml.slide+xml"/>
  <Override PartName="/ppt/tags/tag50.xml" ContentType="application/vnd.openxmlformats-officedocument.presentationml.tags+xml"/>
  <Override PartName="/ppt/slides/slide97.xml" ContentType="application/vnd.openxmlformats-officedocument.presentationml.slide+xml"/>
  <Override PartName="/ppt/slides/slide331.xml" ContentType="application/vnd.openxmlformats-officedocument.presentationml.slide+xml"/>
  <Override PartName="/ppt/slides/slide476.xml" ContentType="application/vnd.openxmlformats-officedocument.presentationml.slide+xml"/>
  <Override PartName="/ppt/slides/slide662.xml" ContentType="application/vnd.openxmlformats-officedocument.presentationml.slide+xml"/>
  <Override PartName="/ppt/slides/slide993.xml" ContentType="application/vnd.openxmlformats-officedocument.presentationml.slide+xml"/>
  <Override PartName="/ppt/slides/slide28.xml" ContentType="application/vnd.openxmlformats-officedocument.presentationml.slide+xml"/>
  <Override PartName="/ppt/slides/slide170.xml" ContentType="application/vnd.openxmlformats-officedocument.presentationml.slide+xml"/>
  <Override PartName="/ppt/slides/slide407.xml" ContentType="application/vnd.openxmlformats-officedocument.presentationml.slide+xml"/>
  <Override PartName="/ppt/slides/slide738.xml" ContentType="application/vnd.openxmlformats-officedocument.presentationml.slide+xml"/>
  <Override PartName="/ppt/slides/slide1162.xml" ContentType="application/vnd.openxmlformats-officedocument.presentationml.slide+xml"/>
  <Override PartName="/ppt/notesSlides/notesSlide88.xml" ContentType="application/vnd.openxmlformats-officedocument.presentationml.notesSlide+xml"/>
  <Override PartName="/ppt/slides/slide3.xml" ContentType="application/vnd.openxmlformats-officedocument.presentationml.slide+xml"/>
  <Override PartName="/ppt/slides/slide101.xml" ContentType="application/vnd.openxmlformats-officedocument.presentationml.slide+xml"/>
  <Override PartName="/ppt/slides/slide246.xml" ContentType="application/vnd.openxmlformats-officedocument.presentationml.slide+xml"/>
  <Override PartName="/ppt/slides/slide577.xml" ContentType="application/vnd.openxmlformats-officedocument.presentationml.slide+xml"/>
  <Override PartName="/ppt/slides/slide924.xml" ContentType="application/vnd.openxmlformats-officedocument.presentationml.slide+xml"/>
  <Override PartName="/ppt/slides/slide1238.xml" ContentType="application/vnd.openxmlformats-officedocument.presentationml.slide+xml"/>
  <Override PartName="/ppt/slideLayouts/slideLayout5.xml" ContentType="application/vnd.openxmlformats-officedocument.presentationml.slideLayout+xml"/>
  <Override PartName="/ppt/slideLayouts/slideLayout27.xml" ContentType="application/vnd.openxmlformats-officedocument.presentationml.slideLayout+xml"/>
  <Override PartName="/ppt/notesSlides/notesSlide19.xml" ContentType="application/vnd.openxmlformats-officedocument.presentationml.notesSlide+xml"/>
  <Override PartName="/ppt/slides/slide53.xml" ContentType="application/vnd.openxmlformats-officedocument.presentationml.slide+xml"/>
  <Override PartName="/ppt/slides/slide432.xml" ContentType="application/vnd.openxmlformats-officedocument.presentationml.slide+xml"/>
  <Override PartName="/ppt/slides/slide763.xml" ContentType="application/vnd.openxmlformats-officedocument.presentationml.slide+xml"/>
  <Override PartName="/ppt/slides/slide1077.xml" ContentType="application/vnd.openxmlformats-officedocument.presentationml.slide+xml"/>
  <Override PartName="/ppt/notesSlides/notesSlide100.xml" ContentType="application/vnd.openxmlformats-officedocument.presentationml.notesSlide+xml"/>
  <Override PartName="/ppt/slides/slide271.xml" ContentType="application/vnd.openxmlformats-officedocument.presentationml.slide+xml"/>
  <Override PartName="/ppt/slides/slide508.xml" ContentType="application/vnd.openxmlformats-officedocument.presentationml.slide+xml"/>
  <Override PartName="/ppt/slides/slide839.xml" ContentType="application/vnd.openxmlformats-officedocument.presentationml.slide+xml"/>
  <Override PartName="/ppt/slides/slide1263.xml" ContentType="application/vnd.openxmlformats-officedocument.presentationml.slide+xml"/>
  <Override PartName="/ppt/slideLayouts/slideLayout52.xml" ContentType="application/vnd.openxmlformats-officedocument.presentationml.slideLayout+xml"/>
  <Override PartName="/ppt/tags/tag66.xml" ContentType="application/vnd.openxmlformats-officedocument.presentationml.tags+xml"/>
  <Override PartName="/ppt/notesSlides/notesSlide44.xml" ContentType="application/vnd.openxmlformats-officedocument.presentationml.notesSlide+xml"/>
  <Override PartName="/ppt/slides/slide202.xml" ContentType="application/vnd.openxmlformats-officedocument.presentationml.slide+xml"/>
  <Override PartName="/ppt/slides/slide347.xml" ContentType="application/vnd.openxmlformats-officedocument.presentationml.slide+xml"/>
  <Override PartName="/ppt/slides/slide533.xml" ContentType="application/vnd.openxmlformats-officedocument.presentationml.slide+xml"/>
  <Override PartName="/ppt/slides/slide678.xml" ContentType="application/vnd.openxmlformats-officedocument.presentationml.slide+xml"/>
  <Override PartName="/ppt/slides/slide1008.xml" ContentType="application/vnd.openxmlformats-officedocument.presentationml.slide+xml"/>
  <Override PartName="/ppt/slides/slide186.xml" ContentType="application/vnd.openxmlformats-officedocument.presentationml.slide+xml"/>
  <Override PartName="/ppt/slides/slide372.xml" ContentType="application/vnd.openxmlformats-officedocument.presentationml.slide+xml"/>
  <Override PartName="/ppt/slides/slide609.xml" ContentType="application/vnd.openxmlformats-officedocument.presentationml.slide+xml"/>
  <Override PartName="/ppt/slides/slide864.xml" ContentType="application/vnd.openxmlformats-officedocument.presentationml.slide+xml"/>
  <Override PartName="/ppt/slides/slide1033.xml" ContentType="application/vnd.openxmlformats-officedocument.presentationml.slide+xml"/>
  <Override PartName="/ppt/slides/slide1178.xml" ContentType="application/vnd.openxmlformats-officedocument.presentationml.slide+xml"/>
  <Override PartName="/ppt/slides/slide117.xml" ContentType="application/vnd.openxmlformats-officedocument.presentationml.slide+xml"/>
  <Override PartName="/ppt/slides/slide448.xml" ContentType="application/vnd.openxmlformats-officedocument.presentationml.slide+xml"/>
  <Override PartName="/ppt/slides/slide1109.xml" ContentType="application/vnd.openxmlformats-officedocument.presentationml.slide+xml"/>
  <Override PartName="/ppt/tags/tag22.xml" ContentType="application/vnd.openxmlformats-officedocument.presentationml.tag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267"/>
  </p:notesMasterIdLst>
  <p:sldIdLst>
    <p:sldId id="257"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 id="308" r:id="rId53"/>
    <p:sldId id="309" r:id="rId54"/>
    <p:sldId id="310" r:id="rId55"/>
    <p:sldId id="311" r:id="rId56"/>
    <p:sldId id="312" r:id="rId57"/>
    <p:sldId id="313" r:id="rId58"/>
    <p:sldId id="314" r:id="rId59"/>
    <p:sldId id="315" r:id="rId60"/>
    <p:sldId id="316" r:id="rId61"/>
    <p:sldId id="317" r:id="rId62"/>
    <p:sldId id="318" r:id="rId63"/>
    <p:sldId id="319" r:id="rId64"/>
    <p:sldId id="320" r:id="rId65"/>
    <p:sldId id="321" r:id="rId66"/>
    <p:sldId id="322" r:id="rId67"/>
    <p:sldId id="323" r:id="rId68"/>
    <p:sldId id="324" r:id="rId69"/>
    <p:sldId id="325" r:id="rId70"/>
    <p:sldId id="326" r:id="rId71"/>
    <p:sldId id="327" r:id="rId72"/>
    <p:sldId id="328" r:id="rId73"/>
    <p:sldId id="329" r:id="rId74"/>
    <p:sldId id="330" r:id="rId75"/>
    <p:sldId id="331" r:id="rId76"/>
    <p:sldId id="332" r:id="rId77"/>
    <p:sldId id="333" r:id="rId78"/>
    <p:sldId id="334" r:id="rId79"/>
    <p:sldId id="335" r:id="rId80"/>
    <p:sldId id="336" r:id="rId81"/>
    <p:sldId id="337" r:id="rId82"/>
    <p:sldId id="338" r:id="rId83"/>
    <p:sldId id="339" r:id="rId84"/>
    <p:sldId id="340" r:id="rId85"/>
    <p:sldId id="341" r:id="rId86"/>
    <p:sldId id="342" r:id="rId87"/>
    <p:sldId id="343" r:id="rId88"/>
    <p:sldId id="344" r:id="rId89"/>
    <p:sldId id="345" r:id="rId90"/>
    <p:sldId id="346" r:id="rId91"/>
    <p:sldId id="347" r:id="rId92"/>
    <p:sldId id="348" r:id="rId93"/>
    <p:sldId id="349" r:id="rId94"/>
    <p:sldId id="350" r:id="rId95"/>
    <p:sldId id="351" r:id="rId96"/>
    <p:sldId id="352" r:id="rId97"/>
    <p:sldId id="353" r:id="rId98"/>
    <p:sldId id="354" r:id="rId99"/>
    <p:sldId id="355" r:id="rId100"/>
    <p:sldId id="356" r:id="rId101"/>
    <p:sldId id="357" r:id="rId102"/>
    <p:sldId id="358" r:id="rId103"/>
    <p:sldId id="359" r:id="rId104"/>
    <p:sldId id="360" r:id="rId105"/>
    <p:sldId id="361" r:id="rId106"/>
    <p:sldId id="362" r:id="rId107"/>
    <p:sldId id="363" r:id="rId108"/>
    <p:sldId id="364" r:id="rId109"/>
    <p:sldId id="365" r:id="rId110"/>
    <p:sldId id="366" r:id="rId111"/>
    <p:sldId id="367" r:id="rId112"/>
    <p:sldId id="368" r:id="rId113"/>
    <p:sldId id="369" r:id="rId114"/>
    <p:sldId id="370" r:id="rId115"/>
    <p:sldId id="371" r:id="rId116"/>
    <p:sldId id="372" r:id="rId117"/>
    <p:sldId id="373" r:id="rId118"/>
    <p:sldId id="374" r:id="rId119"/>
    <p:sldId id="375" r:id="rId120"/>
    <p:sldId id="376" r:id="rId121"/>
    <p:sldId id="377" r:id="rId122"/>
    <p:sldId id="378" r:id="rId123"/>
    <p:sldId id="379" r:id="rId124"/>
    <p:sldId id="380" r:id="rId125"/>
    <p:sldId id="381" r:id="rId126"/>
    <p:sldId id="382" r:id="rId127"/>
    <p:sldId id="383" r:id="rId128"/>
    <p:sldId id="384" r:id="rId129"/>
    <p:sldId id="385" r:id="rId130"/>
    <p:sldId id="386" r:id="rId131"/>
    <p:sldId id="387" r:id="rId132"/>
    <p:sldId id="388" r:id="rId133"/>
    <p:sldId id="389" r:id="rId134"/>
    <p:sldId id="390" r:id="rId135"/>
    <p:sldId id="391" r:id="rId136"/>
    <p:sldId id="392" r:id="rId137"/>
    <p:sldId id="393" r:id="rId138"/>
    <p:sldId id="394" r:id="rId139"/>
    <p:sldId id="395" r:id="rId140"/>
    <p:sldId id="396" r:id="rId141"/>
    <p:sldId id="397" r:id="rId142"/>
    <p:sldId id="398" r:id="rId143"/>
    <p:sldId id="399" r:id="rId144"/>
    <p:sldId id="400" r:id="rId145"/>
    <p:sldId id="401" r:id="rId146"/>
    <p:sldId id="402" r:id="rId147"/>
    <p:sldId id="403" r:id="rId148"/>
    <p:sldId id="404" r:id="rId149"/>
    <p:sldId id="405" r:id="rId150"/>
    <p:sldId id="406" r:id="rId151"/>
    <p:sldId id="407" r:id="rId152"/>
    <p:sldId id="408" r:id="rId153"/>
    <p:sldId id="409" r:id="rId154"/>
    <p:sldId id="410" r:id="rId155"/>
    <p:sldId id="411" r:id="rId156"/>
    <p:sldId id="412" r:id="rId157"/>
    <p:sldId id="413" r:id="rId158"/>
    <p:sldId id="414" r:id="rId159"/>
    <p:sldId id="415" r:id="rId160"/>
    <p:sldId id="416" r:id="rId161"/>
    <p:sldId id="417" r:id="rId162"/>
    <p:sldId id="418" r:id="rId163"/>
    <p:sldId id="419" r:id="rId164"/>
    <p:sldId id="420" r:id="rId165"/>
    <p:sldId id="421" r:id="rId166"/>
    <p:sldId id="422" r:id="rId167"/>
    <p:sldId id="423" r:id="rId168"/>
    <p:sldId id="424" r:id="rId169"/>
    <p:sldId id="425" r:id="rId170"/>
    <p:sldId id="426" r:id="rId171"/>
    <p:sldId id="427" r:id="rId172"/>
    <p:sldId id="428" r:id="rId173"/>
    <p:sldId id="429" r:id="rId174"/>
    <p:sldId id="430" r:id="rId175"/>
    <p:sldId id="431" r:id="rId176"/>
    <p:sldId id="432" r:id="rId177"/>
    <p:sldId id="433" r:id="rId178"/>
    <p:sldId id="434" r:id="rId179"/>
    <p:sldId id="435" r:id="rId180"/>
    <p:sldId id="436" r:id="rId181"/>
    <p:sldId id="437" r:id="rId182"/>
    <p:sldId id="438" r:id="rId183"/>
    <p:sldId id="439" r:id="rId184"/>
    <p:sldId id="440" r:id="rId185"/>
    <p:sldId id="441" r:id="rId186"/>
    <p:sldId id="442" r:id="rId187"/>
    <p:sldId id="443" r:id="rId188"/>
    <p:sldId id="444" r:id="rId189"/>
    <p:sldId id="445" r:id="rId190"/>
    <p:sldId id="446" r:id="rId191"/>
    <p:sldId id="447" r:id="rId192"/>
    <p:sldId id="448" r:id="rId193"/>
    <p:sldId id="449" r:id="rId194"/>
    <p:sldId id="450" r:id="rId195"/>
    <p:sldId id="451" r:id="rId196"/>
    <p:sldId id="452" r:id="rId197"/>
    <p:sldId id="453" r:id="rId198"/>
    <p:sldId id="454" r:id="rId199"/>
    <p:sldId id="455" r:id="rId200"/>
    <p:sldId id="456" r:id="rId201"/>
    <p:sldId id="457" r:id="rId202"/>
    <p:sldId id="458" r:id="rId203"/>
    <p:sldId id="459" r:id="rId204"/>
    <p:sldId id="460" r:id="rId205"/>
    <p:sldId id="461" r:id="rId206"/>
    <p:sldId id="462" r:id="rId207"/>
    <p:sldId id="463" r:id="rId208"/>
    <p:sldId id="464" r:id="rId209"/>
    <p:sldId id="465" r:id="rId210"/>
    <p:sldId id="466" r:id="rId211"/>
    <p:sldId id="467" r:id="rId212"/>
    <p:sldId id="468" r:id="rId213"/>
    <p:sldId id="469" r:id="rId214"/>
    <p:sldId id="470" r:id="rId215"/>
    <p:sldId id="471" r:id="rId216"/>
    <p:sldId id="472" r:id="rId217"/>
    <p:sldId id="473" r:id="rId218"/>
    <p:sldId id="474" r:id="rId219"/>
    <p:sldId id="475" r:id="rId220"/>
    <p:sldId id="476" r:id="rId221"/>
    <p:sldId id="477" r:id="rId222"/>
    <p:sldId id="478" r:id="rId223"/>
    <p:sldId id="479" r:id="rId224"/>
    <p:sldId id="480" r:id="rId225"/>
    <p:sldId id="481" r:id="rId226"/>
    <p:sldId id="482" r:id="rId227"/>
    <p:sldId id="483" r:id="rId228"/>
    <p:sldId id="484" r:id="rId229"/>
    <p:sldId id="485" r:id="rId230"/>
    <p:sldId id="486" r:id="rId231"/>
    <p:sldId id="487" r:id="rId232"/>
    <p:sldId id="488" r:id="rId233"/>
    <p:sldId id="489" r:id="rId234"/>
    <p:sldId id="490" r:id="rId235"/>
    <p:sldId id="491" r:id="rId236"/>
    <p:sldId id="492" r:id="rId237"/>
    <p:sldId id="493" r:id="rId238"/>
    <p:sldId id="494" r:id="rId239"/>
    <p:sldId id="495" r:id="rId240"/>
    <p:sldId id="496" r:id="rId241"/>
    <p:sldId id="497" r:id="rId242"/>
    <p:sldId id="498" r:id="rId243"/>
    <p:sldId id="499" r:id="rId244"/>
    <p:sldId id="500" r:id="rId245"/>
    <p:sldId id="501" r:id="rId246"/>
    <p:sldId id="502" r:id="rId247"/>
    <p:sldId id="503" r:id="rId248"/>
    <p:sldId id="504" r:id="rId249"/>
    <p:sldId id="505" r:id="rId250"/>
    <p:sldId id="506" r:id="rId251"/>
    <p:sldId id="507" r:id="rId252"/>
    <p:sldId id="508" r:id="rId253"/>
    <p:sldId id="509" r:id="rId254"/>
    <p:sldId id="510" r:id="rId255"/>
    <p:sldId id="511" r:id="rId256"/>
    <p:sldId id="512" r:id="rId257"/>
    <p:sldId id="513" r:id="rId258"/>
    <p:sldId id="514" r:id="rId259"/>
    <p:sldId id="515" r:id="rId260"/>
    <p:sldId id="516" r:id="rId261"/>
    <p:sldId id="517" r:id="rId262"/>
    <p:sldId id="518" r:id="rId263"/>
    <p:sldId id="519" r:id="rId264"/>
    <p:sldId id="520" r:id="rId265"/>
    <p:sldId id="521" r:id="rId266"/>
    <p:sldId id="522" r:id="rId267"/>
    <p:sldId id="523" r:id="rId268"/>
    <p:sldId id="524" r:id="rId269"/>
    <p:sldId id="525" r:id="rId270"/>
    <p:sldId id="526" r:id="rId271"/>
    <p:sldId id="527" r:id="rId272"/>
    <p:sldId id="528" r:id="rId273"/>
    <p:sldId id="529" r:id="rId274"/>
    <p:sldId id="530" r:id="rId275"/>
    <p:sldId id="531" r:id="rId276"/>
    <p:sldId id="532" r:id="rId277"/>
    <p:sldId id="533" r:id="rId278"/>
    <p:sldId id="534" r:id="rId279"/>
    <p:sldId id="535" r:id="rId280"/>
    <p:sldId id="536" r:id="rId281"/>
    <p:sldId id="537" r:id="rId282"/>
    <p:sldId id="538" r:id="rId283"/>
    <p:sldId id="539" r:id="rId284"/>
    <p:sldId id="540" r:id="rId285"/>
    <p:sldId id="541" r:id="rId286"/>
    <p:sldId id="542" r:id="rId287"/>
    <p:sldId id="543" r:id="rId288"/>
    <p:sldId id="544" r:id="rId289"/>
    <p:sldId id="545" r:id="rId290"/>
    <p:sldId id="546" r:id="rId291"/>
    <p:sldId id="547" r:id="rId292"/>
    <p:sldId id="548" r:id="rId293"/>
    <p:sldId id="549" r:id="rId294"/>
    <p:sldId id="550" r:id="rId295"/>
    <p:sldId id="551" r:id="rId296"/>
    <p:sldId id="552" r:id="rId297"/>
    <p:sldId id="553" r:id="rId298"/>
    <p:sldId id="554" r:id="rId299"/>
    <p:sldId id="555" r:id="rId300"/>
    <p:sldId id="556" r:id="rId301"/>
    <p:sldId id="557" r:id="rId302"/>
    <p:sldId id="558" r:id="rId303"/>
    <p:sldId id="559" r:id="rId304"/>
    <p:sldId id="560" r:id="rId305"/>
    <p:sldId id="561" r:id="rId306"/>
    <p:sldId id="562" r:id="rId307"/>
    <p:sldId id="563" r:id="rId308"/>
    <p:sldId id="564" r:id="rId309"/>
    <p:sldId id="565" r:id="rId310"/>
    <p:sldId id="566" r:id="rId311"/>
    <p:sldId id="567" r:id="rId312"/>
    <p:sldId id="568" r:id="rId313"/>
    <p:sldId id="569" r:id="rId314"/>
    <p:sldId id="570" r:id="rId315"/>
    <p:sldId id="571" r:id="rId316"/>
    <p:sldId id="572" r:id="rId317"/>
    <p:sldId id="573" r:id="rId318"/>
    <p:sldId id="574" r:id="rId319"/>
    <p:sldId id="575" r:id="rId320"/>
    <p:sldId id="576" r:id="rId321"/>
    <p:sldId id="577" r:id="rId322"/>
    <p:sldId id="578" r:id="rId323"/>
    <p:sldId id="579" r:id="rId324"/>
    <p:sldId id="580" r:id="rId325"/>
    <p:sldId id="581" r:id="rId326"/>
    <p:sldId id="582" r:id="rId327"/>
    <p:sldId id="583" r:id="rId328"/>
    <p:sldId id="584" r:id="rId329"/>
    <p:sldId id="585" r:id="rId330"/>
    <p:sldId id="586" r:id="rId331"/>
    <p:sldId id="587" r:id="rId332"/>
    <p:sldId id="588" r:id="rId333"/>
    <p:sldId id="589" r:id="rId334"/>
    <p:sldId id="590" r:id="rId335"/>
    <p:sldId id="591" r:id="rId336"/>
    <p:sldId id="592" r:id="rId337"/>
    <p:sldId id="593" r:id="rId338"/>
    <p:sldId id="594" r:id="rId339"/>
    <p:sldId id="595" r:id="rId340"/>
    <p:sldId id="596" r:id="rId341"/>
    <p:sldId id="597" r:id="rId342"/>
    <p:sldId id="598" r:id="rId343"/>
    <p:sldId id="599" r:id="rId344"/>
    <p:sldId id="600" r:id="rId345"/>
    <p:sldId id="601" r:id="rId346"/>
    <p:sldId id="602" r:id="rId347"/>
    <p:sldId id="603" r:id="rId348"/>
    <p:sldId id="604" r:id="rId349"/>
    <p:sldId id="605" r:id="rId350"/>
    <p:sldId id="606" r:id="rId351"/>
    <p:sldId id="607" r:id="rId352"/>
    <p:sldId id="608" r:id="rId353"/>
    <p:sldId id="609" r:id="rId354"/>
    <p:sldId id="610" r:id="rId355"/>
    <p:sldId id="611" r:id="rId356"/>
    <p:sldId id="612" r:id="rId357"/>
    <p:sldId id="613" r:id="rId358"/>
    <p:sldId id="614" r:id="rId359"/>
    <p:sldId id="615" r:id="rId360"/>
    <p:sldId id="616" r:id="rId361"/>
    <p:sldId id="617" r:id="rId362"/>
    <p:sldId id="618" r:id="rId363"/>
    <p:sldId id="619" r:id="rId364"/>
    <p:sldId id="620" r:id="rId365"/>
    <p:sldId id="621" r:id="rId366"/>
    <p:sldId id="622" r:id="rId367"/>
    <p:sldId id="623" r:id="rId368"/>
    <p:sldId id="624" r:id="rId369"/>
    <p:sldId id="625" r:id="rId370"/>
    <p:sldId id="626" r:id="rId371"/>
    <p:sldId id="627" r:id="rId372"/>
    <p:sldId id="628" r:id="rId373"/>
    <p:sldId id="629" r:id="rId374"/>
    <p:sldId id="630" r:id="rId375"/>
    <p:sldId id="631" r:id="rId376"/>
    <p:sldId id="632" r:id="rId377"/>
    <p:sldId id="633" r:id="rId378"/>
    <p:sldId id="634" r:id="rId379"/>
    <p:sldId id="635" r:id="rId380"/>
    <p:sldId id="636" r:id="rId381"/>
    <p:sldId id="637" r:id="rId382"/>
    <p:sldId id="638" r:id="rId383"/>
    <p:sldId id="639" r:id="rId384"/>
    <p:sldId id="640" r:id="rId385"/>
    <p:sldId id="641" r:id="rId386"/>
    <p:sldId id="642" r:id="rId387"/>
    <p:sldId id="643" r:id="rId388"/>
    <p:sldId id="644" r:id="rId389"/>
    <p:sldId id="645" r:id="rId390"/>
    <p:sldId id="646" r:id="rId391"/>
    <p:sldId id="647" r:id="rId392"/>
    <p:sldId id="648" r:id="rId393"/>
    <p:sldId id="649" r:id="rId394"/>
    <p:sldId id="650" r:id="rId395"/>
    <p:sldId id="651" r:id="rId396"/>
    <p:sldId id="652" r:id="rId397"/>
    <p:sldId id="653" r:id="rId398"/>
    <p:sldId id="654" r:id="rId399"/>
    <p:sldId id="655" r:id="rId400"/>
    <p:sldId id="656" r:id="rId401"/>
    <p:sldId id="657" r:id="rId402"/>
    <p:sldId id="658" r:id="rId403"/>
    <p:sldId id="659" r:id="rId404"/>
    <p:sldId id="660" r:id="rId405"/>
    <p:sldId id="661" r:id="rId406"/>
    <p:sldId id="662" r:id="rId407"/>
    <p:sldId id="663" r:id="rId408"/>
    <p:sldId id="664" r:id="rId409"/>
    <p:sldId id="665" r:id="rId410"/>
    <p:sldId id="666" r:id="rId411"/>
    <p:sldId id="667" r:id="rId412"/>
    <p:sldId id="668" r:id="rId413"/>
    <p:sldId id="669" r:id="rId414"/>
    <p:sldId id="670" r:id="rId415"/>
    <p:sldId id="671" r:id="rId416"/>
    <p:sldId id="672" r:id="rId417"/>
    <p:sldId id="673" r:id="rId418"/>
    <p:sldId id="674" r:id="rId419"/>
    <p:sldId id="675" r:id="rId420"/>
    <p:sldId id="676" r:id="rId421"/>
    <p:sldId id="677" r:id="rId422"/>
    <p:sldId id="678" r:id="rId423"/>
    <p:sldId id="679" r:id="rId424"/>
    <p:sldId id="680" r:id="rId425"/>
    <p:sldId id="681" r:id="rId426"/>
    <p:sldId id="682" r:id="rId427"/>
    <p:sldId id="683" r:id="rId428"/>
    <p:sldId id="684" r:id="rId429"/>
    <p:sldId id="685" r:id="rId430"/>
    <p:sldId id="686" r:id="rId431"/>
    <p:sldId id="687" r:id="rId432"/>
    <p:sldId id="688" r:id="rId433"/>
    <p:sldId id="689" r:id="rId434"/>
    <p:sldId id="690" r:id="rId435"/>
    <p:sldId id="691" r:id="rId436"/>
    <p:sldId id="692" r:id="rId437"/>
    <p:sldId id="693" r:id="rId438"/>
    <p:sldId id="694" r:id="rId439"/>
    <p:sldId id="695" r:id="rId440"/>
    <p:sldId id="696" r:id="rId441"/>
    <p:sldId id="697" r:id="rId442"/>
    <p:sldId id="698" r:id="rId443"/>
    <p:sldId id="699" r:id="rId444"/>
    <p:sldId id="700" r:id="rId445"/>
    <p:sldId id="701" r:id="rId446"/>
    <p:sldId id="702" r:id="rId447"/>
    <p:sldId id="703" r:id="rId448"/>
    <p:sldId id="704" r:id="rId449"/>
    <p:sldId id="705" r:id="rId450"/>
    <p:sldId id="706" r:id="rId451"/>
    <p:sldId id="707" r:id="rId452"/>
    <p:sldId id="708" r:id="rId453"/>
    <p:sldId id="709" r:id="rId454"/>
    <p:sldId id="710" r:id="rId455"/>
    <p:sldId id="711" r:id="rId456"/>
    <p:sldId id="712" r:id="rId457"/>
    <p:sldId id="713" r:id="rId458"/>
    <p:sldId id="714" r:id="rId459"/>
    <p:sldId id="715" r:id="rId460"/>
    <p:sldId id="716" r:id="rId461"/>
    <p:sldId id="717" r:id="rId462"/>
    <p:sldId id="718" r:id="rId463"/>
    <p:sldId id="719" r:id="rId464"/>
    <p:sldId id="720" r:id="rId465"/>
    <p:sldId id="721" r:id="rId466"/>
    <p:sldId id="722" r:id="rId467"/>
    <p:sldId id="723" r:id="rId468"/>
    <p:sldId id="724" r:id="rId469"/>
    <p:sldId id="725" r:id="rId470"/>
    <p:sldId id="726" r:id="rId471"/>
    <p:sldId id="727" r:id="rId472"/>
    <p:sldId id="728" r:id="rId473"/>
    <p:sldId id="729" r:id="rId474"/>
    <p:sldId id="730" r:id="rId475"/>
    <p:sldId id="731" r:id="rId476"/>
    <p:sldId id="732" r:id="rId477"/>
    <p:sldId id="733" r:id="rId478"/>
    <p:sldId id="734" r:id="rId479"/>
    <p:sldId id="735" r:id="rId480"/>
    <p:sldId id="736" r:id="rId481"/>
    <p:sldId id="737" r:id="rId482"/>
    <p:sldId id="738" r:id="rId483"/>
    <p:sldId id="739" r:id="rId484"/>
    <p:sldId id="740" r:id="rId485"/>
    <p:sldId id="741" r:id="rId486"/>
    <p:sldId id="742" r:id="rId487"/>
    <p:sldId id="743" r:id="rId488"/>
    <p:sldId id="744" r:id="rId489"/>
    <p:sldId id="745" r:id="rId490"/>
    <p:sldId id="746" r:id="rId491"/>
    <p:sldId id="747" r:id="rId492"/>
    <p:sldId id="748" r:id="rId493"/>
    <p:sldId id="749" r:id="rId494"/>
    <p:sldId id="750" r:id="rId495"/>
    <p:sldId id="751" r:id="rId496"/>
    <p:sldId id="752" r:id="rId497"/>
    <p:sldId id="753" r:id="rId498"/>
    <p:sldId id="754" r:id="rId499"/>
    <p:sldId id="755" r:id="rId500"/>
    <p:sldId id="756" r:id="rId501"/>
    <p:sldId id="757" r:id="rId502"/>
    <p:sldId id="758" r:id="rId503"/>
    <p:sldId id="759" r:id="rId504"/>
    <p:sldId id="760" r:id="rId505"/>
    <p:sldId id="761" r:id="rId506"/>
    <p:sldId id="762" r:id="rId507"/>
    <p:sldId id="763" r:id="rId508"/>
    <p:sldId id="764" r:id="rId509"/>
    <p:sldId id="765" r:id="rId510"/>
    <p:sldId id="766" r:id="rId511"/>
    <p:sldId id="767" r:id="rId512"/>
    <p:sldId id="768" r:id="rId513"/>
    <p:sldId id="769" r:id="rId514"/>
    <p:sldId id="770" r:id="rId515"/>
    <p:sldId id="771" r:id="rId516"/>
    <p:sldId id="772" r:id="rId517"/>
    <p:sldId id="773" r:id="rId518"/>
    <p:sldId id="774" r:id="rId519"/>
    <p:sldId id="775" r:id="rId520"/>
    <p:sldId id="776" r:id="rId521"/>
    <p:sldId id="777" r:id="rId522"/>
    <p:sldId id="778" r:id="rId523"/>
    <p:sldId id="779" r:id="rId524"/>
    <p:sldId id="780" r:id="rId525"/>
    <p:sldId id="781" r:id="rId526"/>
    <p:sldId id="782" r:id="rId527"/>
    <p:sldId id="783" r:id="rId528"/>
    <p:sldId id="784" r:id="rId529"/>
    <p:sldId id="785" r:id="rId530"/>
    <p:sldId id="786" r:id="rId531"/>
    <p:sldId id="787" r:id="rId532"/>
    <p:sldId id="788" r:id="rId533"/>
    <p:sldId id="789" r:id="rId534"/>
    <p:sldId id="790" r:id="rId535"/>
    <p:sldId id="791" r:id="rId536"/>
    <p:sldId id="792" r:id="rId537"/>
    <p:sldId id="793" r:id="rId538"/>
    <p:sldId id="794" r:id="rId539"/>
    <p:sldId id="795" r:id="rId540"/>
    <p:sldId id="796" r:id="rId541"/>
    <p:sldId id="797" r:id="rId542"/>
    <p:sldId id="798" r:id="rId543"/>
    <p:sldId id="799" r:id="rId544"/>
    <p:sldId id="800" r:id="rId545"/>
    <p:sldId id="801" r:id="rId546"/>
    <p:sldId id="802" r:id="rId547"/>
    <p:sldId id="803" r:id="rId548"/>
    <p:sldId id="804" r:id="rId549"/>
    <p:sldId id="805" r:id="rId550"/>
    <p:sldId id="806" r:id="rId551"/>
    <p:sldId id="807" r:id="rId552"/>
    <p:sldId id="808" r:id="rId553"/>
    <p:sldId id="809" r:id="rId554"/>
    <p:sldId id="810" r:id="rId555"/>
    <p:sldId id="811" r:id="rId556"/>
    <p:sldId id="812" r:id="rId557"/>
    <p:sldId id="813" r:id="rId558"/>
    <p:sldId id="814" r:id="rId559"/>
    <p:sldId id="815" r:id="rId560"/>
    <p:sldId id="816" r:id="rId561"/>
    <p:sldId id="817" r:id="rId562"/>
    <p:sldId id="818" r:id="rId563"/>
    <p:sldId id="819" r:id="rId564"/>
    <p:sldId id="820" r:id="rId565"/>
    <p:sldId id="821" r:id="rId566"/>
    <p:sldId id="822" r:id="rId567"/>
    <p:sldId id="823" r:id="rId568"/>
    <p:sldId id="824" r:id="rId569"/>
    <p:sldId id="825" r:id="rId570"/>
    <p:sldId id="826" r:id="rId571"/>
    <p:sldId id="827" r:id="rId572"/>
    <p:sldId id="828" r:id="rId573"/>
    <p:sldId id="829" r:id="rId574"/>
    <p:sldId id="830" r:id="rId575"/>
    <p:sldId id="831" r:id="rId576"/>
    <p:sldId id="832" r:id="rId577"/>
    <p:sldId id="833" r:id="rId578"/>
    <p:sldId id="834" r:id="rId579"/>
    <p:sldId id="835" r:id="rId580"/>
    <p:sldId id="836" r:id="rId581"/>
    <p:sldId id="837" r:id="rId582"/>
    <p:sldId id="838" r:id="rId583"/>
    <p:sldId id="839" r:id="rId584"/>
    <p:sldId id="840" r:id="rId585"/>
    <p:sldId id="841" r:id="rId586"/>
    <p:sldId id="842" r:id="rId587"/>
    <p:sldId id="843" r:id="rId588"/>
    <p:sldId id="844" r:id="rId589"/>
    <p:sldId id="845" r:id="rId590"/>
    <p:sldId id="846" r:id="rId591"/>
    <p:sldId id="847" r:id="rId592"/>
    <p:sldId id="848" r:id="rId593"/>
    <p:sldId id="849" r:id="rId594"/>
    <p:sldId id="850" r:id="rId595"/>
    <p:sldId id="851" r:id="rId596"/>
    <p:sldId id="852" r:id="rId597"/>
    <p:sldId id="853" r:id="rId598"/>
    <p:sldId id="854" r:id="rId599"/>
    <p:sldId id="855" r:id="rId600"/>
    <p:sldId id="856" r:id="rId601"/>
    <p:sldId id="857" r:id="rId602"/>
    <p:sldId id="858" r:id="rId603"/>
    <p:sldId id="859" r:id="rId604"/>
    <p:sldId id="860" r:id="rId605"/>
    <p:sldId id="861" r:id="rId606"/>
    <p:sldId id="862" r:id="rId607"/>
    <p:sldId id="863" r:id="rId608"/>
    <p:sldId id="864" r:id="rId609"/>
    <p:sldId id="865" r:id="rId610"/>
    <p:sldId id="866" r:id="rId611"/>
    <p:sldId id="867" r:id="rId612"/>
    <p:sldId id="868" r:id="rId613"/>
    <p:sldId id="869" r:id="rId614"/>
    <p:sldId id="870" r:id="rId615"/>
    <p:sldId id="871" r:id="rId616"/>
    <p:sldId id="872" r:id="rId617"/>
    <p:sldId id="873" r:id="rId618"/>
    <p:sldId id="874" r:id="rId619"/>
    <p:sldId id="875" r:id="rId620"/>
    <p:sldId id="876" r:id="rId621"/>
    <p:sldId id="877" r:id="rId622"/>
    <p:sldId id="878" r:id="rId623"/>
    <p:sldId id="879" r:id="rId624"/>
    <p:sldId id="880" r:id="rId625"/>
    <p:sldId id="881" r:id="rId626"/>
    <p:sldId id="882" r:id="rId627"/>
    <p:sldId id="883" r:id="rId628"/>
    <p:sldId id="884" r:id="rId629"/>
    <p:sldId id="885" r:id="rId630"/>
    <p:sldId id="886" r:id="rId631"/>
    <p:sldId id="887" r:id="rId632"/>
    <p:sldId id="888" r:id="rId633"/>
    <p:sldId id="889" r:id="rId634"/>
    <p:sldId id="890" r:id="rId635"/>
    <p:sldId id="891" r:id="rId636"/>
    <p:sldId id="892" r:id="rId637"/>
    <p:sldId id="893" r:id="rId638"/>
    <p:sldId id="894" r:id="rId639"/>
    <p:sldId id="895" r:id="rId640"/>
    <p:sldId id="896" r:id="rId641"/>
    <p:sldId id="897" r:id="rId642"/>
    <p:sldId id="898" r:id="rId643"/>
    <p:sldId id="899" r:id="rId644"/>
    <p:sldId id="900" r:id="rId645"/>
    <p:sldId id="901" r:id="rId646"/>
    <p:sldId id="902" r:id="rId647"/>
    <p:sldId id="903" r:id="rId648"/>
    <p:sldId id="904" r:id="rId649"/>
    <p:sldId id="905" r:id="rId650"/>
    <p:sldId id="906" r:id="rId651"/>
    <p:sldId id="907" r:id="rId652"/>
    <p:sldId id="908" r:id="rId653"/>
    <p:sldId id="909" r:id="rId654"/>
    <p:sldId id="910" r:id="rId655"/>
    <p:sldId id="911" r:id="rId656"/>
    <p:sldId id="912" r:id="rId657"/>
    <p:sldId id="913" r:id="rId658"/>
    <p:sldId id="914" r:id="rId659"/>
    <p:sldId id="915" r:id="rId660"/>
    <p:sldId id="916" r:id="rId661"/>
    <p:sldId id="917" r:id="rId662"/>
    <p:sldId id="918" r:id="rId663"/>
    <p:sldId id="919" r:id="rId664"/>
    <p:sldId id="920" r:id="rId665"/>
    <p:sldId id="921" r:id="rId666"/>
    <p:sldId id="922" r:id="rId667"/>
    <p:sldId id="923" r:id="rId668"/>
    <p:sldId id="924" r:id="rId669"/>
    <p:sldId id="925" r:id="rId670"/>
    <p:sldId id="926" r:id="rId671"/>
    <p:sldId id="927" r:id="rId672"/>
    <p:sldId id="928" r:id="rId673"/>
    <p:sldId id="929" r:id="rId674"/>
    <p:sldId id="930" r:id="rId675"/>
    <p:sldId id="931" r:id="rId676"/>
    <p:sldId id="932" r:id="rId677"/>
    <p:sldId id="933" r:id="rId678"/>
    <p:sldId id="934" r:id="rId679"/>
    <p:sldId id="935" r:id="rId680"/>
    <p:sldId id="936" r:id="rId681"/>
    <p:sldId id="937" r:id="rId682"/>
    <p:sldId id="938" r:id="rId683"/>
    <p:sldId id="939" r:id="rId684"/>
    <p:sldId id="940" r:id="rId685"/>
    <p:sldId id="941" r:id="rId686"/>
    <p:sldId id="942" r:id="rId687"/>
    <p:sldId id="943" r:id="rId688"/>
    <p:sldId id="944" r:id="rId689"/>
    <p:sldId id="945" r:id="rId690"/>
    <p:sldId id="946" r:id="rId691"/>
    <p:sldId id="947" r:id="rId692"/>
    <p:sldId id="948" r:id="rId693"/>
    <p:sldId id="949" r:id="rId694"/>
    <p:sldId id="950" r:id="rId695"/>
    <p:sldId id="951" r:id="rId696"/>
    <p:sldId id="952" r:id="rId697"/>
    <p:sldId id="953" r:id="rId698"/>
    <p:sldId id="954" r:id="rId699"/>
    <p:sldId id="955" r:id="rId700"/>
    <p:sldId id="956" r:id="rId701"/>
    <p:sldId id="957" r:id="rId702"/>
    <p:sldId id="958" r:id="rId703"/>
    <p:sldId id="959" r:id="rId704"/>
    <p:sldId id="960" r:id="rId705"/>
    <p:sldId id="961" r:id="rId706"/>
    <p:sldId id="962" r:id="rId707"/>
    <p:sldId id="963" r:id="rId708"/>
    <p:sldId id="964" r:id="rId709"/>
    <p:sldId id="965" r:id="rId710"/>
    <p:sldId id="966" r:id="rId711"/>
    <p:sldId id="967" r:id="rId712"/>
    <p:sldId id="968" r:id="rId713"/>
    <p:sldId id="969" r:id="rId714"/>
    <p:sldId id="970" r:id="rId715"/>
    <p:sldId id="971" r:id="rId716"/>
    <p:sldId id="972" r:id="rId717"/>
    <p:sldId id="973" r:id="rId718"/>
    <p:sldId id="974" r:id="rId719"/>
    <p:sldId id="975" r:id="rId720"/>
    <p:sldId id="976" r:id="rId721"/>
    <p:sldId id="977" r:id="rId722"/>
    <p:sldId id="978" r:id="rId723"/>
    <p:sldId id="979" r:id="rId724"/>
    <p:sldId id="980" r:id="rId725"/>
    <p:sldId id="981" r:id="rId726"/>
    <p:sldId id="982" r:id="rId727"/>
    <p:sldId id="983" r:id="rId728"/>
    <p:sldId id="984" r:id="rId729"/>
    <p:sldId id="985" r:id="rId730"/>
    <p:sldId id="986" r:id="rId731"/>
    <p:sldId id="987" r:id="rId732"/>
    <p:sldId id="988" r:id="rId733"/>
    <p:sldId id="989" r:id="rId734"/>
    <p:sldId id="990" r:id="rId735"/>
    <p:sldId id="991" r:id="rId736"/>
    <p:sldId id="992" r:id="rId737"/>
    <p:sldId id="993" r:id="rId738"/>
    <p:sldId id="994" r:id="rId739"/>
    <p:sldId id="995" r:id="rId740"/>
    <p:sldId id="996" r:id="rId741"/>
    <p:sldId id="997" r:id="rId742"/>
    <p:sldId id="998" r:id="rId743"/>
    <p:sldId id="999" r:id="rId744"/>
    <p:sldId id="1000" r:id="rId745"/>
    <p:sldId id="1001" r:id="rId746"/>
    <p:sldId id="1002" r:id="rId747"/>
    <p:sldId id="1003" r:id="rId748"/>
    <p:sldId id="1004" r:id="rId749"/>
    <p:sldId id="1005" r:id="rId750"/>
    <p:sldId id="1006" r:id="rId751"/>
    <p:sldId id="1007" r:id="rId752"/>
    <p:sldId id="1008" r:id="rId753"/>
    <p:sldId id="1009" r:id="rId754"/>
    <p:sldId id="1010" r:id="rId755"/>
    <p:sldId id="1011" r:id="rId756"/>
    <p:sldId id="1012" r:id="rId757"/>
    <p:sldId id="1013" r:id="rId758"/>
    <p:sldId id="1014" r:id="rId759"/>
    <p:sldId id="1015" r:id="rId760"/>
    <p:sldId id="1016" r:id="rId761"/>
    <p:sldId id="1017" r:id="rId762"/>
    <p:sldId id="1018" r:id="rId763"/>
    <p:sldId id="1019" r:id="rId764"/>
    <p:sldId id="1020" r:id="rId765"/>
    <p:sldId id="1021" r:id="rId766"/>
    <p:sldId id="1022" r:id="rId767"/>
    <p:sldId id="1023" r:id="rId768"/>
    <p:sldId id="1024" r:id="rId769"/>
    <p:sldId id="1025" r:id="rId770"/>
    <p:sldId id="1026" r:id="rId771"/>
    <p:sldId id="1027" r:id="rId772"/>
    <p:sldId id="1028" r:id="rId773"/>
    <p:sldId id="1029" r:id="rId774"/>
    <p:sldId id="1030" r:id="rId775"/>
    <p:sldId id="1031" r:id="rId776"/>
    <p:sldId id="1032" r:id="rId777"/>
    <p:sldId id="1033" r:id="rId778"/>
    <p:sldId id="1034" r:id="rId779"/>
    <p:sldId id="1035" r:id="rId780"/>
    <p:sldId id="1036" r:id="rId781"/>
    <p:sldId id="1037" r:id="rId782"/>
    <p:sldId id="1038" r:id="rId783"/>
    <p:sldId id="1039" r:id="rId784"/>
    <p:sldId id="1040" r:id="rId785"/>
    <p:sldId id="1041" r:id="rId786"/>
    <p:sldId id="1042" r:id="rId787"/>
    <p:sldId id="1043" r:id="rId788"/>
    <p:sldId id="1044" r:id="rId789"/>
    <p:sldId id="1045" r:id="rId790"/>
    <p:sldId id="1046" r:id="rId791"/>
    <p:sldId id="1047" r:id="rId792"/>
    <p:sldId id="1048" r:id="rId793"/>
    <p:sldId id="1049" r:id="rId794"/>
    <p:sldId id="1050" r:id="rId795"/>
    <p:sldId id="1051" r:id="rId796"/>
    <p:sldId id="1052" r:id="rId797"/>
    <p:sldId id="1053" r:id="rId798"/>
    <p:sldId id="1054" r:id="rId799"/>
    <p:sldId id="1055" r:id="rId800"/>
    <p:sldId id="1056" r:id="rId801"/>
    <p:sldId id="1057" r:id="rId802"/>
    <p:sldId id="1058" r:id="rId803"/>
    <p:sldId id="1059" r:id="rId804"/>
    <p:sldId id="1060" r:id="rId805"/>
    <p:sldId id="1061" r:id="rId806"/>
    <p:sldId id="1062" r:id="rId807"/>
    <p:sldId id="1063" r:id="rId808"/>
    <p:sldId id="1064" r:id="rId809"/>
    <p:sldId id="1065" r:id="rId810"/>
    <p:sldId id="1066" r:id="rId811"/>
    <p:sldId id="1067" r:id="rId812"/>
    <p:sldId id="1068" r:id="rId813"/>
    <p:sldId id="1069" r:id="rId814"/>
    <p:sldId id="1070" r:id="rId815"/>
    <p:sldId id="1071" r:id="rId816"/>
    <p:sldId id="1072" r:id="rId817"/>
    <p:sldId id="1073" r:id="rId818"/>
    <p:sldId id="1074" r:id="rId819"/>
    <p:sldId id="1075" r:id="rId820"/>
    <p:sldId id="1076" r:id="rId821"/>
    <p:sldId id="1077" r:id="rId822"/>
    <p:sldId id="1078" r:id="rId823"/>
    <p:sldId id="1079" r:id="rId824"/>
    <p:sldId id="1080" r:id="rId825"/>
    <p:sldId id="1081" r:id="rId826"/>
    <p:sldId id="1082" r:id="rId827"/>
    <p:sldId id="1083" r:id="rId828"/>
    <p:sldId id="1084" r:id="rId829"/>
    <p:sldId id="1085" r:id="rId830"/>
    <p:sldId id="1086" r:id="rId831"/>
    <p:sldId id="1087" r:id="rId832"/>
    <p:sldId id="1088" r:id="rId833"/>
    <p:sldId id="1089" r:id="rId834"/>
    <p:sldId id="1090" r:id="rId835"/>
    <p:sldId id="1091" r:id="rId836"/>
    <p:sldId id="1092" r:id="rId837"/>
    <p:sldId id="1093" r:id="rId838"/>
    <p:sldId id="1094" r:id="rId839"/>
    <p:sldId id="1095" r:id="rId840"/>
    <p:sldId id="1096" r:id="rId841"/>
    <p:sldId id="1097" r:id="rId842"/>
    <p:sldId id="1098" r:id="rId843"/>
    <p:sldId id="1099" r:id="rId844"/>
    <p:sldId id="1100" r:id="rId845"/>
    <p:sldId id="1101" r:id="rId846"/>
    <p:sldId id="1102" r:id="rId847"/>
    <p:sldId id="1103" r:id="rId848"/>
    <p:sldId id="1104" r:id="rId849"/>
    <p:sldId id="1105" r:id="rId850"/>
    <p:sldId id="1106" r:id="rId851"/>
    <p:sldId id="1107" r:id="rId852"/>
    <p:sldId id="1108" r:id="rId853"/>
    <p:sldId id="1109" r:id="rId854"/>
    <p:sldId id="1110" r:id="rId855"/>
    <p:sldId id="1111" r:id="rId856"/>
    <p:sldId id="1112" r:id="rId857"/>
    <p:sldId id="1113" r:id="rId858"/>
    <p:sldId id="1114" r:id="rId859"/>
    <p:sldId id="1115" r:id="rId860"/>
    <p:sldId id="1116" r:id="rId861"/>
    <p:sldId id="1117" r:id="rId862"/>
    <p:sldId id="1118" r:id="rId863"/>
    <p:sldId id="1119" r:id="rId864"/>
    <p:sldId id="1120" r:id="rId865"/>
    <p:sldId id="1121" r:id="rId866"/>
    <p:sldId id="1122" r:id="rId867"/>
    <p:sldId id="1123" r:id="rId868"/>
    <p:sldId id="1124" r:id="rId869"/>
    <p:sldId id="1125" r:id="rId870"/>
    <p:sldId id="1126" r:id="rId871"/>
    <p:sldId id="1127" r:id="rId872"/>
    <p:sldId id="1128" r:id="rId873"/>
    <p:sldId id="1129" r:id="rId874"/>
    <p:sldId id="1130" r:id="rId875"/>
    <p:sldId id="1131" r:id="rId876"/>
    <p:sldId id="1132" r:id="rId877"/>
    <p:sldId id="1133" r:id="rId878"/>
    <p:sldId id="1134" r:id="rId879"/>
    <p:sldId id="1135" r:id="rId880"/>
    <p:sldId id="1136" r:id="rId881"/>
    <p:sldId id="1137" r:id="rId882"/>
    <p:sldId id="1138" r:id="rId883"/>
    <p:sldId id="1139" r:id="rId884"/>
    <p:sldId id="1140" r:id="rId885"/>
    <p:sldId id="1141" r:id="rId886"/>
    <p:sldId id="1142" r:id="rId887"/>
    <p:sldId id="1143" r:id="rId888"/>
    <p:sldId id="1144" r:id="rId889"/>
    <p:sldId id="1145" r:id="rId890"/>
    <p:sldId id="1146" r:id="rId891"/>
    <p:sldId id="1147" r:id="rId892"/>
    <p:sldId id="1148" r:id="rId893"/>
    <p:sldId id="1149" r:id="rId894"/>
    <p:sldId id="1150" r:id="rId895"/>
    <p:sldId id="1151" r:id="rId896"/>
    <p:sldId id="1152" r:id="rId897"/>
    <p:sldId id="1153" r:id="rId898"/>
    <p:sldId id="1154" r:id="rId899"/>
    <p:sldId id="1155" r:id="rId900"/>
    <p:sldId id="1156" r:id="rId901"/>
    <p:sldId id="1157" r:id="rId902"/>
    <p:sldId id="1158" r:id="rId903"/>
    <p:sldId id="1159" r:id="rId904"/>
    <p:sldId id="1160" r:id="rId905"/>
    <p:sldId id="1161" r:id="rId906"/>
    <p:sldId id="1162" r:id="rId907"/>
    <p:sldId id="1163" r:id="rId908"/>
    <p:sldId id="1164" r:id="rId909"/>
    <p:sldId id="1165" r:id="rId910"/>
    <p:sldId id="1166" r:id="rId911"/>
    <p:sldId id="1167" r:id="rId912"/>
    <p:sldId id="1168" r:id="rId913"/>
    <p:sldId id="1169" r:id="rId914"/>
    <p:sldId id="1170" r:id="rId915"/>
    <p:sldId id="1171" r:id="rId916"/>
    <p:sldId id="1172" r:id="rId917"/>
    <p:sldId id="1173" r:id="rId918"/>
    <p:sldId id="1174" r:id="rId919"/>
    <p:sldId id="1175" r:id="rId920"/>
    <p:sldId id="1176" r:id="rId921"/>
    <p:sldId id="1177" r:id="rId922"/>
    <p:sldId id="1178" r:id="rId923"/>
    <p:sldId id="1179" r:id="rId924"/>
    <p:sldId id="1180" r:id="rId925"/>
    <p:sldId id="1181" r:id="rId926"/>
    <p:sldId id="1182" r:id="rId927"/>
    <p:sldId id="1183" r:id="rId928"/>
    <p:sldId id="1184" r:id="rId929"/>
    <p:sldId id="1185" r:id="rId930"/>
    <p:sldId id="1186" r:id="rId931"/>
    <p:sldId id="1187" r:id="rId932"/>
    <p:sldId id="1188" r:id="rId933"/>
    <p:sldId id="1189" r:id="rId934"/>
    <p:sldId id="1190" r:id="rId935"/>
    <p:sldId id="1191" r:id="rId936"/>
    <p:sldId id="1192" r:id="rId937"/>
    <p:sldId id="1193" r:id="rId938"/>
    <p:sldId id="1194" r:id="rId939"/>
    <p:sldId id="1195" r:id="rId940"/>
    <p:sldId id="1196" r:id="rId941"/>
    <p:sldId id="1197" r:id="rId942"/>
    <p:sldId id="1198" r:id="rId943"/>
    <p:sldId id="1199" r:id="rId944"/>
    <p:sldId id="1200" r:id="rId945"/>
    <p:sldId id="1201" r:id="rId946"/>
    <p:sldId id="1202" r:id="rId947"/>
    <p:sldId id="1203" r:id="rId948"/>
    <p:sldId id="1204" r:id="rId949"/>
    <p:sldId id="1205" r:id="rId950"/>
    <p:sldId id="1206" r:id="rId951"/>
    <p:sldId id="1207" r:id="rId952"/>
    <p:sldId id="1208" r:id="rId953"/>
    <p:sldId id="1209" r:id="rId954"/>
    <p:sldId id="1210" r:id="rId955"/>
    <p:sldId id="1211" r:id="rId956"/>
    <p:sldId id="1212" r:id="rId957"/>
    <p:sldId id="1213" r:id="rId958"/>
    <p:sldId id="1214" r:id="rId959"/>
    <p:sldId id="1215" r:id="rId960"/>
    <p:sldId id="1216" r:id="rId961"/>
    <p:sldId id="1217" r:id="rId962"/>
    <p:sldId id="1218" r:id="rId963"/>
    <p:sldId id="1219" r:id="rId964"/>
    <p:sldId id="1220" r:id="rId965"/>
    <p:sldId id="1221" r:id="rId966"/>
    <p:sldId id="1222" r:id="rId967"/>
    <p:sldId id="1223" r:id="rId968"/>
    <p:sldId id="1224" r:id="rId969"/>
    <p:sldId id="1225" r:id="rId970"/>
    <p:sldId id="1226" r:id="rId971"/>
    <p:sldId id="1227" r:id="rId972"/>
    <p:sldId id="1228" r:id="rId973"/>
    <p:sldId id="1229" r:id="rId974"/>
    <p:sldId id="1230" r:id="rId975"/>
    <p:sldId id="1231" r:id="rId976"/>
    <p:sldId id="1232" r:id="rId977"/>
    <p:sldId id="1233" r:id="rId978"/>
    <p:sldId id="1234" r:id="rId979"/>
    <p:sldId id="1235" r:id="rId980"/>
    <p:sldId id="1236" r:id="rId981"/>
    <p:sldId id="1237" r:id="rId982"/>
    <p:sldId id="1238" r:id="rId983"/>
    <p:sldId id="1239" r:id="rId984"/>
    <p:sldId id="1240" r:id="rId985"/>
    <p:sldId id="1241" r:id="rId986"/>
    <p:sldId id="1242" r:id="rId987"/>
    <p:sldId id="1243" r:id="rId988"/>
    <p:sldId id="1244" r:id="rId989"/>
    <p:sldId id="1245" r:id="rId990"/>
    <p:sldId id="1246" r:id="rId991"/>
    <p:sldId id="1247" r:id="rId992"/>
    <p:sldId id="1248" r:id="rId993"/>
    <p:sldId id="1249" r:id="rId994"/>
    <p:sldId id="1250" r:id="rId995"/>
    <p:sldId id="1251" r:id="rId996"/>
    <p:sldId id="1252" r:id="rId997"/>
    <p:sldId id="1253" r:id="rId998"/>
    <p:sldId id="1254" r:id="rId999"/>
    <p:sldId id="1255" r:id="rId1000"/>
    <p:sldId id="1256" r:id="rId1001"/>
    <p:sldId id="1257" r:id="rId1002"/>
    <p:sldId id="1258" r:id="rId1003"/>
    <p:sldId id="1259" r:id="rId1004"/>
    <p:sldId id="1260" r:id="rId1005"/>
    <p:sldId id="1261" r:id="rId1006"/>
    <p:sldId id="1262" r:id="rId1007"/>
    <p:sldId id="1263" r:id="rId1008"/>
    <p:sldId id="1264" r:id="rId1009"/>
    <p:sldId id="1265" r:id="rId1010"/>
    <p:sldId id="1266" r:id="rId1011"/>
    <p:sldId id="1267" r:id="rId1012"/>
    <p:sldId id="1268" r:id="rId1013"/>
    <p:sldId id="1269" r:id="rId1014"/>
    <p:sldId id="1270" r:id="rId1015"/>
    <p:sldId id="1271" r:id="rId1016"/>
    <p:sldId id="1272" r:id="rId1017"/>
    <p:sldId id="1273" r:id="rId1018"/>
    <p:sldId id="1274" r:id="rId1019"/>
    <p:sldId id="1275" r:id="rId1020"/>
    <p:sldId id="1276" r:id="rId1021"/>
    <p:sldId id="1277" r:id="rId1022"/>
    <p:sldId id="1278" r:id="rId1023"/>
    <p:sldId id="1279" r:id="rId1024"/>
    <p:sldId id="1280" r:id="rId1025"/>
    <p:sldId id="1281" r:id="rId1026"/>
    <p:sldId id="1282" r:id="rId1027"/>
    <p:sldId id="1283" r:id="rId1028"/>
    <p:sldId id="1284" r:id="rId1029"/>
    <p:sldId id="1285" r:id="rId1030"/>
    <p:sldId id="1286" r:id="rId1031"/>
    <p:sldId id="1287" r:id="rId1032"/>
    <p:sldId id="1288" r:id="rId1033"/>
    <p:sldId id="1289" r:id="rId1034"/>
    <p:sldId id="1290" r:id="rId1035"/>
    <p:sldId id="1291" r:id="rId1036"/>
    <p:sldId id="1292" r:id="rId1037"/>
    <p:sldId id="1293" r:id="rId1038"/>
    <p:sldId id="1294" r:id="rId1039"/>
    <p:sldId id="1295" r:id="rId1040"/>
    <p:sldId id="1296" r:id="rId1041"/>
    <p:sldId id="1297" r:id="rId1042"/>
    <p:sldId id="1298" r:id="rId1043"/>
    <p:sldId id="1299" r:id="rId1044"/>
    <p:sldId id="1300" r:id="rId1045"/>
    <p:sldId id="1301" r:id="rId1046"/>
    <p:sldId id="1302" r:id="rId1047"/>
    <p:sldId id="1303" r:id="rId1048"/>
    <p:sldId id="1304" r:id="rId1049"/>
    <p:sldId id="1305" r:id="rId1050"/>
    <p:sldId id="1306" r:id="rId1051"/>
    <p:sldId id="1307" r:id="rId1052"/>
    <p:sldId id="1308" r:id="rId1053"/>
    <p:sldId id="1309" r:id="rId1054"/>
    <p:sldId id="1310" r:id="rId1055"/>
    <p:sldId id="1311" r:id="rId1056"/>
    <p:sldId id="1312" r:id="rId1057"/>
    <p:sldId id="1313" r:id="rId1058"/>
    <p:sldId id="1314" r:id="rId1059"/>
    <p:sldId id="1315" r:id="rId1060"/>
    <p:sldId id="1316" r:id="rId1061"/>
    <p:sldId id="1317" r:id="rId1062"/>
    <p:sldId id="1318" r:id="rId1063"/>
    <p:sldId id="1319" r:id="rId1064"/>
    <p:sldId id="1320" r:id="rId1065"/>
    <p:sldId id="1321" r:id="rId1066"/>
    <p:sldId id="1322" r:id="rId1067"/>
    <p:sldId id="1323" r:id="rId1068"/>
    <p:sldId id="1324" r:id="rId1069"/>
    <p:sldId id="1325" r:id="rId1070"/>
    <p:sldId id="1326" r:id="rId1071"/>
    <p:sldId id="1327" r:id="rId1072"/>
    <p:sldId id="1328" r:id="rId1073"/>
    <p:sldId id="1329" r:id="rId1074"/>
    <p:sldId id="1330" r:id="rId1075"/>
    <p:sldId id="1331" r:id="rId1076"/>
    <p:sldId id="1332" r:id="rId1077"/>
    <p:sldId id="1333" r:id="rId1078"/>
    <p:sldId id="1334" r:id="rId1079"/>
    <p:sldId id="1335" r:id="rId1080"/>
    <p:sldId id="1336" r:id="rId1081"/>
    <p:sldId id="1337" r:id="rId1082"/>
    <p:sldId id="1338" r:id="rId1083"/>
    <p:sldId id="1339" r:id="rId1084"/>
    <p:sldId id="1340" r:id="rId1085"/>
    <p:sldId id="1341" r:id="rId1086"/>
    <p:sldId id="1342" r:id="rId1087"/>
    <p:sldId id="1343" r:id="rId1088"/>
    <p:sldId id="1344" r:id="rId1089"/>
    <p:sldId id="1345" r:id="rId1090"/>
    <p:sldId id="1346" r:id="rId1091"/>
    <p:sldId id="1347" r:id="rId1092"/>
    <p:sldId id="1348" r:id="rId1093"/>
    <p:sldId id="1349" r:id="rId1094"/>
    <p:sldId id="1350" r:id="rId1095"/>
    <p:sldId id="1351" r:id="rId1096"/>
    <p:sldId id="1352" r:id="rId1097"/>
    <p:sldId id="1353" r:id="rId1098"/>
    <p:sldId id="1354" r:id="rId1099"/>
    <p:sldId id="1355" r:id="rId1100"/>
    <p:sldId id="1356" r:id="rId1101"/>
    <p:sldId id="1357" r:id="rId1102"/>
    <p:sldId id="1358" r:id="rId1103"/>
    <p:sldId id="1359" r:id="rId1104"/>
    <p:sldId id="1360" r:id="rId1105"/>
    <p:sldId id="1361" r:id="rId1106"/>
    <p:sldId id="1362" r:id="rId1107"/>
    <p:sldId id="1363" r:id="rId1108"/>
    <p:sldId id="1364" r:id="rId1109"/>
    <p:sldId id="1365" r:id="rId1110"/>
    <p:sldId id="1366" r:id="rId1111"/>
    <p:sldId id="1367" r:id="rId1112"/>
    <p:sldId id="1368" r:id="rId1113"/>
    <p:sldId id="1369" r:id="rId1114"/>
    <p:sldId id="1370" r:id="rId1115"/>
    <p:sldId id="1371" r:id="rId1116"/>
    <p:sldId id="1372" r:id="rId1117"/>
    <p:sldId id="1373" r:id="rId1118"/>
    <p:sldId id="1374" r:id="rId1119"/>
    <p:sldId id="1375" r:id="rId1120"/>
    <p:sldId id="1376" r:id="rId1121"/>
    <p:sldId id="1377" r:id="rId1122"/>
    <p:sldId id="1378" r:id="rId1123"/>
    <p:sldId id="1379" r:id="rId1124"/>
    <p:sldId id="1380" r:id="rId1125"/>
    <p:sldId id="1381" r:id="rId1126"/>
    <p:sldId id="1382" r:id="rId1127"/>
    <p:sldId id="1383" r:id="rId1128"/>
    <p:sldId id="1384" r:id="rId1129"/>
    <p:sldId id="1385" r:id="rId1130"/>
    <p:sldId id="1386" r:id="rId1131"/>
    <p:sldId id="1387" r:id="rId1132"/>
    <p:sldId id="1388" r:id="rId1133"/>
    <p:sldId id="1389" r:id="rId1134"/>
    <p:sldId id="1390" r:id="rId1135"/>
    <p:sldId id="1391" r:id="rId1136"/>
    <p:sldId id="1392" r:id="rId1137"/>
    <p:sldId id="1393" r:id="rId1138"/>
    <p:sldId id="1394" r:id="rId1139"/>
    <p:sldId id="1395" r:id="rId1140"/>
    <p:sldId id="1396" r:id="rId1141"/>
    <p:sldId id="1397" r:id="rId1142"/>
    <p:sldId id="1398" r:id="rId1143"/>
    <p:sldId id="1399" r:id="rId1144"/>
    <p:sldId id="1400" r:id="rId1145"/>
    <p:sldId id="1401" r:id="rId1146"/>
    <p:sldId id="1402" r:id="rId1147"/>
    <p:sldId id="1403" r:id="rId1148"/>
    <p:sldId id="1404" r:id="rId1149"/>
    <p:sldId id="1405" r:id="rId1150"/>
    <p:sldId id="1406" r:id="rId1151"/>
    <p:sldId id="1407" r:id="rId1152"/>
    <p:sldId id="1408" r:id="rId1153"/>
    <p:sldId id="1409" r:id="rId1154"/>
    <p:sldId id="1410" r:id="rId1155"/>
    <p:sldId id="1411" r:id="rId1156"/>
    <p:sldId id="1412" r:id="rId1157"/>
    <p:sldId id="1413" r:id="rId1158"/>
    <p:sldId id="1414" r:id="rId1159"/>
    <p:sldId id="1415" r:id="rId1160"/>
    <p:sldId id="1416" r:id="rId1161"/>
    <p:sldId id="1417" r:id="rId1162"/>
    <p:sldId id="1418" r:id="rId1163"/>
    <p:sldId id="1419" r:id="rId1164"/>
    <p:sldId id="1420" r:id="rId1165"/>
    <p:sldId id="1421" r:id="rId1166"/>
    <p:sldId id="1422" r:id="rId1167"/>
    <p:sldId id="1423" r:id="rId1168"/>
    <p:sldId id="1424" r:id="rId1169"/>
    <p:sldId id="1425" r:id="rId1170"/>
    <p:sldId id="1426" r:id="rId1171"/>
    <p:sldId id="1427" r:id="rId1172"/>
    <p:sldId id="1428" r:id="rId1173"/>
    <p:sldId id="1429" r:id="rId1174"/>
    <p:sldId id="1430" r:id="rId1175"/>
    <p:sldId id="1431" r:id="rId1176"/>
    <p:sldId id="1432" r:id="rId1177"/>
    <p:sldId id="1433" r:id="rId1178"/>
    <p:sldId id="1434" r:id="rId1179"/>
    <p:sldId id="1435" r:id="rId1180"/>
    <p:sldId id="1436" r:id="rId1181"/>
    <p:sldId id="1437" r:id="rId1182"/>
    <p:sldId id="1438" r:id="rId1183"/>
    <p:sldId id="1439" r:id="rId1184"/>
    <p:sldId id="1440" r:id="rId1185"/>
    <p:sldId id="1441" r:id="rId1186"/>
    <p:sldId id="1442" r:id="rId1187"/>
    <p:sldId id="1443" r:id="rId1188"/>
    <p:sldId id="1444" r:id="rId1189"/>
    <p:sldId id="1445" r:id="rId1190"/>
    <p:sldId id="1446" r:id="rId1191"/>
    <p:sldId id="1447" r:id="rId1192"/>
    <p:sldId id="1448" r:id="rId1193"/>
    <p:sldId id="1449" r:id="rId1194"/>
    <p:sldId id="1450" r:id="rId1195"/>
    <p:sldId id="1451" r:id="rId1196"/>
    <p:sldId id="1452" r:id="rId1197"/>
    <p:sldId id="1453" r:id="rId1198"/>
    <p:sldId id="1454" r:id="rId1199"/>
    <p:sldId id="1455" r:id="rId1200"/>
    <p:sldId id="1456" r:id="rId1201"/>
    <p:sldId id="1457" r:id="rId1202"/>
    <p:sldId id="1458" r:id="rId1203"/>
    <p:sldId id="1459" r:id="rId1204"/>
    <p:sldId id="1460" r:id="rId1205"/>
    <p:sldId id="1461" r:id="rId1206"/>
    <p:sldId id="1462" r:id="rId1207"/>
    <p:sldId id="1463" r:id="rId1208"/>
    <p:sldId id="1464" r:id="rId1209"/>
    <p:sldId id="1465" r:id="rId1210"/>
    <p:sldId id="1466" r:id="rId1211"/>
    <p:sldId id="1467" r:id="rId1212"/>
    <p:sldId id="1468" r:id="rId1213"/>
    <p:sldId id="1469" r:id="rId1214"/>
    <p:sldId id="1470" r:id="rId1215"/>
    <p:sldId id="1471" r:id="rId1216"/>
    <p:sldId id="1472" r:id="rId1217"/>
    <p:sldId id="1473" r:id="rId1218"/>
    <p:sldId id="1474" r:id="rId1219"/>
    <p:sldId id="1475" r:id="rId1220"/>
    <p:sldId id="1476" r:id="rId1221"/>
    <p:sldId id="1477" r:id="rId1222"/>
    <p:sldId id="1478" r:id="rId1223"/>
    <p:sldId id="1479" r:id="rId1224"/>
    <p:sldId id="1480" r:id="rId1225"/>
    <p:sldId id="1481" r:id="rId1226"/>
    <p:sldId id="1482" r:id="rId1227"/>
    <p:sldId id="1483" r:id="rId1228"/>
    <p:sldId id="1484" r:id="rId1229"/>
    <p:sldId id="1485" r:id="rId1230"/>
    <p:sldId id="1486" r:id="rId1231"/>
    <p:sldId id="1487" r:id="rId1232"/>
    <p:sldId id="1488" r:id="rId1233"/>
    <p:sldId id="1489" r:id="rId1234"/>
    <p:sldId id="1490" r:id="rId1235"/>
    <p:sldId id="1491" r:id="rId1236"/>
    <p:sldId id="1492" r:id="rId1237"/>
    <p:sldId id="1493" r:id="rId1238"/>
    <p:sldId id="1494" r:id="rId1239"/>
    <p:sldId id="1495" r:id="rId1240"/>
    <p:sldId id="1496" r:id="rId1241"/>
    <p:sldId id="1497" r:id="rId1242"/>
    <p:sldId id="1498" r:id="rId1243"/>
    <p:sldId id="1499" r:id="rId1244"/>
    <p:sldId id="1500" r:id="rId1245"/>
    <p:sldId id="1501" r:id="rId1246"/>
    <p:sldId id="1502" r:id="rId1247"/>
    <p:sldId id="1503" r:id="rId1248"/>
    <p:sldId id="1504" r:id="rId1249"/>
    <p:sldId id="1505" r:id="rId1250"/>
    <p:sldId id="1506" r:id="rId1251"/>
    <p:sldId id="1507" r:id="rId1252"/>
    <p:sldId id="1508" r:id="rId1253"/>
    <p:sldId id="1509" r:id="rId1254"/>
    <p:sldId id="1510" r:id="rId1255"/>
    <p:sldId id="1511" r:id="rId1256"/>
    <p:sldId id="1512" r:id="rId1257"/>
    <p:sldId id="1513" r:id="rId1258"/>
    <p:sldId id="1514" r:id="rId1259"/>
    <p:sldId id="1515" r:id="rId1260"/>
    <p:sldId id="1516" r:id="rId1261"/>
    <p:sldId id="1517" r:id="rId1262"/>
    <p:sldId id="1518" r:id="rId1263"/>
    <p:sldId id="1519" r:id="rId1264"/>
    <p:sldId id="1520" r:id="rId1265"/>
    <p:sldId id="1521" r:id="rId1266"/>
  </p:sldIdLst>
  <p:sldSz cx="9144000" cy="6858000" type="screen4x3"/>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5620"/>
    <p:restoredTop sz="94660"/>
  </p:normalViewPr>
  <p:slideViewPr>
    <p:cSldViewPr>
      <p:cViewPr varScale="1">
        <p:scale>
          <a:sx n="65" d="100"/>
          <a:sy n="65" d="100"/>
        </p:scale>
        <p:origin x="-1536" y="-114"/>
      </p:cViewPr>
      <p:guideLst>
        <p:guide orient="horz" pos="2160"/>
        <p:guide pos="2880"/>
      </p:guideLst>
    </p:cSldViewPr>
  </p:slideViewPr>
  <p:notesTextViewPr>
    <p:cViewPr>
      <p:scale>
        <a:sx n="100" d="100"/>
        <a:sy n="100" d="100"/>
      </p:scale>
      <p:origin x="0" y="0"/>
    </p:cViewPr>
  </p:notesTextViewPr>
  <p:gridSpacing cx="73736200" cy="7373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671" Type="http://schemas.openxmlformats.org/officeDocument/2006/relationships/slide" Target="slides/slide670.xml"/><Relationship Id="rId769" Type="http://schemas.openxmlformats.org/officeDocument/2006/relationships/slide" Target="slides/slide768.xml"/><Relationship Id="rId976" Type="http://schemas.openxmlformats.org/officeDocument/2006/relationships/slide" Target="slides/slide975.xml"/><Relationship Id="rId21" Type="http://schemas.openxmlformats.org/officeDocument/2006/relationships/slide" Target="slides/slide20.xml"/><Relationship Id="rId324" Type="http://schemas.openxmlformats.org/officeDocument/2006/relationships/slide" Target="slides/slide323.xml"/><Relationship Id="rId531" Type="http://schemas.openxmlformats.org/officeDocument/2006/relationships/slide" Target="slides/slide530.xml"/><Relationship Id="rId629" Type="http://schemas.openxmlformats.org/officeDocument/2006/relationships/slide" Target="slides/slide628.xml"/><Relationship Id="rId1161" Type="http://schemas.openxmlformats.org/officeDocument/2006/relationships/slide" Target="slides/slide1160.xml"/><Relationship Id="rId1259" Type="http://schemas.openxmlformats.org/officeDocument/2006/relationships/slide" Target="slides/slide1258.xml"/><Relationship Id="rId170" Type="http://schemas.openxmlformats.org/officeDocument/2006/relationships/slide" Target="slides/slide169.xml"/><Relationship Id="rId836" Type="http://schemas.openxmlformats.org/officeDocument/2006/relationships/slide" Target="slides/slide835.xml"/><Relationship Id="rId1021" Type="http://schemas.openxmlformats.org/officeDocument/2006/relationships/slide" Target="slides/slide1020.xml"/><Relationship Id="rId1119" Type="http://schemas.openxmlformats.org/officeDocument/2006/relationships/slide" Target="slides/slide1118.xml"/><Relationship Id="rId268" Type="http://schemas.openxmlformats.org/officeDocument/2006/relationships/slide" Target="slides/slide267.xml"/><Relationship Id="rId475" Type="http://schemas.openxmlformats.org/officeDocument/2006/relationships/slide" Target="slides/slide474.xml"/><Relationship Id="rId682" Type="http://schemas.openxmlformats.org/officeDocument/2006/relationships/slide" Target="slides/slide681.xml"/><Relationship Id="rId903" Type="http://schemas.openxmlformats.org/officeDocument/2006/relationships/slide" Target="slides/slide902.xml"/><Relationship Id="rId32" Type="http://schemas.openxmlformats.org/officeDocument/2006/relationships/slide" Target="slides/slide31.xml"/><Relationship Id="rId128" Type="http://schemas.openxmlformats.org/officeDocument/2006/relationships/slide" Target="slides/slide127.xml"/><Relationship Id="rId335" Type="http://schemas.openxmlformats.org/officeDocument/2006/relationships/slide" Target="slides/slide334.xml"/><Relationship Id="rId542" Type="http://schemas.openxmlformats.org/officeDocument/2006/relationships/slide" Target="slides/slide541.xml"/><Relationship Id="rId987" Type="http://schemas.openxmlformats.org/officeDocument/2006/relationships/slide" Target="slides/slide986.xml"/><Relationship Id="rId1172" Type="http://schemas.openxmlformats.org/officeDocument/2006/relationships/slide" Target="slides/slide1171.xml"/><Relationship Id="rId181" Type="http://schemas.openxmlformats.org/officeDocument/2006/relationships/slide" Target="slides/slide180.xml"/><Relationship Id="rId402" Type="http://schemas.openxmlformats.org/officeDocument/2006/relationships/slide" Target="slides/slide401.xml"/><Relationship Id="rId847" Type="http://schemas.openxmlformats.org/officeDocument/2006/relationships/slide" Target="slides/slide846.xml"/><Relationship Id="rId1032" Type="http://schemas.openxmlformats.org/officeDocument/2006/relationships/slide" Target="slides/slide1031.xml"/><Relationship Id="rId279" Type="http://schemas.openxmlformats.org/officeDocument/2006/relationships/slide" Target="slides/slide278.xml"/><Relationship Id="rId486" Type="http://schemas.openxmlformats.org/officeDocument/2006/relationships/slide" Target="slides/slide485.xml"/><Relationship Id="rId693" Type="http://schemas.openxmlformats.org/officeDocument/2006/relationships/slide" Target="slides/slide692.xml"/><Relationship Id="rId707" Type="http://schemas.openxmlformats.org/officeDocument/2006/relationships/slide" Target="slides/slide706.xml"/><Relationship Id="rId914" Type="http://schemas.openxmlformats.org/officeDocument/2006/relationships/slide" Target="slides/slide913.xml"/><Relationship Id="rId43" Type="http://schemas.openxmlformats.org/officeDocument/2006/relationships/slide" Target="slides/slide42.xml"/><Relationship Id="rId139" Type="http://schemas.openxmlformats.org/officeDocument/2006/relationships/slide" Target="slides/slide138.xml"/><Relationship Id="rId346" Type="http://schemas.openxmlformats.org/officeDocument/2006/relationships/slide" Target="slides/slide345.xml"/><Relationship Id="rId553" Type="http://schemas.openxmlformats.org/officeDocument/2006/relationships/slide" Target="slides/slide552.xml"/><Relationship Id="rId760" Type="http://schemas.openxmlformats.org/officeDocument/2006/relationships/slide" Target="slides/slide759.xml"/><Relationship Id="rId998" Type="http://schemas.openxmlformats.org/officeDocument/2006/relationships/slide" Target="slides/slide997.xml"/><Relationship Id="rId1183" Type="http://schemas.openxmlformats.org/officeDocument/2006/relationships/slide" Target="slides/slide1182.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slide" Target="slides/slide412.xml"/><Relationship Id="rId858" Type="http://schemas.openxmlformats.org/officeDocument/2006/relationships/slide" Target="slides/slide857.xml"/><Relationship Id="rId1043" Type="http://schemas.openxmlformats.org/officeDocument/2006/relationships/slide" Target="slides/slide1042.xml"/><Relationship Id="rId497" Type="http://schemas.openxmlformats.org/officeDocument/2006/relationships/slide" Target="slides/slide496.xml"/><Relationship Id="rId620" Type="http://schemas.openxmlformats.org/officeDocument/2006/relationships/slide" Target="slides/slide619.xml"/><Relationship Id="rId718" Type="http://schemas.openxmlformats.org/officeDocument/2006/relationships/slide" Target="slides/slide717.xml"/><Relationship Id="rId925" Type="http://schemas.openxmlformats.org/officeDocument/2006/relationships/slide" Target="slides/slide924.xml"/><Relationship Id="rId1250" Type="http://schemas.openxmlformats.org/officeDocument/2006/relationships/slide" Target="slides/slide1249.xml"/><Relationship Id="rId357" Type="http://schemas.openxmlformats.org/officeDocument/2006/relationships/slide" Target="slides/slide356.xml"/><Relationship Id="rId1110" Type="http://schemas.openxmlformats.org/officeDocument/2006/relationships/slide" Target="slides/slide1109.xml"/><Relationship Id="rId1194" Type="http://schemas.openxmlformats.org/officeDocument/2006/relationships/slide" Target="slides/slide1193.xml"/><Relationship Id="rId1208" Type="http://schemas.openxmlformats.org/officeDocument/2006/relationships/slide" Target="slides/slide1207.xml"/><Relationship Id="rId54" Type="http://schemas.openxmlformats.org/officeDocument/2006/relationships/slide" Target="slides/slide53.xml"/><Relationship Id="rId217" Type="http://schemas.openxmlformats.org/officeDocument/2006/relationships/slide" Target="slides/slide216.xml"/><Relationship Id="rId564" Type="http://schemas.openxmlformats.org/officeDocument/2006/relationships/slide" Target="slides/slide563.xml"/><Relationship Id="rId771" Type="http://schemas.openxmlformats.org/officeDocument/2006/relationships/slide" Target="slides/slide770.xml"/><Relationship Id="rId869" Type="http://schemas.openxmlformats.org/officeDocument/2006/relationships/slide" Target="slides/slide868.xml"/><Relationship Id="rId424" Type="http://schemas.openxmlformats.org/officeDocument/2006/relationships/slide" Target="slides/slide423.xml"/><Relationship Id="rId631" Type="http://schemas.openxmlformats.org/officeDocument/2006/relationships/slide" Target="slides/slide630.xml"/><Relationship Id="rId729" Type="http://schemas.openxmlformats.org/officeDocument/2006/relationships/slide" Target="slides/slide728.xml"/><Relationship Id="rId1054" Type="http://schemas.openxmlformats.org/officeDocument/2006/relationships/slide" Target="slides/slide1053.xml"/><Relationship Id="rId1261" Type="http://schemas.openxmlformats.org/officeDocument/2006/relationships/slide" Target="slides/slide1260.xml"/><Relationship Id="rId270" Type="http://schemas.openxmlformats.org/officeDocument/2006/relationships/slide" Target="slides/slide269.xml"/><Relationship Id="rId936" Type="http://schemas.openxmlformats.org/officeDocument/2006/relationships/slide" Target="slides/slide935.xml"/><Relationship Id="rId1121" Type="http://schemas.openxmlformats.org/officeDocument/2006/relationships/slide" Target="slides/slide1120.xml"/><Relationship Id="rId1219" Type="http://schemas.openxmlformats.org/officeDocument/2006/relationships/slide" Target="slides/slide1218.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575" Type="http://schemas.openxmlformats.org/officeDocument/2006/relationships/slide" Target="slides/slide574.xml"/><Relationship Id="rId782" Type="http://schemas.openxmlformats.org/officeDocument/2006/relationships/slide" Target="slides/slide781.xml"/><Relationship Id="rId228" Type="http://schemas.openxmlformats.org/officeDocument/2006/relationships/slide" Target="slides/slide227.xml"/><Relationship Id="rId435" Type="http://schemas.openxmlformats.org/officeDocument/2006/relationships/slide" Target="slides/slide434.xml"/><Relationship Id="rId642" Type="http://schemas.openxmlformats.org/officeDocument/2006/relationships/slide" Target="slides/slide641.xml"/><Relationship Id="rId1065" Type="http://schemas.openxmlformats.org/officeDocument/2006/relationships/slide" Target="slides/slide1064.xml"/><Relationship Id="rId281" Type="http://schemas.openxmlformats.org/officeDocument/2006/relationships/slide" Target="slides/slide280.xml"/><Relationship Id="rId502" Type="http://schemas.openxmlformats.org/officeDocument/2006/relationships/slide" Target="slides/slide501.xml"/><Relationship Id="rId947" Type="http://schemas.openxmlformats.org/officeDocument/2006/relationships/slide" Target="slides/slide946.xml"/><Relationship Id="rId1132" Type="http://schemas.openxmlformats.org/officeDocument/2006/relationships/slide" Target="slides/slide1131.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586" Type="http://schemas.openxmlformats.org/officeDocument/2006/relationships/slide" Target="slides/slide585.xml"/><Relationship Id="rId793" Type="http://schemas.openxmlformats.org/officeDocument/2006/relationships/slide" Target="slides/slide792.xml"/><Relationship Id="rId807" Type="http://schemas.openxmlformats.org/officeDocument/2006/relationships/slide" Target="slides/slide806.xml"/><Relationship Id="rId7" Type="http://schemas.openxmlformats.org/officeDocument/2006/relationships/slide" Target="slides/slide6.xml"/><Relationship Id="rId239" Type="http://schemas.openxmlformats.org/officeDocument/2006/relationships/slide" Target="slides/slide238.xml"/><Relationship Id="rId446" Type="http://schemas.openxmlformats.org/officeDocument/2006/relationships/slide" Target="slides/slide445.xml"/><Relationship Id="rId653" Type="http://schemas.openxmlformats.org/officeDocument/2006/relationships/slide" Target="slides/slide652.xml"/><Relationship Id="rId1076" Type="http://schemas.openxmlformats.org/officeDocument/2006/relationships/slide" Target="slides/slide1075.xml"/><Relationship Id="rId292" Type="http://schemas.openxmlformats.org/officeDocument/2006/relationships/slide" Target="slides/slide291.xml"/><Relationship Id="rId306" Type="http://schemas.openxmlformats.org/officeDocument/2006/relationships/slide" Target="slides/slide305.xml"/><Relationship Id="rId860" Type="http://schemas.openxmlformats.org/officeDocument/2006/relationships/slide" Target="slides/slide859.xml"/><Relationship Id="rId958" Type="http://schemas.openxmlformats.org/officeDocument/2006/relationships/slide" Target="slides/slide957.xml"/><Relationship Id="rId1143" Type="http://schemas.openxmlformats.org/officeDocument/2006/relationships/slide" Target="slides/slide1142.xml"/><Relationship Id="rId87" Type="http://schemas.openxmlformats.org/officeDocument/2006/relationships/slide" Target="slides/slide86.xml"/><Relationship Id="rId513" Type="http://schemas.openxmlformats.org/officeDocument/2006/relationships/slide" Target="slides/slide512.xml"/><Relationship Id="rId597" Type="http://schemas.openxmlformats.org/officeDocument/2006/relationships/slide" Target="slides/slide596.xml"/><Relationship Id="rId720" Type="http://schemas.openxmlformats.org/officeDocument/2006/relationships/slide" Target="slides/slide719.xml"/><Relationship Id="rId818" Type="http://schemas.openxmlformats.org/officeDocument/2006/relationships/slide" Target="slides/slide817.xml"/><Relationship Id="rId152" Type="http://schemas.openxmlformats.org/officeDocument/2006/relationships/slide" Target="slides/slide151.xml"/><Relationship Id="rId457" Type="http://schemas.openxmlformats.org/officeDocument/2006/relationships/slide" Target="slides/slide456.xml"/><Relationship Id="rId1003" Type="http://schemas.openxmlformats.org/officeDocument/2006/relationships/slide" Target="slides/slide1002.xml"/><Relationship Id="rId1087" Type="http://schemas.openxmlformats.org/officeDocument/2006/relationships/slide" Target="slides/slide1086.xml"/><Relationship Id="rId1210" Type="http://schemas.openxmlformats.org/officeDocument/2006/relationships/slide" Target="slides/slide1209.xml"/><Relationship Id="rId664" Type="http://schemas.openxmlformats.org/officeDocument/2006/relationships/slide" Target="slides/slide663.xml"/><Relationship Id="rId871" Type="http://schemas.openxmlformats.org/officeDocument/2006/relationships/slide" Target="slides/slide870.xml"/><Relationship Id="rId969" Type="http://schemas.openxmlformats.org/officeDocument/2006/relationships/slide" Target="slides/slide968.xml"/><Relationship Id="rId14" Type="http://schemas.openxmlformats.org/officeDocument/2006/relationships/slide" Target="slides/slide13.xml"/><Relationship Id="rId317" Type="http://schemas.openxmlformats.org/officeDocument/2006/relationships/slide" Target="slides/slide316.xml"/><Relationship Id="rId524" Type="http://schemas.openxmlformats.org/officeDocument/2006/relationships/slide" Target="slides/slide523.xml"/><Relationship Id="rId731" Type="http://schemas.openxmlformats.org/officeDocument/2006/relationships/slide" Target="slides/slide730.xml"/><Relationship Id="rId1154" Type="http://schemas.openxmlformats.org/officeDocument/2006/relationships/slide" Target="slides/slide1153.xml"/><Relationship Id="rId98" Type="http://schemas.openxmlformats.org/officeDocument/2006/relationships/slide" Target="slides/slide97.xml"/><Relationship Id="rId163" Type="http://schemas.openxmlformats.org/officeDocument/2006/relationships/slide" Target="slides/slide162.xml"/><Relationship Id="rId370" Type="http://schemas.openxmlformats.org/officeDocument/2006/relationships/slide" Target="slides/slide369.xml"/><Relationship Id="rId829" Type="http://schemas.openxmlformats.org/officeDocument/2006/relationships/slide" Target="slides/slide828.xml"/><Relationship Id="rId1014" Type="http://schemas.openxmlformats.org/officeDocument/2006/relationships/slide" Target="slides/slide1013.xml"/><Relationship Id="rId1221" Type="http://schemas.openxmlformats.org/officeDocument/2006/relationships/slide" Target="slides/slide1220.xml"/><Relationship Id="rId230" Type="http://schemas.openxmlformats.org/officeDocument/2006/relationships/slide" Target="slides/slide229.xml"/><Relationship Id="rId468" Type="http://schemas.openxmlformats.org/officeDocument/2006/relationships/slide" Target="slides/slide467.xml"/><Relationship Id="rId675" Type="http://schemas.openxmlformats.org/officeDocument/2006/relationships/slide" Target="slides/slide674.xml"/><Relationship Id="rId882" Type="http://schemas.openxmlformats.org/officeDocument/2006/relationships/slide" Target="slides/slide881.xml"/><Relationship Id="rId1098" Type="http://schemas.openxmlformats.org/officeDocument/2006/relationships/slide" Target="slides/slide1097.xml"/><Relationship Id="rId25" Type="http://schemas.openxmlformats.org/officeDocument/2006/relationships/slide" Target="slides/slide24.xml"/><Relationship Id="rId328" Type="http://schemas.openxmlformats.org/officeDocument/2006/relationships/slide" Target="slides/slide327.xml"/><Relationship Id="rId535" Type="http://schemas.openxmlformats.org/officeDocument/2006/relationships/slide" Target="slides/slide534.xml"/><Relationship Id="rId742" Type="http://schemas.openxmlformats.org/officeDocument/2006/relationships/slide" Target="slides/slide741.xml"/><Relationship Id="rId1165" Type="http://schemas.openxmlformats.org/officeDocument/2006/relationships/slide" Target="slides/slide1164.xml"/><Relationship Id="rId174" Type="http://schemas.openxmlformats.org/officeDocument/2006/relationships/slide" Target="slides/slide173.xml"/><Relationship Id="rId381" Type="http://schemas.openxmlformats.org/officeDocument/2006/relationships/slide" Target="slides/slide380.xml"/><Relationship Id="rId602" Type="http://schemas.openxmlformats.org/officeDocument/2006/relationships/slide" Target="slides/slide601.xml"/><Relationship Id="rId1025" Type="http://schemas.openxmlformats.org/officeDocument/2006/relationships/slide" Target="slides/slide1024.xml"/><Relationship Id="rId1232" Type="http://schemas.openxmlformats.org/officeDocument/2006/relationships/slide" Target="slides/slide1231.xml"/><Relationship Id="rId241" Type="http://schemas.openxmlformats.org/officeDocument/2006/relationships/slide" Target="slides/slide240.xml"/><Relationship Id="rId479" Type="http://schemas.openxmlformats.org/officeDocument/2006/relationships/slide" Target="slides/slide478.xml"/><Relationship Id="rId686" Type="http://schemas.openxmlformats.org/officeDocument/2006/relationships/slide" Target="slides/slide685.xml"/><Relationship Id="rId893" Type="http://schemas.openxmlformats.org/officeDocument/2006/relationships/slide" Target="slides/slide892.xml"/><Relationship Id="rId907" Type="http://schemas.openxmlformats.org/officeDocument/2006/relationships/slide" Target="slides/slide906.xml"/><Relationship Id="rId36" Type="http://schemas.openxmlformats.org/officeDocument/2006/relationships/slide" Target="slides/slide35.xml"/><Relationship Id="rId339" Type="http://schemas.openxmlformats.org/officeDocument/2006/relationships/slide" Target="slides/slide338.xml"/><Relationship Id="rId546" Type="http://schemas.openxmlformats.org/officeDocument/2006/relationships/slide" Target="slides/slide545.xml"/><Relationship Id="rId753" Type="http://schemas.openxmlformats.org/officeDocument/2006/relationships/slide" Target="slides/slide752.xml"/><Relationship Id="rId1176" Type="http://schemas.openxmlformats.org/officeDocument/2006/relationships/slide" Target="slides/slide1175.xml"/><Relationship Id="rId101" Type="http://schemas.openxmlformats.org/officeDocument/2006/relationships/slide" Target="slides/slide100.xml"/><Relationship Id="rId185" Type="http://schemas.openxmlformats.org/officeDocument/2006/relationships/slide" Target="slides/slide184.xml"/><Relationship Id="rId406" Type="http://schemas.openxmlformats.org/officeDocument/2006/relationships/slide" Target="slides/slide405.xml"/><Relationship Id="rId960" Type="http://schemas.openxmlformats.org/officeDocument/2006/relationships/slide" Target="slides/slide959.xml"/><Relationship Id="rId1036" Type="http://schemas.openxmlformats.org/officeDocument/2006/relationships/slide" Target="slides/slide1035.xml"/><Relationship Id="rId1243" Type="http://schemas.openxmlformats.org/officeDocument/2006/relationships/slide" Target="slides/slide1242.xml"/><Relationship Id="rId392" Type="http://schemas.openxmlformats.org/officeDocument/2006/relationships/slide" Target="slides/slide391.xml"/><Relationship Id="rId613" Type="http://schemas.openxmlformats.org/officeDocument/2006/relationships/slide" Target="slides/slide612.xml"/><Relationship Id="rId697" Type="http://schemas.openxmlformats.org/officeDocument/2006/relationships/slide" Target="slides/slide696.xml"/><Relationship Id="rId820" Type="http://schemas.openxmlformats.org/officeDocument/2006/relationships/slide" Target="slides/slide819.xml"/><Relationship Id="rId918" Type="http://schemas.openxmlformats.org/officeDocument/2006/relationships/slide" Target="slides/slide917.xml"/><Relationship Id="rId252" Type="http://schemas.openxmlformats.org/officeDocument/2006/relationships/slide" Target="slides/slide251.xml"/><Relationship Id="rId1103" Type="http://schemas.openxmlformats.org/officeDocument/2006/relationships/slide" Target="slides/slide1102.xml"/><Relationship Id="rId1187" Type="http://schemas.openxmlformats.org/officeDocument/2006/relationships/slide" Target="slides/slide1186.xml"/><Relationship Id="rId47" Type="http://schemas.openxmlformats.org/officeDocument/2006/relationships/slide" Target="slides/slide46.xml"/><Relationship Id="rId112" Type="http://schemas.openxmlformats.org/officeDocument/2006/relationships/slide" Target="slides/slide111.xml"/><Relationship Id="rId557" Type="http://schemas.openxmlformats.org/officeDocument/2006/relationships/slide" Target="slides/slide556.xml"/><Relationship Id="rId764" Type="http://schemas.openxmlformats.org/officeDocument/2006/relationships/slide" Target="slides/slide763.xml"/><Relationship Id="rId971" Type="http://schemas.openxmlformats.org/officeDocument/2006/relationships/slide" Target="slides/slide970.xml"/><Relationship Id="rId196" Type="http://schemas.openxmlformats.org/officeDocument/2006/relationships/slide" Target="slides/slide195.xml"/><Relationship Id="rId417" Type="http://schemas.openxmlformats.org/officeDocument/2006/relationships/slide" Target="slides/slide416.xml"/><Relationship Id="rId624" Type="http://schemas.openxmlformats.org/officeDocument/2006/relationships/slide" Target="slides/slide623.xml"/><Relationship Id="rId831" Type="http://schemas.openxmlformats.org/officeDocument/2006/relationships/slide" Target="slides/slide830.xml"/><Relationship Id="rId1047" Type="http://schemas.openxmlformats.org/officeDocument/2006/relationships/slide" Target="slides/slide1046.xml"/><Relationship Id="rId1254" Type="http://schemas.openxmlformats.org/officeDocument/2006/relationships/slide" Target="slides/slide1253.xml"/><Relationship Id="rId263" Type="http://schemas.openxmlformats.org/officeDocument/2006/relationships/slide" Target="slides/slide262.xml"/><Relationship Id="rId470" Type="http://schemas.openxmlformats.org/officeDocument/2006/relationships/slide" Target="slides/slide469.xml"/><Relationship Id="rId929" Type="http://schemas.openxmlformats.org/officeDocument/2006/relationships/slide" Target="slides/slide928.xml"/><Relationship Id="rId1114" Type="http://schemas.openxmlformats.org/officeDocument/2006/relationships/slide" Target="slides/slide1113.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568" Type="http://schemas.openxmlformats.org/officeDocument/2006/relationships/slide" Target="slides/slide567.xml"/><Relationship Id="rId775" Type="http://schemas.openxmlformats.org/officeDocument/2006/relationships/slide" Target="slides/slide774.xml"/><Relationship Id="rId982" Type="http://schemas.openxmlformats.org/officeDocument/2006/relationships/slide" Target="slides/slide981.xml"/><Relationship Id="rId1198" Type="http://schemas.openxmlformats.org/officeDocument/2006/relationships/slide" Target="slides/slide1197.xml"/><Relationship Id="rId428" Type="http://schemas.openxmlformats.org/officeDocument/2006/relationships/slide" Target="slides/slide427.xml"/><Relationship Id="rId635" Type="http://schemas.openxmlformats.org/officeDocument/2006/relationships/slide" Target="slides/slide634.xml"/><Relationship Id="rId842" Type="http://schemas.openxmlformats.org/officeDocument/2006/relationships/slide" Target="slides/slide841.xml"/><Relationship Id="rId1058" Type="http://schemas.openxmlformats.org/officeDocument/2006/relationships/slide" Target="slides/slide1057.xml"/><Relationship Id="rId1265" Type="http://schemas.openxmlformats.org/officeDocument/2006/relationships/slide" Target="slides/slide1264.xml"/><Relationship Id="rId274" Type="http://schemas.openxmlformats.org/officeDocument/2006/relationships/slide" Target="slides/slide273.xml"/><Relationship Id="rId481" Type="http://schemas.openxmlformats.org/officeDocument/2006/relationships/slide" Target="slides/slide480.xml"/><Relationship Id="rId702" Type="http://schemas.openxmlformats.org/officeDocument/2006/relationships/slide" Target="slides/slide701.xml"/><Relationship Id="rId1125" Type="http://schemas.openxmlformats.org/officeDocument/2006/relationships/slide" Target="slides/slide1124.xml"/><Relationship Id="rId69" Type="http://schemas.openxmlformats.org/officeDocument/2006/relationships/slide" Target="slides/slide68.xml"/><Relationship Id="rId134" Type="http://schemas.openxmlformats.org/officeDocument/2006/relationships/slide" Target="slides/slide133.xml"/><Relationship Id="rId579" Type="http://schemas.openxmlformats.org/officeDocument/2006/relationships/slide" Target="slides/slide578.xml"/><Relationship Id="rId786" Type="http://schemas.openxmlformats.org/officeDocument/2006/relationships/slide" Target="slides/slide785.xml"/><Relationship Id="rId993" Type="http://schemas.openxmlformats.org/officeDocument/2006/relationships/slide" Target="slides/slide992.xml"/><Relationship Id="rId341" Type="http://schemas.openxmlformats.org/officeDocument/2006/relationships/slide" Target="slides/slide340.xml"/><Relationship Id="rId439" Type="http://schemas.openxmlformats.org/officeDocument/2006/relationships/slide" Target="slides/slide438.xml"/><Relationship Id="rId646" Type="http://schemas.openxmlformats.org/officeDocument/2006/relationships/slide" Target="slides/slide645.xml"/><Relationship Id="rId1069" Type="http://schemas.openxmlformats.org/officeDocument/2006/relationships/slide" Target="slides/slide1068.xml"/><Relationship Id="rId201" Type="http://schemas.openxmlformats.org/officeDocument/2006/relationships/slide" Target="slides/slide200.xml"/><Relationship Id="rId285" Type="http://schemas.openxmlformats.org/officeDocument/2006/relationships/slide" Target="slides/slide284.xml"/><Relationship Id="rId506" Type="http://schemas.openxmlformats.org/officeDocument/2006/relationships/slide" Target="slides/slide505.xml"/><Relationship Id="rId853" Type="http://schemas.openxmlformats.org/officeDocument/2006/relationships/slide" Target="slides/slide852.xml"/><Relationship Id="rId1136" Type="http://schemas.openxmlformats.org/officeDocument/2006/relationships/slide" Target="slides/slide1135.xml"/><Relationship Id="rId492" Type="http://schemas.openxmlformats.org/officeDocument/2006/relationships/slide" Target="slides/slide491.xml"/><Relationship Id="rId713" Type="http://schemas.openxmlformats.org/officeDocument/2006/relationships/slide" Target="slides/slide712.xml"/><Relationship Id="rId797" Type="http://schemas.openxmlformats.org/officeDocument/2006/relationships/slide" Target="slides/slide796.xml"/><Relationship Id="rId920" Type="http://schemas.openxmlformats.org/officeDocument/2006/relationships/slide" Target="slides/slide919.xml"/><Relationship Id="rId145" Type="http://schemas.openxmlformats.org/officeDocument/2006/relationships/slide" Target="slides/slide144.xml"/><Relationship Id="rId352" Type="http://schemas.openxmlformats.org/officeDocument/2006/relationships/slide" Target="slides/slide351.xml"/><Relationship Id="rId1203" Type="http://schemas.openxmlformats.org/officeDocument/2006/relationships/slide" Target="slides/slide1202.xml"/><Relationship Id="rId212" Type="http://schemas.openxmlformats.org/officeDocument/2006/relationships/slide" Target="slides/slide211.xml"/><Relationship Id="rId657" Type="http://schemas.openxmlformats.org/officeDocument/2006/relationships/slide" Target="slides/slide656.xml"/><Relationship Id="rId864" Type="http://schemas.openxmlformats.org/officeDocument/2006/relationships/slide" Target="slides/slide863.xml"/><Relationship Id="rId296" Type="http://schemas.openxmlformats.org/officeDocument/2006/relationships/slide" Target="slides/slide295.xml"/><Relationship Id="rId517" Type="http://schemas.openxmlformats.org/officeDocument/2006/relationships/slide" Target="slides/slide516.xml"/><Relationship Id="rId724" Type="http://schemas.openxmlformats.org/officeDocument/2006/relationships/slide" Target="slides/slide723.xml"/><Relationship Id="rId931" Type="http://schemas.openxmlformats.org/officeDocument/2006/relationships/slide" Target="slides/slide930.xml"/><Relationship Id="rId1147" Type="http://schemas.openxmlformats.org/officeDocument/2006/relationships/slide" Target="slides/slide1146.xml"/><Relationship Id="rId60" Type="http://schemas.openxmlformats.org/officeDocument/2006/relationships/slide" Target="slides/slide59.xml"/><Relationship Id="rId156" Type="http://schemas.openxmlformats.org/officeDocument/2006/relationships/slide" Target="slides/slide155.xml"/><Relationship Id="rId363" Type="http://schemas.openxmlformats.org/officeDocument/2006/relationships/slide" Target="slides/slide362.xml"/><Relationship Id="rId570" Type="http://schemas.openxmlformats.org/officeDocument/2006/relationships/slide" Target="slides/slide569.xml"/><Relationship Id="rId1007" Type="http://schemas.openxmlformats.org/officeDocument/2006/relationships/slide" Target="slides/slide1006.xml"/><Relationship Id="rId1214" Type="http://schemas.openxmlformats.org/officeDocument/2006/relationships/slide" Target="slides/slide1213.xml"/><Relationship Id="rId223" Type="http://schemas.openxmlformats.org/officeDocument/2006/relationships/slide" Target="slides/slide222.xml"/><Relationship Id="rId430" Type="http://schemas.openxmlformats.org/officeDocument/2006/relationships/slide" Target="slides/slide429.xml"/><Relationship Id="rId668" Type="http://schemas.openxmlformats.org/officeDocument/2006/relationships/slide" Target="slides/slide667.xml"/><Relationship Id="rId875" Type="http://schemas.openxmlformats.org/officeDocument/2006/relationships/slide" Target="slides/slide874.xml"/><Relationship Id="rId1060" Type="http://schemas.openxmlformats.org/officeDocument/2006/relationships/slide" Target="slides/slide1059.xml"/><Relationship Id="rId18" Type="http://schemas.openxmlformats.org/officeDocument/2006/relationships/slide" Target="slides/slide17.xml"/><Relationship Id="rId528" Type="http://schemas.openxmlformats.org/officeDocument/2006/relationships/slide" Target="slides/slide527.xml"/><Relationship Id="rId735" Type="http://schemas.openxmlformats.org/officeDocument/2006/relationships/slide" Target="slides/slide734.xml"/><Relationship Id="rId942" Type="http://schemas.openxmlformats.org/officeDocument/2006/relationships/slide" Target="slides/slide941.xml"/><Relationship Id="rId1158" Type="http://schemas.openxmlformats.org/officeDocument/2006/relationships/slide" Target="slides/slide1157.xml"/><Relationship Id="rId167" Type="http://schemas.openxmlformats.org/officeDocument/2006/relationships/slide" Target="slides/slide166.xml"/><Relationship Id="rId374" Type="http://schemas.openxmlformats.org/officeDocument/2006/relationships/slide" Target="slides/slide373.xml"/><Relationship Id="rId581" Type="http://schemas.openxmlformats.org/officeDocument/2006/relationships/slide" Target="slides/slide580.xml"/><Relationship Id="rId1018" Type="http://schemas.openxmlformats.org/officeDocument/2006/relationships/slide" Target="slides/slide1017.xml"/><Relationship Id="rId1225" Type="http://schemas.openxmlformats.org/officeDocument/2006/relationships/slide" Target="slides/slide1224.xml"/><Relationship Id="rId71" Type="http://schemas.openxmlformats.org/officeDocument/2006/relationships/slide" Target="slides/slide70.xml"/><Relationship Id="rId234" Type="http://schemas.openxmlformats.org/officeDocument/2006/relationships/slide" Target="slides/slide233.xml"/><Relationship Id="rId679" Type="http://schemas.openxmlformats.org/officeDocument/2006/relationships/slide" Target="slides/slide678.xml"/><Relationship Id="rId802" Type="http://schemas.openxmlformats.org/officeDocument/2006/relationships/slide" Target="slides/slide801.xml"/><Relationship Id="rId886" Type="http://schemas.openxmlformats.org/officeDocument/2006/relationships/slide" Target="slides/slide885.xml"/><Relationship Id="rId2" Type="http://schemas.openxmlformats.org/officeDocument/2006/relationships/slide" Target="slides/slide1.xml"/><Relationship Id="rId29" Type="http://schemas.openxmlformats.org/officeDocument/2006/relationships/slide" Target="slides/slide28.xml"/><Relationship Id="rId441" Type="http://schemas.openxmlformats.org/officeDocument/2006/relationships/slide" Target="slides/slide440.xml"/><Relationship Id="rId539" Type="http://schemas.openxmlformats.org/officeDocument/2006/relationships/slide" Target="slides/slide538.xml"/><Relationship Id="rId746" Type="http://schemas.openxmlformats.org/officeDocument/2006/relationships/slide" Target="slides/slide745.xml"/><Relationship Id="rId1071" Type="http://schemas.openxmlformats.org/officeDocument/2006/relationships/slide" Target="slides/slide1070.xml"/><Relationship Id="rId1169" Type="http://schemas.openxmlformats.org/officeDocument/2006/relationships/slide" Target="slides/slide1168.xml"/><Relationship Id="rId178" Type="http://schemas.openxmlformats.org/officeDocument/2006/relationships/slide" Target="slides/slide177.xml"/><Relationship Id="rId301" Type="http://schemas.openxmlformats.org/officeDocument/2006/relationships/slide" Target="slides/slide300.xml"/><Relationship Id="rId953" Type="http://schemas.openxmlformats.org/officeDocument/2006/relationships/slide" Target="slides/slide952.xml"/><Relationship Id="rId1029" Type="http://schemas.openxmlformats.org/officeDocument/2006/relationships/slide" Target="slides/slide1028.xml"/><Relationship Id="rId1236" Type="http://schemas.openxmlformats.org/officeDocument/2006/relationships/slide" Target="slides/slide1235.xml"/><Relationship Id="rId82" Type="http://schemas.openxmlformats.org/officeDocument/2006/relationships/slide" Target="slides/slide81.xml"/><Relationship Id="rId385" Type="http://schemas.openxmlformats.org/officeDocument/2006/relationships/slide" Target="slides/slide384.xml"/><Relationship Id="rId592" Type="http://schemas.openxmlformats.org/officeDocument/2006/relationships/slide" Target="slides/slide591.xml"/><Relationship Id="rId606" Type="http://schemas.openxmlformats.org/officeDocument/2006/relationships/slide" Target="slides/slide605.xml"/><Relationship Id="rId813" Type="http://schemas.openxmlformats.org/officeDocument/2006/relationships/slide" Target="slides/slide812.xml"/><Relationship Id="rId245" Type="http://schemas.openxmlformats.org/officeDocument/2006/relationships/slide" Target="slides/slide244.xml"/><Relationship Id="rId452" Type="http://schemas.openxmlformats.org/officeDocument/2006/relationships/slide" Target="slides/slide451.xml"/><Relationship Id="rId897" Type="http://schemas.openxmlformats.org/officeDocument/2006/relationships/slide" Target="slides/slide896.xml"/><Relationship Id="rId1082" Type="http://schemas.openxmlformats.org/officeDocument/2006/relationships/slide" Target="slides/slide1081.xml"/><Relationship Id="rId105" Type="http://schemas.openxmlformats.org/officeDocument/2006/relationships/slide" Target="slides/slide104.xml"/><Relationship Id="rId312" Type="http://schemas.openxmlformats.org/officeDocument/2006/relationships/slide" Target="slides/slide311.xml"/><Relationship Id="rId757" Type="http://schemas.openxmlformats.org/officeDocument/2006/relationships/slide" Target="slides/slide756.xml"/><Relationship Id="rId964" Type="http://schemas.openxmlformats.org/officeDocument/2006/relationships/slide" Target="slides/slide963.xml"/><Relationship Id="rId93" Type="http://schemas.openxmlformats.org/officeDocument/2006/relationships/slide" Target="slides/slide92.xml"/><Relationship Id="rId189" Type="http://schemas.openxmlformats.org/officeDocument/2006/relationships/slide" Target="slides/slide188.xml"/><Relationship Id="rId396" Type="http://schemas.openxmlformats.org/officeDocument/2006/relationships/slide" Target="slides/slide395.xml"/><Relationship Id="rId617" Type="http://schemas.openxmlformats.org/officeDocument/2006/relationships/slide" Target="slides/slide616.xml"/><Relationship Id="rId824" Type="http://schemas.openxmlformats.org/officeDocument/2006/relationships/slide" Target="slides/slide823.xml"/><Relationship Id="rId1247" Type="http://schemas.openxmlformats.org/officeDocument/2006/relationships/slide" Target="slides/slide1246.xml"/><Relationship Id="rId256" Type="http://schemas.openxmlformats.org/officeDocument/2006/relationships/slide" Target="slides/slide255.xml"/><Relationship Id="rId463" Type="http://schemas.openxmlformats.org/officeDocument/2006/relationships/slide" Target="slides/slide462.xml"/><Relationship Id="rId670" Type="http://schemas.openxmlformats.org/officeDocument/2006/relationships/slide" Target="slides/slide669.xml"/><Relationship Id="rId1093" Type="http://schemas.openxmlformats.org/officeDocument/2006/relationships/slide" Target="slides/slide1092.xml"/><Relationship Id="rId1107" Type="http://schemas.openxmlformats.org/officeDocument/2006/relationships/slide" Target="slides/slide1106.xml"/><Relationship Id="rId116" Type="http://schemas.openxmlformats.org/officeDocument/2006/relationships/slide" Target="slides/slide115.xml"/><Relationship Id="rId323" Type="http://schemas.openxmlformats.org/officeDocument/2006/relationships/slide" Target="slides/slide322.xml"/><Relationship Id="rId530" Type="http://schemas.openxmlformats.org/officeDocument/2006/relationships/slide" Target="slides/slide529.xml"/><Relationship Id="rId768" Type="http://schemas.openxmlformats.org/officeDocument/2006/relationships/slide" Target="slides/slide767.xml"/><Relationship Id="rId975" Type="http://schemas.openxmlformats.org/officeDocument/2006/relationships/slide" Target="slides/slide974.xml"/><Relationship Id="rId1160" Type="http://schemas.openxmlformats.org/officeDocument/2006/relationships/slide" Target="slides/slide1159.xml"/><Relationship Id="rId20" Type="http://schemas.openxmlformats.org/officeDocument/2006/relationships/slide" Target="slides/slide19.xml"/><Relationship Id="rId628" Type="http://schemas.openxmlformats.org/officeDocument/2006/relationships/slide" Target="slides/slide627.xml"/><Relationship Id="rId835" Type="http://schemas.openxmlformats.org/officeDocument/2006/relationships/slide" Target="slides/slide834.xml"/><Relationship Id="rId1258" Type="http://schemas.openxmlformats.org/officeDocument/2006/relationships/slide" Target="slides/slide1257.xml"/><Relationship Id="rId267" Type="http://schemas.openxmlformats.org/officeDocument/2006/relationships/slide" Target="slides/slide266.xml"/><Relationship Id="rId474" Type="http://schemas.openxmlformats.org/officeDocument/2006/relationships/slide" Target="slides/slide473.xml"/><Relationship Id="rId1020" Type="http://schemas.openxmlformats.org/officeDocument/2006/relationships/slide" Target="slides/slide1019.xml"/><Relationship Id="rId1118" Type="http://schemas.openxmlformats.org/officeDocument/2006/relationships/slide" Target="slides/slide1117.xml"/><Relationship Id="rId127" Type="http://schemas.openxmlformats.org/officeDocument/2006/relationships/slide" Target="slides/slide126.xml"/><Relationship Id="rId681" Type="http://schemas.openxmlformats.org/officeDocument/2006/relationships/slide" Target="slides/slide680.xml"/><Relationship Id="rId779" Type="http://schemas.openxmlformats.org/officeDocument/2006/relationships/slide" Target="slides/slide778.xml"/><Relationship Id="rId902" Type="http://schemas.openxmlformats.org/officeDocument/2006/relationships/slide" Target="slides/slide901.xml"/><Relationship Id="rId986" Type="http://schemas.openxmlformats.org/officeDocument/2006/relationships/slide" Target="slides/slide985.xml"/><Relationship Id="rId31" Type="http://schemas.openxmlformats.org/officeDocument/2006/relationships/slide" Target="slides/slide30.xml"/><Relationship Id="rId334" Type="http://schemas.openxmlformats.org/officeDocument/2006/relationships/slide" Target="slides/slide333.xml"/><Relationship Id="rId541" Type="http://schemas.openxmlformats.org/officeDocument/2006/relationships/slide" Target="slides/slide540.xml"/><Relationship Id="rId639" Type="http://schemas.openxmlformats.org/officeDocument/2006/relationships/slide" Target="slides/slide638.xml"/><Relationship Id="rId1171" Type="http://schemas.openxmlformats.org/officeDocument/2006/relationships/slide" Target="slides/slide1170.xml"/><Relationship Id="rId1269" Type="http://schemas.openxmlformats.org/officeDocument/2006/relationships/viewProps" Target="viewProps.xml"/><Relationship Id="rId180" Type="http://schemas.openxmlformats.org/officeDocument/2006/relationships/slide" Target="slides/slide179.xml"/><Relationship Id="rId278" Type="http://schemas.openxmlformats.org/officeDocument/2006/relationships/slide" Target="slides/slide277.xml"/><Relationship Id="rId401" Type="http://schemas.openxmlformats.org/officeDocument/2006/relationships/slide" Target="slides/slide400.xml"/><Relationship Id="rId846" Type="http://schemas.openxmlformats.org/officeDocument/2006/relationships/slide" Target="slides/slide845.xml"/><Relationship Id="rId1031" Type="http://schemas.openxmlformats.org/officeDocument/2006/relationships/slide" Target="slides/slide1030.xml"/><Relationship Id="rId1129" Type="http://schemas.openxmlformats.org/officeDocument/2006/relationships/slide" Target="slides/slide1128.xml"/><Relationship Id="rId485" Type="http://schemas.openxmlformats.org/officeDocument/2006/relationships/slide" Target="slides/slide484.xml"/><Relationship Id="rId692" Type="http://schemas.openxmlformats.org/officeDocument/2006/relationships/slide" Target="slides/slide691.xml"/><Relationship Id="rId706" Type="http://schemas.openxmlformats.org/officeDocument/2006/relationships/slide" Target="slides/slide705.xml"/><Relationship Id="rId913" Type="http://schemas.openxmlformats.org/officeDocument/2006/relationships/slide" Target="slides/slide912.xml"/><Relationship Id="rId42" Type="http://schemas.openxmlformats.org/officeDocument/2006/relationships/slide" Target="slides/slide41.xml"/><Relationship Id="rId138" Type="http://schemas.openxmlformats.org/officeDocument/2006/relationships/slide" Target="slides/slide137.xml"/><Relationship Id="rId345" Type="http://schemas.openxmlformats.org/officeDocument/2006/relationships/slide" Target="slides/slide344.xml"/><Relationship Id="rId552" Type="http://schemas.openxmlformats.org/officeDocument/2006/relationships/slide" Target="slides/slide551.xml"/><Relationship Id="rId997" Type="http://schemas.openxmlformats.org/officeDocument/2006/relationships/slide" Target="slides/slide996.xml"/><Relationship Id="rId1182" Type="http://schemas.openxmlformats.org/officeDocument/2006/relationships/slide" Target="slides/slide1181.xml"/><Relationship Id="rId191" Type="http://schemas.openxmlformats.org/officeDocument/2006/relationships/slide" Target="slides/slide190.xml"/><Relationship Id="rId205" Type="http://schemas.openxmlformats.org/officeDocument/2006/relationships/slide" Target="slides/slide204.xml"/><Relationship Id="rId412" Type="http://schemas.openxmlformats.org/officeDocument/2006/relationships/slide" Target="slides/slide411.xml"/><Relationship Id="rId857" Type="http://schemas.openxmlformats.org/officeDocument/2006/relationships/slide" Target="slides/slide856.xml"/><Relationship Id="rId1042" Type="http://schemas.openxmlformats.org/officeDocument/2006/relationships/slide" Target="slides/slide1041.xml"/><Relationship Id="rId289" Type="http://schemas.openxmlformats.org/officeDocument/2006/relationships/slide" Target="slides/slide288.xml"/><Relationship Id="rId496" Type="http://schemas.openxmlformats.org/officeDocument/2006/relationships/slide" Target="slides/slide495.xml"/><Relationship Id="rId717" Type="http://schemas.openxmlformats.org/officeDocument/2006/relationships/slide" Target="slides/slide716.xml"/><Relationship Id="rId924" Type="http://schemas.openxmlformats.org/officeDocument/2006/relationships/slide" Target="slides/slide923.xml"/><Relationship Id="rId53" Type="http://schemas.openxmlformats.org/officeDocument/2006/relationships/slide" Target="slides/slide52.xml"/><Relationship Id="rId149" Type="http://schemas.openxmlformats.org/officeDocument/2006/relationships/slide" Target="slides/slide148.xml"/><Relationship Id="rId356" Type="http://schemas.openxmlformats.org/officeDocument/2006/relationships/slide" Target="slides/slide355.xml"/><Relationship Id="rId563" Type="http://schemas.openxmlformats.org/officeDocument/2006/relationships/slide" Target="slides/slide562.xml"/><Relationship Id="rId770" Type="http://schemas.openxmlformats.org/officeDocument/2006/relationships/slide" Target="slides/slide769.xml"/><Relationship Id="rId1193" Type="http://schemas.openxmlformats.org/officeDocument/2006/relationships/slide" Target="slides/slide1192.xml"/><Relationship Id="rId1207" Type="http://schemas.openxmlformats.org/officeDocument/2006/relationships/slide" Target="slides/slide1206.xml"/><Relationship Id="rId216" Type="http://schemas.openxmlformats.org/officeDocument/2006/relationships/slide" Target="slides/slide215.xml"/><Relationship Id="rId423" Type="http://schemas.openxmlformats.org/officeDocument/2006/relationships/slide" Target="slides/slide422.xml"/><Relationship Id="rId868" Type="http://schemas.openxmlformats.org/officeDocument/2006/relationships/slide" Target="slides/slide867.xml"/><Relationship Id="rId1053" Type="http://schemas.openxmlformats.org/officeDocument/2006/relationships/slide" Target="slides/slide1052.xml"/><Relationship Id="rId1260" Type="http://schemas.openxmlformats.org/officeDocument/2006/relationships/slide" Target="slides/slide1259.xml"/><Relationship Id="rId630" Type="http://schemas.openxmlformats.org/officeDocument/2006/relationships/slide" Target="slides/slide629.xml"/><Relationship Id="rId728" Type="http://schemas.openxmlformats.org/officeDocument/2006/relationships/slide" Target="slides/slide727.xml"/><Relationship Id="rId935" Type="http://schemas.openxmlformats.org/officeDocument/2006/relationships/slide" Target="slides/slide934.xml"/><Relationship Id="rId64" Type="http://schemas.openxmlformats.org/officeDocument/2006/relationships/slide" Target="slides/slide63.xml"/><Relationship Id="rId367" Type="http://schemas.openxmlformats.org/officeDocument/2006/relationships/slide" Target="slides/slide366.xml"/><Relationship Id="rId574" Type="http://schemas.openxmlformats.org/officeDocument/2006/relationships/slide" Target="slides/slide573.xml"/><Relationship Id="rId1120" Type="http://schemas.openxmlformats.org/officeDocument/2006/relationships/slide" Target="slides/slide1119.xml"/><Relationship Id="rId1218" Type="http://schemas.openxmlformats.org/officeDocument/2006/relationships/slide" Target="slides/slide1217.xml"/><Relationship Id="rId227" Type="http://schemas.openxmlformats.org/officeDocument/2006/relationships/slide" Target="slides/slide226.xml"/><Relationship Id="rId781" Type="http://schemas.openxmlformats.org/officeDocument/2006/relationships/slide" Target="slides/slide780.xml"/><Relationship Id="rId879" Type="http://schemas.openxmlformats.org/officeDocument/2006/relationships/slide" Target="slides/slide878.xml"/><Relationship Id="rId434" Type="http://schemas.openxmlformats.org/officeDocument/2006/relationships/slide" Target="slides/slide433.xml"/><Relationship Id="rId641" Type="http://schemas.openxmlformats.org/officeDocument/2006/relationships/slide" Target="slides/slide640.xml"/><Relationship Id="rId739" Type="http://schemas.openxmlformats.org/officeDocument/2006/relationships/slide" Target="slides/slide738.xml"/><Relationship Id="rId1064" Type="http://schemas.openxmlformats.org/officeDocument/2006/relationships/slide" Target="slides/slide1063.xml"/><Relationship Id="rId1271" Type="http://schemas.openxmlformats.org/officeDocument/2006/relationships/tableStyles" Target="tableStyles.xml"/><Relationship Id="rId280" Type="http://schemas.openxmlformats.org/officeDocument/2006/relationships/slide" Target="slides/slide279.xml"/><Relationship Id="rId501" Type="http://schemas.openxmlformats.org/officeDocument/2006/relationships/slide" Target="slides/slide500.xml"/><Relationship Id="rId946" Type="http://schemas.openxmlformats.org/officeDocument/2006/relationships/slide" Target="slides/slide945.xml"/><Relationship Id="rId1131" Type="http://schemas.openxmlformats.org/officeDocument/2006/relationships/slide" Target="slides/slide1130.xml"/><Relationship Id="rId1229" Type="http://schemas.openxmlformats.org/officeDocument/2006/relationships/slide" Target="slides/slide1228.xml"/><Relationship Id="rId75" Type="http://schemas.openxmlformats.org/officeDocument/2006/relationships/slide" Target="slides/slide74.xml"/><Relationship Id="rId140" Type="http://schemas.openxmlformats.org/officeDocument/2006/relationships/slide" Target="slides/slide139.xml"/><Relationship Id="rId378" Type="http://schemas.openxmlformats.org/officeDocument/2006/relationships/slide" Target="slides/slide377.xml"/><Relationship Id="rId585" Type="http://schemas.openxmlformats.org/officeDocument/2006/relationships/slide" Target="slides/slide584.xml"/><Relationship Id="rId792" Type="http://schemas.openxmlformats.org/officeDocument/2006/relationships/slide" Target="slides/slide791.xml"/><Relationship Id="rId806" Type="http://schemas.openxmlformats.org/officeDocument/2006/relationships/slide" Target="slides/slide805.xml"/><Relationship Id="rId6" Type="http://schemas.openxmlformats.org/officeDocument/2006/relationships/slide" Target="slides/slide5.xml"/><Relationship Id="rId238" Type="http://schemas.openxmlformats.org/officeDocument/2006/relationships/slide" Target="slides/slide237.xml"/><Relationship Id="rId445" Type="http://schemas.openxmlformats.org/officeDocument/2006/relationships/slide" Target="slides/slide444.xml"/><Relationship Id="rId652" Type="http://schemas.openxmlformats.org/officeDocument/2006/relationships/slide" Target="slides/slide651.xml"/><Relationship Id="rId1075" Type="http://schemas.openxmlformats.org/officeDocument/2006/relationships/slide" Target="slides/slide1074.xml"/><Relationship Id="rId291" Type="http://schemas.openxmlformats.org/officeDocument/2006/relationships/slide" Target="slides/slide290.xml"/><Relationship Id="rId305" Type="http://schemas.openxmlformats.org/officeDocument/2006/relationships/slide" Target="slides/slide304.xml"/><Relationship Id="rId512" Type="http://schemas.openxmlformats.org/officeDocument/2006/relationships/slide" Target="slides/slide511.xml"/><Relationship Id="rId957" Type="http://schemas.openxmlformats.org/officeDocument/2006/relationships/slide" Target="slides/slide956.xml"/><Relationship Id="rId1142" Type="http://schemas.openxmlformats.org/officeDocument/2006/relationships/slide" Target="slides/slide1141.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596" Type="http://schemas.openxmlformats.org/officeDocument/2006/relationships/slide" Target="slides/slide595.xml"/><Relationship Id="rId817" Type="http://schemas.openxmlformats.org/officeDocument/2006/relationships/slide" Target="slides/slide816.xml"/><Relationship Id="rId1002" Type="http://schemas.openxmlformats.org/officeDocument/2006/relationships/slide" Target="slides/slide1001.xml"/><Relationship Id="rId249" Type="http://schemas.openxmlformats.org/officeDocument/2006/relationships/slide" Target="slides/slide248.xml"/><Relationship Id="rId456" Type="http://schemas.openxmlformats.org/officeDocument/2006/relationships/slide" Target="slides/slide455.xml"/><Relationship Id="rId663" Type="http://schemas.openxmlformats.org/officeDocument/2006/relationships/slide" Target="slides/slide662.xml"/><Relationship Id="rId870" Type="http://schemas.openxmlformats.org/officeDocument/2006/relationships/slide" Target="slides/slide869.xml"/><Relationship Id="rId1086" Type="http://schemas.openxmlformats.org/officeDocument/2006/relationships/slide" Target="slides/slide1085.xml"/><Relationship Id="rId13" Type="http://schemas.openxmlformats.org/officeDocument/2006/relationships/slide" Target="slides/slide12.xml"/><Relationship Id="rId109" Type="http://schemas.openxmlformats.org/officeDocument/2006/relationships/slide" Target="slides/slide108.xml"/><Relationship Id="rId316" Type="http://schemas.openxmlformats.org/officeDocument/2006/relationships/slide" Target="slides/slide315.xml"/><Relationship Id="rId523" Type="http://schemas.openxmlformats.org/officeDocument/2006/relationships/slide" Target="slides/slide522.xml"/><Relationship Id="rId968" Type="http://schemas.openxmlformats.org/officeDocument/2006/relationships/slide" Target="slides/slide967.xml"/><Relationship Id="rId1153" Type="http://schemas.openxmlformats.org/officeDocument/2006/relationships/slide" Target="slides/slide1152.xml"/><Relationship Id="rId97" Type="http://schemas.openxmlformats.org/officeDocument/2006/relationships/slide" Target="slides/slide96.xml"/><Relationship Id="rId730" Type="http://schemas.openxmlformats.org/officeDocument/2006/relationships/slide" Target="slides/slide729.xml"/><Relationship Id="rId828" Type="http://schemas.openxmlformats.org/officeDocument/2006/relationships/slide" Target="slides/slide827.xml"/><Relationship Id="rId1013" Type="http://schemas.openxmlformats.org/officeDocument/2006/relationships/slide" Target="slides/slide1012.xml"/><Relationship Id="rId162" Type="http://schemas.openxmlformats.org/officeDocument/2006/relationships/slide" Target="slides/slide161.xml"/><Relationship Id="rId467" Type="http://schemas.openxmlformats.org/officeDocument/2006/relationships/slide" Target="slides/slide466.xml"/><Relationship Id="rId1097" Type="http://schemas.openxmlformats.org/officeDocument/2006/relationships/slide" Target="slides/slide1096.xml"/><Relationship Id="rId1220" Type="http://schemas.openxmlformats.org/officeDocument/2006/relationships/slide" Target="slides/slide1219.xml"/><Relationship Id="rId674" Type="http://schemas.openxmlformats.org/officeDocument/2006/relationships/slide" Target="slides/slide673.xml"/><Relationship Id="rId881" Type="http://schemas.openxmlformats.org/officeDocument/2006/relationships/slide" Target="slides/slide880.xml"/><Relationship Id="rId979" Type="http://schemas.openxmlformats.org/officeDocument/2006/relationships/slide" Target="slides/slide978.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534" Type="http://schemas.openxmlformats.org/officeDocument/2006/relationships/slide" Target="slides/slide533.xml"/><Relationship Id="rId576" Type="http://schemas.openxmlformats.org/officeDocument/2006/relationships/slide" Target="slides/slide575.xml"/><Relationship Id="rId741" Type="http://schemas.openxmlformats.org/officeDocument/2006/relationships/slide" Target="slides/slide740.xml"/><Relationship Id="rId783" Type="http://schemas.openxmlformats.org/officeDocument/2006/relationships/slide" Target="slides/slide782.xml"/><Relationship Id="rId839" Type="http://schemas.openxmlformats.org/officeDocument/2006/relationships/slide" Target="slides/slide838.xml"/><Relationship Id="rId990" Type="http://schemas.openxmlformats.org/officeDocument/2006/relationships/slide" Target="slides/slide989.xml"/><Relationship Id="rId1164" Type="http://schemas.openxmlformats.org/officeDocument/2006/relationships/slide" Target="slides/slide1163.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436" Type="http://schemas.openxmlformats.org/officeDocument/2006/relationships/slide" Target="slides/slide435.xml"/><Relationship Id="rId601" Type="http://schemas.openxmlformats.org/officeDocument/2006/relationships/slide" Target="slides/slide600.xml"/><Relationship Id="rId643" Type="http://schemas.openxmlformats.org/officeDocument/2006/relationships/slide" Target="slides/slide642.xml"/><Relationship Id="rId1024" Type="http://schemas.openxmlformats.org/officeDocument/2006/relationships/slide" Target="slides/slide1023.xml"/><Relationship Id="rId1066" Type="http://schemas.openxmlformats.org/officeDocument/2006/relationships/slide" Target="slides/slide1065.xml"/><Relationship Id="rId1231" Type="http://schemas.openxmlformats.org/officeDocument/2006/relationships/slide" Target="slides/slide1230.xml"/><Relationship Id="rId240" Type="http://schemas.openxmlformats.org/officeDocument/2006/relationships/slide" Target="slides/slide239.xml"/><Relationship Id="rId478" Type="http://schemas.openxmlformats.org/officeDocument/2006/relationships/slide" Target="slides/slide477.xml"/><Relationship Id="rId685" Type="http://schemas.openxmlformats.org/officeDocument/2006/relationships/slide" Target="slides/slide684.xml"/><Relationship Id="rId850" Type="http://schemas.openxmlformats.org/officeDocument/2006/relationships/slide" Target="slides/slide849.xml"/><Relationship Id="rId892" Type="http://schemas.openxmlformats.org/officeDocument/2006/relationships/slide" Target="slides/slide891.xml"/><Relationship Id="rId906" Type="http://schemas.openxmlformats.org/officeDocument/2006/relationships/slide" Target="slides/slide905.xml"/><Relationship Id="rId948" Type="http://schemas.openxmlformats.org/officeDocument/2006/relationships/slide" Target="slides/slide947.xml"/><Relationship Id="rId1133" Type="http://schemas.openxmlformats.org/officeDocument/2006/relationships/slide" Target="slides/slide1132.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503" Type="http://schemas.openxmlformats.org/officeDocument/2006/relationships/slide" Target="slides/slide502.xml"/><Relationship Id="rId545" Type="http://schemas.openxmlformats.org/officeDocument/2006/relationships/slide" Target="slides/slide544.xml"/><Relationship Id="rId587" Type="http://schemas.openxmlformats.org/officeDocument/2006/relationships/slide" Target="slides/slide586.xml"/><Relationship Id="rId710" Type="http://schemas.openxmlformats.org/officeDocument/2006/relationships/slide" Target="slides/slide709.xml"/><Relationship Id="rId752" Type="http://schemas.openxmlformats.org/officeDocument/2006/relationships/slide" Target="slides/slide751.xml"/><Relationship Id="rId808" Type="http://schemas.openxmlformats.org/officeDocument/2006/relationships/slide" Target="slides/slide807.xml"/><Relationship Id="rId1175" Type="http://schemas.openxmlformats.org/officeDocument/2006/relationships/slide" Target="slides/slide1174.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447" Type="http://schemas.openxmlformats.org/officeDocument/2006/relationships/slide" Target="slides/slide446.xml"/><Relationship Id="rId612" Type="http://schemas.openxmlformats.org/officeDocument/2006/relationships/slide" Target="slides/slide611.xml"/><Relationship Id="rId794" Type="http://schemas.openxmlformats.org/officeDocument/2006/relationships/slide" Target="slides/slide793.xml"/><Relationship Id="rId1035" Type="http://schemas.openxmlformats.org/officeDocument/2006/relationships/slide" Target="slides/slide1034.xml"/><Relationship Id="rId1077" Type="http://schemas.openxmlformats.org/officeDocument/2006/relationships/slide" Target="slides/slide1076.xml"/><Relationship Id="rId1200" Type="http://schemas.openxmlformats.org/officeDocument/2006/relationships/slide" Target="slides/slide1199.xml"/><Relationship Id="rId1242" Type="http://schemas.openxmlformats.org/officeDocument/2006/relationships/slide" Target="slides/slide1241.xml"/><Relationship Id="rId251" Type="http://schemas.openxmlformats.org/officeDocument/2006/relationships/slide" Target="slides/slide250.xml"/><Relationship Id="rId489" Type="http://schemas.openxmlformats.org/officeDocument/2006/relationships/slide" Target="slides/slide488.xml"/><Relationship Id="rId654" Type="http://schemas.openxmlformats.org/officeDocument/2006/relationships/slide" Target="slides/slide653.xml"/><Relationship Id="rId696" Type="http://schemas.openxmlformats.org/officeDocument/2006/relationships/slide" Target="slides/slide695.xml"/><Relationship Id="rId861" Type="http://schemas.openxmlformats.org/officeDocument/2006/relationships/slide" Target="slides/slide860.xml"/><Relationship Id="rId917" Type="http://schemas.openxmlformats.org/officeDocument/2006/relationships/slide" Target="slides/slide916.xml"/><Relationship Id="rId959" Type="http://schemas.openxmlformats.org/officeDocument/2006/relationships/slide" Target="slides/slide958.xml"/><Relationship Id="rId1102" Type="http://schemas.openxmlformats.org/officeDocument/2006/relationships/slide" Target="slides/slide1101.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514" Type="http://schemas.openxmlformats.org/officeDocument/2006/relationships/slide" Target="slides/slide513.xml"/><Relationship Id="rId556" Type="http://schemas.openxmlformats.org/officeDocument/2006/relationships/slide" Target="slides/slide555.xml"/><Relationship Id="rId721" Type="http://schemas.openxmlformats.org/officeDocument/2006/relationships/slide" Target="slides/slide720.xml"/><Relationship Id="rId763" Type="http://schemas.openxmlformats.org/officeDocument/2006/relationships/slide" Target="slides/slide762.xml"/><Relationship Id="rId1144" Type="http://schemas.openxmlformats.org/officeDocument/2006/relationships/slide" Target="slides/slide1143.xml"/><Relationship Id="rId1186" Type="http://schemas.openxmlformats.org/officeDocument/2006/relationships/slide" Target="slides/slide1185.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416" Type="http://schemas.openxmlformats.org/officeDocument/2006/relationships/slide" Target="slides/slide415.xml"/><Relationship Id="rId598" Type="http://schemas.openxmlformats.org/officeDocument/2006/relationships/slide" Target="slides/slide597.xml"/><Relationship Id="rId819" Type="http://schemas.openxmlformats.org/officeDocument/2006/relationships/slide" Target="slides/slide818.xml"/><Relationship Id="rId970" Type="http://schemas.openxmlformats.org/officeDocument/2006/relationships/slide" Target="slides/slide969.xml"/><Relationship Id="rId1004" Type="http://schemas.openxmlformats.org/officeDocument/2006/relationships/slide" Target="slides/slide1003.xml"/><Relationship Id="rId1046" Type="http://schemas.openxmlformats.org/officeDocument/2006/relationships/slide" Target="slides/slide1045.xml"/><Relationship Id="rId1211" Type="http://schemas.openxmlformats.org/officeDocument/2006/relationships/slide" Target="slides/slide1210.xml"/><Relationship Id="rId1253" Type="http://schemas.openxmlformats.org/officeDocument/2006/relationships/slide" Target="slides/slide1252.xml"/><Relationship Id="rId220" Type="http://schemas.openxmlformats.org/officeDocument/2006/relationships/slide" Target="slides/slide219.xml"/><Relationship Id="rId458" Type="http://schemas.openxmlformats.org/officeDocument/2006/relationships/slide" Target="slides/slide457.xml"/><Relationship Id="rId623" Type="http://schemas.openxmlformats.org/officeDocument/2006/relationships/slide" Target="slides/slide622.xml"/><Relationship Id="rId665" Type="http://schemas.openxmlformats.org/officeDocument/2006/relationships/slide" Target="slides/slide664.xml"/><Relationship Id="rId830" Type="http://schemas.openxmlformats.org/officeDocument/2006/relationships/slide" Target="slides/slide829.xml"/><Relationship Id="rId872" Type="http://schemas.openxmlformats.org/officeDocument/2006/relationships/slide" Target="slides/slide871.xml"/><Relationship Id="rId928" Type="http://schemas.openxmlformats.org/officeDocument/2006/relationships/slide" Target="slides/slide927.xml"/><Relationship Id="rId1088" Type="http://schemas.openxmlformats.org/officeDocument/2006/relationships/slide" Target="slides/slide1087.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525" Type="http://schemas.openxmlformats.org/officeDocument/2006/relationships/slide" Target="slides/slide524.xml"/><Relationship Id="rId567" Type="http://schemas.openxmlformats.org/officeDocument/2006/relationships/slide" Target="slides/slide566.xml"/><Relationship Id="rId732" Type="http://schemas.openxmlformats.org/officeDocument/2006/relationships/slide" Target="slides/slide731.xml"/><Relationship Id="rId1113" Type="http://schemas.openxmlformats.org/officeDocument/2006/relationships/slide" Target="slides/slide1112.xml"/><Relationship Id="rId1155" Type="http://schemas.openxmlformats.org/officeDocument/2006/relationships/slide" Target="slides/slide1154.xml"/><Relationship Id="rId1197" Type="http://schemas.openxmlformats.org/officeDocument/2006/relationships/slide" Target="slides/slide1196.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774" Type="http://schemas.openxmlformats.org/officeDocument/2006/relationships/slide" Target="slides/slide773.xml"/><Relationship Id="rId981" Type="http://schemas.openxmlformats.org/officeDocument/2006/relationships/slide" Target="slides/slide980.xml"/><Relationship Id="rId1015" Type="http://schemas.openxmlformats.org/officeDocument/2006/relationships/slide" Target="slides/slide1014.xml"/><Relationship Id="rId1057" Type="http://schemas.openxmlformats.org/officeDocument/2006/relationships/slide" Target="slides/slide1056.xml"/><Relationship Id="rId1222" Type="http://schemas.openxmlformats.org/officeDocument/2006/relationships/slide" Target="slides/slide1221.xml"/><Relationship Id="rId427" Type="http://schemas.openxmlformats.org/officeDocument/2006/relationships/slide" Target="slides/slide426.xml"/><Relationship Id="rId469" Type="http://schemas.openxmlformats.org/officeDocument/2006/relationships/slide" Target="slides/slide468.xml"/><Relationship Id="rId634" Type="http://schemas.openxmlformats.org/officeDocument/2006/relationships/slide" Target="slides/slide633.xml"/><Relationship Id="rId676" Type="http://schemas.openxmlformats.org/officeDocument/2006/relationships/slide" Target="slides/slide675.xml"/><Relationship Id="rId841" Type="http://schemas.openxmlformats.org/officeDocument/2006/relationships/slide" Target="slides/slide840.xml"/><Relationship Id="rId883" Type="http://schemas.openxmlformats.org/officeDocument/2006/relationships/slide" Target="slides/slide882.xml"/><Relationship Id="rId1099" Type="http://schemas.openxmlformats.org/officeDocument/2006/relationships/slide" Target="slides/slide1098.xml"/><Relationship Id="rId1264" Type="http://schemas.openxmlformats.org/officeDocument/2006/relationships/slide" Target="slides/slide1263.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480" Type="http://schemas.openxmlformats.org/officeDocument/2006/relationships/slide" Target="slides/slide479.xml"/><Relationship Id="rId536" Type="http://schemas.openxmlformats.org/officeDocument/2006/relationships/slide" Target="slides/slide535.xml"/><Relationship Id="rId701" Type="http://schemas.openxmlformats.org/officeDocument/2006/relationships/slide" Target="slides/slide700.xml"/><Relationship Id="rId939" Type="http://schemas.openxmlformats.org/officeDocument/2006/relationships/slide" Target="slides/slide938.xml"/><Relationship Id="rId1124" Type="http://schemas.openxmlformats.org/officeDocument/2006/relationships/slide" Target="slides/slide1123.xml"/><Relationship Id="rId1166" Type="http://schemas.openxmlformats.org/officeDocument/2006/relationships/slide" Target="slides/slide1165.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578" Type="http://schemas.openxmlformats.org/officeDocument/2006/relationships/slide" Target="slides/slide577.xml"/><Relationship Id="rId743" Type="http://schemas.openxmlformats.org/officeDocument/2006/relationships/slide" Target="slides/slide742.xml"/><Relationship Id="rId785" Type="http://schemas.openxmlformats.org/officeDocument/2006/relationships/slide" Target="slides/slide784.xml"/><Relationship Id="rId950" Type="http://schemas.openxmlformats.org/officeDocument/2006/relationships/slide" Target="slides/slide949.xml"/><Relationship Id="rId992" Type="http://schemas.openxmlformats.org/officeDocument/2006/relationships/slide" Target="slides/slide991.xml"/><Relationship Id="rId1026" Type="http://schemas.openxmlformats.org/officeDocument/2006/relationships/slide" Target="slides/slide1025.xml"/><Relationship Id="rId200" Type="http://schemas.openxmlformats.org/officeDocument/2006/relationships/slide" Target="slides/slide199.xml"/><Relationship Id="rId382" Type="http://schemas.openxmlformats.org/officeDocument/2006/relationships/slide" Target="slides/slide381.xml"/><Relationship Id="rId438" Type="http://schemas.openxmlformats.org/officeDocument/2006/relationships/slide" Target="slides/slide437.xml"/><Relationship Id="rId603" Type="http://schemas.openxmlformats.org/officeDocument/2006/relationships/slide" Target="slides/slide602.xml"/><Relationship Id="rId645" Type="http://schemas.openxmlformats.org/officeDocument/2006/relationships/slide" Target="slides/slide644.xml"/><Relationship Id="rId687" Type="http://schemas.openxmlformats.org/officeDocument/2006/relationships/slide" Target="slides/slide686.xml"/><Relationship Id="rId810" Type="http://schemas.openxmlformats.org/officeDocument/2006/relationships/slide" Target="slides/slide809.xml"/><Relationship Id="rId852" Type="http://schemas.openxmlformats.org/officeDocument/2006/relationships/slide" Target="slides/slide851.xml"/><Relationship Id="rId908" Type="http://schemas.openxmlformats.org/officeDocument/2006/relationships/slide" Target="slides/slide907.xml"/><Relationship Id="rId1068" Type="http://schemas.openxmlformats.org/officeDocument/2006/relationships/slide" Target="slides/slide1067.xml"/><Relationship Id="rId1233" Type="http://schemas.openxmlformats.org/officeDocument/2006/relationships/slide" Target="slides/slide1232.xml"/><Relationship Id="rId242" Type="http://schemas.openxmlformats.org/officeDocument/2006/relationships/slide" Target="slides/slide241.xml"/><Relationship Id="rId284" Type="http://schemas.openxmlformats.org/officeDocument/2006/relationships/slide" Target="slides/slide283.xml"/><Relationship Id="rId491" Type="http://schemas.openxmlformats.org/officeDocument/2006/relationships/slide" Target="slides/slide490.xml"/><Relationship Id="rId505" Type="http://schemas.openxmlformats.org/officeDocument/2006/relationships/slide" Target="slides/slide504.xml"/><Relationship Id="rId712" Type="http://schemas.openxmlformats.org/officeDocument/2006/relationships/slide" Target="slides/slide711.xml"/><Relationship Id="rId894" Type="http://schemas.openxmlformats.org/officeDocument/2006/relationships/slide" Target="slides/slide893.xml"/><Relationship Id="rId1135" Type="http://schemas.openxmlformats.org/officeDocument/2006/relationships/slide" Target="slides/slide1134.xml"/><Relationship Id="rId1177" Type="http://schemas.openxmlformats.org/officeDocument/2006/relationships/slide" Target="slides/slide1176.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547" Type="http://schemas.openxmlformats.org/officeDocument/2006/relationships/slide" Target="slides/slide546.xml"/><Relationship Id="rId589" Type="http://schemas.openxmlformats.org/officeDocument/2006/relationships/slide" Target="slides/slide588.xml"/><Relationship Id="rId754" Type="http://schemas.openxmlformats.org/officeDocument/2006/relationships/slide" Target="slides/slide753.xml"/><Relationship Id="rId796" Type="http://schemas.openxmlformats.org/officeDocument/2006/relationships/slide" Target="slides/slide795.xml"/><Relationship Id="rId961" Type="http://schemas.openxmlformats.org/officeDocument/2006/relationships/slide" Target="slides/slide960.xml"/><Relationship Id="rId1202" Type="http://schemas.openxmlformats.org/officeDocument/2006/relationships/slide" Target="slides/slide1201.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slide" Target="slides/slide406.xml"/><Relationship Id="rId449" Type="http://schemas.openxmlformats.org/officeDocument/2006/relationships/slide" Target="slides/slide448.xml"/><Relationship Id="rId614" Type="http://schemas.openxmlformats.org/officeDocument/2006/relationships/slide" Target="slides/slide613.xml"/><Relationship Id="rId656" Type="http://schemas.openxmlformats.org/officeDocument/2006/relationships/slide" Target="slides/slide655.xml"/><Relationship Id="rId821" Type="http://schemas.openxmlformats.org/officeDocument/2006/relationships/slide" Target="slides/slide820.xml"/><Relationship Id="rId863" Type="http://schemas.openxmlformats.org/officeDocument/2006/relationships/slide" Target="slides/slide862.xml"/><Relationship Id="rId1037" Type="http://schemas.openxmlformats.org/officeDocument/2006/relationships/slide" Target="slides/slide1036.xml"/><Relationship Id="rId1079" Type="http://schemas.openxmlformats.org/officeDocument/2006/relationships/slide" Target="slides/slide1078.xml"/><Relationship Id="rId1244" Type="http://schemas.openxmlformats.org/officeDocument/2006/relationships/slide" Target="slides/slide1243.xml"/><Relationship Id="rId211" Type="http://schemas.openxmlformats.org/officeDocument/2006/relationships/slide" Target="slides/slide210.xml"/><Relationship Id="rId253" Type="http://schemas.openxmlformats.org/officeDocument/2006/relationships/slide" Target="slides/slide252.xml"/><Relationship Id="rId295" Type="http://schemas.openxmlformats.org/officeDocument/2006/relationships/slide" Target="slides/slide294.xml"/><Relationship Id="rId309" Type="http://schemas.openxmlformats.org/officeDocument/2006/relationships/slide" Target="slides/slide308.xml"/><Relationship Id="rId460" Type="http://schemas.openxmlformats.org/officeDocument/2006/relationships/slide" Target="slides/slide459.xml"/><Relationship Id="rId516" Type="http://schemas.openxmlformats.org/officeDocument/2006/relationships/slide" Target="slides/slide515.xml"/><Relationship Id="rId698" Type="http://schemas.openxmlformats.org/officeDocument/2006/relationships/slide" Target="slides/slide697.xml"/><Relationship Id="rId919" Type="http://schemas.openxmlformats.org/officeDocument/2006/relationships/slide" Target="slides/slide918.xml"/><Relationship Id="rId1090" Type="http://schemas.openxmlformats.org/officeDocument/2006/relationships/slide" Target="slides/slide1089.xml"/><Relationship Id="rId1104" Type="http://schemas.openxmlformats.org/officeDocument/2006/relationships/slide" Target="slides/slide1103.xml"/><Relationship Id="rId1146" Type="http://schemas.openxmlformats.org/officeDocument/2006/relationships/slide" Target="slides/slide1145.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558" Type="http://schemas.openxmlformats.org/officeDocument/2006/relationships/slide" Target="slides/slide557.xml"/><Relationship Id="rId723" Type="http://schemas.openxmlformats.org/officeDocument/2006/relationships/slide" Target="slides/slide722.xml"/><Relationship Id="rId765" Type="http://schemas.openxmlformats.org/officeDocument/2006/relationships/slide" Target="slides/slide764.xml"/><Relationship Id="rId930" Type="http://schemas.openxmlformats.org/officeDocument/2006/relationships/slide" Target="slides/slide929.xml"/><Relationship Id="rId972" Type="http://schemas.openxmlformats.org/officeDocument/2006/relationships/slide" Target="slides/slide971.xml"/><Relationship Id="rId1006" Type="http://schemas.openxmlformats.org/officeDocument/2006/relationships/slide" Target="slides/slide1005.xml"/><Relationship Id="rId1188" Type="http://schemas.openxmlformats.org/officeDocument/2006/relationships/slide" Target="slides/slide1187.xml"/><Relationship Id="rId155" Type="http://schemas.openxmlformats.org/officeDocument/2006/relationships/slide" Target="slides/slide154.xml"/><Relationship Id="rId197" Type="http://schemas.openxmlformats.org/officeDocument/2006/relationships/slide" Target="slides/slide196.xml"/><Relationship Id="rId362" Type="http://schemas.openxmlformats.org/officeDocument/2006/relationships/slide" Target="slides/slide361.xml"/><Relationship Id="rId418" Type="http://schemas.openxmlformats.org/officeDocument/2006/relationships/slide" Target="slides/slide417.xml"/><Relationship Id="rId625" Type="http://schemas.openxmlformats.org/officeDocument/2006/relationships/slide" Target="slides/slide624.xml"/><Relationship Id="rId832" Type="http://schemas.openxmlformats.org/officeDocument/2006/relationships/slide" Target="slides/slide831.xml"/><Relationship Id="rId1048" Type="http://schemas.openxmlformats.org/officeDocument/2006/relationships/slide" Target="slides/slide1047.xml"/><Relationship Id="rId1213" Type="http://schemas.openxmlformats.org/officeDocument/2006/relationships/slide" Target="slides/slide1212.xml"/><Relationship Id="rId1255" Type="http://schemas.openxmlformats.org/officeDocument/2006/relationships/slide" Target="slides/slide1254.xml"/><Relationship Id="rId222" Type="http://schemas.openxmlformats.org/officeDocument/2006/relationships/slide" Target="slides/slide221.xml"/><Relationship Id="rId264" Type="http://schemas.openxmlformats.org/officeDocument/2006/relationships/slide" Target="slides/slide263.xml"/><Relationship Id="rId471" Type="http://schemas.openxmlformats.org/officeDocument/2006/relationships/slide" Target="slides/slide470.xml"/><Relationship Id="rId667" Type="http://schemas.openxmlformats.org/officeDocument/2006/relationships/slide" Target="slides/slide666.xml"/><Relationship Id="rId874" Type="http://schemas.openxmlformats.org/officeDocument/2006/relationships/slide" Target="slides/slide873.xml"/><Relationship Id="rId1115" Type="http://schemas.openxmlformats.org/officeDocument/2006/relationships/slide" Target="slides/slide1114.xml"/><Relationship Id="rId17" Type="http://schemas.openxmlformats.org/officeDocument/2006/relationships/slide" Target="slides/slide16.xml"/><Relationship Id="rId59" Type="http://schemas.openxmlformats.org/officeDocument/2006/relationships/slide" Target="slides/slide58.xml"/><Relationship Id="rId124" Type="http://schemas.openxmlformats.org/officeDocument/2006/relationships/slide" Target="slides/slide123.xml"/><Relationship Id="rId527" Type="http://schemas.openxmlformats.org/officeDocument/2006/relationships/slide" Target="slides/slide526.xml"/><Relationship Id="rId569" Type="http://schemas.openxmlformats.org/officeDocument/2006/relationships/slide" Target="slides/slide568.xml"/><Relationship Id="rId734" Type="http://schemas.openxmlformats.org/officeDocument/2006/relationships/slide" Target="slides/slide733.xml"/><Relationship Id="rId776" Type="http://schemas.openxmlformats.org/officeDocument/2006/relationships/slide" Target="slides/slide775.xml"/><Relationship Id="rId941" Type="http://schemas.openxmlformats.org/officeDocument/2006/relationships/slide" Target="slides/slide940.xml"/><Relationship Id="rId983" Type="http://schemas.openxmlformats.org/officeDocument/2006/relationships/slide" Target="slides/slide982.xml"/><Relationship Id="rId1157" Type="http://schemas.openxmlformats.org/officeDocument/2006/relationships/slide" Target="slides/slide1156.xml"/><Relationship Id="rId1199" Type="http://schemas.openxmlformats.org/officeDocument/2006/relationships/slide" Target="slides/slide1198.xml"/><Relationship Id="rId70" Type="http://schemas.openxmlformats.org/officeDocument/2006/relationships/slide" Target="slides/slide69.xml"/><Relationship Id="rId166" Type="http://schemas.openxmlformats.org/officeDocument/2006/relationships/slide" Target="slides/slide165.xml"/><Relationship Id="rId331" Type="http://schemas.openxmlformats.org/officeDocument/2006/relationships/slide" Target="slides/slide330.xml"/><Relationship Id="rId373" Type="http://schemas.openxmlformats.org/officeDocument/2006/relationships/slide" Target="slides/slide372.xml"/><Relationship Id="rId429" Type="http://schemas.openxmlformats.org/officeDocument/2006/relationships/slide" Target="slides/slide428.xml"/><Relationship Id="rId580" Type="http://schemas.openxmlformats.org/officeDocument/2006/relationships/slide" Target="slides/slide579.xml"/><Relationship Id="rId636" Type="http://schemas.openxmlformats.org/officeDocument/2006/relationships/slide" Target="slides/slide635.xml"/><Relationship Id="rId801" Type="http://schemas.openxmlformats.org/officeDocument/2006/relationships/slide" Target="slides/slide800.xml"/><Relationship Id="rId1017" Type="http://schemas.openxmlformats.org/officeDocument/2006/relationships/slide" Target="slides/slide1016.xml"/><Relationship Id="rId1059" Type="http://schemas.openxmlformats.org/officeDocument/2006/relationships/slide" Target="slides/slide1058.xml"/><Relationship Id="rId1224" Type="http://schemas.openxmlformats.org/officeDocument/2006/relationships/slide" Target="slides/slide1223.xml"/><Relationship Id="rId1266" Type="http://schemas.openxmlformats.org/officeDocument/2006/relationships/slide" Target="slides/slide1265.xml"/><Relationship Id="rId1" Type="http://schemas.openxmlformats.org/officeDocument/2006/relationships/slideMaster" Target="slideMasters/slideMaster1.xml"/><Relationship Id="rId233" Type="http://schemas.openxmlformats.org/officeDocument/2006/relationships/slide" Target="slides/slide232.xml"/><Relationship Id="rId440" Type="http://schemas.openxmlformats.org/officeDocument/2006/relationships/slide" Target="slides/slide439.xml"/><Relationship Id="rId678" Type="http://schemas.openxmlformats.org/officeDocument/2006/relationships/slide" Target="slides/slide677.xml"/><Relationship Id="rId843" Type="http://schemas.openxmlformats.org/officeDocument/2006/relationships/slide" Target="slides/slide842.xml"/><Relationship Id="rId885" Type="http://schemas.openxmlformats.org/officeDocument/2006/relationships/slide" Target="slides/slide884.xml"/><Relationship Id="rId1070" Type="http://schemas.openxmlformats.org/officeDocument/2006/relationships/slide" Target="slides/slide1069.xml"/><Relationship Id="rId1126" Type="http://schemas.openxmlformats.org/officeDocument/2006/relationships/slide" Target="slides/slide1125.xml"/><Relationship Id="rId28" Type="http://schemas.openxmlformats.org/officeDocument/2006/relationships/slide" Target="slides/slide27.xml"/><Relationship Id="rId275" Type="http://schemas.openxmlformats.org/officeDocument/2006/relationships/slide" Target="slides/slide274.xml"/><Relationship Id="rId300" Type="http://schemas.openxmlformats.org/officeDocument/2006/relationships/slide" Target="slides/slide299.xml"/><Relationship Id="rId482" Type="http://schemas.openxmlformats.org/officeDocument/2006/relationships/slide" Target="slides/slide481.xml"/><Relationship Id="rId538" Type="http://schemas.openxmlformats.org/officeDocument/2006/relationships/slide" Target="slides/slide537.xml"/><Relationship Id="rId703" Type="http://schemas.openxmlformats.org/officeDocument/2006/relationships/slide" Target="slides/slide702.xml"/><Relationship Id="rId745" Type="http://schemas.openxmlformats.org/officeDocument/2006/relationships/slide" Target="slides/slide744.xml"/><Relationship Id="rId910" Type="http://schemas.openxmlformats.org/officeDocument/2006/relationships/slide" Target="slides/slide909.xml"/><Relationship Id="rId952" Type="http://schemas.openxmlformats.org/officeDocument/2006/relationships/slide" Target="slides/slide951.xml"/><Relationship Id="rId1168" Type="http://schemas.openxmlformats.org/officeDocument/2006/relationships/slide" Target="slides/slide1167.xml"/><Relationship Id="rId81" Type="http://schemas.openxmlformats.org/officeDocument/2006/relationships/slide" Target="slides/slide80.xml"/><Relationship Id="rId135" Type="http://schemas.openxmlformats.org/officeDocument/2006/relationships/slide" Target="slides/slide134.xml"/><Relationship Id="rId177" Type="http://schemas.openxmlformats.org/officeDocument/2006/relationships/slide" Target="slides/slide176.xml"/><Relationship Id="rId342" Type="http://schemas.openxmlformats.org/officeDocument/2006/relationships/slide" Target="slides/slide341.xml"/><Relationship Id="rId384" Type="http://schemas.openxmlformats.org/officeDocument/2006/relationships/slide" Target="slides/slide383.xml"/><Relationship Id="rId591" Type="http://schemas.openxmlformats.org/officeDocument/2006/relationships/slide" Target="slides/slide590.xml"/><Relationship Id="rId605" Type="http://schemas.openxmlformats.org/officeDocument/2006/relationships/slide" Target="slides/slide604.xml"/><Relationship Id="rId787" Type="http://schemas.openxmlformats.org/officeDocument/2006/relationships/slide" Target="slides/slide786.xml"/><Relationship Id="rId812" Type="http://schemas.openxmlformats.org/officeDocument/2006/relationships/slide" Target="slides/slide811.xml"/><Relationship Id="rId994" Type="http://schemas.openxmlformats.org/officeDocument/2006/relationships/slide" Target="slides/slide993.xml"/><Relationship Id="rId1028" Type="http://schemas.openxmlformats.org/officeDocument/2006/relationships/slide" Target="slides/slide1027.xml"/><Relationship Id="rId1235" Type="http://schemas.openxmlformats.org/officeDocument/2006/relationships/slide" Target="slides/slide1234.xml"/><Relationship Id="rId202" Type="http://schemas.openxmlformats.org/officeDocument/2006/relationships/slide" Target="slides/slide201.xml"/><Relationship Id="rId244" Type="http://schemas.openxmlformats.org/officeDocument/2006/relationships/slide" Target="slides/slide243.xml"/><Relationship Id="rId647" Type="http://schemas.openxmlformats.org/officeDocument/2006/relationships/slide" Target="slides/slide646.xml"/><Relationship Id="rId689" Type="http://schemas.openxmlformats.org/officeDocument/2006/relationships/slide" Target="slides/slide688.xml"/><Relationship Id="rId854" Type="http://schemas.openxmlformats.org/officeDocument/2006/relationships/slide" Target="slides/slide853.xml"/><Relationship Id="rId896" Type="http://schemas.openxmlformats.org/officeDocument/2006/relationships/slide" Target="slides/slide895.xml"/><Relationship Id="rId1081" Type="http://schemas.openxmlformats.org/officeDocument/2006/relationships/slide" Target="slides/slide1080.xml"/><Relationship Id="rId39" Type="http://schemas.openxmlformats.org/officeDocument/2006/relationships/slide" Target="slides/slide38.xml"/><Relationship Id="rId286" Type="http://schemas.openxmlformats.org/officeDocument/2006/relationships/slide" Target="slides/slide285.xml"/><Relationship Id="rId451" Type="http://schemas.openxmlformats.org/officeDocument/2006/relationships/slide" Target="slides/slide450.xml"/><Relationship Id="rId493" Type="http://schemas.openxmlformats.org/officeDocument/2006/relationships/slide" Target="slides/slide492.xml"/><Relationship Id="rId507" Type="http://schemas.openxmlformats.org/officeDocument/2006/relationships/slide" Target="slides/slide506.xml"/><Relationship Id="rId549" Type="http://schemas.openxmlformats.org/officeDocument/2006/relationships/slide" Target="slides/slide548.xml"/><Relationship Id="rId714" Type="http://schemas.openxmlformats.org/officeDocument/2006/relationships/slide" Target="slides/slide713.xml"/><Relationship Id="rId756" Type="http://schemas.openxmlformats.org/officeDocument/2006/relationships/slide" Target="slides/slide755.xml"/><Relationship Id="rId921" Type="http://schemas.openxmlformats.org/officeDocument/2006/relationships/slide" Target="slides/slide920.xml"/><Relationship Id="rId1137" Type="http://schemas.openxmlformats.org/officeDocument/2006/relationships/slide" Target="slides/slide1136.xml"/><Relationship Id="rId1179" Type="http://schemas.openxmlformats.org/officeDocument/2006/relationships/slide" Target="slides/slide1178.xml"/><Relationship Id="rId50" Type="http://schemas.openxmlformats.org/officeDocument/2006/relationships/slide" Target="slides/slide49.xml"/><Relationship Id="rId104" Type="http://schemas.openxmlformats.org/officeDocument/2006/relationships/slide" Target="slides/slide103.xml"/><Relationship Id="rId146" Type="http://schemas.openxmlformats.org/officeDocument/2006/relationships/slide" Target="slides/slide145.xml"/><Relationship Id="rId188" Type="http://schemas.openxmlformats.org/officeDocument/2006/relationships/slide" Target="slides/slide187.xml"/><Relationship Id="rId311" Type="http://schemas.openxmlformats.org/officeDocument/2006/relationships/slide" Target="slides/slide310.xml"/><Relationship Id="rId353" Type="http://schemas.openxmlformats.org/officeDocument/2006/relationships/slide" Target="slides/slide352.xml"/><Relationship Id="rId395" Type="http://schemas.openxmlformats.org/officeDocument/2006/relationships/slide" Target="slides/slide394.xml"/><Relationship Id="rId409" Type="http://schemas.openxmlformats.org/officeDocument/2006/relationships/slide" Target="slides/slide408.xml"/><Relationship Id="rId560" Type="http://schemas.openxmlformats.org/officeDocument/2006/relationships/slide" Target="slides/slide559.xml"/><Relationship Id="rId798" Type="http://schemas.openxmlformats.org/officeDocument/2006/relationships/slide" Target="slides/slide797.xml"/><Relationship Id="rId963" Type="http://schemas.openxmlformats.org/officeDocument/2006/relationships/slide" Target="slides/slide962.xml"/><Relationship Id="rId1039" Type="http://schemas.openxmlformats.org/officeDocument/2006/relationships/slide" Target="slides/slide1038.xml"/><Relationship Id="rId1190" Type="http://schemas.openxmlformats.org/officeDocument/2006/relationships/slide" Target="slides/slide1189.xml"/><Relationship Id="rId1204" Type="http://schemas.openxmlformats.org/officeDocument/2006/relationships/slide" Target="slides/slide1203.xml"/><Relationship Id="rId1246" Type="http://schemas.openxmlformats.org/officeDocument/2006/relationships/slide" Target="slides/slide1245.xml"/><Relationship Id="rId92" Type="http://schemas.openxmlformats.org/officeDocument/2006/relationships/slide" Target="slides/slide91.xml"/><Relationship Id="rId213" Type="http://schemas.openxmlformats.org/officeDocument/2006/relationships/slide" Target="slides/slide212.xml"/><Relationship Id="rId420" Type="http://schemas.openxmlformats.org/officeDocument/2006/relationships/slide" Target="slides/slide419.xml"/><Relationship Id="rId616" Type="http://schemas.openxmlformats.org/officeDocument/2006/relationships/slide" Target="slides/slide615.xml"/><Relationship Id="rId658" Type="http://schemas.openxmlformats.org/officeDocument/2006/relationships/slide" Target="slides/slide657.xml"/><Relationship Id="rId823" Type="http://schemas.openxmlformats.org/officeDocument/2006/relationships/slide" Target="slides/slide822.xml"/><Relationship Id="rId865" Type="http://schemas.openxmlformats.org/officeDocument/2006/relationships/slide" Target="slides/slide864.xml"/><Relationship Id="rId1050" Type="http://schemas.openxmlformats.org/officeDocument/2006/relationships/slide" Target="slides/slide1049.xml"/><Relationship Id="rId255" Type="http://schemas.openxmlformats.org/officeDocument/2006/relationships/slide" Target="slides/slide254.xml"/><Relationship Id="rId297" Type="http://schemas.openxmlformats.org/officeDocument/2006/relationships/slide" Target="slides/slide296.xml"/><Relationship Id="rId462" Type="http://schemas.openxmlformats.org/officeDocument/2006/relationships/slide" Target="slides/slide461.xml"/><Relationship Id="rId518" Type="http://schemas.openxmlformats.org/officeDocument/2006/relationships/slide" Target="slides/slide517.xml"/><Relationship Id="rId725" Type="http://schemas.openxmlformats.org/officeDocument/2006/relationships/slide" Target="slides/slide724.xml"/><Relationship Id="rId932" Type="http://schemas.openxmlformats.org/officeDocument/2006/relationships/slide" Target="slides/slide931.xml"/><Relationship Id="rId1092" Type="http://schemas.openxmlformats.org/officeDocument/2006/relationships/slide" Target="slides/slide1091.xml"/><Relationship Id="rId1106" Type="http://schemas.openxmlformats.org/officeDocument/2006/relationships/slide" Target="slides/slide1105.xml"/><Relationship Id="rId1148" Type="http://schemas.openxmlformats.org/officeDocument/2006/relationships/slide" Target="slides/slide1147.xml"/><Relationship Id="rId115" Type="http://schemas.openxmlformats.org/officeDocument/2006/relationships/slide" Target="slides/slide114.xml"/><Relationship Id="rId157" Type="http://schemas.openxmlformats.org/officeDocument/2006/relationships/slide" Target="slides/slide156.xml"/><Relationship Id="rId322" Type="http://schemas.openxmlformats.org/officeDocument/2006/relationships/slide" Target="slides/slide321.xml"/><Relationship Id="rId364" Type="http://schemas.openxmlformats.org/officeDocument/2006/relationships/slide" Target="slides/slide363.xml"/><Relationship Id="rId767" Type="http://schemas.openxmlformats.org/officeDocument/2006/relationships/slide" Target="slides/slide766.xml"/><Relationship Id="rId974" Type="http://schemas.openxmlformats.org/officeDocument/2006/relationships/slide" Target="slides/slide973.xml"/><Relationship Id="rId1008" Type="http://schemas.openxmlformats.org/officeDocument/2006/relationships/slide" Target="slides/slide1007.xml"/><Relationship Id="rId1215" Type="http://schemas.openxmlformats.org/officeDocument/2006/relationships/slide" Target="slides/slide1214.xml"/><Relationship Id="rId61" Type="http://schemas.openxmlformats.org/officeDocument/2006/relationships/slide" Target="slides/slide60.xml"/><Relationship Id="rId199" Type="http://schemas.openxmlformats.org/officeDocument/2006/relationships/slide" Target="slides/slide198.xml"/><Relationship Id="rId571" Type="http://schemas.openxmlformats.org/officeDocument/2006/relationships/slide" Target="slides/slide570.xml"/><Relationship Id="rId627" Type="http://schemas.openxmlformats.org/officeDocument/2006/relationships/slide" Target="slides/slide626.xml"/><Relationship Id="rId669" Type="http://schemas.openxmlformats.org/officeDocument/2006/relationships/slide" Target="slides/slide668.xml"/><Relationship Id="rId834" Type="http://schemas.openxmlformats.org/officeDocument/2006/relationships/slide" Target="slides/slide833.xml"/><Relationship Id="rId876" Type="http://schemas.openxmlformats.org/officeDocument/2006/relationships/slide" Target="slides/slide875.xml"/><Relationship Id="rId1257" Type="http://schemas.openxmlformats.org/officeDocument/2006/relationships/slide" Target="slides/slide1256.xml"/><Relationship Id="rId19" Type="http://schemas.openxmlformats.org/officeDocument/2006/relationships/slide" Target="slides/slide18.xml"/><Relationship Id="rId224" Type="http://schemas.openxmlformats.org/officeDocument/2006/relationships/slide" Target="slides/slide223.xml"/><Relationship Id="rId266" Type="http://schemas.openxmlformats.org/officeDocument/2006/relationships/slide" Target="slides/slide265.xml"/><Relationship Id="rId431" Type="http://schemas.openxmlformats.org/officeDocument/2006/relationships/slide" Target="slides/slide430.xml"/><Relationship Id="rId473" Type="http://schemas.openxmlformats.org/officeDocument/2006/relationships/slide" Target="slides/slide472.xml"/><Relationship Id="rId529" Type="http://schemas.openxmlformats.org/officeDocument/2006/relationships/slide" Target="slides/slide528.xml"/><Relationship Id="rId680" Type="http://schemas.openxmlformats.org/officeDocument/2006/relationships/slide" Target="slides/slide679.xml"/><Relationship Id="rId736" Type="http://schemas.openxmlformats.org/officeDocument/2006/relationships/slide" Target="slides/slide735.xml"/><Relationship Id="rId901" Type="http://schemas.openxmlformats.org/officeDocument/2006/relationships/slide" Target="slides/slide900.xml"/><Relationship Id="rId1061" Type="http://schemas.openxmlformats.org/officeDocument/2006/relationships/slide" Target="slides/slide1060.xml"/><Relationship Id="rId1117" Type="http://schemas.openxmlformats.org/officeDocument/2006/relationships/slide" Target="slides/slide1116.xml"/><Relationship Id="rId1159" Type="http://schemas.openxmlformats.org/officeDocument/2006/relationships/slide" Target="slides/slide1158.xml"/><Relationship Id="rId30" Type="http://schemas.openxmlformats.org/officeDocument/2006/relationships/slide" Target="slides/slide29.xml"/><Relationship Id="rId126" Type="http://schemas.openxmlformats.org/officeDocument/2006/relationships/slide" Target="slides/slide125.xml"/><Relationship Id="rId168" Type="http://schemas.openxmlformats.org/officeDocument/2006/relationships/slide" Target="slides/slide167.xml"/><Relationship Id="rId333" Type="http://schemas.openxmlformats.org/officeDocument/2006/relationships/slide" Target="slides/slide332.xml"/><Relationship Id="rId540" Type="http://schemas.openxmlformats.org/officeDocument/2006/relationships/slide" Target="slides/slide539.xml"/><Relationship Id="rId778" Type="http://schemas.openxmlformats.org/officeDocument/2006/relationships/slide" Target="slides/slide777.xml"/><Relationship Id="rId943" Type="http://schemas.openxmlformats.org/officeDocument/2006/relationships/slide" Target="slides/slide942.xml"/><Relationship Id="rId985" Type="http://schemas.openxmlformats.org/officeDocument/2006/relationships/slide" Target="slides/slide984.xml"/><Relationship Id="rId1019" Type="http://schemas.openxmlformats.org/officeDocument/2006/relationships/slide" Target="slides/slide1018.xml"/><Relationship Id="rId1170" Type="http://schemas.openxmlformats.org/officeDocument/2006/relationships/slide" Target="slides/slide1169.xml"/><Relationship Id="rId72" Type="http://schemas.openxmlformats.org/officeDocument/2006/relationships/slide" Target="slides/slide71.xml"/><Relationship Id="rId375" Type="http://schemas.openxmlformats.org/officeDocument/2006/relationships/slide" Target="slides/slide374.xml"/><Relationship Id="rId582" Type="http://schemas.openxmlformats.org/officeDocument/2006/relationships/slide" Target="slides/slide581.xml"/><Relationship Id="rId638" Type="http://schemas.openxmlformats.org/officeDocument/2006/relationships/slide" Target="slides/slide637.xml"/><Relationship Id="rId803" Type="http://schemas.openxmlformats.org/officeDocument/2006/relationships/slide" Target="slides/slide802.xml"/><Relationship Id="rId845" Type="http://schemas.openxmlformats.org/officeDocument/2006/relationships/slide" Target="slides/slide844.xml"/><Relationship Id="rId1030" Type="http://schemas.openxmlformats.org/officeDocument/2006/relationships/slide" Target="slides/slide1029.xml"/><Relationship Id="rId1226" Type="http://schemas.openxmlformats.org/officeDocument/2006/relationships/slide" Target="slides/slide1225.xml"/><Relationship Id="rId1268" Type="http://schemas.openxmlformats.org/officeDocument/2006/relationships/presProps" Target="presProps.xml"/><Relationship Id="rId3" Type="http://schemas.openxmlformats.org/officeDocument/2006/relationships/slide" Target="slides/slide2.xml"/><Relationship Id="rId235" Type="http://schemas.openxmlformats.org/officeDocument/2006/relationships/slide" Target="slides/slide234.xml"/><Relationship Id="rId277" Type="http://schemas.openxmlformats.org/officeDocument/2006/relationships/slide" Target="slides/slide276.xml"/><Relationship Id="rId400" Type="http://schemas.openxmlformats.org/officeDocument/2006/relationships/slide" Target="slides/slide399.xml"/><Relationship Id="rId442" Type="http://schemas.openxmlformats.org/officeDocument/2006/relationships/slide" Target="slides/slide441.xml"/><Relationship Id="rId484" Type="http://schemas.openxmlformats.org/officeDocument/2006/relationships/slide" Target="slides/slide483.xml"/><Relationship Id="rId705" Type="http://schemas.openxmlformats.org/officeDocument/2006/relationships/slide" Target="slides/slide704.xml"/><Relationship Id="rId887" Type="http://schemas.openxmlformats.org/officeDocument/2006/relationships/slide" Target="slides/slide886.xml"/><Relationship Id="rId1072" Type="http://schemas.openxmlformats.org/officeDocument/2006/relationships/slide" Target="slides/slide1071.xml"/><Relationship Id="rId1128" Type="http://schemas.openxmlformats.org/officeDocument/2006/relationships/slide" Target="slides/slide1127.xml"/><Relationship Id="rId137" Type="http://schemas.openxmlformats.org/officeDocument/2006/relationships/slide" Target="slides/slide136.xml"/><Relationship Id="rId302" Type="http://schemas.openxmlformats.org/officeDocument/2006/relationships/slide" Target="slides/slide301.xml"/><Relationship Id="rId344" Type="http://schemas.openxmlformats.org/officeDocument/2006/relationships/slide" Target="slides/slide343.xml"/><Relationship Id="rId691" Type="http://schemas.openxmlformats.org/officeDocument/2006/relationships/slide" Target="slides/slide690.xml"/><Relationship Id="rId747" Type="http://schemas.openxmlformats.org/officeDocument/2006/relationships/slide" Target="slides/slide746.xml"/><Relationship Id="rId789" Type="http://schemas.openxmlformats.org/officeDocument/2006/relationships/slide" Target="slides/slide788.xml"/><Relationship Id="rId912" Type="http://schemas.openxmlformats.org/officeDocument/2006/relationships/slide" Target="slides/slide911.xml"/><Relationship Id="rId954" Type="http://schemas.openxmlformats.org/officeDocument/2006/relationships/slide" Target="slides/slide953.xml"/><Relationship Id="rId996" Type="http://schemas.openxmlformats.org/officeDocument/2006/relationships/slide" Target="slides/slide995.xml"/><Relationship Id="rId41" Type="http://schemas.openxmlformats.org/officeDocument/2006/relationships/slide" Target="slides/slide40.xml"/><Relationship Id="rId83" Type="http://schemas.openxmlformats.org/officeDocument/2006/relationships/slide" Target="slides/slide82.xml"/><Relationship Id="rId179" Type="http://schemas.openxmlformats.org/officeDocument/2006/relationships/slide" Target="slides/slide178.xml"/><Relationship Id="rId386" Type="http://schemas.openxmlformats.org/officeDocument/2006/relationships/slide" Target="slides/slide385.xml"/><Relationship Id="rId551" Type="http://schemas.openxmlformats.org/officeDocument/2006/relationships/slide" Target="slides/slide550.xml"/><Relationship Id="rId593" Type="http://schemas.openxmlformats.org/officeDocument/2006/relationships/slide" Target="slides/slide592.xml"/><Relationship Id="rId607" Type="http://schemas.openxmlformats.org/officeDocument/2006/relationships/slide" Target="slides/slide606.xml"/><Relationship Id="rId649" Type="http://schemas.openxmlformats.org/officeDocument/2006/relationships/slide" Target="slides/slide648.xml"/><Relationship Id="rId814" Type="http://schemas.openxmlformats.org/officeDocument/2006/relationships/slide" Target="slides/slide813.xml"/><Relationship Id="rId856" Type="http://schemas.openxmlformats.org/officeDocument/2006/relationships/slide" Target="slides/slide855.xml"/><Relationship Id="rId1181" Type="http://schemas.openxmlformats.org/officeDocument/2006/relationships/slide" Target="slides/slide1180.xml"/><Relationship Id="rId1237" Type="http://schemas.openxmlformats.org/officeDocument/2006/relationships/slide" Target="slides/slide1236.xml"/><Relationship Id="rId190" Type="http://schemas.openxmlformats.org/officeDocument/2006/relationships/slide" Target="slides/slide189.xml"/><Relationship Id="rId204" Type="http://schemas.openxmlformats.org/officeDocument/2006/relationships/slide" Target="slides/slide203.xml"/><Relationship Id="rId246" Type="http://schemas.openxmlformats.org/officeDocument/2006/relationships/slide" Target="slides/slide245.xml"/><Relationship Id="rId288" Type="http://schemas.openxmlformats.org/officeDocument/2006/relationships/slide" Target="slides/slide287.xml"/><Relationship Id="rId411" Type="http://schemas.openxmlformats.org/officeDocument/2006/relationships/slide" Target="slides/slide410.xml"/><Relationship Id="rId453" Type="http://schemas.openxmlformats.org/officeDocument/2006/relationships/slide" Target="slides/slide452.xml"/><Relationship Id="rId509" Type="http://schemas.openxmlformats.org/officeDocument/2006/relationships/slide" Target="slides/slide508.xml"/><Relationship Id="rId660" Type="http://schemas.openxmlformats.org/officeDocument/2006/relationships/slide" Target="slides/slide659.xml"/><Relationship Id="rId898" Type="http://schemas.openxmlformats.org/officeDocument/2006/relationships/slide" Target="slides/slide897.xml"/><Relationship Id="rId1041" Type="http://schemas.openxmlformats.org/officeDocument/2006/relationships/slide" Target="slides/slide1040.xml"/><Relationship Id="rId1083" Type="http://schemas.openxmlformats.org/officeDocument/2006/relationships/slide" Target="slides/slide1082.xml"/><Relationship Id="rId1139" Type="http://schemas.openxmlformats.org/officeDocument/2006/relationships/slide" Target="slides/slide1138.xml"/><Relationship Id="rId106" Type="http://schemas.openxmlformats.org/officeDocument/2006/relationships/slide" Target="slides/slide105.xml"/><Relationship Id="rId313" Type="http://schemas.openxmlformats.org/officeDocument/2006/relationships/slide" Target="slides/slide312.xml"/><Relationship Id="rId495" Type="http://schemas.openxmlformats.org/officeDocument/2006/relationships/slide" Target="slides/slide494.xml"/><Relationship Id="rId716" Type="http://schemas.openxmlformats.org/officeDocument/2006/relationships/slide" Target="slides/slide715.xml"/><Relationship Id="rId758" Type="http://schemas.openxmlformats.org/officeDocument/2006/relationships/slide" Target="slides/slide757.xml"/><Relationship Id="rId923" Type="http://schemas.openxmlformats.org/officeDocument/2006/relationships/slide" Target="slides/slide922.xml"/><Relationship Id="rId965" Type="http://schemas.openxmlformats.org/officeDocument/2006/relationships/slide" Target="slides/slide964.xml"/><Relationship Id="rId1150" Type="http://schemas.openxmlformats.org/officeDocument/2006/relationships/slide" Target="slides/slide1149.xml"/><Relationship Id="rId10" Type="http://schemas.openxmlformats.org/officeDocument/2006/relationships/slide" Target="slides/slide9.xml"/><Relationship Id="rId52" Type="http://schemas.openxmlformats.org/officeDocument/2006/relationships/slide" Target="slides/slide51.xml"/><Relationship Id="rId94" Type="http://schemas.openxmlformats.org/officeDocument/2006/relationships/slide" Target="slides/slide93.xml"/><Relationship Id="rId148" Type="http://schemas.openxmlformats.org/officeDocument/2006/relationships/slide" Target="slides/slide147.xml"/><Relationship Id="rId355" Type="http://schemas.openxmlformats.org/officeDocument/2006/relationships/slide" Target="slides/slide354.xml"/><Relationship Id="rId397" Type="http://schemas.openxmlformats.org/officeDocument/2006/relationships/slide" Target="slides/slide396.xml"/><Relationship Id="rId520" Type="http://schemas.openxmlformats.org/officeDocument/2006/relationships/slide" Target="slides/slide519.xml"/><Relationship Id="rId562" Type="http://schemas.openxmlformats.org/officeDocument/2006/relationships/slide" Target="slides/slide561.xml"/><Relationship Id="rId618" Type="http://schemas.openxmlformats.org/officeDocument/2006/relationships/slide" Target="slides/slide617.xml"/><Relationship Id="rId825" Type="http://schemas.openxmlformats.org/officeDocument/2006/relationships/slide" Target="slides/slide824.xml"/><Relationship Id="rId1192" Type="http://schemas.openxmlformats.org/officeDocument/2006/relationships/slide" Target="slides/slide1191.xml"/><Relationship Id="rId1206" Type="http://schemas.openxmlformats.org/officeDocument/2006/relationships/slide" Target="slides/slide1205.xml"/><Relationship Id="rId1248" Type="http://schemas.openxmlformats.org/officeDocument/2006/relationships/slide" Target="slides/slide1247.xml"/><Relationship Id="rId215" Type="http://schemas.openxmlformats.org/officeDocument/2006/relationships/slide" Target="slides/slide214.xml"/><Relationship Id="rId257" Type="http://schemas.openxmlformats.org/officeDocument/2006/relationships/slide" Target="slides/slide256.xml"/><Relationship Id="rId422" Type="http://schemas.openxmlformats.org/officeDocument/2006/relationships/slide" Target="slides/slide421.xml"/><Relationship Id="rId464" Type="http://schemas.openxmlformats.org/officeDocument/2006/relationships/slide" Target="slides/slide463.xml"/><Relationship Id="rId867" Type="http://schemas.openxmlformats.org/officeDocument/2006/relationships/slide" Target="slides/slide866.xml"/><Relationship Id="rId1010" Type="http://schemas.openxmlformats.org/officeDocument/2006/relationships/slide" Target="slides/slide1009.xml"/><Relationship Id="rId1052" Type="http://schemas.openxmlformats.org/officeDocument/2006/relationships/slide" Target="slides/slide1051.xml"/><Relationship Id="rId1094" Type="http://schemas.openxmlformats.org/officeDocument/2006/relationships/slide" Target="slides/slide1093.xml"/><Relationship Id="rId1108" Type="http://schemas.openxmlformats.org/officeDocument/2006/relationships/slide" Target="slides/slide1107.xml"/><Relationship Id="rId299" Type="http://schemas.openxmlformats.org/officeDocument/2006/relationships/slide" Target="slides/slide298.xml"/><Relationship Id="rId727" Type="http://schemas.openxmlformats.org/officeDocument/2006/relationships/slide" Target="slides/slide726.xml"/><Relationship Id="rId934" Type="http://schemas.openxmlformats.org/officeDocument/2006/relationships/slide" Target="slides/slide933.xml"/><Relationship Id="rId63" Type="http://schemas.openxmlformats.org/officeDocument/2006/relationships/slide" Target="slides/slide62.xml"/><Relationship Id="rId159" Type="http://schemas.openxmlformats.org/officeDocument/2006/relationships/slide" Target="slides/slide158.xml"/><Relationship Id="rId366" Type="http://schemas.openxmlformats.org/officeDocument/2006/relationships/slide" Target="slides/slide365.xml"/><Relationship Id="rId573" Type="http://schemas.openxmlformats.org/officeDocument/2006/relationships/slide" Target="slides/slide572.xml"/><Relationship Id="rId780" Type="http://schemas.openxmlformats.org/officeDocument/2006/relationships/slide" Target="slides/slide779.xml"/><Relationship Id="rId1217" Type="http://schemas.openxmlformats.org/officeDocument/2006/relationships/slide" Target="slides/slide1216.xml"/><Relationship Id="rId226" Type="http://schemas.openxmlformats.org/officeDocument/2006/relationships/slide" Target="slides/slide225.xml"/><Relationship Id="rId433" Type="http://schemas.openxmlformats.org/officeDocument/2006/relationships/slide" Target="slides/slide432.xml"/><Relationship Id="rId878" Type="http://schemas.openxmlformats.org/officeDocument/2006/relationships/slide" Target="slides/slide877.xml"/><Relationship Id="rId1063" Type="http://schemas.openxmlformats.org/officeDocument/2006/relationships/slide" Target="slides/slide1062.xml"/><Relationship Id="rId1270" Type="http://schemas.openxmlformats.org/officeDocument/2006/relationships/theme" Target="theme/theme1.xml"/><Relationship Id="rId640" Type="http://schemas.openxmlformats.org/officeDocument/2006/relationships/slide" Target="slides/slide639.xml"/><Relationship Id="rId738" Type="http://schemas.openxmlformats.org/officeDocument/2006/relationships/slide" Target="slides/slide737.xml"/><Relationship Id="rId945" Type="http://schemas.openxmlformats.org/officeDocument/2006/relationships/slide" Target="slides/slide944.xml"/><Relationship Id="rId74" Type="http://schemas.openxmlformats.org/officeDocument/2006/relationships/slide" Target="slides/slide73.xml"/><Relationship Id="rId377" Type="http://schemas.openxmlformats.org/officeDocument/2006/relationships/slide" Target="slides/slide376.xml"/><Relationship Id="rId500" Type="http://schemas.openxmlformats.org/officeDocument/2006/relationships/slide" Target="slides/slide499.xml"/><Relationship Id="rId584" Type="http://schemas.openxmlformats.org/officeDocument/2006/relationships/slide" Target="slides/slide583.xml"/><Relationship Id="rId805" Type="http://schemas.openxmlformats.org/officeDocument/2006/relationships/slide" Target="slides/slide804.xml"/><Relationship Id="rId1130" Type="http://schemas.openxmlformats.org/officeDocument/2006/relationships/slide" Target="slides/slide1129.xml"/><Relationship Id="rId1228" Type="http://schemas.openxmlformats.org/officeDocument/2006/relationships/slide" Target="slides/slide1227.xml"/><Relationship Id="rId5" Type="http://schemas.openxmlformats.org/officeDocument/2006/relationships/slide" Target="slides/slide4.xml"/><Relationship Id="rId237" Type="http://schemas.openxmlformats.org/officeDocument/2006/relationships/slide" Target="slides/slide236.xml"/><Relationship Id="rId791" Type="http://schemas.openxmlformats.org/officeDocument/2006/relationships/slide" Target="slides/slide790.xml"/><Relationship Id="rId889" Type="http://schemas.openxmlformats.org/officeDocument/2006/relationships/slide" Target="slides/slide888.xml"/><Relationship Id="rId1074" Type="http://schemas.openxmlformats.org/officeDocument/2006/relationships/slide" Target="slides/slide1073.xml"/><Relationship Id="rId444" Type="http://schemas.openxmlformats.org/officeDocument/2006/relationships/slide" Target="slides/slide443.xml"/><Relationship Id="rId651" Type="http://schemas.openxmlformats.org/officeDocument/2006/relationships/slide" Target="slides/slide650.xml"/><Relationship Id="rId749" Type="http://schemas.openxmlformats.org/officeDocument/2006/relationships/slide" Target="slides/slide748.xml"/><Relationship Id="rId290" Type="http://schemas.openxmlformats.org/officeDocument/2006/relationships/slide" Target="slides/slide289.xml"/><Relationship Id="rId304" Type="http://schemas.openxmlformats.org/officeDocument/2006/relationships/slide" Target="slides/slide303.xml"/><Relationship Id="rId388" Type="http://schemas.openxmlformats.org/officeDocument/2006/relationships/slide" Target="slides/slide387.xml"/><Relationship Id="rId511" Type="http://schemas.openxmlformats.org/officeDocument/2006/relationships/slide" Target="slides/slide510.xml"/><Relationship Id="rId609" Type="http://schemas.openxmlformats.org/officeDocument/2006/relationships/slide" Target="slides/slide608.xml"/><Relationship Id="rId956" Type="http://schemas.openxmlformats.org/officeDocument/2006/relationships/slide" Target="slides/slide955.xml"/><Relationship Id="rId1141" Type="http://schemas.openxmlformats.org/officeDocument/2006/relationships/slide" Target="slides/slide1140.xml"/><Relationship Id="rId1239" Type="http://schemas.openxmlformats.org/officeDocument/2006/relationships/slide" Target="slides/slide1238.xml"/><Relationship Id="rId85" Type="http://schemas.openxmlformats.org/officeDocument/2006/relationships/slide" Target="slides/slide84.xml"/><Relationship Id="rId150" Type="http://schemas.openxmlformats.org/officeDocument/2006/relationships/slide" Target="slides/slide149.xml"/><Relationship Id="rId595" Type="http://schemas.openxmlformats.org/officeDocument/2006/relationships/slide" Target="slides/slide594.xml"/><Relationship Id="rId816" Type="http://schemas.openxmlformats.org/officeDocument/2006/relationships/slide" Target="slides/slide815.xml"/><Relationship Id="rId1001" Type="http://schemas.openxmlformats.org/officeDocument/2006/relationships/slide" Target="slides/slide1000.xml"/><Relationship Id="rId248" Type="http://schemas.openxmlformats.org/officeDocument/2006/relationships/slide" Target="slides/slide247.xml"/><Relationship Id="rId455" Type="http://schemas.openxmlformats.org/officeDocument/2006/relationships/slide" Target="slides/slide454.xml"/><Relationship Id="rId662" Type="http://schemas.openxmlformats.org/officeDocument/2006/relationships/slide" Target="slides/slide661.xml"/><Relationship Id="rId1085" Type="http://schemas.openxmlformats.org/officeDocument/2006/relationships/slide" Target="slides/slide1084.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522" Type="http://schemas.openxmlformats.org/officeDocument/2006/relationships/slide" Target="slides/slide521.xml"/><Relationship Id="rId967" Type="http://schemas.openxmlformats.org/officeDocument/2006/relationships/slide" Target="slides/slide966.xml"/><Relationship Id="rId1152" Type="http://schemas.openxmlformats.org/officeDocument/2006/relationships/slide" Target="slides/slide1151.xml"/><Relationship Id="rId96" Type="http://schemas.openxmlformats.org/officeDocument/2006/relationships/slide" Target="slides/slide95.xml"/><Relationship Id="rId161" Type="http://schemas.openxmlformats.org/officeDocument/2006/relationships/slide" Target="slides/slide160.xml"/><Relationship Id="rId399" Type="http://schemas.openxmlformats.org/officeDocument/2006/relationships/slide" Target="slides/slide398.xml"/><Relationship Id="rId827" Type="http://schemas.openxmlformats.org/officeDocument/2006/relationships/slide" Target="slides/slide826.xml"/><Relationship Id="rId1012" Type="http://schemas.openxmlformats.org/officeDocument/2006/relationships/slide" Target="slides/slide1011.xml"/><Relationship Id="rId259" Type="http://schemas.openxmlformats.org/officeDocument/2006/relationships/slide" Target="slides/slide258.xml"/><Relationship Id="rId466" Type="http://schemas.openxmlformats.org/officeDocument/2006/relationships/slide" Target="slides/slide465.xml"/><Relationship Id="rId673" Type="http://schemas.openxmlformats.org/officeDocument/2006/relationships/slide" Target="slides/slide672.xml"/><Relationship Id="rId880" Type="http://schemas.openxmlformats.org/officeDocument/2006/relationships/slide" Target="slides/slide879.xml"/><Relationship Id="rId1096" Type="http://schemas.openxmlformats.org/officeDocument/2006/relationships/slide" Target="slides/slide1095.xml"/><Relationship Id="rId23" Type="http://schemas.openxmlformats.org/officeDocument/2006/relationships/slide" Target="slides/slide22.xml"/><Relationship Id="rId119" Type="http://schemas.openxmlformats.org/officeDocument/2006/relationships/slide" Target="slides/slide118.xml"/><Relationship Id="rId326" Type="http://schemas.openxmlformats.org/officeDocument/2006/relationships/slide" Target="slides/slide325.xml"/><Relationship Id="rId533" Type="http://schemas.openxmlformats.org/officeDocument/2006/relationships/slide" Target="slides/slide532.xml"/><Relationship Id="rId978" Type="http://schemas.openxmlformats.org/officeDocument/2006/relationships/slide" Target="slides/slide977.xml"/><Relationship Id="rId1163" Type="http://schemas.openxmlformats.org/officeDocument/2006/relationships/slide" Target="slides/slide1162.xml"/><Relationship Id="rId740" Type="http://schemas.openxmlformats.org/officeDocument/2006/relationships/slide" Target="slides/slide739.xml"/><Relationship Id="rId838" Type="http://schemas.openxmlformats.org/officeDocument/2006/relationships/slide" Target="slides/slide837.xml"/><Relationship Id="rId1023" Type="http://schemas.openxmlformats.org/officeDocument/2006/relationships/slide" Target="slides/slide1022.xml"/><Relationship Id="rId172" Type="http://schemas.openxmlformats.org/officeDocument/2006/relationships/slide" Target="slides/slide171.xml"/><Relationship Id="rId477" Type="http://schemas.openxmlformats.org/officeDocument/2006/relationships/slide" Target="slides/slide476.xml"/><Relationship Id="rId600" Type="http://schemas.openxmlformats.org/officeDocument/2006/relationships/slide" Target="slides/slide599.xml"/><Relationship Id="rId684" Type="http://schemas.openxmlformats.org/officeDocument/2006/relationships/slide" Target="slides/slide683.xml"/><Relationship Id="rId1230" Type="http://schemas.openxmlformats.org/officeDocument/2006/relationships/slide" Target="slides/slide1229.xml"/><Relationship Id="rId337" Type="http://schemas.openxmlformats.org/officeDocument/2006/relationships/slide" Target="slides/slide336.xml"/><Relationship Id="rId891" Type="http://schemas.openxmlformats.org/officeDocument/2006/relationships/slide" Target="slides/slide890.xml"/><Relationship Id="rId905" Type="http://schemas.openxmlformats.org/officeDocument/2006/relationships/slide" Target="slides/slide904.xml"/><Relationship Id="rId989" Type="http://schemas.openxmlformats.org/officeDocument/2006/relationships/slide" Target="slides/slide988.xml"/><Relationship Id="rId34" Type="http://schemas.openxmlformats.org/officeDocument/2006/relationships/slide" Target="slides/slide33.xml"/><Relationship Id="rId544" Type="http://schemas.openxmlformats.org/officeDocument/2006/relationships/slide" Target="slides/slide543.xml"/><Relationship Id="rId751" Type="http://schemas.openxmlformats.org/officeDocument/2006/relationships/slide" Target="slides/slide750.xml"/><Relationship Id="rId849" Type="http://schemas.openxmlformats.org/officeDocument/2006/relationships/slide" Target="slides/slide848.xml"/><Relationship Id="rId1174" Type="http://schemas.openxmlformats.org/officeDocument/2006/relationships/slide" Target="slides/slide1173.xml"/><Relationship Id="rId183" Type="http://schemas.openxmlformats.org/officeDocument/2006/relationships/slide" Target="slides/slide182.xml"/><Relationship Id="rId390" Type="http://schemas.openxmlformats.org/officeDocument/2006/relationships/slide" Target="slides/slide389.xml"/><Relationship Id="rId404" Type="http://schemas.openxmlformats.org/officeDocument/2006/relationships/slide" Target="slides/slide403.xml"/><Relationship Id="rId611" Type="http://schemas.openxmlformats.org/officeDocument/2006/relationships/slide" Target="slides/slide610.xml"/><Relationship Id="rId1034" Type="http://schemas.openxmlformats.org/officeDocument/2006/relationships/slide" Target="slides/slide1033.xml"/><Relationship Id="rId1241" Type="http://schemas.openxmlformats.org/officeDocument/2006/relationships/slide" Target="slides/slide1240.xml"/><Relationship Id="rId250" Type="http://schemas.openxmlformats.org/officeDocument/2006/relationships/slide" Target="slides/slide249.xml"/><Relationship Id="rId488" Type="http://schemas.openxmlformats.org/officeDocument/2006/relationships/slide" Target="slides/slide487.xml"/><Relationship Id="rId695" Type="http://schemas.openxmlformats.org/officeDocument/2006/relationships/slide" Target="slides/slide694.xml"/><Relationship Id="rId709" Type="http://schemas.openxmlformats.org/officeDocument/2006/relationships/slide" Target="slides/slide708.xml"/><Relationship Id="rId916" Type="http://schemas.openxmlformats.org/officeDocument/2006/relationships/slide" Target="slides/slide915.xml"/><Relationship Id="rId1101" Type="http://schemas.openxmlformats.org/officeDocument/2006/relationships/slide" Target="slides/slide1100.xml"/><Relationship Id="rId45" Type="http://schemas.openxmlformats.org/officeDocument/2006/relationships/slide" Target="slides/slide44.xml"/><Relationship Id="rId110" Type="http://schemas.openxmlformats.org/officeDocument/2006/relationships/slide" Target="slides/slide109.xml"/><Relationship Id="rId348" Type="http://schemas.openxmlformats.org/officeDocument/2006/relationships/slide" Target="slides/slide347.xml"/><Relationship Id="rId555" Type="http://schemas.openxmlformats.org/officeDocument/2006/relationships/slide" Target="slides/slide554.xml"/><Relationship Id="rId762" Type="http://schemas.openxmlformats.org/officeDocument/2006/relationships/slide" Target="slides/slide761.xml"/><Relationship Id="rId1185" Type="http://schemas.openxmlformats.org/officeDocument/2006/relationships/slide" Target="slides/slide1184.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 Id="rId622" Type="http://schemas.openxmlformats.org/officeDocument/2006/relationships/slide" Target="slides/slide621.xml"/><Relationship Id="rId1045" Type="http://schemas.openxmlformats.org/officeDocument/2006/relationships/slide" Target="slides/slide1044.xml"/><Relationship Id="rId1252" Type="http://schemas.openxmlformats.org/officeDocument/2006/relationships/slide" Target="slides/slide1251.xml"/><Relationship Id="rId261" Type="http://schemas.openxmlformats.org/officeDocument/2006/relationships/slide" Target="slides/slide260.xml"/><Relationship Id="rId499" Type="http://schemas.openxmlformats.org/officeDocument/2006/relationships/slide" Target="slides/slide498.xml"/><Relationship Id="rId927" Type="http://schemas.openxmlformats.org/officeDocument/2006/relationships/slide" Target="slides/slide926.xml"/><Relationship Id="rId1112" Type="http://schemas.openxmlformats.org/officeDocument/2006/relationships/slide" Target="slides/slide1111.xml"/><Relationship Id="rId56" Type="http://schemas.openxmlformats.org/officeDocument/2006/relationships/slide" Target="slides/slide55.xml"/><Relationship Id="rId359" Type="http://schemas.openxmlformats.org/officeDocument/2006/relationships/slide" Target="slides/slide358.xml"/><Relationship Id="rId566" Type="http://schemas.openxmlformats.org/officeDocument/2006/relationships/slide" Target="slides/slide565.xml"/><Relationship Id="rId773" Type="http://schemas.openxmlformats.org/officeDocument/2006/relationships/slide" Target="slides/slide772.xml"/><Relationship Id="rId1196" Type="http://schemas.openxmlformats.org/officeDocument/2006/relationships/slide" Target="slides/slide1195.xml"/><Relationship Id="rId121" Type="http://schemas.openxmlformats.org/officeDocument/2006/relationships/slide" Target="slides/slide120.xml"/><Relationship Id="rId219" Type="http://schemas.openxmlformats.org/officeDocument/2006/relationships/slide" Target="slides/slide218.xml"/><Relationship Id="rId426" Type="http://schemas.openxmlformats.org/officeDocument/2006/relationships/slide" Target="slides/slide425.xml"/><Relationship Id="rId633" Type="http://schemas.openxmlformats.org/officeDocument/2006/relationships/slide" Target="slides/slide632.xml"/><Relationship Id="rId980" Type="http://schemas.openxmlformats.org/officeDocument/2006/relationships/slide" Target="slides/slide979.xml"/><Relationship Id="rId1056" Type="http://schemas.openxmlformats.org/officeDocument/2006/relationships/slide" Target="slides/slide1055.xml"/><Relationship Id="rId1263" Type="http://schemas.openxmlformats.org/officeDocument/2006/relationships/slide" Target="slides/slide1262.xml"/><Relationship Id="rId840" Type="http://schemas.openxmlformats.org/officeDocument/2006/relationships/slide" Target="slides/slide839.xml"/><Relationship Id="rId938" Type="http://schemas.openxmlformats.org/officeDocument/2006/relationships/slide" Target="slides/slide937.xml"/><Relationship Id="rId67" Type="http://schemas.openxmlformats.org/officeDocument/2006/relationships/slide" Target="slides/slide66.xml"/><Relationship Id="rId272" Type="http://schemas.openxmlformats.org/officeDocument/2006/relationships/slide" Target="slides/slide271.xml"/><Relationship Id="rId577" Type="http://schemas.openxmlformats.org/officeDocument/2006/relationships/slide" Target="slides/slide576.xml"/><Relationship Id="rId700" Type="http://schemas.openxmlformats.org/officeDocument/2006/relationships/slide" Target="slides/slide699.xml"/><Relationship Id="rId1123" Type="http://schemas.openxmlformats.org/officeDocument/2006/relationships/slide" Target="slides/slide1122.xml"/><Relationship Id="rId132" Type="http://schemas.openxmlformats.org/officeDocument/2006/relationships/slide" Target="slides/slide131.xml"/><Relationship Id="rId784" Type="http://schemas.openxmlformats.org/officeDocument/2006/relationships/slide" Target="slides/slide783.xml"/><Relationship Id="rId991" Type="http://schemas.openxmlformats.org/officeDocument/2006/relationships/slide" Target="slides/slide990.xml"/><Relationship Id="rId1067" Type="http://schemas.openxmlformats.org/officeDocument/2006/relationships/slide" Target="slides/slide1066.xml"/><Relationship Id="rId437" Type="http://schemas.openxmlformats.org/officeDocument/2006/relationships/slide" Target="slides/slide436.xml"/><Relationship Id="rId644" Type="http://schemas.openxmlformats.org/officeDocument/2006/relationships/slide" Target="slides/slide643.xml"/><Relationship Id="rId851" Type="http://schemas.openxmlformats.org/officeDocument/2006/relationships/slide" Target="slides/slide850.xml"/><Relationship Id="rId283" Type="http://schemas.openxmlformats.org/officeDocument/2006/relationships/slide" Target="slides/slide282.xml"/><Relationship Id="rId490" Type="http://schemas.openxmlformats.org/officeDocument/2006/relationships/slide" Target="slides/slide489.xml"/><Relationship Id="rId504" Type="http://schemas.openxmlformats.org/officeDocument/2006/relationships/slide" Target="slides/slide503.xml"/><Relationship Id="rId711" Type="http://schemas.openxmlformats.org/officeDocument/2006/relationships/slide" Target="slides/slide710.xml"/><Relationship Id="rId949" Type="http://schemas.openxmlformats.org/officeDocument/2006/relationships/slide" Target="slides/slide948.xml"/><Relationship Id="rId1134" Type="http://schemas.openxmlformats.org/officeDocument/2006/relationships/slide" Target="slides/slide1133.xml"/><Relationship Id="rId78" Type="http://schemas.openxmlformats.org/officeDocument/2006/relationships/slide" Target="slides/slide77.xml"/><Relationship Id="rId143" Type="http://schemas.openxmlformats.org/officeDocument/2006/relationships/slide" Target="slides/slide142.xml"/><Relationship Id="rId350" Type="http://schemas.openxmlformats.org/officeDocument/2006/relationships/slide" Target="slides/slide349.xml"/><Relationship Id="rId588" Type="http://schemas.openxmlformats.org/officeDocument/2006/relationships/slide" Target="slides/slide587.xml"/><Relationship Id="rId795" Type="http://schemas.openxmlformats.org/officeDocument/2006/relationships/slide" Target="slides/slide794.xml"/><Relationship Id="rId809" Type="http://schemas.openxmlformats.org/officeDocument/2006/relationships/slide" Target="slides/slide808.xml"/><Relationship Id="rId1201" Type="http://schemas.openxmlformats.org/officeDocument/2006/relationships/slide" Target="slides/slide1200.xml"/><Relationship Id="rId9" Type="http://schemas.openxmlformats.org/officeDocument/2006/relationships/slide" Target="slides/slide8.xml"/><Relationship Id="rId210" Type="http://schemas.openxmlformats.org/officeDocument/2006/relationships/slide" Target="slides/slide209.xml"/><Relationship Id="rId448" Type="http://schemas.openxmlformats.org/officeDocument/2006/relationships/slide" Target="slides/slide447.xml"/><Relationship Id="rId655" Type="http://schemas.openxmlformats.org/officeDocument/2006/relationships/slide" Target="slides/slide654.xml"/><Relationship Id="rId862" Type="http://schemas.openxmlformats.org/officeDocument/2006/relationships/slide" Target="slides/slide861.xml"/><Relationship Id="rId1078" Type="http://schemas.openxmlformats.org/officeDocument/2006/relationships/slide" Target="slides/slide1077.xml"/><Relationship Id="rId294" Type="http://schemas.openxmlformats.org/officeDocument/2006/relationships/slide" Target="slides/slide293.xml"/><Relationship Id="rId308" Type="http://schemas.openxmlformats.org/officeDocument/2006/relationships/slide" Target="slides/slide307.xml"/><Relationship Id="rId515" Type="http://schemas.openxmlformats.org/officeDocument/2006/relationships/slide" Target="slides/slide514.xml"/><Relationship Id="rId722" Type="http://schemas.openxmlformats.org/officeDocument/2006/relationships/slide" Target="slides/slide721.xml"/><Relationship Id="rId1145" Type="http://schemas.openxmlformats.org/officeDocument/2006/relationships/slide" Target="slides/slide1144.xml"/><Relationship Id="rId89" Type="http://schemas.openxmlformats.org/officeDocument/2006/relationships/slide" Target="slides/slide88.xml"/><Relationship Id="rId154" Type="http://schemas.openxmlformats.org/officeDocument/2006/relationships/slide" Target="slides/slide153.xml"/><Relationship Id="rId361" Type="http://schemas.openxmlformats.org/officeDocument/2006/relationships/slide" Target="slides/slide360.xml"/><Relationship Id="rId599" Type="http://schemas.openxmlformats.org/officeDocument/2006/relationships/slide" Target="slides/slide598.xml"/><Relationship Id="rId1005" Type="http://schemas.openxmlformats.org/officeDocument/2006/relationships/slide" Target="slides/slide1004.xml"/><Relationship Id="rId1212" Type="http://schemas.openxmlformats.org/officeDocument/2006/relationships/slide" Target="slides/slide1211.xml"/><Relationship Id="rId459" Type="http://schemas.openxmlformats.org/officeDocument/2006/relationships/slide" Target="slides/slide458.xml"/><Relationship Id="rId666" Type="http://schemas.openxmlformats.org/officeDocument/2006/relationships/slide" Target="slides/slide665.xml"/><Relationship Id="rId873" Type="http://schemas.openxmlformats.org/officeDocument/2006/relationships/slide" Target="slides/slide872.xml"/><Relationship Id="rId1089" Type="http://schemas.openxmlformats.org/officeDocument/2006/relationships/slide" Target="slides/slide1088.xml"/><Relationship Id="rId16" Type="http://schemas.openxmlformats.org/officeDocument/2006/relationships/slide" Target="slides/slide15.xml"/><Relationship Id="rId221" Type="http://schemas.openxmlformats.org/officeDocument/2006/relationships/slide" Target="slides/slide220.xml"/><Relationship Id="rId319" Type="http://schemas.openxmlformats.org/officeDocument/2006/relationships/slide" Target="slides/slide318.xml"/><Relationship Id="rId526" Type="http://schemas.openxmlformats.org/officeDocument/2006/relationships/slide" Target="slides/slide525.xml"/><Relationship Id="rId1156" Type="http://schemas.openxmlformats.org/officeDocument/2006/relationships/slide" Target="slides/slide1155.xml"/><Relationship Id="rId733" Type="http://schemas.openxmlformats.org/officeDocument/2006/relationships/slide" Target="slides/slide732.xml"/><Relationship Id="rId940" Type="http://schemas.openxmlformats.org/officeDocument/2006/relationships/slide" Target="slides/slide939.xml"/><Relationship Id="rId1016" Type="http://schemas.openxmlformats.org/officeDocument/2006/relationships/slide" Target="slides/slide1015.xml"/><Relationship Id="rId165" Type="http://schemas.openxmlformats.org/officeDocument/2006/relationships/slide" Target="slides/slide164.xml"/><Relationship Id="rId372" Type="http://schemas.openxmlformats.org/officeDocument/2006/relationships/slide" Target="slides/slide371.xml"/><Relationship Id="rId677" Type="http://schemas.openxmlformats.org/officeDocument/2006/relationships/slide" Target="slides/slide676.xml"/><Relationship Id="rId800" Type="http://schemas.openxmlformats.org/officeDocument/2006/relationships/slide" Target="slides/slide799.xml"/><Relationship Id="rId1223" Type="http://schemas.openxmlformats.org/officeDocument/2006/relationships/slide" Target="slides/slide1222.xml"/><Relationship Id="rId232" Type="http://schemas.openxmlformats.org/officeDocument/2006/relationships/slide" Target="slides/slide231.xml"/><Relationship Id="rId884" Type="http://schemas.openxmlformats.org/officeDocument/2006/relationships/slide" Target="slides/slide883.xml"/><Relationship Id="rId27" Type="http://schemas.openxmlformats.org/officeDocument/2006/relationships/slide" Target="slides/slide26.xml"/><Relationship Id="rId537" Type="http://schemas.openxmlformats.org/officeDocument/2006/relationships/slide" Target="slides/slide536.xml"/><Relationship Id="rId744" Type="http://schemas.openxmlformats.org/officeDocument/2006/relationships/slide" Target="slides/slide743.xml"/><Relationship Id="rId951" Type="http://schemas.openxmlformats.org/officeDocument/2006/relationships/slide" Target="slides/slide950.xml"/><Relationship Id="rId1167" Type="http://schemas.openxmlformats.org/officeDocument/2006/relationships/slide" Target="slides/slide1166.xml"/><Relationship Id="rId80" Type="http://schemas.openxmlformats.org/officeDocument/2006/relationships/slide" Target="slides/slide79.xml"/><Relationship Id="rId176" Type="http://schemas.openxmlformats.org/officeDocument/2006/relationships/slide" Target="slides/slide175.xml"/><Relationship Id="rId383" Type="http://schemas.openxmlformats.org/officeDocument/2006/relationships/slide" Target="slides/slide382.xml"/><Relationship Id="rId590" Type="http://schemas.openxmlformats.org/officeDocument/2006/relationships/slide" Target="slides/slide589.xml"/><Relationship Id="rId604" Type="http://schemas.openxmlformats.org/officeDocument/2006/relationships/slide" Target="slides/slide603.xml"/><Relationship Id="rId811" Type="http://schemas.openxmlformats.org/officeDocument/2006/relationships/slide" Target="slides/slide810.xml"/><Relationship Id="rId1027" Type="http://schemas.openxmlformats.org/officeDocument/2006/relationships/slide" Target="slides/slide1026.xml"/><Relationship Id="rId1234" Type="http://schemas.openxmlformats.org/officeDocument/2006/relationships/slide" Target="slides/slide1233.xml"/><Relationship Id="rId243" Type="http://schemas.openxmlformats.org/officeDocument/2006/relationships/slide" Target="slides/slide242.xml"/><Relationship Id="rId450" Type="http://schemas.openxmlformats.org/officeDocument/2006/relationships/slide" Target="slides/slide449.xml"/><Relationship Id="rId688" Type="http://schemas.openxmlformats.org/officeDocument/2006/relationships/slide" Target="slides/slide687.xml"/><Relationship Id="rId895" Type="http://schemas.openxmlformats.org/officeDocument/2006/relationships/slide" Target="slides/slide894.xml"/><Relationship Id="rId909" Type="http://schemas.openxmlformats.org/officeDocument/2006/relationships/slide" Target="slides/slide908.xml"/><Relationship Id="rId1080" Type="http://schemas.openxmlformats.org/officeDocument/2006/relationships/slide" Target="slides/slide1079.xml"/><Relationship Id="rId38" Type="http://schemas.openxmlformats.org/officeDocument/2006/relationships/slide" Target="slides/slide37.xml"/><Relationship Id="rId103" Type="http://schemas.openxmlformats.org/officeDocument/2006/relationships/slide" Target="slides/slide102.xml"/><Relationship Id="rId310" Type="http://schemas.openxmlformats.org/officeDocument/2006/relationships/slide" Target="slides/slide309.xml"/><Relationship Id="rId548" Type="http://schemas.openxmlformats.org/officeDocument/2006/relationships/slide" Target="slides/slide547.xml"/><Relationship Id="rId755" Type="http://schemas.openxmlformats.org/officeDocument/2006/relationships/slide" Target="slides/slide754.xml"/><Relationship Id="rId962" Type="http://schemas.openxmlformats.org/officeDocument/2006/relationships/slide" Target="slides/slide961.xml"/><Relationship Id="rId1178" Type="http://schemas.openxmlformats.org/officeDocument/2006/relationships/slide" Target="slides/slide1177.xml"/><Relationship Id="rId91" Type="http://schemas.openxmlformats.org/officeDocument/2006/relationships/slide" Target="slides/slide90.xml"/><Relationship Id="rId187" Type="http://schemas.openxmlformats.org/officeDocument/2006/relationships/slide" Target="slides/slide186.xml"/><Relationship Id="rId394" Type="http://schemas.openxmlformats.org/officeDocument/2006/relationships/slide" Target="slides/slide393.xml"/><Relationship Id="rId408" Type="http://schemas.openxmlformats.org/officeDocument/2006/relationships/slide" Target="slides/slide407.xml"/><Relationship Id="rId615" Type="http://schemas.openxmlformats.org/officeDocument/2006/relationships/slide" Target="slides/slide614.xml"/><Relationship Id="rId822" Type="http://schemas.openxmlformats.org/officeDocument/2006/relationships/slide" Target="slides/slide821.xml"/><Relationship Id="rId1038" Type="http://schemas.openxmlformats.org/officeDocument/2006/relationships/slide" Target="slides/slide1037.xml"/><Relationship Id="rId1245" Type="http://schemas.openxmlformats.org/officeDocument/2006/relationships/slide" Target="slides/slide1244.xml"/><Relationship Id="rId254" Type="http://schemas.openxmlformats.org/officeDocument/2006/relationships/slide" Target="slides/slide253.xml"/><Relationship Id="rId699" Type="http://schemas.openxmlformats.org/officeDocument/2006/relationships/slide" Target="slides/slide698.xml"/><Relationship Id="rId1091" Type="http://schemas.openxmlformats.org/officeDocument/2006/relationships/slide" Target="slides/slide1090.xml"/><Relationship Id="rId1105" Type="http://schemas.openxmlformats.org/officeDocument/2006/relationships/slide" Target="slides/slide1104.xml"/><Relationship Id="rId49" Type="http://schemas.openxmlformats.org/officeDocument/2006/relationships/slide" Target="slides/slide48.xml"/><Relationship Id="rId114" Type="http://schemas.openxmlformats.org/officeDocument/2006/relationships/slide" Target="slides/slide113.xml"/><Relationship Id="rId461" Type="http://schemas.openxmlformats.org/officeDocument/2006/relationships/slide" Target="slides/slide460.xml"/><Relationship Id="rId559" Type="http://schemas.openxmlformats.org/officeDocument/2006/relationships/slide" Target="slides/slide558.xml"/><Relationship Id="rId766" Type="http://schemas.openxmlformats.org/officeDocument/2006/relationships/slide" Target="slides/slide765.xml"/><Relationship Id="rId1189" Type="http://schemas.openxmlformats.org/officeDocument/2006/relationships/slide" Target="slides/slide1188.xml"/><Relationship Id="rId198" Type="http://schemas.openxmlformats.org/officeDocument/2006/relationships/slide" Target="slides/slide197.xml"/><Relationship Id="rId321" Type="http://schemas.openxmlformats.org/officeDocument/2006/relationships/slide" Target="slides/slide320.xml"/><Relationship Id="rId419" Type="http://schemas.openxmlformats.org/officeDocument/2006/relationships/slide" Target="slides/slide418.xml"/><Relationship Id="rId626" Type="http://schemas.openxmlformats.org/officeDocument/2006/relationships/slide" Target="slides/slide625.xml"/><Relationship Id="rId973" Type="http://schemas.openxmlformats.org/officeDocument/2006/relationships/slide" Target="slides/slide972.xml"/><Relationship Id="rId1049" Type="http://schemas.openxmlformats.org/officeDocument/2006/relationships/slide" Target="slides/slide1048.xml"/><Relationship Id="rId1256" Type="http://schemas.openxmlformats.org/officeDocument/2006/relationships/slide" Target="slides/slide1255.xml"/><Relationship Id="rId833" Type="http://schemas.openxmlformats.org/officeDocument/2006/relationships/slide" Target="slides/slide832.xml"/><Relationship Id="rId1116" Type="http://schemas.openxmlformats.org/officeDocument/2006/relationships/slide" Target="slides/slide1115.xml"/><Relationship Id="rId265" Type="http://schemas.openxmlformats.org/officeDocument/2006/relationships/slide" Target="slides/slide264.xml"/><Relationship Id="rId472" Type="http://schemas.openxmlformats.org/officeDocument/2006/relationships/slide" Target="slides/slide471.xml"/><Relationship Id="rId900" Type="http://schemas.openxmlformats.org/officeDocument/2006/relationships/slide" Target="slides/slide899.xml"/><Relationship Id="rId125" Type="http://schemas.openxmlformats.org/officeDocument/2006/relationships/slide" Target="slides/slide124.xml"/><Relationship Id="rId332" Type="http://schemas.openxmlformats.org/officeDocument/2006/relationships/slide" Target="slides/slide331.xml"/><Relationship Id="rId777" Type="http://schemas.openxmlformats.org/officeDocument/2006/relationships/slide" Target="slides/slide776.xml"/><Relationship Id="rId984" Type="http://schemas.openxmlformats.org/officeDocument/2006/relationships/slide" Target="slides/slide983.xml"/><Relationship Id="rId637" Type="http://schemas.openxmlformats.org/officeDocument/2006/relationships/slide" Target="slides/slide636.xml"/><Relationship Id="rId844" Type="http://schemas.openxmlformats.org/officeDocument/2006/relationships/slide" Target="slides/slide843.xml"/><Relationship Id="rId1267" Type="http://schemas.openxmlformats.org/officeDocument/2006/relationships/notesMaster" Target="notesMasters/notesMaster1.xml"/><Relationship Id="rId276" Type="http://schemas.openxmlformats.org/officeDocument/2006/relationships/slide" Target="slides/slide275.xml"/><Relationship Id="rId483" Type="http://schemas.openxmlformats.org/officeDocument/2006/relationships/slide" Target="slides/slide482.xml"/><Relationship Id="rId690" Type="http://schemas.openxmlformats.org/officeDocument/2006/relationships/slide" Target="slides/slide689.xml"/><Relationship Id="rId704" Type="http://schemas.openxmlformats.org/officeDocument/2006/relationships/slide" Target="slides/slide703.xml"/><Relationship Id="rId911" Type="http://schemas.openxmlformats.org/officeDocument/2006/relationships/slide" Target="slides/slide910.xml"/><Relationship Id="rId1127" Type="http://schemas.openxmlformats.org/officeDocument/2006/relationships/slide" Target="slides/slide1126.xml"/><Relationship Id="rId40" Type="http://schemas.openxmlformats.org/officeDocument/2006/relationships/slide" Target="slides/slide39.xml"/><Relationship Id="rId136" Type="http://schemas.openxmlformats.org/officeDocument/2006/relationships/slide" Target="slides/slide135.xml"/><Relationship Id="rId343" Type="http://schemas.openxmlformats.org/officeDocument/2006/relationships/slide" Target="slides/slide342.xml"/><Relationship Id="rId550" Type="http://schemas.openxmlformats.org/officeDocument/2006/relationships/slide" Target="slides/slide549.xml"/><Relationship Id="rId788" Type="http://schemas.openxmlformats.org/officeDocument/2006/relationships/slide" Target="slides/slide787.xml"/><Relationship Id="rId995" Type="http://schemas.openxmlformats.org/officeDocument/2006/relationships/slide" Target="slides/slide994.xml"/><Relationship Id="rId1180" Type="http://schemas.openxmlformats.org/officeDocument/2006/relationships/slide" Target="slides/slide1179.xml"/><Relationship Id="rId203" Type="http://schemas.openxmlformats.org/officeDocument/2006/relationships/slide" Target="slides/slide202.xml"/><Relationship Id="rId648" Type="http://schemas.openxmlformats.org/officeDocument/2006/relationships/slide" Target="slides/slide647.xml"/><Relationship Id="rId855" Type="http://schemas.openxmlformats.org/officeDocument/2006/relationships/slide" Target="slides/slide854.xml"/><Relationship Id="rId1040" Type="http://schemas.openxmlformats.org/officeDocument/2006/relationships/slide" Target="slides/slide1039.xml"/><Relationship Id="rId287" Type="http://schemas.openxmlformats.org/officeDocument/2006/relationships/slide" Target="slides/slide286.xml"/><Relationship Id="rId410" Type="http://schemas.openxmlformats.org/officeDocument/2006/relationships/slide" Target="slides/slide409.xml"/><Relationship Id="rId494" Type="http://schemas.openxmlformats.org/officeDocument/2006/relationships/slide" Target="slides/slide493.xml"/><Relationship Id="rId508" Type="http://schemas.openxmlformats.org/officeDocument/2006/relationships/slide" Target="slides/slide507.xml"/><Relationship Id="rId715" Type="http://schemas.openxmlformats.org/officeDocument/2006/relationships/slide" Target="slides/slide714.xml"/><Relationship Id="rId922" Type="http://schemas.openxmlformats.org/officeDocument/2006/relationships/slide" Target="slides/slide921.xml"/><Relationship Id="rId1138" Type="http://schemas.openxmlformats.org/officeDocument/2006/relationships/slide" Target="slides/slide1137.xml"/><Relationship Id="rId147" Type="http://schemas.openxmlformats.org/officeDocument/2006/relationships/slide" Target="slides/slide146.xml"/><Relationship Id="rId354" Type="http://schemas.openxmlformats.org/officeDocument/2006/relationships/slide" Target="slides/slide353.xml"/><Relationship Id="rId799" Type="http://schemas.openxmlformats.org/officeDocument/2006/relationships/slide" Target="slides/slide798.xml"/><Relationship Id="rId1191" Type="http://schemas.openxmlformats.org/officeDocument/2006/relationships/slide" Target="slides/slide1190.xml"/><Relationship Id="rId1205" Type="http://schemas.openxmlformats.org/officeDocument/2006/relationships/slide" Target="slides/slide1204.xml"/><Relationship Id="rId51" Type="http://schemas.openxmlformats.org/officeDocument/2006/relationships/slide" Target="slides/slide50.xml"/><Relationship Id="rId561" Type="http://schemas.openxmlformats.org/officeDocument/2006/relationships/slide" Target="slides/slide560.xml"/><Relationship Id="rId659" Type="http://schemas.openxmlformats.org/officeDocument/2006/relationships/slide" Target="slides/slide658.xml"/><Relationship Id="rId866" Type="http://schemas.openxmlformats.org/officeDocument/2006/relationships/slide" Target="slides/slide865.xml"/><Relationship Id="rId214" Type="http://schemas.openxmlformats.org/officeDocument/2006/relationships/slide" Target="slides/slide213.xml"/><Relationship Id="rId298" Type="http://schemas.openxmlformats.org/officeDocument/2006/relationships/slide" Target="slides/slide297.xml"/><Relationship Id="rId421" Type="http://schemas.openxmlformats.org/officeDocument/2006/relationships/slide" Target="slides/slide420.xml"/><Relationship Id="rId519" Type="http://schemas.openxmlformats.org/officeDocument/2006/relationships/slide" Target="slides/slide518.xml"/><Relationship Id="rId1051" Type="http://schemas.openxmlformats.org/officeDocument/2006/relationships/slide" Target="slides/slide1050.xml"/><Relationship Id="rId1149" Type="http://schemas.openxmlformats.org/officeDocument/2006/relationships/slide" Target="slides/slide1148.xml"/><Relationship Id="rId158" Type="http://schemas.openxmlformats.org/officeDocument/2006/relationships/slide" Target="slides/slide157.xml"/><Relationship Id="rId726" Type="http://schemas.openxmlformats.org/officeDocument/2006/relationships/slide" Target="slides/slide725.xml"/><Relationship Id="rId933" Type="http://schemas.openxmlformats.org/officeDocument/2006/relationships/slide" Target="slides/slide932.xml"/><Relationship Id="rId1009" Type="http://schemas.openxmlformats.org/officeDocument/2006/relationships/slide" Target="slides/slide1008.xml"/><Relationship Id="rId62" Type="http://schemas.openxmlformats.org/officeDocument/2006/relationships/slide" Target="slides/slide61.xml"/><Relationship Id="rId365" Type="http://schemas.openxmlformats.org/officeDocument/2006/relationships/slide" Target="slides/slide364.xml"/><Relationship Id="rId572" Type="http://schemas.openxmlformats.org/officeDocument/2006/relationships/slide" Target="slides/slide571.xml"/><Relationship Id="rId1216" Type="http://schemas.openxmlformats.org/officeDocument/2006/relationships/slide" Target="slides/slide1215.xml"/><Relationship Id="rId225" Type="http://schemas.openxmlformats.org/officeDocument/2006/relationships/slide" Target="slides/slide224.xml"/><Relationship Id="rId432" Type="http://schemas.openxmlformats.org/officeDocument/2006/relationships/slide" Target="slides/slide431.xml"/><Relationship Id="rId877" Type="http://schemas.openxmlformats.org/officeDocument/2006/relationships/slide" Target="slides/slide876.xml"/><Relationship Id="rId1062" Type="http://schemas.openxmlformats.org/officeDocument/2006/relationships/slide" Target="slides/slide1061.xml"/><Relationship Id="rId737" Type="http://schemas.openxmlformats.org/officeDocument/2006/relationships/slide" Target="slides/slide736.xml"/><Relationship Id="rId944" Type="http://schemas.openxmlformats.org/officeDocument/2006/relationships/slide" Target="slides/slide943.xml"/><Relationship Id="rId73" Type="http://schemas.openxmlformats.org/officeDocument/2006/relationships/slide" Target="slides/slide72.xml"/><Relationship Id="rId169" Type="http://schemas.openxmlformats.org/officeDocument/2006/relationships/slide" Target="slides/slide168.xml"/><Relationship Id="rId376" Type="http://schemas.openxmlformats.org/officeDocument/2006/relationships/slide" Target="slides/slide375.xml"/><Relationship Id="rId583" Type="http://schemas.openxmlformats.org/officeDocument/2006/relationships/slide" Target="slides/slide582.xml"/><Relationship Id="rId790" Type="http://schemas.openxmlformats.org/officeDocument/2006/relationships/slide" Target="slides/slide789.xml"/><Relationship Id="rId804" Type="http://schemas.openxmlformats.org/officeDocument/2006/relationships/slide" Target="slides/slide803.xml"/><Relationship Id="rId1227" Type="http://schemas.openxmlformats.org/officeDocument/2006/relationships/slide" Target="slides/slide1226.xml"/><Relationship Id="rId4" Type="http://schemas.openxmlformats.org/officeDocument/2006/relationships/slide" Target="slides/slide3.xml"/><Relationship Id="rId236" Type="http://schemas.openxmlformats.org/officeDocument/2006/relationships/slide" Target="slides/slide235.xml"/><Relationship Id="rId443" Type="http://schemas.openxmlformats.org/officeDocument/2006/relationships/slide" Target="slides/slide442.xml"/><Relationship Id="rId650" Type="http://schemas.openxmlformats.org/officeDocument/2006/relationships/slide" Target="slides/slide649.xml"/><Relationship Id="rId888" Type="http://schemas.openxmlformats.org/officeDocument/2006/relationships/slide" Target="slides/slide887.xml"/><Relationship Id="rId1073" Type="http://schemas.openxmlformats.org/officeDocument/2006/relationships/slide" Target="slides/slide1072.xml"/><Relationship Id="rId303" Type="http://schemas.openxmlformats.org/officeDocument/2006/relationships/slide" Target="slides/slide302.xml"/><Relationship Id="rId748" Type="http://schemas.openxmlformats.org/officeDocument/2006/relationships/slide" Target="slides/slide747.xml"/><Relationship Id="rId955" Type="http://schemas.openxmlformats.org/officeDocument/2006/relationships/slide" Target="slides/slide954.xml"/><Relationship Id="rId1140" Type="http://schemas.openxmlformats.org/officeDocument/2006/relationships/slide" Target="slides/slide1139.xml"/><Relationship Id="rId84" Type="http://schemas.openxmlformats.org/officeDocument/2006/relationships/slide" Target="slides/slide83.xml"/><Relationship Id="rId387" Type="http://schemas.openxmlformats.org/officeDocument/2006/relationships/slide" Target="slides/slide386.xml"/><Relationship Id="rId510" Type="http://schemas.openxmlformats.org/officeDocument/2006/relationships/slide" Target="slides/slide509.xml"/><Relationship Id="rId594" Type="http://schemas.openxmlformats.org/officeDocument/2006/relationships/slide" Target="slides/slide593.xml"/><Relationship Id="rId608" Type="http://schemas.openxmlformats.org/officeDocument/2006/relationships/slide" Target="slides/slide607.xml"/><Relationship Id="rId815" Type="http://schemas.openxmlformats.org/officeDocument/2006/relationships/slide" Target="slides/slide814.xml"/><Relationship Id="rId1238" Type="http://schemas.openxmlformats.org/officeDocument/2006/relationships/slide" Target="slides/slide1237.xml"/><Relationship Id="rId247" Type="http://schemas.openxmlformats.org/officeDocument/2006/relationships/slide" Target="slides/slide246.xml"/><Relationship Id="rId899" Type="http://schemas.openxmlformats.org/officeDocument/2006/relationships/slide" Target="slides/slide898.xml"/><Relationship Id="rId1000" Type="http://schemas.openxmlformats.org/officeDocument/2006/relationships/slide" Target="slides/slide999.xml"/><Relationship Id="rId1084" Type="http://schemas.openxmlformats.org/officeDocument/2006/relationships/slide" Target="slides/slide1083.xml"/><Relationship Id="rId107" Type="http://schemas.openxmlformats.org/officeDocument/2006/relationships/slide" Target="slides/slide106.xml"/><Relationship Id="rId454" Type="http://schemas.openxmlformats.org/officeDocument/2006/relationships/slide" Target="slides/slide453.xml"/><Relationship Id="rId661" Type="http://schemas.openxmlformats.org/officeDocument/2006/relationships/slide" Target="slides/slide660.xml"/><Relationship Id="rId759" Type="http://schemas.openxmlformats.org/officeDocument/2006/relationships/slide" Target="slides/slide758.xml"/><Relationship Id="rId966" Type="http://schemas.openxmlformats.org/officeDocument/2006/relationships/slide" Target="slides/slide965.xml"/><Relationship Id="rId11" Type="http://schemas.openxmlformats.org/officeDocument/2006/relationships/slide" Target="slides/slide10.xml"/><Relationship Id="rId314" Type="http://schemas.openxmlformats.org/officeDocument/2006/relationships/slide" Target="slides/slide313.xml"/><Relationship Id="rId398" Type="http://schemas.openxmlformats.org/officeDocument/2006/relationships/slide" Target="slides/slide397.xml"/><Relationship Id="rId521" Type="http://schemas.openxmlformats.org/officeDocument/2006/relationships/slide" Target="slides/slide520.xml"/><Relationship Id="rId619" Type="http://schemas.openxmlformats.org/officeDocument/2006/relationships/slide" Target="slides/slide618.xml"/><Relationship Id="rId1151" Type="http://schemas.openxmlformats.org/officeDocument/2006/relationships/slide" Target="slides/slide1150.xml"/><Relationship Id="rId1249" Type="http://schemas.openxmlformats.org/officeDocument/2006/relationships/slide" Target="slides/slide1248.xml"/><Relationship Id="rId95" Type="http://schemas.openxmlformats.org/officeDocument/2006/relationships/slide" Target="slides/slide94.xml"/><Relationship Id="rId160" Type="http://schemas.openxmlformats.org/officeDocument/2006/relationships/slide" Target="slides/slide159.xml"/><Relationship Id="rId826" Type="http://schemas.openxmlformats.org/officeDocument/2006/relationships/slide" Target="slides/slide825.xml"/><Relationship Id="rId1011" Type="http://schemas.openxmlformats.org/officeDocument/2006/relationships/slide" Target="slides/slide1010.xml"/><Relationship Id="rId1109" Type="http://schemas.openxmlformats.org/officeDocument/2006/relationships/slide" Target="slides/slide1108.xml"/><Relationship Id="rId258" Type="http://schemas.openxmlformats.org/officeDocument/2006/relationships/slide" Target="slides/slide257.xml"/><Relationship Id="rId465" Type="http://schemas.openxmlformats.org/officeDocument/2006/relationships/slide" Target="slides/slide464.xml"/><Relationship Id="rId672" Type="http://schemas.openxmlformats.org/officeDocument/2006/relationships/slide" Target="slides/slide671.xml"/><Relationship Id="rId1095" Type="http://schemas.openxmlformats.org/officeDocument/2006/relationships/slide" Target="slides/slide1094.xml"/><Relationship Id="rId22" Type="http://schemas.openxmlformats.org/officeDocument/2006/relationships/slide" Target="slides/slide21.xml"/><Relationship Id="rId118" Type="http://schemas.openxmlformats.org/officeDocument/2006/relationships/slide" Target="slides/slide117.xml"/><Relationship Id="rId325" Type="http://schemas.openxmlformats.org/officeDocument/2006/relationships/slide" Target="slides/slide324.xml"/><Relationship Id="rId532" Type="http://schemas.openxmlformats.org/officeDocument/2006/relationships/slide" Target="slides/slide531.xml"/><Relationship Id="rId977" Type="http://schemas.openxmlformats.org/officeDocument/2006/relationships/slide" Target="slides/slide976.xml"/><Relationship Id="rId1162" Type="http://schemas.openxmlformats.org/officeDocument/2006/relationships/slide" Target="slides/slide1161.xml"/><Relationship Id="rId171" Type="http://schemas.openxmlformats.org/officeDocument/2006/relationships/slide" Target="slides/slide170.xml"/><Relationship Id="rId837" Type="http://schemas.openxmlformats.org/officeDocument/2006/relationships/slide" Target="slides/slide836.xml"/><Relationship Id="rId1022" Type="http://schemas.openxmlformats.org/officeDocument/2006/relationships/slide" Target="slides/slide1021.xml"/><Relationship Id="rId269" Type="http://schemas.openxmlformats.org/officeDocument/2006/relationships/slide" Target="slides/slide268.xml"/><Relationship Id="rId476" Type="http://schemas.openxmlformats.org/officeDocument/2006/relationships/slide" Target="slides/slide475.xml"/><Relationship Id="rId683" Type="http://schemas.openxmlformats.org/officeDocument/2006/relationships/slide" Target="slides/slide682.xml"/><Relationship Id="rId890" Type="http://schemas.openxmlformats.org/officeDocument/2006/relationships/slide" Target="slides/slide889.xml"/><Relationship Id="rId904" Type="http://schemas.openxmlformats.org/officeDocument/2006/relationships/slide" Target="slides/slide903.xml"/><Relationship Id="rId33" Type="http://schemas.openxmlformats.org/officeDocument/2006/relationships/slide" Target="slides/slide32.xml"/><Relationship Id="rId129" Type="http://schemas.openxmlformats.org/officeDocument/2006/relationships/slide" Target="slides/slide128.xml"/><Relationship Id="rId336" Type="http://schemas.openxmlformats.org/officeDocument/2006/relationships/slide" Target="slides/slide335.xml"/><Relationship Id="rId543" Type="http://schemas.openxmlformats.org/officeDocument/2006/relationships/slide" Target="slides/slide542.xml"/><Relationship Id="rId988" Type="http://schemas.openxmlformats.org/officeDocument/2006/relationships/slide" Target="slides/slide987.xml"/><Relationship Id="rId1173" Type="http://schemas.openxmlformats.org/officeDocument/2006/relationships/slide" Target="slides/slide1172.xml"/><Relationship Id="rId182" Type="http://schemas.openxmlformats.org/officeDocument/2006/relationships/slide" Target="slides/slide181.xml"/><Relationship Id="rId403" Type="http://schemas.openxmlformats.org/officeDocument/2006/relationships/slide" Target="slides/slide402.xml"/><Relationship Id="rId750" Type="http://schemas.openxmlformats.org/officeDocument/2006/relationships/slide" Target="slides/slide749.xml"/><Relationship Id="rId848" Type="http://schemas.openxmlformats.org/officeDocument/2006/relationships/slide" Target="slides/slide847.xml"/><Relationship Id="rId1033" Type="http://schemas.openxmlformats.org/officeDocument/2006/relationships/slide" Target="slides/slide1032.xml"/><Relationship Id="rId487" Type="http://schemas.openxmlformats.org/officeDocument/2006/relationships/slide" Target="slides/slide486.xml"/><Relationship Id="rId610" Type="http://schemas.openxmlformats.org/officeDocument/2006/relationships/slide" Target="slides/slide609.xml"/><Relationship Id="rId694" Type="http://schemas.openxmlformats.org/officeDocument/2006/relationships/slide" Target="slides/slide693.xml"/><Relationship Id="rId708" Type="http://schemas.openxmlformats.org/officeDocument/2006/relationships/slide" Target="slides/slide707.xml"/><Relationship Id="rId915" Type="http://schemas.openxmlformats.org/officeDocument/2006/relationships/slide" Target="slides/slide914.xml"/><Relationship Id="rId1240" Type="http://schemas.openxmlformats.org/officeDocument/2006/relationships/slide" Target="slides/slide1239.xml"/><Relationship Id="rId347" Type="http://schemas.openxmlformats.org/officeDocument/2006/relationships/slide" Target="slides/slide346.xml"/><Relationship Id="rId999" Type="http://schemas.openxmlformats.org/officeDocument/2006/relationships/slide" Target="slides/slide998.xml"/><Relationship Id="rId1100" Type="http://schemas.openxmlformats.org/officeDocument/2006/relationships/slide" Target="slides/slide1099.xml"/><Relationship Id="rId1184" Type="http://schemas.openxmlformats.org/officeDocument/2006/relationships/slide" Target="slides/slide1183.xml"/><Relationship Id="rId44" Type="http://schemas.openxmlformats.org/officeDocument/2006/relationships/slide" Target="slides/slide43.xml"/><Relationship Id="rId554" Type="http://schemas.openxmlformats.org/officeDocument/2006/relationships/slide" Target="slides/slide553.xml"/><Relationship Id="rId761" Type="http://schemas.openxmlformats.org/officeDocument/2006/relationships/slide" Target="slides/slide760.xml"/><Relationship Id="rId859" Type="http://schemas.openxmlformats.org/officeDocument/2006/relationships/slide" Target="slides/slide858.xml"/><Relationship Id="rId193" Type="http://schemas.openxmlformats.org/officeDocument/2006/relationships/slide" Target="slides/slide192.xml"/><Relationship Id="rId207" Type="http://schemas.openxmlformats.org/officeDocument/2006/relationships/slide" Target="slides/slide206.xml"/><Relationship Id="rId414" Type="http://schemas.openxmlformats.org/officeDocument/2006/relationships/slide" Target="slides/slide413.xml"/><Relationship Id="rId498" Type="http://schemas.openxmlformats.org/officeDocument/2006/relationships/slide" Target="slides/slide497.xml"/><Relationship Id="rId621" Type="http://schemas.openxmlformats.org/officeDocument/2006/relationships/slide" Target="slides/slide620.xml"/><Relationship Id="rId1044" Type="http://schemas.openxmlformats.org/officeDocument/2006/relationships/slide" Target="slides/slide1043.xml"/><Relationship Id="rId1251" Type="http://schemas.openxmlformats.org/officeDocument/2006/relationships/slide" Target="slides/slide1250.xml"/><Relationship Id="rId260" Type="http://schemas.openxmlformats.org/officeDocument/2006/relationships/slide" Target="slides/slide259.xml"/><Relationship Id="rId719" Type="http://schemas.openxmlformats.org/officeDocument/2006/relationships/slide" Target="slides/slide718.xml"/><Relationship Id="rId926" Type="http://schemas.openxmlformats.org/officeDocument/2006/relationships/slide" Target="slides/slide925.xml"/><Relationship Id="rId1111" Type="http://schemas.openxmlformats.org/officeDocument/2006/relationships/slide" Target="slides/slide1110.xml"/><Relationship Id="rId55" Type="http://schemas.openxmlformats.org/officeDocument/2006/relationships/slide" Target="slides/slide54.xml"/><Relationship Id="rId120" Type="http://schemas.openxmlformats.org/officeDocument/2006/relationships/slide" Target="slides/slide119.xml"/><Relationship Id="rId358" Type="http://schemas.openxmlformats.org/officeDocument/2006/relationships/slide" Target="slides/slide357.xml"/><Relationship Id="rId565" Type="http://schemas.openxmlformats.org/officeDocument/2006/relationships/slide" Target="slides/slide564.xml"/><Relationship Id="rId772" Type="http://schemas.openxmlformats.org/officeDocument/2006/relationships/slide" Target="slides/slide771.xml"/><Relationship Id="rId1195" Type="http://schemas.openxmlformats.org/officeDocument/2006/relationships/slide" Target="slides/slide1194.xml"/><Relationship Id="rId1209" Type="http://schemas.openxmlformats.org/officeDocument/2006/relationships/slide" Target="slides/slide1208.xml"/><Relationship Id="rId218" Type="http://schemas.openxmlformats.org/officeDocument/2006/relationships/slide" Target="slides/slide217.xml"/><Relationship Id="rId425" Type="http://schemas.openxmlformats.org/officeDocument/2006/relationships/slide" Target="slides/slide424.xml"/><Relationship Id="rId632" Type="http://schemas.openxmlformats.org/officeDocument/2006/relationships/slide" Target="slides/slide631.xml"/><Relationship Id="rId1055" Type="http://schemas.openxmlformats.org/officeDocument/2006/relationships/slide" Target="slides/slide1054.xml"/><Relationship Id="rId1262" Type="http://schemas.openxmlformats.org/officeDocument/2006/relationships/slide" Target="slides/slide1261.xml"/><Relationship Id="rId271" Type="http://schemas.openxmlformats.org/officeDocument/2006/relationships/slide" Target="slides/slide270.xml"/><Relationship Id="rId937" Type="http://schemas.openxmlformats.org/officeDocument/2006/relationships/slide" Target="slides/slide936.xml"/><Relationship Id="rId1122" Type="http://schemas.openxmlformats.org/officeDocument/2006/relationships/slide" Target="slides/slide112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511.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463AD7AE-FED7-463D-9607-27E45622978C}" type="datetimeFigureOut">
              <a:rPr lang="zh-CN" altLang="en-US" smtClean="0"/>
              <a:t>2020/2/20</a:t>
            </a:fld>
            <a:endParaRPr lang="zh-CN" altLang="en-US"/>
          </a:p>
        </p:txBody>
      </p:sp>
      <p:sp>
        <p:nvSpPr>
          <p:cNvPr id="4" name="幻灯片图像占位符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E9ED1ECB-D2D1-4EF6-8610-A836D9576455}"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9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0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0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0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1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1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9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9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70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75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75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75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75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76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76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76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76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77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78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79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82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82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88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89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89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90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92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92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97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98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98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98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98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99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99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01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0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0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05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06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06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13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14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14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14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14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14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14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14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14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14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15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15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15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15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15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15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15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15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15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6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16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16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16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16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16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16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16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7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7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7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7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8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8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69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8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8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8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8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9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9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9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9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9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9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9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9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9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98.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9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0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0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0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0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0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0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9458"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19459"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9460"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4578"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4579" name="页脚占位符 1"/>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4580" name="页眉占位符 2"/>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46082"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46083"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46084"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48130"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48131"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48132"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50178"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50179"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50180"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5427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54275"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54276"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56322"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56323"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56324"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65538"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65539"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65540"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6626"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6627" name="页脚占位符 1"/>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6628" name="页眉占位符 2"/>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9698"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9699" name="页脚占位符 1"/>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9700" name="页眉占位符 2"/>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891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38915"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38916"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819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8195" name="页脚占位符 1"/>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8196" name="页眉占位符 2"/>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0242"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10243"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10244" name="页眉占位符 5"/>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2290"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12291" name="页脚占位符 1"/>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12292" name="页眉占位符 2"/>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6386"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16387"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16388"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2530"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2531"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22532"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6626"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6627"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26628"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355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3555"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3556"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867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8675"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28676"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379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33795"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33796"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4403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44035" name="页脚占位符 1"/>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44036" name="页眉占位符 2"/>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50178"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50179"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50180"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5122"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5123"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5124" name="页眉占位符 5"/>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1746"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31747"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31748"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40962"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40963"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40964"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2290"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12291"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2292"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6626"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26627" name="页脚占位符 1"/>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6628" name="页眉占位符 2"/>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867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28675" name="页脚占位符 1"/>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8676" name="页眉占位符 2"/>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6626"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6627"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6628"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2290"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12291"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2292"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4818"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34819" name="页脚占位符 1"/>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34820" name="页眉占位符 2"/>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6866"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36867" name="页脚占位符 1"/>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36868" name="页眉占位符 2"/>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7170"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7171" name="灯片编号占位符 3"/>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0" fontAlgn="base" latinLnBrk="0" hangingPunct="0">
              <a:lnSpc>
                <a:spcPct val="100000"/>
              </a:lnSpc>
              <a:spcBef>
                <a:spcPct val="0"/>
              </a:spcBef>
              <a:spcAft>
                <a:spcPct val="0"/>
              </a:spcAft>
              <a:buClrTx/>
              <a:buSzTx/>
              <a:buFontTx/>
              <a:buNone/>
              <a:defRPr/>
            </a:pPr>
            <a:fld id="{79F966AB-DD82-4F1B-8B6A-0725C2A38BAD}" type="slidenum">
              <a:rPr kumimoji="0" lang="zh-CN" altLang="en-US" sz="1200" b="0" i="0" u="none" strike="noStrike" kern="1200" cap="none" spc="0" normalizeH="0" baseline="0" noProof="0" smtClean="0">
                <a:ln>
                  <a:noFill/>
                </a:ln>
                <a:solidFill>
                  <a:prstClr val="black"/>
                </a:solidFill>
                <a:effectLst/>
                <a:uLnTx/>
                <a:uFillTx/>
                <a:latin typeface="Arial" panose="020B0604020202020204" pitchFamily="34" charset="0"/>
                <a:ea typeface="宋体" panose="02010600030101010101" pitchFamily="2" charset="-122"/>
                <a:cs typeface="+mn-cs"/>
              </a:rPr>
              <a:pPr marL="0" marR="0" lvl="0" indent="0" algn="r" defTabSz="914400" rtl="0" eaLnBrk="0" fontAlgn="base" latinLnBrk="0" hangingPunct="0">
                <a:lnSpc>
                  <a:spcPct val="100000"/>
                </a:lnSpc>
                <a:spcBef>
                  <a:spcPct val="0"/>
                </a:spcBef>
                <a:spcAft>
                  <a:spcPct val="0"/>
                </a:spcAft>
                <a:buClrTx/>
                <a:buSzTx/>
                <a:buFontTx/>
                <a:buNone/>
                <a:defRPr/>
              </a:pPr>
              <a:t>979</a:t>
            </a:fld>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7172"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7173" name="页眉占位符 5"/>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9218"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9219" name="灯片编号占位符 3"/>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0" fontAlgn="base" latinLnBrk="0" hangingPunct="0">
              <a:lnSpc>
                <a:spcPct val="100000"/>
              </a:lnSpc>
              <a:spcBef>
                <a:spcPct val="0"/>
              </a:spcBef>
              <a:spcAft>
                <a:spcPct val="0"/>
              </a:spcAft>
              <a:buClrTx/>
              <a:buSzTx/>
              <a:buFontTx/>
              <a:buNone/>
              <a:defRPr/>
            </a:pPr>
            <a:fld id="{A61F6C1A-DF36-41CB-9A88-A4D6EB67B002}" type="slidenum">
              <a:rPr kumimoji="0" lang="zh-CN" altLang="en-US" sz="1200" b="0" i="0" u="none" strike="noStrike" kern="1200" cap="none" spc="0" normalizeH="0" baseline="0" noProof="0" smtClean="0">
                <a:ln>
                  <a:noFill/>
                </a:ln>
                <a:solidFill>
                  <a:prstClr val="black"/>
                </a:solidFill>
                <a:effectLst/>
                <a:uLnTx/>
                <a:uFillTx/>
                <a:latin typeface="Arial" panose="020B0604020202020204" pitchFamily="34" charset="0"/>
                <a:ea typeface="宋体" panose="02010600030101010101" pitchFamily="2" charset="-122"/>
                <a:cs typeface="+mn-cs"/>
              </a:rPr>
              <a:pPr marL="0" marR="0" lvl="0" indent="0" algn="r" defTabSz="914400" rtl="0" eaLnBrk="0" fontAlgn="base" latinLnBrk="0" hangingPunct="0">
                <a:lnSpc>
                  <a:spcPct val="100000"/>
                </a:lnSpc>
                <a:spcBef>
                  <a:spcPct val="0"/>
                </a:spcBef>
                <a:spcAft>
                  <a:spcPct val="0"/>
                </a:spcAft>
                <a:buClrTx/>
                <a:buSzTx/>
                <a:buFontTx/>
                <a:buNone/>
                <a:defRPr/>
              </a:pPr>
              <a:t>980</a:t>
            </a:fld>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9220" name="页脚占位符 1"/>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9221" name="页眉占位符 2"/>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1266"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11267" name="灯片编号占位符 3"/>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0" fontAlgn="base" latinLnBrk="0" hangingPunct="0">
              <a:lnSpc>
                <a:spcPct val="100000"/>
              </a:lnSpc>
              <a:spcBef>
                <a:spcPct val="0"/>
              </a:spcBef>
              <a:spcAft>
                <a:spcPct val="0"/>
              </a:spcAft>
              <a:buClrTx/>
              <a:buSzTx/>
              <a:buFontTx/>
              <a:buNone/>
              <a:defRPr/>
            </a:pPr>
            <a:fld id="{CF1EAD00-CF8B-4F9C-BD34-561BB65D73F5}" type="slidenum">
              <a:rPr kumimoji="0" lang="zh-CN" altLang="en-US" sz="1200" b="0" i="0" u="none" strike="noStrike" kern="1200" cap="none" spc="0" normalizeH="0" baseline="0" noProof="0" smtClean="0">
                <a:ln>
                  <a:noFill/>
                </a:ln>
                <a:solidFill>
                  <a:prstClr val="black"/>
                </a:solidFill>
                <a:effectLst/>
                <a:uLnTx/>
                <a:uFillTx/>
                <a:latin typeface="Arial" panose="020B0604020202020204" pitchFamily="34" charset="0"/>
                <a:ea typeface="宋体" panose="02010600030101010101" pitchFamily="2" charset="-122"/>
                <a:cs typeface="+mn-cs"/>
              </a:rPr>
              <a:pPr marL="0" marR="0" lvl="0" indent="0" algn="r" defTabSz="914400" rtl="0" eaLnBrk="0" fontAlgn="base" latinLnBrk="0" hangingPunct="0">
                <a:lnSpc>
                  <a:spcPct val="100000"/>
                </a:lnSpc>
                <a:spcBef>
                  <a:spcPct val="0"/>
                </a:spcBef>
                <a:spcAft>
                  <a:spcPct val="0"/>
                </a:spcAft>
                <a:buClrTx/>
                <a:buSzTx/>
                <a:buFontTx/>
                <a:buNone/>
                <a:defRPr/>
              </a:pPr>
              <a:t>981</a:t>
            </a:fld>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11268" name="页脚占位符 1"/>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11269" name="页眉占位符 2"/>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5362"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15363"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15364"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15365" name="灯片编号占位符 5"/>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defRPr/>
            </a:pPr>
            <a:fld id="{298FDC90-4F13-4174-95B5-D6BC4BFF391D}" type="slidenum">
              <a:rPr kumimoji="0" lang="zh-CN" altLang="en-US" sz="1200" b="0" i="0" u="none" strike="noStrike" kern="1200" cap="none" spc="0" normalizeH="0" baseline="0" noProof="0" smtClean="0">
                <a:ln>
                  <a:noFill/>
                </a:ln>
                <a:solidFill>
                  <a:prstClr val="black"/>
                </a:solidFill>
                <a:effectLst/>
                <a:uLnTx/>
                <a:uFillTx/>
                <a:latin typeface="Arial" panose="020B0604020202020204" pitchFamily="34"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defRPr/>
              </a:pPr>
              <a:t>984</a:t>
            </a:fld>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7410"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17411" name="灯片编号占位符 3"/>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0" fontAlgn="base" latinLnBrk="0" hangingPunct="0">
              <a:lnSpc>
                <a:spcPct val="100000"/>
              </a:lnSpc>
              <a:spcBef>
                <a:spcPct val="0"/>
              </a:spcBef>
              <a:spcAft>
                <a:spcPct val="0"/>
              </a:spcAft>
              <a:buClrTx/>
              <a:buSzTx/>
              <a:buFontTx/>
              <a:buNone/>
              <a:defRPr/>
            </a:pPr>
            <a:fld id="{EB58D512-42FA-4D55-860E-529F7EBB30F1}"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0" fontAlgn="base" latinLnBrk="0" hangingPunct="0">
                <a:lnSpc>
                  <a:spcPct val="100000"/>
                </a:lnSpc>
                <a:spcBef>
                  <a:spcPct val="0"/>
                </a:spcBef>
                <a:spcAft>
                  <a:spcPct val="0"/>
                </a:spcAft>
                <a:buClrTx/>
                <a:buSzTx/>
                <a:buFontTx/>
                <a:buNone/>
                <a:defRPr/>
              </a:pPr>
              <a:t>985</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355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3555"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23556"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23557" name="灯片编号占位符 5"/>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0" fontAlgn="base" latinLnBrk="0" hangingPunct="0">
              <a:lnSpc>
                <a:spcPct val="100000"/>
              </a:lnSpc>
              <a:spcBef>
                <a:spcPct val="0"/>
              </a:spcBef>
              <a:spcAft>
                <a:spcPct val="0"/>
              </a:spcAft>
              <a:buClrTx/>
              <a:buSzTx/>
              <a:buFontTx/>
              <a:buNone/>
              <a:defRPr/>
            </a:pPr>
            <a:fld id="{79A78416-AFC0-442A-BE60-AEB801ACCF3A}" type="slidenum">
              <a:rPr kumimoji="0" lang="zh-CN" altLang="en-US" sz="1200" b="0" i="0" u="none" strike="noStrike" kern="1200" cap="none" spc="0" normalizeH="0" baseline="0" noProof="0" smtClean="0">
                <a:ln>
                  <a:noFill/>
                </a:ln>
                <a:solidFill>
                  <a:prstClr val="black"/>
                </a:solidFill>
                <a:effectLst/>
                <a:uLnTx/>
                <a:uFillTx/>
                <a:latin typeface="Arial" panose="020B0604020202020204" pitchFamily="34" charset="0"/>
                <a:ea typeface="宋体" panose="02010600030101010101" pitchFamily="2" charset="-122"/>
                <a:cs typeface="+mn-cs"/>
              </a:rPr>
              <a:pPr marL="0" marR="0" lvl="0" indent="0" algn="r" defTabSz="914400" rtl="0" eaLnBrk="0" fontAlgn="base" latinLnBrk="0" hangingPunct="0">
                <a:lnSpc>
                  <a:spcPct val="100000"/>
                </a:lnSpc>
                <a:spcBef>
                  <a:spcPct val="0"/>
                </a:spcBef>
                <a:spcAft>
                  <a:spcPct val="0"/>
                </a:spcAft>
                <a:buClrTx/>
                <a:buSzTx/>
                <a:buFontTx/>
                <a:buNone/>
                <a:defRPr/>
              </a:pPr>
              <a:t>990</a:t>
            </a:fld>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9698"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9699"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29700"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29701" name="灯片编号占位符 5"/>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0" fontAlgn="base" latinLnBrk="0" hangingPunct="0">
              <a:lnSpc>
                <a:spcPct val="100000"/>
              </a:lnSpc>
              <a:spcBef>
                <a:spcPct val="0"/>
              </a:spcBef>
              <a:spcAft>
                <a:spcPct val="0"/>
              </a:spcAft>
              <a:buClrTx/>
              <a:buSzTx/>
              <a:buFontTx/>
              <a:buNone/>
              <a:defRPr/>
            </a:pPr>
            <a:fld id="{07F3D02B-EA84-46C8-AC30-4754634B64CA}" type="slidenum">
              <a:rPr kumimoji="0" lang="zh-CN" altLang="en-US" sz="1200" b="0" i="0" u="none" strike="noStrike" kern="1200" cap="none" spc="0" normalizeH="0" baseline="0" noProof="0" smtClean="0">
                <a:ln>
                  <a:noFill/>
                </a:ln>
                <a:solidFill>
                  <a:prstClr val="black"/>
                </a:solidFill>
                <a:effectLst/>
                <a:uLnTx/>
                <a:uFillTx/>
                <a:latin typeface="Arial" panose="020B0604020202020204" pitchFamily="34" charset="0"/>
                <a:ea typeface="宋体" panose="02010600030101010101" pitchFamily="2" charset="-122"/>
                <a:cs typeface="+mn-cs"/>
              </a:rPr>
              <a:pPr marL="0" marR="0" lvl="0" indent="0" algn="r" defTabSz="914400" rtl="0" eaLnBrk="0" fontAlgn="base" latinLnBrk="0" hangingPunct="0">
                <a:lnSpc>
                  <a:spcPct val="100000"/>
                </a:lnSpc>
                <a:spcBef>
                  <a:spcPct val="0"/>
                </a:spcBef>
                <a:spcAft>
                  <a:spcPct val="0"/>
                </a:spcAft>
                <a:buClrTx/>
                <a:buSzTx/>
                <a:buFontTx/>
                <a:buNone/>
                <a:defRPr/>
              </a:pPr>
              <a:t>995</a:t>
            </a:fld>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0722"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30723"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30724"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46082"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46083" name="灯片编号占位符 3"/>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defRPr/>
            </a:pPr>
            <a:fld id="{7E9F85D9-6886-48B0-BF95-3101C18CA7F3}" type="slidenum">
              <a:rPr kumimoji="0" lang="zh-CN" altLang="en-US" sz="1200" b="0" i="0" u="none" strike="noStrike" kern="1200" cap="none" spc="0" normalizeH="0" baseline="0" noProof="0" smtClean="0">
                <a:ln>
                  <a:noFill/>
                </a:ln>
                <a:solidFill>
                  <a:prstClr val="black"/>
                </a:solidFill>
                <a:effectLst/>
                <a:uLnTx/>
                <a:uFillTx/>
                <a:latin typeface="Arial" panose="020B0604020202020204" pitchFamily="34"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defRPr/>
              </a:pPr>
              <a:t>1010</a:t>
            </a:fld>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46084" name="页脚占位符 1"/>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46085" name="页眉占位符 2"/>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5842"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35843"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35844"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9938"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39939"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39940"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46082"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46083"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46084"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60418"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60419"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60420"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6387"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16388"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16389"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6146"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6147"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6148"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1266"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11267"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1268"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331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13315"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3316"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5362"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15363"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5364"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331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13315"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3316"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843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18435"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8436"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0482"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0483"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0484"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2530"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2531"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2532"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4578"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4579"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4580"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6626"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6627"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6628"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867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8675"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8676"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0722"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30723"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30724"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2770"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32771"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32772"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4818"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34819"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34820"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6866"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36867"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36868"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4915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49155"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49156"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891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38915"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38916"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62466"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62467"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62468"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6146"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6147"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6148"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819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8195"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8196"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2290"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12291"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2292"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4338"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14339"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4340"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6386"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16387"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6388"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843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18435"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8436"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1506"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1507"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1508"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355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3555"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3556"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9218"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9219"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9220"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5602"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5603"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5604"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7650"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7651"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7652"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9698"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9699"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9700"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2770"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32771"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32772"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5842"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35843"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35844"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9938"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39939"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39940"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43010"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43011"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43012"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45058"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45059"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45060"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4915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49155"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49156"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52226"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52227"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52228"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0482"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0483" name="页脚占位符 1"/>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0484" name="页眉占位符 2"/>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5427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54275"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54276"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6963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69635"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69636"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9218"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9219"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9220"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1266"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11267"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1268"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331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13315"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3316"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5362"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15363"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5364"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7410"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17411"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7412"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9458"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19459"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9460"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1506"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1507"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21508"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355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3555"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23556"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2530"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2531" name="页脚占位符 1"/>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2532" name="页眉占位符 2"/>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5602"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5603"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25604"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7650"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7651"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27652"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9698"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29699"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29700"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1746"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31747"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31748"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379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33795"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33796"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5842"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35843"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35844"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7890"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37891"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37892"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9938"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39939"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39940"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41986"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41987"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41988"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44034" name="备注占位符 2"/>
          <p:cNvSpPr>
            <a:spLocks noGrp="1" noChangeArrowheads="1"/>
          </p:cNvSpPr>
          <p:nvPr>
            <p:ph type="body" idx="429496729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endParaRPr lang="zh-CN" altLang="en-US"/>
          </a:p>
        </p:txBody>
      </p:sp>
      <p:sp>
        <p:nvSpPr>
          <p:cNvPr id="44035" name="页眉占位符 3"/>
          <p:cNvSpPr>
            <a:spLocks noGrp="1" noChangeArrowheads="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44036" name="页脚占位符 4"/>
          <p:cNvSpPr>
            <a:spLocks noGrp="1" noChangeArrowheads="1"/>
          </p:cNvSpPr>
          <p:nvPr>
            <p:ph type="ftr" sz="quarter" idx="4"/>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9867BFA7-BC36-4D08-9B46-6E60137CEAB1}" type="datetimeFigureOut">
              <a:rPr lang="zh-CN" altLang="en-US" smtClean="0"/>
              <a:t>2020/2/20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D3297598-A4B3-4920-B7D7-C12DEB92003C}"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9867BFA7-BC36-4D08-9B46-6E60137CEAB1}" type="datetimeFigureOut">
              <a:rPr lang="zh-CN" altLang="en-US" smtClean="0"/>
              <a:t>2020/2/20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D3297598-A4B3-4920-B7D7-C12DEB92003C}"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9867BFA7-BC36-4D08-9B46-6E60137CEAB1}" type="datetimeFigureOut">
              <a:rPr lang="zh-CN" altLang="en-US" smtClean="0"/>
              <a:t>2020/2/20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D3297598-A4B3-4920-B7D7-C12DEB92003C}" type="slidenum">
              <a:rPr lang="zh-CN" altLang="en-US" smtClean="0"/>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Tree>
  </p:cSld>
  <p:clrMapOvr>
    <a:masterClrMapping/>
  </p:clrMapOvr>
  <p:transition spd="slow" advTm="0">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p:cSld name="2_标题和内容">
    <p:spTree>
      <p:nvGrpSpPr>
        <p:cNvPr id="1" name=""/>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cSld name="自定义版式">
    <p:spTree>
      <p:nvGrpSpPr>
        <p:cNvPr id="1" name=""/>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cSld name="4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noProof="1"/>
              <a:t>单击此处编辑母版标题样式</a:t>
            </a:r>
          </a:p>
        </p:txBody>
      </p:sp>
      <p:sp>
        <p:nvSpPr>
          <p:cNvPr id="3" name="日期占位符 3"/>
          <p:cNvSpPr>
            <a:spLocks noGrp="1"/>
          </p:cNvSpPr>
          <p:nvPr>
            <p:ph type="dt" sz="half" idx="10"/>
          </p:nvPr>
        </p:nvSpPr>
        <p:spPr/>
        <p:txBody>
          <a:bodyPr/>
          <a:lstStyle>
            <a:lvl1pPr>
              <a:defRPr/>
            </a:lvl1pPr>
          </a:lstStyle>
          <a:p>
            <a:fld id="{82F288E0-7875-42C4-84C8-98DBBD3BF4D2}" type="datetimeFigureOut">
              <a:rPr lang="zh-CN" altLang="en-US"/>
              <a:pPr/>
              <a:t>2020/2/20</a:t>
            </a:fld>
            <a:endParaRPr lang="zh-CN" altLang="en-US"/>
          </a:p>
        </p:txBody>
      </p:sp>
      <p:sp>
        <p:nvSpPr>
          <p:cNvPr id="4" name="页脚占位符 4"/>
          <p:cNvSpPr>
            <a:spLocks noGrp="1"/>
          </p:cNvSpPr>
          <p:nvPr>
            <p:ph type="ftr" sz="quarter" idx="11"/>
          </p:nvPr>
        </p:nvSpPr>
        <p:spPr/>
        <p:txBody>
          <a:bodyPr/>
          <a:lstStyle>
            <a:lvl1pPr>
              <a:defRPr/>
            </a:lvl1pPr>
          </a:lstStyle>
          <a:p>
            <a:endParaRPr lang="zh-CN" altLang="en-US"/>
          </a:p>
        </p:txBody>
      </p:sp>
      <p:sp>
        <p:nvSpPr>
          <p:cNvPr id="5" name="灯片编号占位符 5"/>
          <p:cNvSpPr>
            <a:spLocks noGrp="1"/>
          </p:cNvSpPr>
          <p:nvPr>
            <p:ph type="sldNum" sz="quarter" idx="12"/>
          </p:nvPr>
        </p:nvSpPr>
        <p:spPr/>
        <p:txBody>
          <a:bodyPr/>
          <a:lstStyle>
            <a:lvl1pPr>
              <a:defRPr/>
            </a:lvl1pPr>
          </a:lstStyle>
          <a:p>
            <a:fld id="{B86CC0E7-CD71-4C7B-90EA-21FC46D157AE}" type="slidenum">
              <a:rPr lang="zh-CN" altLang="en-US"/>
              <a:pPr/>
              <a:t>‹#›</a:t>
            </a:fld>
            <a:endParaRPr lang="zh-CN" altLang="en-US"/>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cSld name="5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noProof="1"/>
              <a:t>单击此处编辑母版标题样式</a:t>
            </a:r>
          </a:p>
        </p:txBody>
      </p:sp>
      <p:sp>
        <p:nvSpPr>
          <p:cNvPr id="3" name="日期占位符 3"/>
          <p:cNvSpPr>
            <a:spLocks noGrp="1"/>
          </p:cNvSpPr>
          <p:nvPr>
            <p:ph type="dt" sz="half" idx="10"/>
          </p:nvPr>
        </p:nvSpPr>
        <p:spPr/>
        <p:txBody>
          <a:bodyPr/>
          <a:lstStyle>
            <a:lvl1pPr>
              <a:defRPr/>
            </a:lvl1pPr>
          </a:lstStyle>
          <a:p>
            <a:fld id="{82F288E0-7875-42C4-84C8-98DBBD3BF4D2}" type="datetimeFigureOut">
              <a:rPr lang="zh-CN" altLang="en-US"/>
              <a:pPr/>
              <a:t>2020/2/20</a:t>
            </a:fld>
            <a:endParaRPr lang="zh-CN" altLang="en-US"/>
          </a:p>
        </p:txBody>
      </p:sp>
      <p:sp>
        <p:nvSpPr>
          <p:cNvPr id="4" name="页脚占位符 4"/>
          <p:cNvSpPr>
            <a:spLocks noGrp="1"/>
          </p:cNvSpPr>
          <p:nvPr>
            <p:ph type="ftr" sz="quarter" idx="11"/>
          </p:nvPr>
        </p:nvSpPr>
        <p:spPr/>
        <p:txBody>
          <a:bodyPr/>
          <a:lstStyle>
            <a:lvl1pPr>
              <a:defRPr/>
            </a:lvl1pPr>
          </a:lstStyle>
          <a:p>
            <a:endParaRPr lang="zh-CN" altLang="en-US"/>
          </a:p>
        </p:txBody>
      </p:sp>
      <p:sp>
        <p:nvSpPr>
          <p:cNvPr id="5" name="灯片编号占位符 5"/>
          <p:cNvSpPr>
            <a:spLocks noGrp="1"/>
          </p:cNvSpPr>
          <p:nvPr>
            <p:ph type="sldNum" sz="quarter" idx="12"/>
          </p:nvPr>
        </p:nvSpPr>
        <p:spPr/>
        <p:txBody>
          <a:bodyPr/>
          <a:lstStyle>
            <a:lvl1pPr>
              <a:defRPr/>
            </a:lvl1pPr>
          </a:lstStyle>
          <a:p>
            <a:fld id="{B86CC0E7-CD71-4C7B-90EA-21FC46D157AE}" type="slidenum">
              <a:rPr lang="zh-CN" altLang="en-US"/>
              <a:pPr/>
              <a:t>‹#›</a:t>
            </a:fld>
            <a:endParaRPr lang="zh-CN" altLang="en-US"/>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cSld name="6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noProof="1"/>
              <a:t>单击此处编辑母版标题样式</a:t>
            </a:r>
          </a:p>
        </p:txBody>
      </p:sp>
      <p:sp>
        <p:nvSpPr>
          <p:cNvPr id="3" name="日期占位符 3"/>
          <p:cNvSpPr>
            <a:spLocks noGrp="1"/>
          </p:cNvSpPr>
          <p:nvPr>
            <p:ph type="dt" sz="half" idx="10"/>
          </p:nvPr>
        </p:nvSpPr>
        <p:spPr/>
        <p:txBody>
          <a:bodyPr/>
          <a:lstStyle>
            <a:lvl1pPr>
              <a:defRPr/>
            </a:lvl1pPr>
          </a:lstStyle>
          <a:p>
            <a:fld id="{82F288E0-7875-42C4-84C8-98DBBD3BF4D2}" type="datetimeFigureOut">
              <a:rPr lang="zh-CN" altLang="en-US"/>
              <a:pPr/>
              <a:t>2020/2/20</a:t>
            </a:fld>
            <a:endParaRPr lang="zh-CN" altLang="en-US"/>
          </a:p>
        </p:txBody>
      </p:sp>
      <p:sp>
        <p:nvSpPr>
          <p:cNvPr id="4" name="页脚占位符 4"/>
          <p:cNvSpPr>
            <a:spLocks noGrp="1"/>
          </p:cNvSpPr>
          <p:nvPr>
            <p:ph type="ftr" sz="quarter" idx="11"/>
          </p:nvPr>
        </p:nvSpPr>
        <p:spPr/>
        <p:txBody>
          <a:bodyPr/>
          <a:lstStyle>
            <a:lvl1pPr>
              <a:defRPr/>
            </a:lvl1pPr>
          </a:lstStyle>
          <a:p>
            <a:endParaRPr lang="zh-CN" altLang="en-US"/>
          </a:p>
        </p:txBody>
      </p:sp>
      <p:sp>
        <p:nvSpPr>
          <p:cNvPr id="5" name="灯片编号占位符 5"/>
          <p:cNvSpPr>
            <a:spLocks noGrp="1"/>
          </p:cNvSpPr>
          <p:nvPr>
            <p:ph type="sldNum" sz="quarter" idx="12"/>
          </p:nvPr>
        </p:nvSpPr>
        <p:spPr/>
        <p:txBody>
          <a:bodyPr/>
          <a:lstStyle>
            <a:lvl1pPr>
              <a:defRPr/>
            </a:lvl1pPr>
          </a:lstStyle>
          <a:p>
            <a:fld id="{B86CC0E7-CD71-4C7B-90EA-21FC46D157AE}" type="slidenum">
              <a:rPr lang="zh-CN" altLang="en-US"/>
              <a:pPr/>
              <a:t>‹#›</a:t>
            </a:fld>
            <a:endParaRPr lang="zh-CN" altLang="en-US"/>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cSld name="7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noProof="1"/>
              <a:t>单击此处编辑母版标题样式</a:t>
            </a:r>
          </a:p>
        </p:txBody>
      </p:sp>
      <p:sp>
        <p:nvSpPr>
          <p:cNvPr id="3" name="日期占位符 3"/>
          <p:cNvSpPr>
            <a:spLocks noGrp="1"/>
          </p:cNvSpPr>
          <p:nvPr>
            <p:ph type="dt" sz="half" idx="10"/>
          </p:nvPr>
        </p:nvSpPr>
        <p:spPr/>
        <p:txBody>
          <a:bodyPr/>
          <a:lstStyle>
            <a:lvl1pPr>
              <a:defRPr/>
            </a:lvl1pPr>
          </a:lstStyle>
          <a:p>
            <a:fld id="{82F288E0-7875-42C4-84C8-98DBBD3BF4D2}" type="datetimeFigureOut">
              <a:rPr lang="zh-CN" altLang="en-US"/>
              <a:pPr/>
              <a:t>2020/2/20</a:t>
            </a:fld>
            <a:endParaRPr lang="zh-CN" altLang="en-US"/>
          </a:p>
        </p:txBody>
      </p:sp>
      <p:sp>
        <p:nvSpPr>
          <p:cNvPr id="4" name="页脚占位符 4"/>
          <p:cNvSpPr>
            <a:spLocks noGrp="1"/>
          </p:cNvSpPr>
          <p:nvPr>
            <p:ph type="ftr" sz="quarter" idx="11"/>
          </p:nvPr>
        </p:nvSpPr>
        <p:spPr/>
        <p:txBody>
          <a:bodyPr/>
          <a:lstStyle>
            <a:lvl1pPr>
              <a:defRPr/>
            </a:lvl1pPr>
          </a:lstStyle>
          <a:p>
            <a:endParaRPr lang="zh-CN" altLang="en-US"/>
          </a:p>
        </p:txBody>
      </p:sp>
      <p:sp>
        <p:nvSpPr>
          <p:cNvPr id="5" name="灯片编号占位符 5"/>
          <p:cNvSpPr>
            <a:spLocks noGrp="1"/>
          </p:cNvSpPr>
          <p:nvPr>
            <p:ph type="sldNum" sz="quarter" idx="12"/>
          </p:nvPr>
        </p:nvSpPr>
        <p:spPr/>
        <p:txBody>
          <a:bodyPr/>
          <a:lstStyle>
            <a:lvl1pPr>
              <a:defRPr/>
            </a:lvl1pPr>
          </a:lstStyle>
          <a:p>
            <a:fld id="{B86CC0E7-CD71-4C7B-90EA-21FC46D157AE}" type="slidenum">
              <a:rPr lang="zh-CN" altLang="en-US"/>
              <a:pPr/>
              <a:t>‹#›</a:t>
            </a:fld>
            <a:endParaRPr lang="zh-CN" altLang="en-US"/>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cSld name="8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noProof="1"/>
              <a:t>单击此处编辑母版标题样式</a:t>
            </a:r>
          </a:p>
        </p:txBody>
      </p:sp>
      <p:sp>
        <p:nvSpPr>
          <p:cNvPr id="3" name="日期占位符 3"/>
          <p:cNvSpPr>
            <a:spLocks noGrp="1"/>
          </p:cNvSpPr>
          <p:nvPr>
            <p:ph type="dt" sz="half" idx="10"/>
          </p:nvPr>
        </p:nvSpPr>
        <p:spPr/>
        <p:txBody>
          <a:bodyPr/>
          <a:lstStyle>
            <a:lvl1pPr>
              <a:defRPr/>
            </a:lvl1pPr>
          </a:lstStyle>
          <a:p>
            <a:fld id="{82F288E0-7875-42C4-84C8-98DBBD3BF4D2}" type="datetimeFigureOut">
              <a:rPr lang="zh-CN" altLang="en-US"/>
              <a:pPr/>
              <a:t>2020/2/20</a:t>
            </a:fld>
            <a:endParaRPr lang="zh-CN" altLang="en-US"/>
          </a:p>
        </p:txBody>
      </p:sp>
      <p:sp>
        <p:nvSpPr>
          <p:cNvPr id="4" name="页脚占位符 4"/>
          <p:cNvSpPr>
            <a:spLocks noGrp="1"/>
          </p:cNvSpPr>
          <p:nvPr>
            <p:ph type="ftr" sz="quarter" idx="11"/>
          </p:nvPr>
        </p:nvSpPr>
        <p:spPr/>
        <p:txBody>
          <a:bodyPr/>
          <a:lstStyle>
            <a:lvl1pPr>
              <a:defRPr/>
            </a:lvl1pPr>
          </a:lstStyle>
          <a:p>
            <a:endParaRPr lang="zh-CN" altLang="en-US"/>
          </a:p>
        </p:txBody>
      </p:sp>
      <p:sp>
        <p:nvSpPr>
          <p:cNvPr id="5" name="灯片编号占位符 5"/>
          <p:cNvSpPr>
            <a:spLocks noGrp="1"/>
          </p:cNvSpPr>
          <p:nvPr>
            <p:ph type="sldNum" sz="quarter" idx="12"/>
          </p:nvPr>
        </p:nvSpPr>
        <p:spPr/>
        <p:txBody>
          <a:bodyPr/>
          <a:lstStyle>
            <a:lvl1pPr>
              <a:defRPr/>
            </a:lvl1pPr>
          </a:lstStyle>
          <a:p>
            <a:fld id="{B86CC0E7-CD71-4C7B-90EA-21FC46D157AE}" type="slidenum">
              <a:rPr lang="zh-CN" altLang="en-US"/>
              <a:pPr/>
              <a:t>‹#›</a:t>
            </a:fld>
            <a:endParaRPr lang="zh-CN" altLang="en-US"/>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9867BFA7-BC36-4D08-9B46-6E60137CEAB1}" type="datetimeFigureOut">
              <a:rPr lang="zh-CN" altLang="en-US" smtClean="0"/>
              <a:t>2020/2/20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D3297598-A4B3-4920-B7D7-C12DEB92003C}" type="slidenum">
              <a:rPr lang="zh-CN" altLang="en-US" smtClean="0"/>
              <a:t>‹#›</a:t>
            </a:fld>
            <a:endParaRPr lang="zh-CN" alt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cSld name="9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noProof="1"/>
              <a:t>单击此处编辑母版标题样式</a:t>
            </a:r>
          </a:p>
        </p:txBody>
      </p:sp>
      <p:sp>
        <p:nvSpPr>
          <p:cNvPr id="3" name="日期占位符 3"/>
          <p:cNvSpPr>
            <a:spLocks noGrp="1"/>
          </p:cNvSpPr>
          <p:nvPr>
            <p:ph type="dt" sz="half" idx="10"/>
          </p:nvPr>
        </p:nvSpPr>
        <p:spPr/>
        <p:txBody>
          <a:bodyPr/>
          <a:lstStyle>
            <a:lvl1pPr>
              <a:defRPr/>
            </a:lvl1pPr>
          </a:lstStyle>
          <a:p>
            <a:fld id="{82F288E0-7875-42C4-84C8-98DBBD3BF4D2}" type="datetimeFigureOut">
              <a:rPr lang="zh-CN" altLang="en-US"/>
              <a:pPr/>
              <a:t>2020/2/20</a:t>
            </a:fld>
            <a:endParaRPr lang="zh-CN" altLang="en-US"/>
          </a:p>
        </p:txBody>
      </p:sp>
      <p:sp>
        <p:nvSpPr>
          <p:cNvPr id="4" name="页脚占位符 4"/>
          <p:cNvSpPr>
            <a:spLocks noGrp="1"/>
          </p:cNvSpPr>
          <p:nvPr>
            <p:ph type="ftr" sz="quarter" idx="11"/>
          </p:nvPr>
        </p:nvSpPr>
        <p:spPr/>
        <p:txBody>
          <a:bodyPr/>
          <a:lstStyle>
            <a:lvl1pPr>
              <a:defRPr/>
            </a:lvl1pPr>
          </a:lstStyle>
          <a:p>
            <a:endParaRPr lang="zh-CN" altLang="en-US"/>
          </a:p>
        </p:txBody>
      </p:sp>
      <p:sp>
        <p:nvSpPr>
          <p:cNvPr id="5" name="灯片编号占位符 5"/>
          <p:cNvSpPr>
            <a:spLocks noGrp="1"/>
          </p:cNvSpPr>
          <p:nvPr>
            <p:ph type="sldNum" sz="quarter" idx="12"/>
          </p:nvPr>
        </p:nvSpPr>
        <p:spPr/>
        <p:txBody>
          <a:bodyPr/>
          <a:lstStyle>
            <a:lvl1pPr>
              <a:defRPr/>
            </a:lvl1pPr>
          </a:lstStyle>
          <a:p>
            <a:fld id="{B86CC0E7-CD71-4C7B-90EA-21FC46D157AE}" type="slidenum">
              <a:rPr lang="zh-CN" altLang="en-US"/>
              <a:pPr/>
              <a:t>‹#›</a:t>
            </a:fld>
            <a:endParaRPr lang="zh-CN" altLang="en-US"/>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2_标题幻灯片">
    <p:spTree>
      <p:nvGrpSpPr>
        <p:cNvPr id="1" name=""/>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3_标题幻灯片">
    <p:spTree>
      <p:nvGrpSpPr>
        <p:cNvPr id="1" name=""/>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4_标题幻灯片">
    <p:spTree>
      <p:nvGrpSpPr>
        <p:cNvPr id="1" name=""/>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5_标题幻灯片">
    <p:spTree>
      <p:nvGrpSpPr>
        <p:cNvPr id="1" name=""/>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6_标题幻灯片">
    <p:spTree>
      <p:nvGrpSpPr>
        <p:cNvPr id="1" name=""/>
        <p:cNvGrpSpPr/>
        <p:nvPr/>
      </p:nvGrpSpPr>
      <p:grpSpPr>
        <a:xfrm>
          <a:off x="0" y="0"/>
          <a:ext cx="0" cy="0"/>
          <a:chOff x="0" y="0"/>
          <a:chExt cx="0" cy="0"/>
        </a:xfrm>
      </p:grpSpPr>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7_标题幻灯片">
    <p:spTree>
      <p:nvGrpSpPr>
        <p:cNvPr id="1" name=""/>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8_标题幻灯片">
    <p:spTree>
      <p:nvGrpSpPr>
        <p:cNvPr id="1" name=""/>
        <p:cNvGrpSpPr/>
        <p:nvPr/>
      </p:nvGrpSpPr>
      <p:grpSpPr>
        <a:xfrm>
          <a:off x="0" y="0"/>
          <a:ext cx="0" cy="0"/>
          <a:chOff x="0" y="0"/>
          <a:chExt cx="0" cy="0"/>
        </a:xfrm>
      </p:grpSpPr>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9_标题幻灯片">
    <p:spTree>
      <p:nvGrpSpPr>
        <p:cNvPr id="1" name=""/>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10_标题幻灯片">
    <p:spTree>
      <p:nvGrpSpPr>
        <p:cNvPr id="1" name=""/>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9867BFA7-BC36-4D08-9B46-6E60137CEAB1}" type="datetimeFigureOut">
              <a:rPr lang="zh-CN" altLang="en-US" smtClean="0"/>
              <a:t>2020/2/20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D3297598-A4B3-4920-B7D7-C12DEB92003C}" type="slidenum">
              <a:rPr lang="zh-CN" altLang="en-US" smtClean="0"/>
              <a:t>‹#›</a:t>
            </a:fld>
            <a:endParaRPr lang="zh-CN" alt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11_标题幻灯片">
    <p:spTree>
      <p:nvGrpSpPr>
        <p:cNvPr id="1" name=""/>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12_标题幻灯片">
    <p:spTree>
      <p:nvGrpSpPr>
        <p:cNvPr id="1" name=""/>
        <p:cNvGrpSpPr/>
        <p:nvPr/>
      </p:nvGrpSpPr>
      <p:grpSpPr>
        <a:xfrm>
          <a:off x="0" y="0"/>
          <a:ext cx="0" cy="0"/>
          <a:chOff x="0" y="0"/>
          <a:chExt cx="0" cy="0"/>
        </a:xfrm>
      </p:grpSpPr>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13_标题幻灯片">
    <p:spTree>
      <p:nvGrpSpPr>
        <p:cNvPr id="1" name=""/>
        <p:cNvGrpSpPr/>
        <p:nvPr/>
      </p:nvGrpSpPr>
      <p:grpSpPr>
        <a:xfrm>
          <a:off x="0" y="0"/>
          <a:ext cx="0" cy="0"/>
          <a:chOff x="0" y="0"/>
          <a:chExt cx="0" cy="0"/>
        </a:xfrm>
      </p:grpSpPr>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14_标题幻灯片">
    <p:spTree>
      <p:nvGrpSpPr>
        <p:cNvPr id="1" name=""/>
        <p:cNvGrpSpPr/>
        <p:nvPr/>
      </p:nvGrpSpPr>
      <p:grpSpPr>
        <a:xfrm>
          <a:off x="0" y="0"/>
          <a:ext cx="0" cy="0"/>
          <a:chOff x="0" y="0"/>
          <a:chExt cx="0" cy="0"/>
        </a:xfrm>
      </p:grpSpPr>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15_标题幻灯片">
    <p:spTree>
      <p:nvGrpSpPr>
        <p:cNvPr id="1" name=""/>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16_标题幻灯片">
    <p:spTree>
      <p:nvGrpSpPr>
        <p:cNvPr id="1" name=""/>
        <p:cNvGrpSpPr/>
        <p:nvPr/>
      </p:nvGrpSpPr>
      <p:grpSpPr>
        <a:xfrm>
          <a:off x="0" y="0"/>
          <a:ext cx="0" cy="0"/>
          <a:chOff x="0" y="0"/>
          <a:chExt cx="0" cy="0"/>
        </a:xfrm>
      </p:grpSpPr>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17_标题幻灯片">
    <p:spTree>
      <p:nvGrpSpPr>
        <p:cNvPr id="1" name=""/>
        <p:cNvGrpSpPr/>
        <p:nvPr/>
      </p:nvGrpSpPr>
      <p:grpSpPr>
        <a:xfrm>
          <a:off x="0" y="0"/>
          <a:ext cx="0" cy="0"/>
          <a:chOff x="0" y="0"/>
          <a:chExt cx="0" cy="0"/>
        </a:xfrm>
      </p:grpSpPr>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18_标题幻灯片">
    <p:spTree>
      <p:nvGrpSpPr>
        <p:cNvPr id="1" name=""/>
        <p:cNvGrpSpPr/>
        <p:nvPr/>
      </p:nvGrpSpPr>
      <p:grpSpPr>
        <a:xfrm>
          <a:off x="0" y="0"/>
          <a:ext cx="0" cy="0"/>
          <a:chOff x="0" y="0"/>
          <a:chExt cx="0" cy="0"/>
        </a:xfrm>
      </p:grpSpPr>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19_标题幻灯片">
    <p:spTree>
      <p:nvGrpSpPr>
        <p:cNvPr id="1" name=""/>
        <p:cNvGrpSpPr/>
        <p:nvPr/>
      </p:nvGrpSpPr>
      <p:grpSpPr>
        <a:xfrm>
          <a:off x="0" y="0"/>
          <a:ext cx="0" cy="0"/>
          <a:chOff x="0" y="0"/>
          <a:chExt cx="0" cy="0"/>
        </a:xfrm>
      </p:grpSpPr>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20_标题幻灯片">
    <p:spTree>
      <p:nvGrpSpPr>
        <p:cNvPr id="1" name=""/>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9867BFA7-BC36-4D08-9B46-6E60137CEAB1}" type="datetimeFigureOut">
              <a:rPr lang="zh-CN" altLang="en-US" smtClean="0"/>
              <a:t>2020/2/20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D3297598-A4B3-4920-B7D7-C12DEB92003C}" type="slidenum">
              <a:rPr lang="zh-CN" altLang="en-US" smtClean="0"/>
              <a:t>‹#›</a:t>
            </a:fld>
            <a:endParaRPr lang="zh-CN" alt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21_标题幻灯片">
    <p:spTree>
      <p:nvGrpSpPr>
        <p:cNvPr id="1" name=""/>
        <p:cNvGrpSpPr/>
        <p:nvPr/>
      </p:nvGrpSpPr>
      <p:grpSpPr>
        <a:xfrm>
          <a:off x="0" y="0"/>
          <a:ext cx="0" cy="0"/>
          <a:chOff x="0" y="0"/>
          <a:chExt cx="0" cy="0"/>
        </a:xfrm>
      </p:grpSpPr>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22_标题幻灯片">
    <p:spTree>
      <p:nvGrpSpPr>
        <p:cNvPr id="1" name=""/>
        <p:cNvGrpSpPr/>
        <p:nvPr/>
      </p:nvGrpSpPr>
      <p:grpSpPr>
        <a:xfrm>
          <a:off x="0" y="0"/>
          <a:ext cx="0" cy="0"/>
          <a:chOff x="0" y="0"/>
          <a:chExt cx="0" cy="0"/>
        </a:xfrm>
      </p:grpSpPr>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23_标题幻灯片">
    <p:spTree>
      <p:nvGrpSpPr>
        <p:cNvPr id="1" name=""/>
        <p:cNvGrpSpPr/>
        <p:nvPr/>
      </p:nvGrpSpPr>
      <p:grpSpPr>
        <a:xfrm>
          <a:off x="0" y="0"/>
          <a:ext cx="0" cy="0"/>
          <a:chOff x="0" y="0"/>
          <a:chExt cx="0" cy="0"/>
        </a:xfrm>
      </p:grpSpPr>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24_标题幻灯片">
    <p:spTree>
      <p:nvGrpSpPr>
        <p:cNvPr id="1" name=""/>
        <p:cNvGrpSpPr/>
        <p:nvPr/>
      </p:nvGrpSpPr>
      <p:grpSpPr>
        <a:xfrm>
          <a:off x="0" y="0"/>
          <a:ext cx="0" cy="0"/>
          <a:chOff x="0" y="0"/>
          <a:chExt cx="0" cy="0"/>
        </a:xfrm>
      </p:grpSpPr>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25_标题幻灯片">
    <p:spTree>
      <p:nvGrpSpPr>
        <p:cNvPr id="1" name=""/>
        <p:cNvGrpSpPr/>
        <p:nvPr/>
      </p:nvGrpSpPr>
      <p:grpSpPr>
        <a:xfrm>
          <a:off x="0" y="0"/>
          <a:ext cx="0" cy="0"/>
          <a:chOff x="0" y="0"/>
          <a:chExt cx="0" cy="0"/>
        </a:xfrm>
      </p:grpSpPr>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26_标题幻灯片">
    <p:spTree>
      <p:nvGrpSpPr>
        <p:cNvPr id="1" name=""/>
        <p:cNvGrpSpPr/>
        <p:nvPr/>
      </p:nvGrpSpPr>
      <p:grpSpPr>
        <a:xfrm>
          <a:off x="0" y="0"/>
          <a:ext cx="0" cy="0"/>
          <a:chOff x="0" y="0"/>
          <a:chExt cx="0" cy="0"/>
        </a:xfrm>
      </p:grpSpPr>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27_标题幻灯片">
    <p:spTree>
      <p:nvGrpSpPr>
        <p:cNvPr id="1" name=""/>
        <p:cNvGrpSpPr/>
        <p:nvPr/>
      </p:nvGrpSpPr>
      <p:grpSpPr>
        <a:xfrm>
          <a:off x="0" y="0"/>
          <a:ext cx="0" cy="0"/>
          <a:chOff x="0" y="0"/>
          <a:chExt cx="0" cy="0"/>
        </a:xfrm>
      </p:grpSpPr>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28_标题幻灯片">
    <p:spTree>
      <p:nvGrpSpPr>
        <p:cNvPr id="1" name=""/>
        <p:cNvGrpSpPr/>
        <p:nvPr/>
      </p:nvGrpSpPr>
      <p:grpSpPr>
        <a:xfrm>
          <a:off x="0" y="0"/>
          <a:ext cx="0" cy="0"/>
          <a:chOff x="0" y="0"/>
          <a:chExt cx="0" cy="0"/>
        </a:xfrm>
      </p:grpSpPr>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29_标题幻灯片">
    <p:spTree>
      <p:nvGrpSpPr>
        <p:cNvPr id="1" name=""/>
        <p:cNvGrpSpPr/>
        <p:nvPr/>
      </p:nvGrpSpPr>
      <p:grpSpPr>
        <a:xfrm>
          <a:off x="0" y="0"/>
          <a:ext cx="0" cy="0"/>
          <a:chOff x="0" y="0"/>
          <a:chExt cx="0" cy="0"/>
        </a:xfrm>
      </p:grpSpPr>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30_标题幻灯片">
    <p:spTree>
      <p:nvGrpSpPr>
        <p:cNvPr id="1" name=""/>
        <p:cNvGrpSpPr/>
        <p:nvPr/>
      </p:nvGrpSpPr>
      <p:grpSpPr>
        <a:xfrm>
          <a:off x="0" y="0"/>
          <a:ext cx="0" cy="0"/>
          <a:chOff x="0" y="0"/>
          <a:chExt cx="0" cy="0"/>
        </a:xfrm>
      </p:grpSpPr>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9867BFA7-BC36-4D08-9B46-6E60137CEAB1}" type="datetimeFigureOut">
              <a:rPr lang="zh-CN" altLang="en-US" smtClean="0"/>
              <a:t>2020/2/20</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D3297598-A4B3-4920-B7D7-C12DEB92003C}" type="slidenum">
              <a:rPr lang="zh-CN" altLang="en-US" smtClean="0"/>
              <a:t>‹#›</a:t>
            </a:fld>
            <a:endParaRPr lang="zh-CN" alt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31_标题幻灯片">
    <p:spTree>
      <p:nvGrpSpPr>
        <p:cNvPr id="1" name=""/>
        <p:cNvGrpSpPr/>
        <p:nvPr/>
      </p:nvGrpSpPr>
      <p:grpSpPr>
        <a:xfrm>
          <a:off x="0" y="0"/>
          <a:ext cx="0" cy="0"/>
          <a:chOff x="0" y="0"/>
          <a:chExt cx="0" cy="0"/>
        </a:xfrm>
      </p:grpSpPr>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32_标题幻灯片">
    <p:spTree>
      <p:nvGrpSpPr>
        <p:cNvPr id="1" name=""/>
        <p:cNvGrpSpPr/>
        <p:nvPr/>
      </p:nvGrpSpPr>
      <p:grpSpPr>
        <a:xfrm>
          <a:off x="0" y="0"/>
          <a:ext cx="0" cy="0"/>
          <a:chOff x="0" y="0"/>
          <a:chExt cx="0" cy="0"/>
        </a:xfrm>
      </p:grpSpPr>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33_标题幻灯片">
    <p:spTree>
      <p:nvGrpSpPr>
        <p:cNvPr id="1" name=""/>
        <p:cNvGrpSpPr/>
        <p:nvPr/>
      </p:nvGrpSpPr>
      <p:grpSpPr>
        <a:xfrm>
          <a:off x="0" y="0"/>
          <a:ext cx="0" cy="0"/>
          <a:chOff x="0" y="0"/>
          <a:chExt cx="0" cy="0"/>
        </a:xfrm>
      </p:grpSpPr>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34_标题幻灯片">
    <p:spTree>
      <p:nvGrpSpPr>
        <p:cNvPr id="1" name=""/>
        <p:cNvGrpSpPr/>
        <p:nvPr/>
      </p:nvGrpSpPr>
      <p:grpSpPr>
        <a:xfrm>
          <a:off x="0" y="0"/>
          <a:ext cx="0" cy="0"/>
          <a:chOff x="0" y="0"/>
          <a:chExt cx="0" cy="0"/>
        </a:xfrm>
      </p:grpSpPr>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35_标题幻灯片">
    <p:spTree>
      <p:nvGrpSpPr>
        <p:cNvPr id="1" name=""/>
        <p:cNvGrpSpPr/>
        <p:nvPr/>
      </p:nvGrpSpPr>
      <p:grpSpPr>
        <a:xfrm>
          <a:off x="0" y="0"/>
          <a:ext cx="0" cy="0"/>
          <a:chOff x="0" y="0"/>
          <a:chExt cx="0" cy="0"/>
        </a:xfrm>
      </p:grpSpPr>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36_标题幻灯片">
    <p:spTree>
      <p:nvGrpSpPr>
        <p:cNvPr id="1" name=""/>
        <p:cNvGrpSpPr/>
        <p:nvPr/>
      </p:nvGrpSpPr>
      <p:grpSpPr>
        <a:xfrm>
          <a:off x="0" y="0"/>
          <a:ext cx="0" cy="0"/>
          <a:chOff x="0" y="0"/>
          <a:chExt cx="0" cy="0"/>
        </a:xfrm>
      </p:grpSpPr>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37_标题幻灯片">
    <p:spTree>
      <p:nvGrpSpPr>
        <p:cNvPr id="1" name=""/>
        <p:cNvGrpSpPr/>
        <p:nvPr/>
      </p:nvGrpSpPr>
      <p:grpSpPr>
        <a:xfrm>
          <a:off x="0" y="0"/>
          <a:ext cx="0" cy="0"/>
          <a:chOff x="0" y="0"/>
          <a:chExt cx="0" cy="0"/>
        </a:xfrm>
      </p:grpSpPr>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38_标题幻灯片">
    <p:spTree>
      <p:nvGrpSpPr>
        <p:cNvPr id="1" name=""/>
        <p:cNvGrpSpPr/>
        <p:nvPr/>
      </p:nvGrpSpPr>
      <p:grpSpPr>
        <a:xfrm>
          <a:off x="0" y="0"/>
          <a:ext cx="0" cy="0"/>
          <a:chOff x="0" y="0"/>
          <a:chExt cx="0" cy="0"/>
        </a:xfrm>
      </p:grpSpPr>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39_标题幻灯片">
    <p:spTree>
      <p:nvGrpSpPr>
        <p:cNvPr id="1" name=""/>
        <p:cNvGrpSpPr/>
        <p:nvPr/>
      </p:nvGrpSpPr>
      <p:grpSpPr>
        <a:xfrm>
          <a:off x="0" y="0"/>
          <a:ext cx="0" cy="0"/>
          <a:chOff x="0" y="0"/>
          <a:chExt cx="0" cy="0"/>
        </a:xfrm>
      </p:grpSpPr>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40_标题幻灯片">
    <p:spTree>
      <p:nvGrpSpPr>
        <p:cNvPr id="1" name=""/>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9867BFA7-BC36-4D08-9B46-6E60137CEAB1}" type="datetimeFigureOut">
              <a:rPr lang="zh-CN" altLang="en-US" smtClean="0"/>
              <a:t>2020/2/20</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D3297598-A4B3-4920-B7D7-C12DEB92003C}" type="slidenum">
              <a:rPr lang="zh-CN" altLang="en-US" smtClean="0"/>
              <a:t>‹#›</a:t>
            </a:fld>
            <a:endParaRPr lang="zh-CN" alt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41_标题幻灯片">
    <p:spTree>
      <p:nvGrpSpPr>
        <p:cNvPr id="1" name=""/>
        <p:cNvGrpSpPr/>
        <p:nvPr/>
      </p:nvGrpSpPr>
      <p:grpSpPr>
        <a:xfrm>
          <a:off x="0" y="0"/>
          <a:ext cx="0" cy="0"/>
          <a:chOff x="0" y="0"/>
          <a:chExt cx="0" cy="0"/>
        </a:xfrm>
      </p:grpSpPr>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42_标题幻灯片">
    <p:spTree>
      <p:nvGrpSpPr>
        <p:cNvPr id="1" name=""/>
        <p:cNvGrpSpPr/>
        <p:nvPr/>
      </p:nvGrpSpPr>
      <p:grpSpPr>
        <a:xfrm>
          <a:off x="0" y="0"/>
          <a:ext cx="0" cy="0"/>
          <a:chOff x="0" y="0"/>
          <a:chExt cx="0" cy="0"/>
        </a:xfrm>
      </p:grpSpPr>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43_标题幻灯片">
    <p:spTree>
      <p:nvGrpSpPr>
        <p:cNvPr id="1" name=""/>
        <p:cNvGrpSpPr/>
        <p:nvPr/>
      </p:nvGrpSpPr>
      <p:grpSpPr>
        <a:xfrm>
          <a:off x="0" y="0"/>
          <a:ext cx="0" cy="0"/>
          <a:chOff x="0" y="0"/>
          <a:chExt cx="0" cy="0"/>
        </a:xfrm>
      </p:grpSpPr>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44_标题幻灯片">
    <p:spTree>
      <p:nvGrpSpPr>
        <p:cNvPr id="1" name=""/>
        <p:cNvGrpSpPr/>
        <p:nvPr/>
      </p:nvGrpSpPr>
      <p:grpSpPr>
        <a:xfrm>
          <a:off x="0" y="0"/>
          <a:ext cx="0" cy="0"/>
          <a:chOff x="0" y="0"/>
          <a:chExt cx="0" cy="0"/>
        </a:xfrm>
      </p:grpSpPr>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45_标题幻灯片">
    <p:spTree>
      <p:nvGrpSpPr>
        <p:cNvPr id="1" name=""/>
        <p:cNvGrpSpPr/>
        <p:nvPr/>
      </p:nvGrpSpPr>
      <p:grpSpPr>
        <a:xfrm>
          <a:off x="0" y="0"/>
          <a:ext cx="0" cy="0"/>
          <a:chOff x="0" y="0"/>
          <a:chExt cx="0" cy="0"/>
        </a:xfrm>
      </p:grpSpPr>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46_标题幻灯片">
    <p:spTree>
      <p:nvGrpSpPr>
        <p:cNvPr id="1" name=""/>
        <p:cNvGrpSpPr/>
        <p:nvPr/>
      </p:nvGrpSpPr>
      <p:grpSpPr>
        <a:xfrm>
          <a:off x="0" y="0"/>
          <a:ext cx="0" cy="0"/>
          <a:chOff x="0" y="0"/>
          <a:chExt cx="0" cy="0"/>
        </a:xfrm>
      </p:grpSpPr>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47_标题幻灯片">
    <p:spTree>
      <p:nvGrpSpPr>
        <p:cNvPr id="1" name=""/>
        <p:cNvGrpSpPr/>
        <p:nvPr/>
      </p:nvGrpSpPr>
      <p:grpSpPr>
        <a:xfrm>
          <a:off x="0" y="0"/>
          <a:ext cx="0" cy="0"/>
          <a:chOff x="0" y="0"/>
          <a:chExt cx="0" cy="0"/>
        </a:xfrm>
      </p:grpSpPr>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48_标题幻灯片">
    <p:spTree>
      <p:nvGrpSpPr>
        <p:cNvPr id="1" name=""/>
        <p:cNvGrpSpPr/>
        <p:nvPr/>
      </p:nvGrpSpPr>
      <p:grpSpPr>
        <a:xfrm>
          <a:off x="0" y="0"/>
          <a:ext cx="0" cy="0"/>
          <a:chOff x="0" y="0"/>
          <a:chExt cx="0" cy="0"/>
        </a:xfrm>
      </p:grpSpPr>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49_标题幻灯片">
    <p:spTree>
      <p:nvGrpSpPr>
        <p:cNvPr id="1" name=""/>
        <p:cNvGrpSpPr/>
        <p:nvPr/>
      </p:nvGrpSpPr>
      <p:grpSpPr>
        <a:xfrm>
          <a:off x="0" y="0"/>
          <a:ext cx="0" cy="0"/>
          <a:chOff x="0" y="0"/>
          <a:chExt cx="0" cy="0"/>
        </a:xfrm>
      </p:grpSpPr>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userDrawn="1">
  <p:cSld name="50_标题幻灯片">
    <p:spTree>
      <p:nvGrpSpPr>
        <p:cNvPr id="1" name=""/>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9867BFA7-BC36-4D08-9B46-6E60137CEAB1}" type="datetimeFigureOut">
              <a:rPr lang="zh-CN" altLang="en-US" smtClean="0"/>
              <a:t>2020/2/20</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D3297598-A4B3-4920-B7D7-C12DEB92003C}"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9867BFA7-BC36-4D08-9B46-6E60137CEAB1}" type="datetimeFigureOut">
              <a:rPr lang="zh-CN" altLang="en-US" smtClean="0"/>
              <a:t>2020/2/20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D3297598-A4B3-4920-B7D7-C12DEB92003C}"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9867BFA7-BC36-4D08-9B46-6E60137CEAB1}" type="datetimeFigureOut">
              <a:rPr lang="zh-CN" altLang="en-US" smtClean="0"/>
              <a:t>2020/2/20</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D3297598-A4B3-4920-B7D7-C12DEB92003C}"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867BFA7-BC36-4D08-9B46-6E60137CEAB1}" type="datetimeFigureOut">
              <a:rPr lang="zh-CN" altLang="en-US" smtClean="0"/>
              <a:t>2020/2/20</a:t>
            </a:fld>
            <a:endParaRPr lang="zh-CN" altLang="en-US"/>
          </a:p>
        </p:txBody>
      </p:sp>
      <p:sp>
        <p:nvSpPr>
          <p:cNvPr id="5" name="页脚占位符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3297598-A4B3-4920-B7D7-C12DEB92003C}"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0.xml.rels><?xml version="1.0" encoding="UTF-8" standalone="yes"?>
<Relationships xmlns="http://schemas.openxmlformats.org/package/2006/relationships"><Relationship Id="rId2" Type="http://schemas.openxmlformats.org/officeDocument/2006/relationships/image" Target="../media/image395.jpeg"/><Relationship Id="rId1" Type="http://schemas.openxmlformats.org/officeDocument/2006/relationships/slideLayout" Target="../slideLayouts/slideLayout7.xml"/></Relationships>
</file>

<file path=ppt/slides/_rels/slide1001.xml.rels><?xml version="1.0" encoding="UTF-8" standalone="yes"?>
<Relationships xmlns="http://schemas.openxmlformats.org/package/2006/relationships"><Relationship Id="rId2" Type="http://schemas.openxmlformats.org/officeDocument/2006/relationships/image" Target="../media/image396.jpeg"/><Relationship Id="rId1" Type="http://schemas.openxmlformats.org/officeDocument/2006/relationships/slideLayout" Target="../slideLayouts/slideLayout7.xml"/></Relationships>
</file>

<file path=ppt/slides/_rels/slide1002.xml.rels><?xml version="1.0" encoding="UTF-8" standalone="yes"?>
<Relationships xmlns="http://schemas.openxmlformats.org/package/2006/relationships"><Relationship Id="rId2" Type="http://schemas.openxmlformats.org/officeDocument/2006/relationships/image" Target="../media/image397.png"/><Relationship Id="rId1" Type="http://schemas.openxmlformats.org/officeDocument/2006/relationships/slideLayout" Target="../slideLayouts/slideLayout7.xml"/></Relationships>
</file>

<file path=ppt/slides/_rels/slide1003.xml.rels><?xml version="1.0" encoding="UTF-8" standalone="yes"?>
<Relationships xmlns="http://schemas.openxmlformats.org/package/2006/relationships"><Relationship Id="rId3" Type="http://schemas.openxmlformats.org/officeDocument/2006/relationships/image" Target="../media/image387.jpeg"/><Relationship Id="rId2" Type="http://schemas.openxmlformats.org/officeDocument/2006/relationships/image" Target="../media/image386.jpeg"/><Relationship Id="rId1" Type="http://schemas.openxmlformats.org/officeDocument/2006/relationships/slideLayout" Target="../slideLayouts/slideLayout7.xml"/><Relationship Id="rId4" Type="http://schemas.openxmlformats.org/officeDocument/2006/relationships/image" Target="../media/image388.jpeg"/></Relationships>
</file>

<file path=ppt/slides/_rels/slide10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5.xml.rels><?xml version="1.0" encoding="UTF-8" standalone="yes"?>
<Relationships xmlns="http://schemas.openxmlformats.org/package/2006/relationships"><Relationship Id="rId2" Type="http://schemas.openxmlformats.org/officeDocument/2006/relationships/image" Target="../media/image398.jpeg"/><Relationship Id="rId1" Type="http://schemas.openxmlformats.org/officeDocument/2006/relationships/slideLayout" Target="../slideLayouts/slideLayout7.xml"/></Relationships>
</file>

<file path=ppt/slides/_rels/slide10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7.xml.rels><?xml version="1.0" encoding="UTF-8" standalone="yes"?>
<Relationships xmlns="http://schemas.openxmlformats.org/package/2006/relationships"><Relationship Id="rId3" Type="http://schemas.openxmlformats.org/officeDocument/2006/relationships/image" Target="../media/image400.png"/><Relationship Id="rId2" Type="http://schemas.openxmlformats.org/officeDocument/2006/relationships/image" Target="../media/image399.jpeg"/><Relationship Id="rId1" Type="http://schemas.openxmlformats.org/officeDocument/2006/relationships/slideLayout" Target="../slideLayouts/slideLayout7.xml"/></Relationships>
</file>

<file path=ppt/slides/_rels/slide1008.xml.rels><?xml version="1.0" encoding="UTF-8" standalone="yes"?>
<Relationships xmlns="http://schemas.openxmlformats.org/package/2006/relationships"><Relationship Id="rId2" Type="http://schemas.openxmlformats.org/officeDocument/2006/relationships/image" Target="../media/image401.png"/><Relationship Id="rId1" Type="http://schemas.openxmlformats.org/officeDocument/2006/relationships/slideLayout" Target="../slideLayouts/slideLayout7.xml"/></Relationships>
</file>

<file path=ppt/slides/_rels/slide10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10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5.xml.rels><?xml version="1.0" encoding="UTF-8" standalone="yes"?>
<Relationships xmlns="http://schemas.openxmlformats.org/package/2006/relationships"><Relationship Id="rId2" Type="http://schemas.openxmlformats.org/officeDocument/2006/relationships/image" Target="../media/image402.jpeg"/><Relationship Id="rId1" Type="http://schemas.openxmlformats.org/officeDocument/2006/relationships/slideLayout" Target="../slideLayouts/slideLayout7.xml"/></Relationships>
</file>

<file path=ppt/slides/_rels/slide1016.xml.rels><?xml version="1.0" encoding="UTF-8" standalone="yes"?>
<Relationships xmlns="http://schemas.openxmlformats.org/package/2006/relationships"><Relationship Id="rId2" Type="http://schemas.openxmlformats.org/officeDocument/2006/relationships/image" Target="../media/image403.jpeg"/><Relationship Id="rId1" Type="http://schemas.openxmlformats.org/officeDocument/2006/relationships/slideLayout" Target="../slideLayouts/slideLayout7.xml"/></Relationships>
</file>

<file path=ppt/slides/_rels/slide10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8.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1019.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0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png"/><Relationship Id="rId1" Type="http://schemas.openxmlformats.org/officeDocument/2006/relationships/slideLayout" Target="../slideLayouts/slideLayout7.xml"/></Relationships>
</file>

<file path=ppt/slides/_rels/slide1020.xml.rels><?xml version="1.0" encoding="UTF-8" standalone="yes"?>
<Relationships xmlns="http://schemas.openxmlformats.org/package/2006/relationships"><Relationship Id="rId2" Type="http://schemas.openxmlformats.org/officeDocument/2006/relationships/image" Target="../media/image404.jpeg"/><Relationship Id="rId1" Type="http://schemas.openxmlformats.org/officeDocument/2006/relationships/slideLayout" Target="../slideLayouts/slideLayout7.xml"/></Relationships>
</file>

<file path=ppt/slides/_rels/slide10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2.xml.rels><?xml version="1.0" encoding="UTF-8" standalone="yes"?>
<Relationships xmlns="http://schemas.openxmlformats.org/package/2006/relationships"><Relationship Id="rId3" Type="http://schemas.openxmlformats.org/officeDocument/2006/relationships/image" Target="../media/image406.png"/><Relationship Id="rId2" Type="http://schemas.openxmlformats.org/officeDocument/2006/relationships/image" Target="../media/image405.jpeg"/><Relationship Id="rId1" Type="http://schemas.openxmlformats.org/officeDocument/2006/relationships/slideLayout" Target="../slideLayouts/slideLayout7.xml"/><Relationship Id="rId5" Type="http://schemas.openxmlformats.org/officeDocument/2006/relationships/image" Target="../media/image408.png"/><Relationship Id="rId4" Type="http://schemas.openxmlformats.org/officeDocument/2006/relationships/image" Target="../media/image407.png"/></Relationships>
</file>

<file path=ppt/slides/_rels/slide10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4.xml.rels><?xml version="1.0" encoding="UTF-8" standalone="yes"?>
<Relationships xmlns="http://schemas.openxmlformats.org/package/2006/relationships"><Relationship Id="rId3" Type="http://schemas.microsoft.com/office/2007/relationships/media" Target="file:///\\Pc-2\&#31508;&#39034;&#23383;&#24211;\&#36386;.wmv" TargetMode="External"/><Relationship Id="rId2" Type="http://schemas.openxmlformats.org/officeDocument/2006/relationships/slideLayout" Target="../slideLayouts/slideLayout7.xml"/><Relationship Id="rId1" Type="http://schemas.openxmlformats.org/officeDocument/2006/relationships/video" Target="file:///\\Pc-2\&#31508;&#39034;&#23383;&#24211;\&#36386;.wmv" TargetMode="External"/><Relationship Id="rId4" Type="http://schemas.openxmlformats.org/officeDocument/2006/relationships/image" Target="../media/image409.png"/></Relationships>
</file>

<file path=ppt/slides/_rels/slide1025.xml.rels><?xml version="1.0" encoding="UTF-8" standalone="yes"?>
<Relationships xmlns="http://schemas.openxmlformats.org/package/2006/relationships"><Relationship Id="rId3" Type="http://schemas.microsoft.com/office/2007/relationships/media" Target="file:///\\Pc-2\&#31508;&#39034;&#23383;&#24211;\&#20979;.wmv" TargetMode="External"/><Relationship Id="rId2" Type="http://schemas.openxmlformats.org/officeDocument/2006/relationships/slideLayout" Target="../slideLayouts/slideLayout7.xml"/><Relationship Id="rId1" Type="http://schemas.openxmlformats.org/officeDocument/2006/relationships/video" Target="file:///\\Pc-2\&#31508;&#39034;&#23383;&#24211;\&#20979;.wmv" TargetMode="External"/><Relationship Id="rId4" Type="http://schemas.openxmlformats.org/officeDocument/2006/relationships/image" Target="../media/image410.png"/></Relationships>
</file>

<file path=ppt/slides/_rels/slide10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7.xml.rels><?xml version="1.0" encoding="UTF-8" standalone="yes"?>
<Relationships xmlns="http://schemas.openxmlformats.org/package/2006/relationships"><Relationship Id="rId3" Type="http://schemas.openxmlformats.org/officeDocument/2006/relationships/image" Target="../media/image412.emf"/><Relationship Id="rId2" Type="http://schemas.openxmlformats.org/officeDocument/2006/relationships/image" Target="../media/image411.jpeg"/><Relationship Id="rId1" Type="http://schemas.openxmlformats.org/officeDocument/2006/relationships/slideLayout" Target="../slideLayouts/slideLayout7.xml"/></Relationships>
</file>

<file path=ppt/slides/_rels/slide1028.xml.rels><?xml version="1.0" encoding="UTF-8" standalone="yes"?>
<Relationships xmlns="http://schemas.openxmlformats.org/package/2006/relationships"><Relationship Id="rId2" Type="http://schemas.openxmlformats.org/officeDocument/2006/relationships/image" Target="../media/image413.jpeg"/><Relationship Id="rId1" Type="http://schemas.openxmlformats.org/officeDocument/2006/relationships/slideLayout" Target="../slideLayouts/slideLayout7.xml"/></Relationships>
</file>

<file path=ppt/slides/_rels/slide1029.xml.rels><?xml version="1.0" encoding="UTF-8" standalone="yes"?>
<Relationships xmlns="http://schemas.openxmlformats.org/package/2006/relationships"><Relationship Id="rId2" Type="http://schemas.openxmlformats.org/officeDocument/2006/relationships/image" Target="../media/image414.png"/><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0.xml.rels><?xml version="1.0" encoding="UTF-8" standalone="yes"?>
<Relationships xmlns="http://schemas.openxmlformats.org/package/2006/relationships"><Relationship Id="rId3" Type="http://schemas.openxmlformats.org/officeDocument/2006/relationships/image" Target="../media/image416.jpeg"/><Relationship Id="rId2" Type="http://schemas.openxmlformats.org/officeDocument/2006/relationships/image" Target="../media/image415.jpeg"/><Relationship Id="rId1" Type="http://schemas.openxmlformats.org/officeDocument/2006/relationships/slideLayout" Target="../slideLayouts/slideLayout7.xml"/><Relationship Id="rId5" Type="http://schemas.openxmlformats.org/officeDocument/2006/relationships/image" Target="../media/image418.jpeg"/><Relationship Id="rId4" Type="http://schemas.openxmlformats.org/officeDocument/2006/relationships/image" Target="../media/image417.jpeg"/></Relationships>
</file>

<file path=ppt/slides/_rels/slide1031.xml.rels><?xml version="1.0" encoding="UTF-8" standalone="yes"?>
<Relationships xmlns="http://schemas.openxmlformats.org/package/2006/relationships"><Relationship Id="rId3" Type="http://schemas.openxmlformats.org/officeDocument/2006/relationships/image" Target="../media/image420.jpeg"/><Relationship Id="rId2" Type="http://schemas.openxmlformats.org/officeDocument/2006/relationships/image" Target="../media/image419.jpeg"/><Relationship Id="rId1" Type="http://schemas.openxmlformats.org/officeDocument/2006/relationships/slideLayout" Target="../slideLayouts/slideLayout7.xml"/><Relationship Id="rId4" Type="http://schemas.openxmlformats.org/officeDocument/2006/relationships/image" Target="../media/image421.jpeg"/></Relationships>
</file>

<file path=ppt/slides/_rels/slide1032.xml.rels><?xml version="1.0" encoding="UTF-8" standalone="yes"?>
<Relationships xmlns="http://schemas.openxmlformats.org/package/2006/relationships"><Relationship Id="rId3" Type="http://schemas.openxmlformats.org/officeDocument/2006/relationships/image" Target="../media/image423.jpeg"/><Relationship Id="rId2" Type="http://schemas.openxmlformats.org/officeDocument/2006/relationships/image" Target="../media/image422.jpeg"/><Relationship Id="rId1" Type="http://schemas.openxmlformats.org/officeDocument/2006/relationships/slideLayout" Target="../slideLayouts/slideLayout7.xml"/></Relationships>
</file>

<file path=ppt/slides/_rels/slide10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5.xml.rels><?xml version="1.0" encoding="UTF-8" standalone="yes"?>
<Relationships xmlns="http://schemas.openxmlformats.org/package/2006/relationships"><Relationship Id="rId2" Type="http://schemas.openxmlformats.org/officeDocument/2006/relationships/image" Target="../media/image424.jpeg"/><Relationship Id="rId1" Type="http://schemas.openxmlformats.org/officeDocument/2006/relationships/slideLayout" Target="../slideLayouts/slideLayout7.xml"/></Relationships>
</file>

<file path=ppt/slides/_rels/slide1036.xml.rels><?xml version="1.0" encoding="UTF-8" standalone="yes"?>
<Relationships xmlns="http://schemas.openxmlformats.org/package/2006/relationships"><Relationship Id="rId2" Type="http://schemas.openxmlformats.org/officeDocument/2006/relationships/image" Target="../media/image425.jpeg"/><Relationship Id="rId1" Type="http://schemas.openxmlformats.org/officeDocument/2006/relationships/slideLayout" Target="../slideLayouts/slideLayout7.xml"/></Relationships>
</file>

<file path=ppt/slides/_rels/slide1037.xml.rels><?xml version="1.0" encoding="UTF-8" standalone="yes"?>
<Relationships xmlns="http://schemas.openxmlformats.org/package/2006/relationships"><Relationship Id="rId3" Type="http://schemas.openxmlformats.org/officeDocument/2006/relationships/image" Target="../media/image427.jpeg"/><Relationship Id="rId2" Type="http://schemas.openxmlformats.org/officeDocument/2006/relationships/image" Target="../media/image426.jpeg"/><Relationship Id="rId1" Type="http://schemas.openxmlformats.org/officeDocument/2006/relationships/slideLayout" Target="../slideLayouts/slideLayout7.xml"/></Relationships>
</file>

<file path=ppt/slides/_rels/slide103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428.jpeg"/><Relationship Id="rId1" Type="http://schemas.openxmlformats.org/officeDocument/2006/relationships/slideLayout" Target="../slideLayouts/slideLayout7.xml"/><Relationship Id="rId4" Type="http://schemas.openxmlformats.org/officeDocument/2006/relationships/image" Target="../media/image63.png"/></Relationships>
</file>

<file path=ppt/slides/_rels/slide10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0.xml.rels><?xml version="1.0" encoding="UTF-8" standalone="yes"?>
<Relationships xmlns="http://schemas.openxmlformats.org/package/2006/relationships"><Relationship Id="rId2" Type="http://schemas.openxmlformats.org/officeDocument/2006/relationships/image" Target="../media/image429.jpeg"/><Relationship Id="rId1" Type="http://schemas.openxmlformats.org/officeDocument/2006/relationships/slideLayout" Target="../slideLayouts/slideLayout7.xml"/></Relationships>
</file>

<file path=ppt/slides/_rels/slide1041.xml.rels><?xml version="1.0" encoding="UTF-8" standalone="yes"?>
<Relationships xmlns="http://schemas.openxmlformats.org/package/2006/relationships"><Relationship Id="rId2" Type="http://schemas.openxmlformats.org/officeDocument/2006/relationships/image" Target="../media/image430.jpeg"/><Relationship Id="rId1" Type="http://schemas.openxmlformats.org/officeDocument/2006/relationships/slideLayout" Target="../slideLayouts/slideLayout7.xml"/></Relationships>
</file>

<file path=ppt/slides/_rels/slide10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3.xml.rels><?xml version="1.0" encoding="UTF-8" standalone="yes"?>
<Relationships xmlns="http://schemas.openxmlformats.org/package/2006/relationships"><Relationship Id="rId3" Type="http://schemas.openxmlformats.org/officeDocument/2006/relationships/image" Target="../media/image431.jpeg"/><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434.jpeg"/><Relationship Id="rId5" Type="http://schemas.openxmlformats.org/officeDocument/2006/relationships/image" Target="../media/image433.jpeg"/><Relationship Id="rId4" Type="http://schemas.openxmlformats.org/officeDocument/2006/relationships/image" Target="../media/image432.jpeg"/></Relationships>
</file>

<file path=ppt/slides/_rels/slide1044.xml.rels><?xml version="1.0" encoding="UTF-8" standalone="yes"?>
<Relationships xmlns="http://schemas.openxmlformats.org/package/2006/relationships"><Relationship Id="rId3" Type="http://schemas.openxmlformats.org/officeDocument/2006/relationships/image" Target="../media/image436.jpeg"/><Relationship Id="rId2" Type="http://schemas.openxmlformats.org/officeDocument/2006/relationships/image" Target="../media/image435.jpeg"/><Relationship Id="rId1" Type="http://schemas.openxmlformats.org/officeDocument/2006/relationships/slideLayout" Target="../slideLayouts/slideLayout7.xml"/><Relationship Id="rId5" Type="http://schemas.openxmlformats.org/officeDocument/2006/relationships/image" Target="../media/image438.jpeg"/><Relationship Id="rId4" Type="http://schemas.openxmlformats.org/officeDocument/2006/relationships/image" Target="../media/image437.jpeg"/></Relationships>
</file>

<file path=ppt/slides/_rels/slide10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6.xml.rels><?xml version="1.0" encoding="UTF-8" standalone="yes"?>
<Relationships xmlns="http://schemas.openxmlformats.org/package/2006/relationships"><Relationship Id="rId3" Type="http://schemas.openxmlformats.org/officeDocument/2006/relationships/image" Target="../media/image439.jpeg"/><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10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9.xml.rels><?xml version="1.0" encoding="UTF-8" standalone="yes"?>
<Relationships xmlns="http://schemas.openxmlformats.org/package/2006/relationships"><Relationship Id="rId3" Type="http://schemas.openxmlformats.org/officeDocument/2006/relationships/image" Target="../media/image441.jpeg"/><Relationship Id="rId2" Type="http://schemas.openxmlformats.org/officeDocument/2006/relationships/image" Target="../media/image440.jpeg"/><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1.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10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7.xml"/></Relationships>
</file>

<file path=ppt/slides/_rels/slide1060.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10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2.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0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4.xml.rels><?xml version="1.0" encoding="UTF-8" standalone="yes"?>
<Relationships xmlns="http://schemas.openxmlformats.org/package/2006/relationships"><Relationship Id="rId3" Type="http://schemas.openxmlformats.org/officeDocument/2006/relationships/image" Target="../media/image442.jpeg"/><Relationship Id="rId2" Type="http://schemas.openxmlformats.org/officeDocument/2006/relationships/notesSlide" Target="../notesSlides/notesSlide45.xml"/><Relationship Id="rId1" Type="http://schemas.openxmlformats.org/officeDocument/2006/relationships/slideLayout" Target="../slideLayouts/slideLayout7.xml"/><Relationship Id="rId6" Type="http://schemas.openxmlformats.org/officeDocument/2006/relationships/image" Target="../media/image445.png"/><Relationship Id="rId5" Type="http://schemas.openxmlformats.org/officeDocument/2006/relationships/image" Target="../media/image444.png"/><Relationship Id="rId4" Type="http://schemas.openxmlformats.org/officeDocument/2006/relationships/image" Target="../media/image443.png"/></Relationships>
</file>

<file path=ppt/slides/_rels/slide10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8.xml.rels><?xml version="1.0" encoding="UTF-8" standalone="yes"?>
<Relationships xmlns="http://schemas.openxmlformats.org/package/2006/relationships"><Relationship Id="rId2" Type="http://schemas.openxmlformats.org/officeDocument/2006/relationships/image" Target="../media/image446.png"/><Relationship Id="rId1" Type="http://schemas.openxmlformats.org/officeDocument/2006/relationships/slideLayout" Target="../slideLayouts/slideLayout7.xml"/></Relationships>
</file>

<file path=ppt/slides/_rels/slide1069.xml.rels><?xml version="1.0" encoding="UTF-8" standalone="yes"?>
<Relationships xmlns="http://schemas.openxmlformats.org/package/2006/relationships"><Relationship Id="rId2" Type="http://schemas.openxmlformats.org/officeDocument/2006/relationships/image" Target="../media/image447.png"/><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7.xml"/></Relationships>
</file>

<file path=ppt/slides/_rels/slide1070.xml.rels><?xml version="1.0" encoding="UTF-8" standalone="yes"?>
<Relationships xmlns="http://schemas.openxmlformats.org/package/2006/relationships"><Relationship Id="rId2" Type="http://schemas.openxmlformats.org/officeDocument/2006/relationships/image" Target="../media/image448.png"/><Relationship Id="rId1" Type="http://schemas.openxmlformats.org/officeDocument/2006/relationships/slideLayout" Target="../slideLayouts/slideLayout7.xml"/></Relationships>
</file>

<file path=ppt/slides/_rels/slide10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2.xml.rels><?xml version="1.0" encoding="UTF-8" standalone="yes"?>
<Relationships xmlns="http://schemas.openxmlformats.org/package/2006/relationships"><Relationship Id="rId2" Type="http://schemas.openxmlformats.org/officeDocument/2006/relationships/image" Target="../media/image449.png"/><Relationship Id="rId1" Type="http://schemas.openxmlformats.org/officeDocument/2006/relationships/slideLayout" Target="../slideLayouts/slideLayout7.xml"/></Relationships>
</file>

<file path=ppt/slides/_rels/slide10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8.xml.rels><?xml version="1.0" encoding="UTF-8" standalone="yes"?>
<Relationships xmlns="http://schemas.openxmlformats.org/package/2006/relationships"><Relationship Id="rId2" Type="http://schemas.openxmlformats.org/officeDocument/2006/relationships/image" Target="../media/image450.png"/><Relationship Id="rId1" Type="http://schemas.openxmlformats.org/officeDocument/2006/relationships/slideLayout" Target="../slideLayouts/slideLayout7.xml"/></Relationships>
</file>

<file path=ppt/slides/_rels/slide10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7.xml"/></Relationships>
</file>

<file path=ppt/slides/_rels/slide10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1.xml.rels><?xml version="1.0" encoding="UTF-8" standalone="yes"?>
<Relationships xmlns="http://schemas.openxmlformats.org/package/2006/relationships"><Relationship Id="rId2" Type="http://schemas.openxmlformats.org/officeDocument/2006/relationships/image" Target="../media/image451.png"/><Relationship Id="rId1" Type="http://schemas.openxmlformats.org/officeDocument/2006/relationships/slideLayout" Target="../slideLayouts/slideLayout7.xml"/></Relationships>
</file>

<file path=ppt/slides/_rels/slide10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4.xml.rels><?xml version="1.0" encoding="UTF-8" standalone="yes"?>
<Relationships xmlns="http://schemas.openxmlformats.org/package/2006/relationships"><Relationship Id="rId2" Type="http://schemas.openxmlformats.org/officeDocument/2006/relationships/image" Target="../media/image452.png"/><Relationship Id="rId1" Type="http://schemas.openxmlformats.org/officeDocument/2006/relationships/slideLayout" Target="../slideLayouts/slideLayout7.xml"/></Relationships>
</file>

<file path=ppt/slides/_rels/slide10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8.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108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09.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7.xml"/></Relationships>
</file>

<file path=ppt/slides/_rels/slide1090.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09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092.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093.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8.xml"/></Relationships>
</file>

<file path=ppt/slides/_rels/slide1094.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095.xml.rels><?xml version="1.0" encoding="UTF-8" standalone="yes"?>
<Relationships xmlns="http://schemas.openxmlformats.org/package/2006/relationships"><Relationship Id="rId2" Type="http://schemas.openxmlformats.org/officeDocument/2006/relationships/image" Target="../media/image453.png"/><Relationship Id="rId1" Type="http://schemas.openxmlformats.org/officeDocument/2006/relationships/slideLayout" Target="../slideLayouts/slideLayout30.xml"/></Relationships>
</file>

<file path=ppt/slides/_rels/slide1096.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31.xml"/></Relationships>
</file>

<file path=ppt/slides/_rels/slide1097.xml.rels><?xml version="1.0" encoding="UTF-8" standalone="yes"?>
<Relationships xmlns="http://schemas.openxmlformats.org/package/2006/relationships"><Relationship Id="rId3" Type="http://schemas.openxmlformats.org/officeDocument/2006/relationships/image" Target="../media/image454.jpeg"/><Relationship Id="rId2" Type="http://schemas.openxmlformats.org/officeDocument/2006/relationships/image" Target="../media/image62.png"/><Relationship Id="rId1" Type="http://schemas.openxmlformats.org/officeDocument/2006/relationships/slideLayout" Target="../slideLayouts/slideLayout32.xml"/></Relationships>
</file>

<file path=ppt/slides/_rels/slide1098.xml.rels><?xml version="1.0" encoding="UTF-8" standalone="yes"?>
<Relationships xmlns="http://schemas.openxmlformats.org/package/2006/relationships"><Relationship Id="rId2" Type="http://schemas.openxmlformats.org/officeDocument/2006/relationships/image" Target="../media/image455.png"/><Relationship Id="rId1" Type="http://schemas.openxmlformats.org/officeDocument/2006/relationships/slideLayout" Target="../slideLayouts/slideLayout33.xml"/></Relationships>
</file>

<file path=ppt/slides/_rels/slide1099.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0.xml.rels><?xml version="1.0" encoding="UTF-8" standalone="yes"?>
<Relationships xmlns="http://schemas.openxmlformats.org/package/2006/relationships"><Relationship Id="rId3" Type="http://schemas.openxmlformats.org/officeDocument/2006/relationships/image" Target="../media/image456.jpeg"/><Relationship Id="rId2" Type="http://schemas.openxmlformats.org/officeDocument/2006/relationships/image" Target="../media/image62.png"/><Relationship Id="rId1" Type="http://schemas.openxmlformats.org/officeDocument/2006/relationships/slideLayout" Target="../slideLayouts/slideLayout35.xml"/></Relationships>
</file>

<file path=ppt/slides/_rels/slide1101.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1102.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103.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104.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105.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106.xml.rels><?xml version="1.0" encoding="UTF-8" standalone="yes"?>
<Relationships xmlns="http://schemas.openxmlformats.org/package/2006/relationships"><Relationship Id="rId2" Type="http://schemas.openxmlformats.org/officeDocument/2006/relationships/image" Target="../media/image457.png"/><Relationship Id="rId1" Type="http://schemas.openxmlformats.org/officeDocument/2006/relationships/slideLayout" Target="../slideLayouts/slideLayout40.xml"/></Relationships>
</file>

<file path=ppt/slides/_rels/slide110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10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109.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111.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7.xml"/></Relationships>
</file>

<file path=ppt/slides/_rels/slide1110.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111.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1112.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1113.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1114.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1115.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116.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1117.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1118.xml.rels><?xml version="1.0" encoding="UTF-8" standalone="yes"?>
<Relationships xmlns="http://schemas.openxmlformats.org/package/2006/relationships"><Relationship Id="rId2" Type="http://schemas.openxmlformats.org/officeDocument/2006/relationships/image" Target="../media/image458.emf"/><Relationship Id="rId1" Type="http://schemas.openxmlformats.org/officeDocument/2006/relationships/slideLayout" Target="../slideLayouts/slideLayout51.xml"/></Relationships>
</file>

<file path=ppt/slides/_rels/slide1119.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121.xml.rels><?xml version="1.0" encoding="UTF-8" standalone="yes"?>
<Relationships xmlns="http://schemas.openxmlformats.org/package/2006/relationships"><Relationship Id="rId3" Type="http://schemas.openxmlformats.org/officeDocument/2006/relationships/image" Target="../media/image460.png"/><Relationship Id="rId2" Type="http://schemas.openxmlformats.org/officeDocument/2006/relationships/image" Target="../media/image459.png"/><Relationship Id="rId1" Type="http://schemas.openxmlformats.org/officeDocument/2006/relationships/slideLayout" Target="../slideLayouts/slideLayout54.xml"/></Relationships>
</file>

<file path=ppt/slides/_rels/slide1122.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123.xml.rels><?xml version="1.0" encoding="UTF-8" standalone="yes"?>
<Relationships xmlns="http://schemas.openxmlformats.org/package/2006/relationships"><Relationship Id="rId2" Type="http://schemas.openxmlformats.org/officeDocument/2006/relationships/image" Target="../media/image453.png"/><Relationship Id="rId1" Type="http://schemas.openxmlformats.org/officeDocument/2006/relationships/slideLayout" Target="../slideLayouts/slideLayout56.xml"/></Relationships>
</file>

<file path=ppt/slides/_rels/slide1124.xml.rels><?xml version="1.0" encoding="UTF-8" standalone="yes"?>
<Relationships xmlns="http://schemas.openxmlformats.org/package/2006/relationships"><Relationship Id="rId2" Type="http://schemas.openxmlformats.org/officeDocument/2006/relationships/image" Target="../media/image461.png"/><Relationship Id="rId1" Type="http://schemas.openxmlformats.org/officeDocument/2006/relationships/slideLayout" Target="../slideLayouts/slideLayout57.xml"/></Relationships>
</file>

<file path=ppt/slides/_rels/slide1125.xml.rels><?xml version="1.0" encoding="UTF-8" standalone="yes"?>
<Relationships xmlns="http://schemas.openxmlformats.org/package/2006/relationships"><Relationship Id="rId2" Type="http://schemas.openxmlformats.org/officeDocument/2006/relationships/image" Target="../media/image462.png"/><Relationship Id="rId1" Type="http://schemas.openxmlformats.org/officeDocument/2006/relationships/slideLayout" Target="../slideLayouts/slideLayout58.xml"/></Relationships>
</file>

<file path=ppt/slides/_rels/slide1126.xml.rels><?xml version="1.0" encoding="UTF-8" standalone="yes"?>
<Relationships xmlns="http://schemas.openxmlformats.org/package/2006/relationships"><Relationship Id="rId2" Type="http://schemas.openxmlformats.org/officeDocument/2006/relationships/image" Target="../media/image459.png"/><Relationship Id="rId1" Type="http://schemas.openxmlformats.org/officeDocument/2006/relationships/slideLayout" Target="../slideLayouts/slideLayout59.xml"/></Relationships>
</file>

<file path=ppt/slides/_rels/slide112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128.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1129.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463.png"/><Relationship Id="rId1" Type="http://schemas.openxmlformats.org/officeDocument/2006/relationships/slideLayout" Target="../slideLayouts/slideLayout63.xml"/></Relationships>
</file>

<file path=ppt/slides/_rels/slide1131.xml.rels><?xml version="1.0" encoding="UTF-8" standalone="yes"?>
<Relationships xmlns="http://schemas.openxmlformats.org/package/2006/relationships"><Relationship Id="rId2" Type="http://schemas.openxmlformats.org/officeDocument/2006/relationships/image" Target="../media/image453.png"/><Relationship Id="rId1" Type="http://schemas.openxmlformats.org/officeDocument/2006/relationships/slideLayout" Target="../slideLayouts/slideLayout64.xml"/></Relationships>
</file>

<file path=ppt/slides/_rels/slide1132.xml.rels><?xml version="1.0" encoding="UTF-8" standalone="yes"?>
<Relationships xmlns="http://schemas.openxmlformats.org/package/2006/relationships"><Relationship Id="rId2" Type="http://schemas.openxmlformats.org/officeDocument/2006/relationships/image" Target="../media/image464.png"/><Relationship Id="rId1" Type="http://schemas.openxmlformats.org/officeDocument/2006/relationships/slideLayout" Target="../slideLayouts/slideLayout65.xml"/></Relationships>
</file>

<file path=ppt/slides/_rels/slide1133.xml.rels><?xml version="1.0" encoding="UTF-8" standalone="yes"?>
<Relationships xmlns="http://schemas.openxmlformats.org/package/2006/relationships"><Relationship Id="rId3" Type="http://schemas.openxmlformats.org/officeDocument/2006/relationships/image" Target="../media/image466.png"/><Relationship Id="rId2" Type="http://schemas.openxmlformats.org/officeDocument/2006/relationships/image" Target="../media/image465.png"/><Relationship Id="rId1" Type="http://schemas.openxmlformats.org/officeDocument/2006/relationships/slideLayout" Target="../slideLayouts/slideLayout66.xml"/></Relationships>
</file>

<file path=ppt/slides/_rels/slide1134.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1135.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136.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1137.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113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4.xml"/></Relationships>
</file>

<file path=ppt/slides/_rels/slide1139.xml.rels><?xml version="1.0" encoding="UTF-8" standalone="yes"?>
<Relationships xmlns="http://schemas.openxmlformats.org/package/2006/relationships"><Relationship Id="rId2" Type="http://schemas.openxmlformats.org/officeDocument/2006/relationships/slide" Target="slide1104.xml"/><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0.xml.rels><?xml version="1.0" encoding="UTF-8" standalone="yes"?>
<Relationships xmlns="http://schemas.openxmlformats.org/package/2006/relationships"><Relationship Id="rId3" Type="http://schemas.openxmlformats.org/officeDocument/2006/relationships/image" Target="../media/image467.emf"/><Relationship Id="rId2" Type="http://schemas.openxmlformats.org/officeDocument/2006/relationships/notesSlide" Target="../notesSlides/notesSlide47.xml"/><Relationship Id="rId1" Type="http://schemas.openxmlformats.org/officeDocument/2006/relationships/slideLayout" Target="../slideLayouts/slideLayout7.xml"/><Relationship Id="rId4" Type="http://schemas.openxmlformats.org/officeDocument/2006/relationships/image" Target="../media/image468.png"/></Relationships>
</file>

<file path=ppt/slides/_rels/slide1141.xml.rels><?xml version="1.0" encoding="UTF-8" standalone="yes"?>
<Relationships xmlns="http://schemas.openxmlformats.org/package/2006/relationships"><Relationship Id="rId3" Type="http://schemas.openxmlformats.org/officeDocument/2006/relationships/image" Target="../media/image467.emf"/><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114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1143.xml.rels><?xml version="1.0" encoding="UTF-8" standalone="yes"?>
<Relationships xmlns="http://schemas.openxmlformats.org/package/2006/relationships"><Relationship Id="rId2" Type="http://schemas.openxmlformats.org/officeDocument/2006/relationships/image" Target="../media/image467.emf"/><Relationship Id="rId1" Type="http://schemas.openxmlformats.org/officeDocument/2006/relationships/slideLayout" Target="../slideLayouts/slideLayout7.xml"/></Relationships>
</file>

<file path=ppt/slides/_rels/slide1144.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1145.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1146.xml.rels><?xml version="1.0" encoding="UTF-8" standalone="yes"?>
<Relationships xmlns="http://schemas.openxmlformats.org/package/2006/relationships"><Relationship Id="rId3" Type="http://schemas.openxmlformats.org/officeDocument/2006/relationships/image" Target="../media/image469.jpeg"/><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1147.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1148.xml.rels><?xml version="1.0" encoding="UTF-8" standalone="yes"?>
<Relationships xmlns="http://schemas.openxmlformats.org/package/2006/relationships"><Relationship Id="rId3" Type="http://schemas.openxmlformats.org/officeDocument/2006/relationships/image" Target="../media/image470.jpeg"/><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114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1151.xml.rels><?xml version="1.0" encoding="UTF-8" standalone="yes"?>
<Relationships xmlns="http://schemas.openxmlformats.org/package/2006/relationships"><Relationship Id="rId3" Type="http://schemas.openxmlformats.org/officeDocument/2006/relationships/image" Target="../media/image471.jpeg"/><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1152.xml.rels><?xml version="1.0" encoding="UTF-8" standalone="yes"?>
<Relationships xmlns="http://schemas.openxmlformats.org/package/2006/relationships"><Relationship Id="rId3" Type="http://schemas.openxmlformats.org/officeDocument/2006/relationships/image" Target="../media/image472.png"/><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1153.xml.rels><?xml version="1.0" encoding="UTF-8" standalone="yes"?>
<Relationships xmlns="http://schemas.openxmlformats.org/package/2006/relationships"><Relationship Id="rId3" Type="http://schemas.openxmlformats.org/officeDocument/2006/relationships/image" Target="../media/image467.emf"/><Relationship Id="rId2" Type="http://schemas.openxmlformats.org/officeDocument/2006/relationships/notesSlide" Target="../notesSlides/notesSlide59.xml"/><Relationship Id="rId1" Type="http://schemas.openxmlformats.org/officeDocument/2006/relationships/slideLayout" Target="../slideLayouts/slideLayout7.xml"/><Relationship Id="rId4" Type="http://schemas.openxmlformats.org/officeDocument/2006/relationships/image" Target="../media/image473.png"/></Relationships>
</file>

<file path=ppt/slides/_rels/slide1154.xml.rels><?xml version="1.0" encoding="UTF-8" standalone="yes"?>
<Relationships xmlns="http://schemas.openxmlformats.org/package/2006/relationships"><Relationship Id="rId3" Type="http://schemas.openxmlformats.org/officeDocument/2006/relationships/image" Target="../media/image467.emf"/><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1155.xml.rels><?xml version="1.0" encoding="UTF-8" standalone="yes"?>
<Relationships xmlns="http://schemas.openxmlformats.org/package/2006/relationships"><Relationship Id="rId3" Type="http://schemas.openxmlformats.org/officeDocument/2006/relationships/image" Target="../media/image467.emf"/><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1156.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1157.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4.xml"/></Relationships>
</file>

<file path=ppt/slides/_rels/slide1158.xml.rels><?xml version="1.0" encoding="UTF-8" standalone="yes"?>
<Relationships xmlns="http://schemas.openxmlformats.org/package/2006/relationships"><Relationship Id="rId3" Type="http://schemas.openxmlformats.org/officeDocument/2006/relationships/image" Target="../media/image474.jpeg"/><Relationship Id="rId2" Type="http://schemas.openxmlformats.org/officeDocument/2006/relationships/notesSlide" Target="../notesSlides/notesSlide63.xml"/><Relationship Id="rId1" Type="http://schemas.openxmlformats.org/officeDocument/2006/relationships/slideLayout" Target="../slideLayouts/slideLayout7.xml"/><Relationship Id="rId4" Type="http://schemas.openxmlformats.org/officeDocument/2006/relationships/slide" Target="slide1133.xml"/></Relationships>
</file>

<file path=ppt/slides/_rels/slide1159.xml.rels><?xml version="1.0" encoding="UTF-8" standalone="yes"?>
<Relationships xmlns="http://schemas.openxmlformats.org/package/2006/relationships"><Relationship Id="rId3" Type="http://schemas.openxmlformats.org/officeDocument/2006/relationships/image" Target="../media/image475.jpeg"/><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0.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1161.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1162.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1163.xml.rels><?xml version="1.0" encoding="UTF-8" standalone="yes"?>
<Relationships xmlns="http://schemas.openxmlformats.org/package/2006/relationships"><Relationship Id="rId8" Type="http://schemas.openxmlformats.org/officeDocument/2006/relationships/image" Target="../media/image482.png"/><Relationship Id="rId3" Type="http://schemas.openxmlformats.org/officeDocument/2006/relationships/image" Target="../media/image477.png"/><Relationship Id="rId7" Type="http://schemas.openxmlformats.org/officeDocument/2006/relationships/image" Target="../media/image481.png"/><Relationship Id="rId12" Type="http://schemas.openxmlformats.org/officeDocument/2006/relationships/image" Target="../media/image486.png"/><Relationship Id="rId2" Type="http://schemas.openxmlformats.org/officeDocument/2006/relationships/image" Target="../media/image476.png"/><Relationship Id="rId1" Type="http://schemas.openxmlformats.org/officeDocument/2006/relationships/slideLayout" Target="../slideLayouts/slideLayout7.xml"/><Relationship Id="rId6" Type="http://schemas.openxmlformats.org/officeDocument/2006/relationships/image" Target="../media/image480.png"/><Relationship Id="rId11" Type="http://schemas.openxmlformats.org/officeDocument/2006/relationships/image" Target="../media/image485.png"/><Relationship Id="rId5" Type="http://schemas.openxmlformats.org/officeDocument/2006/relationships/image" Target="../media/image479.png"/><Relationship Id="rId10" Type="http://schemas.openxmlformats.org/officeDocument/2006/relationships/image" Target="../media/image484.png"/><Relationship Id="rId4" Type="http://schemas.openxmlformats.org/officeDocument/2006/relationships/image" Target="../media/image478.png"/><Relationship Id="rId9" Type="http://schemas.openxmlformats.org/officeDocument/2006/relationships/image" Target="../media/image483.png"/></Relationships>
</file>

<file path=ppt/slides/_rels/slide1164.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1165.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7.xml"/><Relationship Id="rId1" Type="http://schemas.openxmlformats.org/officeDocument/2006/relationships/video" Target="file:///\\pc-2\&#19978;&#35838;&#35838;&#20214;&#27719;&#24635;\&#24453;&#26657;&#23545;\R&#20116;&#35821;&#19979;&#12304;&#25252;&#30524;&#29256;&#12305;\&#31532;&#20843;&#21333;&#20803;\22%20&#25163;&#25351;&#12304;&#25252;&#30524;&#29256;&#12305;\&#25620;.wmv" TargetMode="External"/><Relationship Id="rId5" Type="http://schemas.openxmlformats.org/officeDocument/2006/relationships/image" Target="../media/image487.png"/><Relationship Id="rId4" Type="http://schemas.microsoft.com/office/2007/relationships/media" Target="file:///\\pc-2\&#19978;&#35838;&#35838;&#20214;&#27719;&#24635;\&#24453;&#26657;&#23545;\R&#20116;&#35821;&#19979;&#12304;&#25252;&#30524;&#29256;&#12305;\&#31532;&#20843;&#21333;&#20803;\22%20&#25163;&#25351;&#12304;&#25252;&#30524;&#29256;&#12305;\&#25620;.wmv" TargetMode="External"/></Relationships>
</file>

<file path=ppt/slides/_rels/slide1166.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7.xml"/><Relationship Id="rId1" Type="http://schemas.openxmlformats.org/officeDocument/2006/relationships/video" Target="file:///\\pc-2\&#19978;&#35838;&#35838;&#20214;&#27719;&#24635;\&#24453;&#26657;&#23545;\R&#20116;&#35821;&#19979;&#12304;&#25252;&#30524;&#29256;&#12305;\&#31532;&#20843;&#21333;&#20803;\22%20&#25163;&#25351;&#12304;&#25252;&#30524;&#29256;&#12305;\&#24248;.wmv" TargetMode="External"/><Relationship Id="rId5" Type="http://schemas.openxmlformats.org/officeDocument/2006/relationships/image" Target="../media/image488.png"/><Relationship Id="rId4" Type="http://schemas.microsoft.com/office/2007/relationships/media" Target="file:///\\pc-2\&#19978;&#35838;&#35838;&#20214;&#27719;&#24635;\&#24453;&#26657;&#23545;\R&#20116;&#35821;&#19979;&#12304;&#25252;&#30524;&#29256;&#12305;\&#31532;&#20843;&#21333;&#20803;\22%20&#25163;&#25351;&#12304;&#25252;&#30524;&#29256;&#12305;\&#24248;.wmv" TargetMode="External"/></Relationships>
</file>

<file path=ppt/slides/_rels/slide1167.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1168.xml.rels><?xml version="1.0" encoding="UTF-8" standalone="yes"?>
<Relationships xmlns="http://schemas.openxmlformats.org/package/2006/relationships"><Relationship Id="rId3" Type="http://schemas.openxmlformats.org/officeDocument/2006/relationships/image" Target="../media/image489.png"/><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1169.xml.rels><?xml version="1.0" encoding="UTF-8" standalone="yes"?>
<Relationships xmlns="http://schemas.openxmlformats.org/package/2006/relationships"><Relationship Id="rId2" Type="http://schemas.openxmlformats.org/officeDocument/2006/relationships/image" Target="../media/image490.png"/><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0.xml.rels><?xml version="1.0" encoding="UTF-8" standalone="yes"?>
<Relationships xmlns="http://schemas.openxmlformats.org/package/2006/relationships"><Relationship Id="rId3" Type="http://schemas.openxmlformats.org/officeDocument/2006/relationships/image" Target="../media/image491.png"/><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1171.xml.rels><?xml version="1.0" encoding="UTF-8" standalone="yes"?>
<Relationships xmlns="http://schemas.openxmlformats.org/package/2006/relationships"><Relationship Id="rId2" Type="http://schemas.openxmlformats.org/officeDocument/2006/relationships/image" Target="../media/image490.png"/><Relationship Id="rId1" Type="http://schemas.openxmlformats.org/officeDocument/2006/relationships/slideLayout" Target="../slideLayouts/slideLayout7.xml"/></Relationships>
</file>

<file path=ppt/slides/_rels/slide1172.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11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4.xml.rels><?xml version="1.0" encoding="UTF-8" standalone="yes"?>
<Relationships xmlns="http://schemas.openxmlformats.org/package/2006/relationships"><Relationship Id="rId2" Type="http://schemas.openxmlformats.org/officeDocument/2006/relationships/image" Target="../media/image490.png"/><Relationship Id="rId1" Type="http://schemas.openxmlformats.org/officeDocument/2006/relationships/slideLayout" Target="../slideLayouts/slideLayout7.xml"/></Relationships>
</file>

<file path=ppt/slides/_rels/slide1175.xml.rels><?xml version="1.0" encoding="UTF-8" standalone="yes"?>
<Relationships xmlns="http://schemas.openxmlformats.org/package/2006/relationships"><Relationship Id="rId3" Type="http://schemas.openxmlformats.org/officeDocument/2006/relationships/image" Target="../media/image492.png"/><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1176.xml.rels><?xml version="1.0" encoding="UTF-8" standalone="yes"?>
<Relationships xmlns="http://schemas.openxmlformats.org/package/2006/relationships"><Relationship Id="rId2" Type="http://schemas.openxmlformats.org/officeDocument/2006/relationships/image" Target="../media/image490.png"/><Relationship Id="rId1" Type="http://schemas.openxmlformats.org/officeDocument/2006/relationships/slideLayout" Target="../slideLayouts/slideLayout7.xml"/></Relationships>
</file>

<file path=ppt/slides/_rels/slide1177.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1178.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11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3" Type="http://schemas.openxmlformats.org/officeDocument/2006/relationships/tags" Target="../tags/tag23.xml"/><Relationship Id="rId2" Type="http://schemas.openxmlformats.org/officeDocument/2006/relationships/tags" Target="../tags/tag22.xml"/><Relationship Id="rId1" Type="http://schemas.openxmlformats.org/officeDocument/2006/relationships/tags" Target="../tags/tag21.xml"/><Relationship Id="rId5" Type="http://schemas.openxmlformats.org/officeDocument/2006/relationships/slideLayout" Target="../slideLayouts/slideLayout7.xml"/><Relationship Id="rId4" Type="http://schemas.openxmlformats.org/officeDocument/2006/relationships/tags" Target="../tags/tag24.xml"/></Relationships>
</file>

<file path=ppt/slides/_rels/slide11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1.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11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3.xml.rels><?xml version="1.0" encoding="UTF-8" standalone="yes"?>
<Relationships xmlns="http://schemas.openxmlformats.org/package/2006/relationships"><Relationship Id="rId3" Type="http://schemas.openxmlformats.org/officeDocument/2006/relationships/image" Target="../media/image493.png"/><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1184.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1185.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1186.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11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8.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1189.xml.rels><?xml version="1.0" encoding="UTF-8" standalone="yes"?>
<Relationships xmlns="http://schemas.openxmlformats.org/package/2006/relationships"><Relationship Id="rId3" Type="http://schemas.openxmlformats.org/officeDocument/2006/relationships/image" Target="../media/image494.png"/><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3" Type="http://schemas.openxmlformats.org/officeDocument/2006/relationships/tags" Target="../tags/tag27.xml"/><Relationship Id="rId2" Type="http://schemas.openxmlformats.org/officeDocument/2006/relationships/tags" Target="../tags/tag26.xml"/><Relationship Id="rId1" Type="http://schemas.openxmlformats.org/officeDocument/2006/relationships/tags" Target="../tags/tag25.xml"/><Relationship Id="rId5" Type="http://schemas.openxmlformats.org/officeDocument/2006/relationships/slideLayout" Target="../slideLayouts/slideLayout7.xml"/><Relationship Id="rId4" Type="http://schemas.openxmlformats.org/officeDocument/2006/relationships/tags" Target="../tags/tag28.xml"/></Relationships>
</file>

<file path=ppt/slides/_rels/slide1190.xml.rels><?xml version="1.0" encoding="UTF-8" standalone="yes"?>
<Relationships xmlns="http://schemas.openxmlformats.org/package/2006/relationships"><Relationship Id="rId3" Type="http://schemas.openxmlformats.org/officeDocument/2006/relationships/image" Target="../media/image495.png"/><Relationship Id="rId7" Type="http://schemas.openxmlformats.org/officeDocument/2006/relationships/image" Target="../media/image499.gif"/><Relationship Id="rId2" Type="http://schemas.openxmlformats.org/officeDocument/2006/relationships/notesSlide" Target="../notesSlides/notesSlide84.xml"/><Relationship Id="rId1" Type="http://schemas.openxmlformats.org/officeDocument/2006/relationships/slideLayout" Target="../slideLayouts/slideLayout7.xml"/><Relationship Id="rId6" Type="http://schemas.openxmlformats.org/officeDocument/2006/relationships/image" Target="../media/image498.gif"/><Relationship Id="rId5" Type="http://schemas.openxmlformats.org/officeDocument/2006/relationships/image" Target="../media/image497.png"/><Relationship Id="rId4" Type="http://schemas.openxmlformats.org/officeDocument/2006/relationships/image" Target="../media/image496.png"/></Relationships>
</file>

<file path=ppt/slides/_rels/slide1191.xml.rels><?xml version="1.0" encoding="UTF-8" standalone="yes"?>
<Relationships xmlns="http://schemas.openxmlformats.org/package/2006/relationships"><Relationship Id="rId3" Type="http://schemas.openxmlformats.org/officeDocument/2006/relationships/image" Target="../media/image494.png"/><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119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1193.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1194.xml.rels><?xml version="1.0" encoding="UTF-8" standalone="yes"?>
<Relationships xmlns="http://schemas.openxmlformats.org/package/2006/relationships"><Relationship Id="rId3" Type="http://schemas.openxmlformats.org/officeDocument/2006/relationships/image" Target="../media/image500.gif"/><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1195.xml.rels><?xml version="1.0" encoding="UTF-8" standalone="yes"?>
<Relationships xmlns="http://schemas.openxmlformats.org/package/2006/relationships"><Relationship Id="rId3" Type="http://schemas.openxmlformats.org/officeDocument/2006/relationships/image" Target="../media/image501.jpeg"/><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1196.xml.rels><?xml version="1.0" encoding="UTF-8" standalone="yes"?>
<Relationships xmlns="http://schemas.openxmlformats.org/package/2006/relationships"><Relationship Id="rId3" Type="http://schemas.openxmlformats.org/officeDocument/2006/relationships/image" Target="../media/image502.png"/><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1197.xml.rels><?xml version="1.0" encoding="UTF-8" standalone="yes"?>
<Relationships xmlns="http://schemas.openxmlformats.org/package/2006/relationships"><Relationship Id="rId3" Type="http://schemas.openxmlformats.org/officeDocument/2006/relationships/image" Target="../media/image494.png"/><Relationship Id="rId2" Type="http://schemas.openxmlformats.org/officeDocument/2006/relationships/notesSlide" Target="../notesSlides/notesSlide91.xml"/><Relationship Id="rId1" Type="http://schemas.openxmlformats.org/officeDocument/2006/relationships/slideLayout" Target="../slideLayouts/slideLayout7.xml"/><Relationship Id="rId4" Type="http://schemas.openxmlformats.org/officeDocument/2006/relationships/image" Target="../media/image62.png"/></Relationships>
</file>

<file path=ppt/slides/_rels/slide1198.xml.rels><?xml version="1.0" encoding="UTF-8" standalone="yes"?>
<Relationships xmlns="http://schemas.openxmlformats.org/package/2006/relationships"><Relationship Id="rId3" Type="http://schemas.openxmlformats.org/officeDocument/2006/relationships/image" Target="../media/image503.png"/><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1199.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120.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1200.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_rels/slide1201.xml.rels><?xml version="1.0" encoding="UTF-8" standalone="yes"?>
<Relationships xmlns="http://schemas.openxmlformats.org/package/2006/relationships"><Relationship Id="rId3" Type="http://schemas.openxmlformats.org/officeDocument/2006/relationships/image" Target="../media/image504.png"/><Relationship Id="rId2" Type="http://schemas.openxmlformats.org/officeDocument/2006/relationships/notesSlide" Target="../notesSlides/notesSlide95.xml"/><Relationship Id="rId1" Type="http://schemas.openxmlformats.org/officeDocument/2006/relationships/slideLayout" Target="../slideLayouts/slideLayout7.xml"/></Relationships>
</file>

<file path=ppt/slides/_rels/slide1202.xml.rels><?xml version="1.0" encoding="UTF-8" standalone="yes"?>
<Relationships xmlns="http://schemas.openxmlformats.org/package/2006/relationships"><Relationship Id="rId3" Type="http://schemas.openxmlformats.org/officeDocument/2006/relationships/image" Target="../media/image505.png"/><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1203.xml.rels><?xml version="1.0" encoding="UTF-8" standalone="yes"?>
<Relationships xmlns="http://schemas.openxmlformats.org/package/2006/relationships"><Relationship Id="rId3" Type="http://schemas.openxmlformats.org/officeDocument/2006/relationships/image" Target="../media/image505.png"/><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1204.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1205.xml.rels><?xml version="1.0" encoding="UTF-8" standalone="yes"?>
<Relationships xmlns="http://schemas.openxmlformats.org/package/2006/relationships"><Relationship Id="rId3" Type="http://schemas.openxmlformats.org/officeDocument/2006/relationships/image" Target="../media/image506.png"/><Relationship Id="rId2" Type="http://schemas.openxmlformats.org/officeDocument/2006/relationships/notesSlide" Target="../notesSlides/notesSlide99.xml"/><Relationship Id="rId1" Type="http://schemas.openxmlformats.org/officeDocument/2006/relationships/slideLayout" Target="../slideLayouts/slideLayout7.xml"/></Relationships>
</file>

<file path=ppt/slides/_rels/slide1206.xml.rels><?xml version="1.0" encoding="UTF-8" standalone="yes"?>
<Relationships xmlns="http://schemas.openxmlformats.org/package/2006/relationships"><Relationship Id="rId3" Type="http://schemas.openxmlformats.org/officeDocument/2006/relationships/image" Target="../media/image505.png"/><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207.xml.rels><?xml version="1.0" encoding="UTF-8" standalone="yes"?>
<Relationships xmlns="http://schemas.openxmlformats.org/package/2006/relationships"><Relationship Id="rId3" Type="http://schemas.openxmlformats.org/officeDocument/2006/relationships/image" Target="../media/image494.png"/><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208.xml.rels><?xml version="1.0" encoding="UTF-8" standalone="yes"?>
<Relationships xmlns="http://schemas.openxmlformats.org/package/2006/relationships"><Relationship Id="rId3" Type="http://schemas.openxmlformats.org/officeDocument/2006/relationships/image" Target="../media/image494.png"/><Relationship Id="rId2" Type="http://schemas.openxmlformats.org/officeDocument/2006/relationships/notesSlide" Target="../notesSlides/notesSlide102.xml"/><Relationship Id="rId1" Type="http://schemas.openxmlformats.org/officeDocument/2006/relationships/slideLayout" Target="../slideLayouts/slideLayout7.xml"/><Relationship Id="rId4" Type="http://schemas.openxmlformats.org/officeDocument/2006/relationships/image" Target="../media/image503.png"/></Relationships>
</file>

<file path=ppt/slides/_rels/slide12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1.xml.rels><?xml version="1.0" encoding="UTF-8" standalone="yes"?>
<Relationships xmlns="http://schemas.openxmlformats.org/package/2006/relationships"><Relationship Id="rId3" Type="http://schemas.openxmlformats.org/officeDocument/2006/relationships/image" Target="../media/image505.png"/><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1212.xml.rels><?xml version="1.0" encoding="UTF-8" standalone="yes"?>
<Relationships xmlns="http://schemas.openxmlformats.org/package/2006/relationships"><Relationship Id="rId3" Type="http://schemas.openxmlformats.org/officeDocument/2006/relationships/image" Target="../media/image494.png"/><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213.xml.rels><?xml version="1.0" encoding="UTF-8" standalone="yes"?>
<Relationships xmlns="http://schemas.openxmlformats.org/package/2006/relationships"><Relationship Id="rId3" Type="http://schemas.openxmlformats.org/officeDocument/2006/relationships/image" Target="../media/image505.png"/><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214.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12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6.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7.xml"/></Relationships>
</file>

<file path=ppt/slides/_rels/slide1217.xml.rels><?xml version="1.0" encoding="UTF-8" standalone="yes"?>
<Relationships xmlns="http://schemas.openxmlformats.org/package/2006/relationships"><Relationship Id="rId2" Type="http://schemas.openxmlformats.org/officeDocument/2006/relationships/image" Target="../media/image507.jpeg"/><Relationship Id="rId1" Type="http://schemas.openxmlformats.org/officeDocument/2006/relationships/slideLayout" Target="../slideLayouts/slideLayout7.xml"/></Relationships>
</file>

<file path=ppt/slides/_rels/slide12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9.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2.xml"/></Relationships>
</file>

<file path=ppt/slides/_rels/slide1220.xml.rels><?xml version="1.0" encoding="UTF-8" standalone="yes"?>
<Relationships xmlns="http://schemas.openxmlformats.org/package/2006/relationships"><Relationship Id="rId2" Type="http://schemas.openxmlformats.org/officeDocument/2006/relationships/image" Target="../media/image508.jpeg"/><Relationship Id="rId1" Type="http://schemas.openxmlformats.org/officeDocument/2006/relationships/slideLayout" Target="../slideLayouts/slideLayout7.xml"/></Relationships>
</file>

<file path=ppt/slides/_rels/slide1221.xml.rels><?xml version="1.0" encoding="UTF-8" standalone="yes"?>
<Relationships xmlns="http://schemas.openxmlformats.org/package/2006/relationships"><Relationship Id="rId2" Type="http://schemas.openxmlformats.org/officeDocument/2006/relationships/image" Target="../media/image509.png"/><Relationship Id="rId1" Type="http://schemas.openxmlformats.org/officeDocument/2006/relationships/slideLayout" Target="../slideLayouts/slideLayout7.xml"/></Relationships>
</file>

<file path=ppt/slides/_rels/slide1222.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7.xml"/></Relationships>
</file>

<file path=ppt/slides/_rels/slide1223.xml.rels><?xml version="1.0" encoding="UTF-8" standalone="yes"?>
<Relationships xmlns="http://schemas.openxmlformats.org/package/2006/relationships"><Relationship Id="rId2" Type="http://schemas.openxmlformats.org/officeDocument/2006/relationships/image" Target="../media/image510.png"/><Relationship Id="rId1" Type="http://schemas.openxmlformats.org/officeDocument/2006/relationships/slideLayout" Target="../slideLayouts/slideLayout7.xml"/></Relationships>
</file>

<file path=ppt/slides/_rels/slide12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5.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7.xml"/></Relationships>
</file>

<file path=ppt/slides/_rels/slide1226.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12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9.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7.xml"/><Relationship Id="rId1" Type="http://schemas.openxmlformats.org/officeDocument/2006/relationships/vmlDrawing" Target="../drawings/vmlDrawing1.vml"/></Relationships>
</file>

<file path=ppt/slides/_rels/slide123.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image" Target="../media/image70.png"/><Relationship Id="rId1" Type="http://schemas.openxmlformats.org/officeDocument/2006/relationships/slideLayout" Target="../slideLayouts/slideLayout12.xml"/></Relationships>
</file>

<file path=ppt/slides/_rels/slide1230.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7.xml"/></Relationships>
</file>

<file path=ppt/slides/_rels/slide12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2.xml.rels><?xml version="1.0" encoding="UTF-8" standalone="yes"?>
<Relationships xmlns="http://schemas.openxmlformats.org/package/2006/relationships"><Relationship Id="rId2" Type="http://schemas.openxmlformats.org/officeDocument/2006/relationships/image" Target="../media/image512.png"/><Relationship Id="rId1" Type="http://schemas.openxmlformats.org/officeDocument/2006/relationships/slideLayout" Target="../slideLayouts/slideLayout7.xml"/></Relationships>
</file>

<file path=ppt/slides/_rels/slide123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13.png"/><Relationship Id="rId1" Type="http://schemas.openxmlformats.org/officeDocument/2006/relationships/slideLayout" Target="../slideLayouts/slideLayout7.xml"/></Relationships>
</file>

<file path=ppt/slides/_rels/slide12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6.xml.rels><?xml version="1.0" encoding="UTF-8" standalone="yes"?>
<Relationships xmlns="http://schemas.openxmlformats.org/package/2006/relationships"><Relationship Id="rId2" Type="http://schemas.openxmlformats.org/officeDocument/2006/relationships/image" Target="../media/image514.png"/><Relationship Id="rId1" Type="http://schemas.openxmlformats.org/officeDocument/2006/relationships/slideLayout" Target="../slideLayouts/slideLayout7.xml"/></Relationships>
</file>

<file path=ppt/slides/_rels/slide12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8.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7.xml"/></Relationships>
</file>

<file path=ppt/slides/_rels/slide12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12.xml"/></Relationships>
</file>

<file path=ppt/slides/_rels/slide12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3.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7.xml"/></Relationships>
</file>

<file path=ppt/slides/_rels/slide1244.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12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6.xml.rels><?xml version="1.0" encoding="UTF-8" standalone="yes"?>
<Relationships xmlns="http://schemas.openxmlformats.org/package/2006/relationships"><Relationship Id="rId2" Type="http://schemas.openxmlformats.org/officeDocument/2006/relationships/image" Target="../media/image515.png"/><Relationship Id="rId1" Type="http://schemas.openxmlformats.org/officeDocument/2006/relationships/slideLayout" Target="../slideLayouts/slideLayout7.xml"/></Relationships>
</file>

<file path=ppt/slides/_rels/slide12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12.xml"/></Relationships>
</file>

<file path=ppt/slides/_rels/slide1250.xml.rels><?xml version="1.0" encoding="UTF-8" standalone="yes"?>
<Relationships xmlns="http://schemas.openxmlformats.org/package/2006/relationships"><Relationship Id="rId2" Type="http://schemas.openxmlformats.org/officeDocument/2006/relationships/image" Target="../media/image516.png"/><Relationship Id="rId1" Type="http://schemas.openxmlformats.org/officeDocument/2006/relationships/slideLayout" Target="../slideLayouts/slideLayout7.xml"/></Relationships>
</file>

<file path=ppt/slides/_rels/slide12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2.xml.rels><?xml version="1.0" encoding="UTF-8" standalone="yes"?>
<Relationships xmlns="http://schemas.openxmlformats.org/package/2006/relationships"><Relationship Id="rId2" Type="http://schemas.openxmlformats.org/officeDocument/2006/relationships/image" Target="../media/image517.png"/><Relationship Id="rId1" Type="http://schemas.openxmlformats.org/officeDocument/2006/relationships/slideLayout" Target="../slideLayouts/slideLayout7.xml"/></Relationships>
</file>

<file path=ppt/slides/_rels/slide1253.xml.rels><?xml version="1.0" encoding="UTF-8" standalone="yes"?>
<Relationships xmlns="http://schemas.openxmlformats.org/package/2006/relationships"><Relationship Id="rId2" Type="http://schemas.openxmlformats.org/officeDocument/2006/relationships/image" Target="../media/image518.png"/><Relationship Id="rId1" Type="http://schemas.openxmlformats.org/officeDocument/2006/relationships/slideLayout" Target="../slideLayouts/slideLayout7.xml"/></Relationships>
</file>

<file path=ppt/slides/_rels/slide12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6.xml.rels><?xml version="1.0" encoding="UTF-8" standalone="yes"?>
<Relationships xmlns="http://schemas.openxmlformats.org/package/2006/relationships"><Relationship Id="rId2" Type="http://schemas.openxmlformats.org/officeDocument/2006/relationships/image" Target="../media/image519.png"/><Relationship Id="rId1" Type="http://schemas.openxmlformats.org/officeDocument/2006/relationships/slideLayout" Target="../slideLayouts/slideLayout7.xml"/></Relationships>
</file>

<file path=ppt/slides/_rels/slide12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8.xml.rels><?xml version="1.0" encoding="UTF-8" standalone="yes"?>
<Relationships xmlns="http://schemas.openxmlformats.org/package/2006/relationships"><Relationship Id="rId2" Type="http://schemas.openxmlformats.org/officeDocument/2006/relationships/image" Target="../media/image520.png"/><Relationship Id="rId1" Type="http://schemas.openxmlformats.org/officeDocument/2006/relationships/slideLayout" Target="../slideLayouts/slideLayout7.xml"/></Relationships>
</file>

<file path=ppt/slides/_rels/slide1259.xml.rels><?xml version="1.0" encoding="UTF-8" standalone="yes"?>
<Relationships xmlns="http://schemas.openxmlformats.org/package/2006/relationships"><Relationship Id="rId2" Type="http://schemas.openxmlformats.org/officeDocument/2006/relationships/image" Target="../media/image521.png"/><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jpeg"/><Relationship Id="rId1" Type="http://schemas.openxmlformats.org/officeDocument/2006/relationships/slideLayout" Target="../slideLayouts/slideLayout13.xml"/><Relationship Id="rId5" Type="http://schemas.openxmlformats.org/officeDocument/2006/relationships/image" Target="../media/image76.png"/><Relationship Id="rId4" Type="http://schemas.openxmlformats.org/officeDocument/2006/relationships/image" Target="../media/image75.png"/></Relationships>
</file>

<file path=ppt/slides/_rels/slide1260.xml.rels><?xml version="1.0" encoding="UTF-8" standalone="yes"?>
<Relationships xmlns="http://schemas.openxmlformats.org/package/2006/relationships"><Relationship Id="rId2" Type="http://schemas.openxmlformats.org/officeDocument/2006/relationships/image" Target="../media/image522.png"/><Relationship Id="rId1" Type="http://schemas.openxmlformats.org/officeDocument/2006/relationships/slideLayout" Target="../slideLayouts/slideLayout7.xml"/></Relationships>
</file>

<file path=ppt/slides/_rels/slide1261.xml.rels><?xml version="1.0" encoding="UTF-8" standalone="yes"?>
<Relationships xmlns="http://schemas.openxmlformats.org/package/2006/relationships"><Relationship Id="rId2" Type="http://schemas.openxmlformats.org/officeDocument/2006/relationships/image" Target="../media/image523.png"/><Relationship Id="rId1" Type="http://schemas.openxmlformats.org/officeDocument/2006/relationships/slideLayout" Target="../slideLayouts/slideLayout7.xml"/></Relationships>
</file>

<file path=ppt/slides/_rels/slide12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4.xml.rels><?xml version="1.0" encoding="UTF-8" standalone="yes"?>
<Relationships xmlns="http://schemas.openxmlformats.org/package/2006/relationships"><Relationship Id="rId2" Type="http://schemas.openxmlformats.org/officeDocument/2006/relationships/image" Target="../media/image520.png"/><Relationship Id="rId1" Type="http://schemas.openxmlformats.org/officeDocument/2006/relationships/slideLayout" Target="../slideLayouts/slideLayout7.xml"/></Relationships>
</file>

<file path=ppt/slides/_rels/slide1265.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127.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12.xml"/></Relationships>
</file>

<file path=ppt/slides/_rels/slide128.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12.xml"/></Relationships>
</file>

<file path=ppt/slides/_rels/slide129.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5.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1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140.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1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5.xml.rels><?xml version="1.0" encoding="UTF-8" standalone="yes"?>
<Relationships xmlns="http://schemas.openxmlformats.org/package/2006/relationships"><Relationship Id="rId2" Type="http://schemas.openxmlformats.org/officeDocument/2006/relationships/image" Target="../media/image81.emf"/><Relationship Id="rId1" Type="http://schemas.openxmlformats.org/officeDocument/2006/relationships/slideLayout" Target="../slideLayouts/slideLayout12.xml"/></Relationships>
</file>

<file path=ppt/slides/_rels/slide146.xml.rels><?xml version="1.0" encoding="UTF-8" standalone="yes"?>
<Relationships xmlns="http://schemas.openxmlformats.org/package/2006/relationships"><Relationship Id="rId2" Type="http://schemas.openxmlformats.org/officeDocument/2006/relationships/image" Target="../media/image82.emf"/><Relationship Id="rId1" Type="http://schemas.openxmlformats.org/officeDocument/2006/relationships/slideLayout" Target="../slideLayouts/slideLayout12.xml"/></Relationships>
</file>

<file path=ppt/slides/_rels/slide147.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12.xml"/></Relationships>
</file>

<file path=ppt/slides/_rels/slide148.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12.xml"/></Relationships>
</file>

<file path=ppt/slides/_rels/slide149.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jpeg"/><Relationship Id="rId1" Type="http://schemas.openxmlformats.org/officeDocument/2006/relationships/slideLayout" Target="../slideLayouts/slideLayout1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1.xml.rels><?xml version="1.0" encoding="UTF-8" standalone="yes"?>
<Relationships xmlns="http://schemas.openxmlformats.org/package/2006/relationships"><Relationship Id="rId3" Type="http://schemas.openxmlformats.org/officeDocument/2006/relationships/tags" Target="../tags/tag31.xml"/><Relationship Id="rId2" Type="http://schemas.openxmlformats.org/officeDocument/2006/relationships/tags" Target="../tags/tag30.xml"/><Relationship Id="rId1" Type="http://schemas.openxmlformats.org/officeDocument/2006/relationships/tags" Target="../tags/tag29.xml"/><Relationship Id="rId5" Type="http://schemas.openxmlformats.org/officeDocument/2006/relationships/slideLayout" Target="../slideLayouts/slideLayout14.xml"/><Relationship Id="rId4" Type="http://schemas.openxmlformats.org/officeDocument/2006/relationships/tags" Target="../tags/tag32.xml"/></Relationships>
</file>

<file path=ppt/slides/_rels/slide152.xml.rels><?xml version="1.0" encoding="UTF-8" standalone="yes"?>
<Relationships xmlns="http://schemas.openxmlformats.org/package/2006/relationships"><Relationship Id="rId3" Type="http://schemas.openxmlformats.org/officeDocument/2006/relationships/tags" Target="../tags/tag35.xml"/><Relationship Id="rId2" Type="http://schemas.openxmlformats.org/officeDocument/2006/relationships/tags" Target="../tags/tag34.xml"/><Relationship Id="rId1" Type="http://schemas.openxmlformats.org/officeDocument/2006/relationships/tags" Target="../tags/tag33.xml"/><Relationship Id="rId5" Type="http://schemas.openxmlformats.org/officeDocument/2006/relationships/slideLayout" Target="../slideLayouts/slideLayout14.xml"/><Relationship Id="rId4" Type="http://schemas.openxmlformats.org/officeDocument/2006/relationships/tags" Target="../tags/tag36.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6.xml.rels><?xml version="1.0" encoding="UTF-8" standalone="yes"?>
<Relationships xmlns="http://schemas.openxmlformats.org/package/2006/relationships"><Relationship Id="rId3" Type="http://schemas.openxmlformats.org/officeDocument/2006/relationships/tags" Target="../tags/tag39.xml"/><Relationship Id="rId2" Type="http://schemas.openxmlformats.org/officeDocument/2006/relationships/tags" Target="../tags/tag38.xml"/><Relationship Id="rId1" Type="http://schemas.openxmlformats.org/officeDocument/2006/relationships/tags" Target="../tags/tag37.xml"/><Relationship Id="rId6" Type="http://schemas.openxmlformats.org/officeDocument/2006/relationships/image" Target="../media/image85.png"/><Relationship Id="rId5" Type="http://schemas.openxmlformats.org/officeDocument/2006/relationships/slideLayout" Target="../slideLayouts/slideLayout14.xml"/><Relationship Id="rId4" Type="http://schemas.openxmlformats.org/officeDocument/2006/relationships/tags" Target="../tags/tag40.xml"/></Relationships>
</file>

<file path=ppt/slides/_rels/slide157.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12.xml"/></Relationships>
</file>

<file path=ppt/slides/_rels/slide158.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14.xml"/></Relationships>
</file>

<file path=ppt/slides/_rels/slide159.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0.xml.rels><?xml version="1.0" encoding="UTF-8" standalone="yes"?>
<Relationships xmlns="http://schemas.openxmlformats.org/package/2006/relationships"><Relationship Id="rId3" Type="http://schemas.openxmlformats.org/officeDocument/2006/relationships/tags" Target="../tags/tag43.xml"/><Relationship Id="rId2" Type="http://schemas.openxmlformats.org/officeDocument/2006/relationships/tags" Target="../tags/tag42.xml"/><Relationship Id="rId1" Type="http://schemas.openxmlformats.org/officeDocument/2006/relationships/tags" Target="../tags/tag41.xml"/><Relationship Id="rId5" Type="http://schemas.openxmlformats.org/officeDocument/2006/relationships/slideLayout" Target="../slideLayouts/slideLayout14.xml"/><Relationship Id="rId4" Type="http://schemas.openxmlformats.org/officeDocument/2006/relationships/tags" Target="../tags/tag44.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3.xml.rels><?xml version="1.0" encoding="UTF-8" standalone="yes"?>
<Relationships xmlns="http://schemas.openxmlformats.org/package/2006/relationships"><Relationship Id="rId3" Type="http://schemas.openxmlformats.org/officeDocument/2006/relationships/tags" Target="../tags/tag47.xml"/><Relationship Id="rId2" Type="http://schemas.openxmlformats.org/officeDocument/2006/relationships/tags" Target="../tags/tag46.xml"/><Relationship Id="rId1" Type="http://schemas.openxmlformats.org/officeDocument/2006/relationships/tags" Target="../tags/tag45.xml"/><Relationship Id="rId5" Type="http://schemas.openxmlformats.org/officeDocument/2006/relationships/slideLayout" Target="../slideLayouts/slideLayout14.xml"/><Relationship Id="rId4" Type="http://schemas.openxmlformats.org/officeDocument/2006/relationships/tags" Target="../tags/tag48.xml"/></Relationships>
</file>

<file path=ppt/slides/_rels/slide164.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180.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2.xml.rels><?xml version="1.0" encoding="UTF-8" standalone="yes"?>
<Relationships xmlns="http://schemas.openxmlformats.org/package/2006/relationships"><Relationship Id="rId3" Type="http://schemas.openxmlformats.org/officeDocument/2006/relationships/tags" Target="../tags/tag51.xml"/><Relationship Id="rId2" Type="http://schemas.openxmlformats.org/officeDocument/2006/relationships/tags" Target="../tags/tag50.xml"/><Relationship Id="rId1" Type="http://schemas.openxmlformats.org/officeDocument/2006/relationships/tags" Target="../tags/tag49.xml"/><Relationship Id="rId5" Type="http://schemas.openxmlformats.org/officeDocument/2006/relationships/slideLayout" Target="../slideLayouts/slideLayout14.xml"/><Relationship Id="rId4" Type="http://schemas.openxmlformats.org/officeDocument/2006/relationships/tags" Target="../tags/tag52.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7.xml.rels><?xml version="1.0" encoding="UTF-8" standalone="yes"?>
<Relationships xmlns="http://schemas.openxmlformats.org/package/2006/relationships"><Relationship Id="rId3" Type="http://schemas.openxmlformats.org/officeDocument/2006/relationships/tags" Target="../tags/tag55.xml"/><Relationship Id="rId7" Type="http://schemas.openxmlformats.org/officeDocument/2006/relationships/image" Target="../media/image91.png"/><Relationship Id="rId2" Type="http://schemas.openxmlformats.org/officeDocument/2006/relationships/tags" Target="../tags/tag54.xml"/><Relationship Id="rId1" Type="http://schemas.openxmlformats.org/officeDocument/2006/relationships/tags" Target="../tags/tag53.xml"/><Relationship Id="rId6" Type="http://schemas.openxmlformats.org/officeDocument/2006/relationships/slideLayout" Target="../slideLayouts/slideLayout14.xml"/><Relationship Id="rId5" Type="http://schemas.openxmlformats.org/officeDocument/2006/relationships/tags" Target="../tags/tag57.xml"/><Relationship Id="rId4" Type="http://schemas.openxmlformats.org/officeDocument/2006/relationships/tags" Target="../tags/tag56.xml"/></Relationships>
</file>

<file path=ppt/slides/_rels/slide188.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12.xml"/></Relationships>
</file>

<file path=ppt/slides/_rels/slide189.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Layout" Target="../slideLayouts/slideLayout1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3.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12.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6.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12.xml"/></Relationships>
</file>

<file path=ppt/slides/_rels/slide197.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12.xml"/></Relationships>
</file>

<file path=ppt/slides/_rels/slide198.xml.rels><?xml version="1.0" encoding="UTF-8" standalone="yes"?>
<Relationships xmlns="http://schemas.openxmlformats.org/package/2006/relationships"><Relationship Id="rId3" Type="http://schemas.openxmlformats.org/officeDocument/2006/relationships/tags" Target="../tags/tag60.xml"/><Relationship Id="rId2" Type="http://schemas.openxmlformats.org/officeDocument/2006/relationships/tags" Target="../tags/tag59.xml"/><Relationship Id="rId1" Type="http://schemas.openxmlformats.org/officeDocument/2006/relationships/tags" Target="../tags/tag58.xml"/><Relationship Id="rId6" Type="http://schemas.openxmlformats.org/officeDocument/2006/relationships/image" Target="../media/image96.png"/><Relationship Id="rId5" Type="http://schemas.openxmlformats.org/officeDocument/2006/relationships/slideLayout" Target="../slideLayouts/slideLayout14.xml"/><Relationship Id="rId4" Type="http://schemas.openxmlformats.org/officeDocument/2006/relationships/tags" Target="../tags/tag61.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01.xml.rels><?xml version="1.0" encoding="UTF-8" standalone="yes"?>
<Relationships xmlns="http://schemas.openxmlformats.org/package/2006/relationships"><Relationship Id="rId2" Type="http://schemas.openxmlformats.org/officeDocument/2006/relationships/image" Target="../media/image97.emf"/><Relationship Id="rId1" Type="http://schemas.openxmlformats.org/officeDocument/2006/relationships/slideLayout" Target="../slideLayouts/slideLayout14.xml"/></Relationships>
</file>

<file path=ppt/slides/_rels/slide202.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png"/><Relationship Id="rId1" Type="http://schemas.openxmlformats.org/officeDocument/2006/relationships/slideLayout" Target="../slideLayouts/slideLayout12.xml"/></Relationships>
</file>

<file path=ppt/slides/_rels/slide205.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12.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8.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9.jpeg"/><Relationship Id="rId1" Type="http://schemas.openxmlformats.org/officeDocument/2006/relationships/slideLayout" Target="../slideLayouts/slideLayout12.xml"/></Relationships>
</file>

<file path=ppt/slides/_rels/slide209.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12.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1.xml.rels><?xml version="1.0" encoding="UTF-8" standalone="yes"?>
<Relationships xmlns="http://schemas.openxmlformats.org/package/2006/relationships"><Relationship Id="rId3" Type="http://schemas.microsoft.com/office/2007/relationships/media" Target="file:///E:\&#26472;&#31243;&#31243;\2020&#26149;\&#19978;&#35838;&#35838;&#20214;\&#26657;&#23545;\R&#20116;&#35821;&#19979;&#12304;&#25252;&#30524;&#29256;&#12305;\&#31532;&#20108;&#21333;&#20803;\5%20&#33609;&#33337;&#20511;&#31661;&#12304;&#25252;&#30524;&#29256;&#12305;\&#36974;.wmv" TargetMode="External"/><Relationship Id="rId2" Type="http://schemas.openxmlformats.org/officeDocument/2006/relationships/slideLayout" Target="../slideLayouts/slideLayout12.xml"/><Relationship Id="rId1" Type="http://schemas.openxmlformats.org/officeDocument/2006/relationships/video" Target="file:///E:\&#26472;&#31243;&#31243;\2020&#26149;\&#19978;&#35838;&#35838;&#20214;\&#26657;&#23545;\R&#20116;&#35821;&#19979;&#12304;&#25252;&#30524;&#29256;&#12305;\&#31532;&#20108;&#21333;&#20803;\5%20&#33609;&#33337;&#20511;&#31661;&#12304;&#25252;&#30524;&#29256;&#12305;\&#36974;.wmv" TargetMode="External"/><Relationship Id="rId5" Type="http://schemas.openxmlformats.org/officeDocument/2006/relationships/image" Target="../media/image103.png"/><Relationship Id="rId4" Type="http://schemas.openxmlformats.org/officeDocument/2006/relationships/image" Target="../media/image102.png"/></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04.png"/><Relationship Id="rId1" Type="http://schemas.openxmlformats.org/officeDocument/2006/relationships/slideLayout" Target="../slideLayouts/slideLayout17.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12.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Layout" Target="../slideLayouts/slideLayout12.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3.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12.xml"/></Relationships>
</file>

<file path=ppt/slides/_rels/slide224.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18.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7.xml.rels><?xml version="1.0" encoding="UTF-8" standalone="yes"?>
<Relationships xmlns="http://schemas.openxmlformats.org/package/2006/relationships"><Relationship Id="rId3" Type="http://schemas.openxmlformats.org/officeDocument/2006/relationships/tags" Target="../tags/tag64.xml"/><Relationship Id="rId2" Type="http://schemas.openxmlformats.org/officeDocument/2006/relationships/tags" Target="../tags/tag63.xml"/><Relationship Id="rId1" Type="http://schemas.openxmlformats.org/officeDocument/2006/relationships/tags" Target="../tags/tag62.xml"/><Relationship Id="rId5" Type="http://schemas.openxmlformats.org/officeDocument/2006/relationships/image" Target="../media/image104.png"/><Relationship Id="rId4" Type="http://schemas.openxmlformats.org/officeDocument/2006/relationships/slideLayout" Target="../slideLayouts/slideLayout19.xml"/></Relationships>
</file>

<file path=ppt/slides/_rels/slide228.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tags" Target="../tags/tag65.xml"/></Relationships>
</file>

<file path=ppt/slides/_rels/slide229.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tags" Target="../tags/tag66.xml"/></Relationships>
</file>

<file path=ppt/slides/_rels/slide2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12.xml"/></Relationships>
</file>

<file path=ppt/slides/_rels/slide230.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tags" Target="../tags/tag67.xml"/></Relationships>
</file>

<file path=ppt/slides/_rels/slide231.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20.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7.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12.xml"/></Relationships>
</file>

<file path=ppt/slides/_rels/slide238.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12.xml"/></Relationships>
</file>

<file path=ppt/slides/_rels/slide240.xml.rels><?xml version="1.0" encoding="UTF-8" standalone="yes"?>
<Relationships xmlns="http://schemas.openxmlformats.org/package/2006/relationships"><Relationship Id="rId2" Type="http://schemas.openxmlformats.org/officeDocument/2006/relationships/image" Target="../media/image110.jpeg"/><Relationship Id="rId1" Type="http://schemas.openxmlformats.org/officeDocument/2006/relationships/slideLayout" Target="../slideLayouts/slideLayout12.xml"/></Relationships>
</file>

<file path=ppt/slides/_rels/slide241.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12.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3.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12.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5.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113.jpeg"/><Relationship Id="rId1" Type="http://schemas.openxmlformats.org/officeDocument/2006/relationships/slideLayout" Target="../slideLayouts/slideLayout12.xml"/></Relationships>
</file>

<file path=ppt/slides/_rels/slide246.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12.xml"/></Relationships>
</file>

<file path=ppt/slides/_rels/slide247.xml.rels><?xml version="1.0" encoding="UTF-8" standalone="yes"?>
<Relationships xmlns="http://schemas.openxmlformats.org/package/2006/relationships"><Relationship Id="rId3" Type="http://schemas.microsoft.com/office/2007/relationships/media" Target="file:///\\Pc-2\&#19978;&#35838;&#35838;&#20214;&#27719;&#24635;\&#24453;&#26657;&#23545;\R&#20116;&#35821;&#19979;&#12304;&#20132;&#20114;&#29256;&#12305;\&#31532;&#20108;&#21333;&#20803;\6%20&#26223;&#38451;&#20872;&#12304;&#20132;&#20114;&#29256;&#12305;\&#25130;.wmv" TargetMode="External"/><Relationship Id="rId2" Type="http://schemas.openxmlformats.org/officeDocument/2006/relationships/slideLayout" Target="../slideLayouts/slideLayout12.xml"/><Relationship Id="rId1" Type="http://schemas.openxmlformats.org/officeDocument/2006/relationships/video" Target="file:///\\Pc-2\&#19978;&#35838;&#35838;&#20214;&#27719;&#24635;\&#24453;&#26657;&#23545;\R&#20116;&#35821;&#19979;&#12304;&#20132;&#20114;&#29256;&#12305;\&#31532;&#20108;&#21333;&#20803;\6%20&#26223;&#38451;&#20872;&#12304;&#20132;&#20114;&#29256;&#12305;\&#25130;.wmv" TargetMode="External"/><Relationship Id="rId4" Type="http://schemas.openxmlformats.org/officeDocument/2006/relationships/image" Target="../media/image115.png"/></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9.xml.rels><?xml version="1.0" encoding="UTF-8" standalone="yes"?>
<Relationships xmlns="http://schemas.openxmlformats.org/package/2006/relationships"><Relationship Id="rId2" Type="http://schemas.openxmlformats.org/officeDocument/2006/relationships/image" Target="../media/image116.jpeg"/><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3.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Layout" Target="../slideLayouts/slideLayout12.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7.xml.rels><?xml version="1.0" encoding="UTF-8" standalone="yes"?>
<Relationships xmlns="http://schemas.openxmlformats.org/package/2006/relationships"><Relationship Id="rId2" Type="http://schemas.openxmlformats.org/officeDocument/2006/relationships/image" Target="../media/image118.jpeg"/><Relationship Id="rId1" Type="http://schemas.openxmlformats.org/officeDocument/2006/relationships/slideLayout" Target="../slideLayouts/slideLayout12.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9.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Layout" Target="../slideLayouts/slideLayout12.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2.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12.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7.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image" Target="../media/image121.png"/><Relationship Id="rId1" Type="http://schemas.openxmlformats.org/officeDocument/2006/relationships/slideLayout" Target="../slideLayouts/slideLayout12.xml"/></Relationships>
</file>

<file path=ppt/slides/_rels/slide268.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12.xml"/></Relationships>
</file>

<file path=ppt/slides/_rels/slide269.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3.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12.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280.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12.xml"/></Relationships>
</file>

<file path=ppt/slides/_rels/slide281.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3.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hyperlink" Target="&#29492;&#21733;.wmv" TargetMode="External"/><Relationship Id="rId1" Type="http://schemas.openxmlformats.org/officeDocument/2006/relationships/slideLayout" Target="../slideLayouts/slideLayout12.xml"/></Relationships>
</file>

<file path=ppt/slides/_rels/slide284.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285.xml.rels><?xml version="1.0" encoding="UTF-8" standalone="yes"?>
<Relationships xmlns="http://schemas.openxmlformats.org/package/2006/relationships"><Relationship Id="rId2" Type="http://schemas.openxmlformats.org/officeDocument/2006/relationships/image" Target="../media/image129.jpeg"/><Relationship Id="rId1" Type="http://schemas.openxmlformats.org/officeDocument/2006/relationships/slideLayout" Target="../slideLayouts/slideLayout12.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9.xml.rels><?xml version="1.0" encoding="UTF-8" standalone="yes"?>
<Relationships xmlns="http://schemas.openxmlformats.org/package/2006/relationships"><Relationship Id="rId8" Type="http://schemas.openxmlformats.org/officeDocument/2006/relationships/image" Target="../media/image136.png"/><Relationship Id="rId13" Type="http://schemas.openxmlformats.org/officeDocument/2006/relationships/image" Target="../media/image141.png"/><Relationship Id="rId18" Type="http://schemas.openxmlformats.org/officeDocument/2006/relationships/image" Target="../media/image146.png"/><Relationship Id="rId3" Type="http://schemas.openxmlformats.org/officeDocument/2006/relationships/image" Target="../media/image131.png"/><Relationship Id="rId7" Type="http://schemas.openxmlformats.org/officeDocument/2006/relationships/image" Target="../media/image135.png"/><Relationship Id="rId12" Type="http://schemas.openxmlformats.org/officeDocument/2006/relationships/image" Target="../media/image140.png"/><Relationship Id="rId17" Type="http://schemas.openxmlformats.org/officeDocument/2006/relationships/image" Target="../media/image145.png"/><Relationship Id="rId2" Type="http://schemas.openxmlformats.org/officeDocument/2006/relationships/image" Target="../media/image130.jpeg"/><Relationship Id="rId16" Type="http://schemas.openxmlformats.org/officeDocument/2006/relationships/image" Target="../media/image144.png"/><Relationship Id="rId20" Type="http://schemas.openxmlformats.org/officeDocument/2006/relationships/image" Target="../media/image148.png"/><Relationship Id="rId1" Type="http://schemas.openxmlformats.org/officeDocument/2006/relationships/slideLayout" Target="../slideLayouts/slideLayout13.xml"/><Relationship Id="rId6" Type="http://schemas.openxmlformats.org/officeDocument/2006/relationships/image" Target="../media/image134.png"/><Relationship Id="rId11" Type="http://schemas.openxmlformats.org/officeDocument/2006/relationships/image" Target="../media/image139.png"/><Relationship Id="rId5" Type="http://schemas.openxmlformats.org/officeDocument/2006/relationships/image" Target="../media/image133.png"/><Relationship Id="rId15" Type="http://schemas.openxmlformats.org/officeDocument/2006/relationships/image" Target="../media/image143.png"/><Relationship Id="rId10" Type="http://schemas.openxmlformats.org/officeDocument/2006/relationships/image" Target="../media/image138.png"/><Relationship Id="rId19" Type="http://schemas.openxmlformats.org/officeDocument/2006/relationships/image" Target="../media/image147.png"/><Relationship Id="rId4" Type="http://schemas.openxmlformats.org/officeDocument/2006/relationships/image" Target="../media/image132.png"/><Relationship Id="rId9" Type="http://schemas.openxmlformats.org/officeDocument/2006/relationships/image" Target="../media/image137.png"/><Relationship Id="rId14" Type="http://schemas.openxmlformats.org/officeDocument/2006/relationships/image" Target="../media/image142.png"/></Relationships>
</file>

<file path=ppt/slides/_rels/slide29.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91.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12.xml"/></Relationships>
</file>

<file path=ppt/slides/_rels/slide292.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50.png"/><Relationship Id="rId1" Type="http://schemas.openxmlformats.org/officeDocument/2006/relationships/slideLayout" Target="../slideLayouts/slideLayout14.xml"/><Relationship Id="rId4" Type="http://schemas.openxmlformats.org/officeDocument/2006/relationships/image" Target="../media/image152.jpeg"/></Relationships>
</file>

<file path=ppt/slides/_rels/slide293.xml.rels><?xml version="1.0" encoding="UTF-8" standalone="yes"?>
<Relationships xmlns="http://schemas.openxmlformats.org/package/2006/relationships"><Relationship Id="rId2" Type="http://schemas.openxmlformats.org/officeDocument/2006/relationships/image" Target="../media/image153.jpeg"/><Relationship Id="rId1" Type="http://schemas.openxmlformats.org/officeDocument/2006/relationships/slideLayout" Target="../slideLayouts/slideLayout13.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6.xml.rels><?xml version="1.0" encoding="UTF-8" standalone="yes"?>
<Relationships xmlns="http://schemas.openxmlformats.org/package/2006/relationships"><Relationship Id="rId2" Type="http://schemas.openxmlformats.org/officeDocument/2006/relationships/image" Target="../media/image154.jpeg"/><Relationship Id="rId1" Type="http://schemas.openxmlformats.org/officeDocument/2006/relationships/slideLayout" Target="../slideLayouts/slideLayout13.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98.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50.png"/><Relationship Id="rId1" Type="http://schemas.openxmlformats.org/officeDocument/2006/relationships/slideLayout" Target="../slideLayouts/slideLayout14.xml"/><Relationship Id="rId4" Type="http://schemas.openxmlformats.org/officeDocument/2006/relationships/image" Target="../media/image152.jpeg"/></Relationships>
</file>

<file path=ppt/slides/_rels/slide299.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01.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image" Target="../media/image151.png"/><Relationship Id="rId1" Type="http://schemas.openxmlformats.org/officeDocument/2006/relationships/slideLayout" Target="../slideLayouts/slideLayout14.xml"/><Relationship Id="rId4" Type="http://schemas.openxmlformats.org/officeDocument/2006/relationships/image" Target="../media/image150.png"/></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03.xml.rels><?xml version="1.0" encoding="UTF-8" standalone="yes"?>
<Relationships xmlns="http://schemas.openxmlformats.org/package/2006/relationships"><Relationship Id="rId2" Type="http://schemas.openxmlformats.org/officeDocument/2006/relationships/image" Target="../media/image156.jpeg"/><Relationship Id="rId1" Type="http://schemas.openxmlformats.org/officeDocument/2006/relationships/slideLayout" Target="../slideLayouts/slideLayout14.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06.xml.rels><?xml version="1.0" encoding="UTF-8" standalone="yes"?>
<Relationships xmlns="http://schemas.openxmlformats.org/package/2006/relationships"><Relationship Id="rId2" Type="http://schemas.openxmlformats.org/officeDocument/2006/relationships/image" Target="../media/image157.jpeg"/><Relationship Id="rId1" Type="http://schemas.openxmlformats.org/officeDocument/2006/relationships/slideLayout" Target="../slideLayouts/slideLayout14.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08.xml.rels><?xml version="1.0" encoding="UTF-8" standalone="yes"?>
<Relationships xmlns="http://schemas.openxmlformats.org/package/2006/relationships"><Relationship Id="rId2" Type="http://schemas.openxmlformats.org/officeDocument/2006/relationships/image" Target="../media/image158.jpeg"/><Relationship Id="rId1" Type="http://schemas.openxmlformats.org/officeDocument/2006/relationships/slideLayout" Target="../slideLayouts/slideLayout12.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310.xml.rels><?xml version="1.0" encoding="UTF-8" standalone="yes"?>
<Relationships xmlns="http://schemas.openxmlformats.org/package/2006/relationships"><Relationship Id="rId2" Type="http://schemas.openxmlformats.org/officeDocument/2006/relationships/image" Target="../media/image159.jpeg"/><Relationship Id="rId1" Type="http://schemas.openxmlformats.org/officeDocument/2006/relationships/slideLayout" Target="../slideLayouts/slideLayout12.xml"/></Relationships>
</file>

<file path=ppt/slides/_rels/slide311.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13.xml.rels><?xml version="1.0" encoding="UTF-8" standalone="yes"?>
<Relationships xmlns="http://schemas.openxmlformats.org/package/2006/relationships"><Relationship Id="rId2" Type="http://schemas.openxmlformats.org/officeDocument/2006/relationships/image" Target="../media/image160.jpeg"/><Relationship Id="rId1" Type="http://schemas.openxmlformats.org/officeDocument/2006/relationships/slideLayout" Target="../slideLayouts/slideLayout12.xml"/></Relationships>
</file>

<file path=ppt/slides/_rels/slide314.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13.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17.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image" Target="../media/image162.jpeg"/><Relationship Id="rId1" Type="http://schemas.openxmlformats.org/officeDocument/2006/relationships/slideLayout" Target="../slideLayouts/slideLayout13.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Layout" Target="../slideLayouts/slideLayout12.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1.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image" Target="../media/image164.png"/><Relationship Id="rId1" Type="http://schemas.openxmlformats.org/officeDocument/2006/relationships/slideLayout" Target="../slideLayouts/slideLayout13.xml"/><Relationship Id="rId4" Type="http://schemas.openxmlformats.org/officeDocument/2006/relationships/image" Target="../media/image166.png"/></Relationships>
</file>

<file path=ppt/slides/_rels/slide322.xml.rels><?xml version="1.0" encoding="UTF-8" standalone="yes"?>
<Relationships xmlns="http://schemas.openxmlformats.org/package/2006/relationships"><Relationship Id="rId2" Type="http://schemas.openxmlformats.org/officeDocument/2006/relationships/image" Target="../media/image167.jpeg"/><Relationship Id="rId1" Type="http://schemas.openxmlformats.org/officeDocument/2006/relationships/slideLayout" Target="../slideLayouts/slideLayout13.xml"/></Relationships>
</file>

<file path=ppt/slides/_rels/slide323.xml.rels><?xml version="1.0" encoding="UTF-8" standalone="yes"?>
<Relationships xmlns="http://schemas.openxmlformats.org/package/2006/relationships"><Relationship Id="rId2" Type="http://schemas.openxmlformats.org/officeDocument/2006/relationships/image" Target="../media/image168.png"/><Relationship Id="rId1" Type="http://schemas.openxmlformats.org/officeDocument/2006/relationships/slideLayout" Target="../slideLayouts/slideLayout13.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7.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image" Target="../media/image164.png"/><Relationship Id="rId1" Type="http://schemas.openxmlformats.org/officeDocument/2006/relationships/slideLayout" Target="../slideLayouts/slideLayout13.xml"/><Relationship Id="rId4" Type="http://schemas.openxmlformats.org/officeDocument/2006/relationships/image" Target="../media/image166.png"/></Relationships>
</file>

<file path=ppt/slides/_rels/slide328.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13.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image" Target="../media/image21.emf"/><Relationship Id="rId1" Type="http://schemas.openxmlformats.org/officeDocument/2006/relationships/slideLayout" Target="../slideLayouts/slideLayout12.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3.xml.rels><?xml version="1.0" encoding="UTF-8" standalone="yes"?>
<Relationships xmlns="http://schemas.openxmlformats.org/package/2006/relationships"><Relationship Id="rId2" Type="http://schemas.openxmlformats.org/officeDocument/2006/relationships/image" Target="../media/image170.png"/><Relationship Id="rId1" Type="http://schemas.openxmlformats.org/officeDocument/2006/relationships/slideLayout" Target="../slideLayouts/slideLayout13.xml"/></Relationships>
</file>

<file path=ppt/slides/_rels/slide334.xml.rels><?xml version="1.0" encoding="UTF-8" standalone="yes"?>
<Relationships xmlns="http://schemas.openxmlformats.org/package/2006/relationships"><Relationship Id="rId2" Type="http://schemas.openxmlformats.org/officeDocument/2006/relationships/image" Target="../media/image171.jpeg"/><Relationship Id="rId1" Type="http://schemas.openxmlformats.org/officeDocument/2006/relationships/slideLayout" Target="../slideLayouts/slideLayout13.xml"/></Relationships>
</file>

<file path=ppt/slides/_rels/slide335.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image" Target="../media/image172.jpeg"/><Relationship Id="rId1" Type="http://schemas.openxmlformats.org/officeDocument/2006/relationships/slideLayout" Target="../slideLayouts/slideLayout13.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9.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2.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5.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audio" Target="../media/audio2.wav"/><Relationship Id="rId1" Type="http://schemas.openxmlformats.org/officeDocument/2006/relationships/slideLayout" Target="../slideLayouts/slideLayout13.xml"/><Relationship Id="rId5" Type="http://schemas.openxmlformats.org/officeDocument/2006/relationships/image" Target="../media/image166.png"/><Relationship Id="rId4" Type="http://schemas.openxmlformats.org/officeDocument/2006/relationships/image" Target="../media/image165.png"/></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1.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12.xml"/></Relationships>
</file>

<file path=ppt/slides/_rels/slide352.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55.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4.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57.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2.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image" Target="../media/image21.emf"/><Relationship Id="rId1" Type="http://schemas.openxmlformats.org/officeDocument/2006/relationships/slideLayout" Target="../slideLayouts/slideLayout12.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62.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2.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67.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2.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72.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2.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77.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2.xml"/></Relationships>
</file>

<file path=ppt/slides/_rels/slide378.xml.rels><?xml version="1.0" encoding="UTF-8" standalone="yes"?>
<Relationships xmlns="http://schemas.openxmlformats.org/package/2006/relationships"><Relationship Id="rId2" Type="http://schemas.openxmlformats.org/officeDocument/2006/relationships/image" Target="../media/image176.jpeg"/><Relationship Id="rId1" Type="http://schemas.openxmlformats.org/officeDocument/2006/relationships/slideLayout" Target="../slideLayouts/slideLayout12.xml"/></Relationships>
</file>

<file path=ppt/slides/_rels/slide379.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3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81.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2.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86.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image" Target="../media/image62.png"/><Relationship Id="rId1" Type="http://schemas.openxmlformats.org/officeDocument/2006/relationships/slideLayout" Target="../slideLayouts/slideLayout12.xml"/></Relationships>
</file>

<file path=ppt/slides/_rels/slide387.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12.xml"/></Relationships>
</file>

<file path=ppt/slides/_rels/slide388.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2.xml"/></Relationships>
</file>

<file path=ppt/slides/_rels/slide389.xml.rels><?xml version="1.0" encoding="UTF-8" standalone="yes"?>
<Relationships xmlns="http://schemas.openxmlformats.org/package/2006/relationships"><Relationship Id="rId2" Type="http://schemas.openxmlformats.org/officeDocument/2006/relationships/image" Target="../media/image178.jpeg"/><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91.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2.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96.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98.xml.rels><?xml version="1.0" encoding="UTF-8" standalone="yes"?>
<Relationships xmlns="http://schemas.openxmlformats.org/package/2006/relationships"><Relationship Id="rId2" Type="http://schemas.openxmlformats.org/officeDocument/2006/relationships/image" Target="../media/image179.png"/><Relationship Id="rId1" Type="http://schemas.openxmlformats.org/officeDocument/2006/relationships/slideLayout" Target="../slideLayouts/slideLayout12.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emf"/><Relationship Id="rId1" Type="http://schemas.openxmlformats.org/officeDocument/2006/relationships/slideLayout" Target="../slideLayouts/slideLayout12.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02.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image" Target="../media/image180.png"/><Relationship Id="rId1" Type="http://schemas.openxmlformats.org/officeDocument/2006/relationships/slideLayout" Target="../slideLayouts/slideLayout12.xml"/><Relationship Id="rId4" Type="http://schemas.openxmlformats.org/officeDocument/2006/relationships/image" Target="../media/image182.png"/></Relationships>
</file>

<file path=ppt/slides/_rels/slide403.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12.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05.xml.rels><?xml version="1.0" encoding="UTF-8" standalone="yes"?>
<Relationships xmlns="http://schemas.openxmlformats.org/package/2006/relationships"><Relationship Id="rId2" Type="http://schemas.openxmlformats.org/officeDocument/2006/relationships/image" Target="../media/image180.png"/><Relationship Id="rId1" Type="http://schemas.openxmlformats.org/officeDocument/2006/relationships/slideLayout" Target="../slideLayouts/slideLayout12.xml"/></Relationships>
</file>

<file path=ppt/slides/_rels/slide406.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12.xml"/></Relationships>
</file>

<file path=ppt/slides/_rels/slide407.xml.rels><?xml version="1.0" encoding="UTF-8" standalone="yes"?>
<Relationships xmlns="http://schemas.openxmlformats.org/package/2006/relationships"><Relationship Id="rId2" Type="http://schemas.openxmlformats.org/officeDocument/2006/relationships/image" Target="../media/image183.png"/><Relationship Id="rId1" Type="http://schemas.openxmlformats.org/officeDocument/2006/relationships/slideLayout" Target="../slideLayouts/slideLayout12.xml"/></Relationships>
</file>

<file path=ppt/slides/_rels/slide408.xml.rels><?xml version="1.0" encoding="UTF-8" standalone="yes"?>
<Relationships xmlns="http://schemas.openxmlformats.org/package/2006/relationships"><Relationship Id="rId2" Type="http://schemas.openxmlformats.org/officeDocument/2006/relationships/image" Target="../media/image184.png"/><Relationship Id="rId1" Type="http://schemas.openxmlformats.org/officeDocument/2006/relationships/slideLayout" Target="../slideLayouts/slideLayout12.xml"/></Relationships>
</file>

<file path=ppt/slides/_rels/slide409.xml.rels><?xml version="1.0" encoding="UTF-8" standalone="yes"?>
<Relationships xmlns="http://schemas.openxmlformats.org/package/2006/relationships"><Relationship Id="rId2" Type="http://schemas.openxmlformats.org/officeDocument/2006/relationships/image" Target="../media/image180.png"/><Relationship Id="rId1" Type="http://schemas.openxmlformats.org/officeDocument/2006/relationships/slideLayout" Target="../slideLayouts/slideLayout12.xml"/></Relationships>
</file>

<file path=ppt/slides/_rels/slide4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11.xml.rels><?xml version="1.0" encoding="UTF-8" standalone="yes"?>
<Relationships xmlns="http://schemas.openxmlformats.org/package/2006/relationships"><Relationship Id="rId2" Type="http://schemas.openxmlformats.org/officeDocument/2006/relationships/image" Target="../media/image185.png"/><Relationship Id="rId1" Type="http://schemas.openxmlformats.org/officeDocument/2006/relationships/slideLayout" Target="../slideLayouts/slideLayout12.xml"/></Relationships>
</file>

<file path=ppt/slides/_rels/slide412.xml.rels><?xml version="1.0" encoding="UTF-8" standalone="yes"?>
<Relationships xmlns="http://schemas.openxmlformats.org/package/2006/relationships"><Relationship Id="rId2" Type="http://schemas.openxmlformats.org/officeDocument/2006/relationships/image" Target="../media/image186.png"/><Relationship Id="rId1" Type="http://schemas.openxmlformats.org/officeDocument/2006/relationships/slideLayout" Target="../slideLayouts/slideLayout12.xml"/></Relationships>
</file>

<file path=ppt/slides/_rels/slide413.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image" Target="../media/image187.png"/><Relationship Id="rId1" Type="http://schemas.openxmlformats.org/officeDocument/2006/relationships/slideLayout" Target="../slideLayouts/slideLayout12.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16.xml.rels><?xml version="1.0" encoding="UTF-8" standalone="yes"?>
<Relationships xmlns="http://schemas.openxmlformats.org/package/2006/relationships"><Relationship Id="rId2" Type="http://schemas.openxmlformats.org/officeDocument/2006/relationships/image" Target="../media/image189.jpeg"/><Relationship Id="rId1" Type="http://schemas.openxmlformats.org/officeDocument/2006/relationships/slideLayout" Target="../slideLayouts/slideLayout12.xml"/></Relationships>
</file>

<file path=ppt/slides/_rels/slide417.xml.rels><?xml version="1.0" encoding="UTF-8" standalone="yes"?>
<Relationships xmlns="http://schemas.openxmlformats.org/package/2006/relationships"><Relationship Id="rId2" Type="http://schemas.openxmlformats.org/officeDocument/2006/relationships/image" Target="../media/image190.png"/><Relationship Id="rId1" Type="http://schemas.openxmlformats.org/officeDocument/2006/relationships/slideLayout" Target="../slideLayouts/slideLayout12.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28.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image" Target="../media/image191.jpeg"/><Relationship Id="rId1" Type="http://schemas.openxmlformats.org/officeDocument/2006/relationships/slideLayout" Target="../slideLayouts/slideLayout12.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3.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32.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433.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slideLayout" Target="../slideLayouts/slideLayout1.xml"/><Relationship Id="rId1" Type="http://schemas.openxmlformats.org/officeDocument/2006/relationships/tags" Target="../tags/tag68.xml"/><Relationship Id="rId5" Type="http://schemas.openxmlformats.org/officeDocument/2006/relationships/image" Target="../media/image195.png"/><Relationship Id="rId4" Type="http://schemas.openxmlformats.org/officeDocument/2006/relationships/image" Target="../media/image194.png"/></Relationships>
</file>

<file path=ppt/slides/_rels/slide434.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Layout" Target="../slideLayouts/slideLayout7.xml"/></Relationships>
</file>

<file path=ppt/slides/_rels/slide435.xml.rels><?xml version="1.0" encoding="UTF-8" standalone="yes"?>
<Relationships xmlns="http://schemas.openxmlformats.org/package/2006/relationships"><Relationship Id="rId2" Type="http://schemas.openxmlformats.org/officeDocument/2006/relationships/image" Target="../media/image197.jpeg"/><Relationship Id="rId1" Type="http://schemas.openxmlformats.org/officeDocument/2006/relationships/slideLayout" Target="../slideLayouts/slideLayout7.xml"/></Relationships>
</file>

<file path=ppt/slides/_rels/slide436.xml.rels><?xml version="1.0" encoding="UTF-8" standalone="yes"?>
<Relationships xmlns="http://schemas.openxmlformats.org/package/2006/relationships"><Relationship Id="rId2" Type="http://schemas.openxmlformats.org/officeDocument/2006/relationships/image" Target="../media/image198.jpeg"/><Relationship Id="rId1" Type="http://schemas.openxmlformats.org/officeDocument/2006/relationships/slideLayout" Target="../slideLayouts/slideLayout7.xml"/></Relationships>
</file>

<file path=ppt/slides/_rels/slide437.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image" Target="../media/image199.jpeg"/><Relationship Id="rId1" Type="http://schemas.openxmlformats.org/officeDocument/2006/relationships/slideLayout" Target="../slideLayouts/slideLayout7.xml"/></Relationships>
</file>

<file path=ppt/slides/_rels/slide438.xml.rels><?xml version="1.0" encoding="UTF-8" standalone="yes"?>
<Relationships xmlns="http://schemas.openxmlformats.org/package/2006/relationships"><Relationship Id="rId2" Type="http://schemas.openxmlformats.org/officeDocument/2006/relationships/image" Target="../media/image201.png"/><Relationship Id="rId1" Type="http://schemas.openxmlformats.org/officeDocument/2006/relationships/slideLayout" Target="../slideLayouts/slideLayout7.xml"/></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40.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image" Target="../media/image202.png"/><Relationship Id="rId1" Type="http://schemas.openxmlformats.org/officeDocument/2006/relationships/slideLayout" Target="../slideLayouts/slideLayout7.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2.xml.rels><?xml version="1.0" encoding="UTF-8" standalone="yes"?>
<Relationships xmlns="http://schemas.openxmlformats.org/package/2006/relationships"><Relationship Id="rId2" Type="http://schemas.openxmlformats.org/officeDocument/2006/relationships/image" Target="../media/image203.jpeg"/><Relationship Id="rId1" Type="http://schemas.openxmlformats.org/officeDocument/2006/relationships/slideLayout" Target="../slideLayouts/slideLayout7.xml"/></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4.xml.rels><?xml version="1.0" encoding="UTF-8" standalone="yes"?>
<Relationships xmlns="http://schemas.openxmlformats.org/package/2006/relationships"><Relationship Id="rId2" Type="http://schemas.openxmlformats.org/officeDocument/2006/relationships/image" Target="../media/image204.png"/><Relationship Id="rId1" Type="http://schemas.openxmlformats.org/officeDocument/2006/relationships/slideLayout" Target="../slideLayouts/slideLayout7.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6.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9.xml.rels><?xml version="1.0" encoding="UTF-8" standalone="yes"?>
<Relationships xmlns="http://schemas.openxmlformats.org/package/2006/relationships"><Relationship Id="rId2" Type="http://schemas.openxmlformats.org/officeDocument/2006/relationships/image" Target="../media/image205.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12.xml"/></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5.xml.rels><?xml version="1.0" encoding="UTF-8" standalone="yes"?>
<Relationships xmlns="http://schemas.openxmlformats.org/package/2006/relationships"><Relationship Id="rId2" Type="http://schemas.openxmlformats.org/officeDocument/2006/relationships/image" Target="../media/image206.png"/><Relationship Id="rId1" Type="http://schemas.openxmlformats.org/officeDocument/2006/relationships/slideLayout" Target="../slideLayouts/slideLayout7.xml"/></Relationships>
</file>

<file path=ppt/slides/_rels/slide456.xml.rels><?xml version="1.0" encoding="UTF-8" standalone="yes"?>
<Relationships xmlns="http://schemas.openxmlformats.org/package/2006/relationships"><Relationship Id="rId2" Type="http://schemas.openxmlformats.org/officeDocument/2006/relationships/image" Target="../media/image207.png"/><Relationship Id="rId1" Type="http://schemas.openxmlformats.org/officeDocument/2006/relationships/slideLayout" Target="../slideLayouts/slideLayout7.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8.xml.rels><?xml version="1.0" encoding="UTF-8" standalone="yes"?>
<Relationships xmlns="http://schemas.openxmlformats.org/package/2006/relationships"><Relationship Id="rId2" Type="http://schemas.openxmlformats.org/officeDocument/2006/relationships/image" Target="../media/image207.png"/><Relationship Id="rId1" Type="http://schemas.openxmlformats.org/officeDocument/2006/relationships/slideLayout" Target="../slideLayouts/slideLayout7.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12.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1.xml.rels><?xml version="1.0" encoding="UTF-8" standalone="yes"?>
<Relationships xmlns="http://schemas.openxmlformats.org/package/2006/relationships"><Relationship Id="rId3" Type="http://schemas.openxmlformats.org/officeDocument/2006/relationships/image" Target="../media/image208.emf"/><Relationship Id="rId2" Type="http://schemas.openxmlformats.org/officeDocument/2006/relationships/image" Target="../media/image207.png"/><Relationship Id="rId1" Type="http://schemas.openxmlformats.org/officeDocument/2006/relationships/slideLayout" Target="../slideLayouts/slideLayout7.xml"/><Relationship Id="rId5" Type="http://schemas.openxmlformats.org/officeDocument/2006/relationships/image" Target="../media/image210.png"/><Relationship Id="rId4" Type="http://schemas.openxmlformats.org/officeDocument/2006/relationships/image" Target="../media/image209.png"/></Relationships>
</file>

<file path=ppt/slides/_rels/slide462.xml.rels><?xml version="1.0" encoding="UTF-8" standalone="yes"?>
<Relationships xmlns="http://schemas.openxmlformats.org/package/2006/relationships"><Relationship Id="rId3" Type="http://schemas.openxmlformats.org/officeDocument/2006/relationships/image" Target="../media/image208.emf"/><Relationship Id="rId2" Type="http://schemas.openxmlformats.org/officeDocument/2006/relationships/image" Target="../media/image211.jpeg"/><Relationship Id="rId1" Type="http://schemas.openxmlformats.org/officeDocument/2006/relationships/slideLayout" Target="../slideLayouts/slideLayout7.xml"/></Relationships>
</file>

<file path=ppt/slides/_rels/slide463.xml.rels><?xml version="1.0" encoding="UTF-8" standalone="yes"?>
<Relationships xmlns="http://schemas.openxmlformats.org/package/2006/relationships"><Relationship Id="rId2" Type="http://schemas.openxmlformats.org/officeDocument/2006/relationships/image" Target="../media/image208.emf"/><Relationship Id="rId1" Type="http://schemas.openxmlformats.org/officeDocument/2006/relationships/slideLayout" Target="../slideLayouts/slideLayout7.xml"/></Relationships>
</file>

<file path=ppt/slides/_rels/slide464.xml.rels><?xml version="1.0" encoding="UTF-8" standalone="yes"?>
<Relationships xmlns="http://schemas.openxmlformats.org/package/2006/relationships"><Relationship Id="rId3" Type="http://schemas.openxmlformats.org/officeDocument/2006/relationships/image" Target="../media/image208.emf"/><Relationship Id="rId2" Type="http://schemas.openxmlformats.org/officeDocument/2006/relationships/image" Target="../media/image212.jpeg"/><Relationship Id="rId1" Type="http://schemas.openxmlformats.org/officeDocument/2006/relationships/slideLayout" Target="../slideLayouts/slideLayout7.xml"/></Relationships>
</file>

<file path=ppt/slides/_rels/slide4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7.xml.rels><?xml version="1.0" encoding="UTF-8" standalone="yes"?>
<Relationships xmlns="http://schemas.openxmlformats.org/package/2006/relationships"><Relationship Id="rId2" Type="http://schemas.openxmlformats.org/officeDocument/2006/relationships/image" Target="../media/image207.png"/><Relationship Id="rId1" Type="http://schemas.openxmlformats.org/officeDocument/2006/relationships/slideLayout" Target="../slideLayouts/slideLayout7.xml"/></Relationships>
</file>

<file path=ppt/slides/_rels/slide4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12.xml"/></Relationships>
</file>

<file path=ppt/slides/_rels/slide470.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7.xml"/></Relationships>
</file>

<file path=ppt/slides/_rels/slide471.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7.xml"/></Relationships>
</file>

<file path=ppt/slides/_rels/slide472.xml.rels><?xml version="1.0" encoding="UTF-8" standalone="yes"?>
<Relationships xmlns="http://schemas.openxmlformats.org/package/2006/relationships"><Relationship Id="rId2" Type="http://schemas.openxmlformats.org/officeDocument/2006/relationships/image" Target="../media/image215.png"/><Relationship Id="rId1" Type="http://schemas.openxmlformats.org/officeDocument/2006/relationships/slideLayout" Target="../slideLayouts/slideLayout7.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6.xml.rels><?xml version="1.0" encoding="UTF-8" standalone="yes"?>
<Relationships xmlns="http://schemas.openxmlformats.org/package/2006/relationships"><Relationship Id="rId2" Type="http://schemas.openxmlformats.org/officeDocument/2006/relationships/image" Target="../media/image206.png"/><Relationship Id="rId1" Type="http://schemas.openxmlformats.org/officeDocument/2006/relationships/slideLayout" Target="../slideLayouts/slideLayout7.xml"/></Relationships>
</file>

<file path=ppt/slides/_rels/slide477.xml.rels><?xml version="1.0" encoding="UTF-8" standalone="yes"?>
<Relationships xmlns="http://schemas.openxmlformats.org/package/2006/relationships"><Relationship Id="rId2" Type="http://schemas.openxmlformats.org/officeDocument/2006/relationships/image" Target="../media/image207.png"/><Relationship Id="rId1" Type="http://schemas.openxmlformats.org/officeDocument/2006/relationships/slideLayout" Target="../slideLayouts/slideLayout7.xml"/></Relationships>
</file>

<file path=ppt/slides/_rels/slide478.xml.rels><?xml version="1.0" encoding="UTF-8" standalone="yes"?>
<Relationships xmlns="http://schemas.openxmlformats.org/package/2006/relationships"><Relationship Id="rId2" Type="http://schemas.openxmlformats.org/officeDocument/2006/relationships/image" Target="../media/image207.png"/><Relationship Id="rId1" Type="http://schemas.openxmlformats.org/officeDocument/2006/relationships/slideLayout" Target="../slideLayouts/slideLayout7.xml"/></Relationships>
</file>

<file path=ppt/slides/_rels/slide479.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image" Target="../media/image216.png"/><Relationship Id="rId1" Type="http://schemas.openxmlformats.org/officeDocument/2006/relationships/slideLayout" Target="../slideLayouts/slideLayout7.xml"/><Relationship Id="rId5" Type="http://schemas.openxmlformats.org/officeDocument/2006/relationships/image" Target="../media/image218.png"/><Relationship Id="rId4" Type="http://schemas.openxmlformats.org/officeDocument/2006/relationships/image" Target="../media/image207.png"/></Relationships>
</file>

<file path=ppt/slides/_rels/slide48.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Layout" Target="../slideLayouts/slideLayout12.xml"/><Relationship Id="rId4" Type="http://schemas.openxmlformats.org/officeDocument/2006/relationships/image" Target="../media/image28.png"/></Relationships>
</file>

<file path=ppt/slides/_rels/slide480.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image" Target="../media/image219.png"/><Relationship Id="rId1" Type="http://schemas.openxmlformats.org/officeDocument/2006/relationships/slideLayout" Target="../slideLayouts/slideLayout7.xml"/><Relationship Id="rId5" Type="http://schemas.openxmlformats.org/officeDocument/2006/relationships/image" Target="../media/image221.png"/><Relationship Id="rId4" Type="http://schemas.openxmlformats.org/officeDocument/2006/relationships/image" Target="../media/image220.png"/></Relationships>
</file>

<file path=ppt/slides/_rels/slide481.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image" Target="../media/image217.png"/><Relationship Id="rId1" Type="http://schemas.openxmlformats.org/officeDocument/2006/relationships/slideLayout" Target="../slideLayouts/slideLayout7.xml"/><Relationship Id="rId4" Type="http://schemas.openxmlformats.org/officeDocument/2006/relationships/image" Target="../media/image222.png"/></Relationships>
</file>

<file path=ppt/slides/_rels/slide482.xml.rels><?xml version="1.0" encoding="UTF-8" standalone="yes"?>
<Relationships xmlns="http://schemas.openxmlformats.org/package/2006/relationships"><Relationship Id="rId2" Type="http://schemas.openxmlformats.org/officeDocument/2006/relationships/image" Target="../media/image206.png"/><Relationship Id="rId1" Type="http://schemas.openxmlformats.org/officeDocument/2006/relationships/slideLayout" Target="../slideLayouts/slideLayout7.xml"/></Relationships>
</file>

<file path=ppt/slides/_rels/slide4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6.xml.rels><?xml version="1.0" encoding="UTF-8" standalone="yes"?>
<Relationships xmlns="http://schemas.openxmlformats.org/package/2006/relationships"><Relationship Id="rId2" Type="http://schemas.openxmlformats.org/officeDocument/2006/relationships/image" Target="../media/image207.png"/><Relationship Id="rId1" Type="http://schemas.openxmlformats.org/officeDocument/2006/relationships/slideLayout" Target="../slideLayouts/slideLayout7.xml"/></Relationships>
</file>

<file path=ppt/slides/_rels/slide487.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image" Target="../media/image207.png"/><Relationship Id="rId1" Type="http://schemas.openxmlformats.org/officeDocument/2006/relationships/slideLayout" Target="../slideLayouts/slideLayout7.xml"/><Relationship Id="rId4" Type="http://schemas.openxmlformats.org/officeDocument/2006/relationships/image" Target="../media/image223.png"/></Relationships>
</file>

<file path=ppt/slides/_rels/slide488.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image" Target="../media/image224.jpeg"/><Relationship Id="rId1" Type="http://schemas.openxmlformats.org/officeDocument/2006/relationships/slideLayout" Target="../slideLayouts/slideLayout7.xml"/></Relationships>
</file>

<file path=ppt/slides/_rels/slide489.xml.rels><?xml version="1.0" encoding="UTF-8" standalone="yes"?>
<Relationships xmlns="http://schemas.openxmlformats.org/package/2006/relationships"><Relationship Id="rId2" Type="http://schemas.openxmlformats.org/officeDocument/2006/relationships/image" Target="../media/image206.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90.xml.rels><?xml version="1.0" encoding="UTF-8" standalone="yes"?>
<Relationships xmlns="http://schemas.openxmlformats.org/package/2006/relationships"><Relationship Id="rId2" Type="http://schemas.openxmlformats.org/officeDocument/2006/relationships/image" Target="../media/image225.jpeg"/><Relationship Id="rId1" Type="http://schemas.openxmlformats.org/officeDocument/2006/relationships/slideLayout" Target="../slideLayouts/slideLayout7.xml"/></Relationships>
</file>

<file path=ppt/slides/_rels/slide491.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image" Target="../media/image226.png"/><Relationship Id="rId1" Type="http://schemas.openxmlformats.org/officeDocument/2006/relationships/slideLayout" Target="../slideLayouts/slideLayout7.xml"/></Relationships>
</file>

<file path=ppt/slides/_rels/slide4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4.xml.rels><?xml version="1.0" encoding="UTF-8" standalone="yes"?>
<Relationships xmlns="http://schemas.openxmlformats.org/package/2006/relationships"><Relationship Id="rId2" Type="http://schemas.openxmlformats.org/officeDocument/2006/relationships/image" Target="../media/image228.jpeg"/><Relationship Id="rId1" Type="http://schemas.openxmlformats.org/officeDocument/2006/relationships/slideLayout" Target="../slideLayouts/slideLayout7.xml"/></Relationships>
</file>

<file path=ppt/slides/_rels/slide495.xml.rels><?xml version="1.0" encoding="UTF-8" standalone="yes"?>
<Relationships xmlns="http://schemas.openxmlformats.org/package/2006/relationships"><Relationship Id="rId2" Type="http://schemas.openxmlformats.org/officeDocument/2006/relationships/image" Target="../media/image206.png"/><Relationship Id="rId1" Type="http://schemas.openxmlformats.org/officeDocument/2006/relationships/slideLayout" Target="../slideLayouts/slideLayout7.xml"/></Relationships>
</file>

<file path=ppt/slides/_rels/slide4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2.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image" Target="../media/image229.png"/><Relationship Id="rId1" Type="http://schemas.openxmlformats.org/officeDocument/2006/relationships/slideLayout" Target="../slideLayouts/slideLayout7.xml"/></Relationships>
</file>

<file path=ppt/slides/_rels/slide503.xml.rels><?xml version="1.0" encoding="UTF-8" standalone="yes"?>
<Relationships xmlns="http://schemas.openxmlformats.org/package/2006/relationships"><Relationship Id="rId2" Type="http://schemas.openxmlformats.org/officeDocument/2006/relationships/image" Target="../media/image231.jpeg"/><Relationship Id="rId1" Type="http://schemas.openxmlformats.org/officeDocument/2006/relationships/slideLayout" Target="../slideLayouts/slideLayout7.xml"/></Relationships>
</file>

<file path=ppt/slides/_rels/slide504.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image" Target="../media/image232.png"/><Relationship Id="rId1" Type="http://schemas.openxmlformats.org/officeDocument/2006/relationships/slideLayout" Target="../slideLayouts/slideLayout7.xml"/></Relationships>
</file>

<file path=ppt/slides/_rels/slide505.xml.rels><?xml version="1.0" encoding="UTF-8" standalone="yes"?>
<Relationships xmlns="http://schemas.openxmlformats.org/package/2006/relationships"><Relationship Id="rId2" Type="http://schemas.openxmlformats.org/officeDocument/2006/relationships/image" Target="../media/image234.jpeg"/><Relationship Id="rId1" Type="http://schemas.openxmlformats.org/officeDocument/2006/relationships/slideLayout" Target="../slideLayouts/slideLayout7.xml"/></Relationships>
</file>

<file path=ppt/slides/_rels/slide5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7.xml.rels><?xml version="1.0" encoding="UTF-8" standalone="yes"?>
<Relationships xmlns="http://schemas.openxmlformats.org/package/2006/relationships"><Relationship Id="rId2" Type="http://schemas.openxmlformats.org/officeDocument/2006/relationships/image" Target="../media/image235.jpeg"/><Relationship Id="rId1" Type="http://schemas.openxmlformats.org/officeDocument/2006/relationships/slideLayout" Target="../slideLayouts/slideLayout7.xml"/></Relationships>
</file>

<file path=ppt/slides/_rels/slide508.xml.rels><?xml version="1.0" encoding="UTF-8" standalone="yes"?>
<Relationships xmlns="http://schemas.openxmlformats.org/package/2006/relationships"><Relationship Id="rId2" Type="http://schemas.openxmlformats.org/officeDocument/2006/relationships/image" Target="../media/image236.jpeg"/><Relationship Id="rId1" Type="http://schemas.openxmlformats.org/officeDocument/2006/relationships/slideLayout" Target="../slideLayouts/slideLayout7.xml"/></Relationships>
</file>

<file path=ppt/slides/_rels/slide509.xml.rels><?xml version="1.0" encoding="UTF-8" standalone="yes"?>
<Relationships xmlns="http://schemas.openxmlformats.org/package/2006/relationships"><Relationship Id="rId2" Type="http://schemas.openxmlformats.org/officeDocument/2006/relationships/image" Target="../media/image237.jpe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8" Type="http://schemas.openxmlformats.org/officeDocument/2006/relationships/image" Target="../media/image34.png"/><Relationship Id="rId13" Type="http://schemas.openxmlformats.org/officeDocument/2006/relationships/image" Target="../media/image39.png"/><Relationship Id="rId3" Type="http://schemas.openxmlformats.org/officeDocument/2006/relationships/image" Target="../media/image29.jpeg"/><Relationship Id="rId7" Type="http://schemas.openxmlformats.org/officeDocument/2006/relationships/image" Target="../media/image33.png"/><Relationship Id="rId12" Type="http://schemas.openxmlformats.org/officeDocument/2006/relationships/image" Target="../media/image38.png"/><Relationship Id="rId2" Type="http://schemas.openxmlformats.org/officeDocument/2006/relationships/audio" Target="../media/audio1.wav"/><Relationship Id="rId1" Type="http://schemas.openxmlformats.org/officeDocument/2006/relationships/slideLayout" Target="../slideLayouts/slideLayout13.xml"/><Relationship Id="rId6" Type="http://schemas.openxmlformats.org/officeDocument/2006/relationships/image" Target="../media/image32.png"/><Relationship Id="rId11" Type="http://schemas.openxmlformats.org/officeDocument/2006/relationships/image" Target="../media/image37.png"/><Relationship Id="rId5" Type="http://schemas.openxmlformats.org/officeDocument/2006/relationships/image" Target="../media/image31.png"/><Relationship Id="rId10" Type="http://schemas.openxmlformats.org/officeDocument/2006/relationships/image" Target="../media/image36.png"/><Relationship Id="rId4" Type="http://schemas.openxmlformats.org/officeDocument/2006/relationships/image" Target="../media/image30.png"/><Relationship Id="rId9" Type="http://schemas.openxmlformats.org/officeDocument/2006/relationships/image" Target="../media/image35.png"/></Relationships>
</file>

<file path=ppt/slides/_rels/slide5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3.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5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1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16.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12.xml"/></Relationships>
</file>

<file path=ppt/slides/_rels/slide5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19.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1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21.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12.xml"/></Relationships>
</file>

<file path=ppt/slides/_rels/slide5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24.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image" Target="../media/image239.png"/><Relationship Id="rId1" Type="http://schemas.openxmlformats.org/officeDocument/2006/relationships/slideLayout" Target="../slideLayouts/slideLayout12.xml"/></Relationships>
</file>

<file path=ppt/slides/_rels/slide525.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12.xml"/></Relationships>
</file>

<file path=ppt/slides/_rels/slide526.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image" Target="../media/image241.emf"/><Relationship Id="rId1" Type="http://schemas.openxmlformats.org/officeDocument/2006/relationships/slideLayout" Target="../slideLayouts/slideLayout12.xml"/><Relationship Id="rId4" Type="http://schemas.openxmlformats.org/officeDocument/2006/relationships/image" Target="../media/image242.png"/></Relationships>
</file>

<file path=ppt/slides/_rels/slide527.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12.xml"/></Relationships>
</file>

<file path=ppt/slides/_rels/slide528.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image" Target="../media/image239.png"/><Relationship Id="rId1" Type="http://schemas.openxmlformats.org/officeDocument/2006/relationships/slideLayout" Target="../slideLayouts/slideLayout12.xml"/></Relationships>
</file>

<file path=ppt/slides/_rels/slide529.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1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3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31.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12.xml"/></Relationships>
</file>

<file path=ppt/slides/_rels/slide532.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12.xml"/></Relationships>
</file>

<file path=ppt/slides/_rels/slide53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34.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image" Target="../media/image239.png"/><Relationship Id="rId1" Type="http://schemas.openxmlformats.org/officeDocument/2006/relationships/slideLayout" Target="../slideLayouts/slideLayout12.xml"/></Relationships>
</file>

<file path=ppt/slides/_rels/slide535.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12.xml"/></Relationships>
</file>

<file path=ppt/slides/_rels/slide53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37.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12.xml"/></Relationships>
</file>

<file path=ppt/slides/_rels/slide538.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image" Target="../media/image244.jpeg"/><Relationship Id="rId1" Type="http://schemas.openxmlformats.org/officeDocument/2006/relationships/slideLayout" Target="../slideLayouts/slideLayout12.xml"/></Relationships>
</file>

<file path=ppt/slides/_rels/slide53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4.xml.rels><?xml version="1.0" encoding="UTF-8" standalone="yes"?>
<Relationships xmlns="http://schemas.openxmlformats.org/package/2006/relationships"><Relationship Id="rId3" Type="http://schemas.microsoft.com/office/2007/relationships/media" Target="file:///\\pc-2\&#19978;&#35838;&#35838;&#20214;&#27719;&#24635;\&#24453;&#26657;&#23545;\R&#20116;&#35821;&#19979;&#12304;&#25252;&#30524;&#29256;&#12305;\&#31532;&#19968;&#21333;&#20803;\2%20&#31062;&#29238;&#30340;&#22253;&#23376;&#12304;&#25252;&#30524;&#29256;&#12305;\&#25332;.wmv" TargetMode="External"/><Relationship Id="rId2" Type="http://schemas.openxmlformats.org/officeDocument/2006/relationships/slideLayout" Target="../slideLayouts/slideLayout12.xml"/><Relationship Id="rId1" Type="http://schemas.openxmlformats.org/officeDocument/2006/relationships/video" Target="file:///\\pc-2\&#19978;&#35838;&#35838;&#20214;&#27719;&#24635;\&#24453;&#26657;&#23545;\R&#20116;&#35821;&#19979;&#12304;&#25252;&#30524;&#29256;&#12305;\&#31532;&#19968;&#21333;&#20803;\2%20&#31062;&#29238;&#30340;&#22253;&#23376;&#12304;&#25252;&#30524;&#29256;&#12305;\&#25332;.wmv" TargetMode="External"/><Relationship Id="rId4" Type="http://schemas.openxmlformats.org/officeDocument/2006/relationships/image" Target="../media/image40.png"/></Relationships>
</file>

<file path=ppt/slides/_rels/slide540.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image" Target="../media/image246.jpeg"/><Relationship Id="rId1" Type="http://schemas.openxmlformats.org/officeDocument/2006/relationships/slideLayout" Target="../slideLayouts/slideLayout12.xml"/></Relationships>
</file>

<file path=ppt/slides/_rels/slide54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42.xml.rels><?xml version="1.0" encoding="UTF-8" standalone="yes"?>
<Relationships xmlns="http://schemas.openxmlformats.org/package/2006/relationships"><Relationship Id="rId3" Type="http://schemas.openxmlformats.org/officeDocument/2006/relationships/image" Target="../media/image249.png"/><Relationship Id="rId2" Type="http://schemas.openxmlformats.org/officeDocument/2006/relationships/image" Target="../media/image248.jpeg"/><Relationship Id="rId1" Type="http://schemas.openxmlformats.org/officeDocument/2006/relationships/slideLayout" Target="../slideLayouts/slideLayout12.xml"/></Relationships>
</file>

<file path=ppt/slides/_rels/slide543.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12.xml"/></Relationships>
</file>

<file path=ppt/slides/_rels/slide544.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12.xml"/></Relationships>
</file>

<file path=ppt/slides/_rels/slide54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4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47.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image" Target="../media/image250.jpeg"/><Relationship Id="rId1" Type="http://schemas.openxmlformats.org/officeDocument/2006/relationships/slideLayout" Target="../slideLayouts/slideLayout12.xml"/><Relationship Id="rId4" Type="http://schemas.openxmlformats.org/officeDocument/2006/relationships/image" Target="../media/image252.jpeg"/></Relationships>
</file>

<file path=ppt/slides/_rels/slide548.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image" Target="../media/image239.png"/><Relationship Id="rId1" Type="http://schemas.openxmlformats.org/officeDocument/2006/relationships/slideLayout" Target="../slideLayouts/slideLayout12.xml"/></Relationships>
</file>

<file path=ppt/slides/_rels/slide549.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12.xml"/></Relationships>
</file>

<file path=ppt/slides/_rels/slide55.xml.rels><?xml version="1.0" encoding="UTF-8" standalone="yes"?>
<Relationships xmlns="http://schemas.openxmlformats.org/package/2006/relationships"><Relationship Id="rId3" Type="http://schemas.microsoft.com/office/2007/relationships/media" Target="file:///\\pc-2\&#19978;&#35838;&#35838;&#20214;&#27719;&#24635;\&#24453;&#26657;&#23545;\R&#20116;&#35821;&#19979;&#12304;&#25252;&#30524;&#29256;&#12305;\&#31532;&#19968;&#21333;&#20803;\2%20&#31062;&#29238;&#30340;&#22253;&#23376;&#12304;&#25252;&#30524;&#29256;&#12305;\&#25300;.wmv" TargetMode="External"/><Relationship Id="rId2" Type="http://schemas.openxmlformats.org/officeDocument/2006/relationships/slideLayout" Target="../slideLayouts/slideLayout12.xml"/><Relationship Id="rId1" Type="http://schemas.openxmlformats.org/officeDocument/2006/relationships/video" Target="file:///\\pc-2\&#19978;&#35838;&#35838;&#20214;&#27719;&#24635;\&#24453;&#26657;&#23545;\R&#20116;&#35821;&#19979;&#12304;&#25252;&#30524;&#29256;&#12305;\&#31532;&#19968;&#21333;&#20803;\2%20&#31062;&#29238;&#30340;&#22253;&#23376;&#12304;&#25252;&#30524;&#29256;&#12305;\&#25300;.wmv" TargetMode="External"/><Relationship Id="rId4" Type="http://schemas.openxmlformats.org/officeDocument/2006/relationships/image" Target="../media/image41.png"/></Relationships>
</file>

<file path=ppt/slides/_rels/slide550.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12.xml"/></Relationships>
</file>

<file path=ppt/slides/_rels/slide55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5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53.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image" Target="../media/image239.png"/><Relationship Id="rId1" Type="http://schemas.openxmlformats.org/officeDocument/2006/relationships/slideLayout" Target="../slideLayouts/slideLayout12.xml"/></Relationships>
</file>

<file path=ppt/slides/_rels/slide554.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12.xml"/></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56.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12.xml"/></Relationships>
</file>

<file path=ppt/slides/_rels/slide557.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12.xml"/></Relationships>
</file>

<file path=ppt/slides/_rels/slide55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5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56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6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6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6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64.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12.xml"/></Relationships>
</file>

<file path=ppt/slides/_rels/slide56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6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6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6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6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7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7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7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73.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57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7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76.xml.rels><?xml version="1.0" encoding="UTF-8" standalone="yes"?>
<Relationships xmlns="http://schemas.openxmlformats.org/package/2006/relationships"><Relationship Id="rId2" Type="http://schemas.openxmlformats.org/officeDocument/2006/relationships/image" Target="../media/image253.png"/><Relationship Id="rId1" Type="http://schemas.openxmlformats.org/officeDocument/2006/relationships/slideLayout" Target="../slideLayouts/slideLayout12.xml"/></Relationships>
</file>

<file path=ppt/slides/_rels/slide577.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12.xml"/></Relationships>
</file>

<file path=ppt/slides/_rels/slide57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7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8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8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8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8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8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8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8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8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88.xml.rels><?xml version="1.0" encoding="UTF-8" standalone="yes"?>
<Relationships xmlns="http://schemas.openxmlformats.org/package/2006/relationships"><Relationship Id="rId2" Type="http://schemas.openxmlformats.org/officeDocument/2006/relationships/image" Target="../media/image255.jpeg"/><Relationship Id="rId1" Type="http://schemas.openxmlformats.org/officeDocument/2006/relationships/slideLayout" Target="../slideLayouts/slideLayout12.xml"/></Relationships>
</file>

<file path=ppt/slides/_rels/slide589.xml.rels><?xml version="1.0" encoding="UTF-8" standalone="yes"?>
<Relationships xmlns="http://schemas.openxmlformats.org/package/2006/relationships"><Relationship Id="rId2" Type="http://schemas.openxmlformats.org/officeDocument/2006/relationships/image" Target="../media/image256.png"/><Relationship Id="rId1" Type="http://schemas.openxmlformats.org/officeDocument/2006/relationships/slideLayout" Target="../slideLayouts/slideLayout12.xml"/></Relationships>
</file>

<file path=ppt/slides/_rels/slide59.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590.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12.xml"/></Relationships>
</file>

<file path=ppt/slides/_rels/slide59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9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9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9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9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9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9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9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9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12.xml"/></Relationships>
</file>

<file path=ppt/slides/_rels/slide60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01.xml.rels><?xml version="1.0" encoding="UTF-8" standalone="yes"?>
<Relationships xmlns="http://schemas.openxmlformats.org/package/2006/relationships"><Relationship Id="rId2" Type="http://schemas.openxmlformats.org/officeDocument/2006/relationships/image" Target="../media/image258.jpeg"/><Relationship Id="rId1" Type="http://schemas.openxmlformats.org/officeDocument/2006/relationships/slideLayout" Target="../slideLayouts/slideLayout12.xml"/></Relationships>
</file>

<file path=ppt/slides/_rels/slide602.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603.xml.rels><?xml version="1.0" encoding="UTF-8" standalone="yes"?>
<Relationships xmlns="http://schemas.openxmlformats.org/package/2006/relationships"><Relationship Id="rId2" Type="http://schemas.openxmlformats.org/officeDocument/2006/relationships/image" Target="../media/image259.png"/><Relationship Id="rId1" Type="http://schemas.openxmlformats.org/officeDocument/2006/relationships/slideLayout" Target="../slideLayouts/slideLayout12.xml"/></Relationships>
</file>

<file path=ppt/slides/_rels/slide604.xml.rels><?xml version="1.0" encoding="UTF-8" standalone="yes"?>
<Relationships xmlns="http://schemas.openxmlformats.org/package/2006/relationships"><Relationship Id="rId2" Type="http://schemas.openxmlformats.org/officeDocument/2006/relationships/image" Target="../media/image260.png"/><Relationship Id="rId1" Type="http://schemas.openxmlformats.org/officeDocument/2006/relationships/slideLayout" Target="../slideLayouts/slideLayout12.xml"/></Relationships>
</file>

<file path=ppt/slides/_rels/slide60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0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0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0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0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xml"/><Relationship Id="rId1" Type="http://schemas.openxmlformats.org/officeDocument/2006/relationships/slideLayout" Target="../slideLayouts/slideLayout12.xml"/><Relationship Id="rId5" Type="http://schemas.openxmlformats.org/officeDocument/2006/relationships/image" Target="../media/image47.jpeg"/><Relationship Id="rId4" Type="http://schemas.openxmlformats.org/officeDocument/2006/relationships/image" Target="../media/image46.jpeg"/></Relationships>
</file>

<file path=ppt/slides/_rels/slide61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1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1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1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1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1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2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26.xml.rels><?xml version="1.0" encoding="UTF-8" standalone="yes"?>
<Relationships xmlns="http://schemas.openxmlformats.org/package/2006/relationships"><Relationship Id="rId2" Type="http://schemas.openxmlformats.org/officeDocument/2006/relationships/image" Target="../media/image261.png"/><Relationship Id="rId1" Type="http://schemas.openxmlformats.org/officeDocument/2006/relationships/slideLayout" Target="../slideLayouts/slideLayout12.xml"/></Relationships>
</file>

<file path=ppt/slides/_rels/slide627.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62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2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30.xml.rels><?xml version="1.0" encoding="UTF-8" standalone="yes"?>
<Relationships xmlns="http://schemas.openxmlformats.org/package/2006/relationships"><Relationship Id="rId2" Type="http://schemas.openxmlformats.org/officeDocument/2006/relationships/image" Target="../media/image262.jpeg"/><Relationship Id="rId1" Type="http://schemas.openxmlformats.org/officeDocument/2006/relationships/slideLayout" Target="../slideLayouts/slideLayout12.xml"/></Relationships>
</file>

<file path=ppt/slides/_rels/slide631.xml.rels><?xml version="1.0" encoding="UTF-8" standalone="yes"?>
<Relationships xmlns="http://schemas.openxmlformats.org/package/2006/relationships"><Relationship Id="rId2" Type="http://schemas.openxmlformats.org/officeDocument/2006/relationships/image" Target="../media/image263.png"/><Relationship Id="rId1" Type="http://schemas.openxmlformats.org/officeDocument/2006/relationships/slideLayout" Target="../slideLayouts/slideLayout12.xml"/></Relationships>
</file>

<file path=ppt/slides/_rels/slide632.xml.rels><?xml version="1.0" encoding="UTF-8" standalone="yes"?>
<Relationships xmlns="http://schemas.openxmlformats.org/package/2006/relationships"><Relationship Id="rId3" Type="http://schemas.openxmlformats.org/officeDocument/2006/relationships/image" Target="../media/image264.png"/><Relationship Id="rId2" Type="http://schemas.openxmlformats.org/officeDocument/2006/relationships/image" Target="../media/image263.png"/><Relationship Id="rId1" Type="http://schemas.openxmlformats.org/officeDocument/2006/relationships/slideLayout" Target="../slideLayouts/slideLayout12.xml"/></Relationships>
</file>

<file path=ppt/slides/_rels/slide633.xml.rels><?xml version="1.0" encoding="UTF-8" standalone="yes"?>
<Relationships xmlns="http://schemas.openxmlformats.org/package/2006/relationships"><Relationship Id="rId3" Type="http://schemas.openxmlformats.org/officeDocument/2006/relationships/image" Target="../media/image266.png"/><Relationship Id="rId2" Type="http://schemas.openxmlformats.org/officeDocument/2006/relationships/image" Target="../media/image265.jpeg"/><Relationship Id="rId1" Type="http://schemas.openxmlformats.org/officeDocument/2006/relationships/slideLayout" Target="../slideLayouts/slideLayout12.xml"/><Relationship Id="rId6" Type="http://schemas.openxmlformats.org/officeDocument/2006/relationships/image" Target="../media/image269.png"/><Relationship Id="rId5" Type="http://schemas.openxmlformats.org/officeDocument/2006/relationships/image" Target="../media/image268.png"/><Relationship Id="rId4" Type="http://schemas.openxmlformats.org/officeDocument/2006/relationships/image" Target="../media/image267.png"/></Relationships>
</file>

<file path=ppt/slides/_rels/slide634.xml.rels><?xml version="1.0" encoding="UTF-8" standalone="yes"?>
<Relationships xmlns="http://schemas.openxmlformats.org/package/2006/relationships"><Relationship Id="rId2" Type="http://schemas.openxmlformats.org/officeDocument/2006/relationships/image" Target="../media/image270.png"/><Relationship Id="rId1" Type="http://schemas.openxmlformats.org/officeDocument/2006/relationships/slideLayout" Target="../slideLayouts/slideLayout12.xml"/></Relationships>
</file>

<file path=ppt/slides/_rels/slide635.xml.rels><?xml version="1.0" encoding="UTF-8" standalone="yes"?>
<Relationships xmlns="http://schemas.openxmlformats.org/package/2006/relationships"><Relationship Id="rId3" Type="http://schemas.microsoft.com/office/2007/relationships/media" Target="file:///E:\&#25140;&#40857;&#38745;\2020&#26149;\&#19978;&#35838;&#35838;&#20214;\&#21046;&#20316;\R&#20116;&#35821;&#19979;&#12304;&#25252;&#30524;&#29256;&#12305;\&#20132;&#20114;&#29256;\11%20&#38738;&#23665;&#22788;&#22788;&#22475;&#24544;&#39592;&#12304;&#20132;&#20114;&#29256;&#12305;&#26242;&#23450;\&#25311;.wmv" TargetMode="External"/><Relationship Id="rId2" Type="http://schemas.openxmlformats.org/officeDocument/2006/relationships/slideLayout" Target="../slideLayouts/slideLayout12.xml"/><Relationship Id="rId1" Type="http://schemas.openxmlformats.org/officeDocument/2006/relationships/video" Target="file:///E:\&#25140;&#40857;&#38745;\2020&#26149;\&#19978;&#35838;&#35838;&#20214;\&#21046;&#20316;\R&#20116;&#35821;&#19979;&#12304;&#25252;&#30524;&#29256;&#12305;\&#20132;&#20114;&#29256;\11%20&#38738;&#23665;&#22788;&#22788;&#22475;&#24544;&#39592;&#12304;&#20132;&#20114;&#29256;&#12305;&#26242;&#23450;\&#25311;.wmv" TargetMode="External"/><Relationship Id="rId4" Type="http://schemas.openxmlformats.org/officeDocument/2006/relationships/image" Target="../media/image271.png"/></Relationships>
</file>

<file path=ppt/slides/_rels/slide636.xml.rels><?xml version="1.0" encoding="UTF-8" standalone="yes"?>
<Relationships xmlns="http://schemas.openxmlformats.org/package/2006/relationships"><Relationship Id="rId3" Type="http://schemas.microsoft.com/office/2007/relationships/media" Target="file:///E:\&#25140;&#40857;&#38745;\2020&#26149;\&#19978;&#35838;&#35838;&#20214;\&#21046;&#20316;\R&#20116;&#35821;&#19979;&#12304;&#25252;&#30524;&#29256;&#12305;\&#20132;&#20114;&#29256;\11%20&#38738;&#23665;&#22788;&#22788;&#22475;&#24544;&#39592;&#12304;&#20132;&#20114;&#29256;&#12305;&#26242;&#23450;\&#36212;.wmv" TargetMode="External"/><Relationship Id="rId2" Type="http://schemas.openxmlformats.org/officeDocument/2006/relationships/slideLayout" Target="../slideLayouts/slideLayout12.xml"/><Relationship Id="rId1" Type="http://schemas.openxmlformats.org/officeDocument/2006/relationships/video" Target="file:///E:\&#25140;&#40857;&#38745;\2020&#26149;\&#19978;&#35838;&#35838;&#20214;\&#21046;&#20316;\R&#20116;&#35821;&#19979;&#12304;&#25252;&#30524;&#29256;&#12305;\&#20132;&#20114;&#29256;\11%20&#38738;&#23665;&#22788;&#22788;&#22475;&#24544;&#39592;&#12304;&#20132;&#20114;&#29256;&#12305;&#26242;&#23450;\&#36212;.wmv" TargetMode="External"/><Relationship Id="rId4" Type="http://schemas.openxmlformats.org/officeDocument/2006/relationships/image" Target="../media/image272.png"/></Relationships>
</file>

<file path=ppt/slides/_rels/slide63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38.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image" Target="../media/image263.png"/><Relationship Id="rId1" Type="http://schemas.openxmlformats.org/officeDocument/2006/relationships/slideLayout" Target="../slideLayouts/slideLayout12.xml"/></Relationships>
</file>

<file path=ppt/slides/_rels/slide639.xml.rels><?xml version="1.0" encoding="UTF-8" standalone="yes"?>
<Relationships xmlns="http://schemas.openxmlformats.org/package/2006/relationships"><Relationship Id="rId2" Type="http://schemas.openxmlformats.org/officeDocument/2006/relationships/image" Target="../media/image274.png"/><Relationship Id="rId1" Type="http://schemas.openxmlformats.org/officeDocument/2006/relationships/slideLayout" Target="../slideLayouts/slideLayout12.xml"/></Relationships>
</file>

<file path=ppt/slides/_rels/slide64.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64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4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42.xml.rels><?xml version="1.0" encoding="UTF-8" standalone="yes"?>
<Relationships xmlns="http://schemas.openxmlformats.org/package/2006/relationships"><Relationship Id="rId2" Type="http://schemas.openxmlformats.org/officeDocument/2006/relationships/image" Target="../media/image275.png"/><Relationship Id="rId1" Type="http://schemas.openxmlformats.org/officeDocument/2006/relationships/slideLayout" Target="../slideLayouts/slideLayout12.xml"/></Relationships>
</file>

<file path=ppt/slides/_rels/slide64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4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4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4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4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48.xml.rels><?xml version="1.0" encoding="UTF-8" standalone="yes"?>
<Relationships xmlns="http://schemas.openxmlformats.org/package/2006/relationships"><Relationship Id="rId2" Type="http://schemas.openxmlformats.org/officeDocument/2006/relationships/image" Target="../media/image263.png"/><Relationship Id="rId1" Type="http://schemas.openxmlformats.org/officeDocument/2006/relationships/slideLayout" Target="../slideLayouts/slideLayout12.xml"/></Relationships>
</file>

<file path=ppt/slides/_rels/slide649.xml.rels><?xml version="1.0" encoding="UTF-8" standalone="yes"?>
<Relationships xmlns="http://schemas.openxmlformats.org/package/2006/relationships"><Relationship Id="rId2" Type="http://schemas.openxmlformats.org/officeDocument/2006/relationships/image" Target="../media/image263.png"/><Relationship Id="rId1" Type="http://schemas.openxmlformats.org/officeDocument/2006/relationships/slideLayout" Target="../slideLayouts/slideLayout1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50.xml.rels><?xml version="1.0" encoding="UTF-8" standalone="yes"?>
<Relationships xmlns="http://schemas.openxmlformats.org/package/2006/relationships"><Relationship Id="rId2" Type="http://schemas.openxmlformats.org/officeDocument/2006/relationships/image" Target="../media/image263.png"/><Relationship Id="rId1" Type="http://schemas.openxmlformats.org/officeDocument/2006/relationships/slideLayout" Target="../slideLayouts/slideLayout12.xml"/></Relationships>
</file>

<file path=ppt/slides/_rels/slide651.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65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53.xml.rels><?xml version="1.0" encoding="UTF-8" standalone="yes"?>
<Relationships xmlns="http://schemas.openxmlformats.org/package/2006/relationships"><Relationship Id="rId2" Type="http://schemas.openxmlformats.org/officeDocument/2006/relationships/image" Target="../media/image263.png"/><Relationship Id="rId1" Type="http://schemas.openxmlformats.org/officeDocument/2006/relationships/slideLayout" Target="../slideLayouts/slideLayout12.xml"/></Relationships>
</file>

<file path=ppt/slides/_rels/slide654.xml.rels><?xml version="1.0" encoding="UTF-8" standalone="yes"?>
<Relationships xmlns="http://schemas.openxmlformats.org/package/2006/relationships"><Relationship Id="rId3" Type="http://schemas.openxmlformats.org/officeDocument/2006/relationships/image" Target="../media/image264.png"/><Relationship Id="rId2" Type="http://schemas.openxmlformats.org/officeDocument/2006/relationships/image" Target="../media/image263.png"/><Relationship Id="rId1" Type="http://schemas.openxmlformats.org/officeDocument/2006/relationships/slideLayout" Target="../slideLayouts/slideLayout12.xml"/></Relationships>
</file>

<file path=ppt/slides/_rels/slide655.xml.rels><?xml version="1.0" encoding="UTF-8" standalone="yes"?>
<Relationships xmlns="http://schemas.openxmlformats.org/package/2006/relationships"><Relationship Id="rId3" Type="http://schemas.openxmlformats.org/officeDocument/2006/relationships/image" Target="../media/image267.png"/><Relationship Id="rId2" Type="http://schemas.openxmlformats.org/officeDocument/2006/relationships/image" Target="../media/image265.jpeg"/><Relationship Id="rId1" Type="http://schemas.openxmlformats.org/officeDocument/2006/relationships/slideLayout" Target="../slideLayouts/slideLayout12.xml"/><Relationship Id="rId5" Type="http://schemas.openxmlformats.org/officeDocument/2006/relationships/image" Target="../media/image269.png"/><Relationship Id="rId4" Type="http://schemas.openxmlformats.org/officeDocument/2006/relationships/image" Target="../media/image266.png"/></Relationships>
</file>

<file path=ppt/slides/_rels/slide656.xml.rels><?xml version="1.0" encoding="UTF-8" standalone="yes"?>
<Relationships xmlns="http://schemas.openxmlformats.org/package/2006/relationships"><Relationship Id="rId2" Type="http://schemas.openxmlformats.org/officeDocument/2006/relationships/image" Target="../media/image270.png"/><Relationship Id="rId1" Type="http://schemas.openxmlformats.org/officeDocument/2006/relationships/slideLayout" Target="../slideLayouts/slideLayout12.xml"/></Relationships>
</file>

<file path=ppt/slides/_rels/slide657.xml.rels><?xml version="1.0" encoding="UTF-8" standalone="yes"?>
<Relationships xmlns="http://schemas.openxmlformats.org/package/2006/relationships"><Relationship Id="rId3" Type="http://schemas.microsoft.com/office/2007/relationships/media" Target="file:///E:\&#25140;&#40857;&#38745;\2020&#26149;\&#19978;&#35838;&#35838;&#20214;\&#21046;&#20316;\R&#20116;&#35821;&#19979;&#12304;&#25252;&#30524;&#29256;&#12305;\&#31532;&#22235;&#21333;&#20803;\10%20&#20891;&#31070;&#12304;&#25252;&#30524;&#29256;&#12305;\&#23853;.wmv" TargetMode="External"/><Relationship Id="rId2" Type="http://schemas.openxmlformats.org/officeDocument/2006/relationships/slideLayout" Target="../slideLayouts/slideLayout12.xml"/><Relationship Id="rId1" Type="http://schemas.openxmlformats.org/officeDocument/2006/relationships/video" Target="file:///E:\&#25140;&#40857;&#38745;\2020&#26149;\&#19978;&#35838;&#35838;&#20214;\&#21046;&#20316;\R&#20116;&#35821;&#19979;&#12304;&#25252;&#30524;&#29256;&#12305;\&#31532;&#22235;&#21333;&#20803;\10%20&#20891;&#31070;&#12304;&#25252;&#30524;&#29256;&#12305;\&#23853;.wmv" TargetMode="External"/><Relationship Id="rId4" Type="http://schemas.openxmlformats.org/officeDocument/2006/relationships/image" Target="../media/image276.png"/></Relationships>
</file>

<file path=ppt/slides/_rels/slide658.xml.rels><?xml version="1.0" encoding="UTF-8" standalone="yes"?>
<Relationships xmlns="http://schemas.openxmlformats.org/package/2006/relationships"><Relationship Id="rId3" Type="http://schemas.microsoft.com/office/2007/relationships/media" Target="file:///E:\&#25140;&#40857;&#38745;\2020&#26149;\&#19978;&#35838;&#35838;&#20214;\&#21046;&#20316;\R&#20116;&#35821;&#19979;&#12304;&#25252;&#30524;&#29256;&#12305;\&#31532;&#22235;&#21333;&#20803;\10%20&#20891;&#31070;&#12304;&#25252;&#30524;&#29256;&#12305;\&#35786;.wmv" TargetMode="External"/><Relationship Id="rId2" Type="http://schemas.openxmlformats.org/officeDocument/2006/relationships/slideLayout" Target="../slideLayouts/slideLayout12.xml"/><Relationship Id="rId1" Type="http://schemas.openxmlformats.org/officeDocument/2006/relationships/video" Target="file:///E:\&#25140;&#40857;&#38745;\2020&#26149;\&#19978;&#35838;&#35838;&#20214;\&#21046;&#20316;\R&#20116;&#35821;&#19979;&#12304;&#25252;&#30524;&#29256;&#12305;\&#31532;&#22235;&#21333;&#20803;\10%20&#20891;&#31070;&#12304;&#25252;&#30524;&#29256;&#12305;\&#35786;.wmv" TargetMode="External"/><Relationship Id="rId4" Type="http://schemas.openxmlformats.org/officeDocument/2006/relationships/image" Target="../media/image277.png"/></Relationships>
</file>

<file path=ppt/slides/_rels/slide65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6.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49.jpeg"/><Relationship Id="rId1" Type="http://schemas.openxmlformats.org/officeDocument/2006/relationships/slideLayout" Target="../slideLayouts/slideLayout12.xml"/></Relationships>
</file>

<file path=ppt/slides/_rels/slide660.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263.png"/><Relationship Id="rId1" Type="http://schemas.openxmlformats.org/officeDocument/2006/relationships/slideLayout" Target="../slideLayouts/slideLayout12.xml"/><Relationship Id="rId4" Type="http://schemas.openxmlformats.org/officeDocument/2006/relationships/image" Target="../media/image104.png"/></Relationships>
</file>

<file path=ppt/slides/_rels/slide661.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12.xml"/></Relationships>
</file>

<file path=ppt/slides/_rels/slide66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6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6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6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6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6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68.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12.xml"/></Relationships>
</file>

<file path=ppt/slides/_rels/slide66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70.xml.rels><?xml version="1.0" encoding="UTF-8" standalone="yes"?>
<Relationships xmlns="http://schemas.openxmlformats.org/package/2006/relationships"><Relationship Id="rId3" Type="http://schemas.openxmlformats.org/officeDocument/2006/relationships/image" Target="../media/image278.png"/><Relationship Id="rId2" Type="http://schemas.openxmlformats.org/officeDocument/2006/relationships/image" Target="../media/image108.png"/><Relationship Id="rId1" Type="http://schemas.openxmlformats.org/officeDocument/2006/relationships/slideLayout" Target="../slideLayouts/slideLayout12.xml"/></Relationships>
</file>

<file path=ppt/slides/_rels/slide67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72.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12.xml"/></Relationships>
</file>

<file path=ppt/slides/_rels/slide67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7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7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76.xml.rels><?xml version="1.0" encoding="UTF-8" standalone="yes"?>
<Relationships xmlns="http://schemas.openxmlformats.org/package/2006/relationships"><Relationship Id="rId2" Type="http://schemas.openxmlformats.org/officeDocument/2006/relationships/image" Target="../media/image263.png"/><Relationship Id="rId1" Type="http://schemas.openxmlformats.org/officeDocument/2006/relationships/slideLayout" Target="../slideLayouts/slideLayout12.xml"/></Relationships>
</file>

<file path=ppt/slides/_rels/slide677.xml.rels><?xml version="1.0" encoding="UTF-8" standalone="yes"?>
<Relationships xmlns="http://schemas.openxmlformats.org/package/2006/relationships"><Relationship Id="rId2" Type="http://schemas.openxmlformats.org/officeDocument/2006/relationships/image" Target="../media/image263.png"/><Relationship Id="rId1" Type="http://schemas.openxmlformats.org/officeDocument/2006/relationships/slideLayout" Target="../slideLayouts/slideLayout12.xml"/></Relationships>
</file>

<file path=ppt/slides/_rels/slide678.xml.rels><?xml version="1.0" encoding="UTF-8" standalone="yes"?>
<Relationships xmlns="http://schemas.openxmlformats.org/package/2006/relationships"><Relationship Id="rId2" Type="http://schemas.openxmlformats.org/officeDocument/2006/relationships/image" Target="../media/image263.png"/><Relationship Id="rId1" Type="http://schemas.openxmlformats.org/officeDocument/2006/relationships/slideLayout" Target="../slideLayouts/slideLayout12.xml"/></Relationships>
</file>

<file path=ppt/slides/_rels/slide679.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8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81.xml.rels><?xml version="1.0" encoding="UTF-8" standalone="yes"?>
<Relationships xmlns="http://schemas.openxmlformats.org/package/2006/relationships"><Relationship Id="rId3" Type="http://schemas.openxmlformats.org/officeDocument/2006/relationships/hyperlink" Target="&#20851;&#20113;&#38271;&#21038;&#39592;&#30103;&#20260;.mp4" TargetMode="External"/><Relationship Id="rId2" Type="http://schemas.openxmlformats.org/officeDocument/2006/relationships/image" Target="../media/image279.jpeg"/><Relationship Id="rId1" Type="http://schemas.openxmlformats.org/officeDocument/2006/relationships/slideLayout" Target="../slideLayouts/slideLayout12.xml"/><Relationship Id="rId4" Type="http://schemas.openxmlformats.org/officeDocument/2006/relationships/slide" Target="slide792.xml"/></Relationships>
</file>

<file path=ppt/slides/_rels/slide68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8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84.xml.rels><?xml version="1.0" encoding="UTF-8" standalone="yes"?>
<Relationships xmlns="http://schemas.openxmlformats.org/package/2006/relationships"><Relationship Id="rId2" Type="http://schemas.openxmlformats.org/officeDocument/2006/relationships/image" Target="../media/image264.png"/><Relationship Id="rId1" Type="http://schemas.openxmlformats.org/officeDocument/2006/relationships/slideLayout" Target="../slideLayouts/slideLayout12.xml"/></Relationships>
</file>

<file path=ppt/slides/_rels/slide685.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image" Target="../media/image59.png"/><Relationship Id="rId1" Type="http://schemas.openxmlformats.org/officeDocument/2006/relationships/slideLayout" Target="../slideLayouts/slideLayout12.xml"/></Relationships>
</file>

<file path=ppt/slides/_rels/slide68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8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8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8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9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9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9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9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69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69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69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69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9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69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0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0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0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0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0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0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0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70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0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09.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71.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2.xml"/></Relationships>
</file>

<file path=ppt/slides/_rels/slide71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1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1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1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14.xml.rels><?xml version="1.0" encoding="UTF-8" standalone="yes"?>
<Relationships xmlns="http://schemas.openxmlformats.org/package/2006/relationships"><Relationship Id="rId2" Type="http://schemas.openxmlformats.org/officeDocument/2006/relationships/image" Target="../media/image281.png"/><Relationship Id="rId1" Type="http://schemas.openxmlformats.org/officeDocument/2006/relationships/slideLayout" Target="../slideLayouts/slideLayout12.xml"/></Relationships>
</file>

<file path=ppt/slides/_rels/slide715.xml.rels><?xml version="1.0" encoding="UTF-8" standalone="yes"?>
<Relationships xmlns="http://schemas.openxmlformats.org/package/2006/relationships"><Relationship Id="rId2" Type="http://schemas.openxmlformats.org/officeDocument/2006/relationships/image" Target="../media/image186.png"/><Relationship Id="rId1" Type="http://schemas.openxmlformats.org/officeDocument/2006/relationships/slideLayout" Target="../slideLayouts/slideLayout12.xml"/></Relationships>
</file>

<file path=ppt/slides/_rels/slide71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2.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2.xml"/></Relationships>
</file>

<file path=ppt/slides/_rels/slide7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2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2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27.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72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29.xml.rels><?xml version="1.0" encoding="UTF-8" standalone="yes"?>
<Relationships xmlns="http://schemas.openxmlformats.org/package/2006/relationships"><Relationship Id="rId2" Type="http://schemas.openxmlformats.org/officeDocument/2006/relationships/image" Target="../media/image282.png"/><Relationship Id="rId1" Type="http://schemas.openxmlformats.org/officeDocument/2006/relationships/slideLayout" Target="../slideLayouts/slideLayout12.xml"/></Relationships>
</file>

<file path=ppt/slides/_rels/slide73.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12.xml"/></Relationships>
</file>

<file path=ppt/slides/_rels/slide73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3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3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33.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image" Target="../media/image283.png"/><Relationship Id="rId1" Type="http://schemas.openxmlformats.org/officeDocument/2006/relationships/slideLayout" Target="../slideLayouts/slideLayout12.xml"/></Relationships>
</file>

<file path=ppt/slides/_rels/slide734.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image" Target="../media/image285.png"/><Relationship Id="rId1" Type="http://schemas.openxmlformats.org/officeDocument/2006/relationships/slideLayout" Target="../slideLayouts/slideLayout12.xml"/><Relationship Id="rId4" Type="http://schemas.openxmlformats.org/officeDocument/2006/relationships/image" Target="../media/image287.png"/></Relationships>
</file>

<file path=ppt/slides/_rels/slide735.xml.rels><?xml version="1.0" encoding="UTF-8" standalone="yes"?>
<Relationships xmlns="http://schemas.openxmlformats.org/package/2006/relationships"><Relationship Id="rId2" Type="http://schemas.openxmlformats.org/officeDocument/2006/relationships/image" Target="../media/image288.png"/><Relationship Id="rId1" Type="http://schemas.openxmlformats.org/officeDocument/2006/relationships/slideLayout" Target="../slideLayouts/slideLayout12.xml"/></Relationships>
</file>

<file path=ppt/slides/_rels/slide73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37.xml.rels><?xml version="1.0" encoding="UTF-8" standalone="yes"?>
<Relationships xmlns="http://schemas.openxmlformats.org/package/2006/relationships"><Relationship Id="rId2" Type="http://schemas.openxmlformats.org/officeDocument/2006/relationships/image" Target="../media/image289.png"/><Relationship Id="rId1" Type="http://schemas.openxmlformats.org/officeDocument/2006/relationships/slideLayout" Target="../slideLayouts/slideLayout12.xml"/></Relationships>
</file>

<file path=ppt/slides/_rels/slide73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39.xml.rels><?xml version="1.0" encoding="UTF-8" standalone="yes"?>
<Relationships xmlns="http://schemas.openxmlformats.org/package/2006/relationships"><Relationship Id="rId2" Type="http://schemas.openxmlformats.org/officeDocument/2006/relationships/image" Target="../media/image284.png"/><Relationship Id="rId1" Type="http://schemas.openxmlformats.org/officeDocument/2006/relationships/slideLayout" Target="../slideLayouts/slideLayout12.xml"/></Relationships>
</file>

<file path=ppt/slides/_rels/slide74.xml.rels><?xml version="1.0" encoding="UTF-8" standalone="yes"?>
<Relationships xmlns="http://schemas.openxmlformats.org/package/2006/relationships"><Relationship Id="rId2" Type="http://schemas.openxmlformats.org/officeDocument/2006/relationships/image" Target="../media/image53.emf"/><Relationship Id="rId1" Type="http://schemas.openxmlformats.org/officeDocument/2006/relationships/slideLayout" Target="../slideLayouts/slideLayout12.xml"/></Relationships>
</file>

<file path=ppt/slides/_rels/slide74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41.xml.rels><?xml version="1.0" encoding="UTF-8" standalone="yes"?>
<Relationships xmlns="http://schemas.openxmlformats.org/package/2006/relationships"><Relationship Id="rId2" Type="http://schemas.openxmlformats.org/officeDocument/2006/relationships/image" Target="../media/image290.png"/><Relationship Id="rId1" Type="http://schemas.openxmlformats.org/officeDocument/2006/relationships/slideLayout" Target="../slideLayouts/slideLayout12.xml"/></Relationships>
</file>

<file path=ppt/slides/_rels/slide742.xml.rels><?xml version="1.0" encoding="UTF-8" standalone="yes"?>
<Relationships xmlns="http://schemas.openxmlformats.org/package/2006/relationships"><Relationship Id="rId2" Type="http://schemas.openxmlformats.org/officeDocument/2006/relationships/image" Target="../media/image291.png"/><Relationship Id="rId1" Type="http://schemas.openxmlformats.org/officeDocument/2006/relationships/slideLayout" Target="../slideLayouts/slideLayout12.xml"/></Relationships>
</file>

<file path=ppt/slides/_rels/slide743.xml.rels><?xml version="1.0" encoding="UTF-8" standalone="yes"?>
<Relationships xmlns="http://schemas.openxmlformats.org/package/2006/relationships"><Relationship Id="rId3" Type="http://schemas.openxmlformats.org/officeDocument/2006/relationships/image" Target="../media/image293.png"/><Relationship Id="rId2" Type="http://schemas.openxmlformats.org/officeDocument/2006/relationships/image" Target="../media/image292.png"/><Relationship Id="rId1" Type="http://schemas.openxmlformats.org/officeDocument/2006/relationships/slideLayout" Target="../slideLayouts/slideLayout12.xml"/><Relationship Id="rId4" Type="http://schemas.openxmlformats.org/officeDocument/2006/relationships/image" Target="../media/image294.png"/></Relationships>
</file>

<file path=ppt/slides/_rels/slide744.xml.rels><?xml version="1.0" encoding="UTF-8" standalone="yes"?>
<Relationships xmlns="http://schemas.openxmlformats.org/package/2006/relationships"><Relationship Id="rId2" Type="http://schemas.openxmlformats.org/officeDocument/2006/relationships/image" Target="../media/image295.png"/><Relationship Id="rId1" Type="http://schemas.openxmlformats.org/officeDocument/2006/relationships/slideLayout" Target="../slideLayouts/slideLayout12.xml"/></Relationships>
</file>

<file path=ppt/slides/_rels/slide74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4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4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4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4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50.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75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752.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753.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7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5.xml.rels><?xml version="1.0" encoding="UTF-8" standalone="yes"?>
<Relationships xmlns="http://schemas.openxmlformats.org/package/2006/relationships"><Relationship Id="rId3" Type="http://schemas.openxmlformats.org/officeDocument/2006/relationships/image" Target="../media/image298.png"/><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756.xml.rels><?xml version="1.0" encoding="UTF-8" standalone="yes"?>
<Relationships xmlns="http://schemas.openxmlformats.org/package/2006/relationships"><Relationship Id="rId3" Type="http://schemas.openxmlformats.org/officeDocument/2006/relationships/image" Target="../media/image299.png"/><Relationship Id="rId2" Type="http://schemas.openxmlformats.org/officeDocument/2006/relationships/audio" Target="../media/audio3.wav"/><Relationship Id="rId1" Type="http://schemas.openxmlformats.org/officeDocument/2006/relationships/slideLayout" Target="../slideLayouts/slideLayout7.xml"/></Relationships>
</file>

<file path=ppt/slides/_rels/slide757.xml.rels><?xml version="1.0" encoding="UTF-8" standalone="yes"?>
<Relationships xmlns="http://schemas.openxmlformats.org/package/2006/relationships"><Relationship Id="rId2" Type="http://schemas.openxmlformats.org/officeDocument/2006/relationships/image" Target="../media/image298.png"/><Relationship Id="rId1" Type="http://schemas.openxmlformats.org/officeDocument/2006/relationships/slideLayout" Target="../slideLayouts/slideLayout7.xml"/></Relationships>
</file>

<file path=ppt/slides/_rels/slide758.xml.rels><?xml version="1.0" encoding="UTF-8" standalone="yes"?>
<Relationships xmlns="http://schemas.openxmlformats.org/package/2006/relationships"><Relationship Id="rId3" Type="http://schemas.microsoft.com/office/2007/relationships/media" Target="file:///\\pc-2\&#19978;&#35838;&#35838;&#20214;&#27719;&#24635;\&#24453;&#26657;&#23545;\R&#20116;&#35821;&#19979;&#12304;&#25252;&#30524;&#29256;&#12305;\&#31532;&#20116;&#21333;&#20803;\13%20&#20154;&#29289;&#25551;&#20889;&#19968;&#32452;&#12304;&#25252;&#30524;&#29256;&#12305;\&#25376;.wmv" TargetMode="External"/><Relationship Id="rId2" Type="http://schemas.openxmlformats.org/officeDocument/2006/relationships/slideLayout" Target="../slideLayouts/slideLayout7.xml"/><Relationship Id="rId1" Type="http://schemas.openxmlformats.org/officeDocument/2006/relationships/video" Target="file:///\\pc-2\&#19978;&#35838;&#35838;&#20214;&#27719;&#24635;\&#24453;&#26657;&#23545;\R&#20116;&#35821;&#19979;&#12304;&#25252;&#30524;&#29256;&#12305;\&#31532;&#20116;&#21333;&#20803;\13%20&#20154;&#29289;&#25551;&#20889;&#19968;&#32452;&#12304;&#25252;&#30524;&#29256;&#12305;\&#25376;.wmv" TargetMode="External"/><Relationship Id="rId4" Type="http://schemas.openxmlformats.org/officeDocument/2006/relationships/image" Target="../media/image300.png"/></Relationships>
</file>

<file path=ppt/slides/_rels/slide759.xml.rels><?xml version="1.0" encoding="UTF-8" standalone="yes"?>
<Relationships xmlns="http://schemas.openxmlformats.org/package/2006/relationships"><Relationship Id="rId3" Type="http://schemas.microsoft.com/office/2007/relationships/media" Target="file:///\\pc-2\&#19978;&#35838;&#35838;&#20214;&#27719;&#24635;\&#24453;&#26657;&#23545;\R&#20116;&#35821;&#19979;&#12304;&#25252;&#30524;&#29256;&#12305;\&#31532;&#20116;&#21333;&#20803;\13%20&#20154;&#29289;&#25551;&#20889;&#19968;&#32452;&#12304;&#25252;&#30524;&#29256;&#12305;\&#21897;.wmv" TargetMode="External"/><Relationship Id="rId2" Type="http://schemas.openxmlformats.org/officeDocument/2006/relationships/slideLayout" Target="../slideLayouts/slideLayout7.xml"/><Relationship Id="rId1" Type="http://schemas.openxmlformats.org/officeDocument/2006/relationships/video" Target="file:///\\pc-2\&#19978;&#35838;&#35838;&#20214;&#27719;&#24635;\&#24453;&#26657;&#23545;\R&#20116;&#35821;&#19979;&#12304;&#25252;&#30524;&#29256;&#12305;\&#31532;&#20116;&#21333;&#20803;\13%20&#20154;&#29289;&#25551;&#20889;&#19968;&#32452;&#12304;&#25252;&#30524;&#29256;&#12305;\&#21897;.wmv" TargetMode="External"/><Relationship Id="rId4" Type="http://schemas.openxmlformats.org/officeDocument/2006/relationships/image" Target="../media/image301.png"/></Relationships>
</file>

<file path=ppt/slides/_rels/slide76.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12.xml"/></Relationships>
</file>

<file path=ppt/slides/_rels/slide76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761.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hyperlink" Target="&#23567;&#22030;&#23376;&#21644;&#32982;&#22697;&#20799;&#27604;&#36187;&#25684;&#36324;.mp4" TargetMode="External"/><Relationship Id="rId1" Type="http://schemas.openxmlformats.org/officeDocument/2006/relationships/slideLayout" Target="../slideLayouts/slideLayout7.xml"/><Relationship Id="rId4" Type="http://schemas.openxmlformats.org/officeDocument/2006/relationships/image" Target="../media/image303.gif"/></Relationships>
</file>

<file path=ppt/slides/_rels/slide7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76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7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7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12.xml"/></Relationships>
</file>

<file path=ppt/slides/_rels/slide770.xml.rels><?xml version="1.0" encoding="UTF-8" standalone="yes"?>
<Relationships xmlns="http://schemas.openxmlformats.org/package/2006/relationships"><Relationship Id="rId2" Type="http://schemas.openxmlformats.org/officeDocument/2006/relationships/image" Target="../media/image304.png"/><Relationship Id="rId1" Type="http://schemas.openxmlformats.org/officeDocument/2006/relationships/slideLayout" Target="../slideLayouts/slideLayout7.xml"/></Relationships>
</file>

<file path=ppt/slides/_rels/slide7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3.xml.rels><?xml version="1.0" encoding="UTF-8" standalone="yes"?>
<Relationships xmlns="http://schemas.openxmlformats.org/package/2006/relationships"><Relationship Id="rId2" Type="http://schemas.openxmlformats.org/officeDocument/2006/relationships/image" Target="../media/image305.jpeg"/><Relationship Id="rId1" Type="http://schemas.openxmlformats.org/officeDocument/2006/relationships/slideLayout" Target="../slideLayouts/slideLayout7.xml"/></Relationships>
</file>

<file path=ppt/slides/_rels/slide7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6.xml.rels><?xml version="1.0" encoding="UTF-8" standalone="yes"?>
<Relationships xmlns="http://schemas.openxmlformats.org/package/2006/relationships"><Relationship Id="rId2" Type="http://schemas.openxmlformats.org/officeDocument/2006/relationships/image" Target="../media/image306.png"/><Relationship Id="rId1" Type="http://schemas.openxmlformats.org/officeDocument/2006/relationships/slideLayout" Target="../slideLayouts/slideLayout7.xml"/></Relationships>
</file>

<file path=ppt/slides/_rels/slide777.xml.rels><?xml version="1.0" encoding="UTF-8" standalone="yes"?>
<Relationships xmlns="http://schemas.openxmlformats.org/package/2006/relationships"><Relationship Id="rId3" Type="http://schemas.openxmlformats.org/officeDocument/2006/relationships/image" Target="../media/image307.png"/><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7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7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7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4.xml.rels><?xml version="1.0" encoding="UTF-8" standalone="yes"?>
<Relationships xmlns="http://schemas.openxmlformats.org/package/2006/relationships"><Relationship Id="rId2" Type="http://schemas.openxmlformats.org/officeDocument/2006/relationships/image" Target="../media/image308.jpeg"/><Relationship Id="rId1" Type="http://schemas.openxmlformats.org/officeDocument/2006/relationships/slideLayout" Target="../slideLayouts/slideLayout7.xml"/></Relationships>
</file>

<file path=ppt/slides/_rels/slide785.xml.rels><?xml version="1.0" encoding="UTF-8" standalone="yes"?>
<Relationships xmlns="http://schemas.openxmlformats.org/package/2006/relationships"><Relationship Id="rId2" Type="http://schemas.openxmlformats.org/officeDocument/2006/relationships/image" Target="../media/image309.png"/><Relationship Id="rId1" Type="http://schemas.openxmlformats.org/officeDocument/2006/relationships/slideLayout" Target="../slideLayouts/slideLayout7.xml"/></Relationships>
</file>

<file path=ppt/slides/_rels/slide7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90.xml.rels><?xml version="1.0" encoding="UTF-8" standalone="yes"?>
<Relationships xmlns="http://schemas.openxmlformats.org/package/2006/relationships"><Relationship Id="rId2" Type="http://schemas.openxmlformats.org/officeDocument/2006/relationships/image" Target="../media/image310.jpeg"/><Relationship Id="rId1" Type="http://schemas.openxmlformats.org/officeDocument/2006/relationships/slideLayout" Target="../slideLayouts/slideLayout7.xml"/></Relationships>
</file>

<file path=ppt/slides/_rels/slide7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2.xml.rels><?xml version="1.0" encoding="UTF-8" standalone="yes"?>
<Relationships xmlns="http://schemas.openxmlformats.org/package/2006/relationships"><Relationship Id="rId2" Type="http://schemas.openxmlformats.org/officeDocument/2006/relationships/image" Target="../media/image311.png"/><Relationship Id="rId1" Type="http://schemas.openxmlformats.org/officeDocument/2006/relationships/slideLayout" Target="../slideLayouts/slideLayout7.xml"/></Relationships>
</file>

<file path=ppt/slides/_rels/slide7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5.xml.rels><?xml version="1.0" encoding="UTF-8" standalone="yes"?>
<Relationships xmlns="http://schemas.openxmlformats.org/package/2006/relationships"><Relationship Id="rId2" Type="http://schemas.openxmlformats.org/officeDocument/2006/relationships/image" Target="../media/image312.png"/><Relationship Id="rId1" Type="http://schemas.openxmlformats.org/officeDocument/2006/relationships/slideLayout" Target="../slideLayouts/slideLayout7.xml"/></Relationships>
</file>

<file path=ppt/slides/_rels/slide7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7.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79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2.xml"/></Relationships>
</file>

<file path=ppt/slides/_rels/slide7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2.xml"/></Relationships>
</file>

<file path=ppt/slides/_rels/slide80.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12.xml"/></Relationships>
</file>

<file path=ppt/slides/_rels/slide800.xml.rels><?xml version="1.0" encoding="UTF-8" standalone="yes"?>
<Relationships xmlns="http://schemas.openxmlformats.org/package/2006/relationships"><Relationship Id="rId2" Type="http://schemas.openxmlformats.org/officeDocument/2006/relationships/image" Target="../media/image313.png"/><Relationship Id="rId1" Type="http://schemas.openxmlformats.org/officeDocument/2006/relationships/slideLayout" Target="../slideLayouts/slideLayout7.xml"/></Relationships>
</file>

<file path=ppt/slides/_rels/slide801.xml.rels><?xml version="1.0" encoding="UTF-8" standalone="yes"?>
<Relationships xmlns="http://schemas.openxmlformats.org/package/2006/relationships"><Relationship Id="rId3" Type="http://schemas.openxmlformats.org/officeDocument/2006/relationships/image" Target="../media/image313.png"/><Relationship Id="rId2" Type="http://schemas.openxmlformats.org/officeDocument/2006/relationships/image" Target="../media/image314.png"/><Relationship Id="rId1" Type="http://schemas.openxmlformats.org/officeDocument/2006/relationships/slideLayout" Target="../slideLayouts/slideLayout7.xml"/></Relationships>
</file>

<file path=ppt/slides/_rels/slide802.xml.rels><?xml version="1.0" encoding="UTF-8" standalone="yes"?>
<Relationships xmlns="http://schemas.openxmlformats.org/package/2006/relationships"><Relationship Id="rId3" Type="http://schemas.openxmlformats.org/officeDocument/2006/relationships/image" Target="../media/image313.png"/><Relationship Id="rId2" Type="http://schemas.openxmlformats.org/officeDocument/2006/relationships/image" Target="../media/image298.png"/><Relationship Id="rId1" Type="http://schemas.openxmlformats.org/officeDocument/2006/relationships/slideLayout" Target="../slideLayouts/slideLayout7.xml"/></Relationships>
</file>

<file path=ppt/slides/_rels/slide8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4.xml.rels><?xml version="1.0" encoding="UTF-8" standalone="yes"?>
<Relationships xmlns="http://schemas.openxmlformats.org/package/2006/relationships"><Relationship Id="rId2" Type="http://schemas.openxmlformats.org/officeDocument/2006/relationships/image" Target="../media/image298.png"/><Relationship Id="rId1" Type="http://schemas.openxmlformats.org/officeDocument/2006/relationships/slideLayout" Target="../slideLayouts/slideLayout7.xml"/></Relationships>
</file>

<file path=ppt/slides/_rels/slide805.xml.rels><?xml version="1.0" encoding="UTF-8" standalone="yes"?>
<Relationships xmlns="http://schemas.openxmlformats.org/package/2006/relationships"><Relationship Id="rId3" Type="http://schemas.microsoft.com/office/2007/relationships/media" Target="file:///\\pc-2\&#19978;&#35838;&#35838;&#20214;&#27719;&#24635;\&#24453;&#26657;&#23545;\R&#20116;&#35821;&#19979;&#12304;&#25252;&#30524;&#29256;&#12305;\&#31532;&#20116;&#21333;&#20803;\14%20&#21047;&#23376;&#26446;&#12304;&#25252;&#30524;&#29256;&#12305;\&#27974;.wmv" TargetMode="External"/><Relationship Id="rId2" Type="http://schemas.openxmlformats.org/officeDocument/2006/relationships/slideLayout" Target="../slideLayouts/slideLayout7.xml"/><Relationship Id="rId1" Type="http://schemas.openxmlformats.org/officeDocument/2006/relationships/video" Target="file:///\\pc-2\&#19978;&#35838;&#35838;&#20214;&#27719;&#24635;\&#24453;&#26657;&#23545;\R&#20116;&#35821;&#19979;&#12304;&#25252;&#30524;&#29256;&#12305;\&#31532;&#20116;&#21333;&#20803;\14%20&#21047;&#23376;&#26446;&#12304;&#25252;&#30524;&#29256;&#12305;\&#27974;.wmv" TargetMode="External"/><Relationship Id="rId4" Type="http://schemas.openxmlformats.org/officeDocument/2006/relationships/image" Target="../media/image315.png"/></Relationships>
</file>

<file path=ppt/slides/_rels/slide8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7.xml.rels><?xml version="1.0" encoding="UTF-8" standalone="yes"?>
<Relationships xmlns="http://schemas.openxmlformats.org/package/2006/relationships"><Relationship Id="rId3" Type="http://schemas.openxmlformats.org/officeDocument/2006/relationships/image" Target="../media/image313.png"/><Relationship Id="rId2" Type="http://schemas.openxmlformats.org/officeDocument/2006/relationships/image" Target="../media/image316.png"/><Relationship Id="rId1" Type="http://schemas.openxmlformats.org/officeDocument/2006/relationships/slideLayout" Target="../slideLayouts/slideLayout7.xml"/><Relationship Id="rId6" Type="http://schemas.openxmlformats.org/officeDocument/2006/relationships/image" Target="../media/image319.png"/><Relationship Id="rId5" Type="http://schemas.openxmlformats.org/officeDocument/2006/relationships/image" Target="../media/image318.png"/><Relationship Id="rId4" Type="http://schemas.openxmlformats.org/officeDocument/2006/relationships/image" Target="../media/image317.png"/></Relationships>
</file>

<file path=ppt/slides/_rels/slide808.xml.rels><?xml version="1.0" encoding="UTF-8" standalone="yes"?>
<Relationships xmlns="http://schemas.openxmlformats.org/package/2006/relationships"><Relationship Id="rId2" Type="http://schemas.openxmlformats.org/officeDocument/2006/relationships/image" Target="../media/image320.png"/><Relationship Id="rId1" Type="http://schemas.openxmlformats.org/officeDocument/2006/relationships/slideLayout" Target="../slideLayouts/slideLayout7.xml"/></Relationships>
</file>

<file path=ppt/slides/_rels/slide809.xml.rels><?xml version="1.0" encoding="UTF-8" standalone="yes"?>
<Relationships xmlns="http://schemas.openxmlformats.org/package/2006/relationships"><Relationship Id="rId2" Type="http://schemas.openxmlformats.org/officeDocument/2006/relationships/image" Target="../media/image321.jpeg"/><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14.xml"/></Relationships>
</file>

<file path=ppt/slides/_rels/slide810.xml.rels><?xml version="1.0" encoding="UTF-8" standalone="yes"?>
<Relationships xmlns="http://schemas.openxmlformats.org/package/2006/relationships"><Relationship Id="rId2" Type="http://schemas.openxmlformats.org/officeDocument/2006/relationships/image" Target="../media/image322.png"/><Relationship Id="rId1" Type="http://schemas.openxmlformats.org/officeDocument/2006/relationships/slideLayout" Target="../slideLayouts/slideLayout7.xml"/></Relationships>
</file>

<file path=ppt/slides/_rels/slide811.xml.rels><?xml version="1.0" encoding="UTF-8" standalone="yes"?>
<Relationships xmlns="http://schemas.openxmlformats.org/package/2006/relationships"><Relationship Id="rId2" Type="http://schemas.openxmlformats.org/officeDocument/2006/relationships/image" Target="../media/image323.png"/><Relationship Id="rId1" Type="http://schemas.openxmlformats.org/officeDocument/2006/relationships/slideLayout" Target="../slideLayouts/slideLayout7.xml"/></Relationships>
</file>

<file path=ppt/slides/_rels/slide812.xml.rels><?xml version="1.0" encoding="UTF-8" standalone="yes"?>
<Relationships xmlns="http://schemas.openxmlformats.org/package/2006/relationships"><Relationship Id="rId2" Type="http://schemas.openxmlformats.org/officeDocument/2006/relationships/image" Target="../media/image319.png"/><Relationship Id="rId1" Type="http://schemas.openxmlformats.org/officeDocument/2006/relationships/slideLayout" Target="../slideLayouts/slideLayout7.xml"/></Relationships>
</file>

<file path=ppt/slides/_rels/slide813.xml.rels><?xml version="1.0" encoding="UTF-8" standalone="yes"?>
<Relationships xmlns="http://schemas.openxmlformats.org/package/2006/relationships"><Relationship Id="rId2" Type="http://schemas.openxmlformats.org/officeDocument/2006/relationships/image" Target="../media/image324.png"/><Relationship Id="rId1" Type="http://schemas.openxmlformats.org/officeDocument/2006/relationships/slideLayout" Target="../slideLayouts/slideLayout7.xml"/></Relationships>
</file>

<file path=ppt/slides/_rels/slide8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6.xml.rels><?xml version="1.0" encoding="UTF-8" standalone="yes"?>
<Relationships xmlns="http://schemas.openxmlformats.org/package/2006/relationships"><Relationship Id="rId2" Type="http://schemas.openxmlformats.org/officeDocument/2006/relationships/image" Target="../media/image325.png"/><Relationship Id="rId1" Type="http://schemas.openxmlformats.org/officeDocument/2006/relationships/slideLayout" Target="../slideLayouts/slideLayout7.xml"/></Relationships>
</file>

<file path=ppt/slides/_rels/slide817.xml.rels><?xml version="1.0" encoding="UTF-8" standalone="yes"?>
<Relationships xmlns="http://schemas.openxmlformats.org/package/2006/relationships"><Relationship Id="rId3" Type="http://schemas.openxmlformats.org/officeDocument/2006/relationships/image" Target="../media/image327.png"/><Relationship Id="rId2" Type="http://schemas.openxmlformats.org/officeDocument/2006/relationships/image" Target="../media/image326.png"/><Relationship Id="rId1" Type="http://schemas.openxmlformats.org/officeDocument/2006/relationships/slideLayout" Target="../slideLayouts/slideLayout7.xml"/></Relationships>
</file>

<file path=ppt/slides/_rels/slide8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3" Type="http://schemas.openxmlformats.org/officeDocument/2006/relationships/tags" Target="../tags/tag3.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58.emf"/><Relationship Id="rId5" Type="http://schemas.openxmlformats.org/officeDocument/2006/relationships/slideLayout" Target="../slideLayouts/slideLayout7.xml"/><Relationship Id="rId4" Type="http://schemas.openxmlformats.org/officeDocument/2006/relationships/tags" Target="../tags/tag4.xml"/></Relationships>
</file>

<file path=ppt/slides/_rels/slide820.xml.rels><?xml version="1.0" encoding="UTF-8" standalone="yes"?>
<Relationships xmlns="http://schemas.openxmlformats.org/package/2006/relationships"><Relationship Id="rId2" Type="http://schemas.openxmlformats.org/officeDocument/2006/relationships/image" Target="../media/image316.png"/><Relationship Id="rId1" Type="http://schemas.openxmlformats.org/officeDocument/2006/relationships/slideLayout" Target="../slideLayouts/slideLayout7.xml"/></Relationships>
</file>

<file path=ppt/slides/_rels/slide821.xml.rels><?xml version="1.0" encoding="UTF-8" standalone="yes"?>
<Relationships xmlns="http://schemas.openxmlformats.org/package/2006/relationships"><Relationship Id="rId3" Type="http://schemas.openxmlformats.org/officeDocument/2006/relationships/image" Target="../media/image313.png"/><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822.xml.rels><?xml version="1.0" encoding="UTF-8" standalone="yes"?>
<Relationships xmlns="http://schemas.openxmlformats.org/package/2006/relationships"><Relationship Id="rId2" Type="http://schemas.openxmlformats.org/officeDocument/2006/relationships/image" Target="../media/image313.png"/><Relationship Id="rId1" Type="http://schemas.openxmlformats.org/officeDocument/2006/relationships/slideLayout" Target="../slideLayouts/slideLayout7.xml"/></Relationships>
</file>

<file path=ppt/slides/_rels/slide823.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26.xml"/><Relationship Id="rId1" Type="http://schemas.openxmlformats.org/officeDocument/2006/relationships/slideLayout" Target="../slideLayouts/slideLayout7.xml"/><Relationship Id="rId4" Type="http://schemas.openxmlformats.org/officeDocument/2006/relationships/image" Target="../media/image313.png"/></Relationships>
</file>

<file path=ppt/slides/_rels/slide8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26.xml.rels><?xml version="1.0" encoding="UTF-8" standalone="yes"?>
<Relationships xmlns="http://schemas.openxmlformats.org/package/2006/relationships"><Relationship Id="rId2" Type="http://schemas.openxmlformats.org/officeDocument/2006/relationships/image" Target="../media/image329.png"/><Relationship Id="rId1" Type="http://schemas.openxmlformats.org/officeDocument/2006/relationships/slideLayout" Target="../slideLayouts/slideLayout12.xml"/></Relationships>
</file>

<file path=ppt/slides/_rels/slide827.xml.rels><?xml version="1.0" encoding="UTF-8" standalone="yes"?>
<Relationships xmlns="http://schemas.openxmlformats.org/package/2006/relationships"><Relationship Id="rId2" Type="http://schemas.openxmlformats.org/officeDocument/2006/relationships/image" Target="../media/image329.png"/><Relationship Id="rId1" Type="http://schemas.openxmlformats.org/officeDocument/2006/relationships/slideLayout" Target="../slideLayouts/slideLayout12.xml"/></Relationships>
</file>

<file path=ppt/slides/_rels/slide82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29.xml.rels><?xml version="1.0" encoding="UTF-8" standalone="yes"?>
<Relationships xmlns="http://schemas.openxmlformats.org/package/2006/relationships"><Relationship Id="rId2" Type="http://schemas.openxmlformats.org/officeDocument/2006/relationships/image" Target="../media/image330.png"/><Relationship Id="rId1" Type="http://schemas.openxmlformats.org/officeDocument/2006/relationships/slideLayout" Target="../slideLayouts/slideLayout12.xml"/></Relationships>
</file>

<file path=ppt/slides/_rels/slide83.xml.rels><?xml version="1.0" encoding="UTF-8" standalone="yes"?>
<Relationships xmlns="http://schemas.openxmlformats.org/package/2006/relationships"><Relationship Id="rId3" Type="http://schemas.openxmlformats.org/officeDocument/2006/relationships/tags" Target="../tags/tag7.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slideLayout" Target="../slideLayouts/slideLayout7.xml"/><Relationship Id="rId4" Type="http://schemas.openxmlformats.org/officeDocument/2006/relationships/tags" Target="../tags/tag8.xml"/></Relationships>
</file>

<file path=ppt/slides/_rels/slide83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31.xml.rels><?xml version="1.0" encoding="UTF-8" standalone="yes"?>
<Relationships xmlns="http://schemas.openxmlformats.org/package/2006/relationships"><Relationship Id="rId2" Type="http://schemas.openxmlformats.org/officeDocument/2006/relationships/image" Target="../media/image329.png"/><Relationship Id="rId1" Type="http://schemas.openxmlformats.org/officeDocument/2006/relationships/slideLayout" Target="../slideLayouts/slideLayout12.xml"/></Relationships>
</file>

<file path=ppt/slides/_rels/slide83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33.xml.rels><?xml version="1.0" encoding="UTF-8" standalone="yes"?>
<Relationships xmlns="http://schemas.openxmlformats.org/package/2006/relationships"><Relationship Id="rId2" Type="http://schemas.openxmlformats.org/officeDocument/2006/relationships/image" Target="../media/image331.jpeg"/><Relationship Id="rId1" Type="http://schemas.openxmlformats.org/officeDocument/2006/relationships/slideLayout" Target="../slideLayouts/slideLayout12.xml"/></Relationships>
</file>

<file path=ppt/slides/_rels/slide83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35.xml.rels><?xml version="1.0" encoding="UTF-8" standalone="yes"?>
<Relationships xmlns="http://schemas.openxmlformats.org/package/2006/relationships"><Relationship Id="rId2" Type="http://schemas.openxmlformats.org/officeDocument/2006/relationships/image" Target="../media/image329.png"/><Relationship Id="rId1" Type="http://schemas.openxmlformats.org/officeDocument/2006/relationships/slideLayout" Target="../slideLayouts/slideLayout12.xml"/></Relationships>
</file>

<file path=ppt/slides/_rels/slide83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3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3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3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4.xml.rels><?xml version="1.0" encoding="UTF-8" standalone="yes"?>
<Relationships xmlns="http://schemas.openxmlformats.org/package/2006/relationships"><Relationship Id="rId3" Type="http://schemas.openxmlformats.org/officeDocument/2006/relationships/tags" Target="../tags/tag11.xml"/><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notesSlide" Target="../notesSlides/notesSlide5.xml"/><Relationship Id="rId5" Type="http://schemas.openxmlformats.org/officeDocument/2006/relationships/slideLayout" Target="../slideLayouts/slideLayout7.xml"/><Relationship Id="rId4" Type="http://schemas.openxmlformats.org/officeDocument/2006/relationships/tags" Target="../tags/tag12.xml"/></Relationships>
</file>

<file path=ppt/slides/_rels/slide840.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84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4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4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44.xml.rels><?xml version="1.0" encoding="UTF-8" standalone="yes"?>
<Relationships xmlns="http://schemas.openxmlformats.org/package/2006/relationships"><Relationship Id="rId2" Type="http://schemas.openxmlformats.org/officeDocument/2006/relationships/image" Target="../media/image332.png"/><Relationship Id="rId1" Type="http://schemas.openxmlformats.org/officeDocument/2006/relationships/slideLayout" Target="../slideLayouts/slideLayout12.xml"/></Relationships>
</file>

<file path=ppt/slides/_rels/slide845.xml.rels><?xml version="1.0" encoding="UTF-8" standalone="yes"?>
<Relationships xmlns="http://schemas.openxmlformats.org/package/2006/relationships"><Relationship Id="rId2" Type="http://schemas.openxmlformats.org/officeDocument/2006/relationships/image" Target="../media/image333.png"/><Relationship Id="rId1" Type="http://schemas.openxmlformats.org/officeDocument/2006/relationships/slideLayout" Target="../slideLayouts/slideLayout12.xml"/></Relationships>
</file>

<file path=ppt/slides/_rels/slide84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4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4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4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5.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7.xml"/></Relationships>
</file>

<file path=ppt/slides/_rels/slide85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5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5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53.xml.rels><?xml version="1.0" encoding="UTF-8" standalone="yes"?>
<Relationships xmlns="http://schemas.openxmlformats.org/package/2006/relationships"><Relationship Id="rId2" Type="http://schemas.openxmlformats.org/officeDocument/2006/relationships/image" Target="../media/image334.png"/><Relationship Id="rId1" Type="http://schemas.openxmlformats.org/officeDocument/2006/relationships/slideLayout" Target="../slideLayouts/slideLayout12.xml"/></Relationships>
</file>

<file path=ppt/slides/_rels/slide85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55.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85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57.xml.rels><?xml version="1.0" encoding="UTF-8" standalone="yes"?>
<Relationships xmlns="http://schemas.openxmlformats.org/package/2006/relationships"><Relationship Id="rId3" Type="http://schemas.openxmlformats.org/officeDocument/2006/relationships/image" Target="../media/image336.png"/><Relationship Id="rId2" Type="http://schemas.openxmlformats.org/officeDocument/2006/relationships/image" Target="../media/image335.png"/><Relationship Id="rId1" Type="http://schemas.openxmlformats.org/officeDocument/2006/relationships/slideLayout" Target="../slideLayouts/slideLayout7.xml"/><Relationship Id="rId4" Type="http://schemas.openxmlformats.org/officeDocument/2006/relationships/slide" Target="slide970.xml"/></Relationships>
</file>

<file path=ppt/slides/_rels/slide858.xml.rels><?xml version="1.0" encoding="UTF-8" standalone="yes"?>
<Relationships xmlns="http://schemas.openxmlformats.org/package/2006/relationships"><Relationship Id="rId2" Type="http://schemas.openxmlformats.org/officeDocument/2006/relationships/image" Target="../media/image337.emf"/><Relationship Id="rId1" Type="http://schemas.openxmlformats.org/officeDocument/2006/relationships/slideLayout" Target="../slideLayouts/slideLayout7.xml"/></Relationships>
</file>

<file path=ppt/slides/_rels/slide8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1.xml.rels><?xml version="1.0" encoding="UTF-8" standalone="yes"?>
<Relationships xmlns="http://schemas.openxmlformats.org/package/2006/relationships"><Relationship Id="rId3" Type="http://schemas.openxmlformats.org/officeDocument/2006/relationships/image" Target="../media/image339.png"/><Relationship Id="rId2" Type="http://schemas.openxmlformats.org/officeDocument/2006/relationships/image" Target="../media/image338.jpeg"/><Relationship Id="rId1" Type="http://schemas.openxmlformats.org/officeDocument/2006/relationships/slideLayout" Target="../slideLayouts/slideLayout7.xml"/><Relationship Id="rId5" Type="http://schemas.openxmlformats.org/officeDocument/2006/relationships/image" Target="../media/image341.png"/><Relationship Id="rId4" Type="http://schemas.openxmlformats.org/officeDocument/2006/relationships/image" Target="../media/image340.png"/></Relationships>
</file>

<file path=ppt/slides/_rels/slide862.xml.rels><?xml version="1.0" encoding="UTF-8" standalone="yes"?>
<Relationships xmlns="http://schemas.openxmlformats.org/package/2006/relationships"><Relationship Id="rId2" Type="http://schemas.openxmlformats.org/officeDocument/2006/relationships/image" Target="../media/image342.png"/><Relationship Id="rId1" Type="http://schemas.openxmlformats.org/officeDocument/2006/relationships/slideLayout" Target="../slideLayouts/slideLayout7.xml"/></Relationships>
</file>

<file path=ppt/slides/_rels/slide863.xml.rels><?xml version="1.0" encoding="UTF-8" standalone="yes"?>
<Relationships xmlns="http://schemas.openxmlformats.org/package/2006/relationships"><Relationship Id="rId3" Type="http://schemas.openxmlformats.org/officeDocument/2006/relationships/image" Target="../media/image343.png"/><Relationship Id="rId2" Type="http://schemas.openxmlformats.org/officeDocument/2006/relationships/slideLayout" Target="../slideLayouts/slideLayout7.xml"/><Relationship Id="rId1" Type="http://schemas.openxmlformats.org/officeDocument/2006/relationships/video" Target="file:///\\pc-2\&#19978;&#35838;&#35838;&#20214;&#27719;&#24635;\&#24453;&#26657;&#23545;\R&#20116;&#35821;&#19979;&#12304;&#20132;&#20114;&#29256;&#12305;\&#31532;&#20845;&#21333;&#20803;\15%20&#33258;&#30456;&#30683;&#30462;&#12304;&#20132;&#20114;&#29256;&#12305;\&#35465;.wmv" TargetMode="External"/><Relationship Id="rId5" Type="http://schemas.openxmlformats.org/officeDocument/2006/relationships/image" Target="../media/image344.png"/><Relationship Id="rId4" Type="http://schemas.microsoft.com/office/2007/relationships/media" Target="file:///\\pc-2\&#19978;&#35838;&#35838;&#20214;&#27719;&#24635;\&#24453;&#26657;&#23545;\R&#20116;&#35821;&#19979;&#12304;&#20132;&#20114;&#29256;&#12305;\&#31532;&#20845;&#21333;&#20803;\15%20&#33258;&#30456;&#30683;&#30462;&#12304;&#20132;&#20114;&#29256;&#12305;\&#35465;.wmv" TargetMode="External"/></Relationships>
</file>

<file path=ppt/slides/_rels/slide8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9.xml.rels><?xml version="1.0" encoding="UTF-8" standalone="yes"?>
<Relationships xmlns="http://schemas.openxmlformats.org/package/2006/relationships"><Relationship Id="rId3" Type="http://schemas.openxmlformats.org/officeDocument/2006/relationships/image" Target="../media/image346.png"/><Relationship Id="rId2" Type="http://schemas.openxmlformats.org/officeDocument/2006/relationships/image" Target="../media/image345.png"/><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1.xml.rels><?xml version="1.0" encoding="UTF-8" standalone="yes"?>
<Relationships xmlns="http://schemas.openxmlformats.org/package/2006/relationships"><Relationship Id="rId2" Type="http://schemas.openxmlformats.org/officeDocument/2006/relationships/image" Target="../media/image347.jpeg"/><Relationship Id="rId1" Type="http://schemas.openxmlformats.org/officeDocument/2006/relationships/slideLayout" Target="../slideLayouts/slideLayout7.xml"/></Relationships>
</file>

<file path=ppt/slides/_rels/slide8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3.xml.rels><?xml version="1.0" encoding="UTF-8" standalone="yes"?>
<Relationships xmlns="http://schemas.openxmlformats.org/package/2006/relationships"><Relationship Id="rId3" Type="http://schemas.openxmlformats.org/officeDocument/2006/relationships/image" Target="../media/image346.png"/><Relationship Id="rId2" Type="http://schemas.openxmlformats.org/officeDocument/2006/relationships/image" Target="../media/image345.png"/><Relationship Id="rId1" Type="http://schemas.openxmlformats.org/officeDocument/2006/relationships/slideLayout" Target="../slideLayouts/slideLayout7.xml"/></Relationships>
</file>

<file path=ppt/slides/_rels/slide8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6.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87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78.xml.rels><?xml version="1.0" encoding="UTF-8" standalone="yes"?>
<Relationships xmlns="http://schemas.openxmlformats.org/package/2006/relationships"><Relationship Id="rId3" Type="http://schemas.openxmlformats.org/officeDocument/2006/relationships/image" Target="../media/image349.jpeg"/><Relationship Id="rId2" Type="http://schemas.openxmlformats.org/officeDocument/2006/relationships/image" Target="../media/image348.jpeg"/><Relationship Id="rId1" Type="http://schemas.openxmlformats.org/officeDocument/2006/relationships/slideLayout" Target="../slideLayouts/slideLayout7.xml"/></Relationships>
</file>

<file path=ppt/slides/_rels/slide879.xml.rels><?xml version="1.0" encoding="UTF-8" standalone="yes"?>
<Relationships xmlns="http://schemas.openxmlformats.org/package/2006/relationships"><Relationship Id="rId2" Type="http://schemas.openxmlformats.org/officeDocument/2006/relationships/slide" Target="slide995.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0.xml.rels><?xml version="1.0" encoding="UTF-8" standalone="yes"?>
<Relationships xmlns="http://schemas.openxmlformats.org/package/2006/relationships"><Relationship Id="rId3" Type="http://schemas.openxmlformats.org/officeDocument/2006/relationships/slide" Target="slide995.xml"/><Relationship Id="rId2" Type="http://schemas.openxmlformats.org/officeDocument/2006/relationships/image" Target="../media/image350.jpeg"/><Relationship Id="rId1" Type="http://schemas.openxmlformats.org/officeDocument/2006/relationships/slideLayout" Target="../slideLayouts/slideLayout7.xml"/></Relationships>
</file>

<file path=ppt/slides/_rels/slide8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3.xml.rels><?xml version="1.0" encoding="UTF-8" standalone="yes"?>
<Relationships xmlns="http://schemas.openxmlformats.org/package/2006/relationships"><Relationship Id="rId3" Type="http://schemas.openxmlformats.org/officeDocument/2006/relationships/image" Target="../media/image351.jpeg"/><Relationship Id="rId2" Type="http://schemas.openxmlformats.org/officeDocument/2006/relationships/notesSlide" Target="../notesSlides/notesSlide27.xml"/><Relationship Id="rId1" Type="http://schemas.openxmlformats.org/officeDocument/2006/relationships/slideLayout" Target="../slideLayouts/slideLayout7.xml"/><Relationship Id="rId6" Type="http://schemas.openxmlformats.org/officeDocument/2006/relationships/image" Target="../media/image353.png"/><Relationship Id="rId5" Type="http://schemas.openxmlformats.org/officeDocument/2006/relationships/image" Target="../media/image352.gif"/><Relationship Id="rId4" Type="http://schemas.openxmlformats.org/officeDocument/2006/relationships/image" Target="../media/image62.png"/></Relationships>
</file>

<file path=ppt/slides/_rels/slide884.xml.rels><?xml version="1.0" encoding="UTF-8" standalone="yes"?>
<Relationships xmlns="http://schemas.openxmlformats.org/package/2006/relationships"><Relationship Id="rId2" Type="http://schemas.openxmlformats.org/officeDocument/2006/relationships/image" Target="../media/image342.png"/><Relationship Id="rId1" Type="http://schemas.openxmlformats.org/officeDocument/2006/relationships/slideLayout" Target="../slideLayouts/slideLayout7.xml"/></Relationships>
</file>

<file path=ppt/slides/_rels/slide885.xml.rels><?xml version="1.0" encoding="UTF-8" standalone="yes"?>
<Relationships xmlns="http://schemas.openxmlformats.org/package/2006/relationships"><Relationship Id="rId3" Type="http://schemas.microsoft.com/office/2007/relationships/media" Target="file:///\\pc-2\&#19978;&#35838;&#35838;&#20214;&#27719;&#24635;\&#24453;&#26657;&#23545;\R&#20116;&#35821;&#19979;&#12304;&#20132;&#20114;&#29256;&#12305;\&#31532;&#20845;&#21333;&#20803;\16%20&#30000;&#24524;&#36187;&#39532;&#12304;&#20132;&#20114;&#29256;&#12305;\&#36194;.wmv" TargetMode="External"/><Relationship Id="rId2" Type="http://schemas.openxmlformats.org/officeDocument/2006/relationships/slideLayout" Target="../slideLayouts/slideLayout7.xml"/><Relationship Id="rId1" Type="http://schemas.openxmlformats.org/officeDocument/2006/relationships/video" Target="file:///\\pc-2\&#19978;&#35838;&#35838;&#20214;&#27719;&#24635;\&#24453;&#26657;&#23545;\R&#20116;&#35821;&#19979;&#12304;&#20132;&#20114;&#29256;&#12305;\&#31532;&#20845;&#21333;&#20803;\16%20&#30000;&#24524;&#36187;&#39532;&#12304;&#20132;&#20114;&#29256;&#12305;\&#36194;.wmv" TargetMode="External"/><Relationship Id="rId5" Type="http://schemas.openxmlformats.org/officeDocument/2006/relationships/image" Target="../media/image355.png"/><Relationship Id="rId4" Type="http://schemas.openxmlformats.org/officeDocument/2006/relationships/image" Target="../media/image354.png"/></Relationships>
</file>

<file path=ppt/slides/_rels/slide8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3" Type="http://schemas.openxmlformats.org/officeDocument/2006/relationships/tags" Target="../tags/tag15.xml"/><Relationship Id="rId2" Type="http://schemas.openxmlformats.org/officeDocument/2006/relationships/tags" Target="../tags/tag14.xml"/><Relationship Id="rId1" Type="http://schemas.openxmlformats.org/officeDocument/2006/relationships/tags" Target="../tags/tag13.xml"/><Relationship Id="rId5" Type="http://schemas.openxmlformats.org/officeDocument/2006/relationships/slideLayout" Target="../slideLayouts/slideLayout7.xml"/><Relationship Id="rId4" Type="http://schemas.openxmlformats.org/officeDocument/2006/relationships/tags" Target="../tags/tag16.xml"/></Relationships>
</file>

<file path=ppt/slides/_rels/slide8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897.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8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9.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01.xml.rels><?xml version="1.0" encoding="UTF-8" standalone="yes"?>
<Relationships xmlns="http://schemas.openxmlformats.org/package/2006/relationships"><Relationship Id="rId3" Type="http://schemas.openxmlformats.org/officeDocument/2006/relationships/slide" Target="slide1023.xml"/><Relationship Id="rId2" Type="http://schemas.openxmlformats.org/officeDocument/2006/relationships/image" Target="../media/image356.jpeg"/><Relationship Id="rId1" Type="http://schemas.openxmlformats.org/officeDocument/2006/relationships/slideLayout" Target="../slideLayouts/slideLayout7.xml"/></Relationships>
</file>

<file path=ppt/slides/_rels/slide9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5.xml.rels><?xml version="1.0" encoding="UTF-8" standalone="yes"?>
<Relationships xmlns="http://schemas.openxmlformats.org/package/2006/relationships"><Relationship Id="rId3" Type="http://schemas.openxmlformats.org/officeDocument/2006/relationships/image" Target="../media/image357.jpeg"/><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906.xml.rels><?xml version="1.0" encoding="UTF-8" standalone="yes"?>
<Relationships xmlns="http://schemas.openxmlformats.org/package/2006/relationships"><Relationship Id="rId2" Type="http://schemas.openxmlformats.org/officeDocument/2006/relationships/image" Target="../media/image342.png"/><Relationship Id="rId1" Type="http://schemas.openxmlformats.org/officeDocument/2006/relationships/slideLayout" Target="../slideLayouts/slideLayout7.xml"/></Relationships>
</file>

<file path=ppt/slides/_rels/slide907.xml.rels><?xml version="1.0" encoding="UTF-8" standalone="yes"?>
<Relationships xmlns="http://schemas.openxmlformats.org/package/2006/relationships"><Relationship Id="rId3" Type="http://schemas.openxmlformats.org/officeDocument/2006/relationships/image" Target="../media/image358.png"/><Relationship Id="rId2" Type="http://schemas.openxmlformats.org/officeDocument/2006/relationships/slideLayout" Target="../slideLayouts/slideLayout7.xml"/><Relationship Id="rId1" Type="http://schemas.openxmlformats.org/officeDocument/2006/relationships/video" Target="file:///\\pc-2\&#19978;&#35838;&#35838;&#20214;&#27719;&#24635;\&#24453;&#26657;&#23545;\R&#20116;&#35821;&#19979;&#12304;&#20132;&#20114;&#29256;&#12305;\&#31532;&#20845;&#21333;&#20803;\17%20&#36339;&#27700;&#12304;&#20132;&#20114;&#29256;&#12305;\&#32902;.wmv" TargetMode="External"/><Relationship Id="rId5" Type="http://schemas.openxmlformats.org/officeDocument/2006/relationships/image" Target="../media/image359.png"/><Relationship Id="rId4" Type="http://schemas.microsoft.com/office/2007/relationships/media" Target="file:///\\pc-2\&#19978;&#35838;&#35838;&#20214;&#27719;&#24635;\&#24453;&#26657;&#23545;\R&#20116;&#35821;&#19979;&#12304;&#20132;&#20114;&#29256;&#12305;\&#31532;&#20845;&#21333;&#20803;\17%20&#36339;&#27700;&#12304;&#20132;&#20114;&#29256;&#12305;\&#32902;.wmv" TargetMode="External"/></Relationships>
</file>

<file path=ppt/slides/_rels/slide908.xml.rels><?xml version="1.0" encoding="UTF-8" standalone="yes"?>
<Relationships xmlns="http://schemas.openxmlformats.org/package/2006/relationships"><Relationship Id="rId3" Type="http://schemas.microsoft.com/office/2007/relationships/media" Target="file:///\\pc-2\&#19978;&#35838;&#35838;&#20214;&#27719;&#24635;\&#24453;&#26657;&#23545;\R&#20116;&#35821;&#19979;&#12304;&#20132;&#20114;&#29256;&#12305;\&#31532;&#20845;&#21333;&#20803;\17%20&#36339;&#27700;&#12304;&#20132;&#20114;&#29256;&#12305;\&#40485;.wmv" TargetMode="External"/><Relationship Id="rId2" Type="http://schemas.openxmlformats.org/officeDocument/2006/relationships/slideLayout" Target="../slideLayouts/slideLayout7.xml"/><Relationship Id="rId1" Type="http://schemas.openxmlformats.org/officeDocument/2006/relationships/video" Target="file:///\\pc-2\&#19978;&#35838;&#35838;&#20214;&#27719;&#24635;\&#24453;&#26657;&#23545;\R&#20116;&#35821;&#19979;&#12304;&#20132;&#20114;&#29256;&#12305;\&#31532;&#20845;&#21333;&#20803;\17%20&#36339;&#27700;&#12304;&#20132;&#20114;&#29256;&#12305;\&#40485;.wmv" TargetMode="External"/><Relationship Id="rId4" Type="http://schemas.openxmlformats.org/officeDocument/2006/relationships/image" Target="../media/image360.png"/></Relationships>
</file>

<file path=ppt/slides/_rels/slide9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3" Type="http://schemas.openxmlformats.org/officeDocument/2006/relationships/tags" Target="../tags/tag19.xml"/><Relationship Id="rId2" Type="http://schemas.openxmlformats.org/officeDocument/2006/relationships/tags" Target="../tags/tag18.xml"/><Relationship Id="rId1" Type="http://schemas.openxmlformats.org/officeDocument/2006/relationships/tags" Target="../tags/tag17.xml"/><Relationship Id="rId5" Type="http://schemas.openxmlformats.org/officeDocument/2006/relationships/slideLayout" Target="../slideLayouts/slideLayout7.xml"/><Relationship Id="rId4" Type="http://schemas.openxmlformats.org/officeDocument/2006/relationships/tags" Target="../tags/tag20.xml"/></Relationships>
</file>

<file path=ppt/slides/_rels/slide9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1.xml.rels><?xml version="1.0" encoding="UTF-8" standalone="yes"?>
<Relationships xmlns="http://schemas.openxmlformats.org/package/2006/relationships"><Relationship Id="rId2" Type="http://schemas.openxmlformats.org/officeDocument/2006/relationships/image" Target="../media/image361.jpeg"/><Relationship Id="rId1" Type="http://schemas.openxmlformats.org/officeDocument/2006/relationships/slideLayout" Target="../slideLayouts/slideLayout7.xml"/></Relationships>
</file>

<file path=ppt/slides/_rels/slide9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3.xml.rels><?xml version="1.0" encoding="UTF-8" standalone="yes"?>
<Relationships xmlns="http://schemas.openxmlformats.org/package/2006/relationships"><Relationship Id="rId2" Type="http://schemas.openxmlformats.org/officeDocument/2006/relationships/image" Target="../media/image361.jpeg"/><Relationship Id="rId1" Type="http://schemas.openxmlformats.org/officeDocument/2006/relationships/slideLayout" Target="../slideLayouts/slideLayout7.xml"/></Relationships>
</file>

<file path=ppt/slides/_rels/slide9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5.xml.rels><?xml version="1.0" encoding="UTF-8" standalone="yes"?>
<Relationships xmlns="http://schemas.openxmlformats.org/package/2006/relationships"><Relationship Id="rId3" Type="http://schemas.openxmlformats.org/officeDocument/2006/relationships/image" Target="../media/image363.png"/><Relationship Id="rId2" Type="http://schemas.openxmlformats.org/officeDocument/2006/relationships/image" Target="../media/image362.png"/><Relationship Id="rId1" Type="http://schemas.openxmlformats.org/officeDocument/2006/relationships/slideLayout" Target="../slideLayouts/slideLayout7.xml"/></Relationships>
</file>

<file path=ppt/slides/_rels/slide9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8.xml.rels><?xml version="1.0" encoding="UTF-8" standalone="yes"?>
<Relationships xmlns="http://schemas.openxmlformats.org/package/2006/relationships"><Relationship Id="rId2" Type="http://schemas.openxmlformats.org/officeDocument/2006/relationships/image" Target="../media/image364.emf"/><Relationship Id="rId1" Type="http://schemas.openxmlformats.org/officeDocument/2006/relationships/slideLayout" Target="../slideLayouts/slideLayout7.xml"/></Relationships>
</file>

<file path=ppt/slides/_rels/slide9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0.xml.rels><?xml version="1.0" encoding="UTF-8" standalone="yes"?>
<Relationships xmlns="http://schemas.openxmlformats.org/package/2006/relationships"><Relationship Id="rId2" Type="http://schemas.openxmlformats.org/officeDocument/2006/relationships/image" Target="../media/image361.jpeg"/><Relationship Id="rId1" Type="http://schemas.openxmlformats.org/officeDocument/2006/relationships/slideLayout" Target="../slideLayouts/slideLayout7.xml"/></Relationships>
</file>

<file path=ppt/slides/_rels/slide9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3.xml.rels><?xml version="1.0" encoding="UTF-8" standalone="yes"?>
<Relationships xmlns="http://schemas.openxmlformats.org/package/2006/relationships"><Relationship Id="rId2" Type="http://schemas.openxmlformats.org/officeDocument/2006/relationships/image" Target="../media/image361.jpeg"/><Relationship Id="rId1" Type="http://schemas.openxmlformats.org/officeDocument/2006/relationships/slideLayout" Target="../slideLayouts/slideLayout7.xml"/></Relationships>
</file>

<file path=ppt/slides/_rels/slide9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927.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9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9.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5.xml.rels><?xml version="1.0" encoding="UTF-8" standalone="yes"?>
<Relationships xmlns="http://schemas.openxmlformats.org/package/2006/relationships"><Relationship Id="rId2" Type="http://schemas.openxmlformats.org/officeDocument/2006/relationships/image" Target="../media/image365.png"/><Relationship Id="rId1" Type="http://schemas.openxmlformats.org/officeDocument/2006/relationships/slideLayout" Target="../slideLayouts/slideLayout7.xml"/></Relationships>
</file>

<file path=ppt/slides/_rels/slide936.xml.rels><?xml version="1.0" encoding="UTF-8" standalone="yes"?>
<Relationships xmlns="http://schemas.openxmlformats.org/package/2006/relationships"><Relationship Id="rId2" Type="http://schemas.openxmlformats.org/officeDocument/2006/relationships/image" Target="../media/image366.png"/><Relationship Id="rId1" Type="http://schemas.openxmlformats.org/officeDocument/2006/relationships/slideLayout" Target="../slideLayouts/slideLayout7.xml"/></Relationships>
</file>

<file path=ppt/slides/_rels/slide937.xml.rels><?xml version="1.0" encoding="UTF-8" standalone="yes"?>
<Relationships xmlns="http://schemas.openxmlformats.org/package/2006/relationships"><Relationship Id="rId2" Type="http://schemas.openxmlformats.org/officeDocument/2006/relationships/image" Target="../media/image367.png"/><Relationship Id="rId1" Type="http://schemas.openxmlformats.org/officeDocument/2006/relationships/slideLayout" Target="../slideLayouts/slideLayout7.xml"/></Relationships>
</file>

<file path=ppt/slides/_rels/slide9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9.xml.rels><?xml version="1.0" encoding="UTF-8" standalone="yes"?>
<Relationships xmlns="http://schemas.openxmlformats.org/package/2006/relationships"><Relationship Id="rId2" Type="http://schemas.openxmlformats.org/officeDocument/2006/relationships/image" Target="../media/image368.png"/><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0.xml.rels><?xml version="1.0" encoding="UTF-8" standalone="yes"?>
<Relationships xmlns="http://schemas.openxmlformats.org/package/2006/relationships"><Relationship Id="rId2" Type="http://schemas.openxmlformats.org/officeDocument/2006/relationships/image" Target="../media/image369.png"/><Relationship Id="rId1" Type="http://schemas.openxmlformats.org/officeDocument/2006/relationships/slideLayout" Target="../slideLayouts/slideLayout7.xml"/></Relationships>
</file>

<file path=ppt/slides/_rels/slide9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2.xml.rels><?xml version="1.0" encoding="UTF-8" standalone="yes"?>
<Relationships xmlns="http://schemas.openxmlformats.org/package/2006/relationships"><Relationship Id="rId2" Type="http://schemas.openxmlformats.org/officeDocument/2006/relationships/image" Target="../media/image370.emf"/><Relationship Id="rId1" Type="http://schemas.openxmlformats.org/officeDocument/2006/relationships/slideLayout" Target="../slideLayouts/slideLayout7.xml"/></Relationships>
</file>

<file path=ppt/slides/_rels/slide9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4.xml.rels><?xml version="1.0" encoding="UTF-8" standalone="yes"?>
<Relationships xmlns="http://schemas.openxmlformats.org/package/2006/relationships"><Relationship Id="rId2" Type="http://schemas.openxmlformats.org/officeDocument/2006/relationships/image" Target="../media/image371.emf"/><Relationship Id="rId1" Type="http://schemas.openxmlformats.org/officeDocument/2006/relationships/slideLayout" Target="../slideLayouts/slideLayout7.xml"/></Relationships>
</file>

<file path=ppt/slides/_rels/slide9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5.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95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57.xml.rels><?xml version="1.0" encoding="UTF-8" standalone="yes"?>
<Relationships xmlns="http://schemas.openxmlformats.org/package/2006/relationships"><Relationship Id="rId2" Type="http://schemas.openxmlformats.org/officeDocument/2006/relationships/image" Target="../media/image282.png"/><Relationship Id="rId1" Type="http://schemas.openxmlformats.org/officeDocument/2006/relationships/slideLayout" Target="../slideLayouts/slideLayout7.xml"/></Relationships>
</file>

<file path=ppt/slides/_rels/slide9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7.xml"/></Relationships>
</file>

<file path=ppt/slides/_rels/slide960.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image" Target="../media/image372.png"/><Relationship Id="rId1" Type="http://schemas.openxmlformats.org/officeDocument/2006/relationships/slideLayout" Target="../slideLayouts/slideLayout7.xml"/></Relationships>
</file>

<file path=ppt/slides/_rels/slide9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3.xml.rels><?xml version="1.0" encoding="UTF-8" standalone="yes"?>
<Relationships xmlns="http://schemas.openxmlformats.org/package/2006/relationships"><Relationship Id="rId2" Type="http://schemas.openxmlformats.org/officeDocument/2006/relationships/image" Target="../media/image372.png"/><Relationship Id="rId1" Type="http://schemas.openxmlformats.org/officeDocument/2006/relationships/slideLayout" Target="../slideLayouts/slideLayout7.xml"/></Relationships>
</file>

<file path=ppt/slides/_rels/slide9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5.xml.rels><?xml version="1.0" encoding="UTF-8" standalone="yes"?>
<Relationships xmlns="http://schemas.openxmlformats.org/package/2006/relationships"><Relationship Id="rId2" Type="http://schemas.openxmlformats.org/officeDocument/2006/relationships/image" Target="../media/image373.png"/><Relationship Id="rId1" Type="http://schemas.openxmlformats.org/officeDocument/2006/relationships/slideLayout" Target="../slideLayouts/slideLayout7.xml"/></Relationships>
</file>

<file path=ppt/slides/_rels/slide966.xml.rels><?xml version="1.0" encoding="UTF-8" standalone="yes"?>
<Relationships xmlns="http://schemas.openxmlformats.org/package/2006/relationships"><Relationship Id="rId2" Type="http://schemas.openxmlformats.org/officeDocument/2006/relationships/image" Target="../media/image374.png"/><Relationship Id="rId1" Type="http://schemas.openxmlformats.org/officeDocument/2006/relationships/slideLayout" Target="../slideLayouts/slideLayout7.xml"/></Relationships>
</file>

<file path=ppt/slides/_rels/slide967.xml.rels><?xml version="1.0" encoding="UTF-8" standalone="yes"?>
<Relationships xmlns="http://schemas.openxmlformats.org/package/2006/relationships"><Relationship Id="rId2" Type="http://schemas.openxmlformats.org/officeDocument/2006/relationships/image" Target="../media/image372.png"/><Relationship Id="rId1" Type="http://schemas.openxmlformats.org/officeDocument/2006/relationships/slideLayout" Target="../slideLayouts/slideLayout7.xml"/></Relationships>
</file>

<file path=ppt/slides/_rels/slide9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7.xml"/></Relationships>
</file>

<file path=ppt/slides/_rels/slide9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2.xml.rels><?xml version="1.0" encoding="UTF-8" standalone="yes"?>
<Relationships xmlns="http://schemas.openxmlformats.org/package/2006/relationships"><Relationship Id="rId2" Type="http://schemas.openxmlformats.org/officeDocument/2006/relationships/image" Target="../media/image295.png"/><Relationship Id="rId1" Type="http://schemas.openxmlformats.org/officeDocument/2006/relationships/slideLayout" Target="../slideLayouts/slideLayout7.xml"/></Relationships>
</file>

<file path=ppt/slides/_rels/slide9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5.xml.rels><?xml version="1.0" encoding="UTF-8" standalone="yes"?>
<Relationships xmlns="http://schemas.openxmlformats.org/package/2006/relationships"><Relationship Id="rId2" Type="http://schemas.openxmlformats.org/officeDocument/2006/relationships/image" Target="../media/image375.png"/><Relationship Id="rId1" Type="http://schemas.openxmlformats.org/officeDocument/2006/relationships/slideLayout" Target="../slideLayouts/slideLayout7.xml"/></Relationships>
</file>

<file path=ppt/slides/_rels/slide9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7.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s/_rels/slide978.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979.xml.rels><?xml version="1.0" encoding="UTF-8" standalone="yes"?>
<Relationships xmlns="http://schemas.openxmlformats.org/package/2006/relationships"><Relationship Id="rId3" Type="http://schemas.openxmlformats.org/officeDocument/2006/relationships/image" Target="../media/image376.jpeg"/><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0.xml.rels><?xml version="1.0" encoding="UTF-8" standalone="yes"?>
<Relationships xmlns="http://schemas.openxmlformats.org/package/2006/relationships"><Relationship Id="rId3" Type="http://schemas.openxmlformats.org/officeDocument/2006/relationships/image" Target="../media/image377.jpeg"/><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981.xml.rels><?xml version="1.0" encoding="UTF-8" standalone="yes"?>
<Relationships xmlns="http://schemas.openxmlformats.org/package/2006/relationships"><Relationship Id="rId3" Type="http://schemas.openxmlformats.org/officeDocument/2006/relationships/image" Target="../media/image378.jpeg"/><Relationship Id="rId2" Type="http://schemas.openxmlformats.org/officeDocument/2006/relationships/notesSlide" Target="../notesSlides/notesSlide35.xml"/><Relationship Id="rId1" Type="http://schemas.openxmlformats.org/officeDocument/2006/relationships/slideLayout" Target="../slideLayouts/slideLayout7.xml"/><Relationship Id="rId4" Type="http://schemas.openxmlformats.org/officeDocument/2006/relationships/slide" Target="slide978.xml"/></Relationships>
</file>

<file path=ppt/slides/_rels/slide982.xml.rels><?xml version="1.0" encoding="UTF-8" standalone="yes"?>
<Relationships xmlns="http://schemas.openxmlformats.org/package/2006/relationships"><Relationship Id="rId3" Type="http://schemas.openxmlformats.org/officeDocument/2006/relationships/image" Target="../media/image379.jpeg"/><Relationship Id="rId2" Type="http://schemas.openxmlformats.org/officeDocument/2006/relationships/slide" Target="slide978.xml"/><Relationship Id="rId1" Type="http://schemas.openxmlformats.org/officeDocument/2006/relationships/slideLayout" Target="../slideLayouts/slideLayout7.xml"/></Relationships>
</file>

<file path=ppt/slides/_rels/slide983.xml.rels><?xml version="1.0" encoding="UTF-8" standalone="yes"?>
<Relationships xmlns="http://schemas.openxmlformats.org/package/2006/relationships"><Relationship Id="rId2" Type="http://schemas.openxmlformats.org/officeDocument/2006/relationships/image" Target="../media/image380.jpeg"/><Relationship Id="rId1" Type="http://schemas.openxmlformats.org/officeDocument/2006/relationships/slideLayout" Target="../slideLayouts/slideLayout7.xml"/></Relationships>
</file>

<file path=ppt/slides/_rels/slide984.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985.xml.rels><?xml version="1.0" encoding="UTF-8" standalone="yes"?>
<Relationships xmlns="http://schemas.openxmlformats.org/package/2006/relationships"><Relationship Id="rId3" Type="http://schemas.openxmlformats.org/officeDocument/2006/relationships/image" Target="../media/image381.jpeg"/><Relationship Id="rId2" Type="http://schemas.openxmlformats.org/officeDocument/2006/relationships/notesSlide" Target="../notesSlides/notesSlide37.xml"/><Relationship Id="rId1" Type="http://schemas.openxmlformats.org/officeDocument/2006/relationships/slideLayout" Target="../slideLayouts/slideLayout7.xml"/><Relationship Id="rId5" Type="http://schemas.openxmlformats.org/officeDocument/2006/relationships/image" Target="../media/image383.png"/><Relationship Id="rId4" Type="http://schemas.openxmlformats.org/officeDocument/2006/relationships/image" Target="../media/image382.png"/></Relationships>
</file>

<file path=ppt/slides/_rels/slide9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8.xml.rels><?xml version="1.0" encoding="UTF-8" standalone="yes"?>
<Relationships xmlns="http://schemas.openxmlformats.org/package/2006/relationships"><Relationship Id="rId3" Type="http://schemas.microsoft.com/office/2007/relationships/media" Target="file:///\\Pc-2\&#31508;&#39034;&#23383;&#24211;\&#32728;.wmv" TargetMode="External"/><Relationship Id="rId2" Type="http://schemas.openxmlformats.org/officeDocument/2006/relationships/slideLayout" Target="../slideLayouts/slideLayout7.xml"/><Relationship Id="rId1" Type="http://schemas.openxmlformats.org/officeDocument/2006/relationships/video" Target="file:///\\Pc-2\&#31508;&#39034;&#23383;&#24211;\&#32728;.wmv" TargetMode="External"/><Relationship Id="rId4" Type="http://schemas.openxmlformats.org/officeDocument/2006/relationships/image" Target="../media/image384.png"/></Relationships>
</file>

<file path=ppt/slides/_rels/slide989.xml.rels><?xml version="1.0" encoding="UTF-8" standalone="yes"?>
<Relationships xmlns="http://schemas.openxmlformats.org/package/2006/relationships"><Relationship Id="rId3" Type="http://schemas.microsoft.com/office/2007/relationships/media" Target="file:///\\Pc-2\&#31508;&#39034;&#23383;&#24211;\&#31095;.wmv" TargetMode="External"/><Relationship Id="rId2" Type="http://schemas.openxmlformats.org/officeDocument/2006/relationships/slideLayout" Target="../slideLayouts/slideLayout7.xml"/><Relationship Id="rId1" Type="http://schemas.openxmlformats.org/officeDocument/2006/relationships/video" Target="file:///\\Pc-2\&#31508;&#39034;&#23383;&#24211;\&#31095;.wmv" TargetMode="External"/><Relationship Id="rId4" Type="http://schemas.openxmlformats.org/officeDocument/2006/relationships/image" Target="../media/image385.png"/></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9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3.xml.rels><?xml version="1.0" encoding="UTF-8" standalone="yes"?>
<Relationships xmlns="http://schemas.openxmlformats.org/package/2006/relationships"><Relationship Id="rId3" Type="http://schemas.openxmlformats.org/officeDocument/2006/relationships/image" Target="../media/image387.jpeg"/><Relationship Id="rId2" Type="http://schemas.openxmlformats.org/officeDocument/2006/relationships/image" Target="../media/image386.jpeg"/><Relationship Id="rId1" Type="http://schemas.openxmlformats.org/officeDocument/2006/relationships/slideLayout" Target="../slideLayouts/slideLayout7.xml"/><Relationship Id="rId4" Type="http://schemas.openxmlformats.org/officeDocument/2006/relationships/image" Target="../media/image388.jpeg"/></Relationships>
</file>

<file path=ppt/slides/_rels/slide994.xml.rels><?xml version="1.0" encoding="UTF-8" standalone="yes"?>
<Relationships xmlns="http://schemas.openxmlformats.org/package/2006/relationships"><Relationship Id="rId3" Type="http://schemas.openxmlformats.org/officeDocument/2006/relationships/image" Target="../media/image390.png"/><Relationship Id="rId2" Type="http://schemas.openxmlformats.org/officeDocument/2006/relationships/image" Target="../media/image389.png"/><Relationship Id="rId1" Type="http://schemas.openxmlformats.org/officeDocument/2006/relationships/slideLayout" Target="../slideLayouts/slideLayout7.xml"/></Relationships>
</file>

<file path=ppt/slides/_rels/slide995.xml.rels><?xml version="1.0" encoding="UTF-8" standalone="yes"?>
<Relationships xmlns="http://schemas.openxmlformats.org/package/2006/relationships"><Relationship Id="rId3" Type="http://schemas.openxmlformats.org/officeDocument/2006/relationships/image" Target="../media/image391.emf"/><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996.xml.rels><?xml version="1.0" encoding="UTF-8" standalone="yes"?>
<Relationships xmlns="http://schemas.openxmlformats.org/package/2006/relationships"><Relationship Id="rId3" Type="http://schemas.openxmlformats.org/officeDocument/2006/relationships/image" Target="../media/image393.png"/><Relationship Id="rId2" Type="http://schemas.openxmlformats.org/officeDocument/2006/relationships/image" Target="../media/image392.png"/><Relationship Id="rId1" Type="http://schemas.openxmlformats.org/officeDocument/2006/relationships/slideLayout" Target="../slideLayouts/slideLayout7.xml"/></Relationships>
</file>

<file path=ppt/slides/_rels/slide997.xml.rels><?xml version="1.0" encoding="UTF-8" standalone="yes"?>
<Relationships xmlns="http://schemas.openxmlformats.org/package/2006/relationships"><Relationship Id="rId2" Type="http://schemas.openxmlformats.org/officeDocument/2006/relationships/image" Target="../media/image394.png"/><Relationship Id="rId1" Type="http://schemas.openxmlformats.org/officeDocument/2006/relationships/slideLayout" Target="../slideLayouts/slideLayout7.xml"/></Relationships>
</file>

<file path=ppt/slides/_rels/slide998.xml.rels><?xml version="1.0" encoding="UTF-8" standalone="yes"?>
<Relationships xmlns="http://schemas.openxmlformats.org/package/2006/relationships"><Relationship Id="rId3" Type="http://schemas.openxmlformats.org/officeDocument/2006/relationships/image" Target="../media/image387.jpeg"/><Relationship Id="rId2" Type="http://schemas.openxmlformats.org/officeDocument/2006/relationships/image" Target="../media/image386.jpeg"/><Relationship Id="rId1" Type="http://schemas.openxmlformats.org/officeDocument/2006/relationships/slideLayout" Target="../slideLayouts/slideLayout7.xml"/><Relationship Id="rId4" Type="http://schemas.openxmlformats.org/officeDocument/2006/relationships/image" Target="../media/image388.jpeg"/></Relationships>
</file>

<file path=ppt/slides/_rels/slide9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ctrTitle"/>
          </p:nvPr>
        </p:nvSpPr>
        <p:spPr>
          <a:xfrm>
            <a:off x="-803618" y="434221"/>
            <a:ext cx="10751234" cy="1470025"/>
          </a:xfrm>
        </p:spPr>
        <p:txBody>
          <a:bodyPr>
            <a:normAutofit/>
          </a:bodyPr>
          <a:lstStyle/>
          <a:p>
            <a:r>
              <a:rPr lang="zh-CN" altLang="en-US" sz="4000" dirty="0"/>
              <a:t>统编教材部编人教版小学语文五年级下册</a:t>
            </a:r>
          </a:p>
        </p:txBody>
      </p:sp>
      <p:sp>
        <p:nvSpPr>
          <p:cNvPr id="3" name="副标题 2"/>
          <p:cNvSpPr>
            <a:spLocks noGrp="1"/>
          </p:cNvSpPr>
          <p:nvPr>
            <p:ph type="subTitle" idx="1"/>
          </p:nvPr>
        </p:nvSpPr>
        <p:spPr>
          <a:xfrm>
            <a:off x="1985720" y="2543001"/>
            <a:ext cx="5172560" cy="1026677"/>
          </a:xfrm>
        </p:spPr>
        <p:txBody>
          <a:bodyPr>
            <a:normAutofit/>
          </a:bodyPr>
          <a:lstStyle/>
          <a:p>
            <a:pPr algn="dist"/>
            <a:r>
              <a:rPr lang="zh-CN" altLang="en-US" sz="6000" b="1" dirty="0">
                <a:solidFill>
                  <a:srgbClr val="C00000"/>
                </a:solidFill>
                <a:latin typeface="宋体" panose="02010600030101010101" pitchFamily="2" charset="-122"/>
                <a:ea typeface="宋体" panose="02010600030101010101" pitchFamily="2" charset="-122"/>
              </a:rPr>
              <a:t>全册教学课件</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extBox 2"/>
          <p:cNvSpPr txBox="1">
            <a:spLocks noChangeArrowheads="1"/>
          </p:cNvSpPr>
          <p:nvPr/>
        </p:nvSpPr>
        <p:spPr bwMode="auto">
          <a:xfrm>
            <a:off x="1042988" y="933451"/>
            <a:ext cx="3887787" cy="3933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800" b="1">
                <a:solidFill>
                  <a:prstClr val="black"/>
                </a:solidFill>
                <a:latin typeface="楷体" panose="02010609060101010101" pitchFamily="49" charset="-122"/>
                <a:ea typeface="楷体" panose="02010609060101010101" pitchFamily="49" charset="-122"/>
              </a:rPr>
              <a:t>童孙未解供耕织，</a:t>
            </a:r>
          </a:p>
          <a:p>
            <a:pPr defTabSz="1219200" fontAlgn="base">
              <a:lnSpc>
                <a:spcPct val="130000"/>
              </a:lnSpc>
              <a:spcBef>
                <a:spcPct val="0"/>
              </a:spcBef>
              <a:spcAft>
                <a:spcPct val="0"/>
              </a:spcAft>
              <a:defRPr/>
            </a:pPr>
            <a:r>
              <a:rPr lang="zh-CN" altLang="en-US" sz="4800" b="1">
                <a:solidFill>
                  <a:prstClr val="black"/>
                </a:solidFill>
                <a:latin typeface="楷体" panose="02010609060101010101" pitchFamily="49" charset="-122"/>
                <a:ea typeface="楷体" panose="02010609060101010101" pitchFamily="49" charset="-122"/>
              </a:rPr>
              <a:t>也傍桑阴学种瓜。</a:t>
            </a:r>
          </a:p>
        </p:txBody>
      </p:sp>
      <p:sp>
        <p:nvSpPr>
          <p:cNvPr id="5" name="横卷形 4"/>
          <p:cNvSpPr/>
          <p:nvPr/>
        </p:nvSpPr>
        <p:spPr>
          <a:xfrm>
            <a:off x="611189" y="3909486"/>
            <a:ext cx="7921625" cy="2713567"/>
          </a:xfrm>
          <a:prstGeom prst="horizontalScroll">
            <a:avLst/>
          </a:prstGeom>
        </p:spPr>
        <p:style>
          <a:lnRef idx="1">
            <a:schemeClr val="accent2"/>
          </a:lnRef>
          <a:fillRef idx="2">
            <a:schemeClr val="accent2"/>
          </a:fillRef>
          <a:effectRef idx="1">
            <a:schemeClr val="accent2"/>
          </a:effectRef>
          <a:fontRef idx="minor">
            <a:schemeClr val="dk1"/>
          </a:fontRef>
        </p:style>
        <p:txBody>
          <a:bodyPr anchor="ctr"/>
          <a:lstStyle/>
          <a:p>
            <a:pPr defTabSz="1219200" eaLnBrk="0" fontAlgn="base" hangingPunct="0">
              <a:lnSpc>
                <a:spcPct val="130000"/>
              </a:lnSpc>
              <a:spcBef>
                <a:spcPct val="0"/>
              </a:spcBef>
              <a:spcAft>
                <a:spcPct val="0"/>
              </a:spcAft>
              <a:defRPr/>
            </a:pPr>
            <a:r>
              <a:rPr lang="zh-CN" altLang="en-US" sz="4265" b="1" dirty="0">
                <a:solidFill>
                  <a:srgbClr val="0000FF"/>
                </a:solidFill>
                <a:latin typeface="楷体" panose="02010609060101010101" pitchFamily="49" charset="-122"/>
                <a:ea typeface="楷体" panose="02010609060101010101" pitchFamily="49" charset="-122"/>
              </a:rPr>
              <a:t>    小孩子哪里懂得耕织之事，也模仿大人的样子，在桑树底下学着种瓜。</a:t>
            </a:r>
          </a:p>
        </p:txBody>
      </p:sp>
      <p:pic>
        <p:nvPicPr>
          <p:cNvPr id="9" name="Picture 4"/>
          <p:cNvPicPr>
            <a:picLocks noChangeAspect="1" noChangeArrowheads="1"/>
          </p:cNvPicPr>
          <p:nvPr/>
        </p:nvPicPr>
        <p:blipFill>
          <a:blip r:embed="rId2" cstate="email"/>
          <a:srcRect/>
          <a:stretch>
            <a:fillRect/>
          </a:stretch>
        </p:blipFill>
        <p:spPr bwMode="auto">
          <a:xfrm>
            <a:off x="5796137" y="194747"/>
            <a:ext cx="2211797" cy="3929191"/>
          </a:xfrm>
          <a:prstGeom prst="ellipse">
            <a:avLst/>
          </a:prstGeom>
          <a:ln>
            <a:noFill/>
          </a:ln>
          <a:effectLst>
            <a:softEdge rad="112500"/>
          </a:effectLst>
        </p:spPr>
      </p:pic>
      <p:sp>
        <p:nvSpPr>
          <p:cNvPr id="6" name="文本框 5"/>
          <p:cNvSpPr txBox="1">
            <a:spLocks noChangeArrowheads="1"/>
          </p:cNvSpPr>
          <p:nvPr/>
        </p:nvSpPr>
        <p:spPr bwMode="auto">
          <a:xfrm>
            <a:off x="468314" y="3141133"/>
            <a:ext cx="125888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FF0000"/>
                </a:solidFill>
                <a:latin typeface="宋体" panose="02010600030101010101" pitchFamily="2" charset="-122"/>
                <a:ea typeface="宋体" panose="02010600030101010101" pitchFamily="2" charset="-122"/>
              </a:rPr>
              <a:t>诗意：</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out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1042989" y="1028700"/>
            <a:ext cx="7559675" cy="945580"/>
          </a:xfrm>
          <a:prstGeom prst="rect">
            <a:avLst/>
          </a:prstGeom>
          <a:noFill/>
        </p:spPr>
        <p:txBody>
          <a:bodyPr>
            <a:spAutoFit/>
          </a:bodyPr>
          <a:lstStyle/>
          <a:p>
            <a:pPr defTabSz="1219200" fontAlgn="base">
              <a:lnSpc>
                <a:spcPct val="130000"/>
              </a:lnSpc>
              <a:spcBef>
                <a:spcPct val="0"/>
              </a:spcBef>
              <a:spcAft>
                <a:spcPct val="0"/>
              </a:spcAft>
              <a:defRPr/>
            </a:pPr>
            <a:r>
              <a:rPr lang="zh-CN" altLang="en-US" sz="4265" b="1" dirty="0">
                <a:solidFill>
                  <a:srgbClr val="70AD47">
                    <a:lumMod val="75000"/>
                  </a:srgbClr>
                </a:solidFill>
                <a:latin typeface="黑体" panose="02010609060101010101" pitchFamily="49" charset="-122"/>
                <a:ea typeface="黑体" panose="02010609060101010101" pitchFamily="49" charset="-122"/>
              </a:rPr>
              <a:t>作者回忆了哪些事情？</a:t>
            </a:r>
          </a:p>
        </p:txBody>
      </p:sp>
      <p:sp>
        <p:nvSpPr>
          <p:cNvPr id="3" name="矩形 2"/>
          <p:cNvSpPr/>
          <p:nvPr/>
        </p:nvSpPr>
        <p:spPr>
          <a:xfrm>
            <a:off x="1042989" y="3500967"/>
            <a:ext cx="3479800" cy="1798826"/>
          </a:xfrm>
          <a:prstGeom prst="rect">
            <a:avLst/>
          </a:prstGeom>
          <a:noFill/>
        </p:spPr>
        <p:txBody>
          <a:bodyPr>
            <a:spAutoFit/>
          </a:bodyPr>
          <a:lstStyle/>
          <a:p>
            <a:pPr defTabSz="1219200" fontAlgn="base">
              <a:lnSpc>
                <a:spcPct val="130000"/>
              </a:lnSpc>
              <a:spcBef>
                <a:spcPct val="0"/>
              </a:spcBef>
              <a:spcAft>
                <a:spcPct val="0"/>
              </a:spcAft>
              <a:defRPr/>
            </a:pPr>
            <a:r>
              <a:rPr lang="zh-CN" altLang="en-US" sz="4265" b="1" dirty="0">
                <a:solidFill>
                  <a:srgbClr val="70AD47">
                    <a:lumMod val="75000"/>
                  </a:srgbClr>
                </a:solidFill>
                <a:latin typeface="黑体" panose="02010609060101010101" pitchFamily="49" charset="-122"/>
                <a:ea typeface="黑体" panose="02010609060101010101" pitchFamily="49" charset="-122"/>
              </a:rPr>
              <a:t>表达了什么情感？</a:t>
            </a:r>
          </a:p>
        </p:txBody>
      </p:sp>
      <p:sp>
        <p:nvSpPr>
          <p:cNvPr id="4" name="文本框 3"/>
          <p:cNvSpPr txBox="1">
            <a:spLocks noChangeArrowheads="1"/>
          </p:cNvSpPr>
          <p:nvPr/>
        </p:nvSpPr>
        <p:spPr bwMode="auto">
          <a:xfrm>
            <a:off x="1042988" y="2264833"/>
            <a:ext cx="720090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数星星、摇知了、看月亮、梦月亮等。</a:t>
            </a:r>
          </a:p>
        </p:txBody>
      </p:sp>
      <p:sp>
        <p:nvSpPr>
          <p:cNvPr id="5" name="文本框 4"/>
          <p:cNvSpPr txBox="1">
            <a:spLocks noChangeArrowheads="1"/>
          </p:cNvSpPr>
          <p:nvPr/>
        </p:nvSpPr>
        <p:spPr bwMode="auto">
          <a:xfrm>
            <a:off x="1042988" y="4859867"/>
            <a:ext cx="720090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表达了对童年和故乡的无限怀念之情。</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down)">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down)">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Lst>
  </p:timing>
</p:sld>
</file>

<file path=ppt/slides/slide10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7" name="图片 1"/>
          <p:cNvPicPr>
            <a:picLocks noChangeAspect="1" noChangeArrowheads="1"/>
          </p:cNvPicPr>
          <p:nvPr/>
        </p:nvPicPr>
        <p:blipFill>
          <a:blip r:embed="rId2"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43" name="Text Box 3"/>
          <p:cNvSpPr txBox="1">
            <a:spLocks noChangeArrowheads="1"/>
          </p:cNvSpPr>
          <p:nvPr/>
        </p:nvSpPr>
        <p:spPr bwMode="auto">
          <a:xfrm>
            <a:off x="304029" y="423333"/>
            <a:ext cx="1005660"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r>
              <a:rPr kumimoji="0" lang="zh-CN" altLang="en-US" sz="5335"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船多  速快</a:t>
            </a:r>
          </a:p>
        </p:txBody>
      </p:sp>
      <p:sp>
        <p:nvSpPr>
          <p:cNvPr id="163844" name="Text Box 4"/>
          <p:cNvSpPr txBox="1">
            <a:spLocks noChangeArrowheads="1"/>
          </p:cNvSpPr>
          <p:nvPr/>
        </p:nvSpPr>
        <p:spPr bwMode="auto">
          <a:xfrm>
            <a:off x="7381104" y="1833035"/>
            <a:ext cx="1005660" cy="2927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r>
              <a:rPr kumimoji="0" lang="zh-CN" altLang="en-US" sz="5335"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操纵自如</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3843"/>
                                        </p:tgtEl>
                                        <p:attrNameLst>
                                          <p:attrName>style.visibility</p:attrName>
                                        </p:attrNameLst>
                                      </p:cBhvr>
                                      <p:to>
                                        <p:strVal val="visible"/>
                                      </p:to>
                                    </p:set>
                                    <p:animEffect transition="in" filter="fade">
                                      <p:cBhvr>
                                        <p:cTn id="7" dur="500"/>
                                        <p:tgtEl>
                                          <p:spTgt spid="16384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63844"/>
                                        </p:tgtEl>
                                        <p:attrNameLst>
                                          <p:attrName>style.visibility</p:attrName>
                                        </p:attrNameLst>
                                      </p:cBhvr>
                                      <p:to>
                                        <p:strVal val="visible"/>
                                      </p:to>
                                    </p:set>
                                    <p:anim calcmode="lin" valueType="num">
                                      <p:cBhvr>
                                        <p:cTn id="12" dur="500" fill="hold"/>
                                        <p:tgtEl>
                                          <p:spTgt spid="163844"/>
                                        </p:tgtEl>
                                        <p:attrNameLst>
                                          <p:attrName>ppt_w</p:attrName>
                                        </p:attrNameLst>
                                      </p:cBhvr>
                                      <p:tavLst>
                                        <p:tav tm="0">
                                          <p:val>
                                            <p:fltVal val="0"/>
                                          </p:val>
                                        </p:tav>
                                        <p:tav tm="100000">
                                          <p:val>
                                            <p:strVal val="#ppt_w"/>
                                          </p:val>
                                        </p:tav>
                                      </p:tavLst>
                                    </p:anim>
                                    <p:anim calcmode="lin" valueType="num">
                                      <p:cBhvr>
                                        <p:cTn id="13" dur="500" fill="hold"/>
                                        <p:tgtEl>
                                          <p:spTgt spid="163844"/>
                                        </p:tgtEl>
                                        <p:attrNameLst>
                                          <p:attrName>ppt_h</p:attrName>
                                        </p:attrNameLst>
                                      </p:cBhvr>
                                      <p:tavLst>
                                        <p:tav tm="0">
                                          <p:val>
                                            <p:fltVal val="0"/>
                                          </p:val>
                                        </p:tav>
                                        <p:tav tm="100000">
                                          <p:val>
                                            <p:strVal val="#ppt_h"/>
                                          </p:val>
                                        </p:tav>
                                      </p:tavLst>
                                    </p:anim>
                                    <p:animEffect transition="in" filter="fade">
                                      <p:cBhvr>
                                        <p:cTn id="14" dur="500"/>
                                        <p:tgtEl>
                                          <p:spTgt spid="1638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3" grpId="0"/>
      <p:bldP spid="163844" grpId="0"/>
    </p:bldLst>
  </p:timing>
</p:sld>
</file>

<file path=ppt/slides/slide10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1" name="图片 1"/>
          <p:cNvPicPr>
            <a:picLocks noChangeAspect="1" noChangeArrowheads="1"/>
          </p:cNvPicPr>
          <p:nvPr/>
        </p:nvPicPr>
        <p:blipFill>
          <a:blip r:embed="rId2"/>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0" name="Text Box 2"/>
          <p:cNvSpPr txBox="1">
            <a:spLocks noChangeArrowheads="1"/>
          </p:cNvSpPr>
          <p:nvPr/>
        </p:nvSpPr>
        <p:spPr bwMode="auto">
          <a:xfrm>
            <a:off x="287935" y="1339852"/>
            <a:ext cx="923330" cy="15324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r>
              <a:rPr kumimoji="0" lang="zh-CN" altLang="en-US" sz="4800"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河窄</a:t>
            </a:r>
          </a:p>
        </p:txBody>
      </p:sp>
      <p:sp>
        <p:nvSpPr>
          <p:cNvPr id="165891" name="Text Box 3"/>
          <p:cNvSpPr txBox="1">
            <a:spLocks noChangeArrowheads="1"/>
          </p:cNvSpPr>
          <p:nvPr/>
        </p:nvSpPr>
        <p:spPr bwMode="auto">
          <a:xfrm>
            <a:off x="5308601" y="1"/>
            <a:ext cx="377348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平稳穿过 急速转弯</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5890"/>
                                        </p:tgtEl>
                                        <p:attrNameLst>
                                          <p:attrName>style.visibility</p:attrName>
                                        </p:attrNameLst>
                                      </p:cBhvr>
                                      <p:to>
                                        <p:strVal val="visible"/>
                                      </p:to>
                                    </p:set>
                                    <p:animEffect transition="in" filter="fade">
                                      <p:cBhvr>
                                        <p:cTn id="7" dur="1000"/>
                                        <p:tgtEl>
                                          <p:spTgt spid="165890"/>
                                        </p:tgtEl>
                                      </p:cBhvr>
                                    </p:animEffect>
                                    <p:anim calcmode="lin" valueType="num">
                                      <p:cBhvr>
                                        <p:cTn id="8" dur="1000" fill="hold"/>
                                        <p:tgtEl>
                                          <p:spTgt spid="165890"/>
                                        </p:tgtEl>
                                        <p:attrNameLst>
                                          <p:attrName>ppt_x</p:attrName>
                                        </p:attrNameLst>
                                      </p:cBhvr>
                                      <p:tavLst>
                                        <p:tav tm="0">
                                          <p:val>
                                            <p:strVal val="#ppt_x"/>
                                          </p:val>
                                        </p:tav>
                                        <p:tav tm="100000">
                                          <p:val>
                                            <p:strVal val="#ppt_x"/>
                                          </p:val>
                                        </p:tav>
                                      </p:tavLst>
                                    </p:anim>
                                    <p:anim calcmode="lin" valueType="num">
                                      <p:cBhvr>
                                        <p:cTn id="9" dur="1000" fill="hold"/>
                                        <p:tgtEl>
                                          <p:spTgt spid="16589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165891"/>
                                        </p:tgtEl>
                                        <p:attrNameLst>
                                          <p:attrName>style.visibility</p:attrName>
                                        </p:attrNameLst>
                                      </p:cBhvr>
                                      <p:to>
                                        <p:strVal val="visible"/>
                                      </p:to>
                                    </p:set>
                                    <p:animEffect transition="in" filter="wipe(up)">
                                      <p:cBhvr>
                                        <p:cTn id="14" dur="500"/>
                                        <p:tgtEl>
                                          <p:spTgt spid="1658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890" grpId="0"/>
      <p:bldP spid="165891" grpId="0"/>
    </p:bldLst>
  </p:timing>
</p:sld>
</file>

<file path=ppt/slides/slide10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矩形: 圆角 10"/>
          <p:cNvSpPr/>
          <p:nvPr/>
        </p:nvSpPr>
        <p:spPr>
          <a:xfrm>
            <a:off x="669926" y="2091268"/>
            <a:ext cx="2081213" cy="677333"/>
          </a:xfrm>
          <a:prstGeom prst="round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5" name="矩形: 圆角 4"/>
          <p:cNvSpPr/>
          <p:nvPr/>
        </p:nvSpPr>
        <p:spPr>
          <a:xfrm>
            <a:off x="1408114" y="1140885"/>
            <a:ext cx="5413375" cy="677333"/>
          </a:xfrm>
          <a:prstGeom prst="round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nvGrpSpPr>
          <p:cNvPr id="6" name="组合 13"/>
          <p:cNvGrpSpPr/>
          <p:nvPr/>
        </p:nvGrpSpPr>
        <p:grpSpPr bwMode="auto">
          <a:xfrm>
            <a:off x="2487614" y="4997449"/>
            <a:ext cx="5776912" cy="1675749"/>
            <a:chOff x="2338169" y="3892756"/>
            <a:chExt cx="5776904" cy="1256516"/>
          </a:xfrm>
        </p:grpSpPr>
        <p:pic>
          <p:nvPicPr>
            <p:cNvPr id="36868" name="图片 11"/>
            <p:cNvPicPr>
              <a:picLocks noChangeAspect="1" noChangeArrowheads="1"/>
            </p:cNvPicPr>
            <p:nvPr/>
          </p:nvPicPr>
          <p:blipFill>
            <a:blip r:embed="rId2" cstate="email"/>
            <a:srcRect/>
            <a:stretch>
              <a:fillRect/>
            </a:stretch>
          </p:blipFill>
          <p:spPr bwMode="auto">
            <a:xfrm>
              <a:off x="2338169" y="3892756"/>
              <a:ext cx="5695487" cy="7888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69" name="TextBox 5"/>
            <p:cNvSpPr txBox="1">
              <a:spLocks noChangeArrowheads="1"/>
            </p:cNvSpPr>
            <p:nvPr/>
          </p:nvSpPr>
          <p:spPr bwMode="auto">
            <a:xfrm>
              <a:off x="2576286" y="4095770"/>
              <a:ext cx="5538787" cy="10535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rPr>
                <a:t>侧面突出船夫</a:t>
              </a:r>
              <a:r>
                <a:rPr kumimoji="0" lang="zh-CN" altLang="en-US" sz="4265" b="1" i="0" u="none" strike="noStrike" kern="1200" cap="none" spc="0" normalizeH="0" baseline="0" noProof="0">
                  <a:ln>
                    <a:noFill/>
                  </a:ln>
                  <a:solidFill>
                    <a:srgbClr val="FF0000"/>
                  </a:solidFill>
                  <a:effectLst/>
                  <a:uLnTx/>
                  <a:uFillTx/>
                  <a:latin typeface="Arial" panose="020B0604020202020204" pitchFamily="34" charset="0"/>
                  <a:ea typeface="宋体" panose="02010600030101010101" pitchFamily="2" charset="-122"/>
                  <a:cs typeface="+mn-cs"/>
                </a:rPr>
                <a:t>驾驶技术高超</a:t>
              </a:r>
            </a:p>
          </p:txBody>
        </p:sp>
      </p:grpSp>
      <p:sp>
        <p:nvSpPr>
          <p:cNvPr id="2" name="Text Box 6"/>
          <p:cNvSpPr txBox="1">
            <a:spLocks noChangeArrowheads="1"/>
          </p:cNvSpPr>
          <p:nvPr/>
        </p:nvSpPr>
        <p:spPr bwMode="auto">
          <a:xfrm>
            <a:off x="611188" y="899586"/>
            <a:ext cx="8174037" cy="3045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50000"/>
              </a:lnSpc>
              <a:spcBef>
                <a:spcPct val="500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两边的建筑飞一般地往后倒退，我们的眼睛忙极了，不知看哪一处好。</a:t>
            </a:r>
          </a:p>
        </p:txBody>
      </p:sp>
      <p:sp>
        <p:nvSpPr>
          <p:cNvPr id="4" name="TextBox 3"/>
          <p:cNvSpPr txBox="1">
            <a:spLocks noChangeArrowheads="1"/>
          </p:cNvSpPr>
          <p:nvPr/>
        </p:nvSpPr>
        <p:spPr bwMode="auto">
          <a:xfrm>
            <a:off x="4876801" y="3556001"/>
            <a:ext cx="33877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运用</a:t>
            </a: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夸张</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的手法</a:t>
            </a:r>
          </a:p>
        </p:txBody>
      </p:sp>
      <p:sp>
        <p:nvSpPr>
          <p:cNvPr id="3" name="下箭头 2"/>
          <p:cNvSpPr/>
          <p:nvPr/>
        </p:nvSpPr>
        <p:spPr>
          <a:xfrm>
            <a:off x="6362701" y="1983318"/>
            <a:ext cx="263525" cy="1572683"/>
          </a:xfrm>
          <a:prstGeom prst="downArrow">
            <a:avLst/>
          </a:pr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7" name="TextBox 6"/>
          <p:cNvSpPr txBox="1">
            <a:spLocks noChangeArrowheads="1"/>
          </p:cNvSpPr>
          <p:nvPr/>
        </p:nvSpPr>
        <p:spPr bwMode="auto">
          <a:xfrm>
            <a:off x="669925" y="3888318"/>
            <a:ext cx="2370138"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衬托小艇的</a:t>
            </a: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速度之快</a:t>
            </a:r>
          </a:p>
        </p:txBody>
      </p:sp>
      <p:sp>
        <p:nvSpPr>
          <p:cNvPr id="8" name="下箭头 7"/>
          <p:cNvSpPr/>
          <p:nvPr/>
        </p:nvSpPr>
        <p:spPr>
          <a:xfrm>
            <a:off x="1481139" y="2849034"/>
            <a:ext cx="393700" cy="1155700"/>
          </a:xfrm>
          <a:prstGeom prst="downArrow">
            <a:avLst/>
          </a:pr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left)">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up)">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randombar(horizontal)">
                                      <p:cBhvr>
                                        <p:cTn id="24" dur="500"/>
                                        <p:tgtEl>
                                          <p:spTgt spid="4"/>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500"/>
                                        <p:tgtEl>
                                          <p:spTgt spid="11"/>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wipe(up)">
                                      <p:cBhvr>
                                        <p:cTn id="34" dur="5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14" presetClass="entr" presetSubtype="10"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randombar(horizontal)">
                                      <p:cBhvr>
                                        <p:cTn id="39" dur="500"/>
                                        <p:tgtEl>
                                          <p:spTgt spid="7"/>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nodeType="click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wipe(down)">
                                      <p:cBhvr>
                                        <p:cTn id="4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5" grpId="0" animBg="1"/>
      <p:bldP spid="2" grpId="0"/>
      <p:bldP spid="4" grpId="0"/>
      <p:bldP spid="3" grpId="0" animBg="1"/>
      <p:bldP spid="7" grpId="0"/>
      <p:bldP spid="8" grpId="0" animBg="1"/>
    </p:bldLst>
  </p:timing>
</p:sld>
</file>

<file path=ppt/slides/slide10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cstate="email"/>
          <a:srcRect/>
          <a:stretch>
            <a:fillRect/>
          </a:stretch>
        </p:blipFill>
        <p:spPr bwMode="auto">
          <a:xfrm>
            <a:off x="327461" y="1354549"/>
            <a:ext cx="2543483" cy="25464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3" name="图片 2"/>
          <p:cNvPicPr>
            <a:picLocks noChangeAspect="1"/>
          </p:cNvPicPr>
          <p:nvPr/>
        </p:nvPicPr>
        <p:blipFill>
          <a:blip r:embed="rId3" cstate="email"/>
          <a:srcRect/>
          <a:stretch>
            <a:fillRect/>
          </a:stretch>
        </p:blipFill>
        <p:spPr bwMode="auto">
          <a:xfrm>
            <a:off x="6063979" y="1325069"/>
            <a:ext cx="2659016" cy="2575883"/>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4" name="图片 3"/>
          <p:cNvPicPr>
            <a:picLocks noChangeAspect="1"/>
          </p:cNvPicPr>
          <p:nvPr/>
        </p:nvPicPr>
        <p:blipFill>
          <a:blip r:embed="rId4" cstate="email"/>
          <a:srcRect/>
          <a:stretch>
            <a:fillRect/>
          </a:stretch>
        </p:blipFill>
        <p:spPr bwMode="auto">
          <a:xfrm>
            <a:off x="3092117" y="2279297"/>
            <a:ext cx="2671270" cy="25464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5" name="Rectangle 7"/>
          <p:cNvSpPr>
            <a:spLocks noChangeArrowheads="1"/>
          </p:cNvSpPr>
          <p:nvPr/>
        </p:nvSpPr>
        <p:spPr bwMode="auto">
          <a:xfrm>
            <a:off x="6165850" y="4028018"/>
            <a:ext cx="2808288"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2000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小艇与人们的生活息息相关</a:t>
            </a:r>
          </a:p>
        </p:txBody>
      </p:sp>
      <p:sp>
        <p:nvSpPr>
          <p:cNvPr id="37893" name="矩形 5"/>
          <p:cNvSpPr>
            <a:spLocks noChangeArrowheads="1"/>
          </p:cNvSpPr>
          <p:nvPr/>
        </p:nvSpPr>
        <p:spPr bwMode="auto">
          <a:xfrm>
            <a:off x="420688" y="4110567"/>
            <a:ext cx="293381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2000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小艇的样子</a:t>
            </a:r>
          </a:p>
        </p:txBody>
      </p:sp>
      <p:sp>
        <p:nvSpPr>
          <p:cNvPr id="37894" name="矩形 6"/>
          <p:cNvSpPr>
            <a:spLocks noChangeArrowheads="1"/>
          </p:cNvSpPr>
          <p:nvPr/>
        </p:nvSpPr>
        <p:spPr bwMode="auto">
          <a:xfrm>
            <a:off x="2892426" y="5109633"/>
            <a:ext cx="4309193"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2000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船夫的驾驶技术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3"/>
                                        </p:tgtEl>
                                      </p:cBhvr>
                                    </p:animEffect>
                                    <p:animScale>
                                      <p:cBhvr>
                                        <p:cTn id="7" dur="250" autoRev="1" fill="hold"/>
                                        <p:tgtEl>
                                          <p:spTgt spid="3"/>
                                        </p:tgtEl>
                                      </p:cBhvr>
                                      <p:by x="105000" y="105000"/>
                                    </p:animScale>
                                  </p:childTnLst>
                                </p:cTn>
                              </p:par>
                              <p:par>
                                <p:cTn id="8" presetID="26" presetClass="emph" presetSubtype="0" fill="hold" grpId="0" nodeType="withEffect">
                                  <p:stCondLst>
                                    <p:cond delay="0"/>
                                  </p:stCondLst>
                                  <p:childTnLst>
                                    <p:animEffect transition="out" filter="fade">
                                      <p:cBhvr>
                                        <p:cTn id="9" dur="500" tmFilter="0, 0; .2, .5; .8, .5; 1, 0"/>
                                        <p:tgtEl>
                                          <p:spTgt spid="5"/>
                                        </p:tgtEl>
                                      </p:cBhvr>
                                    </p:animEffect>
                                    <p:animScale>
                                      <p:cBhvr>
                                        <p:cTn id="10" dur="250" autoRev="1" fill="hold"/>
                                        <p:tgtEl>
                                          <p:spTgt spid="5"/>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0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4"/>
          <p:cNvSpPr>
            <a:spLocks noChangeArrowheads="1"/>
          </p:cNvSpPr>
          <p:nvPr/>
        </p:nvSpPr>
        <p:spPr bwMode="auto">
          <a:xfrm>
            <a:off x="142041" y="2616201"/>
            <a:ext cx="840999" cy="2995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nchor="ct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小艇的作用</a:t>
            </a:r>
          </a:p>
        </p:txBody>
      </p:sp>
      <p:sp>
        <p:nvSpPr>
          <p:cNvPr id="3" name="左大括号 2"/>
          <p:cNvSpPr/>
          <p:nvPr/>
        </p:nvSpPr>
        <p:spPr>
          <a:xfrm>
            <a:off x="908050" y="2224618"/>
            <a:ext cx="247650" cy="3894667"/>
          </a:xfrm>
          <a:prstGeom prst="leftBrace">
            <a:avLst>
              <a:gd name="adj1" fmla="val 34124"/>
              <a:gd name="adj2" fmla="val 5000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0" i="0" u="none" strike="noStrike" kern="1200" cap="none" spc="0" normalizeH="0" baseline="0" noProof="0">
              <a:ln>
                <a:noFill/>
              </a:ln>
              <a:solidFill>
                <a:srgbClr val="FF00FF"/>
              </a:solidFill>
              <a:effectLst/>
              <a:uLnTx/>
              <a:uFillTx/>
              <a:latin typeface="等线" panose="020F0502020204030204"/>
              <a:ea typeface="等线" panose="02010600030101010101" pitchFamily="2" charset="-122"/>
              <a:cs typeface="+mn-cs"/>
            </a:endParaRPr>
          </a:p>
        </p:txBody>
      </p:sp>
      <p:sp>
        <p:nvSpPr>
          <p:cNvPr id="4" name="TextBox 3"/>
          <p:cNvSpPr txBox="1">
            <a:spLocks noChangeArrowheads="1"/>
          </p:cNvSpPr>
          <p:nvPr/>
        </p:nvSpPr>
        <p:spPr bwMode="auto">
          <a:xfrm>
            <a:off x="1120775" y="2025651"/>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商人</a:t>
            </a:r>
          </a:p>
        </p:txBody>
      </p:sp>
      <p:sp>
        <p:nvSpPr>
          <p:cNvPr id="7" name="TextBox 6"/>
          <p:cNvSpPr txBox="1">
            <a:spLocks noChangeArrowheads="1"/>
          </p:cNvSpPr>
          <p:nvPr/>
        </p:nvSpPr>
        <p:spPr bwMode="auto">
          <a:xfrm>
            <a:off x="3900488" y="2015067"/>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做生意</a:t>
            </a:r>
          </a:p>
        </p:txBody>
      </p:sp>
      <p:sp>
        <p:nvSpPr>
          <p:cNvPr id="8" name="TextBox 7"/>
          <p:cNvSpPr txBox="1">
            <a:spLocks noChangeArrowheads="1"/>
          </p:cNvSpPr>
          <p:nvPr/>
        </p:nvSpPr>
        <p:spPr bwMode="auto">
          <a:xfrm>
            <a:off x="1120775" y="2885017"/>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青年妇女</a:t>
            </a:r>
          </a:p>
        </p:txBody>
      </p:sp>
      <p:sp>
        <p:nvSpPr>
          <p:cNvPr id="9" name="TextBox 8"/>
          <p:cNvSpPr txBox="1">
            <a:spLocks noChangeArrowheads="1"/>
          </p:cNvSpPr>
          <p:nvPr/>
        </p:nvSpPr>
        <p:spPr bwMode="auto">
          <a:xfrm>
            <a:off x="3897313" y="2865967"/>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高声谈笑</a:t>
            </a:r>
          </a:p>
        </p:txBody>
      </p:sp>
      <p:sp>
        <p:nvSpPr>
          <p:cNvPr id="10" name="TextBox 9"/>
          <p:cNvSpPr txBox="1">
            <a:spLocks noChangeArrowheads="1"/>
          </p:cNvSpPr>
          <p:nvPr/>
        </p:nvSpPr>
        <p:spPr bwMode="auto">
          <a:xfrm>
            <a:off x="1120775" y="3742267"/>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小孩子</a:t>
            </a:r>
          </a:p>
        </p:txBody>
      </p:sp>
      <p:sp>
        <p:nvSpPr>
          <p:cNvPr id="11" name="TextBox 10"/>
          <p:cNvSpPr txBox="1">
            <a:spLocks noChangeArrowheads="1"/>
          </p:cNvSpPr>
          <p:nvPr/>
        </p:nvSpPr>
        <p:spPr bwMode="auto">
          <a:xfrm>
            <a:off x="2828926" y="3744385"/>
            <a:ext cx="3794125"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到郊外呼吸新鲜空气</a:t>
            </a:r>
          </a:p>
        </p:txBody>
      </p:sp>
      <p:sp>
        <p:nvSpPr>
          <p:cNvPr id="12" name="TextBox 11"/>
          <p:cNvSpPr txBox="1">
            <a:spLocks noChangeArrowheads="1"/>
          </p:cNvSpPr>
          <p:nvPr/>
        </p:nvSpPr>
        <p:spPr bwMode="auto">
          <a:xfrm>
            <a:off x="1120775" y="4601633"/>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老人</a:t>
            </a:r>
          </a:p>
        </p:txBody>
      </p:sp>
      <p:sp>
        <p:nvSpPr>
          <p:cNvPr id="13" name="TextBox 12"/>
          <p:cNvSpPr txBox="1">
            <a:spLocks noChangeArrowheads="1"/>
          </p:cNvSpPr>
          <p:nvPr/>
        </p:nvSpPr>
        <p:spPr bwMode="auto">
          <a:xfrm>
            <a:off x="3900488" y="4605867"/>
            <a:ext cx="348364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去教堂做祷告</a:t>
            </a:r>
          </a:p>
        </p:txBody>
      </p:sp>
      <p:sp>
        <p:nvSpPr>
          <p:cNvPr id="14" name="TextBox 13"/>
          <p:cNvSpPr txBox="1">
            <a:spLocks noChangeArrowheads="1"/>
          </p:cNvSpPr>
          <p:nvPr/>
        </p:nvSpPr>
        <p:spPr bwMode="auto">
          <a:xfrm>
            <a:off x="1120775" y="5458884"/>
            <a:ext cx="293381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看戏的人们</a:t>
            </a:r>
          </a:p>
        </p:txBody>
      </p:sp>
      <p:sp>
        <p:nvSpPr>
          <p:cNvPr id="15" name="TextBox 14"/>
          <p:cNvSpPr txBox="1">
            <a:spLocks noChangeArrowheads="1"/>
          </p:cNvSpPr>
          <p:nvPr/>
        </p:nvSpPr>
        <p:spPr bwMode="auto">
          <a:xfrm>
            <a:off x="3900488" y="5448300"/>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回家</a:t>
            </a:r>
          </a:p>
        </p:txBody>
      </p:sp>
      <p:cxnSp>
        <p:nvCxnSpPr>
          <p:cNvPr id="16" name="直接箭头连接符 15"/>
          <p:cNvCxnSpPr/>
          <p:nvPr/>
        </p:nvCxnSpPr>
        <p:spPr>
          <a:xfrm>
            <a:off x="2493964" y="2415118"/>
            <a:ext cx="1406525" cy="8467"/>
          </a:xfrm>
          <a:prstGeom prst="straightConnector1">
            <a:avLst/>
          </a:prstGeom>
          <a:ln w="28575">
            <a:solidFill>
              <a:srgbClr val="FFC000"/>
            </a:solidFill>
            <a:tailEnd type="arrow"/>
          </a:ln>
        </p:spPr>
        <p:style>
          <a:lnRef idx="1">
            <a:schemeClr val="accent1"/>
          </a:lnRef>
          <a:fillRef idx="0">
            <a:schemeClr val="accent1"/>
          </a:fillRef>
          <a:effectRef idx="0">
            <a:schemeClr val="accent1"/>
          </a:effectRef>
          <a:fontRef idx="minor">
            <a:schemeClr val="tx1"/>
          </a:fontRef>
        </p:style>
      </p:cxnSp>
      <p:cxnSp>
        <p:nvCxnSpPr>
          <p:cNvPr id="18" name="直接箭头连接符 17"/>
          <p:cNvCxnSpPr/>
          <p:nvPr/>
        </p:nvCxnSpPr>
        <p:spPr>
          <a:xfrm flipV="1">
            <a:off x="3008314" y="3272367"/>
            <a:ext cx="892175" cy="10584"/>
          </a:xfrm>
          <a:prstGeom prst="straightConnector1">
            <a:avLst/>
          </a:prstGeom>
          <a:ln w="28575">
            <a:solidFill>
              <a:srgbClr val="FFC000"/>
            </a:solidFill>
            <a:tailEnd type="arrow"/>
          </a:ln>
        </p:spPr>
        <p:style>
          <a:lnRef idx="1">
            <a:schemeClr val="accent1"/>
          </a:lnRef>
          <a:fillRef idx="0">
            <a:schemeClr val="accent1"/>
          </a:fillRef>
          <a:effectRef idx="0">
            <a:schemeClr val="accent1"/>
          </a:effectRef>
          <a:fontRef idx="minor">
            <a:schemeClr val="tx1"/>
          </a:fontRef>
        </p:style>
      </p:cxnSp>
      <p:cxnSp>
        <p:nvCxnSpPr>
          <p:cNvPr id="20" name="直接箭头连接符 19"/>
          <p:cNvCxnSpPr/>
          <p:nvPr/>
        </p:nvCxnSpPr>
        <p:spPr>
          <a:xfrm>
            <a:off x="2466976" y="4114800"/>
            <a:ext cx="425450" cy="0"/>
          </a:xfrm>
          <a:prstGeom prst="straightConnector1">
            <a:avLst/>
          </a:prstGeom>
          <a:ln w="28575">
            <a:solidFill>
              <a:srgbClr val="FFC000"/>
            </a:solidFill>
            <a:tailEnd type="arrow"/>
          </a:ln>
        </p:spPr>
        <p:style>
          <a:lnRef idx="1">
            <a:schemeClr val="accent1"/>
          </a:lnRef>
          <a:fillRef idx="0">
            <a:schemeClr val="accent1"/>
          </a:fillRef>
          <a:effectRef idx="0">
            <a:schemeClr val="accent1"/>
          </a:effectRef>
          <a:fontRef idx="minor">
            <a:schemeClr val="tx1"/>
          </a:fontRef>
        </p:style>
      </p:cxnSp>
      <p:cxnSp>
        <p:nvCxnSpPr>
          <p:cNvPr id="23" name="直接箭头连接符 22"/>
          <p:cNvCxnSpPr/>
          <p:nvPr/>
        </p:nvCxnSpPr>
        <p:spPr>
          <a:xfrm>
            <a:off x="2322514" y="4980518"/>
            <a:ext cx="1577975" cy="8467"/>
          </a:xfrm>
          <a:prstGeom prst="straightConnector1">
            <a:avLst/>
          </a:prstGeom>
          <a:ln w="28575">
            <a:solidFill>
              <a:srgbClr val="FFC000"/>
            </a:solidFill>
            <a:tailEnd type="arrow"/>
          </a:ln>
        </p:spPr>
        <p:style>
          <a:lnRef idx="1">
            <a:schemeClr val="accent1"/>
          </a:lnRef>
          <a:fillRef idx="0">
            <a:schemeClr val="accent1"/>
          </a:fillRef>
          <a:effectRef idx="0">
            <a:schemeClr val="accent1"/>
          </a:effectRef>
          <a:fontRef idx="minor">
            <a:schemeClr val="tx1"/>
          </a:fontRef>
        </p:style>
      </p:cxnSp>
      <p:cxnSp>
        <p:nvCxnSpPr>
          <p:cNvPr id="26" name="直接箭头连接符 25"/>
          <p:cNvCxnSpPr/>
          <p:nvPr/>
        </p:nvCxnSpPr>
        <p:spPr>
          <a:xfrm flipV="1">
            <a:off x="3292475" y="5835651"/>
            <a:ext cx="608013" cy="12700"/>
          </a:xfrm>
          <a:prstGeom prst="straightConnector1">
            <a:avLst/>
          </a:prstGeom>
          <a:ln w="28575">
            <a:solidFill>
              <a:srgbClr val="FFC000"/>
            </a:solidFill>
            <a:tailEnd type="arrow"/>
          </a:ln>
        </p:spPr>
        <p:style>
          <a:lnRef idx="1">
            <a:schemeClr val="accent1"/>
          </a:lnRef>
          <a:fillRef idx="0">
            <a:schemeClr val="accent1"/>
          </a:fillRef>
          <a:effectRef idx="0">
            <a:schemeClr val="accent1"/>
          </a:effectRef>
          <a:fontRef idx="minor">
            <a:schemeClr val="tx1"/>
          </a:fontRef>
        </p:style>
      </p:cxnSp>
      <p:sp>
        <p:nvSpPr>
          <p:cNvPr id="27" name="右大括号 26"/>
          <p:cNvSpPr/>
          <p:nvPr/>
        </p:nvSpPr>
        <p:spPr>
          <a:xfrm>
            <a:off x="6327776" y="2205567"/>
            <a:ext cx="287338" cy="3894667"/>
          </a:xfrm>
          <a:prstGeom prst="rightBrace">
            <a:avLst>
              <a:gd name="adj1" fmla="val 39206"/>
              <a:gd name="adj2" fmla="val 5000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9" name="Rectangle 4"/>
          <p:cNvSpPr>
            <a:spLocks noChangeArrowheads="1"/>
          </p:cNvSpPr>
          <p:nvPr/>
        </p:nvSpPr>
        <p:spPr bwMode="auto">
          <a:xfrm>
            <a:off x="6492876" y="2580996"/>
            <a:ext cx="2235200"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marL="0" marR="0" lvl="0" indent="0" algn="ctr"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威尼斯人们的工作和生活都离不开小艇</a:t>
            </a:r>
          </a:p>
        </p:txBody>
      </p:sp>
      <p:sp>
        <p:nvSpPr>
          <p:cNvPr id="38932" name="Text Box 2"/>
          <p:cNvSpPr txBox="1">
            <a:spLocks noChangeArrowheads="1"/>
          </p:cNvSpPr>
          <p:nvPr/>
        </p:nvSpPr>
        <p:spPr bwMode="auto">
          <a:xfrm>
            <a:off x="720726" y="370418"/>
            <a:ext cx="7288213"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读第五、六自然段，说说小艇与人们生活有哪些密切关系？</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0722"/>
                                        </p:tgtEl>
                                        <p:attrNameLst>
                                          <p:attrName>style.visibility</p:attrName>
                                        </p:attrNameLst>
                                      </p:cBhvr>
                                      <p:to>
                                        <p:strVal val="visible"/>
                                      </p:to>
                                    </p:set>
                                    <p:animEffect transition="in" filter="fade">
                                      <p:cBhvr>
                                        <p:cTn id="7" dur="500"/>
                                        <p:tgtEl>
                                          <p:spTgt spid="3072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down)">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wipe(down)">
                                      <p:cBhvr>
                                        <p:cTn id="20" dur="500"/>
                                        <p:tgtEl>
                                          <p:spTgt spid="16"/>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down)">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nodeType="click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wipe(down)">
                                      <p:cBhvr>
                                        <p:cTn id="35" dur="500"/>
                                        <p:tgtEl>
                                          <p:spTgt spid="18"/>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down)">
                                      <p:cBhvr>
                                        <p:cTn id="40" dur="500"/>
                                        <p:tgtEl>
                                          <p:spTgt spid="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grpId="0" nodeType="click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wipe(down)">
                                      <p:cBhvr>
                                        <p:cTn id="45" dur="500"/>
                                        <p:tgtEl>
                                          <p:spTgt spid="10"/>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nodeType="click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wipe(down)">
                                      <p:cBhvr>
                                        <p:cTn id="50" dur="500"/>
                                        <p:tgtEl>
                                          <p:spTgt spid="20"/>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11"/>
                                        </p:tgtEl>
                                        <p:attrNameLst>
                                          <p:attrName>style.visibility</p:attrName>
                                        </p:attrNameLst>
                                      </p:cBhvr>
                                      <p:to>
                                        <p:strVal val="visible"/>
                                      </p:to>
                                    </p:set>
                                    <p:animEffect transition="in" filter="wipe(down)">
                                      <p:cBhvr>
                                        <p:cTn id="55" dur="500"/>
                                        <p:tgtEl>
                                          <p:spTgt spid="11"/>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12"/>
                                        </p:tgtEl>
                                        <p:attrNameLst>
                                          <p:attrName>style.visibility</p:attrName>
                                        </p:attrNameLst>
                                      </p:cBhvr>
                                      <p:to>
                                        <p:strVal val="visible"/>
                                      </p:to>
                                    </p:set>
                                    <p:animEffect transition="in" filter="wipe(down)">
                                      <p:cBhvr>
                                        <p:cTn id="60" dur="500"/>
                                        <p:tgtEl>
                                          <p:spTgt spid="12"/>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4" fill="hold" nodeType="clickEffect">
                                  <p:stCondLst>
                                    <p:cond delay="0"/>
                                  </p:stCondLst>
                                  <p:childTnLst>
                                    <p:set>
                                      <p:cBhvr>
                                        <p:cTn id="64" dur="1" fill="hold">
                                          <p:stCondLst>
                                            <p:cond delay="0"/>
                                          </p:stCondLst>
                                        </p:cTn>
                                        <p:tgtEl>
                                          <p:spTgt spid="23"/>
                                        </p:tgtEl>
                                        <p:attrNameLst>
                                          <p:attrName>style.visibility</p:attrName>
                                        </p:attrNameLst>
                                      </p:cBhvr>
                                      <p:to>
                                        <p:strVal val="visible"/>
                                      </p:to>
                                    </p:set>
                                    <p:animEffect transition="in" filter="wipe(down)">
                                      <p:cBhvr>
                                        <p:cTn id="65" dur="500"/>
                                        <p:tgtEl>
                                          <p:spTgt spid="23"/>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13"/>
                                        </p:tgtEl>
                                        <p:attrNameLst>
                                          <p:attrName>style.visibility</p:attrName>
                                        </p:attrNameLst>
                                      </p:cBhvr>
                                      <p:to>
                                        <p:strVal val="visible"/>
                                      </p:to>
                                    </p:set>
                                    <p:animEffect transition="in" filter="wipe(down)">
                                      <p:cBhvr>
                                        <p:cTn id="70" dur="500"/>
                                        <p:tgtEl>
                                          <p:spTgt spid="13"/>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4"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Effect transition="in" filter="wipe(down)">
                                      <p:cBhvr>
                                        <p:cTn id="75" dur="500"/>
                                        <p:tgtEl>
                                          <p:spTgt spid="14"/>
                                        </p:tgtEl>
                                      </p:cBhvr>
                                    </p:animEffect>
                                  </p:childTnLst>
                                </p:cTn>
                              </p:par>
                            </p:childTnLst>
                          </p:cTn>
                        </p:par>
                      </p:childTnLst>
                    </p:cTn>
                  </p:par>
                  <p:par>
                    <p:cTn id="76" fill="hold">
                      <p:stCondLst>
                        <p:cond delay="indefinite"/>
                      </p:stCondLst>
                      <p:childTnLst>
                        <p:par>
                          <p:cTn id="77" fill="hold">
                            <p:stCondLst>
                              <p:cond delay="0"/>
                            </p:stCondLst>
                            <p:childTnLst>
                              <p:par>
                                <p:cTn id="78" presetID="22" presetClass="entr" presetSubtype="4" fill="hold" nodeType="clickEffect">
                                  <p:stCondLst>
                                    <p:cond delay="0"/>
                                  </p:stCondLst>
                                  <p:childTnLst>
                                    <p:set>
                                      <p:cBhvr>
                                        <p:cTn id="79" dur="1" fill="hold">
                                          <p:stCondLst>
                                            <p:cond delay="0"/>
                                          </p:stCondLst>
                                        </p:cTn>
                                        <p:tgtEl>
                                          <p:spTgt spid="26"/>
                                        </p:tgtEl>
                                        <p:attrNameLst>
                                          <p:attrName>style.visibility</p:attrName>
                                        </p:attrNameLst>
                                      </p:cBhvr>
                                      <p:to>
                                        <p:strVal val="visible"/>
                                      </p:to>
                                    </p:set>
                                    <p:animEffect transition="in" filter="wipe(down)">
                                      <p:cBhvr>
                                        <p:cTn id="80" dur="500"/>
                                        <p:tgtEl>
                                          <p:spTgt spid="26"/>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4" fill="hold" grpId="0" nodeType="clickEffect">
                                  <p:stCondLst>
                                    <p:cond delay="0"/>
                                  </p:stCondLst>
                                  <p:childTnLst>
                                    <p:set>
                                      <p:cBhvr>
                                        <p:cTn id="84" dur="1" fill="hold">
                                          <p:stCondLst>
                                            <p:cond delay="0"/>
                                          </p:stCondLst>
                                        </p:cTn>
                                        <p:tgtEl>
                                          <p:spTgt spid="15"/>
                                        </p:tgtEl>
                                        <p:attrNameLst>
                                          <p:attrName>style.visibility</p:attrName>
                                        </p:attrNameLst>
                                      </p:cBhvr>
                                      <p:to>
                                        <p:strVal val="visible"/>
                                      </p:to>
                                    </p:set>
                                    <p:animEffect transition="in" filter="wipe(down)">
                                      <p:cBhvr>
                                        <p:cTn id="85" dur="500"/>
                                        <p:tgtEl>
                                          <p:spTgt spid="15"/>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4" fill="hold" grpId="0" nodeType="clickEffect">
                                  <p:stCondLst>
                                    <p:cond delay="0"/>
                                  </p:stCondLst>
                                  <p:childTnLst>
                                    <p:set>
                                      <p:cBhvr>
                                        <p:cTn id="89" dur="1" fill="hold">
                                          <p:stCondLst>
                                            <p:cond delay="0"/>
                                          </p:stCondLst>
                                        </p:cTn>
                                        <p:tgtEl>
                                          <p:spTgt spid="27"/>
                                        </p:tgtEl>
                                        <p:attrNameLst>
                                          <p:attrName>style.visibility</p:attrName>
                                        </p:attrNameLst>
                                      </p:cBhvr>
                                      <p:to>
                                        <p:strVal val="visible"/>
                                      </p:to>
                                    </p:set>
                                    <p:animEffect transition="in" filter="wipe(down)">
                                      <p:cBhvr>
                                        <p:cTn id="90" dur="500"/>
                                        <p:tgtEl>
                                          <p:spTgt spid="27"/>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4" fill="hold" grpId="0" nodeType="click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wipe(down)">
                                      <p:cBhvr>
                                        <p:cTn id="9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2" grpId="0"/>
      <p:bldP spid="3" grpId="0" animBg="1"/>
      <p:bldP spid="4" grpId="0"/>
      <p:bldP spid="7" grpId="0"/>
      <p:bldP spid="8" grpId="0"/>
      <p:bldP spid="9" grpId="0"/>
      <p:bldP spid="10" grpId="0"/>
      <p:bldP spid="11" grpId="0"/>
      <p:bldP spid="12" grpId="0"/>
      <p:bldP spid="13" grpId="0"/>
      <p:bldP spid="14" grpId="0"/>
      <p:bldP spid="15" grpId="0"/>
      <p:bldP spid="27" grpId="0" animBg="1"/>
      <p:bldP spid="29" grpId="0"/>
    </p:bldLst>
  </p:timing>
</p:sld>
</file>

<file path=ppt/slides/slide10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3"/>
          <p:cNvSpPr txBox="1">
            <a:spLocks noChangeArrowheads="1"/>
          </p:cNvSpPr>
          <p:nvPr/>
        </p:nvSpPr>
        <p:spPr bwMode="auto">
          <a:xfrm>
            <a:off x="646114" y="797985"/>
            <a:ext cx="7648575" cy="27505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35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想一想：还有哪些人也要用小艇做交通工具去工作、学习？</a:t>
            </a:r>
          </a:p>
        </p:txBody>
      </p:sp>
      <p:pic>
        <p:nvPicPr>
          <p:cNvPr id="6" name="Picture 2"/>
          <p:cNvPicPr>
            <a:picLocks noChangeAspect="1" noChangeArrowheads="1"/>
          </p:cNvPicPr>
          <p:nvPr/>
        </p:nvPicPr>
        <p:blipFill>
          <a:blip r:embed="rId2" cstate="email"/>
          <a:srcRect/>
          <a:stretch>
            <a:fillRect/>
          </a:stretch>
        </p:blipFill>
        <p:spPr bwMode="auto">
          <a:xfrm>
            <a:off x="2707633" y="2852300"/>
            <a:ext cx="3728731" cy="3530032"/>
          </a:xfrm>
          <a:prstGeom prst="rect">
            <a:avLst/>
          </a:prstGeom>
          <a:ln>
            <a:noFill/>
          </a:ln>
          <a:effectLst>
            <a:softEdge rad="112500"/>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Group 44"/>
          <p:cNvGraphicFramePr>
            <a:graphicFrameLocks noGrp="1"/>
          </p:cNvGraphicFramePr>
          <p:nvPr/>
        </p:nvGraphicFramePr>
        <p:xfrm>
          <a:off x="530225" y="867835"/>
          <a:ext cx="7818438" cy="5329767"/>
        </p:xfrm>
        <a:graphic>
          <a:graphicData uri="http://schemas.openxmlformats.org/drawingml/2006/table">
            <a:tbl>
              <a:tblPr/>
              <a:tblGrid>
                <a:gridCol w="1371526"/>
                <a:gridCol w="2285878"/>
                <a:gridCol w="1066743"/>
                <a:gridCol w="3094291"/>
              </a:tblGrid>
              <a:tr h="990443">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3600" b="1" i="0" u="none" strike="noStrike" cap="none" normalizeH="0" baseline="0" dirty="0">
                          <a:ln>
                            <a:noFill/>
                          </a:ln>
                          <a:solidFill>
                            <a:schemeClr val="tx1"/>
                          </a:solidFill>
                          <a:effectLst/>
                          <a:latin typeface="黑体" panose="02010609060101010101" pitchFamily="49" charset="-122"/>
                          <a:ea typeface="黑体" panose="02010609060101010101" pitchFamily="49" charset="-122"/>
                        </a:rPr>
                        <a:t>时间</a:t>
                      </a:r>
                    </a:p>
                  </a:txBody>
                  <a:tcPr marL="91435" marR="91435"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3600" b="1" i="0" u="none" strike="noStrike" cap="none" normalizeH="0" baseline="0" dirty="0">
                          <a:ln>
                            <a:noFill/>
                          </a:ln>
                          <a:solidFill>
                            <a:schemeClr val="tx1"/>
                          </a:solidFill>
                          <a:effectLst/>
                          <a:latin typeface="黑体" panose="02010609060101010101" pitchFamily="49" charset="-122"/>
                          <a:ea typeface="黑体" panose="02010609060101010101" pitchFamily="49" charset="-122"/>
                        </a:rPr>
                        <a:t>人  物</a:t>
                      </a:r>
                    </a:p>
                  </a:txBody>
                  <a:tcPr marL="91435" marR="91435"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7">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3600" b="1" i="0" u="none" strike="noStrike" cap="none" normalizeH="0" baseline="0">
                          <a:ln>
                            <a:noFill/>
                          </a:ln>
                          <a:solidFill>
                            <a:schemeClr val="tx1"/>
                          </a:solidFill>
                          <a:effectLst/>
                          <a:latin typeface="黑体" panose="02010609060101010101" pitchFamily="49" charset="-122"/>
                          <a:ea typeface="黑体" panose="02010609060101010101" pitchFamily="49" charset="-122"/>
                        </a:rPr>
                        <a:t>坐</a:t>
                      </a:r>
                    </a:p>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3600" b="1" i="0" u="none" strike="noStrike" cap="none" normalizeH="0" baseline="0">
                          <a:ln>
                            <a:noFill/>
                          </a:ln>
                          <a:solidFill>
                            <a:schemeClr val="tx1"/>
                          </a:solidFill>
                          <a:effectLst/>
                          <a:latin typeface="黑体" panose="02010609060101010101" pitchFamily="49" charset="-122"/>
                          <a:ea typeface="黑体" panose="02010609060101010101" pitchFamily="49" charset="-122"/>
                        </a:rPr>
                        <a:t>      小</a:t>
                      </a:r>
                    </a:p>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3600" b="1" i="0" u="none" strike="noStrike" cap="none" normalizeH="0" baseline="0">
                          <a:ln>
                            <a:noFill/>
                          </a:ln>
                          <a:solidFill>
                            <a:schemeClr val="tx1"/>
                          </a:solidFill>
                          <a:effectLst/>
                          <a:latin typeface="黑体" panose="02010609060101010101" pitchFamily="49" charset="-122"/>
                          <a:ea typeface="黑体" panose="02010609060101010101" pitchFamily="49" charset="-122"/>
                        </a:rPr>
                        <a:t>     艇</a:t>
                      </a:r>
                    </a:p>
                  </a:txBody>
                  <a:tcPr marL="91435" marR="91435"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3600" b="1" i="0" u="none" strike="noStrike" cap="none" normalizeH="0" baseline="0">
                          <a:ln>
                            <a:noFill/>
                          </a:ln>
                          <a:solidFill>
                            <a:schemeClr val="tx1"/>
                          </a:solidFill>
                          <a:effectLst/>
                          <a:latin typeface="黑体" panose="02010609060101010101" pitchFamily="49" charset="-122"/>
                          <a:ea typeface="黑体" panose="02010609060101010101" pitchFamily="49" charset="-122"/>
                        </a:rPr>
                        <a:t>活  动</a:t>
                      </a:r>
                    </a:p>
                  </a:txBody>
                  <a:tcPr marL="91435" marR="91435"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990443">
                <a:tc rowSpan="5">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3600" b="1" i="0" u="none" strike="noStrike" cap="none" normalizeH="0" baseline="0" dirty="0">
                          <a:ln>
                            <a:noFill/>
                          </a:ln>
                          <a:solidFill>
                            <a:schemeClr val="tx1"/>
                          </a:solidFill>
                          <a:effectLst/>
                          <a:latin typeface="黑体" panose="02010609060101010101" pitchFamily="49" charset="-122"/>
                          <a:ea typeface="黑体" panose="02010609060101010101" pitchFamily="49" charset="-122"/>
                        </a:rPr>
                        <a:t>白天</a:t>
                      </a:r>
                    </a:p>
                  </a:txBody>
                  <a:tcPr marL="91435" marR="91435"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0" lang="zh-CN" altLang="zh-CN" sz="3600" b="1" i="0" u="none" strike="noStrike" cap="none" normalizeH="0" baseline="0">
                        <a:ln>
                          <a:noFill/>
                        </a:ln>
                        <a:solidFill>
                          <a:schemeClr val="tx1"/>
                        </a:solidFill>
                        <a:effectLst/>
                        <a:latin typeface="黑体" panose="02010609060101010101" pitchFamily="49" charset="-122"/>
                        <a:ea typeface="黑体" panose="02010609060101010101" pitchFamily="49" charset="-122"/>
                      </a:endParaRPr>
                    </a:p>
                  </a:txBody>
                  <a:tcPr marL="91435" marR="91435"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zh-CN"/>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0" lang="zh-CN" altLang="zh-CN" sz="3600" b="1" i="0" u="none" strike="noStrike" cap="none" normalizeH="0" baseline="0" dirty="0">
                        <a:ln>
                          <a:noFill/>
                        </a:ln>
                        <a:solidFill>
                          <a:schemeClr val="tx1"/>
                        </a:solidFill>
                        <a:effectLst/>
                        <a:latin typeface="黑体" panose="02010609060101010101" pitchFamily="49" charset="-122"/>
                        <a:ea typeface="黑体" panose="02010609060101010101" pitchFamily="49" charset="-122"/>
                      </a:endParaRPr>
                    </a:p>
                  </a:txBody>
                  <a:tcPr marL="91435" marR="91435"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85692">
                <a:tc vMerge="1">
                  <a:txBody>
                    <a:bodyPr/>
                    <a:lstStyle/>
                    <a:p>
                      <a:endParaRPr lang="zh-CN"/>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0" lang="zh-CN" altLang="zh-CN" sz="3600" b="1" i="0" u="none" strike="noStrike" cap="none" normalizeH="0" baseline="0">
                        <a:ln>
                          <a:noFill/>
                        </a:ln>
                        <a:solidFill>
                          <a:schemeClr val="tx1"/>
                        </a:solidFill>
                        <a:effectLst/>
                        <a:latin typeface="黑体" panose="02010609060101010101" pitchFamily="49" charset="-122"/>
                        <a:ea typeface="黑体" panose="02010609060101010101" pitchFamily="49" charset="-122"/>
                      </a:endParaRPr>
                    </a:p>
                  </a:txBody>
                  <a:tcPr marL="91435" marR="91435"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zh-CN"/>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0" lang="zh-CN" altLang="zh-CN" sz="3600" b="1" i="0" u="none" strike="noStrike" cap="none" normalizeH="0" baseline="0">
                        <a:ln>
                          <a:noFill/>
                        </a:ln>
                        <a:solidFill>
                          <a:schemeClr val="tx1"/>
                        </a:solidFill>
                        <a:effectLst/>
                        <a:latin typeface="黑体" panose="02010609060101010101" pitchFamily="49" charset="-122"/>
                        <a:ea typeface="黑体" panose="02010609060101010101" pitchFamily="49" charset="-122"/>
                      </a:endParaRPr>
                    </a:p>
                  </a:txBody>
                  <a:tcPr marL="91435" marR="91435"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40119">
                <a:tc vMerge="1">
                  <a:txBody>
                    <a:bodyPr/>
                    <a:lstStyle/>
                    <a:p>
                      <a:endParaRPr lang="zh-CN"/>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0" lang="zh-CN" altLang="zh-CN" sz="3600" b="1" i="0" u="none" strike="noStrike" cap="none" normalizeH="0" baseline="0">
                        <a:ln>
                          <a:noFill/>
                        </a:ln>
                        <a:solidFill>
                          <a:schemeClr val="tx1"/>
                        </a:solidFill>
                        <a:effectLst/>
                        <a:latin typeface="黑体" panose="02010609060101010101" pitchFamily="49" charset="-122"/>
                        <a:ea typeface="黑体" panose="02010609060101010101" pitchFamily="49" charset="-122"/>
                      </a:endParaRPr>
                    </a:p>
                  </a:txBody>
                  <a:tcPr marL="91435" marR="91435"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zh-CN"/>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0" lang="zh-CN" altLang="zh-CN" sz="3600" b="1" i="0" u="none" strike="noStrike" cap="none" normalizeH="0" baseline="0">
                        <a:ln>
                          <a:noFill/>
                        </a:ln>
                        <a:solidFill>
                          <a:schemeClr val="tx1"/>
                        </a:solidFill>
                        <a:effectLst/>
                        <a:latin typeface="黑体" panose="02010609060101010101" pitchFamily="49" charset="-122"/>
                        <a:ea typeface="黑体" panose="02010609060101010101" pitchFamily="49" charset="-122"/>
                      </a:endParaRPr>
                    </a:p>
                  </a:txBody>
                  <a:tcPr marL="91435" marR="91435"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40119">
                <a:tc vMerge="1">
                  <a:txBody>
                    <a:bodyPr/>
                    <a:lstStyle/>
                    <a:p>
                      <a:endParaRPr lang="zh-CN"/>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0" lang="zh-CN" altLang="zh-CN" sz="3600" b="1" i="0" u="none" strike="noStrike" cap="none" normalizeH="0" baseline="0">
                        <a:ln>
                          <a:noFill/>
                        </a:ln>
                        <a:solidFill>
                          <a:schemeClr val="tx1"/>
                        </a:solidFill>
                        <a:effectLst/>
                        <a:latin typeface="黑体" panose="02010609060101010101" pitchFamily="49" charset="-122"/>
                        <a:ea typeface="黑体" panose="02010609060101010101" pitchFamily="49" charset="-122"/>
                      </a:endParaRPr>
                    </a:p>
                  </a:txBody>
                  <a:tcPr marL="91435" marR="91435"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zh-CN"/>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0" lang="zh-CN" altLang="zh-CN" sz="3600" b="1" i="0" u="none" strike="noStrike" cap="none" normalizeH="0" baseline="0">
                        <a:ln>
                          <a:noFill/>
                        </a:ln>
                        <a:solidFill>
                          <a:schemeClr val="tx1"/>
                        </a:solidFill>
                        <a:effectLst/>
                        <a:latin typeface="黑体" panose="02010609060101010101" pitchFamily="49" charset="-122"/>
                        <a:ea typeface="黑体" panose="02010609060101010101" pitchFamily="49" charset="-122"/>
                      </a:endParaRPr>
                    </a:p>
                  </a:txBody>
                  <a:tcPr marL="91435" marR="91435"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40119">
                <a:tc vMerge="1">
                  <a:txBody>
                    <a:bodyPr/>
                    <a:lstStyle/>
                    <a:p>
                      <a:endParaRPr lang="zh-CN"/>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0" lang="zh-CN" altLang="zh-CN" sz="3600" b="1" i="0" u="none" strike="noStrike" cap="none" normalizeH="0" baseline="0">
                        <a:ln>
                          <a:noFill/>
                        </a:ln>
                        <a:solidFill>
                          <a:schemeClr val="tx1"/>
                        </a:solidFill>
                        <a:effectLst/>
                        <a:latin typeface="黑体" panose="02010609060101010101" pitchFamily="49" charset="-122"/>
                        <a:ea typeface="黑体" panose="02010609060101010101" pitchFamily="49" charset="-122"/>
                      </a:endParaRPr>
                    </a:p>
                  </a:txBody>
                  <a:tcPr marL="91435" marR="91435"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zh-CN"/>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0" lang="zh-CN" altLang="zh-CN" sz="3600" b="1" i="0" u="none" strike="noStrike" cap="none" normalizeH="0" baseline="0">
                        <a:ln>
                          <a:noFill/>
                        </a:ln>
                        <a:solidFill>
                          <a:schemeClr val="tx1"/>
                        </a:solidFill>
                        <a:effectLst/>
                        <a:latin typeface="黑体" panose="02010609060101010101" pitchFamily="49" charset="-122"/>
                        <a:ea typeface="黑体" panose="02010609060101010101" pitchFamily="49" charset="-122"/>
                      </a:endParaRPr>
                    </a:p>
                  </a:txBody>
                  <a:tcPr marL="91435" marR="91435"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742832">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0" lang="en-US" altLang="zh-CN" sz="3600" b="1" i="0" u="none" strike="noStrike" cap="none" normalizeH="0" baseline="0">
                          <a:ln>
                            <a:noFill/>
                          </a:ln>
                          <a:solidFill>
                            <a:schemeClr val="tx1"/>
                          </a:solidFill>
                          <a:effectLst/>
                          <a:latin typeface="黑体" panose="02010609060101010101" pitchFamily="49" charset="-122"/>
                          <a:ea typeface="黑体" panose="02010609060101010101" pitchFamily="49" charset="-122"/>
                        </a:rPr>
                        <a:t> </a:t>
                      </a:r>
                      <a:r>
                        <a:rPr kumimoji="0" lang="zh-CN" altLang="en-US" sz="3600" b="1" i="0" u="none" strike="noStrike" cap="none" normalizeH="0" baseline="0">
                          <a:ln>
                            <a:noFill/>
                          </a:ln>
                          <a:solidFill>
                            <a:schemeClr val="tx1"/>
                          </a:solidFill>
                          <a:effectLst/>
                          <a:latin typeface="黑体" panose="02010609060101010101" pitchFamily="49" charset="-122"/>
                          <a:ea typeface="黑体" panose="02010609060101010101" pitchFamily="49" charset="-122"/>
                        </a:rPr>
                        <a:t>夜晚</a:t>
                      </a:r>
                    </a:p>
                  </a:txBody>
                  <a:tcPr marL="91435" marR="91435"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0" lang="en-US" altLang="zh-CN" sz="3600" b="1" i="0" u="none" strike="noStrike" cap="none" normalizeH="0" baseline="0" dirty="0">
                          <a:ln>
                            <a:noFill/>
                          </a:ln>
                          <a:solidFill>
                            <a:schemeClr val="tx1"/>
                          </a:solidFill>
                          <a:effectLst/>
                          <a:latin typeface="黑体" panose="02010609060101010101" pitchFamily="49" charset="-122"/>
                          <a:ea typeface="黑体" panose="02010609060101010101" pitchFamily="49" charset="-122"/>
                        </a:rPr>
                        <a:t>  </a:t>
                      </a:r>
                    </a:p>
                  </a:txBody>
                  <a:tcPr marL="91435" marR="91435"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zh-CN"/>
                    </a:p>
                  </a:txBody>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0" lang="en-US" altLang="zh-CN" sz="3600" b="1" i="0" u="none" strike="noStrike" cap="none" normalizeH="0" baseline="0" dirty="0">
                          <a:ln>
                            <a:noFill/>
                          </a:ln>
                          <a:solidFill>
                            <a:schemeClr val="tx1"/>
                          </a:solidFill>
                          <a:effectLst/>
                          <a:latin typeface="黑体" panose="02010609060101010101" pitchFamily="49" charset="-122"/>
                          <a:ea typeface="黑体" panose="02010609060101010101" pitchFamily="49" charset="-122"/>
                        </a:rPr>
                        <a:t>   </a:t>
                      </a:r>
                    </a:p>
                  </a:txBody>
                  <a:tcPr marL="91435" marR="91435"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4" name="Rectangle 46"/>
          <p:cNvSpPr>
            <a:spLocks noChangeArrowheads="1"/>
          </p:cNvSpPr>
          <p:nvPr/>
        </p:nvSpPr>
        <p:spPr bwMode="auto">
          <a:xfrm>
            <a:off x="6372226" y="1998133"/>
            <a:ext cx="1470025" cy="666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送信</a:t>
            </a:r>
          </a:p>
        </p:txBody>
      </p:sp>
      <p:sp>
        <p:nvSpPr>
          <p:cNvPr id="5" name="Rectangle 48"/>
          <p:cNvSpPr>
            <a:spLocks noChangeArrowheads="1"/>
          </p:cNvSpPr>
          <p:nvPr/>
        </p:nvSpPr>
        <p:spPr bwMode="auto">
          <a:xfrm>
            <a:off x="5813425" y="2838451"/>
            <a:ext cx="2655888" cy="666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给病人看病</a:t>
            </a:r>
          </a:p>
        </p:txBody>
      </p:sp>
      <p:sp>
        <p:nvSpPr>
          <p:cNvPr id="6" name="Rectangle 50"/>
          <p:cNvSpPr>
            <a:spLocks noChangeArrowheads="1"/>
          </p:cNvSpPr>
          <p:nvPr/>
        </p:nvSpPr>
        <p:spPr bwMode="auto">
          <a:xfrm>
            <a:off x="6340476" y="3507317"/>
            <a:ext cx="1774825" cy="666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上课</a:t>
            </a:r>
          </a:p>
        </p:txBody>
      </p:sp>
      <p:sp>
        <p:nvSpPr>
          <p:cNvPr id="7" name="Rectangle 52"/>
          <p:cNvSpPr>
            <a:spLocks noChangeArrowheads="1"/>
          </p:cNvSpPr>
          <p:nvPr/>
        </p:nvSpPr>
        <p:spPr bwMode="auto">
          <a:xfrm>
            <a:off x="5957889" y="4155017"/>
            <a:ext cx="2349500" cy="666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了解民情</a:t>
            </a:r>
          </a:p>
        </p:txBody>
      </p:sp>
      <p:sp>
        <p:nvSpPr>
          <p:cNvPr id="8" name="Rectangle 54"/>
          <p:cNvSpPr>
            <a:spLocks noChangeArrowheads="1"/>
          </p:cNvSpPr>
          <p:nvPr/>
        </p:nvSpPr>
        <p:spPr bwMode="auto">
          <a:xfrm>
            <a:off x="6213476" y="4775200"/>
            <a:ext cx="2132013" cy="666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去表演</a:t>
            </a:r>
          </a:p>
        </p:txBody>
      </p:sp>
      <p:sp>
        <p:nvSpPr>
          <p:cNvPr id="9" name="Rectangle 56"/>
          <p:cNvSpPr>
            <a:spLocks noChangeArrowheads="1"/>
          </p:cNvSpPr>
          <p:nvPr/>
        </p:nvSpPr>
        <p:spPr bwMode="auto">
          <a:xfrm>
            <a:off x="6040438" y="5486400"/>
            <a:ext cx="2514600" cy="666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欣赏夜景</a:t>
            </a:r>
          </a:p>
        </p:txBody>
      </p:sp>
      <p:sp>
        <p:nvSpPr>
          <p:cNvPr id="10" name="Rectangle 58"/>
          <p:cNvSpPr>
            <a:spLocks noChangeArrowheads="1"/>
          </p:cNvSpPr>
          <p:nvPr/>
        </p:nvSpPr>
        <p:spPr bwMode="auto">
          <a:xfrm>
            <a:off x="2366963" y="2010833"/>
            <a:ext cx="1687512" cy="666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邮递员</a:t>
            </a:r>
          </a:p>
        </p:txBody>
      </p:sp>
      <p:sp>
        <p:nvSpPr>
          <p:cNvPr id="11" name="Rectangle 60"/>
          <p:cNvSpPr>
            <a:spLocks noChangeArrowheads="1"/>
          </p:cNvSpPr>
          <p:nvPr/>
        </p:nvSpPr>
        <p:spPr bwMode="auto">
          <a:xfrm>
            <a:off x="2500314" y="2836333"/>
            <a:ext cx="1431925" cy="666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医生</a:t>
            </a:r>
          </a:p>
        </p:txBody>
      </p:sp>
      <p:sp>
        <p:nvSpPr>
          <p:cNvPr id="12" name="Rectangle 62"/>
          <p:cNvSpPr>
            <a:spLocks noChangeArrowheads="1"/>
          </p:cNvSpPr>
          <p:nvPr/>
        </p:nvSpPr>
        <p:spPr bwMode="auto">
          <a:xfrm>
            <a:off x="2500314" y="3507317"/>
            <a:ext cx="1254125" cy="666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学生</a:t>
            </a:r>
          </a:p>
        </p:txBody>
      </p:sp>
      <p:sp>
        <p:nvSpPr>
          <p:cNvPr id="13" name="Rectangle 64"/>
          <p:cNvSpPr>
            <a:spLocks noChangeArrowheads="1"/>
          </p:cNvSpPr>
          <p:nvPr/>
        </p:nvSpPr>
        <p:spPr bwMode="auto">
          <a:xfrm>
            <a:off x="2503489" y="4155017"/>
            <a:ext cx="1457325" cy="666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市长</a:t>
            </a:r>
          </a:p>
        </p:txBody>
      </p:sp>
      <p:sp>
        <p:nvSpPr>
          <p:cNvPr id="14" name="Rectangle 66"/>
          <p:cNvSpPr>
            <a:spLocks noChangeArrowheads="1"/>
          </p:cNvSpPr>
          <p:nvPr/>
        </p:nvSpPr>
        <p:spPr bwMode="auto">
          <a:xfrm>
            <a:off x="2503489" y="4751917"/>
            <a:ext cx="1431925" cy="666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演员</a:t>
            </a:r>
          </a:p>
        </p:txBody>
      </p:sp>
      <p:sp>
        <p:nvSpPr>
          <p:cNvPr id="15" name="Rectangle 68"/>
          <p:cNvSpPr>
            <a:spLocks noChangeArrowheads="1"/>
          </p:cNvSpPr>
          <p:nvPr/>
        </p:nvSpPr>
        <p:spPr bwMode="auto">
          <a:xfrm>
            <a:off x="2509838" y="5463117"/>
            <a:ext cx="1381125" cy="666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游客</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2000" fill="hold"/>
                                        <p:tgtEl>
                                          <p:spTgt spid="2"/>
                                        </p:tgtEl>
                                        <p:attrNameLst>
                                          <p:attrName>ppt_w</p:attrName>
                                        </p:attrNameLst>
                                      </p:cBhvr>
                                      <p:tavLst>
                                        <p:tav tm="0">
                                          <p:val>
                                            <p:fltVal val="0"/>
                                          </p:val>
                                        </p:tav>
                                        <p:tav tm="100000">
                                          <p:val>
                                            <p:strVal val="#ppt_w"/>
                                          </p:val>
                                        </p:tav>
                                      </p:tavLst>
                                    </p:anim>
                                    <p:anim calcmode="lin" valueType="num">
                                      <p:cBhvr>
                                        <p:cTn id="8" dur="2000" fill="hold"/>
                                        <p:tgtEl>
                                          <p:spTgt spid="2"/>
                                        </p:tgtEl>
                                        <p:attrNameLst>
                                          <p:attrName>ppt_h</p:attrName>
                                        </p:attrNameLst>
                                      </p:cBhvr>
                                      <p:tavLst>
                                        <p:tav tm="0">
                                          <p:val>
                                            <p:fltVal val="0"/>
                                          </p:val>
                                        </p:tav>
                                        <p:tav tm="100000">
                                          <p:val>
                                            <p:strVal val="#ppt_h"/>
                                          </p:val>
                                        </p:tav>
                                      </p:tavLst>
                                    </p:anim>
                                    <p:animEffect transition="in" filter="fade">
                                      <p:cBhvr>
                                        <p:cTn id="9" dur="20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down)">
                                      <p:cBhvr>
                                        <p:cTn id="14" dur="500"/>
                                        <p:tgtEl>
                                          <p:spTgt spid="10"/>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down)">
                                      <p:cBhvr>
                                        <p:cTn id="24" dur="500"/>
                                        <p:tgtEl>
                                          <p:spTgt spid="11"/>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wipe(down)">
                                      <p:cBhvr>
                                        <p:cTn id="29" dur="500"/>
                                        <p:tgtEl>
                                          <p:spTgt spid="5"/>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down)">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wipe(down)">
                                      <p:cBhvr>
                                        <p:cTn id="39" dur="500"/>
                                        <p:tgtEl>
                                          <p:spTgt spid="6"/>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grpId="0" nodeType="click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wipe(down)">
                                      <p:cBhvr>
                                        <p:cTn id="44" dur="500"/>
                                        <p:tgtEl>
                                          <p:spTgt spid="13"/>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wipe(down)">
                                      <p:cBhvr>
                                        <p:cTn id="49" dur="500"/>
                                        <p:tgtEl>
                                          <p:spTgt spid="7"/>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grpId="0" nodeType="clickEffect">
                                  <p:stCondLst>
                                    <p:cond delay="0"/>
                                  </p:stCondLst>
                                  <p:childTnLst>
                                    <p:set>
                                      <p:cBhvr>
                                        <p:cTn id="53" dur="1" fill="hold">
                                          <p:stCondLst>
                                            <p:cond delay="0"/>
                                          </p:stCondLst>
                                        </p:cTn>
                                        <p:tgtEl>
                                          <p:spTgt spid="14"/>
                                        </p:tgtEl>
                                        <p:attrNameLst>
                                          <p:attrName>style.visibility</p:attrName>
                                        </p:attrNameLst>
                                      </p:cBhvr>
                                      <p:to>
                                        <p:strVal val="visible"/>
                                      </p:to>
                                    </p:set>
                                    <p:animEffect transition="in" filter="wipe(down)">
                                      <p:cBhvr>
                                        <p:cTn id="54" dur="500"/>
                                        <p:tgtEl>
                                          <p:spTgt spid="14"/>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4" fill="hold" grpId="0" nodeType="clickEffect">
                                  <p:stCondLst>
                                    <p:cond delay="0"/>
                                  </p:stCondLst>
                                  <p:childTnLst>
                                    <p:set>
                                      <p:cBhvr>
                                        <p:cTn id="58" dur="1" fill="hold">
                                          <p:stCondLst>
                                            <p:cond delay="0"/>
                                          </p:stCondLst>
                                        </p:cTn>
                                        <p:tgtEl>
                                          <p:spTgt spid="8"/>
                                        </p:tgtEl>
                                        <p:attrNameLst>
                                          <p:attrName>style.visibility</p:attrName>
                                        </p:attrNameLst>
                                      </p:cBhvr>
                                      <p:to>
                                        <p:strVal val="visible"/>
                                      </p:to>
                                    </p:set>
                                    <p:animEffect transition="in" filter="wipe(down)">
                                      <p:cBhvr>
                                        <p:cTn id="59" dur="500"/>
                                        <p:tgtEl>
                                          <p:spTgt spid="8"/>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4" fill="hold" grpId="0" nodeType="click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wipe(down)">
                                      <p:cBhvr>
                                        <p:cTn id="64" dur="500"/>
                                        <p:tgtEl>
                                          <p:spTgt spid="15"/>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4" fill="hold" grpId="0" nodeType="clickEffect">
                                  <p:stCondLst>
                                    <p:cond delay="0"/>
                                  </p:stCondLst>
                                  <p:childTnLst>
                                    <p:set>
                                      <p:cBhvr>
                                        <p:cTn id="68" dur="1" fill="hold">
                                          <p:stCondLst>
                                            <p:cond delay="0"/>
                                          </p:stCondLst>
                                        </p:cTn>
                                        <p:tgtEl>
                                          <p:spTgt spid="9"/>
                                        </p:tgtEl>
                                        <p:attrNameLst>
                                          <p:attrName>style.visibility</p:attrName>
                                        </p:attrNameLst>
                                      </p:cBhvr>
                                      <p:to>
                                        <p:strVal val="visible"/>
                                      </p:to>
                                    </p:set>
                                    <p:animEffect transition="in" filter="wipe(down)">
                                      <p:cBhvr>
                                        <p:cTn id="6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10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文本框 3"/>
          <p:cNvSpPr txBox="1">
            <a:spLocks noChangeArrowheads="1"/>
          </p:cNvSpPr>
          <p:nvPr/>
        </p:nvSpPr>
        <p:spPr bwMode="auto">
          <a:xfrm>
            <a:off x="344489" y="982133"/>
            <a:ext cx="845502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齐读最后一自然段，说说最后一自然段运用了什么手法描写威尼斯的夜色，有什么作用？</a:t>
            </a:r>
          </a:p>
        </p:txBody>
      </p:sp>
      <p:pic>
        <p:nvPicPr>
          <p:cNvPr id="33795" name="图片 5"/>
          <p:cNvPicPr>
            <a:picLocks noChangeAspect="1"/>
          </p:cNvPicPr>
          <p:nvPr/>
        </p:nvPicPr>
        <p:blipFill>
          <a:blip r:embed="rId2" cstate="email"/>
          <a:srcRect/>
          <a:stretch>
            <a:fillRect/>
          </a:stretch>
        </p:blipFill>
        <p:spPr bwMode="auto">
          <a:xfrm>
            <a:off x="987692" y="2877329"/>
            <a:ext cx="3959225" cy="3522133"/>
          </a:xfrm>
          <a:prstGeom prst="rect">
            <a:avLst/>
          </a:prstGeom>
          <a:ln>
            <a:noFill/>
          </a:ln>
          <a:effectLst>
            <a:softEdge rad="112500"/>
          </a:effectLst>
        </p:spPr>
      </p:pic>
      <p:grpSp>
        <p:nvGrpSpPr>
          <p:cNvPr id="2" name="组合 4"/>
          <p:cNvGrpSpPr/>
          <p:nvPr/>
        </p:nvGrpSpPr>
        <p:grpSpPr bwMode="auto">
          <a:xfrm>
            <a:off x="5386389" y="3225802"/>
            <a:ext cx="2901950" cy="2267108"/>
            <a:chOff x="5386258" y="2419437"/>
            <a:chExt cx="2901958" cy="1699432"/>
          </a:xfrm>
        </p:grpSpPr>
        <p:pic>
          <p:nvPicPr>
            <p:cNvPr id="41988" name="图片 2"/>
            <p:cNvPicPr>
              <a:picLocks noChangeAspect="1" noChangeArrowheads="1"/>
            </p:cNvPicPr>
            <p:nvPr/>
          </p:nvPicPr>
          <p:blipFill>
            <a:blip r:embed="rId3" cstate="email"/>
            <a:srcRect/>
            <a:stretch>
              <a:fillRect/>
            </a:stretch>
          </p:blipFill>
          <p:spPr bwMode="auto">
            <a:xfrm>
              <a:off x="5386258" y="2419437"/>
              <a:ext cx="2901958" cy="13899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989" name="文本框 3"/>
            <p:cNvSpPr txBox="1">
              <a:spLocks noChangeArrowheads="1"/>
            </p:cNvSpPr>
            <p:nvPr/>
          </p:nvSpPr>
          <p:spPr bwMode="auto">
            <a:xfrm>
              <a:off x="5900738" y="2942246"/>
              <a:ext cx="2336253" cy="11766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动静结合</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矩形 3"/>
          <p:cNvSpPr>
            <a:spLocks noChangeArrowheads="1"/>
          </p:cNvSpPr>
          <p:nvPr/>
        </p:nvSpPr>
        <p:spPr bwMode="auto">
          <a:xfrm>
            <a:off x="588964" y="901701"/>
            <a:ext cx="8124825" cy="5014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半夜，戏院散场了，一大群人拥出来，走上了各自雇定的小艇。簇拥在一起的小艇一会儿就散开了，消失在弯曲的河道中，远处传来一片哗笑和告别的声音。</a:t>
            </a:r>
          </a:p>
        </p:txBody>
      </p:sp>
      <p:grpSp>
        <p:nvGrpSpPr>
          <p:cNvPr id="2" name="组合 5"/>
          <p:cNvGrpSpPr/>
          <p:nvPr/>
        </p:nvGrpSpPr>
        <p:grpSpPr bwMode="auto">
          <a:xfrm>
            <a:off x="1039813" y="5052486"/>
            <a:ext cx="6597650" cy="1778029"/>
            <a:chOff x="1052547" y="3728673"/>
            <a:chExt cx="6597616" cy="1332467"/>
          </a:xfrm>
        </p:grpSpPr>
        <p:pic>
          <p:nvPicPr>
            <p:cNvPr id="43011" name="图片 3"/>
            <p:cNvPicPr>
              <a:picLocks noChangeAspect="1" noChangeArrowheads="1"/>
            </p:cNvPicPr>
            <p:nvPr/>
          </p:nvPicPr>
          <p:blipFill>
            <a:blip r:embed="rId2" cstate="email"/>
            <a:srcRect/>
            <a:stretch>
              <a:fillRect/>
            </a:stretch>
          </p:blipFill>
          <p:spPr bwMode="auto">
            <a:xfrm>
              <a:off x="1052547" y="3728673"/>
              <a:ext cx="6597616" cy="1023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12" name="文本框 4"/>
            <p:cNvSpPr txBox="1">
              <a:spLocks noChangeArrowheads="1"/>
            </p:cNvSpPr>
            <p:nvPr/>
          </p:nvSpPr>
          <p:spPr bwMode="auto">
            <a:xfrm>
              <a:off x="2574857" y="3946525"/>
              <a:ext cx="4416562" cy="1114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动：</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人和小艇的活动</a:t>
              </a:r>
            </a:p>
          </p:txBody>
        </p:sp>
      </p:grpSp>
      <p:sp>
        <p:nvSpPr>
          <p:cNvPr id="3" name="矩形: 圆角 2"/>
          <p:cNvSpPr/>
          <p:nvPr/>
        </p:nvSpPr>
        <p:spPr>
          <a:xfrm>
            <a:off x="663576" y="3005667"/>
            <a:ext cx="2879725" cy="874184"/>
          </a:xfrm>
          <a:prstGeom prst="roundRect">
            <a:avLst/>
          </a:prstGeom>
          <a:noFill/>
          <a:ln>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8" name="矩形: 圆角 7"/>
          <p:cNvSpPr/>
          <p:nvPr/>
        </p:nvSpPr>
        <p:spPr>
          <a:xfrm>
            <a:off x="5167314" y="1073152"/>
            <a:ext cx="2892425" cy="874183"/>
          </a:xfrm>
          <a:prstGeom prst="roundRect">
            <a:avLst/>
          </a:prstGeom>
          <a:noFill/>
          <a:ln>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9" name="矩形: 圆角 8"/>
          <p:cNvSpPr/>
          <p:nvPr/>
        </p:nvSpPr>
        <p:spPr>
          <a:xfrm>
            <a:off x="663576" y="2074333"/>
            <a:ext cx="4106863" cy="874184"/>
          </a:xfrm>
          <a:prstGeom prst="roundRect">
            <a:avLst/>
          </a:prstGeom>
          <a:noFill/>
          <a:ln>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0" name="矩形: 圆角 9"/>
          <p:cNvSpPr/>
          <p:nvPr/>
        </p:nvSpPr>
        <p:spPr>
          <a:xfrm>
            <a:off x="3897313" y="3005667"/>
            <a:ext cx="3740150" cy="874184"/>
          </a:xfrm>
          <a:prstGeom prst="roundRect">
            <a:avLst/>
          </a:prstGeom>
          <a:noFill/>
          <a:ln>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1" name="矩形: 圆角 10"/>
          <p:cNvSpPr/>
          <p:nvPr/>
        </p:nvSpPr>
        <p:spPr>
          <a:xfrm>
            <a:off x="2682876" y="3968752"/>
            <a:ext cx="2136775" cy="874183"/>
          </a:xfrm>
          <a:prstGeom prst="roundRect">
            <a:avLst/>
          </a:prstGeom>
          <a:noFill/>
          <a:ln>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2" name="文本框 11"/>
          <p:cNvSpPr txBox="1">
            <a:spLocks noChangeArrowheads="1"/>
          </p:cNvSpPr>
          <p:nvPr/>
        </p:nvSpPr>
        <p:spPr bwMode="auto">
          <a:xfrm>
            <a:off x="490539" y="215902"/>
            <a:ext cx="10636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动</a:t>
            </a:r>
            <a:endParaRPr kumimoji="0" lang="zh-CN" altLang="en-US" sz="4265"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wipe(down)">
                                      <p:cBhvr>
                                        <p:cTn id="3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 grpId="0" animBg="1"/>
      <p:bldP spid="9" grpId="0" animBg="1"/>
      <p:bldP spid="10" grpId="0" animBg="1"/>
      <p:bldP spid="11" grpId="0" animBg="1"/>
      <p:bldP spid="12" grpId="0"/>
    </p:bldLst>
  </p:timing>
</p:sld>
</file>

<file path=ppt/slides/slide10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矩形 3"/>
          <p:cNvSpPr>
            <a:spLocks noChangeArrowheads="1"/>
          </p:cNvSpPr>
          <p:nvPr/>
        </p:nvSpPr>
        <p:spPr bwMode="auto">
          <a:xfrm>
            <a:off x="769939" y="960967"/>
            <a:ext cx="7602537"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水面上渐渐沉寂，只见月亮的影子在水中摇晃。高大的石头建筑耸立在河边，古老的桥梁横在水上，大大小小的船都停泊在码头上。静寂笼罩着这座水上城市，古老的威尼斯又沉沉地入睡了。</a:t>
            </a:r>
          </a:p>
        </p:txBody>
      </p:sp>
      <p:sp>
        <p:nvSpPr>
          <p:cNvPr id="2" name="矩形 1"/>
          <p:cNvSpPr/>
          <p:nvPr/>
        </p:nvSpPr>
        <p:spPr>
          <a:xfrm>
            <a:off x="769939" y="4986868"/>
            <a:ext cx="7602537" cy="2455096"/>
          </a:xfrm>
          <a:prstGeom prst="rect">
            <a:avLst/>
          </a:prstGeom>
        </p:spPr>
        <p:style>
          <a:lnRef idx="1">
            <a:schemeClr val="accent3"/>
          </a:lnRef>
          <a:fillRef idx="2">
            <a:schemeClr val="accent3"/>
          </a:fillRef>
          <a:effectRef idx="1">
            <a:schemeClr val="accent3"/>
          </a:effectRef>
          <a:fontRef idx="minor">
            <a:schemeClr val="dk1"/>
          </a:fontRef>
        </p:style>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00"/>
                </a:solidFill>
                <a:effectLst/>
                <a:uLnTx/>
                <a:uFillTx/>
                <a:latin typeface="楷体" panose="02010609060101010101" pitchFamily="49" charset="-122"/>
                <a:ea typeface="楷体" panose="02010609060101010101" pitchFamily="49" charset="-122"/>
                <a:cs typeface="+mn-cs"/>
              </a:rPr>
              <a:t>    一动一静对比鲜明，更衬出了小艇在人们生活中的重要作用。</a:t>
            </a:r>
            <a:endParaRPr kumimoji="0" lang="zh-CN" altLang="en-US" sz="4265" b="0"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8" name="矩形: 圆角 7"/>
          <p:cNvSpPr/>
          <p:nvPr/>
        </p:nvSpPr>
        <p:spPr>
          <a:xfrm>
            <a:off x="5767388" y="1077386"/>
            <a:ext cx="2038350" cy="656167"/>
          </a:xfrm>
          <a:prstGeom prst="roundRect">
            <a:avLst/>
          </a:prstGeom>
          <a:noFill/>
          <a:ln>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9" name="矩形: 圆角 8"/>
          <p:cNvSpPr/>
          <p:nvPr/>
        </p:nvSpPr>
        <p:spPr>
          <a:xfrm>
            <a:off x="2914650" y="1849968"/>
            <a:ext cx="2838450" cy="656167"/>
          </a:xfrm>
          <a:prstGeom prst="roundRect">
            <a:avLst/>
          </a:prstGeom>
          <a:noFill/>
          <a:ln>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0" name="矩形: 圆角 9"/>
          <p:cNvSpPr/>
          <p:nvPr/>
        </p:nvSpPr>
        <p:spPr>
          <a:xfrm>
            <a:off x="846139" y="2647952"/>
            <a:ext cx="2074862" cy="656167"/>
          </a:xfrm>
          <a:prstGeom prst="roundRect">
            <a:avLst/>
          </a:prstGeom>
          <a:noFill/>
          <a:ln>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1" name="矩形: 圆角 10"/>
          <p:cNvSpPr/>
          <p:nvPr/>
        </p:nvSpPr>
        <p:spPr>
          <a:xfrm>
            <a:off x="4922838" y="2647952"/>
            <a:ext cx="2519362" cy="656167"/>
          </a:xfrm>
          <a:prstGeom prst="roundRect">
            <a:avLst/>
          </a:prstGeom>
          <a:noFill/>
          <a:ln>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2" name="矩形: 圆角 11"/>
          <p:cNvSpPr/>
          <p:nvPr/>
        </p:nvSpPr>
        <p:spPr>
          <a:xfrm>
            <a:off x="3328989" y="4197352"/>
            <a:ext cx="2846387" cy="656167"/>
          </a:xfrm>
          <a:prstGeom prst="roundRect">
            <a:avLst/>
          </a:prstGeom>
          <a:noFill/>
          <a:ln>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4" name="文本框 13"/>
          <p:cNvSpPr txBox="1">
            <a:spLocks noChangeArrowheads="1"/>
          </p:cNvSpPr>
          <p:nvPr/>
        </p:nvSpPr>
        <p:spPr bwMode="auto">
          <a:xfrm>
            <a:off x="598489" y="116419"/>
            <a:ext cx="10636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静</a:t>
            </a:r>
            <a:endParaRPr kumimoji="0" lang="zh-CN" altLang="en-US" sz="4265"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inVertical)">
                                      <p:cBhvr>
                                        <p:cTn id="14" dur="500"/>
                                        <p:tgtEl>
                                          <p:spTgt spid="8"/>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barn(inVertical)">
                                      <p:cBhvr>
                                        <p:cTn id="20" dur="500"/>
                                        <p:tgtEl>
                                          <p:spTgt spid="10"/>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barn(inVertical)">
                                      <p:cBhvr>
                                        <p:cTn id="23" dur="500"/>
                                        <p:tgtEl>
                                          <p:spTgt spid="11"/>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barn(inVertical)">
                                      <p:cBhvr>
                                        <p:cTn id="26" dur="500"/>
                                        <p:tgtEl>
                                          <p:spTgt spid="12"/>
                                        </p:tgtEl>
                                      </p:cBhvr>
                                    </p:animEffect>
                                  </p:childTnLst>
                                </p:cTn>
                              </p:par>
                            </p:childTnLst>
                          </p:cTn>
                        </p:par>
                      </p:childTnLst>
                    </p:cTn>
                  </p:par>
                  <p:par>
                    <p:cTn id="27" fill="hold">
                      <p:stCondLst>
                        <p:cond delay="indefinite"/>
                      </p:stCondLst>
                      <p:childTnLst>
                        <p:par>
                          <p:cTn id="28" fill="hold">
                            <p:stCondLst>
                              <p:cond delay="0"/>
                            </p:stCondLst>
                            <p:childTnLst>
                              <p:par>
                                <p:cTn id="29" presetID="14" presetClass="entr" presetSubtype="10" fill="hold" grpId="0" nodeType="click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randombar(horizontal)">
                                      <p:cBhvr>
                                        <p:cTn id="3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1" grpId="0" animBg="1"/>
      <p:bldP spid="12" grpId="0" animBg="1"/>
      <p:bldP spid="14"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627313" y="2722034"/>
            <a:ext cx="3689350" cy="1405000"/>
          </a:xfrm>
          <a:prstGeom prst="rect">
            <a:avLst/>
          </a:prstGeom>
          <a:solidFill>
            <a:schemeClr val="accent5">
              <a:lumMod val="60000"/>
              <a:lumOff val="40000"/>
            </a:schemeClr>
          </a:solidFill>
        </p:spPr>
        <p:txBody>
          <a:bodyPr>
            <a:spAutoFit/>
          </a:bodyPr>
          <a:lstStyle/>
          <a:p>
            <a:pPr defTabSz="1219200" eaLnBrk="0" fontAlgn="base" hangingPunct="0">
              <a:spcBef>
                <a:spcPct val="0"/>
              </a:spcBef>
              <a:spcAft>
                <a:spcPct val="0"/>
              </a:spcAft>
              <a:defRPr/>
            </a:pPr>
            <a:r>
              <a:rPr lang="zh-CN" altLang="en-US" sz="4265" b="1" dirty="0">
                <a:solidFill>
                  <a:srgbClr val="0000FF"/>
                </a:solidFill>
                <a:latin typeface="等线" panose="02010600030101010101" pitchFamily="2" charset="-122"/>
                <a:ea typeface="等线" panose="02010600030101010101" pitchFamily="2" charset="-122"/>
              </a:rPr>
              <a:t>第二部分（</a:t>
            </a:r>
            <a:r>
              <a:rPr lang="en-US" altLang="zh-CN" sz="4265" b="1" dirty="0">
                <a:solidFill>
                  <a:srgbClr val="0000FF"/>
                </a:solidFill>
                <a:latin typeface="等线" panose="02010600030101010101" pitchFamily="2" charset="-122"/>
                <a:ea typeface="等线" panose="02010600030101010101" pitchFamily="2" charset="-122"/>
              </a:rPr>
              <a:t>2</a:t>
            </a:r>
            <a:r>
              <a:rPr lang="zh-CN" altLang="en-US" sz="4265" b="1" dirty="0">
                <a:solidFill>
                  <a:srgbClr val="0000FF"/>
                </a:solidFill>
                <a:latin typeface="等线" panose="02010600030101010101" pitchFamily="2" charset="-122"/>
                <a:ea typeface="等线" panose="02010600030101010101" pitchFamily="2" charset="-122"/>
              </a:rPr>
              <a:t>～</a:t>
            </a:r>
            <a:r>
              <a:rPr lang="en-US" altLang="zh-CN" sz="4265" b="1" dirty="0">
                <a:solidFill>
                  <a:srgbClr val="0000FF"/>
                </a:solidFill>
                <a:latin typeface="等线" panose="02010600030101010101" pitchFamily="2" charset="-122"/>
                <a:ea typeface="等线" panose="02010600030101010101" pitchFamily="2" charset="-122"/>
              </a:rPr>
              <a:t>4</a:t>
            </a:r>
            <a:r>
              <a:rPr lang="zh-CN" altLang="en-US" sz="4265" b="1" dirty="0">
                <a:solidFill>
                  <a:srgbClr val="0000FF"/>
                </a:solidFill>
                <a:latin typeface="等线" panose="02010600030101010101" pitchFamily="2" charset="-122"/>
                <a:ea typeface="等线" panose="02010600030101010101" pitchFamily="2" charset="-122"/>
              </a:rPr>
              <a:t>）</a:t>
            </a:r>
            <a:endParaRPr lang="zh-CN" altLang="en-US" sz="4265" dirty="0">
              <a:solidFill>
                <a:srgbClr val="0000FF"/>
              </a:solidFill>
              <a:latin typeface="Calibri" panose="020F0502020204030204" pitchFamily="34" charset="0"/>
              <a:ea typeface="宋体" panose="02010600030101010101" pitchFamily="2" charset="-122"/>
            </a:endParaRPr>
          </a:p>
        </p:txBody>
      </p:sp>
      <p:sp>
        <p:nvSpPr>
          <p:cNvPr id="3" name="矩形 2"/>
          <p:cNvSpPr/>
          <p:nvPr/>
        </p:nvSpPr>
        <p:spPr>
          <a:xfrm>
            <a:off x="2627313" y="1411818"/>
            <a:ext cx="3689350" cy="1405000"/>
          </a:xfrm>
          <a:prstGeom prst="rect">
            <a:avLst/>
          </a:prstGeom>
          <a:solidFill>
            <a:schemeClr val="accent6">
              <a:lumMod val="40000"/>
              <a:lumOff val="60000"/>
            </a:schemeClr>
          </a:solidFill>
        </p:spPr>
        <p:txBody>
          <a:bodyPr>
            <a:spAutoFit/>
          </a:bodyPr>
          <a:lstStyle/>
          <a:p>
            <a:pPr defTabSz="1219200" eaLnBrk="0" fontAlgn="base" hangingPunct="0">
              <a:spcBef>
                <a:spcPct val="0"/>
              </a:spcBef>
              <a:spcAft>
                <a:spcPct val="0"/>
              </a:spcAft>
              <a:defRPr/>
            </a:pPr>
            <a:r>
              <a:rPr lang="zh-CN" altLang="en-US" sz="4265" b="1" dirty="0">
                <a:solidFill>
                  <a:srgbClr val="0000FF"/>
                </a:solidFill>
                <a:latin typeface="等线" panose="02010600030101010101" pitchFamily="2" charset="-122"/>
                <a:ea typeface="等线" panose="02010600030101010101" pitchFamily="2" charset="-122"/>
              </a:rPr>
              <a:t>第一部分（</a:t>
            </a:r>
            <a:r>
              <a:rPr lang="en-US" altLang="zh-CN" sz="4265" b="1" dirty="0">
                <a:solidFill>
                  <a:srgbClr val="0000FF"/>
                </a:solidFill>
                <a:latin typeface="等线" panose="02010600030101010101" pitchFamily="2" charset="-122"/>
                <a:ea typeface="等线" panose="02010600030101010101" pitchFamily="2" charset="-122"/>
              </a:rPr>
              <a:t>1</a:t>
            </a:r>
            <a:r>
              <a:rPr lang="zh-CN" altLang="en-US" sz="4265" b="1" dirty="0">
                <a:solidFill>
                  <a:srgbClr val="0000FF"/>
                </a:solidFill>
                <a:latin typeface="等线" panose="02010600030101010101" pitchFamily="2" charset="-122"/>
                <a:ea typeface="等线" panose="02010600030101010101" pitchFamily="2" charset="-122"/>
              </a:rPr>
              <a:t>）</a:t>
            </a:r>
            <a:endParaRPr lang="zh-CN" altLang="en-US" sz="4265" dirty="0">
              <a:solidFill>
                <a:srgbClr val="0000FF"/>
              </a:solidFill>
              <a:latin typeface="Calibri" panose="020F0502020204030204" pitchFamily="34" charset="0"/>
              <a:ea typeface="宋体" panose="02010600030101010101" pitchFamily="2" charset="-122"/>
            </a:endParaRPr>
          </a:p>
        </p:txBody>
      </p:sp>
      <p:sp>
        <p:nvSpPr>
          <p:cNvPr id="4" name="矩形 3"/>
          <p:cNvSpPr/>
          <p:nvPr/>
        </p:nvSpPr>
        <p:spPr>
          <a:xfrm>
            <a:off x="2627313" y="4032251"/>
            <a:ext cx="3689350" cy="1405000"/>
          </a:xfrm>
          <a:prstGeom prst="rect">
            <a:avLst/>
          </a:prstGeom>
          <a:solidFill>
            <a:schemeClr val="accent4">
              <a:lumMod val="60000"/>
              <a:lumOff val="40000"/>
            </a:schemeClr>
          </a:solidFill>
        </p:spPr>
        <p:txBody>
          <a:bodyPr>
            <a:spAutoFit/>
          </a:bodyPr>
          <a:lstStyle/>
          <a:p>
            <a:pPr defTabSz="1219200" eaLnBrk="0" fontAlgn="base" hangingPunct="0">
              <a:spcBef>
                <a:spcPct val="0"/>
              </a:spcBef>
              <a:spcAft>
                <a:spcPct val="0"/>
              </a:spcAft>
              <a:defRPr/>
            </a:pPr>
            <a:r>
              <a:rPr lang="zh-CN" altLang="en-US" sz="4265" b="1" dirty="0">
                <a:solidFill>
                  <a:srgbClr val="0000FF"/>
                </a:solidFill>
                <a:latin typeface="等线" panose="02010600030101010101" pitchFamily="2" charset="-122"/>
                <a:ea typeface="等线" panose="02010600030101010101" pitchFamily="2" charset="-122"/>
              </a:rPr>
              <a:t>第三部分（</a:t>
            </a:r>
            <a:r>
              <a:rPr lang="en-US" altLang="zh-CN" sz="4265" b="1" dirty="0">
                <a:solidFill>
                  <a:srgbClr val="0000FF"/>
                </a:solidFill>
                <a:latin typeface="等线" panose="02010600030101010101" pitchFamily="2" charset="-122"/>
                <a:ea typeface="等线" panose="02010600030101010101" pitchFamily="2" charset="-122"/>
              </a:rPr>
              <a:t>5</a:t>
            </a:r>
            <a:r>
              <a:rPr lang="zh-CN" altLang="en-US" sz="4265" b="1" dirty="0">
                <a:solidFill>
                  <a:srgbClr val="0000FF"/>
                </a:solidFill>
                <a:latin typeface="等线" panose="02010600030101010101" pitchFamily="2" charset="-122"/>
                <a:ea typeface="等线" panose="02010600030101010101" pitchFamily="2" charset="-122"/>
              </a:rPr>
              <a:t>～</a:t>
            </a:r>
            <a:r>
              <a:rPr lang="en-US" altLang="zh-CN" sz="4265" b="1" dirty="0">
                <a:solidFill>
                  <a:srgbClr val="0000FF"/>
                </a:solidFill>
                <a:latin typeface="等线" panose="02010600030101010101" pitchFamily="2" charset="-122"/>
                <a:ea typeface="等线" panose="02010600030101010101" pitchFamily="2" charset="-122"/>
              </a:rPr>
              <a:t>6</a:t>
            </a:r>
            <a:r>
              <a:rPr lang="zh-CN" altLang="en-US" sz="4265" b="1" dirty="0">
                <a:solidFill>
                  <a:srgbClr val="0000FF"/>
                </a:solidFill>
                <a:latin typeface="等线" panose="02010600030101010101" pitchFamily="2" charset="-122"/>
                <a:ea typeface="等线" panose="02010600030101010101" pitchFamily="2" charset="-122"/>
              </a:rPr>
              <a:t>）</a:t>
            </a:r>
            <a:endParaRPr lang="zh-CN" altLang="en-US" sz="4265" dirty="0">
              <a:solidFill>
                <a:srgbClr val="0000FF"/>
              </a:solidFill>
              <a:latin typeface="Calibri" panose="020F0502020204030204" pitchFamily="34" charset="0"/>
              <a:ea typeface="宋体" panose="02010600030101010101" pitchFamily="2" charset="-122"/>
            </a:endParaRPr>
          </a:p>
        </p:txBody>
      </p:sp>
      <p:sp>
        <p:nvSpPr>
          <p:cNvPr id="5" name="矩形 4"/>
          <p:cNvSpPr/>
          <p:nvPr/>
        </p:nvSpPr>
        <p:spPr>
          <a:xfrm>
            <a:off x="2627313" y="5342467"/>
            <a:ext cx="3689350" cy="1405000"/>
          </a:xfrm>
          <a:prstGeom prst="rect">
            <a:avLst/>
          </a:prstGeom>
          <a:solidFill>
            <a:schemeClr val="accent3">
              <a:lumMod val="60000"/>
              <a:lumOff val="40000"/>
            </a:schemeClr>
          </a:solidFill>
        </p:spPr>
        <p:txBody>
          <a:bodyPr>
            <a:spAutoFit/>
          </a:bodyPr>
          <a:lstStyle/>
          <a:p>
            <a:pPr defTabSz="1219200" eaLnBrk="0" fontAlgn="base" hangingPunct="0">
              <a:spcBef>
                <a:spcPct val="0"/>
              </a:spcBef>
              <a:spcAft>
                <a:spcPct val="0"/>
              </a:spcAft>
              <a:defRPr/>
            </a:pPr>
            <a:r>
              <a:rPr lang="zh-CN" altLang="en-US" sz="4265" b="1" dirty="0">
                <a:solidFill>
                  <a:srgbClr val="0000FF"/>
                </a:solidFill>
                <a:latin typeface="等线" panose="02010600030101010101" pitchFamily="2" charset="-122"/>
                <a:ea typeface="等线" panose="02010600030101010101" pitchFamily="2" charset="-122"/>
              </a:rPr>
              <a:t>第四部分（</a:t>
            </a:r>
            <a:r>
              <a:rPr lang="en-US" altLang="zh-CN" sz="4265" b="1" dirty="0">
                <a:solidFill>
                  <a:srgbClr val="0000FF"/>
                </a:solidFill>
                <a:latin typeface="等线" panose="02010600030101010101" pitchFamily="2" charset="-122"/>
                <a:ea typeface="等线" panose="02010600030101010101" pitchFamily="2" charset="-122"/>
              </a:rPr>
              <a:t>7</a:t>
            </a:r>
            <a:r>
              <a:rPr lang="zh-CN" altLang="en-US" sz="4265" b="1" dirty="0">
                <a:solidFill>
                  <a:srgbClr val="0000FF"/>
                </a:solidFill>
                <a:latin typeface="等线" panose="02010600030101010101" pitchFamily="2" charset="-122"/>
                <a:ea typeface="等线" panose="02010600030101010101" pitchFamily="2" charset="-122"/>
              </a:rPr>
              <a:t>）</a:t>
            </a:r>
            <a:endParaRPr lang="zh-CN" altLang="en-US" sz="4265" dirty="0">
              <a:solidFill>
                <a:srgbClr val="0000FF"/>
              </a:solidFill>
              <a:latin typeface="Calibri" panose="020F0502020204030204" pitchFamily="34" charset="0"/>
              <a:ea typeface="宋体" panose="02010600030101010101" pitchFamily="2" charset="-122"/>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grpId="0" nodeType="clickEffect">
                                  <p:stCondLst>
                                    <p:cond delay="0"/>
                                  </p:stCondLst>
                                  <p:childTnLst>
                                    <p:animScale>
                                      <p:cBhvr>
                                        <p:cTn id="6" dur="2000" fill="hold"/>
                                        <p:tgtEl>
                                          <p:spTgt spid="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0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文本框 2"/>
          <p:cNvSpPr txBox="1">
            <a:spLocks noChangeArrowheads="1"/>
          </p:cNvSpPr>
          <p:nvPr/>
        </p:nvSpPr>
        <p:spPr bwMode="auto">
          <a:xfrm>
            <a:off x="3592514" y="289985"/>
            <a:ext cx="2320925"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结构梳理</a:t>
            </a:r>
          </a:p>
        </p:txBody>
      </p:sp>
      <p:sp>
        <p:nvSpPr>
          <p:cNvPr id="31746" name="AutoShape 2"/>
          <p:cNvSpPr/>
          <p:nvPr/>
        </p:nvSpPr>
        <p:spPr bwMode="auto">
          <a:xfrm>
            <a:off x="1704976" y="1464734"/>
            <a:ext cx="328613" cy="4711700"/>
          </a:xfrm>
          <a:prstGeom prst="leftBrace">
            <a:avLst>
              <a:gd name="adj1" fmla="val 34202"/>
              <a:gd name="adj2" fmla="val 50000"/>
            </a:avLst>
          </a:prstGeom>
          <a:noFill/>
          <a:ln w="28575">
            <a:solidFill>
              <a:schemeClr val="tx1"/>
            </a:solidFill>
            <a:rou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3465" b="1"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45059" name="Rectangle 9"/>
          <p:cNvSpPr>
            <a:spLocks noChangeArrowheads="1"/>
          </p:cNvSpPr>
          <p:nvPr/>
        </p:nvSpPr>
        <p:spPr bwMode="auto">
          <a:xfrm>
            <a:off x="4752976" y="4737100"/>
            <a:ext cx="184731" cy="667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zh-CN" sz="3735" b="1" i="0" u="none" strike="noStrike" kern="1200" cap="none" spc="0" normalizeH="0" baseline="0" noProof="0">
              <a:ln>
                <a:noFill/>
              </a:ln>
              <a:solidFill>
                <a:srgbClr val="FFFF00"/>
              </a:solidFill>
              <a:effectLst/>
              <a:uLnTx/>
              <a:uFillTx/>
              <a:latin typeface="Times New Roman" panose="02020603050405020304" pitchFamily="18" charset="0"/>
              <a:ea typeface="宋体" panose="02010600030101010101" pitchFamily="2" charset="-122"/>
              <a:cs typeface="+mn-cs"/>
            </a:endParaRPr>
          </a:p>
        </p:txBody>
      </p:sp>
      <p:sp>
        <p:nvSpPr>
          <p:cNvPr id="17419" name="Text Box 11"/>
          <p:cNvSpPr txBox="1">
            <a:spLocks noChangeArrowheads="1"/>
          </p:cNvSpPr>
          <p:nvPr/>
        </p:nvSpPr>
        <p:spPr bwMode="auto">
          <a:xfrm>
            <a:off x="1897063" y="2465917"/>
            <a:ext cx="2589170" cy="667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样子、特点</a:t>
            </a:r>
          </a:p>
        </p:txBody>
      </p:sp>
      <p:sp>
        <p:nvSpPr>
          <p:cNvPr id="17435" name="Text Box 27"/>
          <p:cNvSpPr txBox="1">
            <a:spLocks noChangeArrowheads="1"/>
          </p:cNvSpPr>
          <p:nvPr/>
        </p:nvSpPr>
        <p:spPr bwMode="auto">
          <a:xfrm>
            <a:off x="1895476" y="4038600"/>
            <a:ext cx="3070071" cy="667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船夫技术高超</a:t>
            </a:r>
          </a:p>
        </p:txBody>
      </p:sp>
      <p:sp>
        <p:nvSpPr>
          <p:cNvPr id="35" name="文本框 3"/>
          <p:cNvSpPr txBox="1">
            <a:spLocks noChangeArrowheads="1"/>
          </p:cNvSpPr>
          <p:nvPr/>
        </p:nvSpPr>
        <p:spPr bwMode="auto">
          <a:xfrm>
            <a:off x="392113" y="3107267"/>
            <a:ext cx="1312862" cy="1816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373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威尼斯的小艇</a:t>
            </a:r>
          </a:p>
        </p:txBody>
      </p:sp>
      <p:sp>
        <p:nvSpPr>
          <p:cNvPr id="21" name="Text Box 27"/>
          <p:cNvSpPr txBox="1">
            <a:spLocks noChangeArrowheads="1"/>
          </p:cNvSpPr>
          <p:nvPr/>
        </p:nvSpPr>
        <p:spPr bwMode="auto">
          <a:xfrm>
            <a:off x="1947864" y="5232401"/>
            <a:ext cx="1987550" cy="1816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与人们生活息息相关</a:t>
            </a:r>
          </a:p>
        </p:txBody>
      </p:sp>
      <p:sp>
        <p:nvSpPr>
          <p:cNvPr id="3" name="TextBox 2"/>
          <p:cNvSpPr txBox="1"/>
          <p:nvPr/>
        </p:nvSpPr>
        <p:spPr>
          <a:xfrm>
            <a:off x="2119314" y="1274234"/>
            <a:ext cx="2454275" cy="1241878"/>
          </a:xfrm>
          <a:prstGeom prst="rect">
            <a:avLst/>
          </a:prstGeom>
        </p:spPr>
        <p:style>
          <a:lnRef idx="3">
            <a:schemeClr val="lt1"/>
          </a:lnRef>
          <a:fillRef idx="1">
            <a:schemeClr val="accent1"/>
          </a:fillRef>
          <a:effectRef idx="1">
            <a:schemeClr val="accent1"/>
          </a:effectRef>
          <a:fontRef idx="minor">
            <a:schemeClr val="lt1"/>
          </a:fontRef>
        </p:style>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3735" b="1" i="0" u="none" strike="noStrike" kern="1200" cap="none" spc="0" normalizeH="0" baseline="0" noProof="0" dirty="0">
                <a:ln>
                  <a:noFill/>
                </a:ln>
                <a:solidFill>
                  <a:srgbClr val="FFFF00"/>
                </a:solidFill>
                <a:effectLst/>
                <a:uLnTx/>
                <a:uFillTx/>
                <a:latin typeface="楷体" panose="02010609060101010101" pitchFamily="49" charset="-122"/>
                <a:ea typeface="楷体" panose="02010609060101010101" pitchFamily="49" charset="-122"/>
                <a:cs typeface="+mn-cs"/>
              </a:rPr>
              <a:t>主要交通工具</a:t>
            </a:r>
          </a:p>
        </p:txBody>
      </p:sp>
      <p:sp>
        <p:nvSpPr>
          <p:cNvPr id="18" name="TextBox 17"/>
          <p:cNvSpPr txBox="1"/>
          <p:nvPr/>
        </p:nvSpPr>
        <p:spPr>
          <a:xfrm>
            <a:off x="3886201" y="2070101"/>
            <a:ext cx="2112963" cy="2391424"/>
          </a:xfrm>
          <a:prstGeom prst="rect">
            <a:avLst/>
          </a:prstGeom>
        </p:spPr>
        <p:style>
          <a:lnRef idx="3">
            <a:schemeClr val="lt1"/>
          </a:lnRef>
          <a:fillRef idx="1">
            <a:schemeClr val="accent1"/>
          </a:fillRef>
          <a:effectRef idx="1">
            <a:schemeClr val="accent1"/>
          </a:effectRef>
          <a:fontRef idx="minor">
            <a:schemeClr val="lt1"/>
          </a:fontRef>
        </p:style>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3735" b="1" i="0" u="none" strike="noStrike" kern="1200" cap="none" spc="0" normalizeH="0" baseline="0" noProof="0" dirty="0">
                <a:ln>
                  <a:noFill/>
                </a:ln>
                <a:solidFill>
                  <a:srgbClr val="FFFF00"/>
                </a:solidFill>
                <a:effectLst/>
                <a:uLnTx/>
                <a:uFillTx/>
                <a:latin typeface="楷体" panose="02010609060101010101" pitchFamily="49" charset="-122"/>
                <a:ea typeface="楷体" panose="02010609060101010101" pitchFamily="49" charset="-122"/>
                <a:cs typeface="+mn-cs"/>
              </a:rPr>
              <a:t>长、窄、深</a:t>
            </a:r>
            <a:endParaRPr kumimoji="0" lang="en-US" altLang="zh-CN" sz="3735" b="1" i="0" u="none" strike="noStrike" kern="1200" cap="none" spc="0" normalizeH="0" baseline="0" noProof="0" dirty="0">
              <a:ln>
                <a:noFill/>
              </a:ln>
              <a:solidFill>
                <a:srgbClr val="FFFF00"/>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3735" b="1" i="0" u="none" strike="noStrike" kern="1200" cap="none" spc="0" normalizeH="0" baseline="0" noProof="0" dirty="0">
                <a:ln>
                  <a:noFill/>
                </a:ln>
                <a:solidFill>
                  <a:srgbClr val="FFFF00"/>
                </a:solidFill>
                <a:effectLst/>
                <a:uLnTx/>
                <a:uFillTx/>
                <a:latin typeface="楷体" panose="02010609060101010101" pitchFamily="49" charset="-122"/>
                <a:ea typeface="楷体" panose="02010609060101010101" pitchFamily="49" charset="-122"/>
                <a:cs typeface="+mn-cs"/>
              </a:rPr>
              <a:t>两头翘起</a:t>
            </a:r>
            <a:endParaRPr kumimoji="0" lang="en-US" altLang="zh-CN" sz="3735" b="1" i="0" u="none" strike="noStrike" kern="1200" cap="none" spc="0" normalizeH="0" baseline="0" noProof="0" dirty="0">
              <a:ln>
                <a:noFill/>
              </a:ln>
              <a:solidFill>
                <a:srgbClr val="FFFF00"/>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3735" b="1" i="0" u="none" strike="noStrike" kern="1200" cap="none" spc="0" normalizeH="0" baseline="0" noProof="0" dirty="0">
                <a:ln>
                  <a:noFill/>
                </a:ln>
                <a:solidFill>
                  <a:srgbClr val="FFFF00"/>
                </a:solidFill>
                <a:effectLst/>
                <a:uLnTx/>
                <a:uFillTx/>
                <a:latin typeface="楷体" panose="02010609060101010101" pitchFamily="49" charset="-122"/>
                <a:ea typeface="楷体" panose="02010609060101010101" pitchFamily="49" charset="-122"/>
                <a:cs typeface="+mn-cs"/>
              </a:rPr>
              <a:t>轻快灵活</a:t>
            </a:r>
          </a:p>
        </p:txBody>
      </p:sp>
      <p:sp>
        <p:nvSpPr>
          <p:cNvPr id="19" name="TextBox 18"/>
          <p:cNvSpPr txBox="1"/>
          <p:nvPr/>
        </p:nvSpPr>
        <p:spPr>
          <a:xfrm>
            <a:off x="4370388" y="4059767"/>
            <a:ext cx="3257550" cy="1241878"/>
          </a:xfrm>
          <a:prstGeom prst="rect">
            <a:avLst/>
          </a:prstGeom>
        </p:spPr>
        <p:style>
          <a:lnRef idx="3">
            <a:schemeClr val="lt1"/>
          </a:lnRef>
          <a:fillRef idx="1">
            <a:schemeClr val="accent1"/>
          </a:fillRef>
          <a:effectRef idx="1">
            <a:schemeClr val="accent1"/>
          </a:effectRef>
          <a:fontRef idx="minor">
            <a:schemeClr val="lt1"/>
          </a:fontRef>
        </p:style>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3735" b="1" i="0" u="none" strike="noStrike" kern="1200" cap="none" spc="0" normalizeH="0" baseline="0" noProof="0" dirty="0">
                <a:ln>
                  <a:noFill/>
                </a:ln>
                <a:solidFill>
                  <a:srgbClr val="FFFF00"/>
                </a:solidFill>
                <a:effectLst/>
                <a:uLnTx/>
                <a:uFillTx/>
                <a:latin typeface="楷体" panose="02010609060101010101" pitchFamily="49" charset="-122"/>
                <a:ea typeface="楷体" panose="02010609060101010101" pitchFamily="49" charset="-122"/>
                <a:cs typeface="+mn-cs"/>
              </a:rPr>
              <a:t>操纵自如、速度快</a:t>
            </a:r>
          </a:p>
        </p:txBody>
      </p:sp>
      <p:sp>
        <p:nvSpPr>
          <p:cNvPr id="20" name="TextBox 19"/>
          <p:cNvSpPr txBox="1"/>
          <p:nvPr/>
        </p:nvSpPr>
        <p:spPr>
          <a:xfrm>
            <a:off x="3935414" y="5232402"/>
            <a:ext cx="4518025" cy="2391424"/>
          </a:xfrm>
          <a:prstGeom prst="rect">
            <a:avLst/>
          </a:prstGeom>
        </p:spPr>
        <p:style>
          <a:lnRef idx="3">
            <a:schemeClr val="lt1"/>
          </a:lnRef>
          <a:fillRef idx="1">
            <a:schemeClr val="accent1"/>
          </a:fillRef>
          <a:effectRef idx="1">
            <a:schemeClr val="accent1"/>
          </a:effectRef>
          <a:fontRef idx="minor">
            <a:schemeClr val="lt1"/>
          </a:fontRef>
        </p:style>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3735" b="1" i="0" u="none" strike="noStrike" kern="1200" cap="none" spc="0" normalizeH="0" baseline="0" noProof="0" dirty="0">
                <a:ln>
                  <a:noFill/>
                </a:ln>
                <a:solidFill>
                  <a:srgbClr val="FFFF00"/>
                </a:solidFill>
                <a:effectLst/>
                <a:uLnTx/>
                <a:uFillTx/>
                <a:latin typeface="楷体" panose="02010609060101010101" pitchFamily="49" charset="-122"/>
                <a:ea typeface="楷体" panose="02010609060101010101" pitchFamily="49" charset="-122"/>
                <a:cs typeface="+mn-cs"/>
              </a:rPr>
              <a:t>白天，人们出行，艇动城闹</a:t>
            </a:r>
            <a:endParaRPr kumimoji="0" lang="en-US" altLang="zh-CN" sz="3735" b="1" i="0" u="none" strike="noStrike" kern="1200" cap="none" spc="0" normalizeH="0" baseline="0" noProof="0" dirty="0">
              <a:ln>
                <a:noFill/>
              </a:ln>
              <a:solidFill>
                <a:srgbClr val="FFFF00"/>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3735" b="1" i="0" u="none" strike="noStrike" kern="1200" cap="none" spc="0" normalizeH="0" baseline="0" noProof="0" dirty="0">
                <a:ln>
                  <a:noFill/>
                </a:ln>
                <a:solidFill>
                  <a:srgbClr val="FFFF00"/>
                </a:solidFill>
                <a:effectLst/>
                <a:uLnTx/>
                <a:uFillTx/>
                <a:latin typeface="楷体" panose="02010609060101010101" pitchFamily="49" charset="-122"/>
                <a:ea typeface="楷体" panose="02010609060101010101" pitchFamily="49" charset="-122"/>
                <a:cs typeface="+mn-cs"/>
              </a:rPr>
              <a:t>半夜，戏院散场，艇停城静</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blinds(horizontal)">
                                      <p:cBhvr>
                                        <p:cTn id="7" dur="500"/>
                                        <p:tgtEl>
                                          <p:spTgt spid="35"/>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499"/>
                                          </p:stCondLst>
                                        </p:cTn>
                                        <p:tgtEl>
                                          <p:spTgt spid="3174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7" presetClass="entr" presetSubtype="10" fill="hold" grpId="0" nodeType="clickEffect">
                                  <p:stCondLst>
                                    <p:cond delay="0"/>
                                  </p:stCondLst>
                                  <p:childTnLst>
                                    <p:set>
                                      <p:cBhvr>
                                        <p:cTn id="19" dur="1" fill="hold">
                                          <p:stCondLst>
                                            <p:cond delay="0"/>
                                          </p:stCondLst>
                                        </p:cTn>
                                        <p:tgtEl>
                                          <p:spTgt spid="17419"/>
                                        </p:tgtEl>
                                        <p:attrNameLst>
                                          <p:attrName>style.visibility</p:attrName>
                                        </p:attrNameLst>
                                      </p:cBhvr>
                                      <p:to>
                                        <p:strVal val="visible"/>
                                      </p:to>
                                    </p:set>
                                    <p:anim calcmode="lin" valueType="num">
                                      <p:cBhvr>
                                        <p:cTn id="20" dur="500" fill="hold"/>
                                        <p:tgtEl>
                                          <p:spTgt spid="17419"/>
                                        </p:tgtEl>
                                        <p:attrNameLst>
                                          <p:attrName>ppt_w</p:attrName>
                                        </p:attrNameLst>
                                      </p:cBhvr>
                                      <p:tavLst>
                                        <p:tav tm="0">
                                          <p:val>
                                            <p:fltVal val="0"/>
                                          </p:val>
                                        </p:tav>
                                        <p:tav tm="100000">
                                          <p:val>
                                            <p:strVal val="#ppt_w"/>
                                          </p:val>
                                        </p:tav>
                                      </p:tavLst>
                                    </p:anim>
                                    <p:anim calcmode="lin" valueType="num">
                                      <p:cBhvr>
                                        <p:cTn id="21" dur="500" fill="hold"/>
                                        <p:tgtEl>
                                          <p:spTgt spid="17419"/>
                                        </p:tgtEl>
                                        <p:attrNameLst>
                                          <p:attrName>ppt_h</p:attrName>
                                        </p:attrNameLst>
                                      </p:cBhvr>
                                      <p:tavLst>
                                        <p:tav tm="0">
                                          <p:val>
                                            <p:strVal val="#ppt_h"/>
                                          </p:val>
                                        </p:tav>
                                        <p:tav tm="100000">
                                          <p:val>
                                            <p:strVal val="#ppt_h"/>
                                          </p:val>
                                        </p:tav>
                                      </p:tavLst>
                                    </p:anim>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barn(inVertical)">
                                      <p:cBhvr>
                                        <p:cTn id="26" dur="500"/>
                                        <p:tgtEl>
                                          <p:spTgt spid="18"/>
                                        </p:tgtEl>
                                      </p:cBhvr>
                                    </p:animEffect>
                                  </p:childTnLst>
                                </p:cTn>
                              </p:par>
                            </p:childTnLst>
                          </p:cTn>
                        </p:par>
                      </p:childTnLst>
                    </p:cTn>
                  </p:par>
                  <p:par>
                    <p:cTn id="27" fill="hold">
                      <p:stCondLst>
                        <p:cond delay="indefinite"/>
                      </p:stCondLst>
                      <p:childTnLst>
                        <p:par>
                          <p:cTn id="28" fill="hold">
                            <p:stCondLst>
                              <p:cond delay="0"/>
                            </p:stCondLst>
                            <p:childTnLst>
                              <p:par>
                                <p:cTn id="29" presetID="17" presetClass="entr" presetSubtype="10" fill="hold" grpId="0" nodeType="clickEffect">
                                  <p:stCondLst>
                                    <p:cond delay="0"/>
                                  </p:stCondLst>
                                  <p:childTnLst>
                                    <p:set>
                                      <p:cBhvr>
                                        <p:cTn id="30" dur="1" fill="hold">
                                          <p:stCondLst>
                                            <p:cond delay="0"/>
                                          </p:stCondLst>
                                        </p:cTn>
                                        <p:tgtEl>
                                          <p:spTgt spid="17435"/>
                                        </p:tgtEl>
                                        <p:attrNameLst>
                                          <p:attrName>style.visibility</p:attrName>
                                        </p:attrNameLst>
                                      </p:cBhvr>
                                      <p:to>
                                        <p:strVal val="visible"/>
                                      </p:to>
                                    </p:set>
                                    <p:anim calcmode="lin" valueType="num">
                                      <p:cBhvr>
                                        <p:cTn id="31" dur="500" fill="hold"/>
                                        <p:tgtEl>
                                          <p:spTgt spid="17435"/>
                                        </p:tgtEl>
                                        <p:attrNameLst>
                                          <p:attrName>ppt_w</p:attrName>
                                        </p:attrNameLst>
                                      </p:cBhvr>
                                      <p:tavLst>
                                        <p:tav tm="0">
                                          <p:val>
                                            <p:fltVal val="0"/>
                                          </p:val>
                                        </p:tav>
                                        <p:tav tm="100000">
                                          <p:val>
                                            <p:strVal val="#ppt_w"/>
                                          </p:val>
                                        </p:tav>
                                      </p:tavLst>
                                    </p:anim>
                                    <p:anim calcmode="lin" valueType="num">
                                      <p:cBhvr>
                                        <p:cTn id="32" dur="500" fill="hold"/>
                                        <p:tgtEl>
                                          <p:spTgt spid="17435"/>
                                        </p:tgtEl>
                                        <p:attrNameLst>
                                          <p:attrName>ppt_h</p:attrName>
                                        </p:attrNameLst>
                                      </p:cBhvr>
                                      <p:tavLst>
                                        <p:tav tm="0">
                                          <p:val>
                                            <p:strVal val="#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barn(inVertical)">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17" presetClass="entr" presetSubtype="10" fill="hold" grpId="0" nodeType="click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p:cTn id="42" dur="500" fill="hold"/>
                                        <p:tgtEl>
                                          <p:spTgt spid="21"/>
                                        </p:tgtEl>
                                        <p:attrNameLst>
                                          <p:attrName>ppt_w</p:attrName>
                                        </p:attrNameLst>
                                      </p:cBhvr>
                                      <p:tavLst>
                                        <p:tav tm="0">
                                          <p:val>
                                            <p:fltVal val="0"/>
                                          </p:val>
                                        </p:tav>
                                        <p:tav tm="100000">
                                          <p:val>
                                            <p:strVal val="#ppt_w"/>
                                          </p:val>
                                        </p:tav>
                                      </p:tavLst>
                                    </p:anim>
                                    <p:anim calcmode="lin" valueType="num">
                                      <p:cBhvr>
                                        <p:cTn id="43" dur="500" fill="hold"/>
                                        <p:tgtEl>
                                          <p:spTgt spid="21"/>
                                        </p:tgtEl>
                                        <p:attrNameLst>
                                          <p:attrName>ppt_h</p:attrName>
                                        </p:attrNameLst>
                                      </p:cBhvr>
                                      <p:tavLst>
                                        <p:tav tm="0">
                                          <p:val>
                                            <p:strVal val="#ppt_h"/>
                                          </p:val>
                                        </p:tav>
                                        <p:tav tm="100000">
                                          <p:val>
                                            <p:strVal val="#ppt_h"/>
                                          </p:val>
                                        </p:tav>
                                      </p:tavLst>
                                    </p:anim>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20"/>
                                        </p:tgtEl>
                                        <p:attrNameLst>
                                          <p:attrName>style.visibility</p:attrName>
                                        </p:attrNameLst>
                                      </p:cBhvr>
                                      <p:to>
                                        <p:strVal val="visible"/>
                                      </p:to>
                                    </p:set>
                                    <p:animEffect transition="in" filter="barn(inVertical)">
                                      <p:cBhvr>
                                        <p:cTn id="4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6" grpId="0" animBg="1"/>
      <p:bldP spid="17419" grpId="0"/>
      <p:bldP spid="17435" grpId="0"/>
      <p:bldP spid="35" grpId="0"/>
      <p:bldP spid="21" grpId="0"/>
      <p:bldP spid="3" grpId="0" animBg="1"/>
      <p:bldP spid="18" grpId="0" animBg="1"/>
      <p:bldP spid="19" grpId="0" animBg="1"/>
      <p:bldP spid="20" grpId="0" animBg="1"/>
    </p:bldLst>
  </p:timing>
</p:sld>
</file>

<file path=ppt/slides/slide10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矩形 1"/>
          <p:cNvSpPr>
            <a:spLocks noChangeArrowheads="1"/>
          </p:cNvSpPr>
          <p:nvPr/>
        </p:nvSpPr>
        <p:spPr bwMode="auto">
          <a:xfrm>
            <a:off x="638176" y="1801284"/>
            <a:ext cx="8129588" cy="5999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1" hangingPunct="1">
              <a:lnSpc>
                <a:spcPct val="15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威尼斯的小艇</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一文通过介绍威尼斯小艇的样子、船夫驾驶小艇的高超技术以及小艇在人们日常生活中的重要作用，为我们展示了威尼斯这座水上名城特有的风光。</a:t>
            </a:r>
          </a:p>
        </p:txBody>
      </p:sp>
      <p:sp>
        <p:nvSpPr>
          <p:cNvPr id="47106" name="文本框 2"/>
          <p:cNvSpPr txBox="1">
            <a:spLocks noChangeArrowheads="1"/>
          </p:cNvSpPr>
          <p:nvPr/>
        </p:nvSpPr>
        <p:spPr bwMode="auto">
          <a:xfrm>
            <a:off x="1027114" y="416985"/>
            <a:ext cx="2143125"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课堂小结</a:t>
            </a:r>
          </a:p>
        </p:txBody>
      </p:sp>
    </p:spTree>
  </p:cSld>
  <p:clrMapOvr>
    <a:masterClrMapping/>
  </p:clrMapOvr>
</p:sld>
</file>

<file path=ppt/slides/slide10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文本框 2"/>
          <p:cNvSpPr txBox="1">
            <a:spLocks noChangeArrowheads="1"/>
          </p:cNvSpPr>
          <p:nvPr/>
        </p:nvSpPr>
        <p:spPr bwMode="auto">
          <a:xfrm>
            <a:off x="1058864" y="258234"/>
            <a:ext cx="2262187"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随堂练习</a:t>
            </a:r>
          </a:p>
        </p:txBody>
      </p:sp>
      <p:sp>
        <p:nvSpPr>
          <p:cNvPr id="51202" name="TextBox 5"/>
          <p:cNvSpPr txBox="1">
            <a:spLocks noChangeArrowheads="1"/>
          </p:cNvSpPr>
          <p:nvPr/>
        </p:nvSpPr>
        <p:spPr bwMode="auto">
          <a:xfrm>
            <a:off x="450851" y="1119717"/>
            <a:ext cx="6554788"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一、看拼音，写词语。</a:t>
            </a:r>
          </a:p>
        </p:txBody>
      </p:sp>
      <p:sp>
        <p:nvSpPr>
          <p:cNvPr id="51203" name="TextBox 6"/>
          <p:cNvSpPr txBox="1">
            <a:spLocks noChangeArrowheads="1"/>
          </p:cNvSpPr>
          <p:nvPr/>
        </p:nvSpPr>
        <p:spPr bwMode="auto">
          <a:xfrm>
            <a:off x="1341439" y="1966385"/>
            <a:ext cx="1570037"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bǎo mǔ</a:t>
            </a:r>
            <a:endPar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51204" name="TextBox 10"/>
          <p:cNvSpPr txBox="1">
            <a:spLocks noChangeArrowheads="1"/>
          </p:cNvSpPr>
          <p:nvPr/>
        </p:nvSpPr>
        <p:spPr bwMode="auto">
          <a:xfrm>
            <a:off x="1055689" y="2772834"/>
            <a:ext cx="2141537"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p>
        </p:txBody>
      </p:sp>
      <p:sp>
        <p:nvSpPr>
          <p:cNvPr id="12" name="TextBox 11"/>
          <p:cNvSpPr txBox="1">
            <a:spLocks noChangeArrowheads="1"/>
          </p:cNvSpPr>
          <p:nvPr/>
        </p:nvSpPr>
        <p:spPr bwMode="auto">
          <a:xfrm>
            <a:off x="1574800" y="2732617"/>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保姆</a:t>
            </a:r>
          </a:p>
        </p:txBody>
      </p:sp>
      <p:sp>
        <p:nvSpPr>
          <p:cNvPr id="51206" name="TextBox 6"/>
          <p:cNvSpPr txBox="1">
            <a:spLocks noChangeArrowheads="1"/>
          </p:cNvSpPr>
          <p:nvPr/>
        </p:nvSpPr>
        <p:spPr bwMode="auto">
          <a:xfrm>
            <a:off x="3544889" y="2002367"/>
            <a:ext cx="1855787"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dǎo ɡào</a:t>
            </a:r>
            <a:endPar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51207" name="TextBox 10"/>
          <p:cNvSpPr txBox="1">
            <a:spLocks noChangeArrowheads="1"/>
          </p:cNvSpPr>
          <p:nvPr/>
        </p:nvSpPr>
        <p:spPr bwMode="auto">
          <a:xfrm>
            <a:off x="3321050" y="2808818"/>
            <a:ext cx="214153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p>
        </p:txBody>
      </p:sp>
      <p:sp>
        <p:nvSpPr>
          <p:cNvPr id="51208" name="TextBox 6"/>
          <p:cNvSpPr txBox="1">
            <a:spLocks noChangeArrowheads="1"/>
          </p:cNvSpPr>
          <p:nvPr/>
        </p:nvSpPr>
        <p:spPr bwMode="auto">
          <a:xfrm>
            <a:off x="5946775" y="1989667"/>
            <a:ext cx="1855788"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ɡù yōnɡ</a:t>
            </a:r>
            <a:endPar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51209" name="TextBox 10"/>
          <p:cNvSpPr txBox="1">
            <a:spLocks noChangeArrowheads="1"/>
          </p:cNvSpPr>
          <p:nvPr/>
        </p:nvSpPr>
        <p:spPr bwMode="auto">
          <a:xfrm>
            <a:off x="5748339" y="2808818"/>
            <a:ext cx="2141537"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p>
        </p:txBody>
      </p:sp>
      <p:sp>
        <p:nvSpPr>
          <p:cNvPr id="51210" name="TextBox 6"/>
          <p:cNvSpPr txBox="1">
            <a:spLocks noChangeArrowheads="1"/>
          </p:cNvSpPr>
          <p:nvPr/>
        </p:nvSpPr>
        <p:spPr bwMode="auto">
          <a:xfrm>
            <a:off x="1241425" y="4106334"/>
            <a:ext cx="1855788"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mén lián</a:t>
            </a:r>
            <a:endPar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51211" name="TextBox 10"/>
          <p:cNvSpPr txBox="1">
            <a:spLocks noChangeArrowheads="1"/>
          </p:cNvSpPr>
          <p:nvPr/>
        </p:nvSpPr>
        <p:spPr bwMode="auto">
          <a:xfrm>
            <a:off x="1055689" y="4912785"/>
            <a:ext cx="2141537"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p>
        </p:txBody>
      </p:sp>
      <p:sp>
        <p:nvSpPr>
          <p:cNvPr id="51212" name="TextBox 6"/>
          <p:cNvSpPr txBox="1">
            <a:spLocks noChangeArrowheads="1"/>
          </p:cNvSpPr>
          <p:nvPr/>
        </p:nvSpPr>
        <p:spPr bwMode="auto">
          <a:xfrm>
            <a:off x="3395663" y="4142318"/>
            <a:ext cx="21907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xiǎo tǐnɡ</a:t>
            </a:r>
            <a:endPar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51213" name="TextBox 10"/>
          <p:cNvSpPr txBox="1">
            <a:spLocks noChangeArrowheads="1"/>
          </p:cNvSpPr>
          <p:nvPr/>
        </p:nvSpPr>
        <p:spPr bwMode="auto">
          <a:xfrm>
            <a:off x="3321050" y="4948767"/>
            <a:ext cx="214153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p>
        </p:txBody>
      </p:sp>
      <p:sp>
        <p:nvSpPr>
          <p:cNvPr id="51214" name="TextBox 6"/>
          <p:cNvSpPr txBox="1">
            <a:spLocks noChangeArrowheads="1"/>
          </p:cNvSpPr>
          <p:nvPr/>
        </p:nvSpPr>
        <p:spPr bwMode="auto">
          <a:xfrm>
            <a:off x="5761038" y="4142318"/>
            <a:ext cx="2405062"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chuán shāo</a:t>
            </a:r>
            <a:endPar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51215" name="TextBox 10"/>
          <p:cNvSpPr txBox="1">
            <a:spLocks noChangeArrowheads="1"/>
          </p:cNvSpPr>
          <p:nvPr/>
        </p:nvSpPr>
        <p:spPr bwMode="auto">
          <a:xfrm>
            <a:off x="5761039" y="4948767"/>
            <a:ext cx="233997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p>
        </p:txBody>
      </p:sp>
      <p:sp>
        <p:nvSpPr>
          <p:cNvPr id="24" name="TextBox 11"/>
          <p:cNvSpPr txBox="1">
            <a:spLocks noChangeArrowheads="1"/>
          </p:cNvSpPr>
          <p:nvPr/>
        </p:nvSpPr>
        <p:spPr bwMode="auto">
          <a:xfrm>
            <a:off x="3830638" y="2762251"/>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祷告</a:t>
            </a:r>
          </a:p>
        </p:txBody>
      </p:sp>
      <p:sp>
        <p:nvSpPr>
          <p:cNvPr id="25" name="TextBox 11"/>
          <p:cNvSpPr txBox="1">
            <a:spLocks noChangeArrowheads="1"/>
          </p:cNvSpPr>
          <p:nvPr/>
        </p:nvSpPr>
        <p:spPr bwMode="auto">
          <a:xfrm>
            <a:off x="6313488" y="2762251"/>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雇佣</a:t>
            </a:r>
          </a:p>
        </p:txBody>
      </p:sp>
      <p:sp>
        <p:nvSpPr>
          <p:cNvPr id="26" name="TextBox 11"/>
          <p:cNvSpPr txBox="1">
            <a:spLocks noChangeArrowheads="1"/>
          </p:cNvSpPr>
          <p:nvPr/>
        </p:nvSpPr>
        <p:spPr bwMode="auto">
          <a:xfrm>
            <a:off x="1574800" y="4912784"/>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门帘</a:t>
            </a:r>
          </a:p>
        </p:txBody>
      </p:sp>
      <p:sp>
        <p:nvSpPr>
          <p:cNvPr id="27" name="TextBox 11"/>
          <p:cNvSpPr txBox="1">
            <a:spLocks noChangeArrowheads="1"/>
          </p:cNvSpPr>
          <p:nvPr/>
        </p:nvSpPr>
        <p:spPr bwMode="auto">
          <a:xfrm>
            <a:off x="3852863" y="4900084"/>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小艇</a:t>
            </a:r>
          </a:p>
        </p:txBody>
      </p:sp>
      <p:sp>
        <p:nvSpPr>
          <p:cNvPr id="28" name="TextBox 11"/>
          <p:cNvSpPr txBox="1">
            <a:spLocks noChangeArrowheads="1"/>
          </p:cNvSpPr>
          <p:nvPr/>
        </p:nvSpPr>
        <p:spPr bwMode="auto">
          <a:xfrm>
            <a:off x="6370638" y="4878917"/>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船艄</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randombar(horizont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randombar(horizontal)">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randombar(horizontal)">
                                      <p:cBhvr>
                                        <p:cTn id="17" dur="5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randombar(horizontal)">
                                      <p:cBhvr>
                                        <p:cTn id="22" dur="500"/>
                                        <p:tgtEl>
                                          <p:spTgt spid="26"/>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randombar(horizontal)">
                                      <p:cBhvr>
                                        <p:cTn id="27" dur="500"/>
                                        <p:tgtEl>
                                          <p:spTgt spid="27"/>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randombar(horizontal)">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4" grpId="0"/>
      <p:bldP spid="25" grpId="0"/>
      <p:bldP spid="26" grpId="0"/>
      <p:bldP spid="27" grpId="0"/>
      <p:bldP spid="28" grpId="0"/>
    </p:bldLst>
  </p:timing>
</p:sld>
</file>

<file path=ppt/slides/slide10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TextBox 1"/>
          <p:cNvSpPr txBox="1">
            <a:spLocks noChangeArrowheads="1"/>
          </p:cNvSpPr>
          <p:nvPr/>
        </p:nvSpPr>
        <p:spPr bwMode="auto">
          <a:xfrm>
            <a:off x="1541464" y="2347384"/>
            <a:ext cx="2943225" cy="7443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1" hangingPunct="1">
              <a:lnSpc>
                <a:spcPct val="14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新鲜的空气　　　</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1" fontAlgn="base" latinLnBrk="1" hangingPunct="1">
              <a:lnSpc>
                <a:spcPct val="14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B.</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庄严的老人</a:t>
            </a:r>
          </a:p>
          <a:p>
            <a:pPr marL="0" marR="0" lvl="0" indent="0" algn="l" defTabSz="1219200" rtl="0" eaLnBrk="1" fontAlgn="base" latinLnBrk="1" hangingPunct="1">
              <a:lnSpc>
                <a:spcPct val="14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C.</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平稳的城市 </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1" fontAlgn="base" latinLnBrk="1" hangingPunct="1">
              <a:lnSpc>
                <a:spcPct val="14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D.</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高大的建筑</a:t>
            </a:r>
          </a:p>
        </p:txBody>
      </p:sp>
      <p:sp>
        <p:nvSpPr>
          <p:cNvPr id="40963" name="TextBox 2"/>
          <p:cNvSpPr txBox="1">
            <a:spLocks noChangeArrowheads="1"/>
          </p:cNvSpPr>
          <p:nvPr/>
        </p:nvSpPr>
        <p:spPr bwMode="auto">
          <a:xfrm>
            <a:off x="558801" y="1145118"/>
            <a:ext cx="7851775" cy="1405000"/>
          </a:xfrm>
          <a:prstGeom prst="rect">
            <a:avLst/>
          </a:prstGeom>
          <a:noFill/>
          <a:ln>
            <a:noFill/>
          </a:ln>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二、下列词语搭配不当的一项是（    ）</a:t>
            </a:r>
          </a:p>
        </p:txBody>
      </p:sp>
      <p:sp>
        <p:nvSpPr>
          <p:cNvPr id="2" name="矩形 1"/>
          <p:cNvSpPr>
            <a:spLocks noChangeArrowheads="1"/>
          </p:cNvSpPr>
          <p:nvPr/>
        </p:nvSpPr>
        <p:spPr bwMode="auto">
          <a:xfrm>
            <a:off x="6965950" y="984253"/>
            <a:ext cx="56297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58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C</a:t>
            </a:r>
            <a:endParaRPr kumimoji="0" lang="zh-CN" altLang="en-US" sz="58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extBox 3"/>
          <p:cNvSpPr txBox="1">
            <a:spLocks noChangeArrowheads="1"/>
          </p:cNvSpPr>
          <p:nvPr/>
        </p:nvSpPr>
        <p:spPr bwMode="auto">
          <a:xfrm>
            <a:off x="252413" y="601134"/>
            <a:ext cx="35528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三、课外阅读。</a:t>
            </a:r>
          </a:p>
        </p:txBody>
      </p:sp>
      <p:sp>
        <p:nvSpPr>
          <p:cNvPr id="37891" name="矩形 2"/>
          <p:cNvSpPr>
            <a:spLocks noChangeArrowheads="1"/>
          </p:cNvSpPr>
          <p:nvPr/>
        </p:nvSpPr>
        <p:spPr bwMode="auto">
          <a:xfrm>
            <a:off x="617539" y="2360085"/>
            <a:ext cx="8180387" cy="5322676"/>
          </a:xfrm>
          <a:prstGeom prst="rect">
            <a:avLst/>
          </a:prstGeom>
          <a:noFill/>
          <a:ln>
            <a:noFill/>
          </a:ln>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373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苏州因其小桥流水人家的水乡古城特色，而有</a:t>
            </a:r>
            <a:r>
              <a:rPr kumimoji="0" lang="en-US" altLang="zh-CN" sz="373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zh-CN" altLang="en-US" sz="373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东方威尼斯</a:t>
            </a:r>
            <a:r>
              <a:rPr kumimoji="0" lang="en-US" altLang="zh-CN" sz="373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zh-CN" altLang="en-US" sz="373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en-US" altLang="zh-CN" sz="373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zh-CN" altLang="en-US" sz="373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东方水城</a:t>
            </a:r>
            <a:r>
              <a:rPr kumimoji="0" lang="en-US" altLang="zh-CN" sz="373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zh-CN" altLang="en-US" sz="373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之称。现今的苏州已经成为</a:t>
            </a:r>
            <a:r>
              <a:rPr kumimoji="0" lang="en-US" altLang="zh-CN" sz="373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zh-CN" altLang="en-US" sz="373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城中有园</a:t>
            </a:r>
            <a:r>
              <a:rPr kumimoji="0" lang="en-US" altLang="zh-CN" sz="373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zh-CN" altLang="en-US" sz="373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en-US" altLang="zh-CN" sz="373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zh-CN" altLang="en-US" sz="373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园中有城</a:t>
            </a:r>
            <a:r>
              <a:rPr kumimoji="0" lang="en-US" altLang="zh-CN" sz="373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zh-CN" altLang="en-US" sz="373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，山、水、城、林、园、镇为一体，古典与现代完美结合、古韵今风、和谐发展的国际化大都市。</a:t>
            </a:r>
          </a:p>
        </p:txBody>
      </p:sp>
      <p:sp>
        <p:nvSpPr>
          <p:cNvPr id="41988" name="TextBox 3"/>
          <p:cNvSpPr txBox="1">
            <a:spLocks noChangeArrowheads="1"/>
          </p:cNvSpPr>
          <p:nvPr/>
        </p:nvSpPr>
        <p:spPr bwMode="auto">
          <a:xfrm>
            <a:off x="2609851" y="1479551"/>
            <a:ext cx="4567238" cy="1405000"/>
          </a:xfrm>
          <a:prstGeom prst="rect">
            <a:avLst/>
          </a:prstGeom>
          <a:noFill/>
          <a:ln>
            <a:noFill/>
          </a:ln>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东方威尼斯</a:t>
            </a:r>
            <a:r>
              <a:rPr kumimoji="0" lang="en-US" altLang="zh-CN" sz="4265" b="1" i="0" u="none" strike="noStrike" kern="1200" cap="none" spc="0" normalizeH="0" baseline="0" noProof="0" dirty="0">
                <a:ln>
                  <a:noFill/>
                </a:ln>
                <a:solidFill>
                  <a:srgbClr val="0000FF"/>
                </a:solidFill>
                <a:effectLst/>
                <a:uLnTx/>
                <a:uFillTx/>
                <a:latin typeface="黑体" panose="02010609060101010101" pitchFamily="49" charset="-122"/>
                <a:ea typeface="黑体" panose="02010609060101010101" pitchFamily="49" charset="-122"/>
                <a:cs typeface="+mn-cs"/>
              </a:rPr>
              <a:t>——</a:t>
            </a: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苏州</a:t>
            </a:r>
            <a:endParaRPr kumimoji="0" lang="en-US" altLang="zh-CN"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sld>
</file>

<file path=ppt/slides/slide10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3" name="图片 1"/>
          <p:cNvPicPr>
            <a:picLocks noChangeAspect="1" noChangeArrowheads="1"/>
          </p:cNvPicPr>
          <p:nvPr/>
        </p:nvPicPr>
        <p:blipFill>
          <a:blip r:embed="rId2"/>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split orient="vert"/>
  </p:transition>
</p:sld>
</file>

<file path=ppt/slides/slide10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7" name="图片 1"/>
          <p:cNvPicPr>
            <a:picLocks noChangeAspect="1" noChangeArrowheads="1"/>
          </p:cNvPicPr>
          <p:nvPr/>
        </p:nvPicPr>
        <p:blipFill>
          <a:blip r:embed="rId2"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split orient="vert"/>
  </p:transition>
</p:sld>
</file>

<file path=ppt/slides/slide10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文本框 2"/>
          <p:cNvSpPr txBox="1">
            <a:spLocks noChangeArrowheads="1"/>
          </p:cNvSpPr>
          <p:nvPr/>
        </p:nvSpPr>
        <p:spPr bwMode="auto">
          <a:xfrm>
            <a:off x="1014414" y="393701"/>
            <a:ext cx="2312987"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课后作业</a:t>
            </a:r>
          </a:p>
        </p:txBody>
      </p:sp>
      <p:sp>
        <p:nvSpPr>
          <p:cNvPr id="56322" name="Text Box 8"/>
          <p:cNvSpPr txBox="1">
            <a:spLocks noChangeArrowheads="1"/>
          </p:cNvSpPr>
          <p:nvPr/>
        </p:nvSpPr>
        <p:spPr bwMode="auto">
          <a:xfrm>
            <a:off x="579438" y="1703917"/>
            <a:ext cx="8355012"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85800" marR="0" lvl="0" indent="-685800" algn="l" defTabSz="1219200" rtl="0" eaLnBrk="1" fontAlgn="base" latinLnBrk="0" hangingPunct="1">
              <a:lnSpc>
                <a:spcPct val="120000"/>
              </a:lnSpc>
              <a:spcBef>
                <a:spcPct val="0"/>
              </a:spcBef>
              <a:spcAft>
                <a:spcPct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欣赏了号称东方威尼斯的苏州美景，请抓住苏州小艇的特点，仿照课文的写法，写“苏州的小艇”。</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685800" marR="0" lvl="0" indent="-685800" algn="l" defTabSz="1219200" rtl="0" eaLnBrk="1" fontAlgn="base" latinLnBrk="0" hangingPunct="1">
              <a:lnSpc>
                <a:spcPct val="120000"/>
              </a:lnSpc>
              <a:spcBef>
                <a:spcPct val="0"/>
              </a:spcBef>
              <a:spcAft>
                <a:spcPct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用一段话写写家乡的某处景物或某个物品，要写出特点来。</a:t>
            </a:r>
          </a:p>
        </p:txBody>
      </p:sp>
    </p:spTree>
  </p:cSld>
  <p:clrMapOvr>
    <a:masterClrMapping/>
  </p:clrMapOvr>
</p:sld>
</file>

<file path=ppt/slides/slide10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29430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（三）重视语文核心素养，重建语文知识体系。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（四）三位一体，区分不同课型。“教读”、“自读”和“课外阅读”三位一体，整体提高学生的语文素养。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（五）把课外阅读纳入教材体制。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（六）识字写字教学更加讲究科学性。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（七）提高写作教学的效果。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新教材注重了六个意识。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１、国家意识。 ２、目标意识。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３、文体意识，非常突出文学素养的培养。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４、读书意识。 ５、主体意识。 ６、科研意识。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小结：好教，但教好不易。</a:t>
            </a:r>
          </a:p>
        </p:txBody>
      </p:sp>
      <p:pic>
        <p:nvPicPr>
          <p:cNvPr id="8" name="图片 7"/>
          <p:cNvPicPr>
            <a:picLocks noChangeAspect="1"/>
          </p:cNvPicPr>
          <p:nvPr/>
        </p:nvPicPr>
        <p:blipFill>
          <a:blip r:embed="rId2" cstate="email"/>
          <a:srcRect/>
          <a:stretch>
            <a:fillRect/>
          </a:stretch>
        </p:blipFill>
        <p:spPr bwMode="auto">
          <a:xfrm>
            <a:off x="-41855" y="15444"/>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435878" y="714329"/>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文本框 10"/>
          <p:cNvSpPr txBox="1">
            <a:spLocks noChangeArrowheads="1"/>
          </p:cNvSpPr>
          <p:nvPr/>
        </p:nvSpPr>
        <p:spPr bwMode="auto">
          <a:xfrm>
            <a:off x="2411761" y="2180862"/>
            <a:ext cx="3889375" cy="1897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en-US" altLang="zh-CN"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19 </a:t>
            </a:r>
            <a:r>
              <a:rPr kumimoji="0" lang="zh-CN" altLang="en-US"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牧场之国</a:t>
            </a:r>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文本框 1"/>
          <p:cNvSpPr txBox="1">
            <a:spLocks noChangeArrowheads="1"/>
          </p:cNvSpPr>
          <p:nvPr/>
        </p:nvSpPr>
        <p:spPr bwMode="auto">
          <a:xfrm>
            <a:off x="539751" y="1411818"/>
            <a:ext cx="7993063" cy="52118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我在故乡只呆了六年，以后就离乡背井，漂泊天涯。在济南住了十多年，在北京度过四年，又回到济南呆了一年，然后在欧洲住了近十一年，又回到北京，到现在已经四十多年了。</a:t>
            </a:r>
          </a:p>
        </p:txBody>
      </p:sp>
      <p:sp>
        <p:nvSpPr>
          <p:cNvPr id="3" name="矩形 2"/>
          <p:cNvSpPr/>
          <p:nvPr/>
        </p:nvSpPr>
        <p:spPr>
          <a:xfrm>
            <a:off x="6659563" y="1536700"/>
            <a:ext cx="2933816" cy="748666"/>
          </a:xfrm>
          <a:prstGeom prst="rect">
            <a:avLst/>
          </a:prstGeom>
        </p:spPr>
        <p:txBody>
          <a:bodyPr wrap="none">
            <a:spAutoFit/>
          </a:bodyPr>
          <a:lstStyle/>
          <a:p>
            <a:pPr defTabSz="1219200" eaLnBrk="0" fontAlgn="base" hangingPunct="0">
              <a:spcBef>
                <a:spcPct val="0"/>
              </a:spcBef>
              <a:spcAft>
                <a:spcPct val="0"/>
              </a:spcAft>
              <a:defRPr/>
            </a:pPr>
            <a:r>
              <a:rPr lang="zh-CN" altLang="en-US" sz="4265" b="1" dirty="0">
                <a:solidFill>
                  <a:srgbClr val="FF0000"/>
                </a:solidFill>
                <a:latin typeface="等线" panose="02010600030101010101" pitchFamily="2" charset="-122"/>
                <a:ea typeface="等线" panose="02010600030101010101" pitchFamily="2" charset="-122"/>
              </a:rPr>
              <a:t>离乡背井，</a:t>
            </a:r>
            <a:endParaRPr lang="zh-CN" altLang="en-US" sz="4265" dirty="0">
              <a:solidFill>
                <a:srgbClr val="FF0000"/>
              </a:solidFill>
              <a:latin typeface="Calibri" panose="020F0502020204030204" pitchFamily="34" charset="0"/>
              <a:ea typeface="宋体" panose="02010600030101010101" pitchFamily="2" charset="-122"/>
            </a:endParaRPr>
          </a:p>
        </p:txBody>
      </p:sp>
      <p:sp>
        <p:nvSpPr>
          <p:cNvPr id="4" name="矩形 3"/>
          <p:cNvSpPr/>
          <p:nvPr/>
        </p:nvSpPr>
        <p:spPr>
          <a:xfrm>
            <a:off x="539750" y="2374900"/>
            <a:ext cx="2383986" cy="748666"/>
          </a:xfrm>
          <a:prstGeom prst="rect">
            <a:avLst/>
          </a:prstGeom>
        </p:spPr>
        <p:txBody>
          <a:bodyPr wrap="none">
            <a:spAutoFit/>
          </a:bodyPr>
          <a:lstStyle/>
          <a:p>
            <a:pPr defTabSz="1219200" eaLnBrk="0" fontAlgn="base" hangingPunct="0">
              <a:spcBef>
                <a:spcPct val="0"/>
              </a:spcBef>
              <a:spcAft>
                <a:spcPct val="0"/>
              </a:spcAft>
              <a:defRPr/>
            </a:pPr>
            <a:r>
              <a:rPr lang="zh-CN" altLang="en-US" sz="4265" b="1" dirty="0">
                <a:solidFill>
                  <a:srgbClr val="FF0000"/>
                </a:solidFill>
                <a:latin typeface="等线" panose="02010600030101010101" pitchFamily="2" charset="-122"/>
                <a:ea typeface="等线" panose="02010600030101010101" pitchFamily="2" charset="-122"/>
              </a:rPr>
              <a:t>漂泊天涯</a:t>
            </a:r>
            <a:endParaRPr lang="zh-CN" altLang="en-US" sz="4265" dirty="0">
              <a:solidFill>
                <a:srgbClr val="FF0000"/>
              </a:solidFill>
              <a:latin typeface="Calibri" panose="020F0502020204030204" pitchFamily="34" charset="0"/>
              <a:ea typeface="宋体" panose="02010600030101010101" pitchFamily="2" charset="-122"/>
            </a:endParaRPr>
          </a:p>
        </p:txBody>
      </p:sp>
      <p:pic>
        <p:nvPicPr>
          <p:cNvPr id="31750" name="图片 20"/>
          <p:cNvPicPr>
            <a:picLocks noChangeAspect="1" noChangeArrowheads="1"/>
          </p:cNvPicPr>
          <p:nvPr/>
        </p:nvPicPr>
        <p:blipFill>
          <a:blip r:embed="rId2"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751" name="图片 24"/>
          <p:cNvPicPr>
            <a:picLocks noChangeAspect="1" noChangeArrowheads="1"/>
          </p:cNvPicPr>
          <p:nvPr/>
        </p:nvPicPr>
        <p:blipFill>
          <a:blip r:embed="rId3" cstate="email"/>
          <a:srcRect/>
          <a:stretch>
            <a:fillRect/>
          </a:stretch>
        </p:blipFill>
        <p:spPr bwMode="auto">
          <a:xfrm>
            <a:off x="10782300" y="2438401"/>
            <a:ext cx="401638" cy="16425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0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a:spLocks noChangeArrowheads="1"/>
          </p:cNvSpPr>
          <p:nvPr/>
        </p:nvSpPr>
        <p:spPr bwMode="auto">
          <a:xfrm>
            <a:off x="306388" y="1659467"/>
            <a:ext cx="7237412"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卡雷尔</a:t>
            </a:r>
            <a:r>
              <a:rPr kumimoji="0" lang="en-US" altLang="zh-CN"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恰佩克</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1890—1938</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），捷克著名小说家兼剧作家。</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14</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岁开始发表诗作，一生经历丰富，著述浩瀚。</a:t>
            </a:r>
            <a:r>
              <a:rPr kumimoji="0" lang="zh-CN" altLang="en-US" sz="42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a:t>
            </a:r>
          </a:p>
        </p:txBody>
      </p:sp>
      <p:sp>
        <p:nvSpPr>
          <p:cNvPr id="11266" name="文本框 13"/>
          <p:cNvSpPr txBox="1">
            <a:spLocks noChangeArrowheads="1"/>
          </p:cNvSpPr>
          <p:nvPr/>
        </p:nvSpPr>
        <p:spPr bwMode="auto">
          <a:xfrm>
            <a:off x="611189" y="232834"/>
            <a:ext cx="1727200"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走近作者</a:t>
            </a:r>
          </a:p>
        </p:txBody>
      </p:sp>
      <p:sp>
        <p:nvSpPr>
          <p:cNvPr id="114" name="矩形 113"/>
          <p:cNvSpPr>
            <a:spLocks noChangeArrowheads="1"/>
          </p:cNvSpPr>
          <p:nvPr/>
        </p:nvSpPr>
        <p:spPr bwMode="auto">
          <a:xfrm>
            <a:off x="306389" y="4394201"/>
            <a:ext cx="846137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    主要作品：</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剧本</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白色病</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母亲</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，长篇幻想小说</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鲵（</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ní</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）鱼之乱</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等。</a:t>
            </a:r>
          </a:p>
        </p:txBody>
      </p:sp>
      <p:pic>
        <p:nvPicPr>
          <p:cNvPr id="9221" name="Picture 114"/>
          <p:cNvPicPr>
            <a:picLocks noChangeAspect="1" noChangeArrowheads="1"/>
          </p:cNvPicPr>
          <p:nvPr/>
        </p:nvPicPr>
        <p:blipFill>
          <a:blip r:embed="rId2" cstate="email"/>
          <a:srcRect/>
          <a:stretch>
            <a:fillRect/>
          </a:stretch>
        </p:blipFill>
        <p:spPr bwMode="auto">
          <a:xfrm>
            <a:off x="7308304" y="1325474"/>
            <a:ext cx="1638300" cy="3263900"/>
          </a:xfrm>
          <a:prstGeom prst="ellipse">
            <a:avLst/>
          </a:prstGeom>
          <a:ln>
            <a:noFill/>
          </a:ln>
          <a:effectLst>
            <a:softEdge rad="112500"/>
          </a:effectLst>
        </p:spPr>
      </p:pic>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14"/>
                                        </p:tgtEl>
                                        <p:attrNameLst>
                                          <p:attrName>style.visibility</p:attrName>
                                        </p:attrNameLst>
                                      </p:cBhvr>
                                      <p:to>
                                        <p:strVal val="visible"/>
                                      </p:to>
                                    </p:set>
                                    <p:animEffect transition="in" filter="fade">
                                      <p:cBhvr>
                                        <p:cTn id="13" dur="1000"/>
                                        <p:tgtEl>
                                          <p:spTgt spid="114"/>
                                        </p:tgtEl>
                                      </p:cBhvr>
                                    </p:animEffect>
                                    <p:anim calcmode="lin" valueType="num">
                                      <p:cBhvr>
                                        <p:cTn id="14" dur="1000" fill="hold"/>
                                        <p:tgtEl>
                                          <p:spTgt spid="114"/>
                                        </p:tgtEl>
                                        <p:attrNameLst>
                                          <p:attrName>ppt_x</p:attrName>
                                        </p:attrNameLst>
                                      </p:cBhvr>
                                      <p:tavLst>
                                        <p:tav tm="0">
                                          <p:val>
                                            <p:strVal val="#ppt_x"/>
                                          </p:val>
                                        </p:tav>
                                        <p:tav tm="100000">
                                          <p:val>
                                            <p:strVal val="#ppt_x"/>
                                          </p:val>
                                        </p:tav>
                                      </p:tavLst>
                                    </p:anim>
                                    <p:anim calcmode="lin" valueType="num">
                                      <p:cBhvr>
                                        <p:cTn id="15" dur="10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4" grpId="0"/>
    </p:bldLst>
  </p:timing>
</p:sld>
</file>

<file path=ppt/slides/slide10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TextBox 2"/>
          <p:cNvSpPr txBox="1">
            <a:spLocks noChangeArrowheads="1"/>
          </p:cNvSpPr>
          <p:nvPr/>
        </p:nvSpPr>
        <p:spPr bwMode="auto">
          <a:xfrm>
            <a:off x="974726" y="1221317"/>
            <a:ext cx="7775575" cy="84936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6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毛毡   牛犊   远眺   骏马   膘肥体壮    飞驰   公爵   呼噜   吆喝   哞哞声 </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6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牲畜   辽阔   仪态端庄</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尊严   </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p>
          <a:p>
            <a:pPr marL="0" marR="0" lvl="0" indent="0" algn="l" defTabSz="1219200" rtl="0" eaLnBrk="1" fontAlgn="base" latinLnBrk="0" hangingPunct="1">
              <a:lnSpc>
                <a:spcPct val="16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绵羊   板凳   铃铛   一罐   恢复</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6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踢马房</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2290" name="文本框 13"/>
          <p:cNvSpPr txBox="1">
            <a:spLocks noChangeArrowheads="1"/>
          </p:cNvSpPr>
          <p:nvPr/>
        </p:nvSpPr>
        <p:spPr bwMode="auto">
          <a:xfrm>
            <a:off x="596901" y="209552"/>
            <a:ext cx="1727200"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生字学习</a:t>
            </a:r>
          </a:p>
        </p:txBody>
      </p:sp>
      <p:sp>
        <p:nvSpPr>
          <p:cNvPr id="2" name="圆角矩形 1"/>
          <p:cNvSpPr/>
          <p:nvPr/>
        </p:nvSpPr>
        <p:spPr>
          <a:xfrm>
            <a:off x="622301" y="1441451"/>
            <a:ext cx="7993063" cy="4984749"/>
          </a:xfrm>
          <a:prstGeom prst="roundRect">
            <a:avLst/>
          </a:prstGeom>
          <a:noFill/>
          <a:ln>
            <a:solidFill>
              <a:srgbClr val="00B0F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0245" name="TextBox 2"/>
          <p:cNvSpPr txBox="1">
            <a:spLocks noChangeArrowheads="1"/>
          </p:cNvSpPr>
          <p:nvPr/>
        </p:nvSpPr>
        <p:spPr bwMode="auto">
          <a:xfrm>
            <a:off x="976314" y="1221317"/>
            <a:ext cx="7835900" cy="84936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6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毛</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毡</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牛</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犊</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远</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眺</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骏</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马   </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膘</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肥体壮    飞</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驰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公</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爵</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呼</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噜</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吆</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喝   </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哞哞</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声 </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6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牲畜   辽阔   仪态端庄</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尊严   </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p>
          <a:p>
            <a:pPr marL="0" marR="0" lvl="0" indent="0" algn="l" defTabSz="1219200" rtl="0" eaLnBrk="1" fontAlgn="base" latinLnBrk="0" hangingPunct="1">
              <a:lnSpc>
                <a:spcPct val="16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绵羊   板凳   铃铛   一罐   恢复</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6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踢马房</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245"/>
                                        </p:tgtEl>
                                        <p:attrNameLst>
                                          <p:attrName>style.visibility</p:attrName>
                                        </p:attrNameLst>
                                      </p:cBhvr>
                                      <p:to>
                                        <p:strVal val="visible"/>
                                      </p:to>
                                    </p:set>
                                    <p:animEffect transition="in" filter="randombar(horizontal)">
                                      <p:cBhvr>
                                        <p:cTn id="7" dur="500"/>
                                        <p:tgtEl>
                                          <p:spTgt spid="102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5" grpId="0"/>
    </p:bldLst>
  </p:timing>
</p:sld>
</file>

<file path=ppt/slides/slide10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6"/>
          <p:cNvPicPr>
            <a:picLocks noChangeAspect="1" noChangeArrowheads="1"/>
          </p:cNvPicPr>
          <p:nvPr/>
        </p:nvPicPr>
        <p:blipFill>
          <a:blip r:embed="rId2" cstate="email"/>
          <a:srcRect/>
          <a:stretch>
            <a:fillRect/>
          </a:stretch>
        </p:blipFill>
        <p:spPr bwMode="auto">
          <a:xfrm>
            <a:off x="-1588" y="0"/>
            <a:ext cx="91455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218356" y="511823"/>
            <a:ext cx="1584176" cy="2062103"/>
          </a:xfrm>
          <a:prstGeom prst="rect">
            <a:avLst/>
          </a:prstGeom>
          <a:noFill/>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6400" b="0" i="0" u="none" strike="noStrike" kern="1200" cap="none" spc="0" normalizeH="0" baseline="0" noProof="0" dirty="0">
                <a:ln w="18415" cmpd="sng">
                  <a:solidFill>
                    <a:srgbClr val="FFFFFF"/>
                  </a:solidFill>
                  <a:prstDash val="solid"/>
                </a:ln>
                <a:solidFill>
                  <a:srgbClr val="FFFFFF"/>
                </a:solidFill>
                <a:effectLst>
                  <a:outerShdw blurRad="63500" dir="3600000" algn="tl" rotWithShape="0">
                    <a:srgbClr val="000000">
                      <a:alpha val="70000"/>
                    </a:srgbClr>
                  </a:outerShdw>
                </a:effectLst>
                <a:uLnTx/>
                <a:uFillTx/>
                <a:latin typeface="Calibri" panose="020F0502020204030204" pitchFamily="34" charset="0"/>
                <a:ea typeface="宋体" panose="02010600030101010101" pitchFamily="2" charset="-122"/>
                <a:cs typeface="+mn-cs"/>
              </a:rPr>
              <a:t>数羊</a:t>
            </a:r>
          </a:p>
        </p:txBody>
      </p:sp>
      <p:pic>
        <p:nvPicPr>
          <p:cNvPr id="13315" name="Picture 1"/>
          <p:cNvPicPr>
            <a:picLocks noChangeAspect="1" noChangeArrowheads="1"/>
          </p:cNvPicPr>
          <p:nvPr/>
        </p:nvPicPr>
        <p:blipFill>
          <a:blip r:embed="rId3" cstate="email"/>
          <a:srcRect/>
          <a:stretch>
            <a:fillRect/>
          </a:stretch>
        </p:blipFill>
        <p:spPr bwMode="auto">
          <a:xfrm>
            <a:off x="1044576" y="5084233"/>
            <a:ext cx="1441450" cy="157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4"/>
          <p:cNvSpPr txBox="1">
            <a:spLocks noChangeArrowheads="1"/>
          </p:cNvSpPr>
          <p:nvPr/>
        </p:nvSpPr>
        <p:spPr bwMode="auto">
          <a:xfrm>
            <a:off x="1408113" y="4508502"/>
            <a:ext cx="79216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眺</a:t>
            </a:r>
          </a:p>
        </p:txBody>
      </p:sp>
      <p:pic>
        <p:nvPicPr>
          <p:cNvPr id="13317" name="Picture 1"/>
          <p:cNvPicPr>
            <a:picLocks noChangeAspect="1" noChangeArrowheads="1"/>
          </p:cNvPicPr>
          <p:nvPr/>
        </p:nvPicPr>
        <p:blipFill>
          <a:blip r:embed="rId4" cstate="email"/>
          <a:srcRect/>
          <a:stretch>
            <a:fillRect/>
          </a:stretch>
        </p:blipFill>
        <p:spPr bwMode="auto">
          <a:xfrm>
            <a:off x="2724151" y="5080002"/>
            <a:ext cx="1404938" cy="15388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Box 6"/>
          <p:cNvSpPr txBox="1">
            <a:spLocks noChangeArrowheads="1"/>
          </p:cNvSpPr>
          <p:nvPr/>
        </p:nvSpPr>
        <p:spPr bwMode="auto">
          <a:xfrm>
            <a:off x="3201989" y="4506386"/>
            <a:ext cx="79057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膘</a:t>
            </a:r>
          </a:p>
        </p:txBody>
      </p:sp>
      <p:pic>
        <p:nvPicPr>
          <p:cNvPr id="13319" name="Picture 1"/>
          <p:cNvPicPr>
            <a:picLocks noChangeAspect="1" noChangeArrowheads="1"/>
          </p:cNvPicPr>
          <p:nvPr/>
        </p:nvPicPr>
        <p:blipFill>
          <a:blip r:embed="rId5" cstate="email"/>
          <a:srcRect/>
          <a:stretch>
            <a:fillRect/>
          </a:stretch>
        </p:blipFill>
        <p:spPr bwMode="auto">
          <a:xfrm>
            <a:off x="1714501" y="3155951"/>
            <a:ext cx="1404938" cy="1536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extBox 8"/>
          <p:cNvSpPr txBox="1">
            <a:spLocks noChangeArrowheads="1"/>
          </p:cNvSpPr>
          <p:nvPr/>
        </p:nvSpPr>
        <p:spPr bwMode="auto">
          <a:xfrm>
            <a:off x="1858963" y="2482852"/>
            <a:ext cx="79216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犊</a:t>
            </a:r>
          </a:p>
        </p:txBody>
      </p:sp>
      <p:pic>
        <p:nvPicPr>
          <p:cNvPr id="13321" name="Picture 1"/>
          <p:cNvPicPr>
            <a:picLocks noChangeAspect="1" noChangeArrowheads="1"/>
          </p:cNvPicPr>
          <p:nvPr/>
        </p:nvPicPr>
        <p:blipFill>
          <a:blip r:embed="rId4" cstate="email"/>
          <a:srcRect/>
          <a:stretch>
            <a:fillRect/>
          </a:stretch>
        </p:blipFill>
        <p:spPr bwMode="auto">
          <a:xfrm>
            <a:off x="4556125" y="5094818"/>
            <a:ext cx="1404938" cy="1536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TextBox 10"/>
          <p:cNvSpPr txBox="1">
            <a:spLocks noChangeArrowheads="1"/>
          </p:cNvSpPr>
          <p:nvPr/>
        </p:nvSpPr>
        <p:spPr bwMode="auto">
          <a:xfrm>
            <a:off x="4862513" y="4398435"/>
            <a:ext cx="79216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爵</a:t>
            </a:r>
          </a:p>
        </p:txBody>
      </p:sp>
      <p:pic>
        <p:nvPicPr>
          <p:cNvPr id="13323" name="Picture 1"/>
          <p:cNvPicPr>
            <a:picLocks noChangeAspect="1" noChangeArrowheads="1"/>
          </p:cNvPicPr>
          <p:nvPr/>
        </p:nvPicPr>
        <p:blipFill>
          <a:blip r:embed="rId4" cstate="email"/>
          <a:srcRect/>
          <a:stretch>
            <a:fillRect/>
          </a:stretch>
        </p:blipFill>
        <p:spPr bwMode="auto">
          <a:xfrm>
            <a:off x="6503989" y="2976034"/>
            <a:ext cx="1404937" cy="1536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 name="TextBox 12"/>
          <p:cNvSpPr txBox="1">
            <a:spLocks noChangeArrowheads="1"/>
          </p:cNvSpPr>
          <p:nvPr/>
        </p:nvSpPr>
        <p:spPr bwMode="auto">
          <a:xfrm>
            <a:off x="6915151" y="2482852"/>
            <a:ext cx="79216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噜</a:t>
            </a:r>
          </a:p>
        </p:txBody>
      </p:sp>
      <p:pic>
        <p:nvPicPr>
          <p:cNvPr id="13325" name="Picture 1"/>
          <p:cNvPicPr>
            <a:picLocks noChangeAspect="1" noChangeArrowheads="1"/>
          </p:cNvPicPr>
          <p:nvPr/>
        </p:nvPicPr>
        <p:blipFill>
          <a:blip r:embed="rId5" cstate="email"/>
          <a:srcRect/>
          <a:stretch>
            <a:fillRect/>
          </a:stretch>
        </p:blipFill>
        <p:spPr bwMode="auto">
          <a:xfrm>
            <a:off x="7670800" y="4692651"/>
            <a:ext cx="1404938" cy="1536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extBox 14"/>
          <p:cNvSpPr txBox="1">
            <a:spLocks noChangeArrowheads="1"/>
          </p:cNvSpPr>
          <p:nvPr/>
        </p:nvSpPr>
        <p:spPr bwMode="auto">
          <a:xfrm>
            <a:off x="7815263" y="4019552"/>
            <a:ext cx="79216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哞</a:t>
            </a:r>
          </a:p>
        </p:txBody>
      </p:sp>
      <p:pic>
        <p:nvPicPr>
          <p:cNvPr id="13327" name="Picture 1"/>
          <p:cNvPicPr>
            <a:picLocks noChangeAspect="1" noChangeArrowheads="1"/>
          </p:cNvPicPr>
          <p:nvPr/>
        </p:nvPicPr>
        <p:blipFill>
          <a:blip r:embed="rId5" cstate="email"/>
          <a:srcRect/>
          <a:stretch>
            <a:fillRect/>
          </a:stretch>
        </p:blipFill>
        <p:spPr bwMode="auto">
          <a:xfrm>
            <a:off x="6262689" y="5001685"/>
            <a:ext cx="1404937" cy="1536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 name="TextBox 16"/>
          <p:cNvSpPr txBox="1">
            <a:spLocks noChangeArrowheads="1"/>
          </p:cNvSpPr>
          <p:nvPr/>
        </p:nvSpPr>
        <p:spPr bwMode="auto">
          <a:xfrm>
            <a:off x="6407151" y="4330702"/>
            <a:ext cx="79216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吆</a:t>
            </a:r>
          </a:p>
        </p:txBody>
      </p:sp>
      <p:pic>
        <p:nvPicPr>
          <p:cNvPr id="13329" name="Picture 1"/>
          <p:cNvPicPr>
            <a:picLocks noChangeAspect="1" noChangeArrowheads="1"/>
          </p:cNvPicPr>
          <p:nvPr/>
        </p:nvPicPr>
        <p:blipFill>
          <a:blip r:embed="rId4" cstate="email"/>
          <a:srcRect/>
          <a:stretch>
            <a:fillRect/>
          </a:stretch>
        </p:blipFill>
        <p:spPr bwMode="auto">
          <a:xfrm>
            <a:off x="3322639" y="3236385"/>
            <a:ext cx="1404937" cy="1536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 name="TextBox 18"/>
          <p:cNvSpPr txBox="1">
            <a:spLocks noChangeArrowheads="1"/>
          </p:cNvSpPr>
          <p:nvPr/>
        </p:nvSpPr>
        <p:spPr bwMode="auto">
          <a:xfrm>
            <a:off x="3798888" y="2660652"/>
            <a:ext cx="79216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畜</a:t>
            </a:r>
          </a:p>
        </p:txBody>
      </p:sp>
      <p:pic>
        <p:nvPicPr>
          <p:cNvPr id="13331" name="Picture 1"/>
          <p:cNvPicPr>
            <a:picLocks noChangeAspect="1" noChangeArrowheads="1"/>
          </p:cNvPicPr>
          <p:nvPr/>
        </p:nvPicPr>
        <p:blipFill>
          <a:blip r:embed="rId5" cstate="email"/>
          <a:srcRect/>
          <a:stretch>
            <a:fillRect/>
          </a:stretch>
        </p:blipFill>
        <p:spPr bwMode="auto">
          <a:xfrm>
            <a:off x="168276" y="3725334"/>
            <a:ext cx="1404938" cy="1536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 name="TextBox 8"/>
          <p:cNvSpPr txBox="1">
            <a:spLocks noChangeArrowheads="1"/>
          </p:cNvSpPr>
          <p:nvPr/>
        </p:nvSpPr>
        <p:spPr bwMode="auto">
          <a:xfrm>
            <a:off x="312738" y="3052235"/>
            <a:ext cx="79216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毡</a:t>
            </a:r>
          </a:p>
        </p:txBody>
      </p:sp>
      <p:pic>
        <p:nvPicPr>
          <p:cNvPr id="13333" name="Picture 1"/>
          <p:cNvPicPr>
            <a:picLocks noChangeAspect="1" noChangeArrowheads="1"/>
          </p:cNvPicPr>
          <p:nvPr/>
        </p:nvPicPr>
        <p:blipFill>
          <a:blip r:embed="rId4" cstate="email"/>
          <a:srcRect/>
          <a:stretch>
            <a:fillRect/>
          </a:stretch>
        </p:blipFill>
        <p:spPr bwMode="auto">
          <a:xfrm>
            <a:off x="4951414" y="3109385"/>
            <a:ext cx="1404937" cy="1536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 name="TextBox 18"/>
          <p:cNvSpPr txBox="1">
            <a:spLocks noChangeArrowheads="1"/>
          </p:cNvSpPr>
          <p:nvPr/>
        </p:nvSpPr>
        <p:spPr bwMode="auto">
          <a:xfrm>
            <a:off x="5427663" y="2533652"/>
            <a:ext cx="79216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驰</a:t>
            </a:r>
          </a:p>
        </p:txBody>
      </p:sp>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3315"/>
                    </p:tgtEl>
                  </p:cond>
                </p:stCondLst>
                <p:endSync evt="end" delay="0">
                  <p:rtn val="all"/>
                </p:endSync>
                <p:childTnLst>
                  <p:par>
                    <p:cTn id="3" fill="hold">
                      <p:stCondLst>
                        <p:cond delay="0"/>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13315"/>
                  </p:tgtEl>
                </p:cond>
              </p:nextCondLst>
            </p:seq>
            <p:seq concurrent="1" nextAc="seek">
              <p:cTn id="10" restart="whenNotActive" fill="hold" evtFilter="cancelBubble" nodeType="interactiveSeq">
                <p:stCondLst>
                  <p:cond evt="onClick" delay="0">
                    <p:tgtEl>
                      <p:spTgt spid="13317"/>
                    </p:tgtEl>
                  </p:cond>
                </p:stCondLst>
                <p:endSync evt="end" delay="0">
                  <p:rtn val="all"/>
                </p:endSync>
                <p:childTnLst>
                  <p:par>
                    <p:cTn id="11" fill="hold">
                      <p:stCondLst>
                        <p:cond delay="0"/>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13317"/>
                  </p:tgtEl>
                </p:cond>
              </p:nextCondLst>
            </p:seq>
            <p:seq concurrent="1" nextAc="seek">
              <p:cTn id="18" restart="whenNotActive" fill="hold" evtFilter="cancelBubble" nodeType="interactiveSeq">
                <p:stCondLst>
                  <p:cond evt="onClick" delay="0">
                    <p:tgtEl>
                      <p:spTgt spid="13319"/>
                    </p:tgtEl>
                  </p:cond>
                </p:stCondLst>
                <p:endSync evt="end" delay="0">
                  <p:rtn val="all"/>
                </p:endSync>
                <p:childTnLst>
                  <p:par>
                    <p:cTn id="19" fill="hold">
                      <p:stCondLst>
                        <p:cond delay="0"/>
                      </p:stCondLst>
                      <p:childTnLst>
                        <p:par>
                          <p:cTn id="20" fill="hold">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1000"/>
                                        <p:tgtEl>
                                          <p:spTgt spid="9"/>
                                        </p:tgtEl>
                                      </p:cBhvr>
                                    </p:animEffect>
                                    <p:anim calcmode="lin" valueType="num">
                                      <p:cBhvr>
                                        <p:cTn id="24" dur="1000" fill="hold"/>
                                        <p:tgtEl>
                                          <p:spTgt spid="9"/>
                                        </p:tgtEl>
                                        <p:attrNameLst>
                                          <p:attrName>ppt_x</p:attrName>
                                        </p:attrNameLst>
                                      </p:cBhvr>
                                      <p:tavLst>
                                        <p:tav tm="0">
                                          <p:val>
                                            <p:strVal val="#ppt_x"/>
                                          </p:val>
                                        </p:tav>
                                        <p:tav tm="100000">
                                          <p:val>
                                            <p:strVal val="#ppt_x"/>
                                          </p:val>
                                        </p:tav>
                                      </p:tavLst>
                                    </p:anim>
                                    <p:anim calcmode="lin" valueType="num">
                                      <p:cBhvr>
                                        <p:cTn id="2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13319"/>
                  </p:tgtEl>
                </p:cond>
              </p:nextCondLst>
            </p:seq>
            <p:seq concurrent="1" nextAc="seek">
              <p:cTn id="26" restart="whenNotActive" fill="hold" evtFilter="cancelBubble" nodeType="interactiveSeq">
                <p:stCondLst>
                  <p:cond evt="onClick" delay="0">
                    <p:tgtEl>
                      <p:spTgt spid="13321"/>
                    </p:tgtEl>
                  </p:cond>
                </p:stCondLst>
                <p:endSync evt="end" delay="0">
                  <p:rtn val="all"/>
                </p:endSync>
                <p:childTnLst>
                  <p:par>
                    <p:cTn id="27" fill="hold">
                      <p:stCondLst>
                        <p:cond delay="0"/>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1000"/>
                                        <p:tgtEl>
                                          <p:spTgt spid="11"/>
                                        </p:tgtEl>
                                      </p:cBhvr>
                                    </p:animEffect>
                                    <p:anim calcmode="lin" valueType="num">
                                      <p:cBhvr>
                                        <p:cTn id="32" dur="1000" fill="hold"/>
                                        <p:tgtEl>
                                          <p:spTgt spid="11"/>
                                        </p:tgtEl>
                                        <p:attrNameLst>
                                          <p:attrName>ppt_x</p:attrName>
                                        </p:attrNameLst>
                                      </p:cBhvr>
                                      <p:tavLst>
                                        <p:tav tm="0">
                                          <p:val>
                                            <p:strVal val="#ppt_x"/>
                                          </p:val>
                                        </p:tav>
                                        <p:tav tm="100000">
                                          <p:val>
                                            <p:strVal val="#ppt_x"/>
                                          </p:val>
                                        </p:tav>
                                      </p:tavLst>
                                    </p:anim>
                                    <p:anim calcmode="lin" valueType="num">
                                      <p:cBhvr>
                                        <p:cTn id="3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13321"/>
                  </p:tgtEl>
                </p:cond>
              </p:nextCondLst>
            </p:seq>
            <p:seq concurrent="1" nextAc="seek">
              <p:cTn id="34" restart="whenNotActive" fill="hold" evtFilter="cancelBubble" nodeType="interactiveSeq">
                <p:stCondLst>
                  <p:cond evt="onClick" delay="0">
                    <p:tgtEl>
                      <p:spTgt spid="13323"/>
                    </p:tgtEl>
                  </p:cond>
                </p:stCondLst>
                <p:endSync evt="end" delay="0">
                  <p:rtn val="all"/>
                </p:endSync>
                <p:childTnLst>
                  <p:par>
                    <p:cTn id="35" fill="hold">
                      <p:stCondLst>
                        <p:cond delay="0"/>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13323"/>
                  </p:tgtEl>
                </p:cond>
              </p:nextCondLst>
            </p:seq>
            <p:seq concurrent="1" nextAc="seek">
              <p:cTn id="42" restart="whenNotActive" fill="hold" evtFilter="cancelBubble" nodeType="interactiveSeq">
                <p:stCondLst>
                  <p:cond evt="onClick" delay="0">
                    <p:tgtEl>
                      <p:spTgt spid="13325"/>
                    </p:tgtEl>
                  </p:cond>
                </p:stCondLst>
                <p:endSync evt="end" delay="0">
                  <p:rtn val="all"/>
                </p:endSync>
                <p:childTnLst>
                  <p:par>
                    <p:cTn id="43" fill="hold">
                      <p:stCondLst>
                        <p:cond delay="0"/>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13325"/>
                  </p:tgtEl>
                </p:cond>
              </p:nextCondLst>
            </p:seq>
            <p:seq concurrent="1" nextAc="seek">
              <p:cTn id="50" restart="whenNotActive" fill="hold" evtFilter="cancelBubble" nodeType="interactiveSeq">
                <p:stCondLst>
                  <p:cond evt="onClick" delay="0">
                    <p:tgtEl>
                      <p:spTgt spid="13327"/>
                    </p:tgtEl>
                  </p:cond>
                </p:stCondLst>
                <p:endSync evt="end" delay="0">
                  <p:rtn val="all"/>
                </p:endSync>
                <p:childTnLst>
                  <p:par>
                    <p:cTn id="51" fill="hold">
                      <p:stCondLst>
                        <p:cond delay="0"/>
                      </p:stCondLst>
                      <p:childTnLst>
                        <p:par>
                          <p:cTn id="52" fill="hold">
                            <p:stCondLst>
                              <p:cond delay="0"/>
                            </p:stCondLst>
                            <p:childTnLst>
                              <p:par>
                                <p:cTn id="53" presetID="42" presetClass="entr" presetSubtype="0" fill="hold" grpId="0" nodeType="click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fade">
                                      <p:cBhvr>
                                        <p:cTn id="55" dur="1000"/>
                                        <p:tgtEl>
                                          <p:spTgt spid="17"/>
                                        </p:tgtEl>
                                      </p:cBhvr>
                                    </p:animEffect>
                                    <p:anim calcmode="lin" valueType="num">
                                      <p:cBhvr>
                                        <p:cTn id="56" dur="1000" fill="hold"/>
                                        <p:tgtEl>
                                          <p:spTgt spid="17"/>
                                        </p:tgtEl>
                                        <p:attrNameLst>
                                          <p:attrName>ppt_x</p:attrName>
                                        </p:attrNameLst>
                                      </p:cBhvr>
                                      <p:tavLst>
                                        <p:tav tm="0">
                                          <p:val>
                                            <p:strVal val="#ppt_x"/>
                                          </p:val>
                                        </p:tav>
                                        <p:tav tm="100000">
                                          <p:val>
                                            <p:strVal val="#ppt_x"/>
                                          </p:val>
                                        </p:tav>
                                      </p:tavLst>
                                    </p:anim>
                                    <p:anim calcmode="lin" valueType="num">
                                      <p:cBhvr>
                                        <p:cTn id="57"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13327"/>
                  </p:tgtEl>
                </p:cond>
              </p:nextCondLst>
            </p:seq>
            <p:seq concurrent="1" nextAc="seek">
              <p:cTn id="58" restart="whenNotActive" fill="hold" evtFilter="cancelBubble" nodeType="interactiveSeq">
                <p:stCondLst>
                  <p:cond evt="onClick" delay="0">
                    <p:tgtEl>
                      <p:spTgt spid="13329"/>
                    </p:tgtEl>
                  </p:cond>
                </p:stCondLst>
                <p:endSync evt="end" delay="0">
                  <p:rtn val="all"/>
                </p:endSync>
                <p:childTnLst>
                  <p:par>
                    <p:cTn id="59" fill="hold">
                      <p:stCondLst>
                        <p:cond delay="0"/>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19"/>
                                        </p:tgtEl>
                                        <p:attrNameLst>
                                          <p:attrName>style.visibility</p:attrName>
                                        </p:attrNameLst>
                                      </p:cBhvr>
                                      <p:to>
                                        <p:strVal val="visible"/>
                                      </p:to>
                                    </p:set>
                                    <p:animEffect transition="in" filter="fade">
                                      <p:cBhvr>
                                        <p:cTn id="63" dur="1000"/>
                                        <p:tgtEl>
                                          <p:spTgt spid="19"/>
                                        </p:tgtEl>
                                      </p:cBhvr>
                                    </p:animEffect>
                                    <p:anim calcmode="lin" valueType="num">
                                      <p:cBhvr>
                                        <p:cTn id="64" dur="1000" fill="hold"/>
                                        <p:tgtEl>
                                          <p:spTgt spid="19"/>
                                        </p:tgtEl>
                                        <p:attrNameLst>
                                          <p:attrName>ppt_x</p:attrName>
                                        </p:attrNameLst>
                                      </p:cBhvr>
                                      <p:tavLst>
                                        <p:tav tm="0">
                                          <p:val>
                                            <p:strVal val="#ppt_x"/>
                                          </p:val>
                                        </p:tav>
                                        <p:tav tm="100000">
                                          <p:val>
                                            <p:strVal val="#ppt_x"/>
                                          </p:val>
                                        </p:tav>
                                      </p:tavLst>
                                    </p:anim>
                                    <p:anim calcmode="lin" valueType="num">
                                      <p:cBhvr>
                                        <p:cTn id="65"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13329"/>
                  </p:tgtEl>
                </p:cond>
              </p:nextCondLst>
            </p:seq>
            <p:seq concurrent="1" nextAc="seek">
              <p:cTn id="66" restart="whenNotActive" fill="hold" evtFilter="cancelBubble" nodeType="interactiveSeq">
                <p:stCondLst>
                  <p:cond evt="onClick" delay="0">
                    <p:tgtEl>
                      <p:spTgt spid="13331"/>
                    </p:tgtEl>
                  </p:cond>
                </p:stCondLst>
                <p:endSync evt="end" delay="0">
                  <p:rtn val="all"/>
                </p:endSync>
                <p:childTnLst>
                  <p:par>
                    <p:cTn id="67" fill="hold">
                      <p:stCondLst>
                        <p:cond delay="0"/>
                      </p:stCondLst>
                      <p:childTnLst>
                        <p:par>
                          <p:cTn id="68" fill="hold">
                            <p:stCondLst>
                              <p:cond delay="0"/>
                            </p:stCondLst>
                            <p:childTnLst>
                              <p:par>
                                <p:cTn id="69" presetID="42" presetClass="entr" presetSubtype="0" fill="hold" grpId="0" nodeType="clickEffect">
                                  <p:stCondLst>
                                    <p:cond delay="0"/>
                                  </p:stCondLst>
                                  <p:childTnLst>
                                    <p:set>
                                      <p:cBhvr>
                                        <p:cTn id="70" dur="1" fill="hold">
                                          <p:stCondLst>
                                            <p:cond delay="0"/>
                                          </p:stCondLst>
                                        </p:cTn>
                                        <p:tgtEl>
                                          <p:spTgt spid="21"/>
                                        </p:tgtEl>
                                        <p:attrNameLst>
                                          <p:attrName>style.visibility</p:attrName>
                                        </p:attrNameLst>
                                      </p:cBhvr>
                                      <p:to>
                                        <p:strVal val="visible"/>
                                      </p:to>
                                    </p:set>
                                    <p:animEffect transition="in" filter="fade">
                                      <p:cBhvr>
                                        <p:cTn id="71" dur="1000"/>
                                        <p:tgtEl>
                                          <p:spTgt spid="21"/>
                                        </p:tgtEl>
                                      </p:cBhvr>
                                    </p:animEffect>
                                    <p:anim calcmode="lin" valueType="num">
                                      <p:cBhvr>
                                        <p:cTn id="72" dur="1000" fill="hold"/>
                                        <p:tgtEl>
                                          <p:spTgt spid="21"/>
                                        </p:tgtEl>
                                        <p:attrNameLst>
                                          <p:attrName>ppt_x</p:attrName>
                                        </p:attrNameLst>
                                      </p:cBhvr>
                                      <p:tavLst>
                                        <p:tav tm="0">
                                          <p:val>
                                            <p:strVal val="#ppt_x"/>
                                          </p:val>
                                        </p:tav>
                                        <p:tav tm="100000">
                                          <p:val>
                                            <p:strVal val="#ppt_x"/>
                                          </p:val>
                                        </p:tav>
                                      </p:tavLst>
                                    </p:anim>
                                    <p:anim calcmode="lin" valueType="num">
                                      <p:cBhvr>
                                        <p:cTn id="73"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13331"/>
                  </p:tgtEl>
                </p:cond>
              </p:nextCondLst>
            </p:seq>
            <p:seq concurrent="1" nextAc="seek">
              <p:cTn id="74" restart="whenNotActive" fill="hold" evtFilter="cancelBubble" nodeType="interactiveSeq">
                <p:stCondLst>
                  <p:cond evt="onClick" delay="0">
                    <p:tgtEl>
                      <p:spTgt spid="13333"/>
                    </p:tgtEl>
                  </p:cond>
                </p:stCondLst>
                <p:endSync evt="end" delay="0">
                  <p:rtn val="all"/>
                </p:endSync>
                <p:childTnLst>
                  <p:par>
                    <p:cTn id="75" fill="hold">
                      <p:stCondLst>
                        <p:cond delay="0"/>
                      </p:stCondLst>
                      <p:childTnLst>
                        <p:par>
                          <p:cTn id="76" fill="hold">
                            <p:stCondLst>
                              <p:cond delay="0"/>
                            </p:stCondLst>
                            <p:childTnLst>
                              <p:par>
                                <p:cTn id="77" presetID="42" presetClass="entr" presetSubtype="0" fill="hold" grpId="0" nodeType="clickEffect">
                                  <p:stCondLst>
                                    <p:cond delay="0"/>
                                  </p:stCondLst>
                                  <p:childTnLst>
                                    <p:set>
                                      <p:cBhvr>
                                        <p:cTn id="78" dur="1" fill="hold">
                                          <p:stCondLst>
                                            <p:cond delay="0"/>
                                          </p:stCondLst>
                                        </p:cTn>
                                        <p:tgtEl>
                                          <p:spTgt spid="23"/>
                                        </p:tgtEl>
                                        <p:attrNameLst>
                                          <p:attrName>style.visibility</p:attrName>
                                        </p:attrNameLst>
                                      </p:cBhvr>
                                      <p:to>
                                        <p:strVal val="visible"/>
                                      </p:to>
                                    </p:set>
                                    <p:animEffect transition="in" filter="fade">
                                      <p:cBhvr>
                                        <p:cTn id="79" dur="1000"/>
                                        <p:tgtEl>
                                          <p:spTgt spid="23"/>
                                        </p:tgtEl>
                                      </p:cBhvr>
                                    </p:animEffect>
                                    <p:anim calcmode="lin" valueType="num">
                                      <p:cBhvr>
                                        <p:cTn id="80" dur="1000" fill="hold"/>
                                        <p:tgtEl>
                                          <p:spTgt spid="23"/>
                                        </p:tgtEl>
                                        <p:attrNameLst>
                                          <p:attrName>ppt_x</p:attrName>
                                        </p:attrNameLst>
                                      </p:cBhvr>
                                      <p:tavLst>
                                        <p:tav tm="0">
                                          <p:val>
                                            <p:strVal val="#ppt_x"/>
                                          </p:val>
                                        </p:tav>
                                        <p:tav tm="100000">
                                          <p:val>
                                            <p:strVal val="#ppt_x"/>
                                          </p:val>
                                        </p:tav>
                                      </p:tavLst>
                                    </p:anim>
                                    <p:anim calcmode="lin" valueType="num">
                                      <p:cBhvr>
                                        <p:cTn id="81"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13333"/>
                  </p:tgtEl>
                </p:cond>
              </p:nextCondLst>
            </p:seq>
          </p:childTnLst>
        </p:cTn>
      </p:par>
    </p:tnLst>
    <p:bldLst>
      <p:bldP spid="5" grpId="0"/>
      <p:bldP spid="7" grpId="0"/>
      <p:bldP spid="9" grpId="0"/>
      <p:bldP spid="11" grpId="0"/>
      <p:bldP spid="13" grpId="0"/>
      <p:bldP spid="15" grpId="0"/>
      <p:bldP spid="17" grpId="0"/>
      <p:bldP spid="19" grpId="0"/>
      <p:bldP spid="21" grpId="0"/>
      <p:bldP spid="23" grpId="0"/>
    </p:bldLst>
  </p:timing>
</p:sld>
</file>

<file path=ppt/slides/slide10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文本框 2"/>
          <p:cNvSpPr txBox="1">
            <a:spLocks noChangeArrowheads="1"/>
          </p:cNvSpPr>
          <p:nvPr/>
        </p:nvSpPr>
        <p:spPr bwMode="auto">
          <a:xfrm>
            <a:off x="581026" y="402168"/>
            <a:ext cx="1712913"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我会写</a:t>
            </a:r>
          </a:p>
        </p:txBody>
      </p:sp>
      <p:grpSp>
        <p:nvGrpSpPr>
          <p:cNvPr id="2" name="组合 7"/>
          <p:cNvGrpSpPr/>
          <p:nvPr/>
        </p:nvGrpSpPr>
        <p:grpSpPr bwMode="auto">
          <a:xfrm>
            <a:off x="1044575" y="1570568"/>
            <a:ext cx="836613" cy="1134533"/>
            <a:chOff x="2437" y="2032"/>
            <a:chExt cx="1244" cy="1264"/>
          </a:xfrm>
        </p:grpSpPr>
        <p:sp>
          <p:nvSpPr>
            <p:cNvPr id="1433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34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34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342" name="文本框 64"/>
          <p:cNvSpPr txBox="1">
            <a:spLocks noChangeArrowheads="1"/>
          </p:cNvSpPr>
          <p:nvPr/>
        </p:nvSpPr>
        <p:spPr bwMode="auto">
          <a:xfrm>
            <a:off x="1058863" y="1574800"/>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仪</a:t>
            </a:r>
          </a:p>
        </p:txBody>
      </p:sp>
      <p:grpSp>
        <p:nvGrpSpPr>
          <p:cNvPr id="3" name="组合 7"/>
          <p:cNvGrpSpPr/>
          <p:nvPr/>
        </p:nvGrpSpPr>
        <p:grpSpPr bwMode="auto">
          <a:xfrm>
            <a:off x="2284414" y="1570568"/>
            <a:ext cx="836612" cy="1134533"/>
            <a:chOff x="2437" y="2032"/>
            <a:chExt cx="1244" cy="1264"/>
          </a:xfrm>
        </p:grpSpPr>
        <p:sp>
          <p:nvSpPr>
            <p:cNvPr id="1434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34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34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347" name="文本框 64"/>
          <p:cNvSpPr txBox="1">
            <a:spLocks noChangeArrowheads="1"/>
          </p:cNvSpPr>
          <p:nvPr/>
        </p:nvSpPr>
        <p:spPr bwMode="auto">
          <a:xfrm>
            <a:off x="2298701" y="1574800"/>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眺</a:t>
            </a:r>
          </a:p>
        </p:txBody>
      </p:sp>
      <p:grpSp>
        <p:nvGrpSpPr>
          <p:cNvPr id="4" name="组合 7"/>
          <p:cNvGrpSpPr/>
          <p:nvPr/>
        </p:nvGrpSpPr>
        <p:grpSpPr bwMode="auto">
          <a:xfrm>
            <a:off x="3521075" y="1598085"/>
            <a:ext cx="836613" cy="1134533"/>
            <a:chOff x="2437" y="2032"/>
            <a:chExt cx="1244" cy="1264"/>
          </a:xfrm>
        </p:grpSpPr>
        <p:sp>
          <p:nvSpPr>
            <p:cNvPr id="1434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35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35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352" name="文本框 64"/>
          <p:cNvSpPr txBox="1">
            <a:spLocks noChangeArrowheads="1"/>
          </p:cNvSpPr>
          <p:nvPr/>
        </p:nvSpPr>
        <p:spPr bwMode="auto">
          <a:xfrm>
            <a:off x="3535363" y="1602317"/>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骏</a:t>
            </a:r>
          </a:p>
        </p:txBody>
      </p:sp>
      <p:grpSp>
        <p:nvGrpSpPr>
          <p:cNvPr id="5" name="组合 7"/>
          <p:cNvGrpSpPr/>
          <p:nvPr/>
        </p:nvGrpSpPr>
        <p:grpSpPr bwMode="auto">
          <a:xfrm>
            <a:off x="4772026" y="1591735"/>
            <a:ext cx="836613" cy="1134533"/>
            <a:chOff x="2437" y="2032"/>
            <a:chExt cx="1244" cy="1264"/>
          </a:xfrm>
        </p:grpSpPr>
        <p:sp>
          <p:nvSpPr>
            <p:cNvPr id="1435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35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35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357" name="文本框 64"/>
          <p:cNvSpPr txBox="1">
            <a:spLocks noChangeArrowheads="1"/>
          </p:cNvSpPr>
          <p:nvPr/>
        </p:nvSpPr>
        <p:spPr bwMode="auto">
          <a:xfrm>
            <a:off x="4786313" y="1595967"/>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驰</a:t>
            </a:r>
          </a:p>
        </p:txBody>
      </p:sp>
      <p:grpSp>
        <p:nvGrpSpPr>
          <p:cNvPr id="6" name="组合 7"/>
          <p:cNvGrpSpPr/>
          <p:nvPr/>
        </p:nvGrpSpPr>
        <p:grpSpPr bwMode="auto">
          <a:xfrm>
            <a:off x="7221538" y="1579035"/>
            <a:ext cx="836612" cy="1134533"/>
            <a:chOff x="2437" y="2032"/>
            <a:chExt cx="1244" cy="1264"/>
          </a:xfrm>
        </p:grpSpPr>
        <p:sp>
          <p:nvSpPr>
            <p:cNvPr id="1435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36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36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362" name="文本框 64"/>
          <p:cNvSpPr txBox="1">
            <a:spLocks noChangeArrowheads="1"/>
          </p:cNvSpPr>
          <p:nvPr/>
        </p:nvSpPr>
        <p:spPr bwMode="auto">
          <a:xfrm>
            <a:off x="7237413" y="1583267"/>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绵</a:t>
            </a:r>
          </a:p>
        </p:txBody>
      </p:sp>
      <p:grpSp>
        <p:nvGrpSpPr>
          <p:cNvPr id="7" name="组合 7"/>
          <p:cNvGrpSpPr/>
          <p:nvPr/>
        </p:nvGrpSpPr>
        <p:grpSpPr bwMode="auto">
          <a:xfrm>
            <a:off x="1035050" y="3071285"/>
            <a:ext cx="836613" cy="1134533"/>
            <a:chOff x="2437" y="2032"/>
            <a:chExt cx="1244" cy="1264"/>
          </a:xfrm>
        </p:grpSpPr>
        <p:sp>
          <p:nvSpPr>
            <p:cNvPr id="1436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36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36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367" name="文本框 64"/>
          <p:cNvSpPr txBox="1">
            <a:spLocks noChangeArrowheads="1"/>
          </p:cNvSpPr>
          <p:nvPr/>
        </p:nvSpPr>
        <p:spPr bwMode="auto">
          <a:xfrm>
            <a:off x="1057276" y="3075517"/>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凳</a:t>
            </a:r>
          </a:p>
        </p:txBody>
      </p:sp>
      <p:grpSp>
        <p:nvGrpSpPr>
          <p:cNvPr id="8" name="组合 7"/>
          <p:cNvGrpSpPr/>
          <p:nvPr/>
        </p:nvGrpSpPr>
        <p:grpSpPr bwMode="auto">
          <a:xfrm>
            <a:off x="2286001" y="3090335"/>
            <a:ext cx="836613" cy="1134533"/>
            <a:chOff x="2437" y="2032"/>
            <a:chExt cx="1244" cy="1264"/>
          </a:xfrm>
        </p:grpSpPr>
        <p:sp>
          <p:nvSpPr>
            <p:cNvPr id="1436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37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37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372" name="文本框 64"/>
          <p:cNvSpPr txBox="1">
            <a:spLocks noChangeArrowheads="1"/>
          </p:cNvSpPr>
          <p:nvPr/>
        </p:nvSpPr>
        <p:spPr bwMode="auto">
          <a:xfrm>
            <a:off x="2300288" y="3094567"/>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吆</a:t>
            </a:r>
          </a:p>
        </p:txBody>
      </p:sp>
      <p:grpSp>
        <p:nvGrpSpPr>
          <p:cNvPr id="9" name="组合 7"/>
          <p:cNvGrpSpPr/>
          <p:nvPr/>
        </p:nvGrpSpPr>
        <p:grpSpPr bwMode="auto">
          <a:xfrm>
            <a:off x="3522664" y="3115735"/>
            <a:ext cx="836612" cy="1134533"/>
            <a:chOff x="2437" y="2032"/>
            <a:chExt cx="1244" cy="1264"/>
          </a:xfrm>
        </p:grpSpPr>
        <p:sp>
          <p:nvSpPr>
            <p:cNvPr id="1437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37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37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377" name="文本框 64"/>
          <p:cNvSpPr txBox="1">
            <a:spLocks noChangeArrowheads="1"/>
          </p:cNvSpPr>
          <p:nvPr/>
        </p:nvSpPr>
        <p:spPr bwMode="auto">
          <a:xfrm>
            <a:off x="3538538" y="3119967"/>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铃</a:t>
            </a:r>
          </a:p>
        </p:txBody>
      </p:sp>
      <p:grpSp>
        <p:nvGrpSpPr>
          <p:cNvPr id="10" name="组合 7"/>
          <p:cNvGrpSpPr/>
          <p:nvPr/>
        </p:nvGrpSpPr>
        <p:grpSpPr bwMode="auto">
          <a:xfrm>
            <a:off x="4773613" y="3139019"/>
            <a:ext cx="836612" cy="1134533"/>
            <a:chOff x="2437" y="2032"/>
            <a:chExt cx="1244" cy="1264"/>
          </a:xfrm>
        </p:grpSpPr>
        <p:sp>
          <p:nvSpPr>
            <p:cNvPr id="1437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38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38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382" name="文本框 64"/>
          <p:cNvSpPr txBox="1">
            <a:spLocks noChangeArrowheads="1"/>
          </p:cNvSpPr>
          <p:nvPr/>
        </p:nvSpPr>
        <p:spPr bwMode="auto">
          <a:xfrm>
            <a:off x="4787901" y="3143251"/>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铛</a:t>
            </a:r>
          </a:p>
        </p:txBody>
      </p:sp>
      <p:grpSp>
        <p:nvGrpSpPr>
          <p:cNvPr id="11" name="组合 7"/>
          <p:cNvGrpSpPr/>
          <p:nvPr/>
        </p:nvGrpSpPr>
        <p:grpSpPr bwMode="auto">
          <a:xfrm>
            <a:off x="5989639" y="1604435"/>
            <a:ext cx="836612" cy="1134533"/>
            <a:chOff x="2437" y="2032"/>
            <a:chExt cx="1244" cy="1264"/>
          </a:xfrm>
        </p:grpSpPr>
        <p:sp>
          <p:nvSpPr>
            <p:cNvPr id="1438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38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38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387" name="文本框 64"/>
          <p:cNvSpPr txBox="1">
            <a:spLocks noChangeArrowheads="1"/>
          </p:cNvSpPr>
          <p:nvPr/>
        </p:nvSpPr>
        <p:spPr bwMode="auto">
          <a:xfrm>
            <a:off x="6003926" y="1608667"/>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辽</a:t>
            </a:r>
          </a:p>
        </p:txBody>
      </p:sp>
      <p:grpSp>
        <p:nvGrpSpPr>
          <p:cNvPr id="12" name="组合 7"/>
          <p:cNvGrpSpPr/>
          <p:nvPr/>
        </p:nvGrpSpPr>
        <p:grpSpPr bwMode="auto">
          <a:xfrm>
            <a:off x="7237414" y="3090335"/>
            <a:ext cx="836612" cy="1134533"/>
            <a:chOff x="2437" y="2032"/>
            <a:chExt cx="1244" cy="1264"/>
          </a:xfrm>
        </p:grpSpPr>
        <p:sp>
          <p:nvSpPr>
            <p:cNvPr id="1438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39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39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392" name="文本框 64"/>
          <p:cNvSpPr txBox="1">
            <a:spLocks noChangeArrowheads="1"/>
          </p:cNvSpPr>
          <p:nvPr/>
        </p:nvSpPr>
        <p:spPr bwMode="auto">
          <a:xfrm>
            <a:off x="7251701" y="3094567"/>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恢</a:t>
            </a:r>
          </a:p>
        </p:txBody>
      </p:sp>
      <p:grpSp>
        <p:nvGrpSpPr>
          <p:cNvPr id="13" name="组合 7"/>
          <p:cNvGrpSpPr/>
          <p:nvPr/>
        </p:nvGrpSpPr>
        <p:grpSpPr bwMode="auto">
          <a:xfrm>
            <a:off x="5983288" y="3090335"/>
            <a:ext cx="836612" cy="1134533"/>
            <a:chOff x="2437" y="2032"/>
            <a:chExt cx="1244" cy="1264"/>
          </a:xfrm>
        </p:grpSpPr>
        <p:sp>
          <p:nvSpPr>
            <p:cNvPr id="1439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39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39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397" name="文本框 64"/>
          <p:cNvSpPr txBox="1">
            <a:spLocks noChangeArrowheads="1"/>
          </p:cNvSpPr>
          <p:nvPr/>
        </p:nvSpPr>
        <p:spPr bwMode="auto">
          <a:xfrm>
            <a:off x="5999163" y="3094567"/>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罐</a:t>
            </a:r>
          </a:p>
        </p:txBody>
      </p:sp>
      <p:grpSp>
        <p:nvGrpSpPr>
          <p:cNvPr id="14" name="组合 7"/>
          <p:cNvGrpSpPr/>
          <p:nvPr/>
        </p:nvGrpSpPr>
        <p:grpSpPr bwMode="auto">
          <a:xfrm>
            <a:off x="1025525" y="4675719"/>
            <a:ext cx="836613" cy="1134533"/>
            <a:chOff x="2437" y="2032"/>
            <a:chExt cx="1244" cy="1264"/>
          </a:xfrm>
        </p:grpSpPr>
        <p:sp>
          <p:nvSpPr>
            <p:cNvPr id="1439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40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40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402" name="文本框 64"/>
          <p:cNvSpPr txBox="1">
            <a:spLocks noChangeArrowheads="1"/>
          </p:cNvSpPr>
          <p:nvPr/>
        </p:nvSpPr>
        <p:spPr bwMode="auto">
          <a:xfrm>
            <a:off x="1039813" y="4679951"/>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踢</a:t>
            </a:r>
          </a:p>
        </p:txBody>
      </p:sp>
      <p:grpSp>
        <p:nvGrpSpPr>
          <p:cNvPr id="15" name="组合 7"/>
          <p:cNvGrpSpPr/>
          <p:nvPr/>
        </p:nvGrpSpPr>
        <p:grpSpPr bwMode="auto">
          <a:xfrm>
            <a:off x="2263775" y="4679952"/>
            <a:ext cx="836613" cy="1134533"/>
            <a:chOff x="2437" y="2032"/>
            <a:chExt cx="1244" cy="1264"/>
          </a:xfrm>
        </p:grpSpPr>
        <p:sp>
          <p:nvSpPr>
            <p:cNvPr id="1440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40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40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407" name="文本框 64"/>
          <p:cNvSpPr txBox="1">
            <a:spLocks noChangeArrowheads="1"/>
          </p:cNvSpPr>
          <p:nvPr/>
        </p:nvSpPr>
        <p:spPr bwMode="auto">
          <a:xfrm>
            <a:off x="2278063" y="4684184"/>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牲</a:t>
            </a:r>
          </a:p>
        </p:txBody>
      </p:sp>
      <p:grpSp>
        <p:nvGrpSpPr>
          <p:cNvPr id="16" name="组合 7"/>
          <p:cNvGrpSpPr/>
          <p:nvPr/>
        </p:nvGrpSpPr>
        <p:grpSpPr bwMode="auto">
          <a:xfrm>
            <a:off x="3519489" y="4658785"/>
            <a:ext cx="836612" cy="1134533"/>
            <a:chOff x="2437" y="2032"/>
            <a:chExt cx="1244" cy="1264"/>
          </a:xfrm>
        </p:grpSpPr>
        <p:sp>
          <p:nvSpPr>
            <p:cNvPr id="1440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41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41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412" name="文本框 64"/>
          <p:cNvSpPr txBox="1">
            <a:spLocks noChangeArrowheads="1"/>
          </p:cNvSpPr>
          <p:nvPr/>
        </p:nvSpPr>
        <p:spPr bwMode="auto">
          <a:xfrm>
            <a:off x="3533776" y="4663017"/>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畜</a:t>
            </a:r>
          </a:p>
        </p:txBody>
      </p:sp>
    </p:spTree>
  </p:cSld>
  <p:clrMapOvr>
    <a:masterClrMapping/>
  </p:clrMapOvr>
</p:sld>
</file>

<file path=ppt/slides/slide10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文本框 2"/>
          <p:cNvSpPr txBox="1">
            <a:spLocks noChangeArrowheads="1"/>
          </p:cNvSpPr>
          <p:nvPr/>
        </p:nvSpPr>
        <p:spPr bwMode="auto">
          <a:xfrm>
            <a:off x="622301" y="2982385"/>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结构：</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5362" name="文本框 3"/>
          <p:cNvSpPr txBox="1">
            <a:spLocks noChangeArrowheads="1"/>
          </p:cNvSpPr>
          <p:nvPr/>
        </p:nvSpPr>
        <p:spPr bwMode="auto">
          <a:xfrm>
            <a:off x="622301" y="3890434"/>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部首：</a:t>
            </a:r>
          </a:p>
        </p:txBody>
      </p:sp>
      <p:sp>
        <p:nvSpPr>
          <p:cNvPr id="15363" name="文本框 4"/>
          <p:cNvSpPr txBox="1">
            <a:spLocks noChangeArrowheads="1"/>
          </p:cNvSpPr>
          <p:nvPr/>
        </p:nvSpPr>
        <p:spPr bwMode="auto">
          <a:xfrm>
            <a:off x="633414" y="4917018"/>
            <a:ext cx="2254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书写指导：</a:t>
            </a:r>
          </a:p>
        </p:txBody>
      </p:sp>
      <p:sp>
        <p:nvSpPr>
          <p:cNvPr id="15364" name="文本框 5"/>
          <p:cNvSpPr txBox="1">
            <a:spLocks noChangeArrowheads="1"/>
          </p:cNvSpPr>
          <p:nvPr/>
        </p:nvSpPr>
        <p:spPr bwMode="auto">
          <a:xfrm>
            <a:off x="2520951" y="4741334"/>
            <a:ext cx="6088063"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左小右大。“勿”三撇角度协调。</a:t>
            </a:r>
            <a:endParaRPr kumimoji="0" lang="en-US" altLang="zh-CN"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
        <p:nvSpPr>
          <p:cNvPr id="15365" name="文本框 6"/>
          <p:cNvSpPr txBox="1">
            <a:spLocks noChangeArrowheads="1"/>
          </p:cNvSpPr>
          <p:nvPr/>
        </p:nvSpPr>
        <p:spPr bwMode="auto">
          <a:xfrm>
            <a:off x="531814" y="1608667"/>
            <a:ext cx="117157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tī</a:t>
            </a:r>
          </a:p>
        </p:txBody>
      </p:sp>
      <p:sp>
        <p:nvSpPr>
          <p:cNvPr id="15366" name="文本框 17"/>
          <p:cNvSpPr txBox="1">
            <a:spLocks noChangeArrowheads="1"/>
          </p:cNvSpPr>
          <p:nvPr/>
        </p:nvSpPr>
        <p:spPr bwMode="auto">
          <a:xfrm>
            <a:off x="1760538" y="1225551"/>
            <a:ext cx="1181100" cy="1733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106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踢</a:t>
            </a:r>
          </a:p>
        </p:txBody>
      </p:sp>
      <p:sp>
        <p:nvSpPr>
          <p:cNvPr id="9" name="Text Box 15"/>
          <p:cNvSpPr txBox="1">
            <a:spLocks noChangeArrowheads="1"/>
          </p:cNvSpPr>
          <p:nvPr/>
        </p:nvSpPr>
        <p:spPr bwMode="auto">
          <a:xfrm>
            <a:off x="527013" y="434986"/>
            <a:ext cx="4032553" cy="1405000"/>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auto" latinLnBrk="0" hangingPunct="0">
              <a:lnSpc>
                <a:spcPct val="100000"/>
              </a:lnSpc>
              <a:spcBef>
                <a:spcPts val="160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重难点字书写指导</a:t>
            </a:r>
          </a:p>
        </p:txBody>
      </p:sp>
      <p:sp>
        <p:nvSpPr>
          <p:cNvPr id="15368" name="文本框 9"/>
          <p:cNvSpPr txBox="1">
            <a:spLocks noChangeArrowheads="1"/>
          </p:cNvSpPr>
          <p:nvPr/>
        </p:nvSpPr>
        <p:spPr bwMode="auto">
          <a:xfrm>
            <a:off x="1871664" y="2976033"/>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左右</a:t>
            </a:r>
            <a:endParaRPr kumimoji="0" lang="en-US" altLang="zh-CN"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
        <p:nvSpPr>
          <p:cNvPr id="15369" name="文本框 10"/>
          <p:cNvSpPr txBox="1">
            <a:spLocks noChangeArrowheads="1"/>
          </p:cNvSpPr>
          <p:nvPr/>
        </p:nvSpPr>
        <p:spPr bwMode="auto">
          <a:xfrm>
            <a:off x="1933575" y="3901017"/>
            <a:ext cx="744538"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a:t>
            </a:r>
            <a:endParaRPr kumimoji="0" lang="en-US" altLang="zh-CN"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pic>
        <p:nvPicPr>
          <p:cNvPr id="8" name="踢.wmv">
            <a:hlinkClick r:id="" action="ppaction://media"/>
          </p:cNvPr>
          <p:cNvPicPr>
            <a:picLocks noRot="1" noChangeAspect="1" noChangeArrowheads="1"/>
          </p:cNvPicPr>
          <p:nvPr>
            <a:videoFile r:link="rId1"/>
            <p:extLst>
              <p:ext uri="{DAA4B4D4-6D71-4841-9C94-3DE7FCFB9230}">
                <p14:media xmlns:p14="http://schemas.microsoft.com/office/powerpoint/2010/main" xmlns="" r:link="rId3"/>
              </p:ext>
            </p:extLst>
          </p:nvPr>
        </p:nvPicPr>
        <p:blipFill>
          <a:blip r:embed="rId4">
            <a:extLst>
              <a:ext uri="{28A0092B-C50C-407E-A947-70E740481C1C}">
                <a14:useLocalDpi xmlns:a14="http://schemas.microsoft.com/office/drawing/2010/main" xmlns="" val="0"/>
              </a:ext>
            </a:extLst>
          </a:blip>
          <a:srcRect/>
          <a:stretch>
            <a:fillRect/>
          </a:stretch>
        </p:blipFill>
        <p:spPr bwMode="auto">
          <a:xfrm>
            <a:off x="4705351" y="1356784"/>
            <a:ext cx="23876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video>
              <p:cMediaNode vol="80000">
                <p:cTn id="2" fill="hold" display="0">
                  <p:stCondLst>
                    <p:cond delay="indefinite"/>
                  </p:stCondLst>
                </p:cTn>
                <p:tgtEl>
                  <p:spTgt spid="8"/>
                </p:tgtEl>
              </p:cMediaNode>
            </p:video>
            <p:seq concurrent="1" nextAc="seek">
              <p:cTn id="3" restart="whenNotActive" fill="hold" evtFilter="cancelBubble" nodeType="interactiveSeq">
                <p:stCondLst>
                  <p:cond evt="onClick" delay="0">
                    <p:tgtEl>
                      <p:spTgt spid="8"/>
                    </p:tgtEl>
                  </p:cond>
                </p:stCondLst>
                <p:endSync evt="end" delay="0">
                  <p:rtn val="all"/>
                </p:endSync>
                <p:childTnLst>
                  <p:par>
                    <p:cTn id="4" fill="hold">
                      <p:stCondLst>
                        <p:cond delay="0"/>
                      </p:stCondLst>
                      <p:childTnLst>
                        <p:par>
                          <p:cTn id="5" fill="hold">
                            <p:stCondLst>
                              <p:cond delay="0"/>
                            </p:stCondLst>
                            <p:childTnLst>
                              <p:par>
                                <p:cTn id="6" presetID="2" presetClass="mediacall" presetSubtype="0" fill="hold" nodeType="clickEffect">
                                  <p:stCondLst>
                                    <p:cond delay="0"/>
                                  </p:stCondLst>
                                  <p:childTnLst>
                                    <p:cmd type="call" cmd="togglePause">
                                      <p:cBhvr>
                                        <p:cTn id="7" dur="1" fill="hold"/>
                                        <p:tgtEl>
                                          <p:spTgt spid="8"/>
                                        </p:tgtEl>
                                      </p:cBhvr>
                                    </p:cmd>
                                  </p:childTnLst>
                                </p:cTn>
                              </p:par>
                            </p:childTnLst>
                          </p:cTn>
                        </p:par>
                      </p:childTnLst>
                    </p:cTn>
                  </p:par>
                </p:childTnLst>
              </p:cTn>
              <p:nextCondLst>
                <p:cond evt="onClick" delay="0">
                  <p:tgtEl>
                    <p:spTgt spid="8"/>
                  </p:tgtEl>
                </p:cond>
              </p:nextCondLst>
            </p:seq>
          </p:childTnLst>
        </p:cTn>
      </p:par>
    </p:tnLst>
  </p:timing>
</p:sld>
</file>

<file path=ppt/slides/slide10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文本框 1"/>
          <p:cNvSpPr txBox="1">
            <a:spLocks noChangeArrowheads="1"/>
          </p:cNvSpPr>
          <p:nvPr/>
        </p:nvSpPr>
        <p:spPr bwMode="auto">
          <a:xfrm>
            <a:off x="957264" y="2482851"/>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结构：</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6386" name="文本框 2"/>
          <p:cNvSpPr txBox="1">
            <a:spLocks noChangeArrowheads="1"/>
          </p:cNvSpPr>
          <p:nvPr/>
        </p:nvSpPr>
        <p:spPr bwMode="auto">
          <a:xfrm>
            <a:off x="957264" y="3390901"/>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部首：</a:t>
            </a:r>
          </a:p>
        </p:txBody>
      </p:sp>
      <p:sp>
        <p:nvSpPr>
          <p:cNvPr id="16387" name="文本框 3"/>
          <p:cNvSpPr txBox="1">
            <a:spLocks noChangeArrowheads="1"/>
          </p:cNvSpPr>
          <p:nvPr/>
        </p:nvSpPr>
        <p:spPr bwMode="auto">
          <a:xfrm>
            <a:off x="968376" y="4417485"/>
            <a:ext cx="2254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书写指导：</a:t>
            </a:r>
          </a:p>
        </p:txBody>
      </p:sp>
      <p:sp>
        <p:nvSpPr>
          <p:cNvPr id="16388" name="文本框 4"/>
          <p:cNvSpPr txBox="1">
            <a:spLocks noChangeArrowheads="1"/>
          </p:cNvSpPr>
          <p:nvPr/>
        </p:nvSpPr>
        <p:spPr bwMode="auto">
          <a:xfrm>
            <a:off x="2916238" y="4197352"/>
            <a:ext cx="5656262" cy="3045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整体紧凑。“癶”左右对称，横撇、捺宜伸展。</a:t>
            </a:r>
            <a:endParaRPr kumimoji="0" lang="en-US" altLang="zh-CN"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
        <p:nvSpPr>
          <p:cNvPr id="16389" name="文本框 5"/>
          <p:cNvSpPr txBox="1">
            <a:spLocks noChangeArrowheads="1"/>
          </p:cNvSpPr>
          <p:nvPr/>
        </p:nvSpPr>
        <p:spPr bwMode="auto">
          <a:xfrm>
            <a:off x="866776" y="1109134"/>
            <a:ext cx="117157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dènɡ</a:t>
            </a:r>
          </a:p>
        </p:txBody>
      </p:sp>
      <p:sp>
        <p:nvSpPr>
          <p:cNvPr id="16390" name="文本框 6"/>
          <p:cNvSpPr txBox="1">
            <a:spLocks noChangeArrowheads="1"/>
          </p:cNvSpPr>
          <p:nvPr/>
        </p:nvSpPr>
        <p:spPr bwMode="auto">
          <a:xfrm>
            <a:off x="2206626" y="2476500"/>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上下</a:t>
            </a:r>
            <a:endParaRPr kumimoji="0" lang="en-US" altLang="zh-CN"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
        <p:nvSpPr>
          <p:cNvPr id="16391" name="文本框 17"/>
          <p:cNvSpPr txBox="1">
            <a:spLocks noChangeArrowheads="1"/>
          </p:cNvSpPr>
          <p:nvPr/>
        </p:nvSpPr>
        <p:spPr bwMode="auto">
          <a:xfrm>
            <a:off x="2095500" y="726018"/>
            <a:ext cx="1181100" cy="1733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106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凳</a:t>
            </a:r>
          </a:p>
        </p:txBody>
      </p:sp>
      <p:pic>
        <p:nvPicPr>
          <p:cNvPr id="12" name="凳.wmv">
            <a:hlinkClick r:id="" action="ppaction://media"/>
          </p:cNvPr>
          <p:cNvPicPr>
            <a:picLocks noRot="1" noChangeAspect="1" noChangeArrowheads="1"/>
          </p:cNvPicPr>
          <p:nvPr>
            <a:videoFile r:link="rId1"/>
            <p:extLst>
              <p:ext uri="{DAA4B4D4-6D71-4841-9C94-3DE7FCFB9230}">
                <p14:media xmlns:p14="http://schemas.microsoft.com/office/powerpoint/2010/main" xmlns="" r:link="rId3"/>
              </p:ext>
            </p:extLst>
          </p:nvPr>
        </p:nvPicPr>
        <p:blipFill>
          <a:blip r:embed="rId4">
            <a:extLst>
              <a:ext uri="{28A0092B-C50C-407E-A947-70E740481C1C}">
                <a14:useLocalDpi xmlns:a14="http://schemas.microsoft.com/office/drawing/2010/main" xmlns="" val="0"/>
              </a:ext>
            </a:extLst>
          </a:blip>
          <a:srcRect/>
          <a:stretch>
            <a:fillRect/>
          </a:stretch>
        </p:blipFill>
        <p:spPr bwMode="auto">
          <a:xfrm>
            <a:off x="4538664" y="677333"/>
            <a:ext cx="2398712"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93" name="文本框 13"/>
          <p:cNvSpPr txBox="1">
            <a:spLocks noChangeArrowheads="1"/>
          </p:cNvSpPr>
          <p:nvPr/>
        </p:nvSpPr>
        <p:spPr bwMode="auto">
          <a:xfrm>
            <a:off x="2219326" y="3445933"/>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癶</a:t>
            </a:r>
            <a:endParaRPr kumimoji="0" lang="en-US" altLang="zh-CN"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timing>
    <p:tnLst>
      <p:par>
        <p:cTn id="1" dur="indefinite" restart="never" nodeType="tmRoot">
          <p:childTnLst>
            <p:video>
              <p:cMediaNode vol="80000">
                <p:cTn id="2" fill="hold" display="0">
                  <p:stCondLst>
                    <p:cond delay="indefinite"/>
                  </p:stCondLst>
                </p:cTn>
                <p:tgtEl>
                  <p:spTgt spid="12"/>
                </p:tgtEl>
              </p:cMediaNode>
            </p:video>
            <p:seq concurrent="1" nextAc="seek">
              <p:cTn id="3" restart="whenNotActive" fill="hold" evtFilter="cancelBubble" nodeType="interactiveSeq">
                <p:stCondLst>
                  <p:cond evt="onClick" delay="0">
                    <p:tgtEl>
                      <p:spTgt spid="12"/>
                    </p:tgtEl>
                  </p:cond>
                </p:stCondLst>
                <p:endSync evt="end" delay="0">
                  <p:rtn val="all"/>
                </p:endSync>
                <p:childTnLst>
                  <p:par>
                    <p:cTn id="4" fill="hold">
                      <p:stCondLst>
                        <p:cond delay="0"/>
                      </p:stCondLst>
                      <p:childTnLst>
                        <p:par>
                          <p:cTn id="5" fill="hold">
                            <p:stCondLst>
                              <p:cond delay="0"/>
                            </p:stCondLst>
                            <p:childTnLst>
                              <p:par>
                                <p:cTn id="6" presetID="2" presetClass="mediacall" presetSubtype="0" fill="hold" nodeType="clickEffect">
                                  <p:stCondLst>
                                    <p:cond delay="0"/>
                                  </p:stCondLst>
                                  <p:childTnLst>
                                    <p:cmd type="call" cmd="togglePause">
                                      <p:cBhvr>
                                        <p:cTn id="7"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10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TextBox 9"/>
          <p:cNvSpPr txBox="1">
            <a:spLocks noChangeArrowheads="1"/>
          </p:cNvSpPr>
          <p:nvPr/>
        </p:nvSpPr>
        <p:spPr bwMode="auto">
          <a:xfrm>
            <a:off x="366714" y="1392768"/>
            <a:ext cx="1873250" cy="65556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膘肥体壮辽阔无垠</a:t>
            </a:r>
            <a:endPar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悠然自得</a:t>
            </a:r>
          </a:p>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镶嵌</a:t>
            </a:r>
          </a:p>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吆喝</a:t>
            </a:r>
          </a:p>
        </p:txBody>
      </p:sp>
      <p:sp>
        <p:nvSpPr>
          <p:cNvPr id="3" name="TextBox 12"/>
          <p:cNvSpPr txBox="1">
            <a:spLocks noChangeArrowheads="1"/>
          </p:cNvSpPr>
          <p:nvPr/>
        </p:nvSpPr>
        <p:spPr bwMode="auto">
          <a:xfrm>
            <a:off x="325438" y="311152"/>
            <a:ext cx="2659702" cy="830997"/>
          </a:xfrm>
          <a:prstGeom prst="rect">
            <a:avLst/>
          </a:prstGeom>
          <a:noFill/>
          <a:ln>
            <a:noFill/>
          </a:ln>
        </p:spPr>
        <p:txBody>
          <a:bodyPr wrap="none">
            <a:spAutoFit/>
          </a:bodyPr>
          <a:lstStyle>
            <a:lvl1pPr eaLnBrk="0" hangingPunct="0">
              <a:defRPr sz="1600">
                <a:solidFill>
                  <a:schemeClr val="tx1"/>
                </a:solidFill>
                <a:latin typeface="Arial" panose="020B0604020202020204" pitchFamily="34" charset="0"/>
                <a:ea typeface="宋体" panose="02010600030101010101" pitchFamily="2" charset="-122"/>
              </a:defRPr>
            </a:lvl1pPr>
            <a:lvl2pPr marL="742950" indent="-285750" eaLnBrk="0" hangingPunct="0">
              <a:defRPr sz="1600">
                <a:solidFill>
                  <a:schemeClr val="tx1"/>
                </a:solidFill>
                <a:latin typeface="Arial" panose="020B0604020202020204" pitchFamily="34" charset="0"/>
                <a:ea typeface="宋体" panose="02010600030101010101" pitchFamily="2" charset="-122"/>
              </a:defRPr>
            </a:lvl2pPr>
            <a:lvl3pPr marL="1143000" indent="-228600" eaLnBrk="0" hangingPunct="0">
              <a:defRPr sz="1600">
                <a:solidFill>
                  <a:schemeClr val="tx1"/>
                </a:solidFill>
                <a:latin typeface="Arial" panose="020B0604020202020204" pitchFamily="34" charset="0"/>
                <a:ea typeface="宋体" panose="02010600030101010101" pitchFamily="2" charset="-122"/>
              </a:defRPr>
            </a:lvl3pPr>
            <a:lvl4pPr marL="1600200" indent="-228600" eaLnBrk="0" hangingPunct="0">
              <a:defRPr sz="1600">
                <a:solidFill>
                  <a:schemeClr val="tx1"/>
                </a:solidFill>
                <a:latin typeface="Arial" panose="020B0604020202020204" pitchFamily="34" charset="0"/>
                <a:ea typeface="宋体" panose="02010600030101010101" pitchFamily="2" charset="-122"/>
              </a:defRPr>
            </a:lvl4pPr>
            <a:lvl5pPr marL="2057400" indent="-228600" eaLnBrk="0" hangingPunct="0">
              <a:defRPr sz="16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连一连：</a:t>
            </a:r>
          </a:p>
        </p:txBody>
      </p:sp>
      <p:sp>
        <p:nvSpPr>
          <p:cNvPr id="10" name="TextBox 9"/>
          <p:cNvSpPr txBox="1">
            <a:spLocks noChangeArrowheads="1"/>
          </p:cNvSpPr>
          <p:nvPr/>
        </p:nvSpPr>
        <p:spPr bwMode="auto">
          <a:xfrm>
            <a:off x="2627314" y="1411817"/>
            <a:ext cx="6265862" cy="5632311"/>
          </a:xfrm>
          <a:prstGeom prst="rect">
            <a:avLst/>
          </a:prstGeom>
          <a:noFill/>
          <a:ln>
            <a:noFill/>
          </a:ln>
        </p:spPr>
        <p:txBody>
          <a:bodyPr>
            <a:spAutoFit/>
          </a:bodyPr>
          <a:lstStyle>
            <a:lvl1pPr eaLnBrk="0" hangingPunct="0">
              <a:defRPr sz="1600">
                <a:solidFill>
                  <a:schemeClr val="tx1"/>
                </a:solidFill>
                <a:latin typeface="Arial" panose="020B0604020202020204" pitchFamily="34" charset="0"/>
                <a:ea typeface="宋体" panose="02010600030101010101" pitchFamily="2" charset="-122"/>
              </a:defRPr>
            </a:lvl1pPr>
            <a:lvl2pPr marL="742950" indent="-285750" eaLnBrk="0" hangingPunct="0">
              <a:defRPr sz="1600">
                <a:solidFill>
                  <a:schemeClr val="tx1"/>
                </a:solidFill>
                <a:latin typeface="Arial" panose="020B0604020202020204" pitchFamily="34" charset="0"/>
                <a:ea typeface="宋体" panose="02010600030101010101" pitchFamily="2" charset="-122"/>
              </a:defRPr>
            </a:lvl2pPr>
            <a:lvl3pPr marL="1143000" indent="-228600" eaLnBrk="0" hangingPunct="0">
              <a:defRPr sz="1600">
                <a:solidFill>
                  <a:schemeClr val="tx1"/>
                </a:solidFill>
                <a:latin typeface="Arial" panose="020B0604020202020204" pitchFamily="34" charset="0"/>
                <a:ea typeface="宋体" panose="02010600030101010101" pitchFamily="2" charset="-122"/>
              </a:defRPr>
            </a:lvl3pPr>
            <a:lvl4pPr marL="1600200" indent="-228600" eaLnBrk="0" hangingPunct="0">
              <a:defRPr sz="1600">
                <a:solidFill>
                  <a:schemeClr val="tx1"/>
                </a:solidFill>
                <a:latin typeface="Arial" panose="020B0604020202020204" pitchFamily="34" charset="0"/>
                <a:ea typeface="宋体" panose="02010600030101010101" pitchFamily="2" charset="-122"/>
              </a:defRPr>
            </a:lvl4pPr>
            <a:lvl5pPr marL="2057400" indent="-228600" eaLnBrk="0" hangingPunct="0">
              <a:defRPr sz="16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50000"/>
              </a:lnSpc>
              <a:spcBef>
                <a:spcPts val="0"/>
              </a:spcBef>
              <a:spcAft>
                <a:spcPct val="0"/>
              </a:spcAft>
              <a:buClrTx/>
              <a:buSzTx/>
              <a:buFontTx/>
              <a:buNone/>
              <a:defRPr/>
            </a:pPr>
            <a:r>
              <a:rPr kumimoji="0" lang="zh-CN" altLang="en-US" sz="4000" b="1" i="0" u="none" strike="noStrike" kern="1200" cap="none" spc="0" normalizeH="0" baseline="0" noProof="0" dirty="0">
                <a:ln>
                  <a:noFill/>
                </a:ln>
                <a:solidFill>
                  <a:srgbClr val="0066FF"/>
                </a:solidFill>
                <a:effectLst/>
                <a:uLnTx/>
                <a:uFillTx/>
                <a:latin typeface="等线" panose="02010600030101010101" pitchFamily="2" charset="-122"/>
                <a:ea typeface="等线" panose="02010600030101010101" pitchFamily="2" charset="-122"/>
                <a:cs typeface="+mn-cs"/>
              </a:rPr>
              <a:t>宽广辽阔，没有边际。</a:t>
            </a:r>
          </a:p>
          <a:p>
            <a:pPr marL="0" marR="0" lvl="0" indent="0" algn="l" defTabSz="1219200" rtl="0" eaLnBrk="1" fontAlgn="base" latinLnBrk="0" hangingPunct="1">
              <a:lnSpc>
                <a:spcPct val="150000"/>
              </a:lnSpc>
              <a:spcBef>
                <a:spcPts val="0"/>
              </a:spcBef>
              <a:spcAft>
                <a:spcPct val="0"/>
              </a:spcAft>
              <a:buClrTx/>
              <a:buSzTx/>
              <a:buFontTx/>
              <a:buNone/>
              <a:defRPr/>
            </a:pPr>
            <a:r>
              <a:rPr kumimoji="0" lang="zh-CN" altLang="en-US" sz="4000" b="1" i="0" u="none" strike="noStrike" kern="1200" cap="none" spc="0" normalizeH="0" baseline="0" noProof="0" dirty="0">
                <a:ln>
                  <a:noFill/>
                </a:ln>
                <a:solidFill>
                  <a:srgbClr val="0066FF"/>
                </a:solidFill>
                <a:effectLst/>
                <a:uLnTx/>
                <a:uFillTx/>
                <a:latin typeface="等线" panose="02010600030101010101" pitchFamily="2" charset="-122"/>
                <a:ea typeface="等线" panose="02010600030101010101" pitchFamily="2" charset="-122"/>
                <a:cs typeface="+mn-cs"/>
              </a:rPr>
              <a:t>形容牲畜肥壮结实。</a:t>
            </a:r>
          </a:p>
          <a:p>
            <a:pPr marL="0" marR="0" lvl="0" indent="0" algn="l" defTabSz="1219200" rtl="0" eaLnBrk="1" fontAlgn="base" latinLnBrk="0" hangingPunct="1">
              <a:lnSpc>
                <a:spcPct val="150000"/>
              </a:lnSpc>
              <a:spcBef>
                <a:spcPts val="0"/>
              </a:spcBef>
              <a:spcAft>
                <a:spcPct val="0"/>
              </a:spcAft>
              <a:buClrTx/>
              <a:buSzTx/>
              <a:buFontTx/>
              <a:buNone/>
              <a:defRPr/>
            </a:pPr>
            <a:r>
              <a:rPr kumimoji="0" lang="zh-CN" altLang="en-US" sz="4000" b="1" i="0" u="none" strike="noStrike" kern="1200" cap="none" spc="0" normalizeH="0" baseline="0" noProof="0" dirty="0">
                <a:ln>
                  <a:noFill/>
                </a:ln>
                <a:solidFill>
                  <a:srgbClr val="0066FF"/>
                </a:solidFill>
                <a:effectLst/>
                <a:uLnTx/>
                <a:uFillTx/>
                <a:latin typeface="等线" panose="02010600030101010101" pitchFamily="2" charset="-122"/>
                <a:ea typeface="等线" panose="02010600030101010101" pitchFamily="2" charset="-122"/>
                <a:cs typeface="+mn-cs"/>
              </a:rPr>
              <a:t>大声喊叫。</a:t>
            </a:r>
          </a:p>
          <a:p>
            <a:pPr marL="0" marR="0" lvl="0" indent="0" algn="l" defTabSz="1219200" rtl="0" eaLnBrk="1" fontAlgn="base" latinLnBrk="0" hangingPunct="1">
              <a:lnSpc>
                <a:spcPct val="150000"/>
              </a:lnSpc>
              <a:spcBef>
                <a:spcPts val="0"/>
              </a:spcBef>
              <a:spcAft>
                <a:spcPct val="0"/>
              </a:spcAft>
              <a:buClrTx/>
              <a:buSzTx/>
              <a:buFontTx/>
              <a:buNone/>
              <a:defRPr/>
            </a:pPr>
            <a:r>
              <a:rPr kumimoji="0" lang="zh-CN" altLang="en-US" sz="4000" b="1" i="0" u="none" strike="noStrike" kern="1200" cap="none" spc="0" normalizeH="0" baseline="0" noProof="0" dirty="0">
                <a:ln>
                  <a:noFill/>
                </a:ln>
                <a:solidFill>
                  <a:srgbClr val="0066FF"/>
                </a:solidFill>
                <a:effectLst/>
                <a:uLnTx/>
                <a:uFillTx/>
                <a:latin typeface="等线" panose="02010600030101010101" pitchFamily="2" charset="-122"/>
                <a:ea typeface="等线" panose="02010600030101010101" pitchFamily="2" charset="-122"/>
                <a:cs typeface="+mn-cs"/>
              </a:rPr>
              <a:t>指悠闲的样子，内心感到非常满足。</a:t>
            </a:r>
          </a:p>
          <a:p>
            <a:pPr marL="0" marR="0" lvl="0" indent="0" algn="l" defTabSz="1219200" rtl="0" eaLnBrk="1" fontAlgn="base" latinLnBrk="0" hangingPunct="1">
              <a:lnSpc>
                <a:spcPct val="150000"/>
              </a:lnSpc>
              <a:spcBef>
                <a:spcPts val="0"/>
              </a:spcBef>
              <a:spcAft>
                <a:spcPct val="0"/>
              </a:spcAft>
              <a:buClrTx/>
              <a:buSzTx/>
              <a:buFontTx/>
              <a:buNone/>
              <a:defRPr/>
            </a:pPr>
            <a:r>
              <a:rPr kumimoji="0" lang="zh-CN" altLang="en-US" sz="4000" b="1" i="0" u="none" strike="noStrike" kern="1200" cap="none" spc="0" normalizeH="0" baseline="0" noProof="0" dirty="0">
                <a:ln>
                  <a:noFill/>
                </a:ln>
                <a:solidFill>
                  <a:srgbClr val="0066FF"/>
                </a:solidFill>
                <a:effectLst/>
                <a:uLnTx/>
                <a:uFillTx/>
                <a:latin typeface="等线" panose="02010600030101010101" pitchFamily="2" charset="-122"/>
                <a:ea typeface="等线" panose="02010600030101010101" pitchFamily="2" charset="-122"/>
                <a:cs typeface="+mn-cs"/>
              </a:rPr>
              <a:t>把一物体嵌入另一物体内。</a:t>
            </a:r>
          </a:p>
        </p:txBody>
      </p:sp>
      <p:cxnSp>
        <p:nvCxnSpPr>
          <p:cNvPr id="12" name="直接连接符 11"/>
          <p:cNvCxnSpPr/>
          <p:nvPr/>
        </p:nvCxnSpPr>
        <p:spPr>
          <a:xfrm>
            <a:off x="1985964" y="1938868"/>
            <a:ext cx="720725" cy="960967"/>
          </a:xfrm>
          <a:prstGeom prst="line">
            <a:avLst/>
          </a:prstGeom>
          <a:ln w="25400">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flipV="1">
            <a:off x="1979614" y="1938867"/>
            <a:ext cx="727075" cy="914400"/>
          </a:xfrm>
          <a:prstGeom prst="line">
            <a:avLst/>
          </a:prstGeom>
          <a:ln w="25400">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1979614" y="3716868"/>
            <a:ext cx="720725" cy="960967"/>
          </a:xfrm>
          <a:prstGeom prst="line">
            <a:avLst/>
          </a:prstGeom>
          <a:ln w="25400">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1258889" y="4677834"/>
            <a:ext cx="1441450" cy="958851"/>
          </a:xfrm>
          <a:prstGeom prst="line">
            <a:avLst/>
          </a:prstGeom>
          <a:ln w="25400">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flipV="1">
            <a:off x="1258889" y="3812119"/>
            <a:ext cx="1441450" cy="1824567"/>
          </a:xfrm>
          <a:prstGeom prst="line">
            <a:avLst/>
          </a:prstGeom>
          <a:ln w="25400">
            <a:solidFill>
              <a:srgbClr val="FF00FF"/>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left)">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wipe(left)">
                                      <p:cBhvr>
                                        <p:cTn id="22" dur="500"/>
                                        <p:tgtEl>
                                          <p:spTgt spid="1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wipe(left)">
                                      <p:cBhvr>
                                        <p:cTn id="2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图片 1"/>
          <p:cNvPicPr>
            <a:picLocks noChangeAspect="1" noChangeArrowheads="1"/>
          </p:cNvPicPr>
          <p:nvPr/>
        </p:nvPicPr>
        <p:blipFill>
          <a:blip r:embed="rId2" cstate="email"/>
          <a:srcRect/>
          <a:stretch>
            <a:fillRect/>
          </a:stretch>
        </p:blipFill>
        <p:spPr bwMode="auto">
          <a:xfrm>
            <a:off x="0" y="1"/>
            <a:ext cx="9144000" cy="68601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8" name="文本框 2"/>
          <p:cNvSpPr txBox="1">
            <a:spLocks noChangeArrowheads="1"/>
          </p:cNvSpPr>
          <p:nvPr/>
        </p:nvSpPr>
        <p:spPr bwMode="auto">
          <a:xfrm>
            <a:off x="539750" y="1989667"/>
            <a:ext cx="8208963"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自由读课文，说说“牧场之国”荷兰给你留下了什么样的初步印象。</a:t>
            </a:r>
          </a:p>
        </p:txBody>
      </p:sp>
      <p:pic>
        <p:nvPicPr>
          <p:cNvPr id="11267" name="图片 24"/>
          <p:cNvPicPr>
            <a:picLocks noChangeAspect="1"/>
          </p:cNvPicPr>
          <p:nvPr/>
        </p:nvPicPr>
        <p:blipFill>
          <a:blip r:embed="rId3" cstate="email">
            <a:duotone>
              <a:prstClr val="black"/>
              <a:schemeClr val="accent2">
                <a:tint val="45000"/>
                <a:satMod val="400000"/>
              </a:schemeClr>
            </a:duotone>
          </a:blip>
          <a:srcRect/>
          <a:stretch>
            <a:fillRect/>
          </a:stretch>
        </p:blipFill>
        <p:spPr bwMode="auto">
          <a:xfrm>
            <a:off x="1043411" y="2085381"/>
            <a:ext cx="403225" cy="670985"/>
          </a:xfrm>
          <a:prstGeom prst="rect">
            <a:avLst/>
          </a:prstGeom>
          <a:noFill/>
          <a:ln>
            <a:noFill/>
          </a:ln>
        </p:spPr>
      </p:pic>
      <p:grpSp>
        <p:nvGrpSpPr>
          <p:cNvPr id="2" name="组合 25"/>
          <p:cNvGrpSpPr/>
          <p:nvPr/>
        </p:nvGrpSpPr>
        <p:grpSpPr bwMode="auto">
          <a:xfrm>
            <a:off x="250826" y="548219"/>
            <a:ext cx="2249488" cy="1323439"/>
            <a:chOff x="251073" y="195486"/>
            <a:chExt cx="2249488" cy="992580"/>
          </a:xfrm>
        </p:grpSpPr>
        <p:sp>
          <p:nvSpPr>
            <p:cNvPr id="18437" name="文本框 13"/>
            <p:cNvSpPr txBox="1">
              <a:spLocks noChangeArrowheads="1"/>
            </p:cNvSpPr>
            <p:nvPr/>
          </p:nvSpPr>
          <p:spPr bwMode="auto">
            <a:xfrm>
              <a:off x="395536" y="195486"/>
              <a:ext cx="1727200" cy="992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00B050"/>
                  </a:solidFill>
                  <a:effectLst/>
                  <a:uLnTx/>
                  <a:uFillTx/>
                  <a:latin typeface="黑体" panose="02010609060101010101" pitchFamily="49" charset="-122"/>
                  <a:ea typeface="黑体" panose="02010609060101010101" pitchFamily="49" charset="-122"/>
                  <a:cs typeface="+mn-cs"/>
                </a:rPr>
                <a:t>整体感知</a:t>
              </a:r>
            </a:p>
          </p:txBody>
        </p:sp>
        <p:cxnSp>
          <p:nvCxnSpPr>
            <p:cNvPr id="29" name="直接连接符 28"/>
            <p:cNvCxnSpPr/>
            <p:nvPr/>
          </p:nvCxnSpPr>
          <p:spPr>
            <a:xfrm>
              <a:off x="251073" y="770161"/>
              <a:ext cx="2016125" cy="0"/>
            </a:xfrm>
            <a:prstGeom prst="line">
              <a:avLst/>
            </a:prstGeom>
            <a:ln>
              <a:solidFill>
                <a:srgbClr val="00B050"/>
              </a:solidFill>
            </a:ln>
          </p:spPr>
          <p:style>
            <a:lnRef idx="2">
              <a:schemeClr val="accent3"/>
            </a:lnRef>
            <a:fillRef idx="0">
              <a:schemeClr val="accent3"/>
            </a:fillRef>
            <a:effectRef idx="1">
              <a:schemeClr val="accent3"/>
            </a:effectRef>
            <a:fontRef idx="minor">
              <a:schemeClr val="tx1"/>
            </a:fontRef>
          </p:style>
        </p:cxnSp>
        <p:grpSp>
          <p:nvGrpSpPr>
            <p:cNvPr id="3" name="Group 4"/>
            <p:cNvGrpSpPr>
              <a:grpSpLocks noChangeAspect="1"/>
            </p:cNvGrpSpPr>
            <p:nvPr/>
          </p:nvGrpSpPr>
          <p:grpSpPr bwMode="auto">
            <a:xfrm>
              <a:off x="2051298" y="411386"/>
              <a:ext cx="449263" cy="292100"/>
              <a:chOff x="2432" y="1329"/>
              <a:chExt cx="657" cy="426"/>
            </a:xfrm>
          </p:grpSpPr>
          <p:sp>
            <p:nvSpPr>
              <p:cNvPr id="31" name="AutoShape 3"/>
              <p:cNvSpPr>
                <a:spLocks noChangeAspect="1" noChangeArrowheads="1" noTextEdit="1"/>
              </p:cNvSpPr>
              <p:nvPr/>
            </p:nvSpPr>
            <p:spPr bwMode="auto">
              <a:xfrm>
                <a:off x="2434" y="1329"/>
                <a:ext cx="652" cy="426"/>
              </a:xfrm>
              <a:prstGeom prst="rect">
                <a:avLst/>
              </a:prstGeom>
              <a:no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32" name="Freeform 5"/>
              <p:cNvSpPr/>
              <p:nvPr/>
            </p:nvSpPr>
            <p:spPr bwMode="auto">
              <a:xfrm>
                <a:off x="2478" y="1329"/>
                <a:ext cx="611" cy="424"/>
              </a:xfrm>
              <a:custGeom>
                <a:avLst/>
                <a:gdLst>
                  <a:gd name="T0" fmla="*/ 315 w 351"/>
                  <a:gd name="T1" fmla="*/ 0 h 242"/>
                  <a:gd name="T2" fmla="*/ 292 w 351"/>
                  <a:gd name="T3" fmla="*/ 9 h 242"/>
                  <a:gd name="T4" fmla="*/ 291 w 351"/>
                  <a:gd name="T5" fmla="*/ 10 h 242"/>
                  <a:gd name="T6" fmla="*/ 309 w 351"/>
                  <a:gd name="T7" fmla="*/ 3 h 242"/>
                  <a:gd name="T8" fmla="*/ 310 w 351"/>
                  <a:gd name="T9" fmla="*/ 4 h 242"/>
                  <a:gd name="T10" fmla="*/ 317 w 351"/>
                  <a:gd name="T11" fmla="*/ 10 h 242"/>
                  <a:gd name="T12" fmla="*/ 325 w 351"/>
                  <a:gd name="T13" fmla="*/ 27 h 242"/>
                  <a:gd name="T14" fmla="*/ 336 w 351"/>
                  <a:gd name="T15" fmla="*/ 59 h 242"/>
                  <a:gd name="T16" fmla="*/ 268 w 351"/>
                  <a:gd name="T17" fmla="*/ 95 h 242"/>
                  <a:gd name="T18" fmla="*/ 267 w 351"/>
                  <a:gd name="T19" fmla="*/ 95 h 242"/>
                  <a:gd name="T20" fmla="*/ 267 w 351"/>
                  <a:gd name="T21" fmla="*/ 95 h 242"/>
                  <a:gd name="T22" fmla="*/ 24 w 351"/>
                  <a:gd name="T23" fmla="*/ 219 h 242"/>
                  <a:gd name="T24" fmla="*/ 2 w 351"/>
                  <a:gd name="T25" fmla="*/ 229 h 242"/>
                  <a:gd name="T26" fmla="*/ 0 w 351"/>
                  <a:gd name="T27" fmla="*/ 229 h 242"/>
                  <a:gd name="T28" fmla="*/ 6 w 351"/>
                  <a:gd name="T29" fmla="*/ 240 h 242"/>
                  <a:gd name="T30" fmla="*/ 12 w 351"/>
                  <a:gd name="T31" fmla="*/ 242 h 242"/>
                  <a:gd name="T32" fmla="*/ 34 w 351"/>
                  <a:gd name="T33" fmla="*/ 232 h 242"/>
                  <a:gd name="T34" fmla="*/ 350 w 351"/>
                  <a:gd name="T35" fmla="*/ 68 h 242"/>
                  <a:gd name="T36" fmla="*/ 335 w 351"/>
                  <a:gd name="T37" fmla="*/ 29 h 242"/>
                  <a:gd name="T38" fmla="*/ 324 w 351"/>
                  <a:gd name="T39" fmla="*/ 8 h 242"/>
                  <a:gd name="T40" fmla="*/ 317 w 351"/>
                  <a:gd name="T41" fmla="*/ 1 h 242"/>
                  <a:gd name="T42" fmla="*/ 315 w 351"/>
                  <a:gd name="T43"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242">
                    <a:moveTo>
                      <a:pt x="315" y="0"/>
                    </a:moveTo>
                    <a:cubicBezTo>
                      <a:pt x="311" y="0"/>
                      <a:pt x="299" y="6"/>
                      <a:pt x="292" y="9"/>
                    </a:cubicBezTo>
                    <a:cubicBezTo>
                      <a:pt x="292" y="9"/>
                      <a:pt x="292" y="9"/>
                      <a:pt x="291" y="10"/>
                    </a:cubicBezTo>
                    <a:cubicBezTo>
                      <a:pt x="298" y="7"/>
                      <a:pt x="306" y="3"/>
                      <a:pt x="309" y="3"/>
                    </a:cubicBezTo>
                    <a:cubicBezTo>
                      <a:pt x="309" y="3"/>
                      <a:pt x="310" y="3"/>
                      <a:pt x="310" y="4"/>
                    </a:cubicBezTo>
                    <a:cubicBezTo>
                      <a:pt x="312" y="6"/>
                      <a:pt x="317" y="10"/>
                      <a:pt x="317" y="10"/>
                    </a:cubicBezTo>
                    <a:cubicBezTo>
                      <a:pt x="317" y="10"/>
                      <a:pt x="321" y="15"/>
                      <a:pt x="325" y="27"/>
                    </a:cubicBezTo>
                    <a:cubicBezTo>
                      <a:pt x="330" y="39"/>
                      <a:pt x="338" y="56"/>
                      <a:pt x="336" y="59"/>
                    </a:cubicBezTo>
                    <a:cubicBezTo>
                      <a:pt x="336" y="60"/>
                      <a:pt x="308" y="75"/>
                      <a:pt x="268" y="95"/>
                    </a:cubicBezTo>
                    <a:cubicBezTo>
                      <a:pt x="268" y="95"/>
                      <a:pt x="268" y="95"/>
                      <a:pt x="267" y="95"/>
                    </a:cubicBezTo>
                    <a:cubicBezTo>
                      <a:pt x="267" y="95"/>
                      <a:pt x="267" y="95"/>
                      <a:pt x="267" y="95"/>
                    </a:cubicBezTo>
                    <a:cubicBezTo>
                      <a:pt x="179" y="140"/>
                      <a:pt x="38" y="211"/>
                      <a:pt x="24" y="219"/>
                    </a:cubicBezTo>
                    <a:cubicBezTo>
                      <a:pt x="11" y="227"/>
                      <a:pt x="5" y="229"/>
                      <a:pt x="2" y="229"/>
                    </a:cubicBezTo>
                    <a:cubicBezTo>
                      <a:pt x="1" y="229"/>
                      <a:pt x="0" y="229"/>
                      <a:pt x="0" y="229"/>
                    </a:cubicBezTo>
                    <a:cubicBezTo>
                      <a:pt x="3" y="235"/>
                      <a:pt x="5" y="239"/>
                      <a:pt x="6" y="240"/>
                    </a:cubicBezTo>
                    <a:cubicBezTo>
                      <a:pt x="8" y="241"/>
                      <a:pt x="9" y="242"/>
                      <a:pt x="12" y="242"/>
                    </a:cubicBezTo>
                    <a:cubicBezTo>
                      <a:pt x="16" y="242"/>
                      <a:pt x="22" y="240"/>
                      <a:pt x="34" y="232"/>
                    </a:cubicBezTo>
                    <a:cubicBezTo>
                      <a:pt x="54" y="220"/>
                      <a:pt x="348" y="72"/>
                      <a:pt x="350" y="68"/>
                    </a:cubicBezTo>
                    <a:cubicBezTo>
                      <a:pt x="351" y="65"/>
                      <a:pt x="341" y="44"/>
                      <a:pt x="335" y="29"/>
                    </a:cubicBezTo>
                    <a:cubicBezTo>
                      <a:pt x="329" y="15"/>
                      <a:pt x="324" y="8"/>
                      <a:pt x="324" y="8"/>
                    </a:cubicBezTo>
                    <a:cubicBezTo>
                      <a:pt x="324" y="8"/>
                      <a:pt x="319" y="3"/>
                      <a:pt x="317" y="1"/>
                    </a:cubicBezTo>
                    <a:cubicBezTo>
                      <a:pt x="316" y="0"/>
                      <a:pt x="316" y="0"/>
                      <a:pt x="315" y="0"/>
                    </a:cubicBezTo>
                  </a:path>
                </a:pathLst>
              </a:custGeom>
              <a:solidFill>
                <a:srgbClr val="66FFFF"/>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33" name="Freeform 6"/>
              <p:cNvSpPr/>
              <p:nvPr/>
            </p:nvSpPr>
            <p:spPr bwMode="auto">
              <a:xfrm>
                <a:off x="2432" y="1334"/>
                <a:ext cx="634" cy="401"/>
              </a:xfrm>
              <a:custGeom>
                <a:avLst/>
                <a:gdLst>
                  <a:gd name="T0" fmla="*/ 3 w 364"/>
                  <a:gd name="T1" fmla="*/ 171 h 229"/>
                  <a:gd name="T2" fmla="*/ 3 w 364"/>
                  <a:gd name="T3" fmla="*/ 182 h 229"/>
                  <a:gd name="T4" fmla="*/ 23 w 364"/>
                  <a:gd name="T5" fmla="*/ 225 h 229"/>
                  <a:gd name="T6" fmla="*/ 50 w 364"/>
                  <a:gd name="T7" fmla="*/ 217 h 229"/>
                  <a:gd name="T8" fmla="*/ 362 w 364"/>
                  <a:gd name="T9" fmla="*/ 57 h 229"/>
                  <a:gd name="T10" fmla="*/ 351 w 364"/>
                  <a:gd name="T11" fmla="*/ 25 h 229"/>
                  <a:gd name="T12" fmla="*/ 343 w 364"/>
                  <a:gd name="T13" fmla="*/ 8 h 229"/>
                  <a:gd name="T14" fmla="*/ 336 w 364"/>
                  <a:gd name="T15" fmla="*/ 2 h 229"/>
                  <a:gd name="T16" fmla="*/ 312 w 364"/>
                  <a:gd name="T17" fmla="*/ 10 h 229"/>
                  <a:gd name="T18" fmla="*/ 10 w 364"/>
                  <a:gd name="T19" fmla="*/ 166 h 229"/>
                  <a:gd name="T20" fmla="*/ 3 w 364"/>
                  <a:gd name="T21" fmla="*/ 17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4" h="229">
                    <a:moveTo>
                      <a:pt x="3" y="171"/>
                    </a:moveTo>
                    <a:cubicBezTo>
                      <a:pt x="3" y="171"/>
                      <a:pt x="0" y="174"/>
                      <a:pt x="3" y="182"/>
                    </a:cubicBezTo>
                    <a:cubicBezTo>
                      <a:pt x="6" y="191"/>
                      <a:pt x="20" y="223"/>
                      <a:pt x="23" y="225"/>
                    </a:cubicBezTo>
                    <a:cubicBezTo>
                      <a:pt x="26" y="227"/>
                      <a:pt x="30" y="229"/>
                      <a:pt x="50" y="217"/>
                    </a:cubicBezTo>
                    <a:cubicBezTo>
                      <a:pt x="70" y="206"/>
                      <a:pt x="361" y="60"/>
                      <a:pt x="362" y="57"/>
                    </a:cubicBezTo>
                    <a:cubicBezTo>
                      <a:pt x="364" y="54"/>
                      <a:pt x="356" y="37"/>
                      <a:pt x="351" y="25"/>
                    </a:cubicBezTo>
                    <a:cubicBezTo>
                      <a:pt x="347" y="13"/>
                      <a:pt x="343" y="8"/>
                      <a:pt x="343" y="8"/>
                    </a:cubicBezTo>
                    <a:cubicBezTo>
                      <a:pt x="343" y="8"/>
                      <a:pt x="338" y="4"/>
                      <a:pt x="336" y="2"/>
                    </a:cubicBezTo>
                    <a:cubicBezTo>
                      <a:pt x="334" y="0"/>
                      <a:pt x="320" y="6"/>
                      <a:pt x="312" y="10"/>
                    </a:cubicBezTo>
                    <a:cubicBezTo>
                      <a:pt x="305" y="14"/>
                      <a:pt x="15" y="163"/>
                      <a:pt x="10" y="166"/>
                    </a:cubicBezTo>
                    <a:cubicBezTo>
                      <a:pt x="5" y="168"/>
                      <a:pt x="3" y="171"/>
                      <a:pt x="3" y="171"/>
                    </a:cubicBezTo>
                  </a:path>
                </a:pathLst>
              </a:custGeom>
              <a:ln>
                <a:solidFill>
                  <a:srgbClr val="00B050"/>
                </a:solidFill>
              </a:ln>
            </p:spPr>
            <p:style>
              <a:lnRef idx="2">
                <a:schemeClr val="accent3"/>
              </a:lnRef>
              <a:fillRef idx="0">
                <a:schemeClr val="accent3"/>
              </a:fillRef>
              <a:effectRef idx="1">
                <a:schemeClr val="accent3"/>
              </a:effectRef>
              <a:fontRef idx="minor">
                <a:schemeClr val="tx1"/>
              </a:fontRef>
            </p:style>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34" name="Freeform 7"/>
              <p:cNvSpPr/>
              <p:nvPr/>
            </p:nvSpPr>
            <p:spPr bwMode="auto">
              <a:xfrm>
                <a:off x="2432" y="1605"/>
                <a:ext cx="100" cy="127"/>
              </a:xfrm>
              <a:custGeom>
                <a:avLst/>
                <a:gdLst>
                  <a:gd name="T0" fmla="*/ 57 w 57"/>
                  <a:gd name="T1" fmla="*/ 59 h 73"/>
                  <a:gd name="T2" fmla="*/ 51 w 57"/>
                  <a:gd name="T3" fmla="*/ 50 h 73"/>
                  <a:gd name="T4" fmla="*/ 46 w 57"/>
                  <a:gd name="T5" fmla="*/ 41 h 73"/>
                  <a:gd name="T6" fmla="*/ 44 w 57"/>
                  <a:gd name="T7" fmla="*/ 34 h 73"/>
                  <a:gd name="T8" fmla="*/ 43 w 57"/>
                  <a:gd name="T9" fmla="*/ 22 h 73"/>
                  <a:gd name="T10" fmla="*/ 41 w 57"/>
                  <a:gd name="T11" fmla="*/ 12 h 73"/>
                  <a:gd name="T12" fmla="*/ 39 w 57"/>
                  <a:gd name="T13" fmla="*/ 0 h 73"/>
                  <a:gd name="T14" fmla="*/ 33 w 57"/>
                  <a:gd name="T15" fmla="*/ 0 h 73"/>
                  <a:gd name="T16" fmla="*/ 28 w 57"/>
                  <a:gd name="T17" fmla="*/ 1 h 73"/>
                  <a:gd name="T18" fmla="*/ 10 w 57"/>
                  <a:gd name="T19" fmla="*/ 11 h 73"/>
                  <a:gd name="T20" fmla="*/ 3 w 57"/>
                  <a:gd name="T21" fmla="*/ 16 h 73"/>
                  <a:gd name="T22" fmla="*/ 3 w 57"/>
                  <a:gd name="T23" fmla="*/ 27 h 73"/>
                  <a:gd name="T24" fmla="*/ 19 w 57"/>
                  <a:gd name="T25" fmla="*/ 63 h 73"/>
                  <a:gd name="T26" fmla="*/ 23 w 57"/>
                  <a:gd name="T27" fmla="*/ 70 h 73"/>
                  <a:gd name="T28" fmla="*/ 38 w 57"/>
                  <a:gd name="T29" fmla="*/ 69 h 73"/>
                  <a:gd name="T30" fmla="*/ 47 w 57"/>
                  <a:gd name="T31" fmla="*/ 64 h 73"/>
                  <a:gd name="T32" fmla="*/ 50 w 57"/>
                  <a:gd name="T33" fmla="*/ 62 h 73"/>
                  <a:gd name="T34" fmla="*/ 57 w 57"/>
                  <a:gd name="T35" fmla="*/ 5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73">
                    <a:moveTo>
                      <a:pt x="57" y="59"/>
                    </a:moveTo>
                    <a:cubicBezTo>
                      <a:pt x="55" y="55"/>
                      <a:pt x="51" y="50"/>
                      <a:pt x="51" y="50"/>
                    </a:cubicBezTo>
                    <a:cubicBezTo>
                      <a:pt x="51" y="50"/>
                      <a:pt x="48" y="44"/>
                      <a:pt x="46" y="41"/>
                    </a:cubicBezTo>
                    <a:cubicBezTo>
                      <a:pt x="45" y="39"/>
                      <a:pt x="44" y="34"/>
                      <a:pt x="44" y="34"/>
                    </a:cubicBezTo>
                    <a:cubicBezTo>
                      <a:pt x="44" y="34"/>
                      <a:pt x="43" y="26"/>
                      <a:pt x="43" y="22"/>
                    </a:cubicBezTo>
                    <a:cubicBezTo>
                      <a:pt x="42" y="19"/>
                      <a:pt x="41" y="14"/>
                      <a:pt x="41" y="12"/>
                    </a:cubicBezTo>
                    <a:cubicBezTo>
                      <a:pt x="40" y="10"/>
                      <a:pt x="40" y="4"/>
                      <a:pt x="39" y="0"/>
                    </a:cubicBezTo>
                    <a:cubicBezTo>
                      <a:pt x="36" y="0"/>
                      <a:pt x="33" y="0"/>
                      <a:pt x="33" y="0"/>
                    </a:cubicBezTo>
                    <a:cubicBezTo>
                      <a:pt x="33" y="0"/>
                      <a:pt x="31" y="0"/>
                      <a:pt x="28" y="1"/>
                    </a:cubicBezTo>
                    <a:cubicBezTo>
                      <a:pt x="17" y="7"/>
                      <a:pt x="11" y="10"/>
                      <a:pt x="10" y="11"/>
                    </a:cubicBezTo>
                    <a:cubicBezTo>
                      <a:pt x="5" y="13"/>
                      <a:pt x="3" y="16"/>
                      <a:pt x="3" y="16"/>
                    </a:cubicBezTo>
                    <a:cubicBezTo>
                      <a:pt x="3" y="16"/>
                      <a:pt x="0" y="19"/>
                      <a:pt x="3" y="27"/>
                    </a:cubicBezTo>
                    <a:cubicBezTo>
                      <a:pt x="5" y="33"/>
                      <a:pt x="13" y="52"/>
                      <a:pt x="19" y="63"/>
                    </a:cubicBezTo>
                    <a:cubicBezTo>
                      <a:pt x="20" y="67"/>
                      <a:pt x="22" y="69"/>
                      <a:pt x="23" y="70"/>
                    </a:cubicBezTo>
                    <a:cubicBezTo>
                      <a:pt x="25" y="72"/>
                      <a:pt x="28" y="73"/>
                      <a:pt x="38" y="69"/>
                    </a:cubicBezTo>
                    <a:cubicBezTo>
                      <a:pt x="41" y="67"/>
                      <a:pt x="44" y="66"/>
                      <a:pt x="47" y="64"/>
                    </a:cubicBezTo>
                    <a:cubicBezTo>
                      <a:pt x="48" y="63"/>
                      <a:pt x="49" y="63"/>
                      <a:pt x="50" y="62"/>
                    </a:cubicBezTo>
                    <a:cubicBezTo>
                      <a:pt x="51" y="62"/>
                      <a:pt x="54" y="60"/>
                      <a:pt x="57" y="59"/>
                    </a:cubicBezTo>
                    <a:close/>
                  </a:path>
                </a:pathLst>
              </a:custGeom>
              <a:solidFill>
                <a:srgbClr val="00B050"/>
              </a:solidFill>
              <a:ln>
                <a:solidFill>
                  <a:srgbClr val="00B050"/>
                </a:solidFill>
              </a:ln>
            </p:spPr>
            <p:style>
              <a:lnRef idx="2">
                <a:schemeClr val="accent3"/>
              </a:lnRef>
              <a:fillRef idx="1">
                <a:schemeClr val="lt1"/>
              </a:fillRef>
              <a:effectRef idx="0">
                <a:schemeClr val="accent3"/>
              </a:effectRef>
              <a:fontRef idx="minor">
                <a:schemeClr val="dk1"/>
              </a:fontRef>
            </p:style>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35" name="Freeform 8"/>
              <p:cNvSpPr/>
              <p:nvPr/>
            </p:nvSpPr>
            <p:spPr bwMode="auto">
              <a:xfrm>
                <a:off x="2954" y="1361"/>
                <a:ext cx="5" cy="0"/>
              </a:xfrm>
              <a:custGeom>
                <a:avLst/>
                <a:gdLst>
                  <a:gd name="T0" fmla="*/ 2 w 2"/>
                  <a:gd name="T1" fmla="*/ 0 h 1"/>
                  <a:gd name="T2" fmla="*/ 0 w 2"/>
                  <a:gd name="T3" fmla="*/ 1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0" y="0"/>
                      <a:pt x="0" y="1"/>
                    </a:cubicBezTo>
                    <a:cubicBezTo>
                      <a:pt x="0" y="0"/>
                      <a:pt x="1" y="0"/>
                      <a:pt x="2" y="0"/>
                    </a:cubicBezTo>
                    <a:cubicBezTo>
                      <a:pt x="2" y="0"/>
                      <a:pt x="2" y="0"/>
                      <a:pt x="2" y="0"/>
                    </a:cubicBezTo>
                  </a:path>
                </a:pathLst>
              </a:custGeom>
              <a:solidFill>
                <a:srgbClr val="EEEBEA"/>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36" name="Freeform 9"/>
              <p:cNvSpPr/>
              <p:nvPr/>
            </p:nvSpPr>
            <p:spPr bwMode="auto">
              <a:xfrm>
                <a:off x="2943" y="149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solidFill>
                <a:srgbClr val="578C94"/>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37" name="Freeform 10"/>
              <p:cNvSpPr>
                <a:spLocks noEditPoints="1"/>
              </p:cNvSpPr>
              <p:nvPr/>
            </p:nvSpPr>
            <p:spPr bwMode="auto">
              <a:xfrm>
                <a:off x="2511" y="1361"/>
                <a:ext cx="539" cy="322"/>
              </a:xfrm>
              <a:custGeom>
                <a:avLst/>
                <a:gdLst>
                  <a:gd name="T0" fmla="*/ 7 w 309"/>
                  <a:gd name="T1" fmla="*/ 184 h 184"/>
                  <a:gd name="T2" fmla="*/ 9 w 309"/>
                  <a:gd name="T3" fmla="*/ 184 h 184"/>
                  <a:gd name="T4" fmla="*/ 9 w 309"/>
                  <a:gd name="T5" fmla="*/ 178 h 184"/>
                  <a:gd name="T6" fmla="*/ 8 w 309"/>
                  <a:gd name="T7" fmla="*/ 180 h 184"/>
                  <a:gd name="T8" fmla="*/ 9 w 309"/>
                  <a:gd name="T9" fmla="*/ 178 h 184"/>
                  <a:gd name="T10" fmla="*/ 34 w 309"/>
                  <a:gd name="T11" fmla="*/ 174 h 184"/>
                  <a:gd name="T12" fmla="*/ 34 w 309"/>
                  <a:gd name="T13" fmla="*/ 179 h 184"/>
                  <a:gd name="T14" fmla="*/ 36 w 309"/>
                  <a:gd name="T15" fmla="*/ 176 h 184"/>
                  <a:gd name="T16" fmla="*/ 38 w 309"/>
                  <a:gd name="T17" fmla="*/ 176 h 184"/>
                  <a:gd name="T18" fmla="*/ 84 w 309"/>
                  <a:gd name="T19" fmla="*/ 144 h 184"/>
                  <a:gd name="T20" fmla="*/ 85 w 309"/>
                  <a:gd name="T21" fmla="*/ 145 h 184"/>
                  <a:gd name="T22" fmla="*/ 84 w 309"/>
                  <a:gd name="T23" fmla="*/ 144 h 184"/>
                  <a:gd name="T24" fmla="*/ 0 w 309"/>
                  <a:gd name="T25" fmla="*/ 135 h 184"/>
                  <a:gd name="T26" fmla="*/ 1 w 309"/>
                  <a:gd name="T27" fmla="*/ 135 h 184"/>
                  <a:gd name="T28" fmla="*/ 138 w 309"/>
                  <a:gd name="T29" fmla="*/ 123 h 184"/>
                  <a:gd name="T30" fmla="*/ 139 w 309"/>
                  <a:gd name="T31" fmla="*/ 123 h 184"/>
                  <a:gd name="T32" fmla="*/ 154 w 309"/>
                  <a:gd name="T33" fmla="*/ 115 h 184"/>
                  <a:gd name="T34" fmla="*/ 154 w 309"/>
                  <a:gd name="T35" fmla="*/ 116 h 184"/>
                  <a:gd name="T36" fmla="*/ 154 w 309"/>
                  <a:gd name="T37" fmla="*/ 115 h 184"/>
                  <a:gd name="T38" fmla="*/ 50 w 309"/>
                  <a:gd name="T39" fmla="*/ 113 h 184"/>
                  <a:gd name="T40" fmla="*/ 53 w 309"/>
                  <a:gd name="T41" fmla="*/ 115 h 184"/>
                  <a:gd name="T42" fmla="*/ 146 w 309"/>
                  <a:gd name="T43" fmla="*/ 113 h 184"/>
                  <a:gd name="T44" fmla="*/ 147 w 309"/>
                  <a:gd name="T45" fmla="*/ 114 h 184"/>
                  <a:gd name="T46" fmla="*/ 146 w 309"/>
                  <a:gd name="T47" fmla="*/ 113 h 184"/>
                  <a:gd name="T48" fmla="*/ 149 w 309"/>
                  <a:gd name="T49" fmla="*/ 111 h 184"/>
                  <a:gd name="T50" fmla="*/ 151 w 309"/>
                  <a:gd name="T51" fmla="*/ 111 h 184"/>
                  <a:gd name="T52" fmla="*/ 165 w 309"/>
                  <a:gd name="T53" fmla="*/ 109 h 184"/>
                  <a:gd name="T54" fmla="*/ 162 w 309"/>
                  <a:gd name="T55" fmla="*/ 113 h 184"/>
                  <a:gd name="T56" fmla="*/ 166 w 309"/>
                  <a:gd name="T57" fmla="*/ 111 h 184"/>
                  <a:gd name="T58" fmla="*/ 184 w 309"/>
                  <a:gd name="T59" fmla="*/ 107 h 184"/>
                  <a:gd name="T60" fmla="*/ 184 w 309"/>
                  <a:gd name="T61" fmla="*/ 109 h 184"/>
                  <a:gd name="T62" fmla="*/ 184 w 309"/>
                  <a:gd name="T63" fmla="*/ 107 h 184"/>
                  <a:gd name="T64" fmla="*/ 50 w 309"/>
                  <a:gd name="T65" fmla="*/ 109 h 184"/>
                  <a:gd name="T66" fmla="*/ 53 w 309"/>
                  <a:gd name="T67" fmla="*/ 111 h 184"/>
                  <a:gd name="T68" fmla="*/ 53 w 309"/>
                  <a:gd name="T69" fmla="*/ 107 h 184"/>
                  <a:gd name="T70" fmla="*/ 248 w 309"/>
                  <a:gd name="T71" fmla="*/ 77 h 184"/>
                  <a:gd name="T72" fmla="*/ 249 w 309"/>
                  <a:gd name="T73" fmla="*/ 77 h 184"/>
                  <a:gd name="T74" fmla="*/ 249 w 309"/>
                  <a:gd name="T75" fmla="*/ 75 h 184"/>
                  <a:gd name="T76" fmla="*/ 252 w 309"/>
                  <a:gd name="T77" fmla="*/ 67 h 184"/>
                  <a:gd name="T78" fmla="*/ 252 w 309"/>
                  <a:gd name="T79" fmla="*/ 70 h 184"/>
                  <a:gd name="T80" fmla="*/ 268 w 309"/>
                  <a:gd name="T81" fmla="*/ 64 h 184"/>
                  <a:gd name="T82" fmla="*/ 266 w 309"/>
                  <a:gd name="T83" fmla="*/ 66 h 184"/>
                  <a:gd name="T84" fmla="*/ 268 w 309"/>
                  <a:gd name="T85" fmla="*/ 66 h 184"/>
                  <a:gd name="T86" fmla="*/ 276 w 309"/>
                  <a:gd name="T87" fmla="*/ 54 h 184"/>
                  <a:gd name="T88" fmla="*/ 276 w 309"/>
                  <a:gd name="T89" fmla="*/ 55 h 184"/>
                  <a:gd name="T90" fmla="*/ 276 w 309"/>
                  <a:gd name="T91" fmla="*/ 54 h 184"/>
                  <a:gd name="T92" fmla="*/ 307 w 309"/>
                  <a:gd name="T93" fmla="*/ 17 h 184"/>
                  <a:gd name="T94" fmla="*/ 309 w 309"/>
                  <a:gd name="T95" fmla="*/ 17 h 184"/>
                  <a:gd name="T96" fmla="*/ 254 w 309"/>
                  <a:gd name="T97" fmla="*/ 11 h 184"/>
                  <a:gd name="T98" fmla="*/ 254 w 309"/>
                  <a:gd name="T99" fmla="*/ 12 h 184"/>
                  <a:gd name="T100" fmla="*/ 254 w 309"/>
                  <a:gd name="T101" fmla="*/ 11 h 184"/>
                  <a:gd name="T102" fmla="*/ 304 w 309"/>
                  <a:gd name="T103" fmla="*/ 12 h 184"/>
                  <a:gd name="T104" fmla="*/ 308 w 309"/>
                  <a:gd name="T105" fmla="*/ 14 h 184"/>
                  <a:gd name="T106" fmla="*/ 307 w 309"/>
                  <a:gd name="T107" fmla="*/ 11 h 184"/>
                  <a:gd name="T108" fmla="*/ 305 w 309"/>
                  <a:gd name="T109" fmla="*/ 10 h 184"/>
                  <a:gd name="T110" fmla="*/ 245 w 309"/>
                  <a:gd name="T111" fmla="*/ 12 h 184"/>
                  <a:gd name="T112" fmla="*/ 245 w 309"/>
                  <a:gd name="T113" fmla="*/ 10 h 184"/>
                  <a:gd name="T114" fmla="*/ 257 w 309"/>
                  <a:gd name="T115" fmla="*/ 0 h 184"/>
                  <a:gd name="T116" fmla="*/ 254 w 309"/>
                  <a:gd name="T117" fmla="*/ 1 h 184"/>
                  <a:gd name="T118" fmla="*/ 255 w 309"/>
                  <a:gd name="T119" fmla="*/ 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9" h="184">
                    <a:moveTo>
                      <a:pt x="8" y="183"/>
                    </a:moveTo>
                    <a:cubicBezTo>
                      <a:pt x="7" y="183"/>
                      <a:pt x="7" y="183"/>
                      <a:pt x="7" y="184"/>
                    </a:cubicBezTo>
                    <a:cubicBezTo>
                      <a:pt x="7" y="184"/>
                      <a:pt x="8" y="184"/>
                      <a:pt x="8" y="184"/>
                    </a:cubicBezTo>
                    <a:cubicBezTo>
                      <a:pt x="8" y="184"/>
                      <a:pt x="9" y="184"/>
                      <a:pt x="9" y="184"/>
                    </a:cubicBezTo>
                    <a:cubicBezTo>
                      <a:pt x="9" y="183"/>
                      <a:pt x="8" y="183"/>
                      <a:pt x="8" y="183"/>
                    </a:cubicBezTo>
                    <a:moveTo>
                      <a:pt x="9" y="178"/>
                    </a:moveTo>
                    <a:cubicBezTo>
                      <a:pt x="8" y="178"/>
                      <a:pt x="7" y="180"/>
                      <a:pt x="8" y="180"/>
                    </a:cubicBezTo>
                    <a:cubicBezTo>
                      <a:pt x="8" y="180"/>
                      <a:pt x="8" y="180"/>
                      <a:pt x="8" y="180"/>
                    </a:cubicBezTo>
                    <a:cubicBezTo>
                      <a:pt x="9" y="180"/>
                      <a:pt x="10" y="178"/>
                      <a:pt x="9" y="178"/>
                    </a:cubicBezTo>
                    <a:cubicBezTo>
                      <a:pt x="9" y="178"/>
                      <a:pt x="9" y="178"/>
                      <a:pt x="9" y="178"/>
                    </a:cubicBezTo>
                    <a:moveTo>
                      <a:pt x="35" y="171"/>
                    </a:moveTo>
                    <a:cubicBezTo>
                      <a:pt x="35" y="171"/>
                      <a:pt x="34" y="172"/>
                      <a:pt x="34" y="174"/>
                    </a:cubicBezTo>
                    <a:cubicBezTo>
                      <a:pt x="34" y="174"/>
                      <a:pt x="34" y="174"/>
                      <a:pt x="34" y="174"/>
                    </a:cubicBezTo>
                    <a:cubicBezTo>
                      <a:pt x="33" y="175"/>
                      <a:pt x="32" y="179"/>
                      <a:pt x="34" y="179"/>
                    </a:cubicBezTo>
                    <a:cubicBezTo>
                      <a:pt x="34" y="179"/>
                      <a:pt x="34" y="179"/>
                      <a:pt x="35" y="179"/>
                    </a:cubicBezTo>
                    <a:cubicBezTo>
                      <a:pt x="35" y="178"/>
                      <a:pt x="36" y="177"/>
                      <a:pt x="36" y="176"/>
                    </a:cubicBezTo>
                    <a:cubicBezTo>
                      <a:pt x="37" y="176"/>
                      <a:pt x="37" y="176"/>
                      <a:pt x="38" y="176"/>
                    </a:cubicBezTo>
                    <a:cubicBezTo>
                      <a:pt x="38" y="176"/>
                      <a:pt x="38" y="176"/>
                      <a:pt x="38" y="176"/>
                    </a:cubicBezTo>
                    <a:cubicBezTo>
                      <a:pt x="39" y="176"/>
                      <a:pt x="37" y="171"/>
                      <a:pt x="35" y="171"/>
                    </a:cubicBezTo>
                    <a:moveTo>
                      <a:pt x="84" y="144"/>
                    </a:moveTo>
                    <a:cubicBezTo>
                      <a:pt x="84" y="144"/>
                      <a:pt x="84" y="144"/>
                      <a:pt x="84" y="145"/>
                    </a:cubicBezTo>
                    <a:cubicBezTo>
                      <a:pt x="84" y="145"/>
                      <a:pt x="84" y="145"/>
                      <a:pt x="85" y="145"/>
                    </a:cubicBezTo>
                    <a:cubicBezTo>
                      <a:pt x="85" y="145"/>
                      <a:pt x="85" y="145"/>
                      <a:pt x="86" y="145"/>
                    </a:cubicBezTo>
                    <a:cubicBezTo>
                      <a:pt x="86" y="145"/>
                      <a:pt x="85" y="144"/>
                      <a:pt x="84" y="144"/>
                    </a:cubicBezTo>
                    <a:moveTo>
                      <a:pt x="1" y="134"/>
                    </a:moveTo>
                    <a:cubicBezTo>
                      <a:pt x="0" y="135"/>
                      <a:pt x="0" y="135"/>
                      <a:pt x="0" y="135"/>
                    </a:cubicBezTo>
                    <a:cubicBezTo>
                      <a:pt x="0" y="135"/>
                      <a:pt x="0" y="135"/>
                      <a:pt x="1" y="135"/>
                    </a:cubicBezTo>
                    <a:cubicBezTo>
                      <a:pt x="1" y="135"/>
                      <a:pt x="1" y="135"/>
                      <a:pt x="1" y="135"/>
                    </a:cubicBezTo>
                    <a:cubicBezTo>
                      <a:pt x="1" y="134"/>
                      <a:pt x="1" y="134"/>
                      <a:pt x="1" y="134"/>
                    </a:cubicBezTo>
                    <a:moveTo>
                      <a:pt x="138" y="123"/>
                    </a:moveTo>
                    <a:cubicBezTo>
                      <a:pt x="137" y="123"/>
                      <a:pt x="136" y="124"/>
                      <a:pt x="137" y="125"/>
                    </a:cubicBezTo>
                    <a:cubicBezTo>
                      <a:pt x="138" y="124"/>
                      <a:pt x="139" y="125"/>
                      <a:pt x="139" y="123"/>
                    </a:cubicBezTo>
                    <a:cubicBezTo>
                      <a:pt x="139" y="123"/>
                      <a:pt x="138" y="123"/>
                      <a:pt x="138" y="123"/>
                    </a:cubicBezTo>
                    <a:moveTo>
                      <a:pt x="154" y="115"/>
                    </a:moveTo>
                    <a:cubicBezTo>
                      <a:pt x="154" y="115"/>
                      <a:pt x="153" y="115"/>
                      <a:pt x="153" y="115"/>
                    </a:cubicBezTo>
                    <a:cubicBezTo>
                      <a:pt x="153" y="116"/>
                      <a:pt x="154" y="116"/>
                      <a:pt x="154" y="116"/>
                    </a:cubicBezTo>
                    <a:cubicBezTo>
                      <a:pt x="155" y="116"/>
                      <a:pt x="155" y="116"/>
                      <a:pt x="155" y="116"/>
                    </a:cubicBezTo>
                    <a:cubicBezTo>
                      <a:pt x="155" y="115"/>
                      <a:pt x="155" y="115"/>
                      <a:pt x="154" y="115"/>
                    </a:cubicBezTo>
                    <a:moveTo>
                      <a:pt x="50" y="113"/>
                    </a:moveTo>
                    <a:cubicBezTo>
                      <a:pt x="50" y="113"/>
                      <a:pt x="50" y="113"/>
                      <a:pt x="50" y="113"/>
                    </a:cubicBezTo>
                    <a:cubicBezTo>
                      <a:pt x="50" y="114"/>
                      <a:pt x="52" y="115"/>
                      <a:pt x="52" y="115"/>
                    </a:cubicBezTo>
                    <a:cubicBezTo>
                      <a:pt x="53" y="115"/>
                      <a:pt x="53" y="115"/>
                      <a:pt x="53" y="115"/>
                    </a:cubicBezTo>
                    <a:cubicBezTo>
                      <a:pt x="53" y="114"/>
                      <a:pt x="51" y="113"/>
                      <a:pt x="50" y="113"/>
                    </a:cubicBezTo>
                    <a:moveTo>
                      <a:pt x="146" y="113"/>
                    </a:moveTo>
                    <a:cubicBezTo>
                      <a:pt x="146" y="113"/>
                      <a:pt x="146" y="113"/>
                      <a:pt x="146" y="113"/>
                    </a:cubicBezTo>
                    <a:cubicBezTo>
                      <a:pt x="145" y="114"/>
                      <a:pt x="146" y="114"/>
                      <a:pt x="147" y="114"/>
                    </a:cubicBezTo>
                    <a:cubicBezTo>
                      <a:pt x="147" y="114"/>
                      <a:pt x="147" y="114"/>
                      <a:pt x="147" y="113"/>
                    </a:cubicBezTo>
                    <a:cubicBezTo>
                      <a:pt x="148" y="113"/>
                      <a:pt x="147" y="113"/>
                      <a:pt x="146" y="113"/>
                    </a:cubicBezTo>
                    <a:moveTo>
                      <a:pt x="150" y="110"/>
                    </a:moveTo>
                    <a:cubicBezTo>
                      <a:pt x="149" y="110"/>
                      <a:pt x="149" y="110"/>
                      <a:pt x="149" y="111"/>
                    </a:cubicBezTo>
                    <a:cubicBezTo>
                      <a:pt x="149" y="111"/>
                      <a:pt x="150" y="111"/>
                      <a:pt x="150" y="111"/>
                    </a:cubicBezTo>
                    <a:cubicBezTo>
                      <a:pt x="151" y="111"/>
                      <a:pt x="151" y="111"/>
                      <a:pt x="151" y="111"/>
                    </a:cubicBezTo>
                    <a:cubicBezTo>
                      <a:pt x="151" y="111"/>
                      <a:pt x="150" y="110"/>
                      <a:pt x="150" y="110"/>
                    </a:cubicBezTo>
                    <a:moveTo>
                      <a:pt x="165" y="109"/>
                    </a:moveTo>
                    <a:cubicBezTo>
                      <a:pt x="165" y="109"/>
                      <a:pt x="163" y="110"/>
                      <a:pt x="162" y="111"/>
                    </a:cubicBezTo>
                    <a:cubicBezTo>
                      <a:pt x="161" y="112"/>
                      <a:pt x="161" y="113"/>
                      <a:pt x="162" y="113"/>
                    </a:cubicBezTo>
                    <a:cubicBezTo>
                      <a:pt x="162" y="113"/>
                      <a:pt x="163" y="113"/>
                      <a:pt x="164" y="113"/>
                    </a:cubicBezTo>
                    <a:cubicBezTo>
                      <a:pt x="166" y="111"/>
                      <a:pt x="166" y="111"/>
                      <a:pt x="166" y="111"/>
                    </a:cubicBezTo>
                    <a:cubicBezTo>
                      <a:pt x="166" y="110"/>
                      <a:pt x="166" y="109"/>
                      <a:pt x="165" y="109"/>
                    </a:cubicBezTo>
                    <a:moveTo>
                      <a:pt x="184" y="107"/>
                    </a:moveTo>
                    <a:cubicBezTo>
                      <a:pt x="184" y="107"/>
                      <a:pt x="183" y="109"/>
                      <a:pt x="184" y="109"/>
                    </a:cubicBezTo>
                    <a:cubicBezTo>
                      <a:pt x="184" y="109"/>
                      <a:pt x="184" y="109"/>
                      <a:pt x="184" y="109"/>
                    </a:cubicBezTo>
                    <a:cubicBezTo>
                      <a:pt x="184" y="109"/>
                      <a:pt x="185" y="107"/>
                      <a:pt x="184" y="107"/>
                    </a:cubicBezTo>
                    <a:cubicBezTo>
                      <a:pt x="184" y="107"/>
                      <a:pt x="184" y="107"/>
                      <a:pt x="184" y="107"/>
                    </a:cubicBezTo>
                    <a:moveTo>
                      <a:pt x="53" y="107"/>
                    </a:moveTo>
                    <a:cubicBezTo>
                      <a:pt x="51" y="107"/>
                      <a:pt x="50" y="108"/>
                      <a:pt x="50" y="109"/>
                    </a:cubicBezTo>
                    <a:cubicBezTo>
                      <a:pt x="50" y="110"/>
                      <a:pt x="50" y="111"/>
                      <a:pt x="51" y="111"/>
                    </a:cubicBezTo>
                    <a:cubicBezTo>
                      <a:pt x="52" y="111"/>
                      <a:pt x="52" y="111"/>
                      <a:pt x="53" y="111"/>
                    </a:cubicBezTo>
                    <a:cubicBezTo>
                      <a:pt x="54" y="111"/>
                      <a:pt x="54" y="108"/>
                      <a:pt x="54" y="107"/>
                    </a:cubicBezTo>
                    <a:cubicBezTo>
                      <a:pt x="53" y="107"/>
                      <a:pt x="53" y="107"/>
                      <a:pt x="53" y="107"/>
                    </a:cubicBezTo>
                    <a:moveTo>
                      <a:pt x="249" y="75"/>
                    </a:moveTo>
                    <a:cubicBezTo>
                      <a:pt x="249" y="75"/>
                      <a:pt x="249" y="76"/>
                      <a:pt x="248" y="77"/>
                    </a:cubicBezTo>
                    <a:cubicBezTo>
                      <a:pt x="248" y="77"/>
                      <a:pt x="248" y="77"/>
                      <a:pt x="248" y="77"/>
                    </a:cubicBezTo>
                    <a:cubicBezTo>
                      <a:pt x="249" y="77"/>
                      <a:pt x="249" y="77"/>
                      <a:pt x="249" y="77"/>
                    </a:cubicBezTo>
                    <a:cubicBezTo>
                      <a:pt x="250" y="77"/>
                      <a:pt x="250" y="76"/>
                      <a:pt x="251" y="76"/>
                    </a:cubicBezTo>
                    <a:cubicBezTo>
                      <a:pt x="250" y="76"/>
                      <a:pt x="250" y="75"/>
                      <a:pt x="249" y="75"/>
                    </a:cubicBezTo>
                    <a:moveTo>
                      <a:pt x="253" y="66"/>
                    </a:moveTo>
                    <a:cubicBezTo>
                      <a:pt x="252" y="67"/>
                      <a:pt x="252" y="67"/>
                      <a:pt x="252" y="67"/>
                    </a:cubicBezTo>
                    <a:cubicBezTo>
                      <a:pt x="250" y="67"/>
                      <a:pt x="250" y="67"/>
                      <a:pt x="250" y="67"/>
                    </a:cubicBezTo>
                    <a:cubicBezTo>
                      <a:pt x="250" y="70"/>
                      <a:pt x="251" y="70"/>
                      <a:pt x="252" y="70"/>
                    </a:cubicBezTo>
                    <a:cubicBezTo>
                      <a:pt x="254" y="70"/>
                      <a:pt x="258" y="66"/>
                      <a:pt x="253" y="66"/>
                    </a:cubicBezTo>
                    <a:moveTo>
                      <a:pt x="268" y="64"/>
                    </a:moveTo>
                    <a:cubicBezTo>
                      <a:pt x="268" y="64"/>
                      <a:pt x="268" y="65"/>
                      <a:pt x="268" y="65"/>
                    </a:cubicBezTo>
                    <a:cubicBezTo>
                      <a:pt x="266" y="66"/>
                      <a:pt x="266" y="66"/>
                      <a:pt x="266" y="66"/>
                    </a:cubicBezTo>
                    <a:cubicBezTo>
                      <a:pt x="266" y="67"/>
                      <a:pt x="266" y="67"/>
                      <a:pt x="267" y="67"/>
                    </a:cubicBezTo>
                    <a:cubicBezTo>
                      <a:pt x="267" y="67"/>
                      <a:pt x="268" y="67"/>
                      <a:pt x="268" y="66"/>
                    </a:cubicBezTo>
                    <a:cubicBezTo>
                      <a:pt x="269" y="66"/>
                      <a:pt x="269" y="64"/>
                      <a:pt x="268" y="64"/>
                    </a:cubicBezTo>
                    <a:moveTo>
                      <a:pt x="276" y="54"/>
                    </a:moveTo>
                    <a:cubicBezTo>
                      <a:pt x="276" y="54"/>
                      <a:pt x="275" y="55"/>
                      <a:pt x="276" y="55"/>
                    </a:cubicBezTo>
                    <a:cubicBezTo>
                      <a:pt x="276" y="55"/>
                      <a:pt x="276" y="55"/>
                      <a:pt x="276" y="55"/>
                    </a:cubicBezTo>
                    <a:cubicBezTo>
                      <a:pt x="276" y="55"/>
                      <a:pt x="277" y="54"/>
                      <a:pt x="276" y="54"/>
                    </a:cubicBezTo>
                    <a:cubicBezTo>
                      <a:pt x="276" y="54"/>
                      <a:pt x="276" y="54"/>
                      <a:pt x="276" y="54"/>
                    </a:cubicBezTo>
                    <a:moveTo>
                      <a:pt x="308" y="17"/>
                    </a:moveTo>
                    <a:cubicBezTo>
                      <a:pt x="308" y="17"/>
                      <a:pt x="307" y="17"/>
                      <a:pt x="307" y="17"/>
                    </a:cubicBezTo>
                    <a:cubicBezTo>
                      <a:pt x="307" y="18"/>
                      <a:pt x="308" y="18"/>
                      <a:pt x="308" y="18"/>
                    </a:cubicBezTo>
                    <a:cubicBezTo>
                      <a:pt x="309" y="18"/>
                      <a:pt x="309" y="18"/>
                      <a:pt x="309" y="17"/>
                    </a:cubicBezTo>
                    <a:cubicBezTo>
                      <a:pt x="309" y="17"/>
                      <a:pt x="308" y="17"/>
                      <a:pt x="308" y="17"/>
                    </a:cubicBezTo>
                    <a:moveTo>
                      <a:pt x="254" y="11"/>
                    </a:moveTo>
                    <a:cubicBezTo>
                      <a:pt x="253" y="11"/>
                      <a:pt x="253" y="11"/>
                      <a:pt x="253" y="11"/>
                    </a:cubicBezTo>
                    <a:cubicBezTo>
                      <a:pt x="253" y="11"/>
                      <a:pt x="254" y="12"/>
                      <a:pt x="254" y="12"/>
                    </a:cubicBezTo>
                    <a:cubicBezTo>
                      <a:pt x="254" y="12"/>
                      <a:pt x="255" y="12"/>
                      <a:pt x="255" y="11"/>
                    </a:cubicBezTo>
                    <a:cubicBezTo>
                      <a:pt x="255" y="11"/>
                      <a:pt x="254" y="11"/>
                      <a:pt x="254" y="11"/>
                    </a:cubicBezTo>
                    <a:moveTo>
                      <a:pt x="305" y="10"/>
                    </a:moveTo>
                    <a:cubicBezTo>
                      <a:pt x="304" y="10"/>
                      <a:pt x="304" y="11"/>
                      <a:pt x="304" y="12"/>
                    </a:cubicBezTo>
                    <a:cubicBezTo>
                      <a:pt x="305" y="13"/>
                      <a:pt x="306" y="14"/>
                      <a:pt x="307" y="14"/>
                    </a:cubicBezTo>
                    <a:cubicBezTo>
                      <a:pt x="307" y="14"/>
                      <a:pt x="308" y="14"/>
                      <a:pt x="308" y="14"/>
                    </a:cubicBezTo>
                    <a:cubicBezTo>
                      <a:pt x="308" y="14"/>
                      <a:pt x="308" y="14"/>
                      <a:pt x="308" y="14"/>
                    </a:cubicBezTo>
                    <a:cubicBezTo>
                      <a:pt x="308" y="13"/>
                      <a:pt x="308" y="12"/>
                      <a:pt x="307" y="11"/>
                    </a:cubicBezTo>
                    <a:cubicBezTo>
                      <a:pt x="307" y="11"/>
                      <a:pt x="306" y="10"/>
                      <a:pt x="306" y="10"/>
                    </a:cubicBezTo>
                    <a:cubicBezTo>
                      <a:pt x="306" y="10"/>
                      <a:pt x="306" y="10"/>
                      <a:pt x="305" y="10"/>
                    </a:cubicBezTo>
                    <a:moveTo>
                      <a:pt x="245" y="10"/>
                    </a:moveTo>
                    <a:cubicBezTo>
                      <a:pt x="244" y="10"/>
                      <a:pt x="243" y="12"/>
                      <a:pt x="245" y="12"/>
                    </a:cubicBezTo>
                    <a:cubicBezTo>
                      <a:pt x="245" y="12"/>
                      <a:pt x="245" y="12"/>
                      <a:pt x="245" y="12"/>
                    </a:cubicBezTo>
                    <a:cubicBezTo>
                      <a:pt x="246" y="12"/>
                      <a:pt x="247" y="10"/>
                      <a:pt x="245" y="10"/>
                    </a:cubicBezTo>
                    <a:cubicBezTo>
                      <a:pt x="245" y="10"/>
                      <a:pt x="245" y="10"/>
                      <a:pt x="245" y="10"/>
                    </a:cubicBezTo>
                    <a:moveTo>
                      <a:pt x="257" y="0"/>
                    </a:moveTo>
                    <a:cubicBezTo>
                      <a:pt x="256" y="0"/>
                      <a:pt x="255" y="0"/>
                      <a:pt x="255" y="1"/>
                    </a:cubicBezTo>
                    <a:cubicBezTo>
                      <a:pt x="254" y="1"/>
                      <a:pt x="254" y="1"/>
                      <a:pt x="254" y="1"/>
                    </a:cubicBezTo>
                    <a:cubicBezTo>
                      <a:pt x="254" y="1"/>
                      <a:pt x="254" y="1"/>
                      <a:pt x="254" y="1"/>
                    </a:cubicBezTo>
                    <a:cubicBezTo>
                      <a:pt x="254" y="2"/>
                      <a:pt x="254" y="3"/>
                      <a:pt x="255" y="3"/>
                    </a:cubicBezTo>
                    <a:cubicBezTo>
                      <a:pt x="256" y="3"/>
                      <a:pt x="258" y="1"/>
                      <a:pt x="257" y="0"/>
                    </a:cubicBezTo>
                  </a:path>
                </a:pathLst>
              </a:custGeom>
              <a:solidFill>
                <a:srgbClr val="66FFFF"/>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grpSp>
      </p:gr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267"/>
                                        </p:tgtEl>
                                        <p:attrNameLst>
                                          <p:attrName>style.visibility</p:attrName>
                                        </p:attrNameLst>
                                      </p:cBhvr>
                                      <p:to>
                                        <p:strVal val="visible"/>
                                      </p:to>
                                    </p:set>
                                    <p:animEffect transition="in" filter="fade">
                                      <p:cBhvr>
                                        <p:cTn id="7" dur="500"/>
                                        <p:tgtEl>
                                          <p:spTgt spid="1126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268"/>
                                        </p:tgtEl>
                                        <p:attrNameLst>
                                          <p:attrName>style.visibility</p:attrName>
                                        </p:attrNameLst>
                                      </p:cBhvr>
                                      <p:to>
                                        <p:strVal val="visible"/>
                                      </p:to>
                                    </p:set>
                                    <p:animEffect transition="in" filter="fade">
                                      <p:cBhvr>
                                        <p:cTn id="10" dur="500"/>
                                        <p:tgtEl>
                                          <p:spTgt spid="112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8" grpId="0"/>
    </p:bldLst>
  </p:timing>
</p:sld>
</file>

<file path=ppt/slides/slide10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图片 3"/>
          <p:cNvPicPr>
            <a:picLocks noChangeAspect="1" noChangeArrowheads="1"/>
          </p:cNvPicPr>
          <p:nvPr/>
        </p:nvPicPr>
        <p:blipFill>
          <a:blip r:embed="rId2"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8" name="矩形 5"/>
          <p:cNvSpPr>
            <a:spLocks noChangeArrowheads="1"/>
          </p:cNvSpPr>
          <p:nvPr/>
        </p:nvSpPr>
        <p:spPr bwMode="auto">
          <a:xfrm>
            <a:off x="250825" y="165102"/>
            <a:ext cx="3480440" cy="13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荷兰印象</a:t>
            </a:r>
          </a:p>
        </p:txBody>
      </p:sp>
      <p:sp>
        <p:nvSpPr>
          <p:cNvPr id="3" name="双波形 2"/>
          <p:cNvSpPr/>
          <p:nvPr/>
        </p:nvSpPr>
        <p:spPr>
          <a:xfrm>
            <a:off x="4284664" y="950198"/>
            <a:ext cx="3671887" cy="2304601"/>
          </a:xfrm>
          <a:prstGeom prst="doubleWave">
            <a:avLst/>
          </a:prstGeom>
        </p:spPr>
        <p:style>
          <a:lnRef idx="1">
            <a:schemeClr val="accent5"/>
          </a:lnRef>
          <a:fillRef idx="2">
            <a:schemeClr val="accent5"/>
          </a:fillRef>
          <a:effectRef idx="1">
            <a:schemeClr val="accent5"/>
          </a:effectRef>
          <a:fontRef idx="minor">
            <a:schemeClr val="dk1"/>
          </a:fontRef>
        </p:style>
        <p:txBody>
          <a:bodyPr anchor="ct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牛羊骏马成群</a:t>
            </a:r>
            <a:endParaRPr kumimoji="0" lang="en-US" altLang="zh-CN" sz="5335" b="1" i="0" u="none" strike="noStrike" kern="12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endParaRPr>
          </a:p>
        </p:txBody>
      </p:sp>
      <p:sp>
        <p:nvSpPr>
          <p:cNvPr id="7" name="双波形 6"/>
          <p:cNvSpPr/>
          <p:nvPr/>
        </p:nvSpPr>
        <p:spPr>
          <a:xfrm>
            <a:off x="4284664" y="2258298"/>
            <a:ext cx="3671887" cy="2304601"/>
          </a:xfrm>
          <a:prstGeom prst="doubleWave">
            <a:avLst/>
          </a:prstGeom>
        </p:spPr>
        <p:style>
          <a:lnRef idx="1">
            <a:schemeClr val="accent5"/>
          </a:lnRef>
          <a:fillRef idx="2">
            <a:schemeClr val="accent5"/>
          </a:fillRef>
          <a:effectRef idx="1">
            <a:schemeClr val="accent5"/>
          </a:effectRef>
          <a:fontRef idx="minor">
            <a:schemeClr val="dk1"/>
          </a:fontRef>
        </p:style>
        <p:txBody>
          <a:bodyPr anchor="ct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原野辽阔无垠</a:t>
            </a:r>
          </a:p>
        </p:txBody>
      </p:sp>
      <p:sp>
        <p:nvSpPr>
          <p:cNvPr id="8" name="双波形 7"/>
          <p:cNvSpPr/>
          <p:nvPr/>
        </p:nvSpPr>
        <p:spPr>
          <a:xfrm>
            <a:off x="4284664" y="3566398"/>
            <a:ext cx="3671887" cy="2304601"/>
          </a:xfrm>
          <a:prstGeom prst="doubleWave">
            <a:avLst/>
          </a:prstGeom>
        </p:spPr>
        <p:style>
          <a:lnRef idx="1">
            <a:schemeClr val="accent5"/>
          </a:lnRef>
          <a:fillRef idx="2">
            <a:schemeClr val="accent5"/>
          </a:fillRef>
          <a:effectRef idx="1">
            <a:schemeClr val="accent5"/>
          </a:effectRef>
          <a:fontRef idx="minor">
            <a:schemeClr val="dk1"/>
          </a:fontRef>
        </p:style>
        <p:txBody>
          <a:bodyPr anchor="ct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草原景色优美</a:t>
            </a:r>
          </a:p>
        </p:txBody>
      </p:sp>
      <p:sp>
        <p:nvSpPr>
          <p:cNvPr id="9" name="双波形 8"/>
          <p:cNvSpPr/>
          <p:nvPr/>
        </p:nvSpPr>
        <p:spPr>
          <a:xfrm>
            <a:off x="4284664" y="4873440"/>
            <a:ext cx="3671887" cy="2304601"/>
          </a:xfrm>
          <a:prstGeom prst="doubleWave">
            <a:avLst/>
          </a:prstGeom>
        </p:spPr>
        <p:style>
          <a:lnRef idx="1">
            <a:schemeClr val="accent5"/>
          </a:lnRef>
          <a:fillRef idx="2">
            <a:schemeClr val="accent5"/>
          </a:fillRef>
          <a:effectRef idx="1">
            <a:schemeClr val="accent5"/>
          </a:effectRef>
          <a:fontRef idx="minor">
            <a:schemeClr val="dk1"/>
          </a:fontRef>
        </p:style>
        <p:txBody>
          <a:bodyPr anchor="ct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夜晚安静祥和</a:t>
            </a: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arn(inVertical)">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P spid="9" grpId="0" animBg="1"/>
    </p:bldLst>
  </p:timing>
</p:sld>
</file>

<file path=ppt/slides/slide10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 12"/>
          <p:cNvPicPr>
            <a:picLocks noChangeAspect="1" noChangeArrowheads="1"/>
          </p:cNvPicPr>
          <p:nvPr/>
        </p:nvPicPr>
        <p:blipFill>
          <a:blip r:embed="rId2" cstate="email"/>
          <a:srcRect/>
          <a:stretch>
            <a:fillRect/>
          </a:stretch>
        </p:blipFill>
        <p:spPr bwMode="auto">
          <a:xfrm>
            <a:off x="3876676" y="2364319"/>
            <a:ext cx="4414838" cy="4271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 name="矩形 28"/>
          <p:cNvSpPr>
            <a:spLocks noChangeArrowheads="1"/>
          </p:cNvSpPr>
          <p:nvPr/>
        </p:nvSpPr>
        <p:spPr bwMode="auto">
          <a:xfrm>
            <a:off x="742951" y="1405467"/>
            <a:ext cx="75596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荷兰，是水之国，花之国，也是牧场之国。</a:t>
            </a:r>
          </a:p>
        </p:txBody>
      </p:sp>
      <p:grpSp>
        <p:nvGrpSpPr>
          <p:cNvPr id="3" name="组合 2"/>
          <p:cNvGrpSpPr/>
          <p:nvPr/>
        </p:nvGrpSpPr>
        <p:grpSpPr bwMode="auto">
          <a:xfrm>
            <a:off x="1331914" y="2973918"/>
            <a:ext cx="2270125" cy="3109214"/>
            <a:chOff x="1331640" y="2230286"/>
            <a:chExt cx="2271049" cy="2332089"/>
          </a:xfrm>
        </p:grpSpPr>
        <p:sp>
          <p:nvSpPr>
            <p:cNvPr id="12" name="波形 11"/>
            <p:cNvSpPr/>
            <p:nvPr/>
          </p:nvSpPr>
          <p:spPr bwMode="auto">
            <a:xfrm>
              <a:off x="1331640" y="3368610"/>
              <a:ext cx="2271049" cy="863666"/>
            </a:xfrm>
            <a:prstGeom prst="wave">
              <a:avLst>
                <a:gd name="adj1" fmla="val 7171"/>
                <a:gd name="adj2" fmla="val 0"/>
              </a:avLst>
            </a:prstGeom>
          </p:spPr>
          <p:style>
            <a:lnRef idx="1">
              <a:schemeClr val="accent3"/>
            </a:lnRef>
            <a:fillRef idx="2">
              <a:schemeClr val="accent3"/>
            </a:fillRef>
            <a:effectRef idx="1">
              <a:schemeClr val="accent3"/>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 name="波形 1"/>
            <p:cNvSpPr/>
            <p:nvPr/>
          </p:nvSpPr>
          <p:spPr bwMode="auto">
            <a:xfrm>
              <a:off x="1331640" y="2230286"/>
              <a:ext cx="2271049" cy="863666"/>
            </a:xfrm>
            <a:prstGeom prst="wave">
              <a:avLst>
                <a:gd name="adj1" fmla="val 7171"/>
                <a:gd name="adj2" fmla="val 0"/>
              </a:avLst>
            </a:prstGeom>
          </p:spPr>
          <p:style>
            <a:lnRef idx="1">
              <a:schemeClr val="accent3"/>
            </a:lnRef>
            <a:fillRef idx="2">
              <a:schemeClr val="accent3"/>
            </a:fillRef>
            <a:effectRef idx="1">
              <a:schemeClr val="accent3"/>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0486" name="矩形 2"/>
            <p:cNvSpPr>
              <a:spLocks noChangeArrowheads="1"/>
            </p:cNvSpPr>
            <p:nvPr/>
          </p:nvSpPr>
          <p:spPr bwMode="auto">
            <a:xfrm>
              <a:off x="1606362" y="2369699"/>
              <a:ext cx="1996327" cy="10538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开门见山</a:t>
              </a:r>
            </a:p>
          </p:txBody>
        </p:sp>
        <p:sp>
          <p:nvSpPr>
            <p:cNvPr id="20487" name="矩形 2"/>
            <p:cNvSpPr>
              <a:spLocks noChangeArrowheads="1"/>
            </p:cNvSpPr>
            <p:nvPr/>
          </p:nvSpPr>
          <p:spPr bwMode="auto">
            <a:xfrm>
              <a:off x="1544549" y="3508544"/>
              <a:ext cx="2058140" cy="10538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总领全文</a:t>
              </a:r>
            </a:p>
          </p:txBody>
        </p:sp>
      </p:grpSp>
      <p:sp>
        <p:nvSpPr>
          <p:cNvPr id="5" name="矩形 4"/>
          <p:cNvSpPr>
            <a:spLocks noChangeArrowheads="1"/>
          </p:cNvSpPr>
          <p:nvPr/>
        </p:nvSpPr>
        <p:spPr bwMode="auto">
          <a:xfrm>
            <a:off x="2374901" y="1483784"/>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水之国</a:t>
            </a:r>
            <a:endParaRPr kumimoji="0" lang="zh-CN" altLang="en-US" sz="2665" b="0"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
        <p:nvSpPr>
          <p:cNvPr id="26" name="矩形 25"/>
          <p:cNvSpPr>
            <a:spLocks noChangeArrowheads="1"/>
          </p:cNvSpPr>
          <p:nvPr/>
        </p:nvSpPr>
        <p:spPr bwMode="auto">
          <a:xfrm>
            <a:off x="4008438" y="1483784"/>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花之国</a:t>
            </a:r>
            <a:endParaRPr kumimoji="0" lang="zh-CN" altLang="en-US" sz="2665" b="0"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
        <p:nvSpPr>
          <p:cNvPr id="27" name="矩形 26"/>
          <p:cNvSpPr>
            <a:spLocks noChangeArrowheads="1"/>
          </p:cNvSpPr>
          <p:nvPr/>
        </p:nvSpPr>
        <p:spPr bwMode="auto">
          <a:xfrm>
            <a:off x="6456363" y="1483784"/>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牧场之国</a:t>
            </a:r>
            <a:endParaRPr kumimoji="0" lang="zh-CN" altLang="en-US" sz="2665" b="0"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
        <p:nvSpPr>
          <p:cNvPr id="20491" name="文本框 13"/>
          <p:cNvSpPr txBox="1">
            <a:spLocks noChangeArrowheads="1"/>
          </p:cNvSpPr>
          <p:nvPr/>
        </p:nvSpPr>
        <p:spPr bwMode="auto">
          <a:xfrm>
            <a:off x="587375" y="198968"/>
            <a:ext cx="1727200"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课文解读</a:t>
            </a:r>
          </a:p>
        </p:txBody>
      </p:sp>
      <p:sp>
        <p:nvSpPr>
          <p:cNvPr id="24" name="矩形 23"/>
          <p:cNvSpPr>
            <a:spLocks noChangeArrowheads="1"/>
          </p:cNvSpPr>
          <p:nvPr/>
        </p:nvSpPr>
        <p:spPr bwMode="auto">
          <a:xfrm>
            <a:off x="4154489" y="3020485"/>
            <a:ext cx="3995737"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强调了本文重点要描写的是荷兰独特的地形特点</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牧场之国</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p>
        </p:txBody>
      </p:sp>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barn(inVertical)">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barn(inVertical)">
                                      <p:cBhvr>
                                        <p:cTn id="19" dur="500"/>
                                        <p:tgtEl>
                                          <p:spTgt spid="26"/>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barn(inVertical)">
                                      <p:cBhvr>
                                        <p:cTn id="24" dur="500"/>
                                        <p:tgtEl>
                                          <p:spTgt spid="27"/>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wipe(down)">
                                      <p:cBhvr>
                                        <p:cTn id="29" dur="500"/>
                                        <p:tgtEl>
                                          <p:spTgt spid="3"/>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barn(inVertical)">
                                      <p:cBhvr>
                                        <p:cTn id="34" dur="500"/>
                                        <p:tgtEl>
                                          <p:spTgt spid="24"/>
                                        </p:tgtEl>
                                      </p:cBhvr>
                                    </p:animEffect>
                                  </p:childTnLst>
                                </p:cTn>
                              </p:par>
                              <p:par>
                                <p:cTn id="35" presetID="16" presetClass="entr" presetSubtype="21" fill="hold" nodeType="with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barn(inVertical)">
                                      <p:cBhvr>
                                        <p:cTn id="3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5" grpId="0"/>
      <p:bldP spid="26" grpId="0"/>
      <p:bldP spid="27" grpId="0"/>
      <p:bldP spid="24"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文本框 1"/>
          <p:cNvSpPr txBox="1">
            <a:spLocks noChangeArrowheads="1"/>
          </p:cNvSpPr>
          <p:nvPr/>
        </p:nvSpPr>
        <p:spPr bwMode="auto">
          <a:xfrm>
            <a:off x="6372226" y="4131733"/>
            <a:ext cx="1008063"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济南</a:t>
            </a:r>
          </a:p>
        </p:txBody>
      </p:sp>
      <p:sp>
        <p:nvSpPr>
          <p:cNvPr id="32770" name="文本框 2"/>
          <p:cNvSpPr txBox="1">
            <a:spLocks noChangeArrowheads="1"/>
          </p:cNvSpPr>
          <p:nvPr/>
        </p:nvSpPr>
        <p:spPr bwMode="auto">
          <a:xfrm>
            <a:off x="4140200" y="1221317"/>
            <a:ext cx="1008063"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北京</a:t>
            </a:r>
          </a:p>
        </p:txBody>
      </p:sp>
      <p:sp>
        <p:nvSpPr>
          <p:cNvPr id="32771" name="文本框 3"/>
          <p:cNvSpPr txBox="1">
            <a:spLocks noChangeArrowheads="1"/>
          </p:cNvSpPr>
          <p:nvPr/>
        </p:nvSpPr>
        <p:spPr bwMode="auto">
          <a:xfrm>
            <a:off x="2016125" y="4131733"/>
            <a:ext cx="1008063"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欧洲</a:t>
            </a:r>
          </a:p>
        </p:txBody>
      </p:sp>
      <p:cxnSp>
        <p:nvCxnSpPr>
          <p:cNvPr id="9" name="直接箭头连接符 8"/>
          <p:cNvCxnSpPr/>
          <p:nvPr/>
        </p:nvCxnSpPr>
        <p:spPr>
          <a:xfrm flipH="1" flipV="1">
            <a:off x="4787901" y="2277535"/>
            <a:ext cx="1296988" cy="191981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 name="直接箭头连接符 11"/>
          <p:cNvCxnSpPr/>
          <p:nvPr/>
        </p:nvCxnSpPr>
        <p:spPr>
          <a:xfrm>
            <a:off x="5076825" y="1989669"/>
            <a:ext cx="1295400" cy="191981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6" name="文本框 15"/>
          <p:cNvSpPr txBox="1">
            <a:spLocks noChangeArrowheads="1"/>
          </p:cNvSpPr>
          <p:nvPr/>
        </p:nvSpPr>
        <p:spPr bwMode="auto">
          <a:xfrm>
            <a:off x="4859339" y="2965451"/>
            <a:ext cx="576262" cy="839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3735" b="1">
                <a:solidFill>
                  <a:prstClr val="black"/>
                </a:solidFill>
                <a:latin typeface="宋体" panose="02010600030101010101" pitchFamily="2" charset="-122"/>
                <a:ea typeface="宋体" panose="02010600030101010101" pitchFamily="2" charset="-122"/>
              </a:rPr>
              <a:t>①</a:t>
            </a:r>
          </a:p>
        </p:txBody>
      </p:sp>
      <p:sp>
        <p:nvSpPr>
          <p:cNvPr id="17" name="文本框 16"/>
          <p:cNvSpPr txBox="1">
            <a:spLocks noChangeArrowheads="1"/>
          </p:cNvSpPr>
          <p:nvPr/>
        </p:nvSpPr>
        <p:spPr bwMode="auto">
          <a:xfrm>
            <a:off x="5724526" y="2277533"/>
            <a:ext cx="576263" cy="839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3735" b="1">
                <a:solidFill>
                  <a:prstClr val="black"/>
                </a:solidFill>
                <a:latin typeface="宋体" panose="02010600030101010101" pitchFamily="2" charset="-122"/>
                <a:ea typeface="宋体" panose="02010600030101010101" pitchFamily="2" charset="-122"/>
              </a:rPr>
              <a:t>②</a:t>
            </a:r>
          </a:p>
        </p:txBody>
      </p:sp>
      <p:cxnSp>
        <p:nvCxnSpPr>
          <p:cNvPr id="19" name="直接箭头连接符 18"/>
          <p:cNvCxnSpPr>
            <a:stCxn id="32771" idx="0"/>
          </p:cNvCxnSpPr>
          <p:nvPr/>
        </p:nvCxnSpPr>
        <p:spPr>
          <a:xfrm rot="5400000" flipH="1" flipV="1">
            <a:off x="2263909" y="2436417"/>
            <a:ext cx="1951564" cy="143906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1" name="直接箭头连接符 20"/>
          <p:cNvCxnSpPr>
            <a:stCxn id="32771" idx="0"/>
          </p:cNvCxnSpPr>
          <p:nvPr/>
        </p:nvCxnSpPr>
        <p:spPr>
          <a:xfrm rot="16200000" flipH="1">
            <a:off x="2553097" y="4098793"/>
            <a:ext cx="546102" cy="61198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2" name="文本框 21"/>
          <p:cNvSpPr txBox="1">
            <a:spLocks noChangeArrowheads="1"/>
          </p:cNvSpPr>
          <p:nvPr/>
        </p:nvSpPr>
        <p:spPr bwMode="auto">
          <a:xfrm>
            <a:off x="4413251" y="4677833"/>
            <a:ext cx="576263" cy="839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3735" b="1">
                <a:solidFill>
                  <a:prstClr val="black"/>
                </a:solidFill>
                <a:latin typeface="宋体" panose="02010600030101010101" pitchFamily="2" charset="-122"/>
                <a:ea typeface="宋体" panose="02010600030101010101" pitchFamily="2" charset="-122"/>
              </a:rPr>
              <a:t>③</a:t>
            </a:r>
          </a:p>
        </p:txBody>
      </p:sp>
      <p:sp>
        <p:nvSpPr>
          <p:cNvPr id="28" name="文本框 27"/>
          <p:cNvSpPr txBox="1">
            <a:spLocks noChangeArrowheads="1"/>
          </p:cNvSpPr>
          <p:nvPr/>
        </p:nvSpPr>
        <p:spPr bwMode="auto">
          <a:xfrm>
            <a:off x="2568576" y="2472267"/>
            <a:ext cx="576263" cy="839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3735" b="1">
                <a:solidFill>
                  <a:prstClr val="black"/>
                </a:solidFill>
                <a:latin typeface="宋体" panose="02010600030101010101" pitchFamily="2" charset="-122"/>
                <a:ea typeface="宋体" panose="02010600030101010101" pitchFamily="2" charset="-122"/>
              </a:rPr>
              <a:t>④</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wipe(down)">
                                      <p:cBhvr>
                                        <p:cTn id="10" dur="500"/>
                                        <p:tgtEl>
                                          <p:spTgt spid="16"/>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up)">
                                      <p:cBhvr>
                                        <p:cTn id="18" dur="5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2" fill="hold" nodeType="click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wipe(right)">
                                      <p:cBhvr>
                                        <p:cTn id="23" dur="500"/>
                                        <p:tgtEl>
                                          <p:spTgt spid="21"/>
                                        </p:tgtEl>
                                      </p:cBhvr>
                                    </p:animEffect>
                                  </p:childTnLst>
                                </p:cTn>
                              </p:par>
                              <p:par>
                                <p:cTn id="24" presetID="22" presetClass="entr" presetSubtype="2"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right)">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ipe(down)">
                                      <p:cBhvr>
                                        <p:cTn id="31" dur="500"/>
                                        <p:tgtEl>
                                          <p:spTgt spid="19"/>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8"/>
                                        </p:tgtEl>
                                        <p:attrNameLst>
                                          <p:attrName>style.visibility</p:attrName>
                                        </p:attrNameLst>
                                      </p:cBhvr>
                                      <p:to>
                                        <p:strVal val="visible"/>
                                      </p:to>
                                    </p:set>
                                    <p:animEffect transition="in" filter="wipe(down)">
                                      <p:cBhvr>
                                        <p:cTn id="3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2" grpId="0"/>
      <p:bldP spid="28" grpId="0"/>
    </p:bldLst>
  </p:timing>
</p:sld>
</file>

<file path=ppt/slides/slide10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4"/>
          <p:cNvPicPr>
            <a:picLocks noChangeAspect="1" noChangeArrowheads="1"/>
          </p:cNvPicPr>
          <p:nvPr/>
        </p:nvPicPr>
        <p:blipFill>
          <a:blip r:embed="rId2" cstate="email"/>
          <a:srcRect/>
          <a:stretch>
            <a:fillRect/>
          </a:stretch>
        </p:blipFill>
        <p:spPr bwMode="auto">
          <a:xfrm>
            <a:off x="4356101" y="357717"/>
            <a:ext cx="3241675"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4" name="Picture 5"/>
          <p:cNvPicPr>
            <a:picLocks noChangeAspect="1" noChangeArrowheads="1"/>
          </p:cNvPicPr>
          <p:nvPr/>
        </p:nvPicPr>
        <p:blipFill>
          <a:blip r:embed="rId3" cstate="email"/>
          <a:srcRect/>
          <a:stretch>
            <a:fillRect/>
          </a:stretch>
        </p:blipFill>
        <p:spPr bwMode="auto">
          <a:xfrm>
            <a:off x="900114" y="357717"/>
            <a:ext cx="2989262" cy="2834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 name="Picture 7"/>
          <p:cNvPicPr>
            <a:picLocks noChangeAspect="1" noChangeArrowheads="1"/>
          </p:cNvPicPr>
          <p:nvPr/>
        </p:nvPicPr>
        <p:blipFill>
          <a:blip r:embed="rId4" cstate="email"/>
          <a:srcRect/>
          <a:stretch>
            <a:fillRect/>
          </a:stretch>
        </p:blipFill>
        <p:spPr bwMode="auto">
          <a:xfrm>
            <a:off x="4356101" y="3333751"/>
            <a:ext cx="3241675" cy="29231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 name="Picture 2"/>
          <p:cNvPicPr>
            <a:picLocks noChangeAspect="1" noChangeArrowheads="1"/>
          </p:cNvPicPr>
          <p:nvPr/>
        </p:nvPicPr>
        <p:blipFill>
          <a:blip r:embed="rId5" cstate="email"/>
          <a:srcRect/>
          <a:stretch>
            <a:fillRect/>
          </a:stretch>
        </p:blipFill>
        <p:spPr bwMode="auto">
          <a:xfrm>
            <a:off x="900114" y="3333751"/>
            <a:ext cx="3006725" cy="29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 name="矩形 29"/>
          <p:cNvSpPr/>
          <p:nvPr/>
        </p:nvSpPr>
        <p:spPr>
          <a:xfrm>
            <a:off x="3681414" y="1437218"/>
            <a:ext cx="863600" cy="3416320"/>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7200" b="1" i="0" u="none" strike="noStrike" kern="12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水之国</a:t>
            </a:r>
            <a:endParaRPr kumimoji="0" lang="zh-CN" altLang="en-US" sz="5335" b="0" i="0" u="none" strike="noStrike" kern="1200" cap="none" spc="0" normalizeH="0" baseline="0" noProof="0" dirty="0">
              <a:ln>
                <a:noFill/>
              </a:ln>
              <a:solidFill>
                <a:srgbClr val="FF00FF"/>
              </a:solidFill>
              <a:effectLst/>
              <a:uLnTx/>
              <a:uFillTx/>
              <a:latin typeface="Calibri" panose="020F0502020204030204" pitchFamily="34" charset="0"/>
              <a:ea typeface="宋体" panose="02010600030101010101" pitchFamily="2" charset="-122"/>
              <a:cs typeface="+mn-cs"/>
            </a:endParaRPr>
          </a:p>
        </p:txBody>
      </p:sp>
      <p:sp>
        <p:nvSpPr>
          <p:cNvPr id="31" name="矩形 30"/>
          <p:cNvSpPr>
            <a:spLocks noChangeArrowheads="1"/>
          </p:cNvSpPr>
          <p:nvPr/>
        </p:nvSpPr>
        <p:spPr bwMode="auto">
          <a:xfrm>
            <a:off x="7885114" y="2084918"/>
            <a:ext cx="8636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7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荷兰</a:t>
            </a:r>
            <a:endParaRPr kumimoji="0" lang="zh-CN" altLang="en-US" sz="5335"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fltVal val="0"/>
                                          </p:val>
                                        </p:tav>
                                        <p:tav tm="100000">
                                          <p:val>
                                            <p:strVal val="#ppt_w"/>
                                          </p:val>
                                        </p:tav>
                                      </p:tavLst>
                                    </p:anim>
                                    <p:anim calcmode="lin" valueType="num">
                                      <p:cBhvr>
                                        <p:cTn id="12" dur="500" fill="hold"/>
                                        <p:tgtEl>
                                          <p:spTgt spid="24"/>
                                        </p:tgtEl>
                                        <p:attrNameLst>
                                          <p:attrName>ppt_h</p:attrName>
                                        </p:attrNameLst>
                                      </p:cBhvr>
                                      <p:tavLst>
                                        <p:tav tm="0">
                                          <p:val>
                                            <p:fltVal val="0"/>
                                          </p:val>
                                        </p:tav>
                                        <p:tav tm="100000">
                                          <p:val>
                                            <p:strVal val="#ppt_h"/>
                                          </p:val>
                                        </p:tav>
                                      </p:tavLst>
                                    </p:anim>
                                    <p:animEffect transition="in" filter="fade">
                                      <p:cBhvr>
                                        <p:cTn id="13" dur="500"/>
                                        <p:tgtEl>
                                          <p:spTgt spid="24"/>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500" fill="hold"/>
                                        <p:tgtEl>
                                          <p:spTgt spid="20"/>
                                        </p:tgtEl>
                                        <p:attrNameLst>
                                          <p:attrName>ppt_w</p:attrName>
                                        </p:attrNameLst>
                                      </p:cBhvr>
                                      <p:tavLst>
                                        <p:tav tm="0">
                                          <p:val>
                                            <p:fltVal val="0"/>
                                          </p:val>
                                        </p:tav>
                                        <p:tav tm="100000">
                                          <p:val>
                                            <p:strVal val="#ppt_w"/>
                                          </p:val>
                                        </p:tav>
                                      </p:tavLst>
                                    </p:anim>
                                    <p:anim calcmode="lin" valueType="num">
                                      <p:cBhvr>
                                        <p:cTn id="18" dur="500" fill="hold"/>
                                        <p:tgtEl>
                                          <p:spTgt spid="20"/>
                                        </p:tgtEl>
                                        <p:attrNameLst>
                                          <p:attrName>ppt_h</p:attrName>
                                        </p:attrNameLst>
                                      </p:cBhvr>
                                      <p:tavLst>
                                        <p:tav tm="0">
                                          <p:val>
                                            <p:fltVal val="0"/>
                                          </p:val>
                                        </p:tav>
                                        <p:tav tm="100000">
                                          <p:val>
                                            <p:strVal val="#ppt_h"/>
                                          </p:val>
                                        </p:tav>
                                      </p:tavLst>
                                    </p:anim>
                                    <p:animEffect transition="in" filter="fade">
                                      <p:cBhvr>
                                        <p:cTn id="19" dur="500"/>
                                        <p:tgtEl>
                                          <p:spTgt spid="20"/>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p:cTn id="23" dur="500" fill="hold"/>
                                        <p:tgtEl>
                                          <p:spTgt spid="28"/>
                                        </p:tgtEl>
                                        <p:attrNameLst>
                                          <p:attrName>ppt_w</p:attrName>
                                        </p:attrNameLst>
                                      </p:cBhvr>
                                      <p:tavLst>
                                        <p:tav tm="0">
                                          <p:val>
                                            <p:fltVal val="0"/>
                                          </p:val>
                                        </p:tav>
                                        <p:tav tm="100000">
                                          <p:val>
                                            <p:strVal val="#ppt_w"/>
                                          </p:val>
                                        </p:tav>
                                      </p:tavLst>
                                    </p:anim>
                                    <p:anim calcmode="lin" valueType="num">
                                      <p:cBhvr>
                                        <p:cTn id="24" dur="500" fill="hold"/>
                                        <p:tgtEl>
                                          <p:spTgt spid="28"/>
                                        </p:tgtEl>
                                        <p:attrNameLst>
                                          <p:attrName>ppt_h</p:attrName>
                                        </p:attrNameLst>
                                      </p:cBhvr>
                                      <p:tavLst>
                                        <p:tav tm="0">
                                          <p:val>
                                            <p:fltVal val="0"/>
                                          </p:val>
                                        </p:tav>
                                        <p:tav tm="100000">
                                          <p:val>
                                            <p:strVal val="#ppt_h"/>
                                          </p:val>
                                        </p:tav>
                                      </p:tavLst>
                                    </p:anim>
                                    <p:animEffect transition="in" filter="fade">
                                      <p:cBhvr>
                                        <p:cTn id="25" dur="500"/>
                                        <p:tgtEl>
                                          <p:spTgt spid="28"/>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barn(inVertical)">
                                      <p:cBhvr>
                                        <p:cTn id="36"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Lst>
  </p:timing>
</p:sld>
</file>

<file path=ppt/slides/slide10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4" name="Picture 2"/>
          <p:cNvPicPr>
            <a:picLocks noChangeAspect="1" noChangeArrowheads="1"/>
          </p:cNvPicPr>
          <p:nvPr/>
        </p:nvPicPr>
        <p:blipFill>
          <a:blip r:embed="rId2" cstate="email"/>
          <a:srcRect/>
          <a:stretch>
            <a:fillRect/>
          </a:stretch>
        </p:blipFill>
        <p:spPr bwMode="auto">
          <a:xfrm rot="21121912">
            <a:off x="388405" y="1151051"/>
            <a:ext cx="3556173" cy="2963479"/>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p:spPr>
      </p:pic>
      <p:sp>
        <p:nvSpPr>
          <p:cNvPr id="30" name="矩形 29"/>
          <p:cNvSpPr/>
          <p:nvPr/>
        </p:nvSpPr>
        <p:spPr>
          <a:xfrm>
            <a:off x="3203575" y="4965701"/>
            <a:ext cx="2305050" cy="2308324"/>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7200" b="1" i="0" u="none" strike="noStrike" kern="12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花之国</a:t>
            </a:r>
            <a:endParaRPr kumimoji="0" lang="zh-CN" altLang="en-US" sz="5335" b="0" i="0" u="none" strike="noStrike" kern="1200" cap="none" spc="0" normalizeH="0" baseline="0" noProof="0" dirty="0">
              <a:ln>
                <a:noFill/>
              </a:ln>
              <a:solidFill>
                <a:srgbClr val="FF00FF"/>
              </a:solidFill>
              <a:effectLst/>
              <a:uLnTx/>
              <a:uFillTx/>
              <a:latin typeface="Calibri" panose="020F0502020204030204" pitchFamily="34" charset="0"/>
              <a:ea typeface="宋体" panose="02010600030101010101" pitchFamily="2" charset="-122"/>
              <a:cs typeface="+mn-cs"/>
            </a:endParaRPr>
          </a:p>
        </p:txBody>
      </p:sp>
      <p:sp>
        <p:nvSpPr>
          <p:cNvPr id="31" name="矩形 30"/>
          <p:cNvSpPr>
            <a:spLocks noChangeArrowheads="1"/>
          </p:cNvSpPr>
          <p:nvPr/>
        </p:nvSpPr>
        <p:spPr bwMode="auto">
          <a:xfrm>
            <a:off x="971550" y="4991101"/>
            <a:ext cx="165735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7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荷兰</a:t>
            </a:r>
            <a:endParaRPr kumimoji="0" lang="zh-CN" altLang="en-US" sz="5335"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pic>
        <p:nvPicPr>
          <p:cNvPr id="3" name="图片 2"/>
          <p:cNvPicPr>
            <a:picLocks noChangeAspect="1"/>
          </p:cNvPicPr>
          <p:nvPr/>
        </p:nvPicPr>
        <p:blipFill>
          <a:blip r:embed="rId3" cstate="email"/>
          <a:stretch>
            <a:fillRect/>
          </a:stretch>
        </p:blipFill>
        <p:spPr>
          <a:xfrm>
            <a:off x="2699792" y="932724"/>
            <a:ext cx="3240360" cy="3100301"/>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p:spPr>
      </p:pic>
      <p:pic>
        <p:nvPicPr>
          <p:cNvPr id="2" name="图片 1"/>
          <p:cNvPicPr>
            <a:picLocks noChangeAspect="1"/>
          </p:cNvPicPr>
          <p:nvPr/>
        </p:nvPicPr>
        <p:blipFill rotWithShape="1">
          <a:blip r:embed="rId4" cstate="email"/>
          <a:srcRect/>
          <a:stretch>
            <a:fillRect/>
          </a:stretch>
        </p:blipFill>
        <p:spPr>
          <a:xfrm rot="886908">
            <a:off x="5452073" y="1425856"/>
            <a:ext cx="3188757" cy="2976331"/>
          </a:xfrm>
          <a:prstGeom prst="rect">
            <a:avLst/>
          </a:prstGeom>
          <a:solidFill>
            <a:srgbClr val="FFFFFF">
              <a:shade val="85000"/>
            </a:srgbClr>
          </a:solidFill>
          <a:ln w="190500" cap="sq">
            <a:solidFill>
              <a:srgbClr val="FFFFFF"/>
            </a:solidFill>
            <a:miter lim="800000"/>
            <a:headEnd/>
            <a:tailEnd/>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4034"/>
                                        </p:tgtEl>
                                        <p:attrNameLst>
                                          <p:attrName>style.visibility</p:attrName>
                                        </p:attrNameLst>
                                      </p:cBhvr>
                                      <p:to>
                                        <p:strVal val="visible"/>
                                      </p:to>
                                    </p:set>
                                    <p:animEffect transition="in" filter="fade">
                                      <p:cBhvr>
                                        <p:cTn id="11" dur="1000"/>
                                        <p:tgtEl>
                                          <p:spTgt spid="44034"/>
                                        </p:tgtEl>
                                      </p:cBhvr>
                                    </p:animEffect>
                                    <p:anim calcmode="lin" valueType="num">
                                      <p:cBhvr>
                                        <p:cTn id="12" dur="1000" fill="hold"/>
                                        <p:tgtEl>
                                          <p:spTgt spid="44034"/>
                                        </p:tgtEl>
                                        <p:attrNameLst>
                                          <p:attrName>ppt_x</p:attrName>
                                        </p:attrNameLst>
                                      </p:cBhvr>
                                      <p:tavLst>
                                        <p:tav tm="0">
                                          <p:val>
                                            <p:strVal val="#ppt_x"/>
                                          </p:val>
                                        </p:tav>
                                        <p:tav tm="100000">
                                          <p:val>
                                            <p:strVal val="#ppt_x"/>
                                          </p:val>
                                        </p:tav>
                                      </p:tavLst>
                                    </p:anim>
                                    <p:anim calcmode="lin" valueType="num">
                                      <p:cBhvr>
                                        <p:cTn id="13" dur="1000" fill="hold"/>
                                        <p:tgtEl>
                                          <p:spTgt spid="4403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1000"/>
                                        <p:tgtEl>
                                          <p:spTgt spid="2"/>
                                        </p:tgtEl>
                                      </p:cBhvr>
                                    </p:animEffect>
                                    <p:anim calcmode="lin" valueType="num">
                                      <p:cBhvr>
                                        <p:cTn id="24" dur="1000" fill="hold"/>
                                        <p:tgtEl>
                                          <p:spTgt spid="2"/>
                                        </p:tgtEl>
                                        <p:attrNameLst>
                                          <p:attrName>ppt_x</p:attrName>
                                        </p:attrNameLst>
                                      </p:cBhvr>
                                      <p:tavLst>
                                        <p:tav tm="0">
                                          <p:val>
                                            <p:strVal val="#ppt_x"/>
                                          </p:val>
                                        </p:tav>
                                        <p:tav tm="100000">
                                          <p:val>
                                            <p:strVal val="#ppt_x"/>
                                          </p:val>
                                        </p:tav>
                                      </p:tavLst>
                                    </p:anim>
                                    <p:anim calcmode="lin" valueType="num">
                                      <p:cBhvr>
                                        <p:cTn id="2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barn(inVertical)">
                                      <p:cBhvr>
                                        <p:cTn id="30"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Lst>
  </p:timing>
</p:sld>
</file>

<file path=ppt/slides/slide10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矩形 29"/>
          <p:cNvSpPr/>
          <p:nvPr/>
        </p:nvSpPr>
        <p:spPr>
          <a:xfrm>
            <a:off x="827088" y="4580468"/>
            <a:ext cx="2952750" cy="2308324"/>
          </a:xfrm>
          <a:prstGeom prst="rect">
            <a:avLst/>
          </a:prstGeom>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7200" b="1" i="0" u="none" strike="noStrike" kern="12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牧场之国</a:t>
            </a:r>
            <a:endParaRPr kumimoji="0" lang="zh-CN" altLang="en-US" sz="5335" b="0" i="0" u="none" strike="noStrike" kern="1200" cap="none" spc="0" normalizeH="0" baseline="0" noProof="0" dirty="0">
              <a:ln>
                <a:noFill/>
              </a:ln>
              <a:solidFill>
                <a:srgbClr val="FF00FF"/>
              </a:solidFill>
              <a:effectLst/>
              <a:uLnTx/>
              <a:uFillTx/>
              <a:latin typeface="Calibri" panose="020F0502020204030204" pitchFamily="34" charset="0"/>
              <a:ea typeface="宋体" panose="02010600030101010101" pitchFamily="2" charset="-122"/>
              <a:cs typeface="+mn-cs"/>
            </a:endParaRPr>
          </a:p>
        </p:txBody>
      </p:sp>
      <p:sp>
        <p:nvSpPr>
          <p:cNvPr id="31" name="矩形 30"/>
          <p:cNvSpPr>
            <a:spLocks noChangeArrowheads="1"/>
          </p:cNvSpPr>
          <p:nvPr/>
        </p:nvSpPr>
        <p:spPr bwMode="auto">
          <a:xfrm>
            <a:off x="5362576" y="863601"/>
            <a:ext cx="187325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7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荷兰</a:t>
            </a:r>
            <a:endParaRPr kumimoji="0" lang="zh-CN" altLang="en-US" sz="5335"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pic>
        <p:nvPicPr>
          <p:cNvPr id="2" name="图片 1"/>
          <p:cNvPicPr>
            <a:picLocks noChangeAspect="1"/>
          </p:cNvPicPr>
          <p:nvPr/>
        </p:nvPicPr>
        <p:blipFill>
          <a:blip r:embed="rId2" cstate="email"/>
          <a:srcRect/>
          <a:stretch>
            <a:fillRect/>
          </a:stretch>
        </p:blipFill>
        <p:spPr bwMode="auto">
          <a:xfrm>
            <a:off x="467519" y="648195"/>
            <a:ext cx="3671886" cy="3901017"/>
          </a:xfrm>
          <a:prstGeom prst="rect">
            <a:avLst/>
          </a:prstGeom>
          <a:ln>
            <a:noFill/>
          </a:ln>
          <a:effectLst>
            <a:softEdge rad="112500"/>
          </a:effectLst>
        </p:spPr>
      </p:pic>
      <p:pic>
        <p:nvPicPr>
          <p:cNvPr id="3" name="图片 2"/>
          <p:cNvPicPr>
            <a:picLocks noChangeAspect="1"/>
          </p:cNvPicPr>
          <p:nvPr/>
        </p:nvPicPr>
        <p:blipFill>
          <a:blip r:embed="rId3" cstate="email"/>
          <a:srcRect/>
          <a:stretch>
            <a:fillRect/>
          </a:stretch>
        </p:blipFill>
        <p:spPr bwMode="auto">
          <a:xfrm>
            <a:off x="4337080" y="2355851"/>
            <a:ext cx="3751262" cy="3456517"/>
          </a:xfrm>
          <a:prstGeom prst="rect">
            <a:avLst/>
          </a:prstGeom>
          <a:ln>
            <a:noFill/>
          </a:ln>
          <a:effectLst>
            <a:softEdge rad="112500"/>
          </a:effectLst>
        </p:spPr>
      </p:pic>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1000"/>
                                        <p:tgtEl>
                                          <p:spTgt spid="3"/>
                                        </p:tgtEl>
                                      </p:cBhvr>
                                    </p:animEffect>
                                    <p:anim calcmode="lin" valueType="num">
                                      <p:cBhvr>
                                        <p:cTn id="17" dur="1000" fill="hold"/>
                                        <p:tgtEl>
                                          <p:spTgt spid="3"/>
                                        </p:tgtEl>
                                        <p:attrNameLst>
                                          <p:attrName>ppt_x</p:attrName>
                                        </p:attrNameLst>
                                      </p:cBhvr>
                                      <p:tavLst>
                                        <p:tav tm="0">
                                          <p:val>
                                            <p:strVal val="#ppt_x"/>
                                          </p:val>
                                        </p:tav>
                                        <p:tav tm="100000">
                                          <p:val>
                                            <p:strVal val="#ppt_x"/>
                                          </p:val>
                                        </p:tav>
                                      </p:tavLst>
                                    </p:anim>
                                    <p:anim calcmode="lin" valueType="num">
                                      <p:cBhvr>
                                        <p:cTn id="18"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barn(inVertical)">
                                      <p:cBhvr>
                                        <p:cTn id="2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Lst>
  </p:timing>
</p:sld>
</file>

<file path=ppt/slides/slide10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矩形 28"/>
          <p:cNvSpPr>
            <a:spLocks noChangeArrowheads="1"/>
          </p:cNvSpPr>
          <p:nvPr/>
        </p:nvSpPr>
        <p:spPr bwMode="auto">
          <a:xfrm>
            <a:off x="595313" y="2341035"/>
            <a:ext cx="7993062"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一条条运河之间的绿色低地上，黑白花牛，白头黑牛，白腰蓝嘴黑牛，在低头吃草</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牛群吃草时非常专注，有时站立不动，仿佛正在思考着什么。</a:t>
            </a:r>
          </a:p>
        </p:txBody>
      </p:sp>
      <p:sp>
        <p:nvSpPr>
          <p:cNvPr id="17411" name="矩形 29"/>
          <p:cNvSpPr>
            <a:spLocks noChangeArrowheads="1"/>
          </p:cNvSpPr>
          <p:nvPr/>
        </p:nvSpPr>
        <p:spPr bwMode="auto">
          <a:xfrm>
            <a:off x="555626" y="1062569"/>
            <a:ext cx="7993063" cy="1536318"/>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这段话采用了什么修辞手法？画出相关语句。</a:t>
            </a:r>
          </a:p>
        </p:txBody>
      </p:sp>
      <p:cxnSp>
        <p:nvCxnSpPr>
          <p:cNvPr id="4" name="直接连接符 3"/>
          <p:cNvCxnSpPr/>
          <p:nvPr/>
        </p:nvCxnSpPr>
        <p:spPr>
          <a:xfrm>
            <a:off x="1892300" y="4743451"/>
            <a:ext cx="6696075" cy="0"/>
          </a:xfrm>
          <a:prstGeom prst="line">
            <a:avLst/>
          </a:prstGeom>
          <a:ln w="1905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a:off x="747713" y="5562600"/>
            <a:ext cx="3752850" cy="0"/>
          </a:xfrm>
          <a:prstGeom prst="line">
            <a:avLst/>
          </a:prstGeom>
          <a:ln w="19050">
            <a:solidFill>
              <a:srgbClr val="00B0F0"/>
            </a:solidFill>
          </a:ln>
        </p:spPr>
        <p:style>
          <a:lnRef idx="1">
            <a:schemeClr val="accent1"/>
          </a:lnRef>
          <a:fillRef idx="0">
            <a:schemeClr val="accent1"/>
          </a:fillRef>
          <a:effectRef idx="0">
            <a:schemeClr val="accent1"/>
          </a:effectRef>
          <a:fontRef idx="minor">
            <a:schemeClr val="tx1"/>
          </a:fontRef>
        </p:style>
      </p:cxnSp>
      <p:sp>
        <p:nvSpPr>
          <p:cNvPr id="11" name="云形标注 10"/>
          <p:cNvSpPr/>
          <p:nvPr/>
        </p:nvSpPr>
        <p:spPr>
          <a:xfrm>
            <a:off x="7042151" y="5369985"/>
            <a:ext cx="1584325" cy="1047749"/>
          </a:xfrm>
          <a:prstGeom prst="cloudCallout">
            <a:avLst>
              <a:gd name="adj1" fmla="val -30664"/>
              <a:gd name="adj2" fmla="val -100778"/>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244242"/>
                </a:solidFill>
                <a:effectLst/>
                <a:uLnTx/>
                <a:uFillTx/>
                <a:latin typeface="等线 Light" panose="02010600030101010101" pitchFamily="2" charset="-122"/>
                <a:ea typeface="等线 Light" panose="02010600030101010101" pitchFamily="2" charset="-122"/>
                <a:cs typeface="+mn-cs"/>
              </a:rPr>
              <a:t>拟人</a:t>
            </a:r>
          </a:p>
        </p:txBody>
      </p:sp>
      <p:sp>
        <p:nvSpPr>
          <p:cNvPr id="14" name="圆角矩形标注 13"/>
          <p:cNvSpPr/>
          <p:nvPr/>
        </p:nvSpPr>
        <p:spPr>
          <a:xfrm>
            <a:off x="2805113" y="5795435"/>
            <a:ext cx="3744912" cy="766233"/>
          </a:xfrm>
          <a:prstGeom prst="wedgeRoundRectCallout">
            <a:avLst>
              <a:gd name="adj1" fmla="val 16719"/>
              <a:gd name="adj2" fmla="val -194119"/>
              <a:gd name="adj3" fmla="val 16667"/>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000" b="1" i="0" u="none" strike="noStrike" kern="1200" cap="none" spc="0" normalizeH="0" baseline="0" noProof="0" dirty="0">
                <a:ln>
                  <a:noFill/>
                </a:ln>
                <a:solidFill>
                  <a:srgbClr val="FF0000"/>
                </a:solidFill>
                <a:effectLst/>
                <a:uLnTx/>
                <a:uFillTx/>
                <a:latin typeface="楷体" panose="02010609060101010101" pitchFamily="49" charset="-122"/>
                <a:ea typeface="楷体" panose="02010609060101010101" pitchFamily="49" charset="-122"/>
                <a:cs typeface="+mn-cs"/>
              </a:rPr>
              <a:t>突出环境的安静祥和</a:t>
            </a:r>
          </a:p>
        </p:txBody>
      </p:sp>
      <p:sp>
        <p:nvSpPr>
          <p:cNvPr id="17" name="矩形 16"/>
          <p:cNvSpPr>
            <a:spLocks noChangeArrowheads="1"/>
          </p:cNvSpPr>
          <p:nvPr/>
        </p:nvSpPr>
        <p:spPr bwMode="auto">
          <a:xfrm>
            <a:off x="4676775" y="3924300"/>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专注</a:t>
            </a:r>
            <a:endParaRPr kumimoji="0" lang="zh-CN" altLang="en-US" sz="2665" b="0"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411"/>
                                        </p:tgtEl>
                                        <p:attrNameLst>
                                          <p:attrName>style.visibility</p:attrName>
                                        </p:attrNameLst>
                                      </p:cBhvr>
                                      <p:to>
                                        <p:strVal val="visible"/>
                                      </p:to>
                                    </p:set>
                                    <p:animEffect transition="in" filter="fade">
                                      <p:cBhvr>
                                        <p:cTn id="7" dur="500"/>
                                        <p:tgtEl>
                                          <p:spTgt spid="174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3554"/>
                                        </p:tgtEl>
                                        <p:attrNameLst>
                                          <p:attrName>style.visibility</p:attrName>
                                        </p:attrNameLst>
                                      </p:cBhvr>
                                      <p:to>
                                        <p:strVal val="visible"/>
                                      </p:to>
                                    </p:set>
                                    <p:animEffect transition="in" filter="wipe(down)">
                                      <p:cBhvr>
                                        <p:cTn id="12" dur="500"/>
                                        <p:tgtEl>
                                          <p:spTgt spid="2355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par>
                          <p:cTn id="18" fill="hold">
                            <p:stCondLst>
                              <p:cond delay="500"/>
                            </p:stCondLst>
                            <p:childTnLst>
                              <p:par>
                                <p:cTn id="19" presetID="22" presetClass="entr" presetSubtype="8"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left)">
                                      <p:cBhvr>
                                        <p:cTn id="21" dur="500"/>
                                        <p:tgtEl>
                                          <p:spTgt spid="13"/>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1000" fill="hold"/>
                                        <p:tgtEl>
                                          <p:spTgt spid="17"/>
                                        </p:tgtEl>
                                        <p:attrNameLst>
                                          <p:attrName>ppt_w</p:attrName>
                                        </p:attrNameLst>
                                      </p:cBhvr>
                                      <p:tavLst>
                                        <p:tav tm="0">
                                          <p:val>
                                            <p:fltVal val="0"/>
                                          </p:val>
                                        </p:tav>
                                        <p:tav tm="100000">
                                          <p:val>
                                            <p:strVal val="#ppt_w"/>
                                          </p:val>
                                        </p:tav>
                                      </p:tavLst>
                                    </p:anim>
                                    <p:anim calcmode="lin" valueType="num">
                                      <p:cBhvr>
                                        <p:cTn id="32" dur="1000" fill="hold"/>
                                        <p:tgtEl>
                                          <p:spTgt spid="17"/>
                                        </p:tgtEl>
                                        <p:attrNameLst>
                                          <p:attrName>ppt_h</p:attrName>
                                        </p:attrNameLst>
                                      </p:cBhvr>
                                      <p:tavLst>
                                        <p:tav tm="0">
                                          <p:val>
                                            <p:fltVal val="0"/>
                                          </p:val>
                                        </p:tav>
                                        <p:tav tm="100000">
                                          <p:val>
                                            <p:strVal val="#ppt_h"/>
                                          </p:val>
                                        </p:tav>
                                      </p:tavLst>
                                    </p:anim>
                                    <p:animEffect transition="in" filter="fade">
                                      <p:cBhvr>
                                        <p:cTn id="33" dur="1000"/>
                                        <p:tgtEl>
                                          <p:spTgt spid="17"/>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barn(inVertical)">
                                      <p:cBhvr>
                                        <p:cTn id="38"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4" grpId="0"/>
      <p:bldP spid="17411" grpId="0"/>
      <p:bldP spid="11" grpId="0" animBg="1"/>
      <p:bldP spid="14" grpId="0" animBg="1"/>
      <p:bldP spid="17" grpId="0"/>
    </p:bldLst>
  </p:timing>
</p:sld>
</file>

<file path=ppt/slides/slide10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TextBox 1"/>
          <p:cNvSpPr txBox="1">
            <a:spLocks noChangeArrowheads="1"/>
          </p:cNvSpPr>
          <p:nvPr/>
        </p:nvSpPr>
        <p:spPr bwMode="auto">
          <a:xfrm>
            <a:off x="796926" y="846667"/>
            <a:ext cx="544988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你看到了怎样的牧场风光？</a:t>
            </a:r>
          </a:p>
        </p:txBody>
      </p:sp>
      <p:sp>
        <p:nvSpPr>
          <p:cNvPr id="5" name="TextBox 4"/>
          <p:cNvSpPr txBox="1">
            <a:spLocks noChangeArrowheads="1"/>
          </p:cNvSpPr>
          <p:nvPr/>
        </p:nvSpPr>
        <p:spPr bwMode="auto">
          <a:xfrm>
            <a:off x="796925" y="1701801"/>
            <a:ext cx="7572375" cy="5835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66FF"/>
                </a:solidFill>
                <a:effectLst/>
                <a:uLnTx/>
                <a:uFillTx/>
                <a:latin typeface="楷体" panose="02010609060101010101" pitchFamily="49" charset="-122"/>
                <a:ea typeface="楷体" panose="02010609060101010101" pitchFamily="49" charset="-122"/>
                <a:cs typeface="+mn-cs"/>
              </a:rPr>
              <a:t>    碧绿无垠的草原上，视线所及，全是黑白两色的花牛。它们有时专注地吃草，有时静立着，好像琢磨着生活中的各种问题，回味着草原的无边美景。整个低地是那么安静、祥和。</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0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矩形 28"/>
          <p:cNvSpPr>
            <a:spLocks noChangeArrowheads="1"/>
          </p:cNvSpPr>
          <p:nvPr/>
        </p:nvSpPr>
        <p:spPr bwMode="auto">
          <a:xfrm>
            <a:off x="252413" y="793751"/>
            <a:ext cx="4895850"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牛犊的模样像贵夫人，仪态端庄。老牛好似牛群的家长，无比尊严。</a:t>
            </a:r>
          </a:p>
        </p:txBody>
      </p:sp>
      <p:sp>
        <p:nvSpPr>
          <p:cNvPr id="17411" name="矩形 29"/>
          <p:cNvSpPr>
            <a:spLocks noChangeArrowheads="1"/>
          </p:cNvSpPr>
          <p:nvPr/>
        </p:nvSpPr>
        <p:spPr bwMode="auto">
          <a:xfrm>
            <a:off x="5221288" y="1007534"/>
            <a:ext cx="3600450" cy="2980303"/>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这两句话采用了什么修辞手法？有什么作用？</a:t>
            </a:r>
          </a:p>
        </p:txBody>
      </p:sp>
      <p:cxnSp>
        <p:nvCxnSpPr>
          <p:cNvPr id="9" name="直接连接符 8"/>
          <p:cNvCxnSpPr/>
          <p:nvPr/>
        </p:nvCxnSpPr>
        <p:spPr>
          <a:xfrm>
            <a:off x="5076825" y="1028701"/>
            <a:ext cx="0" cy="5183717"/>
          </a:xfrm>
          <a:prstGeom prst="line">
            <a:avLst/>
          </a:prstGeom>
          <a:ln w="19050">
            <a:solidFill>
              <a:srgbClr val="FFC000"/>
            </a:solidFill>
          </a:ln>
        </p:spPr>
        <p:style>
          <a:lnRef idx="1">
            <a:schemeClr val="accent1"/>
          </a:lnRef>
          <a:fillRef idx="0">
            <a:schemeClr val="accent1"/>
          </a:fillRef>
          <a:effectRef idx="0">
            <a:schemeClr val="accent1"/>
          </a:effectRef>
          <a:fontRef idx="minor">
            <a:schemeClr val="tx1"/>
          </a:fontRef>
        </p:style>
      </p:cxnSp>
      <p:pic>
        <p:nvPicPr>
          <p:cNvPr id="20485" name="图片 1"/>
          <p:cNvPicPr>
            <a:picLocks noChangeAspect="1"/>
          </p:cNvPicPr>
          <p:nvPr/>
        </p:nvPicPr>
        <p:blipFill>
          <a:blip r:embed="rId2" cstate="email"/>
          <a:srcRect/>
          <a:stretch>
            <a:fillRect/>
          </a:stretch>
        </p:blipFill>
        <p:spPr bwMode="auto">
          <a:xfrm>
            <a:off x="827584" y="3327402"/>
            <a:ext cx="3456384" cy="2975177"/>
          </a:xfrm>
          <a:prstGeom prst="rect">
            <a:avLst/>
          </a:prstGeom>
          <a:ln>
            <a:noFill/>
          </a:ln>
          <a:effectLst>
            <a:softEdge rad="112500"/>
          </a:effectLst>
        </p:spPr>
      </p:pic>
      <p:sp>
        <p:nvSpPr>
          <p:cNvPr id="3" name="爆炸形 1 2"/>
          <p:cNvSpPr/>
          <p:nvPr/>
        </p:nvSpPr>
        <p:spPr>
          <a:xfrm>
            <a:off x="3113089" y="2738968"/>
            <a:ext cx="1800225" cy="2015067"/>
          </a:xfrm>
          <a:prstGeom prst="irregularSeal1">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拟人</a:t>
            </a:r>
          </a:p>
        </p:txBody>
      </p:sp>
      <p:sp>
        <p:nvSpPr>
          <p:cNvPr id="11" name="矩形 29"/>
          <p:cNvSpPr>
            <a:spLocks noChangeArrowheads="1"/>
          </p:cNvSpPr>
          <p:nvPr/>
        </p:nvSpPr>
        <p:spPr bwMode="auto">
          <a:xfrm>
            <a:off x="5292725" y="3327400"/>
            <a:ext cx="3455988" cy="29803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    写出了牛犊和老牛动作缓慢、不急不躁的特点。</a:t>
            </a: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411"/>
                                        </p:tgtEl>
                                        <p:attrNameLst>
                                          <p:attrName>style.visibility</p:attrName>
                                        </p:attrNameLst>
                                      </p:cBhvr>
                                      <p:to>
                                        <p:strVal val="visible"/>
                                      </p:to>
                                    </p:set>
                                    <p:animEffect transition="in" filter="fade">
                                      <p:cBhvr>
                                        <p:cTn id="7" dur="1000"/>
                                        <p:tgtEl>
                                          <p:spTgt spid="17411"/>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1" grpId="0"/>
      <p:bldP spid="3" grpId="0" animBg="1"/>
      <p:bldP spid="11" grpId="0"/>
    </p:bldLst>
  </p:timing>
</p:sld>
</file>

<file path=ppt/slides/slide10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49" name="图片 2"/>
          <p:cNvPicPr>
            <a:picLocks noChangeAspect="1" noChangeArrowheads="1"/>
          </p:cNvPicPr>
          <p:nvPr/>
        </p:nvPicPr>
        <p:blipFill>
          <a:blip r:embed="rId2" cstate="email"/>
          <a:srcRect/>
          <a:stretch>
            <a:fillRect/>
          </a:stretch>
        </p:blipFill>
        <p:spPr bwMode="auto">
          <a:xfrm>
            <a:off x="9525" y="-16934"/>
            <a:ext cx="9144000" cy="68918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31" name="矩形 28"/>
          <p:cNvSpPr>
            <a:spLocks noChangeArrowheads="1"/>
          </p:cNvSpPr>
          <p:nvPr/>
        </p:nvSpPr>
        <p:spPr bwMode="auto">
          <a:xfrm>
            <a:off x="611189" y="1178984"/>
            <a:ext cx="7975600" cy="1667508"/>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极目远眺，四周全是丝绒般的碧绿草原和黑白两色的花牛。</a:t>
            </a:r>
          </a:p>
        </p:txBody>
      </p:sp>
      <p:sp>
        <p:nvSpPr>
          <p:cNvPr id="8" name="矩形 29"/>
          <p:cNvSpPr>
            <a:spLocks noChangeArrowheads="1"/>
          </p:cNvSpPr>
          <p:nvPr/>
        </p:nvSpPr>
        <p:spPr bwMode="auto">
          <a:xfrm>
            <a:off x="611189" y="3086100"/>
            <a:ext cx="797560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这一句是对前面具体描写了牛群活动的场面总结。</a:t>
            </a:r>
          </a:p>
        </p:txBody>
      </p:sp>
      <p:grpSp>
        <p:nvGrpSpPr>
          <p:cNvPr id="2" name="组合 9"/>
          <p:cNvGrpSpPr/>
          <p:nvPr/>
        </p:nvGrpSpPr>
        <p:grpSpPr bwMode="auto">
          <a:xfrm>
            <a:off x="2843214" y="4796366"/>
            <a:ext cx="4175125" cy="1591490"/>
            <a:chOff x="2267868" y="1969374"/>
            <a:chExt cx="4176017" cy="1194304"/>
          </a:xfrm>
        </p:grpSpPr>
        <p:sp>
          <p:nvSpPr>
            <p:cNvPr id="11" name="波形 10"/>
            <p:cNvSpPr/>
            <p:nvPr/>
          </p:nvSpPr>
          <p:spPr>
            <a:xfrm>
              <a:off x="2267868" y="1969374"/>
              <a:ext cx="4176017" cy="864096"/>
            </a:xfrm>
            <a:prstGeom prst="wave">
              <a:avLst>
                <a:gd name="adj1" fmla="val 7171"/>
                <a:gd name="adj2" fmla="val 0"/>
              </a:avLst>
            </a:prstGeom>
          </p:spPr>
          <p:style>
            <a:lnRef idx="1">
              <a:schemeClr val="accent3"/>
            </a:lnRef>
            <a:fillRef idx="2">
              <a:schemeClr val="accent3"/>
            </a:fillRef>
            <a:effectRef idx="1">
              <a:schemeClr val="accent3"/>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7654" name="矩形 11"/>
            <p:cNvSpPr>
              <a:spLocks noChangeArrowheads="1"/>
            </p:cNvSpPr>
            <p:nvPr/>
          </p:nvSpPr>
          <p:spPr bwMode="auto">
            <a:xfrm>
              <a:off x="2411437" y="2109322"/>
              <a:ext cx="3969224" cy="10543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景致壮观  色彩明丽</a:t>
              </a:r>
            </a:p>
          </p:txBody>
        </p:sp>
      </p:gr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矩形 28"/>
          <p:cNvSpPr>
            <a:spLocks noChangeArrowheads="1"/>
          </p:cNvSpPr>
          <p:nvPr/>
        </p:nvSpPr>
        <p:spPr bwMode="auto">
          <a:xfrm>
            <a:off x="2051050" y="4870451"/>
            <a:ext cx="5111750" cy="2258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这就是真正的荷兰。</a:t>
            </a:r>
          </a:p>
        </p:txBody>
      </p:sp>
      <p:sp>
        <p:nvSpPr>
          <p:cNvPr id="10" name="TextBox 2"/>
          <p:cNvSpPr txBox="1">
            <a:spLocks noChangeArrowheads="1"/>
          </p:cNvSpPr>
          <p:nvPr/>
        </p:nvSpPr>
        <p:spPr bwMode="auto">
          <a:xfrm>
            <a:off x="754064" y="3621617"/>
            <a:ext cx="770572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黑白花牛专注吃草</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碧绿草原一望无际</a:t>
            </a:r>
          </a:p>
        </p:txBody>
      </p:sp>
      <p:pic>
        <p:nvPicPr>
          <p:cNvPr id="12" name="图片 11"/>
          <p:cNvPicPr>
            <a:picLocks noChangeAspect="1"/>
          </p:cNvPicPr>
          <p:nvPr/>
        </p:nvPicPr>
        <p:blipFill>
          <a:blip r:embed="rId2" cstate="email"/>
          <a:srcRect/>
          <a:stretch>
            <a:fillRect/>
          </a:stretch>
        </p:blipFill>
        <p:spPr bwMode="auto">
          <a:xfrm>
            <a:off x="1114870" y="932724"/>
            <a:ext cx="2808288" cy="2658533"/>
          </a:xfrm>
          <a:prstGeom prst="rect">
            <a:avLst/>
          </a:prstGeom>
          <a:ln>
            <a:noFill/>
          </a:ln>
          <a:effectLst>
            <a:softEdge rad="112500"/>
          </a:effectLst>
        </p:spPr>
      </p:pic>
      <p:pic>
        <p:nvPicPr>
          <p:cNvPr id="13" name="图片 12"/>
          <p:cNvPicPr>
            <a:picLocks noChangeAspect="1"/>
          </p:cNvPicPr>
          <p:nvPr/>
        </p:nvPicPr>
        <p:blipFill>
          <a:blip r:embed="rId3" cstate="email"/>
          <a:srcRect/>
          <a:stretch>
            <a:fillRect/>
          </a:stretch>
        </p:blipFill>
        <p:spPr bwMode="auto">
          <a:xfrm>
            <a:off x="4606925" y="932724"/>
            <a:ext cx="3543301" cy="2658533"/>
          </a:xfrm>
          <a:prstGeom prst="rect">
            <a:avLst/>
          </a:prstGeom>
          <a:ln>
            <a:noFill/>
          </a:ln>
          <a:effectLst>
            <a:softEdge rad="112500"/>
          </a:effectLst>
        </p:spPr>
      </p:pic>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par>
                                <p:cTn id="8" presetID="16" presetClass="entr" presetSubtype="21"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barn(inVertical)">
                                      <p:cBhvr>
                                        <p:cTn id="10" dur="500"/>
                                        <p:tgtEl>
                                          <p:spTgt spid="13"/>
                                        </p:tgtEl>
                                      </p:cBhvr>
                                    </p:animEffect>
                                  </p:childTnLst>
                                </p:cTn>
                              </p:par>
                              <p:par>
                                <p:cTn id="11" presetID="42"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18434"/>
                                        </p:tgtEl>
                                        <p:attrNameLst>
                                          <p:attrName>style.visibility</p:attrName>
                                        </p:attrNameLst>
                                      </p:cBhvr>
                                      <p:to>
                                        <p:strVal val="visible"/>
                                      </p:to>
                                    </p:set>
                                    <p:animEffect transition="in" filter="barn(inVertical)">
                                      <p:cBhvr>
                                        <p:cTn id="20" dur="500"/>
                                        <p:tgtEl>
                                          <p:spTgt spid="184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4" grpId="0"/>
      <p:bldP spid="10" grpId="0"/>
    </p:bldLst>
  </p:timing>
</p:sld>
</file>

<file path=ppt/slides/slide10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7" name="Picture 104"/>
          <p:cNvPicPr>
            <a:picLocks noChangeAspect="1" noChangeArrowheads="1"/>
          </p:cNvPicPr>
          <p:nvPr/>
        </p:nvPicPr>
        <p:blipFill>
          <a:blip r:embed="rId2"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698" name="TextBox 1"/>
          <p:cNvSpPr txBox="1">
            <a:spLocks noChangeArrowheads="1"/>
          </p:cNvSpPr>
          <p:nvPr/>
        </p:nvSpPr>
        <p:spPr bwMode="auto">
          <a:xfrm>
            <a:off x="2811463" y="1424517"/>
            <a:ext cx="5690982" cy="4030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__________</a:t>
            </a: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的碧绿草原</a:t>
            </a:r>
            <a:endParaRPr kumimoji="0" lang="en-US" altLang="zh-CN"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endParaRPr>
          </a:p>
          <a:p>
            <a:pPr marL="0" marR="0" lvl="0" indent="0" algn="l" defTabSz="1219200" rtl="0" eaLnBrk="1" fontAlgn="base" latinLnBrk="0" hangingPunct="1">
              <a:lnSpc>
                <a:spcPct val="15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__________</a:t>
            </a: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的奶牛</a:t>
            </a:r>
            <a:endParaRPr kumimoji="0" lang="en-US" altLang="zh-CN"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endParaRPr>
          </a:p>
          <a:p>
            <a:pPr marL="0" marR="0" lvl="0" indent="0" algn="l" defTabSz="1219200" rtl="0" eaLnBrk="1" fontAlgn="base" latinLnBrk="0" hangingPunct="1">
              <a:lnSpc>
                <a:spcPct val="15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__________</a:t>
            </a: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的牛犊</a:t>
            </a:r>
            <a:endParaRPr kumimoji="0" lang="en-US" altLang="zh-CN"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endParaRPr>
          </a:p>
          <a:p>
            <a:pPr marL="0" marR="0" lvl="0" indent="0" algn="l" defTabSz="1219200" rtl="0" eaLnBrk="1" fontAlgn="base" latinLnBrk="0" hangingPunct="1">
              <a:lnSpc>
                <a:spcPct val="15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__________</a:t>
            </a: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的老牛</a:t>
            </a:r>
          </a:p>
        </p:txBody>
      </p:sp>
      <p:sp>
        <p:nvSpPr>
          <p:cNvPr id="3" name="TextBox 2"/>
          <p:cNvSpPr txBox="1">
            <a:spLocks noChangeArrowheads="1"/>
          </p:cNvSpPr>
          <p:nvPr/>
        </p:nvSpPr>
        <p:spPr bwMode="auto">
          <a:xfrm>
            <a:off x="3316289" y="1519767"/>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丝绒般</a:t>
            </a:r>
          </a:p>
        </p:txBody>
      </p:sp>
      <p:sp>
        <p:nvSpPr>
          <p:cNvPr id="7" name="TextBox 6"/>
          <p:cNvSpPr txBox="1">
            <a:spLocks noChangeArrowheads="1"/>
          </p:cNvSpPr>
          <p:nvPr/>
        </p:nvSpPr>
        <p:spPr bwMode="auto">
          <a:xfrm>
            <a:off x="3100388" y="2478617"/>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神情专注</a:t>
            </a:r>
          </a:p>
        </p:txBody>
      </p:sp>
      <p:sp>
        <p:nvSpPr>
          <p:cNvPr id="8" name="TextBox 7"/>
          <p:cNvSpPr txBox="1">
            <a:spLocks noChangeArrowheads="1"/>
          </p:cNvSpPr>
          <p:nvPr/>
        </p:nvSpPr>
        <p:spPr bwMode="auto">
          <a:xfrm>
            <a:off x="3100388" y="3439584"/>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仪态端庄</a:t>
            </a:r>
          </a:p>
        </p:txBody>
      </p:sp>
      <p:sp>
        <p:nvSpPr>
          <p:cNvPr id="9" name="TextBox 8"/>
          <p:cNvSpPr txBox="1">
            <a:spLocks noChangeArrowheads="1"/>
          </p:cNvSpPr>
          <p:nvPr/>
        </p:nvSpPr>
        <p:spPr bwMode="auto">
          <a:xfrm>
            <a:off x="3170238" y="4400551"/>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无比尊严</a:t>
            </a:r>
          </a:p>
        </p:txBody>
      </p:sp>
      <p:sp>
        <p:nvSpPr>
          <p:cNvPr id="29703" name="TextBox 1"/>
          <p:cNvSpPr txBox="1">
            <a:spLocks noChangeArrowheads="1"/>
          </p:cNvSpPr>
          <p:nvPr/>
        </p:nvSpPr>
        <p:spPr bwMode="auto">
          <a:xfrm>
            <a:off x="250825" y="645584"/>
            <a:ext cx="623279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根据课文内容，填一填：</a:t>
            </a:r>
          </a:p>
        </p:txBody>
      </p:sp>
      <p:pic>
        <p:nvPicPr>
          <p:cNvPr id="29706" name="图片 20"/>
          <p:cNvPicPr>
            <a:picLocks noChangeAspect="1" noChangeArrowheads="1"/>
          </p:cNvPicPr>
          <p:nvPr/>
        </p:nvPicPr>
        <p:blipFill>
          <a:blip r:embed="rId3"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9707" name="图片 24"/>
          <p:cNvPicPr>
            <a:picLocks noChangeAspect="1" noChangeArrowheads="1"/>
          </p:cNvPicPr>
          <p:nvPr/>
        </p:nvPicPr>
        <p:blipFill>
          <a:blip r:embed="rId4" cstate="email"/>
          <a:srcRect/>
          <a:stretch>
            <a:fillRect/>
          </a:stretch>
        </p:blipFill>
        <p:spPr bwMode="auto">
          <a:xfrm>
            <a:off x="10782300" y="2438401"/>
            <a:ext cx="401638" cy="16425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8" grpId="0"/>
      <p:bldP spid="9" grpId="0"/>
    </p:bldLst>
  </p:timing>
</p:sld>
</file>

<file path=ppt/slides/slide10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矩形 29"/>
          <p:cNvSpPr>
            <a:spLocks noChangeArrowheads="1"/>
          </p:cNvSpPr>
          <p:nvPr/>
        </p:nvSpPr>
        <p:spPr bwMode="auto">
          <a:xfrm>
            <a:off x="755650" y="1123951"/>
            <a:ext cx="7272338" cy="1864485"/>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35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为什么说牧场是骏马的“自由王国”？</a:t>
            </a:r>
          </a:p>
        </p:txBody>
      </p:sp>
      <p:sp>
        <p:nvSpPr>
          <p:cNvPr id="7" name="矩形 29"/>
          <p:cNvSpPr>
            <a:spLocks noChangeArrowheads="1"/>
          </p:cNvSpPr>
          <p:nvPr/>
        </p:nvSpPr>
        <p:spPr bwMode="auto">
          <a:xfrm>
            <a:off x="755650" y="2328333"/>
            <a:ext cx="7704138" cy="4424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66FF"/>
                </a:solidFill>
                <a:effectLst/>
                <a:uLnTx/>
                <a:uFillTx/>
                <a:latin typeface="楷体" panose="02010609060101010101" pitchFamily="49" charset="-122"/>
                <a:ea typeface="楷体" panose="02010609060101010101" pitchFamily="49" charset="-122"/>
                <a:cs typeface="+mn-cs"/>
              </a:rPr>
              <a:t>    这里没有牧人的吆喝，没有食物的纷争，没有强敌的进攻，骏马是这无边草原尊贵的主人，它们生活得无忧无虑、自由自在，所以说牧场是骏马的“自由王国”。</a:t>
            </a: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411"/>
                                        </p:tgtEl>
                                        <p:attrNameLst>
                                          <p:attrName>style.visibility</p:attrName>
                                        </p:attrNameLst>
                                      </p:cBhvr>
                                      <p:to>
                                        <p:strVal val="visible"/>
                                      </p:to>
                                    </p:set>
                                    <p:animEffect transition="in" filter="fade">
                                      <p:cBhvr>
                                        <p:cTn id="7" dur="500"/>
                                        <p:tgtEl>
                                          <p:spTgt spid="174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1" grpId="0"/>
      <p:bldP spid="7"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915988" y="1509184"/>
            <a:ext cx="7345362" cy="1798826"/>
          </a:xfrm>
          <a:prstGeom prst="rect">
            <a:avLst/>
          </a:prstGeom>
          <a:noFill/>
        </p:spPr>
        <p:txBody>
          <a:bodyPr>
            <a:spAutoFit/>
          </a:bodyPr>
          <a:lstStyle/>
          <a:p>
            <a:pPr defTabSz="1219200" fontAlgn="base">
              <a:lnSpc>
                <a:spcPct val="130000"/>
              </a:lnSpc>
              <a:spcBef>
                <a:spcPct val="0"/>
              </a:spcBef>
              <a:spcAft>
                <a:spcPct val="0"/>
              </a:spcAft>
              <a:defRPr/>
            </a:pPr>
            <a:r>
              <a:rPr lang="zh-CN" altLang="en-US" sz="4265" b="1" dirty="0">
                <a:solidFill>
                  <a:srgbClr val="70AD47">
                    <a:lumMod val="75000"/>
                  </a:srgbClr>
                </a:solidFill>
                <a:latin typeface="黑体" panose="02010609060101010101" pitchFamily="49" charset="-122"/>
                <a:ea typeface="黑体" panose="02010609060101010101" pitchFamily="49" charset="-122"/>
              </a:rPr>
              <a:t>从作者的经历中，你感受到了什么？</a:t>
            </a:r>
          </a:p>
        </p:txBody>
      </p:sp>
      <p:sp>
        <p:nvSpPr>
          <p:cNvPr id="3" name="文本框 2"/>
          <p:cNvSpPr txBox="1">
            <a:spLocks noChangeArrowheads="1"/>
          </p:cNvSpPr>
          <p:nvPr/>
        </p:nvSpPr>
        <p:spPr bwMode="auto">
          <a:xfrm>
            <a:off x="900113" y="2755900"/>
            <a:ext cx="7200900"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    从作者的经历中，我们深切地感受到他常年漂泊在外、远离故乡的孤独与无奈。</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5" name="Picture 4"/>
          <p:cNvPicPr>
            <a:picLocks noChangeAspect="1" noChangeArrowheads="1"/>
          </p:cNvPicPr>
          <p:nvPr/>
        </p:nvPicPr>
        <p:blipFill>
          <a:blip r:embed="rId2" cstate="email"/>
          <a:srcRect/>
          <a:stretch>
            <a:fillRect/>
          </a:stretch>
        </p:blipFill>
        <p:spPr bwMode="auto">
          <a:xfrm>
            <a:off x="4540250" y="2131485"/>
            <a:ext cx="4094163" cy="3553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746" name="TextBox 5"/>
          <p:cNvSpPr txBox="1">
            <a:spLocks noChangeArrowheads="1"/>
          </p:cNvSpPr>
          <p:nvPr/>
        </p:nvSpPr>
        <p:spPr bwMode="auto">
          <a:xfrm>
            <a:off x="769939" y="2277533"/>
            <a:ext cx="4591321" cy="3045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__________</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的骏马</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1" fontAlgn="base" latinLnBrk="0" hangingPunct="1">
              <a:lnSpc>
                <a:spcPct val="15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__________</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的原野</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1" fontAlgn="base" latinLnBrk="0" hangingPunct="1">
              <a:lnSpc>
                <a:spcPct val="15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__________</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的低地</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7" name="TextBox 6"/>
          <p:cNvSpPr txBox="1">
            <a:spLocks noChangeArrowheads="1"/>
          </p:cNvSpPr>
          <p:nvPr/>
        </p:nvSpPr>
        <p:spPr bwMode="auto">
          <a:xfrm>
            <a:off x="971550" y="2321984"/>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膘肥体壮</a:t>
            </a:r>
          </a:p>
        </p:txBody>
      </p:sp>
      <p:sp>
        <p:nvSpPr>
          <p:cNvPr id="8" name="TextBox 7"/>
          <p:cNvSpPr txBox="1">
            <a:spLocks noChangeArrowheads="1"/>
          </p:cNvSpPr>
          <p:nvPr/>
        </p:nvSpPr>
        <p:spPr bwMode="auto">
          <a:xfrm>
            <a:off x="931863" y="3310467"/>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辽阔无垠</a:t>
            </a:r>
          </a:p>
        </p:txBody>
      </p:sp>
      <p:sp>
        <p:nvSpPr>
          <p:cNvPr id="9" name="TextBox 8"/>
          <p:cNvSpPr txBox="1">
            <a:spLocks noChangeArrowheads="1"/>
          </p:cNvSpPr>
          <p:nvPr/>
        </p:nvSpPr>
        <p:spPr bwMode="auto">
          <a:xfrm>
            <a:off x="1147763" y="4269317"/>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碧绿色</a:t>
            </a:r>
          </a:p>
        </p:txBody>
      </p:sp>
      <p:sp>
        <p:nvSpPr>
          <p:cNvPr id="31750" name="TextBox 1"/>
          <p:cNvSpPr txBox="1">
            <a:spLocks noChangeArrowheads="1"/>
          </p:cNvSpPr>
          <p:nvPr/>
        </p:nvSpPr>
        <p:spPr bwMode="auto">
          <a:xfrm>
            <a:off x="769938" y="827617"/>
            <a:ext cx="623279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根据课文内容，填一填：</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down)">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10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9" name="Picture 2"/>
          <p:cNvPicPr>
            <a:picLocks noChangeAspect="1" noChangeArrowheads="1"/>
          </p:cNvPicPr>
          <p:nvPr/>
        </p:nvPicPr>
        <p:blipFill>
          <a:blip r:embed="rId2"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矩形 28"/>
          <p:cNvSpPr>
            <a:spLocks noChangeArrowheads="1"/>
          </p:cNvSpPr>
          <p:nvPr/>
        </p:nvSpPr>
        <p:spPr bwMode="auto">
          <a:xfrm>
            <a:off x="1979614" y="349251"/>
            <a:ext cx="5111750" cy="2258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这就是真正的荷兰。</a:t>
            </a:r>
          </a:p>
        </p:txBody>
      </p:sp>
      <p:sp>
        <p:nvSpPr>
          <p:cNvPr id="2" name="文本框 1"/>
          <p:cNvSpPr txBox="1">
            <a:spLocks noChangeArrowheads="1"/>
          </p:cNvSpPr>
          <p:nvPr/>
        </p:nvSpPr>
        <p:spPr bwMode="auto">
          <a:xfrm>
            <a:off x="1258889" y="1892300"/>
            <a:ext cx="6300787"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00"/>
                </a:solidFill>
                <a:effectLst/>
                <a:uLnTx/>
                <a:uFillTx/>
                <a:latin typeface="黑体" panose="02010609060101010101" pitchFamily="49" charset="-122"/>
                <a:ea typeface="黑体" panose="02010609060101010101" pitchFamily="49" charset="-122"/>
                <a:cs typeface="+mn-cs"/>
              </a:rPr>
              <a:t>骏马成群  自由奔驰</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 grpId="0"/>
    </p:bldLst>
  </p:timing>
</p:sld>
</file>

<file path=ppt/slides/slide10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矩形 28"/>
          <p:cNvSpPr>
            <a:spLocks noChangeArrowheads="1"/>
          </p:cNvSpPr>
          <p:nvPr/>
        </p:nvSpPr>
        <p:spPr bwMode="auto">
          <a:xfrm>
            <a:off x="539751" y="1411819"/>
            <a:ext cx="8064500" cy="64940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在天堂般的绿色草原上，白色的（    ），（        ）。（    ）的猪群，不停地呼噜着，像是对什么表示赞许。（        ）的小鸡，（        ）的长毛山羊，在见不到一个人影的绿草地上，（    ）地欣赏着这属于它们自己的王国。</a:t>
            </a:r>
          </a:p>
        </p:txBody>
      </p:sp>
      <p:sp>
        <p:nvSpPr>
          <p:cNvPr id="8" name="TextBox 2"/>
          <p:cNvSpPr txBox="1">
            <a:spLocks noChangeArrowheads="1"/>
          </p:cNvSpPr>
          <p:nvPr/>
        </p:nvSpPr>
        <p:spPr bwMode="auto">
          <a:xfrm>
            <a:off x="7019925" y="1509184"/>
            <a:ext cx="1213794" cy="707886"/>
          </a:xfrm>
          <a:prstGeom prst="rect">
            <a:avLst/>
          </a:prstGeom>
          <a:noFill/>
          <a:ln>
            <a:noFill/>
          </a:ln>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FF00FF"/>
                </a:solidFill>
                <a:effectLst/>
                <a:uLnTx/>
                <a:uFillTx/>
                <a:latin typeface="等线" panose="02010600030101010101" pitchFamily="2" charset="-122"/>
                <a:ea typeface="等线" panose="02010600030101010101" pitchFamily="2" charset="-122"/>
                <a:cs typeface="+mn-cs"/>
              </a:rPr>
              <a:t>绵羊</a:t>
            </a:r>
          </a:p>
        </p:txBody>
      </p:sp>
      <p:sp>
        <p:nvSpPr>
          <p:cNvPr id="10" name="TextBox 3"/>
          <p:cNvSpPr txBox="1">
            <a:spLocks noChangeArrowheads="1"/>
          </p:cNvSpPr>
          <p:nvPr/>
        </p:nvSpPr>
        <p:spPr bwMode="auto">
          <a:xfrm>
            <a:off x="971550" y="2277533"/>
            <a:ext cx="2242922" cy="707886"/>
          </a:xfrm>
          <a:prstGeom prst="rect">
            <a:avLst/>
          </a:prstGeom>
          <a:noFill/>
          <a:ln>
            <a:noFill/>
          </a:ln>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FF00FF"/>
                </a:solidFill>
                <a:effectLst/>
                <a:uLnTx/>
                <a:uFillTx/>
                <a:latin typeface="等线" panose="02010600030101010101" pitchFamily="2" charset="-122"/>
                <a:ea typeface="等线" panose="02010600030101010101" pitchFamily="2" charset="-122"/>
                <a:cs typeface="+mn-cs"/>
              </a:rPr>
              <a:t>悠然自得</a:t>
            </a:r>
          </a:p>
        </p:txBody>
      </p:sp>
      <p:sp>
        <p:nvSpPr>
          <p:cNvPr id="11" name="TextBox 4"/>
          <p:cNvSpPr txBox="1">
            <a:spLocks noChangeArrowheads="1"/>
          </p:cNvSpPr>
          <p:nvPr/>
        </p:nvSpPr>
        <p:spPr bwMode="auto">
          <a:xfrm>
            <a:off x="1690688" y="3812117"/>
            <a:ext cx="2242922" cy="707886"/>
          </a:xfrm>
          <a:prstGeom prst="rect">
            <a:avLst/>
          </a:prstGeom>
          <a:noFill/>
          <a:ln>
            <a:noFill/>
          </a:ln>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FF00FF"/>
                </a:solidFill>
                <a:effectLst/>
                <a:uLnTx/>
                <a:uFillTx/>
                <a:latin typeface="等线" panose="02010600030101010101" pitchFamily="2" charset="-122"/>
                <a:ea typeface="等线" panose="02010600030101010101" pitchFamily="2" charset="-122"/>
                <a:cs typeface="+mn-cs"/>
              </a:rPr>
              <a:t>成群结队</a:t>
            </a:r>
          </a:p>
        </p:txBody>
      </p:sp>
      <p:sp>
        <p:nvSpPr>
          <p:cNvPr id="13" name="TextBox 5"/>
          <p:cNvSpPr txBox="1">
            <a:spLocks noChangeArrowheads="1"/>
          </p:cNvSpPr>
          <p:nvPr/>
        </p:nvSpPr>
        <p:spPr bwMode="auto">
          <a:xfrm>
            <a:off x="3995738" y="4677833"/>
            <a:ext cx="1213794" cy="707886"/>
          </a:xfrm>
          <a:prstGeom prst="rect">
            <a:avLst/>
          </a:prstGeom>
          <a:noFill/>
          <a:ln>
            <a:noFill/>
          </a:ln>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FF00FF"/>
                </a:solidFill>
                <a:effectLst/>
                <a:uLnTx/>
                <a:uFillTx/>
                <a:latin typeface="等线" panose="02010600030101010101" pitchFamily="2" charset="-122"/>
                <a:ea typeface="等线" panose="02010600030101010101" pitchFamily="2" charset="-122"/>
                <a:cs typeface="+mn-cs"/>
              </a:rPr>
              <a:t>安闲</a:t>
            </a:r>
          </a:p>
        </p:txBody>
      </p:sp>
      <p:sp>
        <p:nvSpPr>
          <p:cNvPr id="14" name="TextBox 4"/>
          <p:cNvSpPr txBox="1">
            <a:spLocks noChangeArrowheads="1"/>
          </p:cNvSpPr>
          <p:nvPr/>
        </p:nvSpPr>
        <p:spPr bwMode="auto">
          <a:xfrm>
            <a:off x="3635375" y="2277533"/>
            <a:ext cx="1213794" cy="707886"/>
          </a:xfrm>
          <a:prstGeom prst="rect">
            <a:avLst/>
          </a:prstGeom>
          <a:noFill/>
          <a:ln>
            <a:noFill/>
          </a:ln>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FF00FF"/>
                </a:solidFill>
                <a:effectLst/>
                <a:uLnTx/>
                <a:uFillTx/>
                <a:latin typeface="等线" panose="02010600030101010101" pitchFamily="2" charset="-122"/>
                <a:ea typeface="等线" panose="02010600030101010101" pitchFamily="2" charset="-122"/>
                <a:cs typeface="+mn-cs"/>
              </a:rPr>
              <a:t>黑色</a:t>
            </a:r>
          </a:p>
        </p:txBody>
      </p:sp>
      <p:sp>
        <p:nvSpPr>
          <p:cNvPr id="16" name="TextBox 4"/>
          <p:cNvSpPr txBox="1">
            <a:spLocks noChangeArrowheads="1"/>
          </p:cNvSpPr>
          <p:nvPr/>
        </p:nvSpPr>
        <p:spPr bwMode="auto">
          <a:xfrm>
            <a:off x="5580063" y="3043767"/>
            <a:ext cx="2242922" cy="707886"/>
          </a:xfrm>
          <a:prstGeom prst="rect">
            <a:avLst/>
          </a:prstGeom>
          <a:noFill/>
          <a:ln>
            <a:noFill/>
          </a:ln>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FF00FF"/>
                </a:solidFill>
                <a:effectLst/>
                <a:uLnTx/>
                <a:uFillTx/>
                <a:latin typeface="等线" panose="02010600030101010101" pitchFamily="2" charset="-122"/>
                <a:ea typeface="等线" panose="02010600030101010101" pitchFamily="2" charset="-122"/>
                <a:cs typeface="+mn-cs"/>
              </a:rPr>
              <a:t>成千上万</a:t>
            </a:r>
          </a:p>
        </p:txBody>
      </p:sp>
      <p:sp>
        <p:nvSpPr>
          <p:cNvPr id="9" name="矩形 28"/>
          <p:cNvSpPr>
            <a:spLocks noChangeArrowheads="1"/>
          </p:cNvSpPr>
          <p:nvPr/>
        </p:nvSpPr>
        <p:spPr bwMode="auto">
          <a:xfrm>
            <a:off x="539750" y="522818"/>
            <a:ext cx="7056438" cy="1667508"/>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自由读第</a:t>
            </a:r>
            <a:r>
              <a:rPr kumimoji="0" lang="en-US" altLang="zh-CN"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4</a:t>
            </a: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自然段，把句子补充完整。</a:t>
            </a: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barn(inVertical)">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barn(inVertical)">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barn(inVertical)">
                                      <p:cBhvr>
                                        <p:cTn id="22" dur="500"/>
                                        <p:tgtEl>
                                          <p:spTgt spid="16"/>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barn(inVertical)">
                                      <p:cBhvr>
                                        <p:cTn id="27" dur="5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barn(inVertical)">
                                      <p:cBhvr>
                                        <p:cTn id="3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3" grpId="0"/>
      <p:bldP spid="14" grpId="0"/>
      <p:bldP spid="16" grpId="0"/>
    </p:bldLst>
  </p:timing>
</p:sld>
</file>

<file path=ppt/slides/slide10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矩形 28"/>
          <p:cNvSpPr>
            <a:spLocks noChangeArrowheads="1"/>
          </p:cNvSpPr>
          <p:nvPr/>
        </p:nvSpPr>
        <p:spPr bwMode="auto">
          <a:xfrm>
            <a:off x="536576" y="918633"/>
            <a:ext cx="8208963" cy="2455096"/>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再读第</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4</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自然段，说说这一段写了哪些动物，这些动物有着怎样的特点？</a:t>
            </a:r>
          </a:p>
        </p:txBody>
      </p:sp>
      <p:pic>
        <p:nvPicPr>
          <p:cNvPr id="7" name="Picture 4"/>
          <p:cNvPicPr>
            <a:picLocks noChangeAspect="1" noChangeArrowheads="1"/>
          </p:cNvPicPr>
          <p:nvPr/>
        </p:nvPicPr>
        <p:blipFill>
          <a:blip r:embed="rId3" cstate="email"/>
          <a:srcRect t="-442"/>
          <a:stretch>
            <a:fillRect/>
          </a:stretch>
        </p:blipFill>
        <p:spPr bwMode="auto">
          <a:xfrm>
            <a:off x="344630" y="2534725"/>
            <a:ext cx="2232497" cy="1879145"/>
          </a:xfrm>
          <a:prstGeom prst="rect">
            <a:avLst/>
          </a:prstGeom>
          <a:ln>
            <a:noFill/>
          </a:ln>
          <a:effectLst>
            <a:softEdge rad="112500"/>
          </a:effectLst>
        </p:spPr>
      </p:pic>
      <p:sp>
        <p:nvSpPr>
          <p:cNvPr id="8" name="TextBox 1"/>
          <p:cNvSpPr txBox="1">
            <a:spLocks noChangeArrowheads="1"/>
          </p:cNvSpPr>
          <p:nvPr/>
        </p:nvSpPr>
        <p:spPr bwMode="auto">
          <a:xfrm>
            <a:off x="892175" y="4512733"/>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绵羊</a:t>
            </a:r>
          </a:p>
        </p:txBody>
      </p:sp>
      <p:pic>
        <p:nvPicPr>
          <p:cNvPr id="10" name="Picture 4"/>
          <p:cNvPicPr>
            <a:picLocks noChangeAspect="1" noChangeArrowheads="1"/>
          </p:cNvPicPr>
          <p:nvPr/>
        </p:nvPicPr>
        <p:blipFill>
          <a:blip r:embed="rId4" cstate="email"/>
          <a:srcRect/>
          <a:stretch>
            <a:fillRect/>
          </a:stretch>
        </p:blipFill>
        <p:spPr bwMode="auto">
          <a:xfrm>
            <a:off x="2500917" y="2534725"/>
            <a:ext cx="1956816" cy="1879145"/>
          </a:xfrm>
          <a:prstGeom prst="rect">
            <a:avLst/>
          </a:prstGeom>
          <a:ln>
            <a:noFill/>
          </a:ln>
          <a:effectLst>
            <a:softEdge rad="112500"/>
          </a:effectLst>
        </p:spPr>
      </p:pic>
      <p:sp>
        <p:nvSpPr>
          <p:cNvPr id="11" name="TextBox 3"/>
          <p:cNvSpPr txBox="1">
            <a:spLocks noChangeArrowheads="1"/>
          </p:cNvSpPr>
          <p:nvPr/>
        </p:nvSpPr>
        <p:spPr bwMode="auto">
          <a:xfrm>
            <a:off x="2974975" y="4512733"/>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黑猪</a:t>
            </a:r>
          </a:p>
        </p:txBody>
      </p:sp>
      <p:pic>
        <p:nvPicPr>
          <p:cNvPr id="15" name="Picture 4"/>
          <p:cNvPicPr>
            <a:picLocks noChangeAspect="1" noChangeArrowheads="1"/>
          </p:cNvPicPr>
          <p:nvPr/>
        </p:nvPicPr>
        <p:blipFill>
          <a:blip r:embed="rId5" cstate="email"/>
          <a:srcRect/>
          <a:stretch>
            <a:fillRect/>
          </a:stretch>
        </p:blipFill>
        <p:spPr bwMode="auto">
          <a:xfrm>
            <a:off x="4381500" y="2533651"/>
            <a:ext cx="2363788" cy="187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 name="TextBox 6"/>
          <p:cNvSpPr txBox="1">
            <a:spLocks noChangeArrowheads="1"/>
          </p:cNvSpPr>
          <p:nvPr/>
        </p:nvSpPr>
        <p:spPr bwMode="auto">
          <a:xfrm>
            <a:off x="5059363" y="4512733"/>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鸡群</a:t>
            </a:r>
          </a:p>
        </p:txBody>
      </p:sp>
      <p:pic>
        <p:nvPicPr>
          <p:cNvPr id="17" name="Picture 2"/>
          <p:cNvPicPr>
            <a:picLocks noChangeAspect="1" noChangeArrowheads="1"/>
          </p:cNvPicPr>
          <p:nvPr/>
        </p:nvPicPr>
        <p:blipFill>
          <a:blip r:embed="rId6" cstate="email"/>
          <a:srcRect/>
          <a:stretch>
            <a:fillRect/>
          </a:stretch>
        </p:blipFill>
        <p:spPr bwMode="auto">
          <a:xfrm>
            <a:off x="6668655" y="2527936"/>
            <a:ext cx="2160340" cy="1885933"/>
          </a:xfrm>
          <a:prstGeom prst="rect">
            <a:avLst/>
          </a:prstGeom>
          <a:ln>
            <a:noFill/>
          </a:ln>
          <a:effectLst>
            <a:softEdge rad="112500"/>
          </a:effectLst>
        </p:spPr>
      </p:pic>
      <p:sp>
        <p:nvSpPr>
          <p:cNvPr id="18" name="TextBox 3"/>
          <p:cNvSpPr txBox="1">
            <a:spLocks noChangeArrowheads="1"/>
          </p:cNvSpPr>
          <p:nvPr/>
        </p:nvSpPr>
        <p:spPr bwMode="auto">
          <a:xfrm>
            <a:off x="6832600" y="4512733"/>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长毛山羊</a:t>
            </a:r>
          </a:p>
        </p:txBody>
      </p:sp>
      <p:sp>
        <p:nvSpPr>
          <p:cNvPr id="19" name="矩形 28"/>
          <p:cNvSpPr>
            <a:spLocks noChangeArrowheads="1"/>
          </p:cNvSpPr>
          <p:nvPr/>
        </p:nvSpPr>
        <p:spPr bwMode="auto">
          <a:xfrm>
            <a:off x="3000376" y="5183719"/>
            <a:ext cx="2593975"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8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悠闲</a:t>
            </a: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arn(inVertical)">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barn(inVertical)">
                                      <p:cBhvr>
                                        <p:cTn id="16" dur="500"/>
                                        <p:tgtEl>
                                          <p:spTgt spid="10"/>
                                        </p:tgtEl>
                                      </p:cBhvr>
                                    </p:animEffect>
                                  </p:childTnLst>
                                </p:cTn>
                              </p:par>
                            </p:childTnLst>
                          </p:cTn>
                        </p:par>
                        <p:par>
                          <p:cTn id="17" fill="hold">
                            <p:stCondLst>
                              <p:cond delay="500"/>
                            </p:stCondLst>
                            <p:childTnLst>
                              <p:par>
                                <p:cTn id="18" presetID="16" presetClass="entr" presetSubtype="21"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barn(inVertical)">
                                      <p:cBhvr>
                                        <p:cTn id="20" dur="500"/>
                                        <p:tgtEl>
                                          <p:spTgt spid="11"/>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barn(inVertical)">
                                      <p:cBhvr>
                                        <p:cTn id="25" dur="500"/>
                                        <p:tgtEl>
                                          <p:spTgt spid="15"/>
                                        </p:tgtEl>
                                      </p:cBhvr>
                                    </p:animEffect>
                                  </p:childTnLst>
                                </p:cTn>
                              </p:par>
                            </p:childTnLst>
                          </p:cTn>
                        </p:par>
                        <p:par>
                          <p:cTn id="26" fill="hold">
                            <p:stCondLst>
                              <p:cond delay="500"/>
                            </p:stCondLst>
                            <p:childTnLst>
                              <p:par>
                                <p:cTn id="27" presetID="16" presetClass="entr" presetSubtype="21" fill="hold" grpId="0" nodeType="after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barn(inVertical)">
                                      <p:cBhvr>
                                        <p:cTn id="29" dur="500"/>
                                        <p:tgtEl>
                                          <p:spTgt spid="16"/>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barn(inVertical)">
                                      <p:cBhvr>
                                        <p:cTn id="34" dur="500"/>
                                        <p:tgtEl>
                                          <p:spTgt spid="17"/>
                                        </p:tgtEl>
                                      </p:cBhvr>
                                    </p:animEffect>
                                  </p:childTnLst>
                                </p:cTn>
                              </p:par>
                            </p:childTnLst>
                          </p:cTn>
                        </p:par>
                        <p:par>
                          <p:cTn id="35" fill="hold">
                            <p:stCondLst>
                              <p:cond delay="500"/>
                            </p:stCondLst>
                            <p:childTnLst>
                              <p:par>
                                <p:cTn id="36" presetID="16" presetClass="entr" presetSubtype="21"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Effect transition="in" filter="barn(inVertical)">
                                      <p:cBhvr>
                                        <p:cTn id="38" dur="500"/>
                                        <p:tgtEl>
                                          <p:spTgt spid="18"/>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grpId="0" nodeType="click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barn(inVertical)">
                                      <p:cBhvr>
                                        <p:cTn id="4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1" grpId="0"/>
      <p:bldP spid="16" grpId="0"/>
      <p:bldP spid="18" grpId="0"/>
      <p:bldP spid="19" grpId="0"/>
    </p:bldLst>
  </p:timing>
</p:sld>
</file>

<file path=ppt/slides/slide10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矩形 28"/>
          <p:cNvSpPr>
            <a:spLocks noChangeArrowheads="1"/>
          </p:cNvSpPr>
          <p:nvPr/>
        </p:nvSpPr>
        <p:spPr bwMode="auto">
          <a:xfrm>
            <a:off x="674688" y="345018"/>
            <a:ext cx="7250112"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“成千上万”“成群结队”点明了家禽家畜之多，“见不到一个人影”表明了草原的辽阔和动物的自由。</a:t>
            </a:r>
          </a:p>
        </p:txBody>
      </p:sp>
      <p:sp>
        <p:nvSpPr>
          <p:cNvPr id="7" name="矩形 28"/>
          <p:cNvSpPr>
            <a:spLocks noChangeArrowheads="1"/>
          </p:cNvSpPr>
          <p:nvPr/>
        </p:nvSpPr>
        <p:spPr bwMode="auto">
          <a:xfrm>
            <a:off x="2112963" y="5446185"/>
            <a:ext cx="5638800" cy="1897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这就是真正的荷兰。</a:t>
            </a:r>
          </a:p>
        </p:txBody>
      </p:sp>
      <p:pic>
        <p:nvPicPr>
          <p:cNvPr id="12" name="Picture 4" descr="http://pic48.nipic.com/20140910/2531170_122412314000_2.jpg"/>
          <p:cNvPicPr>
            <a:picLocks noChangeAspect="1" noChangeArrowheads="1"/>
          </p:cNvPicPr>
          <p:nvPr/>
        </p:nvPicPr>
        <p:blipFill>
          <a:blip r:embed="rId2" cstate="email"/>
          <a:srcRect t="-6078"/>
          <a:stretch>
            <a:fillRect/>
          </a:stretch>
        </p:blipFill>
        <p:spPr bwMode="auto">
          <a:xfrm>
            <a:off x="455614" y="2794002"/>
            <a:ext cx="2014537" cy="1792817"/>
          </a:xfrm>
          <a:prstGeom prst="rect">
            <a:avLst/>
          </a:prstGeom>
          <a:ln>
            <a:noFill/>
          </a:ln>
          <a:effectLst>
            <a:outerShdw blurRad="190500" algn="tl" rotWithShape="0">
              <a:srgbClr val="000000">
                <a:alpha val="70000"/>
              </a:srgbClr>
            </a:outerShdw>
          </a:effectLst>
        </p:spPr>
      </p:pic>
      <p:sp>
        <p:nvSpPr>
          <p:cNvPr id="15" name="TextBox 1"/>
          <p:cNvSpPr txBox="1">
            <a:spLocks noChangeArrowheads="1"/>
          </p:cNvSpPr>
          <p:nvPr/>
        </p:nvSpPr>
        <p:spPr bwMode="auto">
          <a:xfrm>
            <a:off x="958850" y="4654551"/>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绵羊</a:t>
            </a:r>
          </a:p>
        </p:txBody>
      </p:sp>
      <p:pic>
        <p:nvPicPr>
          <p:cNvPr id="17" name="Picture 4" descr="http://p4.so.qhmsg.com/t01218377597f72c039.jpg"/>
          <p:cNvPicPr>
            <a:picLocks noChangeAspect="1" noChangeArrowheads="1"/>
          </p:cNvPicPr>
          <p:nvPr/>
        </p:nvPicPr>
        <p:blipFill>
          <a:blip r:embed="rId3" cstate="email"/>
          <a:srcRect/>
          <a:stretch>
            <a:fillRect/>
          </a:stretch>
        </p:blipFill>
        <p:spPr bwMode="auto">
          <a:xfrm>
            <a:off x="2571751" y="2861734"/>
            <a:ext cx="1728788" cy="1725084"/>
          </a:xfrm>
          <a:prstGeom prst="rect">
            <a:avLst/>
          </a:prstGeom>
          <a:ln>
            <a:noFill/>
          </a:ln>
          <a:effectLst>
            <a:outerShdw blurRad="190500" algn="tl" rotWithShape="0">
              <a:srgbClr val="000000">
                <a:alpha val="70000"/>
              </a:srgbClr>
            </a:outerShdw>
          </a:effectLst>
        </p:spPr>
      </p:pic>
      <p:sp>
        <p:nvSpPr>
          <p:cNvPr id="18" name="TextBox 3"/>
          <p:cNvSpPr txBox="1">
            <a:spLocks noChangeArrowheads="1"/>
          </p:cNvSpPr>
          <p:nvPr/>
        </p:nvSpPr>
        <p:spPr bwMode="auto">
          <a:xfrm>
            <a:off x="2974975" y="4684184"/>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黑猪</a:t>
            </a:r>
          </a:p>
        </p:txBody>
      </p:sp>
      <p:pic>
        <p:nvPicPr>
          <p:cNvPr id="19" name="Picture 4"/>
          <p:cNvPicPr>
            <a:picLocks noChangeAspect="1" noChangeArrowheads="1"/>
          </p:cNvPicPr>
          <p:nvPr/>
        </p:nvPicPr>
        <p:blipFill>
          <a:blip r:embed="rId4" cstate="email"/>
          <a:srcRect/>
          <a:stretch>
            <a:fillRect/>
          </a:stretch>
        </p:blipFill>
        <p:spPr bwMode="auto">
          <a:xfrm>
            <a:off x="4403725" y="2859617"/>
            <a:ext cx="2141538" cy="172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 name="TextBox 6"/>
          <p:cNvSpPr txBox="1">
            <a:spLocks noChangeArrowheads="1"/>
          </p:cNvSpPr>
          <p:nvPr/>
        </p:nvSpPr>
        <p:spPr bwMode="auto">
          <a:xfrm>
            <a:off x="4919663" y="4684184"/>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鸡群</a:t>
            </a:r>
          </a:p>
        </p:txBody>
      </p:sp>
      <p:pic>
        <p:nvPicPr>
          <p:cNvPr id="21" name="Picture 2" descr="http://img1.100ye.com/img1/4/1264/362/10896362/msgpic/61601960.jpg"/>
          <p:cNvPicPr>
            <a:picLocks noChangeAspect="1" noChangeArrowheads="1"/>
          </p:cNvPicPr>
          <p:nvPr/>
        </p:nvPicPr>
        <p:blipFill>
          <a:blip r:embed="rId5" cstate="email"/>
          <a:srcRect/>
          <a:stretch>
            <a:fillRect/>
          </a:stretch>
        </p:blipFill>
        <p:spPr bwMode="auto">
          <a:xfrm>
            <a:off x="6646864" y="2859617"/>
            <a:ext cx="1963737" cy="1727200"/>
          </a:xfrm>
          <a:prstGeom prst="rect">
            <a:avLst/>
          </a:prstGeom>
          <a:ln>
            <a:noFill/>
          </a:ln>
          <a:effectLst>
            <a:outerShdw blurRad="190500" algn="tl" rotWithShape="0">
              <a:srgbClr val="000000">
                <a:alpha val="70000"/>
              </a:srgbClr>
            </a:outerShdw>
          </a:effectLst>
        </p:spPr>
      </p:pic>
      <p:sp>
        <p:nvSpPr>
          <p:cNvPr id="22" name="TextBox 3"/>
          <p:cNvSpPr txBox="1">
            <a:spLocks noChangeArrowheads="1"/>
          </p:cNvSpPr>
          <p:nvPr/>
        </p:nvSpPr>
        <p:spPr bwMode="auto">
          <a:xfrm>
            <a:off x="6711950" y="4684184"/>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长毛山羊</a:t>
            </a: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par>
                                <p:cTn id="11" presetID="16" presetClass="entr" presetSubtype="21" fill="hold"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barn(inVertical)">
                                      <p:cBhvr>
                                        <p:cTn id="13" dur="500"/>
                                        <p:tgtEl>
                                          <p:spTgt spid="17"/>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barn(inVertical)">
                                      <p:cBhvr>
                                        <p:cTn id="16" dur="500"/>
                                        <p:tgtEl>
                                          <p:spTgt spid="18"/>
                                        </p:tgtEl>
                                      </p:cBhvr>
                                    </p:animEffect>
                                  </p:childTnLst>
                                </p:cTn>
                              </p:par>
                              <p:par>
                                <p:cTn id="17" presetID="16" presetClass="entr" presetSubtype="21" fill="hold"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barn(inVertical)">
                                      <p:cBhvr>
                                        <p:cTn id="19" dur="500"/>
                                        <p:tgtEl>
                                          <p:spTgt spid="19"/>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barn(inVertical)">
                                      <p:cBhvr>
                                        <p:cTn id="22" dur="500"/>
                                        <p:tgtEl>
                                          <p:spTgt spid="20"/>
                                        </p:tgtEl>
                                      </p:cBhvr>
                                    </p:animEffect>
                                  </p:childTnLst>
                                </p:cTn>
                              </p:par>
                              <p:par>
                                <p:cTn id="23" presetID="16" presetClass="entr" presetSubtype="21" fill="hold" nodeType="with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barn(inVertical)">
                                      <p:cBhvr>
                                        <p:cTn id="25" dur="500"/>
                                        <p:tgtEl>
                                          <p:spTgt spid="21"/>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barn(inVertical)">
                                      <p:cBhvr>
                                        <p:cTn id="28" dur="500"/>
                                        <p:tgtEl>
                                          <p:spTgt spid="22"/>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21506"/>
                                        </p:tgtEl>
                                        <p:attrNameLst>
                                          <p:attrName>style.visibility</p:attrName>
                                        </p:attrNameLst>
                                      </p:cBhvr>
                                      <p:to>
                                        <p:strVal val="visible"/>
                                      </p:to>
                                    </p:set>
                                    <p:animEffect transition="in" filter="barn(inVertical)">
                                      <p:cBhvr>
                                        <p:cTn id="31" dur="500"/>
                                        <p:tgtEl>
                                          <p:spTgt spid="21506"/>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barn(inVertical)">
                                      <p:cBhvr>
                                        <p:cTn id="3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6" grpId="0"/>
      <p:bldP spid="7" grpId="0"/>
      <p:bldP spid="15" grpId="0"/>
      <p:bldP spid="18" grpId="0"/>
      <p:bldP spid="20" grpId="0"/>
      <p:bldP spid="22" grpId="0"/>
    </p:bldLst>
  </p:timing>
</p:sld>
</file>

<file path=ppt/slides/slide10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29"/>
          <p:cNvSpPr>
            <a:spLocks noChangeArrowheads="1"/>
          </p:cNvSpPr>
          <p:nvPr/>
        </p:nvSpPr>
        <p:spPr bwMode="auto">
          <a:xfrm>
            <a:off x="719138" y="933451"/>
            <a:ext cx="7705725" cy="2455096"/>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作者笔下的动物别有一番情趣，细读第</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4</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自然段，分析其作用。</a:t>
            </a:r>
          </a:p>
        </p:txBody>
      </p:sp>
      <p:sp>
        <p:nvSpPr>
          <p:cNvPr id="3" name="矩形 29"/>
          <p:cNvSpPr>
            <a:spLocks noChangeArrowheads="1"/>
          </p:cNvSpPr>
          <p:nvPr/>
        </p:nvSpPr>
        <p:spPr bwMode="auto">
          <a:xfrm>
            <a:off x="719138" y="2660652"/>
            <a:ext cx="7705725"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66FF"/>
                </a:solidFill>
                <a:effectLst/>
                <a:uLnTx/>
                <a:uFillTx/>
                <a:latin typeface="楷体" panose="02010609060101010101" pitchFamily="49" charset="-122"/>
                <a:ea typeface="楷体" panose="02010609060101010101" pitchFamily="49" charset="-122"/>
                <a:cs typeface="+mn-cs"/>
              </a:rPr>
              <a:t>    作者展开了丰富的想象，运用拟人的修辞手法，生动地描绘出动物们悠闲惬意的生活状态，展现了一幅宁静、和谐的风光图。</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0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矩形 28"/>
          <p:cNvSpPr>
            <a:spLocks noChangeArrowheads="1"/>
          </p:cNvSpPr>
          <p:nvPr/>
        </p:nvSpPr>
        <p:spPr bwMode="auto">
          <a:xfrm>
            <a:off x="395289" y="933452"/>
            <a:ext cx="8208962"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默读第</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5</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自然段，说说傍晚的荷兰给你留下了怎样的印象。</a:t>
            </a:r>
          </a:p>
        </p:txBody>
      </p:sp>
      <p:pic>
        <p:nvPicPr>
          <p:cNvPr id="12" name="Picture 2"/>
          <p:cNvPicPr>
            <a:picLocks noChangeAspect="1" noChangeArrowheads="1"/>
          </p:cNvPicPr>
          <p:nvPr/>
        </p:nvPicPr>
        <p:blipFill>
          <a:blip r:embed="rId3" cstate="email"/>
          <a:srcRect/>
          <a:stretch>
            <a:fillRect/>
          </a:stretch>
        </p:blipFill>
        <p:spPr bwMode="auto">
          <a:xfrm>
            <a:off x="1326170" y="2852936"/>
            <a:ext cx="3352800" cy="2976032"/>
          </a:xfrm>
          <a:prstGeom prst="rect">
            <a:avLst/>
          </a:prstGeom>
          <a:ln>
            <a:noFill/>
          </a:ln>
          <a:effectLst>
            <a:softEdge rad="112500"/>
          </a:effectLst>
        </p:spPr>
      </p:pic>
      <p:sp>
        <p:nvSpPr>
          <p:cNvPr id="3" name="矩形 2"/>
          <p:cNvSpPr>
            <a:spLocks noChangeArrowheads="1"/>
          </p:cNvSpPr>
          <p:nvPr/>
        </p:nvSpPr>
        <p:spPr bwMode="auto">
          <a:xfrm>
            <a:off x="4787901" y="3524251"/>
            <a:ext cx="3744913" cy="2554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8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安静祥和</a:t>
            </a: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 name="矩形 28"/>
          <p:cNvSpPr>
            <a:spLocks noChangeArrowheads="1"/>
          </p:cNvSpPr>
          <p:nvPr/>
        </p:nvSpPr>
        <p:spPr bwMode="auto">
          <a:xfrm>
            <a:off x="250826" y="548219"/>
            <a:ext cx="4394200" cy="7180620"/>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到了傍晚，才看见有人驾着小船过来，坐上小板凳，给严肃沉默的奶牛挤奶。金色的晚霞铺在西天，远处偶尔传来汽笛声，接着又是一片寂静。</a:t>
            </a:r>
          </a:p>
        </p:txBody>
      </p:sp>
      <p:sp>
        <p:nvSpPr>
          <p:cNvPr id="6" name="矩形 29"/>
          <p:cNvSpPr>
            <a:spLocks noChangeArrowheads="1"/>
          </p:cNvSpPr>
          <p:nvPr/>
        </p:nvSpPr>
        <p:spPr bwMode="auto">
          <a:xfrm>
            <a:off x="4787900" y="3141134"/>
            <a:ext cx="3960813" cy="4030270"/>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    找一找：课文最后一段里还有哪些地方采用了这种方法。</a:t>
            </a:r>
          </a:p>
        </p:txBody>
      </p:sp>
      <p:cxnSp>
        <p:nvCxnSpPr>
          <p:cNvPr id="9" name="直接连接符 8"/>
          <p:cNvCxnSpPr/>
          <p:nvPr/>
        </p:nvCxnSpPr>
        <p:spPr>
          <a:xfrm>
            <a:off x="4572000" y="740835"/>
            <a:ext cx="0" cy="5183717"/>
          </a:xfrm>
          <a:prstGeom prst="line">
            <a:avLst/>
          </a:prstGeom>
          <a:ln w="19050">
            <a:solidFill>
              <a:srgbClr val="FFC000"/>
            </a:solidFill>
          </a:ln>
        </p:spPr>
        <p:style>
          <a:lnRef idx="1">
            <a:schemeClr val="accent1"/>
          </a:lnRef>
          <a:fillRef idx="0">
            <a:schemeClr val="accent1"/>
          </a:fillRef>
          <a:effectRef idx="0">
            <a:schemeClr val="accent1"/>
          </a:effectRef>
          <a:fontRef idx="minor">
            <a:schemeClr val="tx1"/>
          </a:fontRef>
        </p:style>
      </p:cxnSp>
      <p:sp>
        <p:nvSpPr>
          <p:cNvPr id="2" name="圆角矩形标注 1"/>
          <p:cNvSpPr/>
          <p:nvPr/>
        </p:nvSpPr>
        <p:spPr>
          <a:xfrm>
            <a:off x="4772026" y="1289439"/>
            <a:ext cx="4081463" cy="2716276"/>
          </a:xfrm>
          <a:prstGeom prst="wedgeRoundRectCallout">
            <a:avLst>
              <a:gd name="adj1" fmla="val -61855"/>
              <a:gd name="adj2" fmla="val 38708"/>
              <a:gd name="adj3" fmla="val 16667"/>
            </a:avLst>
          </a:prstGeom>
        </p:spPr>
        <p:style>
          <a:lnRef idx="1">
            <a:schemeClr val="accent4"/>
          </a:lnRef>
          <a:fillRef idx="2">
            <a:schemeClr val="accent4"/>
          </a:fillRef>
          <a:effectRef idx="1">
            <a:schemeClr val="accent4"/>
          </a:effectRef>
          <a:fontRef idx="minor">
            <a:schemeClr val="dk1"/>
          </a:fontRef>
        </p:style>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    以动衬静，衬托荷兰牧场傍晚的安静。</a:t>
            </a:r>
            <a:endParaRPr kumimoji="0" lang="zh-CN" altLang="en-US" sz="2400" b="0" i="0" u="none" strike="noStrike" kern="1200" cap="none" spc="0" normalizeH="0" baseline="0" noProof="0" dirty="0">
              <a:ln>
                <a:noFill/>
              </a:ln>
              <a:solidFill>
                <a:srgbClr val="0000FF"/>
              </a:solidFill>
              <a:effectLst/>
              <a:uLnTx/>
              <a:uFillTx/>
              <a:latin typeface="等线" panose="020F0502020204030204"/>
              <a:ea typeface="等线" panose="02010600030101010101" pitchFamily="2" charset="-122"/>
              <a:cs typeface="+mn-cs"/>
            </a:endParaRPr>
          </a:p>
        </p:txBody>
      </p:sp>
      <p:cxnSp>
        <p:nvCxnSpPr>
          <p:cNvPr id="4" name="直接连接符 3"/>
          <p:cNvCxnSpPr/>
          <p:nvPr/>
        </p:nvCxnSpPr>
        <p:spPr>
          <a:xfrm>
            <a:off x="1187450" y="2180167"/>
            <a:ext cx="1655763" cy="0"/>
          </a:xfrm>
          <a:prstGeom prst="line">
            <a:avLst/>
          </a:prstGeom>
          <a:ln w="222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a:xfrm>
            <a:off x="2411414" y="2948517"/>
            <a:ext cx="2016125" cy="0"/>
          </a:xfrm>
          <a:prstGeom prst="line">
            <a:avLst/>
          </a:prstGeom>
          <a:ln w="222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1" name="直接连接符 10"/>
          <p:cNvCxnSpPr/>
          <p:nvPr/>
        </p:nvCxnSpPr>
        <p:spPr>
          <a:xfrm>
            <a:off x="395289" y="3716867"/>
            <a:ext cx="2016125" cy="0"/>
          </a:xfrm>
          <a:prstGeom prst="line">
            <a:avLst/>
          </a:prstGeom>
          <a:ln w="222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a:off x="1187451" y="5253567"/>
            <a:ext cx="1081088" cy="0"/>
          </a:xfrm>
          <a:prstGeom prst="line">
            <a:avLst/>
          </a:prstGeom>
          <a:ln w="222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395289" y="6117167"/>
            <a:ext cx="1584325" cy="0"/>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left)">
                                      <p:cBhvr>
                                        <p:cTn id="21" dur="500"/>
                                        <p:tgtEl>
                                          <p:spTgt spid="12"/>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left)">
                                      <p:cBhvr>
                                        <p:cTn id="26" dur="500"/>
                                        <p:tgtEl>
                                          <p:spTgt spid="15"/>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barn(inVertical)">
                                      <p:cBhvr>
                                        <p:cTn id="31" dur="500"/>
                                        <p:tgtEl>
                                          <p:spTgt spid="2"/>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barn(inVertical)">
                                      <p:cBhvr>
                                        <p:cTn id="3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 grpId="0" animBg="1"/>
    </p:bldLst>
  </p:timing>
</p:sld>
</file>

<file path=ppt/slides/slide10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矩形 28"/>
          <p:cNvSpPr>
            <a:spLocks noChangeArrowheads="1"/>
          </p:cNvSpPr>
          <p:nvPr/>
        </p:nvSpPr>
        <p:spPr bwMode="auto">
          <a:xfrm>
            <a:off x="517525" y="681567"/>
            <a:ext cx="4414838"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沉睡的牲畜，无声的低地，漆黑的夜晚，远处的几座灯塔在闪烁着微弱的光芒。这就是真正的荷兰。</a:t>
            </a:r>
          </a:p>
        </p:txBody>
      </p:sp>
      <p:sp>
        <p:nvSpPr>
          <p:cNvPr id="6" name="矩形 29"/>
          <p:cNvSpPr>
            <a:spLocks noChangeArrowheads="1"/>
          </p:cNvSpPr>
          <p:nvPr/>
        </p:nvSpPr>
        <p:spPr bwMode="auto">
          <a:xfrm>
            <a:off x="5219701" y="3045884"/>
            <a:ext cx="3514725" cy="37022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B050"/>
                </a:solidFill>
                <a:effectLst/>
                <a:uLnTx/>
                <a:uFillTx/>
                <a:latin typeface="楷体" panose="02010609060101010101" pitchFamily="49" charset="-122"/>
                <a:ea typeface="楷体" panose="02010609060101010101" pitchFamily="49" charset="-122"/>
                <a:cs typeface="+mn-cs"/>
              </a:rPr>
              <a:t>    点明夜晚的宁静也是荷兰的一大特点，并发出由衷的赞叹。</a:t>
            </a:r>
          </a:p>
        </p:txBody>
      </p:sp>
      <p:cxnSp>
        <p:nvCxnSpPr>
          <p:cNvPr id="9" name="直接连接符 8"/>
          <p:cNvCxnSpPr/>
          <p:nvPr/>
        </p:nvCxnSpPr>
        <p:spPr>
          <a:xfrm>
            <a:off x="4940300" y="836085"/>
            <a:ext cx="0" cy="5416549"/>
          </a:xfrm>
          <a:prstGeom prst="line">
            <a:avLst/>
          </a:prstGeom>
          <a:ln w="19050">
            <a:solidFill>
              <a:srgbClr val="FFC000"/>
            </a:solidFill>
          </a:ln>
        </p:spPr>
        <p:style>
          <a:lnRef idx="1">
            <a:schemeClr val="accent1"/>
          </a:lnRef>
          <a:fillRef idx="0">
            <a:schemeClr val="accent1"/>
          </a:fillRef>
          <a:effectRef idx="0">
            <a:schemeClr val="accent1"/>
          </a:effectRef>
          <a:fontRef idx="minor">
            <a:schemeClr val="tx1"/>
          </a:fontRef>
        </p:style>
      </p:cxnSp>
      <p:grpSp>
        <p:nvGrpSpPr>
          <p:cNvPr id="2" name="组合 6"/>
          <p:cNvGrpSpPr/>
          <p:nvPr/>
        </p:nvGrpSpPr>
        <p:grpSpPr bwMode="auto">
          <a:xfrm>
            <a:off x="5724525" y="1124743"/>
            <a:ext cx="2947791" cy="1631156"/>
            <a:chOff x="4211960" y="627534"/>
            <a:chExt cx="2947203" cy="1440160"/>
          </a:xfrm>
          <a:solidFill>
            <a:srgbClr val="92D050"/>
          </a:solidFill>
        </p:grpSpPr>
        <p:sp>
          <p:nvSpPr>
            <p:cNvPr id="3" name="云形标注 2"/>
            <p:cNvSpPr/>
            <p:nvPr/>
          </p:nvSpPr>
          <p:spPr>
            <a:xfrm>
              <a:off x="4211960" y="627534"/>
              <a:ext cx="2736304" cy="1440160"/>
            </a:xfrm>
            <a:prstGeom prst="cloudCallout">
              <a:avLst>
                <a:gd name="adj1" fmla="val -111383"/>
                <a:gd name="adj2" fmla="val 110303"/>
              </a:avLst>
            </a:prstGeom>
            <a:grp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9946" name="矩形 4"/>
            <p:cNvSpPr>
              <a:spLocks noChangeArrowheads="1"/>
            </p:cNvSpPr>
            <p:nvPr/>
          </p:nvSpPr>
          <p:spPr bwMode="auto">
            <a:xfrm>
              <a:off x="4499992" y="987574"/>
              <a:ext cx="2659171" cy="733694"/>
            </a:xfrm>
            <a:prstGeom prst="rect">
              <a:avLst/>
            </a:prstGeom>
            <a:grpFill/>
            <a:ln w="9525">
              <a:noFill/>
              <a:miter lim="800000"/>
            </a:ln>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直接抒情</a:t>
              </a:r>
            </a:p>
          </p:txBody>
        </p:sp>
      </p:grpSp>
      <p:sp>
        <p:nvSpPr>
          <p:cNvPr id="8" name="爆炸形 1 7"/>
          <p:cNvSpPr/>
          <p:nvPr/>
        </p:nvSpPr>
        <p:spPr>
          <a:xfrm>
            <a:off x="846139" y="4275668"/>
            <a:ext cx="1800225" cy="2015067"/>
          </a:xfrm>
          <a:prstGeom prst="irregularSeal1">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安然</a:t>
            </a:r>
          </a:p>
        </p:txBody>
      </p:sp>
      <p:sp>
        <p:nvSpPr>
          <p:cNvPr id="12" name="矩形 28"/>
          <p:cNvSpPr>
            <a:spLocks noChangeArrowheads="1"/>
          </p:cNvSpPr>
          <p:nvPr/>
        </p:nvSpPr>
        <p:spPr bwMode="auto">
          <a:xfrm>
            <a:off x="512764" y="681568"/>
            <a:ext cx="4414837" cy="5605445"/>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FF00"/>
                </a:solidFill>
                <a:effectLst/>
                <a:uLnTx/>
                <a:uFillTx/>
                <a:latin typeface="等线" panose="02010600030101010101" pitchFamily="2" charset="-122"/>
                <a:ea typeface="等线" panose="02010600030101010101" pitchFamily="2" charset="-122"/>
                <a:cs typeface="+mn-cs"/>
              </a:rPr>
              <a:t>    </a:t>
            </a:r>
            <a:r>
              <a:rPr kumimoji="0" lang="zh-CN" altLang="en-US"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沉睡</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的牲畜，</a:t>
            </a:r>
            <a:r>
              <a:rPr kumimoji="0" lang="zh-CN" altLang="en-US"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无声</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的低地，</a:t>
            </a:r>
            <a:r>
              <a:rPr kumimoji="0" lang="zh-CN" altLang="en-US"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漆黑</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的夜晚，远处的几座灯塔在闪烁着</a:t>
            </a:r>
            <a:r>
              <a:rPr kumimoji="0" lang="zh-CN" altLang="en-US"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微弱</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的光芒。</a:t>
            </a:r>
            <a:r>
              <a:rPr kumimoji="0" lang="zh-CN" altLang="en-US" sz="4265" b="1" i="0" u="none" strike="noStrike" kern="1200" cap="none" spc="0" normalizeH="0" baseline="0" noProof="0" dirty="0">
                <a:ln>
                  <a:noFill/>
                </a:ln>
                <a:solidFill>
                  <a:srgbClr val="FF0000"/>
                </a:solidFill>
                <a:effectLst/>
                <a:uLnTx/>
                <a:uFillTx/>
                <a:latin typeface="等线" panose="02010600030101010101" pitchFamily="2" charset="-122"/>
                <a:ea typeface="等线" panose="02010600030101010101" pitchFamily="2" charset="-122"/>
                <a:cs typeface="+mn-cs"/>
              </a:rPr>
              <a:t>这就是真正的荷兰。</a:t>
            </a:r>
          </a:p>
        </p:txBody>
      </p:sp>
      <p:sp>
        <p:nvSpPr>
          <p:cNvPr id="13" name="爆炸形 1 12"/>
          <p:cNvSpPr/>
          <p:nvPr/>
        </p:nvSpPr>
        <p:spPr>
          <a:xfrm>
            <a:off x="2987675" y="4102101"/>
            <a:ext cx="1800225" cy="2015067"/>
          </a:xfrm>
          <a:prstGeom prst="irregularSeal1">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宁静</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Effect transition="in" filter="fade">
                                      <p:cBhvr>
                                        <p:cTn id="21" dur="500"/>
                                        <p:tgtEl>
                                          <p:spTgt spid="13"/>
                                        </p:tgtEl>
                                      </p:cBhvr>
                                    </p:animEffect>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1000"/>
                                        <p:tgtEl>
                                          <p:spTgt spid="2"/>
                                        </p:tgtEl>
                                      </p:cBhvr>
                                    </p:animEffect>
                                    <p:anim calcmode="lin" valueType="num">
                                      <p:cBhvr>
                                        <p:cTn id="27" dur="1000" fill="hold"/>
                                        <p:tgtEl>
                                          <p:spTgt spid="2"/>
                                        </p:tgtEl>
                                        <p:attrNameLst>
                                          <p:attrName>ppt_x</p:attrName>
                                        </p:attrNameLst>
                                      </p:cBhvr>
                                      <p:tavLst>
                                        <p:tav tm="0">
                                          <p:val>
                                            <p:strVal val="#ppt_x"/>
                                          </p:val>
                                        </p:tav>
                                        <p:tav tm="100000">
                                          <p:val>
                                            <p:strVal val="#ppt_x"/>
                                          </p:val>
                                        </p:tav>
                                      </p:tavLst>
                                    </p:anim>
                                    <p:anim calcmode="lin" valueType="num">
                                      <p:cBhvr>
                                        <p:cTn id="28"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barn(inVertical)">
                                      <p:cBhvr>
                                        <p:cTn id="3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animBg="1"/>
      <p:bldP spid="12" grpId="0"/>
      <p:bldP spid="13" grpId="0" animBg="1"/>
    </p:bldLst>
  </p:timing>
</p:sld>
</file>

<file path=ppt/slides/slide10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矩形 28"/>
          <p:cNvSpPr>
            <a:spLocks noChangeArrowheads="1"/>
          </p:cNvSpPr>
          <p:nvPr/>
        </p:nvSpPr>
        <p:spPr bwMode="auto">
          <a:xfrm>
            <a:off x="2266951" y="5348818"/>
            <a:ext cx="5256213" cy="2258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这就是真正的荷兰。</a:t>
            </a:r>
          </a:p>
        </p:txBody>
      </p:sp>
      <p:pic>
        <p:nvPicPr>
          <p:cNvPr id="2" name="图片 1"/>
          <p:cNvPicPr>
            <a:picLocks noChangeAspect="1"/>
          </p:cNvPicPr>
          <p:nvPr/>
        </p:nvPicPr>
        <p:blipFill>
          <a:blip r:embed="rId2" cstate="email"/>
          <a:srcRect/>
          <a:stretch>
            <a:fillRect/>
          </a:stretch>
        </p:blipFill>
        <p:spPr bwMode="auto">
          <a:xfrm>
            <a:off x="4860033" y="1028735"/>
            <a:ext cx="3527425" cy="3232149"/>
          </a:xfrm>
          <a:prstGeom prst="rect">
            <a:avLst/>
          </a:prstGeom>
          <a:ln>
            <a:noFill/>
          </a:ln>
          <a:effectLst>
            <a:softEdge rad="112500"/>
          </a:effectLst>
        </p:spPr>
      </p:pic>
      <p:pic>
        <p:nvPicPr>
          <p:cNvPr id="10" name="Picture 2"/>
          <p:cNvPicPr>
            <a:picLocks noChangeAspect="1" noChangeArrowheads="1"/>
          </p:cNvPicPr>
          <p:nvPr/>
        </p:nvPicPr>
        <p:blipFill>
          <a:blip r:embed="rId3" cstate="email"/>
          <a:srcRect/>
          <a:stretch>
            <a:fillRect/>
          </a:stretch>
        </p:blipFill>
        <p:spPr bwMode="auto">
          <a:xfrm>
            <a:off x="754757" y="1028733"/>
            <a:ext cx="3676650" cy="3266016"/>
          </a:xfrm>
          <a:prstGeom prst="rect">
            <a:avLst/>
          </a:prstGeom>
          <a:ln>
            <a:noFill/>
          </a:ln>
          <a:effectLst>
            <a:softEdge rad="112500"/>
          </a:effectLst>
        </p:spPr>
      </p:pic>
      <p:sp>
        <p:nvSpPr>
          <p:cNvPr id="8" name="矩形 7"/>
          <p:cNvSpPr>
            <a:spLocks noChangeArrowheads="1"/>
          </p:cNvSpPr>
          <p:nvPr/>
        </p:nvSpPr>
        <p:spPr bwMode="auto">
          <a:xfrm>
            <a:off x="3346450" y="4389967"/>
            <a:ext cx="3483646"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夜晚安静祥和</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0"/>
                                        <p:tgtEl>
                                          <p:spTgt spid="8"/>
                                        </p:tgtEl>
                                      </p:cBhvr>
                                    </p:animEffect>
                                    <p:anim calcmode="lin" valueType="num">
                                      <p:cBhvr>
                                        <p:cTn id="18" dur="1000" fill="hold"/>
                                        <p:tgtEl>
                                          <p:spTgt spid="8"/>
                                        </p:tgtEl>
                                        <p:attrNameLst>
                                          <p:attrName>ppt_x</p:attrName>
                                        </p:attrNameLst>
                                      </p:cBhvr>
                                      <p:tavLst>
                                        <p:tav tm="0">
                                          <p:val>
                                            <p:strVal val="#ppt_x"/>
                                          </p:val>
                                        </p:tav>
                                        <p:tav tm="100000">
                                          <p:val>
                                            <p:strVal val="#ppt_x"/>
                                          </p:val>
                                        </p:tav>
                                      </p:tavLst>
                                    </p:anim>
                                    <p:anim calcmode="lin" valueType="num">
                                      <p:cBhvr>
                                        <p:cTn id="1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22530"/>
                                        </p:tgtEl>
                                        <p:attrNameLst>
                                          <p:attrName>style.visibility</p:attrName>
                                        </p:attrNameLst>
                                      </p:cBhvr>
                                      <p:to>
                                        <p:strVal val="visible"/>
                                      </p:to>
                                    </p:set>
                                    <p:animEffect transition="in" filter="barn(inVertical)">
                                      <p:cBhvr>
                                        <p:cTn id="24" dur="500"/>
                                        <p:tgtEl>
                                          <p:spTgt spid="225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文本框 1"/>
          <p:cNvSpPr txBox="1">
            <a:spLocks noChangeArrowheads="1"/>
          </p:cNvSpPr>
          <p:nvPr/>
        </p:nvSpPr>
        <p:spPr bwMode="auto">
          <a:xfrm>
            <a:off x="684213" y="1028702"/>
            <a:ext cx="8280400" cy="6918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在这期间，我曾到过将近三十个国家，看到过许许多多的月亮。在风光旖旎的瑞士莱蒙湖上，在平沙的非洲大沙漠中，在碧波万顷的大海中，在巍峨雄奇的高山上，我都看到过月亮，这些月亮应该说都是美妙绝伦的，我都非常喜欢。</a:t>
            </a:r>
          </a:p>
        </p:txBody>
      </p:sp>
      <p:sp>
        <p:nvSpPr>
          <p:cNvPr id="3" name="矩形 2"/>
          <p:cNvSpPr/>
          <p:nvPr/>
        </p:nvSpPr>
        <p:spPr>
          <a:xfrm>
            <a:off x="6804025" y="4521200"/>
            <a:ext cx="2383986" cy="748666"/>
          </a:xfrm>
          <a:prstGeom prst="rect">
            <a:avLst/>
          </a:prstGeom>
        </p:spPr>
        <p:txBody>
          <a:bodyPr wrap="none">
            <a:spAutoFit/>
          </a:bodyPr>
          <a:lstStyle/>
          <a:p>
            <a:pPr defTabSz="1219200" eaLnBrk="0" fontAlgn="base" hangingPunct="0">
              <a:spcBef>
                <a:spcPct val="0"/>
              </a:spcBef>
              <a:spcAft>
                <a:spcPct val="0"/>
              </a:spcAft>
              <a:defRPr/>
            </a:pPr>
            <a:r>
              <a:rPr lang="zh-CN" altLang="en-US" sz="4265" b="1" dirty="0">
                <a:solidFill>
                  <a:srgbClr val="FF0000"/>
                </a:solidFill>
                <a:latin typeface="等线" panose="02010600030101010101" pitchFamily="2" charset="-122"/>
                <a:ea typeface="等线" panose="02010600030101010101" pitchFamily="2" charset="-122"/>
              </a:rPr>
              <a:t>美妙绝伦</a:t>
            </a:r>
            <a:endParaRPr lang="zh-CN" altLang="en-US" sz="4265" dirty="0">
              <a:solidFill>
                <a:srgbClr val="FF0000"/>
              </a:solidFill>
              <a:latin typeface="Calibri" panose="020F0502020204030204" pitchFamily="34" charset="0"/>
              <a:ea typeface="宋体" panose="02010600030101010101" pitchFamily="2" charset="-122"/>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29"/>
          <p:cNvSpPr>
            <a:spLocks noChangeArrowheads="1"/>
          </p:cNvSpPr>
          <p:nvPr/>
        </p:nvSpPr>
        <p:spPr bwMode="auto">
          <a:xfrm>
            <a:off x="395288" y="2660652"/>
            <a:ext cx="8353425"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    四次。这四次赞叹是因为荷兰牧场的不同特点，合在一起便构成了荷兰牧场的独特美景图，让我们看到了荷兰蓝天、碧草、牛羊组成的优美迷人、自然和谐的景观。</a:t>
            </a:r>
          </a:p>
        </p:txBody>
      </p:sp>
      <p:sp>
        <p:nvSpPr>
          <p:cNvPr id="5" name="矩形 28"/>
          <p:cNvSpPr>
            <a:spLocks noChangeArrowheads="1"/>
          </p:cNvSpPr>
          <p:nvPr/>
        </p:nvSpPr>
        <p:spPr bwMode="auto">
          <a:xfrm>
            <a:off x="323850" y="933451"/>
            <a:ext cx="8351838" cy="2455096"/>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回顾课文，“</a:t>
            </a:r>
            <a:r>
              <a:rPr kumimoji="0" lang="zh-CN" altLang="en-US" sz="4265" b="1" i="0" u="none" strike="noStrike" kern="1200" cap="none" spc="0" normalizeH="0" baseline="0" noProof="0" dirty="0">
                <a:ln>
                  <a:noFill/>
                </a:ln>
                <a:solidFill>
                  <a:srgbClr val="0066FF"/>
                </a:solidFill>
                <a:effectLst/>
                <a:uLnTx/>
                <a:uFillTx/>
                <a:latin typeface="等线" panose="02010600030101010101" pitchFamily="2" charset="-122"/>
                <a:ea typeface="等线" panose="02010600030101010101" pitchFamily="2" charset="-122"/>
                <a:cs typeface="+mn-cs"/>
              </a:rPr>
              <a:t>这就是真正的荷兰。</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”这句话在文中一共出现几次？有什么作用？</a:t>
            </a:r>
          </a:p>
        </p:txBody>
      </p:sp>
    </p:spTree>
  </p:cSld>
  <p:clrMapOvr>
    <a:masterClrMapping/>
  </p:clrMapOvr>
  <p:transition spd="slow">
    <p:circl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a:spLocks noChangeArrowheads="1"/>
          </p:cNvSpPr>
          <p:nvPr/>
        </p:nvSpPr>
        <p:spPr bwMode="auto">
          <a:xfrm>
            <a:off x="1614488" y="1500717"/>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总述</a:t>
            </a:r>
          </a:p>
        </p:txBody>
      </p:sp>
      <p:sp>
        <p:nvSpPr>
          <p:cNvPr id="4" name="文本框 3"/>
          <p:cNvSpPr txBox="1">
            <a:spLocks noChangeArrowheads="1"/>
          </p:cNvSpPr>
          <p:nvPr/>
        </p:nvSpPr>
        <p:spPr bwMode="auto">
          <a:xfrm>
            <a:off x="1641475" y="3621617"/>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分述</a:t>
            </a:r>
          </a:p>
        </p:txBody>
      </p:sp>
      <p:sp>
        <p:nvSpPr>
          <p:cNvPr id="6" name="文本框 5"/>
          <p:cNvSpPr txBox="1">
            <a:spLocks noChangeArrowheads="1"/>
          </p:cNvSpPr>
          <p:nvPr/>
        </p:nvSpPr>
        <p:spPr bwMode="auto">
          <a:xfrm>
            <a:off x="2727326" y="1517652"/>
            <a:ext cx="4803775" cy="1536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水之国 花之国 牧场之国</a:t>
            </a:r>
          </a:p>
        </p:txBody>
      </p:sp>
      <p:sp>
        <p:nvSpPr>
          <p:cNvPr id="14" name="左大括号 13"/>
          <p:cNvSpPr/>
          <p:nvPr/>
        </p:nvSpPr>
        <p:spPr bwMode="auto">
          <a:xfrm>
            <a:off x="1479551" y="1780117"/>
            <a:ext cx="288925" cy="3810000"/>
          </a:xfrm>
          <a:prstGeom prst="leftBrace">
            <a:avLst>
              <a:gd name="adj1" fmla="val 32692"/>
              <a:gd name="adj2" fmla="val 50000"/>
            </a:avLst>
          </a:prstGeom>
          <a:noFill/>
          <a:ln w="28575">
            <a:solidFill>
              <a:srgbClr val="00B0F0"/>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135"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5" name="左大括号 14"/>
          <p:cNvSpPr/>
          <p:nvPr/>
        </p:nvSpPr>
        <p:spPr bwMode="auto">
          <a:xfrm rot="10800000">
            <a:off x="7439026" y="1780117"/>
            <a:ext cx="185738" cy="3810000"/>
          </a:xfrm>
          <a:prstGeom prst="leftBrace">
            <a:avLst>
              <a:gd name="adj1" fmla="val 60185"/>
              <a:gd name="adj2" fmla="val 50000"/>
            </a:avLst>
          </a:prstGeom>
          <a:noFill/>
          <a:ln w="28575">
            <a:solidFill>
              <a:srgbClr val="00B0F0"/>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135"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7" name="文本框 16"/>
          <p:cNvSpPr txBox="1">
            <a:spLocks noChangeArrowheads="1"/>
          </p:cNvSpPr>
          <p:nvPr/>
        </p:nvSpPr>
        <p:spPr bwMode="auto">
          <a:xfrm>
            <a:off x="827088" y="2118784"/>
            <a:ext cx="792162"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牧场之国</a:t>
            </a:r>
          </a:p>
        </p:txBody>
      </p:sp>
      <p:sp>
        <p:nvSpPr>
          <p:cNvPr id="28" name="左大括号 27"/>
          <p:cNvSpPr/>
          <p:nvPr/>
        </p:nvSpPr>
        <p:spPr bwMode="auto">
          <a:xfrm>
            <a:off x="2586039" y="2658534"/>
            <a:ext cx="185737" cy="2832100"/>
          </a:xfrm>
          <a:prstGeom prst="leftBrace">
            <a:avLst>
              <a:gd name="adj1" fmla="val 34043"/>
              <a:gd name="adj2" fmla="val 50000"/>
            </a:avLst>
          </a:prstGeom>
          <a:noFill/>
          <a:ln w="28575">
            <a:solidFill>
              <a:srgbClr val="00B0F0"/>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135"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30" name="文本框 16"/>
          <p:cNvSpPr txBox="1">
            <a:spLocks noChangeArrowheads="1"/>
          </p:cNvSpPr>
          <p:nvPr/>
        </p:nvSpPr>
        <p:spPr bwMode="auto">
          <a:xfrm>
            <a:off x="2886075" y="2565401"/>
            <a:ext cx="41338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绿色低地：黑白花牛</a:t>
            </a:r>
          </a:p>
        </p:txBody>
      </p:sp>
      <p:sp>
        <p:nvSpPr>
          <p:cNvPr id="31" name="文本框 16"/>
          <p:cNvSpPr txBox="1">
            <a:spLocks noChangeArrowheads="1"/>
          </p:cNvSpPr>
          <p:nvPr/>
        </p:nvSpPr>
        <p:spPr bwMode="auto">
          <a:xfrm>
            <a:off x="2886075" y="3276601"/>
            <a:ext cx="41338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碧绿低地：骏马成群</a:t>
            </a:r>
          </a:p>
        </p:txBody>
      </p:sp>
      <p:sp>
        <p:nvSpPr>
          <p:cNvPr id="32" name="文本框 16"/>
          <p:cNvSpPr txBox="1">
            <a:spLocks noChangeArrowheads="1"/>
          </p:cNvSpPr>
          <p:nvPr/>
        </p:nvSpPr>
        <p:spPr bwMode="auto">
          <a:xfrm>
            <a:off x="2886076" y="4004734"/>
            <a:ext cx="41751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绿色草原：家畜王国</a:t>
            </a:r>
          </a:p>
        </p:txBody>
      </p:sp>
      <p:sp>
        <p:nvSpPr>
          <p:cNvPr id="33" name="文本框 16"/>
          <p:cNvSpPr txBox="1">
            <a:spLocks noChangeArrowheads="1"/>
          </p:cNvSpPr>
          <p:nvPr/>
        </p:nvSpPr>
        <p:spPr bwMode="auto">
          <a:xfrm>
            <a:off x="2886076" y="4711701"/>
            <a:ext cx="41751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牧场傍晚：安静祥和</a:t>
            </a:r>
          </a:p>
        </p:txBody>
      </p:sp>
      <p:sp>
        <p:nvSpPr>
          <p:cNvPr id="19" name="文本框 18"/>
          <p:cNvSpPr txBox="1">
            <a:spLocks noChangeArrowheads="1"/>
          </p:cNvSpPr>
          <p:nvPr/>
        </p:nvSpPr>
        <p:spPr bwMode="auto">
          <a:xfrm>
            <a:off x="7582277" y="2237318"/>
            <a:ext cx="840999" cy="28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真正的荷兰</a:t>
            </a:r>
          </a:p>
        </p:txBody>
      </p:sp>
      <p:sp>
        <p:nvSpPr>
          <p:cNvPr id="45069" name="文本框 13"/>
          <p:cNvSpPr txBox="1">
            <a:spLocks noChangeArrowheads="1"/>
          </p:cNvSpPr>
          <p:nvPr/>
        </p:nvSpPr>
        <p:spPr bwMode="auto">
          <a:xfrm>
            <a:off x="615951" y="222252"/>
            <a:ext cx="1727200"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板书设计</a:t>
            </a:r>
          </a:p>
        </p:txBody>
      </p:sp>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blinds(horizontal)">
                                      <p:cBhvr>
                                        <p:cTn id="7" dur="500"/>
                                        <p:tgtEl>
                                          <p:spTgt spid="17"/>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blinds(horizontal)">
                                      <p:cBhvr>
                                        <p:cTn id="10" dur="500"/>
                                        <p:tgtEl>
                                          <p:spTgt spid="14"/>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linds(horizontal)">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6">
                                            <p:txEl>
                                              <p:pRg st="0" end="0"/>
                                            </p:txEl>
                                          </p:spTgt>
                                        </p:tgtEl>
                                        <p:attrNameLst>
                                          <p:attrName>style.visibility</p:attrName>
                                        </p:attrNameLst>
                                      </p:cBhvr>
                                      <p:to>
                                        <p:strVal val="visible"/>
                                      </p:to>
                                    </p:set>
                                    <p:animEffect transition="in" filter="barn(inVertical)">
                                      <p:cBhvr>
                                        <p:cTn id="20" dur="500"/>
                                        <p:tgtEl>
                                          <p:spTgt spid="6">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3" presetClass="entr" presetSubtype="10"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blinds(horizontal)">
                                      <p:cBhvr>
                                        <p:cTn id="25" dur="500"/>
                                        <p:tgtEl>
                                          <p:spTgt spid="4"/>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blinds(horizontal)">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3" presetClass="entr" presetSubtype="10" fill="hold" grpId="0" nodeType="click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blinds(horizontal)">
                                      <p:cBhvr>
                                        <p:cTn id="33" dur="500"/>
                                        <p:tgtEl>
                                          <p:spTgt spid="30"/>
                                        </p:tgtEl>
                                      </p:cBhvr>
                                    </p:animEffect>
                                  </p:childTnLst>
                                </p:cTn>
                              </p:par>
                            </p:childTnLst>
                          </p:cTn>
                        </p:par>
                      </p:childTnLst>
                    </p:cTn>
                  </p:par>
                  <p:par>
                    <p:cTn id="34" fill="hold">
                      <p:stCondLst>
                        <p:cond delay="indefinite"/>
                      </p:stCondLst>
                      <p:childTnLst>
                        <p:par>
                          <p:cTn id="35" fill="hold">
                            <p:stCondLst>
                              <p:cond delay="0"/>
                            </p:stCondLst>
                            <p:childTnLst>
                              <p:par>
                                <p:cTn id="36" presetID="3" presetClass="entr" presetSubtype="10" fill="hold" grpId="0" nodeType="click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blinds(horizontal)">
                                      <p:cBhvr>
                                        <p:cTn id="38" dur="500"/>
                                        <p:tgtEl>
                                          <p:spTgt spid="31"/>
                                        </p:tgtEl>
                                      </p:cBhvr>
                                    </p:animEffect>
                                  </p:childTnLst>
                                </p:cTn>
                              </p:par>
                            </p:childTnLst>
                          </p:cTn>
                        </p:par>
                      </p:childTnLst>
                    </p:cTn>
                  </p:par>
                  <p:par>
                    <p:cTn id="39" fill="hold">
                      <p:stCondLst>
                        <p:cond delay="indefinite"/>
                      </p:stCondLst>
                      <p:childTnLst>
                        <p:par>
                          <p:cTn id="40" fill="hold">
                            <p:stCondLst>
                              <p:cond delay="0"/>
                            </p:stCondLst>
                            <p:childTnLst>
                              <p:par>
                                <p:cTn id="41" presetID="3" presetClass="entr" presetSubtype="10" fill="hold" grpId="0" nodeType="click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blinds(horizontal)">
                                      <p:cBhvr>
                                        <p:cTn id="43" dur="500"/>
                                        <p:tgtEl>
                                          <p:spTgt spid="32"/>
                                        </p:tgtEl>
                                      </p:cBhvr>
                                    </p:animEffect>
                                  </p:childTnLst>
                                </p:cTn>
                              </p:par>
                            </p:childTnLst>
                          </p:cTn>
                        </p:par>
                      </p:childTnLst>
                    </p:cTn>
                  </p:par>
                  <p:par>
                    <p:cTn id="44" fill="hold">
                      <p:stCondLst>
                        <p:cond delay="indefinite"/>
                      </p:stCondLst>
                      <p:childTnLst>
                        <p:par>
                          <p:cTn id="45" fill="hold">
                            <p:stCondLst>
                              <p:cond delay="0"/>
                            </p:stCondLst>
                            <p:childTnLst>
                              <p:par>
                                <p:cTn id="46" presetID="3" presetClass="entr" presetSubtype="10" fill="hold" grpId="0" nodeType="click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blinds(horizontal)">
                                      <p:cBhvr>
                                        <p:cTn id="48" dur="500"/>
                                        <p:tgtEl>
                                          <p:spTgt spid="33"/>
                                        </p:tgtEl>
                                      </p:cBhvr>
                                    </p:animEffect>
                                  </p:childTnLst>
                                </p:cTn>
                              </p:par>
                            </p:childTnLst>
                          </p:cTn>
                        </p:par>
                      </p:childTnLst>
                    </p:cTn>
                  </p:par>
                  <p:par>
                    <p:cTn id="49" fill="hold">
                      <p:stCondLst>
                        <p:cond delay="indefinite"/>
                      </p:stCondLst>
                      <p:childTnLst>
                        <p:par>
                          <p:cTn id="50" fill="hold">
                            <p:stCondLst>
                              <p:cond delay="0"/>
                            </p:stCondLst>
                            <p:childTnLst>
                              <p:par>
                                <p:cTn id="51" presetID="42" presetClass="entr" presetSubtype="0" fill="hold" grpId="0" nodeType="click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fade">
                                      <p:cBhvr>
                                        <p:cTn id="53" dur="1000"/>
                                        <p:tgtEl>
                                          <p:spTgt spid="15"/>
                                        </p:tgtEl>
                                      </p:cBhvr>
                                    </p:animEffect>
                                    <p:anim calcmode="lin" valueType="num">
                                      <p:cBhvr>
                                        <p:cTn id="54" dur="1000" fill="hold"/>
                                        <p:tgtEl>
                                          <p:spTgt spid="15"/>
                                        </p:tgtEl>
                                        <p:attrNameLst>
                                          <p:attrName>ppt_x</p:attrName>
                                        </p:attrNameLst>
                                      </p:cBhvr>
                                      <p:tavLst>
                                        <p:tav tm="0">
                                          <p:val>
                                            <p:strVal val="#ppt_x"/>
                                          </p:val>
                                        </p:tav>
                                        <p:tav tm="100000">
                                          <p:val>
                                            <p:strVal val="#ppt_x"/>
                                          </p:val>
                                        </p:tav>
                                      </p:tavLst>
                                    </p:anim>
                                    <p:anim calcmode="lin" valueType="num">
                                      <p:cBhvr>
                                        <p:cTn id="55" dur="1000" fill="hold"/>
                                        <p:tgtEl>
                                          <p:spTgt spid="1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1000"/>
                                        <p:tgtEl>
                                          <p:spTgt spid="19"/>
                                        </p:tgtEl>
                                      </p:cBhvr>
                                    </p:animEffect>
                                    <p:anim calcmode="lin" valueType="num">
                                      <p:cBhvr>
                                        <p:cTn id="59" dur="1000" fill="hold"/>
                                        <p:tgtEl>
                                          <p:spTgt spid="19"/>
                                        </p:tgtEl>
                                        <p:attrNameLst>
                                          <p:attrName>ppt_x</p:attrName>
                                        </p:attrNameLst>
                                      </p:cBhvr>
                                      <p:tavLst>
                                        <p:tav tm="0">
                                          <p:val>
                                            <p:strVal val="#ppt_x"/>
                                          </p:val>
                                        </p:tav>
                                        <p:tav tm="100000">
                                          <p:val>
                                            <p:strVal val="#ppt_x"/>
                                          </p:val>
                                        </p:tav>
                                      </p:tavLst>
                                    </p:anim>
                                    <p:anim calcmode="lin" valueType="num">
                                      <p:cBhvr>
                                        <p:cTn id="60"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4" grpId="0" animBg="1"/>
      <p:bldP spid="15" grpId="0" animBg="1"/>
      <p:bldP spid="17" grpId="0"/>
      <p:bldP spid="28" grpId="0" animBg="1"/>
      <p:bldP spid="30" grpId="0"/>
      <p:bldP spid="31" grpId="0"/>
      <p:bldP spid="32" grpId="0"/>
      <p:bldP spid="33" grpId="0"/>
      <p:bldP spid="19" grpId="0"/>
    </p:bldLst>
  </p:timing>
</p:sld>
</file>

<file path=ppt/slides/slide10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a:spLocks noChangeArrowheads="1"/>
          </p:cNvSpPr>
          <p:nvPr/>
        </p:nvSpPr>
        <p:spPr bwMode="auto">
          <a:xfrm>
            <a:off x="466726" y="1720852"/>
            <a:ext cx="8208963" cy="52118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课文从“牧场之国”的角度展现了荷兰的独特风情，描绘了荷兰牧场辽阔无际、宁静祥和的静态美和人们繁忙工作的动态美，表达了作者对荷兰牧场风光由衷的赞叹之情。</a:t>
            </a:r>
            <a:endParaRPr kumimoji="0" lang="zh-CN" altLang="en-US" sz="4265"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47106" name="文本框 13"/>
          <p:cNvSpPr txBox="1">
            <a:spLocks noChangeArrowheads="1"/>
          </p:cNvSpPr>
          <p:nvPr/>
        </p:nvSpPr>
        <p:spPr bwMode="auto">
          <a:xfrm>
            <a:off x="561975" y="230718"/>
            <a:ext cx="1727200"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主旨概括</a:t>
            </a: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矩形 12"/>
          <p:cNvSpPr>
            <a:spLocks noChangeArrowheads="1"/>
          </p:cNvSpPr>
          <p:nvPr/>
        </p:nvSpPr>
        <p:spPr bwMode="auto">
          <a:xfrm>
            <a:off x="973138" y="1221318"/>
            <a:ext cx="4464050"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一、给下列生字组词。</a:t>
            </a:r>
          </a:p>
        </p:txBody>
      </p:sp>
      <p:sp>
        <p:nvSpPr>
          <p:cNvPr id="52226" name="文本框 13"/>
          <p:cNvSpPr txBox="1">
            <a:spLocks noChangeArrowheads="1"/>
          </p:cNvSpPr>
          <p:nvPr/>
        </p:nvSpPr>
        <p:spPr bwMode="auto">
          <a:xfrm>
            <a:off x="612776" y="182034"/>
            <a:ext cx="1727200"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随堂练习</a:t>
            </a:r>
          </a:p>
        </p:txBody>
      </p:sp>
      <p:sp>
        <p:nvSpPr>
          <p:cNvPr id="10" name="矩形 9"/>
          <p:cNvSpPr>
            <a:spLocks noChangeArrowheads="1"/>
          </p:cNvSpPr>
          <p:nvPr/>
        </p:nvSpPr>
        <p:spPr bwMode="auto">
          <a:xfrm>
            <a:off x="1787525" y="2277534"/>
            <a:ext cx="6313488" cy="7968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仪（     ）      尊（     ）</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眺（     ）      骏（     ）</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驰（     ）      绵（     ）</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凳（     ）      畜（     ）</a:t>
            </a:r>
          </a:p>
        </p:txBody>
      </p:sp>
      <p:sp>
        <p:nvSpPr>
          <p:cNvPr id="11" name="矩形 10"/>
          <p:cNvSpPr>
            <a:spLocks noChangeArrowheads="1"/>
          </p:cNvSpPr>
          <p:nvPr/>
        </p:nvSpPr>
        <p:spPr bwMode="auto">
          <a:xfrm>
            <a:off x="2716214" y="2442634"/>
            <a:ext cx="11525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仪态</a:t>
            </a:r>
          </a:p>
        </p:txBody>
      </p:sp>
      <p:sp>
        <p:nvSpPr>
          <p:cNvPr id="12" name="矩形 11"/>
          <p:cNvSpPr>
            <a:spLocks noChangeArrowheads="1"/>
          </p:cNvSpPr>
          <p:nvPr/>
        </p:nvSpPr>
        <p:spPr bwMode="auto">
          <a:xfrm>
            <a:off x="6157914" y="2442634"/>
            <a:ext cx="1150937"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尊重</a:t>
            </a:r>
          </a:p>
        </p:txBody>
      </p:sp>
      <p:sp>
        <p:nvSpPr>
          <p:cNvPr id="14" name="矩形 13"/>
          <p:cNvSpPr>
            <a:spLocks noChangeArrowheads="1"/>
          </p:cNvSpPr>
          <p:nvPr/>
        </p:nvSpPr>
        <p:spPr bwMode="auto">
          <a:xfrm>
            <a:off x="2716214" y="3390901"/>
            <a:ext cx="11525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眺望</a:t>
            </a:r>
          </a:p>
        </p:txBody>
      </p:sp>
      <p:sp>
        <p:nvSpPr>
          <p:cNvPr id="15" name="矩形 14"/>
          <p:cNvSpPr>
            <a:spLocks noChangeArrowheads="1"/>
          </p:cNvSpPr>
          <p:nvPr/>
        </p:nvSpPr>
        <p:spPr bwMode="auto">
          <a:xfrm>
            <a:off x="6157914" y="3390901"/>
            <a:ext cx="1150937"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骏马</a:t>
            </a:r>
          </a:p>
        </p:txBody>
      </p:sp>
      <p:sp>
        <p:nvSpPr>
          <p:cNvPr id="16" name="矩形 15"/>
          <p:cNvSpPr>
            <a:spLocks noChangeArrowheads="1"/>
          </p:cNvSpPr>
          <p:nvPr/>
        </p:nvSpPr>
        <p:spPr bwMode="auto">
          <a:xfrm>
            <a:off x="2716214" y="4398434"/>
            <a:ext cx="11525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奔驰</a:t>
            </a:r>
          </a:p>
        </p:txBody>
      </p:sp>
      <p:sp>
        <p:nvSpPr>
          <p:cNvPr id="17" name="矩形 16"/>
          <p:cNvSpPr>
            <a:spLocks noChangeArrowheads="1"/>
          </p:cNvSpPr>
          <p:nvPr/>
        </p:nvSpPr>
        <p:spPr bwMode="auto">
          <a:xfrm>
            <a:off x="6157914" y="4392085"/>
            <a:ext cx="1150937"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绵羊</a:t>
            </a:r>
          </a:p>
        </p:txBody>
      </p:sp>
      <p:sp>
        <p:nvSpPr>
          <p:cNvPr id="18" name="矩形 17"/>
          <p:cNvSpPr>
            <a:spLocks noChangeArrowheads="1"/>
          </p:cNvSpPr>
          <p:nvPr/>
        </p:nvSpPr>
        <p:spPr bwMode="auto">
          <a:xfrm>
            <a:off x="2716214" y="5405967"/>
            <a:ext cx="11525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凳子</a:t>
            </a:r>
          </a:p>
        </p:txBody>
      </p:sp>
      <p:sp>
        <p:nvSpPr>
          <p:cNvPr id="19" name="矩形 18"/>
          <p:cNvSpPr>
            <a:spLocks noChangeArrowheads="1"/>
          </p:cNvSpPr>
          <p:nvPr/>
        </p:nvSpPr>
        <p:spPr bwMode="auto">
          <a:xfrm>
            <a:off x="6157914" y="5372101"/>
            <a:ext cx="1150937"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畜生</a:t>
            </a: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inVertical)">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barn(inVertical)">
                                      <p:cBhvr>
                                        <p:cTn id="20" dur="500"/>
                                        <p:tgtEl>
                                          <p:spTgt spid="1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barn(inVertical)">
                                      <p:cBhvr>
                                        <p:cTn id="25" dur="500"/>
                                        <p:tgtEl>
                                          <p:spTgt spid="14"/>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barn(inVertical)">
                                      <p:cBhvr>
                                        <p:cTn id="30" dur="500"/>
                                        <p:tgtEl>
                                          <p:spTgt spid="15"/>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barn(inVertical)">
                                      <p:cBhvr>
                                        <p:cTn id="35" dur="500"/>
                                        <p:tgtEl>
                                          <p:spTgt spid="16"/>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grpId="0" nodeType="click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barn(inVertical)">
                                      <p:cBhvr>
                                        <p:cTn id="40" dur="500"/>
                                        <p:tgtEl>
                                          <p:spTgt spid="17"/>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barn(inVertical)">
                                      <p:cBhvr>
                                        <p:cTn id="45" dur="500"/>
                                        <p:tgtEl>
                                          <p:spTgt spid="18"/>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grpId="0" nodeType="click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barn(inVertical)">
                                      <p:cBhvr>
                                        <p:cTn id="5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0" grpId="0"/>
      <p:bldP spid="11" grpId="0"/>
      <p:bldP spid="12" grpId="0"/>
      <p:bldP spid="14" grpId="0"/>
      <p:bldP spid="15" grpId="0"/>
      <p:bldP spid="16" grpId="0"/>
      <p:bldP spid="17" grpId="0"/>
      <p:bldP spid="18" grpId="0"/>
      <p:bldP spid="19" grpId="0"/>
    </p:bldLst>
  </p:timing>
</p:sld>
</file>

<file path=ppt/slides/slide10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矩形 12"/>
          <p:cNvSpPr>
            <a:spLocks noChangeArrowheads="1"/>
          </p:cNvSpPr>
          <p:nvPr/>
        </p:nvSpPr>
        <p:spPr bwMode="auto">
          <a:xfrm>
            <a:off x="554038" y="645585"/>
            <a:ext cx="7675562"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二、这些动物的叫声是怎样的？选一选。</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0" fontAlgn="base" latinLnBrk="0" hangingPunct="0">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（填序号）。</a:t>
            </a:r>
          </a:p>
        </p:txBody>
      </p:sp>
      <p:sp>
        <p:nvSpPr>
          <p:cNvPr id="3" name="矩形 2"/>
          <p:cNvSpPr>
            <a:spLocks noChangeArrowheads="1"/>
          </p:cNvSpPr>
          <p:nvPr/>
        </p:nvSpPr>
        <p:spPr bwMode="auto">
          <a:xfrm>
            <a:off x="1403350" y="2372785"/>
            <a:ext cx="6496050" cy="3242683"/>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①咩咩　  　②嗷呜　  　③叽叽</a:t>
            </a:r>
          </a:p>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④哞哞　  　⑤喵喵　  　⑥汪汪</a:t>
            </a:r>
          </a:p>
        </p:txBody>
      </p:sp>
      <p:sp>
        <p:nvSpPr>
          <p:cNvPr id="4" name="矩形 3"/>
          <p:cNvSpPr>
            <a:spLocks noChangeArrowheads="1"/>
          </p:cNvSpPr>
          <p:nvPr/>
        </p:nvSpPr>
        <p:spPr bwMode="auto">
          <a:xfrm>
            <a:off x="971551" y="4292601"/>
            <a:ext cx="7561263" cy="3242683"/>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牛（   ）   羊（   ）   小鸡（   ）</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狗（   ）   老虎（   ）   猫（   ）</a:t>
            </a:r>
          </a:p>
        </p:txBody>
      </p:sp>
      <p:sp>
        <p:nvSpPr>
          <p:cNvPr id="5" name="矩形 4"/>
          <p:cNvSpPr>
            <a:spLocks noChangeArrowheads="1"/>
          </p:cNvSpPr>
          <p:nvPr/>
        </p:nvSpPr>
        <p:spPr bwMode="auto">
          <a:xfrm>
            <a:off x="1873250" y="4309533"/>
            <a:ext cx="647700"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④</a:t>
            </a:r>
          </a:p>
        </p:txBody>
      </p:sp>
      <p:sp>
        <p:nvSpPr>
          <p:cNvPr id="6" name="矩形 5"/>
          <p:cNvSpPr>
            <a:spLocks noChangeArrowheads="1"/>
          </p:cNvSpPr>
          <p:nvPr/>
        </p:nvSpPr>
        <p:spPr bwMode="auto">
          <a:xfrm>
            <a:off x="4378325" y="4292600"/>
            <a:ext cx="647700"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①</a:t>
            </a:r>
          </a:p>
        </p:txBody>
      </p:sp>
      <p:sp>
        <p:nvSpPr>
          <p:cNvPr id="7" name="矩形 6"/>
          <p:cNvSpPr>
            <a:spLocks noChangeArrowheads="1"/>
          </p:cNvSpPr>
          <p:nvPr/>
        </p:nvSpPr>
        <p:spPr bwMode="auto">
          <a:xfrm>
            <a:off x="7164388" y="4292600"/>
            <a:ext cx="647700"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③</a:t>
            </a:r>
          </a:p>
        </p:txBody>
      </p:sp>
      <p:sp>
        <p:nvSpPr>
          <p:cNvPr id="8" name="矩形 7"/>
          <p:cNvSpPr>
            <a:spLocks noChangeArrowheads="1"/>
          </p:cNvSpPr>
          <p:nvPr/>
        </p:nvSpPr>
        <p:spPr bwMode="auto">
          <a:xfrm>
            <a:off x="1873250" y="5094817"/>
            <a:ext cx="647700"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⑥</a:t>
            </a:r>
          </a:p>
        </p:txBody>
      </p:sp>
      <p:sp>
        <p:nvSpPr>
          <p:cNvPr id="9" name="矩形 8"/>
          <p:cNvSpPr>
            <a:spLocks noChangeArrowheads="1"/>
          </p:cNvSpPr>
          <p:nvPr/>
        </p:nvSpPr>
        <p:spPr bwMode="auto">
          <a:xfrm>
            <a:off x="4765675" y="5094817"/>
            <a:ext cx="647700"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②</a:t>
            </a:r>
          </a:p>
        </p:txBody>
      </p:sp>
      <p:sp>
        <p:nvSpPr>
          <p:cNvPr id="10" name="矩形 9"/>
          <p:cNvSpPr>
            <a:spLocks noChangeArrowheads="1"/>
          </p:cNvSpPr>
          <p:nvPr/>
        </p:nvSpPr>
        <p:spPr bwMode="auto">
          <a:xfrm>
            <a:off x="7164388" y="5128684"/>
            <a:ext cx="647700"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⑤</a:t>
            </a: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barn(inVertical)">
                                      <p:cBhvr>
                                        <p:cTn id="28" dur="500"/>
                                        <p:tgtEl>
                                          <p:spTgt spid="7"/>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barn(inVertical)">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barn(inVertical)">
                                      <p:cBhvr>
                                        <p:cTn id="38" dur="500"/>
                                        <p:tgtEl>
                                          <p:spTgt spid="9"/>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grpId="0" nodeType="click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barn(inVertical)">
                                      <p:cBhvr>
                                        <p:cTn id="4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3" grpId="0"/>
      <p:bldP spid="4" grpId="0"/>
      <p:bldP spid="5" grpId="0"/>
      <p:bldP spid="6" grpId="0"/>
      <p:bldP spid="7" grpId="0"/>
      <p:bldP spid="8" grpId="0"/>
      <p:bldP spid="9" grpId="0"/>
      <p:bldP spid="10" grpId="0"/>
    </p:bldLst>
  </p:timing>
</p:sld>
</file>

<file path=ppt/slides/slide10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矩形 12"/>
          <p:cNvSpPr>
            <a:spLocks noChangeArrowheads="1"/>
          </p:cNvSpPr>
          <p:nvPr/>
        </p:nvSpPr>
        <p:spPr bwMode="auto">
          <a:xfrm>
            <a:off x="252414" y="548217"/>
            <a:ext cx="4175125"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三、类文阅读。</a:t>
            </a:r>
            <a:endParaRPr kumimoji="0" lang="zh-CN" altLang="en-US" sz="40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3" name="矩形 2"/>
          <p:cNvSpPr>
            <a:spLocks noChangeArrowheads="1"/>
          </p:cNvSpPr>
          <p:nvPr/>
        </p:nvSpPr>
        <p:spPr bwMode="auto">
          <a:xfrm>
            <a:off x="900114" y="1411819"/>
            <a:ext cx="7704137" cy="5517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ts val="8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秋天的香山公园</a:t>
            </a:r>
          </a:p>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①秋天的香山公园，以它独特的美迎接着众多的游人。 </a:t>
            </a:r>
            <a:endPar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ts val="800"/>
              </a:spcBef>
              <a:spcAft>
                <a:spcPct val="0"/>
              </a:spcAft>
              <a:buClrTx/>
              <a:buSzTx/>
              <a:buFontTx/>
              <a:buNone/>
              <a:defRPr/>
            </a:pPr>
            <a:r>
              <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②走进公园大门，放眼望去，峰峦重叠，挺拔壮观。山上长满了各种树木，枝叶浓密，人走进去，便淹没在其中了。 </a:t>
            </a: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3" grpId="0"/>
    </p:bldLst>
  </p:timing>
</p:sld>
</file>

<file path=ppt/slides/slide10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矩形 2"/>
          <p:cNvSpPr>
            <a:spLocks noChangeArrowheads="1"/>
          </p:cNvSpPr>
          <p:nvPr/>
        </p:nvSpPr>
        <p:spPr bwMode="auto">
          <a:xfrm>
            <a:off x="468313" y="1028701"/>
            <a:ext cx="8064500" cy="600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③最引人注目的是那漫山遍野的红叶。近看红叶的形状不一，有长圆扁圆、扇形，还有三角形的。远看，山坡上树树交错，叶叶相连，层层叠叠相互辉映，映红了半边天空。在大片大片的鲜红中央杂着深黄色、褐色</a:t>
            </a:r>
            <a:r>
              <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就像千万只彩蝶上下飞舞，真是姿态万千，绚丽多彩。</a:t>
            </a:r>
          </a:p>
        </p:txBody>
      </p:sp>
      <p:cxnSp>
        <p:nvCxnSpPr>
          <p:cNvPr id="3" name="直接连接符 2"/>
          <p:cNvCxnSpPr/>
          <p:nvPr/>
        </p:nvCxnSpPr>
        <p:spPr>
          <a:xfrm>
            <a:off x="1763714" y="1797051"/>
            <a:ext cx="5832475" cy="0"/>
          </a:xfrm>
          <a:prstGeom prst="line">
            <a:avLst/>
          </a:prstGeom>
          <a:ln w="19050">
            <a:solidFill>
              <a:srgbClr val="00B0F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矩形 2"/>
          <p:cNvSpPr>
            <a:spLocks noChangeArrowheads="1"/>
          </p:cNvSpPr>
          <p:nvPr/>
        </p:nvSpPr>
        <p:spPr bwMode="auto">
          <a:xfrm>
            <a:off x="525463" y="787401"/>
            <a:ext cx="8064500" cy="69660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10000"/>
              </a:lnSpc>
              <a:spcBef>
                <a:spcPts val="80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一阵爽人的秋风吹过，传来柔和的“沙沙”声，枝摇叶摆，像是在向游人频频招手。人们不由赞叹：“多美呀！香山的红叶。”</a:t>
            </a:r>
            <a:endPar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10000"/>
              </a:lnSpc>
              <a:spcBef>
                <a:spcPts val="80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④香山公园里潺潺的流水也很动人。小路旁，石缝里，溪水愉快地流淌着。阳光洒在水面上，闪着耀眼的光芒。有时，溪水聚在几块碎石中间，静静地躺着，小鱼儿在你追我赶地嬉戏。 </a:t>
            </a:r>
            <a:endPar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3" name="直接连接符 2"/>
          <p:cNvCxnSpPr/>
          <p:nvPr/>
        </p:nvCxnSpPr>
        <p:spPr>
          <a:xfrm>
            <a:off x="1749425" y="3570817"/>
            <a:ext cx="5543550" cy="0"/>
          </a:xfrm>
          <a:prstGeom prst="line">
            <a:avLst/>
          </a:prstGeom>
          <a:ln w="19050">
            <a:solidFill>
              <a:srgbClr val="00B0F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矩形 2"/>
          <p:cNvSpPr>
            <a:spLocks noChangeArrowheads="1"/>
          </p:cNvSpPr>
          <p:nvPr/>
        </p:nvSpPr>
        <p:spPr bwMode="auto">
          <a:xfrm>
            <a:off x="611188" y="1077385"/>
            <a:ext cx="8064500" cy="61042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⑤再看，路旁的花坛里，花儿展开笑脸，争芳斗艳。一串连成片，鸡冠顶起了花冠。那品种繁多的菊花，伸开了卷曲的花瓣；没有开放的花瓣紧缩着，像一个个彩球。不管是什么花，都散发出淡淡的清香。 </a:t>
            </a:r>
          </a:p>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⑥美丽的香山公园，使游人流连忘返。 </a:t>
            </a:r>
          </a:p>
        </p:txBody>
      </p:sp>
      <p:cxnSp>
        <p:nvCxnSpPr>
          <p:cNvPr id="3" name="直接连接符 2"/>
          <p:cNvCxnSpPr/>
          <p:nvPr/>
        </p:nvCxnSpPr>
        <p:spPr>
          <a:xfrm>
            <a:off x="1906589" y="1845733"/>
            <a:ext cx="6192837" cy="0"/>
          </a:xfrm>
          <a:prstGeom prst="line">
            <a:avLst/>
          </a:prstGeom>
          <a:ln w="1905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5" name="直接连接符 4"/>
          <p:cNvCxnSpPr/>
          <p:nvPr/>
        </p:nvCxnSpPr>
        <p:spPr>
          <a:xfrm>
            <a:off x="682626" y="2552700"/>
            <a:ext cx="1728788" cy="0"/>
          </a:xfrm>
          <a:prstGeom prst="line">
            <a:avLst/>
          </a:prstGeom>
          <a:ln w="19050">
            <a:solidFill>
              <a:srgbClr val="00B0F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矩形 2"/>
          <p:cNvSpPr>
            <a:spLocks noChangeArrowheads="1"/>
          </p:cNvSpPr>
          <p:nvPr/>
        </p:nvSpPr>
        <p:spPr bwMode="auto">
          <a:xfrm>
            <a:off x="395288" y="1411819"/>
            <a:ext cx="8353425" cy="4563750"/>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0" fontAlgn="base" latinLnBrk="0" hangingPunct="0">
              <a:lnSpc>
                <a:spcPct val="130000"/>
              </a:lnSpc>
              <a:spcBef>
                <a:spcPct val="0"/>
              </a:spcBef>
              <a:spcAft>
                <a:spcPct val="0"/>
              </a:spcAft>
              <a:buClrTx/>
              <a:buSzTx/>
              <a:buFont typeface="+mj-lt"/>
              <a:buAutoNum type="arabicPeriod"/>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用“</a:t>
            </a:r>
            <a:r>
              <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____”</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分别画出概括第</a:t>
            </a:r>
            <a:r>
              <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3</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4</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5</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自然段意思的中心句。 </a:t>
            </a:r>
          </a:p>
          <a:p>
            <a:pPr marL="685800" marR="0" lvl="0" indent="-685800" algn="l" defTabSz="1219200" rtl="0" eaLnBrk="1" fontAlgn="base" latinLnBrk="0" hangingPunct="1">
              <a:lnSpc>
                <a:spcPct val="130000"/>
              </a:lnSpc>
              <a:spcBef>
                <a:spcPts val="1600"/>
              </a:spcBef>
              <a:spcAft>
                <a:spcPct val="0"/>
              </a:spcAft>
              <a:buClrTx/>
              <a:buSzTx/>
              <a:buFont typeface="+mj-lt"/>
              <a:buAutoNum type="arabicPeriod"/>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读第</a:t>
            </a:r>
            <a:r>
              <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3</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自然段，作者是从</a:t>
            </a:r>
            <a:r>
              <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_____</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_____</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__</a:t>
            </a:r>
          </a:p>
          <a:p>
            <a:pPr marL="0" marR="0" lvl="0" indent="0" algn="l" defTabSz="1219200" rtl="0" eaLnBrk="1" fontAlgn="base" latinLnBrk="0" hangingPunct="1">
              <a:lnSpc>
                <a:spcPct val="130000"/>
              </a:lnSpc>
              <a:spcBef>
                <a:spcPts val="0"/>
              </a:spcBef>
              <a:spcAft>
                <a:spcPct val="0"/>
              </a:spcAft>
              <a:buClrTx/>
              <a:buSzTx/>
              <a:buFontTx/>
              <a:buNone/>
              <a:defRPr/>
            </a:pPr>
            <a:r>
              <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   ___</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三方面描写红叶的。</a:t>
            </a:r>
            <a:endPar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9" name="矩形 8"/>
          <p:cNvSpPr>
            <a:spLocks noChangeArrowheads="1"/>
          </p:cNvSpPr>
          <p:nvPr/>
        </p:nvSpPr>
        <p:spPr bwMode="auto">
          <a:xfrm>
            <a:off x="5299075" y="3333751"/>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形状</a:t>
            </a:r>
          </a:p>
        </p:txBody>
      </p:sp>
      <p:sp>
        <p:nvSpPr>
          <p:cNvPr id="11" name="矩形 10"/>
          <p:cNvSpPr>
            <a:spLocks noChangeArrowheads="1"/>
          </p:cNvSpPr>
          <p:nvPr/>
        </p:nvSpPr>
        <p:spPr bwMode="auto">
          <a:xfrm>
            <a:off x="1042989" y="4197351"/>
            <a:ext cx="1010213"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音 </a:t>
            </a:r>
          </a:p>
        </p:txBody>
      </p:sp>
      <p:sp>
        <p:nvSpPr>
          <p:cNvPr id="12" name="矩形 11"/>
          <p:cNvSpPr>
            <a:spLocks noChangeArrowheads="1"/>
          </p:cNvSpPr>
          <p:nvPr/>
        </p:nvSpPr>
        <p:spPr bwMode="auto">
          <a:xfrm>
            <a:off x="6732588" y="3333751"/>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颜色</a:t>
            </a:r>
          </a:p>
        </p:txBody>
      </p:sp>
      <p:sp>
        <p:nvSpPr>
          <p:cNvPr id="13" name="矩形 12"/>
          <p:cNvSpPr>
            <a:spLocks noChangeArrowheads="1"/>
          </p:cNvSpPr>
          <p:nvPr/>
        </p:nvSpPr>
        <p:spPr bwMode="auto">
          <a:xfrm>
            <a:off x="8101013" y="3333751"/>
            <a:ext cx="73449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声</a:t>
            </a: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barn(inVertical)">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barn(inVertical)">
                                      <p:cBhvr>
                                        <p:cTn id="17" dur="500"/>
                                        <p:tgtEl>
                                          <p:spTgt spid="13"/>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barn(inVertical)">
                                      <p:cBhvr>
                                        <p:cTn id="2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2" grpId="0"/>
      <p:bldP spid="13"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1" name="图片 2"/>
          <p:cNvPicPr>
            <a:picLocks noChangeAspect="1" noChangeArrowheads="1"/>
          </p:cNvPicPr>
          <p:nvPr/>
        </p:nvPicPr>
        <p:blipFill>
          <a:blip r:embed="rId2" cstate="email"/>
          <a:srcRect/>
          <a:stretch>
            <a:fillRect/>
          </a:stretch>
        </p:blipFill>
        <p:spPr bwMode="auto">
          <a:xfrm>
            <a:off x="0" y="0"/>
            <a:ext cx="9144000" cy="68855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2" name="文本框 3"/>
          <p:cNvSpPr txBox="1">
            <a:spLocks noChangeArrowheads="1"/>
          </p:cNvSpPr>
          <p:nvPr/>
        </p:nvSpPr>
        <p:spPr bwMode="auto">
          <a:xfrm>
            <a:off x="6443664" y="357717"/>
            <a:ext cx="237648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瑞士莱蒙湖</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0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矩形 2"/>
          <p:cNvSpPr>
            <a:spLocks noChangeArrowheads="1"/>
          </p:cNvSpPr>
          <p:nvPr/>
        </p:nvSpPr>
        <p:spPr bwMode="auto">
          <a:xfrm>
            <a:off x="250826" y="1892300"/>
            <a:ext cx="8424863" cy="4358565"/>
          </a:xfrm>
          <a:prstGeom prst="rect">
            <a:avLst/>
          </a:prstGeom>
          <a:noFill/>
          <a:ln>
            <a:noFill/>
          </a:ln>
        </p:spPr>
        <p:txBody>
          <a:bodyPr>
            <a:spAutoFit/>
          </a:bodyPr>
          <a:lstStyle>
            <a:lvl1pPr marL="514350" indent="-514350">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base" latinLnBrk="0" hangingPunct="1">
              <a:lnSpc>
                <a:spcPct val="130000"/>
              </a:lnSpc>
              <a:spcBef>
                <a:spcPct val="0"/>
              </a:spcBef>
              <a:spcAft>
                <a:spcPct val="0"/>
              </a:spcAft>
              <a:buClrTx/>
              <a:buSzTx/>
              <a:buFont typeface="Times New Roman" panose="02020603050405020304" pitchFamily="18" charset="0"/>
              <a:buAutoNum type="arabicPeriod" startAt="3"/>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这篇短文中，作者主要写了：</a:t>
            </a:r>
            <a:r>
              <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___________</a:t>
            </a:r>
          </a:p>
          <a:p>
            <a:pPr marL="0" marR="0" lvl="0" indent="0" algn="l" defTabSz="1219200" rtl="0" eaLnBrk="1" fontAlgn="base" latinLnBrk="0" hangingPunct="1">
              <a:lnSpc>
                <a:spcPct val="130000"/>
              </a:lnSpc>
              <a:spcBef>
                <a:spcPct val="0"/>
              </a:spcBef>
              <a:spcAft>
                <a:spcPct val="0"/>
              </a:spcAft>
              <a:buClrTx/>
              <a:buSzTx/>
              <a:buFontTx/>
              <a:buNone/>
              <a:defRPr/>
            </a:pPr>
            <a:r>
              <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   ____________</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几种景物，表现了作者</a:t>
            </a:r>
            <a:r>
              <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_____</a:t>
            </a:r>
          </a:p>
          <a:p>
            <a:pPr marL="0" marR="0" lvl="0" indent="0" algn="l" defTabSz="1219200" rtl="0" eaLnBrk="1" fontAlgn="base" latinLnBrk="0" hangingPunct="1">
              <a:lnSpc>
                <a:spcPct val="130000"/>
              </a:lnSpc>
              <a:spcBef>
                <a:spcPct val="0"/>
              </a:spcBef>
              <a:spcAft>
                <a:spcPct val="0"/>
              </a:spcAft>
              <a:buClrTx/>
              <a:buSzTx/>
              <a:buFontTx/>
              <a:buNone/>
              <a:defRPr/>
            </a:pPr>
            <a:r>
              <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   _______________</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的思想感情。</a:t>
            </a:r>
          </a:p>
        </p:txBody>
      </p:sp>
      <p:sp>
        <p:nvSpPr>
          <p:cNvPr id="9" name="矩形 8"/>
          <p:cNvSpPr>
            <a:spLocks noChangeArrowheads="1"/>
          </p:cNvSpPr>
          <p:nvPr/>
        </p:nvSpPr>
        <p:spPr bwMode="auto">
          <a:xfrm>
            <a:off x="1042988" y="2755900"/>
            <a:ext cx="293381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流水、花坛</a:t>
            </a:r>
          </a:p>
        </p:txBody>
      </p:sp>
      <p:sp>
        <p:nvSpPr>
          <p:cNvPr id="11" name="矩形 10"/>
          <p:cNvSpPr>
            <a:spLocks noChangeArrowheads="1"/>
          </p:cNvSpPr>
          <p:nvPr/>
        </p:nvSpPr>
        <p:spPr bwMode="auto">
          <a:xfrm>
            <a:off x="900113" y="3621617"/>
            <a:ext cx="403347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秋天的香山公园</a:t>
            </a:r>
          </a:p>
        </p:txBody>
      </p:sp>
      <p:sp>
        <p:nvSpPr>
          <p:cNvPr id="3" name="矩形 2"/>
          <p:cNvSpPr>
            <a:spLocks noChangeArrowheads="1"/>
          </p:cNvSpPr>
          <p:nvPr/>
        </p:nvSpPr>
        <p:spPr bwMode="auto">
          <a:xfrm>
            <a:off x="6084888" y="1892300"/>
            <a:ext cx="348364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树木、红叶、</a:t>
            </a:r>
            <a:endParaRPr kumimoji="0" lang="zh-CN" altLang="en-US" sz="2400" b="0" i="0" u="none" strike="noStrike" kern="1200" cap="none" spc="0" normalizeH="0" baseline="0" noProof="0">
              <a:ln>
                <a:noFill/>
              </a:ln>
              <a:solidFill>
                <a:srgbClr val="FF00FF"/>
              </a:solidFill>
              <a:effectLst/>
              <a:uLnTx/>
              <a:uFillTx/>
              <a:latin typeface="Calibri" panose="020F0502020204030204" pitchFamily="34" charset="0"/>
              <a:ea typeface="宋体" panose="02010600030101010101" pitchFamily="2" charset="-122"/>
              <a:cs typeface="+mn-cs"/>
            </a:endParaRPr>
          </a:p>
        </p:txBody>
      </p:sp>
      <p:sp>
        <p:nvSpPr>
          <p:cNvPr id="7" name="矩形 6"/>
          <p:cNvSpPr>
            <a:spLocks noChangeArrowheads="1"/>
          </p:cNvSpPr>
          <p:nvPr/>
        </p:nvSpPr>
        <p:spPr bwMode="auto">
          <a:xfrm>
            <a:off x="7451725" y="2755900"/>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喜爱</a:t>
            </a: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left)">
                                      <p:cBhvr>
                                        <p:cTn id="2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3" grpId="0"/>
      <p:bldP spid="7" grpId="0"/>
    </p:bldLst>
  </p:timing>
</p:sld>
</file>

<file path=ppt/slides/slide10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900113" y="1932517"/>
            <a:ext cx="7343775" cy="42739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base" latinLnBrk="0" hangingPunct="1">
              <a:lnSpc>
                <a:spcPct val="120000"/>
              </a:lnSpc>
              <a:spcBef>
                <a:spcPct val="0"/>
              </a:spcBef>
              <a:spcAft>
                <a:spcPct val="0"/>
              </a:spcAft>
              <a:buClrTx/>
              <a:buSzTx/>
              <a:buFont typeface="Times New Roman" panose="02020603050405020304" pitchFamily="18"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积累好词、佳句。把你认为写得好的词句摘抄在积累本上，并读一读。</a:t>
            </a:r>
          </a:p>
          <a:p>
            <a:pPr marL="685800" marR="0" lvl="0" indent="-685800" algn="l" defTabSz="1219200" rtl="0" eaLnBrk="1" fontAlgn="base" latinLnBrk="0" hangingPunct="1">
              <a:lnSpc>
                <a:spcPct val="120000"/>
              </a:lnSpc>
              <a:spcBef>
                <a:spcPts val="1865"/>
              </a:spcBef>
              <a:spcAft>
                <a:spcPct val="0"/>
              </a:spcAft>
              <a:buClrTx/>
              <a:buSzTx/>
              <a:buFont typeface="Times New Roman" panose="02020603050405020304" pitchFamily="18"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搜集有关荷兰的图片和视频与同学们一起交流。</a:t>
            </a:r>
          </a:p>
        </p:txBody>
      </p:sp>
      <p:sp>
        <p:nvSpPr>
          <p:cNvPr id="61442" name="文本框 13"/>
          <p:cNvSpPr txBox="1">
            <a:spLocks noChangeArrowheads="1"/>
          </p:cNvSpPr>
          <p:nvPr/>
        </p:nvSpPr>
        <p:spPr bwMode="auto">
          <a:xfrm>
            <a:off x="611189" y="260352"/>
            <a:ext cx="1727200"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课后作业</a:t>
            </a: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文本框 10"/>
          <p:cNvSpPr txBox="1">
            <a:spLocks noChangeArrowheads="1"/>
          </p:cNvSpPr>
          <p:nvPr/>
        </p:nvSpPr>
        <p:spPr bwMode="auto">
          <a:xfrm>
            <a:off x="2250123" y="2402418"/>
            <a:ext cx="3889375" cy="1897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en-US" altLang="zh-CN"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20 </a:t>
            </a:r>
            <a:r>
              <a:rPr kumimoji="0" lang="en-US" altLang="zh-CN" sz="5865" b="1" i="0" u="none" strike="noStrike" kern="1200" cap="none" spc="0" normalizeH="0" baseline="30000" noProof="0" dirty="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en-US" altLang="zh-CN"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金字塔</a:t>
            </a:r>
          </a:p>
        </p:txBody>
      </p:sp>
    </p:spTree>
  </p:cSld>
  <p:clrMapOvr>
    <a:masterClrMapping/>
  </p:clrMapOvr>
</p:sld>
</file>

<file path=ppt/slides/slide10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文本框 13"/>
          <p:cNvSpPr txBox="1">
            <a:spLocks noChangeArrowheads="1"/>
          </p:cNvSpPr>
          <p:nvPr/>
        </p:nvSpPr>
        <p:spPr bwMode="auto">
          <a:xfrm>
            <a:off x="244476" y="579968"/>
            <a:ext cx="1727200"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0033CC"/>
                </a:solidFill>
                <a:effectLst/>
                <a:uLnTx/>
                <a:uFillTx/>
                <a:latin typeface="黑体" panose="02010609060101010101" pitchFamily="49" charset="-122"/>
                <a:ea typeface="黑体" panose="02010609060101010101" pitchFamily="49" charset="-122"/>
                <a:cs typeface="+mn-cs"/>
              </a:rPr>
              <a:t>生字学习</a:t>
            </a:r>
          </a:p>
        </p:txBody>
      </p:sp>
      <p:sp>
        <p:nvSpPr>
          <p:cNvPr id="14339" name="TextBox 2"/>
          <p:cNvSpPr txBox="1">
            <a:spLocks noChangeArrowheads="1"/>
          </p:cNvSpPr>
          <p:nvPr/>
        </p:nvSpPr>
        <p:spPr bwMode="auto">
          <a:xfrm>
            <a:off x="614364" y="1864785"/>
            <a:ext cx="8112125" cy="7973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6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黄澄澄   译名   不愧   熠熠发光</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6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遐想   埃菲尔铁塔   刀刃   </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6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黏着物</a:t>
            </a:r>
            <a:r>
              <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泛滥   淤泥   精湛</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5" name="圆角矩形 1"/>
          <p:cNvSpPr/>
          <p:nvPr/>
        </p:nvSpPr>
        <p:spPr>
          <a:xfrm>
            <a:off x="557214" y="1854201"/>
            <a:ext cx="8169275" cy="4265084"/>
          </a:xfrm>
          <a:prstGeom prst="roundRect">
            <a:avLst/>
          </a:prstGeom>
          <a:noFill/>
          <a:ln>
            <a:solidFill>
              <a:srgbClr val="00B0F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0" name="TextBox 2"/>
          <p:cNvSpPr txBox="1">
            <a:spLocks noChangeArrowheads="1"/>
          </p:cNvSpPr>
          <p:nvPr/>
        </p:nvSpPr>
        <p:spPr bwMode="auto">
          <a:xfrm>
            <a:off x="614364" y="1864785"/>
            <a:ext cx="8169275" cy="7973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6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黄</a:t>
            </a:r>
            <a:r>
              <a:rPr kumimoji="0" lang="zh-CN" altLang="en-US" sz="53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澄澄</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译</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名</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不</a:t>
            </a:r>
            <a:r>
              <a:rPr kumimoji="0" lang="zh-CN" altLang="en-US" sz="53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愧</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熠熠</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发光</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6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遐</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想</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埃菲</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尔铁塔   刀</a:t>
            </a:r>
            <a:r>
              <a:rPr kumimoji="0" lang="zh-CN" altLang="en-US" sz="53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刃</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endParaRPr kumimoji="0" lang="en-US" altLang="zh-CN"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6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黏</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着物</a:t>
            </a:r>
            <a:r>
              <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泛</a:t>
            </a:r>
            <a:r>
              <a:rPr kumimoji="0" lang="zh-CN" altLang="en-US" sz="53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滥</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淤</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泥</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精</a:t>
            </a:r>
            <a:r>
              <a:rPr kumimoji="0" lang="zh-CN" altLang="en-US" sz="53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湛</a:t>
            </a:r>
            <a:endParaRPr kumimoji="0" lang="en-US" altLang="zh-CN" sz="53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randombar(horizontal)">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10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图片 24"/>
          <p:cNvPicPr>
            <a:picLocks noChangeAspect="1" noChangeArrowheads="1"/>
          </p:cNvPicPr>
          <p:nvPr/>
        </p:nvPicPr>
        <p:blipFill>
          <a:blip r:embed="rId3" cstate="email"/>
          <a:srcRect/>
          <a:stretch>
            <a:fillRect/>
          </a:stretch>
        </p:blipFill>
        <p:spPr bwMode="auto">
          <a:xfrm>
            <a:off x="1" y="-10584"/>
            <a:ext cx="9167813" cy="6879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4"/>
          <p:cNvPicPr>
            <a:picLocks noChangeAspect="1" noChangeArrowheads="1"/>
          </p:cNvPicPr>
          <p:nvPr/>
        </p:nvPicPr>
        <p:blipFill>
          <a:blip r:embed="rId4" cstate="email"/>
          <a:srcRect/>
          <a:stretch>
            <a:fillRect/>
          </a:stretch>
        </p:blipFill>
        <p:spPr bwMode="auto">
          <a:xfrm rot="404602" flipH="1">
            <a:off x="96838" y="5213352"/>
            <a:ext cx="1116012" cy="1128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3" name="矩形 3"/>
          <p:cNvSpPr>
            <a:spLocks noChangeArrowheads="1"/>
          </p:cNvSpPr>
          <p:nvPr/>
        </p:nvSpPr>
        <p:spPr bwMode="auto">
          <a:xfrm>
            <a:off x="752476" y="5734052"/>
            <a:ext cx="8034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菲</a:t>
            </a:r>
          </a:p>
        </p:txBody>
      </p:sp>
      <p:pic>
        <p:nvPicPr>
          <p:cNvPr id="5" name="Picture 4"/>
          <p:cNvPicPr>
            <a:picLocks noChangeAspect="1" noChangeArrowheads="1"/>
          </p:cNvPicPr>
          <p:nvPr/>
        </p:nvPicPr>
        <p:blipFill>
          <a:blip r:embed="rId5" cstate="email"/>
          <a:srcRect/>
          <a:stretch>
            <a:fillRect/>
          </a:stretch>
        </p:blipFill>
        <p:spPr bwMode="auto">
          <a:xfrm rot="404602" flipH="1">
            <a:off x="177800" y="3591985"/>
            <a:ext cx="1114425" cy="11260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5" name="矩形 5"/>
          <p:cNvSpPr>
            <a:spLocks noChangeArrowheads="1"/>
          </p:cNvSpPr>
          <p:nvPr/>
        </p:nvSpPr>
        <p:spPr bwMode="auto">
          <a:xfrm>
            <a:off x="822326" y="4085168"/>
            <a:ext cx="8034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澄</a:t>
            </a:r>
          </a:p>
        </p:txBody>
      </p:sp>
      <p:pic>
        <p:nvPicPr>
          <p:cNvPr id="7" name="Picture 4"/>
          <p:cNvPicPr>
            <a:picLocks noChangeAspect="1" noChangeArrowheads="1"/>
          </p:cNvPicPr>
          <p:nvPr/>
        </p:nvPicPr>
        <p:blipFill>
          <a:blip r:embed="rId5" cstate="email"/>
          <a:srcRect/>
          <a:stretch>
            <a:fillRect/>
          </a:stretch>
        </p:blipFill>
        <p:spPr bwMode="auto">
          <a:xfrm rot="404602" flipH="1">
            <a:off x="5181601" y="5319185"/>
            <a:ext cx="1114425" cy="11260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7" name="矩形 7"/>
          <p:cNvSpPr>
            <a:spLocks noChangeArrowheads="1"/>
          </p:cNvSpPr>
          <p:nvPr/>
        </p:nvSpPr>
        <p:spPr bwMode="auto">
          <a:xfrm>
            <a:off x="5778501" y="5911852"/>
            <a:ext cx="8034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滥</a:t>
            </a:r>
          </a:p>
        </p:txBody>
      </p:sp>
      <p:pic>
        <p:nvPicPr>
          <p:cNvPr id="9" name="Picture 4"/>
          <p:cNvPicPr>
            <a:picLocks noChangeAspect="1" noChangeArrowheads="1"/>
          </p:cNvPicPr>
          <p:nvPr/>
        </p:nvPicPr>
        <p:blipFill>
          <a:blip r:embed="rId6" cstate="email"/>
          <a:srcRect/>
          <a:stretch>
            <a:fillRect/>
          </a:stretch>
        </p:blipFill>
        <p:spPr bwMode="auto">
          <a:xfrm rot="404602" flipH="1">
            <a:off x="7718426" y="5304368"/>
            <a:ext cx="1116013" cy="11260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9" name="矩形 9"/>
          <p:cNvSpPr>
            <a:spLocks noChangeArrowheads="1"/>
          </p:cNvSpPr>
          <p:nvPr/>
        </p:nvSpPr>
        <p:spPr bwMode="auto">
          <a:xfrm>
            <a:off x="8391526" y="5920319"/>
            <a:ext cx="8034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湛</a:t>
            </a:r>
          </a:p>
        </p:txBody>
      </p:sp>
      <p:pic>
        <p:nvPicPr>
          <p:cNvPr id="11" name="Picture 4"/>
          <p:cNvPicPr>
            <a:picLocks noChangeAspect="1" noChangeArrowheads="1"/>
          </p:cNvPicPr>
          <p:nvPr/>
        </p:nvPicPr>
        <p:blipFill>
          <a:blip r:embed="rId6" cstate="email"/>
          <a:srcRect/>
          <a:stretch>
            <a:fillRect/>
          </a:stretch>
        </p:blipFill>
        <p:spPr bwMode="auto">
          <a:xfrm rot="404602" flipH="1">
            <a:off x="3016251" y="3566585"/>
            <a:ext cx="1116013" cy="11260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51" name="矩形 11"/>
          <p:cNvSpPr>
            <a:spLocks noChangeArrowheads="1"/>
          </p:cNvSpPr>
          <p:nvPr/>
        </p:nvSpPr>
        <p:spPr bwMode="auto">
          <a:xfrm>
            <a:off x="3821114" y="4002619"/>
            <a:ext cx="8034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愧</a:t>
            </a:r>
          </a:p>
        </p:txBody>
      </p:sp>
      <p:pic>
        <p:nvPicPr>
          <p:cNvPr id="13" name="Picture 4"/>
          <p:cNvPicPr>
            <a:picLocks noChangeAspect="1" noChangeArrowheads="1"/>
          </p:cNvPicPr>
          <p:nvPr/>
        </p:nvPicPr>
        <p:blipFill>
          <a:blip r:embed="rId4" cstate="email"/>
          <a:srcRect/>
          <a:stretch>
            <a:fillRect/>
          </a:stretch>
        </p:blipFill>
        <p:spPr bwMode="auto">
          <a:xfrm rot="404602" flipH="1">
            <a:off x="4594226" y="3471333"/>
            <a:ext cx="1116013" cy="11281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53" name="矩形 13"/>
          <p:cNvSpPr>
            <a:spLocks noChangeArrowheads="1"/>
          </p:cNvSpPr>
          <p:nvPr/>
        </p:nvSpPr>
        <p:spPr bwMode="auto">
          <a:xfrm>
            <a:off x="5280026" y="3947586"/>
            <a:ext cx="8034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熠</a:t>
            </a:r>
          </a:p>
        </p:txBody>
      </p:sp>
      <p:pic>
        <p:nvPicPr>
          <p:cNvPr id="15" name="Picture 4"/>
          <p:cNvPicPr>
            <a:picLocks noChangeAspect="1" noChangeArrowheads="1"/>
          </p:cNvPicPr>
          <p:nvPr/>
        </p:nvPicPr>
        <p:blipFill>
          <a:blip r:embed="rId6" cstate="email"/>
          <a:srcRect/>
          <a:stretch>
            <a:fillRect/>
          </a:stretch>
        </p:blipFill>
        <p:spPr bwMode="auto">
          <a:xfrm rot="404602" flipH="1">
            <a:off x="1570038" y="3604685"/>
            <a:ext cx="1116012" cy="11239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55" name="矩形 15"/>
          <p:cNvSpPr>
            <a:spLocks noChangeArrowheads="1"/>
          </p:cNvSpPr>
          <p:nvPr/>
        </p:nvSpPr>
        <p:spPr bwMode="auto">
          <a:xfrm>
            <a:off x="2259014" y="4085168"/>
            <a:ext cx="8034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译</a:t>
            </a:r>
          </a:p>
        </p:txBody>
      </p:sp>
      <p:sp>
        <p:nvSpPr>
          <p:cNvPr id="15377" name="TextBox 7"/>
          <p:cNvSpPr txBox="1">
            <a:spLocks noChangeArrowheads="1"/>
          </p:cNvSpPr>
          <p:nvPr/>
        </p:nvSpPr>
        <p:spPr bwMode="auto">
          <a:xfrm>
            <a:off x="2927351" y="370418"/>
            <a:ext cx="2801938" cy="1897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骆驼识字</a:t>
            </a:r>
          </a:p>
        </p:txBody>
      </p:sp>
      <p:pic>
        <p:nvPicPr>
          <p:cNvPr id="20" name="Picture 4"/>
          <p:cNvPicPr>
            <a:picLocks noChangeAspect="1" noChangeArrowheads="1"/>
          </p:cNvPicPr>
          <p:nvPr/>
        </p:nvPicPr>
        <p:blipFill>
          <a:blip r:embed="rId6" cstate="email"/>
          <a:srcRect/>
          <a:stretch>
            <a:fillRect/>
          </a:stretch>
        </p:blipFill>
        <p:spPr bwMode="auto">
          <a:xfrm rot="404602" flipH="1">
            <a:off x="1292226" y="4815419"/>
            <a:ext cx="1116013" cy="11239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58" name="矩形 20"/>
          <p:cNvSpPr>
            <a:spLocks noChangeArrowheads="1"/>
          </p:cNvSpPr>
          <p:nvPr/>
        </p:nvSpPr>
        <p:spPr bwMode="auto">
          <a:xfrm>
            <a:off x="1949451" y="5338235"/>
            <a:ext cx="8034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黏</a:t>
            </a:r>
          </a:p>
        </p:txBody>
      </p:sp>
      <p:pic>
        <p:nvPicPr>
          <p:cNvPr id="22" name="Picture 4"/>
          <p:cNvPicPr>
            <a:picLocks noChangeAspect="1" noChangeArrowheads="1"/>
          </p:cNvPicPr>
          <p:nvPr/>
        </p:nvPicPr>
        <p:blipFill>
          <a:blip r:embed="rId6" cstate="email"/>
          <a:srcRect/>
          <a:stretch>
            <a:fillRect/>
          </a:stretch>
        </p:blipFill>
        <p:spPr bwMode="auto">
          <a:xfrm rot="404602" flipH="1">
            <a:off x="2566988" y="5372101"/>
            <a:ext cx="1116012" cy="11260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60" name="矩形 22"/>
          <p:cNvSpPr>
            <a:spLocks noChangeArrowheads="1"/>
          </p:cNvSpPr>
          <p:nvPr/>
        </p:nvSpPr>
        <p:spPr bwMode="auto">
          <a:xfrm>
            <a:off x="3209926" y="5962652"/>
            <a:ext cx="8034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着</a:t>
            </a:r>
          </a:p>
        </p:txBody>
      </p:sp>
      <p:pic>
        <p:nvPicPr>
          <p:cNvPr id="28" name="Picture 4"/>
          <p:cNvPicPr>
            <a:picLocks noChangeAspect="1" noChangeArrowheads="1"/>
          </p:cNvPicPr>
          <p:nvPr/>
        </p:nvPicPr>
        <p:blipFill>
          <a:blip r:embed="rId5" cstate="email"/>
          <a:srcRect/>
          <a:stretch>
            <a:fillRect/>
          </a:stretch>
        </p:blipFill>
        <p:spPr bwMode="auto">
          <a:xfrm rot="404602" flipH="1">
            <a:off x="6069014" y="3492501"/>
            <a:ext cx="1114425" cy="11260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62" name="矩形 28"/>
          <p:cNvSpPr>
            <a:spLocks noChangeArrowheads="1"/>
          </p:cNvSpPr>
          <p:nvPr/>
        </p:nvSpPr>
        <p:spPr bwMode="auto">
          <a:xfrm>
            <a:off x="6807201" y="3934886"/>
            <a:ext cx="8034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遐</a:t>
            </a:r>
          </a:p>
        </p:txBody>
      </p:sp>
      <p:pic>
        <p:nvPicPr>
          <p:cNvPr id="30" name="Picture 4"/>
          <p:cNvPicPr>
            <a:picLocks noChangeAspect="1" noChangeArrowheads="1"/>
          </p:cNvPicPr>
          <p:nvPr/>
        </p:nvPicPr>
        <p:blipFill>
          <a:blip r:embed="rId6" cstate="email"/>
          <a:srcRect/>
          <a:stretch>
            <a:fillRect/>
          </a:stretch>
        </p:blipFill>
        <p:spPr bwMode="auto">
          <a:xfrm rot="404602" flipH="1">
            <a:off x="3762376" y="4895852"/>
            <a:ext cx="1116013" cy="11260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64" name="矩形 30"/>
          <p:cNvSpPr>
            <a:spLocks noChangeArrowheads="1"/>
          </p:cNvSpPr>
          <p:nvPr/>
        </p:nvSpPr>
        <p:spPr bwMode="auto">
          <a:xfrm>
            <a:off x="4365626" y="5461002"/>
            <a:ext cx="8034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刃</a:t>
            </a:r>
          </a:p>
        </p:txBody>
      </p:sp>
      <p:pic>
        <p:nvPicPr>
          <p:cNvPr id="32" name="Picture 4"/>
          <p:cNvPicPr>
            <a:picLocks noChangeAspect="1" noChangeArrowheads="1"/>
          </p:cNvPicPr>
          <p:nvPr/>
        </p:nvPicPr>
        <p:blipFill>
          <a:blip r:embed="rId6" cstate="email"/>
          <a:srcRect/>
          <a:stretch>
            <a:fillRect/>
          </a:stretch>
        </p:blipFill>
        <p:spPr bwMode="auto">
          <a:xfrm rot="404602" flipH="1">
            <a:off x="7537451" y="3492501"/>
            <a:ext cx="1116013" cy="11260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66" name="矩形 32"/>
          <p:cNvSpPr>
            <a:spLocks noChangeArrowheads="1"/>
          </p:cNvSpPr>
          <p:nvPr/>
        </p:nvSpPr>
        <p:spPr bwMode="auto">
          <a:xfrm>
            <a:off x="8277226" y="3934886"/>
            <a:ext cx="8034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埃</a:t>
            </a:r>
          </a:p>
        </p:txBody>
      </p:sp>
      <p:pic>
        <p:nvPicPr>
          <p:cNvPr id="34" name="Picture 4"/>
          <p:cNvPicPr>
            <a:picLocks noChangeAspect="1" noChangeArrowheads="1"/>
          </p:cNvPicPr>
          <p:nvPr/>
        </p:nvPicPr>
        <p:blipFill>
          <a:blip r:embed="rId6" cstate="email"/>
          <a:srcRect/>
          <a:stretch>
            <a:fillRect/>
          </a:stretch>
        </p:blipFill>
        <p:spPr bwMode="auto">
          <a:xfrm rot="404602" flipH="1">
            <a:off x="6321426" y="4764618"/>
            <a:ext cx="1116013" cy="11260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68" name="矩形 34"/>
          <p:cNvSpPr>
            <a:spLocks noChangeArrowheads="1"/>
          </p:cNvSpPr>
          <p:nvPr/>
        </p:nvSpPr>
        <p:spPr bwMode="auto">
          <a:xfrm>
            <a:off x="6994526" y="5380568"/>
            <a:ext cx="8034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淤</a:t>
            </a:r>
          </a:p>
        </p:txBody>
      </p:sp>
    </p:spTree>
  </p:cSld>
  <p:clrMapOvr>
    <a:masterClrMapping/>
  </p:clrMapOvr>
  <p:transition/>
  <p:timing>
    <p:tnLst>
      <p:par>
        <p:cTn id="1" dur="indefinite" restart="never" nodeType="tmRoot">
          <p:childTnLst>
            <p:seq concurrent="1" nextAc="seek">
              <p:cTn id="2" restart="whenNotActive" fill="hold" evtFilter="cancelBubble" nodeType="interactiveSeq">
                <p:stCondLst>
                  <p:cond evt="onClick" delay="0">
                    <p:tgtEl>
                      <p:spTgt spid="10243"/>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nextCondLst>
                <p:cond evt="onClick" delay="0">
                  <p:tgtEl>
                    <p:spTgt spid="10243"/>
                  </p:tgtEl>
                </p:cond>
              </p:nextCondLst>
            </p:seq>
            <p:seq concurrent="1" nextAc="seek">
              <p:cTn id="8" restart="whenNotActive" fill="hold" evtFilter="cancelBubble" nodeType="interactiveSeq">
                <p:stCondLst>
                  <p:cond evt="onClick" delay="0">
                    <p:tgtEl>
                      <p:spTgt spid="10245"/>
                    </p:tgtEl>
                  </p:cond>
                </p:stCondLst>
                <p:endSync evt="end" delay="0">
                  <p:rtn val="all"/>
                </p:endSync>
                <p:childTnLst>
                  <p:par>
                    <p:cTn id="9" fill="hold">
                      <p:stCondLst>
                        <p:cond delay="0"/>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childTnLst>
              </p:cTn>
              <p:nextCondLst>
                <p:cond evt="onClick" delay="0">
                  <p:tgtEl>
                    <p:spTgt spid="10245"/>
                  </p:tgtEl>
                </p:cond>
              </p:nextCondLst>
            </p:seq>
            <p:seq concurrent="1" nextAc="seek">
              <p:cTn id="14" restart="whenNotActive" fill="hold" evtFilter="cancelBubble" nodeType="interactiveSeq">
                <p:stCondLst>
                  <p:cond evt="onClick" delay="0">
                    <p:tgtEl>
                      <p:spTgt spid="10247"/>
                    </p:tgtEl>
                  </p:cond>
                </p:stCondLst>
                <p:endSync evt="end" delay="0">
                  <p:rtn val="all"/>
                </p:endSync>
                <p:childTnLst>
                  <p:par>
                    <p:cTn id="15" fill="hold">
                      <p:stCondLst>
                        <p:cond delay="0"/>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childTnLst>
                          </p:cTn>
                        </p:par>
                      </p:childTnLst>
                    </p:cTn>
                  </p:par>
                </p:childTnLst>
              </p:cTn>
              <p:nextCondLst>
                <p:cond evt="onClick" delay="0">
                  <p:tgtEl>
                    <p:spTgt spid="10247"/>
                  </p:tgtEl>
                </p:cond>
              </p:nextCondLst>
            </p:seq>
            <p:seq concurrent="1" nextAc="seek">
              <p:cTn id="20" restart="whenNotActive" fill="hold" evtFilter="cancelBubble" nodeType="interactiveSeq">
                <p:stCondLst>
                  <p:cond evt="onClick" delay="0">
                    <p:tgtEl>
                      <p:spTgt spid="10249"/>
                    </p:tgtEl>
                  </p:cond>
                </p:stCondLst>
                <p:endSync evt="end" delay="0">
                  <p:rtn val="all"/>
                </p:endSync>
                <p:childTnLst>
                  <p:par>
                    <p:cTn id="21" fill="hold">
                      <p:stCondLst>
                        <p:cond delay="0"/>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childTnLst>
                    </p:cTn>
                  </p:par>
                </p:childTnLst>
              </p:cTn>
              <p:nextCondLst>
                <p:cond evt="onClick" delay="0">
                  <p:tgtEl>
                    <p:spTgt spid="10249"/>
                  </p:tgtEl>
                </p:cond>
              </p:nextCondLst>
            </p:seq>
            <p:seq concurrent="1" nextAc="seek">
              <p:cTn id="26" restart="whenNotActive" fill="hold" evtFilter="cancelBubble" nodeType="interactiveSeq">
                <p:stCondLst>
                  <p:cond evt="onClick" delay="0">
                    <p:tgtEl>
                      <p:spTgt spid="10251"/>
                    </p:tgtEl>
                  </p:cond>
                </p:stCondLst>
                <p:endSync evt="end" delay="0">
                  <p:rtn val="all"/>
                </p:endSync>
                <p:childTnLst>
                  <p:par>
                    <p:cTn id="27" fill="hold">
                      <p:stCondLst>
                        <p:cond delay="0"/>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500"/>
                                        <p:tgtEl>
                                          <p:spTgt spid="11"/>
                                        </p:tgtEl>
                                      </p:cBhvr>
                                    </p:animEffect>
                                  </p:childTnLst>
                                </p:cTn>
                              </p:par>
                            </p:childTnLst>
                          </p:cTn>
                        </p:par>
                      </p:childTnLst>
                    </p:cTn>
                  </p:par>
                </p:childTnLst>
              </p:cTn>
              <p:nextCondLst>
                <p:cond evt="onClick" delay="0">
                  <p:tgtEl>
                    <p:spTgt spid="10251"/>
                  </p:tgtEl>
                </p:cond>
              </p:nextCondLst>
            </p:seq>
            <p:seq concurrent="1" nextAc="seek">
              <p:cTn id="32" restart="whenNotActive" fill="hold" evtFilter="cancelBubble" nodeType="interactiveSeq">
                <p:stCondLst>
                  <p:cond evt="onClick" delay="0">
                    <p:tgtEl>
                      <p:spTgt spid="10253"/>
                    </p:tgtEl>
                  </p:cond>
                </p:stCondLst>
                <p:endSync evt="end" delay="0">
                  <p:rtn val="all"/>
                </p:endSync>
                <p:childTnLst>
                  <p:par>
                    <p:cTn id="33" fill="hold">
                      <p:stCondLst>
                        <p:cond delay="0"/>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childTnLst>
                          </p:cTn>
                        </p:par>
                      </p:childTnLst>
                    </p:cTn>
                  </p:par>
                </p:childTnLst>
              </p:cTn>
              <p:nextCondLst>
                <p:cond evt="onClick" delay="0">
                  <p:tgtEl>
                    <p:spTgt spid="10253"/>
                  </p:tgtEl>
                </p:cond>
              </p:nextCondLst>
            </p:seq>
            <p:seq concurrent="1" nextAc="seek">
              <p:cTn id="38" restart="whenNotActive" fill="hold" evtFilter="cancelBubble" nodeType="interactiveSeq">
                <p:stCondLst>
                  <p:cond evt="onClick" delay="0">
                    <p:tgtEl>
                      <p:spTgt spid="10255"/>
                    </p:tgtEl>
                  </p:cond>
                </p:stCondLst>
                <p:endSync evt="end" delay="0">
                  <p:rtn val="all"/>
                </p:endSync>
                <p:childTnLst>
                  <p:par>
                    <p:cTn id="39" fill="hold">
                      <p:stCondLst>
                        <p:cond delay="0"/>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15"/>
                                        </p:tgtEl>
                                        <p:attrNameLst>
                                          <p:attrName>style.visibility</p:attrName>
                                        </p:attrNameLst>
                                      </p:cBhvr>
                                      <p:to>
                                        <p:strVal val="visible"/>
                                      </p:to>
                                    </p:set>
                                    <p:animEffect transition="in" filter="fade">
                                      <p:cBhvr>
                                        <p:cTn id="43" dur="500"/>
                                        <p:tgtEl>
                                          <p:spTgt spid="15"/>
                                        </p:tgtEl>
                                      </p:cBhvr>
                                    </p:animEffect>
                                  </p:childTnLst>
                                </p:cTn>
                              </p:par>
                            </p:childTnLst>
                          </p:cTn>
                        </p:par>
                      </p:childTnLst>
                    </p:cTn>
                  </p:par>
                </p:childTnLst>
              </p:cTn>
              <p:nextCondLst>
                <p:cond evt="onClick" delay="0">
                  <p:tgtEl>
                    <p:spTgt spid="10255"/>
                  </p:tgtEl>
                </p:cond>
              </p:nextCondLst>
            </p:seq>
            <p:seq concurrent="1" nextAc="seek">
              <p:cTn id="44" restart="whenNotActive" fill="hold" evtFilter="cancelBubble" nodeType="interactiveSeq">
                <p:stCondLst>
                  <p:cond evt="onClick" delay="0">
                    <p:tgtEl>
                      <p:spTgt spid="10258"/>
                    </p:tgtEl>
                  </p:cond>
                </p:stCondLst>
                <p:endSync evt="end" delay="0">
                  <p:rtn val="all"/>
                </p:endSync>
                <p:childTnLst>
                  <p:par>
                    <p:cTn id="45" fill="hold">
                      <p:stCondLst>
                        <p:cond delay="0"/>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childTnLst>
                          </p:cTn>
                        </p:par>
                      </p:childTnLst>
                    </p:cTn>
                  </p:par>
                </p:childTnLst>
              </p:cTn>
              <p:nextCondLst>
                <p:cond evt="onClick" delay="0">
                  <p:tgtEl>
                    <p:spTgt spid="10258"/>
                  </p:tgtEl>
                </p:cond>
              </p:nextCondLst>
            </p:seq>
            <p:seq concurrent="1" nextAc="seek">
              <p:cTn id="50" restart="whenNotActive" fill="hold" evtFilter="cancelBubble" nodeType="interactiveSeq">
                <p:stCondLst>
                  <p:cond evt="onClick" delay="0">
                    <p:tgtEl>
                      <p:spTgt spid="10260"/>
                    </p:tgtEl>
                  </p:cond>
                </p:stCondLst>
                <p:endSync evt="end" delay="0">
                  <p:rtn val="all"/>
                </p:endSync>
                <p:childTnLst>
                  <p:par>
                    <p:cTn id="51" fill="hold">
                      <p:stCondLst>
                        <p:cond delay="0"/>
                      </p:stCondLst>
                      <p:childTnLst>
                        <p:par>
                          <p:cTn id="52" fill="hold">
                            <p:stCondLst>
                              <p:cond delay="0"/>
                            </p:stCondLst>
                            <p:childTnLst>
                              <p:par>
                                <p:cTn id="53" presetID="10" presetClass="entr" presetSubtype="0" fill="hold" nodeType="click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childTnLst>
                    </p:cTn>
                  </p:par>
                </p:childTnLst>
              </p:cTn>
              <p:nextCondLst>
                <p:cond evt="onClick" delay="0">
                  <p:tgtEl>
                    <p:spTgt spid="10260"/>
                  </p:tgtEl>
                </p:cond>
              </p:nextCondLst>
            </p:seq>
            <p:seq concurrent="1" nextAc="seek">
              <p:cTn id="56" restart="whenNotActive" fill="hold" evtFilter="cancelBubble" nodeType="interactiveSeq">
                <p:stCondLst>
                  <p:cond evt="onClick" delay="0">
                    <p:tgtEl>
                      <p:spTgt spid="10262"/>
                    </p:tgtEl>
                  </p:cond>
                </p:stCondLst>
                <p:endSync evt="end" delay="0">
                  <p:rtn val="all"/>
                </p:endSync>
                <p:childTnLst>
                  <p:par>
                    <p:cTn id="57" fill="hold">
                      <p:stCondLst>
                        <p:cond delay="0"/>
                      </p:stCondLst>
                      <p:childTnLst>
                        <p:par>
                          <p:cTn id="58" fill="hold">
                            <p:stCondLst>
                              <p:cond delay="0"/>
                            </p:stCondLst>
                            <p:childTnLst>
                              <p:par>
                                <p:cTn id="59" presetID="10" presetClass="entr" presetSubtype="0" fill="hold" nodeType="clickEffect">
                                  <p:stCondLst>
                                    <p:cond delay="0"/>
                                  </p:stCondLst>
                                  <p:childTnLst>
                                    <p:set>
                                      <p:cBhvr>
                                        <p:cTn id="60" dur="1" fill="hold">
                                          <p:stCondLst>
                                            <p:cond delay="0"/>
                                          </p:stCondLst>
                                        </p:cTn>
                                        <p:tgtEl>
                                          <p:spTgt spid="28"/>
                                        </p:tgtEl>
                                        <p:attrNameLst>
                                          <p:attrName>style.visibility</p:attrName>
                                        </p:attrNameLst>
                                      </p:cBhvr>
                                      <p:to>
                                        <p:strVal val="visible"/>
                                      </p:to>
                                    </p:set>
                                    <p:animEffect transition="in" filter="fade">
                                      <p:cBhvr>
                                        <p:cTn id="61" dur="500"/>
                                        <p:tgtEl>
                                          <p:spTgt spid="28"/>
                                        </p:tgtEl>
                                      </p:cBhvr>
                                    </p:animEffect>
                                  </p:childTnLst>
                                </p:cTn>
                              </p:par>
                            </p:childTnLst>
                          </p:cTn>
                        </p:par>
                      </p:childTnLst>
                    </p:cTn>
                  </p:par>
                </p:childTnLst>
              </p:cTn>
              <p:nextCondLst>
                <p:cond evt="onClick" delay="0">
                  <p:tgtEl>
                    <p:spTgt spid="10262"/>
                  </p:tgtEl>
                </p:cond>
              </p:nextCondLst>
            </p:seq>
            <p:seq concurrent="1" nextAc="seek">
              <p:cTn id="62" restart="whenNotActive" fill="hold" evtFilter="cancelBubble" nodeType="interactiveSeq">
                <p:stCondLst>
                  <p:cond evt="onClick" delay="0">
                    <p:tgtEl>
                      <p:spTgt spid="10264"/>
                    </p:tgtEl>
                  </p:cond>
                </p:stCondLst>
                <p:endSync evt="end" delay="0">
                  <p:rtn val="all"/>
                </p:endSync>
                <p:childTnLst>
                  <p:par>
                    <p:cTn id="63" fill="hold">
                      <p:stCondLst>
                        <p:cond delay="0"/>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30"/>
                                        </p:tgtEl>
                                        <p:attrNameLst>
                                          <p:attrName>style.visibility</p:attrName>
                                        </p:attrNameLst>
                                      </p:cBhvr>
                                      <p:to>
                                        <p:strVal val="visible"/>
                                      </p:to>
                                    </p:set>
                                    <p:animEffect transition="in" filter="fade">
                                      <p:cBhvr>
                                        <p:cTn id="67" dur="500"/>
                                        <p:tgtEl>
                                          <p:spTgt spid="30"/>
                                        </p:tgtEl>
                                      </p:cBhvr>
                                    </p:animEffect>
                                  </p:childTnLst>
                                </p:cTn>
                              </p:par>
                            </p:childTnLst>
                          </p:cTn>
                        </p:par>
                      </p:childTnLst>
                    </p:cTn>
                  </p:par>
                </p:childTnLst>
              </p:cTn>
              <p:nextCondLst>
                <p:cond evt="onClick" delay="0">
                  <p:tgtEl>
                    <p:spTgt spid="10264"/>
                  </p:tgtEl>
                </p:cond>
              </p:nextCondLst>
            </p:seq>
            <p:seq concurrent="1" nextAc="seek">
              <p:cTn id="68" restart="whenNotActive" fill="hold" evtFilter="cancelBubble" nodeType="interactiveSeq">
                <p:stCondLst>
                  <p:cond evt="onClick" delay="0">
                    <p:tgtEl>
                      <p:spTgt spid="10266"/>
                    </p:tgtEl>
                  </p:cond>
                </p:stCondLst>
                <p:endSync evt="end" delay="0">
                  <p:rtn val="all"/>
                </p:endSync>
                <p:childTnLst>
                  <p:par>
                    <p:cTn id="69" fill="hold">
                      <p:stCondLst>
                        <p:cond delay="0"/>
                      </p:stCondLst>
                      <p:childTnLst>
                        <p:par>
                          <p:cTn id="70" fill="hold">
                            <p:stCondLst>
                              <p:cond delay="0"/>
                            </p:stCondLst>
                            <p:childTnLst>
                              <p:par>
                                <p:cTn id="71" presetID="10" presetClass="entr" presetSubtype="0" fill="hold" nodeType="click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500"/>
                                        <p:tgtEl>
                                          <p:spTgt spid="32"/>
                                        </p:tgtEl>
                                      </p:cBhvr>
                                    </p:animEffect>
                                  </p:childTnLst>
                                </p:cTn>
                              </p:par>
                            </p:childTnLst>
                          </p:cTn>
                        </p:par>
                      </p:childTnLst>
                    </p:cTn>
                  </p:par>
                </p:childTnLst>
              </p:cTn>
              <p:nextCondLst>
                <p:cond evt="onClick" delay="0">
                  <p:tgtEl>
                    <p:spTgt spid="10266"/>
                  </p:tgtEl>
                </p:cond>
              </p:nextCondLst>
            </p:seq>
            <p:seq concurrent="1" nextAc="seek">
              <p:cTn id="74" restart="whenNotActive" fill="hold" evtFilter="cancelBubble" nodeType="interactiveSeq">
                <p:stCondLst>
                  <p:cond evt="onClick" delay="0">
                    <p:tgtEl>
                      <p:spTgt spid="10268"/>
                    </p:tgtEl>
                  </p:cond>
                </p:stCondLst>
                <p:endSync evt="end" delay="0">
                  <p:rtn val="all"/>
                </p:endSync>
                <p:childTnLst>
                  <p:par>
                    <p:cTn id="75" fill="hold">
                      <p:stCondLst>
                        <p:cond delay="0"/>
                      </p:stCondLst>
                      <p:childTnLst>
                        <p:par>
                          <p:cTn id="76" fill="hold">
                            <p:stCondLst>
                              <p:cond delay="0"/>
                            </p:stCondLst>
                            <p:childTnLst>
                              <p:par>
                                <p:cTn id="77" presetID="10" presetClass="entr" presetSubtype="0" fill="hold" nodeType="clickEffect">
                                  <p:stCondLst>
                                    <p:cond delay="0"/>
                                  </p:stCondLst>
                                  <p:childTnLst>
                                    <p:set>
                                      <p:cBhvr>
                                        <p:cTn id="78" dur="1" fill="hold">
                                          <p:stCondLst>
                                            <p:cond delay="0"/>
                                          </p:stCondLst>
                                        </p:cTn>
                                        <p:tgtEl>
                                          <p:spTgt spid="34"/>
                                        </p:tgtEl>
                                        <p:attrNameLst>
                                          <p:attrName>style.visibility</p:attrName>
                                        </p:attrNameLst>
                                      </p:cBhvr>
                                      <p:to>
                                        <p:strVal val="visible"/>
                                      </p:to>
                                    </p:set>
                                    <p:animEffect transition="in" filter="fade">
                                      <p:cBhvr>
                                        <p:cTn id="79" dur="500"/>
                                        <p:tgtEl>
                                          <p:spTgt spid="34"/>
                                        </p:tgtEl>
                                      </p:cBhvr>
                                    </p:animEffect>
                                  </p:childTnLst>
                                </p:cTn>
                              </p:par>
                            </p:childTnLst>
                          </p:cTn>
                        </p:par>
                      </p:childTnLst>
                    </p:cTn>
                  </p:par>
                </p:childTnLst>
              </p:cTn>
              <p:nextCondLst>
                <p:cond evt="onClick" delay="0">
                  <p:tgtEl>
                    <p:spTgt spid="10268"/>
                  </p:tgtEl>
                </p:cond>
              </p:nextCondLst>
            </p:seq>
          </p:childTnLst>
        </p:cTn>
      </p:par>
    </p:tnLst>
  </p:timing>
</p:sld>
</file>

<file path=ppt/slides/slide10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Box 9"/>
          <p:cNvSpPr txBox="1">
            <a:spLocks noChangeArrowheads="1"/>
          </p:cNvSpPr>
          <p:nvPr/>
        </p:nvSpPr>
        <p:spPr bwMode="auto">
          <a:xfrm>
            <a:off x="4046539" y="5099052"/>
            <a:ext cx="1522412" cy="1816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37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（遐想）</a:t>
            </a:r>
          </a:p>
        </p:txBody>
      </p:sp>
      <p:sp>
        <p:nvSpPr>
          <p:cNvPr id="3" name="TextBox 12"/>
          <p:cNvSpPr txBox="1">
            <a:spLocks noChangeArrowheads="1"/>
          </p:cNvSpPr>
          <p:nvPr/>
        </p:nvSpPr>
        <p:spPr bwMode="auto">
          <a:xfrm>
            <a:off x="168275" y="571500"/>
            <a:ext cx="2242922" cy="707886"/>
          </a:xfrm>
          <a:prstGeom prst="rect">
            <a:avLst/>
          </a:prstGeom>
          <a:noFill/>
          <a:ln>
            <a:noFill/>
          </a:ln>
        </p:spPr>
        <p:txBody>
          <a:bodyPr wrap="none">
            <a:spAutoFit/>
          </a:bodyPr>
          <a:lstStyle>
            <a:lvl1pPr eaLnBrk="0" hangingPunct="0">
              <a:defRPr sz="1600">
                <a:solidFill>
                  <a:schemeClr val="tx1"/>
                </a:solidFill>
                <a:latin typeface="Arial" panose="020B0604020202020204" pitchFamily="34" charset="0"/>
                <a:ea typeface="宋体" panose="02010600030101010101" pitchFamily="2" charset="-122"/>
              </a:defRPr>
            </a:lvl1pPr>
            <a:lvl2pPr marL="742950" indent="-285750" eaLnBrk="0" hangingPunct="0">
              <a:defRPr sz="1600">
                <a:solidFill>
                  <a:schemeClr val="tx1"/>
                </a:solidFill>
                <a:latin typeface="Arial" panose="020B0604020202020204" pitchFamily="34" charset="0"/>
                <a:ea typeface="宋体" panose="02010600030101010101" pitchFamily="2" charset="-122"/>
              </a:defRPr>
            </a:lvl2pPr>
            <a:lvl3pPr marL="1143000" indent="-228600" eaLnBrk="0" hangingPunct="0">
              <a:defRPr sz="1600">
                <a:solidFill>
                  <a:schemeClr val="tx1"/>
                </a:solidFill>
                <a:latin typeface="Arial" panose="020B0604020202020204" pitchFamily="34" charset="0"/>
                <a:ea typeface="宋体" panose="02010600030101010101" pitchFamily="2" charset="-122"/>
              </a:defRPr>
            </a:lvl3pPr>
            <a:lvl4pPr marL="1600200" indent="-228600" eaLnBrk="0" hangingPunct="0">
              <a:defRPr sz="1600">
                <a:solidFill>
                  <a:schemeClr val="tx1"/>
                </a:solidFill>
                <a:latin typeface="Arial" panose="020B0604020202020204" pitchFamily="34" charset="0"/>
                <a:ea typeface="宋体" panose="02010600030101010101" pitchFamily="2" charset="-122"/>
              </a:defRPr>
            </a:lvl4pPr>
            <a:lvl5pPr marL="2057400" indent="-228600" eaLnBrk="0" hangingPunct="0">
              <a:defRPr sz="16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dirty="0">
                <a:ln>
                  <a:noFill/>
                </a:ln>
                <a:solidFill>
                  <a:srgbClr val="0033CC"/>
                </a:solidFill>
                <a:effectLst/>
                <a:uLnTx/>
                <a:uFillTx/>
                <a:latin typeface="等线 Light" panose="02010600030101010101" pitchFamily="2" charset="-122"/>
                <a:ea typeface="等线 Light" panose="02010600030101010101" pitchFamily="2" charset="-122"/>
                <a:cs typeface="+mn-cs"/>
              </a:rPr>
              <a:t>词语解释</a:t>
            </a:r>
          </a:p>
        </p:txBody>
      </p:sp>
      <p:sp>
        <p:nvSpPr>
          <p:cNvPr id="4" name="TextBox 9"/>
          <p:cNvSpPr txBox="1">
            <a:spLocks noChangeArrowheads="1"/>
          </p:cNvSpPr>
          <p:nvPr/>
        </p:nvSpPr>
        <p:spPr bwMode="auto">
          <a:xfrm>
            <a:off x="795339" y="1655234"/>
            <a:ext cx="5299075" cy="6127447"/>
          </a:xfrm>
          <a:prstGeom prst="rect">
            <a:avLst/>
          </a:prstGeom>
          <a:noFill/>
          <a:ln>
            <a:noFill/>
          </a:ln>
        </p:spPr>
        <p:txBody>
          <a:bodyPr>
            <a:spAutoFit/>
          </a:bodyPr>
          <a:lstStyle>
            <a:lvl1pPr eaLnBrk="0" hangingPunct="0">
              <a:defRPr sz="1600">
                <a:solidFill>
                  <a:schemeClr val="tx1"/>
                </a:solidFill>
                <a:latin typeface="Arial" panose="020B0604020202020204" pitchFamily="34" charset="0"/>
                <a:ea typeface="宋体" panose="02010600030101010101" pitchFamily="2" charset="-122"/>
              </a:defRPr>
            </a:lvl1pPr>
            <a:lvl2pPr marL="742950" indent="-285750" eaLnBrk="0" hangingPunct="0">
              <a:defRPr sz="1600">
                <a:solidFill>
                  <a:schemeClr val="tx1"/>
                </a:solidFill>
                <a:latin typeface="Arial" panose="020B0604020202020204" pitchFamily="34" charset="0"/>
                <a:ea typeface="宋体" panose="02010600030101010101" pitchFamily="2" charset="-122"/>
              </a:defRPr>
            </a:lvl2pPr>
            <a:lvl3pPr marL="1143000" indent="-228600" eaLnBrk="0" hangingPunct="0">
              <a:defRPr sz="1600">
                <a:solidFill>
                  <a:schemeClr val="tx1"/>
                </a:solidFill>
                <a:latin typeface="Arial" panose="020B0604020202020204" pitchFamily="34" charset="0"/>
                <a:ea typeface="宋体" panose="02010600030101010101" pitchFamily="2" charset="-122"/>
              </a:defRPr>
            </a:lvl3pPr>
            <a:lvl4pPr marL="1600200" indent="-228600" eaLnBrk="0" hangingPunct="0">
              <a:defRPr sz="1600">
                <a:solidFill>
                  <a:schemeClr val="tx1"/>
                </a:solidFill>
                <a:latin typeface="Arial" panose="020B0604020202020204" pitchFamily="34" charset="0"/>
                <a:ea typeface="宋体" panose="02010600030101010101" pitchFamily="2" charset="-122"/>
              </a:defRPr>
            </a:lvl4pPr>
            <a:lvl5pPr marL="2057400" indent="-228600" eaLnBrk="0" hangingPunct="0">
              <a:defRPr sz="16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1" fontAlgn="base" latinLnBrk="0" hangingPunct="1">
              <a:lnSpc>
                <a:spcPct val="150000"/>
              </a:lnSpc>
              <a:spcBef>
                <a:spcPts val="0"/>
              </a:spcBef>
              <a:spcAft>
                <a:spcPct val="0"/>
              </a:spcAft>
              <a:buClrTx/>
              <a:buSzTx/>
              <a:buFont typeface="Wingdings" panose="05000000000000000000" pitchFamily="2" charset="2"/>
              <a:buChar char="Ø"/>
              <a:defRPr/>
            </a:pPr>
            <a:r>
              <a:rPr kumimoji="0" lang="zh-CN" altLang="en-US" sz="373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因受冲击而动荡；冲击使动荡。</a:t>
            </a:r>
          </a:p>
          <a:p>
            <a:pPr marL="609600" marR="0" lvl="0" indent="-609600" algn="l" defTabSz="1219200" rtl="0" eaLnBrk="1" fontAlgn="base" latinLnBrk="0" hangingPunct="1">
              <a:lnSpc>
                <a:spcPct val="150000"/>
              </a:lnSpc>
              <a:spcBef>
                <a:spcPts val="0"/>
              </a:spcBef>
              <a:spcAft>
                <a:spcPct val="0"/>
              </a:spcAft>
              <a:buClrTx/>
              <a:buSzTx/>
              <a:buFont typeface="Wingdings" panose="05000000000000000000" pitchFamily="2" charset="2"/>
              <a:buChar char="Ø"/>
              <a:defRPr/>
            </a:pPr>
            <a:r>
              <a:rPr kumimoji="0" lang="zh-CN" altLang="en-US" sz="373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雄健浑厚；雄壮浑厚。</a:t>
            </a:r>
          </a:p>
          <a:p>
            <a:pPr marL="609600" marR="0" lvl="0" indent="-609600" algn="l" defTabSz="1219200" rtl="0" eaLnBrk="1" fontAlgn="base" latinLnBrk="0" hangingPunct="1">
              <a:lnSpc>
                <a:spcPct val="150000"/>
              </a:lnSpc>
              <a:spcBef>
                <a:spcPts val="0"/>
              </a:spcBef>
              <a:spcAft>
                <a:spcPct val="0"/>
              </a:spcAft>
              <a:buClrTx/>
              <a:buSzTx/>
              <a:buFont typeface="Wingdings" panose="05000000000000000000" pitchFamily="2" charset="2"/>
              <a:buChar char="Ø"/>
              <a:defRPr/>
            </a:pPr>
            <a:r>
              <a:rPr kumimoji="0" lang="zh-CN" altLang="en-US" sz="373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悠远地思索或想象。</a:t>
            </a:r>
          </a:p>
          <a:p>
            <a:pPr marL="609600" marR="0" lvl="0" indent="-609600" algn="l" defTabSz="1219200" rtl="0" eaLnBrk="1" fontAlgn="base" latinLnBrk="0" hangingPunct="1">
              <a:lnSpc>
                <a:spcPct val="150000"/>
              </a:lnSpc>
              <a:spcBef>
                <a:spcPts val="0"/>
              </a:spcBef>
              <a:spcAft>
                <a:spcPct val="0"/>
              </a:spcAft>
              <a:buClrTx/>
              <a:buSzTx/>
              <a:buFont typeface="Wingdings" panose="05000000000000000000" pitchFamily="2" charset="2"/>
              <a:buChar char="Ø"/>
              <a:defRPr/>
            </a:pPr>
            <a:r>
              <a:rPr kumimoji="0" lang="zh-CN" altLang="en-US" sz="373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江河湖泊的水溢出，四处流淌。</a:t>
            </a:r>
          </a:p>
          <a:p>
            <a:pPr marL="609600" marR="0" lvl="0" indent="-609600" algn="l" defTabSz="1219200" rtl="0" eaLnBrk="1" fontAlgn="base" latinLnBrk="0" hangingPunct="1">
              <a:lnSpc>
                <a:spcPct val="150000"/>
              </a:lnSpc>
              <a:spcBef>
                <a:spcPts val="0"/>
              </a:spcBef>
              <a:spcAft>
                <a:spcPct val="0"/>
              </a:spcAft>
              <a:buClrTx/>
              <a:buSzTx/>
              <a:buFont typeface="Wingdings" panose="05000000000000000000" pitchFamily="2" charset="2"/>
              <a:buChar char="Ø"/>
              <a:defRPr/>
            </a:pPr>
            <a:r>
              <a:rPr kumimoji="0" lang="zh-CN" altLang="en-US" sz="373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极美妙；极巧妙。</a:t>
            </a:r>
          </a:p>
        </p:txBody>
      </p:sp>
      <p:sp>
        <p:nvSpPr>
          <p:cNvPr id="10" name="TextBox 9"/>
          <p:cNvSpPr txBox="1">
            <a:spLocks noChangeArrowheads="1"/>
          </p:cNvSpPr>
          <p:nvPr/>
        </p:nvSpPr>
        <p:spPr bwMode="auto">
          <a:xfrm>
            <a:off x="4811714" y="2525185"/>
            <a:ext cx="1512887" cy="1816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37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（雄浑）</a:t>
            </a:r>
            <a:endParaRPr kumimoji="0" lang="en-US" altLang="zh-CN" sz="37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sp>
        <p:nvSpPr>
          <p:cNvPr id="11" name="TextBox 9"/>
          <p:cNvSpPr txBox="1">
            <a:spLocks noChangeArrowheads="1"/>
          </p:cNvSpPr>
          <p:nvPr/>
        </p:nvSpPr>
        <p:spPr bwMode="auto">
          <a:xfrm>
            <a:off x="6257926" y="1661585"/>
            <a:ext cx="1368425" cy="1816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37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（激荡）</a:t>
            </a:r>
            <a:endParaRPr kumimoji="0" lang="en-US" altLang="zh-CN" sz="37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sp>
        <p:nvSpPr>
          <p:cNvPr id="12" name="TextBox 9"/>
          <p:cNvSpPr txBox="1">
            <a:spLocks noChangeArrowheads="1"/>
          </p:cNvSpPr>
          <p:nvPr/>
        </p:nvSpPr>
        <p:spPr bwMode="auto">
          <a:xfrm>
            <a:off x="4808539" y="3367618"/>
            <a:ext cx="1368425" cy="1816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37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（泛滥）</a:t>
            </a:r>
          </a:p>
        </p:txBody>
      </p:sp>
      <p:sp>
        <p:nvSpPr>
          <p:cNvPr id="13" name="TextBox 9"/>
          <p:cNvSpPr txBox="1">
            <a:spLocks noChangeArrowheads="1"/>
          </p:cNvSpPr>
          <p:nvPr/>
        </p:nvSpPr>
        <p:spPr bwMode="auto">
          <a:xfrm>
            <a:off x="6196014" y="4248152"/>
            <a:ext cx="1493837" cy="1816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37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（绝妙）</a:t>
            </a:r>
            <a:endParaRPr kumimoji="0" lang="en-US" altLang="zh-CN" sz="37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down)">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randombar(horizontal)">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wipe(down)">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randombar(horizontal)">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nodeType="clickEffect">
                                  <p:stCondLst>
                                    <p:cond delay="0"/>
                                  </p:stCondLst>
                                  <p:childTnLst>
                                    <p:set>
                                      <p:cBhvr>
                                        <p:cTn id="26" dur="1" fill="hold">
                                          <p:stCondLst>
                                            <p:cond delay="0"/>
                                          </p:stCondLst>
                                        </p:cTn>
                                        <p:tgtEl>
                                          <p:spTgt spid="4">
                                            <p:txEl>
                                              <p:pRg st="2" end="2"/>
                                            </p:txEl>
                                          </p:spTgt>
                                        </p:tgtEl>
                                        <p:attrNameLst>
                                          <p:attrName>style.visibility</p:attrName>
                                        </p:attrNameLst>
                                      </p:cBhvr>
                                      <p:to>
                                        <p:strVal val="visible"/>
                                      </p:to>
                                    </p:set>
                                    <p:animEffect transition="in" filter="randombar(horizontal)">
                                      <p:cBhvr>
                                        <p:cTn id="27" dur="500"/>
                                        <p:tgtEl>
                                          <p:spTgt spid="4">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randombar(horizontal)">
                                      <p:cBhvr>
                                        <p:cTn id="32" dur="500"/>
                                        <p:tgtEl>
                                          <p:spTgt spid="12"/>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nodeType="clickEffect">
                                  <p:stCondLst>
                                    <p:cond delay="0"/>
                                  </p:stCondLst>
                                  <p:childTnLst>
                                    <p:set>
                                      <p:cBhvr>
                                        <p:cTn id="36" dur="1" fill="hold">
                                          <p:stCondLst>
                                            <p:cond delay="0"/>
                                          </p:stCondLst>
                                        </p:cTn>
                                        <p:tgtEl>
                                          <p:spTgt spid="4">
                                            <p:txEl>
                                              <p:pRg st="3" end="3"/>
                                            </p:txEl>
                                          </p:spTgt>
                                        </p:tgtEl>
                                        <p:attrNameLst>
                                          <p:attrName>style.visibility</p:attrName>
                                        </p:attrNameLst>
                                      </p:cBhvr>
                                      <p:to>
                                        <p:strVal val="visible"/>
                                      </p:to>
                                    </p:set>
                                    <p:animEffect transition="in" filter="randombar(horizontal)">
                                      <p:cBhvr>
                                        <p:cTn id="37" dur="500"/>
                                        <p:tgtEl>
                                          <p:spTgt spid="4">
                                            <p:txEl>
                                              <p:pRg st="3" end="3"/>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grpId="0" nodeType="click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randombar(horizontal)">
                                      <p:cBhvr>
                                        <p:cTn id="42" dur="500"/>
                                        <p:tgtEl>
                                          <p:spTgt spid="13"/>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nodeType="clickEffect">
                                  <p:stCondLst>
                                    <p:cond delay="0"/>
                                  </p:stCondLst>
                                  <p:childTnLst>
                                    <p:set>
                                      <p:cBhvr>
                                        <p:cTn id="46" dur="1" fill="hold">
                                          <p:stCondLst>
                                            <p:cond delay="0"/>
                                          </p:stCondLst>
                                        </p:cTn>
                                        <p:tgtEl>
                                          <p:spTgt spid="4">
                                            <p:txEl>
                                              <p:pRg st="4" end="4"/>
                                            </p:txEl>
                                          </p:spTgt>
                                        </p:tgtEl>
                                        <p:attrNameLst>
                                          <p:attrName>style.visibility</p:attrName>
                                        </p:attrNameLst>
                                      </p:cBhvr>
                                      <p:to>
                                        <p:strVal val="visible"/>
                                      </p:to>
                                    </p:set>
                                    <p:animEffect transition="in" filter="wipe(down)">
                                      <p:cBhvr>
                                        <p:cTn id="47" dur="500"/>
                                        <p:tgtEl>
                                          <p:spTgt spid="4">
                                            <p:txEl>
                                              <p:pRg st="4" end="4"/>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4" presetClass="entr" presetSubtype="10" fill="hold" grpId="0" nodeType="clickEffect">
                                  <p:stCondLst>
                                    <p:cond delay="0"/>
                                  </p:stCondLst>
                                  <p:childTnLst>
                                    <p:set>
                                      <p:cBhvr>
                                        <p:cTn id="51" dur="1" fill="hold">
                                          <p:stCondLst>
                                            <p:cond delay="0"/>
                                          </p:stCondLst>
                                        </p:cTn>
                                        <p:tgtEl>
                                          <p:spTgt spid="10242"/>
                                        </p:tgtEl>
                                        <p:attrNameLst>
                                          <p:attrName>style.visibility</p:attrName>
                                        </p:attrNameLst>
                                      </p:cBhvr>
                                      <p:to>
                                        <p:strVal val="visible"/>
                                      </p:to>
                                    </p:set>
                                    <p:animEffect transition="in" filter="randombar(horizontal)">
                                      <p:cBhvr>
                                        <p:cTn id="52" dur="500"/>
                                        <p:tgtEl>
                                          <p:spTgt spid="10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P spid="10" grpId="0"/>
      <p:bldP spid="11" grpId="0"/>
      <p:bldP spid="12" grpId="0"/>
      <p:bldP spid="13" grpId="0"/>
    </p:bldLst>
  </p:timing>
</p:sld>
</file>

<file path=ppt/slides/slide10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文本框 10"/>
          <p:cNvSpPr txBox="1">
            <a:spLocks noChangeArrowheads="1"/>
          </p:cNvSpPr>
          <p:nvPr/>
        </p:nvSpPr>
        <p:spPr bwMode="auto">
          <a:xfrm>
            <a:off x="5000626" y="1835152"/>
            <a:ext cx="3889375" cy="1897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金字塔夕照</a:t>
            </a:r>
          </a:p>
        </p:txBody>
      </p:sp>
    </p:spTree>
  </p:cSld>
  <p:clrMapOvr>
    <a:masterClrMapping/>
  </p:clrMapOvr>
</p:sld>
</file>

<file path=ppt/slides/slide10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文本框 13"/>
          <p:cNvSpPr txBox="1">
            <a:spLocks noChangeArrowheads="1"/>
          </p:cNvSpPr>
          <p:nvPr/>
        </p:nvSpPr>
        <p:spPr bwMode="auto">
          <a:xfrm>
            <a:off x="222251" y="529168"/>
            <a:ext cx="1727200"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0033CC"/>
                </a:solidFill>
                <a:effectLst/>
                <a:uLnTx/>
                <a:uFillTx/>
                <a:latin typeface="黑体" panose="02010609060101010101" pitchFamily="49" charset="-122"/>
                <a:ea typeface="黑体" panose="02010609060101010101" pitchFamily="49" charset="-122"/>
                <a:cs typeface="+mn-cs"/>
              </a:rPr>
              <a:t>整体感知</a:t>
            </a:r>
          </a:p>
        </p:txBody>
      </p:sp>
      <p:sp>
        <p:nvSpPr>
          <p:cNvPr id="13" name="文本框 2"/>
          <p:cNvSpPr txBox="1">
            <a:spLocks noChangeArrowheads="1"/>
          </p:cNvSpPr>
          <p:nvPr/>
        </p:nvSpPr>
        <p:spPr bwMode="auto">
          <a:xfrm>
            <a:off x="600076" y="1358900"/>
            <a:ext cx="63658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说说课文可以分为几个部分？</a:t>
            </a:r>
          </a:p>
        </p:txBody>
      </p:sp>
      <p:sp>
        <p:nvSpPr>
          <p:cNvPr id="14" name="矩形 9"/>
          <p:cNvSpPr>
            <a:spLocks noChangeArrowheads="1"/>
          </p:cNvSpPr>
          <p:nvPr/>
        </p:nvSpPr>
        <p:spPr bwMode="auto">
          <a:xfrm>
            <a:off x="600076" y="2216151"/>
            <a:ext cx="7672388" cy="1536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第一部分（</a:t>
            </a:r>
            <a:r>
              <a:rPr kumimoji="0" lang="en-US" altLang="zh-CN"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1</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2</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：写夕照下的金字塔壮丽、雄浑。</a:t>
            </a:r>
          </a:p>
        </p:txBody>
      </p:sp>
      <p:sp>
        <p:nvSpPr>
          <p:cNvPr id="15" name="矩形 9"/>
          <p:cNvSpPr>
            <a:spLocks noChangeArrowheads="1"/>
          </p:cNvSpPr>
          <p:nvPr/>
        </p:nvSpPr>
        <p:spPr bwMode="auto">
          <a:xfrm>
            <a:off x="600075" y="3596217"/>
            <a:ext cx="7943850" cy="1536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第二部分（</a:t>
            </a:r>
            <a:r>
              <a:rPr kumimoji="0" lang="en-US" altLang="zh-CN"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3</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：猜测金字塔汉文译名的来历及含义。</a:t>
            </a:r>
          </a:p>
        </p:txBody>
      </p:sp>
      <p:sp>
        <p:nvSpPr>
          <p:cNvPr id="16" name="矩形 9"/>
          <p:cNvSpPr>
            <a:spLocks noChangeArrowheads="1"/>
          </p:cNvSpPr>
          <p:nvPr/>
        </p:nvSpPr>
        <p:spPr bwMode="auto">
          <a:xfrm>
            <a:off x="600076" y="5120217"/>
            <a:ext cx="7858125" cy="1536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第三部分（</a:t>
            </a:r>
            <a:r>
              <a:rPr kumimoji="0" lang="en-US" altLang="zh-CN"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4</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：大漠夕照中的金字塔引人遐思。</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randombar(horizontal)">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randombar(horizontal)">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randombar(horizontal)">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6" grpId="0"/>
    </p:bldLst>
  </p:timing>
</p:sld>
</file>

<file path=ppt/slides/slide10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2"/>
          <p:cNvSpPr txBox="1">
            <a:spLocks noChangeArrowheads="1"/>
          </p:cNvSpPr>
          <p:nvPr/>
        </p:nvSpPr>
        <p:spPr bwMode="auto">
          <a:xfrm>
            <a:off x="969963" y="1809751"/>
            <a:ext cx="6367462"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从题目中，你获得了哪些信息呢？</a:t>
            </a:r>
          </a:p>
        </p:txBody>
      </p:sp>
      <p:grpSp>
        <p:nvGrpSpPr>
          <p:cNvPr id="3" name="组合 11"/>
          <p:cNvGrpSpPr/>
          <p:nvPr/>
        </p:nvGrpSpPr>
        <p:grpSpPr bwMode="auto">
          <a:xfrm>
            <a:off x="846139" y="4540251"/>
            <a:ext cx="7770812" cy="1833472"/>
            <a:chOff x="845800" y="3405390"/>
            <a:chExt cx="7771927" cy="1374844"/>
          </a:xfrm>
        </p:grpSpPr>
        <p:pic>
          <p:nvPicPr>
            <p:cNvPr id="20491" name="图片 10"/>
            <p:cNvPicPr>
              <a:picLocks noChangeAspect="1" noChangeArrowheads="1"/>
            </p:cNvPicPr>
            <p:nvPr/>
          </p:nvPicPr>
          <p:blipFill>
            <a:blip r:embed="rId2" cstate="email"/>
            <a:srcRect/>
            <a:stretch>
              <a:fillRect/>
            </a:stretch>
          </p:blipFill>
          <p:spPr bwMode="auto">
            <a:xfrm>
              <a:off x="845800" y="3405390"/>
              <a:ext cx="7771927" cy="9824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492" name="矩形 9"/>
            <p:cNvSpPr>
              <a:spLocks noChangeArrowheads="1"/>
            </p:cNvSpPr>
            <p:nvPr/>
          </p:nvSpPr>
          <p:spPr bwMode="auto">
            <a:xfrm>
              <a:off x="970465" y="3529840"/>
              <a:ext cx="7373784" cy="1250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文章写的是夕阳照耀下的金字塔的美景。</a:t>
              </a:r>
            </a:p>
          </p:txBody>
        </p:sp>
      </p:grpSp>
      <p:sp>
        <p:nvSpPr>
          <p:cNvPr id="20484" name="文本框 13"/>
          <p:cNvSpPr txBox="1">
            <a:spLocks noChangeArrowheads="1"/>
          </p:cNvSpPr>
          <p:nvPr/>
        </p:nvSpPr>
        <p:spPr bwMode="auto">
          <a:xfrm>
            <a:off x="201614" y="524934"/>
            <a:ext cx="1727200"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0033CC"/>
                </a:solidFill>
                <a:effectLst/>
                <a:uLnTx/>
                <a:uFillTx/>
                <a:latin typeface="黑体" panose="02010609060101010101" pitchFamily="49" charset="-122"/>
                <a:ea typeface="黑体" panose="02010609060101010101" pitchFamily="49" charset="-122"/>
                <a:cs typeface="+mn-cs"/>
              </a:rPr>
              <a:t>课文解读</a:t>
            </a:r>
          </a:p>
        </p:txBody>
      </p:sp>
      <p:sp>
        <p:nvSpPr>
          <p:cNvPr id="4" name="矩形 3"/>
          <p:cNvSpPr>
            <a:spLocks noChangeArrowheads="1"/>
          </p:cNvSpPr>
          <p:nvPr/>
        </p:nvSpPr>
        <p:spPr bwMode="auto">
          <a:xfrm>
            <a:off x="2125663" y="2834217"/>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夕照</a:t>
            </a:r>
            <a:endParaRPr kumimoji="0" lang="zh-CN" altLang="en-US" sz="4265"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5" name="箭头: 右 4"/>
          <p:cNvSpPr/>
          <p:nvPr/>
        </p:nvSpPr>
        <p:spPr>
          <a:xfrm>
            <a:off x="3084514" y="2219180"/>
            <a:ext cx="447675" cy="2139087"/>
          </a:xfrm>
          <a:prstGeom prst="rightArrow">
            <a:avLst/>
          </a:prstGeom>
        </p:spPr>
        <p:style>
          <a:lnRef idx="1">
            <a:schemeClr val="accent3"/>
          </a:lnRef>
          <a:fillRef idx="2">
            <a:schemeClr val="accent3"/>
          </a:fillRef>
          <a:effectRef idx="1">
            <a:schemeClr val="accent3"/>
          </a:effectRef>
          <a:fontRef idx="minor">
            <a:schemeClr val="dk1"/>
          </a:fontRef>
        </p:style>
        <p:txBody>
          <a:bodyPr anchor="ctr">
            <a:spAutoFit/>
          </a:bodyPr>
          <a:lstStyle/>
          <a:p>
            <a:pPr marL="0" marR="0" lvl="0" indent="0" algn="ctr" defTabSz="1219200" rtl="0" eaLnBrk="0" fontAlgn="base" latinLnBrk="0" hangingPunct="0">
              <a:lnSpc>
                <a:spcPct val="15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srgbClr val="000000"/>
              </a:solidFill>
              <a:effectLst/>
              <a:uLnTx/>
              <a:uFillTx/>
              <a:latin typeface="等线" panose="02010600030101010101" pitchFamily="2" charset="-122"/>
              <a:ea typeface="等线" panose="02010600030101010101" pitchFamily="2" charset="-122"/>
              <a:cs typeface="+mn-cs"/>
            </a:endParaRPr>
          </a:p>
        </p:txBody>
      </p:sp>
      <p:sp>
        <p:nvSpPr>
          <p:cNvPr id="7" name="矩形 6"/>
          <p:cNvSpPr>
            <a:spLocks noChangeArrowheads="1"/>
          </p:cNvSpPr>
          <p:nvPr/>
        </p:nvSpPr>
        <p:spPr bwMode="auto">
          <a:xfrm>
            <a:off x="3649663" y="2834217"/>
            <a:ext cx="293381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时间和环境</a:t>
            </a:r>
            <a:endParaRPr kumimoji="0" lang="zh-CN" altLang="en-US" sz="4265"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8" name="矩形 7"/>
          <p:cNvSpPr>
            <a:spLocks noChangeArrowheads="1"/>
          </p:cNvSpPr>
          <p:nvPr/>
        </p:nvSpPr>
        <p:spPr bwMode="auto">
          <a:xfrm>
            <a:off x="2125664" y="3687233"/>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金字塔</a:t>
            </a:r>
            <a:endParaRPr kumimoji="0" lang="zh-CN" altLang="en-US" sz="4265"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9" name="箭头: 右 8"/>
          <p:cNvSpPr/>
          <p:nvPr/>
        </p:nvSpPr>
        <p:spPr>
          <a:xfrm>
            <a:off x="3549650" y="3097596"/>
            <a:ext cx="447675" cy="2139087"/>
          </a:xfrm>
          <a:prstGeom prst="rightArrow">
            <a:avLst/>
          </a:prstGeom>
        </p:spPr>
        <p:style>
          <a:lnRef idx="1">
            <a:schemeClr val="accent3"/>
          </a:lnRef>
          <a:fillRef idx="2">
            <a:schemeClr val="accent3"/>
          </a:fillRef>
          <a:effectRef idx="1">
            <a:schemeClr val="accent3"/>
          </a:effectRef>
          <a:fontRef idx="minor">
            <a:schemeClr val="dk1"/>
          </a:fontRef>
        </p:style>
        <p:txBody>
          <a:bodyPr anchor="ctr">
            <a:spAutoFit/>
          </a:bodyPr>
          <a:lstStyle/>
          <a:p>
            <a:pPr marL="0" marR="0" lvl="0" indent="0" algn="ctr" defTabSz="1219200" rtl="0" eaLnBrk="0" fontAlgn="base" latinLnBrk="0" hangingPunct="0">
              <a:lnSpc>
                <a:spcPct val="15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srgbClr val="000000"/>
              </a:solidFill>
              <a:effectLst/>
              <a:uLnTx/>
              <a:uFillTx/>
              <a:latin typeface="等线" panose="02010600030101010101" pitchFamily="2" charset="-122"/>
              <a:ea typeface="等线" panose="02010600030101010101" pitchFamily="2" charset="-122"/>
              <a:cs typeface="+mn-cs"/>
            </a:endParaRPr>
          </a:p>
        </p:txBody>
      </p:sp>
      <p:sp>
        <p:nvSpPr>
          <p:cNvPr id="10" name="矩形 9"/>
          <p:cNvSpPr>
            <a:spLocks noChangeArrowheads="1"/>
          </p:cNvSpPr>
          <p:nvPr/>
        </p:nvSpPr>
        <p:spPr bwMode="auto">
          <a:xfrm>
            <a:off x="4114800" y="3712633"/>
            <a:ext cx="293381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描述的对象</a:t>
            </a:r>
            <a:endParaRPr kumimoji="0" lang="zh-CN" altLang="en-US" sz="4265"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randombar(horizontal)">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down)">
                                      <p:cBhvr>
                                        <p:cTn id="27" dur="5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500"/>
                                        <p:tgtEl>
                                          <p:spTgt spid="9"/>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randombar(horizontal)">
                                      <p:cBhvr>
                                        <p:cTn id="37" dur="500"/>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nodeType="click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randombar(horizontal)">
                                      <p:cBhvr>
                                        <p:cTn id="4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5" grpId="0" animBg="1"/>
      <p:bldP spid="7" grpId="0"/>
      <p:bldP spid="8" grpId="0"/>
      <p:bldP spid="9" grpId="0" animBg="1"/>
      <p:bldP spid="10" grpId="0"/>
    </p:bldLst>
  </p:timing>
</p:sld>
</file>

<file path=ppt/slides/slide10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2"/>
          <p:cNvSpPr txBox="1">
            <a:spLocks noChangeArrowheads="1"/>
          </p:cNvSpPr>
          <p:nvPr/>
        </p:nvSpPr>
        <p:spPr bwMode="auto">
          <a:xfrm>
            <a:off x="387351" y="1045634"/>
            <a:ext cx="8369300"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在金色的夕阳下，金色的田野，金色的沙漠，连尼罗河的河水也泛着金光，而那古老的金字塔啊，简直像是用纯金铸成的。</a:t>
            </a:r>
          </a:p>
        </p:txBody>
      </p:sp>
      <p:sp>
        <p:nvSpPr>
          <p:cNvPr id="4" name="矩形 9"/>
          <p:cNvSpPr>
            <a:spLocks noChangeArrowheads="1"/>
          </p:cNvSpPr>
          <p:nvPr/>
        </p:nvSpPr>
        <p:spPr bwMode="auto">
          <a:xfrm>
            <a:off x="569914" y="3327401"/>
            <a:ext cx="5043487"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    从视觉的角度，描写了夕阳映照下的景物，加上光与影的刻画，呈现出一种立体的极具色彩的美。</a:t>
            </a:r>
          </a:p>
        </p:txBody>
      </p:sp>
      <p:grpSp>
        <p:nvGrpSpPr>
          <p:cNvPr id="3" name="组合 11"/>
          <p:cNvGrpSpPr/>
          <p:nvPr/>
        </p:nvGrpSpPr>
        <p:grpSpPr bwMode="auto">
          <a:xfrm>
            <a:off x="5959476" y="3884087"/>
            <a:ext cx="2736850" cy="2937330"/>
            <a:chOff x="5932759" y="2829798"/>
            <a:chExt cx="2737595" cy="2202938"/>
          </a:xfrm>
        </p:grpSpPr>
        <p:pic>
          <p:nvPicPr>
            <p:cNvPr id="21510" name="图片 10"/>
            <p:cNvPicPr>
              <a:picLocks noChangeAspect="1" noChangeArrowheads="1"/>
            </p:cNvPicPr>
            <p:nvPr/>
          </p:nvPicPr>
          <p:blipFill>
            <a:blip r:embed="rId2" cstate="email"/>
            <a:srcRect/>
            <a:stretch>
              <a:fillRect/>
            </a:stretch>
          </p:blipFill>
          <p:spPr bwMode="auto">
            <a:xfrm>
              <a:off x="5932759" y="2829798"/>
              <a:ext cx="2737595" cy="14461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11" name="矩形 2"/>
            <p:cNvSpPr>
              <a:spLocks noChangeArrowheads="1"/>
            </p:cNvSpPr>
            <p:nvPr/>
          </p:nvSpPr>
          <p:spPr bwMode="auto">
            <a:xfrm>
              <a:off x="6147957" y="2994541"/>
              <a:ext cx="2307197" cy="20381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金字塔有着悠久的历史</a:t>
              </a:r>
              <a:endParaRPr kumimoji="0" lang="zh-CN" altLang="en-US" sz="4265"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grpSp>
      <p:sp>
        <p:nvSpPr>
          <p:cNvPr id="5" name="思想气泡: 云 4"/>
          <p:cNvSpPr/>
          <p:nvPr/>
        </p:nvSpPr>
        <p:spPr>
          <a:xfrm>
            <a:off x="7400926" y="1567592"/>
            <a:ext cx="887413" cy="1639203"/>
          </a:xfrm>
          <a:prstGeom prst="cloudCallout">
            <a:avLst>
              <a:gd name="adj1" fmla="val -26018"/>
              <a:gd name="adj2" fmla="val 184606"/>
            </a:avLst>
          </a:prstGeom>
          <a:noFill/>
          <a:ln w="12700">
            <a:solidFill>
              <a:srgbClr val="FF00FF"/>
            </a:solidFill>
          </a:ln>
        </p:spPr>
        <p:txBody>
          <a:bodyPr anchor="ctr">
            <a:spAutoFit/>
          </a:bodyPr>
          <a:lstStyle/>
          <a:p>
            <a:pPr marL="0" marR="0" lvl="0" indent="0" algn="ctr" defTabSz="1219200" rtl="0" eaLnBrk="0" fontAlgn="base" latinLnBrk="0" hangingPunct="0">
              <a:lnSpc>
                <a:spcPct val="15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srgbClr val="000000"/>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randombar(horizont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randombar(horizontal)">
                                      <p:cBhvr>
                                        <p:cTn id="2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5"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5" name="图片 1"/>
          <p:cNvPicPr>
            <a:picLocks noChangeAspect="1" noChangeArrowheads="1"/>
          </p:cNvPicPr>
          <p:nvPr/>
        </p:nvPicPr>
        <p:blipFill>
          <a:blip r:embed="rId2" cstate="email"/>
          <a:srcRect/>
          <a:stretch>
            <a:fillRect/>
          </a:stretch>
        </p:blipFill>
        <p:spPr bwMode="auto">
          <a:xfrm>
            <a:off x="0" y="-27517"/>
            <a:ext cx="9144000" cy="68855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66" name="文本框 2"/>
          <p:cNvSpPr txBox="1">
            <a:spLocks noChangeArrowheads="1"/>
          </p:cNvSpPr>
          <p:nvPr/>
        </p:nvSpPr>
        <p:spPr bwMode="auto">
          <a:xfrm>
            <a:off x="179389" y="260351"/>
            <a:ext cx="41052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white"/>
                </a:solidFill>
                <a:latin typeface="宋体" panose="02010600030101010101" pitchFamily="2" charset="-122"/>
                <a:ea typeface="宋体" panose="02010600030101010101" pitchFamily="2" charset="-122"/>
              </a:rPr>
              <a:t>非洲大沙漠上的月亮</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0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2"/>
          <p:cNvSpPr txBox="1">
            <a:spLocks noChangeArrowheads="1"/>
          </p:cNvSpPr>
          <p:nvPr/>
        </p:nvSpPr>
        <p:spPr bwMode="auto">
          <a:xfrm>
            <a:off x="609601" y="1104900"/>
            <a:ext cx="8110538"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远远望去，它像漂浮在沙海中的三座金山，</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一幅多么开阔而又雄浑的画卷啊！</a:t>
            </a:r>
          </a:p>
        </p:txBody>
      </p:sp>
      <p:sp>
        <p:nvSpPr>
          <p:cNvPr id="3" name="矩形 9"/>
          <p:cNvSpPr>
            <a:spLocks noChangeArrowheads="1"/>
          </p:cNvSpPr>
          <p:nvPr/>
        </p:nvSpPr>
        <p:spPr bwMode="auto">
          <a:xfrm>
            <a:off x="609601" y="4442885"/>
            <a:ext cx="8110538"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    把对壮丽景色的描绘与自己的联想融合在一起，表达了内心的强烈震撼。</a:t>
            </a:r>
          </a:p>
        </p:txBody>
      </p:sp>
      <p:sp>
        <p:nvSpPr>
          <p:cNvPr id="4" name="矩形 3"/>
          <p:cNvSpPr>
            <a:spLocks noChangeArrowheads="1"/>
          </p:cNvSpPr>
          <p:nvPr/>
        </p:nvSpPr>
        <p:spPr bwMode="auto">
          <a:xfrm>
            <a:off x="2774950" y="3255433"/>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金山</a:t>
            </a:r>
            <a:endParaRPr kumimoji="0" lang="zh-CN" altLang="en-US" sz="4265"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5" name="箭头: 右 4"/>
          <p:cNvSpPr/>
          <p:nvPr/>
        </p:nvSpPr>
        <p:spPr>
          <a:xfrm>
            <a:off x="3868739" y="2674261"/>
            <a:ext cx="446087" cy="2139087"/>
          </a:xfrm>
          <a:prstGeom prst="rightArrow">
            <a:avLst/>
          </a:prstGeom>
        </p:spPr>
        <p:style>
          <a:lnRef idx="1">
            <a:schemeClr val="accent3"/>
          </a:lnRef>
          <a:fillRef idx="2">
            <a:schemeClr val="accent3"/>
          </a:fillRef>
          <a:effectRef idx="1">
            <a:schemeClr val="accent3"/>
          </a:effectRef>
          <a:fontRef idx="minor">
            <a:schemeClr val="dk1"/>
          </a:fontRef>
        </p:style>
        <p:txBody>
          <a:bodyPr anchor="ctr">
            <a:spAutoFit/>
          </a:bodyPr>
          <a:lstStyle/>
          <a:p>
            <a:pPr marL="0" marR="0" lvl="0" indent="0" algn="ctr" defTabSz="1219200" rtl="0" eaLnBrk="0" fontAlgn="base" latinLnBrk="0" hangingPunct="0">
              <a:lnSpc>
                <a:spcPct val="15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srgbClr val="000000"/>
              </a:solidFill>
              <a:effectLst/>
              <a:uLnTx/>
              <a:uFillTx/>
              <a:latin typeface="等线" panose="02010600030101010101" pitchFamily="2" charset="-122"/>
              <a:ea typeface="等线" panose="02010600030101010101" pitchFamily="2" charset="-122"/>
              <a:cs typeface="+mn-cs"/>
            </a:endParaRPr>
          </a:p>
        </p:txBody>
      </p:sp>
      <p:sp>
        <p:nvSpPr>
          <p:cNvPr id="6" name="矩形 5"/>
          <p:cNvSpPr>
            <a:spLocks noChangeArrowheads="1"/>
          </p:cNvSpPr>
          <p:nvPr/>
        </p:nvSpPr>
        <p:spPr bwMode="auto">
          <a:xfrm>
            <a:off x="4400550" y="2961217"/>
            <a:ext cx="3144838"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夕照下的金字塔的外形及颜色</a:t>
            </a:r>
            <a:endParaRPr kumimoji="0" lang="zh-CN" altLang="en-US" sz="4265"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grpSp>
        <p:nvGrpSpPr>
          <p:cNvPr id="7" name="组合 9"/>
          <p:cNvGrpSpPr/>
          <p:nvPr/>
        </p:nvGrpSpPr>
        <p:grpSpPr bwMode="auto">
          <a:xfrm>
            <a:off x="1063626" y="2700866"/>
            <a:ext cx="1651000" cy="1456266"/>
            <a:chOff x="731625" y="2142701"/>
            <a:chExt cx="1651184" cy="1092017"/>
          </a:xfrm>
        </p:grpSpPr>
        <p:pic>
          <p:nvPicPr>
            <p:cNvPr id="22536" name="图片 8"/>
            <p:cNvPicPr>
              <a:picLocks noChangeAspect="1" noChangeArrowheads="1"/>
            </p:cNvPicPr>
            <p:nvPr/>
          </p:nvPicPr>
          <p:blipFill>
            <a:blip r:embed="rId2" cstate="email"/>
            <a:srcRect/>
            <a:stretch>
              <a:fillRect/>
            </a:stretch>
          </p:blipFill>
          <p:spPr bwMode="auto">
            <a:xfrm rot="-737981">
              <a:off x="731625" y="2142701"/>
              <a:ext cx="1651184" cy="10920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37" name="矩形 6"/>
            <p:cNvSpPr>
              <a:spLocks noChangeArrowheads="1"/>
            </p:cNvSpPr>
            <p:nvPr/>
          </p:nvSpPr>
          <p:spPr bwMode="auto">
            <a:xfrm>
              <a:off x="838451" y="2506673"/>
              <a:ext cx="1284469" cy="5614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比喻</a:t>
              </a:r>
              <a:endParaRPr kumimoji="0" lang="zh-CN" altLang="en-US" sz="4265"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down)">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left)">
                                      <p:cBhvr>
                                        <p:cTn id="22" dur="5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randombar(horizontal)">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randombar(horizontal)">
                                      <p:cBhvr>
                                        <p:cTn id="3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animBg="1"/>
      <p:bldP spid="6" grpId="0"/>
    </p:bldLst>
  </p:timing>
</p:sld>
</file>

<file path=ppt/slides/slide10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2"/>
          <p:cNvSpPr txBox="1">
            <a:spLocks noChangeArrowheads="1"/>
          </p:cNvSpPr>
          <p:nvPr/>
        </p:nvSpPr>
        <p:spPr bwMode="auto">
          <a:xfrm>
            <a:off x="549276" y="1113367"/>
            <a:ext cx="7993063"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大漠夕照中的金字塔会让你产生什么样的遐想或怀古的幽思呢？</a:t>
            </a:r>
          </a:p>
        </p:txBody>
      </p:sp>
      <p:sp>
        <p:nvSpPr>
          <p:cNvPr id="3" name="矩形 9"/>
          <p:cNvSpPr>
            <a:spLocks noChangeArrowheads="1"/>
          </p:cNvSpPr>
          <p:nvPr/>
        </p:nvSpPr>
        <p:spPr bwMode="auto">
          <a:xfrm>
            <a:off x="549276" y="2933701"/>
            <a:ext cx="8110538"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    关于金字塔，至今还有许多的未解之谜。古代埃及人民是怎么建造出如此高大壮观的陵墓的？那些巨大的石块的开采、运送、堆砌是多么不容易啊！</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0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2"/>
          <p:cNvSpPr txBox="1">
            <a:spLocks noChangeArrowheads="1"/>
          </p:cNvSpPr>
          <p:nvPr/>
        </p:nvSpPr>
        <p:spPr bwMode="auto">
          <a:xfrm>
            <a:off x="549276" y="1464733"/>
            <a:ext cx="7993063"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读第</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3</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自然段，对“金字塔”汉文译名由来的猜想说明了什么？</a:t>
            </a:r>
          </a:p>
        </p:txBody>
      </p:sp>
      <p:grpSp>
        <p:nvGrpSpPr>
          <p:cNvPr id="3" name="组合 5"/>
          <p:cNvGrpSpPr/>
          <p:nvPr/>
        </p:nvGrpSpPr>
        <p:grpSpPr bwMode="auto">
          <a:xfrm>
            <a:off x="246064" y="3096685"/>
            <a:ext cx="8956675" cy="2788041"/>
            <a:chOff x="246017" y="2322044"/>
            <a:chExt cx="8957188" cy="2091006"/>
          </a:xfrm>
        </p:grpSpPr>
        <p:pic>
          <p:nvPicPr>
            <p:cNvPr id="24580" name="图片 4"/>
            <p:cNvPicPr>
              <a:picLocks noChangeAspect="1" noChangeArrowheads="1"/>
            </p:cNvPicPr>
            <p:nvPr/>
          </p:nvPicPr>
          <p:blipFill>
            <a:blip r:embed="rId2" cstate="email"/>
            <a:srcRect/>
            <a:stretch>
              <a:fillRect/>
            </a:stretch>
          </p:blipFill>
          <p:spPr bwMode="auto">
            <a:xfrm>
              <a:off x="246017" y="2322044"/>
              <a:ext cx="8957188" cy="18271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581" name="矩形 9"/>
            <p:cNvSpPr>
              <a:spLocks noChangeArrowheads="1"/>
            </p:cNvSpPr>
            <p:nvPr/>
          </p:nvSpPr>
          <p:spPr bwMode="auto">
            <a:xfrm>
              <a:off x="549275" y="2571750"/>
              <a:ext cx="8110538" cy="18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rPr>
                <a:t>    赞叹金字塔闪耀着古埃及人民智慧和力量的光芒，肯定了金字塔的艺术和历史价值。</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2"/>
          <p:cNvSpPr txBox="1">
            <a:spLocks noChangeArrowheads="1"/>
          </p:cNvSpPr>
          <p:nvPr/>
        </p:nvSpPr>
        <p:spPr bwMode="auto">
          <a:xfrm>
            <a:off x="549276" y="1623484"/>
            <a:ext cx="763270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你从第一篇阅读材料中获取了哪些信息？</a:t>
            </a:r>
          </a:p>
        </p:txBody>
      </p:sp>
      <p:sp>
        <p:nvSpPr>
          <p:cNvPr id="3" name="矩形 9"/>
          <p:cNvSpPr>
            <a:spLocks noChangeArrowheads="1"/>
          </p:cNvSpPr>
          <p:nvPr/>
        </p:nvSpPr>
        <p:spPr bwMode="auto">
          <a:xfrm>
            <a:off x="549276" y="2851151"/>
            <a:ext cx="8110538"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    金字塔是古老的建筑，夕照下金字塔壮丽、雄浑，震撼人心，引人遐思，它是人类劳动和智慧的结晶，无比珍贵。</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0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p:cNvSpPr txBox="1">
            <a:spLocks noChangeArrowheads="1"/>
          </p:cNvSpPr>
          <p:nvPr/>
        </p:nvSpPr>
        <p:spPr bwMode="auto">
          <a:xfrm>
            <a:off x="1814513" y="1839385"/>
            <a:ext cx="4478337" cy="1536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外观</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雄浑、壮丽</a:t>
            </a:r>
          </a:p>
        </p:txBody>
      </p:sp>
      <p:sp>
        <p:nvSpPr>
          <p:cNvPr id="6" name="左大括号 5"/>
          <p:cNvSpPr/>
          <p:nvPr/>
        </p:nvSpPr>
        <p:spPr bwMode="auto">
          <a:xfrm>
            <a:off x="1525589" y="1998134"/>
            <a:ext cx="288925" cy="3187700"/>
          </a:xfrm>
          <a:prstGeom prst="leftBrace">
            <a:avLst>
              <a:gd name="adj1" fmla="val 32678"/>
              <a:gd name="adj2" fmla="val 50000"/>
            </a:avLst>
          </a:prstGeom>
          <a:noFill/>
          <a:ln w="28575">
            <a:solidFill>
              <a:srgbClr val="00B0F0"/>
            </a:solidFill>
            <a:rou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135" b="0"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endParaRPr>
          </a:p>
        </p:txBody>
      </p:sp>
      <p:sp>
        <p:nvSpPr>
          <p:cNvPr id="7" name="左大括号 6"/>
          <p:cNvSpPr/>
          <p:nvPr/>
        </p:nvSpPr>
        <p:spPr bwMode="auto">
          <a:xfrm rot="10800000">
            <a:off x="6897689" y="2044701"/>
            <a:ext cx="185737" cy="3141133"/>
          </a:xfrm>
          <a:prstGeom prst="leftBrace">
            <a:avLst>
              <a:gd name="adj1" fmla="val 60189"/>
              <a:gd name="adj2" fmla="val 50000"/>
            </a:avLst>
          </a:prstGeom>
          <a:noFill/>
          <a:ln w="28575">
            <a:solidFill>
              <a:srgbClr val="00B0F0"/>
            </a:solidFill>
            <a:rou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135" b="0"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endParaRPr>
          </a:p>
        </p:txBody>
      </p:sp>
      <p:sp>
        <p:nvSpPr>
          <p:cNvPr id="8" name="文本框 7"/>
          <p:cNvSpPr txBox="1">
            <a:spLocks noChangeArrowheads="1"/>
          </p:cNvSpPr>
          <p:nvPr/>
        </p:nvSpPr>
        <p:spPr bwMode="auto">
          <a:xfrm>
            <a:off x="736601" y="1727200"/>
            <a:ext cx="792163"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金字塔夕照</a:t>
            </a:r>
          </a:p>
        </p:txBody>
      </p:sp>
      <p:sp>
        <p:nvSpPr>
          <p:cNvPr id="10" name="文本框 16"/>
          <p:cNvSpPr txBox="1">
            <a:spLocks noChangeArrowheads="1"/>
          </p:cNvSpPr>
          <p:nvPr/>
        </p:nvSpPr>
        <p:spPr bwMode="auto">
          <a:xfrm>
            <a:off x="1789113" y="3058585"/>
            <a:ext cx="49720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译名</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外形像汉字“金”</a:t>
            </a:r>
          </a:p>
        </p:txBody>
      </p:sp>
      <p:sp>
        <p:nvSpPr>
          <p:cNvPr id="11" name="文本框 16"/>
          <p:cNvSpPr txBox="1">
            <a:spLocks noChangeArrowheads="1"/>
          </p:cNvSpPr>
          <p:nvPr/>
        </p:nvSpPr>
        <p:spPr bwMode="auto">
          <a:xfrm>
            <a:off x="1789114" y="4474634"/>
            <a:ext cx="3773487"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感受</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思绪万千</a:t>
            </a:r>
          </a:p>
        </p:txBody>
      </p:sp>
      <p:sp>
        <p:nvSpPr>
          <p:cNvPr id="14" name="文本框 13"/>
          <p:cNvSpPr txBox="1">
            <a:spLocks noChangeArrowheads="1"/>
          </p:cNvSpPr>
          <p:nvPr/>
        </p:nvSpPr>
        <p:spPr bwMode="auto">
          <a:xfrm>
            <a:off x="7063385" y="2398185"/>
            <a:ext cx="923330" cy="2857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由衷赞叹</a:t>
            </a:r>
          </a:p>
        </p:txBody>
      </p:sp>
      <p:grpSp>
        <p:nvGrpSpPr>
          <p:cNvPr id="2" name="组合 24"/>
          <p:cNvGrpSpPr/>
          <p:nvPr/>
        </p:nvGrpSpPr>
        <p:grpSpPr bwMode="auto">
          <a:xfrm>
            <a:off x="828675" y="467786"/>
            <a:ext cx="2249488" cy="1323439"/>
            <a:chOff x="251073" y="267494"/>
            <a:chExt cx="2249488" cy="992580"/>
          </a:xfrm>
        </p:grpSpPr>
        <p:sp>
          <p:nvSpPr>
            <p:cNvPr id="26634" name="文本框 13"/>
            <p:cNvSpPr txBox="1">
              <a:spLocks noChangeArrowheads="1"/>
            </p:cNvSpPr>
            <p:nvPr/>
          </p:nvSpPr>
          <p:spPr bwMode="auto">
            <a:xfrm>
              <a:off x="395536" y="267494"/>
              <a:ext cx="1727200" cy="992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00B050"/>
                  </a:solidFill>
                  <a:effectLst/>
                  <a:uLnTx/>
                  <a:uFillTx/>
                  <a:latin typeface="黑体" panose="02010609060101010101" pitchFamily="49" charset="-122"/>
                  <a:ea typeface="黑体" panose="02010609060101010101" pitchFamily="49" charset="-122"/>
                  <a:cs typeface="+mn-cs"/>
                </a:rPr>
                <a:t>板书设计</a:t>
              </a:r>
            </a:p>
          </p:txBody>
        </p:sp>
        <p:cxnSp>
          <p:nvCxnSpPr>
            <p:cNvPr id="17" name="直接连接符 16"/>
            <p:cNvCxnSpPr/>
            <p:nvPr/>
          </p:nvCxnSpPr>
          <p:spPr>
            <a:xfrm>
              <a:off x="251073" y="842169"/>
              <a:ext cx="2016125" cy="0"/>
            </a:xfrm>
            <a:prstGeom prst="line">
              <a:avLst/>
            </a:prstGeom>
            <a:ln>
              <a:solidFill>
                <a:srgbClr val="00B050"/>
              </a:solidFill>
            </a:ln>
          </p:spPr>
          <p:style>
            <a:lnRef idx="2">
              <a:schemeClr val="accent3"/>
            </a:lnRef>
            <a:fillRef idx="0">
              <a:schemeClr val="accent3"/>
            </a:fillRef>
            <a:effectRef idx="1">
              <a:schemeClr val="accent3"/>
            </a:effectRef>
            <a:fontRef idx="minor">
              <a:schemeClr val="tx1"/>
            </a:fontRef>
          </p:style>
        </p:cxnSp>
        <p:grpSp>
          <p:nvGrpSpPr>
            <p:cNvPr id="3" name="Group 4"/>
            <p:cNvGrpSpPr>
              <a:grpSpLocks noChangeAspect="1"/>
            </p:cNvGrpSpPr>
            <p:nvPr/>
          </p:nvGrpSpPr>
          <p:grpSpPr bwMode="auto">
            <a:xfrm>
              <a:off x="2051298" y="483394"/>
              <a:ext cx="449263" cy="292100"/>
              <a:chOff x="2432" y="1329"/>
              <a:chExt cx="657" cy="426"/>
            </a:xfrm>
          </p:grpSpPr>
          <p:sp>
            <p:nvSpPr>
              <p:cNvPr id="19" name="AutoShape 3"/>
              <p:cNvSpPr>
                <a:spLocks noChangeAspect="1" noChangeArrowheads="1" noTextEdit="1"/>
              </p:cNvSpPr>
              <p:nvPr/>
            </p:nvSpPr>
            <p:spPr bwMode="auto">
              <a:xfrm>
                <a:off x="2434" y="1329"/>
                <a:ext cx="652" cy="426"/>
              </a:xfrm>
              <a:prstGeom prst="rect">
                <a:avLst/>
              </a:prstGeom>
              <a:no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0" name="Freeform 5"/>
              <p:cNvSpPr/>
              <p:nvPr/>
            </p:nvSpPr>
            <p:spPr bwMode="auto">
              <a:xfrm>
                <a:off x="2478" y="1329"/>
                <a:ext cx="611" cy="424"/>
              </a:xfrm>
              <a:custGeom>
                <a:avLst/>
                <a:gdLst>
                  <a:gd name="T0" fmla="*/ 315 w 351"/>
                  <a:gd name="T1" fmla="*/ 0 h 242"/>
                  <a:gd name="T2" fmla="*/ 292 w 351"/>
                  <a:gd name="T3" fmla="*/ 9 h 242"/>
                  <a:gd name="T4" fmla="*/ 291 w 351"/>
                  <a:gd name="T5" fmla="*/ 10 h 242"/>
                  <a:gd name="T6" fmla="*/ 309 w 351"/>
                  <a:gd name="T7" fmla="*/ 3 h 242"/>
                  <a:gd name="T8" fmla="*/ 310 w 351"/>
                  <a:gd name="T9" fmla="*/ 4 h 242"/>
                  <a:gd name="T10" fmla="*/ 317 w 351"/>
                  <a:gd name="T11" fmla="*/ 10 h 242"/>
                  <a:gd name="T12" fmla="*/ 325 w 351"/>
                  <a:gd name="T13" fmla="*/ 27 h 242"/>
                  <a:gd name="T14" fmla="*/ 336 w 351"/>
                  <a:gd name="T15" fmla="*/ 59 h 242"/>
                  <a:gd name="T16" fmla="*/ 268 w 351"/>
                  <a:gd name="T17" fmla="*/ 95 h 242"/>
                  <a:gd name="T18" fmla="*/ 267 w 351"/>
                  <a:gd name="T19" fmla="*/ 95 h 242"/>
                  <a:gd name="T20" fmla="*/ 267 w 351"/>
                  <a:gd name="T21" fmla="*/ 95 h 242"/>
                  <a:gd name="T22" fmla="*/ 24 w 351"/>
                  <a:gd name="T23" fmla="*/ 219 h 242"/>
                  <a:gd name="T24" fmla="*/ 2 w 351"/>
                  <a:gd name="T25" fmla="*/ 229 h 242"/>
                  <a:gd name="T26" fmla="*/ 0 w 351"/>
                  <a:gd name="T27" fmla="*/ 229 h 242"/>
                  <a:gd name="T28" fmla="*/ 6 w 351"/>
                  <a:gd name="T29" fmla="*/ 240 h 242"/>
                  <a:gd name="T30" fmla="*/ 12 w 351"/>
                  <a:gd name="T31" fmla="*/ 242 h 242"/>
                  <a:gd name="T32" fmla="*/ 34 w 351"/>
                  <a:gd name="T33" fmla="*/ 232 h 242"/>
                  <a:gd name="T34" fmla="*/ 350 w 351"/>
                  <a:gd name="T35" fmla="*/ 68 h 242"/>
                  <a:gd name="T36" fmla="*/ 335 w 351"/>
                  <a:gd name="T37" fmla="*/ 29 h 242"/>
                  <a:gd name="T38" fmla="*/ 324 w 351"/>
                  <a:gd name="T39" fmla="*/ 8 h 242"/>
                  <a:gd name="T40" fmla="*/ 317 w 351"/>
                  <a:gd name="T41" fmla="*/ 1 h 242"/>
                  <a:gd name="T42" fmla="*/ 315 w 351"/>
                  <a:gd name="T43"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242">
                    <a:moveTo>
                      <a:pt x="315" y="0"/>
                    </a:moveTo>
                    <a:cubicBezTo>
                      <a:pt x="311" y="0"/>
                      <a:pt x="299" y="6"/>
                      <a:pt x="292" y="9"/>
                    </a:cubicBezTo>
                    <a:cubicBezTo>
                      <a:pt x="292" y="9"/>
                      <a:pt x="292" y="9"/>
                      <a:pt x="291" y="10"/>
                    </a:cubicBezTo>
                    <a:cubicBezTo>
                      <a:pt x="298" y="7"/>
                      <a:pt x="306" y="3"/>
                      <a:pt x="309" y="3"/>
                    </a:cubicBezTo>
                    <a:cubicBezTo>
                      <a:pt x="309" y="3"/>
                      <a:pt x="310" y="3"/>
                      <a:pt x="310" y="4"/>
                    </a:cubicBezTo>
                    <a:cubicBezTo>
                      <a:pt x="312" y="6"/>
                      <a:pt x="317" y="10"/>
                      <a:pt x="317" y="10"/>
                    </a:cubicBezTo>
                    <a:cubicBezTo>
                      <a:pt x="317" y="10"/>
                      <a:pt x="321" y="15"/>
                      <a:pt x="325" y="27"/>
                    </a:cubicBezTo>
                    <a:cubicBezTo>
                      <a:pt x="330" y="39"/>
                      <a:pt x="338" y="56"/>
                      <a:pt x="336" y="59"/>
                    </a:cubicBezTo>
                    <a:cubicBezTo>
                      <a:pt x="336" y="60"/>
                      <a:pt x="308" y="75"/>
                      <a:pt x="268" y="95"/>
                    </a:cubicBezTo>
                    <a:cubicBezTo>
                      <a:pt x="268" y="95"/>
                      <a:pt x="268" y="95"/>
                      <a:pt x="267" y="95"/>
                    </a:cubicBezTo>
                    <a:cubicBezTo>
                      <a:pt x="267" y="95"/>
                      <a:pt x="267" y="95"/>
                      <a:pt x="267" y="95"/>
                    </a:cubicBezTo>
                    <a:cubicBezTo>
                      <a:pt x="179" y="140"/>
                      <a:pt x="38" y="211"/>
                      <a:pt x="24" y="219"/>
                    </a:cubicBezTo>
                    <a:cubicBezTo>
                      <a:pt x="11" y="227"/>
                      <a:pt x="5" y="229"/>
                      <a:pt x="2" y="229"/>
                    </a:cubicBezTo>
                    <a:cubicBezTo>
                      <a:pt x="1" y="229"/>
                      <a:pt x="0" y="229"/>
                      <a:pt x="0" y="229"/>
                    </a:cubicBezTo>
                    <a:cubicBezTo>
                      <a:pt x="3" y="235"/>
                      <a:pt x="5" y="239"/>
                      <a:pt x="6" y="240"/>
                    </a:cubicBezTo>
                    <a:cubicBezTo>
                      <a:pt x="8" y="241"/>
                      <a:pt x="9" y="242"/>
                      <a:pt x="12" y="242"/>
                    </a:cubicBezTo>
                    <a:cubicBezTo>
                      <a:pt x="16" y="242"/>
                      <a:pt x="22" y="240"/>
                      <a:pt x="34" y="232"/>
                    </a:cubicBezTo>
                    <a:cubicBezTo>
                      <a:pt x="54" y="220"/>
                      <a:pt x="348" y="72"/>
                      <a:pt x="350" y="68"/>
                    </a:cubicBezTo>
                    <a:cubicBezTo>
                      <a:pt x="351" y="65"/>
                      <a:pt x="341" y="44"/>
                      <a:pt x="335" y="29"/>
                    </a:cubicBezTo>
                    <a:cubicBezTo>
                      <a:pt x="329" y="15"/>
                      <a:pt x="324" y="8"/>
                      <a:pt x="324" y="8"/>
                    </a:cubicBezTo>
                    <a:cubicBezTo>
                      <a:pt x="324" y="8"/>
                      <a:pt x="319" y="3"/>
                      <a:pt x="317" y="1"/>
                    </a:cubicBezTo>
                    <a:cubicBezTo>
                      <a:pt x="316" y="0"/>
                      <a:pt x="316" y="0"/>
                      <a:pt x="315" y="0"/>
                    </a:cubicBezTo>
                  </a:path>
                </a:pathLst>
              </a:custGeom>
              <a:solidFill>
                <a:srgbClr val="66FFFF"/>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1" name="Freeform 6"/>
              <p:cNvSpPr/>
              <p:nvPr/>
            </p:nvSpPr>
            <p:spPr bwMode="auto">
              <a:xfrm>
                <a:off x="2432" y="1334"/>
                <a:ext cx="634" cy="401"/>
              </a:xfrm>
              <a:custGeom>
                <a:avLst/>
                <a:gdLst>
                  <a:gd name="T0" fmla="*/ 3 w 364"/>
                  <a:gd name="T1" fmla="*/ 171 h 229"/>
                  <a:gd name="T2" fmla="*/ 3 w 364"/>
                  <a:gd name="T3" fmla="*/ 182 h 229"/>
                  <a:gd name="T4" fmla="*/ 23 w 364"/>
                  <a:gd name="T5" fmla="*/ 225 h 229"/>
                  <a:gd name="T6" fmla="*/ 50 w 364"/>
                  <a:gd name="T7" fmla="*/ 217 h 229"/>
                  <a:gd name="T8" fmla="*/ 362 w 364"/>
                  <a:gd name="T9" fmla="*/ 57 h 229"/>
                  <a:gd name="T10" fmla="*/ 351 w 364"/>
                  <a:gd name="T11" fmla="*/ 25 h 229"/>
                  <a:gd name="T12" fmla="*/ 343 w 364"/>
                  <a:gd name="T13" fmla="*/ 8 h 229"/>
                  <a:gd name="T14" fmla="*/ 336 w 364"/>
                  <a:gd name="T15" fmla="*/ 2 h 229"/>
                  <a:gd name="T16" fmla="*/ 312 w 364"/>
                  <a:gd name="T17" fmla="*/ 10 h 229"/>
                  <a:gd name="T18" fmla="*/ 10 w 364"/>
                  <a:gd name="T19" fmla="*/ 166 h 229"/>
                  <a:gd name="T20" fmla="*/ 3 w 364"/>
                  <a:gd name="T21" fmla="*/ 17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4" h="229">
                    <a:moveTo>
                      <a:pt x="3" y="171"/>
                    </a:moveTo>
                    <a:cubicBezTo>
                      <a:pt x="3" y="171"/>
                      <a:pt x="0" y="174"/>
                      <a:pt x="3" y="182"/>
                    </a:cubicBezTo>
                    <a:cubicBezTo>
                      <a:pt x="6" y="191"/>
                      <a:pt x="20" y="223"/>
                      <a:pt x="23" y="225"/>
                    </a:cubicBezTo>
                    <a:cubicBezTo>
                      <a:pt x="26" y="227"/>
                      <a:pt x="30" y="229"/>
                      <a:pt x="50" y="217"/>
                    </a:cubicBezTo>
                    <a:cubicBezTo>
                      <a:pt x="70" y="206"/>
                      <a:pt x="361" y="60"/>
                      <a:pt x="362" y="57"/>
                    </a:cubicBezTo>
                    <a:cubicBezTo>
                      <a:pt x="364" y="54"/>
                      <a:pt x="356" y="37"/>
                      <a:pt x="351" y="25"/>
                    </a:cubicBezTo>
                    <a:cubicBezTo>
                      <a:pt x="347" y="13"/>
                      <a:pt x="343" y="8"/>
                      <a:pt x="343" y="8"/>
                    </a:cubicBezTo>
                    <a:cubicBezTo>
                      <a:pt x="343" y="8"/>
                      <a:pt x="338" y="4"/>
                      <a:pt x="336" y="2"/>
                    </a:cubicBezTo>
                    <a:cubicBezTo>
                      <a:pt x="334" y="0"/>
                      <a:pt x="320" y="6"/>
                      <a:pt x="312" y="10"/>
                    </a:cubicBezTo>
                    <a:cubicBezTo>
                      <a:pt x="305" y="14"/>
                      <a:pt x="15" y="163"/>
                      <a:pt x="10" y="166"/>
                    </a:cubicBezTo>
                    <a:cubicBezTo>
                      <a:pt x="5" y="168"/>
                      <a:pt x="3" y="171"/>
                      <a:pt x="3" y="171"/>
                    </a:cubicBezTo>
                  </a:path>
                </a:pathLst>
              </a:custGeom>
              <a:ln>
                <a:solidFill>
                  <a:srgbClr val="00B050"/>
                </a:solidFill>
              </a:ln>
            </p:spPr>
            <p:style>
              <a:lnRef idx="2">
                <a:schemeClr val="accent3"/>
              </a:lnRef>
              <a:fillRef idx="0">
                <a:schemeClr val="accent3"/>
              </a:fillRef>
              <a:effectRef idx="1">
                <a:schemeClr val="accent3"/>
              </a:effectRef>
              <a:fontRef idx="minor">
                <a:schemeClr val="tx1"/>
              </a:fontRef>
            </p:style>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2" name="Freeform 7"/>
              <p:cNvSpPr/>
              <p:nvPr/>
            </p:nvSpPr>
            <p:spPr bwMode="auto">
              <a:xfrm>
                <a:off x="2432" y="1605"/>
                <a:ext cx="100" cy="127"/>
              </a:xfrm>
              <a:custGeom>
                <a:avLst/>
                <a:gdLst>
                  <a:gd name="T0" fmla="*/ 57 w 57"/>
                  <a:gd name="T1" fmla="*/ 59 h 73"/>
                  <a:gd name="T2" fmla="*/ 51 w 57"/>
                  <a:gd name="T3" fmla="*/ 50 h 73"/>
                  <a:gd name="T4" fmla="*/ 46 w 57"/>
                  <a:gd name="T5" fmla="*/ 41 h 73"/>
                  <a:gd name="T6" fmla="*/ 44 w 57"/>
                  <a:gd name="T7" fmla="*/ 34 h 73"/>
                  <a:gd name="T8" fmla="*/ 43 w 57"/>
                  <a:gd name="T9" fmla="*/ 22 h 73"/>
                  <a:gd name="T10" fmla="*/ 41 w 57"/>
                  <a:gd name="T11" fmla="*/ 12 h 73"/>
                  <a:gd name="T12" fmla="*/ 39 w 57"/>
                  <a:gd name="T13" fmla="*/ 0 h 73"/>
                  <a:gd name="T14" fmla="*/ 33 w 57"/>
                  <a:gd name="T15" fmla="*/ 0 h 73"/>
                  <a:gd name="T16" fmla="*/ 28 w 57"/>
                  <a:gd name="T17" fmla="*/ 1 h 73"/>
                  <a:gd name="T18" fmla="*/ 10 w 57"/>
                  <a:gd name="T19" fmla="*/ 11 h 73"/>
                  <a:gd name="T20" fmla="*/ 3 w 57"/>
                  <a:gd name="T21" fmla="*/ 16 h 73"/>
                  <a:gd name="T22" fmla="*/ 3 w 57"/>
                  <a:gd name="T23" fmla="*/ 27 h 73"/>
                  <a:gd name="T24" fmla="*/ 19 w 57"/>
                  <a:gd name="T25" fmla="*/ 63 h 73"/>
                  <a:gd name="T26" fmla="*/ 23 w 57"/>
                  <a:gd name="T27" fmla="*/ 70 h 73"/>
                  <a:gd name="T28" fmla="*/ 38 w 57"/>
                  <a:gd name="T29" fmla="*/ 69 h 73"/>
                  <a:gd name="T30" fmla="*/ 47 w 57"/>
                  <a:gd name="T31" fmla="*/ 64 h 73"/>
                  <a:gd name="T32" fmla="*/ 50 w 57"/>
                  <a:gd name="T33" fmla="*/ 62 h 73"/>
                  <a:gd name="T34" fmla="*/ 57 w 57"/>
                  <a:gd name="T35" fmla="*/ 5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73">
                    <a:moveTo>
                      <a:pt x="57" y="59"/>
                    </a:moveTo>
                    <a:cubicBezTo>
                      <a:pt x="55" y="55"/>
                      <a:pt x="51" y="50"/>
                      <a:pt x="51" y="50"/>
                    </a:cubicBezTo>
                    <a:cubicBezTo>
                      <a:pt x="51" y="50"/>
                      <a:pt x="48" y="44"/>
                      <a:pt x="46" y="41"/>
                    </a:cubicBezTo>
                    <a:cubicBezTo>
                      <a:pt x="45" y="39"/>
                      <a:pt x="44" y="34"/>
                      <a:pt x="44" y="34"/>
                    </a:cubicBezTo>
                    <a:cubicBezTo>
                      <a:pt x="44" y="34"/>
                      <a:pt x="43" y="26"/>
                      <a:pt x="43" y="22"/>
                    </a:cubicBezTo>
                    <a:cubicBezTo>
                      <a:pt x="42" y="19"/>
                      <a:pt x="41" y="14"/>
                      <a:pt x="41" y="12"/>
                    </a:cubicBezTo>
                    <a:cubicBezTo>
                      <a:pt x="40" y="10"/>
                      <a:pt x="40" y="4"/>
                      <a:pt x="39" y="0"/>
                    </a:cubicBezTo>
                    <a:cubicBezTo>
                      <a:pt x="36" y="0"/>
                      <a:pt x="33" y="0"/>
                      <a:pt x="33" y="0"/>
                    </a:cubicBezTo>
                    <a:cubicBezTo>
                      <a:pt x="33" y="0"/>
                      <a:pt x="31" y="0"/>
                      <a:pt x="28" y="1"/>
                    </a:cubicBezTo>
                    <a:cubicBezTo>
                      <a:pt x="17" y="7"/>
                      <a:pt x="11" y="10"/>
                      <a:pt x="10" y="11"/>
                    </a:cubicBezTo>
                    <a:cubicBezTo>
                      <a:pt x="5" y="13"/>
                      <a:pt x="3" y="16"/>
                      <a:pt x="3" y="16"/>
                    </a:cubicBezTo>
                    <a:cubicBezTo>
                      <a:pt x="3" y="16"/>
                      <a:pt x="0" y="19"/>
                      <a:pt x="3" y="27"/>
                    </a:cubicBezTo>
                    <a:cubicBezTo>
                      <a:pt x="5" y="33"/>
                      <a:pt x="13" y="52"/>
                      <a:pt x="19" y="63"/>
                    </a:cubicBezTo>
                    <a:cubicBezTo>
                      <a:pt x="20" y="67"/>
                      <a:pt x="22" y="69"/>
                      <a:pt x="23" y="70"/>
                    </a:cubicBezTo>
                    <a:cubicBezTo>
                      <a:pt x="25" y="72"/>
                      <a:pt x="28" y="73"/>
                      <a:pt x="38" y="69"/>
                    </a:cubicBezTo>
                    <a:cubicBezTo>
                      <a:pt x="41" y="67"/>
                      <a:pt x="44" y="66"/>
                      <a:pt x="47" y="64"/>
                    </a:cubicBezTo>
                    <a:cubicBezTo>
                      <a:pt x="48" y="63"/>
                      <a:pt x="49" y="63"/>
                      <a:pt x="50" y="62"/>
                    </a:cubicBezTo>
                    <a:cubicBezTo>
                      <a:pt x="51" y="62"/>
                      <a:pt x="54" y="60"/>
                      <a:pt x="57" y="59"/>
                    </a:cubicBezTo>
                    <a:close/>
                  </a:path>
                </a:pathLst>
              </a:custGeom>
              <a:solidFill>
                <a:srgbClr val="00B050"/>
              </a:solidFill>
              <a:ln>
                <a:solidFill>
                  <a:srgbClr val="00B050"/>
                </a:solidFill>
              </a:ln>
            </p:spPr>
            <p:style>
              <a:lnRef idx="2">
                <a:schemeClr val="accent3"/>
              </a:lnRef>
              <a:fillRef idx="1">
                <a:schemeClr val="lt1"/>
              </a:fillRef>
              <a:effectRef idx="0">
                <a:schemeClr val="accent3"/>
              </a:effectRef>
              <a:fontRef idx="minor">
                <a:schemeClr val="dk1"/>
              </a:fontRef>
            </p:style>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3" name="Freeform 8"/>
              <p:cNvSpPr/>
              <p:nvPr/>
            </p:nvSpPr>
            <p:spPr bwMode="auto">
              <a:xfrm>
                <a:off x="2954" y="1361"/>
                <a:ext cx="5" cy="0"/>
              </a:xfrm>
              <a:custGeom>
                <a:avLst/>
                <a:gdLst>
                  <a:gd name="T0" fmla="*/ 2 w 2"/>
                  <a:gd name="T1" fmla="*/ 0 h 1"/>
                  <a:gd name="T2" fmla="*/ 0 w 2"/>
                  <a:gd name="T3" fmla="*/ 1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0" y="0"/>
                      <a:pt x="0" y="1"/>
                    </a:cubicBezTo>
                    <a:cubicBezTo>
                      <a:pt x="0" y="0"/>
                      <a:pt x="1" y="0"/>
                      <a:pt x="2" y="0"/>
                    </a:cubicBezTo>
                    <a:cubicBezTo>
                      <a:pt x="2" y="0"/>
                      <a:pt x="2" y="0"/>
                      <a:pt x="2" y="0"/>
                    </a:cubicBezTo>
                  </a:path>
                </a:pathLst>
              </a:custGeom>
              <a:solidFill>
                <a:srgbClr val="EEEBEA"/>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4" name="Freeform 9"/>
              <p:cNvSpPr/>
              <p:nvPr/>
            </p:nvSpPr>
            <p:spPr bwMode="auto">
              <a:xfrm>
                <a:off x="2943" y="149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solidFill>
                <a:srgbClr val="578C94"/>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5" name="Freeform 10"/>
              <p:cNvSpPr>
                <a:spLocks noEditPoints="1"/>
              </p:cNvSpPr>
              <p:nvPr/>
            </p:nvSpPr>
            <p:spPr bwMode="auto">
              <a:xfrm>
                <a:off x="2511" y="1361"/>
                <a:ext cx="539" cy="322"/>
              </a:xfrm>
              <a:custGeom>
                <a:avLst/>
                <a:gdLst>
                  <a:gd name="T0" fmla="*/ 7 w 309"/>
                  <a:gd name="T1" fmla="*/ 184 h 184"/>
                  <a:gd name="T2" fmla="*/ 9 w 309"/>
                  <a:gd name="T3" fmla="*/ 184 h 184"/>
                  <a:gd name="T4" fmla="*/ 9 w 309"/>
                  <a:gd name="T5" fmla="*/ 178 h 184"/>
                  <a:gd name="T6" fmla="*/ 8 w 309"/>
                  <a:gd name="T7" fmla="*/ 180 h 184"/>
                  <a:gd name="T8" fmla="*/ 9 w 309"/>
                  <a:gd name="T9" fmla="*/ 178 h 184"/>
                  <a:gd name="T10" fmla="*/ 34 w 309"/>
                  <a:gd name="T11" fmla="*/ 174 h 184"/>
                  <a:gd name="T12" fmla="*/ 34 w 309"/>
                  <a:gd name="T13" fmla="*/ 179 h 184"/>
                  <a:gd name="T14" fmla="*/ 36 w 309"/>
                  <a:gd name="T15" fmla="*/ 176 h 184"/>
                  <a:gd name="T16" fmla="*/ 38 w 309"/>
                  <a:gd name="T17" fmla="*/ 176 h 184"/>
                  <a:gd name="T18" fmla="*/ 84 w 309"/>
                  <a:gd name="T19" fmla="*/ 144 h 184"/>
                  <a:gd name="T20" fmla="*/ 85 w 309"/>
                  <a:gd name="T21" fmla="*/ 145 h 184"/>
                  <a:gd name="T22" fmla="*/ 84 w 309"/>
                  <a:gd name="T23" fmla="*/ 144 h 184"/>
                  <a:gd name="T24" fmla="*/ 0 w 309"/>
                  <a:gd name="T25" fmla="*/ 135 h 184"/>
                  <a:gd name="T26" fmla="*/ 1 w 309"/>
                  <a:gd name="T27" fmla="*/ 135 h 184"/>
                  <a:gd name="T28" fmla="*/ 138 w 309"/>
                  <a:gd name="T29" fmla="*/ 123 h 184"/>
                  <a:gd name="T30" fmla="*/ 139 w 309"/>
                  <a:gd name="T31" fmla="*/ 123 h 184"/>
                  <a:gd name="T32" fmla="*/ 154 w 309"/>
                  <a:gd name="T33" fmla="*/ 115 h 184"/>
                  <a:gd name="T34" fmla="*/ 154 w 309"/>
                  <a:gd name="T35" fmla="*/ 116 h 184"/>
                  <a:gd name="T36" fmla="*/ 154 w 309"/>
                  <a:gd name="T37" fmla="*/ 115 h 184"/>
                  <a:gd name="T38" fmla="*/ 50 w 309"/>
                  <a:gd name="T39" fmla="*/ 113 h 184"/>
                  <a:gd name="T40" fmla="*/ 53 w 309"/>
                  <a:gd name="T41" fmla="*/ 115 h 184"/>
                  <a:gd name="T42" fmla="*/ 146 w 309"/>
                  <a:gd name="T43" fmla="*/ 113 h 184"/>
                  <a:gd name="T44" fmla="*/ 147 w 309"/>
                  <a:gd name="T45" fmla="*/ 114 h 184"/>
                  <a:gd name="T46" fmla="*/ 146 w 309"/>
                  <a:gd name="T47" fmla="*/ 113 h 184"/>
                  <a:gd name="T48" fmla="*/ 149 w 309"/>
                  <a:gd name="T49" fmla="*/ 111 h 184"/>
                  <a:gd name="T50" fmla="*/ 151 w 309"/>
                  <a:gd name="T51" fmla="*/ 111 h 184"/>
                  <a:gd name="T52" fmla="*/ 165 w 309"/>
                  <a:gd name="T53" fmla="*/ 109 h 184"/>
                  <a:gd name="T54" fmla="*/ 162 w 309"/>
                  <a:gd name="T55" fmla="*/ 113 h 184"/>
                  <a:gd name="T56" fmla="*/ 166 w 309"/>
                  <a:gd name="T57" fmla="*/ 111 h 184"/>
                  <a:gd name="T58" fmla="*/ 184 w 309"/>
                  <a:gd name="T59" fmla="*/ 107 h 184"/>
                  <a:gd name="T60" fmla="*/ 184 w 309"/>
                  <a:gd name="T61" fmla="*/ 109 h 184"/>
                  <a:gd name="T62" fmla="*/ 184 w 309"/>
                  <a:gd name="T63" fmla="*/ 107 h 184"/>
                  <a:gd name="T64" fmla="*/ 50 w 309"/>
                  <a:gd name="T65" fmla="*/ 109 h 184"/>
                  <a:gd name="T66" fmla="*/ 53 w 309"/>
                  <a:gd name="T67" fmla="*/ 111 h 184"/>
                  <a:gd name="T68" fmla="*/ 53 w 309"/>
                  <a:gd name="T69" fmla="*/ 107 h 184"/>
                  <a:gd name="T70" fmla="*/ 248 w 309"/>
                  <a:gd name="T71" fmla="*/ 77 h 184"/>
                  <a:gd name="T72" fmla="*/ 249 w 309"/>
                  <a:gd name="T73" fmla="*/ 77 h 184"/>
                  <a:gd name="T74" fmla="*/ 249 w 309"/>
                  <a:gd name="T75" fmla="*/ 75 h 184"/>
                  <a:gd name="T76" fmla="*/ 252 w 309"/>
                  <a:gd name="T77" fmla="*/ 67 h 184"/>
                  <a:gd name="T78" fmla="*/ 252 w 309"/>
                  <a:gd name="T79" fmla="*/ 70 h 184"/>
                  <a:gd name="T80" fmla="*/ 268 w 309"/>
                  <a:gd name="T81" fmla="*/ 64 h 184"/>
                  <a:gd name="T82" fmla="*/ 266 w 309"/>
                  <a:gd name="T83" fmla="*/ 66 h 184"/>
                  <a:gd name="T84" fmla="*/ 268 w 309"/>
                  <a:gd name="T85" fmla="*/ 66 h 184"/>
                  <a:gd name="T86" fmla="*/ 276 w 309"/>
                  <a:gd name="T87" fmla="*/ 54 h 184"/>
                  <a:gd name="T88" fmla="*/ 276 w 309"/>
                  <a:gd name="T89" fmla="*/ 55 h 184"/>
                  <a:gd name="T90" fmla="*/ 276 w 309"/>
                  <a:gd name="T91" fmla="*/ 54 h 184"/>
                  <a:gd name="T92" fmla="*/ 307 w 309"/>
                  <a:gd name="T93" fmla="*/ 17 h 184"/>
                  <a:gd name="T94" fmla="*/ 309 w 309"/>
                  <a:gd name="T95" fmla="*/ 17 h 184"/>
                  <a:gd name="T96" fmla="*/ 254 w 309"/>
                  <a:gd name="T97" fmla="*/ 11 h 184"/>
                  <a:gd name="T98" fmla="*/ 254 w 309"/>
                  <a:gd name="T99" fmla="*/ 12 h 184"/>
                  <a:gd name="T100" fmla="*/ 254 w 309"/>
                  <a:gd name="T101" fmla="*/ 11 h 184"/>
                  <a:gd name="T102" fmla="*/ 304 w 309"/>
                  <a:gd name="T103" fmla="*/ 12 h 184"/>
                  <a:gd name="T104" fmla="*/ 308 w 309"/>
                  <a:gd name="T105" fmla="*/ 14 h 184"/>
                  <a:gd name="T106" fmla="*/ 307 w 309"/>
                  <a:gd name="T107" fmla="*/ 11 h 184"/>
                  <a:gd name="T108" fmla="*/ 305 w 309"/>
                  <a:gd name="T109" fmla="*/ 10 h 184"/>
                  <a:gd name="T110" fmla="*/ 245 w 309"/>
                  <a:gd name="T111" fmla="*/ 12 h 184"/>
                  <a:gd name="T112" fmla="*/ 245 w 309"/>
                  <a:gd name="T113" fmla="*/ 10 h 184"/>
                  <a:gd name="T114" fmla="*/ 257 w 309"/>
                  <a:gd name="T115" fmla="*/ 0 h 184"/>
                  <a:gd name="T116" fmla="*/ 254 w 309"/>
                  <a:gd name="T117" fmla="*/ 1 h 184"/>
                  <a:gd name="T118" fmla="*/ 255 w 309"/>
                  <a:gd name="T119" fmla="*/ 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9" h="184">
                    <a:moveTo>
                      <a:pt x="8" y="183"/>
                    </a:moveTo>
                    <a:cubicBezTo>
                      <a:pt x="7" y="183"/>
                      <a:pt x="7" y="183"/>
                      <a:pt x="7" y="184"/>
                    </a:cubicBezTo>
                    <a:cubicBezTo>
                      <a:pt x="7" y="184"/>
                      <a:pt x="8" y="184"/>
                      <a:pt x="8" y="184"/>
                    </a:cubicBezTo>
                    <a:cubicBezTo>
                      <a:pt x="8" y="184"/>
                      <a:pt x="9" y="184"/>
                      <a:pt x="9" y="184"/>
                    </a:cubicBezTo>
                    <a:cubicBezTo>
                      <a:pt x="9" y="183"/>
                      <a:pt x="8" y="183"/>
                      <a:pt x="8" y="183"/>
                    </a:cubicBezTo>
                    <a:moveTo>
                      <a:pt x="9" y="178"/>
                    </a:moveTo>
                    <a:cubicBezTo>
                      <a:pt x="8" y="178"/>
                      <a:pt x="7" y="180"/>
                      <a:pt x="8" y="180"/>
                    </a:cubicBezTo>
                    <a:cubicBezTo>
                      <a:pt x="8" y="180"/>
                      <a:pt x="8" y="180"/>
                      <a:pt x="8" y="180"/>
                    </a:cubicBezTo>
                    <a:cubicBezTo>
                      <a:pt x="9" y="180"/>
                      <a:pt x="10" y="178"/>
                      <a:pt x="9" y="178"/>
                    </a:cubicBezTo>
                    <a:cubicBezTo>
                      <a:pt x="9" y="178"/>
                      <a:pt x="9" y="178"/>
                      <a:pt x="9" y="178"/>
                    </a:cubicBezTo>
                    <a:moveTo>
                      <a:pt x="35" y="171"/>
                    </a:moveTo>
                    <a:cubicBezTo>
                      <a:pt x="35" y="171"/>
                      <a:pt x="34" y="172"/>
                      <a:pt x="34" y="174"/>
                    </a:cubicBezTo>
                    <a:cubicBezTo>
                      <a:pt x="34" y="174"/>
                      <a:pt x="34" y="174"/>
                      <a:pt x="34" y="174"/>
                    </a:cubicBezTo>
                    <a:cubicBezTo>
                      <a:pt x="33" y="175"/>
                      <a:pt x="32" y="179"/>
                      <a:pt x="34" y="179"/>
                    </a:cubicBezTo>
                    <a:cubicBezTo>
                      <a:pt x="34" y="179"/>
                      <a:pt x="34" y="179"/>
                      <a:pt x="35" y="179"/>
                    </a:cubicBezTo>
                    <a:cubicBezTo>
                      <a:pt x="35" y="178"/>
                      <a:pt x="36" y="177"/>
                      <a:pt x="36" y="176"/>
                    </a:cubicBezTo>
                    <a:cubicBezTo>
                      <a:pt x="37" y="176"/>
                      <a:pt x="37" y="176"/>
                      <a:pt x="38" y="176"/>
                    </a:cubicBezTo>
                    <a:cubicBezTo>
                      <a:pt x="38" y="176"/>
                      <a:pt x="38" y="176"/>
                      <a:pt x="38" y="176"/>
                    </a:cubicBezTo>
                    <a:cubicBezTo>
                      <a:pt x="39" y="176"/>
                      <a:pt x="37" y="171"/>
                      <a:pt x="35" y="171"/>
                    </a:cubicBezTo>
                    <a:moveTo>
                      <a:pt x="84" y="144"/>
                    </a:moveTo>
                    <a:cubicBezTo>
                      <a:pt x="84" y="144"/>
                      <a:pt x="84" y="144"/>
                      <a:pt x="84" y="145"/>
                    </a:cubicBezTo>
                    <a:cubicBezTo>
                      <a:pt x="84" y="145"/>
                      <a:pt x="84" y="145"/>
                      <a:pt x="85" y="145"/>
                    </a:cubicBezTo>
                    <a:cubicBezTo>
                      <a:pt x="85" y="145"/>
                      <a:pt x="85" y="145"/>
                      <a:pt x="86" y="145"/>
                    </a:cubicBezTo>
                    <a:cubicBezTo>
                      <a:pt x="86" y="145"/>
                      <a:pt x="85" y="144"/>
                      <a:pt x="84" y="144"/>
                    </a:cubicBezTo>
                    <a:moveTo>
                      <a:pt x="1" y="134"/>
                    </a:moveTo>
                    <a:cubicBezTo>
                      <a:pt x="0" y="135"/>
                      <a:pt x="0" y="135"/>
                      <a:pt x="0" y="135"/>
                    </a:cubicBezTo>
                    <a:cubicBezTo>
                      <a:pt x="0" y="135"/>
                      <a:pt x="0" y="135"/>
                      <a:pt x="1" y="135"/>
                    </a:cubicBezTo>
                    <a:cubicBezTo>
                      <a:pt x="1" y="135"/>
                      <a:pt x="1" y="135"/>
                      <a:pt x="1" y="135"/>
                    </a:cubicBezTo>
                    <a:cubicBezTo>
                      <a:pt x="1" y="134"/>
                      <a:pt x="1" y="134"/>
                      <a:pt x="1" y="134"/>
                    </a:cubicBezTo>
                    <a:moveTo>
                      <a:pt x="138" y="123"/>
                    </a:moveTo>
                    <a:cubicBezTo>
                      <a:pt x="137" y="123"/>
                      <a:pt x="136" y="124"/>
                      <a:pt x="137" y="125"/>
                    </a:cubicBezTo>
                    <a:cubicBezTo>
                      <a:pt x="138" y="124"/>
                      <a:pt x="139" y="125"/>
                      <a:pt x="139" y="123"/>
                    </a:cubicBezTo>
                    <a:cubicBezTo>
                      <a:pt x="139" y="123"/>
                      <a:pt x="138" y="123"/>
                      <a:pt x="138" y="123"/>
                    </a:cubicBezTo>
                    <a:moveTo>
                      <a:pt x="154" y="115"/>
                    </a:moveTo>
                    <a:cubicBezTo>
                      <a:pt x="154" y="115"/>
                      <a:pt x="153" y="115"/>
                      <a:pt x="153" y="115"/>
                    </a:cubicBezTo>
                    <a:cubicBezTo>
                      <a:pt x="153" y="116"/>
                      <a:pt x="154" y="116"/>
                      <a:pt x="154" y="116"/>
                    </a:cubicBezTo>
                    <a:cubicBezTo>
                      <a:pt x="155" y="116"/>
                      <a:pt x="155" y="116"/>
                      <a:pt x="155" y="116"/>
                    </a:cubicBezTo>
                    <a:cubicBezTo>
                      <a:pt x="155" y="115"/>
                      <a:pt x="155" y="115"/>
                      <a:pt x="154" y="115"/>
                    </a:cubicBezTo>
                    <a:moveTo>
                      <a:pt x="50" y="113"/>
                    </a:moveTo>
                    <a:cubicBezTo>
                      <a:pt x="50" y="113"/>
                      <a:pt x="50" y="113"/>
                      <a:pt x="50" y="113"/>
                    </a:cubicBezTo>
                    <a:cubicBezTo>
                      <a:pt x="50" y="114"/>
                      <a:pt x="52" y="115"/>
                      <a:pt x="52" y="115"/>
                    </a:cubicBezTo>
                    <a:cubicBezTo>
                      <a:pt x="53" y="115"/>
                      <a:pt x="53" y="115"/>
                      <a:pt x="53" y="115"/>
                    </a:cubicBezTo>
                    <a:cubicBezTo>
                      <a:pt x="53" y="114"/>
                      <a:pt x="51" y="113"/>
                      <a:pt x="50" y="113"/>
                    </a:cubicBezTo>
                    <a:moveTo>
                      <a:pt x="146" y="113"/>
                    </a:moveTo>
                    <a:cubicBezTo>
                      <a:pt x="146" y="113"/>
                      <a:pt x="146" y="113"/>
                      <a:pt x="146" y="113"/>
                    </a:cubicBezTo>
                    <a:cubicBezTo>
                      <a:pt x="145" y="114"/>
                      <a:pt x="146" y="114"/>
                      <a:pt x="147" y="114"/>
                    </a:cubicBezTo>
                    <a:cubicBezTo>
                      <a:pt x="147" y="114"/>
                      <a:pt x="147" y="114"/>
                      <a:pt x="147" y="113"/>
                    </a:cubicBezTo>
                    <a:cubicBezTo>
                      <a:pt x="148" y="113"/>
                      <a:pt x="147" y="113"/>
                      <a:pt x="146" y="113"/>
                    </a:cubicBezTo>
                    <a:moveTo>
                      <a:pt x="150" y="110"/>
                    </a:moveTo>
                    <a:cubicBezTo>
                      <a:pt x="149" y="110"/>
                      <a:pt x="149" y="110"/>
                      <a:pt x="149" y="111"/>
                    </a:cubicBezTo>
                    <a:cubicBezTo>
                      <a:pt x="149" y="111"/>
                      <a:pt x="150" y="111"/>
                      <a:pt x="150" y="111"/>
                    </a:cubicBezTo>
                    <a:cubicBezTo>
                      <a:pt x="151" y="111"/>
                      <a:pt x="151" y="111"/>
                      <a:pt x="151" y="111"/>
                    </a:cubicBezTo>
                    <a:cubicBezTo>
                      <a:pt x="151" y="111"/>
                      <a:pt x="150" y="110"/>
                      <a:pt x="150" y="110"/>
                    </a:cubicBezTo>
                    <a:moveTo>
                      <a:pt x="165" y="109"/>
                    </a:moveTo>
                    <a:cubicBezTo>
                      <a:pt x="165" y="109"/>
                      <a:pt x="163" y="110"/>
                      <a:pt x="162" y="111"/>
                    </a:cubicBezTo>
                    <a:cubicBezTo>
                      <a:pt x="161" y="112"/>
                      <a:pt x="161" y="113"/>
                      <a:pt x="162" y="113"/>
                    </a:cubicBezTo>
                    <a:cubicBezTo>
                      <a:pt x="162" y="113"/>
                      <a:pt x="163" y="113"/>
                      <a:pt x="164" y="113"/>
                    </a:cubicBezTo>
                    <a:cubicBezTo>
                      <a:pt x="166" y="111"/>
                      <a:pt x="166" y="111"/>
                      <a:pt x="166" y="111"/>
                    </a:cubicBezTo>
                    <a:cubicBezTo>
                      <a:pt x="166" y="110"/>
                      <a:pt x="166" y="109"/>
                      <a:pt x="165" y="109"/>
                    </a:cubicBezTo>
                    <a:moveTo>
                      <a:pt x="184" y="107"/>
                    </a:moveTo>
                    <a:cubicBezTo>
                      <a:pt x="184" y="107"/>
                      <a:pt x="183" y="109"/>
                      <a:pt x="184" y="109"/>
                    </a:cubicBezTo>
                    <a:cubicBezTo>
                      <a:pt x="184" y="109"/>
                      <a:pt x="184" y="109"/>
                      <a:pt x="184" y="109"/>
                    </a:cubicBezTo>
                    <a:cubicBezTo>
                      <a:pt x="184" y="109"/>
                      <a:pt x="185" y="107"/>
                      <a:pt x="184" y="107"/>
                    </a:cubicBezTo>
                    <a:cubicBezTo>
                      <a:pt x="184" y="107"/>
                      <a:pt x="184" y="107"/>
                      <a:pt x="184" y="107"/>
                    </a:cubicBezTo>
                    <a:moveTo>
                      <a:pt x="53" y="107"/>
                    </a:moveTo>
                    <a:cubicBezTo>
                      <a:pt x="51" y="107"/>
                      <a:pt x="50" y="108"/>
                      <a:pt x="50" y="109"/>
                    </a:cubicBezTo>
                    <a:cubicBezTo>
                      <a:pt x="50" y="110"/>
                      <a:pt x="50" y="111"/>
                      <a:pt x="51" y="111"/>
                    </a:cubicBezTo>
                    <a:cubicBezTo>
                      <a:pt x="52" y="111"/>
                      <a:pt x="52" y="111"/>
                      <a:pt x="53" y="111"/>
                    </a:cubicBezTo>
                    <a:cubicBezTo>
                      <a:pt x="54" y="111"/>
                      <a:pt x="54" y="108"/>
                      <a:pt x="54" y="107"/>
                    </a:cubicBezTo>
                    <a:cubicBezTo>
                      <a:pt x="53" y="107"/>
                      <a:pt x="53" y="107"/>
                      <a:pt x="53" y="107"/>
                    </a:cubicBezTo>
                    <a:moveTo>
                      <a:pt x="249" y="75"/>
                    </a:moveTo>
                    <a:cubicBezTo>
                      <a:pt x="249" y="75"/>
                      <a:pt x="249" y="76"/>
                      <a:pt x="248" y="77"/>
                    </a:cubicBezTo>
                    <a:cubicBezTo>
                      <a:pt x="248" y="77"/>
                      <a:pt x="248" y="77"/>
                      <a:pt x="248" y="77"/>
                    </a:cubicBezTo>
                    <a:cubicBezTo>
                      <a:pt x="249" y="77"/>
                      <a:pt x="249" y="77"/>
                      <a:pt x="249" y="77"/>
                    </a:cubicBezTo>
                    <a:cubicBezTo>
                      <a:pt x="250" y="77"/>
                      <a:pt x="250" y="76"/>
                      <a:pt x="251" y="76"/>
                    </a:cubicBezTo>
                    <a:cubicBezTo>
                      <a:pt x="250" y="76"/>
                      <a:pt x="250" y="75"/>
                      <a:pt x="249" y="75"/>
                    </a:cubicBezTo>
                    <a:moveTo>
                      <a:pt x="253" y="66"/>
                    </a:moveTo>
                    <a:cubicBezTo>
                      <a:pt x="252" y="67"/>
                      <a:pt x="252" y="67"/>
                      <a:pt x="252" y="67"/>
                    </a:cubicBezTo>
                    <a:cubicBezTo>
                      <a:pt x="250" y="67"/>
                      <a:pt x="250" y="67"/>
                      <a:pt x="250" y="67"/>
                    </a:cubicBezTo>
                    <a:cubicBezTo>
                      <a:pt x="250" y="70"/>
                      <a:pt x="251" y="70"/>
                      <a:pt x="252" y="70"/>
                    </a:cubicBezTo>
                    <a:cubicBezTo>
                      <a:pt x="254" y="70"/>
                      <a:pt x="258" y="66"/>
                      <a:pt x="253" y="66"/>
                    </a:cubicBezTo>
                    <a:moveTo>
                      <a:pt x="268" y="64"/>
                    </a:moveTo>
                    <a:cubicBezTo>
                      <a:pt x="268" y="64"/>
                      <a:pt x="268" y="65"/>
                      <a:pt x="268" y="65"/>
                    </a:cubicBezTo>
                    <a:cubicBezTo>
                      <a:pt x="266" y="66"/>
                      <a:pt x="266" y="66"/>
                      <a:pt x="266" y="66"/>
                    </a:cubicBezTo>
                    <a:cubicBezTo>
                      <a:pt x="266" y="67"/>
                      <a:pt x="266" y="67"/>
                      <a:pt x="267" y="67"/>
                    </a:cubicBezTo>
                    <a:cubicBezTo>
                      <a:pt x="267" y="67"/>
                      <a:pt x="268" y="67"/>
                      <a:pt x="268" y="66"/>
                    </a:cubicBezTo>
                    <a:cubicBezTo>
                      <a:pt x="269" y="66"/>
                      <a:pt x="269" y="64"/>
                      <a:pt x="268" y="64"/>
                    </a:cubicBezTo>
                    <a:moveTo>
                      <a:pt x="276" y="54"/>
                    </a:moveTo>
                    <a:cubicBezTo>
                      <a:pt x="276" y="54"/>
                      <a:pt x="275" y="55"/>
                      <a:pt x="276" y="55"/>
                    </a:cubicBezTo>
                    <a:cubicBezTo>
                      <a:pt x="276" y="55"/>
                      <a:pt x="276" y="55"/>
                      <a:pt x="276" y="55"/>
                    </a:cubicBezTo>
                    <a:cubicBezTo>
                      <a:pt x="276" y="55"/>
                      <a:pt x="277" y="54"/>
                      <a:pt x="276" y="54"/>
                    </a:cubicBezTo>
                    <a:cubicBezTo>
                      <a:pt x="276" y="54"/>
                      <a:pt x="276" y="54"/>
                      <a:pt x="276" y="54"/>
                    </a:cubicBezTo>
                    <a:moveTo>
                      <a:pt x="308" y="17"/>
                    </a:moveTo>
                    <a:cubicBezTo>
                      <a:pt x="308" y="17"/>
                      <a:pt x="307" y="17"/>
                      <a:pt x="307" y="17"/>
                    </a:cubicBezTo>
                    <a:cubicBezTo>
                      <a:pt x="307" y="18"/>
                      <a:pt x="308" y="18"/>
                      <a:pt x="308" y="18"/>
                    </a:cubicBezTo>
                    <a:cubicBezTo>
                      <a:pt x="309" y="18"/>
                      <a:pt x="309" y="18"/>
                      <a:pt x="309" y="17"/>
                    </a:cubicBezTo>
                    <a:cubicBezTo>
                      <a:pt x="309" y="17"/>
                      <a:pt x="308" y="17"/>
                      <a:pt x="308" y="17"/>
                    </a:cubicBezTo>
                    <a:moveTo>
                      <a:pt x="254" y="11"/>
                    </a:moveTo>
                    <a:cubicBezTo>
                      <a:pt x="253" y="11"/>
                      <a:pt x="253" y="11"/>
                      <a:pt x="253" y="11"/>
                    </a:cubicBezTo>
                    <a:cubicBezTo>
                      <a:pt x="253" y="11"/>
                      <a:pt x="254" y="12"/>
                      <a:pt x="254" y="12"/>
                    </a:cubicBezTo>
                    <a:cubicBezTo>
                      <a:pt x="254" y="12"/>
                      <a:pt x="255" y="12"/>
                      <a:pt x="255" y="11"/>
                    </a:cubicBezTo>
                    <a:cubicBezTo>
                      <a:pt x="255" y="11"/>
                      <a:pt x="254" y="11"/>
                      <a:pt x="254" y="11"/>
                    </a:cubicBezTo>
                    <a:moveTo>
                      <a:pt x="305" y="10"/>
                    </a:moveTo>
                    <a:cubicBezTo>
                      <a:pt x="304" y="10"/>
                      <a:pt x="304" y="11"/>
                      <a:pt x="304" y="12"/>
                    </a:cubicBezTo>
                    <a:cubicBezTo>
                      <a:pt x="305" y="13"/>
                      <a:pt x="306" y="14"/>
                      <a:pt x="307" y="14"/>
                    </a:cubicBezTo>
                    <a:cubicBezTo>
                      <a:pt x="307" y="14"/>
                      <a:pt x="308" y="14"/>
                      <a:pt x="308" y="14"/>
                    </a:cubicBezTo>
                    <a:cubicBezTo>
                      <a:pt x="308" y="14"/>
                      <a:pt x="308" y="14"/>
                      <a:pt x="308" y="14"/>
                    </a:cubicBezTo>
                    <a:cubicBezTo>
                      <a:pt x="308" y="13"/>
                      <a:pt x="308" y="12"/>
                      <a:pt x="307" y="11"/>
                    </a:cubicBezTo>
                    <a:cubicBezTo>
                      <a:pt x="307" y="11"/>
                      <a:pt x="306" y="10"/>
                      <a:pt x="306" y="10"/>
                    </a:cubicBezTo>
                    <a:cubicBezTo>
                      <a:pt x="306" y="10"/>
                      <a:pt x="306" y="10"/>
                      <a:pt x="305" y="10"/>
                    </a:cubicBezTo>
                    <a:moveTo>
                      <a:pt x="245" y="10"/>
                    </a:moveTo>
                    <a:cubicBezTo>
                      <a:pt x="244" y="10"/>
                      <a:pt x="243" y="12"/>
                      <a:pt x="245" y="12"/>
                    </a:cubicBezTo>
                    <a:cubicBezTo>
                      <a:pt x="245" y="12"/>
                      <a:pt x="245" y="12"/>
                      <a:pt x="245" y="12"/>
                    </a:cubicBezTo>
                    <a:cubicBezTo>
                      <a:pt x="246" y="12"/>
                      <a:pt x="247" y="10"/>
                      <a:pt x="245" y="10"/>
                    </a:cubicBezTo>
                    <a:cubicBezTo>
                      <a:pt x="245" y="10"/>
                      <a:pt x="245" y="10"/>
                      <a:pt x="245" y="10"/>
                    </a:cubicBezTo>
                    <a:moveTo>
                      <a:pt x="257" y="0"/>
                    </a:moveTo>
                    <a:cubicBezTo>
                      <a:pt x="256" y="0"/>
                      <a:pt x="255" y="0"/>
                      <a:pt x="255" y="1"/>
                    </a:cubicBezTo>
                    <a:cubicBezTo>
                      <a:pt x="254" y="1"/>
                      <a:pt x="254" y="1"/>
                      <a:pt x="254" y="1"/>
                    </a:cubicBezTo>
                    <a:cubicBezTo>
                      <a:pt x="254" y="1"/>
                      <a:pt x="254" y="1"/>
                      <a:pt x="254" y="1"/>
                    </a:cubicBezTo>
                    <a:cubicBezTo>
                      <a:pt x="254" y="2"/>
                      <a:pt x="254" y="3"/>
                      <a:pt x="255" y="3"/>
                    </a:cubicBezTo>
                    <a:cubicBezTo>
                      <a:pt x="256" y="3"/>
                      <a:pt x="258" y="1"/>
                      <a:pt x="257" y="0"/>
                    </a:cubicBezTo>
                  </a:path>
                </a:pathLst>
              </a:custGeom>
              <a:solidFill>
                <a:srgbClr val="66FFFF"/>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linds(horizont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animEffect transition="in" filter="barn(inVertical)">
                                      <p:cBhvr>
                                        <p:cTn id="15" dur="500"/>
                                        <p:tgtEl>
                                          <p:spTgt spid="5">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blinds(horizontal)">
                                      <p:cBhvr>
                                        <p:cTn id="20" dur="500"/>
                                        <p:tgtEl>
                                          <p:spTgt spid="10"/>
                                        </p:tgtEl>
                                      </p:cBhvr>
                                    </p:animEffect>
                                  </p:childTnLst>
                                </p:cTn>
                              </p:par>
                            </p:childTnLst>
                          </p:cTn>
                        </p:par>
                      </p:childTnLst>
                    </p:cTn>
                  </p:par>
                  <p:par>
                    <p:cTn id="21" fill="hold">
                      <p:stCondLst>
                        <p:cond delay="indefinite"/>
                      </p:stCondLst>
                      <p:childTnLst>
                        <p:par>
                          <p:cTn id="22" fill="hold">
                            <p:stCondLst>
                              <p:cond delay="0"/>
                            </p:stCondLst>
                            <p:childTnLst>
                              <p:par>
                                <p:cTn id="23" presetID="3" presetClass="entr" presetSubtype="1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blinds(horizontal)">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1000"/>
                                        <p:tgtEl>
                                          <p:spTgt spid="7"/>
                                        </p:tgtEl>
                                      </p:cBhvr>
                                    </p:animEffect>
                                    <p:anim calcmode="lin" valueType="num">
                                      <p:cBhvr>
                                        <p:cTn id="31" dur="1000" fill="hold"/>
                                        <p:tgtEl>
                                          <p:spTgt spid="7"/>
                                        </p:tgtEl>
                                        <p:attrNameLst>
                                          <p:attrName>ppt_x</p:attrName>
                                        </p:attrNameLst>
                                      </p:cBhvr>
                                      <p:tavLst>
                                        <p:tav tm="0">
                                          <p:val>
                                            <p:strVal val="#ppt_x"/>
                                          </p:val>
                                        </p:tav>
                                        <p:tav tm="100000">
                                          <p:val>
                                            <p:strVal val="#ppt_x"/>
                                          </p:val>
                                        </p:tav>
                                      </p:tavLst>
                                    </p:anim>
                                    <p:anim calcmode="lin" valueType="num">
                                      <p:cBhvr>
                                        <p:cTn id="32" dur="1000" fill="hold"/>
                                        <p:tgtEl>
                                          <p:spTgt spid="7"/>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1000"/>
                                        <p:tgtEl>
                                          <p:spTgt spid="14"/>
                                        </p:tgtEl>
                                      </p:cBhvr>
                                    </p:animEffect>
                                    <p:anim calcmode="lin" valueType="num">
                                      <p:cBhvr>
                                        <p:cTn id="36" dur="1000" fill="hold"/>
                                        <p:tgtEl>
                                          <p:spTgt spid="14"/>
                                        </p:tgtEl>
                                        <p:attrNameLst>
                                          <p:attrName>ppt_x</p:attrName>
                                        </p:attrNameLst>
                                      </p:cBhvr>
                                      <p:tavLst>
                                        <p:tav tm="0">
                                          <p:val>
                                            <p:strVal val="#ppt_x"/>
                                          </p:val>
                                        </p:tav>
                                        <p:tav tm="100000">
                                          <p:val>
                                            <p:strVal val="#ppt_x"/>
                                          </p:val>
                                        </p:tav>
                                      </p:tavLst>
                                    </p:anim>
                                    <p:anim calcmode="lin" valueType="num">
                                      <p:cBhvr>
                                        <p:cTn id="37"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p:bldP spid="10" grpId="0"/>
      <p:bldP spid="11" grpId="0"/>
      <p:bldP spid="14" grpId="0"/>
    </p:bldLst>
  </p:timing>
</p:sld>
</file>

<file path=ppt/slides/slide10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693739" y="2222500"/>
            <a:ext cx="7808912" cy="3637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en-US" altLang="zh-CN" sz="48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8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金字塔夕照</a:t>
            </a:r>
            <a:r>
              <a:rPr kumimoji="0" lang="en-US" altLang="zh-CN" sz="48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8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主要描写了夕阳映照下金字塔的雄浑之美以及作者由此引发的万千思绪。</a:t>
            </a:r>
            <a:endParaRPr kumimoji="0" lang="zh-CN" altLang="en-US" sz="48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grpSp>
        <p:nvGrpSpPr>
          <p:cNvPr id="3" name="组合 16"/>
          <p:cNvGrpSpPr/>
          <p:nvPr/>
        </p:nvGrpSpPr>
        <p:grpSpPr bwMode="auto">
          <a:xfrm>
            <a:off x="852488" y="336553"/>
            <a:ext cx="2249487" cy="1323439"/>
            <a:chOff x="251073" y="267494"/>
            <a:chExt cx="2249488" cy="992580"/>
          </a:xfrm>
        </p:grpSpPr>
        <p:sp>
          <p:nvSpPr>
            <p:cNvPr id="27652" name="文本框 13"/>
            <p:cNvSpPr txBox="1">
              <a:spLocks noChangeArrowheads="1"/>
            </p:cNvSpPr>
            <p:nvPr/>
          </p:nvSpPr>
          <p:spPr bwMode="auto">
            <a:xfrm>
              <a:off x="395536" y="267494"/>
              <a:ext cx="1727200" cy="992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00B050"/>
                  </a:solidFill>
                  <a:effectLst/>
                  <a:uLnTx/>
                  <a:uFillTx/>
                  <a:latin typeface="黑体" panose="02010609060101010101" pitchFamily="49" charset="-122"/>
                  <a:ea typeface="黑体" panose="02010609060101010101" pitchFamily="49" charset="-122"/>
                  <a:cs typeface="+mn-cs"/>
                </a:rPr>
                <a:t>主旨概括</a:t>
              </a:r>
            </a:p>
          </p:txBody>
        </p:sp>
        <p:cxnSp>
          <p:nvCxnSpPr>
            <p:cNvPr id="5" name="直接连接符 4"/>
            <p:cNvCxnSpPr/>
            <p:nvPr/>
          </p:nvCxnSpPr>
          <p:spPr>
            <a:xfrm>
              <a:off x="251073" y="842169"/>
              <a:ext cx="2016126" cy="0"/>
            </a:xfrm>
            <a:prstGeom prst="line">
              <a:avLst/>
            </a:prstGeom>
            <a:ln>
              <a:solidFill>
                <a:srgbClr val="00B050"/>
              </a:solidFill>
            </a:ln>
          </p:spPr>
          <p:style>
            <a:lnRef idx="2">
              <a:schemeClr val="accent3"/>
            </a:lnRef>
            <a:fillRef idx="0">
              <a:schemeClr val="accent3"/>
            </a:fillRef>
            <a:effectRef idx="1">
              <a:schemeClr val="accent3"/>
            </a:effectRef>
            <a:fontRef idx="minor">
              <a:schemeClr val="tx1"/>
            </a:fontRef>
          </p:style>
        </p:cxnSp>
        <p:grpSp>
          <p:nvGrpSpPr>
            <p:cNvPr id="4" name="Group 4"/>
            <p:cNvGrpSpPr>
              <a:grpSpLocks noChangeAspect="1"/>
            </p:cNvGrpSpPr>
            <p:nvPr/>
          </p:nvGrpSpPr>
          <p:grpSpPr bwMode="auto">
            <a:xfrm>
              <a:off x="2051298" y="483394"/>
              <a:ext cx="449263" cy="292100"/>
              <a:chOff x="2432" y="1329"/>
              <a:chExt cx="657" cy="426"/>
            </a:xfrm>
          </p:grpSpPr>
          <p:sp>
            <p:nvSpPr>
              <p:cNvPr id="7" name="AutoShape 3"/>
              <p:cNvSpPr>
                <a:spLocks noChangeAspect="1" noChangeArrowheads="1" noTextEdit="1"/>
              </p:cNvSpPr>
              <p:nvPr/>
            </p:nvSpPr>
            <p:spPr bwMode="auto">
              <a:xfrm>
                <a:off x="2434" y="1329"/>
                <a:ext cx="652" cy="426"/>
              </a:xfrm>
              <a:prstGeom prst="rect">
                <a:avLst/>
              </a:prstGeom>
              <a:no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8" name="Freeform 5"/>
              <p:cNvSpPr/>
              <p:nvPr/>
            </p:nvSpPr>
            <p:spPr bwMode="auto">
              <a:xfrm>
                <a:off x="2478" y="1329"/>
                <a:ext cx="611" cy="424"/>
              </a:xfrm>
              <a:custGeom>
                <a:avLst/>
                <a:gdLst>
                  <a:gd name="T0" fmla="*/ 315 w 351"/>
                  <a:gd name="T1" fmla="*/ 0 h 242"/>
                  <a:gd name="T2" fmla="*/ 292 w 351"/>
                  <a:gd name="T3" fmla="*/ 9 h 242"/>
                  <a:gd name="T4" fmla="*/ 291 w 351"/>
                  <a:gd name="T5" fmla="*/ 10 h 242"/>
                  <a:gd name="T6" fmla="*/ 309 w 351"/>
                  <a:gd name="T7" fmla="*/ 3 h 242"/>
                  <a:gd name="T8" fmla="*/ 310 w 351"/>
                  <a:gd name="T9" fmla="*/ 4 h 242"/>
                  <a:gd name="T10" fmla="*/ 317 w 351"/>
                  <a:gd name="T11" fmla="*/ 10 h 242"/>
                  <a:gd name="T12" fmla="*/ 325 w 351"/>
                  <a:gd name="T13" fmla="*/ 27 h 242"/>
                  <a:gd name="T14" fmla="*/ 336 w 351"/>
                  <a:gd name="T15" fmla="*/ 59 h 242"/>
                  <a:gd name="T16" fmla="*/ 268 w 351"/>
                  <a:gd name="T17" fmla="*/ 95 h 242"/>
                  <a:gd name="T18" fmla="*/ 267 w 351"/>
                  <a:gd name="T19" fmla="*/ 95 h 242"/>
                  <a:gd name="T20" fmla="*/ 267 w 351"/>
                  <a:gd name="T21" fmla="*/ 95 h 242"/>
                  <a:gd name="T22" fmla="*/ 24 w 351"/>
                  <a:gd name="T23" fmla="*/ 219 h 242"/>
                  <a:gd name="T24" fmla="*/ 2 w 351"/>
                  <a:gd name="T25" fmla="*/ 229 h 242"/>
                  <a:gd name="T26" fmla="*/ 0 w 351"/>
                  <a:gd name="T27" fmla="*/ 229 h 242"/>
                  <a:gd name="T28" fmla="*/ 6 w 351"/>
                  <a:gd name="T29" fmla="*/ 240 h 242"/>
                  <a:gd name="T30" fmla="*/ 12 w 351"/>
                  <a:gd name="T31" fmla="*/ 242 h 242"/>
                  <a:gd name="T32" fmla="*/ 34 w 351"/>
                  <a:gd name="T33" fmla="*/ 232 h 242"/>
                  <a:gd name="T34" fmla="*/ 350 w 351"/>
                  <a:gd name="T35" fmla="*/ 68 h 242"/>
                  <a:gd name="T36" fmla="*/ 335 w 351"/>
                  <a:gd name="T37" fmla="*/ 29 h 242"/>
                  <a:gd name="T38" fmla="*/ 324 w 351"/>
                  <a:gd name="T39" fmla="*/ 8 h 242"/>
                  <a:gd name="T40" fmla="*/ 317 w 351"/>
                  <a:gd name="T41" fmla="*/ 1 h 242"/>
                  <a:gd name="T42" fmla="*/ 315 w 351"/>
                  <a:gd name="T43"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242">
                    <a:moveTo>
                      <a:pt x="315" y="0"/>
                    </a:moveTo>
                    <a:cubicBezTo>
                      <a:pt x="311" y="0"/>
                      <a:pt x="299" y="6"/>
                      <a:pt x="292" y="9"/>
                    </a:cubicBezTo>
                    <a:cubicBezTo>
                      <a:pt x="292" y="9"/>
                      <a:pt x="292" y="9"/>
                      <a:pt x="291" y="10"/>
                    </a:cubicBezTo>
                    <a:cubicBezTo>
                      <a:pt x="298" y="7"/>
                      <a:pt x="306" y="3"/>
                      <a:pt x="309" y="3"/>
                    </a:cubicBezTo>
                    <a:cubicBezTo>
                      <a:pt x="309" y="3"/>
                      <a:pt x="310" y="3"/>
                      <a:pt x="310" y="4"/>
                    </a:cubicBezTo>
                    <a:cubicBezTo>
                      <a:pt x="312" y="6"/>
                      <a:pt x="317" y="10"/>
                      <a:pt x="317" y="10"/>
                    </a:cubicBezTo>
                    <a:cubicBezTo>
                      <a:pt x="317" y="10"/>
                      <a:pt x="321" y="15"/>
                      <a:pt x="325" y="27"/>
                    </a:cubicBezTo>
                    <a:cubicBezTo>
                      <a:pt x="330" y="39"/>
                      <a:pt x="338" y="56"/>
                      <a:pt x="336" y="59"/>
                    </a:cubicBezTo>
                    <a:cubicBezTo>
                      <a:pt x="336" y="60"/>
                      <a:pt x="308" y="75"/>
                      <a:pt x="268" y="95"/>
                    </a:cubicBezTo>
                    <a:cubicBezTo>
                      <a:pt x="268" y="95"/>
                      <a:pt x="268" y="95"/>
                      <a:pt x="267" y="95"/>
                    </a:cubicBezTo>
                    <a:cubicBezTo>
                      <a:pt x="267" y="95"/>
                      <a:pt x="267" y="95"/>
                      <a:pt x="267" y="95"/>
                    </a:cubicBezTo>
                    <a:cubicBezTo>
                      <a:pt x="179" y="140"/>
                      <a:pt x="38" y="211"/>
                      <a:pt x="24" y="219"/>
                    </a:cubicBezTo>
                    <a:cubicBezTo>
                      <a:pt x="11" y="227"/>
                      <a:pt x="5" y="229"/>
                      <a:pt x="2" y="229"/>
                    </a:cubicBezTo>
                    <a:cubicBezTo>
                      <a:pt x="1" y="229"/>
                      <a:pt x="0" y="229"/>
                      <a:pt x="0" y="229"/>
                    </a:cubicBezTo>
                    <a:cubicBezTo>
                      <a:pt x="3" y="235"/>
                      <a:pt x="5" y="239"/>
                      <a:pt x="6" y="240"/>
                    </a:cubicBezTo>
                    <a:cubicBezTo>
                      <a:pt x="8" y="241"/>
                      <a:pt x="9" y="242"/>
                      <a:pt x="12" y="242"/>
                    </a:cubicBezTo>
                    <a:cubicBezTo>
                      <a:pt x="16" y="242"/>
                      <a:pt x="22" y="240"/>
                      <a:pt x="34" y="232"/>
                    </a:cubicBezTo>
                    <a:cubicBezTo>
                      <a:pt x="54" y="220"/>
                      <a:pt x="348" y="72"/>
                      <a:pt x="350" y="68"/>
                    </a:cubicBezTo>
                    <a:cubicBezTo>
                      <a:pt x="351" y="65"/>
                      <a:pt x="341" y="44"/>
                      <a:pt x="335" y="29"/>
                    </a:cubicBezTo>
                    <a:cubicBezTo>
                      <a:pt x="329" y="15"/>
                      <a:pt x="324" y="8"/>
                      <a:pt x="324" y="8"/>
                    </a:cubicBezTo>
                    <a:cubicBezTo>
                      <a:pt x="324" y="8"/>
                      <a:pt x="319" y="3"/>
                      <a:pt x="317" y="1"/>
                    </a:cubicBezTo>
                    <a:cubicBezTo>
                      <a:pt x="316" y="0"/>
                      <a:pt x="316" y="0"/>
                      <a:pt x="315" y="0"/>
                    </a:cubicBezTo>
                  </a:path>
                </a:pathLst>
              </a:custGeom>
              <a:solidFill>
                <a:srgbClr val="66FFFF"/>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9" name="Freeform 6"/>
              <p:cNvSpPr/>
              <p:nvPr/>
            </p:nvSpPr>
            <p:spPr bwMode="auto">
              <a:xfrm>
                <a:off x="2432" y="1334"/>
                <a:ext cx="634" cy="401"/>
              </a:xfrm>
              <a:custGeom>
                <a:avLst/>
                <a:gdLst>
                  <a:gd name="T0" fmla="*/ 3 w 364"/>
                  <a:gd name="T1" fmla="*/ 171 h 229"/>
                  <a:gd name="T2" fmla="*/ 3 w 364"/>
                  <a:gd name="T3" fmla="*/ 182 h 229"/>
                  <a:gd name="T4" fmla="*/ 23 w 364"/>
                  <a:gd name="T5" fmla="*/ 225 h 229"/>
                  <a:gd name="T6" fmla="*/ 50 w 364"/>
                  <a:gd name="T7" fmla="*/ 217 h 229"/>
                  <a:gd name="T8" fmla="*/ 362 w 364"/>
                  <a:gd name="T9" fmla="*/ 57 h 229"/>
                  <a:gd name="T10" fmla="*/ 351 w 364"/>
                  <a:gd name="T11" fmla="*/ 25 h 229"/>
                  <a:gd name="T12" fmla="*/ 343 w 364"/>
                  <a:gd name="T13" fmla="*/ 8 h 229"/>
                  <a:gd name="T14" fmla="*/ 336 w 364"/>
                  <a:gd name="T15" fmla="*/ 2 h 229"/>
                  <a:gd name="T16" fmla="*/ 312 w 364"/>
                  <a:gd name="T17" fmla="*/ 10 h 229"/>
                  <a:gd name="T18" fmla="*/ 10 w 364"/>
                  <a:gd name="T19" fmla="*/ 166 h 229"/>
                  <a:gd name="T20" fmla="*/ 3 w 364"/>
                  <a:gd name="T21" fmla="*/ 17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4" h="229">
                    <a:moveTo>
                      <a:pt x="3" y="171"/>
                    </a:moveTo>
                    <a:cubicBezTo>
                      <a:pt x="3" y="171"/>
                      <a:pt x="0" y="174"/>
                      <a:pt x="3" y="182"/>
                    </a:cubicBezTo>
                    <a:cubicBezTo>
                      <a:pt x="6" y="191"/>
                      <a:pt x="20" y="223"/>
                      <a:pt x="23" y="225"/>
                    </a:cubicBezTo>
                    <a:cubicBezTo>
                      <a:pt x="26" y="227"/>
                      <a:pt x="30" y="229"/>
                      <a:pt x="50" y="217"/>
                    </a:cubicBezTo>
                    <a:cubicBezTo>
                      <a:pt x="70" y="206"/>
                      <a:pt x="361" y="60"/>
                      <a:pt x="362" y="57"/>
                    </a:cubicBezTo>
                    <a:cubicBezTo>
                      <a:pt x="364" y="54"/>
                      <a:pt x="356" y="37"/>
                      <a:pt x="351" y="25"/>
                    </a:cubicBezTo>
                    <a:cubicBezTo>
                      <a:pt x="347" y="13"/>
                      <a:pt x="343" y="8"/>
                      <a:pt x="343" y="8"/>
                    </a:cubicBezTo>
                    <a:cubicBezTo>
                      <a:pt x="343" y="8"/>
                      <a:pt x="338" y="4"/>
                      <a:pt x="336" y="2"/>
                    </a:cubicBezTo>
                    <a:cubicBezTo>
                      <a:pt x="334" y="0"/>
                      <a:pt x="320" y="6"/>
                      <a:pt x="312" y="10"/>
                    </a:cubicBezTo>
                    <a:cubicBezTo>
                      <a:pt x="305" y="14"/>
                      <a:pt x="15" y="163"/>
                      <a:pt x="10" y="166"/>
                    </a:cubicBezTo>
                    <a:cubicBezTo>
                      <a:pt x="5" y="168"/>
                      <a:pt x="3" y="171"/>
                      <a:pt x="3" y="171"/>
                    </a:cubicBezTo>
                  </a:path>
                </a:pathLst>
              </a:custGeom>
              <a:ln>
                <a:solidFill>
                  <a:srgbClr val="00B050"/>
                </a:solidFill>
              </a:ln>
            </p:spPr>
            <p:style>
              <a:lnRef idx="2">
                <a:schemeClr val="accent3"/>
              </a:lnRef>
              <a:fillRef idx="0">
                <a:schemeClr val="accent3"/>
              </a:fillRef>
              <a:effectRef idx="1">
                <a:schemeClr val="accent3"/>
              </a:effectRef>
              <a:fontRef idx="minor">
                <a:schemeClr val="tx1"/>
              </a:fontRef>
            </p:style>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0" name="Freeform 7"/>
              <p:cNvSpPr/>
              <p:nvPr/>
            </p:nvSpPr>
            <p:spPr bwMode="auto">
              <a:xfrm>
                <a:off x="2432" y="1605"/>
                <a:ext cx="100" cy="127"/>
              </a:xfrm>
              <a:custGeom>
                <a:avLst/>
                <a:gdLst>
                  <a:gd name="T0" fmla="*/ 57 w 57"/>
                  <a:gd name="T1" fmla="*/ 59 h 73"/>
                  <a:gd name="T2" fmla="*/ 51 w 57"/>
                  <a:gd name="T3" fmla="*/ 50 h 73"/>
                  <a:gd name="T4" fmla="*/ 46 w 57"/>
                  <a:gd name="T5" fmla="*/ 41 h 73"/>
                  <a:gd name="T6" fmla="*/ 44 w 57"/>
                  <a:gd name="T7" fmla="*/ 34 h 73"/>
                  <a:gd name="T8" fmla="*/ 43 w 57"/>
                  <a:gd name="T9" fmla="*/ 22 h 73"/>
                  <a:gd name="T10" fmla="*/ 41 w 57"/>
                  <a:gd name="T11" fmla="*/ 12 h 73"/>
                  <a:gd name="T12" fmla="*/ 39 w 57"/>
                  <a:gd name="T13" fmla="*/ 0 h 73"/>
                  <a:gd name="T14" fmla="*/ 33 w 57"/>
                  <a:gd name="T15" fmla="*/ 0 h 73"/>
                  <a:gd name="T16" fmla="*/ 28 w 57"/>
                  <a:gd name="T17" fmla="*/ 1 h 73"/>
                  <a:gd name="T18" fmla="*/ 10 w 57"/>
                  <a:gd name="T19" fmla="*/ 11 h 73"/>
                  <a:gd name="T20" fmla="*/ 3 w 57"/>
                  <a:gd name="T21" fmla="*/ 16 h 73"/>
                  <a:gd name="T22" fmla="*/ 3 w 57"/>
                  <a:gd name="T23" fmla="*/ 27 h 73"/>
                  <a:gd name="T24" fmla="*/ 19 w 57"/>
                  <a:gd name="T25" fmla="*/ 63 h 73"/>
                  <a:gd name="T26" fmla="*/ 23 w 57"/>
                  <a:gd name="T27" fmla="*/ 70 h 73"/>
                  <a:gd name="T28" fmla="*/ 38 w 57"/>
                  <a:gd name="T29" fmla="*/ 69 h 73"/>
                  <a:gd name="T30" fmla="*/ 47 w 57"/>
                  <a:gd name="T31" fmla="*/ 64 h 73"/>
                  <a:gd name="T32" fmla="*/ 50 w 57"/>
                  <a:gd name="T33" fmla="*/ 62 h 73"/>
                  <a:gd name="T34" fmla="*/ 57 w 57"/>
                  <a:gd name="T35" fmla="*/ 5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73">
                    <a:moveTo>
                      <a:pt x="57" y="59"/>
                    </a:moveTo>
                    <a:cubicBezTo>
                      <a:pt x="55" y="55"/>
                      <a:pt x="51" y="50"/>
                      <a:pt x="51" y="50"/>
                    </a:cubicBezTo>
                    <a:cubicBezTo>
                      <a:pt x="51" y="50"/>
                      <a:pt x="48" y="44"/>
                      <a:pt x="46" y="41"/>
                    </a:cubicBezTo>
                    <a:cubicBezTo>
                      <a:pt x="45" y="39"/>
                      <a:pt x="44" y="34"/>
                      <a:pt x="44" y="34"/>
                    </a:cubicBezTo>
                    <a:cubicBezTo>
                      <a:pt x="44" y="34"/>
                      <a:pt x="43" y="26"/>
                      <a:pt x="43" y="22"/>
                    </a:cubicBezTo>
                    <a:cubicBezTo>
                      <a:pt x="42" y="19"/>
                      <a:pt x="41" y="14"/>
                      <a:pt x="41" y="12"/>
                    </a:cubicBezTo>
                    <a:cubicBezTo>
                      <a:pt x="40" y="10"/>
                      <a:pt x="40" y="4"/>
                      <a:pt x="39" y="0"/>
                    </a:cubicBezTo>
                    <a:cubicBezTo>
                      <a:pt x="36" y="0"/>
                      <a:pt x="33" y="0"/>
                      <a:pt x="33" y="0"/>
                    </a:cubicBezTo>
                    <a:cubicBezTo>
                      <a:pt x="33" y="0"/>
                      <a:pt x="31" y="0"/>
                      <a:pt x="28" y="1"/>
                    </a:cubicBezTo>
                    <a:cubicBezTo>
                      <a:pt x="17" y="7"/>
                      <a:pt x="11" y="10"/>
                      <a:pt x="10" y="11"/>
                    </a:cubicBezTo>
                    <a:cubicBezTo>
                      <a:pt x="5" y="13"/>
                      <a:pt x="3" y="16"/>
                      <a:pt x="3" y="16"/>
                    </a:cubicBezTo>
                    <a:cubicBezTo>
                      <a:pt x="3" y="16"/>
                      <a:pt x="0" y="19"/>
                      <a:pt x="3" y="27"/>
                    </a:cubicBezTo>
                    <a:cubicBezTo>
                      <a:pt x="5" y="33"/>
                      <a:pt x="13" y="52"/>
                      <a:pt x="19" y="63"/>
                    </a:cubicBezTo>
                    <a:cubicBezTo>
                      <a:pt x="20" y="67"/>
                      <a:pt x="22" y="69"/>
                      <a:pt x="23" y="70"/>
                    </a:cubicBezTo>
                    <a:cubicBezTo>
                      <a:pt x="25" y="72"/>
                      <a:pt x="28" y="73"/>
                      <a:pt x="38" y="69"/>
                    </a:cubicBezTo>
                    <a:cubicBezTo>
                      <a:pt x="41" y="67"/>
                      <a:pt x="44" y="66"/>
                      <a:pt x="47" y="64"/>
                    </a:cubicBezTo>
                    <a:cubicBezTo>
                      <a:pt x="48" y="63"/>
                      <a:pt x="49" y="63"/>
                      <a:pt x="50" y="62"/>
                    </a:cubicBezTo>
                    <a:cubicBezTo>
                      <a:pt x="51" y="62"/>
                      <a:pt x="54" y="60"/>
                      <a:pt x="57" y="59"/>
                    </a:cubicBezTo>
                    <a:close/>
                  </a:path>
                </a:pathLst>
              </a:custGeom>
              <a:solidFill>
                <a:srgbClr val="00B050"/>
              </a:solidFill>
              <a:ln>
                <a:solidFill>
                  <a:srgbClr val="00B050"/>
                </a:solidFill>
              </a:ln>
            </p:spPr>
            <p:style>
              <a:lnRef idx="2">
                <a:schemeClr val="accent3"/>
              </a:lnRef>
              <a:fillRef idx="1">
                <a:schemeClr val="lt1"/>
              </a:fillRef>
              <a:effectRef idx="0">
                <a:schemeClr val="accent3"/>
              </a:effectRef>
              <a:fontRef idx="minor">
                <a:schemeClr val="dk1"/>
              </a:fontRef>
            </p:style>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1" name="Freeform 8"/>
              <p:cNvSpPr/>
              <p:nvPr/>
            </p:nvSpPr>
            <p:spPr bwMode="auto">
              <a:xfrm>
                <a:off x="2954" y="1361"/>
                <a:ext cx="5" cy="0"/>
              </a:xfrm>
              <a:custGeom>
                <a:avLst/>
                <a:gdLst>
                  <a:gd name="T0" fmla="*/ 2 w 2"/>
                  <a:gd name="T1" fmla="*/ 0 h 1"/>
                  <a:gd name="T2" fmla="*/ 0 w 2"/>
                  <a:gd name="T3" fmla="*/ 1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0" y="0"/>
                      <a:pt x="0" y="1"/>
                    </a:cubicBezTo>
                    <a:cubicBezTo>
                      <a:pt x="0" y="0"/>
                      <a:pt x="1" y="0"/>
                      <a:pt x="2" y="0"/>
                    </a:cubicBezTo>
                    <a:cubicBezTo>
                      <a:pt x="2" y="0"/>
                      <a:pt x="2" y="0"/>
                      <a:pt x="2" y="0"/>
                    </a:cubicBezTo>
                  </a:path>
                </a:pathLst>
              </a:custGeom>
              <a:solidFill>
                <a:srgbClr val="EEEBEA"/>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2" name="Freeform 9"/>
              <p:cNvSpPr/>
              <p:nvPr/>
            </p:nvSpPr>
            <p:spPr bwMode="auto">
              <a:xfrm>
                <a:off x="2943" y="149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solidFill>
                <a:srgbClr val="578C94"/>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3" name="Freeform 10"/>
              <p:cNvSpPr>
                <a:spLocks noEditPoints="1"/>
              </p:cNvSpPr>
              <p:nvPr/>
            </p:nvSpPr>
            <p:spPr bwMode="auto">
              <a:xfrm>
                <a:off x="2511" y="1361"/>
                <a:ext cx="539" cy="322"/>
              </a:xfrm>
              <a:custGeom>
                <a:avLst/>
                <a:gdLst>
                  <a:gd name="T0" fmla="*/ 7 w 309"/>
                  <a:gd name="T1" fmla="*/ 184 h 184"/>
                  <a:gd name="T2" fmla="*/ 9 w 309"/>
                  <a:gd name="T3" fmla="*/ 184 h 184"/>
                  <a:gd name="T4" fmla="*/ 9 w 309"/>
                  <a:gd name="T5" fmla="*/ 178 h 184"/>
                  <a:gd name="T6" fmla="*/ 8 w 309"/>
                  <a:gd name="T7" fmla="*/ 180 h 184"/>
                  <a:gd name="T8" fmla="*/ 9 w 309"/>
                  <a:gd name="T9" fmla="*/ 178 h 184"/>
                  <a:gd name="T10" fmla="*/ 34 w 309"/>
                  <a:gd name="T11" fmla="*/ 174 h 184"/>
                  <a:gd name="T12" fmla="*/ 34 w 309"/>
                  <a:gd name="T13" fmla="*/ 179 h 184"/>
                  <a:gd name="T14" fmla="*/ 36 w 309"/>
                  <a:gd name="T15" fmla="*/ 176 h 184"/>
                  <a:gd name="T16" fmla="*/ 38 w 309"/>
                  <a:gd name="T17" fmla="*/ 176 h 184"/>
                  <a:gd name="T18" fmla="*/ 84 w 309"/>
                  <a:gd name="T19" fmla="*/ 144 h 184"/>
                  <a:gd name="T20" fmla="*/ 85 w 309"/>
                  <a:gd name="T21" fmla="*/ 145 h 184"/>
                  <a:gd name="T22" fmla="*/ 84 w 309"/>
                  <a:gd name="T23" fmla="*/ 144 h 184"/>
                  <a:gd name="T24" fmla="*/ 0 w 309"/>
                  <a:gd name="T25" fmla="*/ 135 h 184"/>
                  <a:gd name="T26" fmla="*/ 1 w 309"/>
                  <a:gd name="T27" fmla="*/ 135 h 184"/>
                  <a:gd name="T28" fmla="*/ 138 w 309"/>
                  <a:gd name="T29" fmla="*/ 123 h 184"/>
                  <a:gd name="T30" fmla="*/ 139 w 309"/>
                  <a:gd name="T31" fmla="*/ 123 h 184"/>
                  <a:gd name="T32" fmla="*/ 154 w 309"/>
                  <a:gd name="T33" fmla="*/ 115 h 184"/>
                  <a:gd name="T34" fmla="*/ 154 w 309"/>
                  <a:gd name="T35" fmla="*/ 116 h 184"/>
                  <a:gd name="T36" fmla="*/ 154 w 309"/>
                  <a:gd name="T37" fmla="*/ 115 h 184"/>
                  <a:gd name="T38" fmla="*/ 50 w 309"/>
                  <a:gd name="T39" fmla="*/ 113 h 184"/>
                  <a:gd name="T40" fmla="*/ 53 w 309"/>
                  <a:gd name="T41" fmla="*/ 115 h 184"/>
                  <a:gd name="T42" fmla="*/ 146 w 309"/>
                  <a:gd name="T43" fmla="*/ 113 h 184"/>
                  <a:gd name="T44" fmla="*/ 147 w 309"/>
                  <a:gd name="T45" fmla="*/ 114 h 184"/>
                  <a:gd name="T46" fmla="*/ 146 w 309"/>
                  <a:gd name="T47" fmla="*/ 113 h 184"/>
                  <a:gd name="T48" fmla="*/ 149 w 309"/>
                  <a:gd name="T49" fmla="*/ 111 h 184"/>
                  <a:gd name="T50" fmla="*/ 151 w 309"/>
                  <a:gd name="T51" fmla="*/ 111 h 184"/>
                  <a:gd name="T52" fmla="*/ 165 w 309"/>
                  <a:gd name="T53" fmla="*/ 109 h 184"/>
                  <a:gd name="T54" fmla="*/ 162 w 309"/>
                  <a:gd name="T55" fmla="*/ 113 h 184"/>
                  <a:gd name="T56" fmla="*/ 166 w 309"/>
                  <a:gd name="T57" fmla="*/ 111 h 184"/>
                  <a:gd name="T58" fmla="*/ 184 w 309"/>
                  <a:gd name="T59" fmla="*/ 107 h 184"/>
                  <a:gd name="T60" fmla="*/ 184 w 309"/>
                  <a:gd name="T61" fmla="*/ 109 h 184"/>
                  <a:gd name="T62" fmla="*/ 184 w 309"/>
                  <a:gd name="T63" fmla="*/ 107 h 184"/>
                  <a:gd name="T64" fmla="*/ 50 w 309"/>
                  <a:gd name="T65" fmla="*/ 109 h 184"/>
                  <a:gd name="T66" fmla="*/ 53 w 309"/>
                  <a:gd name="T67" fmla="*/ 111 h 184"/>
                  <a:gd name="T68" fmla="*/ 53 w 309"/>
                  <a:gd name="T69" fmla="*/ 107 h 184"/>
                  <a:gd name="T70" fmla="*/ 248 w 309"/>
                  <a:gd name="T71" fmla="*/ 77 h 184"/>
                  <a:gd name="T72" fmla="*/ 249 w 309"/>
                  <a:gd name="T73" fmla="*/ 77 h 184"/>
                  <a:gd name="T74" fmla="*/ 249 w 309"/>
                  <a:gd name="T75" fmla="*/ 75 h 184"/>
                  <a:gd name="T76" fmla="*/ 252 w 309"/>
                  <a:gd name="T77" fmla="*/ 67 h 184"/>
                  <a:gd name="T78" fmla="*/ 252 w 309"/>
                  <a:gd name="T79" fmla="*/ 70 h 184"/>
                  <a:gd name="T80" fmla="*/ 268 w 309"/>
                  <a:gd name="T81" fmla="*/ 64 h 184"/>
                  <a:gd name="T82" fmla="*/ 266 w 309"/>
                  <a:gd name="T83" fmla="*/ 66 h 184"/>
                  <a:gd name="T84" fmla="*/ 268 w 309"/>
                  <a:gd name="T85" fmla="*/ 66 h 184"/>
                  <a:gd name="T86" fmla="*/ 276 w 309"/>
                  <a:gd name="T87" fmla="*/ 54 h 184"/>
                  <a:gd name="T88" fmla="*/ 276 w 309"/>
                  <a:gd name="T89" fmla="*/ 55 h 184"/>
                  <a:gd name="T90" fmla="*/ 276 w 309"/>
                  <a:gd name="T91" fmla="*/ 54 h 184"/>
                  <a:gd name="T92" fmla="*/ 307 w 309"/>
                  <a:gd name="T93" fmla="*/ 17 h 184"/>
                  <a:gd name="T94" fmla="*/ 309 w 309"/>
                  <a:gd name="T95" fmla="*/ 17 h 184"/>
                  <a:gd name="T96" fmla="*/ 254 w 309"/>
                  <a:gd name="T97" fmla="*/ 11 h 184"/>
                  <a:gd name="T98" fmla="*/ 254 w 309"/>
                  <a:gd name="T99" fmla="*/ 12 h 184"/>
                  <a:gd name="T100" fmla="*/ 254 w 309"/>
                  <a:gd name="T101" fmla="*/ 11 h 184"/>
                  <a:gd name="T102" fmla="*/ 304 w 309"/>
                  <a:gd name="T103" fmla="*/ 12 h 184"/>
                  <a:gd name="T104" fmla="*/ 308 w 309"/>
                  <a:gd name="T105" fmla="*/ 14 h 184"/>
                  <a:gd name="T106" fmla="*/ 307 w 309"/>
                  <a:gd name="T107" fmla="*/ 11 h 184"/>
                  <a:gd name="T108" fmla="*/ 305 w 309"/>
                  <a:gd name="T109" fmla="*/ 10 h 184"/>
                  <a:gd name="T110" fmla="*/ 245 w 309"/>
                  <a:gd name="T111" fmla="*/ 12 h 184"/>
                  <a:gd name="T112" fmla="*/ 245 w 309"/>
                  <a:gd name="T113" fmla="*/ 10 h 184"/>
                  <a:gd name="T114" fmla="*/ 257 w 309"/>
                  <a:gd name="T115" fmla="*/ 0 h 184"/>
                  <a:gd name="T116" fmla="*/ 254 w 309"/>
                  <a:gd name="T117" fmla="*/ 1 h 184"/>
                  <a:gd name="T118" fmla="*/ 255 w 309"/>
                  <a:gd name="T119" fmla="*/ 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9" h="184">
                    <a:moveTo>
                      <a:pt x="8" y="183"/>
                    </a:moveTo>
                    <a:cubicBezTo>
                      <a:pt x="7" y="183"/>
                      <a:pt x="7" y="183"/>
                      <a:pt x="7" y="184"/>
                    </a:cubicBezTo>
                    <a:cubicBezTo>
                      <a:pt x="7" y="184"/>
                      <a:pt x="8" y="184"/>
                      <a:pt x="8" y="184"/>
                    </a:cubicBezTo>
                    <a:cubicBezTo>
                      <a:pt x="8" y="184"/>
                      <a:pt x="9" y="184"/>
                      <a:pt x="9" y="184"/>
                    </a:cubicBezTo>
                    <a:cubicBezTo>
                      <a:pt x="9" y="183"/>
                      <a:pt x="8" y="183"/>
                      <a:pt x="8" y="183"/>
                    </a:cubicBezTo>
                    <a:moveTo>
                      <a:pt x="9" y="178"/>
                    </a:moveTo>
                    <a:cubicBezTo>
                      <a:pt x="8" y="178"/>
                      <a:pt x="7" y="180"/>
                      <a:pt x="8" y="180"/>
                    </a:cubicBezTo>
                    <a:cubicBezTo>
                      <a:pt x="8" y="180"/>
                      <a:pt x="8" y="180"/>
                      <a:pt x="8" y="180"/>
                    </a:cubicBezTo>
                    <a:cubicBezTo>
                      <a:pt x="9" y="180"/>
                      <a:pt x="10" y="178"/>
                      <a:pt x="9" y="178"/>
                    </a:cubicBezTo>
                    <a:cubicBezTo>
                      <a:pt x="9" y="178"/>
                      <a:pt x="9" y="178"/>
                      <a:pt x="9" y="178"/>
                    </a:cubicBezTo>
                    <a:moveTo>
                      <a:pt x="35" y="171"/>
                    </a:moveTo>
                    <a:cubicBezTo>
                      <a:pt x="35" y="171"/>
                      <a:pt x="34" y="172"/>
                      <a:pt x="34" y="174"/>
                    </a:cubicBezTo>
                    <a:cubicBezTo>
                      <a:pt x="34" y="174"/>
                      <a:pt x="34" y="174"/>
                      <a:pt x="34" y="174"/>
                    </a:cubicBezTo>
                    <a:cubicBezTo>
                      <a:pt x="33" y="175"/>
                      <a:pt x="32" y="179"/>
                      <a:pt x="34" y="179"/>
                    </a:cubicBezTo>
                    <a:cubicBezTo>
                      <a:pt x="34" y="179"/>
                      <a:pt x="34" y="179"/>
                      <a:pt x="35" y="179"/>
                    </a:cubicBezTo>
                    <a:cubicBezTo>
                      <a:pt x="35" y="178"/>
                      <a:pt x="36" y="177"/>
                      <a:pt x="36" y="176"/>
                    </a:cubicBezTo>
                    <a:cubicBezTo>
                      <a:pt x="37" y="176"/>
                      <a:pt x="37" y="176"/>
                      <a:pt x="38" y="176"/>
                    </a:cubicBezTo>
                    <a:cubicBezTo>
                      <a:pt x="38" y="176"/>
                      <a:pt x="38" y="176"/>
                      <a:pt x="38" y="176"/>
                    </a:cubicBezTo>
                    <a:cubicBezTo>
                      <a:pt x="39" y="176"/>
                      <a:pt x="37" y="171"/>
                      <a:pt x="35" y="171"/>
                    </a:cubicBezTo>
                    <a:moveTo>
                      <a:pt x="84" y="144"/>
                    </a:moveTo>
                    <a:cubicBezTo>
                      <a:pt x="84" y="144"/>
                      <a:pt x="84" y="144"/>
                      <a:pt x="84" y="145"/>
                    </a:cubicBezTo>
                    <a:cubicBezTo>
                      <a:pt x="84" y="145"/>
                      <a:pt x="84" y="145"/>
                      <a:pt x="85" y="145"/>
                    </a:cubicBezTo>
                    <a:cubicBezTo>
                      <a:pt x="85" y="145"/>
                      <a:pt x="85" y="145"/>
                      <a:pt x="86" y="145"/>
                    </a:cubicBezTo>
                    <a:cubicBezTo>
                      <a:pt x="86" y="145"/>
                      <a:pt x="85" y="144"/>
                      <a:pt x="84" y="144"/>
                    </a:cubicBezTo>
                    <a:moveTo>
                      <a:pt x="1" y="134"/>
                    </a:moveTo>
                    <a:cubicBezTo>
                      <a:pt x="0" y="135"/>
                      <a:pt x="0" y="135"/>
                      <a:pt x="0" y="135"/>
                    </a:cubicBezTo>
                    <a:cubicBezTo>
                      <a:pt x="0" y="135"/>
                      <a:pt x="0" y="135"/>
                      <a:pt x="1" y="135"/>
                    </a:cubicBezTo>
                    <a:cubicBezTo>
                      <a:pt x="1" y="135"/>
                      <a:pt x="1" y="135"/>
                      <a:pt x="1" y="135"/>
                    </a:cubicBezTo>
                    <a:cubicBezTo>
                      <a:pt x="1" y="134"/>
                      <a:pt x="1" y="134"/>
                      <a:pt x="1" y="134"/>
                    </a:cubicBezTo>
                    <a:moveTo>
                      <a:pt x="138" y="123"/>
                    </a:moveTo>
                    <a:cubicBezTo>
                      <a:pt x="137" y="123"/>
                      <a:pt x="136" y="124"/>
                      <a:pt x="137" y="125"/>
                    </a:cubicBezTo>
                    <a:cubicBezTo>
                      <a:pt x="138" y="124"/>
                      <a:pt x="139" y="125"/>
                      <a:pt x="139" y="123"/>
                    </a:cubicBezTo>
                    <a:cubicBezTo>
                      <a:pt x="139" y="123"/>
                      <a:pt x="138" y="123"/>
                      <a:pt x="138" y="123"/>
                    </a:cubicBezTo>
                    <a:moveTo>
                      <a:pt x="154" y="115"/>
                    </a:moveTo>
                    <a:cubicBezTo>
                      <a:pt x="154" y="115"/>
                      <a:pt x="153" y="115"/>
                      <a:pt x="153" y="115"/>
                    </a:cubicBezTo>
                    <a:cubicBezTo>
                      <a:pt x="153" y="116"/>
                      <a:pt x="154" y="116"/>
                      <a:pt x="154" y="116"/>
                    </a:cubicBezTo>
                    <a:cubicBezTo>
                      <a:pt x="155" y="116"/>
                      <a:pt x="155" y="116"/>
                      <a:pt x="155" y="116"/>
                    </a:cubicBezTo>
                    <a:cubicBezTo>
                      <a:pt x="155" y="115"/>
                      <a:pt x="155" y="115"/>
                      <a:pt x="154" y="115"/>
                    </a:cubicBezTo>
                    <a:moveTo>
                      <a:pt x="50" y="113"/>
                    </a:moveTo>
                    <a:cubicBezTo>
                      <a:pt x="50" y="113"/>
                      <a:pt x="50" y="113"/>
                      <a:pt x="50" y="113"/>
                    </a:cubicBezTo>
                    <a:cubicBezTo>
                      <a:pt x="50" y="114"/>
                      <a:pt x="52" y="115"/>
                      <a:pt x="52" y="115"/>
                    </a:cubicBezTo>
                    <a:cubicBezTo>
                      <a:pt x="53" y="115"/>
                      <a:pt x="53" y="115"/>
                      <a:pt x="53" y="115"/>
                    </a:cubicBezTo>
                    <a:cubicBezTo>
                      <a:pt x="53" y="114"/>
                      <a:pt x="51" y="113"/>
                      <a:pt x="50" y="113"/>
                    </a:cubicBezTo>
                    <a:moveTo>
                      <a:pt x="146" y="113"/>
                    </a:moveTo>
                    <a:cubicBezTo>
                      <a:pt x="146" y="113"/>
                      <a:pt x="146" y="113"/>
                      <a:pt x="146" y="113"/>
                    </a:cubicBezTo>
                    <a:cubicBezTo>
                      <a:pt x="145" y="114"/>
                      <a:pt x="146" y="114"/>
                      <a:pt x="147" y="114"/>
                    </a:cubicBezTo>
                    <a:cubicBezTo>
                      <a:pt x="147" y="114"/>
                      <a:pt x="147" y="114"/>
                      <a:pt x="147" y="113"/>
                    </a:cubicBezTo>
                    <a:cubicBezTo>
                      <a:pt x="148" y="113"/>
                      <a:pt x="147" y="113"/>
                      <a:pt x="146" y="113"/>
                    </a:cubicBezTo>
                    <a:moveTo>
                      <a:pt x="150" y="110"/>
                    </a:moveTo>
                    <a:cubicBezTo>
                      <a:pt x="149" y="110"/>
                      <a:pt x="149" y="110"/>
                      <a:pt x="149" y="111"/>
                    </a:cubicBezTo>
                    <a:cubicBezTo>
                      <a:pt x="149" y="111"/>
                      <a:pt x="150" y="111"/>
                      <a:pt x="150" y="111"/>
                    </a:cubicBezTo>
                    <a:cubicBezTo>
                      <a:pt x="151" y="111"/>
                      <a:pt x="151" y="111"/>
                      <a:pt x="151" y="111"/>
                    </a:cubicBezTo>
                    <a:cubicBezTo>
                      <a:pt x="151" y="111"/>
                      <a:pt x="150" y="110"/>
                      <a:pt x="150" y="110"/>
                    </a:cubicBezTo>
                    <a:moveTo>
                      <a:pt x="165" y="109"/>
                    </a:moveTo>
                    <a:cubicBezTo>
                      <a:pt x="165" y="109"/>
                      <a:pt x="163" y="110"/>
                      <a:pt x="162" y="111"/>
                    </a:cubicBezTo>
                    <a:cubicBezTo>
                      <a:pt x="161" y="112"/>
                      <a:pt x="161" y="113"/>
                      <a:pt x="162" y="113"/>
                    </a:cubicBezTo>
                    <a:cubicBezTo>
                      <a:pt x="162" y="113"/>
                      <a:pt x="163" y="113"/>
                      <a:pt x="164" y="113"/>
                    </a:cubicBezTo>
                    <a:cubicBezTo>
                      <a:pt x="166" y="111"/>
                      <a:pt x="166" y="111"/>
                      <a:pt x="166" y="111"/>
                    </a:cubicBezTo>
                    <a:cubicBezTo>
                      <a:pt x="166" y="110"/>
                      <a:pt x="166" y="109"/>
                      <a:pt x="165" y="109"/>
                    </a:cubicBezTo>
                    <a:moveTo>
                      <a:pt x="184" y="107"/>
                    </a:moveTo>
                    <a:cubicBezTo>
                      <a:pt x="184" y="107"/>
                      <a:pt x="183" y="109"/>
                      <a:pt x="184" y="109"/>
                    </a:cubicBezTo>
                    <a:cubicBezTo>
                      <a:pt x="184" y="109"/>
                      <a:pt x="184" y="109"/>
                      <a:pt x="184" y="109"/>
                    </a:cubicBezTo>
                    <a:cubicBezTo>
                      <a:pt x="184" y="109"/>
                      <a:pt x="185" y="107"/>
                      <a:pt x="184" y="107"/>
                    </a:cubicBezTo>
                    <a:cubicBezTo>
                      <a:pt x="184" y="107"/>
                      <a:pt x="184" y="107"/>
                      <a:pt x="184" y="107"/>
                    </a:cubicBezTo>
                    <a:moveTo>
                      <a:pt x="53" y="107"/>
                    </a:moveTo>
                    <a:cubicBezTo>
                      <a:pt x="51" y="107"/>
                      <a:pt x="50" y="108"/>
                      <a:pt x="50" y="109"/>
                    </a:cubicBezTo>
                    <a:cubicBezTo>
                      <a:pt x="50" y="110"/>
                      <a:pt x="50" y="111"/>
                      <a:pt x="51" y="111"/>
                    </a:cubicBezTo>
                    <a:cubicBezTo>
                      <a:pt x="52" y="111"/>
                      <a:pt x="52" y="111"/>
                      <a:pt x="53" y="111"/>
                    </a:cubicBezTo>
                    <a:cubicBezTo>
                      <a:pt x="54" y="111"/>
                      <a:pt x="54" y="108"/>
                      <a:pt x="54" y="107"/>
                    </a:cubicBezTo>
                    <a:cubicBezTo>
                      <a:pt x="53" y="107"/>
                      <a:pt x="53" y="107"/>
                      <a:pt x="53" y="107"/>
                    </a:cubicBezTo>
                    <a:moveTo>
                      <a:pt x="249" y="75"/>
                    </a:moveTo>
                    <a:cubicBezTo>
                      <a:pt x="249" y="75"/>
                      <a:pt x="249" y="76"/>
                      <a:pt x="248" y="77"/>
                    </a:cubicBezTo>
                    <a:cubicBezTo>
                      <a:pt x="248" y="77"/>
                      <a:pt x="248" y="77"/>
                      <a:pt x="248" y="77"/>
                    </a:cubicBezTo>
                    <a:cubicBezTo>
                      <a:pt x="249" y="77"/>
                      <a:pt x="249" y="77"/>
                      <a:pt x="249" y="77"/>
                    </a:cubicBezTo>
                    <a:cubicBezTo>
                      <a:pt x="250" y="77"/>
                      <a:pt x="250" y="76"/>
                      <a:pt x="251" y="76"/>
                    </a:cubicBezTo>
                    <a:cubicBezTo>
                      <a:pt x="250" y="76"/>
                      <a:pt x="250" y="75"/>
                      <a:pt x="249" y="75"/>
                    </a:cubicBezTo>
                    <a:moveTo>
                      <a:pt x="253" y="66"/>
                    </a:moveTo>
                    <a:cubicBezTo>
                      <a:pt x="252" y="67"/>
                      <a:pt x="252" y="67"/>
                      <a:pt x="252" y="67"/>
                    </a:cubicBezTo>
                    <a:cubicBezTo>
                      <a:pt x="250" y="67"/>
                      <a:pt x="250" y="67"/>
                      <a:pt x="250" y="67"/>
                    </a:cubicBezTo>
                    <a:cubicBezTo>
                      <a:pt x="250" y="70"/>
                      <a:pt x="251" y="70"/>
                      <a:pt x="252" y="70"/>
                    </a:cubicBezTo>
                    <a:cubicBezTo>
                      <a:pt x="254" y="70"/>
                      <a:pt x="258" y="66"/>
                      <a:pt x="253" y="66"/>
                    </a:cubicBezTo>
                    <a:moveTo>
                      <a:pt x="268" y="64"/>
                    </a:moveTo>
                    <a:cubicBezTo>
                      <a:pt x="268" y="64"/>
                      <a:pt x="268" y="65"/>
                      <a:pt x="268" y="65"/>
                    </a:cubicBezTo>
                    <a:cubicBezTo>
                      <a:pt x="266" y="66"/>
                      <a:pt x="266" y="66"/>
                      <a:pt x="266" y="66"/>
                    </a:cubicBezTo>
                    <a:cubicBezTo>
                      <a:pt x="266" y="67"/>
                      <a:pt x="266" y="67"/>
                      <a:pt x="267" y="67"/>
                    </a:cubicBezTo>
                    <a:cubicBezTo>
                      <a:pt x="267" y="67"/>
                      <a:pt x="268" y="67"/>
                      <a:pt x="268" y="66"/>
                    </a:cubicBezTo>
                    <a:cubicBezTo>
                      <a:pt x="269" y="66"/>
                      <a:pt x="269" y="64"/>
                      <a:pt x="268" y="64"/>
                    </a:cubicBezTo>
                    <a:moveTo>
                      <a:pt x="276" y="54"/>
                    </a:moveTo>
                    <a:cubicBezTo>
                      <a:pt x="276" y="54"/>
                      <a:pt x="275" y="55"/>
                      <a:pt x="276" y="55"/>
                    </a:cubicBezTo>
                    <a:cubicBezTo>
                      <a:pt x="276" y="55"/>
                      <a:pt x="276" y="55"/>
                      <a:pt x="276" y="55"/>
                    </a:cubicBezTo>
                    <a:cubicBezTo>
                      <a:pt x="276" y="55"/>
                      <a:pt x="277" y="54"/>
                      <a:pt x="276" y="54"/>
                    </a:cubicBezTo>
                    <a:cubicBezTo>
                      <a:pt x="276" y="54"/>
                      <a:pt x="276" y="54"/>
                      <a:pt x="276" y="54"/>
                    </a:cubicBezTo>
                    <a:moveTo>
                      <a:pt x="308" y="17"/>
                    </a:moveTo>
                    <a:cubicBezTo>
                      <a:pt x="308" y="17"/>
                      <a:pt x="307" y="17"/>
                      <a:pt x="307" y="17"/>
                    </a:cubicBezTo>
                    <a:cubicBezTo>
                      <a:pt x="307" y="18"/>
                      <a:pt x="308" y="18"/>
                      <a:pt x="308" y="18"/>
                    </a:cubicBezTo>
                    <a:cubicBezTo>
                      <a:pt x="309" y="18"/>
                      <a:pt x="309" y="18"/>
                      <a:pt x="309" y="17"/>
                    </a:cubicBezTo>
                    <a:cubicBezTo>
                      <a:pt x="309" y="17"/>
                      <a:pt x="308" y="17"/>
                      <a:pt x="308" y="17"/>
                    </a:cubicBezTo>
                    <a:moveTo>
                      <a:pt x="254" y="11"/>
                    </a:moveTo>
                    <a:cubicBezTo>
                      <a:pt x="253" y="11"/>
                      <a:pt x="253" y="11"/>
                      <a:pt x="253" y="11"/>
                    </a:cubicBezTo>
                    <a:cubicBezTo>
                      <a:pt x="253" y="11"/>
                      <a:pt x="254" y="12"/>
                      <a:pt x="254" y="12"/>
                    </a:cubicBezTo>
                    <a:cubicBezTo>
                      <a:pt x="254" y="12"/>
                      <a:pt x="255" y="12"/>
                      <a:pt x="255" y="11"/>
                    </a:cubicBezTo>
                    <a:cubicBezTo>
                      <a:pt x="255" y="11"/>
                      <a:pt x="254" y="11"/>
                      <a:pt x="254" y="11"/>
                    </a:cubicBezTo>
                    <a:moveTo>
                      <a:pt x="305" y="10"/>
                    </a:moveTo>
                    <a:cubicBezTo>
                      <a:pt x="304" y="10"/>
                      <a:pt x="304" y="11"/>
                      <a:pt x="304" y="12"/>
                    </a:cubicBezTo>
                    <a:cubicBezTo>
                      <a:pt x="305" y="13"/>
                      <a:pt x="306" y="14"/>
                      <a:pt x="307" y="14"/>
                    </a:cubicBezTo>
                    <a:cubicBezTo>
                      <a:pt x="307" y="14"/>
                      <a:pt x="308" y="14"/>
                      <a:pt x="308" y="14"/>
                    </a:cubicBezTo>
                    <a:cubicBezTo>
                      <a:pt x="308" y="14"/>
                      <a:pt x="308" y="14"/>
                      <a:pt x="308" y="14"/>
                    </a:cubicBezTo>
                    <a:cubicBezTo>
                      <a:pt x="308" y="13"/>
                      <a:pt x="308" y="12"/>
                      <a:pt x="307" y="11"/>
                    </a:cubicBezTo>
                    <a:cubicBezTo>
                      <a:pt x="307" y="11"/>
                      <a:pt x="306" y="10"/>
                      <a:pt x="306" y="10"/>
                    </a:cubicBezTo>
                    <a:cubicBezTo>
                      <a:pt x="306" y="10"/>
                      <a:pt x="306" y="10"/>
                      <a:pt x="305" y="10"/>
                    </a:cubicBezTo>
                    <a:moveTo>
                      <a:pt x="245" y="10"/>
                    </a:moveTo>
                    <a:cubicBezTo>
                      <a:pt x="244" y="10"/>
                      <a:pt x="243" y="12"/>
                      <a:pt x="245" y="12"/>
                    </a:cubicBezTo>
                    <a:cubicBezTo>
                      <a:pt x="245" y="12"/>
                      <a:pt x="245" y="12"/>
                      <a:pt x="245" y="12"/>
                    </a:cubicBezTo>
                    <a:cubicBezTo>
                      <a:pt x="246" y="12"/>
                      <a:pt x="247" y="10"/>
                      <a:pt x="245" y="10"/>
                    </a:cubicBezTo>
                    <a:cubicBezTo>
                      <a:pt x="245" y="10"/>
                      <a:pt x="245" y="10"/>
                      <a:pt x="245" y="10"/>
                    </a:cubicBezTo>
                    <a:moveTo>
                      <a:pt x="257" y="0"/>
                    </a:moveTo>
                    <a:cubicBezTo>
                      <a:pt x="256" y="0"/>
                      <a:pt x="255" y="0"/>
                      <a:pt x="255" y="1"/>
                    </a:cubicBezTo>
                    <a:cubicBezTo>
                      <a:pt x="254" y="1"/>
                      <a:pt x="254" y="1"/>
                      <a:pt x="254" y="1"/>
                    </a:cubicBezTo>
                    <a:cubicBezTo>
                      <a:pt x="254" y="1"/>
                      <a:pt x="254" y="1"/>
                      <a:pt x="254" y="1"/>
                    </a:cubicBezTo>
                    <a:cubicBezTo>
                      <a:pt x="254" y="2"/>
                      <a:pt x="254" y="3"/>
                      <a:pt x="255" y="3"/>
                    </a:cubicBezTo>
                    <a:cubicBezTo>
                      <a:pt x="256" y="3"/>
                      <a:pt x="258" y="1"/>
                      <a:pt x="257" y="0"/>
                    </a:cubicBezTo>
                  </a:path>
                </a:pathLst>
              </a:custGeom>
              <a:solidFill>
                <a:srgbClr val="66FFFF"/>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文本框 10"/>
          <p:cNvSpPr txBox="1">
            <a:spLocks noChangeArrowheads="1"/>
          </p:cNvSpPr>
          <p:nvPr/>
        </p:nvSpPr>
        <p:spPr bwMode="auto">
          <a:xfrm>
            <a:off x="1036638" y="2040468"/>
            <a:ext cx="5029200" cy="1897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不可思议的金字塔</a:t>
            </a:r>
          </a:p>
        </p:txBody>
      </p:sp>
    </p:spTree>
  </p:cSld>
  <p:clrMapOvr>
    <a:masterClrMapping/>
  </p:clrMapOvr>
</p:sld>
</file>

<file path=ppt/slides/slide10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文本框 3"/>
          <p:cNvSpPr txBox="1">
            <a:spLocks noChangeArrowheads="1"/>
          </p:cNvSpPr>
          <p:nvPr/>
        </p:nvSpPr>
        <p:spPr bwMode="auto">
          <a:xfrm>
            <a:off x="204789" y="1767418"/>
            <a:ext cx="6376987"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塔的重量：约</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600</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万吨</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塔的体积：约</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258</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万立方米</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塔底面积：约</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52900</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平方米</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因年久风化，现塔底边长</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220</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多米，塔高约</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137</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米。</a:t>
            </a:r>
          </a:p>
        </p:txBody>
      </p:sp>
      <p:sp>
        <p:nvSpPr>
          <p:cNvPr id="4" name="矩形 9"/>
          <p:cNvSpPr>
            <a:spLocks noChangeArrowheads="1"/>
          </p:cNvSpPr>
          <p:nvPr/>
        </p:nvSpPr>
        <p:spPr bwMode="auto">
          <a:xfrm>
            <a:off x="6227764" y="1960033"/>
            <a:ext cx="2711450"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列数字：列举具体的数字，表现了胡夫金字塔的宏伟、壮观。</a:t>
            </a:r>
          </a:p>
        </p:txBody>
      </p:sp>
      <p:sp>
        <p:nvSpPr>
          <p:cNvPr id="29700" name="矩形 1"/>
          <p:cNvSpPr>
            <a:spLocks noChangeArrowheads="1"/>
          </p:cNvSpPr>
          <p:nvPr/>
        </p:nvSpPr>
        <p:spPr bwMode="auto">
          <a:xfrm>
            <a:off x="1801814" y="785284"/>
            <a:ext cx="7332457"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最大的金字塔</a:t>
            </a:r>
            <a:r>
              <a:rPr kumimoji="0" lang="en-US" altLang="zh-CN"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胡夫金字塔</a:t>
            </a:r>
            <a:endParaRPr kumimoji="0" lang="zh-CN" altLang="en-US" sz="4265" b="0" i="0" u="none" strike="noStrike" kern="1200" cap="none" spc="0" normalizeH="0" baseline="0" noProof="0">
              <a:ln>
                <a:noFill/>
              </a:ln>
              <a:solidFill>
                <a:srgbClr val="FF0000"/>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图片 1"/>
          <p:cNvPicPr>
            <a:picLocks noChangeAspect="1" noChangeArrowheads="1"/>
          </p:cNvPicPr>
          <p:nvPr/>
        </p:nvPicPr>
        <p:blipFill>
          <a:blip r:embed="rId2" cstate="email"/>
          <a:srcRect/>
          <a:stretch>
            <a:fillRect/>
          </a:stretch>
        </p:blipFill>
        <p:spPr bwMode="auto">
          <a:xfrm>
            <a:off x="4953000" y="2571752"/>
            <a:ext cx="4013200" cy="38713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文本框 2"/>
          <p:cNvSpPr txBox="1">
            <a:spLocks noChangeArrowheads="1"/>
          </p:cNvSpPr>
          <p:nvPr/>
        </p:nvSpPr>
        <p:spPr bwMode="auto">
          <a:xfrm>
            <a:off x="509588" y="933452"/>
            <a:ext cx="7993062"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介绍胡夫金字塔的相关数据时，都用到了“约”字，这个字能去掉吗？</a:t>
            </a:r>
          </a:p>
        </p:txBody>
      </p:sp>
      <p:sp>
        <p:nvSpPr>
          <p:cNvPr id="4" name="矩形 9"/>
          <p:cNvSpPr>
            <a:spLocks noChangeArrowheads="1"/>
          </p:cNvSpPr>
          <p:nvPr/>
        </p:nvSpPr>
        <p:spPr bwMode="auto">
          <a:xfrm>
            <a:off x="509589" y="2484967"/>
            <a:ext cx="4622800"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    不能。“约”表示大概的意思，如果去掉就变成完全肯定，与事实不符。这体现了说明性语言的准确与严谨。</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randombar(horizontal)">
                                      <p:cBhvr>
                                        <p:cTn id="12" dur="500"/>
                                        <p:tgtEl>
                                          <p:spTgt spid="4"/>
                                        </p:tgtEl>
                                      </p:cBhvr>
                                    </p:animEffect>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21506"/>
                                        </p:tgtEl>
                                        <p:attrNameLst>
                                          <p:attrName>style.visibility</p:attrName>
                                        </p:attrNameLst>
                                      </p:cBhvr>
                                      <p:to>
                                        <p:strVal val="visible"/>
                                      </p:to>
                                    </p:set>
                                    <p:animEffect transition="in" filter="wipe(down)">
                                      <p:cBhvr>
                                        <p:cTn id="16" dur="500"/>
                                        <p:tgtEl>
                                          <p:spTgt spid="215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0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a:spLocks noChangeArrowheads="1"/>
          </p:cNvSpPr>
          <p:nvPr/>
        </p:nvSpPr>
        <p:spPr bwMode="auto">
          <a:xfrm>
            <a:off x="576263" y="1367367"/>
            <a:ext cx="7991475"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建于公元前</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2700</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年左右，在</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1889</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年巴黎埃菲尔铁塔建成以前，胡夫金字塔一直是世界上最高的建筑物。</a:t>
            </a:r>
          </a:p>
        </p:txBody>
      </p:sp>
      <p:cxnSp>
        <p:nvCxnSpPr>
          <p:cNvPr id="4" name="直接连接符 3"/>
          <p:cNvCxnSpPr/>
          <p:nvPr/>
        </p:nvCxnSpPr>
        <p:spPr>
          <a:xfrm>
            <a:off x="4764088" y="2935817"/>
            <a:ext cx="3706812" cy="0"/>
          </a:xfrm>
          <a:prstGeom prst="line">
            <a:avLst/>
          </a:prstGeom>
          <a:ln w="19050">
            <a:solidFill>
              <a:srgbClr val="FF0066"/>
            </a:solidFill>
          </a:ln>
        </p:spPr>
        <p:style>
          <a:lnRef idx="1">
            <a:schemeClr val="accent1"/>
          </a:lnRef>
          <a:fillRef idx="0">
            <a:schemeClr val="accent1"/>
          </a:fillRef>
          <a:effectRef idx="0">
            <a:schemeClr val="accent1"/>
          </a:effectRef>
          <a:fontRef idx="minor">
            <a:schemeClr val="tx1"/>
          </a:fontRef>
        </p:style>
      </p:cxnSp>
      <p:cxnSp>
        <p:nvCxnSpPr>
          <p:cNvPr id="6" name="直接连接符 5"/>
          <p:cNvCxnSpPr/>
          <p:nvPr/>
        </p:nvCxnSpPr>
        <p:spPr>
          <a:xfrm>
            <a:off x="576263" y="3748617"/>
            <a:ext cx="3705225" cy="0"/>
          </a:xfrm>
          <a:prstGeom prst="line">
            <a:avLst/>
          </a:prstGeom>
          <a:ln w="19050">
            <a:solidFill>
              <a:srgbClr val="FF0066"/>
            </a:solidFill>
          </a:ln>
        </p:spPr>
        <p:style>
          <a:lnRef idx="1">
            <a:schemeClr val="accent1"/>
          </a:lnRef>
          <a:fillRef idx="0">
            <a:schemeClr val="accent1"/>
          </a:fillRef>
          <a:effectRef idx="0">
            <a:schemeClr val="accent1"/>
          </a:effectRef>
          <a:fontRef idx="minor">
            <a:schemeClr val="tx1"/>
          </a:fontRef>
        </p:style>
      </p:cxnSp>
      <p:sp>
        <p:nvSpPr>
          <p:cNvPr id="7" name="矩形 9"/>
          <p:cNvSpPr>
            <a:spLocks noChangeArrowheads="1"/>
          </p:cNvSpPr>
          <p:nvPr/>
        </p:nvSpPr>
        <p:spPr bwMode="auto">
          <a:xfrm>
            <a:off x="608014" y="4085168"/>
            <a:ext cx="795972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    几千年的时间里，一直没有出现更高的建筑，说明金字塔的建筑技巧非常高超。</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randombar(horizontal)">
                                      <p:cBhvr>
                                        <p:cTn id="2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9" name="图片 1"/>
          <p:cNvPicPr>
            <a:picLocks noChangeAspect="1" noChangeArrowheads="1"/>
          </p:cNvPicPr>
          <p:nvPr/>
        </p:nvPicPr>
        <p:blipFill>
          <a:blip r:embed="rId2" cstate="email"/>
          <a:srcRect/>
          <a:stretch>
            <a:fillRect/>
          </a:stretch>
        </p:blipFill>
        <p:spPr bwMode="auto">
          <a:xfrm>
            <a:off x="0" y="-27517"/>
            <a:ext cx="9144000" cy="6889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890" name="文本框 2"/>
          <p:cNvSpPr txBox="1">
            <a:spLocks noChangeArrowheads="1"/>
          </p:cNvSpPr>
          <p:nvPr/>
        </p:nvSpPr>
        <p:spPr bwMode="auto">
          <a:xfrm>
            <a:off x="395289" y="260351"/>
            <a:ext cx="3313112"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white"/>
                </a:solidFill>
                <a:latin typeface="宋体" panose="02010600030101010101" pitchFamily="2" charset="-122"/>
                <a:ea typeface="宋体" panose="02010600030101010101" pitchFamily="2" charset="-122"/>
              </a:rPr>
              <a:t>大海上的月亮</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0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2"/>
          <p:cNvSpPr txBox="1">
            <a:spLocks noChangeArrowheads="1"/>
          </p:cNvSpPr>
          <p:nvPr/>
        </p:nvSpPr>
        <p:spPr bwMode="auto">
          <a:xfrm>
            <a:off x="633413" y="1075267"/>
            <a:ext cx="794543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了解到金字塔有如此精湛的工艺，你有什么看法呢？</a:t>
            </a:r>
          </a:p>
        </p:txBody>
      </p:sp>
      <p:sp>
        <p:nvSpPr>
          <p:cNvPr id="7" name="矩形 9"/>
          <p:cNvSpPr>
            <a:spLocks noChangeArrowheads="1"/>
          </p:cNvSpPr>
          <p:nvPr/>
        </p:nvSpPr>
        <p:spPr bwMode="auto">
          <a:xfrm>
            <a:off x="633414" y="3043767"/>
            <a:ext cx="8110537"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    金字塔不愧为人类文明的瑰宝，人间的奇迹，它是人类劳动和智慧的结晶。古埃及人太了不起了！</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randombar(horizont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10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2"/>
          <p:cNvSpPr txBox="1">
            <a:spLocks noChangeArrowheads="1"/>
          </p:cNvSpPr>
          <p:nvPr/>
        </p:nvSpPr>
        <p:spPr bwMode="auto">
          <a:xfrm>
            <a:off x="633413" y="1075267"/>
            <a:ext cx="693420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金字塔的数字之谜是不是巧合呢？</a:t>
            </a:r>
          </a:p>
        </p:txBody>
      </p:sp>
      <p:grpSp>
        <p:nvGrpSpPr>
          <p:cNvPr id="2" name="组合 5"/>
          <p:cNvGrpSpPr/>
          <p:nvPr/>
        </p:nvGrpSpPr>
        <p:grpSpPr bwMode="auto">
          <a:xfrm>
            <a:off x="234951" y="1638300"/>
            <a:ext cx="8674100" cy="6126987"/>
            <a:chOff x="418977" y="1228140"/>
            <a:chExt cx="8672888" cy="4595927"/>
          </a:xfrm>
        </p:grpSpPr>
        <p:pic>
          <p:nvPicPr>
            <p:cNvPr id="33796" name="图片 2"/>
            <p:cNvPicPr>
              <a:picLocks noChangeAspect="1" noChangeArrowheads="1"/>
            </p:cNvPicPr>
            <p:nvPr/>
          </p:nvPicPr>
          <p:blipFill>
            <a:blip r:embed="rId2" cstate="email"/>
            <a:srcRect/>
            <a:stretch>
              <a:fillRect/>
            </a:stretch>
          </p:blipFill>
          <p:spPr bwMode="auto">
            <a:xfrm>
              <a:off x="418977" y="1228140"/>
              <a:ext cx="8672888" cy="3915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7" name="矩形 9"/>
            <p:cNvSpPr>
              <a:spLocks noChangeArrowheads="1"/>
            </p:cNvSpPr>
            <p:nvPr/>
          </p:nvSpPr>
          <p:spPr bwMode="auto">
            <a:xfrm>
              <a:off x="695449" y="2210134"/>
              <a:ext cx="8029575" cy="3613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    联系后面的一段资料，“几千年前，古埃及人已经在天文学、数学、几何学、地理学等方面取得了很高的成就。”我推测，胡夫金字塔的这些神奇之处并不是巧合。</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2"/>
          <p:cNvSpPr txBox="1">
            <a:spLocks noChangeArrowheads="1"/>
          </p:cNvSpPr>
          <p:nvPr/>
        </p:nvSpPr>
        <p:spPr bwMode="auto">
          <a:xfrm>
            <a:off x="557213" y="1367367"/>
            <a:ext cx="802957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经过查阅资料，你了解到金字塔建在尼罗河西岸的原因是什么？</a:t>
            </a:r>
          </a:p>
        </p:txBody>
      </p:sp>
      <p:sp>
        <p:nvSpPr>
          <p:cNvPr id="5" name="矩形 9"/>
          <p:cNvSpPr>
            <a:spLocks noChangeArrowheads="1"/>
          </p:cNvSpPr>
          <p:nvPr/>
        </p:nvSpPr>
        <p:spPr bwMode="auto">
          <a:xfrm>
            <a:off x="557213" y="3075518"/>
            <a:ext cx="802957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    尼罗河西岸是太阳落下的地方。古埃及人认为西方可以通往另一个世界，而他们的陵墓正好是两个世界的交界口，所以他们把金字塔大部分都建到了尼罗河的西岸。</a:t>
            </a:r>
          </a:p>
        </p:txBody>
      </p:sp>
      <p:sp>
        <p:nvSpPr>
          <p:cNvPr id="34820" name="矩形 5"/>
          <p:cNvSpPr>
            <a:spLocks noChangeArrowheads="1"/>
          </p:cNvSpPr>
          <p:nvPr/>
        </p:nvSpPr>
        <p:spPr bwMode="auto">
          <a:xfrm>
            <a:off x="2644775" y="383117"/>
            <a:ext cx="568296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建造金字塔时的古埃及</a:t>
            </a:r>
            <a:endParaRPr kumimoji="0" lang="zh-CN" altLang="en-US" sz="4265" b="0" i="0" u="none" strike="noStrike" kern="1200" cap="none" spc="0" normalizeH="0" baseline="0" noProof="0">
              <a:ln>
                <a:noFill/>
              </a:ln>
              <a:solidFill>
                <a:srgbClr val="FF0000"/>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0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2"/>
          <p:cNvSpPr txBox="1">
            <a:spLocks noChangeArrowheads="1"/>
          </p:cNvSpPr>
          <p:nvPr/>
        </p:nvSpPr>
        <p:spPr bwMode="auto">
          <a:xfrm>
            <a:off x="633413" y="1075267"/>
            <a:ext cx="80295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读第二篇阅读材料，你对金字塔有了哪些了解？</a:t>
            </a:r>
          </a:p>
        </p:txBody>
      </p:sp>
      <p:sp>
        <p:nvSpPr>
          <p:cNvPr id="5" name="矩形 9"/>
          <p:cNvSpPr>
            <a:spLocks noChangeArrowheads="1"/>
          </p:cNvSpPr>
          <p:nvPr/>
        </p:nvSpPr>
        <p:spPr bwMode="auto">
          <a:xfrm>
            <a:off x="557213" y="2914652"/>
            <a:ext cx="802957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    我知道了金字塔的外形、高度、重量、体积、塔底面积、建造时间与坐落地点、建筑材料、建造工艺，了解了建造金字塔时的古埃及有着高度的文明和灿烂的文化。</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0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2"/>
          <p:cNvSpPr txBox="1">
            <a:spLocks noChangeArrowheads="1"/>
          </p:cNvSpPr>
          <p:nvPr/>
        </p:nvSpPr>
        <p:spPr bwMode="auto">
          <a:xfrm>
            <a:off x="573089" y="956733"/>
            <a:ext cx="80295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本课由两篇短文组成，它们介绍金字塔的方式有什么不同呢？</a:t>
            </a:r>
          </a:p>
        </p:txBody>
      </p:sp>
      <p:grpSp>
        <p:nvGrpSpPr>
          <p:cNvPr id="2" name="组合 8"/>
          <p:cNvGrpSpPr/>
          <p:nvPr/>
        </p:nvGrpSpPr>
        <p:grpSpPr bwMode="auto">
          <a:xfrm>
            <a:off x="4981576" y="2080684"/>
            <a:ext cx="3998913" cy="6515077"/>
            <a:chOff x="4981074" y="1491916"/>
            <a:chExt cx="3999892" cy="4885927"/>
          </a:xfrm>
        </p:grpSpPr>
        <p:pic>
          <p:nvPicPr>
            <p:cNvPr id="36871" name="图片 6"/>
            <p:cNvPicPr>
              <a:picLocks noChangeAspect="1" noChangeArrowheads="1"/>
            </p:cNvPicPr>
            <p:nvPr/>
          </p:nvPicPr>
          <p:blipFill>
            <a:blip r:embed="rId2" cstate="email"/>
            <a:srcRect/>
            <a:stretch>
              <a:fillRect/>
            </a:stretch>
          </p:blipFill>
          <p:spPr bwMode="auto">
            <a:xfrm>
              <a:off x="4981074" y="1491916"/>
              <a:ext cx="3862137" cy="32191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72" name="矩形 9"/>
            <p:cNvSpPr>
              <a:spLocks noChangeArrowheads="1"/>
            </p:cNvSpPr>
            <p:nvPr/>
          </p:nvSpPr>
          <p:spPr bwMode="auto">
            <a:xfrm>
              <a:off x="4996865" y="1583443"/>
              <a:ext cx="3984101" cy="479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    第二篇则是一个非连续性文本，以句子或段落组成阅读材料，图文结合，对说明对象进行介绍。</a:t>
              </a:r>
            </a:p>
          </p:txBody>
        </p:sp>
      </p:grpSp>
      <p:grpSp>
        <p:nvGrpSpPr>
          <p:cNvPr id="3" name="组合 7"/>
          <p:cNvGrpSpPr/>
          <p:nvPr/>
        </p:nvGrpSpPr>
        <p:grpSpPr bwMode="auto">
          <a:xfrm>
            <a:off x="300039" y="2563285"/>
            <a:ext cx="4424362" cy="5012002"/>
            <a:chOff x="300790" y="1854785"/>
            <a:chExt cx="4423861" cy="3757464"/>
          </a:xfrm>
        </p:grpSpPr>
        <p:pic>
          <p:nvPicPr>
            <p:cNvPr id="36869" name="图片 2"/>
            <p:cNvPicPr>
              <a:picLocks noChangeAspect="1" noChangeArrowheads="1"/>
            </p:cNvPicPr>
            <p:nvPr/>
          </p:nvPicPr>
          <p:blipFill>
            <a:blip r:embed="rId2" cstate="email"/>
            <a:srcRect/>
            <a:stretch>
              <a:fillRect/>
            </a:stretch>
          </p:blipFill>
          <p:spPr bwMode="auto">
            <a:xfrm>
              <a:off x="300790" y="1854785"/>
              <a:ext cx="4423861" cy="285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70" name="矩形 9"/>
            <p:cNvSpPr>
              <a:spLocks noChangeArrowheads="1"/>
            </p:cNvSpPr>
            <p:nvPr/>
          </p:nvSpPr>
          <p:spPr bwMode="auto">
            <a:xfrm>
              <a:off x="300791" y="2000334"/>
              <a:ext cx="4271210" cy="36119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    第一篇是通讯报道，主要描写了夕照下金字塔的雄浑之美，语言优美，具有文学性。</a:t>
              </a:r>
              <a:endParaRPr kumimoji="0" lang="en-US" altLang="zh-CN"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randombar(horizontal)">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a:spLocks noChangeArrowheads="1"/>
          </p:cNvSpPr>
          <p:nvPr/>
        </p:nvSpPr>
        <p:spPr bwMode="auto">
          <a:xfrm>
            <a:off x="1068389" y="1672167"/>
            <a:ext cx="1368425" cy="19890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最大的金字塔</a:t>
            </a:r>
          </a:p>
        </p:txBody>
      </p:sp>
      <p:sp>
        <p:nvSpPr>
          <p:cNvPr id="3" name="左大括号 2"/>
          <p:cNvSpPr/>
          <p:nvPr/>
        </p:nvSpPr>
        <p:spPr bwMode="auto">
          <a:xfrm>
            <a:off x="887413" y="1109134"/>
            <a:ext cx="304800" cy="5204884"/>
          </a:xfrm>
          <a:prstGeom prst="leftBrace">
            <a:avLst>
              <a:gd name="adj1" fmla="val 32670"/>
              <a:gd name="adj2" fmla="val 50000"/>
            </a:avLst>
          </a:prstGeom>
          <a:noFill/>
          <a:ln w="28575">
            <a:solidFill>
              <a:srgbClr val="00B0F0"/>
            </a:solidFill>
            <a:rou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135"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4" name="左大括号 3"/>
          <p:cNvSpPr/>
          <p:nvPr/>
        </p:nvSpPr>
        <p:spPr bwMode="auto">
          <a:xfrm rot="10800000">
            <a:off x="7597775" y="1109135"/>
            <a:ext cx="255588" cy="5177367"/>
          </a:xfrm>
          <a:prstGeom prst="leftBrace">
            <a:avLst>
              <a:gd name="adj1" fmla="val 60137"/>
              <a:gd name="adj2" fmla="val 50000"/>
            </a:avLst>
          </a:prstGeom>
          <a:noFill/>
          <a:ln w="28575">
            <a:solidFill>
              <a:srgbClr val="00B0F0"/>
            </a:solidFill>
            <a:rou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135"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5" name="文本框 4"/>
          <p:cNvSpPr txBox="1">
            <a:spLocks noChangeArrowheads="1"/>
          </p:cNvSpPr>
          <p:nvPr/>
        </p:nvSpPr>
        <p:spPr bwMode="auto">
          <a:xfrm>
            <a:off x="306388" y="1449919"/>
            <a:ext cx="792162" cy="48197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8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不可思议的金字塔</a:t>
            </a:r>
          </a:p>
        </p:txBody>
      </p:sp>
      <p:sp>
        <p:nvSpPr>
          <p:cNvPr id="6" name="文本框 16"/>
          <p:cNvSpPr txBox="1">
            <a:spLocks noChangeArrowheads="1"/>
          </p:cNvSpPr>
          <p:nvPr/>
        </p:nvSpPr>
        <p:spPr bwMode="auto">
          <a:xfrm>
            <a:off x="1068389" y="4235451"/>
            <a:ext cx="1836737" cy="23914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建造金字塔时的古埃及</a:t>
            </a:r>
          </a:p>
        </p:txBody>
      </p:sp>
      <p:sp>
        <p:nvSpPr>
          <p:cNvPr id="7" name="文本框 16"/>
          <p:cNvSpPr txBox="1">
            <a:spLocks noChangeArrowheads="1"/>
          </p:cNvSpPr>
          <p:nvPr/>
        </p:nvSpPr>
        <p:spPr bwMode="auto">
          <a:xfrm>
            <a:off x="2752726" y="3556001"/>
            <a:ext cx="4845050"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尼罗河：被称为埃及的母亲河</a:t>
            </a:r>
          </a:p>
        </p:txBody>
      </p:sp>
      <p:sp>
        <p:nvSpPr>
          <p:cNvPr id="8" name="文本框 7"/>
          <p:cNvSpPr txBox="1">
            <a:spLocks noChangeArrowheads="1"/>
          </p:cNvSpPr>
          <p:nvPr/>
        </p:nvSpPr>
        <p:spPr bwMode="auto">
          <a:xfrm>
            <a:off x="7462958" y="2006601"/>
            <a:ext cx="1661993" cy="32173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智慧的结晶文明的见证</a:t>
            </a:r>
          </a:p>
        </p:txBody>
      </p:sp>
      <p:sp>
        <p:nvSpPr>
          <p:cNvPr id="9" name="左大括号 8"/>
          <p:cNvSpPr/>
          <p:nvPr/>
        </p:nvSpPr>
        <p:spPr bwMode="auto">
          <a:xfrm>
            <a:off x="2343151" y="986369"/>
            <a:ext cx="371475" cy="2681817"/>
          </a:xfrm>
          <a:prstGeom prst="leftBrace">
            <a:avLst>
              <a:gd name="adj1" fmla="val 32688"/>
              <a:gd name="adj2" fmla="val 50000"/>
            </a:avLst>
          </a:prstGeom>
          <a:noFill/>
          <a:ln w="28575">
            <a:solidFill>
              <a:srgbClr val="00B0F0"/>
            </a:solidFill>
            <a:rou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135" b="0"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endParaRPr>
          </a:p>
        </p:txBody>
      </p:sp>
      <p:sp>
        <p:nvSpPr>
          <p:cNvPr id="10" name="文本框 16"/>
          <p:cNvSpPr txBox="1">
            <a:spLocks noChangeArrowheads="1"/>
          </p:cNvSpPr>
          <p:nvPr/>
        </p:nvSpPr>
        <p:spPr bwMode="auto">
          <a:xfrm>
            <a:off x="2535239" y="1041401"/>
            <a:ext cx="5386387" cy="51501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外观雄伟：高、重、巨大</a:t>
            </a:r>
          </a:p>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建筑年代：公元前</a:t>
            </a:r>
            <a:r>
              <a:rPr kumimoji="0" lang="en-US" altLang="zh-CN"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2700</a:t>
            </a: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年左右</a:t>
            </a:r>
          </a:p>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建筑工艺：石头叠加、接缝严密</a:t>
            </a:r>
          </a:p>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设计巧妙：神奇的数字之谜</a:t>
            </a:r>
          </a:p>
        </p:txBody>
      </p:sp>
      <p:sp>
        <p:nvSpPr>
          <p:cNvPr id="11" name="左大括号 10"/>
          <p:cNvSpPr/>
          <p:nvPr/>
        </p:nvSpPr>
        <p:spPr bwMode="auto">
          <a:xfrm>
            <a:off x="2600325" y="3727452"/>
            <a:ext cx="255588" cy="2573867"/>
          </a:xfrm>
          <a:prstGeom prst="leftBrace">
            <a:avLst>
              <a:gd name="adj1" fmla="val 32624"/>
              <a:gd name="adj2" fmla="val 50000"/>
            </a:avLst>
          </a:prstGeom>
          <a:noFill/>
          <a:ln w="28575">
            <a:solidFill>
              <a:srgbClr val="00B0F0"/>
            </a:solidFill>
            <a:rou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135"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2" name="文本框 16"/>
          <p:cNvSpPr txBox="1">
            <a:spLocks noChangeArrowheads="1"/>
          </p:cNvSpPr>
          <p:nvPr/>
        </p:nvSpPr>
        <p:spPr bwMode="auto">
          <a:xfrm>
            <a:off x="2787651" y="4984751"/>
            <a:ext cx="1671638"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高度文明</a:t>
            </a:r>
          </a:p>
        </p:txBody>
      </p:sp>
      <p:sp>
        <p:nvSpPr>
          <p:cNvPr id="13" name="左大括号 12"/>
          <p:cNvSpPr/>
          <p:nvPr/>
        </p:nvSpPr>
        <p:spPr bwMode="auto">
          <a:xfrm>
            <a:off x="4360864" y="4237569"/>
            <a:ext cx="360362" cy="2250017"/>
          </a:xfrm>
          <a:prstGeom prst="leftBrace">
            <a:avLst>
              <a:gd name="adj1" fmla="val 32823"/>
              <a:gd name="adj2" fmla="val 50000"/>
            </a:avLst>
          </a:prstGeom>
          <a:noFill/>
          <a:ln w="28575">
            <a:solidFill>
              <a:srgbClr val="00B0F0"/>
            </a:solidFill>
            <a:rou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135"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4" name="文本框 16"/>
          <p:cNvSpPr txBox="1">
            <a:spLocks noChangeArrowheads="1"/>
          </p:cNvSpPr>
          <p:nvPr/>
        </p:nvSpPr>
        <p:spPr bwMode="auto">
          <a:xfrm>
            <a:off x="4572001" y="4144434"/>
            <a:ext cx="2790825" cy="29661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天文学、数学、几何学、地理学、造船技术、石窟陵墓</a:t>
            </a:r>
            <a:r>
              <a:rPr kumimoji="0" lang="en-US" altLang="zh-CN"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endPar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nvGrpSpPr>
          <p:cNvPr id="15" name="组合 24"/>
          <p:cNvGrpSpPr/>
          <p:nvPr/>
        </p:nvGrpSpPr>
        <p:grpSpPr bwMode="auto">
          <a:xfrm>
            <a:off x="350839" y="268819"/>
            <a:ext cx="2249487" cy="1323439"/>
            <a:chOff x="251073" y="267494"/>
            <a:chExt cx="2249488" cy="992580"/>
          </a:xfrm>
        </p:grpSpPr>
        <p:sp>
          <p:nvSpPr>
            <p:cNvPr id="37904" name="文本框 13"/>
            <p:cNvSpPr txBox="1">
              <a:spLocks noChangeArrowheads="1"/>
            </p:cNvSpPr>
            <p:nvPr/>
          </p:nvSpPr>
          <p:spPr bwMode="auto">
            <a:xfrm>
              <a:off x="395536" y="267494"/>
              <a:ext cx="1727200" cy="992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00B050"/>
                  </a:solidFill>
                  <a:effectLst/>
                  <a:uLnTx/>
                  <a:uFillTx/>
                  <a:latin typeface="黑体" panose="02010609060101010101" pitchFamily="49" charset="-122"/>
                  <a:ea typeface="黑体" panose="02010609060101010101" pitchFamily="49" charset="-122"/>
                  <a:cs typeface="+mn-cs"/>
                </a:rPr>
                <a:t>板书设计</a:t>
              </a:r>
            </a:p>
          </p:txBody>
        </p:sp>
        <p:cxnSp>
          <p:nvCxnSpPr>
            <p:cNvPr id="17" name="直接连接符 16"/>
            <p:cNvCxnSpPr/>
            <p:nvPr/>
          </p:nvCxnSpPr>
          <p:spPr>
            <a:xfrm>
              <a:off x="251073" y="842169"/>
              <a:ext cx="2016126" cy="0"/>
            </a:xfrm>
            <a:prstGeom prst="line">
              <a:avLst/>
            </a:prstGeom>
            <a:ln>
              <a:solidFill>
                <a:srgbClr val="00B050"/>
              </a:solidFill>
            </a:ln>
          </p:spPr>
          <p:style>
            <a:lnRef idx="2">
              <a:schemeClr val="accent3"/>
            </a:lnRef>
            <a:fillRef idx="0">
              <a:schemeClr val="accent3"/>
            </a:fillRef>
            <a:effectRef idx="1">
              <a:schemeClr val="accent3"/>
            </a:effectRef>
            <a:fontRef idx="minor">
              <a:schemeClr val="tx1"/>
            </a:fontRef>
          </p:style>
        </p:cxnSp>
        <p:grpSp>
          <p:nvGrpSpPr>
            <p:cNvPr id="16" name="Group 4"/>
            <p:cNvGrpSpPr>
              <a:grpSpLocks noChangeAspect="1"/>
            </p:cNvGrpSpPr>
            <p:nvPr/>
          </p:nvGrpSpPr>
          <p:grpSpPr bwMode="auto">
            <a:xfrm>
              <a:off x="2051298" y="483394"/>
              <a:ext cx="449263" cy="292100"/>
              <a:chOff x="2432" y="1329"/>
              <a:chExt cx="657" cy="426"/>
            </a:xfrm>
          </p:grpSpPr>
          <p:sp>
            <p:nvSpPr>
              <p:cNvPr id="19" name="AutoShape 3"/>
              <p:cNvSpPr>
                <a:spLocks noChangeAspect="1" noChangeArrowheads="1" noTextEdit="1"/>
              </p:cNvSpPr>
              <p:nvPr/>
            </p:nvSpPr>
            <p:spPr bwMode="auto">
              <a:xfrm>
                <a:off x="2434" y="1329"/>
                <a:ext cx="652" cy="426"/>
              </a:xfrm>
              <a:prstGeom prst="rect">
                <a:avLst/>
              </a:prstGeom>
              <a:no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0" name="Freeform 5"/>
              <p:cNvSpPr/>
              <p:nvPr/>
            </p:nvSpPr>
            <p:spPr bwMode="auto">
              <a:xfrm>
                <a:off x="2478" y="1329"/>
                <a:ext cx="611" cy="424"/>
              </a:xfrm>
              <a:custGeom>
                <a:avLst/>
                <a:gdLst>
                  <a:gd name="T0" fmla="*/ 315 w 351"/>
                  <a:gd name="T1" fmla="*/ 0 h 242"/>
                  <a:gd name="T2" fmla="*/ 292 w 351"/>
                  <a:gd name="T3" fmla="*/ 9 h 242"/>
                  <a:gd name="T4" fmla="*/ 291 w 351"/>
                  <a:gd name="T5" fmla="*/ 10 h 242"/>
                  <a:gd name="T6" fmla="*/ 309 w 351"/>
                  <a:gd name="T7" fmla="*/ 3 h 242"/>
                  <a:gd name="T8" fmla="*/ 310 w 351"/>
                  <a:gd name="T9" fmla="*/ 4 h 242"/>
                  <a:gd name="T10" fmla="*/ 317 w 351"/>
                  <a:gd name="T11" fmla="*/ 10 h 242"/>
                  <a:gd name="T12" fmla="*/ 325 w 351"/>
                  <a:gd name="T13" fmla="*/ 27 h 242"/>
                  <a:gd name="T14" fmla="*/ 336 w 351"/>
                  <a:gd name="T15" fmla="*/ 59 h 242"/>
                  <a:gd name="T16" fmla="*/ 268 w 351"/>
                  <a:gd name="T17" fmla="*/ 95 h 242"/>
                  <a:gd name="T18" fmla="*/ 267 w 351"/>
                  <a:gd name="T19" fmla="*/ 95 h 242"/>
                  <a:gd name="T20" fmla="*/ 267 w 351"/>
                  <a:gd name="T21" fmla="*/ 95 h 242"/>
                  <a:gd name="T22" fmla="*/ 24 w 351"/>
                  <a:gd name="T23" fmla="*/ 219 h 242"/>
                  <a:gd name="T24" fmla="*/ 2 w 351"/>
                  <a:gd name="T25" fmla="*/ 229 h 242"/>
                  <a:gd name="T26" fmla="*/ 0 w 351"/>
                  <a:gd name="T27" fmla="*/ 229 h 242"/>
                  <a:gd name="T28" fmla="*/ 6 w 351"/>
                  <a:gd name="T29" fmla="*/ 240 h 242"/>
                  <a:gd name="T30" fmla="*/ 12 w 351"/>
                  <a:gd name="T31" fmla="*/ 242 h 242"/>
                  <a:gd name="T32" fmla="*/ 34 w 351"/>
                  <a:gd name="T33" fmla="*/ 232 h 242"/>
                  <a:gd name="T34" fmla="*/ 350 w 351"/>
                  <a:gd name="T35" fmla="*/ 68 h 242"/>
                  <a:gd name="T36" fmla="*/ 335 w 351"/>
                  <a:gd name="T37" fmla="*/ 29 h 242"/>
                  <a:gd name="T38" fmla="*/ 324 w 351"/>
                  <a:gd name="T39" fmla="*/ 8 h 242"/>
                  <a:gd name="T40" fmla="*/ 317 w 351"/>
                  <a:gd name="T41" fmla="*/ 1 h 242"/>
                  <a:gd name="T42" fmla="*/ 315 w 351"/>
                  <a:gd name="T43"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242">
                    <a:moveTo>
                      <a:pt x="315" y="0"/>
                    </a:moveTo>
                    <a:cubicBezTo>
                      <a:pt x="311" y="0"/>
                      <a:pt x="299" y="6"/>
                      <a:pt x="292" y="9"/>
                    </a:cubicBezTo>
                    <a:cubicBezTo>
                      <a:pt x="292" y="9"/>
                      <a:pt x="292" y="9"/>
                      <a:pt x="291" y="10"/>
                    </a:cubicBezTo>
                    <a:cubicBezTo>
                      <a:pt x="298" y="7"/>
                      <a:pt x="306" y="3"/>
                      <a:pt x="309" y="3"/>
                    </a:cubicBezTo>
                    <a:cubicBezTo>
                      <a:pt x="309" y="3"/>
                      <a:pt x="310" y="3"/>
                      <a:pt x="310" y="4"/>
                    </a:cubicBezTo>
                    <a:cubicBezTo>
                      <a:pt x="312" y="6"/>
                      <a:pt x="317" y="10"/>
                      <a:pt x="317" y="10"/>
                    </a:cubicBezTo>
                    <a:cubicBezTo>
                      <a:pt x="317" y="10"/>
                      <a:pt x="321" y="15"/>
                      <a:pt x="325" y="27"/>
                    </a:cubicBezTo>
                    <a:cubicBezTo>
                      <a:pt x="330" y="39"/>
                      <a:pt x="338" y="56"/>
                      <a:pt x="336" y="59"/>
                    </a:cubicBezTo>
                    <a:cubicBezTo>
                      <a:pt x="336" y="60"/>
                      <a:pt x="308" y="75"/>
                      <a:pt x="268" y="95"/>
                    </a:cubicBezTo>
                    <a:cubicBezTo>
                      <a:pt x="268" y="95"/>
                      <a:pt x="268" y="95"/>
                      <a:pt x="267" y="95"/>
                    </a:cubicBezTo>
                    <a:cubicBezTo>
                      <a:pt x="267" y="95"/>
                      <a:pt x="267" y="95"/>
                      <a:pt x="267" y="95"/>
                    </a:cubicBezTo>
                    <a:cubicBezTo>
                      <a:pt x="179" y="140"/>
                      <a:pt x="38" y="211"/>
                      <a:pt x="24" y="219"/>
                    </a:cubicBezTo>
                    <a:cubicBezTo>
                      <a:pt x="11" y="227"/>
                      <a:pt x="5" y="229"/>
                      <a:pt x="2" y="229"/>
                    </a:cubicBezTo>
                    <a:cubicBezTo>
                      <a:pt x="1" y="229"/>
                      <a:pt x="0" y="229"/>
                      <a:pt x="0" y="229"/>
                    </a:cubicBezTo>
                    <a:cubicBezTo>
                      <a:pt x="3" y="235"/>
                      <a:pt x="5" y="239"/>
                      <a:pt x="6" y="240"/>
                    </a:cubicBezTo>
                    <a:cubicBezTo>
                      <a:pt x="8" y="241"/>
                      <a:pt x="9" y="242"/>
                      <a:pt x="12" y="242"/>
                    </a:cubicBezTo>
                    <a:cubicBezTo>
                      <a:pt x="16" y="242"/>
                      <a:pt x="22" y="240"/>
                      <a:pt x="34" y="232"/>
                    </a:cubicBezTo>
                    <a:cubicBezTo>
                      <a:pt x="54" y="220"/>
                      <a:pt x="348" y="72"/>
                      <a:pt x="350" y="68"/>
                    </a:cubicBezTo>
                    <a:cubicBezTo>
                      <a:pt x="351" y="65"/>
                      <a:pt x="341" y="44"/>
                      <a:pt x="335" y="29"/>
                    </a:cubicBezTo>
                    <a:cubicBezTo>
                      <a:pt x="329" y="15"/>
                      <a:pt x="324" y="8"/>
                      <a:pt x="324" y="8"/>
                    </a:cubicBezTo>
                    <a:cubicBezTo>
                      <a:pt x="324" y="8"/>
                      <a:pt x="319" y="3"/>
                      <a:pt x="317" y="1"/>
                    </a:cubicBezTo>
                    <a:cubicBezTo>
                      <a:pt x="316" y="0"/>
                      <a:pt x="316" y="0"/>
                      <a:pt x="315" y="0"/>
                    </a:cubicBezTo>
                  </a:path>
                </a:pathLst>
              </a:custGeom>
              <a:solidFill>
                <a:srgbClr val="66FFFF"/>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1" name="Freeform 6"/>
              <p:cNvSpPr/>
              <p:nvPr/>
            </p:nvSpPr>
            <p:spPr bwMode="auto">
              <a:xfrm>
                <a:off x="2432" y="1334"/>
                <a:ext cx="634" cy="401"/>
              </a:xfrm>
              <a:custGeom>
                <a:avLst/>
                <a:gdLst>
                  <a:gd name="T0" fmla="*/ 3 w 364"/>
                  <a:gd name="T1" fmla="*/ 171 h 229"/>
                  <a:gd name="T2" fmla="*/ 3 w 364"/>
                  <a:gd name="T3" fmla="*/ 182 h 229"/>
                  <a:gd name="T4" fmla="*/ 23 w 364"/>
                  <a:gd name="T5" fmla="*/ 225 h 229"/>
                  <a:gd name="T6" fmla="*/ 50 w 364"/>
                  <a:gd name="T7" fmla="*/ 217 h 229"/>
                  <a:gd name="T8" fmla="*/ 362 w 364"/>
                  <a:gd name="T9" fmla="*/ 57 h 229"/>
                  <a:gd name="T10" fmla="*/ 351 w 364"/>
                  <a:gd name="T11" fmla="*/ 25 h 229"/>
                  <a:gd name="T12" fmla="*/ 343 w 364"/>
                  <a:gd name="T13" fmla="*/ 8 h 229"/>
                  <a:gd name="T14" fmla="*/ 336 w 364"/>
                  <a:gd name="T15" fmla="*/ 2 h 229"/>
                  <a:gd name="T16" fmla="*/ 312 w 364"/>
                  <a:gd name="T17" fmla="*/ 10 h 229"/>
                  <a:gd name="T18" fmla="*/ 10 w 364"/>
                  <a:gd name="T19" fmla="*/ 166 h 229"/>
                  <a:gd name="T20" fmla="*/ 3 w 364"/>
                  <a:gd name="T21" fmla="*/ 17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4" h="229">
                    <a:moveTo>
                      <a:pt x="3" y="171"/>
                    </a:moveTo>
                    <a:cubicBezTo>
                      <a:pt x="3" y="171"/>
                      <a:pt x="0" y="174"/>
                      <a:pt x="3" y="182"/>
                    </a:cubicBezTo>
                    <a:cubicBezTo>
                      <a:pt x="6" y="191"/>
                      <a:pt x="20" y="223"/>
                      <a:pt x="23" y="225"/>
                    </a:cubicBezTo>
                    <a:cubicBezTo>
                      <a:pt x="26" y="227"/>
                      <a:pt x="30" y="229"/>
                      <a:pt x="50" y="217"/>
                    </a:cubicBezTo>
                    <a:cubicBezTo>
                      <a:pt x="70" y="206"/>
                      <a:pt x="361" y="60"/>
                      <a:pt x="362" y="57"/>
                    </a:cubicBezTo>
                    <a:cubicBezTo>
                      <a:pt x="364" y="54"/>
                      <a:pt x="356" y="37"/>
                      <a:pt x="351" y="25"/>
                    </a:cubicBezTo>
                    <a:cubicBezTo>
                      <a:pt x="347" y="13"/>
                      <a:pt x="343" y="8"/>
                      <a:pt x="343" y="8"/>
                    </a:cubicBezTo>
                    <a:cubicBezTo>
                      <a:pt x="343" y="8"/>
                      <a:pt x="338" y="4"/>
                      <a:pt x="336" y="2"/>
                    </a:cubicBezTo>
                    <a:cubicBezTo>
                      <a:pt x="334" y="0"/>
                      <a:pt x="320" y="6"/>
                      <a:pt x="312" y="10"/>
                    </a:cubicBezTo>
                    <a:cubicBezTo>
                      <a:pt x="305" y="14"/>
                      <a:pt x="15" y="163"/>
                      <a:pt x="10" y="166"/>
                    </a:cubicBezTo>
                    <a:cubicBezTo>
                      <a:pt x="5" y="168"/>
                      <a:pt x="3" y="171"/>
                      <a:pt x="3" y="171"/>
                    </a:cubicBezTo>
                  </a:path>
                </a:pathLst>
              </a:custGeom>
              <a:ln>
                <a:solidFill>
                  <a:srgbClr val="00B050"/>
                </a:solidFill>
              </a:ln>
            </p:spPr>
            <p:style>
              <a:lnRef idx="2">
                <a:schemeClr val="accent3"/>
              </a:lnRef>
              <a:fillRef idx="0">
                <a:schemeClr val="accent3"/>
              </a:fillRef>
              <a:effectRef idx="1">
                <a:schemeClr val="accent3"/>
              </a:effectRef>
              <a:fontRef idx="minor">
                <a:schemeClr val="tx1"/>
              </a:fontRef>
            </p:style>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2" name="Freeform 7"/>
              <p:cNvSpPr/>
              <p:nvPr/>
            </p:nvSpPr>
            <p:spPr bwMode="auto">
              <a:xfrm>
                <a:off x="2432" y="1605"/>
                <a:ext cx="100" cy="127"/>
              </a:xfrm>
              <a:custGeom>
                <a:avLst/>
                <a:gdLst>
                  <a:gd name="T0" fmla="*/ 57 w 57"/>
                  <a:gd name="T1" fmla="*/ 59 h 73"/>
                  <a:gd name="T2" fmla="*/ 51 w 57"/>
                  <a:gd name="T3" fmla="*/ 50 h 73"/>
                  <a:gd name="T4" fmla="*/ 46 w 57"/>
                  <a:gd name="T5" fmla="*/ 41 h 73"/>
                  <a:gd name="T6" fmla="*/ 44 w 57"/>
                  <a:gd name="T7" fmla="*/ 34 h 73"/>
                  <a:gd name="T8" fmla="*/ 43 w 57"/>
                  <a:gd name="T9" fmla="*/ 22 h 73"/>
                  <a:gd name="T10" fmla="*/ 41 w 57"/>
                  <a:gd name="T11" fmla="*/ 12 h 73"/>
                  <a:gd name="T12" fmla="*/ 39 w 57"/>
                  <a:gd name="T13" fmla="*/ 0 h 73"/>
                  <a:gd name="T14" fmla="*/ 33 w 57"/>
                  <a:gd name="T15" fmla="*/ 0 h 73"/>
                  <a:gd name="T16" fmla="*/ 28 w 57"/>
                  <a:gd name="T17" fmla="*/ 1 h 73"/>
                  <a:gd name="T18" fmla="*/ 10 w 57"/>
                  <a:gd name="T19" fmla="*/ 11 h 73"/>
                  <a:gd name="T20" fmla="*/ 3 w 57"/>
                  <a:gd name="T21" fmla="*/ 16 h 73"/>
                  <a:gd name="T22" fmla="*/ 3 w 57"/>
                  <a:gd name="T23" fmla="*/ 27 h 73"/>
                  <a:gd name="T24" fmla="*/ 19 w 57"/>
                  <a:gd name="T25" fmla="*/ 63 h 73"/>
                  <a:gd name="T26" fmla="*/ 23 w 57"/>
                  <a:gd name="T27" fmla="*/ 70 h 73"/>
                  <a:gd name="T28" fmla="*/ 38 w 57"/>
                  <a:gd name="T29" fmla="*/ 69 h 73"/>
                  <a:gd name="T30" fmla="*/ 47 w 57"/>
                  <a:gd name="T31" fmla="*/ 64 h 73"/>
                  <a:gd name="T32" fmla="*/ 50 w 57"/>
                  <a:gd name="T33" fmla="*/ 62 h 73"/>
                  <a:gd name="T34" fmla="*/ 57 w 57"/>
                  <a:gd name="T35" fmla="*/ 5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73">
                    <a:moveTo>
                      <a:pt x="57" y="59"/>
                    </a:moveTo>
                    <a:cubicBezTo>
                      <a:pt x="55" y="55"/>
                      <a:pt x="51" y="50"/>
                      <a:pt x="51" y="50"/>
                    </a:cubicBezTo>
                    <a:cubicBezTo>
                      <a:pt x="51" y="50"/>
                      <a:pt x="48" y="44"/>
                      <a:pt x="46" y="41"/>
                    </a:cubicBezTo>
                    <a:cubicBezTo>
                      <a:pt x="45" y="39"/>
                      <a:pt x="44" y="34"/>
                      <a:pt x="44" y="34"/>
                    </a:cubicBezTo>
                    <a:cubicBezTo>
                      <a:pt x="44" y="34"/>
                      <a:pt x="43" y="26"/>
                      <a:pt x="43" y="22"/>
                    </a:cubicBezTo>
                    <a:cubicBezTo>
                      <a:pt x="42" y="19"/>
                      <a:pt x="41" y="14"/>
                      <a:pt x="41" y="12"/>
                    </a:cubicBezTo>
                    <a:cubicBezTo>
                      <a:pt x="40" y="10"/>
                      <a:pt x="40" y="4"/>
                      <a:pt x="39" y="0"/>
                    </a:cubicBezTo>
                    <a:cubicBezTo>
                      <a:pt x="36" y="0"/>
                      <a:pt x="33" y="0"/>
                      <a:pt x="33" y="0"/>
                    </a:cubicBezTo>
                    <a:cubicBezTo>
                      <a:pt x="33" y="0"/>
                      <a:pt x="31" y="0"/>
                      <a:pt x="28" y="1"/>
                    </a:cubicBezTo>
                    <a:cubicBezTo>
                      <a:pt x="17" y="7"/>
                      <a:pt x="11" y="10"/>
                      <a:pt x="10" y="11"/>
                    </a:cubicBezTo>
                    <a:cubicBezTo>
                      <a:pt x="5" y="13"/>
                      <a:pt x="3" y="16"/>
                      <a:pt x="3" y="16"/>
                    </a:cubicBezTo>
                    <a:cubicBezTo>
                      <a:pt x="3" y="16"/>
                      <a:pt x="0" y="19"/>
                      <a:pt x="3" y="27"/>
                    </a:cubicBezTo>
                    <a:cubicBezTo>
                      <a:pt x="5" y="33"/>
                      <a:pt x="13" y="52"/>
                      <a:pt x="19" y="63"/>
                    </a:cubicBezTo>
                    <a:cubicBezTo>
                      <a:pt x="20" y="67"/>
                      <a:pt x="22" y="69"/>
                      <a:pt x="23" y="70"/>
                    </a:cubicBezTo>
                    <a:cubicBezTo>
                      <a:pt x="25" y="72"/>
                      <a:pt x="28" y="73"/>
                      <a:pt x="38" y="69"/>
                    </a:cubicBezTo>
                    <a:cubicBezTo>
                      <a:pt x="41" y="67"/>
                      <a:pt x="44" y="66"/>
                      <a:pt x="47" y="64"/>
                    </a:cubicBezTo>
                    <a:cubicBezTo>
                      <a:pt x="48" y="63"/>
                      <a:pt x="49" y="63"/>
                      <a:pt x="50" y="62"/>
                    </a:cubicBezTo>
                    <a:cubicBezTo>
                      <a:pt x="51" y="62"/>
                      <a:pt x="54" y="60"/>
                      <a:pt x="57" y="59"/>
                    </a:cubicBezTo>
                    <a:close/>
                  </a:path>
                </a:pathLst>
              </a:custGeom>
              <a:solidFill>
                <a:srgbClr val="00B050"/>
              </a:solidFill>
              <a:ln>
                <a:solidFill>
                  <a:srgbClr val="00B050"/>
                </a:solidFill>
              </a:ln>
            </p:spPr>
            <p:style>
              <a:lnRef idx="2">
                <a:schemeClr val="accent3"/>
              </a:lnRef>
              <a:fillRef idx="1">
                <a:schemeClr val="lt1"/>
              </a:fillRef>
              <a:effectRef idx="0">
                <a:schemeClr val="accent3"/>
              </a:effectRef>
              <a:fontRef idx="minor">
                <a:schemeClr val="dk1"/>
              </a:fontRef>
            </p:style>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3" name="Freeform 8"/>
              <p:cNvSpPr/>
              <p:nvPr/>
            </p:nvSpPr>
            <p:spPr bwMode="auto">
              <a:xfrm>
                <a:off x="2954" y="1361"/>
                <a:ext cx="5" cy="0"/>
              </a:xfrm>
              <a:custGeom>
                <a:avLst/>
                <a:gdLst>
                  <a:gd name="T0" fmla="*/ 2 w 2"/>
                  <a:gd name="T1" fmla="*/ 0 h 1"/>
                  <a:gd name="T2" fmla="*/ 0 w 2"/>
                  <a:gd name="T3" fmla="*/ 1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0" y="0"/>
                      <a:pt x="0" y="1"/>
                    </a:cubicBezTo>
                    <a:cubicBezTo>
                      <a:pt x="0" y="0"/>
                      <a:pt x="1" y="0"/>
                      <a:pt x="2" y="0"/>
                    </a:cubicBezTo>
                    <a:cubicBezTo>
                      <a:pt x="2" y="0"/>
                      <a:pt x="2" y="0"/>
                      <a:pt x="2" y="0"/>
                    </a:cubicBezTo>
                  </a:path>
                </a:pathLst>
              </a:custGeom>
              <a:solidFill>
                <a:srgbClr val="EEEBEA"/>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4" name="Freeform 9"/>
              <p:cNvSpPr/>
              <p:nvPr/>
            </p:nvSpPr>
            <p:spPr bwMode="auto">
              <a:xfrm>
                <a:off x="2943" y="149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solidFill>
                <a:srgbClr val="578C94"/>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5" name="Freeform 10"/>
              <p:cNvSpPr>
                <a:spLocks noEditPoints="1"/>
              </p:cNvSpPr>
              <p:nvPr/>
            </p:nvSpPr>
            <p:spPr bwMode="auto">
              <a:xfrm>
                <a:off x="2511" y="1361"/>
                <a:ext cx="539" cy="322"/>
              </a:xfrm>
              <a:custGeom>
                <a:avLst/>
                <a:gdLst>
                  <a:gd name="T0" fmla="*/ 7 w 309"/>
                  <a:gd name="T1" fmla="*/ 184 h 184"/>
                  <a:gd name="T2" fmla="*/ 9 w 309"/>
                  <a:gd name="T3" fmla="*/ 184 h 184"/>
                  <a:gd name="T4" fmla="*/ 9 w 309"/>
                  <a:gd name="T5" fmla="*/ 178 h 184"/>
                  <a:gd name="T6" fmla="*/ 8 w 309"/>
                  <a:gd name="T7" fmla="*/ 180 h 184"/>
                  <a:gd name="T8" fmla="*/ 9 w 309"/>
                  <a:gd name="T9" fmla="*/ 178 h 184"/>
                  <a:gd name="T10" fmla="*/ 34 w 309"/>
                  <a:gd name="T11" fmla="*/ 174 h 184"/>
                  <a:gd name="T12" fmla="*/ 34 w 309"/>
                  <a:gd name="T13" fmla="*/ 179 h 184"/>
                  <a:gd name="T14" fmla="*/ 36 w 309"/>
                  <a:gd name="T15" fmla="*/ 176 h 184"/>
                  <a:gd name="T16" fmla="*/ 38 w 309"/>
                  <a:gd name="T17" fmla="*/ 176 h 184"/>
                  <a:gd name="T18" fmla="*/ 84 w 309"/>
                  <a:gd name="T19" fmla="*/ 144 h 184"/>
                  <a:gd name="T20" fmla="*/ 85 w 309"/>
                  <a:gd name="T21" fmla="*/ 145 h 184"/>
                  <a:gd name="T22" fmla="*/ 84 w 309"/>
                  <a:gd name="T23" fmla="*/ 144 h 184"/>
                  <a:gd name="T24" fmla="*/ 0 w 309"/>
                  <a:gd name="T25" fmla="*/ 135 h 184"/>
                  <a:gd name="T26" fmla="*/ 1 w 309"/>
                  <a:gd name="T27" fmla="*/ 135 h 184"/>
                  <a:gd name="T28" fmla="*/ 138 w 309"/>
                  <a:gd name="T29" fmla="*/ 123 h 184"/>
                  <a:gd name="T30" fmla="*/ 139 w 309"/>
                  <a:gd name="T31" fmla="*/ 123 h 184"/>
                  <a:gd name="T32" fmla="*/ 154 w 309"/>
                  <a:gd name="T33" fmla="*/ 115 h 184"/>
                  <a:gd name="T34" fmla="*/ 154 w 309"/>
                  <a:gd name="T35" fmla="*/ 116 h 184"/>
                  <a:gd name="T36" fmla="*/ 154 w 309"/>
                  <a:gd name="T37" fmla="*/ 115 h 184"/>
                  <a:gd name="T38" fmla="*/ 50 w 309"/>
                  <a:gd name="T39" fmla="*/ 113 h 184"/>
                  <a:gd name="T40" fmla="*/ 53 w 309"/>
                  <a:gd name="T41" fmla="*/ 115 h 184"/>
                  <a:gd name="T42" fmla="*/ 146 w 309"/>
                  <a:gd name="T43" fmla="*/ 113 h 184"/>
                  <a:gd name="T44" fmla="*/ 147 w 309"/>
                  <a:gd name="T45" fmla="*/ 114 h 184"/>
                  <a:gd name="T46" fmla="*/ 146 w 309"/>
                  <a:gd name="T47" fmla="*/ 113 h 184"/>
                  <a:gd name="T48" fmla="*/ 149 w 309"/>
                  <a:gd name="T49" fmla="*/ 111 h 184"/>
                  <a:gd name="T50" fmla="*/ 151 w 309"/>
                  <a:gd name="T51" fmla="*/ 111 h 184"/>
                  <a:gd name="T52" fmla="*/ 165 w 309"/>
                  <a:gd name="T53" fmla="*/ 109 h 184"/>
                  <a:gd name="T54" fmla="*/ 162 w 309"/>
                  <a:gd name="T55" fmla="*/ 113 h 184"/>
                  <a:gd name="T56" fmla="*/ 166 w 309"/>
                  <a:gd name="T57" fmla="*/ 111 h 184"/>
                  <a:gd name="T58" fmla="*/ 184 w 309"/>
                  <a:gd name="T59" fmla="*/ 107 h 184"/>
                  <a:gd name="T60" fmla="*/ 184 w 309"/>
                  <a:gd name="T61" fmla="*/ 109 h 184"/>
                  <a:gd name="T62" fmla="*/ 184 w 309"/>
                  <a:gd name="T63" fmla="*/ 107 h 184"/>
                  <a:gd name="T64" fmla="*/ 50 w 309"/>
                  <a:gd name="T65" fmla="*/ 109 h 184"/>
                  <a:gd name="T66" fmla="*/ 53 w 309"/>
                  <a:gd name="T67" fmla="*/ 111 h 184"/>
                  <a:gd name="T68" fmla="*/ 53 w 309"/>
                  <a:gd name="T69" fmla="*/ 107 h 184"/>
                  <a:gd name="T70" fmla="*/ 248 w 309"/>
                  <a:gd name="T71" fmla="*/ 77 h 184"/>
                  <a:gd name="T72" fmla="*/ 249 w 309"/>
                  <a:gd name="T73" fmla="*/ 77 h 184"/>
                  <a:gd name="T74" fmla="*/ 249 w 309"/>
                  <a:gd name="T75" fmla="*/ 75 h 184"/>
                  <a:gd name="T76" fmla="*/ 252 w 309"/>
                  <a:gd name="T77" fmla="*/ 67 h 184"/>
                  <a:gd name="T78" fmla="*/ 252 w 309"/>
                  <a:gd name="T79" fmla="*/ 70 h 184"/>
                  <a:gd name="T80" fmla="*/ 268 w 309"/>
                  <a:gd name="T81" fmla="*/ 64 h 184"/>
                  <a:gd name="T82" fmla="*/ 266 w 309"/>
                  <a:gd name="T83" fmla="*/ 66 h 184"/>
                  <a:gd name="T84" fmla="*/ 268 w 309"/>
                  <a:gd name="T85" fmla="*/ 66 h 184"/>
                  <a:gd name="T86" fmla="*/ 276 w 309"/>
                  <a:gd name="T87" fmla="*/ 54 h 184"/>
                  <a:gd name="T88" fmla="*/ 276 w 309"/>
                  <a:gd name="T89" fmla="*/ 55 h 184"/>
                  <a:gd name="T90" fmla="*/ 276 w 309"/>
                  <a:gd name="T91" fmla="*/ 54 h 184"/>
                  <a:gd name="T92" fmla="*/ 307 w 309"/>
                  <a:gd name="T93" fmla="*/ 17 h 184"/>
                  <a:gd name="T94" fmla="*/ 309 w 309"/>
                  <a:gd name="T95" fmla="*/ 17 h 184"/>
                  <a:gd name="T96" fmla="*/ 254 w 309"/>
                  <a:gd name="T97" fmla="*/ 11 h 184"/>
                  <a:gd name="T98" fmla="*/ 254 w 309"/>
                  <a:gd name="T99" fmla="*/ 12 h 184"/>
                  <a:gd name="T100" fmla="*/ 254 w 309"/>
                  <a:gd name="T101" fmla="*/ 11 h 184"/>
                  <a:gd name="T102" fmla="*/ 304 w 309"/>
                  <a:gd name="T103" fmla="*/ 12 h 184"/>
                  <a:gd name="T104" fmla="*/ 308 w 309"/>
                  <a:gd name="T105" fmla="*/ 14 h 184"/>
                  <a:gd name="T106" fmla="*/ 307 w 309"/>
                  <a:gd name="T107" fmla="*/ 11 h 184"/>
                  <a:gd name="T108" fmla="*/ 305 w 309"/>
                  <a:gd name="T109" fmla="*/ 10 h 184"/>
                  <a:gd name="T110" fmla="*/ 245 w 309"/>
                  <a:gd name="T111" fmla="*/ 12 h 184"/>
                  <a:gd name="T112" fmla="*/ 245 w 309"/>
                  <a:gd name="T113" fmla="*/ 10 h 184"/>
                  <a:gd name="T114" fmla="*/ 257 w 309"/>
                  <a:gd name="T115" fmla="*/ 0 h 184"/>
                  <a:gd name="T116" fmla="*/ 254 w 309"/>
                  <a:gd name="T117" fmla="*/ 1 h 184"/>
                  <a:gd name="T118" fmla="*/ 255 w 309"/>
                  <a:gd name="T119" fmla="*/ 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9" h="184">
                    <a:moveTo>
                      <a:pt x="8" y="183"/>
                    </a:moveTo>
                    <a:cubicBezTo>
                      <a:pt x="7" y="183"/>
                      <a:pt x="7" y="183"/>
                      <a:pt x="7" y="184"/>
                    </a:cubicBezTo>
                    <a:cubicBezTo>
                      <a:pt x="7" y="184"/>
                      <a:pt x="8" y="184"/>
                      <a:pt x="8" y="184"/>
                    </a:cubicBezTo>
                    <a:cubicBezTo>
                      <a:pt x="8" y="184"/>
                      <a:pt x="9" y="184"/>
                      <a:pt x="9" y="184"/>
                    </a:cubicBezTo>
                    <a:cubicBezTo>
                      <a:pt x="9" y="183"/>
                      <a:pt x="8" y="183"/>
                      <a:pt x="8" y="183"/>
                    </a:cubicBezTo>
                    <a:moveTo>
                      <a:pt x="9" y="178"/>
                    </a:moveTo>
                    <a:cubicBezTo>
                      <a:pt x="8" y="178"/>
                      <a:pt x="7" y="180"/>
                      <a:pt x="8" y="180"/>
                    </a:cubicBezTo>
                    <a:cubicBezTo>
                      <a:pt x="8" y="180"/>
                      <a:pt x="8" y="180"/>
                      <a:pt x="8" y="180"/>
                    </a:cubicBezTo>
                    <a:cubicBezTo>
                      <a:pt x="9" y="180"/>
                      <a:pt x="10" y="178"/>
                      <a:pt x="9" y="178"/>
                    </a:cubicBezTo>
                    <a:cubicBezTo>
                      <a:pt x="9" y="178"/>
                      <a:pt x="9" y="178"/>
                      <a:pt x="9" y="178"/>
                    </a:cubicBezTo>
                    <a:moveTo>
                      <a:pt x="35" y="171"/>
                    </a:moveTo>
                    <a:cubicBezTo>
                      <a:pt x="35" y="171"/>
                      <a:pt x="34" y="172"/>
                      <a:pt x="34" y="174"/>
                    </a:cubicBezTo>
                    <a:cubicBezTo>
                      <a:pt x="34" y="174"/>
                      <a:pt x="34" y="174"/>
                      <a:pt x="34" y="174"/>
                    </a:cubicBezTo>
                    <a:cubicBezTo>
                      <a:pt x="33" y="175"/>
                      <a:pt x="32" y="179"/>
                      <a:pt x="34" y="179"/>
                    </a:cubicBezTo>
                    <a:cubicBezTo>
                      <a:pt x="34" y="179"/>
                      <a:pt x="34" y="179"/>
                      <a:pt x="35" y="179"/>
                    </a:cubicBezTo>
                    <a:cubicBezTo>
                      <a:pt x="35" y="178"/>
                      <a:pt x="36" y="177"/>
                      <a:pt x="36" y="176"/>
                    </a:cubicBezTo>
                    <a:cubicBezTo>
                      <a:pt x="37" y="176"/>
                      <a:pt x="37" y="176"/>
                      <a:pt x="38" y="176"/>
                    </a:cubicBezTo>
                    <a:cubicBezTo>
                      <a:pt x="38" y="176"/>
                      <a:pt x="38" y="176"/>
                      <a:pt x="38" y="176"/>
                    </a:cubicBezTo>
                    <a:cubicBezTo>
                      <a:pt x="39" y="176"/>
                      <a:pt x="37" y="171"/>
                      <a:pt x="35" y="171"/>
                    </a:cubicBezTo>
                    <a:moveTo>
                      <a:pt x="84" y="144"/>
                    </a:moveTo>
                    <a:cubicBezTo>
                      <a:pt x="84" y="144"/>
                      <a:pt x="84" y="144"/>
                      <a:pt x="84" y="145"/>
                    </a:cubicBezTo>
                    <a:cubicBezTo>
                      <a:pt x="84" y="145"/>
                      <a:pt x="84" y="145"/>
                      <a:pt x="85" y="145"/>
                    </a:cubicBezTo>
                    <a:cubicBezTo>
                      <a:pt x="85" y="145"/>
                      <a:pt x="85" y="145"/>
                      <a:pt x="86" y="145"/>
                    </a:cubicBezTo>
                    <a:cubicBezTo>
                      <a:pt x="86" y="145"/>
                      <a:pt x="85" y="144"/>
                      <a:pt x="84" y="144"/>
                    </a:cubicBezTo>
                    <a:moveTo>
                      <a:pt x="1" y="134"/>
                    </a:moveTo>
                    <a:cubicBezTo>
                      <a:pt x="0" y="135"/>
                      <a:pt x="0" y="135"/>
                      <a:pt x="0" y="135"/>
                    </a:cubicBezTo>
                    <a:cubicBezTo>
                      <a:pt x="0" y="135"/>
                      <a:pt x="0" y="135"/>
                      <a:pt x="1" y="135"/>
                    </a:cubicBezTo>
                    <a:cubicBezTo>
                      <a:pt x="1" y="135"/>
                      <a:pt x="1" y="135"/>
                      <a:pt x="1" y="135"/>
                    </a:cubicBezTo>
                    <a:cubicBezTo>
                      <a:pt x="1" y="134"/>
                      <a:pt x="1" y="134"/>
                      <a:pt x="1" y="134"/>
                    </a:cubicBezTo>
                    <a:moveTo>
                      <a:pt x="138" y="123"/>
                    </a:moveTo>
                    <a:cubicBezTo>
                      <a:pt x="137" y="123"/>
                      <a:pt x="136" y="124"/>
                      <a:pt x="137" y="125"/>
                    </a:cubicBezTo>
                    <a:cubicBezTo>
                      <a:pt x="138" y="124"/>
                      <a:pt x="139" y="125"/>
                      <a:pt x="139" y="123"/>
                    </a:cubicBezTo>
                    <a:cubicBezTo>
                      <a:pt x="139" y="123"/>
                      <a:pt x="138" y="123"/>
                      <a:pt x="138" y="123"/>
                    </a:cubicBezTo>
                    <a:moveTo>
                      <a:pt x="154" y="115"/>
                    </a:moveTo>
                    <a:cubicBezTo>
                      <a:pt x="154" y="115"/>
                      <a:pt x="153" y="115"/>
                      <a:pt x="153" y="115"/>
                    </a:cubicBezTo>
                    <a:cubicBezTo>
                      <a:pt x="153" y="116"/>
                      <a:pt x="154" y="116"/>
                      <a:pt x="154" y="116"/>
                    </a:cubicBezTo>
                    <a:cubicBezTo>
                      <a:pt x="155" y="116"/>
                      <a:pt x="155" y="116"/>
                      <a:pt x="155" y="116"/>
                    </a:cubicBezTo>
                    <a:cubicBezTo>
                      <a:pt x="155" y="115"/>
                      <a:pt x="155" y="115"/>
                      <a:pt x="154" y="115"/>
                    </a:cubicBezTo>
                    <a:moveTo>
                      <a:pt x="50" y="113"/>
                    </a:moveTo>
                    <a:cubicBezTo>
                      <a:pt x="50" y="113"/>
                      <a:pt x="50" y="113"/>
                      <a:pt x="50" y="113"/>
                    </a:cubicBezTo>
                    <a:cubicBezTo>
                      <a:pt x="50" y="114"/>
                      <a:pt x="52" y="115"/>
                      <a:pt x="52" y="115"/>
                    </a:cubicBezTo>
                    <a:cubicBezTo>
                      <a:pt x="53" y="115"/>
                      <a:pt x="53" y="115"/>
                      <a:pt x="53" y="115"/>
                    </a:cubicBezTo>
                    <a:cubicBezTo>
                      <a:pt x="53" y="114"/>
                      <a:pt x="51" y="113"/>
                      <a:pt x="50" y="113"/>
                    </a:cubicBezTo>
                    <a:moveTo>
                      <a:pt x="146" y="113"/>
                    </a:moveTo>
                    <a:cubicBezTo>
                      <a:pt x="146" y="113"/>
                      <a:pt x="146" y="113"/>
                      <a:pt x="146" y="113"/>
                    </a:cubicBezTo>
                    <a:cubicBezTo>
                      <a:pt x="145" y="114"/>
                      <a:pt x="146" y="114"/>
                      <a:pt x="147" y="114"/>
                    </a:cubicBezTo>
                    <a:cubicBezTo>
                      <a:pt x="147" y="114"/>
                      <a:pt x="147" y="114"/>
                      <a:pt x="147" y="113"/>
                    </a:cubicBezTo>
                    <a:cubicBezTo>
                      <a:pt x="148" y="113"/>
                      <a:pt x="147" y="113"/>
                      <a:pt x="146" y="113"/>
                    </a:cubicBezTo>
                    <a:moveTo>
                      <a:pt x="150" y="110"/>
                    </a:moveTo>
                    <a:cubicBezTo>
                      <a:pt x="149" y="110"/>
                      <a:pt x="149" y="110"/>
                      <a:pt x="149" y="111"/>
                    </a:cubicBezTo>
                    <a:cubicBezTo>
                      <a:pt x="149" y="111"/>
                      <a:pt x="150" y="111"/>
                      <a:pt x="150" y="111"/>
                    </a:cubicBezTo>
                    <a:cubicBezTo>
                      <a:pt x="151" y="111"/>
                      <a:pt x="151" y="111"/>
                      <a:pt x="151" y="111"/>
                    </a:cubicBezTo>
                    <a:cubicBezTo>
                      <a:pt x="151" y="111"/>
                      <a:pt x="150" y="110"/>
                      <a:pt x="150" y="110"/>
                    </a:cubicBezTo>
                    <a:moveTo>
                      <a:pt x="165" y="109"/>
                    </a:moveTo>
                    <a:cubicBezTo>
                      <a:pt x="165" y="109"/>
                      <a:pt x="163" y="110"/>
                      <a:pt x="162" y="111"/>
                    </a:cubicBezTo>
                    <a:cubicBezTo>
                      <a:pt x="161" y="112"/>
                      <a:pt x="161" y="113"/>
                      <a:pt x="162" y="113"/>
                    </a:cubicBezTo>
                    <a:cubicBezTo>
                      <a:pt x="162" y="113"/>
                      <a:pt x="163" y="113"/>
                      <a:pt x="164" y="113"/>
                    </a:cubicBezTo>
                    <a:cubicBezTo>
                      <a:pt x="166" y="111"/>
                      <a:pt x="166" y="111"/>
                      <a:pt x="166" y="111"/>
                    </a:cubicBezTo>
                    <a:cubicBezTo>
                      <a:pt x="166" y="110"/>
                      <a:pt x="166" y="109"/>
                      <a:pt x="165" y="109"/>
                    </a:cubicBezTo>
                    <a:moveTo>
                      <a:pt x="184" y="107"/>
                    </a:moveTo>
                    <a:cubicBezTo>
                      <a:pt x="184" y="107"/>
                      <a:pt x="183" y="109"/>
                      <a:pt x="184" y="109"/>
                    </a:cubicBezTo>
                    <a:cubicBezTo>
                      <a:pt x="184" y="109"/>
                      <a:pt x="184" y="109"/>
                      <a:pt x="184" y="109"/>
                    </a:cubicBezTo>
                    <a:cubicBezTo>
                      <a:pt x="184" y="109"/>
                      <a:pt x="185" y="107"/>
                      <a:pt x="184" y="107"/>
                    </a:cubicBezTo>
                    <a:cubicBezTo>
                      <a:pt x="184" y="107"/>
                      <a:pt x="184" y="107"/>
                      <a:pt x="184" y="107"/>
                    </a:cubicBezTo>
                    <a:moveTo>
                      <a:pt x="53" y="107"/>
                    </a:moveTo>
                    <a:cubicBezTo>
                      <a:pt x="51" y="107"/>
                      <a:pt x="50" y="108"/>
                      <a:pt x="50" y="109"/>
                    </a:cubicBezTo>
                    <a:cubicBezTo>
                      <a:pt x="50" y="110"/>
                      <a:pt x="50" y="111"/>
                      <a:pt x="51" y="111"/>
                    </a:cubicBezTo>
                    <a:cubicBezTo>
                      <a:pt x="52" y="111"/>
                      <a:pt x="52" y="111"/>
                      <a:pt x="53" y="111"/>
                    </a:cubicBezTo>
                    <a:cubicBezTo>
                      <a:pt x="54" y="111"/>
                      <a:pt x="54" y="108"/>
                      <a:pt x="54" y="107"/>
                    </a:cubicBezTo>
                    <a:cubicBezTo>
                      <a:pt x="53" y="107"/>
                      <a:pt x="53" y="107"/>
                      <a:pt x="53" y="107"/>
                    </a:cubicBezTo>
                    <a:moveTo>
                      <a:pt x="249" y="75"/>
                    </a:moveTo>
                    <a:cubicBezTo>
                      <a:pt x="249" y="75"/>
                      <a:pt x="249" y="76"/>
                      <a:pt x="248" y="77"/>
                    </a:cubicBezTo>
                    <a:cubicBezTo>
                      <a:pt x="248" y="77"/>
                      <a:pt x="248" y="77"/>
                      <a:pt x="248" y="77"/>
                    </a:cubicBezTo>
                    <a:cubicBezTo>
                      <a:pt x="249" y="77"/>
                      <a:pt x="249" y="77"/>
                      <a:pt x="249" y="77"/>
                    </a:cubicBezTo>
                    <a:cubicBezTo>
                      <a:pt x="250" y="77"/>
                      <a:pt x="250" y="76"/>
                      <a:pt x="251" y="76"/>
                    </a:cubicBezTo>
                    <a:cubicBezTo>
                      <a:pt x="250" y="76"/>
                      <a:pt x="250" y="75"/>
                      <a:pt x="249" y="75"/>
                    </a:cubicBezTo>
                    <a:moveTo>
                      <a:pt x="253" y="66"/>
                    </a:moveTo>
                    <a:cubicBezTo>
                      <a:pt x="252" y="67"/>
                      <a:pt x="252" y="67"/>
                      <a:pt x="252" y="67"/>
                    </a:cubicBezTo>
                    <a:cubicBezTo>
                      <a:pt x="250" y="67"/>
                      <a:pt x="250" y="67"/>
                      <a:pt x="250" y="67"/>
                    </a:cubicBezTo>
                    <a:cubicBezTo>
                      <a:pt x="250" y="70"/>
                      <a:pt x="251" y="70"/>
                      <a:pt x="252" y="70"/>
                    </a:cubicBezTo>
                    <a:cubicBezTo>
                      <a:pt x="254" y="70"/>
                      <a:pt x="258" y="66"/>
                      <a:pt x="253" y="66"/>
                    </a:cubicBezTo>
                    <a:moveTo>
                      <a:pt x="268" y="64"/>
                    </a:moveTo>
                    <a:cubicBezTo>
                      <a:pt x="268" y="64"/>
                      <a:pt x="268" y="65"/>
                      <a:pt x="268" y="65"/>
                    </a:cubicBezTo>
                    <a:cubicBezTo>
                      <a:pt x="266" y="66"/>
                      <a:pt x="266" y="66"/>
                      <a:pt x="266" y="66"/>
                    </a:cubicBezTo>
                    <a:cubicBezTo>
                      <a:pt x="266" y="67"/>
                      <a:pt x="266" y="67"/>
                      <a:pt x="267" y="67"/>
                    </a:cubicBezTo>
                    <a:cubicBezTo>
                      <a:pt x="267" y="67"/>
                      <a:pt x="268" y="67"/>
                      <a:pt x="268" y="66"/>
                    </a:cubicBezTo>
                    <a:cubicBezTo>
                      <a:pt x="269" y="66"/>
                      <a:pt x="269" y="64"/>
                      <a:pt x="268" y="64"/>
                    </a:cubicBezTo>
                    <a:moveTo>
                      <a:pt x="276" y="54"/>
                    </a:moveTo>
                    <a:cubicBezTo>
                      <a:pt x="276" y="54"/>
                      <a:pt x="275" y="55"/>
                      <a:pt x="276" y="55"/>
                    </a:cubicBezTo>
                    <a:cubicBezTo>
                      <a:pt x="276" y="55"/>
                      <a:pt x="276" y="55"/>
                      <a:pt x="276" y="55"/>
                    </a:cubicBezTo>
                    <a:cubicBezTo>
                      <a:pt x="276" y="55"/>
                      <a:pt x="277" y="54"/>
                      <a:pt x="276" y="54"/>
                    </a:cubicBezTo>
                    <a:cubicBezTo>
                      <a:pt x="276" y="54"/>
                      <a:pt x="276" y="54"/>
                      <a:pt x="276" y="54"/>
                    </a:cubicBezTo>
                    <a:moveTo>
                      <a:pt x="308" y="17"/>
                    </a:moveTo>
                    <a:cubicBezTo>
                      <a:pt x="308" y="17"/>
                      <a:pt x="307" y="17"/>
                      <a:pt x="307" y="17"/>
                    </a:cubicBezTo>
                    <a:cubicBezTo>
                      <a:pt x="307" y="18"/>
                      <a:pt x="308" y="18"/>
                      <a:pt x="308" y="18"/>
                    </a:cubicBezTo>
                    <a:cubicBezTo>
                      <a:pt x="309" y="18"/>
                      <a:pt x="309" y="18"/>
                      <a:pt x="309" y="17"/>
                    </a:cubicBezTo>
                    <a:cubicBezTo>
                      <a:pt x="309" y="17"/>
                      <a:pt x="308" y="17"/>
                      <a:pt x="308" y="17"/>
                    </a:cubicBezTo>
                    <a:moveTo>
                      <a:pt x="254" y="11"/>
                    </a:moveTo>
                    <a:cubicBezTo>
                      <a:pt x="253" y="11"/>
                      <a:pt x="253" y="11"/>
                      <a:pt x="253" y="11"/>
                    </a:cubicBezTo>
                    <a:cubicBezTo>
                      <a:pt x="253" y="11"/>
                      <a:pt x="254" y="12"/>
                      <a:pt x="254" y="12"/>
                    </a:cubicBezTo>
                    <a:cubicBezTo>
                      <a:pt x="254" y="12"/>
                      <a:pt x="255" y="12"/>
                      <a:pt x="255" y="11"/>
                    </a:cubicBezTo>
                    <a:cubicBezTo>
                      <a:pt x="255" y="11"/>
                      <a:pt x="254" y="11"/>
                      <a:pt x="254" y="11"/>
                    </a:cubicBezTo>
                    <a:moveTo>
                      <a:pt x="305" y="10"/>
                    </a:moveTo>
                    <a:cubicBezTo>
                      <a:pt x="304" y="10"/>
                      <a:pt x="304" y="11"/>
                      <a:pt x="304" y="12"/>
                    </a:cubicBezTo>
                    <a:cubicBezTo>
                      <a:pt x="305" y="13"/>
                      <a:pt x="306" y="14"/>
                      <a:pt x="307" y="14"/>
                    </a:cubicBezTo>
                    <a:cubicBezTo>
                      <a:pt x="307" y="14"/>
                      <a:pt x="308" y="14"/>
                      <a:pt x="308" y="14"/>
                    </a:cubicBezTo>
                    <a:cubicBezTo>
                      <a:pt x="308" y="14"/>
                      <a:pt x="308" y="14"/>
                      <a:pt x="308" y="14"/>
                    </a:cubicBezTo>
                    <a:cubicBezTo>
                      <a:pt x="308" y="13"/>
                      <a:pt x="308" y="12"/>
                      <a:pt x="307" y="11"/>
                    </a:cubicBezTo>
                    <a:cubicBezTo>
                      <a:pt x="307" y="11"/>
                      <a:pt x="306" y="10"/>
                      <a:pt x="306" y="10"/>
                    </a:cubicBezTo>
                    <a:cubicBezTo>
                      <a:pt x="306" y="10"/>
                      <a:pt x="306" y="10"/>
                      <a:pt x="305" y="10"/>
                    </a:cubicBezTo>
                    <a:moveTo>
                      <a:pt x="245" y="10"/>
                    </a:moveTo>
                    <a:cubicBezTo>
                      <a:pt x="244" y="10"/>
                      <a:pt x="243" y="12"/>
                      <a:pt x="245" y="12"/>
                    </a:cubicBezTo>
                    <a:cubicBezTo>
                      <a:pt x="245" y="12"/>
                      <a:pt x="245" y="12"/>
                      <a:pt x="245" y="12"/>
                    </a:cubicBezTo>
                    <a:cubicBezTo>
                      <a:pt x="246" y="12"/>
                      <a:pt x="247" y="10"/>
                      <a:pt x="245" y="10"/>
                    </a:cubicBezTo>
                    <a:cubicBezTo>
                      <a:pt x="245" y="10"/>
                      <a:pt x="245" y="10"/>
                      <a:pt x="245" y="10"/>
                    </a:cubicBezTo>
                    <a:moveTo>
                      <a:pt x="257" y="0"/>
                    </a:moveTo>
                    <a:cubicBezTo>
                      <a:pt x="256" y="0"/>
                      <a:pt x="255" y="0"/>
                      <a:pt x="255" y="1"/>
                    </a:cubicBezTo>
                    <a:cubicBezTo>
                      <a:pt x="254" y="1"/>
                      <a:pt x="254" y="1"/>
                      <a:pt x="254" y="1"/>
                    </a:cubicBezTo>
                    <a:cubicBezTo>
                      <a:pt x="254" y="1"/>
                      <a:pt x="254" y="1"/>
                      <a:pt x="254" y="1"/>
                    </a:cubicBezTo>
                    <a:cubicBezTo>
                      <a:pt x="254" y="2"/>
                      <a:pt x="254" y="3"/>
                      <a:pt x="255" y="3"/>
                    </a:cubicBezTo>
                    <a:cubicBezTo>
                      <a:pt x="256" y="3"/>
                      <a:pt x="258" y="1"/>
                      <a:pt x="257" y="0"/>
                    </a:cubicBezTo>
                  </a:path>
                </a:pathLst>
              </a:custGeom>
              <a:solidFill>
                <a:srgbClr val="66FFFF"/>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linds(horizontal)">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2">
                                            <p:txEl>
                                              <p:pRg st="0" end="0"/>
                                            </p:txEl>
                                          </p:spTgt>
                                        </p:tgtEl>
                                        <p:attrNameLst>
                                          <p:attrName>style.visibility</p:attrName>
                                        </p:attrNameLst>
                                      </p:cBhvr>
                                      <p:to>
                                        <p:strVal val="visible"/>
                                      </p:to>
                                    </p:set>
                                    <p:animEffect transition="in" filter="barn(inVertical)">
                                      <p:cBhvr>
                                        <p:cTn id="15" dur="500"/>
                                        <p:tgtEl>
                                          <p:spTgt spid="2">
                                            <p:txEl>
                                              <p:pRg st="0" end="0"/>
                                            </p:txEl>
                                          </p:spTgt>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linds(horizont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3" presetClass="entr" presetSubtype="1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linds(horizontal)">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3" presetClass="entr" presetSubtype="10"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blinds(horizontal)">
                                      <p:cBhvr>
                                        <p:cTn id="28" dur="500"/>
                                        <p:tgtEl>
                                          <p:spTgt spid="6"/>
                                        </p:tgtEl>
                                      </p:cBhvr>
                                    </p:animEffect>
                                  </p:childTnLst>
                                </p:cTn>
                              </p:par>
                              <p:par>
                                <p:cTn id="29" presetID="3" presetClass="entr" presetSubtype="10"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blinds(horizontal)">
                                      <p:cBhvr>
                                        <p:cTn id="31" dur="500"/>
                                        <p:tgtEl>
                                          <p:spTgt spid="11"/>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blinds(horizontal)">
                                      <p:cBhvr>
                                        <p:cTn id="36" dur="500"/>
                                        <p:tgtEl>
                                          <p:spTgt spid="7"/>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blinds(horizontal)">
                                      <p:cBhvr>
                                        <p:cTn id="41" dur="500"/>
                                        <p:tgtEl>
                                          <p:spTgt spid="12"/>
                                        </p:tgtEl>
                                      </p:cBhvr>
                                    </p:animEffect>
                                  </p:childTnLst>
                                </p:cTn>
                              </p:par>
                              <p:par>
                                <p:cTn id="42" presetID="3" presetClass="entr" presetSubtype="10" fill="hold" grpId="0" nodeType="with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blinds(horizontal)">
                                      <p:cBhvr>
                                        <p:cTn id="44" dur="500"/>
                                        <p:tgtEl>
                                          <p:spTgt spid="13"/>
                                        </p:tgtEl>
                                      </p:cBhvr>
                                    </p:animEffect>
                                  </p:childTnLst>
                                </p:cTn>
                              </p:par>
                            </p:childTnLst>
                          </p:cTn>
                        </p:par>
                      </p:childTnLst>
                    </p:cTn>
                  </p:par>
                  <p:par>
                    <p:cTn id="45" fill="hold">
                      <p:stCondLst>
                        <p:cond delay="indefinite"/>
                      </p:stCondLst>
                      <p:childTnLst>
                        <p:par>
                          <p:cTn id="46" fill="hold">
                            <p:stCondLst>
                              <p:cond delay="0"/>
                            </p:stCondLst>
                            <p:childTnLst>
                              <p:par>
                                <p:cTn id="47" presetID="3" presetClass="entr" presetSubtype="10" fill="hold" grpId="0" nodeType="click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blinds(horizontal)">
                                      <p:cBhvr>
                                        <p:cTn id="49" dur="500"/>
                                        <p:tgtEl>
                                          <p:spTgt spid="14"/>
                                        </p:tgtEl>
                                      </p:cBhvr>
                                    </p:animEffect>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grpId="0" nodeType="clickEffect">
                                  <p:stCondLst>
                                    <p:cond delay="0"/>
                                  </p:stCondLst>
                                  <p:childTnLst>
                                    <p:set>
                                      <p:cBhvr>
                                        <p:cTn id="53" dur="1" fill="hold">
                                          <p:stCondLst>
                                            <p:cond delay="0"/>
                                          </p:stCondLst>
                                        </p:cTn>
                                        <p:tgtEl>
                                          <p:spTgt spid="4"/>
                                        </p:tgtEl>
                                        <p:attrNameLst>
                                          <p:attrName>style.visibility</p:attrName>
                                        </p:attrNameLst>
                                      </p:cBhvr>
                                      <p:to>
                                        <p:strVal val="visible"/>
                                      </p:to>
                                    </p:set>
                                    <p:animEffect transition="in" filter="fade">
                                      <p:cBhvr>
                                        <p:cTn id="54" dur="1000"/>
                                        <p:tgtEl>
                                          <p:spTgt spid="4"/>
                                        </p:tgtEl>
                                      </p:cBhvr>
                                    </p:animEffect>
                                    <p:anim calcmode="lin" valueType="num">
                                      <p:cBhvr>
                                        <p:cTn id="55" dur="1000" fill="hold"/>
                                        <p:tgtEl>
                                          <p:spTgt spid="4"/>
                                        </p:tgtEl>
                                        <p:attrNameLst>
                                          <p:attrName>ppt_x</p:attrName>
                                        </p:attrNameLst>
                                      </p:cBhvr>
                                      <p:tavLst>
                                        <p:tav tm="0">
                                          <p:val>
                                            <p:strVal val="#ppt_x"/>
                                          </p:val>
                                        </p:tav>
                                        <p:tav tm="100000">
                                          <p:val>
                                            <p:strVal val="#ppt_x"/>
                                          </p:val>
                                        </p:tav>
                                      </p:tavLst>
                                    </p:anim>
                                    <p:anim calcmode="lin" valueType="num">
                                      <p:cBhvr>
                                        <p:cTn id="56" dur="1000" fill="hold"/>
                                        <p:tgtEl>
                                          <p:spTgt spid="4"/>
                                        </p:tgtEl>
                                        <p:attrNameLst>
                                          <p:attrName>ppt_y</p:attrName>
                                        </p:attrNameLst>
                                      </p:cBhvr>
                                      <p:tavLst>
                                        <p:tav tm="0">
                                          <p:val>
                                            <p:strVal val="#ppt_y+.1"/>
                                          </p:val>
                                        </p:tav>
                                        <p:tav tm="100000">
                                          <p:val>
                                            <p:strVal val="#ppt_y"/>
                                          </p:val>
                                        </p:tav>
                                      </p:tavLst>
                                    </p:anim>
                                  </p:childTnLst>
                                </p:cTn>
                              </p:par>
                              <p:par>
                                <p:cTn id="57" presetID="42" presetClass="entr" presetSubtype="0" fill="hold" grpId="0" nodeType="withEffect">
                                  <p:stCondLst>
                                    <p:cond delay="0"/>
                                  </p:stCondLst>
                                  <p:childTnLst>
                                    <p:set>
                                      <p:cBhvr>
                                        <p:cTn id="58" dur="1" fill="hold">
                                          <p:stCondLst>
                                            <p:cond delay="0"/>
                                          </p:stCondLst>
                                        </p:cTn>
                                        <p:tgtEl>
                                          <p:spTgt spid="8"/>
                                        </p:tgtEl>
                                        <p:attrNameLst>
                                          <p:attrName>style.visibility</p:attrName>
                                        </p:attrNameLst>
                                      </p:cBhvr>
                                      <p:to>
                                        <p:strVal val="visible"/>
                                      </p:to>
                                    </p:set>
                                    <p:animEffect transition="in" filter="fade">
                                      <p:cBhvr>
                                        <p:cTn id="59" dur="1000"/>
                                        <p:tgtEl>
                                          <p:spTgt spid="8"/>
                                        </p:tgtEl>
                                      </p:cBhvr>
                                    </p:animEffect>
                                    <p:anim calcmode="lin" valueType="num">
                                      <p:cBhvr>
                                        <p:cTn id="60" dur="1000" fill="hold"/>
                                        <p:tgtEl>
                                          <p:spTgt spid="8"/>
                                        </p:tgtEl>
                                        <p:attrNameLst>
                                          <p:attrName>ppt_x</p:attrName>
                                        </p:attrNameLst>
                                      </p:cBhvr>
                                      <p:tavLst>
                                        <p:tav tm="0">
                                          <p:val>
                                            <p:strVal val="#ppt_x"/>
                                          </p:val>
                                        </p:tav>
                                        <p:tav tm="100000">
                                          <p:val>
                                            <p:strVal val="#ppt_x"/>
                                          </p:val>
                                        </p:tav>
                                      </p:tavLst>
                                    </p:anim>
                                    <p:anim calcmode="lin" valueType="num">
                                      <p:cBhvr>
                                        <p:cTn id="6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6" grpId="0"/>
      <p:bldP spid="7" grpId="0"/>
      <p:bldP spid="8" grpId="0"/>
      <p:bldP spid="9" grpId="0" animBg="1"/>
      <p:bldP spid="10" grpId="0"/>
      <p:bldP spid="11" grpId="0" animBg="1"/>
      <p:bldP spid="12" grpId="0"/>
      <p:bldP spid="13" grpId="0" animBg="1"/>
      <p:bldP spid="14" grpId="0"/>
    </p:bldLst>
  </p:timing>
</p:sld>
</file>

<file path=ppt/slides/slide10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6"/>
          <p:cNvGrpSpPr/>
          <p:nvPr/>
        </p:nvGrpSpPr>
        <p:grpSpPr bwMode="auto">
          <a:xfrm>
            <a:off x="852488" y="336553"/>
            <a:ext cx="2249487" cy="1323439"/>
            <a:chOff x="251073" y="267494"/>
            <a:chExt cx="2249488" cy="992580"/>
          </a:xfrm>
        </p:grpSpPr>
        <p:sp>
          <p:nvSpPr>
            <p:cNvPr id="38916" name="文本框 13"/>
            <p:cNvSpPr txBox="1">
              <a:spLocks noChangeArrowheads="1"/>
            </p:cNvSpPr>
            <p:nvPr/>
          </p:nvSpPr>
          <p:spPr bwMode="auto">
            <a:xfrm>
              <a:off x="395536" y="267494"/>
              <a:ext cx="1727200" cy="992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00B050"/>
                  </a:solidFill>
                  <a:effectLst/>
                  <a:uLnTx/>
                  <a:uFillTx/>
                  <a:latin typeface="黑体" panose="02010609060101010101" pitchFamily="49" charset="-122"/>
                  <a:ea typeface="黑体" panose="02010609060101010101" pitchFamily="49" charset="-122"/>
                  <a:cs typeface="+mn-cs"/>
                </a:rPr>
                <a:t>主旨概括</a:t>
              </a:r>
            </a:p>
          </p:txBody>
        </p:sp>
        <p:cxnSp>
          <p:nvCxnSpPr>
            <p:cNvPr id="5" name="直接连接符 4"/>
            <p:cNvCxnSpPr/>
            <p:nvPr/>
          </p:nvCxnSpPr>
          <p:spPr>
            <a:xfrm>
              <a:off x="251073" y="842169"/>
              <a:ext cx="2016126" cy="0"/>
            </a:xfrm>
            <a:prstGeom prst="line">
              <a:avLst/>
            </a:prstGeom>
            <a:ln>
              <a:solidFill>
                <a:srgbClr val="00B050"/>
              </a:solidFill>
            </a:ln>
          </p:spPr>
          <p:style>
            <a:lnRef idx="2">
              <a:schemeClr val="accent3"/>
            </a:lnRef>
            <a:fillRef idx="0">
              <a:schemeClr val="accent3"/>
            </a:fillRef>
            <a:effectRef idx="1">
              <a:schemeClr val="accent3"/>
            </a:effectRef>
            <a:fontRef idx="minor">
              <a:schemeClr val="tx1"/>
            </a:fontRef>
          </p:style>
        </p:cxnSp>
        <p:grpSp>
          <p:nvGrpSpPr>
            <p:cNvPr id="3" name="Group 4"/>
            <p:cNvGrpSpPr>
              <a:grpSpLocks noChangeAspect="1"/>
            </p:cNvGrpSpPr>
            <p:nvPr/>
          </p:nvGrpSpPr>
          <p:grpSpPr bwMode="auto">
            <a:xfrm>
              <a:off x="2051298" y="483394"/>
              <a:ext cx="449263" cy="292100"/>
              <a:chOff x="2432" y="1329"/>
              <a:chExt cx="657" cy="426"/>
            </a:xfrm>
          </p:grpSpPr>
          <p:sp>
            <p:nvSpPr>
              <p:cNvPr id="7" name="AutoShape 3"/>
              <p:cNvSpPr>
                <a:spLocks noChangeAspect="1" noChangeArrowheads="1" noTextEdit="1"/>
              </p:cNvSpPr>
              <p:nvPr/>
            </p:nvSpPr>
            <p:spPr bwMode="auto">
              <a:xfrm>
                <a:off x="2434" y="1329"/>
                <a:ext cx="652" cy="426"/>
              </a:xfrm>
              <a:prstGeom prst="rect">
                <a:avLst/>
              </a:prstGeom>
              <a:no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8" name="Freeform 5"/>
              <p:cNvSpPr/>
              <p:nvPr/>
            </p:nvSpPr>
            <p:spPr bwMode="auto">
              <a:xfrm>
                <a:off x="2478" y="1329"/>
                <a:ext cx="611" cy="424"/>
              </a:xfrm>
              <a:custGeom>
                <a:avLst/>
                <a:gdLst>
                  <a:gd name="T0" fmla="*/ 315 w 351"/>
                  <a:gd name="T1" fmla="*/ 0 h 242"/>
                  <a:gd name="T2" fmla="*/ 292 w 351"/>
                  <a:gd name="T3" fmla="*/ 9 h 242"/>
                  <a:gd name="T4" fmla="*/ 291 w 351"/>
                  <a:gd name="T5" fmla="*/ 10 h 242"/>
                  <a:gd name="T6" fmla="*/ 309 w 351"/>
                  <a:gd name="T7" fmla="*/ 3 h 242"/>
                  <a:gd name="T8" fmla="*/ 310 w 351"/>
                  <a:gd name="T9" fmla="*/ 4 h 242"/>
                  <a:gd name="T10" fmla="*/ 317 w 351"/>
                  <a:gd name="T11" fmla="*/ 10 h 242"/>
                  <a:gd name="T12" fmla="*/ 325 w 351"/>
                  <a:gd name="T13" fmla="*/ 27 h 242"/>
                  <a:gd name="T14" fmla="*/ 336 w 351"/>
                  <a:gd name="T15" fmla="*/ 59 h 242"/>
                  <a:gd name="T16" fmla="*/ 268 w 351"/>
                  <a:gd name="T17" fmla="*/ 95 h 242"/>
                  <a:gd name="T18" fmla="*/ 267 w 351"/>
                  <a:gd name="T19" fmla="*/ 95 h 242"/>
                  <a:gd name="T20" fmla="*/ 267 w 351"/>
                  <a:gd name="T21" fmla="*/ 95 h 242"/>
                  <a:gd name="T22" fmla="*/ 24 w 351"/>
                  <a:gd name="T23" fmla="*/ 219 h 242"/>
                  <a:gd name="T24" fmla="*/ 2 w 351"/>
                  <a:gd name="T25" fmla="*/ 229 h 242"/>
                  <a:gd name="T26" fmla="*/ 0 w 351"/>
                  <a:gd name="T27" fmla="*/ 229 h 242"/>
                  <a:gd name="T28" fmla="*/ 6 w 351"/>
                  <a:gd name="T29" fmla="*/ 240 h 242"/>
                  <a:gd name="T30" fmla="*/ 12 w 351"/>
                  <a:gd name="T31" fmla="*/ 242 h 242"/>
                  <a:gd name="T32" fmla="*/ 34 w 351"/>
                  <a:gd name="T33" fmla="*/ 232 h 242"/>
                  <a:gd name="T34" fmla="*/ 350 w 351"/>
                  <a:gd name="T35" fmla="*/ 68 h 242"/>
                  <a:gd name="T36" fmla="*/ 335 w 351"/>
                  <a:gd name="T37" fmla="*/ 29 h 242"/>
                  <a:gd name="T38" fmla="*/ 324 w 351"/>
                  <a:gd name="T39" fmla="*/ 8 h 242"/>
                  <a:gd name="T40" fmla="*/ 317 w 351"/>
                  <a:gd name="T41" fmla="*/ 1 h 242"/>
                  <a:gd name="T42" fmla="*/ 315 w 351"/>
                  <a:gd name="T43"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242">
                    <a:moveTo>
                      <a:pt x="315" y="0"/>
                    </a:moveTo>
                    <a:cubicBezTo>
                      <a:pt x="311" y="0"/>
                      <a:pt x="299" y="6"/>
                      <a:pt x="292" y="9"/>
                    </a:cubicBezTo>
                    <a:cubicBezTo>
                      <a:pt x="292" y="9"/>
                      <a:pt x="292" y="9"/>
                      <a:pt x="291" y="10"/>
                    </a:cubicBezTo>
                    <a:cubicBezTo>
                      <a:pt x="298" y="7"/>
                      <a:pt x="306" y="3"/>
                      <a:pt x="309" y="3"/>
                    </a:cubicBezTo>
                    <a:cubicBezTo>
                      <a:pt x="309" y="3"/>
                      <a:pt x="310" y="3"/>
                      <a:pt x="310" y="4"/>
                    </a:cubicBezTo>
                    <a:cubicBezTo>
                      <a:pt x="312" y="6"/>
                      <a:pt x="317" y="10"/>
                      <a:pt x="317" y="10"/>
                    </a:cubicBezTo>
                    <a:cubicBezTo>
                      <a:pt x="317" y="10"/>
                      <a:pt x="321" y="15"/>
                      <a:pt x="325" y="27"/>
                    </a:cubicBezTo>
                    <a:cubicBezTo>
                      <a:pt x="330" y="39"/>
                      <a:pt x="338" y="56"/>
                      <a:pt x="336" y="59"/>
                    </a:cubicBezTo>
                    <a:cubicBezTo>
                      <a:pt x="336" y="60"/>
                      <a:pt x="308" y="75"/>
                      <a:pt x="268" y="95"/>
                    </a:cubicBezTo>
                    <a:cubicBezTo>
                      <a:pt x="268" y="95"/>
                      <a:pt x="268" y="95"/>
                      <a:pt x="267" y="95"/>
                    </a:cubicBezTo>
                    <a:cubicBezTo>
                      <a:pt x="267" y="95"/>
                      <a:pt x="267" y="95"/>
                      <a:pt x="267" y="95"/>
                    </a:cubicBezTo>
                    <a:cubicBezTo>
                      <a:pt x="179" y="140"/>
                      <a:pt x="38" y="211"/>
                      <a:pt x="24" y="219"/>
                    </a:cubicBezTo>
                    <a:cubicBezTo>
                      <a:pt x="11" y="227"/>
                      <a:pt x="5" y="229"/>
                      <a:pt x="2" y="229"/>
                    </a:cubicBezTo>
                    <a:cubicBezTo>
                      <a:pt x="1" y="229"/>
                      <a:pt x="0" y="229"/>
                      <a:pt x="0" y="229"/>
                    </a:cubicBezTo>
                    <a:cubicBezTo>
                      <a:pt x="3" y="235"/>
                      <a:pt x="5" y="239"/>
                      <a:pt x="6" y="240"/>
                    </a:cubicBezTo>
                    <a:cubicBezTo>
                      <a:pt x="8" y="241"/>
                      <a:pt x="9" y="242"/>
                      <a:pt x="12" y="242"/>
                    </a:cubicBezTo>
                    <a:cubicBezTo>
                      <a:pt x="16" y="242"/>
                      <a:pt x="22" y="240"/>
                      <a:pt x="34" y="232"/>
                    </a:cubicBezTo>
                    <a:cubicBezTo>
                      <a:pt x="54" y="220"/>
                      <a:pt x="348" y="72"/>
                      <a:pt x="350" y="68"/>
                    </a:cubicBezTo>
                    <a:cubicBezTo>
                      <a:pt x="351" y="65"/>
                      <a:pt x="341" y="44"/>
                      <a:pt x="335" y="29"/>
                    </a:cubicBezTo>
                    <a:cubicBezTo>
                      <a:pt x="329" y="15"/>
                      <a:pt x="324" y="8"/>
                      <a:pt x="324" y="8"/>
                    </a:cubicBezTo>
                    <a:cubicBezTo>
                      <a:pt x="324" y="8"/>
                      <a:pt x="319" y="3"/>
                      <a:pt x="317" y="1"/>
                    </a:cubicBezTo>
                    <a:cubicBezTo>
                      <a:pt x="316" y="0"/>
                      <a:pt x="316" y="0"/>
                      <a:pt x="315" y="0"/>
                    </a:cubicBezTo>
                  </a:path>
                </a:pathLst>
              </a:custGeom>
              <a:solidFill>
                <a:srgbClr val="66FFFF"/>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9" name="Freeform 6"/>
              <p:cNvSpPr/>
              <p:nvPr/>
            </p:nvSpPr>
            <p:spPr bwMode="auto">
              <a:xfrm>
                <a:off x="2432" y="1334"/>
                <a:ext cx="634" cy="401"/>
              </a:xfrm>
              <a:custGeom>
                <a:avLst/>
                <a:gdLst>
                  <a:gd name="T0" fmla="*/ 3 w 364"/>
                  <a:gd name="T1" fmla="*/ 171 h 229"/>
                  <a:gd name="T2" fmla="*/ 3 w 364"/>
                  <a:gd name="T3" fmla="*/ 182 h 229"/>
                  <a:gd name="T4" fmla="*/ 23 w 364"/>
                  <a:gd name="T5" fmla="*/ 225 h 229"/>
                  <a:gd name="T6" fmla="*/ 50 w 364"/>
                  <a:gd name="T7" fmla="*/ 217 h 229"/>
                  <a:gd name="T8" fmla="*/ 362 w 364"/>
                  <a:gd name="T9" fmla="*/ 57 h 229"/>
                  <a:gd name="T10" fmla="*/ 351 w 364"/>
                  <a:gd name="T11" fmla="*/ 25 h 229"/>
                  <a:gd name="T12" fmla="*/ 343 w 364"/>
                  <a:gd name="T13" fmla="*/ 8 h 229"/>
                  <a:gd name="T14" fmla="*/ 336 w 364"/>
                  <a:gd name="T15" fmla="*/ 2 h 229"/>
                  <a:gd name="T16" fmla="*/ 312 w 364"/>
                  <a:gd name="T17" fmla="*/ 10 h 229"/>
                  <a:gd name="T18" fmla="*/ 10 w 364"/>
                  <a:gd name="T19" fmla="*/ 166 h 229"/>
                  <a:gd name="T20" fmla="*/ 3 w 364"/>
                  <a:gd name="T21" fmla="*/ 17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4" h="229">
                    <a:moveTo>
                      <a:pt x="3" y="171"/>
                    </a:moveTo>
                    <a:cubicBezTo>
                      <a:pt x="3" y="171"/>
                      <a:pt x="0" y="174"/>
                      <a:pt x="3" y="182"/>
                    </a:cubicBezTo>
                    <a:cubicBezTo>
                      <a:pt x="6" y="191"/>
                      <a:pt x="20" y="223"/>
                      <a:pt x="23" y="225"/>
                    </a:cubicBezTo>
                    <a:cubicBezTo>
                      <a:pt x="26" y="227"/>
                      <a:pt x="30" y="229"/>
                      <a:pt x="50" y="217"/>
                    </a:cubicBezTo>
                    <a:cubicBezTo>
                      <a:pt x="70" y="206"/>
                      <a:pt x="361" y="60"/>
                      <a:pt x="362" y="57"/>
                    </a:cubicBezTo>
                    <a:cubicBezTo>
                      <a:pt x="364" y="54"/>
                      <a:pt x="356" y="37"/>
                      <a:pt x="351" y="25"/>
                    </a:cubicBezTo>
                    <a:cubicBezTo>
                      <a:pt x="347" y="13"/>
                      <a:pt x="343" y="8"/>
                      <a:pt x="343" y="8"/>
                    </a:cubicBezTo>
                    <a:cubicBezTo>
                      <a:pt x="343" y="8"/>
                      <a:pt x="338" y="4"/>
                      <a:pt x="336" y="2"/>
                    </a:cubicBezTo>
                    <a:cubicBezTo>
                      <a:pt x="334" y="0"/>
                      <a:pt x="320" y="6"/>
                      <a:pt x="312" y="10"/>
                    </a:cubicBezTo>
                    <a:cubicBezTo>
                      <a:pt x="305" y="14"/>
                      <a:pt x="15" y="163"/>
                      <a:pt x="10" y="166"/>
                    </a:cubicBezTo>
                    <a:cubicBezTo>
                      <a:pt x="5" y="168"/>
                      <a:pt x="3" y="171"/>
                      <a:pt x="3" y="171"/>
                    </a:cubicBezTo>
                  </a:path>
                </a:pathLst>
              </a:custGeom>
              <a:ln>
                <a:solidFill>
                  <a:srgbClr val="00B050"/>
                </a:solidFill>
              </a:ln>
            </p:spPr>
            <p:style>
              <a:lnRef idx="2">
                <a:schemeClr val="accent3"/>
              </a:lnRef>
              <a:fillRef idx="0">
                <a:schemeClr val="accent3"/>
              </a:fillRef>
              <a:effectRef idx="1">
                <a:schemeClr val="accent3"/>
              </a:effectRef>
              <a:fontRef idx="minor">
                <a:schemeClr val="tx1"/>
              </a:fontRef>
            </p:style>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0" name="Freeform 7"/>
              <p:cNvSpPr/>
              <p:nvPr/>
            </p:nvSpPr>
            <p:spPr bwMode="auto">
              <a:xfrm>
                <a:off x="2432" y="1605"/>
                <a:ext cx="100" cy="127"/>
              </a:xfrm>
              <a:custGeom>
                <a:avLst/>
                <a:gdLst>
                  <a:gd name="T0" fmla="*/ 57 w 57"/>
                  <a:gd name="T1" fmla="*/ 59 h 73"/>
                  <a:gd name="T2" fmla="*/ 51 w 57"/>
                  <a:gd name="T3" fmla="*/ 50 h 73"/>
                  <a:gd name="T4" fmla="*/ 46 w 57"/>
                  <a:gd name="T5" fmla="*/ 41 h 73"/>
                  <a:gd name="T6" fmla="*/ 44 w 57"/>
                  <a:gd name="T7" fmla="*/ 34 h 73"/>
                  <a:gd name="T8" fmla="*/ 43 w 57"/>
                  <a:gd name="T9" fmla="*/ 22 h 73"/>
                  <a:gd name="T10" fmla="*/ 41 w 57"/>
                  <a:gd name="T11" fmla="*/ 12 h 73"/>
                  <a:gd name="T12" fmla="*/ 39 w 57"/>
                  <a:gd name="T13" fmla="*/ 0 h 73"/>
                  <a:gd name="T14" fmla="*/ 33 w 57"/>
                  <a:gd name="T15" fmla="*/ 0 h 73"/>
                  <a:gd name="T16" fmla="*/ 28 w 57"/>
                  <a:gd name="T17" fmla="*/ 1 h 73"/>
                  <a:gd name="T18" fmla="*/ 10 w 57"/>
                  <a:gd name="T19" fmla="*/ 11 h 73"/>
                  <a:gd name="T20" fmla="*/ 3 w 57"/>
                  <a:gd name="T21" fmla="*/ 16 h 73"/>
                  <a:gd name="T22" fmla="*/ 3 w 57"/>
                  <a:gd name="T23" fmla="*/ 27 h 73"/>
                  <a:gd name="T24" fmla="*/ 19 w 57"/>
                  <a:gd name="T25" fmla="*/ 63 h 73"/>
                  <a:gd name="T26" fmla="*/ 23 w 57"/>
                  <a:gd name="T27" fmla="*/ 70 h 73"/>
                  <a:gd name="T28" fmla="*/ 38 w 57"/>
                  <a:gd name="T29" fmla="*/ 69 h 73"/>
                  <a:gd name="T30" fmla="*/ 47 w 57"/>
                  <a:gd name="T31" fmla="*/ 64 h 73"/>
                  <a:gd name="T32" fmla="*/ 50 w 57"/>
                  <a:gd name="T33" fmla="*/ 62 h 73"/>
                  <a:gd name="T34" fmla="*/ 57 w 57"/>
                  <a:gd name="T35" fmla="*/ 5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73">
                    <a:moveTo>
                      <a:pt x="57" y="59"/>
                    </a:moveTo>
                    <a:cubicBezTo>
                      <a:pt x="55" y="55"/>
                      <a:pt x="51" y="50"/>
                      <a:pt x="51" y="50"/>
                    </a:cubicBezTo>
                    <a:cubicBezTo>
                      <a:pt x="51" y="50"/>
                      <a:pt x="48" y="44"/>
                      <a:pt x="46" y="41"/>
                    </a:cubicBezTo>
                    <a:cubicBezTo>
                      <a:pt x="45" y="39"/>
                      <a:pt x="44" y="34"/>
                      <a:pt x="44" y="34"/>
                    </a:cubicBezTo>
                    <a:cubicBezTo>
                      <a:pt x="44" y="34"/>
                      <a:pt x="43" y="26"/>
                      <a:pt x="43" y="22"/>
                    </a:cubicBezTo>
                    <a:cubicBezTo>
                      <a:pt x="42" y="19"/>
                      <a:pt x="41" y="14"/>
                      <a:pt x="41" y="12"/>
                    </a:cubicBezTo>
                    <a:cubicBezTo>
                      <a:pt x="40" y="10"/>
                      <a:pt x="40" y="4"/>
                      <a:pt x="39" y="0"/>
                    </a:cubicBezTo>
                    <a:cubicBezTo>
                      <a:pt x="36" y="0"/>
                      <a:pt x="33" y="0"/>
                      <a:pt x="33" y="0"/>
                    </a:cubicBezTo>
                    <a:cubicBezTo>
                      <a:pt x="33" y="0"/>
                      <a:pt x="31" y="0"/>
                      <a:pt x="28" y="1"/>
                    </a:cubicBezTo>
                    <a:cubicBezTo>
                      <a:pt x="17" y="7"/>
                      <a:pt x="11" y="10"/>
                      <a:pt x="10" y="11"/>
                    </a:cubicBezTo>
                    <a:cubicBezTo>
                      <a:pt x="5" y="13"/>
                      <a:pt x="3" y="16"/>
                      <a:pt x="3" y="16"/>
                    </a:cubicBezTo>
                    <a:cubicBezTo>
                      <a:pt x="3" y="16"/>
                      <a:pt x="0" y="19"/>
                      <a:pt x="3" y="27"/>
                    </a:cubicBezTo>
                    <a:cubicBezTo>
                      <a:pt x="5" y="33"/>
                      <a:pt x="13" y="52"/>
                      <a:pt x="19" y="63"/>
                    </a:cubicBezTo>
                    <a:cubicBezTo>
                      <a:pt x="20" y="67"/>
                      <a:pt x="22" y="69"/>
                      <a:pt x="23" y="70"/>
                    </a:cubicBezTo>
                    <a:cubicBezTo>
                      <a:pt x="25" y="72"/>
                      <a:pt x="28" y="73"/>
                      <a:pt x="38" y="69"/>
                    </a:cubicBezTo>
                    <a:cubicBezTo>
                      <a:pt x="41" y="67"/>
                      <a:pt x="44" y="66"/>
                      <a:pt x="47" y="64"/>
                    </a:cubicBezTo>
                    <a:cubicBezTo>
                      <a:pt x="48" y="63"/>
                      <a:pt x="49" y="63"/>
                      <a:pt x="50" y="62"/>
                    </a:cubicBezTo>
                    <a:cubicBezTo>
                      <a:pt x="51" y="62"/>
                      <a:pt x="54" y="60"/>
                      <a:pt x="57" y="59"/>
                    </a:cubicBezTo>
                    <a:close/>
                  </a:path>
                </a:pathLst>
              </a:custGeom>
              <a:solidFill>
                <a:srgbClr val="00B050"/>
              </a:solidFill>
              <a:ln>
                <a:solidFill>
                  <a:srgbClr val="00B050"/>
                </a:solidFill>
              </a:ln>
            </p:spPr>
            <p:style>
              <a:lnRef idx="2">
                <a:schemeClr val="accent3"/>
              </a:lnRef>
              <a:fillRef idx="1">
                <a:schemeClr val="lt1"/>
              </a:fillRef>
              <a:effectRef idx="0">
                <a:schemeClr val="accent3"/>
              </a:effectRef>
              <a:fontRef idx="minor">
                <a:schemeClr val="dk1"/>
              </a:fontRef>
            </p:style>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1" name="Freeform 8"/>
              <p:cNvSpPr/>
              <p:nvPr/>
            </p:nvSpPr>
            <p:spPr bwMode="auto">
              <a:xfrm>
                <a:off x="2954" y="1361"/>
                <a:ext cx="5" cy="0"/>
              </a:xfrm>
              <a:custGeom>
                <a:avLst/>
                <a:gdLst>
                  <a:gd name="T0" fmla="*/ 2 w 2"/>
                  <a:gd name="T1" fmla="*/ 0 h 1"/>
                  <a:gd name="T2" fmla="*/ 0 w 2"/>
                  <a:gd name="T3" fmla="*/ 1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0" y="0"/>
                      <a:pt x="0" y="1"/>
                    </a:cubicBezTo>
                    <a:cubicBezTo>
                      <a:pt x="0" y="0"/>
                      <a:pt x="1" y="0"/>
                      <a:pt x="2" y="0"/>
                    </a:cubicBezTo>
                    <a:cubicBezTo>
                      <a:pt x="2" y="0"/>
                      <a:pt x="2" y="0"/>
                      <a:pt x="2" y="0"/>
                    </a:cubicBezTo>
                  </a:path>
                </a:pathLst>
              </a:custGeom>
              <a:solidFill>
                <a:srgbClr val="EEEBEA"/>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2" name="Freeform 9"/>
              <p:cNvSpPr/>
              <p:nvPr/>
            </p:nvSpPr>
            <p:spPr bwMode="auto">
              <a:xfrm>
                <a:off x="2943" y="149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solidFill>
                <a:srgbClr val="578C94"/>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3" name="Freeform 10"/>
              <p:cNvSpPr>
                <a:spLocks noEditPoints="1"/>
              </p:cNvSpPr>
              <p:nvPr/>
            </p:nvSpPr>
            <p:spPr bwMode="auto">
              <a:xfrm>
                <a:off x="2511" y="1361"/>
                <a:ext cx="539" cy="322"/>
              </a:xfrm>
              <a:custGeom>
                <a:avLst/>
                <a:gdLst>
                  <a:gd name="T0" fmla="*/ 7 w 309"/>
                  <a:gd name="T1" fmla="*/ 184 h 184"/>
                  <a:gd name="T2" fmla="*/ 9 w 309"/>
                  <a:gd name="T3" fmla="*/ 184 h 184"/>
                  <a:gd name="T4" fmla="*/ 9 w 309"/>
                  <a:gd name="T5" fmla="*/ 178 h 184"/>
                  <a:gd name="T6" fmla="*/ 8 w 309"/>
                  <a:gd name="T7" fmla="*/ 180 h 184"/>
                  <a:gd name="T8" fmla="*/ 9 w 309"/>
                  <a:gd name="T9" fmla="*/ 178 h 184"/>
                  <a:gd name="T10" fmla="*/ 34 w 309"/>
                  <a:gd name="T11" fmla="*/ 174 h 184"/>
                  <a:gd name="T12" fmla="*/ 34 w 309"/>
                  <a:gd name="T13" fmla="*/ 179 h 184"/>
                  <a:gd name="T14" fmla="*/ 36 w 309"/>
                  <a:gd name="T15" fmla="*/ 176 h 184"/>
                  <a:gd name="T16" fmla="*/ 38 w 309"/>
                  <a:gd name="T17" fmla="*/ 176 h 184"/>
                  <a:gd name="T18" fmla="*/ 84 w 309"/>
                  <a:gd name="T19" fmla="*/ 144 h 184"/>
                  <a:gd name="T20" fmla="*/ 85 w 309"/>
                  <a:gd name="T21" fmla="*/ 145 h 184"/>
                  <a:gd name="T22" fmla="*/ 84 w 309"/>
                  <a:gd name="T23" fmla="*/ 144 h 184"/>
                  <a:gd name="T24" fmla="*/ 0 w 309"/>
                  <a:gd name="T25" fmla="*/ 135 h 184"/>
                  <a:gd name="T26" fmla="*/ 1 w 309"/>
                  <a:gd name="T27" fmla="*/ 135 h 184"/>
                  <a:gd name="T28" fmla="*/ 138 w 309"/>
                  <a:gd name="T29" fmla="*/ 123 h 184"/>
                  <a:gd name="T30" fmla="*/ 139 w 309"/>
                  <a:gd name="T31" fmla="*/ 123 h 184"/>
                  <a:gd name="T32" fmla="*/ 154 w 309"/>
                  <a:gd name="T33" fmla="*/ 115 h 184"/>
                  <a:gd name="T34" fmla="*/ 154 w 309"/>
                  <a:gd name="T35" fmla="*/ 116 h 184"/>
                  <a:gd name="T36" fmla="*/ 154 w 309"/>
                  <a:gd name="T37" fmla="*/ 115 h 184"/>
                  <a:gd name="T38" fmla="*/ 50 w 309"/>
                  <a:gd name="T39" fmla="*/ 113 h 184"/>
                  <a:gd name="T40" fmla="*/ 53 w 309"/>
                  <a:gd name="T41" fmla="*/ 115 h 184"/>
                  <a:gd name="T42" fmla="*/ 146 w 309"/>
                  <a:gd name="T43" fmla="*/ 113 h 184"/>
                  <a:gd name="T44" fmla="*/ 147 w 309"/>
                  <a:gd name="T45" fmla="*/ 114 h 184"/>
                  <a:gd name="T46" fmla="*/ 146 w 309"/>
                  <a:gd name="T47" fmla="*/ 113 h 184"/>
                  <a:gd name="T48" fmla="*/ 149 w 309"/>
                  <a:gd name="T49" fmla="*/ 111 h 184"/>
                  <a:gd name="T50" fmla="*/ 151 w 309"/>
                  <a:gd name="T51" fmla="*/ 111 h 184"/>
                  <a:gd name="T52" fmla="*/ 165 w 309"/>
                  <a:gd name="T53" fmla="*/ 109 h 184"/>
                  <a:gd name="T54" fmla="*/ 162 w 309"/>
                  <a:gd name="T55" fmla="*/ 113 h 184"/>
                  <a:gd name="T56" fmla="*/ 166 w 309"/>
                  <a:gd name="T57" fmla="*/ 111 h 184"/>
                  <a:gd name="T58" fmla="*/ 184 w 309"/>
                  <a:gd name="T59" fmla="*/ 107 h 184"/>
                  <a:gd name="T60" fmla="*/ 184 w 309"/>
                  <a:gd name="T61" fmla="*/ 109 h 184"/>
                  <a:gd name="T62" fmla="*/ 184 w 309"/>
                  <a:gd name="T63" fmla="*/ 107 h 184"/>
                  <a:gd name="T64" fmla="*/ 50 w 309"/>
                  <a:gd name="T65" fmla="*/ 109 h 184"/>
                  <a:gd name="T66" fmla="*/ 53 w 309"/>
                  <a:gd name="T67" fmla="*/ 111 h 184"/>
                  <a:gd name="T68" fmla="*/ 53 w 309"/>
                  <a:gd name="T69" fmla="*/ 107 h 184"/>
                  <a:gd name="T70" fmla="*/ 248 w 309"/>
                  <a:gd name="T71" fmla="*/ 77 h 184"/>
                  <a:gd name="T72" fmla="*/ 249 w 309"/>
                  <a:gd name="T73" fmla="*/ 77 h 184"/>
                  <a:gd name="T74" fmla="*/ 249 w 309"/>
                  <a:gd name="T75" fmla="*/ 75 h 184"/>
                  <a:gd name="T76" fmla="*/ 252 w 309"/>
                  <a:gd name="T77" fmla="*/ 67 h 184"/>
                  <a:gd name="T78" fmla="*/ 252 w 309"/>
                  <a:gd name="T79" fmla="*/ 70 h 184"/>
                  <a:gd name="T80" fmla="*/ 268 w 309"/>
                  <a:gd name="T81" fmla="*/ 64 h 184"/>
                  <a:gd name="T82" fmla="*/ 266 w 309"/>
                  <a:gd name="T83" fmla="*/ 66 h 184"/>
                  <a:gd name="T84" fmla="*/ 268 w 309"/>
                  <a:gd name="T85" fmla="*/ 66 h 184"/>
                  <a:gd name="T86" fmla="*/ 276 w 309"/>
                  <a:gd name="T87" fmla="*/ 54 h 184"/>
                  <a:gd name="T88" fmla="*/ 276 w 309"/>
                  <a:gd name="T89" fmla="*/ 55 h 184"/>
                  <a:gd name="T90" fmla="*/ 276 w 309"/>
                  <a:gd name="T91" fmla="*/ 54 h 184"/>
                  <a:gd name="T92" fmla="*/ 307 w 309"/>
                  <a:gd name="T93" fmla="*/ 17 h 184"/>
                  <a:gd name="T94" fmla="*/ 309 w 309"/>
                  <a:gd name="T95" fmla="*/ 17 h 184"/>
                  <a:gd name="T96" fmla="*/ 254 w 309"/>
                  <a:gd name="T97" fmla="*/ 11 h 184"/>
                  <a:gd name="T98" fmla="*/ 254 w 309"/>
                  <a:gd name="T99" fmla="*/ 12 h 184"/>
                  <a:gd name="T100" fmla="*/ 254 w 309"/>
                  <a:gd name="T101" fmla="*/ 11 h 184"/>
                  <a:gd name="T102" fmla="*/ 304 w 309"/>
                  <a:gd name="T103" fmla="*/ 12 h 184"/>
                  <a:gd name="T104" fmla="*/ 308 w 309"/>
                  <a:gd name="T105" fmla="*/ 14 h 184"/>
                  <a:gd name="T106" fmla="*/ 307 w 309"/>
                  <a:gd name="T107" fmla="*/ 11 h 184"/>
                  <a:gd name="T108" fmla="*/ 305 w 309"/>
                  <a:gd name="T109" fmla="*/ 10 h 184"/>
                  <a:gd name="T110" fmla="*/ 245 w 309"/>
                  <a:gd name="T111" fmla="*/ 12 h 184"/>
                  <a:gd name="T112" fmla="*/ 245 w 309"/>
                  <a:gd name="T113" fmla="*/ 10 h 184"/>
                  <a:gd name="T114" fmla="*/ 257 w 309"/>
                  <a:gd name="T115" fmla="*/ 0 h 184"/>
                  <a:gd name="T116" fmla="*/ 254 w 309"/>
                  <a:gd name="T117" fmla="*/ 1 h 184"/>
                  <a:gd name="T118" fmla="*/ 255 w 309"/>
                  <a:gd name="T119" fmla="*/ 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9" h="184">
                    <a:moveTo>
                      <a:pt x="8" y="183"/>
                    </a:moveTo>
                    <a:cubicBezTo>
                      <a:pt x="7" y="183"/>
                      <a:pt x="7" y="183"/>
                      <a:pt x="7" y="184"/>
                    </a:cubicBezTo>
                    <a:cubicBezTo>
                      <a:pt x="7" y="184"/>
                      <a:pt x="8" y="184"/>
                      <a:pt x="8" y="184"/>
                    </a:cubicBezTo>
                    <a:cubicBezTo>
                      <a:pt x="8" y="184"/>
                      <a:pt x="9" y="184"/>
                      <a:pt x="9" y="184"/>
                    </a:cubicBezTo>
                    <a:cubicBezTo>
                      <a:pt x="9" y="183"/>
                      <a:pt x="8" y="183"/>
                      <a:pt x="8" y="183"/>
                    </a:cubicBezTo>
                    <a:moveTo>
                      <a:pt x="9" y="178"/>
                    </a:moveTo>
                    <a:cubicBezTo>
                      <a:pt x="8" y="178"/>
                      <a:pt x="7" y="180"/>
                      <a:pt x="8" y="180"/>
                    </a:cubicBezTo>
                    <a:cubicBezTo>
                      <a:pt x="8" y="180"/>
                      <a:pt x="8" y="180"/>
                      <a:pt x="8" y="180"/>
                    </a:cubicBezTo>
                    <a:cubicBezTo>
                      <a:pt x="9" y="180"/>
                      <a:pt x="10" y="178"/>
                      <a:pt x="9" y="178"/>
                    </a:cubicBezTo>
                    <a:cubicBezTo>
                      <a:pt x="9" y="178"/>
                      <a:pt x="9" y="178"/>
                      <a:pt x="9" y="178"/>
                    </a:cubicBezTo>
                    <a:moveTo>
                      <a:pt x="35" y="171"/>
                    </a:moveTo>
                    <a:cubicBezTo>
                      <a:pt x="35" y="171"/>
                      <a:pt x="34" y="172"/>
                      <a:pt x="34" y="174"/>
                    </a:cubicBezTo>
                    <a:cubicBezTo>
                      <a:pt x="34" y="174"/>
                      <a:pt x="34" y="174"/>
                      <a:pt x="34" y="174"/>
                    </a:cubicBezTo>
                    <a:cubicBezTo>
                      <a:pt x="33" y="175"/>
                      <a:pt x="32" y="179"/>
                      <a:pt x="34" y="179"/>
                    </a:cubicBezTo>
                    <a:cubicBezTo>
                      <a:pt x="34" y="179"/>
                      <a:pt x="34" y="179"/>
                      <a:pt x="35" y="179"/>
                    </a:cubicBezTo>
                    <a:cubicBezTo>
                      <a:pt x="35" y="178"/>
                      <a:pt x="36" y="177"/>
                      <a:pt x="36" y="176"/>
                    </a:cubicBezTo>
                    <a:cubicBezTo>
                      <a:pt x="37" y="176"/>
                      <a:pt x="37" y="176"/>
                      <a:pt x="38" y="176"/>
                    </a:cubicBezTo>
                    <a:cubicBezTo>
                      <a:pt x="38" y="176"/>
                      <a:pt x="38" y="176"/>
                      <a:pt x="38" y="176"/>
                    </a:cubicBezTo>
                    <a:cubicBezTo>
                      <a:pt x="39" y="176"/>
                      <a:pt x="37" y="171"/>
                      <a:pt x="35" y="171"/>
                    </a:cubicBezTo>
                    <a:moveTo>
                      <a:pt x="84" y="144"/>
                    </a:moveTo>
                    <a:cubicBezTo>
                      <a:pt x="84" y="144"/>
                      <a:pt x="84" y="144"/>
                      <a:pt x="84" y="145"/>
                    </a:cubicBezTo>
                    <a:cubicBezTo>
                      <a:pt x="84" y="145"/>
                      <a:pt x="84" y="145"/>
                      <a:pt x="85" y="145"/>
                    </a:cubicBezTo>
                    <a:cubicBezTo>
                      <a:pt x="85" y="145"/>
                      <a:pt x="85" y="145"/>
                      <a:pt x="86" y="145"/>
                    </a:cubicBezTo>
                    <a:cubicBezTo>
                      <a:pt x="86" y="145"/>
                      <a:pt x="85" y="144"/>
                      <a:pt x="84" y="144"/>
                    </a:cubicBezTo>
                    <a:moveTo>
                      <a:pt x="1" y="134"/>
                    </a:moveTo>
                    <a:cubicBezTo>
                      <a:pt x="0" y="135"/>
                      <a:pt x="0" y="135"/>
                      <a:pt x="0" y="135"/>
                    </a:cubicBezTo>
                    <a:cubicBezTo>
                      <a:pt x="0" y="135"/>
                      <a:pt x="0" y="135"/>
                      <a:pt x="1" y="135"/>
                    </a:cubicBezTo>
                    <a:cubicBezTo>
                      <a:pt x="1" y="135"/>
                      <a:pt x="1" y="135"/>
                      <a:pt x="1" y="135"/>
                    </a:cubicBezTo>
                    <a:cubicBezTo>
                      <a:pt x="1" y="134"/>
                      <a:pt x="1" y="134"/>
                      <a:pt x="1" y="134"/>
                    </a:cubicBezTo>
                    <a:moveTo>
                      <a:pt x="138" y="123"/>
                    </a:moveTo>
                    <a:cubicBezTo>
                      <a:pt x="137" y="123"/>
                      <a:pt x="136" y="124"/>
                      <a:pt x="137" y="125"/>
                    </a:cubicBezTo>
                    <a:cubicBezTo>
                      <a:pt x="138" y="124"/>
                      <a:pt x="139" y="125"/>
                      <a:pt x="139" y="123"/>
                    </a:cubicBezTo>
                    <a:cubicBezTo>
                      <a:pt x="139" y="123"/>
                      <a:pt x="138" y="123"/>
                      <a:pt x="138" y="123"/>
                    </a:cubicBezTo>
                    <a:moveTo>
                      <a:pt x="154" y="115"/>
                    </a:moveTo>
                    <a:cubicBezTo>
                      <a:pt x="154" y="115"/>
                      <a:pt x="153" y="115"/>
                      <a:pt x="153" y="115"/>
                    </a:cubicBezTo>
                    <a:cubicBezTo>
                      <a:pt x="153" y="116"/>
                      <a:pt x="154" y="116"/>
                      <a:pt x="154" y="116"/>
                    </a:cubicBezTo>
                    <a:cubicBezTo>
                      <a:pt x="155" y="116"/>
                      <a:pt x="155" y="116"/>
                      <a:pt x="155" y="116"/>
                    </a:cubicBezTo>
                    <a:cubicBezTo>
                      <a:pt x="155" y="115"/>
                      <a:pt x="155" y="115"/>
                      <a:pt x="154" y="115"/>
                    </a:cubicBezTo>
                    <a:moveTo>
                      <a:pt x="50" y="113"/>
                    </a:moveTo>
                    <a:cubicBezTo>
                      <a:pt x="50" y="113"/>
                      <a:pt x="50" y="113"/>
                      <a:pt x="50" y="113"/>
                    </a:cubicBezTo>
                    <a:cubicBezTo>
                      <a:pt x="50" y="114"/>
                      <a:pt x="52" y="115"/>
                      <a:pt x="52" y="115"/>
                    </a:cubicBezTo>
                    <a:cubicBezTo>
                      <a:pt x="53" y="115"/>
                      <a:pt x="53" y="115"/>
                      <a:pt x="53" y="115"/>
                    </a:cubicBezTo>
                    <a:cubicBezTo>
                      <a:pt x="53" y="114"/>
                      <a:pt x="51" y="113"/>
                      <a:pt x="50" y="113"/>
                    </a:cubicBezTo>
                    <a:moveTo>
                      <a:pt x="146" y="113"/>
                    </a:moveTo>
                    <a:cubicBezTo>
                      <a:pt x="146" y="113"/>
                      <a:pt x="146" y="113"/>
                      <a:pt x="146" y="113"/>
                    </a:cubicBezTo>
                    <a:cubicBezTo>
                      <a:pt x="145" y="114"/>
                      <a:pt x="146" y="114"/>
                      <a:pt x="147" y="114"/>
                    </a:cubicBezTo>
                    <a:cubicBezTo>
                      <a:pt x="147" y="114"/>
                      <a:pt x="147" y="114"/>
                      <a:pt x="147" y="113"/>
                    </a:cubicBezTo>
                    <a:cubicBezTo>
                      <a:pt x="148" y="113"/>
                      <a:pt x="147" y="113"/>
                      <a:pt x="146" y="113"/>
                    </a:cubicBezTo>
                    <a:moveTo>
                      <a:pt x="150" y="110"/>
                    </a:moveTo>
                    <a:cubicBezTo>
                      <a:pt x="149" y="110"/>
                      <a:pt x="149" y="110"/>
                      <a:pt x="149" y="111"/>
                    </a:cubicBezTo>
                    <a:cubicBezTo>
                      <a:pt x="149" y="111"/>
                      <a:pt x="150" y="111"/>
                      <a:pt x="150" y="111"/>
                    </a:cubicBezTo>
                    <a:cubicBezTo>
                      <a:pt x="151" y="111"/>
                      <a:pt x="151" y="111"/>
                      <a:pt x="151" y="111"/>
                    </a:cubicBezTo>
                    <a:cubicBezTo>
                      <a:pt x="151" y="111"/>
                      <a:pt x="150" y="110"/>
                      <a:pt x="150" y="110"/>
                    </a:cubicBezTo>
                    <a:moveTo>
                      <a:pt x="165" y="109"/>
                    </a:moveTo>
                    <a:cubicBezTo>
                      <a:pt x="165" y="109"/>
                      <a:pt x="163" y="110"/>
                      <a:pt x="162" y="111"/>
                    </a:cubicBezTo>
                    <a:cubicBezTo>
                      <a:pt x="161" y="112"/>
                      <a:pt x="161" y="113"/>
                      <a:pt x="162" y="113"/>
                    </a:cubicBezTo>
                    <a:cubicBezTo>
                      <a:pt x="162" y="113"/>
                      <a:pt x="163" y="113"/>
                      <a:pt x="164" y="113"/>
                    </a:cubicBezTo>
                    <a:cubicBezTo>
                      <a:pt x="166" y="111"/>
                      <a:pt x="166" y="111"/>
                      <a:pt x="166" y="111"/>
                    </a:cubicBezTo>
                    <a:cubicBezTo>
                      <a:pt x="166" y="110"/>
                      <a:pt x="166" y="109"/>
                      <a:pt x="165" y="109"/>
                    </a:cubicBezTo>
                    <a:moveTo>
                      <a:pt x="184" y="107"/>
                    </a:moveTo>
                    <a:cubicBezTo>
                      <a:pt x="184" y="107"/>
                      <a:pt x="183" y="109"/>
                      <a:pt x="184" y="109"/>
                    </a:cubicBezTo>
                    <a:cubicBezTo>
                      <a:pt x="184" y="109"/>
                      <a:pt x="184" y="109"/>
                      <a:pt x="184" y="109"/>
                    </a:cubicBezTo>
                    <a:cubicBezTo>
                      <a:pt x="184" y="109"/>
                      <a:pt x="185" y="107"/>
                      <a:pt x="184" y="107"/>
                    </a:cubicBezTo>
                    <a:cubicBezTo>
                      <a:pt x="184" y="107"/>
                      <a:pt x="184" y="107"/>
                      <a:pt x="184" y="107"/>
                    </a:cubicBezTo>
                    <a:moveTo>
                      <a:pt x="53" y="107"/>
                    </a:moveTo>
                    <a:cubicBezTo>
                      <a:pt x="51" y="107"/>
                      <a:pt x="50" y="108"/>
                      <a:pt x="50" y="109"/>
                    </a:cubicBezTo>
                    <a:cubicBezTo>
                      <a:pt x="50" y="110"/>
                      <a:pt x="50" y="111"/>
                      <a:pt x="51" y="111"/>
                    </a:cubicBezTo>
                    <a:cubicBezTo>
                      <a:pt x="52" y="111"/>
                      <a:pt x="52" y="111"/>
                      <a:pt x="53" y="111"/>
                    </a:cubicBezTo>
                    <a:cubicBezTo>
                      <a:pt x="54" y="111"/>
                      <a:pt x="54" y="108"/>
                      <a:pt x="54" y="107"/>
                    </a:cubicBezTo>
                    <a:cubicBezTo>
                      <a:pt x="53" y="107"/>
                      <a:pt x="53" y="107"/>
                      <a:pt x="53" y="107"/>
                    </a:cubicBezTo>
                    <a:moveTo>
                      <a:pt x="249" y="75"/>
                    </a:moveTo>
                    <a:cubicBezTo>
                      <a:pt x="249" y="75"/>
                      <a:pt x="249" y="76"/>
                      <a:pt x="248" y="77"/>
                    </a:cubicBezTo>
                    <a:cubicBezTo>
                      <a:pt x="248" y="77"/>
                      <a:pt x="248" y="77"/>
                      <a:pt x="248" y="77"/>
                    </a:cubicBezTo>
                    <a:cubicBezTo>
                      <a:pt x="249" y="77"/>
                      <a:pt x="249" y="77"/>
                      <a:pt x="249" y="77"/>
                    </a:cubicBezTo>
                    <a:cubicBezTo>
                      <a:pt x="250" y="77"/>
                      <a:pt x="250" y="76"/>
                      <a:pt x="251" y="76"/>
                    </a:cubicBezTo>
                    <a:cubicBezTo>
                      <a:pt x="250" y="76"/>
                      <a:pt x="250" y="75"/>
                      <a:pt x="249" y="75"/>
                    </a:cubicBezTo>
                    <a:moveTo>
                      <a:pt x="253" y="66"/>
                    </a:moveTo>
                    <a:cubicBezTo>
                      <a:pt x="252" y="67"/>
                      <a:pt x="252" y="67"/>
                      <a:pt x="252" y="67"/>
                    </a:cubicBezTo>
                    <a:cubicBezTo>
                      <a:pt x="250" y="67"/>
                      <a:pt x="250" y="67"/>
                      <a:pt x="250" y="67"/>
                    </a:cubicBezTo>
                    <a:cubicBezTo>
                      <a:pt x="250" y="70"/>
                      <a:pt x="251" y="70"/>
                      <a:pt x="252" y="70"/>
                    </a:cubicBezTo>
                    <a:cubicBezTo>
                      <a:pt x="254" y="70"/>
                      <a:pt x="258" y="66"/>
                      <a:pt x="253" y="66"/>
                    </a:cubicBezTo>
                    <a:moveTo>
                      <a:pt x="268" y="64"/>
                    </a:moveTo>
                    <a:cubicBezTo>
                      <a:pt x="268" y="64"/>
                      <a:pt x="268" y="65"/>
                      <a:pt x="268" y="65"/>
                    </a:cubicBezTo>
                    <a:cubicBezTo>
                      <a:pt x="266" y="66"/>
                      <a:pt x="266" y="66"/>
                      <a:pt x="266" y="66"/>
                    </a:cubicBezTo>
                    <a:cubicBezTo>
                      <a:pt x="266" y="67"/>
                      <a:pt x="266" y="67"/>
                      <a:pt x="267" y="67"/>
                    </a:cubicBezTo>
                    <a:cubicBezTo>
                      <a:pt x="267" y="67"/>
                      <a:pt x="268" y="67"/>
                      <a:pt x="268" y="66"/>
                    </a:cubicBezTo>
                    <a:cubicBezTo>
                      <a:pt x="269" y="66"/>
                      <a:pt x="269" y="64"/>
                      <a:pt x="268" y="64"/>
                    </a:cubicBezTo>
                    <a:moveTo>
                      <a:pt x="276" y="54"/>
                    </a:moveTo>
                    <a:cubicBezTo>
                      <a:pt x="276" y="54"/>
                      <a:pt x="275" y="55"/>
                      <a:pt x="276" y="55"/>
                    </a:cubicBezTo>
                    <a:cubicBezTo>
                      <a:pt x="276" y="55"/>
                      <a:pt x="276" y="55"/>
                      <a:pt x="276" y="55"/>
                    </a:cubicBezTo>
                    <a:cubicBezTo>
                      <a:pt x="276" y="55"/>
                      <a:pt x="277" y="54"/>
                      <a:pt x="276" y="54"/>
                    </a:cubicBezTo>
                    <a:cubicBezTo>
                      <a:pt x="276" y="54"/>
                      <a:pt x="276" y="54"/>
                      <a:pt x="276" y="54"/>
                    </a:cubicBezTo>
                    <a:moveTo>
                      <a:pt x="308" y="17"/>
                    </a:moveTo>
                    <a:cubicBezTo>
                      <a:pt x="308" y="17"/>
                      <a:pt x="307" y="17"/>
                      <a:pt x="307" y="17"/>
                    </a:cubicBezTo>
                    <a:cubicBezTo>
                      <a:pt x="307" y="18"/>
                      <a:pt x="308" y="18"/>
                      <a:pt x="308" y="18"/>
                    </a:cubicBezTo>
                    <a:cubicBezTo>
                      <a:pt x="309" y="18"/>
                      <a:pt x="309" y="18"/>
                      <a:pt x="309" y="17"/>
                    </a:cubicBezTo>
                    <a:cubicBezTo>
                      <a:pt x="309" y="17"/>
                      <a:pt x="308" y="17"/>
                      <a:pt x="308" y="17"/>
                    </a:cubicBezTo>
                    <a:moveTo>
                      <a:pt x="254" y="11"/>
                    </a:moveTo>
                    <a:cubicBezTo>
                      <a:pt x="253" y="11"/>
                      <a:pt x="253" y="11"/>
                      <a:pt x="253" y="11"/>
                    </a:cubicBezTo>
                    <a:cubicBezTo>
                      <a:pt x="253" y="11"/>
                      <a:pt x="254" y="12"/>
                      <a:pt x="254" y="12"/>
                    </a:cubicBezTo>
                    <a:cubicBezTo>
                      <a:pt x="254" y="12"/>
                      <a:pt x="255" y="12"/>
                      <a:pt x="255" y="11"/>
                    </a:cubicBezTo>
                    <a:cubicBezTo>
                      <a:pt x="255" y="11"/>
                      <a:pt x="254" y="11"/>
                      <a:pt x="254" y="11"/>
                    </a:cubicBezTo>
                    <a:moveTo>
                      <a:pt x="305" y="10"/>
                    </a:moveTo>
                    <a:cubicBezTo>
                      <a:pt x="304" y="10"/>
                      <a:pt x="304" y="11"/>
                      <a:pt x="304" y="12"/>
                    </a:cubicBezTo>
                    <a:cubicBezTo>
                      <a:pt x="305" y="13"/>
                      <a:pt x="306" y="14"/>
                      <a:pt x="307" y="14"/>
                    </a:cubicBezTo>
                    <a:cubicBezTo>
                      <a:pt x="307" y="14"/>
                      <a:pt x="308" y="14"/>
                      <a:pt x="308" y="14"/>
                    </a:cubicBezTo>
                    <a:cubicBezTo>
                      <a:pt x="308" y="14"/>
                      <a:pt x="308" y="14"/>
                      <a:pt x="308" y="14"/>
                    </a:cubicBezTo>
                    <a:cubicBezTo>
                      <a:pt x="308" y="13"/>
                      <a:pt x="308" y="12"/>
                      <a:pt x="307" y="11"/>
                    </a:cubicBezTo>
                    <a:cubicBezTo>
                      <a:pt x="307" y="11"/>
                      <a:pt x="306" y="10"/>
                      <a:pt x="306" y="10"/>
                    </a:cubicBezTo>
                    <a:cubicBezTo>
                      <a:pt x="306" y="10"/>
                      <a:pt x="306" y="10"/>
                      <a:pt x="305" y="10"/>
                    </a:cubicBezTo>
                    <a:moveTo>
                      <a:pt x="245" y="10"/>
                    </a:moveTo>
                    <a:cubicBezTo>
                      <a:pt x="244" y="10"/>
                      <a:pt x="243" y="12"/>
                      <a:pt x="245" y="12"/>
                    </a:cubicBezTo>
                    <a:cubicBezTo>
                      <a:pt x="245" y="12"/>
                      <a:pt x="245" y="12"/>
                      <a:pt x="245" y="12"/>
                    </a:cubicBezTo>
                    <a:cubicBezTo>
                      <a:pt x="246" y="12"/>
                      <a:pt x="247" y="10"/>
                      <a:pt x="245" y="10"/>
                    </a:cubicBezTo>
                    <a:cubicBezTo>
                      <a:pt x="245" y="10"/>
                      <a:pt x="245" y="10"/>
                      <a:pt x="245" y="10"/>
                    </a:cubicBezTo>
                    <a:moveTo>
                      <a:pt x="257" y="0"/>
                    </a:moveTo>
                    <a:cubicBezTo>
                      <a:pt x="256" y="0"/>
                      <a:pt x="255" y="0"/>
                      <a:pt x="255" y="1"/>
                    </a:cubicBezTo>
                    <a:cubicBezTo>
                      <a:pt x="254" y="1"/>
                      <a:pt x="254" y="1"/>
                      <a:pt x="254" y="1"/>
                    </a:cubicBezTo>
                    <a:cubicBezTo>
                      <a:pt x="254" y="1"/>
                      <a:pt x="254" y="1"/>
                      <a:pt x="254" y="1"/>
                    </a:cubicBezTo>
                    <a:cubicBezTo>
                      <a:pt x="254" y="2"/>
                      <a:pt x="254" y="3"/>
                      <a:pt x="255" y="3"/>
                    </a:cubicBezTo>
                    <a:cubicBezTo>
                      <a:pt x="256" y="3"/>
                      <a:pt x="258" y="1"/>
                      <a:pt x="257" y="0"/>
                    </a:cubicBezTo>
                  </a:path>
                </a:pathLst>
              </a:custGeom>
              <a:solidFill>
                <a:srgbClr val="66FFFF"/>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grpSp>
      </p:grpSp>
      <p:sp>
        <p:nvSpPr>
          <p:cNvPr id="14" name="矩形 13"/>
          <p:cNvSpPr>
            <a:spLocks noChangeArrowheads="1"/>
          </p:cNvSpPr>
          <p:nvPr/>
        </p:nvSpPr>
        <p:spPr bwMode="auto">
          <a:xfrm>
            <a:off x="674689" y="1928285"/>
            <a:ext cx="7794625"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不可思议的金字塔</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介绍了金字塔建筑年代的久远、外观的雄伟以及精湛的工艺、巧妙的设计，还对古埃及悠久的文明成就做了简要的补充。</a:t>
            </a:r>
            <a:endParaRPr kumimoji="0" lang="zh-CN" altLang="en-US" sz="4265"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0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900113" y="1932517"/>
            <a:ext cx="7343775" cy="34863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85800" marR="0" lvl="0" indent="-685800" algn="l" defTabSz="1219200" rtl="0" eaLnBrk="1" fontAlgn="base" latinLnBrk="0" hangingPunct="1">
              <a:lnSpc>
                <a:spcPct val="120000"/>
              </a:lnSpc>
              <a:spcBef>
                <a:spcPct val="0"/>
              </a:spcBef>
              <a:spcAft>
                <a:spcPct val="0"/>
              </a:spcAft>
              <a:buClrTx/>
              <a:buSzTx/>
              <a:buFont typeface="Times New Roman" panose="02020603050405020304" pitchFamily="18"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把你认为写得好的词句摘抄在积累本上，并读一读。</a:t>
            </a:r>
          </a:p>
          <a:p>
            <a:pPr marL="685800" marR="0" lvl="0" indent="-685800" algn="l" defTabSz="1219200" rtl="0" eaLnBrk="1" fontAlgn="base" latinLnBrk="0" hangingPunct="1">
              <a:lnSpc>
                <a:spcPct val="120000"/>
              </a:lnSpc>
              <a:spcBef>
                <a:spcPts val="1865"/>
              </a:spcBef>
              <a:spcAft>
                <a:spcPct val="0"/>
              </a:spcAft>
              <a:buClrTx/>
              <a:buSzTx/>
              <a:buFont typeface="Times New Roman" panose="02020603050405020304" pitchFamily="18"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搜集其他古埃及的建筑跟同学们一起讨论。</a:t>
            </a:r>
          </a:p>
        </p:txBody>
      </p:sp>
      <p:grpSp>
        <p:nvGrpSpPr>
          <p:cNvPr id="3" name="组合 12"/>
          <p:cNvGrpSpPr/>
          <p:nvPr/>
        </p:nvGrpSpPr>
        <p:grpSpPr bwMode="auto">
          <a:xfrm>
            <a:off x="900113" y="533402"/>
            <a:ext cx="2249487" cy="1323439"/>
            <a:chOff x="251073" y="267494"/>
            <a:chExt cx="2249488" cy="992580"/>
          </a:xfrm>
        </p:grpSpPr>
        <p:sp>
          <p:nvSpPr>
            <p:cNvPr id="46084" name="文本框 13"/>
            <p:cNvSpPr txBox="1">
              <a:spLocks noChangeArrowheads="1"/>
            </p:cNvSpPr>
            <p:nvPr/>
          </p:nvSpPr>
          <p:spPr bwMode="auto">
            <a:xfrm>
              <a:off x="395536" y="267494"/>
              <a:ext cx="1727200" cy="992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00B050"/>
                  </a:solidFill>
                  <a:effectLst/>
                  <a:uLnTx/>
                  <a:uFillTx/>
                  <a:latin typeface="黑体" panose="02010609060101010101" pitchFamily="49" charset="-122"/>
                  <a:ea typeface="黑体" panose="02010609060101010101" pitchFamily="49" charset="-122"/>
                  <a:cs typeface="+mn-cs"/>
                </a:rPr>
                <a:t>课后作业</a:t>
              </a:r>
            </a:p>
          </p:txBody>
        </p:sp>
        <p:cxnSp>
          <p:nvCxnSpPr>
            <p:cNvPr id="15" name="直接连接符 14"/>
            <p:cNvCxnSpPr/>
            <p:nvPr/>
          </p:nvCxnSpPr>
          <p:spPr>
            <a:xfrm>
              <a:off x="251073" y="842169"/>
              <a:ext cx="2016126" cy="0"/>
            </a:xfrm>
            <a:prstGeom prst="line">
              <a:avLst/>
            </a:prstGeom>
            <a:ln>
              <a:solidFill>
                <a:srgbClr val="00B050"/>
              </a:solidFill>
            </a:ln>
          </p:spPr>
          <p:style>
            <a:lnRef idx="2">
              <a:schemeClr val="accent3"/>
            </a:lnRef>
            <a:fillRef idx="0">
              <a:schemeClr val="accent3"/>
            </a:fillRef>
            <a:effectRef idx="1">
              <a:schemeClr val="accent3"/>
            </a:effectRef>
            <a:fontRef idx="minor">
              <a:schemeClr val="tx1"/>
            </a:fontRef>
          </p:style>
        </p:cxnSp>
        <p:grpSp>
          <p:nvGrpSpPr>
            <p:cNvPr id="4" name="Group 4"/>
            <p:cNvGrpSpPr>
              <a:grpSpLocks noChangeAspect="1"/>
            </p:cNvGrpSpPr>
            <p:nvPr/>
          </p:nvGrpSpPr>
          <p:grpSpPr bwMode="auto">
            <a:xfrm>
              <a:off x="2051298" y="483394"/>
              <a:ext cx="449263" cy="292100"/>
              <a:chOff x="2432" y="1329"/>
              <a:chExt cx="657" cy="426"/>
            </a:xfrm>
          </p:grpSpPr>
          <p:sp>
            <p:nvSpPr>
              <p:cNvPr id="17" name="AutoShape 3"/>
              <p:cNvSpPr>
                <a:spLocks noChangeAspect="1" noChangeArrowheads="1" noTextEdit="1"/>
              </p:cNvSpPr>
              <p:nvPr/>
            </p:nvSpPr>
            <p:spPr bwMode="auto">
              <a:xfrm>
                <a:off x="2434" y="1329"/>
                <a:ext cx="652" cy="426"/>
              </a:xfrm>
              <a:prstGeom prst="rect">
                <a:avLst/>
              </a:prstGeom>
              <a:no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8" name="Freeform 5"/>
              <p:cNvSpPr/>
              <p:nvPr/>
            </p:nvSpPr>
            <p:spPr bwMode="auto">
              <a:xfrm>
                <a:off x="2478" y="1329"/>
                <a:ext cx="611" cy="424"/>
              </a:xfrm>
              <a:custGeom>
                <a:avLst/>
                <a:gdLst>
                  <a:gd name="T0" fmla="*/ 315 w 351"/>
                  <a:gd name="T1" fmla="*/ 0 h 242"/>
                  <a:gd name="T2" fmla="*/ 292 w 351"/>
                  <a:gd name="T3" fmla="*/ 9 h 242"/>
                  <a:gd name="T4" fmla="*/ 291 w 351"/>
                  <a:gd name="T5" fmla="*/ 10 h 242"/>
                  <a:gd name="T6" fmla="*/ 309 w 351"/>
                  <a:gd name="T7" fmla="*/ 3 h 242"/>
                  <a:gd name="T8" fmla="*/ 310 w 351"/>
                  <a:gd name="T9" fmla="*/ 4 h 242"/>
                  <a:gd name="T10" fmla="*/ 317 w 351"/>
                  <a:gd name="T11" fmla="*/ 10 h 242"/>
                  <a:gd name="T12" fmla="*/ 325 w 351"/>
                  <a:gd name="T13" fmla="*/ 27 h 242"/>
                  <a:gd name="T14" fmla="*/ 336 w 351"/>
                  <a:gd name="T15" fmla="*/ 59 h 242"/>
                  <a:gd name="T16" fmla="*/ 268 w 351"/>
                  <a:gd name="T17" fmla="*/ 95 h 242"/>
                  <a:gd name="T18" fmla="*/ 267 w 351"/>
                  <a:gd name="T19" fmla="*/ 95 h 242"/>
                  <a:gd name="T20" fmla="*/ 267 w 351"/>
                  <a:gd name="T21" fmla="*/ 95 h 242"/>
                  <a:gd name="T22" fmla="*/ 24 w 351"/>
                  <a:gd name="T23" fmla="*/ 219 h 242"/>
                  <a:gd name="T24" fmla="*/ 2 w 351"/>
                  <a:gd name="T25" fmla="*/ 229 h 242"/>
                  <a:gd name="T26" fmla="*/ 0 w 351"/>
                  <a:gd name="T27" fmla="*/ 229 h 242"/>
                  <a:gd name="T28" fmla="*/ 6 w 351"/>
                  <a:gd name="T29" fmla="*/ 240 h 242"/>
                  <a:gd name="T30" fmla="*/ 12 w 351"/>
                  <a:gd name="T31" fmla="*/ 242 h 242"/>
                  <a:gd name="T32" fmla="*/ 34 w 351"/>
                  <a:gd name="T33" fmla="*/ 232 h 242"/>
                  <a:gd name="T34" fmla="*/ 350 w 351"/>
                  <a:gd name="T35" fmla="*/ 68 h 242"/>
                  <a:gd name="T36" fmla="*/ 335 w 351"/>
                  <a:gd name="T37" fmla="*/ 29 h 242"/>
                  <a:gd name="T38" fmla="*/ 324 w 351"/>
                  <a:gd name="T39" fmla="*/ 8 h 242"/>
                  <a:gd name="T40" fmla="*/ 317 w 351"/>
                  <a:gd name="T41" fmla="*/ 1 h 242"/>
                  <a:gd name="T42" fmla="*/ 315 w 351"/>
                  <a:gd name="T43"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242">
                    <a:moveTo>
                      <a:pt x="315" y="0"/>
                    </a:moveTo>
                    <a:cubicBezTo>
                      <a:pt x="311" y="0"/>
                      <a:pt x="299" y="6"/>
                      <a:pt x="292" y="9"/>
                    </a:cubicBezTo>
                    <a:cubicBezTo>
                      <a:pt x="292" y="9"/>
                      <a:pt x="292" y="9"/>
                      <a:pt x="291" y="10"/>
                    </a:cubicBezTo>
                    <a:cubicBezTo>
                      <a:pt x="298" y="7"/>
                      <a:pt x="306" y="3"/>
                      <a:pt x="309" y="3"/>
                    </a:cubicBezTo>
                    <a:cubicBezTo>
                      <a:pt x="309" y="3"/>
                      <a:pt x="310" y="3"/>
                      <a:pt x="310" y="4"/>
                    </a:cubicBezTo>
                    <a:cubicBezTo>
                      <a:pt x="312" y="6"/>
                      <a:pt x="317" y="10"/>
                      <a:pt x="317" y="10"/>
                    </a:cubicBezTo>
                    <a:cubicBezTo>
                      <a:pt x="317" y="10"/>
                      <a:pt x="321" y="15"/>
                      <a:pt x="325" y="27"/>
                    </a:cubicBezTo>
                    <a:cubicBezTo>
                      <a:pt x="330" y="39"/>
                      <a:pt x="338" y="56"/>
                      <a:pt x="336" y="59"/>
                    </a:cubicBezTo>
                    <a:cubicBezTo>
                      <a:pt x="336" y="60"/>
                      <a:pt x="308" y="75"/>
                      <a:pt x="268" y="95"/>
                    </a:cubicBezTo>
                    <a:cubicBezTo>
                      <a:pt x="268" y="95"/>
                      <a:pt x="268" y="95"/>
                      <a:pt x="267" y="95"/>
                    </a:cubicBezTo>
                    <a:cubicBezTo>
                      <a:pt x="267" y="95"/>
                      <a:pt x="267" y="95"/>
                      <a:pt x="267" y="95"/>
                    </a:cubicBezTo>
                    <a:cubicBezTo>
                      <a:pt x="179" y="140"/>
                      <a:pt x="38" y="211"/>
                      <a:pt x="24" y="219"/>
                    </a:cubicBezTo>
                    <a:cubicBezTo>
                      <a:pt x="11" y="227"/>
                      <a:pt x="5" y="229"/>
                      <a:pt x="2" y="229"/>
                    </a:cubicBezTo>
                    <a:cubicBezTo>
                      <a:pt x="1" y="229"/>
                      <a:pt x="0" y="229"/>
                      <a:pt x="0" y="229"/>
                    </a:cubicBezTo>
                    <a:cubicBezTo>
                      <a:pt x="3" y="235"/>
                      <a:pt x="5" y="239"/>
                      <a:pt x="6" y="240"/>
                    </a:cubicBezTo>
                    <a:cubicBezTo>
                      <a:pt x="8" y="241"/>
                      <a:pt x="9" y="242"/>
                      <a:pt x="12" y="242"/>
                    </a:cubicBezTo>
                    <a:cubicBezTo>
                      <a:pt x="16" y="242"/>
                      <a:pt x="22" y="240"/>
                      <a:pt x="34" y="232"/>
                    </a:cubicBezTo>
                    <a:cubicBezTo>
                      <a:pt x="54" y="220"/>
                      <a:pt x="348" y="72"/>
                      <a:pt x="350" y="68"/>
                    </a:cubicBezTo>
                    <a:cubicBezTo>
                      <a:pt x="351" y="65"/>
                      <a:pt x="341" y="44"/>
                      <a:pt x="335" y="29"/>
                    </a:cubicBezTo>
                    <a:cubicBezTo>
                      <a:pt x="329" y="15"/>
                      <a:pt x="324" y="8"/>
                      <a:pt x="324" y="8"/>
                    </a:cubicBezTo>
                    <a:cubicBezTo>
                      <a:pt x="324" y="8"/>
                      <a:pt x="319" y="3"/>
                      <a:pt x="317" y="1"/>
                    </a:cubicBezTo>
                    <a:cubicBezTo>
                      <a:pt x="316" y="0"/>
                      <a:pt x="316" y="0"/>
                      <a:pt x="315" y="0"/>
                    </a:cubicBezTo>
                  </a:path>
                </a:pathLst>
              </a:custGeom>
              <a:solidFill>
                <a:srgbClr val="66FFFF"/>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9" name="Freeform 6"/>
              <p:cNvSpPr/>
              <p:nvPr/>
            </p:nvSpPr>
            <p:spPr bwMode="auto">
              <a:xfrm>
                <a:off x="2432" y="1334"/>
                <a:ext cx="634" cy="401"/>
              </a:xfrm>
              <a:custGeom>
                <a:avLst/>
                <a:gdLst>
                  <a:gd name="T0" fmla="*/ 3 w 364"/>
                  <a:gd name="T1" fmla="*/ 171 h 229"/>
                  <a:gd name="T2" fmla="*/ 3 w 364"/>
                  <a:gd name="T3" fmla="*/ 182 h 229"/>
                  <a:gd name="T4" fmla="*/ 23 w 364"/>
                  <a:gd name="T5" fmla="*/ 225 h 229"/>
                  <a:gd name="T6" fmla="*/ 50 w 364"/>
                  <a:gd name="T7" fmla="*/ 217 h 229"/>
                  <a:gd name="T8" fmla="*/ 362 w 364"/>
                  <a:gd name="T9" fmla="*/ 57 h 229"/>
                  <a:gd name="T10" fmla="*/ 351 w 364"/>
                  <a:gd name="T11" fmla="*/ 25 h 229"/>
                  <a:gd name="T12" fmla="*/ 343 w 364"/>
                  <a:gd name="T13" fmla="*/ 8 h 229"/>
                  <a:gd name="T14" fmla="*/ 336 w 364"/>
                  <a:gd name="T15" fmla="*/ 2 h 229"/>
                  <a:gd name="T16" fmla="*/ 312 w 364"/>
                  <a:gd name="T17" fmla="*/ 10 h 229"/>
                  <a:gd name="T18" fmla="*/ 10 w 364"/>
                  <a:gd name="T19" fmla="*/ 166 h 229"/>
                  <a:gd name="T20" fmla="*/ 3 w 364"/>
                  <a:gd name="T21" fmla="*/ 17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4" h="229">
                    <a:moveTo>
                      <a:pt x="3" y="171"/>
                    </a:moveTo>
                    <a:cubicBezTo>
                      <a:pt x="3" y="171"/>
                      <a:pt x="0" y="174"/>
                      <a:pt x="3" y="182"/>
                    </a:cubicBezTo>
                    <a:cubicBezTo>
                      <a:pt x="6" y="191"/>
                      <a:pt x="20" y="223"/>
                      <a:pt x="23" y="225"/>
                    </a:cubicBezTo>
                    <a:cubicBezTo>
                      <a:pt x="26" y="227"/>
                      <a:pt x="30" y="229"/>
                      <a:pt x="50" y="217"/>
                    </a:cubicBezTo>
                    <a:cubicBezTo>
                      <a:pt x="70" y="206"/>
                      <a:pt x="361" y="60"/>
                      <a:pt x="362" y="57"/>
                    </a:cubicBezTo>
                    <a:cubicBezTo>
                      <a:pt x="364" y="54"/>
                      <a:pt x="356" y="37"/>
                      <a:pt x="351" y="25"/>
                    </a:cubicBezTo>
                    <a:cubicBezTo>
                      <a:pt x="347" y="13"/>
                      <a:pt x="343" y="8"/>
                      <a:pt x="343" y="8"/>
                    </a:cubicBezTo>
                    <a:cubicBezTo>
                      <a:pt x="343" y="8"/>
                      <a:pt x="338" y="4"/>
                      <a:pt x="336" y="2"/>
                    </a:cubicBezTo>
                    <a:cubicBezTo>
                      <a:pt x="334" y="0"/>
                      <a:pt x="320" y="6"/>
                      <a:pt x="312" y="10"/>
                    </a:cubicBezTo>
                    <a:cubicBezTo>
                      <a:pt x="305" y="14"/>
                      <a:pt x="15" y="163"/>
                      <a:pt x="10" y="166"/>
                    </a:cubicBezTo>
                    <a:cubicBezTo>
                      <a:pt x="5" y="168"/>
                      <a:pt x="3" y="171"/>
                      <a:pt x="3" y="171"/>
                    </a:cubicBezTo>
                  </a:path>
                </a:pathLst>
              </a:custGeom>
              <a:ln>
                <a:solidFill>
                  <a:srgbClr val="00B050"/>
                </a:solidFill>
              </a:ln>
            </p:spPr>
            <p:style>
              <a:lnRef idx="2">
                <a:schemeClr val="accent3"/>
              </a:lnRef>
              <a:fillRef idx="0">
                <a:schemeClr val="accent3"/>
              </a:fillRef>
              <a:effectRef idx="1">
                <a:schemeClr val="accent3"/>
              </a:effectRef>
              <a:fontRef idx="minor">
                <a:schemeClr val="tx1"/>
              </a:fontRef>
            </p:style>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0" name="Freeform 7"/>
              <p:cNvSpPr/>
              <p:nvPr/>
            </p:nvSpPr>
            <p:spPr bwMode="auto">
              <a:xfrm>
                <a:off x="2432" y="1605"/>
                <a:ext cx="100" cy="127"/>
              </a:xfrm>
              <a:custGeom>
                <a:avLst/>
                <a:gdLst>
                  <a:gd name="T0" fmla="*/ 57 w 57"/>
                  <a:gd name="T1" fmla="*/ 59 h 73"/>
                  <a:gd name="T2" fmla="*/ 51 w 57"/>
                  <a:gd name="T3" fmla="*/ 50 h 73"/>
                  <a:gd name="T4" fmla="*/ 46 w 57"/>
                  <a:gd name="T5" fmla="*/ 41 h 73"/>
                  <a:gd name="T6" fmla="*/ 44 w 57"/>
                  <a:gd name="T7" fmla="*/ 34 h 73"/>
                  <a:gd name="T8" fmla="*/ 43 w 57"/>
                  <a:gd name="T9" fmla="*/ 22 h 73"/>
                  <a:gd name="T10" fmla="*/ 41 w 57"/>
                  <a:gd name="T11" fmla="*/ 12 h 73"/>
                  <a:gd name="T12" fmla="*/ 39 w 57"/>
                  <a:gd name="T13" fmla="*/ 0 h 73"/>
                  <a:gd name="T14" fmla="*/ 33 w 57"/>
                  <a:gd name="T15" fmla="*/ 0 h 73"/>
                  <a:gd name="T16" fmla="*/ 28 w 57"/>
                  <a:gd name="T17" fmla="*/ 1 h 73"/>
                  <a:gd name="T18" fmla="*/ 10 w 57"/>
                  <a:gd name="T19" fmla="*/ 11 h 73"/>
                  <a:gd name="T20" fmla="*/ 3 w 57"/>
                  <a:gd name="T21" fmla="*/ 16 h 73"/>
                  <a:gd name="T22" fmla="*/ 3 w 57"/>
                  <a:gd name="T23" fmla="*/ 27 h 73"/>
                  <a:gd name="T24" fmla="*/ 19 w 57"/>
                  <a:gd name="T25" fmla="*/ 63 h 73"/>
                  <a:gd name="T26" fmla="*/ 23 w 57"/>
                  <a:gd name="T27" fmla="*/ 70 h 73"/>
                  <a:gd name="T28" fmla="*/ 38 w 57"/>
                  <a:gd name="T29" fmla="*/ 69 h 73"/>
                  <a:gd name="T30" fmla="*/ 47 w 57"/>
                  <a:gd name="T31" fmla="*/ 64 h 73"/>
                  <a:gd name="T32" fmla="*/ 50 w 57"/>
                  <a:gd name="T33" fmla="*/ 62 h 73"/>
                  <a:gd name="T34" fmla="*/ 57 w 57"/>
                  <a:gd name="T35" fmla="*/ 5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73">
                    <a:moveTo>
                      <a:pt x="57" y="59"/>
                    </a:moveTo>
                    <a:cubicBezTo>
                      <a:pt x="55" y="55"/>
                      <a:pt x="51" y="50"/>
                      <a:pt x="51" y="50"/>
                    </a:cubicBezTo>
                    <a:cubicBezTo>
                      <a:pt x="51" y="50"/>
                      <a:pt x="48" y="44"/>
                      <a:pt x="46" y="41"/>
                    </a:cubicBezTo>
                    <a:cubicBezTo>
                      <a:pt x="45" y="39"/>
                      <a:pt x="44" y="34"/>
                      <a:pt x="44" y="34"/>
                    </a:cubicBezTo>
                    <a:cubicBezTo>
                      <a:pt x="44" y="34"/>
                      <a:pt x="43" y="26"/>
                      <a:pt x="43" y="22"/>
                    </a:cubicBezTo>
                    <a:cubicBezTo>
                      <a:pt x="42" y="19"/>
                      <a:pt x="41" y="14"/>
                      <a:pt x="41" y="12"/>
                    </a:cubicBezTo>
                    <a:cubicBezTo>
                      <a:pt x="40" y="10"/>
                      <a:pt x="40" y="4"/>
                      <a:pt x="39" y="0"/>
                    </a:cubicBezTo>
                    <a:cubicBezTo>
                      <a:pt x="36" y="0"/>
                      <a:pt x="33" y="0"/>
                      <a:pt x="33" y="0"/>
                    </a:cubicBezTo>
                    <a:cubicBezTo>
                      <a:pt x="33" y="0"/>
                      <a:pt x="31" y="0"/>
                      <a:pt x="28" y="1"/>
                    </a:cubicBezTo>
                    <a:cubicBezTo>
                      <a:pt x="17" y="7"/>
                      <a:pt x="11" y="10"/>
                      <a:pt x="10" y="11"/>
                    </a:cubicBezTo>
                    <a:cubicBezTo>
                      <a:pt x="5" y="13"/>
                      <a:pt x="3" y="16"/>
                      <a:pt x="3" y="16"/>
                    </a:cubicBezTo>
                    <a:cubicBezTo>
                      <a:pt x="3" y="16"/>
                      <a:pt x="0" y="19"/>
                      <a:pt x="3" y="27"/>
                    </a:cubicBezTo>
                    <a:cubicBezTo>
                      <a:pt x="5" y="33"/>
                      <a:pt x="13" y="52"/>
                      <a:pt x="19" y="63"/>
                    </a:cubicBezTo>
                    <a:cubicBezTo>
                      <a:pt x="20" y="67"/>
                      <a:pt x="22" y="69"/>
                      <a:pt x="23" y="70"/>
                    </a:cubicBezTo>
                    <a:cubicBezTo>
                      <a:pt x="25" y="72"/>
                      <a:pt x="28" y="73"/>
                      <a:pt x="38" y="69"/>
                    </a:cubicBezTo>
                    <a:cubicBezTo>
                      <a:pt x="41" y="67"/>
                      <a:pt x="44" y="66"/>
                      <a:pt x="47" y="64"/>
                    </a:cubicBezTo>
                    <a:cubicBezTo>
                      <a:pt x="48" y="63"/>
                      <a:pt x="49" y="63"/>
                      <a:pt x="50" y="62"/>
                    </a:cubicBezTo>
                    <a:cubicBezTo>
                      <a:pt x="51" y="62"/>
                      <a:pt x="54" y="60"/>
                      <a:pt x="57" y="59"/>
                    </a:cubicBezTo>
                    <a:close/>
                  </a:path>
                </a:pathLst>
              </a:custGeom>
              <a:solidFill>
                <a:srgbClr val="00B050"/>
              </a:solidFill>
              <a:ln>
                <a:solidFill>
                  <a:srgbClr val="00B050"/>
                </a:solidFill>
              </a:ln>
            </p:spPr>
            <p:style>
              <a:lnRef idx="2">
                <a:schemeClr val="accent3"/>
              </a:lnRef>
              <a:fillRef idx="1">
                <a:schemeClr val="lt1"/>
              </a:fillRef>
              <a:effectRef idx="0">
                <a:schemeClr val="accent3"/>
              </a:effectRef>
              <a:fontRef idx="minor">
                <a:schemeClr val="dk1"/>
              </a:fontRef>
            </p:style>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1" name="Freeform 8"/>
              <p:cNvSpPr/>
              <p:nvPr/>
            </p:nvSpPr>
            <p:spPr bwMode="auto">
              <a:xfrm>
                <a:off x="2954" y="1361"/>
                <a:ext cx="5" cy="0"/>
              </a:xfrm>
              <a:custGeom>
                <a:avLst/>
                <a:gdLst>
                  <a:gd name="T0" fmla="*/ 2 w 2"/>
                  <a:gd name="T1" fmla="*/ 0 h 1"/>
                  <a:gd name="T2" fmla="*/ 0 w 2"/>
                  <a:gd name="T3" fmla="*/ 1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0" y="0"/>
                      <a:pt x="0" y="1"/>
                    </a:cubicBezTo>
                    <a:cubicBezTo>
                      <a:pt x="0" y="0"/>
                      <a:pt x="1" y="0"/>
                      <a:pt x="2" y="0"/>
                    </a:cubicBezTo>
                    <a:cubicBezTo>
                      <a:pt x="2" y="0"/>
                      <a:pt x="2" y="0"/>
                      <a:pt x="2" y="0"/>
                    </a:cubicBezTo>
                  </a:path>
                </a:pathLst>
              </a:custGeom>
              <a:solidFill>
                <a:srgbClr val="EEEBEA"/>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2" name="Freeform 9"/>
              <p:cNvSpPr/>
              <p:nvPr/>
            </p:nvSpPr>
            <p:spPr bwMode="auto">
              <a:xfrm>
                <a:off x="2943" y="149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solidFill>
                <a:srgbClr val="578C94"/>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33" name="Freeform 10"/>
              <p:cNvSpPr>
                <a:spLocks noEditPoints="1"/>
              </p:cNvSpPr>
              <p:nvPr/>
            </p:nvSpPr>
            <p:spPr bwMode="auto">
              <a:xfrm>
                <a:off x="2511" y="1361"/>
                <a:ext cx="539" cy="322"/>
              </a:xfrm>
              <a:custGeom>
                <a:avLst/>
                <a:gdLst>
                  <a:gd name="T0" fmla="*/ 7 w 309"/>
                  <a:gd name="T1" fmla="*/ 184 h 184"/>
                  <a:gd name="T2" fmla="*/ 9 w 309"/>
                  <a:gd name="T3" fmla="*/ 184 h 184"/>
                  <a:gd name="T4" fmla="*/ 9 w 309"/>
                  <a:gd name="T5" fmla="*/ 178 h 184"/>
                  <a:gd name="T6" fmla="*/ 8 w 309"/>
                  <a:gd name="T7" fmla="*/ 180 h 184"/>
                  <a:gd name="T8" fmla="*/ 9 w 309"/>
                  <a:gd name="T9" fmla="*/ 178 h 184"/>
                  <a:gd name="T10" fmla="*/ 34 w 309"/>
                  <a:gd name="T11" fmla="*/ 174 h 184"/>
                  <a:gd name="T12" fmla="*/ 34 w 309"/>
                  <a:gd name="T13" fmla="*/ 179 h 184"/>
                  <a:gd name="T14" fmla="*/ 36 w 309"/>
                  <a:gd name="T15" fmla="*/ 176 h 184"/>
                  <a:gd name="T16" fmla="*/ 38 w 309"/>
                  <a:gd name="T17" fmla="*/ 176 h 184"/>
                  <a:gd name="T18" fmla="*/ 84 w 309"/>
                  <a:gd name="T19" fmla="*/ 144 h 184"/>
                  <a:gd name="T20" fmla="*/ 85 w 309"/>
                  <a:gd name="T21" fmla="*/ 145 h 184"/>
                  <a:gd name="T22" fmla="*/ 84 w 309"/>
                  <a:gd name="T23" fmla="*/ 144 h 184"/>
                  <a:gd name="T24" fmla="*/ 0 w 309"/>
                  <a:gd name="T25" fmla="*/ 135 h 184"/>
                  <a:gd name="T26" fmla="*/ 1 w 309"/>
                  <a:gd name="T27" fmla="*/ 135 h 184"/>
                  <a:gd name="T28" fmla="*/ 138 w 309"/>
                  <a:gd name="T29" fmla="*/ 123 h 184"/>
                  <a:gd name="T30" fmla="*/ 139 w 309"/>
                  <a:gd name="T31" fmla="*/ 123 h 184"/>
                  <a:gd name="T32" fmla="*/ 154 w 309"/>
                  <a:gd name="T33" fmla="*/ 115 h 184"/>
                  <a:gd name="T34" fmla="*/ 154 w 309"/>
                  <a:gd name="T35" fmla="*/ 116 h 184"/>
                  <a:gd name="T36" fmla="*/ 154 w 309"/>
                  <a:gd name="T37" fmla="*/ 115 h 184"/>
                  <a:gd name="T38" fmla="*/ 50 w 309"/>
                  <a:gd name="T39" fmla="*/ 113 h 184"/>
                  <a:gd name="T40" fmla="*/ 53 w 309"/>
                  <a:gd name="T41" fmla="*/ 115 h 184"/>
                  <a:gd name="T42" fmla="*/ 146 w 309"/>
                  <a:gd name="T43" fmla="*/ 113 h 184"/>
                  <a:gd name="T44" fmla="*/ 147 w 309"/>
                  <a:gd name="T45" fmla="*/ 114 h 184"/>
                  <a:gd name="T46" fmla="*/ 146 w 309"/>
                  <a:gd name="T47" fmla="*/ 113 h 184"/>
                  <a:gd name="T48" fmla="*/ 149 w 309"/>
                  <a:gd name="T49" fmla="*/ 111 h 184"/>
                  <a:gd name="T50" fmla="*/ 151 w 309"/>
                  <a:gd name="T51" fmla="*/ 111 h 184"/>
                  <a:gd name="T52" fmla="*/ 165 w 309"/>
                  <a:gd name="T53" fmla="*/ 109 h 184"/>
                  <a:gd name="T54" fmla="*/ 162 w 309"/>
                  <a:gd name="T55" fmla="*/ 113 h 184"/>
                  <a:gd name="T56" fmla="*/ 166 w 309"/>
                  <a:gd name="T57" fmla="*/ 111 h 184"/>
                  <a:gd name="T58" fmla="*/ 184 w 309"/>
                  <a:gd name="T59" fmla="*/ 107 h 184"/>
                  <a:gd name="T60" fmla="*/ 184 w 309"/>
                  <a:gd name="T61" fmla="*/ 109 h 184"/>
                  <a:gd name="T62" fmla="*/ 184 w 309"/>
                  <a:gd name="T63" fmla="*/ 107 h 184"/>
                  <a:gd name="T64" fmla="*/ 50 w 309"/>
                  <a:gd name="T65" fmla="*/ 109 h 184"/>
                  <a:gd name="T66" fmla="*/ 53 w 309"/>
                  <a:gd name="T67" fmla="*/ 111 h 184"/>
                  <a:gd name="T68" fmla="*/ 53 w 309"/>
                  <a:gd name="T69" fmla="*/ 107 h 184"/>
                  <a:gd name="T70" fmla="*/ 248 w 309"/>
                  <a:gd name="T71" fmla="*/ 77 h 184"/>
                  <a:gd name="T72" fmla="*/ 249 w 309"/>
                  <a:gd name="T73" fmla="*/ 77 h 184"/>
                  <a:gd name="T74" fmla="*/ 249 w 309"/>
                  <a:gd name="T75" fmla="*/ 75 h 184"/>
                  <a:gd name="T76" fmla="*/ 252 w 309"/>
                  <a:gd name="T77" fmla="*/ 67 h 184"/>
                  <a:gd name="T78" fmla="*/ 252 w 309"/>
                  <a:gd name="T79" fmla="*/ 70 h 184"/>
                  <a:gd name="T80" fmla="*/ 268 w 309"/>
                  <a:gd name="T81" fmla="*/ 64 h 184"/>
                  <a:gd name="T82" fmla="*/ 266 w 309"/>
                  <a:gd name="T83" fmla="*/ 66 h 184"/>
                  <a:gd name="T84" fmla="*/ 268 w 309"/>
                  <a:gd name="T85" fmla="*/ 66 h 184"/>
                  <a:gd name="T86" fmla="*/ 276 w 309"/>
                  <a:gd name="T87" fmla="*/ 54 h 184"/>
                  <a:gd name="T88" fmla="*/ 276 w 309"/>
                  <a:gd name="T89" fmla="*/ 55 h 184"/>
                  <a:gd name="T90" fmla="*/ 276 w 309"/>
                  <a:gd name="T91" fmla="*/ 54 h 184"/>
                  <a:gd name="T92" fmla="*/ 307 w 309"/>
                  <a:gd name="T93" fmla="*/ 17 h 184"/>
                  <a:gd name="T94" fmla="*/ 309 w 309"/>
                  <a:gd name="T95" fmla="*/ 17 h 184"/>
                  <a:gd name="T96" fmla="*/ 254 w 309"/>
                  <a:gd name="T97" fmla="*/ 11 h 184"/>
                  <a:gd name="T98" fmla="*/ 254 w 309"/>
                  <a:gd name="T99" fmla="*/ 12 h 184"/>
                  <a:gd name="T100" fmla="*/ 254 w 309"/>
                  <a:gd name="T101" fmla="*/ 11 h 184"/>
                  <a:gd name="T102" fmla="*/ 304 w 309"/>
                  <a:gd name="T103" fmla="*/ 12 h 184"/>
                  <a:gd name="T104" fmla="*/ 308 w 309"/>
                  <a:gd name="T105" fmla="*/ 14 h 184"/>
                  <a:gd name="T106" fmla="*/ 307 w 309"/>
                  <a:gd name="T107" fmla="*/ 11 h 184"/>
                  <a:gd name="T108" fmla="*/ 305 w 309"/>
                  <a:gd name="T109" fmla="*/ 10 h 184"/>
                  <a:gd name="T110" fmla="*/ 245 w 309"/>
                  <a:gd name="T111" fmla="*/ 12 h 184"/>
                  <a:gd name="T112" fmla="*/ 245 w 309"/>
                  <a:gd name="T113" fmla="*/ 10 h 184"/>
                  <a:gd name="T114" fmla="*/ 257 w 309"/>
                  <a:gd name="T115" fmla="*/ 0 h 184"/>
                  <a:gd name="T116" fmla="*/ 254 w 309"/>
                  <a:gd name="T117" fmla="*/ 1 h 184"/>
                  <a:gd name="T118" fmla="*/ 255 w 309"/>
                  <a:gd name="T119" fmla="*/ 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9" h="184">
                    <a:moveTo>
                      <a:pt x="8" y="183"/>
                    </a:moveTo>
                    <a:cubicBezTo>
                      <a:pt x="7" y="183"/>
                      <a:pt x="7" y="183"/>
                      <a:pt x="7" y="184"/>
                    </a:cubicBezTo>
                    <a:cubicBezTo>
                      <a:pt x="7" y="184"/>
                      <a:pt x="8" y="184"/>
                      <a:pt x="8" y="184"/>
                    </a:cubicBezTo>
                    <a:cubicBezTo>
                      <a:pt x="8" y="184"/>
                      <a:pt x="9" y="184"/>
                      <a:pt x="9" y="184"/>
                    </a:cubicBezTo>
                    <a:cubicBezTo>
                      <a:pt x="9" y="183"/>
                      <a:pt x="8" y="183"/>
                      <a:pt x="8" y="183"/>
                    </a:cubicBezTo>
                    <a:moveTo>
                      <a:pt x="9" y="178"/>
                    </a:moveTo>
                    <a:cubicBezTo>
                      <a:pt x="8" y="178"/>
                      <a:pt x="7" y="180"/>
                      <a:pt x="8" y="180"/>
                    </a:cubicBezTo>
                    <a:cubicBezTo>
                      <a:pt x="8" y="180"/>
                      <a:pt x="8" y="180"/>
                      <a:pt x="8" y="180"/>
                    </a:cubicBezTo>
                    <a:cubicBezTo>
                      <a:pt x="9" y="180"/>
                      <a:pt x="10" y="178"/>
                      <a:pt x="9" y="178"/>
                    </a:cubicBezTo>
                    <a:cubicBezTo>
                      <a:pt x="9" y="178"/>
                      <a:pt x="9" y="178"/>
                      <a:pt x="9" y="178"/>
                    </a:cubicBezTo>
                    <a:moveTo>
                      <a:pt x="35" y="171"/>
                    </a:moveTo>
                    <a:cubicBezTo>
                      <a:pt x="35" y="171"/>
                      <a:pt x="34" y="172"/>
                      <a:pt x="34" y="174"/>
                    </a:cubicBezTo>
                    <a:cubicBezTo>
                      <a:pt x="34" y="174"/>
                      <a:pt x="34" y="174"/>
                      <a:pt x="34" y="174"/>
                    </a:cubicBezTo>
                    <a:cubicBezTo>
                      <a:pt x="33" y="175"/>
                      <a:pt x="32" y="179"/>
                      <a:pt x="34" y="179"/>
                    </a:cubicBezTo>
                    <a:cubicBezTo>
                      <a:pt x="34" y="179"/>
                      <a:pt x="34" y="179"/>
                      <a:pt x="35" y="179"/>
                    </a:cubicBezTo>
                    <a:cubicBezTo>
                      <a:pt x="35" y="178"/>
                      <a:pt x="36" y="177"/>
                      <a:pt x="36" y="176"/>
                    </a:cubicBezTo>
                    <a:cubicBezTo>
                      <a:pt x="37" y="176"/>
                      <a:pt x="37" y="176"/>
                      <a:pt x="38" y="176"/>
                    </a:cubicBezTo>
                    <a:cubicBezTo>
                      <a:pt x="38" y="176"/>
                      <a:pt x="38" y="176"/>
                      <a:pt x="38" y="176"/>
                    </a:cubicBezTo>
                    <a:cubicBezTo>
                      <a:pt x="39" y="176"/>
                      <a:pt x="37" y="171"/>
                      <a:pt x="35" y="171"/>
                    </a:cubicBezTo>
                    <a:moveTo>
                      <a:pt x="84" y="144"/>
                    </a:moveTo>
                    <a:cubicBezTo>
                      <a:pt x="84" y="144"/>
                      <a:pt x="84" y="144"/>
                      <a:pt x="84" y="145"/>
                    </a:cubicBezTo>
                    <a:cubicBezTo>
                      <a:pt x="84" y="145"/>
                      <a:pt x="84" y="145"/>
                      <a:pt x="85" y="145"/>
                    </a:cubicBezTo>
                    <a:cubicBezTo>
                      <a:pt x="85" y="145"/>
                      <a:pt x="85" y="145"/>
                      <a:pt x="86" y="145"/>
                    </a:cubicBezTo>
                    <a:cubicBezTo>
                      <a:pt x="86" y="145"/>
                      <a:pt x="85" y="144"/>
                      <a:pt x="84" y="144"/>
                    </a:cubicBezTo>
                    <a:moveTo>
                      <a:pt x="1" y="134"/>
                    </a:moveTo>
                    <a:cubicBezTo>
                      <a:pt x="0" y="135"/>
                      <a:pt x="0" y="135"/>
                      <a:pt x="0" y="135"/>
                    </a:cubicBezTo>
                    <a:cubicBezTo>
                      <a:pt x="0" y="135"/>
                      <a:pt x="0" y="135"/>
                      <a:pt x="1" y="135"/>
                    </a:cubicBezTo>
                    <a:cubicBezTo>
                      <a:pt x="1" y="135"/>
                      <a:pt x="1" y="135"/>
                      <a:pt x="1" y="135"/>
                    </a:cubicBezTo>
                    <a:cubicBezTo>
                      <a:pt x="1" y="134"/>
                      <a:pt x="1" y="134"/>
                      <a:pt x="1" y="134"/>
                    </a:cubicBezTo>
                    <a:moveTo>
                      <a:pt x="138" y="123"/>
                    </a:moveTo>
                    <a:cubicBezTo>
                      <a:pt x="137" y="123"/>
                      <a:pt x="136" y="124"/>
                      <a:pt x="137" y="125"/>
                    </a:cubicBezTo>
                    <a:cubicBezTo>
                      <a:pt x="138" y="124"/>
                      <a:pt x="139" y="125"/>
                      <a:pt x="139" y="123"/>
                    </a:cubicBezTo>
                    <a:cubicBezTo>
                      <a:pt x="139" y="123"/>
                      <a:pt x="138" y="123"/>
                      <a:pt x="138" y="123"/>
                    </a:cubicBezTo>
                    <a:moveTo>
                      <a:pt x="154" y="115"/>
                    </a:moveTo>
                    <a:cubicBezTo>
                      <a:pt x="154" y="115"/>
                      <a:pt x="153" y="115"/>
                      <a:pt x="153" y="115"/>
                    </a:cubicBezTo>
                    <a:cubicBezTo>
                      <a:pt x="153" y="116"/>
                      <a:pt x="154" y="116"/>
                      <a:pt x="154" y="116"/>
                    </a:cubicBezTo>
                    <a:cubicBezTo>
                      <a:pt x="155" y="116"/>
                      <a:pt x="155" y="116"/>
                      <a:pt x="155" y="116"/>
                    </a:cubicBezTo>
                    <a:cubicBezTo>
                      <a:pt x="155" y="115"/>
                      <a:pt x="155" y="115"/>
                      <a:pt x="154" y="115"/>
                    </a:cubicBezTo>
                    <a:moveTo>
                      <a:pt x="50" y="113"/>
                    </a:moveTo>
                    <a:cubicBezTo>
                      <a:pt x="50" y="113"/>
                      <a:pt x="50" y="113"/>
                      <a:pt x="50" y="113"/>
                    </a:cubicBezTo>
                    <a:cubicBezTo>
                      <a:pt x="50" y="114"/>
                      <a:pt x="52" y="115"/>
                      <a:pt x="52" y="115"/>
                    </a:cubicBezTo>
                    <a:cubicBezTo>
                      <a:pt x="53" y="115"/>
                      <a:pt x="53" y="115"/>
                      <a:pt x="53" y="115"/>
                    </a:cubicBezTo>
                    <a:cubicBezTo>
                      <a:pt x="53" y="114"/>
                      <a:pt x="51" y="113"/>
                      <a:pt x="50" y="113"/>
                    </a:cubicBezTo>
                    <a:moveTo>
                      <a:pt x="146" y="113"/>
                    </a:moveTo>
                    <a:cubicBezTo>
                      <a:pt x="146" y="113"/>
                      <a:pt x="146" y="113"/>
                      <a:pt x="146" y="113"/>
                    </a:cubicBezTo>
                    <a:cubicBezTo>
                      <a:pt x="145" y="114"/>
                      <a:pt x="146" y="114"/>
                      <a:pt x="147" y="114"/>
                    </a:cubicBezTo>
                    <a:cubicBezTo>
                      <a:pt x="147" y="114"/>
                      <a:pt x="147" y="114"/>
                      <a:pt x="147" y="113"/>
                    </a:cubicBezTo>
                    <a:cubicBezTo>
                      <a:pt x="148" y="113"/>
                      <a:pt x="147" y="113"/>
                      <a:pt x="146" y="113"/>
                    </a:cubicBezTo>
                    <a:moveTo>
                      <a:pt x="150" y="110"/>
                    </a:moveTo>
                    <a:cubicBezTo>
                      <a:pt x="149" y="110"/>
                      <a:pt x="149" y="110"/>
                      <a:pt x="149" y="111"/>
                    </a:cubicBezTo>
                    <a:cubicBezTo>
                      <a:pt x="149" y="111"/>
                      <a:pt x="150" y="111"/>
                      <a:pt x="150" y="111"/>
                    </a:cubicBezTo>
                    <a:cubicBezTo>
                      <a:pt x="151" y="111"/>
                      <a:pt x="151" y="111"/>
                      <a:pt x="151" y="111"/>
                    </a:cubicBezTo>
                    <a:cubicBezTo>
                      <a:pt x="151" y="111"/>
                      <a:pt x="150" y="110"/>
                      <a:pt x="150" y="110"/>
                    </a:cubicBezTo>
                    <a:moveTo>
                      <a:pt x="165" y="109"/>
                    </a:moveTo>
                    <a:cubicBezTo>
                      <a:pt x="165" y="109"/>
                      <a:pt x="163" y="110"/>
                      <a:pt x="162" y="111"/>
                    </a:cubicBezTo>
                    <a:cubicBezTo>
                      <a:pt x="161" y="112"/>
                      <a:pt x="161" y="113"/>
                      <a:pt x="162" y="113"/>
                    </a:cubicBezTo>
                    <a:cubicBezTo>
                      <a:pt x="162" y="113"/>
                      <a:pt x="163" y="113"/>
                      <a:pt x="164" y="113"/>
                    </a:cubicBezTo>
                    <a:cubicBezTo>
                      <a:pt x="166" y="111"/>
                      <a:pt x="166" y="111"/>
                      <a:pt x="166" y="111"/>
                    </a:cubicBezTo>
                    <a:cubicBezTo>
                      <a:pt x="166" y="110"/>
                      <a:pt x="166" y="109"/>
                      <a:pt x="165" y="109"/>
                    </a:cubicBezTo>
                    <a:moveTo>
                      <a:pt x="184" y="107"/>
                    </a:moveTo>
                    <a:cubicBezTo>
                      <a:pt x="184" y="107"/>
                      <a:pt x="183" y="109"/>
                      <a:pt x="184" y="109"/>
                    </a:cubicBezTo>
                    <a:cubicBezTo>
                      <a:pt x="184" y="109"/>
                      <a:pt x="184" y="109"/>
                      <a:pt x="184" y="109"/>
                    </a:cubicBezTo>
                    <a:cubicBezTo>
                      <a:pt x="184" y="109"/>
                      <a:pt x="185" y="107"/>
                      <a:pt x="184" y="107"/>
                    </a:cubicBezTo>
                    <a:cubicBezTo>
                      <a:pt x="184" y="107"/>
                      <a:pt x="184" y="107"/>
                      <a:pt x="184" y="107"/>
                    </a:cubicBezTo>
                    <a:moveTo>
                      <a:pt x="53" y="107"/>
                    </a:moveTo>
                    <a:cubicBezTo>
                      <a:pt x="51" y="107"/>
                      <a:pt x="50" y="108"/>
                      <a:pt x="50" y="109"/>
                    </a:cubicBezTo>
                    <a:cubicBezTo>
                      <a:pt x="50" y="110"/>
                      <a:pt x="50" y="111"/>
                      <a:pt x="51" y="111"/>
                    </a:cubicBezTo>
                    <a:cubicBezTo>
                      <a:pt x="52" y="111"/>
                      <a:pt x="52" y="111"/>
                      <a:pt x="53" y="111"/>
                    </a:cubicBezTo>
                    <a:cubicBezTo>
                      <a:pt x="54" y="111"/>
                      <a:pt x="54" y="108"/>
                      <a:pt x="54" y="107"/>
                    </a:cubicBezTo>
                    <a:cubicBezTo>
                      <a:pt x="53" y="107"/>
                      <a:pt x="53" y="107"/>
                      <a:pt x="53" y="107"/>
                    </a:cubicBezTo>
                    <a:moveTo>
                      <a:pt x="249" y="75"/>
                    </a:moveTo>
                    <a:cubicBezTo>
                      <a:pt x="249" y="75"/>
                      <a:pt x="249" y="76"/>
                      <a:pt x="248" y="77"/>
                    </a:cubicBezTo>
                    <a:cubicBezTo>
                      <a:pt x="248" y="77"/>
                      <a:pt x="248" y="77"/>
                      <a:pt x="248" y="77"/>
                    </a:cubicBezTo>
                    <a:cubicBezTo>
                      <a:pt x="249" y="77"/>
                      <a:pt x="249" y="77"/>
                      <a:pt x="249" y="77"/>
                    </a:cubicBezTo>
                    <a:cubicBezTo>
                      <a:pt x="250" y="77"/>
                      <a:pt x="250" y="76"/>
                      <a:pt x="251" y="76"/>
                    </a:cubicBezTo>
                    <a:cubicBezTo>
                      <a:pt x="250" y="76"/>
                      <a:pt x="250" y="75"/>
                      <a:pt x="249" y="75"/>
                    </a:cubicBezTo>
                    <a:moveTo>
                      <a:pt x="253" y="66"/>
                    </a:moveTo>
                    <a:cubicBezTo>
                      <a:pt x="252" y="67"/>
                      <a:pt x="252" y="67"/>
                      <a:pt x="252" y="67"/>
                    </a:cubicBezTo>
                    <a:cubicBezTo>
                      <a:pt x="250" y="67"/>
                      <a:pt x="250" y="67"/>
                      <a:pt x="250" y="67"/>
                    </a:cubicBezTo>
                    <a:cubicBezTo>
                      <a:pt x="250" y="70"/>
                      <a:pt x="251" y="70"/>
                      <a:pt x="252" y="70"/>
                    </a:cubicBezTo>
                    <a:cubicBezTo>
                      <a:pt x="254" y="70"/>
                      <a:pt x="258" y="66"/>
                      <a:pt x="253" y="66"/>
                    </a:cubicBezTo>
                    <a:moveTo>
                      <a:pt x="268" y="64"/>
                    </a:moveTo>
                    <a:cubicBezTo>
                      <a:pt x="268" y="64"/>
                      <a:pt x="268" y="65"/>
                      <a:pt x="268" y="65"/>
                    </a:cubicBezTo>
                    <a:cubicBezTo>
                      <a:pt x="266" y="66"/>
                      <a:pt x="266" y="66"/>
                      <a:pt x="266" y="66"/>
                    </a:cubicBezTo>
                    <a:cubicBezTo>
                      <a:pt x="266" y="67"/>
                      <a:pt x="266" y="67"/>
                      <a:pt x="267" y="67"/>
                    </a:cubicBezTo>
                    <a:cubicBezTo>
                      <a:pt x="267" y="67"/>
                      <a:pt x="268" y="67"/>
                      <a:pt x="268" y="66"/>
                    </a:cubicBezTo>
                    <a:cubicBezTo>
                      <a:pt x="269" y="66"/>
                      <a:pt x="269" y="64"/>
                      <a:pt x="268" y="64"/>
                    </a:cubicBezTo>
                    <a:moveTo>
                      <a:pt x="276" y="54"/>
                    </a:moveTo>
                    <a:cubicBezTo>
                      <a:pt x="276" y="54"/>
                      <a:pt x="275" y="55"/>
                      <a:pt x="276" y="55"/>
                    </a:cubicBezTo>
                    <a:cubicBezTo>
                      <a:pt x="276" y="55"/>
                      <a:pt x="276" y="55"/>
                      <a:pt x="276" y="55"/>
                    </a:cubicBezTo>
                    <a:cubicBezTo>
                      <a:pt x="276" y="55"/>
                      <a:pt x="277" y="54"/>
                      <a:pt x="276" y="54"/>
                    </a:cubicBezTo>
                    <a:cubicBezTo>
                      <a:pt x="276" y="54"/>
                      <a:pt x="276" y="54"/>
                      <a:pt x="276" y="54"/>
                    </a:cubicBezTo>
                    <a:moveTo>
                      <a:pt x="308" y="17"/>
                    </a:moveTo>
                    <a:cubicBezTo>
                      <a:pt x="308" y="17"/>
                      <a:pt x="307" y="17"/>
                      <a:pt x="307" y="17"/>
                    </a:cubicBezTo>
                    <a:cubicBezTo>
                      <a:pt x="307" y="18"/>
                      <a:pt x="308" y="18"/>
                      <a:pt x="308" y="18"/>
                    </a:cubicBezTo>
                    <a:cubicBezTo>
                      <a:pt x="309" y="18"/>
                      <a:pt x="309" y="18"/>
                      <a:pt x="309" y="17"/>
                    </a:cubicBezTo>
                    <a:cubicBezTo>
                      <a:pt x="309" y="17"/>
                      <a:pt x="308" y="17"/>
                      <a:pt x="308" y="17"/>
                    </a:cubicBezTo>
                    <a:moveTo>
                      <a:pt x="254" y="11"/>
                    </a:moveTo>
                    <a:cubicBezTo>
                      <a:pt x="253" y="11"/>
                      <a:pt x="253" y="11"/>
                      <a:pt x="253" y="11"/>
                    </a:cubicBezTo>
                    <a:cubicBezTo>
                      <a:pt x="253" y="11"/>
                      <a:pt x="254" y="12"/>
                      <a:pt x="254" y="12"/>
                    </a:cubicBezTo>
                    <a:cubicBezTo>
                      <a:pt x="254" y="12"/>
                      <a:pt x="255" y="12"/>
                      <a:pt x="255" y="11"/>
                    </a:cubicBezTo>
                    <a:cubicBezTo>
                      <a:pt x="255" y="11"/>
                      <a:pt x="254" y="11"/>
                      <a:pt x="254" y="11"/>
                    </a:cubicBezTo>
                    <a:moveTo>
                      <a:pt x="305" y="10"/>
                    </a:moveTo>
                    <a:cubicBezTo>
                      <a:pt x="304" y="10"/>
                      <a:pt x="304" y="11"/>
                      <a:pt x="304" y="12"/>
                    </a:cubicBezTo>
                    <a:cubicBezTo>
                      <a:pt x="305" y="13"/>
                      <a:pt x="306" y="14"/>
                      <a:pt x="307" y="14"/>
                    </a:cubicBezTo>
                    <a:cubicBezTo>
                      <a:pt x="307" y="14"/>
                      <a:pt x="308" y="14"/>
                      <a:pt x="308" y="14"/>
                    </a:cubicBezTo>
                    <a:cubicBezTo>
                      <a:pt x="308" y="14"/>
                      <a:pt x="308" y="14"/>
                      <a:pt x="308" y="14"/>
                    </a:cubicBezTo>
                    <a:cubicBezTo>
                      <a:pt x="308" y="13"/>
                      <a:pt x="308" y="12"/>
                      <a:pt x="307" y="11"/>
                    </a:cubicBezTo>
                    <a:cubicBezTo>
                      <a:pt x="307" y="11"/>
                      <a:pt x="306" y="10"/>
                      <a:pt x="306" y="10"/>
                    </a:cubicBezTo>
                    <a:cubicBezTo>
                      <a:pt x="306" y="10"/>
                      <a:pt x="306" y="10"/>
                      <a:pt x="305" y="10"/>
                    </a:cubicBezTo>
                    <a:moveTo>
                      <a:pt x="245" y="10"/>
                    </a:moveTo>
                    <a:cubicBezTo>
                      <a:pt x="244" y="10"/>
                      <a:pt x="243" y="12"/>
                      <a:pt x="245" y="12"/>
                    </a:cubicBezTo>
                    <a:cubicBezTo>
                      <a:pt x="245" y="12"/>
                      <a:pt x="245" y="12"/>
                      <a:pt x="245" y="12"/>
                    </a:cubicBezTo>
                    <a:cubicBezTo>
                      <a:pt x="246" y="12"/>
                      <a:pt x="247" y="10"/>
                      <a:pt x="245" y="10"/>
                    </a:cubicBezTo>
                    <a:cubicBezTo>
                      <a:pt x="245" y="10"/>
                      <a:pt x="245" y="10"/>
                      <a:pt x="245" y="10"/>
                    </a:cubicBezTo>
                    <a:moveTo>
                      <a:pt x="257" y="0"/>
                    </a:moveTo>
                    <a:cubicBezTo>
                      <a:pt x="256" y="0"/>
                      <a:pt x="255" y="0"/>
                      <a:pt x="255" y="1"/>
                    </a:cubicBezTo>
                    <a:cubicBezTo>
                      <a:pt x="254" y="1"/>
                      <a:pt x="254" y="1"/>
                      <a:pt x="254" y="1"/>
                    </a:cubicBezTo>
                    <a:cubicBezTo>
                      <a:pt x="254" y="1"/>
                      <a:pt x="254" y="1"/>
                      <a:pt x="254" y="1"/>
                    </a:cubicBezTo>
                    <a:cubicBezTo>
                      <a:pt x="254" y="2"/>
                      <a:pt x="254" y="3"/>
                      <a:pt x="255" y="3"/>
                    </a:cubicBezTo>
                    <a:cubicBezTo>
                      <a:pt x="256" y="3"/>
                      <a:pt x="258" y="1"/>
                      <a:pt x="257" y="0"/>
                    </a:cubicBezTo>
                  </a:path>
                </a:pathLst>
              </a:custGeom>
              <a:solidFill>
                <a:srgbClr val="66FFFF"/>
              </a:solidFill>
              <a:ln>
                <a:noFill/>
              </a:ln>
            </p:spPr>
            <p:txBody>
              <a:bodyPr/>
              <a:lstStyle/>
              <a:p>
                <a:pPr marL="0" marR="0" lvl="0" indent="0" algn="l" defTabSz="1219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grpSp>
      </p:gr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29430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（三）重视语文核心素养，重建语文知识体系。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（四）三位一体，区分不同课型。“教读”、“自读”和“课外阅读”三位一体，整体提高学生的语文素养。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（五）把课外阅读纳入教材体制。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（六）识字写字教学更加讲究科学性。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（七）提高写作教学的效果。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新教材注重了六个意识。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１、国家意识。 ２、目标意识。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３、文体意识，非常突出文学素养的培养。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４、读书意识。 ５、主体意识。 ６、科研意识。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小结：好教，但教好不易。</a:t>
            </a:r>
          </a:p>
        </p:txBody>
      </p:sp>
      <p:pic>
        <p:nvPicPr>
          <p:cNvPr id="8" name="图片 7"/>
          <p:cNvPicPr>
            <a:picLocks noChangeAspect="1"/>
          </p:cNvPicPr>
          <p:nvPr/>
        </p:nvPicPr>
        <p:blipFill>
          <a:blip r:embed="rId2" cstate="email"/>
          <a:srcRect/>
          <a:stretch>
            <a:fillRect/>
          </a:stretch>
        </p:blipFill>
        <p:spPr bwMode="auto">
          <a:xfrm>
            <a:off x="-41855" y="15444"/>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435878" y="714329"/>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标题 1"/>
          <p:cNvSpPr txBox="1">
            <a:spLocks noChangeArrowheads="1"/>
          </p:cNvSpPr>
          <p:nvPr/>
        </p:nvSpPr>
        <p:spPr bwMode="auto">
          <a:xfrm>
            <a:off x="717551" y="2512485"/>
            <a:ext cx="7708900" cy="1897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口语交际：我是小小讲解员</a:t>
            </a: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3" name="Picture 4" descr="https://timgsa.baidu.com/timg?image&amp;quality=80&amp;size=b9999_10000&amp;sec=1572600671249&amp;di=89016e15531779dfb13866c81192605f&amp;imgtype=0&amp;src=http%3A%2F%2Ft9.baidu.com%2Fit%2Fu%3D4177180538%2C3242888751%26fm%3D191%26app%3D48%26wm%3D1%2C17%2C90%2C45%2C20%2C7%26wmo%3D0%2C0%26n%3D0%26g%3D0n%26f%3DJPEG%3Fsec%3D1853310920%26t%3D0eceb1a081b1f3048e024d0fc20c8844"/>
          <p:cNvPicPr>
            <a:picLocks noChangeAspect="1" noChangeArrowheads="1"/>
          </p:cNvPicPr>
          <p:nvPr/>
        </p:nvPicPr>
        <p:blipFill>
          <a:blip r:embed="rId2" cstate="email"/>
          <a:srcRect/>
          <a:stretch>
            <a:fillRect/>
          </a:stretch>
        </p:blipFill>
        <p:spPr bwMode="auto">
          <a:xfrm>
            <a:off x="0" y="-27518"/>
            <a:ext cx="9144000" cy="69130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14" name="文本框 5"/>
          <p:cNvSpPr txBox="1">
            <a:spLocks noChangeArrowheads="1"/>
          </p:cNvSpPr>
          <p:nvPr/>
        </p:nvSpPr>
        <p:spPr bwMode="auto">
          <a:xfrm>
            <a:off x="395289" y="260351"/>
            <a:ext cx="3313112"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white"/>
                </a:solidFill>
                <a:latin typeface="宋体" panose="02010600030101010101" pitchFamily="2" charset="-122"/>
                <a:ea typeface="宋体" panose="02010600030101010101" pitchFamily="2" charset="-122"/>
              </a:rPr>
              <a:t>高山上的月亮</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0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矩形 1"/>
          <p:cNvSpPr>
            <a:spLocks noChangeArrowheads="1"/>
          </p:cNvSpPr>
          <p:nvPr/>
        </p:nvSpPr>
        <p:spPr bwMode="auto">
          <a:xfrm>
            <a:off x="700089" y="332318"/>
            <a:ext cx="2500312"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❋交际内容</a:t>
            </a:r>
          </a:p>
        </p:txBody>
      </p:sp>
      <p:sp>
        <p:nvSpPr>
          <p:cNvPr id="3" name="矩形 2"/>
          <p:cNvSpPr>
            <a:spLocks noChangeArrowheads="1"/>
          </p:cNvSpPr>
          <p:nvPr/>
        </p:nvSpPr>
        <p:spPr bwMode="auto">
          <a:xfrm>
            <a:off x="700089" y="1465226"/>
            <a:ext cx="7872412"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学校有客人来，需要你帮忙讲解学校有代表性的地方；亲友到你家做客，需要你介绍一下周边的环境；暑假开始了，博物馆需要志愿讲解员</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选择一个情境，做一名小讲解员。</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矩形 1"/>
          <p:cNvSpPr>
            <a:spLocks noChangeArrowheads="1"/>
          </p:cNvSpPr>
          <p:nvPr/>
        </p:nvSpPr>
        <p:spPr bwMode="auto">
          <a:xfrm>
            <a:off x="568326" y="541868"/>
            <a:ext cx="25019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❋交际指导</a:t>
            </a:r>
          </a:p>
        </p:txBody>
      </p:sp>
      <p:sp>
        <p:nvSpPr>
          <p:cNvPr id="3" name="矩形 2"/>
          <p:cNvSpPr/>
          <p:nvPr/>
        </p:nvSpPr>
        <p:spPr>
          <a:xfrm>
            <a:off x="711201" y="1391742"/>
            <a:ext cx="7721600" cy="5408788"/>
          </a:xfrm>
          <a:prstGeom prst="rect">
            <a:avLst/>
          </a:prstGeom>
          <a:noFill/>
          <a:ln>
            <a:noFill/>
          </a:ln>
          <a:effectLst/>
        </p:spPr>
        <p:txBody>
          <a:bodyPr anchor="ctr">
            <a:spAutoFit/>
          </a:bodyPr>
          <a:lstStyle/>
          <a:p>
            <a:pPr marL="0" marR="0" lvl="0" indent="0" algn="l" defTabSz="1219200" rtl="0" eaLnBrk="1" fontAlgn="base" latinLnBrk="0" hangingPunct="1">
              <a:lnSpc>
                <a:spcPct val="135000"/>
              </a:lnSpc>
              <a:spcBef>
                <a:spcPct val="0"/>
              </a:spcBef>
              <a:spcAft>
                <a:spcPct val="0"/>
              </a:spcAft>
              <a:buClrTx/>
              <a:buSzTx/>
              <a:buFontTx/>
              <a:buNone/>
              <a:defRPr/>
            </a:pPr>
            <a:r>
              <a:rPr kumimoji="0" lang="en-US" altLang="zh-CN"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1.</a:t>
            </a:r>
            <a:r>
              <a:rPr kumimoji="0" lang="zh-CN" altLang="en-US"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选择情境，确定主题。</a:t>
            </a:r>
            <a:endParaRPr kumimoji="0" lang="en-US" altLang="zh-CN"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endParaRPr>
          </a:p>
          <a:p>
            <a:pPr marL="0" marR="0" lvl="0" indent="0" algn="l" defTabSz="1219200" rtl="0" eaLnBrk="1" fontAlgn="base" latinLnBrk="0" hangingPunct="1">
              <a:lnSpc>
                <a:spcPct val="135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    这次口语交际可选择的主题有很多，如，讲解校园有代表性的地方，介绍家乡的周边环境，讲解博物馆的文物或艺术品，介绍祖国的风景名胜等。</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677864" y="970643"/>
            <a:ext cx="8004175" cy="5146281"/>
          </a:xfrm>
          <a:prstGeom prst="rect">
            <a:avLst/>
          </a:prstGeom>
          <a:noFill/>
          <a:ln>
            <a:noFill/>
          </a:ln>
          <a:effectLst/>
        </p:spPr>
        <p:txBody>
          <a:bodyPr anchor="ctr">
            <a:spAutoFit/>
          </a:body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en-US" altLang="zh-CN"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2.</a:t>
            </a:r>
            <a:r>
              <a:rPr kumimoji="0" lang="zh-CN" altLang="en-US"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搜集资料，列出提纲。</a:t>
            </a:r>
            <a:endParaRPr kumimoji="0" lang="en-US" altLang="zh-CN"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endParaRPr>
          </a:p>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    围绕讲解的主题查阅、搜集文字和图片资料。可以上网查询、请教他人，也可以去图书馆查阅资料，还可以实地去看一看。然后整理自己查到的资料，想一想从哪些方面展开讲解，列出提纲。</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图片 20"/>
          <p:cNvPicPr>
            <a:picLocks noChangeAspect="1" noChangeArrowheads="1"/>
          </p:cNvPicPr>
          <p:nvPr/>
        </p:nvPicPr>
        <p:blipFill>
          <a:blip r:embed="rId2" cstate="email"/>
          <a:srcRect/>
          <a:stretch>
            <a:fillRect/>
          </a:stretch>
        </p:blipFill>
        <p:spPr bwMode="auto">
          <a:xfrm>
            <a:off x="3838576" y="7268633"/>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矩形 1"/>
          <p:cNvSpPr/>
          <p:nvPr/>
        </p:nvSpPr>
        <p:spPr>
          <a:xfrm>
            <a:off x="581025" y="597439"/>
            <a:ext cx="7981950" cy="7180620"/>
          </a:xfrm>
          <a:prstGeom prst="rect">
            <a:avLst/>
          </a:prstGeom>
          <a:noFill/>
          <a:ln>
            <a:noFill/>
          </a:ln>
          <a:effectLst/>
        </p:spPr>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3.</a:t>
            </a:r>
            <a:r>
              <a:rPr kumimoji="0" lang="zh-CN" altLang="en-US"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小组试讲，调整内容。</a:t>
            </a:r>
            <a:endParaRPr kumimoji="0" lang="en-US" altLang="zh-CN"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    试着根据提纲，按照一定的顺序讲给小组成员听。听的同学提出改进意见，还可以对不明白的地方提出疑问。讲解人可以根据听众的反应，对讲解的内容做调整；还可以在试讲结束后，根据同学们的意见，改进自己的讲解。</a:t>
            </a:r>
          </a:p>
        </p:txBody>
      </p:sp>
      <p:pic>
        <p:nvPicPr>
          <p:cNvPr id="8198" name="图片 20"/>
          <p:cNvPicPr>
            <a:picLocks noChangeAspect="1" noChangeArrowheads="1"/>
          </p:cNvPicPr>
          <p:nvPr/>
        </p:nvPicPr>
        <p:blipFill>
          <a:blip r:embed="rId2"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901701" y="1421166"/>
            <a:ext cx="7683500" cy="4522713"/>
          </a:xfrm>
          <a:prstGeom prst="rect">
            <a:avLst/>
          </a:prstGeom>
          <a:noFill/>
          <a:ln>
            <a:noFill/>
          </a:ln>
          <a:effectLst/>
        </p:spPr>
        <p:txBody>
          <a:bodyPr anchor="ctr">
            <a:spAutoFit/>
          </a:bodyPr>
          <a:lstStyle/>
          <a:p>
            <a:pPr marL="0" marR="0" lvl="0" indent="0" algn="l" defTabSz="1219200" rtl="0" eaLnBrk="1" fontAlgn="base" latinLnBrk="0" hangingPunct="1">
              <a:lnSpc>
                <a:spcPct val="135000"/>
              </a:lnSpc>
              <a:spcBef>
                <a:spcPct val="0"/>
              </a:spcBef>
              <a:spcAft>
                <a:spcPct val="0"/>
              </a:spcAft>
              <a:buClrTx/>
              <a:buSzTx/>
              <a:buFontTx/>
              <a:buNone/>
              <a:defRPr/>
            </a:pPr>
            <a:r>
              <a:rPr kumimoji="0" lang="en-US" altLang="zh-CN"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4.</a:t>
            </a:r>
            <a:r>
              <a:rPr kumimoji="0" lang="zh-CN" altLang="en-US"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推举代表，相互评议。</a:t>
            </a:r>
            <a:endParaRPr kumimoji="0" lang="en-US" altLang="zh-CN"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endParaRPr>
          </a:p>
          <a:p>
            <a:pPr marL="0" marR="0" lvl="0" indent="0" algn="l" defTabSz="1219200" rtl="0" eaLnBrk="1" fontAlgn="base" latinLnBrk="0" hangingPunct="1">
              <a:lnSpc>
                <a:spcPct val="135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    各小组推选代表在全班进行讲解，再由全班同学及老师集体评议，评出“优秀讲解员”。</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矩形 1"/>
          <p:cNvSpPr>
            <a:spLocks noChangeArrowheads="1"/>
          </p:cNvSpPr>
          <p:nvPr/>
        </p:nvSpPr>
        <p:spPr bwMode="auto">
          <a:xfrm>
            <a:off x="673101" y="349252"/>
            <a:ext cx="2500313"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❋交际示范</a:t>
            </a:r>
          </a:p>
        </p:txBody>
      </p:sp>
      <p:pic>
        <p:nvPicPr>
          <p:cNvPr id="10242" name="图片 5"/>
          <p:cNvPicPr>
            <a:picLocks noChangeAspect="1" noChangeArrowheads="1"/>
          </p:cNvPicPr>
          <p:nvPr/>
        </p:nvPicPr>
        <p:blipFill>
          <a:blip r:embed="rId2"/>
          <a:srcRect/>
          <a:stretch>
            <a:fillRect/>
          </a:stretch>
        </p:blipFill>
        <p:spPr bwMode="auto">
          <a:xfrm>
            <a:off x="542926" y="2021419"/>
            <a:ext cx="1787525" cy="2815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矩形 6"/>
          <p:cNvSpPr/>
          <p:nvPr/>
        </p:nvSpPr>
        <p:spPr>
          <a:xfrm>
            <a:off x="2330451" y="1272943"/>
            <a:ext cx="6478588" cy="7180620"/>
          </a:xfrm>
          <a:prstGeom prst="rect">
            <a:avLst/>
          </a:prstGeom>
          <a:noFill/>
          <a:ln>
            <a:noFill/>
          </a:ln>
          <a:effectLst/>
        </p:spPr>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    今天，我要为大家讲解的是秦始皇兵马俑博物馆，它坐落在距西安</a:t>
            </a:r>
            <a:r>
              <a:rPr kumimoji="0" lang="en-US" altLang="zh-CN"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37</a:t>
            </a: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千米的临潼县城东，是中国最大的古代军事博物馆。兵马俑的车兵、步兵、骑兵列成各种阵势。整体风格浑厚、健美。如果仔细观察，</a:t>
            </a:r>
          </a:p>
        </p:txBody>
      </p:sp>
    </p:spTree>
  </p:cSld>
  <p:clrMapOvr>
    <a:masterClrMapping/>
  </p:clrMapOvr>
</p:sld>
</file>

<file path=ppt/slides/slide10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1079500" y="1713782"/>
            <a:ext cx="7391400" cy="4030270"/>
          </a:xfrm>
          <a:prstGeom prst="rect">
            <a:avLst/>
          </a:prstGeom>
          <a:noFill/>
          <a:ln>
            <a:noFill/>
          </a:ln>
          <a:effectLst/>
        </p:spPr>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你会发现兵马俑的脸型、发型、体态、神韵均有差异。如，陶马有的双耳竖立，有的张嘴嘶鸣，有的闭嘴静立。这些兵马俑都极富艺术感染力。</a:t>
            </a:r>
          </a:p>
        </p:txBody>
      </p:sp>
      <p:pic>
        <p:nvPicPr>
          <p:cNvPr id="11268" name="图片 20"/>
          <p:cNvPicPr>
            <a:picLocks noChangeAspect="1" noChangeArrowheads="1"/>
          </p:cNvPicPr>
          <p:nvPr/>
        </p:nvPicPr>
        <p:blipFill>
          <a:blip r:embed="rId2"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0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图片 20"/>
          <p:cNvPicPr>
            <a:picLocks noChangeAspect="1" noChangeArrowheads="1"/>
          </p:cNvPicPr>
          <p:nvPr/>
        </p:nvPicPr>
        <p:blipFill>
          <a:blip r:embed="rId2" cstate="email"/>
          <a:srcRect/>
          <a:stretch>
            <a:fillRect/>
          </a:stretch>
        </p:blipFill>
        <p:spPr bwMode="auto">
          <a:xfrm>
            <a:off x="3838576" y="7283451"/>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1" name="图片 1"/>
          <p:cNvPicPr>
            <a:picLocks noChangeAspect="1" noChangeArrowheads="1"/>
          </p:cNvPicPr>
          <p:nvPr/>
        </p:nvPicPr>
        <p:blipFill>
          <a:blip r:embed="rId3"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0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矩形 1"/>
          <p:cNvSpPr>
            <a:spLocks noChangeArrowheads="1"/>
          </p:cNvSpPr>
          <p:nvPr/>
        </p:nvSpPr>
        <p:spPr bwMode="auto">
          <a:xfrm>
            <a:off x="442913" y="925189"/>
            <a:ext cx="6215062"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“五岳归来不看山，黄山归来不看岳。”黄山位于我的家乡安徽省南部的黄山市境内，风景秀丽，蜚声中外，以天都峰、莲花峰、光明顶三大主峰为中心向周围延展，连绵不断，蜿蜒曲折，</a:t>
            </a:r>
          </a:p>
        </p:txBody>
      </p:sp>
      <p:pic>
        <p:nvPicPr>
          <p:cNvPr id="13314" name="图片 2"/>
          <p:cNvPicPr>
            <a:picLocks noChangeAspect="1" noChangeArrowheads="1"/>
          </p:cNvPicPr>
          <p:nvPr/>
        </p:nvPicPr>
        <p:blipFill>
          <a:blip r:embed="rId2"/>
          <a:srcRect/>
          <a:stretch>
            <a:fillRect/>
          </a:stretch>
        </p:blipFill>
        <p:spPr bwMode="auto">
          <a:xfrm>
            <a:off x="6146800" y="2034117"/>
            <a:ext cx="2787650" cy="309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0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矩形 1"/>
          <p:cNvSpPr>
            <a:spLocks noChangeArrowheads="1"/>
          </p:cNvSpPr>
          <p:nvPr/>
        </p:nvSpPr>
        <p:spPr bwMode="auto">
          <a:xfrm>
            <a:off x="858838" y="1859214"/>
            <a:ext cx="7678737"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蔚为壮观。奇松、怪石、云海、温泉被称为黄山“四绝”。黄山还兼有“天然动物园和天下植物园”的美称，有植物近</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1500</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种，动物</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500</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多种。</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文本框 1"/>
          <p:cNvSpPr txBox="1">
            <a:spLocks noChangeArrowheads="1"/>
          </p:cNvSpPr>
          <p:nvPr/>
        </p:nvSpPr>
        <p:spPr bwMode="auto">
          <a:xfrm>
            <a:off x="468313" y="436033"/>
            <a:ext cx="2087562"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FF0000"/>
                </a:solidFill>
                <a:latin typeface="宋体" panose="02010600030101010101" pitchFamily="2" charset="-122"/>
                <a:ea typeface="宋体" panose="02010600030101010101" pitchFamily="2" charset="-122"/>
              </a:rPr>
              <a:t>诗句赏析：</a:t>
            </a:r>
          </a:p>
        </p:txBody>
      </p:sp>
      <p:sp>
        <p:nvSpPr>
          <p:cNvPr id="3" name="文本框 2"/>
          <p:cNvSpPr txBox="1">
            <a:spLocks noChangeArrowheads="1"/>
          </p:cNvSpPr>
          <p:nvPr/>
        </p:nvSpPr>
        <p:spPr bwMode="auto">
          <a:xfrm>
            <a:off x="539750" y="1428752"/>
            <a:ext cx="799147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en-US" altLang="zh-CN" sz="4265" b="1">
                <a:solidFill>
                  <a:prstClr val="black"/>
                </a:solidFill>
                <a:latin typeface="楷体" panose="02010609060101010101" pitchFamily="49" charset="-122"/>
                <a:ea typeface="楷体" panose="02010609060101010101" pitchFamily="49" charset="-122"/>
              </a:rPr>
              <a:t>    “</a:t>
            </a:r>
            <a:r>
              <a:rPr lang="zh-CN" altLang="en-US" sz="4265" b="1">
                <a:solidFill>
                  <a:prstClr val="black"/>
                </a:solidFill>
                <a:latin typeface="楷体" panose="02010609060101010101" pitchFamily="49" charset="-122"/>
                <a:ea typeface="楷体" panose="02010609060101010101" pitchFamily="49" charset="-122"/>
              </a:rPr>
              <a:t>学”字写出了儿童的天真、可爱。这两句诗写的是农村常见的现象，十分有趣，也颇有特色，表现了农村儿童的天真情趣，流露出诗人对热爱劳动的农村儿童的赞扬。</a:t>
            </a:r>
          </a:p>
        </p:txBody>
      </p:sp>
      <p:pic>
        <p:nvPicPr>
          <p:cNvPr id="4" name="图片 3"/>
          <p:cNvPicPr>
            <a:picLocks noChangeAspect="1"/>
          </p:cNvPicPr>
          <p:nvPr/>
        </p:nvPicPr>
        <p:blipFill>
          <a:blip r:embed="rId2" cstate="email"/>
          <a:stretch>
            <a:fillRect/>
          </a:stretch>
        </p:blipFill>
        <p:spPr>
          <a:xfrm>
            <a:off x="3995936" y="4660745"/>
            <a:ext cx="3942565" cy="1897156"/>
          </a:xfrm>
          <a:prstGeom prst="ellipse">
            <a:avLst/>
          </a:prstGeom>
          <a:ln>
            <a:noFill/>
          </a:ln>
          <a:effectLst>
            <a:softEdge rad="112500"/>
          </a:effec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文本框 1"/>
          <p:cNvSpPr txBox="1">
            <a:spLocks noChangeArrowheads="1"/>
          </p:cNvSpPr>
          <p:nvPr/>
        </p:nvSpPr>
        <p:spPr bwMode="auto">
          <a:xfrm>
            <a:off x="755651" y="1797052"/>
            <a:ext cx="7993063"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但是，看到它们，我立刻就会想到故乡苇坑上面和水中的那个小月亮。对比之下，我感到这些广阔世界的大月亮，无论如何比不上我那心爱的小月亮。</a:t>
            </a:r>
          </a:p>
        </p:txBody>
      </p:sp>
      <p:sp>
        <p:nvSpPr>
          <p:cNvPr id="3" name="矩形 2"/>
          <p:cNvSpPr/>
          <p:nvPr/>
        </p:nvSpPr>
        <p:spPr>
          <a:xfrm>
            <a:off x="2390775" y="4453467"/>
            <a:ext cx="3483646" cy="748666"/>
          </a:xfrm>
          <a:prstGeom prst="rect">
            <a:avLst/>
          </a:prstGeom>
        </p:spPr>
        <p:txBody>
          <a:bodyPr wrap="none">
            <a:spAutoFit/>
          </a:bodyPr>
          <a:lstStyle/>
          <a:p>
            <a:pPr defTabSz="1219200" eaLnBrk="0" fontAlgn="base" hangingPunct="0">
              <a:spcBef>
                <a:spcPct val="0"/>
              </a:spcBef>
              <a:spcAft>
                <a:spcPct val="0"/>
              </a:spcAft>
              <a:defRPr/>
            </a:pPr>
            <a:r>
              <a:rPr lang="zh-CN" altLang="en-US" sz="4265" b="1" dirty="0">
                <a:solidFill>
                  <a:srgbClr val="FF0000"/>
                </a:solidFill>
                <a:latin typeface="等线" panose="02010600030101010101" pitchFamily="2" charset="-122"/>
                <a:ea typeface="等线" panose="02010600030101010101" pitchFamily="2" charset="-122"/>
              </a:rPr>
              <a:t>心爱的小月亮</a:t>
            </a:r>
            <a:endParaRPr lang="zh-CN" altLang="en-US" sz="4265" dirty="0">
              <a:solidFill>
                <a:srgbClr val="FF0000"/>
              </a:solidFill>
              <a:latin typeface="Calibri" panose="020F0502020204030204" pitchFamily="34" charset="0"/>
              <a:ea typeface="宋体" panose="02010600030101010101" pitchFamily="2" charset="-122"/>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图片 20"/>
          <p:cNvPicPr>
            <a:picLocks noChangeAspect="1" noChangeArrowheads="1"/>
          </p:cNvPicPr>
          <p:nvPr/>
        </p:nvPicPr>
        <p:blipFill>
          <a:blip r:embed="rId2" cstate="email"/>
          <a:srcRect/>
          <a:stretch>
            <a:fillRect/>
          </a:stretch>
        </p:blipFill>
        <p:spPr bwMode="auto">
          <a:xfrm>
            <a:off x="3838576" y="7268633"/>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3" name="图片 1"/>
          <p:cNvPicPr>
            <a:picLocks noChangeAspect="1" noChangeArrowheads="1"/>
          </p:cNvPicPr>
          <p:nvPr/>
        </p:nvPicPr>
        <p:blipFill>
          <a:blip r:embed="rId3"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6" name="图片 20"/>
          <p:cNvPicPr>
            <a:picLocks noChangeAspect="1" noChangeArrowheads="1"/>
          </p:cNvPicPr>
          <p:nvPr/>
        </p:nvPicPr>
        <p:blipFill>
          <a:blip r:embed="rId2"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29430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（三）重视语文核心素养，重建语文知识体系。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（四）三位一体，区分不同课型。“教读”、“自读”和“课外阅读”三位一体，整体提高学生的语文素养。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（五）把课外阅读纳入教材体制。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（六）识字写字教学更加讲究科学性。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（七）提高写作教学的效果。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新教材注重了六个意识。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１、国家意识。 ２、目标意识。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３、文体意识，非常突出文学素养的培养。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４、读书意识。 ５、主体意识。 ６、科研意识。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小结：好教，但教好不易。</a:t>
            </a:r>
          </a:p>
        </p:txBody>
      </p:sp>
      <p:pic>
        <p:nvPicPr>
          <p:cNvPr id="8" name="图片 7"/>
          <p:cNvPicPr>
            <a:picLocks noChangeAspect="1"/>
          </p:cNvPicPr>
          <p:nvPr/>
        </p:nvPicPr>
        <p:blipFill>
          <a:blip r:embed="rId2" cstate="email"/>
          <a:srcRect/>
          <a:stretch>
            <a:fillRect/>
          </a:stretch>
        </p:blipFill>
        <p:spPr bwMode="auto">
          <a:xfrm>
            <a:off x="-41855" y="15444"/>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435878" y="714329"/>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标题 1"/>
          <p:cNvSpPr txBox="1">
            <a:spLocks noChangeArrowheads="1"/>
          </p:cNvSpPr>
          <p:nvPr/>
        </p:nvSpPr>
        <p:spPr bwMode="auto">
          <a:xfrm>
            <a:off x="1044575" y="2525185"/>
            <a:ext cx="7219950" cy="1897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习作：中国的世界文化遗产</a:t>
            </a:r>
          </a:p>
        </p:txBody>
      </p:sp>
    </p:spTree>
  </p:cSld>
  <p:clrMapOvr>
    <a:masterClrMapping/>
  </p:clrMapOvr>
</p:sld>
</file>

<file path=ppt/slides/slide1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矩形 1"/>
          <p:cNvSpPr>
            <a:spLocks noChangeArrowheads="1"/>
          </p:cNvSpPr>
          <p:nvPr/>
        </p:nvSpPr>
        <p:spPr bwMode="auto">
          <a:xfrm>
            <a:off x="692151" y="605367"/>
            <a:ext cx="25019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❋习作内容</a:t>
            </a:r>
          </a:p>
        </p:txBody>
      </p:sp>
      <p:sp>
        <p:nvSpPr>
          <p:cNvPr id="3" name="矩形 2"/>
          <p:cNvSpPr/>
          <p:nvPr/>
        </p:nvSpPr>
        <p:spPr>
          <a:xfrm>
            <a:off x="731839" y="1617889"/>
            <a:ext cx="7680325" cy="6078074"/>
          </a:xfrm>
          <a:prstGeom prst="rect">
            <a:avLst/>
          </a:prstGeom>
          <a:noFill/>
          <a:ln>
            <a:noFill/>
          </a:ln>
          <a:effectLst/>
        </p:spPr>
        <p:txBody>
          <a:bodyPr anchor="ctr">
            <a:spAutoFit/>
          </a:bodyPr>
          <a:lstStyle/>
          <a:p>
            <a:pPr marL="0" marR="0" lvl="0" indent="0" algn="l" defTabSz="1219200" rtl="0" eaLnBrk="1" fontAlgn="base" latinLnBrk="0" hangingPunct="1">
              <a:lnSpc>
                <a:spcPct val="114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    你游览过辉煌的北京故宫吗？你知道美丽的敦煌莫高窟吗？你对秦始皇陵兵马俑感兴趣吗？这些令中国人骄傲的世界文化遗产，凝结着我们祖先的汗水和智慧。这次习作，选择一处你感兴趣的中国的世界文化遗产写一写。</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矩形 1"/>
          <p:cNvSpPr>
            <a:spLocks noChangeArrowheads="1"/>
          </p:cNvSpPr>
          <p:nvPr/>
        </p:nvSpPr>
        <p:spPr bwMode="auto">
          <a:xfrm>
            <a:off x="573088" y="742952"/>
            <a:ext cx="25019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❋写法指导</a:t>
            </a:r>
          </a:p>
        </p:txBody>
      </p:sp>
      <p:sp>
        <p:nvSpPr>
          <p:cNvPr id="3" name="矩形 2"/>
          <p:cNvSpPr/>
          <p:nvPr/>
        </p:nvSpPr>
        <p:spPr>
          <a:xfrm>
            <a:off x="484189" y="1531846"/>
            <a:ext cx="8397875" cy="6918304"/>
          </a:xfrm>
          <a:prstGeom prst="rect">
            <a:avLst/>
          </a:prstGeom>
          <a:noFill/>
          <a:ln>
            <a:noFill/>
          </a:ln>
          <a:effectLst/>
        </p:spPr>
        <p:txBody>
          <a:bodyPr anchor="ct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    第一步：</a:t>
            </a: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审题  本次习作的内容是介绍中国的世界文化遗产，首先就要了解中国有哪些文化遗产被列入了</a:t>
            </a:r>
            <a:r>
              <a:rPr kumimoji="0" lang="en-US" altLang="zh-CN"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世界遗产名录</a:t>
            </a:r>
            <a:r>
              <a:rPr kumimoji="0" lang="en-US" altLang="zh-CN" sz="4265" b="1" i="0" u="none" strike="noStrike" kern="1200" cap="none" spc="0" normalizeH="0" baseline="0" noProof="0" dirty="0">
                <a:ln>
                  <a:noFill/>
                </a:ln>
                <a:solidFill>
                  <a:prstClr val="black"/>
                </a:solidFill>
                <a:effectLst/>
                <a:uLnTx/>
                <a:uFillTx/>
                <a:latin typeface="等线 Light" panose="02010600030101010101" pitchFamily="2" charset="-122"/>
                <a:ea typeface="宋体"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，如长城、北京故宫、北京颐和园、敦煌莫高窟、秦始皇陵及兵马俑坑、龙门石窟、大足石刻等。然后从中选择自己感兴趣的一处来写一写。</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771525" y="1852386"/>
            <a:ext cx="7697788" cy="3505319"/>
          </a:xfrm>
          <a:prstGeom prst="rect">
            <a:avLst/>
          </a:prstGeom>
          <a:noFill/>
          <a:ln>
            <a:noFill/>
          </a:ln>
          <a:effectLst/>
        </p:spPr>
        <p:txBody>
          <a:bodyPr anchor="ct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    第二步：立意  </a:t>
            </a: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赞美我国古代劳动人民的勤劳、智慧和力量，抒发自己的民族自豪感和对祖国的热爱之情。</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2652713" y="512345"/>
            <a:ext cx="3838575" cy="1798826"/>
          </a:xfrm>
          <a:prstGeom prst="rect">
            <a:avLst/>
          </a:prstGeom>
          <a:noFill/>
          <a:ln>
            <a:noFill/>
          </a:ln>
          <a:effectLst/>
        </p:spPr>
        <p:txBody>
          <a:bodyPr anchor="ct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等线 Light" panose="02010600030101010101" pitchFamily="2" charset="-122"/>
                <a:ea typeface="宋体" panose="02010600030101010101" pitchFamily="2" charset="-122"/>
                <a:cs typeface="+mn-cs"/>
              </a:rPr>
              <a:t>第三步：思维导图</a:t>
            </a:r>
          </a:p>
        </p:txBody>
      </p:sp>
      <p:pic>
        <p:nvPicPr>
          <p:cNvPr id="4" name="图片 3"/>
          <p:cNvPicPr>
            <a:picLocks noChangeAspect="1" noChangeArrowheads="1"/>
          </p:cNvPicPr>
          <p:nvPr/>
        </p:nvPicPr>
        <p:blipFill>
          <a:blip r:embed="rId2" cstate="email"/>
          <a:srcRect/>
          <a:stretch>
            <a:fillRect/>
          </a:stretch>
        </p:blipFill>
        <p:spPr bwMode="auto">
          <a:xfrm>
            <a:off x="277814" y="2125134"/>
            <a:ext cx="8588375" cy="2995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669926" y="975893"/>
            <a:ext cx="8023225" cy="5999335"/>
          </a:xfrm>
          <a:prstGeom prst="rect">
            <a:avLst/>
          </a:prstGeom>
          <a:noFill/>
          <a:ln>
            <a:noFill/>
          </a:ln>
          <a:effectLst/>
        </p:spPr>
        <p:txBody>
          <a:bodyPr anchor="ct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    </a:t>
            </a:r>
            <a:r>
              <a:rPr kumimoji="0" lang="zh-CN" altLang="en-US"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第四步：方法  </a:t>
            </a: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围绕要介绍的中国世界文化遗产搜集并分类整理相关资料，再按一定顺序写下来。可以运用列数字、举例子、作比较等说明方法，还可以使用图片、表格等辅助形式</a:t>
            </a: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宋体" panose="02010600030101010101" pitchFamily="2" charset="-122"/>
                <a:cs typeface="+mn-cs"/>
              </a:rPr>
              <a:t>。</a:t>
            </a:r>
            <a:endPar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接连接符 3"/>
          <p:cNvCxnSpPr/>
          <p:nvPr/>
        </p:nvCxnSpPr>
        <p:spPr>
          <a:xfrm>
            <a:off x="5946775" y="1255185"/>
            <a:ext cx="0" cy="4705349"/>
          </a:xfrm>
          <a:prstGeom prst="line">
            <a:avLst/>
          </a:prstGeom>
          <a:ln>
            <a:prstDash val="dash"/>
          </a:ln>
        </p:spPr>
        <p:style>
          <a:lnRef idx="2">
            <a:schemeClr val="accent6"/>
          </a:lnRef>
          <a:fillRef idx="0">
            <a:schemeClr val="accent6"/>
          </a:fillRef>
          <a:effectRef idx="1">
            <a:schemeClr val="accent6"/>
          </a:effectRef>
          <a:fontRef idx="minor">
            <a:schemeClr val="tx1"/>
          </a:fontRef>
        </p:style>
      </p:cxnSp>
      <p:sp>
        <p:nvSpPr>
          <p:cNvPr id="10242" name="矩形 6"/>
          <p:cNvSpPr>
            <a:spLocks noChangeArrowheads="1"/>
          </p:cNvSpPr>
          <p:nvPr/>
        </p:nvSpPr>
        <p:spPr bwMode="auto">
          <a:xfrm>
            <a:off x="1173164" y="1073151"/>
            <a:ext cx="394017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参观秦始皇陵兵马俑</a:t>
            </a:r>
          </a:p>
        </p:txBody>
      </p:sp>
      <p:sp>
        <p:nvSpPr>
          <p:cNvPr id="10243" name="矩形 7"/>
          <p:cNvSpPr>
            <a:spLocks noChangeArrowheads="1"/>
          </p:cNvSpPr>
          <p:nvPr/>
        </p:nvSpPr>
        <p:spPr bwMode="auto">
          <a:xfrm>
            <a:off x="596900" y="2017184"/>
            <a:ext cx="5353050" cy="51215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一提起千年古城西安，大家就会想到美丽的骊山、杨贵妃沐浴过的华清池、玄奘主持修建的大雁塔</a:t>
            </a:r>
            <a:r>
              <a:rPr kumimoji="0" lang="en-US" altLang="zh-CN"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我却更喜欢壮观的秦始皇陵兵马俑。①</a:t>
            </a:r>
          </a:p>
        </p:txBody>
      </p:sp>
      <p:sp>
        <p:nvSpPr>
          <p:cNvPr id="9" name="矩形 8"/>
          <p:cNvSpPr/>
          <p:nvPr/>
        </p:nvSpPr>
        <p:spPr>
          <a:xfrm>
            <a:off x="6091239" y="2017185"/>
            <a:ext cx="2622550" cy="3931461"/>
          </a:xfrm>
          <a:prstGeom prst="rect">
            <a:avLst/>
          </a:prstGeom>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3465" b="1" i="0" u="none" strike="noStrike" kern="12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    ①</a:t>
            </a:r>
            <a:r>
              <a:rPr kumimoji="0" lang="zh-CN" altLang="en-US" sz="34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开头运用对比的手法，引入介绍对象</a:t>
            </a:r>
            <a:r>
              <a:rPr kumimoji="0" lang="en-US" altLang="zh-CN" sz="3465" b="1" i="0" u="none" strike="noStrike" kern="12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a:t>
            </a:r>
            <a:r>
              <a:rPr kumimoji="0" lang="zh-CN" altLang="en-US" sz="34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秦始皇陵兵马俑。</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矩形 2"/>
          <p:cNvSpPr>
            <a:spLocks noChangeArrowheads="1"/>
          </p:cNvSpPr>
          <p:nvPr/>
        </p:nvSpPr>
        <p:spPr bwMode="auto">
          <a:xfrm>
            <a:off x="641351" y="1471084"/>
            <a:ext cx="5724525" cy="62999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去年暑假，我随爸爸、妈妈游历西安，并参观了我向往已久的秦始皇陵兵马俑。</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兵马俑是什么呢？兵马俑属于古代墓葬雕塑的类别之一，是用陶土做成兵和马的形状的殉葬品。②</a:t>
            </a:r>
          </a:p>
        </p:txBody>
      </p:sp>
      <p:cxnSp>
        <p:nvCxnSpPr>
          <p:cNvPr id="3" name="直接连接符 2"/>
          <p:cNvCxnSpPr/>
          <p:nvPr/>
        </p:nvCxnSpPr>
        <p:spPr>
          <a:xfrm>
            <a:off x="6459538" y="1077386"/>
            <a:ext cx="0" cy="5446183"/>
          </a:xfrm>
          <a:prstGeom prst="line">
            <a:avLst/>
          </a:prstGeom>
          <a:ln>
            <a:prstDash val="dash"/>
          </a:ln>
        </p:spPr>
        <p:style>
          <a:lnRef idx="2">
            <a:schemeClr val="accent6"/>
          </a:lnRef>
          <a:fillRef idx="0">
            <a:schemeClr val="accent6"/>
          </a:fillRef>
          <a:effectRef idx="1">
            <a:schemeClr val="accent6"/>
          </a:effectRef>
          <a:fontRef idx="minor">
            <a:schemeClr val="tx1"/>
          </a:fontRef>
        </p:style>
      </p:cxnSp>
      <p:sp>
        <p:nvSpPr>
          <p:cNvPr id="4" name="矩形 3"/>
          <p:cNvSpPr/>
          <p:nvPr/>
        </p:nvSpPr>
        <p:spPr>
          <a:xfrm>
            <a:off x="6584950" y="2296585"/>
            <a:ext cx="2286000" cy="3931461"/>
          </a:xfrm>
          <a:prstGeom prst="rect">
            <a:avLst/>
          </a:prstGeom>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34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    ②运用设问的修辞方法，简单介绍什么是兵马俑。</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1" name="图片 1"/>
          <p:cNvPicPr>
            <a:picLocks noChangeAspect="1" noChangeArrowheads="1"/>
          </p:cNvPicPr>
          <p:nvPr/>
        </p:nvPicPr>
        <p:blipFill>
          <a:blip r:embed="rId2" cstate="email"/>
          <a:srcRect/>
          <a:stretch>
            <a:fillRect/>
          </a:stretch>
        </p:blipFill>
        <p:spPr bwMode="auto">
          <a:xfrm>
            <a:off x="0" y="0"/>
            <a:ext cx="9144000" cy="68855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62" name="文本框 2"/>
          <p:cNvSpPr txBox="1">
            <a:spLocks noChangeArrowheads="1"/>
          </p:cNvSpPr>
          <p:nvPr/>
        </p:nvSpPr>
        <p:spPr bwMode="auto">
          <a:xfrm>
            <a:off x="395289" y="260351"/>
            <a:ext cx="3313112"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white"/>
                </a:solidFill>
                <a:latin typeface="宋体" panose="02010600030101010101" pitchFamily="2" charset="-122"/>
                <a:ea typeface="宋体" panose="02010600030101010101" pitchFamily="2" charset="-122"/>
              </a:rPr>
              <a:t>故乡的小月亮</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矩形 2"/>
          <p:cNvSpPr>
            <a:spLocks noChangeArrowheads="1"/>
          </p:cNvSpPr>
          <p:nvPr/>
        </p:nvSpPr>
        <p:spPr bwMode="auto">
          <a:xfrm>
            <a:off x="341314" y="825501"/>
            <a:ext cx="6302375" cy="79954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一进展厅，我一下子就被一号坑里的景象惊呆了，只见一排一排整整齐齐的兵马俑，摆出一副严阵以待的架势。我脑海里立马闪现出电视剧里两军对阵的场面</a:t>
            </a:r>
            <a:r>
              <a:rPr kumimoji="0" lang="en-US" altLang="zh-CN"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我估算了一下，这里足足有</a:t>
            </a:r>
            <a:r>
              <a:rPr kumimoji="0" lang="en-US" altLang="zh-CN"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6000</a:t>
            </a: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多个兵马俑。走近仔细看，这些兵马俑和真人一般大小，模样各不相同，个个栩栩如生。③</a:t>
            </a:r>
            <a:endParaRPr kumimoji="0" lang="en-US" altLang="zh-CN"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3" name="矩形 2"/>
          <p:cNvSpPr/>
          <p:nvPr/>
        </p:nvSpPr>
        <p:spPr>
          <a:xfrm>
            <a:off x="6827839" y="1420285"/>
            <a:ext cx="2046287" cy="5851025"/>
          </a:xfrm>
          <a:prstGeom prst="rect">
            <a:avLst/>
          </a:prstGeom>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34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    ③介绍一号坑的场景，联想与现实相互交织，展现了兵马俑的雄伟、壮观。</a:t>
            </a:r>
          </a:p>
        </p:txBody>
      </p:sp>
      <p:cxnSp>
        <p:nvCxnSpPr>
          <p:cNvPr id="4" name="直接连接符 3"/>
          <p:cNvCxnSpPr/>
          <p:nvPr/>
        </p:nvCxnSpPr>
        <p:spPr>
          <a:xfrm>
            <a:off x="6688138" y="825502"/>
            <a:ext cx="0" cy="5710767"/>
          </a:xfrm>
          <a:prstGeom prst="line">
            <a:avLst/>
          </a:prstGeom>
          <a:ln>
            <a:prstDash val="dash"/>
          </a:ln>
        </p:spPr>
        <p:style>
          <a:lnRef idx="2">
            <a:schemeClr val="accent6"/>
          </a:lnRef>
          <a:fillRef idx="0">
            <a:schemeClr val="accent6"/>
          </a:fillRef>
          <a:effectRef idx="1">
            <a:schemeClr val="accent6"/>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矩形 1"/>
          <p:cNvSpPr>
            <a:spLocks noChangeArrowheads="1"/>
          </p:cNvSpPr>
          <p:nvPr/>
        </p:nvSpPr>
        <p:spPr bwMode="auto">
          <a:xfrm>
            <a:off x="447675" y="781052"/>
            <a:ext cx="5697538" cy="79954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二号坑虽然不如一号坑面积大、兵多，但布局像八卦阵一样复杂，兵种也更加齐全。这里有陶俑、陶马</a:t>
            </a:r>
            <a:r>
              <a:rPr kumimoji="0" lang="en-US" altLang="zh-CN"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1300</a:t>
            </a: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多件、战车</a:t>
            </a:r>
            <a:r>
              <a:rPr kumimoji="0" lang="en-US" altLang="zh-CN"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80</a:t>
            </a: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余辆、青铜兵器数千件。其中的一辆四轮铜车马，像是当年三军统帅亲临前线指挥作战时使用的，被称为“青铜之冠”，其制作工艺令人惊叹不已。④</a:t>
            </a:r>
          </a:p>
        </p:txBody>
      </p:sp>
      <p:sp>
        <p:nvSpPr>
          <p:cNvPr id="3" name="矩形 2"/>
          <p:cNvSpPr/>
          <p:nvPr/>
        </p:nvSpPr>
        <p:spPr>
          <a:xfrm>
            <a:off x="6229351" y="1159934"/>
            <a:ext cx="2614613" cy="6490879"/>
          </a:xfrm>
          <a:prstGeom prst="rect">
            <a:avLst/>
          </a:prstGeom>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3465" b="1" i="0" u="none" strike="noStrike" kern="12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    ④运用列数字、打比方的说明方法，抓住二号坑的特点，重点介绍了让自己印象深刻的“一辆四轮铜车马”。</a:t>
            </a:r>
            <a:endParaRPr kumimoji="0" lang="zh-CN" altLang="en-US" sz="34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endParaRPr>
          </a:p>
        </p:txBody>
      </p:sp>
      <p:cxnSp>
        <p:nvCxnSpPr>
          <p:cNvPr id="4" name="直接连接符 3"/>
          <p:cNvCxnSpPr/>
          <p:nvPr/>
        </p:nvCxnSpPr>
        <p:spPr>
          <a:xfrm>
            <a:off x="6159500" y="738719"/>
            <a:ext cx="0" cy="5710767"/>
          </a:xfrm>
          <a:prstGeom prst="line">
            <a:avLst/>
          </a:prstGeom>
          <a:ln>
            <a:prstDash val="dash"/>
          </a:ln>
        </p:spPr>
        <p:style>
          <a:lnRef idx="2">
            <a:schemeClr val="accent6"/>
          </a:lnRef>
          <a:fillRef idx="0">
            <a:schemeClr val="accent6"/>
          </a:fillRef>
          <a:effectRef idx="1">
            <a:schemeClr val="accent6"/>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矩形 1"/>
          <p:cNvSpPr>
            <a:spLocks noChangeArrowheads="1"/>
          </p:cNvSpPr>
          <p:nvPr/>
        </p:nvSpPr>
        <p:spPr bwMode="auto">
          <a:xfrm>
            <a:off x="639764" y="1701800"/>
            <a:ext cx="4611687" cy="44031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三号坑呈“凹”字形，面积不大，像是供统帅和军师运筹帷幄、决胜千里的指挥部。我伫立良久，不禁浮想联翩。⑤</a:t>
            </a:r>
            <a:endParaRPr kumimoji="0" lang="en-US" altLang="zh-CN"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3" name="直接连接符 2"/>
          <p:cNvCxnSpPr/>
          <p:nvPr/>
        </p:nvCxnSpPr>
        <p:spPr>
          <a:xfrm>
            <a:off x="5376863" y="726019"/>
            <a:ext cx="0" cy="5710767"/>
          </a:xfrm>
          <a:prstGeom prst="line">
            <a:avLst/>
          </a:prstGeom>
          <a:ln>
            <a:prstDash val="dash"/>
          </a:ln>
        </p:spPr>
        <p:style>
          <a:lnRef idx="2">
            <a:schemeClr val="accent6"/>
          </a:lnRef>
          <a:fillRef idx="0">
            <a:schemeClr val="accent6"/>
          </a:fillRef>
          <a:effectRef idx="1">
            <a:schemeClr val="accent6"/>
          </a:effectRef>
          <a:fontRef idx="minor">
            <a:schemeClr val="tx1"/>
          </a:fontRef>
        </p:style>
      </p:cxnSp>
      <p:sp>
        <p:nvSpPr>
          <p:cNvPr id="4" name="矩形 3"/>
          <p:cNvSpPr/>
          <p:nvPr/>
        </p:nvSpPr>
        <p:spPr>
          <a:xfrm>
            <a:off x="5668964" y="1983318"/>
            <a:ext cx="3213100" cy="3931461"/>
          </a:xfrm>
          <a:prstGeom prst="rect">
            <a:avLst/>
          </a:prstGeom>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3465" b="1" i="0" u="none" strike="noStrike" kern="12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    ⑤简要介绍三号坑的形状、面积等。全文安排有详有略，重点突出。</a:t>
            </a:r>
            <a:endParaRPr kumimoji="0" lang="zh-CN" altLang="en-US" sz="34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矩形 1"/>
          <p:cNvSpPr>
            <a:spLocks noChangeArrowheads="1"/>
          </p:cNvSpPr>
          <p:nvPr/>
        </p:nvSpPr>
        <p:spPr bwMode="auto">
          <a:xfrm>
            <a:off x="592139" y="1621367"/>
            <a:ext cx="5221287" cy="51215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据解说员介绍，秦始皇陵兵马俑博物馆是中国最大的古代军事博物馆，也是“世界八大奇迹”之一。这可是我国古代劳动人民勤劳和智慧的结晶啊！</a:t>
            </a:r>
            <a:r>
              <a:rPr kumimoji="0" lang="en-US" altLang="zh-CN"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⑥</a:t>
            </a:r>
            <a:endPar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3" name="直接连接符 2"/>
          <p:cNvCxnSpPr/>
          <p:nvPr/>
        </p:nvCxnSpPr>
        <p:spPr>
          <a:xfrm>
            <a:off x="5948363" y="778935"/>
            <a:ext cx="0" cy="5710767"/>
          </a:xfrm>
          <a:prstGeom prst="line">
            <a:avLst/>
          </a:prstGeom>
          <a:ln>
            <a:prstDash val="dash"/>
          </a:ln>
        </p:spPr>
        <p:style>
          <a:lnRef idx="2">
            <a:schemeClr val="accent6"/>
          </a:lnRef>
          <a:fillRef idx="0">
            <a:schemeClr val="accent6"/>
          </a:fillRef>
          <a:effectRef idx="1">
            <a:schemeClr val="accent6"/>
          </a:effectRef>
          <a:fontRef idx="minor">
            <a:schemeClr val="tx1"/>
          </a:fontRef>
        </p:style>
      </p:cxnSp>
      <p:sp>
        <p:nvSpPr>
          <p:cNvPr id="4" name="矩形 3"/>
          <p:cNvSpPr/>
          <p:nvPr/>
        </p:nvSpPr>
        <p:spPr>
          <a:xfrm>
            <a:off x="6042026" y="1921934"/>
            <a:ext cx="2641600" cy="3931461"/>
          </a:xfrm>
          <a:prstGeom prst="rect">
            <a:avLst/>
          </a:prstGeom>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3465" b="1" i="0" u="none" strike="noStrike" kern="12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    ⑥概述了秦始皇陵兵马俑的历史、文化价值，表达了赞叹之情。</a:t>
            </a:r>
            <a:endParaRPr kumimoji="0" lang="zh-CN" altLang="en-US" sz="34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矩形 1"/>
          <p:cNvSpPr>
            <a:spLocks noChangeArrowheads="1"/>
          </p:cNvSpPr>
          <p:nvPr/>
        </p:nvSpPr>
        <p:spPr bwMode="auto">
          <a:xfrm>
            <a:off x="660401" y="1981201"/>
            <a:ext cx="7823200" cy="3684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看完兵马俑，我对源远流长的中华文明肃然起敬，一种民族自豪感油然而生。我想，这些记忆和感动将永远留在我心间，激励我为实现民族复兴而努力。</a:t>
            </a:r>
          </a:p>
        </p:txBody>
      </p:sp>
    </p:spTree>
  </p:cSld>
  <p:clrMapOvr>
    <a:masterClrMapping/>
  </p:clrMapOvr>
</p:sld>
</file>

<file path=ppt/slides/slide1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546101" y="1013069"/>
            <a:ext cx="8051800" cy="7180940"/>
          </a:xfrm>
          <a:prstGeom prst="rect">
            <a:avLst/>
          </a:prstGeom>
          <a:noFill/>
          <a:ln>
            <a:noFill/>
          </a:ln>
          <a:effectLst/>
        </p:spPr>
        <p:txBody>
          <a:bodyPr anchor="ctr">
            <a:spAutoFit/>
          </a:bodyPr>
          <a:lstStyle/>
          <a:p>
            <a:pPr marL="0" marR="0" lvl="0" indent="0" algn="l" defTabSz="1219200" rtl="0" eaLnBrk="1" fontAlgn="base" latinLnBrk="0" hangingPunct="1">
              <a:lnSpc>
                <a:spcPct val="135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    </a:t>
            </a:r>
            <a:r>
              <a:rPr kumimoji="0" lang="zh-CN" altLang="en-US"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点评：</a:t>
            </a: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小作者按照参观的顺序，依次介绍了三个兵马俑展厅，详略得当；将亲身体会和搜集的资料融合在一起，运用了多种说明方法，介绍了秦始皇陵兵马俑的相关知识，抒发了强烈的民族自豪感与对古代劳动人民的赞叹之情。</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29430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（三）重视语文核心素养，重建语文知识体系。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（四）三位一体，区分不同课型。“教读”、“自读”和“课外阅读”三位一体，整体提高学生的语文素养。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（五）把课外阅读纳入教材体制。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（六）识字写字教学更加讲究科学性。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（七）提高写作教学的效果。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新教材注重了六个意识。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１、国家意识。 ２、目标意识。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３、文体意识，非常突出文学素养的培养。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４、读书意识。 ５、主体意识。 ６、科研意识。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小结：好教，但教好不易。</a:t>
            </a:r>
          </a:p>
        </p:txBody>
      </p:sp>
      <p:pic>
        <p:nvPicPr>
          <p:cNvPr id="8" name="图片 7"/>
          <p:cNvPicPr>
            <a:picLocks noChangeAspect="1"/>
          </p:cNvPicPr>
          <p:nvPr/>
        </p:nvPicPr>
        <p:blipFill>
          <a:blip r:embed="rId2" cstate="email"/>
          <a:srcRect/>
          <a:stretch>
            <a:fillRect/>
          </a:stretch>
        </p:blipFill>
        <p:spPr bwMode="auto">
          <a:xfrm>
            <a:off x="-41855" y="15444"/>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435878" y="714329"/>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标题 1"/>
          <p:cNvSpPr txBox="1">
            <a:spLocks noChangeArrowheads="1"/>
          </p:cNvSpPr>
          <p:nvPr/>
        </p:nvSpPr>
        <p:spPr bwMode="auto">
          <a:xfrm>
            <a:off x="2967832" y="2523144"/>
            <a:ext cx="3208337" cy="1897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语文园地七</a:t>
            </a:r>
          </a:p>
        </p:txBody>
      </p:sp>
    </p:spTree>
  </p:cSld>
  <p:clrMapOvr>
    <a:masterClrMapping/>
  </p:clrMapOvr>
</p:sld>
</file>

<file path=ppt/slides/slide1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5"/>
          <p:cNvSpPr>
            <a:spLocks noChangeArrowheads="1"/>
          </p:cNvSpPr>
          <p:nvPr/>
        </p:nvSpPr>
        <p:spPr bwMode="auto">
          <a:xfrm>
            <a:off x="569914" y="2578724"/>
            <a:ext cx="8143875" cy="2455096"/>
          </a:xfrm>
          <a:prstGeom prst="rect">
            <a:avLst/>
          </a:prstGeom>
          <a:noFill/>
          <a:ln>
            <a:noFill/>
          </a:ln>
          <a:effectLst/>
        </p:spPr>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    本次交流的内容是体会景物的动态美和静态美，从而更好地感受课文中所写景物的独特魅力。</a:t>
            </a:r>
          </a:p>
        </p:txBody>
      </p:sp>
      <p:sp>
        <p:nvSpPr>
          <p:cNvPr id="5122" name="矩形 2"/>
          <p:cNvSpPr>
            <a:spLocks noChangeArrowheads="1"/>
          </p:cNvSpPr>
          <p:nvPr/>
        </p:nvSpPr>
        <p:spPr bwMode="auto">
          <a:xfrm>
            <a:off x="500064" y="1509185"/>
            <a:ext cx="25019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❋交流指导</a:t>
            </a:r>
          </a:p>
        </p:txBody>
      </p:sp>
      <p:pic>
        <p:nvPicPr>
          <p:cNvPr id="5123" name="图片 1"/>
          <p:cNvPicPr>
            <a:picLocks noChangeAspect="1" noChangeArrowheads="1"/>
          </p:cNvPicPr>
          <p:nvPr/>
        </p:nvPicPr>
        <p:blipFill>
          <a:blip r:embed="rId2" cstate="email"/>
          <a:srcRect/>
          <a:stretch>
            <a:fillRect/>
          </a:stretch>
        </p:blipFill>
        <p:spPr bwMode="auto">
          <a:xfrm>
            <a:off x="654050" y="654051"/>
            <a:ext cx="2055813" cy="63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矩形 2"/>
          <p:cNvSpPr>
            <a:spLocks noChangeArrowheads="1"/>
          </p:cNvSpPr>
          <p:nvPr/>
        </p:nvSpPr>
        <p:spPr bwMode="auto">
          <a:xfrm>
            <a:off x="500064" y="351368"/>
            <a:ext cx="25019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❋交流展示</a:t>
            </a:r>
          </a:p>
        </p:txBody>
      </p:sp>
      <p:sp>
        <p:nvSpPr>
          <p:cNvPr id="4" name="Rectangle 5"/>
          <p:cNvSpPr>
            <a:spLocks noChangeArrowheads="1"/>
          </p:cNvSpPr>
          <p:nvPr/>
        </p:nvSpPr>
        <p:spPr bwMode="auto">
          <a:xfrm>
            <a:off x="381000" y="1200976"/>
            <a:ext cx="8382000" cy="6393032"/>
          </a:xfrm>
          <a:prstGeom prst="rect">
            <a:avLst/>
          </a:prstGeom>
          <a:noFill/>
          <a:ln>
            <a:noFill/>
          </a:ln>
          <a:effectLst/>
        </p:spPr>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    《</a:t>
            </a: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威尼斯的小艇</a:t>
            </a:r>
            <a:r>
              <a:rPr kumimoji="0" lang="en-US" altLang="zh-CN"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中，“小艇穿过一座座形式不同的石桥”“两边的建筑飞一般地往后倒退”这些语句描写了小艇在水面上灵活穿梭的样子，体现了威尼斯的动态美；“高大的石头建筑耸立在河边，古老的桥梁横在水上，大大小小的船都停泊在码头上。</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900114" y="933451"/>
            <a:ext cx="8064500" cy="2652073"/>
          </a:xfrm>
          <a:prstGeom prst="rect">
            <a:avLst/>
          </a:prstGeom>
          <a:noFill/>
        </p:spPr>
        <p:txBody>
          <a:bodyPr>
            <a:spAutoFit/>
          </a:bodyPr>
          <a:lstStyle/>
          <a:p>
            <a:pPr defTabSz="1219200" fontAlgn="base">
              <a:lnSpc>
                <a:spcPct val="130000"/>
              </a:lnSpc>
              <a:spcBef>
                <a:spcPct val="0"/>
              </a:spcBef>
              <a:spcAft>
                <a:spcPct val="0"/>
              </a:spcAft>
              <a:defRPr/>
            </a:pPr>
            <a:r>
              <a:rPr lang="zh-CN" altLang="en-US" sz="4265" b="1" dirty="0">
                <a:solidFill>
                  <a:srgbClr val="70AD47">
                    <a:lumMod val="75000"/>
                  </a:srgbClr>
                </a:solidFill>
                <a:latin typeface="黑体" panose="02010609060101010101" pitchFamily="49" charset="-122"/>
                <a:ea typeface="黑体" panose="02010609060101010101" pitchFamily="49" charset="-122"/>
              </a:rPr>
              <a:t>    第</a:t>
            </a:r>
            <a:r>
              <a:rPr lang="en-US" altLang="zh-CN" sz="4265" b="1" dirty="0">
                <a:solidFill>
                  <a:srgbClr val="70AD47">
                    <a:lumMod val="75000"/>
                  </a:srgbClr>
                </a:solidFill>
                <a:latin typeface="黑体" panose="02010609060101010101" pitchFamily="49" charset="-122"/>
                <a:ea typeface="黑体" panose="02010609060101010101" pitchFamily="49" charset="-122"/>
              </a:rPr>
              <a:t>5</a:t>
            </a:r>
            <a:r>
              <a:rPr lang="zh-CN" altLang="en-US" sz="4265" b="1" dirty="0">
                <a:solidFill>
                  <a:srgbClr val="70AD47">
                    <a:lumMod val="75000"/>
                  </a:srgbClr>
                </a:solidFill>
                <a:latin typeface="黑体" panose="02010609060101010101" pitchFamily="49" charset="-122"/>
                <a:ea typeface="黑体" panose="02010609060101010101" pitchFamily="49" charset="-122"/>
              </a:rPr>
              <a:t>自然段作者运用了什么写作方法？你从中体会到了作者怎样的情感？</a:t>
            </a:r>
          </a:p>
        </p:txBody>
      </p:sp>
      <p:sp>
        <p:nvSpPr>
          <p:cNvPr id="3" name="文本框 2"/>
          <p:cNvSpPr txBox="1">
            <a:spLocks noChangeArrowheads="1"/>
          </p:cNvSpPr>
          <p:nvPr/>
        </p:nvSpPr>
        <p:spPr bwMode="auto">
          <a:xfrm>
            <a:off x="755651" y="2853267"/>
            <a:ext cx="331152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世界各地的月亮</a:t>
            </a:r>
          </a:p>
        </p:txBody>
      </p:sp>
      <p:sp>
        <p:nvSpPr>
          <p:cNvPr id="4" name="文本框 3"/>
          <p:cNvSpPr txBox="1">
            <a:spLocks noChangeArrowheads="1"/>
          </p:cNvSpPr>
          <p:nvPr/>
        </p:nvSpPr>
        <p:spPr bwMode="auto">
          <a:xfrm>
            <a:off x="6011864" y="2853267"/>
            <a:ext cx="237648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故乡的月亮</a:t>
            </a:r>
          </a:p>
        </p:txBody>
      </p:sp>
      <p:sp>
        <p:nvSpPr>
          <p:cNvPr id="5" name="文本框 4"/>
          <p:cNvSpPr txBox="1">
            <a:spLocks noChangeArrowheads="1"/>
          </p:cNvSpPr>
          <p:nvPr/>
        </p:nvSpPr>
        <p:spPr bwMode="auto">
          <a:xfrm>
            <a:off x="1331913" y="3909484"/>
            <a:ext cx="1871662"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美妙绝伦</a:t>
            </a:r>
          </a:p>
        </p:txBody>
      </p:sp>
      <p:sp>
        <p:nvSpPr>
          <p:cNvPr id="6" name="文本框 5"/>
          <p:cNvSpPr txBox="1">
            <a:spLocks noChangeArrowheads="1"/>
          </p:cNvSpPr>
          <p:nvPr/>
        </p:nvSpPr>
        <p:spPr bwMode="auto">
          <a:xfrm>
            <a:off x="6443664" y="3829051"/>
            <a:ext cx="151288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小月亮</a:t>
            </a:r>
          </a:p>
        </p:txBody>
      </p:sp>
      <p:cxnSp>
        <p:nvCxnSpPr>
          <p:cNvPr id="8" name="直接箭头连接符 7"/>
          <p:cNvCxnSpPr/>
          <p:nvPr/>
        </p:nvCxnSpPr>
        <p:spPr>
          <a:xfrm>
            <a:off x="3779839" y="4318000"/>
            <a:ext cx="2160587" cy="0"/>
          </a:xfrm>
          <a:prstGeom prst="straightConnector1">
            <a:avLst/>
          </a:prstGeom>
          <a:ln w="28575">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 name="文本框 8"/>
          <p:cNvSpPr txBox="1">
            <a:spLocks noChangeArrowheads="1"/>
          </p:cNvSpPr>
          <p:nvPr/>
        </p:nvSpPr>
        <p:spPr bwMode="auto">
          <a:xfrm>
            <a:off x="4319589" y="3342217"/>
            <a:ext cx="108108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FF0000"/>
                </a:solidFill>
                <a:latin typeface="黑体" panose="02010609060101010101" pitchFamily="49" charset="-122"/>
                <a:ea typeface="黑体" panose="02010609060101010101" pitchFamily="49" charset="-122"/>
              </a:rPr>
              <a:t>对比</a:t>
            </a:r>
          </a:p>
        </p:txBody>
      </p:sp>
      <p:sp>
        <p:nvSpPr>
          <p:cNvPr id="10" name="文本框 9"/>
          <p:cNvSpPr txBox="1"/>
          <p:nvPr/>
        </p:nvSpPr>
        <p:spPr>
          <a:xfrm>
            <a:off x="2555876" y="5086351"/>
            <a:ext cx="3887788" cy="1798826"/>
          </a:xfrm>
          <a:prstGeom prst="rect">
            <a:avLst/>
          </a:prstGeom>
          <a:solidFill>
            <a:schemeClr val="accent4">
              <a:lumMod val="60000"/>
              <a:lumOff val="40000"/>
            </a:schemeClr>
          </a:solidFill>
        </p:spPr>
        <p:txBody>
          <a:bodyPr>
            <a:spAutoFit/>
          </a:bodyPr>
          <a:lstStyle/>
          <a:p>
            <a:pPr defTabSz="1219200" fontAlgn="base">
              <a:lnSpc>
                <a:spcPct val="130000"/>
              </a:lnSpc>
              <a:spcBef>
                <a:spcPct val="0"/>
              </a:spcBef>
              <a:spcAft>
                <a:spcPct val="0"/>
              </a:spcAft>
              <a:defRPr/>
            </a:pPr>
            <a:r>
              <a:rPr lang="zh-CN" altLang="en-US" sz="4265" b="1" dirty="0">
                <a:solidFill>
                  <a:prstClr val="black"/>
                </a:solidFill>
                <a:latin typeface="等线" panose="02010600030101010101" pitchFamily="2" charset="-122"/>
                <a:ea typeface="等线" panose="02010600030101010101" pitchFamily="2" charset="-122"/>
              </a:rPr>
              <a:t>热爱家乡，眷恋家乡</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down)">
                                      <p:cBhvr>
                                        <p:cTn id="13" dur="500"/>
                                        <p:tgtEl>
                                          <p:spTgt spid="5"/>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down)">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down)">
                                      <p:cBhvr>
                                        <p:cTn id="21" dur="500"/>
                                        <p:tgtEl>
                                          <p:spTgt spid="8"/>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down)">
                                      <p:cBhvr>
                                        <p:cTn id="24" dur="5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wipe(down)">
                                      <p:cBhvr>
                                        <p:cTn id="2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9" grpId="0"/>
      <p:bldP spid="10" grpId="0" animBg="1"/>
    </p:bldLst>
  </p:timing>
</p:sld>
</file>

<file path=ppt/slides/slide1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606425" y="1181925"/>
            <a:ext cx="8132763" cy="6393032"/>
          </a:xfrm>
          <a:prstGeom prst="rect">
            <a:avLst/>
          </a:prstGeom>
          <a:noFill/>
          <a:ln>
            <a:noFill/>
          </a:ln>
          <a:effectLst/>
        </p:spPr>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静寂笼罩着这座水上城市，古老的威尼斯又沉沉地入睡了”这些语句描写了夜晚戏院散场后万物静寂的场景，体现了威尼斯的静态美。阅读时关注这些语句，就能更深入地感受到这座“世界闻名的水上城市”既繁华又幽静的独特魅力。</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矩形 3"/>
          <p:cNvSpPr>
            <a:spLocks noChangeArrowheads="1"/>
          </p:cNvSpPr>
          <p:nvPr/>
        </p:nvSpPr>
        <p:spPr bwMode="auto">
          <a:xfrm>
            <a:off x="792164" y="1331385"/>
            <a:ext cx="800417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下面的句子分别写出了景物的动、静之美，选择一个情景，照样子写一写。</a:t>
            </a:r>
          </a:p>
        </p:txBody>
      </p:sp>
      <p:sp>
        <p:nvSpPr>
          <p:cNvPr id="8196" name="矩形 4"/>
          <p:cNvSpPr>
            <a:spLocks noChangeArrowheads="1"/>
          </p:cNvSpPr>
          <p:nvPr/>
        </p:nvSpPr>
        <p:spPr bwMode="auto">
          <a:xfrm>
            <a:off x="792163" y="3001434"/>
            <a:ext cx="7905750"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半夜，戏院散场了，一大群人拥出来，走上了各自雇定的小艇。簇拥在一起的小艇一会儿就散开了，消失在弯曲的河道中，远处传来一片哗笑和告别的声音。</a:t>
            </a:r>
          </a:p>
        </p:txBody>
      </p:sp>
      <p:pic>
        <p:nvPicPr>
          <p:cNvPr id="8197" name="图片 2"/>
          <p:cNvPicPr>
            <a:picLocks noChangeAspect="1" noChangeArrowheads="1"/>
          </p:cNvPicPr>
          <p:nvPr/>
        </p:nvPicPr>
        <p:blipFill>
          <a:blip r:embed="rId2" cstate="email"/>
          <a:srcRect/>
          <a:stretch>
            <a:fillRect/>
          </a:stretch>
        </p:blipFill>
        <p:spPr bwMode="auto">
          <a:xfrm>
            <a:off x="434975" y="1511302"/>
            <a:ext cx="428625" cy="5736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198" name="图片 3"/>
          <p:cNvPicPr>
            <a:picLocks noChangeAspect="1" noChangeArrowheads="1"/>
          </p:cNvPicPr>
          <p:nvPr/>
        </p:nvPicPr>
        <p:blipFill>
          <a:blip r:embed="rId3" cstate="email"/>
          <a:srcRect/>
          <a:stretch>
            <a:fillRect/>
          </a:stretch>
        </p:blipFill>
        <p:spPr bwMode="auto">
          <a:xfrm>
            <a:off x="715964" y="586318"/>
            <a:ext cx="2584450" cy="6688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矩形 4"/>
          <p:cNvSpPr>
            <a:spLocks noChangeArrowheads="1"/>
          </p:cNvSpPr>
          <p:nvPr/>
        </p:nvSpPr>
        <p:spPr bwMode="auto">
          <a:xfrm>
            <a:off x="619125" y="929219"/>
            <a:ext cx="7905750"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车船过后，一切又恢复了平静。最后一抹晚霞也渐渐消失了，整个天地都暗了下来。狗不叫了，圈里的牛也不再发出哞哞声，马也忘记了踢马房的挡板。</a:t>
            </a:r>
          </a:p>
        </p:txBody>
      </p:sp>
      <p:sp>
        <p:nvSpPr>
          <p:cNvPr id="3" name="矩形 4"/>
          <p:cNvSpPr>
            <a:spLocks noChangeArrowheads="1"/>
          </p:cNvSpPr>
          <p:nvPr/>
        </p:nvSpPr>
        <p:spPr bwMode="auto">
          <a:xfrm>
            <a:off x="1160464" y="4301067"/>
            <a:ext cx="2681287" cy="1667508"/>
          </a:xfrm>
          <a:prstGeom prst="rect">
            <a:avLst/>
          </a:prstGeom>
        </p:spPr>
        <p:style>
          <a:lnRef idx="1">
            <a:schemeClr val="accent3"/>
          </a:lnRef>
          <a:fillRef idx="2">
            <a:schemeClr val="accent3"/>
          </a:fillRef>
          <a:effectRef idx="1">
            <a:schemeClr val="accent3"/>
          </a:effectRef>
          <a:fontRef idx="minor">
            <a:schemeClr val="dk1"/>
          </a:fontRef>
        </p:style>
        <p:txBody>
          <a:bodyPr>
            <a:spAutoFit/>
          </a:bodyPr>
          <a:lstStyle>
            <a:lvl1pPr marL="457200" indent="-457200">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放学后的校园</a:t>
            </a:r>
          </a:p>
        </p:txBody>
      </p:sp>
      <p:sp>
        <p:nvSpPr>
          <p:cNvPr id="4" name="矩形 4"/>
          <p:cNvSpPr>
            <a:spLocks noChangeArrowheads="1"/>
          </p:cNvSpPr>
          <p:nvPr/>
        </p:nvSpPr>
        <p:spPr bwMode="auto">
          <a:xfrm>
            <a:off x="2908301" y="5308601"/>
            <a:ext cx="3146425" cy="1667508"/>
          </a:xfrm>
          <a:prstGeom prst="rect">
            <a:avLst/>
          </a:prstGeom>
        </p:spPr>
        <p:style>
          <a:lnRef idx="1">
            <a:schemeClr val="accent3"/>
          </a:lnRef>
          <a:fillRef idx="2">
            <a:schemeClr val="accent3"/>
          </a:fillRef>
          <a:effectRef idx="1">
            <a:schemeClr val="accent3"/>
          </a:effectRef>
          <a:fontRef idx="minor">
            <a:schemeClr val="dk1"/>
          </a:fontRef>
        </p:style>
        <p:txBody>
          <a:bodyPr>
            <a:spAutoFit/>
          </a:bodyPr>
          <a:lstStyle>
            <a:lvl1pPr marL="457200" indent="-457200">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群鸟飞过的湖面</a:t>
            </a:r>
          </a:p>
        </p:txBody>
      </p:sp>
      <p:sp>
        <p:nvSpPr>
          <p:cNvPr id="5" name="矩形 4"/>
          <p:cNvSpPr>
            <a:spLocks noChangeArrowheads="1"/>
          </p:cNvSpPr>
          <p:nvPr/>
        </p:nvSpPr>
        <p:spPr bwMode="auto">
          <a:xfrm>
            <a:off x="5459413" y="4301067"/>
            <a:ext cx="2635250" cy="1667508"/>
          </a:xfrm>
          <a:prstGeom prst="rect">
            <a:avLst/>
          </a:prstGeom>
        </p:spPr>
        <p:style>
          <a:lnRef idx="1">
            <a:schemeClr val="accent3"/>
          </a:lnRef>
          <a:fillRef idx="2">
            <a:schemeClr val="accent3"/>
          </a:fillRef>
          <a:effectRef idx="1">
            <a:schemeClr val="accent3"/>
          </a:effectRef>
          <a:fontRef idx="minor">
            <a:schemeClr val="dk1"/>
          </a:fontRef>
        </p:style>
        <p:txBody>
          <a:bodyPr>
            <a:spAutoFit/>
          </a:bodyPr>
          <a:lstStyle>
            <a:lvl1pPr marL="457200" indent="-457200">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火车进站之后</a:t>
            </a:r>
          </a:p>
        </p:txBody>
      </p:sp>
    </p:spTree>
  </p:cSld>
  <p:clrMapOvr>
    <a:masterClrMapping/>
  </p:clrMapOvr>
</p:sld>
</file>

<file path=ppt/slides/slide1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图片 2"/>
          <p:cNvPicPr>
            <a:picLocks noChangeAspect="1" noChangeArrowheads="1"/>
          </p:cNvPicPr>
          <p:nvPr/>
        </p:nvPicPr>
        <p:blipFill>
          <a:blip r:embed="rId2"/>
          <a:srcRect/>
          <a:stretch>
            <a:fillRect/>
          </a:stretch>
        </p:blipFill>
        <p:spPr bwMode="auto">
          <a:xfrm>
            <a:off x="173038" y="2264835"/>
            <a:ext cx="1477962" cy="23283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2" name="矩形 4"/>
          <p:cNvSpPr>
            <a:spLocks noChangeArrowheads="1"/>
          </p:cNvSpPr>
          <p:nvPr/>
        </p:nvSpPr>
        <p:spPr bwMode="auto">
          <a:xfrm>
            <a:off x="1651001" y="1056218"/>
            <a:ext cx="6958013"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我会写：放学的铃声响起，同学们陆陆续续地从教室里走了出来，安静的校园立刻变得喧闹起来，追逐嬉笑的声音瞬间充满了整个校园。没多久，操场上空荡荡的，校园又恢复了宁静，只听见树叶在风中哗啦啦地响。</a:t>
            </a:r>
          </a:p>
        </p:txBody>
      </p:sp>
    </p:spTree>
  </p:cSld>
  <p:clrMapOvr>
    <a:masterClrMapping/>
  </p:clrMapOvr>
</p:sld>
</file>

<file path=ppt/slides/slide1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图片 2"/>
          <p:cNvPicPr>
            <a:picLocks noChangeAspect="1" noChangeArrowheads="1"/>
          </p:cNvPicPr>
          <p:nvPr/>
        </p:nvPicPr>
        <p:blipFill>
          <a:blip r:embed="rId2"/>
          <a:srcRect/>
          <a:stretch>
            <a:fillRect/>
          </a:stretch>
        </p:blipFill>
        <p:spPr bwMode="auto">
          <a:xfrm>
            <a:off x="252414" y="2264835"/>
            <a:ext cx="1655762" cy="23283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6" name="矩形 4"/>
          <p:cNvSpPr>
            <a:spLocks noChangeArrowheads="1"/>
          </p:cNvSpPr>
          <p:nvPr/>
        </p:nvSpPr>
        <p:spPr bwMode="auto">
          <a:xfrm>
            <a:off x="1797050" y="874184"/>
            <a:ext cx="6886575" cy="79682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我会写：湖水平静得没有一丝波纹，如明镜一般。忽然一群鸟从远处飞来，它们飞得那么低，有几只斜着身子掠过湖面，尾巴偶尔点了一下湖水，那小圆晕便一圈圈荡漾开去。慢慢地，湖水停止了舞动，蓝天白云、青山绿树又将自己的倩影投放到湖中。</a:t>
            </a:r>
          </a:p>
        </p:txBody>
      </p:sp>
    </p:spTree>
  </p:cSld>
  <p:clrMapOvr>
    <a:masterClrMapping/>
  </p:clrMapOvr>
</p:sld>
</file>

<file path=ppt/slides/slide1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图片 2"/>
          <p:cNvPicPr>
            <a:picLocks noChangeAspect="1" noChangeArrowheads="1"/>
          </p:cNvPicPr>
          <p:nvPr/>
        </p:nvPicPr>
        <p:blipFill>
          <a:blip r:embed="rId2"/>
          <a:srcRect/>
          <a:stretch>
            <a:fillRect/>
          </a:stretch>
        </p:blipFill>
        <p:spPr bwMode="auto">
          <a:xfrm>
            <a:off x="7302500" y="3028951"/>
            <a:ext cx="1524000" cy="25040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90" name="矩形 4"/>
          <p:cNvSpPr>
            <a:spLocks noChangeArrowheads="1"/>
          </p:cNvSpPr>
          <p:nvPr/>
        </p:nvSpPr>
        <p:spPr bwMode="auto">
          <a:xfrm>
            <a:off x="415925" y="632885"/>
            <a:ext cx="7304088"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我会写：</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呜</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声汽笛响后，火车进站了。旅客们提起行李，纷纷向车门移动。站台上熙熙攘攘，热闹极了，行李箱擦着地面发出“哐哐”的声音，下车的乘客高声谈笑着，匆匆忙忙地往出站口走；准备上车的乘客手持车票，急匆匆地寻找自己的车厢。</a:t>
            </a:r>
          </a:p>
        </p:txBody>
      </p:sp>
    </p:spTree>
  </p:cSld>
  <p:clrMapOvr>
    <a:masterClrMapping/>
  </p:clrMapOvr>
</p:sld>
</file>

<file path=ppt/slides/slide1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矩形 3"/>
          <p:cNvSpPr>
            <a:spLocks noChangeArrowheads="1"/>
          </p:cNvSpPr>
          <p:nvPr/>
        </p:nvSpPr>
        <p:spPr bwMode="auto">
          <a:xfrm>
            <a:off x="879476" y="1092201"/>
            <a:ext cx="7681913"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读一读，说说下面的语句分别描写了怎样的情景，体会它们在表达上的特点。</a:t>
            </a:r>
          </a:p>
        </p:txBody>
      </p:sp>
      <p:pic>
        <p:nvPicPr>
          <p:cNvPr id="13314" name="图片 2"/>
          <p:cNvPicPr>
            <a:picLocks noChangeAspect="1" noChangeArrowheads="1"/>
          </p:cNvPicPr>
          <p:nvPr/>
        </p:nvPicPr>
        <p:blipFill>
          <a:blip r:embed="rId2" cstate="email"/>
          <a:srcRect/>
          <a:stretch>
            <a:fillRect/>
          </a:stretch>
        </p:blipFill>
        <p:spPr bwMode="auto">
          <a:xfrm>
            <a:off x="522289" y="1272117"/>
            <a:ext cx="428625" cy="5736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5" name="矩形 4"/>
          <p:cNvSpPr>
            <a:spLocks noChangeArrowheads="1"/>
          </p:cNvSpPr>
          <p:nvPr/>
        </p:nvSpPr>
        <p:spPr bwMode="auto">
          <a:xfrm>
            <a:off x="879476" y="2791885"/>
            <a:ext cx="7610475"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在金色的夕阳下，金色的田野，金色的沙漠，连尼罗河的河水也泛着金光，而那古老的金字塔啊，简直像是用纯金铸成的。</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sld>
</file>

<file path=ppt/slides/slide1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矩形 4"/>
          <p:cNvSpPr>
            <a:spLocks noChangeArrowheads="1"/>
          </p:cNvSpPr>
          <p:nvPr/>
        </p:nvSpPr>
        <p:spPr bwMode="auto">
          <a:xfrm>
            <a:off x="555626" y="1132417"/>
            <a:ext cx="8223250"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站在白色大理石铺的地上，眼里看到的是纯白色的大理石，脚下踩的是纯白的大理石。你被裹在一片纯白的光辉中，仿佛给这个白色的奇迹压住了，给这纯白的光辉网牢了。</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sld>
</file>

<file path=ppt/slides/slide1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矩形 4"/>
          <p:cNvSpPr>
            <a:spLocks noChangeArrowheads="1"/>
          </p:cNvSpPr>
          <p:nvPr/>
        </p:nvSpPr>
        <p:spPr bwMode="auto">
          <a:xfrm>
            <a:off x="619125" y="1056218"/>
            <a:ext cx="7905750"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我曾见过北京什刹海拂地的绿杨，脱不了鹅黄的底子，似乎太淡了。我又曾见过杭州虎跑寺旁高峻而深密的“绿壁”，重叠着无穷的碧草与绿叶的，那又似乎太浓了。其余呢，西湖的波太明了，秦淮河的又太暗了。可爱的，我将什么来</a:t>
            </a:r>
          </a:p>
        </p:txBody>
      </p:sp>
    </p:spTree>
  </p:cSld>
  <p:clrMapOvr>
    <a:masterClrMapping/>
  </p:clrMapOvr>
</p:sld>
</file>

<file path=ppt/slides/slide1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矩形 4"/>
          <p:cNvSpPr>
            <a:spLocks noChangeArrowheads="1"/>
          </p:cNvSpPr>
          <p:nvPr/>
        </p:nvSpPr>
        <p:spPr bwMode="auto">
          <a:xfrm>
            <a:off x="625475" y="1494368"/>
            <a:ext cx="8027988"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比拟你呢？我怎么比拟得出呢？大约潭是很深的，故能蕴蓄着这样奇异的绿；仿佛蔚蓝的天融了一块在里面似的，这才这般的鲜润呀。</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那醉人的绿呀！</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539751" y="1123951"/>
            <a:ext cx="7777163" cy="1798826"/>
          </a:xfrm>
          <a:prstGeom prst="rect">
            <a:avLst/>
          </a:prstGeom>
          <a:noFill/>
        </p:spPr>
        <p:txBody>
          <a:bodyPr>
            <a:spAutoFit/>
          </a:bodyPr>
          <a:lstStyle/>
          <a:p>
            <a:pPr defTabSz="1219200" fontAlgn="base">
              <a:lnSpc>
                <a:spcPct val="130000"/>
              </a:lnSpc>
              <a:spcBef>
                <a:spcPct val="0"/>
              </a:spcBef>
              <a:spcAft>
                <a:spcPct val="0"/>
              </a:spcAft>
              <a:defRPr/>
            </a:pPr>
            <a:r>
              <a:rPr lang="zh-CN" altLang="en-US" sz="4265" b="1" dirty="0">
                <a:solidFill>
                  <a:srgbClr val="70AD47">
                    <a:lumMod val="75000"/>
                  </a:srgbClr>
                </a:solidFill>
                <a:latin typeface="黑体" panose="02010609060101010101" pitchFamily="49" charset="-122"/>
                <a:ea typeface="黑体" panose="02010609060101010101" pitchFamily="49" charset="-122"/>
              </a:rPr>
              <a:t>    作者为什么用“小”字来修饰故乡的月亮？</a:t>
            </a:r>
          </a:p>
        </p:txBody>
      </p:sp>
      <p:sp>
        <p:nvSpPr>
          <p:cNvPr id="3" name="文本框 2"/>
          <p:cNvSpPr txBox="1">
            <a:spLocks noChangeArrowheads="1"/>
          </p:cNvSpPr>
          <p:nvPr/>
        </p:nvSpPr>
        <p:spPr bwMode="auto">
          <a:xfrm>
            <a:off x="635000" y="2948518"/>
            <a:ext cx="7705725"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    用“小”字来修饰，使家乡的月亮显得更加平凡、更加可爱，并且“我”故意拿故乡的“小月亮”和异国的那些壮阔的、</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矩形 4"/>
          <p:cNvSpPr>
            <a:spLocks noChangeArrowheads="1"/>
          </p:cNvSpPr>
          <p:nvPr/>
        </p:nvSpPr>
        <p:spPr bwMode="auto">
          <a:xfrm>
            <a:off x="533401" y="1263651"/>
            <a:ext cx="6507163"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我发现：第一段话从视觉的角度，描写了夕阳映照下的极具色彩的景物，表现了色彩、光线给人带来的感受，加上光与影的刻画，呈现出一种立体的画面感。</a:t>
            </a:r>
          </a:p>
        </p:txBody>
      </p:sp>
      <p:pic>
        <p:nvPicPr>
          <p:cNvPr id="17410" name="图片 2"/>
          <p:cNvPicPr>
            <a:picLocks noChangeAspect="1" noChangeArrowheads="1"/>
          </p:cNvPicPr>
          <p:nvPr/>
        </p:nvPicPr>
        <p:blipFill>
          <a:blip r:embed="rId2" cstate="email"/>
          <a:srcRect/>
          <a:stretch>
            <a:fillRect/>
          </a:stretch>
        </p:blipFill>
        <p:spPr bwMode="auto">
          <a:xfrm>
            <a:off x="6735763" y="2370668"/>
            <a:ext cx="1903412" cy="21166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413" name="图片 20"/>
          <p:cNvPicPr>
            <a:picLocks noChangeAspect="1" noChangeArrowheads="1"/>
          </p:cNvPicPr>
          <p:nvPr/>
        </p:nvPicPr>
        <p:blipFill>
          <a:blip r:embed="rId3"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矩形 4"/>
          <p:cNvSpPr>
            <a:spLocks noChangeArrowheads="1"/>
          </p:cNvSpPr>
          <p:nvPr/>
        </p:nvSpPr>
        <p:spPr bwMode="auto">
          <a:xfrm>
            <a:off x="1944689" y="1217084"/>
            <a:ext cx="6470650"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我发现：第二段话从色彩的角度，描绘了眼前所见的泰姬陵实景。周围那一片纯白，让作者联想到自己被“网牢了”。反复手法的使用，强调了泰姬陵带给人视觉上的震撼人心的美感。</a:t>
            </a:r>
          </a:p>
        </p:txBody>
      </p:sp>
      <p:pic>
        <p:nvPicPr>
          <p:cNvPr id="18434" name="图片 3"/>
          <p:cNvPicPr>
            <a:picLocks noChangeAspect="1" noChangeArrowheads="1"/>
          </p:cNvPicPr>
          <p:nvPr/>
        </p:nvPicPr>
        <p:blipFill>
          <a:blip r:embed="rId2"/>
          <a:srcRect/>
          <a:stretch>
            <a:fillRect/>
          </a:stretch>
        </p:blipFill>
        <p:spPr bwMode="auto">
          <a:xfrm>
            <a:off x="536576" y="2264835"/>
            <a:ext cx="1477963" cy="23283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图片 2"/>
          <p:cNvPicPr>
            <a:picLocks noChangeAspect="1" noChangeArrowheads="1"/>
          </p:cNvPicPr>
          <p:nvPr/>
        </p:nvPicPr>
        <p:blipFill>
          <a:blip r:embed="rId2" cstate="email"/>
          <a:srcRect/>
          <a:stretch>
            <a:fillRect/>
          </a:stretch>
        </p:blipFill>
        <p:spPr bwMode="auto">
          <a:xfrm>
            <a:off x="7753351" y="2258486"/>
            <a:ext cx="1147763" cy="23410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8" name="矩形 4"/>
          <p:cNvSpPr>
            <a:spLocks noChangeArrowheads="1"/>
          </p:cNvSpPr>
          <p:nvPr/>
        </p:nvSpPr>
        <p:spPr bwMode="auto">
          <a:xfrm>
            <a:off x="368301" y="662517"/>
            <a:ext cx="7573963" cy="79682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我发现：第三段话写梅雨潭绿得浓淡相宜、明暗和谐。作者运用对比的手法，将梅雨潭的绿与北京的绿杨、杭州的“绿壁”、西湖的波、秦淮河的波相比较，突出表现了梅雨潭之绿的奇异、醉人。而且综合运用反问、联想的手法，融情于景，表达了对大自然的赞美与热爱。</a:t>
            </a:r>
          </a:p>
        </p:txBody>
      </p:sp>
    </p:spTree>
  </p:cSld>
  <p:clrMapOvr>
    <a:masterClrMapping/>
  </p:clrMapOvr>
</p:sld>
</file>

<file path=ppt/slides/slide1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图片 1"/>
          <p:cNvPicPr>
            <a:picLocks noChangeAspect="1" noChangeArrowheads="1"/>
          </p:cNvPicPr>
          <p:nvPr/>
        </p:nvPicPr>
        <p:blipFill>
          <a:blip r:embed="rId2" cstate="email"/>
          <a:srcRect/>
          <a:stretch>
            <a:fillRect/>
          </a:stretch>
        </p:blipFill>
        <p:spPr bwMode="auto">
          <a:xfrm>
            <a:off x="455614" y="488952"/>
            <a:ext cx="2368550" cy="734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482" name="矩形 3"/>
          <p:cNvSpPr>
            <a:spLocks noChangeArrowheads="1"/>
          </p:cNvSpPr>
          <p:nvPr/>
        </p:nvSpPr>
        <p:spPr bwMode="auto">
          <a:xfrm>
            <a:off x="633414" y="1325033"/>
            <a:ext cx="4216400"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乡村四月</a:t>
            </a:r>
          </a:p>
          <a:p>
            <a:pPr marL="0" marR="0" lvl="0" indent="0" algn="ctr"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宋</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翁卷</a:t>
            </a: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绿遍山原白满川，</a:t>
            </a: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子规声里雨如烟。</a:t>
            </a: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乡村四月闲人少，</a:t>
            </a: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才了蚕桑又插田。</a:t>
            </a:r>
          </a:p>
        </p:txBody>
      </p:sp>
      <p:pic>
        <p:nvPicPr>
          <p:cNvPr id="20483" name="图片 1"/>
          <p:cNvPicPr>
            <a:picLocks noChangeAspect="1" noChangeArrowheads="1"/>
          </p:cNvPicPr>
          <p:nvPr/>
        </p:nvPicPr>
        <p:blipFill>
          <a:blip r:embed="rId3" cstate="email"/>
          <a:srcRect/>
          <a:stretch>
            <a:fillRect/>
          </a:stretch>
        </p:blipFill>
        <p:spPr bwMode="auto">
          <a:xfrm>
            <a:off x="4949826" y="2175935"/>
            <a:ext cx="3717925" cy="35200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矩形 3"/>
          <p:cNvSpPr>
            <a:spLocks noChangeArrowheads="1"/>
          </p:cNvSpPr>
          <p:nvPr/>
        </p:nvSpPr>
        <p:spPr bwMode="auto">
          <a:xfrm>
            <a:off x="700088" y="789518"/>
            <a:ext cx="7743825"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作者简介</a:t>
            </a:r>
            <a:r>
              <a:rPr kumimoji="0" lang="en-US" altLang="zh-CN"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a:t>
            </a:r>
          </a:p>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white"/>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翁卷，温州乐清（今属浙江）人。南宋诗人，一生没有做官。与赵师秀、徐照、徐玑合称“永嘉四灵”。他的诗多抒写秀丽山川及真挚友情，崇尚平淡自然的风格，以白描为主要表现手法；诗风清苦。</a:t>
            </a:r>
          </a:p>
        </p:txBody>
      </p:sp>
    </p:spTree>
  </p:cSld>
  <p:clrMapOvr>
    <a:masterClrMapping/>
  </p:clrMapOvr>
</p:sld>
</file>

<file path=ppt/slides/slide1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矩形 3"/>
          <p:cNvSpPr>
            <a:spLocks noChangeArrowheads="1"/>
          </p:cNvSpPr>
          <p:nvPr/>
        </p:nvSpPr>
        <p:spPr bwMode="auto">
          <a:xfrm>
            <a:off x="712789" y="891118"/>
            <a:ext cx="7718425"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古诗大意</a:t>
            </a:r>
            <a:r>
              <a:rPr kumimoji="0" lang="en-US" altLang="zh-CN"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山坡原野草木茂盛，一片葱茏，而稻田里的水色与天光相辉映，满目亮白；杜鹃声声啼叫，天空中烟雨蒙蒙。四月到了，农民都开始忙起农活，没有人闲着；刚刚结束了采桑养蚕的事，又要插秧了。</a:t>
            </a:r>
          </a:p>
        </p:txBody>
      </p:sp>
    </p:spTree>
  </p:cSld>
  <p:clrMapOvr>
    <a:masterClrMapping/>
  </p:clrMapOvr>
</p:sld>
</file>

<file path=ppt/slides/slide1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矩形 1"/>
          <p:cNvSpPr>
            <a:spLocks noChangeArrowheads="1"/>
          </p:cNvSpPr>
          <p:nvPr/>
        </p:nvSpPr>
        <p:spPr bwMode="auto">
          <a:xfrm>
            <a:off x="701675" y="1316567"/>
            <a:ext cx="7456488" cy="5999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四时田园杂兴</a:t>
            </a:r>
          </a:p>
          <a:p>
            <a:pPr marL="0" marR="0" lvl="0" indent="0" algn="ctr" defTabSz="1219200" rtl="0" eaLnBrk="0" fontAlgn="base" latinLnBrk="0" hangingPunct="0">
              <a:lnSpc>
                <a:spcPct val="15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宋</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范成大</a:t>
            </a:r>
          </a:p>
          <a:p>
            <a:pPr marL="0" marR="0" lvl="0" indent="0" algn="ctr" defTabSz="1219200" rtl="0" eaLnBrk="0" fontAlgn="base" latinLnBrk="0" hangingPunct="0">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乌鸟投林过客稀，前山烟暝到柴扉。</a:t>
            </a:r>
          </a:p>
          <a:p>
            <a:pPr marL="0" marR="0" lvl="0" indent="0" algn="ctr" defTabSz="1219200" rtl="0" eaLnBrk="0" fontAlgn="base" latinLnBrk="0" hangingPunct="0">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小童一棹舟如叶，独自编阑鸭阵归。</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3556" name="矩形 1"/>
          <p:cNvSpPr>
            <a:spLocks noChangeArrowheads="1"/>
          </p:cNvSpPr>
          <p:nvPr/>
        </p:nvSpPr>
        <p:spPr bwMode="auto">
          <a:xfrm>
            <a:off x="701675" y="258234"/>
            <a:ext cx="3278462"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5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❋我的拓展</a:t>
            </a:r>
            <a:endParaRPr kumimoji="0" lang="en-US" altLang="zh-CN" sz="4800"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endParaRPr>
          </a:p>
        </p:txBody>
      </p:sp>
      <p:sp>
        <p:nvSpPr>
          <p:cNvPr id="23557" name="矩形 5"/>
          <p:cNvSpPr>
            <a:spLocks noChangeArrowheads="1"/>
          </p:cNvSpPr>
          <p:nvPr/>
        </p:nvSpPr>
        <p:spPr bwMode="auto">
          <a:xfrm>
            <a:off x="5402264" y="2868084"/>
            <a:ext cx="1287532"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mínɡ</a:t>
            </a:r>
          </a:p>
        </p:txBody>
      </p:sp>
      <p:sp>
        <p:nvSpPr>
          <p:cNvPr id="23558" name="矩形 6"/>
          <p:cNvSpPr>
            <a:spLocks noChangeArrowheads="1"/>
          </p:cNvSpPr>
          <p:nvPr/>
        </p:nvSpPr>
        <p:spPr bwMode="auto">
          <a:xfrm>
            <a:off x="6732589" y="2868084"/>
            <a:ext cx="1011815"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fēi</a:t>
            </a:r>
          </a:p>
        </p:txBody>
      </p:sp>
      <p:sp>
        <p:nvSpPr>
          <p:cNvPr id="23559" name="矩形 7"/>
          <p:cNvSpPr>
            <a:spLocks noChangeArrowheads="1"/>
          </p:cNvSpPr>
          <p:nvPr/>
        </p:nvSpPr>
        <p:spPr bwMode="auto">
          <a:xfrm>
            <a:off x="2144714" y="3873500"/>
            <a:ext cx="1287532"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zhào</a:t>
            </a:r>
          </a:p>
        </p:txBody>
      </p:sp>
      <p:sp>
        <p:nvSpPr>
          <p:cNvPr id="23560" name="矩形 8"/>
          <p:cNvSpPr>
            <a:spLocks noChangeArrowheads="1"/>
          </p:cNvSpPr>
          <p:nvPr/>
        </p:nvSpPr>
        <p:spPr bwMode="auto">
          <a:xfrm>
            <a:off x="5470526" y="3907367"/>
            <a:ext cx="1011815"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lán</a:t>
            </a:r>
          </a:p>
        </p:txBody>
      </p:sp>
    </p:spTree>
  </p:cSld>
  <p:clrMapOvr>
    <a:masterClrMapping/>
  </p:clrMapOvr>
</p:sld>
</file>

<file path=ppt/slides/slide1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29430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（三）重视语文核心素养，重建语文知识体系。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（四）三位一体，区分不同课型。“教读”、“自读”和“课外阅读”三位一体，整体提高学生的语文素养。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（五）把课外阅读纳入教材体制。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（六）识字写字教学更加讲究科学性。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（七）提高写作教学的效果。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新教材注重了六个意识。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１、国家意识。 ２、目标意识。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３、文体意识，非常突出文学素养的培养。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４、读书意识。 ５、主体意识。 ６、科研意识。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小结：好教，但教好不易。</a:t>
            </a:r>
          </a:p>
        </p:txBody>
      </p:sp>
      <p:pic>
        <p:nvPicPr>
          <p:cNvPr id="8" name="图片 7"/>
          <p:cNvPicPr>
            <a:picLocks noChangeAspect="1"/>
          </p:cNvPicPr>
          <p:nvPr/>
        </p:nvPicPr>
        <p:blipFill>
          <a:blip r:embed="rId2" cstate="email"/>
          <a:srcRect/>
          <a:stretch>
            <a:fillRect/>
          </a:stretch>
        </p:blipFill>
        <p:spPr bwMode="auto">
          <a:xfrm>
            <a:off x="-41855" y="15444"/>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435878" y="714329"/>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6" name="标题 1"/>
          <p:cNvSpPr txBox="1">
            <a:spLocks noChangeArrowheads="1"/>
          </p:cNvSpPr>
          <p:nvPr/>
        </p:nvSpPr>
        <p:spPr bwMode="auto">
          <a:xfrm>
            <a:off x="720409" y="1949077"/>
            <a:ext cx="3416486" cy="10378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en-US" altLang="zh-CN"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21 </a:t>
            </a:r>
            <a:r>
              <a:rPr kumimoji="0" lang="zh-CN" altLang="en-US"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杨氏之子</a:t>
            </a:r>
            <a:endParaRPr kumimoji="0" lang="zh-CN" altLang="en-US" sz="5865" b="1" i="0" u="none" strike="noStrike" kern="1200" cap="none" spc="0" normalizeH="0" baseline="0" noProof="0" dirty="0">
              <a:ln>
                <a:noFill/>
              </a:ln>
              <a:solidFill>
                <a:srgbClr val="000000"/>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p:sld>
</file>

<file path=ppt/slides/slide1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圆角矩形 8">
            <a:hlinkClick r:id="rId2" action="ppaction://hlinksldjump"/>
          </p:cNvPr>
          <p:cNvSpPr/>
          <p:nvPr/>
        </p:nvSpPr>
        <p:spPr>
          <a:xfrm>
            <a:off x="7761289" y="5712884"/>
            <a:ext cx="1177925" cy="929216"/>
          </a:xfrm>
          <a:prstGeom prst="roundRect">
            <a:avLst/>
          </a:prstGeom>
        </p:spPr>
        <p:style>
          <a:lnRef idx="1">
            <a:schemeClr val="accent3"/>
          </a:lnRef>
          <a:fillRef idx="2">
            <a:schemeClr val="accent3"/>
          </a:fillRef>
          <a:effectRef idx="1">
            <a:schemeClr val="accent3"/>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返回</a:t>
            </a:r>
            <a:endPar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5" name="文本框 4"/>
          <p:cNvSpPr txBox="1">
            <a:spLocks noChangeArrowheads="1"/>
          </p:cNvSpPr>
          <p:nvPr/>
        </p:nvSpPr>
        <p:spPr bwMode="auto">
          <a:xfrm>
            <a:off x="740859" y="1137024"/>
            <a:ext cx="7404100" cy="5539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ctr" defTabSz="1219200" rtl="0" eaLnBrk="1" fontAlgn="base" latinLnBrk="0" hangingPunct="1">
              <a:lnSpc>
                <a:spcPct val="150000"/>
              </a:lnSpc>
              <a:spcBef>
                <a:spcPct val="0"/>
              </a:spcBef>
              <a:spcAft>
                <a:spcPct val="0"/>
              </a:spcAft>
              <a:buClrTx/>
              <a:buSzTx/>
              <a:buFontTx/>
              <a:buNone/>
              <a:defRPr/>
            </a:pPr>
            <a:r>
              <a:rPr kumimoji="0" lang="en-US" altLang="zh-CN" sz="4800"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a:t>
            </a:r>
            <a:r>
              <a:rPr kumimoji="0" lang="zh-CN" altLang="en-US" sz="4800"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形容人聪明的词语</a:t>
            </a:r>
            <a:r>
              <a:rPr kumimoji="0" lang="en-US" altLang="zh-CN" sz="4800"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a:t>
            </a:r>
          </a:p>
          <a:p>
            <a:pPr marL="0" marR="0" lvl="0" indent="0" algn="ctr" defTabSz="1219200" rtl="0" eaLnBrk="1" fontAlgn="base" latinLnBrk="0" hangingPunct="1">
              <a:lnSpc>
                <a:spcPct val="15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聪明伶俐　秀外慧中　能谋善断</a:t>
            </a:r>
            <a:endParaRPr kumimoji="0" lang="en-US" altLang="zh-CN" sz="48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5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足智多谋　聪明绝顶　冰雪聪明</a:t>
            </a:r>
            <a:endParaRPr kumimoji="0" lang="en-US" altLang="zh-CN" sz="48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文本框 1"/>
          <p:cNvSpPr txBox="1">
            <a:spLocks noChangeArrowheads="1"/>
          </p:cNvSpPr>
          <p:nvPr/>
        </p:nvSpPr>
        <p:spPr bwMode="auto">
          <a:xfrm>
            <a:off x="755650" y="1797052"/>
            <a:ext cx="7704138"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美妙绝伦的月亮对比，形成了强烈的反差，更加强烈而真挚地表达出作者对故乡深厚而独特的情感，故乡虽然平凡，但故乡永远是“我”的最爱。</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矩形 4"/>
          <p:cNvSpPr>
            <a:spLocks noChangeArrowheads="1"/>
          </p:cNvSpPr>
          <p:nvPr/>
        </p:nvSpPr>
        <p:spPr bwMode="auto">
          <a:xfrm>
            <a:off x="2043114" y="908051"/>
            <a:ext cx="6561137" cy="7219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just" defTabSz="1219200" rtl="0" eaLnBrk="1" fontAlgn="base" latinLnBrk="0" hangingPunct="1">
              <a:lnSpc>
                <a:spcPct val="11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世说新语</a:t>
            </a:r>
            <a:r>
              <a:rPr kumimoji="0" lang="en-US" altLang="zh-CN"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是我国魏晋南北朝时期“志人小说”的代表作，由南朝宋刘义庆组织文人编撰。全书原八卷，今传本都是上、中、下三卷。全书依内容分为“德行、言语、政事、文学”等三十六门，每门收有若干则，全书共一千多则，主要记载汉末至东晋士大夫的言谈、逸事。</a:t>
            </a:r>
          </a:p>
        </p:txBody>
      </p:sp>
      <p:grpSp>
        <p:nvGrpSpPr>
          <p:cNvPr id="2" name="组合 10"/>
          <p:cNvGrpSpPr/>
          <p:nvPr/>
        </p:nvGrpSpPr>
        <p:grpSpPr bwMode="auto">
          <a:xfrm>
            <a:off x="77192" y="-48683"/>
            <a:ext cx="932459" cy="2969684"/>
            <a:chOff x="117512" y="1"/>
            <a:chExt cx="924235" cy="2141220"/>
          </a:xfrm>
        </p:grpSpPr>
        <p:grpSp>
          <p:nvGrpSpPr>
            <p:cNvPr id="3" name="组合 20"/>
            <p:cNvGrpSpPr/>
            <p:nvPr/>
          </p:nvGrpSpPr>
          <p:grpSpPr bwMode="auto">
            <a:xfrm>
              <a:off x="239263" y="1"/>
              <a:ext cx="802484" cy="2141220"/>
              <a:chOff x="8483599" y="1645920"/>
              <a:chExt cx="382906" cy="1118235"/>
            </a:xfrm>
          </p:grpSpPr>
          <p:sp>
            <p:nvSpPr>
              <p:cNvPr id="115" name="矩形 114"/>
              <p:cNvSpPr/>
              <p:nvPr/>
            </p:nvSpPr>
            <p:spPr>
              <a:xfrm>
                <a:off x="8483599" y="1645920"/>
                <a:ext cx="382906" cy="1118235"/>
              </a:xfrm>
              <a:prstGeom prst="rect">
                <a:avLst/>
              </a:prstGeom>
              <a:solidFill>
                <a:srgbClr val="B8404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pic>
            <p:nvPicPr>
              <p:cNvPr id="10245" name="图片 23"/>
              <p:cNvPicPr>
                <a:picLocks noChangeAspect="1" noChangeArrowheads="1"/>
              </p:cNvPicPr>
              <p:nvPr/>
            </p:nvPicPr>
            <p:blipFill>
              <a:blip r:embed="rId3"/>
              <a:srcRect/>
              <a:stretch>
                <a:fillRect/>
              </a:stretch>
            </p:blipFill>
            <p:spPr bwMode="auto">
              <a:xfrm>
                <a:off x="8506860" y="1677006"/>
                <a:ext cx="332438" cy="1062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0246" name="文本框 4"/>
            <p:cNvSpPr txBox="1">
              <a:spLocks noChangeArrowheads="1"/>
            </p:cNvSpPr>
            <p:nvPr/>
          </p:nvSpPr>
          <p:spPr bwMode="auto">
            <a:xfrm>
              <a:off x="117512" y="121559"/>
              <a:ext cx="915186" cy="1913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知识备查</a:t>
              </a:r>
            </a:p>
          </p:txBody>
        </p:sp>
      </p:grpSp>
      <p:pic>
        <p:nvPicPr>
          <p:cNvPr id="5" name="图片 4"/>
          <p:cNvPicPr>
            <a:picLocks noChangeAspect="1"/>
          </p:cNvPicPr>
          <p:nvPr/>
        </p:nvPicPr>
        <p:blipFill>
          <a:blip r:embed="rId4" cstate="email"/>
          <a:stretch>
            <a:fillRect/>
          </a:stretch>
        </p:blipFill>
        <p:spPr>
          <a:xfrm>
            <a:off x="253314" y="3471719"/>
            <a:ext cx="1576172" cy="2855384"/>
          </a:xfrm>
          <a:prstGeom prst="rect">
            <a:avLst/>
          </a:prstGeom>
          <a:effectLst>
            <a:glow rad="101600">
              <a:srgbClr val="FFFFFF"/>
            </a:glow>
            <a:outerShdw blurRad="76200" dir="13500000" sy="23000" kx="1200000" algn="br" rotWithShape="0">
              <a:prstClr val="black">
                <a:alpha val="20000"/>
              </a:prstClr>
            </a:outerShdw>
            <a:softEdge rad="0"/>
          </a:effec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10"/>
                                        </p:tgtEl>
                                        <p:attrNameLst>
                                          <p:attrName>style.visibility</p:attrName>
                                        </p:attrNameLst>
                                      </p:cBhvr>
                                      <p:to>
                                        <p:strVal val="visible"/>
                                      </p:to>
                                    </p:set>
                                    <p:animEffect transition="in" filter="barn(inVertical)">
                                      <p:cBhvr>
                                        <p:cTn id="7"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p:bldLst>
  </p:timing>
</p:sld>
</file>

<file path=ppt/slides/slide1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7"/>
          <p:cNvGrpSpPr/>
          <p:nvPr/>
        </p:nvGrpSpPr>
        <p:grpSpPr bwMode="auto">
          <a:xfrm>
            <a:off x="116880" y="1"/>
            <a:ext cx="932459" cy="2999317"/>
            <a:chOff x="117512" y="1"/>
            <a:chExt cx="924235" cy="2141220"/>
          </a:xfrm>
        </p:grpSpPr>
        <p:grpSp>
          <p:nvGrpSpPr>
            <p:cNvPr id="3" name="组合 20"/>
            <p:cNvGrpSpPr/>
            <p:nvPr/>
          </p:nvGrpSpPr>
          <p:grpSpPr bwMode="auto">
            <a:xfrm>
              <a:off x="239263" y="1"/>
              <a:ext cx="802484" cy="2141220"/>
              <a:chOff x="8483599" y="1645920"/>
              <a:chExt cx="382906" cy="1118235"/>
            </a:xfrm>
          </p:grpSpPr>
          <p:sp>
            <p:nvSpPr>
              <p:cNvPr id="114" name="矩形 113"/>
              <p:cNvSpPr/>
              <p:nvPr/>
            </p:nvSpPr>
            <p:spPr>
              <a:xfrm>
                <a:off x="8483599" y="1645920"/>
                <a:ext cx="382906" cy="1118235"/>
              </a:xfrm>
              <a:prstGeom prst="rect">
                <a:avLst/>
              </a:prstGeom>
              <a:solidFill>
                <a:srgbClr val="B8404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pic>
            <p:nvPicPr>
              <p:cNvPr id="12292" name="图片 23"/>
              <p:cNvPicPr>
                <a:picLocks noChangeAspect="1" noChangeArrowheads="1"/>
              </p:cNvPicPr>
              <p:nvPr/>
            </p:nvPicPr>
            <p:blipFill>
              <a:blip r:embed="rId3"/>
              <a:srcRect/>
              <a:stretch>
                <a:fillRect/>
              </a:stretch>
            </p:blipFill>
            <p:spPr bwMode="auto">
              <a:xfrm>
                <a:off x="8506860" y="1677006"/>
                <a:ext cx="332438" cy="1062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2293" name="文本框 9"/>
            <p:cNvSpPr txBox="1">
              <a:spLocks noChangeArrowheads="1"/>
            </p:cNvSpPr>
            <p:nvPr/>
          </p:nvSpPr>
          <p:spPr bwMode="auto">
            <a:xfrm>
              <a:off x="117512" y="121559"/>
              <a:ext cx="915186" cy="1913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初读课文</a:t>
              </a:r>
            </a:p>
          </p:txBody>
        </p:sp>
      </p:grpSp>
      <p:sp>
        <p:nvSpPr>
          <p:cNvPr id="15" name="矩形 14"/>
          <p:cNvSpPr>
            <a:spLocks noChangeArrowheads="1"/>
          </p:cNvSpPr>
          <p:nvPr/>
        </p:nvSpPr>
        <p:spPr bwMode="auto">
          <a:xfrm>
            <a:off x="1219201" y="1511302"/>
            <a:ext cx="7407275" cy="551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轻声地读一读这则文言文，注意读准字音，读通句子，难读的句子多读几遍。</a:t>
            </a:r>
            <a:endPar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endParaRPr>
          </a:p>
          <a:p>
            <a:pPr marL="609600" marR="0" lvl="0" indent="-609600" algn="just" defTabSz="1219200" rtl="0" eaLnBrk="0" fontAlgn="base" latinLnBrk="0" hangingPunct="0">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结合注释，自己试着理解本文的意思，读出古文的节奏。</a:t>
            </a:r>
            <a:endPar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endParaRPr>
          </a:p>
          <a:p>
            <a:pPr marL="609600" marR="0" lvl="0" indent="-609600" algn="l" defTabSz="1219200" rtl="0" eaLnBrk="0" fontAlgn="base" latinLnBrk="0" hangingPunct="0">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小组内交流不懂的问题。</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fade">
                                      <p:cBhvr>
                                        <p:cTn id="7" dur="1000"/>
                                        <p:tgtEl>
                                          <p:spTgt spid="15">
                                            <p:txEl>
                                              <p:pRg st="0" end="0"/>
                                            </p:txEl>
                                          </p:spTgt>
                                        </p:tgtEl>
                                      </p:cBhvr>
                                    </p:animEffect>
                                    <p:anim calcmode="lin" valueType="num">
                                      <p:cBhvr>
                                        <p:cTn id="8" dur="10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5">
                                            <p:txEl>
                                              <p:pRg st="1" end="1"/>
                                            </p:txEl>
                                          </p:spTgt>
                                        </p:tgtEl>
                                        <p:attrNameLst>
                                          <p:attrName>style.visibility</p:attrName>
                                        </p:attrNameLst>
                                      </p:cBhvr>
                                      <p:to>
                                        <p:strVal val="visible"/>
                                      </p:to>
                                    </p:set>
                                    <p:animEffect transition="in" filter="fade">
                                      <p:cBhvr>
                                        <p:cTn id="14" dur="1000"/>
                                        <p:tgtEl>
                                          <p:spTgt spid="15">
                                            <p:txEl>
                                              <p:pRg st="1" end="1"/>
                                            </p:txEl>
                                          </p:spTgt>
                                        </p:tgtEl>
                                      </p:cBhvr>
                                    </p:animEffect>
                                    <p:anim calcmode="lin" valueType="num">
                                      <p:cBhvr>
                                        <p:cTn id="15" dur="1000" fill="hold"/>
                                        <p:tgtEl>
                                          <p:spTgt spid="1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5">
                                            <p:txEl>
                                              <p:pRg st="2" end="2"/>
                                            </p:txEl>
                                          </p:spTgt>
                                        </p:tgtEl>
                                        <p:attrNameLst>
                                          <p:attrName>style.visibility</p:attrName>
                                        </p:attrNameLst>
                                      </p:cBhvr>
                                      <p:to>
                                        <p:strVal val="visible"/>
                                      </p:to>
                                    </p:set>
                                    <p:animEffect transition="in" filter="fade">
                                      <p:cBhvr>
                                        <p:cTn id="21" dur="1000"/>
                                        <p:tgtEl>
                                          <p:spTgt spid="15">
                                            <p:txEl>
                                              <p:pRg st="2" end="2"/>
                                            </p:txEl>
                                          </p:spTgt>
                                        </p:tgtEl>
                                      </p:cBhvr>
                                    </p:animEffect>
                                    <p:anim calcmode="lin" valueType="num">
                                      <p:cBhvr>
                                        <p:cTn id="22" dur="10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矩形 1"/>
          <p:cNvSpPr>
            <a:spLocks noChangeArrowheads="1"/>
          </p:cNvSpPr>
          <p:nvPr/>
        </p:nvSpPr>
        <p:spPr bwMode="auto">
          <a:xfrm>
            <a:off x="407989" y="416985"/>
            <a:ext cx="8091487" cy="79690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5335" b="1" i="0" u="none" strike="noStrike" kern="1200" cap="none" spc="80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杨氏之子</a:t>
            </a:r>
            <a:endParaRPr kumimoji="0" lang="en-US" altLang="zh-CN" sz="5335" b="1" i="0" u="none" strike="noStrike" kern="1200" cap="none" spc="80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endParaRPr>
          </a:p>
          <a:p>
            <a:pPr marL="0" marR="0" lvl="0" indent="0" algn="just"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80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    </a:t>
            </a:r>
            <a:r>
              <a:rPr kumimoji="0" lang="zh-CN" altLang="en-US" sz="4265" b="1" i="0" u="none" strike="noStrike" kern="1200" cap="none" spc="800" normalizeH="0" baseline="0" noProof="0" dirty="0">
                <a:ln>
                  <a:noFill/>
                </a:ln>
                <a:solidFill>
                  <a:srgbClr val="EF4B3B"/>
                </a:solidFill>
                <a:effectLst/>
                <a:uLnTx/>
                <a:uFillTx/>
                <a:latin typeface="宋体" panose="02010600030101010101" pitchFamily="2" charset="-122"/>
                <a:ea typeface="宋体" panose="02010600030101010101" pitchFamily="2" charset="-122"/>
                <a:cs typeface="+mn-cs"/>
                <a:sym typeface="等线" panose="02010600030101010101" pitchFamily="2" charset="-122"/>
              </a:rPr>
              <a:t>梁</a:t>
            </a:r>
            <a:r>
              <a:rPr kumimoji="0" lang="zh-CN" altLang="en-US" sz="4265" b="1" i="0" u="none" strike="noStrike" kern="1200" cap="none" spc="80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国杨氏子九岁，甚聪惠。孔君平</a:t>
            </a:r>
            <a:r>
              <a:rPr kumimoji="0" lang="zh-CN" altLang="en-US" sz="4265" b="1" i="0" u="none" strike="noStrike" kern="1200" cap="none" spc="800" normalizeH="0" baseline="0" noProof="0" dirty="0">
                <a:ln>
                  <a:noFill/>
                </a:ln>
                <a:solidFill>
                  <a:srgbClr val="EF4B3B"/>
                </a:solidFill>
                <a:effectLst/>
                <a:uLnTx/>
                <a:uFillTx/>
                <a:latin typeface="宋体" panose="02010600030101010101" pitchFamily="2" charset="-122"/>
                <a:ea typeface="宋体" panose="02010600030101010101" pitchFamily="2" charset="-122"/>
                <a:cs typeface="+mn-cs"/>
                <a:sym typeface="等线" panose="02010600030101010101" pitchFamily="2" charset="-122"/>
              </a:rPr>
              <a:t>诣</a:t>
            </a:r>
            <a:r>
              <a:rPr kumimoji="0" lang="zh-CN" altLang="en-US" sz="4265" b="1" i="0" u="none" strike="noStrike" kern="1200" cap="none" spc="80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其父，父不在，乃呼儿出。为设果，果有杨梅。孔指以示儿曰：“此是君家果。”儿应声答曰：“未闻孔雀是夫子家</a:t>
            </a:r>
            <a:r>
              <a:rPr kumimoji="0" lang="zh-CN" altLang="en-US" sz="4265" b="1" i="0" u="none" strike="noStrike" kern="1200" cap="none" spc="800" normalizeH="0" baseline="0" noProof="0" dirty="0">
                <a:ln>
                  <a:noFill/>
                </a:ln>
                <a:solidFill>
                  <a:srgbClr val="EF4B3B"/>
                </a:solidFill>
                <a:effectLst/>
                <a:uLnTx/>
                <a:uFillTx/>
                <a:latin typeface="宋体" panose="02010600030101010101" pitchFamily="2" charset="-122"/>
                <a:ea typeface="宋体" panose="02010600030101010101" pitchFamily="2" charset="-122"/>
                <a:cs typeface="+mn-cs"/>
                <a:sym typeface="等线" panose="02010600030101010101" pitchFamily="2" charset="-122"/>
              </a:rPr>
              <a:t>禽</a:t>
            </a:r>
            <a:r>
              <a:rPr kumimoji="0" lang="zh-CN" altLang="en-US" sz="4265" b="1" i="0" u="none" strike="noStrike" kern="1200" cap="none" spc="80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a:t>
            </a:r>
            <a:endParaRPr kumimoji="0" lang="zh-CN" altLang="en-US" sz="4265" b="1" i="0" u="none" strike="noStrike" kern="1200" cap="none" spc="80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endParaRPr>
          </a:p>
        </p:txBody>
      </p:sp>
      <p:sp>
        <p:nvSpPr>
          <p:cNvPr id="109" name="文本框 2"/>
          <p:cNvSpPr txBox="1">
            <a:spLocks noChangeArrowheads="1"/>
          </p:cNvSpPr>
          <p:nvPr/>
        </p:nvSpPr>
        <p:spPr bwMode="auto">
          <a:xfrm rot="-1009326">
            <a:off x="3679825" y="1505648"/>
            <a:ext cx="647700" cy="9130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B0F0"/>
                </a:solidFill>
                <a:effectLst/>
                <a:uLnTx/>
                <a:uFillTx/>
                <a:latin typeface="黑体" panose="02010609060101010101" pitchFamily="49" charset="-122"/>
                <a:ea typeface="黑体" panose="02010609060101010101" pitchFamily="49" charset="-122"/>
                <a:cs typeface="+mn-cs"/>
              </a:rPr>
              <a:t>／</a:t>
            </a:r>
          </a:p>
        </p:txBody>
      </p:sp>
      <p:sp>
        <p:nvSpPr>
          <p:cNvPr id="110" name="文本框 2"/>
          <p:cNvSpPr txBox="1">
            <a:spLocks noChangeArrowheads="1"/>
          </p:cNvSpPr>
          <p:nvPr/>
        </p:nvSpPr>
        <p:spPr bwMode="auto">
          <a:xfrm rot="-1009326">
            <a:off x="2205038" y="1505648"/>
            <a:ext cx="647700" cy="9130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B0F0"/>
                </a:solidFill>
                <a:effectLst/>
                <a:uLnTx/>
                <a:uFillTx/>
                <a:latin typeface="黑体" panose="02010609060101010101" pitchFamily="49" charset="-122"/>
                <a:ea typeface="黑体" panose="02010609060101010101" pitchFamily="49" charset="-122"/>
                <a:cs typeface="+mn-cs"/>
              </a:rPr>
              <a:t>／</a:t>
            </a:r>
          </a:p>
        </p:txBody>
      </p:sp>
      <p:sp>
        <p:nvSpPr>
          <p:cNvPr id="111" name="文本框 2"/>
          <p:cNvSpPr txBox="1">
            <a:spLocks noChangeArrowheads="1"/>
          </p:cNvSpPr>
          <p:nvPr/>
        </p:nvSpPr>
        <p:spPr bwMode="auto">
          <a:xfrm rot="-1009326">
            <a:off x="615950" y="2508948"/>
            <a:ext cx="647700" cy="9130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B0F0"/>
                </a:solidFill>
                <a:effectLst/>
                <a:uLnTx/>
                <a:uFillTx/>
                <a:latin typeface="黑体" panose="02010609060101010101" pitchFamily="49" charset="-122"/>
                <a:ea typeface="黑体" panose="02010609060101010101" pitchFamily="49" charset="-122"/>
                <a:cs typeface="+mn-cs"/>
              </a:rPr>
              <a:t>／</a:t>
            </a:r>
          </a:p>
        </p:txBody>
      </p:sp>
      <p:sp>
        <p:nvSpPr>
          <p:cNvPr id="112" name="文本框 2"/>
          <p:cNvSpPr txBox="1">
            <a:spLocks noChangeArrowheads="1"/>
          </p:cNvSpPr>
          <p:nvPr/>
        </p:nvSpPr>
        <p:spPr bwMode="auto">
          <a:xfrm rot="-1009326">
            <a:off x="1104900" y="2508948"/>
            <a:ext cx="647700" cy="9130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B0F0"/>
                </a:solidFill>
                <a:effectLst/>
                <a:uLnTx/>
                <a:uFillTx/>
                <a:latin typeface="黑体" panose="02010609060101010101" pitchFamily="49" charset="-122"/>
                <a:ea typeface="黑体" panose="02010609060101010101" pitchFamily="49" charset="-122"/>
                <a:cs typeface="+mn-cs"/>
              </a:rPr>
              <a:t>／</a:t>
            </a:r>
          </a:p>
        </p:txBody>
      </p:sp>
      <p:sp>
        <p:nvSpPr>
          <p:cNvPr id="113" name="文本框 2"/>
          <p:cNvSpPr txBox="1">
            <a:spLocks noChangeArrowheads="1"/>
          </p:cNvSpPr>
          <p:nvPr/>
        </p:nvSpPr>
        <p:spPr bwMode="auto">
          <a:xfrm rot="-1009326">
            <a:off x="3087688" y="2508948"/>
            <a:ext cx="647700" cy="9130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B0F0"/>
                </a:solidFill>
                <a:effectLst/>
                <a:uLnTx/>
                <a:uFillTx/>
                <a:latin typeface="黑体" panose="02010609060101010101" pitchFamily="49" charset="-122"/>
                <a:ea typeface="黑体" panose="02010609060101010101" pitchFamily="49" charset="-122"/>
                <a:cs typeface="+mn-cs"/>
              </a:rPr>
              <a:t>／</a:t>
            </a:r>
          </a:p>
        </p:txBody>
      </p:sp>
      <p:sp>
        <p:nvSpPr>
          <p:cNvPr id="114" name="文本框 2"/>
          <p:cNvSpPr txBox="1">
            <a:spLocks noChangeArrowheads="1"/>
          </p:cNvSpPr>
          <p:nvPr/>
        </p:nvSpPr>
        <p:spPr bwMode="auto">
          <a:xfrm rot="-1009326">
            <a:off x="5054600" y="2508948"/>
            <a:ext cx="647700" cy="9130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B0F0"/>
                </a:solidFill>
                <a:effectLst/>
                <a:uLnTx/>
                <a:uFillTx/>
                <a:latin typeface="黑体" panose="02010609060101010101" pitchFamily="49" charset="-122"/>
                <a:ea typeface="黑体" panose="02010609060101010101" pitchFamily="49" charset="-122"/>
                <a:cs typeface="+mn-cs"/>
              </a:rPr>
              <a:t>／</a:t>
            </a:r>
          </a:p>
        </p:txBody>
      </p:sp>
      <p:sp>
        <p:nvSpPr>
          <p:cNvPr id="115" name="文本框 2"/>
          <p:cNvSpPr txBox="1">
            <a:spLocks noChangeArrowheads="1"/>
          </p:cNvSpPr>
          <p:nvPr/>
        </p:nvSpPr>
        <p:spPr bwMode="auto">
          <a:xfrm rot="-1009326">
            <a:off x="7554913" y="2508948"/>
            <a:ext cx="647700" cy="9130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B0F0"/>
                </a:solidFill>
                <a:effectLst/>
                <a:uLnTx/>
                <a:uFillTx/>
                <a:latin typeface="黑体" panose="02010609060101010101" pitchFamily="49" charset="-122"/>
                <a:ea typeface="黑体" panose="02010609060101010101" pitchFamily="49" charset="-122"/>
                <a:cs typeface="+mn-cs"/>
              </a:rPr>
              <a:t>／</a:t>
            </a:r>
          </a:p>
        </p:txBody>
      </p:sp>
      <p:sp>
        <p:nvSpPr>
          <p:cNvPr id="116" name="文本框 2"/>
          <p:cNvSpPr txBox="1">
            <a:spLocks noChangeArrowheads="1"/>
          </p:cNvSpPr>
          <p:nvPr/>
        </p:nvSpPr>
        <p:spPr bwMode="auto">
          <a:xfrm rot="-1009326">
            <a:off x="1595438" y="3467799"/>
            <a:ext cx="647700" cy="9130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B0F0"/>
                </a:solidFill>
                <a:effectLst/>
                <a:uLnTx/>
                <a:uFillTx/>
                <a:latin typeface="黑体" panose="02010609060101010101" pitchFamily="49" charset="-122"/>
                <a:ea typeface="黑体" panose="02010609060101010101" pitchFamily="49" charset="-122"/>
                <a:cs typeface="+mn-cs"/>
              </a:rPr>
              <a:t>／</a:t>
            </a:r>
          </a:p>
        </p:txBody>
      </p:sp>
      <p:sp>
        <p:nvSpPr>
          <p:cNvPr id="117" name="文本框 2"/>
          <p:cNvSpPr txBox="1">
            <a:spLocks noChangeArrowheads="1"/>
          </p:cNvSpPr>
          <p:nvPr/>
        </p:nvSpPr>
        <p:spPr bwMode="auto">
          <a:xfrm rot="-1009326">
            <a:off x="4067175" y="3467799"/>
            <a:ext cx="647700" cy="9130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B0F0"/>
                </a:solidFill>
                <a:effectLst/>
                <a:uLnTx/>
                <a:uFillTx/>
                <a:latin typeface="黑体" panose="02010609060101010101" pitchFamily="49" charset="-122"/>
                <a:ea typeface="黑体" panose="02010609060101010101" pitchFamily="49" charset="-122"/>
                <a:cs typeface="+mn-cs"/>
              </a:rPr>
              <a:t>／</a:t>
            </a:r>
          </a:p>
        </p:txBody>
      </p:sp>
      <p:sp>
        <p:nvSpPr>
          <p:cNvPr id="118" name="文本框 2"/>
          <p:cNvSpPr txBox="1">
            <a:spLocks noChangeArrowheads="1"/>
          </p:cNvSpPr>
          <p:nvPr/>
        </p:nvSpPr>
        <p:spPr bwMode="auto">
          <a:xfrm rot="-1009326">
            <a:off x="6072188" y="3467799"/>
            <a:ext cx="647700" cy="9130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B0F0"/>
                </a:solidFill>
                <a:effectLst/>
                <a:uLnTx/>
                <a:uFillTx/>
                <a:latin typeface="黑体" panose="02010609060101010101" pitchFamily="49" charset="-122"/>
                <a:ea typeface="黑体" panose="02010609060101010101" pitchFamily="49" charset="-122"/>
                <a:cs typeface="+mn-cs"/>
              </a:rPr>
              <a:t>／</a:t>
            </a:r>
          </a:p>
        </p:txBody>
      </p:sp>
      <p:sp>
        <p:nvSpPr>
          <p:cNvPr id="119" name="文本框 2"/>
          <p:cNvSpPr txBox="1">
            <a:spLocks noChangeArrowheads="1"/>
          </p:cNvSpPr>
          <p:nvPr/>
        </p:nvSpPr>
        <p:spPr bwMode="auto">
          <a:xfrm rot="-1009326">
            <a:off x="8039100" y="3467799"/>
            <a:ext cx="647700" cy="9130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B0F0"/>
                </a:solidFill>
                <a:effectLst/>
                <a:uLnTx/>
                <a:uFillTx/>
                <a:latin typeface="黑体" panose="02010609060101010101" pitchFamily="49" charset="-122"/>
                <a:ea typeface="黑体" panose="02010609060101010101" pitchFamily="49" charset="-122"/>
                <a:cs typeface="+mn-cs"/>
              </a:rPr>
              <a:t>／</a:t>
            </a:r>
          </a:p>
        </p:txBody>
      </p:sp>
      <p:sp>
        <p:nvSpPr>
          <p:cNvPr id="120" name="文本框 2"/>
          <p:cNvSpPr txBox="1">
            <a:spLocks noChangeArrowheads="1"/>
          </p:cNvSpPr>
          <p:nvPr/>
        </p:nvSpPr>
        <p:spPr bwMode="auto">
          <a:xfrm rot="-1009326">
            <a:off x="3578225" y="4439348"/>
            <a:ext cx="647700" cy="9130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B0F0"/>
                </a:solidFill>
                <a:effectLst/>
                <a:uLnTx/>
                <a:uFillTx/>
                <a:latin typeface="黑体" panose="02010609060101010101" pitchFamily="49" charset="-122"/>
                <a:ea typeface="黑体" panose="02010609060101010101" pitchFamily="49" charset="-122"/>
                <a:cs typeface="+mn-cs"/>
              </a:rPr>
              <a:t>／</a:t>
            </a:r>
          </a:p>
        </p:txBody>
      </p:sp>
      <p:sp>
        <p:nvSpPr>
          <p:cNvPr id="121" name="文本框 2"/>
          <p:cNvSpPr txBox="1">
            <a:spLocks noChangeArrowheads="1"/>
          </p:cNvSpPr>
          <p:nvPr/>
        </p:nvSpPr>
        <p:spPr bwMode="auto">
          <a:xfrm rot="-1009326">
            <a:off x="7535863" y="4439348"/>
            <a:ext cx="647700" cy="9130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B0F0"/>
                </a:solidFill>
                <a:effectLst/>
                <a:uLnTx/>
                <a:uFillTx/>
                <a:latin typeface="黑体" panose="02010609060101010101" pitchFamily="49" charset="-122"/>
                <a:ea typeface="黑体" panose="02010609060101010101" pitchFamily="49" charset="-122"/>
                <a:cs typeface="+mn-cs"/>
              </a:rPr>
              <a:t>／</a:t>
            </a:r>
          </a:p>
        </p:txBody>
      </p:sp>
      <p:sp>
        <p:nvSpPr>
          <p:cNvPr id="122" name="文本框 2"/>
          <p:cNvSpPr txBox="1">
            <a:spLocks noChangeArrowheads="1"/>
          </p:cNvSpPr>
          <p:nvPr/>
        </p:nvSpPr>
        <p:spPr bwMode="auto">
          <a:xfrm rot="-1009326">
            <a:off x="619125" y="5419366"/>
            <a:ext cx="647700" cy="9130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B0F0"/>
                </a:solidFill>
                <a:effectLst/>
                <a:uLnTx/>
                <a:uFillTx/>
                <a:latin typeface="黑体" panose="02010609060101010101" pitchFamily="49" charset="-122"/>
                <a:ea typeface="黑体" panose="02010609060101010101" pitchFamily="49" charset="-122"/>
                <a:cs typeface="+mn-cs"/>
              </a:rPr>
              <a:t>／</a:t>
            </a:r>
          </a:p>
        </p:txBody>
      </p:sp>
      <p:sp>
        <p:nvSpPr>
          <p:cNvPr id="123" name="文本框 2"/>
          <p:cNvSpPr txBox="1">
            <a:spLocks noChangeArrowheads="1"/>
          </p:cNvSpPr>
          <p:nvPr/>
        </p:nvSpPr>
        <p:spPr bwMode="auto">
          <a:xfrm rot="-1009326">
            <a:off x="2560638" y="5419366"/>
            <a:ext cx="647700" cy="9130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B0F0"/>
                </a:solidFill>
                <a:effectLst/>
                <a:uLnTx/>
                <a:uFillTx/>
                <a:latin typeface="黑体" panose="02010609060101010101" pitchFamily="49" charset="-122"/>
                <a:ea typeface="黑体" panose="02010609060101010101" pitchFamily="49" charset="-122"/>
                <a:cs typeface="+mn-cs"/>
              </a:rPr>
              <a:t>／</a:t>
            </a:r>
          </a:p>
        </p:txBody>
      </p:sp>
      <p:grpSp>
        <p:nvGrpSpPr>
          <p:cNvPr id="3" name="组合 19"/>
          <p:cNvGrpSpPr/>
          <p:nvPr/>
        </p:nvGrpSpPr>
        <p:grpSpPr>
          <a:xfrm>
            <a:off x="8013239" y="5299087"/>
            <a:ext cx="880515" cy="1379057"/>
            <a:chOff x="7051786" y="4229571"/>
            <a:chExt cx="880515" cy="1034293"/>
          </a:xfrm>
          <a:solidFill>
            <a:srgbClr val="0070C0"/>
          </a:solidFill>
        </p:grpSpPr>
        <p:sp>
          <p:nvSpPr>
            <p:cNvPr id="21" name="任意多边形: 形状 20"/>
            <p:cNvSpPr/>
            <p:nvPr/>
          </p:nvSpPr>
          <p:spPr>
            <a:xfrm>
              <a:off x="7376959" y="4448348"/>
              <a:ext cx="428625" cy="428625"/>
            </a:xfrm>
            <a:custGeom>
              <a:avLst/>
              <a:gdLst>
                <a:gd name="connsiteX0" fmla="*/ 422111 w 428625"/>
                <a:gd name="connsiteY0" fmla="*/ 195089 h 428625"/>
                <a:gd name="connsiteX1" fmla="*/ 347816 w 428625"/>
                <a:gd name="connsiteY1" fmla="*/ 124604 h 428625"/>
                <a:gd name="connsiteX2" fmla="*/ 312574 w 428625"/>
                <a:gd name="connsiteY2" fmla="*/ 122699 h 428625"/>
                <a:gd name="connsiteX3" fmla="*/ 247804 w 428625"/>
                <a:gd name="connsiteY3" fmla="*/ 8399 h 428625"/>
                <a:gd name="connsiteX4" fmla="*/ 144934 w 428625"/>
                <a:gd name="connsiteY4" fmla="*/ 90314 h 428625"/>
                <a:gd name="connsiteX5" fmla="*/ 111597 w 428625"/>
                <a:gd name="connsiteY5" fmla="*/ 78884 h 428625"/>
                <a:gd name="connsiteX6" fmla="*/ 16347 w 428625"/>
                <a:gd name="connsiteY6" fmla="*/ 116984 h 428625"/>
                <a:gd name="connsiteX7" fmla="*/ 14441 w 428625"/>
                <a:gd name="connsiteY7" fmla="*/ 186517 h 428625"/>
                <a:gd name="connsiteX8" fmla="*/ 63019 w 428625"/>
                <a:gd name="connsiteY8" fmla="*/ 239857 h 428625"/>
                <a:gd name="connsiteX9" fmla="*/ 48732 w 428625"/>
                <a:gd name="connsiteY9" fmla="*/ 370349 h 428625"/>
                <a:gd name="connsiteX10" fmla="*/ 89689 w 428625"/>
                <a:gd name="connsiteY10" fmla="*/ 392257 h 428625"/>
                <a:gd name="connsiteX11" fmla="*/ 180176 w 428625"/>
                <a:gd name="connsiteY11" fmla="*/ 364634 h 428625"/>
                <a:gd name="connsiteX12" fmla="*/ 253519 w 428625"/>
                <a:gd name="connsiteY12" fmla="*/ 423689 h 428625"/>
                <a:gd name="connsiteX13" fmla="*/ 300191 w 428625"/>
                <a:gd name="connsiteY13" fmla="*/ 417974 h 428625"/>
                <a:gd name="connsiteX14" fmla="*/ 335434 w 428625"/>
                <a:gd name="connsiteY14" fmla="*/ 291292 h 428625"/>
                <a:gd name="connsiteX15" fmla="*/ 400204 w 428625"/>
                <a:gd name="connsiteY15" fmla="*/ 258907 h 428625"/>
                <a:gd name="connsiteX16" fmla="*/ 422111 w 428625"/>
                <a:gd name="connsiteY16" fmla="*/ 195089 h 428625"/>
                <a:gd name="connsiteX17" fmla="*/ 65876 w 428625"/>
                <a:gd name="connsiteY17" fmla="*/ 195089 h 428625"/>
                <a:gd name="connsiteX18" fmla="*/ 107786 w 428625"/>
                <a:gd name="connsiteY18" fmla="*/ 189374 h 428625"/>
                <a:gd name="connsiteX19" fmla="*/ 138266 w 428625"/>
                <a:gd name="connsiteY19" fmla="*/ 196042 h 428625"/>
                <a:gd name="connsiteX20" fmla="*/ 99214 w 428625"/>
                <a:gd name="connsiteY20" fmla="*/ 177945 h 428625"/>
                <a:gd name="connsiteX21" fmla="*/ 63972 w 428625"/>
                <a:gd name="connsiteY21" fmla="*/ 143654 h 428625"/>
                <a:gd name="connsiteX22" fmla="*/ 111597 w 428625"/>
                <a:gd name="connsiteY22" fmla="*/ 155084 h 428625"/>
                <a:gd name="connsiteX23" fmla="*/ 147791 w 428625"/>
                <a:gd name="connsiteY23" fmla="*/ 178897 h 428625"/>
                <a:gd name="connsiteX24" fmla="*/ 125884 w 428625"/>
                <a:gd name="connsiteY24" fmla="*/ 156989 h 428625"/>
                <a:gd name="connsiteX25" fmla="*/ 107786 w 428625"/>
                <a:gd name="connsiteY25" fmla="*/ 118889 h 428625"/>
                <a:gd name="connsiteX26" fmla="*/ 144934 w 428625"/>
                <a:gd name="connsiteY26" fmla="*/ 142702 h 428625"/>
                <a:gd name="connsiteX27" fmla="*/ 174461 w 428625"/>
                <a:gd name="connsiteY27" fmla="*/ 182707 h 428625"/>
                <a:gd name="connsiteX28" fmla="*/ 156364 w 428625"/>
                <a:gd name="connsiteY28" fmla="*/ 213187 h 428625"/>
                <a:gd name="connsiteX29" fmla="*/ 155411 w 428625"/>
                <a:gd name="connsiteY29" fmla="*/ 216997 h 428625"/>
                <a:gd name="connsiteX30" fmla="*/ 105882 w 428625"/>
                <a:gd name="connsiteY30" fmla="*/ 214139 h 428625"/>
                <a:gd name="connsiteX31" fmla="*/ 65876 w 428625"/>
                <a:gd name="connsiteY31" fmla="*/ 195089 h 428625"/>
                <a:gd name="connsiteX32" fmla="*/ 166841 w 428625"/>
                <a:gd name="connsiteY32" fmla="*/ 316057 h 428625"/>
                <a:gd name="connsiteX33" fmla="*/ 137314 w 428625"/>
                <a:gd name="connsiteY33" fmla="*/ 348442 h 428625"/>
                <a:gd name="connsiteX34" fmla="*/ 144934 w 428625"/>
                <a:gd name="connsiteY34" fmla="*/ 306532 h 428625"/>
                <a:gd name="connsiteX35" fmla="*/ 161126 w 428625"/>
                <a:gd name="connsiteY35" fmla="*/ 279862 h 428625"/>
                <a:gd name="connsiteX36" fmla="*/ 131599 w 428625"/>
                <a:gd name="connsiteY36" fmla="*/ 311295 h 428625"/>
                <a:gd name="connsiteX37" fmla="*/ 87784 w 428625"/>
                <a:gd name="connsiteY37" fmla="*/ 334154 h 428625"/>
                <a:gd name="connsiteX38" fmla="*/ 113501 w 428625"/>
                <a:gd name="connsiteY38" fmla="*/ 292245 h 428625"/>
                <a:gd name="connsiteX39" fmla="*/ 146839 w 428625"/>
                <a:gd name="connsiteY39" fmla="*/ 265574 h 428625"/>
                <a:gd name="connsiteX40" fmla="*/ 119216 w 428625"/>
                <a:gd name="connsiteY40" fmla="*/ 279862 h 428625"/>
                <a:gd name="connsiteX41" fmla="*/ 77307 w 428625"/>
                <a:gd name="connsiteY41" fmla="*/ 285577 h 428625"/>
                <a:gd name="connsiteX42" fmla="*/ 111597 w 428625"/>
                <a:gd name="connsiteY42" fmla="*/ 257954 h 428625"/>
                <a:gd name="connsiteX43" fmla="*/ 158269 w 428625"/>
                <a:gd name="connsiteY43" fmla="*/ 242714 h 428625"/>
                <a:gd name="connsiteX44" fmla="*/ 184939 w 428625"/>
                <a:gd name="connsiteY44" fmla="*/ 271289 h 428625"/>
                <a:gd name="connsiteX45" fmla="*/ 166841 w 428625"/>
                <a:gd name="connsiteY45" fmla="*/ 316057 h 428625"/>
                <a:gd name="connsiteX46" fmla="*/ 196369 w 428625"/>
                <a:gd name="connsiteY46" fmla="*/ 172229 h 428625"/>
                <a:gd name="connsiteX47" fmla="*/ 183986 w 428625"/>
                <a:gd name="connsiteY47" fmla="*/ 124604 h 428625"/>
                <a:gd name="connsiteX48" fmla="*/ 189701 w 428625"/>
                <a:gd name="connsiteY48" fmla="*/ 80789 h 428625"/>
                <a:gd name="connsiteX49" fmla="*/ 207799 w 428625"/>
                <a:gd name="connsiteY49" fmla="*/ 118889 h 428625"/>
                <a:gd name="connsiteX50" fmla="*/ 210657 w 428625"/>
                <a:gd name="connsiteY50" fmla="*/ 150322 h 428625"/>
                <a:gd name="connsiteX51" fmla="*/ 215419 w 428625"/>
                <a:gd name="connsiteY51" fmla="*/ 107459 h 428625"/>
                <a:gd name="connsiteX52" fmla="*/ 237326 w 428625"/>
                <a:gd name="connsiteY52" fmla="*/ 63645 h 428625"/>
                <a:gd name="connsiteX53" fmla="*/ 241136 w 428625"/>
                <a:gd name="connsiteY53" fmla="*/ 113174 h 428625"/>
                <a:gd name="connsiteX54" fmla="*/ 229707 w 428625"/>
                <a:gd name="connsiteY54" fmla="*/ 155084 h 428625"/>
                <a:gd name="connsiteX55" fmla="*/ 243994 w 428625"/>
                <a:gd name="connsiteY55" fmla="*/ 127462 h 428625"/>
                <a:gd name="connsiteX56" fmla="*/ 275426 w 428625"/>
                <a:gd name="connsiteY56" fmla="*/ 97934 h 428625"/>
                <a:gd name="connsiteX57" fmla="*/ 263997 w 428625"/>
                <a:gd name="connsiteY57" fmla="*/ 140797 h 428625"/>
                <a:gd name="connsiteX58" fmla="*/ 235422 w 428625"/>
                <a:gd name="connsiteY58" fmla="*/ 180802 h 428625"/>
                <a:gd name="connsiteX59" fmla="*/ 216372 w 428625"/>
                <a:gd name="connsiteY59" fmla="*/ 173182 h 428625"/>
                <a:gd name="connsiteX60" fmla="*/ 196369 w 428625"/>
                <a:gd name="connsiteY60" fmla="*/ 172229 h 428625"/>
                <a:gd name="connsiteX61" fmla="*/ 304001 w 428625"/>
                <a:gd name="connsiteY61" fmla="*/ 327487 h 428625"/>
                <a:gd name="connsiteX62" fmla="*/ 266854 w 428625"/>
                <a:gd name="connsiteY62" fmla="*/ 307484 h 428625"/>
                <a:gd name="connsiteX63" fmla="*/ 246851 w 428625"/>
                <a:gd name="connsiteY63" fmla="*/ 283672 h 428625"/>
                <a:gd name="connsiteX64" fmla="*/ 267807 w 428625"/>
                <a:gd name="connsiteY64" fmla="*/ 320820 h 428625"/>
                <a:gd name="connsiteX65" fmla="*/ 275426 w 428625"/>
                <a:gd name="connsiteY65" fmla="*/ 369397 h 428625"/>
                <a:gd name="connsiteX66" fmla="*/ 243041 w 428625"/>
                <a:gd name="connsiteY66" fmla="*/ 332249 h 428625"/>
                <a:gd name="connsiteX67" fmla="*/ 227801 w 428625"/>
                <a:gd name="connsiteY67" fmla="*/ 292245 h 428625"/>
                <a:gd name="connsiteX68" fmla="*/ 232564 w 428625"/>
                <a:gd name="connsiteY68" fmla="*/ 322724 h 428625"/>
                <a:gd name="connsiteX69" fmla="*/ 224944 w 428625"/>
                <a:gd name="connsiteY69" fmla="*/ 364634 h 428625"/>
                <a:gd name="connsiteX70" fmla="*/ 208751 w 428625"/>
                <a:gd name="connsiteY70" fmla="*/ 323677 h 428625"/>
                <a:gd name="connsiteX71" fmla="*/ 208751 w 428625"/>
                <a:gd name="connsiteY71" fmla="*/ 274147 h 428625"/>
                <a:gd name="connsiteX72" fmla="*/ 243994 w 428625"/>
                <a:gd name="connsiteY72" fmla="*/ 257002 h 428625"/>
                <a:gd name="connsiteX73" fmla="*/ 282094 w 428625"/>
                <a:gd name="connsiteY73" fmla="*/ 288434 h 428625"/>
                <a:gd name="connsiteX74" fmla="*/ 304001 w 428625"/>
                <a:gd name="connsiteY74" fmla="*/ 327487 h 428625"/>
                <a:gd name="connsiteX75" fmla="*/ 322099 w 428625"/>
                <a:gd name="connsiteY75" fmla="*/ 221759 h 428625"/>
                <a:gd name="connsiteX76" fmla="*/ 279236 w 428625"/>
                <a:gd name="connsiteY76" fmla="*/ 223664 h 428625"/>
                <a:gd name="connsiteX77" fmla="*/ 309716 w 428625"/>
                <a:gd name="connsiteY77" fmla="*/ 228427 h 428625"/>
                <a:gd name="connsiteX78" fmla="*/ 346864 w 428625"/>
                <a:gd name="connsiteY78" fmla="*/ 249382 h 428625"/>
                <a:gd name="connsiteX79" fmla="*/ 303049 w 428625"/>
                <a:gd name="connsiteY79" fmla="*/ 252239 h 428625"/>
                <a:gd name="connsiteX80" fmla="*/ 256376 w 428625"/>
                <a:gd name="connsiteY80" fmla="*/ 236999 h 428625"/>
                <a:gd name="connsiteX81" fmla="*/ 257329 w 428625"/>
                <a:gd name="connsiteY81" fmla="*/ 233189 h 428625"/>
                <a:gd name="connsiteX82" fmla="*/ 251614 w 428625"/>
                <a:gd name="connsiteY82" fmla="*/ 197947 h 428625"/>
                <a:gd name="connsiteX83" fmla="*/ 293524 w 428625"/>
                <a:gd name="connsiteY83" fmla="*/ 171277 h 428625"/>
                <a:gd name="connsiteX84" fmla="*/ 336386 w 428625"/>
                <a:gd name="connsiteY84" fmla="*/ 162704 h 428625"/>
                <a:gd name="connsiteX85" fmla="*/ 304954 w 428625"/>
                <a:gd name="connsiteY85" fmla="*/ 192232 h 428625"/>
                <a:gd name="connsiteX86" fmla="*/ 276379 w 428625"/>
                <a:gd name="connsiteY86" fmla="*/ 204614 h 428625"/>
                <a:gd name="connsiteX87" fmla="*/ 318289 w 428625"/>
                <a:gd name="connsiteY87" fmla="*/ 196042 h 428625"/>
                <a:gd name="connsiteX88" fmla="*/ 366866 w 428625"/>
                <a:gd name="connsiteY88" fmla="*/ 203662 h 428625"/>
                <a:gd name="connsiteX89" fmla="*/ 322099 w 428625"/>
                <a:gd name="connsiteY89" fmla="*/ 221759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28625" h="428625">
                  <a:moveTo>
                    <a:pt x="422111" y="195089"/>
                  </a:moveTo>
                  <a:cubicBezTo>
                    <a:pt x="417349" y="159847"/>
                    <a:pt x="388774" y="132224"/>
                    <a:pt x="347816" y="124604"/>
                  </a:cubicBezTo>
                  <a:cubicBezTo>
                    <a:pt x="336386" y="122699"/>
                    <a:pt x="324957" y="121747"/>
                    <a:pt x="312574" y="122699"/>
                  </a:cubicBezTo>
                  <a:cubicBezTo>
                    <a:pt x="321147" y="68407"/>
                    <a:pt x="292572" y="16972"/>
                    <a:pt x="247804" y="8399"/>
                  </a:cubicBezTo>
                  <a:cubicBezTo>
                    <a:pt x="202084" y="-173"/>
                    <a:pt x="157316" y="36022"/>
                    <a:pt x="144934" y="90314"/>
                  </a:cubicBezTo>
                  <a:cubicBezTo>
                    <a:pt x="134457" y="84599"/>
                    <a:pt x="123026" y="80789"/>
                    <a:pt x="111597" y="78884"/>
                  </a:cubicBezTo>
                  <a:cubicBezTo>
                    <a:pt x="70639" y="71264"/>
                    <a:pt x="33491" y="86504"/>
                    <a:pt x="16347" y="116984"/>
                  </a:cubicBezTo>
                  <a:cubicBezTo>
                    <a:pt x="4916" y="137939"/>
                    <a:pt x="3964" y="161752"/>
                    <a:pt x="14441" y="186517"/>
                  </a:cubicBezTo>
                  <a:cubicBezTo>
                    <a:pt x="23966" y="208424"/>
                    <a:pt x="40159" y="227474"/>
                    <a:pt x="63019" y="239857"/>
                  </a:cubicBezTo>
                  <a:cubicBezTo>
                    <a:pt x="23966" y="278909"/>
                    <a:pt x="17299" y="337012"/>
                    <a:pt x="48732" y="370349"/>
                  </a:cubicBezTo>
                  <a:cubicBezTo>
                    <a:pt x="59209" y="381779"/>
                    <a:pt x="73497" y="389399"/>
                    <a:pt x="89689" y="392257"/>
                  </a:cubicBezTo>
                  <a:cubicBezTo>
                    <a:pt x="120169" y="397972"/>
                    <a:pt x="153507" y="387495"/>
                    <a:pt x="180176" y="364634"/>
                  </a:cubicBezTo>
                  <a:cubicBezTo>
                    <a:pt x="196369" y="396067"/>
                    <a:pt x="223039" y="417974"/>
                    <a:pt x="253519" y="423689"/>
                  </a:cubicBezTo>
                  <a:cubicBezTo>
                    <a:pt x="269711" y="426547"/>
                    <a:pt x="285904" y="424642"/>
                    <a:pt x="300191" y="417974"/>
                  </a:cubicBezTo>
                  <a:cubicBezTo>
                    <a:pt x="342101" y="397972"/>
                    <a:pt x="357341" y="341774"/>
                    <a:pt x="335434" y="291292"/>
                  </a:cubicBezTo>
                  <a:cubicBezTo>
                    <a:pt x="361151" y="287482"/>
                    <a:pt x="384011" y="276052"/>
                    <a:pt x="400204" y="258907"/>
                  </a:cubicBezTo>
                  <a:cubicBezTo>
                    <a:pt x="416397" y="241762"/>
                    <a:pt x="424969" y="218902"/>
                    <a:pt x="422111" y="195089"/>
                  </a:cubicBezTo>
                  <a:close/>
                  <a:moveTo>
                    <a:pt x="65876" y="195089"/>
                  </a:moveTo>
                  <a:cubicBezTo>
                    <a:pt x="66829" y="188422"/>
                    <a:pt x="72544" y="183659"/>
                    <a:pt x="107786" y="189374"/>
                  </a:cubicBezTo>
                  <a:cubicBezTo>
                    <a:pt x="117311" y="191279"/>
                    <a:pt x="127789" y="193184"/>
                    <a:pt x="138266" y="196042"/>
                  </a:cubicBezTo>
                  <a:cubicBezTo>
                    <a:pt x="124932" y="190327"/>
                    <a:pt x="110644" y="184612"/>
                    <a:pt x="99214" y="177945"/>
                  </a:cubicBezTo>
                  <a:cubicBezTo>
                    <a:pt x="63019" y="157942"/>
                    <a:pt x="60161" y="149370"/>
                    <a:pt x="63972" y="143654"/>
                  </a:cubicBezTo>
                  <a:cubicBezTo>
                    <a:pt x="67782" y="136987"/>
                    <a:pt x="76354" y="135082"/>
                    <a:pt x="111597" y="155084"/>
                  </a:cubicBezTo>
                  <a:cubicBezTo>
                    <a:pt x="123026" y="161752"/>
                    <a:pt x="135409" y="170324"/>
                    <a:pt x="147791" y="178897"/>
                  </a:cubicBezTo>
                  <a:cubicBezTo>
                    <a:pt x="140172" y="171277"/>
                    <a:pt x="131599" y="164609"/>
                    <a:pt x="125884" y="156989"/>
                  </a:cubicBezTo>
                  <a:cubicBezTo>
                    <a:pt x="102072" y="130320"/>
                    <a:pt x="103024" y="122699"/>
                    <a:pt x="107786" y="118889"/>
                  </a:cubicBezTo>
                  <a:cubicBezTo>
                    <a:pt x="112549" y="115079"/>
                    <a:pt x="121122" y="116032"/>
                    <a:pt x="144934" y="142702"/>
                  </a:cubicBezTo>
                  <a:cubicBezTo>
                    <a:pt x="155411" y="154132"/>
                    <a:pt x="165889" y="169372"/>
                    <a:pt x="174461" y="182707"/>
                  </a:cubicBezTo>
                  <a:cubicBezTo>
                    <a:pt x="164936" y="190327"/>
                    <a:pt x="158269" y="200804"/>
                    <a:pt x="156364" y="213187"/>
                  </a:cubicBezTo>
                  <a:cubicBezTo>
                    <a:pt x="156364" y="214139"/>
                    <a:pt x="156364" y="216045"/>
                    <a:pt x="155411" y="216997"/>
                  </a:cubicBezTo>
                  <a:cubicBezTo>
                    <a:pt x="139219" y="216997"/>
                    <a:pt x="121122" y="216045"/>
                    <a:pt x="105882" y="214139"/>
                  </a:cubicBezTo>
                  <a:cubicBezTo>
                    <a:pt x="70639" y="207472"/>
                    <a:pt x="65876" y="201757"/>
                    <a:pt x="65876" y="195089"/>
                  </a:cubicBezTo>
                  <a:close/>
                  <a:moveTo>
                    <a:pt x="166841" y="316057"/>
                  </a:moveTo>
                  <a:cubicBezTo>
                    <a:pt x="150649" y="347489"/>
                    <a:pt x="143029" y="351299"/>
                    <a:pt x="137314" y="348442"/>
                  </a:cubicBezTo>
                  <a:cubicBezTo>
                    <a:pt x="131599" y="345584"/>
                    <a:pt x="128741" y="338917"/>
                    <a:pt x="144934" y="306532"/>
                  </a:cubicBezTo>
                  <a:cubicBezTo>
                    <a:pt x="149697" y="297959"/>
                    <a:pt x="155411" y="288434"/>
                    <a:pt x="161126" y="279862"/>
                  </a:cubicBezTo>
                  <a:cubicBezTo>
                    <a:pt x="151601" y="291292"/>
                    <a:pt x="142076" y="302722"/>
                    <a:pt x="131599" y="311295"/>
                  </a:cubicBezTo>
                  <a:cubicBezTo>
                    <a:pt x="102072" y="338917"/>
                    <a:pt x="92547" y="338917"/>
                    <a:pt x="87784" y="334154"/>
                  </a:cubicBezTo>
                  <a:cubicBezTo>
                    <a:pt x="83022" y="328439"/>
                    <a:pt x="83022" y="319867"/>
                    <a:pt x="113501" y="292245"/>
                  </a:cubicBezTo>
                  <a:cubicBezTo>
                    <a:pt x="123026" y="282720"/>
                    <a:pt x="135409" y="274147"/>
                    <a:pt x="146839" y="265574"/>
                  </a:cubicBezTo>
                  <a:cubicBezTo>
                    <a:pt x="137314" y="271289"/>
                    <a:pt x="127789" y="276052"/>
                    <a:pt x="119216" y="279862"/>
                  </a:cubicBezTo>
                  <a:cubicBezTo>
                    <a:pt x="86832" y="294149"/>
                    <a:pt x="79211" y="291292"/>
                    <a:pt x="77307" y="285577"/>
                  </a:cubicBezTo>
                  <a:cubicBezTo>
                    <a:pt x="75401" y="278909"/>
                    <a:pt x="78259" y="272242"/>
                    <a:pt x="111597" y="257954"/>
                  </a:cubicBezTo>
                  <a:cubicBezTo>
                    <a:pt x="125884" y="252239"/>
                    <a:pt x="143029" y="246524"/>
                    <a:pt x="158269" y="242714"/>
                  </a:cubicBezTo>
                  <a:cubicBezTo>
                    <a:pt x="163032" y="255097"/>
                    <a:pt x="172557" y="265574"/>
                    <a:pt x="184939" y="271289"/>
                  </a:cubicBezTo>
                  <a:cubicBezTo>
                    <a:pt x="180176" y="284624"/>
                    <a:pt x="174461" y="301770"/>
                    <a:pt x="166841" y="316057"/>
                  </a:cubicBezTo>
                  <a:close/>
                  <a:moveTo>
                    <a:pt x="196369" y="172229"/>
                  </a:moveTo>
                  <a:cubicBezTo>
                    <a:pt x="191607" y="156989"/>
                    <a:pt x="186844" y="139845"/>
                    <a:pt x="183986" y="124604"/>
                  </a:cubicBezTo>
                  <a:cubicBezTo>
                    <a:pt x="178272" y="89362"/>
                    <a:pt x="183034" y="82695"/>
                    <a:pt x="189701" y="80789"/>
                  </a:cubicBezTo>
                  <a:cubicBezTo>
                    <a:pt x="196369" y="79837"/>
                    <a:pt x="202084" y="83647"/>
                    <a:pt x="207799" y="118889"/>
                  </a:cubicBezTo>
                  <a:cubicBezTo>
                    <a:pt x="209704" y="128414"/>
                    <a:pt x="209704" y="138892"/>
                    <a:pt x="210657" y="150322"/>
                  </a:cubicBezTo>
                  <a:cubicBezTo>
                    <a:pt x="211609" y="136034"/>
                    <a:pt x="212561" y="120795"/>
                    <a:pt x="215419" y="107459"/>
                  </a:cubicBezTo>
                  <a:cubicBezTo>
                    <a:pt x="223039" y="67454"/>
                    <a:pt x="230659" y="61739"/>
                    <a:pt x="237326" y="63645"/>
                  </a:cubicBezTo>
                  <a:cubicBezTo>
                    <a:pt x="244947" y="64597"/>
                    <a:pt x="249709" y="72217"/>
                    <a:pt x="241136" y="113174"/>
                  </a:cubicBezTo>
                  <a:cubicBezTo>
                    <a:pt x="238279" y="126509"/>
                    <a:pt x="234469" y="140797"/>
                    <a:pt x="229707" y="155084"/>
                  </a:cubicBezTo>
                  <a:cubicBezTo>
                    <a:pt x="234469" y="145559"/>
                    <a:pt x="239232" y="135082"/>
                    <a:pt x="243994" y="127462"/>
                  </a:cubicBezTo>
                  <a:cubicBezTo>
                    <a:pt x="262091" y="96982"/>
                    <a:pt x="269711" y="95077"/>
                    <a:pt x="275426" y="97934"/>
                  </a:cubicBezTo>
                  <a:cubicBezTo>
                    <a:pt x="281141" y="101745"/>
                    <a:pt x="282094" y="109364"/>
                    <a:pt x="263997" y="140797"/>
                  </a:cubicBezTo>
                  <a:cubicBezTo>
                    <a:pt x="256376" y="154132"/>
                    <a:pt x="244947" y="168420"/>
                    <a:pt x="235422" y="180802"/>
                  </a:cubicBezTo>
                  <a:cubicBezTo>
                    <a:pt x="229707" y="176992"/>
                    <a:pt x="223991" y="174134"/>
                    <a:pt x="216372" y="173182"/>
                  </a:cubicBezTo>
                  <a:cubicBezTo>
                    <a:pt x="209704" y="170324"/>
                    <a:pt x="203036" y="170324"/>
                    <a:pt x="196369" y="172229"/>
                  </a:cubicBezTo>
                  <a:close/>
                  <a:moveTo>
                    <a:pt x="304001" y="327487"/>
                  </a:moveTo>
                  <a:cubicBezTo>
                    <a:pt x="299239" y="332249"/>
                    <a:pt x="291619" y="332249"/>
                    <a:pt x="266854" y="307484"/>
                  </a:cubicBezTo>
                  <a:cubicBezTo>
                    <a:pt x="260186" y="300817"/>
                    <a:pt x="253519" y="292245"/>
                    <a:pt x="246851" y="283672"/>
                  </a:cubicBezTo>
                  <a:cubicBezTo>
                    <a:pt x="254472" y="296054"/>
                    <a:pt x="262091" y="309389"/>
                    <a:pt x="267807" y="320820"/>
                  </a:cubicBezTo>
                  <a:cubicBezTo>
                    <a:pt x="284951" y="357967"/>
                    <a:pt x="282094" y="366539"/>
                    <a:pt x="275426" y="369397"/>
                  </a:cubicBezTo>
                  <a:cubicBezTo>
                    <a:pt x="268759" y="372254"/>
                    <a:pt x="260186" y="369397"/>
                    <a:pt x="243041" y="332249"/>
                  </a:cubicBezTo>
                  <a:cubicBezTo>
                    <a:pt x="237326" y="319867"/>
                    <a:pt x="232564" y="305579"/>
                    <a:pt x="227801" y="292245"/>
                  </a:cubicBezTo>
                  <a:cubicBezTo>
                    <a:pt x="229707" y="302722"/>
                    <a:pt x="231611" y="313199"/>
                    <a:pt x="232564" y="322724"/>
                  </a:cubicBezTo>
                  <a:cubicBezTo>
                    <a:pt x="236374" y="357967"/>
                    <a:pt x="231611" y="364634"/>
                    <a:pt x="224944" y="364634"/>
                  </a:cubicBezTo>
                  <a:cubicBezTo>
                    <a:pt x="218276" y="364634"/>
                    <a:pt x="212561" y="358920"/>
                    <a:pt x="208751" y="323677"/>
                  </a:cubicBezTo>
                  <a:cubicBezTo>
                    <a:pt x="206847" y="308437"/>
                    <a:pt x="207799" y="290339"/>
                    <a:pt x="208751" y="274147"/>
                  </a:cubicBezTo>
                  <a:cubicBezTo>
                    <a:pt x="222086" y="273195"/>
                    <a:pt x="235422" y="267479"/>
                    <a:pt x="243994" y="257002"/>
                  </a:cubicBezTo>
                  <a:cubicBezTo>
                    <a:pt x="257329" y="266527"/>
                    <a:pt x="271616" y="277957"/>
                    <a:pt x="282094" y="288434"/>
                  </a:cubicBezTo>
                  <a:cubicBezTo>
                    <a:pt x="307811" y="314152"/>
                    <a:pt x="308764" y="322724"/>
                    <a:pt x="304001" y="327487"/>
                  </a:cubicBezTo>
                  <a:close/>
                  <a:moveTo>
                    <a:pt x="322099" y="221759"/>
                  </a:moveTo>
                  <a:cubicBezTo>
                    <a:pt x="308764" y="223664"/>
                    <a:pt x="293524" y="223664"/>
                    <a:pt x="279236" y="223664"/>
                  </a:cubicBezTo>
                  <a:cubicBezTo>
                    <a:pt x="289714" y="224617"/>
                    <a:pt x="301144" y="226522"/>
                    <a:pt x="309716" y="228427"/>
                  </a:cubicBezTo>
                  <a:cubicBezTo>
                    <a:pt x="344959" y="236047"/>
                    <a:pt x="348769" y="242714"/>
                    <a:pt x="346864" y="249382"/>
                  </a:cubicBezTo>
                  <a:cubicBezTo>
                    <a:pt x="344959" y="256049"/>
                    <a:pt x="338291" y="259859"/>
                    <a:pt x="303049" y="252239"/>
                  </a:cubicBezTo>
                  <a:cubicBezTo>
                    <a:pt x="287809" y="249382"/>
                    <a:pt x="270664" y="242714"/>
                    <a:pt x="256376" y="236999"/>
                  </a:cubicBezTo>
                  <a:cubicBezTo>
                    <a:pt x="256376" y="236047"/>
                    <a:pt x="257329" y="234142"/>
                    <a:pt x="257329" y="233189"/>
                  </a:cubicBezTo>
                  <a:cubicBezTo>
                    <a:pt x="260186" y="220807"/>
                    <a:pt x="257329" y="208424"/>
                    <a:pt x="251614" y="197947"/>
                  </a:cubicBezTo>
                  <a:cubicBezTo>
                    <a:pt x="264949" y="188422"/>
                    <a:pt x="280189" y="178897"/>
                    <a:pt x="293524" y="171277"/>
                  </a:cubicBezTo>
                  <a:cubicBezTo>
                    <a:pt x="325909" y="155084"/>
                    <a:pt x="333529" y="156989"/>
                    <a:pt x="336386" y="162704"/>
                  </a:cubicBezTo>
                  <a:cubicBezTo>
                    <a:pt x="340197" y="168420"/>
                    <a:pt x="337339" y="176039"/>
                    <a:pt x="304954" y="192232"/>
                  </a:cubicBezTo>
                  <a:cubicBezTo>
                    <a:pt x="296382" y="196995"/>
                    <a:pt x="285904" y="200804"/>
                    <a:pt x="276379" y="204614"/>
                  </a:cubicBezTo>
                  <a:cubicBezTo>
                    <a:pt x="290666" y="200804"/>
                    <a:pt x="305907" y="197947"/>
                    <a:pt x="318289" y="196042"/>
                  </a:cubicBezTo>
                  <a:cubicBezTo>
                    <a:pt x="359247" y="191279"/>
                    <a:pt x="365914" y="196042"/>
                    <a:pt x="366866" y="203662"/>
                  </a:cubicBezTo>
                  <a:cubicBezTo>
                    <a:pt x="368772" y="209377"/>
                    <a:pt x="363057" y="216045"/>
                    <a:pt x="322099" y="221759"/>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2" name="任意多边形: 形状 21"/>
            <p:cNvSpPr/>
            <p:nvPr/>
          </p:nvSpPr>
          <p:spPr>
            <a:xfrm>
              <a:off x="7770376" y="4229571"/>
              <a:ext cx="161925" cy="190500"/>
            </a:xfrm>
            <a:custGeom>
              <a:avLst/>
              <a:gdLst>
                <a:gd name="connsiteX0" fmla="*/ 142994 w 161925"/>
                <a:gd name="connsiteY0" fmla="*/ 9054 h 190500"/>
                <a:gd name="connsiteX1" fmla="*/ 22026 w 161925"/>
                <a:gd name="connsiteY1" fmla="*/ 70967 h 190500"/>
                <a:gd name="connsiteX2" fmla="*/ 26789 w 161925"/>
                <a:gd name="connsiteY2" fmla="*/ 169074 h 190500"/>
                <a:gd name="connsiteX3" fmla="*/ 46791 w 161925"/>
                <a:gd name="connsiteY3" fmla="*/ 130022 h 190500"/>
                <a:gd name="connsiteX4" fmla="*/ 110609 w 161925"/>
                <a:gd name="connsiteY4" fmla="*/ 60489 h 190500"/>
                <a:gd name="connsiteX5" fmla="*/ 73461 w 161925"/>
                <a:gd name="connsiteY5" fmla="*/ 147167 h 190500"/>
                <a:gd name="connsiteX6" fmla="*/ 45839 w 161925"/>
                <a:gd name="connsiteY6" fmla="*/ 181457 h 190500"/>
                <a:gd name="connsiteX7" fmla="*/ 137279 w 161925"/>
                <a:gd name="connsiteY7" fmla="*/ 145262 h 190500"/>
                <a:gd name="connsiteX8" fmla="*/ 142994 w 161925"/>
                <a:gd name="connsiteY8" fmla="*/ 9054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925" h="190500">
                  <a:moveTo>
                    <a:pt x="142994" y="9054"/>
                  </a:moveTo>
                  <a:cubicBezTo>
                    <a:pt x="126801" y="-1423"/>
                    <a:pt x="45839" y="32867"/>
                    <a:pt x="22026" y="70967"/>
                  </a:cubicBezTo>
                  <a:cubicBezTo>
                    <a:pt x="119" y="105257"/>
                    <a:pt x="2976" y="146214"/>
                    <a:pt x="26789" y="169074"/>
                  </a:cubicBezTo>
                  <a:cubicBezTo>
                    <a:pt x="30599" y="158597"/>
                    <a:pt x="37266" y="144310"/>
                    <a:pt x="46791" y="130022"/>
                  </a:cubicBezTo>
                  <a:cubicBezTo>
                    <a:pt x="65841" y="100495"/>
                    <a:pt x="106799" y="58585"/>
                    <a:pt x="110609" y="60489"/>
                  </a:cubicBezTo>
                  <a:cubicBezTo>
                    <a:pt x="114419" y="63347"/>
                    <a:pt x="92511" y="117639"/>
                    <a:pt x="73461" y="147167"/>
                  </a:cubicBezTo>
                  <a:cubicBezTo>
                    <a:pt x="63936" y="161454"/>
                    <a:pt x="54411" y="173837"/>
                    <a:pt x="45839" y="181457"/>
                  </a:cubicBezTo>
                  <a:cubicBezTo>
                    <a:pt x="76319" y="193839"/>
                    <a:pt x="115371" y="179552"/>
                    <a:pt x="137279" y="145262"/>
                  </a:cubicBezTo>
                  <a:cubicBezTo>
                    <a:pt x="161091" y="107162"/>
                    <a:pt x="160139" y="19532"/>
                    <a:pt x="142994" y="9054"/>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3" name="任意多边形: 形状 22"/>
            <p:cNvSpPr/>
            <p:nvPr/>
          </p:nvSpPr>
          <p:spPr>
            <a:xfrm>
              <a:off x="7051786" y="4553563"/>
              <a:ext cx="114300" cy="123825"/>
            </a:xfrm>
            <a:custGeom>
              <a:avLst/>
              <a:gdLst>
                <a:gd name="connsiteX0" fmla="*/ 12906 w 114300"/>
                <a:gd name="connsiteY0" fmla="*/ 8912 h 123825"/>
                <a:gd name="connsiteX1" fmla="*/ 24336 w 114300"/>
                <a:gd name="connsiteY1" fmla="*/ 97495 h 123825"/>
                <a:gd name="connsiteX2" fmla="*/ 86249 w 114300"/>
                <a:gd name="connsiteY2" fmla="*/ 115592 h 123825"/>
                <a:gd name="connsiteX3" fmla="*/ 66246 w 114300"/>
                <a:gd name="connsiteY3" fmla="*/ 94637 h 123825"/>
                <a:gd name="connsiteX4" fmla="*/ 36719 w 114300"/>
                <a:gd name="connsiteY4" fmla="*/ 40345 h 123825"/>
                <a:gd name="connsiteX5" fmla="*/ 82439 w 114300"/>
                <a:gd name="connsiteY5" fmla="*/ 82255 h 123825"/>
                <a:gd name="connsiteX6" fmla="*/ 97679 w 114300"/>
                <a:gd name="connsiteY6" fmla="*/ 107020 h 123825"/>
                <a:gd name="connsiteX7" fmla="*/ 94821 w 114300"/>
                <a:gd name="connsiteY7" fmla="*/ 42250 h 123825"/>
                <a:gd name="connsiteX8" fmla="*/ 12906 w 114300"/>
                <a:gd name="connsiteY8" fmla="*/ 8912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123825">
                  <a:moveTo>
                    <a:pt x="12906" y="8912"/>
                  </a:moveTo>
                  <a:cubicBezTo>
                    <a:pt x="2429" y="16532"/>
                    <a:pt x="6239" y="73682"/>
                    <a:pt x="24336" y="97495"/>
                  </a:cubicBezTo>
                  <a:cubicBezTo>
                    <a:pt x="40529" y="118450"/>
                    <a:pt x="67199" y="126070"/>
                    <a:pt x="86249" y="115592"/>
                  </a:cubicBezTo>
                  <a:cubicBezTo>
                    <a:pt x="80534" y="110830"/>
                    <a:pt x="72914" y="104162"/>
                    <a:pt x="66246" y="94637"/>
                  </a:cubicBezTo>
                  <a:cubicBezTo>
                    <a:pt x="51959" y="76540"/>
                    <a:pt x="34814" y="42250"/>
                    <a:pt x="36719" y="40345"/>
                  </a:cubicBezTo>
                  <a:cubicBezTo>
                    <a:pt x="38624" y="38440"/>
                    <a:pt x="68151" y="64157"/>
                    <a:pt x="82439" y="82255"/>
                  </a:cubicBezTo>
                  <a:cubicBezTo>
                    <a:pt x="89106" y="90827"/>
                    <a:pt x="94821" y="100352"/>
                    <a:pt x="97679" y="107020"/>
                  </a:cubicBezTo>
                  <a:cubicBezTo>
                    <a:pt x="111966" y="90827"/>
                    <a:pt x="111014" y="63205"/>
                    <a:pt x="94821" y="42250"/>
                  </a:cubicBezTo>
                  <a:cubicBezTo>
                    <a:pt x="77676" y="19390"/>
                    <a:pt x="22431" y="1292"/>
                    <a:pt x="12906" y="8912"/>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4" name="任意多边形: 形状 23"/>
            <p:cNvSpPr/>
            <p:nvPr/>
          </p:nvSpPr>
          <p:spPr>
            <a:xfrm>
              <a:off x="7234714" y="5101939"/>
              <a:ext cx="161925" cy="161925"/>
            </a:xfrm>
            <a:custGeom>
              <a:avLst/>
              <a:gdLst>
                <a:gd name="connsiteX0" fmla="*/ 150019 w 161925"/>
                <a:gd name="connsiteY0" fmla="*/ 37751 h 161925"/>
                <a:gd name="connsiteX1" fmla="*/ 113824 w 161925"/>
                <a:gd name="connsiteY1" fmla="*/ 28226 h 161925"/>
                <a:gd name="connsiteX2" fmla="*/ 102394 w 161925"/>
                <a:gd name="connsiteY2" fmla="*/ 33941 h 161925"/>
                <a:gd name="connsiteX3" fmla="*/ 62389 w 161925"/>
                <a:gd name="connsiteY3" fmla="*/ 8223 h 161925"/>
                <a:gd name="connsiteX4" fmla="*/ 43339 w 161925"/>
                <a:gd name="connsiteY4" fmla="*/ 52038 h 161925"/>
                <a:gd name="connsiteX5" fmla="*/ 30956 w 161925"/>
                <a:gd name="connsiteY5" fmla="*/ 53943 h 161925"/>
                <a:gd name="connsiteX6" fmla="*/ 7144 w 161925"/>
                <a:gd name="connsiteY6" fmla="*/ 82518 h 161925"/>
                <a:gd name="connsiteX7" fmla="*/ 18574 w 161925"/>
                <a:gd name="connsiteY7" fmla="*/ 105378 h 161925"/>
                <a:gd name="connsiteX8" fmla="*/ 43339 w 161925"/>
                <a:gd name="connsiteY8" fmla="*/ 113951 h 161925"/>
                <a:gd name="connsiteX9" fmla="*/ 61436 w 161925"/>
                <a:gd name="connsiteY9" fmla="*/ 157766 h 161925"/>
                <a:gd name="connsiteX10" fmla="*/ 78581 w 161925"/>
                <a:gd name="connsiteY10" fmla="*/ 157766 h 161925"/>
                <a:gd name="connsiteX11" fmla="*/ 102394 w 161925"/>
                <a:gd name="connsiteY11" fmla="*/ 133001 h 161925"/>
                <a:gd name="connsiteX12" fmla="*/ 135731 w 161925"/>
                <a:gd name="connsiteY12" fmla="*/ 139668 h 161925"/>
                <a:gd name="connsiteX13" fmla="*/ 150019 w 161925"/>
                <a:gd name="connsiteY13" fmla="*/ 130143 h 161925"/>
                <a:gd name="connsiteX14" fmla="*/ 139541 w 161925"/>
                <a:gd name="connsiteY14" fmla="*/ 83471 h 161925"/>
                <a:gd name="connsiteX15" fmla="*/ 154781 w 161925"/>
                <a:gd name="connsiteY15" fmla="*/ 62516 h 161925"/>
                <a:gd name="connsiteX16" fmla="*/ 150019 w 161925"/>
                <a:gd name="connsiteY16" fmla="*/ 37751 h 161925"/>
                <a:gd name="connsiteX17" fmla="*/ 35719 w 161925"/>
                <a:gd name="connsiteY17" fmla="*/ 97758 h 161925"/>
                <a:gd name="connsiteX18" fmla="*/ 48101 w 161925"/>
                <a:gd name="connsiteY18" fmla="*/ 89186 h 161925"/>
                <a:gd name="connsiteX19" fmla="*/ 58579 w 161925"/>
                <a:gd name="connsiteY19" fmla="*/ 86328 h 161925"/>
                <a:gd name="connsiteX20" fmla="*/ 43339 w 161925"/>
                <a:gd name="connsiteY20" fmla="*/ 87281 h 161925"/>
                <a:gd name="connsiteX21" fmla="*/ 26194 w 161925"/>
                <a:gd name="connsiteY21" fmla="*/ 82518 h 161925"/>
                <a:gd name="connsiteX22" fmla="*/ 43339 w 161925"/>
                <a:gd name="connsiteY22" fmla="*/ 77756 h 161925"/>
                <a:gd name="connsiteX23" fmla="*/ 58579 w 161925"/>
                <a:gd name="connsiteY23" fmla="*/ 78708 h 161925"/>
                <a:gd name="connsiteX24" fmla="*/ 48101 w 161925"/>
                <a:gd name="connsiteY24" fmla="*/ 75851 h 161925"/>
                <a:gd name="connsiteX25" fmla="*/ 35719 w 161925"/>
                <a:gd name="connsiteY25" fmla="*/ 66326 h 161925"/>
                <a:gd name="connsiteX26" fmla="*/ 51911 w 161925"/>
                <a:gd name="connsiteY26" fmla="*/ 67278 h 161925"/>
                <a:gd name="connsiteX27" fmla="*/ 68104 w 161925"/>
                <a:gd name="connsiteY27" fmla="*/ 74898 h 161925"/>
                <a:gd name="connsiteX28" fmla="*/ 67151 w 161925"/>
                <a:gd name="connsiteY28" fmla="*/ 88233 h 161925"/>
                <a:gd name="connsiteX29" fmla="*/ 68104 w 161925"/>
                <a:gd name="connsiteY29" fmla="*/ 89186 h 161925"/>
                <a:gd name="connsiteX30" fmla="*/ 51911 w 161925"/>
                <a:gd name="connsiteY30" fmla="*/ 96806 h 161925"/>
                <a:gd name="connsiteX31" fmla="*/ 35719 w 161925"/>
                <a:gd name="connsiteY31" fmla="*/ 97758 h 161925"/>
                <a:gd name="connsiteX32" fmla="*/ 88106 w 161925"/>
                <a:gd name="connsiteY32" fmla="*/ 119666 h 161925"/>
                <a:gd name="connsiteX33" fmla="*/ 84296 w 161925"/>
                <a:gd name="connsiteY33" fmla="*/ 134906 h 161925"/>
                <a:gd name="connsiteX34" fmla="*/ 79534 w 161925"/>
                <a:gd name="connsiteY34" fmla="*/ 120618 h 161925"/>
                <a:gd name="connsiteX35" fmla="*/ 80486 w 161925"/>
                <a:gd name="connsiteY35" fmla="*/ 109188 h 161925"/>
                <a:gd name="connsiteX36" fmla="*/ 76676 w 161925"/>
                <a:gd name="connsiteY36" fmla="*/ 124428 h 161925"/>
                <a:gd name="connsiteX37" fmla="*/ 66199 w 161925"/>
                <a:gd name="connsiteY37" fmla="*/ 138716 h 161925"/>
                <a:gd name="connsiteX38" fmla="*/ 67151 w 161925"/>
                <a:gd name="connsiteY38" fmla="*/ 120618 h 161925"/>
                <a:gd name="connsiteX39" fmla="*/ 72866 w 161925"/>
                <a:gd name="connsiteY39" fmla="*/ 106331 h 161925"/>
                <a:gd name="connsiteX40" fmla="*/ 66199 w 161925"/>
                <a:gd name="connsiteY40" fmla="*/ 115856 h 161925"/>
                <a:gd name="connsiteX41" fmla="*/ 53816 w 161925"/>
                <a:gd name="connsiteY41" fmla="*/ 124428 h 161925"/>
                <a:gd name="connsiteX42" fmla="*/ 59531 w 161925"/>
                <a:gd name="connsiteY42" fmla="*/ 110141 h 161925"/>
                <a:gd name="connsiteX43" fmla="*/ 71914 w 161925"/>
                <a:gd name="connsiteY43" fmla="*/ 96806 h 161925"/>
                <a:gd name="connsiteX44" fmla="*/ 85249 w 161925"/>
                <a:gd name="connsiteY44" fmla="*/ 101568 h 161925"/>
                <a:gd name="connsiteX45" fmla="*/ 88106 w 161925"/>
                <a:gd name="connsiteY45" fmla="*/ 119666 h 161925"/>
                <a:gd name="connsiteX46" fmla="*/ 73819 w 161925"/>
                <a:gd name="connsiteY46" fmla="*/ 68231 h 161925"/>
                <a:gd name="connsiteX47" fmla="*/ 61436 w 161925"/>
                <a:gd name="connsiteY47" fmla="*/ 54896 h 161925"/>
                <a:gd name="connsiteX48" fmla="*/ 55721 w 161925"/>
                <a:gd name="connsiteY48" fmla="*/ 39656 h 161925"/>
                <a:gd name="connsiteX49" fmla="*/ 68104 w 161925"/>
                <a:gd name="connsiteY49" fmla="*/ 49181 h 161925"/>
                <a:gd name="connsiteX50" fmla="*/ 73819 w 161925"/>
                <a:gd name="connsiteY50" fmla="*/ 58706 h 161925"/>
                <a:gd name="connsiteX51" fmla="*/ 68104 w 161925"/>
                <a:gd name="connsiteY51" fmla="*/ 44418 h 161925"/>
                <a:gd name="connsiteX52" fmla="*/ 68104 w 161925"/>
                <a:gd name="connsiteY52" fmla="*/ 26321 h 161925"/>
                <a:gd name="connsiteX53" fmla="*/ 77629 w 161925"/>
                <a:gd name="connsiteY53" fmla="*/ 41561 h 161925"/>
                <a:gd name="connsiteX54" fmla="*/ 81439 w 161925"/>
                <a:gd name="connsiteY54" fmla="*/ 56801 h 161925"/>
                <a:gd name="connsiteX55" fmla="*/ 81439 w 161925"/>
                <a:gd name="connsiteY55" fmla="*/ 45371 h 161925"/>
                <a:gd name="connsiteX56" fmla="*/ 86201 w 161925"/>
                <a:gd name="connsiteY56" fmla="*/ 31083 h 161925"/>
                <a:gd name="connsiteX57" fmla="*/ 90011 w 161925"/>
                <a:gd name="connsiteY57" fmla="*/ 46323 h 161925"/>
                <a:gd name="connsiteX58" fmla="*/ 87154 w 161925"/>
                <a:gd name="connsiteY58" fmla="*/ 64421 h 161925"/>
                <a:gd name="connsiteX59" fmla="*/ 79534 w 161925"/>
                <a:gd name="connsiteY59" fmla="*/ 65373 h 161925"/>
                <a:gd name="connsiteX60" fmla="*/ 73819 w 161925"/>
                <a:gd name="connsiteY60" fmla="*/ 68231 h 161925"/>
                <a:gd name="connsiteX61" fmla="*/ 134779 w 161925"/>
                <a:gd name="connsiteY61" fmla="*/ 99663 h 161925"/>
                <a:gd name="connsiteX62" fmla="*/ 119539 w 161925"/>
                <a:gd name="connsiteY62" fmla="*/ 99663 h 161925"/>
                <a:gd name="connsiteX63" fmla="*/ 109061 w 161925"/>
                <a:gd name="connsiteY63" fmla="*/ 95853 h 161925"/>
                <a:gd name="connsiteX64" fmla="*/ 122396 w 161925"/>
                <a:gd name="connsiteY64" fmla="*/ 104426 h 161925"/>
                <a:gd name="connsiteX65" fmla="*/ 132874 w 161925"/>
                <a:gd name="connsiteY65" fmla="*/ 118713 h 161925"/>
                <a:gd name="connsiteX66" fmla="*/ 116681 w 161925"/>
                <a:gd name="connsiteY66" fmla="*/ 112046 h 161925"/>
                <a:gd name="connsiteX67" fmla="*/ 105251 w 161925"/>
                <a:gd name="connsiteY67" fmla="*/ 101568 h 161925"/>
                <a:gd name="connsiteX68" fmla="*/ 111919 w 161925"/>
                <a:gd name="connsiteY68" fmla="*/ 110141 h 161925"/>
                <a:gd name="connsiteX69" fmla="*/ 116681 w 161925"/>
                <a:gd name="connsiteY69" fmla="*/ 124428 h 161925"/>
                <a:gd name="connsiteX70" fmla="*/ 104299 w 161925"/>
                <a:gd name="connsiteY70" fmla="*/ 113951 h 161925"/>
                <a:gd name="connsiteX71" fmla="*/ 95726 w 161925"/>
                <a:gd name="connsiteY71" fmla="*/ 97758 h 161925"/>
                <a:gd name="connsiteX72" fmla="*/ 104299 w 161925"/>
                <a:gd name="connsiteY72" fmla="*/ 86328 h 161925"/>
                <a:gd name="connsiteX73" fmla="*/ 121444 w 161925"/>
                <a:gd name="connsiteY73" fmla="*/ 90138 h 161925"/>
                <a:gd name="connsiteX74" fmla="*/ 134779 w 161925"/>
                <a:gd name="connsiteY74" fmla="*/ 99663 h 161925"/>
                <a:gd name="connsiteX75" fmla="*/ 122396 w 161925"/>
                <a:gd name="connsiteY75" fmla="*/ 62516 h 161925"/>
                <a:gd name="connsiteX76" fmla="*/ 109061 w 161925"/>
                <a:gd name="connsiteY76" fmla="*/ 70136 h 161925"/>
                <a:gd name="connsiteX77" fmla="*/ 119539 w 161925"/>
                <a:gd name="connsiteY77" fmla="*/ 66326 h 161925"/>
                <a:gd name="connsiteX78" fmla="*/ 134779 w 161925"/>
                <a:gd name="connsiteY78" fmla="*/ 66326 h 161925"/>
                <a:gd name="connsiteX79" fmla="*/ 121444 w 161925"/>
                <a:gd name="connsiteY79" fmla="*/ 74898 h 161925"/>
                <a:gd name="connsiteX80" fmla="*/ 103346 w 161925"/>
                <a:gd name="connsiteY80" fmla="*/ 77756 h 161925"/>
                <a:gd name="connsiteX81" fmla="*/ 103346 w 161925"/>
                <a:gd name="connsiteY81" fmla="*/ 76803 h 161925"/>
                <a:gd name="connsiteX82" fmla="*/ 95726 w 161925"/>
                <a:gd name="connsiteY82" fmla="*/ 66326 h 161925"/>
                <a:gd name="connsiteX83" fmla="*/ 104299 w 161925"/>
                <a:gd name="connsiteY83" fmla="*/ 51086 h 161925"/>
                <a:gd name="connsiteX84" fmla="*/ 116681 w 161925"/>
                <a:gd name="connsiteY84" fmla="*/ 40608 h 161925"/>
                <a:gd name="connsiteX85" fmla="*/ 111919 w 161925"/>
                <a:gd name="connsiteY85" fmla="*/ 54896 h 161925"/>
                <a:gd name="connsiteX86" fmla="*/ 105251 w 161925"/>
                <a:gd name="connsiteY86" fmla="*/ 63468 h 161925"/>
                <a:gd name="connsiteX87" fmla="*/ 117634 w 161925"/>
                <a:gd name="connsiteY87" fmla="*/ 53943 h 161925"/>
                <a:gd name="connsiteX88" fmla="*/ 134779 w 161925"/>
                <a:gd name="connsiteY88" fmla="*/ 48228 h 161925"/>
                <a:gd name="connsiteX89" fmla="*/ 122396 w 161925"/>
                <a:gd name="connsiteY89" fmla="*/ 6251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1925" h="161925">
                  <a:moveTo>
                    <a:pt x="150019" y="37751"/>
                  </a:moveTo>
                  <a:cubicBezTo>
                    <a:pt x="142399" y="27273"/>
                    <a:pt x="128111" y="23463"/>
                    <a:pt x="113824" y="28226"/>
                  </a:cubicBezTo>
                  <a:cubicBezTo>
                    <a:pt x="110014" y="29178"/>
                    <a:pt x="106204" y="31083"/>
                    <a:pt x="102394" y="33941"/>
                  </a:cubicBezTo>
                  <a:cubicBezTo>
                    <a:pt x="95726" y="14891"/>
                    <a:pt x="78581" y="3461"/>
                    <a:pt x="62389" y="8223"/>
                  </a:cubicBezTo>
                  <a:cubicBezTo>
                    <a:pt x="46196" y="12986"/>
                    <a:pt x="38576" y="32988"/>
                    <a:pt x="43339" y="52038"/>
                  </a:cubicBezTo>
                  <a:cubicBezTo>
                    <a:pt x="38576" y="52038"/>
                    <a:pt x="34766" y="52991"/>
                    <a:pt x="30956" y="53943"/>
                  </a:cubicBezTo>
                  <a:cubicBezTo>
                    <a:pt x="16669" y="58706"/>
                    <a:pt x="7144" y="69183"/>
                    <a:pt x="7144" y="82518"/>
                  </a:cubicBezTo>
                  <a:cubicBezTo>
                    <a:pt x="7144" y="91091"/>
                    <a:pt x="10954" y="98711"/>
                    <a:pt x="18574" y="105378"/>
                  </a:cubicBezTo>
                  <a:cubicBezTo>
                    <a:pt x="25241" y="111093"/>
                    <a:pt x="33814" y="113951"/>
                    <a:pt x="43339" y="113951"/>
                  </a:cubicBezTo>
                  <a:cubicBezTo>
                    <a:pt x="37624" y="133001"/>
                    <a:pt x="45244" y="153003"/>
                    <a:pt x="61436" y="157766"/>
                  </a:cubicBezTo>
                  <a:cubicBezTo>
                    <a:pt x="67151" y="159671"/>
                    <a:pt x="72866" y="159671"/>
                    <a:pt x="78581" y="157766"/>
                  </a:cubicBezTo>
                  <a:cubicBezTo>
                    <a:pt x="89059" y="154908"/>
                    <a:pt x="98584" y="145383"/>
                    <a:pt x="102394" y="133001"/>
                  </a:cubicBezTo>
                  <a:cubicBezTo>
                    <a:pt x="112871" y="140621"/>
                    <a:pt x="125254" y="142526"/>
                    <a:pt x="135731" y="139668"/>
                  </a:cubicBezTo>
                  <a:cubicBezTo>
                    <a:pt x="141446" y="137763"/>
                    <a:pt x="146209" y="134906"/>
                    <a:pt x="150019" y="130143"/>
                  </a:cubicBezTo>
                  <a:cubicBezTo>
                    <a:pt x="159544" y="116808"/>
                    <a:pt x="155734" y="95853"/>
                    <a:pt x="139541" y="83471"/>
                  </a:cubicBezTo>
                  <a:cubicBezTo>
                    <a:pt x="147161" y="77756"/>
                    <a:pt x="151924" y="70136"/>
                    <a:pt x="154781" y="62516"/>
                  </a:cubicBezTo>
                  <a:cubicBezTo>
                    <a:pt x="155734" y="52991"/>
                    <a:pt x="154781" y="44418"/>
                    <a:pt x="150019" y="37751"/>
                  </a:cubicBezTo>
                  <a:close/>
                  <a:moveTo>
                    <a:pt x="35719" y="97758"/>
                  </a:moveTo>
                  <a:cubicBezTo>
                    <a:pt x="34766" y="95853"/>
                    <a:pt x="35719" y="92996"/>
                    <a:pt x="48101" y="89186"/>
                  </a:cubicBezTo>
                  <a:cubicBezTo>
                    <a:pt x="50959" y="88233"/>
                    <a:pt x="54769" y="87281"/>
                    <a:pt x="58579" y="86328"/>
                  </a:cubicBezTo>
                  <a:cubicBezTo>
                    <a:pt x="52864" y="87281"/>
                    <a:pt x="48101" y="87281"/>
                    <a:pt x="43339" y="87281"/>
                  </a:cubicBezTo>
                  <a:cubicBezTo>
                    <a:pt x="28099" y="87281"/>
                    <a:pt x="26194" y="84423"/>
                    <a:pt x="26194" y="82518"/>
                  </a:cubicBezTo>
                  <a:cubicBezTo>
                    <a:pt x="26194" y="79661"/>
                    <a:pt x="29051" y="77756"/>
                    <a:pt x="43339" y="77756"/>
                  </a:cubicBezTo>
                  <a:cubicBezTo>
                    <a:pt x="48101" y="77756"/>
                    <a:pt x="53816" y="78708"/>
                    <a:pt x="58579" y="78708"/>
                  </a:cubicBezTo>
                  <a:cubicBezTo>
                    <a:pt x="54769" y="77756"/>
                    <a:pt x="50959" y="76803"/>
                    <a:pt x="48101" y="75851"/>
                  </a:cubicBezTo>
                  <a:cubicBezTo>
                    <a:pt x="35719" y="71088"/>
                    <a:pt x="34766" y="69183"/>
                    <a:pt x="35719" y="66326"/>
                  </a:cubicBezTo>
                  <a:cubicBezTo>
                    <a:pt x="36671" y="64421"/>
                    <a:pt x="39529" y="63468"/>
                    <a:pt x="51911" y="67278"/>
                  </a:cubicBezTo>
                  <a:cubicBezTo>
                    <a:pt x="56674" y="69183"/>
                    <a:pt x="63341" y="72041"/>
                    <a:pt x="68104" y="74898"/>
                  </a:cubicBezTo>
                  <a:cubicBezTo>
                    <a:pt x="66199" y="78708"/>
                    <a:pt x="66199" y="83471"/>
                    <a:pt x="67151" y="88233"/>
                  </a:cubicBezTo>
                  <a:cubicBezTo>
                    <a:pt x="67151" y="88233"/>
                    <a:pt x="67151" y="89186"/>
                    <a:pt x="68104" y="89186"/>
                  </a:cubicBezTo>
                  <a:cubicBezTo>
                    <a:pt x="63341" y="92043"/>
                    <a:pt x="56674" y="94901"/>
                    <a:pt x="51911" y="96806"/>
                  </a:cubicBezTo>
                  <a:cubicBezTo>
                    <a:pt x="39529" y="101568"/>
                    <a:pt x="36671" y="99663"/>
                    <a:pt x="35719" y="97758"/>
                  </a:cubicBezTo>
                  <a:close/>
                  <a:moveTo>
                    <a:pt x="88106" y="119666"/>
                  </a:moveTo>
                  <a:cubicBezTo>
                    <a:pt x="88106" y="133001"/>
                    <a:pt x="86201" y="134906"/>
                    <a:pt x="84296" y="134906"/>
                  </a:cubicBezTo>
                  <a:cubicBezTo>
                    <a:pt x="81439" y="134906"/>
                    <a:pt x="79534" y="133001"/>
                    <a:pt x="79534" y="120618"/>
                  </a:cubicBezTo>
                  <a:cubicBezTo>
                    <a:pt x="79534" y="116808"/>
                    <a:pt x="79534" y="112998"/>
                    <a:pt x="80486" y="109188"/>
                  </a:cubicBezTo>
                  <a:cubicBezTo>
                    <a:pt x="79534" y="113951"/>
                    <a:pt x="78581" y="119666"/>
                    <a:pt x="76676" y="124428"/>
                  </a:cubicBezTo>
                  <a:cubicBezTo>
                    <a:pt x="71914" y="138716"/>
                    <a:pt x="69056" y="139668"/>
                    <a:pt x="66199" y="138716"/>
                  </a:cubicBezTo>
                  <a:cubicBezTo>
                    <a:pt x="63341" y="137763"/>
                    <a:pt x="62389" y="134906"/>
                    <a:pt x="67151" y="120618"/>
                  </a:cubicBezTo>
                  <a:cubicBezTo>
                    <a:pt x="69056" y="115856"/>
                    <a:pt x="70961" y="111093"/>
                    <a:pt x="72866" y="106331"/>
                  </a:cubicBezTo>
                  <a:cubicBezTo>
                    <a:pt x="70961" y="109188"/>
                    <a:pt x="69056" y="112998"/>
                    <a:pt x="66199" y="115856"/>
                  </a:cubicBezTo>
                  <a:cubicBezTo>
                    <a:pt x="58579" y="126333"/>
                    <a:pt x="55721" y="126333"/>
                    <a:pt x="53816" y="124428"/>
                  </a:cubicBezTo>
                  <a:cubicBezTo>
                    <a:pt x="51911" y="122523"/>
                    <a:pt x="51911" y="119666"/>
                    <a:pt x="59531" y="110141"/>
                  </a:cubicBezTo>
                  <a:cubicBezTo>
                    <a:pt x="63341" y="105378"/>
                    <a:pt x="68104" y="101568"/>
                    <a:pt x="71914" y="96806"/>
                  </a:cubicBezTo>
                  <a:cubicBezTo>
                    <a:pt x="75724" y="99663"/>
                    <a:pt x="80486" y="101568"/>
                    <a:pt x="85249" y="101568"/>
                  </a:cubicBezTo>
                  <a:cubicBezTo>
                    <a:pt x="87154" y="107283"/>
                    <a:pt x="88106" y="113951"/>
                    <a:pt x="88106" y="119666"/>
                  </a:cubicBezTo>
                  <a:close/>
                  <a:moveTo>
                    <a:pt x="73819" y="68231"/>
                  </a:moveTo>
                  <a:cubicBezTo>
                    <a:pt x="70009" y="64421"/>
                    <a:pt x="65246" y="59658"/>
                    <a:pt x="61436" y="54896"/>
                  </a:cubicBezTo>
                  <a:cubicBezTo>
                    <a:pt x="53816" y="44418"/>
                    <a:pt x="53816" y="41561"/>
                    <a:pt x="55721" y="39656"/>
                  </a:cubicBezTo>
                  <a:cubicBezTo>
                    <a:pt x="57626" y="37751"/>
                    <a:pt x="60484" y="38703"/>
                    <a:pt x="68104" y="49181"/>
                  </a:cubicBezTo>
                  <a:cubicBezTo>
                    <a:pt x="70009" y="52038"/>
                    <a:pt x="71914" y="54896"/>
                    <a:pt x="73819" y="58706"/>
                  </a:cubicBezTo>
                  <a:cubicBezTo>
                    <a:pt x="71914" y="53943"/>
                    <a:pt x="69056" y="49181"/>
                    <a:pt x="68104" y="44418"/>
                  </a:cubicBezTo>
                  <a:cubicBezTo>
                    <a:pt x="63341" y="30131"/>
                    <a:pt x="65246" y="27273"/>
                    <a:pt x="68104" y="26321"/>
                  </a:cubicBezTo>
                  <a:cubicBezTo>
                    <a:pt x="70961" y="25368"/>
                    <a:pt x="73819" y="27273"/>
                    <a:pt x="77629" y="41561"/>
                  </a:cubicBezTo>
                  <a:cubicBezTo>
                    <a:pt x="78581" y="46323"/>
                    <a:pt x="80486" y="51086"/>
                    <a:pt x="81439" y="56801"/>
                  </a:cubicBezTo>
                  <a:cubicBezTo>
                    <a:pt x="81439" y="52991"/>
                    <a:pt x="81439" y="49181"/>
                    <a:pt x="81439" y="45371"/>
                  </a:cubicBezTo>
                  <a:cubicBezTo>
                    <a:pt x="82391" y="32036"/>
                    <a:pt x="84296" y="30131"/>
                    <a:pt x="86201" y="31083"/>
                  </a:cubicBezTo>
                  <a:cubicBezTo>
                    <a:pt x="89059" y="31083"/>
                    <a:pt x="90011" y="33941"/>
                    <a:pt x="90011" y="46323"/>
                  </a:cubicBezTo>
                  <a:cubicBezTo>
                    <a:pt x="90011" y="52038"/>
                    <a:pt x="89059" y="58706"/>
                    <a:pt x="87154" y="64421"/>
                  </a:cubicBezTo>
                  <a:cubicBezTo>
                    <a:pt x="85249" y="64421"/>
                    <a:pt x="82391" y="64421"/>
                    <a:pt x="79534" y="65373"/>
                  </a:cubicBezTo>
                  <a:cubicBezTo>
                    <a:pt x="77629" y="65373"/>
                    <a:pt x="75724" y="67278"/>
                    <a:pt x="73819" y="68231"/>
                  </a:cubicBezTo>
                  <a:close/>
                  <a:moveTo>
                    <a:pt x="134779" y="99663"/>
                  </a:moveTo>
                  <a:cubicBezTo>
                    <a:pt x="133826" y="101568"/>
                    <a:pt x="131921" y="103473"/>
                    <a:pt x="119539" y="99663"/>
                  </a:cubicBezTo>
                  <a:cubicBezTo>
                    <a:pt x="116681" y="98711"/>
                    <a:pt x="112871" y="96806"/>
                    <a:pt x="109061" y="95853"/>
                  </a:cubicBezTo>
                  <a:cubicBezTo>
                    <a:pt x="113824" y="98711"/>
                    <a:pt x="118586" y="101568"/>
                    <a:pt x="122396" y="104426"/>
                  </a:cubicBezTo>
                  <a:cubicBezTo>
                    <a:pt x="133826" y="112998"/>
                    <a:pt x="134779" y="116808"/>
                    <a:pt x="132874" y="118713"/>
                  </a:cubicBezTo>
                  <a:cubicBezTo>
                    <a:pt x="130969" y="120618"/>
                    <a:pt x="128111" y="121571"/>
                    <a:pt x="116681" y="112046"/>
                  </a:cubicBezTo>
                  <a:cubicBezTo>
                    <a:pt x="112871" y="109188"/>
                    <a:pt x="109061" y="105378"/>
                    <a:pt x="105251" y="101568"/>
                  </a:cubicBezTo>
                  <a:cubicBezTo>
                    <a:pt x="108109" y="104426"/>
                    <a:pt x="110014" y="107283"/>
                    <a:pt x="111919" y="110141"/>
                  </a:cubicBezTo>
                  <a:cubicBezTo>
                    <a:pt x="119539" y="120618"/>
                    <a:pt x="118586" y="123476"/>
                    <a:pt x="116681" y="124428"/>
                  </a:cubicBezTo>
                  <a:cubicBezTo>
                    <a:pt x="114776" y="125381"/>
                    <a:pt x="111919" y="124428"/>
                    <a:pt x="104299" y="113951"/>
                  </a:cubicBezTo>
                  <a:cubicBezTo>
                    <a:pt x="101441" y="109188"/>
                    <a:pt x="98584" y="103473"/>
                    <a:pt x="95726" y="97758"/>
                  </a:cubicBezTo>
                  <a:cubicBezTo>
                    <a:pt x="100489" y="94901"/>
                    <a:pt x="103346" y="91091"/>
                    <a:pt x="104299" y="86328"/>
                  </a:cubicBezTo>
                  <a:cubicBezTo>
                    <a:pt x="110014" y="87281"/>
                    <a:pt x="116681" y="88233"/>
                    <a:pt x="121444" y="90138"/>
                  </a:cubicBezTo>
                  <a:cubicBezTo>
                    <a:pt x="133826" y="94901"/>
                    <a:pt x="134779" y="97758"/>
                    <a:pt x="134779" y="99663"/>
                  </a:cubicBezTo>
                  <a:close/>
                  <a:moveTo>
                    <a:pt x="122396" y="62516"/>
                  </a:moveTo>
                  <a:cubicBezTo>
                    <a:pt x="118586" y="65373"/>
                    <a:pt x="113824" y="68231"/>
                    <a:pt x="109061" y="70136"/>
                  </a:cubicBezTo>
                  <a:cubicBezTo>
                    <a:pt x="112871" y="68231"/>
                    <a:pt x="116681" y="67278"/>
                    <a:pt x="119539" y="66326"/>
                  </a:cubicBezTo>
                  <a:cubicBezTo>
                    <a:pt x="131921" y="62516"/>
                    <a:pt x="134779" y="64421"/>
                    <a:pt x="134779" y="66326"/>
                  </a:cubicBezTo>
                  <a:cubicBezTo>
                    <a:pt x="135731" y="68231"/>
                    <a:pt x="133826" y="71088"/>
                    <a:pt x="121444" y="74898"/>
                  </a:cubicBezTo>
                  <a:cubicBezTo>
                    <a:pt x="115729" y="76803"/>
                    <a:pt x="110014" y="77756"/>
                    <a:pt x="103346" y="77756"/>
                  </a:cubicBezTo>
                  <a:cubicBezTo>
                    <a:pt x="103346" y="77756"/>
                    <a:pt x="103346" y="76803"/>
                    <a:pt x="103346" y="76803"/>
                  </a:cubicBezTo>
                  <a:cubicBezTo>
                    <a:pt x="102394" y="72041"/>
                    <a:pt x="99536" y="69183"/>
                    <a:pt x="95726" y="66326"/>
                  </a:cubicBezTo>
                  <a:cubicBezTo>
                    <a:pt x="98584" y="61563"/>
                    <a:pt x="101441" y="54896"/>
                    <a:pt x="104299" y="51086"/>
                  </a:cubicBezTo>
                  <a:cubicBezTo>
                    <a:pt x="111919" y="40608"/>
                    <a:pt x="114776" y="39656"/>
                    <a:pt x="116681" y="40608"/>
                  </a:cubicBezTo>
                  <a:cubicBezTo>
                    <a:pt x="118586" y="41561"/>
                    <a:pt x="119539" y="44418"/>
                    <a:pt x="111919" y="54896"/>
                  </a:cubicBezTo>
                  <a:cubicBezTo>
                    <a:pt x="110014" y="57753"/>
                    <a:pt x="107156" y="60611"/>
                    <a:pt x="105251" y="63468"/>
                  </a:cubicBezTo>
                  <a:cubicBezTo>
                    <a:pt x="109061" y="59658"/>
                    <a:pt x="113824" y="55848"/>
                    <a:pt x="117634" y="53943"/>
                  </a:cubicBezTo>
                  <a:cubicBezTo>
                    <a:pt x="130016" y="45371"/>
                    <a:pt x="132874" y="45371"/>
                    <a:pt x="134779" y="48228"/>
                  </a:cubicBezTo>
                  <a:cubicBezTo>
                    <a:pt x="136684" y="51086"/>
                    <a:pt x="133826" y="53943"/>
                    <a:pt x="122396" y="62516"/>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grpSp>
      <p:sp>
        <p:nvSpPr>
          <p:cNvPr id="2" name="矩形 1"/>
          <p:cNvSpPr>
            <a:spLocks noChangeArrowheads="1"/>
          </p:cNvSpPr>
          <p:nvPr/>
        </p:nvSpPr>
        <p:spPr bwMode="auto">
          <a:xfrm>
            <a:off x="917576" y="1943101"/>
            <a:ext cx="64928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B050"/>
                </a:solidFill>
                <a:effectLst/>
                <a:uLnTx/>
                <a:uFillTx/>
                <a:latin typeface="宋体" panose="02010600030101010101" pitchFamily="2" charset="-122"/>
                <a:ea typeface="宋体" panose="02010600030101010101" pitchFamily="2" charset="-122"/>
                <a:cs typeface="+mn-cs"/>
                <a:sym typeface="等线" panose="02010600030101010101" pitchFamily="2" charset="-122"/>
              </a:rPr>
              <a:t>yì</a:t>
            </a:r>
          </a:p>
        </p:txBody>
      </p:sp>
      <p:sp>
        <p:nvSpPr>
          <p:cNvPr id="25" name="矩形 24"/>
          <p:cNvSpPr>
            <a:spLocks noChangeArrowheads="1"/>
          </p:cNvSpPr>
          <p:nvPr/>
        </p:nvSpPr>
        <p:spPr bwMode="auto">
          <a:xfrm>
            <a:off x="2755901" y="4897967"/>
            <a:ext cx="931863"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B050"/>
                </a:solidFill>
                <a:effectLst/>
                <a:uLnTx/>
                <a:uFillTx/>
                <a:latin typeface="宋体" panose="02010600030101010101" pitchFamily="2" charset="-122"/>
                <a:ea typeface="宋体" panose="02010600030101010101" pitchFamily="2" charset="-122"/>
                <a:cs typeface="+mn-cs"/>
                <a:sym typeface="等线" panose="02010600030101010101" pitchFamily="2" charset="-122"/>
              </a:rPr>
              <a:t>qín</a:t>
            </a:r>
            <a:endParaRPr kumimoji="0" lang="zh-CN" altLang="en-US" sz="4265" b="0" i="0" u="none" strike="noStrike" kern="1200" cap="none" spc="0" normalizeH="0" baseline="0" noProof="0">
              <a:ln>
                <a:noFill/>
              </a:ln>
              <a:solidFill>
                <a:srgbClr val="00B050"/>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10"/>
                                        </p:tgtEl>
                                        <p:attrNameLst>
                                          <p:attrName>style.visibility</p:attrName>
                                        </p:attrNameLst>
                                      </p:cBhvr>
                                      <p:to>
                                        <p:strVal val="visible"/>
                                      </p:to>
                                    </p:set>
                                    <p:animEffect transition="in" filter="wipe(up)">
                                      <p:cBhvr>
                                        <p:cTn id="12" dur="500"/>
                                        <p:tgtEl>
                                          <p:spTgt spid="110"/>
                                        </p:tgtEl>
                                      </p:cBhvr>
                                    </p:animEffect>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109"/>
                                        </p:tgtEl>
                                        <p:attrNameLst>
                                          <p:attrName>style.visibility</p:attrName>
                                        </p:attrNameLst>
                                      </p:cBhvr>
                                      <p:to>
                                        <p:strVal val="visible"/>
                                      </p:to>
                                    </p:set>
                                    <p:animEffect transition="in" filter="wipe(up)">
                                      <p:cBhvr>
                                        <p:cTn id="16" dur="500"/>
                                        <p:tgtEl>
                                          <p:spTgt spid="109"/>
                                        </p:tgtEl>
                                      </p:cBhvr>
                                    </p:animEffect>
                                  </p:childTnLst>
                                </p:cTn>
                              </p:par>
                            </p:childTnLst>
                          </p:cTn>
                        </p:par>
                        <p:par>
                          <p:cTn id="17" fill="hold">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111"/>
                                        </p:tgtEl>
                                        <p:attrNameLst>
                                          <p:attrName>style.visibility</p:attrName>
                                        </p:attrNameLst>
                                      </p:cBhvr>
                                      <p:to>
                                        <p:strVal val="visible"/>
                                      </p:to>
                                    </p:set>
                                    <p:animEffect transition="in" filter="wipe(up)">
                                      <p:cBhvr>
                                        <p:cTn id="20" dur="500"/>
                                        <p:tgtEl>
                                          <p:spTgt spid="111"/>
                                        </p:tgtEl>
                                      </p:cBhvr>
                                    </p:animEffect>
                                  </p:childTnLst>
                                </p:cTn>
                              </p:par>
                            </p:childTnLst>
                          </p:cTn>
                        </p:par>
                        <p:par>
                          <p:cTn id="21" fill="hold">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112"/>
                                        </p:tgtEl>
                                        <p:attrNameLst>
                                          <p:attrName>style.visibility</p:attrName>
                                        </p:attrNameLst>
                                      </p:cBhvr>
                                      <p:to>
                                        <p:strVal val="visible"/>
                                      </p:to>
                                    </p:set>
                                    <p:animEffect transition="in" filter="wipe(up)">
                                      <p:cBhvr>
                                        <p:cTn id="24" dur="500"/>
                                        <p:tgtEl>
                                          <p:spTgt spid="112"/>
                                        </p:tgtEl>
                                      </p:cBhvr>
                                    </p:animEffect>
                                  </p:childTnLst>
                                </p:cTn>
                              </p:par>
                            </p:childTnLst>
                          </p:cTn>
                        </p:par>
                        <p:par>
                          <p:cTn id="25" fill="hold">
                            <p:stCondLst>
                              <p:cond delay="2000"/>
                            </p:stCondLst>
                            <p:childTnLst>
                              <p:par>
                                <p:cTn id="26" presetID="22" presetClass="entr" presetSubtype="1" fill="hold" grpId="0" nodeType="afterEffect">
                                  <p:stCondLst>
                                    <p:cond delay="0"/>
                                  </p:stCondLst>
                                  <p:childTnLst>
                                    <p:set>
                                      <p:cBhvr>
                                        <p:cTn id="27" dur="1" fill="hold">
                                          <p:stCondLst>
                                            <p:cond delay="0"/>
                                          </p:stCondLst>
                                        </p:cTn>
                                        <p:tgtEl>
                                          <p:spTgt spid="113"/>
                                        </p:tgtEl>
                                        <p:attrNameLst>
                                          <p:attrName>style.visibility</p:attrName>
                                        </p:attrNameLst>
                                      </p:cBhvr>
                                      <p:to>
                                        <p:strVal val="visible"/>
                                      </p:to>
                                    </p:set>
                                    <p:animEffect transition="in" filter="wipe(up)">
                                      <p:cBhvr>
                                        <p:cTn id="28" dur="500"/>
                                        <p:tgtEl>
                                          <p:spTgt spid="113"/>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114"/>
                                        </p:tgtEl>
                                        <p:attrNameLst>
                                          <p:attrName>style.visibility</p:attrName>
                                        </p:attrNameLst>
                                      </p:cBhvr>
                                      <p:to>
                                        <p:strVal val="visible"/>
                                      </p:to>
                                    </p:set>
                                    <p:animEffect transition="in" filter="wipe(up)">
                                      <p:cBhvr>
                                        <p:cTn id="32" dur="500"/>
                                        <p:tgtEl>
                                          <p:spTgt spid="114"/>
                                        </p:tgtEl>
                                      </p:cBhvr>
                                    </p:animEffect>
                                  </p:childTnLst>
                                </p:cTn>
                              </p:par>
                            </p:childTnLst>
                          </p:cTn>
                        </p:par>
                        <p:par>
                          <p:cTn id="33" fill="hold">
                            <p:stCondLst>
                              <p:cond delay="3000"/>
                            </p:stCondLst>
                            <p:childTnLst>
                              <p:par>
                                <p:cTn id="34" presetID="22" presetClass="entr" presetSubtype="1" fill="hold" grpId="0" nodeType="afterEffect">
                                  <p:stCondLst>
                                    <p:cond delay="0"/>
                                  </p:stCondLst>
                                  <p:childTnLst>
                                    <p:set>
                                      <p:cBhvr>
                                        <p:cTn id="35" dur="1" fill="hold">
                                          <p:stCondLst>
                                            <p:cond delay="0"/>
                                          </p:stCondLst>
                                        </p:cTn>
                                        <p:tgtEl>
                                          <p:spTgt spid="115"/>
                                        </p:tgtEl>
                                        <p:attrNameLst>
                                          <p:attrName>style.visibility</p:attrName>
                                        </p:attrNameLst>
                                      </p:cBhvr>
                                      <p:to>
                                        <p:strVal val="visible"/>
                                      </p:to>
                                    </p:set>
                                    <p:animEffect transition="in" filter="wipe(up)">
                                      <p:cBhvr>
                                        <p:cTn id="36" dur="500"/>
                                        <p:tgtEl>
                                          <p:spTgt spid="115"/>
                                        </p:tgtEl>
                                      </p:cBhvr>
                                    </p:animEffect>
                                  </p:childTnLst>
                                </p:cTn>
                              </p:par>
                            </p:childTnLst>
                          </p:cTn>
                        </p:par>
                        <p:par>
                          <p:cTn id="37" fill="hold">
                            <p:stCondLst>
                              <p:cond delay="3500"/>
                            </p:stCondLst>
                            <p:childTnLst>
                              <p:par>
                                <p:cTn id="38" presetID="22" presetClass="entr" presetSubtype="1" fill="hold" grpId="0" nodeType="afterEffect">
                                  <p:stCondLst>
                                    <p:cond delay="0"/>
                                  </p:stCondLst>
                                  <p:childTnLst>
                                    <p:set>
                                      <p:cBhvr>
                                        <p:cTn id="39" dur="1" fill="hold">
                                          <p:stCondLst>
                                            <p:cond delay="0"/>
                                          </p:stCondLst>
                                        </p:cTn>
                                        <p:tgtEl>
                                          <p:spTgt spid="116"/>
                                        </p:tgtEl>
                                        <p:attrNameLst>
                                          <p:attrName>style.visibility</p:attrName>
                                        </p:attrNameLst>
                                      </p:cBhvr>
                                      <p:to>
                                        <p:strVal val="visible"/>
                                      </p:to>
                                    </p:set>
                                    <p:animEffect transition="in" filter="wipe(up)">
                                      <p:cBhvr>
                                        <p:cTn id="40" dur="500"/>
                                        <p:tgtEl>
                                          <p:spTgt spid="116"/>
                                        </p:tgtEl>
                                      </p:cBhvr>
                                    </p:animEffect>
                                  </p:childTnLst>
                                </p:cTn>
                              </p:par>
                            </p:childTnLst>
                          </p:cTn>
                        </p:par>
                        <p:par>
                          <p:cTn id="41" fill="hold">
                            <p:stCondLst>
                              <p:cond delay="4000"/>
                            </p:stCondLst>
                            <p:childTnLst>
                              <p:par>
                                <p:cTn id="42" presetID="22" presetClass="entr" presetSubtype="1" fill="hold" grpId="0" nodeType="afterEffect">
                                  <p:stCondLst>
                                    <p:cond delay="0"/>
                                  </p:stCondLst>
                                  <p:childTnLst>
                                    <p:set>
                                      <p:cBhvr>
                                        <p:cTn id="43" dur="1" fill="hold">
                                          <p:stCondLst>
                                            <p:cond delay="0"/>
                                          </p:stCondLst>
                                        </p:cTn>
                                        <p:tgtEl>
                                          <p:spTgt spid="117"/>
                                        </p:tgtEl>
                                        <p:attrNameLst>
                                          <p:attrName>style.visibility</p:attrName>
                                        </p:attrNameLst>
                                      </p:cBhvr>
                                      <p:to>
                                        <p:strVal val="visible"/>
                                      </p:to>
                                    </p:set>
                                    <p:animEffect transition="in" filter="wipe(up)">
                                      <p:cBhvr>
                                        <p:cTn id="44" dur="500"/>
                                        <p:tgtEl>
                                          <p:spTgt spid="117"/>
                                        </p:tgtEl>
                                      </p:cBhvr>
                                    </p:animEffect>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118"/>
                                        </p:tgtEl>
                                        <p:attrNameLst>
                                          <p:attrName>style.visibility</p:attrName>
                                        </p:attrNameLst>
                                      </p:cBhvr>
                                      <p:to>
                                        <p:strVal val="visible"/>
                                      </p:to>
                                    </p:set>
                                    <p:animEffect transition="in" filter="wipe(up)">
                                      <p:cBhvr>
                                        <p:cTn id="48" dur="500"/>
                                        <p:tgtEl>
                                          <p:spTgt spid="118"/>
                                        </p:tgtEl>
                                      </p:cBhvr>
                                    </p:animEffect>
                                  </p:childTnLst>
                                </p:cTn>
                              </p:par>
                            </p:childTnLst>
                          </p:cTn>
                        </p:par>
                        <p:par>
                          <p:cTn id="49" fill="hold">
                            <p:stCondLst>
                              <p:cond delay="5000"/>
                            </p:stCondLst>
                            <p:childTnLst>
                              <p:par>
                                <p:cTn id="50" presetID="22" presetClass="entr" presetSubtype="1" fill="hold" grpId="0" nodeType="afterEffect">
                                  <p:stCondLst>
                                    <p:cond delay="0"/>
                                  </p:stCondLst>
                                  <p:childTnLst>
                                    <p:set>
                                      <p:cBhvr>
                                        <p:cTn id="51" dur="1" fill="hold">
                                          <p:stCondLst>
                                            <p:cond delay="0"/>
                                          </p:stCondLst>
                                        </p:cTn>
                                        <p:tgtEl>
                                          <p:spTgt spid="119"/>
                                        </p:tgtEl>
                                        <p:attrNameLst>
                                          <p:attrName>style.visibility</p:attrName>
                                        </p:attrNameLst>
                                      </p:cBhvr>
                                      <p:to>
                                        <p:strVal val="visible"/>
                                      </p:to>
                                    </p:set>
                                    <p:animEffect transition="in" filter="wipe(up)">
                                      <p:cBhvr>
                                        <p:cTn id="52" dur="500"/>
                                        <p:tgtEl>
                                          <p:spTgt spid="119"/>
                                        </p:tgtEl>
                                      </p:cBhvr>
                                    </p:animEffect>
                                  </p:childTnLst>
                                </p:cTn>
                              </p:par>
                            </p:childTnLst>
                          </p:cTn>
                        </p:par>
                        <p:par>
                          <p:cTn id="53" fill="hold">
                            <p:stCondLst>
                              <p:cond delay="5500"/>
                            </p:stCondLst>
                            <p:childTnLst>
                              <p:par>
                                <p:cTn id="54" presetID="22" presetClass="entr" presetSubtype="1" fill="hold" grpId="0" nodeType="afterEffect">
                                  <p:stCondLst>
                                    <p:cond delay="0"/>
                                  </p:stCondLst>
                                  <p:childTnLst>
                                    <p:set>
                                      <p:cBhvr>
                                        <p:cTn id="55" dur="1" fill="hold">
                                          <p:stCondLst>
                                            <p:cond delay="0"/>
                                          </p:stCondLst>
                                        </p:cTn>
                                        <p:tgtEl>
                                          <p:spTgt spid="120"/>
                                        </p:tgtEl>
                                        <p:attrNameLst>
                                          <p:attrName>style.visibility</p:attrName>
                                        </p:attrNameLst>
                                      </p:cBhvr>
                                      <p:to>
                                        <p:strVal val="visible"/>
                                      </p:to>
                                    </p:set>
                                    <p:animEffect transition="in" filter="wipe(up)">
                                      <p:cBhvr>
                                        <p:cTn id="56" dur="500"/>
                                        <p:tgtEl>
                                          <p:spTgt spid="120"/>
                                        </p:tgtEl>
                                      </p:cBhvr>
                                    </p:animEffect>
                                  </p:childTnLst>
                                </p:cTn>
                              </p:par>
                            </p:childTnLst>
                          </p:cTn>
                        </p:par>
                        <p:par>
                          <p:cTn id="57" fill="hold">
                            <p:stCondLst>
                              <p:cond delay="6000"/>
                            </p:stCondLst>
                            <p:childTnLst>
                              <p:par>
                                <p:cTn id="58" presetID="22" presetClass="entr" presetSubtype="1" fill="hold" grpId="0" nodeType="afterEffect">
                                  <p:stCondLst>
                                    <p:cond delay="0"/>
                                  </p:stCondLst>
                                  <p:childTnLst>
                                    <p:set>
                                      <p:cBhvr>
                                        <p:cTn id="59" dur="1" fill="hold">
                                          <p:stCondLst>
                                            <p:cond delay="0"/>
                                          </p:stCondLst>
                                        </p:cTn>
                                        <p:tgtEl>
                                          <p:spTgt spid="121"/>
                                        </p:tgtEl>
                                        <p:attrNameLst>
                                          <p:attrName>style.visibility</p:attrName>
                                        </p:attrNameLst>
                                      </p:cBhvr>
                                      <p:to>
                                        <p:strVal val="visible"/>
                                      </p:to>
                                    </p:set>
                                    <p:animEffect transition="in" filter="wipe(up)">
                                      <p:cBhvr>
                                        <p:cTn id="60" dur="500"/>
                                        <p:tgtEl>
                                          <p:spTgt spid="121"/>
                                        </p:tgtEl>
                                      </p:cBhvr>
                                    </p:animEffect>
                                  </p:childTnLst>
                                </p:cTn>
                              </p:par>
                            </p:childTnLst>
                          </p:cTn>
                        </p:par>
                        <p:par>
                          <p:cTn id="61" fill="hold">
                            <p:stCondLst>
                              <p:cond delay="6500"/>
                            </p:stCondLst>
                            <p:childTnLst>
                              <p:par>
                                <p:cTn id="62" presetID="22" presetClass="entr" presetSubtype="1" fill="hold" grpId="0" nodeType="afterEffect">
                                  <p:stCondLst>
                                    <p:cond delay="0"/>
                                  </p:stCondLst>
                                  <p:childTnLst>
                                    <p:set>
                                      <p:cBhvr>
                                        <p:cTn id="63" dur="1" fill="hold">
                                          <p:stCondLst>
                                            <p:cond delay="0"/>
                                          </p:stCondLst>
                                        </p:cTn>
                                        <p:tgtEl>
                                          <p:spTgt spid="122"/>
                                        </p:tgtEl>
                                        <p:attrNameLst>
                                          <p:attrName>style.visibility</p:attrName>
                                        </p:attrNameLst>
                                      </p:cBhvr>
                                      <p:to>
                                        <p:strVal val="visible"/>
                                      </p:to>
                                    </p:set>
                                    <p:animEffect transition="in" filter="wipe(up)">
                                      <p:cBhvr>
                                        <p:cTn id="64" dur="500"/>
                                        <p:tgtEl>
                                          <p:spTgt spid="122"/>
                                        </p:tgtEl>
                                      </p:cBhvr>
                                    </p:animEffect>
                                  </p:childTnLst>
                                </p:cTn>
                              </p:par>
                            </p:childTnLst>
                          </p:cTn>
                        </p:par>
                        <p:par>
                          <p:cTn id="65" fill="hold">
                            <p:stCondLst>
                              <p:cond delay="7000"/>
                            </p:stCondLst>
                            <p:childTnLst>
                              <p:par>
                                <p:cTn id="66" presetID="22" presetClass="entr" presetSubtype="1" fill="hold" grpId="0" nodeType="afterEffect">
                                  <p:stCondLst>
                                    <p:cond delay="0"/>
                                  </p:stCondLst>
                                  <p:childTnLst>
                                    <p:set>
                                      <p:cBhvr>
                                        <p:cTn id="67" dur="1" fill="hold">
                                          <p:stCondLst>
                                            <p:cond delay="0"/>
                                          </p:stCondLst>
                                        </p:cTn>
                                        <p:tgtEl>
                                          <p:spTgt spid="123"/>
                                        </p:tgtEl>
                                        <p:attrNameLst>
                                          <p:attrName>style.visibility</p:attrName>
                                        </p:attrNameLst>
                                      </p:cBhvr>
                                      <p:to>
                                        <p:strVal val="visible"/>
                                      </p:to>
                                    </p:set>
                                    <p:animEffect transition="in" filter="wipe(up)">
                                      <p:cBhvr>
                                        <p:cTn id="68" dur="500"/>
                                        <p:tgtEl>
                                          <p:spTgt spid="123"/>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4" fill="hold" grpId="0" nodeType="clickEffect">
                                  <p:stCondLst>
                                    <p:cond delay="0"/>
                                  </p:stCondLst>
                                  <p:childTnLst>
                                    <p:set>
                                      <p:cBhvr>
                                        <p:cTn id="72" dur="1" fill="hold">
                                          <p:stCondLst>
                                            <p:cond delay="0"/>
                                          </p:stCondLst>
                                        </p:cTn>
                                        <p:tgtEl>
                                          <p:spTgt spid="2"/>
                                        </p:tgtEl>
                                        <p:attrNameLst>
                                          <p:attrName>style.visibility</p:attrName>
                                        </p:attrNameLst>
                                      </p:cBhvr>
                                      <p:to>
                                        <p:strVal val="visible"/>
                                      </p:to>
                                    </p:set>
                                    <p:animEffect transition="in" filter="wipe(down)">
                                      <p:cBhvr>
                                        <p:cTn id="73" dur="500"/>
                                        <p:tgtEl>
                                          <p:spTgt spid="2"/>
                                        </p:tgtEl>
                                      </p:cBhvr>
                                    </p:animEffect>
                                  </p:childTnLst>
                                </p:cTn>
                              </p:par>
                            </p:childTnLst>
                          </p:cTn>
                        </p:par>
                      </p:childTnLst>
                    </p:cTn>
                  </p:par>
                  <p:par>
                    <p:cTn id="74" fill="hold">
                      <p:stCondLst>
                        <p:cond delay="indefinite"/>
                      </p:stCondLst>
                      <p:childTnLst>
                        <p:par>
                          <p:cTn id="75" fill="hold">
                            <p:stCondLst>
                              <p:cond delay="0"/>
                            </p:stCondLst>
                            <p:childTnLst>
                              <p:par>
                                <p:cTn id="76" presetID="22" presetClass="entr" presetSubtype="4" fill="hold" grpId="0" nodeType="clickEffect">
                                  <p:stCondLst>
                                    <p:cond delay="0"/>
                                  </p:stCondLst>
                                  <p:childTnLst>
                                    <p:set>
                                      <p:cBhvr>
                                        <p:cTn id="77" dur="1" fill="hold">
                                          <p:stCondLst>
                                            <p:cond delay="0"/>
                                          </p:stCondLst>
                                        </p:cTn>
                                        <p:tgtEl>
                                          <p:spTgt spid="25"/>
                                        </p:tgtEl>
                                        <p:attrNameLst>
                                          <p:attrName>style.visibility</p:attrName>
                                        </p:attrNameLst>
                                      </p:cBhvr>
                                      <p:to>
                                        <p:strVal val="visible"/>
                                      </p:to>
                                    </p:set>
                                    <p:animEffect transition="in" filter="wipe(down)">
                                      <p:cBhvr>
                                        <p:cTn id="78"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109" grpId="0"/>
      <p:bldP spid="110" grpId="0"/>
      <p:bldP spid="111" grpId="0"/>
      <p:bldP spid="112" grpId="0"/>
      <p:bldP spid="113" grpId="0"/>
      <p:bldP spid="114" grpId="0"/>
      <p:bldP spid="115" grpId="0"/>
      <p:bldP spid="116" grpId="0"/>
      <p:bldP spid="117" grpId="0"/>
      <p:bldP spid="118" grpId="0"/>
      <p:bldP spid="119" grpId="0"/>
      <p:bldP spid="120" grpId="0"/>
      <p:bldP spid="121" grpId="0"/>
      <p:bldP spid="122" grpId="0"/>
      <p:bldP spid="123" grpId="0"/>
      <p:bldP spid="2" grpId="0"/>
      <p:bldP spid="25" grpId="0"/>
    </p:bldLst>
  </p:timing>
</p:sld>
</file>

<file path=ppt/slides/slide1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a:spLocks noChangeArrowheads="1"/>
          </p:cNvSpPr>
          <p:nvPr/>
        </p:nvSpPr>
        <p:spPr bwMode="auto">
          <a:xfrm>
            <a:off x="2598739" y="1375834"/>
            <a:ext cx="2447925" cy="2439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杨氏之子</a:t>
            </a:r>
          </a:p>
        </p:txBody>
      </p:sp>
      <p:sp>
        <p:nvSpPr>
          <p:cNvPr id="8" name="矩形 7"/>
          <p:cNvSpPr>
            <a:spLocks noChangeArrowheads="1"/>
          </p:cNvSpPr>
          <p:nvPr/>
        </p:nvSpPr>
        <p:spPr bwMode="auto">
          <a:xfrm>
            <a:off x="2598738" y="1380067"/>
            <a:ext cx="1346200" cy="2439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005EA4"/>
                </a:solidFill>
                <a:effectLst/>
                <a:uLnTx/>
                <a:uFillTx/>
                <a:latin typeface="宋体" panose="02010600030101010101" pitchFamily="2" charset="-122"/>
                <a:ea typeface="宋体" panose="02010600030101010101" pitchFamily="2" charset="-122"/>
                <a:cs typeface="+mn-cs"/>
              </a:rPr>
              <a:t>杨氏</a:t>
            </a:r>
            <a:endParaRPr kumimoji="0" lang="zh-CN" altLang="en-US" sz="58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endParaRPr>
          </a:p>
        </p:txBody>
      </p:sp>
      <p:grpSp>
        <p:nvGrpSpPr>
          <p:cNvPr id="2" name="组合 1"/>
          <p:cNvGrpSpPr/>
          <p:nvPr/>
        </p:nvGrpSpPr>
        <p:grpSpPr bwMode="auto">
          <a:xfrm>
            <a:off x="159258" y="1"/>
            <a:ext cx="932943" cy="2933700"/>
            <a:chOff x="163526" y="1"/>
            <a:chExt cx="878221" cy="2141220"/>
          </a:xfrm>
        </p:grpSpPr>
        <p:grpSp>
          <p:nvGrpSpPr>
            <p:cNvPr id="3" name="组合 20"/>
            <p:cNvGrpSpPr/>
            <p:nvPr/>
          </p:nvGrpSpPr>
          <p:grpSpPr bwMode="auto">
            <a:xfrm>
              <a:off x="239263" y="1"/>
              <a:ext cx="802484" cy="2141220"/>
              <a:chOff x="8483599" y="1645920"/>
              <a:chExt cx="382906" cy="1118235"/>
            </a:xfrm>
          </p:grpSpPr>
          <p:sp>
            <p:nvSpPr>
              <p:cNvPr id="5" name="矩形 4"/>
              <p:cNvSpPr/>
              <p:nvPr/>
            </p:nvSpPr>
            <p:spPr>
              <a:xfrm>
                <a:off x="8483599" y="1645920"/>
                <a:ext cx="382906" cy="1118235"/>
              </a:xfrm>
              <a:prstGeom prst="rect">
                <a:avLst/>
              </a:prstGeom>
              <a:solidFill>
                <a:srgbClr val="B8404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pic>
            <p:nvPicPr>
              <p:cNvPr id="16390" name="图片 23"/>
              <p:cNvPicPr>
                <a:picLocks noChangeAspect="1" noChangeArrowheads="1"/>
              </p:cNvPicPr>
              <p:nvPr/>
            </p:nvPicPr>
            <p:blipFill>
              <a:blip r:embed="rId2"/>
              <a:srcRect/>
              <a:stretch>
                <a:fillRect/>
              </a:stretch>
            </p:blipFill>
            <p:spPr bwMode="auto">
              <a:xfrm>
                <a:off x="8506860" y="1677006"/>
                <a:ext cx="332438" cy="1062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6391" name="文本框 3"/>
            <p:cNvSpPr txBox="1">
              <a:spLocks noChangeArrowheads="1"/>
            </p:cNvSpPr>
            <p:nvPr/>
          </p:nvSpPr>
          <p:spPr bwMode="auto">
            <a:xfrm>
              <a:off x="163526" y="121559"/>
              <a:ext cx="869172" cy="1913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课文解读</a:t>
              </a:r>
              <a:endParaRPr kumimoji="0" lang="en-US" altLang="zh-CN" sz="4800"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endParaRPr>
            </a:p>
          </p:txBody>
        </p:sp>
      </p:grpSp>
      <p:sp>
        <p:nvSpPr>
          <p:cNvPr id="9" name="燕尾形 10"/>
          <p:cNvSpPr/>
          <p:nvPr/>
        </p:nvSpPr>
        <p:spPr>
          <a:xfrm>
            <a:off x="431801" y="3204498"/>
            <a:ext cx="2532063" cy="1361136"/>
          </a:xfrm>
          <a:prstGeom prst="accentBorderCallout1">
            <a:avLst>
              <a:gd name="adj1" fmla="val 55295"/>
              <a:gd name="adj2" fmla="val 104119"/>
              <a:gd name="adj3" fmla="val -99834"/>
              <a:gd name="adj4" fmla="val 111967"/>
            </a:avLst>
          </a:prstGeom>
          <a:gradFill>
            <a:gsLst>
              <a:gs pos="0">
                <a:schemeClr val="accent5">
                  <a:alpha val="90000"/>
                </a:schemeClr>
              </a:gs>
              <a:gs pos="100000">
                <a:srgbClr val="1FCECB">
                  <a:alpha val="90000"/>
                </a:srgbClr>
              </a:gs>
            </a:gsLst>
            <a:lin ang="0" scaled="0"/>
          </a:gradFill>
          <a:ln w="19050">
            <a:solidFill>
              <a:srgbClr val="0070C0"/>
            </a:solidFill>
          </a:ln>
          <a:effectLst>
            <a:outerShdw blurRad="50800" dist="38100" dir="8100000" algn="tr" rotWithShape="0">
              <a:prstClr val="black">
                <a:alpha val="40000"/>
              </a:prstClr>
            </a:outerShdw>
          </a:effectLst>
        </p:spPr>
        <p:style>
          <a:lnRef idx="1">
            <a:schemeClr val="accent3"/>
          </a:lnRef>
          <a:fillRef idx="1003">
            <a:schemeClr val="lt1"/>
          </a:fillRef>
          <a:effectRef idx="1">
            <a:schemeClr val="accent3"/>
          </a:effectRef>
          <a:fontRef idx="minor">
            <a:schemeClr val="dk1"/>
          </a:fontRef>
        </p:style>
        <p:txBody>
          <a:bodyPr lIns="48000" tIns="0" rIns="0" bIns="48000" anchor="ct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r>
              <a:rPr kumimoji="1"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姓杨的人家。</a:t>
            </a:r>
          </a:p>
        </p:txBody>
      </p:sp>
      <p:sp>
        <p:nvSpPr>
          <p:cNvPr id="10" name="燕尾形 10"/>
          <p:cNvSpPr/>
          <p:nvPr/>
        </p:nvSpPr>
        <p:spPr>
          <a:xfrm>
            <a:off x="4645025" y="3204498"/>
            <a:ext cx="4067175" cy="1361136"/>
          </a:xfrm>
          <a:prstGeom prst="accentBorderCallout1">
            <a:avLst>
              <a:gd name="adj1" fmla="val 71005"/>
              <a:gd name="adj2" fmla="val -2905"/>
              <a:gd name="adj3" fmla="val -97796"/>
              <a:gd name="adj4" fmla="val -12928"/>
            </a:avLst>
          </a:prstGeom>
          <a:gradFill>
            <a:gsLst>
              <a:gs pos="0">
                <a:schemeClr val="accent5">
                  <a:alpha val="90000"/>
                </a:schemeClr>
              </a:gs>
              <a:gs pos="100000">
                <a:srgbClr val="1FCECB">
                  <a:alpha val="90000"/>
                </a:srgbClr>
              </a:gs>
            </a:gsLst>
            <a:lin ang="0" scaled="0"/>
          </a:gradFill>
          <a:ln w="19050">
            <a:solidFill>
              <a:srgbClr val="0070C0"/>
            </a:solidFill>
          </a:ln>
          <a:effectLst>
            <a:outerShdw blurRad="50800" dist="38100" dir="8100000" algn="tr" rotWithShape="0">
              <a:prstClr val="black">
                <a:alpha val="40000"/>
              </a:prstClr>
            </a:outerShdw>
          </a:effectLst>
        </p:spPr>
        <p:style>
          <a:lnRef idx="1">
            <a:schemeClr val="accent3"/>
          </a:lnRef>
          <a:fillRef idx="1003">
            <a:schemeClr val="lt1"/>
          </a:fillRef>
          <a:effectRef idx="1">
            <a:schemeClr val="accent3"/>
          </a:effectRef>
          <a:fontRef idx="minor">
            <a:schemeClr val="dk1"/>
          </a:fontRef>
        </p:style>
        <p:txBody>
          <a:bodyPr lIns="48000" tIns="0" rIns="0" bIns="48000" anchor="ct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r>
              <a:rPr kumimoji="1"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助词，相当于“的”。</a:t>
            </a:r>
          </a:p>
        </p:txBody>
      </p:sp>
      <p:sp>
        <p:nvSpPr>
          <p:cNvPr id="11" name="文本框 2"/>
          <p:cNvSpPr txBox="1">
            <a:spLocks noChangeArrowheads="1"/>
          </p:cNvSpPr>
          <p:nvPr/>
        </p:nvSpPr>
        <p:spPr bwMode="auto">
          <a:xfrm>
            <a:off x="1906589" y="4622800"/>
            <a:ext cx="591343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本文选自</a:t>
            </a:r>
            <a:r>
              <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世说新语</a:t>
            </a:r>
            <a:r>
              <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言语</a:t>
            </a:r>
            <a:r>
              <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p>
        </p:txBody>
      </p:sp>
      <p:sp>
        <p:nvSpPr>
          <p:cNvPr id="12" name="矩形 11"/>
          <p:cNvSpPr>
            <a:spLocks noChangeArrowheads="1"/>
          </p:cNvSpPr>
          <p:nvPr/>
        </p:nvSpPr>
        <p:spPr bwMode="auto">
          <a:xfrm>
            <a:off x="3721101" y="1367367"/>
            <a:ext cx="744538" cy="12656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rPr>
              <a:t>之</a:t>
            </a:r>
            <a:endParaRPr kumimoji="0" lang="zh-CN" altLang="en-US" sz="58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randombar(horizontal)">
                                      <p:cBhvr>
                                        <p:cTn id="14" dur="500"/>
                                        <p:tgtEl>
                                          <p:spTgt spid="8"/>
                                        </p:tgtEl>
                                      </p:cBhvr>
                                    </p:animEffect>
                                  </p:childTnLst>
                                </p:cTn>
                              </p:par>
                            </p:childTnLst>
                          </p:cTn>
                        </p:par>
                        <p:par>
                          <p:cTn id="15" fill="hold">
                            <p:stCondLst>
                              <p:cond delay="500"/>
                            </p:stCondLst>
                            <p:childTnLst>
                              <p:par>
                                <p:cTn id="16" presetID="22" presetClass="entr" presetSubtype="2"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ipe(right)">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randombar(horizontal)">
                                      <p:cBhvr>
                                        <p:cTn id="23" dur="500"/>
                                        <p:tgtEl>
                                          <p:spTgt spid="12"/>
                                        </p:tgtEl>
                                      </p:cBhvr>
                                    </p:animEffect>
                                  </p:childTnLst>
                                </p:cTn>
                              </p:par>
                            </p:childTnLst>
                          </p:cTn>
                        </p:par>
                        <p:par>
                          <p:cTn id="24" fill="hold">
                            <p:stCondLst>
                              <p:cond delay="500"/>
                            </p:stCondLst>
                            <p:childTnLst>
                              <p:par>
                                <p:cTn id="25" presetID="22" presetClass="entr" presetSubtype="2"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righ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animBg="1"/>
      <p:bldP spid="11" grpId="0"/>
      <p:bldP spid="12" grpId="0"/>
    </p:bldLst>
  </p:timing>
</p:sld>
</file>

<file path=ppt/slides/slide1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矩形 1"/>
          <p:cNvSpPr>
            <a:spLocks noChangeArrowheads="1"/>
          </p:cNvSpPr>
          <p:nvPr/>
        </p:nvSpPr>
        <p:spPr bwMode="auto">
          <a:xfrm>
            <a:off x="1270000" y="1686985"/>
            <a:ext cx="50101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梁国杨氏子九岁，甚聪惠。</a:t>
            </a:r>
            <a:endPar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endParaRPr>
          </a:p>
        </p:txBody>
      </p:sp>
      <p:sp>
        <p:nvSpPr>
          <p:cNvPr id="34" name="文本框 33"/>
          <p:cNvSpPr txBox="1">
            <a:spLocks noChangeArrowheads="1"/>
          </p:cNvSpPr>
          <p:nvPr/>
        </p:nvSpPr>
        <p:spPr bwMode="auto">
          <a:xfrm>
            <a:off x="2081214" y="880534"/>
            <a:ext cx="462280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姓氏，表示家族的字。</a:t>
            </a:r>
          </a:p>
        </p:txBody>
      </p:sp>
      <p:sp>
        <p:nvSpPr>
          <p:cNvPr id="60" name="文本框 59"/>
          <p:cNvSpPr txBox="1">
            <a:spLocks noChangeArrowheads="1"/>
          </p:cNvSpPr>
          <p:nvPr/>
        </p:nvSpPr>
        <p:spPr bwMode="auto">
          <a:xfrm>
            <a:off x="5364163" y="2478618"/>
            <a:ext cx="3402012"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同“慧”，智慧。</a:t>
            </a:r>
          </a:p>
        </p:txBody>
      </p:sp>
      <p:sp>
        <p:nvSpPr>
          <p:cNvPr id="5" name="矩形 4"/>
          <p:cNvSpPr>
            <a:spLocks noChangeArrowheads="1"/>
          </p:cNvSpPr>
          <p:nvPr/>
        </p:nvSpPr>
        <p:spPr bwMode="auto">
          <a:xfrm>
            <a:off x="863601" y="3744385"/>
            <a:ext cx="7404100" cy="2455096"/>
          </a:xfrm>
          <a:prstGeom prst="rect">
            <a:avLst/>
          </a:prstGeom>
          <a:noFill/>
          <a:ln w="31750">
            <a:solidFill>
              <a:srgbClr val="5BD4FF"/>
            </a:solidFill>
            <a:prstDash val="dashDot"/>
            <a:miter lim="800000"/>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EF4B3B"/>
                </a:solidFill>
                <a:effectLst/>
                <a:uLnTx/>
                <a:uFillTx/>
                <a:latin typeface="楷体" panose="02010609060101010101" pitchFamily="49" charset="-122"/>
                <a:ea typeface="楷体" panose="02010609060101010101" pitchFamily="49" charset="-122"/>
                <a:cs typeface="+mn-cs"/>
                <a:sym typeface="等线" panose="02010600030101010101" pitchFamily="2" charset="-122"/>
              </a:rPr>
              <a:t>    句意：</a:t>
            </a: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sym typeface="等线" panose="02010600030101010101" pitchFamily="2" charset="-122"/>
              </a:rPr>
              <a:t>在梁国，有一户姓杨的人家，家里有个九岁的儿子，非常聪明。</a:t>
            </a:r>
          </a:p>
        </p:txBody>
      </p:sp>
      <p:sp>
        <p:nvSpPr>
          <p:cNvPr id="122" name="矩形 1"/>
          <p:cNvSpPr>
            <a:spLocks noChangeArrowheads="1"/>
          </p:cNvSpPr>
          <p:nvPr/>
        </p:nvSpPr>
        <p:spPr bwMode="auto">
          <a:xfrm>
            <a:off x="1270000" y="1686985"/>
            <a:ext cx="50101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梁国</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sym typeface="等线" panose="02010600030101010101" pitchFamily="2" charset="-122"/>
              </a:rPr>
              <a:t>杨</a:t>
            </a: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sym typeface="等线" panose="02010600030101010101" pitchFamily="2" charset="-122"/>
              </a:rPr>
              <a:t>氏</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子九岁，甚聪</a:t>
            </a: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sym typeface="等线" panose="02010600030101010101" pitchFamily="2" charset="-122"/>
              </a:rPr>
              <a:t>惠</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a:t>
            </a:r>
            <a:endPar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endParaRPr>
          </a:p>
        </p:txBody>
      </p:sp>
      <p:grpSp>
        <p:nvGrpSpPr>
          <p:cNvPr id="2" name="组合 12"/>
          <p:cNvGrpSpPr/>
          <p:nvPr/>
        </p:nvGrpSpPr>
        <p:grpSpPr>
          <a:xfrm>
            <a:off x="8163993" y="5366257"/>
            <a:ext cx="880514" cy="1379057"/>
            <a:chOff x="7051786" y="4229571"/>
            <a:chExt cx="880515" cy="1034293"/>
          </a:xfrm>
          <a:solidFill>
            <a:srgbClr val="0070C0"/>
          </a:solidFill>
        </p:grpSpPr>
        <p:sp>
          <p:nvSpPr>
            <p:cNvPr id="14" name="任意多边形: 形状 13"/>
            <p:cNvSpPr/>
            <p:nvPr/>
          </p:nvSpPr>
          <p:spPr>
            <a:xfrm>
              <a:off x="7376959" y="4448348"/>
              <a:ext cx="428625" cy="428625"/>
            </a:xfrm>
            <a:custGeom>
              <a:avLst/>
              <a:gdLst>
                <a:gd name="connsiteX0" fmla="*/ 422111 w 428625"/>
                <a:gd name="connsiteY0" fmla="*/ 195089 h 428625"/>
                <a:gd name="connsiteX1" fmla="*/ 347816 w 428625"/>
                <a:gd name="connsiteY1" fmla="*/ 124604 h 428625"/>
                <a:gd name="connsiteX2" fmla="*/ 312574 w 428625"/>
                <a:gd name="connsiteY2" fmla="*/ 122699 h 428625"/>
                <a:gd name="connsiteX3" fmla="*/ 247804 w 428625"/>
                <a:gd name="connsiteY3" fmla="*/ 8399 h 428625"/>
                <a:gd name="connsiteX4" fmla="*/ 144934 w 428625"/>
                <a:gd name="connsiteY4" fmla="*/ 90314 h 428625"/>
                <a:gd name="connsiteX5" fmla="*/ 111597 w 428625"/>
                <a:gd name="connsiteY5" fmla="*/ 78884 h 428625"/>
                <a:gd name="connsiteX6" fmla="*/ 16347 w 428625"/>
                <a:gd name="connsiteY6" fmla="*/ 116984 h 428625"/>
                <a:gd name="connsiteX7" fmla="*/ 14441 w 428625"/>
                <a:gd name="connsiteY7" fmla="*/ 186517 h 428625"/>
                <a:gd name="connsiteX8" fmla="*/ 63019 w 428625"/>
                <a:gd name="connsiteY8" fmla="*/ 239857 h 428625"/>
                <a:gd name="connsiteX9" fmla="*/ 48732 w 428625"/>
                <a:gd name="connsiteY9" fmla="*/ 370349 h 428625"/>
                <a:gd name="connsiteX10" fmla="*/ 89689 w 428625"/>
                <a:gd name="connsiteY10" fmla="*/ 392257 h 428625"/>
                <a:gd name="connsiteX11" fmla="*/ 180176 w 428625"/>
                <a:gd name="connsiteY11" fmla="*/ 364634 h 428625"/>
                <a:gd name="connsiteX12" fmla="*/ 253519 w 428625"/>
                <a:gd name="connsiteY12" fmla="*/ 423689 h 428625"/>
                <a:gd name="connsiteX13" fmla="*/ 300191 w 428625"/>
                <a:gd name="connsiteY13" fmla="*/ 417974 h 428625"/>
                <a:gd name="connsiteX14" fmla="*/ 335434 w 428625"/>
                <a:gd name="connsiteY14" fmla="*/ 291292 h 428625"/>
                <a:gd name="connsiteX15" fmla="*/ 400204 w 428625"/>
                <a:gd name="connsiteY15" fmla="*/ 258907 h 428625"/>
                <a:gd name="connsiteX16" fmla="*/ 422111 w 428625"/>
                <a:gd name="connsiteY16" fmla="*/ 195089 h 428625"/>
                <a:gd name="connsiteX17" fmla="*/ 65876 w 428625"/>
                <a:gd name="connsiteY17" fmla="*/ 195089 h 428625"/>
                <a:gd name="connsiteX18" fmla="*/ 107786 w 428625"/>
                <a:gd name="connsiteY18" fmla="*/ 189374 h 428625"/>
                <a:gd name="connsiteX19" fmla="*/ 138266 w 428625"/>
                <a:gd name="connsiteY19" fmla="*/ 196042 h 428625"/>
                <a:gd name="connsiteX20" fmla="*/ 99214 w 428625"/>
                <a:gd name="connsiteY20" fmla="*/ 177945 h 428625"/>
                <a:gd name="connsiteX21" fmla="*/ 63972 w 428625"/>
                <a:gd name="connsiteY21" fmla="*/ 143654 h 428625"/>
                <a:gd name="connsiteX22" fmla="*/ 111597 w 428625"/>
                <a:gd name="connsiteY22" fmla="*/ 155084 h 428625"/>
                <a:gd name="connsiteX23" fmla="*/ 147791 w 428625"/>
                <a:gd name="connsiteY23" fmla="*/ 178897 h 428625"/>
                <a:gd name="connsiteX24" fmla="*/ 125884 w 428625"/>
                <a:gd name="connsiteY24" fmla="*/ 156989 h 428625"/>
                <a:gd name="connsiteX25" fmla="*/ 107786 w 428625"/>
                <a:gd name="connsiteY25" fmla="*/ 118889 h 428625"/>
                <a:gd name="connsiteX26" fmla="*/ 144934 w 428625"/>
                <a:gd name="connsiteY26" fmla="*/ 142702 h 428625"/>
                <a:gd name="connsiteX27" fmla="*/ 174461 w 428625"/>
                <a:gd name="connsiteY27" fmla="*/ 182707 h 428625"/>
                <a:gd name="connsiteX28" fmla="*/ 156364 w 428625"/>
                <a:gd name="connsiteY28" fmla="*/ 213187 h 428625"/>
                <a:gd name="connsiteX29" fmla="*/ 155411 w 428625"/>
                <a:gd name="connsiteY29" fmla="*/ 216997 h 428625"/>
                <a:gd name="connsiteX30" fmla="*/ 105882 w 428625"/>
                <a:gd name="connsiteY30" fmla="*/ 214139 h 428625"/>
                <a:gd name="connsiteX31" fmla="*/ 65876 w 428625"/>
                <a:gd name="connsiteY31" fmla="*/ 195089 h 428625"/>
                <a:gd name="connsiteX32" fmla="*/ 166841 w 428625"/>
                <a:gd name="connsiteY32" fmla="*/ 316057 h 428625"/>
                <a:gd name="connsiteX33" fmla="*/ 137314 w 428625"/>
                <a:gd name="connsiteY33" fmla="*/ 348442 h 428625"/>
                <a:gd name="connsiteX34" fmla="*/ 144934 w 428625"/>
                <a:gd name="connsiteY34" fmla="*/ 306532 h 428625"/>
                <a:gd name="connsiteX35" fmla="*/ 161126 w 428625"/>
                <a:gd name="connsiteY35" fmla="*/ 279862 h 428625"/>
                <a:gd name="connsiteX36" fmla="*/ 131599 w 428625"/>
                <a:gd name="connsiteY36" fmla="*/ 311295 h 428625"/>
                <a:gd name="connsiteX37" fmla="*/ 87784 w 428625"/>
                <a:gd name="connsiteY37" fmla="*/ 334154 h 428625"/>
                <a:gd name="connsiteX38" fmla="*/ 113501 w 428625"/>
                <a:gd name="connsiteY38" fmla="*/ 292245 h 428625"/>
                <a:gd name="connsiteX39" fmla="*/ 146839 w 428625"/>
                <a:gd name="connsiteY39" fmla="*/ 265574 h 428625"/>
                <a:gd name="connsiteX40" fmla="*/ 119216 w 428625"/>
                <a:gd name="connsiteY40" fmla="*/ 279862 h 428625"/>
                <a:gd name="connsiteX41" fmla="*/ 77307 w 428625"/>
                <a:gd name="connsiteY41" fmla="*/ 285577 h 428625"/>
                <a:gd name="connsiteX42" fmla="*/ 111597 w 428625"/>
                <a:gd name="connsiteY42" fmla="*/ 257954 h 428625"/>
                <a:gd name="connsiteX43" fmla="*/ 158269 w 428625"/>
                <a:gd name="connsiteY43" fmla="*/ 242714 h 428625"/>
                <a:gd name="connsiteX44" fmla="*/ 184939 w 428625"/>
                <a:gd name="connsiteY44" fmla="*/ 271289 h 428625"/>
                <a:gd name="connsiteX45" fmla="*/ 166841 w 428625"/>
                <a:gd name="connsiteY45" fmla="*/ 316057 h 428625"/>
                <a:gd name="connsiteX46" fmla="*/ 196369 w 428625"/>
                <a:gd name="connsiteY46" fmla="*/ 172229 h 428625"/>
                <a:gd name="connsiteX47" fmla="*/ 183986 w 428625"/>
                <a:gd name="connsiteY47" fmla="*/ 124604 h 428625"/>
                <a:gd name="connsiteX48" fmla="*/ 189701 w 428625"/>
                <a:gd name="connsiteY48" fmla="*/ 80789 h 428625"/>
                <a:gd name="connsiteX49" fmla="*/ 207799 w 428625"/>
                <a:gd name="connsiteY49" fmla="*/ 118889 h 428625"/>
                <a:gd name="connsiteX50" fmla="*/ 210657 w 428625"/>
                <a:gd name="connsiteY50" fmla="*/ 150322 h 428625"/>
                <a:gd name="connsiteX51" fmla="*/ 215419 w 428625"/>
                <a:gd name="connsiteY51" fmla="*/ 107459 h 428625"/>
                <a:gd name="connsiteX52" fmla="*/ 237326 w 428625"/>
                <a:gd name="connsiteY52" fmla="*/ 63645 h 428625"/>
                <a:gd name="connsiteX53" fmla="*/ 241136 w 428625"/>
                <a:gd name="connsiteY53" fmla="*/ 113174 h 428625"/>
                <a:gd name="connsiteX54" fmla="*/ 229707 w 428625"/>
                <a:gd name="connsiteY54" fmla="*/ 155084 h 428625"/>
                <a:gd name="connsiteX55" fmla="*/ 243994 w 428625"/>
                <a:gd name="connsiteY55" fmla="*/ 127462 h 428625"/>
                <a:gd name="connsiteX56" fmla="*/ 275426 w 428625"/>
                <a:gd name="connsiteY56" fmla="*/ 97934 h 428625"/>
                <a:gd name="connsiteX57" fmla="*/ 263997 w 428625"/>
                <a:gd name="connsiteY57" fmla="*/ 140797 h 428625"/>
                <a:gd name="connsiteX58" fmla="*/ 235422 w 428625"/>
                <a:gd name="connsiteY58" fmla="*/ 180802 h 428625"/>
                <a:gd name="connsiteX59" fmla="*/ 216372 w 428625"/>
                <a:gd name="connsiteY59" fmla="*/ 173182 h 428625"/>
                <a:gd name="connsiteX60" fmla="*/ 196369 w 428625"/>
                <a:gd name="connsiteY60" fmla="*/ 172229 h 428625"/>
                <a:gd name="connsiteX61" fmla="*/ 304001 w 428625"/>
                <a:gd name="connsiteY61" fmla="*/ 327487 h 428625"/>
                <a:gd name="connsiteX62" fmla="*/ 266854 w 428625"/>
                <a:gd name="connsiteY62" fmla="*/ 307484 h 428625"/>
                <a:gd name="connsiteX63" fmla="*/ 246851 w 428625"/>
                <a:gd name="connsiteY63" fmla="*/ 283672 h 428625"/>
                <a:gd name="connsiteX64" fmla="*/ 267807 w 428625"/>
                <a:gd name="connsiteY64" fmla="*/ 320820 h 428625"/>
                <a:gd name="connsiteX65" fmla="*/ 275426 w 428625"/>
                <a:gd name="connsiteY65" fmla="*/ 369397 h 428625"/>
                <a:gd name="connsiteX66" fmla="*/ 243041 w 428625"/>
                <a:gd name="connsiteY66" fmla="*/ 332249 h 428625"/>
                <a:gd name="connsiteX67" fmla="*/ 227801 w 428625"/>
                <a:gd name="connsiteY67" fmla="*/ 292245 h 428625"/>
                <a:gd name="connsiteX68" fmla="*/ 232564 w 428625"/>
                <a:gd name="connsiteY68" fmla="*/ 322724 h 428625"/>
                <a:gd name="connsiteX69" fmla="*/ 224944 w 428625"/>
                <a:gd name="connsiteY69" fmla="*/ 364634 h 428625"/>
                <a:gd name="connsiteX70" fmla="*/ 208751 w 428625"/>
                <a:gd name="connsiteY70" fmla="*/ 323677 h 428625"/>
                <a:gd name="connsiteX71" fmla="*/ 208751 w 428625"/>
                <a:gd name="connsiteY71" fmla="*/ 274147 h 428625"/>
                <a:gd name="connsiteX72" fmla="*/ 243994 w 428625"/>
                <a:gd name="connsiteY72" fmla="*/ 257002 h 428625"/>
                <a:gd name="connsiteX73" fmla="*/ 282094 w 428625"/>
                <a:gd name="connsiteY73" fmla="*/ 288434 h 428625"/>
                <a:gd name="connsiteX74" fmla="*/ 304001 w 428625"/>
                <a:gd name="connsiteY74" fmla="*/ 327487 h 428625"/>
                <a:gd name="connsiteX75" fmla="*/ 322099 w 428625"/>
                <a:gd name="connsiteY75" fmla="*/ 221759 h 428625"/>
                <a:gd name="connsiteX76" fmla="*/ 279236 w 428625"/>
                <a:gd name="connsiteY76" fmla="*/ 223664 h 428625"/>
                <a:gd name="connsiteX77" fmla="*/ 309716 w 428625"/>
                <a:gd name="connsiteY77" fmla="*/ 228427 h 428625"/>
                <a:gd name="connsiteX78" fmla="*/ 346864 w 428625"/>
                <a:gd name="connsiteY78" fmla="*/ 249382 h 428625"/>
                <a:gd name="connsiteX79" fmla="*/ 303049 w 428625"/>
                <a:gd name="connsiteY79" fmla="*/ 252239 h 428625"/>
                <a:gd name="connsiteX80" fmla="*/ 256376 w 428625"/>
                <a:gd name="connsiteY80" fmla="*/ 236999 h 428625"/>
                <a:gd name="connsiteX81" fmla="*/ 257329 w 428625"/>
                <a:gd name="connsiteY81" fmla="*/ 233189 h 428625"/>
                <a:gd name="connsiteX82" fmla="*/ 251614 w 428625"/>
                <a:gd name="connsiteY82" fmla="*/ 197947 h 428625"/>
                <a:gd name="connsiteX83" fmla="*/ 293524 w 428625"/>
                <a:gd name="connsiteY83" fmla="*/ 171277 h 428625"/>
                <a:gd name="connsiteX84" fmla="*/ 336386 w 428625"/>
                <a:gd name="connsiteY84" fmla="*/ 162704 h 428625"/>
                <a:gd name="connsiteX85" fmla="*/ 304954 w 428625"/>
                <a:gd name="connsiteY85" fmla="*/ 192232 h 428625"/>
                <a:gd name="connsiteX86" fmla="*/ 276379 w 428625"/>
                <a:gd name="connsiteY86" fmla="*/ 204614 h 428625"/>
                <a:gd name="connsiteX87" fmla="*/ 318289 w 428625"/>
                <a:gd name="connsiteY87" fmla="*/ 196042 h 428625"/>
                <a:gd name="connsiteX88" fmla="*/ 366866 w 428625"/>
                <a:gd name="connsiteY88" fmla="*/ 203662 h 428625"/>
                <a:gd name="connsiteX89" fmla="*/ 322099 w 428625"/>
                <a:gd name="connsiteY89" fmla="*/ 221759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28625" h="428625">
                  <a:moveTo>
                    <a:pt x="422111" y="195089"/>
                  </a:moveTo>
                  <a:cubicBezTo>
                    <a:pt x="417349" y="159847"/>
                    <a:pt x="388774" y="132224"/>
                    <a:pt x="347816" y="124604"/>
                  </a:cubicBezTo>
                  <a:cubicBezTo>
                    <a:pt x="336386" y="122699"/>
                    <a:pt x="324957" y="121747"/>
                    <a:pt x="312574" y="122699"/>
                  </a:cubicBezTo>
                  <a:cubicBezTo>
                    <a:pt x="321147" y="68407"/>
                    <a:pt x="292572" y="16972"/>
                    <a:pt x="247804" y="8399"/>
                  </a:cubicBezTo>
                  <a:cubicBezTo>
                    <a:pt x="202084" y="-173"/>
                    <a:pt x="157316" y="36022"/>
                    <a:pt x="144934" y="90314"/>
                  </a:cubicBezTo>
                  <a:cubicBezTo>
                    <a:pt x="134457" y="84599"/>
                    <a:pt x="123026" y="80789"/>
                    <a:pt x="111597" y="78884"/>
                  </a:cubicBezTo>
                  <a:cubicBezTo>
                    <a:pt x="70639" y="71264"/>
                    <a:pt x="33491" y="86504"/>
                    <a:pt x="16347" y="116984"/>
                  </a:cubicBezTo>
                  <a:cubicBezTo>
                    <a:pt x="4916" y="137939"/>
                    <a:pt x="3964" y="161752"/>
                    <a:pt x="14441" y="186517"/>
                  </a:cubicBezTo>
                  <a:cubicBezTo>
                    <a:pt x="23966" y="208424"/>
                    <a:pt x="40159" y="227474"/>
                    <a:pt x="63019" y="239857"/>
                  </a:cubicBezTo>
                  <a:cubicBezTo>
                    <a:pt x="23966" y="278909"/>
                    <a:pt x="17299" y="337012"/>
                    <a:pt x="48732" y="370349"/>
                  </a:cubicBezTo>
                  <a:cubicBezTo>
                    <a:pt x="59209" y="381779"/>
                    <a:pt x="73497" y="389399"/>
                    <a:pt x="89689" y="392257"/>
                  </a:cubicBezTo>
                  <a:cubicBezTo>
                    <a:pt x="120169" y="397972"/>
                    <a:pt x="153507" y="387495"/>
                    <a:pt x="180176" y="364634"/>
                  </a:cubicBezTo>
                  <a:cubicBezTo>
                    <a:pt x="196369" y="396067"/>
                    <a:pt x="223039" y="417974"/>
                    <a:pt x="253519" y="423689"/>
                  </a:cubicBezTo>
                  <a:cubicBezTo>
                    <a:pt x="269711" y="426547"/>
                    <a:pt x="285904" y="424642"/>
                    <a:pt x="300191" y="417974"/>
                  </a:cubicBezTo>
                  <a:cubicBezTo>
                    <a:pt x="342101" y="397972"/>
                    <a:pt x="357341" y="341774"/>
                    <a:pt x="335434" y="291292"/>
                  </a:cubicBezTo>
                  <a:cubicBezTo>
                    <a:pt x="361151" y="287482"/>
                    <a:pt x="384011" y="276052"/>
                    <a:pt x="400204" y="258907"/>
                  </a:cubicBezTo>
                  <a:cubicBezTo>
                    <a:pt x="416397" y="241762"/>
                    <a:pt x="424969" y="218902"/>
                    <a:pt x="422111" y="195089"/>
                  </a:cubicBezTo>
                  <a:close/>
                  <a:moveTo>
                    <a:pt x="65876" y="195089"/>
                  </a:moveTo>
                  <a:cubicBezTo>
                    <a:pt x="66829" y="188422"/>
                    <a:pt x="72544" y="183659"/>
                    <a:pt x="107786" y="189374"/>
                  </a:cubicBezTo>
                  <a:cubicBezTo>
                    <a:pt x="117311" y="191279"/>
                    <a:pt x="127789" y="193184"/>
                    <a:pt x="138266" y="196042"/>
                  </a:cubicBezTo>
                  <a:cubicBezTo>
                    <a:pt x="124932" y="190327"/>
                    <a:pt x="110644" y="184612"/>
                    <a:pt x="99214" y="177945"/>
                  </a:cubicBezTo>
                  <a:cubicBezTo>
                    <a:pt x="63019" y="157942"/>
                    <a:pt x="60161" y="149370"/>
                    <a:pt x="63972" y="143654"/>
                  </a:cubicBezTo>
                  <a:cubicBezTo>
                    <a:pt x="67782" y="136987"/>
                    <a:pt x="76354" y="135082"/>
                    <a:pt x="111597" y="155084"/>
                  </a:cubicBezTo>
                  <a:cubicBezTo>
                    <a:pt x="123026" y="161752"/>
                    <a:pt x="135409" y="170324"/>
                    <a:pt x="147791" y="178897"/>
                  </a:cubicBezTo>
                  <a:cubicBezTo>
                    <a:pt x="140172" y="171277"/>
                    <a:pt x="131599" y="164609"/>
                    <a:pt x="125884" y="156989"/>
                  </a:cubicBezTo>
                  <a:cubicBezTo>
                    <a:pt x="102072" y="130320"/>
                    <a:pt x="103024" y="122699"/>
                    <a:pt x="107786" y="118889"/>
                  </a:cubicBezTo>
                  <a:cubicBezTo>
                    <a:pt x="112549" y="115079"/>
                    <a:pt x="121122" y="116032"/>
                    <a:pt x="144934" y="142702"/>
                  </a:cubicBezTo>
                  <a:cubicBezTo>
                    <a:pt x="155411" y="154132"/>
                    <a:pt x="165889" y="169372"/>
                    <a:pt x="174461" y="182707"/>
                  </a:cubicBezTo>
                  <a:cubicBezTo>
                    <a:pt x="164936" y="190327"/>
                    <a:pt x="158269" y="200804"/>
                    <a:pt x="156364" y="213187"/>
                  </a:cubicBezTo>
                  <a:cubicBezTo>
                    <a:pt x="156364" y="214139"/>
                    <a:pt x="156364" y="216045"/>
                    <a:pt x="155411" y="216997"/>
                  </a:cubicBezTo>
                  <a:cubicBezTo>
                    <a:pt x="139219" y="216997"/>
                    <a:pt x="121122" y="216045"/>
                    <a:pt x="105882" y="214139"/>
                  </a:cubicBezTo>
                  <a:cubicBezTo>
                    <a:pt x="70639" y="207472"/>
                    <a:pt x="65876" y="201757"/>
                    <a:pt x="65876" y="195089"/>
                  </a:cubicBezTo>
                  <a:close/>
                  <a:moveTo>
                    <a:pt x="166841" y="316057"/>
                  </a:moveTo>
                  <a:cubicBezTo>
                    <a:pt x="150649" y="347489"/>
                    <a:pt x="143029" y="351299"/>
                    <a:pt x="137314" y="348442"/>
                  </a:cubicBezTo>
                  <a:cubicBezTo>
                    <a:pt x="131599" y="345584"/>
                    <a:pt x="128741" y="338917"/>
                    <a:pt x="144934" y="306532"/>
                  </a:cubicBezTo>
                  <a:cubicBezTo>
                    <a:pt x="149697" y="297959"/>
                    <a:pt x="155411" y="288434"/>
                    <a:pt x="161126" y="279862"/>
                  </a:cubicBezTo>
                  <a:cubicBezTo>
                    <a:pt x="151601" y="291292"/>
                    <a:pt x="142076" y="302722"/>
                    <a:pt x="131599" y="311295"/>
                  </a:cubicBezTo>
                  <a:cubicBezTo>
                    <a:pt x="102072" y="338917"/>
                    <a:pt x="92547" y="338917"/>
                    <a:pt x="87784" y="334154"/>
                  </a:cubicBezTo>
                  <a:cubicBezTo>
                    <a:pt x="83022" y="328439"/>
                    <a:pt x="83022" y="319867"/>
                    <a:pt x="113501" y="292245"/>
                  </a:cubicBezTo>
                  <a:cubicBezTo>
                    <a:pt x="123026" y="282720"/>
                    <a:pt x="135409" y="274147"/>
                    <a:pt x="146839" y="265574"/>
                  </a:cubicBezTo>
                  <a:cubicBezTo>
                    <a:pt x="137314" y="271289"/>
                    <a:pt x="127789" y="276052"/>
                    <a:pt x="119216" y="279862"/>
                  </a:cubicBezTo>
                  <a:cubicBezTo>
                    <a:pt x="86832" y="294149"/>
                    <a:pt x="79211" y="291292"/>
                    <a:pt x="77307" y="285577"/>
                  </a:cubicBezTo>
                  <a:cubicBezTo>
                    <a:pt x="75401" y="278909"/>
                    <a:pt x="78259" y="272242"/>
                    <a:pt x="111597" y="257954"/>
                  </a:cubicBezTo>
                  <a:cubicBezTo>
                    <a:pt x="125884" y="252239"/>
                    <a:pt x="143029" y="246524"/>
                    <a:pt x="158269" y="242714"/>
                  </a:cubicBezTo>
                  <a:cubicBezTo>
                    <a:pt x="163032" y="255097"/>
                    <a:pt x="172557" y="265574"/>
                    <a:pt x="184939" y="271289"/>
                  </a:cubicBezTo>
                  <a:cubicBezTo>
                    <a:pt x="180176" y="284624"/>
                    <a:pt x="174461" y="301770"/>
                    <a:pt x="166841" y="316057"/>
                  </a:cubicBezTo>
                  <a:close/>
                  <a:moveTo>
                    <a:pt x="196369" y="172229"/>
                  </a:moveTo>
                  <a:cubicBezTo>
                    <a:pt x="191607" y="156989"/>
                    <a:pt x="186844" y="139845"/>
                    <a:pt x="183986" y="124604"/>
                  </a:cubicBezTo>
                  <a:cubicBezTo>
                    <a:pt x="178272" y="89362"/>
                    <a:pt x="183034" y="82695"/>
                    <a:pt x="189701" y="80789"/>
                  </a:cubicBezTo>
                  <a:cubicBezTo>
                    <a:pt x="196369" y="79837"/>
                    <a:pt x="202084" y="83647"/>
                    <a:pt x="207799" y="118889"/>
                  </a:cubicBezTo>
                  <a:cubicBezTo>
                    <a:pt x="209704" y="128414"/>
                    <a:pt x="209704" y="138892"/>
                    <a:pt x="210657" y="150322"/>
                  </a:cubicBezTo>
                  <a:cubicBezTo>
                    <a:pt x="211609" y="136034"/>
                    <a:pt x="212561" y="120795"/>
                    <a:pt x="215419" y="107459"/>
                  </a:cubicBezTo>
                  <a:cubicBezTo>
                    <a:pt x="223039" y="67454"/>
                    <a:pt x="230659" y="61739"/>
                    <a:pt x="237326" y="63645"/>
                  </a:cubicBezTo>
                  <a:cubicBezTo>
                    <a:pt x="244947" y="64597"/>
                    <a:pt x="249709" y="72217"/>
                    <a:pt x="241136" y="113174"/>
                  </a:cubicBezTo>
                  <a:cubicBezTo>
                    <a:pt x="238279" y="126509"/>
                    <a:pt x="234469" y="140797"/>
                    <a:pt x="229707" y="155084"/>
                  </a:cubicBezTo>
                  <a:cubicBezTo>
                    <a:pt x="234469" y="145559"/>
                    <a:pt x="239232" y="135082"/>
                    <a:pt x="243994" y="127462"/>
                  </a:cubicBezTo>
                  <a:cubicBezTo>
                    <a:pt x="262091" y="96982"/>
                    <a:pt x="269711" y="95077"/>
                    <a:pt x="275426" y="97934"/>
                  </a:cubicBezTo>
                  <a:cubicBezTo>
                    <a:pt x="281141" y="101745"/>
                    <a:pt x="282094" y="109364"/>
                    <a:pt x="263997" y="140797"/>
                  </a:cubicBezTo>
                  <a:cubicBezTo>
                    <a:pt x="256376" y="154132"/>
                    <a:pt x="244947" y="168420"/>
                    <a:pt x="235422" y="180802"/>
                  </a:cubicBezTo>
                  <a:cubicBezTo>
                    <a:pt x="229707" y="176992"/>
                    <a:pt x="223991" y="174134"/>
                    <a:pt x="216372" y="173182"/>
                  </a:cubicBezTo>
                  <a:cubicBezTo>
                    <a:pt x="209704" y="170324"/>
                    <a:pt x="203036" y="170324"/>
                    <a:pt x="196369" y="172229"/>
                  </a:cubicBezTo>
                  <a:close/>
                  <a:moveTo>
                    <a:pt x="304001" y="327487"/>
                  </a:moveTo>
                  <a:cubicBezTo>
                    <a:pt x="299239" y="332249"/>
                    <a:pt x="291619" y="332249"/>
                    <a:pt x="266854" y="307484"/>
                  </a:cubicBezTo>
                  <a:cubicBezTo>
                    <a:pt x="260186" y="300817"/>
                    <a:pt x="253519" y="292245"/>
                    <a:pt x="246851" y="283672"/>
                  </a:cubicBezTo>
                  <a:cubicBezTo>
                    <a:pt x="254472" y="296054"/>
                    <a:pt x="262091" y="309389"/>
                    <a:pt x="267807" y="320820"/>
                  </a:cubicBezTo>
                  <a:cubicBezTo>
                    <a:pt x="284951" y="357967"/>
                    <a:pt x="282094" y="366539"/>
                    <a:pt x="275426" y="369397"/>
                  </a:cubicBezTo>
                  <a:cubicBezTo>
                    <a:pt x="268759" y="372254"/>
                    <a:pt x="260186" y="369397"/>
                    <a:pt x="243041" y="332249"/>
                  </a:cubicBezTo>
                  <a:cubicBezTo>
                    <a:pt x="237326" y="319867"/>
                    <a:pt x="232564" y="305579"/>
                    <a:pt x="227801" y="292245"/>
                  </a:cubicBezTo>
                  <a:cubicBezTo>
                    <a:pt x="229707" y="302722"/>
                    <a:pt x="231611" y="313199"/>
                    <a:pt x="232564" y="322724"/>
                  </a:cubicBezTo>
                  <a:cubicBezTo>
                    <a:pt x="236374" y="357967"/>
                    <a:pt x="231611" y="364634"/>
                    <a:pt x="224944" y="364634"/>
                  </a:cubicBezTo>
                  <a:cubicBezTo>
                    <a:pt x="218276" y="364634"/>
                    <a:pt x="212561" y="358920"/>
                    <a:pt x="208751" y="323677"/>
                  </a:cubicBezTo>
                  <a:cubicBezTo>
                    <a:pt x="206847" y="308437"/>
                    <a:pt x="207799" y="290339"/>
                    <a:pt x="208751" y="274147"/>
                  </a:cubicBezTo>
                  <a:cubicBezTo>
                    <a:pt x="222086" y="273195"/>
                    <a:pt x="235422" y="267479"/>
                    <a:pt x="243994" y="257002"/>
                  </a:cubicBezTo>
                  <a:cubicBezTo>
                    <a:pt x="257329" y="266527"/>
                    <a:pt x="271616" y="277957"/>
                    <a:pt x="282094" y="288434"/>
                  </a:cubicBezTo>
                  <a:cubicBezTo>
                    <a:pt x="307811" y="314152"/>
                    <a:pt x="308764" y="322724"/>
                    <a:pt x="304001" y="327487"/>
                  </a:cubicBezTo>
                  <a:close/>
                  <a:moveTo>
                    <a:pt x="322099" y="221759"/>
                  </a:moveTo>
                  <a:cubicBezTo>
                    <a:pt x="308764" y="223664"/>
                    <a:pt x="293524" y="223664"/>
                    <a:pt x="279236" y="223664"/>
                  </a:cubicBezTo>
                  <a:cubicBezTo>
                    <a:pt x="289714" y="224617"/>
                    <a:pt x="301144" y="226522"/>
                    <a:pt x="309716" y="228427"/>
                  </a:cubicBezTo>
                  <a:cubicBezTo>
                    <a:pt x="344959" y="236047"/>
                    <a:pt x="348769" y="242714"/>
                    <a:pt x="346864" y="249382"/>
                  </a:cubicBezTo>
                  <a:cubicBezTo>
                    <a:pt x="344959" y="256049"/>
                    <a:pt x="338291" y="259859"/>
                    <a:pt x="303049" y="252239"/>
                  </a:cubicBezTo>
                  <a:cubicBezTo>
                    <a:pt x="287809" y="249382"/>
                    <a:pt x="270664" y="242714"/>
                    <a:pt x="256376" y="236999"/>
                  </a:cubicBezTo>
                  <a:cubicBezTo>
                    <a:pt x="256376" y="236047"/>
                    <a:pt x="257329" y="234142"/>
                    <a:pt x="257329" y="233189"/>
                  </a:cubicBezTo>
                  <a:cubicBezTo>
                    <a:pt x="260186" y="220807"/>
                    <a:pt x="257329" y="208424"/>
                    <a:pt x="251614" y="197947"/>
                  </a:cubicBezTo>
                  <a:cubicBezTo>
                    <a:pt x="264949" y="188422"/>
                    <a:pt x="280189" y="178897"/>
                    <a:pt x="293524" y="171277"/>
                  </a:cubicBezTo>
                  <a:cubicBezTo>
                    <a:pt x="325909" y="155084"/>
                    <a:pt x="333529" y="156989"/>
                    <a:pt x="336386" y="162704"/>
                  </a:cubicBezTo>
                  <a:cubicBezTo>
                    <a:pt x="340197" y="168420"/>
                    <a:pt x="337339" y="176039"/>
                    <a:pt x="304954" y="192232"/>
                  </a:cubicBezTo>
                  <a:cubicBezTo>
                    <a:pt x="296382" y="196995"/>
                    <a:pt x="285904" y="200804"/>
                    <a:pt x="276379" y="204614"/>
                  </a:cubicBezTo>
                  <a:cubicBezTo>
                    <a:pt x="290666" y="200804"/>
                    <a:pt x="305907" y="197947"/>
                    <a:pt x="318289" y="196042"/>
                  </a:cubicBezTo>
                  <a:cubicBezTo>
                    <a:pt x="359247" y="191279"/>
                    <a:pt x="365914" y="196042"/>
                    <a:pt x="366866" y="203662"/>
                  </a:cubicBezTo>
                  <a:cubicBezTo>
                    <a:pt x="368772" y="209377"/>
                    <a:pt x="363057" y="216045"/>
                    <a:pt x="322099" y="221759"/>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5" name="任意多边形: 形状 14"/>
            <p:cNvSpPr/>
            <p:nvPr/>
          </p:nvSpPr>
          <p:spPr>
            <a:xfrm>
              <a:off x="7770376" y="4229571"/>
              <a:ext cx="161925" cy="190500"/>
            </a:xfrm>
            <a:custGeom>
              <a:avLst/>
              <a:gdLst>
                <a:gd name="connsiteX0" fmla="*/ 142994 w 161925"/>
                <a:gd name="connsiteY0" fmla="*/ 9054 h 190500"/>
                <a:gd name="connsiteX1" fmla="*/ 22026 w 161925"/>
                <a:gd name="connsiteY1" fmla="*/ 70967 h 190500"/>
                <a:gd name="connsiteX2" fmla="*/ 26789 w 161925"/>
                <a:gd name="connsiteY2" fmla="*/ 169074 h 190500"/>
                <a:gd name="connsiteX3" fmla="*/ 46791 w 161925"/>
                <a:gd name="connsiteY3" fmla="*/ 130022 h 190500"/>
                <a:gd name="connsiteX4" fmla="*/ 110609 w 161925"/>
                <a:gd name="connsiteY4" fmla="*/ 60489 h 190500"/>
                <a:gd name="connsiteX5" fmla="*/ 73461 w 161925"/>
                <a:gd name="connsiteY5" fmla="*/ 147167 h 190500"/>
                <a:gd name="connsiteX6" fmla="*/ 45839 w 161925"/>
                <a:gd name="connsiteY6" fmla="*/ 181457 h 190500"/>
                <a:gd name="connsiteX7" fmla="*/ 137279 w 161925"/>
                <a:gd name="connsiteY7" fmla="*/ 145262 h 190500"/>
                <a:gd name="connsiteX8" fmla="*/ 142994 w 161925"/>
                <a:gd name="connsiteY8" fmla="*/ 9054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925" h="190500">
                  <a:moveTo>
                    <a:pt x="142994" y="9054"/>
                  </a:moveTo>
                  <a:cubicBezTo>
                    <a:pt x="126801" y="-1423"/>
                    <a:pt x="45839" y="32867"/>
                    <a:pt x="22026" y="70967"/>
                  </a:cubicBezTo>
                  <a:cubicBezTo>
                    <a:pt x="119" y="105257"/>
                    <a:pt x="2976" y="146214"/>
                    <a:pt x="26789" y="169074"/>
                  </a:cubicBezTo>
                  <a:cubicBezTo>
                    <a:pt x="30599" y="158597"/>
                    <a:pt x="37266" y="144310"/>
                    <a:pt x="46791" y="130022"/>
                  </a:cubicBezTo>
                  <a:cubicBezTo>
                    <a:pt x="65841" y="100495"/>
                    <a:pt x="106799" y="58585"/>
                    <a:pt x="110609" y="60489"/>
                  </a:cubicBezTo>
                  <a:cubicBezTo>
                    <a:pt x="114419" y="63347"/>
                    <a:pt x="92511" y="117639"/>
                    <a:pt x="73461" y="147167"/>
                  </a:cubicBezTo>
                  <a:cubicBezTo>
                    <a:pt x="63936" y="161454"/>
                    <a:pt x="54411" y="173837"/>
                    <a:pt x="45839" y="181457"/>
                  </a:cubicBezTo>
                  <a:cubicBezTo>
                    <a:pt x="76319" y="193839"/>
                    <a:pt x="115371" y="179552"/>
                    <a:pt x="137279" y="145262"/>
                  </a:cubicBezTo>
                  <a:cubicBezTo>
                    <a:pt x="161091" y="107162"/>
                    <a:pt x="160139" y="19532"/>
                    <a:pt x="142994" y="9054"/>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6" name="任意多边形: 形状 15"/>
            <p:cNvSpPr/>
            <p:nvPr/>
          </p:nvSpPr>
          <p:spPr>
            <a:xfrm>
              <a:off x="7051786" y="4553563"/>
              <a:ext cx="114300" cy="123825"/>
            </a:xfrm>
            <a:custGeom>
              <a:avLst/>
              <a:gdLst>
                <a:gd name="connsiteX0" fmla="*/ 12906 w 114300"/>
                <a:gd name="connsiteY0" fmla="*/ 8912 h 123825"/>
                <a:gd name="connsiteX1" fmla="*/ 24336 w 114300"/>
                <a:gd name="connsiteY1" fmla="*/ 97495 h 123825"/>
                <a:gd name="connsiteX2" fmla="*/ 86249 w 114300"/>
                <a:gd name="connsiteY2" fmla="*/ 115592 h 123825"/>
                <a:gd name="connsiteX3" fmla="*/ 66246 w 114300"/>
                <a:gd name="connsiteY3" fmla="*/ 94637 h 123825"/>
                <a:gd name="connsiteX4" fmla="*/ 36719 w 114300"/>
                <a:gd name="connsiteY4" fmla="*/ 40345 h 123825"/>
                <a:gd name="connsiteX5" fmla="*/ 82439 w 114300"/>
                <a:gd name="connsiteY5" fmla="*/ 82255 h 123825"/>
                <a:gd name="connsiteX6" fmla="*/ 97679 w 114300"/>
                <a:gd name="connsiteY6" fmla="*/ 107020 h 123825"/>
                <a:gd name="connsiteX7" fmla="*/ 94821 w 114300"/>
                <a:gd name="connsiteY7" fmla="*/ 42250 h 123825"/>
                <a:gd name="connsiteX8" fmla="*/ 12906 w 114300"/>
                <a:gd name="connsiteY8" fmla="*/ 8912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123825">
                  <a:moveTo>
                    <a:pt x="12906" y="8912"/>
                  </a:moveTo>
                  <a:cubicBezTo>
                    <a:pt x="2429" y="16532"/>
                    <a:pt x="6239" y="73682"/>
                    <a:pt x="24336" y="97495"/>
                  </a:cubicBezTo>
                  <a:cubicBezTo>
                    <a:pt x="40529" y="118450"/>
                    <a:pt x="67199" y="126070"/>
                    <a:pt x="86249" y="115592"/>
                  </a:cubicBezTo>
                  <a:cubicBezTo>
                    <a:pt x="80534" y="110830"/>
                    <a:pt x="72914" y="104162"/>
                    <a:pt x="66246" y="94637"/>
                  </a:cubicBezTo>
                  <a:cubicBezTo>
                    <a:pt x="51959" y="76540"/>
                    <a:pt x="34814" y="42250"/>
                    <a:pt x="36719" y="40345"/>
                  </a:cubicBezTo>
                  <a:cubicBezTo>
                    <a:pt x="38624" y="38440"/>
                    <a:pt x="68151" y="64157"/>
                    <a:pt x="82439" y="82255"/>
                  </a:cubicBezTo>
                  <a:cubicBezTo>
                    <a:pt x="89106" y="90827"/>
                    <a:pt x="94821" y="100352"/>
                    <a:pt x="97679" y="107020"/>
                  </a:cubicBezTo>
                  <a:cubicBezTo>
                    <a:pt x="111966" y="90827"/>
                    <a:pt x="111014" y="63205"/>
                    <a:pt x="94821" y="42250"/>
                  </a:cubicBezTo>
                  <a:cubicBezTo>
                    <a:pt x="77676" y="19390"/>
                    <a:pt x="22431" y="1292"/>
                    <a:pt x="12906" y="8912"/>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7" name="任意多边形: 形状 16"/>
            <p:cNvSpPr/>
            <p:nvPr/>
          </p:nvSpPr>
          <p:spPr>
            <a:xfrm>
              <a:off x="7234714" y="5101939"/>
              <a:ext cx="161925" cy="161925"/>
            </a:xfrm>
            <a:custGeom>
              <a:avLst/>
              <a:gdLst>
                <a:gd name="connsiteX0" fmla="*/ 150019 w 161925"/>
                <a:gd name="connsiteY0" fmla="*/ 37751 h 161925"/>
                <a:gd name="connsiteX1" fmla="*/ 113824 w 161925"/>
                <a:gd name="connsiteY1" fmla="*/ 28226 h 161925"/>
                <a:gd name="connsiteX2" fmla="*/ 102394 w 161925"/>
                <a:gd name="connsiteY2" fmla="*/ 33941 h 161925"/>
                <a:gd name="connsiteX3" fmla="*/ 62389 w 161925"/>
                <a:gd name="connsiteY3" fmla="*/ 8223 h 161925"/>
                <a:gd name="connsiteX4" fmla="*/ 43339 w 161925"/>
                <a:gd name="connsiteY4" fmla="*/ 52038 h 161925"/>
                <a:gd name="connsiteX5" fmla="*/ 30956 w 161925"/>
                <a:gd name="connsiteY5" fmla="*/ 53943 h 161925"/>
                <a:gd name="connsiteX6" fmla="*/ 7144 w 161925"/>
                <a:gd name="connsiteY6" fmla="*/ 82518 h 161925"/>
                <a:gd name="connsiteX7" fmla="*/ 18574 w 161925"/>
                <a:gd name="connsiteY7" fmla="*/ 105378 h 161925"/>
                <a:gd name="connsiteX8" fmla="*/ 43339 w 161925"/>
                <a:gd name="connsiteY8" fmla="*/ 113951 h 161925"/>
                <a:gd name="connsiteX9" fmla="*/ 61436 w 161925"/>
                <a:gd name="connsiteY9" fmla="*/ 157766 h 161925"/>
                <a:gd name="connsiteX10" fmla="*/ 78581 w 161925"/>
                <a:gd name="connsiteY10" fmla="*/ 157766 h 161925"/>
                <a:gd name="connsiteX11" fmla="*/ 102394 w 161925"/>
                <a:gd name="connsiteY11" fmla="*/ 133001 h 161925"/>
                <a:gd name="connsiteX12" fmla="*/ 135731 w 161925"/>
                <a:gd name="connsiteY12" fmla="*/ 139668 h 161925"/>
                <a:gd name="connsiteX13" fmla="*/ 150019 w 161925"/>
                <a:gd name="connsiteY13" fmla="*/ 130143 h 161925"/>
                <a:gd name="connsiteX14" fmla="*/ 139541 w 161925"/>
                <a:gd name="connsiteY14" fmla="*/ 83471 h 161925"/>
                <a:gd name="connsiteX15" fmla="*/ 154781 w 161925"/>
                <a:gd name="connsiteY15" fmla="*/ 62516 h 161925"/>
                <a:gd name="connsiteX16" fmla="*/ 150019 w 161925"/>
                <a:gd name="connsiteY16" fmla="*/ 37751 h 161925"/>
                <a:gd name="connsiteX17" fmla="*/ 35719 w 161925"/>
                <a:gd name="connsiteY17" fmla="*/ 97758 h 161925"/>
                <a:gd name="connsiteX18" fmla="*/ 48101 w 161925"/>
                <a:gd name="connsiteY18" fmla="*/ 89186 h 161925"/>
                <a:gd name="connsiteX19" fmla="*/ 58579 w 161925"/>
                <a:gd name="connsiteY19" fmla="*/ 86328 h 161925"/>
                <a:gd name="connsiteX20" fmla="*/ 43339 w 161925"/>
                <a:gd name="connsiteY20" fmla="*/ 87281 h 161925"/>
                <a:gd name="connsiteX21" fmla="*/ 26194 w 161925"/>
                <a:gd name="connsiteY21" fmla="*/ 82518 h 161925"/>
                <a:gd name="connsiteX22" fmla="*/ 43339 w 161925"/>
                <a:gd name="connsiteY22" fmla="*/ 77756 h 161925"/>
                <a:gd name="connsiteX23" fmla="*/ 58579 w 161925"/>
                <a:gd name="connsiteY23" fmla="*/ 78708 h 161925"/>
                <a:gd name="connsiteX24" fmla="*/ 48101 w 161925"/>
                <a:gd name="connsiteY24" fmla="*/ 75851 h 161925"/>
                <a:gd name="connsiteX25" fmla="*/ 35719 w 161925"/>
                <a:gd name="connsiteY25" fmla="*/ 66326 h 161925"/>
                <a:gd name="connsiteX26" fmla="*/ 51911 w 161925"/>
                <a:gd name="connsiteY26" fmla="*/ 67278 h 161925"/>
                <a:gd name="connsiteX27" fmla="*/ 68104 w 161925"/>
                <a:gd name="connsiteY27" fmla="*/ 74898 h 161925"/>
                <a:gd name="connsiteX28" fmla="*/ 67151 w 161925"/>
                <a:gd name="connsiteY28" fmla="*/ 88233 h 161925"/>
                <a:gd name="connsiteX29" fmla="*/ 68104 w 161925"/>
                <a:gd name="connsiteY29" fmla="*/ 89186 h 161925"/>
                <a:gd name="connsiteX30" fmla="*/ 51911 w 161925"/>
                <a:gd name="connsiteY30" fmla="*/ 96806 h 161925"/>
                <a:gd name="connsiteX31" fmla="*/ 35719 w 161925"/>
                <a:gd name="connsiteY31" fmla="*/ 97758 h 161925"/>
                <a:gd name="connsiteX32" fmla="*/ 88106 w 161925"/>
                <a:gd name="connsiteY32" fmla="*/ 119666 h 161925"/>
                <a:gd name="connsiteX33" fmla="*/ 84296 w 161925"/>
                <a:gd name="connsiteY33" fmla="*/ 134906 h 161925"/>
                <a:gd name="connsiteX34" fmla="*/ 79534 w 161925"/>
                <a:gd name="connsiteY34" fmla="*/ 120618 h 161925"/>
                <a:gd name="connsiteX35" fmla="*/ 80486 w 161925"/>
                <a:gd name="connsiteY35" fmla="*/ 109188 h 161925"/>
                <a:gd name="connsiteX36" fmla="*/ 76676 w 161925"/>
                <a:gd name="connsiteY36" fmla="*/ 124428 h 161925"/>
                <a:gd name="connsiteX37" fmla="*/ 66199 w 161925"/>
                <a:gd name="connsiteY37" fmla="*/ 138716 h 161925"/>
                <a:gd name="connsiteX38" fmla="*/ 67151 w 161925"/>
                <a:gd name="connsiteY38" fmla="*/ 120618 h 161925"/>
                <a:gd name="connsiteX39" fmla="*/ 72866 w 161925"/>
                <a:gd name="connsiteY39" fmla="*/ 106331 h 161925"/>
                <a:gd name="connsiteX40" fmla="*/ 66199 w 161925"/>
                <a:gd name="connsiteY40" fmla="*/ 115856 h 161925"/>
                <a:gd name="connsiteX41" fmla="*/ 53816 w 161925"/>
                <a:gd name="connsiteY41" fmla="*/ 124428 h 161925"/>
                <a:gd name="connsiteX42" fmla="*/ 59531 w 161925"/>
                <a:gd name="connsiteY42" fmla="*/ 110141 h 161925"/>
                <a:gd name="connsiteX43" fmla="*/ 71914 w 161925"/>
                <a:gd name="connsiteY43" fmla="*/ 96806 h 161925"/>
                <a:gd name="connsiteX44" fmla="*/ 85249 w 161925"/>
                <a:gd name="connsiteY44" fmla="*/ 101568 h 161925"/>
                <a:gd name="connsiteX45" fmla="*/ 88106 w 161925"/>
                <a:gd name="connsiteY45" fmla="*/ 119666 h 161925"/>
                <a:gd name="connsiteX46" fmla="*/ 73819 w 161925"/>
                <a:gd name="connsiteY46" fmla="*/ 68231 h 161925"/>
                <a:gd name="connsiteX47" fmla="*/ 61436 w 161925"/>
                <a:gd name="connsiteY47" fmla="*/ 54896 h 161925"/>
                <a:gd name="connsiteX48" fmla="*/ 55721 w 161925"/>
                <a:gd name="connsiteY48" fmla="*/ 39656 h 161925"/>
                <a:gd name="connsiteX49" fmla="*/ 68104 w 161925"/>
                <a:gd name="connsiteY49" fmla="*/ 49181 h 161925"/>
                <a:gd name="connsiteX50" fmla="*/ 73819 w 161925"/>
                <a:gd name="connsiteY50" fmla="*/ 58706 h 161925"/>
                <a:gd name="connsiteX51" fmla="*/ 68104 w 161925"/>
                <a:gd name="connsiteY51" fmla="*/ 44418 h 161925"/>
                <a:gd name="connsiteX52" fmla="*/ 68104 w 161925"/>
                <a:gd name="connsiteY52" fmla="*/ 26321 h 161925"/>
                <a:gd name="connsiteX53" fmla="*/ 77629 w 161925"/>
                <a:gd name="connsiteY53" fmla="*/ 41561 h 161925"/>
                <a:gd name="connsiteX54" fmla="*/ 81439 w 161925"/>
                <a:gd name="connsiteY54" fmla="*/ 56801 h 161925"/>
                <a:gd name="connsiteX55" fmla="*/ 81439 w 161925"/>
                <a:gd name="connsiteY55" fmla="*/ 45371 h 161925"/>
                <a:gd name="connsiteX56" fmla="*/ 86201 w 161925"/>
                <a:gd name="connsiteY56" fmla="*/ 31083 h 161925"/>
                <a:gd name="connsiteX57" fmla="*/ 90011 w 161925"/>
                <a:gd name="connsiteY57" fmla="*/ 46323 h 161925"/>
                <a:gd name="connsiteX58" fmla="*/ 87154 w 161925"/>
                <a:gd name="connsiteY58" fmla="*/ 64421 h 161925"/>
                <a:gd name="connsiteX59" fmla="*/ 79534 w 161925"/>
                <a:gd name="connsiteY59" fmla="*/ 65373 h 161925"/>
                <a:gd name="connsiteX60" fmla="*/ 73819 w 161925"/>
                <a:gd name="connsiteY60" fmla="*/ 68231 h 161925"/>
                <a:gd name="connsiteX61" fmla="*/ 134779 w 161925"/>
                <a:gd name="connsiteY61" fmla="*/ 99663 h 161925"/>
                <a:gd name="connsiteX62" fmla="*/ 119539 w 161925"/>
                <a:gd name="connsiteY62" fmla="*/ 99663 h 161925"/>
                <a:gd name="connsiteX63" fmla="*/ 109061 w 161925"/>
                <a:gd name="connsiteY63" fmla="*/ 95853 h 161925"/>
                <a:gd name="connsiteX64" fmla="*/ 122396 w 161925"/>
                <a:gd name="connsiteY64" fmla="*/ 104426 h 161925"/>
                <a:gd name="connsiteX65" fmla="*/ 132874 w 161925"/>
                <a:gd name="connsiteY65" fmla="*/ 118713 h 161925"/>
                <a:gd name="connsiteX66" fmla="*/ 116681 w 161925"/>
                <a:gd name="connsiteY66" fmla="*/ 112046 h 161925"/>
                <a:gd name="connsiteX67" fmla="*/ 105251 w 161925"/>
                <a:gd name="connsiteY67" fmla="*/ 101568 h 161925"/>
                <a:gd name="connsiteX68" fmla="*/ 111919 w 161925"/>
                <a:gd name="connsiteY68" fmla="*/ 110141 h 161925"/>
                <a:gd name="connsiteX69" fmla="*/ 116681 w 161925"/>
                <a:gd name="connsiteY69" fmla="*/ 124428 h 161925"/>
                <a:gd name="connsiteX70" fmla="*/ 104299 w 161925"/>
                <a:gd name="connsiteY70" fmla="*/ 113951 h 161925"/>
                <a:gd name="connsiteX71" fmla="*/ 95726 w 161925"/>
                <a:gd name="connsiteY71" fmla="*/ 97758 h 161925"/>
                <a:gd name="connsiteX72" fmla="*/ 104299 w 161925"/>
                <a:gd name="connsiteY72" fmla="*/ 86328 h 161925"/>
                <a:gd name="connsiteX73" fmla="*/ 121444 w 161925"/>
                <a:gd name="connsiteY73" fmla="*/ 90138 h 161925"/>
                <a:gd name="connsiteX74" fmla="*/ 134779 w 161925"/>
                <a:gd name="connsiteY74" fmla="*/ 99663 h 161925"/>
                <a:gd name="connsiteX75" fmla="*/ 122396 w 161925"/>
                <a:gd name="connsiteY75" fmla="*/ 62516 h 161925"/>
                <a:gd name="connsiteX76" fmla="*/ 109061 w 161925"/>
                <a:gd name="connsiteY76" fmla="*/ 70136 h 161925"/>
                <a:gd name="connsiteX77" fmla="*/ 119539 w 161925"/>
                <a:gd name="connsiteY77" fmla="*/ 66326 h 161925"/>
                <a:gd name="connsiteX78" fmla="*/ 134779 w 161925"/>
                <a:gd name="connsiteY78" fmla="*/ 66326 h 161925"/>
                <a:gd name="connsiteX79" fmla="*/ 121444 w 161925"/>
                <a:gd name="connsiteY79" fmla="*/ 74898 h 161925"/>
                <a:gd name="connsiteX80" fmla="*/ 103346 w 161925"/>
                <a:gd name="connsiteY80" fmla="*/ 77756 h 161925"/>
                <a:gd name="connsiteX81" fmla="*/ 103346 w 161925"/>
                <a:gd name="connsiteY81" fmla="*/ 76803 h 161925"/>
                <a:gd name="connsiteX82" fmla="*/ 95726 w 161925"/>
                <a:gd name="connsiteY82" fmla="*/ 66326 h 161925"/>
                <a:gd name="connsiteX83" fmla="*/ 104299 w 161925"/>
                <a:gd name="connsiteY83" fmla="*/ 51086 h 161925"/>
                <a:gd name="connsiteX84" fmla="*/ 116681 w 161925"/>
                <a:gd name="connsiteY84" fmla="*/ 40608 h 161925"/>
                <a:gd name="connsiteX85" fmla="*/ 111919 w 161925"/>
                <a:gd name="connsiteY85" fmla="*/ 54896 h 161925"/>
                <a:gd name="connsiteX86" fmla="*/ 105251 w 161925"/>
                <a:gd name="connsiteY86" fmla="*/ 63468 h 161925"/>
                <a:gd name="connsiteX87" fmla="*/ 117634 w 161925"/>
                <a:gd name="connsiteY87" fmla="*/ 53943 h 161925"/>
                <a:gd name="connsiteX88" fmla="*/ 134779 w 161925"/>
                <a:gd name="connsiteY88" fmla="*/ 48228 h 161925"/>
                <a:gd name="connsiteX89" fmla="*/ 122396 w 161925"/>
                <a:gd name="connsiteY89" fmla="*/ 6251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1925" h="161925">
                  <a:moveTo>
                    <a:pt x="150019" y="37751"/>
                  </a:moveTo>
                  <a:cubicBezTo>
                    <a:pt x="142399" y="27273"/>
                    <a:pt x="128111" y="23463"/>
                    <a:pt x="113824" y="28226"/>
                  </a:cubicBezTo>
                  <a:cubicBezTo>
                    <a:pt x="110014" y="29178"/>
                    <a:pt x="106204" y="31083"/>
                    <a:pt x="102394" y="33941"/>
                  </a:cubicBezTo>
                  <a:cubicBezTo>
                    <a:pt x="95726" y="14891"/>
                    <a:pt x="78581" y="3461"/>
                    <a:pt x="62389" y="8223"/>
                  </a:cubicBezTo>
                  <a:cubicBezTo>
                    <a:pt x="46196" y="12986"/>
                    <a:pt x="38576" y="32988"/>
                    <a:pt x="43339" y="52038"/>
                  </a:cubicBezTo>
                  <a:cubicBezTo>
                    <a:pt x="38576" y="52038"/>
                    <a:pt x="34766" y="52991"/>
                    <a:pt x="30956" y="53943"/>
                  </a:cubicBezTo>
                  <a:cubicBezTo>
                    <a:pt x="16669" y="58706"/>
                    <a:pt x="7144" y="69183"/>
                    <a:pt x="7144" y="82518"/>
                  </a:cubicBezTo>
                  <a:cubicBezTo>
                    <a:pt x="7144" y="91091"/>
                    <a:pt x="10954" y="98711"/>
                    <a:pt x="18574" y="105378"/>
                  </a:cubicBezTo>
                  <a:cubicBezTo>
                    <a:pt x="25241" y="111093"/>
                    <a:pt x="33814" y="113951"/>
                    <a:pt x="43339" y="113951"/>
                  </a:cubicBezTo>
                  <a:cubicBezTo>
                    <a:pt x="37624" y="133001"/>
                    <a:pt x="45244" y="153003"/>
                    <a:pt x="61436" y="157766"/>
                  </a:cubicBezTo>
                  <a:cubicBezTo>
                    <a:pt x="67151" y="159671"/>
                    <a:pt x="72866" y="159671"/>
                    <a:pt x="78581" y="157766"/>
                  </a:cubicBezTo>
                  <a:cubicBezTo>
                    <a:pt x="89059" y="154908"/>
                    <a:pt x="98584" y="145383"/>
                    <a:pt x="102394" y="133001"/>
                  </a:cubicBezTo>
                  <a:cubicBezTo>
                    <a:pt x="112871" y="140621"/>
                    <a:pt x="125254" y="142526"/>
                    <a:pt x="135731" y="139668"/>
                  </a:cubicBezTo>
                  <a:cubicBezTo>
                    <a:pt x="141446" y="137763"/>
                    <a:pt x="146209" y="134906"/>
                    <a:pt x="150019" y="130143"/>
                  </a:cubicBezTo>
                  <a:cubicBezTo>
                    <a:pt x="159544" y="116808"/>
                    <a:pt x="155734" y="95853"/>
                    <a:pt x="139541" y="83471"/>
                  </a:cubicBezTo>
                  <a:cubicBezTo>
                    <a:pt x="147161" y="77756"/>
                    <a:pt x="151924" y="70136"/>
                    <a:pt x="154781" y="62516"/>
                  </a:cubicBezTo>
                  <a:cubicBezTo>
                    <a:pt x="155734" y="52991"/>
                    <a:pt x="154781" y="44418"/>
                    <a:pt x="150019" y="37751"/>
                  </a:cubicBezTo>
                  <a:close/>
                  <a:moveTo>
                    <a:pt x="35719" y="97758"/>
                  </a:moveTo>
                  <a:cubicBezTo>
                    <a:pt x="34766" y="95853"/>
                    <a:pt x="35719" y="92996"/>
                    <a:pt x="48101" y="89186"/>
                  </a:cubicBezTo>
                  <a:cubicBezTo>
                    <a:pt x="50959" y="88233"/>
                    <a:pt x="54769" y="87281"/>
                    <a:pt x="58579" y="86328"/>
                  </a:cubicBezTo>
                  <a:cubicBezTo>
                    <a:pt x="52864" y="87281"/>
                    <a:pt x="48101" y="87281"/>
                    <a:pt x="43339" y="87281"/>
                  </a:cubicBezTo>
                  <a:cubicBezTo>
                    <a:pt x="28099" y="87281"/>
                    <a:pt x="26194" y="84423"/>
                    <a:pt x="26194" y="82518"/>
                  </a:cubicBezTo>
                  <a:cubicBezTo>
                    <a:pt x="26194" y="79661"/>
                    <a:pt x="29051" y="77756"/>
                    <a:pt x="43339" y="77756"/>
                  </a:cubicBezTo>
                  <a:cubicBezTo>
                    <a:pt x="48101" y="77756"/>
                    <a:pt x="53816" y="78708"/>
                    <a:pt x="58579" y="78708"/>
                  </a:cubicBezTo>
                  <a:cubicBezTo>
                    <a:pt x="54769" y="77756"/>
                    <a:pt x="50959" y="76803"/>
                    <a:pt x="48101" y="75851"/>
                  </a:cubicBezTo>
                  <a:cubicBezTo>
                    <a:pt x="35719" y="71088"/>
                    <a:pt x="34766" y="69183"/>
                    <a:pt x="35719" y="66326"/>
                  </a:cubicBezTo>
                  <a:cubicBezTo>
                    <a:pt x="36671" y="64421"/>
                    <a:pt x="39529" y="63468"/>
                    <a:pt x="51911" y="67278"/>
                  </a:cubicBezTo>
                  <a:cubicBezTo>
                    <a:pt x="56674" y="69183"/>
                    <a:pt x="63341" y="72041"/>
                    <a:pt x="68104" y="74898"/>
                  </a:cubicBezTo>
                  <a:cubicBezTo>
                    <a:pt x="66199" y="78708"/>
                    <a:pt x="66199" y="83471"/>
                    <a:pt x="67151" y="88233"/>
                  </a:cubicBezTo>
                  <a:cubicBezTo>
                    <a:pt x="67151" y="88233"/>
                    <a:pt x="67151" y="89186"/>
                    <a:pt x="68104" y="89186"/>
                  </a:cubicBezTo>
                  <a:cubicBezTo>
                    <a:pt x="63341" y="92043"/>
                    <a:pt x="56674" y="94901"/>
                    <a:pt x="51911" y="96806"/>
                  </a:cubicBezTo>
                  <a:cubicBezTo>
                    <a:pt x="39529" y="101568"/>
                    <a:pt x="36671" y="99663"/>
                    <a:pt x="35719" y="97758"/>
                  </a:cubicBezTo>
                  <a:close/>
                  <a:moveTo>
                    <a:pt x="88106" y="119666"/>
                  </a:moveTo>
                  <a:cubicBezTo>
                    <a:pt x="88106" y="133001"/>
                    <a:pt x="86201" y="134906"/>
                    <a:pt x="84296" y="134906"/>
                  </a:cubicBezTo>
                  <a:cubicBezTo>
                    <a:pt x="81439" y="134906"/>
                    <a:pt x="79534" y="133001"/>
                    <a:pt x="79534" y="120618"/>
                  </a:cubicBezTo>
                  <a:cubicBezTo>
                    <a:pt x="79534" y="116808"/>
                    <a:pt x="79534" y="112998"/>
                    <a:pt x="80486" y="109188"/>
                  </a:cubicBezTo>
                  <a:cubicBezTo>
                    <a:pt x="79534" y="113951"/>
                    <a:pt x="78581" y="119666"/>
                    <a:pt x="76676" y="124428"/>
                  </a:cubicBezTo>
                  <a:cubicBezTo>
                    <a:pt x="71914" y="138716"/>
                    <a:pt x="69056" y="139668"/>
                    <a:pt x="66199" y="138716"/>
                  </a:cubicBezTo>
                  <a:cubicBezTo>
                    <a:pt x="63341" y="137763"/>
                    <a:pt x="62389" y="134906"/>
                    <a:pt x="67151" y="120618"/>
                  </a:cubicBezTo>
                  <a:cubicBezTo>
                    <a:pt x="69056" y="115856"/>
                    <a:pt x="70961" y="111093"/>
                    <a:pt x="72866" y="106331"/>
                  </a:cubicBezTo>
                  <a:cubicBezTo>
                    <a:pt x="70961" y="109188"/>
                    <a:pt x="69056" y="112998"/>
                    <a:pt x="66199" y="115856"/>
                  </a:cubicBezTo>
                  <a:cubicBezTo>
                    <a:pt x="58579" y="126333"/>
                    <a:pt x="55721" y="126333"/>
                    <a:pt x="53816" y="124428"/>
                  </a:cubicBezTo>
                  <a:cubicBezTo>
                    <a:pt x="51911" y="122523"/>
                    <a:pt x="51911" y="119666"/>
                    <a:pt x="59531" y="110141"/>
                  </a:cubicBezTo>
                  <a:cubicBezTo>
                    <a:pt x="63341" y="105378"/>
                    <a:pt x="68104" y="101568"/>
                    <a:pt x="71914" y="96806"/>
                  </a:cubicBezTo>
                  <a:cubicBezTo>
                    <a:pt x="75724" y="99663"/>
                    <a:pt x="80486" y="101568"/>
                    <a:pt x="85249" y="101568"/>
                  </a:cubicBezTo>
                  <a:cubicBezTo>
                    <a:pt x="87154" y="107283"/>
                    <a:pt x="88106" y="113951"/>
                    <a:pt x="88106" y="119666"/>
                  </a:cubicBezTo>
                  <a:close/>
                  <a:moveTo>
                    <a:pt x="73819" y="68231"/>
                  </a:moveTo>
                  <a:cubicBezTo>
                    <a:pt x="70009" y="64421"/>
                    <a:pt x="65246" y="59658"/>
                    <a:pt x="61436" y="54896"/>
                  </a:cubicBezTo>
                  <a:cubicBezTo>
                    <a:pt x="53816" y="44418"/>
                    <a:pt x="53816" y="41561"/>
                    <a:pt x="55721" y="39656"/>
                  </a:cubicBezTo>
                  <a:cubicBezTo>
                    <a:pt x="57626" y="37751"/>
                    <a:pt x="60484" y="38703"/>
                    <a:pt x="68104" y="49181"/>
                  </a:cubicBezTo>
                  <a:cubicBezTo>
                    <a:pt x="70009" y="52038"/>
                    <a:pt x="71914" y="54896"/>
                    <a:pt x="73819" y="58706"/>
                  </a:cubicBezTo>
                  <a:cubicBezTo>
                    <a:pt x="71914" y="53943"/>
                    <a:pt x="69056" y="49181"/>
                    <a:pt x="68104" y="44418"/>
                  </a:cubicBezTo>
                  <a:cubicBezTo>
                    <a:pt x="63341" y="30131"/>
                    <a:pt x="65246" y="27273"/>
                    <a:pt x="68104" y="26321"/>
                  </a:cubicBezTo>
                  <a:cubicBezTo>
                    <a:pt x="70961" y="25368"/>
                    <a:pt x="73819" y="27273"/>
                    <a:pt x="77629" y="41561"/>
                  </a:cubicBezTo>
                  <a:cubicBezTo>
                    <a:pt x="78581" y="46323"/>
                    <a:pt x="80486" y="51086"/>
                    <a:pt x="81439" y="56801"/>
                  </a:cubicBezTo>
                  <a:cubicBezTo>
                    <a:pt x="81439" y="52991"/>
                    <a:pt x="81439" y="49181"/>
                    <a:pt x="81439" y="45371"/>
                  </a:cubicBezTo>
                  <a:cubicBezTo>
                    <a:pt x="82391" y="32036"/>
                    <a:pt x="84296" y="30131"/>
                    <a:pt x="86201" y="31083"/>
                  </a:cubicBezTo>
                  <a:cubicBezTo>
                    <a:pt x="89059" y="31083"/>
                    <a:pt x="90011" y="33941"/>
                    <a:pt x="90011" y="46323"/>
                  </a:cubicBezTo>
                  <a:cubicBezTo>
                    <a:pt x="90011" y="52038"/>
                    <a:pt x="89059" y="58706"/>
                    <a:pt x="87154" y="64421"/>
                  </a:cubicBezTo>
                  <a:cubicBezTo>
                    <a:pt x="85249" y="64421"/>
                    <a:pt x="82391" y="64421"/>
                    <a:pt x="79534" y="65373"/>
                  </a:cubicBezTo>
                  <a:cubicBezTo>
                    <a:pt x="77629" y="65373"/>
                    <a:pt x="75724" y="67278"/>
                    <a:pt x="73819" y="68231"/>
                  </a:cubicBezTo>
                  <a:close/>
                  <a:moveTo>
                    <a:pt x="134779" y="99663"/>
                  </a:moveTo>
                  <a:cubicBezTo>
                    <a:pt x="133826" y="101568"/>
                    <a:pt x="131921" y="103473"/>
                    <a:pt x="119539" y="99663"/>
                  </a:cubicBezTo>
                  <a:cubicBezTo>
                    <a:pt x="116681" y="98711"/>
                    <a:pt x="112871" y="96806"/>
                    <a:pt x="109061" y="95853"/>
                  </a:cubicBezTo>
                  <a:cubicBezTo>
                    <a:pt x="113824" y="98711"/>
                    <a:pt x="118586" y="101568"/>
                    <a:pt x="122396" y="104426"/>
                  </a:cubicBezTo>
                  <a:cubicBezTo>
                    <a:pt x="133826" y="112998"/>
                    <a:pt x="134779" y="116808"/>
                    <a:pt x="132874" y="118713"/>
                  </a:cubicBezTo>
                  <a:cubicBezTo>
                    <a:pt x="130969" y="120618"/>
                    <a:pt x="128111" y="121571"/>
                    <a:pt x="116681" y="112046"/>
                  </a:cubicBezTo>
                  <a:cubicBezTo>
                    <a:pt x="112871" y="109188"/>
                    <a:pt x="109061" y="105378"/>
                    <a:pt x="105251" y="101568"/>
                  </a:cubicBezTo>
                  <a:cubicBezTo>
                    <a:pt x="108109" y="104426"/>
                    <a:pt x="110014" y="107283"/>
                    <a:pt x="111919" y="110141"/>
                  </a:cubicBezTo>
                  <a:cubicBezTo>
                    <a:pt x="119539" y="120618"/>
                    <a:pt x="118586" y="123476"/>
                    <a:pt x="116681" y="124428"/>
                  </a:cubicBezTo>
                  <a:cubicBezTo>
                    <a:pt x="114776" y="125381"/>
                    <a:pt x="111919" y="124428"/>
                    <a:pt x="104299" y="113951"/>
                  </a:cubicBezTo>
                  <a:cubicBezTo>
                    <a:pt x="101441" y="109188"/>
                    <a:pt x="98584" y="103473"/>
                    <a:pt x="95726" y="97758"/>
                  </a:cubicBezTo>
                  <a:cubicBezTo>
                    <a:pt x="100489" y="94901"/>
                    <a:pt x="103346" y="91091"/>
                    <a:pt x="104299" y="86328"/>
                  </a:cubicBezTo>
                  <a:cubicBezTo>
                    <a:pt x="110014" y="87281"/>
                    <a:pt x="116681" y="88233"/>
                    <a:pt x="121444" y="90138"/>
                  </a:cubicBezTo>
                  <a:cubicBezTo>
                    <a:pt x="133826" y="94901"/>
                    <a:pt x="134779" y="97758"/>
                    <a:pt x="134779" y="99663"/>
                  </a:cubicBezTo>
                  <a:close/>
                  <a:moveTo>
                    <a:pt x="122396" y="62516"/>
                  </a:moveTo>
                  <a:cubicBezTo>
                    <a:pt x="118586" y="65373"/>
                    <a:pt x="113824" y="68231"/>
                    <a:pt x="109061" y="70136"/>
                  </a:cubicBezTo>
                  <a:cubicBezTo>
                    <a:pt x="112871" y="68231"/>
                    <a:pt x="116681" y="67278"/>
                    <a:pt x="119539" y="66326"/>
                  </a:cubicBezTo>
                  <a:cubicBezTo>
                    <a:pt x="131921" y="62516"/>
                    <a:pt x="134779" y="64421"/>
                    <a:pt x="134779" y="66326"/>
                  </a:cubicBezTo>
                  <a:cubicBezTo>
                    <a:pt x="135731" y="68231"/>
                    <a:pt x="133826" y="71088"/>
                    <a:pt x="121444" y="74898"/>
                  </a:cubicBezTo>
                  <a:cubicBezTo>
                    <a:pt x="115729" y="76803"/>
                    <a:pt x="110014" y="77756"/>
                    <a:pt x="103346" y="77756"/>
                  </a:cubicBezTo>
                  <a:cubicBezTo>
                    <a:pt x="103346" y="77756"/>
                    <a:pt x="103346" y="76803"/>
                    <a:pt x="103346" y="76803"/>
                  </a:cubicBezTo>
                  <a:cubicBezTo>
                    <a:pt x="102394" y="72041"/>
                    <a:pt x="99536" y="69183"/>
                    <a:pt x="95726" y="66326"/>
                  </a:cubicBezTo>
                  <a:cubicBezTo>
                    <a:pt x="98584" y="61563"/>
                    <a:pt x="101441" y="54896"/>
                    <a:pt x="104299" y="51086"/>
                  </a:cubicBezTo>
                  <a:cubicBezTo>
                    <a:pt x="111919" y="40608"/>
                    <a:pt x="114776" y="39656"/>
                    <a:pt x="116681" y="40608"/>
                  </a:cubicBezTo>
                  <a:cubicBezTo>
                    <a:pt x="118586" y="41561"/>
                    <a:pt x="119539" y="44418"/>
                    <a:pt x="111919" y="54896"/>
                  </a:cubicBezTo>
                  <a:cubicBezTo>
                    <a:pt x="110014" y="57753"/>
                    <a:pt x="107156" y="60611"/>
                    <a:pt x="105251" y="63468"/>
                  </a:cubicBezTo>
                  <a:cubicBezTo>
                    <a:pt x="109061" y="59658"/>
                    <a:pt x="113824" y="55848"/>
                    <a:pt x="117634" y="53943"/>
                  </a:cubicBezTo>
                  <a:cubicBezTo>
                    <a:pt x="130016" y="45371"/>
                    <a:pt x="132874" y="45371"/>
                    <a:pt x="134779" y="48228"/>
                  </a:cubicBezTo>
                  <a:cubicBezTo>
                    <a:pt x="136684" y="51086"/>
                    <a:pt x="133826" y="53943"/>
                    <a:pt x="122396" y="62516"/>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randombar(horizontal)">
                                      <p:cBhvr>
                                        <p:cTn id="7" dur="500"/>
                                        <p:tgtEl>
                                          <p:spTgt spid="122"/>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blinds(horizontal)">
                                      <p:cBhvr>
                                        <p:cTn id="12" dur="500"/>
                                        <p:tgtEl>
                                          <p:spTgt spid="34"/>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blinds(horizontal)">
                                      <p:cBhvr>
                                        <p:cTn id="17" dur="500"/>
                                        <p:tgtEl>
                                          <p:spTgt spid="60"/>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barn(inVertical)">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60" grpId="0"/>
      <p:bldP spid="5" grpId="0" animBg="1"/>
      <p:bldP spid="122" grpId="0"/>
    </p:bldLst>
  </p:timing>
</p:sld>
</file>

<file path=ppt/slides/slide1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矩形 1"/>
          <p:cNvSpPr>
            <a:spLocks noChangeArrowheads="1"/>
          </p:cNvSpPr>
          <p:nvPr/>
        </p:nvSpPr>
        <p:spPr bwMode="auto">
          <a:xfrm>
            <a:off x="863601" y="1928285"/>
            <a:ext cx="6769100"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孔君平诣其父，父不在，乃呼儿出。</a:t>
            </a:r>
            <a:endPar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endParaRPr>
          </a:p>
        </p:txBody>
      </p:sp>
      <p:sp>
        <p:nvSpPr>
          <p:cNvPr id="14339" name="矩形 1"/>
          <p:cNvSpPr>
            <a:spLocks noChangeArrowheads="1"/>
          </p:cNvSpPr>
          <p:nvPr/>
        </p:nvSpPr>
        <p:spPr bwMode="auto">
          <a:xfrm>
            <a:off x="863601" y="1928285"/>
            <a:ext cx="6769100"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孔君平</a:t>
            </a: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sym typeface="等线" panose="02010600030101010101" pitchFamily="2" charset="-122"/>
              </a:rPr>
              <a:t>诣</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其父，父不在，</a:t>
            </a: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sym typeface="等线" panose="02010600030101010101" pitchFamily="2" charset="-122"/>
              </a:rPr>
              <a:t>乃</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呼儿出。</a:t>
            </a:r>
            <a:endPar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endParaRPr>
          </a:p>
        </p:txBody>
      </p:sp>
      <p:sp>
        <p:nvSpPr>
          <p:cNvPr id="55" name="文本框 54"/>
          <p:cNvSpPr txBox="1">
            <a:spLocks noChangeArrowheads="1"/>
          </p:cNvSpPr>
          <p:nvPr/>
        </p:nvSpPr>
        <p:spPr bwMode="auto">
          <a:xfrm>
            <a:off x="2117725" y="1443567"/>
            <a:ext cx="115093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拜访。</a:t>
            </a:r>
          </a:p>
        </p:txBody>
      </p:sp>
      <p:sp>
        <p:nvSpPr>
          <p:cNvPr id="56" name="文本框 55"/>
          <p:cNvSpPr txBox="1">
            <a:spLocks noChangeArrowheads="1"/>
          </p:cNvSpPr>
          <p:nvPr/>
        </p:nvSpPr>
        <p:spPr bwMode="auto">
          <a:xfrm>
            <a:off x="5372100" y="1443567"/>
            <a:ext cx="194468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就，于是。</a:t>
            </a:r>
          </a:p>
        </p:txBody>
      </p:sp>
      <p:sp>
        <p:nvSpPr>
          <p:cNvPr id="5" name="矩形 4"/>
          <p:cNvSpPr>
            <a:spLocks noChangeArrowheads="1"/>
          </p:cNvSpPr>
          <p:nvPr/>
        </p:nvSpPr>
        <p:spPr bwMode="auto">
          <a:xfrm>
            <a:off x="863601" y="3429001"/>
            <a:ext cx="7404100" cy="3242683"/>
          </a:xfrm>
          <a:prstGeom prst="rect">
            <a:avLst/>
          </a:prstGeom>
          <a:noFill/>
          <a:ln w="31750" cmpd="dbl">
            <a:solidFill>
              <a:srgbClr val="5BD4FF"/>
            </a:solidFill>
            <a:prstDash val="dashDot"/>
            <a:miter lim="800000"/>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EF4B3B"/>
                </a:solidFill>
                <a:effectLst/>
                <a:uLnTx/>
                <a:uFillTx/>
                <a:latin typeface="楷体" panose="02010609060101010101" pitchFamily="49" charset="-122"/>
                <a:ea typeface="楷体" panose="02010609060101010101" pitchFamily="49" charset="-122"/>
                <a:cs typeface="+mn-cs"/>
                <a:sym typeface="等线" panose="02010600030101010101" pitchFamily="2" charset="-122"/>
              </a:rPr>
              <a:t>    句意：</a:t>
            </a: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sym typeface="等线" panose="02010600030101010101" pitchFamily="2" charset="-122"/>
              </a:rPr>
              <a:t>有一天，孔君平来拜访他的父亲，恰巧他父亲不在家，孔君平就把这个孩子叫了出来。</a:t>
            </a:r>
          </a:p>
        </p:txBody>
      </p:sp>
      <p:grpSp>
        <p:nvGrpSpPr>
          <p:cNvPr id="2" name="组合 6"/>
          <p:cNvGrpSpPr/>
          <p:nvPr/>
        </p:nvGrpSpPr>
        <p:grpSpPr>
          <a:xfrm>
            <a:off x="8015723" y="5247722"/>
            <a:ext cx="880515" cy="1379057"/>
            <a:chOff x="7051786" y="4229571"/>
            <a:chExt cx="880515" cy="1034293"/>
          </a:xfrm>
          <a:solidFill>
            <a:srgbClr val="0070C0"/>
          </a:solidFill>
        </p:grpSpPr>
        <p:sp>
          <p:nvSpPr>
            <p:cNvPr id="8" name="任意多边形: 形状 7"/>
            <p:cNvSpPr/>
            <p:nvPr/>
          </p:nvSpPr>
          <p:spPr>
            <a:xfrm>
              <a:off x="7376959" y="4448348"/>
              <a:ext cx="428625" cy="428625"/>
            </a:xfrm>
            <a:custGeom>
              <a:avLst/>
              <a:gdLst>
                <a:gd name="connsiteX0" fmla="*/ 422111 w 428625"/>
                <a:gd name="connsiteY0" fmla="*/ 195089 h 428625"/>
                <a:gd name="connsiteX1" fmla="*/ 347816 w 428625"/>
                <a:gd name="connsiteY1" fmla="*/ 124604 h 428625"/>
                <a:gd name="connsiteX2" fmla="*/ 312574 w 428625"/>
                <a:gd name="connsiteY2" fmla="*/ 122699 h 428625"/>
                <a:gd name="connsiteX3" fmla="*/ 247804 w 428625"/>
                <a:gd name="connsiteY3" fmla="*/ 8399 h 428625"/>
                <a:gd name="connsiteX4" fmla="*/ 144934 w 428625"/>
                <a:gd name="connsiteY4" fmla="*/ 90314 h 428625"/>
                <a:gd name="connsiteX5" fmla="*/ 111597 w 428625"/>
                <a:gd name="connsiteY5" fmla="*/ 78884 h 428625"/>
                <a:gd name="connsiteX6" fmla="*/ 16347 w 428625"/>
                <a:gd name="connsiteY6" fmla="*/ 116984 h 428625"/>
                <a:gd name="connsiteX7" fmla="*/ 14441 w 428625"/>
                <a:gd name="connsiteY7" fmla="*/ 186517 h 428625"/>
                <a:gd name="connsiteX8" fmla="*/ 63019 w 428625"/>
                <a:gd name="connsiteY8" fmla="*/ 239857 h 428625"/>
                <a:gd name="connsiteX9" fmla="*/ 48732 w 428625"/>
                <a:gd name="connsiteY9" fmla="*/ 370349 h 428625"/>
                <a:gd name="connsiteX10" fmla="*/ 89689 w 428625"/>
                <a:gd name="connsiteY10" fmla="*/ 392257 h 428625"/>
                <a:gd name="connsiteX11" fmla="*/ 180176 w 428625"/>
                <a:gd name="connsiteY11" fmla="*/ 364634 h 428625"/>
                <a:gd name="connsiteX12" fmla="*/ 253519 w 428625"/>
                <a:gd name="connsiteY12" fmla="*/ 423689 h 428625"/>
                <a:gd name="connsiteX13" fmla="*/ 300191 w 428625"/>
                <a:gd name="connsiteY13" fmla="*/ 417974 h 428625"/>
                <a:gd name="connsiteX14" fmla="*/ 335434 w 428625"/>
                <a:gd name="connsiteY14" fmla="*/ 291292 h 428625"/>
                <a:gd name="connsiteX15" fmla="*/ 400204 w 428625"/>
                <a:gd name="connsiteY15" fmla="*/ 258907 h 428625"/>
                <a:gd name="connsiteX16" fmla="*/ 422111 w 428625"/>
                <a:gd name="connsiteY16" fmla="*/ 195089 h 428625"/>
                <a:gd name="connsiteX17" fmla="*/ 65876 w 428625"/>
                <a:gd name="connsiteY17" fmla="*/ 195089 h 428625"/>
                <a:gd name="connsiteX18" fmla="*/ 107786 w 428625"/>
                <a:gd name="connsiteY18" fmla="*/ 189374 h 428625"/>
                <a:gd name="connsiteX19" fmla="*/ 138266 w 428625"/>
                <a:gd name="connsiteY19" fmla="*/ 196042 h 428625"/>
                <a:gd name="connsiteX20" fmla="*/ 99214 w 428625"/>
                <a:gd name="connsiteY20" fmla="*/ 177945 h 428625"/>
                <a:gd name="connsiteX21" fmla="*/ 63972 w 428625"/>
                <a:gd name="connsiteY21" fmla="*/ 143654 h 428625"/>
                <a:gd name="connsiteX22" fmla="*/ 111597 w 428625"/>
                <a:gd name="connsiteY22" fmla="*/ 155084 h 428625"/>
                <a:gd name="connsiteX23" fmla="*/ 147791 w 428625"/>
                <a:gd name="connsiteY23" fmla="*/ 178897 h 428625"/>
                <a:gd name="connsiteX24" fmla="*/ 125884 w 428625"/>
                <a:gd name="connsiteY24" fmla="*/ 156989 h 428625"/>
                <a:gd name="connsiteX25" fmla="*/ 107786 w 428625"/>
                <a:gd name="connsiteY25" fmla="*/ 118889 h 428625"/>
                <a:gd name="connsiteX26" fmla="*/ 144934 w 428625"/>
                <a:gd name="connsiteY26" fmla="*/ 142702 h 428625"/>
                <a:gd name="connsiteX27" fmla="*/ 174461 w 428625"/>
                <a:gd name="connsiteY27" fmla="*/ 182707 h 428625"/>
                <a:gd name="connsiteX28" fmla="*/ 156364 w 428625"/>
                <a:gd name="connsiteY28" fmla="*/ 213187 h 428625"/>
                <a:gd name="connsiteX29" fmla="*/ 155411 w 428625"/>
                <a:gd name="connsiteY29" fmla="*/ 216997 h 428625"/>
                <a:gd name="connsiteX30" fmla="*/ 105882 w 428625"/>
                <a:gd name="connsiteY30" fmla="*/ 214139 h 428625"/>
                <a:gd name="connsiteX31" fmla="*/ 65876 w 428625"/>
                <a:gd name="connsiteY31" fmla="*/ 195089 h 428625"/>
                <a:gd name="connsiteX32" fmla="*/ 166841 w 428625"/>
                <a:gd name="connsiteY32" fmla="*/ 316057 h 428625"/>
                <a:gd name="connsiteX33" fmla="*/ 137314 w 428625"/>
                <a:gd name="connsiteY33" fmla="*/ 348442 h 428625"/>
                <a:gd name="connsiteX34" fmla="*/ 144934 w 428625"/>
                <a:gd name="connsiteY34" fmla="*/ 306532 h 428625"/>
                <a:gd name="connsiteX35" fmla="*/ 161126 w 428625"/>
                <a:gd name="connsiteY35" fmla="*/ 279862 h 428625"/>
                <a:gd name="connsiteX36" fmla="*/ 131599 w 428625"/>
                <a:gd name="connsiteY36" fmla="*/ 311295 h 428625"/>
                <a:gd name="connsiteX37" fmla="*/ 87784 w 428625"/>
                <a:gd name="connsiteY37" fmla="*/ 334154 h 428625"/>
                <a:gd name="connsiteX38" fmla="*/ 113501 w 428625"/>
                <a:gd name="connsiteY38" fmla="*/ 292245 h 428625"/>
                <a:gd name="connsiteX39" fmla="*/ 146839 w 428625"/>
                <a:gd name="connsiteY39" fmla="*/ 265574 h 428625"/>
                <a:gd name="connsiteX40" fmla="*/ 119216 w 428625"/>
                <a:gd name="connsiteY40" fmla="*/ 279862 h 428625"/>
                <a:gd name="connsiteX41" fmla="*/ 77307 w 428625"/>
                <a:gd name="connsiteY41" fmla="*/ 285577 h 428625"/>
                <a:gd name="connsiteX42" fmla="*/ 111597 w 428625"/>
                <a:gd name="connsiteY42" fmla="*/ 257954 h 428625"/>
                <a:gd name="connsiteX43" fmla="*/ 158269 w 428625"/>
                <a:gd name="connsiteY43" fmla="*/ 242714 h 428625"/>
                <a:gd name="connsiteX44" fmla="*/ 184939 w 428625"/>
                <a:gd name="connsiteY44" fmla="*/ 271289 h 428625"/>
                <a:gd name="connsiteX45" fmla="*/ 166841 w 428625"/>
                <a:gd name="connsiteY45" fmla="*/ 316057 h 428625"/>
                <a:gd name="connsiteX46" fmla="*/ 196369 w 428625"/>
                <a:gd name="connsiteY46" fmla="*/ 172229 h 428625"/>
                <a:gd name="connsiteX47" fmla="*/ 183986 w 428625"/>
                <a:gd name="connsiteY47" fmla="*/ 124604 h 428625"/>
                <a:gd name="connsiteX48" fmla="*/ 189701 w 428625"/>
                <a:gd name="connsiteY48" fmla="*/ 80789 h 428625"/>
                <a:gd name="connsiteX49" fmla="*/ 207799 w 428625"/>
                <a:gd name="connsiteY49" fmla="*/ 118889 h 428625"/>
                <a:gd name="connsiteX50" fmla="*/ 210657 w 428625"/>
                <a:gd name="connsiteY50" fmla="*/ 150322 h 428625"/>
                <a:gd name="connsiteX51" fmla="*/ 215419 w 428625"/>
                <a:gd name="connsiteY51" fmla="*/ 107459 h 428625"/>
                <a:gd name="connsiteX52" fmla="*/ 237326 w 428625"/>
                <a:gd name="connsiteY52" fmla="*/ 63645 h 428625"/>
                <a:gd name="connsiteX53" fmla="*/ 241136 w 428625"/>
                <a:gd name="connsiteY53" fmla="*/ 113174 h 428625"/>
                <a:gd name="connsiteX54" fmla="*/ 229707 w 428625"/>
                <a:gd name="connsiteY54" fmla="*/ 155084 h 428625"/>
                <a:gd name="connsiteX55" fmla="*/ 243994 w 428625"/>
                <a:gd name="connsiteY55" fmla="*/ 127462 h 428625"/>
                <a:gd name="connsiteX56" fmla="*/ 275426 w 428625"/>
                <a:gd name="connsiteY56" fmla="*/ 97934 h 428625"/>
                <a:gd name="connsiteX57" fmla="*/ 263997 w 428625"/>
                <a:gd name="connsiteY57" fmla="*/ 140797 h 428625"/>
                <a:gd name="connsiteX58" fmla="*/ 235422 w 428625"/>
                <a:gd name="connsiteY58" fmla="*/ 180802 h 428625"/>
                <a:gd name="connsiteX59" fmla="*/ 216372 w 428625"/>
                <a:gd name="connsiteY59" fmla="*/ 173182 h 428625"/>
                <a:gd name="connsiteX60" fmla="*/ 196369 w 428625"/>
                <a:gd name="connsiteY60" fmla="*/ 172229 h 428625"/>
                <a:gd name="connsiteX61" fmla="*/ 304001 w 428625"/>
                <a:gd name="connsiteY61" fmla="*/ 327487 h 428625"/>
                <a:gd name="connsiteX62" fmla="*/ 266854 w 428625"/>
                <a:gd name="connsiteY62" fmla="*/ 307484 h 428625"/>
                <a:gd name="connsiteX63" fmla="*/ 246851 w 428625"/>
                <a:gd name="connsiteY63" fmla="*/ 283672 h 428625"/>
                <a:gd name="connsiteX64" fmla="*/ 267807 w 428625"/>
                <a:gd name="connsiteY64" fmla="*/ 320820 h 428625"/>
                <a:gd name="connsiteX65" fmla="*/ 275426 w 428625"/>
                <a:gd name="connsiteY65" fmla="*/ 369397 h 428625"/>
                <a:gd name="connsiteX66" fmla="*/ 243041 w 428625"/>
                <a:gd name="connsiteY66" fmla="*/ 332249 h 428625"/>
                <a:gd name="connsiteX67" fmla="*/ 227801 w 428625"/>
                <a:gd name="connsiteY67" fmla="*/ 292245 h 428625"/>
                <a:gd name="connsiteX68" fmla="*/ 232564 w 428625"/>
                <a:gd name="connsiteY68" fmla="*/ 322724 h 428625"/>
                <a:gd name="connsiteX69" fmla="*/ 224944 w 428625"/>
                <a:gd name="connsiteY69" fmla="*/ 364634 h 428625"/>
                <a:gd name="connsiteX70" fmla="*/ 208751 w 428625"/>
                <a:gd name="connsiteY70" fmla="*/ 323677 h 428625"/>
                <a:gd name="connsiteX71" fmla="*/ 208751 w 428625"/>
                <a:gd name="connsiteY71" fmla="*/ 274147 h 428625"/>
                <a:gd name="connsiteX72" fmla="*/ 243994 w 428625"/>
                <a:gd name="connsiteY72" fmla="*/ 257002 h 428625"/>
                <a:gd name="connsiteX73" fmla="*/ 282094 w 428625"/>
                <a:gd name="connsiteY73" fmla="*/ 288434 h 428625"/>
                <a:gd name="connsiteX74" fmla="*/ 304001 w 428625"/>
                <a:gd name="connsiteY74" fmla="*/ 327487 h 428625"/>
                <a:gd name="connsiteX75" fmla="*/ 322099 w 428625"/>
                <a:gd name="connsiteY75" fmla="*/ 221759 h 428625"/>
                <a:gd name="connsiteX76" fmla="*/ 279236 w 428625"/>
                <a:gd name="connsiteY76" fmla="*/ 223664 h 428625"/>
                <a:gd name="connsiteX77" fmla="*/ 309716 w 428625"/>
                <a:gd name="connsiteY77" fmla="*/ 228427 h 428625"/>
                <a:gd name="connsiteX78" fmla="*/ 346864 w 428625"/>
                <a:gd name="connsiteY78" fmla="*/ 249382 h 428625"/>
                <a:gd name="connsiteX79" fmla="*/ 303049 w 428625"/>
                <a:gd name="connsiteY79" fmla="*/ 252239 h 428625"/>
                <a:gd name="connsiteX80" fmla="*/ 256376 w 428625"/>
                <a:gd name="connsiteY80" fmla="*/ 236999 h 428625"/>
                <a:gd name="connsiteX81" fmla="*/ 257329 w 428625"/>
                <a:gd name="connsiteY81" fmla="*/ 233189 h 428625"/>
                <a:gd name="connsiteX82" fmla="*/ 251614 w 428625"/>
                <a:gd name="connsiteY82" fmla="*/ 197947 h 428625"/>
                <a:gd name="connsiteX83" fmla="*/ 293524 w 428625"/>
                <a:gd name="connsiteY83" fmla="*/ 171277 h 428625"/>
                <a:gd name="connsiteX84" fmla="*/ 336386 w 428625"/>
                <a:gd name="connsiteY84" fmla="*/ 162704 h 428625"/>
                <a:gd name="connsiteX85" fmla="*/ 304954 w 428625"/>
                <a:gd name="connsiteY85" fmla="*/ 192232 h 428625"/>
                <a:gd name="connsiteX86" fmla="*/ 276379 w 428625"/>
                <a:gd name="connsiteY86" fmla="*/ 204614 h 428625"/>
                <a:gd name="connsiteX87" fmla="*/ 318289 w 428625"/>
                <a:gd name="connsiteY87" fmla="*/ 196042 h 428625"/>
                <a:gd name="connsiteX88" fmla="*/ 366866 w 428625"/>
                <a:gd name="connsiteY88" fmla="*/ 203662 h 428625"/>
                <a:gd name="connsiteX89" fmla="*/ 322099 w 428625"/>
                <a:gd name="connsiteY89" fmla="*/ 221759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28625" h="428625">
                  <a:moveTo>
                    <a:pt x="422111" y="195089"/>
                  </a:moveTo>
                  <a:cubicBezTo>
                    <a:pt x="417349" y="159847"/>
                    <a:pt x="388774" y="132224"/>
                    <a:pt x="347816" y="124604"/>
                  </a:cubicBezTo>
                  <a:cubicBezTo>
                    <a:pt x="336386" y="122699"/>
                    <a:pt x="324957" y="121747"/>
                    <a:pt x="312574" y="122699"/>
                  </a:cubicBezTo>
                  <a:cubicBezTo>
                    <a:pt x="321147" y="68407"/>
                    <a:pt x="292572" y="16972"/>
                    <a:pt x="247804" y="8399"/>
                  </a:cubicBezTo>
                  <a:cubicBezTo>
                    <a:pt x="202084" y="-173"/>
                    <a:pt x="157316" y="36022"/>
                    <a:pt x="144934" y="90314"/>
                  </a:cubicBezTo>
                  <a:cubicBezTo>
                    <a:pt x="134457" y="84599"/>
                    <a:pt x="123026" y="80789"/>
                    <a:pt x="111597" y="78884"/>
                  </a:cubicBezTo>
                  <a:cubicBezTo>
                    <a:pt x="70639" y="71264"/>
                    <a:pt x="33491" y="86504"/>
                    <a:pt x="16347" y="116984"/>
                  </a:cubicBezTo>
                  <a:cubicBezTo>
                    <a:pt x="4916" y="137939"/>
                    <a:pt x="3964" y="161752"/>
                    <a:pt x="14441" y="186517"/>
                  </a:cubicBezTo>
                  <a:cubicBezTo>
                    <a:pt x="23966" y="208424"/>
                    <a:pt x="40159" y="227474"/>
                    <a:pt x="63019" y="239857"/>
                  </a:cubicBezTo>
                  <a:cubicBezTo>
                    <a:pt x="23966" y="278909"/>
                    <a:pt x="17299" y="337012"/>
                    <a:pt x="48732" y="370349"/>
                  </a:cubicBezTo>
                  <a:cubicBezTo>
                    <a:pt x="59209" y="381779"/>
                    <a:pt x="73497" y="389399"/>
                    <a:pt x="89689" y="392257"/>
                  </a:cubicBezTo>
                  <a:cubicBezTo>
                    <a:pt x="120169" y="397972"/>
                    <a:pt x="153507" y="387495"/>
                    <a:pt x="180176" y="364634"/>
                  </a:cubicBezTo>
                  <a:cubicBezTo>
                    <a:pt x="196369" y="396067"/>
                    <a:pt x="223039" y="417974"/>
                    <a:pt x="253519" y="423689"/>
                  </a:cubicBezTo>
                  <a:cubicBezTo>
                    <a:pt x="269711" y="426547"/>
                    <a:pt x="285904" y="424642"/>
                    <a:pt x="300191" y="417974"/>
                  </a:cubicBezTo>
                  <a:cubicBezTo>
                    <a:pt x="342101" y="397972"/>
                    <a:pt x="357341" y="341774"/>
                    <a:pt x="335434" y="291292"/>
                  </a:cubicBezTo>
                  <a:cubicBezTo>
                    <a:pt x="361151" y="287482"/>
                    <a:pt x="384011" y="276052"/>
                    <a:pt x="400204" y="258907"/>
                  </a:cubicBezTo>
                  <a:cubicBezTo>
                    <a:pt x="416397" y="241762"/>
                    <a:pt x="424969" y="218902"/>
                    <a:pt x="422111" y="195089"/>
                  </a:cubicBezTo>
                  <a:close/>
                  <a:moveTo>
                    <a:pt x="65876" y="195089"/>
                  </a:moveTo>
                  <a:cubicBezTo>
                    <a:pt x="66829" y="188422"/>
                    <a:pt x="72544" y="183659"/>
                    <a:pt x="107786" y="189374"/>
                  </a:cubicBezTo>
                  <a:cubicBezTo>
                    <a:pt x="117311" y="191279"/>
                    <a:pt x="127789" y="193184"/>
                    <a:pt x="138266" y="196042"/>
                  </a:cubicBezTo>
                  <a:cubicBezTo>
                    <a:pt x="124932" y="190327"/>
                    <a:pt x="110644" y="184612"/>
                    <a:pt x="99214" y="177945"/>
                  </a:cubicBezTo>
                  <a:cubicBezTo>
                    <a:pt x="63019" y="157942"/>
                    <a:pt x="60161" y="149370"/>
                    <a:pt x="63972" y="143654"/>
                  </a:cubicBezTo>
                  <a:cubicBezTo>
                    <a:pt x="67782" y="136987"/>
                    <a:pt x="76354" y="135082"/>
                    <a:pt x="111597" y="155084"/>
                  </a:cubicBezTo>
                  <a:cubicBezTo>
                    <a:pt x="123026" y="161752"/>
                    <a:pt x="135409" y="170324"/>
                    <a:pt x="147791" y="178897"/>
                  </a:cubicBezTo>
                  <a:cubicBezTo>
                    <a:pt x="140172" y="171277"/>
                    <a:pt x="131599" y="164609"/>
                    <a:pt x="125884" y="156989"/>
                  </a:cubicBezTo>
                  <a:cubicBezTo>
                    <a:pt x="102072" y="130320"/>
                    <a:pt x="103024" y="122699"/>
                    <a:pt x="107786" y="118889"/>
                  </a:cubicBezTo>
                  <a:cubicBezTo>
                    <a:pt x="112549" y="115079"/>
                    <a:pt x="121122" y="116032"/>
                    <a:pt x="144934" y="142702"/>
                  </a:cubicBezTo>
                  <a:cubicBezTo>
                    <a:pt x="155411" y="154132"/>
                    <a:pt x="165889" y="169372"/>
                    <a:pt x="174461" y="182707"/>
                  </a:cubicBezTo>
                  <a:cubicBezTo>
                    <a:pt x="164936" y="190327"/>
                    <a:pt x="158269" y="200804"/>
                    <a:pt x="156364" y="213187"/>
                  </a:cubicBezTo>
                  <a:cubicBezTo>
                    <a:pt x="156364" y="214139"/>
                    <a:pt x="156364" y="216045"/>
                    <a:pt x="155411" y="216997"/>
                  </a:cubicBezTo>
                  <a:cubicBezTo>
                    <a:pt x="139219" y="216997"/>
                    <a:pt x="121122" y="216045"/>
                    <a:pt x="105882" y="214139"/>
                  </a:cubicBezTo>
                  <a:cubicBezTo>
                    <a:pt x="70639" y="207472"/>
                    <a:pt x="65876" y="201757"/>
                    <a:pt x="65876" y="195089"/>
                  </a:cubicBezTo>
                  <a:close/>
                  <a:moveTo>
                    <a:pt x="166841" y="316057"/>
                  </a:moveTo>
                  <a:cubicBezTo>
                    <a:pt x="150649" y="347489"/>
                    <a:pt x="143029" y="351299"/>
                    <a:pt x="137314" y="348442"/>
                  </a:cubicBezTo>
                  <a:cubicBezTo>
                    <a:pt x="131599" y="345584"/>
                    <a:pt x="128741" y="338917"/>
                    <a:pt x="144934" y="306532"/>
                  </a:cubicBezTo>
                  <a:cubicBezTo>
                    <a:pt x="149697" y="297959"/>
                    <a:pt x="155411" y="288434"/>
                    <a:pt x="161126" y="279862"/>
                  </a:cubicBezTo>
                  <a:cubicBezTo>
                    <a:pt x="151601" y="291292"/>
                    <a:pt x="142076" y="302722"/>
                    <a:pt x="131599" y="311295"/>
                  </a:cubicBezTo>
                  <a:cubicBezTo>
                    <a:pt x="102072" y="338917"/>
                    <a:pt x="92547" y="338917"/>
                    <a:pt x="87784" y="334154"/>
                  </a:cubicBezTo>
                  <a:cubicBezTo>
                    <a:pt x="83022" y="328439"/>
                    <a:pt x="83022" y="319867"/>
                    <a:pt x="113501" y="292245"/>
                  </a:cubicBezTo>
                  <a:cubicBezTo>
                    <a:pt x="123026" y="282720"/>
                    <a:pt x="135409" y="274147"/>
                    <a:pt x="146839" y="265574"/>
                  </a:cubicBezTo>
                  <a:cubicBezTo>
                    <a:pt x="137314" y="271289"/>
                    <a:pt x="127789" y="276052"/>
                    <a:pt x="119216" y="279862"/>
                  </a:cubicBezTo>
                  <a:cubicBezTo>
                    <a:pt x="86832" y="294149"/>
                    <a:pt x="79211" y="291292"/>
                    <a:pt x="77307" y="285577"/>
                  </a:cubicBezTo>
                  <a:cubicBezTo>
                    <a:pt x="75401" y="278909"/>
                    <a:pt x="78259" y="272242"/>
                    <a:pt x="111597" y="257954"/>
                  </a:cubicBezTo>
                  <a:cubicBezTo>
                    <a:pt x="125884" y="252239"/>
                    <a:pt x="143029" y="246524"/>
                    <a:pt x="158269" y="242714"/>
                  </a:cubicBezTo>
                  <a:cubicBezTo>
                    <a:pt x="163032" y="255097"/>
                    <a:pt x="172557" y="265574"/>
                    <a:pt x="184939" y="271289"/>
                  </a:cubicBezTo>
                  <a:cubicBezTo>
                    <a:pt x="180176" y="284624"/>
                    <a:pt x="174461" y="301770"/>
                    <a:pt x="166841" y="316057"/>
                  </a:cubicBezTo>
                  <a:close/>
                  <a:moveTo>
                    <a:pt x="196369" y="172229"/>
                  </a:moveTo>
                  <a:cubicBezTo>
                    <a:pt x="191607" y="156989"/>
                    <a:pt x="186844" y="139845"/>
                    <a:pt x="183986" y="124604"/>
                  </a:cubicBezTo>
                  <a:cubicBezTo>
                    <a:pt x="178272" y="89362"/>
                    <a:pt x="183034" y="82695"/>
                    <a:pt x="189701" y="80789"/>
                  </a:cubicBezTo>
                  <a:cubicBezTo>
                    <a:pt x="196369" y="79837"/>
                    <a:pt x="202084" y="83647"/>
                    <a:pt x="207799" y="118889"/>
                  </a:cubicBezTo>
                  <a:cubicBezTo>
                    <a:pt x="209704" y="128414"/>
                    <a:pt x="209704" y="138892"/>
                    <a:pt x="210657" y="150322"/>
                  </a:cubicBezTo>
                  <a:cubicBezTo>
                    <a:pt x="211609" y="136034"/>
                    <a:pt x="212561" y="120795"/>
                    <a:pt x="215419" y="107459"/>
                  </a:cubicBezTo>
                  <a:cubicBezTo>
                    <a:pt x="223039" y="67454"/>
                    <a:pt x="230659" y="61739"/>
                    <a:pt x="237326" y="63645"/>
                  </a:cubicBezTo>
                  <a:cubicBezTo>
                    <a:pt x="244947" y="64597"/>
                    <a:pt x="249709" y="72217"/>
                    <a:pt x="241136" y="113174"/>
                  </a:cubicBezTo>
                  <a:cubicBezTo>
                    <a:pt x="238279" y="126509"/>
                    <a:pt x="234469" y="140797"/>
                    <a:pt x="229707" y="155084"/>
                  </a:cubicBezTo>
                  <a:cubicBezTo>
                    <a:pt x="234469" y="145559"/>
                    <a:pt x="239232" y="135082"/>
                    <a:pt x="243994" y="127462"/>
                  </a:cubicBezTo>
                  <a:cubicBezTo>
                    <a:pt x="262091" y="96982"/>
                    <a:pt x="269711" y="95077"/>
                    <a:pt x="275426" y="97934"/>
                  </a:cubicBezTo>
                  <a:cubicBezTo>
                    <a:pt x="281141" y="101745"/>
                    <a:pt x="282094" y="109364"/>
                    <a:pt x="263997" y="140797"/>
                  </a:cubicBezTo>
                  <a:cubicBezTo>
                    <a:pt x="256376" y="154132"/>
                    <a:pt x="244947" y="168420"/>
                    <a:pt x="235422" y="180802"/>
                  </a:cubicBezTo>
                  <a:cubicBezTo>
                    <a:pt x="229707" y="176992"/>
                    <a:pt x="223991" y="174134"/>
                    <a:pt x="216372" y="173182"/>
                  </a:cubicBezTo>
                  <a:cubicBezTo>
                    <a:pt x="209704" y="170324"/>
                    <a:pt x="203036" y="170324"/>
                    <a:pt x="196369" y="172229"/>
                  </a:cubicBezTo>
                  <a:close/>
                  <a:moveTo>
                    <a:pt x="304001" y="327487"/>
                  </a:moveTo>
                  <a:cubicBezTo>
                    <a:pt x="299239" y="332249"/>
                    <a:pt x="291619" y="332249"/>
                    <a:pt x="266854" y="307484"/>
                  </a:cubicBezTo>
                  <a:cubicBezTo>
                    <a:pt x="260186" y="300817"/>
                    <a:pt x="253519" y="292245"/>
                    <a:pt x="246851" y="283672"/>
                  </a:cubicBezTo>
                  <a:cubicBezTo>
                    <a:pt x="254472" y="296054"/>
                    <a:pt x="262091" y="309389"/>
                    <a:pt x="267807" y="320820"/>
                  </a:cubicBezTo>
                  <a:cubicBezTo>
                    <a:pt x="284951" y="357967"/>
                    <a:pt x="282094" y="366539"/>
                    <a:pt x="275426" y="369397"/>
                  </a:cubicBezTo>
                  <a:cubicBezTo>
                    <a:pt x="268759" y="372254"/>
                    <a:pt x="260186" y="369397"/>
                    <a:pt x="243041" y="332249"/>
                  </a:cubicBezTo>
                  <a:cubicBezTo>
                    <a:pt x="237326" y="319867"/>
                    <a:pt x="232564" y="305579"/>
                    <a:pt x="227801" y="292245"/>
                  </a:cubicBezTo>
                  <a:cubicBezTo>
                    <a:pt x="229707" y="302722"/>
                    <a:pt x="231611" y="313199"/>
                    <a:pt x="232564" y="322724"/>
                  </a:cubicBezTo>
                  <a:cubicBezTo>
                    <a:pt x="236374" y="357967"/>
                    <a:pt x="231611" y="364634"/>
                    <a:pt x="224944" y="364634"/>
                  </a:cubicBezTo>
                  <a:cubicBezTo>
                    <a:pt x="218276" y="364634"/>
                    <a:pt x="212561" y="358920"/>
                    <a:pt x="208751" y="323677"/>
                  </a:cubicBezTo>
                  <a:cubicBezTo>
                    <a:pt x="206847" y="308437"/>
                    <a:pt x="207799" y="290339"/>
                    <a:pt x="208751" y="274147"/>
                  </a:cubicBezTo>
                  <a:cubicBezTo>
                    <a:pt x="222086" y="273195"/>
                    <a:pt x="235422" y="267479"/>
                    <a:pt x="243994" y="257002"/>
                  </a:cubicBezTo>
                  <a:cubicBezTo>
                    <a:pt x="257329" y="266527"/>
                    <a:pt x="271616" y="277957"/>
                    <a:pt x="282094" y="288434"/>
                  </a:cubicBezTo>
                  <a:cubicBezTo>
                    <a:pt x="307811" y="314152"/>
                    <a:pt x="308764" y="322724"/>
                    <a:pt x="304001" y="327487"/>
                  </a:cubicBezTo>
                  <a:close/>
                  <a:moveTo>
                    <a:pt x="322099" y="221759"/>
                  </a:moveTo>
                  <a:cubicBezTo>
                    <a:pt x="308764" y="223664"/>
                    <a:pt x="293524" y="223664"/>
                    <a:pt x="279236" y="223664"/>
                  </a:cubicBezTo>
                  <a:cubicBezTo>
                    <a:pt x="289714" y="224617"/>
                    <a:pt x="301144" y="226522"/>
                    <a:pt x="309716" y="228427"/>
                  </a:cubicBezTo>
                  <a:cubicBezTo>
                    <a:pt x="344959" y="236047"/>
                    <a:pt x="348769" y="242714"/>
                    <a:pt x="346864" y="249382"/>
                  </a:cubicBezTo>
                  <a:cubicBezTo>
                    <a:pt x="344959" y="256049"/>
                    <a:pt x="338291" y="259859"/>
                    <a:pt x="303049" y="252239"/>
                  </a:cubicBezTo>
                  <a:cubicBezTo>
                    <a:pt x="287809" y="249382"/>
                    <a:pt x="270664" y="242714"/>
                    <a:pt x="256376" y="236999"/>
                  </a:cubicBezTo>
                  <a:cubicBezTo>
                    <a:pt x="256376" y="236047"/>
                    <a:pt x="257329" y="234142"/>
                    <a:pt x="257329" y="233189"/>
                  </a:cubicBezTo>
                  <a:cubicBezTo>
                    <a:pt x="260186" y="220807"/>
                    <a:pt x="257329" y="208424"/>
                    <a:pt x="251614" y="197947"/>
                  </a:cubicBezTo>
                  <a:cubicBezTo>
                    <a:pt x="264949" y="188422"/>
                    <a:pt x="280189" y="178897"/>
                    <a:pt x="293524" y="171277"/>
                  </a:cubicBezTo>
                  <a:cubicBezTo>
                    <a:pt x="325909" y="155084"/>
                    <a:pt x="333529" y="156989"/>
                    <a:pt x="336386" y="162704"/>
                  </a:cubicBezTo>
                  <a:cubicBezTo>
                    <a:pt x="340197" y="168420"/>
                    <a:pt x="337339" y="176039"/>
                    <a:pt x="304954" y="192232"/>
                  </a:cubicBezTo>
                  <a:cubicBezTo>
                    <a:pt x="296382" y="196995"/>
                    <a:pt x="285904" y="200804"/>
                    <a:pt x="276379" y="204614"/>
                  </a:cubicBezTo>
                  <a:cubicBezTo>
                    <a:pt x="290666" y="200804"/>
                    <a:pt x="305907" y="197947"/>
                    <a:pt x="318289" y="196042"/>
                  </a:cubicBezTo>
                  <a:cubicBezTo>
                    <a:pt x="359247" y="191279"/>
                    <a:pt x="365914" y="196042"/>
                    <a:pt x="366866" y="203662"/>
                  </a:cubicBezTo>
                  <a:cubicBezTo>
                    <a:pt x="368772" y="209377"/>
                    <a:pt x="363057" y="216045"/>
                    <a:pt x="322099" y="221759"/>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9" name="任意多边形: 形状 8"/>
            <p:cNvSpPr/>
            <p:nvPr/>
          </p:nvSpPr>
          <p:spPr>
            <a:xfrm>
              <a:off x="7770376" y="4229571"/>
              <a:ext cx="161925" cy="190500"/>
            </a:xfrm>
            <a:custGeom>
              <a:avLst/>
              <a:gdLst>
                <a:gd name="connsiteX0" fmla="*/ 142994 w 161925"/>
                <a:gd name="connsiteY0" fmla="*/ 9054 h 190500"/>
                <a:gd name="connsiteX1" fmla="*/ 22026 w 161925"/>
                <a:gd name="connsiteY1" fmla="*/ 70967 h 190500"/>
                <a:gd name="connsiteX2" fmla="*/ 26789 w 161925"/>
                <a:gd name="connsiteY2" fmla="*/ 169074 h 190500"/>
                <a:gd name="connsiteX3" fmla="*/ 46791 w 161925"/>
                <a:gd name="connsiteY3" fmla="*/ 130022 h 190500"/>
                <a:gd name="connsiteX4" fmla="*/ 110609 w 161925"/>
                <a:gd name="connsiteY4" fmla="*/ 60489 h 190500"/>
                <a:gd name="connsiteX5" fmla="*/ 73461 w 161925"/>
                <a:gd name="connsiteY5" fmla="*/ 147167 h 190500"/>
                <a:gd name="connsiteX6" fmla="*/ 45839 w 161925"/>
                <a:gd name="connsiteY6" fmla="*/ 181457 h 190500"/>
                <a:gd name="connsiteX7" fmla="*/ 137279 w 161925"/>
                <a:gd name="connsiteY7" fmla="*/ 145262 h 190500"/>
                <a:gd name="connsiteX8" fmla="*/ 142994 w 161925"/>
                <a:gd name="connsiteY8" fmla="*/ 9054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925" h="190500">
                  <a:moveTo>
                    <a:pt x="142994" y="9054"/>
                  </a:moveTo>
                  <a:cubicBezTo>
                    <a:pt x="126801" y="-1423"/>
                    <a:pt x="45839" y="32867"/>
                    <a:pt x="22026" y="70967"/>
                  </a:cubicBezTo>
                  <a:cubicBezTo>
                    <a:pt x="119" y="105257"/>
                    <a:pt x="2976" y="146214"/>
                    <a:pt x="26789" y="169074"/>
                  </a:cubicBezTo>
                  <a:cubicBezTo>
                    <a:pt x="30599" y="158597"/>
                    <a:pt x="37266" y="144310"/>
                    <a:pt x="46791" y="130022"/>
                  </a:cubicBezTo>
                  <a:cubicBezTo>
                    <a:pt x="65841" y="100495"/>
                    <a:pt x="106799" y="58585"/>
                    <a:pt x="110609" y="60489"/>
                  </a:cubicBezTo>
                  <a:cubicBezTo>
                    <a:pt x="114419" y="63347"/>
                    <a:pt x="92511" y="117639"/>
                    <a:pt x="73461" y="147167"/>
                  </a:cubicBezTo>
                  <a:cubicBezTo>
                    <a:pt x="63936" y="161454"/>
                    <a:pt x="54411" y="173837"/>
                    <a:pt x="45839" y="181457"/>
                  </a:cubicBezTo>
                  <a:cubicBezTo>
                    <a:pt x="76319" y="193839"/>
                    <a:pt x="115371" y="179552"/>
                    <a:pt x="137279" y="145262"/>
                  </a:cubicBezTo>
                  <a:cubicBezTo>
                    <a:pt x="161091" y="107162"/>
                    <a:pt x="160139" y="19532"/>
                    <a:pt x="142994" y="9054"/>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0" name="任意多边形: 形状 9"/>
            <p:cNvSpPr/>
            <p:nvPr/>
          </p:nvSpPr>
          <p:spPr>
            <a:xfrm>
              <a:off x="7051786" y="4553563"/>
              <a:ext cx="114300" cy="123825"/>
            </a:xfrm>
            <a:custGeom>
              <a:avLst/>
              <a:gdLst>
                <a:gd name="connsiteX0" fmla="*/ 12906 w 114300"/>
                <a:gd name="connsiteY0" fmla="*/ 8912 h 123825"/>
                <a:gd name="connsiteX1" fmla="*/ 24336 w 114300"/>
                <a:gd name="connsiteY1" fmla="*/ 97495 h 123825"/>
                <a:gd name="connsiteX2" fmla="*/ 86249 w 114300"/>
                <a:gd name="connsiteY2" fmla="*/ 115592 h 123825"/>
                <a:gd name="connsiteX3" fmla="*/ 66246 w 114300"/>
                <a:gd name="connsiteY3" fmla="*/ 94637 h 123825"/>
                <a:gd name="connsiteX4" fmla="*/ 36719 w 114300"/>
                <a:gd name="connsiteY4" fmla="*/ 40345 h 123825"/>
                <a:gd name="connsiteX5" fmla="*/ 82439 w 114300"/>
                <a:gd name="connsiteY5" fmla="*/ 82255 h 123825"/>
                <a:gd name="connsiteX6" fmla="*/ 97679 w 114300"/>
                <a:gd name="connsiteY6" fmla="*/ 107020 h 123825"/>
                <a:gd name="connsiteX7" fmla="*/ 94821 w 114300"/>
                <a:gd name="connsiteY7" fmla="*/ 42250 h 123825"/>
                <a:gd name="connsiteX8" fmla="*/ 12906 w 114300"/>
                <a:gd name="connsiteY8" fmla="*/ 8912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123825">
                  <a:moveTo>
                    <a:pt x="12906" y="8912"/>
                  </a:moveTo>
                  <a:cubicBezTo>
                    <a:pt x="2429" y="16532"/>
                    <a:pt x="6239" y="73682"/>
                    <a:pt x="24336" y="97495"/>
                  </a:cubicBezTo>
                  <a:cubicBezTo>
                    <a:pt x="40529" y="118450"/>
                    <a:pt x="67199" y="126070"/>
                    <a:pt x="86249" y="115592"/>
                  </a:cubicBezTo>
                  <a:cubicBezTo>
                    <a:pt x="80534" y="110830"/>
                    <a:pt x="72914" y="104162"/>
                    <a:pt x="66246" y="94637"/>
                  </a:cubicBezTo>
                  <a:cubicBezTo>
                    <a:pt x="51959" y="76540"/>
                    <a:pt x="34814" y="42250"/>
                    <a:pt x="36719" y="40345"/>
                  </a:cubicBezTo>
                  <a:cubicBezTo>
                    <a:pt x="38624" y="38440"/>
                    <a:pt x="68151" y="64157"/>
                    <a:pt x="82439" y="82255"/>
                  </a:cubicBezTo>
                  <a:cubicBezTo>
                    <a:pt x="89106" y="90827"/>
                    <a:pt x="94821" y="100352"/>
                    <a:pt x="97679" y="107020"/>
                  </a:cubicBezTo>
                  <a:cubicBezTo>
                    <a:pt x="111966" y="90827"/>
                    <a:pt x="111014" y="63205"/>
                    <a:pt x="94821" y="42250"/>
                  </a:cubicBezTo>
                  <a:cubicBezTo>
                    <a:pt x="77676" y="19390"/>
                    <a:pt x="22431" y="1292"/>
                    <a:pt x="12906" y="8912"/>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1" name="任意多边形: 形状 10"/>
            <p:cNvSpPr/>
            <p:nvPr/>
          </p:nvSpPr>
          <p:spPr>
            <a:xfrm>
              <a:off x="7234714" y="5101939"/>
              <a:ext cx="161925" cy="161925"/>
            </a:xfrm>
            <a:custGeom>
              <a:avLst/>
              <a:gdLst>
                <a:gd name="connsiteX0" fmla="*/ 150019 w 161925"/>
                <a:gd name="connsiteY0" fmla="*/ 37751 h 161925"/>
                <a:gd name="connsiteX1" fmla="*/ 113824 w 161925"/>
                <a:gd name="connsiteY1" fmla="*/ 28226 h 161925"/>
                <a:gd name="connsiteX2" fmla="*/ 102394 w 161925"/>
                <a:gd name="connsiteY2" fmla="*/ 33941 h 161925"/>
                <a:gd name="connsiteX3" fmla="*/ 62389 w 161925"/>
                <a:gd name="connsiteY3" fmla="*/ 8223 h 161925"/>
                <a:gd name="connsiteX4" fmla="*/ 43339 w 161925"/>
                <a:gd name="connsiteY4" fmla="*/ 52038 h 161925"/>
                <a:gd name="connsiteX5" fmla="*/ 30956 w 161925"/>
                <a:gd name="connsiteY5" fmla="*/ 53943 h 161925"/>
                <a:gd name="connsiteX6" fmla="*/ 7144 w 161925"/>
                <a:gd name="connsiteY6" fmla="*/ 82518 h 161925"/>
                <a:gd name="connsiteX7" fmla="*/ 18574 w 161925"/>
                <a:gd name="connsiteY7" fmla="*/ 105378 h 161925"/>
                <a:gd name="connsiteX8" fmla="*/ 43339 w 161925"/>
                <a:gd name="connsiteY8" fmla="*/ 113951 h 161925"/>
                <a:gd name="connsiteX9" fmla="*/ 61436 w 161925"/>
                <a:gd name="connsiteY9" fmla="*/ 157766 h 161925"/>
                <a:gd name="connsiteX10" fmla="*/ 78581 w 161925"/>
                <a:gd name="connsiteY10" fmla="*/ 157766 h 161925"/>
                <a:gd name="connsiteX11" fmla="*/ 102394 w 161925"/>
                <a:gd name="connsiteY11" fmla="*/ 133001 h 161925"/>
                <a:gd name="connsiteX12" fmla="*/ 135731 w 161925"/>
                <a:gd name="connsiteY12" fmla="*/ 139668 h 161925"/>
                <a:gd name="connsiteX13" fmla="*/ 150019 w 161925"/>
                <a:gd name="connsiteY13" fmla="*/ 130143 h 161925"/>
                <a:gd name="connsiteX14" fmla="*/ 139541 w 161925"/>
                <a:gd name="connsiteY14" fmla="*/ 83471 h 161925"/>
                <a:gd name="connsiteX15" fmla="*/ 154781 w 161925"/>
                <a:gd name="connsiteY15" fmla="*/ 62516 h 161925"/>
                <a:gd name="connsiteX16" fmla="*/ 150019 w 161925"/>
                <a:gd name="connsiteY16" fmla="*/ 37751 h 161925"/>
                <a:gd name="connsiteX17" fmla="*/ 35719 w 161925"/>
                <a:gd name="connsiteY17" fmla="*/ 97758 h 161925"/>
                <a:gd name="connsiteX18" fmla="*/ 48101 w 161925"/>
                <a:gd name="connsiteY18" fmla="*/ 89186 h 161925"/>
                <a:gd name="connsiteX19" fmla="*/ 58579 w 161925"/>
                <a:gd name="connsiteY19" fmla="*/ 86328 h 161925"/>
                <a:gd name="connsiteX20" fmla="*/ 43339 w 161925"/>
                <a:gd name="connsiteY20" fmla="*/ 87281 h 161925"/>
                <a:gd name="connsiteX21" fmla="*/ 26194 w 161925"/>
                <a:gd name="connsiteY21" fmla="*/ 82518 h 161925"/>
                <a:gd name="connsiteX22" fmla="*/ 43339 w 161925"/>
                <a:gd name="connsiteY22" fmla="*/ 77756 h 161925"/>
                <a:gd name="connsiteX23" fmla="*/ 58579 w 161925"/>
                <a:gd name="connsiteY23" fmla="*/ 78708 h 161925"/>
                <a:gd name="connsiteX24" fmla="*/ 48101 w 161925"/>
                <a:gd name="connsiteY24" fmla="*/ 75851 h 161925"/>
                <a:gd name="connsiteX25" fmla="*/ 35719 w 161925"/>
                <a:gd name="connsiteY25" fmla="*/ 66326 h 161925"/>
                <a:gd name="connsiteX26" fmla="*/ 51911 w 161925"/>
                <a:gd name="connsiteY26" fmla="*/ 67278 h 161925"/>
                <a:gd name="connsiteX27" fmla="*/ 68104 w 161925"/>
                <a:gd name="connsiteY27" fmla="*/ 74898 h 161925"/>
                <a:gd name="connsiteX28" fmla="*/ 67151 w 161925"/>
                <a:gd name="connsiteY28" fmla="*/ 88233 h 161925"/>
                <a:gd name="connsiteX29" fmla="*/ 68104 w 161925"/>
                <a:gd name="connsiteY29" fmla="*/ 89186 h 161925"/>
                <a:gd name="connsiteX30" fmla="*/ 51911 w 161925"/>
                <a:gd name="connsiteY30" fmla="*/ 96806 h 161925"/>
                <a:gd name="connsiteX31" fmla="*/ 35719 w 161925"/>
                <a:gd name="connsiteY31" fmla="*/ 97758 h 161925"/>
                <a:gd name="connsiteX32" fmla="*/ 88106 w 161925"/>
                <a:gd name="connsiteY32" fmla="*/ 119666 h 161925"/>
                <a:gd name="connsiteX33" fmla="*/ 84296 w 161925"/>
                <a:gd name="connsiteY33" fmla="*/ 134906 h 161925"/>
                <a:gd name="connsiteX34" fmla="*/ 79534 w 161925"/>
                <a:gd name="connsiteY34" fmla="*/ 120618 h 161925"/>
                <a:gd name="connsiteX35" fmla="*/ 80486 w 161925"/>
                <a:gd name="connsiteY35" fmla="*/ 109188 h 161925"/>
                <a:gd name="connsiteX36" fmla="*/ 76676 w 161925"/>
                <a:gd name="connsiteY36" fmla="*/ 124428 h 161925"/>
                <a:gd name="connsiteX37" fmla="*/ 66199 w 161925"/>
                <a:gd name="connsiteY37" fmla="*/ 138716 h 161925"/>
                <a:gd name="connsiteX38" fmla="*/ 67151 w 161925"/>
                <a:gd name="connsiteY38" fmla="*/ 120618 h 161925"/>
                <a:gd name="connsiteX39" fmla="*/ 72866 w 161925"/>
                <a:gd name="connsiteY39" fmla="*/ 106331 h 161925"/>
                <a:gd name="connsiteX40" fmla="*/ 66199 w 161925"/>
                <a:gd name="connsiteY40" fmla="*/ 115856 h 161925"/>
                <a:gd name="connsiteX41" fmla="*/ 53816 w 161925"/>
                <a:gd name="connsiteY41" fmla="*/ 124428 h 161925"/>
                <a:gd name="connsiteX42" fmla="*/ 59531 w 161925"/>
                <a:gd name="connsiteY42" fmla="*/ 110141 h 161925"/>
                <a:gd name="connsiteX43" fmla="*/ 71914 w 161925"/>
                <a:gd name="connsiteY43" fmla="*/ 96806 h 161925"/>
                <a:gd name="connsiteX44" fmla="*/ 85249 w 161925"/>
                <a:gd name="connsiteY44" fmla="*/ 101568 h 161925"/>
                <a:gd name="connsiteX45" fmla="*/ 88106 w 161925"/>
                <a:gd name="connsiteY45" fmla="*/ 119666 h 161925"/>
                <a:gd name="connsiteX46" fmla="*/ 73819 w 161925"/>
                <a:gd name="connsiteY46" fmla="*/ 68231 h 161925"/>
                <a:gd name="connsiteX47" fmla="*/ 61436 w 161925"/>
                <a:gd name="connsiteY47" fmla="*/ 54896 h 161925"/>
                <a:gd name="connsiteX48" fmla="*/ 55721 w 161925"/>
                <a:gd name="connsiteY48" fmla="*/ 39656 h 161925"/>
                <a:gd name="connsiteX49" fmla="*/ 68104 w 161925"/>
                <a:gd name="connsiteY49" fmla="*/ 49181 h 161925"/>
                <a:gd name="connsiteX50" fmla="*/ 73819 w 161925"/>
                <a:gd name="connsiteY50" fmla="*/ 58706 h 161925"/>
                <a:gd name="connsiteX51" fmla="*/ 68104 w 161925"/>
                <a:gd name="connsiteY51" fmla="*/ 44418 h 161925"/>
                <a:gd name="connsiteX52" fmla="*/ 68104 w 161925"/>
                <a:gd name="connsiteY52" fmla="*/ 26321 h 161925"/>
                <a:gd name="connsiteX53" fmla="*/ 77629 w 161925"/>
                <a:gd name="connsiteY53" fmla="*/ 41561 h 161925"/>
                <a:gd name="connsiteX54" fmla="*/ 81439 w 161925"/>
                <a:gd name="connsiteY54" fmla="*/ 56801 h 161925"/>
                <a:gd name="connsiteX55" fmla="*/ 81439 w 161925"/>
                <a:gd name="connsiteY55" fmla="*/ 45371 h 161925"/>
                <a:gd name="connsiteX56" fmla="*/ 86201 w 161925"/>
                <a:gd name="connsiteY56" fmla="*/ 31083 h 161925"/>
                <a:gd name="connsiteX57" fmla="*/ 90011 w 161925"/>
                <a:gd name="connsiteY57" fmla="*/ 46323 h 161925"/>
                <a:gd name="connsiteX58" fmla="*/ 87154 w 161925"/>
                <a:gd name="connsiteY58" fmla="*/ 64421 h 161925"/>
                <a:gd name="connsiteX59" fmla="*/ 79534 w 161925"/>
                <a:gd name="connsiteY59" fmla="*/ 65373 h 161925"/>
                <a:gd name="connsiteX60" fmla="*/ 73819 w 161925"/>
                <a:gd name="connsiteY60" fmla="*/ 68231 h 161925"/>
                <a:gd name="connsiteX61" fmla="*/ 134779 w 161925"/>
                <a:gd name="connsiteY61" fmla="*/ 99663 h 161925"/>
                <a:gd name="connsiteX62" fmla="*/ 119539 w 161925"/>
                <a:gd name="connsiteY62" fmla="*/ 99663 h 161925"/>
                <a:gd name="connsiteX63" fmla="*/ 109061 w 161925"/>
                <a:gd name="connsiteY63" fmla="*/ 95853 h 161925"/>
                <a:gd name="connsiteX64" fmla="*/ 122396 w 161925"/>
                <a:gd name="connsiteY64" fmla="*/ 104426 h 161925"/>
                <a:gd name="connsiteX65" fmla="*/ 132874 w 161925"/>
                <a:gd name="connsiteY65" fmla="*/ 118713 h 161925"/>
                <a:gd name="connsiteX66" fmla="*/ 116681 w 161925"/>
                <a:gd name="connsiteY66" fmla="*/ 112046 h 161925"/>
                <a:gd name="connsiteX67" fmla="*/ 105251 w 161925"/>
                <a:gd name="connsiteY67" fmla="*/ 101568 h 161925"/>
                <a:gd name="connsiteX68" fmla="*/ 111919 w 161925"/>
                <a:gd name="connsiteY68" fmla="*/ 110141 h 161925"/>
                <a:gd name="connsiteX69" fmla="*/ 116681 w 161925"/>
                <a:gd name="connsiteY69" fmla="*/ 124428 h 161925"/>
                <a:gd name="connsiteX70" fmla="*/ 104299 w 161925"/>
                <a:gd name="connsiteY70" fmla="*/ 113951 h 161925"/>
                <a:gd name="connsiteX71" fmla="*/ 95726 w 161925"/>
                <a:gd name="connsiteY71" fmla="*/ 97758 h 161925"/>
                <a:gd name="connsiteX72" fmla="*/ 104299 w 161925"/>
                <a:gd name="connsiteY72" fmla="*/ 86328 h 161925"/>
                <a:gd name="connsiteX73" fmla="*/ 121444 w 161925"/>
                <a:gd name="connsiteY73" fmla="*/ 90138 h 161925"/>
                <a:gd name="connsiteX74" fmla="*/ 134779 w 161925"/>
                <a:gd name="connsiteY74" fmla="*/ 99663 h 161925"/>
                <a:gd name="connsiteX75" fmla="*/ 122396 w 161925"/>
                <a:gd name="connsiteY75" fmla="*/ 62516 h 161925"/>
                <a:gd name="connsiteX76" fmla="*/ 109061 w 161925"/>
                <a:gd name="connsiteY76" fmla="*/ 70136 h 161925"/>
                <a:gd name="connsiteX77" fmla="*/ 119539 w 161925"/>
                <a:gd name="connsiteY77" fmla="*/ 66326 h 161925"/>
                <a:gd name="connsiteX78" fmla="*/ 134779 w 161925"/>
                <a:gd name="connsiteY78" fmla="*/ 66326 h 161925"/>
                <a:gd name="connsiteX79" fmla="*/ 121444 w 161925"/>
                <a:gd name="connsiteY79" fmla="*/ 74898 h 161925"/>
                <a:gd name="connsiteX80" fmla="*/ 103346 w 161925"/>
                <a:gd name="connsiteY80" fmla="*/ 77756 h 161925"/>
                <a:gd name="connsiteX81" fmla="*/ 103346 w 161925"/>
                <a:gd name="connsiteY81" fmla="*/ 76803 h 161925"/>
                <a:gd name="connsiteX82" fmla="*/ 95726 w 161925"/>
                <a:gd name="connsiteY82" fmla="*/ 66326 h 161925"/>
                <a:gd name="connsiteX83" fmla="*/ 104299 w 161925"/>
                <a:gd name="connsiteY83" fmla="*/ 51086 h 161925"/>
                <a:gd name="connsiteX84" fmla="*/ 116681 w 161925"/>
                <a:gd name="connsiteY84" fmla="*/ 40608 h 161925"/>
                <a:gd name="connsiteX85" fmla="*/ 111919 w 161925"/>
                <a:gd name="connsiteY85" fmla="*/ 54896 h 161925"/>
                <a:gd name="connsiteX86" fmla="*/ 105251 w 161925"/>
                <a:gd name="connsiteY86" fmla="*/ 63468 h 161925"/>
                <a:gd name="connsiteX87" fmla="*/ 117634 w 161925"/>
                <a:gd name="connsiteY87" fmla="*/ 53943 h 161925"/>
                <a:gd name="connsiteX88" fmla="*/ 134779 w 161925"/>
                <a:gd name="connsiteY88" fmla="*/ 48228 h 161925"/>
                <a:gd name="connsiteX89" fmla="*/ 122396 w 161925"/>
                <a:gd name="connsiteY89" fmla="*/ 6251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1925" h="161925">
                  <a:moveTo>
                    <a:pt x="150019" y="37751"/>
                  </a:moveTo>
                  <a:cubicBezTo>
                    <a:pt x="142399" y="27273"/>
                    <a:pt x="128111" y="23463"/>
                    <a:pt x="113824" y="28226"/>
                  </a:cubicBezTo>
                  <a:cubicBezTo>
                    <a:pt x="110014" y="29178"/>
                    <a:pt x="106204" y="31083"/>
                    <a:pt x="102394" y="33941"/>
                  </a:cubicBezTo>
                  <a:cubicBezTo>
                    <a:pt x="95726" y="14891"/>
                    <a:pt x="78581" y="3461"/>
                    <a:pt x="62389" y="8223"/>
                  </a:cubicBezTo>
                  <a:cubicBezTo>
                    <a:pt x="46196" y="12986"/>
                    <a:pt x="38576" y="32988"/>
                    <a:pt x="43339" y="52038"/>
                  </a:cubicBezTo>
                  <a:cubicBezTo>
                    <a:pt x="38576" y="52038"/>
                    <a:pt x="34766" y="52991"/>
                    <a:pt x="30956" y="53943"/>
                  </a:cubicBezTo>
                  <a:cubicBezTo>
                    <a:pt x="16669" y="58706"/>
                    <a:pt x="7144" y="69183"/>
                    <a:pt x="7144" y="82518"/>
                  </a:cubicBezTo>
                  <a:cubicBezTo>
                    <a:pt x="7144" y="91091"/>
                    <a:pt x="10954" y="98711"/>
                    <a:pt x="18574" y="105378"/>
                  </a:cubicBezTo>
                  <a:cubicBezTo>
                    <a:pt x="25241" y="111093"/>
                    <a:pt x="33814" y="113951"/>
                    <a:pt x="43339" y="113951"/>
                  </a:cubicBezTo>
                  <a:cubicBezTo>
                    <a:pt x="37624" y="133001"/>
                    <a:pt x="45244" y="153003"/>
                    <a:pt x="61436" y="157766"/>
                  </a:cubicBezTo>
                  <a:cubicBezTo>
                    <a:pt x="67151" y="159671"/>
                    <a:pt x="72866" y="159671"/>
                    <a:pt x="78581" y="157766"/>
                  </a:cubicBezTo>
                  <a:cubicBezTo>
                    <a:pt x="89059" y="154908"/>
                    <a:pt x="98584" y="145383"/>
                    <a:pt x="102394" y="133001"/>
                  </a:cubicBezTo>
                  <a:cubicBezTo>
                    <a:pt x="112871" y="140621"/>
                    <a:pt x="125254" y="142526"/>
                    <a:pt x="135731" y="139668"/>
                  </a:cubicBezTo>
                  <a:cubicBezTo>
                    <a:pt x="141446" y="137763"/>
                    <a:pt x="146209" y="134906"/>
                    <a:pt x="150019" y="130143"/>
                  </a:cubicBezTo>
                  <a:cubicBezTo>
                    <a:pt x="159544" y="116808"/>
                    <a:pt x="155734" y="95853"/>
                    <a:pt x="139541" y="83471"/>
                  </a:cubicBezTo>
                  <a:cubicBezTo>
                    <a:pt x="147161" y="77756"/>
                    <a:pt x="151924" y="70136"/>
                    <a:pt x="154781" y="62516"/>
                  </a:cubicBezTo>
                  <a:cubicBezTo>
                    <a:pt x="155734" y="52991"/>
                    <a:pt x="154781" y="44418"/>
                    <a:pt x="150019" y="37751"/>
                  </a:cubicBezTo>
                  <a:close/>
                  <a:moveTo>
                    <a:pt x="35719" y="97758"/>
                  </a:moveTo>
                  <a:cubicBezTo>
                    <a:pt x="34766" y="95853"/>
                    <a:pt x="35719" y="92996"/>
                    <a:pt x="48101" y="89186"/>
                  </a:cubicBezTo>
                  <a:cubicBezTo>
                    <a:pt x="50959" y="88233"/>
                    <a:pt x="54769" y="87281"/>
                    <a:pt x="58579" y="86328"/>
                  </a:cubicBezTo>
                  <a:cubicBezTo>
                    <a:pt x="52864" y="87281"/>
                    <a:pt x="48101" y="87281"/>
                    <a:pt x="43339" y="87281"/>
                  </a:cubicBezTo>
                  <a:cubicBezTo>
                    <a:pt x="28099" y="87281"/>
                    <a:pt x="26194" y="84423"/>
                    <a:pt x="26194" y="82518"/>
                  </a:cubicBezTo>
                  <a:cubicBezTo>
                    <a:pt x="26194" y="79661"/>
                    <a:pt x="29051" y="77756"/>
                    <a:pt x="43339" y="77756"/>
                  </a:cubicBezTo>
                  <a:cubicBezTo>
                    <a:pt x="48101" y="77756"/>
                    <a:pt x="53816" y="78708"/>
                    <a:pt x="58579" y="78708"/>
                  </a:cubicBezTo>
                  <a:cubicBezTo>
                    <a:pt x="54769" y="77756"/>
                    <a:pt x="50959" y="76803"/>
                    <a:pt x="48101" y="75851"/>
                  </a:cubicBezTo>
                  <a:cubicBezTo>
                    <a:pt x="35719" y="71088"/>
                    <a:pt x="34766" y="69183"/>
                    <a:pt x="35719" y="66326"/>
                  </a:cubicBezTo>
                  <a:cubicBezTo>
                    <a:pt x="36671" y="64421"/>
                    <a:pt x="39529" y="63468"/>
                    <a:pt x="51911" y="67278"/>
                  </a:cubicBezTo>
                  <a:cubicBezTo>
                    <a:pt x="56674" y="69183"/>
                    <a:pt x="63341" y="72041"/>
                    <a:pt x="68104" y="74898"/>
                  </a:cubicBezTo>
                  <a:cubicBezTo>
                    <a:pt x="66199" y="78708"/>
                    <a:pt x="66199" y="83471"/>
                    <a:pt x="67151" y="88233"/>
                  </a:cubicBezTo>
                  <a:cubicBezTo>
                    <a:pt x="67151" y="88233"/>
                    <a:pt x="67151" y="89186"/>
                    <a:pt x="68104" y="89186"/>
                  </a:cubicBezTo>
                  <a:cubicBezTo>
                    <a:pt x="63341" y="92043"/>
                    <a:pt x="56674" y="94901"/>
                    <a:pt x="51911" y="96806"/>
                  </a:cubicBezTo>
                  <a:cubicBezTo>
                    <a:pt x="39529" y="101568"/>
                    <a:pt x="36671" y="99663"/>
                    <a:pt x="35719" y="97758"/>
                  </a:cubicBezTo>
                  <a:close/>
                  <a:moveTo>
                    <a:pt x="88106" y="119666"/>
                  </a:moveTo>
                  <a:cubicBezTo>
                    <a:pt x="88106" y="133001"/>
                    <a:pt x="86201" y="134906"/>
                    <a:pt x="84296" y="134906"/>
                  </a:cubicBezTo>
                  <a:cubicBezTo>
                    <a:pt x="81439" y="134906"/>
                    <a:pt x="79534" y="133001"/>
                    <a:pt x="79534" y="120618"/>
                  </a:cubicBezTo>
                  <a:cubicBezTo>
                    <a:pt x="79534" y="116808"/>
                    <a:pt x="79534" y="112998"/>
                    <a:pt x="80486" y="109188"/>
                  </a:cubicBezTo>
                  <a:cubicBezTo>
                    <a:pt x="79534" y="113951"/>
                    <a:pt x="78581" y="119666"/>
                    <a:pt x="76676" y="124428"/>
                  </a:cubicBezTo>
                  <a:cubicBezTo>
                    <a:pt x="71914" y="138716"/>
                    <a:pt x="69056" y="139668"/>
                    <a:pt x="66199" y="138716"/>
                  </a:cubicBezTo>
                  <a:cubicBezTo>
                    <a:pt x="63341" y="137763"/>
                    <a:pt x="62389" y="134906"/>
                    <a:pt x="67151" y="120618"/>
                  </a:cubicBezTo>
                  <a:cubicBezTo>
                    <a:pt x="69056" y="115856"/>
                    <a:pt x="70961" y="111093"/>
                    <a:pt x="72866" y="106331"/>
                  </a:cubicBezTo>
                  <a:cubicBezTo>
                    <a:pt x="70961" y="109188"/>
                    <a:pt x="69056" y="112998"/>
                    <a:pt x="66199" y="115856"/>
                  </a:cubicBezTo>
                  <a:cubicBezTo>
                    <a:pt x="58579" y="126333"/>
                    <a:pt x="55721" y="126333"/>
                    <a:pt x="53816" y="124428"/>
                  </a:cubicBezTo>
                  <a:cubicBezTo>
                    <a:pt x="51911" y="122523"/>
                    <a:pt x="51911" y="119666"/>
                    <a:pt x="59531" y="110141"/>
                  </a:cubicBezTo>
                  <a:cubicBezTo>
                    <a:pt x="63341" y="105378"/>
                    <a:pt x="68104" y="101568"/>
                    <a:pt x="71914" y="96806"/>
                  </a:cubicBezTo>
                  <a:cubicBezTo>
                    <a:pt x="75724" y="99663"/>
                    <a:pt x="80486" y="101568"/>
                    <a:pt x="85249" y="101568"/>
                  </a:cubicBezTo>
                  <a:cubicBezTo>
                    <a:pt x="87154" y="107283"/>
                    <a:pt x="88106" y="113951"/>
                    <a:pt x="88106" y="119666"/>
                  </a:cubicBezTo>
                  <a:close/>
                  <a:moveTo>
                    <a:pt x="73819" y="68231"/>
                  </a:moveTo>
                  <a:cubicBezTo>
                    <a:pt x="70009" y="64421"/>
                    <a:pt x="65246" y="59658"/>
                    <a:pt x="61436" y="54896"/>
                  </a:cubicBezTo>
                  <a:cubicBezTo>
                    <a:pt x="53816" y="44418"/>
                    <a:pt x="53816" y="41561"/>
                    <a:pt x="55721" y="39656"/>
                  </a:cubicBezTo>
                  <a:cubicBezTo>
                    <a:pt x="57626" y="37751"/>
                    <a:pt x="60484" y="38703"/>
                    <a:pt x="68104" y="49181"/>
                  </a:cubicBezTo>
                  <a:cubicBezTo>
                    <a:pt x="70009" y="52038"/>
                    <a:pt x="71914" y="54896"/>
                    <a:pt x="73819" y="58706"/>
                  </a:cubicBezTo>
                  <a:cubicBezTo>
                    <a:pt x="71914" y="53943"/>
                    <a:pt x="69056" y="49181"/>
                    <a:pt x="68104" y="44418"/>
                  </a:cubicBezTo>
                  <a:cubicBezTo>
                    <a:pt x="63341" y="30131"/>
                    <a:pt x="65246" y="27273"/>
                    <a:pt x="68104" y="26321"/>
                  </a:cubicBezTo>
                  <a:cubicBezTo>
                    <a:pt x="70961" y="25368"/>
                    <a:pt x="73819" y="27273"/>
                    <a:pt x="77629" y="41561"/>
                  </a:cubicBezTo>
                  <a:cubicBezTo>
                    <a:pt x="78581" y="46323"/>
                    <a:pt x="80486" y="51086"/>
                    <a:pt x="81439" y="56801"/>
                  </a:cubicBezTo>
                  <a:cubicBezTo>
                    <a:pt x="81439" y="52991"/>
                    <a:pt x="81439" y="49181"/>
                    <a:pt x="81439" y="45371"/>
                  </a:cubicBezTo>
                  <a:cubicBezTo>
                    <a:pt x="82391" y="32036"/>
                    <a:pt x="84296" y="30131"/>
                    <a:pt x="86201" y="31083"/>
                  </a:cubicBezTo>
                  <a:cubicBezTo>
                    <a:pt x="89059" y="31083"/>
                    <a:pt x="90011" y="33941"/>
                    <a:pt x="90011" y="46323"/>
                  </a:cubicBezTo>
                  <a:cubicBezTo>
                    <a:pt x="90011" y="52038"/>
                    <a:pt x="89059" y="58706"/>
                    <a:pt x="87154" y="64421"/>
                  </a:cubicBezTo>
                  <a:cubicBezTo>
                    <a:pt x="85249" y="64421"/>
                    <a:pt x="82391" y="64421"/>
                    <a:pt x="79534" y="65373"/>
                  </a:cubicBezTo>
                  <a:cubicBezTo>
                    <a:pt x="77629" y="65373"/>
                    <a:pt x="75724" y="67278"/>
                    <a:pt x="73819" y="68231"/>
                  </a:cubicBezTo>
                  <a:close/>
                  <a:moveTo>
                    <a:pt x="134779" y="99663"/>
                  </a:moveTo>
                  <a:cubicBezTo>
                    <a:pt x="133826" y="101568"/>
                    <a:pt x="131921" y="103473"/>
                    <a:pt x="119539" y="99663"/>
                  </a:cubicBezTo>
                  <a:cubicBezTo>
                    <a:pt x="116681" y="98711"/>
                    <a:pt x="112871" y="96806"/>
                    <a:pt x="109061" y="95853"/>
                  </a:cubicBezTo>
                  <a:cubicBezTo>
                    <a:pt x="113824" y="98711"/>
                    <a:pt x="118586" y="101568"/>
                    <a:pt x="122396" y="104426"/>
                  </a:cubicBezTo>
                  <a:cubicBezTo>
                    <a:pt x="133826" y="112998"/>
                    <a:pt x="134779" y="116808"/>
                    <a:pt x="132874" y="118713"/>
                  </a:cubicBezTo>
                  <a:cubicBezTo>
                    <a:pt x="130969" y="120618"/>
                    <a:pt x="128111" y="121571"/>
                    <a:pt x="116681" y="112046"/>
                  </a:cubicBezTo>
                  <a:cubicBezTo>
                    <a:pt x="112871" y="109188"/>
                    <a:pt x="109061" y="105378"/>
                    <a:pt x="105251" y="101568"/>
                  </a:cubicBezTo>
                  <a:cubicBezTo>
                    <a:pt x="108109" y="104426"/>
                    <a:pt x="110014" y="107283"/>
                    <a:pt x="111919" y="110141"/>
                  </a:cubicBezTo>
                  <a:cubicBezTo>
                    <a:pt x="119539" y="120618"/>
                    <a:pt x="118586" y="123476"/>
                    <a:pt x="116681" y="124428"/>
                  </a:cubicBezTo>
                  <a:cubicBezTo>
                    <a:pt x="114776" y="125381"/>
                    <a:pt x="111919" y="124428"/>
                    <a:pt x="104299" y="113951"/>
                  </a:cubicBezTo>
                  <a:cubicBezTo>
                    <a:pt x="101441" y="109188"/>
                    <a:pt x="98584" y="103473"/>
                    <a:pt x="95726" y="97758"/>
                  </a:cubicBezTo>
                  <a:cubicBezTo>
                    <a:pt x="100489" y="94901"/>
                    <a:pt x="103346" y="91091"/>
                    <a:pt x="104299" y="86328"/>
                  </a:cubicBezTo>
                  <a:cubicBezTo>
                    <a:pt x="110014" y="87281"/>
                    <a:pt x="116681" y="88233"/>
                    <a:pt x="121444" y="90138"/>
                  </a:cubicBezTo>
                  <a:cubicBezTo>
                    <a:pt x="133826" y="94901"/>
                    <a:pt x="134779" y="97758"/>
                    <a:pt x="134779" y="99663"/>
                  </a:cubicBezTo>
                  <a:close/>
                  <a:moveTo>
                    <a:pt x="122396" y="62516"/>
                  </a:moveTo>
                  <a:cubicBezTo>
                    <a:pt x="118586" y="65373"/>
                    <a:pt x="113824" y="68231"/>
                    <a:pt x="109061" y="70136"/>
                  </a:cubicBezTo>
                  <a:cubicBezTo>
                    <a:pt x="112871" y="68231"/>
                    <a:pt x="116681" y="67278"/>
                    <a:pt x="119539" y="66326"/>
                  </a:cubicBezTo>
                  <a:cubicBezTo>
                    <a:pt x="131921" y="62516"/>
                    <a:pt x="134779" y="64421"/>
                    <a:pt x="134779" y="66326"/>
                  </a:cubicBezTo>
                  <a:cubicBezTo>
                    <a:pt x="135731" y="68231"/>
                    <a:pt x="133826" y="71088"/>
                    <a:pt x="121444" y="74898"/>
                  </a:cubicBezTo>
                  <a:cubicBezTo>
                    <a:pt x="115729" y="76803"/>
                    <a:pt x="110014" y="77756"/>
                    <a:pt x="103346" y="77756"/>
                  </a:cubicBezTo>
                  <a:cubicBezTo>
                    <a:pt x="103346" y="77756"/>
                    <a:pt x="103346" y="76803"/>
                    <a:pt x="103346" y="76803"/>
                  </a:cubicBezTo>
                  <a:cubicBezTo>
                    <a:pt x="102394" y="72041"/>
                    <a:pt x="99536" y="69183"/>
                    <a:pt x="95726" y="66326"/>
                  </a:cubicBezTo>
                  <a:cubicBezTo>
                    <a:pt x="98584" y="61563"/>
                    <a:pt x="101441" y="54896"/>
                    <a:pt x="104299" y="51086"/>
                  </a:cubicBezTo>
                  <a:cubicBezTo>
                    <a:pt x="111919" y="40608"/>
                    <a:pt x="114776" y="39656"/>
                    <a:pt x="116681" y="40608"/>
                  </a:cubicBezTo>
                  <a:cubicBezTo>
                    <a:pt x="118586" y="41561"/>
                    <a:pt x="119539" y="44418"/>
                    <a:pt x="111919" y="54896"/>
                  </a:cubicBezTo>
                  <a:cubicBezTo>
                    <a:pt x="110014" y="57753"/>
                    <a:pt x="107156" y="60611"/>
                    <a:pt x="105251" y="63468"/>
                  </a:cubicBezTo>
                  <a:cubicBezTo>
                    <a:pt x="109061" y="59658"/>
                    <a:pt x="113824" y="55848"/>
                    <a:pt x="117634" y="53943"/>
                  </a:cubicBezTo>
                  <a:cubicBezTo>
                    <a:pt x="130016" y="45371"/>
                    <a:pt x="132874" y="45371"/>
                    <a:pt x="134779" y="48228"/>
                  </a:cubicBezTo>
                  <a:cubicBezTo>
                    <a:pt x="136684" y="51086"/>
                    <a:pt x="133826" y="53943"/>
                    <a:pt x="122396" y="62516"/>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4339"/>
                                        </p:tgtEl>
                                        <p:attrNameLst>
                                          <p:attrName>style.visibility</p:attrName>
                                        </p:attrNameLst>
                                      </p:cBhvr>
                                      <p:to>
                                        <p:strVal val="visible"/>
                                      </p:to>
                                    </p:set>
                                    <p:animEffect transition="in" filter="randombar(horizontal)">
                                      <p:cBhvr>
                                        <p:cTn id="7" dur="500"/>
                                        <p:tgtEl>
                                          <p:spTgt spid="14339"/>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blinds(horizontal)">
                                      <p:cBhvr>
                                        <p:cTn id="12" dur="500"/>
                                        <p:tgtEl>
                                          <p:spTgt spid="55"/>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blinds(horizontal)">
                                      <p:cBhvr>
                                        <p:cTn id="17" dur="500"/>
                                        <p:tgtEl>
                                          <p:spTgt spid="56"/>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barn(inVertical)">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9" grpId="0"/>
      <p:bldP spid="55" grpId="0"/>
      <p:bldP spid="56" grpId="0"/>
      <p:bldP spid="5" grpId="0" animBg="1"/>
    </p:bldLst>
  </p:timing>
</p:sld>
</file>

<file path=ppt/slides/slide1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矩形 1"/>
          <p:cNvSpPr>
            <a:spLocks noChangeArrowheads="1"/>
          </p:cNvSpPr>
          <p:nvPr/>
        </p:nvSpPr>
        <p:spPr bwMode="auto">
          <a:xfrm>
            <a:off x="863601" y="1373718"/>
            <a:ext cx="3889375"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为设果，果有杨梅。</a:t>
            </a:r>
            <a:endPar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endParaRPr>
          </a:p>
        </p:txBody>
      </p:sp>
      <p:sp>
        <p:nvSpPr>
          <p:cNvPr id="15463" name="矩形 1"/>
          <p:cNvSpPr>
            <a:spLocks noChangeArrowheads="1"/>
          </p:cNvSpPr>
          <p:nvPr/>
        </p:nvSpPr>
        <p:spPr bwMode="auto">
          <a:xfrm>
            <a:off x="863601" y="1373718"/>
            <a:ext cx="3889375"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EA4"/>
                </a:solidFill>
                <a:effectLst/>
                <a:uLnTx/>
                <a:uFillTx/>
                <a:latin typeface="宋体" panose="02010600030101010101" pitchFamily="2" charset="-122"/>
                <a:ea typeface="宋体" panose="02010600030101010101" pitchFamily="2" charset="-122"/>
                <a:cs typeface="+mn-cs"/>
                <a:sym typeface="等线" panose="02010600030101010101" pitchFamily="2" charset="-122"/>
              </a:rPr>
              <a:t>为</a:t>
            </a: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sym typeface="等线" panose="02010600030101010101" pitchFamily="2" charset="-122"/>
              </a:rPr>
              <a:t>设</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果，果有杨梅。</a:t>
            </a:r>
            <a:endPar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endParaRPr>
          </a:p>
        </p:txBody>
      </p:sp>
      <p:sp>
        <p:nvSpPr>
          <p:cNvPr id="55" name="文本框 54"/>
          <p:cNvSpPr txBox="1">
            <a:spLocks noChangeArrowheads="1"/>
          </p:cNvSpPr>
          <p:nvPr/>
        </p:nvSpPr>
        <p:spPr bwMode="auto">
          <a:xfrm>
            <a:off x="1271589" y="2256367"/>
            <a:ext cx="288925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摆放，摆设。</a:t>
            </a:r>
          </a:p>
        </p:txBody>
      </p:sp>
      <p:sp>
        <p:nvSpPr>
          <p:cNvPr id="5" name="矩形 4"/>
          <p:cNvSpPr>
            <a:spLocks noChangeArrowheads="1"/>
          </p:cNvSpPr>
          <p:nvPr/>
        </p:nvSpPr>
        <p:spPr bwMode="auto">
          <a:xfrm>
            <a:off x="863601" y="4345519"/>
            <a:ext cx="7404100" cy="1667508"/>
          </a:xfrm>
          <a:prstGeom prst="rect">
            <a:avLst/>
          </a:prstGeom>
          <a:noFill/>
          <a:ln w="31750" cmpd="dbl">
            <a:solidFill>
              <a:srgbClr val="5BD4FF"/>
            </a:solidFill>
            <a:prstDash val="dashDot"/>
            <a:miter lim="800000"/>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EF4B3B"/>
                </a:solidFill>
                <a:effectLst/>
                <a:uLnTx/>
                <a:uFillTx/>
                <a:latin typeface="楷体" panose="02010609060101010101" pitchFamily="49" charset="-122"/>
                <a:ea typeface="楷体" panose="02010609060101010101" pitchFamily="49" charset="-122"/>
                <a:cs typeface="+mn-cs"/>
                <a:sym typeface="等线" panose="02010600030101010101" pitchFamily="2" charset="-122"/>
              </a:rPr>
              <a:t>    句意：</a:t>
            </a: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sym typeface="等线" panose="02010600030101010101" pitchFamily="2" charset="-122"/>
              </a:rPr>
              <a:t>孩子给孔君平端来了水果，其中有杨梅。</a:t>
            </a:r>
          </a:p>
        </p:txBody>
      </p:sp>
      <p:sp>
        <p:nvSpPr>
          <p:cNvPr id="6" name="矩形 5"/>
          <p:cNvSpPr>
            <a:spLocks noChangeArrowheads="1"/>
          </p:cNvSpPr>
          <p:nvPr/>
        </p:nvSpPr>
        <p:spPr bwMode="auto">
          <a:xfrm>
            <a:off x="863600" y="3107267"/>
            <a:ext cx="89867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5000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）为（   ）设果，果有杨梅。</a:t>
            </a:r>
          </a:p>
        </p:txBody>
      </p:sp>
      <p:sp>
        <p:nvSpPr>
          <p:cNvPr id="7" name="Rectangle 7"/>
          <p:cNvSpPr>
            <a:spLocks noChangeArrowheads="1"/>
          </p:cNvSpPr>
          <p:nvPr/>
        </p:nvSpPr>
        <p:spPr bwMode="auto">
          <a:xfrm>
            <a:off x="1376364" y="3113617"/>
            <a:ext cx="596900"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50000"/>
              </a:spcBef>
              <a:spcAft>
                <a:spcPct val="0"/>
              </a:spcAft>
              <a:buClrTx/>
              <a:buSzTx/>
              <a:buFontTx/>
              <a:buNone/>
              <a:defRPr/>
            </a:pPr>
            <a:r>
              <a:rPr kumimoji="0" lang="zh-CN" altLang="en-US" sz="4265" b="1" i="0" u="none" strike="noStrike" kern="1200" cap="none" spc="0" normalizeH="0" baseline="0" noProof="0">
                <a:ln>
                  <a:noFill/>
                </a:ln>
                <a:solidFill>
                  <a:srgbClr val="EF4B3B"/>
                </a:solidFill>
                <a:effectLst/>
                <a:uLnTx/>
                <a:uFillTx/>
                <a:latin typeface="楷体" panose="02010609060101010101" pitchFamily="49" charset="-122"/>
                <a:ea typeface="楷体" panose="02010609060101010101" pitchFamily="49" charset="-122"/>
                <a:cs typeface="+mn-cs"/>
              </a:rPr>
              <a:t>儿</a:t>
            </a:r>
          </a:p>
        </p:txBody>
      </p:sp>
      <p:sp>
        <p:nvSpPr>
          <p:cNvPr id="8" name="Rectangle 9"/>
          <p:cNvSpPr>
            <a:spLocks noChangeArrowheads="1"/>
          </p:cNvSpPr>
          <p:nvPr/>
        </p:nvSpPr>
        <p:spPr bwMode="auto">
          <a:xfrm>
            <a:off x="3195639" y="3113617"/>
            <a:ext cx="596900"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50000"/>
              </a:spcBef>
              <a:spcAft>
                <a:spcPct val="0"/>
              </a:spcAft>
              <a:buClrTx/>
              <a:buSzTx/>
              <a:buFontTx/>
              <a:buNone/>
              <a:defRPr/>
            </a:pPr>
            <a:r>
              <a:rPr kumimoji="0" lang="zh-CN" altLang="en-US" sz="4265" b="1" i="0" u="none" strike="noStrike" kern="1200" cap="none" spc="0" normalizeH="0" baseline="0" noProof="0">
                <a:ln>
                  <a:noFill/>
                </a:ln>
                <a:solidFill>
                  <a:srgbClr val="EF4B3B"/>
                </a:solidFill>
                <a:effectLst/>
                <a:uLnTx/>
                <a:uFillTx/>
                <a:latin typeface="楷体" panose="02010609060101010101" pitchFamily="49" charset="-122"/>
                <a:ea typeface="楷体" panose="02010609060101010101" pitchFamily="49" charset="-122"/>
                <a:cs typeface="+mn-cs"/>
              </a:rPr>
              <a:t>孔</a:t>
            </a:r>
          </a:p>
        </p:txBody>
      </p:sp>
      <p:pic>
        <p:nvPicPr>
          <p:cNvPr id="2" name="图片 1"/>
          <p:cNvPicPr>
            <a:picLocks noChangeAspect="1"/>
          </p:cNvPicPr>
          <p:nvPr/>
        </p:nvPicPr>
        <p:blipFill>
          <a:blip r:embed="rId3" cstate="email"/>
          <a:stretch>
            <a:fillRect/>
          </a:stretch>
        </p:blipFill>
        <p:spPr>
          <a:xfrm>
            <a:off x="6634463" y="1197081"/>
            <a:ext cx="2018699" cy="1960280"/>
          </a:xfrm>
          <a:prstGeom prst="cloud">
            <a:avLst/>
          </a:prstGeom>
        </p:spPr>
      </p:pic>
      <p:sp>
        <p:nvSpPr>
          <p:cNvPr id="10" name="文本框 9"/>
          <p:cNvSpPr txBox="1">
            <a:spLocks noChangeArrowheads="1"/>
          </p:cNvSpPr>
          <p:nvPr/>
        </p:nvSpPr>
        <p:spPr bwMode="auto">
          <a:xfrm>
            <a:off x="863601" y="615951"/>
            <a:ext cx="521652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在文中表示行为的对象，替。</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5463"/>
                                        </p:tgtEl>
                                        <p:attrNameLst>
                                          <p:attrName>style.visibility</p:attrName>
                                        </p:attrNameLst>
                                      </p:cBhvr>
                                      <p:to>
                                        <p:strVal val="visible"/>
                                      </p:to>
                                    </p:set>
                                    <p:animEffect transition="in" filter="randombar(horizontal)">
                                      <p:cBhvr>
                                        <p:cTn id="7" dur="500"/>
                                        <p:tgtEl>
                                          <p:spTgt spid="1546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blinds(horizontal)">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55"/>
                                        </p:tgtEl>
                                        <p:attrNameLst>
                                          <p:attrName>style.visibility</p:attrName>
                                        </p:attrNameLst>
                                      </p:cBhvr>
                                      <p:to>
                                        <p:strVal val="visible"/>
                                      </p:to>
                                    </p:set>
                                    <p:animEffect transition="in" filter="blinds(horizontal)">
                                      <p:cBhvr>
                                        <p:cTn id="17" dur="500"/>
                                        <p:tgtEl>
                                          <p:spTgt spid="55"/>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1000"/>
                                        <p:tgtEl>
                                          <p:spTgt spid="2"/>
                                        </p:tgtEl>
                                      </p:cBhvr>
                                    </p:animEffect>
                                    <p:anim calcmode="lin" valueType="num">
                                      <p:cBhvr>
                                        <p:cTn id="23" dur="1000" fill="hold"/>
                                        <p:tgtEl>
                                          <p:spTgt spid="2"/>
                                        </p:tgtEl>
                                        <p:attrNameLst>
                                          <p:attrName>ppt_x</p:attrName>
                                        </p:attrNameLst>
                                      </p:cBhvr>
                                      <p:tavLst>
                                        <p:tav tm="0">
                                          <p:val>
                                            <p:strVal val="#ppt_x"/>
                                          </p:val>
                                        </p:tav>
                                        <p:tav tm="100000">
                                          <p:val>
                                            <p:strVal val="#ppt_x"/>
                                          </p:val>
                                        </p:tav>
                                      </p:tavLst>
                                    </p:anim>
                                    <p:anim calcmode="lin" valueType="num">
                                      <p:cBhvr>
                                        <p:cTn id="2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barn(inVertical)">
                                      <p:cBhvr>
                                        <p:cTn id="29" dur="500"/>
                                        <p:tgtEl>
                                          <p:spTgt spid="6"/>
                                        </p:tgtEl>
                                      </p:cBhvr>
                                    </p:animEffect>
                                  </p:childTnLst>
                                </p:cTn>
                              </p:par>
                            </p:childTnLst>
                          </p:cTn>
                        </p:par>
                      </p:childTnLst>
                    </p:cTn>
                  </p:par>
                  <p:par>
                    <p:cTn id="30" fill="hold">
                      <p:stCondLst>
                        <p:cond delay="indefinite"/>
                      </p:stCondLst>
                      <p:childTnLst>
                        <p:par>
                          <p:cTn id="31" fill="hold">
                            <p:stCondLst>
                              <p:cond delay="0"/>
                            </p:stCondLst>
                            <p:childTnLst>
                              <p:par>
                                <p:cTn id="32" presetID="31" presetClass="entr" presetSubtype="0" fill="hold" grpId="0" nodeType="click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p:cTn id="34" dur="1000" fill="hold"/>
                                        <p:tgtEl>
                                          <p:spTgt spid="7"/>
                                        </p:tgtEl>
                                        <p:attrNameLst>
                                          <p:attrName>ppt_w</p:attrName>
                                        </p:attrNameLst>
                                      </p:cBhvr>
                                      <p:tavLst>
                                        <p:tav tm="0">
                                          <p:val>
                                            <p:fltVal val="0"/>
                                          </p:val>
                                        </p:tav>
                                        <p:tav tm="100000">
                                          <p:val>
                                            <p:strVal val="#ppt_w"/>
                                          </p:val>
                                        </p:tav>
                                      </p:tavLst>
                                    </p:anim>
                                    <p:anim calcmode="lin" valueType="num">
                                      <p:cBhvr>
                                        <p:cTn id="35" dur="1000" fill="hold"/>
                                        <p:tgtEl>
                                          <p:spTgt spid="7"/>
                                        </p:tgtEl>
                                        <p:attrNameLst>
                                          <p:attrName>ppt_h</p:attrName>
                                        </p:attrNameLst>
                                      </p:cBhvr>
                                      <p:tavLst>
                                        <p:tav tm="0">
                                          <p:val>
                                            <p:fltVal val="0"/>
                                          </p:val>
                                        </p:tav>
                                        <p:tav tm="100000">
                                          <p:val>
                                            <p:strVal val="#ppt_h"/>
                                          </p:val>
                                        </p:tav>
                                      </p:tavLst>
                                    </p:anim>
                                    <p:anim calcmode="lin" valueType="num">
                                      <p:cBhvr>
                                        <p:cTn id="36" dur="1000" fill="hold"/>
                                        <p:tgtEl>
                                          <p:spTgt spid="7"/>
                                        </p:tgtEl>
                                        <p:attrNameLst>
                                          <p:attrName>style.rotation</p:attrName>
                                        </p:attrNameLst>
                                      </p:cBhvr>
                                      <p:tavLst>
                                        <p:tav tm="0">
                                          <p:val>
                                            <p:fltVal val="90"/>
                                          </p:val>
                                        </p:tav>
                                        <p:tav tm="100000">
                                          <p:val>
                                            <p:fltVal val="0"/>
                                          </p:val>
                                        </p:tav>
                                      </p:tavLst>
                                    </p:anim>
                                    <p:animEffect transition="in" filter="fade">
                                      <p:cBhvr>
                                        <p:cTn id="37" dur="1000"/>
                                        <p:tgtEl>
                                          <p:spTgt spid="7"/>
                                        </p:tgtEl>
                                      </p:cBhvr>
                                    </p:animEffect>
                                  </p:childTnLst>
                                </p:cTn>
                              </p:par>
                            </p:childTnLst>
                          </p:cTn>
                        </p:par>
                      </p:childTnLst>
                    </p:cTn>
                  </p:par>
                  <p:par>
                    <p:cTn id="38" fill="hold">
                      <p:stCondLst>
                        <p:cond delay="indefinite"/>
                      </p:stCondLst>
                      <p:childTnLst>
                        <p:par>
                          <p:cTn id="39" fill="hold">
                            <p:stCondLst>
                              <p:cond delay="0"/>
                            </p:stCondLst>
                            <p:childTnLst>
                              <p:par>
                                <p:cTn id="40" presetID="31" presetClass="entr" presetSubtype="0" fill="hold" grpId="0" nodeType="click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p:cTn id="42" dur="1000" fill="hold"/>
                                        <p:tgtEl>
                                          <p:spTgt spid="8"/>
                                        </p:tgtEl>
                                        <p:attrNameLst>
                                          <p:attrName>ppt_w</p:attrName>
                                        </p:attrNameLst>
                                      </p:cBhvr>
                                      <p:tavLst>
                                        <p:tav tm="0">
                                          <p:val>
                                            <p:fltVal val="0"/>
                                          </p:val>
                                        </p:tav>
                                        <p:tav tm="100000">
                                          <p:val>
                                            <p:strVal val="#ppt_w"/>
                                          </p:val>
                                        </p:tav>
                                      </p:tavLst>
                                    </p:anim>
                                    <p:anim calcmode="lin" valueType="num">
                                      <p:cBhvr>
                                        <p:cTn id="43" dur="1000" fill="hold"/>
                                        <p:tgtEl>
                                          <p:spTgt spid="8"/>
                                        </p:tgtEl>
                                        <p:attrNameLst>
                                          <p:attrName>ppt_h</p:attrName>
                                        </p:attrNameLst>
                                      </p:cBhvr>
                                      <p:tavLst>
                                        <p:tav tm="0">
                                          <p:val>
                                            <p:fltVal val="0"/>
                                          </p:val>
                                        </p:tav>
                                        <p:tav tm="100000">
                                          <p:val>
                                            <p:strVal val="#ppt_h"/>
                                          </p:val>
                                        </p:tav>
                                      </p:tavLst>
                                    </p:anim>
                                    <p:anim calcmode="lin" valueType="num">
                                      <p:cBhvr>
                                        <p:cTn id="44" dur="1000" fill="hold"/>
                                        <p:tgtEl>
                                          <p:spTgt spid="8"/>
                                        </p:tgtEl>
                                        <p:attrNameLst>
                                          <p:attrName>style.rotation</p:attrName>
                                        </p:attrNameLst>
                                      </p:cBhvr>
                                      <p:tavLst>
                                        <p:tav tm="0">
                                          <p:val>
                                            <p:fltVal val="90"/>
                                          </p:val>
                                        </p:tav>
                                        <p:tav tm="100000">
                                          <p:val>
                                            <p:fltVal val="0"/>
                                          </p:val>
                                        </p:tav>
                                      </p:tavLst>
                                    </p:anim>
                                    <p:animEffect transition="in" filter="fade">
                                      <p:cBhvr>
                                        <p:cTn id="45" dur="1000"/>
                                        <p:tgtEl>
                                          <p:spTgt spid="8"/>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grpId="0" nodeType="clickEffect">
                                  <p:stCondLst>
                                    <p:cond delay="0"/>
                                  </p:stCondLst>
                                  <p:childTnLst>
                                    <p:set>
                                      <p:cBhvr>
                                        <p:cTn id="49" dur="1" fill="hold">
                                          <p:stCondLst>
                                            <p:cond delay="0"/>
                                          </p:stCondLst>
                                        </p:cTn>
                                        <p:tgtEl>
                                          <p:spTgt spid="5"/>
                                        </p:tgtEl>
                                        <p:attrNameLst>
                                          <p:attrName>style.visibility</p:attrName>
                                        </p:attrNameLst>
                                      </p:cBhvr>
                                      <p:to>
                                        <p:strVal val="visible"/>
                                      </p:to>
                                    </p:set>
                                    <p:animEffect transition="in" filter="barn(inVertical)">
                                      <p:cBhvr>
                                        <p:cTn id="5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63" grpId="0"/>
      <p:bldP spid="55" grpId="0"/>
      <p:bldP spid="5" grpId="0" animBg="1"/>
      <p:bldP spid="6" grpId="0"/>
      <p:bldP spid="7" grpId="0"/>
      <p:bldP spid="8" grpId="0"/>
      <p:bldP spid="10" grpId="0"/>
    </p:bldLst>
  </p:timing>
</p:sld>
</file>

<file path=ppt/slides/slide1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矩形 1"/>
          <p:cNvSpPr>
            <a:spLocks noChangeArrowheads="1"/>
          </p:cNvSpPr>
          <p:nvPr/>
        </p:nvSpPr>
        <p:spPr bwMode="auto">
          <a:xfrm>
            <a:off x="863600" y="1509185"/>
            <a:ext cx="6553200"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孔指以示儿曰：“此是君家果。”</a:t>
            </a:r>
            <a:endPar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endParaRPr>
          </a:p>
        </p:txBody>
      </p:sp>
      <p:sp>
        <p:nvSpPr>
          <p:cNvPr id="16387" name="矩形 1"/>
          <p:cNvSpPr>
            <a:spLocks noChangeArrowheads="1"/>
          </p:cNvSpPr>
          <p:nvPr/>
        </p:nvSpPr>
        <p:spPr bwMode="auto">
          <a:xfrm>
            <a:off x="863600" y="1509185"/>
            <a:ext cx="6553200"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孔指以</a:t>
            </a: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sym typeface="等线" panose="02010600030101010101" pitchFamily="2" charset="-122"/>
              </a:rPr>
              <a:t>示</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儿</a:t>
            </a: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sym typeface="等线" panose="02010600030101010101" pitchFamily="2" charset="-122"/>
              </a:rPr>
              <a:t>曰</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：“此是君家果。”</a:t>
            </a:r>
            <a:endPar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endParaRPr>
          </a:p>
        </p:txBody>
      </p:sp>
      <p:sp>
        <p:nvSpPr>
          <p:cNvPr id="55" name="文本框 54"/>
          <p:cNvSpPr txBox="1">
            <a:spLocks noChangeArrowheads="1"/>
          </p:cNvSpPr>
          <p:nvPr/>
        </p:nvSpPr>
        <p:spPr bwMode="auto">
          <a:xfrm>
            <a:off x="2087564" y="944033"/>
            <a:ext cx="201612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给</a:t>
            </a:r>
            <a:r>
              <a:rPr kumimoji="0" lang="en-US" altLang="zh-CN"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看。</a:t>
            </a:r>
          </a:p>
        </p:txBody>
      </p:sp>
      <p:sp>
        <p:nvSpPr>
          <p:cNvPr id="56" name="文本框 55"/>
          <p:cNvSpPr txBox="1">
            <a:spLocks noChangeArrowheads="1"/>
          </p:cNvSpPr>
          <p:nvPr/>
        </p:nvSpPr>
        <p:spPr bwMode="auto">
          <a:xfrm>
            <a:off x="2928938" y="2364318"/>
            <a:ext cx="649287"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说。</a:t>
            </a:r>
          </a:p>
        </p:txBody>
      </p:sp>
      <p:sp>
        <p:nvSpPr>
          <p:cNvPr id="5" name="矩形 4"/>
          <p:cNvSpPr>
            <a:spLocks noChangeArrowheads="1"/>
          </p:cNvSpPr>
          <p:nvPr/>
        </p:nvSpPr>
        <p:spPr bwMode="auto">
          <a:xfrm>
            <a:off x="863601" y="3524252"/>
            <a:ext cx="7404100" cy="2455096"/>
          </a:xfrm>
          <a:prstGeom prst="rect">
            <a:avLst/>
          </a:prstGeom>
          <a:noFill/>
          <a:ln cmpd="thickThin">
            <a:solidFill>
              <a:srgbClr val="5BD4FF"/>
            </a:solidFill>
            <a:prstDash val="dashDot"/>
          </a:ln>
        </p:spPr>
        <p:style>
          <a:lnRef idx="2">
            <a:schemeClr val="accent5"/>
          </a:lnRef>
          <a:fillRef idx="1">
            <a:schemeClr val="lt1"/>
          </a:fillRef>
          <a:effectRef idx="0">
            <a:schemeClr val="accent5"/>
          </a:effectRef>
          <a:fontRef idx="minor">
            <a:schemeClr val="dk1"/>
          </a:fontRef>
        </p:style>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EF4B3B"/>
                </a:solidFill>
                <a:effectLst/>
                <a:uLnTx/>
                <a:uFillTx/>
                <a:latin typeface="楷体" panose="02010609060101010101" pitchFamily="49" charset="-122"/>
                <a:ea typeface="楷体" panose="02010609060101010101" pitchFamily="49" charset="-122"/>
                <a:cs typeface="+mn-cs"/>
                <a:sym typeface="等线" panose="02010600030101010101" pitchFamily="2" charset="-122"/>
              </a:rPr>
              <a:t>    句意：</a:t>
            </a:r>
            <a:r>
              <a:rPr kumimoji="0" lang="zh-CN" altLang="en-US" sz="4265" b="1" i="0" u="none" strike="noStrike" kern="1200" cap="none" spc="0" normalizeH="0" baseline="0" noProof="0" dirty="0">
                <a:ln>
                  <a:noFill/>
                </a:ln>
                <a:solidFill>
                  <a:srgbClr val="005EA4"/>
                </a:solidFill>
                <a:effectLst/>
                <a:uLnTx/>
                <a:uFillTx/>
                <a:latin typeface="楷体" panose="02010609060101010101" pitchFamily="49" charset="-122"/>
                <a:ea typeface="楷体" panose="02010609060101010101" pitchFamily="49" charset="-122"/>
                <a:cs typeface="+mn-cs"/>
                <a:sym typeface="等线" panose="02010600030101010101" pitchFamily="2" charset="-122"/>
              </a:rPr>
              <a:t>孔君平指着杨梅给孩子看，并说：“这是你家的水果。”</a:t>
            </a:r>
          </a:p>
        </p:txBody>
      </p:sp>
      <p:grpSp>
        <p:nvGrpSpPr>
          <p:cNvPr id="2" name="组合 6"/>
          <p:cNvGrpSpPr/>
          <p:nvPr/>
        </p:nvGrpSpPr>
        <p:grpSpPr>
          <a:xfrm>
            <a:off x="8005243" y="5134116"/>
            <a:ext cx="880514" cy="1379059"/>
            <a:chOff x="7051786" y="4229571"/>
            <a:chExt cx="880515" cy="1034293"/>
          </a:xfrm>
          <a:solidFill>
            <a:srgbClr val="0070C0"/>
          </a:solidFill>
        </p:grpSpPr>
        <p:sp>
          <p:nvSpPr>
            <p:cNvPr id="8" name="任意多边形: 形状 7"/>
            <p:cNvSpPr/>
            <p:nvPr/>
          </p:nvSpPr>
          <p:spPr>
            <a:xfrm>
              <a:off x="7376959" y="4448348"/>
              <a:ext cx="428625" cy="428625"/>
            </a:xfrm>
            <a:custGeom>
              <a:avLst/>
              <a:gdLst>
                <a:gd name="connsiteX0" fmla="*/ 422111 w 428625"/>
                <a:gd name="connsiteY0" fmla="*/ 195089 h 428625"/>
                <a:gd name="connsiteX1" fmla="*/ 347816 w 428625"/>
                <a:gd name="connsiteY1" fmla="*/ 124604 h 428625"/>
                <a:gd name="connsiteX2" fmla="*/ 312574 w 428625"/>
                <a:gd name="connsiteY2" fmla="*/ 122699 h 428625"/>
                <a:gd name="connsiteX3" fmla="*/ 247804 w 428625"/>
                <a:gd name="connsiteY3" fmla="*/ 8399 h 428625"/>
                <a:gd name="connsiteX4" fmla="*/ 144934 w 428625"/>
                <a:gd name="connsiteY4" fmla="*/ 90314 h 428625"/>
                <a:gd name="connsiteX5" fmla="*/ 111597 w 428625"/>
                <a:gd name="connsiteY5" fmla="*/ 78884 h 428625"/>
                <a:gd name="connsiteX6" fmla="*/ 16347 w 428625"/>
                <a:gd name="connsiteY6" fmla="*/ 116984 h 428625"/>
                <a:gd name="connsiteX7" fmla="*/ 14441 w 428625"/>
                <a:gd name="connsiteY7" fmla="*/ 186517 h 428625"/>
                <a:gd name="connsiteX8" fmla="*/ 63019 w 428625"/>
                <a:gd name="connsiteY8" fmla="*/ 239857 h 428625"/>
                <a:gd name="connsiteX9" fmla="*/ 48732 w 428625"/>
                <a:gd name="connsiteY9" fmla="*/ 370349 h 428625"/>
                <a:gd name="connsiteX10" fmla="*/ 89689 w 428625"/>
                <a:gd name="connsiteY10" fmla="*/ 392257 h 428625"/>
                <a:gd name="connsiteX11" fmla="*/ 180176 w 428625"/>
                <a:gd name="connsiteY11" fmla="*/ 364634 h 428625"/>
                <a:gd name="connsiteX12" fmla="*/ 253519 w 428625"/>
                <a:gd name="connsiteY12" fmla="*/ 423689 h 428625"/>
                <a:gd name="connsiteX13" fmla="*/ 300191 w 428625"/>
                <a:gd name="connsiteY13" fmla="*/ 417974 h 428625"/>
                <a:gd name="connsiteX14" fmla="*/ 335434 w 428625"/>
                <a:gd name="connsiteY14" fmla="*/ 291292 h 428625"/>
                <a:gd name="connsiteX15" fmla="*/ 400204 w 428625"/>
                <a:gd name="connsiteY15" fmla="*/ 258907 h 428625"/>
                <a:gd name="connsiteX16" fmla="*/ 422111 w 428625"/>
                <a:gd name="connsiteY16" fmla="*/ 195089 h 428625"/>
                <a:gd name="connsiteX17" fmla="*/ 65876 w 428625"/>
                <a:gd name="connsiteY17" fmla="*/ 195089 h 428625"/>
                <a:gd name="connsiteX18" fmla="*/ 107786 w 428625"/>
                <a:gd name="connsiteY18" fmla="*/ 189374 h 428625"/>
                <a:gd name="connsiteX19" fmla="*/ 138266 w 428625"/>
                <a:gd name="connsiteY19" fmla="*/ 196042 h 428625"/>
                <a:gd name="connsiteX20" fmla="*/ 99214 w 428625"/>
                <a:gd name="connsiteY20" fmla="*/ 177945 h 428625"/>
                <a:gd name="connsiteX21" fmla="*/ 63972 w 428625"/>
                <a:gd name="connsiteY21" fmla="*/ 143654 h 428625"/>
                <a:gd name="connsiteX22" fmla="*/ 111597 w 428625"/>
                <a:gd name="connsiteY22" fmla="*/ 155084 h 428625"/>
                <a:gd name="connsiteX23" fmla="*/ 147791 w 428625"/>
                <a:gd name="connsiteY23" fmla="*/ 178897 h 428625"/>
                <a:gd name="connsiteX24" fmla="*/ 125884 w 428625"/>
                <a:gd name="connsiteY24" fmla="*/ 156989 h 428625"/>
                <a:gd name="connsiteX25" fmla="*/ 107786 w 428625"/>
                <a:gd name="connsiteY25" fmla="*/ 118889 h 428625"/>
                <a:gd name="connsiteX26" fmla="*/ 144934 w 428625"/>
                <a:gd name="connsiteY26" fmla="*/ 142702 h 428625"/>
                <a:gd name="connsiteX27" fmla="*/ 174461 w 428625"/>
                <a:gd name="connsiteY27" fmla="*/ 182707 h 428625"/>
                <a:gd name="connsiteX28" fmla="*/ 156364 w 428625"/>
                <a:gd name="connsiteY28" fmla="*/ 213187 h 428625"/>
                <a:gd name="connsiteX29" fmla="*/ 155411 w 428625"/>
                <a:gd name="connsiteY29" fmla="*/ 216997 h 428625"/>
                <a:gd name="connsiteX30" fmla="*/ 105882 w 428625"/>
                <a:gd name="connsiteY30" fmla="*/ 214139 h 428625"/>
                <a:gd name="connsiteX31" fmla="*/ 65876 w 428625"/>
                <a:gd name="connsiteY31" fmla="*/ 195089 h 428625"/>
                <a:gd name="connsiteX32" fmla="*/ 166841 w 428625"/>
                <a:gd name="connsiteY32" fmla="*/ 316057 h 428625"/>
                <a:gd name="connsiteX33" fmla="*/ 137314 w 428625"/>
                <a:gd name="connsiteY33" fmla="*/ 348442 h 428625"/>
                <a:gd name="connsiteX34" fmla="*/ 144934 w 428625"/>
                <a:gd name="connsiteY34" fmla="*/ 306532 h 428625"/>
                <a:gd name="connsiteX35" fmla="*/ 161126 w 428625"/>
                <a:gd name="connsiteY35" fmla="*/ 279862 h 428625"/>
                <a:gd name="connsiteX36" fmla="*/ 131599 w 428625"/>
                <a:gd name="connsiteY36" fmla="*/ 311295 h 428625"/>
                <a:gd name="connsiteX37" fmla="*/ 87784 w 428625"/>
                <a:gd name="connsiteY37" fmla="*/ 334154 h 428625"/>
                <a:gd name="connsiteX38" fmla="*/ 113501 w 428625"/>
                <a:gd name="connsiteY38" fmla="*/ 292245 h 428625"/>
                <a:gd name="connsiteX39" fmla="*/ 146839 w 428625"/>
                <a:gd name="connsiteY39" fmla="*/ 265574 h 428625"/>
                <a:gd name="connsiteX40" fmla="*/ 119216 w 428625"/>
                <a:gd name="connsiteY40" fmla="*/ 279862 h 428625"/>
                <a:gd name="connsiteX41" fmla="*/ 77307 w 428625"/>
                <a:gd name="connsiteY41" fmla="*/ 285577 h 428625"/>
                <a:gd name="connsiteX42" fmla="*/ 111597 w 428625"/>
                <a:gd name="connsiteY42" fmla="*/ 257954 h 428625"/>
                <a:gd name="connsiteX43" fmla="*/ 158269 w 428625"/>
                <a:gd name="connsiteY43" fmla="*/ 242714 h 428625"/>
                <a:gd name="connsiteX44" fmla="*/ 184939 w 428625"/>
                <a:gd name="connsiteY44" fmla="*/ 271289 h 428625"/>
                <a:gd name="connsiteX45" fmla="*/ 166841 w 428625"/>
                <a:gd name="connsiteY45" fmla="*/ 316057 h 428625"/>
                <a:gd name="connsiteX46" fmla="*/ 196369 w 428625"/>
                <a:gd name="connsiteY46" fmla="*/ 172229 h 428625"/>
                <a:gd name="connsiteX47" fmla="*/ 183986 w 428625"/>
                <a:gd name="connsiteY47" fmla="*/ 124604 h 428625"/>
                <a:gd name="connsiteX48" fmla="*/ 189701 w 428625"/>
                <a:gd name="connsiteY48" fmla="*/ 80789 h 428625"/>
                <a:gd name="connsiteX49" fmla="*/ 207799 w 428625"/>
                <a:gd name="connsiteY49" fmla="*/ 118889 h 428625"/>
                <a:gd name="connsiteX50" fmla="*/ 210657 w 428625"/>
                <a:gd name="connsiteY50" fmla="*/ 150322 h 428625"/>
                <a:gd name="connsiteX51" fmla="*/ 215419 w 428625"/>
                <a:gd name="connsiteY51" fmla="*/ 107459 h 428625"/>
                <a:gd name="connsiteX52" fmla="*/ 237326 w 428625"/>
                <a:gd name="connsiteY52" fmla="*/ 63645 h 428625"/>
                <a:gd name="connsiteX53" fmla="*/ 241136 w 428625"/>
                <a:gd name="connsiteY53" fmla="*/ 113174 h 428625"/>
                <a:gd name="connsiteX54" fmla="*/ 229707 w 428625"/>
                <a:gd name="connsiteY54" fmla="*/ 155084 h 428625"/>
                <a:gd name="connsiteX55" fmla="*/ 243994 w 428625"/>
                <a:gd name="connsiteY55" fmla="*/ 127462 h 428625"/>
                <a:gd name="connsiteX56" fmla="*/ 275426 w 428625"/>
                <a:gd name="connsiteY56" fmla="*/ 97934 h 428625"/>
                <a:gd name="connsiteX57" fmla="*/ 263997 w 428625"/>
                <a:gd name="connsiteY57" fmla="*/ 140797 h 428625"/>
                <a:gd name="connsiteX58" fmla="*/ 235422 w 428625"/>
                <a:gd name="connsiteY58" fmla="*/ 180802 h 428625"/>
                <a:gd name="connsiteX59" fmla="*/ 216372 w 428625"/>
                <a:gd name="connsiteY59" fmla="*/ 173182 h 428625"/>
                <a:gd name="connsiteX60" fmla="*/ 196369 w 428625"/>
                <a:gd name="connsiteY60" fmla="*/ 172229 h 428625"/>
                <a:gd name="connsiteX61" fmla="*/ 304001 w 428625"/>
                <a:gd name="connsiteY61" fmla="*/ 327487 h 428625"/>
                <a:gd name="connsiteX62" fmla="*/ 266854 w 428625"/>
                <a:gd name="connsiteY62" fmla="*/ 307484 h 428625"/>
                <a:gd name="connsiteX63" fmla="*/ 246851 w 428625"/>
                <a:gd name="connsiteY63" fmla="*/ 283672 h 428625"/>
                <a:gd name="connsiteX64" fmla="*/ 267807 w 428625"/>
                <a:gd name="connsiteY64" fmla="*/ 320820 h 428625"/>
                <a:gd name="connsiteX65" fmla="*/ 275426 w 428625"/>
                <a:gd name="connsiteY65" fmla="*/ 369397 h 428625"/>
                <a:gd name="connsiteX66" fmla="*/ 243041 w 428625"/>
                <a:gd name="connsiteY66" fmla="*/ 332249 h 428625"/>
                <a:gd name="connsiteX67" fmla="*/ 227801 w 428625"/>
                <a:gd name="connsiteY67" fmla="*/ 292245 h 428625"/>
                <a:gd name="connsiteX68" fmla="*/ 232564 w 428625"/>
                <a:gd name="connsiteY68" fmla="*/ 322724 h 428625"/>
                <a:gd name="connsiteX69" fmla="*/ 224944 w 428625"/>
                <a:gd name="connsiteY69" fmla="*/ 364634 h 428625"/>
                <a:gd name="connsiteX70" fmla="*/ 208751 w 428625"/>
                <a:gd name="connsiteY70" fmla="*/ 323677 h 428625"/>
                <a:gd name="connsiteX71" fmla="*/ 208751 w 428625"/>
                <a:gd name="connsiteY71" fmla="*/ 274147 h 428625"/>
                <a:gd name="connsiteX72" fmla="*/ 243994 w 428625"/>
                <a:gd name="connsiteY72" fmla="*/ 257002 h 428625"/>
                <a:gd name="connsiteX73" fmla="*/ 282094 w 428625"/>
                <a:gd name="connsiteY73" fmla="*/ 288434 h 428625"/>
                <a:gd name="connsiteX74" fmla="*/ 304001 w 428625"/>
                <a:gd name="connsiteY74" fmla="*/ 327487 h 428625"/>
                <a:gd name="connsiteX75" fmla="*/ 322099 w 428625"/>
                <a:gd name="connsiteY75" fmla="*/ 221759 h 428625"/>
                <a:gd name="connsiteX76" fmla="*/ 279236 w 428625"/>
                <a:gd name="connsiteY76" fmla="*/ 223664 h 428625"/>
                <a:gd name="connsiteX77" fmla="*/ 309716 w 428625"/>
                <a:gd name="connsiteY77" fmla="*/ 228427 h 428625"/>
                <a:gd name="connsiteX78" fmla="*/ 346864 w 428625"/>
                <a:gd name="connsiteY78" fmla="*/ 249382 h 428625"/>
                <a:gd name="connsiteX79" fmla="*/ 303049 w 428625"/>
                <a:gd name="connsiteY79" fmla="*/ 252239 h 428625"/>
                <a:gd name="connsiteX80" fmla="*/ 256376 w 428625"/>
                <a:gd name="connsiteY80" fmla="*/ 236999 h 428625"/>
                <a:gd name="connsiteX81" fmla="*/ 257329 w 428625"/>
                <a:gd name="connsiteY81" fmla="*/ 233189 h 428625"/>
                <a:gd name="connsiteX82" fmla="*/ 251614 w 428625"/>
                <a:gd name="connsiteY82" fmla="*/ 197947 h 428625"/>
                <a:gd name="connsiteX83" fmla="*/ 293524 w 428625"/>
                <a:gd name="connsiteY83" fmla="*/ 171277 h 428625"/>
                <a:gd name="connsiteX84" fmla="*/ 336386 w 428625"/>
                <a:gd name="connsiteY84" fmla="*/ 162704 h 428625"/>
                <a:gd name="connsiteX85" fmla="*/ 304954 w 428625"/>
                <a:gd name="connsiteY85" fmla="*/ 192232 h 428625"/>
                <a:gd name="connsiteX86" fmla="*/ 276379 w 428625"/>
                <a:gd name="connsiteY86" fmla="*/ 204614 h 428625"/>
                <a:gd name="connsiteX87" fmla="*/ 318289 w 428625"/>
                <a:gd name="connsiteY87" fmla="*/ 196042 h 428625"/>
                <a:gd name="connsiteX88" fmla="*/ 366866 w 428625"/>
                <a:gd name="connsiteY88" fmla="*/ 203662 h 428625"/>
                <a:gd name="connsiteX89" fmla="*/ 322099 w 428625"/>
                <a:gd name="connsiteY89" fmla="*/ 221759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28625" h="428625">
                  <a:moveTo>
                    <a:pt x="422111" y="195089"/>
                  </a:moveTo>
                  <a:cubicBezTo>
                    <a:pt x="417349" y="159847"/>
                    <a:pt x="388774" y="132224"/>
                    <a:pt x="347816" y="124604"/>
                  </a:cubicBezTo>
                  <a:cubicBezTo>
                    <a:pt x="336386" y="122699"/>
                    <a:pt x="324957" y="121747"/>
                    <a:pt x="312574" y="122699"/>
                  </a:cubicBezTo>
                  <a:cubicBezTo>
                    <a:pt x="321147" y="68407"/>
                    <a:pt x="292572" y="16972"/>
                    <a:pt x="247804" y="8399"/>
                  </a:cubicBezTo>
                  <a:cubicBezTo>
                    <a:pt x="202084" y="-173"/>
                    <a:pt x="157316" y="36022"/>
                    <a:pt x="144934" y="90314"/>
                  </a:cubicBezTo>
                  <a:cubicBezTo>
                    <a:pt x="134457" y="84599"/>
                    <a:pt x="123026" y="80789"/>
                    <a:pt x="111597" y="78884"/>
                  </a:cubicBezTo>
                  <a:cubicBezTo>
                    <a:pt x="70639" y="71264"/>
                    <a:pt x="33491" y="86504"/>
                    <a:pt x="16347" y="116984"/>
                  </a:cubicBezTo>
                  <a:cubicBezTo>
                    <a:pt x="4916" y="137939"/>
                    <a:pt x="3964" y="161752"/>
                    <a:pt x="14441" y="186517"/>
                  </a:cubicBezTo>
                  <a:cubicBezTo>
                    <a:pt x="23966" y="208424"/>
                    <a:pt x="40159" y="227474"/>
                    <a:pt x="63019" y="239857"/>
                  </a:cubicBezTo>
                  <a:cubicBezTo>
                    <a:pt x="23966" y="278909"/>
                    <a:pt x="17299" y="337012"/>
                    <a:pt x="48732" y="370349"/>
                  </a:cubicBezTo>
                  <a:cubicBezTo>
                    <a:pt x="59209" y="381779"/>
                    <a:pt x="73497" y="389399"/>
                    <a:pt x="89689" y="392257"/>
                  </a:cubicBezTo>
                  <a:cubicBezTo>
                    <a:pt x="120169" y="397972"/>
                    <a:pt x="153507" y="387495"/>
                    <a:pt x="180176" y="364634"/>
                  </a:cubicBezTo>
                  <a:cubicBezTo>
                    <a:pt x="196369" y="396067"/>
                    <a:pt x="223039" y="417974"/>
                    <a:pt x="253519" y="423689"/>
                  </a:cubicBezTo>
                  <a:cubicBezTo>
                    <a:pt x="269711" y="426547"/>
                    <a:pt x="285904" y="424642"/>
                    <a:pt x="300191" y="417974"/>
                  </a:cubicBezTo>
                  <a:cubicBezTo>
                    <a:pt x="342101" y="397972"/>
                    <a:pt x="357341" y="341774"/>
                    <a:pt x="335434" y="291292"/>
                  </a:cubicBezTo>
                  <a:cubicBezTo>
                    <a:pt x="361151" y="287482"/>
                    <a:pt x="384011" y="276052"/>
                    <a:pt x="400204" y="258907"/>
                  </a:cubicBezTo>
                  <a:cubicBezTo>
                    <a:pt x="416397" y="241762"/>
                    <a:pt x="424969" y="218902"/>
                    <a:pt x="422111" y="195089"/>
                  </a:cubicBezTo>
                  <a:close/>
                  <a:moveTo>
                    <a:pt x="65876" y="195089"/>
                  </a:moveTo>
                  <a:cubicBezTo>
                    <a:pt x="66829" y="188422"/>
                    <a:pt x="72544" y="183659"/>
                    <a:pt x="107786" y="189374"/>
                  </a:cubicBezTo>
                  <a:cubicBezTo>
                    <a:pt x="117311" y="191279"/>
                    <a:pt x="127789" y="193184"/>
                    <a:pt x="138266" y="196042"/>
                  </a:cubicBezTo>
                  <a:cubicBezTo>
                    <a:pt x="124932" y="190327"/>
                    <a:pt x="110644" y="184612"/>
                    <a:pt x="99214" y="177945"/>
                  </a:cubicBezTo>
                  <a:cubicBezTo>
                    <a:pt x="63019" y="157942"/>
                    <a:pt x="60161" y="149370"/>
                    <a:pt x="63972" y="143654"/>
                  </a:cubicBezTo>
                  <a:cubicBezTo>
                    <a:pt x="67782" y="136987"/>
                    <a:pt x="76354" y="135082"/>
                    <a:pt x="111597" y="155084"/>
                  </a:cubicBezTo>
                  <a:cubicBezTo>
                    <a:pt x="123026" y="161752"/>
                    <a:pt x="135409" y="170324"/>
                    <a:pt x="147791" y="178897"/>
                  </a:cubicBezTo>
                  <a:cubicBezTo>
                    <a:pt x="140172" y="171277"/>
                    <a:pt x="131599" y="164609"/>
                    <a:pt x="125884" y="156989"/>
                  </a:cubicBezTo>
                  <a:cubicBezTo>
                    <a:pt x="102072" y="130320"/>
                    <a:pt x="103024" y="122699"/>
                    <a:pt x="107786" y="118889"/>
                  </a:cubicBezTo>
                  <a:cubicBezTo>
                    <a:pt x="112549" y="115079"/>
                    <a:pt x="121122" y="116032"/>
                    <a:pt x="144934" y="142702"/>
                  </a:cubicBezTo>
                  <a:cubicBezTo>
                    <a:pt x="155411" y="154132"/>
                    <a:pt x="165889" y="169372"/>
                    <a:pt x="174461" y="182707"/>
                  </a:cubicBezTo>
                  <a:cubicBezTo>
                    <a:pt x="164936" y="190327"/>
                    <a:pt x="158269" y="200804"/>
                    <a:pt x="156364" y="213187"/>
                  </a:cubicBezTo>
                  <a:cubicBezTo>
                    <a:pt x="156364" y="214139"/>
                    <a:pt x="156364" y="216045"/>
                    <a:pt x="155411" y="216997"/>
                  </a:cubicBezTo>
                  <a:cubicBezTo>
                    <a:pt x="139219" y="216997"/>
                    <a:pt x="121122" y="216045"/>
                    <a:pt x="105882" y="214139"/>
                  </a:cubicBezTo>
                  <a:cubicBezTo>
                    <a:pt x="70639" y="207472"/>
                    <a:pt x="65876" y="201757"/>
                    <a:pt x="65876" y="195089"/>
                  </a:cubicBezTo>
                  <a:close/>
                  <a:moveTo>
                    <a:pt x="166841" y="316057"/>
                  </a:moveTo>
                  <a:cubicBezTo>
                    <a:pt x="150649" y="347489"/>
                    <a:pt x="143029" y="351299"/>
                    <a:pt x="137314" y="348442"/>
                  </a:cubicBezTo>
                  <a:cubicBezTo>
                    <a:pt x="131599" y="345584"/>
                    <a:pt x="128741" y="338917"/>
                    <a:pt x="144934" y="306532"/>
                  </a:cubicBezTo>
                  <a:cubicBezTo>
                    <a:pt x="149697" y="297959"/>
                    <a:pt x="155411" y="288434"/>
                    <a:pt x="161126" y="279862"/>
                  </a:cubicBezTo>
                  <a:cubicBezTo>
                    <a:pt x="151601" y="291292"/>
                    <a:pt x="142076" y="302722"/>
                    <a:pt x="131599" y="311295"/>
                  </a:cubicBezTo>
                  <a:cubicBezTo>
                    <a:pt x="102072" y="338917"/>
                    <a:pt x="92547" y="338917"/>
                    <a:pt x="87784" y="334154"/>
                  </a:cubicBezTo>
                  <a:cubicBezTo>
                    <a:pt x="83022" y="328439"/>
                    <a:pt x="83022" y="319867"/>
                    <a:pt x="113501" y="292245"/>
                  </a:cubicBezTo>
                  <a:cubicBezTo>
                    <a:pt x="123026" y="282720"/>
                    <a:pt x="135409" y="274147"/>
                    <a:pt x="146839" y="265574"/>
                  </a:cubicBezTo>
                  <a:cubicBezTo>
                    <a:pt x="137314" y="271289"/>
                    <a:pt x="127789" y="276052"/>
                    <a:pt x="119216" y="279862"/>
                  </a:cubicBezTo>
                  <a:cubicBezTo>
                    <a:pt x="86832" y="294149"/>
                    <a:pt x="79211" y="291292"/>
                    <a:pt x="77307" y="285577"/>
                  </a:cubicBezTo>
                  <a:cubicBezTo>
                    <a:pt x="75401" y="278909"/>
                    <a:pt x="78259" y="272242"/>
                    <a:pt x="111597" y="257954"/>
                  </a:cubicBezTo>
                  <a:cubicBezTo>
                    <a:pt x="125884" y="252239"/>
                    <a:pt x="143029" y="246524"/>
                    <a:pt x="158269" y="242714"/>
                  </a:cubicBezTo>
                  <a:cubicBezTo>
                    <a:pt x="163032" y="255097"/>
                    <a:pt x="172557" y="265574"/>
                    <a:pt x="184939" y="271289"/>
                  </a:cubicBezTo>
                  <a:cubicBezTo>
                    <a:pt x="180176" y="284624"/>
                    <a:pt x="174461" y="301770"/>
                    <a:pt x="166841" y="316057"/>
                  </a:cubicBezTo>
                  <a:close/>
                  <a:moveTo>
                    <a:pt x="196369" y="172229"/>
                  </a:moveTo>
                  <a:cubicBezTo>
                    <a:pt x="191607" y="156989"/>
                    <a:pt x="186844" y="139845"/>
                    <a:pt x="183986" y="124604"/>
                  </a:cubicBezTo>
                  <a:cubicBezTo>
                    <a:pt x="178272" y="89362"/>
                    <a:pt x="183034" y="82695"/>
                    <a:pt x="189701" y="80789"/>
                  </a:cubicBezTo>
                  <a:cubicBezTo>
                    <a:pt x="196369" y="79837"/>
                    <a:pt x="202084" y="83647"/>
                    <a:pt x="207799" y="118889"/>
                  </a:cubicBezTo>
                  <a:cubicBezTo>
                    <a:pt x="209704" y="128414"/>
                    <a:pt x="209704" y="138892"/>
                    <a:pt x="210657" y="150322"/>
                  </a:cubicBezTo>
                  <a:cubicBezTo>
                    <a:pt x="211609" y="136034"/>
                    <a:pt x="212561" y="120795"/>
                    <a:pt x="215419" y="107459"/>
                  </a:cubicBezTo>
                  <a:cubicBezTo>
                    <a:pt x="223039" y="67454"/>
                    <a:pt x="230659" y="61739"/>
                    <a:pt x="237326" y="63645"/>
                  </a:cubicBezTo>
                  <a:cubicBezTo>
                    <a:pt x="244947" y="64597"/>
                    <a:pt x="249709" y="72217"/>
                    <a:pt x="241136" y="113174"/>
                  </a:cubicBezTo>
                  <a:cubicBezTo>
                    <a:pt x="238279" y="126509"/>
                    <a:pt x="234469" y="140797"/>
                    <a:pt x="229707" y="155084"/>
                  </a:cubicBezTo>
                  <a:cubicBezTo>
                    <a:pt x="234469" y="145559"/>
                    <a:pt x="239232" y="135082"/>
                    <a:pt x="243994" y="127462"/>
                  </a:cubicBezTo>
                  <a:cubicBezTo>
                    <a:pt x="262091" y="96982"/>
                    <a:pt x="269711" y="95077"/>
                    <a:pt x="275426" y="97934"/>
                  </a:cubicBezTo>
                  <a:cubicBezTo>
                    <a:pt x="281141" y="101745"/>
                    <a:pt x="282094" y="109364"/>
                    <a:pt x="263997" y="140797"/>
                  </a:cubicBezTo>
                  <a:cubicBezTo>
                    <a:pt x="256376" y="154132"/>
                    <a:pt x="244947" y="168420"/>
                    <a:pt x="235422" y="180802"/>
                  </a:cubicBezTo>
                  <a:cubicBezTo>
                    <a:pt x="229707" y="176992"/>
                    <a:pt x="223991" y="174134"/>
                    <a:pt x="216372" y="173182"/>
                  </a:cubicBezTo>
                  <a:cubicBezTo>
                    <a:pt x="209704" y="170324"/>
                    <a:pt x="203036" y="170324"/>
                    <a:pt x="196369" y="172229"/>
                  </a:cubicBezTo>
                  <a:close/>
                  <a:moveTo>
                    <a:pt x="304001" y="327487"/>
                  </a:moveTo>
                  <a:cubicBezTo>
                    <a:pt x="299239" y="332249"/>
                    <a:pt x="291619" y="332249"/>
                    <a:pt x="266854" y="307484"/>
                  </a:cubicBezTo>
                  <a:cubicBezTo>
                    <a:pt x="260186" y="300817"/>
                    <a:pt x="253519" y="292245"/>
                    <a:pt x="246851" y="283672"/>
                  </a:cubicBezTo>
                  <a:cubicBezTo>
                    <a:pt x="254472" y="296054"/>
                    <a:pt x="262091" y="309389"/>
                    <a:pt x="267807" y="320820"/>
                  </a:cubicBezTo>
                  <a:cubicBezTo>
                    <a:pt x="284951" y="357967"/>
                    <a:pt x="282094" y="366539"/>
                    <a:pt x="275426" y="369397"/>
                  </a:cubicBezTo>
                  <a:cubicBezTo>
                    <a:pt x="268759" y="372254"/>
                    <a:pt x="260186" y="369397"/>
                    <a:pt x="243041" y="332249"/>
                  </a:cubicBezTo>
                  <a:cubicBezTo>
                    <a:pt x="237326" y="319867"/>
                    <a:pt x="232564" y="305579"/>
                    <a:pt x="227801" y="292245"/>
                  </a:cubicBezTo>
                  <a:cubicBezTo>
                    <a:pt x="229707" y="302722"/>
                    <a:pt x="231611" y="313199"/>
                    <a:pt x="232564" y="322724"/>
                  </a:cubicBezTo>
                  <a:cubicBezTo>
                    <a:pt x="236374" y="357967"/>
                    <a:pt x="231611" y="364634"/>
                    <a:pt x="224944" y="364634"/>
                  </a:cubicBezTo>
                  <a:cubicBezTo>
                    <a:pt x="218276" y="364634"/>
                    <a:pt x="212561" y="358920"/>
                    <a:pt x="208751" y="323677"/>
                  </a:cubicBezTo>
                  <a:cubicBezTo>
                    <a:pt x="206847" y="308437"/>
                    <a:pt x="207799" y="290339"/>
                    <a:pt x="208751" y="274147"/>
                  </a:cubicBezTo>
                  <a:cubicBezTo>
                    <a:pt x="222086" y="273195"/>
                    <a:pt x="235422" y="267479"/>
                    <a:pt x="243994" y="257002"/>
                  </a:cubicBezTo>
                  <a:cubicBezTo>
                    <a:pt x="257329" y="266527"/>
                    <a:pt x="271616" y="277957"/>
                    <a:pt x="282094" y="288434"/>
                  </a:cubicBezTo>
                  <a:cubicBezTo>
                    <a:pt x="307811" y="314152"/>
                    <a:pt x="308764" y="322724"/>
                    <a:pt x="304001" y="327487"/>
                  </a:cubicBezTo>
                  <a:close/>
                  <a:moveTo>
                    <a:pt x="322099" y="221759"/>
                  </a:moveTo>
                  <a:cubicBezTo>
                    <a:pt x="308764" y="223664"/>
                    <a:pt x="293524" y="223664"/>
                    <a:pt x="279236" y="223664"/>
                  </a:cubicBezTo>
                  <a:cubicBezTo>
                    <a:pt x="289714" y="224617"/>
                    <a:pt x="301144" y="226522"/>
                    <a:pt x="309716" y="228427"/>
                  </a:cubicBezTo>
                  <a:cubicBezTo>
                    <a:pt x="344959" y="236047"/>
                    <a:pt x="348769" y="242714"/>
                    <a:pt x="346864" y="249382"/>
                  </a:cubicBezTo>
                  <a:cubicBezTo>
                    <a:pt x="344959" y="256049"/>
                    <a:pt x="338291" y="259859"/>
                    <a:pt x="303049" y="252239"/>
                  </a:cubicBezTo>
                  <a:cubicBezTo>
                    <a:pt x="287809" y="249382"/>
                    <a:pt x="270664" y="242714"/>
                    <a:pt x="256376" y="236999"/>
                  </a:cubicBezTo>
                  <a:cubicBezTo>
                    <a:pt x="256376" y="236047"/>
                    <a:pt x="257329" y="234142"/>
                    <a:pt x="257329" y="233189"/>
                  </a:cubicBezTo>
                  <a:cubicBezTo>
                    <a:pt x="260186" y="220807"/>
                    <a:pt x="257329" y="208424"/>
                    <a:pt x="251614" y="197947"/>
                  </a:cubicBezTo>
                  <a:cubicBezTo>
                    <a:pt x="264949" y="188422"/>
                    <a:pt x="280189" y="178897"/>
                    <a:pt x="293524" y="171277"/>
                  </a:cubicBezTo>
                  <a:cubicBezTo>
                    <a:pt x="325909" y="155084"/>
                    <a:pt x="333529" y="156989"/>
                    <a:pt x="336386" y="162704"/>
                  </a:cubicBezTo>
                  <a:cubicBezTo>
                    <a:pt x="340197" y="168420"/>
                    <a:pt x="337339" y="176039"/>
                    <a:pt x="304954" y="192232"/>
                  </a:cubicBezTo>
                  <a:cubicBezTo>
                    <a:pt x="296382" y="196995"/>
                    <a:pt x="285904" y="200804"/>
                    <a:pt x="276379" y="204614"/>
                  </a:cubicBezTo>
                  <a:cubicBezTo>
                    <a:pt x="290666" y="200804"/>
                    <a:pt x="305907" y="197947"/>
                    <a:pt x="318289" y="196042"/>
                  </a:cubicBezTo>
                  <a:cubicBezTo>
                    <a:pt x="359247" y="191279"/>
                    <a:pt x="365914" y="196042"/>
                    <a:pt x="366866" y="203662"/>
                  </a:cubicBezTo>
                  <a:cubicBezTo>
                    <a:pt x="368772" y="209377"/>
                    <a:pt x="363057" y="216045"/>
                    <a:pt x="322099" y="221759"/>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9" name="任意多边形: 形状 8"/>
            <p:cNvSpPr/>
            <p:nvPr/>
          </p:nvSpPr>
          <p:spPr>
            <a:xfrm>
              <a:off x="7770376" y="4229571"/>
              <a:ext cx="161925" cy="190500"/>
            </a:xfrm>
            <a:custGeom>
              <a:avLst/>
              <a:gdLst>
                <a:gd name="connsiteX0" fmla="*/ 142994 w 161925"/>
                <a:gd name="connsiteY0" fmla="*/ 9054 h 190500"/>
                <a:gd name="connsiteX1" fmla="*/ 22026 w 161925"/>
                <a:gd name="connsiteY1" fmla="*/ 70967 h 190500"/>
                <a:gd name="connsiteX2" fmla="*/ 26789 w 161925"/>
                <a:gd name="connsiteY2" fmla="*/ 169074 h 190500"/>
                <a:gd name="connsiteX3" fmla="*/ 46791 w 161925"/>
                <a:gd name="connsiteY3" fmla="*/ 130022 h 190500"/>
                <a:gd name="connsiteX4" fmla="*/ 110609 w 161925"/>
                <a:gd name="connsiteY4" fmla="*/ 60489 h 190500"/>
                <a:gd name="connsiteX5" fmla="*/ 73461 w 161925"/>
                <a:gd name="connsiteY5" fmla="*/ 147167 h 190500"/>
                <a:gd name="connsiteX6" fmla="*/ 45839 w 161925"/>
                <a:gd name="connsiteY6" fmla="*/ 181457 h 190500"/>
                <a:gd name="connsiteX7" fmla="*/ 137279 w 161925"/>
                <a:gd name="connsiteY7" fmla="*/ 145262 h 190500"/>
                <a:gd name="connsiteX8" fmla="*/ 142994 w 161925"/>
                <a:gd name="connsiteY8" fmla="*/ 9054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925" h="190500">
                  <a:moveTo>
                    <a:pt x="142994" y="9054"/>
                  </a:moveTo>
                  <a:cubicBezTo>
                    <a:pt x="126801" y="-1423"/>
                    <a:pt x="45839" y="32867"/>
                    <a:pt x="22026" y="70967"/>
                  </a:cubicBezTo>
                  <a:cubicBezTo>
                    <a:pt x="119" y="105257"/>
                    <a:pt x="2976" y="146214"/>
                    <a:pt x="26789" y="169074"/>
                  </a:cubicBezTo>
                  <a:cubicBezTo>
                    <a:pt x="30599" y="158597"/>
                    <a:pt x="37266" y="144310"/>
                    <a:pt x="46791" y="130022"/>
                  </a:cubicBezTo>
                  <a:cubicBezTo>
                    <a:pt x="65841" y="100495"/>
                    <a:pt x="106799" y="58585"/>
                    <a:pt x="110609" y="60489"/>
                  </a:cubicBezTo>
                  <a:cubicBezTo>
                    <a:pt x="114419" y="63347"/>
                    <a:pt x="92511" y="117639"/>
                    <a:pt x="73461" y="147167"/>
                  </a:cubicBezTo>
                  <a:cubicBezTo>
                    <a:pt x="63936" y="161454"/>
                    <a:pt x="54411" y="173837"/>
                    <a:pt x="45839" y="181457"/>
                  </a:cubicBezTo>
                  <a:cubicBezTo>
                    <a:pt x="76319" y="193839"/>
                    <a:pt x="115371" y="179552"/>
                    <a:pt x="137279" y="145262"/>
                  </a:cubicBezTo>
                  <a:cubicBezTo>
                    <a:pt x="161091" y="107162"/>
                    <a:pt x="160139" y="19532"/>
                    <a:pt x="142994" y="9054"/>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0" name="任意多边形: 形状 9"/>
            <p:cNvSpPr/>
            <p:nvPr/>
          </p:nvSpPr>
          <p:spPr>
            <a:xfrm>
              <a:off x="7051786" y="4553563"/>
              <a:ext cx="114300" cy="123825"/>
            </a:xfrm>
            <a:custGeom>
              <a:avLst/>
              <a:gdLst>
                <a:gd name="connsiteX0" fmla="*/ 12906 w 114300"/>
                <a:gd name="connsiteY0" fmla="*/ 8912 h 123825"/>
                <a:gd name="connsiteX1" fmla="*/ 24336 w 114300"/>
                <a:gd name="connsiteY1" fmla="*/ 97495 h 123825"/>
                <a:gd name="connsiteX2" fmla="*/ 86249 w 114300"/>
                <a:gd name="connsiteY2" fmla="*/ 115592 h 123825"/>
                <a:gd name="connsiteX3" fmla="*/ 66246 w 114300"/>
                <a:gd name="connsiteY3" fmla="*/ 94637 h 123825"/>
                <a:gd name="connsiteX4" fmla="*/ 36719 w 114300"/>
                <a:gd name="connsiteY4" fmla="*/ 40345 h 123825"/>
                <a:gd name="connsiteX5" fmla="*/ 82439 w 114300"/>
                <a:gd name="connsiteY5" fmla="*/ 82255 h 123825"/>
                <a:gd name="connsiteX6" fmla="*/ 97679 w 114300"/>
                <a:gd name="connsiteY6" fmla="*/ 107020 h 123825"/>
                <a:gd name="connsiteX7" fmla="*/ 94821 w 114300"/>
                <a:gd name="connsiteY7" fmla="*/ 42250 h 123825"/>
                <a:gd name="connsiteX8" fmla="*/ 12906 w 114300"/>
                <a:gd name="connsiteY8" fmla="*/ 8912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123825">
                  <a:moveTo>
                    <a:pt x="12906" y="8912"/>
                  </a:moveTo>
                  <a:cubicBezTo>
                    <a:pt x="2429" y="16532"/>
                    <a:pt x="6239" y="73682"/>
                    <a:pt x="24336" y="97495"/>
                  </a:cubicBezTo>
                  <a:cubicBezTo>
                    <a:pt x="40529" y="118450"/>
                    <a:pt x="67199" y="126070"/>
                    <a:pt x="86249" y="115592"/>
                  </a:cubicBezTo>
                  <a:cubicBezTo>
                    <a:pt x="80534" y="110830"/>
                    <a:pt x="72914" y="104162"/>
                    <a:pt x="66246" y="94637"/>
                  </a:cubicBezTo>
                  <a:cubicBezTo>
                    <a:pt x="51959" y="76540"/>
                    <a:pt x="34814" y="42250"/>
                    <a:pt x="36719" y="40345"/>
                  </a:cubicBezTo>
                  <a:cubicBezTo>
                    <a:pt x="38624" y="38440"/>
                    <a:pt x="68151" y="64157"/>
                    <a:pt x="82439" y="82255"/>
                  </a:cubicBezTo>
                  <a:cubicBezTo>
                    <a:pt x="89106" y="90827"/>
                    <a:pt x="94821" y="100352"/>
                    <a:pt x="97679" y="107020"/>
                  </a:cubicBezTo>
                  <a:cubicBezTo>
                    <a:pt x="111966" y="90827"/>
                    <a:pt x="111014" y="63205"/>
                    <a:pt x="94821" y="42250"/>
                  </a:cubicBezTo>
                  <a:cubicBezTo>
                    <a:pt x="77676" y="19390"/>
                    <a:pt x="22431" y="1292"/>
                    <a:pt x="12906" y="8912"/>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1" name="任意多边形: 形状 10"/>
            <p:cNvSpPr/>
            <p:nvPr/>
          </p:nvSpPr>
          <p:spPr>
            <a:xfrm>
              <a:off x="7234714" y="5101939"/>
              <a:ext cx="161925" cy="161925"/>
            </a:xfrm>
            <a:custGeom>
              <a:avLst/>
              <a:gdLst>
                <a:gd name="connsiteX0" fmla="*/ 150019 w 161925"/>
                <a:gd name="connsiteY0" fmla="*/ 37751 h 161925"/>
                <a:gd name="connsiteX1" fmla="*/ 113824 w 161925"/>
                <a:gd name="connsiteY1" fmla="*/ 28226 h 161925"/>
                <a:gd name="connsiteX2" fmla="*/ 102394 w 161925"/>
                <a:gd name="connsiteY2" fmla="*/ 33941 h 161925"/>
                <a:gd name="connsiteX3" fmla="*/ 62389 w 161925"/>
                <a:gd name="connsiteY3" fmla="*/ 8223 h 161925"/>
                <a:gd name="connsiteX4" fmla="*/ 43339 w 161925"/>
                <a:gd name="connsiteY4" fmla="*/ 52038 h 161925"/>
                <a:gd name="connsiteX5" fmla="*/ 30956 w 161925"/>
                <a:gd name="connsiteY5" fmla="*/ 53943 h 161925"/>
                <a:gd name="connsiteX6" fmla="*/ 7144 w 161925"/>
                <a:gd name="connsiteY6" fmla="*/ 82518 h 161925"/>
                <a:gd name="connsiteX7" fmla="*/ 18574 w 161925"/>
                <a:gd name="connsiteY7" fmla="*/ 105378 h 161925"/>
                <a:gd name="connsiteX8" fmla="*/ 43339 w 161925"/>
                <a:gd name="connsiteY8" fmla="*/ 113951 h 161925"/>
                <a:gd name="connsiteX9" fmla="*/ 61436 w 161925"/>
                <a:gd name="connsiteY9" fmla="*/ 157766 h 161925"/>
                <a:gd name="connsiteX10" fmla="*/ 78581 w 161925"/>
                <a:gd name="connsiteY10" fmla="*/ 157766 h 161925"/>
                <a:gd name="connsiteX11" fmla="*/ 102394 w 161925"/>
                <a:gd name="connsiteY11" fmla="*/ 133001 h 161925"/>
                <a:gd name="connsiteX12" fmla="*/ 135731 w 161925"/>
                <a:gd name="connsiteY12" fmla="*/ 139668 h 161925"/>
                <a:gd name="connsiteX13" fmla="*/ 150019 w 161925"/>
                <a:gd name="connsiteY13" fmla="*/ 130143 h 161925"/>
                <a:gd name="connsiteX14" fmla="*/ 139541 w 161925"/>
                <a:gd name="connsiteY14" fmla="*/ 83471 h 161925"/>
                <a:gd name="connsiteX15" fmla="*/ 154781 w 161925"/>
                <a:gd name="connsiteY15" fmla="*/ 62516 h 161925"/>
                <a:gd name="connsiteX16" fmla="*/ 150019 w 161925"/>
                <a:gd name="connsiteY16" fmla="*/ 37751 h 161925"/>
                <a:gd name="connsiteX17" fmla="*/ 35719 w 161925"/>
                <a:gd name="connsiteY17" fmla="*/ 97758 h 161925"/>
                <a:gd name="connsiteX18" fmla="*/ 48101 w 161925"/>
                <a:gd name="connsiteY18" fmla="*/ 89186 h 161925"/>
                <a:gd name="connsiteX19" fmla="*/ 58579 w 161925"/>
                <a:gd name="connsiteY19" fmla="*/ 86328 h 161925"/>
                <a:gd name="connsiteX20" fmla="*/ 43339 w 161925"/>
                <a:gd name="connsiteY20" fmla="*/ 87281 h 161925"/>
                <a:gd name="connsiteX21" fmla="*/ 26194 w 161925"/>
                <a:gd name="connsiteY21" fmla="*/ 82518 h 161925"/>
                <a:gd name="connsiteX22" fmla="*/ 43339 w 161925"/>
                <a:gd name="connsiteY22" fmla="*/ 77756 h 161925"/>
                <a:gd name="connsiteX23" fmla="*/ 58579 w 161925"/>
                <a:gd name="connsiteY23" fmla="*/ 78708 h 161925"/>
                <a:gd name="connsiteX24" fmla="*/ 48101 w 161925"/>
                <a:gd name="connsiteY24" fmla="*/ 75851 h 161925"/>
                <a:gd name="connsiteX25" fmla="*/ 35719 w 161925"/>
                <a:gd name="connsiteY25" fmla="*/ 66326 h 161925"/>
                <a:gd name="connsiteX26" fmla="*/ 51911 w 161925"/>
                <a:gd name="connsiteY26" fmla="*/ 67278 h 161925"/>
                <a:gd name="connsiteX27" fmla="*/ 68104 w 161925"/>
                <a:gd name="connsiteY27" fmla="*/ 74898 h 161925"/>
                <a:gd name="connsiteX28" fmla="*/ 67151 w 161925"/>
                <a:gd name="connsiteY28" fmla="*/ 88233 h 161925"/>
                <a:gd name="connsiteX29" fmla="*/ 68104 w 161925"/>
                <a:gd name="connsiteY29" fmla="*/ 89186 h 161925"/>
                <a:gd name="connsiteX30" fmla="*/ 51911 w 161925"/>
                <a:gd name="connsiteY30" fmla="*/ 96806 h 161925"/>
                <a:gd name="connsiteX31" fmla="*/ 35719 w 161925"/>
                <a:gd name="connsiteY31" fmla="*/ 97758 h 161925"/>
                <a:gd name="connsiteX32" fmla="*/ 88106 w 161925"/>
                <a:gd name="connsiteY32" fmla="*/ 119666 h 161925"/>
                <a:gd name="connsiteX33" fmla="*/ 84296 w 161925"/>
                <a:gd name="connsiteY33" fmla="*/ 134906 h 161925"/>
                <a:gd name="connsiteX34" fmla="*/ 79534 w 161925"/>
                <a:gd name="connsiteY34" fmla="*/ 120618 h 161925"/>
                <a:gd name="connsiteX35" fmla="*/ 80486 w 161925"/>
                <a:gd name="connsiteY35" fmla="*/ 109188 h 161925"/>
                <a:gd name="connsiteX36" fmla="*/ 76676 w 161925"/>
                <a:gd name="connsiteY36" fmla="*/ 124428 h 161925"/>
                <a:gd name="connsiteX37" fmla="*/ 66199 w 161925"/>
                <a:gd name="connsiteY37" fmla="*/ 138716 h 161925"/>
                <a:gd name="connsiteX38" fmla="*/ 67151 w 161925"/>
                <a:gd name="connsiteY38" fmla="*/ 120618 h 161925"/>
                <a:gd name="connsiteX39" fmla="*/ 72866 w 161925"/>
                <a:gd name="connsiteY39" fmla="*/ 106331 h 161925"/>
                <a:gd name="connsiteX40" fmla="*/ 66199 w 161925"/>
                <a:gd name="connsiteY40" fmla="*/ 115856 h 161925"/>
                <a:gd name="connsiteX41" fmla="*/ 53816 w 161925"/>
                <a:gd name="connsiteY41" fmla="*/ 124428 h 161925"/>
                <a:gd name="connsiteX42" fmla="*/ 59531 w 161925"/>
                <a:gd name="connsiteY42" fmla="*/ 110141 h 161925"/>
                <a:gd name="connsiteX43" fmla="*/ 71914 w 161925"/>
                <a:gd name="connsiteY43" fmla="*/ 96806 h 161925"/>
                <a:gd name="connsiteX44" fmla="*/ 85249 w 161925"/>
                <a:gd name="connsiteY44" fmla="*/ 101568 h 161925"/>
                <a:gd name="connsiteX45" fmla="*/ 88106 w 161925"/>
                <a:gd name="connsiteY45" fmla="*/ 119666 h 161925"/>
                <a:gd name="connsiteX46" fmla="*/ 73819 w 161925"/>
                <a:gd name="connsiteY46" fmla="*/ 68231 h 161925"/>
                <a:gd name="connsiteX47" fmla="*/ 61436 w 161925"/>
                <a:gd name="connsiteY47" fmla="*/ 54896 h 161925"/>
                <a:gd name="connsiteX48" fmla="*/ 55721 w 161925"/>
                <a:gd name="connsiteY48" fmla="*/ 39656 h 161925"/>
                <a:gd name="connsiteX49" fmla="*/ 68104 w 161925"/>
                <a:gd name="connsiteY49" fmla="*/ 49181 h 161925"/>
                <a:gd name="connsiteX50" fmla="*/ 73819 w 161925"/>
                <a:gd name="connsiteY50" fmla="*/ 58706 h 161925"/>
                <a:gd name="connsiteX51" fmla="*/ 68104 w 161925"/>
                <a:gd name="connsiteY51" fmla="*/ 44418 h 161925"/>
                <a:gd name="connsiteX52" fmla="*/ 68104 w 161925"/>
                <a:gd name="connsiteY52" fmla="*/ 26321 h 161925"/>
                <a:gd name="connsiteX53" fmla="*/ 77629 w 161925"/>
                <a:gd name="connsiteY53" fmla="*/ 41561 h 161925"/>
                <a:gd name="connsiteX54" fmla="*/ 81439 w 161925"/>
                <a:gd name="connsiteY54" fmla="*/ 56801 h 161925"/>
                <a:gd name="connsiteX55" fmla="*/ 81439 w 161925"/>
                <a:gd name="connsiteY55" fmla="*/ 45371 h 161925"/>
                <a:gd name="connsiteX56" fmla="*/ 86201 w 161925"/>
                <a:gd name="connsiteY56" fmla="*/ 31083 h 161925"/>
                <a:gd name="connsiteX57" fmla="*/ 90011 w 161925"/>
                <a:gd name="connsiteY57" fmla="*/ 46323 h 161925"/>
                <a:gd name="connsiteX58" fmla="*/ 87154 w 161925"/>
                <a:gd name="connsiteY58" fmla="*/ 64421 h 161925"/>
                <a:gd name="connsiteX59" fmla="*/ 79534 w 161925"/>
                <a:gd name="connsiteY59" fmla="*/ 65373 h 161925"/>
                <a:gd name="connsiteX60" fmla="*/ 73819 w 161925"/>
                <a:gd name="connsiteY60" fmla="*/ 68231 h 161925"/>
                <a:gd name="connsiteX61" fmla="*/ 134779 w 161925"/>
                <a:gd name="connsiteY61" fmla="*/ 99663 h 161925"/>
                <a:gd name="connsiteX62" fmla="*/ 119539 w 161925"/>
                <a:gd name="connsiteY62" fmla="*/ 99663 h 161925"/>
                <a:gd name="connsiteX63" fmla="*/ 109061 w 161925"/>
                <a:gd name="connsiteY63" fmla="*/ 95853 h 161925"/>
                <a:gd name="connsiteX64" fmla="*/ 122396 w 161925"/>
                <a:gd name="connsiteY64" fmla="*/ 104426 h 161925"/>
                <a:gd name="connsiteX65" fmla="*/ 132874 w 161925"/>
                <a:gd name="connsiteY65" fmla="*/ 118713 h 161925"/>
                <a:gd name="connsiteX66" fmla="*/ 116681 w 161925"/>
                <a:gd name="connsiteY66" fmla="*/ 112046 h 161925"/>
                <a:gd name="connsiteX67" fmla="*/ 105251 w 161925"/>
                <a:gd name="connsiteY67" fmla="*/ 101568 h 161925"/>
                <a:gd name="connsiteX68" fmla="*/ 111919 w 161925"/>
                <a:gd name="connsiteY68" fmla="*/ 110141 h 161925"/>
                <a:gd name="connsiteX69" fmla="*/ 116681 w 161925"/>
                <a:gd name="connsiteY69" fmla="*/ 124428 h 161925"/>
                <a:gd name="connsiteX70" fmla="*/ 104299 w 161925"/>
                <a:gd name="connsiteY70" fmla="*/ 113951 h 161925"/>
                <a:gd name="connsiteX71" fmla="*/ 95726 w 161925"/>
                <a:gd name="connsiteY71" fmla="*/ 97758 h 161925"/>
                <a:gd name="connsiteX72" fmla="*/ 104299 w 161925"/>
                <a:gd name="connsiteY72" fmla="*/ 86328 h 161925"/>
                <a:gd name="connsiteX73" fmla="*/ 121444 w 161925"/>
                <a:gd name="connsiteY73" fmla="*/ 90138 h 161925"/>
                <a:gd name="connsiteX74" fmla="*/ 134779 w 161925"/>
                <a:gd name="connsiteY74" fmla="*/ 99663 h 161925"/>
                <a:gd name="connsiteX75" fmla="*/ 122396 w 161925"/>
                <a:gd name="connsiteY75" fmla="*/ 62516 h 161925"/>
                <a:gd name="connsiteX76" fmla="*/ 109061 w 161925"/>
                <a:gd name="connsiteY76" fmla="*/ 70136 h 161925"/>
                <a:gd name="connsiteX77" fmla="*/ 119539 w 161925"/>
                <a:gd name="connsiteY77" fmla="*/ 66326 h 161925"/>
                <a:gd name="connsiteX78" fmla="*/ 134779 w 161925"/>
                <a:gd name="connsiteY78" fmla="*/ 66326 h 161925"/>
                <a:gd name="connsiteX79" fmla="*/ 121444 w 161925"/>
                <a:gd name="connsiteY79" fmla="*/ 74898 h 161925"/>
                <a:gd name="connsiteX80" fmla="*/ 103346 w 161925"/>
                <a:gd name="connsiteY80" fmla="*/ 77756 h 161925"/>
                <a:gd name="connsiteX81" fmla="*/ 103346 w 161925"/>
                <a:gd name="connsiteY81" fmla="*/ 76803 h 161925"/>
                <a:gd name="connsiteX82" fmla="*/ 95726 w 161925"/>
                <a:gd name="connsiteY82" fmla="*/ 66326 h 161925"/>
                <a:gd name="connsiteX83" fmla="*/ 104299 w 161925"/>
                <a:gd name="connsiteY83" fmla="*/ 51086 h 161925"/>
                <a:gd name="connsiteX84" fmla="*/ 116681 w 161925"/>
                <a:gd name="connsiteY84" fmla="*/ 40608 h 161925"/>
                <a:gd name="connsiteX85" fmla="*/ 111919 w 161925"/>
                <a:gd name="connsiteY85" fmla="*/ 54896 h 161925"/>
                <a:gd name="connsiteX86" fmla="*/ 105251 w 161925"/>
                <a:gd name="connsiteY86" fmla="*/ 63468 h 161925"/>
                <a:gd name="connsiteX87" fmla="*/ 117634 w 161925"/>
                <a:gd name="connsiteY87" fmla="*/ 53943 h 161925"/>
                <a:gd name="connsiteX88" fmla="*/ 134779 w 161925"/>
                <a:gd name="connsiteY88" fmla="*/ 48228 h 161925"/>
                <a:gd name="connsiteX89" fmla="*/ 122396 w 161925"/>
                <a:gd name="connsiteY89" fmla="*/ 6251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1925" h="161925">
                  <a:moveTo>
                    <a:pt x="150019" y="37751"/>
                  </a:moveTo>
                  <a:cubicBezTo>
                    <a:pt x="142399" y="27273"/>
                    <a:pt x="128111" y="23463"/>
                    <a:pt x="113824" y="28226"/>
                  </a:cubicBezTo>
                  <a:cubicBezTo>
                    <a:pt x="110014" y="29178"/>
                    <a:pt x="106204" y="31083"/>
                    <a:pt x="102394" y="33941"/>
                  </a:cubicBezTo>
                  <a:cubicBezTo>
                    <a:pt x="95726" y="14891"/>
                    <a:pt x="78581" y="3461"/>
                    <a:pt x="62389" y="8223"/>
                  </a:cubicBezTo>
                  <a:cubicBezTo>
                    <a:pt x="46196" y="12986"/>
                    <a:pt x="38576" y="32988"/>
                    <a:pt x="43339" y="52038"/>
                  </a:cubicBezTo>
                  <a:cubicBezTo>
                    <a:pt x="38576" y="52038"/>
                    <a:pt x="34766" y="52991"/>
                    <a:pt x="30956" y="53943"/>
                  </a:cubicBezTo>
                  <a:cubicBezTo>
                    <a:pt x="16669" y="58706"/>
                    <a:pt x="7144" y="69183"/>
                    <a:pt x="7144" y="82518"/>
                  </a:cubicBezTo>
                  <a:cubicBezTo>
                    <a:pt x="7144" y="91091"/>
                    <a:pt x="10954" y="98711"/>
                    <a:pt x="18574" y="105378"/>
                  </a:cubicBezTo>
                  <a:cubicBezTo>
                    <a:pt x="25241" y="111093"/>
                    <a:pt x="33814" y="113951"/>
                    <a:pt x="43339" y="113951"/>
                  </a:cubicBezTo>
                  <a:cubicBezTo>
                    <a:pt x="37624" y="133001"/>
                    <a:pt x="45244" y="153003"/>
                    <a:pt x="61436" y="157766"/>
                  </a:cubicBezTo>
                  <a:cubicBezTo>
                    <a:pt x="67151" y="159671"/>
                    <a:pt x="72866" y="159671"/>
                    <a:pt x="78581" y="157766"/>
                  </a:cubicBezTo>
                  <a:cubicBezTo>
                    <a:pt x="89059" y="154908"/>
                    <a:pt x="98584" y="145383"/>
                    <a:pt x="102394" y="133001"/>
                  </a:cubicBezTo>
                  <a:cubicBezTo>
                    <a:pt x="112871" y="140621"/>
                    <a:pt x="125254" y="142526"/>
                    <a:pt x="135731" y="139668"/>
                  </a:cubicBezTo>
                  <a:cubicBezTo>
                    <a:pt x="141446" y="137763"/>
                    <a:pt x="146209" y="134906"/>
                    <a:pt x="150019" y="130143"/>
                  </a:cubicBezTo>
                  <a:cubicBezTo>
                    <a:pt x="159544" y="116808"/>
                    <a:pt x="155734" y="95853"/>
                    <a:pt x="139541" y="83471"/>
                  </a:cubicBezTo>
                  <a:cubicBezTo>
                    <a:pt x="147161" y="77756"/>
                    <a:pt x="151924" y="70136"/>
                    <a:pt x="154781" y="62516"/>
                  </a:cubicBezTo>
                  <a:cubicBezTo>
                    <a:pt x="155734" y="52991"/>
                    <a:pt x="154781" y="44418"/>
                    <a:pt x="150019" y="37751"/>
                  </a:cubicBezTo>
                  <a:close/>
                  <a:moveTo>
                    <a:pt x="35719" y="97758"/>
                  </a:moveTo>
                  <a:cubicBezTo>
                    <a:pt x="34766" y="95853"/>
                    <a:pt x="35719" y="92996"/>
                    <a:pt x="48101" y="89186"/>
                  </a:cubicBezTo>
                  <a:cubicBezTo>
                    <a:pt x="50959" y="88233"/>
                    <a:pt x="54769" y="87281"/>
                    <a:pt x="58579" y="86328"/>
                  </a:cubicBezTo>
                  <a:cubicBezTo>
                    <a:pt x="52864" y="87281"/>
                    <a:pt x="48101" y="87281"/>
                    <a:pt x="43339" y="87281"/>
                  </a:cubicBezTo>
                  <a:cubicBezTo>
                    <a:pt x="28099" y="87281"/>
                    <a:pt x="26194" y="84423"/>
                    <a:pt x="26194" y="82518"/>
                  </a:cubicBezTo>
                  <a:cubicBezTo>
                    <a:pt x="26194" y="79661"/>
                    <a:pt x="29051" y="77756"/>
                    <a:pt x="43339" y="77756"/>
                  </a:cubicBezTo>
                  <a:cubicBezTo>
                    <a:pt x="48101" y="77756"/>
                    <a:pt x="53816" y="78708"/>
                    <a:pt x="58579" y="78708"/>
                  </a:cubicBezTo>
                  <a:cubicBezTo>
                    <a:pt x="54769" y="77756"/>
                    <a:pt x="50959" y="76803"/>
                    <a:pt x="48101" y="75851"/>
                  </a:cubicBezTo>
                  <a:cubicBezTo>
                    <a:pt x="35719" y="71088"/>
                    <a:pt x="34766" y="69183"/>
                    <a:pt x="35719" y="66326"/>
                  </a:cubicBezTo>
                  <a:cubicBezTo>
                    <a:pt x="36671" y="64421"/>
                    <a:pt x="39529" y="63468"/>
                    <a:pt x="51911" y="67278"/>
                  </a:cubicBezTo>
                  <a:cubicBezTo>
                    <a:pt x="56674" y="69183"/>
                    <a:pt x="63341" y="72041"/>
                    <a:pt x="68104" y="74898"/>
                  </a:cubicBezTo>
                  <a:cubicBezTo>
                    <a:pt x="66199" y="78708"/>
                    <a:pt x="66199" y="83471"/>
                    <a:pt x="67151" y="88233"/>
                  </a:cubicBezTo>
                  <a:cubicBezTo>
                    <a:pt x="67151" y="88233"/>
                    <a:pt x="67151" y="89186"/>
                    <a:pt x="68104" y="89186"/>
                  </a:cubicBezTo>
                  <a:cubicBezTo>
                    <a:pt x="63341" y="92043"/>
                    <a:pt x="56674" y="94901"/>
                    <a:pt x="51911" y="96806"/>
                  </a:cubicBezTo>
                  <a:cubicBezTo>
                    <a:pt x="39529" y="101568"/>
                    <a:pt x="36671" y="99663"/>
                    <a:pt x="35719" y="97758"/>
                  </a:cubicBezTo>
                  <a:close/>
                  <a:moveTo>
                    <a:pt x="88106" y="119666"/>
                  </a:moveTo>
                  <a:cubicBezTo>
                    <a:pt x="88106" y="133001"/>
                    <a:pt x="86201" y="134906"/>
                    <a:pt x="84296" y="134906"/>
                  </a:cubicBezTo>
                  <a:cubicBezTo>
                    <a:pt x="81439" y="134906"/>
                    <a:pt x="79534" y="133001"/>
                    <a:pt x="79534" y="120618"/>
                  </a:cubicBezTo>
                  <a:cubicBezTo>
                    <a:pt x="79534" y="116808"/>
                    <a:pt x="79534" y="112998"/>
                    <a:pt x="80486" y="109188"/>
                  </a:cubicBezTo>
                  <a:cubicBezTo>
                    <a:pt x="79534" y="113951"/>
                    <a:pt x="78581" y="119666"/>
                    <a:pt x="76676" y="124428"/>
                  </a:cubicBezTo>
                  <a:cubicBezTo>
                    <a:pt x="71914" y="138716"/>
                    <a:pt x="69056" y="139668"/>
                    <a:pt x="66199" y="138716"/>
                  </a:cubicBezTo>
                  <a:cubicBezTo>
                    <a:pt x="63341" y="137763"/>
                    <a:pt x="62389" y="134906"/>
                    <a:pt x="67151" y="120618"/>
                  </a:cubicBezTo>
                  <a:cubicBezTo>
                    <a:pt x="69056" y="115856"/>
                    <a:pt x="70961" y="111093"/>
                    <a:pt x="72866" y="106331"/>
                  </a:cubicBezTo>
                  <a:cubicBezTo>
                    <a:pt x="70961" y="109188"/>
                    <a:pt x="69056" y="112998"/>
                    <a:pt x="66199" y="115856"/>
                  </a:cubicBezTo>
                  <a:cubicBezTo>
                    <a:pt x="58579" y="126333"/>
                    <a:pt x="55721" y="126333"/>
                    <a:pt x="53816" y="124428"/>
                  </a:cubicBezTo>
                  <a:cubicBezTo>
                    <a:pt x="51911" y="122523"/>
                    <a:pt x="51911" y="119666"/>
                    <a:pt x="59531" y="110141"/>
                  </a:cubicBezTo>
                  <a:cubicBezTo>
                    <a:pt x="63341" y="105378"/>
                    <a:pt x="68104" y="101568"/>
                    <a:pt x="71914" y="96806"/>
                  </a:cubicBezTo>
                  <a:cubicBezTo>
                    <a:pt x="75724" y="99663"/>
                    <a:pt x="80486" y="101568"/>
                    <a:pt x="85249" y="101568"/>
                  </a:cubicBezTo>
                  <a:cubicBezTo>
                    <a:pt x="87154" y="107283"/>
                    <a:pt x="88106" y="113951"/>
                    <a:pt x="88106" y="119666"/>
                  </a:cubicBezTo>
                  <a:close/>
                  <a:moveTo>
                    <a:pt x="73819" y="68231"/>
                  </a:moveTo>
                  <a:cubicBezTo>
                    <a:pt x="70009" y="64421"/>
                    <a:pt x="65246" y="59658"/>
                    <a:pt x="61436" y="54896"/>
                  </a:cubicBezTo>
                  <a:cubicBezTo>
                    <a:pt x="53816" y="44418"/>
                    <a:pt x="53816" y="41561"/>
                    <a:pt x="55721" y="39656"/>
                  </a:cubicBezTo>
                  <a:cubicBezTo>
                    <a:pt x="57626" y="37751"/>
                    <a:pt x="60484" y="38703"/>
                    <a:pt x="68104" y="49181"/>
                  </a:cubicBezTo>
                  <a:cubicBezTo>
                    <a:pt x="70009" y="52038"/>
                    <a:pt x="71914" y="54896"/>
                    <a:pt x="73819" y="58706"/>
                  </a:cubicBezTo>
                  <a:cubicBezTo>
                    <a:pt x="71914" y="53943"/>
                    <a:pt x="69056" y="49181"/>
                    <a:pt x="68104" y="44418"/>
                  </a:cubicBezTo>
                  <a:cubicBezTo>
                    <a:pt x="63341" y="30131"/>
                    <a:pt x="65246" y="27273"/>
                    <a:pt x="68104" y="26321"/>
                  </a:cubicBezTo>
                  <a:cubicBezTo>
                    <a:pt x="70961" y="25368"/>
                    <a:pt x="73819" y="27273"/>
                    <a:pt x="77629" y="41561"/>
                  </a:cubicBezTo>
                  <a:cubicBezTo>
                    <a:pt x="78581" y="46323"/>
                    <a:pt x="80486" y="51086"/>
                    <a:pt x="81439" y="56801"/>
                  </a:cubicBezTo>
                  <a:cubicBezTo>
                    <a:pt x="81439" y="52991"/>
                    <a:pt x="81439" y="49181"/>
                    <a:pt x="81439" y="45371"/>
                  </a:cubicBezTo>
                  <a:cubicBezTo>
                    <a:pt x="82391" y="32036"/>
                    <a:pt x="84296" y="30131"/>
                    <a:pt x="86201" y="31083"/>
                  </a:cubicBezTo>
                  <a:cubicBezTo>
                    <a:pt x="89059" y="31083"/>
                    <a:pt x="90011" y="33941"/>
                    <a:pt x="90011" y="46323"/>
                  </a:cubicBezTo>
                  <a:cubicBezTo>
                    <a:pt x="90011" y="52038"/>
                    <a:pt x="89059" y="58706"/>
                    <a:pt x="87154" y="64421"/>
                  </a:cubicBezTo>
                  <a:cubicBezTo>
                    <a:pt x="85249" y="64421"/>
                    <a:pt x="82391" y="64421"/>
                    <a:pt x="79534" y="65373"/>
                  </a:cubicBezTo>
                  <a:cubicBezTo>
                    <a:pt x="77629" y="65373"/>
                    <a:pt x="75724" y="67278"/>
                    <a:pt x="73819" y="68231"/>
                  </a:cubicBezTo>
                  <a:close/>
                  <a:moveTo>
                    <a:pt x="134779" y="99663"/>
                  </a:moveTo>
                  <a:cubicBezTo>
                    <a:pt x="133826" y="101568"/>
                    <a:pt x="131921" y="103473"/>
                    <a:pt x="119539" y="99663"/>
                  </a:cubicBezTo>
                  <a:cubicBezTo>
                    <a:pt x="116681" y="98711"/>
                    <a:pt x="112871" y="96806"/>
                    <a:pt x="109061" y="95853"/>
                  </a:cubicBezTo>
                  <a:cubicBezTo>
                    <a:pt x="113824" y="98711"/>
                    <a:pt x="118586" y="101568"/>
                    <a:pt x="122396" y="104426"/>
                  </a:cubicBezTo>
                  <a:cubicBezTo>
                    <a:pt x="133826" y="112998"/>
                    <a:pt x="134779" y="116808"/>
                    <a:pt x="132874" y="118713"/>
                  </a:cubicBezTo>
                  <a:cubicBezTo>
                    <a:pt x="130969" y="120618"/>
                    <a:pt x="128111" y="121571"/>
                    <a:pt x="116681" y="112046"/>
                  </a:cubicBezTo>
                  <a:cubicBezTo>
                    <a:pt x="112871" y="109188"/>
                    <a:pt x="109061" y="105378"/>
                    <a:pt x="105251" y="101568"/>
                  </a:cubicBezTo>
                  <a:cubicBezTo>
                    <a:pt x="108109" y="104426"/>
                    <a:pt x="110014" y="107283"/>
                    <a:pt x="111919" y="110141"/>
                  </a:cubicBezTo>
                  <a:cubicBezTo>
                    <a:pt x="119539" y="120618"/>
                    <a:pt x="118586" y="123476"/>
                    <a:pt x="116681" y="124428"/>
                  </a:cubicBezTo>
                  <a:cubicBezTo>
                    <a:pt x="114776" y="125381"/>
                    <a:pt x="111919" y="124428"/>
                    <a:pt x="104299" y="113951"/>
                  </a:cubicBezTo>
                  <a:cubicBezTo>
                    <a:pt x="101441" y="109188"/>
                    <a:pt x="98584" y="103473"/>
                    <a:pt x="95726" y="97758"/>
                  </a:cubicBezTo>
                  <a:cubicBezTo>
                    <a:pt x="100489" y="94901"/>
                    <a:pt x="103346" y="91091"/>
                    <a:pt x="104299" y="86328"/>
                  </a:cubicBezTo>
                  <a:cubicBezTo>
                    <a:pt x="110014" y="87281"/>
                    <a:pt x="116681" y="88233"/>
                    <a:pt x="121444" y="90138"/>
                  </a:cubicBezTo>
                  <a:cubicBezTo>
                    <a:pt x="133826" y="94901"/>
                    <a:pt x="134779" y="97758"/>
                    <a:pt x="134779" y="99663"/>
                  </a:cubicBezTo>
                  <a:close/>
                  <a:moveTo>
                    <a:pt x="122396" y="62516"/>
                  </a:moveTo>
                  <a:cubicBezTo>
                    <a:pt x="118586" y="65373"/>
                    <a:pt x="113824" y="68231"/>
                    <a:pt x="109061" y="70136"/>
                  </a:cubicBezTo>
                  <a:cubicBezTo>
                    <a:pt x="112871" y="68231"/>
                    <a:pt x="116681" y="67278"/>
                    <a:pt x="119539" y="66326"/>
                  </a:cubicBezTo>
                  <a:cubicBezTo>
                    <a:pt x="131921" y="62516"/>
                    <a:pt x="134779" y="64421"/>
                    <a:pt x="134779" y="66326"/>
                  </a:cubicBezTo>
                  <a:cubicBezTo>
                    <a:pt x="135731" y="68231"/>
                    <a:pt x="133826" y="71088"/>
                    <a:pt x="121444" y="74898"/>
                  </a:cubicBezTo>
                  <a:cubicBezTo>
                    <a:pt x="115729" y="76803"/>
                    <a:pt x="110014" y="77756"/>
                    <a:pt x="103346" y="77756"/>
                  </a:cubicBezTo>
                  <a:cubicBezTo>
                    <a:pt x="103346" y="77756"/>
                    <a:pt x="103346" y="76803"/>
                    <a:pt x="103346" y="76803"/>
                  </a:cubicBezTo>
                  <a:cubicBezTo>
                    <a:pt x="102394" y="72041"/>
                    <a:pt x="99536" y="69183"/>
                    <a:pt x="95726" y="66326"/>
                  </a:cubicBezTo>
                  <a:cubicBezTo>
                    <a:pt x="98584" y="61563"/>
                    <a:pt x="101441" y="54896"/>
                    <a:pt x="104299" y="51086"/>
                  </a:cubicBezTo>
                  <a:cubicBezTo>
                    <a:pt x="111919" y="40608"/>
                    <a:pt x="114776" y="39656"/>
                    <a:pt x="116681" y="40608"/>
                  </a:cubicBezTo>
                  <a:cubicBezTo>
                    <a:pt x="118586" y="41561"/>
                    <a:pt x="119539" y="44418"/>
                    <a:pt x="111919" y="54896"/>
                  </a:cubicBezTo>
                  <a:cubicBezTo>
                    <a:pt x="110014" y="57753"/>
                    <a:pt x="107156" y="60611"/>
                    <a:pt x="105251" y="63468"/>
                  </a:cubicBezTo>
                  <a:cubicBezTo>
                    <a:pt x="109061" y="59658"/>
                    <a:pt x="113824" y="55848"/>
                    <a:pt x="117634" y="53943"/>
                  </a:cubicBezTo>
                  <a:cubicBezTo>
                    <a:pt x="130016" y="45371"/>
                    <a:pt x="132874" y="45371"/>
                    <a:pt x="134779" y="48228"/>
                  </a:cubicBezTo>
                  <a:cubicBezTo>
                    <a:pt x="136684" y="51086"/>
                    <a:pt x="133826" y="53943"/>
                    <a:pt x="122396" y="62516"/>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6387"/>
                                        </p:tgtEl>
                                        <p:attrNameLst>
                                          <p:attrName>style.visibility</p:attrName>
                                        </p:attrNameLst>
                                      </p:cBhvr>
                                      <p:to>
                                        <p:strVal val="visible"/>
                                      </p:to>
                                    </p:set>
                                    <p:animEffect transition="in" filter="randombar(horizontal)">
                                      <p:cBhvr>
                                        <p:cTn id="7" dur="500"/>
                                        <p:tgtEl>
                                          <p:spTgt spid="16387"/>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blinds(horizontal)">
                                      <p:cBhvr>
                                        <p:cTn id="12" dur="500"/>
                                        <p:tgtEl>
                                          <p:spTgt spid="55"/>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blinds(horizontal)">
                                      <p:cBhvr>
                                        <p:cTn id="17" dur="500"/>
                                        <p:tgtEl>
                                          <p:spTgt spid="56"/>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barn(inVertical)">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7" grpId="0"/>
      <p:bldP spid="55" grpId="0"/>
      <p:bldP spid="56" grpId="0"/>
      <p:bldP spid="5" grpId="0" animBg="1"/>
    </p:bldLst>
  </p:timing>
</p:sld>
</file>

<file path=ppt/slides/slide1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矩形 1"/>
          <p:cNvSpPr>
            <a:spLocks noChangeArrowheads="1"/>
          </p:cNvSpPr>
          <p:nvPr/>
        </p:nvSpPr>
        <p:spPr bwMode="auto">
          <a:xfrm>
            <a:off x="863601" y="1248834"/>
            <a:ext cx="7700963"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儿应声答曰：“未闻孔雀是夫子家禽。”</a:t>
            </a:r>
            <a:endPar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endParaRPr>
          </a:p>
        </p:txBody>
      </p:sp>
      <p:sp>
        <p:nvSpPr>
          <p:cNvPr id="17511" name="矩形 1"/>
          <p:cNvSpPr>
            <a:spLocks noChangeArrowheads="1"/>
          </p:cNvSpPr>
          <p:nvPr/>
        </p:nvSpPr>
        <p:spPr bwMode="auto">
          <a:xfrm>
            <a:off x="863601" y="1248834"/>
            <a:ext cx="7416800"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儿应声答曰：“</a:t>
            </a: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sym typeface="等线" panose="02010600030101010101" pitchFamily="2" charset="-122"/>
              </a:rPr>
              <a:t>未</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闻孔雀是</a:t>
            </a: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sym typeface="等线" panose="02010600030101010101" pitchFamily="2" charset="-122"/>
              </a:rPr>
              <a:t>夫子</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家禽。”</a:t>
            </a:r>
            <a:endPar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endParaRPr>
          </a:p>
        </p:txBody>
      </p:sp>
      <p:sp>
        <p:nvSpPr>
          <p:cNvPr id="55" name="文本框 54"/>
          <p:cNvSpPr txBox="1">
            <a:spLocks noChangeArrowheads="1"/>
          </p:cNvSpPr>
          <p:nvPr/>
        </p:nvSpPr>
        <p:spPr bwMode="auto">
          <a:xfrm>
            <a:off x="3716339" y="711200"/>
            <a:ext cx="1223962"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没有。</a:t>
            </a:r>
          </a:p>
        </p:txBody>
      </p:sp>
      <p:sp>
        <p:nvSpPr>
          <p:cNvPr id="56" name="文本框 55"/>
          <p:cNvSpPr txBox="1">
            <a:spLocks noChangeArrowheads="1"/>
          </p:cNvSpPr>
          <p:nvPr/>
        </p:nvSpPr>
        <p:spPr bwMode="auto">
          <a:xfrm>
            <a:off x="747714" y="2288118"/>
            <a:ext cx="6842125" cy="22583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    古时对年长而且有学问的男子的尊称，文中指孔君平。</a:t>
            </a:r>
          </a:p>
        </p:txBody>
      </p:sp>
      <p:sp>
        <p:nvSpPr>
          <p:cNvPr id="5" name="矩形 4"/>
          <p:cNvSpPr>
            <a:spLocks noChangeArrowheads="1"/>
          </p:cNvSpPr>
          <p:nvPr/>
        </p:nvSpPr>
        <p:spPr bwMode="auto">
          <a:xfrm>
            <a:off x="863601" y="4002618"/>
            <a:ext cx="7404100" cy="2455096"/>
          </a:xfrm>
          <a:prstGeom prst="rect">
            <a:avLst/>
          </a:prstGeom>
          <a:noFill/>
          <a:ln w="31750">
            <a:solidFill>
              <a:srgbClr val="5BD4FF"/>
            </a:solidFill>
            <a:prstDash val="dashDot"/>
            <a:miter lim="800000"/>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EF4B3B"/>
                </a:solidFill>
                <a:effectLst/>
                <a:uLnTx/>
                <a:uFillTx/>
                <a:latin typeface="楷体" panose="02010609060101010101" pitchFamily="49" charset="-122"/>
                <a:ea typeface="楷体" panose="02010609060101010101" pitchFamily="49" charset="-122"/>
                <a:cs typeface="+mn-cs"/>
                <a:sym typeface="等线" panose="02010600030101010101" pitchFamily="2" charset="-122"/>
              </a:rPr>
              <a:t>    句意：</a:t>
            </a: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sym typeface="等线" panose="02010600030101010101" pitchFamily="2" charset="-122"/>
              </a:rPr>
              <a:t>孩子马上回答说：“我可没听说孔雀是先生您家的鸟。”</a:t>
            </a:r>
          </a:p>
        </p:txBody>
      </p:sp>
      <p:pic>
        <p:nvPicPr>
          <p:cNvPr id="4" name="图片 3"/>
          <p:cNvPicPr>
            <a:picLocks noChangeAspect="1"/>
          </p:cNvPicPr>
          <p:nvPr/>
        </p:nvPicPr>
        <p:blipFill>
          <a:blip r:embed="rId3" cstate="email"/>
          <a:stretch>
            <a:fillRect/>
          </a:stretch>
        </p:blipFill>
        <p:spPr>
          <a:xfrm>
            <a:off x="7294799" y="2320859"/>
            <a:ext cx="1568149" cy="1679641"/>
          </a:xfrm>
          <a:prstGeom prst="teardrop">
            <a:avLst>
              <a:gd name="adj" fmla="val 68026"/>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7511"/>
                                        </p:tgtEl>
                                        <p:attrNameLst>
                                          <p:attrName>style.visibility</p:attrName>
                                        </p:attrNameLst>
                                      </p:cBhvr>
                                      <p:to>
                                        <p:strVal val="visible"/>
                                      </p:to>
                                    </p:set>
                                    <p:animEffect transition="in" filter="randombar(horizontal)">
                                      <p:cBhvr>
                                        <p:cTn id="7" dur="500"/>
                                        <p:tgtEl>
                                          <p:spTgt spid="17511"/>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blinds(horizontal)">
                                      <p:cBhvr>
                                        <p:cTn id="12" dur="500"/>
                                        <p:tgtEl>
                                          <p:spTgt spid="55"/>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blinds(horizontal)">
                                      <p:cBhvr>
                                        <p:cTn id="17" dur="500"/>
                                        <p:tgtEl>
                                          <p:spTgt spid="56"/>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barn(inVertical)">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11" grpId="0"/>
      <p:bldP spid="55" grpId="0"/>
      <p:bldP spid="56" grpId="0"/>
      <p:bldP spid="5" grpId="0" animBg="1"/>
    </p:bldLst>
  </p:timing>
</p:sld>
</file>

<file path=ppt/slides/slide1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709614" y="2442635"/>
            <a:ext cx="7835900" cy="787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just" defTabSz="1219200" rtl="0" eaLnBrk="1" fontAlgn="base" latinLnBrk="0" hangingPunct="1">
              <a:lnSpc>
                <a:spcPct val="120000"/>
              </a:lnSpc>
              <a:spcBef>
                <a:spcPts val="65"/>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这篇文章讲了一个什么故事？</a:t>
            </a:r>
          </a:p>
        </p:txBody>
      </p:sp>
      <p:sp>
        <p:nvSpPr>
          <p:cNvPr id="8" name="Rectangle 7"/>
          <p:cNvSpPr>
            <a:spLocks noChangeArrowheads="1"/>
          </p:cNvSpPr>
          <p:nvPr/>
        </p:nvSpPr>
        <p:spPr bwMode="auto">
          <a:xfrm>
            <a:off x="1141413" y="3617385"/>
            <a:ext cx="7404100" cy="2362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文章讲述了孔君平和</a:t>
            </a: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杨氏之子</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逗趣，孩子</a:t>
            </a: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巧妙应答</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的故事。</a:t>
            </a:r>
          </a:p>
        </p:txBody>
      </p:sp>
      <p:sp>
        <p:nvSpPr>
          <p:cNvPr id="9" name="Text Box 2"/>
          <p:cNvSpPr txBox="1">
            <a:spLocks noChangeArrowheads="1"/>
          </p:cNvSpPr>
          <p:nvPr/>
        </p:nvSpPr>
        <p:spPr bwMode="auto">
          <a:xfrm>
            <a:off x="647701" y="1075267"/>
            <a:ext cx="4681538"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ts val="65"/>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再读课文，思考下列问题：</a:t>
            </a:r>
          </a:p>
        </p:txBody>
      </p:sp>
      <p:grpSp>
        <p:nvGrpSpPr>
          <p:cNvPr id="2" name="组合 9"/>
          <p:cNvGrpSpPr/>
          <p:nvPr/>
        </p:nvGrpSpPr>
        <p:grpSpPr>
          <a:xfrm>
            <a:off x="7978717" y="5251301"/>
            <a:ext cx="880515" cy="1379057"/>
            <a:chOff x="7051786" y="4229571"/>
            <a:chExt cx="880515" cy="1034293"/>
          </a:xfrm>
          <a:solidFill>
            <a:srgbClr val="0070C0"/>
          </a:solidFill>
        </p:grpSpPr>
        <p:sp>
          <p:nvSpPr>
            <p:cNvPr id="11" name="任意多边形: 形状 10"/>
            <p:cNvSpPr/>
            <p:nvPr/>
          </p:nvSpPr>
          <p:spPr>
            <a:xfrm>
              <a:off x="7376959" y="4448348"/>
              <a:ext cx="428625" cy="428625"/>
            </a:xfrm>
            <a:custGeom>
              <a:avLst/>
              <a:gdLst>
                <a:gd name="connsiteX0" fmla="*/ 422111 w 428625"/>
                <a:gd name="connsiteY0" fmla="*/ 195089 h 428625"/>
                <a:gd name="connsiteX1" fmla="*/ 347816 w 428625"/>
                <a:gd name="connsiteY1" fmla="*/ 124604 h 428625"/>
                <a:gd name="connsiteX2" fmla="*/ 312574 w 428625"/>
                <a:gd name="connsiteY2" fmla="*/ 122699 h 428625"/>
                <a:gd name="connsiteX3" fmla="*/ 247804 w 428625"/>
                <a:gd name="connsiteY3" fmla="*/ 8399 h 428625"/>
                <a:gd name="connsiteX4" fmla="*/ 144934 w 428625"/>
                <a:gd name="connsiteY4" fmla="*/ 90314 h 428625"/>
                <a:gd name="connsiteX5" fmla="*/ 111597 w 428625"/>
                <a:gd name="connsiteY5" fmla="*/ 78884 h 428625"/>
                <a:gd name="connsiteX6" fmla="*/ 16347 w 428625"/>
                <a:gd name="connsiteY6" fmla="*/ 116984 h 428625"/>
                <a:gd name="connsiteX7" fmla="*/ 14441 w 428625"/>
                <a:gd name="connsiteY7" fmla="*/ 186517 h 428625"/>
                <a:gd name="connsiteX8" fmla="*/ 63019 w 428625"/>
                <a:gd name="connsiteY8" fmla="*/ 239857 h 428625"/>
                <a:gd name="connsiteX9" fmla="*/ 48732 w 428625"/>
                <a:gd name="connsiteY9" fmla="*/ 370349 h 428625"/>
                <a:gd name="connsiteX10" fmla="*/ 89689 w 428625"/>
                <a:gd name="connsiteY10" fmla="*/ 392257 h 428625"/>
                <a:gd name="connsiteX11" fmla="*/ 180176 w 428625"/>
                <a:gd name="connsiteY11" fmla="*/ 364634 h 428625"/>
                <a:gd name="connsiteX12" fmla="*/ 253519 w 428625"/>
                <a:gd name="connsiteY12" fmla="*/ 423689 h 428625"/>
                <a:gd name="connsiteX13" fmla="*/ 300191 w 428625"/>
                <a:gd name="connsiteY13" fmla="*/ 417974 h 428625"/>
                <a:gd name="connsiteX14" fmla="*/ 335434 w 428625"/>
                <a:gd name="connsiteY14" fmla="*/ 291292 h 428625"/>
                <a:gd name="connsiteX15" fmla="*/ 400204 w 428625"/>
                <a:gd name="connsiteY15" fmla="*/ 258907 h 428625"/>
                <a:gd name="connsiteX16" fmla="*/ 422111 w 428625"/>
                <a:gd name="connsiteY16" fmla="*/ 195089 h 428625"/>
                <a:gd name="connsiteX17" fmla="*/ 65876 w 428625"/>
                <a:gd name="connsiteY17" fmla="*/ 195089 h 428625"/>
                <a:gd name="connsiteX18" fmla="*/ 107786 w 428625"/>
                <a:gd name="connsiteY18" fmla="*/ 189374 h 428625"/>
                <a:gd name="connsiteX19" fmla="*/ 138266 w 428625"/>
                <a:gd name="connsiteY19" fmla="*/ 196042 h 428625"/>
                <a:gd name="connsiteX20" fmla="*/ 99214 w 428625"/>
                <a:gd name="connsiteY20" fmla="*/ 177945 h 428625"/>
                <a:gd name="connsiteX21" fmla="*/ 63972 w 428625"/>
                <a:gd name="connsiteY21" fmla="*/ 143654 h 428625"/>
                <a:gd name="connsiteX22" fmla="*/ 111597 w 428625"/>
                <a:gd name="connsiteY22" fmla="*/ 155084 h 428625"/>
                <a:gd name="connsiteX23" fmla="*/ 147791 w 428625"/>
                <a:gd name="connsiteY23" fmla="*/ 178897 h 428625"/>
                <a:gd name="connsiteX24" fmla="*/ 125884 w 428625"/>
                <a:gd name="connsiteY24" fmla="*/ 156989 h 428625"/>
                <a:gd name="connsiteX25" fmla="*/ 107786 w 428625"/>
                <a:gd name="connsiteY25" fmla="*/ 118889 h 428625"/>
                <a:gd name="connsiteX26" fmla="*/ 144934 w 428625"/>
                <a:gd name="connsiteY26" fmla="*/ 142702 h 428625"/>
                <a:gd name="connsiteX27" fmla="*/ 174461 w 428625"/>
                <a:gd name="connsiteY27" fmla="*/ 182707 h 428625"/>
                <a:gd name="connsiteX28" fmla="*/ 156364 w 428625"/>
                <a:gd name="connsiteY28" fmla="*/ 213187 h 428625"/>
                <a:gd name="connsiteX29" fmla="*/ 155411 w 428625"/>
                <a:gd name="connsiteY29" fmla="*/ 216997 h 428625"/>
                <a:gd name="connsiteX30" fmla="*/ 105882 w 428625"/>
                <a:gd name="connsiteY30" fmla="*/ 214139 h 428625"/>
                <a:gd name="connsiteX31" fmla="*/ 65876 w 428625"/>
                <a:gd name="connsiteY31" fmla="*/ 195089 h 428625"/>
                <a:gd name="connsiteX32" fmla="*/ 166841 w 428625"/>
                <a:gd name="connsiteY32" fmla="*/ 316057 h 428625"/>
                <a:gd name="connsiteX33" fmla="*/ 137314 w 428625"/>
                <a:gd name="connsiteY33" fmla="*/ 348442 h 428625"/>
                <a:gd name="connsiteX34" fmla="*/ 144934 w 428625"/>
                <a:gd name="connsiteY34" fmla="*/ 306532 h 428625"/>
                <a:gd name="connsiteX35" fmla="*/ 161126 w 428625"/>
                <a:gd name="connsiteY35" fmla="*/ 279862 h 428625"/>
                <a:gd name="connsiteX36" fmla="*/ 131599 w 428625"/>
                <a:gd name="connsiteY36" fmla="*/ 311295 h 428625"/>
                <a:gd name="connsiteX37" fmla="*/ 87784 w 428625"/>
                <a:gd name="connsiteY37" fmla="*/ 334154 h 428625"/>
                <a:gd name="connsiteX38" fmla="*/ 113501 w 428625"/>
                <a:gd name="connsiteY38" fmla="*/ 292245 h 428625"/>
                <a:gd name="connsiteX39" fmla="*/ 146839 w 428625"/>
                <a:gd name="connsiteY39" fmla="*/ 265574 h 428625"/>
                <a:gd name="connsiteX40" fmla="*/ 119216 w 428625"/>
                <a:gd name="connsiteY40" fmla="*/ 279862 h 428625"/>
                <a:gd name="connsiteX41" fmla="*/ 77307 w 428625"/>
                <a:gd name="connsiteY41" fmla="*/ 285577 h 428625"/>
                <a:gd name="connsiteX42" fmla="*/ 111597 w 428625"/>
                <a:gd name="connsiteY42" fmla="*/ 257954 h 428625"/>
                <a:gd name="connsiteX43" fmla="*/ 158269 w 428625"/>
                <a:gd name="connsiteY43" fmla="*/ 242714 h 428625"/>
                <a:gd name="connsiteX44" fmla="*/ 184939 w 428625"/>
                <a:gd name="connsiteY44" fmla="*/ 271289 h 428625"/>
                <a:gd name="connsiteX45" fmla="*/ 166841 w 428625"/>
                <a:gd name="connsiteY45" fmla="*/ 316057 h 428625"/>
                <a:gd name="connsiteX46" fmla="*/ 196369 w 428625"/>
                <a:gd name="connsiteY46" fmla="*/ 172229 h 428625"/>
                <a:gd name="connsiteX47" fmla="*/ 183986 w 428625"/>
                <a:gd name="connsiteY47" fmla="*/ 124604 h 428625"/>
                <a:gd name="connsiteX48" fmla="*/ 189701 w 428625"/>
                <a:gd name="connsiteY48" fmla="*/ 80789 h 428625"/>
                <a:gd name="connsiteX49" fmla="*/ 207799 w 428625"/>
                <a:gd name="connsiteY49" fmla="*/ 118889 h 428625"/>
                <a:gd name="connsiteX50" fmla="*/ 210657 w 428625"/>
                <a:gd name="connsiteY50" fmla="*/ 150322 h 428625"/>
                <a:gd name="connsiteX51" fmla="*/ 215419 w 428625"/>
                <a:gd name="connsiteY51" fmla="*/ 107459 h 428625"/>
                <a:gd name="connsiteX52" fmla="*/ 237326 w 428625"/>
                <a:gd name="connsiteY52" fmla="*/ 63645 h 428625"/>
                <a:gd name="connsiteX53" fmla="*/ 241136 w 428625"/>
                <a:gd name="connsiteY53" fmla="*/ 113174 h 428625"/>
                <a:gd name="connsiteX54" fmla="*/ 229707 w 428625"/>
                <a:gd name="connsiteY54" fmla="*/ 155084 h 428625"/>
                <a:gd name="connsiteX55" fmla="*/ 243994 w 428625"/>
                <a:gd name="connsiteY55" fmla="*/ 127462 h 428625"/>
                <a:gd name="connsiteX56" fmla="*/ 275426 w 428625"/>
                <a:gd name="connsiteY56" fmla="*/ 97934 h 428625"/>
                <a:gd name="connsiteX57" fmla="*/ 263997 w 428625"/>
                <a:gd name="connsiteY57" fmla="*/ 140797 h 428625"/>
                <a:gd name="connsiteX58" fmla="*/ 235422 w 428625"/>
                <a:gd name="connsiteY58" fmla="*/ 180802 h 428625"/>
                <a:gd name="connsiteX59" fmla="*/ 216372 w 428625"/>
                <a:gd name="connsiteY59" fmla="*/ 173182 h 428625"/>
                <a:gd name="connsiteX60" fmla="*/ 196369 w 428625"/>
                <a:gd name="connsiteY60" fmla="*/ 172229 h 428625"/>
                <a:gd name="connsiteX61" fmla="*/ 304001 w 428625"/>
                <a:gd name="connsiteY61" fmla="*/ 327487 h 428625"/>
                <a:gd name="connsiteX62" fmla="*/ 266854 w 428625"/>
                <a:gd name="connsiteY62" fmla="*/ 307484 h 428625"/>
                <a:gd name="connsiteX63" fmla="*/ 246851 w 428625"/>
                <a:gd name="connsiteY63" fmla="*/ 283672 h 428625"/>
                <a:gd name="connsiteX64" fmla="*/ 267807 w 428625"/>
                <a:gd name="connsiteY64" fmla="*/ 320820 h 428625"/>
                <a:gd name="connsiteX65" fmla="*/ 275426 w 428625"/>
                <a:gd name="connsiteY65" fmla="*/ 369397 h 428625"/>
                <a:gd name="connsiteX66" fmla="*/ 243041 w 428625"/>
                <a:gd name="connsiteY66" fmla="*/ 332249 h 428625"/>
                <a:gd name="connsiteX67" fmla="*/ 227801 w 428625"/>
                <a:gd name="connsiteY67" fmla="*/ 292245 h 428625"/>
                <a:gd name="connsiteX68" fmla="*/ 232564 w 428625"/>
                <a:gd name="connsiteY68" fmla="*/ 322724 h 428625"/>
                <a:gd name="connsiteX69" fmla="*/ 224944 w 428625"/>
                <a:gd name="connsiteY69" fmla="*/ 364634 h 428625"/>
                <a:gd name="connsiteX70" fmla="*/ 208751 w 428625"/>
                <a:gd name="connsiteY70" fmla="*/ 323677 h 428625"/>
                <a:gd name="connsiteX71" fmla="*/ 208751 w 428625"/>
                <a:gd name="connsiteY71" fmla="*/ 274147 h 428625"/>
                <a:gd name="connsiteX72" fmla="*/ 243994 w 428625"/>
                <a:gd name="connsiteY72" fmla="*/ 257002 h 428625"/>
                <a:gd name="connsiteX73" fmla="*/ 282094 w 428625"/>
                <a:gd name="connsiteY73" fmla="*/ 288434 h 428625"/>
                <a:gd name="connsiteX74" fmla="*/ 304001 w 428625"/>
                <a:gd name="connsiteY74" fmla="*/ 327487 h 428625"/>
                <a:gd name="connsiteX75" fmla="*/ 322099 w 428625"/>
                <a:gd name="connsiteY75" fmla="*/ 221759 h 428625"/>
                <a:gd name="connsiteX76" fmla="*/ 279236 w 428625"/>
                <a:gd name="connsiteY76" fmla="*/ 223664 h 428625"/>
                <a:gd name="connsiteX77" fmla="*/ 309716 w 428625"/>
                <a:gd name="connsiteY77" fmla="*/ 228427 h 428625"/>
                <a:gd name="connsiteX78" fmla="*/ 346864 w 428625"/>
                <a:gd name="connsiteY78" fmla="*/ 249382 h 428625"/>
                <a:gd name="connsiteX79" fmla="*/ 303049 w 428625"/>
                <a:gd name="connsiteY79" fmla="*/ 252239 h 428625"/>
                <a:gd name="connsiteX80" fmla="*/ 256376 w 428625"/>
                <a:gd name="connsiteY80" fmla="*/ 236999 h 428625"/>
                <a:gd name="connsiteX81" fmla="*/ 257329 w 428625"/>
                <a:gd name="connsiteY81" fmla="*/ 233189 h 428625"/>
                <a:gd name="connsiteX82" fmla="*/ 251614 w 428625"/>
                <a:gd name="connsiteY82" fmla="*/ 197947 h 428625"/>
                <a:gd name="connsiteX83" fmla="*/ 293524 w 428625"/>
                <a:gd name="connsiteY83" fmla="*/ 171277 h 428625"/>
                <a:gd name="connsiteX84" fmla="*/ 336386 w 428625"/>
                <a:gd name="connsiteY84" fmla="*/ 162704 h 428625"/>
                <a:gd name="connsiteX85" fmla="*/ 304954 w 428625"/>
                <a:gd name="connsiteY85" fmla="*/ 192232 h 428625"/>
                <a:gd name="connsiteX86" fmla="*/ 276379 w 428625"/>
                <a:gd name="connsiteY86" fmla="*/ 204614 h 428625"/>
                <a:gd name="connsiteX87" fmla="*/ 318289 w 428625"/>
                <a:gd name="connsiteY87" fmla="*/ 196042 h 428625"/>
                <a:gd name="connsiteX88" fmla="*/ 366866 w 428625"/>
                <a:gd name="connsiteY88" fmla="*/ 203662 h 428625"/>
                <a:gd name="connsiteX89" fmla="*/ 322099 w 428625"/>
                <a:gd name="connsiteY89" fmla="*/ 221759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28625" h="428625">
                  <a:moveTo>
                    <a:pt x="422111" y="195089"/>
                  </a:moveTo>
                  <a:cubicBezTo>
                    <a:pt x="417349" y="159847"/>
                    <a:pt x="388774" y="132224"/>
                    <a:pt x="347816" y="124604"/>
                  </a:cubicBezTo>
                  <a:cubicBezTo>
                    <a:pt x="336386" y="122699"/>
                    <a:pt x="324957" y="121747"/>
                    <a:pt x="312574" y="122699"/>
                  </a:cubicBezTo>
                  <a:cubicBezTo>
                    <a:pt x="321147" y="68407"/>
                    <a:pt x="292572" y="16972"/>
                    <a:pt x="247804" y="8399"/>
                  </a:cubicBezTo>
                  <a:cubicBezTo>
                    <a:pt x="202084" y="-173"/>
                    <a:pt x="157316" y="36022"/>
                    <a:pt x="144934" y="90314"/>
                  </a:cubicBezTo>
                  <a:cubicBezTo>
                    <a:pt x="134457" y="84599"/>
                    <a:pt x="123026" y="80789"/>
                    <a:pt x="111597" y="78884"/>
                  </a:cubicBezTo>
                  <a:cubicBezTo>
                    <a:pt x="70639" y="71264"/>
                    <a:pt x="33491" y="86504"/>
                    <a:pt x="16347" y="116984"/>
                  </a:cubicBezTo>
                  <a:cubicBezTo>
                    <a:pt x="4916" y="137939"/>
                    <a:pt x="3964" y="161752"/>
                    <a:pt x="14441" y="186517"/>
                  </a:cubicBezTo>
                  <a:cubicBezTo>
                    <a:pt x="23966" y="208424"/>
                    <a:pt x="40159" y="227474"/>
                    <a:pt x="63019" y="239857"/>
                  </a:cubicBezTo>
                  <a:cubicBezTo>
                    <a:pt x="23966" y="278909"/>
                    <a:pt x="17299" y="337012"/>
                    <a:pt x="48732" y="370349"/>
                  </a:cubicBezTo>
                  <a:cubicBezTo>
                    <a:pt x="59209" y="381779"/>
                    <a:pt x="73497" y="389399"/>
                    <a:pt x="89689" y="392257"/>
                  </a:cubicBezTo>
                  <a:cubicBezTo>
                    <a:pt x="120169" y="397972"/>
                    <a:pt x="153507" y="387495"/>
                    <a:pt x="180176" y="364634"/>
                  </a:cubicBezTo>
                  <a:cubicBezTo>
                    <a:pt x="196369" y="396067"/>
                    <a:pt x="223039" y="417974"/>
                    <a:pt x="253519" y="423689"/>
                  </a:cubicBezTo>
                  <a:cubicBezTo>
                    <a:pt x="269711" y="426547"/>
                    <a:pt x="285904" y="424642"/>
                    <a:pt x="300191" y="417974"/>
                  </a:cubicBezTo>
                  <a:cubicBezTo>
                    <a:pt x="342101" y="397972"/>
                    <a:pt x="357341" y="341774"/>
                    <a:pt x="335434" y="291292"/>
                  </a:cubicBezTo>
                  <a:cubicBezTo>
                    <a:pt x="361151" y="287482"/>
                    <a:pt x="384011" y="276052"/>
                    <a:pt x="400204" y="258907"/>
                  </a:cubicBezTo>
                  <a:cubicBezTo>
                    <a:pt x="416397" y="241762"/>
                    <a:pt x="424969" y="218902"/>
                    <a:pt x="422111" y="195089"/>
                  </a:cubicBezTo>
                  <a:close/>
                  <a:moveTo>
                    <a:pt x="65876" y="195089"/>
                  </a:moveTo>
                  <a:cubicBezTo>
                    <a:pt x="66829" y="188422"/>
                    <a:pt x="72544" y="183659"/>
                    <a:pt x="107786" y="189374"/>
                  </a:cubicBezTo>
                  <a:cubicBezTo>
                    <a:pt x="117311" y="191279"/>
                    <a:pt x="127789" y="193184"/>
                    <a:pt x="138266" y="196042"/>
                  </a:cubicBezTo>
                  <a:cubicBezTo>
                    <a:pt x="124932" y="190327"/>
                    <a:pt x="110644" y="184612"/>
                    <a:pt x="99214" y="177945"/>
                  </a:cubicBezTo>
                  <a:cubicBezTo>
                    <a:pt x="63019" y="157942"/>
                    <a:pt x="60161" y="149370"/>
                    <a:pt x="63972" y="143654"/>
                  </a:cubicBezTo>
                  <a:cubicBezTo>
                    <a:pt x="67782" y="136987"/>
                    <a:pt x="76354" y="135082"/>
                    <a:pt x="111597" y="155084"/>
                  </a:cubicBezTo>
                  <a:cubicBezTo>
                    <a:pt x="123026" y="161752"/>
                    <a:pt x="135409" y="170324"/>
                    <a:pt x="147791" y="178897"/>
                  </a:cubicBezTo>
                  <a:cubicBezTo>
                    <a:pt x="140172" y="171277"/>
                    <a:pt x="131599" y="164609"/>
                    <a:pt x="125884" y="156989"/>
                  </a:cubicBezTo>
                  <a:cubicBezTo>
                    <a:pt x="102072" y="130320"/>
                    <a:pt x="103024" y="122699"/>
                    <a:pt x="107786" y="118889"/>
                  </a:cubicBezTo>
                  <a:cubicBezTo>
                    <a:pt x="112549" y="115079"/>
                    <a:pt x="121122" y="116032"/>
                    <a:pt x="144934" y="142702"/>
                  </a:cubicBezTo>
                  <a:cubicBezTo>
                    <a:pt x="155411" y="154132"/>
                    <a:pt x="165889" y="169372"/>
                    <a:pt x="174461" y="182707"/>
                  </a:cubicBezTo>
                  <a:cubicBezTo>
                    <a:pt x="164936" y="190327"/>
                    <a:pt x="158269" y="200804"/>
                    <a:pt x="156364" y="213187"/>
                  </a:cubicBezTo>
                  <a:cubicBezTo>
                    <a:pt x="156364" y="214139"/>
                    <a:pt x="156364" y="216045"/>
                    <a:pt x="155411" y="216997"/>
                  </a:cubicBezTo>
                  <a:cubicBezTo>
                    <a:pt x="139219" y="216997"/>
                    <a:pt x="121122" y="216045"/>
                    <a:pt x="105882" y="214139"/>
                  </a:cubicBezTo>
                  <a:cubicBezTo>
                    <a:pt x="70639" y="207472"/>
                    <a:pt x="65876" y="201757"/>
                    <a:pt x="65876" y="195089"/>
                  </a:cubicBezTo>
                  <a:close/>
                  <a:moveTo>
                    <a:pt x="166841" y="316057"/>
                  </a:moveTo>
                  <a:cubicBezTo>
                    <a:pt x="150649" y="347489"/>
                    <a:pt x="143029" y="351299"/>
                    <a:pt x="137314" y="348442"/>
                  </a:cubicBezTo>
                  <a:cubicBezTo>
                    <a:pt x="131599" y="345584"/>
                    <a:pt x="128741" y="338917"/>
                    <a:pt x="144934" y="306532"/>
                  </a:cubicBezTo>
                  <a:cubicBezTo>
                    <a:pt x="149697" y="297959"/>
                    <a:pt x="155411" y="288434"/>
                    <a:pt x="161126" y="279862"/>
                  </a:cubicBezTo>
                  <a:cubicBezTo>
                    <a:pt x="151601" y="291292"/>
                    <a:pt x="142076" y="302722"/>
                    <a:pt x="131599" y="311295"/>
                  </a:cubicBezTo>
                  <a:cubicBezTo>
                    <a:pt x="102072" y="338917"/>
                    <a:pt x="92547" y="338917"/>
                    <a:pt x="87784" y="334154"/>
                  </a:cubicBezTo>
                  <a:cubicBezTo>
                    <a:pt x="83022" y="328439"/>
                    <a:pt x="83022" y="319867"/>
                    <a:pt x="113501" y="292245"/>
                  </a:cubicBezTo>
                  <a:cubicBezTo>
                    <a:pt x="123026" y="282720"/>
                    <a:pt x="135409" y="274147"/>
                    <a:pt x="146839" y="265574"/>
                  </a:cubicBezTo>
                  <a:cubicBezTo>
                    <a:pt x="137314" y="271289"/>
                    <a:pt x="127789" y="276052"/>
                    <a:pt x="119216" y="279862"/>
                  </a:cubicBezTo>
                  <a:cubicBezTo>
                    <a:pt x="86832" y="294149"/>
                    <a:pt x="79211" y="291292"/>
                    <a:pt x="77307" y="285577"/>
                  </a:cubicBezTo>
                  <a:cubicBezTo>
                    <a:pt x="75401" y="278909"/>
                    <a:pt x="78259" y="272242"/>
                    <a:pt x="111597" y="257954"/>
                  </a:cubicBezTo>
                  <a:cubicBezTo>
                    <a:pt x="125884" y="252239"/>
                    <a:pt x="143029" y="246524"/>
                    <a:pt x="158269" y="242714"/>
                  </a:cubicBezTo>
                  <a:cubicBezTo>
                    <a:pt x="163032" y="255097"/>
                    <a:pt x="172557" y="265574"/>
                    <a:pt x="184939" y="271289"/>
                  </a:cubicBezTo>
                  <a:cubicBezTo>
                    <a:pt x="180176" y="284624"/>
                    <a:pt x="174461" y="301770"/>
                    <a:pt x="166841" y="316057"/>
                  </a:cubicBezTo>
                  <a:close/>
                  <a:moveTo>
                    <a:pt x="196369" y="172229"/>
                  </a:moveTo>
                  <a:cubicBezTo>
                    <a:pt x="191607" y="156989"/>
                    <a:pt x="186844" y="139845"/>
                    <a:pt x="183986" y="124604"/>
                  </a:cubicBezTo>
                  <a:cubicBezTo>
                    <a:pt x="178272" y="89362"/>
                    <a:pt x="183034" y="82695"/>
                    <a:pt x="189701" y="80789"/>
                  </a:cubicBezTo>
                  <a:cubicBezTo>
                    <a:pt x="196369" y="79837"/>
                    <a:pt x="202084" y="83647"/>
                    <a:pt x="207799" y="118889"/>
                  </a:cubicBezTo>
                  <a:cubicBezTo>
                    <a:pt x="209704" y="128414"/>
                    <a:pt x="209704" y="138892"/>
                    <a:pt x="210657" y="150322"/>
                  </a:cubicBezTo>
                  <a:cubicBezTo>
                    <a:pt x="211609" y="136034"/>
                    <a:pt x="212561" y="120795"/>
                    <a:pt x="215419" y="107459"/>
                  </a:cubicBezTo>
                  <a:cubicBezTo>
                    <a:pt x="223039" y="67454"/>
                    <a:pt x="230659" y="61739"/>
                    <a:pt x="237326" y="63645"/>
                  </a:cubicBezTo>
                  <a:cubicBezTo>
                    <a:pt x="244947" y="64597"/>
                    <a:pt x="249709" y="72217"/>
                    <a:pt x="241136" y="113174"/>
                  </a:cubicBezTo>
                  <a:cubicBezTo>
                    <a:pt x="238279" y="126509"/>
                    <a:pt x="234469" y="140797"/>
                    <a:pt x="229707" y="155084"/>
                  </a:cubicBezTo>
                  <a:cubicBezTo>
                    <a:pt x="234469" y="145559"/>
                    <a:pt x="239232" y="135082"/>
                    <a:pt x="243994" y="127462"/>
                  </a:cubicBezTo>
                  <a:cubicBezTo>
                    <a:pt x="262091" y="96982"/>
                    <a:pt x="269711" y="95077"/>
                    <a:pt x="275426" y="97934"/>
                  </a:cubicBezTo>
                  <a:cubicBezTo>
                    <a:pt x="281141" y="101745"/>
                    <a:pt x="282094" y="109364"/>
                    <a:pt x="263997" y="140797"/>
                  </a:cubicBezTo>
                  <a:cubicBezTo>
                    <a:pt x="256376" y="154132"/>
                    <a:pt x="244947" y="168420"/>
                    <a:pt x="235422" y="180802"/>
                  </a:cubicBezTo>
                  <a:cubicBezTo>
                    <a:pt x="229707" y="176992"/>
                    <a:pt x="223991" y="174134"/>
                    <a:pt x="216372" y="173182"/>
                  </a:cubicBezTo>
                  <a:cubicBezTo>
                    <a:pt x="209704" y="170324"/>
                    <a:pt x="203036" y="170324"/>
                    <a:pt x="196369" y="172229"/>
                  </a:cubicBezTo>
                  <a:close/>
                  <a:moveTo>
                    <a:pt x="304001" y="327487"/>
                  </a:moveTo>
                  <a:cubicBezTo>
                    <a:pt x="299239" y="332249"/>
                    <a:pt x="291619" y="332249"/>
                    <a:pt x="266854" y="307484"/>
                  </a:cubicBezTo>
                  <a:cubicBezTo>
                    <a:pt x="260186" y="300817"/>
                    <a:pt x="253519" y="292245"/>
                    <a:pt x="246851" y="283672"/>
                  </a:cubicBezTo>
                  <a:cubicBezTo>
                    <a:pt x="254472" y="296054"/>
                    <a:pt x="262091" y="309389"/>
                    <a:pt x="267807" y="320820"/>
                  </a:cubicBezTo>
                  <a:cubicBezTo>
                    <a:pt x="284951" y="357967"/>
                    <a:pt x="282094" y="366539"/>
                    <a:pt x="275426" y="369397"/>
                  </a:cubicBezTo>
                  <a:cubicBezTo>
                    <a:pt x="268759" y="372254"/>
                    <a:pt x="260186" y="369397"/>
                    <a:pt x="243041" y="332249"/>
                  </a:cubicBezTo>
                  <a:cubicBezTo>
                    <a:pt x="237326" y="319867"/>
                    <a:pt x="232564" y="305579"/>
                    <a:pt x="227801" y="292245"/>
                  </a:cubicBezTo>
                  <a:cubicBezTo>
                    <a:pt x="229707" y="302722"/>
                    <a:pt x="231611" y="313199"/>
                    <a:pt x="232564" y="322724"/>
                  </a:cubicBezTo>
                  <a:cubicBezTo>
                    <a:pt x="236374" y="357967"/>
                    <a:pt x="231611" y="364634"/>
                    <a:pt x="224944" y="364634"/>
                  </a:cubicBezTo>
                  <a:cubicBezTo>
                    <a:pt x="218276" y="364634"/>
                    <a:pt x="212561" y="358920"/>
                    <a:pt x="208751" y="323677"/>
                  </a:cubicBezTo>
                  <a:cubicBezTo>
                    <a:pt x="206847" y="308437"/>
                    <a:pt x="207799" y="290339"/>
                    <a:pt x="208751" y="274147"/>
                  </a:cubicBezTo>
                  <a:cubicBezTo>
                    <a:pt x="222086" y="273195"/>
                    <a:pt x="235422" y="267479"/>
                    <a:pt x="243994" y="257002"/>
                  </a:cubicBezTo>
                  <a:cubicBezTo>
                    <a:pt x="257329" y="266527"/>
                    <a:pt x="271616" y="277957"/>
                    <a:pt x="282094" y="288434"/>
                  </a:cubicBezTo>
                  <a:cubicBezTo>
                    <a:pt x="307811" y="314152"/>
                    <a:pt x="308764" y="322724"/>
                    <a:pt x="304001" y="327487"/>
                  </a:cubicBezTo>
                  <a:close/>
                  <a:moveTo>
                    <a:pt x="322099" y="221759"/>
                  </a:moveTo>
                  <a:cubicBezTo>
                    <a:pt x="308764" y="223664"/>
                    <a:pt x="293524" y="223664"/>
                    <a:pt x="279236" y="223664"/>
                  </a:cubicBezTo>
                  <a:cubicBezTo>
                    <a:pt x="289714" y="224617"/>
                    <a:pt x="301144" y="226522"/>
                    <a:pt x="309716" y="228427"/>
                  </a:cubicBezTo>
                  <a:cubicBezTo>
                    <a:pt x="344959" y="236047"/>
                    <a:pt x="348769" y="242714"/>
                    <a:pt x="346864" y="249382"/>
                  </a:cubicBezTo>
                  <a:cubicBezTo>
                    <a:pt x="344959" y="256049"/>
                    <a:pt x="338291" y="259859"/>
                    <a:pt x="303049" y="252239"/>
                  </a:cubicBezTo>
                  <a:cubicBezTo>
                    <a:pt x="287809" y="249382"/>
                    <a:pt x="270664" y="242714"/>
                    <a:pt x="256376" y="236999"/>
                  </a:cubicBezTo>
                  <a:cubicBezTo>
                    <a:pt x="256376" y="236047"/>
                    <a:pt x="257329" y="234142"/>
                    <a:pt x="257329" y="233189"/>
                  </a:cubicBezTo>
                  <a:cubicBezTo>
                    <a:pt x="260186" y="220807"/>
                    <a:pt x="257329" y="208424"/>
                    <a:pt x="251614" y="197947"/>
                  </a:cubicBezTo>
                  <a:cubicBezTo>
                    <a:pt x="264949" y="188422"/>
                    <a:pt x="280189" y="178897"/>
                    <a:pt x="293524" y="171277"/>
                  </a:cubicBezTo>
                  <a:cubicBezTo>
                    <a:pt x="325909" y="155084"/>
                    <a:pt x="333529" y="156989"/>
                    <a:pt x="336386" y="162704"/>
                  </a:cubicBezTo>
                  <a:cubicBezTo>
                    <a:pt x="340197" y="168420"/>
                    <a:pt x="337339" y="176039"/>
                    <a:pt x="304954" y="192232"/>
                  </a:cubicBezTo>
                  <a:cubicBezTo>
                    <a:pt x="296382" y="196995"/>
                    <a:pt x="285904" y="200804"/>
                    <a:pt x="276379" y="204614"/>
                  </a:cubicBezTo>
                  <a:cubicBezTo>
                    <a:pt x="290666" y="200804"/>
                    <a:pt x="305907" y="197947"/>
                    <a:pt x="318289" y="196042"/>
                  </a:cubicBezTo>
                  <a:cubicBezTo>
                    <a:pt x="359247" y="191279"/>
                    <a:pt x="365914" y="196042"/>
                    <a:pt x="366866" y="203662"/>
                  </a:cubicBezTo>
                  <a:cubicBezTo>
                    <a:pt x="368772" y="209377"/>
                    <a:pt x="363057" y="216045"/>
                    <a:pt x="322099" y="221759"/>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2" name="任意多边形: 形状 11"/>
            <p:cNvSpPr/>
            <p:nvPr/>
          </p:nvSpPr>
          <p:spPr>
            <a:xfrm>
              <a:off x="7770376" y="4229571"/>
              <a:ext cx="161925" cy="190500"/>
            </a:xfrm>
            <a:custGeom>
              <a:avLst/>
              <a:gdLst>
                <a:gd name="connsiteX0" fmla="*/ 142994 w 161925"/>
                <a:gd name="connsiteY0" fmla="*/ 9054 h 190500"/>
                <a:gd name="connsiteX1" fmla="*/ 22026 w 161925"/>
                <a:gd name="connsiteY1" fmla="*/ 70967 h 190500"/>
                <a:gd name="connsiteX2" fmla="*/ 26789 w 161925"/>
                <a:gd name="connsiteY2" fmla="*/ 169074 h 190500"/>
                <a:gd name="connsiteX3" fmla="*/ 46791 w 161925"/>
                <a:gd name="connsiteY3" fmla="*/ 130022 h 190500"/>
                <a:gd name="connsiteX4" fmla="*/ 110609 w 161925"/>
                <a:gd name="connsiteY4" fmla="*/ 60489 h 190500"/>
                <a:gd name="connsiteX5" fmla="*/ 73461 w 161925"/>
                <a:gd name="connsiteY5" fmla="*/ 147167 h 190500"/>
                <a:gd name="connsiteX6" fmla="*/ 45839 w 161925"/>
                <a:gd name="connsiteY6" fmla="*/ 181457 h 190500"/>
                <a:gd name="connsiteX7" fmla="*/ 137279 w 161925"/>
                <a:gd name="connsiteY7" fmla="*/ 145262 h 190500"/>
                <a:gd name="connsiteX8" fmla="*/ 142994 w 161925"/>
                <a:gd name="connsiteY8" fmla="*/ 9054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925" h="190500">
                  <a:moveTo>
                    <a:pt x="142994" y="9054"/>
                  </a:moveTo>
                  <a:cubicBezTo>
                    <a:pt x="126801" y="-1423"/>
                    <a:pt x="45839" y="32867"/>
                    <a:pt x="22026" y="70967"/>
                  </a:cubicBezTo>
                  <a:cubicBezTo>
                    <a:pt x="119" y="105257"/>
                    <a:pt x="2976" y="146214"/>
                    <a:pt x="26789" y="169074"/>
                  </a:cubicBezTo>
                  <a:cubicBezTo>
                    <a:pt x="30599" y="158597"/>
                    <a:pt x="37266" y="144310"/>
                    <a:pt x="46791" y="130022"/>
                  </a:cubicBezTo>
                  <a:cubicBezTo>
                    <a:pt x="65841" y="100495"/>
                    <a:pt x="106799" y="58585"/>
                    <a:pt x="110609" y="60489"/>
                  </a:cubicBezTo>
                  <a:cubicBezTo>
                    <a:pt x="114419" y="63347"/>
                    <a:pt x="92511" y="117639"/>
                    <a:pt x="73461" y="147167"/>
                  </a:cubicBezTo>
                  <a:cubicBezTo>
                    <a:pt x="63936" y="161454"/>
                    <a:pt x="54411" y="173837"/>
                    <a:pt x="45839" y="181457"/>
                  </a:cubicBezTo>
                  <a:cubicBezTo>
                    <a:pt x="76319" y="193839"/>
                    <a:pt x="115371" y="179552"/>
                    <a:pt x="137279" y="145262"/>
                  </a:cubicBezTo>
                  <a:cubicBezTo>
                    <a:pt x="161091" y="107162"/>
                    <a:pt x="160139" y="19532"/>
                    <a:pt x="142994" y="9054"/>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3" name="任意多边形: 形状 12"/>
            <p:cNvSpPr/>
            <p:nvPr/>
          </p:nvSpPr>
          <p:spPr>
            <a:xfrm>
              <a:off x="7051786" y="4553563"/>
              <a:ext cx="114300" cy="123825"/>
            </a:xfrm>
            <a:custGeom>
              <a:avLst/>
              <a:gdLst>
                <a:gd name="connsiteX0" fmla="*/ 12906 w 114300"/>
                <a:gd name="connsiteY0" fmla="*/ 8912 h 123825"/>
                <a:gd name="connsiteX1" fmla="*/ 24336 w 114300"/>
                <a:gd name="connsiteY1" fmla="*/ 97495 h 123825"/>
                <a:gd name="connsiteX2" fmla="*/ 86249 w 114300"/>
                <a:gd name="connsiteY2" fmla="*/ 115592 h 123825"/>
                <a:gd name="connsiteX3" fmla="*/ 66246 w 114300"/>
                <a:gd name="connsiteY3" fmla="*/ 94637 h 123825"/>
                <a:gd name="connsiteX4" fmla="*/ 36719 w 114300"/>
                <a:gd name="connsiteY4" fmla="*/ 40345 h 123825"/>
                <a:gd name="connsiteX5" fmla="*/ 82439 w 114300"/>
                <a:gd name="connsiteY5" fmla="*/ 82255 h 123825"/>
                <a:gd name="connsiteX6" fmla="*/ 97679 w 114300"/>
                <a:gd name="connsiteY6" fmla="*/ 107020 h 123825"/>
                <a:gd name="connsiteX7" fmla="*/ 94821 w 114300"/>
                <a:gd name="connsiteY7" fmla="*/ 42250 h 123825"/>
                <a:gd name="connsiteX8" fmla="*/ 12906 w 114300"/>
                <a:gd name="connsiteY8" fmla="*/ 8912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123825">
                  <a:moveTo>
                    <a:pt x="12906" y="8912"/>
                  </a:moveTo>
                  <a:cubicBezTo>
                    <a:pt x="2429" y="16532"/>
                    <a:pt x="6239" y="73682"/>
                    <a:pt x="24336" y="97495"/>
                  </a:cubicBezTo>
                  <a:cubicBezTo>
                    <a:pt x="40529" y="118450"/>
                    <a:pt x="67199" y="126070"/>
                    <a:pt x="86249" y="115592"/>
                  </a:cubicBezTo>
                  <a:cubicBezTo>
                    <a:pt x="80534" y="110830"/>
                    <a:pt x="72914" y="104162"/>
                    <a:pt x="66246" y="94637"/>
                  </a:cubicBezTo>
                  <a:cubicBezTo>
                    <a:pt x="51959" y="76540"/>
                    <a:pt x="34814" y="42250"/>
                    <a:pt x="36719" y="40345"/>
                  </a:cubicBezTo>
                  <a:cubicBezTo>
                    <a:pt x="38624" y="38440"/>
                    <a:pt x="68151" y="64157"/>
                    <a:pt x="82439" y="82255"/>
                  </a:cubicBezTo>
                  <a:cubicBezTo>
                    <a:pt x="89106" y="90827"/>
                    <a:pt x="94821" y="100352"/>
                    <a:pt x="97679" y="107020"/>
                  </a:cubicBezTo>
                  <a:cubicBezTo>
                    <a:pt x="111966" y="90827"/>
                    <a:pt x="111014" y="63205"/>
                    <a:pt x="94821" y="42250"/>
                  </a:cubicBezTo>
                  <a:cubicBezTo>
                    <a:pt x="77676" y="19390"/>
                    <a:pt x="22431" y="1292"/>
                    <a:pt x="12906" y="8912"/>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4" name="任意多边形: 形状 13"/>
            <p:cNvSpPr/>
            <p:nvPr/>
          </p:nvSpPr>
          <p:spPr>
            <a:xfrm>
              <a:off x="7234714" y="5101939"/>
              <a:ext cx="161925" cy="161925"/>
            </a:xfrm>
            <a:custGeom>
              <a:avLst/>
              <a:gdLst>
                <a:gd name="connsiteX0" fmla="*/ 150019 w 161925"/>
                <a:gd name="connsiteY0" fmla="*/ 37751 h 161925"/>
                <a:gd name="connsiteX1" fmla="*/ 113824 w 161925"/>
                <a:gd name="connsiteY1" fmla="*/ 28226 h 161925"/>
                <a:gd name="connsiteX2" fmla="*/ 102394 w 161925"/>
                <a:gd name="connsiteY2" fmla="*/ 33941 h 161925"/>
                <a:gd name="connsiteX3" fmla="*/ 62389 w 161925"/>
                <a:gd name="connsiteY3" fmla="*/ 8223 h 161925"/>
                <a:gd name="connsiteX4" fmla="*/ 43339 w 161925"/>
                <a:gd name="connsiteY4" fmla="*/ 52038 h 161925"/>
                <a:gd name="connsiteX5" fmla="*/ 30956 w 161925"/>
                <a:gd name="connsiteY5" fmla="*/ 53943 h 161925"/>
                <a:gd name="connsiteX6" fmla="*/ 7144 w 161925"/>
                <a:gd name="connsiteY6" fmla="*/ 82518 h 161925"/>
                <a:gd name="connsiteX7" fmla="*/ 18574 w 161925"/>
                <a:gd name="connsiteY7" fmla="*/ 105378 h 161925"/>
                <a:gd name="connsiteX8" fmla="*/ 43339 w 161925"/>
                <a:gd name="connsiteY8" fmla="*/ 113951 h 161925"/>
                <a:gd name="connsiteX9" fmla="*/ 61436 w 161925"/>
                <a:gd name="connsiteY9" fmla="*/ 157766 h 161925"/>
                <a:gd name="connsiteX10" fmla="*/ 78581 w 161925"/>
                <a:gd name="connsiteY10" fmla="*/ 157766 h 161925"/>
                <a:gd name="connsiteX11" fmla="*/ 102394 w 161925"/>
                <a:gd name="connsiteY11" fmla="*/ 133001 h 161925"/>
                <a:gd name="connsiteX12" fmla="*/ 135731 w 161925"/>
                <a:gd name="connsiteY12" fmla="*/ 139668 h 161925"/>
                <a:gd name="connsiteX13" fmla="*/ 150019 w 161925"/>
                <a:gd name="connsiteY13" fmla="*/ 130143 h 161925"/>
                <a:gd name="connsiteX14" fmla="*/ 139541 w 161925"/>
                <a:gd name="connsiteY14" fmla="*/ 83471 h 161925"/>
                <a:gd name="connsiteX15" fmla="*/ 154781 w 161925"/>
                <a:gd name="connsiteY15" fmla="*/ 62516 h 161925"/>
                <a:gd name="connsiteX16" fmla="*/ 150019 w 161925"/>
                <a:gd name="connsiteY16" fmla="*/ 37751 h 161925"/>
                <a:gd name="connsiteX17" fmla="*/ 35719 w 161925"/>
                <a:gd name="connsiteY17" fmla="*/ 97758 h 161925"/>
                <a:gd name="connsiteX18" fmla="*/ 48101 w 161925"/>
                <a:gd name="connsiteY18" fmla="*/ 89186 h 161925"/>
                <a:gd name="connsiteX19" fmla="*/ 58579 w 161925"/>
                <a:gd name="connsiteY19" fmla="*/ 86328 h 161925"/>
                <a:gd name="connsiteX20" fmla="*/ 43339 w 161925"/>
                <a:gd name="connsiteY20" fmla="*/ 87281 h 161925"/>
                <a:gd name="connsiteX21" fmla="*/ 26194 w 161925"/>
                <a:gd name="connsiteY21" fmla="*/ 82518 h 161925"/>
                <a:gd name="connsiteX22" fmla="*/ 43339 w 161925"/>
                <a:gd name="connsiteY22" fmla="*/ 77756 h 161925"/>
                <a:gd name="connsiteX23" fmla="*/ 58579 w 161925"/>
                <a:gd name="connsiteY23" fmla="*/ 78708 h 161925"/>
                <a:gd name="connsiteX24" fmla="*/ 48101 w 161925"/>
                <a:gd name="connsiteY24" fmla="*/ 75851 h 161925"/>
                <a:gd name="connsiteX25" fmla="*/ 35719 w 161925"/>
                <a:gd name="connsiteY25" fmla="*/ 66326 h 161925"/>
                <a:gd name="connsiteX26" fmla="*/ 51911 w 161925"/>
                <a:gd name="connsiteY26" fmla="*/ 67278 h 161925"/>
                <a:gd name="connsiteX27" fmla="*/ 68104 w 161925"/>
                <a:gd name="connsiteY27" fmla="*/ 74898 h 161925"/>
                <a:gd name="connsiteX28" fmla="*/ 67151 w 161925"/>
                <a:gd name="connsiteY28" fmla="*/ 88233 h 161925"/>
                <a:gd name="connsiteX29" fmla="*/ 68104 w 161925"/>
                <a:gd name="connsiteY29" fmla="*/ 89186 h 161925"/>
                <a:gd name="connsiteX30" fmla="*/ 51911 w 161925"/>
                <a:gd name="connsiteY30" fmla="*/ 96806 h 161925"/>
                <a:gd name="connsiteX31" fmla="*/ 35719 w 161925"/>
                <a:gd name="connsiteY31" fmla="*/ 97758 h 161925"/>
                <a:gd name="connsiteX32" fmla="*/ 88106 w 161925"/>
                <a:gd name="connsiteY32" fmla="*/ 119666 h 161925"/>
                <a:gd name="connsiteX33" fmla="*/ 84296 w 161925"/>
                <a:gd name="connsiteY33" fmla="*/ 134906 h 161925"/>
                <a:gd name="connsiteX34" fmla="*/ 79534 w 161925"/>
                <a:gd name="connsiteY34" fmla="*/ 120618 h 161925"/>
                <a:gd name="connsiteX35" fmla="*/ 80486 w 161925"/>
                <a:gd name="connsiteY35" fmla="*/ 109188 h 161925"/>
                <a:gd name="connsiteX36" fmla="*/ 76676 w 161925"/>
                <a:gd name="connsiteY36" fmla="*/ 124428 h 161925"/>
                <a:gd name="connsiteX37" fmla="*/ 66199 w 161925"/>
                <a:gd name="connsiteY37" fmla="*/ 138716 h 161925"/>
                <a:gd name="connsiteX38" fmla="*/ 67151 w 161925"/>
                <a:gd name="connsiteY38" fmla="*/ 120618 h 161925"/>
                <a:gd name="connsiteX39" fmla="*/ 72866 w 161925"/>
                <a:gd name="connsiteY39" fmla="*/ 106331 h 161925"/>
                <a:gd name="connsiteX40" fmla="*/ 66199 w 161925"/>
                <a:gd name="connsiteY40" fmla="*/ 115856 h 161925"/>
                <a:gd name="connsiteX41" fmla="*/ 53816 w 161925"/>
                <a:gd name="connsiteY41" fmla="*/ 124428 h 161925"/>
                <a:gd name="connsiteX42" fmla="*/ 59531 w 161925"/>
                <a:gd name="connsiteY42" fmla="*/ 110141 h 161925"/>
                <a:gd name="connsiteX43" fmla="*/ 71914 w 161925"/>
                <a:gd name="connsiteY43" fmla="*/ 96806 h 161925"/>
                <a:gd name="connsiteX44" fmla="*/ 85249 w 161925"/>
                <a:gd name="connsiteY44" fmla="*/ 101568 h 161925"/>
                <a:gd name="connsiteX45" fmla="*/ 88106 w 161925"/>
                <a:gd name="connsiteY45" fmla="*/ 119666 h 161925"/>
                <a:gd name="connsiteX46" fmla="*/ 73819 w 161925"/>
                <a:gd name="connsiteY46" fmla="*/ 68231 h 161925"/>
                <a:gd name="connsiteX47" fmla="*/ 61436 w 161925"/>
                <a:gd name="connsiteY47" fmla="*/ 54896 h 161925"/>
                <a:gd name="connsiteX48" fmla="*/ 55721 w 161925"/>
                <a:gd name="connsiteY48" fmla="*/ 39656 h 161925"/>
                <a:gd name="connsiteX49" fmla="*/ 68104 w 161925"/>
                <a:gd name="connsiteY49" fmla="*/ 49181 h 161925"/>
                <a:gd name="connsiteX50" fmla="*/ 73819 w 161925"/>
                <a:gd name="connsiteY50" fmla="*/ 58706 h 161925"/>
                <a:gd name="connsiteX51" fmla="*/ 68104 w 161925"/>
                <a:gd name="connsiteY51" fmla="*/ 44418 h 161925"/>
                <a:gd name="connsiteX52" fmla="*/ 68104 w 161925"/>
                <a:gd name="connsiteY52" fmla="*/ 26321 h 161925"/>
                <a:gd name="connsiteX53" fmla="*/ 77629 w 161925"/>
                <a:gd name="connsiteY53" fmla="*/ 41561 h 161925"/>
                <a:gd name="connsiteX54" fmla="*/ 81439 w 161925"/>
                <a:gd name="connsiteY54" fmla="*/ 56801 h 161925"/>
                <a:gd name="connsiteX55" fmla="*/ 81439 w 161925"/>
                <a:gd name="connsiteY55" fmla="*/ 45371 h 161925"/>
                <a:gd name="connsiteX56" fmla="*/ 86201 w 161925"/>
                <a:gd name="connsiteY56" fmla="*/ 31083 h 161925"/>
                <a:gd name="connsiteX57" fmla="*/ 90011 w 161925"/>
                <a:gd name="connsiteY57" fmla="*/ 46323 h 161925"/>
                <a:gd name="connsiteX58" fmla="*/ 87154 w 161925"/>
                <a:gd name="connsiteY58" fmla="*/ 64421 h 161925"/>
                <a:gd name="connsiteX59" fmla="*/ 79534 w 161925"/>
                <a:gd name="connsiteY59" fmla="*/ 65373 h 161925"/>
                <a:gd name="connsiteX60" fmla="*/ 73819 w 161925"/>
                <a:gd name="connsiteY60" fmla="*/ 68231 h 161925"/>
                <a:gd name="connsiteX61" fmla="*/ 134779 w 161925"/>
                <a:gd name="connsiteY61" fmla="*/ 99663 h 161925"/>
                <a:gd name="connsiteX62" fmla="*/ 119539 w 161925"/>
                <a:gd name="connsiteY62" fmla="*/ 99663 h 161925"/>
                <a:gd name="connsiteX63" fmla="*/ 109061 w 161925"/>
                <a:gd name="connsiteY63" fmla="*/ 95853 h 161925"/>
                <a:gd name="connsiteX64" fmla="*/ 122396 w 161925"/>
                <a:gd name="connsiteY64" fmla="*/ 104426 h 161925"/>
                <a:gd name="connsiteX65" fmla="*/ 132874 w 161925"/>
                <a:gd name="connsiteY65" fmla="*/ 118713 h 161925"/>
                <a:gd name="connsiteX66" fmla="*/ 116681 w 161925"/>
                <a:gd name="connsiteY66" fmla="*/ 112046 h 161925"/>
                <a:gd name="connsiteX67" fmla="*/ 105251 w 161925"/>
                <a:gd name="connsiteY67" fmla="*/ 101568 h 161925"/>
                <a:gd name="connsiteX68" fmla="*/ 111919 w 161925"/>
                <a:gd name="connsiteY68" fmla="*/ 110141 h 161925"/>
                <a:gd name="connsiteX69" fmla="*/ 116681 w 161925"/>
                <a:gd name="connsiteY69" fmla="*/ 124428 h 161925"/>
                <a:gd name="connsiteX70" fmla="*/ 104299 w 161925"/>
                <a:gd name="connsiteY70" fmla="*/ 113951 h 161925"/>
                <a:gd name="connsiteX71" fmla="*/ 95726 w 161925"/>
                <a:gd name="connsiteY71" fmla="*/ 97758 h 161925"/>
                <a:gd name="connsiteX72" fmla="*/ 104299 w 161925"/>
                <a:gd name="connsiteY72" fmla="*/ 86328 h 161925"/>
                <a:gd name="connsiteX73" fmla="*/ 121444 w 161925"/>
                <a:gd name="connsiteY73" fmla="*/ 90138 h 161925"/>
                <a:gd name="connsiteX74" fmla="*/ 134779 w 161925"/>
                <a:gd name="connsiteY74" fmla="*/ 99663 h 161925"/>
                <a:gd name="connsiteX75" fmla="*/ 122396 w 161925"/>
                <a:gd name="connsiteY75" fmla="*/ 62516 h 161925"/>
                <a:gd name="connsiteX76" fmla="*/ 109061 w 161925"/>
                <a:gd name="connsiteY76" fmla="*/ 70136 h 161925"/>
                <a:gd name="connsiteX77" fmla="*/ 119539 w 161925"/>
                <a:gd name="connsiteY77" fmla="*/ 66326 h 161925"/>
                <a:gd name="connsiteX78" fmla="*/ 134779 w 161925"/>
                <a:gd name="connsiteY78" fmla="*/ 66326 h 161925"/>
                <a:gd name="connsiteX79" fmla="*/ 121444 w 161925"/>
                <a:gd name="connsiteY79" fmla="*/ 74898 h 161925"/>
                <a:gd name="connsiteX80" fmla="*/ 103346 w 161925"/>
                <a:gd name="connsiteY80" fmla="*/ 77756 h 161925"/>
                <a:gd name="connsiteX81" fmla="*/ 103346 w 161925"/>
                <a:gd name="connsiteY81" fmla="*/ 76803 h 161925"/>
                <a:gd name="connsiteX82" fmla="*/ 95726 w 161925"/>
                <a:gd name="connsiteY82" fmla="*/ 66326 h 161925"/>
                <a:gd name="connsiteX83" fmla="*/ 104299 w 161925"/>
                <a:gd name="connsiteY83" fmla="*/ 51086 h 161925"/>
                <a:gd name="connsiteX84" fmla="*/ 116681 w 161925"/>
                <a:gd name="connsiteY84" fmla="*/ 40608 h 161925"/>
                <a:gd name="connsiteX85" fmla="*/ 111919 w 161925"/>
                <a:gd name="connsiteY85" fmla="*/ 54896 h 161925"/>
                <a:gd name="connsiteX86" fmla="*/ 105251 w 161925"/>
                <a:gd name="connsiteY86" fmla="*/ 63468 h 161925"/>
                <a:gd name="connsiteX87" fmla="*/ 117634 w 161925"/>
                <a:gd name="connsiteY87" fmla="*/ 53943 h 161925"/>
                <a:gd name="connsiteX88" fmla="*/ 134779 w 161925"/>
                <a:gd name="connsiteY88" fmla="*/ 48228 h 161925"/>
                <a:gd name="connsiteX89" fmla="*/ 122396 w 161925"/>
                <a:gd name="connsiteY89" fmla="*/ 6251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1925" h="161925">
                  <a:moveTo>
                    <a:pt x="150019" y="37751"/>
                  </a:moveTo>
                  <a:cubicBezTo>
                    <a:pt x="142399" y="27273"/>
                    <a:pt x="128111" y="23463"/>
                    <a:pt x="113824" y="28226"/>
                  </a:cubicBezTo>
                  <a:cubicBezTo>
                    <a:pt x="110014" y="29178"/>
                    <a:pt x="106204" y="31083"/>
                    <a:pt x="102394" y="33941"/>
                  </a:cubicBezTo>
                  <a:cubicBezTo>
                    <a:pt x="95726" y="14891"/>
                    <a:pt x="78581" y="3461"/>
                    <a:pt x="62389" y="8223"/>
                  </a:cubicBezTo>
                  <a:cubicBezTo>
                    <a:pt x="46196" y="12986"/>
                    <a:pt x="38576" y="32988"/>
                    <a:pt x="43339" y="52038"/>
                  </a:cubicBezTo>
                  <a:cubicBezTo>
                    <a:pt x="38576" y="52038"/>
                    <a:pt x="34766" y="52991"/>
                    <a:pt x="30956" y="53943"/>
                  </a:cubicBezTo>
                  <a:cubicBezTo>
                    <a:pt x="16669" y="58706"/>
                    <a:pt x="7144" y="69183"/>
                    <a:pt x="7144" y="82518"/>
                  </a:cubicBezTo>
                  <a:cubicBezTo>
                    <a:pt x="7144" y="91091"/>
                    <a:pt x="10954" y="98711"/>
                    <a:pt x="18574" y="105378"/>
                  </a:cubicBezTo>
                  <a:cubicBezTo>
                    <a:pt x="25241" y="111093"/>
                    <a:pt x="33814" y="113951"/>
                    <a:pt x="43339" y="113951"/>
                  </a:cubicBezTo>
                  <a:cubicBezTo>
                    <a:pt x="37624" y="133001"/>
                    <a:pt x="45244" y="153003"/>
                    <a:pt x="61436" y="157766"/>
                  </a:cubicBezTo>
                  <a:cubicBezTo>
                    <a:pt x="67151" y="159671"/>
                    <a:pt x="72866" y="159671"/>
                    <a:pt x="78581" y="157766"/>
                  </a:cubicBezTo>
                  <a:cubicBezTo>
                    <a:pt x="89059" y="154908"/>
                    <a:pt x="98584" y="145383"/>
                    <a:pt x="102394" y="133001"/>
                  </a:cubicBezTo>
                  <a:cubicBezTo>
                    <a:pt x="112871" y="140621"/>
                    <a:pt x="125254" y="142526"/>
                    <a:pt x="135731" y="139668"/>
                  </a:cubicBezTo>
                  <a:cubicBezTo>
                    <a:pt x="141446" y="137763"/>
                    <a:pt x="146209" y="134906"/>
                    <a:pt x="150019" y="130143"/>
                  </a:cubicBezTo>
                  <a:cubicBezTo>
                    <a:pt x="159544" y="116808"/>
                    <a:pt x="155734" y="95853"/>
                    <a:pt x="139541" y="83471"/>
                  </a:cubicBezTo>
                  <a:cubicBezTo>
                    <a:pt x="147161" y="77756"/>
                    <a:pt x="151924" y="70136"/>
                    <a:pt x="154781" y="62516"/>
                  </a:cubicBezTo>
                  <a:cubicBezTo>
                    <a:pt x="155734" y="52991"/>
                    <a:pt x="154781" y="44418"/>
                    <a:pt x="150019" y="37751"/>
                  </a:cubicBezTo>
                  <a:close/>
                  <a:moveTo>
                    <a:pt x="35719" y="97758"/>
                  </a:moveTo>
                  <a:cubicBezTo>
                    <a:pt x="34766" y="95853"/>
                    <a:pt x="35719" y="92996"/>
                    <a:pt x="48101" y="89186"/>
                  </a:cubicBezTo>
                  <a:cubicBezTo>
                    <a:pt x="50959" y="88233"/>
                    <a:pt x="54769" y="87281"/>
                    <a:pt x="58579" y="86328"/>
                  </a:cubicBezTo>
                  <a:cubicBezTo>
                    <a:pt x="52864" y="87281"/>
                    <a:pt x="48101" y="87281"/>
                    <a:pt x="43339" y="87281"/>
                  </a:cubicBezTo>
                  <a:cubicBezTo>
                    <a:pt x="28099" y="87281"/>
                    <a:pt x="26194" y="84423"/>
                    <a:pt x="26194" y="82518"/>
                  </a:cubicBezTo>
                  <a:cubicBezTo>
                    <a:pt x="26194" y="79661"/>
                    <a:pt x="29051" y="77756"/>
                    <a:pt x="43339" y="77756"/>
                  </a:cubicBezTo>
                  <a:cubicBezTo>
                    <a:pt x="48101" y="77756"/>
                    <a:pt x="53816" y="78708"/>
                    <a:pt x="58579" y="78708"/>
                  </a:cubicBezTo>
                  <a:cubicBezTo>
                    <a:pt x="54769" y="77756"/>
                    <a:pt x="50959" y="76803"/>
                    <a:pt x="48101" y="75851"/>
                  </a:cubicBezTo>
                  <a:cubicBezTo>
                    <a:pt x="35719" y="71088"/>
                    <a:pt x="34766" y="69183"/>
                    <a:pt x="35719" y="66326"/>
                  </a:cubicBezTo>
                  <a:cubicBezTo>
                    <a:pt x="36671" y="64421"/>
                    <a:pt x="39529" y="63468"/>
                    <a:pt x="51911" y="67278"/>
                  </a:cubicBezTo>
                  <a:cubicBezTo>
                    <a:pt x="56674" y="69183"/>
                    <a:pt x="63341" y="72041"/>
                    <a:pt x="68104" y="74898"/>
                  </a:cubicBezTo>
                  <a:cubicBezTo>
                    <a:pt x="66199" y="78708"/>
                    <a:pt x="66199" y="83471"/>
                    <a:pt x="67151" y="88233"/>
                  </a:cubicBezTo>
                  <a:cubicBezTo>
                    <a:pt x="67151" y="88233"/>
                    <a:pt x="67151" y="89186"/>
                    <a:pt x="68104" y="89186"/>
                  </a:cubicBezTo>
                  <a:cubicBezTo>
                    <a:pt x="63341" y="92043"/>
                    <a:pt x="56674" y="94901"/>
                    <a:pt x="51911" y="96806"/>
                  </a:cubicBezTo>
                  <a:cubicBezTo>
                    <a:pt x="39529" y="101568"/>
                    <a:pt x="36671" y="99663"/>
                    <a:pt x="35719" y="97758"/>
                  </a:cubicBezTo>
                  <a:close/>
                  <a:moveTo>
                    <a:pt x="88106" y="119666"/>
                  </a:moveTo>
                  <a:cubicBezTo>
                    <a:pt x="88106" y="133001"/>
                    <a:pt x="86201" y="134906"/>
                    <a:pt x="84296" y="134906"/>
                  </a:cubicBezTo>
                  <a:cubicBezTo>
                    <a:pt x="81439" y="134906"/>
                    <a:pt x="79534" y="133001"/>
                    <a:pt x="79534" y="120618"/>
                  </a:cubicBezTo>
                  <a:cubicBezTo>
                    <a:pt x="79534" y="116808"/>
                    <a:pt x="79534" y="112998"/>
                    <a:pt x="80486" y="109188"/>
                  </a:cubicBezTo>
                  <a:cubicBezTo>
                    <a:pt x="79534" y="113951"/>
                    <a:pt x="78581" y="119666"/>
                    <a:pt x="76676" y="124428"/>
                  </a:cubicBezTo>
                  <a:cubicBezTo>
                    <a:pt x="71914" y="138716"/>
                    <a:pt x="69056" y="139668"/>
                    <a:pt x="66199" y="138716"/>
                  </a:cubicBezTo>
                  <a:cubicBezTo>
                    <a:pt x="63341" y="137763"/>
                    <a:pt x="62389" y="134906"/>
                    <a:pt x="67151" y="120618"/>
                  </a:cubicBezTo>
                  <a:cubicBezTo>
                    <a:pt x="69056" y="115856"/>
                    <a:pt x="70961" y="111093"/>
                    <a:pt x="72866" y="106331"/>
                  </a:cubicBezTo>
                  <a:cubicBezTo>
                    <a:pt x="70961" y="109188"/>
                    <a:pt x="69056" y="112998"/>
                    <a:pt x="66199" y="115856"/>
                  </a:cubicBezTo>
                  <a:cubicBezTo>
                    <a:pt x="58579" y="126333"/>
                    <a:pt x="55721" y="126333"/>
                    <a:pt x="53816" y="124428"/>
                  </a:cubicBezTo>
                  <a:cubicBezTo>
                    <a:pt x="51911" y="122523"/>
                    <a:pt x="51911" y="119666"/>
                    <a:pt x="59531" y="110141"/>
                  </a:cubicBezTo>
                  <a:cubicBezTo>
                    <a:pt x="63341" y="105378"/>
                    <a:pt x="68104" y="101568"/>
                    <a:pt x="71914" y="96806"/>
                  </a:cubicBezTo>
                  <a:cubicBezTo>
                    <a:pt x="75724" y="99663"/>
                    <a:pt x="80486" y="101568"/>
                    <a:pt x="85249" y="101568"/>
                  </a:cubicBezTo>
                  <a:cubicBezTo>
                    <a:pt x="87154" y="107283"/>
                    <a:pt x="88106" y="113951"/>
                    <a:pt x="88106" y="119666"/>
                  </a:cubicBezTo>
                  <a:close/>
                  <a:moveTo>
                    <a:pt x="73819" y="68231"/>
                  </a:moveTo>
                  <a:cubicBezTo>
                    <a:pt x="70009" y="64421"/>
                    <a:pt x="65246" y="59658"/>
                    <a:pt x="61436" y="54896"/>
                  </a:cubicBezTo>
                  <a:cubicBezTo>
                    <a:pt x="53816" y="44418"/>
                    <a:pt x="53816" y="41561"/>
                    <a:pt x="55721" y="39656"/>
                  </a:cubicBezTo>
                  <a:cubicBezTo>
                    <a:pt x="57626" y="37751"/>
                    <a:pt x="60484" y="38703"/>
                    <a:pt x="68104" y="49181"/>
                  </a:cubicBezTo>
                  <a:cubicBezTo>
                    <a:pt x="70009" y="52038"/>
                    <a:pt x="71914" y="54896"/>
                    <a:pt x="73819" y="58706"/>
                  </a:cubicBezTo>
                  <a:cubicBezTo>
                    <a:pt x="71914" y="53943"/>
                    <a:pt x="69056" y="49181"/>
                    <a:pt x="68104" y="44418"/>
                  </a:cubicBezTo>
                  <a:cubicBezTo>
                    <a:pt x="63341" y="30131"/>
                    <a:pt x="65246" y="27273"/>
                    <a:pt x="68104" y="26321"/>
                  </a:cubicBezTo>
                  <a:cubicBezTo>
                    <a:pt x="70961" y="25368"/>
                    <a:pt x="73819" y="27273"/>
                    <a:pt x="77629" y="41561"/>
                  </a:cubicBezTo>
                  <a:cubicBezTo>
                    <a:pt x="78581" y="46323"/>
                    <a:pt x="80486" y="51086"/>
                    <a:pt x="81439" y="56801"/>
                  </a:cubicBezTo>
                  <a:cubicBezTo>
                    <a:pt x="81439" y="52991"/>
                    <a:pt x="81439" y="49181"/>
                    <a:pt x="81439" y="45371"/>
                  </a:cubicBezTo>
                  <a:cubicBezTo>
                    <a:pt x="82391" y="32036"/>
                    <a:pt x="84296" y="30131"/>
                    <a:pt x="86201" y="31083"/>
                  </a:cubicBezTo>
                  <a:cubicBezTo>
                    <a:pt x="89059" y="31083"/>
                    <a:pt x="90011" y="33941"/>
                    <a:pt x="90011" y="46323"/>
                  </a:cubicBezTo>
                  <a:cubicBezTo>
                    <a:pt x="90011" y="52038"/>
                    <a:pt x="89059" y="58706"/>
                    <a:pt x="87154" y="64421"/>
                  </a:cubicBezTo>
                  <a:cubicBezTo>
                    <a:pt x="85249" y="64421"/>
                    <a:pt x="82391" y="64421"/>
                    <a:pt x="79534" y="65373"/>
                  </a:cubicBezTo>
                  <a:cubicBezTo>
                    <a:pt x="77629" y="65373"/>
                    <a:pt x="75724" y="67278"/>
                    <a:pt x="73819" y="68231"/>
                  </a:cubicBezTo>
                  <a:close/>
                  <a:moveTo>
                    <a:pt x="134779" y="99663"/>
                  </a:moveTo>
                  <a:cubicBezTo>
                    <a:pt x="133826" y="101568"/>
                    <a:pt x="131921" y="103473"/>
                    <a:pt x="119539" y="99663"/>
                  </a:cubicBezTo>
                  <a:cubicBezTo>
                    <a:pt x="116681" y="98711"/>
                    <a:pt x="112871" y="96806"/>
                    <a:pt x="109061" y="95853"/>
                  </a:cubicBezTo>
                  <a:cubicBezTo>
                    <a:pt x="113824" y="98711"/>
                    <a:pt x="118586" y="101568"/>
                    <a:pt x="122396" y="104426"/>
                  </a:cubicBezTo>
                  <a:cubicBezTo>
                    <a:pt x="133826" y="112998"/>
                    <a:pt x="134779" y="116808"/>
                    <a:pt x="132874" y="118713"/>
                  </a:cubicBezTo>
                  <a:cubicBezTo>
                    <a:pt x="130969" y="120618"/>
                    <a:pt x="128111" y="121571"/>
                    <a:pt x="116681" y="112046"/>
                  </a:cubicBezTo>
                  <a:cubicBezTo>
                    <a:pt x="112871" y="109188"/>
                    <a:pt x="109061" y="105378"/>
                    <a:pt x="105251" y="101568"/>
                  </a:cubicBezTo>
                  <a:cubicBezTo>
                    <a:pt x="108109" y="104426"/>
                    <a:pt x="110014" y="107283"/>
                    <a:pt x="111919" y="110141"/>
                  </a:cubicBezTo>
                  <a:cubicBezTo>
                    <a:pt x="119539" y="120618"/>
                    <a:pt x="118586" y="123476"/>
                    <a:pt x="116681" y="124428"/>
                  </a:cubicBezTo>
                  <a:cubicBezTo>
                    <a:pt x="114776" y="125381"/>
                    <a:pt x="111919" y="124428"/>
                    <a:pt x="104299" y="113951"/>
                  </a:cubicBezTo>
                  <a:cubicBezTo>
                    <a:pt x="101441" y="109188"/>
                    <a:pt x="98584" y="103473"/>
                    <a:pt x="95726" y="97758"/>
                  </a:cubicBezTo>
                  <a:cubicBezTo>
                    <a:pt x="100489" y="94901"/>
                    <a:pt x="103346" y="91091"/>
                    <a:pt x="104299" y="86328"/>
                  </a:cubicBezTo>
                  <a:cubicBezTo>
                    <a:pt x="110014" y="87281"/>
                    <a:pt x="116681" y="88233"/>
                    <a:pt x="121444" y="90138"/>
                  </a:cubicBezTo>
                  <a:cubicBezTo>
                    <a:pt x="133826" y="94901"/>
                    <a:pt x="134779" y="97758"/>
                    <a:pt x="134779" y="99663"/>
                  </a:cubicBezTo>
                  <a:close/>
                  <a:moveTo>
                    <a:pt x="122396" y="62516"/>
                  </a:moveTo>
                  <a:cubicBezTo>
                    <a:pt x="118586" y="65373"/>
                    <a:pt x="113824" y="68231"/>
                    <a:pt x="109061" y="70136"/>
                  </a:cubicBezTo>
                  <a:cubicBezTo>
                    <a:pt x="112871" y="68231"/>
                    <a:pt x="116681" y="67278"/>
                    <a:pt x="119539" y="66326"/>
                  </a:cubicBezTo>
                  <a:cubicBezTo>
                    <a:pt x="131921" y="62516"/>
                    <a:pt x="134779" y="64421"/>
                    <a:pt x="134779" y="66326"/>
                  </a:cubicBezTo>
                  <a:cubicBezTo>
                    <a:pt x="135731" y="68231"/>
                    <a:pt x="133826" y="71088"/>
                    <a:pt x="121444" y="74898"/>
                  </a:cubicBezTo>
                  <a:cubicBezTo>
                    <a:pt x="115729" y="76803"/>
                    <a:pt x="110014" y="77756"/>
                    <a:pt x="103346" y="77756"/>
                  </a:cubicBezTo>
                  <a:cubicBezTo>
                    <a:pt x="103346" y="77756"/>
                    <a:pt x="103346" y="76803"/>
                    <a:pt x="103346" y="76803"/>
                  </a:cubicBezTo>
                  <a:cubicBezTo>
                    <a:pt x="102394" y="72041"/>
                    <a:pt x="99536" y="69183"/>
                    <a:pt x="95726" y="66326"/>
                  </a:cubicBezTo>
                  <a:cubicBezTo>
                    <a:pt x="98584" y="61563"/>
                    <a:pt x="101441" y="54896"/>
                    <a:pt x="104299" y="51086"/>
                  </a:cubicBezTo>
                  <a:cubicBezTo>
                    <a:pt x="111919" y="40608"/>
                    <a:pt x="114776" y="39656"/>
                    <a:pt x="116681" y="40608"/>
                  </a:cubicBezTo>
                  <a:cubicBezTo>
                    <a:pt x="118586" y="41561"/>
                    <a:pt x="119539" y="44418"/>
                    <a:pt x="111919" y="54896"/>
                  </a:cubicBezTo>
                  <a:cubicBezTo>
                    <a:pt x="110014" y="57753"/>
                    <a:pt x="107156" y="60611"/>
                    <a:pt x="105251" y="63468"/>
                  </a:cubicBezTo>
                  <a:cubicBezTo>
                    <a:pt x="109061" y="59658"/>
                    <a:pt x="113824" y="55848"/>
                    <a:pt x="117634" y="53943"/>
                  </a:cubicBezTo>
                  <a:cubicBezTo>
                    <a:pt x="130016" y="45371"/>
                    <a:pt x="132874" y="45371"/>
                    <a:pt x="134779" y="48228"/>
                  </a:cubicBezTo>
                  <a:cubicBezTo>
                    <a:pt x="136684" y="51086"/>
                    <a:pt x="133826" y="53943"/>
                    <a:pt x="122396" y="62516"/>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linds(horizont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slide(fromBottom)">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627313" y="2440518"/>
            <a:ext cx="3689350" cy="1405000"/>
          </a:xfrm>
          <a:prstGeom prst="rect">
            <a:avLst/>
          </a:prstGeom>
          <a:solidFill>
            <a:schemeClr val="accent5">
              <a:lumMod val="60000"/>
              <a:lumOff val="40000"/>
            </a:schemeClr>
          </a:solidFill>
        </p:spPr>
        <p:txBody>
          <a:bodyPr>
            <a:spAutoFit/>
          </a:bodyPr>
          <a:lstStyle/>
          <a:p>
            <a:pPr defTabSz="1219200" eaLnBrk="0" fontAlgn="base" hangingPunct="0">
              <a:spcBef>
                <a:spcPct val="0"/>
              </a:spcBef>
              <a:spcAft>
                <a:spcPct val="0"/>
              </a:spcAft>
              <a:defRPr/>
            </a:pPr>
            <a:r>
              <a:rPr lang="zh-CN" altLang="en-US" sz="4265" b="1" dirty="0">
                <a:solidFill>
                  <a:srgbClr val="0000FF"/>
                </a:solidFill>
                <a:latin typeface="等线" panose="02010600030101010101" pitchFamily="2" charset="-122"/>
                <a:ea typeface="等线" panose="02010600030101010101" pitchFamily="2" charset="-122"/>
              </a:rPr>
              <a:t>第二部分（</a:t>
            </a:r>
            <a:r>
              <a:rPr lang="en-US" altLang="zh-CN" sz="4265" b="1" dirty="0">
                <a:solidFill>
                  <a:srgbClr val="0000FF"/>
                </a:solidFill>
                <a:latin typeface="等线" panose="02010600030101010101" pitchFamily="2" charset="-122"/>
                <a:ea typeface="等线" panose="02010600030101010101" pitchFamily="2" charset="-122"/>
              </a:rPr>
              <a:t>2</a:t>
            </a:r>
            <a:r>
              <a:rPr lang="zh-CN" altLang="en-US" sz="4265" b="1" dirty="0">
                <a:solidFill>
                  <a:srgbClr val="0000FF"/>
                </a:solidFill>
                <a:latin typeface="等线" panose="02010600030101010101" pitchFamily="2" charset="-122"/>
                <a:ea typeface="等线" panose="02010600030101010101" pitchFamily="2" charset="-122"/>
              </a:rPr>
              <a:t>～</a:t>
            </a:r>
            <a:r>
              <a:rPr lang="en-US" altLang="zh-CN" sz="4265" b="1" dirty="0">
                <a:solidFill>
                  <a:srgbClr val="0000FF"/>
                </a:solidFill>
                <a:latin typeface="等线" panose="02010600030101010101" pitchFamily="2" charset="-122"/>
                <a:ea typeface="等线" panose="02010600030101010101" pitchFamily="2" charset="-122"/>
              </a:rPr>
              <a:t>4</a:t>
            </a:r>
            <a:r>
              <a:rPr lang="zh-CN" altLang="en-US" sz="4265" b="1" dirty="0">
                <a:solidFill>
                  <a:srgbClr val="0000FF"/>
                </a:solidFill>
                <a:latin typeface="等线" panose="02010600030101010101" pitchFamily="2" charset="-122"/>
                <a:ea typeface="等线" panose="02010600030101010101" pitchFamily="2" charset="-122"/>
              </a:rPr>
              <a:t>）</a:t>
            </a:r>
            <a:endParaRPr lang="zh-CN" altLang="en-US" sz="4265" dirty="0">
              <a:solidFill>
                <a:srgbClr val="0000FF"/>
              </a:solidFill>
              <a:latin typeface="Calibri" panose="020F0502020204030204" pitchFamily="34" charset="0"/>
              <a:ea typeface="宋体" panose="02010600030101010101" pitchFamily="2" charset="-122"/>
            </a:endParaRPr>
          </a:p>
        </p:txBody>
      </p:sp>
      <p:sp>
        <p:nvSpPr>
          <p:cNvPr id="3" name="矩形 2"/>
          <p:cNvSpPr/>
          <p:nvPr/>
        </p:nvSpPr>
        <p:spPr>
          <a:xfrm>
            <a:off x="2627313" y="1130301"/>
            <a:ext cx="3689350" cy="1405000"/>
          </a:xfrm>
          <a:prstGeom prst="rect">
            <a:avLst/>
          </a:prstGeom>
          <a:solidFill>
            <a:schemeClr val="accent6">
              <a:lumMod val="40000"/>
              <a:lumOff val="60000"/>
            </a:schemeClr>
          </a:solidFill>
        </p:spPr>
        <p:txBody>
          <a:bodyPr>
            <a:spAutoFit/>
          </a:bodyPr>
          <a:lstStyle/>
          <a:p>
            <a:pPr defTabSz="1219200" eaLnBrk="0" fontAlgn="base" hangingPunct="0">
              <a:spcBef>
                <a:spcPct val="0"/>
              </a:spcBef>
              <a:spcAft>
                <a:spcPct val="0"/>
              </a:spcAft>
              <a:defRPr/>
            </a:pPr>
            <a:r>
              <a:rPr lang="zh-CN" altLang="en-US" sz="4265" b="1" dirty="0">
                <a:solidFill>
                  <a:srgbClr val="0000FF"/>
                </a:solidFill>
                <a:latin typeface="等线" panose="02010600030101010101" pitchFamily="2" charset="-122"/>
                <a:ea typeface="等线" panose="02010600030101010101" pitchFamily="2" charset="-122"/>
              </a:rPr>
              <a:t>第一部分（</a:t>
            </a:r>
            <a:r>
              <a:rPr lang="en-US" altLang="zh-CN" sz="4265" b="1" dirty="0">
                <a:solidFill>
                  <a:srgbClr val="0000FF"/>
                </a:solidFill>
                <a:latin typeface="等线" panose="02010600030101010101" pitchFamily="2" charset="-122"/>
                <a:ea typeface="等线" panose="02010600030101010101" pitchFamily="2" charset="-122"/>
              </a:rPr>
              <a:t>1</a:t>
            </a:r>
            <a:r>
              <a:rPr lang="zh-CN" altLang="en-US" sz="4265" b="1" dirty="0">
                <a:solidFill>
                  <a:srgbClr val="0000FF"/>
                </a:solidFill>
                <a:latin typeface="等线" panose="02010600030101010101" pitchFamily="2" charset="-122"/>
                <a:ea typeface="等线" panose="02010600030101010101" pitchFamily="2" charset="-122"/>
              </a:rPr>
              <a:t>）</a:t>
            </a:r>
            <a:endParaRPr lang="zh-CN" altLang="en-US" sz="4265" dirty="0">
              <a:solidFill>
                <a:srgbClr val="0000FF"/>
              </a:solidFill>
              <a:latin typeface="Calibri" panose="020F0502020204030204" pitchFamily="34" charset="0"/>
              <a:ea typeface="宋体" panose="02010600030101010101" pitchFamily="2" charset="-122"/>
            </a:endParaRPr>
          </a:p>
        </p:txBody>
      </p:sp>
      <p:sp>
        <p:nvSpPr>
          <p:cNvPr id="4" name="矩形 3"/>
          <p:cNvSpPr/>
          <p:nvPr/>
        </p:nvSpPr>
        <p:spPr>
          <a:xfrm>
            <a:off x="2627313" y="3750734"/>
            <a:ext cx="3689350" cy="1405000"/>
          </a:xfrm>
          <a:prstGeom prst="rect">
            <a:avLst/>
          </a:prstGeom>
          <a:solidFill>
            <a:schemeClr val="accent4">
              <a:lumMod val="60000"/>
              <a:lumOff val="40000"/>
            </a:schemeClr>
          </a:solidFill>
        </p:spPr>
        <p:txBody>
          <a:bodyPr>
            <a:spAutoFit/>
          </a:bodyPr>
          <a:lstStyle/>
          <a:p>
            <a:pPr defTabSz="1219200" eaLnBrk="0" fontAlgn="base" hangingPunct="0">
              <a:spcBef>
                <a:spcPct val="0"/>
              </a:spcBef>
              <a:spcAft>
                <a:spcPct val="0"/>
              </a:spcAft>
              <a:defRPr/>
            </a:pPr>
            <a:r>
              <a:rPr lang="zh-CN" altLang="en-US" sz="4265" b="1" dirty="0">
                <a:solidFill>
                  <a:srgbClr val="0000FF"/>
                </a:solidFill>
                <a:latin typeface="等线" panose="02010600030101010101" pitchFamily="2" charset="-122"/>
                <a:ea typeface="等线" panose="02010600030101010101" pitchFamily="2" charset="-122"/>
              </a:rPr>
              <a:t>第三部分（</a:t>
            </a:r>
            <a:r>
              <a:rPr lang="en-US" altLang="zh-CN" sz="4265" b="1" dirty="0">
                <a:solidFill>
                  <a:srgbClr val="0000FF"/>
                </a:solidFill>
                <a:latin typeface="等线" panose="02010600030101010101" pitchFamily="2" charset="-122"/>
                <a:ea typeface="等线" panose="02010600030101010101" pitchFamily="2" charset="-122"/>
              </a:rPr>
              <a:t>5</a:t>
            </a:r>
            <a:r>
              <a:rPr lang="zh-CN" altLang="en-US" sz="4265" b="1" dirty="0">
                <a:solidFill>
                  <a:srgbClr val="0000FF"/>
                </a:solidFill>
                <a:latin typeface="等线" panose="02010600030101010101" pitchFamily="2" charset="-122"/>
                <a:ea typeface="等线" panose="02010600030101010101" pitchFamily="2" charset="-122"/>
              </a:rPr>
              <a:t>～</a:t>
            </a:r>
            <a:r>
              <a:rPr lang="en-US" altLang="zh-CN" sz="4265" b="1" dirty="0">
                <a:solidFill>
                  <a:srgbClr val="0000FF"/>
                </a:solidFill>
                <a:latin typeface="等线" panose="02010600030101010101" pitchFamily="2" charset="-122"/>
                <a:ea typeface="等线" panose="02010600030101010101" pitchFamily="2" charset="-122"/>
              </a:rPr>
              <a:t>6</a:t>
            </a:r>
            <a:r>
              <a:rPr lang="zh-CN" altLang="en-US" sz="4265" b="1" dirty="0">
                <a:solidFill>
                  <a:srgbClr val="0000FF"/>
                </a:solidFill>
                <a:latin typeface="等线" panose="02010600030101010101" pitchFamily="2" charset="-122"/>
                <a:ea typeface="等线" panose="02010600030101010101" pitchFamily="2" charset="-122"/>
              </a:rPr>
              <a:t>）</a:t>
            </a:r>
            <a:endParaRPr lang="zh-CN" altLang="en-US" sz="4265" dirty="0">
              <a:solidFill>
                <a:srgbClr val="0000FF"/>
              </a:solidFill>
              <a:latin typeface="Calibri" panose="020F0502020204030204" pitchFamily="34" charset="0"/>
              <a:ea typeface="宋体" panose="02010600030101010101" pitchFamily="2" charset="-122"/>
            </a:endParaRPr>
          </a:p>
        </p:txBody>
      </p:sp>
      <p:sp>
        <p:nvSpPr>
          <p:cNvPr id="5" name="矩形 4"/>
          <p:cNvSpPr/>
          <p:nvPr/>
        </p:nvSpPr>
        <p:spPr>
          <a:xfrm>
            <a:off x="2627313" y="5060951"/>
            <a:ext cx="3689350" cy="1405000"/>
          </a:xfrm>
          <a:prstGeom prst="rect">
            <a:avLst/>
          </a:prstGeom>
          <a:solidFill>
            <a:schemeClr val="accent3">
              <a:lumMod val="60000"/>
              <a:lumOff val="40000"/>
            </a:schemeClr>
          </a:solidFill>
        </p:spPr>
        <p:txBody>
          <a:bodyPr>
            <a:spAutoFit/>
          </a:bodyPr>
          <a:lstStyle/>
          <a:p>
            <a:pPr defTabSz="1219200" eaLnBrk="0" fontAlgn="base" hangingPunct="0">
              <a:spcBef>
                <a:spcPct val="0"/>
              </a:spcBef>
              <a:spcAft>
                <a:spcPct val="0"/>
              </a:spcAft>
              <a:defRPr/>
            </a:pPr>
            <a:r>
              <a:rPr lang="zh-CN" altLang="en-US" sz="4265" b="1" dirty="0">
                <a:solidFill>
                  <a:srgbClr val="0000FF"/>
                </a:solidFill>
                <a:latin typeface="等线" panose="02010600030101010101" pitchFamily="2" charset="-122"/>
                <a:ea typeface="等线" panose="02010600030101010101" pitchFamily="2" charset="-122"/>
              </a:rPr>
              <a:t>第四部分（</a:t>
            </a:r>
            <a:r>
              <a:rPr lang="en-US" altLang="zh-CN" sz="4265" b="1" dirty="0">
                <a:solidFill>
                  <a:srgbClr val="0000FF"/>
                </a:solidFill>
                <a:latin typeface="等线" panose="02010600030101010101" pitchFamily="2" charset="-122"/>
                <a:ea typeface="等线" panose="02010600030101010101" pitchFamily="2" charset="-122"/>
              </a:rPr>
              <a:t>7</a:t>
            </a:r>
            <a:r>
              <a:rPr lang="zh-CN" altLang="en-US" sz="4265" b="1" dirty="0">
                <a:solidFill>
                  <a:srgbClr val="0000FF"/>
                </a:solidFill>
                <a:latin typeface="等线" panose="02010600030101010101" pitchFamily="2" charset="-122"/>
                <a:ea typeface="等线" panose="02010600030101010101" pitchFamily="2" charset="-122"/>
              </a:rPr>
              <a:t>）</a:t>
            </a:r>
            <a:endParaRPr lang="zh-CN" altLang="en-US" sz="4265" dirty="0">
              <a:solidFill>
                <a:srgbClr val="0000FF"/>
              </a:solidFill>
              <a:latin typeface="Calibri" panose="020F0502020204030204" pitchFamily="34" charset="0"/>
              <a:ea typeface="宋体" panose="02010600030101010101" pitchFamily="2" charset="-122"/>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grpId="0" nodeType="clickEffect">
                                  <p:stCondLst>
                                    <p:cond delay="0"/>
                                  </p:stCondLst>
                                  <p:childTnLst>
                                    <p:animScale>
                                      <p:cBhvr>
                                        <p:cTn id="6" dur="2000" fill="hold"/>
                                        <p:tgtEl>
                                          <p:spTgt spid="5"/>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487363" y="999067"/>
            <a:ext cx="7835900" cy="1575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just" defTabSz="1219200" rtl="0" eaLnBrk="1" fontAlgn="base" latinLnBrk="0" hangingPunct="1">
              <a:lnSpc>
                <a:spcPct val="120000"/>
              </a:lnSpc>
              <a:spcBef>
                <a:spcPts val="65"/>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杨氏之子是一个怎样的孩子？你是从哪里看出来的？</a:t>
            </a:r>
          </a:p>
        </p:txBody>
      </p:sp>
      <p:sp>
        <p:nvSpPr>
          <p:cNvPr id="8" name="Rectangle 7"/>
          <p:cNvSpPr>
            <a:spLocks noChangeArrowheads="1"/>
          </p:cNvSpPr>
          <p:nvPr/>
        </p:nvSpPr>
        <p:spPr bwMode="auto">
          <a:xfrm>
            <a:off x="919164" y="2686053"/>
            <a:ext cx="7404100" cy="787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    梁国杨氏子九岁，甚</a:t>
            </a:r>
            <a:r>
              <a:rPr kumimoji="0" lang="zh-CN" altLang="en-US" sz="4265" b="1" i="0" u="none" strike="noStrike" kern="1200" cap="none" spc="0" normalizeH="0" baseline="0" noProof="0">
                <a:ln>
                  <a:noFill/>
                </a:ln>
                <a:solidFill>
                  <a:srgbClr val="005EA4"/>
                </a:solidFill>
                <a:effectLst/>
                <a:uLnTx/>
                <a:uFillTx/>
                <a:latin typeface="宋体" panose="02010600030101010101" pitchFamily="2" charset="-122"/>
                <a:ea typeface="宋体" panose="02010600030101010101" pitchFamily="2" charset="-122"/>
                <a:cs typeface="+mn-cs"/>
                <a:sym typeface="等线" panose="02010600030101010101" pitchFamily="2" charset="-122"/>
              </a:rPr>
              <a:t>聪惠</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等线" panose="02010600030101010101" pitchFamily="2" charset="-122"/>
              </a:rPr>
              <a:t>。</a:t>
            </a:r>
            <a:endPar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endParaRPr>
          </a:p>
        </p:txBody>
      </p:sp>
      <p:grpSp>
        <p:nvGrpSpPr>
          <p:cNvPr id="2" name="组合 9"/>
          <p:cNvGrpSpPr/>
          <p:nvPr/>
        </p:nvGrpSpPr>
        <p:grpSpPr>
          <a:xfrm>
            <a:off x="7978717" y="5251301"/>
            <a:ext cx="880515" cy="1379057"/>
            <a:chOff x="7051786" y="4229571"/>
            <a:chExt cx="880515" cy="1034293"/>
          </a:xfrm>
          <a:solidFill>
            <a:srgbClr val="0070C0"/>
          </a:solidFill>
        </p:grpSpPr>
        <p:sp>
          <p:nvSpPr>
            <p:cNvPr id="11" name="任意多边形: 形状 10"/>
            <p:cNvSpPr/>
            <p:nvPr/>
          </p:nvSpPr>
          <p:spPr>
            <a:xfrm>
              <a:off x="7376959" y="4448348"/>
              <a:ext cx="428625" cy="428625"/>
            </a:xfrm>
            <a:custGeom>
              <a:avLst/>
              <a:gdLst>
                <a:gd name="connsiteX0" fmla="*/ 422111 w 428625"/>
                <a:gd name="connsiteY0" fmla="*/ 195089 h 428625"/>
                <a:gd name="connsiteX1" fmla="*/ 347816 w 428625"/>
                <a:gd name="connsiteY1" fmla="*/ 124604 h 428625"/>
                <a:gd name="connsiteX2" fmla="*/ 312574 w 428625"/>
                <a:gd name="connsiteY2" fmla="*/ 122699 h 428625"/>
                <a:gd name="connsiteX3" fmla="*/ 247804 w 428625"/>
                <a:gd name="connsiteY3" fmla="*/ 8399 h 428625"/>
                <a:gd name="connsiteX4" fmla="*/ 144934 w 428625"/>
                <a:gd name="connsiteY4" fmla="*/ 90314 h 428625"/>
                <a:gd name="connsiteX5" fmla="*/ 111597 w 428625"/>
                <a:gd name="connsiteY5" fmla="*/ 78884 h 428625"/>
                <a:gd name="connsiteX6" fmla="*/ 16347 w 428625"/>
                <a:gd name="connsiteY6" fmla="*/ 116984 h 428625"/>
                <a:gd name="connsiteX7" fmla="*/ 14441 w 428625"/>
                <a:gd name="connsiteY7" fmla="*/ 186517 h 428625"/>
                <a:gd name="connsiteX8" fmla="*/ 63019 w 428625"/>
                <a:gd name="connsiteY8" fmla="*/ 239857 h 428625"/>
                <a:gd name="connsiteX9" fmla="*/ 48732 w 428625"/>
                <a:gd name="connsiteY9" fmla="*/ 370349 h 428625"/>
                <a:gd name="connsiteX10" fmla="*/ 89689 w 428625"/>
                <a:gd name="connsiteY10" fmla="*/ 392257 h 428625"/>
                <a:gd name="connsiteX11" fmla="*/ 180176 w 428625"/>
                <a:gd name="connsiteY11" fmla="*/ 364634 h 428625"/>
                <a:gd name="connsiteX12" fmla="*/ 253519 w 428625"/>
                <a:gd name="connsiteY12" fmla="*/ 423689 h 428625"/>
                <a:gd name="connsiteX13" fmla="*/ 300191 w 428625"/>
                <a:gd name="connsiteY13" fmla="*/ 417974 h 428625"/>
                <a:gd name="connsiteX14" fmla="*/ 335434 w 428625"/>
                <a:gd name="connsiteY14" fmla="*/ 291292 h 428625"/>
                <a:gd name="connsiteX15" fmla="*/ 400204 w 428625"/>
                <a:gd name="connsiteY15" fmla="*/ 258907 h 428625"/>
                <a:gd name="connsiteX16" fmla="*/ 422111 w 428625"/>
                <a:gd name="connsiteY16" fmla="*/ 195089 h 428625"/>
                <a:gd name="connsiteX17" fmla="*/ 65876 w 428625"/>
                <a:gd name="connsiteY17" fmla="*/ 195089 h 428625"/>
                <a:gd name="connsiteX18" fmla="*/ 107786 w 428625"/>
                <a:gd name="connsiteY18" fmla="*/ 189374 h 428625"/>
                <a:gd name="connsiteX19" fmla="*/ 138266 w 428625"/>
                <a:gd name="connsiteY19" fmla="*/ 196042 h 428625"/>
                <a:gd name="connsiteX20" fmla="*/ 99214 w 428625"/>
                <a:gd name="connsiteY20" fmla="*/ 177945 h 428625"/>
                <a:gd name="connsiteX21" fmla="*/ 63972 w 428625"/>
                <a:gd name="connsiteY21" fmla="*/ 143654 h 428625"/>
                <a:gd name="connsiteX22" fmla="*/ 111597 w 428625"/>
                <a:gd name="connsiteY22" fmla="*/ 155084 h 428625"/>
                <a:gd name="connsiteX23" fmla="*/ 147791 w 428625"/>
                <a:gd name="connsiteY23" fmla="*/ 178897 h 428625"/>
                <a:gd name="connsiteX24" fmla="*/ 125884 w 428625"/>
                <a:gd name="connsiteY24" fmla="*/ 156989 h 428625"/>
                <a:gd name="connsiteX25" fmla="*/ 107786 w 428625"/>
                <a:gd name="connsiteY25" fmla="*/ 118889 h 428625"/>
                <a:gd name="connsiteX26" fmla="*/ 144934 w 428625"/>
                <a:gd name="connsiteY26" fmla="*/ 142702 h 428625"/>
                <a:gd name="connsiteX27" fmla="*/ 174461 w 428625"/>
                <a:gd name="connsiteY27" fmla="*/ 182707 h 428625"/>
                <a:gd name="connsiteX28" fmla="*/ 156364 w 428625"/>
                <a:gd name="connsiteY28" fmla="*/ 213187 h 428625"/>
                <a:gd name="connsiteX29" fmla="*/ 155411 w 428625"/>
                <a:gd name="connsiteY29" fmla="*/ 216997 h 428625"/>
                <a:gd name="connsiteX30" fmla="*/ 105882 w 428625"/>
                <a:gd name="connsiteY30" fmla="*/ 214139 h 428625"/>
                <a:gd name="connsiteX31" fmla="*/ 65876 w 428625"/>
                <a:gd name="connsiteY31" fmla="*/ 195089 h 428625"/>
                <a:gd name="connsiteX32" fmla="*/ 166841 w 428625"/>
                <a:gd name="connsiteY32" fmla="*/ 316057 h 428625"/>
                <a:gd name="connsiteX33" fmla="*/ 137314 w 428625"/>
                <a:gd name="connsiteY33" fmla="*/ 348442 h 428625"/>
                <a:gd name="connsiteX34" fmla="*/ 144934 w 428625"/>
                <a:gd name="connsiteY34" fmla="*/ 306532 h 428625"/>
                <a:gd name="connsiteX35" fmla="*/ 161126 w 428625"/>
                <a:gd name="connsiteY35" fmla="*/ 279862 h 428625"/>
                <a:gd name="connsiteX36" fmla="*/ 131599 w 428625"/>
                <a:gd name="connsiteY36" fmla="*/ 311295 h 428625"/>
                <a:gd name="connsiteX37" fmla="*/ 87784 w 428625"/>
                <a:gd name="connsiteY37" fmla="*/ 334154 h 428625"/>
                <a:gd name="connsiteX38" fmla="*/ 113501 w 428625"/>
                <a:gd name="connsiteY38" fmla="*/ 292245 h 428625"/>
                <a:gd name="connsiteX39" fmla="*/ 146839 w 428625"/>
                <a:gd name="connsiteY39" fmla="*/ 265574 h 428625"/>
                <a:gd name="connsiteX40" fmla="*/ 119216 w 428625"/>
                <a:gd name="connsiteY40" fmla="*/ 279862 h 428625"/>
                <a:gd name="connsiteX41" fmla="*/ 77307 w 428625"/>
                <a:gd name="connsiteY41" fmla="*/ 285577 h 428625"/>
                <a:gd name="connsiteX42" fmla="*/ 111597 w 428625"/>
                <a:gd name="connsiteY42" fmla="*/ 257954 h 428625"/>
                <a:gd name="connsiteX43" fmla="*/ 158269 w 428625"/>
                <a:gd name="connsiteY43" fmla="*/ 242714 h 428625"/>
                <a:gd name="connsiteX44" fmla="*/ 184939 w 428625"/>
                <a:gd name="connsiteY44" fmla="*/ 271289 h 428625"/>
                <a:gd name="connsiteX45" fmla="*/ 166841 w 428625"/>
                <a:gd name="connsiteY45" fmla="*/ 316057 h 428625"/>
                <a:gd name="connsiteX46" fmla="*/ 196369 w 428625"/>
                <a:gd name="connsiteY46" fmla="*/ 172229 h 428625"/>
                <a:gd name="connsiteX47" fmla="*/ 183986 w 428625"/>
                <a:gd name="connsiteY47" fmla="*/ 124604 h 428625"/>
                <a:gd name="connsiteX48" fmla="*/ 189701 w 428625"/>
                <a:gd name="connsiteY48" fmla="*/ 80789 h 428625"/>
                <a:gd name="connsiteX49" fmla="*/ 207799 w 428625"/>
                <a:gd name="connsiteY49" fmla="*/ 118889 h 428625"/>
                <a:gd name="connsiteX50" fmla="*/ 210657 w 428625"/>
                <a:gd name="connsiteY50" fmla="*/ 150322 h 428625"/>
                <a:gd name="connsiteX51" fmla="*/ 215419 w 428625"/>
                <a:gd name="connsiteY51" fmla="*/ 107459 h 428625"/>
                <a:gd name="connsiteX52" fmla="*/ 237326 w 428625"/>
                <a:gd name="connsiteY52" fmla="*/ 63645 h 428625"/>
                <a:gd name="connsiteX53" fmla="*/ 241136 w 428625"/>
                <a:gd name="connsiteY53" fmla="*/ 113174 h 428625"/>
                <a:gd name="connsiteX54" fmla="*/ 229707 w 428625"/>
                <a:gd name="connsiteY54" fmla="*/ 155084 h 428625"/>
                <a:gd name="connsiteX55" fmla="*/ 243994 w 428625"/>
                <a:gd name="connsiteY55" fmla="*/ 127462 h 428625"/>
                <a:gd name="connsiteX56" fmla="*/ 275426 w 428625"/>
                <a:gd name="connsiteY56" fmla="*/ 97934 h 428625"/>
                <a:gd name="connsiteX57" fmla="*/ 263997 w 428625"/>
                <a:gd name="connsiteY57" fmla="*/ 140797 h 428625"/>
                <a:gd name="connsiteX58" fmla="*/ 235422 w 428625"/>
                <a:gd name="connsiteY58" fmla="*/ 180802 h 428625"/>
                <a:gd name="connsiteX59" fmla="*/ 216372 w 428625"/>
                <a:gd name="connsiteY59" fmla="*/ 173182 h 428625"/>
                <a:gd name="connsiteX60" fmla="*/ 196369 w 428625"/>
                <a:gd name="connsiteY60" fmla="*/ 172229 h 428625"/>
                <a:gd name="connsiteX61" fmla="*/ 304001 w 428625"/>
                <a:gd name="connsiteY61" fmla="*/ 327487 h 428625"/>
                <a:gd name="connsiteX62" fmla="*/ 266854 w 428625"/>
                <a:gd name="connsiteY62" fmla="*/ 307484 h 428625"/>
                <a:gd name="connsiteX63" fmla="*/ 246851 w 428625"/>
                <a:gd name="connsiteY63" fmla="*/ 283672 h 428625"/>
                <a:gd name="connsiteX64" fmla="*/ 267807 w 428625"/>
                <a:gd name="connsiteY64" fmla="*/ 320820 h 428625"/>
                <a:gd name="connsiteX65" fmla="*/ 275426 w 428625"/>
                <a:gd name="connsiteY65" fmla="*/ 369397 h 428625"/>
                <a:gd name="connsiteX66" fmla="*/ 243041 w 428625"/>
                <a:gd name="connsiteY66" fmla="*/ 332249 h 428625"/>
                <a:gd name="connsiteX67" fmla="*/ 227801 w 428625"/>
                <a:gd name="connsiteY67" fmla="*/ 292245 h 428625"/>
                <a:gd name="connsiteX68" fmla="*/ 232564 w 428625"/>
                <a:gd name="connsiteY68" fmla="*/ 322724 h 428625"/>
                <a:gd name="connsiteX69" fmla="*/ 224944 w 428625"/>
                <a:gd name="connsiteY69" fmla="*/ 364634 h 428625"/>
                <a:gd name="connsiteX70" fmla="*/ 208751 w 428625"/>
                <a:gd name="connsiteY70" fmla="*/ 323677 h 428625"/>
                <a:gd name="connsiteX71" fmla="*/ 208751 w 428625"/>
                <a:gd name="connsiteY71" fmla="*/ 274147 h 428625"/>
                <a:gd name="connsiteX72" fmla="*/ 243994 w 428625"/>
                <a:gd name="connsiteY72" fmla="*/ 257002 h 428625"/>
                <a:gd name="connsiteX73" fmla="*/ 282094 w 428625"/>
                <a:gd name="connsiteY73" fmla="*/ 288434 h 428625"/>
                <a:gd name="connsiteX74" fmla="*/ 304001 w 428625"/>
                <a:gd name="connsiteY74" fmla="*/ 327487 h 428625"/>
                <a:gd name="connsiteX75" fmla="*/ 322099 w 428625"/>
                <a:gd name="connsiteY75" fmla="*/ 221759 h 428625"/>
                <a:gd name="connsiteX76" fmla="*/ 279236 w 428625"/>
                <a:gd name="connsiteY76" fmla="*/ 223664 h 428625"/>
                <a:gd name="connsiteX77" fmla="*/ 309716 w 428625"/>
                <a:gd name="connsiteY77" fmla="*/ 228427 h 428625"/>
                <a:gd name="connsiteX78" fmla="*/ 346864 w 428625"/>
                <a:gd name="connsiteY78" fmla="*/ 249382 h 428625"/>
                <a:gd name="connsiteX79" fmla="*/ 303049 w 428625"/>
                <a:gd name="connsiteY79" fmla="*/ 252239 h 428625"/>
                <a:gd name="connsiteX80" fmla="*/ 256376 w 428625"/>
                <a:gd name="connsiteY80" fmla="*/ 236999 h 428625"/>
                <a:gd name="connsiteX81" fmla="*/ 257329 w 428625"/>
                <a:gd name="connsiteY81" fmla="*/ 233189 h 428625"/>
                <a:gd name="connsiteX82" fmla="*/ 251614 w 428625"/>
                <a:gd name="connsiteY82" fmla="*/ 197947 h 428625"/>
                <a:gd name="connsiteX83" fmla="*/ 293524 w 428625"/>
                <a:gd name="connsiteY83" fmla="*/ 171277 h 428625"/>
                <a:gd name="connsiteX84" fmla="*/ 336386 w 428625"/>
                <a:gd name="connsiteY84" fmla="*/ 162704 h 428625"/>
                <a:gd name="connsiteX85" fmla="*/ 304954 w 428625"/>
                <a:gd name="connsiteY85" fmla="*/ 192232 h 428625"/>
                <a:gd name="connsiteX86" fmla="*/ 276379 w 428625"/>
                <a:gd name="connsiteY86" fmla="*/ 204614 h 428625"/>
                <a:gd name="connsiteX87" fmla="*/ 318289 w 428625"/>
                <a:gd name="connsiteY87" fmla="*/ 196042 h 428625"/>
                <a:gd name="connsiteX88" fmla="*/ 366866 w 428625"/>
                <a:gd name="connsiteY88" fmla="*/ 203662 h 428625"/>
                <a:gd name="connsiteX89" fmla="*/ 322099 w 428625"/>
                <a:gd name="connsiteY89" fmla="*/ 221759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28625" h="428625">
                  <a:moveTo>
                    <a:pt x="422111" y="195089"/>
                  </a:moveTo>
                  <a:cubicBezTo>
                    <a:pt x="417349" y="159847"/>
                    <a:pt x="388774" y="132224"/>
                    <a:pt x="347816" y="124604"/>
                  </a:cubicBezTo>
                  <a:cubicBezTo>
                    <a:pt x="336386" y="122699"/>
                    <a:pt x="324957" y="121747"/>
                    <a:pt x="312574" y="122699"/>
                  </a:cubicBezTo>
                  <a:cubicBezTo>
                    <a:pt x="321147" y="68407"/>
                    <a:pt x="292572" y="16972"/>
                    <a:pt x="247804" y="8399"/>
                  </a:cubicBezTo>
                  <a:cubicBezTo>
                    <a:pt x="202084" y="-173"/>
                    <a:pt x="157316" y="36022"/>
                    <a:pt x="144934" y="90314"/>
                  </a:cubicBezTo>
                  <a:cubicBezTo>
                    <a:pt x="134457" y="84599"/>
                    <a:pt x="123026" y="80789"/>
                    <a:pt x="111597" y="78884"/>
                  </a:cubicBezTo>
                  <a:cubicBezTo>
                    <a:pt x="70639" y="71264"/>
                    <a:pt x="33491" y="86504"/>
                    <a:pt x="16347" y="116984"/>
                  </a:cubicBezTo>
                  <a:cubicBezTo>
                    <a:pt x="4916" y="137939"/>
                    <a:pt x="3964" y="161752"/>
                    <a:pt x="14441" y="186517"/>
                  </a:cubicBezTo>
                  <a:cubicBezTo>
                    <a:pt x="23966" y="208424"/>
                    <a:pt x="40159" y="227474"/>
                    <a:pt x="63019" y="239857"/>
                  </a:cubicBezTo>
                  <a:cubicBezTo>
                    <a:pt x="23966" y="278909"/>
                    <a:pt x="17299" y="337012"/>
                    <a:pt x="48732" y="370349"/>
                  </a:cubicBezTo>
                  <a:cubicBezTo>
                    <a:pt x="59209" y="381779"/>
                    <a:pt x="73497" y="389399"/>
                    <a:pt x="89689" y="392257"/>
                  </a:cubicBezTo>
                  <a:cubicBezTo>
                    <a:pt x="120169" y="397972"/>
                    <a:pt x="153507" y="387495"/>
                    <a:pt x="180176" y="364634"/>
                  </a:cubicBezTo>
                  <a:cubicBezTo>
                    <a:pt x="196369" y="396067"/>
                    <a:pt x="223039" y="417974"/>
                    <a:pt x="253519" y="423689"/>
                  </a:cubicBezTo>
                  <a:cubicBezTo>
                    <a:pt x="269711" y="426547"/>
                    <a:pt x="285904" y="424642"/>
                    <a:pt x="300191" y="417974"/>
                  </a:cubicBezTo>
                  <a:cubicBezTo>
                    <a:pt x="342101" y="397972"/>
                    <a:pt x="357341" y="341774"/>
                    <a:pt x="335434" y="291292"/>
                  </a:cubicBezTo>
                  <a:cubicBezTo>
                    <a:pt x="361151" y="287482"/>
                    <a:pt x="384011" y="276052"/>
                    <a:pt x="400204" y="258907"/>
                  </a:cubicBezTo>
                  <a:cubicBezTo>
                    <a:pt x="416397" y="241762"/>
                    <a:pt x="424969" y="218902"/>
                    <a:pt x="422111" y="195089"/>
                  </a:cubicBezTo>
                  <a:close/>
                  <a:moveTo>
                    <a:pt x="65876" y="195089"/>
                  </a:moveTo>
                  <a:cubicBezTo>
                    <a:pt x="66829" y="188422"/>
                    <a:pt x="72544" y="183659"/>
                    <a:pt x="107786" y="189374"/>
                  </a:cubicBezTo>
                  <a:cubicBezTo>
                    <a:pt x="117311" y="191279"/>
                    <a:pt x="127789" y="193184"/>
                    <a:pt x="138266" y="196042"/>
                  </a:cubicBezTo>
                  <a:cubicBezTo>
                    <a:pt x="124932" y="190327"/>
                    <a:pt x="110644" y="184612"/>
                    <a:pt x="99214" y="177945"/>
                  </a:cubicBezTo>
                  <a:cubicBezTo>
                    <a:pt x="63019" y="157942"/>
                    <a:pt x="60161" y="149370"/>
                    <a:pt x="63972" y="143654"/>
                  </a:cubicBezTo>
                  <a:cubicBezTo>
                    <a:pt x="67782" y="136987"/>
                    <a:pt x="76354" y="135082"/>
                    <a:pt x="111597" y="155084"/>
                  </a:cubicBezTo>
                  <a:cubicBezTo>
                    <a:pt x="123026" y="161752"/>
                    <a:pt x="135409" y="170324"/>
                    <a:pt x="147791" y="178897"/>
                  </a:cubicBezTo>
                  <a:cubicBezTo>
                    <a:pt x="140172" y="171277"/>
                    <a:pt x="131599" y="164609"/>
                    <a:pt x="125884" y="156989"/>
                  </a:cubicBezTo>
                  <a:cubicBezTo>
                    <a:pt x="102072" y="130320"/>
                    <a:pt x="103024" y="122699"/>
                    <a:pt x="107786" y="118889"/>
                  </a:cubicBezTo>
                  <a:cubicBezTo>
                    <a:pt x="112549" y="115079"/>
                    <a:pt x="121122" y="116032"/>
                    <a:pt x="144934" y="142702"/>
                  </a:cubicBezTo>
                  <a:cubicBezTo>
                    <a:pt x="155411" y="154132"/>
                    <a:pt x="165889" y="169372"/>
                    <a:pt x="174461" y="182707"/>
                  </a:cubicBezTo>
                  <a:cubicBezTo>
                    <a:pt x="164936" y="190327"/>
                    <a:pt x="158269" y="200804"/>
                    <a:pt x="156364" y="213187"/>
                  </a:cubicBezTo>
                  <a:cubicBezTo>
                    <a:pt x="156364" y="214139"/>
                    <a:pt x="156364" y="216045"/>
                    <a:pt x="155411" y="216997"/>
                  </a:cubicBezTo>
                  <a:cubicBezTo>
                    <a:pt x="139219" y="216997"/>
                    <a:pt x="121122" y="216045"/>
                    <a:pt x="105882" y="214139"/>
                  </a:cubicBezTo>
                  <a:cubicBezTo>
                    <a:pt x="70639" y="207472"/>
                    <a:pt x="65876" y="201757"/>
                    <a:pt x="65876" y="195089"/>
                  </a:cubicBezTo>
                  <a:close/>
                  <a:moveTo>
                    <a:pt x="166841" y="316057"/>
                  </a:moveTo>
                  <a:cubicBezTo>
                    <a:pt x="150649" y="347489"/>
                    <a:pt x="143029" y="351299"/>
                    <a:pt x="137314" y="348442"/>
                  </a:cubicBezTo>
                  <a:cubicBezTo>
                    <a:pt x="131599" y="345584"/>
                    <a:pt x="128741" y="338917"/>
                    <a:pt x="144934" y="306532"/>
                  </a:cubicBezTo>
                  <a:cubicBezTo>
                    <a:pt x="149697" y="297959"/>
                    <a:pt x="155411" y="288434"/>
                    <a:pt x="161126" y="279862"/>
                  </a:cubicBezTo>
                  <a:cubicBezTo>
                    <a:pt x="151601" y="291292"/>
                    <a:pt x="142076" y="302722"/>
                    <a:pt x="131599" y="311295"/>
                  </a:cubicBezTo>
                  <a:cubicBezTo>
                    <a:pt x="102072" y="338917"/>
                    <a:pt x="92547" y="338917"/>
                    <a:pt x="87784" y="334154"/>
                  </a:cubicBezTo>
                  <a:cubicBezTo>
                    <a:pt x="83022" y="328439"/>
                    <a:pt x="83022" y="319867"/>
                    <a:pt x="113501" y="292245"/>
                  </a:cubicBezTo>
                  <a:cubicBezTo>
                    <a:pt x="123026" y="282720"/>
                    <a:pt x="135409" y="274147"/>
                    <a:pt x="146839" y="265574"/>
                  </a:cubicBezTo>
                  <a:cubicBezTo>
                    <a:pt x="137314" y="271289"/>
                    <a:pt x="127789" y="276052"/>
                    <a:pt x="119216" y="279862"/>
                  </a:cubicBezTo>
                  <a:cubicBezTo>
                    <a:pt x="86832" y="294149"/>
                    <a:pt x="79211" y="291292"/>
                    <a:pt x="77307" y="285577"/>
                  </a:cubicBezTo>
                  <a:cubicBezTo>
                    <a:pt x="75401" y="278909"/>
                    <a:pt x="78259" y="272242"/>
                    <a:pt x="111597" y="257954"/>
                  </a:cubicBezTo>
                  <a:cubicBezTo>
                    <a:pt x="125884" y="252239"/>
                    <a:pt x="143029" y="246524"/>
                    <a:pt x="158269" y="242714"/>
                  </a:cubicBezTo>
                  <a:cubicBezTo>
                    <a:pt x="163032" y="255097"/>
                    <a:pt x="172557" y="265574"/>
                    <a:pt x="184939" y="271289"/>
                  </a:cubicBezTo>
                  <a:cubicBezTo>
                    <a:pt x="180176" y="284624"/>
                    <a:pt x="174461" y="301770"/>
                    <a:pt x="166841" y="316057"/>
                  </a:cubicBezTo>
                  <a:close/>
                  <a:moveTo>
                    <a:pt x="196369" y="172229"/>
                  </a:moveTo>
                  <a:cubicBezTo>
                    <a:pt x="191607" y="156989"/>
                    <a:pt x="186844" y="139845"/>
                    <a:pt x="183986" y="124604"/>
                  </a:cubicBezTo>
                  <a:cubicBezTo>
                    <a:pt x="178272" y="89362"/>
                    <a:pt x="183034" y="82695"/>
                    <a:pt x="189701" y="80789"/>
                  </a:cubicBezTo>
                  <a:cubicBezTo>
                    <a:pt x="196369" y="79837"/>
                    <a:pt x="202084" y="83647"/>
                    <a:pt x="207799" y="118889"/>
                  </a:cubicBezTo>
                  <a:cubicBezTo>
                    <a:pt x="209704" y="128414"/>
                    <a:pt x="209704" y="138892"/>
                    <a:pt x="210657" y="150322"/>
                  </a:cubicBezTo>
                  <a:cubicBezTo>
                    <a:pt x="211609" y="136034"/>
                    <a:pt x="212561" y="120795"/>
                    <a:pt x="215419" y="107459"/>
                  </a:cubicBezTo>
                  <a:cubicBezTo>
                    <a:pt x="223039" y="67454"/>
                    <a:pt x="230659" y="61739"/>
                    <a:pt x="237326" y="63645"/>
                  </a:cubicBezTo>
                  <a:cubicBezTo>
                    <a:pt x="244947" y="64597"/>
                    <a:pt x="249709" y="72217"/>
                    <a:pt x="241136" y="113174"/>
                  </a:cubicBezTo>
                  <a:cubicBezTo>
                    <a:pt x="238279" y="126509"/>
                    <a:pt x="234469" y="140797"/>
                    <a:pt x="229707" y="155084"/>
                  </a:cubicBezTo>
                  <a:cubicBezTo>
                    <a:pt x="234469" y="145559"/>
                    <a:pt x="239232" y="135082"/>
                    <a:pt x="243994" y="127462"/>
                  </a:cubicBezTo>
                  <a:cubicBezTo>
                    <a:pt x="262091" y="96982"/>
                    <a:pt x="269711" y="95077"/>
                    <a:pt x="275426" y="97934"/>
                  </a:cubicBezTo>
                  <a:cubicBezTo>
                    <a:pt x="281141" y="101745"/>
                    <a:pt x="282094" y="109364"/>
                    <a:pt x="263997" y="140797"/>
                  </a:cubicBezTo>
                  <a:cubicBezTo>
                    <a:pt x="256376" y="154132"/>
                    <a:pt x="244947" y="168420"/>
                    <a:pt x="235422" y="180802"/>
                  </a:cubicBezTo>
                  <a:cubicBezTo>
                    <a:pt x="229707" y="176992"/>
                    <a:pt x="223991" y="174134"/>
                    <a:pt x="216372" y="173182"/>
                  </a:cubicBezTo>
                  <a:cubicBezTo>
                    <a:pt x="209704" y="170324"/>
                    <a:pt x="203036" y="170324"/>
                    <a:pt x="196369" y="172229"/>
                  </a:cubicBezTo>
                  <a:close/>
                  <a:moveTo>
                    <a:pt x="304001" y="327487"/>
                  </a:moveTo>
                  <a:cubicBezTo>
                    <a:pt x="299239" y="332249"/>
                    <a:pt x="291619" y="332249"/>
                    <a:pt x="266854" y="307484"/>
                  </a:cubicBezTo>
                  <a:cubicBezTo>
                    <a:pt x="260186" y="300817"/>
                    <a:pt x="253519" y="292245"/>
                    <a:pt x="246851" y="283672"/>
                  </a:cubicBezTo>
                  <a:cubicBezTo>
                    <a:pt x="254472" y="296054"/>
                    <a:pt x="262091" y="309389"/>
                    <a:pt x="267807" y="320820"/>
                  </a:cubicBezTo>
                  <a:cubicBezTo>
                    <a:pt x="284951" y="357967"/>
                    <a:pt x="282094" y="366539"/>
                    <a:pt x="275426" y="369397"/>
                  </a:cubicBezTo>
                  <a:cubicBezTo>
                    <a:pt x="268759" y="372254"/>
                    <a:pt x="260186" y="369397"/>
                    <a:pt x="243041" y="332249"/>
                  </a:cubicBezTo>
                  <a:cubicBezTo>
                    <a:pt x="237326" y="319867"/>
                    <a:pt x="232564" y="305579"/>
                    <a:pt x="227801" y="292245"/>
                  </a:cubicBezTo>
                  <a:cubicBezTo>
                    <a:pt x="229707" y="302722"/>
                    <a:pt x="231611" y="313199"/>
                    <a:pt x="232564" y="322724"/>
                  </a:cubicBezTo>
                  <a:cubicBezTo>
                    <a:pt x="236374" y="357967"/>
                    <a:pt x="231611" y="364634"/>
                    <a:pt x="224944" y="364634"/>
                  </a:cubicBezTo>
                  <a:cubicBezTo>
                    <a:pt x="218276" y="364634"/>
                    <a:pt x="212561" y="358920"/>
                    <a:pt x="208751" y="323677"/>
                  </a:cubicBezTo>
                  <a:cubicBezTo>
                    <a:pt x="206847" y="308437"/>
                    <a:pt x="207799" y="290339"/>
                    <a:pt x="208751" y="274147"/>
                  </a:cubicBezTo>
                  <a:cubicBezTo>
                    <a:pt x="222086" y="273195"/>
                    <a:pt x="235422" y="267479"/>
                    <a:pt x="243994" y="257002"/>
                  </a:cubicBezTo>
                  <a:cubicBezTo>
                    <a:pt x="257329" y="266527"/>
                    <a:pt x="271616" y="277957"/>
                    <a:pt x="282094" y="288434"/>
                  </a:cubicBezTo>
                  <a:cubicBezTo>
                    <a:pt x="307811" y="314152"/>
                    <a:pt x="308764" y="322724"/>
                    <a:pt x="304001" y="327487"/>
                  </a:cubicBezTo>
                  <a:close/>
                  <a:moveTo>
                    <a:pt x="322099" y="221759"/>
                  </a:moveTo>
                  <a:cubicBezTo>
                    <a:pt x="308764" y="223664"/>
                    <a:pt x="293524" y="223664"/>
                    <a:pt x="279236" y="223664"/>
                  </a:cubicBezTo>
                  <a:cubicBezTo>
                    <a:pt x="289714" y="224617"/>
                    <a:pt x="301144" y="226522"/>
                    <a:pt x="309716" y="228427"/>
                  </a:cubicBezTo>
                  <a:cubicBezTo>
                    <a:pt x="344959" y="236047"/>
                    <a:pt x="348769" y="242714"/>
                    <a:pt x="346864" y="249382"/>
                  </a:cubicBezTo>
                  <a:cubicBezTo>
                    <a:pt x="344959" y="256049"/>
                    <a:pt x="338291" y="259859"/>
                    <a:pt x="303049" y="252239"/>
                  </a:cubicBezTo>
                  <a:cubicBezTo>
                    <a:pt x="287809" y="249382"/>
                    <a:pt x="270664" y="242714"/>
                    <a:pt x="256376" y="236999"/>
                  </a:cubicBezTo>
                  <a:cubicBezTo>
                    <a:pt x="256376" y="236047"/>
                    <a:pt x="257329" y="234142"/>
                    <a:pt x="257329" y="233189"/>
                  </a:cubicBezTo>
                  <a:cubicBezTo>
                    <a:pt x="260186" y="220807"/>
                    <a:pt x="257329" y="208424"/>
                    <a:pt x="251614" y="197947"/>
                  </a:cubicBezTo>
                  <a:cubicBezTo>
                    <a:pt x="264949" y="188422"/>
                    <a:pt x="280189" y="178897"/>
                    <a:pt x="293524" y="171277"/>
                  </a:cubicBezTo>
                  <a:cubicBezTo>
                    <a:pt x="325909" y="155084"/>
                    <a:pt x="333529" y="156989"/>
                    <a:pt x="336386" y="162704"/>
                  </a:cubicBezTo>
                  <a:cubicBezTo>
                    <a:pt x="340197" y="168420"/>
                    <a:pt x="337339" y="176039"/>
                    <a:pt x="304954" y="192232"/>
                  </a:cubicBezTo>
                  <a:cubicBezTo>
                    <a:pt x="296382" y="196995"/>
                    <a:pt x="285904" y="200804"/>
                    <a:pt x="276379" y="204614"/>
                  </a:cubicBezTo>
                  <a:cubicBezTo>
                    <a:pt x="290666" y="200804"/>
                    <a:pt x="305907" y="197947"/>
                    <a:pt x="318289" y="196042"/>
                  </a:cubicBezTo>
                  <a:cubicBezTo>
                    <a:pt x="359247" y="191279"/>
                    <a:pt x="365914" y="196042"/>
                    <a:pt x="366866" y="203662"/>
                  </a:cubicBezTo>
                  <a:cubicBezTo>
                    <a:pt x="368772" y="209377"/>
                    <a:pt x="363057" y="216045"/>
                    <a:pt x="322099" y="221759"/>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2" name="任意多边形: 形状 11"/>
            <p:cNvSpPr/>
            <p:nvPr/>
          </p:nvSpPr>
          <p:spPr>
            <a:xfrm>
              <a:off x="7770376" y="4229571"/>
              <a:ext cx="161925" cy="190500"/>
            </a:xfrm>
            <a:custGeom>
              <a:avLst/>
              <a:gdLst>
                <a:gd name="connsiteX0" fmla="*/ 142994 w 161925"/>
                <a:gd name="connsiteY0" fmla="*/ 9054 h 190500"/>
                <a:gd name="connsiteX1" fmla="*/ 22026 w 161925"/>
                <a:gd name="connsiteY1" fmla="*/ 70967 h 190500"/>
                <a:gd name="connsiteX2" fmla="*/ 26789 w 161925"/>
                <a:gd name="connsiteY2" fmla="*/ 169074 h 190500"/>
                <a:gd name="connsiteX3" fmla="*/ 46791 w 161925"/>
                <a:gd name="connsiteY3" fmla="*/ 130022 h 190500"/>
                <a:gd name="connsiteX4" fmla="*/ 110609 w 161925"/>
                <a:gd name="connsiteY4" fmla="*/ 60489 h 190500"/>
                <a:gd name="connsiteX5" fmla="*/ 73461 w 161925"/>
                <a:gd name="connsiteY5" fmla="*/ 147167 h 190500"/>
                <a:gd name="connsiteX6" fmla="*/ 45839 w 161925"/>
                <a:gd name="connsiteY6" fmla="*/ 181457 h 190500"/>
                <a:gd name="connsiteX7" fmla="*/ 137279 w 161925"/>
                <a:gd name="connsiteY7" fmla="*/ 145262 h 190500"/>
                <a:gd name="connsiteX8" fmla="*/ 142994 w 161925"/>
                <a:gd name="connsiteY8" fmla="*/ 9054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925" h="190500">
                  <a:moveTo>
                    <a:pt x="142994" y="9054"/>
                  </a:moveTo>
                  <a:cubicBezTo>
                    <a:pt x="126801" y="-1423"/>
                    <a:pt x="45839" y="32867"/>
                    <a:pt x="22026" y="70967"/>
                  </a:cubicBezTo>
                  <a:cubicBezTo>
                    <a:pt x="119" y="105257"/>
                    <a:pt x="2976" y="146214"/>
                    <a:pt x="26789" y="169074"/>
                  </a:cubicBezTo>
                  <a:cubicBezTo>
                    <a:pt x="30599" y="158597"/>
                    <a:pt x="37266" y="144310"/>
                    <a:pt x="46791" y="130022"/>
                  </a:cubicBezTo>
                  <a:cubicBezTo>
                    <a:pt x="65841" y="100495"/>
                    <a:pt x="106799" y="58585"/>
                    <a:pt x="110609" y="60489"/>
                  </a:cubicBezTo>
                  <a:cubicBezTo>
                    <a:pt x="114419" y="63347"/>
                    <a:pt x="92511" y="117639"/>
                    <a:pt x="73461" y="147167"/>
                  </a:cubicBezTo>
                  <a:cubicBezTo>
                    <a:pt x="63936" y="161454"/>
                    <a:pt x="54411" y="173837"/>
                    <a:pt x="45839" y="181457"/>
                  </a:cubicBezTo>
                  <a:cubicBezTo>
                    <a:pt x="76319" y="193839"/>
                    <a:pt x="115371" y="179552"/>
                    <a:pt x="137279" y="145262"/>
                  </a:cubicBezTo>
                  <a:cubicBezTo>
                    <a:pt x="161091" y="107162"/>
                    <a:pt x="160139" y="19532"/>
                    <a:pt x="142994" y="9054"/>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3" name="任意多边形: 形状 12"/>
            <p:cNvSpPr/>
            <p:nvPr/>
          </p:nvSpPr>
          <p:spPr>
            <a:xfrm>
              <a:off x="7051786" y="4553563"/>
              <a:ext cx="114300" cy="123825"/>
            </a:xfrm>
            <a:custGeom>
              <a:avLst/>
              <a:gdLst>
                <a:gd name="connsiteX0" fmla="*/ 12906 w 114300"/>
                <a:gd name="connsiteY0" fmla="*/ 8912 h 123825"/>
                <a:gd name="connsiteX1" fmla="*/ 24336 w 114300"/>
                <a:gd name="connsiteY1" fmla="*/ 97495 h 123825"/>
                <a:gd name="connsiteX2" fmla="*/ 86249 w 114300"/>
                <a:gd name="connsiteY2" fmla="*/ 115592 h 123825"/>
                <a:gd name="connsiteX3" fmla="*/ 66246 w 114300"/>
                <a:gd name="connsiteY3" fmla="*/ 94637 h 123825"/>
                <a:gd name="connsiteX4" fmla="*/ 36719 w 114300"/>
                <a:gd name="connsiteY4" fmla="*/ 40345 h 123825"/>
                <a:gd name="connsiteX5" fmla="*/ 82439 w 114300"/>
                <a:gd name="connsiteY5" fmla="*/ 82255 h 123825"/>
                <a:gd name="connsiteX6" fmla="*/ 97679 w 114300"/>
                <a:gd name="connsiteY6" fmla="*/ 107020 h 123825"/>
                <a:gd name="connsiteX7" fmla="*/ 94821 w 114300"/>
                <a:gd name="connsiteY7" fmla="*/ 42250 h 123825"/>
                <a:gd name="connsiteX8" fmla="*/ 12906 w 114300"/>
                <a:gd name="connsiteY8" fmla="*/ 8912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123825">
                  <a:moveTo>
                    <a:pt x="12906" y="8912"/>
                  </a:moveTo>
                  <a:cubicBezTo>
                    <a:pt x="2429" y="16532"/>
                    <a:pt x="6239" y="73682"/>
                    <a:pt x="24336" y="97495"/>
                  </a:cubicBezTo>
                  <a:cubicBezTo>
                    <a:pt x="40529" y="118450"/>
                    <a:pt x="67199" y="126070"/>
                    <a:pt x="86249" y="115592"/>
                  </a:cubicBezTo>
                  <a:cubicBezTo>
                    <a:pt x="80534" y="110830"/>
                    <a:pt x="72914" y="104162"/>
                    <a:pt x="66246" y="94637"/>
                  </a:cubicBezTo>
                  <a:cubicBezTo>
                    <a:pt x="51959" y="76540"/>
                    <a:pt x="34814" y="42250"/>
                    <a:pt x="36719" y="40345"/>
                  </a:cubicBezTo>
                  <a:cubicBezTo>
                    <a:pt x="38624" y="38440"/>
                    <a:pt x="68151" y="64157"/>
                    <a:pt x="82439" y="82255"/>
                  </a:cubicBezTo>
                  <a:cubicBezTo>
                    <a:pt x="89106" y="90827"/>
                    <a:pt x="94821" y="100352"/>
                    <a:pt x="97679" y="107020"/>
                  </a:cubicBezTo>
                  <a:cubicBezTo>
                    <a:pt x="111966" y="90827"/>
                    <a:pt x="111014" y="63205"/>
                    <a:pt x="94821" y="42250"/>
                  </a:cubicBezTo>
                  <a:cubicBezTo>
                    <a:pt x="77676" y="19390"/>
                    <a:pt x="22431" y="1292"/>
                    <a:pt x="12906" y="8912"/>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4" name="任意多边形: 形状 13"/>
            <p:cNvSpPr/>
            <p:nvPr/>
          </p:nvSpPr>
          <p:spPr>
            <a:xfrm>
              <a:off x="7234714" y="5101939"/>
              <a:ext cx="161925" cy="161925"/>
            </a:xfrm>
            <a:custGeom>
              <a:avLst/>
              <a:gdLst>
                <a:gd name="connsiteX0" fmla="*/ 150019 w 161925"/>
                <a:gd name="connsiteY0" fmla="*/ 37751 h 161925"/>
                <a:gd name="connsiteX1" fmla="*/ 113824 w 161925"/>
                <a:gd name="connsiteY1" fmla="*/ 28226 h 161925"/>
                <a:gd name="connsiteX2" fmla="*/ 102394 w 161925"/>
                <a:gd name="connsiteY2" fmla="*/ 33941 h 161925"/>
                <a:gd name="connsiteX3" fmla="*/ 62389 w 161925"/>
                <a:gd name="connsiteY3" fmla="*/ 8223 h 161925"/>
                <a:gd name="connsiteX4" fmla="*/ 43339 w 161925"/>
                <a:gd name="connsiteY4" fmla="*/ 52038 h 161925"/>
                <a:gd name="connsiteX5" fmla="*/ 30956 w 161925"/>
                <a:gd name="connsiteY5" fmla="*/ 53943 h 161925"/>
                <a:gd name="connsiteX6" fmla="*/ 7144 w 161925"/>
                <a:gd name="connsiteY6" fmla="*/ 82518 h 161925"/>
                <a:gd name="connsiteX7" fmla="*/ 18574 w 161925"/>
                <a:gd name="connsiteY7" fmla="*/ 105378 h 161925"/>
                <a:gd name="connsiteX8" fmla="*/ 43339 w 161925"/>
                <a:gd name="connsiteY8" fmla="*/ 113951 h 161925"/>
                <a:gd name="connsiteX9" fmla="*/ 61436 w 161925"/>
                <a:gd name="connsiteY9" fmla="*/ 157766 h 161925"/>
                <a:gd name="connsiteX10" fmla="*/ 78581 w 161925"/>
                <a:gd name="connsiteY10" fmla="*/ 157766 h 161925"/>
                <a:gd name="connsiteX11" fmla="*/ 102394 w 161925"/>
                <a:gd name="connsiteY11" fmla="*/ 133001 h 161925"/>
                <a:gd name="connsiteX12" fmla="*/ 135731 w 161925"/>
                <a:gd name="connsiteY12" fmla="*/ 139668 h 161925"/>
                <a:gd name="connsiteX13" fmla="*/ 150019 w 161925"/>
                <a:gd name="connsiteY13" fmla="*/ 130143 h 161925"/>
                <a:gd name="connsiteX14" fmla="*/ 139541 w 161925"/>
                <a:gd name="connsiteY14" fmla="*/ 83471 h 161925"/>
                <a:gd name="connsiteX15" fmla="*/ 154781 w 161925"/>
                <a:gd name="connsiteY15" fmla="*/ 62516 h 161925"/>
                <a:gd name="connsiteX16" fmla="*/ 150019 w 161925"/>
                <a:gd name="connsiteY16" fmla="*/ 37751 h 161925"/>
                <a:gd name="connsiteX17" fmla="*/ 35719 w 161925"/>
                <a:gd name="connsiteY17" fmla="*/ 97758 h 161925"/>
                <a:gd name="connsiteX18" fmla="*/ 48101 w 161925"/>
                <a:gd name="connsiteY18" fmla="*/ 89186 h 161925"/>
                <a:gd name="connsiteX19" fmla="*/ 58579 w 161925"/>
                <a:gd name="connsiteY19" fmla="*/ 86328 h 161925"/>
                <a:gd name="connsiteX20" fmla="*/ 43339 w 161925"/>
                <a:gd name="connsiteY20" fmla="*/ 87281 h 161925"/>
                <a:gd name="connsiteX21" fmla="*/ 26194 w 161925"/>
                <a:gd name="connsiteY21" fmla="*/ 82518 h 161925"/>
                <a:gd name="connsiteX22" fmla="*/ 43339 w 161925"/>
                <a:gd name="connsiteY22" fmla="*/ 77756 h 161925"/>
                <a:gd name="connsiteX23" fmla="*/ 58579 w 161925"/>
                <a:gd name="connsiteY23" fmla="*/ 78708 h 161925"/>
                <a:gd name="connsiteX24" fmla="*/ 48101 w 161925"/>
                <a:gd name="connsiteY24" fmla="*/ 75851 h 161925"/>
                <a:gd name="connsiteX25" fmla="*/ 35719 w 161925"/>
                <a:gd name="connsiteY25" fmla="*/ 66326 h 161925"/>
                <a:gd name="connsiteX26" fmla="*/ 51911 w 161925"/>
                <a:gd name="connsiteY26" fmla="*/ 67278 h 161925"/>
                <a:gd name="connsiteX27" fmla="*/ 68104 w 161925"/>
                <a:gd name="connsiteY27" fmla="*/ 74898 h 161925"/>
                <a:gd name="connsiteX28" fmla="*/ 67151 w 161925"/>
                <a:gd name="connsiteY28" fmla="*/ 88233 h 161925"/>
                <a:gd name="connsiteX29" fmla="*/ 68104 w 161925"/>
                <a:gd name="connsiteY29" fmla="*/ 89186 h 161925"/>
                <a:gd name="connsiteX30" fmla="*/ 51911 w 161925"/>
                <a:gd name="connsiteY30" fmla="*/ 96806 h 161925"/>
                <a:gd name="connsiteX31" fmla="*/ 35719 w 161925"/>
                <a:gd name="connsiteY31" fmla="*/ 97758 h 161925"/>
                <a:gd name="connsiteX32" fmla="*/ 88106 w 161925"/>
                <a:gd name="connsiteY32" fmla="*/ 119666 h 161925"/>
                <a:gd name="connsiteX33" fmla="*/ 84296 w 161925"/>
                <a:gd name="connsiteY33" fmla="*/ 134906 h 161925"/>
                <a:gd name="connsiteX34" fmla="*/ 79534 w 161925"/>
                <a:gd name="connsiteY34" fmla="*/ 120618 h 161925"/>
                <a:gd name="connsiteX35" fmla="*/ 80486 w 161925"/>
                <a:gd name="connsiteY35" fmla="*/ 109188 h 161925"/>
                <a:gd name="connsiteX36" fmla="*/ 76676 w 161925"/>
                <a:gd name="connsiteY36" fmla="*/ 124428 h 161925"/>
                <a:gd name="connsiteX37" fmla="*/ 66199 w 161925"/>
                <a:gd name="connsiteY37" fmla="*/ 138716 h 161925"/>
                <a:gd name="connsiteX38" fmla="*/ 67151 w 161925"/>
                <a:gd name="connsiteY38" fmla="*/ 120618 h 161925"/>
                <a:gd name="connsiteX39" fmla="*/ 72866 w 161925"/>
                <a:gd name="connsiteY39" fmla="*/ 106331 h 161925"/>
                <a:gd name="connsiteX40" fmla="*/ 66199 w 161925"/>
                <a:gd name="connsiteY40" fmla="*/ 115856 h 161925"/>
                <a:gd name="connsiteX41" fmla="*/ 53816 w 161925"/>
                <a:gd name="connsiteY41" fmla="*/ 124428 h 161925"/>
                <a:gd name="connsiteX42" fmla="*/ 59531 w 161925"/>
                <a:gd name="connsiteY42" fmla="*/ 110141 h 161925"/>
                <a:gd name="connsiteX43" fmla="*/ 71914 w 161925"/>
                <a:gd name="connsiteY43" fmla="*/ 96806 h 161925"/>
                <a:gd name="connsiteX44" fmla="*/ 85249 w 161925"/>
                <a:gd name="connsiteY44" fmla="*/ 101568 h 161925"/>
                <a:gd name="connsiteX45" fmla="*/ 88106 w 161925"/>
                <a:gd name="connsiteY45" fmla="*/ 119666 h 161925"/>
                <a:gd name="connsiteX46" fmla="*/ 73819 w 161925"/>
                <a:gd name="connsiteY46" fmla="*/ 68231 h 161925"/>
                <a:gd name="connsiteX47" fmla="*/ 61436 w 161925"/>
                <a:gd name="connsiteY47" fmla="*/ 54896 h 161925"/>
                <a:gd name="connsiteX48" fmla="*/ 55721 w 161925"/>
                <a:gd name="connsiteY48" fmla="*/ 39656 h 161925"/>
                <a:gd name="connsiteX49" fmla="*/ 68104 w 161925"/>
                <a:gd name="connsiteY49" fmla="*/ 49181 h 161925"/>
                <a:gd name="connsiteX50" fmla="*/ 73819 w 161925"/>
                <a:gd name="connsiteY50" fmla="*/ 58706 h 161925"/>
                <a:gd name="connsiteX51" fmla="*/ 68104 w 161925"/>
                <a:gd name="connsiteY51" fmla="*/ 44418 h 161925"/>
                <a:gd name="connsiteX52" fmla="*/ 68104 w 161925"/>
                <a:gd name="connsiteY52" fmla="*/ 26321 h 161925"/>
                <a:gd name="connsiteX53" fmla="*/ 77629 w 161925"/>
                <a:gd name="connsiteY53" fmla="*/ 41561 h 161925"/>
                <a:gd name="connsiteX54" fmla="*/ 81439 w 161925"/>
                <a:gd name="connsiteY54" fmla="*/ 56801 h 161925"/>
                <a:gd name="connsiteX55" fmla="*/ 81439 w 161925"/>
                <a:gd name="connsiteY55" fmla="*/ 45371 h 161925"/>
                <a:gd name="connsiteX56" fmla="*/ 86201 w 161925"/>
                <a:gd name="connsiteY56" fmla="*/ 31083 h 161925"/>
                <a:gd name="connsiteX57" fmla="*/ 90011 w 161925"/>
                <a:gd name="connsiteY57" fmla="*/ 46323 h 161925"/>
                <a:gd name="connsiteX58" fmla="*/ 87154 w 161925"/>
                <a:gd name="connsiteY58" fmla="*/ 64421 h 161925"/>
                <a:gd name="connsiteX59" fmla="*/ 79534 w 161925"/>
                <a:gd name="connsiteY59" fmla="*/ 65373 h 161925"/>
                <a:gd name="connsiteX60" fmla="*/ 73819 w 161925"/>
                <a:gd name="connsiteY60" fmla="*/ 68231 h 161925"/>
                <a:gd name="connsiteX61" fmla="*/ 134779 w 161925"/>
                <a:gd name="connsiteY61" fmla="*/ 99663 h 161925"/>
                <a:gd name="connsiteX62" fmla="*/ 119539 w 161925"/>
                <a:gd name="connsiteY62" fmla="*/ 99663 h 161925"/>
                <a:gd name="connsiteX63" fmla="*/ 109061 w 161925"/>
                <a:gd name="connsiteY63" fmla="*/ 95853 h 161925"/>
                <a:gd name="connsiteX64" fmla="*/ 122396 w 161925"/>
                <a:gd name="connsiteY64" fmla="*/ 104426 h 161925"/>
                <a:gd name="connsiteX65" fmla="*/ 132874 w 161925"/>
                <a:gd name="connsiteY65" fmla="*/ 118713 h 161925"/>
                <a:gd name="connsiteX66" fmla="*/ 116681 w 161925"/>
                <a:gd name="connsiteY66" fmla="*/ 112046 h 161925"/>
                <a:gd name="connsiteX67" fmla="*/ 105251 w 161925"/>
                <a:gd name="connsiteY67" fmla="*/ 101568 h 161925"/>
                <a:gd name="connsiteX68" fmla="*/ 111919 w 161925"/>
                <a:gd name="connsiteY68" fmla="*/ 110141 h 161925"/>
                <a:gd name="connsiteX69" fmla="*/ 116681 w 161925"/>
                <a:gd name="connsiteY69" fmla="*/ 124428 h 161925"/>
                <a:gd name="connsiteX70" fmla="*/ 104299 w 161925"/>
                <a:gd name="connsiteY70" fmla="*/ 113951 h 161925"/>
                <a:gd name="connsiteX71" fmla="*/ 95726 w 161925"/>
                <a:gd name="connsiteY71" fmla="*/ 97758 h 161925"/>
                <a:gd name="connsiteX72" fmla="*/ 104299 w 161925"/>
                <a:gd name="connsiteY72" fmla="*/ 86328 h 161925"/>
                <a:gd name="connsiteX73" fmla="*/ 121444 w 161925"/>
                <a:gd name="connsiteY73" fmla="*/ 90138 h 161925"/>
                <a:gd name="connsiteX74" fmla="*/ 134779 w 161925"/>
                <a:gd name="connsiteY74" fmla="*/ 99663 h 161925"/>
                <a:gd name="connsiteX75" fmla="*/ 122396 w 161925"/>
                <a:gd name="connsiteY75" fmla="*/ 62516 h 161925"/>
                <a:gd name="connsiteX76" fmla="*/ 109061 w 161925"/>
                <a:gd name="connsiteY76" fmla="*/ 70136 h 161925"/>
                <a:gd name="connsiteX77" fmla="*/ 119539 w 161925"/>
                <a:gd name="connsiteY77" fmla="*/ 66326 h 161925"/>
                <a:gd name="connsiteX78" fmla="*/ 134779 w 161925"/>
                <a:gd name="connsiteY78" fmla="*/ 66326 h 161925"/>
                <a:gd name="connsiteX79" fmla="*/ 121444 w 161925"/>
                <a:gd name="connsiteY79" fmla="*/ 74898 h 161925"/>
                <a:gd name="connsiteX80" fmla="*/ 103346 w 161925"/>
                <a:gd name="connsiteY80" fmla="*/ 77756 h 161925"/>
                <a:gd name="connsiteX81" fmla="*/ 103346 w 161925"/>
                <a:gd name="connsiteY81" fmla="*/ 76803 h 161925"/>
                <a:gd name="connsiteX82" fmla="*/ 95726 w 161925"/>
                <a:gd name="connsiteY82" fmla="*/ 66326 h 161925"/>
                <a:gd name="connsiteX83" fmla="*/ 104299 w 161925"/>
                <a:gd name="connsiteY83" fmla="*/ 51086 h 161925"/>
                <a:gd name="connsiteX84" fmla="*/ 116681 w 161925"/>
                <a:gd name="connsiteY84" fmla="*/ 40608 h 161925"/>
                <a:gd name="connsiteX85" fmla="*/ 111919 w 161925"/>
                <a:gd name="connsiteY85" fmla="*/ 54896 h 161925"/>
                <a:gd name="connsiteX86" fmla="*/ 105251 w 161925"/>
                <a:gd name="connsiteY86" fmla="*/ 63468 h 161925"/>
                <a:gd name="connsiteX87" fmla="*/ 117634 w 161925"/>
                <a:gd name="connsiteY87" fmla="*/ 53943 h 161925"/>
                <a:gd name="connsiteX88" fmla="*/ 134779 w 161925"/>
                <a:gd name="connsiteY88" fmla="*/ 48228 h 161925"/>
                <a:gd name="connsiteX89" fmla="*/ 122396 w 161925"/>
                <a:gd name="connsiteY89" fmla="*/ 6251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1925" h="161925">
                  <a:moveTo>
                    <a:pt x="150019" y="37751"/>
                  </a:moveTo>
                  <a:cubicBezTo>
                    <a:pt x="142399" y="27273"/>
                    <a:pt x="128111" y="23463"/>
                    <a:pt x="113824" y="28226"/>
                  </a:cubicBezTo>
                  <a:cubicBezTo>
                    <a:pt x="110014" y="29178"/>
                    <a:pt x="106204" y="31083"/>
                    <a:pt x="102394" y="33941"/>
                  </a:cubicBezTo>
                  <a:cubicBezTo>
                    <a:pt x="95726" y="14891"/>
                    <a:pt x="78581" y="3461"/>
                    <a:pt x="62389" y="8223"/>
                  </a:cubicBezTo>
                  <a:cubicBezTo>
                    <a:pt x="46196" y="12986"/>
                    <a:pt x="38576" y="32988"/>
                    <a:pt x="43339" y="52038"/>
                  </a:cubicBezTo>
                  <a:cubicBezTo>
                    <a:pt x="38576" y="52038"/>
                    <a:pt x="34766" y="52991"/>
                    <a:pt x="30956" y="53943"/>
                  </a:cubicBezTo>
                  <a:cubicBezTo>
                    <a:pt x="16669" y="58706"/>
                    <a:pt x="7144" y="69183"/>
                    <a:pt x="7144" y="82518"/>
                  </a:cubicBezTo>
                  <a:cubicBezTo>
                    <a:pt x="7144" y="91091"/>
                    <a:pt x="10954" y="98711"/>
                    <a:pt x="18574" y="105378"/>
                  </a:cubicBezTo>
                  <a:cubicBezTo>
                    <a:pt x="25241" y="111093"/>
                    <a:pt x="33814" y="113951"/>
                    <a:pt x="43339" y="113951"/>
                  </a:cubicBezTo>
                  <a:cubicBezTo>
                    <a:pt x="37624" y="133001"/>
                    <a:pt x="45244" y="153003"/>
                    <a:pt x="61436" y="157766"/>
                  </a:cubicBezTo>
                  <a:cubicBezTo>
                    <a:pt x="67151" y="159671"/>
                    <a:pt x="72866" y="159671"/>
                    <a:pt x="78581" y="157766"/>
                  </a:cubicBezTo>
                  <a:cubicBezTo>
                    <a:pt x="89059" y="154908"/>
                    <a:pt x="98584" y="145383"/>
                    <a:pt x="102394" y="133001"/>
                  </a:cubicBezTo>
                  <a:cubicBezTo>
                    <a:pt x="112871" y="140621"/>
                    <a:pt x="125254" y="142526"/>
                    <a:pt x="135731" y="139668"/>
                  </a:cubicBezTo>
                  <a:cubicBezTo>
                    <a:pt x="141446" y="137763"/>
                    <a:pt x="146209" y="134906"/>
                    <a:pt x="150019" y="130143"/>
                  </a:cubicBezTo>
                  <a:cubicBezTo>
                    <a:pt x="159544" y="116808"/>
                    <a:pt x="155734" y="95853"/>
                    <a:pt x="139541" y="83471"/>
                  </a:cubicBezTo>
                  <a:cubicBezTo>
                    <a:pt x="147161" y="77756"/>
                    <a:pt x="151924" y="70136"/>
                    <a:pt x="154781" y="62516"/>
                  </a:cubicBezTo>
                  <a:cubicBezTo>
                    <a:pt x="155734" y="52991"/>
                    <a:pt x="154781" y="44418"/>
                    <a:pt x="150019" y="37751"/>
                  </a:cubicBezTo>
                  <a:close/>
                  <a:moveTo>
                    <a:pt x="35719" y="97758"/>
                  </a:moveTo>
                  <a:cubicBezTo>
                    <a:pt x="34766" y="95853"/>
                    <a:pt x="35719" y="92996"/>
                    <a:pt x="48101" y="89186"/>
                  </a:cubicBezTo>
                  <a:cubicBezTo>
                    <a:pt x="50959" y="88233"/>
                    <a:pt x="54769" y="87281"/>
                    <a:pt x="58579" y="86328"/>
                  </a:cubicBezTo>
                  <a:cubicBezTo>
                    <a:pt x="52864" y="87281"/>
                    <a:pt x="48101" y="87281"/>
                    <a:pt x="43339" y="87281"/>
                  </a:cubicBezTo>
                  <a:cubicBezTo>
                    <a:pt x="28099" y="87281"/>
                    <a:pt x="26194" y="84423"/>
                    <a:pt x="26194" y="82518"/>
                  </a:cubicBezTo>
                  <a:cubicBezTo>
                    <a:pt x="26194" y="79661"/>
                    <a:pt x="29051" y="77756"/>
                    <a:pt x="43339" y="77756"/>
                  </a:cubicBezTo>
                  <a:cubicBezTo>
                    <a:pt x="48101" y="77756"/>
                    <a:pt x="53816" y="78708"/>
                    <a:pt x="58579" y="78708"/>
                  </a:cubicBezTo>
                  <a:cubicBezTo>
                    <a:pt x="54769" y="77756"/>
                    <a:pt x="50959" y="76803"/>
                    <a:pt x="48101" y="75851"/>
                  </a:cubicBezTo>
                  <a:cubicBezTo>
                    <a:pt x="35719" y="71088"/>
                    <a:pt x="34766" y="69183"/>
                    <a:pt x="35719" y="66326"/>
                  </a:cubicBezTo>
                  <a:cubicBezTo>
                    <a:pt x="36671" y="64421"/>
                    <a:pt x="39529" y="63468"/>
                    <a:pt x="51911" y="67278"/>
                  </a:cubicBezTo>
                  <a:cubicBezTo>
                    <a:pt x="56674" y="69183"/>
                    <a:pt x="63341" y="72041"/>
                    <a:pt x="68104" y="74898"/>
                  </a:cubicBezTo>
                  <a:cubicBezTo>
                    <a:pt x="66199" y="78708"/>
                    <a:pt x="66199" y="83471"/>
                    <a:pt x="67151" y="88233"/>
                  </a:cubicBezTo>
                  <a:cubicBezTo>
                    <a:pt x="67151" y="88233"/>
                    <a:pt x="67151" y="89186"/>
                    <a:pt x="68104" y="89186"/>
                  </a:cubicBezTo>
                  <a:cubicBezTo>
                    <a:pt x="63341" y="92043"/>
                    <a:pt x="56674" y="94901"/>
                    <a:pt x="51911" y="96806"/>
                  </a:cubicBezTo>
                  <a:cubicBezTo>
                    <a:pt x="39529" y="101568"/>
                    <a:pt x="36671" y="99663"/>
                    <a:pt x="35719" y="97758"/>
                  </a:cubicBezTo>
                  <a:close/>
                  <a:moveTo>
                    <a:pt x="88106" y="119666"/>
                  </a:moveTo>
                  <a:cubicBezTo>
                    <a:pt x="88106" y="133001"/>
                    <a:pt x="86201" y="134906"/>
                    <a:pt x="84296" y="134906"/>
                  </a:cubicBezTo>
                  <a:cubicBezTo>
                    <a:pt x="81439" y="134906"/>
                    <a:pt x="79534" y="133001"/>
                    <a:pt x="79534" y="120618"/>
                  </a:cubicBezTo>
                  <a:cubicBezTo>
                    <a:pt x="79534" y="116808"/>
                    <a:pt x="79534" y="112998"/>
                    <a:pt x="80486" y="109188"/>
                  </a:cubicBezTo>
                  <a:cubicBezTo>
                    <a:pt x="79534" y="113951"/>
                    <a:pt x="78581" y="119666"/>
                    <a:pt x="76676" y="124428"/>
                  </a:cubicBezTo>
                  <a:cubicBezTo>
                    <a:pt x="71914" y="138716"/>
                    <a:pt x="69056" y="139668"/>
                    <a:pt x="66199" y="138716"/>
                  </a:cubicBezTo>
                  <a:cubicBezTo>
                    <a:pt x="63341" y="137763"/>
                    <a:pt x="62389" y="134906"/>
                    <a:pt x="67151" y="120618"/>
                  </a:cubicBezTo>
                  <a:cubicBezTo>
                    <a:pt x="69056" y="115856"/>
                    <a:pt x="70961" y="111093"/>
                    <a:pt x="72866" y="106331"/>
                  </a:cubicBezTo>
                  <a:cubicBezTo>
                    <a:pt x="70961" y="109188"/>
                    <a:pt x="69056" y="112998"/>
                    <a:pt x="66199" y="115856"/>
                  </a:cubicBezTo>
                  <a:cubicBezTo>
                    <a:pt x="58579" y="126333"/>
                    <a:pt x="55721" y="126333"/>
                    <a:pt x="53816" y="124428"/>
                  </a:cubicBezTo>
                  <a:cubicBezTo>
                    <a:pt x="51911" y="122523"/>
                    <a:pt x="51911" y="119666"/>
                    <a:pt x="59531" y="110141"/>
                  </a:cubicBezTo>
                  <a:cubicBezTo>
                    <a:pt x="63341" y="105378"/>
                    <a:pt x="68104" y="101568"/>
                    <a:pt x="71914" y="96806"/>
                  </a:cubicBezTo>
                  <a:cubicBezTo>
                    <a:pt x="75724" y="99663"/>
                    <a:pt x="80486" y="101568"/>
                    <a:pt x="85249" y="101568"/>
                  </a:cubicBezTo>
                  <a:cubicBezTo>
                    <a:pt x="87154" y="107283"/>
                    <a:pt x="88106" y="113951"/>
                    <a:pt x="88106" y="119666"/>
                  </a:cubicBezTo>
                  <a:close/>
                  <a:moveTo>
                    <a:pt x="73819" y="68231"/>
                  </a:moveTo>
                  <a:cubicBezTo>
                    <a:pt x="70009" y="64421"/>
                    <a:pt x="65246" y="59658"/>
                    <a:pt x="61436" y="54896"/>
                  </a:cubicBezTo>
                  <a:cubicBezTo>
                    <a:pt x="53816" y="44418"/>
                    <a:pt x="53816" y="41561"/>
                    <a:pt x="55721" y="39656"/>
                  </a:cubicBezTo>
                  <a:cubicBezTo>
                    <a:pt x="57626" y="37751"/>
                    <a:pt x="60484" y="38703"/>
                    <a:pt x="68104" y="49181"/>
                  </a:cubicBezTo>
                  <a:cubicBezTo>
                    <a:pt x="70009" y="52038"/>
                    <a:pt x="71914" y="54896"/>
                    <a:pt x="73819" y="58706"/>
                  </a:cubicBezTo>
                  <a:cubicBezTo>
                    <a:pt x="71914" y="53943"/>
                    <a:pt x="69056" y="49181"/>
                    <a:pt x="68104" y="44418"/>
                  </a:cubicBezTo>
                  <a:cubicBezTo>
                    <a:pt x="63341" y="30131"/>
                    <a:pt x="65246" y="27273"/>
                    <a:pt x="68104" y="26321"/>
                  </a:cubicBezTo>
                  <a:cubicBezTo>
                    <a:pt x="70961" y="25368"/>
                    <a:pt x="73819" y="27273"/>
                    <a:pt x="77629" y="41561"/>
                  </a:cubicBezTo>
                  <a:cubicBezTo>
                    <a:pt x="78581" y="46323"/>
                    <a:pt x="80486" y="51086"/>
                    <a:pt x="81439" y="56801"/>
                  </a:cubicBezTo>
                  <a:cubicBezTo>
                    <a:pt x="81439" y="52991"/>
                    <a:pt x="81439" y="49181"/>
                    <a:pt x="81439" y="45371"/>
                  </a:cubicBezTo>
                  <a:cubicBezTo>
                    <a:pt x="82391" y="32036"/>
                    <a:pt x="84296" y="30131"/>
                    <a:pt x="86201" y="31083"/>
                  </a:cubicBezTo>
                  <a:cubicBezTo>
                    <a:pt x="89059" y="31083"/>
                    <a:pt x="90011" y="33941"/>
                    <a:pt x="90011" y="46323"/>
                  </a:cubicBezTo>
                  <a:cubicBezTo>
                    <a:pt x="90011" y="52038"/>
                    <a:pt x="89059" y="58706"/>
                    <a:pt x="87154" y="64421"/>
                  </a:cubicBezTo>
                  <a:cubicBezTo>
                    <a:pt x="85249" y="64421"/>
                    <a:pt x="82391" y="64421"/>
                    <a:pt x="79534" y="65373"/>
                  </a:cubicBezTo>
                  <a:cubicBezTo>
                    <a:pt x="77629" y="65373"/>
                    <a:pt x="75724" y="67278"/>
                    <a:pt x="73819" y="68231"/>
                  </a:cubicBezTo>
                  <a:close/>
                  <a:moveTo>
                    <a:pt x="134779" y="99663"/>
                  </a:moveTo>
                  <a:cubicBezTo>
                    <a:pt x="133826" y="101568"/>
                    <a:pt x="131921" y="103473"/>
                    <a:pt x="119539" y="99663"/>
                  </a:cubicBezTo>
                  <a:cubicBezTo>
                    <a:pt x="116681" y="98711"/>
                    <a:pt x="112871" y="96806"/>
                    <a:pt x="109061" y="95853"/>
                  </a:cubicBezTo>
                  <a:cubicBezTo>
                    <a:pt x="113824" y="98711"/>
                    <a:pt x="118586" y="101568"/>
                    <a:pt x="122396" y="104426"/>
                  </a:cubicBezTo>
                  <a:cubicBezTo>
                    <a:pt x="133826" y="112998"/>
                    <a:pt x="134779" y="116808"/>
                    <a:pt x="132874" y="118713"/>
                  </a:cubicBezTo>
                  <a:cubicBezTo>
                    <a:pt x="130969" y="120618"/>
                    <a:pt x="128111" y="121571"/>
                    <a:pt x="116681" y="112046"/>
                  </a:cubicBezTo>
                  <a:cubicBezTo>
                    <a:pt x="112871" y="109188"/>
                    <a:pt x="109061" y="105378"/>
                    <a:pt x="105251" y="101568"/>
                  </a:cubicBezTo>
                  <a:cubicBezTo>
                    <a:pt x="108109" y="104426"/>
                    <a:pt x="110014" y="107283"/>
                    <a:pt x="111919" y="110141"/>
                  </a:cubicBezTo>
                  <a:cubicBezTo>
                    <a:pt x="119539" y="120618"/>
                    <a:pt x="118586" y="123476"/>
                    <a:pt x="116681" y="124428"/>
                  </a:cubicBezTo>
                  <a:cubicBezTo>
                    <a:pt x="114776" y="125381"/>
                    <a:pt x="111919" y="124428"/>
                    <a:pt x="104299" y="113951"/>
                  </a:cubicBezTo>
                  <a:cubicBezTo>
                    <a:pt x="101441" y="109188"/>
                    <a:pt x="98584" y="103473"/>
                    <a:pt x="95726" y="97758"/>
                  </a:cubicBezTo>
                  <a:cubicBezTo>
                    <a:pt x="100489" y="94901"/>
                    <a:pt x="103346" y="91091"/>
                    <a:pt x="104299" y="86328"/>
                  </a:cubicBezTo>
                  <a:cubicBezTo>
                    <a:pt x="110014" y="87281"/>
                    <a:pt x="116681" y="88233"/>
                    <a:pt x="121444" y="90138"/>
                  </a:cubicBezTo>
                  <a:cubicBezTo>
                    <a:pt x="133826" y="94901"/>
                    <a:pt x="134779" y="97758"/>
                    <a:pt x="134779" y="99663"/>
                  </a:cubicBezTo>
                  <a:close/>
                  <a:moveTo>
                    <a:pt x="122396" y="62516"/>
                  </a:moveTo>
                  <a:cubicBezTo>
                    <a:pt x="118586" y="65373"/>
                    <a:pt x="113824" y="68231"/>
                    <a:pt x="109061" y="70136"/>
                  </a:cubicBezTo>
                  <a:cubicBezTo>
                    <a:pt x="112871" y="68231"/>
                    <a:pt x="116681" y="67278"/>
                    <a:pt x="119539" y="66326"/>
                  </a:cubicBezTo>
                  <a:cubicBezTo>
                    <a:pt x="131921" y="62516"/>
                    <a:pt x="134779" y="64421"/>
                    <a:pt x="134779" y="66326"/>
                  </a:cubicBezTo>
                  <a:cubicBezTo>
                    <a:pt x="135731" y="68231"/>
                    <a:pt x="133826" y="71088"/>
                    <a:pt x="121444" y="74898"/>
                  </a:cubicBezTo>
                  <a:cubicBezTo>
                    <a:pt x="115729" y="76803"/>
                    <a:pt x="110014" y="77756"/>
                    <a:pt x="103346" y="77756"/>
                  </a:cubicBezTo>
                  <a:cubicBezTo>
                    <a:pt x="103346" y="77756"/>
                    <a:pt x="103346" y="76803"/>
                    <a:pt x="103346" y="76803"/>
                  </a:cubicBezTo>
                  <a:cubicBezTo>
                    <a:pt x="102394" y="72041"/>
                    <a:pt x="99536" y="69183"/>
                    <a:pt x="95726" y="66326"/>
                  </a:cubicBezTo>
                  <a:cubicBezTo>
                    <a:pt x="98584" y="61563"/>
                    <a:pt x="101441" y="54896"/>
                    <a:pt x="104299" y="51086"/>
                  </a:cubicBezTo>
                  <a:cubicBezTo>
                    <a:pt x="111919" y="40608"/>
                    <a:pt x="114776" y="39656"/>
                    <a:pt x="116681" y="40608"/>
                  </a:cubicBezTo>
                  <a:cubicBezTo>
                    <a:pt x="118586" y="41561"/>
                    <a:pt x="119539" y="44418"/>
                    <a:pt x="111919" y="54896"/>
                  </a:cubicBezTo>
                  <a:cubicBezTo>
                    <a:pt x="110014" y="57753"/>
                    <a:pt x="107156" y="60611"/>
                    <a:pt x="105251" y="63468"/>
                  </a:cubicBezTo>
                  <a:cubicBezTo>
                    <a:pt x="109061" y="59658"/>
                    <a:pt x="113824" y="55848"/>
                    <a:pt x="117634" y="53943"/>
                  </a:cubicBezTo>
                  <a:cubicBezTo>
                    <a:pt x="130016" y="45371"/>
                    <a:pt x="132874" y="45371"/>
                    <a:pt x="134779" y="48228"/>
                  </a:cubicBezTo>
                  <a:cubicBezTo>
                    <a:pt x="136684" y="51086"/>
                    <a:pt x="133826" y="53943"/>
                    <a:pt x="122396" y="62516"/>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grpSp>
      <p:sp>
        <p:nvSpPr>
          <p:cNvPr id="15" name="TextBox 22"/>
          <p:cNvSpPr txBox="1">
            <a:spLocks noChangeArrowheads="1"/>
          </p:cNvSpPr>
          <p:nvPr/>
        </p:nvSpPr>
        <p:spPr bwMode="auto">
          <a:xfrm>
            <a:off x="925514" y="3710518"/>
            <a:ext cx="7404100" cy="2165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1F1A17"/>
                </a:solidFill>
                <a:effectLst/>
                <a:uLnTx/>
                <a:uFillTx/>
                <a:latin typeface="等线" panose="02010600030101010101" pitchFamily="2" charset="-122"/>
                <a:ea typeface="等线" panose="02010600030101010101" pitchFamily="2" charset="-122"/>
                <a:cs typeface="+mn-cs"/>
                <a:sym typeface="等线" panose="02010600030101010101" pitchFamily="2" charset="-122"/>
              </a:rPr>
              <a:t>    孔君平：</a:t>
            </a:r>
            <a:r>
              <a:rPr kumimoji="0" lang="zh-CN" altLang="en-US" sz="4265" b="1" i="0" u="none" strike="noStrike" kern="1200" cap="none" spc="0" normalizeH="0" baseline="0" noProof="0" dirty="0">
                <a:ln>
                  <a:noFill/>
                </a:ln>
                <a:solidFill>
                  <a:srgbClr val="005EA4"/>
                </a:solidFill>
                <a:effectLst/>
                <a:uLnTx/>
                <a:uFillTx/>
                <a:latin typeface="等线" panose="02010600030101010101" pitchFamily="2" charset="-122"/>
                <a:ea typeface="等线" panose="02010600030101010101" pitchFamily="2" charset="-122"/>
                <a:cs typeface="+mn-cs"/>
                <a:sym typeface="等线" panose="02010600030101010101" pitchFamily="2" charset="-122"/>
              </a:rPr>
              <a:t>“此是君家果。”</a:t>
            </a:r>
            <a:endParaRPr kumimoji="0" lang="en-US" altLang="zh-CN" sz="4265" b="1" i="0" u="none" strike="noStrike" kern="1200" cap="none" spc="0" normalizeH="0" baseline="0" noProof="0" dirty="0">
              <a:ln>
                <a:noFill/>
              </a:ln>
              <a:solidFill>
                <a:srgbClr val="005EA4"/>
              </a:solidFill>
              <a:effectLst/>
              <a:uLnTx/>
              <a:uFillTx/>
              <a:latin typeface="等线" panose="02010600030101010101" pitchFamily="2" charset="-122"/>
              <a:ea typeface="等线" panose="02010600030101010101" pitchFamily="2" charset="-122"/>
              <a:cs typeface="+mn-cs"/>
              <a:sym typeface="等线" panose="02010600030101010101" pitchFamily="2" charset="-122"/>
            </a:endParaRPr>
          </a:p>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1F1A17"/>
                </a:solidFill>
                <a:effectLst/>
                <a:uLnTx/>
                <a:uFillTx/>
                <a:latin typeface="等线" panose="02010600030101010101" pitchFamily="2" charset="-122"/>
                <a:ea typeface="等线" panose="02010600030101010101" pitchFamily="2" charset="-122"/>
                <a:cs typeface="+mn-cs"/>
                <a:sym typeface="等线" panose="02010600030101010101" pitchFamily="2" charset="-122"/>
              </a:rPr>
              <a:t>    杨氏之子：</a:t>
            </a:r>
            <a:r>
              <a:rPr kumimoji="0" lang="zh-CN" altLang="en-US" sz="4265" b="1" i="0" u="none" strike="noStrike" kern="1200" cap="none" spc="0" normalizeH="0" baseline="0" noProof="0" dirty="0">
                <a:ln>
                  <a:noFill/>
                </a:ln>
                <a:solidFill>
                  <a:srgbClr val="005EA4"/>
                </a:solidFill>
                <a:effectLst/>
                <a:uLnTx/>
                <a:uFillTx/>
                <a:latin typeface="等线" panose="02010600030101010101" pitchFamily="2" charset="-122"/>
                <a:ea typeface="等线" panose="02010600030101010101" pitchFamily="2" charset="-122"/>
                <a:cs typeface="+mn-cs"/>
                <a:sym typeface="等线" panose="02010600030101010101" pitchFamily="2" charset="-122"/>
              </a:rPr>
              <a:t>“未闻孔雀是夫子家禽。”</a:t>
            </a:r>
            <a:endParaRPr kumimoji="0" lang="zh-CN" altLang="en-US" sz="4265" b="1" i="0" u="none" strike="noStrike" kern="1200" cap="none" spc="0" normalizeH="0" baseline="0" noProof="0" dirty="0">
              <a:ln>
                <a:noFill/>
              </a:ln>
              <a:solidFill>
                <a:srgbClr val="005EA4"/>
              </a:solidFill>
              <a:effectLst/>
              <a:uLnTx/>
              <a:uFillTx/>
              <a:latin typeface="等线" panose="02010600030101010101" pitchFamily="2" charset="-122"/>
              <a:ea typeface="等线" panose="02010600030101010101" pitchFamily="2" charset="-122"/>
              <a:cs typeface="+mn-cs"/>
            </a:endParaRPr>
          </a:p>
        </p:txBody>
      </p:sp>
      <p:sp>
        <p:nvSpPr>
          <p:cNvPr id="16" name="圆角矩形 15"/>
          <p:cNvSpPr/>
          <p:nvPr/>
        </p:nvSpPr>
        <p:spPr>
          <a:xfrm>
            <a:off x="6851650" y="2626821"/>
            <a:ext cx="1085850" cy="1769140"/>
          </a:xfrm>
          <a:prstGeom prst="roundRect">
            <a:avLst/>
          </a:prstGeom>
          <a:gradFill>
            <a:gsLst>
              <a:gs pos="0">
                <a:srgbClr val="CE3B37">
                  <a:alpha val="89804"/>
                </a:srgbClr>
              </a:gs>
              <a:gs pos="100000">
                <a:schemeClr val="accent6">
                  <a:lumMod val="75000"/>
                </a:schemeClr>
              </a:gs>
            </a:gsLst>
          </a:gradFill>
          <a:ln>
            <a:no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lIns="0" tIns="0" rIns="0" bIns="96000" anchor="ctr">
            <a:spAutoFit/>
          </a:bodyPr>
          <a:lstStyle/>
          <a:p>
            <a:pPr marL="0" marR="0" lvl="0" indent="0" algn="ctr"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FFFF"/>
                </a:solidFill>
                <a:effectLst/>
                <a:uLnTx/>
                <a:uFillTx/>
                <a:latin typeface="等线" panose="02010600030101010101" pitchFamily="2" charset="-122"/>
                <a:ea typeface="等线" panose="02010600030101010101" pitchFamily="2" charset="-122"/>
                <a:cs typeface="+mn-cs"/>
              </a:rPr>
              <a:t>聪明</a:t>
            </a:r>
          </a:p>
        </p:txBody>
      </p:sp>
      <p:sp>
        <p:nvSpPr>
          <p:cNvPr id="17" name="圆角矩形 15"/>
          <p:cNvSpPr/>
          <p:nvPr/>
        </p:nvSpPr>
        <p:spPr>
          <a:xfrm>
            <a:off x="2874963" y="5372138"/>
            <a:ext cx="3505200" cy="1849997"/>
          </a:xfrm>
          <a:prstGeom prst="roundRect">
            <a:avLst/>
          </a:prstGeom>
          <a:gradFill>
            <a:gsLst>
              <a:gs pos="0">
                <a:srgbClr val="CE3B37">
                  <a:alpha val="89804"/>
                </a:srgbClr>
              </a:gs>
              <a:gs pos="100000">
                <a:schemeClr val="accent6">
                  <a:lumMod val="75000"/>
                </a:schemeClr>
              </a:gs>
            </a:gsLst>
          </a:gradFill>
          <a:ln>
            <a:noFill/>
          </a:ln>
          <a:effectLst>
            <a:outerShdw blurRad="50800" dist="38100" dir="5400000" algn="t"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lIns="0" tIns="0" rIns="0" bIns="96000" anchor="ctr">
            <a:spAutoFit/>
          </a:bodyPr>
          <a:lstStyle/>
          <a:p>
            <a:pPr marL="0" marR="0" lvl="0" indent="0" algn="ctr"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FFFF"/>
                </a:solidFill>
                <a:effectLst/>
                <a:uLnTx/>
                <a:uFillTx/>
                <a:latin typeface="等线" panose="02010600030101010101" pitchFamily="2" charset="-122"/>
                <a:ea typeface="等线" panose="02010600030101010101" pitchFamily="2" charset="-122"/>
                <a:cs typeface="+mn-cs"/>
              </a:rPr>
              <a:t>思维敏捷，幽默。</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slide(fromBottom)">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up)">
                                      <p:cBhvr>
                                        <p:cTn id="17" dur="500"/>
                                        <p:tgtEl>
                                          <p:spTgt spid="16"/>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nodeType="clickEffect">
                                  <p:stCondLst>
                                    <p:cond delay="0"/>
                                  </p:stCondLst>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circle(in)">
                                      <p:cBhvr>
                                        <p:cTn id="22" dur="1000"/>
                                        <p:tgtEl>
                                          <p:spTgt spid="15">
                                            <p:txEl>
                                              <p:pRg st="0" end="0"/>
                                            </p:txEl>
                                          </p:spTgt>
                                        </p:tgtEl>
                                      </p:cBhvr>
                                    </p:animEffect>
                                  </p:childTnLst>
                                </p:cTn>
                              </p:par>
                              <p:par>
                                <p:cTn id="23" presetID="6" presetClass="entr" presetSubtype="16" fill="hold" nodeType="withEffect">
                                  <p:stCondLst>
                                    <p:cond delay="0"/>
                                  </p:stCondLst>
                                  <p:childTnLst>
                                    <p:set>
                                      <p:cBhvr>
                                        <p:cTn id="24" dur="1" fill="hold">
                                          <p:stCondLst>
                                            <p:cond delay="0"/>
                                          </p:stCondLst>
                                        </p:cTn>
                                        <p:tgtEl>
                                          <p:spTgt spid="15">
                                            <p:txEl>
                                              <p:pRg st="1" end="1"/>
                                            </p:txEl>
                                          </p:spTgt>
                                        </p:tgtEl>
                                        <p:attrNameLst>
                                          <p:attrName>style.visibility</p:attrName>
                                        </p:attrNameLst>
                                      </p:cBhvr>
                                      <p:to>
                                        <p:strVal val="visible"/>
                                      </p:to>
                                    </p:set>
                                    <p:animEffect transition="in" filter="circle(in)">
                                      <p:cBhvr>
                                        <p:cTn id="25" dur="1000"/>
                                        <p:tgtEl>
                                          <p:spTgt spid="15">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wipe(up)">
                                      <p:cBhvr>
                                        <p:cTn id="3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6" grpId="0" animBg="1"/>
      <p:bldP spid="17" grpId="0" animBg="1"/>
    </p:bldLst>
  </p:timing>
</p:sld>
</file>

<file path=ppt/slides/slide1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2"/>
          <p:cNvSpPr txBox="1">
            <a:spLocks noChangeArrowheads="1"/>
          </p:cNvSpPr>
          <p:nvPr/>
        </p:nvSpPr>
        <p:spPr bwMode="auto">
          <a:xfrm>
            <a:off x="514351" y="922869"/>
            <a:ext cx="7835900" cy="17064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ts val="65"/>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你觉得杨氏之子的回答妙在哪里？</a:t>
            </a:r>
          </a:p>
        </p:txBody>
      </p:sp>
      <p:sp>
        <p:nvSpPr>
          <p:cNvPr id="5" name="Rectangle 7"/>
          <p:cNvSpPr>
            <a:spLocks noChangeArrowheads="1"/>
          </p:cNvSpPr>
          <p:nvPr/>
        </p:nvSpPr>
        <p:spPr bwMode="auto">
          <a:xfrm>
            <a:off x="946151" y="1866901"/>
            <a:ext cx="7404100"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孔君平看到杨梅，联想到孩子的姓，就故意逗孩子，话里表达的意思是，你</a:t>
            </a: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姓杨</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，它叫</a:t>
            </a: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杨梅</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，你们本是一家嘛！</a:t>
            </a:r>
          </a:p>
        </p:txBody>
      </p:sp>
      <p:grpSp>
        <p:nvGrpSpPr>
          <p:cNvPr id="3" name="组合 5"/>
          <p:cNvGrpSpPr/>
          <p:nvPr/>
        </p:nvGrpSpPr>
        <p:grpSpPr>
          <a:xfrm>
            <a:off x="8079517" y="5283202"/>
            <a:ext cx="880514" cy="1379057"/>
            <a:chOff x="7051786" y="4229571"/>
            <a:chExt cx="880515" cy="1034293"/>
          </a:xfrm>
          <a:solidFill>
            <a:srgbClr val="0070C0"/>
          </a:solidFill>
        </p:grpSpPr>
        <p:sp>
          <p:nvSpPr>
            <p:cNvPr id="7" name="任意多边形: 形状 6"/>
            <p:cNvSpPr/>
            <p:nvPr/>
          </p:nvSpPr>
          <p:spPr>
            <a:xfrm>
              <a:off x="7376959" y="4448348"/>
              <a:ext cx="428625" cy="428625"/>
            </a:xfrm>
            <a:custGeom>
              <a:avLst/>
              <a:gdLst>
                <a:gd name="connsiteX0" fmla="*/ 422111 w 428625"/>
                <a:gd name="connsiteY0" fmla="*/ 195089 h 428625"/>
                <a:gd name="connsiteX1" fmla="*/ 347816 w 428625"/>
                <a:gd name="connsiteY1" fmla="*/ 124604 h 428625"/>
                <a:gd name="connsiteX2" fmla="*/ 312574 w 428625"/>
                <a:gd name="connsiteY2" fmla="*/ 122699 h 428625"/>
                <a:gd name="connsiteX3" fmla="*/ 247804 w 428625"/>
                <a:gd name="connsiteY3" fmla="*/ 8399 h 428625"/>
                <a:gd name="connsiteX4" fmla="*/ 144934 w 428625"/>
                <a:gd name="connsiteY4" fmla="*/ 90314 h 428625"/>
                <a:gd name="connsiteX5" fmla="*/ 111597 w 428625"/>
                <a:gd name="connsiteY5" fmla="*/ 78884 h 428625"/>
                <a:gd name="connsiteX6" fmla="*/ 16347 w 428625"/>
                <a:gd name="connsiteY6" fmla="*/ 116984 h 428625"/>
                <a:gd name="connsiteX7" fmla="*/ 14441 w 428625"/>
                <a:gd name="connsiteY7" fmla="*/ 186517 h 428625"/>
                <a:gd name="connsiteX8" fmla="*/ 63019 w 428625"/>
                <a:gd name="connsiteY8" fmla="*/ 239857 h 428625"/>
                <a:gd name="connsiteX9" fmla="*/ 48732 w 428625"/>
                <a:gd name="connsiteY9" fmla="*/ 370349 h 428625"/>
                <a:gd name="connsiteX10" fmla="*/ 89689 w 428625"/>
                <a:gd name="connsiteY10" fmla="*/ 392257 h 428625"/>
                <a:gd name="connsiteX11" fmla="*/ 180176 w 428625"/>
                <a:gd name="connsiteY11" fmla="*/ 364634 h 428625"/>
                <a:gd name="connsiteX12" fmla="*/ 253519 w 428625"/>
                <a:gd name="connsiteY12" fmla="*/ 423689 h 428625"/>
                <a:gd name="connsiteX13" fmla="*/ 300191 w 428625"/>
                <a:gd name="connsiteY13" fmla="*/ 417974 h 428625"/>
                <a:gd name="connsiteX14" fmla="*/ 335434 w 428625"/>
                <a:gd name="connsiteY14" fmla="*/ 291292 h 428625"/>
                <a:gd name="connsiteX15" fmla="*/ 400204 w 428625"/>
                <a:gd name="connsiteY15" fmla="*/ 258907 h 428625"/>
                <a:gd name="connsiteX16" fmla="*/ 422111 w 428625"/>
                <a:gd name="connsiteY16" fmla="*/ 195089 h 428625"/>
                <a:gd name="connsiteX17" fmla="*/ 65876 w 428625"/>
                <a:gd name="connsiteY17" fmla="*/ 195089 h 428625"/>
                <a:gd name="connsiteX18" fmla="*/ 107786 w 428625"/>
                <a:gd name="connsiteY18" fmla="*/ 189374 h 428625"/>
                <a:gd name="connsiteX19" fmla="*/ 138266 w 428625"/>
                <a:gd name="connsiteY19" fmla="*/ 196042 h 428625"/>
                <a:gd name="connsiteX20" fmla="*/ 99214 w 428625"/>
                <a:gd name="connsiteY20" fmla="*/ 177945 h 428625"/>
                <a:gd name="connsiteX21" fmla="*/ 63972 w 428625"/>
                <a:gd name="connsiteY21" fmla="*/ 143654 h 428625"/>
                <a:gd name="connsiteX22" fmla="*/ 111597 w 428625"/>
                <a:gd name="connsiteY22" fmla="*/ 155084 h 428625"/>
                <a:gd name="connsiteX23" fmla="*/ 147791 w 428625"/>
                <a:gd name="connsiteY23" fmla="*/ 178897 h 428625"/>
                <a:gd name="connsiteX24" fmla="*/ 125884 w 428625"/>
                <a:gd name="connsiteY24" fmla="*/ 156989 h 428625"/>
                <a:gd name="connsiteX25" fmla="*/ 107786 w 428625"/>
                <a:gd name="connsiteY25" fmla="*/ 118889 h 428625"/>
                <a:gd name="connsiteX26" fmla="*/ 144934 w 428625"/>
                <a:gd name="connsiteY26" fmla="*/ 142702 h 428625"/>
                <a:gd name="connsiteX27" fmla="*/ 174461 w 428625"/>
                <a:gd name="connsiteY27" fmla="*/ 182707 h 428625"/>
                <a:gd name="connsiteX28" fmla="*/ 156364 w 428625"/>
                <a:gd name="connsiteY28" fmla="*/ 213187 h 428625"/>
                <a:gd name="connsiteX29" fmla="*/ 155411 w 428625"/>
                <a:gd name="connsiteY29" fmla="*/ 216997 h 428625"/>
                <a:gd name="connsiteX30" fmla="*/ 105882 w 428625"/>
                <a:gd name="connsiteY30" fmla="*/ 214139 h 428625"/>
                <a:gd name="connsiteX31" fmla="*/ 65876 w 428625"/>
                <a:gd name="connsiteY31" fmla="*/ 195089 h 428625"/>
                <a:gd name="connsiteX32" fmla="*/ 166841 w 428625"/>
                <a:gd name="connsiteY32" fmla="*/ 316057 h 428625"/>
                <a:gd name="connsiteX33" fmla="*/ 137314 w 428625"/>
                <a:gd name="connsiteY33" fmla="*/ 348442 h 428625"/>
                <a:gd name="connsiteX34" fmla="*/ 144934 w 428625"/>
                <a:gd name="connsiteY34" fmla="*/ 306532 h 428625"/>
                <a:gd name="connsiteX35" fmla="*/ 161126 w 428625"/>
                <a:gd name="connsiteY35" fmla="*/ 279862 h 428625"/>
                <a:gd name="connsiteX36" fmla="*/ 131599 w 428625"/>
                <a:gd name="connsiteY36" fmla="*/ 311295 h 428625"/>
                <a:gd name="connsiteX37" fmla="*/ 87784 w 428625"/>
                <a:gd name="connsiteY37" fmla="*/ 334154 h 428625"/>
                <a:gd name="connsiteX38" fmla="*/ 113501 w 428625"/>
                <a:gd name="connsiteY38" fmla="*/ 292245 h 428625"/>
                <a:gd name="connsiteX39" fmla="*/ 146839 w 428625"/>
                <a:gd name="connsiteY39" fmla="*/ 265574 h 428625"/>
                <a:gd name="connsiteX40" fmla="*/ 119216 w 428625"/>
                <a:gd name="connsiteY40" fmla="*/ 279862 h 428625"/>
                <a:gd name="connsiteX41" fmla="*/ 77307 w 428625"/>
                <a:gd name="connsiteY41" fmla="*/ 285577 h 428625"/>
                <a:gd name="connsiteX42" fmla="*/ 111597 w 428625"/>
                <a:gd name="connsiteY42" fmla="*/ 257954 h 428625"/>
                <a:gd name="connsiteX43" fmla="*/ 158269 w 428625"/>
                <a:gd name="connsiteY43" fmla="*/ 242714 h 428625"/>
                <a:gd name="connsiteX44" fmla="*/ 184939 w 428625"/>
                <a:gd name="connsiteY44" fmla="*/ 271289 h 428625"/>
                <a:gd name="connsiteX45" fmla="*/ 166841 w 428625"/>
                <a:gd name="connsiteY45" fmla="*/ 316057 h 428625"/>
                <a:gd name="connsiteX46" fmla="*/ 196369 w 428625"/>
                <a:gd name="connsiteY46" fmla="*/ 172229 h 428625"/>
                <a:gd name="connsiteX47" fmla="*/ 183986 w 428625"/>
                <a:gd name="connsiteY47" fmla="*/ 124604 h 428625"/>
                <a:gd name="connsiteX48" fmla="*/ 189701 w 428625"/>
                <a:gd name="connsiteY48" fmla="*/ 80789 h 428625"/>
                <a:gd name="connsiteX49" fmla="*/ 207799 w 428625"/>
                <a:gd name="connsiteY49" fmla="*/ 118889 h 428625"/>
                <a:gd name="connsiteX50" fmla="*/ 210657 w 428625"/>
                <a:gd name="connsiteY50" fmla="*/ 150322 h 428625"/>
                <a:gd name="connsiteX51" fmla="*/ 215419 w 428625"/>
                <a:gd name="connsiteY51" fmla="*/ 107459 h 428625"/>
                <a:gd name="connsiteX52" fmla="*/ 237326 w 428625"/>
                <a:gd name="connsiteY52" fmla="*/ 63645 h 428625"/>
                <a:gd name="connsiteX53" fmla="*/ 241136 w 428625"/>
                <a:gd name="connsiteY53" fmla="*/ 113174 h 428625"/>
                <a:gd name="connsiteX54" fmla="*/ 229707 w 428625"/>
                <a:gd name="connsiteY54" fmla="*/ 155084 h 428625"/>
                <a:gd name="connsiteX55" fmla="*/ 243994 w 428625"/>
                <a:gd name="connsiteY55" fmla="*/ 127462 h 428625"/>
                <a:gd name="connsiteX56" fmla="*/ 275426 w 428625"/>
                <a:gd name="connsiteY56" fmla="*/ 97934 h 428625"/>
                <a:gd name="connsiteX57" fmla="*/ 263997 w 428625"/>
                <a:gd name="connsiteY57" fmla="*/ 140797 h 428625"/>
                <a:gd name="connsiteX58" fmla="*/ 235422 w 428625"/>
                <a:gd name="connsiteY58" fmla="*/ 180802 h 428625"/>
                <a:gd name="connsiteX59" fmla="*/ 216372 w 428625"/>
                <a:gd name="connsiteY59" fmla="*/ 173182 h 428625"/>
                <a:gd name="connsiteX60" fmla="*/ 196369 w 428625"/>
                <a:gd name="connsiteY60" fmla="*/ 172229 h 428625"/>
                <a:gd name="connsiteX61" fmla="*/ 304001 w 428625"/>
                <a:gd name="connsiteY61" fmla="*/ 327487 h 428625"/>
                <a:gd name="connsiteX62" fmla="*/ 266854 w 428625"/>
                <a:gd name="connsiteY62" fmla="*/ 307484 h 428625"/>
                <a:gd name="connsiteX63" fmla="*/ 246851 w 428625"/>
                <a:gd name="connsiteY63" fmla="*/ 283672 h 428625"/>
                <a:gd name="connsiteX64" fmla="*/ 267807 w 428625"/>
                <a:gd name="connsiteY64" fmla="*/ 320820 h 428625"/>
                <a:gd name="connsiteX65" fmla="*/ 275426 w 428625"/>
                <a:gd name="connsiteY65" fmla="*/ 369397 h 428625"/>
                <a:gd name="connsiteX66" fmla="*/ 243041 w 428625"/>
                <a:gd name="connsiteY66" fmla="*/ 332249 h 428625"/>
                <a:gd name="connsiteX67" fmla="*/ 227801 w 428625"/>
                <a:gd name="connsiteY67" fmla="*/ 292245 h 428625"/>
                <a:gd name="connsiteX68" fmla="*/ 232564 w 428625"/>
                <a:gd name="connsiteY68" fmla="*/ 322724 h 428625"/>
                <a:gd name="connsiteX69" fmla="*/ 224944 w 428625"/>
                <a:gd name="connsiteY69" fmla="*/ 364634 h 428625"/>
                <a:gd name="connsiteX70" fmla="*/ 208751 w 428625"/>
                <a:gd name="connsiteY70" fmla="*/ 323677 h 428625"/>
                <a:gd name="connsiteX71" fmla="*/ 208751 w 428625"/>
                <a:gd name="connsiteY71" fmla="*/ 274147 h 428625"/>
                <a:gd name="connsiteX72" fmla="*/ 243994 w 428625"/>
                <a:gd name="connsiteY72" fmla="*/ 257002 h 428625"/>
                <a:gd name="connsiteX73" fmla="*/ 282094 w 428625"/>
                <a:gd name="connsiteY73" fmla="*/ 288434 h 428625"/>
                <a:gd name="connsiteX74" fmla="*/ 304001 w 428625"/>
                <a:gd name="connsiteY74" fmla="*/ 327487 h 428625"/>
                <a:gd name="connsiteX75" fmla="*/ 322099 w 428625"/>
                <a:gd name="connsiteY75" fmla="*/ 221759 h 428625"/>
                <a:gd name="connsiteX76" fmla="*/ 279236 w 428625"/>
                <a:gd name="connsiteY76" fmla="*/ 223664 h 428625"/>
                <a:gd name="connsiteX77" fmla="*/ 309716 w 428625"/>
                <a:gd name="connsiteY77" fmla="*/ 228427 h 428625"/>
                <a:gd name="connsiteX78" fmla="*/ 346864 w 428625"/>
                <a:gd name="connsiteY78" fmla="*/ 249382 h 428625"/>
                <a:gd name="connsiteX79" fmla="*/ 303049 w 428625"/>
                <a:gd name="connsiteY79" fmla="*/ 252239 h 428625"/>
                <a:gd name="connsiteX80" fmla="*/ 256376 w 428625"/>
                <a:gd name="connsiteY80" fmla="*/ 236999 h 428625"/>
                <a:gd name="connsiteX81" fmla="*/ 257329 w 428625"/>
                <a:gd name="connsiteY81" fmla="*/ 233189 h 428625"/>
                <a:gd name="connsiteX82" fmla="*/ 251614 w 428625"/>
                <a:gd name="connsiteY82" fmla="*/ 197947 h 428625"/>
                <a:gd name="connsiteX83" fmla="*/ 293524 w 428625"/>
                <a:gd name="connsiteY83" fmla="*/ 171277 h 428625"/>
                <a:gd name="connsiteX84" fmla="*/ 336386 w 428625"/>
                <a:gd name="connsiteY84" fmla="*/ 162704 h 428625"/>
                <a:gd name="connsiteX85" fmla="*/ 304954 w 428625"/>
                <a:gd name="connsiteY85" fmla="*/ 192232 h 428625"/>
                <a:gd name="connsiteX86" fmla="*/ 276379 w 428625"/>
                <a:gd name="connsiteY86" fmla="*/ 204614 h 428625"/>
                <a:gd name="connsiteX87" fmla="*/ 318289 w 428625"/>
                <a:gd name="connsiteY87" fmla="*/ 196042 h 428625"/>
                <a:gd name="connsiteX88" fmla="*/ 366866 w 428625"/>
                <a:gd name="connsiteY88" fmla="*/ 203662 h 428625"/>
                <a:gd name="connsiteX89" fmla="*/ 322099 w 428625"/>
                <a:gd name="connsiteY89" fmla="*/ 221759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28625" h="428625">
                  <a:moveTo>
                    <a:pt x="422111" y="195089"/>
                  </a:moveTo>
                  <a:cubicBezTo>
                    <a:pt x="417349" y="159847"/>
                    <a:pt x="388774" y="132224"/>
                    <a:pt x="347816" y="124604"/>
                  </a:cubicBezTo>
                  <a:cubicBezTo>
                    <a:pt x="336386" y="122699"/>
                    <a:pt x="324957" y="121747"/>
                    <a:pt x="312574" y="122699"/>
                  </a:cubicBezTo>
                  <a:cubicBezTo>
                    <a:pt x="321147" y="68407"/>
                    <a:pt x="292572" y="16972"/>
                    <a:pt x="247804" y="8399"/>
                  </a:cubicBezTo>
                  <a:cubicBezTo>
                    <a:pt x="202084" y="-173"/>
                    <a:pt x="157316" y="36022"/>
                    <a:pt x="144934" y="90314"/>
                  </a:cubicBezTo>
                  <a:cubicBezTo>
                    <a:pt x="134457" y="84599"/>
                    <a:pt x="123026" y="80789"/>
                    <a:pt x="111597" y="78884"/>
                  </a:cubicBezTo>
                  <a:cubicBezTo>
                    <a:pt x="70639" y="71264"/>
                    <a:pt x="33491" y="86504"/>
                    <a:pt x="16347" y="116984"/>
                  </a:cubicBezTo>
                  <a:cubicBezTo>
                    <a:pt x="4916" y="137939"/>
                    <a:pt x="3964" y="161752"/>
                    <a:pt x="14441" y="186517"/>
                  </a:cubicBezTo>
                  <a:cubicBezTo>
                    <a:pt x="23966" y="208424"/>
                    <a:pt x="40159" y="227474"/>
                    <a:pt x="63019" y="239857"/>
                  </a:cubicBezTo>
                  <a:cubicBezTo>
                    <a:pt x="23966" y="278909"/>
                    <a:pt x="17299" y="337012"/>
                    <a:pt x="48732" y="370349"/>
                  </a:cubicBezTo>
                  <a:cubicBezTo>
                    <a:pt x="59209" y="381779"/>
                    <a:pt x="73497" y="389399"/>
                    <a:pt x="89689" y="392257"/>
                  </a:cubicBezTo>
                  <a:cubicBezTo>
                    <a:pt x="120169" y="397972"/>
                    <a:pt x="153507" y="387495"/>
                    <a:pt x="180176" y="364634"/>
                  </a:cubicBezTo>
                  <a:cubicBezTo>
                    <a:pt x="196369" y="396067"/>
                    <a:pt x="223039" y="417974"/>
                    <a:pt x="253519" y="423689"/>
                  </a:cubicBezTo>
                  <a:cubicBezTo>
                    <a:pt x="269711" y="426547"/>
                    <a:pt x="285904" y="424642"/>
                    <a:pt x="300191" y="417974"/>
                  </a:cubicBezTo>
                  <a:cubicBezTo>
                    <a:pt x="342101" y="397972"/>
                    <a:pt x="357341" y="341774"/>
                    <a:pt x="335434" y="291292"/>
                  </a:cubicBezTo>
                  <a:cubicBezTo>
                    <a:pt x="361151" y="287482"/>
                    <a:pt x="384011" y="276052"/>
                    <a:pt x="400204" y="258907"/>
                  </a:cubicBezTo>
                  <a:cubicBezTo>
                    <a:pt x="416397" y="241762"/>
                    <a:pt x="424969" y="218902"/>
                    <a:pt x="422111" y="195089"/>
                  </a:cubicBezTo>
                  <a:close/>
                  <a:moveTo>
                    <a:pt x="65876" y="195089"/>
                  </a:moveTo>
                  <a:cubicBezTo>
                    <a:pt x="66829" y="188422"/>
                    <a:pt x="72544" y="183659"/>
                    <a:pt x="107786" y="189374"/>
                  </a:cubicBezTo>
                  <a:cubicBezTo>
                    <a:pt x="117311" y="191279"/>
                    <a:pt x="127789" y="193184"/>
                    <a:pt x="138266" y="196042"/>
                  </a:cubicBezTo>
                  <a:cubicBezTo>
                    <a:pt x="124932" y="190327"/>
                    <a:pt x="110644" y="184612"/>
                    <a:pt x="99214" y="177945"/>
                  </a:cubicBezTo>
                  <a:cubicBezTo>
                    <a:pt x="63019" y="157942"/>
                    <a:pt x="60161" y="149370"/>
                    <a:pt x="63972" y="143654"/>
                  </a:cubicBezTo>
                  <a:cubicBezTo>
                    <a:pt x="67782" y="136987"/>
                    <a:pt x="76354" y="135082"/>
                    <a:pt x="111597" y="155084"/>
                  </a:cubicBezTo>
                  <a:cubicBezTo>
                    <a:pt x="123026" y="161752"/>
                    <a:pt x="135409" y="170324"/>
                    <a:pt x="147791" y="178897"/>
                  </a:cubicBezTo>
                  <a:cubicBezTo>
                    <a:pt x="140172" y="171277"/>
                    <a:pt x="131599" y="164609"/>
                    <a:pt x="125884" y="156989"/>
                  </a:cubicBezTo>
                  <a:cubicBezTo>
                    <a:pt x="102072" y="130320"/>
                    <a:pt x="103024" y="122699"/>
                    <a:pt x="107786" y="118889"/>
                  </a:cubicBezTo>
                  <a:cubicBezTo>
                    <a:pt x="112549" y="115079"/>
                    <a:pt x="121122" y="116032"/>
                    <a:pt x="144934" y="142702"/>
                  </a:cubicBezTo>
                  <a:cubicBezTo>
                    <a:pt x="155411" y="154132"/>
                    <a:pt x="165889" y="169372"/>
                    <a:pt x="174461" y="182707"/>
                  </a:cubicBezTo>
                  <a:cubicBezTo>
                    <a:pt x="164936" y="190327"/>
                    <a:pt x="158269" y="200804"/>
                    <a:pt x="156364" y="213187"/>
                  </a:cubicBezTo>
                  <a:cubicBezTo>
                    <a:pt x="156364" y="214139"/>
                    <a:pt x="156364" y="216045"/>
                    <a:pt x="155411" y="216997"/>
                  </a:cubicBezTo>
                  <a:cubicBezTo>
                    <a:pt x="139219" y="216997"/>
                    <a:pt x="121122" y="216045"/>
                    <a:pt x="105882" y="214139"/>
                  </a:cubicBezTo>
                  <a:cubicBezTo>
                    <a:pt x="70639" y="207472"/>
                    <a:pt x="65876" y="201757"/>
                    <a:pt x="65876" y="195089"/>
                  </a:cubicBezTo>
                  <a:close/>
                  <a:moveTo>
                    <a:pt x="166841" y="316057"/>
                  </a:moveTo>
                  <a:cubicBezTo>
                    <a:pt x="150649" y="347489"/>
                    <a:pt x="143029" y="351299"/>
                    <a:pt x="137314" y="348442"/>
                  </a:cubicBezTo>
                  <a:cubicBezTo>
                    <a:pt x="131599" y="345584"/>
                    <a:pt x="128741" y="338917"/>
                    <a:pt x="144934" y="306532"/>
                  </a:cubicBezTo>
                  <a:cubicBezTo>
                    <a:pt x="149697" y="297959"/>
                    <a:pt x="155411" y="288434"/>
                    <a:pt x="161126" y="279862"/>
                  </a:cubicBezTo>
                  <a:cubicBezTo>
                    <a:pt x="151601" y="291292"/>
                    <a:pt x="142076" y="302722"/>
                    <a:pt x="131599" y="311295"/>
                  </a:cubicBezTo>
                  <a:cubicBezTo>
                    <a:pt x="102072" y="338917"/>
                    <a:pt x="92547" y="338917"/>
                    <a:pt x="87784" y="334154"/>
                  </a:cubicBezTo>
                  <a:cubicBezTo>
                    <a:pt x="83022" y="328439"/>
                    <a:pt x="83022" y="319867"/>
                    <a:pt x="113501" y="292245"/>
                  </a:cubicBezTo>
                  <a:cubicBezTo>
                    <a:pt x="123026" y="282720"/>
                    <a:pt x="135409" y="274147"/>
                    <a:pt x="146839" y="265574"/>
                  </a:cubicBezTo>
                  <a:cubicBezTo>
                    <a:pt x="137314" y="271289"/>
                    <a:pt x="127789" y="276052"/>
                    <a:pt x="119216" y="279862"/>
                  </a:cubicBezTo>
                  <a:cubicBezTo>
                    <a:pt x="86832" y="294149"/>
                    <a:pt x="79211" y="291292"/>
                    <a:pt x="77307" y="285577"/>
                  </a:cubicBezTo>
                  <a:cubicBezTo>
                    <a:pt x="75401" y="278909"/>
                    <a:pt x="78259" y="272242"/>
                    <a:pt x="111597" y="257954"/>
                  </a:cubicBezTo>
                  <a:cubicBezTo>
                    <a:pt x="125884" y="252239"/>
                    <a:pt x="143029" y="246524"/>
                    <a:pt x="158269" y="242714"/>
                  </a:cubicBezTo>
                  <a:cubicBezTo>
                    <a:pt x="163032" y="255097"/>
                    <a:pt x="172557" y="265574"/>
                    <a:pt x="184939" y="271289"/>
                  </a:cubicBezTo>
                  <a:cubicBezTo>
                    <a:pt x="180176" y="284624"/>
                    <a:pt x="174461" y="301770"/>
                    <a:pt x="166841" y="316057"/>
                  </a:cubicBezTo>
                  <a:close/>
                  <a:moveTo>
                    <a:pt x="196369" y="172229"/>
                  </a:moveTo>
                  <a:cubicBezTo>
                    <a:pt x="191607" y="156989"/>
                    <a:pt x="186844" y="139845"/>
                    <a:pt x="183986" y="124604"/>
                  </a:cubicBezTo>
                  <a:cubicBezTo>
                    <a:pt x="178272" y="89362"/>
                    <a:pt x="183034" y="82695"/>
                    <a:pt x="189701" y="80789"/>
                  </a:cubicBezTo>
                  <a:cubicBezTo>
                    <a:pt x="196369" y="79837"/>
                    <a:pt x="202084" y="83647"/>
                    <a:pt x="207799" y="118889"/>
                  </a:cubicBezTo>
                  <a:cubicBezTo>
                    <a:pt x="209704" y="128414"/>
                    <a:pt x="209704" y="138892"/>
                    <a:pt x="210657" y="150322"/>
                  </a:cubicBezTo>
                  <a:cubicBezTo>
                    <a:pt x="211609" y="136034"/>
                    <a:pt x="212561" y="120795"/>
                    <a:pt x="215419" y="107459"/>
                  </a:cubicBezTo>
                  <a:cubicBezTo>
                    <a:pt x="223039" y="67454"/>
                    <a:pt x="230659" y="61739"/>
                    <a:pt x="237326" y="63645"/>
                  </a:cubicBezTo>
                  <a:cubicBezTo>
                    <a:pt x="244947" y="64597"/>
                    <a:pt x="249709" y="72217"/>
                    <a:pt x="241136" y="113174"/>
                  </a:cubicBezTo>
                  <a:cubicBezTo>
                    <a:pt x="238279" y="126509"/>
                    <a:pt x="234469" y="140797"/>
                    <a:pt x="229707" y="155084"/>
                  </a:cubicBezTo>
                  <a:cubicBezTo>
                    <a:pt x="234469" y="145559"/>
                    <a:pt x="239232" y="135082"/>
                    <a:pt x="243994" y="127462"/>
                  </a:cubicBezTo>
                  <a:cubicBezTo>
                    <a:pt x="262091" y="96982"/>
                    <a:pt x="269711" y="95077"/>
                    <a:pt x="275426" y="97934"/>
                  </a:cubicBezTo>
                  <a:cubicBezTo>
                    <a:pt x="281141" y="101745"/>
                    <a:pt x="282094" y="109364"/>
                    <a:pt x="263997" y="140797"/>
                  </a:cubicBezTo>
                  <a:cubicBezTo>
                    <a:pt x="256376" y="154132"/>
                    <a:pt x="244947" y="168420"/>
                    <a:pt x="235422" y="180802"/>
                  </a:cubicBezTo>
                  <a:cubicBezTo>
                    <a:pt x="229707" y="176992"/>
                    <a:pt x="223991" y="174134"/>
                    <a:pt x="216372" y="173182"/>
                  </a:cubicBezTo>
                  <a:cubicBezTo>
                    <a:pt x="209704" y="170324"/>
                    <a:pt x="203036" y="170324"/>
                    <a:pt x="196369" y="172229"/>
                  </a:cubicBezTo>
                  <a:close/>
                  <a:moveTo>
                    <a:pt x="304001" y="327487"/>
                  </a:moveTo>
                  <a:cubicBezTo>
                    <a:pt x="299239" y="332249"/>
                    <a:pt x="291619" y="332249"/>
                    <a:pt x="266854" y="307484"/>
                  </a:cubicBezTo>
                  <a:cubicBezTo>
                    <a:pt x="260186" y="300817"/>
                    <a:pt x="253519" y="292245"/>
                    <a:pt x="246851" y="283672"/>
                  </a:cubicBezTo>
                  <a:cubicBezTo>
                    <a:pt x="254472" y="296054"/>
                    <a:pt x="262091" y="309389"/>
                    <a:pt x="267807" y="320820"/>
                  </a:cubicBezTo>
                  <a:cubicBezTo>
                    <a:pt x="284951" y="357967"/>
                    <a:pt x="282094" y="366539"/>
                    <a:pt x="275426" y="369397"/>
                  </a:cubicBezTo>
                  <a:cubicBezTo>
                    <a:pt x="268759" y="372254"/>
                    <a:pt x="260186" y="369397"/>
                    <a:pt x="243041" y="332249"/>
                  </a:cubicBezTo>
                  <a:cubicBezTo>
                    <a:pt x="237326" y="319867"/>
                    <a:pt x="232564" y="305579"/>
                    <a:pt x="227801" y="292245"/>
                  </a:cubicBezTo>
                  <a:cubicBezTo>
                    <a:pt x="229707" y="302722"/>
                    <a:pt x="231611" y="313199"/>
                    <a:pt x="232564" y="322724"/>
                  </a:cubicBezTo>
                  <a:cubicBezTo>
                    <a:pt x="236374" y="357967"/>
                    <a:pt x="231611" y="364634"/>
                    <a:pt x="224944" y="364634"/>
                  </a:cubicBezTo>
                  <a:cubicBezTo>
                    <a:pt x="218276" y="364634"/>
                    <a:pt x="212561" y="358920"/>
                    <a:pt x="208751" y="323677"/>
                  </a:cubicBezTo>
                  <a:cubicBezTo>
                    <a:pt x="206847" y="308437"/>
                    <a:pt x="207799" y="290339"/>
                    <a:pt x="208751" y="274147"/>
                  </a:cubicBezTo>
                  <a:cubicBezTo>
                    <a:pt x="222086" y="273195"/>
                    <a:pt x="235422" y="267479"/>
                    <a:pt x="243994" y="257002"/>
                  </a:cubicBezTo>
                  <a:cubicBezTo>
                    <a:pt x="257329" y="266527"/>
                    <a:pt x="271616" y="277957"/>
                    <a:pt x="282094" y="288434"/>
                  </a:cubicBezTo>
                  <a:cubicBezTo>
                    <a:pt x="307811" y="314152"/>
                    <a:pt x="308764" y="322724"/>
                    <a:pt x="304001" y="327487"/>
                  </a:cubicBezTo>
                  <a:close/>
                  <a:moveTo>
                    <a:pt x="322099" y="221759"/>
                  </a:moveTo>
                  <a:cubicBezTo>
                    <a:pt x="308764" y="223664"/>
                    <a:pt x="293524" y="223664"/>
                    <a:pt x="279236" y="223664"/>
                  </a:cubicBezTo>
                  <a:cubicBezTo>
                    <a:pt x="289714" y="224617"/>
                    <a:pt x="301144" y="226522"/>
                    <a:pt x="309716" y="228427"/>
                  </a:cubicBezTo>
                  <a:cubicBezTo>
                    <a:pt x="344959" y="236047"/>
                    <a:pt x="348769" y="242714"/>
                    <a:pt x="346864" y="249382"/>
                  </a:cubicBezTo>
                  <a:cubicBezTo>
                    <a:pt x="344959" y="256049"/>
                    <a:pt x="338291" y="259859"/>
                    <a:pt x="303049" y="252239"/>
                  </a:cubicBezTo>
                  <a:cubicBezTo>
                    <a:pt x="287809" y="249382"/>
                    <a:pt x="270664" y="242714"/>
                    <a:pt x="256376" y="236999"/>
                  </a:cubicBezTo>
                  <a:cubicBezTo>
                    <a:pt x="256376" y="236047"/>
                    <a:pt x="257329" y="234142"/>
                    <a:pt x="257329" y="233189"/>
                  </a:cubicBezTo>
                  <a:cubicBezTo>
                    <a:pt x="260186" y="220807"/>
                    <a:pt x="257329" y="208424"/>
                    <a:pt x="251614" y="197947"/>
                  </a:cubicBezTo>
                  <a:cubicBezTo>
                    <a:pt x="264949" y="188422"/>
                    <a:pt x="280189" y="178897"/>
                    <a:pt x="293524" y="171277"/>
                  </a:cubicBezTo>
                  <a:cubicBezTo>
                    <a:pt x="325909" y="155084"/>
                    <a:pt x="333529" y="156989"/>
                    <a:pt x="336386" y="162704"/>
                  </a:cubicBezTo>
                  <a:cubicBezTo>
                    <a:pt x="340197" y="168420"/>
                    <a:pt x="337339" y="176039"/>
                    <a:pt x="304954" y="192232"/>
                  </a:cubicBezTo>
                  <a:cubicBezTo>
                    <a:pt x="296382" y="196995"/>
                    <a:pt x="285904" y="200804"/>
                    <a:pt x="276379" y="204614"/>
                  </a:cubicBezTo>
                  <a:cubicBezTo>
                    <a:pt x="290666" y="200804"/>
                    <a:pt x="305907" y="197947"/>
                    <a:pt x="318289" y="196042"/>
                  </a:cubicBezTo>
                  <a:cubicBezTo>
                    <a:pt x="359247" y="191279"/>
                    <a:pt x="365914" y="196042"/>
                    <a:pt x="366866" y="203662"/>
                  </a:cubicBezTo>
                  <a:cubicBezTo>
                    <a:pt x="368772" y="209377"/>
                    <a:pt x="363057" y="216045"/>
                    <a:pt x="322099" y="221759"/>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8" name="任意多边形: 形状 7"/>
            <p:cNvSpPr/>
            <p:nvPr/>
          </p:nvSpPr>
          <p:spPr>
            <a:xfrm>
              <a:off x="7770376" y="4229571"/>
              <a:ext cx="161925" cy="190500"/>
            </a:xfrm>
            <a:custGeom>
              <a:avLst/>
              <a:gdLst>
                <a:gd name="connsiteX0" fmla="*/ 142994 w 161925"/>
                <a:gd name="connsiteY0" fmla="*/ 9054 h 190500"/>
                <a:gd name="connsiteX1" fmla="*/ 22026 w 161925"/>
                <a:gd name="connsiteY1" fmla="*/ 70967 h 190500"/>
                <a:gd name="connsiteX2" fmla="*/ 26789 w 161925"/>
                <a:gd name="connsiteY2" fmla="*/ 169074 h 190500"/>
                <a:gd name="connsiteX3" fmla="*/ 46791 w 161925"/>
                <a:gd name="connsiteY3" fmla="*/ 130022 h 190500"/>
                <a:gd name="connsiteX4" fmla="*/ 110609 w 161925"/>
                <a:gd name="connsiteY4" fmla="*/ 60489 h 190500"/>
                <a:gd name="connsiteX5" fmla="*/ 73461 w 161925"/>
                <a:gd name="connsiteY5" fmla="*/ 147167 h 190500"/>
                <a:gd name="connsiteX6" fmla="*/ 45839 w 161925"/>
                <a:gd name="connsiteY6" fmla="*/ 181457 h 190500"/>
                <a:gd name="connsiteX7" fmla="*/ 137279 w 161925"/>
                <a:gd name="connsiteY7" fmla="*/ 145262 h 190500"/>
                <a:gd name="connsiteX8" fmla="*/ 142994 w 161925"/>
                <a:gd name="connsiteY8" fmla="*/ 9054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925" h="190500">
                  <a:moveTo>
                    <a:pt x="142994" y="9054"/>
                  </a:moveTo>
                  <a:cubicBezTo>
                    <a:pt x="126801" y="-1423"/>
                    <a:pt x="45839" y="32867"/>
                    <a:pt x="22026" y="70967"/>
                  </a:cubicBezTo>
                  <a:cubicBezTo>
                    <a:pt x="119" y="105257"/>
                    <a:pt x="2976" y="146214"/>
                    <a:pt x="26789" y="169074"/>
                  </a:cubicBezTo>
                  <a:cubicBezTo>
                    <a:pt x="30599" y="158597"/>
                    <a:pt x="37266" y="144310"/>
                    <a:pt x="46791" y="130022"/>
                  </a:cubicBezTo>
                  <a:cubicBezTo>
                    <a:pt x="65841" y="100495"/>
                    <a:pt x="106799" y="58585"/>
                    <a:pt x="110609" y="60489"/>
                  </a:cubicBezTo>
                  <a:cubicBezTo>
                    <a:pt x="114419" y="63347"/>
                    <a:pt x="92511" y="117639"/>
                    <a:pt x="73461" y="147167"/>
                  </a:cubicBezTo>
                  <a:cubicBezTo>
                    <a:pt x="63936" y="161454"/>
                    <a:pt x="54411" y="173837"/>
                    <a:pt x="45839" y="181457"/>
                  </a:cubicBezTo>
                  <a:cubicBezTo>
                    <a:pt x="76319" y="193839"/>
                    <a:pt x="115371" y="179552"/>
                    <a:pt x="137279" y="145262"/>
                  </a:cubicBezTo>
                  <a:cubicBezTo>
                    <a:pt x="161091" y="107162"/>
                    <a:pt x="160139" y="19532"/>
                    <a:pt x="142994" y="9054"/>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9" name="任意多边形: 形状 8"/>
            <p:cNvSpPr/>
            <p:nvPr/>
          </p:nvSpPr>
          <p:spPr>
            <a:xfrm>
              <a:off x="7051786" y="4553563"/>
              <a:ext cx="114300" cy="123825"/>
            </a:xfrm>
            <a:custGeom>
              <a:avLst/>
              <a:gdLst>
                <a:gd name="connsiteX0" fmla="*/ 12906 w 114300"/>
                <a:gd name="connsiteY0" fmla="*/ 8912 h 123825"/>
                <a:gd name="connsiteX1" fmla="*/ 24336 w 114300"/>
                <a:gd name="connsiteY1" fmla="*/ 97495 h 123825"/>
                <a:gd name="connsiteX2" fmla="*/ 86249 w 114300"/>
                <a:gd name="connsiteY2" fmla="*/ 115592 h 123825"/>
                <a:gd name="connsiteX3" fmla="*/ 66246 w 114300"/>
                <a:gd name="connsiteY3" fmla="*/ 94637 h 123825"/>
                <a:gd name="connsiteX4" fmla="*/ 36719 w 114300"/>
                <a:gd name="connsiteY4" fmla="*/ 40345 h 123825"/>
                <a:gd name="connsiteX5" fmla="*/ 82439 w 114300"/>
                <a:gd name="connsiteY5" fmla="*/ 82255 h 123825"/>
                <a:gd name="connsiteX6" fmla="*/ 97679 w 114300"/>
                <a:gd name="connsiteY6" fmla="*/ 107020 h 123825"/>
                <a:gd name="connsiteX7" fmla="*/ 94821 w 114300"/>
                <a:gd name="connsiteY7" fmla="*/ 42250 h 123825"/>
                <a:gd name="connsiteX8" fmla="*/ 12906 w 114300"/>
                <a:gd name="connsiteY8" fmla="*/ 8912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123825">
                  <a:moveTo>
                    <a:pt x="12906" y="8912"/>
                  </a:moveTo>
                  <a:cubicBezTo>
                    <a:pt x="2429" y="16532"/>
                    <a:pt x="6239" y="73682"/>
                    <a:pt x="24336" y="97495"/>
                  </a:cubicBezTo>
                  <a:cubicBezTo>
                    <a:pt x="40529" y="118450"/>
                    <a:pt x="67199" y="126070"/>
                    <a:pt x="86249" y="115592"/>
                  </a:cubicBezTo>
                  <a:cubicBezTo>
                    <a:pt x="80534" y="110830"/>
                    <a:pt x="72914" y="104162"/>
                    <a:pt x="66246" y="94637"/>
                  </a:cubicBezTo>
                  <a:cubicBezTo>
                    <a:pt x="51959" y="76540"/>
                    <a:pt x="34814" y="42250"/>
                    <a:pt x="36719" y="40345"/>
                  </a:cubicBezTo>
                  <a:cubicBezTo>
                    <a:pt x="38624" y="38440"/>
                    <a:pt x="68151" y="64157"/>
                    <a:pt x="82439" y="82255"/>
                  </a:cubicBezTo>
                  <a:cubicBezTo>
                    <a:pt x="89106" y="90827"/>
                    <a:pt x="94821" y="100352"/>
                    <a:pt x="97679" y="107020"/>
                  </a:cubicBezTo>
                  <a:cubicBezTo>
                    <a:pt x="111966" y="90827"/>
                    <a:pt x="111014" y="63205"/>
                    <a:pt x="94821" y="42250"/>
                  </a:cubicBezTo>
                  <a:cubicBezTo>
                    <a:pt x="77676" y="19390"/>
                    <a:pt x="22431" y="1292"/>
                    <a:pt x="12906" y="8912"/>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0" name="任意多边形: 形状 9"/>
            <p:cNvSpPr/>
            <p:nvPr/>
          </p:nvSpPr>
          <p:spPr>
            <a:xfrm>
              <a:off x="7234714" y="5101939"/>
              <a:ext cx="161925" cy="161925"/>
            </a:xfrm>
            <a:custGeom>
              <a:avLst/>
              <a:gdLst>
                <a:gd name="connsiteX0" fmla="*/ 150019 w 161925"/>
                <a:gd name="connsiteY0" fmla="*/ 37751 h 161925"/>
                <a:gd name="connsiteX1" fmla="*/ 113824 w 161925"/>
                <a:gd name="connsiteY1" fmla="*/ 28226 h 161925"/>
                <a:gd name="connsiteX2" fmla="*/ 102394 w 161925"/>
                <a:gd name="connsiteY2" fmla="*/ 33941 h 161925"/>
                <a:gd name="connsiteX3" fmla="*/ 62389 w 161925"/>
                <a:gd name="connsiteY3" fmla="*/ 8223 h 161925"/>
                <a:gd name="connsiteX4" fmla="*/ 43339 w 161925"/>
                <a:gd name="connsiteY4" fmla="*/ 52038 h 161925"/>
                <a:gd name="connsiteX5" fmla="*/ 30956 w 161925"/>
                <a:gd name="connsiteY5" fmla="*/ 53943 h 161925"/>
                <a:gd name="connsiteX6" fmla="*/ 7144 w 161925"/>
                <a:gd name="connsiteY6" fmla="*/ 82518 h 161925"/>
                <a:gd name="connsiteX7" fmla="*/ 18574 w 161925"/>
                <a:gd name="connsiteY7" fmla="*/ 105378 h 161925"/>
                <a:gd name="connsiteX8" fmla="*/ 43339 w 161925"/>
                <a:gd name="connsiteY8" fmla="*/ 113951 h 161925"/>
                <a:gd name="connsiteX9" fmla="*/ 61436 w 161925"/>
                <a:gd name="connsiteY9" fmla="*/ 157766 h 161925"/>
                <a:gd name="connsiteX10" fmla="*/ 78581 w 161925"/>
                <a:gd name="connsiteY10" fmla="*/ 157766 h 161925"/>
                <a:gd name="connsiteX11" fmla="*/ 102394 w 161925"/>
                <a:gd name="connsiteY11" fmla="*/ 133001 h 161925"/>
                <a:gd name="connsiteX12" fmla="*/ 135731 w 161925"/>
                <a:gd name="connsiteY12" fmla="*/ 139668 h 161925"/>
                <a:gd name="connsiteX13" fmla="*/ 150019 w 161925"/>
                <a:gd name="connsiteY13" fmla="*/ 130143 h 161925"/>
                <a:gd name="connsiteX14" fmla="*/ 139541 w 161925"/>
                <a:gd name="connsiteY14" fmla="*/ 83471 h 161925"/>
                <a:gd name="connsiteX15" fmla="*/ 154781 w 161925"/>
                <a:gd name="connsiteY15" fmla="*/ 62516 h 161925"/>
                <a:gd name="connsiteX16" fmla="*/ 150019 w 161925"/>
                <a:gd name="connsiteY16" fmla="*/ 37751 h 161925"/>
                <a:gd name="connsiteX17" fmla="*/ 35719 w 161925"/>
                <a:gd name="connsiteY17" fmla="*/ 97758 h 161925"/>
                <a:gd name="connsiteX18" fmla="*/ 48101 w 161925"/>
                <a:gd name="connsiteY18" fmla="*/ 89186 h 161925"/>
                <a:gd name="connsiteX19" fmla="*/ 58579 w 161925"/>
                <a:gd name="connsiteY19" fmla="*/ 86328 h 161925"/>
                <a:gd name="connsiteX20" fmla="*/ 43339 w 161925"/>
                <a:gd name="connsiteY20" fmla="*/ 87281 h 161925"/>
                <a:gd name="connsiteX21" fmla="*/ 26194 w 161925"/>
                <a:gd name="connsiteY21" fmla="*/ 82518 h 161925"/>
                <a:gd name="connsiteX22" fmla="*/ 43339 w 161925"/>
                <a:gd name="connsiteY22" fmla="*/ 77756 h 161925"/>
                <a:gd name="connsiteX23" fmla="*/ 58579 w 161925"/>
                <a:gd name="connsiteY23" fmla="*/ 78708 h 161925"/>
                <a:gd name="connsiteX24" fmla="*/ 48101 w 161925"/>
                <a:gd name="connsiteY24" fmla="*/ 75851 h 161925"/>
                <a:gd name="connsiteX25" fmla="*/ 35719 w 161925"/>
                <a:gd name="connsiteY25" fmla="*/ 66326 h 161925"/>
                <a:gd name="connsiteX26" fmla="*/ 51911 w 161925"/>
                <a:gd name="connsiteY26" fmla="*/ 67278 h 161925"/>
                <a:gd name="connsiteX27" fmla="*/ 68104 w 161925"/>
                <a:gd name="connsiteY27" fmla="*/ 74898 h 161925"/>
                <a:gd name="connsiteX28" fmla="*/ 67151 w 161925"/>
                <a:gd name="connsiteY28" fmla="*/ 88233 h 161925"/>
                <a:gd name="connsiteX29" fmla="*/ 68104 w 161925"/>
                <a:gd name="connsiteY29" fmla="*/ 89186 h 161925"/>
                <a:gd name="connsiteX30" fmla="*/ 51911 w 161925"/>
                <a:gd name="connsiteY30" fmla="*/ 96806 h 161925"/>
                <a:gd name="connsiteX31" fmla="*/ 35719 w 161925"/>
                <a:gd name="connsiteY31" fmla="*/ 97758 h 161925"/>
                <a:gd name="connsiteX32" fmla="*/ 88106 w 161925"/>
                <a:gd name="connsiteY32" fmla="*/ 119666 h 161925"/>
                <a:gd name="connsiteX33" fmla="*/ 84296 w 161925"/>
                <a:gd name="connsiteY33" fmla="*/ 134906 h 161925"/>
                <a:gd name="connsiteX34" fmla="*/ 79534 w 161925"/>
                <a:gd name="connsiteY34" fmla="*/ 120618 h 161925"/>
                <a:gd name="connsiteX35" fmla="*/ 80486 w 161925"/>
                <a:gd name="connsiteY35" fmla="*/ 109188 h 161925"/>
                <a:gd name="connsiteX36" fmla="*/ 76676 w 161925"/>
                <a:gd name="connsiteY36" fmla="*/ 124428 h 161925"/>
                <a:gd name="connsiteX37" fmla="*/ 66199 w 161925"/>
                <a:gd name="connsiteY37" fmla="*/ 138716 h 161925"/>
                <a:gd name="connsiteX38" fmla="*/ 67151 w 161925"/>
                <a:gd name="connsiteY38" fmla="*/ 120618 h 161925"/>
                <a:gd name="connsiteX39" fmla="*/ 72866 w 161925"/>
                <a:gd name="connsiteY39" fmla="*/ 106331 h 161925"/>
                <a:gd name="connsiteX40" fmla="*/ 66199 w 161925"/>
                <a:gd name="connsiteY40" fmla="*/ 115856 h 161925"/>
                <a:gd name="connsiteX41" fmla="*/ 53816 w 161925"/>
                <a:gd name="connsiteY41" fmla="*/ 124428 h 161925"/>
                <a:gd name="connsiteX42" fmla="*/ 59531 w 161925"/>
                <a:gd name="connsiteY42" fmla="*/ 110141 h 161925"/>
                <a:gd name="connsiteX43" fmla="*/ 71914 w 161925"/>
                <a:gd name="connsiteY43" fmla="*/ 96806 h 161925"/>
                <a:gd name="connsiteX44" fmla="*/ 85249 w 161925"/>
                <a:gd name="connsiteY44" fmla="*/ 101568 h 161925"/>
                <a:gd name="connsiteX45" fmla="*/ 88106 w 161925"/>
                <a:gd name="connsiteY45" fmla="*/ 119666 h 161925"/>
                <a:gd name="connsiteX46" fmla="*/ 73819 w 161925"/>
                <a:gd name="connsiteY46" fmla="*/ 68231 h 161925"/>
                <a:gd name="connsiteX47" fmla="*/ 61436 w 161925"/>
                <a:gd name="connsiteY47" fmla="*/ 54896 h 161925"/>
                <a:gd name="connsiteX48" fmla="*/ 55721 w 161925"/>
                <a:gd name="connsiteY48" fmla="*/ 39656 h 161925"/>
                <a:gd name="connsiteX49" fmla="*/ 68104 w 161925"/>
                <a:gd name="connsiteY49" fmla="*/ 49181 h 161925"/>
                <a:gd name="connsiteX50" fmla="*/ 73819 w 161925"/>
                <a:gd name="connsiteY50" fmla="*/ 58706 h 161925"/>
                <a:gd name="connsiteX51" fmla="*/ 68104 w 161925"/>
                <a:gd name="connsiteY51" fmla="*/ 44418 h 161925"/>
                <a:gd name="connsiteX52" fmla="*/ 68104 w 161925"/>
                <a:gd name="connsiteY52" fmla="*/ 26321 h 161925"/>
                <a:gd name="connsiteX53" fmla="*/ 77629 w 161925"/>
                <a:gd name="connsiteY53" fmla="*/ 41561 h 161925"/>
                <a:gd name="connsiteX54" fmla="*/ 81439 w 161925"/>
                <a:gd name="connsiteY54" fmla="*/ 56801 h 161925"/>
                <a:gd name="connsiteX55" fmla="*/ 81439 w 161925"/>
                <a:gd name="connsiteY55" fmla="*/ 45371 h 161925"/>
                <a:gd name="connsiteX56" fmla="*/ 86201 w 161925"/>
                <a:gd name="connsiteY56" fmla="*/ 31083 h 161925"/>
                <a:gd name="connsiteX57" fmla="*/ 90011 w 161925"/>
                <a:gd name="connsiteY57" fmla="*/ 46323 h 161925"/>
                <a:gd name="connsiteX58" fmla="*/ 87154 w 161925"/>
                <a:gd name="connsiteY58" fmla="*/ 64421 h 161925"/>
                <a:gd name="connsiteX59" fmla="*/ 79534 w 161925"/>
                <a:gd name="connsiteY59" fmla="*/ 65373 h 161925"/>
                <a:gd name="connsiteX60" fmla="*/ 73819 w 161925"/>
                <a:gd name="connsiteY60" fmla="*/ 68231 h 161925"/>
                <a:gd name="connsiteX61" fmla="*/ 134779 w 161925"/>
                <a:gd name="connsiteY61" fmla="*/ 99663 h 161925"/>
                <a:gd name="connsiteX62" fmla="*/ 119539 w 161925"/>
                <a:gd name="connsiteY62" fmla="*/ 99663 h 161925"/>
                <a:gd name="connsiteX63" fmla="*/ 109061 w 161925"/>
                <a:gd name="connsiteY63" fmla="*/ 95853 h 161925"/>
                <a:gd name="connsiteX64" fmla="*/ 122396 w 161925"/>
                <a:gd name="connsiteY64" fmla="*/ 104426 h 161925"/>
                <a:gd name="connsiteX65" fmla="*/ 132874 w 161925"/>
                <a:gd name="connsiteY65" fmla="*/ 118713 h 161925"/>
                <a:gd name="connsiteX66" fmla="*/ 116681 w 161925"/>
                <a:gd name="connsiteY66" fmla="*/ 112046 h 161925"/>
                <a:gd name="connsiteX67" fmla="*/ 105251 w 161925"/>
                <a:gd name="connsiteY67" fmla="*/ 101568 h 161925"/>
                <a:gd name="connsiteX68" fmla="*/ 111919 w 161925"/>
                <a:gd name="connsiteY68" fmla="*/ 110141 h 161925"/>
                <a:gd name="connsiteX69" fmla="*/ 116681 w 161925"/>
                <a:gd name="connsiteY69" fmla="*/ 124428 h 161925"/>
                <a:gd name="connsiteX70" fmla="*/ 104299 w 161925"/>
                <a:gd name="connsiteY70" fmla="*/ 113951 h 161925"/>
                <a:gd name="connsiteX71" fmla="*/ 95726 w 161925"/>
                <a:gd name="connsiteY71" fmla="*/ 97758 h 161925"/>
                <a:gd name="connsiteX72" fmla="*/ 104299 w 161925"/>
                <a:gd name="connsiteY72" fmla="*/ 86328 h 161925"/>
                <a:gd name="connsiteX73" fmla="*/ 121444 w 161925"/>
                <a:gd name="connsiteY73" fmla="*/ 90138 h 161925"/>
                <a:gd name="connsiteX74" fmla="*/ 134779 w 161925"/>
                <a:gd name="connsiteY74" fmla="*/ 99663 h 161925"/>
                <a:gd name="connsiteX75" fmla="*/ 122396 w 161925"/>
                <a:gd name="connsiteY75" fmla="*/ 62516 h 161925"/>
                <a:gd name="connsiteX76" fmla="*/ 109061 w 161925"/>
                <a:gd name="connsiteY76" fmla="*/ 70136 h 161925"/>
                <a:gd name="connsiteX77" fmla="*/ 119539 w 161925"/>
                <a:gd name="connsiteY77" fmla="*/ 66326 h 161925"/>
                <a:gd name="connsiteX78" fmla="*/ 134779 w 161925"/>
                <a:gd name="connsiteY78" fmla="*/ 66326 h 161925"/>
                <a:gd name="connsiteX79" fmla="*/ 121444 w 161925"/>
                <a:gd name="connsiteY79" fmla="*/ 74898 h 161925"/>
                <a:gd name="connsiteX80" fmla="*/ 103346 w 161925"/>
                <a:gd name="connsiteY80" fmla="*/ 77756 h 161925"/>
                <a:gd name="connsiteX81" fmla="*/ 103346 w 161925"/>
                <a:gd name="connsiteY81" fmla="*/ 76803 h 161925"/>
                <a:gd name="connsiteX82" fmla="*/ 95726 w 161925"/>
                <a:gd name="connsiteY82" fmla="*/ 66326 h 161925"/>
                <a:gd name="connsiteX83" fmla="*/ 104299 w 161925"/>
                <a:gd name="connsiteY83" fmla="*/ 51086 h 161925"/>
                <a:gd name="connsiteX84" fmla="*/ 116681 w 161925"/>
                <a:gd name="connsiteY84" fmla="*/ 40608 h 161925"/>
                <a:gd name="connsiteX85" fmla="*/ 111919 w 161925"/>
                <a:gd name="connsiteY85" fmla="*/ 54896 h 161925"/>
                <a:gd name="connsiteX86" fmla="*/ 105251 w 161925"/>
                <a:gd name="connsiteY86" fmla="*/ 63468 h 161925"/>
                <a:gd name="connsiteX87" fmla="*/ 117634 w 161925"/>
                <a:gd name="connsiteY87" fmla="*/ 53943 h 161925"/>
                <a:gd name="connsiteX88" fmla="*/ 134779 w 161925"/>
                <a:gd name="connsiteY88" fmla="*/ 48228 h 161925"/>
                <a:gd name="connsiteX89" fmla="*/ 122396 w 161925"/>
                <a:gd name="connsiteY89" fmla="*/ 6251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1925" h="161925">
                  <a:moveTo>
                    <a:pt x="150019" y="37751"/>
                  </a:moveTo>
                  <a:cubicBezTo>
                    <a:pt x="142399" y="27273"/>
                    <a:pt x="128111" y="23463"/>
                    <a:pt x="113824" y="28226"/>
                  </a:cubicBezTo>
                  <a:cubicBezTo>
                    <a:pt x="110014" y="29178"/>
                    <a:pt x="106204" y="31083"/>
                    <a:pt x="102394" y="33941"/>
                  </a:cubicBezTo>
                  <a:cubicBezTo>
                    <a:pt x="95726" y="14891"/>
                    <a:pt x="78581" y="3461"/>
                    <a:pt x="62389" y="8223"/>
                  </a:cubicBezTo>
                  <a:cubicBezTo>
                    <a:pt x="46196" y="12986"/>
                    <a:pt x="38576" y="32988"/>
                    <a:pt x="43339" y="52038"/>
                  </a:cubicBezTo>
                  <a:cubicBezTo>
                    <a:pt x="38576" y="52038"/>
                    <a:pt x="34766" y="52991"/>
                    <a:pt x="30956" y="53943"/>
                  </a:cubicBezTo>
                  <a:cubicBezTo>
                    <a:pt x="16669" y="58706"/>
                    <a:pt x="7144" y="69183"/>
                    <a:pt x="7144" y="82518"/>
                  </a:cubicBezTo>
                  <a:cubicBezTo>
                    <a:pt x="7144" y="91091"/>
                    <a:pt x="10954" y="98711"/>
                    <a:pt x="18574" y="105378"/>
                  </a:cubicBezTo>
                  <a:cubicBezTo>
                    <a:pt x="25241" y="111093"/>
                    <a:pt x="33814" y="113951"/>
                    <a:pt x="43339" y="113951"/>
                  </a:cubicBezTo>
                  <a:cubicBezTo>
                    <a:pt x="37624" y="133001"/>
                    <a:pt x="45244" y="153003"/>
                    <a:pt x="61436" y="157766"/>
                  </a:cubicBezTo>
                  <a:cubicBezTo>
                    <a:pt x="67151" y="159671"/>
                    <a:pt x="72866" y="159671"/>
                    <a:pt x="78581" y="157766"/>
                  </a:cubicBezTo>
                  <a:cubicBezTo>
                    <a:pt x="89059" y="154908"/>
                    <a:pt x="98584" y="145383"/>
                    <a:pt x="102394" y="133001"/>
                  </a:cubicBezTo>
                  <a:cubicBezTo>
                    <a:pt x="112871" y="140621"/>
                    <a:pt x="125254" y="142526"/>
                    <a:pt x="135731" y="139668"/>
                  </a:cubicBezTo>
                  <a:cubicBezTo>
                    <a:pt x="141446" y="137763"/>
                    <a:pt x="146209" y="134906"/>
                    <a:pt x="150019" y="130143"/>
                  </a:cubicBezTo>
                  <a:cubicBezTo>
                    <a:pt x="159544" y="116808"/>
                    <a:pt x="155734" y="95853"/>
                    <a:pt x="139541" y="83471"/>
                  </a:cubicBezTo>
                  <a:cubicBezTo>
                    <a:pt x="147161" y="77756"/>
                    <a:pt x="151924" y="70136"/>
                    <a:pt x="154781" y="62516"/>
                  </a:cubicBezTo>
                  <a:cubicBezTo>
                    <a:pt x="155734" y="52991"/>
                    <a:pt x="154781" y="44418"/>
                    <a:pt x="150019" y="37751"/>
                  </a:cubicBezTo>
                  <a:close/>
                  <a:moveTo>
                    <a:pt x="35719" y="97758"/>
                  </a:moveTo>
                  <a:cubicBezTo>
                    <a:pt x="34766" y="95853"/>
                    <a:pt x="35719" y="92996"/>
                    <a:pt x="48101" y="89186"/>
                  </a:cubicBezTo>
                  <a:cubicBezTo>
                    <a:pt x="50959" y="88233"/>
                    <a:pt x="54769" y="87281"/>
                    <a:pt x="58579" y="86328"/>
                  </a:cubicBezTo>
                  <a:cubicBezTo>
                    <a:pt x="52864" y="87281"/>
                    <a:pt x="48101" y="87281"/>
                    <a:pt x="43339" y="87281"/>
                  </a:cubicBezTo>
                  <a:cubicBezTo>
                    <a:pt x="28099" y="87281"/>
                    <a:pt x="26194" y="84423"/>
                    <a:pt x="26194" y="82518"/>
                  </a:cubicBezTo>
                  <a:cubicBezTo>
                    <a:pt x="26194" y="79661"/>
                    <a:pt x="29051" y="77756"/>
                    <a:pt x="43339" y="77756"/>
                  </a:cubicBezTo>
                  <a:cubicBezTo>
                    <a:pt x="48101" y="77756"/>
                    <a:pt x="53816" y="78708"/>
                    <a:pt x="58579" y="78708"/>
                  </a:cubicBezTo>
                  <a:cubicBezTo>
                    <a:pt x="54769" y="77756"/>
                    <a:pt x="50959" y="76803"/>
                    <a:pt x="48101" y="75851"/>
                  </a:cubicBezTo>
                  <a:cubicBezTo>
                    <a:pt x="35719" y="71088"/>
                    <a:pt x="34766" y="69183"/>
                    <a:pt x="35719" y="66326"/>
                  </a:cubicBezTo>
                  <a:cubicBezTo>
                    <a:pt x="36671" y="64421"/>
                    <a:pt x="39529" y="63468"/>
                    <a:pt x="51911" y="67278"/>
                  </a:cubicBezTo>
                  <a:cubicBezTo>
                    <a:pt x="56674" y="69183"/>
                    <a:pt x="63341" y="72041"/>
                    <a:pt x="68104" y="74898"/>
                  </a:cubicBezTo>
                  <a:cubicBezTo>
                    <a:pt x="66199" y="78708"/>
                    <a:pt x="66199" y="83471"/>
                    <a:pt x="67151" y="88233"/>
                  </a:cubicBezTo>
                  <a:cubicBezTo>
                    <a:pt x="67151" y="88233"/>
                    <a:pt x="67151" y="89186"/>
                    <a:pt x="68104" y="89186"/>
                  </a:cubicBezTo>
                  <a:cubicBezTo>
                    <a:pt x="63341" y="92043"/>
                    <a:pt x="56674" y="94901"/>
                    <a:pt x="51911" y="96806"/>
                  </a:cubicBezTo>
                  <a:cubicBezTo>
                    <a:pt x="39529" y="101568"/>
                    <a:pt x="36671" y="99663"/>
                    <a:pt x="35719" y="97758"/>
                  </a:cubicBezTo>
                  <a:close/>
                  <a:moveTo>
                    <a:pt x="88106" y="119666"/>
                  </a:moveTo>
                  <a:cubicBezTo>
                    <a:pt x="88106" y="133001"/>
                    <a:pt x="86201" y="134906"/>
                    <a:pt x="84296" y="134906"/>
                  </a:cubicBezTo>
                  <a:cubicBezTo>
                    <a:pt x="81439" y="134906"/>
                    <a:pt x="79534" y="133001"/>
                    <a:pt x="79534" y="120618"/>
                  </a:cubicBezTo>
                  <a:cubicBezTo>
                    <a:pt x="79534" y="116808"/>
                    <a:pt x="79534" y="112998"/>
                    <a:pt x="80486" y="109188"/>
                  </a:cubicBezTo>
                  <a:cubicBezTo>
                    <a:pt x="79534" y="113951"/>
                    <a:pt x="78581" y="119666"/>
                    <a:pt x="76676" y="124428"/>
                  </a:cubicBezTo>
                  <a:cubicBezTo>
                    <a:pt x="71914" y="138716"/>
                    <a:pt x="69056" y="139668"/>
                    <a:pt x="66199" y="138716"/>
                  </a:cubicBezTo>
                  <a:cubicBezTo>
                    <a:pt x="63341" y="137763"/>
                    <a:pt x="62389" y="134906"/>
                    <a:pt x="67151" y="120618"/>
                  </a:cubicBezTo>
                  <a:cubicBezTo>
                    <a:pt x="69056" y="115856"/>
                    <a:pt x="70961" y="111093"/>
                    <a:pt x="72866" y="106331"/>
                  </a:cubicBezTo>
                  <a:cubicBezTo>
                    <a:pt x="70961" y="109188"/>
                    <a:pt x="69056" y="112998"/>
                    <a:pt x="66199" y="115856"/>
                  </a:cubicBezTo>
                  <a:cubicBezTo>
                    <a:pt x="58579" y="126333"/>
                    <a:pt x="55721" y="126333"/>
                    <a:pt x="53816" y="124428"/>
                  </a:cubicBezTo>
                  <a:cubicBezTo>
                    <a:pt x="51911" y="122523"/>
                    <a:pt x="51911" y="119666"/>
                    <a:pt x="59531" y="110141"/>
                  </a:cubicBezTo>
                  <a:cubicBezTo>
                    <a:pt x="63341" y="105378"/>
                    <a:pt x="68104" y="101568"/>
                    <a:pt x="71914" y="96806"/>
                  </a:cubicBezTo>
                  <a:cubicBezTo>
                    <a:pt x="75724" y="99663"/>
                    <a:pt x="80486" y="101568"/>
                    <a:pt x="85249" y="101568"/>
                  </a:cubicBezTo>
                  <a:cubicBezTo>
                    <a:pt x="87154" y="107283"/>
                    <a:pt x="88106" y="113951"/>
                    <a:pt x="88106" y="119666"/>
                  </a:cubicBezTo>
                  <a:close/>
                  <a:moveTo>
                    <a:pt x="73819" y="68231"/>
                  </a:moveTo>
                  <a:cubicBezTo>
                    <a:pt x="70009" y="64421"/>
                    <a:pt x="65246" y="59658"/>
                    <a:pt x="61436" y="54896"/>
                  </a:cubicBezTo>
                  <a:cubicBezTo>
                    <a:pt x="53816" y="44418"/>
                    <a:pt x="53816" y="41561"/>
                    <a:pt x="55721" y="39656"/>
                  </a:cubicBezTo>
                  <a:cubicBezTo>
                    <a:pt x="57626" y="37751"/>
                    <a:pt x="60484" y="38703"/>
                    <a:pt x="68104" y="49181"/>
                  </a:cubicBezTo>
                  <a:cubicBezTo>
                    <a:pt x="70009" y="52038"/>
                    <a:pt x="71914" y="54896"/>
                    <a:pt x="73819" y="58706"/>
                  </a:cubicBezTo>
                  <a:cubicBezTo>
                    <a:pt x="71914" y="53943"/>
                    <a:pt x="69056" y="49181"/>
                    <a:pt x="68104" y="44418"/>
                  </a:cubicBezTo>
                  <a:cubicBezTo>
                    <a:pt x="63341" y="30131"/>
                    <a:pt x="65246" y="27273"/>
                    <a:pt x="68104" y="26321"/>
                  </a:cubicBezTo>
                  <a:cubicBezTo>
                    <a:pt x="70961" y="25368"/>
                    <a:pt x="73819" y="27273"/>
                    <a:pt x="77629" y="41561"/>
                  </a:cubicBezTo>
                  <a:cubicBezTo>
                    <a:pt x="78581" y="46323"/>
                    <a:pt x="80486" y="51086"/>
                    <a:pt x="81439" y="56801"/>
                  </a:cubicBezTo>
                  <a:cubicBezTo>
                    <a:pt x="81439" y="52991"/>
                    <a:pt x="81439" y="49181"/>
                    <a:pt x="81439" y="45371"/>
                  </a:cubicBezTo>
                  <a:cubicBezTo>
                    <a:pt x="82391" y="32036"/>
                    <a:pt x="84296" y="30131"/>
                    <a:pt x="86201" y="31083"/>
                  </a:cubicBezTo>
                  <a:cubicBezTo>
                    <a:pt x="89059" y="31083"/>
                    <a:pt x="90011" y="33941"/>
                    <a:pt x="90011" y="46323"/>
                  </a:cubicBezTo>
                  <a:cubicBezTo>
                    <a:pt x="90011" y="52038"/>
                    <a:pt x="89059" y="58706"/>
                    <a:pt x="87154" y="64421"/>
                  </a:cubicBezTo>
                  <a:cubicBezTo>
                    <a:pt x="85249" y="64421"/>
                    <a:pt x="82391" y="64421"/>
                    <a:pt x="79534" y="65373"/>
                  </a:cubicBezTo>
                  <a:cubicBezTo>
                    <a:pt x="77629" y="65373"/>
                    <a:pt x="75724" y="67278"/>
                    <a:pt x="73819" y="68231"/>
                  </a:cubicBezTo>
                  <a:close/>
                  <a:moveTo>
                    <a:pt x="134779" y="99663"/>
                  </a:moveTo>
                  <a:cubicBezTo>
                    <a:pt x="133826" y="101568"/>
                    <a:pt x="131921" y="103473"/>
                    <a:pt x="119539" y="99663"/>
                  </a:cubicBezTo>
                  <a:cubicBezTo>
                    <a:pt x="116681" y="98711"/>
                    <a:pt x="112871" y="96806"/>
                    <a:pt x="109061" y="95853"/>
                  </a:cubicBezTo>
                  <a:cubicBezTo>
                    <a:pt x="113824" y="98711"/>
                    <a:pt x="118586" y="101568"/>
                    <a:pt x="122396" y="104426"/>
                  </a:cubicBezTo>
                  <a:cubicBezTo>
                    <a:pt x="133826" y="112998"/>
                    <a:pt x="134779" y="116808"/>
                    <a:pt x="132874" y="118713"/>
                  </a:cubicBezTo>
                  <a:cubicBezTo>
                    <a:pt x="130969" y="120618"/>
                    <a:pt x="128111" y="121571"/>
                    <a:pt x="116681" y="112046"/>
                  </a:cubicBezTo>
                  <a:cubicBezTo>
                    <a:pt x="112871" y="109188"/>
                    <a:pt x="109061" y="105378"/>
                    <a:pt x="105251" y="101568"/>
                  </a:cubicBezTo>
                  <a:cubicBezTo>
                    <a:pt x="108109" y="104426"/>
                    <a:pt x="110014" y="107283"/>
                    <a:pt x="111919" y="110141"/>
                  </a:cubicBezTo>
                  <a:cubicBezTo>
                    <a:pt x="119539" y="120618"/>
                    <a:pt x="118586" y="123476"/>
                    <a:pt x="116681" y="124428"/>
                  </a:cubicBezTo>
                  <a:cubicBezTo>
                    <a:pt x="114776" y="125381"/>
                    <a:pt x="111919" y="124428"/>
                    <a:pt x="104299" y="113951"/>
                  </a:cubicBezTo>
                  <a:cubicBezTo>
                    <a:pt x="101441" y="109188"/>
                    <a:pt x="98584" y="103473"/>
                    <a:pt x="95726" y="97758"/>
                  </a:cubicBezTo>
                  <a:cubicBezTo>
                    <a:pt x="100489" y="94901"/>
                    <a:pt x="103346" y="91091"/>
                    <a:pt x="104299" y="86328"/>
                  </a:cubicBezTo>
                  <a:cubicBezTo>
                    <a:pt x="110014" y="87281"/>
                    <a:pt x="116681" y="88233"/>
                    <a:pt x="121444" y="90138"/>
                  </a:cubicBezTo>
                  <a:cubicBezTo>
                    <a:pt x="133826" y="94901"/>
                    <a:pt x="134779" y="97758"/>
                    <a:pt x="134779" y="99663"/>
                  </a:cubicBezTo>
                  <a:close/>
                  <a:moveTo>
                    <a:pt x="122396" y="62516"/>
                  </a:moveTo>
                  <a:cubicBezTo>
                    <a:pt x="118586" y="65373"/>
                    <a:pt x="113824" y="68231"/>
                    <a:pt x="109061" y="70136"/>
                  </a:cubicBezTo>
                  <a:cubicBezTo>
                    <a:pt x="112871" y="68231"/>
                    <a:pt x="116681" y="67278"/>
                    <a:pt x="119539" y="66326"/>
                  </a:cubicBezTo>
                  <a:cubicBezTo>
                    <a:pt x="131921" y="62516"/>
                    <a:pt x="134779" y="64421"/>
                    <a:pt x="134779" y="66326"/>
                  </a:cubicBezTo>
                  <a:cubicBezTo>
                    <a:pt x="135731" y="68231"/>
                    <a:pt x="133826" y="71088"/>
                    <a:pt x="121444" y="74898"/>
                  </a:cubicBezTo>
                  <a:cubicBezTo>
                    <a:pt x="115729" y="76803"/>
                    <a:pt x="110014" y="77756"/>
                    <a:pt x="103346" y="77756"/>
                  </a:cubicBezTo>
                  <a:cubicBezTo>
                    <a:pt x="103346" y="77756"/>
                    <a:pt x="103346" y="76803"/>
                    <a:pt x="103346" y="76803"/>
                  </a:cubicBezTo>
                  <a:cubicBezTo>
                    <a:pt x="102394" y="72041"/>
                    <a:pt x="99536" y="69183"/>
                    <a:pt x="95726" y="66326"/>
                  </a:cubicBezTo>
                  <a:cubicBezTo>
                    <a:pt x="98584" y="61563"/>
                    <a:pt x="101441" y="54896"/>
                    <a:pt x="104299" y="51086"/>
                  </a:cubicBezTo>
                  <a:cubicBezTo>
                    <a:pt x="111919" y="40608"/>
                    <a:pt x="114776" y="39656"/>
                    <a:pt x="116681" y="40608"/>
                  </a:cubicBezTo>
                  <a:cubicBezTo>
                    <a:pt x="118586" y="41561"/>
                    <a:pt x="119539" y="44418"/>
                    <a:pt x="111919" y="54896"/>
                  </a:cubicBezTo>
                  <a:cubicBezTo>
                    <a:pt x="110014" y="57753"/>
                    <a:pt x="107156" y="60611"/>
                    <a:pt x="105251" y="63468"/>
                  </a:cubicBezTo>
                  <a:cubicBezTo>
                    <a:pt x="109061" y="59658"/>
                    <a:pt x="113824" y="55848"/>
                    <a:pt x="117634" y="53943"/>
                  </a:cubicBezTo>
                  <a:cubicBezTo>
                    <a:pt x="130016" y="45371"/>
                    <a:pt x="132874" y="45371"/>
                    <a:pt x="134779" y="48228"/>
                  </a:cubicBezTo>
                  <a:cubicBezTo>
                    <a:pt x="136684" y="51086"/>
                    <a:pt x="133826" y="53943"/>
                    <a:pt x="122396" y="62516"/>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grpSp>
      <p:sp>
        <p:nvSpPr>
          <p:cNvPr id="11" name="TextBox 1"/>
          <p:cNvSpPr txBox="1">
            <a:spLocks noChangeArrowheads="1"/>
          </p:cNvSpPr>
          <p:nvPr/>
        </p:nvSpPr>
        <p:spPr bwMode="auto">
          <a:xfrm>
            <a:off x="1839914" y="4671486"/>
            <a:ext cx="939681"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C00000"/>
                </a:solidFill>
                <a:effectLst/>
                <a:uLnTx/>
                <a:uFillTx/>
                <a:latin typeface="黑体" panose="02010609060101010101" pitchFamily="49" charset="-122"/>
                <a:ea typeface="黑体" panose="02010609060101010101" pitchFamily="49" charset="-122"/>
                <a:cs typeface="+mn-cs"/>
              </a:rPr>
              <a:t>杨</a:t>
            </a:r>
          </a:p>
        </p:txBody>
      </p:sp>
      <p:sp>
        <p:nvSpPr>
          <p:cNvPr id="12" name="右箭头 12"/>
          <p:cNvSpPr/>
          <p:nvPr/>
        </p:nvSpPr>
        <p:spPr>
          <a:xfrm>
            <a:off x="2862264" y="4991102"/>
            <a:ext cx="1008062" cy="385233"/>
          </a:xfrm>
          <a:prstGeom prst="rightArrow">
            <a:avLst/>
          </a:prstGeom>
          <a:gradFill flip="none" rotWithShape="1">
            <a:gsLst>
              <a:gs pos="0">
                <a:schemeClr val="accent2">
                  <a:lumMod val="60000"/>
                  <a:lumOff val="40000"/>
                </a:schemeClr>
              </a:gs>
              <a:gs pos="84000">
                <a:srgbClr val="ED4D4D"/>
              </a:gs>
            </a:gsLst>
            <a:path path="rect">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a:ln w="0">
                <a:noFill/>
              </a:ln>
              <a:solidFill>
                <a:prstClr val="white"/>
              </a:solidFill>
              <a:effectLst>
                <a:outerShdw blurRad="63500" dist="63500" dir="2700000" algn="tl" rotWithShape="0">
                  <a:prstClr val="black">
                    <a:alpha val="40000"/>
                  </a:prstClr>
                </a:outerShdw>
              </a:effectLst>
              <a:uLnTx/>
              <a:uFillTx/>
              <a:latin typeface="楷体" panose="02010609060101010101" pitchFamily="49" charset="-122"/>
              <a:ea typeface="楷体" panose="02010609060101010101" pitchFamily="49" charset="-122"/>
              <a:cs typeface="+mn-cs"/>
            </a:endParaRPr>
          </a:p>
        </p:txBody>
      </p:sp>
      <p:pic>
        <p:nvPicPr>
          <p:cNvPr id="13" name="图片 12"/>
          <p:cNvPicPr>
            <a:picLocks noChangeAspect="1"/>
          </p:cNvPicPr>
          <p:nvPr/>
        </p:nvPicPr>
        <p:blipFill>
          <a:blip r:embed="rId3" cstate="email"/>
          <a:stretch>
            <a:fillRect/>
          </a:stretch>
        </p:blipFill>
        <p:spPr>
          <a:xfrm>
            <a:off x="4140567" y="4370940"/>
            <a:ext cx="1676939" cy="1628411"/>
          </a:xfrm>
          <a:prstGeom prst="ellipse">
            <a:avLst/>
          </a:prstGeom>
        </p:spPr>
      </p:pic>
      <p:sp>
        <p:nvSpPr>
          <p:cNvPr id="14" name="TextBox 1"/>
          <p:cNvSpPr txBox="1">
            <a:spLocks noChangeArrowheads="1"/>
          </p:cNvSpPr>
          <p:nvPr/>
        </p:nvSpPr>
        <p:spPr bwMode="auto">
          <a:xfrm>
            <a:off x="6088064" y="4671486"/>
            <a:ext cx="169469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C00000"/>
                </a:solidFill>
                <a:effectLst/>
                <a:uLnTx/>
                <a:uFillTx/>
                <a:latin typeface="黑体" panose="02010609060101010101" pitchFamily="49" charset="-122"/>
                <a:ea typeface="黑体" panose="02010609060101010101" pitchFamily="49" charset="-122"/>
                <a:cs typeface="+mn-cs"/>
              </a:rPr>
              <a:t>杨梅</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slide(fromBottom)">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left)">
                                      <p:cBhvr>
                                        <p:cTn id="17" dur="500"/>
                                        <p:tgtEl>
                                          <p:spTgt spid="11"/>
                                        </p:tgtEl>
                                      </p:cBhvr>
                                    </p:animEffect>
                                  </p:childTnLst>
                                </p:cTn>
                              </p:par>
                            </p:childTnLst>
                          </p:cTn>
                        </p:par>
                        <p:par>
                          <p:cTn id="18" fill="hold">
                            <p:stCondLst>
                              <p:cond delay="500"/>
                            </p:stCondLst>
                            <p:childTnLst>
                              <p:par>
                                <p:cTn id="19" presetID="22" presetClass="entr" presetSubtype="8"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left)">
                                      <p:cBhvr>
                                        <p:cTn id="21" dur="500"/>
                                        <p:tgtEl>
                                          <p:spTgt spid="12"/>
                                        </p:tgtEl>
                                      </p:cBhvr>
                                    </p:animEffect>
                                  </p:childTnLst>
                                </p:cTn>
                              </p:par>
                            </p:childTnLst>
                          </p:cTn>
                        </p:par>
                        <p:par>
                          <p:cTn id="22" fill="hold">
                            <p:stCondLst>
                              <p:cond delay="1000"/>
                            </p:stCondLst>
                            <p:childTnLst>
                              <p:par>
                                <p:cTn id="23" presetID="22" presetClass="entr" presetSubtype="8" fill="hold" nodeType="after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wipe(left)">
                                      <p:cBhvr>
                                        <p:cTn id="25" dur="500"/>
                                        <p:tgtEl>
                                          <p:spTgt spid="13"/>
                                        </p:tgtEl>
                                      </p:cBhvr>
                                    </p:animEffect>
                                  </p:childTnLst>
                                </p:cTn>
                              </p:par>
                            </p:childTnLst>
                          </p:cTn>
                        </p:par>
                        <p:par>
                          <p:cTn id="26" fill="hold">
                            <p:stCondLst>
                              <p:cond delay="1500"/>
                            </p:stCondLst>
                            <p:childTnLst>
                              <p:par>
                                <p:cTn id="27" presetID="22" presetClass="entr" presetSubtype="8" fill="hold" grpId="0"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wipe(left)">
                                      <p:cBhvr>
                                        <p:cTn id="2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11" grpId="0"/>
      <p:bldP spid="12" grpId="0" animBg="1"/>
      <p:bldP spid="14" grpId="0"/>
    </p:bldLst>
  </p:timing>
</p:sld>
</file>

<file path=ppt/slides/slide1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7"/>
          <p:cNvSpPr>
            <a:spLocks noChangeArrowheads="1"/>
          </p:cNvSpPr>
          <p:nvPr/>
        </p:nvSpPr>
        <p:spPr bwMode="auto">
          <a:xfrm>
            <a:off x="863601" y="1274234"/>
            <a:ext cx="7404100"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孔君平在姓上做文章，孩子也在姓上做文章，采用了</a:t>
            </a: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否定</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的方式</a:t>
            </a: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婉转</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应答，显示出孩子思维的敏捷、语言的幽默。</a:t>
            </a:r>
          </a:p>
        </p:txBody>
      </p:sp>
      <p:grpSp>
        <p:nvGrpSpPr>
          <p:cNvPr id="2" name="组合 5"/>
          <p:cNvGrpSpPr/>
          <p:nvPr/>
        </p:nvGrpSpPr>
        <p:grpSpPr>
          <a:xfrm>
            <a:off x="8051162" y="5181249"/>
            <a:ext cx="880515" cy="1379056"/>
            <a:chOff x="7051786" y="4229571"/>
            <a:chExt cx="880515" cy="1034293"/>
          </a:xfrm>
          <a:solidFill>
            <a:srgbClr val="0070C0"/>
          </a:solidFill>
        </p:grpSpPr>
        <p:sp>
          <p:nvSpPr>
            <p:cNvPr id="7" name="任意多边形: 形状 6"/>
            <p:cNvSpPr/>
            <p:nvPr/>
          </p:nvSpPr>
          <p:spPr>
            <a:xfrm>
              <a:off x="7376959" y="4448348"/>
              <a:ext cx="428625" cy="428625"/>
            </a:xfrm>
            <a:custGeom>
              <a:avLst/>
              <a:gdLst>
                <a:gd name="connsiteX0" fmla="*/ 422111 w 428625"/>
                <a:gd name="connsiteY0" fmla="*/ 195089 h 428625"/>
                <a:gd name="connsiteX1" fmla="*/ 347816 w 428625"/>
                <a:gd name="connsiteY1" fmla="*/ 124604 h 428625"/>
                <a:gd name="connsiteX2" fmla="*/ 312574 w 428625"/>
                <a:gd name="connsiteY2" fmla="*/ 122699 h 428625"/>
                <a:gd name="connsiteX3" fmla="*/ 247804 w 428625"/>
                <a:gd name="connsiteY3" fmla="*/ 8399 h 428625"/>
                <a:gd name="connsiteX4" fmla="*/ 144934 w 428625"/>
                <a:gd name="connsiteY4" fmla="*/ 90314 h 428625"/>
                <a:gd name="connsiteX5" fmla="*/ 111597 w 428625"/>
                <a:gd name="connsiteY5" fmla="*/ 78884 h 428625"/>
                <a:gd name="connsiteX6" fmla="*/ 16347 w 428625"/>
                <a:gd name="connsiteY6" fmla="*/ 116984 h 428625"/>
                <a:gd name="connsiteX7" fmla="*/ 14441 w 428625"/>
                <a:gd name="connsiteY7" fmla="*/ 186517 h 428625"/>
                <a:gd name="connsiteX8" fmla="*/ 63019 w 428625"/>
                <a:gd name="connsiteY8" fmla="*/ 239857 h 428625"/>
                <a:gd name="connsiteX9" fmla="*/ 48732 w 428625"/>
                <a:gd name="connsiteY9" fmla="*/ 370349 h 428625"/>
                <a:gd name="connsiteX10" fmla="*/ 89689 w 428625"/>
                <a:gd name="connsiteY10" fmla="*/ 392257 h 428625"/>
                <a:gd name="connsiteX11" fmla="*/ 180176 w 428625"/>
                <a:gd name="connsiteY11" fmla="*/ 364634 h 428625"/>
                <a:gd name="connsiteX12" fmla="*/ 253519 w 428625"/>
                <a:gd name="connsiteY12" fmla="*/ 423689 h 428625"/>
                <a:gd name="connsiteX13" fmla="*/ 300191 w 428625"/>
                <a:gd name="connsiteY13" fmla="*/ 417974 h 428625"/>
                <a:gd name="connsiteX14" fmla="*/ 335434 w 428625"/>
                <a:gd name="connsiteY14" fmla="*/ 291292 h 428625"/>
                <a:gd name="connsiteX15" fmla="*/ 400204 w 428625"/>
                <a:gd name="connsiteY15" fmla="*/ 258907 h 428625"/>
                <a:gd name="connsiteX16" fmla="*/ 422111 w 428625"/>
                <a:gd name="connsiteY16" fmla="*/ 195089 h 428625"/>
                <a:gd name="connsiteX17" fmla="*/ 65876 w 428625"/>
                <a:gd name="connsiteY17" fmla="*/ 195089 h 428625"/>
                <a:gd name="connsiteX18" fmla="*/ 107786 w 428625"/>
                <a:gd name="connsiteY18" fmla="*/ 189374 h 428625"/>
                <a:gd name="connsiteX19" fmla="*/ 138266 w 428625"/>
                <a:gd name="connsiteY19" fmla="*/ 196042 h 428625"/>
                <a:gd name="connsiteX20" fmla="*/ 99214 w 428625"/>
                <a:gd name="connsiteY20" fmla="*/ 177945 h 428625"/>
                <a:gd name="connsiteX21" fmla="*/ 63972 w 428625"/>
                <a:gd name="connsiteY21" fmla="*/ 143654 h 428625"/>
                <a:gd name="connsiteX22" fmla="*/ 111597 w 428625"/>
                <a:gd name="connsiteY22" fmla="*/ 155084 h 428625"/>
                <a:gd name="connsiteX23" fmla="*/ 147791 w 428625"/>
                <a:gd name="connsiteY23" fmla="*/ 178897 h 428625"/>
                <a:gd name="connsiteX24" fmla="*/ 125884 w 428625"/>
                <a:gd name="connsiteY24" fmla="*/ 156989 h 428625"/>
                <a:gd name="connsiteX25" fmla="*/ 107786 w 428625"/>
                <a:gd name="connsiteY25" fmla="*/ 118889 h 428625"/>
                <a:gd name="connsiteX26" fmla="*/ 144934 w 428625"/>
                <a:gd name="connsiteY26" fmla="*/ 142702 h 428625"/>
                <a:gd name="connsiteX27" fmla="*/ 174461 w 428625"/>
                <a:gd name="connsiteY27" fmla="*/ 182707 h 428625"/>
                <a:gd name="connsiteX28" fmla="*/ 156364 w 428625"/>
                <a:gd name="connsiteY28" fmla="*/ 213187 h 428625"/>
                <a:gd name="connsiteX29" fmla="*/ 155411 w 428625"/>
                <a:gd name="connsiteY29" fmla="*/ 216997 h 428625"/>
                <a:gd name="connsiteX30" fmla="*/ 105882 w 428625"/>
                <a:gd name="connsiteY30" fmla="*/ 214139 h 428625"/>
                <a:gd name="connsiteX31" fmla="*/ 65876 w 428625"/>
                <a:gd name="connsiteY31" fmla="*/ 195089 h 428625"/>
                <a:gd name="connsiteX32" fmla="*/ 166841 w 428625"/>
                <a:gd name="connsiteY32" fmla="*/ 316057 h 428625"/>
                <a:gd name="connsiteX33" fmla="*/ 137314 w 428625"/>
                <a:gd name="connsiteY33" fmla="*/ 348442 h 428625"/>
                <a:gd name="connsiteX34" fmla="*/ 144934 w 428625"/>
                <a:gd name="connsiteY34" fmla="*/ 306532 h 428625"/>
                <a:gd name="connsiteX35" fmla="*/ 161126 w 428625"/>
                <a:gd name="connsiteY35" fmla="*/ 279862 h 428625"/>
                <a:gd name="connsiteX36" fmla="*/ 131599 w 428625"/>
                <a:gd name="connsiteY36" fmla="*/ 311295 h 428625"/>
                <a:gd name="connsiteX37" fmla="*/ 87784 w 428625"/>
                <a:gd name="connsiteY37" fmla="*/ 334154 h 428625"/>
                <a:gd name="connsiteX38" fmla="*/ 113501 w 428625"/>
                <a:gd name="connsiteY38" fmla="*/ 292245 h 428625"/>
                <a:gd name="connsiteX39" fmla="*/ 146839 w 428625"/>
                <a:gd name="connsiteY39" fmla="*/ 265574 h 428625"/>
                <a:gd name="connsiteX40" fmla="*/ 119216 w 428625"/>
                <a:gd name="connsiteY40" fmla="*/ 279862 h 428625"/>
                <a:gd name="connsiteX41" fmla="*/ 77307 w 428625"/>
                <a:gd name="connsiteY41" fmla="*/ 285577 h 428625"/>
                <a:gd name="connsiteX42" fmla="*/ 111597 w 428625"/>
                <a:gd name="connsiteY42" fmla="*/ 257954 h 428625"/>
                <a:gd name="connsiteX43" fmla="*/ 158269 w 428625"/>
                <a:gd name="connsiteY43" fmla="*/ 242714 h 428625"/>
                <a:gd name="connsiteX44" fmla="*/ 184939 w 428625"/>
                <a:gd name="connsiteY44" fmla="*/ 271289 h 428625"/>
                <a:gd name="connsiteX45" fmla="*/ 166841 w 428625"/>
                <a:gd name="connsiteY45" fmla="*/ 316057 h 428625"/>
                <a:gd name="connsiteX46" fmla="*/ 196369 w 428625"/>
                <a:gd name="connsiteY46" fmla="*/ 172229 h 428625"/>
                <a:gd name="connsiteX47" fmla="*/ 183986 w 428625"/>
                <a:gd name="connsiteY47" fmla="*/ 124604 h 428625"/>
                <a:gd name="connsiteX48" fmla="*/ 189701 w 428625"/>
                <a:gd name="connsiteY48" fmla="*/ 80789 h 428625"/>
                <a:gd name="connsiteX49" fmla="*/ 207799 w 428625"/>
                <a:gd name="connsiteY49" fmla="*/ 118889 h 428625"/>
                <a:gd name="connsiteX50" fmla="*/ 210657 w 428625"/>
                <a:gd name="connsiteY50" fmla="*/ 150322 h 428625"/>
                <a:gd name="connsiteX51" fmla="*/ 215419 w 428625"/>
                <a:gd name="connsiteY51" fmla="*/ 107459 h 428625"/>
                <a:gd name="connsiteX52" fmla="*/ 237326 w 428625"/>
                <a:gd name="connsiteY52" fmla="*/ 63645 h 428625"/>
                <a:gd name="connsiteX53" fmla="*/ 241136 w 428625"/>
                <a:gd name="connsiteY53" fmla="*/ 113174 h 428625"/>
                <a:gd name="connsiteX54" fmla="*/ 229707 w 428625"/>
                <a:gd name="connsiteY54" fmla="*/ 155084 h 428625"/>
                <a:gd name="connsiteX55" fmla="*/ 243994 w 428625"/>
                <a:gd name="connsiteY55" fmla="*/ 127462 h 428625"/>
                <a:gd name="connsiteX56" fmla="*/ 275426 w 428625"/>
                <a:gd name="connsiteY56" fmla="*/ 97934 h 428625"/>
                <a:gd name="connsiteX57" fmla="*/ 263997 w 428625"/>
                <a:gd name="connsiteY57" fmla="*/ 140797 h 428625"/>
                <a:gd name="connsiteX58" fmla="*/ 235422 w 428625"/>
                <a:gd name="connsiteY58" fmla="*/ 180802 h 428625"/>
                <a:gd name="connsiteX59" fmla="*/ 216372 w 428625"/>
                <a:gd name="connsiteY59" fmla="*/ 173182 h 428625"/>
                <a:gd name="connsiteX60" fmla="*/ 196369 w 428625"/>
                <a:gd name="connsiteY60" fmla="*/ 172229 h 428625"/>
                <a:gd name="connsiteX61" fmla="*/ 304001 w 428625"/>
                <a:gd name="connsiteY61" fmla="*/ 327487 h 428625"/>
                <a:gd name="connsiteX62" fmla="*/ 266854 w 428625"/>
                <a:gd name="connsiteY62" fmla="*/ 307484 h 428625"/>
                <a:gd name="connsiteX63" fmla="*/ 246851 w 428625"/>
                <a:gd name="connsiteY63" fmla="*/ 283672 h 428625"/>
                <a:gd name="connsiteX64" fmla="*/ 267807 w 428625"/>
                <a:gd name="connsiteY64" fmla="*/ 320820 h 428625"/>
                <a:gd name="connsiteX65" fmla="*/ 275426 w 428625"/>
                <a:gd name="connsiteY65" fmla="*/ 369397 h 428625"/>
                <a:gd name="connsiteX66" fmla="*/ 243041 w 428625"/>
                <a:gd name="connsiteY66" fmla="*/ 332249 h 428625"/>
                <a:gd name="connsiteX67" fmla="*/ 227801 w 428625"/>
                <a:gd name="connsiteY67" fmla="*/ 292245 h 428625"/>
                <a:gd name="connsiteX68" fmla="*/ 232564 w 428625"/>
                <a:gd name="connsiteY68" fmla="*/ 322724 h 428625"/>
                <a:gd name="connsiteX69" fmla="*/ 224944 w 428625"/>
                <a:gd name="connsiteY69" fmla="*/ 364634 h 428625"/>
                <a:gd name="connsiteX70" fmla="*/ 208751 w 428625"/>
                <a:gd name="connsiteY70" fmla="*/ 323677 h 428625"/>
                <a:gd name="connsiteX71" fmla="*/ 208751 w 428625"/>
                <a:gd name="connsiteY71" fmla="*/ 274147 h 428625"/>
                <a:gd name="connsiteX72" fmla="*/ 243994 w 428625"/>
                <a:gd name="connsiteY72" fmla="*/ 257002 h 428625"/>
                <a:gd name="connsiteX73" fmla="*/ 282094 w 428625"/>
                <a:gd name="connsiteY73" fmla="*/ 288434 h 428625"/>
                <a:gd name="connsiteX74" fmla="*/ 304001 w 428625"/>
                <a:gd name="connsiteY74" fmla="*/ 327487 h 428625"/>
                <a:gd name="connsiteX75" fmla="*/ 322099 w 428625"/>
                <a:gd name="connsiteY75" fmla="*/ 221759 h 428625"/>
                <a:gd name="connsiteX76" fmla="*/ 279236 w 428625"/>
                <a:gd name="connsiteY76" fmla="*/ 223664 h 428625"/>
                <a:gd name="connsiteX77" fmla="*/ 309716 w 428625"/>
                <a:gd name="connsiteY77" fmla="*/ 228427 h 428625"/>
                <a:gd name="connsiteX78" fmla="*/ 346864 w 428625"/>
                <a:gd name="connsiteY78" fmla="*/ 249382 h 428625"/>
                <a:gd name="connsiteX79" fmla="*/ 303049 w 428625"/>
                <a:gd name="connsiteY79" fmla="*/ 252239 h 428625"/>
                <a:gd name="connsiteX80" fmla="*/ 256376 w 428625"/>
                <a:gd name="connsiteY80" fmla="*/ 236999 h 428625"/>
                <a:gd name="connsiteX81" fmla="*/ 257329 w 428625"/>
                <a:gd name="connsiteY81" fmla="*/ 233189 h 428625"/>
                <a:gd name="connsiteX82" fmla="*/ 251614 w 428625"/>
                <a:gd name="connsiteY82" fmla="*/ 197947 h 428625"/>
                <a:gd name="connsiteX83" fmla="*/ 293524 w 428625"/>
                <a:gd name="connsiteY83" fmla="*/ 171277 h 428625"/>
                <a:gd name="connsiteX84" fmla="*/ 336386 w 428625"/>
                <a:gd name="connsiteY84" fmla="*/ 162704 h 428625"/>
                <a:gd name="connsiteX85" fmla="*/ 304954 w 428625"/>
                <a:gd name="connsiteY85" fmla="*/ 192232 h 428625"/>
                <a:gd name="connsiteX86" fmla="*/ 276379 w 428625"/>
                <a:gd name="connsiteY86" fmla="*/ 204614 h 428625"/>
                <a:gd name="connsiteX87" fmla="*/ 318289 w 428625"/>
                <a:gd name="connsiteY87" fmla="*/ 196042 h 428625"/>
                <a:gd name="connsiteX88" fmla="*/ 366866 w 428625"/>
                <a:gd name="connsiteY88" fmla="*/ 203662 h 428625"/>
                <a:gd name="connsiteX89" fmla="*/ 322099 w 428625"/>
                <a:gd name="connsiteY89" fmla="*/ 221759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28625" h="428625">
                  <a:moveTo>
                    <a:pt x="422111" y="195089"/>
                  </a:moveTo>
                  <a:cubicBezTo>
                    <a:pt x="417349" y="159847"/>
                    <a:pt x="388774" y="132224"/>
                    <a:pt x="347816" y="124604"/>
                  </a:cubicBezTo>
                  <a:cubicBezTo>
                    <a:pt x="336386" y="122699"/>
                    <a:pt x="324957" y="121747"/>
                    <a:pt x="312574" y="122699"/>
                  </a:cubicBezTo>
                  <a:cubicBezTo>
                    <a:pt x="321147" y="68407"/>
                    <a:pt x="292572" y="16972"/>
                    <a:pt x="247804" y="8399"/>
                  </a:cubicBezTo>
                  <a:cubicBezTo>
                    <a:pt x="202084" y="-173"/>
                    <a:pt x="157316" y="36022"/>
                    <a:pt x="144934" y="90314"/>
                  </a:cubicBezTo>
                  <a:cubicBezTo>
                    <a:pt x="134457" y="84599"/>
                    <a:pt x="123026" y="80789"/>
                    <a:pt x="111597" y="78884"/>
                  </a:cubicBezTo>
                  <a:cubicBezTo>
                    <a:pt x="70639" y="71264"/>
                    <a:pt x="33491" y="86504"/>
                    <a:pt x="16347" y="116984"/>
                  </a:cubicBezTo>
                  <a:cubicBezTo>
                    <a:pt x="4916" y="137939"/>
                    <a:pt x="3964" y="161752"/>
                    <a:pt x="14441" y="186517"/>
                  </a:cubicBezTo>
                  <a:cubicBezTo>
                    <a:pt x="23966" y="208424"/>
                    <a:pt x="40159" y="227474"/>
                    <a:pt x="63019" y="239857"/>
                  </a:cubicBezTo>
                  <a:cubicBezTo>
                    <a:pt x="23966" y="278909"/>
                    <a:pt x="17299" y="337012"/>
                    <a:pt x="48732" y="370349"/>
                  </a:cubicBezTo>
                  <a:cubicBezTo>
                    <a:pt x="59209" y="381779"/>
                    <a:pt x="73497" y="389399"/>
                    <a:pt x="89689" y="392257"/>
                  </a:cubicBezTo>
                  <a:cubicBezTo>
                    <a:pt x="120169" y="397972"/>
                    <a:pt x="153507" y="387495"/>
                    <a:pt x="180176" y="364634"/>
                  </a:cubicBezTo>
                  <a:cubicBezTo>
                    <a:pt x="196369" y="396067"/>
                    <a:pt x="223039" y="417974"/>
                    <a:pt x="253519" y="423689"/>
                  </a:cubicBezTo>
                  <a:cubicBezTo>
                    <a:pt x="269711" y="426547"/>
                    <a:pt x="285904" y="424642"/>
                    <a:pt x="300191" y="417974"/>
                  </a:cubicBezTo>
                  <a:cubicBezTo>
                    <a:pt x="342101" y="397972"/>
                    <a:pt x="357341" y="341774"/>
                    <a:pt x="335434" y="291292"/>
                  </a:cubicBezTo>
                  <a:cubicBezTo>
                    <a:pt x="361151" y="287482"/>
                    <a:pt x="384011" y="276052"/>
                    <a:pt x="400204" y="258907"/>
                  </a:cubicBezTo>
                  <a:cubicBezTo>
                    <a:pt x="416397" y="241762"/>
                    <a:pt x="424969" y="218902"/>
                    <a:pt x="422111" y="195089"/>
                  </a:cubicBezTo>
                  <a:close/>
                  <a:moveTo>
                    <a:pt x="65876" y="195089"/>
                  </a:moveTo>
                  <a:cubicBezTo>
                    <a:pt x="66829" y="188422"/>
                    <a:pt x="72544" y="183659"/>
                    <a:pt x="107786" y="189374"/>
                  </a:cubicBezTo>
                  <a:cubicBezTo>
                    <a:pt x="117311" y="191279"/>
                    <a:pt x="127789" y="193184"/>
                    <a:pt x="138266" y="196042"/>
                  </a:cubicBezTo>
                  <a:cubicBezTo>
                    <a:pt x="124932" y="190327"/>
                    <a:pt x="110644" y="184612"/>
                    <a:pt x="99214" y="177945"/>
                  </a:cubicBezTo>
                  <a:cubicBezTo>
                    <a:pt x="63019" y="157942"/>
                    <a:pt x="60161" y="149370"/>
                    <a:pt x="63972" y="143654"/>
                  </a:cubicBezTo>
                  <a:cubicBezTo>
                    <a:pt x="67782" y="136987"/>
                    <a:pt x="76354" y="135082"/>
                    <a:pt x="111597" y="155084"/>
                  </a:cubicBezTo>
                  <a:cubicBezTo>
                    <a:pt x="123026" y="161752"/>
                    <a:pt x="135409" y="170324"/>
                    <a:pt x="147791" y="178897"/>
                  </a:cubicBezTo>
                  <a:cubicBezTo>
                    <a:pt x="140172" y="171277"/>
                    <a:pt x="131599" y="164609"/>
                    <a:pt x="125884" y="156989"/>
                  </a:cubicBezTo>
                  <a:cubicBezTo>
                    <a:pt x="102072" y="130320"/>
                    <a:pt x="103024" y="122699"/>
                    <a:pt x="107786" y="118889"/>
                  </a:cubicBezTo>
                  <a:cubicBezTo>
                    <a:pt x="112549" y="115079"/>
                    <a:pt x="121122" y="116032"/>
                    <a:pt x="144934" y="142702"/>
                  </a:cubicBezTo>
                  <a:cubicBezTo>
                    <a:pt x="155411" y="154132"/>
                    <a:pt x="165889" y="169372"/>
                    <a:pt x="174461" y="182707"/>
                  </a:cubicBezTo>
                  <a:cubicBezTo>
                    <a:pt x="164936" y="190327"/>
                    <a:pt x="158269" y="200804"/>
                    <a:pt x="156364" y="213187"/>
                  </a:cubicBezTo>
                  <a:cubicBezTo>
                    <a:pt x="156364" y="214139"/>
                    <a:pt x="156364" y="216045"/>
                    <a:pt x="155411" y="216997"/>
                  </a:cubicBezTo>
                  <a:cubicBezTo>
                    <a:pt x="139219" y="216997"/>
                    <a:pt x="121122" y="216045"/>
                    <a:pt x="105882" y="214139"/>
                  </a:cubicBezTo>
                  <a:cubicBezTo>
                    <a:pt x="70639" y="207472"/>
                    <a:pt x="65876" y="201757"/>
                    <a:pt x="65876" y="195089"/>
                  </a:cubicBezTo>
                  <a:close/>
                  <a:moveTo>
                    <a:pt x="166841" y="316057"/>
                  </a:moveTo>
                  <a:cubicBezTo>
                    <a:pt x="150649" y="347489"/>
                    <a:pt x="143029" y="351299"/>
                    <a:pt x="137314" y="348442"/>
                  </a:cubicBezTo>
                  <a:cubicBezTo>
                    <a:pt x="131599" y="345584"/>
                    <a:pt x="128741" y="338917"/>
                    <a:pt x="144934" y="306532"/>
                  </a:cubicBezTo>
                  <a:cubicBezTo>
                    <a:pt x="149697" y="297959"/>
                    <a:pt x="155411" y="288434"/>
                    <a:pt x="161126" y="279862"/>
                  </a:cubicBezTo>
                  <a:cubicBezTo>
                    <a:pt x="151601" y="291292"/>
                    <a:pt x="142076" y="302722"/>
                    <a:pt x="131599" y="311295"/>
                  </a:cubicBezTo>
                  <a:cubicBezTo>
                    <a:pt x="102072" y="338917"/>
                    <a:pt x="92547" y="338917"/>
                    <a:pt x="87784" y="334154"/>
                  </a:cubicBezTo>
                  <a:cubicBezTo>
                    <a:pt x="83022" y="328439"/>
                    <a:pt x="83022" y="319867"/>
                    <a:pt x="113501" y="292245"/>
                  </a:cubicBezTo>
                  <a:cubicBezTo>
                    <a:pt x="123026" y="282720"/>
                    <a:pt x="135409" y="274147"/>
                    <a:pt x="146839" y="265574"/>
                  </a:cubicBezTo>
                  <a:cubicBezTo>
                    <a:pt x="137314" y="271289"/>
                    <a:pt x="127789" y="276052"/>
                    <a:pt x="119216" y="279862"/>
                  </a:cubicBezTo>
                  <a:cubicBezTo>
                    <a:pt x="86832" y="294149"/>
                    <a:pt x="79211" y="291292"/>
                    <a:pt x="77307" y="285577"/>
                  </a:cubicBezTo>
                  <a:cubicBezTo>
                    <a:pt x="75401" y="278909"/>
                    <a:pt x="78259" y="272242"/>
                    <a:pt x="111597" y="257954"/>
                  </a:cubicBezTo>
                  <a:cubicBezTo>
                    <a:pt x="125884" y="252239"/>
                    <a:pt x="143029" y="246524"/>
                    <a:pt x="158269" y="242714"/>
                  </a:cubicBezTo>
                  <a:cubicBezTo>
                    <a:pt x="163032" y="255097"/>
                    <a:pt x="172557" y="265574"/>
                    <a:pt x="184939" y="271289"/>
                  </a:cubicBezTo>
                  <a:cubicBezTo>
                    <a:pt x="180176" y="284624"/>
                    <a:pt x="174461" y="301770"/>
                    <a:pt x="166841" y="316057"/>
                  </a:cubicBezTo>
                  <a:close/>
                  <a:moveTo>
                    <a:pt x="196369" y="172229"/>
                  </a:moveTo>
                  <a:cubicBezTo>
                    <a:pt x="191607" y="156989"/>
                    <a:pt x="186844" y="139845"/>
                    <a:pt x="183986" y="124604"/>
                  </a:cubicBezTo>
                  <a:cubicBezTo>
                    <a:pt x="178272" y="89362"/>
                    <a:pt x="183034" y="82695"/>
                    <a:pt x="189701" y="80789"/>
                  </a:cubicBezTo>
                  <a:cubicBezTo>
                    <a:pt x="196369" y="79837"/>
                    <a:pt x="202084" y="83647"/>
                    <a:pt x="207799" y="118889"/>
                  </a:cubicBezTo>
                  <a:cubicBezTo>
                    <a:pt x="209704" y="128414"/>
                    <a:pt x="209704" y="138892"/>
                    <a:pt x="210657" y="150322"/>
                  </a:cubicBezTo>
                  <a:cubicBezTo>
                    <a:pt x="211609" y="136034"/>
                    <a:pt x="212561" y="120795"/>
                    <a:pt x="215419" y="107459"/>
                  </a:cubicBezTo>
                  <a:cubicBezTo>
                    <a:pt x="223039" y="67454"/>
                    <a:pt x="230659" y="61739"/>
                    <a:pt x="237326" y="63645"/>
                  </a:cubicBezTo>
                  <a:cubicBezTo>
                    <a:pt x="244947" y="64597"/>
                    <a:pt x="249709" y="72217"/>
                    <a:pt x="241136" y="113174"/>
                  </a:cubicBezTo>
                  <a:cubicBezTo>
                    <a:pt x="238279" y="126509"/>
                    <a:pt x="234469" y="140797"/>
                    <a:pt x="229707" y="155084"/>
                  </a:cubicBezTo>
                  <a:cubicBezTo>
                    <a:pt x="234469" y="145559"/>
                    <a:pt x="239232" y="135082"/>
                    <a:pt x="243994" y="127462"/>
                  </a:cubicBezTo>
                  <a:cubicBezTo>
                    <a:pt x="262091" y="96982"/>
                    <a:pt x="269711" y="95077"/>
                    <a:pt x="275426" y="97934"/>
                  </a:cubicBezTo>
                  <a:cubicBezTo>
                    <a:pt x="281141" y="101745"/>
                    <a:pt x="282094" y="109364"/>
                    <a:pt x="263997" y="140797"/>
                  </a:cubicBezTo>
                  <a:cubicBezTo>
                    <a:pt x="256376" y="154132"/>
                    <a:pt x="244947" y="168420"/>
                    <a:pt x="235422" y="180802"/>
                  </a:cubicBezTo>
                  <a:cubicBezTo>
                    <a:pt x="229707" y="176992"/>
                    <a:pt x="223991" y="174134"/>
                    <a:pt x="216372" y="173182"/>
                  </a:cubicBezTo>
                  <a:cubicBezTo>
                    <a:pt x="209704" y="170324"/>
                    <a:pt x="203036" y="170324"/>
                    <a:pt x="196369" y="172229"/>
                  </a:cubicBezTo>
                  <a:close/>
                  <a:moveTo>
                    <a:pt x="304001" y="327487"/>
                  </a:moveTo>
                  <a:cubicBezTo>
                    <a:pt x="299239" y="332249"/>
                    <a:pt x="291619" y="332249"/>
                    <a:pt x="266854" y="307484"/>
                  </a:cubicBezTo>
                  <a:cubicBezTo>
                    <a:pt x="260186" y="300817"/>
                    <a:pt x="253519" y="292245"/>
                    <a:pt x="246851" y="283672"/>
                  </a:cubicBezTo>
                  <a:cubicBezTo>
                    <a:pt x="254472" y="296054"/>
                    <a:pt x="262091" y="309389"/>
                    <a:pt x="267807" y="320820"/>
                  </a:cubicBezTo>
                  <a:cubicBezTo>
                    <a:pt x="284951" y="357967"/>
                    <a:pt x="282094" y="366539"/>
                    <a:pt x="275426" y="369397"/>
                  </a:cubicBezTo>
                  <a:cubicBezTo>
                    <a:pt x="268759" y="372254"/>
                    <a:pt x="260186" y="369397"/>
                    <a:pt x="243041" y="332249"/>
                  </a:cubicBezTo>
                  <a:cubicBezTo>
                    <a:pt x="237326" y="319867"/>
                    <a:pt x="232564" y="305579"/>
                    <a:pt x="227801" y="292245"/>
                  </a:cubicBezTo>
                  <a:cubicBezTo>
                    <a:pt x="229707" y="302722"/>
                    <a:pt x="231611" y="313199"/>
                    <a:pt x="232564" y="322724"/>
                  </a:cubicBezTo>
                  <a:cubicBezTo>
                    <a:pt x="236374" y="357967"/>
                    <a:pt x="231611" y="364634"/>
                    <a:pt x="224944" y="364634"/>
                  </a:cubicBezTo>
                  <a:cubicBezTo>
                    <a:pt x="218276" y="364634"/>
                    <a:pt x="212561" y="358920"/>
                    <a:pt x="208751" y="323677"/>
                  </a:cubicBezTo>
                  <a:cubicBezTo>
                    <a:pt x="206847" y="308437"/>
                    <a:pt x="207799" y="290339"/>
                    <a:pt x="208751" y="274147"/>
                  </a:cubicBezTo>
                  <a:cubicBezTo>
                    <a:pt x="222086" y="273195"/>
                    <a:pt x="235422" y="267479"/>
                    <a:pt x="243994" y="257002"/>
                  </a:cubicBezTo>
                  <a:cubicBezTo>
                    <a:pt x="257329" y="266527"/>
                    <a:pt x="271616" y="277957"/>
                    <a:pt x="282094" y="288434"/>
                  </a:cubicBezTo>
                  <a:cubicBezTo>
                    <a:pt x="307811" y="314152"/>
                    <a:pt x="308764" y="322724"/>
                    <a:pt x="304001" y="327487"/>
                  </a:cubicBezTo>
                  <a:close/>
                  <a:moveTo>
                    <a:pt x="322099" y="221759"/>
                  </a:moveTo>
                  <a:cubicBezTo>
                    <a:pt x="308764" y="223664"/>
                    <a:pt x="293524" y="223664"/>
                    <a:pt x="279236" y="223664"/>
                  </a:cubicBezTo>
                  <a:cubicBezTo>
                    <a:pt x="289714" y="224617"/>
                    <a:pt x="301144" y="226522"/>
                    <a:pt x="309716" y="228427"/>
                  </a:cubicBezTo>
                  <a:cubicBezTo>
                    <a:pt x="344959" y="236047"/>
                    <a:pt x="348769" y="242714"/>
                    <a:pt x="346864" y="249382"/>
                  </a:cubicBezTo>
                  <a:cubicBezTo>
                    <a:pt x="344959" y="256049"/>
                    <a:pt x="338291" y="259859"/>
                    <a:pt x="303049" y="252239"/>
                  </a:cubicBezTo>
                  <a:cubicBezTo>
                    <a:pt x="287809" y="249382"/>
                    <a:pt x="270664" y="242714"/>
                    <a:pt x="256376" y="236999"/>
                  </a:cubicBezTo>
                  <a:cubicBezTo>
                    <a:pt x="256376" y="236047"/>
                    <a:pt x="257329" y="234142"/>
                    <a:pt x="257329" y="233189"/>
                  </a:cubicBezTo>
                  <a:cubicBezTo>
                    <a:pt x="260186" y="220807"/>
                    <a:pt x="257329" y="208424"/>
                    <a:pt x="251614" y="197947"/>
                  </a:cubicBezTo>
                  <a:cubicBezTo>
                    <a:pt x="264949" y="188422"/>
                    <a:pt x="280189" y="178897"/>
                    <a:pt x="293524" y="171277"/>
                  </a:cubicBezTo>
                  <a:cubicBezTo>
                    <a:pt x="325909" y="155084"/>
                    <a:pt x="333529" y="156989"/>
                    <a:pt x="336386" y="162704"/>
                  </a:cubicBezTo>
                  <a:cubicBezTo>
                    <a:pt x="340197" y="168420"/>
                    <a:pt x="337339" y="176039"/>
                    <a:pt x="304954" y="192232"/>
                  </a:cubicBezTo>
                  <a:cubicBezTo>
                    <a:pt x="296382" y="196995"/>
                    <a:pt x="285904" y="200804"/>
                    <a:pt x="276379" y="204614"/>
                  </a:cubicBezTo>
                  <a:cubicBezTo>
                    <a:pt x="290666" y="200804"/>
                    <a:pt x="305907" y="197947"/>
                    <a:pt x="318289" y="196042"/>
                  </a:cubicBezTo>
                  <a:cubicBezTo>
                    <a:pt x="359247" y="191279"/>
                    <a:pt x="365914" y="196042"/>
                    <a:pt x="366866" y="203662"/>
                  </a:cubicBezTo>
                  <a:cubicBezTo>
                    <a:pt x="368772" y="209377"/>
                    <a:pt x="363057" y="216045"/>
                    <a:pt x="322099" y="221759"/>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8" name="任意多边形: 形状 7"/>
            <p:cNvSpPr/>
            <p:nvPr/>
          </p:nvSpPr>
          <p:spPr>
            <a:xfrm>
              <a:off x="7770376" y="4229571"/>
              <a:ext cx="161925" cy="190500"/>
            </a:xfrm>
            <a:custGeom>
              <a:avLst/>
              <a:gdLst>
                <a:gd name="connsiteX0" fmla="*/ 142994 w 161925"/>
                <a:gd name="connsiteY0" fmla="*/ 9054 h 190500"/>
                <a:gd name="connsiteX1" fmla="*/ 22026 w 161925"/>
                <a:gd name="connsiteY1" fmla="*/ 70967 h 190500"/>
                <a:gd name="connsiteX2" fmla="*/ 26789 w 161925"/>
                <a:gd name="connsiteY2" fmla="*/ 169074 h 190500"/>
                <a:gd name="connsiteX3" fmla="*/ 46791 w 161925"/>
                <a:gd name="connsiteY3" fmla="*/ 130022 h 190500"/>
                <a:gd name="connsiteX4" fmla="*/ 110609 w 161925"/>
                <a:gd name="connsiteY4" fmla="*/ 60489 h 190500"/>
                <a:gd name="connsiteX5" fmla="*/ 73461 w 161925"/>
                <a:gd name="connsiteY5" fmla="*/ 147167 h 190500"/>
                <a:gd name="connsiteX6" fmla="*/ 45839 w 161925"/>
                <a:gd name="connsiteY6" fmla="*/ 181457 h 190500"/>
                <a:gd name="connsiteX7" fmla="*/ 137279 w 161925"/>
                <a:gd name="connsiteY7" fmla="*/ 145262 h 190500"/>
                <a:gd name="connsiteX8" fmla="*/ 142994 w 161925"/>
                <a:gd name="connsiteY8" fmla="*/ 9054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925" h="190500">
                  <a:moveTo>
                    <a:pt x="142994" y="9054"/>
                  </a:moveTo>
                  <a:cubicBezTo>
                    <a:pt x="126801" y="-1423"/>
                    <a:pt x="45839" y="32867"/>
                    <a:pt x="22026" y="70967"/>
                  </a:cubicBezTo>
                  <a:cubicBezTo>
                    <a:pt x="119" y="105257"/>
                    <a:pt x="2976" y="146214"/>
                    <a:pt x="26789" y="169074"/>
                  </a:cubicBezTo>
                  <a:cubicBezTo>
                    <a:pt x="30599" y="158597"/>
                    <a:pt x="37266" y="144310"/>
                    <a:pt x="46791" y="130022"/>
                  </a:cubicBezTo>
                  <a:cubicBezTo>
                    <a:pt x="65841" y="100495"/>
                    <a:pt x="106799" y="58585"/>
                    <a:pt x="110609" y="60489"/>
                  </a:cubicBezTo>
                  <a:cubicBezTo>
                    <a:pt x="114419" y="63347"/>
                    <a:pt x="92511" y="117639"/>
                    <a:pt x="73461" y="147167"/>
                  </a:cubicBezTo>
                  <a:cubicBezTo>
                    <a:pt x="63936" y="161454"/>
                    <a:pt x="54411" y="173837"/>
                    <a:pt x="45839" y="181457"/>
                  </a:cubicBezTo>
                  <a:cubicBezTo>
                    <a:pt x="76319" y="193839"/>
                    <a:pt x="115371" y="179552"/>
                    <a:pt x="137279" y="145262"/>
                  </a:cubicBezTo>
                  <a:cubicBezTo>
                    <a:pt x="161091" y="107162"/>
                    <a:pt x="160139" y="19532"/>
                    <a:pt x="142994" y="9054"/>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9" name="任意多边形: 形状 8"/>
            <p:cNvSpPr/>
            <p:nvPr/>
          </p:nvSpPr>
          <p:spPr>
            <a:xfrm>
              <a:off x="7051786" y="4553563"/>
              <a:ext cx="114300" cy="123825"/>
            </a:xfrm>
            <a:custGeom>
              <a:avLst/>
              <a:gdLst>
                <a:gd name="connsiteX0" fmla="*/ 12906 w 114300"/>
                <a:gd name="connsiteY0" fmla="*/ 8912 h 123825"/>
                <a:gd name="connsiteX1" fmla="*/ 24336 w 114300"/>
                <a:gd name="connsiteY1" fmla="*/ 97495 h 123825"/>
                <a:gd name="connsiteX2" fmla="*/ 86249 w 114300"/>
                <a:gd name="connsiteY2" fmla="*/ 115592 h 123825"/>
                <a:gd name="connsiteX3" fmla="*/ 66246 w 114300"/>
                <a:gd name="connsiteY3" fmla="*/ 94637 h 123825"/>
                <a:gd name="connsiteX4" fmla="*/ 36719 w 114300"/>
                <a:gd name="connsiteY4" fmla="*/ 40345 h 123825"/>
                <a:gd name="connsiteX5" fmla="*/ 82439 w 114300"/>
                <a:gd name="connsiteY5" fmla="*/ 82255 h 123825"/>
                <a:gd name="connsiteX6" fmla="*/ 97679 w 114300"/>
                <a:gd name="connsiteY6" fmla="*/ 107020 h 123825"/>
                <a:gd name="connsiteX7" fmla="*/ 94821 w 114300"/>
                <a:gd name="connsiteY7" fmla="*/ 42250 h 123825"/>
                <a:gd name="connsiteX8" fmla="*/ 12906 w 114300"/>
                <a:gd name="connsiteY8" fmla="*/ 8912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123825">
                  <a:moveTo>
                    <a:pt x="12906" y="8912"/>
                  </a:moveTo>
                  <a:cubicBezTo>
                    <a:pt x="2429" y="16532"/>
                    <a:pt x="6239" y="73682"/>
                    <a:pt x="24336" y="97495"/>
                  </a:cubicBezTo>
                  <a:cubicBezTo>
                    <a:pt x="40529" y="118450"/>
                    <a:pt x="67199" y="126070"/>
                    <a:pt x="86249" y="115592"/>
                  </a:cubicBezTo>
                  <a:cubicBezTo>
                    <a:pt x="80534" y="110830"/>
                    <a:pt x="72914" y="104162"/>
                    <a:pt x="66246" y="94637"/>
                  </a:cubicBezTo>
                  <a:cubicBezTo>
                    <a:pt x="51959" y="76540"/>
                    <a:pt x="34814" y="42250"/>
                    <a:pt x="36719" y="40345"/>
                  </a:cubicBezTo>
                  <a:cubicBezTo>
                    <a:pt x="38624" y="38440"/>
                    <a:pt x="68151" y="64157"/>
                    <a:pt x="82439" y="82255"/>
                  </a:cubicBezTo>
                  <a:cubicBezTo>
                    <a:pt x="89106" y="90827"/>
                    <a:pt x="94821" y="100352"/>
                    <a:pt x="97679" y="107020"/>
                  </a:cubicBezTo>
                  <a:cubicBezTo>
                    <a:pt x="111966" y="90827"/>
                    <a:pt x="111014" y="63205"/>
                    <a:pt x="94821" y="42250"/>
                  </a:cubicBezTo>
                  <a:cubicBezTo>
                    <a:pt x="77676" y="19390"/>
                    <a:pt x="22431" y="1292"/>
                    <a:pt x="12906" y="8912"/>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0" name="任意多边形: 形状 9"/>
            <p:cNvSpPr/>
            <p:nvPr/>
          </p:nvSpPr>
          <p:spPr>
            <a:xfrm>
              <a:off x="7234714" y="5101939"/>
              <a:ext cx="161925" cy="161925"/>
            </a:xfrm>
            <a:custGeom>
              <a:avLst/>
              <a:gdLst>
                <a:gd name="connsiteX0" fmla="*/ 150019 w 161925"/>
                <a:gd name="connsiteY0" fmla="*/ 37751 h 161925"/>
                <a:gd name="connsiteX1" fmla="*/ 113824 w 161925"/>
                <a:gd name="connsiteY1" fmla="*/ 28226 h 161925"/>
                <a:gd name="connsiteX2" fmla="*/ 102394 w 161925"/>
                <a:gd name="connsiteY2" fmla="*/ 33941 h 161925"/>
                <a:gd name="connsiteX3" fmla="*/ 62389 w 161925"/>
                <a:gd name="connsiteY3" fmla="*/ 8223 h 161925"/>
                <a:gd name="connsiteX4" fmla="*/ 43339 w 161925"/>
                <a:gd name="connsiteY4" fmla="*/ 52038 h 161925"/>
                <a:gd name="connsiteX5" fmla="*/ 30956 w 161925"/>
                <a:gd name="connsiteY5" fmla="*/ 53943 h 161925"/>
                <a:gd name="connsiteX6" fmla="*/ 7144 w 161925"/>
                <a:gd name="connsiteY6" fmla="*/ 82518 h 161925"/>
                <a:gd name="connsiteX7" fmla="*/ 18574 w 161925"/>
                <a:gd name="connsiteY7" fmla="*/ 105378 h 161925"/>
                <a:gd name="connsiteX8" fmla="*/ 43339 w 161925"/>
                <a:gd name="connsiteY8" fmla="*/ 113951 h 161925"/>
                <a:gd name="connsiteX9" fmla="*/ 61436 w 161925"/>
                <a:gd name="connsiteY9" fmla="*/ 157766 h 161925"/>
                <a:gd name="connsiteX10" fmla="*/ 78581 w 161925"/>
                <a:gd name="connsiteY10" fmla="*/ 157766 h 161925"/>
                <a:gd name="connsiteX11" fmla="*/ 102394 w 161925"/>
                <a:gd name="connsiteY11" fmla="*/ 133001 h 161925"/>
                <a:gd name="connsiteX12" fmla="*/ 135731 w 161925"/>
                <a:gd name="connsiteY12" fmla="*/ 139668 h 161925"/>
                <a:gd name="connsiteX13" fmla="*/ 150019 w 161925"/>
                <a:gd name="connsiteY13" fmla="*/ 130143 h 161925"/>
                <a:gd name="connsiteX14" fmla="*/ 139541 w 161925"/>
                <a:gd name="connsiteY14" fmla="*/ 83471 h 161925"/>
                <a:gd name="connsiteX15" fmla="*/ 154781 w 161925"/>
                <a:gd name="connsiteY15" fmla="*/ 62516 h 161925"/>
                <a:gd name="connsiteX16" fmla="*/ 150019 w 161925"/>
                <a:gd name="connsiteY16" fmla="*/ 37751 h 161925"/>
                <a:gd name="connsiteX17" fmla="*/ 35719 w 161925"/>
                <a:gd name="connsiteY17" fmla="*/ 97758 h 161925"/>
                <a:gd name="connsiteX18" fmla="*/ 48101 w 161925"/>
                <a:gd name="connsiteY18" fmla="*/ 89186 h 161925"/>
                <a:gd name="connsiteX19" fmla="*/ 58579 w 161925"/>
                <a:gd name="connsiteY19" fmla="*/ 86328 h 161925"/>
                <a:gd name="connsiteX20" fmla="*/ 43339 w 161925"/>
                <a:gd name="connsiteY20" fmla="*/ 87281 h 161925"/>
                <a:gd name="connsiteX21" fmla="*/ 26194 w 161925"/>
                <a:gd name="connsiteY21" fmla="*/ 82518 h 161925"/>
                <a:gd name="connsiteX22" fmla="*/ 43339 w 161925"/>
                <a:gd name="connsiteY22" fmla="*/ 77756 h 161925"/>
                <a:gd name="connsiteX23" fmla="*/ 58579 w 161925"/>
                <a:gd name="connsiteY23" fmla="*/ 78708 h 161925"/>
                <a:gd name="connsiteX24" fmla="*/ 48101 w 161925"/>
                <a:gd name="connsiteY24" fmla="*/ 75851 h 161925"/>
                <a:gd name="connsiteX25" fmla="*/ 35719 w 161925"/>
                <a:gd name="connsiteY25" fmla="*/ 66326 h 161925"/>
                <a:gd name="connsiteX26" fmla="*/ 51911 w 161925"/>
                <a:gd name="connsiteY26" fmla="*/ 67278 h 161925"/>
                <a:gd name="connsiteX27" fmla="*/ 68104 w 161925"/>
                <a:gd name="connsiteY27" fmla="*/ 74898 h 161925"/>
                <a:gd name="connsiteX28" fmla="*/ 67151 w 161925"/>
                <a:gd name="connsiteY28" fmla="*/ 88233 h 161925"/>
                <a:gd name="connsiteX29" fmla="*/ 68104 w 161925"/>
                <a:gd name="connsiteY29" fmla="*/ 89186 h 161925"/>
                <a:gd name="connsiteX30" fmla="*/ 51911 w 161925"/>
                <a:gd name="connsiteY30" fmla="*/ 96806 h 161925"/>
                <a:gd name="connsiteX31" fmla="*/ 35719 w 161925"/>
                <a:gd name="connsiteY31" fmla="*/ 97758 h 161925"/>
                <a:gd name="connsiteX32" fmla="*/ 88106 w 161925"/>
                <a:gd name="connsiteY32" fmla="*/ 119666 h 161925"/>
                <a:gd name="connsiteX33" fmla="*/ 84296 w 161925"/>
                <a:gd name="connsiteY33" fmla="*/ 134906 h 161925"/>
                <a:gd name="connsiteX34" fmla="*/ 79534 w 161925"/>
                <a:gd name="connsiteY34" fmla="*/ 120618 h 161925"/>
                <a:gd name="connsiteX35" fmla="*/ 80486 w 161925"/>
                <a:gd name="connsiteY35" fmla="*/ 109188 h 161925"/>
                <a:gd name="connsiteX36" fmla="*/ 76676 w 161925"/>
                <a:gd name="connsiteY36" fmla="*/ 124428 h 161925"/>
                <a:gd name="connsiteX37" fmla="*/ 66199 w 161925"/>
                <a:gd name="connsiteY37" fmla="*/ 138716 h 161925"/>
                <a:gd name="connsiteX38" fmla="*/ 67151 w 161925"/>
                <a:gd name="connsiteY38" fmla="*/ 120618 h 161925"/>
                <a:gd name="connsiteX39" fmla="*/ 72866 w 161925"/>
                <a:gd name="connsiteY39" fmla="*/ 106331 h 161925"/>
                <a:gd name="connsiteX40" fmla="*/ 66199 w 161925"/>
                <a:gd name="connsiteY40" fmla="*/ 115856 h 161925"/>
                <a:gd name="connsiteX41" fmla="*/ 53816 w 161925"/>
                <a:gd name="connsiteY41" fmla="*/ 124428 h 161925"/>
                <a:gd name="connsiteX42" fmla="*/ 59531 w 161925"/>
                <a:gd name="connsiteY42" fmla="*/ 110141 h 161925"/>
                <a:gd name="connsiteX43" fmla="*/ 71914 w 161925"/>
                <a:gd name="connsiteY43" fmla="*/ 96806 h 161925"/>
                <a:gd name="connsiteX44" fmla="*/ 85249 w 161925"/>
                <a:gd name="connsiteY44" fmla="*/ 101568 h 161925"/>
                <a:gd name="connsiteX45" fmla="*/ 88106 w 161925"/>
                <a:gd name="connsiteY45" fmla="*/ 119666 h 161925"/>
                <a:gd name="connsiteX46" fmla="*/ 73819 w 161925"/>
                <a:gd name="connsiteY46" fmla="*/ 68231 h 161925"/>
                <a:gd name="connsiteX47" fmla="*/ 61436 w 161925"/>
                <a:gd name="connsiteY47" fmla="*/ 54896 h 161925"/>
                <a:gd name="connsiteX48" fmla="*/ 55721 w 161925"/>
                <a:gd name="connsiteY48" fmla="*/ 39656 h 161925"/>
                <a:gd name="connsiteX49" fmla="*/ 68104 w 161925"/>
                <a:gd name="connsiteY49" fmla="*/ 49181 h 161925"/>
                <a:gd name="connsiteX50" fmla="*/ 73819 w 161925"/>
                <a:gd name="connsiteY50" fmla="*/ 58706 h 161925"/>
                <a:gd name="connsiteX51" fmla="*/ 68104 w 161925"/>
                <a:gd name="connsiteY51" fmla="*/ 44418 h 161925"/>
                <a:gd name="connsiteX52" fmla="*/ 68104 w 161925"/>
                <a:gd name="connsiteY52" fmla="*/ 26321 h 161925"/>
                <a:gd name="connsiteX53" fmla="*/ 77629 w 161925"/>
                <a:gd name="connsiteY53" fmla="*/ 41561 h 161925"/>
                <a:gd name="connsiteX54" fmla="*/ 81439 w 161925"/>
                <a:gd name="connsiteY54" fmla="*/ 56801 h 161925"/>
                <a:gd name="connsiteX55" fmla="*/ 81439 w 161925"/>
                <a:gd name="connsiteY55" fmla="*/ 45371 h 161925"/>
                <a:gd name="connsiteX56" fmla="*/ 86201 w 161925"/>
                <a:gd name="connsiteY56" fmla="*/ 31083 h 161925"/>
                <a:gd name="connsiteX57" fmla="*/ 90011 w 161925"/>
                <a:gd name="connsiteY57" fmla="*/ 46323 h 161925"/>
                <a:gd name="connsiteX58" fmla="*/ 87154 w 161925"/>
                <a:gd name="connsiteY58" fmla="*/ 64421 h 161925"/>
                <a:gd name="connsiteX59" fmla="*/ 79534 w 161925"/>
                <a:gd name="connsiteY59" fmla="*/ 65373 h 161925"/>
                <a:gd name="connsiteX60" fmla="*/ 73819 w 161925"/>
                <a:gd name="connsiteY60" fmla="*/ 68231 h 161925"/>
                <a:gd name="connsiteX61" fmla="*/ 134779 w 161925"/>
                <a:gd name="connsiteY61" fmla="*/ 99663 h 161925"/>
                <a:gd name="connsiteX62" fmla="*/ 119539 w 161925"/>
                <a:gd name="connsiteY62" fmla="*/ 99663 h 161925"/>
                <a:gd name="connsiteX63" fmla="*/ 109061 w 161925"/>
                <a:gd name="connsiteY63" fmla="*/ 95853 h 161925"/>
                <a:gd name="connsiteX64" fmla="*/ 122396 w 161925"/>
                <a:gd name="connsiteY64" fmla="*/ 104426 h 161925"/>
                <a:gd name="connsiteX65" fmla="*/ 132874 w 161925"/>
                <a:gd name="connsiteY65" fmla="*/ 118713 h 161925"/>
                <a:gd name="connsiteX66" fmla="*/ 116681 w 161925"/>
                <a:gd name="connsiteY66" fmla="*/ 112046 h 161925"/>
                <a:gd name="connsiteX67" fmla="*/ 105251 w 161925"/>
                <a:gd name="connsiteY67" fmla="*/ 101568 h 161925"/>
                <a:gd name="connsiteX68" fmla="*/ 111919 w 161925"/>
                <a:gd name="connsiteY68" fmla="*/ 110141 h 161925"/>
                <a:gd name="connsiteX69" fmla="*/ 116681 w 161925"/>
                <a:gd name="connsiteY69" fmla="*/ 124428 h 161925"/>
                <a:gd name="connsiteX70" fmla="*/ 104299 w 161925"/>
                <a:gd name="connsiteY70" fmla="*/ 113951 h 161925"/>
                <a:gd name="connsiteX71" fmla="*/ 95726 w 161925"/>
                <a:gd name="connsiteY71" fmla="*/ 97758 h 161925"/>
                <a:gd name="connsiteX72" fmla="*/ 104299 w 161925"/>
                <a:gd name="connsiteY72" fmla="*/ 86328 h 161925"/>
                <a:gd name="connsiteX73" fmla="*/ 121444 w 161925"/>
                <a:gd name="connsiteY73" fmla="*/ 90138 h 161925"/>
                <a:gd name="connsiteX74" fmla="*/ 134779 w 161925"/>
                <a:gd name="connsiteY74" fmla="*/ 99663 h 161925"/>
                <a:gd name="connsiteX75" fmla="*/ 122396 w 161925"/>
                <a:gd name="connsiteY75" fmla="*/ 62516 h 161925"/>
                <a:gd name="connsiteX76" fmla="*/ 109061 w 161925"/>
                <a:gd name="connsiteY76" fmla="*/ 70136 h 161925"/>
                <a:gd name="connsiteX77" fmla="*/ 119539 w 161925"/>
                <a:gd name="connsiteY77" fmla="*/ 66326 h 161925"/>
                <a:gd name="connsiteX78" fmla="*/ 134779 w 161925"/>
                <a:gd name="connsiteY78" fmla="*/ 66326 h 161925"/>
                <a:gd name="connsiteX79" fmla="*/ 121444 w 161925"/>
                <a:gd name="connsiteY79" fmla="*/ 74898 h 161925"/>
                <a:gd name="connsiteX80" fmla="*/ 103346 w 161925"/>
                <a:gd name="connsiteY80" fmla="*/ 77756 h 161925"/>
                <a:gd name="connsiteX81" fmla="*/ 103346 w 161925"/>
                <a:gd name="connsiteY81" fmla="*/ 76803 h 161925"/>
                <a:gd name="connsiteX82" fmla="*/ 95726 w 161925"/>
                <a:gd name="connsiteY82" fmla="*/ 66326 h 161925"/>
                <a:gd name="connsiteX83" fmla="*/ 104299 w 161925"/>
                <a:gd name="connsiteY83" fmla="*/ 51086 h 161925"/>
                <a:gd name="connsiteX84" fmla="*/ 116681 w 161925"/>
                <a:gd name="connsiteY84" fmla="*/ 40608 h 161925"/>
                <a:gd name="connsiteX85" fmla="*/ 111919 w 161925"/>
                <a:gd name="connsiteY85" fmla="*/ 54896 h 161925"/>
                <a:gd name="connsiteX86" fmla="*/ 105251 w 161925"/>
                <a:gd name="connsiteY86" fmla="*/ 63468 h 161925"/>
                <a:gd name="connsiteX87" fmla="*/ 117634 w 161925"/>
                <a:gd name="connsiteY87" fmla="*/ 53943 h 161925"/>
                <a:gd name="connsiteX88" fmla="*/ 134779 w 161925"/>
                <a:gd name="connsiteY88" fmla="*/ 48228 h 161925"/>
                <a:gd name="connsiteX89" fmla="*/ 122396 w 161925"/>
                <a:gd name="connsiteY89" fmla="*/ 6251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1925" h="161925">
                  <a:moveTo>
                    <a:pt x="150019" y="37751"/>
                  </a:moveTo>
                  <a:cubicBezTo>
                    <a:pt x="142399" y="27273"/>
                    <a:pt x="128111" y="23463"/>
                    <a:pt x="113824" y="28226"/>
                  </a:cubicBezTo>
                  <a:cubicBezTo>
                    <a:pt x="110014" y="29178"/>
                    <a:pt x="106204" y="31083"/>
                    <a:pt x="102394" y="33941"/>
                  </a:cubicBezTo>
                  <a:cubicBezTo>
                    <a:pt x="95726" y="14891"/>
                    <a:pt x="78581" y="3461"/>
                    <a:pt x="62389" y="8223"/>
                  </a:cubicBezTo>
                  <a:cubicBezTo>
                    <a:pt x="46196" y="12986"/>
                    <a:pt x="38576" y="32988"/>
                    <a:pt x="43339" y="52038"/>
                  </a:cubicBezTo>
                  <a:cubicBezTo>
                    <a:pt x="38576" y="52038"/>
                    <a:pt x="34766" y="52991"/>
                    <a:pt x="30956" y="53943"/>
                  </a:cubicBezTo>
                  <a:cubicBezTo>
                    <a:pt x="16669" y="58706"/>
                    <a:pt x="7144" y="69183"/>
                    <a:pt x="7144" y="82518"/>
                  </a:cubicBezTo>
                  <a:cubicBezTo>
                    <a:pt x="7144" y="91091"/>
                    <a:pt x="10954" y="98711"/>
                    <a:pt x="18574" y="105378"/>
                  </a:cubicBezTo>
                  <a:cubicBezTo>
                    <a:pt x="25241" y="111093"/>
                    <a:pt x="33814" y="113951"/>
                    <a:pt x="43339" y="113951"/>
                  </a:cubicBezTo>
                  <a:cubicBezTo>
                    <a:pt x="37624" y="133001"/>
                    <a:pt x="45244" y="153003"/>
                    <a:pt x="61436" y="157766"/>
                  </a:cubicBezTo>
                  <a:cubicBezTo>
                    <a:pt x="67151" y="159671"/>
                    <a:pt x="72866" y="159671"/>
                    <a:pt x="78581" y="157766"/>
                  </a:cubicBezTo>
                  <a:cubicBezTo>
                    <a:pt x="89059" y="154908"/>
                    <a:pt x="98584" y="145383"/>
                    <a:pt x="102394" y="133001"/>
                  </a:cubicBezTo>
                  <a:cubicBezTo>
                    <a:pt x="112871" y="140621"/>
                    <a:pt x="125254" y="142526"/>
                    <a:pt x="135731" y="139668"/>
                  </a:cubicBezTo>
                  <a:cubicBezTo>
                    <a:pt x="141446" y="137763"/>
                    <a:pt x="146209" y="134906"/>
                    <a:pt x="150019" y="130143"/>
                  </a:cubicBezTo>
                  <a:cubicBezTo>
                    <a:pt x="159544" y="116808"/>
                    <a:pt x="155734" y="95853"/>
                    <a:pt x="139541" y="83471"/>
                  </a:cubicBezTo>
                  <a:cubicBezTo>
                    <a:pt x="147161" y="77756"/>
                    <a:pt x="151924" y="70136"/>
                    <a:pt x="154781" y="62516"/>
                  </a:cubicBezTo>
                  <a:cubicBezTo>
                    <a:pt x="155734" y="52991"/>
                    <a:pt x="154781" y="44418"/>
                    <a:pt x="150019" y="37751"/>
                  </a:cubicBezTo>
                  <a:close/>
                  <a:moveTo>
                    <a:pt x="35719" y="97758"/>
                  </a:moveTo>
                  <a:cubicBezTo>
                    <a:pt x="34766" y="95853"/>
                    <a:pt x="35719" y="92996"/>
                    <a:pt x="48101" y="89186"/>
                  </a:cubicBezTo>
                  <a:cubicBezTo>
                    <a:pt x="50959" y="88233"/>
                    <a:pt x="54769" y="87281"/>
                    <a:pt x="58579" y="86328"/>
                  </a:cubicBezTo>
                  <a:cubicBezTo>
                    <a:pt x="52864" y="87281"/>
                    <a:pt x="48101" y="87281"/>
                    <a:pt x="43339" y="87281"/>
                  </a:cubicBezTo>
                  <a:cubicBezTo>
                    <a:pt x="28099" y="87281"/>
                    <a:pt x="26194" y="84423"/>
                    <a:pt x="26194" y="82518"/>
                  </a:cubicBezTo>
                  <a:cubicBezTo>
                    <a:pt x="26194" y="79661"/>
                    <a:pt x="29051" y="77756"/>
                    <a:pt x="43339" y="77756"/>
                  </a:cubicBezTo>
                  <a:cubicBezTo>
                    <a:pt x="48101" y="77756"/>
                    <a:pt x="53816" y="78708"/>
                    <a:pt x="58579" y="78708"/>
                  </a:cubicBezTo>
                  <a:cubicBezTo>
                    <a:pt x="54769" y="77756"/>
                    <a:pt x="50959" y="76803"/>
                    <a:pt x="48101" y="75851"/>
                  </a:cubicBezTo>
                  <a:cubicBezTo>
                    <a:pt x="35719" y="71088"/>
                    <a:pt x="34766" y="69183"/>
                    <a:pt x="35719" y="66326"/>
                  </a:cubicBezTo>
                  <a:cubicBezTo>
                    <a:pt x="36671" y="64421"/>
                    <a:pt x="39529" y="63468"/>
                    <a:pt x="51911" y="67278"/>
                  </a:cubicBezTo>
                  <a:cubicBezTo>
                    <a:pt x="56674" y="69183"/>
                    <a:pt x="63341" y="72041"/>
                    <a:pt x="68104" y="74898"/>
                  </a:cubicBezTo>
                  <a:cubicBezTo>
                    <a:pt x="66199" y="78708"/>
                    <a:pt x="66199" y="83471"/>
                    <a:pt x="67151" y="88233"/>
                  </a:cubicBezTo>
                  <a:cubicBezTo>
                    <a:pt x="67151" y="88233"/>
                    <a:pt x="67151" y="89186"/>
                    <a:pt x="68104" y="89186"/>
                  </a:cubicBezTo>
                  <a:cubicBezTo>
                    <a:pt x="63341" y="92043"/>
                    <a:pt x="56674" y="94901"/>
                    <a:pt x="51911" y="96806"/>
                  </a:cubicBezTo>
                  <a:cubicBezTo>
                    <a:pt x="39529" y="101568"/>
                    <a:pt x="36671" y="99663"/>
                    <a:pt x="35719" y="97758"/>
                  </a:cubicBezTo>
                  <a:close/>
                  <a:moveTo>
                    <a:pt x="88106" y="119666"/>
                  </a:moveTo>
                  <a:cubicBezTo>
                    <a:pt x="88106" y="133001"/>
                    <a:pt x="86201" y="134906"/>
                    <a:pt x="84296" y="134906"/>
                  </a:cubicBezTo>
                  <a:cubicBezTo>
                    <a:pt x="81439" y="134906"/>
                    <a:pt x="79534" y="133001"/>
                    <a:pt x="79534" y="120618"/>
                  </a:cubicBezTo>
                  <a:cubicBezTo>
                    <a:pt x="79534" y="116808"/>
                    <a:pt x="79534" y="112998"/>
                    <a:pt x="80486" y="109188"/>
                  </a:cubicBezTo>
                  <a:cubicBezTo>
                    <a:pt x="79534" y="113951"/>
                    <a:pt x="78581" y="119666"/>
                    <a:pt x="76676" y="124428"/>
                  </a:cubicBezTo>
                  <a:cubicBezTo>
                    <a:pt x="71914" y="138716"/>
                    <a:pt x="69056" y="139668"/>
                    <a:pt x="66199" y="138716"/>
                  </a:cubicBezTo>
                  <a:cubicBezTo>
                    <a:pt x="63341" y="137763"/>
                    <a:pt x="62389" y="134906"/>
                    <a:pt x="67151" y="120618"/>
                  </a:cubicBezTo>
                  <a:cubicBezTo>
                    <a:pt x="69056" y="115856"/>
                    <a:pt x="70961" y="111093"/>
                    <a:pt x="72866" y="106331"/>
                  </a:cubicBezTo>
                  <a:cubicBezTo>
                    <a:pt x="70961" y="109188"/>
                    <a:pt x="69056" y="112998"/>
                    <a:pt x="66199" y="115856"/>
                  </a:cubicBezTo>
                  <a:cubicBezTo>
                    <a:pt x="58579" y="126333"/>
                    <a:pt x="55721" y="126333"/>
                    <a:pt x="53816" y="124428"/>
                  </a:cubicBezTo>
                  <a:cubicBezTo>
                    <a:pt x="51911" y="122523"/>
                    <a:pt x="51911" y="119666"/>
                    <a:pt x="59531" y="110141"/>
                  </a:cubicBezTo>
                  <a:cubicBezTo>
                    <a:pt x="63341" y="105378"/>
                    <a:pt x="68104" y="101568"/>
                    <a:pt x="71914" y="96806"/>
                  </a:cubicBezTo>
                  <a:cubicBezTo>
                    <a:pt x="75724" y="99663"/>
                    <a:pt x="80486" y="101568"/>
                    <a:pt x="85249" y="101568"/>
                  </a:cubicBezTo>
                  <a:cubicBezTo>
                    <a:pt x="87154" y="107283"/>
                    <a:pt x="88106" y="113951"/>
                    <a:pt x="88106" y="119666"/>
                  </a:cubicBezTo>
                  <a:close/>
                  <a:moveTo>
                    <a:pt x="73819" y="68231"/>
                  </a:moveTo>
                  <a:cubicBezTo>
                    <a:pt x="70009" y="64421"/>
                    <a:pt x="65246" y="59658"/>
                    <a:pt x="61436" y="54896"/>
                  </a:cubicBezTo>
                  <a:cubicBezTo>
                    <a:pt x="53816" y="44418"/>
                    <a:pt x="53816" y="41561"/>
                    <a:pt x="55721" y="39656"/>
                  </a:cubicBezTo>
                  <a:cubicBezTo>
                    <a:pt x="57626" y="37751"/>
                    <a:pt x="60484" y="38703"/>
                    <a:pt x="68104" y="49181"/>
                  </a:cubicBezTo>
                  <a:cubicBezTo>
                    <a:pt x="70009" y="52038"/>
                    <a:pt x="71914" y="54896"/>
                    <a:pt x="73819" y="58706"/>
                  </a:cubicBezTo>
                  <a:cubicBezTo>
                    <a:pt x="71914" y="53943"/>
                    <a:pt x="69056" y="49181"/>
                    <a:pt x="68104" y="44418"/>
                  </a:cubicBezTo>
                  <a:cubicBezTo>
                    <a:pt x="63341" y="30131"/>
                    <a:pt x="65246" y="27273"/>
                    <a:pt x="68104" y="26321"/>
                  </a:cubicBezTo>
                  <a:cubicBezTo>
                    <a:pt x="70961" y="25368"/>
                    <a:pt x="73819" y="27273"/>
                    <a:pt x="77629" y="41561"/>
                  </a:cubicBezTo>
                  <a:cubicBezTo>
                    <a:pt x="78581" y="46323"/>
                    <a:pt x="80486" y="51086"/>
                    <a:pt x="81439" y="56801"/>
                  </a:cubicBezTo>
                  <a:cubicBezTo>
                    <a:pt x="81439" y="52991"/>
                    <a:pt x="81439" y="49181"/>
                    <a:pt x="81439" y="45371"/>
                  </a:cubicBezTo>
                  <a:cubicBezTo>
                    <a:pt x="82391" y="32036"/>
                    <a:pt x="84296" y="30131"/>
                    <a:pt x="86201" y="31083"/>
                  </a:cubicBezTo>
                  <a:cubicBezTo>
                    <a:pt x="89059" y="31083"/>
                    <a:pt x="90011" y="33941"/>
                    <a:pt x="90011" y="46323"/>
                  </a:cubicBezTo>
                  <a:cubicBezTo>
                    <a:pt x="90011" y="52038"/>
                    <a:pt x="89059" y="58706"/>
                    <a:pt x="87154" y="64421"/>
                  </a:cubicBezTo>
                  <a:cubicBezTo>
                    <a:pt x="85249" y="64421"/>
                    <a:pt x="82391" y="64421"/>
                    <a:pt x="79534" y="65373"/>
                  </a:cubicBezTo>
                  <a:cubicBezTo>
                    <a:pt x="77629" y="65373"/>
                    <a:pt x="75724" y="67278"/>
                    <a:pt x="73819" y="68231"/>
                  </a:cubicBezTo>
                  <a:close/>
                  <a:moveTo>
                    <a:pt x="134779" y="99663"/>
                  </a:moveTo>
                  <a:cubicBezTo>
                    <a:pt x="133826" y="101568"/>
                    <a:pt x="131921" y="103473"/>
                    <a:pt x="119539" y="99663"/>
                  </a:cubicBezTo>
                  <a:cubicBezTo>
                    <a:pt x="116681" y="98711"/>
                    <a:pt x="112871" y="96806"/>
                    <a:pt x="109061" y="95853"/>
                  </a:cubicBezTo>
                  <a:cubicBezTo>
                    <a:pt x="113824" y="98711"/>
                    <a:pt x="118586" y="101568"/>
                    <a:pt x="122396" y="104426"/>
                  </a:cubicBezTo>
                  <a:cubicBezTo>
                    <a:pt x="133826" y="112998"/>
                    <a:pt x="134779" y="116808"/>
                    <a:pt x="132874" y="118713"/>
                  </a:cubicBezTo>
                  <a:cubicBezTo>
                    <a:pt x="130969" y="120618"/>
                    <a:pt x="128111" y="121571"/>
                    <a:pt x="116681" y="112046"/>
                  </a:cubicBezTo>
                  <a:cubicBezTo>
                    <a:pt x="112871" y="109188"/>
                    <a:pt x="109061" y="105378"/>
                    <a:pt x="105251" y="101568"/>
                  </a:cubicBezTo>
                  <a:cubicBezTo>
                    <a:pt x="108109" y="104426"/>
                    <a:pt x="110014" y="107283"/>
                    <a:pt x="111919" y="110141"/>
                  </a:cubicBezTo>
                  <a:cubicBezTo>
                    <a:pt x="119539" y="120618"/>
                    <a:pt x="118586" y="123476"/>
                    <a:pt x="116681" y="124428"/>
                  </a:cubicBezTo>
                  <a:cubicBezTo>
                    <a:pt x="114776" y="125381"/>
                    <a:pt x="111919" y="124428"/>
                    <a:pt x="104299" y="113951"/>
                  </a:cubicBezTo>
                  <a:cubicBezTo>
                    <a:pt x="101441" y="109188"/>
                    <a:pt x="98584" y="103473"/>
                    <a:pt x="95726" y="97758"/>
                  </a:cubicBezTo>
                  <a:cubicBezTo>
                    <a:pt x="100489" y="94901"/>
                    <a:pt x="103346" y="91091"/>
                    <a:pt x="104299" y="86328"/>
                  </a:cubicBezTo>
                  <a:cubicBezTo>
                    <a:pt x="110014" y="87281"/>
                    <a:pt x="116681" y="88233"/>
                    <a:pt x="121444" y="90138"/>
                  </a:cubicBezTo>
                  <a:cubicBezTo>
                    <a:pt x="133826" y="94901"/>
                    <a:pt x="134779" y="97758"/>
                    <a:pt x="134779" y="99663"/>
                  </a:cubicBezTo>
                  <a:close/>
                  <a:moveTo>
                    <a:pt x="122396" y="62516"/>
                  </a:moveTo>
                  <a:cubicBezTo>
                    <a:pt x="118586" y="65373"/>
                    <a:pt x="113824" y="68231"/>
                    <a:pt x="109061" y="70136"/>
                  </a:cubicBezTo>
                  <a:cubicBezTo>
                    <a:pt x="112871" y="68231"/>
                    <a:pt x="116681" y="67278"/>
                    <a:pt x="119539" y="66326"/>
                  </a:cubicBezTo>
                  <a:cubicBezTo>
                    <a:pt x="131921" y="62516"/>
                    <a:pt x="134779" y="64421"/>
                    <a:pt x="134779" y="66326"/>
                  </a:cubicBezTo>
                  <a:cubicBezTo>
                    <a:pt x="135731" y="68231"/>
                    <a:pt x="133826" y="71088"/>
                    <a:pt x="121444" y="74898"/>
                  </a:cubicBezTo>
                  <a:cubicBezTo>
                    <a:pt x="115729" y="76803"/>
                    <a:pt x="110014" y="77756"/>
                    <a:pt x="103346" y="77756"/>
                  </a:cubicBezTo>
                  <a:cubicBezTo>
                    <a:pt x="103346" y="77756"/>
                    <a:pt x="103346" y="76803"/>
                    <a:pt x="103346" y="76803"/>
                  </a:cubicBezTo>
                  <a:cubicBezTo>
                    <a:pt x="102394" y="72041"/>
                    <a:pt x="99536" y="69183"/>
                    <a:pt x="95726" y="66326"/>
                  </a:cubicBezTo>
                  <a:cubicBezTo>
                    <a:pt x="98584" y="61563"/>
                    <a:pt x="101441" y="54896"/>
                    <a:pt x="104299" y="51086"/>
                  </a:cubicBezTo>
                  <a:cubicBezTo>
                    <a:pt x="111919" y="40608"/>
                    <a:pt x="114776" y="39656"/>
                    <a:pt x="116681" y="40608"/>
                  </a:cubicBezTo>
                  <a:cubicBezTo>
                    <a:pt x="118586" y="41561"/>
                    <a:pt x="119539" y="44418"/>
                    <a:pt x="111919" y="54896"/>
                  </a:cubicBezTo>
                  <a:cubicBezTo>
                    <a:pt x="110014" y="57753"/>
                    <a:pt x="107156" y="60611"/>
                    <a:pt x="105251" y="63468"/>
                  </a:cubicBezTo>
                  <a:cubicBezTo>
                    <a:pt x="109061" y="59658"/>
                    <a:pt x="113824" y="55848"/>
                    <a:pt x="117634" y="53943"/>
                  </a:cubicBezTo>
                  <a:cubicBezTo>
                    <a:pt x="130016" y="45371"/>
                    <a:pt x="132874" y="45371"/>
                    <a:pt x="134779" y="48228"/>
                  </a:cubicBezTo>
                  <a:cubicBezTo>
                    <a:pt x="136684" y="51086"/>
                    <a:pt x="133826" y="53943"/>
                    <a:pt x="122396" y="62516"/>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grpSp>
      <p:sp>
        <p:nvSpPr>
          <p:cNvPr id="16" name="TextBox 1"/>
          <p:cNvSpPr txBox="1">
            <a:spLocks noChangeArrowheads="1"/>
          </p:cNvSpPr>
          <p:nvPr/>
        </p:nvSpPr>
        <p:spPr bwMode="auto">
          <a:xfrm>
            <a:off x="1865314" y="4351869"/>
            <a:ext cx="939681"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C00000"/>
                </a:solidFill>
                <a:effectLst/>
                <a:uLnTx/>
                <a:uFillTx/>
                <a:latin typeface="黑体" panose="02010609060101010101" pitchFamily="49" charset="-122"/>
                <a:ea typeface="黑体" panose="02010609060101010101" pitchFamily="49" charset="-122"/>
                <a:cs typeface="+mn-cs"/>
              </a:rPr>
              <a:t>孔</a:t>
            </a:r>
          </a:p>
        </p:txBody>
      </p:sp>
      <p:sp>
        <p:nvSpPr>
          <p:cNvPr id="17" name="右箭头 15"/>
          <p:cNvSpPr/>
          <p:nvPr/>
        </p:nvSpPr>
        <p:spPr>
          <a:xfrm>
            <a:off x="2946401" y="4673601"/>
            <a:ext cx="1008063" cy="383117"/>
          </a:xfrm>
          <a:prstGeom prst="rightArrow">
            <a:avLst/>
          </a:prstGeom>
          <a:gradFill flip="none" rotWithShape="1">
            <a:gsLst>
              <a:gs pos="0">
                <a:schemeClr val="accent2">
                  <a:lumMod val="60000"/>
                  <a:lumOff val="40000"/>
                </a:schemeClr>
              </a:gs>
              <a:gs pos="84000">
                <a:srgbClr val="ED4D4D"/>
              </a:gs>
            </a:gsLst>
            <a:path path="rect">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a:ln w="0">
                <a:noFill/>
              </a:ln>
              <a:solidFill>
                <a:prstClr val="white"/>
              </a:solidFill>
              <a:effectLst>
                <a:outerShdw blurRad="63500" dist="63500" dir="2700000" algn="tl" rotWithShape="0">
                  <a:prstClr val="black">
                    <a:alpha val="40000"/>
                  </a:prstClr>
                </a:outerShdw>
              </a:effectLst>
              <a:uLnTx/>
              <a:uFillTx/>
              <a:latin typeface="楷体" panose="02010609060101010101" pitchFamily="49" charset="-122"/>
              <a:ea typeface="楷体" panose="02010609060101010101" pitchFamily="49" charset="-122"/>
              <a:cs typeface="+mn-cs"/>
            </a:endParaRPr>
          </a:p>
        </p:txBody>
      </p:sp>
      <p:sp>
        <p:nvSpPr>
          <p:cNvPr id="18" name="TextBox 1"/>
          <p:cNvSpPr txBox="1">
            <a:spLocks noChangeArrowheads="1"/>
          </p:cNvSpPr>
          <p:nvPr/>
        </p:nvSpPr>
        <p:spPr bwMode="auto">
          <a:xfrm>
            <a:off x="6184901" y="4351869"/>
            <a:ext cx="169469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C00000"/>
                </a:solidFill>
                <a:effectLst/>
                <a:uLnTx/>
                <a:uFillTx/>
                <a:latin typeface="黑体" panose="02010609060101010101" pitchFamily="49" charset="-122"/>
                <a:ea typeface="黑体" panose="02010609060101010101" pitchFamily="49" charset="-122"/>
                <a:cs typeface="+mn-cs"/>
              </a:rPr>
              <a:t>孔雀</a:t>
            </a:r>
          </a:p>
        </p:txBody>
      </p:sp>
      <p:pic>
        <p:nvPicPr>
          <p:cNvPr id="19" name="图片 18"/>
          <p:cNvPicPr>
            <a:picLocks noChangeAspect="1"/>
          </p:cNvPicPr>
          <p:nvPr/>
        </p:nvPicPr>
        <p:blipFill>
          <a:blip r:embed="rId3" cstate="email"/>
          <a:stretch>
            <a:fillRect/>
          </a:stretch>
        </p:blipFill>
        <p:spPr>
          <a:xfrm>
            <a:off x="4285527" y="4100814"/>
            <a:ext cx="1567843" cy="1512425"/>
          </a:xfrm>
          <a:prstGeom prst="ellipse">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Bottom)">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left)">
                                      <p:cBhvr>
                                        <p:cTn id="12" dur="500"/>
                                        <p:tgtEl>
                                          <p:spTgt spid="16"/>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wipe(left)">
                                      <p:cBhvr>
                                        <p:cTn id="16" dur="500"/>
                                        <p:tgtEl>
                                          <p:spTgt spid="17"/>
                                        </p:tgtEl>
                                      </p:cBhvr>
                                    </p:animEffect>
                                  </p:childTnLst>
                                </p:cTn>
                              </p:par>
                            </p:childTnLst>
                          </p:cTn>
                        </p:par>
                        <p:par>
                          <p:cTn id="17" fill="hold">
                            <p:stCondLst>
                              <p:cond delay="1000"/>
                            </p:stCondLst>
                            <p:childTnLst>
                              <p:par>
                                <p:cTn id="18" presetID="22" presetClass="entr" presetSubtype="8" fill="hold" nodeType="after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wipe(left)">
                                      <p:cBhvr>
                                        <p:cTn id="20" dur="500"/>
                                        <p:tgtEl>
                                          <p:spTgt spid="19"/>
                                        </p:tgtEl>
                                      </p:cBhvr>
                                    </p:animEffect>
                                  </p:childTnLst>
                                </p:cTn>
                              </p:par>
                            </p:childTnLst>
                          </p:cTn>
                        </p:par>
                        <p:par>
                          <p:cTn id="21" fill="hold">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6" grpId="0"/>
      <p:bldP spid="17" grpId="0" animBg="1"/>
      <p:bldP spid="18" grpId="0"/>
    </p:bldLst>
  </p:timing>
</p:sld>
</file>

<file path=ppt/slides/slide1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1"/>
          <p:cNvGrpSpPr/>
          <p:nvPr/>
        </p:nvGrpSpPr>
        <p:grpSpPr bwMode="auto">
          <a:xfrm>
            <a:off x="149842" y="1"/>
            <a:ext cx="932835" cy="2988733"/>
            <a:chOff x="153706" y="1"/>
            <a:chExt cx="888041" cy="2141220"/>
          </a:xfrm>
        </p:grpSpPr>
        <p:grpSp>
          <p:nvGrpSpPr>
            <p:cNvPr id="4" name="组合 20"/>
            <p:cNvGrpSpPr/>
            <p:nvPr/>
          </p:nvGrpSpPr>
          <p:grpSpPr bwMode="auto">
            <a:xfrm>
              <a:off x="239263" y="1"/>
              <a:ext cx="802484" cy="2141220"/>
              <a:chOff x="8483599" y="1645920"/>
              <a:chExt cx="382906" cy="1118235"/>
            </a:xfrm>
          </p:grpSpPr>
          <p:sp>
            <p:nvSpPr>
              <p:cNvPr id="118" name="矩形 117"/>
              <p:cNvSpPr/>
              <p:nvPr/>
            </p:nvSpPr>
            <p:spPr>
              <a:xfrm>
                <a:off x="8483599" y="1645920"/>
                <a:ext cx="382906" cy="1118235"/>
              </a:xfrm>
              <a:prstGeom prst="rect">
                <a:avLst/>
              </a:prstGeom>
              <a:solidFill>
                <a:srgbClr val="B8404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pic>
            <p:nvPicPr>
              <p:cNvPr id="35844" name="图片 23"/>
              <p:cNvPicPr>
                <a:picLocks noChangeAspect="1" noChangeArrowheads="1"/>
              </p:cNvPicPr>
              <p:nvPr/>
            </p:nvPicPr>
            <p:blipFill>
              <a:blip r:embed="rId3"/>
              <a:srcRect/>
              <a:stretch>
                <a:fillRect/>
              </a:stretch>
            </p:blipFill>
            <p:spPr bwMode="auto">
              <a:xfrm>
                <a:off x="8506860" y="1677006"/>
                <a:ext cx="332438" cy="1062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845" name="文本框 3"/>
            <p:cNvSpPr txBox="1">
              <a:spLocks noChangeArrowheads="1"/>
            </p:cNvSpPr>
            <p:nvPr/>
          </p:nvSpPr>
          <p:spPr bwMode="auto">
            <a:xfrm>
              <a:off x="153706" y="121559"/>
              <a:ext cx="878993" cy="1913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结构梳理</a:t>
              </a:r>
              <a:endParaRPr kumimoji="0" lang="en-US" altLang="zh-CN" sz="4800"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endParaRPr>
            </a:p>
          </p:txBody>
        </p:sp>
      </p:grpSp>
      <p:grpSp>
        <p:nvGrpSpPr>
          <p:cNvPr id="5" name="组合 19"/>
          <p:cNvGrpSpPr/>
          <p:nvPr/>
        </p:nvGrpSpPr>
        <p:grpSpPr>
          <a:xfrm>
            <a:off x="7949916" y="5180487"/>
            <a:ext cx="880516" cy="1379057"/>
            <a:chOff x="7051786" y="4229571"/>
            <a:chExt cx="880515" cy="1034293"/>
          </a:xfrm>
          <a:solidFill>
            <a:srgbClr val="0070C0"/>
          </a:solidFill>
        </p:grpSpPr>
        <p:sp>
          <p:nvSpPr>
            <p:cNvPr id="21" name="任意多边形: 形状 20"/>
            <p:cNvSpPr/>
            <p:nvPr/>
          </p:nvSpPr>
          <p:spPr>
            <a:xfrm>
              <a:off x="7376959" y="4448348"/>
              <a:ext cx="428625" cy="428625"/>
            </a:xfrm>
            <a:custGeom>
              <a:avLst/>
              <a:gdLst>
                <a:gd name="connsiteX0" fmla="*/ 422111 w 428625"/>
                <a:gd name="connsiteY0" fmla="*/ 195089 h 428625"/>
                <a:gd name="connsiteX1" fmla="*/ 347816 w 428625"/>
                <a:gd name="connsiteY1" fmla="*/ 124604 h 428625"/>
                <a:gd name="connsiteX2" fmla="*/ 312574 w 428625"/>
                <a:gd name="connsiteY2" fmla="*/ 122699 h 428625"/>
                <a:gd name="connsiteX3" fmla="*/ 247804 w 428625"/>
                <a:gd name="connsiteY3" fmla="*/ 8399 h 428625"/>
                <a:gd name="connsiteX4" fmla="*/ 144934 w 428625"/>
                <a:gd name="connsiteY4" fmla="*/ 90314 h 428625"/>
                <a:gd name="connsiteX5" fmla="*/ 111597 w 428625"/>
                <a:gd name="connsiteY5" fmla="*/ 78884 h 428625"/>
                <a:gd name="connsiteX6" fmla="*/ 16347 w 428625"/>
                <a:gd name="connsiteY6" fmla="*/ 116984 h 428625"/>
                <a:gd name="connsiteX7" fmla="*/ 14441 w 428625"/>
                <a:gd name="connsiteY7" fmla="*/ 186517 h 428625"/>
                <a:gd name="connsiteX8" fmla="*/ 63019 w 428625"/>
                <a:gd name="connsiteY8" fmla="*/ 239857 h 428625"/>
                <a:gd name="connsiteX9" fmla="*/ 48732 w 428625"/>
                <a:gd name="connsiteY9" fmla="*/ 370349 h 428625"/>
                <a:gd name="connsiteX10" fmla="*/ 89689 w 428625"/>
                <a:gd name="connsiteY10" fmla="*/ 392257 h 428625"/>
                <a:gd name="connsiteX11" fmla="*/ 180176 w 428625"/>
                <a:gd name="connsiteY11" fmla="*/ 364634 h 428625"/>
                <a:gd name="connsiteX12" fmla="*/ 253519 w 428625"/>
                <a:gd name="connsiteY12" fmla="*/ 423689 h 428625"/>
                <a:gd name="connsiteX13" fmla="*/ 300191 w 428625"/>
                <a:gd name="connsiteY13" fmla="*/ 417974 h 428625"/>
                <a:gd name="connsiteX14" fmla="*/ 335434 w 428625"/>
                <a:gd name="connsiteY14" fmla="*/ 291292 h 428625"/>
                <a:gd name="connsiteX15" fmla="*/ 400204 w 428625"/>
                <a:gd name="connsiteY15" fmla="*/ 258907 h 428625"/>
                <a:gd name="connsiteX16" fmla="*/ 422111 w 428625"/>
                <a:gd name="connsiteY16" fmla="*/ 195089 h 428625"/>
                <a:gd name="connsiteX17" fmla="*/ 65876 w 428625"/>
                <a:gd name="connsiteY17" fmla="*/ 195089 h 428625"/>
                <a:gd name="connsiteX18" fmla="*/ 107786 w 428625"/>
                <a:gd name="connsiteY18" fmla="*/ 189374 h 428625"/>
                <a:gd name="connsiteX19" fmla="*/ 138266 w 428625"/>
                <a:gd name="connsiteY19" fmla="*/ 196042 h 428625"/>
                <a:gd name="connsiteX20" fmla="*/ 99214 w 428625"/>
                <a:gd name="connsiteY20" fmla="*/ 177945 h 428625"/>
                <a:gd name="connsiteX21" fmla="*/ 63972 w 428625"/>
                <a:gd name="connsiteY21" fmla="*/ 143654 h 428625"/>
                <a:gd name="connsiteX22" fmla="*/ 111597 w 428625"/>
                <a:gd name="connsiteY22" fmla="*/ 155084 h 428625"/>
                <a:gd name="connsiteX23" fmla="*/ 147791 w 428625"/>
                <a:gd name="connsiteY23" fmla="*/ 178897 h 428625"/>
                <a:gd name="connsiteX24" fmla="*/ 125884 w 428625"/>
                <a:gd name="connsiteY24" fmla="*/ 156989 h 428625"/>
                <a:gd name="connsiteX25" fmla="*/ 107786 w 428625"/>
                <a:gd name="connsiteY25" fmla="*/ 118889 h 428625"/>
                <a:gd name="connsiteX26" fmla="*/ 144934 w 428625"/>
                <a:gd name="connsiteY26" fmla="*/ 142702 h 428625"/>
                <a:gd name="connsiteX27" fmla="*/ 174461 w 428625"/>
                <a:gd name="connsiteY27" fmla="*/ 182707 h 428625"/>
                <a:gd name="connsiteX28" fmla="*/ 156364 w 428625"/>
                <a:gd name="connsiteY28" fmla="*/ 213187 h 428625"/>
                <a:gd name="connsiteX29" fmla="*/ 155411 w 428625"/>
                <a:gd name="connsiteY29" fmla="*/ 216997 h 428625"/>
                <a:gd name="connsiteX30" fmla="*/ 105882 w 428625"/>
                <a:gd name="connsiteY30" fmla="*/ 214139 h 428625"/>
                <a:gd name="connsiteX31" fmla="*/ 65876 w 428625"/>
                <a:gd name="connsiteY31" fmla="*/ 195089 h 428625"/>
                <a:gd name="connsiteX32" fmla="*/ 166841 w 428625"/>
                <a:gd name="connsiteY32" fmla="*/ 316057 h 428625"/>
                <a:gd name="connsiteX33" fmla="*/ 137314 w 428625"/>
                <a:gd name="connsiteY33" fmla="*/ 348442 h 428625"/>
                <a:gd name="connsiteX34" fmla="*/ 144934 w 428625"/>
                <a:gd name="connsiteY34" fmla="*/ 306532 h 428625"/>
                <a:gd name="connsiteX35" fmla="*/ 161126 w 428625"/>
                <a:gd name="connsiteY35" fmla="*/ 279862 h 428625"/>
                <a:gd name="connsiteX36" fmla="*/ 131599 w 428625"/>
                <a:gd name="connsiteY36" fmla="*/ 311295 h 428625"/>
                <a:gd name="connsiteX37" fmla="*/ 87784 w 428625"/>
                <a:gd name="connsiteY37" fmla="*/ 334154 h 428625"/>
                <a:gd name="connsiteX38" fmla="*/ 113501 w 428625"/>
                <a:gd name="connsiteY38" fmla="*/ 292245 h 428625"/>
                <a:gd name="connsiteX39" fmla="*/ 146839 w 428625"/>
                <a:gd name="connsiteY39" fmla="*/ 265574 h 428625"/>
                <a:gd name="connsiteX40" fmla="*/ 119216 w 428625"/>
                <a:gd name="connsiteY40" fmla="*/ 279862 h 428625"/>
                <a:gd name="connsiteX41" fmla="*/ 77307 w 428625"/>
                <a:gd name="connsiteY41" fmla="*/ 285577 h 428625"/>
                <a:gd name="connsiteX42" fmla="*/ 111597 w 428625"/>
                <a:gd name="connsiteY42" fmla="*/ 257954 h 428625"/>
                <a:gd name="connsiteX43" fmla="*/ 158269 w 428625"/>
                <a:gd name="connsiteY43" fmla="*/ 242714 h 428625"/>
                <a:gd name="connsiteX44" fmla="*/ 184939 w 428625"/>
                <a:gd name="connsiteY44" fmla="*/ 271289 h 428625"/>
                <a:gd name="connsiteX45" fmla="*/ 166841 w 428625"/>
                <a:gd name="connsiteY45" fmla="*/ 316057 h 428625"/>
                <a:gd name="connsiteX46" fmla="*/ 196369 w 428625"/>
                <a:gd name="connsiteY46" fmla="*/ 172229 h 428625"/>
                <a:gd name="connsiteX47" fmla="*/ 183986 w 428625"/>
                <a:gd name="connsiteY47" fmla="*/ 124604 h 428625"/>
                <a:gd name="connsiteX48" fmla="*/ 189701 w 428625"/>
                <a:gd name="connsiteY48" fmla="*/ 80789 h 428625"/>
                <a:gd name="connsiteX49" fmla="*/ 207799 w 428625"/>
                <a:gd name="connsiteY49" fmla="*/ 118889 h 428625"/>
                <a:gd name="connsiteX50" fmla="*/ 210657 w 428625"/>
                <a:gd name="connsiteY50" fmla="*/ 150322 h 428625"/>
                <a:gd name="connsiteX51" fmla="*/ 215419 w 428625"/>
                <a:gd name="connsiteY51" fmla="*/ 107459 h 428625"/>
                <a:gd name="connsiteX52" fmla="*/ 237326 w 428625"/>
                <a:gd name="connsiteY52" fmla="*/ 63645 h 428625"/>
                <a:gd name="connsiteX53" fmla="*/ 241136 w 428625"/>
                <a:gd name="connsiteY53" fmla="*/ 113174 h 428625"/>
                <a:gd name="connsiteX54" fmla="*/ 229707 w 428625"/>
                <a:gd name="connsiteY54" fmla="*/ 155084 h 428625"/>
                <a:gd name="connsiteX55" fmla="*/ 243994 w 428625"/>
                <a:gd name="connsiteY55" fmla="*/ 127462 h 428625"/>
                <a:gd name="connsiteX56" fmla="*/ 275426 w 428625"/>
                <a:gd name="connsiteY56" fmla="*/ 97934 h 428625"/>
                <a:gd name="connsiteX57" fmla="*/ 263997 w 428625"/>
                <a:gd name="connsiteY57" fmla="*/ 140797 h 428625"/>
                <a:gd name="connsiteX58" fmla="*/ 235422 w 428625"/>
                <a:gd name="connsiteY58" fmla="*/ 180802 h 428625"/>
                <a:gd name="connsiteX59" fmla="*/ 216372 w 428625"/>
                <a:gd name="connsiteY59" fmla="*/ 173182 h 428625"/>
                <a:gd name="connsiteX60" fmla="*/ 196369 w 428625"/>
                <a:gd name="connsiteY60" fmla="*/ 172229 h 428625"/>
                <a:gd name="connsiteX61" fmla="*/ 304001 w 428625"/>
                <a:gd name="connsiteY61" fmla="*/ 327487 h 428625"/>
                <a:gd name="connsiteX62" fmla="*/ 266854 w 428625"/>
                <a:gd name="connsiteY62" fmla="*/ 307484 h 428625"/>
                <a:gd name="connsiteX63" fmla="*/ 246851 w 428625"/>
                <a:gd name="connsiteY63" fmla="*/ 283672 h 428625"/>
                <a:gd name="connsiteX64" fmla="*/ 267807 w 428625"/>
                <a:gd name="connsiteY64" fmla="*/ 320820 h 428625"/>
                <a:gd name="connsiteX65" fmla="*/ 275426 w 428625"/>
                <a:gd name="connsiteY65" fmla="*/ 369397 h 428625"/>
                <a:gd name="connsiteX66" fmla="*/ 243041 w 428625"/>
                <a:gd name="connsiteY66" fmla="*/ 332249 h 428625"/>
                <a:gd name="connsiteX67" fmla="*/ 227801 w 428625"/>
                <a:gd name="connsiteY67" fmla="*/ 292245 h 428625"/>
                <a:gd name="connsiteX68" fmla="*/ 232564 w 428625"/>
                <a:gd name="connsiteY68" fmla="*/ 322724 h 428625"/>
                <a:gd name="connsiteX69" fmla="*/ 224944 w 428625"/>
                <a:gd name="connsiteY69" fmla="*/ 364634 h 428625"/>
                <a:gd name="connsiteX70" fmla="*/ 208751 w 428625"/>
                <a:gd name="connsiteY70" fmla="*/ 323677 h 428625"/>
                <a:gd name="connsiteX71" fmla="*/ 208751 w 428625"/>
                <a:gd name="connsiteY71" fmla="*/ 274147 h 428625"/>
                <a:gd name="connsiteX72" fmla="*/ 243994 w 428625"/>
                <a:gd name="connsiteY72" fmla="*/ 257002 h 428625"/>
                <a:gd name="connsiteX73" fmla="*/ 282094 w 428625"/>
                <a:gd name="connsiteY73" fmla="*/ 288434 h 428625"/>
                <a:gd name="connsiteX74" fmla="*/ 304001 w 428625"/>
                <a:gd name="connsiteY74" fmla="*/ 327487 h 428625"/>
                <a:gd name="connsiteX75" fmla="*/ 322099 w 428625"/>
                <a:gd name="connsiteY75" fmla="*/ 221759 h 428625"/>
                <a:gd name="connsiteX76" fmla="*/ 279236 w 428625"/>
                <a:gd name="connsiteY76" fmla="*/ 223664 h 428625"/>
                <a:gd name="connsiteX77" fmla="*/ 309716 w 428625"/>
                <a:gd name="connsiteY77" fmla="*/ 228427 h 428625"/>
                <a:gd name="connsiteX78" fmla="*/ 346864 w 428625"/>
                <a:gd name="connsiteY78" fmla="*/ 249382 h 428625"/>
                <a:gd name="connsiteX79" fmla="*/ 303049 w 428625"/>
                <a:gd name="connsiteY79" fmla="*/ 252239 h 428625"/>
                <a:gd name="connsiteX80" fmla="*/ 256376 w 428625"/>
                <a:gd name="connsiteY80" fmla="*/ 236999 h 428625"/>
                <a:gd name="connsiteX81" fmla="*/ 257329 w 428625"/>
                <a:gd name="connsiteY81" fmla="*/ 233189 h 428625"/>
                <a:gd name="connsiteX82" fmla="*/ 251614 w 428625"/>
                <a:gd name="connsiteY82" fmla="*/ 197947 h 428625"/>
                <a:gd name="connsiteX83" fmla="*/ 293524 w 428625"/>
                <a:gd name="connsiteY83" fmla="*/ 171277 h 428625"/>
                <a:gd name="connsiteX84" fmla="*/ 336386 w 428625"/>
                <a:gd name="connsiteY84" fmla="*/ 162704 h 428625"/>
                <a:gd name="connsiteX85" fmla="*/ 304954 w 428625"/>
                <a:gd name="connsiteY85" fmla="*/ 192232 h 428625"/>
                <a:gd name="connsiteX86" fmla="*/ 276379 w 428625"/>
                <a:gd name="connsiteY86" fmla="*/ 204614 h 428625"/>
                <a:gd name="connsiteX87" fmla="*/ 318289 w 428625"/>
                <a:gd name="connsiteY87" fmla="*/ 196042 h 428625"/>
                <a:gd name="connsiteX88" fmla="*/ 366866 w 428625"/>
                <a:gd name="connsiteY88" fmla="*/ 203662 h 428625"/>
                <a:gd name="connsiteX89" fmla="*/ 322099 w 428625"/>
                <a:gd name="connsiteY89" fmla="*/ 221759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28625" h="428625">
                  <a:moveTo>
                    <a:pt x="422111" y="195089"/>
                  </a:moveTo>
                  <a:cubicBezTo>
                    <a:pt x="417349" y="159847"/>
                    <a:pt x="388774" y="132224"/>
                    <a:pt x="347816" y="124604"/>
                  </a:cubicBezTo>
                  <a:cubicBezTo>
                    <a:pt x="336386" y="122699"/>
                    <a:pt x="324957" y="121747"/>
                    <a:pt x="312574" y="122699"/>
                  </a:cubicBezTo>
                  <a:cubicBezTo>
                    <a:pt x="321147" y="68407"/>
                    <a:pt x="292572" y="16972"/>
                    <a:pt x="247804" y="8399"/>
                  </a:cubicBezTo>
                  <a:cubicBezTo>
                    <a:pt x="202084" y="-173"/>
                    <a:pt x="157316" y="36022"/>
                    <a:pt x="144934" y="90314"/>
                  </a:cubicBezTo>
                  <a:cubicBezTo>
                    <a:pt x="134457" y="84599"/>
                    <a:pt x="123026" y="80789"/>
                    <a:pt x="111597" y="78884"/>
                  </a:cubicBezTo>
                  <a:cubicBezTo>
                    <a:pt x="70639" y="71264"/>
                    <a:pt x="33491" y="86504"/>
                    <a:pt x="16347" y="116984"/>
                  </a:cubicBezTo>
                  <a:cubicBezTo>
                    <a:pt x="4916" y="137939"/>
                    <a:pt x="3964" y="161752"/>
                    <a:pt x="14441" y="186517"/>
                  </a:cubicBezTo>
                  <a:cubicBezTo>
                    <a:pt x="23966" y="208424"/>
                    <a:pt x="40159" y="227474"/>
                    <a:pt x="63019" y="239857"/>
                  </a:cubicBezTo>
                  <a:cubicBezTo>
                    <a:pt x="23966" y="278909"/>
                    <a:pt x="17299" y="337012"/>
                    <a:pt x="48732" y="370349"/>
                  </a:cubicBezTo>
                  <a:cubicBezTo>
                    <a:pt x="59209" y="381779"/>
                    <a:pt x="73497" y="389399"/>
                    <a:pt x="89689" y="392257"/>
                  </a:cubicBezTo>
                  <a:cubicBezTo>
                    <a:pt x="120169" y="397972"/>
                    <a:pt x="153507" y="387495"/>
                    <a:pt x="180176" y="364634"/>
                  </a:cubicBezTo>
                  <a:cubicBezTo>
                    <a:pt x="196369" y="396067"/>
                    <a:pt x="223039" y="417974"/>
                    <a:pt x="253519" y="423689"/>
                  </a:cubicBezTo>
                  <a:cubicBezTo>
                    <a:pt x="269711" y="426547"/>
                    <a:pt x="285904" y="424642"/>
                    <a:pt x="300191" y="417974"/>
                  </a:cubicBezTo>
                  <a:cubicBezTo>
                    <a:pt x="342101" y="397972"/>
                    <a:pt x="357341" y="341774"/>
                    <a:pt x="335434" y="291292"/>
                  </a:cubicBezTo>
                  <a:cubicBezTo>
                    <a:pt x="361151" y="287482"/>
                    <a:pt x="384011" y="276052"/>
                    <a:pt x="400204" y="258907"/>
                  </a:cubicBezTo>
                  <a:cubicBezTo>
                    <a:pt x="416397" y="241762"/>
                    <a:pt x="424969" y="218902"/>
                    <a:pt x="422111" y="195089"/>
                  </a:cubicBezTo>
                  <a:close/>
                  <a:moveTo>
                    <a:pt x="65876" y="195089"/>
                  </a:moveTo>
                  <a:cubicBezTo>
                    <a:pt x="66829" y="188422"/>
                    <a:pt x="72544" y="183659"/>
                    <a:pt x="107786" y="189374"/>
                  </a:cubicBezTo>
                  <a:cubicBezTo>
                    <a:pt x="117311" y="191279"/>
                    <a:pt x="127789" y="193184"/>
                    <a:pt x="138266" y="196042"/>
                  </a:cubicBezTo>
                  <a:cubicBezTo>
                    <a:pt x="124932" y="190327"/>
                    <a:pt x="110644" y="184612"/>
                    <a:pt x="99214" y="177945"/>
                  </a:cubicBezTo>
                  <a:cubicBezTo>
                    <a:pt x="63019" y="157942"/>
                    <a:pt x="60161" y="149370"/>
                    <a:pt x="63972" y="143654"/>
                  </a:cubicBezTo>
                  <a:cubicBezTo>
                    <a:pt x="67782" y="136987"/>
                    <a:pt x="76354" y="135082"/>
                    <a:pt x="111597" y="155084"/>
                  </a:cubicBezTo>
                  <a:cubicBezTo>
                    <a:pt x="123026" y="161752"/>
                    <a:pt x="135409" y="170324"/>
                    <a:pt x="147791" y="178897"/>
                  </a:cubicBezTo>
                  <a:cubicBezTo>
                    <a:pt x="140172" y="171277"/>
                    <a:pt x="131599" y="164609"/>
                    <a:pt x="125884" y="156989"/>
                  </a:cubicBezTo>
                  <a:cubicBezTo>
                    <a:pt x="102072" y="130320"/>
                    <a:pt x="103024" y="122699"/>
                    <a:pt x="107786" y="118889"/>
                  </a:cubicBezTo>
                  <a:cubicBezTo>
                    <a:pt x="112549" y="115079"/>
                    <a:pt x="121122" y="116032"/>
                    <a:pt x="144934" y="142702"/>
                  </a:cubicBezTo>
                  <a:cubicBezTo>
                    <a:pt x="155411" y="154132"/>
                    <a:pt x="165889" y="169372"/>
                    <a:pt x="174461" y="182707"/>
                  </a:cubicBezTo>
                  <a:cubicBezTo>
                    <a:pt x="164936" y="190327"/>
                    <a:pt x="158269" y="200804"/>
                    <a:pt x="156364" y="213187"/>
                  </a:cubicBezTo>
                  <a:cubicBezTo>
                    <a:pt x="156364" y="214139"/>
                    <a:pt x="156364" y="216045"/>
                    <a:pt x="155411" y="216997"/>
                  </a:cubicBezTo>
                  <a:cubicBezTo>
                    <a:pt x="139219" y="216997"/>
                    <a:pt x="121122" y="216045"/>
                    <a:pt x="105882" y="214139"/>
                  </a:cubicBezTo>
                  <a:cubicBezTo>
                    <a:pt x="70639" y="207472"/>
                    <a:pt x="65876" y="201757"/>
                    <a:pt x="65876" y="195089"/>
                  </a:cubicBezTo>
                  <a:close/>
                  <a:moveTo>
                    <a:pt x="166841" y="316057"/>
                  </a:moveTo>
                  <a:cubicBezTo>
                    <a:pt x="150649" y="347489"/>
                    <a:pt x="143029" y="351299"/>
                    <a:pt x="137314" y="348442"/>
                  </a:cubicBezTo>
                  <a:cubicBezTo>
                    <a:pt x="131599" y="345584"/>
                    <a:pt x="128741" y="338917"/>
                    <a:pt x="144934" y="306532"/>
                  </a:cubicBezTo>
                  <a:cubicBezTo>
                    <a:pt x="149697" y="297959"/>
                    <a:pt x="155411" y="288434"/>
                    <a:pt x="161126" y="279862"/>
                  </a:cubicBezTo>
                  <a:cubicBezTo>
                    <a:pt x="151601" y="291292"/>
                    <a:pt x="142076" y="302722"/>
                    <a:pt x="131599" y="311295"/>
                  </a:cubicBezTo>
                  <a:cubicBezTo>
                    <a:pt x="102072" y="338917"/>
                    <a:pt x="92547" y="338917"/>
                    <a:pt x="87784" y="334154"/>
                  </a:cubicBezTo>
                  <a:cubicBezTo>
                    <a:pt x="83022" y="328439"/>
                    <a:pt x="83022" y="319867"/>
                    <a:pt x="113501" y="292245"/>
                  </a:cubicBezTo>
                  <a:cubicBezTo>
                    <a:pt x="123026" y="282720"/>
                    <a:pt x="135409" y="274147"/>
                    <a:pt x="146839" y="265574"/>
                  </a:cubicBezTo>
                  <a:cubicBezTo>
                    <a:pt x="137314" y="271289"/>
                    <a:pt x="127789" y="276052"/>
                    <a:pt x="119216" y="279862"/>
                  </a:cubicBezTo>
                  <a:cubicBezTo>
                    <a:pt x="86832" y="294149"/>
                    <a:pt x="79211" y="291292"/>
                    <a:pt x="77307" y="285577"/>
                  </a:cubicBezTo>
                  <a:cubicBezTo>
                    <a:pt x="75401" y="278909"/>
                    <a:pt x="78259" y="272242"/>
                    <a:pt x="111597" y="257954"/>
                  </a:cubicBezTo>
                  <a:cubicBezTo>
                    <a:pt x="125884" y="252239"/>
                    <a:pt x="143029" y="246524"/>
                    <a:pt x="158269" y="242714"/>
                  </a:cubicBezTo>
                  <a:cubicBezTo>
                    <a:pt x="163032" y="255097"/>
                    <a:pt x="172557" y="265574"/>
                    <a:pt x="184939" y="271289"/>
                  </a:cubicBezTo>
                  <a:cubicBezTo>
                    <a:pt x="180176" y="284624"/>
                    <a:pt x="174461" y="301770"/>
                    <a:pt x="166841" y="316057"/>
                  </a:cubicBezTo>
                  <a:close/>
                  <a:moveTo>
                    <a:pt x="196369" y="172229"/>
                  </a:moveTo>
                  <a:cubicBezTo>
                    <a:pt x="191607" y="156989"/>
                    <a:pt x="186844" y="139845"/>
                    <a:pt x="183986" y="124604"/>
                  </a:cubicBezTo>
                  <a:cubicBezTo>
                    <a:pt x="178272" y="89362"/>
                    <a:pt x="183034" y="82695"/>
                    <a:pt x="189701" y="80789"/>
                  </a:cubicBezTo>
                  <a:cubicBezTo>
                    <a:pt x="196369" y="79837"/>
                    <a:pt x="202084" y="83647"/>
                    <a:pt x="207799" y="118889"/>
                  </a:cubicBezTo>
                  <a:cubicBezTo>
                    <a:pt x="209704" y="128414"/>
                    <a:pt x="209704" y="138892"/>
                    <a:pt x="210657" y="150322"/>
                  </a:cubicBezTo>
                  <a:cubicBezTo>
                    <a:pt x="211609" y="136034"/>
                    <a:pt x="212561" y="120795"/>
                    <a:pt x="215419" y="107459"/>
                  </a:cubicBezTo>
                  <a:cubicBezTo>
                    <a:pt x="223039" y="67454"/>
                    <a:pt x="230659" y="61739"/>
                    <a:pt x="237326" y="63645"/>
                  </a:cubicBezTo>
                  <a:cubicBezTo>
                    <a:pt x="244947" y="64597"/>
                    <a:pt x="249709" y="72217"/>
                    <a:pt x="241136" y="113174"/>
                  </a:cubicBezTo>
                  <a:cubicBezTo>
                    <a:pt x="238279" y="126509"/>
                    <a:pt x="234469" y="140797"/>
                    <a:pt x="229707" y="155084"/>
                  </a:cubicBezTo>
                  <a:cubicBezTo>
                    <a:pt x="234469" y="145559"/>
                    <a:pt x="239232" y="135082"/>
                    <a:pt x="243994" y="127462"/>
                  </a:cubicBezTo>
                  <a:cubicBezTo>
                    <a:pt x="262091" y="96982"/>
                    <a:pt x="269711" y="95077"/>
                    <a:pt x="275426" y="97934"/>
                  </a:cubicBezTo>
                  <a:cubicBezTo>
                    <a:pt x="281141" y="101745"/>
                    <a:pt x="282094" y="109364"/>
                    <a:pt x="263997" y="140797"/>
                  </a:cubicBezTo>
                  <a:cubicBezTo>
                    <a:pt x="256376" y="154132"/>
                    <a:pt x="244947" y="168420"/>
                    <a:pt x="235422" y="180802"/>
                  </a:cubicBezTo>
                  <a:cubicBezTo>
                    <a:pt x="229707" y="176992"/>
                    <a:pt x="223991" y="174134"/>
                    <a:pt x="216372" y="173182"/>
                  </a:cubicBezTo>
                  <a:cubicBezTo>
                    <a:pt x="209704" y="170324"/>
                    <a:pt x="203036" y="170324"/>
                    <a:pt x="196369" y="172229"/>
                  </a:cubicBezTo>
                  <a:close/>
                  <a:moveTo>
                    <a:pt x="304001" y="327487"/>
                  </a:moveTo>
                  <a:cubicBezTo>
                    <a:pt x="299239" y="332249"/>
                    <a:pt x="291619" y="332249"/>
                    <a:pt x="266854" y="307484"/>
                  </a:cubicBezTo>
                  <a:cubicBezTo>
                    <a:pt x="260186" y="300817"/>
                    <a:pt x="253519" y="292245"/>
                    <a:pt x="246851" y="283672"/>
                  </a:cubicBezTo>
                  <a:cubicBezTo>
                    <a:pt x="254472" y="296054"/>
                    <a:pt x="262091" y="309389"/>
                    <a:pt x="267807" y="320820"/>
                  </a:cubicBezTo>
                  <a:cubicBezTo>
                    <a:pt x="284951" y="357967"/>
                    <a:pt x="282094" y="366539"/>
                    <a:pt x="275426" y="369397"/>
                  </a:cubicBezTo>
                  <a:cubicBezTo>
                    <a:pt x="268759" y="372254"/>
                    <a:pt x="260186" y="369397"/>
                    <a:pt x="243041" y="332249"/>
                  </a:cubicBezTo>
                  <a:cubicBezTo>
                    <a:pt x="237326" y="319867"/>
                    <a:pt x="232564" y="305579"/>
                    <a:pt x="227801" y="292245"/>
                  </a:cubicBezTo>
                  <a:cubicBezTo>
                    <a:pt x="229707" y="302722"/>
                    <a:pt x="231611" y="313199"/>
                    <a:pt x="232564" y="322724"/>
                  </a:cubicBezTo>
                  <a:cubicBezTo>
                    <a:pt x="236374" y="357967"/>
                    <a:pt x="231611" y="364634"/>
                    <a:pt x="224944" y="364634"/>
                  </a:cubicBezTo>
                  <a:cubicBezTo>
                    <a:pt x="218276" y="364634"/>
                    <a:pt x="212561" y="358920"/>
                    <a:pt x="208751" y="323677"/>
                  </a:cubicBezTo>
                  <a:cubicBezTo>
                    <a:pt x="206847" y="308437"/>
                    <a:pt x="207799" y="290339"/>
                    <a:pt x="208751" y="274147"/>
                  </a:cubicBezTo>
                  <a:cubicBezTo>
                    <a:pt x="222086" y="273195"/>
                    <a:pt x="235422" y="267479"/>
                    <a:pt x="243994" y="257002"/>
                  </a:cubicBezTo>
                  <a:cubicBezTo>
                    <a:pt x="257329" y="266527"/>
                    <a:pt x="271616" y="277957"/>
                    <a:pt x="282094" y="288434"/>
                  </a:cubicBezTo>
                  <a:cubicBezTo>
                    <a:pt x="307811" y="314152"/>
                    <a:pt x="308764" y="322724"/>
                    <a:pt x="304001" y="327487"/>
                  </a:cubicBezTo>
                  <a:close/>
                  <a:moveTo>
                    <a:pt x="322099" y="221759"/>
                  </a:moveTo>
                  <a:cubicBezTo>
                    <a:pt x="308764" y="223664"/>
                    <a:pt x="293524" y="223664"/>
                    <a:pt x="279236" y="223664"/>
                  </a:cubicBezTo>
                  <a:cubicBezTo>
                    <a:pt x="289714" y="224617"/>
                    <a:pt x="301144" y="226522"/>
                    <a:pt x="309716" y="228427"/>
                  </a:cubicBezTo>
                  <a:cubicBezTo>
                    <a:pt x="344959" y="236047"/>
                    <a:pt x="348769" y="242714"/>
                    <a:pt x="346864" y="249382"/>
                  </a:cubicBezTo>
                  <a:cubicBezTo>
                    <a:pt x="344959" y="256049"/>
                    <a:pt x="338291" y="259859"/>
                    <a:pt x="303049" y="252239"/>
                  </a:cubicBezTo>
                  <a:cubicBezTo>
                    <a:pt x="287809" y="249382"/>
                    <a:pt x="270664" y="242714"/>
                    <a:pt x="256376" y="236999"/>
                  </a:cubicBezTo>
                  <a:cubicBezTo>
                    <a:pt x="256376" y="236047"/>
                    <a:pt x="257329" y="234142"/>
                    <a:pt x="257329" y="233189"/>
                  </a:cubicBezTo>
                  <a:cubicBezTo>
                    <a:pt x="260186" y="220807"/>
                    <a:pt x="257329" y="208424"/>
                    <a:pt x="251614" y="197947"/>
                  </a:cubicBezTo>
                  <a:cubicBezTo>
                    <a:pt x="264949" y="188422"/>
                    <a:pt x="280189" y="178897"/>
                    <a:pt x="293524" y="171277"/>
                  </a:cubicBezTo>
                  <a:cubicBezTo>
                    <a:pt x="325909" y="155084"/>
                    <a:pt x="333529" y="156989"/>
                    <a:pt x="336386" y="162704"/>
                  </a:cubicBezTo>
                  <a:cubicBezTo>
                    <a:pt x="340197" y="168420"/>
                    <a:pt x="337339" y="176039"/>
                    <a:pt x="304954" y="192232"/>
                  </a:cubicBezTo>
                  <a:cubicBezTo>
                    <a:pt x="296382" y="196995"/>
                    <a:pt x="285904" y="200804"/>
                    <a:pt x="276379" y="204614"/>
                  </a:cubicBezTo>
                  <a:cubicBezTo>
                    <a:pt x="290666" y="200804"/>
                    <a:pt x="305907" y="197947"/>
                    <a:pt x="318289" y="196042"/>
                  </a:cubicBezTo>
                  <a:cubicBezTo>
                    <a:pt x="359247" y="191279"/>
                    <a:pt x="365914" y="196042"/>
                    <a:pt x="366866" y="203662"/>
                  </a:cubicBezTo>
                  <a:cubicBezTo>
                    <a:pt x="368772" y="209377"/>
                    <a:pt x="363057" y="216045"/>
                    <a:pt x="322099" y="221759"/>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2" name="任意多边形: 形状 21"/>
            <p:cNvSpPr/>
            <p:nvPr/>
          </p:nvSpPr>
          <p:spPr>
            <a:xfrm>
              <a:off x="7770376" y="4229571"/>
              <a:ext cx="161925" cy="190500"/>
            </a:xfrm>
            <a:custGeom>
              <a:avLst/>
              <a:gdLst>
                <a:gd name="connsiteX0" fmla="*/ 142994 w 161925"/>
                <a:gd name="connsiteY0" fmla="*/ 9054 h 190500"/>
                <a:gd name="connsiteX1" fmla="*/ 22026 w 161925"/>
                <a:gd name="connsiteY1" fmla="*/ 70967 h 190500"/>
                <a:gd name="connsiteX2" fmla="*/ 26789 w 161925"/>
                <a:gd name="connsiteY2" fmla="*/ 169074 h 190500"/>
                <a:gd name="connsiteX3" fmla="*/ 46791 w 161925"/>
                <a:gd name="connsiteY3" fmla="*/ 130022 h 190500"/>
                <a:gd name="connsiteX4" fmla="*/ 110609 w 161925"/>
                <a:gd name="connsiteY4" fmla="*/ 60489 h 190500"/>
                <a:gd name="connsiteX5" fmla="*/ 73461 w 161925"/>
                <a:gd name="connsiteY5" fmla="*/ 147167 h 190500"/>
                <a:gd name="connsiteX6" fmla="*/ 45839 w 161925"/>
                <a:gd name="connsiteY6" fmla="*/ 181457 h 190500"/>
                <a:gd name="connsiteX7" fmla="*/ 137279 w 161925"/>
                <a:gd name="connsiteY7" fmla="*/ 145262 h 190500"/>
                <a:gd name="connsiteX8" fmla="*/ 142994 w 161925"/>
                <a:gd name="connsiteY8" fmla="*/ 9054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925" h="190500">
                  <a:moveTo>
                    <a:pt x="142994" y="9054"/>
                  </a:moveTo>
                  <a:cubicBezTo>
                    <a:pt x="126801" y="-1423"/>
                    <a:pt x="45839" y="32867"/>
                    <a:pt x="22026" y="70967"/>
                  </a:cubicBezTo>
                  <a:cubicBezTo>
                    <a:pt x="119" y="105257"/>
                    <a:pt x="2976" y="146214"/>
                    <a:pt x="26789" y="169074"/>
                  </a:cubicBezTo>
                  <a:cubicBezTo>
                    <a:pt x="30599" y="158597"/>
                    <a:pt x="37266" y="144310"/>
                    <a:pt x="46791" y="130022"/>
                  </a:cubicBezTo>
                  <a:cubicBezTo>
                    <a:pt x="65841" y="100495"/>
                    <a:pt x="106799" y="58585"/>
                    <a:pt x="110609" y="60489"/>
                  </a:cubicBezTo>
                  <a:cubicBezTo>
                    <a:pt x="114419" y="63347"/>
                    <a:pt x="92511" y="117639"/>
                    <a:pt x="73461" y="147167"/>
                  </a:cubicBezTo>
                  <a:cubicBezTo>
                    <a:pt x="63936" y="161454"/>
                    <a:pt x="54411" y="173837"/>
                    <a:pt x="45839" y="181457"/>
                  </a:cubicBezTo>
                  <a:cubicBezTo>
                    <a:pt x="76319" y="193839"/>
                    <a:pt x="115371" y="179552"/>
                    <a:pt x="137279" y="145262"/>
                  </a:cubicBezTo>
                  <a:cubicBezTo>
                    <a:pt x="161091" y="107162"/>
                    <a:pt x="160139" y="19532"/>
                    <a:pt x="142994" y="9054"/>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3" name="任意多边形: 形状 22"/>
            <p:cNvSpPr/>
            <p:nvPr/>
          </p:nvSpPr>
          <p:spPr>
            <a:xfrm>
              <a:off x="7051786" y="4553563"/>
              <a:ext cx="114300" cy="123825"/>
            </a:xfrm>
            <a:custGeom>
              <a:avLst/>
              <a:gdLst>
                <a:gd name="connsiteX0" fmla="*/ 12906 w 114300"/>
                <a:gd name="connsiteY0" fmla="*/ 8912 h 123825"/>
                <a:gd name="connsiteX1" fmla="*/ 24336 w 114300"/>
                <a:gd name="connsiteY1" fmla="*/ 97495 h 123825"/>
                <a:gd name="connsiteX2" fmla="*/ 86249 w 114300"/>
                <a:gd name="connsiteY2" fmla="*/ 115592 h 123825"/>
                <a:gd name="connsiteX3" fmla="*/ 66246 w 114300"/>
                <a:gd name="connsiteY3" fmla="*/ 94637 h 123825"/>
                <a:gd name="connsiteX4" fmla="*/ 36719 w 114300"/>
                <a:gd name="connsiteY4" fmla="*/ 40345 h 123825"/>
                <a:gd name="connsiteX5" fmla="*/ 82439 w 114300"/>
                <a:gd name="connsiteY5" fmla="*/ 82255 h 123825"/>
                <a:gd name="connsiteX6" fmla="*/ 97679 w 114300"/>
                <a:gd name="connsiteY6" fmla="*/ 107020 h 123825"/>
                <a:gd name="connsiteX7" fmla="*/ 94821 w 114300"/>
                <a:gd name="connsiteY7" fmla="*/ 42250 h 123825"/>
                <a:gd name="connsiteX8" fmla="*/ 12906 w 114300"/>
                <a:gd name="connsiteY8" fmla="*/ 8912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123825">
                  <a:moveTo>
                    <a:pt x="12906" y="8912"/>
                  </a:moveTo>
                  <a:cubicBezTo>
                    <a:pt x="2429" y="16532"/>
                    <a:pt x="6239" y="73682"/>
                    <a:pt x="24336" y="97495"/>
                  </a:cubicBezTo>
                  <a:cubicBezTo>
                    <a:pt x="40529" y="118450"/>
                    <a:pt x="67199" y="126070"/>
                    <a:pt x="86249" y="115592"/>
                  </a:cubicBezTo>
                  <a:cubicBezTo>
                    <a:pt x="80534" y="110830"/>
                    <a:pt x="72914" y="104162"/>
                    <a:pt x="66246" y="94637"/>
                  </a:cubicBezTo>
                  <a:cubicBezTo>
                    <a:pt x="51959" y="76540"/>
                    <a:pt x="34814" y="42250"/>
                    <a:pt x="36719" y="40345"/>
                  </a:cubicBezTo>
                  <a:cubicBezTo>
                    <a:pt x="38624" y="38440"/>
                    <a:pt x="68151" y="64157"/>
                    <a:pt x="82439" y="82255"/>
                  </a:cubicBezTo>
                  <a:cubicBezTo>
                    <a:pt x="89106" y="90827"/>
                    <a:pt x="94821" y="100352"/>
                    <a:pt x="97679" y="107020"/>
                  </a:cubicBezTo>
                  <a:cubicBezTo>
                    <a:pt x="111966" y="90827"/>
                    <a:pt x="111014" y="63205"/>
                    <a:pt x="94821" y="42250"/>
                  </a:cubicBezTo>
                  <a:cubicBezTo>
                    <a:pt x="77676" y="19390"/>
                    <a:pt x="22431" y="1292"/>
                    <a:pt x="12906" y="8912"/>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24" name="任意多边形: 形状 23"/>
            <p:cNvSpPr/>
            <p:nvPr/>
          </p:nvSpPr>
          <p:spPr>
            <a:xfrm>
              <a:off x="7234714" y="5101939"/>
              <a:ext cx="161925" cy="161925"/>
            </a:xfrm>
            <a:custGeom>
              <a:avLst/>
              <a:gdLst>
                <a:gd name="connsiteX0" fmla="*/ 150019 w 161925"/>
                <a:gd name="connsiteY0" fmla="*/ 37751 h 161925"/>
                <a:gd name="connsiteX1" fmla="*/ 113824 w 161925"/>
                <a:gd name="connsiteY1" fmla="*/ 28226 h 161925"/>
                <a:gd name="connsiteX2" fmla="*/ 102394 w 161925"/>
                <a:gd name="connsiteY2" fmla="*/ 33941 h 161925"/>
                <a:gd name="connsiteX3" fmla="*/ 62389 w 161925"/>
                <a:gd name="connsiteY3" fmla="*/ 8223 h 161925"/>
                <a:gd name="connsiteX4" fmla="*/ 43339 w 161925"/>
                <a:gd name="connsiteY4" fmla="*/ 52038 h 161925"/>
                <a:gd name="connsiteX5" fmla="*/ 30956 w 161925"/>
                <a:gd name="connsiteY5" fmla="*/ 53943 h 161925"/>
                <a:gd name="connsiteX6" fmla="*/ 7144 w 161925"/>
                <a:gd name="connsiteY6" fmla="*/ 82518 h 161925"/>
                <a:gd name="connsiteX7" fmla="*/ 18574 w 161925"/>
                <a:gd name="connsiteY7" fmla="*/ 105378 h 161925"/>
                <a:gd name="connsiteX8" fmla="*/ 43339 w 161925"/>
                <a:gd name="connsiteY8" fmla="*/ 113951 h 161925"/>
                <a:gd name="connsiteX9" fmla="*/ 61436 w 161925"/>
                <a:gd name="connsiteY9" fmla="*/ 157766 h 161925"/>
                <a:gd name="connsiteX10" fmla="*/ 78581 w 161925"/>
                <a:gd name="connsiteY10" fmla="*/ 157766 h 161925"/>
                <a:gd name="connsiteX11" fmla="*/ 102394 w 161925"/>
                <a:gd name="connsiteY11" fmla="*/ 133001 h 161925"/>
                <a:gd name="connsiteX12" fmla="*/ 135731 w 161925"/>
                <a:gd name="connsiteY12" fmla="*/ 139668 h 161925"/>
                <a:gd name="connsiteX13" fmla="*/ 150019 w 161925"/>
                <a:gd name="connsiteY13" fmla="*/ 130143 h 161925"/>
                <a:gd name="connsiteX14" fmla="*/ 139541 w 161925"/>
                <a:gd name="connsiteY14" fmla="*/ 83471 h 161925"/>
                <a:gd name="connsiteX15" fmla="*/ 154781 w 161925"/>
                <a:gd name="connsiteY15" fmla="*/ 62516 h 161925"/>
                <a:gd name="connsiteX16" fmla="*/ 150019 w 161925"/>
                <a:gd name="connsiteY16" fmla="*/ 37751 h 161925"/>
                <a:gd name="connsiteX17" fmla="*/ 35719 w 161925"/>
                <a:gd name="connsiteY17" fmla="*/ 97758 h 161925"/>
                <a:gd name="connsiteX18" fmla="*/ 48101 w 161925"/>
                <a:gd name="connsiteY18" fmla="*/ 89186 h 161925"/>
                <a:gd name="connsiteX19" fmla="*/ 58579 w 161925"/>
                <a:gd name="connsiteY19" fmla="*/ 86328 h 161925"/>
                <a:gd name="connsiteX20" fmla="*/ 43339 w 161925"/>
                <a:gd name="connsiteY20" fmla="*/ 87281 h 161925"/>
                <a:gd name="connsiteX21" fmla="*/ 26194 w 161925"/>
                <a:gd name="connsiteY21" fmla="*/ 82518 h 161925"/>
                <a:gd name="connsiteX22" fmla="*/ 43339 w 161925"/>
                <a:gd name="connsiteY22" fmla="*/ 77756 h 161925"/>
                <a:gd name="connsiteX23" fmla="*/ 58579 w 161925"/>
                <a:gd name="connsiteY23" fmla="*/ 78708 h 161925"/>
                <a:gd name="connsiteX24" fmla="*/ 48101 w 161925"/>
                <a:gd name="connsiteY24" fmla="*/ 75851 h 161925"/>
                <a:gd name="connsiteX25" fmla="*/ 35719 w 161925"/>
                <a:gd name="connsiteY25" fmla="*/ 66326 h 161925"/>
                <a:gd name="connsiteX26" fmla="*/ 51911 w 161925"/>
                <a:gd name="connsiteY26" fmla="*/ 67278 h 161925"/>
                <a:gd name="connsiteX27" fmla="*/ 68104 w 161925"/>
                <a:gd name="connsiteY27" fmla="*/ 74898 h 161925"/>
                <a:gd name="connsiteX28" fmla="*/ 67151 w 161925"/>
                <a:gd name="connsiteY28" fmla="*/ 88233 h 161925"/>
                <a:gd name="connsiteX29" fmla="*/ 68104 w 161925"/>
                <a:gd name="connsiteY29" fmla="*/ 89186 h 161925"/>
                <a:gd name="connsiteX30" fmla="*/ 51911 w 161925"/>
                <a:gd name="connsiteY30" fmla="*/ 96806 h 161925"/>
                <a:gd name="connsiteX31" fmla="*/ 35719 w 161925"/>
                <a:gd name="connsiteY31" fmla="*/ 97758 h 161925"/>
                <a:gd name="connsiteX32" fmla="*/ 88106 w 161925"/>
                <a:gd name="connsiteY32" fmla="*/ 119666 h 161925"/>
                <a:gd name="connsiteX33" fmla="*/ 84296 w 161925"/>
                <a:gd name="connsiteY33" fmla="*/ 134906 h 161925"/>
                <a:gd name="connsiteX34" fmla="*/ 79534 w 161925"/>
                <a:gd name="connsiteY34" fmla="*/ 120618 h 161925"/>
                <a:gd name="connsiteX35" fmla="*/ 80486 w 161925"/>
                <a:gd name="connsiteY35" fmla="*/ 109188 h 161925"/>
                <a:gd name="connsiteX36" fmla="*/ 76676 w 161925"/>
                <a:gd name="connsiteY36" fmla="*/ 124428 h 161925"/>
                <a:gd name="connsiteX37" fmla="*/ 66199 w 161925"/>
                <a:gd name="connsiteY37" fmla="*/ 138716 h 161925"/>
                <a:gd name="connsiteX38" fmla="*/ 67151 w 161925"/>
                <a:gd name="connsiteY38" fmla="*/ 120618 h 161925"/>
                <a:gd name="connsiteX39" fmla="*/ 72866 w 161925"/>
                <a:gd name="connsiteY39" fmla="*/ 106331 h 161925"/>
                <a:gd name="connsiteX40" fmla="*/ 66199 w 161925"/>
                <a:gd name="connsiteY40" fmla="*/ 115856 h 161925"/>
                <a:gd name="connsiteX41" fmla="*/ 53816 w 161925"/>
                <a:gd name="connsiteY41" fmla="*/ 124428 h 161925"/>
                <a:gd name="connsiteX42" fmla="*/ 59531 w 161925"/>
                <a:gd name="connsiteY42" fmla="*/ 110141 h 161925"/>
                <a:gd name="connsiteX43" fmla="*/ 71914 w 161925"/>
                <a:gd name="connsiteY43" fmla="*/ 96806 h 161925"/>
                <a:gd name="connsiteX44" fmla="*/ 85249 w 161925"/>
                <a:gd name="connsiteY44" fmla="*/ 101568 h 161925"/>
                <a:gd name="connsiteX45" fmla="*/ 88106 w 161925"/>
                <a:gd name="connsiteY45" fmla="*/ 119666 h 161925"/>
                <a:gd name="connsiteX46" fmla="*/ 73819 w 161925"/>
                <a:gd name="connsiteY46" fmla="*/ 68231 h 161925"/>
                <a:gd name="connsiteX47" fmla="*/ 61436 w 161925"/>
                <a:gd name="connsiteY47" fmla="*/ 54896 h 161925"/>
                <a:gd name="connsiteX48" fmla="*/ 55721 w 161925"/>
                <a:gd name="connsiteY48" fmla="*/ 39656 h 161925"/>
                <a:gd name="connsiteX49" fmla="*/ 68104 w 161925"/>
                <a:gd name="connsiteY49" fmla="*/ 49181 h 161925"/>
                <a:gd name="connsiteX50" fmla="*/ 73819 w 161925"/>
                <a:gd name="connsiteY50" fmla="*/ 58706 h 161925"/>
                <a:gd name="connsiteX51" fmla="*/ 68104 w 161925"/>
                <a:gd name="connsiteY51" fmla="*/ 44418 h 161925"/>
                <a:gd name="connsiteX52" fmla="*/ 68104 w 161925"/>
                <a:gd name="connsiteY52" fmla="*/ 26321 h 161925"/>
                <a:gd name="connsiteX53" fmla="*/ 77629 w 161925"/>
                <a:gd name="connsiteY53" fmla="*/ 41561 h 161925"/>
                <a:gd name="connsiteX54" fmla="*/ 81439 w 161925"/>
                <a:gd name="connsiteY54" fmla="*/ 56801 h 161925"/>
                <a:gd name="connsiteX55" fmla="*/ 81439 w 161925"/>
                <a:gd name="connsiteY55" fmla="*/ 45371 h 161925"/>
                <a:gd name="connsiteX56" fmla="*/ 86201 w 161925"/>
                <a:gd name="connsiteY56" fmla="*/ 31083 h 161925"/>
                <a:gd name="connsiteX57" fmla="*/ 90011 w 161925"/>
                <a:gd name="connsiteY57" fmla="*/ 46323 h 161925"/>
                <a:gd name="connsiteX58" fmla="*/ 87154 w 161925"/>
                <a:gd name="connsiteY58" fmla="*/ 64421 h 161925"/>
                <a:gd name="connsiteX59" fmla="*/ 79534 w 161925"/>
                <a:gd name="connsiteY59" fmla="*/ 65373 h 161925"/>
                <a:gd name="connsiteX60" fmla="*/ 73819 w 161925"/>
                <a:gd name="connsiteY60" fmla="*/ 68231 h 161925"/>
                <a:gd name="connsiteX61" fmla="*/ 134779 w 161925"/>
                <a:gd name="connsiteY61" fmla="*/ 99663 h 161925"/>
                <a:gd name="connsiteX62" fmla="*/ 119539 w 161925"/>
                <a:gd name="connsiteY62" fmla="*/ 99663 h 161925"/>
                <a:gd name="connsiteX63" fmla="*/ 109061 w 161925"/>
                <a:gd name="connsiteY63" fmla="*/ 95853 h 161925"/>
                <a:gd name="connsiteX64" fmla="*/ 122396 w 161925"/>
                <a:gd name="connsiteY64" fmla="*/ 104426 h 161925"/>
                <a:gd name="connsiteX65" fmla="*/ 132874 w 161925"/>
                <a:gd name="connsiteY65" fmla="*/ 118713 h 161925"/>
                <a:gd name="connsiteX66" fmla="*/ 116681 w 161925"/>
                <a:gd name="connsiteY66" fmla="*/ 112046 h 161925"/>
                <a:gd name="connsiteX67" fmla="*/ 105251 w 161925"/>
                <a:gd name="connsiteY67" fmla="*/ 101568 h 161925"/>
                <a:gd name="connsiteX68" fmla="*/ 111919 w 161925"/>
                <a:gd name="connsiteY68" fmla="*/ 110141 h 161925"/>
                <a:gd name="connsiteX69" fmla="*/ 116681 w 161925"/>
                <a:gd name="connsiteY69" fmla="*/ 124428 h 161925"/>
                <a:gd name="connsiteX70" fmla="*/ 104299 w 161925"/>
                <a:gd name="connsiteY70" fmla="*/ 113951 h 161925"/>
                <a:gd name="connsiteX71" fmla="*/ 95726 w 161925"/>
                <a:gd name="connsiteY71" fmla="*/ 97758 h 161925"/>
                <a:gd name="connsiteX72" fmla="*/ 104299 w 161925"/>
                <a:gd name="connsiteY72" fmla="*/ 86328 h 161925"/>
                <a:gd name="connsiteX73" fmla="*/ 121444 w 161925"/>
                <a:gd name="connsiteY73" fmla="*/ 90138 h 161925"/>
                <a:gd name="connsiteX74" fmla="*/ 134779 w 161925"/>
                <a:gd name="connsiteY74" fmla="*/ 99663 h 161925"/>
                <a:gd name="connsiteX75" fmla="*/ 122396 w 161925"/>
                <a:gd name="connsiteY75" fmla="*/ 62516 h 161925"/>
                <a:gd name="connsiteX76" fmla="*/ 109061 w 161925"/>
                <a:gd name="connsiteY76" fmla="*/ 70136 h 161925"/>
                <a:gd name="connsiteX77" fmla="*/ 119539 w 161925"/>
                <a:gd name="connsiteY77" fmla="*/ 66326 h 161925"/>
                <a:gd name="connsiteX78" fmla="*/ 134779 w 161925"/>
                <a:gd name="connsiteY78" fmla="*/ 66326 h 161925"/>
                <a:gd name="connsiteX79" fmla="*/ 121444 w 161925"/>
                <a:gd name="connsiteY79" fmla="*/ 74898 h 161925"/>
                <a:gd name="connsiteX80" fmla="*/ 103346 w 161925"/>
                <a:gd name="connsiteY80" fmla="*/ 77756 h 161925"/>
                <a:gd name="connsiteX81" fmla="*/ 103346 w 161925"/>
                <a:gd name="connsiteY81" fmla="*/ 76803 h 161925"/>
                <a:gd name="connsiteX82" fmla="*/ 95726 w 161925"/>
                <a:gd name="connsiteY82" fmla="*/ 66326 h 161925"/>
                <a:gd name="connsiteX83" fmla="*/ 104299 w 161925"/>
                <a:gd name="connsiteY83" fmla="*/ 51086 h 161925"/>
                <a:gd name="connsiteX84" fmla="*/ 116681 w 161925"/>
                <a:gd name="connsiteY84" fmla="*/ 40608 h 161925"/>
                <a:gd name="connsiteX85" fmla="*/ 111919 w 161925"/>
                <a:gd name="connsiteY85" fmla="*/ 54896 h 161925"/>
                <a:gd name="connsiteX86" fmla="*/ 105251 w 161925"/>
                <a:gd name="connsiteY86" fmla="*/ 63468 h 161925"/>
                <a:gd name="connsiteX87" fmla="*/ 117634 w 161925"/>
                <a:gd name="connsiteY87" fmla="*/ 53943 h 161925"/>
                <a:gd name="connsiteX88" fmla="*/ 134779 w 161925"/>
                <a:gd name="connsiteY88" fmla="*/ 48228 h 161925"/>
                <a:gd name="connsiteX89" fmla="*/ 122396 w 161925"/>
                <a:gd name="connsiteY89" fmla="*/ 6251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1925" h="161925">
                  <a:moveTo>
                    <a:pt x="150019" y="37751"/>
                  </a:moveTo>
                  <a:cubicBezTo>
                    <a:pt x="142399" y="27273"/>
                    <a:pt x="128111" y="23463"/>
                    <a:pt x="113824" y="28226"/>
                  </a:cubicBezTo>
                  <a:cubicBezTo>
                    <a:pt x="110014" y="29178"/>
                    <a:pt x="106204" y="31083"/>
                    <a:pt x="102394" y="33941"/>
                  </a:cubicBezTo>
                  <a:cubicBezTo>
                    <a:pt x="95726" y="14891"/>
                    <a:pt x="78581" y="3461"/>
                    <a:pt x="62389" y="8223"/>
                  </a:cubicBezTo>
                  <a:cubicBezTo>
                    <a:pt x="46196" y="12986"/>
                    <a:pt x="38576" y="32988"/>
                    <a:pt x="43339" y="52038"/>
                  </a:cubicBezTo>
                  <a:cubicBezTo>
                    <a:pt x="38576" y="52038"/>
                    <a:pt x="34766" y="52991"/>
                    <a:pt x="30956" y="53943"/>
                  </a:cubicBezTo>
                  <a:cubicBezTo>
                    <a:pt x="16669" y="58706"/>
                    <a:pt x="7144" y="69183"/>
                    <a:pt x="7144" y="82518"/>
                  </a:cubicBezTo>
                  <a:cubicBezTo>
                    <a:pt x="7144" y="91091"/>
                    <a:pt x="10954" y="98711"/>
                    <a:pt x="18574" y="105378"/>
                  </a:cubicBezTo>
                  <a:cubicBezTo>
                    <a:pt x="25241" y="111093"/>
                    <a:pt x="33814" y="113951"/>
                    <a:pt x="43339" y="113951"/>
                  </a:cubicBezTo>
                  <a:cubicBezTo>
                    <a:pt x="37624" y="133001"/>
                    <a:pt x="45244" y="153003"/>
                    <a:pt x="61436" y="157766"/>
                  </a:cubicBezTo>
                  <a:cubicBezTo>
                    <a:pt x="67151" y="159671"/>
                    <a:pt x="72866" y="159671"/>
                    <a:pt x="78581" y="157766"/>
                  </a:cubicBezTo>
                  <a:cubicBezTo>
                    <a:pt x="89059" y="154908"/>
                    <a:pt x="98584" y="145383"/>
                    <a:pt x="102394" y="133001"/>
                  </a:cubicBezTo>
                  <a:cubicBezTo>
                    <a:pt x="112871" y="140621"/>
                    <a:pt x="125254" y="142526"/>
                    <a:pt x="135731" y="139668"/>
                  </a:cubicBezTo>
                  <a:cubicBezTo>
                    <a:pt x="141446" y="137763"/>
                    <a:pt x="146209" y="134906"/>
                    <a:pt x="150019" y="130143"/>
                  </a:cubicBezTo>
                  <a:cubicBezTo>
                    <a:pt x="159544" y="116808"/>
                    <a:pt x="155734" y="95853"/>
                    <a:pt x="139541" y="83471"/>
                  </a:cubicBezTo>
                  <a:cubicBezTo>
                    <a:pt x="147161" y="77756"/>
                    <a:pt x="151924" y="70136"/>
                    <a:pt x="154781" y="62516"/>
                  </a:cubicBezTo>
                  <a:cubicBezTo>
                    <a:pt x="155734" y="52991"/>
                    <a:pt x="154781" y="44418"/>
                    <a:pt x="150019" y="37751"/>
                  </a:cubicBezTo>
                  <a:close/>
                  <a:moveTo>
                    <a:pt x="35719" y="97758"/>
                  </a:moveTo>
                  <a:cubicBezTo>
                    <a:pt x="34766" y="95853"/>
                    <a:pt x="35719" y="92996"/>
                    <a:pt x="48101" y="89186"/>
                  </a:cubicBezTo>
                  <a:cubicBezTo>
                    <a:pt x="50959" y="88233"/>
                    <a:pt x="54769" y="87281"/>
                    <a:pt x="58579" y="86328"/>
                  </a:cubicBezTo>
                  <a:cubicBezTo>
                    <a:pt x="52864" y="87281"/>
                    <a:pt x="48101" y="87281"/>
                    <a:pt x="43339" y="87281"/>
                  </a:cubicBezTo>
                  <a:cubicBezTo>
                    <a:pt x="28099" y="87281"/>
                    <a:pt x="26194" y="84423"/>
                    <a:pt x="26194" y="82518"/>
                  </a:cubicBezTo>
                  <a:cubicBezTo>
                    <a:pt x="26194" y="79661"/>
                    <a:pt x="29051" y="77756"/>
                    <a:pt x="43339" y="77756"/>
                  </a:cubicBezTo>
                  <a:cubicBezTo>
                    <a:pt x="48101" y="77756"/>
                    <a:pt x="53816" y="78708"/>
                    <a:pt x="58579" y="78708"/>
                  </a:cubicBezTo>
                  <a:cubicBezTo>
                    <a:pt x="54769" y="77756"/>
                    <a:pt x="50959" y="76803"/>
                    <a:pt x="48101" y="75851"/>
                  </a:cubicBezTo>
                  <a:cubicBezTo>
                    <a:pt x="35719" y="71088"/>
                    <a:pt x="34766" y="69183"/>
                    <a:pt x="35719" y="66326"/>
                  </a:cubicBezTo>
                  <a:cubicBezTo>
                    <a:pt x="36671" y="64421"/>
                    <a:pt x="39529" y="63468"/>
                    <a:pt x="51911" y="67278"/>
                  </a:cubicBezTo>
                  <a:cubicBezTo>
                    <a:pt x="56674" y="69183"/>
                    <a:pt x="63341" y="72041"/>
                    <a:pt x="68104" y="74898"/>
                  </a:cubicBezTo>
                  <a:cubicBezTo>
                    <a:pt x="66199" y="78708"/>
                    <a:pt x="66199" y="83471"/>
                    <a:pt x="67151" y="88233"/>
                  </a:cubicBezTo>
                  <a:cubicBezTo>
                    <a:pt x="67151" y="88233"/>
                    <a:pt x="67151" y="89186"/>
                    <a:pt x="68104" y="89186"/>
                  </a:cubicBezTo>
                  <a:cubicBezTo>
                    <a:pt x="63341" y="92043"/>
                    <a:pt x="56674" y="94901"/>
                    <a:pt x="51911" y="96806"/>
                  </a:cubicBezTo>
                  <a:cubicBezTo>
                    <a:pt x="39529" y="101568"/>
                    <a:pt x="36671" y="99663"/>
                    <a:pt x="35719" y="97758"/>
                  </a:cubicBezTo>
                  <a:close/>
                  <a:moveTo>
                    <a:pt x="88106" y="119666"/>
                  </a:moveTo>
                  <a:cubicBezTo>
                    <a:pt x="88106" y="133001"/>
                    <a:pt x="86201" y="134906"/>
                    <a:pt x="84296" y="134906"/>
                  </a:cubicBezTo>
                  <a:cubicBezTo>
                    <a:pt x="81439" y="134906"/>
                    <a:pt x="79534" y="133001"/>
                    <a:pt x="79534" y="120618"/>
                  </a:cubicBezTo>
                  <a:cubicBezTo>
                    <a:pt x="79534" y="116808"/>
                    <a:pt x="79534" y="112998"/>
                    <a:pt x="80486" y="109188"/>
                  </a:cubicBezTo>
                  <a:cubicBezTo>
                    <a:pt x="79534" y="113951"/>
                    <a:pt x="78581" y="119666"/>
                    <a:pt x="76676" y="124428"/>
                  </a:cubicBezTo>
                  <a:cubicBezTo>
                    <a:pt x="71914" y="138716"/>
                    <a:pt x="69056" y="139668"/>
                    <a:pt x="66199" y="138716"/>
                  </a:cubicBezTo>
                  <a:cubicBezTo>
                    <a:pt x="63341" y="137763"/>
                    <a:pt x="62389" y="134906"/>
                    <a:pt x="67151" y="120618"/>
                  </a:cubicBezTo>
                  <a:cubicBezTo>
                    <a:pt x="69056" y="115856"/>
                    <a:pt x="70961" y="111093"/>
                    <a:pt x="72866" y="106331"/>
                  </a:cubicBezTo>
                  <a:cubicBezTo>
                    <a:pt x="70961" y="109188"/>
                    <a:pt x="69056" y="112998"/>
                    <a:pt x="66199" y="115856"/>
                  </a:cubicBezTo>
                  <a:cubicBezTo>
                    <a:pt x="58579" y="126333"/>
                    <a:pt x="55721" y="126333"/>
                    <a:pt x="53816" y="124428"/>
                  </a:cubicBezTo>
                  <a:cubicBezTo>
                    <a:pt x="51911" y="122523"/>
                    <a:pt x="51911" y="119666"/>
                    <a:pt x="59531" y="110141"/>
                  </a:cubicBezTo>
                  <a:cubicBezTo>
                    <a:pt x="63341" y="105378"/>
                    <a:pt x="68104" y="101568"/>
                    <a:pt x="71914" y="96806"/>
                  </a:cubicBezTo>
                  <a:cubicBezTo>
                    <a:pt x="75724" y="99663"/>
                    <a:pt x="80486" y="101568"/>
                    <a:pt x="85249" y="101568"/>
                  </a:cubicBezTo>
                  <a:cubicBezTo>
                    <a:pt x="87154" y="107283"/>
                    <a:pt x="88106" y="113951"/>
                    <a:pt x="88106" y="119666"/>
                  </a:cubicBezTo>
                  <a:close/>
                  <a:moveTo>
                    <a:pt x="73819" y="68231"/>
                  </a:moveTo>
                  <a:cubicBezTo>
                    <a:pt x="70009" y="64421"/>
                    <a:pt x="65246" y="59658"/>
                    <a:pt x="61436" y="54896"/>
                  </a:cubicBezTo>
                  <a:cubicBezTo>
                    <a:pt x="53816" y="44418"/>
                    <a:pt x="53816" y="41561"/>
                    <a:pt x="55721" y="39656"/>
                  </a:cubicBezTo>
                  <a:cubicBezTo>
                    <a:pt x="57626" y="37751"/>
                    <a:pt x="60484" y="38703"/>
                    <a:pt x="68104" y="49181"/>
                  </a:cubicBezTo>
                  <a:cubicBezTo>
                    <a:pt x="70009" y="52038"/>
                    <a:pt x="71914" y="54896"/>
                    <a:pt x="73819" y="58706"/>
                  </a:cubicBezTo>
                  <a:cubicBezTo>
                    <a:pt x="71914" y="53943"/>
                    <a:pt x="69056" y="49181"/>
                    <a:pt x="68104" y="44418"/>
                  </a:cubicBezTo>
                  <a:cubicBezTo>
                    <a:pt x="63341" y="30131"/>
                    <a:pt x="65246" y="27273"/>
                    <a:pt x="68104" y="26321"/>
                  </a:cubicBezTo>
                  <a:cubicBezTo>
                    <a:pt x="70961" y="25368"/>
                    <a:pt x="73819" y="27273"/>
                    <a:pt x="77629" y="41561"/>
                  </a:cubicBezTo>
                  <a:cubicBezTo>
                    <a:pt x="78581" y="46323"/>
                    <a:pt x="80486" y="51086"/>
                    <a:pt x="81439" y="56801"/>
                  </a:cubicBezTo>
                  <a:cubicBezTo>
                    <a:pt x="81439" y="52991"/>
                    <a:pt x="81439" y="49181"/>
                    <a:pt x="81439" y="45371"/>
                  </a:cubicBezTo>
                  <a:cubicBezTo>
                    <a:pt x="82391" y="32036"/>
                    <a:pt x="84296" y="30131"/>
                    <a:pt x="86201" y="31083"/>
                  </a:cubicBezTo>
                  <a:cubicBezTo>
                    <a:pt x="89059" y="31083"/>
                    <a:pt x="90011" y="33941"/>
                    <a:pt x="90011" y="46323"/>
                  </a:cubicBezTo>
                  <a:cubicBezTo>
                    <a:pt x="90011" y="52038"/>
                    <a:pt x="89059" y="58706"/>
                    <a:pt x="87154" y="64421"/>
                  </a:cubicBezTo>
                  <a:cubicBezTo>
                    <a:pt x="85249" y="64421"/>
                    <a:pt x="82391" y="64421"/>
                    <a:pt x="79534" y="65373"/>
                  </a:cubicBezTo>
                  <a:cubicBezTo>
                    <a:pt x="77629" y="65373"/>
                    <a:pt x="75724" y="67278"/>
                    <a:pt x="73819" y="68231"/>
                  </a:cubicBezTo>
                  <a:close/>
                  <a:moveTo>
                    <a:pt x="134779" y="99663"/>
                  </a:moveTo>
                  <a:cubicBezTo>
                    <a:pt x="133826" y="101568"/>
                    <a:pt x="131921" y="103473"/>
                    <a:pt x="119539" y="99663"/>
                  </a:cubicBezTo>
                  <a:cubicBezTo>
                    <a:pt x="116681" y="98711"/>
                    <a:pt x="112871" y="96806"/>
                    <a:pt x="109061" y="95853"/>
                  </a:cubicBezTo>
                  <a:cubicBezTo>
                    <a:pt x="113824" y="98711"/>
                    <a:pt x="118586" y="101568"/>
                    <a:pt x="122396" y="104426"/>
                  </a:cubicBezTo>
                  <a:cubicBezTo>
                    <a:pt x="133826" y="112998"/>
                    <a:pt x="134779" y="116808"/>
                    <a:pt x="132874" y="118713"/>
                  </a:cubicBezTo>
                  <a:cubicBezTo>
                    <a:pt x="130969" y="120618"/>
                    <a:pt x="128111" y="121571"/>
                    <a:pt x="116681" y="112046"/>
                  </a:cubicBezTo>
                  <a:cubicBezTo>
                    <a:pt x="112871" y="109188"/>
                    <a:pt x="109061" y="105378"/>
                    <a:pt x="105251" y="101568"/>
                  </a:cubicBezTo>
                  <a:cubicBezTo>
                    <a:pt x="108109" y="104426"/>
                    <a:pt x="110014" y="107283"/>
                    <a:pt x="111919" y="110141"/>
                  </a:cubicBezTo>
                  <a:cubicBezTo>
                    <a:pt x="119539" y="120618"/>
                    <a:pt x="118586" y="123476"/>
                    <a:pt x="116681" y="124428"/>
                  </a:cubicBezTo>
                  <a:cubicBezTo>
                    <a:pt x="114776" y="125381"/>
                    <a:pt x="111919" y="124428"/>
                    <a:pt x="104299" y="113951"/>
                  </a:cubicBezTo>
                  <a:cubicBezTo>
                    <a:pt x="101441" y="109188"/>
                    <a:pt x="98584" y="103473"/>
                    <a:pt x="95726" y="97758"/>
                  </a:cubicBezTo>
                  <a:cubicBezTo>
                    <a:pt x="100489" y="94901"/>
                    <a:pt x="103346" y="91091"/>
                    <a:pt x="104299" y="86328"/>
                  </a:cubicBezTo>
                  <a:cubicBezTo>
                    <a:pt x="110014" y="87281"/>
                    <a:pt x="116681" y="88233"/>
                    <a:pt x="121444" y="90138"/>
                  </a:cubicBezTo>
                  <a:cubicBezTo>
                    <a:pt x="133826" y="94901"/>
                    <a:pt x="134779" y="97758"/>
                    <a:pt x="134779" y="99663"/>
                  </a:cubicBezTo>
                  <a:close/>
                  <a:moveTo>
                    <a:pt x="122396" y="62516"/>
                  </a:moveTo>
                  <a:cubicBezTo>
                    <a:pt x="118586" y="65373"/>
                    <a:pt x="113824" y="68231"/>
                    <a:pt x="109061" y="70136"/>
                  </a:cubicBezTo>
                  <a:cubicBezTo>
                    <a:pt x="112871" y="68231"/>
                    <a:pt x="116681" y="67278"/>
                    <a:pt x="119539" y="66326"/>
                  </a:cubicBezTo>
                  <a:cubicBezTo>
                    <a:pt x="131921" y="62516"/>
                    <a:pt x="134779" y="64421"/>
                    <a:pt x="134779" y="66326"/>
                  </a:cubicBezTo>
                  <a:cubicBezTo>
                    <a:pt x="135731" y="68231"/>
                    <a:pt x="133826" y="71088"/>
                    <a:pt x="121444" y="74898"/>
                  </a:cubicBezTo>
                  <a:cubicBezTo>
                    <a:pt x="115729" y="76803"/>
                    <a:pt x="110014" y="77756"/>
                    <a:pt x="103346" y="77756"/>
                  </a:cubicBezTo>
                  <a:cubicBezTo>
                    <a:pt x="103346" y="77756"/>
                    <a:pt x="103346" y="76803"/>
                    <a:pt x="103346" y="76803"/>
                  </a:cubicBezTo>
                  <a:cubicBezTo>
                    <a:pt x="102394" y="72041"/>
                    <a:pt x="99536" y="69183"/>
                    <a:pt x="95726" y="66326"/>
                  </a:cubicBezTo>
                  <a:cubicBezTo>
                    <a:pt x="98584" y="61563"/>
                    <a:pt x="101441" y="54896"/>
                    <a:pt x="104299" y="51086"/>
                  </a:cubicBezTo>
                  <a:cubicBezTo>
                    <a:pt x="111919" y="40608"/>
                    <a:pt x="114776" y="39656"/>
                    <a:pt x="116681" y="40608"/>
                  </a:cubicBezTo>
                  <a:cubicBezTo>
                    <a:pt x="118586" y="41561"/>
                    <a:pt x="119539" y="44418"/>
                    <a:pt x="111919" y="54896"/>
                  </a:cubicBezTo>
                  <a:cubicBezTo>
                    <a:pt x="110014" y="57753"/>
                    <a:pt x="107156" y="60611"/>
                    <a:pt x="105251" y="63468"/>
                  </a:cubicBezTo>
                  <a:cubicBezTo>
                    <a:pt x="109061" y="59658"/>
                    <a:pt x="113824" y="55848"/>
                    <a:pt x="117634" y="53943"/>
                  </a:cubicBezTo>
                  <a:cubicBezTo>
                    <a:pt x="130016" y="45371"/>
                    <a:pt x="132874" y="45371"/>
                    <a:pt x="134779" y="48228"/>
                  </a:cubicBezTo>
                  <a:cubicBezTo>
                    <a:pt x="136684" y="51086"/>
                    <a:pt x="133826" y="53943"/>
                    <a:pt x="122396" y="62516"/>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grpSp>
      <p:pic>
        <p:nvPicPr>
          <p:cNvPr id="2" name="图片 1"/>
          <p:cNvPicPr>
            <a:picLocks noChangeAspect="1"/>
          </p:cNvPicPr>
          <p:nvPr/>
        </p:nvPicPr>
        <p:blipFill rotWithShape="1">
          <a:blip r:embed="rId4" cstate="email"/>
          <a:srcRect/>
          <a:stretch>
            <a:fillRect/>
          </a:stretch>
        </p:blipFill>
        <p:spPr>
          <a:xfrm>
            <a:off x="239713" y="3958493"/>
            <a:ext cx="1382712" cy="179944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25" name="AutoShape 3"/>
          <p:cNvSpPr/>
          <p:nvPr/>
        </p:nvSpPr>
        <p:spPr bwMode="auto">
          <a:xfrm>
            <a:off x="1698626" y="1570568"/>
            <a:ext cx="355600" cy="3979333"/>
          </a:xfrm>
          <a:prstGeom prst="leftBrace">
            <a:avLst>
              <a:gd name="adj1" fmla="val 32522"/>
              <a:gd name="adj2" fmla="val 50000"/>
            </a:avLst>
          </a:prstGeom>
          <a:noFill/>
          <a:ln w="28575">
            <a:solidFill>
              <a:srgbClr val="00B0F0"/>
            </a:solidFill>
            <a:rou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265" b="0" i="0" u="none" strike="noStrike" kern="1200" cap="none" spc="0" normalizeH="0" baseline="0" noProof="0">
              <a:ln>
                <a:noFill/>
              </a:ln>
              <a:solidFill>
                <a:srgbClr val="00B0F0"/>
              </a:solidFill>
              <a:effectLst/>
              <a:uLnTx/>
              <a:uFillTx/>
              <a:latin typeface="Times New Roman" panose="02020603050405020304" pitchFamily="18" charset="0"/>
              <a:ea typeface="宋体" panose="02010600030101010101" pitchFamily="2" charset="-122"/>
              <a:cs typeface="+mn-cs"/>
            </a:endParaRPr>
          </a:p>
        </p:txBody>
      </p:sp>
      <p:sp>
        <p:nvSpPr>
          <p:cNvPr id="26" name="TextBox 3"/>
          <p:cNvSpPr txBox="1">
            <a:spLocks noChangeArrowheads="1"/>
          </p:cNvSpPr>
          <p:nvPr/>
        </p:nvSpPr>
        <p:spPr bwMode="auto">
          <a:xfrm>
            <a:off x="1876425" y="1570567"/>
            <a:ext cx="403347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概述</a:t>
            </a:r>
            <a:r>
              <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rPr>
              <a:t>甚聪慧</a:t>
            </a:r>
          </a:p>
        </p:txBody>
      </p:sp>
      <p:sp>
        <p:nvSpPr>
          <p:cNvPr id="27" name="TextBox 16"/>
          <p:cNvSpPr txBox="1">
            <a:spLocks noChangeArrowheads="1"/>
          </p:cNvSpPr>
          <p:nvPr/>
        </p:nvSpPr>
        <p:spPr bwMode="auto">
          <a:xfrm>
            <a:off x="1876425" y="3782484"/>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事例</a:t>
            </a:r>
          </a:p>
        </p:txBody>
      </p:sp>
      <p:sp>
        <p:nvSpPr>
          <p:cNvPr id="32" name="TextBox 22"/>
          <p:cNvSpPr txBox="1">
            <a:spLocks noChangeArrowheads="1"/>
          </p:cNvSpPr>
          <p:nvPr/>
        </p:nvSpPr>
        <p:spPr bwMode="auto">
          <a:xfrm>
            <a:off x="3027363" y="2686051"/>
            <a:ext cx="4489450"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sym typeface="等线" panose="02010600030101010101" pitchFamily="2" charset="-122"/>
              </a:rPr>
              <a:t>孔君平：</a:t>
            </a:r>
            <a:endParaRPr kumimoji="0" lang="en-US" altLang="zh-CN" sz="40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sym typeface="等线" panose="02010600030101010101" pitchFamily="2" charset="-122"/>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sym typeface="等线" panose="02010600030101010101" pitchFamily="2" charset="-122"/>
              </a:rPr>
              <a:t>“此是君家果。”</a:t>
            </a:r>
            <a:endParaRPr kumimoji="0" lang="en-US" altLang="zh-CN" sz="4000"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sym typeface="等线" panose="02010600030101010101" pitchFamily="2" charset="-122"/>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sym typeface="等线" panose="02010600030101010101" pitchFamily="2" charset="-122"/>
              </a:rPr>
              <a:t>杨氏之子：</a:t>
            </a:r>
            <a:endParaRPr kumimoji="0" lang="en-US" altLang="zh-CN" sz="40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sym typeface="等线" panose="02010600030101010101" pitchFamily="2" charset="-122"/>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sym typeface="等线" panose="02010600030101010101" pitchFamily="2" charset="-122"/>
              </a:rPr>
              <a:t>“未闻孔雀是夫子家禽。”</a:t>
            </a:r>
            <a:endParaRPr kumimoji="0" lang="zh-CN" altLang="en-US" sz="4000" b="1" i="0" u="none" strike="noStrike" kern="1200" cap="none" spc="0" normalizeH="0" baseline="0" noProof="0">
              <a:ln>
                <a:noFill/>
              </a:ln>
              <a:solidFill>
                <a:srgbClr val="005EA4"/>
              </a:solidFill>
              <a:effectLst/>
              <a:uLnTx/>
              <a:uFillTx/>
              <a:latin typeface="楷体" panose="02010609060101010101" pitchFamily="49" charset="-122"/>
              <a:ea typeface="楷体" panose="02010609060101010101" pitchFamily="49" charset="-122"/>
              <a:cs typeface="+mn-cs"/>
            </a:endParaRPr>
          </a:p>
        </p:txBody>
      </p:sp>
      <p:sp>
        <p:nvSpPr>
          <p:cNvPr id="37" name="AutoShape 3"/>
          <p:cNvSpPr/>
          <p:nvPr/>
        </p:nvSpPr>
        <p:spPr bwMode="auto">
          <a:xfrm flipH="1">
            <a:off x="7404101" y="1606552"/>
            <a:ext cx="355600" cy="3981449"/>
          </a:xfrm>
          <a:prstGeom prst="leftBrace">
            <a:avLst>
              <a:gd name="adj1" fmla="val 32540"/>
              <a:gd name="adj2" fmla="val 50000"/>
            </a:avLst>
          </a:prstGeom>
          <a:noFill/>
          <a:ln w="28575">
            <a:solidFill>
              <a:srgbClr val="00B0F0"/>
            </a:solidFill>
            <a:rou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265" b="0" i="0" u="none" strike="noStrike" kern="1200" cap="none" spc="0" normalizeH="0" baseline="0" noProof="0">
              <a:ln>
                <a:noFill/>
              </a:ln>
              <a:solidFill>
                <a:srgbClr val="00B0F0"/>
              </a:solidFill>
              <a:effectLst/>
              <a:uLnTx/>
              <a:uFillTx/>
              <a:latin typeface="Times New Roman" panose="02020603050405020304" pitchFamily="18" charset="0"/>
              <a:ea typeface="宋体" panose="02010600030101010101" pitchFamily="2" charset="-122"/>
              <a:cs typeface="+mn-cs"/>
            </a:endParaRPr>
          </a:p>
        </p:txBody>
      </p:sp>
      <p:sp>
        <p:nvSpPr>
          <p:cNvPr id="38" name="TextBox 3"/>
          <p:cNvSpPr txBox="1">
            <a:spLocks noChangeArrowheads="1"/>
          </p:cNvSpPr>
          <p:nvPr/>
        </p:nvSpPr>
        <p:spPr bwMode="auto">
          <a:xfrm>
            <a:off x="7813676" y="2131485"/>
            <a:ext cx="1177925" cy="2749549"/>
          </a:xfrm>
          <a:prstGeom prst="roundRect">
            <a:avLst/>
          </a:prstGeom>
          <a:gradFill>
            <a:gsLst>
              <a:gs pos="0">
                <a:srgbClr val="CE3B37">
                  <a:alpha val="89804"/>
                </a:srgbClr>
              </a:gs>
              <a:gs pos="100000">
                <a:srgbClr val="C00000">
                  <a:alpha val="90000"/>
                </a:srgbClr>
              </a:gs>
            </a:gsLst>
          </a:gradFill>
          <a:ln>
            <a:noFill/>
          </a:ln>
          <a:effectLst>
            <a:outerShdw blurRad="50800" dist="38100" dir="5400000" algn="t" rotWithShape="0">
              <a:prstClr val="black">
                <a:alpha val="40000"/>
              </a:prstClr>
            </a:outerShdw>
          </a:effectLst>
          <a:extLst>
            <a:ext uri="{91240B29-F687-4F45-9708-019B960494DF}">
              <a14:hiddenLine xmlns:a14="http://schemas.microsoft.com/office/drawing/2010/main" xmlns="" w="9525">
                <a:solidFill>
                  <a:srgbClr val="000000"/>
                </a:solidFill>
                <a:miter lim="800000"/>
                <a:headEnd/>
                <a:tailEnd/>
              </a14:hiddenLine>
            </a:ext>
          </a:extLst>
        </p:spPr>
        <p:style>
          <a:lnRef idx="1">
            <a:schemeClr val="accent2"/>
          </a:lnRef>
          <a:fillRef idx="2">
            <a:schemeClr val="accent2"/>
          </a:fillRef>
          <a:effectRef idx="1">
            <a:schemeClr val="accent2"/>
          </a:effectRef>
          <a:fontRef idx="minor">
            <a:schemeClr val="dk1"/>
          </a:fontRef>
        </p:style>
        <p:txBody>
          <a:bodyPr vert="eaVert" lIns="177600" bIns="144000" anchor="ctr"/>
          <a:lstStyle>
            <a:defPPr>
              <a:defRPr lang="zh-CN"/>
            </a:defPPr>
            <a:lvl1pPr algn="ctr">
              <a:defRPr sz="3200" b="1">
                <a:solidFill>
                  <a:schemeClr val="bg1"/>
                </a:solidFill>
                <a:latin typeface="Arial" panose="020B0604020202020204" pitchFamily="34" charset="0"/>
                <a:ea typeface="+mn-ea"/>
              </a:defRPr>
            </a:lvl1pPr>
            <a:lvl2pPr>
              <a:defRPr>
                <a:solidFill>
                  <a:schemeClr val="dk1"/>
                </a:solidFill>
                <a:latin typeface="+mn-lt"/>
                <a:ea typeface="+mn-ea"/>
              </a:defRPr>
            </a:lvl2pPr>
            <a:lvl3pPr>
              <a:defRPr>
                <a:solidFill>
                  <a:schemeClr val="dk1"/>
                </a:solidFill>
                <a:latin typeface="+mn-lt"/>
                <a:ea typeface="+mn-ea"/>
              </a:defRPr>
            </a:lvl3pPr>
            <a:lvl4pPr>
              <a:defRPr>
                <a:solidFill>
                  <a:schemeClr val="dk1"/>
                </a:solidFill>
                <a:latin typeface="+mn-lt"/>
                <a:ea typeface="+mn-ea"/>
              </a:defRPr>
            </a:lvl4pPr>
            <a:lvl5pPr>
              <a:defRPr>
                <a:solidFill>
                  <a:schemeClr val="dk1"/>
                </a:solidFill>
                <a:latin typeface="+mn-lt"/>
                <a:ea typeface="+mn-ea"/>
              </a:defRPr>
            </a:lvl5pPr>
            <a:lvl6pPr>
              <a:defRPr>
                <a:solidFill>
                  <a:schemeClr val="dk1"/>
                </a:solidFill>
                <a:latin typeface="+mn-lt"/>
                <a:ea typeface="+mn-ea"/>
              </a:defRPr>
            </a:lvl6pPr>
            <a:lvl7pPr>
              <a:defRPr>
                <a:solidFill>
                  <a:schemeClr val="dk1"/>
                </a:solidFill>
                <a:latin typeface="+mn-lt"/>
                <a:ea typeface="+mn-ea"/>
              </a:defRPr>
            </a:lvl7pPr>
            <a:lvl8pPr>
              <a:defRPr>
                <a:solidFill>
                  <a:schemeClr val="dk1"/>
                </a:solidFill>
                <a:latin typeface="+mn-lt"/>
                <a:ea typeface="+mn-ea"/>
              </a:defRPr>
            </a:lvl8pPr>
            <a:lvl9pPr>
              <a:defRPr>
                <a:solidFill>
                  <a:schemeClr val="dk1"/>
                </a:solidFill>
                <a:latin typeface="+mn-lt"/>
                <a:ea typeface="+mn-ea"/>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cs"/>
              </a:rPr>
              <a:t>对答巧妙</a:t>
            </a:r>
            <a:endParaRPr kumimoji="0" lang="en-US" altLang="zh-CN" sz="4265" b="1"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cs"/>
            </a:endParaRPr>
          </a:p>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cs"/>
              </a:rPr>
              <a:t>机智幽默</a:t>
            </a:r>
          </a:p>
        </p:txBody>
      </p:sp>
      <p:sp>
        <p:nvSpPr>
          <p:cNvPr id="35854" name="文本框 3"/>
          <p:cNvSpPr txBox="1">
            <a:spLocks noChangeArrowheads="1"/>
          </p:cNvSpPr>
          <p:nvPr/>
        </p:nvSpPr>
        <p:spPr bwMode="auto">
          <a:xfrm>
            <a:off x="919540" y="1579035"/>
            <a:ext cx="840999" cy="24680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EA4"/>
                </a:solidFill>
                <a:effectLst/>
                <a:uLnTx/>
                <a:uFillTx/>
                <a:latin typeface="黑体" panose="02010609060101010101" pitchFamily="49" charset="-122"/>
                <a:ea typeface="黑体" panose="02010609060101010101" pitchFamily="49" charset="-122"/>
                <a:cs typeface="+mn-cs"/>
              </a:rPr>
              <a:t>杨氏之子</a:t>
            </a:r>
          </a:p>
        </p:txBody>
      </p:sp>
      <p:sp>
        <p:nvSpPr>
          <p:cNvPr id="41" name="AutoShape 3"/>
          <p:cNvSpPr/>
          <p:nvPr/>
        </p:nvSpPr>
        <p:spPr bwMode="auto">
          <a:xfrm>
            <a:off x="2817813" y="2791884"/>
            <a:ext cx="355600" cy="2758016"/>
          </a:xfrm>
          <a:prstGeom prst="leftBrace">
            <a:avLst>
              <a:gd name="adj1" fmla="val 32532"/>
              <a:gd name="adj2" fmla="val 50000"/>
            </a:avLst>
          </a:prstGeom>
          <a:noFill/>
          <a:ln w="28575">
            <a:solidFill>
              <a:srgbClr val="00B0F0"/>
            </a:solidFill>
            <a:rou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265" b="0" i="0" u="none" strike="noStrike" kern="1200" cap="none" spc="0" normalizeH="0" baseline="0" noProof="0">
              <a:ln>
                <a:noFill/>
              </a:ln>
              <a:solidFill>
                <a:srgbClr val="00B0F0"/>
              </a:solidFill>
              <a:effectLst/>
              <a:uLnTx/>
              <a:uFillTx/>
              <a:latin typeface="Times New Roman" panose="02020603050405020304" pitchFamily="18" charset="0"/>
              <a:ea typeface="宋体" panose="02010600030101010101" pitchFamily="2" charset="-122"/>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par>
                          <p:cTn id="8" fill="hold">
                            <p:stCondLst>
                              <p:cond delay="500"/>
                            </p:stCondLst>
                            <p:childTnLst>
                              <p:par>
                                <p:cTn id="9" presetID="6" presetClass="entr" presetSubtype="16"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circle(in)">
                                      <p:cBhvr>
                                        <p:cTn id="11" dur="1000"/>
                                        <p:tgtEl>
                                          <p:spTgt spid="26"/>
                                        </p:tgtEl>
                                      </p:cBhvr>
                                    </p:animEffect>
                                  </p:childTnLst>
                                </p:cTn>
                              </p:par>
                            </p:childTnLst>
                          </p:cTn>
                        </p:par>
                      </p:childTnLst>
                    </p:cTn>
                  </p:par>
                  <p:par>
                    <p:cTn id="12" fill="hold">
                      <p:stCondLst>
                        <p:cond delay="indefinite"/>
                      </p:stCondLst>
                      <p:childTnLst>
                        <p:par>
                          <p:cTn id="13" fill="hold">
                            <p:stCondLst>
                              <p:cond delay="0"/>
                            </p:stCondLst>
                            <p:childTnLst>
                              <p:par>
                                <p:cTn id="14" presetID="6" presetClass="entr" presetSubtype="16" fill="hold" grpId="0" nodeType="click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circle(in)">
                                      <p:cBhvr>
                                        <p:cTn id="16" dur="1000"/>
                                        <p:tgtEl>
                                          <p:spTgt spid="27"/>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41"/>
                                        </p:tgtEl>
                                        <p:attrNameLst>
                                          <p:attrName>style.visibility</p:attrName>
                                        </p:attrNameLst>
                                      </p:cBhvr>
                                      <p:to>
                                        <p:strVal val="visible"/>
                                      </p:to>
                                    </p:set>
                                    <p:animEffect transition="in" filter="wipe(left)">
                                      <p:cBhvr>
                                        <p:cTn id="20" dur="500"/>
                                        <p:tgtEl>
                                          <p:spTgt spid="41"/>
                                        </p:tgtEl>
                                      </p:cBhvr>
                                    </p:animEffect>
                                  </p:childTnLst>
                                </p:cTn>
                              </p:par>
                            </p:childTnLst>
                          </p:cTn>
                        </p:par>
                      </p:childTnLst>
                    </p:cTn>
                  </p:par>
                  <p:par>
                    <p:cTn id="21" fill="hold">
                      <p:stCondLst>
                        <p:cond delay="indefinite"/>
                      </p:stCondLst>
                      <p:childTnLst>
                        <p:par>
                          <p:cTn id="22" fill="hold">
                            <p:stCondLst>
                              <p:cond delay="0"/>
                            </p:stCondLst>
                            <p:childTnLst>
                              <p:par>
                                <p:cTn id="23" presetID="6" presetClass="entr" presetSubtype="16" fill="hold" nodeType="click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Effect transition="in" filter="circle(in)">
                                      <p:cBhvr>
                                        <p:cTn id="25" dur="1000"/>
                                        <p:tgtEl>
                                          <p:spTgt spid="32">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6" presetClass="entr" presetSubtype="16" fill="hold" nodeType="clickEffect">
                                  <p:stCondLst>
                                    <p:cond delay="0"/>
                                  </p:stCondLst>
                                  <p:childTnLst>
                                    <p:set>
                                      <p:cBhvr>
                                        <p:cTn id="29" dur="1" fill="hold">
                                          <p:stCondLst>
                                            <p:cond delay="0"/>
                                          </p:stCondLst>
                                        </p:cTn>
                                        <p:tgtEl>
                                          <p:spTgt spid="32">
                                            <p:txEl>
                                              <p:pRg st="1" end="1"/>
                                            </p:txEl>
                                          </p:spTgt>
                                        </p:tgtEl>
                                        <p:attrNameLst>
                                          <p:attrName>style.visibility</p:attrName>
                                        </p:attrNameLst>
                                      </p:cBhvr>
                                      <p:to>
                                        <p:strVal val="visible"/>
                                      </p:to>
                                    </p:set>
                                    <p:animEffect transition="in" filter="circle(in)">
                                      <p:cBhvr>
                                        <p:cTn id="30" dur="1000"/>
                                        <p:tgtEl>
                                          <p:spTgt spid="32">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6" presetClass="entr" presetSubtype="16" fill="hold" nodeType="clickEffect">
                                  <p:stCondLst>
                                    <p:cond delay="0"/>
                                  </p:stCondLst>
                                  <p:childTnLst>
                                    <p:set>
                                      <p:cBhvr>
                                        <p:cTn id="34" dur="1" fill="hold">
                                          <p:stCondLst>
                                            <p:cond delay="0"/>
                                          </p:stCondLst>
                                        </p:cTn>
                                        <p:tgtEl>
                                          <p:spTgt spid="32">
                                            <p:txEl>
                                              <p:pRg st="2" end="2"/>
                                            </p:txEl>
                                          </p:spTgt>
                                        </p:tgtEl>
                                        <p:attrNameLst>
                                          <p:attrName>style.visibility</p:attrName>
                                        </p:attrNameLst>
                                      </p:cBhvr>
                                      <p:to>
                                        <p:strVal val="visible"/>
                                      </p:to>
                                    </p:set>
                                    <p:animEffect transition="in" filter="circle(in)">
                                      <p:cBhvr>
                                        <p:cTn id="35" dur="1000"/>
                                        <p:tgtEl>
                                          <p:spTgt spid="32">
                                            <p:txEl>
                                              <p:pRg st="2" end="2"/>
                                            </p:txEl>
                                          </p:spTgt>
                                        </p:tgtEl>
                                      </p:cBhvr>
                                    </p:animEffect>
                                  </p:childTnLst>
                                </p:cTn>
                              </p:par>
                              <p:par>
                                <p:cTn id="36" presetID="6" presetClass="entr" presetSubtype="16" fill="hold" nodeType="withEffect">
                                  <p:stCondLst>
                                    <p:cond delay="0"/>
                                  </p:stCondLst>
                                  <p:childTnLst>
                                    <p:set>
                                      <p:cBhvr>
                                        <p:cTn id="37" dur="1" fill="hold">
                                          <p:stCondLst>
                                            <p:cond delay="0"/>
                                          </p:stCondLst>
                                        </p:cTn>
                                        <p:tgtEl>
                                          <p:spTgt spid="32">
                                            <p:txEl>
                                              <p:pRg st="3" end="3"/>
                                            </p:txEl>
                                          </p:spTgt>
                                        </p:tgtEl>
                                        <p:attrNameLst>
                                          <p:attrName>style.visibility</p:attrName>
                                        </p:attrNameLst>
                                      </p:cBhvr>
                                      <p:to>
                                        <p:strVal val="visible"/>
                                      </p:to>
                                    </p:set>
                                    <p:animEffect transition="in" filter="circle(in)">
                                      <p:cBhvr>
                                        <p:cTn id="38" dur="1000"/>
                                        <p:tgtEl>
                                          <p:spTgt spid="32">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37"/>
                                        </p:tgtEl>
                                        <p:attrNameLst>
                                          <p:attrName>style.visibility</p:attrName>
                                        </p:attrNameLst>
                                      </p:cBhvr>
                                      <p:to>
                                        <p:strVal val="visible"/>
                                      </p:to>
                                    </p:set>
                                    <p:animEffect transition="in" filter="wipe(left)">
                                      <p:cBhvr>
                                        <p:cTn id="43" dur="500"/>
                                        <p:tgtEl>
                                          <p:spTgt spid="37"/>
                                        </p:tgtEl>
                                      </p:cBhvr>
                                    </p:animEffect>
                                  </p:childTnLst>
                                </p:cTn>
                              </p:par>
                            </p:childTnLst>
                          </p:cTn>
                        </p:par>
                        <p:par>
                          <p:cTn id="44" fill="hold">
                            <p:stCondLst>
                              <p:cond delay="500"/>
                            </p:stCondLst>
                            <p:childTnLst>
                              <p:par>
                                <p:cTn id="45" presetID="31" presetClass="entr" presetSubtype="0"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1000" fill="hold"/>
                                        <p:tgtEl>
                                          <p:spTgt spid="38"/>
                                        </p:tgtEl>
                                        <p:attrNameLst>
                                          <p:attrName>ppt_w</p:attrName>
                                        </p:attrNameLst>
                                      </p:cBhvr>
                                      <p:tavLst>
                                        <p:tav tm="0">
                                          <p:val>
                                            <p:fltVal val="0"/>
                                          </p:val>
                                        </p:tav>
                                        <p:tav tm="100000">
                                          <p:val>
                                            <p:strVal val="#ppt_w"/>
                                          </p:val>
                                        </p:tav>
                                      </p:tavLst>
                                    </p:anim>
                                    <p:anim calcmode="lin" valueType="num">
                                      <p:cBhvr>
                                        <p:cTn id="48" dur="1000" fill="hold"/>
                                        <p:tgtEl>
                                          <p:spTgt spid="38"/>
                                        </p:tgtEl>
                                        <p:attrNameLst>
                                          <p:attrName>ppt_h</p:attrName>
                                        </p:attrNameLst>
                                      </p:cBhvr>
                                      <p:tavLst>
                                        <p:tav tm="0">
                                          <p:val>
                                            <p:fltVal val="0"/>
                                          </p:val>
                                        </p:tav>
                                        <p:tav tm="100000">
                                          <p:val>
                                            <p:strVal val="#ppt_h"/>
                                          </p:val>
                                        </p:tav>
                                      </p:tavLst>
                                    </p:anim>
                                    <p:anim calcmode="lin" valueType="num">
                                      <p:cBhvr>
                                        <p:cTn id="49" dur="1000" fill="hold"/>
                                        <p:tgtEl>
                                          <p:spTgt spid="38"/>
                                        </p:tgtEl>
                                        <p:attrNameLst>
                                          <p:attrName>style.rotation</p:attrName>
                                        </p:attrNameLst>
                                      </p:cBhvr>
                                      <p:tavLst>
                                        <p:tav tm="0">
                                          <p:val>
                                            <p:fltVal val="90"/>
                                          </p:val>
                                        </p:tav>
                                        <p:tav tm="100000">
                                          <p:val>
                                            <p:fltVal val="0"/>
                                          </p:val>
                                        </p:tav>
                                      </p:tavLst>
                                    </p:anim>
                                    <p:animEffect transition="in" filter="fade">
                                      <p:cBhvr>
                                        <p:cTn id="50" dur="10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p:bldP spid="27" grpId="0"/>
      <p:bldP spid="37" grpId="0" animBg="1"/>
      <p:bldP spid="38" grpId="0" animBg="1"/>
      <p:bldP spid="41" grpId="0" animBg="1"/>
    </p:bldLst>
  </p:timing>
</p:sld>
</file>

<file path=ppt/slides/slide1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5"/>
          <p:cNvSpPr txBox="1">
            <a:spLocks noChangeArrowheads="1"/>
          </p:cNvSpPr>
          <p:nvPr/>
        </p:nvSpPr>
        <p:spPr bwMode="auto">
          <a:xfrm>
            <a:off x="1220789" y="2254251"/>
            <a:ext cx="7070725" cy="3937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九岁的孩子能够听出对方的言外之意，并巧妙对答，真是聪慧啊！说话是一门艺术，语言幽默能让自己成为一个有趣的人。</a:t>
            </a:r>
          </a:p>
        </p:txBody>
      </p:sp>
      <p:grpSp>
        <p:nvGrpSpPr>
          <p:cNvPr id="2" name="组合 1"/>
          <p:cNvGrpSpPr/>
          <p:nvPr/>
        </p:nvGrpSpPr>
        <p:grpSpPr bwMode="auto">
          <a:xfrm>
            <a:off x="134143" y="1"/>
            <a:ext cx="932657" cy="2954867"/>
            <a:chOff x="136833" y="1"/>
            <a:chExt cx="904914" cy="2141220"/>
          </a:xfrm>
        </p:grpSpPr>
        <p:grpSp>
          <p:nvGrpSpPr>
            <p:cNvPr id="3" name="组合 20"/>
            <p:cNvGrpSpPr/>
            <p:nvPr/>
          </p:nvGrpSpPr>
          <p:grpSpPr bwMode="auto">
            <a:xfrm>
              <a:off x="239263" y="1"/>
              <a:ext cx="802484" cy="2141220"/>
              <a:chOff x="8483599" y="1645920"/>
              <a:chExt cx="382906" cy="1118235"/>
            </a:xfrm>
          </p:grpSpPr>
          <p:sp>
            <p:nvSpPr>
              <p:cNvPr id="8" name="矩形 7"/>
              <p:cNvSpPr/>
              <p:nvPr/>
            </p:nvSpPr>
            <p:spPr>
              <a:xfrm>
                <a:off x="8483599" y="1645920"/>
                <a:ext cx="382906" cy="1118235"/>
              </a:xfrm>
              <a:prstGeom prst="rect">
                <a:avLst/>
              </a:prstGeom>
              <a:solidFill>
                <a:srgbClr val="B8404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pic>
            <p:nvPicPr>
              <p:cNvPr id="37893" name="图片 23"/>
              <p:cNvPicPr>
                <a:picLocks noChangeAspect="1" noChangeArrowheads="1"/>
              </p:cNvPicPr>
              <p:nvPr/>
            </p:nvPicPr>
            <p:blipFill>
              <a:blip r:embed="rId3"/>
              <a:srcRect/>
              <a:stretch>
                <a:fillRect/>
              </a:stretch>
            </p:blipFill>
            <p:spPr bwMode="auto">
              <a:xfrm>
                <a:off x="8506860" y="1677006"/>
                <a:ext cx="332438" cy="1062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7894" name="文本框 3"/>
            <p:cNvSpPr txBox="1">
              <a:spLocks noChangeArrowheads="1"/>
            </p:cNvSpPr>
            <p:nvPr/>
          </p:nvSpPr>
          <p:spPr bwMode="auto">
            <a:xfrm>
              <a:off x="136833" y="121559"/>
              <a:ext cx="895864" cy="1913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课文小结</a:t>
              </a:r>
              <a:endParaRPr kumimoji="0" lang="en-US" altLang="zh-CN" sz="4800"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endParaRPr>
            </a:p>
          </p:txBody>
        </p:sp>
      </p:grpSp>
      <p:grpSp>
        <p:nvGrpSpPr>
          <p:cNvPr id="4" name="组合 8"/>
          <p:cNvGrpSpPr/>
          <p:nvPr/>
        </p:nvGrpSpPr>
        <p:grpSpPr>
          <a:xfrm>
            <a:off x="7947024" y="5174499"/>
            <a:ext cx="880516" cy="1379056"/>
            <a:chOff x="7051786" y="4229571"/>
            <a:chExt cx="880515" cy="1034293"/>
          </a:xfrm>
          <a:solidFill>
            <a:srgbClr val="0070C0"/>
          </a:solidFill>
        </p:grpSpPr>
        <p:sp>
          <p:nvSpPr>
            <p:cNvPr id="10" name="任意多边形: 形状 9"/>
            <p:cNvSpPr/>
            <p:nvPr/>
          </p:nvSpPr>
          <p:spPr>
            <a:xfrm>
              <a:off x="7376959" y="4448348"/>
              <a:ext cx="428625" cy="428625"/>
            </a:xfrm>
            <a:custGeom>
              <a:avLst/>
              <a:gdLst>
                <a:gd name="connsiteX0" fmla="*/ 422111 w 428625"/>
                <a:gd name="connsiteY0" fmla="*/ 195089 h 428625"/>
                <a:gd name="connsiteX1" fmla="*/ 347816 w 428625"/>
                <a:gd name="connsiteY1" fmla="*/ 124604 h 428625"/>
                <a:gd name="connsiteX2" fmla="*/ 312574 w 428625"/>
                <a:gd name="connsiteY2" fmla="*/ 122699 h 428625"/>
                <a:gd name="connsiteX3" fmla="*/ 247804 w 428625"/>
                <a:gd name="connsiteY3" fmla="*/ 8399 h 428625"/>
                <a:gd name="connsiteX4" fmla="*/ 144934 w 428625"/>
                <a:gd name="connsiteY4" fmla="*/ 90314 h 428625"/>
                <a:gd name="connsiteX5" fmla="*/ 111597 w 428625"/>
                <a:gd name="connsiteY5" fmla="*/ 78884 h 428625"/>
                <a:gd name="connsiteX6" fmla="*/ 16347 w 428625"/>
                <a:gd name="connsiteY6" fmla="*/ 116984 h 428625"/>
                <a:gd name="connsiteX7" fmla="*/ 14441 w 428625"/>
                <a:gd name="connsiteY7" fmla="*/ 186517 h 428625"/>
                <a:gd name="connsiteX8" fmla="*/ 63019 w 428625"/>
                <a:gd name="connsiteY8" fmla="*/ 239857 h 428625"/>
                <a:gd name="connsiteX9" fmla="*/ 48732 w 428625"/>
                <a:gd name="connsiteY9" fmla="*/ 370349 h 428625"/>
                <a:gd name="connsiteX10" fmla="*/ 89689 w 428625"/>
                <a:gd name="connsiteY10" fmla="*/ 392257 h 428625"/>
                <a:gd name="connsiteX11" fmla="*/ 180176 w 428625"/>
                <a:gd name="connsiteY11" fmla="*/ 364634 h 428625"/>
                <a:gd name="connsiteX12" fmla="*/ 253519 w 428625"/>
                <a:gd name="connsiteY12" fmla="*/ 423689 h 428625"/>
                <a:gd name="connsiteX13" fmla="*/ 300191 w 428625"/>
                <a:gd name="connsiteY13" fmla="*/ 417974 h 428625"/>
                <a:gd name="connsiteX14" fmla="*/ 335434 w 428625"/>
                <a:gd name="connsiteY14" fmla="*/ 291292 h 428625"/>
                <a:gd name="connsiteX15" fmla="*/ 400204 w 428625"/>
                <a:gd name="connsiteY15" fmla="*/ 258907 h 428625"/>
                <a:gd name="connsiteX16" fmla="*/ 422111 w 428625"/>
                <a:gd name="connsiteY16" fmla="*/ 195089 h 428625"/>
                <a:gd name="connsiteX17" fmla="*/ 65876 w 428625"/>
                <a:gd name="connsiteY17" fmla="*/ 195089 h 428625"/>
                <a:gd name="connsiteX18" fmla="*/ 107786 w 428625"/>
                <a:gd name="connsiteY18" fmla="*/ 189374 h 428625"/>
                <a:gd name="connsiteX19" fmla="*/ 138266 w 428625"/>
                <a:gd name="connsiteY19" fmla="*/ 196042 h 428625"/>
                <a:gd name="connsiteX20" fmla="*/ 99214 w 428625"/>
                <a:gd name="connsiteY20" fmla="*/ 177945 h 428625"/>
                <a:gd name="connsiteX21" fmla="*/ 63972 w 428625"/>
                <a:gd name="connsiteY21" fmla="*/ 143654 h 428625"/>
                <a:gd name="connsiteX22" fmla="*/ 111597 w 428625"/>
                <a:gd name="connsiteY22" fmla="*/ 155084 h 428625"/>
                <a:gd name="connsiteX23" fmla="*/ 147791 w 428625"/>
                <a:gd name="connsiteY23" fmla="*/ 178897 h 428625"/>
                <a:gd name="connsiteX24" fmla="*/ 125884 w 428625"/>
                <a:gd name="connsiteY24" fmla="*/ 156989 h 428625"/>
                <a:gd name="connsiteX25" fmla="*/ 107786 w 428625"/>
                <a:gd name="connsiteY25" fmla="*/ 118889 h 428625"/>
                <a:gd name="connsiteX26" fmla="*/ 144934 w 428625"/>
                <a:gd name="connsiteY26" fmla="*/ 142702 h 428625"/>
                <a:gd name="connsiteX27" fmla="*/ 174461 w 428625"/>
                <a:gd name="connsiteY27" fmla="*/ 182707 h 428625"/>
                <a:gd name="connsiteX28" fmla="*/ 156364 w 428625"/>
                <a:gd name="connsiteY28" fmla="*/ 213187 h 428625"/>
                <a:gd name="connsiteX29" fmla="*/ 155411 w 428625"/>
                <a:gd name="connsiteY29" fmla="*/ 216997 h 428625"/>
                <a:gd name="connsiteX30" fmla="*/ 105882 w 428625"/>
                <a:gd name="connsiteY30" fmla="*/ 214139 h 428625"/>
                <a:gd name="connsiteX31" fmla="*/ 65876 w 428625"/>
                <a:gd name="connsiteY31" fmla="*/ 195089 h 428625"/>
                <a:gd name="connsiteX32" fmla="*/ 166841 w 428625"/>
                <a:gd name="connsiteY32" fmla="*/ 316057 h 428625"/>
                <a:gd name="connsiteX33" fmla="*/ 137314 w 428625"/>
                <a:gd name="connsiteY33" fmla="*/ 348442 h 428625"/>
                <a:gd name="connsiteX34" fmla="*/ 144934 w 428625"/>
                <a:gd name="connsiteY34" fmla="*/ 306532 h 428625"/>
                <a:gd name="connsiteX35" fmla="*/ 161126 w 428625"/>
                <a:gd name="connsiteY35" fmla="*/ 279862 h 428625"/>
                <a:gd name="connsiteX36" fmla="*/ 131599 w 428625"/>
                <a:gd name="connsiteY36" fmla="*/ 311295 h 428625"/>
                <a:gd name="connsiteX37" fmla="*/ 87784 w 428625"/>
                <a:gd name="connsiteY37" fmla="*/ 334154 h 428625"/>
                <a:gd name="connsiteX38" fmla="*/ 113501 w 428625"/>
                <a:gd name="connsiteY38" fmla="*/ 292245 h 428625"/>
                <a:gd name="connsiteX39" fmla="*/ 146839 w 428625"/>
                <a:gd name="connsiteY39" fmla="*/ 265574 h 428625"/>
                <a:gd name="connsiteX40" fmla="*/ 119216 w 428625"/>
                <a:gd name="connsiteY40" fmla="*/ 279862 h 428625"/>
                <a:gd name="connsiteX41" fmla="*/ 77307 w 428625"/>
                <a:gd name="connsiteY41" fmla="*/ 285577 h 428625"/>
                <a:gd name="connsiteX42" fmla="*/ 111597 w 428625"/>
                <a:gd name="connsiteY42" fmla="*/ 257954 h 428625"/>
                <a:gd name="connsiteX43" fmla="*/ 158269 w 428625"/>
                <a:gd name="connsiteY43" fmla="*/ 242714 h 428625"/>
                <a:gd name="connsiteX44" fmla="*/ 184939 w 428625"/>
                <a:gd name="connsiteY44" fmla="*/ 271289 h 428625"/>
                <a:gd name="connsiteX45" fmla="*/ 166841 w 428625"/>
                <a:gd name="connsiteY45" fmla="*/ 316057 h 428625"/>
                <a:gd name="connsiteX46" fmla="*/ 196369 w 428625"/>
                <a:gd name="connsiteY46" fmla="*/ 172229 h 428625"/>
                <a:gd name="connsiteX47" fmla="*/ 183986 w 428625"/>
                <a:gd name="connsiteY47" fmla="*/ 124604 h 428625"/>
                <a:gd name="connsiteX48" fmla="*/ 189701 w 428625"/>
                <a:gd name="connsiteY48" fmla="*/ 80789 h 428625"/>
                <a:gd name="connsiteX49" fmla="*/ 207799 w 428625"/>
                <a:gd name="connsiteY49" fmla="*/ 118889 h 428625"/>
                <a:gd name="connsiteX50" fmla="*/ 210657 w 428625"/>
                <a:gd name="connsiteY50" fmla="*/ 150322 h 428625"/>
                <a:gd name="connsiteX51" fmla="*/ 215419 w 428625"/>
                <a:gd name="connsiteY51" fmla="*/ 107459 h 428625"/>
                <a:gd name="connsiteX52" fmla="*/ 237326 w 428625"/>
                <a:gd name="connsiteY52" fmla="*/ 63645 h 428625"/>
                <a:gd name="connsiteX53" fmla="*/ 241136 w 428625"/>
                <a:gd name="connsiteY53" fmla="*/ 113174 h 428625"/>
                <a:gd name="connsiteX54" fmla="*/ 229707 w 428625"/>
                <a:gd name="connsiteY54" fmla="*/ 155084 h 428625"/>
                <a:gd name="connsiteX55" fmla="*/ 243994 w 428625"/>
                <a:gd name="connsiteY55" fmla="*/ 127462 h 428625"/>
                <a:gd name="connsiteX56" fmla="*/ 275426 w 428625"/>
                <a:gd name="connsiteY56" fmla="*/ 97934 h 428625"/>
                <a:gd name="connsiteX57" fmla="*/ 263997 w 428625"/>
                <a:gd name="connsiteY57" fmla="*/ 140797 h 428625"/>
                <a:gd name="connsiteX58" fmla="*/ 235422 w 428625"/>
                <a:gd name="connsiteY58" fmla="*/ 180802 h 428625"/>
                <a:gd name="connsiteX59" fmla="*/ 216372 w 428625"/>
                <a:gd name="connsiteY59" fmla="*/ 173182 h 428625"/>
                <a:gd name="connsiteX60" fmla="*/ 196369 w 428625"/>
                <a:gd name="connsiteY60" fmla="*/ 172229 h 428625"/>
                <a:gd name="connsiteX61" fmla="*/ 304001 w 428625"/>
                <a:gd name="connsiteY61" fmla="*/ 327487 h 428625"/>
                <a:gd name="connsiteX62" fmla="*/ 266854 w 428625"/>
                <a:gd name="connsiteY62" fmla="*/ 307484 h 428625"/>
                <a:gd name="connsiteX63" fmla="*/ 246851 w 428625"/>
                <a:gd name="connsiteY63" fmla="*/ 283672 h 428625"/>
                <a:gd name="connsiteX64" fmla="*/ 267807 w 428625"/>
                <a:gd name="connsiteY64" fmla="*/ 320820 h 428625"/>
                <a:gd name="connsiteX65" fmla="*/ 275426 w 428625"/>
                <a:gd name="connsiteY65" fmla="*/ 369397 h 428625"/>
                <a:gd name="connsiteX66" fmla="*/ 243041 w 428625"/>
                <a:gd name="connsiteY66" fmla="*/ 332249 h 428625"/>
                <a:gd name="connsiteX67" fmla="*/ 227801 w 428625"/>
                <a:gd name="connsiteY67" fmla="*/ 292245 h 428625"/>
                <a:gd name="connsiteX68" fmla="*/ 232564 w 428625"/>
                <a:gd name="connsiteY68" fmla="*/ 322724 h 428625"/>
                <a:gd name="connsiteX69" fmla="*/ 224944 w 428625"/>
                <a:gd name="connsiteY69" fmla="*/ 364634 h 428625"/>
                <a:gd name="connsiteX70" fmla="*/ 208751 w 428625"/>
                <a:gd name="connsiteY70" fmla="*/ 323677 h 428625"/>
                <a:gd name="connsiteX71" fmla="*/ 208751 w 428625"/>
                <a:gd name="connsiteY71" fmla="*/ 274147 h 428625"/>
                <a:gd name="connsiteX72" fmla="*/ 243994 w 428625"/>
                <a:gd name="connsiteY72" fmla="*/ 257002 h 428625"/>
                <a:gd name="connsiteX73" fmla="*/ 282094 w 428625"/>
                <a:gd name="connsiteY73" fmla="*/ 288434 h 428625"/>
                <a:gd name="connsiteX74" fmla="*/ 304001 w 428625"/>
                <a:gd name="connsiteY74" fmla="*/ 327487 h 428625"/>
                <a:gd name="connsiteX75" fmla="*/ 322099 w 428625"/>
                <a:gd name="connsiteY75" fmla="*/ 221759 h 428625"/>
                <a:gd name="connsiteX76" fmla="*/ 279236 w 428625"/>
                <a:gd name="connsiteY76" fmla="*/ 223664 h 428625"/>
                <a:gd name="connsiteX77" fmla="*/ 309716 w 428625"/>
                <a:gd name="connsiteY77" fmla="*/ 228427 h 428625"/>
                <a:gd name="connsiteX78" fmla="*/ 346864 w 428625"/>
                <a:gd name="connsiteY78" fmla="*/ 249382 h 428625"/>
                <a:gd name="connsiteX79" fmla="*/ 303049 w 428625"/>
                <a:gd name="connsiteY79" fmla="*/ 252239 h 428625"/>
                <a:gd name="connsiteX80" fmla="*/ 256376 w 428625"/>
                <a:gd name="connsiteY80" fmla="*/ 236999 h 428625"/>
                <a:gd name="connsiteX81" fmla="*/ 257329 w 428625"/>
                <a:gd name="connsiteY81" fmla="*/ 233189 h 428625"/>
                <a:gd name="connsiteX82" fmla="*/ 251614 w 428625"/>
                <a:gd name="connsiteY82" fmla="*/ 197947 h 428625"/>
                <a:gd name="connsiteX83" fmla="*/ 293524 w 428625"/>
                <a:gd name="connsiteY83" fmla="*/ 171277 h 428625"/>
                <a:gd name="connsiteX84" fmla="*/ 336386 w 428625"/>
                <a:gd name="connsiteY84" fmla="*/ 162704 h 428625"/>
                <a:gd name="connsiteX85" fmla="*/ 304954 w 428625"/>
                <a:gd name="connsiteY85" fmla="*/ 192232 h 428625"/>
                <a:gd name="connsiteX86" fmla="*/ 276379 w 428625"/>
                <a:gd name="connsiteY86" fmla="*/ 204614 h 428625"/>
                <a:gd name="connsiteX87" fmla="*/ 318289 w 428625"/>
                <a:gd name="connsiteY87" fmla="*/ 196042 h 428625"/>
                <a:gd name="connsiteX88" fmla="*/ 366866 w 428625"/>
                <a:gd name="connsiteY88" fmla="*/ 203662 h 428625"/>
                <a:gd name="connsiteX89" fmla="*/ 322099 w 428625"/>
                <a:gd name="connsiteY89" fmla="*/ 221759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28625" h="428625">
                  <a:moveTo>
                    <a:pt x="422111" y="195089"/>
                  </a:moveTo>
                  <a:cubicBezTo>
                    <a:pt x="417349" y="159847"/>
                    <a:pt x="388774" y="132224"/>
                    <a:pt x="347816" y="124604"/>
                  </a:cubicBezTo>
                  <a:cubicBezTo>
                    <a:pt x="336386" y="122699"/>
                    <a:pt x="324957" y="121747"/>
                    <a:pt x="312574" y="122699"/>
                  </a:cubicBezTo>
                  <a:cubicBezTo>
                    <a:pt x="321147" y="68407"/>
                    <a:pt x="292572" y="16972"/>
                    <a:pt x="247804" y="8399"/>
                  </a:cubicBezTo>
                  <a:cubicBezTo>
                    <a:pt x="202084" y="-173"/>
                    <a:pt x="157316" y="36022"/>
                    <a:pt x="144934" y="90314"/>
                  </a:cubicBezTo>
                  <a:cubicBezTo>
                    <a:pt x="134457" y="84599"/>
                    <a:pt x="123026" y="80789"/>
                    <a:pt x="111597" y="78884"/>
                  </a:cubicBezTo>
                  <a:cubicBezTo>
                    <a:pt x="70639" y="71264"/>
                    <a:pt x="33491" y="86504"/>
                    <a:pt x="16347" y="116984"/>
                  </a:cubicBezTo>
                  <a:cubicBezTo>
                    <a:pt x="4916" y="137939"/>
                    <a:pt x="3964" y="161752"/>
                    <a:pt x="14441" y="186517"/>
                  </a:cubicBezTo>
                  <a:cubicBezTo>
                    <a:pt x="23966" y="208424"/>
                    <a:pt x="40159" y="227474"/>
                    <a:pt x="63019" y="239857"/>
                  </a:cubicBezTo>
                  <a:cubicBezTo>
                    <a:pt x="23966" y="278909"/>
                    <a:pt x="17299" y="337012"/>
                    <a:pt x="48732" y="370349"/>
                  </a:cubicBezTo>
                  <a:cubicBezTo>
                    <a:pt x="59209" y="381779"/>
                    <a:pt x="73497" y="389399"/>
                    <a:pt x="89689" y="392257"/>
                  </a:cubicBezTo>
                  <a:cubicBezTo>
                    <a:pt x="120169" y="397972"/>
                    <a:pt x="153507" y="387495"/>
                    <a:pt x="180176" y="364634"/>
                  </a:cubicBezTo>
                  <a:cubicBezTo>
                    <a:pt x="196369" y="396067"/>
                    <a:pt x="223039" y="417974"/>
                    <a:pt x="253519" y="423689"/>
                  </a:cubicBezTo>
                  <a:cubicBezTo>
                    <a:pt x="269711" y="426547"/>
                    <a:pt x="285904" y="424642"/>
                    <a:pt x="300191" y="417974"/>
                  </a:cubicBezTo>
                  <a:cubicBezTo>
                    <a:pt x="342101" y="397972"/>
                    <a:pt x="357341" y="341774"/>
                    <a:pt x="335434" y="291292"/>
                  </a:cubicBezTo>
                  <a:cubicBezTo>
                    <a:pt x="361151" y="287482"/>
                    <a:pt x="384011" y="276052"/>
                    <a:pt x="400204" y="258907"/>
                  </a:cubicBezTo>
                  <a:cubicBezTo>
                    <a:pt x="416397" y="241762"/>
                    <a:pt x="424969" y="218902"/>
                    <a:pt x="422111" y="195089"/>
                  </a:cubicBezTo>
                  <a:close/>
                  <a:moveTo>
                    <a:pt x="65876" y="195089"/>
                  </a:moveTo>
                  <a:cubicBezTo>
                    <a:pt x="66829" y="188422"/>
                    <a:pt x="72544" y="183659"/>
                    <a:pt x="107786" y="189374"/>
                  </a:cubicBezTo>
                  <a:cubicBezTo>
                    <a:pt x="117311" y="191279"/>
                    <a:pt x="127789" y="193184"/>
                    <a:pt x="138266" y="196042"/>
                  </a:cubicBezTo>
                  <a:cubicBezTo>
                    <a:pt x="124932" y="190327"/>
                    <a:pt x="110644" y="184612"/>
                    <a:pt x="99214" y="177945"/>
                  </a:cubicBezTo>
                  <a:cubicBezTo>
                    <a:pt x="63019" y="157942"/>
                    <a:pt x="60161" y="149370"/>
                    <a:pt x="63972" y="143654"/>
                  </a:cubicBezTo>
                  <a:cubicBezTo>
                    <a:pt x="67782" y="136987"/>
                    <a:pt x="76354" y="135082"/>
                    <a:pt x="111597" y="155084"/>
                  </a:cubicBezTo>
                  <a:cubicBezTo>
                    <a:pt x="123026" y="161752"/>
                    <a:pt x="135409" y="170324"/>
                    <a:pt x="147791" y="178897"/>
                  </a:cubicBezTo>
                  <a:cubicBezTo>
                    <a:pt x="140172" y="171277"/>
                    <a:pt x="131599" y="164609"/>
                    <a:pt x="125884" y="156989"/>
                  </a:cubicBezTo>
                  <a:cubicBezTo>
                    <a:pt x="102072" y="130320"/>
                    <a:pt x="103024" y="122699"/>
                    <a:pt x="107786" y="118889"/>
                  </a:cubicBezTo>
                  <a:cubicBezTo>
                    <a:pt x="112549" y="115079"/>
                    <a:pt x="121122" y="116032"/>
                    <a:pt x="144934" y="142702"/>
                  </a:cubicBezTo>
                  <a:cubicBezTo>
                    <a:pt x="155411" y="154132"/>
                    <a:pt x="165889" y="169372"/>
                    <a:pt x="174461" y="182707"/>
                  </a:cubicBezTo>
                  <a:cubicBezTo>
                    <a:pt x="164936" y="190327"/>
                    <a:pt x="158269" y="200804"/>
                    <a:pt x="156364" y="213187"/>
                  </a:cubicBezTo>
                  <a:cubicBezTo>
                    <a:pt x="156364" y="214139"/>
                    <a:pt x="156364" y="216045"/>
                    <a:pt x="155411" y="216997"/>
                  </a:cubicBezTo>
                  <a:cubicBezTo>
                    <a:pt x="139219" y="216997"/>
                    <a:pt x="121122" y="216045"/>
                    <a:pt x="105882" y="214139"/>
                  </a:cubicBezTo>
                  <a:cubicBezTo>
                    <a:pt x="70639" y="207472"/>
                    <a:pt x="65876" y="201757"/>
                    <a:pt x="65876" y="195089"/>
                  </a:cubicBezTo>
                  <a:close/>
                  <a:moveTo>
                    <a:pt x="166841" y="316057"/>
                  </a:moveTo>
                  <a:cubicBezTo>
                    <a:pt x="150649" y="347489"/>
                    <a:pt x="143029" y="351299"/>
                    <a:pt x="137314" y="348442"/>
                  </a:cubicBezTo>
                  <a:cubicBezTo>
                    <a:pt x="131599" y="345584"/>
                    <a:pt x="128741" y="338917"/>
                    <a:pt x="144934" y="306532"/>
                  </a:cubicBezTo>
                  <a:cubicBezTo>
                    <a:pt x="149697" y="297959"/>
                    <a:pt x="155411" y="288434"/>
                    <a:pt x="161126" y="279862"/>
                  </a:cubicBezTo>
                  <a:cubicBezTo>
                    <a:pt x="151601" y="291292"/>
                    <a:pt x="142076" y="302722"/>
                    <a:pt x="131599" y="311295"/>
                  </a:cubicBezTo>
                  <a:cubicBezTo>
                    <a:pt x="102072" y="338917"/>
                    <a:pt x="92547" y="338917"/>
                    <a:pt x="87784" y="334154"/>
                  </a:cubicBezTo>
                  <a:cubicBezTo>
                    <a:pt x="83022" y="328439"/>
                    <a:pt x="83022" y="319867"/>
                    <a:pt x="113501" y="292245"/>
                  </a:cubicBezTo>
                  <a:cubicBezTo>
                    <a:pt x="123026" y="282720"/>
                    <a:pt x="135409" y="274147"/>
                    <a:pt x="146839" y="265574"/>
                  </a:cubicBezTo>
                  <a:cubicBezTo>
                    <a:pt x="137314" y="271289"/>
                    <a:pt x="127789" y="276052"/>
                    <a:pt x="119216" y="279862"/>
                  </a:cubicBezTo>
                  <a:cubicBezTo>
                    <a:pt x="86832" y="294149"/>
                    <a:pt x="79211" y="291292"/>
                    <a:pt x="77307" y="285577"/>
                  </a:cubicBezTo>
                  <a:cubicBezTo>
                    <a:pt x="75401" y="278909"/>
                    <a:pt x="78259" y="272242"/>
                    <a:pt x="111597" y="257954"/>
                  </a:cubicBezTo>
                  <a:cubicBezTo>
                    <a:pt x="125884" y="252239"/>
                    <a:pt x="143029" y="246524"/>
                    <a:pt x="158269" y="242714"/>
                  </a:cubicBezTo>
                  <a:cubicBezTo>
                    <a:pt x="163032" y="255097"/>
                    <a:pt x="172557" y="265574"/>
                    <a:pt x="184939" y="271289"/>
                  </a:cubicBezTo>
                  <a:cubicBezTo>
                    <a:pt x="180176" y="284624"/>
                    <a:pt x="174461" y="301770"/>
                    <a:pt x="166841" y="316057"/>
                  </a:cubicBezTo>
                  <a:close/>
                  <a:moveTo>
                    <a:pt x="196369" y="172229"/>
                  </a:moveTo>
                  <a:cubicBezTo>
                    <a:pt x="191607" y="156989"/>
                    <a:pt x="186844" y="139845"/>
                    <a:pt x="183986" y="124604"/>
                  </a:cubicBezTo>
                  <a:cubicBezTo>
                    <a:pt x="178272" y="89362"/>
                    <a:pt x="183034" y="82695"/>
                    <a:pt x="189701" y="80789"/>
                  </a:cubicBezTo>
                  <a:cubicBezTo>
                    <a:pt x="196369" y="79837"/>
                    <a:pt x="202084" y="83647"/>
                    <a:pt x="207799" y="118889"/>
                  </a:cubicBezTo>
                  <a:cubicBezTo>
                    <a:pt x="209704" y="128414"/>
                    <a:pt x="209704" y="138892"/>
                    <a:pt x="210657" y="150322"/>
                  </a:cubicBezTo>
                  <a:cubicBezTo>
                    <a:pt x="211609" y="136034"/>
                    <a:pt x="212561" y="120795"/>
                    <a:pt x="215419" y="107459"/>
                  </a:cubicBezTo>
                  <a:cubicBezTo>
                    <a:pt x="223039" y="67454"/>
                    <a:pt x="230659" y="61739"/>
                    <a:pt x="237326" y="63645"/>
                  </a:cubicBezTo>
                  <a:cubicBezTo>
                    <a:pt x="244947" y="64597"/>
                    <a:pt x="249709" y="72217"/>
                    <a:pt x="241136" y="113174"/>
                  </a:cubicBezTo>
                  <a:cubicBezTo>
                    <a:pt x="238279" y="126509"/>
                    <a:pt x="234469" y="140797"/>
                    <a:pt x="229707" y="155084"/>
                  </a:cubicBezTo>
                  <a:cubicBezTo>
                    <a:pt x="234469" y="145559"/>
                    <a:pt x="239232" y="135082"/>
                    <a:pt x="243994" y="127462"/>
                  </a:cubicBezTo>
                  <a:cubicBezTo>
                    <a:pt x="262091" y="96982"/>
                    <a:pt x="269711" y="95077"/>
                    <a:pt x="275426" y="97934"/>
                  </a:cubicBezTo>
                  <a:cubicBezTo>
                    <a:pt x="281141" y="101745"/>
                    <a:pt x="282094" y="109364"/>
                    <a:pt x="263997" y="140797"/>
                  </a:cubicBezTo>
                  <a:cubicBezTo>
                    <a:pt x="256376" y="154132"/>
                    <a:pt x="244947" y="168420"/>
                    <a:pt x="235422" y="180802"/>
                  </a:cubicBezTo>
                  <a:cubicBezTo>
                    <a:pt x="229707" y="176992"/>
                    <a:pt x="223991" y="174134"/>
                    <a:pt x="216372" y="173182"/>
                  </a:cubicBezTo>
                  <a:cubicBezTo>
                    <a:pt x="209704" y="170324"/>
                    <a:pt x="203036" y="170324"/>
                    <a:pt x="196369" y="172229"/>
                  </a:cubicBezTo>
                  <a:close/>
                  <a:moveTo>
                    <a:pt x="304001" y="327487"/>
                  </a:moveTo>
                  <a:cubicBezTo>
                    <a:pt x="299239" y="332249"/>
                    <a:pt x="291619" y="332249"/>
                    <a:pt x="266854" y="307484"/>
                  </a:cubicBezTo>
                  <a:cubicBezTo>
                    <a:pt x="260186" y="300817"/>
                    <a:pt x="253519" y="292245"/>
                    <a:pt x="246851" y="283672"/>
                  </a:cubicBezTo>
                  <a:cubicBezTo>
                    <a:pt x="254472" y="296054"/>
                    <a:pt x="262091" y="309389"/>
                    <a:pt x="267807" y="320820"/>
                  </a:cubicBezTo>
                  <a:cubicBezTo>
                    <a:pt x="284951" y="357967"/>
                    <a:pt x="282094" y="366539"/>
                    <a:pt x="275426" y="369397"/>
                  </a:cubicBezTo>
                  <a:cubicBezTo>
                    <a:pt x="268759" y="372254"/>
                    <a:pt x="260186" y="369397"/>
                    <a:pt x="243041" y="332249"/>
                  </a:cubicBezTo>
                  <a:cubicBezTo>
                    <a:pt x="237326" y="319867"/>
                    <a:pt x="232564" y="305579"/>
                    <a:pt x="227801" y="292245"/>
                  </a:cubicBezTo>
                  <a:cubicBezTo>
                    <a:pt x="229707" y="302722"/>
                    <a:pt x="231611" y="313199"/>
                    <a:pt x="232564" y="322724"/>
                  </a:cubicBezTo>
                  <a:cubicBezTo>
                    <a:pt x="236374" y="357967"/>
                    <a:pt x="231611" y="364634"/>
                    <a:pt x="224944" y="364634"/>
                  </a:cubicBezTo>
                  <a:cubicBezTo>
                    <a:pt x="218276" y="364634"/>
                    <a:pt x="212561" y="358920"/>
                    <a:pt x="208751" y="323677"/>
                  </a:cubicBezTo>
                  <a:cubicBezTo>
                    <a:pt x="206847" y="308437"/>
                    <a:pt x="207799" y="290339"/>
                    <a:pt x="208751" y="274147"/>
                  </a:cubicBezTo>
                  <a:cubicBezTo>
                    <a:pt x="222086" y="273195"/>
                    <a:pt x="235422" y="267479"/>
                    <a:pt x="243994" y="257002"/>
                  </a:cubicBezTo>
                  <a:cubicBezTo>
                    <a:pt x="257329" y="266527"/>
                    <a:pt x="271616" y="277957"/>
                    <a:pt x="282094" y="288434"/>
                  </a:cubicBezTo>
                  <a:cubicBezTo>
                    <a:pt x="307811" y="314152"/>
                    <a:pt x="308764" y="322724"/>
                    <a:pt x="304001" y="327487"/>
                  </a:cubicBezTo>
                  <a:close/>
                  <a:moveTo>
                    <a:pt x="322099" y="221759"/>
                  </a:moveTo>
                  <a:cubicBezTo>
                    <a:pt x="308764" y="223664"/>
                    <a:pt x="293524" y="223664"/>
                    <a:pt x="279236" y="223664"/>
                  </a:cubicBezTo>
                  <a:cubicBezTo>
                    <a:pt x="289714" y="224617"/>
                    <a:pt x="301144" y="226522"/>
                    <a:pt x="309716" y="228427"/>
                  </a:cubicBezTo>
                  <a:cubicBezTo>
                    <a:pt x="344959" y="236047"/>
                    <a:pt x="348769" y="242714"/>
                    <a:pt x="346864" y="249382"/>
                  </a:cubicBezTo>
                  <a:cubicBezTo>
                    <a:pt x="344959" y="256049"/>
                    <a:pt x="338291" y="259859"/>
                    <a:pt x="303049" y="252239"/>
                  </a:cubicBezTo>
                  <a:cubicBezTo>
                    <a:pt x="287809" y="249382"/>
                    <a:pt x="270664" y="242714"/>
                    <a:pt x="256376" y="236999"/>
                  </a:cubicBezTo>
                  <a:cubicBezTo>
                    <a:pt x="256376" y="236047"/>
                    <a:pt x="257329" y="234142"/>
                    <a:pt x="257329" y="233189"/>
                  </a:cubicBezTo>
                  <a:cubicBezTo>
                    <a:pt x="260186" y="220807"/>
                    <a:pt x="257329" y="208424"/>
                    <a:pt x="251614" y="197947"/>
                  </a:cubicBezTo>
                  <a:cubicBezTo>
                    <a:pt x="264949" y="188422"/>
                    <a:pt x="280189" y="178897"/>
                    <a:pt x="293524" y="171277"/>
                  </a:cubicBezTo>
                  <a:cubicBezTo>
                    <a:pt x="325909" y="155084"/>
                    <a:pt x="333529" y="156989"/>
                    <a:pt x="336386" y="162704"/>
                  </a:cubicBezTo>
                  <a:cubicBezTo>
                    <a:pt x="340197" y="168420"/>
                    <a:pt x="337339" y="176039"/>
                    <a:pt x="304954" y="192232"/>
                  </a:cubicBezTo>
                  <a:cubicBezTo>
                    <a:pt x="296382" y="196995"/>
                    <a:pt x="285904" y="200804"/>
                    <a:pt x="276379" y="204614"/>
                  </a:cubicBezTo>
                  <a:cubicBezTo>
                    <a:pt x="290666" y="200804"/>
                    <a:pt x="305907" y="197947"/>
                    <a:pt x="318289" y="196042"/>
                  </a:cubicBezTo>
                  <a:cubicBezTo>
                    <a:pt x="359247" y="191279"/>
                    <a:pt x="365914" y="196042"/>
                    <a:pt x="366866" y="203662"/>
                  </a:cubicBezTo>
                  <a:cubicBezTo>
                    <a:pt x="368772" y="209377"/>
                    <a:pt x="363057" y="216045"/>
                    <a:pt x="322099" y="221759"/>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1" name="任意多边形: 形状 10"/>
            <p:cNvSpPr/>
            <p:nvPr/>
          </p:nvSpPr>
          <p:spPr>
            <a:xfrm>
              <a:off x="7770376" y="4229571"/>
              <a:ext cx="161925" cy="190500"/>
            </a:xfrm>
            <a:custGeom>
              <a:avLst/>
              <a:gdLst>
                <a:gd name="connsiteX0" fmla="*/ 142994 w 161925"/>
                <a:gd name="connsiteY0" fmla="*/ 9054 h 190500"/>
                <a:gd name="connsiteX1" fmla="*/ 22026 w 161925"/>
                <a:gd name="connsiteY1" fmla="*/ 70967 h 190500"/>
                <a:gd name="connsiteX2" fmla="*/ 26789 w 161925"/>
                <a:gd name="connsiteY2" fmla="*/ 169074 h 190500"/>
                <a:gd name="connsiteX3" fmla="*/ 46791 w 161925"/>
                <a:gd name="connsiteY3" fmla="*/ 130022 h 190500"/>
                <a:gd name="connsiteX4" fmla="*/ 110609 w 161925"/>
                <a:gd name="connsiteY4" fmla="*/ 60489 h 190500"/>
                <a:gd name="connsiteX5" fmla="*/ 73461 w 161925"/>
                <a:gd name="connsiteY5" fmla="*/ 147167 h 190500"/>
                <a:gd name="connsiteX6" fmla="*/ 45839 w 161925"/>
                <a:gd name="connsiteY6" fmla="*/ 181457 h 190500"/>
                <a:gd name="connsiteX7" fmla="*/ 137279 w 161925"/>
                <a:gd name="connsiteY7" fmla="*/ 145262 h 190500"/>
                <a:gd name="connsiteX8" fmla="*/ 142994 w 161925"/>
                <a:gd name="connsiteY8" fmla="*/ 9054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925" h="190500">
                  <a:moveTo>
                    <a:pt x="142994" y="9054"/>
                  </a:moveTo>
                  <a:cubicBezTo>
                    <a:pt x="126801" y="-1423"/>
                    <a:pt x="45839" y="32867"/>
                    <a:pt x="22026" y="70967"/>
                  </a:cubicBezTo>
                  <a:cubicBezTo>
                    <a:pt x="119" y="105257"/>
                    <a:pt x="2976" y="146214"/>
                    <a:pt x="26789" y="169074"/>
                  </a:cubicBezTo>
                  <a:cubicBezTo>
                    <a:pt x="30599" y="158597"/>
                    <a:pt x="37266" y="144310"/>
                    <a:pt x="46791" y="130022"/>
                  </a:cubicBezTo>
                  <a:cubicBezTo>
                    <a:pt x="65841" y="100495"/>
                    <a:pt x="106799" y="58585"/>
                    <a:pt x="110609" y="60489"/>
                  </a:cubicBezTo>
                  <a:cubicBezTo>
                    <a:pt x="114419" y="63347"/>
                    <a:pt x="92511" y="117639"/>
                    <a:pt x="73461" y="147167"/>
                  </a:cubicBezTo>
                  <a:cubicBezTo>
                    <a:pt x="63936" y="161454"/>
                    <a:pt x="54411" y="173837"/>
                    <a:pt x="45839" y="181457"/>
                  </a:cubicBezTo>
                  <a:cubicBezTo>
                    <a:pt x="76319" y="193839"/>
                    <a:pt x="115371" y="179552"/>
                    <a:pt x="137279" y="145262"/>
                  </a:cubicBezTo>
                  <a:cubicBezTo>
                    <a:pt x="161091" y="107162"/>
                    <a:pt x="160139" y="19532"/>
                    <a:pt x="142994" y="9054"/>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2" name="任意多边形: 形状 11"/>
            <p:cNvSpPr/>
            <p:nvPr/>
          </p:nvSpPr>
          <p:spPr>
            <a:xfrm>
              <a:off x="7051786" y="4553563"/>
              <a:ext cx="114300" cy="123825"/>
            </a:xfrm>
            <a:custGeom>
              <a:avLst/>
              <a:gdLst>
                <a:gd name="connsiteX0" fmla="*/ 12906 w 114300"/>
                <a:gd name="connsiteY0" fmla="*/ 8912 h 123825"/>
                <a:gd name="connsiteX1" fmla="*/ 24336 w 114300"/>
                <a:gd name="connsiteY1" fmla="*/ 97495 h 123825"/>
                <a:gd name="connsiteX2" fmla="*/ 86249 w 114300"/>
                <a:gd name="connsiteY2" fmla="*/ 115592 h 123825"/>
                <a:gd name="connsiteX3" fmla="*/ 66246 w 114300"/>
                <a:gd name="connsiteY3" fmla="*/ 94637 h 123825"/>
                <a:gd name="connsiteX4" fmla="*/ 36719 w 114300"/>
                <a:gd name="connsiteY4" fmla="*/ 40345 h 123825"/>
                <a:gd name="connsiteX5" fmla="*/ 82439 w 114300"/>
                <a:gd name="connsiteY5" fmla="*/ 82255 h 123825"/>
                <a:gd name="connsiteX6" fmla="*/ 97679 w 114300"/>
                <a:gd name="connsiteY6" fmla="*/ 107020 h 123825"/>
                <a:gd name="connsiteX7" fmla="*/ 94821 w 114300"/>
                <a:gd name="connsiteY7" fmla="*/ 42250 h 123825"/>
                <a:gd name="connsiteX8" fmla="*/ 12906 w 114300"/>
                <a:gd name="connsiteY8" fmla="*/ 8912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123825">
                  <a:moveTo>
                    <a:pt x="12906" y="8912"/>
                  </a:moveTo>
                  <a:cubicBezTo>
                    <a:pt x="2429" y="16532"/>
                    <a:pt x="6239" y="73682"/>
                    <a:pt x="24336" y="97495"/>
                  </a:cubicBezTo>
                  <a:cubicBezTo>
                    <a:pt x="40529" y="118450"/>
                    <a:pt x="67199" y="126070"/>
                    <a:pt x="86249" y="115592"/>
                  </a:cubicBezTo>
                  <a:cubicBezTo>
                    <a:pt x="80534" y="110830"/>
                    <a:pt x="72914" y="104162"/>
                    <a:pt x="66246" y="94637"/>
                  </a:cubicBezTo>
                  <a:cubicBezTo>
                    <a:pt x="51959" y="76540"/>
                    <a:pt x="34814" y="42250"/>
                    <a:pt x="36719" y="40345"/>
                  </a:cubicBezTo>
                  <a:cubicBezTo>
                    <a:pt x="38624" y="38440"/>
                    <a:pt x="68151" y="64157"/>
                    <a:pt x="82439" y="82255"/>
                  </a:cubicBezTo>
                  <a:cubicBezTo>
                    <a:pt x="89106" y="90827"/>
                    <a:pt x="94821" y="100352"/>
                    <a:pt x="97679" y="107020"/>
                  </a:cubicBezTo>
                  <a:cubicBezTo>
                    <a:pt x="111966" y="90827"/>
                    <a:pt x="111014" y="63205"/>
                    <a:pt x="94821" y="42250"/>
                  </a:cubicBezTo>
                  <a:cubicBezTo>
                    <a:pt x="77676" y="19390"/>
                    <a:pt x="22431" y="1292"/>
                    <a:pt x="12906" y="8912"/>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3" name="任意多边形: 形状 12"/>
            <p:cNvSpPr/>
            <p:nvPr/>
          </p:nvSpPr>
          <p:spPr>
            <a:xfrm>
              <a:off x="7234714" y="5101939"/>
              <a:ext cx="161925" cy="161925"/>
            </a:xfrm>
            <a:custGeom>
              <a:avLst/>
              <a:gdLst>
                <a:gd name="connsiteX0" fmla="*/ 150019 w 161925"/>
                <a:gd name="connsiteY0" fmla="*/ 37751 h 161925"/>
                <a:gd name="connsiteX1" fmla="*/ 113824 w 161925"/>
                <a:gd name="connsiteY1" fmla="*/ 28226 h 161925"/>
                <a:gd name="connsiteX2" fmla="*/ 102394 w 161925"/>
                <a:gd name="connsiteY2" fmla="*/ 33941 h 161925"/>
                <a:gd name="connsiteX3" fmla="*/ 62389 w 161925"/>
                <a:gd name="connsiteY3" fmla="*/ 8223 h 161925"/>
                <a:gd name="connsiteX4" fmla="*/ 43339 w 161925"/>
                <a:gd name="connsiteY4" fmla="*/ 52038 h 161925"/>
                <a:gd name="connsiteX5" fmla="*/ 30956 w 161925"/>
                <a:gd name="connsiteY5" fmla="*/ 53943 h 161925"/>
                <a:gd name="connsiteX6" fmla="*/ 7144 w 161925"/>
                <a:gd name="connsiteY6" fmla="*/ 82518 h 161925"/>
                <a:gd name="connsiteX7" fmla="*/ 18574 w 161925"/>
                <a:gd name="connsiteY7" fmla="*/ 105378 h 161925"/>
                <a:gd name="connsiteX8" fmla="*/ 43339 w 161925"/>
                <a:gd name="connsiteY8" fmla="*/ 113951 h 161925"/>
                <a:gd name="connsiteX9" fmla="*/ 61436 w 161925"/>
                <a:gd name="connsiteY9" fmla="*/ 157766 h 161925"/>
                <a:gd name="connsiteX10" fmla="*/ 78581 w 161925"/>
                <a:gd name="connsiteY10" fmla="*/ 157766 h 161925"/>
                <a:gd name="connsiteX11" fmla="*/ 102394 w 161925"/>
                <a:gd name="connsiteY11" fmla="*/ 133001 h 161925"/>
                <a:gd name="connsiteX12" fmla="*/ 135731 w 161925"/>
                <a:gd name="connsiteY12" fmla="*/ 139668 h 161925"/>
                <a:gd name="connsiteX13" fmla="*/ 150019 w 161925"/>
                <a:gd name="connsiteY13" fmla="*/ 130143 h 161925"/>
                <a:gd name="connsiteX14" fmla="*/ 139541 w 161925"/>
                <a:gd name="connsiteY14" fmla="*/ 83471 h 161925"/>
                <a:gd name="connsiteX15" fmla="*/ 154781 w 161925"/>
                <a:gd name="connsiteY15" fmla="*/ 62516 h 161925"/>
                <a:gd name="connsiteX16" fmla="*/ 150019 w 161925"/>
                <a:gd name="connsiteY16" fmla="*/ 37751 h 161925"/>
                <a:gd name="connsiteX17" fmla="*/ 35719 w 161925"/>
                <a:gd name="connsiteY17" fmla="*/ 97758 h 161925"/>
                <a:gd name="connsiteX18" fmla="*/ 48101 w 161925"/>
                <a:gd name="connsiteY18" fmla="*/ 89186 h 161925"/>
                <a:gd name="connsiteX19" fmla="*/ 58579 w 161925"/>
                <a:gd name="connsiteY19" fmla="*/ 86328 h 161925"/>
                <a:gd name="connsiteX20" fmla="*/ 43339 w 161925"/>
                <a:gd name="connsiteY20" fmla="*/ 87281 h 161925"/>
                <a:gd name="connsiteX21" fmla="*/ 26194 w 161925"/>
                <a:gd name="connsiteY21" fmla="*/ 82518 h 161925"/>
                <a:gd name="connsiteX22" fmla="*/ 43339 w 161925"/>
                <a:gd name="connsiteY22" fmla="*/ 77756 h 161925"/>
                <a:gd name="connsiteX23" fmla="*/ 58579 w 161925"/>
                <a:gd name="connsiteY23" fmla="*/ 78708 h 161925"/>
                <a:gd name="connsiteX24" fmla="*/ 48101 w 161925"/>
                <a:gd name="connsiteY24" fmla="*/ 75851 h 161925"/>
                <a:gd name="connsiteX25" fmla="*/ 35719 w 161925"/>
                <a:gd name="connsiteY25" fmla="*/ 66326 h 161925"/>
                <a:gd name="connsiteX26" fmla="*/ 51911 w 161925"/>
                <a:gd name="connsiteY26" fmla="*/ 67278 h 161925"/>
                <a:gd name="connsiteX27" fmla="*/ 68104 w 161925"/>
                <a:gd name="connsiteY27" fmla="*/ 74898 h 161925"/>
                <a:gd name="connsiteX28" fmla="*/ 67151 w 161925"/>
                <a:gd name="connsiteY28" fmla="*/ 88233 h 161925"/>
                <a:gd name="connsiteX29" fmla="*/ 68104 w 161925"/>
                <a:gd name="connsiteY29" fmla="*/ 89186 h 161925"/>
                <a:gd name="connsiteX30" fmla="*/ 51911 w 161925"/>
                <a:gd name="connsiteY30" fmla="*/ 96806 h 161925"/>
                <a:gd name="connsiteX31" fmla="*/ 35719 w 161925"/>
                <a:gd name="connsiteY31" fmla="*/ 97758 h 161925"/>
                <a:gd name="connsiteX32" fmla="*/ 88106 w 161925"/>
                <a:gd name="connsiteY32" fmla="*/ 119666 h 161925"/>
                <a:gd name="connsiteX33" fmla="*/ 84296 w 161925"/>
                <a:gd name="connsiteY33" fmla="*/ 134906 h 161925"/>
                <a:gd name="connsiteX34" fmla="*/ 79534 w 161925"/>
                <a:gd name="connsiteY34" fmla="*/ 120618 h 161925"/>
                <a:gd name="connsiteX35" fmla="*/ 80486 w 161925"/>
                <a:gd name="connsiteY35" fmla="*/ 109188 h 161925"/>
                <a:gd name="connsiteX36" fmla="*/ 76676 w 161925"/>
                <a:gd name="connsiteY36" fmla="*/ 124428 h 161925"/>
                <a:gd name="connsiteX37" fmla="*/ 66199 w 161925"/>
                <a:gd name="connsiteY37" fmla="*/ 138716 h 161925"/>
                <a:gd name="connsiteX38" fmla="*/ 67151 w 161925"/>
                <a:gd name="connsiteY38" fmla="*/ 120618 h 161925"/>
                <a:gd name="connsiteX39" fmla="*/ 72866 w 161925"/>
                <a:gd name="connsiteY39" fmla="*/ 106331 h 161925"/>
                <a:gd name="connsiteX40" fmla="*/ 66199 w 161925"/>
                <a:gd name="connsiteY40" fmla="*/ 115856 h 161925"/>
                <a:gd name="connsiteX41" fmla="*/ 53816 w 161925"/>
                <a:gd name="connsiteY41" fmla="*/ 124428 h 161925"/>
                <a:gd name="connsiteX42" fmla="*/ 59531 w 161925"/>
                <a:gd name="connsiteY42" fmla="*/ 110141 h 161925"/>
                <a:gd name="connsiteX43" fmla="*/ 71914 w 161925"/>
                <a:gd name="connsiteY43" fmla="*/ 96806 h 161925"/>
                <a:gd name="connsiteX44" fmla="*/ 85249 w 161925"/>
                <a:gd name="connsiteY44" fmla="*/ 101568 h 161925"/>
                <a:gd name="connsiteX45" fmla="*/ 88106 w 161925"/>
                <a:gd name="connsiteY45" fmla="*/ 119666 h 161925"/>
                <a:gd name="connsiteX46" fmla="*/ 73819 w 161925"/>
                <a:gd name="connsiteY46" fmla="*/ 68231 h 161925"/>
                <a:gd name="connsiteX47" fmla="*/ 61436 w 161925"/>
                <a:gd name="connsiteY47" fmla="*/ 54896 h 161925"/>
                <a:gd name="connsiteX48" fmla="*/ 55721 w 161925"/>
                <a:gd name="connsiteY48" fmla="*/ 39656 h 161925"/>
                <a:gd name="connsiteX49" fmla="*/ 68104 w 161925"/>
                <a:gd name="connsiteY49" fmla="*/ 49181 h 161925"/>
                <a:gd name="connsiteX50" fmla="*/ 73819 w 161925"/>
                <a:gd name="connsiteY50" fmla="*/ 58706 h 161925"/>
                <a:gd name="connsiteX51" fmla="*/ 68104 w 161925"/>
                <a:gd name="connsiteY51" fmla="*/ 44418 h 161925"/>
                <a:gd name="connsiteX52" fmla="*/ 68104 w 161925"/>
                <a:gd name="connsiteY52" fmla="*/ 26321 h 161925"/>
                <a:gd name="connsiteX53" fmla="*/ 77629 w 161925"/>
                <a:gd name="connsiteY53" fmla="*/ 41561 h 161925"/>
                <a:gd name="connsiteX54" fmla="*/ 81439 w 161925"/>
                <a:gd name="connsiteY54" fmla="*/ 56801 h 161925"/>
                <a:gd name="connsiteX55" fmla="*/ 81439 w 161925"/>
                <a:gd name="connsiteY55" fmla="*/ 45371 h 161925"/>
                <a:gd name="connsiteX56" fmla="*/ 86201 w 161925"/>
                <a:gd name="connsiteY56" fmla="*/ 31083 h 161925"/>
                <a:gd name="connsiteX57" fmla="*/ 90011 w 161925"/>
                <a:gd name="connsiteY57" fmla="*/ 46323 h 161925"/>
                <a:gd name="connsiteX58" fmla="*/ 87154 w 161925"/>
                <a:gd name="connsiteY58" fmla="*/ 64421 h 161925"/>
                <a:gd name="connsiteX59" fmla="*/ 79534 w 161925"/>
                <a:gd name="connsiteY59" fmla="*/ 65373 h 161925"/>
                <a:gd name="connsiteX60" fmla="*/ 73819 w 161925"/>
                <a:gd name="connsiteY60" fmla="*/ 68231 h 161925"/>
                <a:gd name="connsiteX61" fmla="*/ 134779 w 161925"/>
                <a:gd name="connsiteY61" fmla="*/ 99663 h 161925"/>
                <a:gd name="connsiteX62" fmla="*/ 119539 w 161925"/>
                <a:gd name="connsiteY62" fmla="*/ 99663 h 161925"/>
                <a:gd name="connsiteX63" fmla="*/ 109061 w 161925"/>
                <a:gd name="connsiteY63" fmla="*/ 95853 h 161925"/>
                <a:gd name="connsiteX64" fmla="*/ 122396 w 161925"/>
                <a:gd name="connsiteY64" fmla="*/ 104426 h 161925"/>
                <a:gd name="connsiteX65" fmla="*/ 132874 w 161925"/>
                <a:gd name="connsiteY65" fmla="*/ 118713 h 161925"/>
                <a:gd name="connsiteX66" fmla="*/ 116681 w 161925"/>
                <a:gd name="connsiteY66" fmla="*/ 112046 h 161925"/>
                <a:gd name="connsiteX67" fmla="*/ 105251 w 161925"/>
                <a:gd name="connsiteY67" fmla="*/ 101568 h 161925"/>
                <a:gd name="connsiteX68" fmla="*/ 111919 w 161925"/>
                <a:gd name="connsiteY68" fmla="*/ 110141 h 161925"/>
                <a:gd name="connsiteX69" fmla="*/ 116681 w 161925"/>
                <a:gd name="connsiteY69" fmla="*/ 124428 h 161925"/>
                <a:gd name="connsiteX70" fmla="*/ 104299 w 161925"/>
                <a:gd name="connsiteY70" fmla="*/ 113951 h 161925"/>
                <a:gd name="connsiteX71" fmla="*/ 95726 w 161925"/>
                <a:gd name="connsiteY71" fmla="*/ 97758 h 161925"/>
                <a:gd name="connsiteX72" fmla="*/ 104299 w 161925"/>
                <a:gd name="connsiteY72" fmla="*/ 86328 h 161925"/>
                <a:gd name="connsiteX73" fmla="*/ 121444 w 161925"/>
                <a:gd name="connsiteY73" fmla="*/ 90138 h 161925"/>
                <a:gd name="connsiteX74" fmla="*/ 134779 w 161925"/>
                <a:gd name="connsiteY74" fmla="*/ 99663 h 161925"/>
                <a:gd name="connsiteX75" fmla="*/ 122396 w 161925"/>
                <a:gd name="connsiteY75" fmla="*/ 62516 h 161925"/>
                <a:gd name="connsiteX76" fmla="*/ 109061 w 161925"/>
                <a:gd name="connsiteY76" fmla="*/ 70136 h 161925"/>
                <a:gd name="connsiteX77" fmla="*/ 119539 w 161925"/>
                <a:gd name="connsiteY77" fmla="*/ 66326 h 161925"/>
                <a:gd name="connsiteX78" fmla="*/ 134779 w 161925"/>
                <a:gd name="connsiteY78" fmla="*/ 66326 h 161925"/>
                <a:gd name="connsiteX79" fmla="*/ 121444 w 161925"/>
                <a:gd name="connsiteY79" fmla="*/ 74898 h 161925"/>
                <a:gd name="connsiteX80" fmla="*/ 103346 w 161925"/>
                <a:gd name="connsiteY80" fmla="*/ 77756 h 161925"/>
                <a:gd name="connsiteX81" fmla="*/ 103346 w 161925"/>
                <a:gd name="connsiteY81" fmla="*/ 76803 h 161925"/>
                <a:gd name="connsiteX82" fmla="*/ 95726 w 161925"/>
                <a:gd name="connsiteY82" fmla="*/ 66326 h 161925"/>
                <a:gd name="connsiteX83" fmla="*/ 104299 w 161925"/>
                <a:gd name="connsiteY83" fmla="*/ 51086 h 161925"/>
                <a:gd name="connsiteX84" fmla="*/ 116681 w 161925"/>
                <a:gd name="connsiteY84" fmla="*/ 40608 h 161925"/>
                <a:gd name="connsiteX85" fmla="*/ 111919 w 161925"/>
                <a:gd name="connsiteY85" fmla="*/ 54896 h 161925"/>
                <a:gd name="connsiteX86" fmla="*/ 105251 w 161925"/>
                <a:gd name="connsiteY86" fmla="*/ 63468 h 161925"/>
                <a:gd name="connsiteX87" fmla="*/ 117634 w 161925"/>
                <a:gd name="connsiteY87" fmla="*/ 53943 h 161925"/>
                <a:gd name="connsiteX88" fmla="*/ 134779 w 161925"/>
                <a:gd name="connsiteY88" fmla="*/ 48228 h 161925"/>
                <a:gd name="connsiteX89" fmla="*/ 122396 w 161925"/>
                <a:gd name="connsiteY89" fmla="*/ 6251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1925" h="161925">
                  <a:moveTo>
                    <a:pt x="150019" y="37751"/>
                  </a:moveTo>
                  <a:cubicBezTo>
                    <a:pt x="142399" y="27273"/>
                    <a:pt x="128111" y="23463"/>
                    <a:pt x="113824" y="28226"/>
                  </a:cubicBezTo>
                  <a:cubicBezTo>
                    <a:pt x="110014" y="29178"/>
                    <a:pt x="106204" y="31083"/>
                    <a:pt x="102394" y="33941"/>
                  </a:cubicBezTo>
                  <a:cubicBezTo>
                    <a:pt x="95726" y="14891"/>
                    <a:pt x="78581" y="3461"/>
                    <a:pt x="62389" y="8223"/>
                  </a:cubicBezTo>
                  <a:cubicBezTo>
                    <a:pt x="46196" y="12986"/>
                    <a:pt x="38576" y="32988"/>
                    <a:pt x="43339" y="52038"/>
                  </a:cubicBezTo>
                  <a:cubicBezTo>
                    <a:pt x="38576" y="52038"/>
                    <a:pt x="34766" y="52991"/>
                    <a:pt x="30956" y="53943"/>
                  </a:cubicBezTo>
                  <a:cubicBezTo>
                    <a:pt x="16669" y="58706"/>
                    <a:pt x="7144" y="69183"/>
                    <a:pt x="7144" y="82518"/>
                  </a:cubicBezTo>
                  <a:cubicBezTo>
                    <a:pt x="7144" y="91091"/>
                    <a:pt x="10954" y="98711"/>
                    <a:pt x="18574" y="105378"/>
                  </a:cubicBezTo>
                  <a:cubicBezTo>
                    <a:pt x="25241" y="111093"/>
                    <a:pt x="33814" y="113951"/>
                    <a:pt x="43339" y="113951"/>
                  </a:cubicBezTo>
                  <a:cubicBezTo>
                    <a:pt x="37624" y="133001"/>
                    <a:pt x="45244" y="153003"/>
                    <a:pt x="61436" y="157766"/>
                  </a:cubicBezTo>
                  <a:cubicBezTo>
                    <a:pt x="67151" y="159671"/>
                    <a:pt x="72866" y="159671"/>
                    <a:pt x="78581" y="157766"/>
                  </a:cubicBezTo>
                  <a:cubicBezTo>
                    <a:pt x="89059" y="154908"/>
                    <a:pt x="98584" y="145383"/>
                    <a:pt x="102394" y="133001"/>
                  </a:cubicBezTo>
                  <a:cubicBezTo>
                    <a:pt x="112871" y="140621"/>
                    <a:pt x="125254" y="142526"/>
                    <a:pt x="135731" y="139668"/>
                  </a:cubicBezTo>
                  <a:cubicBezTo>
                    <a:pt x="141446" y="137763"/>
                    <a:pt x="146209" y="134906"/>
                    <a:pt x="150019" y="130143"/>
                  </a:cubicBezTo>
                  <a:cubicBezTo>
                    <a:pt x="159544" y="116808"/>
                    <a:pt x="155734" y="95853"/>
                    <a:pt x="139541" y="83471"/>
                  </a:cubicBezTo>
                  <a:cubicBezTo>
                    <a:pt x="147161" y="77756"/>
                    <a:pt x="151924" y="70136"/>
                    <a:pt x="154781" y="62516"/>
                  </a:cubicBezTo>
                  <a:cubicBezTo>
                    <a:pt x="155734" y="52991"/>
                    <a:pt x="154781" y="44418"/>
                    <a:pt x="150019" y="37751"/>
                  </a:cubicBezTo>
                  <a:close/>
                  <a:moveTo>
                    <a:pt x="35719" y="97758"/>
                  </a:moveTo>
                  <a:cubicBezTo>
                    <a:pt x="34766" y="95853"/>
                    <a:pt x="35719" y="92996"/>
                    <a:pt x="48101" y="89186"/>
                  </a:cubicBezTo>
                  <a:cubicBezTo>
                    <a:pt x="50959" y="88233"/>
                    <a:pt x="54769" y="87281"/>
                    <a:pt x="58579" y="86328"/>
                  </a:cubicBezTo>
                  <a:cubicBezTo>
                    <a:pt x="52864" y="87281"/>
                    <a:pt x="48101" y="87281"/>
                    <a:pt x="43339" y="87281"/>
                  </a:cubicBezTo>
                  <a:cubicBezTo>
                    <a:pt x="28099" y="87281"/>
                    <a:pt x="26194" y="84423"/>
                    <a:pt x="26194" y="82518"/>
                  </a:cubicBezTo>
                  <a:cubicBezTo>
                    <a:pt x="26194" y="79661"/>
                    <a:pt x="29051" y="77756"/>
                    <a:pt x="43339" y="77756"/>
                  </a:cubicBezTo>
                  <a:cubicBezTo>
                    <a:pt x="48101" y="77756"/>
                    <a:pt x="53816" y="78708"/>
                    <a:pt x="58579" y="78708"/>
                  </a:cubicBezTo>
                  <a:cubicBezTo>
                    <a:pt x="54769" y="77756"/>
                    <a:pt x="50959" y="76803"/>
                    <a:pt x="48101" y="75851"/>
                  </a:cubicBezTo>
                  <a:cubicBezTo>
                    <a:pt x="35719" y="71088"/>
                    <a:pt x="34766" y="69183"/>
                    <a:pt x="35719" y="66326"/>
                  </a:cubicBezTo>
                  <a:cubicBezTo>
                    <a:pt x="36671" y="64421"/>
                    <a:pt x="39529" y="63468"/>
                    <a:pt x="51911" y="67278"/>
                  </a:cubicBezTo>
                  <a:cubicBezTo>
                    <a:pt x="56674" y="69183"/>
                    <a:pt x="63341" y="72041"/>
                    <a:pt x="68104" y="74898"/>
                  </a:cubicBezTo>
                  <a:cubicBezTo>
                    <a:pt x="66199" y="78708"/>
                    <a:pt x="66199" y="83471"/>
                    <a:pt x="67151" y="88233"/>
                  </a:cubicBezTo>
                  <a:cubicBezTo>
                    <a:pt x="67151" y="88233"/>
                    <a:pt x="67151" y="89186"/>
                    <a:pt x="68104" y="89186"/>
                  </a:cubicBezTo>
                  <a:cubicBezTo>
                    <a:pt x="63341" y="92043"/>
                    <a:pt x="56674" y="94901"/>
                    <a:pt x="51911" y="96806"/>
                  </a:cubicBezTo>
                  <a:cubicBezTo>
                    <a:pt x="39529" y="101568"/>
                    <a:pt x="36671" y="99663"/>
                    <a:pt x="35719" y="97758"/>
                  </a:cubicBezTo>
                  <a:close/>
                  <a:moveTo>
                    <a:pt x="88106" y="119666"/>
                  </a:moveTo>
                  <a:cubicBezTo>
                    <a:pt x="88106" y="133001"/>
                    <a:pt x="86201" y="134906"/>
                    <a:pt x="84296" y="134906"/>
                  </a:cubicBezTo>
                  <a:cubicBezTo>
                    <a:pt x="81439" y="134906"/>
                    <a:pt x="79534" y="133001"/>
                    <a:pt x="79534" y="120618"/>
                  </a:cubicBezTo>
                  <a:cubicBezTo>
                    <a:pt x="79534" y="116808"/>
                    <a:pt x="79534" y="112998"/>
                    <a:pt x="80486" y="109188"/>
                  </a:cubicBezTo>
                  <a:cubicBezTo>
                    <a:pt x="79534" y="113951"/>
                    <a:pt x="78581" y="119666"/>
                    <a:pt x="76676" y="124428"/>
                  </a:cubicBezTo>
                  <a:cubicBezTo>
                    <a:pt x="71914" y="138716"/>
                    <a:pt x="69056" y="139668"/>
                    <a:pt x="66199" y="138716"/>
                  </a:cubicBezTo>
                  <a:cubicBezTo>
                    <a:pt x="63341" y="137763"/>
                    <a:pt x="62389" y="134906"/>
                    <a:pt x="67151" y="120618"/>
                  </a:cubicBezTo>
                  <a:cubicBezTo>
                    <a:pt x="69056" y="115856"/>
                    <a:pt x="70961" y="111093"/>
                    <a:pt x="72866" y="106331"/>
                  </a:cubicBezTo>
                  <a:cubicBezTo>
                    <a:pt x="70961" y="109188"/>
                    <a:pt x="69056" y="112998"/>
                    <a:pt x="66199" y="115856"/>
                  </a:cubicBezTo>
                  <a:cubicBezTo>
                    <a:pt x="58579" y="126333"/>
                    <a:pt x="55721" y="126333"/>
                    <a:pt x="53816" y="124428"/>
                  </a:cubicBezTo>
                  <a:cubicBezTo>
                    <a:pt x="51911" y="122523"/>
                    <a:pt x="51911" y="119666"/>
                    <a:pt x="59531" y="110141"/>
                  </a:cubicBezTo>
                  <a:cubicBezTo>
                    <a:pt x="63341" y="105378"/>
                    <a:pt x="68104" y="101568"/>
                    <a:pt x="71914" y="96806"/>
                  </a:cubicBezTo>
                  <a:cubicBezTo>
                    <a:pt x="75724" y="99663"/>
                    <a:pt x="80486" y="101568"/>
                    <a:pt x="85249" y="101568"/>
                  </a:cubicBezTo>
                  <a:cubicBezTo>
                    <a:pt x="87154" y="107283"/>
                    <a:pt x="88106" y="113951"/>
                    <a:pt x="88106" y="119666"/>
                  </a:cubicBezTo>
                  <a:close/>
                  <a:moveTo>
                    <a:pt x="73819" y="68231"/>
                  </a:moveTo>
                  <a:cubicBezTo>
                    <a:pt x="70009" y="64421"/>
                    <a:pt x="65246" y="59658"/>
                    <a:pt x="61436" y="54896"/>
                  </a:cubicBezTo>
                  <a:cubicBezTo>
                    <a:pt x="53816" y="44418"/>
                    <a:pt x="53816" y="41561"/>
                    <a:pt x="55721" y="39656"/>
                  </a:cubicBezTo>
                  <a:cubicBezTo>
                    <a:pt x="57626" y="37751"/>
                    <a:pt x="60484" y="38703"/>
                    <a:pt x="68104" y="49181"/>
                  </a:cubicBezTo>
                  <a:cubicBezTo>
                    <a:pt x="70009" y="52038"/>
                    <a:pt x="71914" y="54896"/>
                    <a:pt x="73819" y="58706"/>
                  </a:cubicBezTo>
                  <a:cubicBezTo>
                    <a:pt x="71914" y="53943"/>
                    <a:pt x="69056" y="49181"/>
                    <a:pt x="68104" y="44418"/>
                  </a:cubicBezTo>
                  <a:cubicBezTo>
                    <a:pt x="63341" y="30131"/>
                    <a:pt x="65246" y="27273"/>
                    <a:pt x="68104" y="26321"/>
                  </a:cubicBezTo>
                  <a:cubicBezTo>
                    <a:pt x="70961" y="25368"/>
                    <a:pt x="73819" y="27273"/>
                    <a:pt x="77629" y="41561"/>
                  </a:cubicBezTo>
                  <a:cubicBezTo>
                    <a:pt x="78581" y="46323"/>
                    <a:pt x="80486" y="51086"/>
                    <a:pt x="81439" y="56801"/>
                  </a:cubicBezTo>
                  <a:cubicBezTo>
                    <a:pt x="81439" y="52991"/>
                    <a:pt x="81439" y="49181"/>
                    <a:pt x="81439" y="45371"/>
                  </a:cubicBezTo>
                  <a:cubicBezTo>
                    <a:pt x="82391" y="32036"/>
                    <a:pt x="84296" y="30131"/>
                    <a:pt x="86201" y="31083"/>
                  </a:cubicBezTo>
                  <a:cubicBezTo>
                    <a:pt x="89059" y="31083"/>
                    <a:pt x="90011" y="33941"/>
                    <a:pt x="90011" y="46323"/>
                  </a:cubicBezTo>
                  <a:cubicBezTo>
                    <a:pt x="90011" y="52038"/>
                    <a:pt x="89059" y="58706"/>
                    <a:pt x="87154" y="64421"/>
                  </a:cubicBezTo>
                  <a:cubicBezTo>
                    <a:pt x="85249" y="64421"/>
                    <a:pt x="82391" y="64421"/>
                    <a:pt x="79534" y="65373"/>
                  </a:cubicBezTo>
                  <a:cubicBezTo>
                    <a:pt x="77629" y="65373"/>
                    <a:pt x="75724" y="67278"/>
                    <a:pt x="73819" y="68231"/>
                  </a:cubicBezTo>
                  <a:close/>
                  <a:moveTo>
                    <a:pt x="134779" y="99663"/>
                  </a:moveTo>
                  <a:cubicBezTo>
                    <a:pt x="133826" y="101568"/>
                    <a:pt x="131921" y="103473"/>
                    <a:pt x="119539" y="99663"/>
                  </a:cubicBezTo>
                  <a:cubicBezTo>
                    <a:pt x="116681" y="98711"/>
                    <a:pt x="112871" y="96806"/>
                    <a:pt x="109061" y="95853"/>
                  </a:cubicBezTo>
                  <a:cubicBezTo>
                    <a:pt x="113824" y="98711"/>
                    <a:pt x="118586" y="101568"/>
                    <a:pt x="122396" y="104426"/>
                  </a:cubicBezTo>
                  <a:cubicBezTo>
                    <a:pt x="133826" y="112998"/>
                    <a:pt x="134779" y="116808"/>
                    <a:pt x="132874" y="118713"/>
                  </a:cubicBezTo>
                  <a:cubicBezTo>
                    <a:pt x="130969" y="120618"/>
                    <a:pt x="128111" y="121571"/>
                    <a:pt x="116681" y="112046"/>
                  </a:cubicBezTo>
                  <a:cubicBezTo>
                    <a:pt x="112871" y="109188"/>
                    <a:pt x="109061" y="105378"/>
                    <a:pt x="105251" y="101568"/>
                  </a:cubicBezTo>
                  <a:cubicBezTo>
                    <a:pt x="108109" y="104426"/>
                    <a:pt x="110014" y="107283"/>
                    <a:pt x="111919" y="110141"/>
                  </a:cubicBezTo>
                  <a:cubicBezTo>
                    <a:pt x="119539" y="120618"/>
                    <a:pt x="118586" y="123476"/>
                    <a:pt x="116681" y="124428"/>
                  </a:cubicBezTo>
                  <a:cubicBezTo>
                    <a:pt x="114776" y="125381"/>
                    <a:pt x="111919" y="124428"/>
                    <a:pt x="104299" y="113951"/>
                  </a:cubicBezTo>
                  <a:cubicBezTo>
                    <a:pt x="101441" y="109188"/>
                    <a:pt x="98584" y="103473"/>
                    <a:pt x="95726" y="97758"/>
                  </a:cubicBezTo>
                  <a:cubicBezTo>
                    <a:pt x="100489" y="94901"/>
                    <a:pt x="103346" y="91091"/>
                    <a:pt x="104299" y="86328"/>
                  </a:cubicBezTo>
                  <a:cubicBezTo>
                    <a:pt x="110014" y="87281"/>
                    <a:pt x="116681" y="88233"/>
                    <a:pt x="121444" y="90138"/>
                  </a:cubicBezTo>
                  <a:cubicBezTo>
                    <a:pt x="133826" y="94901"/>
                    <a:pt x="134779" y="97758"/>
                    <a:pt x="134779" y="99663"/>
                  </a:cubicBezTo>
                  <a:close/>
                  <a:moveTo>
                    <a:pt x="122396" y="62516"/>
                  </a:moveTo>
                  <a:cubicBezTo>
                    <a:pt x="118586" y="65373"/>
                    <a:pt x="113824" y="68231"/>
                    <a:pt x="109061" y="70136"/>
                  </a:cubicBezTo>
                  <a:cubicBezTo>
                    <a:pt x="112871" y="68231"/>
                    <a:pt x="116681" y="67278"/>
                    <a:pt x="119539" y="66326"/>
                  </a:cubicBezTo>
                  <a:cubicBezTo>
                    <a:pt x="131921" y="62516"/>
                    <a:pt x="134779" y="64421"/>
                    <a:pt x="134779" y="66326"/>
                  </a:cubicBezTo>
                  <a:cubicBezTo>
                    <a:pt x="135731" y="68231"/>
                    <a:pt x="133826" y="71088"/>
                    <a:pt x="121444" y="74898"/>
                  </a:cubicBezTo>
                  <a:cubicBezTo>
                    <a:pt x="115729" y="76803"/>
                    <a:pt x="110014" y="77756"/>
                    <a:pt x="103346" y="77756"/>
                  </a:cubicBezTo>
                  <a:cubicBezTo>
                    <a:pt x="103346" y="77756"/>
                    <a:pt x="103346" y="76803"/>
                    <a:pt x="103346" y="76803"/>
                  </a:cubicBezTo>
                  <a:cubicBezTo>
                    <a:pt x="102394" y="72041"/>
                    <a:pt x="99536" y="69183"/>
                    <a:pt x="95726" y="66326"/>
                  </a:cubicBezTo>
                  <a:cubicBezTo>
                    <a:pt x="98584" y="61563"/>
                    <a:pt x="101441" y="54896"/>
                    <a:pt x="104299" y="51086"/>
                  </a:cubicBezTo>
                  <a:cubicBezTo>
                    <a:pt x="111919" y="40608"/>
                    <a:pt x="114776" y="39656"/>
                    <a:pt x="116681" y="40608"/>
                  </a:cubicBezTo>
                  <a:cubicBezTo>
                    <a:pt x="118586" y="41561"/>
                    <a:pt x="119539" y="44418"/>
                    <a:pt x="111919" y="54896"/>
                  </a:cubicBezTo>
                  <a:cubicBezTo>
                    <a:pt x="110014" y="57753"/>
                    <a:pt x="107156" y="60611"/>
                    <a:pt x="105251" y="63468"/>
                  </a:cubicBezTo>
                  <a:cubicBezTo>
                    <a:pt x="109061" y="59658"/>
                    <a:pt x="113824" y="55848"/>
                    <a:pt x="117634" y="53943"/>
                  </a:cubicBezTo>
                  <a:cubicBezTo>
                    <a:pt x="130016" y="45371"/>
                    <a:pt x="132874" y="45371"/>
                    <a:pt x="134779" y="48228"/>
                  </a:cubicBezTo>
                  <a:cubicBezTo>
                    <a:pt x="136684" y="51086"/>
                    <a:pt x="133826" y="53943"/>
                    <a:pt x="122396" y="62516"/>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5"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1273176" y="2529417"/>
            <a:ext cx="6994525" cy="34478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31800" indent="-431800">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575945" marR="0" lvl="0" indent="-575945" algn="l" defTabSz="1219200" rtl="0" eaLnBrk="1" fontAlgn="base" latinLnBrk="0" hangingPunct="1">
              <a:lnSpc>
                <a:spcPct val="120000"/>
              </a:lnSpc>
              <a:spcBef>
                <a:spcPts val="1600"/>
              </a:spcBef>
              <a:spcAft>
                <a:spcPct val="0"/>
              </a:spcAft>
              <a:buClrTx/>
              <a:buSzTx/>
              <a:buFont typeface="Calibri" panose="020F0502020204030204" pitchFamily="34" charset="0"/>
              <a:buAutoNum type="arabicPeriod"/>
              <a:defRPr/>
            </a:pP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把这个故事讲给父母或朋友听。</a:t>
            </a:r>
          </a:p>
          <a:p>
            <a:pPr marL="575945" marR="0" lvl="0" indent="-575945" algn="l" defTabSz="1219200" rtl="0" eaLnBrk="1" fontAlgn="base" latinLnBrk="0" hangingPunct="1">
              <a:lnSpc>
                <a:spcPct val="120000"/>
              </a:lnSpc>
              <a:spcBef>
                <a:spcPts val="1600"/>
              </a:spcBef>
              <a:spcAft>
                <a:spcPct val="0"/>
              </a:spcAft>
              <a:buClrTx/>
              <a:buSzTx/>
              <a:buFont typeface="Calibri" panose="020F0502020204030204" pitchFamily="34" charset="0"/>
              <a:buAutoNum type="arabicPeriod"/>
              <a:defRPr/>
            </a:pPr>
            <a:r>
              <a:rPr kumimoji="0" lang="zh-CN" altLang="en-US" sz="4265" b="1" i="0" u="none" strike="noStrike" kern="1200" cap="none" spc="0" normalizeH="0" baseline="0" noProof="0" dirty="0">
                <a:ln>
                  <a:noFill/>
                </a:ln>
                <a:solidFill>
                  <a:prstClr val="black">
                    <a:lumMod val="95000"/>
                    <a:lumOff val="5000"/>
                  </a:prstClr>
                </a:solidFill>
                <a:effectLst/>
                <a:uLnTx/>
                <a:uFillTx/>
                <a:latin typeface="宋体" panose="02010600030101010101" pitchFamily="2" charset="-122"/>
                <a:ea typeface="宋体" panose="02010600030101010101" pitchFamily="2" charset="-122"/>
                <a:cs typeface="+mn-cs"/>
                <a:sym typeface="等线" panose="02010600030101010101" pitchFamily="2" charset="-122"/>
              </a:rPr>
              <a:t>说说我们身边有哪些机智的人和事</a:t>
            </a: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a:t>
            </a:r>
          </a:p>
        </p:txBody>
      </p:sp>
      <p:grpSp>
        <p:nvGrpSpPr>
          <p:cNvPr id="3" name="组合 1"/>
          <p:cNvGrpSpPr/>
          <p:nvPr/>
        </p:nvGrpSpPr>
        <p:grpSpPr bwMode="auto">
          <a:xfrm>
            <a:off x="109030" y="0"/>
            <a:ext cx="932370" cy="2855384"/>
            <a:chOff x="108450" y="1"/>
            <a:chExt cx="933297" cy="2141220"/>
          </a:xfrm>
        </p:grpSpPr>
        <p:grpSp>
          <p:nvGrpSpPr>
            <p:cNvPr id="4" name="组合 20"/>
            <p:cNvGrpSpPr/>
            <p:nvPr/>
          </p:nvGrpSpPr>
          <p:grpSpPr bwMode="auto">
            <a:xfrm>
              <a:off x="239263" y="1"/>
              <a:ext cx="802484" cy="2141220"/>
              <a:chOff x="8483599" y="1645920"/>
              <a:chExt cx="382906" cy="1118235"/>
            </a:xfrm>
          </p:grpSpPr>
          <p:sp>
            <p:nvSpPr>
              <p:cNvPr id="107" name="矩形 106"/>
              <p:cNvSpPr/>
              <p:nvPr/>
            </p:nvSpPr>
            <p:spPr>
              <a:xfrm>
                <a:off x="8483599" y="1645920"/>
                <a:ext cx="382906" cy="1118235"/>
              </a:xfrm>
              <a:prstGeom prst="rect">
                <a:avLst/>
              </a:prstGeom>
              <a:solidFill>
                <a:srgbClr val="B8404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pic>
            <p:nvPicPr>
              <p:cNvPr id="61445" name="图片 23"/>
              <p:cNvPicPr>
                <a:picLocks noChangeAspect="1" noChangeArrowheads="1"/>
              </p:cNvPicPr>
              <p:nvPr/>
            </p:nvPicPr>
            <p:blipFill>
              <a:blip r:embed="rId3"/>
              <a:srcRect/>
              <a:stretch>
                <a:fillRect/>
              </a:stretch>
            </p:blipFill>
            <p:spPr bwMode="auto">
              <a:xfrm>
                <a:off x="8506860" y="1677006"/>
                <a:ext cx="332438" cy="1062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1446" name="文本框 3"/>
            <p:cNvSpPr txBox="1">
              <a:spLocks noChangeArrowheads="1"/>
            </p:cNvSpPr>
            <p:nvPr/>
          </p:nvSpPr>
          <p:spPr bwMode="auto">
            <a:xfrm>
              <a:off x="108450" y="121559"/>
              <a:ext cx="924248" cy="1913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课后作业</a:t>
              </a:r>
              <a:endParaRPr kumimoji="0" lang="en-US" altLang="zh-CN" sz="4800"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endParaRPr>
            </a:p>
          </p:txBody>
        </p:sp>
      </p:grpSp>
      <p:grpSp>
        <p:nvGrpSpPr>
          <p:cNvPr id="5" name="组合 7"/>
          <p:cNvGrpSpPr/>
          <p:nvPr/>
        </p:nvGrpSpPr>
        <p:grpSpPr>
          <a:xfrm>
            <a:off x="7808948" y="5164899"/>
            <a:ext cx="880516" cy="1379056"/>
            <a:chOff x="7051786" y="4229571"/>
            <a:chExt cx="880515" cy="1034293"/>
          </a:xfrm>
          <a:solidFill>
            <a:srgbClr val="0070C0"/>
          </a:solidFill>
        </p:grpSpPr>
        <p:sp>
          <p:nvSpPr>
            <p:cNvPr id="9" name="任意多边形: 形状 8"/>
            <p:cNvSpPr/>
            <p:nvPr/>
          </p:nvSpPr>
          <p:spPr>
            <a:xfrm>
              <a:off x="7376959" y="4448348"/>
              <a:ext cx="428625" cy="428625"/>
            </a:xfrm>
            <a:custGeom>
              <a:avLst/>
              <a:gdLst>
                <a:gd name="connsiteX0" fmla="*/ 422111 w 428625"/>
                <a:gd name="connsiteY0" fmla="*/ 195089 h 428625"/>
                <a:gd name="connsiteX1" fmla="*/ 347816 w 428625"/>
                <a:gd name="connsiteY1" fmla="*/ 124604 h 428625"/>
                <a:gd name="connsiteX2" fmla="*/ 312574 w 428625"/>
                <a:gd name="connsiteY2" fmla="*/ 122699 h 428625"/>
                <a:gd name="connsiteX3" fmla="*/ 247804 w 428625"/>
                <a:gd name="connsiteY3" fmla="*/ 8399 h 428625"/>
                <a:gd name="connsiteX4" fmla="*/ 144934 w 428625"/>
                <a:gd name="connsiteY4" fmla="*/ 90314 h 428625"/>
                <a:gd name="connsiteX5" fmla="*/ 111597 w 428625"/>
                <a:gd name="connsiteY5" fmla="*/ 78884 h 428625"/>
                <a:gd name="connsiteX6" fmla="*/ 16347 w 428625"/>
                <a:gd name="connsiteY6" fmla="*/ 116984 h 428625"/>
                <a:gd name="connsiteX7" fmla="*/ 14441 w 428625"/>
                <a:gd name="connsiteY7" fmla="*/ 186517 h 428625"/>
                <a:gd name="connsiteX8" fmla="*/ 63019 w 428625"/>
                <a:gd name="connsiteY8" fmla="*/ 239857 h 428625"/>
                <a:gd name="connsiteX9" fmla="*/ 48732 w 428625"/>
                <a:gd name="connsiteY9" fmla="*/ 370349 h 428625"/>
                <a:gd name="connsiteX10" fmla="*/ 89689 w 428625"/>
                <a:gd name="connsiteY10" fmla="*/ 392257 h 428625"/>
                <a:gd name="connsiteX11" fmla="*/ 180176 w 428625"/>
                <a:gd name="connsiteY11" fmla="*/ 364634 h 428625"/>
                <a:gd name="connsiteX12" fmla="*/ 253519 w 428625"/>
                <a:gd name="connsiteY12" fmla="*/ 423689 h 428625"/>
                <a:gd name="connsiteX13" fmla="*/ 300191 w 428625"/>
                <a:gd name="connsiteY13" fmla="*/ 417974 h 428625"/>
                <a:gd name="connsiteX14" fmla="*/ 335434 w 428625"/>
                <a:gd name="connsiteY14" fmla="*/ 291292 h 428625"/>
                <a:gd name="connsiteX15" fmla="*/ 400204 w 428625"/>
                <a:gd name="connsiteY15" fmla="*/ 258907 h 428625"/>
                <a:gd name="connsiteX16" fmla="*/ 422111 w 428625"/>
                <a:gd name="connsiteY16" fmla="*/ 195089 h 428625"/>
                <a:gd name="connsiteX17" fmla="*/ 65876 w 428625"/>
                <a:gd name="connsiteY17" fmla="*/ 195089 h 428625"/>
                <a:gd name="connsiteX18" fmla="*/ 107786 w 428625"/>
                <a:gd name="connsiteY18" fmla="*/ 189374 h 428625"/>
                <a:gd name="connsiteX19" fmla="*/ 138266 w 428625"/>
                <a:gd name="connsiteY19" fmla="*/ 196042 h 428625"/>
                <a:gd name="connsiteX20" fmla="*/ 99214 w 428625"/>
                <a:gd name="connsiteY20" fmla="*/ 177945 h 428625"/>
                <a:gd name="connsiteX21" fmla="*/ 63972 w 428625"/>
                <a:gd name="connsiteY21" fmla="*/ 143654 h 428625"/>
                <a:gd name="connsiteX22" fmla="*/ 111597 w 428625"/>
                <a:gd name="connsiteY22" fmla="*/ 155084 h 428625"/>
                <a:gd name="connsiteX23" fmla="*/ 147791 w 428625"/>
                <a:gd name="connsiteY23" fmla="*/ 178897 h 428625"/>
                <a:gd name="connsiteX24" fmla="*/ 125884 w 428625"/>
                <a:gd name="connsiteY24" fmla="*/ 156989 h 428625"/>
                <a:gd name="connsiteX25" fmla="*/ 107786 w 428625"/>
                <a:gd name="connsiteY25" fmla="*/ 118889 h 428625"/>
                <a:gd name="connsiteX26" fmla="*/ 144934 w 428625"/>
                <a:gd name="connsiteY26" fmla="*/ 142702 h 428625"/>
                <a:gd name="connsiteX27" fmla="*/ 174461 w 428625"/>
                <a:gd name="connsiteY27" fmla="*/ 182707 h 428625"/>
                <a:gd name="connsiteX28" fmla="*/ 156364 w 428625"/>
                <a:gd name="connsiteY28" fmla="*/ 213187 h 428625"/>
                <a:gd name="connsiteX29" fmla="*/ 155411 w 428625"/>
                <a:gd name="connsiteY29" fmla="*/ 216997 h 428625"/>
                <a:gd name="connsiteX30" fmla="*/ 105882 w 428625"/>
                <a:gd name="connsiteY30" fmla="*/ 214139 h 428625"/>
                <a:gd name="connsiteX31" fmla="*/ 65876 w 428625"/>
                <a:gd name="connsiteY31" fmla="*/ 195089 h 428625"/>
                <a:gd name="connsiteX32" fmla="*/ 166841 w 428625"/>
                <a:gd name="connsiteY32" fmla="*/ 316057 h 428625"/>
                <a:gd name="connsiteX33" fmla="*/ 137314 w 428625"/>
                <a:gd name="connsiteY33" fmla="*/ 348442 h 428625"/>
                <a:gd name="connsiteX34" fmla="*/ 144934 w 428625"/>
                <a:gd name="connsiteY34" fmla="*/ 306532 h 428625"/>
                <a:gd name="connsiteX35" fmla="*/ 161126 w 428625"/>
                <a:gd name="connsiteY35" fmla="*/ 279862 h 428625"/>
                <a:gd name="connsiteX36" fmla="*/ 131599 w 428625"/>
                <a:gd name="connsiteY36" fmla="*/ 311295 h 428625"/>
                <a:gd name="connsiteX37" fmla="*/ 87784 w 428625"/>
                <a:gd name="connsiteY37" fmla="*/ 334154 h 428625"/>
                <a:gd name="connsiteX38" fmla="*/ 113501 w 428625"/>
                <a:gd name="connsiteY38" fmla="*/ 292245 h 428625"/>
                <a:gd name="connsiteX39" fmla="*/ 146839 w 428625"/>
                <a:gd name="connsiteY39" fmla="*/ 265574 h 428625"/>
                <a:gd name="connsiteX40" fmla="*/ 119216 w 428625"/>
                <a:gd name="connsiteY40" fmla="*/ 279862 h 428625"/>
                <a:gd name="connsiteX41" fmla="*/ 77307 w 428625"/>
                <a:gd name="connsiteY41" fmla="*/ 285577 h 428625"/>
                <a:gd name="connsiteX42" fmla="*/ 111597 w 428625"/>
                <a:gd name="connsiteY42" fmla="*/ 257954 h 428625"/>
                <a:gd name="connsiteX43" fmla="*/ 158269 w 428625"/>
                <a:gd name="connsiteY43" fmla="*/ 242714 h 428625"/>
                <a:gd name="connsiteX44" fmla="*/ 184939 w 428625"/>
                <a:gd name="connsiteY44" fmla="*/ 271289 h 428625"/>
                <a:gd name="connsiteX45" fmla="*/ 166841 w 428625"/>
                <a:gd name="connsiteY45" fmla="*/ 316057 h 428625"/>
                <a:gd name="connsiteX46" fmla="*/ 196369 w 428625"/>
                <a:gd name="connsiteY46" fmla="*/ 172229 h 428625"/>
                <a:gd name="connsiteX47" fmla="*/ 183986 w 428625"/>
                <a:gd name="connsiteY47" fmla="*/ 124604 h 428625"/>
                <a:gd name="connsiteX48" fmla="*/ 189701 w 428625"/>
                <a:gd name="connsiteY48" fmla="*/ 80789 h 428625"/>
                <a:gd name="connsiteX49" fmla="*/ 207799 w 428625"/>
                <a:gd name="connsiteY49" fmla="*/ 118889 h 428625"/>
                <a:gd name="connsiteX50" fmla="*/ 210657 w 428625"/>
                <a:gd name="connsiteY50" fmla="*/ 150322 h 428625"/>
                <a:gd name="connsiteX51" fmla="*/ 215419 w 428625"/>
                <a:gd name="connsiteY51" fmla="*/ 107459 h 428625"/>
                <a:gd name="connsiteX52" fmla="*/ 237326 w 428625"/>
                <a:gd name="connsiteY52" fmla="*/ 63645 h 428625"/>
                <a:gd name="connsiteX53" fmla="*/ 241136 w 428625"/>
                <a:gd name="connsiteY53" fmla="*/ 113174 h 428625"/>
                <a:gd name="connsiteX54" fmla="*/ 229707 w 428625"/>
                <a:gd name="connsiteY54" fmla="*/ 155084 h 428625"/>
                <a:gd name="connsiteX55" fmla="*/ 243994 w 428625"/>
                <a:gd name="connsiteY55" fmla="*/ 127462 h 428625"/>
                <a:gd name="connsiteX56" fmla="*/ 275426 w 428625"/>
                <a:gd name="connsiteY56" fmla="*/ 97934 h 428625"/>
                <a:gd name="connsiteX57" fmla="*/ 263997 w 428625"/>
                <a:gd name="connsiteY57" fmla="*/ 140797 h 428625"/>
                <a:gd name="connsiteX58" fmla="*/ 235422 w 428625"/>
                <a:gd name="connsiteY58" fmla="*/ 180802 h 428625"/>
                <a:gd name="connsiteX59" fmla="*/ 216372 w 428625"/>
                <a:gd name="connsiteY59" fmla="*/ 173182 h 428625"/>
                <a:gd name="connsiteX60" fmla="*/ 196369 w 428625"/>
                <a:gd name="connsiteY60" fmla="*/ 172229 h 428625"/>
                <a:gd name="connsiteX61" fmla="*/ 304001 w 428625"/>
                <a:gd name="connsiteY61" fmla="*/ 327487 h 428625"/>
                <a:gd name="connsiteX62" fmla="*/ 266854 w 428625"/>
                <a:gd name="connsiteY62" fmla="*/ 307484 h 428625"/>
                <a:gd name="connsiteX63" fmla="*/ 246851 w 428625"/>
                <a:gd name="connsiteY63" fmla="*/ 283672 h 428625"/>
                <a:gd name="connsiteX64" fmla="*/ 267807 w 428625"/>
                <a:gd name="connsiteY64" fmla="*/ 320820 h 428625"/>
                <a:gd name="connsiteX65" fmla="*/ 275426 w 428625"/>
                <a:gd name="connsiteY65" fmla="*/ 369397 h 428625"/>
                <a:gd name="connsiteX66" fmla="*/ 243041 w 428625"/>
                <a:gd name="connsiteY66" fmla="*/ 332249 h 428625"/>
                <a:gd name="connsiteX67" fmla="*/ 227801 w 428625"/>
                <a:gd name="connsiteY67" fmla="*/ 292245 h 428625"/>
                <a:gd name="connsiteX68" fmla="*/ 232564 w 428625"/>
                <a:gd name="connsiteY68" fmla="*/ 322724 h 428625"/>
                <a:gd name="connsiteX69" fmla="*/ 224944 w 428625"/>
                <a:gd name="connsiteY69" fmla="*/ 364634 h 428625"/>
                <a:gd name="connsiteX70" fmla="*/ 208751 w 428625"/>
                <a:gd name="connsiteY70" fmla="*/ 323677 h 428625"/>
                <a:gd name="connsiteX71" fmla="*/ 208751 w 428625"/>
                <a:gd name="connsiteY71" fmla="*/ 274147 h 428625"/>
                <a:gd name="connsiteX72" fmla="*/ 243994 w 428625"/>
                <a:gd name="connsiteY72" fmla="*/ 257002 h 428625"/>
                <a:gd name="connsiteX73" fmla="*/ 282094 w 428625"/>
                <a:gd name="connsiteY73" fmla="*/ 288434 h 428625"/>
                <a:gd name="connsiteX74" fmla="*/ 304001 w 428625"/>
                <a:gd name="connsiteY74" fmla="*/ 327487 h 428625"/>
                <a:gd name="connsiteX75" fmla="*/ 322099 w 428625"/>
                <a:gd name="connsiteY75" fmla="*/ 221759 h 428625"/>
                <a:gd name="connsiteX76" fmla="*/ 279236 w 428625"/>
                <a:gd name="connsiteY76" fmla="*/ 223664 h 428625"/>
                <a:gd name="connsiteX77" fmla="*/ 309716 w 428625"/>
                <a:gd name="connsiteY77" fmla="*/ 228427 h 428625"/>
                <a:gd name="connsiteX78" fmla="*/ 346864 w 428625"/>
                <a:gd name="connsiteY78" fmla="*/ 249382 h 428625"/>
                <a:gd name="connsiteX79" fmla="*/ 303049 w 428625"/>
                <a:gd name="connsiteY79" fmla="*/ 252239 h 428625"/>
                <a:gd name="connsiteX80" fmla="*/ 256376 w 428625"/>
                <a:gd name="connsiteY80" fmla="*/ 236999 h 428625"/>
                <a:gd name="connsiteX81" fmla="*/ 257329 w 428625"/>
                <a:gd name="connsiteY81" fmla="*/ 233189 h 428625"/>
                <a:gd name="connsiteX82" fmla="*/ 251614 w 428625"/>
                <a:gd name="connsiteY82" fmla="*/ 197947 h 428625"/>
                <a:gd name="connsiteX83" fmla="*/ 293524 w 428625"/>
                <a:gd name="connsiteY83" fmla="*/ 171277 h 428625"/>
                <a:gd name="connsiteX84" fmla="*/ 336386 w 428625"/>
                <a:gd name="connsiteY84" fmla="*/ 162704 h 428625"/>
                <a:gd name="connsiteX85" fmla="*/ 304954 w 428625"/>
                <a:gd name="connsiteY85" fmla="*/ 192232 h 428625"/>
                <a:gd name="connsiteX86" fmla="*/ 276379 w 428625"/>
                <a:gd name="connsiteY86" fmla="*/ 204614 h 428625"/>
                <a:gd name="connsiteX87" fmla="*/ 318289 w 428625"/>
                <a:gd name="connsiteY87" fmla="*/ 196042 h 428625"/>
                <a:gd name="connsiteX88" fmla="*/ 366866 w 428625"/>
                <a:gd name="connsiteY88" fmla="*/ 203662 h 428625"/>
                <a:gd name="connsiteX89" fmla="*/ 322099 w 428625"/>
                <a:gd name="connsiteY89" fmla="*/ 221759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28625" h="428625">
                  <a:moveTo>
                    <a:pt x="422111" y="195089"/>
                  </a:moveTo>
                  <a:cubicBezTo>
                    <a:pt x="417349" y="159847"/>
                    <a:pt x="388774" y="132224"/>
                    <a:pt x="347816" y="124604"/>
                  </a:cubicBezTo>
                  <a:cubicBezTo>
                    <a:pt x="336386" y="122699"/>
                    <a:pt x="324957" y="121747"/>
                    <a:pt x="312574" y="122699"/>
                  </a:cubicBezTo>
                  <a:cubicBezTo>
                    <a:pt x="321147" y="68407"/>
                    <a:pt x="292572" y="16972"/>
                    <a:pt x="247804" y="8399"/>
                  </a:cubicBezTo>
                  <a:cubicBezTo>
                    <a:pt x="202084" y="-173"/>
                    <a:pt x="157316" y="36022"/>
                    <a:pt x="144934" y="90314"/>
                  </a:cubicBezTo>
                  <a:cubicBezTo>
                    <a:pt x="134457" y="84599"/>
                    <a:pt x="123026" y="80789"/>
                    <a:pt x="111597" y="78884"/>
                  </a:cubicBezTo>
                  <a:cubicBezTo>
                    <a:pt x="70639" y="71264"/>
                    <a:pt x="33491" y="86504"/>
                    <a:pt x="16347" y="116984"/>
                  </a:cubicBezTo>
                  <a:cubicBezTo>
                    <a:pt x="4916" y="137939"/>
                    <a:pt x="3964" y="161752"/>
                    <a:pt x="14441" y="186517"/>
                  </a:cubicBezTo>
                  <a:cubicBezTo>
                    <a:pt x="23966" y="208424"/>
                    <a:pt x="40159" y="227474"/>
                    <a:pt x="63019" y="239857"/>
                  </a:cubicBezTo>
                  <a:cubicBezTo>
                    <a:pt x="23966" y="278909"/>
                    <a:pt x="17299" y="337012"/>
                    <a:pt x="48732" y="370349"/>
                  </a:cubicBezTo>
                  <a:cubicBezTo>
                    <a:pt x="59209" y="381779"/>
                    <a:pt x="73497" y="389399"/>
                    <a:pt x="89689" y="392257"/>
                  </a:cubicBezTo>
                  <a:cubicBezTo>
                    <a:pt x="120169" y="397972"/>
                    <a:pt x="153507" y="387495"/>
                    <a:pt x="180176" y="364634"/>
                  </a:cubicBezTo>
                  <a:cubicBezTo>
                    <a:pt x="196369" y="396067"/>
                    <a:pt x="223039" y="417974"/>
                    <a:pt x="253519" y="423689"/>
                  </a:cubicBezTo>
                  <a:cubicBezTo>
                    <a:pt x="269711" y="426547"/>
                    <a:pt x="285904" y="424642"/>
                    <a:pt x="300191" y="417974"/>
                  </a:cubicBezTo>
                  <a:cubicBezTo>
                    <a:pt x="342101" y="397972"/>
                    <a:pt x="357341" y="341774"/>
                    <a:pt x="335434" y="291292"/>
                  </a:cubicBezTo>
                  <a:cubicBezTo>
                    <a:pt x="361151" y="287482"/>
                    <a:pt x="384011" y="276052"/>
                    <a:pt x="400204" y="258907"/>
                  </a:cubicBezTo>
                  <a:cubicBezTo>
                    <a:pt x="416397" y="241762"/>
                    <a:pt x="424969" y="218902"/>
                    <a:pt x="422111" y="195089"/>
                  </a:cubicBezTo>
                  <a:close/>
                  <a:moveTo>
                    <a:pt x="65876" y="195089"/>
                  </a:moveTo>
                  <a:cubicBezTo>
                    <a:pt x="66829" y="188422"/>
                    <a:pt x="72544" y="183659"/>
                    <a:pt x="107786" y="189374"/>
                  </a:cubicBezTo>
                  <a:cubicBezTo>
                    <a:pt x="117311" y="191279"/>
                    <a:pt x="127789" y="193184"/>
                    <a:pt x="138266" y="196042"/>
                  </a:cubicBezTo>
                  <a:cubicBezTo>
                    <a:pt x="124932" y="190327"/>
                    <a:pt x="110644" y="184612"/>
                    <a:pt x="99214" y="177945"/>
                  </a:cubicBezTo>
                  <a:cubicBezTo>
                    <a:pt x="63019" y="157942"/>
                    <a:pt x="60161" y="149370"/>
                    <a:pt x="63972" y="143654"/>
                  </a:cubicBezTo>
                  <a:cubicBezTo>
                    <a:pt x="67782" y="136987"/>
                    <a:pt x="76354" y="135082"/>
                    <a:pt x="111597" y="155084"/>
                  </a:cubicBezTo>
                  <a:cubicBezTo>
                    <a:pt x="123026" y="161752"/>
                    <a:pt x="135409" y="170324"/>
                    <a:pt x="147791" y="178897"/>
                  </a:cubicBezTo>
                  <a:cubicBezTo>
                    <a:pt x="140172" y="171277"/>
                    <a:pt x="131599" y="164609"/>
                    <a:pt x="125884" y="156989"/>
                  </a:cubicBezTo>
                  <a:cubicBezTo>
                    <a:pt x="102072" y="130320"/>
                    <a:pt x="103024" y="122699"/>
                    <a:pt x="107786" y="118889"/>
                  </a:cubicBezTo>
                  <a:cubicBezTo>
                    <a:pt x="112549" y="115079"/>
                    <a:pt x="121122" y="116032"/>
                    <a:pt x="144934" y="142702"/>
                  </a:cubicBezTo>
                  <a:cubicBezTo>
                    <a:pt x="155411" y="154132"/>
                    <a:pt x="165889" y="169372"/>
                    <a:pt x="174461" y="182707"/>
                  </a:cubicBezTo>
                  <a:cubicBezTo>
                    <a:pt x="164936" y="190327"/>
                    <a:pt x="158269" y="200804"/>
                    <a:pt x="156364" y="213187"/>
                  </a:cubicBezTo>
                  <a:cubicBezTo>
                    <a:pt x="156364" y="214139"/>
                    <a:pt x="156364" y="216045"/>
                    <a:pt x="155411" y="216997"/>
                  </a:cubicBezTo>
                  <a:cubicBezTo>
                    <a:pt x="139219" y="216997"/>
                    <a:pt x="121122" y="216045"/>
                    <a:pt x="105882" y="214139"/>
                  </a:cubicBezTo>
                  <a:cubicBezTo>
                    <a:pt x="70639" y="207472"/>
                    <a:pt x="65876" y="201757"/>
                    <a:pt x="65876" y="195089"/>
                  </a:cubicBezTo>
                  <a:close/>
                  <a:moveTo>
                    <a:pt x="166841" y="316057"/>
                  </a:moveTo>
                  <a:cubicBezTo>
                    <a:pt x="150649" y="347489"/>
                    <a:pt x="143029" y="351299"/>
                    <a:pt x="137314" y="348442"/>
                  </a:cubicBezTo>
                  <a:cubicBezTo>
                    <a:pt x="131599" y="345584"/>
                    <a:pt x="128741" y="338917"/>
                    <a:pt x="144934" y="306532"/>
                  </a:cubicBezTo>
                  <a:cubicBezTo>
                    <a:pt x="149697" y="297959"/>
                    <a:pt x="155411" y="288434"/>
                    <a:pt x="161126" y="279862"/>
                  </a:cubicBezTo>
                  <a:cubicBezTo>
                    <a:pt x="151601" y="291292"/>
                    <a:pt x="142076" y="302722"/>
                    <a:pt x="131599" y="311295"/>
                  </a:cubicBezTo>
                  <a:cubicBezTo>
                    <a:pt x="102072" y="338917"/>
                    <a:pt x="92547" y="338917"/>
                    <a:pt x="87784" y="334154"/>
                  </a:cubicBezTo>
                  <a:cubicBezTo>
                    <a:pt x="83022" y="328439"/>
                    <a:pt x="83022" y="319867"/>
                    <a:pt x="113501" y="292245"/>
                  </a:cubicBezTo>
                  <a:cubicBezTo>
                    <a:pt x="123026" y="282720"/>
                    <a:pt x="135409" y="274147"/>
                    <a:pt x="146839" y="265574"/>
                  </a:cubicBezTo>
                  <a:cubicBezTo>
                    <a:pt x="137314" y="271289"/>
                    <a:pt x="127789" y="276052"/>
                    <a:pt x="119216" y="279862"/>
                  </a:cubicBezTo>
                  <a:cubicBezTo>
                    <a:pt x="86832" y="294149"/>
                    <a:pt x="79211" y="291292"/>
                    <a:pt x="77307" y="285577"/>
                  </a:cubicBezTo>
                  <a:cubicBezTo>
                    <a:pt x="75401" y="278909"/>
                    <a:pt x="78259" y="272242"/>
                    <a:pt x="111597" y="257954"/>
                  </a:cubicBezTo>
                  <a:cubicBezTo>
                    <a:pt x="125884" y="252239"/>
                    <a:pt x="143029" y="246524"/>
                    <a:pt x="158269" y="242714"/>
                  </a:cubicBezTo>
                  <a:cubicBezTo>
                    <a:pt x="163032" y="255097"/>
                    <a:pt x="172557" y="265574"/>
                    <a:pt x="184939" y="271289"/>
                  </a:cubicBezTo>
                  <a:cubicBezTo>
                    <a:pt x="180176" y="284624"/>
                    <a:pt x="174461" y="301770"/>
                    <a:pt x="166841" y="316057"/>
                  </a:cubicBezTo>
                  <a:close/>
                  <a:moveTo>
                    <a:pt x="196369" y="172229"/>
                  </a:moveTo>
                  <a:cubicBezTo>
                    <a:pt x="191607" y="156989"/>
                    <a:pt x="186844" y="139845"/>
                    <a:pt x="183986" y="124604"/>
                  </a:cubicBezTo>
                  <a:cubicBezTo>
                    <a:pt x="178272" y="89362"/>
                    <a:pt x="183034" y="82695"/>
                    <a:pt x="189701" y="80789"/>
                  </a:cubicBezTo>
                  <a:cubicBezTo>
                    <a:pt x="196369" y="79837"/>
                    <a:pt x="202084" y="83647"/>
                    <a:pt x="207799" y="118889"/>
                  </a:cubicBezTo>
                  <a:cubicBezTo>
                    <a:pt x="209704" y="128414"/>
                    <a:pt x="209704" y="138892"/>
                    <a:pt x="210657" y="150322"/>
                  </a:cubicBezTo>
                  <a:cubicBezTo>
                    <a:pt x="211609" y="136034"/>
                    <a:pt x="212561" y="120795"/>
                    <a:pt x="215419" y="107459"/>
                  </a:cubicBezTo>
                  <a:cubicBezTo>
                    <a:pt x="223039" y="67454"/>
                    <a:pt x="230659" y="61739"/>
                    <a:pt x="237326" y="63645"/>
                  </a:cubicBezTo>
                  <a:cubicBezTo>
                    <a:pt x="244947" y="64597"/>
                    <a:pt x="249709" y="72217"/>
                    <a:pt x="241136" y="113174"/>
                  </a:cubicBezTo>
                  <a:cubicBezTo>
                    <a:pt x="238279" y="126509"/>
                    <a:pt x="234469" y="140797"/>
                    <a:pt x="229707" y="155084"/>
                  </a:cubicBezTo>
                  <a:cubicBezTo>
                    <a:pt x="234469" y="145559"/>
                    <a:pt x="239232" y="135082"/>
                    <a:pt x="243994" y="127462"/>
                  </a:cubicBezTo>
                  <a:cubicBezTo>
                    <a:pt x="262091" y="96982"/>
                    <a:pt x="269711" y="95077"/>
                    <a:pt x="275426" y="97934"/>
                  </a:cubicBezTo>
                  <a:cubicBezTo>
                    <a:pt x="281141" y="101745"/>
                    <a:pt x="282094" y="109364"/>
                    <a:pt x="263997" y="140797"/>
                  </a:cubicBezTo>
                  <a:cubicBezTo>
                    <a:pt x="256376" y="154132"/>
                    <a:pt x="244947" y="168420"/>
                    <a:pt x="235422" y="180802"/>
                  </a:cubicBezTo>
                  <a:cubicBezTo>
                    <a:pt x="229707" y="176992"/>
                    <a:pt x="223991" y="174134"/>
                    <a:pt x="216372" y="173182"/>
                  </a:cubicBezTo>
                  <a:cubicBezTo>
                    <a:pt x="209704" y="170324"/>
                    <a:pt x="203036" y="170324"/>
                    <a:pt x="196369" y="172229"/>
                  </a:cubicBezTo>
                  <a:close/>
                  <a:moveTo>
                    <a:pt x="304001" y="327487"/>
                  </a:moveTo>
                  <a:cubicBezTo>
                    <a:pt x="299239" y="332249"/>
                    <a:pt x="291619" y="332249"/>
                    <a:pt x="266854" y="307484"/>
                  </a:cubicBezTo>
                  <a:cubicBezTo>
                    <a:pt x="260186" y="300817"/>
                    <a:pt x="253519" y="292245"/>
                    <a:pt x="246851" y="283672"/>
                  </a:cubicBezTo>
                  <a:cubicBezTo>
                    <a:pt x="254472" y="296054"/>
                    <a:pt x="262091" y="309389"/>
                    <a:pt x="267807" y="320820"/>
                  </a:cubicBezTo>
                  <a:cubicBezTo>
                    <a:pt x="284951" y="357967"/>
                    <a:pt x="282094" y="366539"/>
                    <a:pt x="275426" y="369397"/>
                  </a:cubicBezTo>
                  <a:cubicBezTo>
                    <a:pt x="268759" y="372254"/>
                    <a:pt x="260186" y="369397"/>
                    <a:pt x="243041" y="332249"/>
                  </a:cubicBezTo>
                  <a:cubicBezTo>
                    <a:pt x="237326" y="319867"/>
                    <a:pt x="232564" y="305579"/>
                    <a:pt x="227801" y="292245"/>
                  </a:cubicBezTo>
                  <a:cubicBezTo>
                    <a:pt x="229707" y="302722"/>
                    <a:pt x="231611" y="313199"/>
                    <a:pt x="232564" y="322724"/>
                  </a:cubicBezTo>
                  <a:cubicBezTo>
                    <a:pt x="236374" y="357967"/>
                    <a:pt x="231611" y="364634"/>
                    <a:pt x="224944" y="364634"/>
                  </a:cubicBezTo>
                  <a:cubicBezTo>
                    <a:pt x="218276" y="364634"/>
                    <a:pt x="212561" y="358920"/>
                    <a:pt x="208751" y="323677"/>
                  </a:cubicBezTo>
                  <a:cubicBezTo>
                    <a:pt x="206847" y="308437"/>
                    <a:pt x="207799" y="290339"/>
                    <a:pt x="208751" y="274147"/>
                  </a:cubicBezTo>
                  <a:cubicBezTo>
                    <a:pt x="222086" y="273195"/>
                    <a:pt x="235422" y="267479"/>
                    <a:pt x="243994" y="257002"/>
                  </a:cubicBezTo>
                  <a:cubicBezTo>
                    <a:pt x="257329" y="266527"/>
                    <a:pt x="271616" y="277957"/>
                    <a:pt x="282094" y="288434"/>
                  </a:cubicBezTo>
                  <a:cubicBezTo>
                    <a:pt x="307811" y="314152"/>
                    <a:pt x="308764" y="322724"/>
                    <a:pt x="304001" y="327487"/>
                  </a:cubicBezTo>
                  <a:close/>
                  <a:moveTo>
                    <a:pt x="322099" y="221759"/>
                  </a:moveTo>
                  <a:cubicBezTo>
                    <a:pt x="308764" y="223664"/>
                    <a:pt x="293524" y="223664"/>
                    <a:pt x="279236" y="223664"/>
                  </a:cubicBezTo>
                  <a:cubicBezTo>
                    <a:pt x="289714" y="224617"/>
                    <a:pt x="301144" y="226522"/>
                    <a:pt x="309716" y="228427"/>
                  </a:cubicBezTo>
                  <a:cubicBezTo>
                    <a:pt x="344959" y="236047"/>
                    <a:pt x="348769" y="242714"/>
                    <a:pt x="346864" y="249382"/>
                  </a:cubicBezTo>
                  <a:cubicBezTo>
                    <a:pt x="344959" y="256049"/>
                    <a:pt x="338291" y="259859"/>
                    <a:pt x="303049" y="252239"/>
                  </a:cubicBezTo>
                  <a:cubicBezTo>
                    <a:pt x="287809" y="249382"/>
                    <a:pt x="270664" y="242714"/>
                    <a:pt x="256376" y="236999"/>
                  </a:cubicBezTo>
                  <a:cubicBezTo>
                    <a:pt x="256376" y="236047"/>
                    <a:pt x="257329" y="234142"/>
                    <a:pt x="257329" y="233189"/>
                  </a:cubicBezTo>
                  <a:cubicBezTo>
                    <a:pt x="260186" y="220807"/>
                    <a:pt x="257329" y="208424"/>
                    <a:pt x="251614" y="197947"/>
                  </a:cubicBezTo>
                  <a:cubicBezTo>
                    <a:pt x="264949" y="188422"/>
                    <a:pt x="280189" y="178897"/>
                    <a:pt x="293524" y="171277"/>
                  </a:cubicBezTo>
                  <a:cubicBezTo>
                    <a:pt x="325909" y="155084"/>
                    <a:pt x="333529" y="156989"/>
                    <a:pt x="336386" y="162704"/>
                  </a:cubicBezTo>
                  <a:cubicBezTo>
                    <a:pt x="340197" y="168420"/>
                    <a:pt x="337339" y="176039"/>
                    <a:pt x="304954" y="192232"/>
                  </a:cubicBezTo>
                  <a:cubicBezTo>
                    <a:pt x="296382" y="196995"/>
                    <a:pt x="285904" y="200804"/>
                    <a:pt x="276379" y="204614"/>
                  </a:cubicBezTo>
                  <a:cubicBezTo>
                    <a:pt x="290666" y="200804"/>
                    <a:pt x="305907" y="197947"/>
                    <a:pt x="318289" y="196042"/>
                  </a:cubicBezTo>
                  <a:cubicBezTo>
                    <a:pt x="359247" y="191279"/>
                    <a:pt x="365914" y="196042"/>
                    <a:pt x="366866" y="203662"/>
                  </a:cubicBezTo>
                  <a:cubicBezTo>
                    <a:pt x="368772" y="209377"/>
                    <a:pt x="363057" y="216045"/>
                    <a:pt x="322099" y="221759"/>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0" name="任意多边形: 形状 9"/>
            <p:cNvSpPr/>
            <p:nvPr/>
          </p:nvSpPr>
          <p:spPr>
            <a:xfrm>
              <a:off x="7770376" y="4229571"/>
              <a:ext cx="161925" cy="190500"/>
            </a:xfrm>
            <a:custGeom>
              <a:avLst/>
              <a:gdLst>
                <a:gd name="connsiteX0" fmla="*/ 142994 w 161925"/>
                <a:gd name="connsiteY0" fmla="*/ 9054 h 190500"/>
                <a:gd name="connsiteX1" fmla="*/ 22026 w 161925"/>
                <a:gd name="connsiteY1" fmla="*/ 70967 h 190500"/>
                <a:gd name="connsiteX2" fmla="*/ 26789 w 161925"/>
                <a:gd name="connsiteY2" fmla="*/ 169074 h 190500"/>
                <a:gd name="connsiteX3" fmla="*/ 46791 w 161925"/>
                <a:gd name="connsiteY3" fmla="*/ 130022 h 190500"/>
                <a:gd name="connsiteX4" fmla="*/ 110609 w 161925"/>
                <a:gd name="connsiteY4" fmla="*/ 60489 h 190500"/>
                <a:gd name="connsiteX5" fmla="*/ 73461 w 161925"/>
                <a:gd name="connsiteY5" fmla="*/ 147167 h 190500"/>
                <a:gd name="connsiteX6" fmla="*/ 45839 w 161925"/>
                <a:gd name="connsiteY6" fmla="*/ 181457 h 190500"/>
                <a:gd name="connsiteX7" fmla="*/ 137279 w 161925"/>
                <a:gd name="connsiteY7" fmla="*/ 145262 h 190500"/>
                <a:gd name="connsiteX8" fmla="*/ 142994 w 161925"/>
                <a:gd name="connsiteY8" fmla="*/ 9054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925" h="190500">
                  <a:moveTo>
                    <a:pt x="142994" y="9054"/>
                  </a:moveTo>
                  <a:cubicBezTo>
                    <a:pt x="126801" y="-1423"/>
                    <a:pt x="45839" y="32867"/>
                    <a:pt x="22026" y="70967"/>
                  </a:cubicBezTo>
                  <a:cubicBezTo>
                    <a:pt x="119" y="105257"/>
                    <a:pt x="2976" y="146214"/>
                    <a:pt x="26789" y="169074"/>
                  </a:cubicBezTo>
                  <a:cubicBezTo>
                    <a:pt x="30599" y="158597"/>
                    <a:pt x="37266" y="144310"/>
                    <a:pt x="46791" y="130022"/>
                  </a:cubicBezTo>
                  <a:cubicBezTo>
                    <a:pt x="65841" y="100495"/>
                    <a:pt x="106799" y="58585"/>
                    <a:pt x="110609" y="60489"/>
                  </a:cubicBezTo>
                  <a:cubicBezTo>
                    <a:pt x="114419" y="63347"/>
                    <a:pt x="92511" y="117639"/>
                    <a:pt x="73461" y="147167"/>
                  </a:cubicBezTo>
                  <a:cubicBezTo>
                    <a:pt x="63936" y="161454"/>
                    <a:pt x="54411" y="173837"/>
                    <a:pt x="45839" y="181457"/>
                  </a:cubicBezTo>
                  <a:cubicBezTo>
                    <a:pt x="76319" y="193839"/>
                    <a:pt x="115371" y="179552"/>
                    <a:pt x="137279" y="145262"/>
                  </a:cubicBezTo>
                  <a:cubicBezTo>
                    <a:pt x="161091" y="107162"/>
                    <a:pt x="160139" y="19532"/>
                    <a:pt x="142994" y="9054"/>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1" name="任意多边形: 形状 10"/>
            <p:cNvSpPr/>
            <p:nvPr/>
          </p:nvSpPr>
          <p:spPr>
            <a:xfrm>
              <a:off x="7051786" y="4553563"/>
              <a:ext cx="114300" cy="123825"/>
            </a:xfrm>
            <a:custGeom>
              <a:avLst/>
              <a:gdLst>
                <a:gd name="connsiteX0" fmla="*/ 12906 w 114300"/>
                <a:gd name="connsiteY0" fmla="*/ 8912 h 123825"/>
                <a:gd name="connsiteX1" fmla="*/ 24336 w 114300"/>
                <a:gd name="connsiteY1" fmla="*/ 97495 h 123825"/>
                <a:gd name="connsiteX2" fmla="*/ 86249 w 114300"/>
                <a:gd name="connsiteY2" fmla="*/ 115592 h 123825"/>
                <a:gd name="connsiteX3" fmla="*/ 66246 w 114300"/>
                <a:gd name="connsiteY3" fmla="*/ 94637 h 123825"/>
                <a:gd name="connsiteX4" fmla="*/ 36719 w 114300"/>
                <a:gd name="connsiteY4" fmla="*/ 40345 h 123825"/>
                <a:gd name="connsiteX5" fmla="*/ 82439 w 114300"/>
                <a:gd name="connsiteY5" fmla="*/ 82255 h 123825"/>
                <a:gd name="connsiteX6" fmla="*/ 97679 w 114300"/>
                <a:gd name="connsiteY6" fmla="*/ 107020 h 123825"/>
                <a:gd name="connsiteX7" fmla="*/ 94821 w 114300"/>
                <a:gd name="connsiteY7" fmla="*/ 42250 h 123825"/>
                <a:gd name="connsiteX8" fmla="*/ 12906 w 114300"/>
                <a:gd name="connsiteY8" fmla="*/ 8912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123825">
                  <a:moveTo>
                    <a:pt x="12906" y="8912"/>
                  </a:moveTo>
                  <a:cubicBezTo>
                    <a:pt x="2429" y="16532"/>
                    <a:pt x="6239" y="73682"/>
                    <a:pt x="24336" y="97495"/>
                  </a:cubicBezTo>
                  <a:cubicBezTo>
                    <a:pt x="40529" y="118450"/>
                    <a:pt x="67199" y="126070"/>
                    <a:pt x="86249" y="115592"/>
                  </a:cubicBezTo>
                  <a:cubicBezTo>
                    <a:pt x="80534" y="110830"/>
                    <a:pt x="72914" y="104162"/>
                    <a:pt x="66246" y="94637"/>
                  </a:cubicBezTo>
                  <a:cubicBezTo>
                    <a:pt x="51959" y="76540"/>
                    <a:pt x="34814" y="42250"/>
                    <a:pt x="36719" y="40345"/>
                  </a:cubicBezTo>
                  <a:cubicBezTo>
                    <a:pt x="38624" y="38440"/>
                    <a:pt x="68151" y="64157"/>
                    <a:pt x="82439" y="82255"/>
                  </a:cubicBezTo>
                  <a:cubicBezTo>
                    <a:pt x="89106" y="90827"/>
                    <a:pt x="94821" y="100352"/>
                    <a:pt x="97679" y="107020"/>
                  </a:cubicBezTo>
                  <a:cubicBezTo>
                    <a:pt x="111966" y="90827"/>
                    <a:pt x="111014" y="63205"/>
                    <a:pt x="94821" y="42250"/>
                  </a:cubicBezTo>
                  <a:cubicBezTo>
                    <a:pt x="77676" y="19390"/>
                    <a:pt x="22431" y="1292"/>
                    <a:pt x="12906" y="8912"/>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2" name="任意多边形: 形状 11"/>
            <p:cNvSpPr/>
            <p:nvPr/>
          </p:nvSpPr>
          <p:spPr>
            <a:xfrm>
              <a:off x="7234714" y="5101939"/>
              <a:ext cx="161925" cy="161925"/>
            </a:xfrm>
            <a:custGeom>
              <a:avLst/>
              <a:gdLst>
                <a:gd name="connsiteX0" fmla="*/ 150019 w 161925"/>
                <a:gd name="connsiteY0" fmla="*/ 37751 h 161925"/>
                <a:gd name="connsiteX1" fmla="*/ 113824 w 161925"/>
                <a:gd name="connsiteY1" fmla="*/ 28226 h 161925"/>
                <a:gd name="connsiteX2" fmla="*/ 102394 w 161925"/>
                <a:gd name="connsiteY2" fmla="*/ 33941 h 161925"/>
                <a:gd name="connsiteX3" fmla="*/ 62389 w 161925"/>
                <a:gd name="connsiteY3" fmla="*/ 8223 h 161925"/>
                <a:gd name="connsiteX4" fmla="*/ 43339 w 161925"/>
                <a:gd name="connsiteY4" fmla="*/ 52038 h 161925"/>
                <a:gd name="connsiteX5" fmla="*/ 30956 w 161925"/>
                <a:gd name="connsiteY5" fmla="*/ 53943 h 161925"/>
                <a:gd name="connsiteX6" fmla="*/ 7144 w 161925"/>
                <a:gd name="connsiteY6" fmla="*/ 82518 h 161925"/>
                <a:gd name="connsiteX7" fmla="*/ 18574 w 161925"/>
                <a:gd name="connsiteY7" fmla="*/ 105378 h 161925"/>
                <a:gd name="connsiteX8" fmla="*/ 43339 w 161925"/>
                <a:gd name="connsiteY8" fmla="*/ 113951 h 161925"/>
                <a:gd name="connsiteX9" fmla="*/ 61436 w 161925"/>
                <a:gd name="connsiteY9" fmla="*/ 157766 h 161925"/>
                <a:gd name="connsiteX10" fmla="*/ 78581 w 161925"/>
                <a:gd name="connsiteY10" fmla="*/ 157766 h 161925"/>
                <a:gd name="connsiteX11" fmla="*/ 102394 w 161925"/>
                <a:gd name="connsiteY11" fmla="*/ 133001 h 161925"/>
                <a:gd name="connsiteX12" fmla="*/ 135731 w 161925"/>
                <a:gd name="connsiteY12" fmla="*/ 139668 h 161925"/>
                <a:gd name="connsiteX13" fmla="*/ 150019 w 161925"/>
                <a:gd name="connsiteY13" fmla="*/ 130143 h 161925"/>
                <a:gd name="connsiteX14" fmla="*/ 139541 w 161925"/>
                <a:gd name="connsiteY14" fmla="*/ 83471 h 161925"/>
                <a:gd name="connsiteX15" fmla="*/ 154781 w 161925"/>
                <a:gd name="connsiteY15" fmla="*/ 62516 h 161925"/>
                <a:gd name="connsiteX16" fmla="*/ 150019 w 161925"/>
                <a:gd name="connsiteY16" fmla="*/ 37751 h 161925"/>
                <a:gd name="connsiteX17" fmla="*/ 35719 w 161925"/>
                <a:gd name="connsiteY17" fmla="*/ 97758 h 161925"/>
                <a:gd name="connsiteX18" fmla="*/ 48101 w 161925"/>
                <a:gd name="connsiteY18" fmla="*/ 89186 h 161925"/>
                <a:gd name="connsiteX19" fmla="*/ 58579 w 161925"/>
                <a:gd name="connsiteY19" fmla="*/ 86328 h 161925"/>
                <a:gd name="connsiteX20" fmla="*/ 43339 w 161925"/>
                <a:gd name="connsiteY20" fmla="*/ 87281 h 161925"/>
                <a:gd name="connsiteX21" fmla="*/ 26194 w 161925"/>
                <a:gd name="connsiteY21" fmla="*/ 82518 h 161925"/>
                <a:gd name="connsiteX22" fmla="*/ 43339 w 161925"/>
                <a:gd name="connsiteY22" fmla="*/ 77756 h 161925"/>
                <a:gd name="connsiteX23" fmla="*/ 58579 w 161925"/>
                <a:gd name="connsiteY23" fmla="*/ 78708 h 161925"/>
                <a:gd name="connsiteX24" fmla="*/ 48101 w 161925"/>
                <a:gd name="connsiteY24" fmla="*/ 75851 h 161925"/>
                <a:gd name="connsiteX25" fmla="*/ 35719 w 161925"/>
                <a:gd name="connsiteY25" fmla="*/ 66326 h 161925"/>
                <a:gd name="connsiteX26" fmla="*/ 51911 w 161925"/>
                <a:gd name="connsiteY26" fmla="*/ 67278 h 161925"/>
                <a:gd name="connsiteX27" fmla="*/ 68104 w 161925"/>
                <a:gd name="connsiteY27" fmla="*/ 74898 h 161925"/>
                <a:gd name="connsiteX28" fmla="*/ 67151 w 161925"/>
                <a:gd name="connsiteY28" fmla="*/ 88233 h 161925"/>
                <a:gd name="connsiteX29" fmla="*/ 68104 w 161925"/>
                <a:gd name="connsiteY29" fmla="*/ 89186 h 161925"/>
                <a:gd name="connsiteX30" fmla="*/ 51911 w 161925"/>
                <a:gd name="connsiteY30" fmla="*/ 96806 h 161925"/>
                <a:gd name="connsiteX31" fmla="*/ 35719 w 161925"/>
                <a:gd name="connsiteY31" fmla="*/ 97758 h 161925"/>
                <a:gd name="connsiteX32" fmla="*/ 88106 w 161925"/>
                <a:gd name="connsiteY32" fmla="*/ 119666 h 161925"/>
                <a:gd name="connsiteX33" fmla="*/ 84296 w 161925"/>
                <a:gd name="connsiteY33" fmla="*/ 134906 h 161925"/>
                <a:gd name="connsiteX34" fmla="*/ 79534 w 161925"/>
                <a:gd name="connsiteY34" fmla="*/ 120618 h 161925"/>
                <a:gd name="connsiteX35" fmla="*/ 80486 w 161925"/>
                <a:gd name="connsiteY35" fmla="*/ 109188 h 161925"/>
                <a:gd name="connsiteX36" fmla="*/ 76676 w 161925"/>
                <a:gd name="connsiteY36" fmla="*/ 124428 h 161925"/>
                <a:gd name="connsiteX37" fmla="*/ 66199 w 161925"/>
                <a:gd name="connsiteY37" fmla="*/ 138716 h 161925"/>
                <a:gd name="connsiteX38" fmla="*/ 67151 w 161925"/>
                <a:gd name="connsiteY38" fmla="*/ 120618 h 161925"/>
                <a:gd name="connsiteX39" fmla="*/ 72866 w 161925"/>
                <a:gd name="connsiteY39" fmla="*/ 106331 h 161925"/>
                <a:gd name="connsiteX40" fmla="*/ 66199 w 161925"/>
                <a:gd name="connsiteY40" fmla="*/ 115856 h 161925"/>
                <a:gd name="connsiteX41" fmla="*/ 53816 w 161925"/>
                <a:gd name="connsiteY41" fmla="*/ 124428 h 161925"/>
                <a:gd name="connsiteX42" fmla="*/ 59531 w 161925"/>
                <a:gd name="connsiteY42" fmla="*/ 110141 h 161925"/>
                <a:gd name="connsiteX43" fmla="*/ 71914 w 161925"/>
                <a:gd name="connsiteY43" fmla="*/ 96806 h 161925"/>
                <a:gd name="connsiteX44" fmla="*/ 85249 w 161925"/>
                <a:gd name="connsiteY44" fmla="*/ 101568 h 161925"/>
                <a:gd name="connsiteX45" fmla="*/ 88106 w 161925"/>
                <a:gd name="connsiteY45" fmla="*/ 119666 h 161925"/>
                <a:gd name="connsiteX46" fmla="*/ 73819 w 161925"/>
                <a:gd name="connsiteY46" fmla="*/ 68231 h 161925"/>
                <a:gd name="connsiteX47" fmla="*/ 61436 w 161925"/>
                <a:gd name="connsiteY47" fmla="*/ 54896 h 161925"/>
                <a:gd name="connsiteX48" fmla="*/ 55721 w 161925"/>
                <a:gd name="connsiteY48" fmla="*/ 39656 h 161925"/>
                <a:gd name="connsiteX49" fmla="*/ 68104 w 161925"/>
                <a:gd name="connsiteY49" fmla="*/ 49181 h 161925"/>
                <a:gd name="connsiteX50" fmla="*/ 73819 w 161925"/>
                <a:gd name="connsiteY50" fmla="*/ 58706 h 161925"/>
                <a:gd name="connsiteX51" fmla="*/ 68104 w 161925"/>
                <a:gd name="connsiteY51" fmla="*/ 44418 h 161925"/>
                <a:gd name="connsiteX52" fmla="*/ 68104 w 161925"/>
                <a:gd name="connsiteY52" fmla="*/ 26321 h 161925"/>
                <a:gd name="connsiteX53" fmla="*/ 77629 w 161925"/>
                <a:gd name="connsiteY53" fmla="*/ 41561 h 161925"/>
                <a:gd name="connsiteX54" fmla="*/ 81439 w 161925"/>
                <a:gd name="connsiteY54" fmla="*/ 56801 h 161925"/>
                <a:gd name="connsiteX55" fmla="*/ 81439 w 161925"/>
                <a:gd name="connsiteY55" fmla="*/ 45371 h 161925"/>
                <a:gd name="connsiteX56" fmla="*/ 86201 w 161925"/>
                <a:gd name="connsiteY56" fmla="*/ 31083 h 161925"/>
                <a:gd name="connsiteX57" fmla="*/ 90011 w 161925"/>
                <a:gd name="connsiteY57" fmla="*/ 46323 h 161925"/>
                <a:gd name="connsiteX58" fmla="*/ 87154 w 161925"/>
                <a:gd name="connsiteY58" fmla="*/ 64421 h 161925"/>
                <a:gd name="connsiteX59" fmla="*/ 79534 w 161925"/>
                <a:gd name="connsiteY59" fmla="*/ 65373 h 161925"/>
                <a:gd name="connsiteX60" fmla="*/ 73819 w 161925"/>
                <a:gd name="connsiteY60" fmla="*/ 68231 h 161925"/>
                <a:gd name="connsiteX61" fmla="*/ 134779 w 161925"/>
                <a:gd name="connsiteY61" fmla="*/ 99663 h 161925"/>
                <a:gd name="connsiteX62" fmla="*/ 119539 w 161925"/>
                <a:gd name="connsiteY62" fmla="*/ 99663 h 161925"/>
                <a:gd name="connsiteX63" fmla="*/ 109061 w 161925"/>
                <a:gd name="connsiteY63" fmla="*/ 95853 h 161925"/>
                <a:gd name="connsiteX64" fmla="*/ 122396 w 161925"/>
                <a:gd name="connsiteY64" fmla="*/ 104426 h 161925"/>
                <a:gd name="connsiteX65" fmla="*/ 132874 w 161925"/>
                <a:gd name="connsiteY65" fmla="*/ 118713 h 161925"/>
                <a:gd name="connsiteX66" fmla="*/ 116681 w 161925"/>
                <a:gd name="connsiteY66" fmla="*/ 112046 h 161925"/>
                <a:gd name="connsiteX67" fmla="*/ 105251 w 161925"/>
                <a:gd name="connsiteY67" fmla="*/ 101568 h 161925"/>
                <a:gd name="connsiteX68" fmla="*/ 111919 w 161925"/>
                <a:gd name="connsiteY68" fmla="*/ 110141 h 161925"/>
                <a:gd name="connsiteX69" fmla="*/ 116681 w 161925"/>
                <a:gd name="connsiteY69" fmla="*/ 124428 h 161925"/>
                <a:gd name="connsiteX70" fmla="*/ 104299 w 161925"/>
                <a:gd name="connsiteY70" fmla="*/ 113951 h 161925"/>
                <a:gd name="connsiteX71" fmla="*/ 95726 w 161925"/>
                <a:gd name="connsiteY71" fmla="*/ 97758 h 161925"/>
                <a:gd name="connsiteX72" fmla="*/ 104299 w 161925"/>
                <a:gd name="connsiteY72" fmla="*/ 86328 h 161925"/>
                <a:gd name="connsiteX73" fmla="*/ 121444 w 161925"/>
                <a:gd name="connsiteY73" fmla="*/ 90138 h 161925"/>
                <a:gd name="connsiteX74" fmla="*/ 134779 w 161925"/>
                <a:gd name="connsiteY74" fmla="*/ 99663 h 161925"/>
                <a:gd name="connsiteX75" fmla="*/ 122396 w 161925"/>
                <a:gd name="connsiteY75" fmla="*/ 62516 h 161925"/>
                <a:gd name="connsiteX76" fmla="*/ 109061 w 161925"/>
                <a:gd name="connsiteY76" fmla="*/ 70136 h 161925"/>
                <a:gd name="connsiteX77" fmla="*/ 119539 w 161925"/>
                <a:gd name="connsiteY77" fmla="*/ 66326 h 161925"/>
                <a:gd name="connsiteX78" fmla="*/ 134779 w 161925"/>
                <a:gd name="connsiteY78" fmla="*/ 66326 h 161925"/>
                <a:gd name="connsiteX79" fmla="*/ 121444 w 161925"/>
                <a:gd name="connsiteY79" fmla="*/ 74898 h 161925"/>
                <a:gd name="connsiteX80" fmla="*/ 103346 w 161925"/>
                <a:gd name="connsiteY80" fmla="*/ 77756 h 161925"/>
                <a:gd name="connsiteX81" fmla="*/ 103346 w 161925"/>
                <a:gd name="connsiteY81" fmla="*/ 76803 h 161925"/>
                <a:gd name="connsiteX82" fmla="*/ 95726 w 161925"/>
                <a:gd name="connsiteY82" fmla="*/ 66326 h 161925"/>
                <a:gd name="connsiteX83" fmla="*/ 104299 w 161925"/>
                <a:gd name="connsiteY83" fmla="*/ 51086 h 161925"/>
                <a:gd name="connsiteX84" fmla="*/ 116681 w 161925"/>
                <a:gd name="connsiteY84" fmla="*/ 40608 h 161925"/>
                <a:gd name="connsiteX85" fmla="*/ 111919 w 161925"/>
                <a:gd name="connsiteY85" fmla="*/ 54896 h 161925"/>
                <a:gd name="connsiteX86" fmla="*/ 105251 w 161925"/>
                <a:gd name="connsiteY86" fmla="*/ 63468 h 161925"/>
                <a:gd name="connsiteX87" fmla="*/ 117634 w 161925"/>
                <a:gd name="connsiteY87" fmla="*/ 53943 h 161925"/>
                <a:gd name="connsiteX88" fmla="*/ 134779 w 161925"/>
                <a:gd name="connsiteY88" fmla="*/ 48228 h 161925"/>
                <a:gd name="connsiteX89" fmla="*/ 122396 w 161925"/>
                <a:gd name="connsiteY89" fmla="*/ 6251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1925" h="161925">
                  <a:moveTo>
                    <a:pt x="150019" y="37751"/>
                  </a:moveTo>
                  <a:cubicBezTo>
                    <a:pt x="142399" y="27273"/>
                    <a:pt x="128111" y="23463"/>
                    <a:pt x="113824" y="28226"/>
                  </a:cubicBezTo>
                  <a:cubicBezTo>
                    <a:pt x="110014" y="29178"/>
                    <a:pt x="106204" y="31083"/>
                    <a:pt x="102394" y="33941"/>
                  </a:cubicBezTo>
                  <a:cubicBezTo>
                    <a:pt x="95726" y="14891"/>
                    <a:pt x="78581" y="3461"/>
                    <a:pt x="62389" y="8223"/>
                  </a:cubicBezTo>
                  <a:cubicBezTo>
                    <a:pt x="46196" y="12986"/>
                    <a:pt x="38576" y="32988"/>
                    <a:pt x="43339" y="52038"/>
                  </a:cubicBezTo>
                  <a:cubicBezTo>
                    <a:pt x="38576" y="52038"/>
                    <a:pt x="34766" y="52991"/>
                    <a:pt x="30956" y="53943"/>
                  </a:cubicBezTo>
                  <a:cubicBezTo>
                    <a:pt x="16669" y="58706"/>
                    <a:pt x="7144" y="69183"/>
                    <a:pt x="7144" y="82518"/>
                  </a:cubicBezTo>
                  <a:cubicBezTo>
                    <a:pt x="7144" y="91091"/>
                    <a:pt x="10954" y="98711"/>
                    <a:pt x="18574" y="105378"/>
                  </a:cubicBezTo>
                  <a:cubicBezTo>
                    <a:pt x="25241" y="111093"/>
                    <a:pt x="33814" y="113951"/>
                    <a:pt x="43339" y="113951"/>
                  </a:cubicBezTo>
                  <a:cubicBezTo>
                    <a:pt x="37624" y="133001"/>
                    <a:pt x="45244" y="153003"/>
                    <a:pt x="61436" y="157766"/>
                  </a:cubicBezTo>
                  <a:cubicBezTo>
                    <a:pt x="67151" y="159671"/>
                    <a:pt x="72866" y="159671"/>
                    <a:pt x="78581" y="157766"/>
                  </a:cubicBezTo>
                  <a:cubicBezTo>
                    <a:pt x="89059" y="154908"/>
                    <a:pt x="98584" y="145383"/>
                    <a:pt x="102394" y="133001"/>
                  </a:cubicBezTo>
                  <a:cubicBezTo>
                    <a:pt x="112871" y="140621"/>
                    <a:pt x="125254" y="142526"/>
                    <a:pt x="135731" y="139668"/>
                  </a:cubicBezTo>
                  <a:cubicBezTo>
                    <a:pt x="141446" y="137763"/>
                    <a:pt x="146209" y="134906"/>
                    <a:pt x="150019" y="130143"/>
                  </a:cubicBezTo>
                  <a:cubicBezTo>
                    <a:pt x="159544" y="116808"/>
                    <a:pt x="155734" y="95853"/>
                    <a:pt x="139541" y="83471"/>
                  </a:cubicBezTo>
                  <a:cubicBezTo>
                    <a:pt x="147161" y="77756"/>
                    <a:pt x="151924" y="70136"/>
                    <a:pt x="154781" y="62516"/>
                  </a:cubicBezTo>
                  <a:cubicBezTo>
                    <a:pt x="155734" y="52991"/>
                    <a:pt x="154781" y="44418"/>
                    <a:pt x="150019" y="37751"/>
                  </a:cubicBezTo>
                  <a:close/>
                  <a:moveTo>
                    <a:pt x="35719" y="97758"/>
                  </a:moveTo>
                  <a:cubicBezTo>
                    <a:pt x="34766" y="95853"/>
                    <a:pt x="35719" y="92996"/>
                    <a:pt x="48101" y="89186"/>
                  </a:cubicBezTo>
                  <a:cubicBezTo>
                    <a:pt x="50959" y="88233"/>
                    <a:pt x="54769" y="87281"/>
                    <a:pt x="58579" y="86328"/>
                  </a:cubicBezTo>
                  <a:cubicBezTo>
                    <a:pt x="52864" y="87281"/>
                    <a:pt x="48101" y="87281"/>
                    <a:pt x="43339" y="87281"/>
                  </a:cubicBezTo>
                  <a:cubicBezTo>
                    <a:pt x="28099" y="87281"/>
                    <a:pt x="26194" y="84423"/>
                    <a:pt x="26194" y="82518"/>
                  </a:cubicBezTo>
                  <a:cubicBezTo>
                    <a:pt x="26194" y="79661"/>
                    <a:pt x="29051" y="77756"/>
                    <a:pt x="43339" y="77756"/>
                  </a:cubicBezTo>
                  <a:cubicBezTo>
                    <a:pt x="48101" y="77756"/>
                    <a:pt x="53816" y="78708"/>
                    <a:pt x="58579" y="78708"/>
                  </a:cubicBezTo>
                  <a:cubicBezTo>
                    <a:pt x="54769" y="77756"/>
                    <a:pt x="50959" y="76803"/>
                    <a:pt x="48101" y="75851"/>
                  </a:cubicBezTo>
                  <a:cubicBezTo>
                    <a:pt x="35719" y="71088"/>
                    <a:pt x="34766" y="69183"/>
                    <a:pt x="35719" y="66326"/>
                  </a:cubicBezTo>
                  <a:cubicBezTo>
                    <a:pt x="36671" y="64421"/>
                    <a:pt x="39529" y="63468"/>
                    <a:pt x="51911" y="67278"/>
                  </a:cubicBezTo>
                  <a:cubicBezTo>
                    <a:pt x="56674" y="69183"/>
                    <a:pt x="63341" y="72041"/>
                    <a:pt x="68104" y="74898"/>
                  </a:cubicBezTo>
                  <a:cubicBezTo>
                    <a:pt x="66199" y="78708"/>
                    <a:pt x="66199" y="83471"/>
                    <a:pt x="67151" y="88233"/>
                  </a:cubicBezTo>
                  <a:cubicBezTo>
                    <a:pt x="67151" y="88233"/>
                    <a:pt x="67151" y="89186"/>
                    <a:pt x="68104" y="89186"/>
                  </a:cubicBezTo>
                  <a:cubicBezTo>
                    <a:pt x="63341" y="92043"/>
                    <a:pt x="56674" y="94901"/>
                    <a:pt x="51911" y="96806"/>
                  </a:cubicBezTo>
                  <a:cubicBezTo>
                    <a:pt x="39529" y="101568"/>
                    <a:pt x="36671" y="99663"/>
                    <a:pt x="35719" y="97758"/>
                  </a:cubicBezTo>
                  <a:close/>
                  <a:moveTo>
                    <a:pt x="88106" y="119666"/>
                  </a:moveTo>
                  <a:cubicBezTo>
                    <a:pt x="88106" y="133001"/>
                    <a:pt x="86201" y="134906"/>
                    <a:pt x="84296" y="134906"/>
                  </a:cubicBezTo>
                  <a:cubicBezTo>
                    <a:pt x="81439" y="134906"/>
                    <a:pt x="79534" y="133001"/>
                    <a:pt x="79534" y="120618"/>
                  </a:cubicBezTo>
                  <a:cubicBezTo>
                    <a:pt x="79534" y="116808"/>
                    <a:pt x="79534" y="112998"/>
                    <a:pt x="80486" y="109188"/>
                  </a:cubicBezTo>
                  <a:cubicBezTo>
                    <a:pt x="79534" y="113951"/>
                    <a:pt x="78581" y="119666"/>
                    <a:pt x="76676" y="124428"/>
                  </a:cubicBezTo>
                  <a:cubicBezTo>
                    <a:pt x="71914" y="138716"/>
                    <a:pt x="69056" y="139668"/>
                    <a:pt x="66199" y="138716"/>
                  </a:cubicBezTo>
                  <a:cubicBezTo>
                    <a:pt x="63341" y="137763"/>
                    <a:pt x="62389" y="134906"/>
                    <a:pt x="67151" y="120618"/>
                  </a:cubicBezTo>
                  <a:cubicBezTo>
                    <a:pt x="69056" y="115856"/>
                    <a:pt x="70961" y="111093"/>
                    <a:pt x="72866" y="106331"/>
                  </a:cubicBezTo>
                  <a:cubicBezTo>
                    <a:pt x="70961" y="109188"/>
                    <a:pt x="69056" y="112998"/>
                    <a:pt x="66199" y="115856"/>
                  </a:cubicBezTo>
                  <a:cubicBezTo>
                    <a:pt x="58579" y="126333"/>
                    <a:pt x="55721" y="126333"/>
                    <a:pt x="53816" y="124428"/>
                  </a:cubicBezTo>
                  <a:cubicBezTo>
                    <a:pt x="51911" y="122523"/>
                    <a:pt x="51911" y="119666"/>
                    <a:pt x="59531" y="110141"/>
                  </a:cubicBezTo>
                  <a:cubicBezTo>
                    <a:pt x="63341" y="105378"/>
                    <a:pt x="68104" y="101568"/>
                    <a:pt x="71914" y="96806"/>
                  </a:cubicBezTo>
                  <a:cubicBezTo>
                    <a:pt x="75724" y="99663"/>
                    <a:pt x="80486" y="101568"/>
                    <a:pt x="85249" y="101568"/>
                  </a:cubicBezTo>
                  <a:cubicBezTo>
                    <a:pt x="87154" y="107283"/>
                    <a:pt x="88106" y="113951"/>
                    <a:pt x="88106" y="119666"/>
                  </a:cubicBezTo>
                  <a:close/>
                  <a:moveTo>
                    <a:pt x="73819" y="68231"/>
                  </a:moveTo>
                  <a:cubicBezTo>
                    <a:pt x="70009" y="64421"/>
                    <a:pt x="65246" y="59658"/>
                    <a:pt x="61436" y="54896"/>
                  </a:cubicBezTo>
                  <a:cubicBezTo>
                    <a:pt x="53816" y="44418"/>
                    <a:pt x="53816" y="41561"/>
                    <a:pt x="55721" y="39656"/>
                  </a:cubicBezTo>
                  <a:cubicBezTo>
                    <a:pt x="57626" y="37751"/>
                    <a:pt x="60484" y="38703"/>
                    <a:pt x="68104" y="49181"/>
                  </a:cubicBezTo>
                  <a:cubicBezTo>
                    <a:pt x="70009" y="52038"/>
                    <a:pt x="71914" y="54896"/>
                    <a:pt x="73819" y="58706"/>
                  </a:cubicBezTo>
                  <a:cubicBezTo>
                    <a:pt x="71914" y="53943"/>
                    <a:pt x="69056" y="49181"/>
                    <a:pt x="68104" y="44418"/>
                  </a:cubicBezTo>
                  <a:cubicBezTo>
                    <a:pt x="63341" y="30131"/>
                    <a:pt x="65246" y="27273"/>
                    <a:pt x="68104" y="26321"/>
                  </a:cubicBezTo>
                  <a:cubicBezTo>
                    <a:pt x="70961" y="25368"/>
                    <a:pt x="73819" y="27273"/>
                    <a:pt x="77629" y="41561"/>
                  </a:cubicBezTo>
                  <a:cubicBezTo>
                    <a:pt x="78581" y="46323"/>
                    <a:pt x="80486" y="51086"/>
                    <a:pt x="81439" y="56801"/>
                  </a:cubicBezTo>
                  <a:cubicBezTo>
                    <a:pt x="81439" y="52991"/>
                    <a:pt x="81439" y="49181"/>
                    <a:pt x="81439" y="45371"/>
                  </a:cubicBezTo>
                  <a:cubicBezTo>
                    <a:pt x="82391" y="32036"/>
                    <a:pt x="84296" y="30131"/>
                    <a:pt x="86201" y="31083"/>
                  </a:cubicBezTo>
                  <a:cubicBezTo>
                    <a:pt x="89059" y="31083"/>
                    <a:pt x="90011" y="33941"/>
                    <a:pt x="90011" y="46323"/>
                  </a:cubicBezTo>
                  <a:cubicBezTo>
                    <a:pt x="90011" y="52038"/>
                    <a:pt x="89059" y="58706"/>
                    <a:pt x="87154" y="64421"/>
                  </a:cubicBezTo>
                  <a:cubicBezTo>
                    <a:pt x="85249" y="64421"/>
                    <a:pt x="82391" y="64421"/>
                    <a:pt x="79534" y="65373"/>
                  </a:cubicBezTo>
                  <a:cubicBezTo>
                    <a:pt x="77629" y="65373"/>
                    <a:pt x="75724" y="67278"/>
                    <a:pt x="73819" y="68231"/>
                  </a:cubicBezTo>
                  <a:close/>
                  <a:moveTo>
                    <a:pt x="134779" y="99663"/>
                  </a:moveTo>
                  <a:cubicBezTo>
                    <a:pt x="133826" y="101568"/>
                    <a:pt x="131921" y="103473"/>
                    <a:pt x="119539" y="99663"/>
                  </a:cubicBezTo>
                  <a:cubicBezTo>
                    <a:pt x="116681" y="98711"/>
                    <a:pt x="112871" y="96806"/>
                    <a:pt x="109061" y="95853"/>
                  </a:cubicBezTo>
                  <a:cubicBezTo>
                    <a:pt x="113824" y="98711"/>
                    <a:pt x="118586" y="101568"/>
                    <a:pt x="122396" y="104426"/>
                  </a:cubicBezTo>
                  <a:cubicBezTo>
                    <a:pt x="133826" y="112998"/>
                    <a:pt x="134779" y="116808"/>
                    <a:pt x="132874" y="118713"/>
                  </a:cubicBezTo>
                  <a:cubicBezTo>
                    <a:pt x="130969" y="120618"/>
                    <a:pt x="128111" y="121571"/>
                    <a:pt x="116681" y="112046"/>
                  </a:cubicBezTo>
                  <a:cubicBezTo>
                    <a:pt x="112871" y="109188"/>
                    <a:pt x="109061" y="105378"/>
                    <a:pt x="105251" y="101568"/>
                  </a:cubicBezTo>
                  <a:cubicBezTo>
                    <a:pt x="108109" y="104426"/>
                    <a:pt x="110014" y="107283"/>
                    <a:pt x="111919" y="110141"/>
                  </a:cubicBezTo>
                  <a:cubicBezTo>
                    <a:pt x="119539" y="120618"/>
                    <a:pt x="118586" y="123476"/>
                    <a:pt x="116681" y="124428"/>
                  </a:cubicBezTo>
                  <a:cubicBezTo>
                    <a:pt x="114776" y="125381"/>
                    <a:pt x="111919" y="124428"/>
                    <a:pt x="104299" y="113951"/>
                  </a:cubicBezTo>
                  <a:cubicBezTo>
                    <a:pt x="101441" y="109188"/>
                    <a:pt x="98584" y="103473"/>
                    <a:pt x="95726" y="97758"/>
                  </a:cubicBezTo>
                  <a:cubicBezTo>
                    <a:pt x="100489" y="94901"/>
                    <a:pt x="103346" y="91091"/>
                    <a:pt x="104299" y="86328"/>
                  </a:cubicBezTo>
                  <a:cubicBezTo>
                    <a:pt x="110014" y="87281"/>
                    <a:pt x="116681" y="88233"/>
                    <a:pt x="121444" y="90138"/>
                  </a:cubicBezTo>
                  <a:cubicBezTo>
                    <a:pt x="133826" y="94901"/>
                    <a:pt x="134779" y="97758"/>
                    <a:pt x="134779" y="99663"/>
                  </a:cubicBezTo>
                  <a:close/>
                  <a:moveTo>
                    <a:pt x="122396" y="62516"/>
                  </a:moveTo>
                  <a:cubicBezTo>
                    <a:pt x="118586" y="65373"/>
                    <a:pt x="113824" y="68231"/>
                    <a:pt x="109061" y="70136"/>
                  </a:cubicBezTo>
                  <a:cubicBezTo>
                    <a:pt x="112871" y="68231"/>
                    <a:pt x="116681" y="67278"/>
                    <a:pt x="119539" y="66326"/>
                  </a:cubicBezTo>
                  <a:cubicBezTo>
                    <a:pt x="131921" y="62516"/>
                    <a:pt x="134779" y="64421"/>
                    <a:pt x="134779" y="66326"/>
                  </a:cubicBezTo>
                  <a:cubicBezTo>
                    <a:pt x="135731" y="68231"/>
                    <a:pt x="133826" y="71088"/>
                    <a:pt x="121444" y="74898"/>
                  </a:cubicBezTo>
                  <a:cubicBezTo>
                    <a:pt x="115729" y="76803"/>
                    <a:pt x="110014" y="77756"/>
                    <a:pt x="103346" y="77756"/>
                  </a:cubicBezTo>
                  <a:cubicBezTo>
                    <a:pt x="103346" y="77756"/>
                    <a:pt x="103346" y="76803"/>
                    <a:pt x="103346" y="76803"/>
                  </a:cubicBezTo>
                  <a:cubicBezTo>
                    <a:pt x="102394" y="72041"/>
                    <a:pt x="99536" y="69183"/>
                    <a:pt x="95726" y="66326"/>
                  </a:cubicBezTo>
                  <a:cubicBezTo>
                    <a:pt x="98584" y="61563"/>
                    <a:pt x="101441" y="54896"/>
                    <a:pt x="104299" y="51086"/>
                  </a:cubicBezTo>
                  <a:cubicBezTo>
                    <a:pt x="111919" y="40608"/>
                    <a:pt x="114776" y="39656"/>
                    <a:pt x="116681" y="40608"/>
                  </a:cubicBezTo>
                  <a:cubicBezTo>
                    <a:pt x="118586" y="41561"/>
                    <a:pt x="119539" y="44418"/>
                    <a:pt x="111919" y="54896"/>
                  </a:cubicBezTo>
                  <a:cubicBezTo>
                    <a:pt x="110014" y="57753"/>
                    <a:pt x="107156" y="60611"/>
                    <a:pt x="105251" y="63468"/>
                  </a:cubicBezTo>
                  <a:cubicBezTo>
                    <a:pt x="109061" y="59658"/>
                    <a:pt x="113824" y="55848"/>
                    <a:pt x="117634" y="53943"/>
                  </a:cubicBezTo>
                  <a:cubicBezTo>
                    <a:pt x="130016" y="45371"/>
                    <a:pt x="132874" y="45371"/>
                    <a:pt x="134779" y="48228"/>
                  </a:cubicBezTo>
                  <a:cubicBezTo>
                    <a:pt x="136684" y="51086"/>
                    <a:pt x="133826" y="53943"/>
                    <a:pt x="122396" y="62516"/>
                  </a:cubicBezTo>
                  <a:close/>
                </a:path>
              </a:pathLst>
            </a:custGeom>
            <a:grpFill/>
            <a:ln w="9525" cap="flat">
              <a:noFill/>
              <a:prstDash val="solid"/>
              <a:miter/>
            </a:ln>
          </p:spPr>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6" name="标题 1"/>
          <p:cNvSpPr txBox="1">
            <a:spLocks noChangeArrowheads="1"/>
          </p:cNvSpPr>
          <p:nvPr/>
        </p:nvSpPr>
        <p:spPr bwMode="auto">
          <a:xfrm>
            <a:off x="2045421" y="2658957"/>
            <a:ext cx="3416485" cy="10378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en-US" altLang="zh-CN"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22 </a:t>
            </a:r>
            <a:r>
              <a:rPr kumimoji="0" lang="zh-CN" altLang="en-US"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手指</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a:spLocks noChangeArrowheads="1"/>
          </p:cNvSpPr>
          <p:nvPr/>
        </p:nvSpPr>
        <p:spPr bwMode="auto">
          <a:xfrm>
            <a:off x="596901" y="2472267"/>
            <a:ext cx="7950200"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兄弟十个分两组，生来个子有高低。老大长得最粗壮，老二生来有主意。老三长得个子大，老四生来没出息。老五别看个子小，拉起勾来有本事。老大碰碰头，老二碰碰脸。老三老四弯弯腰，老五伸伸腿。</a:t>
            </a:r>
            <a:endPar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endParaRPr>
          </a:p>
        </p:txBody>
      </p:sp>
      <p:pic>
        <p:nvPicPr>
          <p:cNvPr id="3" name="Picture 9"/>
          <p:cNvPicPr>
            <a:picLocks noChangeAspect="1" noChangeArrowheads="1"/>
          </p:cNvPicPr>
          <p:nvPr/>
        </p:nvPicPr>
        <p:blipFill>
          <a:blip r:embed="rId3" cstate="email"/>
          <a:srcRect/>
          <a:stretch>
            <a:fillRect/>
          </a:stretch>
        </p:blipFill>
        <p:spPr bwMode="auto">
          <a:xfrm>
            <a:off x="5369719" y="337800"/>
            <a:ext cx="2196941" cy="2210923"/>
          </a:xfrm>
          <a:prstGeom prst="rect">
            <a:avLst/>
          </a:prstGeom>
          <a:ln>
            <a:noFill/>
          </a:ln>
          <a:effectLst>
            <a:softEdge rad="112500"/>
          </a:effectLst>
          <a:extLst>
            <a:ext uri="{909E8E84-426E-40DD-AFC4-6F175D3DCCD1}">
              <a14:hiddenFill xmlns:a14="http://schemas.microsoft.com/office/drawing/2010/main" xmlns="">
                <a:solidFill>
                  <a:srgbClr val="FFFFFF"/>
                </a:solidFill>
              </a14:hiddenFill>
            </a:ext>
          </a:extLst>
        </p:spPr>
      </p:pic>
      <p:sp>
        <p:nvSpPr>
          <p:cNvPr id="6" name="文本框 5"/>
          <p:cNvSpPr txBox="1"/>
          <p:nvPr/>
        </p:nvSpPr>
        <p:spPr>
          <a:xfrm>
            <a:off x="596901" y="1030817"/>
            <a:ext cx="5232400" cy="3150350"/>
          </a:xfrm>
          <a:prstGeom prst="rect">
            <a:avLst/>
          </a:prstGeom>
          <a:noFill/>
        </p:spPr>
        <p:txBody>
          <a:bodyPr lIns="0" tIns="0" rIns="0" bIns="0">
            <a:spAutoFit/>
          </a:body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你们认识这几兄弟吗？</a:t>
            </a:r>
            <a:endParaRPr kumimoji="0" lang="en-US" altLang="zh-CN"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endParaRPr>
          </a:p>
          <a:p>
            <a:pPr marL="335280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手指兄弟</a:t>
            </a:r>
            <a:r>
              <a:rPr kumimoji="0" lang="en-US" altLang="zh-CN"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a:t>
            </a:r>
            <a:endPar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endParaRPr>
          </a:p>
        </p:txBody>
      </p:sp>
      <p:sp>
        <p:nvSpPr>
          <p:cNvPr id="5" name="圆角矩形 8">
            <a:hlinkClick r:id="rId4" action="ppaction://hlinksldjump"/>
          </p:cNvPr>
          <p:cNvSpPr/>
          <p:nvPr/>
        </p:nvSpPr>
        <p:spPr>
          <a:xfrm>
            <a:off x="7102476" y="5721351"/>
            <a:ext cx="1177925" cy="929216"/>
          </a:xfrm>
          <a:prstGeom prst="roundRect">
            <a:avLst/>
          </a:prstGeom>
        </p:spPr>
        <p:style>
          <a:lnRef idx="1">
            <a:schemeClr val="accent3"/>
          </a:lnRef>
          <a:fillRef idx="2">
            <a:schemeClr val="accent3"/>
          </a:fillRef>
          <a:effectRef idx="1">
            <a:schemeClr val="accent3"/>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返回</a:t>
            </a:r>
            <a:endPar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6">
                                            <p:txEl>
                                              <p:pRg st="1" end="1"/>
                                            </p:txEl>
                                          </p:spTgt>
                                        </p:tgtEl>
                                        <p:attrNameLst>
                                          <p:attrName>style.visibility</p:attrName>
                                        </p:attrNameLst>
                                      </p:cBhvr>
                                      <p:to>
                                        <p:strVal val="visible"/>
                                      </p:to>
                                    </p:set>
                                    <p:animEffect transition="in" filter="fade">
                                      <p:cBhvr>
                                        <p:cTn id="19" dur="1000"/>
                                        <p:tgtEl>
                                          <p:spTgt spid="6">
                                            <p:txEl>
                                              <p:pRg st="1" end="1"/>
                                            </p:txEl>
                                          </p:spTgt>
                                        </p:tgtEl>
                                      </p:cBhvr>
                                    </p:animEffect>
                                    <p:anim calcmode="lin" valueType="num">
                                      <p:cBhvr>
                                        <p:cTn id="20"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21"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539751" y="1185333"/>
            <a:ext cx="6488113" cy="7312258"/>
          </a:xfrm>
          <a:prstGeom prst="rect">
            <a:avLst/>
          </a:prstGeom>
        </p:spPr>
        <p:txBody>
          <a:bodyPr>
            <a:spAutoFit/>
          </a:bodyPr>
          <a:lstStyle/>
          <a:p>
            <a:pPr marL="0" marR="0" lvl="0" indent="0" algn="l" defTabSz="1219200" rtl="0" eaLnBrk="1" fontAlgn="auto" latinLnBrk="0" hangingPunct="1">
              <a:lnSpc>
                <a:spcPct val="11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005DA2"/>
                </a:solidFill>
                <a:effectLst/>
                <a:uLnTx/>
                <a:uFillTx/>
                <a:latin typeface="等线" panose="02010600030101010101" pitchFamily="2" charset="-122"/>
                <a:ea typeface="等线" panose="02010600030101010101" pitchFamily="2" charset="-122"/>
                <a:cs typeface="+mn-cs"/>
              </a:rPr>
              <a:t>    </a:t>
            </a:r>
            <a:r>
              <a:rPr kumimoji="0" lang="zh-CN" altLang="en-US" sz="4265" b="1" i="0" u="none" strike="noStrike" kern="1200" cap="none" spc="0" normalizeH="0" baseline="0" noProof="0" dirty="0">
                <a:ln>
                  <a:noFill/>
                </a:ln>
                <a:solidFill>
                  <a:srgbClr val="005DA2"/>
                </a:solidFill>
                <a:effectLst/>
                <a:uLnTx/>
                <a:uFillTx/>
                <a:latin typeface="黑体" panose="02010609060101010101" pitchFamily="49" charset="-122"/>
                <a:ea typeface="黑体" panose="02010609060101010101" pitchFamily="49" charset="-122"/>
                <a:cs typeface="+mn-cs"/>
              </a:rPr>
              <a:t>丰子恺</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1898—1975</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），原名丰润、丰仁，号子恺，浙江桐乡人。他一生涉猎文学、绘画、音乐、翻译、书法等多个艺术领域，是一位在多方面卓有成就的文艺大师。</a:t>
            </a:r>
          </a:p>
          <a:p>
            <a:pPr marL="0" marR="0" lvl="0" indent="0" algn="l" defTabSz="1219200" rtl="0" eaLnBrk="1" fontAlgn="auto" latinLnBrk="0" hangingPunct="1">
              <a:lnSpc>
                <a:spcPct val="11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    </a:t>
            </a:r>
            <a:r>
              <a:rPr kumimoji="0" lang="zh-CN" altLang="en-US" sz="4265" b="1" i="0" u="none" strike="noStrike" kern="1200" cap="none" spc="0" normalizeH="0" baseline="0" noProof="0" dirty="0">
                <a:ln>
                  <a:noFill/>
                </a:ln>
                <a:solidFill>
                  <a:srgbClr val="005DA2"/>
                </a:solidFill>
                <a:effectLst/>
                <a:uLnTx/>
                <a:uFillTx/>
                <a:latin typeface="黑体" panose="02010609060101010101" pitchFamily="49" charset="-122"/>
                <a:ea typeface="黑体" panose="02010609060101010101" pitchFamily="49" charset="-122"/>
                <a:cs typeface="+mn-cs"/>
              </a:rPr>
              <a:t>主要作品：</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缘缘堂随笔</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甘美的回忆</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艺术趣味</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等。</a:t>
            </a:r>
            <a:endParaRPr kumimoji="0" lang="zh-CN" altLang="en-US" sz="4265" b="0"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p:txBody>
      </p:sp>
      <p:pic>
        <p:nvPicPr>
          <p:cNvPr id="5" name="Picture 7"/>
          <p:cNvPicPr>
            <a:picLocks noChangeAspect="1" noChangeArrowheads="1"/>
          </p:cNvPicPr>
          <p:nvPr/>
        </p:nvPicPr>
        <p:blipFill>
          <a:blip r:embed="rId3" cstate="email"/>
          <a:srcRect/>
          <a:stretch>
            <a:fillRect/>
          </a:stretch>
        </p:blipFill>
        <p:spPr bwMode="auto">
          <a:xfrm>
            <a:off x="7027863" y="1795921"/>
            <a:ext cx="1888858" cy="3525867"/>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xmlns="">
                <a:solidFill>
                  <a:srgbClr val="FFFFFF"/>
                </a:solidFill>
              </a14:hiddenFill>
            </a:ext>
          </a:extLst>
        </p:spPr>
      </p:pic>
      <p:sp>
        <p:nvSpPr>
          <p:cNvPr id="11267" name="矩形 7"/>
          <p:cNvSpPr>
            <a:spLocks noChangeArrowheads="1"/>
          </p:cNvSpPr>
          <p:nvPr/>
        </p:nvSpPr>
        <p:spPr bwMode="auto">
          <a:xfrm>
            <a:off x="431800" y="243419"/>
            <a:ext cx="265970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作者简介</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16" presetClass="entr" presetSubtype="21"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文本框 2"/>
          <p:cNvSpPr txBox="1">
            <a:spLocks noChangeArrowheads="1"/>
          </p:cNvSpPr>
          <p:nvPr/>
        </p:nvSpPr>
        <p:spPr bwMode="auto">
          <a:xfrm>
            <a:off x="684214" y="1411817"/>
            <a:ext cx="77755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月是故乡明，我什么时候能够再看到我故乡里的月亮啊！</a:t>
            </a:r>
          </a:p>
        </p:txBody>
      </p:sp>
      <p:sp>
        <p:nvSpPr>
          <p:cNvPr id="4" name="文本框 3"/>
          <p:cNvSpPr txBox="1"/>
          <p:nvPr/>
        </p:nvSpPr>
        <p:spPr>
          <a:xfrm>
            <a:off x="684214" y="3524251"/>
            <a:ext cx="7704137" cy="1798826"/>
          </a:xfrm>
          <a:prstGeom prst="rect">
            <a:avLst/>
          </a:prstGeom>
          <a:noFill/>
        </p:spPr>
        <p:txBody>
          <a:bodyPr>
            <a:spAutoFit/>
          </a:bodyPr>
          <a:lstStyle/>
          <a:p>
            <a:pPr defTabSz="1219200" fontAlgn="base">
              <a:lnSpc>
                <a:spcPct val="130000"/>
              </a:lnSpc>
              <a:spcBef>
                <a:spcPct val="0"/>
              </a:spcBef>
              <a:spcAft>
                <a:spcPct val="0"/>
              </a:spcAft>
              <a:defRPr/>
            </a:pPr>
            <a:r>
              <a:rPr lang="zh-CN" altLang="en-US" sz="4265" b="1" dirty="0">
                <a:solidFill>
                  <a:srgbClr val="70AD47">
                    <a:lumMod val="75000"/>
                  </a:srgbClr>
                </a:solidFill>
                <a:latin typeface="黑体" panose="02010609060101010101" pitchFamily="49" charset="-122"/>
                <a:ea typeface="黑体" panose="02010609060101010101" pitchFamily="49" charset="-122"/>
              </a:rPr>
              <a:t>    这句话有什么作用？表达了作者的什么情感？</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8" name="矩形 3"/>
          <p:cNvSpPr>
            <a:spLocks noChangeArrowheads="1"/>
          </p:cNvSpPr>
          <p:nvPr/>
        </p:nvSpPr>
        <p:spPr bwMode="auto">
          <a:xfrm>
            <a:off x="1125538" y="1714501"/>
            <a:ext cx="7835900" cy="29535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231815"/>
                </a:solidFill>
                <a:effectLst/>
                <a:uLnTx/>
                <a:uFillTx/>
                <a:latin typeface="黑体" panose="02010609060101010101" pitchFamily="49" charset="-122"/>
                <a:ea typeface="黑体" panose="02010609060101010101" pitchFamily="49" charset="-122"/>
                <a:cs typeface="+mn-cs"/>
              </a:rPr>
              <a:t>默读课文，疏通生字词，边读边思考：</a:t>
            </a:r>
            <a:endParaRPr kumimoji="0" lang="en-US" altLang="zh-CN" sz="4265" b="1" i="0" u="none" strike="noStrike" kern="1200" cap="none" spc="0" normalizeH="0" baseline="0" noProof="0" dirty="0">
              <a:ln>
                <a:noFill/>
              </a:ln>
              <a:solidFill>
                <a:srgbClr val="231815"/>
              </a:solidFill>
              <a:effectLst/>
              <a:uLnTx/>
              <a:uFillTx/>
              <a:latin typeface="黑体" panose="02010609060101010101" pitchFamily="49" charset="-122"/>
              <a:ea typeface="黑体" panose="02010609060101010101" pitchFamily="49" charset="-122"/>
              <a:cs typeface="+mn-cs"/>
            </a:endParaRPr>
          </a:p>
          <a:p>
            <a:pPr marL="609600" marR="0" lvl="0" indent="-609600" algn="l" defTabSz="1219200" rtl="0" eaLnBrk="1" fontAlgn="base" latinLnBrk="0" hangingPunct="1">
              <a:lnSpc>
                <a:spcPct val="15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课文主要写了什么内容？</a:t>
            </a:r>
            <a:endParaRPr kumimoji="0" lang="en-US" altLang="zh-CN" sz="4265" b="1" i="0" u="none" strike="noStrike" kern="1200" cap="none" spc="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endParaRPr>
          </a:p>
        </p:txBody>
      </p:sp>
      <p:sp>
        <p:nvSpPr>
          <p:cNvPr id="11370" name="TextBox 2"/>
          <p:cNvSpPr txBox="1">
            <a:spLocks noChangeArrowheads="1"/>
          </p:cNvSpPr>
          <p:nvPr/>
        </p:nvSpPr>
        <p:spPr bwMode="auto">
          <a:xfrm>
            <a:off x="1624014" y="3678767"/>
            <a:ext cx="6662737" cy="1969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1" hangingPunct="1">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    这篇课文详细描述了五根手指的</a:t>
            </a:r>
            <a:r>
              <a:rPr kumimoji="0" lang="en-US" altLang="zh-CN" sz="4265"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_____</a:t>
            </a:r>
            <a:r>
              <a:rPr kumimoji="0" lang="zh-CN" altLang="en-US" sz="4265"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和</a:t>
            </a:r>
            <a:r>
              <a:rPr kumimoji="0" lang="en-US" altLang="zh-CN" sz="4265"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_____</a:t>
            </a:r>
            <a:r>
              <a:rPr kumimoji="0" lang="zh-CN" altLang="en-US" sz="4265"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a:t>
            </a:r>
          </a:p>
        </p:txBody>
      </p:sp>
      <p:sp>
        <p:nvSpPr>
          <p:cNvPr id="8" name="TextBox 7"/>
          <p:cNvSpPr txBox="1">
            <a:spLocks noChangeArrowheads="1"/>
          </p:cNvSpPr>
          <p:nvPr/>
        </p:nvSpPr>
        <p:spPr bwMode="auto">
          <a:xfrm>
            <a:off x="1624013" y="4665133"/>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DA2"/>
                </a:solidFill>
                <a:effectLst/>
                <a:uLnTx/>
                <a:uFillTx/>
                <a:latin typeface="宋体" panose="02010600030101010101" pitchFamily="2" charset="-122"/>
                <a:ea typeface="宋体" panose="02010600030101010101" pitchFamily="2" charset="-122"/>
                <a:cs typeface="+mn-cs"/>
              </a:rPr>
              <a:t>姿态</a:t>
            </a:r>
          </a:p>
        </p:txBody>
      </p:sp>
      <p:sp>
        <p:nvSpPr>
          <p:cNvPr id="11" name="TextBox 10"/>
          <p:cNvSpPr txBox="1">
            <a:spLocks noChangeArrowheads="1"/>
          </p:cNvSpPr>
          <p:nvPr/>
        </p:nvSpPr>
        <p:spPr bwMode="auto">
          <a:xfrm>
            <a:off x="3071813" y="4679951"/>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DA2"/>
                </a:solidFill>
                <a:effectLst/>
                <a:uLnTx/>
                <a:uFillTx/>
                <a:latin typeface="宋体" panose="02010600030101010101" pitchFamily="2" charset="-122"/>
                <a:ea typeface="宋体" panose="02010600030101010101" pitchFamily="2" charset="-122"/>
                <a:cs typeface="+mn-cs"/>
              </a:rPr>
              <a:t>性格</a:t>
            </a:r>
          </a:p>
        </p:txBody>
      </p:sp>
      <p:sp>
        <p:nvSpPr>
          <p:cNvPr id="13317" name="文本框 1"/>
          <p:cNvSpPr txBox="1">
            <a:spLocks noChangeArrowheads="1"/>
          </p:cNvSpPr>
          <p:nvPr/>
        </p:nvSpPr>
        <p:spPr bwMode="auto">
          <a:xfrm>
            <a:off x="431800" y="220134"/>
            <a:ext cx="20574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初读课文</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1368"/>
                                        </p:tgtEl>
                                        <p:attrNameLst>
                                          <p:attrName>style.visibility</p:attrName>
                                        </p:attrNameLst>
                                      </p:cBhvr>
                                      <p:to>
                                        <p:strVal val="visible"/>
                                      </p:to>
                                    </p:set>
                                    <p:animEffect transition="in" filter="fade">
                                      <p:cBhvr>
                                        <p:cTn id="7" dur="1000"/>
                                        <p:tgtEl>
                                          <p:spTgt spid="11368"/>
                                        </p:tgtEl>
                                      </p:cBhvr>
                                    </p:animEffect>
                                    <p:anim calcmode="lin" valueType="num">
                                      <p:cBhvr>
                                        <p:cTn id="8" dur="1000" fill="hold"/>
                                        <p:tgtEl>
                                          <p:spTgt spid="11368"/>
                                        </p:tgtEl>
                                        <p:attrNameLst>
                                          <p:attrName>ppt_x</p:attrName>
                                        </p:attrNameLst>
                                      </p:cBhvr>
                                      <p:tavLst>
                                        <p:tav tm="0">
                                          <p:val>
                                            <p:strVal val="#ppt_x"/>
                                          </p:val>
                                        </p:tav>
                                        <p:tav tm="100000">
                                          <p:val>
                                            <p:strVal val="#ppt_x"/>
                                          </p:val>
                                        </p:tav>
                                      </p:tavLst>
                                    </p:anim>
                                    <p:anim calcmode="lin" valueType="num">
                                      <p:cBhvr>
                                        <p:cTn id="9" dur="1000" fill="hold"/>
                                        <p:tgtEl>
                                          <p:spTgt spid="1136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1370"/>
                                        </p:tgtEl>
                                        <p:attrNameLst>
                                          <p:attrName>style.visibility</p:attrName>
                                        </p:attrNameLst>
                                      </p:cBhvr>
                                      <p:to>
                                        <p:strVal val="visible"/>
                                      </p:to>
                                    </p:set>
                                    <p:animEffect transition="in" filter="fade">
                                      <p:cBhvr>
                                        <p:cTn id="14" dur="1000"/>
                                        <p:tgtEl>
                                          <p:spTgt spid="11370"/>
                                        </p:tgtEl>
                                      </p:cBhvr>
                                    </p:animEffect>
                                    <p:anim calcmode="lin" valueType="num">
                                      <p:cBhvr>
                                        <p:cTn id="15" dur="1000" fill="hold"/>
                                        <p:tgtEl>
                                          <p:spTgt spid="11370"/>
                                        </p:tgtEl>
                                        <p:attrNameLst>
                                          <p:attrName>ppt_x</p:attrName>
                                        </p:attrNameLst>
                                      </p:cBhvr>
                                      <p:tavLst>
                                        <p:tav tm="0">
                                          <p:val>
                                            <p:strVal val="#ppt_x"/>
                                          </p:val>
                                        </p:tav>
                                        <p:tav tm="100000">
                                          <p:val>
                                            <p:strVal val="#ppt_x"/>
                                          </p:val>
                                        </p:tav>
                                      </p:tavLst>
                                    </p:anim>
                                    <p:anim calcmode="lin" valueType="num">
                                      <p:cBhvr>
                                        <p:cTn id="16" dur="1000" fill="hold"/>
                                        <p:tgtEl>
                                          <p:spTgt spid="11370"/>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3" presetClass="entr" presetSubtype="5"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blinds(vertical)">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5"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linds(vertical)">
                                      <p:cBhvr>
                                        <p:cTn id="2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8" grpId="0"/>
      <p:bldP spid="11370" grpId="0"/>
      <p:bldP spid="8" grpId="0"/>
      <p:bldP spid="11" grpId="0"/>
    </p:bldLst>
  </p:timing>
</p:sld>
</file>

<file path=ppt/slides/slide1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extBox 1"/>
          <p:cNvSpPr txBox="1">
            <a:spLocks noChangeArrowheads="1"/>
          </p:cNvSpPr>
          <p:nvPr/>
        </p:nvSpPr>
        <p:spPr bwMode="auto">
          <a:xfrm>
            <a:off x="654051" y="1206502"/>
            <a:ext cx="7835900" cy="656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0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文章主要是围绕哪句话来写的？</a:t>
            </a:r>
          </a:p>
        </p:txBody>
      </p:sp>
      <p:sp>
        <p:nvSpPr>
          <p:cNvPr id="3" name="TextBox 2"/>
          <p:cNvSpPr txBox="1">
            <a:spLocks noChangeArrowheads="1"/>
          </p:cNvSpPr>
          <p:nvPr/>
        </p:nvSpPr>
        <p:spPr bwMode="auto">
          <a:xfrm>
            <a:off x="1123950" y="2137834"/>
            <a:ext cx="7056438" cy="34129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DA2"/>
                </a:solidFill>
                <a:effectLst/>
                <a:uLnTx/>
                <a:uFillTx/>
                <a:latin typeface="宋体" panose="02010600030101010101" pitchFamily="2" charset="-122"/>
                <a:ea typeface="宋体" panose="02010600030101010101" pitchFamily="2" charset="-122"/>
                <a:cs typeface="+mn-cs"/>
              </a:rPr>
              <a:t>    一只手上的五根手指，各有不同的姿态，各具不同的性格，各有所长，各有所短。</a:t>
            </a:r>
          </a:p>
        </p:txBody>
      </p:sp>
      <p:sp>
        <p:nvSpPr>
          <p:cNvPr id="4" name="TextBox 3"/>
          <p:cNvSpPr>
            <a:spLocks noChangeArrowheads="1"/>
          </p:cNvSpPr>
          <p:nvPr/>
        </p:nvSpPr>
        <p:spPr bwMode="auto">
          <a:xfrm>
            <a:off x="3741738" y="4461934"/>
            <a:ext cx="1822450" cy="1736646"/>
          </a:xfrm>
          <a:prstGeom prst="roundRect">
            <a:avLst>
              <a:gd name="adj" fmla="val 16667"/>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主旨句</a:t>
            </a:r>
          </a:p>
        </p:txBody>
      </p:sp>
      <p:sp>
        <p:nvSpPr>
          <p:cNvPr id="15364" name="任意多边形: 形状 4"/>
          <p:cNvSpPr>
            <a:spLocks noChangeArrowheads="1"/>
          </p:cNvSpPr>
          <p:nvPr/>
        </p:nvSpPr>
        <p:spPr bwMode="auto">
          <a:xfrm rot="1850978">
            <a:off x="692151" y="5027085"/>
            <a:ext cx="715963" cy="973667"/>
          </a:xfrm>
          <a:custGeom>
            <a:avLst/>
            <a:gdLst>
              <a:gd name="T0" fmla="*/ 323666 w 1005382"/>
              <a:gd name="T1" fmla="*/ 1026173 h 1025956"/>
              <a:gd name="T2" fmla="*/ 772179 w 1005382"/>
              <a:gd name="T3" fmla="*/ 1026173 h 1025956"/>
              <a:gd name="T4" fmla="*/ 992458 w 1005382"/>
              <a:gd name="T5" fmla="*/ 432682 h 1025956"/>
              <a:gd name="T6" fmla="*/ 868328 w 1005382"/>
              <a:gd name="T7" fmla="*/ 392631 h 1025956"/>
              <a:gd name="T8" fmla="*/ 808252 w 1005382"/>
              <a:gd name="T9" fmla="*/ 500713 h 1025956"/>
              <a:gd name="T10" fmla="*/ 764224 w 1005382"/>
              <a:gd name="T11" fmla="*/ 444615 h 1025956"/>
              <a:gd name="T12" fmla="*/ 816345 w 1005382"/>
              <a:gd name="T13" fmla="*/ 136279 h 1025956"/>
              <a:gd name="T14" fmla="*/ 680145 w 1005382"/>
              <a:gd name="T15" fmla="*/ 108298 h 1025956"/>
              <a:gd name="T16" fmla="*/ 632139 w 1005382"/>
              <a:gd name="T17" fmla="*/ 416634 h 1025956"/>
              <a:gd name="T18" fmla="*/ 568085 w 1005382"/>
              <a:gd name="T19" fmla="*/ 388654 h 1025956"/>
              <a:gd name="T20" fmla="*/ 560130 w 1005382"/>
              <a:gd name="T21" fmla="*/ 68248 h 1025956"/>
              <a:gd name="T22" fmla="*/ 408019 w 1005382"/>
              <a:gd name="T23" fmla="*/ 72226 h 1025956"/>
              <a:gd name="T24" fmla="*/ 411997 w 1005382"/>
              <a:gd name="T25" fmla="*/ 432682 h 1025956"/>
              <a:gd name="T26" fmla="*/ 359876 w 1005382"/>
              <a:gd name="T27" fmla="*/ 428704 h 1025956"/>
              <a:gd name="T28" fmla="*/ 263727 w 1005382"/>
              <a:gd name="T29" fmla="*/ 200470 h 1025956"/>
              <a:gd name="T30" fmla="*/ 127527 w 1005382"/>
              <a:gd name="T31" fmla="*/ 240521 h 1025956"/>
              <a:gd name="T32" fmla="*/ 255635 w 1005382"/>
              <a:gd name="T33" fmla="*/ 552834 h 1025956"/>
              <a:gd name="T34" fmla="*/ 235609 w 1005382"/>
              <a:gd name="T35" fmla="*/ 660916 h 1025956"/>
              <a:gd name="T36" fmla="*/ 103524 w 1005382"/>
              <a:gd name="T37" fmla="*/ 540764 h 1025956"/>
              <a:gd name="T38" fmla="*/ 6141 w 1005382"/>
              <a:gd name="T39" fmla="*/ 615516 h 1025956"/>
              <a:gd name="T40" fmla="*/ 209000 w 1005382"/>
              <a:gd name="T41" fmla="*/ 877080 h 1025956"/>
              <a:gd name="T42" fmla="*/ 323666 w 1005382"/>
              <a:gd name="T43" fmla="*/ 1026173 h 1025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05382" h="1025956">
                <a:moveTo>
                  <a:pt x="323666" y="1026173"/>
                </a:moveTo>
                <a:lnTo>
                  <a:pt x="772179" y="1026173"/>
                </a:lnTo>
                <a:cubicBezTo>
                  <a:pt x="772179" y="1026173"/>
                  <a:pt x="940749" y="571899"/>
                  <a:pt x="992458" y="432682"/>
                </a:cubicBezTo>
                <a:cubicBezTo>
                  <a:pt x="1044579" y="292504"/>
                  <a:pt x="916334" y="260546"/>
                  <a:pt x="868328" y="392631"/>
                </a:cubicBezTo>
                <a:cubicBezTo>
                  <a:pt x="833764" y="487820"/>
                  <a:pt x="808252" y="500713"/>
                  <a:pt x="808252" y="500713"/>
                </a:cubicBezTo>
                <a:cubicBezTo>
                  <a:pt x="808252" y="500713"/>
                  <a:pt x="755446" y="500576"/>
                  <a:pt x="764224" y="444615"/>
                </a:cubicBezTo>
                <a:cubicBezTo>
                  <a:pt x="776294" y="368491"/>
                  <a:pt x="792204" y="276457"/>
                  <a:pt x="816345" y="136279"/>
                </a:cubicBezTo>
                <a:cubicBezTo>
                  <a:pt x="831295" y="49320"/>
                  <a:pt x="692215" y="36152"/>
                  <a:pt x="680145" y="108298"/>
                </a:cubicBezTo>
                <a:cubicBezTo>
                  <a:pt x="668075" y="180445"/>
                  <a:pt x="640094" y="372606"/>
                  <a:pt x="632139" y="416634"/>
                </a:cubicBezTo>
                <a:cubicBezTo>
                  <a:pt x="624183" y="460663"/>
                  <a:pt x="573160" y="496598"/>
                  <a:pt x="568085" y="388654"/>
                </a:cubicBezTo>
                <a:cubicBezTo>
                  <a:pt x="564656" y="316096"/>
                  <a:pt x="560130" y="210071"/>
                  <a:pt x="560130" y="68248"/>
                </a:cubicBezTo>
                <a:cubicBezTo>
                  <a:pt x="560130" y="-27901"/>
                  <a:pt x="408019" y="-15831"/>
                  <a:pt x="408019" y="72226"/>
                </a:cubicBezTo>
                <a:cubicBezTo>
                  <a:pt x="408019" y="133810"/>
                  <a:pt x="412957" y="384539"/>
                  <a:pt x="411997" y="432682"/>
                </a:cubicBezTo>
                <a:cubicBezTo>
                  <a:pt x="411174" y="480688"/>
                  <a:pt x="389777" y="495913"/>
                  <a:pt x="359876" y="428704"/>
                </a:cubicBezTo>
                <a:cubicBezTo>
                  <a:pt x="327781" y="356558"/>
                  <a:pt x="293765" y="271245"/>
                  <a:pt x="263727" y="200470"/>
                </a:cubicBezTo>
                <a:cubicBezTo>
                  <a:pt x="219699" y="96366"/>
                  <a:pt x="100232" y="167689"/>
                  <a:pt x="127527" y="240521"/>
                </a:cubicBezTo>
                <a:cubicBezTo>
                  <a:pt x="151393" y="304163"/>
                  <a:pt x="209137" y="444752"/>
                  <a:pt x="255635" y="552834"/>
                </a:cubicBezTo>
                <a:cubicBezTo>
                  <a:pt x="279500" y="608110"/>
                  <a:pt x="309676" y="717975"/>
                  <a:pt x="235609" y="660916"/>
                </a:cubicBezTo>
                <a:cubicBezTo>
                  <a:pt x="183626" y="620866"/>
                  <a:pt x="163600" y="580815"/>
                  <a:pt x="103524" y="540764"/>
                </a:cubicBezTo>
                <a:cubicBezTo>
                  <a:pt x="43448" y="500713"/>
                  <a:pt x="-17177" y="586850"/>
                  <a:pt x="6141" y="615516"/>
                </a:cubicBezTo>
                <a:cubicBezTo>
                  <a:pt x="58261" y="679570"/>
                  <a:pt x="149747" y="780383"/>
                  <a:pt x="209000" y="877080"/>
                </a:cubicBezTo>
                <a:cubicBezTo>
                  <a:pt x="252891" y="949226"/>
                  <a:pt x="323666" y="1026173"/>
                  <a:pt x="323666" y="1026173"/>
                </a:cubicBezTo>
                <a:close/>
              </a:path>
            </a:pathLst>
          </a:custGeom>
          <a:solidFill>
            <a:srgbClr val="C2E1D1"/>
          </a:solidFill>
          <a:ln>
            <a:noFill/>
          </a:ln>
          <a:extLst>
            <a:ext uri="{91240B29-F687-4F45-9708-019B960494DF}">
              <a14:hiddenLine xmlns:a14="http://schemas.microsoft.com/office/drawing/2010/main" xmlns="" w="9525">
                <a:solidFill>
                  <a:srgbClr val="000000"/>
                </a:solidFill>
                <a:round/>
              </a14:hiddenLine>
            </a:ext>
          </a:extLst>
        </p:spPr>
        <p:txBody>
          <a:bodyP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1000" fill="hold"/>
                                        <p:tgtEl>
                                          <p:spTgt spid="4"/>
                                        </p:tgtEl>
                                        <p:attrNameLst>
                                          <p:attrName>ppt_w</p:attrName>
                                        </p:attrNameLst>
                                      </p:cBhvr>
                                      <p:tavLst>
                                        <p:tav tm="0">
                                          <p:val>
                                            <p:fltVal val="0"/>
                                          </p:val>
                                        </p:tav>
                                        <p:tav tm="100000">
                                          <p:val>
                                            <p:strVal val="#ppt_w"/>
                                          </p:val>
                                        </p:tav>
                                      </p:tavLst>
                                    </p:anim>
                                    <p:anim calcmode="lin" valueType="num">
                                      <p:cBhvr>
                                        <p:cTn id="14" dur="1000" fill="hold"/>
                                        <p:tgtEl>
                                          <p:spTgt spid="4"/>
                                        </p:tgtEl>
                                        <p:attrNameLst>
                                          <p:attrName>ppt_h</p:attrName>
                                        </p:attrNameLst>
                                      </p:cBhvr>
                                      <p:tavLst>
                                        <p:tav tm="0">
                                          <p:val>
                                            <p:fltVal val="0"/>
                                          </p:val>
                                        </p:tav>
                                        <p:tav tm="100000">
                                          <p:val>
                                            <p:strVal val="#ppt_h"/>
                                          </p:val>
                                        </p:tav>
                                      </p:tavLst>
                                    </p:anim>
                                    <p:anim calcmode="lin" valueType="num">
                                      <p:cBhvr>
                                        <p:cTn id="15" dur="1000" fill="hold"/>
                                        <p:tgtEl>
                                          <p:spTgt spid="4"/>
                                        </p:tgtEl>
                                        <p:attrNameLst>
                                          <p:attrName>style.rotation</p:attrName>
                                        </p:attrNameLst>
                                      </p:cBhvr>
                                      <p:tavLst>
                                        <p:tav tm="0">
                                          <p:val>
                                            <p:fltVal val="90"/>
                                          </p:val>
                                        </p:tav>
                                        <p:tav tm="100000">
                                          <p:val>
                                            <p:fltVal val="0"/>
                                          </p:val>
                                        </p:tav>
                                      </p:tavLst>
                                    </p:anim>
                                    <p:animEffect transition="in" filter="fade">
                                      <p:cBhvr>
                                        <p:cTn id="16"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Lst>
  </p:timing>
</p:sld>
</file>

<file path=ppt/slides/slide1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27"/>
          <p:cNvGrpSpPr/>
          <p:nvPr/>
        </p:nvGrpSpPr>
        <p:grpSpPr bwMode="auto">
          <a:xfrm>
            <a:off x="387351" y="277286"/>
            <a:ext cx="1816100" cy="1573892"/>
            <a:chOff x="388336" y="421309"/>
            <a:chExt cx="1815104" cy="1178331"/>
          </a:xfrm>
        </p:grpSpPr>
        <p:sp>
          <p:nvSpPr>
            <p:cNvPr id="26" name="平行四边形 25"/>
            <p:cNvSpPr/>
            <p:nvPr/>
          </p:nvSpPr>
          <p:spPr>
            <a:xfrm rot="5400000">
              <a:off x="363378" y="519252"/>
              <a:ext cx="700434" cy="504548"/>
            </a:xfrm>
            <a:prstGeom prst="parallelogram">
              <a:avLst>
                <a:gd name="adj" fmla="val 14115"/>
              </a:avLst>
            </a:prstGeom>
            <a:solidFill>
              <a:srgbClr val="349E8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black">
                    <a:lumMod val="85000"/>
                    <a:lumOff val="15000"/>
                  </a:prstClr>
                </a:solidFill>
                <a:effectLst/>
                <a:uLnTx/>
                <a:uFillTx/>
                <a:latin typeface="宋体" panose="02010600030101010101" pitchFamily="2" charset="-122"/>
                <a:ea typeface="等线" panose="02010600030101010101" pitchFamily="2" charset="-122"/>
                <a:cs typeface="+mn-cs"/>
              </a:endParaRPr>
            </a:p>
          </p:txBody>
        </p:sp>
        <p:sp>
          <p:nvSpPr>
            <p:cNvPr id="27" name="平行四边形 26"/>
            <p:cNvSpPr/>
            <p:nvPr/>
          </p:nvSpPr>
          <p:spPr>
            <a:xfrm rot="16200000" flipH="1">
              <a:off x="897279" y="520045"/>
              <a:ext cx="700434" cy="502961"/>
            </a:xfrm>
            <a:prstGeom prst="parallelogram">
              <a:avLst>
                <a:gd name="adj" fmla="val 14115"/>
              </a:avLst>
            </a:prstGeom>
            <a:solidFill>
              <a:srgbClr val="B6C479"/>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black">
                    <a:lumMod val="85000"/>
                    <a:lumOff val="15000"/>
                  </a:prstClr>
                </a:solidFill>
                <a:effectLst/>
                <a:uLnTx/>
                <a:uFillTx/>
                <a:latin typeface="宋体" panose="02010600030101010101" pitchFamily="2" charset="-122"/>
                <a:ea typeface="等线" panose="02010600030101010101" pitchFamily="2" charset="-122"/>
                <a:cs typeface="+mn-cs"/>
              </a:endParaRPr>
            </a:p>
          </p:txBody>
        </p:sp>
        <p:sp>
          <p:nvSpPr>
            <p:cNvPr id="28" name="平行四边形 27"/>
            <p:cNvSpPr/>
            <p:nvPr/>
          </p:nvSpPr>
          <p:spPr>
            <a:xfrm rot="5400000">
              <a:off x="1431180" y="519252"/>
              <a:ext cx="700434" cy="504548"/>
            </a:xfrm>
            <a:prstGeom prst="parallelogram">
              <a:avLst>
                <a:gd name="adj" fmla="val 14115"/>
              </a:avLst>
            </a:prstGeom>
            <a:solidFill>
              <a:srgbClr val="349E8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black">
                    <a:lumMod val="85000"/>
                    <a:lumOff val="15000"/>
                  </a:prstClr>
                </a:solidFill>
                <a:effectLst/>
                <a:uLnTx/>
                <a:uFillTx/>
                <a:latin typeface="宋体" panose="02010600030101010101" pitchFamily="2" charset="-122"/>
                <a:ea typeface="等线" panose="02010600030101010101" pitchFamily="2" charset="-122"/>
                <a:cs typeface="+mn-cs"/>
              </a:endParaRPr>
            </a:p>
          </p:txBody>
        </p:sp>
        <p:sp>
          <p:nvSpPr>
            <p:cNvPr id="29" name="文本框 1"/>
            <p:cNvSpPr txBox="1">
              <a:spLocks noChangeArrowheads="1"/>
            </p:cNvSpPr>
            <p:nvPr/>
          </p:nvSpPr>
          <p:spPr bwMode="auto">
            <a:xfrm>
              <a:off x="388336" y="424478"/>
              <a:ext cx="1815104" cy="1175162"/>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80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cs"/>
                </a:rPr>
                <a:t>我会读</a:t>
              </a:r>
            </a:p>
          </p:txBody>
        </p:sp>
      </p:grpSp>
      <p:sp>
        <p:nvSpPr>
          <p:cNvPr id="21" name="文本框 20"/>
          <p:cNvSpPr txBox="1"/>
          <p:nvPr/>
        </p:nvSpPr>
        <p:spPr>
          <a:xfrm>
            <a:off x="614364" y="1049867"/>
            <a:ext cx="8051800" cy="8712770"/>
          </a:xfrm>
          <a:prstGeom prst="rect">
            <a:avLst/>
          </a:prstGeom>
          <a:noFill/>
        </p:spPr>
        <p:txBody>
          <a:bodyPr>
            <a:spAutoFit/>
          </a:bodyPr>
          <a:lstStyle/>
          <a:p>
            <a:pPr marL="0" marR="0" lvl="0" indent="0" algn="ctr" defTabSz="1056005" rtl="0" eaLnBrk="0" fontAlgn="base" latinLnBrk="0" hangingPunct="0">
              <a:lnSpc>
                <a:spcPct val="150000"/>
              </a:lnSpc>
              <a:spcBef>
                <a:spcPct val="0"/>
              </a:spcBef>
              <a:spcAft>
                <a:spcPct val="0"/>
              </a:spcAft>
              <a:buClrTx/>
              <a:buSzTx/>
              <a:buFontTx/>
              <a:buNone/>
              <a:defRPr/>
            </a:pPr>
            <a:r>
              <a:rPr kumimoji="0" lang="zh-CN" altLang="en-US" sz="5335" b="1" i="0" u="none" strike="noStrike" kern="1200" cap="none" spc="400" normalizeH="0" baseline="0" noProof="0" dirty="0">
                <a:ln>
                  <a:noFill/>
                </a:ln>
                <a:solidFill>
                  <a:srgbClr val="349E85"/>
                </a:solidFill>
                <a:effectLst/>
                <a:uLnTx/>
                <a:uFillTx/>
                <a:latin typeface="楷体" panose="02010609060101010101" pitchFamily="49" charset="-122"/>
                <a:ea typeface="楷体" panose="02010609060101010101" pitchFamily="49" charset="-122"/>
                <a:cs typeface="+mn-cs"/>
              </a:rPr>
              <a:t>揿</a:t>
            </a:r>
            <a:r>
              <a:rPr kumimoji="0" lang="zh-CN" altLang="en-US" sz="5335" b="1" i="0" u="none" strike="noStrike" kern="1200" cap="none" spc="40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电铃  </a:t>
            </a:r>
            <a:r>
              <a:rPr kumimoji="0" lang="zh-CN" altLang="en-US" sz="5335" b="1" i="0" u="none" strike="noStrike" kern="1200" cap="none" spc="400" normalizeH="0" baseline="0" noProof="0" dirty="0">
                <a:ln>
                  <a:noFill/>
                </a:ln>
                <a:solidFill>
                  <a:srgbClr val="349E85"/>
                </a:solidFill>
                <a:effectLst/>
                <a:uLnTx/>
                <a:uFillTx/>
                <a:latin typeface="楷体" panose="02010609060101010101" pitchFamily="49" charset="-122"/>
                <a:ea typeface="楷体" panose="02010609060101010101" pitchFamily="49" charset="-122"/>
                <a:cs typeface="+mn-cs"/>
              </a:rPr>
              <a:t>拧螺</a:t>
            </a:r>
            <a:r>
              <a:rPr kumimoji="0" lang="zh-CN" altLang="en-US" sz="5335" b="1" i="0" u="none" strike="noStrike" kern="1200" cap="none" spc="40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丝</a:t>
            </a:r>
            <a:endParaRPr kumimoji="0" lang="en-US" altLang="zh-CN" sz="5335" b="1" i="0" u="none" strike="noStrike" kern="1200" cap="none" spc="40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endParaRPr>
          </a:p>
          <a:p>
            <a:pPr marL="0" marR="0" lvl="0" indent="0" algn="l" defTabSz="1056005" rtl="0" eaLnBrk="0" fontAlgn="base" latinLnBrk="0" hangingPunct="0">
              <a:lnSpc>
                <a:spcPct val="150000"/>
              </a:lnSpc>
              <a:spcBef>
                <a:spcPct val="0"/>
              </a:spcBef>
              <a:spcAft>
                <a:spcPct val="0"/>
              </a:spcAft>
              <a:buClrTx/>
              <a:buSzTx/>
              <a:buFontTx/>
              <a:buNone/>
              <a:defRPr/>
            </a:pPr>
            <a:r>
              <a:rPr kumimoji="0" lang="zh-CN" altLang="en-US" sz="5335" b="1" i="0" u="none" strike="noStrike" kern="1200" cap="none" spc="40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琴</a:t>
            </a:r>
            <a:r>
              <a:rPr kumimoji="0" lang="zh-CN" altLang="en-US" sz="5335" b="1" i="0" u="none" strike="noStrike" kern="1200" cap="none" spc="400" normalizeH="0" baseline="0" noProof="0" dirty="0">
                <a:ln>
                  <a:noFill/>
                </a:ln>
                <a:solidFill>
                  <a:srgbClr val="349E85"/>
                </a:solidFill>
                <a:effectLst/>
                <a:uLnTx/>
                <a:uFillTx/>
                <a:latin typeface="楷体" panose="02010609060101010101" pitchFamily="49" charset="-122"/>
                <a:ea typeface="楷体" panose="02010609060101010101" pitchFamily="49" charset="-122"/>
                <a:cs typeface="+mn-cs"/>
              </a:rPr>
              <a:t>弦</a:t>
            </a:r>
            <a:r>
              <a:rPr kumimoji="0" lang="en-US" altLang="zh-CN" sz="5335" b="1" i="0" u="none" strike="noStrike" kern="1200" cap="none" spc="40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400" normalizeH="0" baseline="0" noProof="0" dirty="0">
                <a:ln>
                  <a:noFill/>
                </a:ln>
                <a:solidFill>
                  <a:srgbClr val="349E85"/>
                </a:solidFill>
                <a:effectLst/>
                <a:uLnTx/>
                <a:uFillTx/>
                <a:latin typeface="楷体" panose="02010609060101010101" pitchFamily="49" charset="-122"/>
                <a:ea typeface="楷体" panose="02010609060101010101" pitchFamily="49" charset="-122"/>
                <a:cs typeface="+mn-cs"/>
              </a:rPr>
              <a:t>搔痒</a:t>
            </a:r>
            <a:r>
              <a:rPr kumimoji="0" lang="en-US" altLang="zh-CN" sz="5335" b="1" i="0" u="none" strike="noStrike" kern="1200" cap="none" spc="40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400" normalizeH="0" baseline="0" noProof="0" dirty="0">
                <a:ln>
                  <a:noFill/>
                </a:ln>
                <a:solidFill>
                  <a:srgbClr val="349E85"/>
                </a:solidFill>
                <a:effectLst/>
                <a:uLnTx/>
                <a:uFillTx/>
                <a:latin typeface="楷体" panose="02010609060101010101" pitchFamily="49" charset="-122"/>
                <a:ea typeface="楷体" panose="02010609060101010101" pitchFamily="49" charset="-122"/>
                <a:cs typeface="+mn-cs"/>
              </a:rPr>
              <a:t>窈窕</a:t>
            </a:r>
            <a:r>
              <a:rPr kumimoji="0" lang="en-US" altLang="zh-CN" sz="5335" b="1" i="0" u="none" strike="noStrike" kern="1200" cap="none" spc="40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400" normalizeH="0" baseline="0" noProof="0" dirty="0">
                <a:ln>
                  <a:noFill/>
                </a:ln>
                <a:solidFill>
                  <a:srgbClr val="349E85"/>
                </a:solidFill>
                <a:effectLst/>
                <a:uLnTx/>
                <a:uFillTx/>
                <a:latin typeface="楷体" panose="02010609060101010101" pitchFamily="49" charset="-122"/>
                <a:ea typeface="楷体" panose="02010609060101010101" pitchFamily="49" charset="-122"/>
                <a:cs typeface="+mn-cs"/>
              </a:rPr>
              <a:t>秽</a:t>
            </a:r>
            <a:r>
              <a:rPr kumimoji="0" lang="zh-CN" altLang="en-US" sz="5335" b="1" i="0" u="none" strike="noStrike" kern="1200" cap="none" spc="40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物  </a:t>
            </a:r>
            <a:r>
              <a:rPr kumimoji="0" lang="zh-CN" altLang="en-US" sz="5335" b="1" i="0" u="none" strike="noStrike" kern="1200" cap="none" spc="400" normalizeH="0" baseline="0" noProof="0" dirty="0">
                <a:ln>
                  <a:noFill/>
                </a:ln>
                <a:solidFill>
                  <a:srgbClr val="349E85"/>
                </a:solidFill>
                <a:effectLst/>
                <a:uLnTx/>
                <a:uFillTx/>
                <a:latin typeface="楷体" panose="02010609060101010101" pitchFamily="49" charset="-122"/>
                <a:ea typeface="楷体" panose="02010609060101010101" pitchFamily="49" charset="-122"/>
                <a:cs typeface="+mn-cs"/>
              </a:rPr>
              <a:t>轧</a:t>
            </a:r>
            <a:r>
              <a:rPr kumimoji="0" lang="zh-CN" altLang="en-US" sz="5335" b="1" i="0" u="none" strike="noStrike" kern="1200" cap="none" spc="40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伤</a:t>
            </a:r>
            <a:endParaRPr kumimoji="0" lang="en-US" altLang="zh-CN" sz="5335" b="1" i="0" u="none" strike="noStrike" kern="1200" cap="none" spc="40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endParaRPr>
          </a:p>
          <a:p>
            <a:pPr marL="0" marR="0" lvl="0" indent="0" algn="l" defTabSz="1056005" rtl="0" eaLnBrk="0" fontAlgn="base" latinLnBrk="0" hangingPunct="0">
              <a:lnSpc>
                <a:spcPct val="150000"/>
              </a:lnSpc>
              <a:spcBef>
                <a:spcPct val="0"/>
              </a:spcBef>
              <a:spcAft>
                <a:spcPct val="0"/>
              </a:spcAft>
              <a:buClrTx/>
              <a:buSzTx/>
              <a:buFontTx/>
              <a:buNone/>
              <a:defRPr/>
            </a:pPr>
            <a:r>
              <a:rPr kumimoji="0" lang="zh-CN" altLang="en-US" sz="5335" b="1" i="0" u="none" strike="noStrike" kern="1200" cap="none" spc="400" normalizeH="0" baseline="0" noProof="0" dirty="0">
                <a:ln>
                  <a:noFill/>
                </a:ln>
                <a:solidFill>
                  <a:srgbClr val="349E85"/>
                </a:solidFill>
                <a:effectLst/>
                <a:uLnTx/>
                <a:uFillTx/>
                <a:latin typeface="楷体" panose="02010609060101010101" pitchFamily="49" charset="-122"/>
                <a:ea typeface="楷体" panose="02010609060101010101" pitchFamily="49" charset="-122"/>
                <a:cs typeface="+mn-cs"/>
              </a:rPr>
              <a:t>纽扣</a:t>
            </a:r>
            <a:r>
              <a:rPr kumimoji="0" lang="zh-CN" altLang="en-US" sz="5335" b="1" i="0" u="none" strike="noStrike" kern="1200" cap="none" spc="40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  周</a:t>
            </a:r>
            <a:r>
              <a:rPr kumimoji="0" lang="zh-CN" altLang="en-US" sz="5335" b="1" i="0" u="none" strike="noStrike" kern="1200" cap="none" spc="400" normalizeH="0" baseline="0" noProof="0" dirty="0">
                <a:ln>
                  <a:noFill/>
                </a:ln>
                <a:solidFill>
                  <a:srgbClr val="349E85"/>
                </a:solidFill>
                <a:effectLst/>
                <a:uLnTx/>
                <a:uFillTx/>
                <a:latin typeface="楷体" panose="02010609060101010101" pitchFamily="49" charset="-122"/>
                <a:ea typeface="楷体" panose="02010609060101010101" pitchFamily="49" charset="-122"/>
                <a:cs typeface="+mn-cs"/>
              </a:rPr>
              <a:t>仓</a:t>
            </a:r>
            <a:r>
              <a:rPr kumimoji="0" lang="en-US" altLang="zh-CN" sz="5335" b="1" i="0" u="none" strike="noStrike" kern="1200" cap="none" spc="40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400" normalizeH="0" baseline="0" noProof="0" dirty="0">
                <a:ln>
                  <a:noFill/>
                </a:ln>
                <a:solidFill>
                  <a:srgbClr val="349E85"/>
                </a:solidFill>
                <a:effectLst/>
                <a:uLnTx/>
                <a:uFillTx/>
                <a:latin typeface="楷体" panose="02010609060101010101" pitchFamily="49" charset="-122"/>
                <a:ea typeface="楷体" panose="02010609060101010101" pitchFamily="49" charset="-122"/>
                <a:cs typeface="+mn-cs"/>
              </a:rPr>
              <a:t>薄</a:t>
            </a:r>
            <a:r>
              <a:rPr kumimoji="0" lang="zh-CN" altLang="en-US" sz="5335" b="1" i="0" u="none" strike="noStrike" kern="1200" cap="none" spc="40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弱  拇</a:t>
            </a:r>
            <a:r>
              <a:rPr kumimoji="0" lang="zh-CN" altLang="en-US" sz="5335" b="1" i="0" u="none" strike="noStrike" kern="1200" cap="none" spc="400" normalizeH="0" baseline="0" noProof="0" dirty="0">
                <a:ln>
                  <a:noFill/>
                </a:ln>
                <a:solidFill>
                  <a:srgbClr val="349E85"/>
                </a:solidFill>
                <a:effectLst/>
                <a:uLnTx/>
                <a:uFillTx/>
                <a:latin typeface="楷体" panose="02010609060101010101" pitchFamily="49" charset="-122"/>
                <a:ea typeface="楷体" panose="02010609060101010101" pitchFamily="49" charset="-122"/>
                <a:cs typeface="+mn-cs"/>
              </a:rPr>
              <a:t>指</a:t>
            </a:r>
            <a:r>
              <a:rPr kumimoji="0" lang="en-US" altLang="zh-CN" sz="5335" b="1" i="0" u="none" strike="noStrike" kern="1200" cap="none" spc="40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40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附</a:t>
            </a:r>
            <a:r>
              <a:rPr kumimoji="0" lang="zh-CN" altLang="en-US" sz="5335" b="1" i="0" u="none" strike="noStrike" kern="1200" cap="none" spc="400" normalizeH="0" baseline="0" noProof="0" dirty="0">
                <a:ln>
                  <a:noFill/>
                </a:ln>
                <a:solidFill>
                  <a:srgbClr val="349E85"/>
                </a:solidFill>
                <a:effectLst/>
                <a:uLnTx/>
                <a:uFillTx/>
                <a:latin typeface="楷体" panose="02010609060101010101" pitchFamily="49" charset="-122"/>
                <a:ea typeface="楷体" panose="02010609060101010101" pitchFamily="49" charset="-122"/>
                <a:cs typeface="+mn-cs"/>
              </a:rPr>
              <a:t>庸</a:t>
            </a:r>
            <a:endParaRPr kumimoji="0" lang="en-US" altLang="zh-CN" sz="5335" b="1" i="0" u="none" strike="noStrike" kern="1200" cap="none" spc="400" normalizeH="0" baseline="0" noProof="0" dirty="0">
              <a:ln>
                <a:noFill/>
              </a:ln>
              <a:solidFill>
                <a:srgbClr val="349E85"/>
              </a:solidFill>
              <a:effectLst/>
              <a:uLnTx/>
              <a:uFillTx/>
              <a:latin typeface="楷体" panose="02010609060101010101" pitchFamily="49" charset="-122"/>
              <a:ea typeface="楷体" panose="02010609060101010101" pitchFamily="49" charset="-122"/>
              <a:cs typeface="+mn-cs"/>
            </a:endParaRPr>
          </a:p>
          <a:p>
            <a:pPr marL="0" marR="0" lvl="0" indent="0" algn="l" defTabSz="1056005" rtl="0" eaLnBrk="0" fontAlgn="base" latinLnBrk="0" hangingPunct="0">
              <a:lnSpc>
                <a:spcPct val="150000"/>
              </a:lnSpc>
              <a:spcBef>
                <a:spcPct val="0"/>
              </a:spcBef>
              <a:spcAft>
                <a:spcPct val="0"/>
              </a:spcAft>
              <a:buClrTx/>
              <a:buSzTx/>
              <a:buFontTx/>
              <a:buNone/>
              <a:defRPr/>
            </a:pPr>
            <a:r>
              <a:rPr kumimoji="0" lang="zh-CN" altLang="en-US" sz="5335" b="1" i="0" u="none" strike="noStrike" kern="1200" cap="none" spc="40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爱</a:t>
            </a:r>
            <a:r>
              <a:rPr kumimoji="0" lang="zh-CN" altLang="en-US" sz="5335" b="1" i="0" u="none" strike="noStrike" kern="1200" cap="none" spc="400" normalizeH="0" baseline="0" noProof="0" dirty="0">
                <a:ln>
                  <a:noFill/>
                </a:ln>
                <a:solidFill>
                  <a:srgbClr val="349E85"/>
                </a:solidFill>
                <a:effectLst/>
                <a:uLnTx/>
                <a:uFillTx/>
                <a:latin typeface="楷体" panose="02010609060101010101" pitchFamily="49" charset="-122"/>
                <a:ea typeface="楷体" panose="02010609060101010101" pitchFamily="49" charset="-122"/>
                <a:cs typeface="+mn-cs"/>
              </a:rPr>
              <a:t>憎</a:t>
            </a:r>
            <a:r>
              <a:rPr kumimoji="0" lang="en-US" altLang="zh-CN" sz="5335" b="1" i="0" u="none" strike="noStrike" kern="1200" cap="none" spc="40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400" normalizeH="0" baseline="0" noProof="0" dirty="0">
                <a:ln>
                  <a:noFill/>
                </a:ln>
                <a:solidFill>
                  <a:srgbClr val="349E85"/>
                </a:solidFill>
                <a:effectLst/>
                <a:uLnTx/>
                <a:uFillTx/>
                <a:latin typeface="楷体" panose="02010609060101010101" pitchFamily="49" charset="-122"/>
                <a:ea typeface="楷体" panose="02010609060101010101" pitchFamily="49" charset="-122"/>
                <a:cs typeface="+mn-cs"/>
              </a:rPr>
              <a:t>拇</a:t>
            </a:r>
            <a:r>
              <a:rPr kumimoji="0" lang="zh-CN" altLang="en-US" sz="5335" b="1" i="0" u="none" strike="noStrike" kern="1200" cap="none" spc="40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指  相</a:t>
            </a:r>
            <a:r>
              <a:rPr kumimoji="0" lang="zh-CN" altLang="en-US" sz="5335" b="1" i="0" u="none" strike="noStrike" kern="1200" cap="none" spc="400" normalizeH="0" baseline="0" noProof="0" dirty="0">
                <a:ln>
                  <a:noFill/>
                </a:ln>
                <a:solidFill>
                  <a:srgbClr val="349E85"/>
                </a:solidFill>
                <a:effectLst/>
                <a:uLnTx/>
                <a:uFillTx/>
                <a:latin typeface="楷体" panose="02010609060101010101" pitchFamily="49" charset="-122"/>
                <a:ea typeface="楷体" panose="02010609060101010101" pitchFamily="49" charset="-122"/>
                <a:cs typeface="+mn-cs"/>
              </a:rPr>
              <a:t>貌</a:t>
            </a:r>
            <a:r>
              <a:rPr kumimoji="0" lang="en-US" altLang="zh-CN" sz="5335" b="1" i="0" u="none" strike="noStrike" kern="1200" cap="none" spc="40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400" normalizeH="0" baseline="0" noProof="0" dirty="0">
                <a:ln>
                  <a:noFill/>
                </a:ln>
                <a:solidFill>
                  <a:srgbClr val="349E85"/>
                </a:solidFill>
                <a:effectLst/>
                <a:uLnTx/>
                <a:uFillTx/>
                <a:latin typeface="楷体" panose="02010609060101010101" pitchFamily="49" charset="-122"/>
                <a:ea typeface="楷体" panose="02010609060101010101" pitchFamily="49" charset="-122"/>
                <a:cs typeface="+mn-cs"/>
              </a:rPr>
              <a:t>渺</a:t>
            </a:r>
            <a:r>
              <a:rPr kumimoji="0" lang="zh-CN" altLang="en-US" sz="5335" b="1" i="0" u="none" strike="noStrike" kern="1200" cap="none" spc="40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小  </a:t>
            </a:r>
            <a:r>
              <a:rPr kumimoji="0" lang="zh-CN" altLang="en-US" sz="5335" b="1" i="0" u="none" strike="noStrike" kern="1200" cap="none" spc="400" normalizeH="0" baseline="0" noProof="0" dirty="0">
                <a:ln>
                  <a:noFill/>
                </a:ln>
                <a:solidFill>
                  <a:srgbClr val="349E85"/>
                </a:solidFill>
                <a:effectLst/>
                <a:uLnTx/>
                <a:uFillTx/>
                <a:latin typeface="楷体" panose="02010609060101010101" pitchFamily="49" charset="-122"/>
                <a:ea typeface="楷体" panose="02010609060101010101" pitchFamily="49" charset="-122"/>
                <a:cs typeface="+mn-cs"/>
              </a:rPr>
              <a:t>享</a:t>
            </a:r>
            <a:r>
              <a:rPr kumimoji="0" lang="zh-CN" altLang="en-US" sz="5335" b="1" i="0" u="none" strike="noStrike" kern="1200" cap="none" spc="40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乐</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4" presetClass="entr" presetSubtype="10" fill="hold" grpId="0" nodeType="click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randombar(horizontal)">
                                      <p:cBhvr>
                                        <p:cTn id="1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图片 7"/>
          <p:cNvPicPr>
            <a:picLocks noChangeAspect="1" noChangeArrowheads="1"/>
          </p:cNvPicPr>
          <p:nvPr/>
        </p:nvPicPr>
        <p:blipFill>
          <a:blip r:embed="rId2" cstate="email"/>
          <a:srcRect b="-3215"/>
          <a:stretch>
            <a:fillRect/>
          </a:stretch>
        </p:blipFill>
        <p:spPr bwMode="auto">
          <a:xfrm>
            <a:off x="3175" y="-345017"/>
            <a:ext cx="1758950" cy="72030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459" name="图片 16"/>
          <p:cNvPicPr>
            <a:picLocks noChangeAspect="1" noChangeArrowheads="1"/>
          </p:cNvPicPr>
          <p:nvPr/>
        </p:nvPicPr>
        <p:blipFill>
          <a:blip r:embed="rId3" cstate="email"/>
          <a:srcRect l="-4189" b="-4722"/>
          <a:stretch>
            <a:fillRect/>
          </a:stretch>
        </p:blipFill>
        <p:spPr bwMode="auto">
          <a:xfrm>
            <a:off x="7210426" y="-25400"/>
            <a:ext cx="1933575" cy="31432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组合 27"/>
          <p:cNvGrpSpPr/>
          <p:nvPr/>
        </p:nvGrpSpPr>
        <p:grpSpPr bwMode="auto">
          <a:xfrm>
            <a:off x="2047876" y="209553"/>
            <a:ext cx="1816100" cy="1573892"/>
            <a:chOff x="388336" y="421309"/>
            <a:chExt cx="1815104" cy="1178331"/>
          </a:xfrm>
        </p:grpSpPr>
        <p:sp>
          <p:nvSpPr>
            <p:cNvPr id="3" name="平行四边形 2"/>
            <p:cNvSpPr/>
            <p:nvPr/>
          </p:nvSpPr>
          <p:spPr>
            <a:xfrm rot="5400000">
              <a:off x="363378" y="519252"/>
              <a:ext cx="700434" cy="504548"/>
            </a:xfrm>
            <a:prstGeom prst="parallelogram">
              <a:avLst>
                <a:gd name="adj" fmla="val 14115"/>
              </a:avLst>
            </a:prstGeom>
            <a:solidFill>
              <a:srgbClr val="349E8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black">
                    <a:lumMod val="85000"/>
                    <a:lumOff val="15000"/>
                  </a:prstClr>
                </a:solidFill>
                <a:effectLst/>
                <a:uLnTx/>
                <a:uFillTx/>
                <a:latin typeface="宋体" panose="02010600030101010101" pitchFamily="2" charset="-122"/>
                <a:ea typeface="等线" panose="02010600030101010101" pitchFamily="2" charset="-122"/>
                <a:cs typeface="+mn-cs"/>
              </a:endParaRPr>
            </a:p>
          </p:txBody>
        </p:sp>
        <p:sp>
          <p:nvSpPr>
            <p:cNvPr id="4" name="平行四边形 3"/>
            <p:cNvSpPr/>
            <p:nvPr/>
          </p:nvSpPr>
          <p:spPr>
            <a:xfrm rot="16200000" flipH="1">
              <a:off x="897279" y="520045"/>
              <a:ext cx="700434" cy="502961"/>
            </a:xfrm>
            <a:prstGeom prst="parallelogram">
              <a:avLst>
                <a:gd name="adj" fmla="val 14115"/>
              </a:avLst>
            </a:prstGeom>
            <a:solidFill>
              <a:srgbClr val="B6C479"/>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black">
                    <a:lumMod val="85000"/>
                    <a:lumOff val="15000"/>
                  </a:prstClr>
                </a:solidFill>
                <a:effectLst/>
                <a:uLnTx/>
                <a:uFillTx/>
                <a:latin typeface="宋体" panose="02010600030101010101" pitchFamily="2" charset="-122"/>
                <a:ea typeface="等线" panose="02010600030101010101" pitchFamily="2" charset="-122"/>
                <a:cs typeface="+mn-cs"/>
              </a:endParaRPr>
            </a:p>
          </p:txBody>
        </p:sp>
        <p:sp>
          <p:nvSpPr>
            <p:cNvPr id="5" name="平行四边形 4"/>
            <p:cNvSpPr/>
            <p:nvPr/>
          </p:nvSpPr>
          <p:spPr>
            <a:xfrm rot="5400000">
              <a:off x="1431180" y="519252"/>
              <a:ext cx="700434" cy="504548"/>
            </a:xfrm>
            <a:prstGeom prst="parallelogram">
              <a:avLst>
                <a:gd name="adj" fmla="val 14115"/>
              </a:avLst>
            </a:prstGeom>
            <a:solidFill>
              <a:srgbClr val="349E8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black">
                    <a:lumMod val="85000"/>
                    <a:lumOff val="15000"/>
                  </a:prstClr>
                </a:solidFill>
                <a:effectLst/>
                <a:uLnTx/>
                <a:uFillTx/>
                <a:latin typeface="宋体" panose="02010600030101010101" pitchFamily="2" charset="-122"/>
                <a:ea typeface="等线" panose="02010600030101010101" pitchFamily="2" charset="-122"/>
                <a:cs typeface="+mn-cs"/>
              </a:endParaRPr>
            </a:p>
          </p:txBody>
        </p:sp>
        <p:sp>
          <p:nvSpPr>
            <p:cNvPr id="6" name="文本框 1"/>
            <p:cNvSpPr txBox="1">
              <a:spLocks noChangeArrowheads="1"/>
            </p:cNvSpPr>
            <p:nvPr/>
          </p:nvSpPr>
          <p:spPr bwMode="auto">
            <a:xfrm>
              <a:off x="388336" y="424478"/>
              <a:ext cx="1815104" cy="1175162"/>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800" normalizeH="0" baseline="0" noProof="0" dirty="0">
                  <a:ln>
                    <a:noFill/>
                  </a:ln>
                  <a:solidFill>
                    <a:prstClr val="white"/>
                  </a:solidFill>
                  <a:effectLst/>
                  <a:uLnTx/>
                  <a:uFillTx/>
                  <a:latin typeface="黑体" panose="02010609060101010101" pitchFamily="49" charset="-122"/>
                  <a:ea typeface="黑体" panose="02010609060101010101" pitchFamily="49" charset="-122"/>
                  <a:cs typeface="+mn-cs"/>
                </a:rPr>
                <a:t>拧螺丝</a:t>
              </a:r>
            </a:p>
          </p:txBody>
        </p:sp>
      </p:grpSp>
      <p:pic>
        <p:nvPicPr>
          <p:cNvPr id="50" name="图片 49"/>
          <p:cNvPicPr>
            <a:picLocks noChangeAspect="1" noChangeArrowheads="1"/>
          </p:cNvPicPr>
          <p:nvPr/>
        </p:nvPicPr>
        <p:blipFill>
          <a:blip r:embed="rId4" cstate="email"/>
          <a:srcRect/>
          <a:stretch>
            <a:fillRect/>
          </a:stretch>
        </p:blipFill>
        <p:spPr bwMode="auto">
          <a:xfrm>
            <a:off x="1446213" y="4506385"/>
            <a:ext cx="374650" cy="861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1" name="图片 50"/>
          <p:cNvPicPr>
            <a:picLocks noChangeAspect="1" noChangeArrowheads="1"/>
          </p:cNvPicPr>
          <p:nvPr/>
        </p:nvPicPr>
        <p:blipFill>
          <a:blip r:embed="rId4" cstate="email"/>
          <a:srcRect/>
          <a:stretch>
            <a:fillRect/>
          </a:stretch>
        </p:blipFill>
        <p:spPr bwMode="auto">
          <a:xfrm>
            <a:off x="2270126" y="4506385"/>
            <a:ext cx="374650" cy="861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2" name="图片 51"/>
          <p:cNvPicPr>
            <a:picLocks noChangeAspect="1" noChangeArrowheads="1"/>
          </p:cNvPicPr>
          <p:nvPr/>
        </p:nvPicPr>
        <p:blipFill>
          <a:blip r:embed="rId4" cstate="email"/>
          <a:srcRect/>
          <a:stretch>
            <a:fillRect/>
          </a:stretch>
        </p:blipFill>
        <p:spPr bwMode="auto">
          <a:xfrm>
            <a:off x="3094038" y="4506385"/>
            <a:ext cx="374650" cy="861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 name="图片 52"/>
          <p:cNvPicPr>
            <a:picLocks noChangeAspect="1" noChangeArrowheads="1"/>
          </p:cNvPicPr>
          <p:nvPr/>
        </p:nvPicPr>
        <p:blipFill>
          <a:blip r:embed="rId4" cstate="email"/>
          <a:srcRect/>
          <a:stretch>
            <a:fillRect/>
          </a:stretch>
        </p:blipFill>
        <p:spPr bwMode="auto">
          <a:xfrm>
            <a:off x="3919539" y="4506385"/>
            <a:ext cx="374650" cy="861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6" name="图片 75"/>
          <p:cNvPicPr>
            <a:picLocks noChangeAspect="1" noChangeArrowheads="1"/>
          </p:cNvPicPr>
          <p:nvPr/>
        </p:nvPicPr>
        <p:blipFill>
          <a:blip r:embed="rId4" cstate="email"/>
          <a:srcRect/>
          <a:stretch>
            <a:fillRect/>
          </a:stretch>
        </p:blipFill>
        <p:spPr bwMode="auto">
          <a:xfrm>
            <a:off x="4514850" y="3280834"/>
            <a:ext cx="374650" cy="8614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7" name="图片 76"/>
          <p:cNvPicPr>
            <a:picLocks noChangeAspect="1" noChangeArrowheads="1"/>
          </p:cNvPicPr>
          <p:nvPr/>
        </p:nvPicPr>
        <p:blipFill>
          <a:blip r:embed="rId5" cstate="email"/>
          <a:srcRect/>
          <a:stretch>
            <a:fillRect/>
          </a:stretch>
        </p:blipFill>
        <p:spPr bwMode="auto">
          <a:xfrm>
            <a:off x="5338764" y="3280834"/>
            <a:ext cx="376237" cy="8614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8" name="图片 77"/>
          <p:cNvPicPr>
            <a:picLocks noChangeAspect="1" noChangeArrowheads="1"/>
          </p:cNvPicPr>
          <p:nvPr/>
        </p:nvPicPr>
        <p:blipFill>
          <a:blip r:embed="rId4" cstate="email"/>
          <a:srcRect/>
          <a:stretch>
            <a:fillRect/>
          </a:stretch>
        </p:blipFill>
        <p:spPr bwMode="auto">
          <a:xfrm>
            <a:off x="6164264" y="3280834"/>
            <a:ext cx="374650" cy="8614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9" name="图片 78"/>
          <p:cNvPicPr>
            <a:picLocks noChangeAspect="1" noChangeArrowheads="1"/>
          </p:cNvPicPr>
          <p:nvPr/>
        </p:nvPicPr>
        <p:blipFill>
          <a:blip r:embed="rId4" cstate="email"/>
          <a:srcRect/>
          <a:stretch>
            <a:fillRect/>
          </a:stretch>
        </p:blipFill>
        <p:spPr bwMode="auto">
          <a:xfrm>
            <a:off x="6988176" y="3280834"/>
            <a:ext cx="374650" cy="8614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473" name="图片 83"/>
          <p:cNvPicPr>
            <a:picLocks noChangeAspect="1" noChangeArrowheads="1"/>
          </p:cNvPicPr>
          <p:nvPr/>
        </p:nvPicPr>
        <p:blipFill>
          <a:blip r:embed="rId6" cstate="email"/>
          <a:srcRect b="80148"/>
          <a:stretch>
            <a:fillRect/>
          </a:stretch>
        </p:blipFill>
        <p:spPr bwMode="auto">
          <a:xfrm>
            <a:off x="4329114" y="4260851"/>
            <a:ext cx="3233737" cy="81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 name="图片 20"/>
          <p:cNvPicPr>
            <a:picLocks noChangeAspect="1" noChangeArrowheads="1"/>
          </p:cNvPicPr>
          <p:nvPr/>
        </p:nvPicPr>
        <p:blipFill>
          <a:blip r:embed="rId4" cstate="email"/>
          <a:srcRect/>
          <a:stretch>
            <a:fillRect/>
          </a:stretch>
        </p:blipFill>
        <p:spPr bwMode="auto">
          <a:xfrm>
            <a:off x="2316164" y="1318685"/>
            <a:ext cx="374650" cy="861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 name="图片 31"/>
          <p:cNvPicPr>
            <a:picLocks noChangeAspect="1" noChangeArrowheads="1"/>
          </p:cNvPicPr>
          <p:nvPr/>
        </p:nvPicPr>
        <p:blipFill>
          <a:blip r:embed="rId4" cstate="email"/>
          <a:srcRect/>
          <a:stretch>
            <a:fillRect/>
          </a:stretch>
        </p:blipFill>
        <p:spPr bwMode="auto">
          <a:xfrm>
            <a:off x="3140076" y="1318685"/>
            <a:ext cx="374650" cy="861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 name="图片 32"/>
          <p:cNvPicPr>
            <a:picLocks noChangeAspect="1" noChangeArrowheads="1"/>
          </p:cNvPicPr>
          <p:nvPr/>
        </p:nvPicPr>
        <p:blipFill>
          <a:blip r:embed="rId5" cstate="email"/>
          <a:srcRect/>
          <a:stretch>
            <a:fillRect/>
          </a:stretch>
        </p:blipFill>
        <p:spPr bwMode="auto">
          <a:xfrm>
            <a:off x="3963989" y="1318685"/>
            <a:ext cx="376237" cy="861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 name="图片 33"/>
          <p:cNvPicPr>
            <a:picLocks noChangeAspect="1" noChangeArrowheads="1"/>
          </p:cNvPicPr>
          <p:nvPr/>
        </p:nvPicPr>
        <p:blipFill>
          <a:blip r:embed="rId4" cstate="email"/>
          <a:srcRect/>
          <a:stretch>
            <a:fillRect/>
          </a:stretch>
        </p:blipFill>
        <p:spPr bwMode="auto">
          <a:xfrm>
            <a:off x="4789488" y="1318685"/>
            <a:ext cx="374650" cy="861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 name="图片 34"/>
          <p:cNvPicPr>
            <a:picLocks noChangeAspect="1" noChangeArrowheads="1"/>
          </p:cNvPicPr>
          <p:nvPr/>
        </p:nvPicPr>
        <p:blipFill>
          <a:blip r:embed="rId4" cstate="email"/>
          <a:srcRect/>
          <a:stretch>
            <a:fillRect/>
          </a:stretch>
        </p:blipFill>
        <p:spPr bwMode="auto">
          <a:xfrm>
            <a:off x="5613401" y="1318685"/>
            <a:ext cx="374650" cy="861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 name="图片 35"/>
          <p:cNvPicPr>
            <a:picLocks noChangeAspect="1" noChangeArrowheads="1"/>
          </p:cNvPicPr>
          <p:nvPr/>
        </p:nvPicPr>
        <p:blipFill>
          <a:blip r:embed="rId5" cstate="email"/>
          <a:srcRect/>
          <a:stretch>
            <a:fillRect/>
          </a:stretch>
        </p:blipFill>
        <p:spPr bwMode="auto">
          <a:xfrm>
            <a:off x="6437314" y="1318685"/>
            <a:ext cx="376237" cy="861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图片 9"/>
          <p:cNvPicPr>
            <a:picLocks noChangeAspect="1" noChangeArrowheads="1"/>
          </p:cNvPicPr>
          <p:nvPr/>
        </p:nvPicPr>
        <p:blipFill>
          <a:blip r:embed="rId7" cstate="email"/>
          <a:srcRect/>
          <a:stretch>
            <a:fillRect/>
          </a:stretch>
        </p:blipFill>
        <p:spPr bwMode="auto">
          <a:xfrm>
            <a:off x="7659689" y="3998386"/>
            <a:ext cx="1087437" cy="26352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 name="图片 13"/>
          <p:cNvPicPr>
            <a:picLocks noChangeAspect="1" noChangeArrowheads="1"/>
          </p:cNvPicPr>
          <p:nvPr/>
        </p:nvPicPr>
        <p:blipFill>
          <a:blip r:embed="rId8" cstate="email"/>
          <a:srcRect/>
          <a:stretch>
            <a:fillRect/>
          </a:stretch>
        </p:blipFill>
        <p:spPr bwMode="auto">
          <a:xfrm>
            <a:off x="7421564" y="3117851"/>
            <a:ext cx="1266825" cy="8720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 name="图片 15"/>
          <p:cNvPicPr>
            <a:picLocks noChangeAspect="1" noChangeArrowheads="1"/>
          </p:cNvPicPr>
          <p:nvPr/>
        </p:nvPicPr>
        <p:blipFill>
          <a:blip r:embed="rId9" cstate="email"/>
          <a:srcRect/>
          <a:stretch>
            <a:fillRect/>
          </a:stretch>
        </p:blipFill>
        <p:spPr bwMode="auto">
          <a:xfrm>
            <a:off x="6997700" y="5249334"/>
            <a:ext cx="474663" cy="1136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 name="图片 18"/>
          <p:cNvPicPr>
            <a:picLocks noChangeAspect="1" noChangeArrowheads="1"/>
          </p:cNvPicPr>
          <p:nvPr/>
        </p:nvPicPr>
        <p:blipFill>
          <a:blip r:embed="rId10" cstate="email"/>
          <a:srcRect/>
          <a:stretch>
            <a:fillRect/>
          </a:stretch>
        </p:blipFill>
        <p:spPr bwMode="auto">
          <a:xfrm>
            <a:off x="8747126" y="5549902"/>
            <a:ext cx="201613" cy="4720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484" name="图片 22"/>
          <p:cNvPicPr>
            <a:picLocks noChangeAspect="1" noChangeArrowheads="1"/>
          </p:cNvPicPr>
          <p:nvPr/>
        </p:nvPicPr>
        <p:blipFill>
          <a:blip r:embed="rId6" cstate="email"/>
          <a:srcRect b="80148"/>
          <a:stretch>
            <a:fillRect/>
          </a:stretch>
        </p:blipFill>
        <p:spPr bwMode="auto">
          <a:xfrm>
            <a:off x="1995488" y="2326217"/>
            <a:ext cx="5143500" cy="81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485" name="图片 25"/>
          <p:cNvPicPr>
            <a:picLocks noChangeAspect="1" noChangeArrowheads="1"/>
          </p:cNvPicPr>
          <p:nvPr/>
        </p:nvPicPr>
        <p:blipFill>
          <a:blip r:embed="rId6" cstate="email"/>
          <a:srcRect b="80148"/>
          <a:stretch>
            <a:fillRect/>
          </a:stretch>
        </p:blipFill>
        <p:spPr bwMode="auto">
          <a:xfrm>
            <a:off x="1257301" y="5507567"/>
            <a:ext cx="3235325" cy="81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486" name="图片 11"/>
          <p:cNvPicPr>
            <a:picLocks noChangeAspect="1" noChangeArrowheads="1"/>
          </p:cNvPicPr>
          <p:nvPr/>
        </p:nvPicPr>
        <p:blipFill>
          <a:blip r:embed="rId11" cstate="email"/>
          <a:srcRect/>
          <a:stretch>
            <a:fillRect/>
          </a:stretch>
        </p:blipFill>
        <p:spPr bwMode="auto">
          <a:xfrm rot="-4167792">
            <a:off x="2366435" y="3437997"/>
            <a:ext cx="1071033" cy="714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 name="完成动画触发"/>
          <p:cNvSpPr/>
          <p:nvPr/>
        </p:nvSpPr>
        <p:spPr>
          <a:xfrm>
            <a:off x="0" y="0"/>
            <a:ext cx="9144000" cy="6858000"/>
          </a:xfrm>
          <a:prstGeom prst="rect">
            <a:avLst/>
          </a:prstGeom>
          <a:solidFill>
            <a:srgbClr val="F8A690">
              <a:alpha val="1000"/>
            </a:srgbClr>
          </a:solidFill>
          <a:ln w="0">
            <a:noFill/>
          </a:ln>
          <a:effectLst/>
        </p:spPr>
        <p:style>
          <a:lnRef idx="2">
            <a:schemeClr val="accent1">
              <a:shade val="50000"/>
            </a:schemeClr>
          </a:lnRef>
          <a:fillRef idx="1">
            <a:schemeClr val="accent1"/>
          </a:fillRef>
          <a:effectRef idx="0">
            <a:schemeClr val="accent1"/>
          </a:effectRef>
          <a:fontRef idx="minor">
            <a:schemeClr val="lt1"/>
          </a:fontRef>
        </p:style>
        <p:txBody>
          <a:bodyPr lIns="240000" tIns="0" rIns="0"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1" i="0" u="none" strike="noStrike" kern="1200" cap="none" spc="0" normalizeH="0" baseline="0" noProof="0" dirty="0">
              <a:ln w="0">
                <a:noFill/>
              </a:ln>
              <a:solidFill>
                <a:srgbClr val="2A343D"/>
              </a:solidFill>
              <a:effectLst>
                <a:outerShdw blurRad="63500" dist="63500" dir="2700000" algn="tl" rotWithShape="0">
                  <a:prstClr val="black">
                    <a:alpha val="40000"/>
                  </a:prstClr>
                </a:outerShdw>
              </a:effectLst>
              <a:uLnTx/>
              <a:uFillTx/>
              <a:latin typeface="黑体" panose="02010609060101010101" pitchFamily="49" charset="-122"/>
              <a:ea typeface="黑体" panose="02010609060101010101" pitchFamily="49" charset="-122"/>
              <a:cs typeface="+mn-cs"/>
            </a:endParaRPr>
          </a:p>
        </p:txBody>
      </p:sp>
      <p:sp>
        <p:nvSpPr>
          <p:cNvPr id="47" name="背景"/>
          <p:cNvSpPr/>
          <p:nvPr/>
        </p:nvSpPr>
        <p:spPr>
          <a:xfrm>
            <a:off x="0" y="0"/>
            <a:ext cx="9144000" cy="6858000"/>
          </a:xfrm>
          <a:prstGeom prst="rect">
            <a:avLst/>
          </a:prstGeom>
          <a:blipFill>
            <a:blip r:embed="rId12"/>
            <a:stretch>
              <a:fillRect/>
            </a:stretch>
          </a:blipFill>
          <a:ln w="0">
            <a:noFill/>
          </a:ln>
          <a:effectLst/>
        </p:spPr>
        <p:style>
          <a:lnRef idx="2">
            <a:schemeClr val="accent1">
              <a:shade val="50000"/>
            </a:schemeClr>
          </a:lnRef>
          <a:fillRef idx="1">
            <a:schemeClr val="accent1"/>
          </a:fillRef>
          <a:effectRef idx="0">
            <a:schemeClr val="accent1"/>
          </a:effectRef>
          <a:fontRef idx="minor">
            <a:schemeClr val="lt1"/>
          </a:fontRef>
        </p:style>
        <p:txBody>
          <a:bodyPr lIns="240000" tIns="0" rIns="0"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1" i="0" u="none" strike="noStrike" kern="1200" cap="none" spc="0" normalizeH="0" baseline="0" noProof="0" dirty="0">
              <a:ln w="0">
                <a:noFill/>
              </a:ln>
              <a:solidFill>
                <a:srgbClr val="2A343D"/>
              </a:solidFill>
              <a:effectLst>
                <a:outerShdw blurRad="63500" dist="63500" dir="2700000" algn="tl" rotWithShape="0">
                  <a:prstClr val="black">
                    <a:alpha val="40000"/>
                  </a:prstClr>
                </a:outerShdw>
              </a:effectLst>
              <a:uLnTx/>
              <a:uFillTx/>
              <a:latin typeface="黑体" panose="02010609060101010101" pitchFamily="49" charset="-122"/>
              <a:ea typeface="黑体" panose="02010609060101010101" pitchFamily="49" charset="-122"/>
              <a:cs typeface="+mn-cs"/>
            </a:endParaRPr>
          </a:p>
        </p:txBody>
      </p:sp>
      <p:sp>
        <p:nvSpPr>
          <p:cNvPr id="49" name="背景"/>
          <p:cNvSpPr/>
          <p:nvPr/>
        </p:nvSpPr>
        <p:spPr>
          <a:xfrm>
            <a:off x="0" y="0"/>
            <a:ext cx="9144000" cy="6858000"/>
          </a:xfrm>
          <a:prstGeom prst="rect">
            <a:avLst/>
          </a:prstGeom>
          <a:blipFill>
            <a:blip r:embed="rId12"/>
            <a:stretch>
              <a:fillRect/>
            </a:stretch>
          </a:blipFill>
          <a:ln w="0">
            <a:noFill/>
          </a:ln>
          <a:effectLst/>
        </p:spPr>
        <p:style>
          <a:lnRef idx="2">
            <a:schemeClr val="accent1">
              <a:shade val="50000"/>
            </a:schemeClr>
          </a:lnRef>
          <a:fillRef idx="1">
            <a:schemeClr val="accent1"/>
          </a:fillRef>
          <a:effectRef idx="0">
            <a:schemeClr val="accent1"/>
          </a:effectRef>
          <a:fontRef idx="minor">
            <a:schemeClr val="lt1"/>
          </a:fontRef>
        </p:style>
        <p:txBody>
          <a:bodyPr lIns="240000" tIns="0" rIns="0"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1" i="0" u="none" strike="noStrike" kern="1200" cap="none" spc="0" normalizeH="0" baseline="0" noProof="0" dirty="0">
              <a:ln w="0">
                <a:noFill/>
              </a:ln>
              <a:solidFill>
                <a:srgbClr val="2A343D"/>
              </a:solidFill>
              <a:effectLst>
                <a:outerShdw blurRad="63500" dist="63500" dir="2700000" algn="tl" rotWithShape="0">
                  <a:prstClr val="black">
                    <a:alpha val="40000"/>
                  </a:prstClr>
                </a:outerShdw>
              </a:effectLst>
              <a:uLnTx/>
              <a:uFillTx/>
              <a:latin typeface="黑体" panose="02010609060101010101" pitchFamily="49" charset="-122"/>
              <a:ea typeface="黑体" panose="02010609060101010101" pitchFamily="49" charset="-122"/>
              <a:cs typeface="+mn-cs"/>
            </a:endParaRPr>
          </a:p>
        </p:txBody>
      </p:sp>
      <p:sp>
        <p:nvSpPr>
          <p:cNvPr id="54" name="背景"/>
          <p:cNvSpPr/>
          <p:nvPr/>
        </p:nvSpPr>
        <p:spPr>
          <a:xfrm>
            <a:off x="0" y="0"/>
            <a:ext cx="9144000" cy="6858000"/>
          </a:xfrm>
          <a:prstGeom prst="rect">
            <a:avLst/>
          </a:prstGeom>
          <a:blipFill>
            <a:blip r:embed="rId12"/>
            <a:stretch>
              <a:fillRect/>
            </a:stretch>
          </a:blipFill>
          <a:ln w="0">
            <a:noFill/>
          </a:ln>
          <a:effectLst/>
        </p:spPr>
        <p:style>
          <a:lnRef idx="2">
            <a:schemeClr val="accent1">
              <a:shade val="50000"/>
            </a:schemeClr>
          </a:lnRef>
          <a:fillRef idx="1">
            <a:schemeClr val="accent1"/>
          </a:fillRef>
          <a:effectRef idx="0">
            <a:schemeClr val="accent1"/>
          </a:effectRef>
          <a:fontRef idx="minor">
            <a:schemeClr val="lt1"/>
          </a:fontRef>
        </p:style>
        <p:txBody>
          <a:bodyPr lIns="240000" tIns="0" rIns="0"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1" i="0" u="none" strike="noStrike" kern="1200" cap="none" spc="0" normalizeH="0" baseline="0" noProof="0" dirty="0">
              <a:ln w="0">
                <a:noFill/>
              </a:ln>
              <a:solidFill>
                <a:srgbClr val="2A343D"/>
              </a:solidFill>
              <a:effectLst>
                <a:outerShdw blurRad="63500" dist="63500" dir="2700000" algn="tl" rotWithShape="0">
                  <a:prstClr val="black">
                    <a:alpha val="40000"/>
                  </a:prstClr>
                </a:outerShdw>
              </a:effectLst>
              <a:uLnTx/>
              <a:uFillTx/>
              <a:latin typeface="黑体" panose="02010609060101010101" pitchFamily="49" charset="-122"/>
              <a:ea typeface="黑体" panose="02010609060101010101" pitchFamily="49" charset="-122"/>
              <a:cs typeface="+mn-cs"/>
            </a:endParaRPr>
          </a:p>
        </p:txBody>
      </p:sp>
      <p:sp>
        <p:nvSpPr>
          <p:cNvPr id="55" name="背景"/>
          <p:cNvSpPr/>
          <p:nvPr/>
        </p:nvSpPr>
        <p:spPr>
          <a:xfrm>
            <a:off x="0" y="0"/>
            <a:ext cx="9144000" cy="6858000"/>
          </a:xfrm>
          <a:prstGeom prst="rect">
            <a:avLst/>
          </a:prstGeom>
          <a:blipFill>
            <a:blip r:embed="rId12"/>
            <a:stretch>
              <a:fillRect/>
            </a:stretch>
          </a:blipFill>
          <a:ln w="0">
            <a:noFill/>
          </a:ln>
          <a:effectLst/>
        </p:spPr>
        <p:style>
          <a:lnRef idx="2">
            <a:schemeClr val="accent1">
              <a:shade val="50000"/>
            </a:schemeClr>
          </a:lnRef>
          <a:fillRef idx="1">
            <a:schemeClr val="accent1"/>
          </a:fillRef>
          <a:effectRef idx="0">
            <a:schemeClr val="accent1"/>
          </a:effectRef>
          <a:fontRef idx="minor">
            <a:schemeClr val="lt1"/>
          </a:fontRef>
        </p:style>
        <p:txBody>
          <a:bodyPr lIns="240000" tIns="0" rIns="0"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1" i="0" u="none" strike="noStrike" kern="1200" cap="none" spc="0" normalizeH="0" baseline="0" noProof="0" dirty="0">
              <a:ln w="0">
                <a:noFill/>
              </a:ln>
              <a:solidFill>
                <a:srgbClr val="2A343D"/>
              </a:solidFill>
              <a:effectLst>
                <a:outerShdw blurRad="63500" dist="63500" dir="2700000" algn="tl" rotWithShape="0">
                  <a:prstClr val="black">
                    <a:alpha val="40000"/>
                  </a:prstClr>
                </a:outerShdw>
              </a:effectLst>
              <a:uLnTx/>
              <a:uFillTx/>
              <a:latin typeface="黑体" panose="02010609060101010101" pitchFamily="49" charset="-122"/>
              <a:ea typeface="黑体" panose="02010609060101010101" pitchFamily="49" charset="-122"/>
              <a:cs typeface="+mn-cs"/>
            </a:endParaRPr>
          </a:p>
        </p:txBody>
      </p:sp>
      <p:sp>
        <p:nvSpPr>
          <p:cNvPr id="60" name="背景"/>
          <p:cNvSpPr/>
          <p:nvPr/>
        </p:nvSpPr>
        <p:spPr>
          <a:xfrm>
            <a:off x="0" y="0"/>
            <a:ext cx="9144000" cy="6858000"/>
          </a:xfrm>
          <a:prstGeom prst="rect">
            <a:avLst/>
          </a:prstGeom>
          <a:blipFill>
            <a:blip r:embed="rId12"/>
            <a:stretch>
              <a:fillRect/>
            </a:stretch>
          </a:blipFill>
          <a:ln w="0">
            <a:noFill/>
          </a:ln>
          <a:effectLst/>
        </p:spPr>
        <p:style>
          <a:lnRef idx="2">
            <a:schemeClr val="accent1">
              <a:shade val="50000"/>
            </a:schemeClr>
          </a:lnRef>
          <a:fillRef idx="1">
            <a:schemeClr val="accent1"/>
          </a:fillRef>
          <a:effectRef idx="0">
            <a:schemeClr val="accent1"/>
          </a:effectRef>
          <a:fontRef idx="minor">
            <a:schemeClr val="lt1"/>
          </a:fontRef>
        </p:style>
        <p:txBody>
          <a:bodyPr lIns="240000" tIns="0" rIns="0"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1" i="0" u="none" strike="noStrike" kern="1200" cap="none" spc="0" normalizeH="0" baseline="0" noProof="0" dirty="0">
              <a:ln w="0">
                <a:noFill/>
              </a:ln>
              <a:solidFill>
                <a:srgbClr val="2A343D"/>
              </a:solidFill>
              <a:effectLst>
                <a:outerShdw blurRad="63500" dist="63500" dir="2700000" algn="tl" rotWithShape="0">
                  <a:prstClr val="black">
                    <a:alpha val="40000"/>
                  </a:prstClr>
                </a:outerShdw>
              </a:effectLst>
              <a:uLnTx/>
              <a:uFillTx/>
              <a:latin typeface="黑体" panose="02010609060101010101" pitchFamily="49" charset="-122"/>
              <a:ea typeface="黑体" panose="02010609060101010101" pitchFamily="49" charset="-122"/>
              <a:cs typeface="+mn-cs"/>
            </a:endParaRPr>
          </a:p>
        </p:txBody>
      </p:sp>
      <p:sp>
        <p:nvSpPr>
          <p:cNvPr id="61" name="背景"/>
          <p:cNvSpPr/>
          <p:nvPr/>
        </p:nvSpPr>
        <p:spPr>
          <a:xfrm>
            <a:off x="0" y="0"/>
            <a:ext cx="9144000" cy="6858000"/>
          </a:xfrm>
          <a:prstGeom prst="rect">
            <a:avLst/>
          </a:prstGeom>
          <a:blipFill>
            <a:blip r:embed="rId12"/>
            <a:stretch>
              <a:fillRect/>
            </a:stretch>
          </a:blipFill>
          <a:ln w="0">
            <a:noFill/>
          </a:ln>
          <a:effectLst/>
        </p:spPr>
        <p:style>
          <a:lnRef idx="2">
            <a:schemeClr val="accent1">
              <a:shade val="50000"/>
            </a:schemeClr>
          </a:lnRef>
          <a:fillRef idx="1">
            <a:schemeClr val="accent1"/>
          </a:fillRef>
          <a:effectRef idx="0">
            <a:schemeClr val="accent1"/>
          </a:effectRef>
          <a:fontRef idx="minor">
            <a:schemeClr val="lt1"/>
          </a:fontRef>
        </p:style>
        <p:txBody>
          <a:bodyPr lIns="240000" tIns="0" rIns="0"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1" i="0" u="none" strike="noStrike" kern="1200" cap="none" spc="0" normalizeH="0" baseline="0" noProof="0" dirty="0">
              <a:ln w="0">
                <a:noFill/>
              </a:ln>
              <a:solidFill>
                <a:srgbClr val="2A343D"/>
              </a:solidFill>
              <a:effectLst>
                <a:outerShdw blurRad="63500" dist="63500" dir="2700000" algn="tl" rotWithShape="0">
                  <a:prstClr val="black">
                    <a:alpha val="40000"/>
                  </a:prstClr>
                </a:outerShdw>
              </a:effectLst>
              <a:uLnTx/>
              <a:uFillTx/>
              <a:latin typeface="黑体" panose="02010609060101010101" pitchFamily="49" charset="-122"/>
              <a:ea typeface="黑体" panose="02010609060101010101" pitchFamily="49" charset="-122"/>
              <a:cs typeface="+mn-cs"/>
            </a:endParaRPr>
          </a:p>
        </p:txBody>
      </p:sp>
      <p:sp>
        <p:nvSpPr>
          <p:cNvPr id="62" name="背景"/>
          <p:cNvSpPr/>
          <p:nvPr/>
        </p:nvSpPr>
        <p:spPr>
          <a:xfrm>
            <a:off x="0" y="0"/>
            <a:ext cx="9144000" cy="6858000"/>
          </a:xfrm>
          <a:prstGeom prst="rect">
            <a:avLst/>
          </a:prstGeom>
          <a:blipFill>
            <a:blip r:embed="rId12"/>
            <a:stretch>
              <a:fillRect/>
            </a:stretch>
          </a:blipFill>
          <a:ln w="0">
            <a:noFill/>
          </a:ln>
          <a:effectLst/>
        </p:spPr>
        <p:style>
          <a:lnRef idx="2">
            <a:schemeClr val="accent1">
              <a:shade val="50000"/>
            </a:schemeClr>
          </a:lnRef>
          <a:fillRef idx="1">
            <a:schemeClr val="accent1"/>
          </a:fillRef>
          <a:effectRef idx="0">
            <a:schemeClr val="accent1"/>
          </a:effectRef>
          <a:fontRef idx="minor">
            <a:schemeClr val="lt1"/>
          </a:fontRef>
        </p:style>
        <p:txBody>
          <a:bodyPr lIns="240000" tIns="0" rIns="0"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1" i="0" u="none" strike="noStrike" kern="1200" cap="none" spc="0" normalizeH="0" baseline="0" noProof="0" dirty="0">
              <a:ln w="0">
                <a:noFill/>
              </a:ln>
              <a:solidFill>
                <a:srgbClr val="2A343D"/>
              </a:solidFill>
              <a:effectLst>
                <a:outerShdw blurRad="63500" dist="63500" dir="2700000" algn="tl" rotWithShape="0">
                  <a:prstClr val="black">
                    <a:alpha val="40000"/>
                  </a:prstClr>
                </a:outerShdw>
              </a:effectLst>
              <a:uLnTx/>
              <a:uFillTx/>
              <a:latin typeface="黑体" panose="02010609060101010101" pitchFamily="49" charset="-122"/>
              <a:ea typeface="黑体" panose="02010609060101010101" pitchFamily="49" charset="-122"/>
              <a:cs typeface="+mn-cs"/>
            </a:endParaRPr>
          </a:p>
        </p:txBody>
      </p:sp>
      <p:sp>
        <p:nvSpPr>
          <p:cNvPr id="63" name="背景"/>
          <p:cNvSpPr/>
          <p:nvPr/>
        </p:nvSpPr>
        <p:spPr>
          <a:xfrm>
            <a:off x="0" y="0"/>
            <a:ext cx="9144000" cy="6858000"/>
          </a:xfrm>
          <a:prstGeom prst="rect">
            <a:avLst/>
          </a:prstGeom>
          <a:blipFill>
            <a:blip r:embed="rId12"/>
            <a:stretch>
              <a:fillRect/>
            </a:stretch>
          </a:blipFill>
          <a:ln w="0">
            <a:noFill/>
          </a:ln>
          <a:effectLst/>
        </p:spPr>
        <p:style>
          <a:lnRef idx="2">
            <a:schemeClr val="accent1">
              <a:shade val="50000"/>
            </a:schemeClr>
          </a:lnRef>
          <a:fillRef idx="1">
            <a:schemeClr val="accent1"/>
          </a:fillRef>
          <a:effectRef idx="0">
            <a:schemeClr val="accent1"/>
          </a:effectRef>
          <a:fontRef idx="minor">
            <a:schemeClr val="lt1"/>
          </a:fontRef>
        </p:style>
        <p:txBody>
          <a:bodyPr lIns="240000" tIns="0" rIns="0"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1" i="0" u="none" strike="noStrike" kern="1200" cap="none" spc="0" normalizeH="0" baseline="0" noProof="0" dirty="0">
              <a:ln w="0">
                <a:noFill/>
              </a:ln>
              <a:solidFill>
                <a:srgbClr val="2A343D"/>
              </a:solidFill>
              <a:effectLst>
                <a:outerShdw blurRad="63500" dist="63500" dir="2700000" algn="tl" rotWithShape="0">
                  <a:prstClr val="black">
                    <a:alpha val="40000"/>
                  </a:prstClr>
                </a:outerShdw>
              </a:effectLst>
              <a:uLnTx/>
              <a:uFillTx/>
              <a:latin typeface="黑体" panose="02010609060101010101" pitchFamily="49" charset="-122"/>
              <a:ea typeface="黑体" panose="02010609060101010101" pitchFamily="49" charset="-122"/>
              <a:cs typeface="+mn-cs"/>
            </a:endParaRPr>
          </a:p>
        </p:txBody>
      </p:sp>
      <p:sp>
        <p:nvSpPr>
          <p:cNvPr id="64" name="背景"/>
          <p:cNvSpPr/>
          <p:nvPr/>
        </p:nvSpPr>
        <p:spPr>
          <a:xfrm>
            <a:off x="0" y="0"/>
            <a:ext cx="9144000" cy="6858000"/>
          </a:xfrm>
          <a:prstGeom prst="rect">
            <a:avLst/>
          </a:prstGeom>
          <a:blipFill>
            <a:blip r:embed="rId12"/>
            <a:stretch>
              <a:fillRect/>
            </a:stretch>
          </a:blipFill>
          <a:ln w="0">
            <a:noFill/>
          </a:ln>
          <a:effectLst/>
        </p:spPr>
        <p:style>
          <a:lnRef idx="2">
            <a:schemeClr val="accent1">
              <a:shade val="50000"/>
            </a:schemeClr>
          </a:lnRef>
          <a:fillRef idx="1">
            <a:schemeClr val="accent1"/>
          </a:fillRef>
          <a:effectRef idx="0">
            <a:schemeClr val="accent1"/>
          </a:effectRef>
          <a:fontRef idx="minor">
            <a:schemeClr val="lt1"/>
          </a:fontRef>
        </p:style>
        <p:txBody>
          <a:bodyPr lIns="240000" tIns="0" rIns="0"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1" i="0" u="none" strike="noStrike" kern="1200" cap="none" spc="0" normalizeH="0" baseline="0" noProof="0" dirty="0">
              <a:ln w="0">
                <a:noFill/>
              </a:ln>
              <a:solidFill>
                <a:srgbClr val="2A343D"/>
              </a:solidFill>
              <a:effectLst>
                <a:outerShdw blurRad="63500" dist="63500" dir="2700000" algn="tl" rotWithShape="0">
                  <a:prstClr val="black">
                    <a:alpha val="40000"/>
                  </a:prstClr>
                </a:outerShdw>
              </a:effectLst>
              <a:uLnTx/>
              <a:uFillTx/>
              <a:latin typeface="黑体" panose="02010609060101010101" pitchFamily="49" charset="-122"/>
              <a:ea typeface="黑体" panose="02010609060101010101" pitchFamily="49" charset="-122"/>
              <a:cs typeface="+mn-cs"/>
            </a:endParaRPr>
          </a:p>
        </p:txBody>
      </p:sp>
      <p:sp>
        <p:nvSpPr>
          <p:cNvPr id="65" name="背景"/>
          <p:cNvSpPr/>
          <p:nvPr/>
        </p:nvSpPr>
        <p:spPr>
          <a:xfrm>
            <a:off x="0" y="0"/>
            <a:ext cx="9144000" cy="6858000"/>
          </a:xfrm>
          <a:prstGeom prst="rect">
            <a:avLst/>
          </a:prstGeom>
          <a:blipFill>
            <a:blip r:embed="rId12"/>
            <a:stretch>
              <a:fillRect/>
            </a:stretch>
          </a:blipFill>
          <a:ln w="0">
            <a:noFill/>
          </a:ln>
          <a:effectLst/>
        </p:spPr>
        <p:style>
          <a:lnRef idx="2">
            <a:schemeClr val="accent1">
              <a:shade val="50000"/>
            </a:schemeClr>
          </a:lnRef>
          <a:fillRef idx="1">
            <a:schemeClr val="accent1"/>
          </a:fillRef>
          <a:effectRef idx="0">
            <a:schemeClr val="accent1"/>
          </a:effectRef>
          <a:fontRef idx="minor">
            <a:schemeClr val="lt1"/>
          </a:fontRef>
        </p:style>
        <p:txBody>
          <a:bodyPr lIns="240000" tIns="0" rIns="0"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1" i="0" u="none" strike="noStrike" kern="1200" cap="none" spc="0" normalizeH="0" baseline="0" noProof="0" dirty="0">
              <a:ln w="0">
                <a:noFill/>
              </a:ln>
              <a:solidFill>
                <a:srgbClr val="2A343D"/>
              </a:solidFill>
              <a:effectLst>
                <a:outerShdw blurRad="63500" dist="63500" dir="2700000" algn="tl" rotWithShape="0">
                  <a:prstClr val="black">
                    <a:alpha val="40000"/>
                  </a:prstClr>
                </a:outerShdw>
              </a:effectLst>
              <a:uLnTx/>
              <a:uFillTx/>
              <a:latin typeface="黑体" panose="02010609060101010101" pitchFamily="49" charset="-122"/>
              <a:ea typeface="黑体" panose="02010609060101010101" pitchFamily="49" charset="-122"/>
              <a:cs typeface="+mn-cs"/>
            </a:endParaRPr>
          </a:p>
        </p:txBody>
      </p:sp>
      <p:sp>
        <p:nvSpPr>
          <p:cNvPr id="66" name="背景"/>
          <p:cNvSpPr/>
          <p:nvPr/>
        </p:nvSpPr>
        <p:spPr>
          <a:xfrm>
            <a:off x="0" y="0"/>
            <a:ext cx="9144000" cy="6858000"/>
          </a:xfrm>
          <a:prstGeom prst="rect">
            <a:avLst/>
          </a:prstGeom>
          <a:blipFill>
            <a:blip r:embed="rId12"/>
            <a:stretch>
              <a:fillRect/>
            </a:stretch>
          </a:blipFill>
          <a:ln w="0">
            <a:noFill/>
          </a:ln>
          <a:effectLst/>
        </p:spPr>
        <p:style>
          <a:lnRef idx="2">
            <a:schemeClr val="accent1">
              <a:shade val="50000"/>
            </a:schemeClr>
          </a:lnRef>
          <a:fillRef idx="1">
            <a:schemeClr val="accent1"/>
          </a:fillRef>
          <a:effectRef idx="0">
            <a:schemeClr val="accent1"/>
          </a:effectRef>
          <a:fontRef idx="minor">
            <a:schemeClr val="lt1"/>
          </a:fontRef>
        </p:style>
        <p:txBody>
          <a:bodyPr lIns="240000" tIns="0" rIns="0"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1" i="0" u="none" strike="noStrike" kern="1200" cap="none" spc="0" normalizeH="0" baseline="0" noProof="0" dirty="0">
              <a:ln w="0">
                <a:noFill/>
              </a:ln>
              <a:solidFill>
                <a:srgbClr val="2A343D"/>
              </a:solidFill>
              <a:effectLst>
                <a:outerShdw blurRad="63500" dist="63500" dir="2700000" algn="tl" rotWithShape="0">
                  <a:prstClr val="black">
                    <a:alpha val="40000"/>
                  </a:prstClr>
                </a:outerShdw>
              </a:effectLst>
              <a:uLnTx/>
              <a:uFillTx/>
              <a:latin typeface="黑体" panose="02010609060101010101" pitchFamily="49" charset="-122"/>
              <a:ea typeface="黑体" panose="02010609060101010101" pitchFamily="49" charset="-122"/>
              <a:cs typeface="+mn-cs"/>
            </a:endParaRPr>
          </a:p>
        </p:txBody>
      </p:sp>
      <p:sp>
        <p:nvSpPr>
          <p:cNvPr id="67" name="背景"/>
          <p:cNvSpPr/>
          <p:nvPr/>
        </p:nvSpPr>
        <p:spPr>
          <a:xfrm>
            <a:off x="0" y="0"/>
            <a:ext cx="9144000" cy="6858000"/>
          </a:xfrm>
          <a:prstGeom prst="rect">
            <a:avLst/>
          </a:prstGeom>
          <a:blipFill>
            <a:blip r:embed="rId12"/>
            <a:stretch>
              <a:fillRect/>
            </a:stretch>
          </a:blipFill>
          <a:ln w="0">
            <a:noFill/>
          </a:ln>
          <a:effectLst/>
        </p:spPr>
        <p:style>
          <a:lnRef idx="2">
            <a:schemeClr val="accent1">
              <a:shade val="50000"/>
            </a:schemeClr>
          </a:lnRef>
          <a:fillRef idx="1">
            <a:schemeClr val="accent1"/>
          </a:fillRef>
          <a:effectRef idx="0">
            <a:schemeClr val="accent1"/>
          </a:effectRef>
          <a:fontRef idx="minor">
            <a:schemeClr val="lt1"/>
          </a:fontRef>
        </p:style>
        <p:txBody>
          <a:bodyPr lIns="240000" tIns="0" rIns="0"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1" i="0" u="none" strike="noStrike" kern="1200" cap="none" spc="0" normalizeH="0" baseline="0" noProof="0" dirty="0">
              <a:ln w="0">
                <a:noFill/>
              </a:ln>
              <a:solidFill>
                <a:srgbClr val="2A343D"/>
              </a:solidFill>
              <a:effectLst>
                <a:outerShdw blurRad="63500" dist="63500" dir="2700000" algn="tl" rotWithShape="0">
                  <a:prstClr val="black">
                    <a:alpha val="40000"/>
                  </a:prstClr>
                </a:outerShdw>
              </a:effectLst>
              <a:uLnTx/>
              <a:uFillTx/>
              <a:latin typeface="黑体" panose="02010609060101010101" pitchFamily="49" charset="-122"/>
              <a:ea typeface="黑体" panose="02010609060101010101" pitchFamily="49" charset="-122"/>
              <a:cs typeface="+mn-cs"/>
            </a:endParaRPr>
          </a:p>
        </p:txBody>
      </p:sp>
      <p:sp>
        <p:nvSpPr>
          <p:cNvPr id="68" name="背景"/>
          <p:cNvSpPr/>
          <p:nvPr/>
        </p:nvSpPr>
        <p:spPr>
          <a:xfrm>
            <a:off x="0" y="0"/>
            <a:ext cx="9144000" cy="6858000"/>
          </a:xfrm>
          <a:prstGeom prst="rect">
            <a:avLst/>
          </a:prstGeom>
          <a:blipFill>
            <a:blip r:embed="rId12"/>
            <a:stretch>
              <a:fillRect/>
            </a:stretch>
          </a:blipFill>
          <a:ln w="0">
            <a:noFill/>
          </a:ln>
          <a:effectLst/>
        </p:spPr>
        <p:style>
          <a:lnRef idx="2">
            <a:schemeClr val="accent1">
              <a:shade val="50000"/>
            </a:schemeClr>
          </a:lnRef>
          <a:fillRef idx="1">
            <a:schemeClr val="accent1"/>
          </a:fillRef>
          <a:effectRef idx="0">
            <a:schemeClr val="accent1"/>
          </a:effectRef>
          <a:fontRef idx="minor">
            <a:schemeClr val="lt1"/>
          </a:fontRef>
        </p:style>
        <p:txBody>
          <a:bodyPr lIns="240000" tIns="0" rIns="0"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1" i="0" u="none" strike="noStrike" kern="1200" cap="none" spc="0" normalizeH="0" baseline="0" noProof="0" dirty="0">
              <a:ln w="0">
                <a:noFill/>
              </a:ln>
              <a:solidFill>
                <a:srgbClr val="2A343D"/>
              </a:solidFill>
              <a:effectLst>
                <a:outerShdw blurRad="63500" dist="63500" dir="2700000" algn="tl" rotWithShape="0">
                  <a:prstClr val="black">
                    <a:alpha val="40000"/>
                  </a:prstClr>
                </a:outerShdw>
              </a:effectLst>
              <a:uLnTx/>
              <a:uFillTx/>
              <a:latin typeface="黑体" panose="02010609060101010101" pitchFamily="49" charset="-122"/>
              <a:ea typeface="黑体" panose="02010609060101010101" pitchFamily="49" charset="-122"/>
              <a:cs typeface="+mn-cs"/>
            </a:endParaRPr>
          </a:p>
        </p:txBody>
      </p:sp>
      <p:sp>
        <p:nvSpPr>
          <p:cNvPr id="69" name="背景"/>
          <p:cNvSpPr/>
          <p:nvPr/>
        </p:nvSpPr>
        <p:spPr>
          <a:xfrm>
            <a:off x="0" y="0"/>
            <a:ext cx="9144000" cy="6858000"/>
          </a:xfrm>
          <a:prstGeom prst="rect">
            <a:avLst/>
          </a:prstGeom>
          <a:noFill/>
          <a:ln w="0">
            <a:noFill/>
          </a:ln>
          <a:effectLst/>
        </p:spPr>
        <p:style>
          <a:lnRef idx="2">
            <a:schemeClr val="accent1">
              <a:shade val="50000"/>
            </a:schemeClr>
          </a:lnRef>
          <a:fillRef idx="1">
            <a:schemeClr val="accent1"/>
          </a:fillRef>
          <a:effectRef idx="0">
            <a:schemeClr val="accent1"/>
          </a:effectRef>
          <a:fontRef idx="minor">
            <a:schemeClr val="lt1"/>
          </a:fontRef>
        </p:style>
        <p:txBody>
          <a:bodyPr lIns="240000" tIns="0" rIns="0"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1" i="0" u="none" strike="noStrike" kern="1200" cap="none" spc="0" normalizeH="0" baseline="0" noProof="0" dirty="0">
              <a:ln w="0">
                <a:noFill/>
              </a:ln>
              <a:solidFill>
                <a:srgbClr val="2A343D"/>
              </a:solidFill>
              <a:effectLst>
                <a:outerShdw blurRad="63500" dist="63500" dir="2700000" algn="tl" rotWithShape="0">
                  <a:prstClr val="black">
                    <a:alpha val="40000"/>
                  </a:prstClr>
                </a:outerShdw>
              </a:effectLst>
              <a:uLnTx/>
              <a:uFillTx/>
              <a:latin typeface="黑体" panose="02010609060101010101" pitchFamily="49" charset="-122"/>
              <a:ea typeface="黑体" panose="02010609060101010101" pitchFamily="49" charset="-122"/>
              <a:cs typeface="+mn-cs"/>
            </a:endParaRPr>
          </a:p>
        </p:txBody>
      </p:sp>
      <p:sp>
        <p:nvSpPr>
          <p:cNvPr id="24" name="文本框 64"/>
          <p:cNvSpPr txBox="1">
            <a:spLocks noChangeArrowheads="1"/>
          </p:cNvSpPr>
          <p:nvPr/>
        </p:nvSpPr>
        <p:spPr bwMode="auto">
          <a:xfrm>
            <a:off x="2128838" y="2167469"/>
            <a:ext cx="811212"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1D2C4C"/>
                </a:solidFill>
                <a:effectLst/>
                <a:uLnTx/>
                <a:uFillTx/>
                <a:latin typeface="楷体" panose="02010609060101010101" pitchFamily="49" charset="-122"/>
                <a:ea typeface="楷体" panose="02010609060101010101" pitchFamily="49" charset="-122"/>
                <a:cs typeface="+mn-cs"/>
              </a:rPr>
              <a:t>纽</a:t>
            </a:r>
          </a:p>
        </p:txBody>
      </p:sp>
      <p:sp>
        <p:nvSpPr>
          <p:cNvPr id="27" name="文本框 64"/>
          <p:cNvSpPr txBox="1">
            <a:spLocks noChangeArrowheads="1"/>
          </p:cNvSpPr>
          <p:nvPr/>
        </p:nvSpPr>
        <p:spPr bwMode="auto">
          <a:xfrm>
            <a:off x="2952751" y="2167469"/>
            <a:ext cx="811213"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1D2C4C"/>
                </a:solidFill>
                <a:effectLst/>
                <a:uLnTx/>
                <a:uFillTx/>
                <a:latin typeface="楷体" panose="02010609060101010101" pitchFamily="49" charset="-122"/>
                <a:ea typeface="楷体" panose="02010609060101010101" pitchFamily="49" charset="-122"/>
                <a:cs typeface="+mn-cs"/>
              </a:rPr>
              <a:t>仓</a:t>
            </a:r>
          </a:p>
        </p:txBody>
      </p:sp>
      <p:sp>
        <p:nvSpPr>
          <p:cNvPr id="28" name="文本框 64"/>
          <p:cNvSpPr txBox="1">
            <a:spLocks noChangeArrowheads="1"/>
          </p:cNvSpPr>
          <p:nvPr/>
        </p:nvSpPr>
        <p:spPr bwMode="auto">
          <a:xfrm>
            <a:off x="3775076" y="2167469"/>
            <a:ext cx="811213"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1D2C4C"/>
                </a:solidFill>
                <a:effectLst/>
                <a:uLnTx/>
                <a:uFillTx/>
                <a:latin typeface="楷体" panose="02010609060101010101" pitchFamily="49" charset="-122"/>
                <a:ea typeface="楷体" panose="02010609060101010101" pitchFamily="49" charset="-122"/>
                <a:cs typeface="+mn-cs"/>
              </a:rPr>
              <a:t>薄</a:t>
            </a:r>
          </a:p>
        </p:txBody>
      </p:sp>
      <p:sp>
        <p:nvSpPr>
          <p:cNvPr id="29" name="文本框 64"/>
          <p:cNvSpPr txBox="1">
            <a:spLocks noChangeArrowheads="1"/>
          </p:cNvSpPr>
          <p:nvPr/>
        </p:nvSpPr>
        <p:spPr bwMode="auto">
          <a:xfrm>
            <a:off x="4598988" y="2167469"/>
            <a:ext cx="811212"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1D2C4C"/>
                </a:solidFill>
                <a:effectLst/>
                <a:uLnTx/>
                <a:uFillTx/>
                <a:latin typeface="楷体" panose="02010609060101010101" pitchFamily="49" charset="-122"/>
                <a:ea typeface="楷体" panose="02010609060101010101" pitchFamily="49" charset="-122"/>
                <a:cs typeface="+mn-cs"/>
              </a:rPr>
              <a:t>拇</a:t>
            </a:r>
          </a:p>
        </p:txBody>
      </p:sp>
      <p:sp>
        <p:nvSpPr>
          <p:cNvPr id="30" name="文本框 64"/>
          <p:cNvSpPr txBox="1">
            <a:spLocks noChangeArrowheads="1"/>
          </p:cNvSpPr>
          <p:nvPr/>
        </p:nvSpPr>
        <p:spPr bwMode="auto">
          <a:xfrm>
            <a:off x="5422901" y="2167469"/>
            <a:ext cx="811213"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1D2C4C"/>
                </a:solidFill>
                <a:effectLst/>
                <a:uLnTx/>
                <a:uFillTx/>
                <a:latin typeface="楷体" panose="02010609060101010101" pitchFamily="49" charset="-122"/>
                <a:ea typeface="楷体" panose="02010609060101010101" pitchFamily="49" charset="-122"/>
                <a:cs typeface="+mn-cs"/>
              </a:rPr>
              <a:t>憎</a:t>
            </a:r>
          </a:p>
        </p:txBody>
      </p:sp>
      <p:sp>
        <p:nvSpPr>
          <p:cNvPr id="31" name="文本框 64"/>
          <p:cNvSpPr txBox="1">
            <a:spLocks noChangeArrowheads="1"/>
          </p:cNvSpPr>
          <p:nvPr/>
        </p:nvSpPr>
        <p:spPr bwMode="auto">
          <a:xfrm>
            <a:off x="6245226" y="2167469"/>
            <a:ext cx="811213"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1D2C4C"/>
                </a:solidFill>
                <a:effectLst/>
                <a:uLnTx/>
                <a:uFillTx/>
                <a:latin typeface="楷体" panose="02010609060101010101" pitchFamily="49" charset="-122"/>
                <a:ea typeface="楷体" panose="02010609060101010101" pitchFamily="49" charset="-122"/>
                <a:cs typeface="+mn-cs"/>
              </a:rPr>
              <a:t>庸</a:t>
            </a:r>
          </a:p>
        </p:txBody>
      </p:sp>
      <p:sp>
        <p:nvSpPr>
          <p:cNvPr id="56" name="文本框 64"/>
          <p:cNvSpPr txBox="1">
            <a:spLocks noChangeArrowheads="1"/>
          </p:cNvSpPr>
          <p:nvPr/>
        </p:nvSpPr>
        <p:spPr bwMode="auto">
          <a:xfrm>
            <a:off x="1258888" y="5336119"/>
            <a:ext cx="811212"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1D2C4C"/>
                </a:solidFill>
                <a:effectLst/>
                <a:uLnTx/>
                <a:uFillTx/>
                <a:latin typeface="楷体" panose="02010609060101010101" pitchFamily="49" charset="-122"/>
                <a:ea typeface="楷体" panose="02010609060101010101" pitchFamily="49" charset="-122"/>
                <a:cs typeface="+mn-cs"/>
              </a:rPr>
              <a:t>搔</a:t>
            </a:r>
          </a:p>
        </p:txBody>
      </p:sp>
      <p:sp>
        <p:nvSpPr>
          <p:cNvPr id="57" name="文本框 64"/>
          <p:cNvSpPr txBox="1">
            <a:spLocks noChangeArrowheads="1"/>
          </p:cNvSpPr>
          <p:nvPr/>
        </p:nvSpPr>
        <p:spPr bwMode="auto">
          <a:xfrm>
            <a:off x="2082801" y="5336119"/>
            <a:ext cx="811213"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1D2C4C"/>
                </a:solidFill>
                <a:effectLst/>
                <a:uLnTx/>
                <a:uFillTx/>
                <a:latin typeface="楷体" panose="02010609060101010101" pitchFamily="49" charset="-122"/>
                <a:ea typeface="楷体" panose="02010609060101010101" pitchFamily="49" charset="-122"/>
                <a:cs typeface="+mn-cs"/>
              </a:rPr>
              <a:t>窈</a:t>
            </a:r>
          </a:p>
        </p:txBody>
      </p:sp>
      <p:sp>
        <p:nvSpPr>
          <p:cNvPr id="58" name="文本框 64"/>
          <p:cNvSpPr txBox="1">
            <a:spLocks noChangeArrowheads="1"/>
          </p:cNvSpPr>
          <p:nvPr/>
        </p:nvSpPr>
        <p:spPr bwMode="auto">
          <a:xfrm>
            <a:off x="2905126" y="5336119"/>
            <a:ext cx="811213"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1D2C4C"/>
                </a:solidFill>
                <a:effectLst/>
                <a:uLnTx/>
                <a:uFillTx/>
                <a:latin typeface="楷体" panose="02010609060101010101" pitchFamily="49" charset="-122"/>
                <a:ea typeface="楷体" panose="02010609060101010101" pitchFamily="49" charset="-122"/>
                <a:cs typeface="+mn-cs"/>
              </a:rPr>
              <a:t>揿</a:t>
            </a:r>
          </a:p>
        </p:txBody>
      </p:sp>
      <p:sp>
        <p:nvSpPr>
          <p:cNvPr id="59" name="文本框 64"/>
          <p:cNvSpPr txBox="1">
            <a:spLocks noChangeArrowheads="1"/>
          </p:cNvSpPr>
          <p:nvPr/>
        </p:nvSpPr>
        <p:spPr bwMode="auto">
          <a:xfrm>
            <a:off x="3729038" y="5336119"/>
            <a:ext cx="811212"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1D2C4C"/>
                </a:solidFill>
                <a:effectLst/>
                <a:uLnTx/>
                <a:uFillTx/>
                <a:latin typeface="楷体" panose="02010609060101010101" pitchFamily="49" charset="-122"/>
                <a:ea typeface="楷体" panose="02010609060101010101" pitchFamily="49" charset="-122"/>
                <a:cs typeface="+mn-cs"/>
              </a:rPr>
              <a:t>弦</a:t>
            </a:r>
          </a:p>
        </p:txBody>
      </p:sp>
      <p:sp>
        <p:nvSpPr>
          <p:cNvPr id="80" name="文本框 64"/>
          <p:cNvSpPr txBox="1">
            <a:spLocks noChangeArrowheads="1"/>
          </p:cNvSpPr>
          <p:nvPr/>
        </p:nvSpPr>
        <p:spPr bwMode="auto">
          <a:xfrm>
            <a:off x="4327526" y="4089402"/>
            <a:ext cx="811213"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1D2C4C"/>
                </a:solidFill>
                <a:effectLst/>
                <a:uLnTx/>
                <a:uFillTx/>
                <a:latin typeface="楷体" panose="02010609060101010101" pitchFamily="49" charset="-122"/>
                <a:ea typeface="楷体" panose="02010609060101010101" pitchFamily="49" charset="-122"/>
                <a:cs typeface="+mn-cs"/>
              </a:rPr>
              <a:t>拧</a:t>
            </a:r>
          </a:p>
        </p:txBody>
      </p:sp>
      <p:sp>
        <p:nvSpPr>
          <p:cNvPr id="81" name="文本框 64"/>
          <p:cNvSpPr txBox="1">
            <a:spLocks noChangeArrowheads="1"/>
          </p:cNvSpPr>
          <p:nvPr/>
        </p:nvSpPr>
        <p:spPr bwMode="auto">
          <a:xfrm>
            <a:off x="5151438" y="4089402"/>
            <a:ext cx="811212"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1D2C4C"/>
                </a:solidFill>
                <a:effectLst/>
                <a:uLnTx/>
                <a:uFillTx/>
                <a:latin typeface="楷体" panose="02010609060101010101" pitchFamily="49" charset="-122"/>
                <a:ea typeface="楷体" panose="02010609060101010101" pitchFamily="49" charset="-122"/>
                <a:cs typeface="+mn-cs"/>
              </a:rPr>
              <a:t>轧</a:t>
            </a:r>
          </a:p>
        </p:txBody>
      </p:sp>
      <p:sp>
        <p:nvSpPr>
          <p:cNvPr id="82" name="文本框 64"/>
          <p:cNvSpPr txBox="1">
            <a:spLocks noChangeArrowheads="1"/>
          </p:cNvSpPr>
          <p:nvPr/>
        </p:nvSpPr>
        <p:spPr bwMode="auto">
          <a:xfrm>
            <a:off x="5975351" y="4089402"/>
            <a:ext cx="811213"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1D2C4C"/>
                </a:solidFill>
                <a:effectLst/>
                <a:uLnTx/>
                <a:uFillTx/>
                <a:latin typeface="楷体" panose="02010609060101010101" pitchFamily="49" charset="-122"/>
                <a:ea typeface="楷体" panose="02010609060101010101" pitchFamily="49" charset="-122"/>
                <a:cs typeface="+mn-cs"/>
              </a:rPr>
              <a:t>秽</a:t>
            </a:r>
          </a:p>
        </p:txBody>
      </p:sp>
      <p:sp>
        <p:nvSpPr>
          <p:cNvPr id="83" name="文本框 64"/>
          <p:cNvSpPr txBox="1">
            <a:spLocks noChangeArrowheads="1"/>
          </p:cNvSpPr>
          <p:nvPr/>
        </p:nvSpPr>
        <p:spPr bwMode="auto">
          <a:xfrm>
            <a:off x="6797676" y="4089402"/>
            <a:ext cx="811213"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1D2C4C"/>
                </a:solidFill>
                <a:effectLst/>
                <a:uLnTx/>
                <a:uFillTx/>
                <a:latin typeface="楷体" panose="02010609060101010101" pitchFamily="49" charset="-122"/>
                <a:ea typeface="楷体" panose="02010609060101010101" pitchFamily="49" charset="-122"/>
                <a:cs typeface="+mn-cs"/>
              </a:rPr>
              <a:t>窕</a:t>
            </a:r>
          </a:p>
        </p:txBody>
      </p:sp>
      <p:sp>
        <p:nvSpPr>
          <p:cNvPr id="85" name="文本框 84"/>
          <p:cNvSpPr txBox="1">
            <a:spLocks noChangeArrowheads="1"/>
          </p:cNvSpPr>
          <p:nvPr/>
        </p:nvSpPr>
        <p:spPr bwMode="auto">
          <a:xfrm>
            <a:off x="4727576" y="5249335"/>
            <a:ext cx="3204723"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F5DC43"/>
                </a:solidFill>
                <a:effectLst/>
                <a:uLnTx/>
                <a:uFillTx/>
                <a:latin typeface="楷体" panose="02010609060101010101" pitchFamily="49" charset="-122"/>
                <a:ea typeface="楷体" panose="02010609060101010101" pitchFamily="49" charset="-122"/>
                <a:cs typeface="+mn-cs"/>
              </a:rPr>
              <a:t>你真棒！</a:t>
            </a:r>
          </a:p>
        </p:txBody>
      </p:sp>
      <p:sp>
        <p:nvSpPr>
          <p:cNvPr id="7" name="矩形: 圆角 6">
            <a:hlinkClick r:id="" action="ppaction://hlinkshowjump?jump=nextslide"/>
          </p:cNvPr>
          <p:cNvSpPr/>
          <p:nvPr/>
        </p:nvSpPr>
        <p:spPr>
          <a:xfrm>
            <a:off x="6321426" y="323851"/>
            <a:ext cx="982663" cy="812800"/>
          </a:xfrm>
          <a:prstGeom prst="roundRect">
            <a:avLst/>
          </a:prstGeom>
          <a:solidFill>
            <a:srgbClr val="97C5E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48000"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0">
                  <a:noFill/>
                </a:ln>
                <a:solidFill>
                  <a:srgbClr val="5381BD"/>
                </a:solidFill>
                <a:effectLst/>
                <a:uLnTx/>
                <a:uFillTx/>
                <a:latin typeface="黑体" panose="02010609060101010101" pitchFamily="49" charset="-122"/>
                <a:ea typeface="黑体" panose="02010609060101010101" pitchFamily="49" charset="-122"/>
                <a:cs typeface="+mn-cs"/>
              </a:rPr>
              <a:t>跳过</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strVal val="#ppt_h"/>
                                          </p:val>
                                        </p:tav>
                                        <p:tav tm="100000">
                                          <p:val>
                                            <p:strVal val="#ppt_h"/>
                                          </p:val>
                                        </p:tav>
                                      </p:tavLst>
                                    </p:anim>
                                  </p:childTnLst>
                                </p:cTn>
                              </p:par>
                              <p:par>
                                <p:cTn id="9" presetID="47"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4" restart="whenNotActive" fill="hold" evtFilter="cancelBubble" nodeType="interactiveSeq">
                <p:stCondLst>
                  <p:cond evt="onClick" delay="0">
                    <p:tgtEl>
                      <p:spTgt spid="24"/>
                    </p:tgtEl>
                  </p:cond>
                </p:stCondLst>
                <p:endSync evt="end" delay="0">
                  <p:rtn val="all"/>
                </p:endSync>
                <p:childTnLst>
                  <p:par>
                    <p:cTn id="15" fill="hold">
                      <p:stCondLst>
                        <p:cond delay="0"/>
                      </p:stCondLst>
                      <p:childTnLst>
                        <p:par>
                          <p:cTn id="16" fill="hold">
                            <p:stCondLst>
                              <p:cond delay="0"/>
                            </p:stCondLst>
                            <p:childTnLst>
                              <p:par>
                                <p:cTn id="17" presetID="10" presetClass="exit" presetSubtype="0" fill="hold" grpId="0" nodeType="clickEffect">
                                  <p:stCondLst>
                                    <p:cond delay="0"/>
                                  </p:stCondLst>
                                  <p:childTnLst>
                                    <p:animEffect transition="out" filter="fade">
                                      <p:cBhvr>
                                        <p:cTn id="18" dur="1000"/>
                                        <p:tgtEl>
                                          <p:spTgt spid="24"/>
                                        </p:tgtEl>
                                      </p:cBhvr>
                                    </p:animEffect>
                                    <p:set>
                                      <p:cBhvr>
                                        <p:cTn id="19" dur="1" fill="hold">
                                          <p:stCondLst>
                                            <p:cond delay="999"/>
                                          </p:stCondLst>
                                        </p:cTn>
                                        <p:tgtEl>
                                          <p:spTgt spid="24"/>
                                        </p:tgtEl>
                                        <p:attrNameLst>
                                          <p:attrName>style.visibility</p:attrName>
                                        </p:attrNameLst>
                                      </p:cBhvr>
                                      <p:to>
                                        <p:strVal val="hidden"/>
                                      </p:to>
                                    </p:set>
                                  </p:childTnLst>
                                </p:cTn>
                              </p:par>
                              <p:par>
                                <p:cTn id="20" presetID="42" presetClass="path" presetSubtype="0" accel="50000" decel="50000" fill="hold" nodeType="withEffect">
                                  <p:stCondLst>
                                    <p:cond delay="0"/>
                                  </p:stCondLst>
                                  <p:childTnLst>
                                    <p:animMotion origin="layout" path="M -4.72222E-6 1.7284E-6 L 0.00105 0.11852 " pathEditMode="relative" rAng="0" ptsTypes="AA">
                                      <p:cBhvr>
                                        <p:cTn id="21" dur="1000" fill="hold"/>
                                        <p:tgtEl>
                                          <p:spTgt spid="21"/>
                                        </p:tgtEl>
                                        <p:attrNameLst>
                                          <p:attrName>ppt_x</p:attrName>
                                          <p:attrName>ppt_y</p:attrName>
                                        </p:attrNameLst>
                                      </p:cBhvr>
                                      <p:rCtr x="100" y="5900"/>
                                    </p:animMotion>
                                  </p:childTnLst>
                                </p:cTn>
                              </p:par>
                              <p:par>
                                <p:cTn id="22" presetID="1" presetClass="exit" presetSubtype="0" fill="hold" grpId="1" nodeType="withEffect">
                                  <p:stCondLst>
                                    <p:cond delay="0"/>
                                  </p:stCondLst>
                                  <p:childTnLst>
                                    <p:set>
                                      <p:cBhvr>
                                        <p:cTn id="23" dur="1" fill="hold">
                                          <p:stCondLst>
                                            <p:cond delay="0"/>
                                          </p:stCondLst>
                                        </p:cTn>
                                        <p:tgtEl>
                                          <p:spTgt spid="47"/>
                                        </p:tgtEl>
                                        <p:attrNameLst>
                                          <p:attrName>style.visibility</p:attrName>
                                        </p:attrNameLst>
                                      </p:cBhvr>
                                      <p:to>
                                        <p:strVal val="hidden"/>
                                      </p:to>
                                    </p:set>
                                  </p:childTnLst>
                                </p:cTn>
                              </p:par>
                            </p:childTnLst>
                          </p:cTn>
                        </p:par>
                      </p:childTnLst>
                    </p:cTn>
                  </p:par>
                </p:childTnLst>
              </p:cTn>
              <p:nextCondLst>
                <p:cond evt="onClick" delay="0">
                  <p:tgtEl>
                    <p:spTgt spid="24"/>
                  </p:tgtEl>
                </p:cond>
              </p:nextCondLst>
            </p:seq>
            <p:seq concurrent="1" nextAc="seek">
              <p:cTn id="24" restart="whenNotActive" fill="hold" evtFilter="cancelBubble" nodeType="interactiveSeq">
                <p:stCondLst>
                  <p:cond evt="onClick" delay="0">
                    <p:tgtEl>
                      <p:spTgt spid="27"/>
                    </p:tgtEl>
                  </p:cond>
                </p:stCondLst>
                <p:endSync evt="end" delay="0">
                  <p:rtn val="all"/>
                </p:endSync>
                <p:childTnLst>
                  <p:par>
                    <p:cTn id="25" fill="hold">
                      <p:stCondLst>
                        <p:cond delay="0"/>
                      </p:stCondLst>
                      <p:childTnLst>
                        <p:par>
                          <p:cTn id="26" fill="hold">
                            <p:stCondLst>
                              <p:cond delay="0"/>
                            </p:stCondLst>
                            <p:childTnLst>
                              <p:par>
                                <p:cTn id="27" presetID="10" presetClass="exit" presetSubtype="0" fill="hold" grpId="0" nodeType="clickEffect">
                                  <p:stCondLst>
                                    <p:cond delay="0"/>
                                  </p:stCondLst>
                                  <p:childTnLst>
                                    <p:animEffect transition="out" filter="fade">
                                      <p:cBhvr>
                                        <p:cTn id="28" dur="1000"/>
                                        <p:tgtEl>
                                          <p:spTgt spid="27"/>
                                        </p:tgtEl>
                                      </p:cBhvr>
                                    </p:animEffect>
                                    <p:set>
                                      <p:cBhvr>
                                        <p:cTn id="29" dur="1" fill="hold">
                                          <p:stCondLst>
                                            <p:cond delay="999"/>
                                          </p:stCondLst>
                                        </p:cTn>
                                        <p:tgtEl>
                                          <p:spTgt spid="27"/>
                                        </p:tgtEl>
                                        <p:attrNameLst>
                                          <p:attrName>style.visibility</p:attrName>
                                        </p:attrNameLst>
                                      </p:cBhvr>
                                      <p:to>
                                        <p:strVal val="hidden"/>
                                      </p:to>
                                    </p:set>
                                  </p:childTnLst>
                                </p:cTn>
                              </p:par>
                              <p:par>
                                <p:cTn id="30" presetID="42" presetClass="path" presetSubtype="0" accel="50000" decel="50000" fill="hold" nodeType="withEffect">
                                  <p:stCondLst>
                                    <p:cond delay="0"/>
                                  </p:stCondLst>
                                  <p:childTnLst>
                                    <p:animMotion origin="layout" path="M 1.11111E-6 1.7284E-6 L 0.00104 0.11852 " pathEditMode="relative" rAng="0" ptsTypes="AA">
                                      <p:cBhvr>
                                        <p:cTn id="31" dur="1000" fill="hold"/>
                                        <p:tgtEl>
                                          <p:spTgt spid="32"/>
                                        </p:tgtEl>
                                        <p:attrNameLst>
                                          <p:attrName>ppt_x</p:attrName>
                                          <p:attrName>ppt_y</p:attrName>
                                        </p:attrNameLst>
                                      </p:cBhvr>
                                      <p:rCtr x="100" y="5900"/>
                                    </p:animMotion>
                                  </p:childTnLst>
                                </p:cTn>
                              </p:par>
                              <p:par>
                                <p:cTn id="32" presetID="1" presetClass="exit" presetSubtype="0" fill="hold" grpId="1" nodeType="withEffect">
                                  <p:stCondLst>
                                    <p:cond delay="0"/>
                                  </p:stCondLst>
                                  <p:childTnLst>
                                    <p:set>
                                      <p:cBhvr>
                                        <p:cTn id="33" dur="1" fill="hold">
                                          <p:stCondLst>
                                            <p:cond delay="0"/>
                                          </p:stCondLst>
                                        </p:cTn>
                                        <p:tgtEl>
                                          <p:spTgt spid="49"/>
                                        </p:tgtEl>
                                        <p:attrNameLst>
                                          <p:attrName>style.visibility</p:attrName>
                                        </p:attrNameLst>
                                      </p:cBhvr>
                                      <p:to>
                                        <p:strVal val="hidden"/>
                                      </p:to>
                                    </p:set>
                                  </p:childTnLst>
                                </p:cTn>
                              </p:par>
                            </p:childTnLst>
                          </p:cTn>
                        </p:par>
                      </p:childTnLst>
                    </p:cTn>
                  </p:par>
                </p:childTnLst>
              </p:cTn>
              <p:nextCondLst>
                <p:cond evt="onClick" delay="0">
                  <p:tgtEl>
                    <p:spTgt spid="27"/>
                  </p:tgtEl>
                </p:cond>
              </p:nextCondLst>
            </p:seq>
            <p:seq concurrent="1" nextAc="seek">
              <p:cTn id="34" restart="whenNotActive" fill="hold" evtFilter="cancelBubble" nodeType="interactiveSeq">
                <p:stCondLst>
                  <p:cond evt="onClick" delay="0">
                    <p:tgtEl>
                      <p:spTgt spid="28"/>
                    </p:tgtEl>
                  </p:cond>
                </p:stCondLst>
                <p:endSync evt="end" delay="0">
                  <p:rtn val="all"/>
                </p:endSync>
                <p:childTnLst>
                  <p:par>
                    <p:cTn id="35" fill="hold">
                      <p:stCondLst>
                        <p:cond delay="0"/>
                      </p:stCondLst>
                      <p:childTnLst>
                        <p:par>
                          <p:cTn id="36" fill="hold">
                            <p:stCondLst>
                              <p:cond delay="0"/>
                            </p:stCondLst>
                            <p:childTnLst>
                              <p:par>
                                <p:cTn id="37" presetID="10" presetClass="exit" presetSubtype="0" fill="hold" grpId="0" nodeType="clickEffect">
                                  <p:stCondLst>
                                    <p:cond delay="0"/>
                                  </p:stCondLst>
                                  <p:childTnLst>
                                    <p:animEffect transition="out" filter="fade">
                                      <p:cBhvr>
                                        <p:cTn id="38" dur="1000"/>
                                        <p:tgtEl>
                                          <p:spTgt spid="28"/>
                                        </p:tgtEl>
                                      </p:cBhvr>
                                    </p:animEffect>
                                    <p:set>
                                      <p:cBhvr>
                                        <p:cTn id="39" dur="1" fill="hold">
                                          <p:stCondLst>
                                            <p:cond delay="999"/>
                                          </p:stCondLst>
                                        </p:cTn>
                                        <p:tgtEl>
                                          <p:spTgt spid="28"/>
                                        </p:tgtEl>
                                        <p:attrNameLst>
                                          <p:attrName>style.visibility</p:attrName>
                                        </p:attrNameLst>
                                      </p:cBhvr>
                                      <p:to>
                                        <p:strVal val="hidden"/>
                                      </p:to>
                                    </p:set>
                                  </p:childTnLst>
                                </p:cTn>
                              </p:par>
                              <p:par>
                                <p:cTn id="40" presetID="42" presetClass="path" presetSubtype="0" accel="50000" decel="50000" fill="hold" nodeType="withEffect">
                                  <p:stCondLst>
                                    <p:cond delay="0"/>
                                  </p:stCondLst>
                                  <p:childTnLst>
                                    <p:animMotion origin="layout" path="M -3.05556E-6 1.7284E-6 L 0.00104 0.11852 " pathEditMode="relative" rAng="0" ptsTypes="AA">
                                      <p:cBhvr>
                                        <p:cTn id="41" dur="1000" fill="hold"/>
                                        <p:tgtEl>
                                          <p:spTgt spid="33"/>
                                        </p:tgtEl>
                                        <p:attrNameLst>
                                          <p:attrName>ppt_x</p:attrName>
                                          <p:attrName>ppt_y</p:attrName>
                                        </p:attrNameLst>
                                      </p:cBhvr>
                                      <p:rCtr x="100" y="5900"/>
                                    </p:animMotion>
                                  </p:childTnLst>
                                </p:cTn>
                              </p:par>
                              <p:par>
                                <p:cTn id="42" presetID="1" presetClass="exit" presetSubtype="0" fill="hold" grpId="1" nodeType="withEffect">
                                  <p:stCondLst>
                                    <p:cond delay="0"/>
                                  </p:stCondLst>
                                  <p:childTnLst>
                                    <p:set>
                                      <p:cBhvr>
                                        <p:cTn id="43" dur="1" fill="hold">
                                          <p:stCondLst>
                                            <p:cond delay="0"/>
                                          </p:stCondLst>
                                        </p:cTn>
                                        <p:tgtEl>
                                          <p:spTgt spid="54"/>
                                        </p:tgtEl>
                                        <p:attrNameLst>
                                          <p:attrName>style.visibility</p:attrName>
                                        </p:attrNameLst>
                                      </p:cBhvr>
                                      <p:to>
                                        <p:strVal val="hidden"/>
                                      </p:to>
                                    </p:set>
                                  </p:childTnLst>
                                </p:cTn>
                              </p:par>
                            </p:childTnLst>
                          </p:cTn>
                        </p:par>
                      </p:childTnLst>
                    </p:cTn>
                  </p:par>
                </p:childTnLst>
              </p:cTn>
              <p:nextCondLst>
                <p:cond evt="onClick" delay="0">
                  <p:tgtEl>
                    <p:spTgt spid="28"/>
                  </p:tgtEl>
                </p:cond>
              </p:nextCondLst>
            </p:seq>
            <p:seq concurrent="1" nextAc="seek">
              <p:cTn id="44" restart="whenNotActive" fill="hold" evtFilter="cancelBubble" nodeType="interactiveSeq">
                <p:stCondLst>
                  <p:cond evt="onClick" delay="0">
                    <p:tgtEl>
                      <p:spTgt spid="29"/>
                    </p:tgtEl>
                  </p:cond>
                </p:stCondLst>
                <p:endSync evt="end" delay="0">
                  <p:rtn val="all"/>
                </p:endSync>
                <p:childTnLst>
                  <p:par>
                    <p:cTn id="45" fill="hold">
                      <p:stCondLst>
                        <p:cond delay="0"/>
                      </p:stCondLst>
                      <p:childTnLst>
                        <p:par>
                          <p:cTn id="46" fill="hold">
                            <p:stCondLst>
                              <p:cond delay="0"/>
                            </p:stCondLst>
                            <p:childTnLst>
                              <p:par>
                                <p:cTn id="47" presetID="10" presetClass="exit" presetSubtype="0" fill="hold" grpId="0" nodeType="clickEffect">
                                  <p:stCondLst>
                                    <p:cond delay="0"/>
                                  </p:stCondLst>
                                  <p:childTnLst>
                                    <p:animEffect transition="out" filter="fade">
                                      <p:cBhvr>
                                        <p:cTn id="48" dur="1000"/>
                                        <p:tgtEl>
                                          <p:spTgt spid="29"/>
                                        </p:tgtEl>
                                      </p:cBhvr>
                                    </p:animEffect>
                                    <p:set>
                                      <p:cBhvr>
                                        <p:cTn id="49" dur="1" fill="hold">
                                          <p:stCondLst>
                                            <p:cond delay="999"/>
                                          </p:stCondLst>
                                        </p:cTn>
                                        <p:tgtEl>
                                          <p:spTgt spid="29"/>
                                        </p:tgtEl>
                                        <p:attrNameLst>
                                          <p:attrName>style.visibility</p:attrName>
                                        </p:attrNameLst>
                                      </p:cBhvr>
                                      <p:to>
                                        <p:strVal val="hidden"/>
                                      </p:to>
                                    </p:set>
                                  </p:childTnLst>
                                </p:cTn>
                              </p:par>
                              <p:par>
                                <p:cTn id="50" presetID="42" presetClass="path" presetSubtype="0" accel="50000" decel="50000" fill="hold" nodeType="withEffect">
                                  <p:stCondLst>
                                    <p:cond delay="0"/>
                                  </p:stCondLst>
                                  <p:childTnLst>
                                    <p:animMotion origin="layout" path="M -8.33333E-7 1.7284E-6 L 0.00104 0.11852 " pathEditMode="relative" rAng="0" ptsTypes="AA">
                                      <p:cBhvr>
                                        <p:cTn id="51" dur="1000" fill="hold"/>
                                        <p:tgtEl>
                                          <p:spTgt spid="34"/>
                                        </p:tgtEl>
                                        <p:attrNameLst>
                                          <p:attrName>ppt_x</p:attrName>
                                          <p:attrName>ppt_y</p:attrName>
                                        </p:attrNameLst>
                                      </p:cBhvr>
                                      <p:rCtr x="100" y="5900"/>
                                    </p:animMotion>
                                  </p:childTnLst>
                                </p:cTn>
                              </p:par>
                              <p:par>
                                <p:cTn id="52" presetID="1" presetClass="exit" presetSubtype="0" fill="hold" grpId="1" nodeType="withEffect">
                                  <p:stCondLst>
                                    <p:cond delay="0"/>
                                  </p:stCondLst>
                                  <p:childTnLst>
                                    <p:set>
                                      <p:cBhvr>
                                        <p:cTn id="53" dur="1" fill="hold">
                                          <p:stCondLst>
                                            <p:cond delay="0"/>
                                          </p:stCondLst>
                                        </p:cTn>
                                        <p:tgtEl>
                                          <p:spTgt spid="55"/>
                                        </p:tgtEl>
                                        <p:attrNameLst>
                                          <p:attrName>style.visibility</p:attrName>
                                        </p:attrNameLst>
                                      </p:cBhvr>
                                      <p:to>
                                        <p:strVal val="hidden"/>
                                      </p:to>
                                    </p:set>
                                  </p:childTnLst>
                                </p:cTn>
                              </p:par>
                            </p:childTnLst>
                          </p:cTn>
                        </p:par>
                      </p:childTnLst>
                    </p:cTn>
                  </p:par>
                </p:childTnLst>
              </p:cTn>
              <p:nextCondLst>
                <p:cond evt="onClick" delay="0">
                  <p:tgtEl>
                    <p:spTgt spid="29"/>
                  </p:tgtEl>
                </p:cond>
              </p:nextCondLst>
            </p:seq>
            <p:seq concurrent="1" nextAc="seek">
              <p:cTn id="54" restart="whenNotActive" fill="hold" evtFilter="cancelBubble" nodeType="interactiveSeq">
                <p:stCondLst>
                  <p:cond evt="onClick" delay="0">
                    <p:tgtEl>
                      <p:spTgt spid="30"/>
                    </p:tgtEl>
                  </p:cond>
                </p:stCondLst>
                <p:endSync evt="end" delay="0">
                  <p:rtn val="all"/>
                </p:endSync>
                <p:childTnLst>
                  <p:par>
                    <p:cTn id="55" fill="hold">
                      <p:stCondLst>
                        <p:cond delay="0"/>
                      </p:stCondLst>
                      <p:childTnLst>
                        <p:par>
                          <p:cTn id="56" fill="hold">
                            <p:stCondLst>
                              <p:cond delay="0"/>
                            </p:stCondLst>
                            <p:childTnLst>
                              <p:par>
                                <p:cTn id="57" presetID="10" presetClass="exit" presetSubtype="0" fill="hold" grpId="0" nodeType="clickEffect">
                                  <p:stCondLst>
                                    <p:cond delay="0"/>
                                  </p:stCondLst>
                                  <p:childTnLst>
                                    <p:animEffect transition="out" filter="fade">
                                      <p:cBhvr>
                                        <p:cTn id="58" dur="1000"/>
                                        <p:tgtEl>
                                          <p:spTgt spid="30"/>
                                        </p:tgtEl>
                                      </p:cBhvr>
                                    </p:animEffect>
                                    <p:set>
                                      <p:cBhvr>
                                        <p:cTn id="59" dur="1" fill="hold">
                                          <p:stCondLst>
                                            <p:cond delay="999"/>
                                          </p:stCondLst>
                                        </p:cTn>
                                        <p:tgtEl>
                                          <p:spTgt spid="30"/>
                                        </p:tgtEl>
                                        <p:attrNameLst>
                                          <p:attrName>style.visibility</p:attrName>
                                        </p:attrNameLst>
                                      </p:cBhvr>
                                      <p:to>
                                        <p:strVal val="hidden"/>
                                      </p:to>
                                    </p:set>
                                  </p:childTnLst>
                                </p:cTn>
                              </p:par>
                              <p:par>
                                <p:cTn id="60" presetID="42" presetClass="path" presetSubtype="0" accel="50000" decel="50000" fill="hold" nodeType="withEffect">
                                  <p:stCondLst>
                                    <p:cond delay="0"/>
                                  </p:stCondLst>
                                  <p:childTnLst>
                                    <p:animMotion origin="layout" path="M 5E-6 1.7284E-6 L 0.00105 0.11852 " pathEditMode="relative" rAng="0" ptsTypes="AA">
                                      <p:cBhvr>
                                        <p:cTn id="61" dur="1000" fill="hold"/>
                                        <p:tgtEl>
                                          <p:spTgt spid="35"/>
                                        </p:tgtEl>
                                        <p:attrNameLst>
                                          <p:attrName>ppt_x</p:attrName>
                                          <p:attrName>ppt_y</p:attrName>
                                        </p:attrNameLst>
                                      </p:cBhvr>
                                      <p:rCtr x="100" y="5900"/>
                                    </p:animMotion>
                                  </p:childTnLst>
                                </p:cTn>
                              </p:par>
                              <p:par>
                                <p:cTn id="62" presetID="1" presetClass="exit" presetSubtype="0" fill="hold" grpId="1" nodeType="withEffect">
                                  <p:stCondLst>
                                    <p:cond delay="0"/>
                                  </p:stCondLst>
                                  <p:childTnLst>
                                    <p:set>
                                      <p:cBhvr>
                                        <p:cTn id="63" dur="1" fill="hold">
                                          <p:stCondLst>
                                            <p:cond delay="0"/>
                                          </p:stCondLst>
                                        </p:cTn>
                                        <p:tgtEl>
                                          <p:spTgt spid="6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64" restart="whenNotActive" fill="hold" evtFilter="cancelBubble" nodeType="interactiveSeq">
                <p:stCondLst>
                  <p:cond evt="onClick" delay="0">
                    <p:tgtEl>
                      <p:spTgt spid="31"/>
                    </p:tgtEl>
                  </p:cond>
                </p:stCondLst>
                <p:endSync evt="end" delay="0">
                  <p:rtn val="all"/>
                </p:endSync>
                <p:childTnLst>
                  <p:par>
                    <p:cTn id="65" fill="hold">
                      <p:stCondLst>
                        <p:cond delay="0"/>
                      </p:stCondLst>
                      <p:childTnLst>
                        <p:par>
                          <p:cTn id="66" fill="hold">
                            <p:stCondLst>
                              <p:cond delay="0"/>
                            </p:stCondLst>
                            <p:childTnLst>
                              <p:par>
                                <p:cTn id="67" presetID="10" presetClass="exit" presetSubtype="0" fill="hold" grpId="0" nodeType="clickEffect">
                                  <p:stCondLst>
                                    <p:cond delay="0"/>
                                  </p:stCondLst>
                                  <p:childTnLst>
                                    <p:animEffect transition="out" filter="fade">
                                      <p:cBhvr>
                                        <p:cTn id="68" dur="1000"/>
                                        <p:tgtEl>
                                          <p:spTgt spid="31"/>
                                        </p:tgtEl>
                                      </p:cBhvr>
                                    </p:animEffect>
                                    <p:set>
                                      <p:cBhvr>
                                        <p:cTn id="69" dur="1" fill="hold">
                                          <p:stCondLst>
                                            <p:cond delay="999"/>
                                          </p:stCondLst>
                                        </p:cTn>
                                        <p:tgtEl>
                                          <p:spTgt spid="31"/>
                                        </p:tgtEl>
                                        <p:attrNameLst>
                                          <p:attrName>style.visibility</p:attrName>
                                        </p:attrNameLst>
                                      </p:cBhvr>
                                      <p:to>
                                        <p:strVal val="hidden"/>
                                      </p:to>
                                    </p:set>
                                  </p:childTnLst>
                                </p:cTn>
                              </p:par>
                              <p:par>
                                <p:cTn id="70" presetID="42" presetClass="path" presetSubtype="0" accel="50000" decel="50000" fill="hold" nodeType="withEffect">
                                  <p:stCondLst>
                                    <p:cond delay="0"/>
                                  </p:stCondLst>
                                  <p:childTnLst>
                                    <p:animMotion origin="layout" path="M 8.33333E-7 1.7284E-6 L 0.00104 0.11852 " pathEditMode="relative" rAng="0" ptsTypes="AA">
                                      <p:cBhvr>
                                        <p:cTn id="71" dur="1000" fill="hold"/>
                                        <p:tgtEl>
                                          <p:spTgt spid="36"/>
                                        </p:tgtEl>
                                        <p:attrNameLst>
                                          <p:attrName>ppt_x</p:attrName>
                                          <p:attrName>ppt_y</p:attrName>
                                        </p:attrNameLst>
                                      </p:cBhvr>
                                      <p:rCtr x="100" y="5900"/>
                                    </p:animMotion>
                                  </p:childTnLst>
                                </p:cTn>
                              </p:par>
                              <p:par>
                                <p:cTn id="72" presetID="1" presetClass="exit" presetSubtype="0" fill="hold" grpId="1" nodeType="withEffect">
                                  <p:stCondLst>
                                    <p:cond delay="0"/>
                                  </p:stCondLst>
                                  <p:childTnLst>
                                    <p:set>
                                      <p:cBhvr>
                                        <p:cTn id="73" dur="1" fill="hold">
                                          <p:stCondLst>
                                            <p:cond delay="0"/>
                                          </p:stCondLst>
                                        </p:cTn>
                                        <p:tgtEl>
                                          <p:spTgt spid="61"/>
                                        </p:tgtEl>
                                        <p:attrNameLst>
                                          <p:attrName>style.visibility</p:attrName>
                                        </p:attrNameLst>
                                      </p:cBhvr>
                                      <p:to>
                                        <p:strVal val="hidden"/>
                                      </p:to>
                                    </p:set>
                                  </p:childTnLst>
                                </p:cTn>
                              </p:par>
                            </p:childTnLst>
                          </p:cTn>
                        </p:par>
                      </p:childTnLst>
                    </p:cTn>
                  </p:par>
                </p:childTnLst>
              </p:cTn>
              <p:nextCondLst>
                <p:cond evt="onClick" delay="0">
                  <p:tgtEl>
                    <p:spTgt spid="31"/>
                  </p:tgtEl>
                </p:cond>
              </p:nextCondLst>
            </p:seq>
            <p:seq concurrent="1" nextAc="seek">
              <p:cTn id="74" restart="whenNotActive" fill="hold" evtFilter="cancelBubble" nodeType="interactiveSeq">
                <p:stCondLst>
                  <p:cond evt="onClick" delay="0">
                    <p:tgtEl>
                      <p:spTgt spid="80"/>
                    </p:tgtEl>
                  </p:cond>
                </p:stCondLst>
                <p:endSync evt="end" delay="0">
                  <p:rtn val="all"/>
                </p:endSync>
                <p:childTnLst>
                  <p:par>
                    <p:cTn id="75" fill="hold">
                      <p:stCondLst>
                        <p:cond delay="0"/>
                      </p:stCondLst>
                      <p:childTnLst>
                        <p:par>
                          <p:cTn id="76" fill="hold">
                            <p:stCondLst>
                              <p:cond delay="0"/>
                            </p:stCondLst>
                            <p:childTnLst>
                              <p:par>
                                <p:cTn id="77" presetID="10" presetClass="exit" presetSubtype="0" fill="hold" grpId="0" nodeType="clickEffect">
                                  <p:stCondLst>
                                    <p:cond delay="0"/>
                                  </p:stCondLst>
                                  <p:childTnLst>
                                    <p:animEffect transition="out" filter="fade">
                                      <p:cBhvr>
                                        <p:cTn id="78" dur="1000"/>
                                        <p:tgtEl>
                                          <p:spTgt spid="80"/>
                                        </p:tgtEl>
                                      </p:cBhvr>
                                    </p:animEffect>
                                    <p:set>
                                      <p:cBhvr>
                                        <p:cTn id="79" dur="1" fill="hold">
                                          <p:stCondLst>
                                            <p:cond delay="999"/>
                                          </p:stCondLst>
                                        </p:cTn>
                                        <p:tgtEl>
                                          <p:spTgt spid="80"/>
                                        </p:tgtEl>
                                        <p:attrNameLst>
                                          <p:attrName>style.visibility</p:attrName>
                                        </p:attrNameLst>
                                      </p:cBhvr>
                                      <p:to>
                                        <p:strVal val="hidden"/>
                                      </p:to>
                                    </p:set>
                                  </p:childTnLst>
                                </p:cTn>
                              </p:par>
                              <p:par>
                                <p:cTn id="80" presetID="42" presetClass="path" presetSubtype="0" accel="50000" decel="50000" fill="hold" nodeType="withEffect">
                                  <p:stCondLst>
                                    <p:cond delay="0"/>
                                  </p:stCondLst>
                                  <p:childTnLst>
                                    <p:animMotion origin="layout" path="M 3.88889E-6 6.17284E-7 L 0.00104 0.11852 " pathEditMode="relative" rAng="0" ptsTypes="AA">
                                      <p:cBhvr>
                                        <p:cTn id="81" dur="1000" fill="hold"/>
                                        <p:tgtEl>
                                          <p:spTgt spid="76"/>
                                        </p:tgtEl>
                                        <p:attrNameLst>
                                          <p:attrName>ppt_x</p:attrName>
                                          <p:attrName>ppt_y</p:attrName>
                                        </p:attrNameLst>
                                      </p:cBhvr>
                                      <p:rCtr x="100" y="5900"/>
                                    </p:animMotion>
                                  </p:childTnLst>
                                </p:cTn>
                              </p:par>
                              <p:par>
                                <p:cTn id="82" presetID="1" presetClass="exit" presetSubtype="0" fill="hold" grpId="1" nodeType="withEffect">
                                  <p:stCondLst>
                                    <p:cond delay="0"/>
                                  </p:stCondLst>
                                  <p:childTnLst>
                                    <p:set>
                                      <p:cBhvr>
                                        <p:cTn id="83" dur="1" fill="hold">
                                          <p:stCondLst>
                                            <p:cond delay="0"/>
                                          </p:stCondLst>
                                        </p:cTn>
                                        <p:tgtEl>
                                          <p:spTgt spid="62"/>
                                        </p:tgtEl>
                                        <p:attrNameLst>
                                          <p:attrName>style.visibility</p:attrName>
                                        </p:attrNameLst>
                                      </p:cBhvr>
                                      <p:to>
                                        <p:strVal val="hidden"/>
                                      </p:to>
                                    </p:set>
                                  </p:childTnLst>
                                </p:cTn>
                              </p:par>
                            </p:childTnLst>
                          </p:cTn>
                        </p:par>
                      </p:childTnLst>
                    </p:cTn>
                  </p:par>
                </p:childTnLst>
              </p:cTn>
              <p:nextCondLst>
                <p:cond evt="onClick" delay="0">
                  <p:tgtEl>
                    <p:spTgt spid="80"/>
                  </p:tgtEl>
                </p:cond>
              </p:nextCondLst>
            </p:seq>
            <p:seq concurrent="1" nextAc="seek">
              <p:cTn id="84" restart="whenNotActive" fill="hold" evtFilter="cancelBubble" nodeType="interactiveSeq">
                <p:stCondLst>
                  <p:cond evt="onClick" delay="0">
                    <p:tgtEl>
                      <p:spTgt spid="81"/>
                    </p:tgtEl>
                  </p:cond>
                </p:stCondLst>
                <p:endSync evt="end" delay="0">
                  <p:rtn val="all"/>
                </p:endSync>
                <p:childTnLst>
                  <p:par>
                    <p:cTn id="85" fill="hold">
                      <p:stCondLst>
                        <p:cond delay="0"/>
                      </p:stCondLst>
                      <p:childTnLst>
                        <p:par>
                          <p:cTn id="86" fill="hold">
                            <p:stCondLst>
                              <p:cond delay="0"/>
                            </p:stCondLst>
                            <p:childTnLst>
                              <p:par>
                                <p:cTn id="87" presetID="10" presetClass="exit" presetSubtype="0" fill="hold" grpId="0" nodeType="clickEffect">
                                  <p:stCondLst>
                                    <p:cond delay="0"/>
                                  </p:stCondLst>
                                  <p:childTnLst>
                                    <p:animEffect transition="out" filter="fade">
                                      <p:cBhvr>
                                        <p:cTn id="88" dur="1000"/>
                                        <p:tgtEl>
                                          <p:spTgt spid="81"/>
                                        </p:tgtEl>
                                      </p:cBhvr>
                                    </p:animEffect>
                                    <p:set>
                                      <p:cBhvr>
                                        <p:cTn id="89" dur="1" fill="hold">
                                          <p:stCondLst>
                                            <p:cond delay="999"/>
                                          </p:stCondLst>
                                        </p:cTn>
                                        <p:tgtEl>
                                          <p:spTgt spid="81"/>
                                        </p:tgtEl>
                                        <p:attrNameLst>
                                          <p:attrName>style.visibility</p:attrName>
                                        </p:attrNameLst>
                                      </p:cBhvr>
                                      <p:to>
                                        <p:strVal val="hidden"/>
                                      </p:to>
                                    </p:set>
                                  </p:childTnLst>
                                </p:cTn>
                              </p:par>
                              <p:par>
                                <p:cTn id="90" presetID="42" presetClass="path" presetSubtype="0" accel="50000" decel="50000" fill="hold" nodeType="withEffect">
                                  <p:stCondLst>
                                    <p:cond delay="0"/>
                                  </p:stCondLst>
                                  <p:childTnLst>
                                    <p:animMotion origin="layout" path="M -2.77778E-7 6.17284E-7 L 0.00104 0.11852 " pathEditMode="relative" rAng="0" ptsTypes="AA">
                                      <p:cBhvr>
                                        <p:cTn id="91" dur="1000" fill="hold"/>
                                        <p:tgtEl>
                                          <p:spTgt spid="77"/>
                                        </p:tgtEl>
                                        <p:attrNameLst>
                                          <p:attrName>ppt_x</p:attrName>
                                          <p:attrName>ppt_y</p:attrName>
                                        </p:attrNameLst>
                                      </p:cBhvr>
                                      <p:rCtr x="100" y="5900"/>
                                    </p:animMotion>
                                  </p:childTnLst>
                                </p:cTn>
                              </p:par>
                              <p:par>
                                <p:cTn id="92" presetID="1" presetClass="exit" presetSubtype="0" fill="hold" grpId="1" nodeType="withEffect">
                                  <p:stCondLst>
                                    <p:cond delay="0"/>
                                  </p:stCondLst>
                                  <p:childTnLst>
                                    <p:set>
                                      <p:cBhvr>
                                        <p:cTn id="93" dur="1" fill="hold">
                                          <p:stCondLst>
                                            <p:cond delay="0"/>
                                          </p:stCondLst>
                                        </p:cTn>
                                        <p:tgtEl>
                                          <p:spTgt spid="63"/>
                                        </p:tgtEl>
                                        <p:attrNameLst>
                                          <p:attrName>style.visibility</p:attrName>
                                        </p:attrNameLst>
                                      </p:cBhvr>
                                      <p:to>
                                        <p:strVal val="hidden"/>
                                      </p:to>
                                    </p:set>
                                  </p:childTnLst>
                                </p:cTn>
                              </p:par>
                            </p:childTnLst>
                          </p:cTn>
                        </p:par>
                      </p:childTnLst>
                    </p:cTn>
                  </p:par>
                </p:childTnLst>
              </p:cTn>
              <p:nextCondLst>
                <p:cond evt="onClick" delay="0">
                  <p:tgtEl>
                    <p:spTgt spid="81"/>
                  </p:tgtEl>
                </p:cond>
              </p:nextCondLst>
            </p:seq>
            <p:seq concurrent="1" nextAc="seek">
              <p:cTn id="94" restart="whenNotActive" fill="hold" evtFilter="cancelBubble" nodeType="interactiveSeq">
                <p:stCondLst>
                  <p:cond evt="onClick" delay="0">
                    <p:tgtEl>
                      <p:spTgt spid="82"/>
                    </p:tgtEl>
                  </p:cond>
                </p:stCondLst>
                <p:endSync evt="end" delay="0">
                  <p:rtn val="all"/>
                </p:endSync>
                <p:childTnLst>
                  <p:par>
                    <p:cTn id="95" fill="hold">
                      <p:stCondLst>
                        <p:cond delay="0"/>
                      </p:stCondLst>
                      <p:childTnLst>
                        <p:par>
                          <p:cTn id="96" fill="hold">
                            <p:stCondLst>
                              <p:cond delay="0"/>
                            </p:stCondLst>
                            <p:childTnLst>
                              <p:par>
                                <p:cTn id="97" presetID="10" presetClass="exit" presetSubtype="0" fill="hold" grpId="0" nodeType="clickEffect">
                                  <p:stCondLst>
                                    <p:cond delay="0"/>
                                  </p:stCondLst>
                                  <p:childTnLst>
                                    <p:animEffect transition="out" filter="fade">
                                      <p:cBhvr>
                                        <p:cTn id="98" dur="1000"/>
                                        <p:tgtEl>
                                          <p:spTgt spid="82"/>
                                        </p:tgtEl>
                                      </p:cBhvr>
                                    </p:animEffect>
                                    <p:set>
                                      <p:cBhvr>
                                        <p:cTn id="99" dur="1" fill="hold">
                                          <p:stCondLst>
                                            <p:cond delay="999"/>
                                          </p:stCondLst>
                                        </p:cTn>
                                        <p:tgtEl>
                                          <p:spTgt spid="82"/>
                                        </p:tgtEl>
                                        <p:attrNameLst>
                                          <p:attrName>style.visibility</p:attrName>
                                        </p:attrNameLst>
                                      </p:cBhvr>
                                      <p:to>
                                        <p:strVal val="hidden"/>
                                      </p:to>
                                    </p:set>
                                  </p:childTnLst>
                                </p:cTn>
                              </p:par>
                              <p:par>
                                <p:cTn id="100" presetID="42" presetClass="path" presetSubtype="0" accel="50000" decel="50000" fill="hold" nodeType="withEffect">
                                  <p:stCondLst>
                                    <p:cond delay="0"/>
                                  </p:stCondLst>
                                  <p:childTnLst>
                                    <p:animMotion origin="layout" path="M 1.94444E-6 6.17284E-7 L 0.00104 0.11852 " pathEditMode="relative" rAng="0" ptsTypes="AA">
                                      <p:cBhvr>
                                        <p:cTn id="101" dur="1000" fill="hold"/>
                                        <p:tgtEl>
                                          <p:spTgt spid="78"/>
                                        </p:tgtEl>
                                        <p:attrNameLst>
                                          <p:attrName>ppt_x</p:attrName>
                                          <p:attrName>ppt_y</p:attrName>
                                        </p:attrNameLst>
                                      </p:cBhvr>
                                      <p:rCtr x="100" y="5900"/>
                                    </p:animMotion>
                                  </p:childTnLst>
                                </p:cTn>
                              </p:par>
                              <p:par>
                                <p:cTn id="102" presetID="1" presetClass="exit" presetSubtype="0" fill="hold" grpId="1" nodeType="withEffect">
                                  <p:stCondLst>
                                    <p:cond delay="0"/>
                                  </p:stCondLst>
                                  <p:childTnLst>
                                    <p:set>
                                      <p:cBhvr>
                                        <p:cTn id="103" dur="1" fill="hold">
                                          <p:stCondLst>
                                            <p:cond delay="0"/>
                                          </p:stCondLst>
                                        </p:cTn>
                                        <p:tgtEl>
                                          <p:spTgt spid="64"/>
                                        </p:tgtEl>
                                        <p:attrNameLst>
                                          <p:attrName>style.visibility</p:attrName>
                                        </p:attrNameLst>
                                      </p:cBhvr>
                                      <p:to>
                                        <p:strVal val="hidden"/>
                                      </p:to>
                                    </p:set>
                                  </p:childTnLst>
                                </p:cTn>
                              </p:par>
                            </p:childTnLst>
                          </p:cTn>
                        </p:par>
                      </p:childTnLst>
                    </p:cTn>
                  </p:par>
                </p:childTnLst>
              </p:cTn>
              <p:nextCondLst>
                <p:cond evt="onClick" delay="0">
                  <p:tgtEl>
                    <p:spTgt spid="82"/>
                  </p:tgtEl>
                </p:cond>
              </p:nextCondLst>
            </p:seq>
            <p:seq concurrent="1" nextAc="seek">
              <p:cTn id="104" restart="whenNotActive" fill="hold" evtFilter="cancelBubble" nodeType="interactiveSeq">
                <p:stCondLst>
                  <p:cond evt="onClick" delay="0">
                    <p:tgtEl>
                      <p:spTgt spid="83"/>
                    </p:tgtEl>
                  </p:cond>
                </p:stCondLst>
                <p:endSync evt="end" delay="0">
                  <p:rtn val="all"/>
                </p:endSync>
                <p:childTnLst>
                  <p:par>
                    <p:cTn id="105" fill="hold">
                      <p:stCondLst>
                        <p:cond delay="0"/>
                      </p:stCondLst>
                      <p:childTnLst>
                        <p:par>
                          <p:cTn id="106" fill="hold">
                            <p:stCondLst>
                              <p:cond delay="0"/>
                            </p:stCondLst>
                            <p:childTnLst>
                              <p:par>
                                <p:cTn id="107" presetID="10" presetClass="exit" presetSubtype="0" fill="hold" grpId="0" nodeType="clickEffect">
                                  <p:stCondLst>
                                    <p:cond delay="0"/>
                                  </p:stCondLst>
                                  <p:childTnLst>
                                    <p:animEffect transition="out" filter="fade">
                                      <p:cBhvr>
                                        <p:cTn id="108" dur="1000"/>
                                        <p:tgtEl>
                                          <p:spTgt spid="83"/>
                                        </p:tgtEl>
                                      </p:cBhvr>
                                    </p:animEffect>
                                    <p:set>
                                      <p:cBhvr>
                                        <p:cTn id="109" dur="1" fill="hold">
                                          <p:stCondLst>
                                            <p:cond delay="999"/>
                                          </p:stCondLst>
                                        </p:cTn>
                                        <p:tgtEl>
                                          <p:spTgt spid="83"/>
                                        </p:tgtEl>
                                        <p:attrNameLst>
                                          <p:attrName>style.visibility</p:attrName>
                                        </p:attrNameLst>
                                      </p:cBhvr>
                                      <p:to>
                                        <p:strVal val="hidden"/>
                                      </p:to>
                                    </p:set>
                                  </p:childTnLst>
                                </p:cTn>
                              </p:par>
                              <p:par>
                                <p:cTn id="110" presetID="42" presetClass="path" presetSubtype="0" accel="50000" decel="50000" fill="hold" nodeType="withEffect">
                                  <p:stCondLst>
                                    <p:cond delay="0"/>
                                  </p:stCondLst>
                                  <p:childTnLst>
                                    <p:animMotion origin="layout" path="M -2.22222E-6 6.17284E-7 L 0.00104 0.11852 " pathEditMode="relative" rAng="0" ptsTypes="AA">
                                      <p:cBhvr>
                                        <p:cTn id="111" dur="1000" fill="hold"/>
                                        <p:tgtEl>
                                          <p:spTgt spid="79"/>
                                        </p:tgtEl>
                                        <p:attrNameLst>
                                          <p:attrName>ppt_x</p:attrName>
                                          <p:attrName>ppt_y</p:attrName>
                                        </p:attrNameLst>
                                      </p:cBhvr>
                                      <p:rCtr x="100" y="5900"/>
                                    </p:animMotion>
                                  </p:childTnLst>
                                </p:cTn>
                              </p:par>
                              <p:par>
                                <p:cTn id="112" presetID="1" presetClass="exit" presetSubtype="0" fill="hold" grpId="1" nodeType="withEffect">
                                  <p:stCondLst>
                                    <p:cond delay="0"/>
                                  </p:stCondLst>
                                  <p:childTnLst>
                                    <p:set>
                                      <p:cBhvr>
                                        <p:cTn id="113" dur="1" fill="hold">
                                          <p:stCondLst>
                                            <p:cond delay="0"/>
                                          </p:stCondLst>
                                        </p:cTn>
                                        <p:tgtEl>
                                          <p:spTgt spid="65"/>
                                        </p:tgtEl>
                                        <p:attrNameLst>
                                          <p:attrName>style.visibility</p:attrName>
                                        </p:attrNameLst>
                                      </p:cBhvr>
                                      <p:to>
                                        <p:strVal val="hidden"/>
                                      </p:to>
                                    </p:set>
                                  </p:childTnLst>
                                </p:cTn>
                              </p:par>
                            </p:childTnLst>
                          </p:cTn>
                        </p:par>
                      </p:childTnLst>
                    </p:cTn>
                  </p:par>
                </p:childTnLst>
              </p:cTn>
              <p:nextCondLst>
                <p:cond evt="onClick" delay="0">
                  <p:tgtEl>
                    <p:spTgt spid="83"/>
                  </p:tgtEl>
                </p:cond>
              </p:nextCondLst>
            </p:seq>
            <p:seq concurrent="1" nextAc="seek">
              <p:cTn id="114" restart="whenNotActive" fill="hold" evtFilter="cancelBubble" nodeType="interactiveSeq">
                <p:stCondLst>
                  <p:cond evt="onClick" delay="0">
                    <p:tgtEl>
                      <p:spTgt spid="56"/>
                    </p:tgtEl>
                  </p:cond>
                </p:stCondLst>
                <p:endSync evt="end" delay="0">
                  <p:rtn val="all"/>
                </p:endSync>
                <p:childTnLst>
                  <p:par>
                    <p:cTn id="115" fill="hold">
                      <p:stCondLst>
                        <p:cond delay="0"/>
                      </p:stCondLst>
                      <p:childTnLst>
                        <p:par>
                          <p:cTn id="116" fill="hold">
                            <p:stCondLst>
                              <p:cond delay="0"/>
                            </p:stCondLst>
                            <p:childTnLst>
                              <p:par>
                                <p:cTn id="117" presetID="10" presetClass="exit" presetSubtype="0" fill="hold" grpId="0" nodeType="clickEffect">
                                  <p:stCondLst>
                                    <p:cond delay="0"/>
                                  </p:stCondLst>
                                  <p:childTnLst>
                                    <p:animEffect transition="out" filter="fade">
                                      <p:cBhvr>
                                        <p:cTn id="118" dur="1000"/>
                                        <p:tgtEl>
                                          <p:spTgt spid="56"/>
                                        </p:tgtEl>
                                      </p:cBhvr>
                                    </p:animEffect>
                                    <p:set>
                                      <p:cBhvr>
                                        <p:cTn id="119" dur="1" fill="hold">
                                          <p:stCondLst>
                                            <p:cond delay="999"/>
                                          </p:stCondLst>
                                        </p:cTn>
                                        <p:tgtEl>
                                          <p:spTgt spid="56"/>
                                        </p:tgtEl>
                                        <p:attrNameLst>
                                          <p:attrName>style.visibility</p:attrName>
                                        </p:attrNameLst>
                                      </p:cBhvr>
                                      <p:to>
                                        <p:strVal val="hidden"/>
                                      </p:to>
                                    </p:set>
                                  </p:childTnLst>
                                </p:cTn>
                              </p:par>
                              <p:par>
                                <p:cTn id="120" presetID="42" presetClass="path" presetSubtype="0" accel="50000" decel="50000" fill="hold" nodeType="withEffect">
                                  <p:stCondLst>
                                    <p:cond delay="0"/>
                                  </p:stCondLst>
                                  <p:childTnLst>
                                    <p:animMotion origin="layout" path="M 4.16667E-6 -3.08642E-6 L 0.00104 0.11852 " pathEditMode="relative" rAng="0" ptsTypes="AA">
                                      <p:cBhvr>
                                        <p:cTn id="121" dur="1000" fill="hold"/>
                                        <p:tgtEl>
                                          <p:spTgt spid="50"/>
                                        </p:tgtEl>
                                        <p:attrNameLst>
                                          <p:attrName>ppt_x</p:attrName>
                                          <p:attrName>ppt_y</p:attrName>
                                        </p:attrNameLst>
                                      </p:cBhvr>
                                      <p:rCtr x="100" y="5900"/>
                                    </p:animMotion>
                                  </p:childTnLst>
                                </p:cTn>
                              </p:par>
                              <p:par>
                                <p:cTn id="122" presetID="1" presetClass="exit" presetSubtype="0" fill="hold" grpId="1" nodeType="withEffect">
                                  <p:stCondLst>
                                    <p:cond delay="0"/>
                                  </p:stCondLst>
                                  <p:childTnLst>
                                    <p:set>
                                      <p:cBhvr>
                                        <p:cTn id="123" dur="1" fill="hold">
                                          <p:stCondLst>
                                            <p:cond delay="0"/>
                                          </p:stCondLst>
                                        </p:cTn>
                                        <p:tgtEl>
                                          <p:spTgt spid="66"/>
                                        </p:tgtEl>
                                        <p:attrNameLst>
                                          <p:attrName>style.visibility</p:attrName>
                                        </p:attrNameLst>
                                      </p:cBhvr>
                                      <p:to>
                                        <p:strVal val="hidden"/>
                                      </p:to>
                                    </p:set>
                                  </p:childTnLst>
                                </p:cTn>
                              </p:par>
                            </p:childTnLst>
                          </p:cTn>
                        </p:par>
                      </p:childTnLst>
                    </p:cTn>
                  </p:par>
                </p:childTnLst>
              </p:cTn>
              <p:nextCondLst>
                <p:cond evt="onClick" delay="0">
                  <p:tgtEl>
                    <p:spTgt spid="56"/>
                  </p:tgtEl>
                </p:cond>
              </p:nextCondLst>
            </p:seq>
            <p:seq concurrent="1" nextAc="seek">
              <p:cTn id="124" restart="whenNotActive" fill="hold" evtFilter="cancelBubble" nodeType="interactiveSeq">
                <p:stCondLst>
                  <p:cond evt="onClick" delay="0">
                    <p:tgtEl>
                      <p:spTgt spid="57"/>
                    </p:tgtEl>
                  </p:cond>
                </p:stCondLst>
                <p:endSync evt="end" delay="0">
                  <p:rtn val="all"/>
                </p:endSync>
                <p:childTnLst>
                  <p:par>
                    <p:cTn id="125" fill="hold">
                      <p:stCondLst>
                        <p:cond delay="0"/>
                      </p:stCondLst>
                      <p:childTnLst>
                        <p:par>
                          <p:cTn id="126" fill="hold">
                            <p:stCondLst>
                              <p:cond delay="0"/>
                            </p:stCondLst>
                            <p:childTnLst>
                              <p:par>
                                <p:cTn id="127" presetID="10" presetClass="exit" presetSubtype="0" fill="hold" grpId="0" nodeType="clickEffect">
                                  <p:stCondLst>
                                    <p:cond delay="0"/>
                                  </p:stCondLst>
                                  <p:childTnLst>
                                    <p:animEffect transition="out" filter="fade">
                                      <p:cBhvr>
                                        <p:cTn id="128" dur="1000"/>
                                        <p:tgtEl>
                                          <p:spTgt spid="57"/>
                                        </p:tgtEl>
                                      </p:cBhvr>
                                    </p:animEffect>
                                    <p:set>
                                      <p:cBhvr>
                                        <p:cTn id="129" dur="1" fill="hold">
                                          <p:stCondLst>
                                            <p:cond delay="999"/>
                                          </p:stCondLst>
                                        </p:cTn>
                                        <p:tgtEl>
                                          <p:spTgt spid="57"/>
                                        </p:tgtEl>
                                        <p:attrNameLst>
                                          <p:attrName>style.visibility</p:attrName>
                                        </p:attrNameLst>
                                      </p:cBhvr>
                                      <p:to>
                                        <p:strVal val="hidden"/>
                                      </p:to>
                                    </p:set>
                                  </p:childTnLst>
                                </p:cTn>
                              </p:par>
                              <p:par>
                                <p:cTn id="130" presetID="42" presetClass="path" presetSubtype="0" accel="50000" decel="50000" fill="hold" nodeType="withEffect">
                                  <p:stCondLst>
                                    <p:cond delay="0"/>
                                  </p:stCondLst>
                                  <p:childTnLst>
                                    <p:animMotion origin="layout" path="M 0 -3.08642E-6 L 0.00104 0.11852 " pathEditMode="relative" rAng="0" ptsTypes="AA">
                                      <p:cBhvr>
                                        <p:cTn id="131" dur="1000" fill="hold"/>
                                        <p:tgtEl>
                                          <p:spTgt spid="51"/>
                                        </p:tgtEl>
                                        <p:attrNameLst>
                                          <p:attrName>ppt_x</p:attrName>
                                          <p:attrName>ppt_y</p:attrName>
                                        </p:attrNameLst>
                                      </p:cBhvr>
                                      <p:rCtr x="100" y="5900"/>
                                    </p:animMotion>
                                  </p:childTnLst>
                                </p:cTn>
                              </p:par>
                              <p:par>
                                <p:cTn id="132" presetID="1" presetClass="exit" presetSubtype="0" fill="hold" grpId="1" nodeType="withEffect">
                                  <p:stCondLst>
                                    <p:cond delay="0"/>
                                  </p:stCondLst>
                                  <p:childTnLst>
                                    <p:set>
                                      <p:cBhvr>
                                        <p:cTn id="133" dur="1" fill="hold">
                                          <p:stCondLst>
                                            <p:cond delay="0"/>
                                          </p:stCondLst>
                                        </p:cTn>
                                        <p:tgtEl>
                                          <p:spTgt spid="67"/>
                                        </p:tgtEl>
                                        <p:attrNameLst>
                                          <p:attrName>style.visibility</p:attrName>
                                        </p:attrNameLst>
                                      </p:cBhvr>
                                      <p:to>
                                        <p:strVal val="hidden"/>
                                      </p:to>
                                    </p:set>
                                  </p:childTnLst>
                                </p:cTn>
                              </p:par>
                            </p:childTnLst>
                          </p:cTn>
                        </p:par>
                      </p:childTnLst>
                    </p:cTn>
                  </p:par>
                </p:childTnLst>
              </p:cTn>
              <p:nextCondLst>
                <p:cond evt="onClick" delay="0">
                  <p:tgtEl>
                    <p:spTgt spid="57"/>
                  </p:tgtEl>
                </p:cond>
              </p:nextCondLst>
            </p:seq>
            <p:seq concurrent="1" nextAc="seek">
              <p:cTn id="134" restart="whenNotActive" fill="hold" evtFilter="cancelBubble" nodeType="interactiveSeq">
                <p:stCondLst>
                  <p:cond evt="onClick" delay="0">
                    <p:tgtEl>
                      <p:spTgt spid="58"/>
                    </p:tgtEl>
                  </p:cond>
                </p:stCondLst>
                <p:endSync evt="end" delay="0">
                  <p:rtn val="all"/>
                </p:endSync>
                <p:childTnLst>
                  <p:par>
                    <p:cTn id="135" fill="hold">
                      <p:stCondLst>
                        <p:cond delay="0"/>
                      </p:stCondLst>
                      <p:childTnLst>
                        <p:par>
                          <p:cTn id="136" fill="hold">
                            <p:stCondLst>
                              <p:cond delay="0"/>
                            </p:stCondLst>
                            <p:childTnLst>
                              <p:par>
                                <p:cTn id="137" presetID="10" presetClass="exit" presetSubtype="0" fill="hold" grpId="0" nodeType="clickEffect">
                                  <p:stCondLst>
                                    <p:cond delay="0"/>
                                  </p:stCondLst>
                                  <p:childTnLst>
                                    <p:animEffect transition="out" filter="fade">
                                      <p:cBhvr>
                                        <p:cTn id="138" dur="1000"/>
                                        <p:tgtEl>
                                          <p:spTgt spid="58"/>
                                        </p:tgtEl>
                                      </p:cBhvr>
                                    </p:animEffect>
                                    <p:set>
                                      <p:cBhvr>
                                        <p:cTn id="139" dur="1" fill="hold">
                                          <p:stCondLst>
                                            <p:cond delay="999"/>
                                          </p:stCondLst>
                                        </p:cTn>
                                        <p:tgtEl>
                                          <p:spTgt spid="58"/>
                                        </p:tgtEl>
                                        <p:attrNameLst>
                                          <p:attrName>style.visibility</p:attrName>
                                        </p:attrNameLst>
                                      </p:cBhvr>
                                      <p:to>
                                        <p:strVal val="hidden"/>
                                      </p:to>
                                    </p:set>
                                  </p:childTnLst>
                                </p:cTn>
                              </p:par>
                              <p:par>
                                <p:cTn id="140" presetID="42" presetClass="path" presetSubtype="0" accel="50000" decel="50000" fill="hold" nodeType="withEffect">
                                  <p:stCondLst>
                                    <p:cond delay="0"/>
                                  </p:stCondLst>
                                  <p:childTnLst>
                                    <p:animMotion origin="layout" path="M -4.16667E-6 -3.08642E-6 L 0.00105 0.11852 " pathEditMode="relative" rAng="0" ptsTypes="AA">
                                      <p:cBhvr>
                                        <p:cTn id="141" dur="1000" fill="hold"/>
                                        <p:tgtEl>
                                          <p:spTgt spid="52"/>
                                        </p:tgtEl>
                                        <p:attrNameLst>
                                          <p:attrName>ppt_x</p:attrName>
                                          <p:attrName>ppt_y</p:attrName>
                                        </p:attrNameLst>
                                      </p:cBhvr>
                                      <p:rCtr x="100" y="5900"/>
                                    </p:animMotion>
                                  </p:childTnLst>
                                </p:cTn>
                              </p:par>
                              <p:par>
                                <p:cTn id="142" presetID="1" presetClass="exit" presetSubtype="0" fill="hold" grpId="1" nodeType="withEffect">
                                  <p:stCondLst>
                                    <p:cond delay="0"/>
                                  </p:stCondLst>
                                  <p:childTnLst>
                                    <p:set>
                                      <p:cBhvr>
                                        <p:cTn id="143" dur="1" fill="hold">
                                          <p:stCondLst>
                                            <p:cond delay="0"/>
                                          </p:stCondLst>
                                        </p:cTn>
                                        <p:tgtEl>
                                          <p:spTgt spid="68"/>
                                        </p:tgtEl>
                                        <p:attrNameLst>
                                          <p:attrName>style.visibility</p:attrName>
                                        </p:attrNameLst>
                                      </p:cBhvr>
                                      <p:to>
                                        <p:strVal val="hidden"/>
                                      </p:to>
                                    </p:set>
                                  </p:childTnLst>
                                </p:cTn>
                              </p:par>
                            </p:childTnLst>
                          </p:cTn>
                        </p:par>
                      </p:childTnLst>
                    </p:cTn>
                  </p:par>
                </p:childTnLst>
              </p:cTn>
              <p:nextCondLst>
                <p:cond evt="onClick" delay="0">
                  <p:tgtEl>
                    <p:spTgt spid="58"/>
                  </p:tgtEl>
                </p:cond>
              </p:nextCondLst>
            </p:seq>
            <p:seq concurrent="1" nextAc="seek">
              <p:cTn id="144" restart="whenNotActive" fill="hold" evtFilter="cancelBubble" nodeType="interactiveSeq">
                <p:stCondLst>
                  <p:cond evt="onClick" delay="0">
                    <p:tgtEl>
                      <p:spTgt spid="59"/>
                    </p:tgtEl>
                  </p:cond>
                </p:stCondLst>
                <p:endSync evt="end" delay="0">
                  <p:rtn val="all"/>
                </p:endSync>
                <p:childTnLst>
                  <p:par>
                    <p:cTn id="145" fill="hold">
                      <p:stCondLst>
                        <p:cond delay="0"/>
                      </p:stCondLst>
                      <p:childTnLst>
                        <p:par>
                          <p:cTn id="146" fill="hold">
                            <p:stCondLst>
                              <p:cond delay="0"/>
                            </p:stCondLst>
                            <p:childTnLst>
                              <p:par>
                                <p:cTn id="147" presetID="10" presetClass="exit" presetSubtype="0" fill="hold" grpId="0" nodeType="clickEffect">
                                  <p:stCondLst>
                                    <p:cond delay="0"/>
                                  </p:stCondLst>
                                  <p:childTnLst>
                                    <p:animEffect transition="out" filter="fade">
                                      <p:cBhvr>
                                        <p:cTn id="148" dur="1000"/>
                                        <p:tgtEl>
                                          <p:spTgt spid="59"/>
                                        </p:tgtEl>
                                      </p:cBhvr>
                                    </p:animEffect>
                                    <p:set>
                                      <p:cBhvr>
                                        <p:cTn id="149" dur="1" fill="hold">
                                          <p:stCondLst>
                                            <p:cond delay="999"/>
                                          </p:stCondLst>
                                        </p:cTn>
                                        <p:tgtEl>
                                          <p:spTgt spid="59"/>
                                        </p:tgtEl>
                                        <p:attrNameLst>
                                          <p:attrName>style.visibility</p:attrName>
                                        </p:attrNameLst>
                                      </p:cBhvr>
                                      <p:to>
                                        <p:strVal val="hidden"/>
                                      </p:to>
                                    </p:set>
                                  </p:childTnLst>
                                </p:cTn>
                              </p:par>
                              <p:par>
                                <p:cTn id="150" presetID="42" presetClass="path" presetSubtype="0" accel="50000" decel="50000" fill="hold" nodeType="withEffect">
                                  <p:stCondLst>
                                    <p:cond delay="0"/>
                                  </p:stCondLst>
                                  <p:childTnLst>
                                    <p:animMotion origin="layout" path="M -1.94444E-6 -3.08642E-6 L 0.00104 0.11852 " pathEditMode="relative" rAng="0" ptsTypes="AA">
                                      <p:cBhvr>
                                        <p:cTn id="151" dur="1000" fill="hold"/>
                                        <p:tgtEl>
                                          <p:spTgt spid="53"/>
                                        </p:tgtEl>
                                        <p:attrNameLst>
                                          <p:attrName>ppt_x</p:attrName>
                                          <p:attrName>ppt_y</p:attrName>
                                        </p:attrNameLst>
                                      </p:cBhvr>
                                      <p:rCtr x="100" y="5900"/>
                                    </p:animMotion>
                                  </p:childTnLst>
                                </p:cTn>
                              </p:par>
                              <p:par>
                                <p:cTn id="152" presetID="1" presetClass="exit" presetSubtype="0" fill="hold" grpId="1" nodeType="withEffect" nodePh="1">
                                  <p:stCondLst>
                                    <p:cond delay="0"/>
                                  </p:stCondLst>
                                  <p:endCondLst>
                                    <p:cond evt="begin" delay="0"/>
                                  </p:endCondLst>
                                  <p:childTnLst>
                                    <p:set>
                                      <p:cBhvr>
                                        <p:cTn id="153" dur="1" fill="hold">
                                          <p:stCondLst>
                                            <p:cond delay="0"/>
                                          </p:stCondLst>
                                        </p:cTn>
                                        <p:tgtEl>
                                          <p:spTgt spid="69"/>
                                        </p:tgtEl>
                                        <p:attrNameLst>
                                          <p:attrName>style.visibility</p:attrName>
                                        </p:attrNameLst>
                                      </p:cBhvr>
                                      <p:to>
                                        <p:strVal val="hidden"/>
                                      </p:to>
                                    </p:set>
                                  </p:childTnLst>
                                </p:cTn>
                              </p:par>
                            </p:childTnLst>
                          </p:cTn>
                        </p:par>
                      </p:childTnLst>
                    </p:cTn>
                  </p:par>
                </p:childTnLst>
              </p:cTn>
              <p:nextCondLst>
                <p:cond evt="onClick" delay="0">
                  <p:tgtEl>
                    <p:spTgt spid="59"/>
                  </p:tgtEl>
                </p:cond>
              </p:nextCondLst>
            </p:seq>
            <p:seq concurrent="1" nextAc="seek">
              <p:cTn id="154" restart="whenNotActive" fill="hold" evtFilter="cancelBubble" nodeType="interactiveSeq">
                <p:stCondLst>
                  <p:cond evt="onClick" delay="0">
                    <p:tgtEl>
                      <p:spTgt spid="46"/>
                    </p:tgtEl>
                  </p:cond>
                </p:stCondLst>
                <p:endSync evt="end" delay="0">
                  <p:rtn val="all"/>
                </p:endSync>
                <p:childTnLst>
                  <p:par>
                    <p:cTn id="155" fill="hold">
                      <p:stCondLst>
                        <p:cond delay="0"/>
                      </p:stCondLst>
                      <p:childTnLst>
                        <p:par>
                          <p:cTn id="156" fill="hold">
                            <p:stCondLst>
                              <p:cond delay="0"/>
                            </p:stCondLst>
                            <p:childTnLst>
                              <p:par>
                                <p:cTn id="157" presetID="1" presetClass="exit" presetSubtype="0" fill="hold" grpId="0" nodeType="clickEffect">
                                  <p:stCondLst>
                                    <p:cond delay="0"/>
                                  </p:stCondLst>
                                  <p:childTnLst>
                                    <p:set>
                                      <p:cBhvr>
                                        <p:cTn id="158" dur="1" fill="hold">
                                          <p:stCondLst>
                                            <p:cond delay="0"/>
                                          </p:stCondLst>
                                        </p:cTn>
                                        <p:tgtEl>
                                          <p:spTgt spid="46"/>
                                        </p:tgtEl>
                                        <p:attrNameLst>
                                          <p:attrName>style.visibility</p:attrName>
                                        </p:attrNameLst>
                                      </p:cBhvr>
                                      <p:to>
                                        <p:strVal val="hidden"/>
                                      </p:to>
                                    </p:set>
                                  </p:childTnLst>
                                </p:cTn>
                              </p:par>
                              <p:par>
                                <p:cTn id="159" presetID="42" presetClass="entr" presetSubtype="0" fill="hold" nodeType="withEffect">
                                  <p:stCondLst>
                                    <p:cond delay="0"/>
                                  </p:stCondLst>
                                  <p:childTnLst>
                                    <p:set>
                                      <p:cBhvr>
                                        <p:cTn id="160" dur="1" fill="hold">
                                          <p:stCondLst>
                                            <p:cond delay="0"/>
                                          </p:stCondLst>
                                        </p:cTn>
                                        <p:tgtEl>
                                          <p:spTgt spid="10"/>
                                        </p:tgtEl>
                                        <p:attrNameLst>
                                          <p:attrName>style.visibility</p:attrName>
                                        </p:attrNameLst>
                                      </p:cBhvr>
                                      <p:to>
                                        <p:strVal val="visible"/>
                                      </p:to>
                                    </p:set>
                                    <p:animEffect transition="in" filter="fade">
                                      <p:cBhvr>
                                        <p:cTn id="161" dur="500"/>
                                        <p:tgtEl>
                                          <p:spTgt spid="10"/>
                                        </p:tgtEl>
                                      </p:cBhvr>
                                    </p:animEffect>
                                    <p:anim calcmode="lin" valueType="num">
                                      <p:cBhvr>
                                        <p:cTn id="162" dur="500" fill="hold"/>
                                        <p:tgtEl>
                                          <p:spTgt spid="10"/>
                                        </p:tgtEl>
                                        <p:attrNameLst>
                                          <p:attrName>ppt_x</p:attrName>
                                        </p:attrNameLst>
                                      </p:cBhvr>
                                      <p:tavLst>
                                        <p:tav tm="0">
                                          <p:val>
                                            <p:strVal val="#ppt_x"/>
                                          </p:val>
                                        </p:tav>
                                        <p:tav tm="100000">
                                          <p:val>
                                            <p:strVal val="#ppt_x"/>
                                          </p:val>
                                        </p:tav>
                                      </p:tavLst>
                                    </p:anim>
                                    <p:anim calcmode="lin" valueType="num">
                                      <p:cBhvr>
                                        <p:cTn id="163" dur="500" fill="hold"/>
                                        <p:tgtEl>
                                          <p:spTgt spid="10"/>
                                        </p:tgtEl>
                                        <p:attrNameLst>
                                          <p:attrName>ppt_y</p:attrName>
                                        </p:attrNameLst>
                                      </p:cBhvr>
                                      <p:tavLst>
                                        <p:tav tm="0">
                                          <p:val>
                                            <p:strVal val="#ppt_y+.1"/>
                                          </p:val>
                                        </p:tav>
                                        <p:tav tm="100000">
                                          <p:val>
                                            <p:strVal val="#ppt_y"/>
                                          </p:val>
                                        </p:tav>
                                      </p:tavLst>
                                    </p:anim>
                                  </p:childTnLst>
                                </p:cTn>
                              </p:par>
                            </p:childTnLst>
                          </p:cTn>
                        </p:par>
                        <p:par>
                          <p:cTn id="164" fill="hold">
                            <p:stCondLst>
                              <p:cond delay="0"/>
                            </p:stCondLst>
                            <p:childTnLst>
                              <p:par>
                                <p:cTn id="165" presetID="53" presetClass="entr" presetSubtype="16" fill="hold" nodeType="afterEffect">
                                  <p:stCondLst>
                                    <p:cond delay="0"/>
                                  </p:stCondLst>
                                  <p:childTnLst>
                                    <p:set>
                                      <p:cBhvr>
                                        <p:cTn id="166" dur="1" fill="hold">
                                          <p:stCondLst>
                                            <p:cond delay="0"/>
                                          </p:stCondLst>
                                        </p:cTn>
                                        <p:tgtEl>
                                          <p:spTgt spid="14"/>
                                        </p:tgtEl>
                                        <p:attrNameLst>
                                          <p:attrName>style.visibility</p:attrName>
                                        </p:attrNameLst>
                                      </p:cBhvr>
                                      <p:to>
                                        <p:strVal val="visible"/>
                                      </p:to>
                                    </p:set>
                                    <p:anim calcmode="lin" valueType="num">
                                      <p:cBhvr>
                                        <p:cTn id="167" dur="500" fill="hold"/>
                                        <p:tgtEl>
                                          <p:spTgt spid="14"/>
                                        </p:tgtEl>
                                        <p:attrNameLst>
                                          <p:attrName>ppt_w</p:attrName>
                                        </p:attrNameLst>
                                      </p:cBhvr>
                                      <p:tavLst>
                                        <p:tav tm="0">
                                          <p:val>
                                            <p:fltVal val="0"/>
                                          </p:val>
                                        </p:tav>
                                        <p:tav tm="100000">
                                          <p:val>
                                            <p:strVal val="#ppt_w"/>
                                          </p:val>
                                        </p:tav>
                                      </p:tavLst>
                                    </p:anim>
                                    <p:anim calcmode="lin" valueType="num">
                                      <p:cBhvr>
                                        <p:cTn id="168" dur="500" fill="hold"/>
                                        <p:tgtEl>
                                          <p:spTgt spid="14"/>
                                        </p:tgtEl>
                                        <p:attrNameLst>
                                          <p:attrName>ppt_h</p:attrName>
                                        </p:attrNameLst>
                                      </p:cBhvr>
                                      <p:tavLst>
                                        <p:tav tm="0">
                                          <p:val>
                                            <p:fltVal val="0"/>
                                          </p:val>
                                        </p:tav>
                                        <p:tav tm="100000">
                                          <p:val>
                                            <p:strVal val="#ppt_h"/>
                                          </p:val>
                                        </p:tav>
                                      </p:tavLst>
                                    </p:anim>
                                    <p:animEffect transition="in" filter="fade">
                                      <p:cBhvr>
                                        <p:cTn id="169" dur="500"/>
                                        <p:tgtEl>
                                          <p:spTgt spid="14"/>
                                        </p:tgtEl>
                                      </p:cBhvr>
                                    </p:animEffect>
                                  </p:childTnLst>
                                </p:cTn>
                              </p:par>
                              <p:par>
                                <p:cTn id="170" presetID="53" presetClass="entr" presetSubtype="16" fill="hold" nodeType="withEffect">
                                  <p:stCondLst>
                                    <p:cond delay="0"/>
                                  </p:stCondLst>
                                  <p:childTnLst>
                                    <p:set>
                                      <p:cBhvr>
                                        <p:cTn id="171" dur="1" fill="hold">
                                          <p:stCondLst>
                                            <p:cond delay="0"/>
                                          </p:stCondLst>
                                        </p:cTn>
                                        <p:tgtEl>
                                          <p:spTgt spid="16"/>
                                        </p:tgtEl>
                                        <p:attrNameLst>
                                          <p:attrName>style.visibility</p:attrName>
                                        </p:attrNameLst>
                                      </p:cBhvr>
                                      <p:to>
                                        <p:strVal val="visible"/>
                                      </p:to>
                                    </p:set>
                                    <p:anim calcmode="lin" valueType="num">
                                      <p:cBhvr>
                                        <p:cTn id="172" dur="500" fill="hold"/>
                                        <p:tgtEl>
                                          <p:spTgt spid="16"/>
                                        </p:tgtEl>
                                        <p:attrNameLst>
                                          <p:attrName>ppt_w</p:attrName>
                                        </p:attrNameLst>
                                      </p:cBhvr>
                                      <p:tavLst>
                                        <p:tav tm="0">
                                          <p:val>
                                            <p:fltVal val="0"/>
                                          </p:val>
                                        </p:tav>
                                        <p:tav tm="100000">
                                          <p:val>
                                            <p:strVal val="#ppt_w"/>
                                          </p:val>
                                        </p:tav>
                                      </p:tavLst>
                                    </p:anim>
                                    <p:anim calcmode="lin" valueType="num">
                                      <p:cBhvr>
                                        <p:cTn id="173" dur="500" fill="hold"/>
                                        <p:tgtEl>
                                          <p:spTgt spid="16"/>
                                        </p:tgtEl>
                                        <p:attrNameLst>
                                          <p:attrName>ppt_h</p:attrName>
                                        </p:attrNameLst>
                                      </p:cBhvr>
                                      <p:tavLst>
                                        <p:tav tm="0">
                                          <p:val>
                                            <p:fltVal val="0"/>
                                          </p:val>
                                        </p:tav>
                                        <p:tav tm="100000">
                                          <p:val>
                                            <p:strVal val="#ppt_h"/>
                                          </p:val>
                                        </p:tav>
                                      </p:tavLst>
                                    </p:anim>
                                    <p:animEffect transition="in" filter="fade">
                                      <p:cBhvr>
                                        <p:cTn id="174" dur="500"/>
                                        <p:tgtEl>
                                          <p:spTgt spid="16"/>
                                        </p:tgtEl>
                                      </p:cBhvr>
                                    </p:animEffect>
                                  </p:childTnLst>
                                </p:cTn>
                              </p:par>
                              <p:par>
                                <p:cTn id="175" presetID="53" presetClass="entr" presetSubtype="16" fill="hold" nodeType="withEffect">
                                  <p:stCondLst>
                                    <p:cond delay="0"/>
                                  </p:stCondLst>
                                  <p:childTnLst>
                                    <p:set>
                                      <p:cBhvr>
                                        <p:cTn id="176" dur="1" fill="hold">
                                          <p:stCondLst>
                                            <p:cond delay="0"/>
                                          </p:stCondLst>
                                        </p:cTn>
                                        <p:tgtEl>
                                          <p:spTgt spid="19"/>
                                        </p:tgtEl>
                                        <p:attrNameLst>
                                          <p:attrName>style.visibility</p:attrName>
                                        </p:attrNameLst>
                                      </p:cBhvr>
                                      <p:to>
                                        <p:strVal val="visible"/>
                                      </p:to>
                                    </p:set>
                                    <p:anim calcmode="lin" valueType="num">
                                      <p:cBhvr>
                                        <p:cTn id="177" dur="500" fill="hold"/>
                                        <p:tgtEl>
                                          <p:spTgt spid="19"/>
                                        </p:tgtEl>
                                        <p:attrNameLst>
                                          <p:attrName>ppt_w</p:attrName>
                                        </p:attrNameLst>
                                      </p:cBhvr>
                                      <p:tavLst>
                                        <p:tav tm="0">
                                          <p:val>
                                            <p:fltVal val="0"/>
                                          </p:val>
                                        </p:tav>
                                        <p:tav tm="100000">
                                          <p:val>
                                            <p:strVal val="#ppt_w"/>
                                          </p:val>
                                        </p:tav>
                                      </p:tavLst>
                                    </p:anim>
                                    <p:anim calcmode="lin" valueType="num">
                                      <p:cBhvr>
                                        <p:cTn id="178" dur="500" fill="hold"/>
                                        <p:tgtEl>
                                          <p:spTgt spid="19"/>
                                        </p:tgtEl>
                                        <p:attrNameLst>
                                          <p:attrName>ppt_h</p:attrName>
                                        </p:attrNameLst>
                                      </p:cBhvr>
                                      <p:tavLst>
                                        <p:tav tm="0">
                                          <p:val>
                                            <p:fltVal val="0"/>
                                          </p:val>
                                        </p:tav>
                                        <p:tav tm="100000">
                                          <p:val>
                                            <p:strVal val="#ppt_h"/>
                                          </p:val>
                                        </p:tav>
                                      </p:tavLst>
                                    </p:anim>
                                    <p:animEffect transition="in" filter="fade">
                                      <p:cBhvr>
                                        <p:cTn id="179" dur="500"/>
                                        <p:tgtEl>
                                          <p:spTgt spid="19"/>
                                        </p:tgtEl>
                                      </p:cBhvr>
                                    </p:animEffect>
                                  </p:childTnLst>
                                </p:cTn>
                              </p:par>
                              <p:par>
                                <p:cTn id="180" presetID="53" presetClass="entr" presetSubtype="16" fill="hold" grpId="0" nodeType="withEffect">
                                  <p:stCondLst>
                                    <p:cond delay="0"/>
                                  </p:stCondLst>
                                  <p:childTnLst>
                                    <p:set>
                                      <p:cBhvr>
                                        <p:cTn id="181" dur="1" fill="hold">
                                          <p:stCondLst>
                                            <p:cond delay="0"/>
                                          </p:stCondLst>
                                        </p:cTn>
                                        <p:tgtEl>
                                          <p:spTgt spid="85"/>
                                        </p:tgtEl>
                                        <p:attrNameLst>
                                          <p:attrName>style.visibility</p:attrName>
                                        </p:attrNameLst>
                                      </p:cBhvr>
                                      <p:to>
                                        <p:strVal val="visible"/>
                                      </p:to>
                                    </p:set>
                                    <p:anim calcmode="lin" valueType="num">
                                      <p:cBhvr>
                                        <p:cTn id="182" dur="500" fill="hold"/>
                                        <p:tgtEl>
                                          <p:spTgt spid="85"/>
                                        </p:tgtEl>
                                        <p:attrNameLst>
                                          <p:attrName>ppt_w</p:attrName>
                                        </p:attrNameLst>
                                      </p:cBhvr>
                                      <p:tavLst>
                                        <p:tav tm="0">
                                          <p:val>
                                            <p:fltVal val="0"/>
                                          </p:val>
                                        </p:tav>
                                        <p:tav tm="100000">
                                          <p:val>
                                            <p:strVal val="#ppt_w"/>
                                          </p:val>
                                        </p:tav>
                                      </p:tavLst>
                                    </p:anim>
                                    <p:anim calcmode="lin" valueType="num">
                                      <p:cBhvr>
                                        <p:cTn id="183" dur="500" fill="hold"/>
                                        <p:tgtEl>
                                          <p:spTgt spid="85"/>
                                        </p:tgtEl>
                                        <p:attrNameLst>
                                          <p:attrName>ppt_h</p:attrName>
                                        </p:attrNameLst>
                                      </p:cBhvr>
                                      <p:tavLst>
                                        <p:tav tm="0">
                                          <p:val>
                                            <p:fltVal val="0"/>
                                          </p:val>
                                        </p:tav>
                                        <p:tav tm="100000">
                                          <p:val>
                                            <p:strVal val="#ppt_h"/>
                                          </p:val>
                                        </p:tav>
                                      </p:tavLst>
                                    </p:anim>
                                    <p:animEffect transition="in" filter="fade">
                                      <p:cBhvr>
                                        <p:cTn id="184" dur="500"/>
                                        <p:tgtEl>
                                          <p:spTgt spid="85"/>
                                        </p:tgtEl>
                                      </p:cBhvr>
                                    </p:animEffect>
                                  </p:childTnLst>
                                </p:cTn>
                              </p:par>
                              <p:par>
                                <p:cTn id="185" presetID="32" presetClass="emph" presetSubtype="0" repeatCount="indefinite" fill="hold" nodeType="withEffect">
                                  <p:stCondLst>
                                    <p:cond delay="0"/>
                                  </p:stCondLst>
                                  <p:childTnLst>
                                    <p:animRot by="120000">
                                      <p:cBhvr>
                                        <p:cTn id="186" dur="100" fill="hold">
                                          <p:stCondLst>
                                            <p:cond delay="0"/>
                                          </p:stCondLst>
                                        </p:cTn>
                                        <p:tgtEl>
                                          <p:spTgt spid="14"/>
                                        </p:tgtEl>
                                        <p:attrNameLst>
                                          <p:attrName>r</p:attrName>
                                        </p:attrNameLst>
                                      </p:cBhvr>
                                    </p:animRot>
                                    <p:animRot by="-240000">
                                      <p:cBhvr>
                                        <p:cTn id="187" dur="200" fill="hold">
                                          <p:stCondLst>
                                            <p:cond delay="200"/>
                                          </p:stCondLst>
                                        </p:cTn>
                                        <p:tgtEl>
                                          <p:spTgt spid="14"/>
                                        </p:tgtEl>
                                        <p:attrNameLst>
                                          <p:attrName>r</p:attrName>
                                        </p:attrNameLst>
                                      </p:cBhvr>
                                    </p:animRot>
                                    <p:animRot by="240000">
                                      <p:cBhvr>
                                        <p:cTn id="188" dur="200" fill="hold">
                                          <p:stCondLst>
                                            <p:cond delay="400"/>
                                          </p:stCondLst>
                                        </p:cTn>
                                        <p:tgtEl>
                                          <p:spTgt spid="14"/>
                                        </p:tgtEl>
                                        <p:attrNameLst>
                                          <p:attrName>r</p:attrName>
                                        </p:attrNameLst>
                                      </p:cBhvr>
                                    </p:animRot>
                                    <p:animRot by="-240000">
                                      <p:cBhvr>
                                        <p:cTn id="189" dur="200" fill="hold">
                                          <p:stCondLst>
                                            <p:cond delay="600"/>
                                          </p:stCondLst>
                                        </p:cTn>
                                        <p:tgtEl>
                                          <p:spTgt spid="14"/>
                                        </p:tgtEl>
                                        <p:attrNameLst>
                                          <p:attrName>r</p:attrName>
                                        </p:attrNameLst>
                                      </p:cBhvr>
                                    </p:animRot>
                                    <p:animRot by="120000">
                                      <p:cBhvr>
                                        <p:cTn id="190" dur="200" fill="hold">
                                          <p:stCondLst>
                                            <p:cond delay="800"/>
                                          </p:stCondLst>
                                        </p:cTn>
                                        <p:tgtEl>
                                          <p:spTgt spid="14"/>
                                        </p:tgtEl>
                                        <p:attrNameLst>
                                          <p:attrName>r</p:attrName>
                                        </p:attrNameLst>
                                      </p:cBhvr>
                                    </p:animRot>
                                  </p:childTnLst>
                                </p:cTn>
                              </p:par>
                              <p:par>
                                <p:cTn id="191" presetID="32" presetClass="emph" presetSubtype="0" repeatCount="indefinite" fill="hold" nodeType="withEffect">
                                  <p:stCondLst>
                                    <p:cond delay="0"/>
                                  </p:stCondLst>
                                  <p:childTnLst>
                                    <p:animRot by="120000">
                                      <p:cBhvr>
                                        <p:cTn id="192" dur="100" fill="hold">
                                          <p:stCondLst>
                                            <p:cond delay="0"/>
                                          </p:stCondLst>
                                        </p:cTn>
                                        <p:tgtEl>
                                          <p:spTgt spid="16"/>
                                        </p:tgtEl>
                                        <p:attrNameLst>
                                          <p:attrName>r</p:attrName>
                                        </p:attrNameLst>
                                      </p:cBhvr>
                                    </p:animRot>
                                    <p:animRot by="-240000">
                                      <p:cBhvr>
                                        <p:cTn id="193" dur="200" fill="hold">
                                          <p:stCondLst>
                                            <p:cond delay="200"/>
                                          </p:stCondLst>
                                        </p:cTn>
                                        <p:tgtEl>
                                          <p:spTgt spid="16"/>
                                        </p:tgtEl>
                                        <p:attrNameLst>
                                          <p:attrName>r</p:attrName>
                                        </p:attrNameLst>
                                      </p:cBhvr>
                                    </p:animRot>
                                    <p:animRot by="240000">
                                      <p:cBhvr>
                                        <p:cTn id="194" dur="200" fill="hold">
                                          <p:stCondLst>
                                            <p:cond delay="400"/>
                                          </p:stCondLst>
                                        </p:cTn>
                                        <p:tgtEl>
                                          <p:spTgt spid="16"/>
                                        </p:tgtEl>
                                        <p:attrNameLst>
                                          <p:attrName>r</p:attrName>
                                        </p:attrNameLst>
                                      </p:cBhvr>
                                    </p:animRot>
                                    <p:animRot by="-240000">
                                      <p:cBhvr>
                                        <p:cTn id="195" dur="200" fill="hold">
                                          <p:stCondLst>
                                            <p:cond delay="600"/>
                                          </p:stCondLst>
                                        </p:cTn>
                                        <p:tgtEl>
                                          <p:spTgt spid="16"/>
                                        </p:tgtEl>
                                        <p:attrNameLst>
                                          <p:attrName>r</p:attrName>
                                        </p:attrNameLst>
                                      </p:cBhvr>
                                    </p:animRot>
                                    <p:animRot by="120000">
                                      <p:cBhvr>
                                        <p:cTn id="196" dur="200" fill="hold">
                                          <p:stCondLst>
                                            <p:cond delay="800"/>
                                          </p:stCondLst>
                                        </p:cTn>
                                        <p:tgtEl>
                                          <p:spTgt spid="16"/>
                                        </p:tgtEl>
                                        <p:attrNameLst>
                                          <p:attrName>r</p:attrName>
                                        </p:attrNameLst>
                                      </p:cBhvr>
                                    </p:animRot>
                                  </p:childTnLst>
                                </p:cTn>
                              </p:par>
                              <p:par>
                                <p:cTn id="197" presetID="32" presetClass="emph" presetSubtype="0" repeatCount="indefinite" fill="hold" nodeType="withEffect">
                                  <p:stCondLst>
                                    <p:cond delay="0"/>
                                  </p:stCondLst>
                                  <p:childTnLst>
                                    <p:animRot by="120000">
                                      <p:cBhvr>
                                        <p:cTn id="198" dur="100" fill="hold">
                                          <p:stCondLst>
                                            <p:cond delay="0"/>
                                          </p:stCondLst>
                                        </p:cTn>
                                        <p:tgtEl>
                                          <p:spTgt spid="19"/>
                                        </p:tgtEl>
                                        <p:attrNameLst>
                                          <p:attrName>r</p:attrName>
                                        </p:attrNameLst>
                                      </p:cBhvr>
                                    </p:animRot>
                                    <p:animRot by="-240000">
                                      <p:cBhvr>
                                        <p:cTn id="199" dur="200" fill="hold">
                                          <p:stCondLst>
                                            <p:cond delay="200"/>
                                          </p:stCondLst>
                                        </p:cTn>
                                        <p:tgtEl>
                                          <p:spTgt spid="19"/>
                                        </p:tgtEl>
                                        <p:attrNameLst>
                                          <p:attrName>r</p:attrName>
                                        </p:attrNameLst>
                                      </p:cBhvr>
                                    </p:animRot>
                                    <p:animRot by="240000">
                                      <p:cBhvr>
                                        <p:cTn id="200" dur="200" fill="hold">
                                          <p:stCondLst>
                                            <p:cond delay="400"/>
                                          </p:stCondLst>
                                        </p:cTn>
                                        <p:tgtEl>
                                          <p:spTgt spid="19"/>
                                        </p:tgtEl>
                                        <p:attrNameLst>
                                          <p:attrName>r</p:attrName>
                                        </p:attrNameLst>
                                      </p:cBhvr>
                                    </p:animRot>
                                    <p:animRot by="-240000">
                                      <p:cBhvr>
                                        <p:cTn id="201" dur="200" fill="hold">
                                          <p:stCondLst>
                                            <p:cond delay="600"/>
                                          </p:stCondLst>
                                        </p:cTn>
                                        <p:tgtEl>
                                          <p:spTgt spid="19"/>
                                        </p:tgtEl>
                                        <p:attrNameLst>
                                          <p:attrName>r</p:attrName>
                                        </p:attrNameLst>
                                      </p:cBhvr>
                                    </p:animRot>
                                    <p:animRot by="120000">
                                      <p:cBhvr>
                                        <p:cTn id="202" dur="200" fill="hold">
                                          <p:stCondLst>
                                            <p:cond delay="800"/>
                                          </p:stCondLst>
                                        </p:cTn>
                                        <p:tgtEl>
                                          <p:spTgt spid="19"/>
                                        </p:tgtEl>
                                        <p:attrNameLst>
                                          <p:attrName>r</p:attrName>
                                        </p:attrNameLst>
                                      </p:cBhvr>
                                    </p:animRot>
                                  </p:childTnLst>
                                </p:cTn>
                              </p:par>
                            </p:childTnLst>
                          </p:cTn>
                        </p:par>
                      </p:childTnLst>
                    </p:cTn>
                  </p:par>
                </p:childTnLst>
              </p:cTn>
              <p:nextCondLst>
                <p:cond evt="onClick" delay="0">
                  <p:tgtEl>
                    <p:spTgt spid="46"/>
                  </p:tgtEl>
                </p:cond>
              </p:nextCondLst>
            </p:seq>
            <p:seq concurrent="1" nextAc="seek">
              <p:cTn id="203" restart="whenNotActive" fill="hold" evtFilter="cancelBubble" nodeType="interactiveSeq">
                <p:stCondLst>
                  <p:cond evt="onClick" delay="0">
                    <p:tgtEl>
                      <p:spTgt spid="47"/>
                    </p:tgtEl>
                  </p:cond>
                </p:stCondLst>
                <p:endSync evt="end" delay="0">
                  <p:rtn val="all"/>
                </p:endSync>
                <p:childTnLst>
                  <p:par>
                    <p:cTn id="204" fill="hold">
                      <p:stCondLst>
                        <p:cond delay="0"/>
                      </p:stCondLst>
                      <p:childTnLst>
                        <p:par>
                          <p:cTn id="205" fill="hold">
                            <p:stCondLst>
                              <p:cond delay="0"/>
                            </p:stCondLst>
                            <p:childTnLst>
                              <p:par>
                                <p:cTn id="206" presetID="9" presetClass="emph" presetSubtype="0" grpId="0" nodeType="withEffect">
                                  <p:stCondLst>
                                    <p:cond delay="0"/>
                                  </p:stCondLst>
                                  <p:childTnLst>
                                    <p:set>
                                      <p:cBhvr>
                                        <p:cTn id="207" dur="indefinite"/>
                                        <p:tgtEl>
                                          <p:spTgt spid="47"/>
                                        </p:tgtEl>
                                        <p:attrNameLst>
                                          <p:attrName>style.opacity</p:attrName>
                                        </p:attrNameLst>
                                      </p:cBhvr>
                                      <p:to>
                                        <p:strVal val="0.5"/>
                                      </p:to>
                                    </p:set>
                                    <p:animEffect filter="image" prLst="opacity: 0.5">
                                      <p:cBhvr rctx="IE">
                                        <p:cTn id="208" dur="indefinite"/>
                                        <p:tgtEl>
                                          <p:spTgt spid="47"/>
                                        </p:tgtEl>
                                      </p:cBhvr>
                                    </p:animEffect>
                                  </p:childTnLst>
                                </p:cTn>
                              </p:par>
                            </p:childTnLst>
                          </p:cTn>
                        </p:par>
                      </p:childTnLst>
                    </p:cTn>
                  </p:par>
                </p:childTnLst>
              </p:cTn>
              <p:nextCondLst>
                <p:cond evt="onClick" delay="0">
                  <p:tgtEl>
                    <p:spTgt spid="47"/>
                  </p:tgtEl>
                </p:cond>
              </p:nextCondLst>
            </p:seq>
            <p:seq concurrent="1" nextAc="seek">
              <p:cTn id="209" restart="whenNotActive" fill="hold" evtFilter="cancelBubble" nodeType="interactiveSeq">
                <p:stCondLst>
                  <p:cond evt="onClick" delay="0">
                    <p:tgtEl>
                      <p:spTgt spid="49"/>
                    </p:tgtEl>
                  </p:cond>
                </p:stCondLst>
                <p:endSync evt="end" delay="0">
                  <p:rtn val="all"/>
                </p:endSync>
                <p:childTnLst>
                  <p:par>
                    <p:cTn id="210" fill="hold">
                      <p:stCondLst>
                        <p:cond delay="0"/>
                      </p:stCondLst>
                      <p:childTnLst>
                        <p:par>
                          <p:cTn id="211" fill="hold">
                            <p:stCondLst>
                              <p:cond delay="0"/>
                            </p:stCondLst>
                            <p:childTnLst>
                              <p:par>
                                <p:cTn id="212" presetID="9" presetClass="emph" presetSubtype="0" grpId="0" nodeType="withEffect">
                                  <p:stCondLst>
                                    <p:cond delay="0"/>
                                  </p:stCondLst>
                                  <p:childTnLst>
                                    <p:set>
                                      <p:cBhvr>
                                        <p:cTn id="213" dur="indefinite"/>
                                        <p:tgtEl>
                                          <p:spTgt spid="49"/>
                                        </p:tgtEl>
                                        <p:attrNameLst>
                                          <p:attrName>style.opacity</p:attrName>
                                        </p:attrNameLst>
                                      </p:cBhvr>
                                      <p:to>
                                        <p:strVal val="0.5"/>
                                      </p:to>
                                    </p:set>
                                    <p:animEffect filter="image" prLst="opacity: 0.5">
                                      <p:cBhvr rctx="IE">
                                        <p:cTn id="214" dur="indefinite"/>
                                        <p:tgtEl>
                                          <p:spTgt spid="49"/>
                                        </p:tgtEl>
                                      </p:cBhvr>
                                    </p:animEffect>
                                  </p:childTnLst>
                                </p:cTn>
                              </p:par>
                            </p:childTnLst>
                          </p:cTn>
                        </p:par>
                      </p:childTnLst>
                    </p:cTn>
                  </p:par>
                </p:childTnLst>
              </p:cTn>
              <p:nextCondLst>
                <p:cond evt="onClick" delay="0">
                  <p:tgtEl>
                    <p:spTgt spid="49"/>
                  </p:tgtEl>
                </p:cond>
              </p:nextCondLst>
            </p:seq>
            <p:seq concurrent="1" nextAc="seek">
              <p:cTn id="215" restart="whenNotActive" fill="hold" evtFilter="cancelBubble" nodeType="interactiveSeq">
                <p:stCondLst>
                  <p:cond evt="onClick" delay="0">
                    <p:tgtEl>
                      <p:spTgt spid="54"/>
                    </p:tgtEl>
                  </p:cond>
                </p:stCondLst>
                <p:endSync evt="end" delay="0">
                  <p:rtn val="all"/>
                </p:endSync>
                <p:childTnLst>
                  <p:par>
                    <p:cTn id="216" fill="hold">
                      <p:stCondLst>
                        <p:cond delay="0"/>
                      </p:stCondLst>
                      <p:childTnLst>
                        <p:par>
                          <p:cTn id="217" fill="hold">
                            <p:stCondLst>
                              <p:cond delay="0"/>
                            </p:stCondLst>
                            <p:childTnLst>
                              <p:par>
                                <p:cTn id="218" presetID="9" presetClass="emph" presetSubtype="0" grpId="0" nodeType="withEffect">
                                  <p:stCondLst>
                                    <p:cond delay="0"/>
                                  </p:stCondLst>
                                  <p:childTnLst>
                                    <p:set>
                                      <p:cBhvr>
                                        <p:cTn id="219" dur="indefinite"/>
                                        <p:tgtEl>
                                          <p:spTgt spid="54"/>
                                        </p:tgtEl>
                                        <p:attrNameLst>
                                          <p:attrName>style.opacity</p:attrName>
                                        </p:attrNameLst>
                                      </p:cBhvr>
                                      <p:to>
                                        <p:strVal val="0.5"/>
                                      </p:to>
                                    </p:set>
                                    <p:animEffect filter="image" prLst="opacity: 0.5">
                                      <p:cBhvr rctx="IE">
                                        <p:cTn id="220" dur="indefinite"/>
                                        <p:tgtEl>
                                          <p:spTgt spid="54"/>
                                        </p:tgtEl>
                                      </p:cBhvr>
                                    </p:animEffect>
                                  </p:childTnLst>
                                </p:cTn>
                              </p:par>
                            </p:childTnLst>
                          </p:cTn>
                        </p:par>
                      </p:childTnLst>
                    </p:cTn>
                  </p:par>
                </p:childTnLst>
              </p:cTn>
              <p:nextCondLst>
                <p:cond evt="onClick" delay="0">
                  <p:tgtEl>
                    <p:spTgt spid="54"/>
                  </p:tgtEl>
                </p:cond>
              </p:nextCondLst>
            </p:seq>
            <p:seq concurrent="1" nextAc="seek">
              <p:cTn id="221" restart="whenNotActive" fill="hold" evtFilter="cancelBubble" nodeType="interactiveSeq">
                <p:stCondLst>
                  <p:cond evt="onClick" delay="0">
                    <p:tgtEl>
                      <p:spTgt spid="55"/>
                    </p:tgtEl>
                  </p:cond>
                </p:stCondLst>
                <p:endSync evt="end" delay="0">
                  <p:rtn val="all"/>
                </p:endSync>
                <p:childTnLst>
                  <p:par>
                    <p:cTn id="222" fill="hold">
                      <p:stCondLst>
                        <p:cond delay="0"/>
                      </p:stCondLst>
                      <p:childTnLst>
                        <p:par>
                          <p:cTn id="223" fill="hold">
                            <p:stCondLst>
                              <p:cond delay="0"/>
                            </p:stCondLst>
                            <p:childTnLst>
                              <p:par>
                                <p:cTn id="224" presetID="9" presetClass="emph" presetSubtype="0" grpId="0" nodeType="withEffect">
                                  <p:stCondLst>
                                    <p:cond delay="0"/>
                                  </p:stCondLst>
                                  <p:childTnLst>
                                    <p:set>
                                      <p:cBhvr>
                                        <p:cTn id="225" dur="indefinite"/>
                                        <p:tgtEl>
                                          <p:spTgt spid="55"/>
                                        </p:tgtEl>
                                        <p:attrNameLst>
                                          <p:attrName>style.opacity</p:attrName>
                                        </p:attrNameLst>
                                      </p:cBhvr>
                                      <p:to>
                                        <p:strVal val="0.5"/>
                                      </p:to>
                                    </p:set>
                                    <p:animEffect filter="image" prLst="opacity: 0.5">
                                      <p:cBhvr rctx="IE">
                                        <p:cTn id="226" dur="indefinite"/>
                                        <p:tgtEl>
                                          <p:spTgt spid="55"/>
                                        </p:tgtEl>
                                      </p:cBhvr>
                                    </p:animEffect>
                                  </p:childTnLst>
                                </p:cTn>
                              </p:par>
                            </p:childTnLst>
                          </p:cTn>
                        </p:par>
                      </p:childTnLst>
                    </p:cTn>
                  </p:par>
                </p:childTnLst>
              </p:cTn>
              <p:nextCondLst>
                <p:cond evt="onClick" delay="0">
                  <p:tgtEl>
                    <p:spTgt spid="55"/>
                  </p:tgtEl>
                </p:cond>
              </p:nextCondLst>
            </p:seq>
            <p:seq concurrent="1" nextAc="seek">
              <p:cTn id="227" restart="whenNotActive" fill="hold" evtFilter="cancelBubble" nodeType="interactiveSeq">
                <p:stCondLst>
                  <p:cond evt="onClick" delay="0">
                    <p:tgtEl>
                      <p:spTgt spid="60"/>
                    </p:tgtEl>
                  </p:cond>
                </p:stCondLst>
                <p:endSync evt="end" delay="0">
                  <p:rtn val="all"/>
                </p:endSync>
                <p:childTnLst>
                  <p:par>
                    <p:cTn id="228" fill="hold">
                      <p:stCondLst>
                        <p:cond delay="0"/>
                      </p:stCondLst>
                      <p:childTnLst>
                        <p:par>
                          <p:cTn id="229" fill="hold">
                            <p:stCondLst>
                              <p:cond delay="0"/>
                            </p:stCondLst>
                            <p:childTnLst>
                              <p:par>
                                <p:cTn id="230" presetID="9" presetClass="emph" presetSubtype="0" grpId="0" nodeType="withEffect">
                                  <p:stCondLst>
                                    <p:cond delay="0"/>
                                  </p:stCondLst>
                                  <p:childTnLst>
                                    <p:set>
                                      <p:cBhvr>
                                        <p:cTn id="231" dur="indefinite"/>
                                        <p:tgtEl>
                                          <p:spTgt spid="60"/>
                                        </p:tgtEl>
                                        <p:attrNameLst>
                                          <p:attrName>style.opacity</p:attrName>
                                        </p:attrNameLst>
                                      </p:cBhvr>
                                      <p:to>
                                        <p:strVal val="0.5"/>
                                      </p:to>
                                    </p:set>
                                    <p:animEffect filter="image" prLst="opacity: 0.5">
                                      <p:cBhvr rctx="IE">
                                        <p:cTn id="232" dur="indefinite"/>
                                        <p:tgtEl>
                                          <p:spTgt spid="60"/>
                                        </p:tgtEl>
                                      </p:cBhvr>
                                    </p:animEffect>
                                  </p:childTnLst>
                                </p:cTn>
                              </p:par>
                            </p:childTnLst>
                          </p:cTn>
                        </p:par>
                      </p:childTnLst>
                    </p:cTn>
                  </p:par>
                </p:childTnLst>
              </p:cTn>
              <p:nextCondLst>
                <p:cond evt="onClick" delay="0">
                  <p:tgtEl>
                    <p:spTgt spid="60"/>
                  </p:tgtEl>
                </p:cond>
              </p:nextCondLst>
            </p:seq>
            <p:seq concurrent="1" nextAc="seek">
              <p:cTn id="233" restart="whenNotActive" fill="hold" evtFilter="cancelBubble" nodeType="interactiveSeq">
                <p:stCondLst>
                  <p:cond evt="onClick" delay="0">
                    <p:tgtEl>
                      <p:spTgt spid="61"/>
                    </p:tgtEl>
                  </p:cond>
                </p:stCondLst>
                <p:endSync evt="end" delay="0">
                  <p:rtn val="all"/>
                </p:endSync>
                <p:childTnLst>
                  <p:par>
                    <p:cTn id="234" fill="hold">
                      <p:stCondLst>
                        <p:cond delay="0"/>
                      </p:stCondLst>
                      <p:childTnLst>
                        <p:par>
                          <p:cTn id="235" fill="hold">
                            <p:stCondLst>
                              <p:cond delay="0"/>
                            </p:stCondLst>
                            <p:childTnLst>
                              <p:par>
                                <p:cTn id="236" presetID="9" presetClass="emph" presetSubtype="0" grpId="0" nodeType="withEffect">
                                  <p:stCondLst>
                                    <p:cond delay="0"/>
                                  </p:stCondLst>
                                  <p:childTnLst>
                                    <p:set>
                                      <p:cBhvr>
                                        <p:cTn id="237" dur="indefinite"/>
                                        <p:tgtEl>
                                          <p:spTgt spid="61"/>
                                        </p:tgtEl>
                                        <p:attrNameLst>
                                          <p:attrName>style.opacity</p:attrName>
                                        </p:attrNameLst>
                                      </p:cBhvr>
                                      <p:to>
                                        <p:strVal val="0.5"/>
                                      </p:to>
                                    </p:set>
                                    <p:animEffect filter="image" prLst="opacity: 0.5">
                                      <p:cBhvr rctx="IE">
                                        <p:cTn id="238" dur="indefinite"/>
                                        <p:tgtEl>
                                          <p:spTgt spid="61"/>
                                        </p:tgtEl>
                                      </p:cBhvr>
                                    </p:animEffect>
                                  </p:childTnLst>
                                </p:cTn>
                              </p:par>
                            </p:childTnLst>
                          </p:cTn>
                        </p:par>
                      </p:childTnLst>
                    </p:cTn>
                  </p:par>
                </p:childTnLst>
              </p:cTn>
              <p:nextCondLst>
                <p:cond evt="onClick" delay="0">
                  <p:tgtEl>
                    <p:spTgt spid="61"/>
                  </p:tgtEl>
                </p:cond>
              </p:nextCondLst>
            </p:seq>
            <p:seq concurrent="1" nextAc="seek">
              <p:cTn id="239" restart="whenNotActive" fill="hold" evtFilter="cancelBubble" nodeType="interactiveSeq">
                <p:stCondLst>
                  <p:cond evt="onClick" delay="0">
                    <p:tgtEl>
                      <p:spTgt spid="62"/>
                    </p:tgtEl>
                  </p:cond>
                </p:stCondLst>
                <p:endSync evt="end" delay="0">
                  <p:rtn val="all"/>
                </p:endSync>
                <p:childTnLst>
                  <p:par>
                    <p:cTn id="240" fill="hold">
                      <p:stCondLst>
                        <p:cond delay="0"/>
                      </p:stCondLst>
                      <p:childTnLst>
                        <p:par>
                          <p:cTn id="241" fill="hold">
                            <p:stCondLst>
                              <p:cond delay="0"/>
                            </p:stCondLst>
                            <p:childTnLst>
                              <p:par>
                                <p:cTn id="242" presetID="9" presetClass="emph" presetSubtype="0" grpId="0" nodeType="withEffect">
                                  <p:stCondLst>
                                    <p:cond delay="0"/>
                                  </p:stCondLst>
                                  <p:childTnLst>
                                    <p:set>
                                      <p:cBhvr>
                                        <p:cTn id="243" dur="indefinite"/>
                                        <p:tgtEl>
                                          <p:spTgt spid="62"/>
                                        </p:tgtEl>
                                        <p:attrNameLst>
                                          <p:attrName>style.opacity</p:attrName>
                                        </p:attrNameLst>
                                      </p:cBhvr>
                                      <p:to>
                                        <p:strVal val="0.5"/>
                                      </p:to>
                                    </p:set>
                                    <p:animEffect filter="image" prLst="opacity: 0.5">
                                      <p:cBhvr rctx="IE">
                                        <p:cTn id="244" dur="indefinite"/>
                                        <p:tgtEl>
                                          <p:spTgt spid="62"/>
                                        </p:tgtEl>
                                      </p:cBhvr>
                                    </p:animEffect>
                                  </p:childTnLst>
                                </p:cTn>
                              </p:par>
                            </p:childTnLst>
                          </p:cTn>
                        </p:par>
                      </p:childTnLst>
                    </p:cTn>
                  </p:par>
                </p:childTnLst>
              </p:cTn>
              <p:nextCondLst>
                <p:cond evt="onClick" delay="0">
                  <p:tgtEl>
                    <p:spTgt spid="62"/>
                  </p:tgtEl>
                </p:cond>
              </p:nextCondLst>
            </p:seq>
            <p:seq concurrent="1" nextAc="seek">
              <p:cTn id="245" restart="whenNotActive" fill="hold" evtFilter="cancelBubble" nodeType="interactiveSeq">
                <p:stCondLst>
                  <p:cond evt="onClick" delay="0">
                    <p:tgtEl>
                      <p:spTgt spid="63"/>
                    </p:tgtEl>
                  </p:cond>
                </p:stCondLst>
                <p:endSync evt="end" delay="0">
                  <p:rtn val="all"/>
                </p:endSync>
                <p:childTnLst>
                  <p:par>
                    <p:cTn id="246" fill="hold">
                      <p:stCondLst>
                        <p:cond delay="0"/>
                      </p:stCondLst>
                      <p:childTnLst>
                        <p:par>
                          <p:cTn id="247" fill="hold">
                            <p:stCondLst>
                              <p:cond delay="0"/>
                            </p:stCondLst>
                            <p:childTnLst>
                              <p:par>
                                <p:cTn id="248" presetID="9" presetClass="emph" presetSubtype="0" grpId="0" nodeType="withEffect">
                                  <p:stCondLst>
                                    <p:cond delay="0"/>
                                  </p:stCondLst>
                                  <p:childTnLst>
                                    <p:set>
                                      <p:cBhvr>
                                        <p:cTn id="249" dur="indefinite"/>
                                        <p:tgtEl>
                                          <p:spTgt spid="63"/>
                                        </p:tgtEl>
                                        <p:attrNameLst>
                                          <p:attrName>style.opacity</p:attrName>
                                        </p:attrNameLst>
                                      </p:cBhvr>
                                      <p:to>
                                        <p:strVal val="0.5"/>
                                      </p:to>
                                    </p:set>
                                    <p:animEffect filter="image" prLst="opacity: 0.5">
                                      <p:cBhvr rctx="IE">
                                        <p:cTn id="250" dur="indefinite"/>
                                        <p:tgtEl>
                                          <p:spTgt spid="63"/>
                                        </p:tgtEl>
                                      </p:cBhvr>
                                    </p:animEffect>
                                  </p:childTnLst>
                                </p:cTn>
                              </p:par>
                            </p:childTnLst>
                          </p:cTn>
                        </p:par>
                      </p:childTnLst>
                    </p:cTn>
                  </p:par>
                </p:childTnLst>
              </p:cTn>
              <p:nextCondLst>
                <p:cond evt="onClick" delay="0">
                  <p:tgtEl>
                    <p:spTgt spid="63"/>
                  </p:tgtEl>
                </p:cond>
              </p:nextCondLst>
            </p:seq>
            <p:seq concurrent="1" nextAc="seek">
              <p:cTn id="251" restart="whenNotActive" fill="hold" evtFilter="cancelBubble" nodeType="interactiveSeq">
                <p:stCondLst>
                  <p:cond evt="onClick" delay="0">
                    <p:tgtEl>
                      <p:spTgt spid="64"/>
                    </p:tgtEl>
                  </p:cond>
                </p:stCondLst>
                <p:endSync evt="end" delay="0">
                  <p:rtn val="all"/>
                </p:endSync>
                <p:childTnLst>
                  <p:par>
                    <p:cTn id="252" fill="hold">
                      <p:stCondLst>
                        <p:cond delay="0"/>
                      </p:stCondLst>
                      <p:childTnLst>
                        <p:par>
                          <p:cTn id="253" fill="hold">
                            <p:stCondLst>
                              <p:cond delay="0"/>
                            </p:stCondLst>
                            <p:childTnLst>
                              <p:par>
                                <p:cTn id="254" presetID="9" presetClass="emph" presetSubtype="0" grpId="0" nodeType="withEffect">
                                  <p:stCondLst>
                                    <p:cond delay="0"/>
                                  </p:stCondLst>
                                  <p:childTnLst>
                                    <p:set>
                                      <p:cBhvr>
                                        <p:cTn id="255" dur="indefinite"/>
                                        <p:tgtEl>
                                          <p:spTgt spid="64"/>
                                        </p:tgtEl>
                                        <p:attrNameLst>
                                          <p:attrName>style.opacity</p:attrName>
                                        </p:attrNameLst>
                                      </p:cBhvr>
                                      <p:to>
                                        <p:strVal val="0.5"/>
                                      </p:to>
                                    </p:set>
                                    <p:animEffect filter="image" prLst="opacity: 0.5">
                                      <p:cBhvr rctx="IE">
                                        <p:cTn id="256" dur="indefinite"/>
                                        <p:tgtEl>
                                          <p:spTgt spid="64"/>
                                        </p:tgtEl>
                                      </p:cBhvr>
                                    </p:animEffect>
                                  </p:childTnLst>
                                </p:cTn>
                              </p:par>
                            </p:childTnLst>
                          </p:cTn>
                        </p:par>
                      </p:childTnLst>
                    </p:cTn>
                  </p:par>
                </p:childTnLst>
              </p:cTn>
              <p:nextCondLst>
                <p:cond evt="onClick" delay="0">
                  <p:tgtEl>
                    <p:spTgt spid="64"/>
                  </p:tgtEl>
                </p:cond>
              </p:nextCondLst>
            </p:seq>
            <p:seq concurrent="1" nextAc="seek">
              <p:cTn id="257" restart="whenNotActive" fill="hold" evtFilter="cancelBubble" nodeType="interactiveSeq">
                <p:stCondLst>
                  <p:cond evt="onClick" delay="0">
                    <p:tgtEl>
                      <p:spTgt spid="65"/>
                    </p:tgtEl>
                  </p:cond>
                </p:stCondLst>
                <p:endSync evt="end" delay="0">
                  <p:rtn val="all"/>
                </p:endSync>
                <p:childTnLst>
                  <p:par>
                    <p:cTn id="258" fill="hold">
                      <p:stCondLst>
                        <p:cond delay="0"/>
                      </p:stCondLst>
                      <p:childTnLst>
                        <p:par>
                          <p:cTn id="259" fill="hold">
                            <p:stCondLst>
                              <p:cond delay="0"/>
                            </p:stCondLst>
                            <p:childTnLst>
                              <p:par>
                                <p:cTn id="260" presetID="9" presetClass="emph" presetSubtype="0" grpId="0" nodeType="withEffect">
                                  <p:stCondLst>
                                    <p:cond delay="0"/>
                                  </p:stCondLst>
                                  <p:childTnLst>
                                    <p:set>
                                      <p:cBhvr>
                                        <p:cTn id="261" dur="indefinite"/>
                                        <p:tgtEl>
                                          <p:spTgt spid="65"/>
                                        </p:tgtEl>
                                        <p:attrNameLst>
                                          <p:attrName>style.opacity</p:attrName>
                                        </p:attrNameLst>
                                      </p:cBhvr>
                                      <p:to>
                                        <p:strVal val="0.5"/>
                                      </p:to>
                                    </p:set>
                                    <p:animEffect filter="image" prLst="opacity: 0.5">
                                      <p:cBhvr rctx="IE">
                                        <p:cTn id="262" dur="indefinite"/>
                                        <p:tgtEl>
                                          <p:spTgt spid="65"/>
                                        </p:tgtEl>
                                      </p:cBhvr>
                                    </p:animEffect>
                                  </p:childTnLst>
                                </p:cTn>
                              </p:par>
                            </p:childTnLst>
                          </p:cTn>
                        </p:par>
                      </p:childTnLst>
                    </p:cTn>
                  </p:par>
                </p:childTnLst>
              </p:cTn>
              <p:nextCondLst>
                <p:cond evt="onClick" delay="0">
                  <p:tgtEl>
                    <p:spTgt spid="65"/>
                  </p:tgtEl>
                </p:cond>
              </p:nextCondLst>
            </p:seq>
            <p:seq concurrent="1" nextAc="seek">
              <p:cTn id="263" restart="whenNotActive" fill="hold" evtFilter="cancelBubble" nodeType="interactiveSeq">
                <p:stCondLst>
                  <p:cond evt="onClick" delay="0">
                    <p:tgtEl>
                      <p:spTgt spid="66"/>
                    </p:tgtEl>
                  </p:cond>
                </p:stCondLst>
                <p:endSync evt="end" delay="0">
                  <p:rtn val="all"/>
                </p:endSync>
                <p:childTnLst>
                  <p:par>
                    <p:cTn id="264" fill="hold">
                      <p:stCondLst>
                        <p:cond delay="0"/>
                      </p:stCondLst>
                      <p:childTnLst>
                        <p:par>
                          <p:cTn id="265" fill="hold">
                            <p:stCondLst>
                              <p:cond delay="0"/>
                            </p:stCondLst>
                            <p:childTnLst>
                              <p:par>
                                <p:cTn id="266" presetID="9" presetClass="emph" presetSubtype="0" grpId="0" nodeType="withEffect">
                                  <p:stCondLst>
                                    <p:cond delay="0"/>
                                  </p:stCondLst>
                                  <p:childTnLst>
                                    <p:set>
                                      <p:cBhvr>
                                        <p:cTn id="267" dur="indefinite"/>
                                        <p:tgtEl>
                                          <p:spTgt spid="66"/>
                                        </p:tgtEl>
                                        <p:attrNameLst>
                                          <p:attrName>style.opacity</p:attrName>
                                        </p:attrNameLst>
                                      </p:cBhvr>
                                      <p:to>
                                        <p:strVal val="0.5"/>
                                      </p:to>
                                    </p:set>
                                    <p:animEffect filter="image" prLst="opacity: 0.5">
                                      <p:cBhvr rctx="IE">
                                        <p:cTn id="268" dur="indefinite"/>
                                        <p:tgtEl>
                                          <p:spTgt spid="66"/>
                                        </p:tgtEl>
                                      </p:cBhvr>
                                    </p:animEffect>
                                  </p:childTnLst>
                                </p:cTn>
                              </p:par>
                            </p:childTnLst>
                          </p:cTn>
                        </p:par>
                      </p:childTnLst>
                    </p:cTn>
                  </p:par>
                </p:childTnLst>
              </p:cTn>
              <p:nextCondLst>
                <p:cond evt="onClick" delay="0">
                  <p:tgtEl>
                    <p:spTgt spid="66"/>
                  </p:tgtEl>
                </p:cond>
              </p:nextCondLst>
            </p:seq>
            <p:seq concurrent="1" nextAc="seek">
              <p:cTn id="269" restart="whenNotActive" fill="hold" evtFilter="cancelBubble" nodeType="interactiveSeq">
                <p:stCondLst>
                  <p:cond evt="onClick" delay="0">
                    <p:tgtEl>
                      <p:spTgt spid="67"/>
                    </p:tgtEl>
                  </p:cond>
                </p:stCondLst>
                <p:endSync evt="end" delay="0">
                  <p:rtn val="all"/>
                </p:endSync>
                <p:childTnLst>
                  <p:par>
                    <p:cTn id="270" fill="hold">
                      <p:stCondLst>
                        <p:cond delay="0"/>
                      </p:stCondLst>
                      <p:childTnLst>
                        <p:par>
                          <p:cTn id="271" fill="hold">
                            <p:stCondLst>
                              <p:cond delay="0"/>
                            </p:stCondLst>
                            <p:childTnLst>
                              <p:par>
                                <p:cTn id="272" presetID="9" presetClass="emph" presetSubtype="0" grpId="0" nodeType="withEffect">
                                  <p:stCondLst>
                                    <p:cond delay="0"/>
                                  </p:stCondLst>
                                  <p:childTnLst>
                                    <p:set>
                                      <p:cBhvr>
                                        <p:cTn id="273" dur="indefinite"/>
                                        <p:tgtEl>
                                          <p:spTgt spid="67"/>
                                        </p:tgtEl>
                                        <p:attrNameLst>
                                          <p:attrName>style.opacity</p:attrName>
                                        </p:attrNameLst>
                                      </p:cBhvr>
                                      <p:to>
                                        <p:strVal val="0.5"/>
                                      </p:to>
                                    </p:set>
                                    <p:animEffect filter="image" prLst="opacity: 0.5">
                                      <p:cBhvr rctx="IE">
                                        <p:cTn id="274" dur="indefinite"/>
                                        <p:tgtEl>
                                          <p:spTgt spid="67"/>
                                        </p:tgtEl>
                                      </p:cBhvr>
                                    </p:animEffect>
                                  </p:childTnLst>
                                </p:cTn>
                              </p:par>
                            </p:childTnLst>
                          </p:cTn>
                        </p:par>
                      </p:childTnLst>
                    </p:cTn>
                  </p:par>
                </p:childTnLst>
              </p:cTn>
              <p:nextCondLst>
                <p:cond evt="onClick" delay="0">
                  <p:tgtEl>
                    <p:spTgt spid="67"/>
                  </p:tgtEl>
                </p:cond>
              </p:nextCondLst>
            </p:seq>
            <p:seq concurrent="1" nextAc="seek">
              <p:cTn id="275" restart="whenNotActive" fill="hold" evtFilter="cancelBubble" nodeType="interactiveSeq">
                <p:stCondLst>
                  <p:cond evt="onClick" delay="0">
                    <p:tgtEl>
                      <p:spTgt spid="68"/>
                    </p:tgtEl>
                  </p:cond>
                </p:stCondLst>
                <p:endSync evt="end" delay="0">
                  <p:rtn val="all"/>
                </p:endSync>
                <p:childTnLst>
                  <p:par>
                    <p:cTn id="276" fill="hold">
                      <p:stCondLst>
                        <p:cond delay="0"/>
                      </p:stCondLst>
                      <p:childTnLst>
                        <p:par>
                          <p:cTn id="277" fill="hold">
                            <p:stCondLst>
                              <p:cond delay="0"/>
                            </p:stCondLst>
                            <p:childTnLst>
                              <p:par>
                                <p:cTn id="278" presetID="9" presetClass="emph" presetSubtype="0" grpId="0" nodeType="withEffect">
                                  <p:stCondLst>
                                    <p:cond delay="0"/>
                                  </p:stCondLst>
                                  <p:childTnLst>
                                    <p:set>
                                      <p:cBhvr>
                                        <p:cTn id="279" dur="indefinite"/>
                                        <p:tgtEl>
                                          <p:spTgt spid="68"/>
                                        </p:tgtEl>
                                        <p:attrNameLst>
                                          <p:attrName>style.opacity</p:attrName>
                                        </p:attrNameLst>
                                      </p:cBhvr>
                                      <p:to>
                                        <p:strVal val="0.5"/>
                                      </p:to>
                                    </p:set>
                                    <p:animEffect filter="image" prLst="opacity: 0.5">
                                      <p:cBhvr rctx="IE">
                                        <p:cTn id="280" dur="indefinite"/>
                                        <p:tgtEl>
                                          <p:spTgt spid="68"/>
                                        </p:tgtEl>
                                      </p:cBhvr>
                                    </p:animEffect>
                                  </p:childTnLst>
                                </p:cTn>
                              </p:par>
                            </p:childTnLst>
                          </p:cTn>
                        </p:par>
                      </p:childTnLst>
                    </p:cTn>
                  </p:par>
                </p:childTnLst>
              </p:cTn>
              <p:nextCondLst>
                <p:cond evt="onClick" delay="0">
                  <p:tgtEl>
                    <p:spTgt spid="68"/>
                  </p:tgtEl>
                </p:cond>
              </p:nextCondLst>
            </p:seq>
            <p:seq concurrent="1" nextAc="seek">
              <p:cTn id="281" restart="whenNotActive" fill="hold" evtFilter="cancelBubble" nodeType="interactiveSeq">
                <p:stCondLst>
                  <p:cond evt="onClick" delay="0">
                    <p:tgtEl>
                      <p:spTgt spid="69"/>
                    </p:tgtEl>
                  </p:cond>
                </p:stCondLst>
                <p:endSync evt="end" delay="0">
                  <p:rtn val="all"/>
                </p:endSync>
                <p:childTnLst>
                  <p:par>
                    <p:cTn id="282" fill="hold">
                      <p:stCondLst>
                        <p:cond delay="0"/>
                      </p:stCondLst>
                      <p:childTnLst>
                        <p:par>
                          <p:cTn id="283" fill="hold">
                            <p:stCondLst>
                              <p:cond delay="0"/>
                            </p:stCondLst>
                            <p:childTnLst>
                              <p:par>
                                <p:cTn id="284" presetID="9" presetClass="emph" presetSubtype="0" grpId="0" nodeType="withEffect" nodePh="1">
                                  <p:stCondLst>
                                    <p:cond delay="0"/>
                                  </p:stCondLst>
                                  <p:endCondLst>
                                    <p:cond evt="begin" delay="0"/>
                                  </p:endCondLst>
                                  <p:childTnLst>
                                    <p:set>
                                      <p:cBhvr>
                                        <p:cTn id="285" dur="indefinite"/>
                                        <p:tgtEl>
                                          <p:spTgt spid="69"/>
                                        </p:tgtEl>
                                        <p:attrNameLst>
                                          <p:attrName>style.opacity</p:attrName>
                                        </p:attrNameLst>
                                      </p:cBhvr>
                                      <p:to>
                                        <p:strVal val="0.5"/>
                                      </p:to>
                                    </p:set>
                                    <p:animEffect filter="image" prLst="opacity: 0.5">
                                      <p:cBhvr rctx="IE">
                                        <p:cTn id="286" dur="indefinite"/>
                                        <p:tgtEl>
                                          <p:spTgt spid="69"/>
                                        </p:tgtEl>
                                      </p:cBhvr>
                                    </p:animEffect>
                                  </p:childTnLst>
                                </p:cTn>
                              </p:par>
                            </p:childTnLst>
                          </p:cTn>
                        </p:par>
                      </p:childTnLst>
                    </p:cTn>
                  </p:par>
                </p:childTnLst>
              </p:cTn>
              <p:nextCondLst>
                <p:cond evt="onClick" delay="0">
                  <p:tgtEl>
                    <p:spTgt spid="69"/>
                  </p:tgtEl>
                </p:cond>
              </p:nextCondLst>
            </p:seq>
          </p:childTnLst>
        </p:cTn>
      </p:par>
    </p:tnLst>
    <p:bldLst>
      <p:bldP spid="46" grpId="0" animBg="1"/>
      <p:bldP spid="47" grpId="0" animBg="1"/>
      <p:bldP spid="47" grpId="1" animBg="1"/>
      <p:bldP spid="49" grpId="0" animBg="1"/>
      <p:bldP spid="49" grpId="1" animBg="1"/>
      <p:bldP spid="54" grpId="0" animBg="1"/>
      <p:bldP spid="54" grpId="1" animBg="1"/>
      <p:bldP spid="55" grpId="0" animBg="1"/>
      <p:bldP spid="55" grpId="1" animBg="1"/>
      <p:bldP spid="60" grpId="0" animBg="1"/>
      <p:bldP spid="60" grpId="1" animBg="1"/>
      <p:bldP spid="61" grpId="0" animBg="1"/>
      <p:bldP spid="61" grpId="1" animBg="1"/>
      <p:bldP spid="62" grpId="0" animBg="1"/>
      <p:bldP spid="62" grpId="1" animBg="1"/>
      <p:bldP spid="63" grpId="0" animBg="1"/>
      <p:bldP spid="63" grpId="1" animBg="1"/>
      <p:bldP spid="64" grpId="0" animBg="1"/>
      <p:bldP spid="64" grpId="1" animBg="1"/>
      <p:bldP spid="65" grpId="0" animBg="1"/>
      <p:bldP spid="65" grpId="1" animBg="1"/>
      <p:bldP spid="66" grpId="0" animBg="1"/>
      <p:bldP spid="66" grpId="1" animBg="1"/>
      <p:bldP spid="67" grpId="0" animBg="1"/>
      <p:bldP spid="67" grpId="1" animBg="1"/>
      <p:bldP spid="68" grpId="0" animBg="1"/>
      <p:bldP spid="68" grpId="1" animBg="1"/>
      <p:bldP spid="69" grpId="0"/>
      <p:bldP spid="69" grpId="1"/>
      <p:bldP spid="24" grpId="0"/>
      <p:bldP spid="27" grpId="0"/>
      <p:bldP spid="28" grpId="0"/>
      <p:bldP spid="29" grpId="0"/>
      <p:bldP spid="30" grpId="0"/>
      <p:bldP spid="31" grpId="0"/>
      <p:bldP spid="56" grpId="0"/>
      <p:bldP spid="57" grpId="0"/>
      <p:bldP spid="58" grpId="0"/>
      <p:bldP spid="59" grpId="0"/>
      <p:bldP spid="80" grpId="0"/>
      <p:bldP spid="81" grpId="0"/>
      <p:bldP spid="82" grpId="0"/>
      <p:bldP spid="83" grpId="0"/>
      <p:bldP spid="85" grpId="0"/>
      <p:bldP spid="7" grpId="0" animBg="1"/>
    </p:bldLst>
  </p:timing>
</p:sld>
</file>

<file path=ppt/slides/slide1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27"/>
          <p:cNvGrpSpPr/>
          <p:nvPr/>
        </p:nvGrpSpPr>
        <p:grpSpPr bwMode="auto">
          <a:xfrm>
            <a:off x="387351" y="277286"/>
            <a:ext cx="1816100" cy="1573892"/>
            <a:chOff x="388336" y="421309"/>
            <a:chExt cx="1815104" cy="1178331"/>
          </a:xfrm>
        </p:grpSpPr>
        <p:sp>
          <p:nvSpPr>
            <p:cNvPr id="83" name="平行四边形 82"/>
            <p:cNvSpPr/>
            <p:nvPr/>
          </p:nvSpPr>
          <p:spPr>
            <a:xfrm rot="5400000">
              <a:off x="363378" y="519252"/>
              <a:ext cx="700434" cy="504548"/>
            </a:xfrm>
            <a:prstGeom prst="parallelogram">
              <a:avLst>
                <a:gd name="adj" fmla="val 14115"/>
              </a:avLst>
            </a:prstGeom>
            <a:solidFill>
              <a:srgbClr val="349E8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black">
                    <a:lumMod val="85000"/>
                    <a:lumOff val="15000"/>
                  </a:prstClr>
                </a:solidFill>
                <a:effectLst/>
                <a:uLnTx/>
                <a:uFillTx/>
                <a:latin typeface="宋体" panose="02010600030101010101" pitchFamily="2" charset="-122"/>
                <a:ea typeface="等线" panose="02010600030101010101" pitchFamily="2" charset="-122"/>
                <a:cs typeface="+mn-cs"/>
              </a:endParaRPr>
            </a:p>
          </p:txBody>
        </p:sp>
        <p:sp>
          <p:nvSpPr>
            <p:cNvPr id="84" name="平行四边形 83"/>
            <p:cNvSpPr/>
            <p:nvPr/>
          </p:nvSpPr>
          <p:spPr>
            <a:xfrm rot="16200000" flipH="1">
              <a:off x="897279" y="520045"/>
              <a:ext cx="700434" cy="502961"/>
            </a:xfrm>
            <a:prstGeom prst="parallelogram">
              <a:avLst>
                <a:gd name="adj" fmla="val 14115"/>
              </a:avLst>
            </a:prstGeom>
            <a:solidFill>
              <a:srgbClr val="B6C479"/>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black">
                    <a:lumMod val="85000"/>
                    <a:lumOff val="15000"/>
                  </a:prstClr>
                </a:solidFill>
                <a:effectLst/>
                <a:uLnTx/>
                <a:uFillTx/>
                <a:latin typeface="宋体" panose="02010600030101010101" pitchFamily="2" charset="-122"/>
                <a:ea typeface="等线" panose="02010600030101010101" pitchFamily="2" charset="-122"/>
                <a:cs typeface="+mn-cs"/>
              </a:endParaRPr>
            </a:p>
          </p:txBody>
        </p:sp>
        <p:sp>
          <p:nvSpPr>
            <p:cNvPr id="85" name="平行四边形 84"/>
            <p:cNvSpPr/>
            <p:nvPr/>
          </p:nvSpPr>
          <p:spPr>
            <a:xfrm rot="5400000">
              <a:off x="1431180" y="519252"/>
              <a:ext cx="700434" cy="504548"/>
            </a:xfrm>
            <a:prstGeom prst="parallelogram">
              <a:avLst>
                <a:gd name="adj" fmla="val 14115"/>
              </a:avLst>
            </a:prstGeom>
            <a:solidFill>
              <a:srgbClr val="349E8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black">
                    <a:lumMod val="85000"/>
                    <a:lumOff val="15000"/>
                  </a:prstClr>
                </a:solidFill>
                <a:effectLst/>
                <a:uLnTx/>
                <a:uFillTx/>
                <a:latin typeface="宋体" panose="02010600030101010101" pitchFamily="2" charset="-122"/>
                <a:ea typeface="等线" panose="02010600030101010101" pitchFamily="2" charset="-122"/>
                <a:cs typeface="+mn-cs"/>
              </a:endParaRPr>
            </a:p>
          </p:txBody>
        </p:sp>
        <p:sp>
          <p:nvSpPr>
            <p:cNvPr id="86" name="文本框 1"/>
            <p:cNvSpPr txBox="1">
              <a:spLocks noChangeArrowheads="1"/>
            </p:cNvSpPr>
            <p:nvPr/>
          </p:nvSpPr>
          <p:spPr bwMode="auto">
            <a:xfrm>
              <a:off x="388336" y="424478"/>
              <a:ext cx="1815104" cy="1175162"/>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80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cs"/>
                </a:rPr>
                <a:t>我会写</a:t>
              </a:r>
            </a:p>
          </p:txBody>
        </p:sp>
      </p:grpSp>
      <p:sp>
        <p:nvSpPr>
          <p:cNvPr id="20486" name="任意多边形: 形状 20"/>
          <p:cNvSpPr>
            <a:spLocks noChangeArrowheads="1"/>
          </p:cNvSpPr>
          <p:nvPr/>
        </p:nvSpPr>
        <p:spPr bwMode="auto">
          <a:xfrm rot="-2068853">
            <a:off x="7910513" y="4929718"/>
            <a:ext cx="714375" cy="973667"/>
          </a:xfrm>
          <a:custGeom>
            <a:avLst/>
            <a:gdLst>
              <a:gd name="T0" fmla="*/ 323666 w 1005382"/>
              <a:gd name="T1" fmla="*/ 1026173 h 1025956"/>
              <a:gd name="T2" fmla="*/ 772179 w 1005382"/>
              <a:gd name="T3" fmla="*/ 1026173 h 1025956"/>
              <a:gd name="T4" fmla="*/ 992458 w 1005382"/>
              <a:gd name="T5" fmla="*/ 432682 h 1025956"/>
              <a:gd name="T6" fmla="*/ 868328 w 1005382"/>
              <a:gd name="T7" fmla="*/ 392631 h 1025956"/>
              <a:gd name="T8" fmla="*/ 808252 w 1005382"/>
              <a:gd name="T9" fmla="*/ 500713 h 1025956"/>
              <a:gd name="T10" fmla="*/ 764224 w 1005382"/>
              <a:gd name="T11" fmla="*/ 444615 h 1025956"/>
              <a:gd name="T12" fmla="*/ 816345 w 1005382"/>
              <a:gd name="T13" fmla="*/ 136279 h 1025956"/>
              <a:gd name="T14" fmla="*/ 680145 w 1005382"/>
              <a:gd name="T15" fmla="*/ 108298 h 1025956"/>
              <a:gd name="T16" fmla="*/ 632139 w 1005382"/>
              <a:gd name="T17" fmla="*/ 416634 h 1025956"/>
              <a:gd name="T18" fmla="*/ 568085 w 1005382"/>
              <a:gd name="T19" fmla="*/ 388654 h 1025956"/>
              <a:gd name="T20" fmla="*/ 560130 w 1005382"/>
              <a:gd name="T21" fmla="*/ 68248 h 1025956"/>
              <a:gd name="T22" fmla="*/ 408019 w 1005382"/>
              <a:gd name="T23" fmla="*/ 72226 h 1025956"/>
              <a:gd name="T24" fmla="*/ 411997 w 1005382"/>
              <a:gd name="T25" fmla="*/ 432682 h 1025956"/>
              <a:gd name="T26" fmla="*/ 359876 w 1005382"/>
              <a:gd name="T27" fmla="*/ 428704 h 1025956"/>
              <a:gd name="T28" fmla="*/ 263727 w 1005382"/>
              <a:gd name="T29" fmla="*/ 200470 h 1025956"/>
              <a:gd name="T30" fmla="*/ 127527 w 1005382"/>
              <a:gd name="T31" fmla="*/ 240521 h 1025956"/>
              <a:gd name="T32" fmla="*/ 255635 w 1005382"/>
              <a:gd name="T33" fmla="*/ 552834 h 1025956"/>
              <a:gd name="T34" fmla="*/ 235609 w 1005382"/>
              <a:gd name="T35" fmla="*/ 660916 h 1025956"/>
              <a:gd name="T36" fmla="*/ 103524 w 1005382"/>
              <a:gd name="T37" fmla="*/ 540764 h 1025956"/>
              <a:gd name="T38" fmla="*/ 6141 w 1005382"/>
              <a:gd name="T39" fmla="*/ 615516 h 1025956"/>
              <a:gd name="T40" fmla="*/ 209000 w 1005382"/>
              <a:gd name="T41" fmla="*/ 877080 h 1025956"/>
              <a:gd name="T42" fmla="*/ 323666 w 1005382"/>
              <a:gd name="T43" fmla="*/ 1026173 h 1025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05382" h="1025956">
                <a:moveTo>
                  <a:pt x="323666" y="1026173"/>
                </a:moveTo>
                <a:lnTo>
                  <a:pt x="772179" y="1026173"/>
                </a:lnTo>
                <a:cubicBezTo>
                  <a:pt x="772179" y="1026173"/>
                  <a:pt x="940749" y="571899"/>
                  <a:pt x="992458" y="432682"/>
                </a:cubicBezTo>
                <a:cubicBezTo>
                  <a:pt x="1044579" y="292504"/>
                  <a:pt x="916334" y="260546"/>
                  <a:pt x="868328" y="392631"/>
                </a:cubicBezTo>
                <a:cubicBezTo>
                  <a:pt x="833764" y="487820"/>
                  <a:pt x="808252" y="500713"/>
                  <a:pt x="808252" y="500713"/>
                </a:cubicBezTo>
                <a:cubicBezTo>
                  <a:pt x="808252" y="500713"/>
                  <a:pt x="755446" y="500576"/>
                  <a:pt x="764224" y="444615"/>
                </a:cubicBezTo>
                <a:cubicBezTo>
                  <a:pt x="776294" y="368491"/>
                  <a:pt x="792204" y="276457"/>
                  <a:pt x="816345" y="136279"/>
                </a:cubicBezTo>
                <a:cubicBezTo>
                  <a:pt x="831295" y="49320"/>
                  <a:pt x="692215" y="36152"/>
                  <a:pt x="680145" y="108298"/>
                </a:cubicBezTo>
                <a:cubicBezTo>
                  <a:pt x="668075" y="180445"/>
                  <a:pt x="640094" y="372606"/>
                  <a:pt x="632139" y="416634"/>
                </a:cubicBezTo>
                <a:cubicBezTo>
                  <a:pt x="624183" y="460663"/>
                  <a:pt x="573160" y="496598"/>
                  <a:pt x="568085" y="388654"/>
                </a:cubicBezTo>
                <a:cubicBezTo>
                  <a:pt x="564656" y="316096"/>
                  <a:pt x="560130" y="210071"/>
                  <a:pt x="560130" y="68248"/>
                </a:cubicBezTo>
                <a:cubicBezTo>
                  <a:pt x="560130" y="-27901"/>
                  <a:pt x="408019" y="-15831"/>
                  <a:pt x="408019" y="72226"/>
                </a:cubicBezTo>
                <a:cubicBezTo>
                  <a:pt x="408019" y="133810"/>
                  <a:pt x="412957" y="384539"/>
                  <a:pt x="411997" y="432682"/>
                </a:cubicBezTo>
                <a:cubicBezTo>
                  <a:pt x="411174" y="480688"/>
                  <a:pt x="389777" y="495913"/>
                  <a:pt x="359876" y="428704"/>
                </a:cubicBezTo>
                <a:cubicBezTo>
                  <a:pt x="327781" y="356558"/>
                  <a:pt x="293765" y="271245"/>
                  <a:pt x="263727" y="200470"/>
                </a:cubicBezTo>
                <a:cubicBezTo>
                  <a:pt x="219699" y="96366"/>
                  <a:pt x="100232" y="167689"/>
                  <a:pt x="127527" y="240521"/>
                </a:cubicBezTo>
                <a:cubicBezTo>
                  <a:pt x="151393" y="304163"/>
                  <a:pt x="209137" y="444752"/>
                  <a:pt x="255635" y="552834"/>
                </a:cubicBezTo>
                <a:cubicBezTo>
                  <a:pt x="279500" y="608110"/>
                  <a:pt x="309676" y="717975"/>
                  <a:pt x="235609" y="660916"/>
                </a:cubicBezTo>
                <a:cubicBezTo>
                  <a:pt x="183626" y="620866"/>
                  <a:pt x="163600" y="580815"/>
                  <a:pt x="103524" y="540764"/>
                </a:cubicBezTo>
                <a:cubicBezTo>
                  <a:pt x="43448" y="500713"/>
                  <a:pt x="-17177" y="586850"/>
                  <a:pt x="6141" y="615516"/>
                </a:cubicBezTo>
                <a:cubicBezTo>
                  <a:pt x="58261" y="679570"/>
                  <a:pt x="149747" y="780383"/>
                  <a:pt x="209000" y="877080"/>
                </a:cubicBezTo>
                <a:cubicBezTo>
                  <a:pt x="252891" y="949226"/>
                  <a:pt x="323666" y="1026173"/>
                  <a:pt x="323666" y="1026173"/>
                </a:cubicBezTo>
                <a:close/>
              </a:path>
            </a:pathLst>
          </a:custGeom>
          <a:solidFill>
            <a:srgbClr val="C2E1D1"/>
          </a:solidFill>
          <a:ln>
            <a:noFill/>
          </a:ln>
          <a:extLst>
            <a:ext uri="{91240B29-F687-4F45-9708-019B960494DF}">
              <a14:hiddenLine xmlns:a14="http://schemas.microsoft.com/office/drawing/2010/main" xmlns="" w="9525">
                <a:solidFill>
                  <a:srgbClr val="000000"/>
                </a:solidFill>
                <a:round/>
              </a14:hiddenLine>
            </a:ext>
          </a:extLst>
        </p:spPr>
        <p:txBody>
          <a:bodyP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grpSp>
        <p:nvGrpSpPr>
          <p:cNvPr id="3" name="组合 7"/>
          <p:cNvGrpSpPr/>
          <p:nvPr/>
        </p:nvGrpSpPr>
        <p:grpSpPr bwMode="auto">
          <a:xfrm>
            <a:off x="1676401" y="1517652"/>
            <a:ext cx="836613" cy="1134533"/>
            <a:chOff x="2437" y="2032"/>
            <a:chExt cx="1244" cy="1264"/>
          </a:xfrm>
        </p:grpSpPr>
        <p:sp>
          <p:nvSpPr>
            <p:cNvPr id="89" name="矩形 1"/>
            <p:cNvSpPr>
              <a:spLocks noChangeArrowheads="1"/>
            </p:cNvSpPr>
            <p:nvPr/>
          </p:nvSpPr>
          <p:spPr bwMode="auto">
            <a:xfrm>
              <a:off x="2437" y="2032"/>
              <a:ext cx="1244" cy="1245"/>
            </a:xfrm>
            <a:prstGeom prst="rect">
              <a:avLst/>
            </a:prstGeom>
            <a:noFill/>
            <a:ln w="19050">
              <a:solidFill>
                <a:srgbClr val="349E85"/>
              </a:solidFill>
              <a:rou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70AD47"/>
                </a:solidFill>
                <a:effectLst/>
                <a:uLnTx/>
                <a:uFillTx/>
                <a:latin typeface="楷体" panose="02010609060101010101" pitchFamily="49" charset="-122"/>
                <a:ea typeface="楷体" panose="02010609060101010101" pitchFamily="49" charset="-122"/>
                <a:cs typeface="+mn-cs"/>
              </a:endParaRPr>
            </a:p>
          </p:txBody>
        </p:sp>
        <p:cxnSp>
          <p:nvCxnSpPr>
            <p:cNvPr id="20489" name="直接连接符 4"/>
            <p:cNvCxnSpPr>
              <a:cxnSpLocks noChangeShapeType="1"/>
            </p:cNvCxnSpPr>
            <p:nvPr/>
          </p:nvCxnSpPr>
          <p:spPr bwMode="auto">
            <a:xfrm>
              <a:off x="2437" y="2645"/>
              <a:ext cx="1245" cy="0"/>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cxnSp>
          <p:nvCxnSpPr>
            <p:cNvPr id="20490" name="直接连接符 6"/>
            <p:cNvCxnSpPr>
              <a:cxnSpLocks noChangeShapeType="1"/>
            </p:cNvCxnSpPr>
            <p:nvPr/>
          </p:nvCxnSpPr>
          <p:spPr bwMode="auto">
            <a:xfrm>
              <a:off x="3060" y="2052"/>
              <a:ext cx="0" cy="1245"/>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grpSp>
      <p:sp>
        <p:nvSpPr>
          <p:cNvPr id="92" name="文本框 64"/>
          <p:cNvSpPr txBox="1">
            <a:spLocks noChangeArrowheads="1"/>
          </p:cNvSpPr>
          <p:nvPr/>
        </p:nvSpPr>
        <p:spPr bwMode="auto">
          <a:xfrm>
            <a:off x="1701801" y="1462617"/>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拇</a:t>
            </a:r>
          </a:p>
        </p:txBody>
      </p:sp>
      <p:grpSp>
        <p:nvGrpSpPr>
          <p:cNvPr id="4" name="组合 7"/>
          <p:cNvGrpSpPr/>
          <p:nvPr/>
        </p:nvGrpSpPr>
        <p:grpSpPr bwMode="auto">
          <a:xfrm>
            <a:off x="2906713" y="1517652"/>
            <a:ext cx="836612" cy="1134533"/>
            <a:chOff x="2437" y="2032"/>
            <a:chExt cx="1244" cy="1264"/>
          </a:xfrm>
        </p:grpSpPr>
        <p:sp>
          <p:nvSpPr>
            <p:cNvPr id="94" name="矩形 1"/>
            <p:cNvSpPr>
              <a:spLocks noChangeArrowheads="1"/>
            </p:cNvSpPr>
            <p:nvPr/>
          </p:nvSpPr>
          <p:spPr bwMode="auto">
            <a:xfrm>
              <a:off x="2437" y="2032"/>
              <a:ext cx="1244" cy="1245"/>
            </a:xfrm>
            <a:prstGeom prst="rect">
              <a:avLst/>
            </a:prstGeom>
            <a:noFill/>
            <a:ln w="19050">
              <a:solidFill>
                <a:srgbClr val="349E85"/>
              </a:solidFill>
              <a:rou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70AD47"/>
                </a:solidFill>
                <a:effectLst/>
                <a:uLnTx/>
                <a:uFillTx/>
                <a:latin typeface="楷体" panose="02010609060101010101" pitchFamily="49" charset="-122"/>
                <a:ea typeface="楷体" panose="02010609060101010101" pitchFamily="49" charset="-122"/>
                <a:cs typeface="+mn-cs"/>
              </a:endParaRPr>
            </a:p>
          </p:txBody>
        </p:sp>
        <p:cxnSp>
          <p:nvCxnSpPr>
            <p:cNvPr id="20494" name="直接连接符 4"/>
            <p:cNvCxnSpPr>
              <a:cxnSpLocks noChangeShapeType="1"/>
            </p:cNvCxnSpPr>
            <p:nvPr/>
          </p:nvCxnSpPr>
          <p:spPr bwMode="auto">
            <a:xfrm>
              <a:off x="2437" y="2645"/>
              <a:ext cx="1245" cy="0"/>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cxnSp>
          <p:nvCxnSpPr>
            <p:cNvPr id="20495" name="直接连接符 6"/>
            <p:cNvCxnSpPr>
              <a:cxnSpLocks noChangeShapeType="1"/>
            </p:cNvCxnSpPr>
            <p:nvPr/>
          </p:nvCxnSpPr>
          <p:spPr bwMode="auto">
            <a:xfrm>
              <a:off x="3060" y="2052"/>
              <a:ext cx="0" cy="1245"/>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grpSp>
      <p:sp>
        <p:nvSpPr>
          <p:cNvPr id="97" name="文本框 64"/>
          <p:cNvSpPr txBox="1">
            <a:spLocks noChangeArrowheads="1"/>
          </p:cNvSpPr>
          <p:nvPr/>
        </p:nvSpPr>
        <p:spPr bwMode="auto">
          <a:xfrm>
            <a:off x="2932113" y="1462617"/>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搔</a:t>
            </a:r>
          </a:p>
        </p:txBody>
      </p:sp>
      <p:grpSp>
        <p:nvGrpSpPr>
          <p:cNvPr id="5" name="组合 7"/>
          <p:cNvGrpSpPr/>
          <p:nvPr/>
        </p:nvGrpSpPr>
        <p:grpSpPr bwMode="auto">
          <a:xfrm>
            <a:off x="4138614" y="1517652"/>
            <a:ext cx="836612" cy="1134533"/>
            <a:chOff x="2437" y="2032"/>
            <a:chExt cx="1244" cy="1264"/>
          </a:xfrm>
        </p:grpSpPr>
        <p:sp>
          <p:nvSpPr>
            <p:cNvPr id="99" name="矩形 1"/>
            <p:cNvSpPr>
              <a:spLocks noChangeArrowheads="1"/>
            </p:cNvSpPr>
            <p:nvPr/>
          </p:nvSpPr>
          <p:spPr bwMode="auto">
            <a:xfrm>
              <a:off x="2437" y="2032"/>
              <a:ext cx="1244" cy="1245"/>
            </a:xfrm>
            <a:prstGeom prst="rect">
              <a:avLst/>
            </a:prstGeom>
            <a:noFill/>
            <a:ln w="19050">
              <a:solidFill>
                <a:srgbClr val="349E85"/>
              </a:solidFill>
              <a:rou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70AD47"/>
                </a:solidFill>
                <a:effectLst/>
                <a:uLnTx/>
                <a:uFillTx/>
                <a:latin typeface="楷体" panose="02010609060101010101" pitchFamily="49" charset="-122"/>
                <a:ea typeface="楷体" panose="02010609060101010101" pitchFamily="49" charset="-122"/>
                <a:cs typeface="+mn-cs"/>
              </a:endParaRPr>
            </a:p>
          </p:txBody>
        </p:sp>
        <p:cxnSp>
          <p:nvCxnSpPr>
            <p:cNvPr id="20499" name="直接连接符 4"/>
            <p:cNvCxnSpPr>
              <a:cxnSpLocks noChangeShapeType="1"/>
            </p:cNvCxnSpPr>
            <p:nvPr/>
          </p:nvCxnSpPr>
          <p:spPr bwMode="auto">
            <a:xfrm>
              <a:off x="2437" y="2645"/>
              <a:ext cx="1245" cy="0"/>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cxnSp>
          <p:nvCxnSpPr>
            <p:cNvPr id="20500" name="直接连接符 6"/>
            <p:cNvCxnSpPr>
              <a:cxnSpLocks noChangeShapeType="1"/>
            </p:cNvCxnSpPr>
            <p:nvPr/>
          </p:nvCxnSpPr>
          <p:spPr bwMode="auto">
            <a:xfrm>
              <a:off x="3060" y="2052"/>
              <a:ext cx="0" cy="1245"/>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grpSp>
      <p:sp>
        <p:nvSpPr>
          <p:cNvPr id="102" name="文本框 64"/>
          <p:cNvSpPr txBox="1">
            <a:spLocks noChangeArrowheads="1"/>
          </p:cNvSpPr>
          <p:nvPr/>
        </p:nvSpPr>
        <p:spPr bwMode="auto">
          <a:xfrm>
            <a:off x="4164013" y="1462617"/>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痒</a:t>
            </a:r>
          </a:p>
        </p:txBody>
      </p:sp>
      <p:grpSp>
        <p:nvGrpSpPr>
          <p:cNvPr id="6" name="组合 7"/>
          <p:cNvGrpSpPr/>
          <p:nvPr/>
        </p:nvGrpSpPr>
        <p:grpSpPr bwMode="auto">
          <a:xfrm>
            <a:off x="5368925" y="1517652"/>
            <a:ext cx="836613" cy="1134533"/>
            <a:chOff x="2437" y="2032"/>
            <a:chExt cx="1244" cy="1264"/>
          </a:xfrm>
        </p:grpSpPr>
        <p:sp>
          <p:nvSpPr>
            <p:cNvPr id="104" name="矩形 1"/>
            <p:cNvSpPr>
              <a:spLocks noChangeArrowheads="1"/>
            </p:cNvSpPr>
            <p:nvPr/>
          </p:nvSpPr>
          <p:spPr bwMode="auto">
            <a:xfrm>
              <a:off x="2437" y="2032"/>
              <a:ext cx="1244" cy="1245"/>
            </a:xfrm>
            <a:prstGeom prst="rect">
              <a:avLst/>
            </a:prstGeom>
            <a:noFill/>
            <a:ln w="19050">
              <a:solidFill>
                <a:srgbClr val="349E85"/>
              </a:solidFill>
              <a:rou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70AD47"/>
                </a:solidFill>
                <a:effectLst/>
                <a:uLnTx/>
                <a:uFillTx/>
                <a:latin typeface="楷体" panose="02010609060101010101" pitchFamily="49" charset="-122"/>
                <a:ea typeface="楷体" panose="02010609060101010101" pitchFamily="49" charset="-122"/>
                <a:cs typeface="+mn-cs"/>
              </a:endParaRPr>
            </a:p>
          </p:txBody>
        </p:sp>
        <p:cxnSp>
          <p:nvCxnSpPr>
            <p:cNvPr id="20504" name="直接连接符 4"/>
            <p:cNvCxnSpPr>
              <a:cxnSpLocks noChangeShapeType="1"/>
            </p:cNvCxnSpPr>
            <p:nvPr/>
          </p:nvCxnSpPr>
          <p:spPr bwMode="auto">
            <a:xfrm>
              <a:off x="2437" y="2645"/>
              <a:ext cx="1245" cy="0"/>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cxnSp>
          <p:nvCxnSpPr>
            <p:cNvPr id="20505" name="直接连接符 6"/>
            <p:cNvCxnSpPr>
              <a:cxnSpLocks noChangeShapeType="1"/>
            </p:cNvCxnSpPr>
            <p:nvPr/>
          </p:nvCxnSpPr>
          <p:spPr bwMode="auto">
            <a:xfrm>
              <a:off x="3060" y="2052"/>
              <a:ext cx="0" cy="1245"/>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grpSp>
      <p:sp>
        <p:nvSpPr>
          <p:cNvPr id="107" name="文本框 64"/>
          <p:cNvSpPr txBox="1">
            <a:spLocks noChangeArrowheads="1"/>
          </p:cNvSpPr>
          <p:nvPr/>
        </p:nvSpPr>
        <p:spPr bwMode="auto">
          <a:xfrm>
            <a:off x="5394326" y="1460500"/>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秽</a:t>
            </a:r>
          </a:p>
        </p:txBody>
      </p:sp>
      <p:grpSp>
        <p:nvGrpSpPr>
          <p:cNvPr id="7" name="组合 7"/>
          <p:cNvGrpSpPr/>
          <p:nvPr/>
        </p:nvGrpSpPr>
        <p:grpSpPr bwMode="auto">
          <a:xfrm>
            <a:off x="6600826" y="1517652"/>
            <a:ext cx="836613" cy="1134533"/>
            <a:chOff x="2437" y="2032"/>
            <a:chExt cx="1244" cy="1264"/>
          </a:xfrm>
        </p:grpSpPr>
        <p:sp>
          <p:nvSpPr>
            <p:cNvPr id="109" name="矩形 1"/>
            <p:cNvSpPr>
              <a:spLocks noChangeArrowheads="1"/>
            </p:cNvSpPr>
            <p:nvPr/>
          </p:nvSpPr>
          <p:spPr bwMode="auto">
            <a:xfrm>
              <a:off x="2437" y="2032"/>
              <a:ext cx="1244" cy="1245"/>
            </a:xfrm>
            <a:prstGeom prst="rect">
              <a:avLst/>
            </a:prstGeom>
            <a:noFill/>
            <a:ln w="19050">
              <a:solidFill>
                <a:srgbClr val="349E85"/>
              </a:solidFill>
              <a:rou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70AD47"/>
                </a:solidFill>
                <a:effectLst/>
                <a:uLnTx/>
                <a:uFillTx/>
                <a:latin typeface="楷体" panose="02010609060101010101" pitchFamily="49" charset="-122"/>
                <a:ea typeface="楷体" panose="02010609060101010101" pitchFamily="49" charset="-122"/>
                <a:cs typeface="+mn-cs"/>
              </a:endParaRPr>
            </a:p>
          </p:txBody>
        </p:sp>
        <p:cxnSp>
          <p:nvCxnSpPr>
            <p:cNvPr id="20509" name="直接连接符 4"/>
            <p:cNvCxnSpPr>
              <a:cxnSpLocks noChangeShapeType="1"/>
            </p:cNvCxnSpPr>
            <p:nvPr/>
          </p:nvCxnSpPr>
          <p:spPr bwMode="auto">
            <a:xfrm>
              <a:off x="2437" y="2645"/>
              <a:ext cx="1245" cy="0"/>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cxnSp>
          <p:nvCxnSpPr>
            <p:cNvPr id="20510" name="直接连接符 6"/>
            <p:cNvCxnSpPr>
              <a:cxnSpLocks noChangeShapeType="1"/>
            </p:cNvCxnSpPr>
            <p:nvPr/>
          </p:nvCxnSpPr>
          <p:spPr bwMode="auto">
            <a:xfrm>
              <a:off x="3060" y="2052"/>
              <a:ext cx="0" cy="1245"/>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grpSp>
      <p:sp>
        <p:nvSpPr>
          <p:cNvPr id="112" name="文本框 64"/>
          <p:cNvSpPr txBox="1">
            <a:spLocks noChangeArrowheads="1"/>
          </p:cNvSpPr>
          <p:nvPr/>
        </p:nvSpPr>
        <p:spPr bwMode="auto">
          <a:xfrm>
            <a:off x="6626226" y="1462617"/>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轧</a:t>
            </a:r>
          </a:p>
        </p:txBody>
      </p:sp>
      <p:grpSp>
        <p:nvGrpSpPr>
          <p:cNvPr id="8" name="组合 7"/>
          <p:cNvGrpSpPr/>
          <p:nvPr/>
        </p:nvGrpSpPr>
        <p:grpSpPr bwMode="auto">
          <a:xfrm>
            <a:off x="1687513" y="3079752"/>
            <a:ext cx="836612" cy="1134533"/>
            <a:chOff x="2437" y="2032"/>
            <a:chExt cx="1244" cy="1264"/>
          </a:xfrm>
        </p:grpSpPr>
        <p:sp>
          <p:nvSpPr>
            <p:cNvPr id="114" name="矩形 1"/>
            <p:cNvSpPr>
              <a:spLocks noChangeArrowheads="1"/>
            </p:cNvSpPr>
            <p:nvPr/>
          </p:nvSpPr>
          <p:spPr bwMode="auto">
            <a:xfrm>
              <a:off x="2437" y="2032"/>
              <a:ext cx="1244" cy="1245"/>
            </a:xfrm>
            <a:prstGeom prst="rect">
              <a:avLst/>
            </a:prstGeom>
            <a:noFill/>
            <a:ln w="19050">
              <a:solidFill>
                <a:srgbClr val="349E85"/>
              </a:solidFill>
              <a:rou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70AD47"/>
                </a:solidFill>
                <a:effectLst/>
                <a:uLnTx/>
                <a:uFillTx/>
                <a:latin typeface="楷体" panose="02010609060101010101" pitchFamily="49" charset="-122"/>
                <a:ea typeface="楷体" panose="02010609060101010101" pitchFamily="49" charset="-122"/>
                <a:cs typeface="+mn-cs"/>
              </a:endParaRPr>
            </a:p>
          </p:txBody>
        </p:sp>
        <p:cxnSp>
          <p:nvCxnSpPr>
            <p:cNvPr id="20514" name="直接连接符 4"/>
            <p:cNvCxnSpPr>
              <a:cxnSpLocks noChangeShapeType="1"/>
            </p:cNvCxnSpPr>
            <p:nvPr/>
          </p:nvCxnSpPr>
          <p:spPr bwMode="auto">
            <a:xfrm>
              <a:off x="2437" y="2645"/>
              <a:ext cx="1245" cy="0"/>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cxnSp>
          <p:nvCxnSpPr>
            <p:cNvPr id="20515" name="直接连接符 29"/>
            <p:cNvCxnSpPr>
              <a:cxnSpLocks noChangeShapeType="1"/>
            </p:cNvCxnSpPr>
            <p:nvPr/>
          </p:nvCxnSpPr>
          <p:spPr bwMode="auto">
            <a:xfrm>
              <a:off x="3060" y="2052"/>
              <a:ext cx="0" cy="1245"/>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grpSp>
      <p:sp>
        <p:nvSpPr>
          <p:cNvPr id="117" name="文本框 64"/>
          <p:cNvSpPr txBox="1">
            <a:spLocks noChangeArrowheads="1"/>
          </p:cNvSpPr>
          <p:nvPr/>
        </p:nvSpPr>
        <p:spPr bwMode="auto">
          <a:xfrm>
            <a:off x="1712913" y="3024717"/>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拧</a:t>
            </a:r>
          </a:p>
        </p:txBody>
      </p:sp>
      <p:grpSp>
        <p:nvGrpSpPr>
          <p:cNvPr id="9" name="组合 7"/>
          <p:cNvGrpSpPr/>
          <p:nvPr/>
        </p:nvGrpSpPr>
        <p:grpSpPr bwMode="auto">
          <a:xfrm>
            <a:off x="2916238" y="3079752"/>
            <a:ext cx="836612" cy="1134533"/>
            <a:chOff x="2437" y="2032"/>
            <a:chExt cx="1244" cy="1264"/>
          </a:xfrm>
        </p:grpSpPr>
        <p:sp>
          <p:nvSpPr>
            <p:cNvPr id="119" name="矩形 1"/>
            <p:cNvSpPr>
              <a:spLocks noChangeArrowheads="1"/>
            </p:cNvSpPr>
            <p:nvPr/>
          </p:nvSpPr>
          <p:spPr bwMode="auto">
            <a:xfrm>
              <a:off x="2437" y="2032"/>
              <a:ext cx="1244" cy="1245"/>
            </a:xfrm>
            <a:prstGeom prst="rect">
              <a:avLst/>
            </a:prstGeom>
            <a:noFill/>
            <a:ln w="19050">
              <a:solidFill>
                <a:srgbClr val="349E85"/>
              </a:solidFill>
              <a:rou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70AD47"/>
                </a:solidFill>
                <a:effectLst/>
                <a:uLnTx/>
                <a:uFillTx/>
                <a:latin typeface="楷体" panose="02010609060101010101" pitchFamily="49" charset="-122"/>
                <a:ea typeface="楷体" panose="02010609060101010101" pitchFamily="49" charset="-122"/>
                <a:cs typeface="+mn-cs"/>
              </a:endParaRPr>
            </a:p>
          </p:txBody>
        </p:sp>
        <p:cxnSp>
          <p:nvCxnSpPr>
            <p:cNvPr id="20519" name="直接连接符 4"/>
            <p:cNvCxnSpPr>
              <a:cxnSpLocks noChangeShapeType="1"/>
            </p:cNvCxnSpPr>
            <p:nvPr/>
          </p:nvCxnSpPr>
          <p:spPr bwMode="auto">
            <a:xfrm>
              <a:off x="2437" y="2645"/>
              <a:ext cx="1245" cy="0"/>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cxnSp>
          <p:nvCxnSpPr>
            <p:cNvPr id="20520" name="直接连接符 6"/>
            <p:cNvCxnSpPr>
              <a:cxnSpLocks noChangeShapeType="1"/>
            </p:cNvCxnSpPr>
            <p:nvPr/>
          </p:nvCxnSpPr>
          <p:spPr bwMode="auto">
            <a:xfrm>
              <a:off x="3060" y="2052"/>
              <a:ext cx="0" cy="1245"/>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grpSp>
      <p:sp>
        <p:nvSpPr>
          <p:cNvPr id="122" name="文本框 64"/>
          <p:cNvSpPr txBox="1">
            <a:spLocks noChangeArrowheads="1"/>
          </p:cNvSpPr>
          <p:nvPr/>
        </p:nvSpPr>
        <p:spPr bwMode="auto">
          <a:xfrm>
            <a:off x="2941638" y="3001433"/>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螺</a:t>
            </a:r>
          </a:p>
        </p:txBody>
      </p:sp>
      <p:grpSp>
        <p:nvGrpSpPr>
          <p:cNvPr id="10" name="组合 7"/>
          <p:cNvGrpSpPr/>
          <p:nvPr/>
        </p:nvGrpSpPr>
        <p:grpSpPr bwMode="auto">
          <a:xfrm>
            <a:off x="4144963" y="3079752"/>
            <a:ext cx="836612" cy="1134533"/>
            <a:chOff x="2437" y="2032"/>
            <a:chExt cx="1244" cy="1264"/>
          </a:xfrm>
        </p:grpSpPr>
        <p:sp>
          <p:nvSpPr>
            <p:cNvPr id="124" name="矩形 1"/>
            <p:cNvSpPr>
              <a:spLocks noChangeArrowheads="1"/>
            </p:cNvSpPr>
            <p:nvPr/>
          </p:nvSpPr>
          <p:spPr bwMode="auto">
            <a:xfrm>
              <a:off x="2437" y="2032"/>
              <a:ext cx="1244" cy="1245"/>
            </a:xfrm>
            <a:prstGeom prst="rect">
              <a:avLst/>
            </a:prstGeom>
            <a:noFill/>
            <a:ln w="19050">
              <a:solidFill>
                <a:srgbClr val="349E85"/>
              </a:solidFill>
              <a:rou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70AD47"/>
                </a:solidFill>
                <a:effectLst/>
                <a:uLnTx/>
                <a:uFillTx/>
                <a:latin typeface="楷体" panose="02010609060101010101" pitchFamily="49" charset="-122"/>
                <a:ea typeface="楷体" panose="02010609060101010101" pitchFamily="49" charset="-122"/>
                <a:cs typeface="+mn-cs"/>
              </a:endParaRPr>
            </a:p>
          </p:txBody>
        </p:sp>
        <p:cxnSp>
          <p:nvCxnSpPr>
            <p:cNvPr id="20524" name="直接连接符 4"/>
            <p:cNvCxnSpPr>
              <a:cxnSpLocks noChangeShapeType="1"/>
            </p:cNvCxnSpPr>
            <p:nvPr/>
          </p:nvCxnSpPr>
          <p:spPr bwMode="auto">
            <a:xfrm>
              <a:off x="2437" y="2645"/>
              <a:ext cx="1245" cy="0"/>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cxnSp>
          <p:nvCxnSpPr>
            <p:cNvPr id="20525" name="直接连接符 6"/>
            <p:cNvCxnSpPr>
              <a:cxnSpLocks noChangeShapeType="1"/>
            </p:cNvCxnSpPr>
            <p:nvPr/>
          </p:nvCxnSpPr>
          <p:spPr bwMode="auto">
            <a:xfrm>
              <a:off x="3060" y="2052"/>
              <a:ext cx="0" cy="1245"/>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grpSp>
      <p:sp>
        <p:nvSpPr>
          <p:cNvPr id="127" name="文本框 64"/>
          <p:cNvSpPr txBox="1">
            <a:spLocks noChangeArrowheads="1"/>
          </p:cNvSpPr>
          <p:nvPr/>
        </p:nvSpPr>
        <p:spPr bwMode="auto">
          <a:xfrm>
            <a:off x="4170363" y="3001433"/>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纽</a:t>
            </a:r>
          </a:p>
        </p:txBody>
      </p:sp>
      <p:grpSp>
        <p:nvGrpSpPr>
          <p:cNvPr id="11" name="组合 7"/>
          <p:cNvGrpSpPr/>
          <p:nvPr/>
        </p:nvGrpSpPr>
        <p:grpSpPr bwMode="auto">
          <a:xfrm>
            <a:off x="5373688" y="3079752"/>
            <a:ext cx="836612" cy="1134533"/>
            <a:chOff x="2437" y="2032"/>
            <a:chExt cx="1244" cy="1264"/>
          </a:xfrm>
        </p:grpSpPr>
        <p:sp>
          <p:nvSpPr>
            <p:cNvPr id="129" name="矩形 1"/>
            <p:cNvSpPr>
              <a:spLocks noChangeArrowheads="1"/>
            </p:cNvSpPr>
            <p:nvPr/>
          </p:nvSpPr>
          <p:spPr bwMode="auto">
            <a:xfrm>
              <a:off x="2437" y="2032"/>
              <a:ext cx="1244" cy="1245"/>
            </a:xfrm>
            <a:prstGeom prst="rect">
              <a:avLst/>
            </a:prstGeom>
            <a:noFill/>
            <a:ln w="19050">
              <a:solidFill>
                <a:srgbClr val="349E85"/>
              </a:solidFill>
              <a:rou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70AD47"/>
                </a:solidFill>
                <a:effectLst/>
                <a:uLnTx/>
                <a:uFillTx/>
                <a:latin typeface="楷体" panose="02010609060101010101" pitchFamily="49" charset="-122"/>
                <a:ea typeface="楷体" panose="02010609060101010101" pitchFamily="49" charset="-122"/>
                <a:cs typeface="+mn-cs"/>
              </a:endParaRPr>
            </a:p>
          </p:txBody>
        </p:sp>
        <p:cxnSp>
          <p:nvCxnSpPr>
            <p:cNvPr id="20529" name="直接连接符 4"/>
            <p:cNvCxnSpPr>
              <a:cxnSpLocks noChangeShapeType="1"/>
            </p:cNvCxnSpPr>
            <p:nvPr/>
          </p:nvCxnSpPr>
          <p:spPr bwMode="auto">
            <a:xfrm>
              <a:off x="2437" y="2645"/>
              <a:ext cx="1245" cy="0"/>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cxnSp>
          <p:nvCxnSpPr>
            <p:cNvPr id="20530" name="直接连接符 6"/>
            <p:cNvCxnSpPr>
              <a:cxnSpLocks noChangeShapeType="1"/>
            </p:cNvCxnSpPr>
            <p:nvPr/>
          </p:nvCxnSpPr>
          <p:spPr bwMode="auto">
            <a:xfrm>
              <a:off x="3060" y="2052"/>
              <a:ext cx="0" cy="1245"/>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grpSp>
      <p:sp>
        <p:nvSpPr>
          <p:cNvPr id="132" name="文本框 64"/>
          <p:cNvSpPr txBox="1">
            <a:spLocks noChangeArrowheads="1"/>
          </p:cNvSpPr>
          <p:nvPr/>
        </p:nvSpPr>
        <p:spPr bwMode="auto">
          <a:xfrm>
            <a:off x="5399088" y="3001433"/>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扣</a:t>
            </a:r>
          </a:p>
        </p:txBody>
      </p:sp>
      <p:grpSp>
        <p:nvGrpSpPr>
          <p:cNvPr id="12" name="组合 7"/>
          <p:cNvGrpSpPr/>
          <p:nvPr/>
        </p:nvGrpSpPr>
        <p:grpSpPr bwMode="auto">
          <a:xfrm>
            <a:off x="6600826" y="3079752"/>
            <a:ext cx="836613" cy="1134533"/>
            <a:chOff x="2437" y="2032"/>
            <a:chExt cx="1244" cy="1264"/>
          </a:xfrm>
        </p:grpSpPr>
        <p:sp>
          <p:nvSpPr>
            <p:cNvPr id="134" name="矩形 1"/>
            <p:cNvSpPr>
              <a:spLocks noChangeArrowheads="1"/>
            </p:cNvSpPr>
            <p:nvPr/>
          </p:nvSpPr>
          <p:spPr bwMode="auto">
            <a:xfrm>
              <a:off x="2437" y="2032"/>
              <a:ext cx="1244" cy="1245"/>
            </a:xfrm>
            <a:prstGeom prst="rect">
              <a:avLst/>
            </a:prstGeom>
            <a:noFill/>
            <a:ln w="19050">
              <a:solidFill>
                <a:srgbClr val="349E85"/>
              </a:solidFill>
              <a:rou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70AD47"/>
                </a:solidFill>
                <a:effectLst/>
                <a:uLnTx/>
                <a:uFillTx/>
                <a:latin typeface="楷体" panose="02010609060101010101" pitchFamily="49" charset="-122"/>
                <a:ea typeface="楷体" panose="02010609060101010101" pitchFamily="49" charset="-122"/>
                <a:cs typeface="+mn-cs"/>
              </a:endParaRPr>
            </a:p>
          </p:txBody>
        </p:sp>
        <p:cxnSp>
          <p:nvCxnSpPr>
            <p:cNvPr id="20534" name="直接连接符 4"/>
            <p:cNvCxnSpPr>
              <a:cxnSpLocks noChangeShapeType="1"/>
            </p:cNvCxnSpPr>
            <p:nvPr/>
          </p:nvCxnSpPr>
          <p:spPr bwMode="auto">
            <a:xfrm>
              <a:off x="2437" y="2645"/>
              <a:ext cx="1245" cy="0"/>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cxnSp>
          <p:nvCxnSpPr>
            <p:cNvPr id="20535" name="直接连接符 6"/>
            <p:cNvCxnSpPr>
              <a:cxnSpLocks noChangeShapeType="1"/>
            </p:cNvCxnSpPr>
            <p:nvPr/>
          </p:nvCxnSpPr>
          <p:spPr bwMode="auto">
            <a:xfrm>
              <a:off x="3060" y="2052"/>
              <a:ext cx="0" cy="1245"/>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grpSp>
      <p:sp>
        <p:nvSpPr>
          <p:cNvPr id="137" name="文本框 64"/>
          <p:cNvSpPr txBox="1">
            <a:spLocks noChangeArrowheads="1"/>
          </p:cNvSpPr>
          <p:nvPr/>
        </p:nvSpPr>
        <p:spPr bwMode="auto">
          <a:xfrm>
            <a:off x="6626226" y="3001433"/>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貌</a:t>
            </a:r>
          </a:p>
        </p:txBody>
      </p:sp>
      <p:grpSp>
        <p:nvGrpSpPr>
          <p:cNvPr id="13" name="组合 7"/>
          <p:cNvGrpSpPr/>
          <p:nvPr/>
        </p:nvGrpSpPr>
        <p:grpSpPr bwMode="auto">
          <a:xfrm>
            <a:off x="1687513" y="4531785"/>
            <a:ext cx="836612" cy="1134533"/>
            <a:chOff x="2437" y="2032"/>
            <a:chExt cx="1244" cy="1264"/>
          </a:xfrm>
        </p:grpSpPr>
        <p:sp>
          <p:nvSpPr>
            <p:cNvPr id="139" name="矩形 1"/>
            <p:cNvSpPr>
              <a:spLocks noChangeArrowheads="1"/>
            </p:cNvSpPr>
            <p:nvPr/>
          </p:nvSpPr>
          <p:spPr bwMode="auto">
            <a:xfrm>
              <a:off x="2437" y="2032"/>
              <a:ext cx="1244" cy="1245"/>
            </a:xfrm>
            <a:prstGeom prst="rect">
              <a:avLst/>
            </a:prstGeom>
            <a:noFill/>
            <a:ln w="19050">
              <a:solidFill>
                <a:srgbClr val="349E85"/>
              </a:solidFill>
              <a:rou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70AD47"/>
                </a:solidFill>
                <a:effectLst/>
                <a:uLnTx/>
                <a:uFillTx/>
                <a:latin typeface="楷体" panose="02010609060101010101" pitchFamily="49" charset="-122"/>
                <a:ea typeface="楷体" panose="02010609060101010101" pitchFamily="49" charset="-122"/>
                <a:cs typeface="+mn-cs"/>
              </a:endParaRPr>
            </a:p>
          </p:txBody>
        </p:sp>
        <p:cxnSp>
          <p:nvCxnSpPr>
            <p:cNvPr id="20539" name="直接连接符 4"/>
            <p:cNvCxnSpPr>
              <a:cxnSpLocks noChangeShapeType="1"/>
            </p:cNvCxnSpPr>
            <p:nvPr/>
          </p:nvCxnSpPr>
          <p:spPr bwMode="auto">
            <a:xfrm>
              <a:off x="2437" y="2645"/>
              <a:ext cx="1245" cy="0"/>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cxnSp>
          <p:nvCxnSpPr>
            <p:cNvPr id="20540" name="直接连接符 6"/>
            <p:cNvCxnSpPr>
              <a:cxnSpLocks noChangeShapeType="1"/>
            </p:cNvCxnSpPr>
            <p:nvPr/>
          </p:nvCxnSpPr>
          <p:spPr bwMode="auto">
            <a:xfrm>
              <a:off x="3060" y="2052"/>
              <a:ext cx="0" cy="1245"/>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grpSp>
      <p:sp>
        <p:nvSpPr>
          <p:cNvPr id="142" name="文本框 64"/>
          <p:cNvSpPr txBox="1">
            <a:spLocks noChangeArrowheads="1"/>
          </p:cNvSpPr>
          <p:nvPr/>
        </p:nvSpPr>
        <p:spPr bwMode="auto">
          <a:xfrm>
            <a:off x="1712913" y="4455584"/>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仓</a:t>
            </a:r>
          </a:p>
        </p:txBody>
      </p:sp>
      <p:grpSp>
        <p:nvGrpSpPr>
          <p:cNvPr id="14" name="组合 7"/>
          <p:cNvGrpSpPr/>
          <p:nvPr/>
        </p:nvGrpSpPr>
        <p:grpSpPr bwMode="auto">
          <a:xfrm>
            <a:off x="2916238" y="4531785"/>
            <a:ext cx="836612" cy="1134533"/>
            <a:chOff x="2437" y="2032"/>
            <a:chExt cx="1244" cy="1264"/>
          </a:xfrm>
        </p:grpSpPr>
        <p:sp>
          <p:nvSpPr>
            <p:cNvPr id="144" name="矩形 1"/>
            <p:cNvSpPr>
              <a:spLocks noChangeArrowheads="1"/>
            </p:cNvSpPr>
            <p:nvPr/>
          </p:nvSpPr>
          <p:spPr bwMode="auto">
            <a:xfrm>
              <a:off x="2437" y="2032"/>
              <a:ext cx="1244" cy="1245"/>
            </a:xfrm>
            <a:prstGeom prst="rect">
              <a:avLst/>
            </a:prstGeom>
            <a:noFill/>
            <a:ln w="19050">
              <a:solidFill>
                <a:srgbClr val="349E85"/>
              </a:solidFill>
              <a:rou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70AD47"/>
                </a:solidFill>
                <a:effectLst/>
                <a:uLnTx/>
                <a:uFillTx/>
                <a:latin typeface="楷体" panose="02010609060101010101" pitchFamily="49" charset="-122"/>
                <a:ea typeface="楷体" panose="02010609060101010101" pitchFamily="49" charset="-122"/>
                <a:cs typeface="+mn-cs"/>
              </a:endParaRPr>
            </a:p>
          </p:txBody>
        </p:sp>
        <p:cxnSp>
          <p:nvCxnSpPr>
            <p:cNvPr id="20544" name="直接连接符 4"/>
            <p:cNvCxnSpPr>
              <a:cxnSpLocks noChangeShapeType="1"/>
            </p:cNvCxnSpPr>
            <p:nvPr/>
          </p:nvCxnSpPr>
          <p:spPr bwMode="auto">
            <a:xfrm>
              <a:off x="2437" y="2645"/>
              <a:ext cx="1245" cy="0"/>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cxnSp>
          <p:nvCxnSpPr>
            <p:cNvPr id="20545" name="直接连接符 6"/>
            <p:cNvCxnSpPr>
              <a:cxnSpLocks noChangeShapeType="1"/>
            </p:cNvCxnSpPr>
            <p:nvPr/>
          </p:nvCxnSpPr>
          <p:spPr bwMode="auto">
            <a:xfrm>
              <a:off x="3060" y="2052"/>
              <a:ext cx="0" cy="1245"/>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grpSp>
      <p:sp>
        <p:nvSpPr>
          <p:cNvPr id="147" name="文本框 64"/>
          <p:cNvSpPr txBox="1">
            <a:spLocks noChangeArrowheads="1"/>
          </p:cNvSpPr>
          <p:nvPr/>
        </p:nvSpPr>
        <p:spPr bwMode="auto">
          <a:xfrm>
            <a:off x="2941638" y="4455584"/>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渺</a:t>
            </a:r>
          </a:p>
        </p:txBody>
      </p:sp>
      <p:grpSp>
        <p:nvGrpSpPr>
          <p:cNvPr id="15" name="组合 7"/>
          <p:cNvGrpSpPr/>
          <p:nvPr/>
        </p:nvGrpSpPr>
        <p:grpSpPr bwMode="auto">
          <a:xfrm>
            <a:off x="4159250" y="4533901"/>
            <a:ext cx="836613" cy="1134533"/>
            <a:chOff x="2437" y="2032"/>
            <a:chExt cx="1244" cy="1264"/>
          </a:xfrm>
        </p:grpSpPr>
        <p:sp>
          <p:nvSpPr>
            <p:cNvPr id="149" name="矩形 1"/>
            <p:cNvSpPr>
              <a:spLocks noChangeArrowheads="1"/>
            </p:cNvSpPr>
            <p:nvPr/>
          </p:nvSpPr>
          <p:spPr bwMode="auto">
            <a:xfrm>
              <a:off x="2437" y="2032"/>
              <a:ext cx="1244" cy="1245"/>
            </a:xfrm>
            <a:prstGeom prst="rect">
              <a:avLst/>
            </a:prstGeom>
            <a:noFill/>
            <a:ln w="19050">
              <a:solidFill>
                <a:srgbClr val="349E85"/>
              </a:solidFill>
              <a:rou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70AD47"/>
                </a:solidFill>
                <a:effectLst/>
                <a:uLnTx/>
                <a:uFillTx/>
                <a:latin typeface="楷体" panose="02010609060101010101" pitchFamily="49" charset="-122"/>
                <a:ea typeface="楷体" panose="02010609060101010101" pitchFamily="49" charset="-122"/>
                <a:cs typeface="+mn-cs"/>
              </a:endParaRPr>
            </a:p>
          </p:txBody>
        </p:sp>
        <p:cxnSp>
          <p:nvCxnSpPr>
            <p:cNvPr id="20549" name="直接连接符 4"/>
            <p:cNvCxnSpPr>
              <a:cxnSpLocks noChangeShapeType="1"/>
            </p:cNvCxnSpPr>
            <p:nvPr/>
          </p:nvCxnSpPr>
          <p:spPr bwMode="auto">
            <a:xfrm>
              <a:off x="2437" y="2645"/>
              <a:ext cx="1245" cy="0"/>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cxnSp>
          <p:nvCxnSpPr>
            <p:cNvPr id="20550" name="直接连接符 6"/>
            <p:cNvCxnSpPr>
              <a:cxnSpLocks noChangeShapeType="1"/>
            </p:cNvCxnSpPr>
            <p:nvPr/>
          </p:nvCxnSpPr>
          <p:spPr bwMode="auto">
            <a:xfrm>
              <a:off x="3060" y="2052"/>
              <a:ext cx="0" cy="1245"/>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grpSp>
      <p:sp>
        <p:nvSpPr>
          <p:cNvPr id="152" name="文本框 64"/>
          <p:cNvSpPr txBox="1">
            <a:spLocks noChangeArrowheads="1"/>
          </p:cNvSpPr>
          <p:nvPr/>
        </p:nvSpPr>
        <p:spPr bwMode="auto">
          <a:xfrm>
            <a:off x="4184651" y="4455584"/>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享</a:t>
            </a:r>
          </a:p>
        </p:txBody>
      </p:sp>
      <p:grpSp>
        <p:nvGrpSpPr>
          <p:cNvPr id="16" name="组合 7"/>
          <p:cNvGrpSpPr/>
          <p:nvPr/>
        </p:nvGrpSpPr>
        <p:grpSpPr bwMode="auto">
          <a:xfrm>
            <a:off x="5387975" y="4533901"/>
            <a:ext cx="836613" cy="1134533"/>
            <a:chOff x="2437" y="2032"/>
            <a:chExt cx="1244" cy="1264"/>
          </a:xfrm>
        </p:grpSpPr>
        <p:sp>
          <p:nvSpPr>
            <p:cNvPr id="154" name="矩形 1"/>
            <p:cNvSpPr>
              <a:spLocks noChangeArrowheads="1"/>
            </p:cNvSpPr>
            <p:nvPr/>
          </p:nvSpPr>
          <p:spPr bwMode="auto">
            <a:xfrm>
              <a:off x="2437" y="2032"/>
              <a:ext cx="1244" cy="1245"/>
            </a:xfrm>
            <a:prstGeom prst="rect">
              <a:avLst/>
            </a:prstGeom>
            <a:noFill/>
            <a:ln w="19050">
              <a:solidFill>
                <a:srgbClr val="349E85"/>
              </a:solidFill>
              <a:rou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70AD47"/>
                </a:solidFill>
                <a:effectLst/>
                <a:uLnTx/>
                <a:uFillTx/>
                <a:latin typeface="楷体" panose="02010609060101010101" pitchFamily="49" charset="-122"/>
                <a:ea typeface="楷体" panose="02010609060101010101" pitchFamily="49" charset="-122"/>
                <a:cs typeface="+mn-cs"/>
              </a:endParaRPr>
            </a:p>
          </p:txBody>
        </p:sp>
        <p:cxnSp>
          <p:nvCxnSpPr>
            <p:cNvPr id="20554" name="直接连接符 4"/>
            <p:cNvCxnSpPr>
              <a:cxnSpLocks noChangeShapeType="1"/>
            </p:cNvCxnSpPr>
            <p:nvPr/>
          </p:nvCxnSpPr>
          <p:spPr bwMode="auto">
            <a:xfrm>
              <a:off x="2437" y="2645"/>
              <a:ext cx="1245" cy="0"/>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cxnSp>
          <p:nvCxnSpPr>
            <p:cNvPr id="20555" name="直接连接符 6"/>
            <p:cNvCxnSpPr>
              <a:cxnSpLocks noChangeShapeType="1"/>
            </p:cNvCxnSpPr>
            <p:nvPr/>
          </p:nvCxnSpPr>
          <p:spPr bwMode="auto">
            <a:xfrm>
              <a:off x="3060" y="2052"/>
              <a:ext cx="0" cy="1245"/>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grpSp>
      <p:sp>
        <p:nvSpPr>
          <p:cNvPr id="157" name="文本框 64"/>
          <p:cNvSpPr txBox="1">
            <a:spLocks noChangeArrowheads="1"/>
          </p:cNvSpPr>
          <p:nvPr/>
        </p:nvSpPr>
        <p:spPr bwMode="auto">
          <a:xfrm>
            <a:off x="5413376" y="4457700"/>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庸</a:t>
            </a:r>
          </a:p>
        </p:txBody>
      </p:sp>
      <p:grpSp>
        <p:nvGrpSpPr>
          <p:cNvPr id="17" name="组合 7"/>
          <p:cNvGrpSpPr/>
          <p:nvPr/>
        </p:nvGrpSpPr>
        <p:grpSpPr bwMode="auto">
          <a:xfrm>
            <a:off x="6616700" y="4533901"/>
            <a:ext cx="836613" cy="1134533"/>
            <a:chOff x="2437" y="2032"/>
            <a:chExt cx="1244" cy="1264"/>
          </a:xfrm>
        </p:grpSpPr>
        <p:sp>
          <p:nvSpPr>
            <p:cNvPr id="159" name="矩形 1"/>
            <p:cNvSpPr>
              <a:spLocks noChangeArrowheads="1"/>
            </p:cNvSpPr>
            <p:nvPr/>
          </p:nvSpPr>
          <p:spPr bwMode="auto">
            <a:xfrm>
              <a:off x="2437" y="2032"/>
              <a:ext cx="1244" cy="1245"/>
            </a:xfrm>
            <a:prstGeom prst="rect">
              <a:avLst/>
            </a:prstGeom>
            <a:noFill/>
            <a:ln w="19050">
              <a:solidFill>
                <a:srgbClr val="349E85"/>
              </a:solidFill>
              <a:round/>
            </a:ln>
            <a:extLst>
              <a:ext uri="{909E8E84-426E-40DD-AFC4-6F175D3DCCD1}">
                <a14:hiddenFill xmlns:a14="http://schemas.microsoft.com/office/drawing/2010/main" xmlns="">
                  <a:solidFill>
                    <a:srgbClr val="FFFFFF"/>
                  </a:solidFill>
                </a14:hiddenFill>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70AD47"/>
                </a:solidFill>
                <a:effectLst/>
                <a:uLnTx/>
                <a:uFillTx/>
                <a:latin typeface="楷体" panose="02010609060101010101" pitchFamily="49" charset="-122"/>
                <a:ea typeface="楷体" panose="02010609060101010101" pitchFamily="49" charset="-122"/>
                <a:cs typeface="+mn-cs"/>
              </a:endParaRPr>
            </a:p>
          </p:txBody>
        </p:sp>
        <p:cxnSp>
          <p:nvCxnSpPr>
            <p:cNvPr id="20559" name="直接连接符 4"/>
            <p:cNvCxnSpPr>
              <a:cxnSpLocks noChangeShapeType="1"/>
            </p:cNvCxnSpPr>
            <p:nvPr/>
          </p:nvCxnSpPr>
          <p:spPr bwMode="auto">
            <a:xfrm>
              <a:off x="2437" y="2645"/>
              <a:ext cx="1245" cy="0"/>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cxnSp>
          <p:nvCxnSpPr>
            <p:cNvPr id="20560" name="直接连接符 6"/>
            <p:cNvCxnSpPr>
              <a:cxnSpLocks noChangeShapeType="1"/>
            </p:cNvCxnSpPr>
            <p:nvPr/>
          </p:nvCxnSpPr>
          <p:spPr bwMode="auto">
            <a:xfrm>
              <a:off x="3060" y="2052"/>
              <a:ext cx="0" cy="1245"/>
            </a:xfrm>
            <a:prstGeom prst="line">
              <a:avLst/>
            </a:prstGeom>
            <a:noFill/>
            <a:ln w="12700">
              <a:solidFill>
                <a:srgbClr val="349E85"/>
              </a:solidFill>
              <a:prstDash val="dash"/>
              <a:round/>
            </a:ln>
            <a:extLst>
              <a:ext uri="{909E8E84-426E-40DD-AFC4-6F175D3DCCD1}">
                <a14:hiddenFill xmlns:a14="http://schemas.microsoft.com/office/drawing/2010/main" xmlns="">
                  <a:noFill/>
                </a14:hiddenFill>
              </a:ext>
            </a:extLst>
          </p:spPr>
        </p:cxnSp>
      </p:grpSp>
      <p:sp>
        <p:nvSpPr>
          <p:cNvPr id="162" name="文本框 64"/>
          <p:cNvSpPr txBox="1">
            <a:spLocks noChangeArrowheads="1"/>
          </p:cNvSpPr>
          <p:nvPr/>
        </p:nvSpPr>
        <p:spPr bwMode="auto">
          <a:xfrm>
            <a:off x="6642101" y="4457700"/>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憎</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3" presetClass="entr" presetSubtype="10"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linds(horizontal)">
                                      <p:cBhvr>
                                        <p:cTn id="13" dur="500"/>
                                        <p:tgtEl>
                                          <p:spTgt spid="3"/>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92"/>
                                        </p:tgtEl>
                                        <p:attrNameLst>
                                          <p:attrName>style.visibility</p:attrName>
                                        </p:attrNameLst>
                                      </p:cBhvr>
                                      <p:to>
                                        <p:strVal val="visible"/>
                                      </p:to>
                                    </p:set>
                                    <p:animEffect transition="in" filter="blinds(horizontal)">
                                      <p:cBhvr>
                                        <p:cTn id="16" dur="500"/>
                                        <p:tgtEl>
                                          <p:spTgt spid="92"/>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blinds(horizontal)">
                                      <p:cBhvr>
                                        <p:cTn id="21" dur="500"/>
                                        <p:tgtEl>
                                          <p:spTgt spid="4"/>
                                        </p:tgtEl>
                                      </p:cBhvr>
                                    </p:animEffect>
                                  </p:childTnLst>
                                </p:cTn>
                              </p:par>
                              <p:par>
                                <p:cTn id="22" presetID="3" presetClass="entr" presetSubtype="10" fill="hold" grpId="0" nodeType="withEffect">
                                  <p:stCondLst>
                                    <p:cond delay="0"/>
                                  </p:stCondLst>
                                  <p:childTnLst>
                                    <p:set>
                                      <p:cBhvr>
                                        <p:cTn id="23" dur="1" fill="hold">
                                          <p:stCondLst>
                                            <p:cond delay="0"/>
                                          </p:stCondLst>
                                        </p:cTn>
                                        <p:tgtEl>
                                          <p:spTgt spid="97"/>
                                        </p:tgtEl>
                                        <p:attrNameLst>
                                          <p:attrName>style.visibility</p:attrName>
                                        </p:attrNameLst>
                                      </p:cBhvr>
                                      <p:to>
                                        <p:strVal val="visible"/>
                                      </p:to>
                                    </p:set>
                                    <p:animEffect transition="in" filter="blinds(horizontal)">
                                      <p:cBhvr>
                                        <p:cTn id="24" dur="500"/>
                                        <p:tgtEl>
                                          <p:spTgt spid="97"/>
                                        </p:tgtEl>
                                      </p:cBhvr>
                                    </p:animEffect>
                                  </p:childTnLst>
                                </p:cTn>
                              </p:par>
                            </p:childTnLst>
                          </p:cTn>
                        </p:par>
                      </p:childTnLst>
                    </p:cTn>
                  </p:par>
                  <p:par>
                    <p:cTn id="25" fill="hold">
                      <p:stCondLst>
                        <p:cond delay="indefinite"/>
                      </p:stCondLst>
                      <p:childTnLst>
                        <p:par>
                          <p:cTn id="26" fill="hold">
                            <p:stCondLst>
                              <p:cond delay="0"/>
                            </p:stCondLst>
                            <p:childTnLst>
                              <p:par>
                                <p:cTn id="27" presetID="3" presetClass="entr" presetSubtype="10" fill="hold"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blinds(horizontal)">
                                      <p:cBhvr>
                                        <p:cTn id="29" dur="500"/>
                                        <p:tgtEl>
                                          <p:spTgt spid="5"/>
                                        </p:tgtEl>
                                      </p:cBhvr>
                                    </p:animEffect>
                                  </p:childTnLst>
                                </p:cTn>
                              </p:par>
                              <p:par>
                                <p:cTn id="30" presetID="3" presetClass="entr" presetSubtype="10" fill="hold" grpId="0" nodeType="withEffect">
                                  <p:stCondLst>
                                    <p:cond delay="0"/>
                                  </p:stCondLst>
                                  <p:childTnLst>
                                    <p:set>
                                      <p:cBhvr>
                                        <p:cTn id="31" dur="1" fill="hold">
                                          <p:stCondLst>
                                            <p:cond delay="0"/>
                                          </p:stCondLst>
                                        </p:cTn>
                                        <p:tgtEl>
                                          <p:spTgt spid="102"/>
                                        </p:tgtEl>
                                        <p:attrNameLst>
                                          <p:attrName>style.visibility</p:attrName>
                                        </p:attrNameLst>
                                      </p:cBhvr>
                                      <p:to>
                                        <p:strVal val="visible"/>
                                      </p:to>
                                    </p:set>
                                    <p:animEffect transition="in" filter="blinds(horizontal)">
                                      <p:cBhvr>
                                        <p:cTn id="32" dur="500"/>
                                        <p:tgtEl>
                                          <p:spTgt spid="102"/>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blinds(horizontal)">
                                      <p:cBhvr>
                                        <p:cTn id="37" dur="500"/>
                                        <p:tgtEl>
                                          <p:spTgt spid="6"/>
                                        </p:tgtEl>
                                      </p:cBhvr>
                                    </p:animEffect>
                                  </p:childTnLst>
                                </p:cTn>
                              </p:par>
                              <p:par>
                                <p:cTn id="38" presetID="3" presetClass="entr" presetSubtype="10" fill="hold" grpId="0" nodeType="withEffect">
                                  <p:stCondLst>
                                    <p:cond delay="0"/>
                                  </p:stCondLst>
                                  <p:childTnLst>
                                    <p:set>
                                      <p:cBhvr>
                                        <p:cTn id="39" dur="1" fill="hold">
                                          <p:stCondLst>
                                            <p:cond delay="0"/>
                                          </p:stCondLst>
                                        </p:cTn>
                                        <p:tgtEl>
                                          <p:spTgt spid="107"/>
                                        </p:tgtEl>
                                        <p:attrNameLst>
                                          <p:attrName>style.visibility</p:attrName>
                                        </p:attrNameLst>
                                      </p:cBhvr>
                                      <p:to>
                                        <p:strVal val="visible"/>
                                      </p:to>
                                    </p:set>
                                    <p:animEffect transition="in" filter="blinds(horizontal)">
                                      <p:cBhvr>
                                        <p:cTn id="40" dur="500"/>
                                        <p:tgtEl>
                                          <p:spTgt spid="107"/>
                                        </p:tgtEl>
                                      </p:cBhvr>
                                    </p:animEffect>
                                  </p:childTnLst>
                                </p:cTn>
                              </p:par>
                            </p:childTnLst>
                          </p:cTn>
                        </p:par>
                      </p:childTnLst>
                    </p:cTn>
                  </p:par>
                  <p:par>
                    <p:cTn id="41" fill="hold">
                      <p:stCondLst>
                        <p:cond delay="indefinite"/>
                      </p:stCondLst>
                      <p:childTnLst>
                        <p:par>
                          <p:cTn id="42" fill="hold">
                            <p:stCondLst>
                              <p:cond delay="0"/>
                            </p:stCondLst>
                            <p:childTnLst>
                              <p:par>
                                <p:cTn id="43" presetID="3" presetClass="entr" presetSubtype="10" fill="hold" nodeType="click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blinds(horizontal)">
                                      <p:cBhvr>
                                        <p:cTn id="45" dur="500"/>
                                        <p:tgtEl>
                                          <p:spTgt spid="7"/>
                                        </p:tgtEl>
                                      </p:cBhvr>
                                    </p:animEffect>
                                  </p:childTnLst>
                                </p:cTn>
                              </p:par>
                              <p:par>
                                <p:cTn id="46" presetID="3" presetClass="entr" presetSubtype="10" fill="hold" grpId="0" nodeType="withEffect">
                                  <p:stCondLst>
                                    <p:cond delay="0"/>
                                  </p:stCondLst>
                                  <p:childTnLst>
                                    <p:set>
                                      <p:cBhvr>
                                        <p:cTn id="47" dur="1" fill="hold">
                                          <p:stCondLst>
                                            <p:cond delay="0"/>
                                          </p:stCondLst>
                                        </p:cTn>
                                        <p:tgtEl>
                                          <p:spTgt spid="112"/>
                                        </p:tgtEl>
                                        <p:attrNameLst>
                                          <p:attrName>style.visibility</p:attrName>
                                        </p:attrNameLst>
                                      </p:cBhvr>
                                      <p:to>
                                        <p:strVal val="visible"/>
                                      </p:to>
                                    </p:set>
                                    <p:animEffect transition="in" filter="blinds(horizontal)">
                                      <p:cBhvr>
                                        <p:cTn id="48" dur="500"/>
                                        <p:tgtEl>
                                          <p:spTgt spid="112"/>
                                        </p:tgtEl>
                                      </p:cBhvr>
                                    </p:animEffect>
                                  </p:childTnLst>
                                </p:cTn>
                              </p:par>
                            </p:childTnLst>
                          </p:cTn>
                        </p:par>
                      </p:childTnLst>
                    </p:cTn>
                  </p:par>
                  <p:par>
                    <p:cTn id="49" fill="hold">
                      <p:stCondLst>
                        <p:cond delay="indefinite"/>
                      </p:stCondLst>
                      <p:childTnLst>
                        <p:par>
                          <p:cTn id="50" fill="hold">
                            <p:stCondLst>
                              <p:cond delay="0"/>
                            </p:stCondLst>
                            <p:childTnLst>
                              <p:par>
                                <p:cTn id="51" presetID="3" presetClass="entr" presetSubtype="10" fill="hold" nodeType="clickEffect">
                                  <p:stCondLst>
                                    <p:cond delay="0"/>
                                  </p:stCondLst>
                                  <p:childTnLst>
                                    <p:set>
                                      <p:cBhvr>
                                        <p:cTn id="52" dur="1" fill="hold">
                                          <p:stCondLst>
                                            <p:cond delay="0"/>
                                          </p:stCondLst>
                                        </p:cTn>
                                        <p:tgtEl>
                                          <p:spTgt spid="8"/>
                                        </p:tgtEl>
                                        <p:attrNameLst>
                                          <p:attrName>style.visibility</p:attrName>
                                        </p:attrNameLst>
                                      </p:cBhvr>
                                      <p:to>
                                        <p:strVal val="visible"/>
                                      </p:to>
                                    </p:set>
                                    <p:animEffect transition="in" filter="blinds(horizontal)">
                                      <p:cBhvr>
                                        <p:cTn id="53" dur="500"/>
                                        <p:tgtEl>
                                          <p:spTgt spid="8"/>
                                        </p:tgtEl>
                                      </p:cBhvr>
                                    </p:animEffect>
                                  </p:childTnLst>
                                </p:cTn>
                              </p:par>
                              <p:par>
                                <p:cTn id="54" presetID="3" presetClass="entr" presetSubtype="10" fill="hold" grpId="0" nodeType="withEffect">
                                  <p:stCondLst>
                                    <p:cond delay="0"/>
                                  </p:stCondLst>
                                  <p:childTnLst>
                                    <p:set>
                                      <p:cBhvr>
                                        <p:cTn id="55" dur="1" fill="hold">
                                          <p:stCondLst>
                                            <p:cond delay="0"/>
                                          </p:stCondLst>
                                        </p:cTn>
                                        <p:tgtEl>
                                          <p:spTgt spid="117"/>
                                        </p:tgtEl>
                                        <p:attrNameLst>
                                          <p:attrName>style.visibility</p:attrName>
                                        </p:attrNameLst>
                                      </p:cBhvr>
                                      <p:to>
                                        <p:strVal val="visible"/>
                                      </p:to>
                                    </p:set>
                                    <p:animEffect transition="in" filter="blinds(horizontal)">
                                      <p:cBhvr>
                                        <p:cTn id="56" dur="500"/>
                                        <p:tgtEl>
                                          <p:spTgt spid="117"/>
                                        </p:tgtEl>
                                      </p:cBhvr>
                                    </p:animEffect>
                                  </p:childTnLst>
                                </p:cTn>
                              </p:par>
                            </p:childTnLst>
                          </p:cTn>
                        </p:par>
                      </p:childTnLst>
                    </p:cTn>
                  </p:par>
                  <p:par>
                    <p:cTn id="57" fill="hold">
                      <p:stCondLst>
                        <p:cond delay="indefinite"/>
                      </p:stCondLst>
                      <p:childTnLst>
                        <p:par>
                          <p:cTn id="58" fill="hold">
                            <p:stCondLst>
                              <p:cond delay="0"/>
                            </p:stCondLst>
                            <p:childTnLst>
                              <p:par>
                                <p:cTn id="59" presetID="3" presetClass="entr" presetSubtype="10" fill="hold" nodeType="clickEffect">
                                  <p:stCondLst>
                                    <p:cond delay="0"/>
                                  </p:stCondLst>
                                  <p:childTnLst>
                                    <p:set>
                                      <p:cBhvr>
                                        <p:cTn id="60" dur="1" fill="hold">
                                          <p:stCondLst>
                                            <p:cond delay="0"/>
                                          </p:stCondLst>
                                        </p:cTn>
                                        <p:tgtEl>
                                          <p:spTgt spid="9"/>
                                        </p:tgtEl>
                                        <p:attrNameLst>
                                          <p:attrName>style.visibility</p:attrName>
                                        </p:attrNameLst>
                                      </p:cBhvr>
                                      <p:to>
                                        <p:strVal val="visible"/>
                                      </p:to>
                                    </p:set>
                                    <p:animEffect transition="in" filter="blinds(horizontal)">
                                      <p:cBhvr>
                                        <p:cTn id="61" dur="500"/>
                                        <p:tgtEl>
                                          <p:spTgt spid="9"/>
                                        </p:tgtEl>
                                      </p:cBhvr>
                                    </p:animEffect>
                                  </p:childTnLst>
                                </p:cTn>
                              </p:par>
                              <p:par>
                                <p:cTn id="62" presetID="3" presetClass="entr" presetSubtype="10" fill="hold" grpId="0" nodeType="withEffect">
                                  <p:stCondLst>
                                    <p:cond delay="0"/>
                                  </p:stCondLst>
                                  <p:childTnLst>
                                    <p:set>
                                      <p:cBhvr>
                                        <p:cTn id="63" dur="1" fill="hold">
                                          <p:stCondLst>
                                            <p:cond delay="0"/>
                                          </p:stCondLst>
                                        </p:cTn>
                                        <p:tgtEl>
                                          <p:spTgt spid="122"/>
                                        </p:tgtEl>
                                        <p:attrNameLst>
                                          <p:attrName>style.visibility</p:attrName>
                                        </p:attrNameLst>
                                      </p:cBhvr>
                                      <p:to>
                                        <p:strVal val="visible"/>
                                      </p:to>
                                    </p:set>
                                    <p:animEffect transition="in" filter="blinds(horizontal)">
                                      <p:cBhvr>
                                        <p:cTn id="64" dur="500"/>
                                        <p:tgtEl>
                                          <p:spTgt spid="122"/>
                                        </p:tgtEl>
                                      </p:cBhvr>
                                    </p:animEffect>
                                  </p:childTnLst>
                                </p:cTn>
                              </p:par>
                            </p:childTnLst>
                          </p:cTn>
                        </p:par>
                      </p:childTnLst>
                    </p:cTn>
                  </p:par>
                  <p:par>
                    <p:cTn id="65" fill="hold">
                      <p:stCondLst>
                        <p:cond delay="indefinite"/>
                      </p:stCondLst>
                      <p:childTnLst>
                        <p:par>
                          <p:cTn id="66" fill="hold">
                            <p:stCondLst>
                              <p:cond delay="0"/>
                            </p:stCondLst>
                            <p:childTnLst>
                              <p:par>
                                <p:cTn id="67" presetID="3" presetClass="entr" presetSubtype="10" fill="hold" nodeType="clickEffect">
                                  <p:stCondLst>
                                    <p:cond delay="0"/>
                                  </p:stCondLst>
                                  <p:childTnLst>
                                    <p:set>
                                      <p:cBhvr>
                                        <p:cTn id="68" dur="1" fill="hold">
                                          <p:stCondLst>
                                            <p:cond delay="0"/>
                                          </p:stCondLst>
                                        </p:cTn>
                                        <p:tgtEl>
                                          <p:spTgt spid="10"/>
                                        </p:tgtEl>
                                        <p:attrNameLst>
                                          <p:attrName>style.visibility</p:attrName>
                                        </p:attrNameLst>
                                      </p:cBhvr>
                                      <p:to>
                                        <p:strVal val="visible"/>
                                      </p:to>
                                    </p:set>
                                    <p:animEffect transition="in" filter="blinds(horizontal)">
                                      <p:cBhvr>
                                        <p:cTn id="69" dur="500"/>
                                        <p:tgtEl>
                                          <p:spTgt spid="10"/>
                                        </p:tgtEl>
                                      </p:cBhvr>
                                    </p:animEffect>
                                  </p:childTnLst>
                                </p:cTn>
                              </p:par>
                              <p:par>
                                <p:cTn id="70" presetID="3" presetClass="entr" presetSubtype="10" fill="hold" grpId="0" nodeType="withEffect">
                                  <p:stCondLst>
                                    <p:cond delay="0"/>
                                  </p:stCondLst>
                                  <p:childTnLst>
                                    <p:set>
                                      <p:cBhvr>
                                        <p:cTn id="71" dur="1" fill="hold">
                                          <p:stCondLst>
                                            <p:cond delay="0"/>
                                          </p:stCondLst>
                                        </p:cTn>
                                        <p:tgtEl>
                                          <p:spTgt spid="127"/>
                                        </p:tgtEl>
                                        <p:attrNameLst>
                                          <p:attrName>style.visibility</p:attrName>
                                        </p:attrNameLst>
                                      </p:cBhvr>
                                      <p:to>
                                        <p:strVal val="visible"/>
                                      </p:to>
                                    </p:set>
                                    <p:animEffect transition="in" filter="blinds(horizontal)">
                                      <p:cBhvr>
                                        <p:cTn id="72" dur="500"/>
                                        <p:tgtEl>
                                          <p:spTgt spid="127"/>
                                        </p:tgtEl>
                                      </p:cBhvr>
                                    </p:animEffect>
                                  </p:childTnLst>
                                </p:cTn>
                              </p:par>
                            </p:childTnLst>
                          </p:cTn>
                        </p:par>
                      </p:childTnLst>
                    </p:cTn>
                  </p:par>
                  <p:par>
                    <p:cTn id="73" fill="hold">
                      <p:stCondLst>
                        <p:cond delay="indefinite"/>
                      </p:stCondLst>
                      <p:childTnLst>
                        <p:par>
                          <p:cTn id="74" fill="hold">
                            <p:stCondLst>
                              <p:cond delay="0"/>
                            </p:stCondLst>
                            <p:childTnLst>
                              <p:par>
                                <p:cTn id="75" presetID="3" presetClass="entr" presetSubtype="10" fill="hold" nodeType="clickEffect">
                                  <p:stCondLst>
                                    <p:cond delay="0"/>
                                  </p:stCondLst>
                                  <p:childTnLst>
                                    <p:set>
                                      <p:cBhvr>
                                        <p:cTn id="76" dur="1" fill="hold">
                                          <p:stCondLst>
                                            <p:cond delay="0"/>
                                          </p:stCondLst>
                                        </p:cTn>
                                        <p:tgtEl>
                                          <p:spTgt spid="11"/>
                                        </p:tgtEl>
                                        <p:attrNameLst>
                                          <p:attrName>style.visibility</p:attrName>
                                        </p:attrNameLst>
                                      </p:cBhvr>
                                      <p:to>
                                        <p:strVal val="visible"/>
                                      </p:to>
                                    </p:set>
                                    <p:animEffect transition="in" filter="blinds(horizontal)">
                                      <p:cBhvr>
                                        <p:cTn id="77" dur="500"/>
                                        <p:tgtEl>
                                          <p:spTgt spid="11"/>
                                        </p:tgtEl>
                                      </p:cBhvr>
                                    </p:animEffect>
                                  </p:childTnLst>
                                </p:cTn>
                              </p:par>
                              <p:par>
                                <p:cTn id="78" presetID="3" presetClass="entr" presetSubtype="10" fill="hold" grpId="0" nodeType="withEffect">
                                  <p:stCondLst>
                                    <p:cond delay="0"/>
                                  </p:stCondLst>
                                  <p:childTnLst>
                                    <p:set>
                                      <p:cBhvr>
                                        <p:cTn id="79" dur="1" fill="hold">
                                          <p:stCondLst>
                                            <p:cond delay="0"/>
                                          </p:stCondLst>
                                        </p:cTn>
                                        <p:tgtEl>
                                          <p:spTgt spid="132"/>
                                        </p:tgtEl>
                                        <p:attrNameLst>
                                          <p:attrName>style.visibility</p:attrName>
                                        </p:attrNameLst>
                                      </p:cBhvr>
                                      <p:to>
                                        <p:strVal val="visible"/>
                                      </p:to>
                                    </p:set>
                                    <p:animEffect transition="in" filter="blinds(horizontal)">
                                      <p:cBhvr>
                                        <p:cTn id="80" dur="500"/>
                                        <p:tgtEl>
                                          <p:spTgt spid="132"/>
                                        </p:tgtEl>
                                      </p:cBhvr>
                                    </p:animEffect>
                                  </p:childTnLst>
                                </p:cTn>
                              </p:par>
                            </p:childTnLst>
                          </p:cTn>
                        </p:par>
                      </p:childTnLst>
                    </p:cTn>
                  </p:par>
                  <p:par>
                    <p:cTn id="81" fill="hold">
                      <p:stCondLst>
                        <p:cond delay="indefinite"/>
                      </p:stCondLst>
                      <p:childTnLst>
                        <p:par>
                          <p:cTn id="82" fill="hold">
                            <p:stCondLst>
                              <p:cond delay="0"/>
                            </p:stCondLst>
                            <p:childTnLst>
                              <p:par>
                                <p:cTn id="83" presetID="3" presetClass="entr" presetSubtype="10" fill="hold" nodeType="click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blinds(horizontal)">
                                      <p:cBhvr>
                                        <p:cTn id="85" dur="500"/>
                                        <p:tgtEl>
                                          <p:spTgt spid="12"/>
                                        </p:tgtEl>
                                      </p:cBhvr>
                                    </p:animEffect>
                                  </p:childTnLst>
                                </p:cTn>
                              </p:par>
                              <p:par>
                                <p:cTn id="86" presetID="3" presetClass="entr" presetSubtype="10" fill="hold" grpId="0" nodeType="withEffect">
                                  <p:stCondLst>
                                    <p:cond delay="0"/>
                                  </p:stCondLst>
                                  <p:childTnLst>
                                    <p:set>
                                      <p:cBhvr>
                                        <p:cTn id="87" dur="1" fill="hold">
                                          <p:stCondLst>
                                            <p:cond delay="0"/>
                                          </p:stCondLst>
                                        </p:cTn>
                                        <p:tgtEl>
                                          <p:spTgt spid="137"/>
                                        </p:tgtEl>
                                        <p:attrNameLst>
                                          <p:attrName>style.visibility</p:attrName>
                                        </p:attrNameLst>
                                      </p:cBhvr>
                                      <p:to>
                                        <p:strVal val="visible"/>
                                      </p:to>
                                    </p:set>
                                    <p:animEffect transition="in" filter="blinds(horizontal)">
                                      <p:cBhvr>
                                        <p:cTn id="88" dur="500"/>
                                        <p:tgtEl>
                                          <p:spTgt spid="137"/>
                                        </p:tgtEl>
                                      </p:cBhvr>
                                    </p:animEffect>
                                  </p:childTnLst>
                                </p:cTn>
                              </p:par>
                            </p:childTnLst>
                          </p:cTn>
                        </p:par>
                      </p:childTnLst>
                    </p:cTn>
                  </p:par>
                  <p:par>
                    <p:cTn id="89" fill="hold">
                      <p:stCondLst>
                        <p:cond delay="indefinite"/>
                      </p:stCondLst>
                      <p:childTnLst>
                        <p:par>
                          <p:cTn id="90" fill="hold">
                            <p:stCondLst>
                              <p:cond delay="0"/>
                            </p:stCondLst>
                            <p:childTnLst>
                              <p:par>
                                <p:cTn id="91" presetID="3" presetClass="entr" presetSubtype="10" fill="hold" nodeType="clickEffect">
                                  <p:stCondLst>
                                    <p:cond delay="0"/>
                                  </p:stCondLst>
                                  <p:childTnLst>
                                    <p:set>
                                      <p:cBhvr>
                                        <p:cTn id="92" dur="1" fill="hold">
                                          <p:stCondLst>
                                            <p:cond delay="0"/>
                                          </p:stCondLst>
                                        </p:cTn>
                                        <p:tgtEl>
                                          <p:spTgt spid="13"/>
                                        </p:tgtEl>
                                        <p:attrNameLst>
                                          <p:attrName>style.visibility</p:attrName>
                                        </p:attrNameLst>
                                      </p:cBhvr>
                                      <p:to>
                                        <p:strVal val="visible"/>
                                      </p:to>
                                    </p:set>
                                    <p:animEffect transition="in" filter="blinds(horizontal)">
                                      <p:cBhvr>
                                        <p:cTn id="93" dur="500"/>
                                        <p:tgtEl>
                                          <p:spTgt spid="13"/>
                                        </p:tgtEl>
                                      </p:cBhvr>
                                    </p:animEffect>
                                  </p:childTnLst>
                                </p:cTn>
                              </p:par>
                              <p:par>
                                <p:cTn id="94" presetID="3" presetClass="entr" presetSubtype="10" fill="hold" grpId="0" nodeType="withEffect">
                                  <p:stCondLst>
                                    <p:cond delay="0"/>
                                  </p:stCondLst>
                                  <p:childTnLst>
                                    <p:set>
                                      <p:cBhvr>
                                        <p:cTn id="95" dur="1" fill="hold">
                                          <p:stCondLst>
                                            <p:cond delay="0"/>
                                          </p:stCondLst>
                                        </p:cTn>
                                        <p:tgtEl>
                                          <p:spTgt spid="142"/>
                                        </p:tgtEl>
                                        <p:attrNameLst>
                                          <p:attrName>style.visibility</p:attrName>
                                        </p:attrNameLst>
                                      </p:cBhvr>
                                      <p:to>
                                        <p:strVal val="visible"/>
                                      </p:to>
                                    </p:set>
                                    <p:animEffect transition="in" filter="blinds(horizontal)">
                                      <p:cBhvr>
                                        <p:cTn id="96" dur="500"/>
                                        <p:tgtEl>
                                          <p:spTgt spid="142"/>
                                        </p:tgtEl>
                                      </p:cBhvr>
                                    </p:animEffect>
                                  </p:childTnLst>
                                </p:cTn>
                              </p:par>
                            </p:childTnLst>
                          </p:cTn>
                        </p:par>
                      </p:childTnLst>
                    </p:cTn>
                  </p:par>
                  <p:par>
                    <p:cTn id="97" fill="hold">
                      <p:stCondLst>
                        <p:cond delay="indefinite"/>
                      </p:stCondLst>
                      <p:childTnLst>
                        <p:par>
                          <p:cTn id="98" fill="hold">
                            <p:stCondLst>
                              <p:cond delay="0"/>
                            </p:stCondLst>
                            <p:childTnLst>
                              <p:par>
                                <p:cTn id="99" presetID="3" presetClass="entr" presetSubtype="10" fill="hold" nodeType="clickEffect">
                                  <p:stCondLst>
                                    <p:cond delay="0"/>
                                  </p:stCondLst>
                                  <p:childTnLst>
                                    <p:set>
                                      <p:cBhvr>
                                        <p:cTn id="100" dur="1" fill="hold">
                                          <p:stCondLst>
                                            <p:cond delay="0"/>
                                          </p:stCondLst>
                                        </p:cTn>
                                        <p:tgtEl>
                                          <p:spTgt spid="14"/>
                                        </p:tgtEl>
                                        <p:attrNameLst>
                                          <p:attrName>style.visibility</p:attrName>
                                        </p:attrNameLst>
                                      </p:cBhvr>
                                      <p:to>
                                        <p:strVal val="visible"/>
                                      </p:to>
                                    </p:set>
                                    <p:animEffect transition="in" filter="blinds(horizontal)">
                                      <p:cBhvr>
                                        <p:cTn id="101" dur="500"/>
                                        <p:tgtEl>
                                          <p:spTgt spid="14"/>
                                        </p:tgtEl>
                                      </p:cBhvr>
                                    </p:animEffect>
                                  </p:childTnLst>
                                </p:cTn>
                              </p:par>
                              <p:par>
                                <p:cTn id="102" presetID="3" presetClass="entr" presetSubtype="10" fill="hold" grpId="0" nodeType="withEffect">
                                  <p:stCondLst>
                                    <p:cond delay="0"/>
                                  </p:stCondLst>
                                  <p:childTnLst>
                                    <p:set>
                                      <p:cBhvr>
                                        <p:cTn id="103" dur="1" fill="hold">
                                          <p:stCondLst>
                                            <p:cond delay="0"/>
                                          </p:stCondLst>
                                        </p:cTn>
                                        <p:tgtEl>
                                          <p:spTgt spid="147"/>
                                        </p:tgtEl>
                                        <p:attrNameLst>
                                          <p:attrName>style.visibility</p:attrName>
                                        </p:attrNameLst>
                                      </p:cBhvr>
                                      <p:to>
                                        <p:strVal val="visible"/>
                                      </p:to>
                                    </p:set>
                                    <p:animEffect transition="in" filter="blinds(horizontal)">
                                      <p:cBhvr>
                                        <p:cTn id="104" dur="500"/>
                                        <p:tgtEl>
                                          <p:spTgt spid="147"/>
                                        </p:tgtEl>
                                      </p:cBhvr>
                                    </p:animEffect>
                                  </p:childTnLst>
                                </p:cTn>
                              </p:par>
                            </p:childTnLst>
                          </p:cTn>
                        </p:par>
                      </p:childTnLst>
                    </p:cTn>
                  </p:par>
                  <p:par>
                    <p:cTn id="105" fill="hold">
                      <p:stCondLst>
                        <p:cond delay="indefinite"/>
                      </p:stCondLst>
                      <p:childTnLst>
                        <p:par>
                          <p:cTn id="106" fill="hold">
                            <p:stCondLst>
                              <p:cond delay="0"/>
                            </p:stCondLst>
                            <p:childTnLst>
                              <p:par>
                                <p:cTn id="107" presetID="3" presetClass="entr" presetSubtype="10" fill="hold" nodeType="clickEffect">
                                  <p:stCondLst>
                                    <p:cond delay="0"/>
                                  </p:stCondLst>
                                  <p:childTnLst>
                                    <p:set>
                                      <p:cBhvr>
                                        <p:cTn id="108" dur="1" fill="hold">
                                          <p:stCondLst>
                                            <p:cond delay="0"/>
                                          </p:stCondLst>
                                        </p:cTn>
                                        <p:tgtEl>
                                          <p:spTgt spid="15"/>
                                        </p:tgtEl>
                                        <p:attrNameLst>
                                          <p:attrName>style.visibility</p:attrName>
                                        </p:attrNameLst>
                                      </p:cBhvr>
                                      <p:to>
                                        <p:strVal val="visible"/>
                                      </p:to>
                                    </p:set>
                                    <p:animEffect transition="in" filter="blinds(horizontal)">
                                      <p:cBhvr>
                                        <p:cTn id="109" dur="500"/>
                                        <p:tgtEl>
                                          <p:spTgt spid="15"/>
                                        </p:tgtEl>
                                      </p:cBhvr>
                                    </p:animEffect>
                                  </p:childTnLst>
                                </p:cTn>
                              </p:par>
                              <p:par>
                                <p:cTn id="110" presetID="3" presetClass="entr" presetSubtype="10" fill="hold" grpId="0" nodeType="withEffect">
                                  <p:stCondLst>
                                    <p:cond delay="0"/>
                                  </p:stCondLst>
                                  <p:childTnLst>
                                    <p:set>
                                      <p:cBhvr>
                                        <p:cTn id="111" dur="1" fill="hold">
                                          <p:stCondLst>
                                            <p:cond delay="0"/>
                                          </p:stCondLst>
                                        </p:cTn>
                                        <p:tgtEl>
                                          <p:spTgt spid="152"/>
                                        </p:tgtEl>
                                        <p:attrNameLst>
                                          <p:attrName>style.visibility</p:attrName>
                                        </p:attrNameLst>
                                      </p:cBhvr>
                                      <p:to>
                                        <p:strVal val="visible"/>
                                      </p:to>
                                    </p:set>
                                    <p:animEffect transition="in" filter="blinds(horizontal)">
                                      <p:cBhvr>
                                        <p:cTn id="112" dur="500"/>
                                        <p:tgtEl>
                                          <p:spTgt spid="152"/>
                                        </p:tgtEl>
                                      </p:cBhvr>
                                    </p:animEffect>
                                  </p:childTnLst>
                                </p:cTn>
                              </p:par>
                            </p:childTnLst>
                          </p:cTn>
                        </p:par>
                      </p:childTnLst>
                    </p:cTn>
                  </p:par>
                  <p:par>
                    <p:cTn id="113" fill="hold">
                      <p:stCondLst>
                        <p:cond delay="indefinite"/>
                      </p:stCondLst>
                      <p:childTnLst>
                        <p:par>
                          <p:cTn id="114" fill="hold">
                            <p:stCondLst>
                              <p:cond delay="0"/>
                            </p:stCondLst>
                            <p:childTnLst>
                              <p:par>
                                <p:cTn id="115" presetID="3" presetClass="entr" presetSubtype="10" fill="hold" nodeType="clickEffect">
                                  <p:stCondLst>
                                    <p:cond delay="0"/>
                                  </p:stCondLst>
                                  <p:childTnLst>
                                    <p:set>
                                      <p:cBhvr>
                                        <p:cTn id="116" dur="1" fill="hold">
                                          <p:stCondLst>
                                            <p:cond delay="0"/>
                                          </p:stCondLst>
                                        </p:cTn>
                                        <p:tgtEl>
                                          <p:spTgt spid="16"/>
                                        </p:tgtEl>
                                        <p:attrNameLst>
                                          <p:attrName>style.visibility</p:attrName>
                                        </p:attrNameLst>
                                      </p:cBhvr>
                                      <p:to>
                                        <p:strVal val="visible"/>
                                      </p:to>
                                    </p:set>
                                    <p:animEffect transition="in" filter="blinds(horizontal)">
                                      <p:cBhvr>
                                        <p:cTn id="117" dur="500"/>
                                        <p:tgtEl>
                                          <p:spTgt spid="16"/>
                                        </p:tgtEl>
                                      </p:cBhvr>
                                    </p:animEffect>
                                  </p:childTnLst>
                                </p:cTn>
                              </p:par>
                              <p:par>
                                <p:cTn id="118" presetID="3" presetClass="entr" presetSubtype="10" fill="hold" grpId="0" nodeType="withEffect">
                                  <p:stCondLst>
                                    <p:cond delay="0"/>
                                  </p:stCondLst>
                                  <p:childTnLst>
                                    <p:set>
                                      <p:cBhvr>
                                        <p:cTn id="119" dur="1" fill="hold">
                                          <p:stCondLst>
                                            <p:cond delay="0"/>
                                          </p:stCondLst>
                                        </p:cTn>
                                        <p:tgtEl>
                                          <p:spTgt spid="157"/>
                                        </p:tgtEl>
                                        <p:attrNameLst>
                                          <p:attrName>style.visibility</p:attrName>
                                        </p:attrNameLst>
                                      </p:cBhvr>
                                      <p:to>
                                        <p:strVal val="visible"/>
                                      </p:to>
                                    </p:set>
                                    <p:animEffect transition="in" filter="blinds(horizontal)">
                                      <p:cBhvr>
                                        <p:cTn id="120" dur="500"/>
                                        <p:tgtEl>
                                          <p:spTgt spid="157"/>
                                        </p:tgtEl>
                                      </p:cBhvr>
                                    </p:animEffect>
                                  </p:childTnLst>
                                </p:cTn>
                              </p:par>
                            </p:childTnLst>
                          </p:cTn>
                        </p:par>
                      </p:childTnLst>
                    </p:cTn>
                  </p:par>
                  <p:par>
                    <p:cTn id="121" fill="hold">
                      <p:stCondLst>
                        <p:cond delay="indefinite"/>
                      </p:stCondLst>
                      <p:childTnLst>
                        <p:par>
                          <p:cTn id="122" fill="hold">
                            <p:stCondLst>
                              <p:cond delay="0"/>
                            </p:stCondLst>
                            <p:childTnLst>
                              <p:par>
                                <p:cTn id="123" presetID="3" presetClass="entr" presetSubtype="10" fill="hold" nodeType="click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blinds(horizontal)">
                                      <p:cBhvr>
                                        <p:cTn id="125" dur="500"/>
                                        <p:tgtEl>
                                          <p:spTgt spid="17"/>
                                        </p:tgtEl>
                                      </p:cBhvr>
                                    </p:animEffect>
                                  </p:childTnLst>
                                </p:cTn>
                              </p:par>
                              <p:par>
                                <p:cTn id="126" presetID="3" presetClass="entr" presetSubtype="10" fill="hold" grpId="0" nodeType="withEffect">
                                  <p:stCondLst>
                                    <p:cond delay="0"/>
                                  </p:stCondLst>
                                  <p:childTnLst>
                                    <p:set>
                                      <p:cBhvr>
                                        <p:cTn id="127" dur="1" fill="hold">
                                          <p:stCondLst>
                                            <p:cond delay="0"/>
                                          </p:stCondLst>
                                        </p:cTn>
                                        <p:tgtEl>
                                          <p:spTgt spid="162"/>
                                        </p:tgtEl>
                                        <p:attrNameLst>
                                          <p:attrName>style.visibility</p:attrName>
                                        </p:attrNameLst>
                                      </p:cBhvr>
                                      <p:to>
                                        <p:strVal val="visible"/>
                                      </p:to>
                                    </p:set>
                                    <p:animEffect transition="in" filter="blinds(horizontal)">
                                      <p:cBhvr>
                                        <p:cTn id="128" dur="500"/>
                                        <p:tgtEl>
                                          <p:spTgt spid="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7" grpId="0"/>
      <p:bldP spid="102" grpId="0"/>
      <p:bldP spid="107" grpId="0"/>
      <p:bldP spid="112" grpId="0"/>
      <p:bldP spid="117" grpId="0"/>
      <p:bldP spid="122" grpId="0"/>
      <p:bldP spid="127" grpId="0"/>
      <p:bldP spid="132" grpId="0"/>
      <p:bldP spid="137" grpId="0"/>
      <p:bldP spid="142" grpId="0"/>
      <p:bldP spid="147" grpId="0"/>
      <p:bldP spid="152" grpId="0"/>
      <p:bldP spid="157" grpId="0"/>
      <p:bldP spid="162" grpId="0"/>
    </p:bldLst>
  </p:timing>
</p:sld>
</file>

<file path=ppt/slides/slide1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bwMode="auto">
          <a:xfrm>
            <a:off x="631826" y="948268"/>
            <a:ext cx="7972425" cy="5999719"/>
          </a:xfrm>
          <a:prstGeom prst="rect">
            <a:avLst/>
          </a:prstGeom>
          <a:noFill/>
          <a:ln w="9525">
            <a:noFill/>
            <a:miter lim="800000"/>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106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搔</a:t>
            </a:r>
            <a:r>
              <a:rPr kumimoji="0" lang="en-US" altLang="zh-CN" sz="4265" b="1" i="0" u="none" strike="noStrike" kern="1200" cap="none" spc="0" normalizeH="0" baseline="0" noProof="0" dirty="0">
                <a:ln>
                  <a:noFill/>
                </a:ln>
                <a:solidFill>
                  <a:srgbClr val="005DA2"/>
                </a:solidFill>
                <a:effectLst/>
                <a:uLnTx/>
                <a:uFillTx/>
                <a:latin typeface="宋体" panose="02010600030101010101" pitchFamily="2" charset="-122"/>
                <a:ea typeface="宋体" panose="02010600030101010101" pitchFamily="2" charset="-122"/>
                <a:cs typeface="+mn-cs"/>
              </a:rPr>
              <a:t> </a:t>
            </a:r>
            <a:r>
              <a:rPr kumimoji="0" lang="en-US" altLang="zh-CN" sz="4265" b="1" i="0" u="none" strike="noStrike" kern="1200" cap="none" spc="-200" normalizeH="0" baseline="0" noProof="0" dirty="0" err="1">
                <a:ln>
                  <a:noFill/>
                </a:ln>
                <a:solidFill>
                  <a:srgbClr val="005DA2"/>
                </a:solidFill>
                <a:effectLst/>
                <a:uLnTx/>
                <a:uFillTx/>
                <a:latin typeface="宋体" panose="02010600030101010101" pitchFamily="2" charset="-122"/>
                <a:ea typeface="宋体" panose="02010600030101010101" pitchFamily="2" charset="-122"/>
                <a:cs typeface="+mn-cs"/>
              </a:rPr>
              <a:t>sāo</a:t>
            </a:r>
            <a:endParaRPr kumimoji="0" lang="en-US" altLang="zh-CN" sz="4265" b="1" i="0" u="none" strike="noStrike" kern="1200" cap="none" spc="0" normalizeH="0" baseline="0" noProof="0" dirty="0">
              <a:ln>
                <a:noFill/>
              </a:ln>
              <a:solidFill>
                <a:srgbClr val="005DA2"/>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结构：</a:t>
            </a:r>
            <a:r>
              <a:rPr kumimoji="0" lang="zh-CN" altLang="en-US" sz="4265" b="1" i="0" u="none" strike="noStrike" kern="1200" cap="none" spc="0" normalizeH="0" baseline="0" noProof="0" dirty="0">
                <a:ln>
                  <a:noFill/>
                </a:ln>
                <a:solidFill>
                  <a:srgbClr val="005DA2"/>
                </a:solidFill>
                <a:effectLst/>
                <a:uLnTx/>
                <a:uFillTx/>
                <a:latin typeface="宋体" panose="02010600030101010101" pitchFamily="2" charset="-122"/>
                <a:ea typeface="宋体" panose="02010600030101010101" pitchFamily="2" charset="-122"/>
                <a:cs typeface="+mn-cs"/>
              </a:rPr>
              <a:t>左右</a:t>
            </a:r>
            <a:endParaRPr kumimoji="0" lang="en-US" altLang="zh-CN" sz="4265" b="1" i="0" u="none" strike="noStrike" kern="1200" cap="none" spc="0" normalizeH="0" baseline="0" noProof="0" dirty="0">
              <a:ln>
                <a:noFill/>
              </a:ln>
              <a:solidFill>
                <a:srgbClr val="005DA2"/>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部首：</a:t>
            </a:r>
            <a:r>
              <a:rPr kumimoji="0" lang="zh-CN" altLang="en-US" sz="4265" b="1" i="0" u="none" strike="noStrike" kern="1200" cap="none" spc="0" normalizeH="0" baseline="0" noProof="0" dirty="0">
                <a:ln>
                  <a:noFill/>
                </a:ln>
                <a:solidFill>
                  <a:srgbClr val="005DA2"/>
                </a:solidFill>
                <a:effectLst/>
                <a:uLnTx/>
                <a:uFillTx/>
                <a:latin typeface="宋体" panose="02010600030101010101" pitchFamily="2" charset="-122"/>
                <a:ea typeface="宋体" panose="02010600030101010101" pitchFamily="2" charset="-122"/>
                <a:cs typeface="+mn-cs"/>
              </a:rPr>
              <a:t>扌</a:t>
            </a:r>
            <a:endParaRPr kumimoji="0" lang="en-US" altLang="zh-CN" sz="4265" b="1" i="0" u="none" strike="noStrike" kern="1200" cap="none" spc="0" normalizeH="0" baseline="0" noProof="0" dirty="0">
              <a:ln>
                <a:noFill/>
              </a:ln>
              <a:solidFill>
                <a:srgbClr val="005DA2"/>
              </a:solidFill>
              <a:effectLst/>
              <a:uLnTx/>
              <a:uFillTx/>
              <a:latin typeface="宋体" panose="02010600030101010101" pitchFamily="2" charset="-122"/>
              <a:ea typeface="宋体" panose="02010600030101010101" pitchFamily="2" charset="-122"/>
              <a:cs typeface="+mn-cs"/>
            </a:endParaRPr>
          </a:p>
          <a:p>
            <a:pPr marL="2722245" marR="0" lvl="0" indent="-2722245"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书写指导：</a:t>
            </a:r>
            <a:r>
              <a:rPr kumimoji="0" lang="zh-CN" altLang="en-US" sz="4265" b="1" i="0" u="none" strike="noStrike" kern="1200" cap="none" spc="0" normalizeH="0" baseline="0" noProof="0" dirty="0">
                <a:ln>
                  <a:noFill/>
                </a:ln>
                <a:solidFill>
                  <a:srgbClr val="005DA2"/>
                </a:solidFill>
                <a:effectLst/>
                <a:uLnTx/>
                <a:uFillTx/>
                <a:latin typeface="宋体" panose="02010600030101010101" pitchFamily="2" charset="-122"/>
                <a:ea typeface="宋体" panose="02010600030101010101" pitchFamily="2" charset="-122"/>
                <a:cs typeface="+mn-cs"/>
              </a:rPr>
              <a:t>左窄右宽。右部横撇、捺舒展，罩住下部。</a:t>
            </a:r>
            <a:endParaRPr kumimoji="0" lang="en-US" altLang="zh-CN" sz="4265" b="1" i="0" u="none" strike="noStrike" kern="1200" cap="none" spc="0" normalizeH="0" baseline="0" noProof="0" dirty="0">
              <a:ln>
                <a:noFill/>
              </a:ln>
              <a:solidFill>
                <a:srgbClr val="005DA2"/>
              </a:solidFill>
              <a:effectLst/>
              <a:uLnTx/>
              <a:uFillTx/>
              <a:latin typeface="宋体" panose="02010600030101010101" pitchFamily="2" charset="-122"/>
              <a:ea typeface="宋体" panose="02010600030101010101" pitchFamily="2" charset="-122"/>
              <a:cs typeface="+mn-cs"/>
            </a:endParaRPr>
          </a:p>
        </p:txBody>
      </p:sp>
      <p:pic>
        <p:nvPicPr>
          <p:cNvPr id="5" name="搔.wmv">
            <a:hlinkClick r:id="" action="ppaction://media"/>
          </p:cNvPr>
          <p:cNvPicPr>
            <a:picLocks noRot="1" noChangeArrowheads="1"/>
          </p:cNvPicPr>
          <p:nvPr>
            <a:videoFile r:link="rId1"/>
            <p:extLst>
              <p:ext uri="{DAA4B4D4-6D71-4841-9C94-3DE7FCFB9230}">
                <p14:media xmlns:p14="http://schemas.microsoft.com/office/powerpoint/2010/main" xmlns="" r:link="rId4"/>
              </p:ext>
            </p:extLst>
          </p:nvPr>
        </p:nvPicPr>
        <p:blipFill>
          <a:blip r:embed="rId5">
            <a:extLst>
              <a:ext uri="{28A0092B-C50C-407E-A947-70E740481C1C}">
                <a14:useLocalDpi xmlns:a14="http://schemas.microsoft.com/office/drawing/2010/main" xmlns="" val="0"/>
              </a:ext>
            </a:extLst>
          </a:blip>
          <a:srcRect/>
          <a:stretch>
            <a:fillRect/>
          </a:stretch>
        </p:blipFill>
        <p:spPr bwMode="auto">
          <a:xfrm>
            <a:off x="4795838" y="948269"/>
            <a:ext cx="2582862" cy="3433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31" name="文本框 2"/>
          <p:cNvSpPr txBox="1">
            <a:spLocks noChangeArrowheads="1"/>
          </p:cNvSpPr>
          <p:nvPr/>
        </p:nvSpPr>
        <p:spPr bwMode="auto">
          <a:xfrm>
            <a:off x="722314" y="463553"/>
            <a:ext cx="4403725" cy="787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00"/>
                </a:solidFill>
                <a:effectLst/>
                <a:uLnTx/>
                <a:uFillTx/>
                <a:latin typeface="黑体" panose="02010609060101010101" pitchFamily="49" charset="-122"/>
                <a:ea typeface="黑体" panose="02010609060101010101" pitchFamily="49" charset="-122"/>
                <a:cs typeface="+mn-cs"/>
              </a:rPr>
              <a:t>重难点字书写指导</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5"/>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5"/>
                                        </p:tgtEl>
                                      </p:cBhvr>
                                    </p:cmd>
                                  </p:childTnLst>
                                </p:cTn>
                              </p:par>
                            </p:childTnLst>
                          </p:cTn>
                        </p:par>
                      </p:childTnLst>
                    </p:cTn>
                  </p:par>
                </p:childTnLst>
              </p:cTn>
              <p:nextCondLst>
                <p:cond evt="onClick" delay="0">
                  <p:tgtEl>
                    <p:spTgt spid="5"/>
                  </p:tgtEl>
                </p:cond>
              </p:nextCondLst>
            </p:seq>
            <p:video fullScrn="1">
              <p:cMediaNode vol="80000">
                <p:cTn id="7" fill="hold" display="0">
                  <p:stCondLst>
                    <p:cond delay="indefinite"/>
                  </p:stCondLst>
                </p:cTn>
                <p:tgtEl>
                  <p:spTgt spid="5"/>
                </p:tgtEl>
              </p:cMediaNode>
            </p:video>
          </p:childTnLst>
        </p:cTn>
      </p:par>
    </p:tnLst>
  </p:timing>
</p:sld>
</file>

<file path=ppt/slides/slide1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bwMode="auto">
          <a:xfrm>
            <a:off x="631826" y="859368"/>
            <a:ext cx="7972425" cy="5999719"/>
          </a:xfrm>
          <a:prstGeom prst="rect">
            <a:avLst/>
          </a:prstGeom>
          <a:noFill/>
          <a:ln w="9525">
            <a:noFill/>
            <a:miter lim="800000"/>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106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庸</a:t>
            </a:r>
            <a:r>
              <a:rPr kumimoji="0" lang="en-US" altLang="zh-CN" sz="4265" b="1" i="0" u="none" strike="noStrike" kern="1200" cap="none" spc="0" normalizeH="0" baseline="0" noProof="0" dirty="0">
                <a:ln>
                  <a:noFill/>
                </a:ln>
                <a:solidFill>
                  <a:srgbClr val="005DA2"/>
                </a:solidFill>
                <a:effectLst/>
                <a:uLnTx/>
                <a:uFillTx/>
                <a:latin typeface="宋体" panose="02010600030101010101" pitchFamily="2" charset="-122"/>
                <a:ea typeface="宋体" panose="02010600030101010101" pitchFamily="2" charset="-122"/>
                <a:cs typeface="+mn-cs"/>
              </a:rPr>
              <a:t> </a:t>
            </a:r>
            <a:r>
              <a:rPr kumimoji="0" lang="en-US" altLang="zh-CN" sz="4265" b="1" i="0" u="none" strike="noStrike" kern="1200" cap="none" spc="-200" normalizeH="0" baseline="0" noProof="0" dirty="0" err="1">
                <a:ln>
                  <a:noFill/>
                </a:ln>
                <a:solidFill>
                  <a:srgbClr val="005DA2"/>
                </a:solidFill>
                <a:effectLst/>
                <a:uLnTx/>
                <a:uFillTx/>
                <a:latin typeface="宋体" panose="02010600030101010101" pitchFamily="2" charset="-122"/>
                <a:ea typeface="宋体" panose="02010600030101010101" pitchFamily="2" charset="-122"/>
                <a:cs typeface="+mn-cs"/>
              </a:rPr>
              <a:t>yōnɡ</a:t>
            </a:r>
            <a:endParaRPr kumimoji="0" lang="en-US" altLang="zh-CN" sz="4265" b="1" i="0" u="none" strike="noStrike" kern="1200" cap="none" spc="0" normalizeH="0" baseline="0" noProof="0" dirty="0">
              <a:ln>
                <a:noFill/>
              </a:ln>
              <a:solidFill>
                <a:srgbClr val="005DA2"/>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结构：</a:t>
            </a:r>
            <a:r>
              <a:rPr kumimoji="0" lang="zh-CN" altLang="en-US" sz="4265" b="1" i="0" u="none" strike="noStrike" kern="1200" cap="none" spc="0" normalizeH="0" baseline="0" noProof="0" dirty="0">
                <a:ln>
                  <a:noFill/>
                </a:ln>
                <a:solidFill>
                  <a:srgbClr val="005DA2"/>
                </a:solidFill>
                <a:effectLst/>
                <a:uLnTx/>
                <a:uFillTx/>
                <a:latin typeface="宋体" panose="02010600030101010101" pitchFamily="2" charset="-122"/>
                <a:ea typeface="宋体" panose="02010600030101010101" pitchFamily="2" charset="-122"/>
                <a:cs typeface="+mn-cs"/>
              </a:rPr>
              <a:t>半包围</a:t>
            </a:r>
            <a:endParaRPr kumimoji="0" lang="en-US" altLang="zh-CN" sz="4265" b="1" i="0" u="none" strike="noStrike" kern="1200" cap="none" spc="0" normalizeH="0" baseline="0" noProof="0" dirty="0">
              <a:ln>
                <a:noFill/>
              </a:ln>
              <a:solidFill>
                <a:srgbClr val="005DA2"/>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部首：</a:t>
            </a:r>
            <a:r>
              <a:rPr kumimoji="0" lang="zh-CN" altLang="en-US" sz="4265" b="1" i="0" u="none" strike="noStrike" kern="1200" cap="none" spc="0" normalizeH="0" baseline="0" noProof="0" dirty="0">
                <a:ln>
                  <a:noFill/>
                </a:ln>
                <a:solidFill>
                  <a:srgbClr val="005DA2"/>
                </a:solidFill>
                <a:effectLst/>
                <a:uLnTx/>
                <a:uFillTx/>
                <a:latin typeface="宋体" panose="02010600030101010101" pitchFamily="2" charset="-122"/>
                <a:ea typeface="宋体" panose="02010600030101010101" pitchFamily="2" charset="-122"/>
                <a:cs typeface="+mn-cs"/>
              </a:rPr>
              <a:t>广</a:t>
            </a:r>
            <a:endParaRPr kumimoji="0" lang="en-US" altLang="zh-CN" sz="4265" b="1" i="0" u="none" strike="noStrike" kern="1200" cap="none" spc="0" normalizeH="0" baseline="0" noProof="0" dirty="0">
              <a:ln>
                <a:noFill/>
              </a:ln>
              <a:solidFill>
                <a:srgbClr val="005DA2"/>
              </a:solidFill>
              <a:effectLst/>
              <a:uLnTx/>
              <a:uFillTx/>
              <a:latin typeface="宋体" panose="02010600030101010101" pitchFamily="2" charset="-122"/>
              <a:ea typeface="宋体" panose="02010600030101010101" pitchFamily="2" charset="-122"/>
              <a:cs typeface="+mn-cs"/>
            </a:endParaRPr>
          </a:p>
          <a:p>
            <a:pPr marL="2722245" marR="0" lvl="0" indent="-2722245"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书写指导：</a:t>
            </a:r>
            <a:r>
              <a:rPr kumimoji="0" lang="zh-CN" altLang="en-US" sz="4265" b="1" i="0" u="none" strike="noStrike" kern="1200" cap="none" spc="0" normalizeH="0" baseline="0" noProof="0" dirty="0">
                <a:ln>
                  <a:noFill/>
                </a:ln>
                <a:solidFill>
                  <a:srgbClr val="005DA2"/>
                </a:solidFill>
                <a:effectLst/>
                <a:uLnTx/>
                <a:uFillTx/>
                <a:latin typeface="宋体" panose="02010600030101010101" pitchFamily="2" charset="-122"/>
                <a:ea typeface="宋体" panose="02010600030101010101" pitchFamily="2" charset="-122"/>
                <a:cs typeface="+mn-cs"/>
              </a:rPr>
              <a:t>“广”撇画宜伸展；里面横画较多，要均匀紧凑。</a:t>
            </a:r>
            <a:endParaRPr kumimoji="0" lang="en-US" altLang="zh-CN" sz="4265" b="1" i="0" u="none" strike="noStrike" kern="1200" cap="none" spc="0" normalizeH="0" baseline="0" noProof="0" dirty="0">
              <a:ln>
                <a:noFill/>
              </a:ln>
              <a:solidFill>
                <a:srgbClr val="005DA2"/>
              </a:solidFill>
              <a:effectLst/>
              <a:uLnTx/>
              <a:uFillTx/>
              <a:latin typeface="宋体" panose="02010600030101010101" pitchFamily="2" charset="-122"/>
              <a:ea typeface="宋体" panose="02010600030101010101" pitchFamily="2" charset="-122"/>
              <a:cs typeface="+mn-cs"/>
            </a:endParaRPr>
          </a:p>
        </p:txBody>
      </p:sp>
      <p:pic>
        <p:nvPicPr>
          <p:cNvPr id="4" name="庸.wmv">
            <a:hlinkClick r:id="" action="ppaction://media"/>
          </p:cNvPr>
          <p:cNvPicPr>
            <a:picLocks noRot="1" noChangeAspect="1" noChangeArrowheads="1"/>
          </p:cNvPicPr>
          <p:nvPr>
            <a:videoFile r:link="rId1"/>
            <p:extLst>
              <p:ext uri="{DAA4B4D4-6D71-4841-9C94-3DE7FCFB9230}">
                <p14:media xmlns:p14="http://schemas.microsoft.com/office/powerpoint/2010/main" xmlns="" r:link="rId4"/>
              </p:ext>
            </p:extLst>
          </p:nvPr>
        </p:nvPicPr>
        <p:blipFill>
          <a:blip r:embed="rId5">
            <a:extLst>
              <a:ext uri="{28A0092B-C50C-407E-A947-70E740481C1C}">
                <a14:useLocalDpi xmlns:a14="http://schemas.microsoft.com/office/drawing/2010/main" xmlns="" val="0"/>
              </a:ext>
            </a:extLst>
          </a:blip>
          <a:srcRect/>
          <a:stretch>
            <a:fillRect/>
          </a:stretch>
        </p:blipFill>
        <p:spPr bwMode="auto">
          <a:xfrm>
            <a:off x="4618038" y="709086"/>
            <a:ext cx="2582862" cy="3433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video fullScrn="1">
              <p:cMediaNode vol="80000">
                <p:cTn id="2" fill="hold" display="0">
                  <p:stCondLst>
                    <p:cond delay="indefinite"/>
                  </p:stCondLst>
                </p:cTn>
                <p:tgtEl>
                  <p:spTgt spid="4"/>
                </p:tgtEl>
              </p:cMediaNode>
            </p:video>
            <p:seq concurrent="1" nextAc="seek">
              <p:cTn id="3" restart="whenNotActive" fill="hold" evtFilter="cancelBubble" nodeType="interactiveSeq">
                <p:stCondLst>
                  <p:cond evt="onClick" delay="0">
                    <p:tgtEl>
                      <p:spTgt spid="4"/>
                    </p:tgtEl>
                  </p:cond>
                </p:stCondLst>
                <p:endSync evt="end" delay="0">
                  <p:rtn val="all"/>
                </p:endSync>
                <p:childTnLst>
                  <p:par>
                    <p:cTn id="4" fill="hold">
                      <p:stCondLst>
                        <p:cond delay="0"/>
                      </p:stCondLst>
                      <p:childTnLst>
                        <p:par>
                          <p:cTn id="5" fill="hold">
                            <p:stCondLst>
                              <p:cond delay="0"/>
                            </p:stCondLst>
                            <p:childTnLst>
                              <p:par>
                                <p:cTn id="6" presetID="2" presetClass="mediacall" presetSubtype="0" fill="hold" nodeType="clickEffect">
                                  <p:stCondLst>
                                    <p:cond delay="0"/>
                                  </p:stCondLst>
                                  <p:childTnLst>
                                    <p:cmd type="call" cmd="togglePause">
                                      <p:cBhvr>
                                        <p:cTn id="7"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1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a:spLocks noChangeArrowheads="1"/>
          </p:cNvSpPr>
          <p:nvPr/>
        </p:nvSpPr>
        <p:spPr bwMode="auto">
          <a:xfrm>
            <a:off x="1198563" y="1384301"/>
            <a:ext cx="1058862"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DA2"/>
                </a:solidFill>
                <a:effectLst/>
                <a:uLnTx/>
                <a:uFillTx/>
                <a:latin typeface="Calibri" panose="020F0502020204030204" pitchFamily="34" charset="0"/>
                <a:ea typeface="宋体" panose="02010600030101010101" pitchFamily="2" charset="-122"/>
                <a:cs typeface="+mn-cs"/>
              </a:rPr>
              <a:t>堂皇</a:t>
            </a:r>
          </a:p>
        </p:txBody>
      </p:sp>
      <p:sp>
        <p:nvSpPr>
          <p:cNvPr id="5" name="TextBox 4"/>
          <p:cNvSpPr txBox="1">
            <a:spLocks noChangeArrowheads="1"/>
          </p:cNvSpPr>
          <p:nvPr/>
        </p:nvSpPr>
        <p:spPr bwMode="auto">
          <a:xfrm>
            <a:off x="1198563" y="4159251"/>
            <a:ext cx="187960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DA2"/>
                </a:solidFill>
                <a:effectLst/>
                <a:uLnTx/>
                <a:uFillTx/>
                <a:latin typeface="Calibri" panose="020F0502020204030204" pitchFamily="34" charset="0"/>
                <a:ea typeface="宋体" panose="02010600030101010101" pitchFamily="2" charset="-122"/>
                <a:cs typeface="+mn-cs"/>
              </a:rPr>
              <a:t>各有所长</a:t>
            </a:r>
          </a:p>
        </p:txBody>
      </p:sp>
      <p:sp>
        <p:nvSpPr>
          <p:cNvPr id="6" name="TextBox 5"/>
          <p:cNvSpPr txBox="1">
            <a:spLocks noChangeArrowheads="1"/>
          </p:cNvSpPr>
          <p:nvPr/>
        </p:nvSpPr>
        <p:spPr bwMode="auto">
          <a:xfrm>
            <a:off x="1198564" y="2309285"/>
            <a:ext cx="1042987"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DA2"/>
                </a:solidFill>
                <a:effectLst/>
                <a:uLnTx/>
                <a:uFillTx/>
                <a:latin typeface="Calibri" panose="020F0502020204030204" pitchFamily="34" charset="0"/>
                <a:ea typeface="宋体" panose="02010600030101010101" pitchFamily="2" charset="-122"/>
                <a:cs typeface="+mn-cs"/>
              </a:rPr>
              <a:t>附庸</a:t>
            </a:r>
          </a:p>
        </p:txBody>
      </p:sp>
      <p:sp>
        <p:nvSpPr>
          <p:cNvPr id="7" name="TextBox 6"/>
          <p:cNvSpPr txBox="1">
            <a:spLocks noChangeArrowheads="1"/>
          </p:cNvSpPr>
          <p:nvPr/>
        </p:nvSpPr>
        <p:spPr bwMode="auto">
          <a:xfrm>
            <a:off x="1198563" y="5084234"/>
            <a:ext cx="187960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DA2"/>
                </a:solidFill>
                <a:effectLst/>
                <a:uLnTx/>
                <a:uFillTx/>
                <a:latin typeface="Calibri" panose="020F0502020204030204" pitchFamily="34" charset="0"/>
                <a:ea typeface="宋体" panose="02010600030101010101" pitchFamily="2" charset="-122"/>
                <a:cs typeface="+mn-cs"/>
              </a:rPr>
              <a:t>养尊处优</a:t>
            </a:r>
          </a:p>
        </p:txBody>
      </p:sp>
      <p:sp>
        <p:nvSpPr>
          <p:cNvPr id="8" name="TextBox 7"/>
          <p:cNvSpPr txBox="1">
            <a:spLocks noChangeArrowheads="1"/>
          </p:cNvSpPr>
          <p:nvPr/>
        </p:nvSpPr>
        <p:spPr bwMode="auto">
          <a:xfrm>
            <a:off x="1198564" y="3234267"/>
            <a:ext cx="1008062"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DA2"/>
                </a:solidFill>
                <a:effectLst/>
                <a:uLnTx/>
                <a:uFillTx/>
                <a:latin typeface="Calibri" panose="020F0502020204030204" pitchFamily="34" charset="0"/>
                <a:ea typeface="宋体" panose="02010600030101010101" pitchFamily="2" charset="-122"/>
                <a:cs typeface="+mn-cs"/>
              </a:rPr>
              <a:t>扶衬</a:t>
            </a:r>
          </a:p>
        </p:txBody>
      </p:sp>
      <p:sp>
        <p:nvSpPr>
          <p:cNvPr id="9" name="TextBox 8"/>
          <p:cNvSpPr txBox="1">
            <a:spLocks noChangeArrowheads="1"/>
          </p:cNvSpPr>
          <p:nvPr/>
        </p:nvSpPr>
        <p:spPr bwMode="auto">
          <a:xfrm>
            <a:off x="4137026" y="1024467"/>
            <a:ext cx="4467225"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泛指依附于其他事物而存在的事物。</a:t>
            </a:r>
            <a:endParaRPr kumimoji="0" lang="zh-CN" altLang="en-US" sz="4265" b="0"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endParaRPr>
          </a:p>
        </p:txBody>
      </p:sp>
      <p:sp>
        <p:nvSpPr>
          <p:cNvPr id="10" name="TextBox 9"/>
          <p:cNvSpPr txBox="1">
            <a:spLocks noChangeArrowheads="1"/>
          </p:cNvSpPr>
          <p:nvPr/>
        </p:nvSpPr>
        <p:spPr bwMode="auto">
          <a:xfrm>
            <a:off x="4137026" y="3384551"/>
            <a:ext cx="44672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指生活在优裕的环境中。</a:t>
            </a:r>
          </a:p>
        </p:txBody>
      </p:sp>
      <p:sp>
        <p:nvSpPr>
          <p:cNvPr id="11" name="TextBox 10"/>
          <p:cNvSpPr txBox="1">
            <a:spLocks noChangeArrowheads="1"/>
          </p:cNvSpPr>
          <p:nvPr/>
        </p:nvSpPr>
        <p:spPr bwMode="auto">
          <a:xfrm>
            <a:off x="4137026" y="4235451"/>
            <a:ext cx="44672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扶助；衬托。</a:t>
            </a:r>
          </a:p>
        </p:txBody>
      </p:sp>
      <p:sp>
        <p:nvSpPr>
          <p:cNvPr id="12" name="TextBox 11"/>
          <p:cNvSpPr txBox="1">
            <a:spLocks noChangeArrowheads="1"/>
          </p:cNvSpPr>
          <p:nvPr/>
        </p:nvSpPr>
        <p:spPr bwMode="auto">
          <a:xfrm>
            <a:off x="4137026" y="5088467"/>
            <a:ext cx="44672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各有各的长处、优点。</a:t>
            </a:r>
          </a:p>
        </p:txBody>
      </p:sp>
      <p:sp>
        <p:nvSpPr>
          <p:cNvPr id="13" name="TextBox 12"/>
          <p:cNvSpPr txBox="1">
            <a:spLocks noChangeArrowheads="1"/>
          </p:cNvSpPr>
          <p:nvPr/>
        </p:nvSpPr>
        <p:spPr bwMode="auto">
          <a:xfrm>
            <a:off x="4137026" y="2533651"/>
            <a:ext cx="3681413"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形容气势宏大。</a:t>
            </a:r>
          </a:p>
        </p:txBody>
      </p:sp>
      <p:cxnSp>
        <p:nvCxnSpPr>
          <p:cNvPr id="15" name="直接连接符 14"/>
          <p:cNvCxnSpPr>
            <a:stCxn id="4" idx="3"/>
            <a:endCxn id="13" idx="1"/>
          </p:cNvCxnSpPr>
          <p:nvPr/>
        </p:nvCxnSpPr>
        <p:spPr>
          <a:xfrm>
            <a:off x="2257425" y="2086801"/>
            <a:ext cx="1879601" cy="821344"/>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a:stCxn id="5" idx="3"/>
            <a:endCxn id="12" idx="1"/>
          </p:cNvCxnSpPr>
          <p:nvPr/>
        </p:nvCxnSpPr>
        <p:spPr>
          <a:xfrm>
            <a:off x="3078163" y="4861751"/>
            <a:ext cx="1058863" cy="929216"/>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a:stCxn id="6" idx="3"/>
            <a:endCxn id="9" idx="1"/>
          </p:cNvCxnSpPr>
          <p:nvPr/>
        </p:nvCxnSpPr>
        <p:spPr>
          <a:xfrm flipV="1">
            <a:off x="2241551" y="2055134"/>
            <a:ext cx="1895475" cy="956651"/>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a:stCxn id="8" idx="3"/>
            <a:endCxn id="11" idx="1"/>
          </p:cNvCxnSpPr>
          <p:nvPr/>
        </p:nvCxnSpPr>
        <p:spPr>
          <a:xfrm>
            <a:off x="2206626" y="3936767"/>
            <a:ext cx="1930400" cy="673178"/>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6" name="直接连接符 25"/>
          <p:cNvCxnSpPr>
            <a:stCxn id="7" idx="3"/>
            <a:endCxn id="10" idx="1"/>
          </p:cNvCxnSpPr>
          <p:nvPr/>
        </p:nvCxnSpPr>
        <p:spPr>
          <a:xfrm flipV="1">
            <a:off x="3078163" y="4087051"/>
            <a:ext cx="1058863" cy="1699683"/>
          </a:xfrm>
          <a:prstGeom prst="line">
            <a:avLst/>
          </a:prstGeom>
          <a:ln w="28575">
            <a:solidFill>
              <a:srgbClr val="00B0F0"/>
            </a:solidFill>
          </a:ln>
        </p:spPr>
        <p:style>
          <a:lnRef idx="1">
            <a:schemeClr val="accent1"/>
          </a:lnRef>
          <a:fillRef idx="0">
            <a:schemeClr val="accent1"/>
          </a:fillRef>
          <a:effectRef idx="0">
            <a:schemeClr val="accent1"/>
          </a:effectRef>
          <a:fontRef idx="minor">
            <a:schemeClr val="tx1"/>
          </a:fontRef>
        </p:style>
      </p:cxnSp>
      <p:grpSp>
        <p:nvGrpSpPr>
          <p:cNvPr id="2" name="组合 27"/>
          <p:cNvGrpSpPr/>
          <p:nvPr/>
        </p:nvGrpSpPr>
        <p:grpSpPr bwMode="auto">
          <a:xfrm>
            <a:off x="381001" y="277285"/>
            <a:ext cx="1814513" cy="1573893"/>
            <a:chOff x="380716" y="421309"/>
            <a:chExt cx="1815104" cy="1178332"/>
          </a:xfrm>
        </p:grpSpPr>
        <p:sp>
          <p:nvSpPr>
            <p:cNvPr id="119" name="平行四边形 118"/>
            <p:cNvSpPr/>
            <p:nvPr/>
          </p:nvSpPr>
          <p:spPr>
            <a:xfrm rot="5400000">
              <a:off x="362395" y="519031"/>
              <a:ext cx="700434" cy="504989"/>
            </a:xfrm>
            <a:prstGeom prst="parallelogram">
              <a:avLst>
                <a:gd name="adj" fmla="val 14115"/>
              </a:avLst>
            </a:prstGeom>
            <a:solidFill>
              <a:srgbClr val="349E8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black">
                    <a:lumMod val="85000"/>
                    <a:lumOff val="15000"/>
                  </a:prstClr>
                </a:solidFill>
                <a:effectLst/>
                <a:uLnTx/>
                <a:uFillTx/>
                <a:latin typeface="宋体" panose="02010600030101010101" pitchFamily="2" charset="-122"/>
                <a:ea typeface="等线" panose="02010600030101010101" pitchFamily="2" charset="-122"/>
                <a:cs typeface="+mn-cs"/>
              </a:endParaRPr>
            </a:p>
          </p:txBody>
        </p:sp>
        <p:sp>
          <p:nvSpPr>
            <p:cNvPr id="120" name="平行四边形 119"/>
            <p:cNvSpPr/>
            <p:nvPr/>
          </p:nvSpPr>
          <p:spPr>
            <a:xfrm rot="16200000" flipH="1">
              <a:off x="896763" y="519826"/>
              <a:ext cx="700434" cy="503401"/>
            </a:xfrm>
            <a:prstGeom prst="parallelogram">
              <a:avLst>
                <a:gd name="adj" fmla="val 14115"/>
              </a:avLst>
            </a:prstGeom>
            <a:solidFill>
              <a:srgbClr val="B6C479"/>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black">
                    <a:lumMod val="85000"/>
                    <a:lumOff val="15000"/>
                  </a:prstClr>
                </a:solidFill>
                <a:effectLst/>
                <a:uLnTx/>
                <a:uFillTx/>
                <a:latin typeface="宋体" panose="02010600030101010101" pitchFamily="2" charset="-122"/>
                <a:ea typeface="等线" panose="02010600030101010101" pitchFamily="2" charset="-122"/>
                <a:cs typeface="+mn-cs"/>
              </a:endParaRPr>
            </a:p>
          </p:txBody>
        </p:sp>
        <p:sp>
          <p:nvSpPr>
            <p:cNvPr id="121" name="平行四边形 120"/>
            <p:cNvSpPr/>
            <p:nvPr/>
          </p:nvSpPr>
          <p:spPr>
            <a:xfrm rot="5400000">
              <a:off x="1431131" y="519031"/>
              <a:ext cx="700434" cy="504989"/>
            </a:xfrm>
            <a:prstGeom prst="parallelogram">
              <a:avLst>
                <a:gd name="adj" fmla="val 14115"/>
              </a:avLst>
            </a:prstGeom>
            <a:solidFill>
              <a:srgbClr val="349E8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black">
                    <a:lumMod val="85000"/>
                    <a:lumOff val="15000"/>
                  </a:prstClr>
                </a:solidFill>
                <a:effectLst/>
                <a:uLnTx/>
                <a:uFillTx/>
                <a:latin typeface="宋体" panose="02010600030101010101" pitchFamily="2" charset="-122"/>
                <a:ea typeface="等线" panose="02010600030101010101" pitchFamily="2" charset="-122"/>
                <a:cs typeface="+mn-cs"/>
              </a:endParaRPr>
            </a:p>
          </p:txBody>
        </p:sp>
        <p:sp>
          <p:nvSpPr>
            <p:cNvPr id="122" name="文本框 1"/>
            <p:cNvSpPr txBox="1">
              <a:spLocks noChangeArrowheads="1"/>
            </p:cNvSpPr>
            <p:nvPr/>
          </p:nvSpPr>
          <p:spPr bwMode="auto">
            <a:xfrm>
              <a:off x="380716" y="424478"/>
              <a:ext cx="1815104" cy="1175163"/>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80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cs"/>
                </a:rPr>
                <a:t>连一连</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down)">
                                      <p:cBhvr>
                                        <p:cTn id="13" dur="500"/>
                                        <p:tgtEl>
                                          <p:spTgt spid="4"/>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down)">
                                      <p:cBhvr>
                                        <p:cTn id="16" dur="500"/>
                                        <p:tgtEl>
                                          <p:spTgt spid="5"/>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down)">
                                      <p:cBhvr>
                                        <p:cTn id="19" dur="500"/>
                                        <p:tgtEl>
                                          <p:spTgt spid="6"/>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down)">
                                      <p:cBhvr>
                                        <p:cTn id="22" dur="500"/>
                                        <p:tgtEl>
                                          <p:spTgt spid="7"/>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down)">
                                      <p:cBhvr>
                                        <p:cTn id="25" dur="500"/>
                                        <p:tgtEl>
                                          <p:spTgt spid="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wipe(down)">
                                      <p:cBhvr>
                                        <p:cTn id="31" dur="500"/>
                                        <p:tgtEl>
                                          <p:spTgt spid="12"/>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wipe(down)">
                                      <p:cBhvr>
                                        <p:cTn id="34" dur="500"/>
                                        <p:tgtEl>
                                          <p:spTgt spid="11"/>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wipe(down)">
                                      <p:cBhvr>
                                        <p:cTn id="37" dur="500"/>
                                        <p:tgtEl>
                                          <p:spTgt spid="10"/>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down)">
                                      <p:cBhvr>
                                        <p:cTn id="40" dur="500"/>
                                        <p:tgtEl>
                                          <p:spTgt spid="9"/>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500"/>
                                        <p:tgtEl>
                                          <p:spTgt spid="1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22"/>
                                        </p:tgtEl>
                                        <p:attrNameLst>
                                          <p:attrName>style.visibility</p:attrName>
                                        </p:attrNameLst>
                                      </p:cBhvr>
                                      <p:to>
                                        <p:strVal val="visible"/>
                                      </p:to>
                                    </p:set>
                                    <p:animEffect transition="in" filter="fade">
                                      <p:cBhvr>
                                        <p:cTn id="50" dur="500"/>
                                        <p:tgtEl>
                                          <p:spTgt spid="22"/>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nodeType="click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nodeType="clickEffect">
                                  <p:stCondLst>
                                    <p:cond delay="0"/>
                                  </p:stCondLst>
                                  <p:childTnLst>
                                    <p:set>
                                      <p:cBhvr>
                                        <p:cTn id="59" dur="1" fill="hold">
                                          <p:stCondLst>
                                            <p:cond delay="0"/>
                                          </p:stCondLst>
                                        </p:cTn>
                                        <p:tgtEl>
                                          <p:spTgt spid="17"/>
                                        </p:tgtEl>
                                        <p:attrNameLst>
                                          <p:attrName>style.visibility</p:attrName>
                                        </p:attrNameLst>
                                      </p:cBhvr>
                                      <p:to>
                                        <p:strVal val="visible"/>
                                      </p:to>
                                    </p:set>
                                    <p:animEffect transition="in" filter="fade">
                                      <p:cBhvr>
                                        <p:cTn id="60" dur="500"/>
                                        <p:tgtEl>
                                          <p:spTgt spid="17"/>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26"/>
                                        </p:tgtEl>
                                        <p:attrNameLst>
                                          <p:attrName>style.visibility</p:attrName>
                                        </p:attrNameLst>
                                      </p:cBhvr>
                                      <p:to>
                                        <p:strVal val="visible"/>
                                      </p:to>
                                    </p:set>
                                    <p:animEffect transition="in" filter="fade">
                                      <p:cBhvr>
                                        <p:cTn id="65"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P spid="10" grpId="0"/>
      <p:bldP spid="11" grpId="0"/>
      <p:bldP spid="12" grpId="0"/>
      <p:bldP spid="13" grpId="0"/>
    </p:bldLst>
  </p:timing>
</p:sld>
</file>

<file path=ppt/slides/slide1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5" name="Picture 2"/>
          <p:cNvPicPr>
            <a:picLocks noChangeAspect="1" noChangeArrowheads="1"/>
          </p:cNvPicPr>
          <p:nvPr/>
        </p:nvPicPr>
        <p:blipFill>
          <a:blip r:embed="rId3" cstate="email"/>
          <a:srcRect/>
          <a:stretch>
            <a:fillRect/>
          </a:stretch>
        </p:blipFill>
        <p:spPr bwMode="auto">
          <a:xfrm>
            <a:off x="3501633" y="3141065"/>
            <a:ext cx="2473597" cy="3205435"/>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xmlns="">
                <a:solidFill>
                  <a:schemeClr val="accent1"/>
                </a:solidFill>
              </a14:hiddenFill>
            </a:ext>
          </a:extLst>
        </p:spPr>
      </p:pic>
      <p:sp>
        <p:nvSpPr>
          <p:cNvPr id="28674" name="TextBox 4"/>
          <p:cNvSpPr txBox="1">
            <a:spLocks noChangeArrowheads="1"/>
          </p:cNvSpPr>
          <p:nvPr/>
        </p:nvSpPr>
        <p:spPr bwMode="auto">
          <a:xfrm>
            <a:off x="863601" y="1439335"/>
            <a:ext cx="4927600" cy="787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细读课文，思考：</a:t>
            </a:r>
            <a:endPar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endParaRPr>
          </a:p>
        </p:txBody>
      </p:sp>
      <p:sp>
        <p:nvSpPr>
          <p:cNvPr id="28675" name="TextBox 4"/>
          <p:cNvSpPr txBox="1">
            <a:spLocks noChangeArrowheads="1"/>
          </p:cNvSpPr>
          <p:nvPr/>
        </p:nvSpPr>
        <p:spPr bwMode="auto">
          <a:xfrm>
            <a:off x="863601" y="2353735"/>
            <a:ext cx="7750175" cy="1575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这五根手指各有什么长处和短处呢？</a:t>
            </a:r>
            <a:endPar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endParaRPr>
          </a:p>
        </p:txBody>
      </p:sp>
      <p:sp>
        <p:nvSpPr>
          <p:cNvPr id="28676" name="文本框 1"/>
          <p:cNvSpPr txBox="1">
            <a:spLocks noChangeArrowheads="1"/>
          </p:cNvSpPr>
          <p:nvPr/>
        </p:nvSpPr>
        <p:spPr bwMode="auto">
          <a:xfrm>
            <a:off x="431800" y="220134"/>
            <a:ext cx="20574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课文讲解</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245"/>
                                        </p:tgtEl>
                                        <p:attrNameLst>
                                          <p:attrName>style.visibility</p:attrName>
                                        </p:attrNameLst>
                                      </p:cBhvr>
                                      <p:to>
                                        <p:strVal val="visible"/>
                                      </p:to>
                                    </p:set>
                                    <p:anim calcmode="lin" valueType="num">
                                      <p:cBhvr>
                                        <p:cTn id="7" dur="500" fill="hold"/>
                                        <p:tgtEl>
                                          <p:spTgt spid="10245"/>
                                        </p:tgtEl>
                                        <p:attrNameLst>
                                          <p:attrName>ppt_w</p:attrName>
                                        </p:attrNameLst>
                                      </p:cBhvr>
                                      <p:tavLst>
                                        <p:tav tm="0">
                                          <p:val>
                                            <p:fltVal val="0"/>
                                          </p:val>
                                        </p:tav>
                                        <p:tav tm="100000">
                                          <p:val>
                                            <p:strVal val="#ppt_w"/>
                                          </p:val>
                                        </p:tav>
                                      </p:tavLst>
                                    </p:anim>
                                    <p:anim calcmode="lin" valueType="num">
                                      <p:cBhvr>
                                        <p:cTn id="8" dur="500" fill="hold"/>
                                        <p:tgtEl>
                                          <p:spTgt spid="10245"/>
                                        </p:tgtEl>
                                        <p:attrNameLst>
                                          <p:attrName>ppt_h</p:attrName>
                                        </p:attrNameLst>
                                      </p:cBhvr>
                                      <p:tavLst>
                                        <p:tav tm="0">
                                          <p:val>
                                            <p:fltVal val="0"/>
                                          </p:val>
                                        </p:tav>
                                        <p:tav tm="100000">
                                          <p:val>
                                            <p:strVal val="#ppt_h"/>
                                          </p:val>
                                        </p:tav>
                                      </p:tavLst>
                                    </p:anim>
                                    <p:animEffect transition="in" filter="fade">
                                      <p:cBhvr>
                                        <p:cTn id="9" dur="500"/>
                                        <p:tgtEl>
                                          <p:spTgt spid="102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13" descr="C:\Documents and Settings\Administrator\桌面\人六语状元大课堂（下）\CT16.tif"/>
          <p:cNvPicPr>
            <a:picLocks noChangeAspect="1" noChangeArrowheads="1"/>
          </p:cNvPicPr>
          <p:nvPr/>
        </p:nvPicPr>
        <p:blipFill>
          <a:blip r:embed="rId2">
            <a:clrChange>
              <a:clrFrom>
                <a:srgbClr val="FDFDFD"/>
              </a:clrFrom>
              <a:clrTo>
                <a:srgbClr val="FDFDFD">
                  <a:alpha val="0"/>
                </a:srgbClr>
              </a:clrTo>
            </a:clrChange>
          </a:blip>
          <a:srcRect/>
          <a:stretch>
            <a:fillRect/>
          </a:stretch>
        </p:blipFill>
        <p:spPr bwMode="auto">
          <a:xfrm>
            <a:off x="1851026" y="1380067"/>
            <a:ext cx="3019425" cy="47984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文本框 2"/>
          <p:cNvSpPr txBox="1"/>
          <p:nvPr/>
        </p:nvSpPr>
        <p:spPr>
          <a:xfrm rot="2212872">
            <a:off x="4474555" y="3605768"/>
            <a:ext cx="1158284" cy="683264"/>
          </a:xfrm>
          <a:prstGeom prst="rect">
            <a:avLst/>
          </a:prstGeom>
          <a:noFill/>
        </p:spPr>
        <p:txBody>
          <a:bodyPr spcFirstLastPara="1" lIns="0" tIns="0" rIns="0" bIns="0" numCol="1">
            <a:prstTxWarp prst="textArchUp">
              <a:avLst/>
            </a:prstTxWarp>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C00000"/>
                </a:solidFill>
                <a:effectLst/>
                <a:uLnTx/>
                <a:uFillTx/>
                <a:latin typeface="宋体" panose="02010600030101010101" pitchFamily="2" charset="-122"/>
                <a:ea typeface="宋体" panose="02010600030101010101" pitchFamily="2" charset="-122"/>
                <a:cs typeface="+mn-cs"/>
              </a:rPr>
              <a:t>大拇指</a:t>
            </a:r>
          </a:p>
        </p:txBody>
      </p:sp>
      <p:sp>
        <p:nvSpPr>
          <p:cNvPr id="4" name="文本框 3"/>
          <p:cNvSpPr txBox="1"/>
          <p:nvPr/>
        </p:nvSpPr>
        <p:spPr>
          <a:xfrm rot="2279058">
            <a:off x="4104465" y="1838187"/>
            <a:ext cx="896567" cy="683264"/>
          </a:xfrm>
          <a:prstGeom prst="rect">
            <a:avLst/>
          </a:prstGeom>
          <a:noFill/>
        </p:spPr>
        <p:txBody>
          <a:bodyPr spcFirstLastPara="1" lIns="0" tIns="0" rIns="0" bIns="0" numCol="1">
            <a:prstTxWarp prst="textArchUp">
              <a:avLst/>
            </a:prstTxWarp>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食指</a:t>
            </a:r>
          </a:p>
        </p:txBody>
      </p:sp>
      <p:sp>
        <p:nvSpPr>
          <p:cNvPr id="5" name="文本框 4"/>
          <p:cNvSpPr txBox="1"/>
          <p:nvPr/>
        </p:nvSpPr>
        <p:spPr>
          <a:xfrm rot="3044547">
            <a:off x="3008989" y="1303390"/>
            <a:ext cx="1178192" cy="1103379"/>
          </a:xfrm>
          <a:prstGeom prst="rect">
            <a:avLst/>
          </a:prstGeom>
          <a:noFill/>
        </p:spPr>
        <p:txBody>
          <a:bodyPr spcFirstLastPara="1" lIns="0" tIns="0" rIns="0" bIns="0" numCol="1">
            <a:prstTxWarp prst="textArchUp">
              <a:avLst/>
            </a:prstTxWarp>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中指</a:t>
            </a:r>
          </a:p>
        </p:txBody>
      </p:sp>
      <p:sp>
        <p:nvSpPr>
          <p:cNvPr id="6" name="文本框 5"/>
          <p:cNvSpPr txBox="1"/>
          <p:nvPr/>
        </p:nvSpPr>
        <p:spPr>
          <a:xfrm rot="19541470">
            <a:off x="797175" y="2167737"/>
            <a:ext cx="2423692" cy="683264"/>
          </a:xfrm>
          <a:prstGeom prst="rect">
            <a:avLst/>
          </a:prstGeom>
          <a:noFill/>
        </p:spPr>
        <p:txBody>
          <a:bodyPr spcFirstLastPara="1" lIns="0" tIns="0" rIns="0" bIns="0" numCol="1">
            <a:prstTxWarp prst="textArchUp">
              <a:avLst/>
            </a:prstTxWarp>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无名指和小指</a:t>
            </a:r>
          </a:p>
        </p:txBody>
      </p:sp>
      <p:sp>
        <p:nvSpPr>
          <p:cNvPr id="8" name="矩形 7"/>
          <p:cNvSpPr/>
          <p:nvPr/>
        </p:nvSpPr>
        <p:spPr>
          <a:xfrm>
            <a:off x="6516272" y="1380068"/>
            <a:ext cx="1099661" cy="656334"/>
          </a:xfrm>
          <a:prstGeom prst="rect">
            <a:avLst/>
          </a:prstGeom>
        </p:spPr>
        <p:txBody>
          <a:bodyPr wrap="none" lIns="0" tIns="0" rIns="0" bIns="0">
            <a:spAutoFit/>
          </a:bodyPr>
          <a:lstStyle/>
          <a:p>
            <a:pPr marL="0" marR="0" lvl="1" indent="0" algn="ctr" defTabSz="1219200" rtl="0" eaLnBrk="1" fontAlgn="base" latinLnBrk="0" hangingPunct="1">
              <a:lnSpc>
                <a:spcPct val="100000"/>
              </a:lnSpc>
              <a:spcBef>
                <a:spcPct val="0"/>
              </a:spcBef>
              <a:spcAft>
                <a:spcPts val="0"/>
              </a:spcAft>
              <a:buClrTx/>
              <a:buSzTx/>
              <a:buFontTx/>
              <a:buNone/>
              <a:defRPr/>
            </a:pPr>
            <a:r>
              <a:rPr kumimoji="0" lang="zh-CN" altLang="en-US" sz="4265" b="1" i="0" u="none" strike="noStrike" kern="100" cap="none" spc="0" normalizeH="0" baseline="0" noProof="0" dirty="0">
                <a:ln>
                  <a:noFill/>
                </a:ln>
                <a:solidFill>
                  <a:srgbClr val="C00000"/>
                </a:solidFill>
                <a:effectLst/>
                <a:uLnTx/>
                <a:uFillTx/>
                <a:latin typeface="黑体" panose="02010609060101010101" pitchFamily="49" charset="-122"/>
                <a:ea typeface="黑体" panose="02010609060101010101" pitchFamily="49" charset="-122"/>
                <a:cs typeface="+mn-cs"/>
              </a:rPr>
              <a:t>长处</a:t>
            </a:r>
          </a:p>
        </p:txBody>
      </p:sp>
      <p:sp>
        <p:nvSpPr>
          <p:cNvPr id="30727" name="文本框 8"/>
          <p:cNvSpPr txBox="1">
            <a:spLocks noChangeArrowheads="1"/>
          </p:cNvSpPr>
          <p:nvPr/>
        </p:nvSpPr>
        <p:spPr bwMode="auto">
          <a:xfrm>
            <a:off x="6516689" y="3412068"/>
            <a:ext cx="823912" cy="1575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黑体" panose="02010609060101010101" pitchFamily="49" charset="-122"/>
                <a:ea typeface="黑体" panose="02010609060101010101" pitchFamily="49" charset="-122"/>
                <a:cs typeface="+mn-cs"/>
              </a:rPr>
              <a:t>短处</a:t>
            </a:r>
            <a:endPar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endParaRPr>
          </a:p>
        </p:txBody>
      </p:sp>
      <p:sp>
        <p:nvSpPr>
          <p:cNvPr id="29705" name="TextBox 4"/>
          <p:cNvSpPr txBox="1">
            <a:spLocks noChangeArrowheads="1"/>
          </p:cNvSpPr>
          <p:nvPr/>
        </p:nvSpPr>
        <p:spPr bwMode="auto">
          <a:xfrm>
            <a:off x="6088063" y="2277535"/>
            <a:ext cx="2242922"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8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最肯吃苦</a:t>
            </a:r>
          </a:p>
        </p:txBody>
      </p:sp>
      <p:sp>
        <p:nvSpPr>
          <p:cNvPr id="29706" name="TextBox 15"/>
          <p:cNvSpPr txBox="1">
            <a:spLocks noChangeArrowheads="1"/>
          </p:cNvSpPr>
          <p:nvPr/>
        </p:nvSpPr>
        <p:spPr bwMode="auto">
          <a:xfrm>
            <a:off x="6088063" y="4269319"/>
            <a:ext cx="2242922"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8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形状不美</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nodeType="withEffect">
                                  <p:stCondLst>
                                    <p:cond delay="0"/>
                                  </p:stCondLst>
                                  <p:childTnLst>
                                    <p:animScale>
                                      <p:cBhvr>
                                        <p:cTn id="6" dur="1000" fill="hold"/>
                                        <p:tgtEl>
                                          <p:spTgt spid="3"/>
                                        </p:tgtEl>
                                      </p:cBhvr>
                                      <p:by x="110000" y="110000"/>
                                    </p:animScale>
                                  </p:childTnLst>
                                </p:cTn>
                              </p:par>
                            </p:childTnLst>
                          </p:cTn>
                        </p:par>
                      </p:childTnLst>
                    </p:cTn>
                  </p:par>
                  <p:par>
                    <p:cTn id="7" fill="hold">
                      <p:stCondLst>
                        <p:cond delay="indefinite"/>
                      </p:stCondLst>
                      <p:childTnLst>
                        <p:par>
                          <p:cTn id="8" fill="hold">
                            <p:stCondLst>
                              <p:cond delay="0"/>
                            </p:stCondLst>
                            <p:childTnLst>
                              <p:par>
                                <p:cTn id="9" presetID="2" presetClass="entr" presetSubtype="2" fill="hold" grpId="0" nodeType="clickEffect">
                                  <p:stCondLst>
                                    <p:cond delay="0"/>
                                  </p:stCondLst>
                                  <p:childTnLst>
                                    <p:set>
                                      <p:cBhvr>
                                        <p:cTn id="10" dur="1" fill="hold">
                                          <p:stCondLst>
                                            <p:cond delay="0"/>
                                          </p:stCondLst>
                                        </p:cTn>
                                        <p:tgtEl>
                                          <p:spTgt spid="29705"/>
                                        </p:tgtEl>
                                        <p:attrNameLst>
                                          <p:attrName>style.visibility</p:attrName>
                                        </p:attrNameLst>
                                      </p:cBhvr>
                                      <p:to>
                                        <p:strVal val="visible"/>
                                      </p:to>
                                    </p:set>
                                    <p:anim calcmode="lin" valueType="num">
                                      <p:cBhvr additive="base">
                                        <p:cTn id="11" dur="500" fill="hold"/>
                                        <p:tgtEl>
                                          <p:spTgt spid="29705"/>
                                        </p:tgtEl>
                                        <p:attrNameLst>
                                          <p:attrName>ppt_x</p:attrName>
                                        </p:attrNameLst>
                                      </p:cBhvr>
                                      <p:tavLst>
                                        <p:tav tm="0">
                                          <p:val>
                                            <p:strVal val="1+#ppt_w/2"/>
                                          </p:val>
                                        </p:tav>
                                        <p:tav tm="100000">
                                          <p:val>
                                            <p:strVal val="#ppt_x"/>
                                          </p:val>
                                        </p:tav>
                                      </p:tavLst>
                                    </p:anim>
                                    <p:anim calcmode="lin" valueType="num">
                                      <p:cBhvr additive="base">
                                        <p:cTn id="12" dur="500" fill="hold"/>
                                        <p:tgtEl>
                                          <p:spTgt spid="2970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29706"/>
                                        </p:tgtEl>
                                        <p:attrNameLst>
                                          <p:attrName>style.visibility</p:attrName>
                                        </p:attrNameLst>
                                      </p:cBhvr>
                                      <p:to>
                                        <p:strVal val="visible"/>
                                      </p:to>
                                    </p:set>
                                    <p:anim calcmode="lin" valueType="num">
                                      <p:cBhvr additive="base">
                                        <p:cTn id="17" dur="500" fill="hold"/>
                                        <p:tgtEl>
                                          <p:spTgt spid="29706"/>
                                        </p:tgtEl>
                                        <p:attrNameLst>
                                          <p:attrName>ppt_x</p:attrName>
                                        </p:attrNameLst>
                                      </p:cBhvr>
                                      <p:tavLst>
                                        <p:tav tm="0">
                                          <p:val>
                                            <p:strVal val="1+#ppt_w/2"/>
                                          </p:val>
                                        </p:tav>
                                        <p:tav tm="100000">
                                          <p:val>
                                            <p:strVal val="#ppt_x"/>
                                          </p:val>
                                        </p:tav>
                                      </p:tavLst>
                                    </p:anim>
                                    <p:anim calcmode="lin" valueType="num">
                                      <p:cBhvr additive="base">
                                        <p:cTn id="18" dur="500" fill="hold"/>
                                        <p:tgtEl>
                                          <p:spTgt spid="2970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5" grpId="0"/>
      <p:bldP spid="29706"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a:spLocks noChangeArrowheads="1"/>
          </p:cNvSpPr>
          <p:nvPr/>
        </p:nvSpPr>
        <p:spPr bwMode="auto">
          <a:xfrm>
            <a:off x="900114" y="1509185"/>
            <a:ext cx="7632700" cy="52118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indent="-685800" defTabSz="1219200" eaLnBrk="1" fontAlgn="base" hangingPunct="1">
              <a:lnSpc>
                <a:spcPct val="130000"/>
              </a:lnSpc>
              <a:spcBef>
                <a:spcPct val="0"/>
              </a:spcBef>
              <a:spcAft>
                <a:spcPct val="0"/>
              </a:spcAft>
              <a:buFont typeface="Calibri" panose="020F0502020204030204" pitchFamily="34" charset="0"/>
              <a:buAutoNum type="arabicPeriod"/>
              <a:defRPr/>
            </a:pPr>
            <a:r>
              <a:rPr lang="en-US" altLang="zh-CN" sz="4265" b="1">
                <a:solidFill>
                  <a:srgbClr val="0000FF"/>
                </a:solidFill>
                <a:latin typeface="楷体" panose="02010609060101010101" pitchFamily="49" charset="-122"/>
                <a:ea typeface="楷体" panose="02010609060101010101" pitchFamily="49" charset="-122"/>
              </a:rPr>
              <a:t>“</a:t>
            </a:r>
            <a:r>
              <a:rPr lang="zh-CN" altLang="en-US" sz="4265" b="1">
                <a:solidFill>
                  <a:srgbClr val="0000FF"/>
                </a:solidFill>
                <a:latin typeface="楷体" panose="02010609060101010101" pitchFamily="49" charset="-122"/>
                <a:ea typeface="楷体" panose="02010609060101010101" pitchFamily="49" charset="-122"/>
              </a:rPr>
              <a:t>月是故乡明”照应题目，起到了画龙点睛的作用。这句话表达了作者对故乡月亮的无限怀念之情。</a:t>
            </a:r>
            <a:endParaRPr lang="en-US" altLang="zh-CN" sz="4265" b="1">
              <a:solidFill>
                <a:srgbClr val="0000FF"/>
              </a:solidFill>
              <a:latin typeface="楷体" panose="02010609060101010101" pitchFamily="49" charset="-122"/>
              <a:ea typeface="楷体" panose="02010609060101010101" pitchFamily="49" charset="-122"/>
            </a:endParaRPr>
          </a:p>
          <a:p>
            <a:pPr marL="685800" indent="-685800" defTabSz="1219200" eaLnBrk="1" fontAlgn="base" hangingPunct="1">
              <a:lnSpc>
                <a:spcPct val="130000"/>
              </a:lnSpc>
              <a:spcBef>
                <a:spcPct val="0"/>
              </a:spcBef>
              <a:spcAft>
                <a:spcPct val="0"/>
              </a:spcAft>
              <a:buFont typeface="Calibri" panose="020F0502020204030204" pitchFamily="34" charset="0"/>
              <a:buAutoNum type="arabicPeriod"/>
              <a:defRPr/>
            </a:pPr>
            <a:r>
              <a:rPr lang="zh-CN" altLang="en-US" sz="4265" b="1">
                <a:solidFill>
                  <a:srgbClr val="0000FF"/>
                </a:solidFill>
                <a:latin typeface="楷体" panose="02010609060101010101" pitchFamily="49" charset="-122"/>
                <a:ea typeface="楷体" panose="02010609060101010101" pitchFamily="49" charset="-122"/>
              </a:rPr>
              <a:t>与开头相呼应，再次表达对故乡的思念与向往。</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down)">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wipe(down)">
                                      <p:cBhvr>
                                        <p:cTn id="12"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2"/>
          <p:cNvSpPr txBox="1">
            <a:spLocks noChangeArrowheads="1"/>
          </p:cNvSpPr>
          <p:nvPr/>
        </p:nvSpPr>
        <p:spPr bwMode="auto">
          <a:xfrm>
            <a:off x="1266826" y="1695451"/>
            <a:ext cx="6062663" cy="3937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例如拉胡琴，总由其他四指按弦，却由他相帮扶住琴身；水要喷出来，叫他死力抵住</a:t>
            </a:r>
            <a:r>
              <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要进门，叫他揿电铃。</a:t>
            </a:r>
          </a:p>
        </p:txBody>
      </p:sp>
      <p:pic>
        <p:nvPicPr>
          <p:cNvPr id="7" name="图片 6"/>
          <p:cNvPicPr>
            <a:picLocks noChangeAspect="1"/>
          </p:cNvPicPr>
          <p:nvPr/>
        </p:nvPicPr>
        <p:blipFill rotWithShape="1">
          <a:blip r:embed="rId3" cstate="email"/>
          <a:srcRect/>
          <a:stretch>
            <a:fillRect/>
          </a:stretch>
        </p:blipFill>
        <p:spPr>
          <a:xfrm>
            <a:off x="7157071" y="2585849"/>
            <a:ext cx="1521090" cy="231366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36870" name="文本框 2"/>
          <p:cNvSpPr txBox="1">
            <a:spLocks noChangeArrowheads="1"/>
          </p:cNvSpPr>
          <p:nvPr/>
        </p:nvSpPr>
        <p:spPr bwMode="auto">
          <a:xfrm>
            <a:off x="331601" y="2419352"/>
            <a:ext cx="787588" cy="1115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黑体" panose="02010609060101010101" pitchFamily="49" charset="-122"/>
                <a:ea typeface="黑体" panose="02010609060101010101" pitchFamily="49" charset="-122"/>
                <a:cs typeface="+mn-cs"/>
              </a:rPr>
              <a:t>排比</a:t>
            </a:r>
          </a:p>
        </p:txBody>
      </p:sp>
      <p:sp>
        <p:nvSpPr>
          <p:cNvPr id="36871" name="文本框 3"/>
          <p:cNvSpPr txBox="1">
            <a:spLocks noChangeArrowheads="1"/>
          </p:cNvSpPr>
          <p:nvPr/>
        </p:nvSpPr>
        <p:spPr bwMode="auto">
          <a:xfrm>
            <a:off x="5127626" y="4491567"/>
            <a:ext cx="1689100" cy="315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DA2"/>
                </a:solidFill>
                <a:effectLst/>
                <a:uLnTx/>
                <a:uFillTx/>
                <a:latin typeface="黑体" panose="02010609060101010101" pitchFamily="49" charset="-122"/>
                <a:ea typeface="黑体" panose="02010609060101010101" pitchFamily="49" charset="-122"/>
                <a:cs typeface="+mn-cs"/>
              </a:rPr>
              <a:t>吃苦耐劳</a:t>
            </a:r>
            <a:endParaRPr kumimoji="0" lang="en-US" altLang="zh-CN" sz="4265" b="1" i="0" u="none" strike="noStrike" kern="1200" cap="none" spc="0" normalizeH="0" baseline="0" noProof="0">
              <a:ln>
                <a:noFill/>
              </a:ln>
              <a:solidFill>
                <a:srgbClr val="005DA2"/>
              </a:solidFill>
              <a:effectLst/>
              <a:uLnTx/>
              <a:uFillTx/>
              <a:latin typeface="黑体" panose="02010609060101010101" pitchFamily="49" charset="-122"/>
              <a:ea typeface="黑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DA2"/>
                </a:solidFill>
                <a:effectLst/>
                <a:uLnTx/>
                <a:uFillTx/>
                <a:latin typeface="黑体" panose="02010609060101010101" pitchFamily="49" charset="-122"/>
                <a:ea typeface="黑体" panose="02010609060101010101" pitchFamily="49" charset="-122"/>
                <a:cs typeface="+mn-cs"/>
              </a:rPr>
              <a:t>默默奉献</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ppt_w</p:attrName>
                                        </p:attrNameLst>
                                      </p:cBhvr>
                                      <p:tavLst>
                                        <p:tav tm="0">
                                          <p:val>
                                            <p:fltVal val="0"/>
                                          </p:val>
                                        </p:tav>
                                        <p:tav tm="100000">
                                          <p:val>
                                            <p:strVal val="#ppt_w"/>
                                          </p:val>
                                        </p:tav>
                                      </p:tavLst>
                                    </p:anim>
                                    <p:anim calcmode="lin" valueType="num">
                                      <p:cBhvr>
                                        <p:cTn id="14" dur="500" fill="hold"/>
                                        <p:tgtEl>
                                          <p:spTgt spid="5"/>
                                        </p:tgtEl>
                                        <p:attrNameLst>
                                          <p:attrName>ppt_h</p:attrName>
                                        </p:attrNameLst>
                                      </p:cBhvr>
                                      <p:tavLst>
                                        <p:tav tm="0">
                                          <p:val>
                                            <p:fltVal val="0"/>
                                          </p:val>
                                        </p:tav>
                                        <p:tav tm="100000">
                                          <p:val>
                                            <p:strVal val="#ppt_h"/>
                                          </p:val>
                                        </p:tav>
                                      </p:tavLst>
                                    </p:anim>
                                    <p:animEffect transition="in" filter="fade">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6870"/>
                                        </p:tgtEl>
                                        <p:attrNameLst>
                                          <p:attrName>style.visibility</p:attrName>
                                        </p:attrNameLst>
                                      </p:cBhvr>
                                      <p:to>
                                        <p:strVal val="visible"/>
                                      </p:to>
                                    </p:set>
                                    <p:animEffect transition="in" filter="fade">
                                      <p:cBhvr>
                                        <p:cTn id="20" dur="1000"/>
                                        <p:tgtEl>
                                          <p:spTgt spid="36870"/>
                                        </p:tgtEl>
                                      </p:cBhvr>
                                    </p:animEffect>
                                    <p:anim calcmode="lin" valueType="num">
                                      <p:cBhvr>
                                        <p:cTn id="21" dur="1000" fill="hold"/>
                                        <p:tgtEl>
                                          <p:spTgt spid="36870"/>
                                        </p:tgtEl>
                                        <p:attrNameLst>
                                          <p:attrName>ppt_x</p:attrName>
                                        </p:attrNameLst>
                                      </p:cBhvr>
                                      <p:tavLst>
                                        <p:tav tm="0">
                                          <p:val>
                                            <p:strVal val="#ppt_x"/>
                                          </p:val>
                                        </p:tav>
                                        <p:tav tm="100000">
                                          <p:val>
                                            <p:strVal val="#ppt_x"/>
                                          </p:val>
                                        </p:tav>
                                      </p:tavLst>
                                    </p:anim>
                                    <p:anim calcmode="lin" valueType="num">
                                      <p:cBhvr>
                                        <p:cTn id="22" dur="1000" fill="hold"/>
                                        <p:tgtEl>
                                          <p:spTgt spid="36870"/>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36871"/>
                                        </p:tgtEl>
                                        <p:attrNameLst>
                                          <p:attrName>style.visibility</p:attrName>
                                        </p:attrNameLst>
                                      </p:cBhvr>
                                      <p:to>
                                        <p:strVal val="visible"/>
                                      </p:to>
                                    </p:set>
                                    <p:animEffect transition="in" filter="fade">
                                      <p:cBhvr>
                                        <p:cTn id="27" dur="1000"/>
                                        <p:tgtEl>
                                          <p:spTgt spid="36871"/>
                                        </p:tgtEl>
                                      </p:cBhvr>
                                    </p:animEffect>
                                    <p:anim calcmode="lin" valueType="num">
                                      <p:cBhvr>
                                        <p:cTn id="28" dur="1000" fill="hold"/>
                                        <p:tgtEl>
                                          <p:spTgt spid="36871"/>
                                        </p:tgtEl>
                                        <p:attrNameLst>
                                          <p:attrName>ppt_x</p:attrName>
                                        </p:attrNameLst>
                                      </p:cBhvr>
                                      <p:tavLst>
                                        <p:tav tm="0">
                                          <p:val>
                                            <p:strVal val="#ppt_x"/>
                                          </p:val>
                                        </p:tav>
                                        <p:tav tm="100000">
                                          <p:val>
                                            <p:strVal val="#ppt_x"/>
                                          </p:val>
                                        </p:tav>
                                      </p:tavLst>
                                    </p:anim>
                                    <p:anim calcmode="lin" valueType="num">
                                      <p:cBhvr>
                                        <p:cTn id="29" dur="1000" fill="hold"/>
                                        <p:tgtEl>
                                          <p:spTgt spid="368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870" grpId="0"/>
      <p:bldP spid="36871" grpId="0"/>
    </p:bldLst>
  </p:timing>
</p:sld>
</file>

<file path=ppt/slides/slide1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3" name="Picture 13" descr="C:\Documents and Settings\Administrator\桌面\人六语状元大课堂（下）\CT16.tif"/>
          <p:cNvPicPr>
            <a:picLocks noChangeAspect="1" noChangeArrowheads="1"/>
          </p:cNvPicPr>
          <p:nvPr/>
        </p:nvPicPr>
        <p:blipFill>
          <a:blip r:embed="rId2">
            <a:clrChange>
              <a:clrFrom>
                <a:srgbClr val="FDFDFD"/>
              </a:clrFrom>
              <a:clrTo>
                <a:srgbClr val="FDFDFD">
                  <a:alpha val="0"/>
                </a:srgbClr>
              </a:clrTo>
            </a:clrChange>
          </a:blip>
          <a:srcRect/>
          <a:stretch>
            <a:fillRect/>
          </a:stretch>
        </p:blipFill>
        <p:spPr bwMode="auto">
          <a:xfrm>
            <a:off x="1851026" y="1380067"/>
            <a:ext cx="3019425" cy="47984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文本框 2"/>
          <p:cNvSpPr txBox="1"/>
          <p:nvPr/>
        </p:nvSpPr>
        <p:spPr>
          <a:xfrm rot="2212872">
            <a:off x="4474555" y="3605768"/>
            <a:ext cx="1158284" cy="683264"/>
          </a:xfrm>
          <a:prstGeom prst="rect">
            <a:avLst/>
          </a:prstGeom>
          <a:noFill/>
        </p:spPr>
        <p:txBody>
          <a:bodyPr spcFirstLastPara="1" lIns="0" tIns="0" rIns="0" bIns="0" numCol="1">
            <a:prstTxWarp prst="textArchUp">
              <a:avLst/>
            </a:prstTxWarp>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大拇指</a:t>
            </a:r>
          </a:p>
        </p:txBody>
      </p:sp>
      <p:sp>
        <p:nvSpPr>
          <p:cNvPr id="4" name="文本框 3"/>
          <p:cNvSpPr txBox="1"/>
          <p:nvPr/>
        </p:nvSpPr>
        <p:spPr>
          <a:xfrm rot="2279058">
            <a:off x="4104465" y="1838187"/>
            <a:ext cx="896567" cy="683264"/>
          </a:xfrm>
          <a:prstGeom prst="rect">
            <a:avLst/>
          </a:prstGeom>
          <a:noFill/>
        </p:spPr>
        <p:txBody>
          <a:bodyPr spcFirstLastPara="1" lIns="0" tIns="0" rIns="0" bIns="0" numCol="1">
            <a:prstTxWarp prst="textArchUp">
              <a:avLst/>
            </a:prstTxWarp>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C00000"/>
                </a:solidFill>
                <a:effectLst/>
                <a:uLnTx/>
                <a:uFillTx/>
                <a:latin typeface="宋体" panose="02010600030101010101" pitchFamily="2" charset="-122"/>
                <a:ea typeface="宋体" panose="02010600030101010101" pitchFamily="2" charset="-122"/>
                <a:cs typeface="+mn-cs"/>
              </a:rPr>
              <a:t>食指</a:t>
            </a:r>
          </a:p>
        </p:txBody>
      </p:sp>
      <p:sp>
        <p:nvSpPr>
          <p:cNvPr id="5" name="文本框 4"/>
          <p:cNvSpPr txBox="1"/>
          <p:nvPr/>
        </p:nvSpPr>
        <p:spPr>
          <a:xfrm rot="3044547">
            <a:off x="3008989" y="1303390"/>
            <a:ext cx="1178192" cy="1103379"/>
          </a:xfrm>
          <a:prstGeom prst="rect">
            <a:avLst/>
          </a:prstGeom>
          <a:noFill/>
        </p:spPr>
        <p:txBody>
          <a:bodyPr spcFirstLastPara="1" lIns="0" tIns="0" rIns="0" bIns="0" numCol="1">
            <a:prstTxWarp prst="textArchUp">
              <a:avLst/>
            </a:prstTxWarp>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中指</a:t>
            </a:r>
          </a:p>
        </p:txBody>
      </p:sp>
      <p:sp>
        <p:nvSpPr>
          <p:cNvPr id="6" name="文本框 5"/>
          <p:cNvSpPr txBox="1"/>
          <p:nvPr/>
        </p:nvSpPr>
        <p:spPr>
          <a:xfrm rot="19541470">
            <a:off x="797175" y="2167737"/>
            <a:ext cx="2423692" cy="683264"/>
          </a:xfrm>
          <a:prstGeom prst="rect">
            <a:avLst/>
          </a:prstGeom>
          <a:noFill/>
        </p:spPr>
        <p:txBody>
          <a:bodyPr spcFirstLastPara="1" lIns="0" tIns="0" rIns="0" bIns="0" numCol="1">
            <a:prstTxWarp prst="textArchUp">
              <a:avLst/>
            </a:prstTxWarp>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无名指和小指</a:t>
            </a:r>
          </a:p>
        </p:txBody>
      </p:sp>
      <p:sp>
        <p:nvSpPr>
          <p:cNvPr id="8" name="矩形 7"/>
          <p:cNvSpPr/>
          <p:nvPr/>
        </p:nvSpPr>
        <p:spPr>
          <a:xfrm>
            <a:off x="6540084" y="755652"/>
            <a:ext cx="1099661" cy="656334"/>
          </a:xfrm>
          <a:prstGeom prst="rect">
            <a:avLst/>
          </a:prstGeom>
        </p:spPr>
        <p:txBody>
          <a:bodyPr wrap="none" lIns="0" tIns="0" rIns="0" bIns="0">
            <a:spAutoFit/>
          </a:bodyPr>
          <a:lstStyle/>
          <a:p>
            <a:pPr marL="0" marR="0" lvl="1" indent="0" algn="ctr" defTabSz="1219200" rtl="0" eaLnBrk="1" fontAlgn="base" latinLnBrk="0" hangingPunct="1">
              <a:lnSpc>
                <a:spcPct val="100000"/>
              </a:lnSpc>
              <a:spcBef>
                <a:spcPct val="0"/>
              </a:spcBef>
              <a:spcAft>
                <a:spcPts val="0"/>
              </a:spcAft>
              <a:buClrTx/>
              <a:buSzTx/>
              <a:buFontTx/>
              <a:buNone/>
              <a:defRPr/>
            </a:pPr>
            <a:r>
              <a:rPr kumimoji="0" lang="zh-CN" altLang="en-US" sz="4265" b="1" i="0" u="none" strike="noStrike" kern="100" cap="none" spc="0" normalizeH="0" baseline="0" noProof="0" dirty="0">
                <a:ln>
                  <a:noFill/>
                </a:ln>
                <a:solidFill>
                  <a:srgbClr val="C00000"/>
                </a:solidFill>
                <a:effectLst/>
                <a:uLnTx/>
                <a:uFillTx/>
                <a:latin typeface="黑体" panose="02010609060101010101" pitchFamily="49" charset="-122"/>
                <a:ea typeface="黑体" panose="02010609060101010101" pitchFamily="49" charset="-122"/>
                <a:cs typeface="+mn-cs"/>
              </a:rPr>
              <a:t>长处</a:t>
            </a:r>
          </a:p>
        </p:txBody>
      </p:sp>
      <p:sp>
        <p:nvSpPr>
          <p:cNvPr id="33799" name="文本框 8"/>
          <p:cNvSpPr txBox="1">
            <a:spLocks noChangeArrowheads="1"/>
          </p:cNvSpPr>
          <p:nvPr/>
        </p:nvSpPr>
        <p:spPr bwMode="auto">
          <a:xfrm>
            <a:off x="6529388" y="3083985"/>
            <a:ext cx="847725" cy="1575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黑体" panose="02010609060101010101" pitchFamily="49" charset="-122"/>
                <a:ea typeface="黑体" panose="02010609060101010101" pitchFamily="49" charset="-122"/>
                <a:cs typeface="+mn-cs"/>
              </a:rPr>
              <a:t>短处</a:t>
            </a:r>
            <a:endPar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endParaRPr>
          </a:p>
        </p:txBody>
      </p:sp>
      <p:sp>
        <p:nvSpPr>
          <p:cNvPr id="32777" name="TextBox 4"/>
          <p:cNvSpPr txBox="1">
            <a:spLocks noChangeArrowheads="1"/>
          </p:cNvSpPr>
          <p:nvPr/>
        </p:nvSpPr>
        <p:spPr bwMode="auto">
          <a:xfrm>
            <a:off x="6181405" y="1447800"/>
            <a:ext cx="2058256" cy="1477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机敏</a:t>
            </a:r>
            <a:endParaRPr kumimoji="0" lang="en-US"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干活最多</a:t>
            </a:r>
          </a:p>
        </p:txBody>
      </p:sp>
      <p:sp>
        <p:nvSpPr>
          <p:cNvPr id="32778" name="TextBox 15"/>
          <p:cNvSpPr txBox="1">
            <a:spLocks noChangeArrowheads="1"/>
          </p:cNvSpPr>
          <p:nvPr/>
        </p:nvSpPr>
        <p:spPr bwMode="auto">
          <a:xfrm>
            <a:off x="5987650" y="3797302"/>
            <a:ext cx="2572820" cy="22159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姿态不窈窕</a:t>
            </a:r>
            <a:endPar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常受伤</a:t>
            </a:r>
            <a:endPar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做的事复杂</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nodeType="withEffect">
                                  <p:stCondLst>
                                    <p:cond delay="0"/>
                                  </p:stCondLst>
                                  <p:childTnLst>
                                    <p:animScale>
                                      <p:cBhvr>
                                        <p:cTn id="6" dur="1000" fill="hold"/>
                                        <p:tgtEl>
                                          <p:spTgt spid="4"/>
                                        </p:tgtEl>
                                      </p:cBhvr>
                                      <p:by x="110000" y="110000"/>
                                    </p:animScale>
                                  </p:childTnLst>
                                </p:cTn>
                              </p:par>
                            </p:childTnLst>
                          </p:cTn>
                        </p:par>
                      </p:childTnLst>
                    </p:cTn>
                  </p:par>
                  <p:par>
                    <p:cTn id="7" fill="hold">
                      <p:stCondLst>
                        <p:cond delay="indefinite"/>
                      </p:stCondLst>
                      <p:childTnLst>
                        <p:par>
                          <p:cTn id="8" fill="hold">
                            <p:stCondLst>
                              <p:cond delay="0"/>
                            </p:stCondLst>
                            <p:childTnLst>
                              <p:par>
                                <p:cTn id="9" presetID="2" presetClass="entr" presetSubtype="2" fill="hold" grpId="0" nodeType="clickEffect">
                                  <p:stCondLst>
                                    <p:cond delay="0"/>
                                  </p:stCondLst>
                                  <p:childTnLst>
                                    <p:set>
                                      <p:cBhvr>
                                        <p:cTn id="10" dur="1" fill="hold">
                                          <p:stCondLst>
                                            <p:cond delay="0"/>
                                          </p:stCondLst>
                                        </p:cTn>
                                        <p:tgtEl>
                                          <p:spTgt spid="32777"/>
                                        </p:tgtEl>
                                        <p:attrNameLst>
                                          <p:attrName>style.visibility</p:attrName>
                                        </p:attrNameLst>
                                      </p:cBhvr>
                                      <p:to>
                                        <p:strVal val="visible"/>
                                      </p:to>
                                    </p:set>
                                    <p:anim calcmode="lin" valueType="num">
                                      <p:cBhvr additive="base">
                                        <p:cTn id="11" dur="500" fill="hold"/>
                                        <p:tgtEl>
                                          <p:spTgt spid="32777"/>
                                        </p:tgtEl>
                                        <p:attrNameLst>
                                          <p:attrName>ppt_x</p:attrName>
                                        </p:attrNameLst>
                                      </p:cBhvr>
                                      <p:tavLst>
                                        <p:tav tm="0">
                                          <p:val>
                                            <p:strVal val="1+#ppt_w/2"/>
                                          </p:val>
                                        </p:tav>
                                        <p:tav tm="100000">
                                          <p:val>
                                            <p:strVal val="#ppt_x"/>
                                          </p:val>
                                        </p:tav>
                                      </p:tavLst>
                                    </p:anim>
                                    <p:anim calcmode="lin" valueType="num">
                                      <p:cBhvr additive="base">
                                        <p:cTn id="12" dur="500" fill="hold"/>
                                        <p:tgtEl>
                                          <p:spTgt spid="32777"/>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32778"/>
                                        </p:tgtEl>
                                        <p:attrNameLst>
                                          <p:attrName>style.visibility</p:attrName>
                                        </p:attrNameLst>
                                      </p:cBhvr>
                                      <p:to>
                                        <p:strVal val="visible"/>
                                      </p:to>
                                    </p:set>
                                    <p:anim calcmode="lin" valueType="num">
                                      <p:cBhvr additive="base">
                                        <p:cTn id="17" dur="500" fill="hold"/>
                                        <p:tgtEl>
                                          <p:spTgt spid="32778"/>
                                        </p:tgtEl>
                                        <p:attrNameLst>
                                          <p:attrName>ppt_x</p:attrName>
                                        </p:attrNameLst>
                                      </p:cBhvr>
                                      <p:tavLst>
                                        <p:tav tm="0">
                                          <p:val>
                                            <p:strVal val="1+#ppt_w/2"/>
                                          </p:val>
                                        </p:tav>
                                        <p:tav tm="100000">
                                          <p:val>
                                            <p:strVal val="#ppt_x"/>
                                          </p:val>
                                        </p:tav>
                                      </p:tavLst>
                                    </p:anim>
                                    <p:anim calcmode="lin" valueType="num">
                                      <p:cBhvr additive="base">
                                        <p:cTn id="18" dur="500" fill="hold"/>
                                        <p:tgtEl>
                                          <p:spTgt spid="3277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7" grpId="0"/>
      <p:bldP spid="32778" grpId="0"/>
    </p:bldLst>
  </p:timing>
</p:sld>
</file>

<file path=ppt/slides/slide1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a:spLocks noChangeArrowheads="1"/>
          </p:cNvSpPr>
          <p:nvPr/>
        </p:nvSpPr>
        <p:spPr bwMode="auto">
          <a:xfrm>
            <a:off x="688975" y="4497918"/>
            <a:ext cx="7835900" cy="2362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    把画线词语分别改为“各种物品”“各种伤害”好不好？为什么？</a:t>
            </a:r>
          </a:p>
        </p:txBody>
      </p:sp>
      <p:sp>
        <p:nvSpPr>
          <p:cNvPr id="4" name="TextBox 2"/>
          <p:cNvSpPr txBox="1">
            <a:spLocks noChangeArrowheads="1"/>
          </p:cNvSpPr>
          <p:nvPr/>
        </p:nvSpPr>
        <p:spPr bwMode="auto">
          <a:xfrm>
            <a:off x="688975" y="1123951"/>
            <a:ext cx="7835900" cy="3937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他的工作虽不如大拇指吃力，却比大拇指复杂</a:t>
            </a:r>
            <a:r>
              <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秽物、毒物、烈物，他接触的机会最多；刀伤、烫伤、轧伤、咬伤，他消受的机会最多</a:t>
            </a:r>
            <a:r>
              <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endPar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endParaRPr>
          </a:p>
        </p:txBody>
      </p:sp>
      <p:cxnSp>
        <p:nvCxnSpPr>
          <p:cNvPr id="5" name="直接连接符 4"/>
          <p:cNvCxnSpPr/>
          <p:nvPr/>
        </p:nvCxnSpPr>
        <p:spPr>
          <a:xfrm>
            <a:off x="2738438" y="2631017"/>
            <a:ext cx="3297237" cy="0"/>
          </a:xfrm>
          <a:prstGeom prst="line">
            <a:avLst/>
          </a:prstGeom>
          <a:ln w="38100">
            <a:solidFill>
              <a:srgbClr val="FF5D5D"/>
            </a:solidFill>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a:xfrm>
            <a:off x="2332039" y="3454400"/>
            <a:ext cx="4549775" cy="0"/>
          </a:xfrm>
          <a:prstGeom prst="line">
            <a:avLst/>
          </a:prstGeom>
          <a:ln w="38100">
            <a:solidFill>
              <a:srgbClr val="FF5D5D"/>
            </a:solidFill>
          </a:ln>
        </p:spPr>
        <p:style>
          <a:lnRef idx="1">
            <a:schemeClr val="accent1"/>
          </a:lnRef>
          <a:fillRef idx="0">
            <a:schemeClr val="accent1"/>
          </a:fillRef>
          <a:effectRef idx="0">
            <a:schemeClr val="accent1"/>
          </a:effectRef>
          <a:fontRef idx="minor">
            <a:schemeClr val="tx1"/>
          </a:fontRef>
        </p:style>
      </p:cxnSp>
      <p:sp>
        <p:nvSpPr>
          <p:cNvPr id="38919" name="文本框 2"/>
          <p:cNvSpPr txBox="1">
            <a:spLocks noChangeArrowheads="1"/>
          </p:cNvSpPr>
          <p:nvPr/>
        </p:nvSpPr>
        <p:spPr bwMode="auto">
          <a:xfrm>
            <a:off x="5411788" y="3591984"/>
            <a:ext cx="1744662" cy="8863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不好。</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par>
                                <p:cTn id="8" presetID="22" presetClass="entr" presetSubtype="8"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par>
                                <p:cTn id="11" presetID="22" presetClass="entr" presetSubtype="8"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500"/>
                            </p:stCondLst>
                            <p:childTnLst>
                              <p:par>
                                <p:cTn id="15" presetID="21"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heel(1)">
                                      <p:cBhvr>
                                        <p:cTn id="17" dur="10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38919"/>
                                        </p:tgtEl>
                                        <p:attrNameLst>
                                          <p:attrName>style.visibility</p:attrName>
                                        </p:attrNameLst>
                                      </p:cBhvr>
                                      <p:to>
                                        <p:strVal val="visible"/>
                                      </p:to>
                                    </p:set>
                                    <p:animEffect transition="in" filter="fade">
                                      <p:cBhvr>
                                        <p:cTn id="22" dur="1000"/>
                                        <p:tgtEl>
                                          <p:spTgt spid="38919"/>
                                        </p:tgtEl>
                                      </p:cBhvr>
                                    </p:animEffect>
                                    <p:anim calcmode="lin" valueType="num">
                                      <p:cBhvr>
                                        <p:cTn id="23" dur="1000" fill="hold"/>
                                        <p:tgtEl>
                                          <p:spTgt spid="38919"/>
                                        </p:tgtEl>
                                        <p:attrNameLst>
                                          <p:attrName>ppt_x</p:attrName>
                                        </p:attrNameLst>
                                      </p:cBhvr>
                                      <p:tavLst>
                                        <p:tav tm="0">
                                          <p:val>
                                            <p:strVal val="#ppt_x"/>
                                          </p:val>
                                        </p:tav>
                                        <p:tav tm="100000">
                                          <p:val>
                                            <p:strVal val="#ppt_x"/>
                                          </p:val>
                                        </p:tav>
                                      </p:tavLst>
                                    </p:anim>
                                    <p:anim calcmode="lin" valueType="num">
                                      <p:cBhvr>
                                        <p:cTn id="24" dur="1000" fill="hold"/>
                                        <p:tgtEl>
                                          <p:spTgt spid="389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38919" grpId="0"/>
    </p:bldLst>
  </p:timing>
</p:sld>
</file>

<file path=ppt/slides/slide1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a:spLocks noChangeArrowheads="1"/>
          </p:cNvSpPr>
          <p:nvPr/>
        </p:nvSpPr>
        <p:spPr bwMode="auto">
          <a:xfrm>
            <a:off x="534988" y="1191686"/>
            <a:ext cx="2513012" cy="3937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231815"/>
                </a:solidFill>
                <a:effectLst/>
                <a:uLnTx/>
                <a:uFillTx/>
                <a:latin typeface="宋体" panose="02010600030101010101" pitchFamily="2" charset="-122"/>
                <a:ea typeface="宋体" panose="02010600030101010101" pitchFamily="2" charset="-122"/>
                <a:cs typeface="+mn-cs"/>
              </a:rPr>
              <a:t>“各种物品”</a:t>
            </a:r>
            <a:endParaRPr kumimoji="0" lang="en-US" altLang="zh-CN" sz="4265" b="1" i="0" u="none" strike="noStrike" kern="1200" cap="none" spc="0" normalizeH="0" baseline="0" noProof="0">
              <a:ln>
                <a:noFill/>
              </a:ln>
              <a:solidFill>
                <a:srgbClr val="231815"/>
              </a:solidFill>
              <a:effectLst/>
              <a:uLnTx/>
              <a:uFillTx/>
              <a:latin typeface="宋体" panose="02010600030101010101" pitchFamily="2" charset="-122"/>
              <a:ea typeface="宋体" panose="02010600030101010101" pitchFamily="2" charset="-122"/>
              <a:cs typeface="+mn-cs"/>
            </a:endParaRP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231815"/>
                </a:solidFill>
                <a:effectLst/>
                <a:uLnTx/>
                <a:uFillTx/>
                <a:latin typeface="宋体" panose="02010600030101010101" pitchFamily="2" charset="-122"/>
                <a:ea typeface="宋体" panose="02010600030101010101" pitchFamily="2" charset="-122"/>
                <a:cs typeface="+mn-cs"/>
              </a:rPr>
              <a:t>“各种伤害”</a:t>
            </a:r>
            <a:endParaRPr kumimoji="0" lang="en-US" altLang="zh-CN" sz="4265" b="1" i="0" u="none" strike="noStrike" kern="1200" cap="none" spc="0" normalizeH="0" baseline="0" noProof="0">
              <a:ln>
                <a:noFill/>
              </a:ln>
              <a:solidFill>
                <a:srgbClr val="231815"/>
              </a:solidFill>
              <a:effectLst/>
              <a:uLnTx/>
              <a:uFillTx/>
              <a:latin typeface="宋体" panose="02010600030101010101" pitchFamily="2" charset="-122"/>
              <a:ea typeface="宋体" panose="02010600030101010101" pitchFamily="2" charset="-122"/>
              <a:cs typeface="+mn-cs"/>
            </a:endParaRP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黑体" panose="02010609060101010101" pitchFamily="49" charset="-122"/>
                <a:ea typeface="黑体" panose="02010609060101010101" pitchFamily="49" charset="-122"/>
                <a:cs typeface="+mn-cs"/>
              </a:rPr>
              <a:t>笼统</a:t>
            </a:r>
          </a:p>
        </p:txBody>
      </p:sp>
      <p:sp>
        <p:nvSpPr>
          <p:cNvPr id="40963" name="文本框 3"/>
          <p:cNvSpPr txBox="1">
            <a:spLocks noChangeArrowheads="1"/>
          </p:cNvSpPr>
          <p:nvPr/>
        </p:nvSpPr>
        <p:spPr bwMode="auto">
          <a:xfrm>
            <a:off x="3519489" y="1191685"/>
            <a:ext cx="5232400" cy="315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“秽物、毒物、烈物”</a:t>
            </a:r>
            <a:endPar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endParaRP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“刀伤、烫伤、轧伤、咬伤”</a:t>
            </a:r>
            <a:endPar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endParaRP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黑体" panose="02010609060101010101" pitchFamily="49" charset="-122"/>
                <a:ea typeface="黑体" panose="02010609060101010101" pitchFamily="49" charset="-122"/>
                <a:cs typeface="+mn-cs"/>
              </a:rPr>
              <a:t>具体形象</a:t>
            </a:r>
          </a:p>
        </p:txBody>
      </p:sp>
      <p:sp>
        <p:nvSpPr>
          <p:cNvPr id="40964" name="文本框 5"/>
          <p:cNvSpPr txBox="1">
            <a:spLocks noChangeArrowheads="1"/>
          </p:cNvSpPr>
          <p:nvPr/>
        </p:nvSpPr>
        <p:spPr bwMode="auto">
          <a:xfrm>
            <a:off x="949326" y="3752852"/>
            <a:ext cx="7245350" cy="315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    具体形象地说明了食指遇到的危险、受到的伤害之多，更能突出他的作用之大和不怕牺牲的精神。</a:t>
            </a:r>
          </a:p>
        </p:txBody>
      </p:sp>
      <p:sp>
        <p:nvSpPr>
          <p:cNvPr id="7" name="箭头: 左右 6"/>
          <p:cNvSpPr/>
          <p:nvPr/>
        </p:nvSpPr>
        <p:spPr>
          <a:xfrm flipV="1">
            <a:off x="2973389" y="1509184"/>
            <a:ext cx="871537" cy="465667"/>
          </a:xfrm>
          <a:prstGeom prst="leftRightArrow">
            <a:avLst/>
          </a:prstGeom>
          <a:gradFill flip="none" rotWithShape="1">
            <a:gsLst>
              <a:gs pos="0">
                <a:schemeClr val="accent2">
                  <a:lumMod val="60000"/>
                  <a:lumOff val="40000"/>
                </a:schemeClr>
              </a:gs>
              <a:gs pos="84000">
                <a:srgbClr val="ED4D4D"/>
              </a:gs>
            </a:gsLst>
            <a:path path="rect">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white"/>
              </a:solidFill>
              <a:effectLst>
                <a:outerShdw blurRad="63500" dist="63500" dir="2700000" algn="tl" rotWithShape="0">
                  <a:prstClr val="black">
                    <a:alpha val="40000"/>
                  </a:prstClr>
                </a:outerShdw>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out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barn(outVertical)">
                                      <p:cBhvr>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nodeType="clickEffect">
                                  <p:stCondLst>
                                    <p:cond delay="0"/>
                                  </p:stCondLst>
                                  <p:childTnLst>
                                    <p:set>
                                      <p:cBhvr>
                                        <p:cTn id="16" dur="1" fill="hold">
                                          <p:stCondLst>
                                            <p:cond delay="0"/>
                                          </p:stCondLst>
                                        </p:cTn>
                                        <p:tgtEl>
                                          <p:spTgt spid="40963">
                                            <p:txEl>
                                              <p:pRg st="2" end="2"/>
                                            </p:txEl>
                                          </p:spTgt>
                                        </p:tgtEl>
                                        <p:attrNameLst>
                                          <p:attrName>style.visibility</p:attrName>
                                        </p:attrNameLst>
                                      </p:cBhvr>
                                      <p:to>
                                        <p:strVal val="visible"/>
                                      </p:to>
                                    </p:set>
                                    <p:animEffect transition="in" filter="barn(outVertical)">
                                      <p:cBhvr>
                                        <p:cTn id="17" dur="500"/>
                                        <p:tgtEl>
                                          <p:spTgt spid="4096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40964"/>
                                        </p:tgtEl>
                                        <p:attrNameLst>
                                          <p:attrName>style.visibility</p:attrName>
                                        </p:attrNameLst>
                                      </p:cBhvr>
                                      <p:to>
                                        <p:strVal val="visible"/>
                                      </p:to>
                                    </p:set>
                                    <p:animEffect transition="in" filter="fade">
                                      <p:cBhvr>
                                        <p:cTn id="22" dur="1000"/>
                                        <p:tgtEl>
                                          <p:spTgt spid="40964"/>
                                        </p:tgtEl>
                                      </p:cBhvr>
                                    </p:animEffect>
                                    <p:anim calcmode="lin" valueType="num">
                                      <p:cBhvr>
                                        <p:cTn id="23" dur="1000" fill="hold"/>
                                        <p:tgtEl>
                                          <p:spTgt spid="40964"/>
                                        </p:tgtEl>
                                        <p:attrNameLst>
                                          <p:attrName>ppt_x</p:attrName>
                                        </p:attrNameLst>
                                      </p:cBhvr>
                                      <p:tavLst>
                                        <p:tav tm="0">
                                          <p:val>
                                            <p:strVal val="#ppt_x"/>
                                          </p:val>
                                        </p:tav>
                                        <p:tav tm="100000">
                                          <p:val>
                                            <p:strVal val="#ppt_x"/>
                                          </p:val>
                                        </p:tav>
                                      </p:tavLst>
                                    </p:anim>
                                    <p:anim calcmode="lin" valueType="num">
                                      <p:cBhvr>
                                        <p:cTn id="24" dur="1000" fill="hold"/>
                                        <p:tgtEl>
                                          <p:spTgt spid="409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4" grpId="0"/>
      <p:bldP spid="7" grpId="0" animBg="1"/>
    </p:bldLst>
  </p:timing>
</p:sld>
</file>

<file path=ppt/slides/slide1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9" name="Picture 13" descr="C:\Documents and Settings\Administrator\桌面\人六语状元大课堂（下）\CT16.tif"/>
          <p:cNvPicPr>
            <a:picLocks noChangeAspect="1" noChangeArrowheads="1"/>
          </p:cNvPicPr>
          <p:nvPr/>
        </p:nvPicPr>
        <p:blipFill>
          <a:blip r:embed="rId2">
            <a:clrChange>
              <a:clrFrom>
                <a:srgbClr val="FDFDFD"/>
              </a:clrFrom>
              <a:clrTo>
                <a:srgbClr val="FDFDFD">
                  <a:alpha val="0"/>
                </a:srgbClr>
              </a:clrTo>
            </a:clrChange>
          </a:blip>
          <a:srcRect/>
          <a:stretch>
            <a:fillRect/>
          </a:stretch>
        </p:blipFill>
        <p:spPr bwMode="auto">
          <a:xfrm>
            <a:off x="1851026" y="1380067"/>
            <a:ext cx="3019425" cy="47984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文本框 2"/>
          <p:cNvSpPr txBox="1"/>
          <p:nvPr/>
        </p:nvSpPr>
        <p:spPr>
          <a:xfrm rot="2212872">
            <a:off x="4474555" y="3605768"/>
            <a:ext cx="1158284" cy="683264"/>
          </a:xfrm>
          <a:prstGeom prst="rect">
            <a:avLst/>
          </a:prstGeom>
          <a:noFill/>
        </p:spPr>
        <p:txBody>
          <a:bodyPr spcFirstLastPara="1" lIns="0" tIns="0" rIns="0" bIns="0" numCol="1">
            <a:prstTxWarp prst="textArchUp">
              <a:avLst/>
            </a:prstTxWarp>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大拇指</a:t>
            </a:r>
          </a:p>
        </p:txBody>
      </p:sp>
      <p:sp>
        <p:nvSpPr>
          <p:cNvPr id="4" name="文本框 3"/>
          <p:cNvSpPr txBox="1"/>
          <p:nvPr/>
        </p:nvSpPr>
        <p:spPr>
          <a:xfrm rot="2279058">
            <a:off x="4104465" y="1838187"/>
            <a:ext cx="896567" cy="683264"/>
          </a:xfrm>
          <a:prstGeom prst="rect">
            <a:avLst/>
          </a:prstGeom>
          <a:noFill/>
        </p:spPr>
        <p:txBody>
          <a:bodyPr spcFirstLastPara="1" lIns="0" tIns="0" rIns="0" bIns="0" numCol="1">
            <a:prstTxWarp prst="textArchUp">
              <a:avLst/>
            </a:prstTxWarp>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食指</a:t>
            </a:r>
          </a:p>
        </p:txBody>
      </p:sp>
      <p:sp>
        <p:nvSpPr>
          <p:cNvPr id="5" name="文本框 4"/>
          <p:cNvSpPr txBox="1"/>
          <p:nvPr/>
        </p:nvSpPr>
        <p:spPr>
          <a:xfrm rot="3044547">
            <a:off x="3008989" y="1303390"/>
            <a:ext cx="1178192" cy="1103379"/>
          </a:xfrm>
          <a:prstGeom prst="rect">
            <a:avLst/>
          </a:prstGeom>
          <a:noFill/>
        </p:spPr>
        <p:txBody>
          <a:bodyPr spcFirstLastPara="1" lIns="0" tIns="0" rIns="0" bIns="0" numCol="1">
            <a:prstTxWarp prst="textArchUp">
              <a:avLst/>
            </a:prstTxWarp>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C00000"/>
                </a:solidFill>
                <a:effectLst/>
                <a:uLnTx/>
                <a:uFillTx/>
                <a:latin typeface="宋体" panose="02010600030101010101" pitchFamily="2" charset="-122"/>
                <a:ea typeface="宋体" panose="02010600030101010101" pitchFamily="2" charset="-122"/>
                <a:cs typeface="+mn-cs"/>
              </a:rPr>
              <a:t>中指</a:t>
            </a:r>
          </a:p>
        </p:txBody>
      </p:sp>
      <p:sp>
        <p:nvSpPr>
          <p:cNvPr id="6" name="文本框 5"/>
          <p:cNvSpPr txBox="1"/>
          <p:nvPr/>
        </p:nvSpPr>
        <p:spPr>
          <a:xfrm rot="19541470">
            <a:off x="797175" y="2167737"/>
            <a:ext cx="2423692" cy="683264"/>
          </a:xfrm>
          <a:prstGeom prst="rect">
            <a:avLst/>
          </a:prstGeom>
          <a:noFill/>
        </p:spPr>
        <p:txBody>
          <a:bodyPr spcFirstLastPara="1" lIns="0" tIns="0" rIns="0" bIns="0" numCol="1">
            <a:prstTxWarp prst="textArchUp">
              <a:avLst/>
            </a:prstTxWarp>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无名指和小指</a:t>
            </a:r>
          </a:p>
        </p:txBody>
      </p:sp>
      <p:sp>
        <p:nvSpPr>
          <p:cNvPr id="8" name="矩形 7"/>
          <p:cNvSpPr/>
          <p:nvPr/>
        </p:nvSpPr>
        <p:spPr>
          <a:xfrm>
            <a:off x="6442076" y="876301"/>
            <a:ext cx="1022350" cy="1405000"/>
          </a:xfrm>
          <a:prstGeom prst="rect">
            <a:avLst/>
          </a:prstGeom>
        </p:spPr>
        <p:txBody>
          <a:bodyPr>
            <a:spAutoFit/>
          </a:bodyPr>
          <a:lstStyle/>
          <a:p>
            <a:pPr marL="0" marR="0" lvl="1" indent="0" algn="ctr" defTabSz="1219200" rtl="0" eaLnBrk="1" fontAlgn="base" latinLnBrk="0" hangingPunct="1">
              <a:lnSpc>
                <a:spcPct val="100000"/>
              </a:lnSpc>
              <a:spcBef>
                <a:spcPct val="0"/>
              </a:spcBef>
              <a:spcAft>
                <a:spcPts val="0"/>
              </a:spcAft>
              <a:buClrTx/>
              <a:buSzTx/>
              <a:buFontTx/>
              <a:buNone/>
              <a:defRPr/>
            </a:pPr>
            <a:r>
              <a:rPr kumimoji="0" lang="zh-CN" altLang="en-US" sz="4265" b="1" i="0" u="none" strike="noStrike" kern="100" cap="none" spc="0" normalizeH="0" baseline="0" noProof="0" dirty="0">
                <a:ln>
                  <a:noFill/>
                </a:ln>
                <a:solidFill>
                  <a:srgbClr val="C00000"/>
                </a:solidFill>
                <a:effectLst/>
                <a:uLnTx/>
                <a:uFillTx/>
                <a:latin typeface="黑体" panose="02010609060101010101" pitchFamily="49" charset="-122"/>
                <a:ea typeface="黑体" panose="02010609060101010101" pitchFamily="49" charset="-122"/>
                <a:cs typeface="+mn-cs"/>
              </a:rPr>
              <a:t>长处</a:t>
            </a:r>
          </a:p>
        </p:txBody>
      </p:sp>
      <p:sp>
        <p:nvSpPr>
          <p:cNvPr id="37895" name="文本框 8"/>
          <p:cNvSpPr txBox="1">
            <a:spLocks noChangeArrowheads="1"/>
          </p:cNvSpPr>
          <p:nvPr/>
        </p:nvSpPr>
        <p:spPr bwMode="auto">
          <a:xfrm>
            <a:off x="6510339" y="3236385"/>
            <a:ext cx="884237" cy="1575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黑体" panose="02010609060101010101" pitchFamily="49" charset="-122"/>
                <a:ea typeface="黑体" panose="02010609060101010101" pitchFamily="49" charset="-122"/>
                <a:cs typeface="+mn-cs"/>
              </a:rPr>
              <a:t>短处</a:t>
            </a:r>
            <a:endPar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endParaRPr>
          </a:p>
        </p:txBody>
      </p:sp>
      <p:sp>
        <p:nvSpPr>
          <p:cNvPr id="36873" name="TextBox 4"/>
          <p:cNvSpPr txBox="1">
            <a:spLocks noChangeArrowheads="1"/>
          </p:cNvSpPr>
          <p:nvPr/>
        </p:nvSpPr>
        <p:spPr bwMode="auto">
          <a:xfrm>
            <a:off x="6088063" y="1676402"/>
            <a:ext cx="2242922"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地位最优</a:t>
            </a:r>
            <a:endPar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曲线优美</a:t>
            </a:r>
          </a:p>
        </p:txBody>
      </p:sp>
      <p:sp>
        <p:nvSpPr>
          <p:cNvPr id="36874" name="TextBox 15"/>
          <p:cNvSpPr txBox="1">
            <a:spLocks noChangeArrowheads="1"/>
          </p:cNvSpPr>
          <p:nvPr/>
        </p:nvSpPr>
        <p:spPr bwMode="auto">
          <a:xfrm>
            <a:off x="5918400" y="4070352"/>
            <a:ext cx="2757486"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干活不出力</a:t>
            </a:r>
            <a:endPar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只做扶衬</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nodeType="withEffect">
                                  <p:stCondLst>
                                    <p:cond delay="0"/>
                                  </p:stCondLst>
                                  <p:childTnLst>
                                    <p:animScale>
                                      <p:cBhvr>
                                        <p:cTn id="6" dur="1000" fill="hold"/>
                                        <p:tgtEl>
                                          <p:spTgt spid="5"/>
                                        </p:tgtEl>
                                      </p:cBhvr>
                                      <p:by x="110000" y="110000"/>
                                    </p:animScale>
                                  </p:childTnLst>
                                </p:cTn>
                              </p:par>
                            </p:childTnLst>
                          </p:cTn>
                        </p:par>
                      </p:childTnLst>
                    </p:cTn>
                  </p:par>
                  <p:par>
                    <p:cTn id="7" fill="hold">
                      <p:stCondLst>
                        <p:cond delay="indefinite"/>
                      </p:stCondLst>
                      <p:childTnLst>
                        <p:par>
                          <p:cTn id="8" fill="hold">
                            <p:stCondLst>
                              <p:cond delay="0"/>
                            </p:stCondLst>
                            <p:childTnLst>
                              <p:par>
                                <p:cTn id="9" presetID="2" presetClass="entr" presetSubtype="2" fill="hold" grpId="0" nodeType="clickEffect">
                                  <p:stCondLst>
                                    <p:cond delay="0"/>
                                  </p:stCondLst>
                                  <p:childTnLst>
                                    <p:set>
                                      <p:cBhvr>
                                        <p:cTn id="10" dur="1" fill="hold">
                                          <p:stCondLst>
                                            <p:cond delay="0"/>
                                          </p:stCondLst>
                                        </p:cTn>
                                        <p:tgtEl>
                                          <p:spTgt spid="36873"/>
                                        </p:tgtEl>
                                        <p:attrNameLst>
                                          <p:attrName>style.visibility</p:attrName>
                                        </p:attrNameLst>
                                      </p:cBhvr>
                                      <p:to>
                                        <p:strVal val="visible"/>
                                      </p:to>
                                    </p:set>
                                    <p:anim calcmode="lin" valueType="num">
                                      <p:cBhvr additive="base">
                                        <p:cTn id="11" dur="500" fill="hold"/>
                                        <p:tgtEl>
                                          <p:spTgt spid="36873"/>
                                        </p:tgtEl>
                                        <p:attrNameLst>
                                          <p:attrName>ppt_x</p:attrName>
                                        </p:attrNameLst>
                                      </p:cBhvr>
                                      <p:tavLst>
                                        <p:tav tm="0">
                                          <p:val>
                                            <p:strVal val="1+#ppt_w/2"/>
                                          </p:val>
                                        </p:tav>
                                        <p:tav tm="100000">
                                          <p:val>
                                            <p:strVal val="#ppt_x"/>
                                          </p:val>
                                        </p:tav>
                                      </p:tavLst>
                                    </p:anim>
                                    <p:anim calcmode="lin" valueType="num">
                                      <p:cBhvr additive="base">
                                        <p:cTn id="12" dur="500" fill="hold"/>
                                        <p:tgtEl>
                                          <p:spTgt spid="3687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36874"/>
                                        </p:tgtEl>
                                        <p:attrNameLst>
                                          <p:attrName>style.visibility</p:attrName>
                                        </p:attrNameLst>
                                      </p:cBhvr>
                                      <p:to>
                                        <p:strVal val="visible"/>
                                      </p:to>
                                    </p:set>
                                    <p:anim calcmode="lin" valueType="num">
                                      <p:cBhvr additive="base">
                                        <p:cTn id="17" dur="500" fill="hold"/>
                                        <p:tgtEl>
                                          <p:spTgt spid="36874"/>
                                        </p:tgtEl>
                                        <p:attrNameLst>
                                          <p:attrName>ppt_x</p:attrName>
                                        </p:attrNameLst>
                                      </p:cBhvr>
                                      <p:tavLst>
                                        <p:tav tm="0">
                                          <p:val>
                                            <p:strVal val="1+#ppt_w/2"/>
                                          </p:val>
                                        </p:tav>
                                        <p:tav tm="100000">
                                          <p:val>
                                            <p:strVal val="#ppt_x"/>
                                          </p:val>
                                        </p:tav>
                                      </p:tavLst>
                                    </p:anim>
                                    <p:anim calcmode="lin" valueType="num">
                                      <p:cBhvr additive="base">
                                        <p:cTn id="18" dur="500" fill="hold"/>
                                        <p:tgtEl>
                                          <p:spTgt spid="3687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73" grpId="0"/>
      <p:bldP spid="36874" grpId="0"/>
    </p:bldLst>
  </p:timing>
</p:sld>
</file>

<file path=ppt/slides/slide1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a:spLocks noChangeArrowheads="1"/>
          </p:cNvSpPr>
          <p:nvPr/>
        </p:nvSpPr>
        <p:spPr bwMode="auto">
          <a:xfrm>
            <a:off x="863601" y="969434"/>
            <a:ext cx="7404100" cy="1575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    读第</a:t>
            </a:r>
            <a:r>
              <a:rPr kumimoji="0" lang="en-US" altLang="zh-CN" sz="4265"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4</a:t>
            </a:r>
            <a:r>
              <a:rPr kumimoji="0" lang="zh-CN" altLang="en-US" sz="4265"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自然段描写中指的语句，你想到了生活中的哪些人？</a:t>
            </a:r>
          </a:p>
        </p:txBody>
      </p:sp>
      <p:pic>
        <p:nvPicPr>
          <p:cNvPr id="7" name="图片 6"/>
          <p:cNvPicPr>
            <a:picLocks noChangeAspect="1"/>
          </p:cNvPicPr>
          <p:nvPr/>
        </p:nvPicPr>
        <p:blipFill rotWithShape="1">
          <a:blip r:embed="rId3" cstate="email"/>
          <a:srcRect/>
          <a:stretch>
            <a:fillRect/>
          </a:stretch>
        </p:blipFill>
        <p:spPr>
          <a:xfrm>
            <a:off x="6822832" y="4350544"/>
            <a:ext cx="1253037" cy="186796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41989" name="文本框 7"/>
          <p:cNvSpPr txBox="1">
            <a:spLocks noChangeArrowheads="1"/>
          </p:cNvSpPr>
          <p:nvPr/>
        </p:nvSpPr>
        <p:spPr bwMode="auto">
          <a:xfrm>
            <a:off x="2676525" y="5054601"/>
            <a:ext cx="3790950" cy="1575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5DA2"/>
                </a:solidFill>
                <a:effectLst/>
                <a:uLnTx/>
                <a:uFillTx/>
                <a:latin typeface="黑体" panose="02010609060101010101" pitchFamily="49" charset="-122"/>
                <a:ea typeface="黑体" panose="02010609060101010101" pitchFamily="49" charset="-122"/>
                <a:cs typeface="+mn-cs"/>
              </a:rPr>
              <a:t>沽名钓誉、华而不实</a:t>
            </a:r>
          </a:p>
        </p:txBody>
      </p:sp>
      <p:sp>
        <p:nvSpPr>
          <p:cNvPr id="41990" name="文本框 2"/>
          <p:cNvSpPr txBox="1">
            <a:spLocks noChangeArrowheads="1"/>
          </p:cNvSpPr>
          <p:nvPr/>
        </p:nvSpPr>
        <p:spPr bwMode="auto">
          <a:xfrm>
            <a:off x="863601" y="2681818"/>
            <a:ext cx="7404100" cy="315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他永远不受外物冲撞，所以曲线优美，处处显示着养尊处优。每逢做事，名义上他是参加的，实际并不出力。</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par>
                                <p:cTn id="11" presetID="6" presetClass="entr" presetSubtype="16" fill="hold" grpId="0"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circle(in)">
                                      <p:cBhvr>
                                        <p:cTn id="13" dur="10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grpId="0" nodeType="clickEffect">
                                  <p:stCondLst>
                                    <p:cond delay="0"/>
                                  </p:stCondLst>
                                  <p:childTnLst>
                                    <p:set>
                                      <p:cBhvr>
                                        <p:cTn id="17" dur="1" fill="hold">
                                          <p:stCondLst>
                                            <p:cond delay="0"/>
                                          </p:stCondLst>
                                        </p:cTn>
                                        <p:tgtEl>
                                          <p:spTgt spid="41990"/>
                                        </p:tgtEl>
                                        <p:attrNameLst>
                                          <p:attrName>style.visibility</p:attrName>
                                        </p:attrNameLst>
                                      </p:cBhvr>
                                      <p:to>
                                        <p:strVal val="visible"/>
                                      </p:to>
                                    </p:set>
                                    <p:anim calcmode="lin" valueType="num">
                                      <p:cBhvr>
                                        <p:cTn id="18" dur="500" fill="hold"/>
                                        <p:tgtEl>
                                          <p:spTgt spid="41990"/>
                                        </p:tgtEl>
                                        <p:attrNameLst>
                                          <p:attrName>ppt_w</p:attrName>
                                        </p:attrNameLst>
                                      </p:cBhvr>
                                      <p:tavLst>
                                        <p:tav tm="0">
                                          <p:val>
                                            <p:fltVal val="0"/>
                                          </p:val>
                                        </p:tav>
                                        <p:tav tm="100000">
                                          <p:val>
                                            <p:strVal val="#ppt_w"/>
                                          </p:val>
                                        </p:tav>
                                      </p:tavLst>
                                    </p:anim>
                                    <p:anim calcmode="lin" valueType="num">
                                      <p:cBhvr>
                                        <p:cTn id="19" dur="500" fill="hold"/>
                                        <p:tgtEl>
                                          <p:spTgt spid="41990"/>
                                        </p:tgtEl>
                                        <p:attrNameLst>
                                          <p:attrName>ppt_h</p:attrName>
                                        </p:attrNameLst>
                                      </p:cBhvr>
                                      <p:tavLst>
                                        <p:tav tm="0">
                                          <p:val>
                                            <p:fltVal val="0"/>
                                          </p:val>
                                        </p:tav>
                                        <p:tav tm="100000">
                                          <p:val>
                                            <p:strVal val="#ppt_h"/>
                                          </p:val>
                                        </p:tav>
                                      </p:tavLst>
                                    </p:anim>
                                    <p:animEffect transition="in" filter="fade">
                                      <p:cBhvr>
                                        <p:cTn id="20" dur="500"/>
                                        <p:tgtEl>
                                          <p:spTgt spid="41990"/>
                                        </p:tgtEl>
                                      </p:cBhvr>
                                    </p:animEffect>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41989"/>
                                        </p:tgtEl>
                                        <p:attrNameLst>
                                          <p:attrName>style.visibility</p:attrName>
                                        </p:attrNameLst>
                                      </p:cBhvr>
                                      <p:to>
                                        <p:strVal val="visible"/>
                                      </p:to>
                                    </p:set>
                                    <p:animEffect transition="in" filter="fade">
                                      <p:cBhvr>
                                        <p:cTn id="25" dur="1000"/>
                                        <p:tgtEl>
                                          <p:spTgt spid="41989"/>
                                        </p:tgtEl>
                                      </p:cBhvr>
                                    </p:animEffect>
                                    <p:anim calcmode="lin" valueType="num">
                                      <p:cBhvr>
                                        <p:cTn id="26" dur="1000" fill="hold"/>
                                        <p:tgtEl>
                                          <p:spTgt spid="41989"/>
                                        </p:tgtEl>
                                        <p:attrNameLst>
                                          <p:attrName>ppt_x</p:attrName>
                                        </p:attrNameLst>
                                      </p:cBhvr>
                                      <p:tavLst>
                                        <p:tav tm="0">
                                          <p:val>
                                            <p:strVal val="#ppt_x"/>
                                          </p:val>
                                        </p:tav>
                                        <p:tav tm="100000">
                                          <p:val>
                                            <p:strVal val="#ppt_x"/>
                                          </p:val>
                                        </p:tav>
                                      </p:tavLst>
                                    </p:anim>
                                    <p:anim calcmode="lin" valueType="num">
                                      <p:cBhvr>
                                        <p:cTn id="27" dur="1000" fill="hold"/>
                                        <p:tgtEl>
                                          <p:spTgt spid="4198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1989" grpId="0"/>
      <p:bldP spid="41990" grpId="0"/>
    </p:bldLst>
  </p:timing>
</p:sld>
</file>

<file path=ppt/slides/slide1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1" name="Picture 13" descr="C:\Documents and Settings\Administrator\桌面\人六语状元大课堂（下）\CT16.tif"/>
          <p:cNvPicPr>
            <a:picLocks noChangeAspect="1" noChangeArrowheads="1"/>
          </p:cNvPicPr>
          <p:nvPr/>
        </p:nvPicPr>
        <p:blipFill>
          <a:blip r:embed="rId2">
            <a:clrChange>
              <a:clrFrom>
                <a:srgbClr val="FDFDFD"/>
              </a:clrFrom>
              <a:clrTo>
                <a:srgbClr val="FDFDFD">
                  <a:alpha val="0"/>
                </a:srgbClr>
              </a:clrTo>
            </a:clrChange>
          </a:blip>
          <a:srcRect/>
          <a:stretch>
            <a:fillRect/>
          </a:stretch>
        </p:blipFill>
        <p:spPr bwMode="auto">
          <a:xfrm>
            <a:off x="1851026" y="1380067"/>
            <a:ext cx="3019425" cy="47984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文本框 2"/>
          <p:cNvSpPr txBox="1"/>
          <p:nvPr/>
        </p:nvSpPr>
        <p:spPr>
          <a:xfrm rot="2212872">
            <a:off x="4474555" y="3605768"/>
            <a:ext cx="1158284" cy="683264"/>
          </a:xfrm>
          <a:prstGeom prst="rect">
            <a:avLst/>
          </a:prstGeom>
          <a:noFill/>
        </p:spPr>
        <p:txBody>
          <a:bodyPr spcFirstLastPara="1" lIns="0" tIns="0" rIns="0" bIns="0" numCol="1">
            <a:prstTxWarp prst="textArchUp">
              <a:avLst/>
            </a:prstTxWarp>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大拇指</a:t>
            </a:r>
          </a:p>
        </p:txBody>
      </p:sp>
      <p:sp>
        <p:nvSpPr>
          <p:cNvPr id="4" name="文本框 3"/>
          <p:cNvSpPr txBox="1"/>
          <p:nvPr/>
        </p:nvSpPr>
        <p:spPr>
          <a:xfrm rot="2279058">
            <a:off x="4104465" y="1838187"/>
            <a:ext cx="896567" cy="683264"/>
          </a:xfrm>
          <a:prstGeom prst="rect">
            <a:avLst/>
          </a:prstGeom>
          <a:noFill/>
        </p:spPr>
        <p:txBody>
          <a:bodyPr spcFirstLastPara="1" lIns="0" tIns="0" rIns="0" bIns="0" numCol="1">
            <a:prstTxWarp prst="textArchUp">
              <a:avLst/>
            </a:prstTxWarp>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食指</a:t>
            </a:r>
          </a:p>
        </p:txBody>
      </p:sp>
      <p:sp>
        <p:nvSpPr>
          <p:cNvPr id="5" name="文本框 4"/>
          <p:cNvSpPr txBox="1"/>
          <p:nvPr/>
        </p:nvSpPr>
        <p:spPr>
          <a:xfrm rot="3044547">
            <a:off x="3008989" y="1303390"/>
            <a:ext cx="1178192" cy="1103379"/>
          </a:xfrm>
          <a:prstGeom prst="rect">
            <a:avLst/>
          </a:prstGeom>
          <a:noFill/>
        </p:spPr>
        <p:txBody>
          <a:bodyPr spcFirstLastPara="1" lIns="0" tIns="0" rIns="0" bIns="0" numCol="1">
            <a:prstTxWarp prst="textArchUp">
              <a:avLst/>
            </a:prstTxWarp>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中指</a:t>
            </a:r>
          </a:p>
        </p:txBody>
      </p:sp>
      <p:sp>
        <p:nvSpPr>
          <p:cNvPr id="6" name="文本框 5"/>
          <p:cNvSpPr txBox="1"/>
          <p:nvPr/>
        </p:nvSpPr>
        <p:spPr>
          <a:xfrm rot="19541470">
            <a:off x="797175" y="2167737"/>
            <a:ext cx="2423692" cy="683264"/>
          </a:xfrm>
          <a:prstGeom prst="rect">
            <a:avLst/>
          </a:prstGeom>
          <a:noFill/>
        </p:spPr>
        <p:txBody>
          <a:bodyPr spcFirstLastPara="1" lIns="0" tIns="0" rIns="0" bIns="0" numCol="1">
            <a:prstTxWarp prst="textArchUp">
              <a:avLst/>
            </a:prstTxWarp>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C00000"/>
                </a:solidFill>
                <a:effectLst/>
                <a:uLnTx/>
                <a:uFillTx/>
                <a:latin typeface="宋体" panose="02010600030101010101" pitchFamily="2" charset="-122"/>
                <a:ea typeface="宋体" panose="02010600030101010101" pitchFamily="2" charset="-122"/>
                <a:cs typeface="+mn-cs"/>
              </a:rPr>
              <a:t>无名指和小指</a:t>
            </a:r>
          </a:p>
        </p:txBody>
      </p:sp>
      <p:sp>
        <p:nvSpPr>
          <p:cNvPr id="8" name="矩形 7"/>
          <p:cNvSpPr/>
          <p:nvPr/>
        </p:nvSpPr>
        <p:spPr>
          <a:xfrm>
            <a:off x="6442076" y="1380067"/>
            <a:ext cx="1022350" cy="1667508"/>
          </a:xfrm>
          <a:prstGeom prst="rect">
            <a:avLst/>
          </a:prstGeom>
        </p:spPr>
        <p:txBody>
          <a:bodyPr>
            <a:spAutoFit/>
          </a:bodyPr>
          <a:lstStyle/>
          <a:p>
            <a:pPr marL="0" marR="0" lvl="1" indent="0" algn="ctr" defTabSz="1219200" rtl="0" eaLnBrk="1" fontAlgn="base" latinLnBrk="0" hangingPunct="1">
              <a:lnSpc>
                <a:spcPct val="120000"/>
              </a:lnSpc>
              <a:spcBef>
                <a:spcPct val="0"/>
              </a:spcBef>
              <a:spcAft>
                <a:spcPts val="0"/>
              </a:spcAft>
              <a:buClrTx/>
              <a:buSzTx/>
              <a:buFontTx/>
              <a:buNone/>
              <a:defRPr/>
            </a:pPr>
            <a:r>
              <a:rPr kumimoji="0" lang="zh-CN" altLang="en-US" sz="4265" b="1" i="0" u="none" strike="noStrike" kern="100" cap="none" spc="0" normalizeH="0" baseline="0" noProof="0" dirty="0">
                <a:ln>
                  <a:noFill/>
                </a:ln>
                <a:solidFill>
                  <a:srgbClr val="C00000"/>
                </a:solidFill>
                <a:effectLst/>
                <a:uLnTx/>
                <a:uFillTx/>
                <a:latin typeface="黑体" panose="02010609060101010101" pitchFamily="49" charset="-122"/>
                <a:ea typeface="黑体" panose="02010609060101010101" pitchFamily="49" charset="-122"/>
                <a:cs typeface="+mn-cs"/>
              </a:rPr>
              <a:t>长处</a:t>
            </a:r>
          </a:p>
        </p:txBody>
      </p:sp>
      <p:sp>
        <p:nvSpPr>
          <p:cNvPr id="40967" name="文本框 8"/>
          <p:cNvSpPr txBox="1">
            <a:spLocks noChangeArrowheads="1"/>
          </p:cNvSpPr>
          <p:nvPr/>
        </p:nvSpPr>
        <p:spPr bwMode="auto">
          <a:xfrm>
            <a:off x="6516689" y="4002619"/>
            <a:ext cx="873125" cy="1575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黑体" panose="02010609060101010101" pitchFamily="49" charset="-122"/>
                <a:ea typeface="黑体" panose="02010609060101010101" pitchFamily="49" charset="-122"/>
                <a:cs typeface="+mn-cs"/>
              </a:rPr>
              <a:t>短处</a:t>
            </a:r>
            <a:endPar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endParaRPr>
          </a:p>
        </p:txBody>
      </p:sp>
      <p:sp>
        <p:nvSpPr>
          <p:cNvPr id="39945" name="TextBox 4"/>
          <p:cNvSpPr txBox="1">
            <a:spLocks noChangeArrowheads="1"/>
          </p:cNvSpPr>
          <p:nvPr/>
        </p:nvSpPr>
        <p:spPr bwMode="auto">
          <a:xfrm>
            <a:off x="6088063" y="2180168"/>
            <a:ext cx="2242922"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体态秀丽</a:t>
            </a:r>
            <a:endPar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样子可爱</a:t>
            </a:r>
          </a:p>
        </p:txBody>
      </p:sp>
      <p:sp>
        <p:nvSpPr>
          <p:cNvPr id="39946" name="TextBox 15"/>
          <p:cNvSpPr txBox="1">
            <a:spLocks noChangeArrowheads="1"/>
          </p:cNvSpPr>
          <p:nvPr/>
        </p:nvSpPr>
        <p:spPr bwMode="auto">
          <a:xfrm>
            <a:off x="6088063" y="4684186"/>
            <a:ext cx="224292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能力薄弱</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nodeType="withEffect">
                                  <p:stCondLst>
                                    <p:cond delay="0"/>
                                  </p:stCondLst>
                                  <p:childTnLst>
                                    <p:animScale>
                                      <p:cBhvr>
                                        <p:cTn id="6" dur="1000" fill="hold"/>
                                        <p:tgtEl>
                                          <p:spTgt spid="6"/>
                                        </p:tgtEl>
                                      </p:cBhvr>
                                      <p:by x="110000" y="110000"/>
                                    </p:animScale>
                                  </p:childTnLst>
                                </p:cTn>
                              </p:par>
                            </p:childTnLst>
                          </p:cTn>
                        </p:par>
                      </p:childTnLst>
                    </p:cTn>
                  </p:par>
                  <p:par>
                    <p:cTn id="7" fill="hold">
                      <p:stCondLst>
                        <p:cond delay="indefinite"/>
                      </p:stCondLst>
                      <p:childTnLst>
                        <p:par>
                          <p:cTn id="8" fill="hold">
                            <p:stCondLst>
                              <p:cond delay="0"/>
                            </p:stCondLst>
                            <p:childTnLst>
                              <p:par>
                                <p:cTn id="9" presetID="2" presetClass="entr" presetSubtype="2" fill="hold" grpId="0" nodeType="clickEffect">
                                  <p:stCondLst>
                                    <p:cond delay="0"/>
                                  </p:stCondLst>
                                  <p:childTnLst>
                                    <p:set>
                                      <p:cBhvr>
                                        <p:cTn id="10" dur="1" fill="hold">
                                          <p:stCondLst>
                                            <p:cond delay="0"/>
                                          </p:stCondLst>
                                        </p:cTn>
                                        <p:tgtEl>
                                          <p:spTgt spid="39945"/>
                                        </p:tgtEl>
                                        <p:attrNameLst>
                                          <p:attrName>style.visibility</p:attrName>
                                        </p:attrNameLst>
                                      </p:cBhvr>
                                      <p:to>
                                        <p:strVal val="visible"/>
                                      </p:to>
                                    </p:set>
                                    <p:anim calcmode="lin" valueType="num">
                                      <p:cBhvr additive="base">
                                        <p:cTn id="11" dur="500" fill="hold"/>
                                        <p:tgtEl>
                                          <p:spTgt spid="39945"/>
                                        </p:tgtEl>
                                        <p:attrNameLst>
                                          <p:attrName>ppt_x</p:attrName>
                                        </p:attrNameLst>
                                      </p:cBhvr>
                                      <p:tavLst>
                                        <p:tav tm="0">
                                          <p:val>
                                            <p:strVal val="1+#ppt_w/2"/>
                                          </p:val>
                                        </p:tav>
                                        <p:tav tm="100000">
                                          <p:val>
                                            <p:strVal val="#ppt_x"/>
                                          </p:val>
                                        </p:tav>
                                      </p:tavLst>
                                    </p:anim>
                                    <p:anim calcmode="lin" valueType="num">
                                      <p:cBhvr additive="base">
                                        <p:cTn id="12" dur="500" fill="hold"/>
                                        <p:tgtEl>
                                          <p:spTgt spid="3994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39946"/>
                                        </p:tgtEl>
                                        <p:attrNameLst>
                                          <p:attrName>style.visibility</p:attrName>
                                        </p:attrNameLst>
                                      </p:cBhvr>
                                      <p:to>
                                        <p:strVal val="visible"/>
                                      </p:to>
                                    </p:set>
                                    <p:anim calcmode="lin" valueType="num">
                                      <p:cBhvr additive="base">
                                        <p:cTn id="17" dur="500" fill="hold"/>
                                        <p:tgtEl>
                                          <p:spTgt spid="39946"/>
                                        </p:tgtEl>
                                        <p:attrNameLst>
                                          <p:attrName>ppt_x</p:attrName>
                                        </p:attrNameLst>
                                      </p:cBhvr>
                                      <p:tavLst>
                                        <p:tav tm="0">
                                          <p:val>
                                            <p:strVal val="1+#ppt_w/2"/>
                                          </p:val>
                                        </p:tav>
                                        <p:tav tm="100000">
                                          <p:val>
                                            <p:strVal val="#ppt_x"/>
                                          </p:val>
                                        </p:tav>
                                      </p:tavLst>
                                    </p:anim>
                                    <p:anim calcmode="lin" valueType="num">
                                      <p:cBhvr additive="base">
                                        <p:cTn id="18" dur="500" fill="hold"/>
                                        <p:tgtEl>
                                          <p:spTgt spid="399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5" grpId="0"/>
      <p:bldP spid="39946" grpId="0"/>
    </p:bldLst>
  </p:timing>
</p:sld>
</file>

<file path=ppt/slides/slide1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a:spLocks noChangeArrowheads="1"/>
          </p:cNvSpPr>
          <p:nvPr/>
        </p:nvSpPr>
        <p:spPr bwMode="auto">
          <a:xfrm>
            <a:off x="857250" y="3429001"/>
            <a:ext cx="7404100" cy="2362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231815"/>
                </a:solidFill>
                <a:effectLst/>
                <a:uLnTx/>
                <a:uFillTx/>
                <a:latin typeface="宋体" panose="02010600030101010101" pitchFamily="2" charset="-122"/>
                <a:ea typeface="宋体" panose="02010600030101010101" pitchFamily="2" charset="-122"/>
                <a:cs typeface="+mn-cs"/>
              </a:rPr>
              <a:t>    无名指和小指，体态秀丽，样子可爱，然而，能力薄弱也无过于他们了。</a:t>
            </a:r>
          </a:p>
        </p:txBody>
      </p:sp>
      <p:cxnSp>
        <p:nvCxnSpPr>
          <p:cNvPr id="5" name="直接连接符 4"/>
          <p:cNvCxnSpPr/>
          <p:nvPr/>
        </p:nvCxnSpPr>
        <p:spPr>
          <a:xfrm>
            <a:off x="4578351" y="4193117"/>
            <a:ext cx="3708400"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a:off x="2095500" y="4963584"/>
            <a:ext cx="1638300"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9" name="TextBox 1"/>
          <p:cNvSpPr txBox="1">
            <a:spLocks noChangeArrowheads="1"/>
          </p:cNvSpPr>
          <p:nvPr/>
        </p:nvSpPr>
        <p:spPr bwMode="auto">
          <a:xfrm>
            <a:off x="863601" y="1312334"/>
            <a:ext cx="7416800" cy="1575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    读一读</a:t>
            </a:r>
            <a:r>
              <a:rPr kumimoji="0" lang="en-US" altLang="zh-CN" sz="4265" b="1" i="0" u="none" strike="noStrike" kern="0" cap="none" spc="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0" cap="none" spc="0" normalizeH="0" baseline="0" noProof="0" dirty="0">
                <a:ln>
                  <a:noFill/>
                </a:ln>
                <a:solidFill>
                  <a:srgbClr val="231815"/>
                </a:solidFill>
                <a:effectLst/>
                <a:uLnTx/>
                <a:uFillTx/>
                <a:latin typeface="楷体" panose="02010609060101010101" pitchFamily="49" charset="-122"/>
                <a:ea typeface="楷体" panose="02010609060101010101" pitchFamily="49" charset="-122"/>
                <a:cs typeface="+mn-cs"/>
              </a:rPr>
              <a:t>在课文中画出总结无名指和小指的特点的词句。</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a:spLocks noChangeArrowheads="1"/>
          </p:cNvSpPr>
          <p:nvPr/>
        </p:nvSpPr>
        <p:spPr bwMode="auto">
          <a:xfrm>
            <a:off x="585788" y="1267886"/>
            <a:ext cx="7810500" cy="1443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1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本文的语言风趣幽默，选择你喜欢的几处说一说。</a:t>
            </a:r>
          </a:p>
        </p:txBody>
      </p:sp>
      <p:sp>
        <p:nvSpPr>
          <p:cNvPr id="5" name="TextBox 2"/>
          <p:cNvSpPr txBox="1">
            <a:spLocks noChangeArrowheads="1"/>
          </p:cNvSpPr>
          <p:nvPr/>
        </p:nvSpPr>
        <p:spPr bwMode="auto">
          <a:xfrm>
            <a:off x="1049339" y="2624667"/>
            <a:ext cx="7346950" cy="3937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示例：</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“身体矮而胖，头大而肥，构造简单，人家有两个关节，他只有一个</a:t>
            </a:r>
            <a:r>
              <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要读书了，叫他翻书页；要进门，叫他揿电铃。”</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1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
</file>

<file path=ppt/slides/slide1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2"/>
          <p:cNvSpPr txBox="1">
            <a:spLocks noChangeArrowheads="1"/>
          </p:cNvSpPr>
          <p:nvPr/>
        </p:nvSpPr>
        <p:spPr bwMode="auto">
          <a:xfrm>
            <a:off x="1020764" y="1667935"/>
            <a:ext cx="7102475" cy="43319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这里把别的手指说成“</a:t>
            </a:r>
            <a:r>
              <a:rPr kumimoji="0" lang="zh-CN" altLang="en-US" sz="4265"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人家</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”，用“</a:t>
            </a:r>
            <a:r>
              <a:rPr kumimoji="0" lang="zh-CN" altLang="en-US" sz="4265"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他</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”来指代大拇指，还连用几个“</a:t>
            </a:r>
            <a:r>
              <a:rPr kumimoji="0" lang="zh-CN" altLang="en-US" sz="4265"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叫他</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”，采用</a:t>
            </a:r>
            <a:r>
              <a:rPr kumimoji="0" lang="zh-CN" altLang="en-US" sz="4265"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拟人</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的修辞手法，语言质朴，</a:t>
            </a:r>
            <a:r>
              <a:rPr kumimoji="0" lang="zh-CN" altLang="en-US" sz="4265"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口语化</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，多用</a:t>
            </a:r>
            <a:r>
              <a:rPr kumimoji="0" lang="zh-CN" altLang="en-US" sz="4265"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短句子</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，读来感觉</a:t>
            </a:r>
            <a:r>
              <a:rPr kumimoji="0" lang="zh-CN" altLang="en-US" sz="4265"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轻松、俏皮</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plus(in)">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p:cNvSpPr txBox="1">
            <a:spLocks noChangeArrowheads="1"/>
          </p:cNvSpPr>
          <p:nvPr/>
        </p:nvSpPr>
        <p:spPr bwMode="auto">
          <a:xfrm>
            <a:off x="-166683" y="2635252"/>
            <a:ext cx="931858" cy="24976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defTabSz="1219200" fontAlgn="base">
              <a:lnSpc>
                <a:spcPct val="130000"/>
              </a:lnSpc>
              <a:spcBef>
                <a:spcPct val="0"/>
              </a:spcBef>
              <a:spcAft>
                <a:spcPct val="0"/>
              </a:spcAft>
              <a:defRPr/>
            </a:pPr>
            <a:r>
              <a:rPr lang="zh-CN" altLang="en-US" sz="3735" b="1">
                <a:solidFill>
                  <a:srgbClr val="0000FF"/>
                </a:solidFill>
                <a:latin typeface="黑体" panose="02010609060101010101" pitchFamily="49" charset="-122"/>
                <a:ea typeface="黑体" panose="02010609060101010101" pitchFamily="49" charset="-122"/>
              </a:rPr>
              <a:t>月是故乡明</a:t>
            </a:r>
          </a:p>
        </p:txBody>
      </p:sp>
      <p:sp>
        <p:nvSpPr>
          <p:cNvPr id="5" name="左大括号 4"/>
          <p:cNvSpPr/>
          <p:nvPr/>
        </p:nvSpPr>
        <p:spPr>
          <a:xfrm>
            <a:off x="611188" y="1483785"/>
            <a:ext cx="334962" cy="4320116"/>
          </a:xfrm>
          <a:prstGeom prst="leftBrace">
            <a:avLst>
              <a:gd name="adj1" fmla="val 64164"/>
              <a:gd name="adj2" fmla="val 50000"/>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6" name="文本框 5"/>
          <p:cNvSpPr txBox="1">
            <a:spLocks noChangeArrowheads="1"/>
          </p:cNvSpPr>
          <p:nvPr/>
        </p:nvSpPr>
        <p:spPr bwMode="auto">
          <a:xfrm>
            <a:off x="849314" y="1202268"/>
            <a:ext cx="3167062" cy="13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3200" b="1">
                <a:solidFill>
                  <a:prstClr val="black"/>
                </a:solidFill>
                <a:latin typeface="宋体" panose="02010600030101010101" pitchFamily="2" charset="-122"/>
                <a:ea typeface="宋体" panose="02010600030101010101" pitchFamily="2" charset="-122"/>
              </a:rPr>
              <a:t>人人都爱故乡的月亮</a:t>
            </a:r>
          </a:p>
        </p:txBody>
      </p:sp>
      <p:sp>
        <p:nvSpPr>
          <p:cNvPr id="7" name="文本框 6"/>
          <p:cNvSpPr txBox="1">
            <a:spLocks noChangeArrowheads="1"/>
          </p:cNvSpPr>
          <p:nvPr/>
        </p:nvSpPr>
        <p:spPr bwMode="auto">
          <a:xfrm>
            <a:off x="866776" y="2211918"/>
            <a:ext cx="2663825" cy="13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3200" b="1">
                <a:solidFill>
                  <a:prstClr val="black"/>
                </a:solidFill>
                <a:latin typeface="宋体" panose="02010600030101010101" pitchFamily="2" charset="-122"/>
                <a:ea typeface="宋体" panose="02010600030101010101" pitchFamily="2" charset="-122"/>
              </a:rPr>
              <a:t>月亮常有山水相衬</a:t>
            </a:r>
          </a:p>
        </p:txBody>
      </p:sp>
      <p:sp>
        <p:nvSpPr>
          <p:cNvPr id="8" name="左大括号 7"/>
          <p:cNvSpPr/>
          <p:nvPr/>
        </p:nvSpPr>
        <p:spPr>
          <a:xfrm>
            <a:off x="3421063" y="2101853"/>
            <a:ext cx="220662" cy="1009649"/>
          </a:xfrm>
          <a:prstGeom prst="leftBrace">
            <a:avLst>
              <a:gd name="adj1" fmla="val 64164"/>
              <a:gd name="adj2" fmla="val 50000"/>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9" name="文本框 8"/>
          <p:cNvSpPr txBox="1">
            <a:spLocks noChangeArrowheads="1"/>
          </p:cNvSpPr>
          <p:nvPr/>
        </p:nvSpPr>
        <p:spPr bwMode="auto">
          <a:xfrm>
            <a:off x="3611563" y="1794934"/>
            <a:ext cx="1778000" cy="13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3200" b="1">
                <a:solidFill>
                  <a:prstClr val="black"/>
                </a:solidFill>
                <a:latin typeface="宋体" panose="02010600030101010101" pitchFamily="2" charset="-122"/>
                <a:ea typeface="宋体" panose="02010600030101010101" pitchFamily="2" charset="-122"/>
              </a:rPr>
              <a:t>故乡没有山</a:t>
            </a:r>
          </a:p>
        </p:txBody>
      </p:sp>
      <p:sp>
        <p:nvSpPr>
          <p:cNvPr id="10" name="文本框 9"/>
          <p:cNvSpPr txBox="1">
            <a:spLocks noChangeArrowheads="1"/>
          </p:cNvSpPr>
          <p:nvPr/>
        </p:nvSpPr>
        <p:spPr bwMode="auto">
          <a:xfrm>
            <a:off x="3552825" y="2669118"/>
            <a:ext cx="2336800" cy="13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3200" b="1">
                <a:solidFill>
                  <a:prstClr val="black"/>
                </a:solidFill>
                <a:latin typeface="宋体" panose="02010600030101010101" pitchFamily="2" charset="-122"/>
                <a:ea typeface="宋体" panose="02010600030101010101" pitchFamily="2" charset="-122"/>
              </a:rPr>
              <a:t>故乡有水（苇坑）</a:t>
            </a:r>
          </a:p>
        </p:txBody>
      </p:sp>
      <p:sp>
        <p:nvSpPr>
          <p:cNvPr id="11" name="文本框 10"/>
          <p:cNvSpPr txBox="1">
            <a:spLocks noChangeArrowheads="1"/>
          </p:cNvSpPr>
          <p:nvPr/>
        </p:nvSpPr>
        <p:spPr bwMode="auto">
          <a:xfrm>
            <a:off x="6186488" y="1966386"/>
            <a:ext cx="1439862" cy="20128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3200" b="1">
                <a:solidFill>
                  <a:prstClr val="black"/>
                </a:solidFill>
                <a:latin typeface="宋体" panose="02010600030101010101" pitchFamily="2" charset="-122"/>
                <a:ea typeface="宋体" panose="02010600030101010101" pitchFamily="2" charset="-122"/>
              </a:rPr>
              <a:t>苇坑里的月亮最美</a:t>
            </a:r>
          </a:p>
        </p:txBody>
      </p:sp>
      <p:sp>
        <p:nvSpPr>
          <p:cNvPr id="12" name="左大括号 11"/>
          <p:cNvSpPr/>
          <p:nvPr/>
        </p:nvSpPr>
        <p:spPr>
          <a:xfrm flipH="1">
            <a:off x="6075364" y="2101852"/>
            <a:ext cx="173037" cy="1134533"/>
          </a:xfrm>
          <a:prstGeom prst="leftBrace">
            <a:avLst>
              <a:gd name="adj1" fmla="val 64164"/>
              <a:gd name="adj2" fmla="val 50000"/>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13" name="文本框 12"/>
          <p:cNvSpPr txBox="1">
            <a:spLocks noChangeArrowheads="1"/>
          </p:cNvSpPr>
          <p:nvPr/>
        </p:nvSpPr>
        <p:spPr bwMode="auto">
          <a:xfrm>
            <a:off x="868364" y="3346453"/>
            <a:ext cx="1876425" cy="20128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3200" b="1">
                <a:solidFill>
                  <a:prstClr val="black"/>
                </a:solidFill>
                <a:latin typeface="宋体" panose="02010600030101010101" pitchFamily="2" charset="-122"/>
                <a:ea typeface="宋体" panose="02010600030101010101" pitchFamily="2" charset="-122"/>
              </a:rPr>
              <a:t>深情思故乡，忆童年</a:t>
            </a:r>
          </a:p>
        </p:txBody>
      </p:sp>
      <p:sp>
        <p:nvSpPr>
          <p:cNvPr id="14" name="左大括号 13"/>
          <p:cNvSpPr/>
          <p:nvPr/>
        </p:nvSpPr>
        <p:spPr>
          <a:xfrm>
            <a:off x="2722563" y="3528485"/>
            <a:ext cx="152400" cy="1185333"/>
          </a:xfrm>
          <a:prstGeom prst="leftBrace">
            <a:avLst>
              <a:gd name="adj1" fmla="val 64164"/>
              <a:gd name="adj2" fmla="val 50000"/>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15" name="文本框 14"/>
          <p:cNvSpPr txBox="1">
            <a:spLocks noChangeArrowheads="1"/>
          </p:cNvSpPr>
          <p:nvPr/>
        </p:nvSpPr>
        <p:spPr bwMode="auto">
          <a:xfrm>
            <a:off x="2962275" y="3403602"/>
            <a:ext cx="2459038" cy="20128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3200" b="1">
                <a:solidFill>
                  <a:prstClr val="black"/>
                </a:solidFill>
                <a:latin typeface="宋体" panose="02010600030101010101" pitchFamily="2" charset="-122"/>
                <a:ea typeface="宋体" panose="02010600030101010101" pitchFamily="2" charset="-122"/>
              </a:rPr>
              <a:t>数星星，捉知了，望月，梦月</a:t>
            </a:r>
          </a:p>
        </p:txBody>
      </p:sp>
      <p:sp>
        <p:nvSpPr>
          <p:cNvPr id="21" name="左大括号 20"/>
          <p:cNvSpPr/>
          <p:nvPr/>
        </p:nvSpPr>
        <p:spPr>
          <a:xfrm flipH="1">
            <a:off x="5449889" y="3513668"/>
            <a:ext cx="184150" cy="1185333"/>
          </a:xfrm>
          <a:prstGeom prst="leftBrace">
            <a:avLst>
              <a:gd name="adj1" fmla="val 64164"/>
              <a:gd name="adj2" fmla="val 50000"/>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22" name="文本框 21"/>
          <p:cNvSpPr txBox="1">
            <a:spLocks noChangeArrowheads="1"/>
          </p:cNvSpPr>
          <p:nvPr/>
        </p:nvSpPr>
        <p:spPr bwMode="auto">
          <a:xfrm>
            <a:off x="5581651" y="3418419"/>
            <a:ext cx="1439863" cy="20128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3200" b="1">
                <a:solidFill>
                  <a:prstClr val="black"/>
                </a:solidFill>
                <a:latin typeface="宋体" panose="02010600030101010101" pitchFamily="2" charset="-122"/>
                <a:ea typeface="宋体" panose="02010600030101010101" pitchFamily="2" charset="-122"/>
              </a:rPr>
              <a:t>充满童趣，令人怀念</a:t>
            </a:r>
          </a:p>
        </p:txBody>
      </p:sp>
      <p:sp>
        <p:nvSpPr>
          <p:cNvPr id="24" name="文本框 23"/>
          <p:cNvSpPr txBox="1">
            <a:spLocks noChangeArrowheads="1"/>
          </p:cNvSpPr>
          <p:nvPr/>
        </p:nvSpPr>
        <p:spPr bwMode="auto">
          <a:xfrm>
            <a:off x="881063" y="4787902"/>
            <a:ext cx="1876425" cy="20128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3200" b="1">
                <a:solidFill>
                  <a:prstClr val="black"/>
                </a:solidFill>
                <a:latin typeface="宋体" panose="02010600030101010101" pitchFamily="2" charset="-122"/>
                <a:ea typeface="宋体" panose="02010600030101010101" pitchFamily="2" charset="-122"/>
              </a:rPr>
              <a:t>世界其他地方的月亮</a:t>
            </a:r>
          </a:p>
        </p:txBody>
      </p:sp>
      <p:sp>
        <p:nvSpPr>
          <p:cNvPr id="25" name="左大括号 24"/>
          <p:cNvSpPr/>
          <p:nvPr/>
        </p:nvSpPr>
        <p:spPr>
          <a:xfrm>
            <a:off x="2566988" y="4885268"/>
            <a:ext cx="152400" cy="1187451"/>
          </a:xfrm>
          <a:prstGeom prst="leftBrace">
            <a:avLst>
              <a:gd name="adj1" fmla="val 64164"/>
              <a:gd name="adj2" fmla="val 50000"/>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26" name="文本框 25"/>
          <p:cNvSpPr txBox="1">
            <a:spLocks noChangeArrowheads="1"/>
          </p:cNvSpPr>
          <p:nvPr/>
        </p:nvSpPr>
        <p:spPr bwMode="auto">
          <a:xfrm>
            <a:off x="2720975" y="4785785"/>
            <a:ext cx="2724150" cy="13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3200" b="1">
                <a:solidFill>
                  <a:prstClr val="black"/>
                </a:solidFill>
                <a:latin typeface="宋体" panose="02010600030101010101" pitchFamily="2" charset="-122"/>
                <a:ea typeface="宋体" panose="02010600030101010101" pitchFamily="2" charset="-122"/>
              </a:rPr>
              <a:t>广阔世界的大月亮</a:t>
            </a:r>
          </a:p>
        </p:txBody>
      </p:sp>
      <p:sp>
        <p:nvSpPr>
          <p:cNvPr id="27" name="左大括号 26"/>
          <p:cNvSpPr/>
          <p:nvPr/>
        </p:nvSpPr>
        <p:spPr>
          <a:xfrm flipH="1">
            <a:off x="5349876" y="4980519"/>
            <a:ext cx="184150" cy="1187449"/>
          </a:xfrm>
          <a:prstGeom prst="leftBrace">
            <a:avLst>
              <a:gd name="adj1" fmla="val 64164"/>
              <a:gd name="adj2" fmla="val 50000"/>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28" name="文本框 27"/>
          <p:cNvSpPr txBox="1">
            <a:spLocks noChangeArrowheads="1"/>
          </p:cNvSpPr>
          <p:nvPr/>
        </p:nvSpPr>
        <p:spPr bwMode="auto">
          <a:xfrm>
            <a:off x="5534026" y="4972053"/>
            <a:ext cx="2105025" cy="20128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3200" b="1">
                <a:solidFill>
                  <a:prstClr val="black"/>
                </a:solidFill>
                <a:latin typeface="宋体" panose="02010600030101010101" pitchFamily="2" charset="-122"/>
                <a:ea typeface="宋体" panose="02010600030101010101" pitchFamily="2" charset="-122"/>
              </a:rPr>
              <a:t>比不上故乡平凡的小月亮</a:t>
            </a:r>
          </a:p>
        </p:txBody>
      </p:sp>
      <p:sp>
        <p:nvSpPr>
          <p:cNvPr id="29" name="左大括号 28"/>
          <p:cNvSpPr/>
          <p:nvPr/>
        </p:nvSpPr>
        <p:spPr>
          <a:xfrm flipH="1">
            <a:off x="7451725" y="1308101"/>
            <a:ext cx="349250" cy="4715933"/>
          </a:xfrm>
          <a:prstGeom prst="leftBrace">
            <a:avLst>
              <a:gd name="adj1" fmla="val 64164"/>
              <a:gd name="adj2" fmla="val 50000"/>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30" name="文本框 29"/>
          <p:cNvSpPr txBox="1">
            <a:spLocks noChangeArrowheads="1"/>
          </p:cNvSpPr>
          <p:nvPr/>
        </p:nvSpPr>
        <p:spPr bwMode="auto">
          <a:xfrm>
            <a:off x="7265180" y="2624667"/>
            <a:ext cx="1908984" cy="20679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defTabSz="1219200" fontAlgn="base">
              <a:spcBef>
                <a:spcPct val="0"/>
              </a:spcBef>
              <a:spcAft>
                <a:spcPct val="0"/>
              </a:spcAft>
              <a:defRPr/>
            </a:pPr>
            <a:r>
              <a:rPr lang="zh-CN" altLang="en-US" sz="3735" b="1">
                <a:solidFill>
                  <a:srgbClr val="0000FF"/>
                </a:solidFill>
                <a:latin typeface="黑体" panose="02010609060101010101" pitchFamily="49" charset="-122"/>
                <a:ea typeface="黑体" panose="02010609060101010101" pitchFamily="49" charset="-122"/>
              </a:rPr>
              <a:t>明月恬淡</a:t>
            </a:r>
            <a:endParaRPr lang="en-US" altLang="zh-CN" sz="3735" b="1">
              <a:solidFill>
                <a:srgbClr val="0000FF"/>
              </a:solidFill>
              <a:latin typeface="黑体" panose="02010609060101010101" pitchFamily="49" charset="-122"/>
              <a:ea typeface="黑体" panose="02010609060101010101" pitchFamily="49" charset="-122"/>
            </a:endParaRPr>
          </a:p>
          <a:p>
            <a:pPr defTabSz="1219200" fontAlgn="base">
              <a:spcBef>
                <a:spcPct val="0"/>
              </a:spcBef>
              <a:spcAft>
                <a:spcPct val="0"/>
              </a:spcAft>
              <a:defRPr/>
            </a:pPr>
            <a:r>
              <a:rPr lang="zh-CN" altLang="en-US" sz="3735" b="1">
                <a:solidFill>
                  <a:srgbClr val="0000FF"/>
                </a:solidFill>
                <a:latin typeface="黑体" panose="02010609060101010101" pitchFamily="49" charset="-122"/>
                <a:ea typeface="黑体" panose="02010609060101010101" pitchFamily="49" charset="-122"/>
              </a:rPr>
              <a:t>童年美妙</a:t>
            </a:r>
            <a:endParaRPr lang="en-US" altLang="zh-CN" sz="3735" b="1">
              <a:solidFill>
                <a:srgbClr val="0000FF"/>
              </a:solidFill>
              <a:latin typeface="黑体" panose="02010609060101010101" pitchFamily="49" charset="-122"/>
              <a:ea typeface="黑体" panose="02010609060101010101" pitchFamily="49" charset="-122"/>
            </a:endParaRPr>
          </a:p>
          <a:p>
            <a:pPr defTabSz="1219200" fontAlgn="base">
              <a:spcBef>
                <a:spcPct val="0"/>
              </a:spcBef>
              <a:spcAft>
                <a:spcPct val="0"/>
              </a:spcAft>
              <a:defRPr/>
            </a:pPr>
            <a:r>
              <a:rPr lang="zh-CN" altLang="en-US" sz="3735" b="1">
                <a:solidFill>
                  <a:srgbClr val="0000FF"/>
                </a:solidFill>
                <a:latin typeface="黑体" panose="02010609060101010101" pitchFamily="49" charset="-122"/>
                <a:ea typeface="黑体" panose="02010609060101010101" pitchFamily="49" charset="-122"/>
              </a:rPr>
              <a:t>思乡情浓</a:t>
            </a:r>
          </a:p>
        </p:txBody>
      </p:sp>
      <p:sp>
        <p:nvSpPr>
          <p:cNvPr id="31" name="文本框 30"/>
          <p:cNvSpPr txBox="1">
            <a:spLocks noChangeArrowheads="1"/>
          </p:cNvSpPr>
          <p:nvPr/>
        </p:nvSpPr>
        <p:spPr bwMode="auto">
          <a:xfrm>
            <a:off x="2711450" y="5480052"/>
            <a:ext cx="2724150" cy="13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3200" b="1">
                <a:solidFill>
                  <a:prstClr val="black"/>
                </a:solidFill>
                <a:latin typeface="宋体" panose="02010600030101010101" pitchFamily="2" charset="-122"/>
                <a:ea typeface="宋体" panose="02010600030101010101" pitchFamily="2" charset="-122"/>
              </a:rPr>
              <a:t>朗润园里的美月亮</a:t>
            </a:r>
          </a:p>
        </p:txBody>
      </p:sp>
      <p:grpSp>
        <p:nvGrpSpPr>
          <p:cNvPr id="2" name="组合 6"/>
          <p:cNvGrpSpPr/>
          <p:nvPr/>
        </p:nvGrpSpPr>
        <p:grpSpPr bwMode="auto">
          <a:xfrm>
            <a:off x="222250" y="186267"/>
            <a:ext cx="2471738" cy="800100"/>
            <a:chOff x="1939528" y="748904"/>
            <a:chExt cx="2472408" cy="600075"/>
          </a:xfrm>
        </p:grpSpPr>
        <p:sp>
          <p:nvSpPr>
            <p:cNvPr id="33" name="任意多边形 32"/>
            <p:cNvSpPr/>
            <p:nvPr>
              <p:custDataLst>
                <p:tags r:id="rId1"/>
              </p:custDataLst>
            </p:nvPr>
          </p:nvSpPr>
          <p:spPr>
            <a:xfrm>
              <a:off x="1939528" y="748904"/>
              <a:ext cx="584358"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板</a:t>
              </a:r>
            </a:p>
          </p:txBody>
        </p:sp>
        <p:sp>
          <p:nvSpPr>
            <p:cNvPr id="34" name="任意多边形 33"/>
            <p:cNvSpPr/>
            <p:nvPr>
              <p:custDataLst>
                <p:tags r:id="rId2"/>
              </p:custDataLst>
            </p:nvPr>
          </p:nvSpPr>
          <p:spPr>
            <a:xfrm>
              <a:off x="2569937" y="748904"/>
              <a:ext cx="584358"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书</a:t>
              </a:r>
            </a:p>
          </p:txBody>
        </p:sp>
        <p:sp>
          <p:nvSpPr>
            <p:cNvPr id="35" name="任意多边形 34"/>
            <p:cNvSpPr/>
            <p:nvPr>
              <p:custDataLst>
                <p:tags r:id="rId3"/>
              </p:custDataLst>
            </p:nvPr>
          </p:nvSpPr>
          <p:spPr>
            <a:xfrm>
              <a:off x="3197169" y="748904"/>
              <a:ext cx="584358"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设</a:t>
              </a:r>
            </a:p>
          </p:txBody>
        </p:sp>
        <p:sp>
          <p:nvSpPr>
            <p:cNvPr id="36" name="任意多边形 35"/>
            <p:cNvSpPr/>
            <p:nvPr>
              <p:custDataLst>
                <p:tags r:id="rId4"/>
              </p:custDataLst>
            </p:nvPr>
          </p:nvSpPr>
          <p:spPr>
            <a:xfrm>
              <a:off x="3827578" y="748904"/>
              <a:ext cx="584358"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计</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left)">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left)">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left)">
                                      <p:cBhvr>
                                        <p:cTn id="27" dur="500"/>
                                        <p:tgtEl>
                                          <p:spTgt spid="8"/>
                                        </p:tgtEl>
                                      </p:cBhvr>
                                    </p:animEffect>
                                  </p:childTnLst>
                                </p:cTn>
                              </p:par>
                            </p:childTnLst>
                          </p:cTn>
                        </p:par>
                        <p:par>
                          <p:cTn id="28" fill="hold">
                            <p:stCondLst>
                              <p:cond delay="500"/>
                            </p:stCondLst>
                            <p:childTnLst>
                              <p:par>
                                <p:cTn id="29" presetID="22" presetClass="entr" presetSubtype="8"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left)">
                                      <p:cBhvr>
                                        <p:cTn id="31" dur="500"/>
                                        <p:tgtEl>
                                          <p:spTgt spid="9"/>
                                        </p:tgtEl>
                                      </p:cBhvr>
                                    </p:animEffect>
                                  </p:childTnLst>
                                </p:cTn>
                              </p:par>
                            </p:childTnLst>
                          </p:cTn>
                        </p:par>
                        <p:par>
                          <p:cTn id="32" fill="hold">
                            <p:stCondLst>
                              <p:cond delay="1000"/>
                            </p:stCondLst>
                            <p:childTnLst>
                              <p:par>
                                <p:cTn id="33" presetID="22" presetClass="entr" presetSubtype="8"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5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wipe(left)">
                                      <p:cBhvr>
                                        <p:cTn id="40" dur="500"/>
                                        <p:tgtEl>
                                          <p:spTgt spid="12"/>
                                        </p:tgtEl>
                                      </p:cBhvr>
                                    </p:animEffect>
                                  </p:childTnLst>
                                </p:cTn>
                              </p:par>
                            </p:childTnLst>
                          </p:cTn>
                        </p:par>
                        <p:par>
                          <p:cTn id="41" fill="hold">
                            <p:stCondLst>
                              <p:cond delay="500"/>
                            </p:stCondLst>
                            <p:childTnLst>
                              <p:par>
                                <p:cTn id="42" presetID="22" presetClass="entr" presetSubtype="8"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Effect transition="in" filter="wipe(left)">
                                      <p:cBhvr>
                                        <p:cTn id="44" dur="500"/>
                                        <p:tgtEl>
                                          <p:spTgt spid="11"/>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14"/>
                                        </p:tgtEl>
                                        <p:attrNameLst>
                                          <p:attrName>style.visibility</p:attrName>
                                        </p:attrNameLst>
                                      </p:cBhvr>
                                      <p:to>
                                        <p:strVal val="visible"/>
                                      </p:to>
                                    </p:set>
                                    <p:animEffect transition="in" filter="wipe(left)">
                                      <p:cBhvr>
                                        <p:cTn id="54" dur="500"/>
                                        <p:tgtEl>
                                          <p:spTgt spid="14"/>
                                        </p:tgtEl>
                                      </p:cBhvr>
                                    </p:animEffect>
                                  </p:childTnLst>
                                </p:cTn>
                              </p:par>
                            </p:childTnLst>
                          </p:cTn>
                        </p:par>
                        <p:par>
                          <p:cTn id="55" fill="hold">
                            <p:stCondLst>
                              <p:cond delay="500"/>
                            </p:stCondLst>
                            <p:childTnLst>
                              <p:par>
                                <p:cTn id="56" presetID="22" presetClass="entr" presetSubtype="8" fill="hold" grpId="0" nodeType="after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wipe(left)">
                                      <p:cBhvr>
                                        <p:cTn id="58" dur="500"/>
                                        <p:tgtEl>
                                          <p:spTgt spid="15"/>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grpId="0" nodeType="clickEffect">
                                  <p:stCondLst>
                                    <p:cond delay="0"/>
                                  </p:stCondLst>
                                  <p:childTnLst>
                                    <p:set>
                                      <p:cBhvr>
                                        <p:cTn id="62" dur="1" fill="hold">
                                          <p:stCondLst>
                                            <p:cond delay="0"/>
                                          </p:stCondLst>
                                        </p:cTn>
                                        <p:tgtEl>
                                          <p:spTgt spid="21"/>
                                        </p:tgtEl>
                                        <p:attrNameLst>
                                          <p:attrName>style.visibility</p:attrName>
                                        </p:attrNameLst>
                                      </p:cBhvr>
                                      <p:to>
                                        <p:strVal val="visible"/>
                                      </p:to>
                                    </p:set>
                                    <p:animEffect transition="in" filter="wipe(left)">
                                      <p:cBhvr>
                                        <p:cTn id="63" dur="500"/>
                                        <p:tgtEl>
                                          <p:spTgt spid="21"/>
                                        </p:tgtEl>
                                      </p:cBhvr>
                                    </p:animEffect>
                                  </p:childTnLst>
                                </p:cTn>
                              </p:par>
                            </p:childTnLst>
                          </p:cTn>
                        </p:par>
                        <p:par>
                          <p:cTn id="64" fill="hold">
                            <p:stCondLst>
                              <p:cond delay="500"/>
                            </p:stCondLst>
                            <p:childTnLst>
                              <p:par>
                                <p:cTn id="65" presetID="22" presetClass="entr" presetSubtype="8" fill="hold" grpId="0" nodeType="afterEffect">
                                  <p:stCondLst>
                                    <p:cond delay="0"/>
                                  </p:stCondLst>
                                  <p:childTnLst>
                                    <p:set>
                                      <p:cBhvr>
                                        <p:cTn id="66" dur="1" fill="hold">
                                          <p:stCondLst>
                                            <p:cond delay="0"/>
                                          </p:stCondLst>
                                        </p:cTn>
                                        <p:tgtEl>
                                          <p:spTgt spid="22"/>
                                        </p:tgtEl>
                                        <p:attrNameLst>
                                          <p:attrName>style.visibility</p:attrName>
                                        </p:attrNameLst>
                                      </p:cBhvr>
                                      <p:to>
                                        <p:strVal val="visible"/>
                                      </p:to>
                                    </p:set>
                                    <p:animEffect transition="in" filter="wipe(left)">
                                      <p:cBhvr>
                                        <p:cTn id="67" dur="500"/>
                                        <p:tgtEl>
                                          <p:spTgt spid="22"/>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wipe(left)">
                                      <p:cBhvr>
                                        <p:cTn id="72" dur="500"/>
                                        <p:tgtEl>
                                          <p:spTgt spid="24"/>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childTnLst>
                                    <p:set>
                                      <p:cBhvr>
                                        <p:cTn id="76" dur="1" fill="hold">
                                          <p:stCondLst>
                                            <p:cond delay="0"/>
                                          </p:stCondLst>
                                        </p:cTn>
                                        <p:tgtEl>
                                          <p:spTgt spid="25"/>
                                        </p:tgtEl>
                                        <p:attrNameLst>
                                          <p:attrName>style.visibility</p:attrName>
                                        </p:attrNameLst>
                                      </p:cBhvr>
                                      <p:to>
                                        <p:strVal val="visible"/>
                                      </p:to>
                                    </p:set>
                                    <p:animEffect transition="in" filter="wipe(left)">
                                      <p:cBhvr>
                                        <p:cTn id="77" dur="500"/>
                                        <p:tgtEl>
                                          <p:spTgt spid="25"/>
                                        </p:tgtEl>
                                      </p:cBhvr>
                                    </p:animEffect>
                                  </p:childTnLst>
                                </p:cTn>
                              </p:par>
                            </p:childTnLst>
                          </p:cTn>
                        </p:par>
                        <p:par>
                          <p:cTn id="78" fill="hold">
                            <p:stCondLst>
                              <p:cond delay="500"/>
                            </p:stCondLst>
                            <p:childTnLst>
                              <p:par>
                                <p:cTn id="79" presetID="22" presetClass="entr" presetSubtype="8" fill="hold" grpId="0" nodeType="afterEffect">
                                  <p:stCondLst>
                                    <p:cond delay="0"/>
                                  </p:stCondLst>
                                  <p:childTnLst>
                                    <p:set>
                                      <p:cBhvr>
                                        <p:cTn id="80" dur="1" fill="hold">
                                          <p:stCondLst>
                                            <p:cond delay="0"/>
                                          </p:stCondLst>
                                        </p:cTn>
                                        <p:tgtEl>
                                          <p:spTgt spid="26"/>
                                        </p:tgtEl>
                                        <p:attrNameLst>
                                          <p:attrName>style.visibility</p:attrName>
                                        </p:attrNameLst>
                                      </p:cBhvr>
                                      <p:to>
                                        <p:strVal val="visible"/>
                                      </p:to>
                                    </p:set>
                                    <p:animEffect transition="in" filter="wipe(left)">
                                      <p:cBhvr>
                                        <p:cTn id="81" dur="500"/>
                                        <p:tgtEl>
                                          <p:spTgt spid="26"/>
                                        </p:tgtEl>
                                      </p:cBhvr>
                                    </p:animEffect>
                                  </p:childTnLst>
                                </p:cTn>
                              </p:par>
                            </p:childTnLst>
                          </p:cTn>
                        </p:par>
                        <p:par>
                          <p:cTn id="82" fill="hold">
                            <p:stCondLst>
                              <p:cond delay="1000"/>
                            </p:stCondLst>
                            <p:childTnLst>
                              <p:par>
                                <p:cTn id="83" presetID="22" presetClass="entr" presetSubtype="8" fill="hold" grpId="0" nodeType="afterEffect">
                                  <p:stCondLst>
                                    <p:cond delay="0"/>
                                  </p:stCondLst>
                                  <p:childTnLst>
                                    <p:set>
                                      <p:cBhvr>
                                        <p:cTn id="84" dur="1" fill="hold">
                                          <p:stCondLst>
                                            <p:cond delay="0"/>
                                          </p:stCondLst>
                                        </p:cTn>
                                        <p:tgtEl>
                                          <p:spTgt spid="31"/>
                                        </p:tgtEl>
                                        <p:attrNameLst>
                                          <p:attrName>style.visibility</p:attrName>
                                        </p:attrNameLst>
                                      </p:cBhvr>
                                      <p:to>
                                        <p:strVal val="visible"/>
                                      </p:to>
                                    </p:set>
                                    <p:animEffect transition="in" filter="wipe(left)">
                                      <p:cBhvr>
                                        <p:cTn id="85" dur="500"/>
                                        <p:tgtEl>
                                          <p:spTgt spid="31"/>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8" fill="hold" grpId="0" nodeType="clickEffect">
                                  <p:stCondLst>
                                    <p:cond delay="0"/>
                                  </p:stCondLst>
                                  <p:childTnLst>
                                    <p:set>
                                      <p:cBhvr>
                                        <p:cTn id="89" dur="1" fill="hold">
                                          <p:stCondLst>
                                            <p:cond delay="0"/>
                                          </p:stCondLst>
                                        </p:cTn>
                                        <p:tgtEl>
                                          <p:spTgt spid="27"/>
                                        </p:tgtEl>
                                        <p:attrNameLst>
                                          <p:attrName>style.visibility</p:attrName>
                                        </p:attrNameLst>
                                      </p:cBhvr>
                                      <p:to>
                                        <p:strVal val="visible"/>
                                      </p:to>
                                    </p:set>
                                    <p:animEffect transition="in" filter="wipe(left)">
                                      <p:cBhvr>
                                        <p:cTn id="90" dur="500"/>
                                        <p:tgtEl>
                                          <p:spTgt spid="27"/>
                                        </p:tgtEl>
                                      </p:cBhvr>
                                    </p:animEffect>
                                  </p:childTnLst>
                                </p:cTn>
                              </p:par>
                            </p:childTnLst>
                          </p:cTn>
                        </p:par>
                        <p:par>
                          <p:cTn id="91" fill="hold">
                            <p:stCondLst>
                              <p:cond delay="500"/>
                            </p:stCondLst>
                            <p:childTnLst>
                              <p:par>
                                <p:cTn id="92" presetID="22" presetClass="entr" presetSubtype="8" fill="hold" grpId="0" nodeType="afterEffect">
                                  <p:stCondLst>
                                    <p:cond delay="0"/>
                                  </p:stCondLst>
                                  <p:childTnLst>
                                    <p:set>
                                      <p:cBhvr>
                                        <p:cTn id="93" dur="1" fill="hold">
                                          <p:stCondLst>
                                            <p:cond delay="0"/>
                                          </p:stCondLst>
                                        </p:cTn>
                                        <p:tgtEl>
                                          <p:spTgt spid="28"/>
                                        </p:tgtEl>
                                        <p:attrNameLst>
                                          <p:attrName>style.visibility</p:attrName>
                                        </p:attrNameLst>
                                      </p:cBhvr>
                                      <p:to>
                                        <p:strVal val="visible"/>
                                      </p:to>
                                    </p:set>
                                    <p:animEffect transition="in" filter="wipe(left)">
                                      <p:cBhvr>
                                        <p:cTn id="94" dur="500"/>
                                        <p:tgtEl>
                                          <p:spTgt spid="28"/>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8" fill="hold" grpId="0" nodeType="clickEffect">
                                  <p:stCondLst>
                                    <p:cond delay="0"/>
                                  </p:stCondLst>
                                  <p:childTnLst>
                                    <p:set>
                                      <p:cBhvr>
                                        <p:cTn id="98" dur="1" fill="hold">
                                          <p:stCondLst>
                                            <p:cond delay="0"/>
                                          </p:stCondLst>
                                        </p:cTn>
                                        <p:tgtEl>
                                          <p:spTgt spid="29"/>
                                        </p:tgtEl>
                                        <p:attrNameLst>
                                          <p:attrName>style.visibility</p:attrName>
                                        </p:attrNameLst>
                                      </p:cBhvr>
                                      <p:to>
                                        <p:strVal val="visible"/>
                                      </p:to>
                                    </p:set>
                                    <p:animEffect transition="in" filter="wipe(left)">
                                      <p:cBhvr>
                                        <p:cTn id="99" dur="500"/>
                                        <p:tgtEl>
                                          <p:spTgt spid="29"/>
                                        </p:tgtEl>
                                      </p:cBhvr>
                                    </p:animEffect>
                                  </p:childTnLst>
                                </p:cTn>
                              </p:par>
                            </p:childTnLst>
                          </p:cTn>
                        </p:par>
                        <p:par>
                          <p:cTn id="100" fill="hold">
                            <p:stCondLst>
                              <p:cond delay="500"/>
                            </p:stCondLst>
                            <p:childTnLst>
                              <p:par>
                                <p:cTn id="101" presetID="22" presetClass="entr" presetSubtype="8"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left)">
                                      <p:cBhvr>
                                        <p:cTn id="10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p:bldP spid="7" grpId="0"/>
      <p:bldP spid="8" grpId="0" animBg="1"/>
      <p:bldP spid="9" grpId="0"/>
      <p:bldP spid="10" grpId="0"/>
      <p:bldP spid="11" grpId="0"/>
      <p:bldP spid="12" grpId="0" animBg="1"/>
      <p:bldP spid="13" grpId="0"/>
      <p:bldP spid="14" grpId="0" animBg="1"/>
      <p:bldP spid="15" grpId="0"/>
      <p:bldP spid="21" grpId="0" animBg="1"/>
      <p:bldP spid="22" grpId="0"/>
      <p:bldP spid="24" grpId="0"/>
      <p:bldP spid="25" grpId="0" animBg="1"/>
      <p:bldP spid="26" grpId="0"/>
      <p:bldP spid="27" grpId="0" animBg="1"/>
      <p:bldP spid="28" grpId="0"/>
      <p:bldP spid="29" grpId="0" animBg="1"/>
      <p:bldP spid="30" grpId="0"/>
      <p:bldP spid="31" grpId="0"/>
    </p:bldLst>
  </p:timing>
</p:sld>
</file>

<file path=ppt/slides/slide1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TextBox 2"/>
          <p:cNvSpPr txBox="1">
            <a:spLocks noChangeArrowheads="1"/>
          </p:cNvSpPr>
          <p:nvPr/>
        </p:nvSpPr>
        <p:spPr bwMode="auto">
          <a:xfrm>
            <a:off x="863601" y="831851"/>
            <a:ext cx="7404100" cy="3937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“五指中地位最优、相貌最堂皇的，无如中指</a:t>
            </a:r>
            <a:r>
              <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无名指、食指贴身左右，像关公左右的关平、周仓，左膀右臂，片刻不离。”</a:t>
            </a:r>
          </a:p>
        </p:txBody>
      </p:sp>
      <p:sp>
        <p:nvSpPr>
          <p:cNvPr id="3" name="TextBox 2"/>
          <p:cNvSpPr txBox="1">
            <a:spLocks noChangeArrowheads="1"/>
          </p:cNvSpPr>
          <p:nvPr/>
        </p:nvSpPr>
        <p:spPr bwMode="auto">
          <a:xfrm>
            <a:off x="863601" y="3983569"/>
            <a:ext cx="7404100" cy="28879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just"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运用</a:t>
            </a:r>
            <a:r>
              <a:rPr kumimoji="0" lang="zh-CN" altLang="en-US" sz="4265"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比喻</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和</a:t>
            </a:r>
            <a:r>
              <a:rPr kumimoji="0" lang="zh-CN" altLang="en-US" sz="4265"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拟人</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形象</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地写出了中指长、曲线优美、在五指中的地位最优、性格高傲的特点，语言</a:t>
            </a:r>
            <a:r>
              <a:rPr kumimoji="0" lang="zh-CN" altLang="en-US" sz="4265"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幽默风趣</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plus(in)">
                                      <p:cBhvr>
                                        <p:cTn id="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a:spLocks noChangeArrowheads="1"/>
          </p:cNvSpPr>
          <p:nvPr/>
        </p:nvSpPr>
        <p:spPr bwMode="auto">
          <a:xfrm>
            <a:off x="431800" y="948267"/>
            <a:ext cx="7835900" cy="2362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文章最后一句话的作用是什么？你能联系生活实际说说你的理解吗？</a:t>
            </a:r>
          </a:p>
        </p:txBody>
      </p:sp>
      <p:sp>
        <p:nvSpPr>
          <p:cNvPr id="48130" name="任意多边形: 形状 4"/>
          <p:cNvSpPr>
            <a:spLocks noChangeArrowheads="1"/>
          </p:cNvSpPr>
          <p:nvPr/>
        </p:nvSpPr>
        <p:spPr bwMode="auto">
          <a:xfrm rot="-1076266">
            <a:off x="8072438" y="4864101"/>
            <a:ext cx="715962" cy="973667"/>
          </a:xfrm>
          <a:custGeom>
            <a:avLst/>
            <a:gdLst>
              <a:gd name="T0" fmla="*/ 323666 w 1005382"/>
              <a:gd name="T1" fmla="*/ 1026173 h 1025956"/>
              <a:gd name="T2" fmla="*/ 772179 w 1005382"/>
              <a:gd name="T3" fmla="*/ 1026173 h 1025956"/>
              <a:gd name="T4" fmla="*/ 992458 w 1005382"/>
              <a:gd name="T5" fmla="*/ 432682 h 1025956"/>
              <a:gd name="T6" fmla="*/ 868328 w 1005382"/>
              <a:gd name="T7" fmla="*/ 392631 h 1025956"/>
              <a:gd name="T8" fmla="*/ 808252 w 1005382"/>
              <a:gd name="T9" fmla="*/ 500713 h 1025956"/>
              <a:gd name="T10" fmla="*/ 764224 w 1005382"/>
              <a:gd name="T11" fmla="*/ 444615 h 1025956"/>
              <a:gd name="T12" fmla="*/ 816345 w 1005382"/>
              <a:gd name="T13" fmla="*/ 136279 h 1025956"/>
              <a:gd name="T14" fmla="*/ 680145 w 1005382"/>
              <a:gd name="T15" fmla="*/ 108298 h 1025956"/>
              <a:gd name="T16" fmla="*/ 632139 w 1005382"/>
              <a:gd name="T17" fmla="*/ 416634 h 1025956"/>
              <a:gd name="T18" fmla="*/ 568085 w 1005382"/>
              <a:gd name="T19" fmla="*/ 388654 h 1025956"/>
              <a:gd name="T20" fmla="*/ 560130 w 1005382"/>
              <a:gd name="T21" fmla="*/ 68248 h 1025956"/>
              <a:gd name="T22" fmla="*/ 408019 w 1005382"/>
              <a:gd name="T23" fmla="*/ 72226 h 1025956"/>
              <a:gd name="T24" fmla="*/ 411997 w 1005382"/>
              <a:gd name="T25" fmla="*/ 432682 h 1025956"/>
              <a:gd name="T26" fmla="*/ 359876 w 1005382"/>
              <a:gd name="T27" fmla="*/ 428704 h 1025956"/>
              <a:gd name="T28" fmla="*/ 263727 w 1005382"/>
              <a:gd name="T29" fmla="*/ 200470 h 1025956"/>
              <a:gd name="T30" fmla="*/ 127527 w 1005382"/>
              <a:gd name="T31" fmla="*/ 240521 h 1025956"/>
              <a:gd name="T32" fmla="*/ 255635 w 1005382"/>
              <a:gd name="T33" fmla="*/ 552834 h 1025956"/>
              <a:gd name="T34" fmla="*/ 235609 w 1005382"/>
              <a:gd name="T35" fmla="*/ 660916 h 1025956"/>
              <a:gd name="T36" fmla="*/ 103524 w 1005382"/>
              <a:gd name="T37" fmla="*/ 540764 h 1025956"/>
              <a:gd name="T38" fmla="*/ 6141 w 1005382"/>
              <a:gd name="T39" fmla="*/ 615516 h 1025956"/>
              <a:gd name="T40" fmla="*/ 209000 w 1005382"/>
              <a:gd name="T41" fmla="*/ 877080 h 1025956"/>
              <a:gd name="T42" fmla="*/ 323666 w 1005382"/>
              <a:gd name="T43" fmla="*/ 1026173 h 1025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05382" h="1025956">
                <a:moveTo>
                  <a:pt x="323666" y="1026173"/>
                </a:moveTo>
                <a:lnTo>
                  <a:pt x="772179" y="1026173"/>
                </a:lnTo>
                <a:cubicBezTo>
                  <a:pt x="772179" y="1026173"/>
                  <a:pt x="940749" y="571899"/>
                  <a:pt x="992458" y="432682"/>
                </a:cubicBezTo>
                <a:cubicBezTo>
                  <a:pt x="1044579" y="292504"/>
                  <a:pt x="916334" y="260546"/>
                  <a:pt x="868328" y="392631"/>
                </a:cubicBezTo>
                <a:cubicBezTo>
                  <a:pt x="833764" y="487820"/>
                  <a:pt x="808252" y="500713"/>
                  <a:pt x="808252" y="500713"/>
                </a:cubicBezTo>
                <a:cubicBezTo>
                  <a:pt x="808252" y="500713"/>
                  <a:pt x="755446" y="500576"/>
                  <a:pt x="764224" y="444615"/>
                </a:cubicBezTo>
                <a:cubicBezTo>
                  <a:pt x="776294" y="368491"/>
                  <a:pt x="792204" y="276457"/>
                  <a:pt x="816345" y="136279"/>
                </a:cubicBezTo>
                <a:cubicBezTo>
                  <a:pt x="831295" y="49320"/>
                  <a:pt x="692215" y="36152"/>
                  <a:pt x="680145" y="108298"/>
                </a:cubicBezTo>
                <a:cubicBezTo>
                  <a:pt x="668075" y="180445"/>
                  <a:pt x="640094" y="372606"/>
                  <a:pt x="632139" y="416634"/>
                </a:cubicBezTo>
                <a:cubicBezTo>
                  <a:pt x="624183" y="460663"/>
                  <a:pt x="573160" y="496598"/>
                  <a:pt x="568085" y="388654"/>
                </a:cubicBezTo>
                <a:cubicBezTo>
                  <a:pt x="564656" y="316096"/>
                  <a:pt x="560130" y="210071"/>
                  <a:pt x="560130" y="68248"/>
                </a:cubicBezTo>
                <a:cubicBezTo>
                  <a:pt x="560130" y="-27901"/>
                  <a:pt x="408019" y="-15831"/>
                  <a:pt x="408019" y="72226"/>
                </a:cubicBezTo>
                <a:cubicBezTo>
                  <a:pt x="408019" y="133810"/>
                  <a:pt x="412957" y="384539"/>
                  <a:pt x="411997" y="432682"/>
                </a:cubicBezTo>
                <a:cubicBezTo>
                  <a:pt x="411174" y="480688"/>
                  <a:pt x="389777" y="495913"/>
                  <a:pt x="359876" y="428704"/>
                </a:cubicBezTo>
                <a:cubicBezTo>
                  <a:pt x="327781" y="356558"/>
                  <a:pt x="293765" y="271245"/>
                  <a:pt x="263727" y="200470"/>
                </a:cubicBezTo>
                <a:cubicBezTo>
                  <a:pt x="219699" y="96366"/>
                  <a:pt x="100232" y="167689"/>
                  <a:pt x="127527" y="240521"/>
                </a:cubicBezTo>
                <a:cubicBezTo>
                  <a:pt x="151393" y="304163"/>
                  <a:pt x="209137" y="444752"/>
                  <a:pt x="255635" y="552834"/>
                </a:cubicBezTo>
                <a:cubicBezTo>
                  <a:pt x="279500" y="608110"/>
                  <a:pt x="309676" y="717975"/>
                  <a:pt x="235609" y="660916"/>
                </a:cubicBezTo>
                <a:cubicBezTo>
                  <a:pt x="183626" y="620866"/>
                  <a:pt x="163600" y="580815"/>
                  <a:pt x="103524" y="540764"/>
                </a:cubicBezTo>
                <a:cubicBezTo>
                  <a:pt x="43448" y="500713"/>
                  <a:pt x="-17177" y="586850"/>
                  <a:pt x="6141" y="615516"/>
                </a:cubicBezTo>
                <a:cubicBezTo>
                  <a:pt x="58261" y="679570"/>
                  <a:pt x="149747" y="780383"/>
                  <a:pt x="209000" y="877080"/>
                </a:cubicBezTo>
                <a:cubicBezTo>
                  <a:pt x="252891" y="949226"/>
                  <a:pt x="323666" y="1026173"/>
                  <a:pt x="323666" y="1026173"/>
                </a:cubicBezTo>
                <a:close/>
              </a:path>
            </a:pathLst>
          </a:custGeom>
          <a:solidFill>
            <a:srgbClr val="C2E1D1"/>
          </a:solidFill>
          <a:ln>
            <a:noFill/>
          </a:ln>
          <a:extLst>
            <a:ext uri="{91240B29-F687-4F45-9708-019B960494DF}">
              <a14:hiddenLine xmlns:a14="http://schemas.microsoft.com/office/drawing/2010/main" xmlns="" w="9525">
                <a:solidFill>
                  <a:srgbClr val="000000"/>
                </a:solidFill>
                <a:round/>
              </a14:hiddenLine>
            </a:ext>
          </a:extLst>
        </p:spPr>
        <p:txBody>
          <a:bodyP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4" name="文本框 3"/>
          <p:cNvSpPr txBox="1">
            <a:spLocks noChangeArrowheads="1"/>
          </p:cNvSpPr>
          <p:nvPr/>
        </p:nvSpPr>
        <p:spPr bwMode="auto">
          <a:xfrm>
            <a:off x="863601" y="2597151"/>
            <a:ext cx="7404100" cy="3937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231815"/>
                </a:solidFill>
                <a:effectLst/>
                <a:uLnTx/>
                <a:uFillTx/>
                <a:latin typeface="宋体" panose="02010600030101010101" pitchFamily="2" charset="-122"/>
                <a:ea typeface="宋体" panose="02010600030101010101" pitchFamily="2" charset="-122"/>
                <a:cs typeface="+mn-cs"/>
              </a:rPr>
              <a:t>    手指的全体，同人群的全体一样，五根手指如果能一致团结，成为一个拳头，那就根根有用，根根有力量，不再有什么强弱、美丑之分了。</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1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1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2"/>
          <p:cNvSpPr txBox="1">
            <a:spLocks noChangeArrowheads="1"/>
          </p:cNvSpPr>
          <p:nvPr/>
        </p:nvSpPr>
        <p:spPr bwMode="auto">
          <a:xfrm>
            <a:off x="920750" y="1873251"/>
            <a:ext cx="7404100" cy="3937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直接</a:t>
            </a:r>
            <a:r>
              <a:rPr kumimoji="0" lang="zh-CN" altLang="en-US" sz="4265"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抒发</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了作者的</a:t>
            </a:r>
            <a:r>
              <a:rPr kumimoji="0" lang="zh-CN" altLang="en-US" sz="4265"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感悟</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升华</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了文章的</a:t>
            </a:r>
            <a:r>
              <a:rPr kumimoji="0" lang="zh-CN" altLang="en-US" sz="4265"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主旨</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，告诉人们：人和手指一样，各有所长，各有所短，但只要</a:t>
            </a:r>
            <a:r>
              <a:rPr kumimoji="0" lang="zh-CN" altLang="en-US" sz="4265"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团结一心就能克难奋进</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5"/>
          <p:cNvGrpSpPr/>
          <p:nvPr/>
        </p:nvGrpSpPr>
        <p:grpSpPr bwMode="auto">
          <a:xfrm>
            <a:off x="204788" y="2044701"/>
            <a:ext cx="1552340" cy="3351346"/>
            <a:chOff x="790575" y="1372799"/>
            <a:chExt cx="1552341" cy="2514230"/>
          </a:xfrm>
        </p:grpSpPr>
        <p:pic>
          <p:nvPicPr>
            <p:cNvPr id="14" name="Picture 13"/>
            <p:cNvPicPr>
              <a:picLocks noChangeAspect="1" noChangeArrowheads="1"/>
            </p:cNvPicPr>
            <p:nvPr/>
          </p:nvPicPr>
          <p:blipFill>
            <a:blip r:embed="rId3" cstate="email"/>
            <a:srcRect/>
            <a:stretch>
              <a:fillRect/>
            </a:stretch>
          </p:blipFill>
          <p:spPr bwMode="auto">
            <a:xfrm>
              <a:off x="790575" y="1372799"/>
              <a:ext cx="1544638" cy="18415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xmlns="" w="9525">
                  <a:solidFill>
                    <a:srgbClr val="000000"/>
                  </a:solidFill>
                  <a:miter lim="800000"/>
                  <a:headEnd/>
                  <a:tailEnd/>
                </a14:hiddenLine>
              </a:ext>
            </a:extLst>
          </p:spPr>
        </p:pic>
        <p:sp>
          <p:nvSpPr>
            <p:cNvPr id="51203" name="TextBox 4"/>
            <p:cNvSpPr txBox="1">
              <a:spLocks noChangeArrowheads="1"/>
            </p:cNvSpPr>
            <p:nvPr/>
          </p:nvSpPr>
          <p:spPr bwMode="auto">
            <a:xfrm>
              <a:off x="1058589" y="3325369"/>
              <a:ext cx="1284327" cy="561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手指</a:t>
              </a:r>
            </a:p>
          </p:txBody>
        </p:sp>
      </p:grpSp>
      <p:sp>
        <p:nvSpPr>
          <p:cNvPr id="127" name="AutoShape 3"/>
          <p:cNvSpPr/>
          <p:nvPr/>
        </p:nvSpPr>
        <p:spPr bwMode="auto">
          <a:xfrm>
            <a:off x="1681164" y="1337734"/>
            <a:ext cx="355600" cy="4514851"/>
          </a:xfrm>
          <a:prstGeom prst="leftBrace">
            <a:avLst>
              <a:gd name="adj1" fmla="val 32557"/>
              <a:gd name="adj2" fmla="val 50000"/>
            </a:avLst>
          </a:prstGeom>
          <a:noFill/>
          <a:ln w="28575">
            <a:solidFill>
              <a:srgbClr val="00B0F0"/>
            </a:solidFill>
            <a:round/>
          </a:ln>
          <a:extLst>
            <a:ext uri="{909E8E84-426E-40DD-AFC4-6F175D3DCCD1}">
              <a14:hiddenFill xmlns:a14="http://schemas.microsoft.com/office/drawing/2010/main" xmlns="">
                <a:solidFill>
                  <a:srgbClr val="FFFFFF"/>
                </a:solidFill>
              </a14:hiddenFill>
            </a:ext>
          </a:extLst>
        </p:spPr>
        <p:txBody>
          <a:bodyPr wrap="none"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265" b="0" i="0" u="none" strike="noStrike" kern="1200" cap="none" spc="0" normalizeH="0" baseline="0" noProof="0">
              <a:ln>
                <a:noFill/>
              </a:ln>
              <a:solidFill>
                <a:srgbClr val="4472C4"/>
              </a:solidFill>
              <a:effectLst/>
              <a:uLnTx/>
              <a:uFillTx/>
              <a:latin typeface="楷体" panose="02010609060101010101" pitchFamily="49" charset="-122"/>
              <a:ea typeface="楷体" panose="02010609060101010101" pitchFamily="49" charset="-122"/>
              <a:cs typeface="+mn-cs"/>
            </a:endParaRPr>
          </a:p>
        </p:txBody>
      </p:sp>
      <p:sp>
        <p:nvSpPr>
          <p:cNvPr id="3" name="TextBox 3"/>
          <p:cNvSpPr txBox="1">
            <a:spLocks noChangeArrowheads="1"/>
          </p:cNvSpPr>
          <p:nvPr/>
        </p:nvSpPr>
        <p:spPr bwMode="auto">
          <a:xfrm>
            <a:off x="2576513" y="1854200"/>
            <a:ext cx="2242922"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大拇指：</a:t>
            </a:r>
          </a:p>
        </p:txBody>
      </p:sp>
      <p:sp>
        <p:nvSpPr>
          <p:cNvPr id="4" name="TextBox 16"/>
          <p:cNvSpPr txBox="1">
            <a:spLocks noChangeArrowheads="1"/>
          </p:cNvSpPr>
          <p:nvPr/>
        </p:nvSpPr>
        <p:spPr bwMode="auto">
          <a:xfrm>
            <a:off x="2576513" y="2584451"/>
            <a:ext cx="1728358"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食指：</a:t>
            </a:r>
          </a:p>
        </p:txBody>
      </p:sp>
      <p:sp>
        <p:nvSpPr>
          <p:cNvPr id="5" name="TextBox 18"/>
          <p:cNvSpPr txBox="1">
            <a:spLocks noChangeArrowheads="1"/>
          </p:cNvSpPr>
          <p:nvPr/>
        </p:nvSpPr>
        <p:spPr bwMode="auto">
          <a:xfrm>
            <a:off x="2576513" y="3344333"/>
            <a:ext cx="1728358"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中指：</a:t>
            </a:r>
          </a:p>
        </p:txBody>
      </p:sp>
      <p:sp>
        <p:nvSpPr>
          <p:cNvPr id="6" name="TextBox 19"/>
          <p:cNvSpPr txBox="1">
            <a:spLocks noChangeArrowheads="1"/>
          </p:cNvSpPr>
          <p:nvPr/>
        </p:nvSpPr>
        <p:spPr bwMode="auto">
          <a:xfrm>
            <a:off x="2576513" y="4419600"/>
            <a:ext cx="3786614"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无名指和小指：</a:t>
            </a:r>
          </a:p>
        </p:txBody>
      </p:sp>
      <p:sp>
        <p:nvSpPr>
          <p:cNvPr id="7" name="TextBox 20"/>
          <p:cNvSpPr txBox="1">
            <a:spLocks noChangeArrowheads="1"/>
          </p:cNvSpPr>
          <p:nvPr/>
        </p:nvSpPr>
        <p:spPr bwMode="auto">
          <a:xfrm>
            <a:off x="3938588" y="1854200"/>
            <a:ext cx="4559261"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形状不美 吃苦耐劳</a:t>
            </a:r>
          </a:p>
        </p:txBody>
      </p:sp>
      <p:sp>
        <p:nvSpPr>
          <p:cNvPr id="8" name="TextBox 21"/>
          <p:cNvSpPr txBox="1">
            <a:spLocks noChangeArrowheads="1"/>
          </p:cNvSpPr>
          <p:nvPr/>
        </p:nvSpPr>
        <p:spPr bwMode="auto">
          <a:xfrm>
            <a:off x="3567114" y="2584451"/>
            <a:ext cx="4559261"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直直落落 不怕牺牲</a:t>
            </a:r>
          </a:p>
        </p:txBody>
      </p:sp>
      <p:sp>
        <p:nvSpPr>
          <p:cNvPr id="9" name="TextBox 22"/>
          <p:cNvSpPr txBox="1">
            <a:spLocks noChangeArrowheads="1"/>
          </p:cNvSpPr>
          <p:nvPr/>
        </p:nvSpPr>
        <p:spPr bwMode="auto">
          <a:xfrm>
            <a:off x="3567114" y="3344333"/>
            <a:ext cx="4559261"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相貌堂皇 略为扶衬</a:t>
            </a:r>
          </a:p>
        </p:txBody>
      </p:sp>
      <p:sp>
        <p:nvSpPr>
          <p:cNvPr id="10" name="TextBox 23"/>
          <p:cNvSpPr txBox="1">
            <a:spLocks noChangeArrowheads="1"/>
          </p:cNvSpPr>
          <p:nvPr/>
        </p:nvSpPr>
        <p:spPr bwMode="auto">
          <a:xfrm>
            <a:off x="5213350" y="4083052"/>
            <a:ext cx="2190750" cy="2554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体态秀丽</a:t>
            </a:r>
          </a:p>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能力薄弱</a:t>
            </a:r>
          </a:p>
        </p:txBody>
      </p:sp>
      <p:sp>
        <p:nvSpPr>
          <p:cNvPr id="125" name="AutoShape 3"/>
          <p:cNvSpPr/>
          <p:nvPr/>
        </p:nvSpPr>
        <p:spPr bwMode="auto">
          <a:xfrm flipH="1">
            <a:off x="7285038" y="1238252"/>
            <a:ext cx="355600" cy="4614333"/>
          </a:xfrm>
          <a:prstGeom prst="leftBrace">
            <a:avLst>
              <a:gd name="adj1" fmla="val 32557"/>
              <a:gd name="adj2" fmla="val 50000"/>
            </a:avLst>
          </a:prstGeom>
          <a:noFill/>
          <a:ln w="28575">
            <a:solidFill>
              <a:srgbClr val="00B0F0"/>
            </a:solidFill>
            <a:round/>
          </a:ln>
          <a:extLst>
            <a:ext uri="{909E8E84-426E-40DD-AFC4-6F175D3DCCD1}">
              <a14:hiddenFill xmlns:a14="http://schemas.microsoft.com/office/drawing/2010/main" xmlns="">
                <a:solidFill>
                  <a:srgbClr val="FFFFFF"/>
                </a:solidFill>
              </a14:hiddenFill>
            </a:ext>
          </a:extLst>
        </p:spPr>
        <p:txBody>
          <a:bodyPr wrap="none"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265" b="0" i="0" u="none" strike="noStrike" kern="1200" cap="none" spc="0" normalizeH="0" baseline="0" noProof="0">
              <a:ln>
                <a:noFill/>
              </a:ln>
              <a:solidFill>
                <a:srgbClr val="4472C4"/>
              </a:solidFill>
              <a:effectLst/>
              <a:uLnTx/>
              <a:uFillTx/>
              <a:latin typeface="Times New Roman" panose="02020603050405020304" pitchFamily="18" charset="0"/>
              <a:ea typeface="宋体" panose="02010600030101010101" pitchFamily="2" charset="-122"/>
              <a:cs typeface="+mn-cs"/>
            </a:endParaRPr>
          </a:p>
        </p:txBody>
      </p:sp>
      <p:sp>
        <p:nvSpPr>
          <p:cNvPr id="128" name="TextBox 3"/>
          <p:cNvSpPr txBox="1">
            <a:spLocks noChangeArrowheads="1"/>
          </p:cNvSpPr>
          <p:nvPr/>
        </p:nvSpPr>
        <p:spPr bwMode="auto">
          <a:xfrm>
            <a:off x="7707314" y="1543051"/>
            <a:ext cx="1131887" cy="4102100"/>
          </a:xfrm>
          <a:prstGeom prst="roundRect">
            <a:avLst/>
          </a:prstGeom>
          <a:gradFill>
            <a:gsLst>
              <a:gs pos="0">
                <a:srgbClr val="CE3B37">
                  <a:alpha val="89804"/>
                </a:srgbClr>
              </a:gs>
              <a:gs pos="100000">
                <a:srgbClr val="C00000">
                  <a:alpha val="90000"/>
                </a:srgbClr>
              </a:gs>
            </a:gsLst>
          </a:gradFill>
          <a:ln>
            <a:noFill/>
          </a:ln>
          <a:effectLst>
            <a:outerShdw blurRad="50800" dist="38100" dir="5400000" algn="t" rotWithShape="0">
              <a:prstClr val="black">
                <a:alpha val="40000"/>
              </a:prstClr>
            </a:outerShdw>
          </a:effectLst>
          <a:extLst>
            <a:ext uri="{91240B29-F687-4F45-9708-019B960494DF}">
              <a14:hiddenLine xmlns:a14="http://schemas.microsoft.com/office/drawing/2010/main" xmlns="" w="9525">
                <a:solidFill>
                  <a:srgbClr val="000000"/>
                </a:solidFill>
                <a:miter lim="800000"/>
                <a:headEnd/>
                <a:tailEnd/>
              </a14:hiddenLine>
            </a:ext>
          </a:extLst>
        </p:spPr>
        <p:style>
          <a:lnRef idx="1">
            <a:schemeClr val="accent2"/>
          </a:lnRef>
          <a:fillRef idx="2">
            <a:schemeClr val="accent2"/>
          </a:fillRef>
          <a:effectRef idx="1">
            <a:schemeClr val="accent2"/>
          </a:effectRef>
          <a:fontRef idx="minor">
            <a:schemeClr val="dk1"/>
          </a:fontRef>
        </p:style>
        <p:txBody>
          <a:bodyPr vert="eaVert" lIns="96000" tIns="0" rIns="0" bIns="0" anchor="ctr"/>
          <a:lstStyle>
            <a:defPPr>
              <a:defRPr lang="zh-CN"/>
            </a:defPPr>
            <a:lvl1pPr algn="ctr">
              <a:defRPr sz="3200" b="1">
                <a:solidFill>
                  <a:schemeClr val="bg1"/>
                </a:solidFill>
                <a:latin typeface="Arial" panose="020B0604020202020204" pitchFamily="34" charset="0"/>
                <a:ea typeface="+mn-ea"/>
              </a:defRPr>
            </a:lvl1pPr>
            <a:lvl2pPr>
              <a:defRPr>
                <a:solidFill>
                  <a:schemeClr val="dk1"/>
                </a:solidFill>
                <a:latin typeface="+mn-lt"/>
                <a:ea typeface="+mn-ea"/>
              </a:defRPr>
            </a:lvl2pPr>
            <a:lvl3pPr>
              <a:defRPr>
                <a:solidFill>
                  <a:schemeClr val="dk1"/>
                </a:solidFill>
                <a:latin typeface="+mn-lt"/>
                <a:ea typeface="+mn-ea"/>
              </a:defRPr>
            </a:lvl3pPr>
            <a:lvl4pPr>
              <a:defRPr>
                <a:solidFill>
                  <a:schemeClr val="dk1"/>
                </a:solidFill>
                <a:latin typeface="+mn-lt"/>
                <a:ea typeface="+mn-ea"/>
              </a:defRPr>
            </a:lvl4pPr>
            <a:lvl5pPr>
              <a:defRPr>
                <a:solidFill>
                  <a:schemeClr val="dk1"/>
                </a:solidFill>
                <a:latin typeface="+mn-lt"/>
                <a:ea typeface="+mn-ea"/>
              </a:defRPr>
            </a:lvl5pPr>
            <a:lvl6pPr>
              <a:defRPr>
                <a:solidFill>
                  <a:schemeClr val="dk1"/>
                </a:solidFill>
                <a:latin typeface="+mn-lt"/>
                <a:ea typeface="+mn-ea"/>
              </a:defRPr>
            </a:lvl6pPr>
            <a:lvl7pPr>
              <a:defRPr>
                <a:solidFill>
                  <a:schemeClr val="dk1"/>
                </a:solidFill>
                <a:latin typeface="+mn-lt"/>
                <a:ea typeface="+mn-ea"/>
              </a:defRPr>
            </a:lvl7pPr>
            <a:lvl8pPr>
              <a:defRPr>
                <a:solidFill>
                  <a:schemeClr val="dk1"/>
                </a:solidFill>
                <a:latin typeface="+mn-lt"/>
                <a:ea typeface="+mn-ea"/>
              </a:defRPr>
            </a:lvl8pPr>
            <a:lvl9pPr>
              <a:defRPr>
                <a:solidFill>
                  <a:schemeClr val="dk1"/>
                </a:solidFill>
                <a:latin typeface="+mn-lt"/>
                <a:ea typeface="+mn-ea"/>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cs"/>
              </a:rPr>
              <a:t>五根手指各千秋</a:t>
            </a:r>
          </a:p>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cs"/>
              </a:rPr>
              <a:t>团结一心力量大</a:t>
            </a:r>
          </a:p>
        </p:txBody>
      </p:sp>
      <p:sp>
        <p:nvSpPr>
          <p:cNvPr id="23" name="TextBox 3"/>
          <p:cNvSpPr txBox="1">
            <a:spLocks noChangeArrowheads="1"/>
          </p:cNvSpPr>
          <p:nvPr/>
        </p:nvSpPr>
        <p:spPr bwMode="auto">
          <a:xfrm>
            <a:off x="1908175" y="1058333"/>
            <a:ext cx="2242922"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总述</a:t>
            </a:r>
            <a:r>
              <a:rPr kumimoji="0" lang="en-US" altLang="zh-CN" sz="4000"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a:t>
            </a:r>
            <a:endParaRPr kumimoji="0" lang="zh-CN" altLang="en-US" sz="4000"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endParaRPr>
          </a:p>
        </p:txBody>
      </p:sp>
      <p:sp>
        <p:nvSpPr>
          <p:cNvPr id="24" name="TextBox 20"/>
          <p:cNvSpPr txBox="1">
            <a:spLocks noChangeArrowheads="1"/>
          </p:cNvSpPr>
          <p:nvPr/>
        </p:nvSpPr>
        <p:spPr bwMode="auto">
          <a:xfrm>
            <a:off x="3635375" y="1058333"/>
            <a:ext cx="4815742"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各有所长，各有所短</a:t>
            </a:r>
          </a:p>
        </p:txBody>
      </p:sp>
      <p:sp>
        <p:nvSpPr>
          <p:cNvPr id="25" name="TextBox 3"/>
          <p:cNvSpPr txBox="1">
            <a:spLocks noChangeArrowheads="1"/>
          </p:cNvSpPr>
          <p:nvPr/>
        </p:nvSpPr>
        <p:spPr bwMode="auto">
          <a:xfrm>
            <a:off x="1908175" y="5450417"/>
            <a:ext cx="2242922"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总结</a:t>
            </a:r>
            <a:r>
              <a:rPr kumimoji="0" lang="en-US" altLang="zh-CN" sz="4000"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a:t>
            </a:r>
            <a:endParaRPr kumimoji="0" lang="zh-CN" altLang="en-US" sz="4000"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endParaRPr>
          </a:p>
        </p:txBody>
      </p:sp>
      <p:sp>
        <p:nvSpPr>
          <p:cNvPr id="26" name="TextBox 20"/>
          <p:cNvSpPr txBox="1">
            <a:spLocks noChangeArrowheads="1"/>
          </p:cNvSpPr>
          <p:nvPr/>
        </p:nvSpPr>
        <p:spPr bwMode="auto">
          <a:xfrm>
            <a:off x="3635375" y="5450417"/>
            <a:ext cx="3786614"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005DA2"/>
                </a:solidFill>
                <a:effectLst/>
                <a:uLnTx/>
                <a:uFillTx/>
                <a:latin typeface="楷体" panose="02010609060101010101" pitchFamily="49" charset="-122"/>
                <a:ea typeface="楷体" panose="02010609060101010101" pitchFamily="49" charset="-122"/>
                <a:cs typeface="+mn-cs"/>
              </a:rPr>
              <a:t>合为拳头力量大</a:t>
            </a:r>
          </a:p>
        </p:txBody>
      </p:sp>
      <p:sp>
        <p:nvSpPr>
          <p:cNvPr id="27" name="TextBox 3"/>
          <p:cNvSpPr txBox="1">
            <a:spLocks noChangeArrowheads="1"/>
          </p:cNvSpPr>
          <p:nvPr/>
        </p:nvSpPr>
        <p:spPr bwMode="auto">
          <a:xfrm>
            <a:off x="1769945" y="3056469"/>
            <a:ext cx="800219" cy="1102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分述</a:t>
            </a:r>
          </a:p>
        </p:txBody>
      </p:sp>
      <p:sp>
        <p:nvSpPr>
          <p:cNvPr id="28" name="AutoShape 3"/>
          <p:cNvSpPr/>
          <p:nvPr/>
        </p:nvSpPr>
        <p:spPr bwMode="auto">
          <a:xfrm>
            <a:off x="2441576" y="2032001"/>
            <a:ext cx="355600" cy="3126317"/>
          </a:xfrm>
          <a:prstGeom prst="leftBrace">
            <a:avLst>
              <a:gd name="adj1" fmla="val 32557"/>
              <a:gd name="adj2" fmla="val 50000"/>
            </a:avLst>
          </a:prstGeom>
          <a:noFill/>
          <a:ln w="28575">
            <a:solidFill>
              <a:srgbClr val="00B0F0"/>
            </a:solidFill>
            <a:round/>
          </a:ln>
          <a:extLst>
            <a:ext uri="{909E8E84-426E-40DD-AFC4-6F175D3DCCD1}">
              <a14:hiddenFill xmlns:a14="http://schemas.microsoft.com/office/drawing/2010/main" xmlns="">
                <a:solidFill>
                  <a:srgbClr val="FFFFFF"/>
                </a:solidFill>
              </a14:hiddenFill>
            </a:ext>
          </a:extLst>
        </p:spPr>
        <p:txBody>
          <a:bodyPr wrap="none"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265" b="0" i="0" u="none" strike="noStrike" kern="1200" cap="none" spc="0" normalizeH="0" baseline="0" noProof="0">
              <a:ln>
                <a:noFill/>
              </a:ln>
              <a:solidFill>
                <a:srgbClr val="4472C4"/>
              </a:solidFill>
              <a:effectLst/>
              <a:uLnTx/>
              <a:uFillTx/>
              <a:latin typeface="楷体" panose="02010609060101010101" pitchFamily="49" charset="-122"/>
              <a:ea typeface="楷体" panose="02010609060101010101" pitchFamily="49" charset="-122"/>
              <a:cs typeface="+mn-cs"/>
            </a:endParaRPr>
          </a:p>
        </p:txBody>
      </p:sp>
      <p:sp>
        <p:nvSpPr>
          <p:cNvPr id="51221" name="文本框 1"/>
          <p:cNvSpPr txBox="1">
            <a:spLocks noChangeArrowheads="1"/>
          </p:cNvSpPr>
          <p:nvPr/>
        </p:nvSpPr>
        <p:spPr bwMode="auto">
          <a:xfrm>
            <a:off x="431800" y="220134"/>
            <a:ext cx="20574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结构梳理</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27"/>
                                        </p:tgtEl>
                                        <p:attrNameLst>
                                          <p:attrName>style.visibility</p:attrName>
                                        </p:attrNameLst>
                                      </p:cBhvr>
                                      <p:to>
                                        <p:strVal val="visible"/>
                                      </p:to>
                                    </p:set>
                                    <p:animEffect transition="in" filter="wipe(left)">
                                      <p:cBhvr>
                                        <p:cTn id="12" dur="500"/>
                                        <p:tgtEl>
                                          <p:spTgt spid="127"/>
                                        </p:tgtEl>
                                      </p:cBhvr>
                                    </p:animEffect>
                                  </p:childTnLst>
                                </p:cTn>
                              </p:par>
                            </p:childTnLst>
                          </p:cTn>
                        </p:par>
                        <p:par>
                          <p:cTn id="13" fill="hold">
                            <p:stCondLst>
                              <p:cond delay="500"/>
                            </p:stCondLst>
                            <p:childTnLst>
                              <p:par>
                                <p:cTn id="14" presetID="6" presetClass="entr" presetSubtype="16"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circle(in)">
                                      <p:cBhvr>
                                        <p:cTn id="16" dur="1000"/>
                                        <p:tgtEl>
                                          <p:spTgt spid="23"/>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grpId="0" nodeType="click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randombar(horizontal)">
                                      <p:cBhvr>
                                        <p:cTn id="21" dur="500"/>
                                        <p:tgtEl>
                                          <p:spTgt spid="24"/>
                                        </p:tgtEl>
                                      </p:cBhvr>
                                    </p:animEffect>
                                  </p:childTnLst>
                                </p:cTn>
                              </p:par>
                            </p:childTnLst>
                          </p:cTn>
                        </p:par>
                        <p:par>
                          <p:cTn id="22" fill="hold">
                            <p:stCondLst>
                              <p:cond delay="500"/>
                            </p:stCondLst>
                            <p:childTnLst>
                              <p:par>
                                <p:cTn id="23" presetID="6" presetClass="entr" presetSubtype="16" fill="hold" grpId="0" nodeType="afterEffect">
                                  <p:stCondLst>
                                    <p:cond delay="0"/>
                                  </p:stCondLst>
                                  <p:childTnLst>
                                    <p:set>
                                      <p:cBhvr>
                                        <p:cTn id="24" dur="1" fill="hold">
                                          <p:stCondLst>
                                            <p:cond delay="0"/>
                                          </p:stCondLst>
                                        </p:cTn>
                                        <p:tgtEl>
                                          <p:spTgt spid="27"/>
                                        </p:tgtEl>
                                        <p:attrNameLst>
                                          <p:attrName>style.visibility</p:attrName>
                                        </p:attrNameLst>
                                      </p:cBhvr>
                                      <p:to>
                                        <p:strVal val="visible"/>
                                      </p:to>
                                    </p:set>
                                    <p:animEffect transition="in" filter="circle(in)">
                                      <p:cBhvr>
                                        <p:cTn id="25" dur="1000"/>
                                        <p:tgtEl>
                                          <p:spTgt spid="27"/>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28"/>
                                        </p:tgtEl>
                                        <p:attrNameLst>
                                          <p:attrName>style.visibility</p:attrName>
                                        </p:attrNameLst>
                                      </p:cBhvr>
                                      <p:to>
                                        <p:strVal val="visible"/>
                                      </p:to>
                                    </p:set>
                                    <p:animEffect transition="in" filter="wipe(left)">
                                      <p:cBhvr>
                                        <p:cTn id="30" dur="500"/>
                                        <p:tgtEl>
                                          <p:spTgt spid="28"/>
                                        </p:tgtEl>
                                      </p:cBhvr>
                                    </p:animEffect>
                                  </p:childTnLst>
                                </p:cTn>
                              </p:par>
                            </p:childTnLst>
                          </p:cTn>
                        </p:par>
                        <p:par>
                          <p:cTn id="31" fill="hold">
                            <p:stCondLst>
                              <p:cond delay="500"/>
                            </p:stCondLst>
                            <p:childTnLst>
                              <p:par>
                                <p:cTn id="32" presetID="6" presetClass="entr" presetSubtype="16" fill="hold" grpId="0"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circle(in)">
                                      <p:cBhvr>
                                        <p:cTn id="34" dur="1000"/>
                                        <p:tgtEl>
                                          <p:spTgt spid="3"/>
                                        </p:tgtEl>
                                      </p:cBhvr>
                                    </p:animEffect>
                                  </p:childTnLst>
                                </p:cTn>
                              </p:par>
                            </p:childTnLst>
                          </p:cTn>
                        </p:par>
                      </p:childTnLst>
                    </p:cTn>
                  </p:par>
                  <p:par>
                    <p:cTn id="35" fill="hold">
                      <p:stCondLst>
                        <p:cond delay="indefinite"/>
                      </p:stCondLst>
                      <p:childTnLst>
                        <p:par>
                          <p:cTn id="36" fill="hold">
                            <p:stCondLst>
                              <p:cond delay="0"/>
                            </p:stCondLst>
                            <p:childTnLst>
                              <p:par>
                                <p:cTn id="37" presetID="14" presetClass="entr" presetSubtype="10"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randombar(horizontal)">
                                      <p:cBhvr>
                                        <p:cTn id="39" dur="500"/>
                                        <p:tgtEl>
                                          <p:spTgt spid="7"/>
                                        </p:tgtEl>
                                      </p:cBhvr>
                                    </p:animEffect>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4"/>
                                        </p:tgtEl>
                                        <p:attrNameLst>
                                          <p:attrName>style.visibility</p:attrName>
                                        </p:attrNameLst>
                                      </p:cBhvr>
                                      <p:to>
                                        <p:strVal val="visible"/>
                                      </p:to>
                                    </p:set>
                                    <p:animEffect transition="in" filter="circle(in)">
                                      <p:cBhvr>
                                        <p:cTn id="44" dur="1000"/>
                                        <p:tgtEl>
                                          <p:spTgt spid="4"/>
                                        </p:tgtEl>
                                      </p:cBhvr>
                                    </p:animEffect>
                                  </p:childTnLst>
                                </p:cTn>
                              </p:par>
                            </p:childTnLst>
                          </p:cTn>
                        </p:par>
                      </p:childTnLst>
                    </p:cTn>
                  </p:par>
                  <p:par>
                    <p:cTn id="45" fill="hold">
                      <p:stCondLst>
                        <p:cond delay="indefinite"/>
                      </p:stCondLst>
                      <p:childTnLst>
                        <p:par>
                          <p:cTn id="46" fill="hold">
                            <p:stCondLst>
                              <p:cond delay="0"/>
                            </p:stCondLst>
                            <p:childTnLst>
                              <p:par>
                                <p:cTn id="47" presetID="14" presetClass="entr" presetSubtype="10" fill="hold" grpId="0" nodeType="click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randombar(horizontal)">
                                      <p:cBhvr>
                                        <p:cTn id="49" dur="500"/>
                                        <p:tgtEl>
                                          <p:spTgt spid="8"/>
                                        </p:tgtEl>
                                      </p:cBhvr>
                                    </p:animEffect>
                                  </p:childTnLst>
                                </p:cTn>
                              </p:par>
                            </p:childTnLst>
                          </p:cTn>
                        </p:par>
                      </p:childTnLst>
                    </p:cTn>
                  </p:par>
                  <p:par>
                    <p:cTn id="50" fill="hold">
                      <p:stCondLst>
                        <p:cond delay="indefinite"/>
                      </p:stCondLst>
                      <p:childTnLst>
                        <p:par>
                          <p:cTn id="51" fill="hold">
                            <p:stCondLst>
                              <p:cond delay="0"/>
                            </p:stCondLst>
                            <p:childTnLst>
                              <p:par>
                                <p:cTn id="52" presetID="6" presetClass="entr" presetSubtype="16" fill="hold" grpId="0" nodeType="click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circle(in)">
                                      <p:cBhvr>
                                        <p:cTn id="54" dur="1000"/>
                                        <p:tgtEl>
                                          <p:spTgt spid="5"/>
                                        </p:tgtEl>
                                      </p:cBhvr>
                                    </p:animEffect>
                                  </p:childTnLst>
                                </p:cTn>
                              </p:par>
                            </p:childTnLst>
                          </p:cTn>
                        </p:par>
                      </p:childTnLst>
                    </p:cTn>
                  </p:par>
                  <p:par>
                    <p:cTn id="55" fill="hold">
                      <p:stCondLst>
                        <p:cond delay="indefinite"/>
                      </p:stCondLst>
                      <p:childTnLst>
                        <p:par>
                          <p:cTn id="56" fill="hold">
                            <p:stCondLst>
                              <p:cond delay="0"/>
                            </p:stCondLst>
                            <p:childTnLst>
                              <p:par>
                                <p:cTn id="57" presetID="14" presetClass="entr" presetSubtype="10" fill="hold" grpId="0" nodeType="clickEffect">
                                  <p:stCondLst>
                                    <p:cond delay="0"/>
                                  </p:stCondLst>
                                  <p:childTnLst>
                                    <p:set>
                                      <p:cBhvr>
                                        <p:cTn id="58" dur="1" fill="hold">
                                          <p:stCondLst>
                                            <p:cond delay="0"/>
                                          </p:stCondLst>
                                        </p:cTn>
                                        <p:tgtEl>
                                          <p:spTgt spid="9"/>
                                        </p:tgtEl>
                                        <p:attrNameLst>
                                          <p:attrName>style.visibility</p:attrName>
                                        </p:attrNameLst>
                                      </p:cBhvr>
                                      <p:to>
                                        <p:strVal val="visible"/>
                                      </p:to>
                                    </p:set>
                                    <p:animEffect transition="in" filter="randombar(horizontal)">
                                      <p:cBhvr>
                                        <p:cTn id="59" dur="500"/>
                                        <p:tgtEl>
                                          <p:spTgt spid="9"/>
                                        </p:tgtEl>
                                      </p:cBhvr>
                                    </p:animEffect>
                                  </p:childTnLst>
                                </p:cTn>
                              </p:par>
                            </p:childTnLst>
                          </p:cTn>
                        </p:par>
                      </p:childTnLst>
                    </p:cTn>
                  </p:par>
                  <p:par>
                    <p:cTn id="60" fill="hold">
                      <p:stCondLst>
                        <p:cond delay="indefinite"/>
                      </p:stCondLst>
                      <p:childTnLst>
                        <p:par>
                          <p:cTn id="61" fill="hold">
                            <p:stCondLst>
                              <p:cond delay="0"/>
                            </p:stCondLst>
                            <p:childTnLst>
                              <p:par>
                                <p:cTn id="62" presetID="6" presetClass="entr" presetSubtype="16" fill="hold" grpId="0" nodeType="clickEffect">
                                  <p:stCondLst>
                                    <p:cond delay="0"/>
                                  </p:stCondLst>
                                  <p:childTnLst>
                                    <p:set>
                                      <p:cBhvr>
                                        <p:cTn id="63" dur="1" fill="hold">
                                          <p:stCondLst>
                                            <p:cond delay="0"/>
                                          </p:stCondLst>
                                        </p:cTn>
                                        <p:tgtEl>
                                          <p:spTgt spid="6"/>
                                        </p:tgtEl>
                                        <p:attrNameLst>
                                          <p:attrName>style.visibility</p:attrName>
                                        </p:attrNameLst>
                                      </p:cBhvr>
                                      <p:to>
                                        <p:strVal val="visible"/>
                                      </p:to>
                                    </p:set>
                                    <p:animEffect transition="in" filter="circle(in)">
                                      <p:cBhvr>
                                        <p:cTn id="64" dur="1000"/>
                                        <p:tgtEl>
                                          <p:spTgt spid="6"/>
                                        </p:tgtEl>
                                      </p:cBhvr>
                                    </p:animEffect>
                                  </p:childTnLst>
                                </p:cTn>
                              </p:par>
                            </p:childTnLst>
                          </p:cTn>
                        </p:par>
                      </p:childTnLst>
                    </p:cTn>
                  </p:par>
                  <p:par>
                    <p:cTn id="65" fill="hold">
                      <p:stCondLst>
                        <p:cond delay="indefinite"/>
                      </p:stCondLst>
                      <p:childTnLst>
                        <p:par>
                          <p:cTn id="66" fill="hold">
                            <p:stCondLst>
                              <p:cond delay="0"/>
                            </p:stCondLst>
                            <p:childTnLst>
                              <p:par>
                                <p:cTn id="67" presetID="14" presetClass="entr" presetSubtype="10" fill="hold" grpId="0" nodeType="clickEffect">
                                  <p:stCondLst>
                                    <p:cond delay="0"/>
                                  </p:stCondLst>
                                  <p:childTnLst>
                                    <p:set>
                                      <p:cBhvr>
                                        <p:cTn id="68" dur="1" fill="hold">
                                          <p:stCondLst>
                                            <p:cond delay="0"/>
                                          </p:stCondLst>
                                        </p:cTn>
                                        <p:tgtEl>
                                          <p:spTgt spid="10"/>
                                        </p:tgtEl>
                                        <p:attrNameLst>
                                          <p:attrName>style.visibility</p:attrName>
                                        </p:attrNameLst>
                                      </p:cBhvr>
                                      <p:to>
                                        <p:strVal val="visible"/>
                                      </p:to>
                                    </p:set>
                                    <p:animEffect transition="in" filter="randombar(horizontal)">
                                      <p:cBhvr>
                                        <p:cTn id="69" dur="500"/>
                                        <p:tgtEl>
                                          <p:spTgt spid="10"/>
                                        </p:tgtEl>
                                      </p:cBhvr>
                                    </p:animEffect>
                                  </p:childTnLst>
                                </p:cTn>
                              </p:par>
                            </p:childTnLst>
                          </p:cTn>
                        </p:par>
                        <p:par>
                          <p:cTn id="70" fill="hold">
                            <p:stCondLst>
                              <p:cond delay="500"/>
                            </p:stCondLst>
                            <p:childTnLst>
                              <p:par>
                                <p:cTn id="71" presetID="6" presetClass="entr" presetSubtype="16" fill="hold" grpId="0" nodeType="afterEffect">
                                  <p:stCondLst>
                                    <p:cond delay="0"/>
                                  </p:stCondLst>
                                  <p:childTnLst>
                                    <p:set>
                                      <p:cBhvr>
                                        <p:cTn id="72" dur="1" fill="hold">
                                          <p:stCondLst>
                                            <p:cond delay="0"/>
                                          </p:stCondLst>
                                        </p:cTn>
                                        <p:tgtEl>
                                          <p:spTgt spid="25"/>
                                        </p:tgtEl>
                                        <p:attrNameLst>
                                          <p:attrName>style.visibility</p:attrName>
                                        </p:attrNameLst>
                                      </p:cBhvr>
                                      <p:to>
                                        <p:strVal val="visible"/>
                                      </p:to>
                                    </p:set>
                                    <p:animEffect transition="in" filter="circle(in)">
                                      <p:cBhvr>
                                        <p:cTn id="73" dur="1000"/>
                                        <p:tgtEl>
                                          <p:spTgt spid="25"/>
                                        </p:tgtEl>
                                      </p:cBhvr>
                                    </p:animEffect>
                                  </p:childTnLst>
                                </p:cTn>
                              </p:par>
                            </p:childTnLst>
                          </p:cTn>
                        </p:par>
                      </p:childTnLst>
                    </p:cTn>
                  </p:par>
                  <p:par>
                    <p:cTn id="74" fill="hold">
                      <p:stCondLst>
                        <p:cond delay="indefinite"/>
                      </p:stCondLst>
                      <p:childTnLst>
                        <p:par>
                          <p:cTn id="75" fill="hold">
                            <p:stCondLst>
                              <p:cond delay="0"/>
                            </p:stCondLst>
                            <p:childTnLst>
                              <p:par>
                                <p:cTn id="76" presetID="14" presetClass="entr" presetSubtype="10" fill="hold" grpId="0" nodeType="clickEffect">
                                  <p:stCondLst>
                                    <p:cond delay="0"/>
                                  </p:stCondLst>
                                  <p:childTnLst>
                                    <p:set>
                                      <p:cBhvr>
                                        <p:cTn id="77" dur="1" fill="hold">
                                          <p:stCondLst>
                                            <p:cond delay="0"/>
                                          </p:stCondLst>
                                        </p:cTn>
                                        <p:tgtEl>
                                          <p:spTgt spid="26"/>
                                        </p:tgtEl>
                                        <p:attrNameLst>
                                          <p:attrName>style.visibility</p:attrName>
                                        </p:attrNameLst>
                                      </p:cBhvr>
                                      <p:to>
                                        <p:strVal val="visible"/>
                                      </p:to>
                                    </p:set>
                                    <p:animEffect transition="in" filter="randombar(horizontal)">
                                      <p:cBhvr>
                                        <p:cTn id="78" dur="500"/>
                                        <p:tgtEl>
                                          <p:spTgt spid="26"/>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8" fill="hold" grpId="0" nodeType="clickEffect">
                                  <p:stCondLst>
                                    <p:cond delay="0"/>
                                  </p:stCondLst>
                                  <p:childTnLst>
                                    <p:set>
                                      <p:cBhvr>
                                        <p:cTn id="82" dur="1" fill="hold">
                                          <p:stCondLst>
                                            <p:cond delay="0"/>
                                          </p:stCondLst>
                                        </p:cTn>
                                        <p:tgtEl>
                                          <p:spTgt spid="125"/>
                                        </p:tgtEl>
                                        <p:attrNameLst>
                                          <p:attrName>style.visibility</p:attrName>
                                        </p:attrNameLst>
                                      </p:cBhvr>
                                      <p:to>
                                        <p:strVal val="visible"/>
                                      </p:to>
                                    </p:set>
                                    <p:animEffect transition="in" filter="wipe(left)">
                                      <p:cBhvr>
                                        <p:cTn id="83" dur="500"/>
                                        <p:tgtEl>
                                          <p:spTgt spid="125"/>
                                        </p:tgtEl>
                                      </p:cBhvr>
                                    </p:animEffect>
                                  </p:childTnLst>
                                </p:cTn>
                              </p:par>
                            </p:childTnLst>
                          </p:cTn>
                        </p:par>
                        <p:par>
                          <p:cTn id="84" fill="hold">
                            <p:stCondLst>
                              <p:cond delay="500"/>
                            </p:stCondLst>
                            <p:childTnLst>
                              <p:par>
                                <p:cTn id="85" presetID="31" presetClass="entr" presetSubtype="0" fill="hold" grpId="0" nodeType="afterEffect">
                                  <p:stCondLst>
                                    <p:cond delay="0"/>
                                  </p:stCondLst>
                                  <p:childTnLst>
                                    <p:set>
                                      <p:cBhvr>
                                        <p:cTn id="86" dur="1" fill="hold">
                                          <p:stCondLst>
                                            <p:cond delay="0"/>
                                          </p:stCondLst>
                                        </p:cTn>
                                        <p:tgtEl>
                                          <p:spTgt spid="128"/>
                                        </p:tgtEl>
                                        <p:attrNameLst>
                                          <p:attrName>style.visibility</p:attrName>
                                        </p:attrNameLst>
                                      </p:cBhvr>
                                      <p:to>
                                        <p:strVal val="visible"/>
                                      </p:to>
                                    </p:set>
                                    <p:anim calcmode="lin" valueType="num">
                                      <p:cBhvr>
                                        <p:cTn id="87" dur="1000" fill="hold"/>
                                        <p:tgtEl>
                                          <p:spTgt spid="128"/>
                                        </p:tgtEl>
                                        <p:attrNameLst>
                                          <p:attrName>ppt_w</p:attrName>
                                        </p:attrNameLst>
                                      </p:cBhvr>
                                      <p:tavLst>
                                        <p:tav tm="0">
                                          <p:val>
                                            <p:fltVal val="0"/>
                                          </p:val>
                                        </p:tav>
                                        <p:tav tm="100000">
                                          <p:val>
                                            <p:strVal val="#ppt_w"/>
                                          </p:val>
                                        </p:tav>
                                      </p:tavLst>
                                    </p:anim>
                                    <p:anim calcmode="lin" valueType="num">
                                      <p:cBhvr>
                                        <p:cTn id="88" dur="1000" fill="hold"/>
                                        <p:tgtEl>
                                          <p:spTgt spid="128"/>
                                        </p:tgtEl>
                                        <p:attrNameLst>
                                          <p:attrName>ppt_h</p:attrName>
                                        </p:attrNameLst>
                                      </p:cBhvr>
                                      <p:tavLst>
                                        <p:tav tm="0">
                                          <p:val>
                                            <p:fltVal val="0"/>
                                          </p:val>
                                        </p:tav>
                                        <p:tav tm="100000">
                                          <p:val>
                                            <p:strVal val="#ppt_h"/>
                                          </p:val>
                                        </p:tav>
                                      </p:tavLst>
                                    </p:anim>
                                    <p:anim calcmode="lin" valueType="num">
                                      <p:cBhvr>
                                        <p:cTn id="89" dur="1000" fill="hold"/>
                                        <p:tgtEl>
                                          <p:spTgt spid="128"/>
                                        </p:tgtEl>
                                        <p:attrNameLst>
                                          <p:attrName>style.rotation</p:attrName>
                                        </p:attrNameLst>
                                      </p:cBhvr>
                                      <p:tavLst>
                                        <p:tav tm="0">
                                          <p:val>
                                            <p:fltVal val="90"/>
                                          </p:val>
                                        </p:tav>
                                        <p:tav tm="100000">
                                          <p:val>
                                            <p:fltVal val="0"/>
                                          </p:val>
                                        </p:tav>
                                      </p:tavLst>
                                    </p:anim>
                                    <p:animEffect transition="in" filter="fade">
                                      <p:cBhvr>
                                        <p:cTn id="90" dur="10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3" grpId="0"/>
      <p:bldP spid="4" grpId="0"/>
      <p:bldP spid="5" grpId="0"/>
      <p:bldP spid="6" grpId="0"/>
      <p:bldP spid="7" grpId="0"/>
      <p:bldP spid="8" grpId="0"/>
      <p:bldP spid="9" grpId="0"/>
      <p:bldP spid="10" grpId="0"/>
      <p:bldP spid="125" grpId="0" animBg="1"/>
      <p:bldP spid="128" grpId="0" animBg="1"/>
      <p:bldP spid="23" grpId="0"/>
      <p:bldP spid="24" grpId="0"/>
      <p:bldP spid="25" grpId="0"/>
      <p:bldP spid="26" grpId="0"/>
      <p:bldP spid="27" grpId="0"/>
      <p:bldP spid="28" grpId="0" animBg="1"/>
    </p:bldLst>
  </p:timing>
</p:sld>
</file>

<file path=ppt/slides/slide1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矩形 1"/>
          <p:cNvSpPr>
            <a:spLocks noChangeArrowheads="1"/>
          </p:cNvSpPr>
          <p:nvPr/>
        </p:nvSpPr>
        <p:spPr bwMode="auto">
          <a:xfrm>
            <a:off x="863601" y="1905001"/>
            <a:ext cx="7404100" cy="4725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231815"/>
                </a:solidFill>
                <a:effectLst/>
                <a:uLnTx/>
                <a:uFillTx/>
                <a:latin typeface="楷体" panose="02010609060101010101" pitchFamily="49" charset="-122"/>
                <a:ea typeface="楷体" panose="02010609060101010101" pitchFamily="49" charset="-122"/>
                <a:cs typeface="+mn-cs"/>
              </a:rPr>
              <a:t>    课文详细描述了五根手指的不同姿态和性格，说明五根手指各有所长，各有所短，如果能团结一致，那就根根有用，从而阐明“团结就是力量”这一人生哲理。</a:t>
            </a:r>
          </a:p>
        </p:txBody>
      </p:sp>
      <p:sp>
        <p:nvSpPr>
          <p:cNvPr id="53250" name="任意多边形: 形状 9"/>
          <p:cNvSpPr>
            <a:spLocks noChangeArrowheads="1"/>
          </p:cNvSpPr>
          <p:nvPr/>
        </p:nvSpPr>
        <p:spPr bwMode="auto">
          <a:xfrm rot="-2251900">
            <a:off x="8140701" y="5088468"/>
            <a:ext cx="715963" cy="973667"/>
          </a:xfrm>
          <a:custGeom>
            <a:avLst/>
            <a:gdLst>
              <a:gd name="T0" fmla="*/ 323666 w 1005382"/>
              <a:gd name="T1" fmla="*/ 1026173 h 1025956"/>
              <a:gd name="T2" fmla="*/ 772179 w 1005382"/>
              <a:gd name="T3" fmla="*/ 1026173 h 1025956"/>
              <a:gd name="T4" fmla="*/ 992458 w 1005382"/>
              <a:gd name="T5" fmla="*/ 432682 h 1025956"/>
              <a:gd name="T6" fmla="*/ 868328 w 1005382"/>
              <a:gd name="T7" fmla="*/ 392631 h 1025956"/>
              <a:gd name="T8" fmla="*/ 808252 w 1005382"/>
              <a:gd name="T9" fmla="*/ 500713 h 1025956"/>
              <a:gd name="T10" fmla="*/ 764224 w 1005382"/>
              <a:gd name="T11" fmla="*/ 444615 h 1025956"/>
              <a:gd name="T12" fmla="*/ 816345 w 1005382"/>
              <a:gd name="T13" fmla="*/ 136279 h 1025956"/>
              <a:gd name="T14" fmla="*/ 680145 w 1005382"/>
              <a:gd name="T15" fmla="*/ 108298 h 1025956"/>
              <a:gd name="T16" fmla="*/ 632139 w 1005382"/>
              <a:gd name="T17" fmla="*/ 416634 h 1025956"/>
              <a:gd name="T18" fmla="*/ 568085 w 1005382"/>
              <a:gd name="T19" fmla="*/ 388654 h 1025956"/>
              <a:gd name="T20" fmla="*/ 560130 w 1005382"/>
              <a:gd name="T21" fmla="*/ 68248 h 1025956"/>
              <a:gd name="T22" fmla="*/ 408019 w 1005382"/>
              <a:gd name="T23" fmla="*/ 72226 h 1025956"/>
              <a:gd name="T24" fmla="*/ 411997 w 1005382"/>
              <a:gd name="T25" fmla="*/ 432682 h 1025956"/>
              <a:gd name="T26" fmla="*/ 359876 w 1005382"/>
              <a:gd name="T27" fmla="*/ 428704 h 1025956"/>
              <a:gd name="T28" fmla="*/ 263727 w 1005382"/>
              <a:gd name="T29" fmla="*/ 200470 h 1025956"/>
              <a:gd name="T30" fmla="*/ 127527 w 1005382"/>
              <a:gd name="T31" fmla="*/ 240521 h 1025956"/>
              <a:gd name="T32" fmla="*/ 255635 w 1005382"/>
              <a:gd name="T33" fmla="*/ 552834 h 1025956"/>
              <a:gd name="T34" fmla="*/ 235609 w 1005382"/>
              <a:gd name="T35" fmla="*/ 660916 h 1025956"/>
              <a:gd name="T36" fmla="*/ 103524 w 1005382"/>
              <a:gd name="T37" fmla="*/ 540764 h 1025956"/>
              <a:gd name="T38" fmla="*/ 6141 w 1005382"/>
              <a:gd name="T39" fmla="*/ 615516 h 1025956"/>
              <a:gd name="T40" fmla="*/ 209000 w 1005382"/>
              <a:gd name="T41" fmla="*/ 877080 h 1025956"/>
              <a:gd name="T42" fmla="*/ 323666 w 1005382"/>
              <a:gd name="T43" fmla="*/ 1026173 h 1025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05382" h="1025956">
                <a:moveTo>
                  <a:pt x="323666" y="1026173"/>
                </a:moveTo>
                <a:lnTo>
                  <a:pt x="772179" y="1026173"/>
                </a:lnTo>
                <a:cubicBezTo>
                  <a:pt x="772179" y="1026173"/>
                  <a:pt x="940749" y="571899"/>
                  <a:pt x="992458" y="432682"/>
                </a:cubicBezTo>
                <a:cubicBezTo>
                  <a:pt x="1044579" y="292504"/>
                  <a:pt x="916334" y="260546"/>
                  <a:pt x="868328" y="392631"/>
                </a:cubicBezTo>
                <a:cubicBezTo>
                  <a:pt x="833764" y="487820"/>
                  <a:pt x="808252" y="500713"/>
                  <a:pt x="808252" y="500713"/>
                </a:cubicBezTo>
                <a:cubicBezTo>
                  <a:pt x="808252" y="500713"/>
                  <a:pt x="755446" y="500576"/>
                  <a:pt x="764224" y="444615"/>
                </a:cubicBezTo>
                <a:cubicBezTo>
                  <a:pt x="776294" y="368491"/>
                  <a:pt x="792204" y="276457"/>
                  <a:pt x="816345" y="136279"/>
                </a:cubicBezTo>
                <a:cubicBezTo>
                  <a:pt x="831295" y="49320"/>
                  <a:pt x="692215" y="36152"/>
                  <a:pt x="680145" y="108298"/>
                </a:cubicBezTo>
                <a:cubicBezTo>
                  <a:pt x="668075" y="180445"/>
                  <a:pt x="640094" y="372606"/>
                  <a:pt x="632139" y="416634"/>
                </a:cubicBezTo>
                <a:cubicBezTo>
                  <a:pt x="624183" y="460663"/>
                  <a:pt x="573160" y="496598"/>
                  <a:pt x="568085" y="388654"/>
                </a:cubicBezTo>
                <a:cubicBezTo>
                  <a:pt x="564656" y="316096"/>
                  <a:pt x="560130" y="210071"/>
                  <a:pt x="560130" y="68248"/>
                </a:cubicBezTo>
                <a:cubicBezTo>
                  <a:pt x="560130" y="-27901"/>
                  <a:pt x="408019" y="-15831"/>
                  <a:pt x="408019" y="72226"/>
                </a:cubicBezTo>
                <a:cubicBezTo>
                  <a:pt x="408019" y="133810"/>
                  <a:pt x="412957" y="384539"/>
                  <a:pt x="411997" y="432682"/>
                </a:cubicBezTo>
                <a:cubicBezTo>
                  <a:pt x="411174" y="480688"/>
                  <a:pt x="389777" y="495913"/>
                  <a:pt x="359876" y="428704"/>
                </a:cubicBezTo>
                <a:cubicBezTo>
                  <a:pt x="327781" y="356558"/>
                  <a:pt x="293765" y="271245"/>
                  <a:pt x="263727" y="200470"/>
                </a:cubicBezTo>
                <a:cubicBezTo>
                  <a:pt x="219699" y="96366"/>
                  <a:pt x="100232" y="167689"/>
                  <a:pt x="127527" y="240521"/>
                </a:cubicBezTo>
                <a:cubicBezTo>
                  <a:pt x="151393" y="304163"/>
                  <a:pt x="209137" y="444752"/>
                  <a:pt x="255635" y="552834"/>
                </a:cubicBezTo>
                <a:cubicBezTo>
                  <a:pt x="279500" y="608110"/>
                  <a:pt x="309676" y="717975"/>
                  <a:pt x="235609" y="660916"/>
                </a:cubicBezTo>
                <a:cubicBezTo>
                  <a:pt x="183626" y="620866"/>
                  <a:pt x="163600" y="580815"/>
                  <a:pt x="103524" y="540764"/>
                </a:cubicBezTo>
                <a:cubicBezTo>
                  <a:pt x="43448" y="500713"/>
                  <a:pt x="-17177" y="586850"/>
                  <a:pt x="6141" y="615516"/>
                </a:cubicBezTo>
                <a:cubicBezTo>
                  <a:pt x="58261" y="679570"/>
                  <a:pt x="149747" y="780383"/>
                  <a:pt x="209000" y="877080"/>
                </a:cubicBezTo>
                <a:cubicBezTo>
                  <a:pt x="252891" y="949226"/>
                  <a:pt x="323666" y="1026173"/>
                  <a:pt x="323666" y="1026173"/>
                </a:cubicBezTo>
                <a:close/>
              </a:path>
            </a:pathLst>
          </a:custGeom>
          <a:solidFill>
            <a:srgbClr val="C2E1D1"/>
          </a:solidFill>
          <a:ln>
            <a:noFill/>
          </a:ln>
          <a:extLst>
            <a:ext uri="{91240B29-F687-4F45-9708-019B960494DF}">
              <a14:hiddenLine xmlns:a14="http://schemas.microsoft.com/office/drawing/2010/main" xmlns="" w="9525">
                <a:solidFill>
                  <a:srgbClr val="000000"/>
                </a:solidFill>
                <a:round/>
              </a14:hiddenLine>
            </a:ext>
          </a:extLst>
        </p:spPr>
        <p:txBody>
          <a:bodyP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53251" name="文本框 1"/>
          <p:cNvSpPr txBox="1">
            <a:spLocks noChangeArrowheads="1"/>
          </p:cNvSpPr>
          <p:nvPr/>
        </p:nvSpPr>
        <p:spPr bwMode="auto">
          <a:xfrm>
            <a:off x="431800" y="220134"/>
            <a:ext cx="20574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课堂小结</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6626"/>
                                        </p:tgtEl>
                                        <p:attrNameLst>
                                          <p:attrName>style.visibility</p:attrName>
                                        </p:attrNameLst>
                                      </p:cBhvr>
                                      <p:to>
                                        <p:strVal val="visible"/>
                                      </p:to>
                                    </p:set>
                                    <p:animEffect transition="in" filter="fade">
                                      <p:cBhvr>
                                        <p:cTn id="7" dur="1000"/>
                                        <p:tgtEl>
                                          <p:spTgt spid="26626"/>
                                        </p:tgtEl>
                                      </p:cBhvr>
                                    </p:animEffect>
                                    <p:anim calcmode="lin" valueType="num">
                                      <p:cBhvr>
                                        <p:cTn id="8" dur="1000" fill="hold"/>
                                        <p:tgtEl>
                                          <p:spTgt spid="26626"/>
                                        </p:tgtEl>
                                        <p:attrNameLst>
                                          <p:attrName>ppt_x</p:attrName>
                                        </p:attrNameLst>
                                      </p:cBhvr>
                                      <p:tavLst>
                                        <p:tav tm="0">
                                          <p:val>
                                            <p:strVal val="#ppt_x"/>
                                          </p:val>
                                        </p:tav>
                                        <p:tav tm="100000">
                                          <p:val>
                                            <p:strVal val="#ppt_x"/>
                                          </p:val>
                                        </p:tav>
                                      </p:tavLst>
                                    </p:anim>
                                    <p:anim calcmode="lin" valueType="num">
                                      <p:cBhvr>
                                        <p:cTn id="9" dur="1000" fill="hold"/>
                                        <p:tgtEl>
                                          <p:spTgt spid="266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6" grpId="0"/>
    </p:bldLst>
  </p:timing>
</p:sld>
</file>

<file path=ppt/slides/slide1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7"/>
          <p:cNvSpPr>
            <a:spLocks noChangeArrowheads="1"/>
          </p:cNvSpPr>
          <p:nvPr/>
        </p:nvSpPr>
        <p:spPr bwMode="auto">
          <a:xfrm>
            <a:off x="965201" y="1907118"/>
            <a:ext cx="7404100" cy="4132926"/>
          </a:xfrm>
          <a:prstGeom prst="rect">
            <a:avLst/>
          </a:prstGeom>
          <a:noFill/>
          <a:ln>
            <a:noFill/>
          </a:ln>
          <a:effectLst>
            <a:outerShdw dist="35921" dir="2700000" sy="50000" kx="2115830" algn="bl" rotWithShape="0">
              <a:srgbClr val="C0C0C0">
                <a:alpha val="79999"/>
              </a:srgbClr>
            </a:outerShdw>
          </a:effectLst>
          <a:extLst>
            <a:ext uri="{909E8E84-426E-40DD-AFC4-6F175D3DCCD1}">
              <a14:hiddenFill xmlns:a14="http://schemas.microsoft.com/office/drawing/2010/main" xmlns="">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14:hiddenFill>
            </a:ext>
            <a:ext uri="{91240B29-F687-4F45-9708-019B960494DF}">
              <a14:hiddenLine xmlns:a14="http://schemas.microsoft.com/office/drawing/2010/main" xmlns="" w="12700">
                <a:solidFill>
                  <a:srgbClr val="CC3300"/>
                </a:solidFill>
                <a:miter lim="800000"/>
                <a:headEnd/>
                <a:tailEnd/>
              </a14:hiddenLine>
            </a:ext>
          </a:extLst>
        </p:spPr>
        <p:txBody>
          <a:bodyPr>
            <a:spAutoFit/>
          </a:bodyPr>
          <a:lstStyle/>
          <a:p>
            <a:pPr marL="685800" marR="0" lvl="0" indent="-685800" algn="l" defTabSz="1219200" rtl="0" eaLnBrk="1" fontAlgn="base" latinLnBrk="0" hangingPunct="1">
              <a:lnSpc>
                <a:spcPct val="150000"/>
              </a:lnSpc>
              <a:spcBef>
                <a:spcPts val="800"/>
              </a:spcBef>
              <a:spcAft>
                <a:spcPct val="0"/>
              </a:spcAft>
              <a:buClrTx/>
              <a:buSzTx/>
              <a:buFont typeface="+mj-lt"/>
              <a:buAutoNum type="arabicPeriod"/>
              <a:defRPr/>
            </a:pPr>
            <a:r>
              <a:rPr kumimoji="0" lang="zh-CN" altLang="en-US" sz="4265" b="1" i="0" u="none" strike="noStrike" kern="1200" cap="none" spc="0" normalizeH="0" baseline="0" noProof="0" dirty="0">
                <a:ln>
                  <a:noFill/>
                </a:ln>
                <a:solidFill>
                  <a:srgbClr val="231815"/>
                </a:solidFill>
                <a:effectLst/>
                <a:uLnTx/>
                <a:uFillTx/>
                <a:latin typeface="等线" panose="02010600030101010101" pitchFamily="2" charset="-122"/>
                <a:ea typeface="等线" panose="02010600030101010101" pitchFamily="2" charset="-122"/>
                <a:cs typeface="+mn-cs"/>
              </a:rPr>
              <a:t>搜集、欣赏丰子恺先生的其他作品。</a:t>
            </a:r>
          </a:p>
          <a:p>
            <a:pPr marL="686435" marR="0" lvl="0" indent="-686435" algn="l" defTabSz="1219200" rtl="0" eaLnBrk="1" fontAlgn="base" latinLnBrk="0" hangingPunct="1">
              <a:lnSpc>
                <a:spcPct val="150000"/>
              </a:lnSpc>
              <a:spcBef>
                <a:spcPts val="800"/>
              </a:spcBef>
              <a:spcAft>
                <a:spcPct val="0"/>
              </a:spcAft>
              <a:buClrTx/>
              <a:buSzTx/>
              <a:buFont typeface="+mj-lt"/>
              <a:buAutoNum type="arabicPeriod"/>
              <a:defRPr/>
            </a:pPr>
            <a:r>
              <a:rPr kumimoji="0" lang="zh-CN" altLang="en-US" sz="4265" b="1" i="0" u="none" strike="noStrike" kern="1200" cap="none" spc="0" normalizeH="0" baseline="0" noProof="0" dirty="0">
                <a:ln>
                  <a:noFill/>
                </a:ln>
                <a:solidFill>
                  <a:prstClr val="black">
                    <a:lumMod val="95000"/>
                    <a:lumOff val="5000"/>
                  </a:prstClr>
                </a:solidFill>
                <a:effectLst/>
                <a:uLnTx/>
                <a:uFillTx/>
                <a:latin typeface="宋体" panose="02010600030101010101" pitchFamily="2" charset="-122"/>
                <a:ea typeface="宋体" panose="02010600030101010101" pitchFamily="2" charset="-122"/>
                <a:cs typeface="+mn-cs"/>
                <a:sym typeface="等线" panose="02010600030101010101" pitchFamily="2" charset="-122"/>
              </a:rPr>
              <a:t>有感情地朗读课文，摘抄自己喜欢的段落。</a:t>
            </a:r>
            <a:endParaRPr kumimoji="0" lang="zh-CN" altLang="en-US" sz="4265" b="1" i="0" u="none" strike="noStrike" kern="1200" cap="none" spc="0" normalizeH="0" baseline="0" noProof="0" dirty="0">
              <a:ln>
                <a:noFill/>
              </a:ln>
              <a:solidFill>
                <a:srgbClr val="231815"/>
              </a:solidFill>
              <a:effectLst/>
              <a:uLnTx/>
              <a:uFillTx/>
              <a:latin typeface="等线" panose="02010600030101010101" pitchFamily="2" charset="-122"/>
              <a:ea typeface="等线" panose="02010600030101010101" pitchFamily="2" charset="-122"/>
              <a:cs typeface="+mn-cs"/>
            </a:endParaRPr>
          </a:p>
        </p:txBody>
      </p:sp>
      <p:sp>
        <p:nvSpPr>
          <p:cNvPr id="68610" name="文本框 1"/>
          <p:cNvSpPr txBox="1">
            <a:spLocks noChangeArrowheads="1"/>
          </p:cNvSpPr>
          <p:nvPr/>
        </p:nvSpPr>
        <p:spPr bwMode="auto">
          <a:xfrm>
            <a:off x="431800" y="220134"/>
            <a:ext cx="20574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课后作业</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2355241" y="2301125"/>
            <a:ext cx="5108130" cy="1025665"/>
          </a:xfrm>
          <a:prstGeom prst="rect">
            <a:avLst/>
          </a:prstGeom>
          <a:noFill/>
          <a:effectLst>
            <a:outerShdw blurRad="50800" dist="38100" dir="8100000" algn="tr" rotWithShape="0">
              <a:prstClr val="black">
                <a:alpha val="40000"/>
              </a:prstClr>
            </a:outerShdw>
          </a:effectLst>
        </p:spPr>
        <p:txBody>
          <a:bodyPr wrap="none" lIns="121920" tIns="60960" rIns="121920" bIns="60960">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en-US" altLang="zh-CN" sz="5865"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Calibri" panose="020F0502020204030204" pitchFamily="34" charset="0"/>
                <a:ea typeface="宋体" panose="02010600030101010101" pitchFamily="2" charset="-122"/>
                <a:cs typeface="+mn-cs"/>
              </a:rPr>
              <a:t>23  </a:t>
            </a:r>
            <a:r>
              <a:rPr kumimoji="0" lang="zh-CN" altLang="en-US" sz="5865"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Calibri" panose="020F0502020204030204" pitchFamily="34" charset="0"/>
                <a:ea typeface="宋体" panose="02010600030101010101" pitchFamily="2" charset="-122"/>
                <a:cs typeface="+mn-cs"/>
              </a:rPr>
              <a:t>童年的发现</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TextBox 5"/>
          <p:cNvSpPr txBox="1">
            <a:spLocks noChangeArrowheads="1"/>
          </p:cNvSpPr>
          <p:nvPr/>
        </p:nvSpPr>
        <p:spPr bwMode="auto">
          <a:xfrm>
            <a:off x="677863" y="1365253"/>
            <a:ext cx="7835900" cy="25597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0" fontAlgn="base" latinLnBrk="0" hangingPunct="0">
              <a:lnSpc>
                <a:spcPct val="13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自由读课文，疏通生字词，然后想一想：课文主要写了哪些内容？</a:t>
            </a:r>
            <a:endPar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endParaRPr>
          </a:p>
        </p:txBody>
      </p:sp>
      <p:sp>
        <p:nvSpPr>
          <p:cNvPr id="6" name="Text Box 6"/>
          <p:cNvSpPr txBox="1">
            <a:spLocks noChangeArrowheads="1"/>
          </p:cNvSpPr>
          <p:nvPr/>
        </p:nvSpPr>
        <p:spPr bwMode="auto">
          <a:xfrm>
            <a:off x="1157289" y="3033185"/>
            <a:ext cx="7180262" cy="3937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ts val="65"/>
              </a:spcBef>
              <a:spcAft>
                <a:spcPct val="0"/>
              </a:spcAft>
              <a:buClrTx/>
              <a:buSzTx/>
              <a:buFontTx/>
              <a:buNone/>
              <a:defRPr/>
            </a:pPr>
            <a:r>
              <a:rPr kumimoji="0" lang="zh-CN" altLang="en-US" sz="4265" b="1" i="0" u="none" strike="noStrike" kern="1200" cap="none" spc="0" normalizeH="0" baseline="0" noProof="0">
                <a:ln>
                  <a:noFill/>
                </a:ln>
                <a:solidFill>
                  <a:srgbClr val="2E8280"/>
                </a:solidFill>
                <a:effectLst/>
                <a:uLnTx/>
                <a:uFillTx/>
                <a:latin typeface="楷体" panose="02010609060101010101" pitchFamily="49" charset="-122"/>
                <a:ea typeface="楷体" panose="02010609060101010101" pitchFamily="49" charset="-122"/>
                <a:cs typeface="+mn-cs"/>
              </a:rPr>
              <a:t>    课文先概述了“我”童年的发现，然后具体叙述这个发现的经过，最后讲了“我”的这个发现在几年后老师讲课时得到了证实。</a:t>
            </a:r>
          </a:p>
        </p:txBody>
      </p:sp>
      <p:sp>
        <p:nvSpPr>
          <p:cNvPr id="8195" name="文本框 1"/>
          <p:cNvSpPr txBox="1">
            <a:spLocks noChangeArrowheads="1"/>
          </p:cNvSpPr>
          <p:nvPr/>
        </p:nvSpPr>
        <p:spPr bwMode="auto">
          <a:xfrm>
            <a:off x="1878014" y="421218"/>
            <a:ext cx="2447925"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D75E1B"/>
                </a:solidFill>
                <a:effectLst/>
                <a:uLnTx/>
                <a:uFillTx/>
                <a:latin typeface="黑体" panose="02010609060101010101" pitchFamily="49" charset="-122"/>
                <a:ea typeface="黑体" panose="02010609060101010101" pitchFamily="49" charset="-122"/>
                <a:cs typeface="+mn-cs"/>
              </a:rPr>
              <a:t>初读课文</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文本框 18"/>
          <p:cNvSpPr txBox="1">
            <a:spLocks noChangeArrowheads="1"/>
          </p:cNvSpPr>
          <p:nvPr/>
        </p:nvSpPr>
        <p:spPr bwMode="auto">
          <a:xfrm>
            <a:off x="3427414" y="1399119"/>
            <a:ext cx="2560637" cy="1734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0" fontAlgn="base" latinLnBrk="0" hangingPunct="0">
              <a:lnSpc>
                <a:spcPct val="100000"/>
              </a:lnSpc>
              <a:spcBef>
                <a:spcPct val="0"/>
              </a:spcBef>
              <a:spcAft>
                <a:spcPct val="0"/>
              </a:spcAft>
              <a:buClrTx/>
              <a:buSzTx/>
              <a:buFont typeface="Wingdings" panose="05000000000000000000" pitchFamily="2" charset="2"/>
              <a:buChar char="u"/>
              <a:defRPr/>
            </a:pPr>
            <a:r>
              <a:rPr kumimoji="0" lang="zh-CN" altLang="en-US" sz="5335" b="1" i="0" u="none" strike="noStrike" kern="1200" cap="none" spc="0" normalizeH="0" baseline="0" noProof="0">
                <a:ln>
                  <a:noFill/>
                </a:ln>
                <a:solidFill>
                  <a:srgbClr val="EF4B3B"/>
                </a:solidFill>
                <a:effectLst/>
                <a:uLnTx/>
                <a:uFillTx/>
                <a:latin typeface="宋体" panose="02010600030101010101" pitchFamily="2" charset="-122"/>
                <a:ea typeface="宋体" panose="02010600030101010101" pitchFamily="2" charset="-122"/>
                <a:cs typeface="+mn-cs"/>
              </a:rPr>
              <a:t>我会读</a:t>
            </a:r>
          </a:p>
        </p:txBody>
      </p:sp>
      <p:sp>
        <p:nvSpPr>
          <p:cNvPr id="10242" name="文本框 1"/>
          <p:cNvSpPr txBox="1">
            <a:spLocks noChangeArrowheads="1"/>
          </p:cNvSpPr>
          <p:nvPr/>
        </p:nvSpPr>
        <p:spPr bwMode="auto">
          <a:xfrm>
            <a:off x="1878014" y="421218"/>
            <a:ext cx="2447925"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D75E1B"/>
                </a:solidFill>
                <a:effectLst/>
                <a:uLnTx/>
                <a:uFillTx/>
                <a:latin typeface="黑体" panose="02010609060101010101" pitchFamily="49" charset="-122"/>
                <a:ea typeface="黑体" panose="02010609060101010101" pitchFamily="49" charset="-122"/>
                <a:cs typeface="+mn-cs"/>
              </a:rPr>
              <a:t>字词学习</a:t>
            </a:r>
          </a:p>
        </p:txBody>
      </p:sp>
      <p:pic>
        <p:nvPicPr>
          <p:cNvPr id="10243" name="图片 125"/>
          <p:cNvPicPr>
            <a:picLocks noChangeAspect="1" noChangeArrowheads="1"/>
          </p:cNvPicPr>
          <p:nvPr/>
        </p:nvPicPr>
        <p:blipFill>
          <a:blip r:embed="rId3" cstate="email"/>
          <a:srcRect/>
          <a:stretch>
            <a:fillRect/>
          </a:stretch>
        </p:blipFill>
        <p:spPr bwMode="auto">
          <a:xfrm>
            <a:off x="8139114" y="5585885"/>
            <a:ext cx="777875" cy="10477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Box 23"/>
          <p:cNvSpPr txBox="1">
            <a:spLocks noChangeArrowheads="1"/>
          </p:cNvSpPr>
          <p:nvPr/>
        </p:nvSpPr>
        <p:spPr bwMode="auto">
          <a:xfrm>
            <a:off x="277814" y="1869017"/>
            <a:ext cx="8618537" cy="797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2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EF4B3B"/>
                </a:solidFill>
                <a:effectLst/>
                <a:uLnTx/>
                <a:uFillTx/>
                <a:latin typeface="楷体" panose="02010609060101010101" pitchFamily="49" charset="-122"/>
                <a:ea typeface="楷体" panose="02010609060101010101" pitchFamily="49" charset="-122"/>
                <a:cs typeface="+mn-cs"/>
              </a:rPr>
              <a:t>胚</a:t>
            </a:r>
            <a:r>
              <a:rPr kumimoji="0" lang="zh-CN" altLang="en-US" sz="6400" b="1" i="0" u="none" strike="noStrike" kern="1200" cap="none" spc="0" normalizeH="0" baseline="0" noProof="0">
                <a:ln>
                  <a:noFill/>
                </a:ln>
                <a:solidFill>
                  <a:srgbClr val="221814"/>
                </a:solidFill>
                <a:effectLst/>
                <a:uLnTx/>
                <a:uFillTx/>
                <a:latin typeface="楷体" panose="02010609060101010101" pitchFamily="49" charset="-122"/>
                <a:ea typeface="楷体" panose="02010609060101010101" pitchFamily="49" charset="-122"/>
                <a:cs typeface="+mn-cs"/>
              </a:rPr>
              <a:t>胎  </a:t>
            </a:r>
            <a:r>
              <a:rPr kumimoji="0" lang="zh-CN" altLang="en-US" sz="6400" b="1" i="0" u="none" strike="noStrike" kern="1200" cap="none" spc="0" normalizeH="0" baseline="0" noProof="0">
                <a:ln>
                  <a:noFill/>
                </a:ln>
                <a:solidFill>
                  <a:srgbClr val="EF4B3B"/>
                </a:solidFill>
                <a:effectLst/>
                <a:uLnTx/>
                <a:uFillTx/>
                <a:latin typeface="楷体" panose="02010609060101010101" pitchFamily="49" charset="-122"/>
                <a:ea typeface="楷体" panose="02010609060101010101" pitchFamily="49" charset="-122"/>
                <a:cs typeface="+mn-cs"/>
              </a:rPr>
              <a:t>祸患</a:t>
            </a:r>
            <a:r>
              <a:rPr kumimoji="0" lang="zh-CN" altLang="en-US" sz="6400" b="1" i="0" u="none" strike="noStrike" kern="1200" cap="none" spc="0" normalizeH="0" baseline="0" noProof="0">
                <a:ln>
                  <a:noFill/>
                </a:ln>
                <a:solidFill>
                  <a:srgbClr val="221814"/>
                </a:solidFill>
                <a:effectLst/>
                <a:uLnTx/>
                <a:uFillTx/>
                <a:latin typeface="楷体" panose="02010609060101010101" pitchFamily="49" charset="-122"/>
                <a:ea typeface="楷体" panose="02010609060101010101" pitchFamily="49" charset="-122"/>
                <a:cs typeface="+mn-cs"/>
              </a:rPr>
              <a:t>  天</a:t>
            </a:r>
            <a:r>
              <a:rPr kumimoji="0" lang="zh-CN" altLang="en-US" sz="6400" b="1" i="0" u="none" strike="noStrike" kern="1200" cap="none" spc="0" normalizeH="0" baseline="0" noProof="0">
                <a:ln>
                  <a:noFill/>
                </a:ln>
                <a:solidFill>
                  <a:srgbClr val="EF4B3B"/>
                </a:solidFill>
                <a:effectLst/>
                <a:uLnTx/>
                <a:uFillTx/>
                <a:latin typeface="楷体" panose="02010609060101010101" pitchFamily="49" charset="-122"/>
                <a:ea typeface="楷体" panose="02010609060101010101" pitchFamily="49" charset="-122"/>
                <a:cs typeface="+mn-cs"/>
              </a:rPr>
              <a:t>赋 </a:t>
            </a:r>
            <a:r>
              <a:rPr kumimoji="0" lang="zh-CN" altLang="en-US" sz="6400" b="1" i="0" u="none" strike="noStrike" kern="1200" cap="none" spc="0" normalizeH="0" baseline="0" noProof="0">
                <a:ln>
                  <a:noFill/>
                </a:ln>
                <a:solidFill>
                  <a:srgbClr val="221814"/>
                </a:solidFill>
                <a:effectLst/>
                <a:uLnTx/>
                <a:uFillTx/>
                <a:latin typeface="楷体" panose="02010609060101010101" pitchFamily="49" charset="-122"/>
                <a:ea typeface="楷体" panose="02010609060101010101" pitchFamily="49" charset="-122"/>
                <a:cs typeface="+mn-cs"/>
              </a:rPr>
              <a:t> </a:t>
            </a:r>
            <a:r>
              <a:rPr kumimoji="0" lang="zh-CN" altLang="en-US" sz="6400" b="1" i="0" u="none" strike="noStrike" kern="1200" cap="none" spc="0" normalizeH="0" baseline="0" noProof="0">
                <a:ln>
                  <a:noFill/>
                </a:ln>
                <a:solidFill>
                  <a:srgbClr val="EF4B3B"/>
                </a:solidFill>
                <a:effectLst/>
                <a:uLnTx/>
                <a:uFillTx/>
                <a:latin typeface="楷体" panose="02010609060101010101" pitchFamily="49" charset="-122"/>
                <a:ea typeface="楷体" panose="02010609060101010101" pitchFamily="49" charset="-122"/>
                <a:cs typeface="+mn-cs"/>
              </a:rPr>
              <a:t>痴</a:t>
            </a:r>
            <a:r>
              <a:rPr kumimoji="0" lang="zh-CN" altLang="en-US" sz="6400" b="1" i="0" u="none" strike="noStrike" kern="1200" cap="none" spc="0" normalizeH="0" baseline="0" noProof="0">
                <a:ln>
                  <a:noFill/>
                </a:ln>
                <a:solidFill>
                  <a:srgbClr val="221814"/>
                </a:solidFill>
                <a:effectLst/>
                <a:uLnTx/>
                <a:uFillTx/>
                <a:latin typeface="楷体" panose="02010609060101010101" pitchFamily="49" charset="-122"/>
                <a:ea typeface="楷体" panose="02010609060101010101" pitchFamily="49" charset="-122"/>
                <a:cs typeface="+mn-cs"/>
              </a:rPr>
              <a:t>迷  </a:t>
            </a:r>
            <a:r>
              <a:rPr kumimoji="0" lang="zh-CN" altLang="en-US" sz="6400" b="1" i="0" u="none" strike="noStrike" kern="1200" cap="none" spc="0" normalizeH="0" baseline="0" noProof="0">
                <a:ln>
                  <a:noFill/>
                </a:ln>
                <a:solidFill>
                  <a:srgbClr val="EF4B3B"/>
                </a:solidFill>
                <a:effectLst/>
                <a:uLnTx/>
                <a:uFillTx/>
                <a:latin typeface="楷体" panose="02010609060101010101" pitchFamily="49" charset="-122"/>
                <a:ea typeface="楷体" panose="02010609060101010101" pitchFamily="49" charset="-122"/>
                <a:cs typeface="+mn-cs"/>
              </a:rPr>
              <a:t>嘿</a:t>
            </a:r>
            <a:endParaRPr kumimoji="0" lang="en-US" altLang="zh-CN" sz="6400" b="1" i="0" u="none" strike="noStrike" kern="1200" cap="none" spc="0" normalizeH="0" baseline="0" noProof="0">
              <a:ln>
                <a:noFill/>
              </a:ln>
              <a:solidFill>
                <a:srgbClr val="EF4B3B"/>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2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EF4B3B"/>
                </a:solidFill>
                <a:effectLst/>
                <a:uLnTx/>
                <a:uFillTx/>
                <a:latin typeface="楷体" panose="02010609060101010101" pitchFamily="49" charset="-122"/>
                <a:ea typeface="楷体" panose="02010609060101010101" pitchFamily="49" charset="-122"/>
                <a:cs typeface="+mn-cs"/>
              </a:rPr>
              <a:t>绞</a:t>
            </a:r>
            <a:r>
              <a:rPr kumimoji="0" lang="zh-CN" altLang="en-US" sz="6400" b="1" i="0" u="none" strike="noStrike" kern="1200" cap="none" spc="0" normalizeH="0" baseline="0" noProof="0">
                <a:ln>
                  <a:noFill/>
                </a:ln>
                <a:solidFill>
                  <a:srgbClr val="221814"/>
                </a:solidFill>
                <a:effectLst/>
                <a:uLnTx/>
                <a:uFillTx/>
                <a:latin typeface="楷体" panose="02010609060101010101" pitchFamily="49" charset="-122"/>
                <a:ea typeface="楷体" panose="02010609060101010101" pitchFamily="49" charset="-122"/>
                <a:cs typeface="+mn-cs"/>
              </a:rPr>
              <a:t>尽脑汁  </a:t>
            </a:r>
            <a:r>
              <a:rPr kumimoji="0" lang="zh-CN" altLang="en-US" sz="6400" b="1" i="0" u="none" strike="noStrike" kern="1200" cap="none" spc="0" normalizeH="0" baseline="0" noProof="0">
                <a:ln>
                  <a:noFill/>
                </a:ln>
                <a:solidFill>
                  <a:srgbClr val="EF4B3B"/>
                </a:solidFill>
                <a:effectLst/>
                <a:uLnTx/>
                <a:uFillTx/>
                <a:latin typeface="楷体" panose="02010609060101010101" pitchFamily="49" charset="-122"/>
                <a:ea typeface="楷体" panose="02010609060101010101" pitchFamily="49" charset="-122"/>
                <a:cs typeface="+mn-cs"/>
              </a:rPr>
              <a:t>伊</a:t>
            </a:r>
            <a:r>
              <a:rPr kumimoji="0" lang="zh-CN" altLang="en-US" sz="6400" b="1" i="0" u="none" strike="noStrike" kern="1200" cap="none" spc="0" normalizeH="0" baseline="0" noProof="0">
                <a:ln>
                  <a:noFill/>
                </a:ln>
                <a:solidFill>
                  <a:srgbClr val="221814"/>
                </a:solidFill>
                <a:effectLst/>
                <a:uLnTx/>
                <a:uFillTx/>
                <a:latin typeface="楷体" panose="02010609060101010101" pitchFamily="49" charset="-122"/>
                <a:ea typeface="楷体" panose="02010609060101010101" pitchFamily="49" charset="-122"/>
                <a:cs typeface="+mn-cs"/>
              </a:rPr>
              <a:t>万诺夫</a:t>
            </a:r>
            <a:r>
              <a:rPr kumimoji="0" lang="zh-CN" altLang="en-US" sz="6400" b="1" i="0" u="none" strike="noStrike" kern="1200" cap="none" spc="0" normalizeH="0" baseline="0" noProof="0">
                <a:ln>
                  <a:noFill/>
                </a:ln>
                <a:solidFill>
                  <a:srgbClr val="EF4B3B"/>
                </a:solidFill>
                <a:effectLst/>
                <a:uLnTx/>
                <a:uFillTx/>
                <a:latin typeface="楷体" panose="02010609060101010101" pitchFamily="49" charset="-122"/>
                <a:ea typeface="楷体" panose="02010609060101010101" pitchFamily="49" charset="-122"/>
                <a:cs typeface="+mn-cs"/>
              </a:rPr>
              <a:t>娜</a:t>
            </a:r>
            <a:r>
              <a:rPr kumimoji="0" lang="zh-CN" altLang="en-US" sz="6400" b="1" i="0" u="none" strike="noStrike" kern="1200" cap="none" spc="0" normalizeH="0" baseline="0" noProof="0">
                <a:ln>
                  <a:noFill/>
                </a:ln>
                <a:solidFill>
                  <a:srgbClr val="221814"/>
                </a:solidFill>
                <a:effectLst/>
                <a:uLnTx/>
                <a:uFillTx/>
                <a:latin typeface="楷体" panose="02010609060101010101" pitchFamily="49" charset="-122"/>
                <a:ea typeface="楷体" panose="02010609060101010101" pitchFamily="49" charset="-122"/>
                <a:cs typeface="+mn-cs"/>
              </a:rPr>
              <a:t>  困</a:t>
            </a:r>
            <a:r>
              <a:rPr kumimoji="0" lang="zh-CN" altLang="en-US" sz="6400" b="1" i="0" u="none" strike="noStrike" kern="1200" cap="none" spc="0" normalizeH="0" baseline="0" noProof="0">
                <a:ln>
                  <a:noFill/>
                </a:ln>
                <a:solidFill>
                  <a:srgbClr val="EF4B3B"/>
                </a:solidFill>
                <a:effectLst/>
                <a:uLnTx/>
                <a:uFillTx/>
                <a:latin typeface="楷体" panose="02010609060101010101" pitchFamily="49" charset="-122"/>
                <a:ea typeface="楷体" panose="02010609060101010101" pitchFamily="49" charset="-122"/>
                <a:cs typeface="+mn-cs"/>
              </a:rPr>
              <a:t>窘</a:t>
            </a:r>
            <a:endParaRPr kumimoji="0" lang="en-US" altLang="zh-CN" sz="6400" b="1" i="0" u="none" strike="noStrike" kern="1200" cap="none" spc="0" normalizeH="0" baseline="0" noProof="0">
              <a:ln>
                <a:noFill/>
              </a:ln>
              <a:solidFill>
                <a:srgbClr val="EF4B3B"/>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文本框 2"/>
          <p:cNvSpPr txBox="1">
            <a:spLocks noChangeArrowheads="1"/>
          </p:cNvSpPr>
          <p:nvPr/>
        </p:nvSpPr>
        <p:spPr bwMode="auto">
          <a:xfrm>
            <a:off x="684214" y="1604435"/>
            <a:ext cx="7927975" cy="52118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作者以其特有的清新、自然的笔调，向我们展现了故乡那温馨的夜晚、恬淡的明月，那童话般美妙的童年，给人一种亲切的感受，同时使我们感受到了作者深切的思乡之情。</a:t>
            </a:r>
          </a:p>
        </p:txBody>
      </p:sp>
      <p:grpSp>
        <p:nvGrpSpPr>
          <p:cNvPr id="2" name="组合 6"/>
          <p:cNvGrpSpPr/>
          <p:nvPr/>
        </p:nvGrpSpPr>
        <p:grpSpPr bwMode="auto">
          <a:xfrm>
            <a:off x="222250" y="186267"/>
            <a:ext cx="2471738" cy="800100"/>
            <a:chOff x="1939528" y="748904"/>
            <a:chExt cx="2472408" cy="600075"/>
          </a:xfrm>
        </p:grpSpPr>
        <p:sp>
          <p:nvSpPr>
            <p:cNvPr id="5" name="任意多边形 4"/>
            <p:cNvSpPr/>
            <p:nvPr>
              <p:custDataLst>
                <p:tags r:id="rId1"/>
              </p:custDataLst>
            </p:nvPr>
          </p:nvSpPr>
          <p:spPr>
            <a:xfrm>
              <a:off x="1939528" y="748904"/>
              <a:ext cx="584358"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课</a:t>
              </a:r>
            </a:p>
          </p:txBody>
        </p:sp>
        <p:sp>
          <p:nvSpPr>
            <p:cNvPr id="6" name="任意多边形 5"/>
            <p:cNvSpPr/>
            <p:nvPr>
              <p:custDataLst>
                <p:tags r:id="rId2"/>
              </p:custDataLst>
            </p:nvPr>
          </p:nvSpPr>
          <p:spPr>
            <a:xfrm>
              <a:off x="2569937" y="748904"/>
              <a:ext cx="584358"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堂</a:t>
              </a:r>
            </a:p>
          </p:txBody>
        </p:sp>
        <p:sp>
          <p:nvSpPr>
            <p:cNvPr id="7" name="任意多边形 6"/>
            <p:cNvSpPr/>
            <p:nvPr>
              <p:custDataLst>
                <p:tags r:id="rId3"/>
              </p:custDataLst>
            </p:nvPr>
          </p:nvSpPr>
          <p:spPr>
            <a:xfrm>
              <a:off x="3197169" y="748904"/>
              <a:ext cx="584358"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总</a:t>
              </a:r>
            </a:p>
          </p:txBody>
        </p:sp>
        <p:sp>
          <p:nvSpPr>
            <p:cNvPr id="8" name="任意多边形 7"/>
            <p:cNvSpPr/>
            <p:nvPr>
              <p:custDataLst>
                <p:tags r:id="rId4"/>
              </p:custDataLst>
            </p:nvPr>
          </p:nvSpPr>
          <p:spPr>
            <a:xfrm>
              <a:off x="3827578" y="748904"/>
              <a:ext cx="584358"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结</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图片 16"/>
          <p:cNvPicPr>
            <a:picLocks noChangeAspect="1" noChangeArrowheads="1"/>
          </p:cNvPicPr>
          <p:nvPr/>
        </p:nvPicPr>
        <p:blipFill>
          <a:blip r:embed="rId3"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email"/>
          <a:stretch>
            <a:fillRect/>
          </a:stretch>
        </p:blipFill>
        <p:spPr>
          <a:xfrm rot="-1200000">
            <a:off x="2359026" y="3890433"/>
            <a:ext cx="4425950" cy="6858000"/>
          </a:xfrm>
          <a:prstGeom prst="rect">
            <a:avLst/>
          </a:prstGeom>
          <a:effectLst>
            <a:outerShdw blurRad="50800" dist="38100" dir="2700000" algn="tl" rotWithShape="0">
              <a:prstClr val="black">
                <a:alpha val="40000"/>
              </a:prstClr>
            </a:outerShdw>
          </a:effectLst>
        </p:spPr>
      </p:pic>
      <p:pic>
        <p:nvPicPr>
          <p:cNvPr id="5" name="图片 4"/>
          <p:cNvPicPr>
            <a:picLocks noChangeAspect="1"/>
          </p:cNvPicPr>
          <p:nvPr/>
        </p:nvPicPr>
        <p:blipFill>
          <a:blip r:embed="rId5" cstate="email"/>
          <a:stretch>
            <a:fillRect/>
          </a:stretch>
        </p:blipFill>
        <p:spPr>
          <a:xfrm rot="1200000">
            <a:off x="2374901" y="3884084"/>
            <a:ext cx="4394200" cy="6858000"/>
          </a:xfrm>
          <a:prstGeom prst="rect">
            <a:avLst/>
          </a:prstGeom>
          <a:effectLst>
            <a:outerShdw blurRad="50800" dist="38100" dir="2700000" algn="tl" rotWithShape="0">
              <a:prstClr val="black">
                <a:alpha val="40000"/>
              </a:prstClr>
            </a:outerShdw>
          </a:effectLst>
        </p:spPr>
      </p:pic>
      <p:sp>
        <p:nvSpPr>
          <p:cNvPr id="30" name="矩形 29"/>
          <p:cNvSpPr/>
          <p:nvPr/>
        </p:nvSpPr>
        <p:spPr>
          <a:xfrm>
            <a:off x="2649577" y="260350"/>
            <a:ext cx="3844849" cy="2308324"/>
          </a:xfrm>
          <a:prstGeom prst="rect">
            <a:avLst/>
          </a:prstGeom>
          <a:noFill/>
        </p:spPr>
        <p:txBody>
          <a:bodyPr>
            <a:spAutoFit/>
            <a:scene3d>
              <a:camera prst="orthographicFront">
                <a:rot lat="0" lon="0" rev="0"/>
              </a:camera>
              <a:lightRig rig="contrasting" dir="t">
                <a:rot lat="0" lon="0" rev="4500000"/>
              </a:lightRig>
            </a:scene3d>
            <a:sp3d contourW="6350" prstMaterial="metal">
              <a:bevelT w="127000" h="31750" prst="relaxedInset"/>
              <a:contourClr>
                <a:schemeClr val="accent1">
                  <a:shade val="75000"/>
                </a:schemeClr>
              </a:contourClr>
            </a:sp3d>
          </a:bodyPr>
          <a:lstStyle/>
          <a:p>
            <a:pPr marL="0" marR="0" lvl="0" indent="0" algn="ctr" defTabSz="1219200" rtl="0" eaLnBrk="0" fontAlgn="auto" latinLnBrk="0" hangingPunct="0">
              <a:lnSpc>
                <a:spcPct val="100000"/>
              </a:lnSpc>
              <a:spcBef>
                <a:spcPts val="0"/>
              </a:spcBef>
              <a:spcAft>
                <a:spcPts val="0"/>
              </a:spcAft>
              <a:buClrTx/>
              <a:buSzTx/>
              <a:buFontTx/>
              <a:buNone/>
              <a:defRPr/>
            </a:pPr>
            <a:r>
              <a:rPr kumimoji="0" lang="zh-CN" altLang="en-US" sz="7200" b="1" i="0" u="none" strike="noStrike" kern="1200" cap="all" spc="0" normalizeH="0" baseline="0" noProof="0" dirty="0">
                <a:ln w="0"/>
                <a:solidFill>
                  <a:srgbClr val="4472C4">
                    <a:lumMod val="50000"/>
                  </a:srgbClr>
                </a:solidFill>
                <a:effectLst>
                  <a:reflection blurRad="12700" stA="50000" endPos="50000" dist="5000" dir="5400000" sy="-100000" rotWithShape="0"/>
                </a:effectLst>
                <a:uLnTx/>
                <a:uFillTx/>
                <a:latin typeface="黑体" panose="02010609060101010101" pitchFamily="49" charset="-122"/>
                <a:ea typeface="黑体" panose="02010609060101010101" pitchFamily="49" charset="-122"/>
                <a:cs typeface="+mn-cs"/>
              </a:rPr>
              <a:t>放飞小鸟</a:t>
            </a:r>
          </a:p>
        </p:txBody>
      </p:sp>
      <p:grpSp>
        <p:nvGrpSpPr>
          <p:cNvPr id="2" name="组合 34"/>
          <p:cNvGrpSpPr/>
          <p:nvPr/>
        </p:nvGrpSpPr>
        <p:grpSpPr bwMode="auto">
          <a:xfrm>
            <a:off x="3068639" y="1492252"/>
            <a:ext cx="3006725" cy="4008967"/>
            <a:chOff x="2165746" y="204875"/>
            <a:chExt cx="2235027" cy="2235027"/>
          </a:xfrm>
        </p:grpSpPr>
        <p:pic>
          <p:nvPicPr>
            <p:cNvPr id="12294" name="图片 35"/>
            <p:cNvPicPr>
              <a:picLocks noChangeAspect="1" noChangeArrowheads="1"/>
            </p:cNvPicPr>
            <p:nvPr/>
          </p:nvPicPr>
          <p:blipFill>
            <a:blip r:embed="rId6" cstate="email"/>
            <a:srcRect/>
            <a:stretch>
              <a:fillRect/>
            </a:stretch>
          </p:blipFill>
          <p:spPr bwMode="auto">
            <a:xfrm rot="338035" flipH="1">
              <a:off x="2165746" y="204875"/>
              <a:ext cx="2235027" cy="22350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95" name="文本框 36"/>
            <p:cNvSpPr txBox="1">
              <a:spLocks noChangeArrowheads="1"/>
            </p:cNvSpPr>
            <p:nvPr/>
          </p:nvSpPr>
          <p:spPr bwMode="auto">
            <a:xfrm>
              <a:off x="2874808" y="1301937"/>
              <a:ext cx="749742" cy="600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赋</a:t>
              </a:r>
            </a:p>
          </p:txBody>
        </p:sp>
      </p:grpSp>
      <p:grpSp>
        <p:nvGrpSpPr>
          <p:cNvPr id="4" name="组合 40"/>
          <p:cNvGrpSpPr/>
          <p:nvPr/>
        </p:nvGrpSpPr>
        <p:grpSpPr bwMode="auto">
          <a:xfrm>
            <a:off x="3068639" y="1492252"/>
            <a:ext cx="3006725" cy="4008967"/>
            <a:chOff x="2165746" y="204875"/>
            <a:chExt cx="2235027" cy="2235027"/>
          </a:xfrm>
        </p:grpSpPr>
        <p:pic>
          <p:nvPicPr>
            <p:cNvPr id="12297" name="图片 41"/>
            <p:cNvPicPr>
              <a:picLocks noChangeAspect="1" noChangeArrowheads="1"/>
            </p:cNvPicPr>
            <p:nvPr/>
          </p:nvPicPr>
          <p:blipFill>
            <a:blip r:embed="rId6" cstate="email"/>
            <a:srcRect/>
            <a:stretch>
              <a:fillRect/>
            </a:stretch>
          </p:blipFill>
          <p:spPr bwMode="auto">
            <a:xfrm rot="338035" flipH="1">
              <a:off x="2165746" y="204875"/>
              <a:ext cx="2235027" cy="22350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98" name="文本框 42"/>
            <p:cNvSpPr txBox="1">
              <a:spLocks noChangeArrowheads="1"/>
            </p:cNvSpPr>
            <p:nvPr/>
          </p:nvSpPr>
          <p:spPr bwMode="auto">
            <a:xfrm>
              <a:off x="2889696" y="1315927"/>
              <a:ext cx="749742" cy="600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嘿</a:t>
              </a:r>
            </a:p>
          </p:txBody>
        </p:sp>
      </p:grpSp>
      <p:grpSp>
        <p:nvGrpSpPr>
          <p:cNvPr id="6" name="组合 43"/>
          <p:cNvGrpSpPr/>
          <p:nvPr/>
        </p:nvGrpSpPr>
        <p:grpSpPr bwMode="auto">
          <a:xfrm>
            <a:off x="3068639" y="1492252"/>
            <a:ext cx="3006725" cy="4008967"/>
            <a:chOff x="2165746" y="204875"/>
            <a:chExt cx="2235027" cy="2235027"/>
          </a:xfrm>
        </p:grpSpPr>
        <p:pic>
          <p:nvPicPr>
            <p:cNvPr id="12300" name="图片 44"/>
            <p:cNvPicPr>
              <a:picLocks noChangeAspect="1" noChangeArrowheads="1"/>
            </p:cNvPicPr>
            <p:nvPr/>
          </p:nvPicPr>
          <p:blipFill>
            <a:blip r:embed="rId6" cstate="email"/>
            <a:srcRect/>
            <a:stretch>
              <a:fillRect/>
            </a:stretch>
          </p:blipFill>
          <p:spPr bwMode="auto">
            <a:xfrm rot="338035" flipH="1">
              <a:off x="2165746" y="204875"/>
              <a:ext cx="2235027" cy="22350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01" name="文本框 45"/>
            <p:cNvSpPr txBox="1">
              <a:spLocks noChangeArrowheads="1"/>
            </p:cNvSpPr>
            <p:nvPr/>
          </p:nvSpPr>
          <p:spPr bwMode="auto">
            <a:xfrm>
              <a:off x="2838060" y="1307494"/>
              <a:ext cx="749742" cy="600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患</a:t>
              </a:r>
            </a:p>
          </p:txBody>
        </p:sp>
      </p:grpSp>
      <p:grpSp>
        <p:nvGrpSpPr>
          <p:cNvPr id="7" name="组合 49"/>
          <p:cNvGrpSpPr/>
          <p:nvPr/>
        </p:nvGrpSpPr>
        <p:grpSpPr bwMode="auto">
          <a:xfrm>
            <a:off x="3068639" y="1492252"/>
            <a:ext cx="3006725" cy="4008967"/>
            <a:chOff x="2165746" y="204875"/>
            <a:chExt cx="2235027" cy="2235027"/>
          </a:xfrm>
        </p:grpSpPr>
        <p:pic>
          <p:nvPicPr>
            <p:cNvPr id="12303" name="图片 50"/>
            <p:cNvPicPr>
              <a:picLocks noChangeAspect="1" noChangeArrowheads="1"/>
            </p:cNvPicPr>
            <p:nvPr/>
          </p:nvPicPr>
          <p:blipFill>
            <a:blip r:embed="rId6" cstate="email"/>
            <a:srcRect/>
            <a:stretch>
              <a:fillRect/>
            </a:stretch>
          </p:blipFill>
          <p:spPr bwMode="auto">
            <a:xfrm rot="338035" flipH="1">
              <a:off x="2165746" y="204875"/>
              <a:ext cx="2235027" cy="22350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04" name="文本框 51"/>
            <p:cNvSpPr txBox="1">
              <a:spLocks noChangeArrowheads="1"/>
            </p:cNvSpPr>
            <p:nvPr/>
          </p:nvSpPr>
          <p:spPr bwMode="auto">
            <a:xfrm>
              <a:off x="2889496" y="1319259"/>
              <a:ext cx="749742" cy="600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伊</a:t>
              </a:r>
            </a:p>
          </p:txBody>
        </p:sp>
      </p:grpSp>
      <p:grpSp>
        <p:nvGrpSpPr>
          <p:cNvPr id="8" name="组合 52"/>
          <p:cNvGrpSpPr/>
          <p:nvPr/>
        </p:nvGrpSpPr>
        <p:grpSpPr bwMode="auto">
          <a:xfrm>
            <a:off x="3068639" y="1492252"/>
            <a:ext cx="3006725" cy="4008967"/>
            <a:chOff x="2165746" y="204875"/>
            <a:chExt cx="2235027" cy="2235027"/>
          </a:xfrm>
        </p:grpSpPr>
        <p:pic>
          <p:nvPicPr>
            <p:cNvPr id="12306" name="图片 53"/>
            <p:cNvPicPr>
              <a:picLocks noChangeAspect="1" noChangeArrowheads="1"/>
            </p:cNvPicPr>
            <p:nvPr/>
          </p:nvPicPr>
          <p:blipFill>
            <a:blip r:embed="rId6" cstate="email"/>
            <a:srcRect/>
            <a:stretch>
              <a:fillRect/>
            </a:stretch>
          </p:blipFill>
          <p:spPr bwMode="auto">
            <a:xfrm rot="338035" flipH="1">
              <a:off x="2165746" y="204875"/>
              <a:ext cx="2235027" cy="22350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07" name="文本框 54"/>
            <p:cNvSpPr txBox="1">
              <a:spLocks noChangeArrowheads="1"/>
            </p:cNvSpPr>
            <p:nvPr/>
          </p:nvSpPr>
          <p:spPr bwMode="auto">
            <a:xfrm>
              <a:off x="2833432" y="1323301"/>
              <a:ext cx="749742" cy="600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娜</a:t>
              </a:r>
            </a:p>
          </p:txBody>
        </p:sp>
      </p:grpSp>
      <p:grpSp>
        <p:nvGrpSpPr>
          <p:cNvPr id="9" name="组合 13"/>
          <p:cNvGrpSpPr/>
          <p:nvPr/>
        </p:nvGrpSpPr>
        <p:grpSpPr bwMode="auto">
          <a:xfrm>
            <a:off x="3130551" y="1574801"/>
            <a:ext cx="2882900" cy="3843867"/>
            <a:chOff x="329719" y="2930015"/>
            <a:chExt cx="2143046" cy="2143046"/>
          </a:xfrm>
        </p:grpSpPr>
        <p:pic>
          <p:nvPicPr>
            <p:cNvPr id="12309" name="图片 12"/>
            <p:cNvPicPr>
              <a:picLocks noChangeAspect="1" noChangeArrowheads="1"/>
            </p:cNvPicPr>
            <p:nvPr/>
          </p:nvPicPr>
          <p:blipFill>
            <a:blip r:embed="rId7" cstate="email"/>
            <a:srcRect/>
            <a:stretch>
              <a:fillRect/>
            </a:stretch>
          </p:blipFill>
          <p:spPr bwMode="auto">
            <a:xfrm flipH="1">
              <a:off x="329719" y="2930015"/>
              <a:ext cx="2143046" cy="21430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10" name="文本框 57"/>
            <p:cNvSpPr txBox="1">
              <a:spLocks noChangeArrowheads="1"/>
            </p:cNvSpPr>
            <p:nvPr/>
          </p:nvSpPr>
          <p:spPr bwMode="auto">
            <a:xfrm>
              <a:off x="1300379" y="3978471"/>
              <a:ext cx="749764" cy="6005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窘</a:t>
              </a:r>
            </a:p>
          </p:txBody>
        </p:sp>
      </p:grpSp>
      <p:grpSp>
        <p:nvGrpSpPr>
          <p:cNvPr id="10" name="组合 69"/>
          <p:cNvGrpSpPr/>
          <p:nvPr/>
        </p:nvGrpSpPr>
        <p:grpSpPr bwMode="auto">
          <a:xfrm>
            <a:off x="3130551" y="1574801"/>
            <a:ext cx="2882900" cy="3843867"/>
            <a:chOff x="329719" y="2930015"/>
            <a:chExt cx="2143046" cy="2143046"/>
          </a:xfrm>
        </p:grpSpPr>
        <p:pic>
          <p:nvPicPr>
            <p:cNvPr id="12312" name="图片 70"/>
            <p:cNvPicPr>
              <a:picLocks noChangeAspect="1" noChangeArrowheads="1"/>
            </p:cNvPicPr>
            <p:nvPr/>
          </p:nvPicPr>
          <p:blipFill>
            <a:blip r:embed="rId7" cstate="email"/>
            <a:srcRect/>
            <a:stretch>
              <a:fillRect/>
            </a:stretch>
          </p:blipFill>
          <p:spPr bwMode="auto">
            <a:xfrm flipH="1">
              <a:off x="329719" y="2930015"/>
              <a:ext cx="2143046" cy="21430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13" name="文本框 71"/>
            <p:cNvSpPr txBox="1">
              <a:spLocks noChangeArrowheads="1"/>
            </p:cNvSpPr>
            <p:nvPr/>
          </p:nvSpPr>
          <p:spPr bwMode="auto">
            <a:xfrm>
              <a:off x="1251267" y="3972636"/>
              <a:ext cx="749764" cy="6005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祸</a:t>
              </a:r>
            </a:p>
          </p:txBody>
        </p:sp>
      </p:grpSp>
      <p:grpSp>
        <p:nvGrpSpPr>
          <p:cNvPr id="11" name="组合 72"/>
          <p:cNvGrpSpPr/>
          <p:nvPr/>
        </p:nvGrpSpPr>
        <p:grpSpPr bwMode="auto">
          <a:xfrm>
            <a:off x="3130551" y="1574801"/>
            <a:ext cx="2882900" cy="3843867"/>
            <a:chOff x="329719" y="2930015"/>
            <a:chExt cx="2143046" cy="2143046"/>
          </a:xfrm>
        </p:grpSpPr>
        <p:pic>
          <p:nvPicPr>
            <p:cNvPr id="12315" name="图片 73"/>
            <p:cNvPicPr>
              <a:picLocks noChangeAspect="1" noChangeArrowheads="1"/>
            </p:cNvPicPr>
            <p:nvPr/>
          </p:nvPicPr>
          <p:blipFill>
            <a:blip r:embed="rId7" cstate="email"/>
            <a:srcRect/>
            <a:stretch>
              <a:fillRect/>
            </a:stretch>
          </p:blipFill>
          <p:spPr bwMode="auto">
            <a:xfrm flipH="1">
              <a:off x="329719" y="2930015"/>
              <a:ext cx="2143046" cy="21430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16" name="文本框 74"/>
            <p:cNvSpPr txBox="1">
              <a:spLocks noChangeArrowheads="1"/>
            </p:cNvSpPr>
            <p:nvPr/>
          </p:nvSpPr>
          <p:spPr bwMode="auto">
            <a:xfrm>
              <a:off x="1263298" y="3973095"/>
              <a:ext cx="749764" cy="6005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痴</a:t>
              </a:r>
            </a:p>
          </p:txBody>
        </p:sp>
      </p:grpSp>
      <p:grpSp>
        <p:nvGrpSpPr>
          <p:cNvPr id="12" name="组合 75"/>
          <p:cNvGrpSpPr/>
          <p:nvPr/>
        </p:nvGrpSpPr>
        <p:grpSpPr bwMode="auto">
          <a:xfrm>
            <a:off x="3130551" y="1574801"/>
            <a:ext cx="2882900" cy="3843867"/>
            <a:chOff x="329719" y="2930015"/>
            <a:chExt cx="2143046" cy="2143046"/>
          </a:xfrm>
        </p:grpSpPr>
        <p:pic>
          <p:nvPicPr>
            <p:cNvPr id="12318" name="图片 76"/>
            <p:cNvPicPr>
              <a:picLocks noChangeAspect="1" noChangeArrowheads="1"/>
            </p:cNvPicPr>
            <p:nvPr/>
          </p:nvPicPr>
          <p:blipFill>
            <a:blip r:embed="rId7" cstate="email"/>
            <a:srcRect/>
            <a:stretch>
              <a:fillRect/>
            </a:stretch>
          </p:blipFill>
          <p:spPr bwMode="auto">
            <a:xfrm flipH="1">
              <a:off x="329719" y="2930015"/>
              <a:ext cx="2143046" cy="21430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19" name="文本框 77"/>
            <p:cNvSpPr txBox="1">
              <a:spLocks noChangeArrowheads="1"/>
            </p:cNvSpPr>
            <p:nvPr/>
          </p:nvSpPr>
          <p:spPr bwMode="auto">
            <a:xfrm>
              <a:off x="1278110" y="4006843"/>
              <a:ext cx="749764" cy="6005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胚</a:t>
              </a:r>
            </a:p>
          </p:txBody>
        </p:sp>
      </p:grpSp>
      <p:grpSp>
        <p:nvGrpSpPr>
          <p:cNvPr id="13" name="组合 32"/>
          <p:cNvGrpSpPr/>
          <p:nvPr/>
        </p:nvGrpSpPr>
        <p:grpSpPr bwMode="auto">
          <a:xfrm>
            <a:off x="3130551" y="1574801"/>
            <a:ext cx="2882900" cy="3843867"/>
            <a:chOff x="329719" y="2930015"/>
            <a:chExt cx="2143046" cy="2143046"/>
          </a:xfrm>
        </p:grpSpPr>
        <p:pic>
          <p:nvPicPr>
            <p:cNvPr id="12321" name="图片 76"/>
            <p:cNvPicPr>
              <a:picLocks noChangeAspect="1" noChangeArrowheads="1"/>
            </p:cNvPicPr>
            <p:nvPr/>
          </p:nvPicPr>
          <p:blipFill>
            <a:blip r:embed="rId7" cstate="email"/>
            <a:srcRect/>
            <a:stretch>
              <a:fillRect/>
            </a:stretch>
          </p:blipFill>
          <p:spPr bwMode="auto">
            <a:xfrm flipH="1">
              <a:off x="329719" y="2930015"/>
              <a:ext cx="2143046" cy="21430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22" name="文本框 77"/>
            <p:cNvSpPr txBox="1">
              <a:spLocks noChangeArrowheads="1"/>
            </p:cNvSpPr>
            <p:nvPr/>
          </p:nvSpPr>
          <p:spPr bwMode="auto">
            <a:xfrm>
              <a:off x="1278110" y="4006843"/>
              <a:ext cx="749764" cy="6005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绞</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accel="44000" decel="44000" fill="hold" nodeType="withEffect">
                                  <p:stCondLst>
                                    <p:cond delay="0"/>
                                  </p:stCondLst>
                                  <p:childTnLst>
                                    <p:animRot by="-1200000">
                                      <p:cBhvr>
                                        <p:cTn id="6" dur="1000" fill="hold"/>
                                        <p:tgtEl>
                                          <p:spTgt spid="5"/>
                                        </p:tgtEl>
                                        <p:attrNameLst>
                                          <p:attrName>r</p:attrName>
                                        </p:attrNameLst>
                                      </p:cBhvr>
                                    </p:animRot>
                                  </p:childTnLst>
                                </p:cTn>
                              </p:par>
                              <p:par>
                                <p:cTn id="7" presetID="8" presetClass="emph" presetSubtype="0" accel="44000" decel="44000" fill="hold" nodeType="withEffect">
                                  <p:stCondLst>
                                    <p:cond delay="0"/>
                                  </p:stCondLst>
                                  <p:childTnLst>
                                    <p:animRot by="1200000">
                                      <p:cBhvr>
                                        <p:cTn id="8" dur="1000" fill="hold"/>
                                        <p:tgtEl>
                                          <p:spTgt spid="3"/>
                                        </p:tgtEl>
                                        <p:attrNameLst>
                                          <p:attrName>r</p:attrName>
                                        </p:attrNameLst>
                                      </p:cBhvr>
                                    </p:animRot>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xit" presetSubtype="9" fill="hold" nodeType="clickEffect">
                                  <p:stCondLst>
                                    <p:cond delay="0"/>
                                  </p:stCondLst>
                                  <p:childTnLst>
                                    <p:anim calcmode="lin" valueType="num">
                                      <p:cBhvr additive="base">
                                        <p:cTn id="19" dur="1000"/>
                                        <p:tgtEl>
                                          <p:spTgt spid="7"/>
                                        </p:tgtEl>
                                        <p:attrNameLst>
                                          <p:attrName>ppt_x</p:attrName>
                                        </p:attrNameLst>
                                      </p:cBhvr>
                                      <p:tavLst>
                                        <p:tav tm="0">
                                          <p:val>
                                            <p:strVal val="ppt_x"/>
                                          </p:val>
                                        </p:tav>
                                        <p:tav tm="100000">
                                          <p:val>
                                            <p:strVal val="0-ppt_w/2"/>
                                          </p:val>
                                        </p:tav>
                                      </p:tavLst>
                                    </p:anim>
                                    <p:anim calcmode="lin" valueType="num">
                                      <p:cBhvr additive="base">
                                        <p:cTn id="20" dur="1000"/>
                                        <p:tgtEl>
                                          <p:spTgt spid="7"/>
                                        </p:tgtEl>
                                        <p:attrNameLst>
                                          <p:attrName>ppt_y</p:attrName>
                                        </p:attrNameLst>
                                      </p:cBhvr>
                                      <p:tavLst>
                                        <p:tav tm="0">
                                          <p:val>
                                            <p:strVal val="ppt_y"/>
                                          </p:val>
                                        </p:tav>
                                        <p:tav tm="100000">
                                          <p:val>
                                            <p:strVal val="0-ppt_h/2"/>
                                          </p:val>
                                        </p:tav>
                                      </p:tavLst>
                                    </p:anim>
                                    <p:set>
                                      <p:cBhvr>
                                        <p:cTn id="21" dur="1" fill="hold">
                                          <p:stCondLst>
                                            <p:cond delay="999"/>
                                          </p:stCondLst>
                                        </p:cTn>
                                        <p:tgtEl>
                                          <p:spTgt spid="7"/>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1000"/>
                                        <p:tgtEl>
                                          <p:spTgt spid="2"/>
                                        </p:tgtEl>
                                      </p:cBhvr>
                                    </p:animEffect>
                                    <p:anim calcmode="lin" valueType="num">
                                      <p:cBhvr>
                                        <p:cTn id="27" dur="1000" fill="hold"/>
                                        <p:tgtEl>
                                          <p:spTgt spid="2"/>
                                        </p:tgtEl>
                                        <p:attrNameLst>
                                          <p:attrName>ppt_x</p:attrName>
                                        </p:attrNameLst>
                                      </p:cBhvr>
                                      <p:tavLst>
                                        <p:tav tm="0">
                                          <p:val>
                                            <p:strVal val="#ppt_x"/>
                                          </p:val>
                                        </p:tav>
                                        <p:tav tm="100000">
                                          <p:val>
                                            <p:strVal val="#ppt_x"/>
                                          </p:val>
                                        </p:tav>
                                      </p:tavLst>
                                    </p:anim>
                                    <p:anim calcmode="lin" valueType="num">
                                      <p:cBhvr>
                                        <p:cTn id="28"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xit" presetSubtype="9" fill="hold" nodeType="clickEffect">
                                  <p:stCondLst>
                                    <p:cond delay="0"/>
                                  </p:stCondLst>
                                  <p:childTnLst>
                                    <p:anim calcmode="lin" valueType="num">
                                      <p:cBhvr additive="base">
                                        <p:cTn id="32" dur="1000"/>
                                        <p:tgtEl>
                                          <p:spTgt spid="2"/>
                                        </p:tgtEl>
                                        <p:attrNameLst>
                                          <p:attrName>ppt_x</p:attrName>
                                        </p:attrNameLst>
                                      </p:cBhvr>
                                      <p:tavLst>
                                        <p:tav tm="0">
                                          <p:val>
                                            <p:strVal val="ppt_x"/>
                                          </p:val>
                                        </p:tav>
                                        <p:tav tm="100000">
                                          <p:val>
                                            <p:strVal val="0-ppt_w/2"/>
                                          </p:val>
                                        </p:tav>
                                      </p:tavLst>
                                    </p:anim>
                                    <p:anim calcmode="lin" valueType="num">
                                      <p:cBhvr additive="base">
                                        <p:cTn id="33" dur="1000"/>
                                        <p:tgtEl>
                                          <p:spTgt spid="2"/>
                                        </p:tgtEl>
                                        <p:attrNameLst>
                                          <p:attrName>ppt_y</p:attrName>
                                        </p:attrNameLst>
                                      </p:cBhvr>
                                      <p:tavLst>
                                        <p:tav tm="0">
                                          <p:val>
                                            <p:strVal val="ppt_y"/>
                                          </p:val>
                                        </p:tav>
                                        <p:tav tm="100000">
                                          <p:val>
                                            <p:strVal val="0-ppt_h/2"/>
                                          </p:val>
                                        </p:tav>
                                      </p:tavLst>
                                    </p:anim>
                                    <p:set>
                                      <p:cBhvr>
                                        <p:cTn id="34" dur="1" fill="hold">
                                          <p:stCondLst>
                                            <p:cond delay="999"/>
                                          </p:stCondLst>
                                        </p:cTn>
                                        <p:tgtEl>
                                          <p:spTgt spid="2"/>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nodeType="click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1000"/>
                                        <p:tgtEl>
                                          <p:spTgt spid="10"/>
                                        </p:tgtEl>
                                      </p:cBhvr>
                                    </p:animEffect>
                                    <p:anim calcmode="lin" valueType="num">
                                      <p:cBhvr>
                                        <p:cTn id="40" dur="1000" fill="hold"/>
                                        <p:tgtEl>
                                          <p:spTgt spid="10"/>
                                        </p:tgtEl>
                                        <p:attrNameLst>
                                          <p:attrName>ppt_x</p:attrName>
                                        </p:attrNameLst>
                                      </p:cBhvr>
                                      <p:tavLst>
                                        <p:tav tm="0">
                                          <p:val>
                                            <p:strVal val="#ppt_x"/>
                                          </p:val>
                                        </p:tav>
                                        <p:tav tm="100000">
                                          <p:val>
                                            <p:strVal val="#ppt_x"/>
                                          </p:val>
                                        </p:tav>
                                      </p:tavLst>
                                    </p:anim>
                                    <p:anim calcmode="lin" valueType="num">
                                      <p:cBhvr>
                                        <p:cTn id="4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 presetClass="exit" presetSubtype="3" fill="hold" nodeType="clickEffect">
                                  <p:stCondLst>
                                    <p:cond delay="0"/>
                                  </p:stCondLst>
                                  <p:childTnLst>
                                    <p:anim calcmode="lin" valueType="num">
                                      <p:cBhvr additive="base">
                                        <p:cTn id="45" dur="1000"/>
                                        <p:tgtEl>
                                          <p:spTgt spid="10"/>
                                        </p:tgtEl>
                                        <p:attrNameLst>
                                          <p:attrName>ppt_x</p:attrName>
                                        </p:attrNameLst>
                                      </p:cBhvr>
                                      <p:tavLst>
                                        <p:tav tm="0">
                                          <p:val>
                                            <p:strVal val="ppt_x"/>
                                          </p:val>
                                        </p:tav>
                                        <p:tav tm="100000">
                                          <p:val>
                                            <p:strVal val="1+ppt_w/2"/>
                                          </p:val>
                                        </p:tav>
                                      </p:tavLst>
                                    </p:anim>
                                    <p:anim calcmode="lin" valueType="num">
                                      <p:cBhvr additive="base">
                                        <p:cTn id="46" dur="1000"/>
                                        <p:tgtEl>
                                          <p:spTgt spid="10"/>
                                        </p:tgtEl>
                                        <p:attrNameLst>
                                          <p:attrName>ppt_y</p:attrName>
                                        </p:attrNameLst>
                                      </p:cBhvr>
                                      <p:tavLst>
                                        <p:tav tm="0">
                                          <p:val>
                                            <p:strVal val="ppt_y"/>
                                          </p:val>
                                        </p:tav>
                                        <p:tav tm="100000">
                                          <p:val>
                                            <p:strVal val="0-ppt_h/2"/>
                                          </p:val>
                                        </p:tav>
                                      </p:tavLst>
                                    </p:anim>
                                    <p:set>
                                      <p:cBhvr>
                                        <p:cTn id="47" dur="1" fill="hold">
                                          <p:stCondLst>
                                            <p:cond delay="999"/>
                                          </p:stCondLst>
                                        </p:cTn>
                                        <p:tgtEl>
                                          <p:spTgt spid="10"/>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nodeType="click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1000"/>
                                        <p:tgtEl>
                                          <p:spTgt spid="4"/>
                                        </p:tgtEl>
                                      </p:cBhvr>
                                    </p:animEffect>
                                    <p:anim calcmode="lin" valueType="num">
                                      <p:cBhvr>
                                        <p:cTn id="53" dur="1000" fill="hold"/>
                                        <p:tgtEl>
                                          <p:spTgt spid="4"/>
                                        </p:tgtEl>
                                        <p:attrNameLst>
                                          <p:attrName>ppt_x</p:attrName>
                                        </p:attrNameLst>
                                      </p:cBhvr>
                                      <p:tavLst>
                                        <p:tav tm="0">
                                          <p:val>
                                            <p:strVal val="#ppt_x"/>
                                          </p:val>
                                        </p:tav>
                                        <p:tav tm="100000">
                                          <p:val>
                                            <p:strVal val="#ppt_x"/>
                                          </p:val>
                                        </p:tav>
                                      </p:tavLst>
                                    </p:anim>
                                    <p:anim calcmode="lin" valueType="num">
                                      <p:cBhvr>
                                        <p:cTn id="5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xit" presetSubtype="9" fill="hold" nodeType="clickEffect">
                                  <p:stCondLst>
                                    <p:cond delay="0"/>
                                  </p:stCondLst>
                                  <p:childTnLst>
                                    <p:anim calcmode="lin" valueType="num">
                                      <p:cBhvr additive="base">
                                        <p:cTn id="58" dur="1000"/>
                                        <p:tgtEl>
                                          <p:spTgt spid="4"/>
                                        </p:tgtEl>
                                        <p:attrNameLst>
                                          <p:attrName>ppt_x</p:attrName>
                                        </p:attrNameLst>
                                      </p:cBhvr>
                                      <p:tavLst>
                                        <p:tav tm="0">
                                          <p:val>
                                            <p:strVal val="ppt_x"/>
                                          </p:val>
                                        </p:tav>
                                        <p:tav tm="100000">
                                          <p:val>
                                            <p:strVal val="0-ppt_w/2"/>
                                          </p:val>
                                        </p:tav>
                                      </p:tavLst>
                                    </p:anim>
                                    <p:anim calcmode="lin" valueType="num">
                                      <p:cBhvr additive="base">
                                        <p:cTn id="59" dur="1000"/>
                                        <p:tgtEl>
                                          <p:spTgt spid="4"/>
                                        </p:tgtEl>
                                        <p:attrNameLst>
                                          <p:attrName>ppt_y</p:attrName>
                                        </p:attrNameLst>
                                      </p:cBhvr>
                                      <p:tavLst>
                                        <p:tav tm="0">
                                          <p:val>
                                            <p:strVal val="ppt_y"/>
                                          </p:val>
                                        </p:tav>
                                        <p:tav tm="100000">
                                          <p:val>
                                            <p:strVal val="0-ppt_h/2"/>
                                          </p:val>
                                        </p:tav>
                                      </p:tavLst>
                                    </p:anim>
                                    <p:set>
                                      <p:cBhvr>
                                        <p:cTn id="60" dur="1" fill="hold">
                                          <p:stCondLst>
                                            <p:cond delay="999"/>
                                          </p:stCondLst>
                                        </p:cTn>
                                        <p:tgtEl>
                                          <p:spTgt spid="4"/>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42" presetClass="entr" presetSubtype="0" fill="hold" nodeType="clickEffect">
                                  <p:stCondLst>
                                    <p:cond delay="0"/>
                                  </p:stCondLst>
                                  <p:childTnLst>
                                    <p:set>
                                      <p:cBhvr>
                                        <p:cTn id="64" dur="1" fill="hold">
                                          <p:stCondLst>
                                            <p:cond delay="0"/>
                                          </p:stCondLst>
                                        </p:cTn>
                                        <p:tgtEl>
                                          <p:spTgt spid="11"/>
                                        </p:tgtEl>
                                        <p:attrNameLst>
                                          <p:attrName>style.visibility</p:attrName>
                                        </p:attrNameLst>
                                      </p:cBhvr>
                                      <p:to>
                                        <p:strVal val="visible"/>
                                      </p:to>
                                    </p:set>
                                    <p:animEffect transition="in" filter="fade">
                                      <p:cBhvr>
                                        <p:cTn id="65" dur="1000"/>
                                        <p:tgtEl>
                                          <p:spTgt spid="11"/>
                                        </p:tgtEl>
                                      </p:cBhvr>
                                    </p:animEffect>
                                    <p:anim calcmode="lin" valueType="num">
                                      <p:cBhvr>
                                        <p:cTn id="66" dur="1000" fill="hold"/>
                                        <p:tgtEl>
                                          <p:spTgt spid="11"/>
                                        </p:tgtEl>
                                        <p:attrNameLst>
                                          <p:attrName>ppt_x</p:attrName>
                                        </p:attrNameLst>
                                      </p:cBhvr>
                                      <p:tavLst>
                                        <p:tav tm="0">
                                          <p:val>
                                            <p:strVal val="#ppt_x"/>
                                          </p:val>
                                        </p:tav>
                                        <p:tav tm="100000">
                                          <p:val>
                                            <p:strVal val="#ppt_x"/>
                                          </p:val>
                                        </p:tav>
                                      </p:tavLst>
                                    </p:anim>
                                    <p:anim calcmode="lin" valueType="num">
                                      <p:cBhvr>
                                        <p:cTn id="67"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2" presetClass="exit" presetSubtype="3" fill="hold" nodeType="clickEffect">
                                  <p:stCondLst>
                                    <p:cond delay="0"/>
                                  </p:stCondLst>
                                  <p:childTnLst>
                                    <p:anim calcmode="lin" valueType="num">
                                      <p:cBhvr additive="base">
                                        <p:cTn id="71" dur="1000"/>
                                        <p:tgtEl>
                                          <p:spTgt spid="11"/>
                                        </p:tgtEl>
                                        <p:attrNameLst>
                                          <p:attrName>ppt_x</p:attrName>
                                        </p:attrNameLst>
                                      </p:cBhvr>
                                      <p:tavLst>
                                        <p:tav tm="0">
                                          <p:val>
                                            <p:strVal val="ppt_x"/>
                                          </p:val>
                                        </p:tav>
                                        <p:tav tm="100000">
                                          <p:val>
                                            <p:strVal val="1+ppt_w/2"/>
                                          </p:val>
                                        </p:tav>
                                      </p:tavLst>
                                    </p:anim>
                                    <p:anim calcmode="lin" valueType="num">
                                      <p:cBhvr additive="base">
                                        <p:cTn id="72" dur="1000"/>
                                        <p:tgtEl>
                                          <p:spTgt spid="11"/>
                                        </p:tgtEl>
                                        <p:attrNameLst>
                                          <p:attrName>ppt_y</p:attrName>
                                        </p:attrNameLst>
                                      </p:cBhvr>
                                      <p:tavLst>
                                        <p:tav tm="0">
                                          <p:val>
                                            <p:strVal val="ppt_y"/>
                                          </p:val>
                                        </p:tav>
                                        <p:tav tm="100000">
                                          <p:val>
                                            <p:strVal val="0-ppt_h/2"/>
                                          </p:val>
                                        </p:tav>
                                      </p:tavLst>
                                    </p:anim>
                                    <p:set>
                                      <p:cBhvr>
                                        <p:cTn id="73" dur="1" fill="hold">
                                          <p:stCondLst>
                                            <p:cond delay="999"/>
                                          </p:stCondLst>
                                        </p:cTn>
                                        <p:tgtEl>
                                          <p:spTgt spid="11"/>
                                        </p:tgtEl>
                                        <p:attrNameLst>
                                          <p:attrName>style.visibility</p:attrName>
                                        </p:attrNameLst>
                                      </p:cBhvr>
                                      <p:to>
                                        <p:strVal val="hidden"/>
                                      </p:to>
                                    </p:set>
                                  </p:childTnLst>
                                </p:cTn>
                              </p:par>
                            </p:childTnLst>
                          </p:cTn>
                        </p:par>
                      </p:childTnLst>
                    </p:cTn>
                  </p:par>
                  <p:par>
                    <p:cTn id="74" fill="hold">
                      <p:stCondLst>
                        <p:cond delay="indefinite"/>
                      </p:stCondLst>
                      <p:childTnLst>
                        <p:par>
                          <p:cTn id="75" fill="hold">
                            <p:stCondLst>
                              <p:cond delay="0"/>
                            </p:stCondLst>
                            <p:childTnLst>
                              <p:par>
                                <p:cTn id="76" presetID="42" presetClass="entr" presetSubtype="0" fill="hold" nodeType="clickEffect">
                                  <p:stCondLst>
                                    <p:cond delay="0"/>
                                  </p:stCondLst>
                                  <p:childTnLst>
                                    <p:set>
                                      <p:cBhvr>
                                        <p:cTn id="77" dur="1" fill="hold">
                                          <p:stCondLst>
                                            <p:cond delay="0"/>
                                          </p:stCondLst>
                                        </p:cTn>
                                        <p:tgtEl>
                                          <p:spTgt spid="6"/>
                                        </p:tgtEl>
                                        <p:attrNameLst>
                                          <p:attrName>style.visibility</p:attrName>
                                        </p:attrNameLst>
                                      </p:cBhvr>
                                      <p:to>
                                        <p:strVal val="visible"/>
                                      </p:to>
                                    </p:set>
                                    <p:animEffect transition="in" filter="fade">
                                      <p:cBhvr>
                                        <p:cTn id="78" dur="1000"/>
                                        <p:tgtEl>
                                          <p:spTgt spid="6"/>
                                        </p:tgtEl>
                                      </p:cBhvr>
                                    </p:animEffect>
                                    <p:anim calcmode="lin" valueType="num">
                                      <p:cBhvr>
                                        <p:cTn id="79" dur="1000" fill="hold"/>
                                        <p:tgtEl>
                                          <p:spTgt spid="6"/>
                                        </p:tgtEl>
                                        <p:attrNameLst>
                                          <p:attrName>ppt_x</p:attrName>
                                        </p:attrNameLst>
                                      </p:cBhvr>
                                      <p:tavLst>
                                        <p:tav tm="0">
                                          <p:val>
                                            <p:strVal val="#ppt_x"/>
                                          </p:val>
                                        </p:tav>
                                        <p:tav tm="100000">
                                          <p:val>
                                            <p:strVal val="#ppt_x"/>
                                          </p:val>
                                        </p:tav>
                                      </p:tavLst>
                                    </p:anim>
                                    <p:anim calcmode="lin" valueType="num">
                                      <p:cBhvr>
                                        <p:cTn id="80"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xit" presetSubtype="9" fill="hold" nodeType="clickEffect">
                                  <p:stCondLst>
                                    <p:cond delay="0"/>
                                  </p:stCondLst>
                                  <p:childTnLst>
                                    <p:anim calcmode="lin" valueType="num">
                                      <p:cBhvr additive="base">
                                        <p:cTn id="84" dur="1000"/>
                                        <p:tgtEl>
                                          <p:spTgt spid="6"/>
                                        </p:tgtEl>
                                        <p:attrNameLst>
                                          <p:attrName>ppt_x</p:attrName>
                                        </p:attrNameLst>
                                      </p:cBhvr>
                                      <p:tavLst>
                                        <p:tav tm="0">
                                          <p:val>
                                            <p:strVal val="ppt_x"/>
                                          </p:val>
                                        </p:tav>
                                        <p:tav tm="100000">
                                          <p:val>
                                            <p:strVal val="0-ppt_w/2"/>
                                          </p:val>
                                        </p:tav>
                                      </p:tavLst>
                                    </p:anim>
                                    <p:anim calcmode="lin" valueType="num">
                                      <p:cBhvr additive="base">
                                        <p:cTn id="85" dur="1000"/>
                                        <p:tgtEl>
                                          <p:spTgt spid="6"/>
                                        </p:tgtEl>
                                        <p:attrNameLst>
                                          <p:attrName>ppt_y</p:attrName>
                                        </p:attrNameLst>
                                      </p:cBhvr>
                                      <p:tavLst>
                                        <p:tav tm="0">
                                          <p:val>
                                            <p:strVal val="ppt_y"/>
                                          </p:val>
                                        </p:tav>
                                        <p:tav tm="100000">
                                          <p:val>
                                            <p:strVal val="0-ppt_h/2"/>
                                          </p:val>
                                        </p:tav>
                                      </p:tavLst>
                                    </p:anim>
                                    <p:set>
                                      <p:cBhvr>
                                        <p:cTn id="86" dur="1" fill="hold">
                                          <p:stCondLst>
                                            <p:cond delay="999"/>
                                          </p:stCondLst>
                                        </p:cTn>
                                        <p:tgtEl>
                                          <p:spTgt spid="6"/>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42" presetClass="entr" presetSubtype="0" fill="hold" nodeType="clickEffect">
                                  <p:stCondLst>
                                    <p:cond delay="0"/>
                                  </p:stCondLst>
                                  <p:childTnLst>
                                    <p:set>
                                      <p:cBhvr>
                                        <p:cTn id="90" dur="1" fill="hold">
                                          <p:stCondLst>
                                            <p:cond delay="0"/>
                                          </p:stCondLst>
                                        </p:cTn>
                                        <p:tgtEl>
                                          <p:spTgt spid="12"/>
                                        </p:tgtEl>
                                        <p:attrNameLst>
                                          <p:attrName>style.visibility</p:attrName>
                                        </p:attrNameLst>
                                      </p:cBhvr>
                                      <p:to>
                                        <p:strVal val="visible"/>
                                      </p:to>
                                    </p:set>
                                    <p:animEffect transition="in" filter="fade">
                                      <p:cBhvr>
                                        <p:cTn id="91" dur="1000"/>
                                        <p:tgtEl>
                                          <p:spTgt spid="12"/>
                                        </p:tgtEl>
                                      </p:cBhvr>
                                    </p:animEffect>
                                    <p:anim calcmode="lin" valueType="num">
                                      <p:cBhvr>
                                        <p:cTn id="92" dur="1000" fill="hold"/>
                                        <p:tgtEl>
                                          <p:spTgt spid="12"/>
                                        </p:tgtEl>
                                        <p:attrNameLst>
                                          <p:attrName>ppt_x</p:attrName>
                                        </p:attrNameLst>
                                      </p:cBhvr>
                                      <p:tavLst>
                                        <p:tav tm="0">
                                          <p:val>
                                            <p:strVal val="#ppt_x"/>
                                          </p:val>
                                        </p:tav>
                                        <p:tav tm="100000">
                                          <p:val>
                                            <p:strVal val="#ppt_x"/>
                                          </p:val>
                                        </p:tav>
                                      </p:tavLst>
                                    </p:anim>
                                    <p:anim calcmode="lin" valueType="num">
                                      <p:cBhvr>
                                        <p:cTn id="93"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2" presetClass="exit" presetSubtype="3" fill="hold" nodeType="clickEffect">
                                  <p:stCondLst>
                                    <p:cond delay="0"/>
                                  </p:stCondLst>
                                  <p:childTnLst>
                                    <p:anim calcmode="lin" valueType="num">
                                      <p:cBhvr additive="base">
                                        <p:cTn id="97" dur="1000"/>
                                        <p:tgtEl>
                                          <p:spTgt spid="12"/>
                                        </p:tgtEl>
                                        <p:attrNameLst>
                                          <p:attrName>ppt_x</p:attrName>
                                        </p:attrNameLst>
                                      </p:cBhvr>
                                      <p:tavLst>
                                        <p:tav tm="0">
                                          <p:val>
                                            <p:strVal val="ppt_x"/>
                                          </p:val>
                                        </p:tav>
                                        <p:tav tm="100000">
                                          <p:val>
                                            <p:strVal val="1+ppt_w/2"/>
                                          </p:val>
                                        </p:tav>
                                      </p:tavLst>
                                    </p:anim>
                                    <p:anim calcmode="lin" valueType="num">
                                      <p:cBhvr additive="base">
                                        <p:cTn id="98" dur="1000"/>
                                        <p:tgtEl>
                                          <p:spTgt spid="12"/>
                                        </p:tgtEl>
                                        <p:attrNameLst>
                                          <p:attrName>ppt_y</p:attrName>
                                        </p:attrNameLst>
                                      </p:cBhvr>
                                      <p:tavLst>
                                        <p:tav tm="0">
                                          <p:val>
                                            <p:strVal val="ppt_y"/>
                                          </p:val>
                                        </p:tav>
                                        <p:tav tm="100000">
                                          <p:val>
                                            <p:strVal val="0-ppt_h/2"/>
                                          </p:val>
                                        </p:tav>
                                      </p:tavLst>
                                    </p:anim>
                                    <p:set>
                                      <p:cBhvr>
                                        <p:cTn id="99" dur="1" fill="hold">
                                          <p:stCondLst>
                                            <p:cond delay="999"/>
                                          </p:stCondLst>
                                        </p:cTn>
                                        <p:tgtEl>
                                          <p:spTgt spid="12"/>
                                        </p:tgtEl>
                                        <p:attrNameLst>
                                          <p:attrName>style.visibility</p:attrName>
                                        </p:attrNameLst>
                                      </p:cBhvr>
                                      <p:to>
                                        <p:strVal val="hidden"/>
                                      </p:to>
                                    </p:set>
                                  </p:childTnLst>
                                </p:cTn>
                              </p:par>
                            </p:childTnLst>
                          </p:cTn>
                        </p:par>
                      </p:childTnLst>
                    </p:cTn>
                  </p:par>
                  <p:par>
                    <p:cTn id="100" fill="hold">
                      <p:stCondLst>
                        <p:cond delay="indefinite"/>
                      </p:stCondLst>
                      <p:childTnLst>
                        <p:par>
                          <p:cTn id="101" fill="hold">
                            <p:stCondLst>
                              <p:cond delay="0"/>
                            </p:stCondLst>
                            <p:childTnLst>
                              <p:par>
                                <p:cTn id="102" presetID="42" presetClass="entr" presetSubtype="0" fill="hold" nodeType="clickEffect">
                                  <p:stCondLst>
                                    <p:cond delay="0"/>
                                  </p:stCondLst>
                                  <p:childTnLst>
                                    <p:set>
                                      <p:cBhvr>
                                        <p:cTn id="103" dur="1" fill="hold">
                                          <p:stCondLst>
                                            <p:cond delay="0"/>
                                          </p:stCondLst>
                                        </p:cTn>
                                        <p:tgtEl>
                                          <p:spTgt spid="8"/>
                                        </p:tgtEl>
                                        <p:attrNameLst>
                                          <p:attrName>style.visibility</p:attrName>
                                        </p:attrNameLst>
                                      </p:cBhvr>
                                      <p:to>
                                        <p:strVal val="visible"/>
                                      </p:to>
                                    </p:set>
                                    <p:animEffect transition="in" filter="fade">
                                      <p:cBhvr>
                                        <p:cTn id="104" dur="1000"/>
                                        <p:tgtEl>
                                          <p:spTgt spid="8"/>
                                        </p:tgtEl>
                                      </p:cBhvr>
                                    </p:animEffect>
                                    <p:anim calcmode="lin" valueType="num">
                                      <p:cBhvr>
                                        <p:cTn id="105" dur="1000" fill="hold"/>
                                        <p:tgtEl>
                                          <p:spTgt spid="8"/>
                                        </p:tgtEl>
                                        <p:attrNameLst>
                                          <p:attrName>ppt_x</p:attrName>
                                        </p:attrNameLst>
                                      </p:cBhvr>
                                      <p:tavLst>
                                        <p:tav tm="0">
                                          <p:val>
                                            <p:strVal val="#ppt_x"/>
                                          </p:val>
                                        </p:tav>
                                        <p:tav tm="100000">
                                          <p:val>
                                            <p:strVal val="#ppt_x"/>
                                          </p:val>
                                        </p:tav>
                                      </p:tavLst>
                                    </p:anim>
                                    <p:anim calcmode="lin" valueType="num">
                                      <p:cBhvr>
                                        <p:cTn id="10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xit" presetSubtype="9" fill="hold" nodeType="clickEffect">
                                  <p:stCondLst>
                                    <p:cond delay="0"/>
                                  </p:stCondLst>
                                  <p:childTnLst>
                                    <p:anim calcmode="lin" valueType="num">
                                      <p:cBhvr additive="base">
                                        <p:cTn id="110" dur="1000"/>
                                        <p:tgtEl>
                                          <p:spTgt spid="8"/>
                                        </p:tgtEl>
                                        <p:attrNameLst>
                                          <p:attrName>ppt_x</p:attrName>
                                        </p:attrNameLst>
                                      </p:cBhvr>
                                      <p:tavLst>
                                        <p:tav tm="0">
                                          <p:val>
                                            <p:strVal val="ppt_x"/>
                                          </p:val>
                                        </p:tav>
                                        <p:tav tm="100000">
                                          <p:val>
                                            <p:strVal val="0-ppt_w/2"/>
                                          </p:val>
                                        </p:tav>
                                      </p:tavLst>
                                    </p:anim>
                                    <p:anim calcmode="lin" valueType="num">
                                      <p:cBhvr additive="base">
                                        <p:cTn id="111" dur="1000"/>
                                        <p:tgtEl>
                                          <p:spTgt spid="8"/>
                                        </p:tgtEl>
                                        <p:attrNameLst>
                                          <p:attrName>ppt_y</p:attrName>
                                        </p:attrNameLst>
                                      </p:cBhvr>
                                      <p:tavLst>
                                        <p:tav tm="0">
                                          <p:val>
                                            <p:strVal val="ppt_y"/>
                                          </p:val>
                                        </p:tav>
                                        <p:tav tm="100000">
                                          <p:val>
                                            <p:strVal val="0-ppt_h/2"/>
                                          </p:val>
                                        </p:tav>
                                      </p:tavLst>
                                    </p:anim>
                                    <p:set>
                                      <p:cBhvr>
                                        <p:cTn id="112" dur="1" fill="hold">
                                          <p:stCondLst>
                                            <p:cond delay="999"/>
                                          </p:stCondLst>
                                        </p:cTn>
                                        <p:tgtEl>
                                          <p:spTgt spid="8"/>
                                        </p:tgtEl>
                                        <p:attrNameLst>
                                          <p:attrName>style.visibility</p:attrName>
                                        </p:attrNameLst>
                                      </p:cBhvr>
                                      <p:to>
                                        <p:strVal val="hidden"/>
                                      </p:to>
                                    </p:set>
                                  </p:childTnLst>
                                </p:cTn>
                              </p:par>
                            </p:childTnLst>
                          </p:cTn>
                        </p:par>
                      </p:childTnLst>
                    </p:cTn>
                  </p:par>
                  <p:par>
                    <p:cTn id="113" fill="hold">
                      <p:stCondLst>
                        <p:cond delay="indefinite"/>
                      </p:stCondLst>
                      <p:childTnLst>
                        <p:par>
                          <p:cTn id="114" fill="hold">
                            <p:stCondLst>
                              <p:cond delay="0"/>
                            </p:stCondLst>
                            <p:childTnLst>
                              <p:par>
                                <p:cTn id="115" presetID="42" presetClass="entr" presetSubtype="0" fill="hold" nodeType="clickEffect">
                                  <p:stCondLst>
                                    <p:cond delay="0"/>
                                  </p:stCondLst>
                                  <p:childTnLst>
                                    <p:set>
                                      <p:cBhvr>
                                        <p:cTn id="116" dur="1" fill="hold">
                                          <p:stCondLst>
                                            <p:cond delay="0"/>
                                          </p:stCondLst>
                                        </p:cTn>
                                        <p:tgtEl>
                                          <p:spTgt spid="9"/>
                                        </p:tgtEl>
                                        <p:attrNameLst>
                                          <p:attrName>style.visibility</p:attrName>
                                        </p:attrNameLst>
                                      </p:cBhvr>
                                      <p:to>
                                        <p:strVal val="visible"/>
                                      </p:to>
                                    </p:set>
                                    <p:animEffect transition="in" filter="fade">
                                      <p:cBhvr>
                                        <p:cTn id="117" dur="1000"/>
                                        <p:tgtEl>
                                          <p:spTgt spid="9"/>
                                        </p:tgtEl>
                                      </p:cBhvr>
                                    </p:animEffect>
                                    <p:anim calcmode="lin" valueType="num">
                                      <p:cBhvr>
                                        <p:cTn id="118" dur="1000" fill="hold"/>
                                        <p:tgtEl>
                                          <p:spTgt spid="9"/>
                                        </p:tgtEl>
                                        <p:attrNameLst>
                                          <p:attrName>ppt_x</p:attrName>
                                        </p:attrNameLst>
                                      </p:cBhvr>
                                      <p:tavLst>
                                        <p:tav tm="0">
                                          <p:val>
                                            <p:strVal val="#ppt_x"/>
                                          </p:val>
                                        </p:tav>
                                        <p:tav tm="100000">
                                          <p:val>
                                            <p:strVal val="#ppt_x"/>
                                          </p:val>
                                        </p:tav>
                                      </p:tavLst>
                                    </p:anim>
                                    <p:anim calcmode="lin" valueType="num">
                                      <p:cBhvr>
                                        <p:cTn id="11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20" fill="hold">
                      <p:stCondLst>
                        <p:cond delay="indefinite"/>
                      </p:stCondLst>
                      <p:childTnLst>
                        <p:par>
                          <p:cTn id="121" fill="hold">
                            <p:stCondLst>
                              <p:cond delay="0"/>
                            </p:stCondLst>
                            <p:childTnLst>
                              <p:par>
                                <p:cTn id="122" presetID="2" presetClass="exit" presetSubtype="3" fill="hold" nodeType="clickEffect">
                                  <p:stCondLst>
                                    <p:cond delay="0"/>
                                  </p:stCondLst>
                                  <p:childTnLst>
                                    <p:anim calcmode="lin" valueType="num">
                                      <p:cBhvr additive="base">
                                        <p:cTn id="123" dur="1000"/>
                                        <p:tgtEl>
                                          <p:spTgt spid="9"/>
                                        </p:tgtEl>
                                        <p:attrNameLst>
                                          <p:attrName>ppt_x</p:attrName>
                                        </p:attrNameLst>
                                      </p:cBhvr>
                                      <p:tavLst>
                                        <p:tav tm="0">
                                          <p:val>
                                            <p:strVal val="ppt_x"/>
                                          </p:val>
                                        </p:tav>
                                        <p:tav tm="100000">
                                          <p:val>
                                            <p:strVal val="1+ppt_w/2"/>
                                          </p:val>
                                        </p:tav>
                                      </p:tavLst>
                                    </p:anim>
                                    <p:anim calcmode="lin" valueType="num">
                                      <p:cBhvr additive="base">
                                        <p:cTn id="124" dur="1000"/>
                                        <p:tgtEl>
                                          <p:spTgt spid="9"/>
                                        </p:tgtEl>
                                        <p:attrNameLst>
                                          <p:attrName>ppt_y</p:attrName>
                                        </p:attrNameLst>
                                      </p:cBhvr>
                                      <p:tavLst>
                                        <p:tav tm="0">
                                          <p:val>
                                            <p:strVal val="ppt_y"/>
                                          </p:val>
                                        </p:tav>
                                        <p:tav tm="100000">
                                          <p:val>
                                            <p:strVal val="0-ppt_h/2"/>
                                          </p:val>
                                        </p:tav>
                                      </p:tavLst>
                                    </p:anim>
                                    <p:set>
                                      <p:cBhvr>
                                        <p:cTn id="125" dur="1" fill="hold">
                                          <p:stCondLst>
                                            <p:cond delay="999"/>
                                          </p:stCondLst>
                                        </p:cTn>
                                        <p:tgtEl>
                                          <p:spTgt spid="9"/>
                                        </p:tgtEl>
                                        <p:attrNameLst>
                                          <p:attrName>style.visibility</p:attrName>
                                        </p:attrNameLst>
                                      </p:cBhvr>
                                      <p:to>
                                        <p:strVal val="hidden"/>
                                      </p:to>
                                    </p:set>
                                  </p:childTnLst>
                                </p:cTn>
                              </p:par>
                            </p:childTnLst>
                          </p:cTn>
                        </p:par>
                      </p:childTnLst>
                    </p:cTn>
                  </p:par>
                  <p:par>
                    <p:cTn id="126" fill="hold">
                      <p:stCondLst>
                        <p:cond delay="indefinite"/>
                      </p:stCondLst>
                      <p:childTnLst>
                        <p:par>
                          <p:cTn id="127" fill="hold">
                            <p:stCondLst>
                              <p:cond delay="0"/>
                            </p:stCondLst>
                            <p:childTnLst>
                              <p:par>
                                <p:cTn id="128" presetID="42" presetClass="entr" presetSubtype="0" fill="hold" nodeType="clickEffect">
                                  <p:stCondLst>
                                    <p:cond delay="0"/>
                                  </p:stCondLst>
                                  <p:childTnLst>
                                    <p:set>
                                      <p:cBhvr>
                                        <p:cTn id="129" dur="1" fill="hold">
                                          <p:stCondLst>
                                            <p:cond delay="0"/>
                                          </p:stCondLst>
                                        </p:cTn>
                                        <p:tgtEl>
                                          <p:spTgt spid="13"/>
                                        </p:tgtEl>
                                        <p:attrNameLst>
                                          <p:attrName>style.visibility</p:attrName>
                                        </p:attrNameLst>
                                      </p:cBhvr>
                                      <p:to>
                                        <p:strVal val="visible"/>
                                      </p:to>
                                    </p:set>
                                    <p:animEffect transition="in" filter="fade">
                                      <p:cBhvr>
                                        <p:cTn id="130" dur="1000"/>
                                        <p:tgtEl>
                                          <p:spTgt spid="13"/>
                                        </p:tgtEl>
                                      </p:cBhvr>
                                    </p:animEffect>
                                    <p:anim calcmode="lin" valueType="num">
                                      <p:cBhvr>
                                        <p:cTn id="131" dur="1000" fill="hold"/>
                                        <p:tgtEl>
                                          <p:spTgt spid="13"/>
                                        </p:tgtEl>
                                        <p:attrNameLst>
                                          <p:attrName>ppt_x</p:attrName>
                                        </p:attrNameLst>
                                      </p:cBhvr>
                                      <p:tavLst>
                                        <p:tav tm="0">
                                          <p:val>
                                            <p:strVal val="#ppt_x"/>
                                          </p:val>
                                        </p:tav>
                                        <p:tav tm="100000">
                                          <p:val>
                                            <p:strVal val="#ppt_x"/>
                                          </p:val>
                                        </p:tav>
                                      </p:tavLst>
                                    </p:anim>
                                    <p:anim calcmode="lin" valueType="num">
                                      <p:cBhvr>
                                        <p:cTn id="132"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2" presetClass="exit" presetSubtype="3" fill="hold" nodeType="clickEffect">
                                  <p:stCondLst>
                                    <p:cond delay="0"/>
                                  </p:stCondLst>
                                  <p:childTnLst>
                                    <p:anim calcmode="lin" valueType="num">
                                      <p:cBhvr additive="base">
                                        <p:cTn id="136" dur="1000"/>
                                        <p:tgtEl>
                                          <p:spTgt spid="13"/>
                                        </p:tgtEl>
                                        <p:attrNameLst>
                                          <p:attrName>ppt_x</p:attrName>
                                        </p:attrNameLst>
                                      </p:cBhvr>
                                      <p:tavLst>
                                        <p:tav tm="0">
                                          <p:val>
                                            <p:strVal val="ppt_x"/>
                                          </p:val>
                                        </p:tav>
                                        <p:tav tm="100000">
                                          <p:val>
                                            <p:strVal val="1+ppt_w/2"/>
                                          </p:val>
                                        </p:tav>
                                      </p:tavLst>
                                    </p:anim>
                                    <p:anim calcmode="lin" valueType="num">
                                      <p:cBhvr additive="base">
                                        <p:cTn id="137" dur="1000"/>
                                        <p:tgtEl>
                                          <p:spTgt spid="13"/>
                                        </p:tgtEl>
                                        <p:attrNameLst>
                                          <p:attrName>ppt_y</p:attrName>
                                        </p:attrNameLst>
                                      </p:cBhvr>
                                      <p:tavLst>
                                        <p:tav tm="0">
                                          <p:val>
                                            <p:strVal val="ppt_y"/>
                                          </p:val>
                                        </p:tav>
                                        <p:tav tm="100000">
                                          <p:val>
                                            <p:strVal val="0-ppt_h/2"/>
                                          </p:val>
                                        </p:tav>
                                      </p:tavLst>
                                    </p:anim>
                                    <p:set>
                                      <p:cBhvr>
                                        <p:cTn id="138" dur="1" fill="hold">
                                          <p:stCondLst>
                                            <p:cond delay="999"/>
                                          </p:stCondLst>
                                        </p:cTn>
                                        <p:tgtEl>
                                          <p:spTgt spid="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a:spLocks noChangeArrowheads="1"/>
          </p:cNvSpPr>
          <p:nvPr/>
        </p:nvSpPr>
        <p:spPr bwMode="auto">
          <a:xfrm>
            <a:off x="665164" y="1316568"/>
            <a:ext cx="8027987" cy="5014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base" latinLnBrk="0" hangingPunct="1">
              <a:lnSpc>
                <a:spcPct val="150000"/>
              </a:lnSpc>
              <a:spcBef>
                <a:spcPct val="0"/>
              </a:spcBef>
              <a:spcAft>
                <a:spcPct val="0"/>
              </a:spcAft>
              <a:buClrTx/>
              <a:buSzTx/>
              <a:buFont typeface="Wingdings" panose="05000000000000000000" pitchFamily="2" charset="2"/>
              <a:buChar char="Ø"/>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mn-ea"/>
              </a:rPr>
              <a:t>在母体内初期发育的动物体，由卵受精后发育而成。（</a:t>
            </a:r>
            <a:r>
              <a:rPr kumimoji="0" lang="zh-CN" altLang="en-US" sz="4265" b="1" i="0" u="none" strike="noStrike" kern="1200" cap="none" spc="0" normalizeH="0" baseline="0" noProof="0">
                <a:ln>
                  <a:noFill/>
                </a:ln>
                <a:solidFill>
                  <a:srgbClr val="333333"/>
                </a:solidFill>
                <a:effectLst/>
                <a:uLnTx/>
                <a:uFillTx/>
                <a:latin typeface="宋体" panose="02010600030101010101" pitchFamily="2" charset="-122"/>
                <a:ea typeface="宋体" panose="02010600030101010101" pitchFamily="2" charset="-122"/>
                <a:cs typeface="+mn-cs"/>
                <a:sym typeface="+mn-ea"/>
              </a:rPr>
              <a:t>    </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mn-ea"/>
              </a:rPr>
              <a:t>）</a:t>
            </a:r>
          </a:p>
          <a:p>
            <a:pPr marL="685800" marR="0" lvl="0" indent="-685800" algn="l" defTabSz="1219200" rtl="0" eaLnBrk="1" fontAlgn="base" latinLnBrk="0" hangingPunct="1">
              <a:lnSpc>
                <a:spcPct val="150000"/>
              </a:lnSpc>
              <a:spcBef>
                <a:spcPct val="0"/>
              </a:spcBef>
              <a:spcAft>
                <a:spcPct val="0"/>
              </a:spcAft>
              <a:buClrTx/>
              <a:buSzTx/>
              <a:buFont typeface="Wingdings" panose="05000000000000000000" pitchFamily="2" charset="2"/>
              <a:buChar char="Ø"/>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mn-ea"/>
              </a:rPr>
              <a:t>自然具备，生来就有。</a:t>
            </a:r>
            <a:r>
              <a:rPr kumimoji="0" lang="zh-CN" altLang="en-US" sz="4265" b="1" i="0" u="none" strike="noStrike" kern="1200" cap="none" spc="0" normalizeH="0" baseline="0" noProof="0">
                <a:ln>
                  <a:noFill/>
                </a:ln>
                <a:solidFill>
                  <a:srgbClr val="333333"/>
                </a:solidFill>
                <a:effectLst/>
                <a:uLnTx/>
                <a:uFillTx/>
                <a:latin typeface="宋体" panose="02010600030101010101" pitchFamily="2" charset="-122"/>
                <a:ea typeface="宋体" panose="02010600030101010101" pitchFamily="2" charset="-122"/>
                <a:cs typeface="+mn-cs"/>
                <a:sym typeface="+mn-ea"/>
              </a:rPr>
              <a:t> </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mn-ea"/>
              </a:rPr>
              <a:t>（</a:t>
            </a:r>
            <a:r>
              <a:rPr kumimoji="0" lang="zh-CN" altLang="en-US" sz="4265" b="1" i="0" u="none" strike="noStrike" kern="1200" cap="none" spc="0" normalizeH="0" baseline="0" noProof="0">
                <a:ln>
                  <a:noFill/>
                </a:ln>
                <a:solidFill>
                  <a:srgbClr val="333333"/>
                </a:solidFill>
                <a:effectLst/>
                <a:uLnTx/>
                <a:uFillTx/>
                <a:latin typeface="宋体" panose="02010600030101010101" pitchFamily="2" charset="-122"/>
                <a:ea typeface="宋体" panose="02010600030101010101" pitchFamily="2" charset="-122"/>
                <a:cs typeface="+mn-cs"/>
                <a:sym typeface="+mn-ea"/>
              </a:rPr>
              <a:t>    </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mn-ea"/>
              </a:rPr>
              <a:t>）</a:t>
            </a:r>
            <a:endPar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mn-ea"/>
            </a:endParaRPr>
          </a:p>
          <a:p>
            <a:pPr marL="685800" marR="0" lvl="0" indent="-685800" algn="l" defTabSz="1219200" rtl="0" eaLnBrk="1" fontAlgn="base" latinLnBrk="0" hangingPunct="1">
              <a:lnSpc>
                <a:spcPct val="150000"/>
              </a:lnSpc>
              <a:spcBef>
                <a:spcPct val="0"/>
              </a:spcBef>
              <a:spcAft>
                <a:spcPct val="0"/>
              </a:spcAft>
              <a:buClrTx/>
              <a:buSzTx/>
              <a:buFont typeface="Wingdings" panose="05000000000000000000" pitchFamily="2" charset="2"/>
              <a:buChar char="Ø"/>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mn-ea"/>
              </a:rPr>
              <a:t>迫切地希望。 （</a:t>
            </a:r>
            <a:r>
              <a:rPr kumimoji="0" lang="zh-CN" altLang="en-US" sz="4265" b="1" i="0" u="none" strike="noStrike" kern="1200" cap="none" spc="0" normalizeH="0" baseline="0" noProof="0">
                <a:ln>
                  <a:noFill/>
                </a:ln>
                <a:solidFill>
                  <a:srgbClr val="333333"/>
                </a:solidFill>
                <a:effectLst/>
                <a:uLnTx/>
                <a:uFillTx/>
                <a:latin typeface="宋体" panose="02010600030101010101" pitchFamily="2" charset="-122"/>
                <a:ea typeface="宋体" panose="02010600030101010101" pitchFamily="2" charset="-122"/>
                <a:cs typeface="+mn-cs"/>
                <a:sym typeface="+mn-ea"/>
              </a:rPr>
              <a:t>    </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mn-ea"/>
              </a:rPr>
              <a:t>）</a:t>
            </a:r>
            <a:endPar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mn-ea"/>
            </a:endParaRPr>
          </a:p>
        </p:txBody>
      </p:sp>
      <p:sp>
        <p:nvSpPr>
          <p:cNvPr id="2" name="矩形 1"/>
          <p:cNvSpPr/>
          <p:nvPr/>
        </p:nvSpPr>
        <p:spPr>
          <a:xfrm>
            <a:off x="1301750" y="5389034"/>
            <a:ext cx="6791325" cy="723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20000"/>
              </a:lnSpc>
              <a:spcBef>
                <a:spcPct val="0"/>
              </a:spcBef>
              <a:spcAft>
                <a:spcPct val="0"/>
              </a:spcAft>
              <a:buClrTx/>
              <a:buSzTx/>
              <a:buFontTx/>
              <a:buNone/>
              <a:defRPr/>
            </a:pPr>
            <a:r>
              <a:rPr kumimoji="0" lang="en-US" altLang="zh-CN" sz="4265" b="1" i="0" u="none" strike="noStrike" kern="1200" cap="none" spc="0" normalizeH="0" baseline="0" noProof="1">
                <a:ln>
                  <a:noFill/>
                </a:ln>
                <a:solidFill>
                  <a:srgbClr val="2E8280"/>
                </a:solidFill>
                <a:effectLst/>
                <a:uLnTx/>
                <a:uFillTx/>
                <a:latin typeface="楷体" panose="02010609060101010101" pitchFamily="49" charset="-122"/>
                <a:ea typeface="楷体" panose="02010609060101010101" pitchFamily="49" charset="-122"/>
                <a:cs typeface="+mn-cs"/>
                <a:sym typeface="+mn-ea"/>
              </a:rPr>
              <a:t>A.</a:t>
            </a:r>
            <a:r>
              <a:rPr kumimoji="0" lang="zh-CN" altLang="en-US" sz="4265" b="1" i="0" u="none" strike="noStrike" kern="1200" cap="none" spc="0" normalizeH="0" baseline="0" noProof="1">
                <a:ln>
                  <a:noFill/>
                </a:ln>
                <a:solidFill>
                  <a:srgbClr val="2E8280"/>
                </a:solidFill>
                <a:effectLst/>
                <a:uLnTx/>
                <a:uFillTx/>
                <a:latin typeface="楷体" panose="02010609060101010101" pitchFamily="49" charset="-122"/>
                <a:ea typeface="楷体" panose="02010609060101010101" pitchFamily="49" charset="-122"/>
                <a:cs typeface="+mn-cs"/>
                <a:sym typeface="Arial" panose="020B0604020202020204" pitchFamily="34" charset="0"/>
              </a:rPr>
              <a:t>渴望    </a:t>
            </a:r>
            <a:r>
              <a:rPr kumimoji="0" lang="en-US" altLang="zh-CN" sz="4265" b="1" i="0" u="none" strike="noStrike" kern="1200" cap="none" spc="0" normalizeH="0" baseline="0" noProof="1">
                <a:ln>
                  <a:noFill/>
                </a:ln>
                <a:solidFill>
                  <a:srgbClr val="2E8280"/>
                </a:solidFill>
                <a:effectLst/>
                <a:uLnTx/>
                <a:uFillTx/>
                <a:latin typeface="楷体" panose="02010609060101010101" pitchFamily="49" charset="-122"/>
                <a:ea typeface="楷体" panose="02010609060101010101" pitchFamily="49" charset="-122"/>
                <a:cs typeface="+mn-cs"/>
                <a:sym typeface="Arial" panose="020B0604020202020204" pitchFamily="34" charset="0"/>
              </a:rPr>
              <a:t>B.</a:t>
            </a:r>
            <a:r>
              <a:rPr kumimoji="0" lang="zh-CN" altLang="en-US" sz="4265" b="1" i="0" u="none" strike="noStrike" kern="1200" cap="none" spc="0" normalizeH="0" baseline="0" noProof="1">
                <a:ln>
                  <a:noFill/>
                </a:ln>
                <a:solidFill>
                  <a:srgbClr val="2E8280"/>
                </a:solidFill>
                <a:effectLst/>
                <a:uLnTx/>
                <a:uFillTx/>
                <a:latin typeface="楷体" panose="02010609060101010101" pitchFamily="49" charset="-122"/>
                <a:ea typeface="楷体" panose="02010609060101010101" pitchFamily="49" charset="-122"/>
                <a:cs typeface="+mn-cs"/>
                <a:sym typeface="Arial" panose="020B0604020202020204" pitchFamily="34" charset="0"/>
              </a:rPr>
              <a:t>胚胎    </a:t>
            </a:r>
            <a:r>
              <a:rPr kumimoji="0" lang="en-US" altLang="zh-CN" sz="4265" b="1" i="0" u="none" strike="noStrike" kern="1200" cap="none" spc="0" normalizeH="0" baseline="0" noProof="1">
                <a:ln>
                  <a:noFill/>
                </a:ln>
                <a:solidFill>
                  <a:srgbClr val="2E8280"/>
                </a:solidFill>
                <a:effectLst/>
                <a:uLnTx/>
                <a:uFillTx/>
                <a:latin typeface="楷体" panose="02010609060101010101" pitchFamily="49" charset="-122"/>
                <a:ea typeface="楷体" panose="02010609060101010101" pitchFamily="49" charset="-122"/>
                <a:cs typeface="+mn-cs"/>
                <a:sym typeface="Arial" panose="020B0604020202020204" pitchFamily="34" charset="0"/>
              </a:rPr>
              <a:t>C.</a:t>
            </a:r>
            <a:r>
              <a:rPr kumimoji="0" lang="zh-CN" altLang="en-US" sz="4265" b="1" i="0" u="none" strike="noStrike" kern="1200" cap="none" spc="0" normalizeH="0" baseline="0" noProof="1">
                <a:ln>
                  <a:noFill/>
                </a:ln>
                <a:solidFill>
                  <a:srgbClr val="2E8280"/>
                </a:solidFill>
                <a:effectLst/>
                <a:uLnTx/>
                <a:uFillTx/>
                <a:latin typeface="楷体" panose="02010609060101010101" pitchFamily="49" charset="-122"/>
                <a:ea typeface="楷体" panose="02010609060101010101" pitchFamily="49" charset="-122"/>
                <a:cs typeface="+mn-cs"/>
                <a:sym typeface="Arial" panose="020B0604020202020204" pitchFamily="34" charset="0"/>
              </a:rPr>
              <a:t>天赋</a:t>
            </a:r>
          </a:p>
        </p:txBody>
      </p:sp>
      <p:sp>
        <p:nvSpPr>
          <p:cNvPr id="3" name="文本框 2"/>
          <p:cNvSpPr txBox="1">
            <a:spLocks noChangeArrowheads="1"/>
          </p:cNvSpPr>
          <p:nvPr/>
        </p:nvSpPr>
        <p:spPr bwMode="auto">
          <a:xfrm>
            <a:off x="4314826" y="2423586"/>
            <a:ext cx="49564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800" b="1" i="0" u="none" strike="noStrike" kern="1200" cap="none" spc="0" normalizeH="0" baseline="0" noProof="0">
                <a:ln>
                  <a:noFill/>
                </a:ln>
                <a:solidFill>
                  <a:srgbClr val="EF4B3B"/>
                </a:solidFill>
                <a:effectLst/>
                <a:uLnTx/>
                <a:uFillTx/>
                <a:latin typeface="宋体" panose="02010600030101010101" pitchFamily="2" charset="-122"/>
                <a:ea typeface="宋体" panose="02010600030101010101" pitchFamily="2" charset="-122"/>
                <a:cs typeface="+mn-cs"/>
                <a:sym typeface="Arial" panose="020B0604020202020204" pitchFamily="34" charset="0"/>
              </a:rPr>
              <a:t>B</a:t>
            </a:r>
          </a:p>
        </p:txBody>
      </p:sp>
      <p:sp>
        <p:nvSpPr>
          <p:cNvPr id="4" name="文本框 3"/>
          <p:cNvSpPr txBox="1">
            <a:spLocks noChangeArrowheads="1"/>
          </p:cNvSpPr>
          <p:nvPr/>
        </p:nvSpPr>
        <p:spPr bwMode="auto">
          <a:xfrm>
            <a:off x="4546601" y="4362452"/>
            <a:ext cx="49564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800" b="1" i="0" u="none" strike="noStrike" kern="1200" cap="none" spc="0" normalizeH="0" baseline="0" noProof="0">
                <a:ln>
                  <a:noFill/>
                </a:ln>
                <a:solidFill>
                  <a:srgbClr val="EF4B3B"/>
                </a:solidFill>
                <a:effectLst/>
                <a:uLnTx/>
                <a:uFillTx/>
                <a:latin typeface="宋体" panose="02010600030101010101" pitchFamily="2" charset="-122"/>
                <a:ea typeface="宋体" panose="02010600030101010101" pitchFamily="2" charset="-122"/>
                <a:cs typeface="+mn-cs"/>
                <a:sym typeface="Arial" panose="020B0604020202020204" pitchFamily="34" charset="0"/>
              </a:rPr>
              <a:t>A</a:t>
            </a:r>
          </a:p>
        </p:txBody>
      </p:sp>
      <p:sp>
        <p:nvSpPr>
          <p:cNvPr id="5" name="文本框 4"/>
          <p:cNvSpPr txBox="1">
            <a:spLocks noChangeArrowheads="1"/>
          </p:cNvSpPr>
          <p:nvPr/>
        </p:nvSpPr>
        <p:spPr bwMode="auto">
          <a:xfrm>
            <a:off x="6188076" y="3403602"/>
            <a:ext cx="49564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800" b="1" i="0" u="none" strike="noStrike" kern="1200" cap="none" spc="0" normalizeH="0" baseline="0" noProof="0">
                <a:ln>
                  <a:noFill/>
                </a:ln>
                <a:solidFill>
                  <a:srgbClr val="EF4B3B"/>
                </a:solidFill>
                <a:effectLst/>
                <a:uLnTx/>
                <a:uFillTx/>
                <a:latin typeface="宋体" panose="02010600030101010101" pitchFamily="2" charset="-122"/>
                <a:ea typeface="宋体" panose="02010600030101010101" pitchFamily="2" charset="-122"/>
                <a:cs typeface="+mn-cs"/>
                <a:sym typeface="Arial" panose="020B0604020202020204" pitchFamily="34" charset="0"/>
              </a:rPr>
              <a:t>C</a:t>
            </a:r>
          </a:p>
        </p:txBody>
      </p:sp>
      <p:sp>
        <p:nvSpPr>
          <p:cNvPr id="14342" name="文本框 7"/>
          <p:cNvSpPr txBox="1">
            <a:spLocks noChangeArrowheads="1"/>
          </p:cNvSpPr>
          <p:nvPr/>
        </p:nvSpPr>
        <p:spPr bwMode="auto">
          <a:xfrm>
            <a:off x="3260726" y="342901"/>
            <a:ext cx="262255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0" fontAlgn="base" latinLnBrk="0" hangingPunct="0">
              <a:lnSpc>
                <a:spcPct val="100000"/>
              </a:lnSpc>
              <a:spcBef>
                <a:spcPct val="0"/>
              </a:spcBef>
              <a:spcAft>
                <a:spcPct val="0"/>
              </a:spcAft>
              <a:buClrTx/>
              <a:buSzTx/>
              <a:buFont typeface="Wingdings" panose="05000000000000000000" pitchFamily="2" charset="2"/>
              <a:buChar char="u"/>
              <a:defRPr/>
            </a:pPr>
            <a:r>
              <a:rPr kumimoji="0" lang="zh-CN" altLang="en-US" sz="4800" b="1" i="0" u="none" strike="noStrike" kern="1200" cap="none" spc="0" normalizeH="0" baseline="0" noProof="0">
                <a:ln>
                  <a:noFill/>
                </a:ln>
                <a:solidFill>
                  <a:srgbClr val="EF4B3B"/>
                </a:solidFill>
                <a:effectLst/>
                <a:uLnTx/>
                <a:uFillTx/>
                <a:latin typeface="宋体" panose="02010600030101010101" pitchFamily="2" charset="-122"/>
                <a:ea typeface="宋体" panose="02010600030101010101" pitchFamily="2" charset="-122"/>
                <a:cs typeface="+mn-cs"/>
              </a:rPr>
              <a:t>词语解释</a:t>
            </a:r>
          </a:p>
        </p:txBody>
      </p:sp>
      <p:pic>
        <p:nvPicPr>
          <p:cNvPr id="14343" name="图片 107"/>
          <p:cNvPicPr>
            <a:picLocks noChangeAspect="1" noChangeArrowheads="1"/>
          </p:cNvPicPr>
          <p:nvPr/>
        </p:nvPicPr>
        <p:blipFill>
          <a:blip r:embed="rId3" cstate="email"/>
          <a:srcRect/>
          <a:stretch>
            <a:fillRect/>
          </a:stretch>
        </p:blipFill>
        <p:spPr bwMode="auto">
          <a:xfrm>
            <a:off x="8091489" y="5461002"/>
            <a:ext cx="779462" cy="1047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linds(horizont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linds(horizontal)">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blinds(horizontal)">
                                      <p:cBhvr>
                                        <p:cTn id="22" dur="5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blinds(horizontal)">
                                      <p:cBhvr>
                                        <p:cTn id="2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 grpId="0"/>
      <p:bldP spid="3" grpId="0"/>
      <p:bldP spid="4" grpId="0"/>
      <p:bldP spid="5" grpId="0"/>
    </p:bldLst>
  </p:timing>
</p:sld>
</file>

<file path=ppt/slides/slide1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a:spLocks noChangeArrowheads="1"/>
          </p:cNvSpPr>
          <p:nvPr/>
        </p:nvSpPr>
        <p:spPr bwMode="auto">
          <a:xfrm>
            <a:off x="368301" y="863600"/>
            <a:ext cx="8407400" cy="5999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base" latinLnBrk="0" hangingPunct="1">
              <a:lnSpc>
                <a:spcPct val="150000"/>
              </a:lnSpc>
              <a:spcBef>
                <a:spcPct val="0"/>
              </a:spcBef>
              <a:spcAft>
                <a:spcPct val="0"/>
              </a:spcAft>
              <a:buClrTx/>
              <a:buSzTx/>
              <a:buFont typeface="Wingdings" panose="05000000000000000000" pitchFamily="2" charset="2"/>
              <a:buChar char="Ø"/>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mn-ea"/>
              </a:rPr>
              <a:t>祸事；灾难。 （    ）</a:t>
            </a:r>
            <a:endPar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mn-ea"/>
            </a:endParaRPr>
          </a:p>
          <a:p>
            <a:pPr marL="685800" marR="0" lvl="0" indent="-685800" algn="l" defTabSz="1219200" rtl="0" eaLnBrk="1" fontAlgn="base" latinLnBrk="0" hangingPunct="1">
              <a:lnSpc>
                <a:spcPct val="150000"/>
              </a:lnSpc>
              <a:spcBef>
                <a:spcPct val="0"/>
              </a:spcBef>
              <a:spcAft>
                <a:spcPct val="0"/>
              </a:spcAft>
              <a:buClrTx/>
              <a:buSzTx/>
              <a:buFont typeface="Wingdings" panose="05000000000000000000" pitchFamily="2" charset="2"/>
              <a:buChar char="Ø"/>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mn-ea"/>
              </a:rPr>
              <a:t>使事情不能顺利进行；阻碍。 （    ）</a:t>
            </a:r>
          </a:p>
          <a:p>
            <a:pPr marL="685800" marR="0" lvl="0" indent="-685800" algn="l" defTabSz="1219200" rtl="0" eaLnBrk="1" fontAlgn="base" latinLnBrk="0" hangingPunct="1">
              <a:lnSpc>
                <a:spcPct val="150000"/>
              </a:lnSpc>
              <a:spcBef>
                <a:spcPct val="0"/>
              </a:spcBef>
              <a:spcAft>
                <a:spcPct val="0"/>
              </a:spcAft>
              <a:buClrTx/>
              <a:buSzTx/>
              <a:buFont typeface="Wingdings" panose="05000000000000000000" pitchFamily="2" charset="2"/>
              <a:buChar char="Ø"/>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mn-ea"/>
              </a:rPr>
              <a:t>抑制不住自己的感情。 （    ）</a:t>
            </a:r>
            <a:endPar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mn-ea"/>
            </a:endParaRPr>
          </a:p>
          <a:p>
            <a:pPr marL="685800" marR="0" lvl="0" indent="-685800" algn="l" defTabSz="1219200" rtl="0" eaLnBrk="1" fontAlgn="base" latinLnBrk="0" hangingPunct="1">
              <a:lnSpc>
                <a:spcPct val="150000"/>
              </a:lnSpc>
              <a:spcBef>
                <a:spcPct val="0"/>
              </a:spcBef>
              <a:spcAft>
                <a:spcPct val="0"/>
              </a:spcAft>
              <a:buClrTx/>
              <a:buSzTx/>
              <a:buFont typeface="Wingdings" panose="05000000000000000000" pitchFamily="2" charset="2"/>
              <a:buChar char="Ø"/>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sym typeface="+mn-ea"/>
              </a:rPr>
              <a:t>随着自己的心意，想怎样就怎样。（    ）</a:t>
            </a:r>
          </a:p>
        </p:txBody>
      </p:sp>
      <p:sp>
        <p:nvSpPr>
          <p:cNvPr id="2" name="矩形 1"/>
          <p:cNvSpPr/>
          <p:nvPr/>
        </p:nvSpPr>
        <p:spPr>
          <a:xfrm>
            <a:off x="53976" y="5041902"/>
            <a:ext cx="9036050" cy="72601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20000"/>
              </a:lnSpc>
              <a:spcBef>
                <a:spcPct val="0"/>
              </a:spcBef>
              <a:spcAft>
                <a:spcPct val="0"/>
              </a:spcAft>
              <a:buClrTx/>
              <a:buSzTx/>
              <a:buFontTx/>
              <a:buNone/>
              <a:defRPr/>
            </a:pPr>
            <a:r>
              <a:rPr kumimoji="0" lang="en-US" altLang="zh-CN" sz="4265" b="1" i="0" u="none" strike="noStrike" kern="1200" cap="none" spc="0" normalizeH="0" baseline="0" noProof="1">
                <a:ln>
                  <a:noFill/>
                </a:ln>
                <a:solidFill>
                  <a:srgbClr val="2E8280"/>
                </a:solidFill>
                <a:effectLst/>
                <a:uLnTx/>
                <a:uFillTx/>
                <a:latin typeface="楷体" panose="02010609060101010101" pitchFamily="49" charset="-122"/>
                <a:ea typeface="楷体" panose="02010609060101010101" pitchFamily="49" charset="-122"/>
                <a:cs typeface="+mn-cs"/>
                <a:sym typeface="+mn-ea"/>
              </a:rPr>
              <a:t>A.</a:t>
            </a:r>
            <a:r>
              <a:rPr kumimoji="0" lang="zh-CN" altLang="en-US" sz="4265" b="1" i="0" u="none" strike="noStrike" kern="1200" cap="none" spc="0" normalizeH="0" baseline="0" noProof="1">
                <a:ln>
                  <a:noFill/>
                </a:ln>
                <a:solidFill>
                  <a:srgbClr val="2E8280"/>
                </a:solidFill>
                <a:effectLst/>
                <a:uLnTx/>
                <a:uFillTx/>
                <a:latin typeface="楷体" panose="02010609060101010101" pitchFamily="49" charset="-122"/>
                <a:ea typeface="楷体" panose="02010609060101010101" pitchFamily="49" charset="-122"/>
                <a:cs typeface="+mn-cs"/>
                <a:sym typeface="+mn-ea"/>
              </a:rPr>
              <a:t>情不自禁   </a:t>
            </a:r>
            <a:r>
              <a:rPr kumimoji="0" lang="en-US" altLang="zh-CN" sz="4265" b="1" i="0" u="none" strike="noStrike" kern="1200" cap="none" spc="0" normalizeH="0" baseline="0" noProof="1">
                <a:ln>
                  <a:noFill/>
                </a:ln>
                <a:solidFill>
                  <a:srgbClr val="2E8280"/>
                </a:solidFill>
                <a:effectLst/>
                <a:uLnTx/>
                <a:uFillTx/>
                <a:latin typeface="楷体" panose="02010609060101010101" pitchFamily="49" charset="-122"/>
                <a:ea typeface="楷体" panose="02010609060101010101" pitchFamily="49" charset="-122"/>
                <a:cs typeface="+mn-cs"/>
                <a:sym typeface="Arial" panose="020B0604020202020204" pitchFamily="34" charset="0"/>
              </a:rPr>
              <a:t>B.</a:t>
            </a:r>
            <a:r>
              <a:rPr kumimoji="0" lang="zh-CN" altLang="en-US" sz="4265" b="1" i="0" u="none" strike="noStrike" kern="1200" cap="none" spc="0" normalizeH="0" baseline="0" noProof="1">
                <a:ln>
                  <a:noFill/>
                </a:ln>
                <a:solidFill>
                  <a:srgbClr val="2E8280"/>
                </a:solidFill>
                <a:effectLst/>
                <a:uLnTx/>
                <a:uFillTx/>
                <a:latin typeface="楷体" panose="02010609060101010101" pitchFamily="49" charset="-122"/>
                <a:ea typeface="楷体" panose="02010609060101010101" pitchFamily="49" charset="-122"/>
                <a:cs typeface="+mn-cs"/>
                <a:sym typeface="Arial" panose="020B0604020202020204" pitchFamily="34" charset="0"/>
              </a:rPr>
              <a:t>祸患   </a:t>
            </a:r>
            <a:r>
              <a:rPr kumimoji="0" lang="en-US" altLang="zh-CN" sz="4265" b="1" i="0" u="none" strike="noStrike" kern="1200" cap="none" spc="0" normalizeH="0" baseline="0" noProof="1">
                <a:ln>
                  <a:noFill/>
                </a:ln>
                <a:solidFill>
                  <a:srgbClr val="2E8280"/>
                </a:solidFill>
                <a:effectLst/>
                <a:uLnTx/>
                <a:uFillTx/>
                <a:latin typeface="楷体" panose="02010609060101010101" pitchFamily="49" charset="-122"/>
                <a:ea typeface="楷体" panose="02010609060101010101" pitchFamily="49" charset="-122"/>
                <a:cs typeface="+mn-cs"/>
                <a:sym typeface="Arial" panose="020B0604020202020204" pitchFamily="34" charset="0"/>
              </a:rPr>
              <a:t>C.</a:t>
            </a:r>
            <a:r>
              <a:rPr kumimoji="0" lang="zh-CN" altLang="en-US" sz="4265" b="1" i="0" u="none" strike="noStrike" kern="1200" cap="none" spc="0" normalizeH="0" baseline="0" noProof="1">
                <a:ln>
                  <a:noFill/>
                </a:ln>
                <a:solidFill>
                  <a:srgbClr val="2E8280"/>
                </a:solidFill>
                <a:effectLst/>
                <a:uLnTx/>
                <a:uFillTx/>
                <a:latin typeface="楷体" panose="02010609060101010101" pitchFamily="49" charset="-122"/>
                <a:ea typeface="楷体" panose="02010609060101010101" pitchFamily="49" charset="-122"/>
                <a:cs typeface="+mn-cs"/>
                <a:sym typeface="Arial" panose="020B0604020202020204" pitchFamily="34" charset="0"/>
              </a:rPr>
              <a:t>妨碍   </a:t>
            </a:r>
            <a:r>
              <a:rPr kumimoji="0" lang="en-US" altLang="zh-CN" sz="4265" b="1" i="0" u="none" strike="noStrike" kern="1200" cap="none" spc="0" normalizeH="0" baseline="0" noProof="1">
                <a:ln>
                  <a:noFill/>
                </a:ln>
                <a:solidFill>
                  <a:srgbClr val="2E8280"/>
                </a:solidFill>
                <a:effectLst/>
                <a:uLnTx/>
                <a:uFillTx/>
                <a:latin typeface="楷体" panose="02010609060101010101" pitchFamily="49" charset="-122"/>
                <a:ea typeface="楷体" panose="02010609060101010101" pitchFamily="49" charset="-122"/>
                <a:cs typeface="+mn-cs"/>
                <a:sym typeface="Arial" panose="020B0604020202020204" pitchFamily="34" charset="0"/>
              </a:rPr>
              <a:t>D.</a:t>
            </a:r>
            <a:r>
              <a:rPr kumimoji="0" lang="zh-CN" altLang="en-US" sz="4265" b="1" i="0" u="none" strike="noStrike" kern="1200" cap="none" spc="0" normalizeH="0" baseline="0" noProof="1">
                <a:ln>
                  <a:noFill/>
                </a:ln>
                <a:solidFill>
                  <a:srgbClr val="2E8280"/>
                </a:solidFill>
                <a:effectLst/>
                <a:uLnTx/>
                <a:uFillTx/>
                <a:latin typeface="楷体" panose="02010609060101010101" pitchFamily="49" charset="-122"/>
                <a:ea typeface="楷体" panose="02010609060101010101" pitchFamily="49" charset="-122"/>
                <a:cs typeface="+mn-cs"/>
                <a:sym typeface="Arial" panose="020B0604020202020204" pitchFamily="34" charset="0"/>
              </a:rPr>
              <a:t>随心所欲</a:t>
            </a:r>
          </a:p>
        </p:txBody>
      </p:sp>
      <p:sp>
        <p:nvSpPr>
          <p:cNvPr id="3" name="文本框 2"/>
          <p:cNvSpPr txBox="1">
            <a:spLocks noChangeArrowheads="1"/>
          </p:cNvSpPr>
          <p:nvPr/>
        </p:nvSpPr>
        <p:spPr bwMode="auto">
          <a:xfrm>
            <a:off x="4284664" y="996952"/>
            <a:ext cx="49564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800" b="1" i="0" u="none" strike="noStrike" kern="1200" cap="none" spc="0" normalizeH="0" baseline="0" noProof="0">
                <a:ln>
                  <a:noFill/>
                </a:ln>
                <a:solidFill>
                  <a:srgbClr val="EF4B3B"/>
                </a:solidFill>
                <a:effectLst/>
                <a:uLnTx/>
                <a:uFillTx/>
                <a:latin typeface="宋体" panose="02010600030101010101" pitchFamily="2" charset="-122"/>
                <a:ea typeface="宋体" panose="02010600030101010101" pitchFamily="2" charset="-122"/>
                <a:cs typeface="+mn-cs"/>
                <a:sym typeface="Arial" panose="020B0604020202020204" pitchFamily="34" charset="0"/>
              </a:rPr>
              <a:t>B</a:t>
            </a:r>
          </a:p>
        </p:txBody>
      </p:sp>
      <p:sp>
        <p:nvSpPr>
          <p:cNvPr id="4" name="文本框 3"/>
          <p:cNvSpPr txBox="1">
            <a:spLocks noChangeArrowheads="1"/>
          </p:cNvSpPr>
          <p:nvPr/>
        </p:nvSpPr>
        <p:spPr bwMode="auto">
          <a:xfrm>
            <a:off x="7119939" y="1989668"/>
            <a:ext cx="49564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800" b="1" i="0" u="none" strike="noStrike" kern="1200" cap="none" spc="0" normalizeH="0" baseline="0" noProof="0">
                <a:ln>
                  <a:noFill/>
                </a:ln>
                <a:solidFill>
                  <a:srgbClr val="EF4B3B"/>
                </a:solidFill>
                <a:effectLst/>
                <a:uLnTx/>
                <a:uFillTx/>
                <a:latin typeface="宋体" panose="02010600030101010101" pitchFamily="2" charset="-122"/>
                <a:ea typeface="宋体" panose="02010600030101010101" pitchFamily="2" charset="-122"/>
                <a:cs typeface="+mn-cs"/>
                <a:sym typeface="Arial" panose="020B0604020202020204" pitchFamily="34" charset="0"/>
              </a:rPr>
              <a:t>C</a:t>
            </a:r>
          </a:p>
        </p:txBody>
      </p:sp>
      <p:sp>
        <p:nvSpPr>
          <p:cNvPr id="5" name="文本框 4"/>
          <p:cNvSpPr txBox="1">
            <a:spLocks noChangeArrowheads="1"/>
          </p:cNvSpPr>
          <p:nvPr/>
        </p:nvSpPr>
        <p:spPr bwMode="auto">
          <a:xfrm>
            <a:off x="5880101" y="2940052"/>
            <a:ext cx="49564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800" b="1" i="0" u="none" strike="noStrike" kern="1200" cap="none" spc="0" normalizeH="0" baseline="0" noProof="0">
                <a:ln>
                  <a:noFill/>
                </a:ln>
                <a:solidFill>
                  <a:srgbClr val="EF4B3B"/>
                </a:solidFill>
                <a:effectLst/>
                <a:uLnTx/>
                <a:uFillTx/>
                <a:latin typeface="宋体" panose="02010600030101010101" pitchFamily="2" charset="-122"/>
                <a:ea typeface="宋体" panose="02010600030101010101" pitchFamily="2" charset="-122"/>
                <a:cs typeface="+mn-cs"/>
                <a:sym typeface="Arial" panose="020B0604020202020204" pitchFamily="34" charset="0"/>
              </a:rPr>
              <a:t>A</a:t>
            </a:r>
          </a:p>
        </p:txBody>
      </p:sp>
      <p:sp>
        <p:nvSpPr>
          <p:cNvPr id="11" name="文本框 10"/>
          <p:cNvSpPr txBox="1">
            <a:spLocks noChangeArrowheads="1"/>
          </p:cNvSpPr>
          <p:nvPr/>
        </p:nvSpPr>
        <p:spPr bwMode="auto">
          <a:xfrm>
            <a:off x="7726364" y="3911602"/>
            <a:ext cx="49564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800" b="1" i="0" u="none" strike="noStrike" kern="1200" cap="none" spc="0" normalizeH="0" baseline="0" noProof="0">
                <a:ln>
                  <a:noFill/>
                </a:ln>
                <a:solidFill>
                  <a:srgbClr val="EF4B3B"/>
                </a:solidFill>
                <a:effectLst/>
                <a:uLnTx/>
                <a:uFillTx/>
                <a:latin typeface="宋体" panose="02010600030101010101" pitchFamily="2" charset="-122"/>
                <a:ea typeface="宋体" panose="02010600030101010101" pitchFamily="2" charset="-122"/>
                <a:cs typeface="+mn-cs"/>
                <a:sym typeface="Arial" panose="020B0604020202020204" pitchFamily="34" charset="0"/>
              </a:rPr>
              <a:t>D</a:t>
            </a:r>
          </a:p>
        </p:txBody>
      </p:sp>
      <p:pic>
        <p:nvPicPr>
          <p:cNvPr id="16393" name="图片 20"/>
          <p:cNvPicPr>
            <a:picLocks noChangeAspect="1" noChangeArrowheads="1"/>
          </p:cNvPicPr>
          <p:nvPr/>
        </p:nvPicPr>
        <p:blipFill>
          <a:blip r:embed="rId3"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linds(horizont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linds(horizontal)">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blinds(horizontal)">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blinds(horizontal)">
                                      <p:cBhvr>
                                        <p:cTn id="27" dur="500"/>
                                        <p:tgtEl>
                                          <p:spTgt spid="5"/>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blinds(horizontal)">
                                      <p:cBhvr>
                                        <p:cTn id="3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 grpId="0"/>
      <p:bldP spid="3" grpId="0"/>
      <p:bldP spid="4" grpId="0"/>
      <p:bldP spid="5" grpId="0"/>
      <p:bldP spid="11" grpId="0"/>
    </p:bldLst>
  </p:timing>
</p:sld>
</file>

<file path=ppt/slides/slide1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6" name="文本框 2"/>
          <p:cNvSpPr txBox="1">
            <a:spLocks noChangeArrowheads="1"/>
          </p:cNvSpPr>
          <p:nvPr/>
        </p:nvSpPr>
        <p:spPr bwMode="auto">
          <a:xfrm>
            <a:off x="628650" y="1517653"/>
            <a:ext cx="7886700" cy="551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1F1A17"/>
                </a:solidFill>
                <a:effectLst/>
                <a:uLnTx/>
                <a:uFillTx/>
                <a:latin typeface="黑体" panose="02010609060101010101" pitchFamily="49" charset="-122"/>
                <a:ea typeface="黑体" panose="02010609060101010101" pitchFamily="49" charset="-122"/>
                <a:cs typeface="+mn-cs"/>
              </a:rPr>
              <a:t>再读课文，思考下面问题：</a:t>
            </a:r>
            <a:endParaRPr kumimoji="0" lang="en-US" altLang="zh-CN" sz="4265" b="1" i="0" u="none" strike="noStrike" kern="1200" cap="none" spc="0" normalizeH="0" baseline="0" noProof="0" dirty="0">
              <a:ln>
                <a:noFill/>
              </a:ln>
              <a:solidFill>
                <a:srgbClr val="1F1A17"/>
              </a:solidFill>
              <a:effectLst/>
              <a:uLnTx/>
              <a:uFillTx/>
              <a:latin typeface="黑体" panose="02010609060101010101" pitchFamily="49" charset="-122"/>
              <a:ea typeface="黑体" panose="02010609060101010101" pitchFamily="49" charset="-122"/>
              <a:cs typeface="+mn-cs"/>
            </a:endParaRPr>
          </a:p>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“我”在童年时期发现了什么？</a:t>
            </a:r>
            <a:endParaRPr kumimoji="0" lang="en-US" altLang="zh-CN"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endParaRPr>
          </a:p>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“我”经历了一个怎样的探究过程？结果怎么样？</a:t>
            </a:r>
            <a:endParaRPr kumimoji="0" lang="en-US" altLang="zh-CN"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endParaRPr>
          </a:p>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找出你觉得有趣的部分，说说自己的感受，还可以说说自己有过什么“发明与发现”。</a:t>
            </a:r>
          </a:p>
        </p:txBody>
      </p:sp>
      <p:sp>
        <p:nvSpPr>
          <p:cNvPr id="18434" name="文本框 1"/>
          <p:cNvSpPr txBox="1">
            <a:spLocks noChangeArrowheads="1"/>
          </p:cNvSpPr>
          <p:nvPr/>
        </p:nvSpPr>
        <p:spPr bwMode="auto">
          <a:xfrm>
            <a:off x="1878014" y="421218"/>
            <a:ext cx="2447925"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D75E1B"/>
                </a:solidFill>
                <a:effectLst/>
                <a:uLnTx/>
                <a:uFillTx/>
                <a:latin typeface="黑体" panose="02010609060101010101" pitchFamily="49" charset="-122"/>
                <a:ea typeface="黑体" panose="02010609060101010101" pitchFamily="49" charset="-122"/>
                <a:cs typeface="+mn-cs"/>
              </a:rPr>
              <a:t>课文讲解</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文本框 1"/>
          <p:cNvSpPr txBox="1">
            <a:spLocks noChangeArrowheads="1"/>
          </p:cNvSpPr>
          <p:nvPr/>
        </p:nvSpPr>
        <p:spPr bwMode="auto">
          <a:xfrm>
            <a:off x="920751" y="2482851"/>
            <a:ext cx="4268788" cy="3937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我在九岁的时候就发现了有关胚胎发育的规律，这完全是我独立思考的结果。</a:t>
            </a:r>
          </a:p>
        </p:txBody>
      </p:sp>
      <p:pic>
        <p:nvPicPr>
          <p:cNvPr id="7" name="图片 6"/>
          <p:cNvPicPr>
            <a:picLocks noChangeAspect="1"/>
          </p:cNvPicPr>
          <p:nvPr/>
        </p:nvPicPr>
        <p:blipFill>
          <a:blip r:embed="rId3"/>
          <a:stretch>
            <a:fillRect/>
          </a:stretch>
        </p:blipFill>
        <p:spPr>
          <a:xfrm>
            <a:off x="5238023" y="2482706"/>
            <a:ext cx="3478077" cy="3095489"/>
          </a:xfrm>
          <a:prstGeom prst="rect">
            <a:avLst/>
          </a:prstGeom>
          <a:ln>
            <a:noFill/>
          </a:ln>
          <a:effectLst>
            <a:softEdge rad="112500"/>
          </a:effectLst>
        </p:spPr>
      </p:pic>
      <p:sp>
        <p:nvSpPr>
          <p:cNvPr id="20483" name="文本框 2"/>
          <p:cNvSpPr txBox="1">
            <a:spLocks noChangeArrowheads="1"/>
          </p:cNvSpPr>
          <p:nvPr/>
        </p:nvSpPr>
        <p:spPr bwMode="auto">
          <a:xfrm>
            <a:off x="431801" y="1280585"/>
            <a:ext cx="7404100" cy="1575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“我”在童年时期发现了什么？</a:t>
            </a:r>
            <a:endPar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endParaRPr>
          </a:p>
        </p:txBody>
      </p:sp>
      <p:sp>
        <p:nvSpPr>
          <p:cNvPr id="9" name="文本框 2"/>
          <p:cNvSpPr txBox="1">
            <a:spLocks noChangeArrowheads="1"/>
          </p:cNvSpPr>
          <p:nvPr/>
        </p:nvSpPr>
        <p:spPr bwMode="auto">
          <a:xfrm>
            <a:off x="828675" y="3204634"/>
            <a:ext cx="4268788"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1600"/>
              </a:spcBef>
              <a:spcAft>
                <a:spcPct val="0"/>
              </a:spcAft>
              <a:buClrTx/>
              <a:buSzTx/>
              <a:buFontTx/>
              <a:buNone/>
              <a:defRPr/>
            </a:pPr>
            <a:r>
              <a:rPr kumimoji="0" lang="zh-CN" altLang="en-US" sz="4265" b="1" i="0" u="none" strike="noStrike" kern="1200" cap="none" spc="0" normalizeH="0" baseline="0" noProof="0">
                <a:ln>
                  <a:noFill/>
                </a:ln>
                <a:solidFill>
                  <a:srgbClr val="2E8280"/>
                </a:solidFill>
                <a:effectLst/>
                <a:uLnTx/>
                <a:uFillTx/>
                <a:latin typeface="宋体" panose="02010600030101010101" pitchFamily="2" charset="-122"/>
                <a:ea typeface="宋体" panose="02010600030101010101" pitchFamily="2" charset="-122"/>
                <a:cs typeface="+mn-cs"/>
              </a:rPr>
              <a:t>发现了有关胚胎发育的</a:t>
            </a:r>
          </a:p>
        </p:txBody>
      </p:sp>
      <p:sp>
        <p:nvSpPr>
          <p:cNvPr id="10" name="文本框 2"/>
          <p:cNvSpPr txBox="1">
            <a:spLocks noChangeArrowheads="1"/>
          </p:cNvSpPr>
          <p:nvPr/>
        </p:nvSpPr>
        <p:spPr bwMode="auto">
          <a:xfrm>
            <a:off x="4092576" y="3981451"/>
            <a:ext cx="106997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1600"/>
              </a:spcBef>
              <a:spcAft>
                <a:spcPct val="0"/>
              </a:spcAft>
              <a:buClrTx/>
              <a:buSzTx/>
              <a:buFontTx/>
              <a:buNone/>
              <a:defRPr/>
            </a:pPr>
            <a:r>
              <a:rPr kumimoji="0" lang="zh-CN" altLang="en-US" sz="4265" b="1" i="0" u="none" strike="noStrike" kern="1200" cap="none" spc="0" normalizeH="0" baseline="0" noProof="0">
                <a:ln>
                  <a:noFill/>
                </a:ln>
                <a:solidFill>
                  <a:srgbClr val="EF4B3B"/>
                </a:solidFill>
                <a:effectLst/>
                <a:uLnTx/>
                <a:uFillTx/>
                <a:latin typeface="宋体" panose="02010600030101010101" pitchFamily="2" charset="-122"/>
                <a:ea typeface="宋体" panose="02010600030101010101" pitchFamily="2" charset="-122"/>
                <a:cs typeface="+mn-cs"/>
              </a:rPr>
              <a:t>独立</a:t>
            </a:r>
          </a:p>
        </p:txBody>
      </p:sp>
      <p:sp>
        <p:nvSpPr>
          <p:cNvPr id="12" name="文本框 2"/>
          <p:cNvSpPr txBox="1">
            <a:spLocks noChangeArrowheads="1"/>
          </p:cNvSpPr>
          <p:nvPr/>
        </p:nvSpPr>
        <p:spPr bwMode="auto">
          <a:xfrm>
            <a:off x="828675" y="3981451"/>
            <a:ext cx="10985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1600"/>
              </a:spcBef>
              <a:spcAft>
                <a:spcPct val="0"/>
              </a:spcAft>
              <a:buClrTx/>
              <a:buSzTx/>
              <a:buFontTx/>
              <a:buNone/>
              <a:defRPr/>
            </a:pPr>
            <a:r>
              <a:rPr kumimoji="0" lang="zh-CN" altLang="en-US" sz="4265" b="1" i="0" u="none" strike="noStrike" kern="1200" cap="none" spc="0" normalizeH="0" baseline="0" noProof="0">
                <a:ln>
                  <a:noFill/>
                </a:ln>
                <a:solidFill>
                  <a:srgbClr val="2E8280"/>
                </a:solidFill>
                <a:effectLst/>
                <a:uLnTx/>
                <a:uFillTx/>
                <a:latin typeface="宋体" panose="02010600030101010101" pitchFamily="2" charset="-122"/>
                <a:ea typeface="宋体" panose="02010600030101010101" pitchFamily="2" charset="-122"/>
                <a:cs typeface="+mn-cs"/>
              </a:rPr>
              <a:t>规律</a:t>
            </a:r>
          </a:p>
        </p:txBody>
      </p:sp>
      <p:sp>
        <p:nvSpPr>
          <p:cNvPr id="13" name="文本框 2"/>
          <p:cNvSpPr txBox="1">
            <a:spLocks noChangeArrowheads="1"/>
          </p:cNvSpPr>
          <p:nvPr/>
        </p:nvSpPr>
        <p:spPr bwMode="auto">
          <a:xfrm>
            <a:off x="828676" y="4764617"/>
            <a:ext cx="1301750"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1600"/>
              </a:spcBef>
              <a:spcAft>
                <a:spcPct val="0"/>
              </a:spcAft>
              <a:buClrTx/>
              <a:buSzTx/>
              <a:buFontTx/>
              <a:buNone/>
              <a:defRPr/>
            </a:pPr>
            <a:r>
              <a:rPr kumimoji="0" lang="zh-CN" altLang="en-US" sz="4265" b="1" i="0" u="none" strike="noStrike" kern="1200" cap="none" spc="0" normalizeH="0" baseline="0" noProof="0">
                <a:ln>
                  <a:noFill/>
                </a:ln>
                <a:solidFill>
                  <a:srgbClr val="EF4B3B"/>
                </a:solidFill>
                <a:effectLst/>
                <a:uLnTx/>
                <a:uFillTx/>
                <a:latin typeface="宋体" panose="02010600030101010101" pitchFamily="2" charset="-122"/>
                <a:ea typeface="宋体" panose="02010600030101010101" pitchFamily="2" charset="-122"/>
                <a:cs typeface="+mn-cs"/>
              </a:rPr>
              <a:t>思考</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435"/>
                                        </p:tgtEl>
                                        <p:attrNameLst>
                                          <p:attrName>style.visibility</p:attrName>
                                        </p:attrNameLst>
                                      </p:cBhvr>
                                      <p:to>
                                        <p:strVal val="visible"/>
                                      </p:to>
                                    </p:set>
                                    <p:animEffect transition="in" filter="fade">
                                      <p:cBhvr>
                                        <p:cTn id="7" dur="1000"/>
                                        <p:tgtEl>
                                          <p:spTgt spid="18435"/>
                                        </p:tgtEl>
                                      </p:cBhvr>
                                    </p:animEffect>
                                    <p:anim calcmode="lin" valueType="num">
                                      <p:cBhvr>
                                        <p:cTn id="8" dur="1000" fill="hold"/>
                                        <p:tgtEl>
                                          <p:spTgt spid="18435"/>
                                        </p:tgtEl>
                                        <p:attrNameLst>
                                          <p:attrName>ppt_x</p:attrName>
                                        </p:attrNameLst>
                                      </p:cBhvr>
                                      <p:tavLst>
                                        <p:tav tm="0">
                                          <p:val>
                                            <p:strVal val="#ppt_x"/>
                                          </p:val>
                                        </p:tav>
                                        <p:tav tm="100000">
                                          <p:val>
                                            <p:strVal val="#ppt_x"/>
                                          </p:val>
                                        </p:tav>
                                      </p:tavLst>
                                    </p:anim>
                                    <p:anim calcmode="lin" valueType="num">
                                      <p:cBhvr>
                                        <p:cTn id="9" dur="1000" fill="hold"/>
                                        <p:tgtEl>
                                          <p:spTgt spid="184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4" presetClass="entr" presetSubtype="10"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randombar(horizontal)">
                                      <p:cBhvr>
                                        <p:cTn id="20" dur="500"/>
                                        <p:tgtEl>
                                          <p:spTgt spid="9"/>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randombar(horizontal)">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randombar(horizontal)">
                                      <p:cBhvr>
                                        <p:cTn id="28" dur="500"/>
                                        <p:tgtEl>
                                          <p:spTgt spid="10"/>
                                        </p:tgtEl>
                                      </p:cBhvr>
                                    </p:animEffect>
                                  </p:childTnLst>
                                </p:cTn>
                              </p:par>
                              <p:par>
                                <p:cTn id="29" presetID="14" presetClass="entr" presetSubtype="1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randombar(horizontal)">
                                      <p:cBhvr>
                                        <p:cTn id="3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5" grpId="0"/>
      <p:bldP spid="9" grpId="0"/>
      <p:bldP spid="10" grpId="0"/>
      <p:bldP spid="12" grpId="0"/>
      <p:bldP spid="13" grpId="0"/>
    </p:bldLst>
  </p:timing>
</p:sld>
</file>

<file path=ppt/slides/slide1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4"/>
          <p:cNvPicPr>
            <a:picLocks noChangeAspect="1" noChangeArrowheads="1"/>
          </p:cNvPicPr>
          <p:nvPr/>
        </p:nvPicPr>
        <p:blipFill>
          <a:blip r:embed="rId3" cstate="email"/>
          <a:srcRect/>
          <a:stretch>
            <a:fillRect/>
          </a:stretch>
        </p:blipFill>
        <p:spPr bwMode="auto">
          <a:xfrm>
            <a:off x="-9524" y="2"/>
            <a:ext cx="9153525" cy="69045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组合 2"/>
          <p:cNvGrpSpPr/>
          <p:nvPr/>
        </p:nvGrpSpPr>
        <p:grpSpPr bwMode="auto">
          <a:xfrm>
            <a:off x="-9524" y="675219"/>
            <a:ext cx="9153525" cy="2139949"/>
            <a:chOff x="-9524" y="507198"/>
            <a:chExt cx="9153524" cy="1603716"/>
          </a:xfrm>
        </p:grpSpPr>
        <p:sp>
          <p:nvSpPr>
            <p:cNvPr id="2" name="矩形 1"/>
            <p:cNvSpPr/>
            <p:nvPr/>
          </p:nvSpPr>
          <p:spPr>
            <a:xfrm>
              <a:off x="-9524" y="507198"/>
              <a:ext cx="9153524" cy="1603716"/>
            </a:xfrm>
            <a:prstGeom prst="rect">
              <a:avLst/>
            </a:prstGeom>
            <a:solidFill>
              <a:srgbClr val="F8A690">
                <a:alpha val="60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40000" tIns="0" rIns="0"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1" i="0" u="none" strike="noStrike" kern="1200" cap="none" spc="0" normalizeH="0" baseline="0" noProof="0" dirty="0">
                <a:ln w="0">
                  <a:noFill/>
                </a:ln>
                <a:solidFill>
                  <a:srgbClr val="2A343D"/>
                </a:solidFill>
                <a:effectLst>
                  <a:outerShdw blurRad="63500" dist="63500" dir="2700000" algn="tl" rotWithShape="0">
                    <a:prstClr val="black">
                      <a:alpha val="40000"/>
                    </a:prstClr>
                  </a:outerShdw>
                </a:effectLst>
                <a:uLnTx/>
                <a:uFillTx/>
                <a:latin typeface="黑体" panose="02010609060101010101" pitchFamily="49" charset="-122"/>
                <a:ea typeface="黑体" panose="02010609060101010101" pitchFamily="49" charset="-122"/>
                <a:cs typeface="+mn-cs"/>
              </a:endParaRPr>
            </a:p>
          </p:txBody>
        </p:sp>
        <p:sp>
          <p:nvSpPr>
            <p:cNvPr id="22532" name="文本框 2"/>
            <p:cNvSpPr txBox="1">
              <a:spLocks noChangeArrowheads="1"/>
            </p:cNvSpPr>
            <p:nvPr/>
          </p:nvSpPr>
          <p:spPr bwMode="auto">
            <a:xfrm>
              <a:off x="863600" y="711200"/>
              <a:ext cx="7378700" cy="124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srgbClr val="000000"/>
                  </a:solidFill>
                  <a:effectLst/>
                  <a:uLnTx/>
                  <a:uFillTx/>
                  <a:latin typeface="楷体" panose="02010609060101010101" pitchFamily="49" charset="-122"/>
                  <a:ea typeface="楷体" panose="02010609060101010101" pitchFamily="49" charset="-122"/>
                  <a:cs typeface="+mn-cs"/>
                </a:rPr>
                <a:t>“我”经历了一个怎样的探究过程？结果怎么样？</a:t>
              </a:r>
              <a:endParaRPr kumimoji="0" lang="en-US" altLang="zh-CN" sz="4265" b="1" i="0" u="none" strike="noStrike" kern="1200" cap="none" spc="0" normalizeH="0" baseline="0" noProof="0">
                <a:ln>
                  <a:noFill/>
                </a:ln>
                <a:solidFill>
                  <a:srgbClr val="000000"/>
                </a:solidFill>
                <a:effectLst/>
                <a:uLnTx/>
                <a:uFillTx/>
                <a:latin typeface="楷体" panose="02010609060101010101" pitchFamily="49" charset="-122"/>
                <a:ea typeface="楷体" panose="02010609060101010101" pitchFamily="49" charset="-122"/>
                <a:cs typeface="+mn-cs"/>
              </a:endParaRPr>
            </a:p>
          </p:txBody>
        </p:sp>
      </p:grpSp>
    </p:spTree>
  </p:cSld>
  <p:clrMapOvr>
    <a:masterClrMapping/>
  </p:clrMapOvr>
  <p:transition spd="slow">
    <p:circl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rotWithShape="1">
          <a:blip r:embed="rId3" cstate="email"/>
          <a:srcRect/>
          <a:stretch>
            <a:fillRect/>
          </a:stretch>
        </p:blipFill>
        <p:spPr>
          <a:xfrm>
            <a:off x="4694716" y="980018"/>
            <a:ext cx="3541712" cy="331501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2" name="文本框 2"/>
          <p:cNvSpPr txBox="1">
            <a:spLocks noChangeArrowheads="1"/>
          </p:cNvSpPr>
          <p:nvPr/>
        </p:nvSpPr>
        <p:spPr bwMode="auto">
          <a:xfrm>
            <a:off x="804864" y="2296585"/>
            <a:ext cx="20034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894EA2"/>
                </a:solidFill>
                <a:effectLst/>
                <a:uLnTx/>
                <a:uFillTx/>
                <a:latin typeface="楷体" panose="02010609060101010101" pitchFamily="49" charset="-122"/>
                <a:ea typeface="楷体" panose="02010609060101010101" pitchFamily="49" charset="-122"/>
                <a:cs typeface="+mn-cs"/>
              </a:rPr>
              <a:t>梦中飞行</a:t>
            </a:r>
          </a:p>
        </p:txBody>
      </p:sp>
      <p:sp>
        <p:nvSpPr>
          <p:cNvPr id="3" name="文本框 2"/>
          <p:cNvSpPr txBox="1">
            <a:spLocks noChangeArrowheads="1"/>
          </p:cNvSpPr>
          <p:nvPr/>
        </p:nvSpPr>
        <p:spPr bwMode="auto">
          <a:xfrm>
            <a:off x="1676401" y="3147485"/>
            <a:ext cx="20034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70C0"/>
                </a:solidFill>
                <a:effectLst/>
                <a:uLnTx/>
                <a:uFillTx/>
                <a:latin typeface="楷体" panose="02010609060101010101" pitchFamily="49" charset="-122"/>
                <a:ea typeface="楷体" panose="02010609060101010101" pitchFamily="49" charset="-122"/>
                <a:cs typeface="+mn-cs"/>
              </a:rPr>
              <a:t>询问老师</a:t>
            </a:r>
          </a:p>
        </p:txBody>
      </p:sp>
      <p:sp>
        <p:nvSpPr>
          <p:cNvPr id="4" name="文本框 2"/>
          <p:cNvSpPr txBox="1">
            <a:spLocks noChangeArrowheads="1"/>
          </p:cNvSpPr>
          <p:nvPr/>
        </p:nvSpPr>
        <p:spPr bwMode="auto">
          <a:xfrm>
            <a:off x="2514601" y="3998385"/>
            <a:ext cx="20034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E7783C"/>
                </a:solidFill>
                <a:effectLst/>
                <a:uLnTx/>
                <a:uFillTx/>
                <a:latin typeface="楷体" panose="02010609060101010101" pitchFamily="49" charset="-122"/>
                <a:ea typeface="楷体" panose="02010609060101010101" pitchFamily="49" charset="-122"/>
                <a:cs typeface="+mn-cs"/>
              </a:rPr>
              <a:t>观察思考</a:t>
            </a:r>
          </a:p>
        </p:txBody>
      </p:sp>
      <p:sp>
        <p:nvSpPr>
          <p:cNvPr id="5" name="箭头: 圆角右 9"/>
          <p:cNvSpPr/>
          <p:nvPr/>
        </p:nvSpPr>
        <p:spPr>
          <a:xfrm flipV="1">
            <a:off x="1165226" y="3126319"/>
            <a:ext cx="641350" cy="575733"/>
          </a:xfrm>
          <a:prstGeom prst="bentArrow">
            <a:avLst/>
          </a:prstGeom>
          <a:gradFill flip="none" rotWithShape="1">
            <a:gsLst>
              <a:gs pos="0">
                <a:schemeClr val="accent2">
                  <a:lumMod val="60000"/>
                  <a:lumOff val="40000"/>
                </a:schemeClr>
              </a:gs>
              <a:gs pos="84000">
                <a:srgbClr val="ED4D4D"/>
              </a:gs>
            </a:gsLst>
            <a:path path="rect">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white"/>
              </a:solidFill>
              <a:effectLst>
                <a:outerShdw blurRad="63500" dist="63500" dir="2700000" algn="tl" rotWithShape="0">
                  <a:prstClr val="black">
                    <a:alpha val="40000"/>
                  </a:prstClr>
                </a:outerShdw>
              </a:effectLst>
              <a:uLnTx/>
              <a:uFillTx/>
              <a:latin typeface="楷体" panose="02010609060101010101" pitchFamily="49" charset="-122"/>
              <a:ea typeface="楷体" panose="02010609060101010101" pitchFamily="49" charset="-122"/>
              <a:cs typeface="+mn-cs"/>
            </a:endParaRPr>
          </a:p>
        </p:txBody>
      </p:sp>
      <p:sp>
        <p:nvSpPr>
          <p:cNvPr id="6" name="箭头: 圆角右 18"/>
          <p:cNvSpPr/>
          <p:nvPr/>
        </p:nvSpPr>
        <p:spPr>
          <a:xfrm flipV="1">
            <a:off x="2036763" y="3987801"/>
            <a:ext cx="641350" cy="577851"/>
          </a:xfrm>
          <a:prstGeom prst="bentArrow">
            <a:avLst/>
          </a:prstGeom>
          <a:gradFill flip="none" rotWithShape="1">
            <a:gsLst>
              <a:gs pos="0">
                <a:schemeClr val="accent2">
                  <a:lumMod val="60000"/>
                  <a:lumOff val="40000"/>
                </a:schemeClr>
              </a:gs>
              <a:gs pos="84000">
                <a:srgbClr val="ED4D4D"/>
              </a:gs>
            </a:gsLst>
            <a:path path="rect">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white"/>
              </a:solidFill>
              <a:effectLst>
                <a:outerShdw blurRad="63500" dist="63500" dir="2700000" algn="tl" rotWithShape="0">
                  <a:prstClr val="black">
                    <a:alpha val="40000"/>
                  </a:prstClr>
                </a:outerShdw>
              </a:effectLst>
              <a:uLnTx/>
              <a:uFillTx/>
              <a:latin typeface="楷体" panose="02010609060101010101" pitchFamily="49" charset="-122"/>
              <a:ea typeface="楷体" panose="02010609060101010101" pitchFamily="49" charset="-122"/>
              <a:cs typeface="+mn-cs"/>
            </a:endParaRPr>
          </a:p>
        </p:txBody>
      </p:sp>
      <p:sp>
        <p:nvSpPr>
          <p:cNvPr id="7" name="文本框 2"/>
          <p:cNvSpPr txBox="1">
            <a:spLocks noChangeArrowheads="1"/>
          </p:cNvSpPr>
          <p:nvPr/>
        </p:nvSpPr>
        <p:spPr bwMode="auto">
          <a:xfrm>
            <a:off x="3335339" y="4851401"/>
            <a:ext cx="20034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D93B55"/>
                </a:solidFill>
                <a:effectLst/>
                <a:uLnTx/>
                <a:uFillTx/>
                <a:latin typeface="楷体" panose="02010609060101010101" pitchFamily="49" charset="-122"/>
                <a:ea typeface="楷体" panose="02010609060101010101" pitchFamily="49" charset="-122"/>
                <a:cs typeface="+mn-cs"/>
              </a:rPr>
              <a:t>证实猜想</a:t>
            </a:r>
          </a:p>
        </p:txBody>
      </p:sp>
      <p:sp>
        <p:nvSpPr>
          <p:cNvPr id="8" name="箭头: 圆角右 18"/>
          <p:cNvSpPr/>
          <p:nvPr/>
        </p:nvSpPr>
        <p:spPr>
          <a:xfrm flipV="1">
            <a:off x="2808288" y="4851401"/>
            <a:ext cx="641350" cy="577851"/>
          </a:xfrm>
          <a:prstGeom prst="bentArrow">
            <a:avLst/>
          </a:prstGeom>
          <a:gradFill flip="none" rotWithShape="1">
            <a:gsLst>
              <a:gs pos="0">
                <a:schemeClr val="accent2">
                  <a:lumMod val="60000"/>
                  <a:lumOff val="40000"/>
                </a:schemeClr>
              </a:gs>
              <a:gs pos="84000">
                <a:srgbClr val="ED4D4D"/>
              </a:gs>
            </a:gsLst>
            <a:path path="rect">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white"/>
              </a:solidFill>
              <a:effectLst>
                <a:outerShdw blurRad="63500" dist="63500" dir="2700000" algn="tl" rotWithShape="0">
                  <a:prstClr val="black">
                    <a:alpha val="40000"/>
                  </a:prstClr>
                </a:outerShdw>
              </a:effectLst>
              <a:uLnTx/>
              <a:uFillTx/>
              <a:latin typeface="楷体" panose="02010609060101010101" pitchFamily="49" charset="-122"/>
              <a:ea typeface="楷体" panose="02010609060101010101" pitchFamily="49" charset="-122"/>
              <a:cs typeface="+mn-cs"/>
            </a:endParaRPr>
          </a:p>
        </p:txBody>
      </p:sp>
      <p:sp>
        <p:nvSpPr>
          <p:cNvPr id="13" name="TextBox 3"/>
          <p:cNvSpPr txBox="1">
            <a:spLocks noChangeArrowheads="1"/>
          </p:cNvSpPr>
          <p:nvPr/>
        </p:nvSpPr>
        <p:spPr bwMode="auto">
          <a:xfrm>
            <a:off x="677864" y="980019"/>
            <a:ext cx="2257425" cy="778933"/>
          </a:xfrm>
          <a:prstGeom prst="roundRect">
            <a:avLst/>
          </a:prstGeom>
          <a:gradFill>
            <a:gsLst>
              <a:gs pos="0">
                <a:srgbClr val="CE3B37">
                  <a:alpha val="89804"/>
                </a:srgbClr>
              </a:gs>
              <a:gs pos="100000">
                <a:srgbClr val="C00000">
                  <a:alpha val="90000"/>
                </a:srgbClr>
              </a:gs>
            </a:gsLst>
          </a:gradFill>
          <a:ln>
            <a:noFill/>
          </a:ln>
          <a:effectLst>
            <a:outerShdw blurRad="50800" dist="38100" dir="5400000" algn="t" rotWithShape="0">
              <a:prstClr val="black">
                <a:alpha val="40000"/>
              </a:prstClr>
            </a:outerShdw>
          </a:effectLst>
          <a:extLst>
            <a:ext uri="{91240B29-F687-4F45-9708-019B960494DF}">
              <a14:hiddenLine xmlns:a14="http://schemas.microsoft.com/office/drawing/2010/main" xmlns="" w="9525">
                <a:solidFill>
                  <a:srgbClr val="000000"/>
                </a:solidFill>
                <a:miter lim="800000"/>
                <a:headEnd/>
                <a:tailEnd/>
              </a14:hiddenLine>
            </a:ext>
          </a:extLst>
        </p:spPr>
        <p:style>
          <a:lnRef idx="1">
            <a:schemeClr val="accent2"/>
          </a:lnRef>
          <a:fillRef idx="2">
            <a:schemeClr val="accent2"/>
          </a:fillRef>
          <a:effectRef idx="1">
            <a:schemeClr val="accent2"/>
          </a:effectRef>
          <a:fontRef idx="minor">
            <a:schemeClr val="dk1"/>
          </a:fontRef>
        </p:style>
        <p:txBody>
          <a:bodyPr bIns="96000" anchor="ctr"/>
          <a:lstStyle>
            <a:defPPr>
              <a:defRPr lang="zh-CN"/>
            </a:defPPr>
            <a:lvl1pPr algn="ctr">
              <a:defRPr sz="3200" b="1">
                <a:solidFill>
                  <a:schemeClr val="bg1"/>
                </a:solidFill>
                <a:latin typeface="Arial" panose="020B0604020202020204" pitchFamily="34" charset="0"/>
                <a:ea typeface="+mn-ea"/>
              </a:defRPr>
            </a:lvl1pPr>
            <a:lvl2pPr>
              <a:defRPr>
                <a:solidFill>
                  <a:schemeClr val="dk1"/>
                </a:solidFill>
                <a:latin typeface="+mn-lt"/>
                <a:ea typeface="+mn-ea"/>
              </a:defRPr>
            </a:lvl2pPr>
            <a:lvl3pPr>
              <a:defRPr>
                <a:solidFill>
                  <a:schemeClr val="dk1"/>
                </a:solidFill>
                <a:latin typeface="+mn-lt"/>
                <a:ea typeface="+mn-ea"/>
              </a:defRPr>
            </a:lvl3pPr>
            <a:lvl4pPr>
              <a:defRPr>
                <a:solidFill>
                  <a:schemeClr val="dk1"/>
                </a:solidFill>
                <a:latin typeface="+mn-lt"/>
                <a:ea typeface="+mn-ea"/>
              </a:defRPr>
            </a:lvl4pPr>
            <a:lvl5pPr>
              <a:defRPr>
                <a:solidFill>
                  <a:schemeClr val="dk1"/>
                </a:solidFill>
                <a:latin typeface="+mn-lt"/>
                <a:ea typeface="+mn-ea"/>
              </a:defRPr>
            </a:lvl5pPr>
            <a:lvl6pPr>
              <a:defRPr>
                <a:solidFill>
                  <a:schemeClr val="dk1"/>
                </a:solidFill>
                <a:latin typeface="+mn-lt"/>
                <a:ea typeface="+mn-ea"/>
              </a:defRPr>
            </a:lvl6pPr>
            <a:lvl7pPr>
              <a:defRPr>
                <a:solidFill>
                  <a:schemeClr val="dk1"/>
                </a:solidFill>
                <a:latin typeface="+mn-lt"/>
                <a:ea typeface="+mn-ea"/>
              </a:defRPr>
            </a:lvl7pPr>
            <a:lvl8pPr>
              <a:defRPr>
                <a:solidFill>
                  <a:schemeClr val="dk1"/>
                </a:solidFill>
                <a:latin typeface="+mn-lt"/>
                <a:ea typeface="+mn-ea"/>
              </a:defRPr>
            </a:lvl8pPr>
            <a:lvl9pPr>
              <a:defRPr>
                <a:solidFill>
                  <a:schemeClr val="dk1"/>
                </a:solidFill>
                <a:latin typeface="+mn-lt"/>
                <a:ea typeface="+mn-ea"/>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FFFFFF"/>
                </a:solidFill>
                <a:effectLst/>
                <a:uLnTx/>
                <a:uFillTx/>
                <a:latin typeface="Arial" panose="020B0604020202020204" pitchFamily="34" charset="0"/>
                <a:ea typeface="等线" panose="02010600030101010101" pitchFamily="2" charset="-122"/>
                <a:cs typeface="+mn-cs"/>
              </a:rPr>
              <a:t>探究过程</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left)">
                                      <p:cBhvr>
                                        <p:cTn id="21" dur="500"/>
                                        <p:tgtEl>
                                          <p:spTgt spid="6"/>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wipe(left)">
                                      <p:cBhvr>
                                        <p:cTn id="30" dur="500"/>
                                        <p:tgtEl>
                                          <p:spTgt spid="8"/>
                                        </p:tgtEl>
                                      </p:cBhvr>
                                    </p:animEffect>
                                  </p:childTnLst>
                                </p:cTn>
                              </p:par>
                            </p:childTnLst>
                          </p:cTn>
                        </p:par>
                        <p:par>
                          <p:cTn id="31" fill="hold">
                            <p:stCondLst>
                              <p:cond delay="3000"/>
                            </p:stCondLst>
                            <p:childTnLst>
                              <p:par>
                                <p:cTn id="32" presetID="2" presetClass="entr" presetSubtype="8" fill="hold" grpId="0" nodeType="after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500" fill="hold"/>
                                        <p:tgtEl>
                                          <p:spTgt spid="7"/>
                                        </p:tgtEl>
                                        <p:attrNameLst>
                                          <p:attrName>ppt_x</p:attrName>
                                        </p:attrNameLst>
                                      </p:cBhvr>
                                      <p:tavLst>
                                        <p:tav tm="0">
                                          <p:val>
                                            <p:strVal val="0-#ppt_w/2"/>
                                          </p:val>
                                        </p:tav>
                                        <p:tav tm="100000">
                                          <p:val>
                                            <p:strVal val="#ppt_x"/>
                                          </p:val>
                                        </p:tav>
                                      </p:tavLst>
                                    </p:anim>
                                    <p:anim calcmode="lin" valueType="num">
                                      <p:cBhvr additive="base">
                                        <p:cTn id="35"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32" presetClass="emph" presetSubtype="0" repeatCount="indefinite" fill="hold" grpId="1" nodeType="clickEffect">
                                  <p:stCondLst>
                                    <p:cond delay="0"/>
                                  </p:stCondLst>
                                  <p:childTnLst>
                                    <p:animRot by="120000">
                                      <p:cBhvr>
                                        <p:cTn id="39" dur="100" fill="hold">
                                          <p:stCondLst>
                                            <p:cond delay="0"/>
                                          </p:stCondLst>
                                        </p:cTn>
                                        <p:tgtEl>
                                          <p:spTgt spid="2"/>
                                        </p:tgtEl>
                                        <p:attrNameLst>
                                          <p:attrName>r</p:attrName>
                                        </p:attrNameLst>
                                      </p:cBhvr>
                                    </p:animRot>
                                    <p:animRot by="-240000">
                                      <p:cBhvr>
                                        <p:cTn id="40" dur="200" fill="hold">
                                          <p:stCondLst>
                                            <p:cond delay="200"/>
                                          </p:stCondLst>
                                        </p:cTn>
                                        <p:tgtEl>
                                          <p:spTgt spid="2"/>
                                        </p:tgtEl>
                                        <p:attrNameLst>
                                          <p:attrName>r</p:attrName>
                                        </p:attrNameLst>
                                      </p:cBhvr>
                                    </p:animRot>
                                    <p:animRot by="240000">
                                      <p:cBhvr>
                                        <p:cTn id="41" dur="200" fill="hold">
                                          <p:stCondLst>
                                            <p:cond delay="400"/>
                                          </p:stCondLst>
                                        </p:cTn>
                                        <p:tgtEl>
                                          <p:spTgt spid="2"/>
                                        </p:tgtEl>
                                        <p:attrNameLst>
                                          <p:attrName>r</p:attrName>
                                        </p:attrNameLst>
                                      </p:cBhvr>
                                    </p:animRot>
                                    <p:animRot by="-240000">
                                      <p:cBhvr>
                                        <p:cTn id="42" dur="200" fill="hold">
                                          <p:stCondLst>
                                            <p:cond delay="600"/>
                                          </p:stCondLst>
                                        </p:cTn>
                                        <p:tgtEl>
                                          <p:spTgt spid="2"/>
                                        </p:tgtEl>
                                        <p:attrNameLst>
                                          <p:attrName>r</p:attrName>
                                        </p:attrNameLst>
                                      </p:cBhvr>
                                    </p:animRot>
                                    <p:animRot by="120000">
                                      <p:cBhvr>
                                        <p:cTn id="43" dur="200" fill="hold">
                                          <p:stCondLst>
                                            <p:cond delay="800"/>
                                          </p:stCondLst>
                                        </p:cTn>
                                        <p:tgtEl>
                                          <p:spTgt spid="2"/>
                                        </p:tgtEl>
                                        <p:attrNameLst>
                                          <p:attrName>r</p:attrName>
                                        </p:attrNameLst>
                                      </p:cBhvr>
                                    </p:animRot>
                                  </p:childTnLst>
                                </p:cTn>
                              </p:par>
                              <p:par>
                                <p:cTn id="44" presetID="53" presetClass="entr" presetSubtype="16" fill="hold" nodeType="with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p:cTn id="46" dur="500" fill="hold"/>
                                        <p:tgtEl>
                                          <p:spTgt spid="12"/>
                                        </p:tgtEl>
                                        <p:attrNameLst>
                                          <p:attrName>ppt_w</p:attrName>
                                        </p:attrNameLst>
                                      </p:cBhvr>
                                      <p:tavLst>
                                        <p:tav tm="0">
                                          <p:val>
                                            <p:fltVal val="0"/>
                                          </p:val>
                                        </p:tav>
                                        <p:tav tm="100000">
                                          <p:val>
                                            <p:strVal val="#ppt_w"/>
                                          </p:val>
                                        </p:tav>
                                      </p:tavLst>
                                    </p:anim>
                                    <p:anim calcmode="lin" valueType="num">
                                      <p:cBhvr>
                                        <p:cTn id="47" dur="500" fill="hold"/>
                                        <p:tgtEl>
                                          <p:spTgt spid="12"/>
                                        </p:tgtEl>
                                        <p:attrNameLst>
                                          <p:attrName>ppt_h</p:attrName>
                                        </p:attrNameLst>
                                      </p:cBhvr>
                                      <p:tavLst>
                                        <p:tav tm="0">
                                          <p:val>
                                            <p:fltVal val="0"/>
                                          </p:val>
                                        </p:tav>
                                        <p:tav tm="100000">
                                          <p:val>
                                            <p:strVal val="#ppt_h"/>
                                          </p:val>
                                        </p:tav>
                                      </p:tavLst>
                                    </p:anim>
                                    <p:animEffect transition="in" filter="fade">
                                      <p:cBhvr>
                                        <p:cTn id="4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4" grpId="0"/>
      <p:bldP spid="7" grpId="0"/>
    </p:bldLst>
  </p:timing>
</p:sld>
</file>

<file path=ppt/slides/slide1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文本框 1"/>
          <p:cNvSpPr txBox="1">
            <a:spLocks noChangeArrowheads="1"/>
          </p:cNvSpPr>
          <p:nvPr/>
        </p:nvSpPr>
        <p:spPr bwMode="auto">
          <a:xfrm>
            <a:off x="347664" y="1530353"/>
            <a:ext cx="8340725" cy="551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1200" cap="none" spc="0" normalizeH="0" baseline="0" noProof="0">
                <a:ln>
                  <a:noFill/>
                </a:ln>
                <a:solidFill>
                  <a:srgbClr val="2E8280"/>
                </a:solidFill>
                <a:effectLst/>
                <a:uLnTx/>
                <a:uFillTx/>
                <a:latin typeface="宋体" panose="02010600030101010101" pitchFamily="2" charset="-122"/>
                <a:ea typeface="宋体" panose="02010600030101010101" pitchFamily="2" charset="-122"/>
                <a:cs typeface="+mn-cs"/>
              </a:rPr>
              <a:t>我的发现起始于梦中飞行</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。每天夜里做梦我都飞，我对飞行是那样迷恋，只要</a:t>
            </a:r>
            <a:r>
              <a:rPr kumimoji="0" lang="zh-CN" altLang="en-US" sz="4265" b="1" i="0" u="none" strike="noStrike" kern="1200" cap="none" spc="0" normalizeH="0" baseline="0" noProof="0">
                <a:ln>
                  <a:noFill/>
                </a:ln>
                <a:solidFill>
                  <a:srgbClr val="2E8280"/>
                </a:solidFill>
                <a:effectLst/>
                <a:uLnTx/>
                <a:uFillTx/>
                <a:latin typeface="宋体" panose="02010600030101010101" pitchFamily="2" charset="-122"/>
                <a:ea typeface="宋体" panose="02010600030101010101" pitchFamily="2" charset="-122"/>
                <a:cs typeface="+mn-cs"/>
              </a:rPr>
              <a:t>双脚一点</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srgbClr val="2E8280"/>
                </a:solidFill>
                <a:effectLst/>
                <a:uLnTx/>
                <a:uFillTx/>
                <a:latin typeface="宋体" panose="02010600030101010101" pitchFamily="2" charset="-122"/>
                <a:ea typeface="宋体" panose="02010600030101010101" pitchFamily="2" charset="-122"/>
                <a:cs typeface="+mn-cs"/>
              </a:rPr>
              <a:t>轻轻跃起</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，就能离开地面飞向空中</a:t>
            </a:r>
            <a:r>
              <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p>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我以为在同学中间只有我一个人具有飞行的天赋</a:t>
            </a:r>
            <a:r>
              <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我的小伙伴们也都会在梦中飞腾。</a:t>
            </a:r>
          </a:p>
        </p:txBody>
      </p:sp>
      <p:sp>
        <p:nvSpPr>
          <p:cNvPr id="8" name="TextBox 7"/>
          <p:cNvSpPr txBox="1"/>
          <p:nvPr/>
        </p:nvSpPr>
        <p:spPr>
          <a:xfrm>
            <a:off x="3662363" y="5405967"/>
            <a:ext cx="1819275" cy="1405000"/>
          </a:xfrm>
          <a:prstGeom prst="rect">
            <a:avLst/>
          </a:prstGeom>
          <a:noFill/>
          <a:ln>
            <a:noFill/>
          </a:ln>
        </p:spPr>
        <p:style>
          <a:lnRef idx="2">
            <a:schemeClr val="accent6"/>
          </a:lnRef>
          <a:fillRef idx="1">
            <a:schemeClr val="lt1"/>
          </a:fillRef>
          <a:effectRef idx="0">
            <a:schemeClr val="accent6"/>
          </a:effectRef>
          <a:fontRef idx="minor">
            <a:schemeClr val="dk1"/>
          </a:fontRef>
        </p:style>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EF4B3B"/>
                </a:solidFill>
                <a:effectLst/>
                <a:uLnTx/>
                <a:uFillTx/>
                <a:latin typeface="黑体" panose="02010609060101010101" pitchFamily="49" charset="-122"/>
                <a:ea typeface="黑体" panose="02010609060101010101" pitchFamily="49" charset="-122"/>
                <a:cs typeface="+mn-cs"/>
              </a:rPr>
              <a:t>产生疑惑</a:t>
            </a:r>
          </a:p>
        </p:txBody>
      </p:sp>
      <p:sp>
        <p:nvSpPr>
          <p:cNvPr id="105" name="TextBox 3"/>
          <p:cNvSpPr txBox="1">
            <a:spLocks noChangeArrowheads="1"/>
          </p:cNvSpPr>
          <p:nvPr/>
        </p:nvSpPr>
        <p:spPr bwMode="auto">
          <a:xfrm>
            <a:off x="3443288" y="467784"/>
            <a:ext cx="2257425" cy="778933"/>
          </a:xfrm>
          <a:prstGeom prst="roundRect">
            <a:avLst/>
          </a:prstGeom>
          <a:gradFill>
            <a:gsLst>
              <a:gs pos="0">
                <a:srgbClr val="CE3B37">
                  <a:alpha val="89804"/>
                </a:srgbClr>
              </a:gs>
              <a:gs pos="100000">
                <a:srgbClr val="C00000">
                  <a:alpha val="90000"/>
                </a:srgbClr>
              </a:gs>
            </a:gsLst>
          </a:gradFill>
          <a:ln>
            <a:noFill/>
          </a:ln>
          <a:effectLst>
            <a:outerShdw blurRad="50800" dist="38100" dir="5400000" algn="t" rotWithShape="0">
              <a:prstClr val="black">
                <a:alpha val="40000"/>
              </a:prstClr>
            </a:outerShdw>
          </a:effectLst>
          <a:extLst>
            <a:ext uri="{91240B29-F687-4F45-9708-019B960494DF}">
              <a14:hiddenLine xmlns:a14="http://schemas.microsoft.com/office/drawing/2010/main" xmlns="" w="9525">
                <a:solidFill>
                  <a:srgbClr val="000000"/>
                </a:solidFill>
                <a:miter lim="800000"/>
                <a:headEnd/>
                <a:tailEnd/>
              </a14:hiddenLine>
            </a:ext>
          </a:extLst>
        </p:spPr>
        <p:style>
          <a:lnRef idx="1">
            <a:schemeClr val="accent2"/>
          </a:lnRef>
          <a:fillRef idx="2">
            <a:schemeClr val="accent2"/>
          </a:fillRef>
          <a:effectRef idx="1">
            <a:schemeClr val="accent2"/>
          </a:effectRef>
          <a:fontRef idx="minor">
            <a:schemeClr val="dk1"/>
          </a:fontRef>
        </p:style>
        <p:txBody>
          <a:bodyPr bIns="96000" anchor="ctr"/>
          <a:lstStyle>
            <a:defPPr>
              <a:defRPr lang="zh-CN"/>
            </a:defPPr>
            <a:lvl1pPr algn="ctr">
              <a:defRPr sz="3200" b="1">
                <a:solidFill>
                  <a:schemeClr val="bg1"/>
                </a:solidFill>
                <a:latin typeface="Arial" panose="020B0604020202020204" pitchFamily="34" charset="0"/>
                <a:ea typeface="+mn-ea"/>
              </a:defRPr>
            </a:lvl1pPr>
            <a:lvl2pPr>
              <a:defRPr>
                <a:solidFill>
                  <a:schemeClr val="dk1"/>
                </a:solidFill>
                <a:latin typeface="+mn-lt"/>
                <a:ea typeface="+mn-ea"/>
              </a:defRPr>
            </a:lvl2pPr>
            <a:lvl3pPr>
              <a:defRPr>
                <a:solidFill>
                  <a:schemeClr val="dk1"/>
                </a:solidFill>
                <a:latin typeface="+mn-lt"/>
                <a:ea typeface="+mn-ea"/>
              </a:defRPr>
            </a:lvl3pPr>
            <a:lvl4pPr>
              <a:defRPr>
                <a:solidFill>
                  <a:schemeClr val="dk1"/>
                </a:solidFill>
                <a:latin typeface="+mn-lt"/>
                <a:ea typeface="+mn-ea"/>
              </a:defRPr>
            </a:lvl4pPr>
            <a:lvl5pPr>
              <a:defRPr>
                <a:solidFill>
                  <a:schemeClr val="dk1"/>
                </a:solidFill>
                <a:latin typeface="+mn-lt"/>
                <a:ea typeface="+mn-ea"/>
              </a:defRPr>
            </a:lvl5pPr>
            <a:lvl6pPr>
              <a:defRPr>
                <a:solidFill>
                  <a:schemeClr val="dk1"/>
                </a:solidFill>
                <a:latin typeface="+mn-lt"/>
                <a:ea typeface="+mn-ea"/>
              </a:defRPr>
            </a:lvl6pPr>
            <a:lvl7pPr>
              <a:defRPr>
                <a:solidFill>
                  <a:schemeClr val="dk1"/>
                </a:solidFill>
                <a:latin typeface="+mn-lt"/>
                <a:ea typeface="+mn-ea"/>
              </a:defRPr>
            </a:lvl7pPr>
            <a:lvl8pPr>
              <a:defRPr>
                <a:solidFill>
                  <a:schemeClr val="dk1"/>
                </a:solidFill>
                <a:latin typeface="+mn-lt"/>
                <a:ea typeface="+mn-ea"/>
              </a:defRPr>
            </a:lvl8pPr>
            <a:lvl9pPr>
              <a:defRPr>
                <a:solidFill>
                  <a:schemeClr val="dk1"/>
                </a:solidFill>
                <a:latin typeface="+mn-lt"/>
                <a:ea typeface="+mn-ea"/>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FFFFFF"/>
                </a:solidFill>
                <a:effectLst/>
                <a:uLnTx/>
                <a:uFillTx/>
                <a:latin typeface="Arial" panose="020B0604020202020204" pitchFamily="34" charset="0"/>
                <a:ea typeface="等线" panose="02010600030101010101" pitchFamily="2" charset="-122"/>
                <a:cs typeface="+mn-cs"/>
              </a:rPr>
              <a:t>梦中飞行</a:t>
            </a:r>
          </a:p>
        </p:txBody>
      </p:sp>
      <p:pic>
        <p:nvPicPr>
          <p:cNvPr id="26628" name="图片 105"/>
          <p:cNvPicPr>
            <a:picLocks noChangeAspect="1" noChangeArrowheads="1"/>
          </p:cNvPicPr>
          <p:nvPr/>
        </p:nvPicPr>
        <p:blipFill>
          <a:blip r:embed="rId3" cstate="email"/>
          <a:srcRect/>
          <a:stretch>
            <a:fillRect/>
          </a:stretch>
        </p:blipFill>
        <p:spPr bwMode="auto">
          <a:xfrm>
            <a:off x="8091489" y="5727702"/>
            <a:ext cx="779462" cy="1047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31" name="图片 20"/>
          <p:cNvPicPr>
            <a:picLocks noChangeAspect="1" noChangeArrowheads="1"/>
          </p:cNvPicPr>
          <p:nvPr/>
        </p:nvPicPr>
        <p:blipFill>
          <a:blip r:embed="rId4"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图片 7"/>
          <p:cNvPicPr>
            <a:picLocks noChangeAspect="1" noChangeArrowheads="1"/>
          </p:cNvPicPr>
          <p:nvPr/>
        </p:nvPicPr>
        <p:blipFill>
          <a:blip r:embed="rId3" cstate="email"/>
          <a:srcRect/>
          <a:stretch>
            <a:fillRect/>
          </a:stretch>
        </p:blipFill>
        <p:spPr bwMode="auto">
          <a:xfrm>
            <a:off x="4694716" y="961125"/>
            <a:ext cx="3541712" cy="33528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xmlns="" w="9525">
                <a:solidFill>
                  <a:srgbClr val="000000"/>
                </a:solidFill>
                <a:miter lim="800000"/>
                <a:headEnd/>
                <a:tailEnd/>
              </a14:hiddenLine>
            </a:ext>
          </a:extLst>
        </p:spPr>
      </p:pic>
      <p:sp>
        <p:nvSpPr>
          <p:cNvPr id="28674" name="文本框 2"/>
          <p:cNvSpPr txBox="1">
            <a:spLocks noChangeArrowheads="1"/>
          </p:cNvSpPr>
          <p:nvPr/>
        </p:nvSpPr>
        <p:spPr bwMode="auto">
          <a:xfrm>
            <a:off x="804864" y="2296585"/>
            <a:ext cx="20034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894EA2"/>
                </a:solidFill>
                <a:effectLst/>
                <a:uLnTx/>
                <a:uFillTx/>
                <a:latin typeface="楷体" panose="02010609060101010101" pitchFamily="49" charset="-122"/>
                <a:ea typeface="楷体" panose="02010609060101010101" pitchFamily="49" charset="-122"/>
                <a:cs typeface="+mn-cs"/>
              </a:rPr>
              <a:t>梦中飞行</a:t>
            </a:r>
          </a:p>
        </p:txBody>
      </p:sp>
      <p:sp>
        <p:nvSpPr>
          <p:cNvPr id="3" name="文本框 2"/>
          <p:cNvSpPr txBox="1">
            <a:spLocks noChangeArrowheads="1"/>
          </p:cNvSpPr>
          <p:nvPr/>
        </p:nvSpPr>
        <p:spPr bwMode="auto">
          <a:xfrm>
            <a:off x="1676401" y="3147485"/>
            <a:ext cx="20034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70C0"/>
                </a:solidFill>
                <a:effectLst/>
                <a:uLnTx/>
                <a:uFillTx/>
                <a:latin typeface="楷体" panose="02010609060101010101" pitchFamily="49" charset="-122"/>
                <a:ea typeface="楷体" panose="02010609060101010101" pitchFamily="49" charset="-122"/>
                <a:cs typeface="+mn-cs"/>
              </a:rPr>
              <a:t>询问老师</a:t>
            </a:r>
          </a:p>
        </p:txBody>
      </p:sp>
      <p:sp>
        <p:nvSpPr>
          <p:cNvPr id="28676" name="文本框 2"/>
          <p:cNvSpPr txBox="1">
            <a:spLocks noChangeArrowheads="1"/>
          </p:cNvSpPr>
          <p:nvPr/>
        </p:nvSpPr>
        <p:spPr bwMode="auto">
          <a:xfrm>
            <a:off x="2514601" y="3998385"/>
            <a:ext cx="20034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E7783C"/>
                </a:solidFill>
                <a:effectLst/>
                <a:uLnTx/>
                <a:uFillTx/>
                <a:latin typeface="楷体" panose="02010609060101010101" pitchFamily="49" charset="-122"/>
                <a:ea typeface="楷体" panose="02010609060101010101" pitchFamily="49" charset="-122"/>
                <a:cs typeface="+mn-cs"/>
              </a:rPr>
              <a:t>观察思考</a:t>
            </a:r>
          </a:p>
        </p:txBody>
      </p:sp>
      <p:sp>
        <p:nvSpPr>
          <p:cNvPr id="5" name="箭头: 圆角右 9"/>
          <p:cNvSpPr/>
          <p:nvPr/>
        </p:nvSpPr>
        <p:spPr>
          <a:xfrm flipV="1">
            <a:off x="1165226" y="3126319"/>
            <a:ext cx="641350" cy="575733"/>
          </a:xfrm>
          <a:prstGeom prst="bentArrow">
            <a:avLst/>
          </a:prstGeom>
          <a:gradFill flip="none" rotWithShape="1">
            <a:gsLst>
              <a:gs pos="0">
                <a:schemeClr val="accent2">
                  <a:lumMod val="60000"/>
                  <a:lumOff val="40000"/>
                </a:schemeClr>
              </a:gs>
              <a:gs pos="84000">
                <a:srgbClr val="ED4D4D"/>
              </a:gs>
            </a:gsLst>
            <a:path path="rect">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white"/>
              </a:solidFill>
              <a:effectLst>
                <a:outerShdw blurRad="63500" dist="63500" dir="2700000" algn="tl" rotWithShape="0">
                  <a:prstClr val="black">
                    <a:alpha val="40000"/>
                  </a:prstClr>
                </a:outerShdw>
              </a:effectLst>
              <a:uLnTx/>
              <a:uFillTx/>
              <a:latin typeface="楷体" panose="02010609060101010101" pitchFamily="49" charset="-122"/>
              <a:ea typeface="楷体" panose="02010609060101010101" pitchFamily="49" charset="-122"/>
              <a:cs typeface="+mn-cs"/>
            </a:endParaRPr>
          </a:p>
        </p:txBody>
      </p:sp>
      <p:sp>
        <p:nvSpPr>
          <p:cNvPr id="6" name="箭头: 圆角右 18"/>
          <p:cNvSpPr/>
          <p:nvPr/>
        </p:nvSpPr>
        <p:spPr>
          <a:xfrm flipV="1">
            <a:off x="2036763" y="3987801"/>
            <a:ext cx="641350" cy="577851"/>
          </a:xfrm>
          <a:prstGeom prst="bentArrow">
            <a:avLst/>
          </a:prstGeom>
          <a:gradFill flip="none" rotWithShape="1">
            <a:gsLst>
              <a:gs pos="0">
                <a:schemeClr val="accent2">
                  <a:lumMod val="60000"/>
                  <a:lumOff val="40000"/>
                </a:schemeClr>
              </a:gs>
              <a:gs pos="84000">
                <a:srgbClr val="ED4D4D"/>
              </a:gs>
            </a:gsLst>
            <a:path path="rect">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white"/>
              </a:solidFill>
              <a:effectLst>
                <a:outerShdw blurRad="63500" dist="63500" dir="2700000" algn="tl" rotWithShape="0">
                  <a:prstClr val="black">
                    <a:alpha val="40000"/>
                  </a:prstClr>
                </a:outerShdw>
              </a:effectLst>
              <a:uLnTx/>
              <a:uFillTx/>
              <a:latin typeface="楷体" panose="02010609060101010101" pitchFamily="49" charset="-122"/>
              <a:ea typeface="楷体" panose="02010609060101010101" pitchFamily="49" charset="-122"/>
              <a:cs typeface="+mn-cs"/>
            </a:endParaRPr>
          </a:p>
        </p:txBody>
      </p:sp>
      <p:sp>
        <p:nvSpPr>
          <p:cNvPr id="28679" name="文本框 2"/>
          <p:cNvSpPr txBox="1">
            <a:spLocks noChangeArrowheads="1"/>
          </p:cNvSpPr>
          <p:nvPr/>
        </p:nvSpPr>
        <p:spPr bwMode="auto">
          <a:xfrm>
            <a:off x="3335339" y="4851401"/>
            <a:ext cx="20034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D93B55"/>
                </a:solidFill>
                <a:effectLst/>
                <a:uLnTx/>
                <a:uFillTx/>
                <a:latin typeface="楷体" panose="02010609060101010101" pitchFamily="49" charset="-122"/>
                <a:ea typeface="楷体" panose="02010609060101010101" pitchFamily="49" charset="-122"/>
                <a:cs typeface="+mn-cs"/>
              </a:rPr>
              <a:t>证实猜想</a:t>
            </a:r>
          </a:p>
        </p:txBody>
      </p:sp>
      <p:sp>
        <p:nvSpPr>
          <p:cNvPr id="8" name="箭头: 圆角右 18"/>
          <p:cNvSpPr/>
          <p:nvPr/>
        </p:nvSpPr>
        <p:spPr>
          <a:xfrm flipV="1">
            <a:off x="2808288" y="4851401"/>
            <a:ext cx="641350" cy="577851"/>
          </a:xfrm>
          <a:prstGeom prst="bentArrow">
            <a:avLst/>
          </a:prstGeom>
          <a:gradFill flip="none" rotWithShape="1">
            <a:gsLst>
              <a:gs pos="0">
                <a:schemeClr val="accent2">
                  <a:lumMod val="60000"/>
                  <a:lumOff val="40000"/>
                </a:schemeClr>
              </a:gs>
              <a:gs pos="84000">
                <a:srgbClr val="ED4D4D"/>
              </a:gs>
            </a:gsLst>
            <a:path path="rect">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white"/>
              </a:solidFill>
              <a:effectLst>
                <a:outerShdw blurRad="63500" dist="63500" dir="2700000" algn="tl" rotWithShape="0">
                  <a:prstClr val="black">
                    <a:alpha val="40000"/>
                  </a:prstClr>
                </a:outerShdw>
              </a:effectLst>
              <a:uLnTx/>
              <a:uFillTx/>
              <a:latin typeface="楷体" panose="02010609060101010101" pitchFamily="49" charset="-122"/>
              <a:ea typeface="楷体" panose="02010609060101010101" pitchFamily="49" charset="-122"/>
              <a:cs typeface="+mn-cs"/>
            </a:endParaRPr>
          </a:p>
        </p:txBody>
      </p:sp>
      <p:sp>
        <p:nvSpPr>
          <p:cNvPr id="13" name="TextBox 3"/>
          <p:cNvSpPr txBox="1">
            <a:spLocks noChangeArrowheads="1"/>
          </p:cNvSpPr>
          <p:nvPr/>
        </p:nvSpPr>
        <p:spPr bwMode="auto">
          <a:xfrm>
            <a:off x="677864" y="980019"/>
            <a:ext cx="2257425" cy="778933"/>
          </a:xfrm>
          <a:prstGeom prst="roundRect">
            <a:avLst/>
          </a:prstGeom>
          <a:gradFill>
            <a:gsLst>
              <a:gs pos="0">
                <a:srgbClr val="CE3B37">
                  <a:alpha val="89804"/>
                </a:srgbClr>
              </a:gs>
              <a:gs pos="100000">
                <a:srgbClr val="C00000">
                  <a:alpha val="90000"/>
                </a:srgbClr>
              </a:gs>
            </a:gsLst>
          </a:gradFill>
          <a:ln>
            <a:noFill/>
          </a:ln>
          <a:effectLst>
            <a:outerShdw blurRad="50800" dist="38100" dir="5400000" algn="t" rotWithShape="0">
              <a:prstClr val="black">
                <a:alpha val="40000"/>
              </a:prstClr>
            </a:outerShdw>
          </a:effectLst>
          <a:extLst>
            <a:ext uri="{91240B29-F687-4F45-9708-019B960494DF}">
              <a14:hiddenLine xmlns:a14="http://schemas.microsoft.com/office/drawing/2010/main" xmlns="" w="9525">
                <a:solidFill>
                  <a:srgbClr val="000000"/>
                </a:solidFill>
                <a:miter lim="800000"/>
                <a:headEnd/>
                <a:tailEnd/>
              </a14:hiddenLine>
            </a:ext>
          </a:extLst>
        </p:spPr>
        <p:style>
          <a:lnRef idx="1">
            <a:schemeClr val="accent2"/>
          </a:lnRef>
          <a:fillRef idx="2">
            <a:schemeClr val="accent2"/>
          </a:fillRef>
          <a:effectRef idx="1">
            <a:schemeClr val="accent2"/>
          </a:effectRef>
          <a:fontRef idx="minor">
            <a:schemeClr val="dk1"/>
          </a:fontRef>
        </p:style>
        <p:txBody>
          <a:bodyPr bIns="96000" anchor="ctr"/>
          <a:lstStyle>
            <a:defPPr>
              <a:defRPr lang="zh-CN"/>
            </a:defPPr>
            <a:lvl1pPr algn="ctr">
              <a:defRPr sz="3200" b="1">
                <a:solidFill>
                  <a:schemeClr val="bg1"/>
                </a:solidFill>
                <a:latin typeface="Arial" panose="020B0604020202020204" pitchFamily="34" charset="0"/>
                <a:ea typeface="+mn-ea"/>
              </a:defRPr>
            </a:lvl1pPr>
            <a:lvl2pPr>
              <a:defRPr>
                <a:solidFill>
                  <a:schemeClr val="dk1"/>
                </a:solidFill>
                <a:latin typeface="+mn-lt"/>
                <a:ea typeface="+mn-ea"/>
              </a:defRPr>
            </a:lvl2pPr>
            <a:lvl3pPr>
              <a:defRPr>
                <a:solidFill>
                  <a:schemeClr val="dk1"/>
                </a:solidFill>
                <a:latin typeface="+mn-lt"/>
                <a:ea typeface="+mn-ea"/>
              </a:defRPr>
            </a:lvl3pPr>
            <a:lvl4pPr>
              <a:defRPr>
                <a:solidFill>
                  <a:schemeClr val="dk1"/>
                </a:solidFill>
                <a:latin typeface="+mn-lt"/>
                <a:ea typeface="+mn-ea"/>
              </a:defRPr>
            </a:lvl4pPr>
            <a:lvl5pPr>
              <a:defRPr>
                <a:solidFill>
                  <a:schemeClr val="dk1"/>
                </a:solidFill>
                <a:latin typeface="+mn-lt"/>
                <a:ea typeface="+mn-ea"/>
              </a:defRPr>
            </a:lvl5pPr>
            <a:lvl6pPr>
              <a:defRPr>
                <a:solidFill>
                  <a:schemeClr val="dk1"/>
                </a:solidFill>
                <a:latin typeface="+mn-lt"/>
                <a:ea typeface="+mn-ea"/>
              </a:defRPr>
            </a:lvl6pPr>
            <a:lvl7pPr>
              <a:defRPr>
                <a:solidFill>
                  <a:schemeClr val="dk1"/>
                </a:solidFill>
                <a:latin typeface="+mn-lt"/>
                <a:ea typeface="+mn-ea"/>
              </a:defRPr>
            </a:lvl7pPr>
            <a:lvl8pPr>
              <a:defRPr>
                <a:solidFill>
                  <a:schemeClr val="dk1"/>
                </a:solidFill>
                <a:latin typeface="+mn-lt"/>
                <a:ea typeface="+mn-ea"/>
              </a:defRPr>
            </a:lvl8pPr>
            <a:lvl9pPr>
              <a:defRPr>
                <a:solidFill>
                  <a:schemeClr val="dk1"/>
                </a:solidFill>
                <a:latin typeface="+mn-lt"/>
                <a:ea typeface="+mn-ea"/>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FFFFFF"/>
                </a:solidFill>
                <a:effectLst/>
                <a:uLnTx/>
                <a:uFillTx/>
                <a:latin typeface="Arial" panose="020B0604020202020204" pitchFamily="34" charset="0"/>
                <a:ea typeface="等线" panose="02010600030101010101" pitchFamily="2" charset="-122"/>
                <a:cs typeface="+mn-cs"/>
              </a:rPr>
              <a:t>探究过程</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grpId="0" nodeType="withEffect">
                                  <p:stCondLst>
                                    <p:cond delay="0"/>
                                  </p:stCondLst>
                                  <p:childTnLst>
                                    <p:animRot by="120000">
                                      <p:cBhvr>
                                        <p:cTn id="6" dur="100" fill="hold">
                                          <p:stCondLst>
                                            <p:cond delay="0"/>
                                          </p:stCondLst>
                                        </p:cTn>
                                        <p:tgtEl>
                                          <p:spTgt spid="3"/>
                                        </p:tgtEl>
                                        <p:attrNameLst>
                                          <p:attrName>r</p:attrName>
                                        </p:attrNameLst>
                                      </p:cBhvr>
                                    </p:animRot>
                                    <p:animRot by="-240000">
                                      <p:cBhvr>
                                        <p:cTn id="7" dur="200" fill="hold">
                                          <p:stCondLst>
                                            <p:cond delay="200"/>
                                          </p:stCondLst>
                                        </p:cTn>
                                        <p:tgtEl>
                                          <p:spTgt spid="3"/>
                                        </p:tgtEl>
                                        <p:attrNameLst>
                                          <p:attrName>r</p:attrName>
                                        </p:attrNameLst>
                                      </p:cBhvr>
                                    </p:animRot>
                                    <p:animRot by="240000">
                                      <p:cBhvr>
                                        <p:cTn id="8" dur="200" fill="hold">
                                          <p:stCondLst>
                                            <p:cond delay="400"/>
                                          </p:stCondLst>
                                        </p:cTn>
                                        <p:tgtEl>
                                          <p:spTgt spid="3"/>
                                        </p:tgtEl>
                                        <p:attrNameLst>
                                          <p:attrName>r</p:attrName>
                                        </p:attrNameLst>
                                      </p:cBhvr>
                                    </p:animRot>
                                    <p:animRot by="-240000">
                                      <p:cBhvr>
                                        <p:cTn id="9" dur="200" fill="hold">
                                          <p:stCondLst>
                                            <p:cond delay="600"/>
                                          </p:stCondLst>
                                        </p:cTn>
                                        <p:tgtEl>
                                          <p:spTgt spid="3"/>
                                        </p:tgtEl>
                                        <p:attrNameLst>
                                          <p:attrName>r</p:attrName>
                                        </p:attrNameLst>
                                      </p:cBhvr>
                                    </p:animRot>
                                    <p:animRot by="120000">
                                      <p:cBhvr>
                                        <p:cTn id="10" dur="200" fill="hold">
                                          <p:stCondLst>
                                            <p:cond delay="800"/>
                                          </p:stCondLst>
                                        </p:cTn>
                                        <p:tgtEl>
                                          <p:spTgt spid="3"/>
                                        </p:tgtEl>
                                        <p:attrNameLst>
                                          <p:attrName>r</p:attrName>
                                        </p:attrNameLst>
                                      </p:cBhvr>
                                    </p:animRot>
                                  </p:childTnLst>
                                </p:cTn>
                              </p:par>
                              <p:par>
                                <p:cTn id="11" presetID="53" presetClass="entr" presetSubtype="16" fill="hold" nodeType="with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p:cTn id="13" dur="500" fill="hold"/>
                                        <p:tgtEl>
                                          <p:spTgt spid="14"/>
                                        </p:tgtEl>
                                        <p:attrNameLst>
                                          <p:attrName>ppt_w</p:attrName>
                                        </p:attrNameLst>
                                      </p:cBhvr>
                                      <p:tavLst>
                                        <p:tav tm="0">
                                          <p:val>
                                            <p:fltVal val="0"/>
                                          </p:val>
                                        </p:tav>
                                        <p:tav tm="100000">
                                          <p:val>
                                            <p:strVal val="#ppt_w"/>
                                          </p:val>
                                        </p:tav>
                                      </p:tavLst>
                                    </p:anim>
                                    <p:anim calcmode="lin" valueType="num">
                                      <p:cBhvr>
                                        <p:cTn id="14" dur="500" fill="hold"/>
                                        <p:tgtEl>
                                          <p:spTgt spid="14"/>
                                        </p:tgtEl>
                                        <p:attrNameLst>
                                          <p:attrName>ppt_h</p:attrName>
                                        </p:attrNameLst>
                                      </p:cBhvr>
                                      <p:tavLst>
                                        <p:tav tm="0">
                                          <p:val>
                                            <p:fltVal val="0"/>
                                          </p:val>
                                        </p:tav>
                                        <p:tav tm="100000">
                                          <p:val>
                                            <p:strVal val="#ppt_h"/>
                                          </p:val>
                                        </p:tav>
                                      </p:tavLst>
                                    </p:anim>
                                    <p:animEffect transition="in" filter="fade">
                                      <p:cBhvr>
                                        <p:cTn id="1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文本框 1"/>
          <p:cNvSpPr txBox="1">
            <a:spLocks noChangeArrowheads="1"/>
          </p:cNvSpPr>
          <p:nvPr/>
        </p:nvSpPr>
        <p:spPr bwMode="auto">
          <a:xfrm>
            <a:off x="377826" y="1456267"/>
            <a:ext cx="8388350"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    “梦里飞行，说明你们是在长身体啊。”</a:t>
            </a:r>
            <a:endParaRPr kumimoji="0" lang="en-US" altLang="zh-CN" sz="4265" b="1" i="0" u="none" strike="noStrike" kern="1200" cap="none" spc="0" normalizeH="0" baseline="0" noProof="0" dirty="0">
              <a:ln>
                <a:noFill/>
              </a:ln>
              <a:solidFill>
                <a:srgbClr val="000000"/>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dirty="0">
                <a:ln>
                  <a:noFill/>
                </a:ln>
                <a:solidFill>
                  <a:srgbClr val="000000"/>
                </a:solidFill>
                <a:effectLst/>
                <a:uLnTx/>
                <a:uFillTx/>
                <a:latin typeface="等线" panose="02010600030101010101" pitchFamily="2" charset="-122"/>
                <a:ea typeface="等线" panose="02010600030101010101" pitchFamily="2" charset="-122"/>
                <a:cs typeface="+mn-cs"/>
              </a:rPr>
              <a:t>    </a:t>
            </a:r>
            <a:r>
              <a:rPr kumimoji="0" lang="zh-CN" altLang="en-US" sz="4265" b="1" i="0" u="none" strike="noStrike" kern="1200" cap="none" spc="0" normalizeH="0" baseline="0" noProof="0" dirty="0">
                <a:ln>
                  <a:noFill/>
                </a:ln>
                <a:solidFill>
                  <a:srgbClr val="000000"/>
                </a:solidFill>
                <a:effectLst/>
                <a:uLnTx/>
                <a:uFillTx/>
                <a:latin typeface="等线" panose="02010600030101010101" pitchFamily="2" charset="-122"/>
                <a:ea typeface="等线" panose="02010600030101010101" pitchFamily="2" charset="-122"/>
                <a:cs typeface="+mn-cs"/>
              </a:rPr>
              <a:t>“为什么只有晚上睡觉时才长？</a:t>
            </a:r>
            <a:r>
              <a:rPr kumimoji="0" lang="en-US" altLang="zh-CN" sz="4265" b="1" i="0" u="none" strike="noStrike" kern="1200" cap="none" spc="0" normalizeH="0" baseline="0" noProof="0" dirty="0">
                <a:ln>
                  <a:noFill/>
                </a:ln>
                <a:solidFill>
                  <a:srgbClr val="000000"/>
                </a:solidFill>
                <a:effectLst/>
                <a:uLnTx/>
                <a:uFillTx/>
                <a:latin typeface="等线" panose="02010600030101010101" pitchFamily="2" charset="-122"/>
                <a:ea typeface="等线" panose="02010600030101010101" pitchFamily="2" charset="-122"/>
                <a:cs typeface="+mn-cs"/>
              </a:rPr>
              <a:t>”</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00"/>
                </a:solidFill>
                <a:effectLst/>
                <a:uLnTx/>
                <a:uFillTx/>
                <a:latin typeface="等线" panose="02010600030101010101" pitchFamily="2" charset="-122"/>
                <a:ea typeface="宋体" panose="02010600030101010101" pitchFamily="2" charset="-122"/>
                <a:cs typeface="+mn-cs"/>
              </a:rPr>
              <a:t>    “白天你们太淘气，妨碍细胞的生长。到了晚上，细胞就不停地繁殖</a:t>
            </a:r>
            <a:r>
              <a:rPr kumimoji="0" lang="en-US" altLang="en-US" sz="4265" b="1" i="0" u="none" strike="noStrike" kern="1200" cap="none" spc="0" normalizeH="0" baseline="0" noProof="0" dirty="0">
                <a:ln>
                  <a:noFill/>
                </a:ln>
                <a:solidFill>
                  <a:srgbClr val="000000"/>
                </a:solidFill>
                <a:effectLst/>
                <a:uLnTx/>
                <a:uFillTx/>
                <a:latin typeface="Calibri" panose="020F0502020204030204" pitchFamily="34" charset="0"/>
                <a:ea typeface="宋体" panose="02010600030101010101" pitchFamily="2" charset="-122"/>
                <a:cs typeface="+mn-cs"/>
              </a:rPr>
              <a:t>。”</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00"/>
                </a:solidFill>
                <a:effectLst/>
                <a:uLnTx/>
                <a:uFillTx/>
                <a:latin typeface="等线" panose="02010600030101010101" pitchFamily="2" charset="-122"/>
                <a:ea typeface="宋体" panose="02010600030101010101" pitchFamily="2" charset="-122"/>
                <a:cs typeface="+mn-cs"/>
              </a:rPr>
              <a:t>    “那么为什么人在生长的时候就要飞呢？这究竟是什么道理？</a:t>
            </a:r>
            <a:r>
              <a:rPr kumimoji="0" lang="en-US" altLang="zh-CN" sz="4265" b="1" i="0" u="none" strike="noStrike" kern="1200" cap="none" spc="0" normalizeH="0" baseline="0" noProof="0" dirty="0">
                <a:ln>
                  <a:noFill/>
                </a:ln>
                <a:solidFill>
                  <a:srgbClr val="000000"/>
                </a:solidFill>
                <a:effectLst/>
                <a:uLnTx/>
                <a:uFillTx/>
                <a:latin typeface="等线" panose="02010600030101010101" pitchFamily="2" charset="-122"/>
                <a:ea typeface="宋体" panose="02010600030101010101" pitchFamily="2" charset="-122"/>
                <a:cs typeface="+mn-cs"/>
              </a:rPr>
              <a:t>”</a:t>
            </a:r>
            <a:endParaRPr kumimoji="0" lang="en-US" altLang="zh-CN"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endParaRPr>
          </a:p>
        </p:txBody>
      </p:sp>
      <p:sp>
        <p:nvSpPr>
          <p:cNvPr id="5" name="TextBox 3"/>
          <p:cNvSpPr txBox="1">
            <a:spLocks noChangeArrowheads="1"/>
          </p:cNvSpPr>
          <p:nvPr/>
        </p:nvSpPr>
        <p:spPr bwMode="auto">
          <a:xfrm>
            <a:off x="3443288" y="505885"/>
            <a:ext cx="2257425" cy="778933"/>
          </a:xfrm>
          <a:prstGeom prst="roundRect">
            <a:avLst/>
          </a:prstGeom>
          <a:gradFill>
            <a:gsLst>
              <a:gs pos="0">
                <a:srgbClr val="CE3B37">
                  <a:alpha val="89804"/>
                </a:srgbClr>
              </a:gs>
              <a:gs pos="100000">
                <a:srgbClr val="C00000">
                  <a:alpha val="90000"/>
                </a:srgbClr>
              </a:gs>
            </a:gsLst>
          </a:gradFill>
          <a:ln>
            <a:noFill/>
          </a:ln>
          <a:effectLst>
            <a:outerShdw blurRad="50800" dist="38100" dir="5400000" algn="t" rotWithShape="0">
              <a:prstClr val="black">
                <a:alpha val="40000"/>
              </a:prstClr>
            </a:outerShdw>
          </a:effectLst>
          <a:extLst>
            <a:ext uri="{91240B29-F687-4F45-9708-019B960494DF}">
              <a14:hiddenLine xmlns:a14="http://schemas.microsoft.com/office/drawing/2010/main" xmlns="" w="9525">
                <a:solidFill>
                  <a:srgbClr val="000000"/>
                </a:solidFill>
                <a:miter lim="800000"/>
                <a:headEnd/>
                <a:tailEnd/>
              </a14:hiddenLine>
            </a:ext>
          </a:extLst>
        </p:spPr>
        <p:style>
          <a:lnRef idx="1">
            <a:schemeClr val="accent2"/>
          </a:lnRef>
          <a:fillRef idx="2">
            <a:schemeClr val="accent2"/>
          </a:fillRef>
          <a:effectRef idx="1">
            <a:schemeClr val="accent2"/>
          </a:effectRef>
          <a:fontRef idx="minor">
            <a:schemeClr val="dk1"/>
          </a:fontRef>
        </p:style>
        <p:txBody>
          <a:bodyPr bIns="96000" anchor="ctr"/>
          <a:lstStyle>
            <a:defPPr>
              <a:defRPr lang="zh-CN"/>
            </a:defPPr>
            <a:lvl1pPr algn="ctr">
              <a:defRPr sz="3200" b="1">
                <a:solidFill>
                  <a:schemeClr val="bg1"/>
                </a:solidFill>
                <a:latin typeface="Arial" panose="020B0604020202020204" pitchFamily="34" charset="0"/>
                <a:ea typeface="+mn-ea"/>
              </a:defRPr>
            </a:lvl1pPr>
            <a:lvl2pPr>
              <a:defRPr>
                <a:solidFill>
                  <a:schemeClr val="dk1"/>
                </a:solidFill>
                <a:latin typeface="+mn-lt"/>
                <a:ea typeface="+mn-ea"/>
              </a:defRPr>
            </a:lvl2pPr>
            <a:lvl3pPr>
              <a:defRPr>
                <a:solidFill>
                  <a:schemeClr val="dk1"/>
                </a:solidFill>
                <a:latin typeface="+mn-lt"/>
                <a:ea typeface="+mn-ea"/>
              </a:defRPr>
            </a:lvl3pPr>
            <a:lvl4pPr>
              <a:defRPr>
                <a:solidFill>
                  <a:schemeClr val="dk1"/>
                </a:solidFill>
                <a:latin typeface="+mn-lt"/>
                <a:ea typeface="+mn-ea"/>
              </a:defRPr>
            </a:lvl4pPr>
            <a:lvl5pPr>
              <a:defRPr>
                <a:solidFill>
                  <a:schemeClr val="dk1"/>
                </a:solidFill>
                <a:latin typeface="+mn-lt"/>
                <a:ea typeface="+mn-ea"/>
              </a:defRPr>
            </a:lvl5pPr>
            <a:lvl6pPr>
              <a:defRPr>
                <a:solidFill>
                  <a:schemeClr val="dk1"/>
                </a:solidFill>
                <a:latin typeface="+mn-lt"/>
                <a:ea typeface="+mn-ea"/>
              </a:defRPr>
            </a:lvl6pPr>
            <a:lvl7pPr>
              <a:defRPr>
                <a:solidFill>
                  <a:schemeClr val="dk1"/>
                </a:solidFill>
                <a:latin typeface="+mn-lt"/>
                <a:ea typeface="+mn-ea"/>
              </a:defRPr>
            </a:lvl7pPr>
            <a:lvl8pPr>
              <a:defRPr>
                <a:solidFill>
                  <a:schemeClr val="dk1"/>
                </a:solidFill>
                <a:latin typeface="+mn-lt"/>
                <a:ea typeface="+mn-ea"/>
              </a:defRPr>
            </a:lvl8pPr>
            <a:lvl9pPr>
              <a:defRPr>
                <a:solidFill>
                  <a:schemeClr val="dk1"/>
                </a:solidFill>
                <a:latin typeface="+mn-lt"/>
                <a:ea typeface="+mn-ea"/>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FFFFFF"/>
                </a:solidFill>
                <a:effectLst/>
                <a:uLnTx/>
                <a:uFillTx/>
                <a:latin typeface="Arial" panose="020B0604020202020204" pitchFamily="34" charset="0"/>
                <a:ea typeface="等线" panose="02010600030101010101" pitchFamily="2" charset="-122"/>
                <a:cs typeface="+mn-cs"/>
              </a:rPr>
              <a:t>询问老师</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4"/>
          <p:cNvGrpSpPr/>
          <p:nvPr/>
        </p:nvGrpSpPr>
        <p:grpSpPr bwMode="auto">
          <a:xfrm>
            <a:off x="468314" y="2"/>
            <a:ext cx="2405062" cy="1880811"/>
            <a:chOff x="179512" y="12015"/>
            <a:chExt cx="2405062" cy="1410608"/>
          </a:xfrm>
        </p:grpSpPr>
        <p:pic>
          <p:nvPicPr>
            <p:cNvPr id="17410" name="图片 32" descr="图片包含 室内, 就坐, 监视器, 电子产品&#10;&#10;描述已自动生成"/>
            <p:cNvPicPr>
              <a:picLocks noChangeAspect="1" noChangeArrowheads="1"/>
            </p:cNvPicPr>
            <p:nvPr/>
          </p:nvPicPr>
          <p:blipFill>
            <a:blip r:embed="rId2" cstate="email"/>
            <a:srcRect/>
            <a:stretch>
              <a:fillRect/>
            </a:stretch>
          </p:blipFill>
          <p:spPr bwMode="auto">
            <a:xfrm>
              <a:off x="179512" y="12015"/>
              <a:ext cx="2405062"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文本框 10"/>
            <p:cNvSpPr txBox="1">
              <a:spLocks noChangeArrowheads="1"/>
            </p:cNvSpPr>
            <p:nvPr/>
          </p:nvSpPr>
          <p:spPr bwMode="auto">
            <a:xfrm>
              <a:off x="411287" y="245378"/>
              <a:ext cx="2073275" cy="1177245"/>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eaLnBrk="0" fontAlgn="base" hangingPunct="0">
                <a:spcBef>
                  <a:spcPct val="0"/>
                </a:spcBef>
                <a:spcAft>
                  <a:spcPct val="0"/>
                </a:spcAft>
                <a:defRPr/>
              </a:pPr>
              <a:r>
                <a:rPr lang="zh-CN" altLang="en-US" sz="4800" b="1" dirty="0">
                  <a:solidFill>
                    <a:srgbClr val="FF0000"/>
                  </a:solidFill>
                  <a:latin typeface="黑体" panose="02010609060101010101" pitchFamily="49" charset="-122"/>
                  <a:ea typeface="黑体" panose="02010609060101010101" pitchFamily="49" charset="-122"/>
                </a:rPr>
                <a:t>问题探究</a:t>
              </a:r>
            </a:p>
          </p:txBody>
        </p:sp>
      </p:grpSp>
      <p:sp>
        <p:nvSpPr>
          <p:cNvPr id="5" name="文本框 4"/>
          <p:cNvSpPr txBox="1">
            <a:spLocks noChangeArrowheads="1"/>
          </p:cNvSpPr>
          <p:nvPr/>
        </p:nvSpPr>
        <p:spPr bwMode="auto">
          <a:xfrm>
            <a:off x="465138" y="1483785"/>
            <a:ext cx="7993062"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诗的最后一句写儿童“学种瓜”的细节，意在表现什么？流露出诗人怎样的思想感情？</a:t>
            </a:r>
          </a:p>
        </p:txBody>
      </p:sp>
      <p:sp>
        <p:nvSpPr>
          <p:cNvPr id="6" name="文本框 5"/>
          <p:cNvSpPr txBox="1">
            <a:spLocks noChangeArrowheads="1"/>
          </p:cNvSpPr>
          <p:nvPr/>
        </p:nvSpPr>
        <p:spPr bwMode="auto">
          <a:xfrm>
            <a:off x="465138" y="3172885"/>
            <a:ext cx="7993062"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    儿童“学种瓜”的细节，一是表明农村儿童从小便养成了热爱劳动的习惯，二是用儿童的形象衬托出农民的辛苦和繁忙。流露出诗人对劳动者的赞美。</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down)">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文本框 1"/>
          <p:cNvSpPr txBox="1">
            <a:spLocks noChangeArrowheads="1"/>
          </p:cNvSpPr>
          <p:nvPr/>
        </p:nvSpPr>
        <p:spPr bwMode="auto">
          <a:xfrm>
            <a:off x="369889" y="1136651"/>
            <a:ext cx="8404225"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“这是你们的细胞回想起了远古时代，那个时候，</a:t>
            </a:r>
            <a:r>
              <a:rPr kumimoji="0" lang="zh-CN" altLang="en-US" sz="4265" b="1" i="0" u="none" strike="noStrike" kern="1200" cap="none" spc="0" normalizeH="0" baseline="0" noProof="0" dirty="0">
                <a:ln>
                  <a:noFill/>
                </a:ln>
                <a:solidFill>
                  <a:srgbClr val="2E8280"/>
                </a:solidFill>
                <a:effectLst/>
                <a:uLnTx/>
                <a:uFillTx/>
                <a:latin typeface="宋体" panose="02010600030101010101" pitchFamily="2" charset="-122"/>
                <a:ea typeface="宋体" panose="02010600030101010101" pitchFamily="2" charset="-122"/>
                <a:cs typeface="+mn-cs"/>
              </a:rPr>
              <a:t>人还是飞鸟</a:t>
            </a: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a:t>
            </a:r>
            <a:endParaRPr kumimoji="0" lang="en-US" altLang="zh-CN"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00"/>
                </a:solidFill>
                <a:effectLst/>
                <a:uLnTx/>
                <a:uFillTx/>
                <a:latin typeface="等线" panose="02010600030101010101" pitchFamily="2" charset="-122"/>
                <a:ea typeface="宋体" panose="02010600030101010101" pitchFamily="2" charset="-122"/>
                <a:cs typeface="+mn-cs"/>
              </a:rPr>
              <a:t>    “人怎么会是鸟？</a:t>
            </a:r>
            <a:r>
              <a:rPr kumimoji="0" lang="en-US" altLang="zh-CN" sz="4265" b="1" i="0" u="none" strike="noStrike" kern="1200" cap="none" spc="0" normalizeH="0" baseline="0" noProof="0" dirty="0">
                <a:ln>
                  <a:noFill/>
                </a:ln>
                <a:solidFill>
                  <a:srgbClr val="000000"/>
                </a:solidFill>
                <a:effectLst/>
                <a:uLnTx/>
                <a:uFillTx/>
                <a:latin typeface="等线" panose="02010600030101010101" pitchFamily="2" charset="-122"/>
                <a:ea typeface="宋体" panose="02010600030101010101" pitchFamily="2" charset="-122"/>
                <a:cs typeface="+mn-cs"/>
              </a:rPr>
              <a:t>”</a:t>
            </a:r>
            <a:r>
              <a:rPr kumimoji="0" lang="zh-CN" altLang="en-US" sz="4265" b="1" i="0" u="none" strike="noStrike" kern="1200" cap="none" spc="0" normalizeH="0" baseline="0" noProof="0" dirty="0">
                <a:ln>
                  <a:noFill/>
                </a:ln>
                <a:solidFill>
                  <a:srgbClr val="000000"/>
                </a:solidFill>
                <a:effectLst/>
                <a:uLnTx/>
                <a:uFillTx/>
                <a:latin typeface="等线" panose="02010600030101010101" pitchFamily="2" charset="-122"/>
                <a:ea typeface="宋体" panose="02010600030101010101" pitchFamily="2" charset="-122"/>
                <a:cs typeface="+mn-cs"/>
              </a:rPr>
              <a:t>我们万分惊讶。</a:t>
            </a:r>
            <a:endParaRPr kumimoji="0" lang="en-US" altLang="zh-CN"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“岂止是鸟！</a:t>
            </a:r>
            <a:r>
              <a:rPr kumimoji="0" lang="zh-CN" altLang="en-US" sz="4265" b="1" i="0" u="none" strike="noStrike" kern="1200" cap="none" spc="0" normalizeH="0" baseline="0" noProof="0" dirty="0">
                <a:ln>
                  <a:noFill/>
                </a:ln>
                <a:solidFill>
                  <a:srgbClr val="2E8280"/>
                </a:solidFill>
                <a:effectLst/>
                <a:uLnTx/>
                <a:uFillTx/>
                <a:latin typeface="宋体" panose="02010600030101010101" pitchFamily="2" charset="-122"/>
                <a:ea typeface="宋体" panose="02010600030101010101" pitchFamily="2" charset="-122"/>
                <a:cs typeface="+mn-cs"/>
              </a:rPr>
              <a:t>人是由简单生命进化来的</a:t>
            </a: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。最开始是</a:t>
            </a:r>
            <a:r>
              <a:rPr kumimoji="0" lang="zh-CN" altLang="en-US" sz="4265" b="1" i="0" u="none" strike="noStrike" kern="1200" cap="none" spc="0" normalizeH="0" baseline="0" noProof="0" dirty="0">
                <a:ln>
                  <a:noFill/>
                </a:ln>
                <a:solidFill>
                  <a:srgbClr val="2E8280"/>
                </a:solidFill>
                <a:effectLst/>
                <a:uLnTx/>
                <a:uFillTx/>
                <a:latin typeface="宋体" panose="02010600030101010101" pitchFamily="2" charset="-122"/>
                <a:ea typeface="宋体" panose="02010600030101010101" pitchFamily="2" charset="-122"/>
                <a:cs typeface="+mn-cs"/>
              </a:rPr>
              <a:t>草履虫</a:t>
            </a: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，后来是</a:t>
            </a:r>
            <a:r>
              <a:rPr kumimoji="0" lang="zh-CN" altLang="en-US" sz="4265" b="1" i="0" u="none" strike="noStrike" kern="1200" cap="none" spc="0" normalizeH="0" baseline="0" noProof="0" dirty="0">
                <a:ln>
                  <a:noFill/>
                </a:ln>
                <a:solidFill>
                  <a:srgbClr val="2E8280"/>
                </a:solidFill>
                <a:effectLst/>
                <a:uLnTx/>
                <a:uFillTx/>
                <a:latin typeface="宋体" panose="02010600030101010101" pitchFamily="2" charset="-122"/>
                <a:ea typeface="宋体" panose="02010600030101010101" pitchFamily="2" charset="-122"/>
                <a:cs typeface="+mn-cs"/>
              </a:rPr>
              <a:t>鱼</a:t>
            </a: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，是</a:t>
            </a:r>
            <a:r>
              <a:rPr kumimoji="0" lang="zh-CN" altLang="en-US" sz="4265" b="1" i="0" u="none" strike="noStrike" kern="1200" cap="none" spc="0" normalizeH="0" baseline="0" noProof="0" dirty="0">
                <a:ln>
                  <a:noFill/>
                </a:ln>
                <a:solidFill>
                  <a:srgbClr val="2E8280"/>
                </a:solidFill>
                <a:effectLst/>
                <a:uLnTx/>
                <a:uFillTx/>
                <a:latin typeface="宋体" panose="02010600030101010101" pitchFamily="2" charset="-122"/>
                <a:ea typeface="宋体" panose="02010600030101010101" pitchFamily="2" charset="-122"/>
                <a:cs typeface="+mn-cs"/>
              </a:rPr>
              <a:t>青蛙</a:t>
            </a: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，是</a:t>
            </a:r>
            <a:r>
              <a:rPr kumimoji="0" lang="zh-CN" altLang="en-US" sz="4265" b="1" i="0" u="none" strike="noStrike" kern="1200" cap="none" spc="0" normalizeH="0" baseline="0" noProof="0" dirty="0">
                <a:ln>
                  <a:noFill/>
                </a:ln>
                <a:solidFill>
                  <a:srgbClr val="2E8280"/>
                </a:solidFill>
                <a:effectLst/>
                <a:uLnTx/>
                <a:uFillTx/>
                <a:latin typeface="宋体" panose="02010600030101010101" pitchFamily="2" charset="-122"/>
                <a:ea typeface="宋体" panose="02010600030101010101" pitchFamily="2" charset="-122"/>
                <a:cs typeface="+mn-cs"/>
              </a:rPr>
              <a:t>猴子</a:t>
            </a:r>
            <a:r>
              <a:rPr kumimoji="0" lang="en-US" altLang="zh-CN"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所有这些知识，等你们升入高年级，上课时老师都会给你们讲解。”</a:t>
            </a:r>
          </a:p>
        </p:txBody>
      </p:sp>
      <p:sp>
        <p:nvSpPr>
          <p:cNvPr id="4" name="TextBox 3"/>
          <p:cNvSpPr txBox="1"/>
          <p:nvPr/>
        </p:nvSpPr>
        <p:spPr>
          <a:xfrm>
            <a:off x="1665289" y="480485"/>
            <a:ext cx="5813425" cy="1312667"/>
          </a:xfrm>
          <a:prstGeom prst="rect">
            <a:avLst/>
          </a:prstGeom>
          <a:solidFill>
            <a:srgbClr val="FCFBF9">
              <a:alpha val="82000"/>
            </a:srgbClr>
          </a:solidFill>
          <a:ln>
            <a:noFill/>
          </a:ln>
        </p:spPr>
        <p:style>
          <a:lnRef idx="2">
            <a:schemeClr val="accent6"/>
          </a:lnRef>
          <a:fillRef idx="1">
            <a:schemeClr val="lt1"/>
          </a:fillRef>
          <a:effectRef idx="0">
            <a:schemeClr val="accent6"/>
          </a:effectRef>
          <a:fontRef idx="minor">
            <a:schemeClr val="dk1"/>
          </a:fontRef>
        </p:style>
        <p:txBody>
          <a:bodyPr lIns="0" tIns="0" rIns="0" bIns="0">
            <a:spAutoFit/>
          </a:bodyPr>
          <a:lstStyle>
            <a:defPPr>
              <a:defRPr lang="zh-CN"/>
            </a:defPPr>
            <a:lvl1pPr eaLnBrk="1" hangingPunct="1">
              <a:defRPr sz="3200" b="1">
                <a:solidFill>
                  <a:srgbClr val="EF4B3B"/>
                </a:solidFill>
                <a:latin typeface="黑体" panose="02010609060101010101" pitchFamily="49" charset="-122"/>
                <a:ea typeface="黑体" panose="02010609060101010101" pitchFamily="49" charset="-122"/>
              </a:defRPr>
            </a:lvl1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EF4B3B"/>
                </a:solidFill>
                <a:effectLst/>
                <a:uLnTx/>
                <a:uFillTx/>
                <a:latin typeface="黑体" panose="02010609060101010101" pitchFamily="49" charset="-122"/>
                <a:ea typeface="黑体" panose="02010609060101010101" pitchFamily="49" charset="-122"/>
                <a:cs typeface="+mn-cs"/>
              </a:rPr>
              <a:t>加重好奇，激发“我”的想象。</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2"/>
          <p:cNvPicPr>
            <a:picLocks noChangeAspect="1" noChangeArrowheads="1"/>
          </p:cNvPicPr>
          <p:nvPr/>
        </p:nvPicPr>
        <p:blipFill>
          <a:blip r:embed="rId3" cstate="email"/>
          <a:srcRect t="1321" b="1532"/>
          <a:stretch>
            <a:fillRect/>
          </a:stretch>
        </p:blipFill>
        <p:spPr bwMode="auto">
          <a:xfrm>
            <a:off x="4694716" y="1001344"/>
            <a:ext cx="3541712" cy="327236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34818" name="文本框 2"/>
          <p:cNvSpPr txBox="1">
            <a:spLocks noChangeArrowheads="1"/>
          </p:cNvSpPr>
          <p:nvPr/>
        </p:nvSpPr>
        <p:spPr bwMode="auto">
          <a:xfrm>
            <a:off x="804864" y="2296585"/>
            <a:ext cx="20034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894EA2"/>
                </a:solidFill>
                <a:effectLst/>
                <a:uLnTx/>
                <a:uFillTx/>
                <a:latin typeface="楷体" panose="02010609060101010101" pitchFamily="49" charset="-122"/>
                <a:ea typeface="楷体" panose="02010609060101010101" pitchFamily="49" charset="-122"/>
                <a:cs typeface="+mn-cs"/>
              </a:rPr>
              <a:t>梦中飞行</a:t>
            </a:r>
          </a:p>
        </p:txBody>
      </p:sp>
      <p:sp>
        <p:nvSpPr>
          <p:cNvPr id="34819" name="文本框 2"/>
          <p:cNvSpPr txBox="1">
            <a:spLocks noChangeArrowheads="1"/>
          </p:cNvSpPr>
          <p:nvPr/>
        </p:nvSpPr>
        <p:spPr bwMode="auto">
          <a:xfrm>
            <a:off x="1676401" y="3147485"/>
            <a:ext cx="20034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70C0"/>
                </a:solidFill>
                <a:effectLst/>
                <a:uLnTx/>
                <a:uFillTx/>
                <a:latin typeface="楷体" panose="02010609060101010101" pitchFamily="49" charset="-122"/>
                <a:ea typeface="楷体" panose="02010609060101010101" pitchFamily="49" charset="-122"/>
                <a:cs typeface="+mn-cs"/>
              </a:rPr>
              <a:t>询问老师</a:t>
            </a:r>
          </a:p>
        </p:txBody>
      </p:sp>
      <p:sp>
        <p:nvSpPr>
          <p:cNvPr id="4" name="文本框 2"/>
          <p:cNvSpPr txBox="1">
            <a:spLocks noChangeArrowheads="1"/>
          </p:cNvSpPr>
          <p:nvPr/>
        </p:nvSpPr>
        <p:spPr bwMode="auto">
          <a:xfrm>
            <a:off x="2514601" y="3998385"/>
            <a:ext cx="20034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E7783C"/>
                </a:solidFill>
                <a:effectLst/>
                <a:uLnTx/>
                <a:uFillTx/>
                <a:latin typeface="楷体" panose="02010609060101010101" pitchFamily="49" charset="-122"/>
                <a:ea typeface="楷体" panose="02010609060101010101" pitchFamily="49" charset="-122"/>
                <a:cs typeface="+mn-cs"/>
              </a:rPr>
              <a:t>观察思考</a:t>
            </a:r>
          </a:p>
        </p:txBody>
      </p:sp>
      <p:sp>
        <p:nvSpPr>
          <p:cNvPr id="5" name="箭头: 圆角右 9"/>
          <p:cNvSpPr/>
          <p:nvPr/>
        </p:nvSpPr>
        <p:spPr>
          <a:xfrm flipV="1">
            <a:off x="1165226" y="3126319"/>
            <a:ext cx="641350" cy="575733"/>
          </a:xfrm>
          <a:prstGeom prst="bentArrow">
            <a:avLst/>
          </a:prstGeom>
          <a:gradFill flip="none" rotWithShape="1">
            <a:gsLst>
              <a:gs pos="0">
                <a:schemeClr val="accent2">
                  <a:lumMod val="60000"/>
                  <a:lumOff val="40000"/>
                </a:schemeClr>
              </a:gs>
              <a:gs pos="84000">
                <a:srgbClr val="ED4D4D"/>
              </a:gs>
            </a:gsLst>
            <a:path path="rect">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white"/>
              </a:solidFill>
              <a:effectLst>
                <a:outerShdw blurRad="63500" dist="63500" dir="2700000" algn="tl" rotWithShape="0">
                  <a:prstClr val="black">
                    <a:alpha val="40000"/>
                  </a:prstClr>
                </a:outerShdw>
              </a:effectLst>
              <a:uLnTx/>
              <a:uFillTx/>
              <a:latin typeface="楷体" panose="02010609060101010101" pitchFamily="49" charset="-122"/>
              <a:ea typeface="楷体" panose="02010609060101010101" pitchFamily="49" charset="-122"/>
              <a:cs typeface="+mn-cs"/>
            </a:endParaRPr>
          </a:p>
        </p:txBody>
      </p:sp>
      <p:sp>
        <p:nvSpPr>
          <p:cNvPr id="6" name="箭头: 圆角右 18"/>
          <p:cNvSpPr/>
          <p:nvPr/>
        </p:nvSpPr>
        <p:spPr>
          <a:xfrm flipV="1">
            <a:off x="2036763" y="3987801"/>
            <a:ext cx="641350" cy="577851"/>
          </a:xfrm>
          <a:prstGeom prst="bentArrow">
            <a:avLst/>
          </a:prstGeom>
          <a:gradFill flip="none" rotWithShape="1">
            <a:gsLst>
              <a:gs pos="0">
                <a:schemeClr val="accent2">
                  <a:lumMod val="60000"/>
                  <a:lumOff val="40000"/>
                </a:schemeClr>
              </a:gs>
              <a:gs pos="84000">
                <a:srgbClr val="ED4D4D"/>
              </a:gs>
            </a:gsLst>
            <a:path path="rect">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white"/>
              </a:solidFill>
              <a:effectLst>
                <a:outerShdw blurRad="63500" dist="63500" dir="2700000" algn="tl" rotWithShape="0">
                  <a:prstClr val="black">
                    <a:alpha val="40000"/>
                  </a:prstClr>
                </a:outerShdw>
              </a:effectLst>
              <a:uLnTx/>
              <a:uFillTx/>
              <a:latin typeface="楷体" panose="02010609060101010101" pitchFamily="49" charset="-122"/>
              <a:ea typeface="楷体" panose="02010609060101010101" pitchFamily="49" charset="-122"/>
              <a:cs typeface="+mn-cs"/>
            </a:endParaRPr>
          </a:p>
        </p:txBody>
      </p:sp>
      <p:sp>
        <p:nvSpPr>
          <p:cNvPr id="34823" name="文本框 2"/>
          <p:cNvSpPr txBox="1">
            <a:spLocks noChangeArrowheads="1"/>
          </p:cNvSpPr>
          <p:nvPr/>
        </p:nvSpPr>
        <p:spPr bwMode="auto">
          <a:xfrm>
            <a:off x="3335339" y="4851401"/>
            <a:ext cx="20034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D93B55"/>
                </a:solidFill>
                <a:effectLst/>
                <a:uLnTx/>
                <a:uFillTx/>
                <a:latin typeface="楷体" panose="02010609060101010101" pitchFamily="49" charset="-122"/>
                <a:ea typeface="楷体" panose="02010609060101010101" pitchFamily="49" charset="-122"/>
                <a:cs typeface="+mn-cs"/>
              </a:rPr>
              <a:t>证实猜想</a:t>
            </a:r>
          </a:p>
        </p:txBody>
      </p:sp>
      <p:sp>
        <p:nvSpPr>
          <p:cNvPr id="8" name="箭头: 圆角右 18"/>
          <p:cNvSpPr/>
          <p:nvPr/>
        </p:nvSpPr>
        <p:spPr>
          <a:xfrm flipV="1">
            <a:off x="2808288" y="4851401"/>
            <a:ext cx="641350" cy="577851"/>
          </a:xfrm>
          <a:prstGeom prst="bentArrow">
            <a:avLst/>
          </a:prstGeom>
          <a:gradFill flip="none" rotWithShape="1">
            <a:gsLst>
              <a:gs pos="0">
                <a:schemeClr val="accent2">
                  <a:lumMod val="60000"/>
                  <a:lumOff val="40000"/>
                </a:schemeClr>
              </a:gs>
              <a:gs pos="84000">
                <a:srgbClr val="ED4D4D"/>
              </a:gs>
            </a:gsLst>
            <a:path path="rect">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white"/>
              </a:solidFill>
              <a:effectLst>
                <a:outerShdw blurRad="63500" dist="63500" dir="2700000" algn="tl" rotWithShape="0">
                  <a:prstClr val="black">
                    <a:alpha val="40000"/>
                  </a:prstClr>
                </a:outerShdw>
              </a:effectLst>
              <a:uLnTx/>
              <a:uFillTx/>
              <a:latin typeface="楷体" panose="02010609060101010101" pitchFamily="49" charset="-122"/>
              <a:ea typeface="楷体" panose="02010609060101010101" pitchFamily="49" charset="-122"/>
              <a:cs typeface="+mn-cs"/>
            </a:endParaRPr>
          </a:p>
        </p:txBody>
      </p:sp>
      <p:sp>
        <p:nvSpPr>
          <p:cNvPr id="13" name="TextBox 3"/>
          <p:cNvSpPr txBox="1">
            <a:spLocks noChangeArrowheads="1"/>
          </p:cNvSpPr>
          <p:nvPr/>
        </p:nvSpPr>
        <p:spPr bwMode="auto">
          <a:xfrm>
            <a:off x="677864" y="980019"/>
            <a:ext cx="2257425" cy="778933"/>
          </a:xfrm>
          <a:prstGeom prst="roundRect">
            <a:avLst/>
          </a:prstGeom>
          <a:gradFill>
            <a:gsLst>
              <a:gs pos="0">
                <a:srgbClr val="CE3B37">
                  <a:alpha val="89804"/>
                </a:srgbClr>
              </a:gs>
              <a:gs pos="100000">
                <a:srgbClr val="C00000">
                  <a:alpha val="90000"/>
                </a:srgbClr>
              </a:gs>
            </a:gsLst>
          </a:gradFill>
          <a:ln>
            <a:noFill/>
          </a:ln>
          <a:effectLst>
            <a:outerShdw blurRad="50800" dist="38100" dir="5400000" algn="t" rotWithShape="0">
              <a:prstClr val="black">
                <a:alpha val="40000"/>
              </a:prstClr>
            </a:outerShdw>
          </a:effectLst>
          <a:extLst>
            <a:ext uri="{91240B29-F687-4F45-9708-019B960494DF}">
              <a14:hiddenLine xmlns:a14="http://schemas.microsoft.com/office/drawing/2010/main" xmlns="" w="9525">
                <a:solidFill>
                  <a:srgbClr val="000000"/>
                </a:solidFill>
                <a:miter lim="800000"/>
                <a:headEnd/>
                <a:tailEnd/>
              </a14:hiddenLine>
            </a:ext>
          </a:extLst>
        </p:spPr>
        <p:style>
          <a:lnRef idx="1">
            <a:schemeClr val="accent2"/>
          </a:lnRef>
          <a:fillRef idx="2">
            <a:schemeClr val="accent2"/>
          </a:fillRef>
          <a:effectRef idx="1">
            <a:schemeClr val="accent2"/>
          </a:effectRef>
          <a:fontRef idx="minor">
            <a:schemeClr val="dk1"/>
          </a:fontRef>
        </p:style>
        <p:txBody>
          <a:bodyPr bIns="96000" anchor="ctr"/>
          <a:lstStyle>
            <a:defPPr>
              <a:defRPr lang="zh-CN"/>
            </a:defPPr>
            <a:lvl1pPr algn="ctr">
              <a:defRPr sz="3200" b="1">
                <a:solidFill>
                  <a:schemeClr val="bg1"/>
                </a:solidFill>
                <a:latin typeface="Arial" panose="020B0604020202020204" pitchFamily="34" charset="0"/>
                <a:ea typeface="+mn-ea"/>
              </a:defRPr>
            </a:lvl1pPr>
            <a:lvl2pPr>
              <a:defRPr>
                <a:solidFill>
                  <a:schemeClr val="dk1"/>
                </a:solidFill>
                <a:latin typeface="+mn-lt"/>
                <a:ea typeface="+mn-ea"/>
              </a:defRPr>
            </a:lvl2pPr>
            <a:lvl3pPr>
              <a:defRPr>
                <a:solidFill>
                  <a:schemeClr val="dk1"/>
                </a:solidFill>
                <a:latin typeface="+mn-lt"/>
                <a:ea typeface="+mn-ea"/>
              </a:defRPr>
            </a:lvl3pPr>
            <a:lvl4pPr>
              <a:defRPr>
                <a:solidFill>
                  <a:schemeClr val="dk1"/>
                </a:solidFill>
                <a:latin typeface="+mn-lt"/>
                <a:ea typeface="+mn-ea"/>
              </a:defRPr>
            </a:lvl4pPr>
            <a:lvl5pPr>
              <a:defRPr>
                <a:solidFill>
                  <a:schemeClr val="dk1"/>
                </a:solidFill>
                <a:latin typeface="+mn-lt"/>
                <a:ea typeface="+mn-ea"/>
              </a:defRPr>
            </a:lvl5pPr>
            <a:lvl6pPr>
              <a:defRPr>
                <a:solidFill>
                  <a:schemeClr val="dk1"/>
                </a:solidFill>
                <a:latin typeface="+mn-lt"/>
                <a:ea typeface="+mn-ea"/>
              </a:defRPr>
            </a:lvl6pPr>
            <a:lvl7pPr>
              <a:defRPr>
                <a:solidFill>
                  <a:schemeClr val="dk1"/>
                </a:solidFill>
                <a:latin typeface="+mn-lt"/>
                <a:ea typeface="+mn-ea"/>
              </a:defRPr>
            </a:lvl7pPr>
            <a:lvl8pPr>
              <a:defRPr>
                <a:solidFill>
                  <a:schemeClr val="dk1"/>
                </a:solidFill>
                <a:latin typeface="+mn-lt"/>
                <a:ea typeface="+mn-ea"/>
              </a:defRPr>
            </a:lvl8pPr>
            <a:lvl9pPr>
              <a:defRPr>
                <a:solidFill>
                  <a:schemeClr val="dk1"/>
                </a:solidFill>
                <a:latin typeface="+mn-lt"/>
                <a:ea typeface="+mn-ea"/>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FFFFFF"/>
                </a:solidFill>
                <a:effectLst/>
                <a:uLnTx/>
                <a:uFillTx/>
                <a:latin typeface="Arial" panose="020B0604020202020204" pitchFamily="34" charset="0"/>
                <a:ea typeface="等线" panose="02010600030101010101" pitchFamily="2" charset="-122"/>
                <a:cs typeface="+mn-cs"/>
              </a:rPr>
              <a:t>探究过程</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grpId="0" nodeType="withEffect">
                                  <p:stCondLst>
                                    <p:cond delay="0"/>
                                  </p:stCondLst>
                                  <p:childTnLst>
                                    <p:animRot by="120000">
                                      <p:cBhvr>
                                        <p:cTn id="6" dur="100" fill="hold">
                                          <p:stCondLst>
                                            <p:cond delay="0"/>
                                          </p:stCondLst>
                                        </p:cTn>
                                        <p:tgtEl>
                                          <p:spTgt spid="4"/>
                                        </p:tgtEl>
                                        <p:attrNameLst>
                                          <p:attrName>r</p:attrName>
                                        </p:attrNameLst>
                                      </p:cBhvr>
                                    </p:animRot>
                                    <p:animRot by="-240000">
                                      <p:cBhvr>
                                        <p:cTn id="7" dur="200" fill="hold">
                                          <p:stCondLst>
                                            <p:cond delay="200"/>
                                          </p:stCondLst>
                                        </p:cTn>
                                        <p:tgtEl>
                                          <p:spTgt spid="4"/>
                                        </p:tgtEl>
                                        <p:attrNameLst>
                                          <p:attrName>r</p:attrName>
                                        </p:attrNameLst>
                                      </p:cBhvr>
                                    </p:animRot>
                                    <p:animRot by="240000">
                                      <p:cBhvr>
                                        <p:cTn id="8" dur="200" fill="hold">
                                          <p:stCondLst>
                                            <p:cond delay="400"/>
                                          </p:stCondLst>
                                        </p:cTn>
                                        <p:tgtEl>
                                          <p:spTgt spid="4"/>
                                        </p:tgtEl>
                                        <p:attrNameLst>
                                          <p:attrName>r</p:attrName>
                                        </p:attrNameLst>
                                      </p:cBhvr>
                                    </p:animRot>
                                    <p:animRot by="-240000">
                                      <p:cBhvr>
                                        <p:cTn id="9" dur="200" fill="hold">
                                          <p:stCondLst>
                                            <p:cond delay="600"/>
                                          </p:stCondLst>
                                        </p:cTn>
                                        <p:tgtEl>
                                          <p:spTgt spid="4"/>
                                        </p:tgtEl>
                                        <p:attrNameLst>
                                          <p:attrName>r</p:attrName>
                                        </p:attrNameLst>
                                      </p:cBhvr>
                                    </p:animRot>
                                    <p:animRot by="120000">
                                      <p:cBhvr>
                                        <p:cTn id="10" dur="200" fill="hold">
                                          <p:stCondLst>
                                            <p:cond delay="800"/>
                                          </p:stCondLst>
                                        </p:cTn>
                                        <p:tgtEl>
                                          <p:spTgt spid="4"/>
                                        </p:tgtEl>
                                        <p:attrNameLst>
                                          <p:attrName>r</p:attrName>
                                        </p:attrNameLst>
                                      </p:cBhvr>
                                    </p:animRot>
                                  </p:childTnLst>
                                </p:cTn>
                              </p:par>
                              <p:par>
                                <p:cTn id="11" presetID="53" presetClass="entr" presetSubtype="16"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p:cTn id="13" dur="500" fill="hold"/>
                                        <p:tgtEl>
                                          <p:spTgt spid="16"/>
                                        </p:tgtEl>
                                        <p:attrNameLst>
                                          <p:attrName>ppt_w</p:attrName>
                                        </p:attrNameLst>
                                      </p:cBhvr>
                                      <p:tavLst>
                                        <p:tav tm="0">
                                          <p:val>
                                            <p:fltVal val="0"/>
                                          </p:val>
                                        </p:tav>
                                        <p:tav tm="100000">
                                          <p:val>
                                            <p:strVal val="#ppt_w"/>
                                          </p:val>
                                        </p:tav>
                                      </p:tavLst>
                                    </p:anim>
                                    <p:anim calcmode="lin" valueType="num">
                                      <p:cBhvr>
                                        <p:cTn id="14" dur="500" fill="hold"/>
                                        <p:tgtEl>
                                          <p:spTgt spid="16"/>
                                        </p:tgtEl>
                                        <p:attrNameLst>
                                          <p:attrName>ppt_h</p:attrName>
                                        </p:attrNameLst>
                                      </p:cBhvr>
                                      <p:tavLst>
                                        <p:tav tm="0">
                                          <p:val>
                                            <p:fltVal val="0"/>
                                          </p:val>
                                        </p:tav>
                                        <p:tav tm="100000">
                                          <p:val>
                                            <p:strVal val="#ppt_h"/>
                                          </p:val>
                                        </p:tav>
                                      </p:tavLst>
                                    </p:anim>
                                    <p:animEffect transition="in" filter="fade">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文本框 1"/>
          <p:cNvSpPr txBox="1">
            <a:spLocks noChangeArrowheads="1"/>
          </p:cNvSpPr>
          <p:nvPr/>
        </p:nvSpPr>
        <p:spPr bwMode="auto">
          <a:xfrm>
            <a:off x="407989" y="1651000"/>
            <a:ext cx="835342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和老师的一次谈话，更加激发了我的想象力，我</a:t>
            </a:r>
            <a:r>
              <a:rPr kumimoji="0" lang="zh-CN" altLang="en-US" sz="4265" b="1" i="0" u="none" strike="noStrike" kern="1200" cap="none" spc="0" normalizeH="0" baseline="0" noProof="0">
                <a:ln>
                  <a:noFill/>
                </a:ln>
                <a:solidFill>
                  <a:srgbClr val="2E8280"/>
                </a:solidFill>
                <a:effectLst/>
                <a:uLnTx/>
                <a:uFillTx/>
                <a:latin typeface="宋体" panose="02010600030101010101" pitchFamily="2" charset="-122"/>
                <a:ea typeface="宋体" panose="02010600030101010101" pitchFamily="2" charset="-122"/>
                <a:cs typeface="+mn-cs"/>
              </a:rPr>
              <a:t>渴望</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弄明白，</a:t>
            </a:r>
            <a:r>
              <a:rPr kumimoji="0" lang="zh-CN" altLang="en-US" sz="4265" b="1" i="0" u="none" strike="noStrike" kern="1200" cap="none" spc="0" normalizeH="0" baseline="0" noProof="0">
                <a:ln>
                  <a:noFill/>
                </a:ln>
                <a:solidFill>
                  <a:srgbClr val="2E8280"/>
                </a:solidFill>
                <a:effectLst/>
                <a:uLnTx/>
                <a:uFillTx/>
                <a:latin typeface="宋体" panose="02010600030101010101" pitchFamily="2" charset="-122"/>
                <a:ea typeface="宋体" panose="02010600030101010101" pitchFamily="2" charset="-122"/>
                <a:cs typeface="+mn-cs"/>
              </a:rPr>
              <a:t>人究竟是怎么来的</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。我想得是那样</a:t>
            </a:r>
            <a:r>
              <a:rPr kumimoji="0" lang="zh-CN" altLang="en-US" sz="4265" b="1" i="0" u="none" strike="noStrike" kern="1200" cap="none" spc="0" normalizeH="0" baseline="0" noProof="0">
                <a:ln>
                  <a:noFill/>
                </a:ln>
                <a:solidFill>
                  <a:srgbClr val="2E8280"/>
                </a:solidFill>
                <a:effectLst/>
                <a:uLnTx/>
                <a:uFillTx/>
                <a:latin typeface="宋体" panose="02010600030101010101" pitchFamily="2" charset="-122"/>
                <a:ea typeface="宋体" panose="02010600030101010101" pitchFamily="2" charset="-122"/>
                <a:cs typeface="+mn-cs"/>
              </a:rPr>
              <a:t>痴迷</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，以至于从河里抓到一条鱼，我都会翻来覆去地看个仔细，</a:t>
            </a:r>
            <a:r>
              <a:rPr kumimoji="0" lang="zh-CN" altLang="en-US" sz="4265" b="1" i="0" u="none" strike="noStrike" kern="1200" cap="none" spc="0" normalizeH="0" baseline="0" noProof="0">
                <a:ln>
                  <a:noFill/>
                </a:ln>
                <a:solidFill>
                  <a:srgbClr val="2E8280"/>
                </a:solidFill>
                <a:effectLst/>
                <a:uLnTx/>
                <a:uFillTx/>
                <a:latin typeface="宋体" panose="02010600030101010101" pitchFamily="2" charset="-122"/>
                <a:ea typeface="宋体" panose="02010600030101010101" pitchFamily="2" charset="-122"/>
                <a:cs typeface="+mn-cs"/>
              </a:rPr>
              <a:t>恨不得</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从鱼身上发现将来的人应该具有的某些特征。</a:t>
            </a:r>
          </a:p>
        </p:txBody>
      </p:sp>
      <p:sp>
        <p:nvSpPr>
          <p:cNvPr id="2" name="椭圆 1"/>
          <p:cNvSpPr/>
          <p:nvPr/>
        </p:nvSpPr>
        <p:spPr>
          <a:xfrm>
            <a:off x="1708150" y="2546351"/>
            <a:ext cx="863600" cy="673100"/>
          </a:xfrm>
          <a:prstGeom prst="ellipse">
            <a:avLst/>
          </a:prstGeom>
          <a:noFill/>
          <a:ln>
            <a:solidFill>
              <a:srgbClr val="B30C0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white"/>
              </a:solidFill>
              <a:effectLst/>
              <a:uLnTx/>
              <a:uFillTx/>
              <a:latin typeface="宋体" panose="02010600030101010101" pitchFamily="2" charset="-122"/>
              <a:ea typeface="等线" panose="02010600030101010101" pitchFamily="2" charset="-122"/>
              <a:cs typeface="+mn-cs"/>
            </a:endParaRPr>
          </a:p>
        </p:txBody>
      </p:sp>
      <p:sp>
        <p:nvSpPr>
          <p:cNvPr id="6" name="椭圆 5"/>
          <p:cNvSpPr/>
          <p:nvPr/>
        </p:nvSpPr>
        <p:spPr>
          <a:xfrm>
            <a:off x="2139951" y="3359151"/>
            <a:ext cx="863600" cy="673100"/>
          </a:xfrm>
          <a:prstGeom prst="ellipse">
            <a:avLst/>
          </a:prstGeom>
          <a:noFill/>
          <a:ln>
            <a:solidFill>
              <a:srgbClr val="B30C0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white"/>
              </a:solidFill>
              <a:effectLst/>
              <a:uLnTx/>
              <a:uFillTx/>
              <a:latin typeface="宋体" panose="02010600030101010101" pitchFamily="2" charset="-122"/>
              <a:ea typeface="等线" panose="02010600030101010101" pitchFamily="2" charset="-122"/>
              <a:cs typeface="+mn-cs"/>
            </a:endParaRPr>
          </a:p>
        </p:txBody>
      </p:sp>
      <p:sp>
        <p:nvSpPr>
          <p:cNvPr id="7" name="椭圆 6"/>
          <p:cNvSpPr/>
          <p:nvPr/>
        </p:nvSpPr>
        <p:spPr>
          <a:xfrm>
            <a:off x="5316539" y="4116917"/>
            <a:ext cx="1398587" cy="660400"/>
          </a:xfrm>
          <a:prstGeom prst="ellipse">
            <a:avLst/>
          </a:prstGeom>
          <a:noFill/>
          <a:ln>
            <a:solidFill>
              <a:srgbClr val="B30C0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white"/>
              </a:solidFill>
              <a:effectLst/>
              <a:uLnTx/>
              <a:uFillTx/>
              <a:latin typeface="宋体" panose="02010600030101010101" pitchFamily="2" charset="-122"/>
              <a:ea typeface="等线" panose="02010600030101010101" pitchFamily="2" charset="-122"/>
              <a:cs typeface="+mn-cs"/>
            </a:endParaRPr>
          </a:p>
        </p:txBody>
      </p:sp>
      <p:cxnSp>
        <p:nvCxnSpPr>
          <p:cNvPr id="8" name="直接连接符 7"/>
          <p:cNvCxnSpPr/>
          <p:nvPr/>
        </p:nvCxnSpPr>
        <p:spPr>
          <a:xfrm>
            <a:off x="3375025" y="4091517"/>
            <a:ext cx="5386388" cy="0"/>
          </a:xfrm>
          <a:prstGeom prst="line">
            <a:avLst/>
          </a:prstGeom>
          <a:ln w="28575">
            <a:solidFill>
              <a:srgbClr val="B30C08"/>
            </a:solidFill>
          </a:ln>
        </p:spPr>
        <p:style>
          <a:lnRef idx="1">
            <a:schemeClr val="accent1"/>
          </a:lnRef>
          <a:fillRef idx="0">
            <a:schemeClr val="accent1"/>
          </a:fillRef>
          <a:effectRef idx="0">
            <a:schemeClr val="accent1"/>
          </a:effectRef>
          <a:fontRef idx="minor">
            <a:schemeClr val="tx1"/>
          </a:fontRef>
        </p:style>
      </p:cxnSp>
      <p:cxnSp>
        <p:nvCxnSpPr>
          <p:cNvPr id="10" name="直接连接符 9"/>
          <p:cNvCxnSpPr/>
          <p:nvPr/>
        </p:nvCxnSpPr>
        <p:spPr>
          <a:xfrm>
            <a:off x="465138" y="4828117"/>
            <a:ext cx="8229600" cy="0"/>
          </a:xfrm>
          <a:prstGeom prst="line">
            <a:avLst/>
          </a:prstGeom>
          <a:ln w="28575">
            <a:solidFill>
              <a:srgbClr val="B30C08"/>
            </a:solidFill>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a:off x="465139" y="5634567"/>
            <a:ext cx="5868987" cy="0"/>
          </a:xfrm>
          <a:prstGeom prst="line">
            <a:avLst/>
          </a:prstGeom>
          <a:ln w="28575">
            <a:solidFill>
              <a:srgbClr val="B30C08"/>
            </a:solidFill>
          </a:ln>
        </p:spPr>
        <p:style>
          <a:lnRef idx="1">
            <a:schemeClr val="accent1"/>
          </a:lnRef>
          <a:fillRef idx="0">
            <a:schemeClr val="accent1"/>
          </a:fillRef>
          <a:effectRef idx="0">
            <a:schemeClr val="accent1"/>
          </a:effectRef>
          <a:fontRef idx="minor">
            <a:schemeClr val="tx1"/>
          </a:fontRef>
        </p:style>
      </p:cxnSp>
      <p:grpSp>
        <p:nvGrpSpPr>
          <p:cNvPr id="3" name="组合 14"/>
          <p:cNvGrpSpPr/>
          <p:nvPr/>
        </p:nvGrpSpPr>
        <p:grpSpPr bwMode="auto">
          <a:xfrm>
            <a:off x="6464300" y="5359402"/>
            <a:ext cx="2008188" cy="1562724"/>
            <a:chOff x="5076056" y="3579862"/>
            <a:chExt cx="2008487" cy="1172716"/>
          </a:xfrm>
        </p:grpSpPr>
        <p:sp>
          <p:nvSpPr>
            <p:cNvPr id="13" name="椭圆形标注 12"/>
            <p:cNvSpPr/>
            <p:nvPr/>
          </p:nvSpPr>
          <p:spPr>
            <a:xfrm>
              <a:off x="5076056" y="3579862"/>
              <a:ext cx="2008487" cy="864096"/>
            </a:xfrm>
            <a:prstGeom prst="wedgeEllipseCallout">
              <a:avLst>
                <a:gd name="adj1" fmla="val -22433"/>
                <a:gd name="adj2" fmla="val -67860"/>
              </a:avLst>
            </a:prstGeom>
            <a:extLst>
              <a:ext uri="{91240B29-F687-4F45-9708-019B960494DF}">
                <a14:hiddenLine xmlns:a14="http://schemas.microsoft.com/office/drawing/2010/main" xmlns="" w="9525">
                  <a:solidFill>
                    <a:srgbClr val="000000"/>
                  </a:solidFill>
                  <a:miter lim="800000"/>
                  <a:headEnd/>
                  <a:tailEnd/>
                </a14:hiddenLine>
              </a:ext>
            </a:extLst>
          </p:spPr>
          <p:style>
            <a:lnRef idx="1">
              <a:schemeClr val="accent3"/>
            </a:lnRef>
            <a:fillRef idx="2">
              <a:schemeClr val="accent3"/>
            </a:fillRef>
            <a:effectRef idx="1">
              <a:schemeClr val="accent3"/>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36874" name="TextBox 13"/>
            <p:cNvSpPr txBox="1">
              <a:spLocks noChangeArrowheads="1"/>
            </p:cNvSpPr>
            <p:nvPr/>
          </p:nvSpPr>
          <p:spPr bwMode="auto">
            <a:xfrm>
              <a:off x="5158367" y="3698223"/>
              <a:ext cx="1886059" cy="10543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EF4B3B"/>
                  </a:solidFill>
                  <a:effectLst/>
                  <a:uLnTx/>
                  <a:uFillTx/>
                  <a:latin typeface="黑体" panose="02010609060101010101" pitchFamily="49" charset="-122"/>
                  <a:ea typeface="黑体" panose="02010609060101010101" pitchFamily="49" charset="-122"/>
                  <a:cs typeface="+mn-cs"/>
                </a:rPr>
                <a:t>观察仔细</a:t>
              </a:r>
            </a:p>
          </p:txBody>
        </p:sp>
      </p:grpSp>
      <p:sp>
        <p:nvSpPr>
          <p:cNvPr id="114" name="TextBox 3"/>
          <p:cNvSpPr txBox="1">
            <a:spLocks noChangeArrowheads="1"/>
          </p:cNvSpPr>
          <p:nvPr/>
        </p:nvSpPr>
        <p:spPr bwMode="auto">
          <a:xfrm>
            <a:off x="3506789" y="573619"/>
            <a:ext cx="2257425" cy="778933"/>
          </a:xfrm>
          <a:prstGeom prst="roundRect">
            <a:avLst/>
          </a:prstGeom>
          <a:gradFill>
            <a:gsLst>
              <a:gs pos="0">
                <a:srgbClr val="CE3B37">
                  <a:alpha val="89804"/>
                </a:srgbClr>
              </a:gs>
              <a:gs pos="100000">
                <a:srgbClr val="C00000">
                  <a:alpha val="90000"/>
                </a:srgbClr>
              </a:gs>
            </a:gsLst>
          </a:gradFill>
          <a:ln>
            <a:noFill/>
          </a:ln>
          <a:effectLst>
            <a:outerShdw blurRad="50800" dist="38100" dir="5400000" algn="t" rotWithShape="0">
              <a:prstClr val="black">
                <a:alpha val="40000"/>
              </a:prstClr>
            </a:outerShdw>
          </a:effectLst>
          <a:extLst>
            <a:ext uri="{91240B29-F687-4F45-9708-019B960494DF}">
              <a14:hiddenLine xmlns:a14="http://schemas.microsoft.com/office/drawing/2010/main" xmlns="" w="9525">
                <a:solidFill>
                  <a:srgbClr val="000000"/>
                </a:solidFill>
                <a:miter lim="800000"/>
                <a:headEnd/>
                <a:tailEnd/>
              </a14:hiddenLine>
            </a:ext>
          </a:extLst>
        </p:spPr>
        <p:style>
          <a:lnRef idx="1">
            <a:schemeClr val="accent2"/>
          </a:lnRef>
          <a:fillRef idx="2">
            <a:schemeClr val="accent2"/>
          </a:fillRef>
          <a:effectRef idx="1">
            <a:schemeClr val="accent2"/>
          </a:effectRef>
          <a:fontRef idx="minor">
            <a:schemeClr val="dk1"/>
          </a:fontRef>
        </p:style>
        <p:txBody>
          <a:bodyPr bIns="96000" anchor="ctr"/>
          <a:lstStyle>
            <a:defPPr>
              <a:defRPr lang="zh-CN"/>
            </a:defPPr>
            <a:lvl1pPr algn="ctr">
              <a:defRPr sz="3200" b="1">
                <a:solidFill>
                  <a:schemeClr val="bg1"/>
                </a:solidFill>
                <a:latin typeface="Arial" panose="020B0604020202020204" pitchFamily="34" charset="0"/>
                <a:ea typeface="+mn-ea"/>
              </a:defRPr>
            </a:lvl1pPr>
            <a:lvl2pPr>
              <a:defRPr>
                <a:solidFill>
                  <a:schemeClr val="dk1"/>
                </a:solidFill>
                <a:latin typeface="+mn-lt"/>
                <a:ea typeface="+mn-ea"/>
              </a:defRPr>
            </a:lvl2pPr>
            <a:lvl3pPr>
              <a:defRPr>
                <a:solidFill>
                  <a:schemeClr val="dk1"/>
                </a:solidFill>
                <a:latin typeface="+mn-lt"/>
                <a:ea typeface="+mn-ea"/>
              </a:defRPr>
            </a:lvl3pPr>
            <a:lvl4pPr>
              <a:defRPr>
                <a:solidFill>
                  <a:schemeClr val="dk1"/>
                </a:solidFill>
                <a:latin typeface="+mn-lt"/>
                <a:ea typeface="+mn-ea"/>
              </a:defRPr>
            </a:lvl4pPr>
            <a:lvl5pPr>
              <a:defRPr>
                <a:solidFill>
                  <a:schemeClr val="dk1"/>
                </a:solidFill>
                <a:latin typeface="+mn-lt"/>
                <a:ea typeface="+mn-ea"/>
              </a:defRPr>
            </a:lvl5pPr>
            <a:lvl6pPr>
              <a:defRPr>
                <a:solidFill>
                  <a:schemeClr val="dk1"/>
                </a:solidFill>
                <a:latin typeface="+mn-lt"/>
                <a:ea typeface="+mn-ea"/>
              </a:defRPr>
            </a:lvl6pPr>
            <a:lvl7pPr>
              <a:defRPr>
                <a:solidFill>
                  <a:schemeClr val="dk1"/>
                </a:solidFill>
                <a:latin typeface="+mn-lt"/>
                <a:ea typeface="+mn-ea"/>
              </a:defRPr>
            </a:lvl7pPr>
            <a:lvl8pPr>
              <a:defRPr>
                <a:solidFill>
                  <a:schemeClr val="dk1"/>
                </a:solidFill>
                <a:latin typeface="+mn-lt"/>
                <a:ea typeface="+mn-ea"/>
              </a:defRPr>
            </a:lvl8pPr>
            <a:lvl9pPr>
              <a:defRPr>
                <a:solidFill>
                  <a:schemeClr val="dk1"/>
                </a:solidFill>
                <a:latin typeface="+mn-lt"/>
                <a:ea typeface="+mn-ea"/>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FFFFFF"/>
                </a:solidFill>
                <a:effectLst/>
                <a:uLnTx/>
                <a:uFillTx/>
                <a:latin typeface="Arial" panose="020B0604020202020204" pitchFamily="34" charset="0"/>
                <a:ea typeface="等线" panose="02010600030101010101" pitchFamily="2" charset="-122"/>
                <a:cs typeface="+mn-cs"/>
              </a:rPr>
              <a:t>观察思考</a:t>
            </a:r>
          </a:p>
        </p:txBody>
      </p:sp>
      <p:pic>
        <p:nvPicPr>
          <p:cNvPr id="36876" name="图片 117"/>
          <p:cNvPicPr>
            <a:picLocks noChangeAspect="1" noChangeArrowheads="1"/>
          </p:cNvPicPr>
          <p:nvPr/>
        </p:nvPicPr>
        <p:blipFill>
          <a:blip r:embed="rId3" cstate="email"/>
          <a:srcRect/>
          <a:stretch>
            <a:fillRect/>
          </a:stretch>
        </p:blipFill>
        <p:spPr bwMode="auto">
          <a:xfrm>
            <a:off x="114301" y="319619"/>
            <a:ext cx="901700" cy="11218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inVertical)">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left)">
                                      <p:cBhvr>
                                        <p:cTn id="18" dur="500"/>
                                        <p:tgtEl>
                                          <p:spTgt spid="8"/>
                                        </p:tgtEl>
                                      </p:cBhvr>
                                    </p:animEffect>
                                  </p:childTnLst>
                                </p:cTn>
                              </p:par>
                              <p:par>
                                <p:cTn id="19" presetID="22" presetClass="entr" presetSubtype="8"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left)">
                                      <p:cBhvr>
                                        <p:cTn id="21" dur="500"/>
                                        <p:tgtEl>
                                          <p:spTgt spid="10"/>
                                        </p:tgtEl>
                                      </p:cBhvr>
                                    </p:animEffect>
                                  </p:childTnLst>
                                </p:cTn>
                              </p:par>
                              <p:par>
                                <p:cTn id="22" presetID="22" presetClass="entr" presetSubtype="8" fill="hold"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left)">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wipe(up)">
                                      <p:cBhvr>
                                        <p:cTn id="2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7" grpId="0" animBg="1"/>
    </p:bldLst>
  </p:timing>
</p:sld>
</file>

<file path=ppt/slides/slide1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文本框 3"/>
          <p:cNvSpPr txBox="1">
            <a:spLocks noChangeArrowheads="1"/>
          </p:cNvSpPr>
          <p:nvPr/>
        </p:nvSpPr>
        <p:spPr bwMode="auto">
          <a:xfrm>
            <a:off x="525463" y="1714501"/>
            <a:ext cx="8069262"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1"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1F1A17"/>
                </a:solidFill>
                <a:effectLst/>
                <a:uLnTx/>
                <a:uFillTx/>
                <a:latin typeface="等线" panose="02010600030101010101" pitchFamily="2" charset="-122"/>
                <a:ea typeface="等线" panose="02010600030101010101" pitchFamily="2" charset="-122"/>
                <a:cs typeface="+mn-cs"/>
              </a:rPr>
              <a:t>    想啊想啊，嘿！终于想出了眉目：“哈！这就跟画地图差不多。地上的距离很远很远，在地图上画出来只不过几厘米。</a:t>
            </a:r>
            <a:r>
              <a:rPr kumimoji="0" lang="zh-CN" altLang="en-US" sz="4265" b="1" i="0" u="none" strike="noStrike" kern="1200" cap="none" spc="0" normalizeH="0" baseline="0" noProof="0" dirty="0">
                <a:ln>
                  <a:noFill/>
                </a:ln>
                <a:solidFill>
                  <a:srgbClr val="2E8280"/>
                </a:solidFill>
                <a:effectLst/>
                <a:uLnTx/>
                <a:uFillTx/>
                <a:latin typeface="等线" panose="02010600030101010101" pitchFamily="2" charset="-122"/>
                <a:ea typeface="宋体" panose="02010600030101010101" pitchFamily="2" charset="-122"/>
                <a:cs typeface="+mn-cs"/>
              </a:rPr>
              <a:t>人是由细胞构成的</a:t>
            </a:r>
            <a:r>
              <a:rPr kumimoji="0" lang="en-US" altLang="zh-CN" sz="4265" b="1" i="0" u="none" strike="noStrike" kern="1200" cap="none" spc="0" normalizeH="0" baseline="0" noProof="0" dirty="0">
                <a:ln>
                  <a:noFill/>
                </a:ln>
                <a:solidFill>
                  <a:srgbClr val="2E8280"/>
                </a:solidFill>
                <a:effectLst/>
                <a:uLnTx/>
                <a:uFillTx/>
                <a:latin typeface="等线" panose="02010600030101010101" pitchFamily="2" charset="-122"/>
                <a:ea typeface="宋体" panose="02010600030101010101" pitchFamily="2" charset="-122"/>
                <a:cs typeface="+mn-cs"/>
              </a:rPr>
              <a:t>……</a:t>
            </a:r>
            <a:r>
              <a:rPr kumimoji="0" lang="zh-CN" altLang="en-US" sz="4265" b="1" i="0" u="none" strike="noStrike" kern="1200" cap="none" spc="0" normalizeH="0" baseline="0" noProof="0" dirty="0">
                <a:ln>
                  <a:noFill/>
                </a:ln>
                <a:solidFill>
                  <a:srgbClr val="2E8280"/>
                </a:solidFill>
                <a:effectLst/>
                <a:uLnTx/>
                <a:uFillTx/>
                <a:latin typeface="等线" panose="02010600030101010101" pitchFamily="2" charset="-122"/>
                <a:ea typeface="宋体" panose="02010600030101010101" pitchFamily="2" charset="-122"/>
                <a:cs typeface="+mn-cs"/>
              </a:rPr>
              <a:t>从细胞变成小鱼，经过了很长时</a:t>
            </a:r>
            <a:endParaRPr kumimoji="0" lang="zh-CN" altLang="en-US" sz="4265" b="1" i="0" u="none" strike="noStrike" kern="1200" cap="none" spc="0" normalizeH="0" baseline="0" noProof="0" dirty="0">
              <a:ln>
                <a:noFill/>
              </a:ln>
              <a:solidFill>
                <a:srgbClr val="2E8280"/>
              </a:solidFill>
              <a:effectLst/>
              <a:uLnTx/>
              <a:uFillTx/>
              <a:latin typeface="等线" panose="02010600030101010101" pitchFamily="2" charset="-122"/>
              <a:ea typeface="等线" panose="02010600030101010101" pitchFamily="2" charset="-122"/>
              <a:cs typeface="+mn-cs"/>
            </a:endParaRPr>
          </a:p>
        </p:txBody>
      </p:sp>
      <p:pic>
        <p:nvPicPr>
          <p:cNvPr id="38914" name="图片 117"/>
          <p:cNvPicPr>
            <a:picLocks noChangeAspect="1" noChangeArrowheads="1"/>
          </p:cNvPicPr>
          <p:nvPr/>
        </p:nvPicPr>
        <p:blipFill>
          <a:blip r:embed="rId3" cstate="email"/>
          <a:srcRect/>
          <a:stretch>
            <a:fillRect/>
          </a:stretch>
        </p:blipFill>
        <p:spPr bwMode="auto">
          <a:xfrm>
            <a:off x="7948614" y="5454653"/>
            <a:ext cx="901700" cy="11218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文本框 3"/>
          <p:cNvSpPr txBox="1">
            <a:spLocks noChangeArrowheads="1"/>
          </p:cNvSpPr>
          <p:nvPr/>
        </p:nvSpPr>
        <p:spPr bwMode="auto">
          <a:xfrm>
            <a:off x="688976" y="1670052"/>
            <a:ext cx="8099425"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2E8280"/>
                </a:solidFill>
                <a:effectLst/>
                <a:uLnTx/>
                <a:uFillTx/>
                <a:latin typeface="等线" panose="02010600030101010101" pitchFamily="2" charset="-122"/>
                <a:ea typeface="宋体" panose="02010600030101010101" pitchFamily="2" charset="-122"/>
                <a:cs typeface="+mn-cs"/>
              </a:rPr>
              <a:t>间。</a:t>
            </a:r>
            <a:r>
              <a:rPr kumimoji="0" lang="zh-CN" altLang="en-US" sz="4265" b="1" i="0" u="none" strike="noStrike" kern="1200" cap="none" spc="0" normalizeH="0" baseline="0" noProof="0" dirty="0">
                <a:ln>
                  <a:noFill/>
                </a:ln>
                <a:solidFill>
                  <a:srgbClr val="2E8280"/>
                </a:solidFill>
                <a:effectLst/>
                <a:uLnTx/>
                <a:uFillTx/>
                <a:latin typeface="等线" panose="02010600030101010101" pitchFamily="2" charset="-122"/>
                <a:ea typeface="等线" panose="02010600030101010101" pitchFamily="2" charset="-122"/>
                <a:cs typeface="+mn-cs"/>
              </a:rPr>
              <a:t>现在，这一段时间就折合成一个月。从小鱼变成青蛙又得经过很长时间，又折合成一个月。这样推算下来，到变化成人，正好是九个月。</a:t>
            </a:r>
            <a:r>
              <a:rPr kumimoji="0" lang="zh-CN" altLang="en-US" sz="4265" b="1" i="0" u="none" strike="noStrike" kern="1200" cap="none" spc="0" normalizeH="0" baseline="0" noProof="0" dirty="0">
                <a:ln>
                  <a:noFill/>
                </a:ln>
                <a:solidFill>
                  <a:srgbClr val="1F1A17"/>
                </a:solidFill>
                <a:effectLst/>
                <a:uLnTx/>
                <a:uFillTx/>
                <a:latin typeface="等线" panose="02010600030101010101" pitchFamily="2" charset="-122"/>
                <a:ea typeface="等线" panose="02010600030101010101" pitchFamily="2" charset="-122"/>
                <a:cs typeface="+mn-cs"/>
              </a:rPr>
              <a:t>”</a:t>
            </a:r>
          </a:p>
        </p:txBody>
      </p:sp>
      <p:grpSp>
        <p:nvGrpSpPr>
          <p:cNvPr id="2" name="组合 2"/>
          <p:cNvGrpSpPr/>
          <p:nvPr/>
        </p:nvGrpSpPr>
        <p:grpSpPr bwMode="auto">
          <a:xfrm>
            <a:off x="4738688" y="4506388"/>
            <a:ext cx="1971675" cy="1547142"/>
            <a:chOff x="5076056" y="3579862"/>
            <a:chExt cx="2350165" cy="1158893"/>
          </a:xfrm>
        </p:grpSpPr>
        <p:sp>
          <p:nvSpPr>
            <p:cNvPr id="4" name="椭圆形标注 3"/>
            <p:cNvSpPr/>
            <p:nvPr/>
          </p:nvSpPr>
          <p:spPr>
            <a:xfrm>
              <a:off x="5076056" y="3579862"/>
              <a:ext cx="2350165" cy="864096"/>
            </a:xfrm>
            <a:prstGeom prst="wedgeEllipseCallout">
              <a:avLst>
                <a:gd name="adj1" fmla="val -22433"/>
                <a:gd name="adj2" fmla="val -67860"/>
              </a:avLst>
            </a:prstGeom>
          </p:spPr>
          <p:style>
            <a:lnRef idx="1">
              <a:schemeClr val="accent3"/>
            </a:lnRef>
            <a:fillRef idx="2">
              <a:schemeClr val="accent3"/>
            </a:fillRef>
            <a:effectRef idx="1">
              <a:schemeClr val="accent3"/>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40964" name="TextBox 4"/>
            <p:cNvSpPr txBox="1">
              <a:spLocks noChangeArrowheads="1"/>
            </p:cNvSpPr>
            <p:nvPr/>
          </p:nvSpPr>
          <p:spPr bwMode="auto">
            <a:xfrm>
              <a:off x="5189495" y="3686334"/>
              <a:ext cx="2173582" cy="10524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EF4B3B"/>
                  </a:solidFill>
                  <a:effectLst/>
                  <a:uLnTx/>
                  <a:uFillTx/>
                  <a:latin typeface="黑体" panose="02010609060101010101" pitchFamily="49" charset="-122"/>
                  <a:ea typeface="黑体" panose="02010609060101010101" pitchFamily="49" charset="-122"/>
                  <a:cs typeface="+mn-cs"/>
                </a:rPr>
                <a:t>得出猜想</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图片 14"/>
          <p:cNvPicPr>
            <a:picLocks noChangeAspect="1"/>
          </p:cNvPicPr>
          <p:nvPr/>
        </p:nvPicPr>
        <p:blipFill>
          <a:blip r:embed="rId3" cstate="email"/>
          <a:stretch>
            <a:fillRect/>
          </a:stretch>
        </p:blipFill>
        <p:spPr>
          <a:xfrm>
            <a:off x="4694716" y="960992"/>
            <a:ext cx="3541712" cy="335307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43010" name="文本框 2"/>
          <p:cNvSpPr txBox="1">
            <a:spLocks noChangeArrowheads="1"/>
          </p:cNvSpPr>
          <p:nvPr/>
        </p:nvSpPr>
        <p:spPr bwMode="auto">
          <a:xfrm>
            <a:off x="804864" y="2296585"/>
            <a:ext cx="20034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894EA2"/>
                </a:solidFill>
                <a:effectLst/>
                <a:uLnTx/>
                <a:uFillTx/>
                <a:latin typeface="楷体" panose="02010609060101010101" pitchFamily="49" charset="-122"/>
                <a:ea typeface="楷体" panose="02010609060101010101" pitchFamily="49" charset="-122"/>
                <a:cs typeface="+mn-cs"/>
              </a:rPr>
              <a:t>梦中飞行</a:t>
            </a:r>
          </a:p>
        </p:txBody>
      </p:sp>
      <p:sp>
        <p:nvSpPr>
          <p:cNvPr id="43011" name="文本框 2"/>
          <p:cNvSpPr txBox="1">
            <a:spLocks noChangeArrowheads="1"/>
          </p:cNvSpPr>
          <p:nvPr/>
        </p:nvSpPr>
        <p:spPr bwMode="auto">
          <a:xfrm>
            <a:off x="1676401" y="3147485"/>
            <a:ext cx="20034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70C0"/>
                </a:solidFill>
                <a:effectLst/>
                <a:uLnTx/>
                <a:uFillTx/>
                <a:latin typeface="楷体" panose="02010609060101010101" pitchFamily="49" charset="-122"/>
                <a:ea typeface="楷体" panose="02010609060101010101" pitchFamily="49" charset="-122"/>
                <a:cs typeface="+mn-cs"/>
              </a:rPr>
              <a:t>询问老师</a:t>
            </a:r>
          </a:p>
        </p:txBody>
      </p:sp>
      <p:sp>
        <p:nvSpPr>
          <p:cNvPr id="43012" name="文本框 2"/>
          <p:cNvSpPr txBox="1">
            <a:spLocks noChangeArrowheads="1"/>
          </p:cNvSpPr>
          <p:nvPr/>
        </p:nvSpPr>
        <p:spPr bwMode="auto">
          <a:xfrm>
            <a:off x="2514601" y="3998385"/>
            <a:ext cx="20034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E7783C"/>
                </a:solidFill>
                <a:effectLst/>
                <a:uLnTx/>
                <a:uFillTx/>
                <a:latin typeface="楷体" panose="02010609060101010101" pitchFamily="49" charset="-122"/>
                <a:ea typeface="楷体" panose="02010609060101010101" pitchFamily="49" charset="-122"/>
                <a:cs typeface="+mn-cs"/>
              </a:rPr>
              <a:t>观察思考</a:t>
            </a:r>
          </a:p>
        </p:txBody>
      </p:sp>
      <p:sp>
        <p:nvSpPr>
          <p:cNvPr id="5" name="箭头: 圆角右 9"/>
          <p:cNvSpPr/>
          <p:nvPr/>
        </p:nvSpPr>
        <p:spPr>
          <a:xfrm flipV="1">
            <a:off x="1165226" y="3126319"/>
            <a:ext cx="641350" cy="575733"/>
          </a:xfrm>
          <a:prstGeom prst="bentArrow">
            <a:avLst/>
          </a:prstGeom>
          <a:gradFill flip="none" rotWithShape="1">
            <a:gsLst>
              <a:gs pos="0">
                <a:schemeClr val="accent2">
                  <a:lumMod val="60000"/>
                  <a:lumOff val="40000"/>
                </a:schemeClr>
              </a:gs>
              <a:gs pos="84000">
                <a:srgbClr val="ED4D4D"/>
              </a:gs>
            </a:gsLst>
            <a:path path="rect">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white"/>
              </a:solidFill>
              <a:effectLst>
                <a:outerShdw blurRad="63500" dist="63500" dir="2700000" algn="tl" rotWithShape="0">
                  <a:prstClr val="black">
                    <a:alpha val="40000"/>
                  </a:prstClr>
                </a:outerShdw>
              </a:effectLst>
              <a:uLnTx/>
              <a:uFillTx/>
              <a:latin typeface="楷体" panose="02010609060101010101" pitchFamily="49" charset="-122"/>
              <a:ea typeface="楷体" panose="02010609060101010101" pitchFamily="49" charset="-122"/>
              <a:cs typeface="+mn-cs"/>
            </a:endParaRPr>
          </a:p>
        </p:txBody>
      </p:sp>
      <p:sp>
        <p:nvSpPr>
          <p:cNvPr id="6" name="箭头: 圆角右 18"/>
          <p:cNvSpPr/>
          <p:nvPr/>
        </p:nvSpPr>
        <p:spPr>
          <a:xfrm flipV="1">
            <a:off x="2036763" y="3987801"/>
            <a:ext cx="641350" cy="577851"/>
          </a:xfrm>
          <a:prstGeom prst="bentArrow">
            <a:avLst/>
          </a:prstGeom>
          <a:gradFill flip="none" rotWithShape="1">
            <a:gsLst>
              <a:gs pos="0">
                <a:schemeClr val="accent2">
                  <a:lumMod val="60000"/>
                  <a:lumOff val="40000"/>
                </a:schemeClr>
              </a:gs>
              <a:gs pos="84000">
                <a:srgbClr val="ED4D4D"/>
              </a:gs>
            </a:gsLst>
            <a:path path="rect">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white"/>
              </a:solidFill>
              <a:effectLst>
                <a:outerShdw blurRad="63500" dist="63500" dir="2700000" algn="tl" rotWithShape="0">
                  <a:prstClr val="black">
                    <a:alpha val="40000"/>
                  </a:prstClr>
                </a:outerShdw>
              </a:effectLst>
              <a:uLnTx/>
              <a:uFillTx/>
              <a:latin typeface="楷体" panose="02010609060101010101" pitchFamily="49" charset="-122"/>
              <a:ea typeface="楷体" panose="02010609060101010101" pitchFamily="49" charset="-122"/>
              <a:cs typeface="+mn-cs"/>
            </a:endParaRPr>
          </a:p>
        </p:txBody>
      </p:sp>
      <p:sp>
        <p:nvSpPr>
          <p:cNvPr id="7" name="文本框 2"/>
          <p:cNvSpPr txBox="1">
            <a:spLocks noChangeArrowheads="1"/>
          </p:cNvSpPr>
          <p:nvPr/>
        </p:nvSpPr>
        <p:spPr bwMode="auto">
          <a:xfrm>
            <a:off x="3335339" y="4851401"/>
            <a:ext cx="20034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D93B55"/>
                </a:solidFill>
                <a:effectLst/>
                <a:uLnTx/>
                <a:uFillTx/>
                <a:latin typeface="楷体" panose="02010609060101010101" pitchFamily="49" charset="-122"/>
                <a:ea typeface="楷体" panose="02010609060101010101" pitchFamily="49" charset="-122"/>
                <a:cs typeface="+mn-cs"/>
              </a:rPr>
              <a:t>证实猜想</a:t>
            </a:r>
          </a:p>
        </p:txBody>
      </p:sp>
      <p:sp>
        <p:nvSpPr>
          <p:cNvPr id="8" name="箭头: 圆角右 18"/>
          <p:cNvSpPr/>
          <p:nvPr/>
        </p:nvSpPr>
        <p:spPr>
          <a:xfrm flipV="1">
            <a:off x="2808288" y="4851401"/>
            <a:ext cx="641350" cy="577851"/>
          </a:xfrm>
          <a:prstGeom prst="bentArrow">
            <a:avLst/>
          </a:prstGeom>
          <a:gradFill flip="none" rotWithShape="1">
            <a:gsLst>
              <a:gs pos="0">
                <a:schemeClr val="accent2">
                  <a:lumMod val="60000"/>
                  <a:lumOff val="40000"/>
                </a:schemeClr>
              </a:gs>
              <a:gs pos="84000">
                <a:srgbClr val="ED4D4D"/>
              </a:gs>
            </a:gsLst>
            <a:path path="rect">
              <a:fillToRect l="100000" t="100000"/>
            </a:path>
            <a:tileRect r="-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955040" algn="l" defTabSz="1219200" rtl="0" eaLnBrk="0" fontAlgn="base" latinLnBrk="0" hangingPunct="0">
              <a:lnSpc>
                <a:spcPct val="120000"/>
              </a:lnSpc>
              <a:spcBef>
                <a:spcPct val="0"/>
              </a:spcBef>
              <a:spcAft>
                <a:spcPct val="0"/>
              </a:spcAft>
              <a:buClrTx/>
              <a:buSzTx/>
              <a:buFontTx/>
              <a:buNone/>
              <a:defRPr/>
            </a:pPr>
            <a:endParaRPr kumimoji="0" lang="zh-CN" altLang="en-US" sz="3735" b="1" i="0" u="none" strike="noStrike" kern="1200" cap="none" spc="0" normalizeH="0" baseline="0" noProof="0" dirty="0">
              <a:ln w="0">
                <a:noFill/>
              </a:ln>
              <a:solidFill>
                <a:prstClr val="white"/>
              </a:solidFill>
              <a:effectLst>
                <a:outerShdw blurRad="63500" dist="63500" dir="2700000" algn="tl" rotWithShape="0">
                  <a:prstClr val="black">
                    <a:alpha val="40000"/>
                  </a:prstClr>
                </a:outerShdw>
              </a:effectLst>
              <a:uLnTx/>
              <a:uFillTx/>
              <a:latin typeface="楷体" panose="02010609060101010101" pitchFamily="49" charset="-122"/>
              <a:ea typeface="楷体" panose="02010609060101010101" pitchFamily="49" charset="-122"/>
              <a:cs typeface="+mn-cs"/>
            </a:endParaRPr>
          </a:p>
        </p:txBody>
      </p:sp>
      <p:sp>
        <p:nvSpPr>
          <p:cNvPr id="13" name="TextBox 3"/>
          <p:cNvSpPr txBox="1">
            <a:spLocks noChangeArrowheads="1"/>
          </p:cNvSpPr>
          <p:nvPr/>
        </p:nvSpPr>
        <p:spPr bwMode="auto">
          <a:xfrm>
            <a:off x="677864" y="980019"/>
            <a:ext cx="2257425" cy="778933"/>
          </a:xfrm>
          <a:prstGeom prst="roundRect">
            <a:avLst/>
          </a:prstGeom>
          <a:gradFill>
            <a:gsLst>
              <a:gs pos="0">
                <a:srgbClr val="CE3B37">
                  <a:alpha val="89804"/>
                </a:srgbClr>
              </a:gs>
              <a:gs pos="100000">
                <a:srgbClr val="C00000">
                  <a:alpha val="90000"/>
                </a:srgbClr>
              </a:gs>
            </a:gsLst>
          </a:gradFill>
          <a:ln>
            <a:noFill/>
          </a:ln>
          <a:effectLst>
            <a:outerShdw blurRad="50800" dist="38100" dir="5400000" algn="t" rotWithShape="0">
              <a:prstClr val="black">
                <a:alpha val="40000"/>
              </a:prstClr>
            </a:outerShdw>
          </a:effectLst>
          <a:extLst>
            <a:ext uri="{91240B29-F687-4F45-9708-019B960494DF}">
              <a14:hiddenLine xmlns:a14="http://schemas.microsoft.com/office/drawing/2010/main" xmlns="" w="9525">
                <a:solidFill>
                  <a:srgbClr val="000000"/>
                </a:solidFill>
                <a:miter lim="800000"/>
                <a:headEnd/>
                <a:tailEnd/>
              </a14:hiddenLine>
            </a:ext>
          </a:extLst>
        </p:spPr>
        <p:style>
          <a:lnRef idx="1">
            <a:schemeClr val="accent2"/>
          </a:lnRef>
          <a:fillRef idx="2">
            <a:schemeClr val="accent2"/>
          </a:fillRef>
          <a:effectRef idx="1">
            <a:schemeClr val="accent2"/>
          </a:effectRef>
          <a:fontRef idx="minor">
            <a:schemeClr val="dk1"/>
          </a:fontRef>
        </p:style>
        <p:txBody>
          <a:bodyPr bIns="96000" anchor="ctr"/>
          <a:lstStyle>
            <a:defPPr>
              <a:defRPr lang="zh-CN"/>
            </a:defPPr>
            <a:lvl1pPr algn="ctr">
              <a:defRPr sz="3200" b="1">
                <a:solidFill>
                  <a:schemeClr val="bg1"/>
                </a:solidFill>
                <a:latin typeface="Arial" panose="020B0604020202020204" pitchFamily="34" charset="0"/>
                <a:ea typeface="+mn-ea"/>
              </a:defRPr>
            </a:lvl1pPr>
            <a:lvl2pPr>
              <a:defRPr>
                <a:solidFill>
                  <a:schemeClr val="dk1"/>
                </a:solidFill>
                <a:latin typeface="+mn-lt"/>
                <a:ea typeface="+mn-ea"/>
              </a:defRPr>
            </a:lvl2pPr>
            <a:lvl3pPr>
              <a:defRPr>
                <a:solidFill>
                  <a:schemeClr val="dk1"/>
                </a:solidFill>
                <a:latin typeface="+mn-lt"/>
                <a:ea typeface="+mn-ea"/>
              </a:defRPr>
            </a:lvl3pPr>
            <a:lvl4pPr>
              <a:defRPr>
                <a:solidFill>
                  <a:schemeClr val="dk1"/>
                </a:solidFill>
                <a:latin typeface="+mn-lt"/>
                <a:ea typeface="+mn-ea"/>
              </a:defRPr>
            </a:lvl4pPr>
            <a:lvl5pPr>
              <a:defRPr>
                <a:solidFill>
                  <a:schemeClr val="dk1"/>
                </a:solidFill>
                <a:latin typeface="+mn-lt"/>
                <a:ea typeface="+mn-ea"/>
              </a:defRPr>
            </a:lvl5pPr>
            <a:lvl6pPr>
              <a:defRPr>
                <a:solidFill>
                  <a:schemeClr val="dk1"/>
                </a:solidFill>
                <a:latin typeface="+mn-lt"/>
                <a:ea typeface="+mn-ea"/>
              </a:defRPr>
            </a:lvl6pPr>
            <a:lvl7pPr>
              <a:defRPr>
                <a:solidFill>
                  <a:schemeClr val="dk1"/>
                </a:solidFill>
                <a:latin typeface="+mn-lt"/>
                <a:ea typeface="+mn-ea"/>
              </a:defRPr>
            </a:lvl7pPr>
            <a:lvl8pPr>
              <a:defRPr>
                <a:solidFill>
                  <a:schemeClr val="dk1"/>
                </a:solidFill>
                <a:latin typeface="+mn-lt"/>
                <a:ea typeface="+mn-ea"/>
              </a:defRPr>
            </a:lvl8pPr>
            <a:lvl9pPr>
              <a:defRPr>
                <a:solidFill>
                  <a:schemeClr val="dk1"/>
                </a:solidFill>
                <a:latin typeface="+mn-lt"/>
                <a:ea typeface="+mn-ea"/>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FFFFFF"/>
                </a:solidFill>
                <a:effectLst/>
                <a:uLnTx/>
                <a:uFillTx/>
                <a:latin typeface="Arial" panose="020B0604020202020204" pitchFamily="34" charset="0"/>
                <a:ea typeface="等线" panose="02010600030101010101" pitchFamily="2" charset="-122"/>
                <a:cs typeface="+mn-cs"/>
              </a:rPr>
              <a:t>探究过程</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grpId="0" nodeType="withEffect">
                                  <p:stCondLst>
                                    <p:cond delay="0"/>
                                  </p:stCondLst>
                                  <p:childTnLst>
                                    <p:animRot by="120000">
                                      <p:cBhvr>
                                        <p:cTn id="6" dur="100" fill="hold">
                                          <p:stCondLst>
                                            <p:cond delay="0"/>
                                          </p:stCondLst>
                                        </p:cTn>
                                        <p:tgtEl>
                                          <p:spTgt spid="7"/>
                                        </p:tgtEl>
                                        <p:attrNameLst>
                                          <p:attrName>r</p:attrName>
                                        </p:attrNameLst>
                                      </p:cBhvr>
                                    </p:animRot>
                                    <p:animRot by="-240000">
                                      <p:cBhvr>
                                        <p:cTn id="7" dur="200" fill="hold">
                                          <p:stCondLst>
                                            <p:cond delay="200"/>
                                          </p:stCondLst>
                                        </p:cTn>
                                        <p:tgtEl>
                                          <p:spTgt spid="7"/>
                                        </p:tgtEl>
                                        <p:attrNameLst>
                                          <p:attrName>r</p:attrName>
                                        </p:attrNameLst>
                                      </p:cBhvr>
                                    </p:animRot>
                                    <p:animRot by="240000">
                                      <p:cBhvr>
                                        <p:cTn id="8" dur="200" fill="hold">
                                          <p:stCondLst>
                                            <p:cond delay="400"/>
                                          </p:stCondLst>
                                        </p:cTn>
                                        <p:tgtEl>
                                          <p:spTgt spid="7"/>
                                        </p:tgtEl>
                                        <p:attrNameLst>
                                          <p:attrName>r</p:attrName>
                                        </p:attrNameLst>
                                      </p:cBhvr>
                                    </p:animRot>
                                    <p:animRot by="-240000">
                                      <p:cBhvr>
                                        <p:cTn id="9" dur="200" fill="hold">
                                          <p:stCondLst>
                                            <p:cond delay="600"/>
                                          </p:stCondLst>
                                        </p:cTn>
                                        <p:tgtEl>
                                          <p:spTgt spid="7"/>
                                        </p:tgtEl>
                                        <p:attrNameLst>
                                          <p:attrName>r</p:attrName>
                                        </p:attrNameLst>
                                      </p:cBhvr>
                                    </p:animRot>
                                    <p:animRot by="120000">
                                      <p:cBhvr>
                                        <p:cTn id="10" dur="200" fill="hold">
                                          <p:stCondLst>
                                            <p:cond delay="800"/>
                                          </p:stCondLst>
                                        </p:cTn>
                                        <p:tgtEl>
                                          <p:spTgt spid="7"/>
                                        </p:tgtEl>
                                        <p:attrNameLst>
                                          <p:attrName>r</p:attrName>
                                        </p:attrNameLst>
                                      </p:cBhvr>
                                    </p:animRot>
                                  </p:childTnLst>
                                </p:cTn>
                              </p:par>
                              <p:par>
                                <p:cTn id="11" presetID="53" presetClass="entr" presetSubtype="16" fill="hold" nodeType="with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p:cTn id="13" dur="500" fill="hold"/>
                                        <p:tgtEl>
                                          <p:spTgt spid="15"/>
                                        </p:tgtEl>
                                        <p:attrNameLst>
                                          <p:attrName>ppt_w</p:attrName>
                                        </p:attrNameLst>
                                      </p:cBhvr>
                                      <p:tavLst>
                                        <p:tav tm="0">
                                          <p:val>
                                            <p:fltVal val="0"/>
                                          </p:val>
                                        </p:tav>
                                        <p:tav tm="100000">
                                          <p:val>
                                            <p:strVal val="#ppt_w"/>
                                          </p:val>
                                        </p:tav>
                                      </p:tavLst>
                                    </p:anim>
                                    <p:anim calcmode="lin" valueType="num">
                                      <p:cBhvr>
                                        <p:cTn id="14" dur="500" fill="hold"/>
                                        <p:tgtEl>
                                          <p:spTgt spid="15"/>
                                        </p:tgtEl>
                                        <p:attrNameLst>
                                          <p:attrName>ppt_h</p:attrName>
                                        </p:attrNameLst>
                                      </p:cBhvr>
                                      <p:tavLst>
                                        <p:tav tm="0">
                                          <p:val>
                                            <p:fltVal val="0"/>
                                          </p:val>
                                        </p:tav>
                                        <p:tav tm="100000">
                                          <p:val>
                                            <p:strVal val="#ppt_h"/>
                                          </p:val>
                                        </p:tav>
                                      </p:tavLst>
                                    </p:anim>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文本框 2"/>
          <p:cNvSpPr txBox="1">
            <a:spLocks noChangeArrowheads="1"/>
          </p:cNvSpPr>
          <p:nvPr/>
        </p:nvSpPr>
        <p:spPr bwMode="auto">
          <a:xfrm>
            <a:off x="508000" y="1568451"/>
            <a:ext cx="81597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160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a:t>
            </a:r>
            <a:r>
              <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我”的发现是如何被证实的？</a:t>
            </a:r>
          </a:p>
        </p:txBody>
      </p:sp>
      <p:sp>
        <p:nvSpPr>
          <p:cNvPr id="6" name="文本框 5"/>
          <p:cNvSpPr txBox="1">
            <a:spLocks noChangeArrowheads="1"/>
          </p:cNvSpPr>
          <p:nvPr/>
        </p:nvSpPr>
        <p:spPr bwMode="auto">
          <a:xfrm>
            <a:off x="508001" y="2527301"/>
            <a:ext cx="8135938"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这时候，我清清楚楚听见老师说，有的科学家认为，</a:t>
            </a:r>
            <a:r>
              <a:rPr kumimoji="0" lang="zh-CN" altLang="en-US" sz="4265" b="1" i="0" u="none" strike="noStrike" kern="1200" cap="none" spc="0" normalizeH="0" baseline="0" noProof="0">
                <a:ln>
                  <a:noFill/>
                </a:ln>
                <a:solidFill>
                  <a:srgbClr val="2E8280"/>
                </a:solidFill>
                <a:effectLst/>
                <a:uLnTx/>
                <a:uFillTx/>
                <a:latin typeface="宋体" panose="02010600030101010101" pitchFamily="2" charset="-122"/>
                <a:ea typeface="宋体" panose="02010600030101010101" pitchFamily="2" charset="-122"/>
                <a:cs typeface="+mn-cs"/>
              </a:rPr>
              <a:t>母腹中的胎儿再现了从简单生命进化成人的过程</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p>
        </p:txBody>
      </p:sp>
      <p:sp>
        <p:nvSpPr>
          <p:cNvPr id="10" name="TextBox 9"/>
          <p:cNvSpPr txBox="1"/>
          <p:nvPr/>
        </p:nvSpPr>
        <p:spPr>
          <a:xfrm>
            <a:off x="3638550" y="5016501"/>
            <a:ext cx="1866900" cy="1405000"/>
          </a:xfrm>
          <a:prstGeom prst="rect">
            <a:avLst/>
          </a:prstGeom>
          <a:noFill/>
          <a:ln>
            <a:noFill/>
          </a:ln>
        </p:spPr>
        <p:style>
          <a:lnRef idx="2">
            <a:schemeClr val="accent6"/>
          </a:lnRef>
          <a:fillRef idx="1">
            <a:schemeClr val="lt1"/>
          </a:fillRef>
          <a:effectRef idx="0">
            <a:schemeClr val="accent6"/>
          </a:effectRef>
          <a:fontRef idx="minor">
            <a:schemeClr val="dk1"/>
          </a:fontRef>
        </p:style>
        <p:txBody>
          <a:bodyPr>
            <a:spAutoFit/>
          </a:bodyPr>
          <a:lstStyle>
            <a:defPPr>
              <a:defRPr lang="zh-CN"/>
            </a:defPPr>
            <a:lvl1pPr eaLnBrk="1" hangingPunct="1">
              <a:defRPr sz="3200" b="1">
                <a:solidFill>
                  <a:srgbClr val="EF4B3B"/>
                </a:solidFill>
                <a:latin typeface="黑体" panose="02010609060101010101" pitchFamily="49" charset="-122"/>
                <a:ea typeface="黑体" panose="02010609060101010101" pitchFamily="49" charset="-122"/>
              </a:defRPr>
            </a:lvl1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EF4B3B"/>
                </a:solidFill>
                <a:effectLst/>
                <a:uLnTx/>
                <a:uFillTx/>
                <a:latin typeface="黑体" panose="02010609060101010101" pitchFamily="49" charset="-122"/>
                <a:ea typeface="黑体" panose="02010609060101010101" pitchFamily="49" charset="-122"/>
                <a:cs typeface="+mn-cs"/>
              </a:rPr>
              <a:t>老师证实</a:t>
            </a:r>
          </a:p>
        </p:txBody>
      </p:sp>
      <p:cxnSp>
        <p:nvCxnSpPr>
          <p:cNvPr id="12" name="直接连接符 11"/>
          <p:cNvCxnSpPr/>
          <p:nvPr/>
        </p:nvCxnSpPr>
        <p:spPr>
          <a:xfrm>
            <a:off x="5954714" y="3302000"/>
            <a:ext cx="1243012" cy="0"/>
          </a:xfrm>
          <a:prstGeom prst="line">
            <a:avLst/>
          </a:prstGeom>
          <a:ln w="28575">
            <a:solidFill>
              <a:srgbClr val="B30C08"/>
            </a:solidFill>
          </a:ln>
        </p:spPr>
        <p:style>
          <a:lnRef idx="1">
            <a:schemeClr val="accent1"/>
          </a:lnRef>
          <a:fillRef idx="0">
            <a:schemeClr val="accent1"/>
          </a:fillRef>
          <a:effectRef idx="0">
            <a:schemeClr val="accent1"/>
          </a:effectRef>
          <a:fontRef idx="minor">
            <a:schemeClr val="tx1"/>
          </a:fontRef>
        </p:style>
      </p:cxnSp>
      <p:sp>
        <p:nvSpPr>
          <p:cNvPr id="7" name="TextBox 3"/>
          <p:cNvSpPr txBox="1">
            <a:spLocks noChangeArrowheads="1"/>
          </p:cNvSpPr>
          <p:nvPr/>
        </p:nvSpPr>
        <p:spPr bwMode="auto">
          <a:xfrm>
            <a:off x="3443288" y="639235"/>
            <a:ext cx="2257425" cy="778933"/>
          </a:xfrm>
          <a:prstGeom prst="roundRect">
            <a:avLst/>
          </a:prstGeom>
          <a:gradFill>
            <a:gsLst>
              <a:gs pos="0">
                <a:srgbClr val="CE3B37">
                  <a:alpha val="89804"/>
                </a:srgbClr>
              </a:gs>
              <a:gs pos="100000">
                <a:srgbClr val="C00000">
                  <a:alpha val="90000"/>
                </a:srgbClr>
              </a:gs>
            </a:gsLst>
          </a:gradFill>
          <a:ln>
            <a:noFill/>
          </a:ln>
          <a:effectLst>
            <a:outerShdw blurRad="50800" dist="38100" dir="5400000" algn="t" rotWithShape="0">
              <a:prstClr val="black">
                <a:alpha val="40000"/>
              </a:prstClr>
            </a:outerShdw>
          </a:effectLst>
          <a:extLst>
            <a:ext uri="{91240B29-F687-4F45-9708-019B960494DF}">
              <a14:hiddenLine xmlns:a14="http://schemas.microsoft.com/office/drawing/2010/main" xmlns="" w="9525">
                <a:solidFill>
                  <a:srgbClr val="000000"/>
                </a:solidFill>
                <a:miter lim="800000"/>
                <a:headEnd/>
                <a:tailEnd/>
              </a14:hiddenLine>
            </a:ext>
          </a:extLst>
        </p:spPr>
        <p:style>
          <a:lnRef idx="1">
            <a:schemeClr val="accent2"/>
          </a:lnRef>
          <a:fillRef idx="2">
            <a:schemeClr val="accent2"/>
          </a:fillRef>
          <a:effectRef idx="1">
            <a:schemeClr val="accent2"/>
          </a:effectRef>
          <a:fontRef idx="minor">
            <a:schemeClr val="dk1"/>
          </a:fontRef>
        </p:style>
        <p:txBody>
          <a:bodyPr bIns="96000" anchor="ctr"/>
          <a:lstStyle>
            <a:defPPr>
              <a:defRPr lang="zh-CN"/>
            </a:defPPr>
            <a:lvl1pPr algn="ctr">
              <a:defRPr sz="3200" b="1">
                <a:solidFill>
                  <a:schemeClr val="bg1"/>
                </a:solidFill>
                <a:latin typeface="Arial" panose="020B0604020202020204" pitchFamily="34" charset="0"/>
                <a:ea typeface="+mn-ea"/>
              </a:defRPr>
            </a:lvl1pPr>
            <a:lvl2pPr>
              <a:defRPr>
                <a:solidFill>
                  <a:schemeClr val="dk1"/>
                </a:solidFill>
                <a:latin typeface="+mn-lt"/>
                <a:ea typeface="+mn-ea"/>
              </a:defRPr>
            </a:lvl2pPr>
            <a:lvl3pPr>
              <a:defRPr>
                <a:solidFill>
                  <a:schemeClr val="dk1"/>
                </a:solidFill>
                <a:latin typeface="+mn-lt"/>
                <a:ea typeface="+mn-ea"/>
              </a:defRPr>
            </a:lvl3pPr>
            <a:lvl4pPr>
              <a:defRPr>
                <a:solidFill>
                  <a:schemeClr val="dk1"/>
                </a:solidFill>
                <a:latin typeface="+mn-lt"/>
                <a:ea typeface="+mn-ea"/>
              </a:defRPr>
            </a:lvl4pPr>
            <a:lvl5pPr>
              <a:defRPr>
                <a:solidFill>
                  <a:schemeClr val="dk1"/>
                </a:solidFill>
                <a:latin typeface="+mn-lt"/>
                <a:ea typeface="+mn-ea"/>
              </a:defRPr>
            </a:lvl5pPr>
            <a:lvl6pPr>
              <a:defRPr>
                <a:solidFill>
                  <a:schemeClr val="dk1"/>
                </a:solidFill>
                <a:latin typeface="+mn-lt"/>
                <a:ea typeface="+mn-ea"/>
              </a:defRPr>
            </a:lvl6pPr>
            <a:lvl7pPr>
              <a:defRPr>
                <a:solidFill>
                  <a:schemeClr val="dk1"/>
                </a:solidFill>
                <a:latin typeface="+mn-lt"/>
                <a:ea typeface="+mn-ea"/>
              </a:defRPr>
            </a:lvl7pPr>
            <a:lvl8pPr>
              <a:defRPr>
                <a:solidFill>
                  <a:schemeClr val="dk1"/>
                </a:solidFill>
                <a:latin typeface="+mn-lt"/>
                <a:ea typeface="+mn-ea"/>
              </a:defRPr>
            </a:lvl8pPr>
            <a:lvl9pPr>
              <a:defRPr>
                <a:solidFill>
                  <a:schemeClr val="dk1"/>
                </a:solidFill>
                <a:latin typeface="+mn-lt"/>
                <a:ea typeface="+mn-ea"/>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FFFFFF"/>
                </a:solidFill>
                <a:effectLst/>
                <a:uLnTx/>
                <a:uFillTx/>
                <a:latin typeface="Arial" panose="020B0604020202020204" pitchFamily="34" charset="0"/>
                <a:ea typeface="等线" panose="02010600030101010101" pitchFamily="2" charset="-122"/>
                <a:cs typeface="+mn-cs"/>
              </a:rPr>
              <a:t>证实猜想</a:t>
            </a:r>
          </a:p>
        </p:txBody>
      </p:sp>
      <p:pic>
        <p:nvPicPr>
          <p:cNvPr id="45062" name="图片 12"/>
          <p:cNvPicPr>
            <a:picLocks noChangeAspect="1" noChangeArrowheads="1"/>
          </p:cNvPicPr>
          <p:nvPr/>
        </p:nvPicPr>
        <p:blipFill>
          <a:blip r:embed="rId3" cstate="email"/>
          <a:srcRect/>
          <a:stretch>
            <a:fillRect/>
          </a:stretch>
        </p:blipFill>
        <p:spPr bwMode="auto">
          <a:xfrm>
            <a:off x="8015289" y="5520269"/>
            <a:ext cx="901700" cy="11218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wipe(left)">
                                      <p:cBhvr>
                                        <p:cTn id="14" dur="500"/>
                                        <p:tgtEl>
                                          <p:spTgt spid="12"/>
                                        </p:tgtEl>
                                      </p:cBhvr>
                                    </p:animEffect>
                                  </p:childTnLst>
                                </p:cTn>
                              </p:par>
                            </p:childTnLst>
                          </p:cTn>
                        </p:par>
                        <p:par>
                          <p:cTn id="15" fill="hold">
                            <p:stCondLst>
                              <p:cond delay="500"/>
                            </p:stCondLst>
                            <p:childTnLst>
                              <p:par>
                                <p:cTn id="16" presetID="42" presetClass="entr" presetSubtype="0"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1000"/>
                                        <p:tgtEl>
                                          <p:spTgt spid="10"/>
                                        </p:tgtEl>
                                      </p:cBhvr>
                                    </p:animEffect>
                                    <p:anim calcmode="lin" valueType="num">
                                      <p:cBhvr>
                                        <p:cTn id="19" dur="1000" fill="hold"/>
                                        <p:tgtEl>
                                          <p:spTgt spid="10"/>
                                        </p:tgtEl>
                                        <p:attrNameLst>
                                          <p:attrName>ppt_x</p:attrName>
                                        </p:attrNameLst>
                                      </p:cBhvr>
                                      <p:tavLst>
                                        <p:tav tm="0">
                                          <p:val>
                                            <p:strVal val="#ppt_x"/>
                                          </p:val>
                                        </p:tav>
                                        <p:tav tm="100000">
                                          <p:val>
                                            <p:strVal val="#ppt_x"/>
                                          </p:val>
                                        </p:tav>
                                      </p:tavLst>
                                    </p:anim>
                                    <p:anim calcmode="lin" valueType="num">
                                      <p:cBhvr>
                                        <p:cTn id="20"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0" grpId="0" animBg="1"/>
    </p:bldLst>
  </p:timing>
</p:sld>
</file>

<file path=ppt/slides/slide1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文本框 3"/>
          <p:cNvSpPr txBox="1">
            <a:spLocks noChangeArrowheads="1"/>
          </p:cNvSpPr>
          <p:nvPr/>
        </p:nvSpPr>
        <p:spPr bwMode="auto">
          <a:xfrm>
            <a:off x="468314" y="1885951"/>
            <a:ext cx="809942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我忽然想起了自己的发现，情不自禁地笑出了声音。老师狠狠地瞪了我一眼。</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我的脸由于困窘和羞愧一下子涨得通红。这时候我意识到，老师误解了我的笑声，以为我的笑不怀好意</a:t>
            </a:r>
            <a:r>
              <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endPar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endParaRPr>
          </a:p>
        </p:txBody>
      </p:sp>
      <p:sp>
        <p:nvSpPr>
          <p:cNvPr id="47106" name="文本框 2"/>
          <p:cNvSpPr txBox="1">
            <a:spLocks noChangeArrowheads="1"/>
          </p:cNvSpPr>
          <p:nvPr/>
        </p:nvSpPr>
        <p:spPr bwMode="auto">
          <a:xfrm>
            <a:off x="468314" y="952501"/>
            <a:ext cx="809942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160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猜想得到证实后，</a:t>
            </a:r>
            <a:r>
              <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我”的心情如何？</a:t>
            </a:r>
          </a:p>
        </p:txBody>
      </p:sp>
      <p:sp>
        <p:nvSpPr>
          <p:cNvPr id="10" name="椭圆 9"/>
          <p:cNvSpPr/>
          <p:nvPr/>
        </p:nvSpPr>
        <p:spPr>
          <a:xfrm>
            <a:off x="6156326" y="1885951"/>
            <a:ext cx="1857375" cy="865716"/>
          </a:xfrm>
          <a:prstGeom prst="ellipse">
            <a:avLst/>
          </a:prstGeom>
          <a:noFill/>
          <a:ln>
            <a:solidFill>
              <a:srgbClr val="B30C0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white"/>
              </a:solidFill>
              <a:effectLst/>
              <a:uLnTx/>
              <a:uFillTx/>
              <a:latin typeface="宋体" panose="02010600030101010101" pitchFamily="2" charset="-122"/>
              <a:ea typeface="等线" panose="02010600030101010101" pitchFamily="2" charset="-122"/>
              <a:cs typeface="+mn-cs"/>
            </a:endParaRPr>
          </a:p>
        </p:txBody>
      </p:sp>
      <p:sp>
        <p:nvSpPr>
          <p:cNvPr id="12" name="椭圆 11"/>
          <p:cNvSpPr/>
          <p:nvPr/>
        </p:nvSpPr>
        <p:spPr>
          <a:xfrm>
            <a:off x="3370263" y="3545419"/>
            <a:ext cx="906462" cy="766233"/>
          </a:xfrm>
          <a:prstGeom prst="ellipse">
            <a:avLst/>
          </a:prstGeom>
          <a:noFill/>
          <a:ln>
            <a:solidFill>
              <a:srgbClr val="B30C0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white"/>
              </a:solidFill>
              <a:effectLst/>
              <a:uLnTx/>
              <a:uFillTx/>
              <a:latin typeface="宋体" panose="02010600030101010101" pitchFamily="2" charset="-122"/>
              <a:ea typeface="等线" panose="02010600030101010101" pitchFamily="2" charset="-122"/>
              <a:cs typeface="+mn-cs"/>
            </a:endParaRPr>
          </a:p>
        </p:txBody>
      </p:sp>
      <p:sp>
        <p:nvSpPr>
          <p:cNvPr id="13" name="椭圆 12"/>
          <p:cNvSpPr/>
          <p:nvPr/>
        </p:nvSpPr>
        <p:spPr>
          <a:xfrm>
            <a:off x="4633914" y="3528486"/>
            <a:ext cx="908050" cy="766233"/>
          </a:xfrm>
          <a:prstGeom prst="ellipse">
            <a:avLst/>
          </a:prstGeom>
          <a:noFill/>
          <a:ln>
            <a:solidFill>
              <a:srgbClr val="B30C0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white"/>
              </a:solidFill>
              <a:effectLst/>
              <a:uLnTx/>
              <a:uFillTx/>
              <a:latin typeface="宋体" panose="02010600030101010101" pitchFamily="2" charset="-122"/>
              <a:ea typeface="等线" panose="02010600030101010101" pitchFamily="2" charset="-122"/>
              <a:cs typeface="+mn-cs"/>
            </a:endParaRPr>
          </a:p>
        </p:txBody>
      </p:sp>
      <p:pic>
        <p:nvPicPr>
          <p:cNvPr id="47110" name="图片 6"/>
          <p:cNvPicPr>
            <a:picLocks noChangeAspect="1" noChangeArrowheads="1"/>
          </p:cNvPicPr>
          <p:nvPr/>
        </p:nvPicPr>
        <p:blipFill>
          <a:blip r:embed="rId3" cstate="email"/>
          <a:srcRect/>
          <a:stretch>
            <a:fillRect/>
          </a:stretch>
        </p:blipFill>
        <p:spPr bwMode="auto">
          <a:xfrm>
            <a:off x="8091489" y="5461002"/>
            <a:ext cx="779462" cy="1047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4578"/>
                                        </p:tgtEl>
                                        <p:attrNameLst>
                                          <p:attrName>style.visibility</p:attrName>
                                        </p:attrNameLst>
                                      </p:cBhvr>
                                      <p:to>
                                        <p:strVal val="visible"/>
                                      </p:to>
                                    </p:set>
                                    <p:animEffect transition="in" filter="barn(inVertical)">
                                      <p:cBhvr>
                                        <p:cTn id="7" dur="500"/>
                                        <p:tgtEl>
                                          <p:spTgt spid="2457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barn(inVertical)">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barn(inVertical)">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barn(inVertical)">
                                      <p:cBhvr>
                                        <p:cTn id="2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8" grpId="0"/>
      <p:bldP spid="10" grpId="0" animBg="1"/>
      <p:bldP spid="12" grpId="0" animBg="1"/>
      <p:bldP spid="13" grpId="0" animBg="1"/>
    </p:bldLst>
  </p:timing>
</p:sld>
</file>

<file path=ppt/slides/slide1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文本框 2"/>
          <p:cNvSpPr txBox="1">
            <a:spLocks noChangeArrowheads="1"/>
          </p:cNvSpPr>
          <p:nvPr/>
        </p:nvSpPr>
        <p:spPr bwMode="auto">
          <a:xfrm>
            <a:off x="468314" y="994835"/>
            <a:ext cx="820737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160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思考：你觉得文中的“我”是一个怎样的孩子？</a:t>
            </a:r>
          </a:p>
        </p:txBody>
      </p:sp>
      <p:sp>
        <p:nvSpPr>
          <p:cNvPr id="4" name="文本框 3"/>
          <p:cNvSpPr txBox="1">
            <a:spLocks noChangeArrowheads="1"/>
          </p:cNvSpPr>
          <p:nvPr/>
        </p:nvSpPr>
        <p:spPr bwMode="auto">
          <a:xfrm>
            <a:off x="4262438" y="3202518"/>
            <a:ext cx="4413250"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0" rtl="0" eaLnBrk="1" fontAlgn="base" latinLnBrk="0" hangingPunct="1">
              <a:lnSpc>
                <a:spcPct val="120000"/>
              </a:lnSpc>
              <a:spcBef>
                <a:spcPts val="1600"/>
              </a:spcBef>
              <a:spcAft>
                <a:spcPct val="0"/>
              </a:spcAft>
              <a:buClrTx/>
              <a:buSzTx/>
              <a:buFontTx/>
              <a:buNone/>
              <a:defRPr/>
            </a:pPr>
            <a:r>
              <a:rPr kumimoji="0" lang="zh-CN" altLang="en-US" sz="4265" b="1" i="0" u="none" strike="noStrike" kern="1200" cap="none" spc="0" normalizeH="0" baseline="0" noProof="0" dirty="0">
                <a:ln>
                  <a:noFill/>
                </a:ln>
                <a:solidFill>
                  <a:srgbClr val="2E8280"/>
                </a:solidFill>
                <a:effectLst/>
                <a:uLnTx/>
                <a:uFillTx/>
                <a:latin typeface="楷体" panose="02010609060101010101" pitchFamily="49" charset="-122"/>
                <a:ea typeface="楷体" panose="02010609060101010101" pitchFamily="49" charset="-122"/>
                <a:cs typeface="+mn-cs"/>
              </a:rPr>
              <a:t>    天真无邪、求知若渴、爱思考、善于探究、想象力丰富</a:t>
            </a:r>
            <a:r>
              <a:rPr kumimoji="0" lang="en-US" altLang="zh-CN" sz="4265" b="1" i="0" u="none" strike="noStrike" kern="1200" cap="none" spc="0" normalizeH="0" baseline="0" noProof="0" dirty="0">
                <a:ln>
                  <a:noFill/>
                </a:ln>
                <a:solidFill>
                  <a:srgbClr val="2E8280"/>
                </a:solidFill>
                <a:effectLst/>
                <a:uLnTx/>
                <a:uFillTx/>
                <a:latin typeface="等线" panose="02010600030101010101" pitchFamily="2" charset="-122"/>
                <a:ea typeface="宋体" panose="02010600030101010101" pitchFamily="2" charset="-122"/>
                <a:cs typeface="+mn-cs"/>
              </a:rPr>
              <a:t>……</a:t>
            </a:r>
            <a:endParaRPr kumimoji="0" lang="zh-CN" altLang="en-US" sz="4265" b="1" i="0" u="none" strike="noStrike" kern="1200" cap="none" spc="0" normalizeH="0" baseline="0" noProof="0" dirty="0">
              <a:ln>
                <a:noFill/>
              </a:ln>
              <a:solidFill>
                <a:srgbClr val="2E8280"/>
              </a:solidFill>
              <a:effectLst/>
              <a:uLnTx/>
              <a:uFillTx/>
              <a:latin typeface="等线" panose="02010600030101010101" pitchFamily="2" charset="-122"/>
              <a:ea typeface="宋体" panose="02010600030101010101" pitchFamily="2" charset="-122"/>
              <a:cs typeface="+mn-cs"/>
            </a:endParaRPr>
          </a:p>
        </p:txBody>
      </p:sp>
      <p:pic>
        <p:nvPicPr>
          <p:cNvPr id="49155" name="图片 582"/>
          <p:cNvPicPr>
            <a:picLocks noChangeAspect="1" noChangeArrowheads="1"/>
          </p:cNvPicPr>
          <p:nvPr/>
        </p:nvPicPr>
        <p:blipFill>
          <a:blip r:embed="rId3" cstate="email"/>
          <a:srcRect/>
          <a:stretch>
            <a:fillRect/>
          </a:stretch>
        </p:blipFill>
        <p:spPr bwMode="auto">
          <a:xfrm>
            <a:off x="8091489" y="5461002"/>
            <a:ext cx="779462" cy="1047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156" name="图片 7"/>
          <p:cNvPicPr>
            <a:picLocks noChangeAspect="1" noChangeArrowheads="1"/>
          </p:cNvPicPr>
          <p:nvPr/>
        </p:nvPicPr>
        <p:blipFill>
          <a:blip r:embed="rId4" cstate="email"/>
          <a:srcRect/>
          <a:stretch>
            <a:fillRect/>
          </a:stretch>
        </p:blipFill>
        <p:spPr bwMode="auto">
          <a:xfrm>
            <a:off x="579439" y="2717800"/>
            <a:ext cx="3541712" cy="335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文本框 1"/>
          <p:cNvSpPr txBox="1">
            <a:spLocks noChangeArrowheads="1"/>
          </p:cNvSpPr>
          <p:nvPr/>
        </p:nvSpPr>
        <p:spPr bwMode="auto">
          <a:xfrm>
            <a:off x="595313" y="1308102"/>
            <a:ext cx="7810500" cy="2362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找出文中你觉得有趣的部分，说说自己的感受，还可以说说自己有过什么“发明与发现”。</a:t>
            </a:r>
          </a:p>
        </p:txBody>
      </p:sp>
      <p:sp>
        <p:nvSpPr>
          <p:cNvPr id="3" name="文本框 2"/>
          <p:cNvSpPr txBox="1">
            <a:spLocks noChangeArrowheads="1"/>
          </p:cNvSpPr>
          <p:nvPr/>
        </p:nvSpPr>
        <p:spPr bwMode="auto">
          <a:xfrm>
            <a:off x="1027114" y="3858685"/>
            <a:ext cx="7378700" cy="2362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2E8280"/>
                </a:solidFill>
                <a:effectLst/>
                <a:uLnTx/>
                <a:uFillTx/>
                <a:latin typeface="楷体" panose="02010609060101010101" pitchFamily="49" charset="-122"/>
                <a:ea typeface="楷体" panose="02010609060101010101" pitchFamily="49" charset="-122"/>
                <a:cs typeface="+mn-cs"/>
              </a:rPr>
              <a:t>示例：</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世界上重大的发明与发现，有时还面临着受到驱逐和迫害的风险。</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endPar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Box 1"/>
          <p:cNvSpPr txBox="1">
            <a:spLocks noChangeArrowheads="1"/>
          </p:cNvSpPr>
          <p:nvPr/>
        </p:nvSpPr>
        <p:spPr bwMode="auto">
          <a:xfrm>
            <a:off x="2419875" y="2215006"/>
            <a:ext cx="3035300" cy="1897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defTabSz="1219200" eaLnBrk="0" fontAlgn="base" hangingPunct="0">
              <a:spcBef>
                <a:spcPct val="0"/>
              </a:spcBef>
              <a:spcAft>
                <a:spcPct val="0"/>
              </a:spcAft>
              <a:defRPr/>
            </a:pPr>
            <a:r>
              <a:rPr lang="en-US" altLang="zh-CN" sz="5865" b="1" dirty="0">
                <a:solidFill>
                  <a:prstClr val="black"/>
                </a:solidFill>
                <a:latin typeface="楷体" panose="02010609060101010101" pitchFamily="49" charset="-122"/>
                <a:ea typeface="楷体" panose="02010609060101010101" pitchFamily="49" charset="-122"/>
              </a:rPr>
              <a:t>4 </a:t>
            </a:r>
            <a:r>
              <a:rPr lang="en-US" altLang="zh-CN" sz="5865" b="1" baseline="30000" dirty="0">
                <a:solidFill>
                  <a:prstClr val="black"/>
                </a:solidFill>
                <a:latin typeface="宋体" panose="02010600030101010101" pitchFamily="2" charset="-122"/>
                <a:ea typeface="宋体" panose="02010600030101010101" pitchFamily="2" charset="-122"/>
              </a:rPr>
              <a:t>*</a:t>
            </a:r>
            <a:r>
              <a:rPr lang="en-US" altLang="zh-CN" sz="5865" b="1" dirty="0">
                <a:solidFill>
                  <a:prstClr val="black"/>
                </a:solidFill>
                <a:latin typeface="楷体" panose="02010609060101010101" pitchFamily="49" charset="-122"/>
                <a:ea typeface="楷体" panose="02010609060101010101" pitchFamily="49" charset="-122"/>
              </a:rPr>
              <a:t> </a:t>
            </a:r>
            <a:r>
              <a:rPr lang="zh-CN" altLang="en-US" sz="5865" b="1" dirty="0">
                <a:solidFill>
                  <a:prstClr val="black"/>
                </a:solidFill>
                <a:latin typeface="楷体" panose="02010609060101010101" pitchFamily="49" charset="-122"/>
                <a:ea typeface="楷体" panose="02010609060101010101" pitchFamily="49" charset="-122"/>
              </a:rPr>
              <a:t>梅花魂</a:t>
            </a:r>
          </a:p>
        </p:txBody>
      </p:sp>
    </p:spTree>
  </p:cSld>
  <p:clrMapOvr>
    <a:masterClrMapping/>
  </p:clrMapOvr>
  <p:transition spd="slow">
    <p:cover dir="rd"/>
  </p:transition>
</p:sld>
</file>

<file path=ppt/slides/slide1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文本框 1"/>
          <p:cNvSpPr txBox="1">
            <a:spLocks noChangeArrowheads="1"/>
          </p:cNvSpPr>
          <p:nvPr/>
        </p:nvSpPr>
        <p:spPr bwMode="auto">
          <a:xfrm>
            <a:off x="882651" y="1117601"/>
            <a:ext cx="7378700" cy="7088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这句话一语</a:t>
            </a:r>
            <a:r>
              <a:rPr kumimoji="0" lang="zh-CN" altLang="en-US" sz="4265" b="1" i="0" u="none" strike="noStrike" kern="1200" cap="none" spc="0" normalizeH="0" baseline="0" noProof="0">
                <a:ln>
                  <a:noFill/>
                </a:ln>
                <a:solidFill>
                  <a:srgbClr val="2E8280"/>
                </a:solidFill>
                <a:effectLst/>
                <a:uLnTx/>
                <a:uFillTx/>
                <a:latin typeface="楷体" panose="02010609060101010101" pitchFamily="49" charset="-122"/>
                <a:ea typeface="楷体" panose="02010609060101010101" pitchFamily="49" charset="-122"/>
                <a:cs typeface="+mn-cs"/>
              </a:rPr>
              <a:t>双关</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。其一，它讲出了科学事业发展过程中的某些真实情况，哥白尼等科学家都有过这样的遭遇；其二，“我”用</a:t>
            </a:r>
            <a:r>
              <a:rPr kumimoji="0" lang="zh-CN" altLang="en-US" sz="4265" b="1" i="0" u="none" strike="noStrike" kern="1200" cap="none" spc="0" normalizeH="0" baseline="0" noProof="0">
                <a:ln>
                  <a:noFill/>
                </a:ln>
                <a:solidFill>
                  <a:srgbClr val="2E8280"/>
                </a:solidFill>
                <a:effectLst/>
                <a:uLnTx/>
                <a:uFillTx/>
                <a:latin typeface="楷体" panose="02010609060101010101" pitchFamily="49" charset="-122"/>
                <a:ea typeface="楷体" panose="02010609060101010101" pitchFamily="49" charset="-122"/>
                <a:cs typeface="+mn-cs"/>
              </a:rPr>
              <a:t>幽默</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与</a:t>
            </a:r>
            <a:r>
              <a:rPr kumimoji="0" lang="zh-CN" altLang="en-US" sz="4265" b="1" i="0" u="none" strike="noStrike" kern="1200" cap="none" spc="0" normalizeH="0" baseline="0" noProof="0">
                <a:ln>
                  <a:noFill/>
                </a:ln>
                <a:solidFill>
                  <a:srgbClr val="2E8280"/>
                </a:solidFill>
                <a:effectLst/>
                <a:uLnTx/>
                <a:uFillTx/>
                <a:latin typeface="楷体" panose="02010609060101010101" pitchFamily="49" charset="-122"/>
                <a:ea typeface="楷体" panose="02010609060101010101" pitchFamily="49" charset="-122"/>
                <a:cs typeface="+mn-cs"/>
              </a:rPr>
              <a:t>自嘲</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的方式，表达了对此事的看法：谁让“我”有这样“重大”的发现呢？被轰出教室也就不足为奇了。</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大括号 4"/>
          <p:cNvSpPr/>
          <p:nvPr/>
        </p:nvSpPr>
        <p:spPr>
          <a:xfrm>
            <a:off x="1462089" y="1735668"/>
            <a:ext cx="212725" cy="4083051"/>
          </a:xfrm>
          <a:prstGeom prst="leftBrace">
            <a:avLst>
              <a:gd name="adj1" fmla="val 123088"/>
              <a:gd name="adj2" fmla="val 50000"/>
            </a:avLst>
          </a:prstGeom>
          <a:ln w="2222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1219200" rtl="0" eaLnBrk="1" fontAlgn="base" latinLnBrk="0" hangingPunct="1">
              <a:lnSpc>
                <a:spcPct val="100000"/>
              </a:lnSpc>
              <a:spcBef>
                <a:spcPct val="0"/>
              </a:spcBef>
              <a:spcAft>
                <a:spcPct val="0"/>
              </a:spcAft>
              <a:buClrTx/>
              <a:buSzTx/>
              <a:buFontTx/>
              <a:buNone/>
              <a:defRPr/>
            </a:pPr>
            <a:endParaRPr kumimoji="0" lang="zh-CN" altLang="en-US" sz="3735" b="0"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6" name="文本框 5"/>
          <p:cNvSpPr txBox="1">
            <a:spLocks noChangeArrowheads="1"/>
          </p:cNvSpPr>
          <p:nvPr/>
        </p:nvSpPr>
        <p:spPr bwMode="auto">
          <a:xfrm>
            <a:off x="2995614" y="2370667"/>
            <a:ext cx="404177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梦中飞行，产生疑惑</a:t>
            </a:r>
          </a:p>
        </p:txBody>
      </p:sp>
      <p:sp>
        <p:nvSpPr>
          <p:cNvPr id="7" name="文本框 6"/>
          <p:cNvSpPr txBox="1">
            <a:spLocks noChangeArrowheads="1"/>
          </p:cNvSpPr>
          <p:nvPr/>
        </p:nvSpPr>
        <p:spPr bwMode="auto">
          <a:xfrm>
            <a:off x="3000376" y="3287185"/>
            <a:ext cx="405447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询问老师，加重好奇</a:t>
            </a:r>
          </a:p>
        </p:txBody>
      </p:sp>
      <p:sp>
        <p:nvSpPr>
          <p:cNvPr id="16" name="左大括号 15"/>
          <p:cNvSpPr/>
          <p:nvPr/>
        </p:nvSpPr>
        <p:spPr>
          <a:xfrm rot="10800000">
            <a:off x="6862764" y="1735668"/>
            <a:ext cx="212725" cy="4083051"/>
          </a:xfrm>
          <a:prstGeom prst="leftBrace">
            <a:avLst>
              <a:gd name="adj1" fmla="val 123088"/>
              <a:gd name="adj2" fmla="val 50000"/>
            </a:avLst>
          </a:prstGeom>
          <a:ln w="2222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1219200" rtl="0" eaLnBrk="1" fontAlgn="base" latinLnBrk="0" hangingPunct="1">
              <a:lnSpc>
                <a:spcPct val="100000"/>
              </a:lnSpc>
              <a:spcBef>
                <a:spcPct val="0"/>
              </a:spcBef>
              <a:spcAft>
                <a:spcPct val="0"/>
              </a:spcAft>
              <a:buClrTx/>
              <a:buSzTx/>
              <a:buFontTx/>
              <a:buNone/>
              <a:defRPr/>
            </a:pPr>
            <a:endParaRPr kumimoji="0" lang="zh-CN" altLang="en-US" sz="3735" b="0" i="0" u="none" strike="noStrike" kern="1200" cap="none" spc="0" normalizeH="0" baseline="0" noProof="0" dirty="0">
              <a:ln>
                <a:noFill/>
              </a:ln>
              <a:solidFill>
                <a:srgbClr val="000000"/>
              </a:solidFill>
              <a:effectLst/>
              <a:uLnTx/>
              <a:uFillTx/>
              <a:latin typeface="宋体" panose="02010600030101010101" pitchFamily="2" charset="-122"/>
              <a:ea typeface="等线" panose="02010600030101010101" pitchFamily="2" charset="-122"/>
              <a:cs typeface="+mn-cs"/>
            </a:endParaRPr>
          </a:p>
        </p:txBody>
      </p:sp>
      <p:sp>
        <p:nvSpPr>
          <p:cNvPr id="17" name="文本框 16"/>
          <p:cNvSpPr txBox="1">
            <a:spLocks noChangeArrowheads="1"/>
          </p:cNvSpPr>
          <p:nvPr/>
        </p:nvSpPr>
        <p:spPr bwMode="auto">
          <a:xfrm>
            <a:off x="7054850" y="2664885"/>
            <a:ext cx="1874838" cy="4030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求知若渴</a:t>
            </a:r>
            <a:endPar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大胆探究</a:t>
            </a:r>
          </a:p>
        </p:txBody>
      </p:sp>
      <p:sp>
        <p:nvSpPr>
          <p:cNvPr id="15" name="文本框 14"/>
          <p:cNvSpPr txBox="1">
            <a:spLocks noChangeArrowheads="1"/>
          </p:cNvSpPr>
          <p:nvPr/>
        </p:nvSpPr>
        <p:spPr bwMode="auto">
          <a:xfrm>
            <a:off x="3000376" y="4214285"/>
            <a:ext cx="405447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观察思考，得出猜想</a:t>
            </a:r>
          </a:p>
        </p:txBody>
      </p:sp>
      <p:sp>
        <p:nvSpPr>
          <p:cNvPr id="13" name="文本框 12"/>
          <p:cNvSpPr txBox="1">
            <a:spLocks noChangeArrowheads="1"/>
          </p:cNvSpPr>
          <p:nvPr/>
        </p:nvSpPr>
        <p:spPr bwMode="auto">
          <a:xfrm>
            <a:off x="1706563" y="5209118"/>
            <a:ext cx="472440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证实猜想，发笑受罚</a:t>
            </a:r>
          </a:p>
        </p:txBody>
      </p:sp>
      <p:sp>
        <p:nvSpPr>
          <p:cNvPr id="29706" name="文本框 2"/>
          <p:cNvSpPr txBox="1">
            <a:spLocks noChangeArrowheads="1"/>
          </p:cNvSpPr>
          <p:nvPr/>
        </p:nvSpPr>
        <p:spPr bwMode="auto">
          <a:xfrm>
            <a:off x="623889" y="2074334"/>
            <a:ext cx="585787" cy="33756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童年的发现</a:t>
            </a:r>
          </a:p>
        </p:txBody>
      </p:sp>
      <p:sp>
        <p:nvSpPr>
          <p:cNvPr id="53257" name="文本框 1"/>
          <p:cNvSpPr txBox="1">
            <a:spLocks noChangeArrowheads="1"/>
          </p:cNvSpPr>
          <p:nvPr/>
        </p:nvSpPr>
        <p:spPr bwMode="auto">
          <a:xfrm>
            <a:off x="1878014" y="421218"/>
            <a:ext cx="2447925"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D75E1B"/>
                </a:solidFill>
                <a:effectLst/>
                <a:uLnTx/>
                <a:uFillTx/>
                <a:latin typeface="黑体" panose="02010609060101010101" pitchFamily="49" charset="-122"/>
                <a:ea typeface="黑体" panose="02010609060101010101" pitchFamily="49" charset="-122"/>
                <a:cs typeface="+mn-cs"/>
              </a:rPr>
              <a:t>结构梳理</a:t>
            </a:r>
          </a:p>
        </p:txBody>
      </p:sp>
      <p:pic>
        <p:nvPicPr>
          <p:cNvPr id="53258" name="图片 18"/>
          <p:cNvPicPr>
            <a:picLocks noChangeAspect="1" noChangeArrowheads="1"/>
          </p:cNvPicPr>
          <p:nvPr/>
        </p:nvPicPr>
        <p:blipFill>
          <a:blip r:embed="rId3" cstate="email"/>
          <a:srcRect/>
          <a:stretch>
            <a:fillRect/>
          </a:stretch>
        </p:blipFill>
        <p:spPr bwMode="auto">
          <a:xfrm>
            <a:off x="8015289" y="5520269"/>
            <a:ext cx="901700" cy="11218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 name="文本框 17"/>
          <p:cNvSpPr txBox="1">
            <a:spLocks noChangeArrowheads="1"/>
          </p:cNvSpPr>
          <p:nvPr/>
        </p:nvSpPr>
        <p:spPr bwMode="auto">
          <a:xfrm>
            <a:off x="1674814" y="1532467"/>
            <a:ext cx="5259387"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概述发现</a:t>
            </a:r>
            <a:r>
              <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胚胎发育规律</a:t>
            </a:r>
          </a:p>
        </p:txBody>
      </p:sp>
      <p:sp>
        <p:nvSpPr>
          <p:cNvPr id="19" name="文本框 18"/>
          <p:cNvSpPr txBox="1">
            <a:spLocks noChangeArrowheads="1"/>
          </p:cNvSpPr>
          <p:nvPr/>
        </p:nvSpPr>
        <p:spPr bwMode="auto">
          <a:xfrm>
            <a:off x="1706564" y="2916769"/>
            <a:ext cx="1052512" cy="27176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发现过程</a:t>
            </a:r>
          </a:p>
        </p:txBody>
      </p:sp>
      <p:sp>
        <p:nvSpPr>
          <p:cNvPr id="20" name="左大括号 19"/>
          <p:cNvSpPr/>
          <p:nvPr/>
        </p:nvSpPr>
        <p:spPr>
          <a:xfrm>
            <a:off x="2760664" y="2575985"/>
            <a:ext cx="234950" cy="2027767"/>
          </a:xfrm>
          <a:prstGeom prst="leftBrace">
            <a:avLst>
              <a:gd name="adj1" fmla="val 123088"/>
              <a:gd name="adj2" fmla="val 50000"/>
            </a:avLst>
          </a:prstGeom>
          <a:ln w="2222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1219200" rtl="0" eaLnBrk="1" fontAlgn="base" latinLnBrk="0" hangingPunct="1">
              <a:lnSpc>
                <a:spcPct val="100000"/>
              </a:lnSpc>
              <a:spcBef>
                <a:spcPct val="0"/>
              </a:spcBef>
              <a:spcAft>
                <a:spcPct val="0"/>
              </a:spcAft>
              <a:buClrTx/>
              <a:buSzTx/>
              <a:buFontTx/>
              <a:buNone/>
              <a:defRPr/>
            </a:pPr>
            <a:endParaRPr kumimoji="0" lang="zh-CN" altLang="en-US" sz="3735" b="0"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29706"/>
                                        </p:tgtEl>
                                        <p:attrNameLst>
                                          <p:attrName>style.visibility</p:attrName>
                                        </p:attrNameLst>
                                      </p:cBhvr>
                                      <p:to>
                                        <p:strVal val="visible"/>
                                      </p:to>
                                    </p:set>
                                    <p:animEffect transition="in" filter="randombar(horizontal)">
                                      <p:cBhvr>
                                        <p:cTn id="7" dur="500"/>
                                        <p:tgtEl>
                                          <p:spTgt spid="29706"/>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linds(horizont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linds(horizontal)">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grpId="0" nodeType="click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blinds(horizontal)">
                                      <p:cBhvr>
                                        <p:cTn id="20" dur="500"/>
                                        <p:tgtEl>
                                          <p:spTgt spid="19"/>
                                        </p:tgtEl>
                                      </p:cBhvr>
                                    </p:animEffect>
                                  </p:childTnLst>
                                </p:cTn>
                              </p:par>
                              <p:par>
                                <p:cTn id="21" presetID="3" presetClass="entr" presetSubtype="10"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blinds(horizontal)">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3" presetClass="entr" presetSubtype="10"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blinds(horizontal)">
                                      <p:cBhvr>
                                        <p:cTn id="28" dur="500"/>
                                        <p:tgtEl>
                                          <p:spTgt spid="6"/>
                                        </p:tgtEl>
                                      </p:cBhvr>
                                    </p:animEffect>
                                  </p:childTnLst>
                                </p:cTn>
                              </p:par>
                            </p:childTnLst>
                          </p:cTn>
                        </p:par>
                      </p:childTnLst>
                    </p:cTn>
                  </p:par>
                  <p:par>
                    <p:cTn id="29" fill="hold">
                      <p:stCondLst>
                        <p:cond delay="indefinite"/>
                      </p:stCondLst>
                      <p:childTnLst>
                        <p:par>
                          <p:cTn id="30" fill="hold">
                            <p:stCondLst>
                              <p:cond delay="0"/>
                            </p:stCondLst>
                            <p:childTnLst>
                              <p:par>
                                <p:cTn id="31" presetID="3" presetClass="entr" presetSubtype="1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blinds(horizontal)">
                                      <p:cBhvr>
                                        <p:cTn id="33" dur="5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3" presetClass="entr" presetSubtype="10" fill="hold" grpId="0" nodeType="click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blinds(horizontal)">
                                      <p:cBhvr>
                                        <p:cTn id="38" dur="500"/>
                                        <p:tgtEl>
                                          <p:spTgt spid="15"/>
                                        </p:tgtEl>
                                      </p:cBhvr>
                                    </p:animEffect>
                                  </p:childTnLst>
                                </p:cTn>
                              </p:par>
                            </p:childTnLst>
                          </p:cTn>
                        </p:par>
                      </p:childTnLst>
                    </p:cTn>
                  </p:par>
                  <p:par>
                    <p:cTn id="39" fill="hold">
                      <p:stCondLst>
                        <p:cond delay="indefinite"/>
                      </p:stCondLst>
                      <p:childTnLst>
                        <p:par>
                          <p:cTn id="40" fill="hold">
                            <p:stCondLst>
                              <p:cond delay="0"/>
                            </p:stCondLst>
                            <p:childTnLst>
                              <p:par>
                                <p:cTn id="41" presetID="3" presetClass="entr" presetSubtype="10" fill="hold" grpId="0" nodeType="click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blinds(horizontal)">
                                      <p:cBhvr>
                                        <p:cTn id="43" dur="500"/>
                                        <p:tgtEl>
                                          <p:spTgt spid="13"/>
                                        </p:tgtEl>
                                      </p:cBhvr>
                                    </p:animEffect>
                                  </p:childTnLst>
                                </p:cTn>
                              </p:par>
                            </p:childTnLst>
                          </p:cTn>
                        </p:par>
                      </p:childTnLst>
                    </p:cTn>
                  </p:par>
                  <p:par>
                    <p:cTn id="44" fill="hold">
                      <p:stCondLst>
                        <p:cond delay="indefinite"/>
                      </p:stCondLst>
                      <p:childTnLst>
                        <p:par>
                          <p:cTn id="45" fill="hold">
                            <p:stCondLst>
                              <p:cond delay="0"/>
                            </p:stCondLst>
                            <p:childTnLst>
                              <p:par>
                                <p:cTn id="46" presetID="3" presetClass="entr" presetSubtype="10" fill="hold" grpId="0" nodeType="click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blinds(horizontal)">
                                      <p:cBhvr>
                                        <p:cTn id="48" dur="500"/>
                                        <p:tgtEl>
                                          <p:spTgt spid="16"/>
                                        </p:tgtEl>
                                      </p:cBhvr>
                                    </p:animEffect>
                                  </p:childTnLst>
                                </p:cTn>
                              </p:par>
                              <p:par>
                                <p:cTn id="49" presetID="3" presetClass="entr" presetSubtype="10" fill="hold" grpId="0" nodeType="with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blinds(horizontal)">
                                      <p:cBhvr>
                                        <p:cTn id="5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p:bldP spid="16" grpId="0" animBg="1"/>
      <p:bldP spid="17" grpId="0"/>
      <p:bldP spid="15" grpId="0"/>
      <p:bldP spid="13" grpId="0"/>
      <p:bldP spid="29706" grpId="0"/>
      <p:bldP spid="18" grpId="0"/>
      <p:bldP spid="19" grpId="0"/>
      <p:bldP spid="20" grpId="0" animBg="1"/>
    </p:bldLst>
  </p:timing>
</p:sld>
</file>

<file path=ppt/slides/slide1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a:spLocks noChangeArrowheads="1"/>
          </p:cNvSpPr>
          <p:nvPr/>
        </p:nvSpPr>
        <p:spPr bwMode="auto">
          <a:xfrm>
            <a:off x="695325" y="2402418"/>
            <a:ext cx="7951788" cy="34129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本文用幽默风趣的语言记叙了“我”九岁时发现了胚胎发育的规律这件事，反映了儿童求知若渴的特点和惊人的想象力。</a:t>
            </a:r>
          </a:p>
        </p:txBody>
      </p:sp>
      <p:sp>
        <p:nvSpPr>
          <p:cNvPr id="55298" name="文本框 1"/>
          <p:cNvSpPr txBox="1">
            <a:spLocks noChangeArrowheads="1"/>
          </p:cNvSpPr>
          <p:nvPr/>
        </p:nvSpPr>
        <p:spPr bwMode="auto">
          <a:xfrm>
            <a:off x="1878014" y="421218"/>
            <a:ext cx="2447925"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D75E1B"/>
                </a:solidFill>
                <a:effectLst/>
                <a:uLnTx/>
                <a:uFillTx/>
                <a:latin typeface="黑体" panose="02010609060101010101" pitchFamily="49" charset="-122"/>
                <a:ea typeface="黑体" panose="02010609060101010101" pitchFamily="49" charset="-122"/>
                <a:cs typeface="+mn-cs"/>
              </a:rPr>
              <a:t>课文小结</a:t>
            </a:r>
          </a:p>
        </p:txBody>
      </p:sp>
      <p:pic>
        <p:nvPicPr>
          <p:cNvPr id="55299" name="图片 6"/>
          <p:cNvPicPr>
            <a:picLocks noChangeAspect="1" noChangeArrowheads="1"/>
          </p:cNvPicPr>
          <p:nvPr/>
        </p:nvPicPr>
        <p:blipFill>
          <a:blip r:embed="rId3" cstate="email"/>
          <a:srcRect/>
          <a:stretch>
            <a:fillRect/>
          </a:stretch>
        </p:blipFill>
        <p:spPr bwMode="auto">
          <a:xfrm>
            <a:off x="8091489" y="5461002"/>
            <a:ext cx="779462" cy="1047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a:spLocks noChangeArrowheads="1"/>
          </p:cNvSpPr>
          <p:nvPr/>
        </p:nvSpPr>
        <p:spPr bwMode="auto">
          <a:xfrm>
            <a:off x="866776" y="2218267"/>
            <a:ext cx="7445375" cy="46663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base" latinLnBrk="0" hangingPunct="1">
              <a:lnSpc>
                <a:spcPct val="130000"/>
              </a:lnSpc>
              <a:spcBef>
                <a:spcPts val="2400"/>
              </a:spcBef>
              <a:spcAft>
                <a:spcPct val="0"/>
              </a:spcAft>
              <a:buClrTx/>
              <a:buSzTx/>
              <a:buFont typeface="+mj-lt"/>
              <a:buAutoNum type="arabicPeriod"/>
              <a:defRPr/>
            </a:pP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你还知道哪些著名人物的童年趣事呢？课下查找相关资料。</a:t>
            </a:r>
            <a:endParaRPr kumimoji="0" lang="en-US" altLang="zh-CN"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endParaRPr>
          </a:p>
          <a:p>
            <a:pPr marL="686435" marR="0" lvl="0" indent="-686435" algn="l" defTabSz="1219200" rtl="0" eaLnBrk="1" fontAlgn="base" latinLnBrk="0" hangingPunct="1">
              <a:lnSpc>
                <a:spcPct val="130000"/>
              </a:lnSpc>
              <a:spcBef>
                <a:spcPts val="2400"/>
              </a:spcBef>
              <a:spcAft>
                <a:spcPct val="0"/>
              </a:spcAft>
              <a:buClrTx/>
              <a:buSzTx/>
              <a:buFont typeface="+mj-lt"/>
              <a:buAutoNum type="arabicPeriod"/>
              <a:defRPr/>
            </a:pP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和同学或父母分享你的童年发现。</a:t>
            </a:r>
            <a:endParaRPr kumimoji="0" lang="en-US" altLang="zh-CN"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endParaRPr>
          </a:p>
        </p:txBody>
      </p:sp>
      <p:sp>
        <p:nvSpPr>
          <p:cNvPr id="64514" name="文本框 1"/>
          <p:cNvSpPr txBox="1">
            <a:spLocks noChangeArrowheads="1"/>
          </p:cNvSpPr>
          <p:nvPr/>
        </p:nvSpPr>
        <p:spPr bwMode="auto">
          <a:xfrm>
            <a:off x="1878014" y="421218"/>
            <a:ext cx="2447925"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D75E1B"/>
                </a:solidFill>
                <a:effectLst/>
                <a:uLnTx/>
                <a:uFillTx/>
                <a:latin typeface="黑体" panose="02010609060101010101" pitchFamily="49" charset="-122"/>
                <a:ea typeface="黑体" panose="02010609060101010101" pitchFamily="49" charset="-122"/>
                <a:cs typeface="+mn-cs"/>
              </a:rPr>
              <a:t>课后作业</a:t>
            </a:r>
          </a:p>
        </p:txBody>
      </p:sp>
      <p:pic>
        <p:nvPicPr>
          <p:cNvPr id="64515" name="图片 7"/>
          <p:cNvPicPr>
            <a:picLocks noChangeAspect="1" noChangeArrowheads="1"/>
          </p:cNvPicPr>
          <p:nvPr/>
        </p:nvPicPr>
        <p:blipFill>
          <a:blip r:embed="rId3" cstate="email"/>
          <a:srcRect/>
          <a:stretch>
            <a:fillRect/>
          </a:stretch>
        </p:blipFill>
        <p:spPr bwMode="auto">
          <a:xfrm>
            <a:off x="8015289" y="5520269"/>
            <a:ext cx="901700" cy="11218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1123410" y="1719508"/>
            <a:ext cx="7245350" cy="2281767"/>
            <a:chOff x="797727" y="1969478"/>
            <a:chExt cx="7244862" cy="1712354"/>
          </a:xfrm>
          <a:noFill/>
        </p:grpSpPr>
        <p:sp>
          <p:nvSpPr>
            <p:cNvPr id="4" name="椭圆 3"/>
            <p:cNvSpPr/>
            <p:nvPr/>
          </p:nvSpPr>
          <p:spPr>
            <a:xfrm>
              <a:off x="797727" y="1969478"/>
              <a:ext cx="7244862" cy="171235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5125" name="标题 1"/>
            <p:cNvSpPr txBox="1">
              <a:spLocks noChangeArrowheads="1"/>
            </p:cNvSpPr>
            <p:nvPr/>
          </p:nvSpPr>
          <p:spPr bwMode="auto">
            <a:xfrm>
              <a:off x="864158" y="2446243"/>
              <a:ext cx="7112000" cy="75882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defTabSz="850900" eaLnBrk="0" hangingPunct="0">
                <a:defRPr>
                  <a:solidFill>
                    <a:schemeClr val="tx1"/>
                  </a:solidFill>
                  <a:latin typeface="Calibri" panose="020F0502020204030204" pitchFamily="34" charset="0"/>
                  <a:ea typeface="宋体" panose="02010600030101010101" pitchFamily="2" charset="-122"/>
                </a:defRPr>
              </a:lvl1pPr>
              <a:lvl2pPr defTabSz="850900" eaLnBrk="0" hangingPunct="0">
                <a:defRPr>
                  <a:solidFill>
                    <a:schemeClr val="tx1"/>
                  </a:solidFill>
                  <a:latin typeface="Calibri" panose="020F0502020204030204" pitchFamily="34" charset="0"/>
                  <a:ea typeface="宋体" panose="02010600030101010101" pitchFamily="2" charset="-122"/>
                </a:defRPr>
              </a:lvl2pPr>
              <a:lvl3pPr defTabSz="850900" eaLnBrk="0" hangingPunct="0">
                <a:defRPr>
                  <a:solidFill>
                    <a:schemeClr val="tx1"/>
                  </a:solidFill>
                  <a:latin typeface="Calibri" panose="020F0502020204030204" pitchFamily="34" charset="0"/>
                  <a:ea typeface="宋体" panose="02010600030101010101" pitchFamily="2" charset="-122"/>
                </a:defRPr>
              </a:lvl3pPr>
              <a:lvl4pPr defTabSz="850900" eaLnBrk="0" hangingPunct="0">
                <a:defRPr>
                  <a:solidFill>
                    <a:schemeClr val="tx1"/>
                  </a:solidFill>
                  <a:latin typeface="Calibri" panose="020F0502020204030204" pitchFamily="34" charset="0"/>
                  <a:ea typeface="宋体" panose="02010600030101010101" pitchFamily="2" charset="-122"/>
                </a:defRPr>
              </a:lvl4pPr>
              <a:lvl5pPr defTabSz="850900" eaLnBrk="0" hangingPunct="0">
                <a:defRPr>
                  <a:solidFill>
                    <a:schemeClr val="tx1"/>
                  </a:solidFill>
                  <a:latin typeface="Calibri" panose="020F0502020204030204" pitchFamily="34" charset="0"/>
                  <a:ea typeface="宋体" panose="02010600030101010101" pitchFamily="2" charset="-122"/>
                </a:defRPr>
              </a:lvl5pPr>
              <a:lvl6pPr defTabSz="8509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defTabSz="8509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defTabSz="8509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defTabSz="8509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134745"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口语交际：我们都来讲笑话</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文本框 1"/>
          <p:cNvSpPr txBox="1">
            <a:spLocks noChangeArrowheads="1"/>
          </p:cNvSpPr>
          <p:nvPr/>
        </p:nvSpPr>
        <p:spPr bwMode="auto">
          <a:xfrm>
            <a:off x="285751" y="605367"/>
            <a:ext cx="2447925" cy="1569660"/>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cs"/>
              </a:rPr>
              <a:t>交际内容</a:t>
            </a:r>
          </a:p>
        </p:txBody>
      </p:sp>
      <p:sp>
        <p:nvSpPr>
          <p:cNvPr id="6146" name="文本框 15"/>
          <p:cNvSpPr txBox="1">
            <a:spLocks noChangeArrowheads="1"/>
          </p:cNvSpPr>
          <p:nvPr/>
        </p:nvSpPr>
        <p:spPr bwMode="auto">
          <a:xfrm>
            <a:off x="863601" y="1866902"/>
            <a:ext cx="7404100" cy="551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在生活中，笑话给我们带来了无穷的快乐，这一次口语交际的主题是“我们都来讲笑话”，收集的笑话可以是从报刊、杂志上看到的，也可以是生活中的真实经历。准备的内容要积极向上，传递正能量。</a:t>
            </a:r>
          </a:p>
        </p:txBody>
      </p:sp>
      <p:pic>
        <p:nvPicPr>
          <p:cNvPr id="6149" name="图片 20"/>
          <p:cNvPicPr>
            <a:picLocks noChangeAspect="1" noChangeArrowheads="1"/>
          </p:cNvPicPr>
          <p:nvPr/>
        </p:nvPicPr>
        <p:blipFill>
          <a:blip r:embed="rId2"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文本框 1"/>
          <p:cNvSpPr txBox="1">
            <a:spLocks noChangeArrowheads="1"/>
          </p:cNvSpPr>
          <p:nvPr/>
        </p:nvSpPr>
        <p:spPr bwMode="auto">
          <a:xfrm>
            <a:off x="285751" y="605367"/>
            <a:ext cx="2447925" cy="1569660"/>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cs"/>
              </a:rPr>
              <a:t>交际指导</a:t>
            </a:r>
          </a:p>
        </p:txBody>
      </p:sp>
      <p:sp>
        <p:nvSpPr>
          <p:cNvPr id="7170" name="文本框 6"/>
          <p:cNvSpPr txBox="1">
            <a:spLocks noChangeArrowheads="1"/>
          </p:cNvSpPr>
          <p:nvPr/>
        </p:nvSpPr>
        <p:spPr bwMode="auto">
          <a:xfrm>
            <a:off x="790576" y="1644653"/>
            <a:ext cx="5218113" cy="551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a:t>
            </a:r>
            <a:r>
              <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1.</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收集笑话，熟记内容。把从网络、报刊、杂志上看到的笑话抄下来，也可以是自己在生活中看到的或听到的，选取其中最有趣的记熟。</a:t>
            </a:r>
          </a:p>
        </p:txBody>
      </p:sp>
      <p:pic>
        <p:nvPicPr>
          <p:cNvPr id="2" name="图片 1"/>
          <p:cNvPicPr>
            <a:picLocks noChangeAspect="1"/>
          </p:cNvPicPr>
          <p:nvPr/>
        </p:nvPicPr>
        <p:blipFill>
          <a:blip r:embed="rId2" cstate="email"/>
          <a:stretch>
            <a:fillRect/>
          </a:stretch>
        </p:blipFill>
        <p:spPr>
          <a:xfrm>
            <a:off x="5967270" y="2150745"/>
            <a:ext cx="2706176" cy="2926901"/>
          </a:xfrm>
          <a:prstGeom prst="ellipse">
            <a:avLst/>
          </a:prstGeom>
          <a:ln>
            <a:noFill/>
          </a:ln>
          <a:effectLst>
            <a:softEdge rad="112500"/>
          </a:effec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文本框 1"/>
          <p:cNvSpPr txBox="1">
            <a:spLocks noChangeArrowheads="1"/>
          </p:cNvSpPr>
          <p:nvPr/>
        </p:nvSpPr>
        <p:spPr bwMode="auto">
          <a:xfrm>
            <a:off x="901701" y="1202268"/>
            <a:ext cx="7404100" cy="63006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a:t>
            </a:r>
            <a:r>
              <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2.</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练习试讲，掌握技巧。先在家里试着讲一讲，根据家人的建议来改进。讲的时候，叙事要清楚，语言要明白，口语化，说话要连贯，语速要恰当。设身处地地想一想笑话中人物的神情、语气、动作，并尽量表现出来。</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文本框 1"/>
          <p:cNvSpPr txBox="1">
            <a:spLocks noChangeArrowheads="1"/>
          </p:cNvSpPr>
          <p:nvPr/>
        </p:nvSpPr>
        <p:spPr bwMode="auto">
          <a:xfrm>
            <a:off x="863601" y="1117602"/>
            <a:ext cx="7404100" cy="63006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如，模仿笑话中人物的惊愕、愤怒等样子；通过夸张的动作来表现；语气或神秘，或活泼，或消沉，根据笑话本身的内容进行调整。到了该逗大家笑的时候，自己不要笑场，要憋住，用平和的语气把笑料讲出来，引大家发笑。</a:t>
            </a:r>
          </a:p>
        </p:txBody>
      </p:sp>
      <p:pic>
        <p:nvPicPr>
          <p:cNvPr id="9220" name="图片 20"/>
          <p:cNvPicPr>
            <a:picLocks noChangeAspect="1" noChangeArrowheads="1"/>
          </p:cNvPicPr>
          <p:nvPr/>
        </p:nvPicPr>
        <p:blipFill>
          <a:blip r:embed="rId2"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图片 2"/>
          <p:cNvPicPr>
            <a:picLocks noChangeAspect="1" noChangeArrowheads="1"/>
          </p:cNvPicPr>
          <p:nvPr/>
        </p:nvPicPr>
        <p:blipFill>
          <a:blip r:embed="rId2" cstate="email"/>
          <a:srcRect/>
          <a:stretch>
            <a:fillRect/>
          </a:stretch>
        </p:blipFill>
        <p:spPr bwMode="auto">
          <a:xfrm>
            <a:off x="0" y="2"/>
            <a:ext cx="9144000" cy="68728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sld>
</file>

<file path=ppt/slides/slide1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文本框 1"/>
          <p:cNvSpPr txBox="1">
            <a:spLocks noChangeArrowheads="1"/>
          </p:cNvSpPr>
          <p:nvPr/>
        </p:nvSpPr>
        <p:spPr bwMode="auto">
          <a:xfrm>
            <a:off x="3157538" y="1492253"/>
            <a:ext cx="5468937" cy="551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a:t>
            </a:r>
            <a:r>
              <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3.</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讲述笑话，全班共乐。在班上举行笑话会，大胆上台讲一讲自己准备的笑话，展示自己的能力，也让全班同学共同度过一段愉快的时光。</a:t>
            </a:r>
          </a:p>
        </p:txBody>
      </p:sp>
      <p:pic>
        <p:nvPicPr>
          <p:cNvPr id="4" name="图片 3"/>
          <p:cNvPicPr>
            <a:picLocks noChangeAspect="1"/>
          </p:cNvPicPr>
          <p:nvPr/>
        </p:nvPicPr>
        <p:blipFill>
          <a:blip r:embed="rId2" cstate="email"/>
          <a:stretch>
            <a:fillRect/>
          </a:stretch>
        </p:blipFill>
        <p:spPr>
          <a:xfrm>
            <a:off x="362351" y="1745921"/>
            <a:ext cx="2706175" cy="3366161"/>
          </a:xfrm>
          <a:prstGeom prst="ellipse">
            <a:avLst/>
          </a:prstGeom>
          <a:ln>
            <a:noFill/>
          </a:ln>
          <a:effectLst>
            <a:softEdge rad="112500"/>
          </a:effec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文本框 1"/>
          <p:cNvSpPr txBox="1">
            <a:spLocks noChangeArrowheads="1"/>
          </p:cNvSpPr>
          <p:nvPr/>
        </p:nvSpPr>
        <p:spPr bwMode="auto">
          <a:xfrm>
            <a:off x="285751" y="605367"/>
            <a:ext cx="2447925" cy="1569660"/>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FFFF"/>
                </a:solidFill>
                <a:effectLst/>
                <a:uLnTx/>
                <a:uFillTx/>
                <a:latin typeface="黑体" panose="02010609060101010101" pitchFamily="49" charset="-122"/>
                <a:ea typeface="黑体" panose="02010609060101010101" pitchFamily="49" charset="-122"/>
                <a:cs typeface="+mn-cs"/>
              </a:rPr>
              <a:t>交际示范</a:t>
            </a:r>
          </a:p>
        </p:txBody>
      </p:sp>
      <p:sp>
        <p:nvSpPr>
          <p:cNvPr id="11266" name="文本框 3"/>
          <p:cNvSpPr txBox="1">
            <a:spLocks noChangeArrowheads="1"/>
          </p:cNvSpPr>
          <p:nvPr/>
        </p:nvSpPr>
        <p:spPr bwMode="auto">
          <a:xfrm>
            <a:off x="914400" y="1422401"/>
            <a:ext cx="6972300" cy="3937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状状：我来给大家讲一个笑话。大家都知道馒头吧？（</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充满期待地</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）其实馒头是万能的，饿了就可以吃。（</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严肃、语速慢</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p>
        </p:txBody>
      </p:sp>
      <p:pic>
        <p:nvPicPr>
          <p:cNvPr id="11267" name="图片 5"/>
          <p:cNvPicPr>
            <a:picLocks noChangeAspect="1" noChangeArrowheads="1"/>
          </p:cNvPicPr>
          <p:nvPr/>
        </p:nvPicPr>
        <p:blipFill>
          <a:blip r:embed="rId2" cstate="email"/>
          <a:srcRect/>
          <a:stretch>
            <a:fillRect/>
          </a:stretch>
        </p:blipFill>
        <p:spPr bwMode="auto">
          <a:xfrm>
            <a:off x="3951289" y="3704168"/>
            <a:ext cx="4029075" cy="29993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文本框 1"/>
          <p:cNvSpPr txBox="1">
            <a:spLocks noChangeArrowheads="1"/>
          </p:cNvSpPr>
          <p:nvPr/>
        </p:nvSpPr>
        <p:spPr bwMode="auto">
          <a:xfrm>
            <a:off x="882651" y="1193802"/>
            <a:ext cx="7404100" cy="65058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想吃饼，就把馒头拍扁；（</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右手使劲往下一拍</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p>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想吃面条，就把馒头用梳子梳成条状；（</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模仿握着梳子梳馒头的动作</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p>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想吃汉堡，就把馒头切开夹菜吃（</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提高语调，强调“夹菜吃”</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endPar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endParaRPr>
          </a:p>
        </p:txBody>
      </p:sp>
      <p:pic>
        <p:nvPicPr>
          <p:cNvPr id="12292" name="图片 20"/>
          <p:cNvPicPr>
            <a:picLocks noChangeAspect="1" noChangeArrowheads="1"/>
          </p:cNvPicPr>
          <p:nvPr/>
        </p:nvPicPr>
        <p:blipFill>
          <a:blip r:embed="rId2"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文本框 3"/>
          <p:cNvSpPr txBox="1">
            <a:spLocks noChangeArrowheads="1"/>
          </p:cNvSpPr>
          <p:nvPr/>
        </p:nvSpPr>
        <p:spPr bwMode="auto">
          <a:xfrm>
            <a:off x="4954588" y="1905001"/>
            <a:ext cx="3313112" cy="3937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元元：同学们好，你们想听我讲笑话吗？想听？那么我开始讲了。</a:t>
            </a:r>
          </a:p>
        </p:txBody>
      </p:sp>
      <p:pic>
        <p:nvPicPr>
          <p:cNvPr id="13314" name="图片 4"/>
          <p:cNvPicPr>
            <a:picLocks noChangeAspect="1" noChangeArrowheads="1"/>
          </p:cNvPicPr>
          <p:nvPr/>
        </p:nvPicPr>
        <p:blipFill>
          <a:blip r:embed="rId2" cstate="email"/>
          <a:srcRect/>
          <a:stretch>
            <a:fillRect/>
          </a:stretch>
        </p:blipFill>
        <p:spPr bwMode="auto">
          <a:xfrm>
            <a:off x="676276" y="1754719"/>
            <a:ext cx="3895725" cy="35115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文本框 1"/>
          <p:cNvSpPr txBox="1">
            <a:spLocks noChangeArrowheads="1"/>
          </p:cNvSpPr>
          <p:nvPr/>
        </p:nvSpPr>
        <p:spPr bwMode="auto">
          <a:xfrm>
            <a:off x="895350" y="986367"/>
            <a:ext cx="7353300" cy="7978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just" defTabSz="1219200" rtl="0" eaLnBrk="1" fontAlgn="base" latinLnBrk="0" hangingPunct="1">
              <a:lnSpc>
                <a:spcPct val="120000"/>
              </a:lnSpc>
              <a:spcBef>
                <a:spcPts val="80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一间餐厅里，前来吃饭的顾客很多，陆续有人吃完，准备离开了。这时，一个异常谦恭的人胆怯地碰了碰另一个顾客，（</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小心翼翼地伸出手在空中点了点</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）那人正在穿一件大衣。</a:t>
            </a:r>
          </a:p>
          <a:p>
            <a:pPr marL="0" marR="0" lvl="0" indent="0" algn="just" defTabSz="1219200" rtl="0" eaLnBrk="1" fontAlgn="base" latinLnBrk="0" hangingPunct="1">
              <a:lnSpc>
                <a:spcPct val="120000"/>
              </a:lnSpc>
              <a:spcBef>
                <a:spcPts val="80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“对不起，请问您是不是皮埃尔先生？”（</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恭敬、有礼貌</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文本框 1"/>
          <p:cNvSpPr txBox="1">
            <a:spLocks noChangeArrowheads="1"/>
          </p:cNvSpPr>
          <p:nvPr/>
        </p:nvSpPr>
        <p:spPr bwMode="auto">
          <a:xfrm>
            <a:off x="863601" y="1511302"/>
            <a:ext cx="7404100" cy="48281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“不，我不是。”那人回答。（</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面无表情、语气平淡</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p>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“啊，”他舒了一口气，“那我没弄错，我就是他，您穿了他的大衣。”（</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表情放松、一本正经地，缓慢又肯定地说</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p>
        </p:txBody>
      </p:sp>
      <p:pic>
        <p:nvPicPr>
          <p:cNvPr id="15364" name="图片 20"/>
          <p:cNvPicPr>
            <a:picLocks noChangeAspect="1" noChangeArrowheads="1"/>
          </p:cNvPicPr>
          <p:nvPr/>
        </p:nvPicPr>
        <p:blipFill>
          <a:blip r:embed="rId2"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标题 1"/>
          <p:cNvSpPr txBox="1">
            <a:spLocks noChangeArrowheads="1"/>
          </p:cNvSpPr>
          <p:nvPr/>
        </p:nvSpPr>
        <p:spPr bwMode="auto">
          <a:xfrm>
            <a:off x="2174876" y="2530266"/>
            <a:ext cx="4794250" cy="1011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850900" eaLnBrk="0" hangingPunct="0">
              <a:defRPr>
                <a:solidFill>
                  <a:schemeClr val="tx1"/>
                </a:solidFill>
                <a:latin typeface="Calibri" panose="020F0502020204030204" pitchFamily="34" charset="0"/>
                <a:ea typeface="宋体" panose="02010600030101010101" pitchFamily="2" charset="-122"/>
              </a:defRPr>
            </a:lvl1pPr>
            <a:lvl2pPr defTabSz="850900" eaLnBrk="0" hangingPunct="0">
              <a:defRPr>
                <a:solidFill>
                  <a:schemeClr val="tx1"/>
                </a:solidFill>
                <a:latin typeface="Calibri" panose="020F0502020204030204" pitchFamily="34" charset="0"/>
                <a:ea typeface="宋体" panose="02010600030101010101" pitchFamily="2" charset="-122"/>
              </a:defRPr>
            </a:lvl2pPr>
            <a:lvl3pPr defTabSz="850900" eaLnBrk="0" hangingPunct="0">
              <a:defRPr>
                <a:solidFill>
                  <a:schemeClr val="tx1"/>
                </a:solidFill>
                <a:latin typeface="Calibri" panose="020F0502020204030204" pitchFamily="34" charset="0"/>
                <a:ea typeface="宋体" panose="02010600030101010101" pitchFamily="2" charset="-122"/>
              </a:defRPr>
            </a:lvl3pPr>
            <a:lvl4pPr defTabSz="850900" eaLnBrk="0" hangingPunct="0">
              <a:defRPr>
                <a:solidFill>
                  <a:schemeClr val="tx1"/>
                </a:solidFill>
                <a:latin typeface="Calibri" panose="020F0502020204030204" pitchFamily="34" charset="0"/>
                <a:ea typeface="宋体" panose="02010600030101010101" pitchFamily="2" charset="-122"/>
              </a:defRPr>
            </a:lvl4pPr>
            <a:lvl5pPr defTabSz="850900" eaLnBrk="0" hangingPunct="0">
              <a:defRPr>
                <a:solidFill>
                  <a:schemeClr val="tx1"/>
                </a:solidFill>
                <a:latin typeface="Calibri" panose="020F0502020204030204" pitchFamily="34" charset="0"/>
                <a:ea typeface="宋体" panose="02010600030101010101" pitchFamily="2" charset="-122"/>
              </a:defRPr>
            </a:lvl5pPr>
            <a:lvl6pPr defTabSz="8509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defTabSz="8509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defTabSz="8509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defTabSz="8509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134745"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习作：漫画的启示</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文本框 1"/>
          <p:cNvSpPr txBox="1">
            <a:spLocks noChangeArrowheads="1"/>
          </p:cNvSpPr>
          <p:nvPr/>
        </p:nvSpPr>
        <p:spPr bwMode="auto">
          <a:xfrm>
            <a:off x="261938" y="601134"/>
            <a:ext cx="2447925" cy="1569660"/>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prstClr val="white"/>
                </a:solidFill>
                <a:effectLst/>
                <a:uLnTx/>
                <a:uFillTx/>
                <a:latin typeface="黑体" panose="02010609060101010101" pitchFamily="49" charset="-122"/>
                <a:ea typeface="黑体" panose="02010609060101010101" pitchFamily="49" charset="-122"/>
                <a:cs typeface="+mn-cs"/>
              </a:rPr>
              <a:t>习作内容</a:t>
            </a:r>
          </a:p>
        </p:txBody>
      </p:sp>
      <p:sp>
        <p:nvSpPr>
          <p:cNvPr id="6146" name="文本框 15"/>
          <p:cNvSpPr txBox="1">
            <a:spLocks noChangeArrowheads="1"/>
          </p:cNvSpPr>
          <p:nvPr/>
        </p:nvSpPr>
        <p:spPr bwMode="auto">
          <a:xfrm>
            <a:off x="863601" y="2159001"/>
            <a:ext cx="7404100" cy="4725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漫画给我们的生活带来了无穷的乐趣，不仅能让我们会心一笑，更为重要的是给我们带来了生活的启示。这次习作，让我们写一写从漫画中得到的启示。</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69" name="对象 1"/>
          <p:cNvGraphicFramePr>
            <a:graphicFrameLocks noChangeAspect="1"/>
          </p:cNvGraphicFramePr>
          <p:nvPr/>
        </p:nvGraphicFramePr>
        <p:xfrm>
          <a:off x="869951" y="1638300"/>
          <a:ext cx="7404100" cy="3581400"/>
        </p:xfrm>
        <a:graphic>
          <a:graphicData uri="http://schemas.openxmlformats.org/presentationml/2006/ole">
            <p:oleObj spid="_x0000_s1026" r:id="rId3" imgW="16611600" imgH="6029325" progId="">
              <p:embed/>
            </p:oleObj>
          </a:graphicData>
        </a:graphic>
      </p:graphicFrame>
      <p:sp>
        <p:nvSpPr>
          <p:cNvPr id="7170" name="矩形 1"/>
          <p:cNvSpPr>
            <a:spLocks noChangeArrowheads="1"/>
          </p:cNvSpPr>
          <p:nvPr/>
        </p:nvSpPr>
        <p:spPr bwMode="auto">
          <a:xfrm>
            <a:off x="6843713" y="5420786"/>
            <a:ext cx="2656496"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3200"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图（华君武）</a:t>
            </a:r>
            <a:endParaRPr kumimoji="0" lang="zh-CN" altLang="en-US" sz="32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3"/>
          <p:cNvGrpSpPr/>
          <p:nvPr/>
        </p:nvGrpSpPr>
        <p:grpSpPr bwMode="auto">
          <a:xfrm>
            <a:off x="398463" y="309034"/>
            <a:ext cx="2114550" cy="1405000"/>
            <a:chOff x="1375136" y="937075"/>
            <a:chExt cx="2561865" cy="1194161"/>
          </a:xfrm>
        </p:grpSpPr>
        <p:pic>
          <p:nvPicPr>
            <p:cNvPr id="9218" name="图片 1"/>
            <p:cNvPicPr>
              <a:picLocks noChangeAspect="1" noChangeArrowheads="1"/>
            </p:cNvPicPr>
            <p:nvPr/>
          </p:nvPicPr>
          <p:blipFill>
            <a:blip r:embed="rId2" cstate="email">
              <a:clrChange>
                <a:clrFrom>
                  <a:srgbClr val="FFFEFD"/>
                </a:clrFrom>
                <a:clrTo>
                  <a:srgbClr val="FFFEFD">
                    <a:alpha val="0"/>
                  </a:srgbClr>
                </a:clrTo>
              </a:clrChange>
            </a:blip>
            <a:srcRect/>
            <a:stretch>
              <a:fillRect/>
            </a:stretch>
          </p:blipFill>
          <p:spPr bwMode="auto">
            <a:xfrm>
              <a:off x="1527259" y="991683"/>
              <a:ext cx="2409742" cy="6074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9" name="文本框 2"/>
            <p:cNvSpPr txBox="1">
              <a:spLocks noChangeArrowheads="1"/>
            </p:cNvSpPr>
            <p:nvPr/>
          </p:nvSpPr>
          <p:spPr bwMode="auto">
            <a:xfrm>
              <a:off x="1375136" y="937075"/>
              <a:ext cx="2348382" cy="11941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1219200" fontAlgn="base">
                <a:spcBef>
                  <a:spcPct val="0"/>
                </a:spcBef>
                <a:spcAft>
                  <a:spcPct val="0"/>
                </a:spcAft>
                <a:defRPr/>
              </a:pPr>
              <a:r>
                <a:rPr lang="zh-CN" altLang="en-US" sz="4265" b="1">
                  <a:solidFill>
                    <a:srgbClr val="FF0000"/>
                  </a:solidFill>
                  <a:latin typeface="黑体" panose="02010609060101010101" pitchFamily="49" charset="-122"/>
                  <a:ea typeface="黑体" panose="02010609060101010101" pitchFamily="49" charset="-122"/>
                </a:rPr>
                <a:t>作家简介</a:t>
              </a:r>
            </a:p>
          </p:txBody>
        </p:sp>
      </p:grpSp>
      <p:sp>
        <p:nvSpPr>
          <p:cNvPr id="5" name="矩形 1"/>
          <p:cNvSpPr>
            <a:spLocks noChangeArrowheads="1"/>
          </p:cNvSpPr>
          <p:nvPr/>
        </p:nvSpPr>
        <p:spPr bwMode="auto">
          <a:xfrm>
            <a:off x="398464" y="1138767"/>
            <a:ext cx="8435975" cy="43893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1917" tIns="60959" rIns="121917" bIns="60959">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a:t>
            </a:r>
            <a:r>
              <a:rPr lang="zh-CN" altLang="en-US" sz="4265" b="1">
                <a:solidFill>
                  <a:srgbClr val="3333FF"/>
                </a:solidFill>
                <a:latin typeface="楷体" panose="02010609060101010101" pitchFamily="49" charset="-122"/>
                <a:ea typeface="楷体" panose="02010609060101010101" pitchFamily="49" charset="-122"/>
              </a:rPr>
              <a:t>陈慧瑛</a:t>
            </a:r>
            <a:r>
              <a:rPr lang="zh-CN" altLang="en-US" sz="4265" b="1">
                <a:solidFill>
                  <a:prstClr val="black"/>
                </a:solidFill>
                <a:latin typeface="楷体" panose="02010609060101010101" pitchFamily="49" charset="-122"/>
                <a:ea typeface="楷体" panose="02010609060101010101" pitchFamily="49" charset="-122"/>
              </a:rPr>
              <a:t>，当代女作家，</a:t>
            </a:r>
            <a:r>
              <a:rPr lang="en-US" altLang="zh-CN" sz="4265" b="1">
                <a:solidFill>
                  <a:prstClr val="black"/>
                </a:solidFill>
                <a:latin typeface="楷体" panose="02010609060101010101" pitchFamily="49" charset="-122"/>
                <a:ea typeface="楷体" panose="02010609060101010101" pitchFamily="49" charset="-122"/>
              </a:rPr>
              <a:t>1946</a:t>
            </a:r>
            <a:r>
              <a:rPr lang="zh-CN" altLang="en-US" sz="4265" b="1">
                <a:solidFill>
                  <a:prstClr val="black"/>
                </a:solidFill>
                <a:latin typeface="楷体" panose="02010609060101010101" pitchFamily="49" charset="-122"/>
                <a:ea typeface="楷体" panose="02010609060101010101" pitchFamily="49" charset="-122"/>
              </a:rPr>
              <a:t>年出生于新加坡，归侨，祖籍福建厦门。历任厦门市作家协会主席，文联副主席，中国散文学会理事，中国散文诗学会副会长等。</a:t>
            </a:r>
          </a:p>
        </p:txBody>
      </p:sp>
      <p:sp>
        <p:nvSpPr>
          <p:cNvPr id="6" name="TextBox 1"/>
          <p:cNvSpPr txBox="1">
            <a:spLocks noChangeArrowheads="1"/>
          </p:cNvSpPr>
          <p:nvPr/>
        </p:nvSpPr>
        <p:spPr bwMode="auto">
          <a:xfrm>
            <a:off x="398463" y="4787900"/>
            <a:ext cx="7529512" cy="26828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1917" tIns="60959" rIns="121917" bIns="60959">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a:t>
            </a:r>
            <a:r>
              <a:rPr lang="zh-CN" altLang="en-US" sz="4265" b="1">
                <a:solidFill>
                  <a:srgbClr val="3333FF"/>
                </a:solidFill>
                <a:latin typeface="楷体" panose="02010609060101010101" pitchFamily="49" charset="-122"/>
                <a:ea typeface="楷体" panose="02010609060101010101" pitchFamily="49" charset="-122"/>
              </a:rPr>
              <a:t>主要作品</a:t>
            </a:r>
            <a:r>
              <a:rPr lang="zh-CN" altLang="en-US" sz="4265" b="1">
                <a:solidFill>
                  <a:prstClr val="black"/>
                </a:solidFill>
                <a:latin typeface="楷体" panose="02010609060101010101" pitchFamily="49" charset="-122"/>
                <a:ea typeface="楷体" panose="02010609060101010101" pitchFamily="49" charset="-122"/>
              </a:rPr>
              <a:t>：</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无名的星</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厦门人</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生命的田园</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一花一世界</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等。</a:t>
            </a:r>
            <a:endParaRPr lang="zh-CN" altLang="en-US" sz="4265" b="1" u="sng">
              <a:solidFill>
                <a:prstClr val="black"/>
              </a:solidFill>
              <a:latin typeface="楷体" panose="02010609060101010101" pitchFamily="49" charset="-122"/>
              <a:ea typeface="楷体" panose="02010609060101010101" pitchFamily="49" charset="-122"/>
            </a:endParaRPr>
          </a:p>
        </p:txBody>
      </p:sp>
      <p:pic>
        <p:nvPicPr>
          <p:cNvPr id="3080" name="Picture 8"/>
          <p:cNvPicPr>
            <a:picLocks noChangeAspect="1" noChangeArrowheads="1"/>
          </p:cNvPicPr>
          <p:nvPr/>
        </p:nvPicPr>
        <p:blipFill>
          <a:blip r:embed="rId3" cstate="email"/>
          <a:srcRect/>
          <a:stretch>
            <a:fillRect/>
          </a:stretch>
        </p:blipFill>
        <p:spPr bwMode="auto">
          <a:xfrm>
            <a:off x="7709545" y="3738719"/>
            <a:ext cx="1286978" cy="2463079"/>
          </a:xfrm>
          <a:prstGeom prst="flowChartConnector">
            <a:avLst/>
          </a:prstGeom>
          <a:noFill/>
          <a:ln w="28575">
            <a:solidFill>
              <a:srgbClr val="92D05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linds(horizont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文本框 1"/>
          <p:cNvSpPr txBox="1">
            <a:spLocks noChangeArrowheads="1"/>
          </p:cNvSpPr>
          <p:nvPr/>
        </p:nvSpPr>
        <p:spPr bwMode="auto">
          <a:xfrm>
            <a:off x="261938" y="601134"/>
            <a:ext cx="2447925" cy="1569660"/>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600" b="1">
                <a:solidFill>
                  <a:schemeClr val="bg1"/>
                </a:solidFill>
                <a:latin typeface="黑体" panose="02010609060101010101" pitchFamily="49" charset="-122"/>
                <a:ea typeface="黑体" panose="02010609060101010101" pitchFamily="49" charset="-122"/>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prstClr val="white"/>
                </a:solidFill>
                <a:effectLst/>
                <a:uLnTx/>
                <a:uFillTx/>
                <a:latin typeface="黑体" panose="02010609060101010101" pitchFamily="49" charset="-122"/>
                <a:ea typeface="黑体" panose="02010609060101010101" pitchFamily="49" charset="-122"/>
                <a:cs typeface="+mn-cs"/>
              </a:rPr>
              <a:t>写法指导</a:t>
            </a:r>
          </a:p>
        </p:txBody>
      </p:sp>
      <p:sp>
        <p:nvSpPr>
          <p:cNvPr id="8194" name="文本框 6"/>
          <p:cNvSpPr txBox="1">
            <a:spLocks noChangeArrowheads="1"/>
          </p:cNvSpPr>
          <p:nvPr/>
        </p:nvSpPr>
        <p:spPr bwMode="auto">
          <a:xfrm>
            <a:off x="863601" y="1803402"/>
            <a:ext cx="7404100" cy="551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1200" cap="none" spc="0" normalizeH="0" baseline="0" noProof="0">
                <a:ln>
                  <a:noFill/>
                </a:ln>
                <a:solidFill>
                  <a:srgbClr val="D95653"/>
                </a:solidFill>
                <a:effectLst/>
                <a:uLnTx/>
                <a:uFillTx/>
                <a:latin typeface="黑体" panose="02010609060101010101" pitchFamily="49" charset="-122"/>
                <a:ea typeface="黑体" panose="02010609060101010101" pitchFamily="49" charset="-122"/>
                <a:cs typeface="+mn-cs"/>
              </a:rPr>
              <a:t>第一步</a:t>
            </a:r>
            <a:r>
              <a:rPr kumimoji="0" lang="zh-CN" altLang="en-US" sz="4265" b="1" i="0" u="none" strike="noStrike" kern="1200" cap="none" spc="0" normalizeH="0" baseline="0" noProof="0">
                <a:ln>
                  <a:noFill/>
                </a:ln>
                <a:solidFill>
                  <a:srgbClr val="DC6156"/>
                </a:solidFill>
                <a:effectLst/>
                <a:uLnTx/>
                <a:uFillTx/>
                <a:latin typeface="黑体" panose="02010609060101010101" pitchFamily="49" charset="-122"/>
                <a:ea typeface="黑体" panose="02010609060101010101" pitchFamily="49" charset="-122"/>
                <a:cs typeface="+mn-cs"/>
              </a:rPr>
              <a:t>：审题 </a:t>
            </a:r>
            <a:r>
              <a:rPr kumimoji="0" lang="zh-CN" altLang="en-US" sz="4265"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 </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要看懂画面的内容，借助漫画的题目和漫画中的提示语，联系生活进行思考：可笑之处在哪里？讽刺了什么样的人或现象？蕴含着什么样的道理？读懂漫画的寓意。</a:t>
            </a:r>
          </a:p>
        </p:txBody>
      </p:sp>
      <p:pic>
        <p:nvPicPr>
          <p:cNvPr id="8197" name="图片 20"/>
          <p:cNvPicPr>
            <a:picLocks noChangeAspect="1" noChangeArrowheads="1"/>
          </p:cNvPicPr>
          <p:nvPr/>
        </p:nvPicPr>
        <p:blipFill>
          <a:blip r:embed="rId2"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文本框 1"/>
          <p:cNvSpPr txBox="1">
            <a:spLocks noChangeArrowheads="1"/>
          </p:cNvSpPr>
          <p:nvPr/>
        </p:nvSpPr>
        <p:spPr bwMode="auto">
          <a:xfrm>
            <a:off x="863601" y="2192868"/>
            <a:ext cx="7404100" cy="315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DC6156"/>
                </a:solidFill>
                <a:effectLst/>
                <a:uLnTx/>
                <a:uFillTx/>
                <a:latin typeface="黑体" panose="02010609060101010101" pitchFamily="49" charset="-122"/>
                <a:ea typeface="黑体" panose="02010609060101010101" pitchFamily="49" charset="-122"/>
                <a:cs typeface="+mn-cs"/>
              </a:rPr>
              <a:t>    第二步：立意  </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第一幅漫画讽刺那些不劳而获的人；第二幅漫画讽刺那些没有公德心、不懂得礼让的人。</a:t>
            </a:r>
          </a:p>
        </p:txBody>
      </p:sp>
      <p:sp>
        <p:nvSpPr>
          <p:cNvPr id="9218" name="zoom-tool_72585"/>
          <p:cNvSpPr>
            <a:spLocks noChangeAspect="1" noChangeArrowheads="1"/>
          </p:cNvSpPr>
          <p:nvPr/>
        </p:nvSpPr>
        <p:spPr bwMode="auto">
          <a:xfrm>
            <a:off x="7570789" y="4893734"/>
            <a:ext cx="1012825" cy="1303867"/>
          </a:xfrm>
          <a:custGeom>
            <a:avLst/>
            <a:gdLst>
              <a:gd name="T0" fmla="*/ 8270 w 8441"/>
              <a:gd name="T1" fmla="*/ 6791 h 8160"/>
              <a:gd name="T2" fmla="*/ 5734 w 8441"/>
              <a:gd name="T3" fmla="*/ 4255 h 8160"/>
              <a:gd name="T4" fmla="*/ 5225 w 8441"/>
              <a:gd name="T5" fmla="*/ 848 h 8160"/>
              <a:gd name="T6" fmla="*/ 3177 w 8441"/>
              <a:gd name="T7" fmla="*/ 0 h 8160"/>
              <a:gd name="T8" fmla="*/ 1130 w 8441"/>
              <a:gd name="T9" fmla="*/ 848 h 8160"/>
              <a:gd name="T10" fmla="*/ 1130 w 8441"/>
              <a:gd name="T11" fmla="*/ 4944 h 8160"/>
              <a:gd name="T12" fmla="*/ 3177 w 8441"/>
              <a:gd name="T13" fmla="*/ 5792 h 8160"/>
              <a:gd name="T14" fmla="*/ 4538 w 8441"/>
              <a:gd name="T15" fmla="*/ 5454 h 8160"/>
              <a:gd name="T16" fmla="*/ 7072 w 8441"/>
              <a:gd name="T17" fmla="*/ 7988 h 8160"/>
              <a:gd name="T18" fmla="*/ 7486 w 8441"/>
              <a:gd name="T19" fmla="*/ 8160 h 8160"/>
              <a:gd name="T20" fmla="*/ 7901 w 8441"/>
              <a:gd name="T21" fmla="*/ 7988 h 8160"/>
              <a:gd name="T22" fmla="*/ 8270 w 8441"/>
              <a:gd name="T23" fmla="*/ 7620 h 8160"/>
              <a:gd name="T24" fmla="*/ 8441 w 8441"/>
              <a:gd name="T25" fmla="*/ 7205 h 8160"/>
              <a:gd name="T26" fmla="*/ 8270 w 8441"/>
              <a:gd name="T27" fmla="*/ 6791 h 8160"/>
              <a:gd name="T28" fmla="*/ 1793 w 8441"/>
              <a:gd name="T29" fmla="*/ 4281 h 8160"/>
              <a:gd name="T30" fmla="*/ 1793 w 8441"/>
              <a:gd name="T31" fmla="*/ 1511 h 8160"/>
              <a:gd name="T32" fmla="*/ 3177 w 8441"/>
              <a:gd name="T33" fmla="*/ 938 h 8160"/>
              <a:gd name="T34" fmla="*/ 4562 w 8441"/>
              <a:gd name="T35" fmla="*/ 1511 h 8160"/>
              <a:gd name="T36" fmla="*/ 4562 w 8441"/>
              <a:gd name="T37" fmla="*/ 4281 h 8160"/>
              <a:gd name="T38" fmla="*/ 3177 w 8441"/>
              <a:gd name="T39" fmla="*/ 4854 h 8160"/>
              <a:gd name="T40" fmla="*/ 1793 w 8441"/>
              <a:gd name="T41" fmla="*/ 4281 h 8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41" h="8160">
                <a:moveTo>
                  <a:pt x="8270" y="6791"/>
                </a:moveTo>
                <a:lnTo>
                  <a:pt x="5734" y="4255"/>
                </a:lnTo>
                <a:cubicBezTo>
                  <a:pt x="6316" y="3161"/>
                  <a:pt x="6146" y="1769"/>
                  <a:pt x="5225" y="848"/>
                </a:cubicBezTo>
                <a:cubicBezTo>
                  <a:pt x="4678" y="301"/>
                  <a:pt x="3951" y="0"/>
                  <a:pt x="3177" y="0"/>
                </a:cubicBezTo>
                <a:cubicBezTo>
                  <a:pt x="2404" y="0"/>
                  <a:pt x="1676" y="301"/>
                  <a:pt x="1130" y="848"/>
                </a:cubicBezTo>
                <a:cubicBezTo>
                  <a:pt x="0" y="1977"/>
                  <a:pt x="0" y="3815"/>
                  <a:pt x="1130" y="4944"/>
                </a:cubicBezTo>
                <a:cubicBezTo>
                  <a:pt x="1677" y="5491"/>
                  <a:pt x="2404" y="5792"/>
                  <a:pt x="3177" y="5792"/>
                </a:cubicBezTo>
                <a:cubicBezTo>
                  <a:pt x="3660" y="5792"/>
                  <a:pt x="4124" y="5675"/>
                  <a:pt x="4538" y="5454"/>
                </a:cubicBezTo>
                <a:lnTo>
                  <a:pt x="7072" y="7988"/>
                </a:lnTo>
                <a:cubicBezTo>
                  <a:pt x="7183" y="8099"/>
                  <a:pt x="7330" y="8160"/>
                  <a:pt x="7486" y="8160"/>
                </a:cubicBezTo>
                <a:cubicBezTo>
                  <a:pt x="7643" y="8160"/>
                  <a:pt x="7790" y="8099"/>
                  <a:pt x="7901" y="7988"/>
                </a:cubicBezTo>
                <a:lnTo>
                  <a:pt x="8270" y="7620"/>
                </a:lnTo>
                <a:cubicBezTo>
                  <a:pt x="8380" y="7509"/>
                  <a:pt x="8441" y="7362"/>
                  <a:pt x="8441" y="7205"/>
                </a:cubicBezTo>
                <a:cubicBezTo>
                  <a:pt x="8441" y="7049"/>
                  <a:pt x="8380" y="6901"/>
                  <a:pt x="8270" y="6791"/>
                </a:cubicBezTo>
                <a:close/>
                <a:moveTo>
                  <a:pt x="1793" y="4281"/>
                </a:moveTo>
                <a:cubicBezTo>
                  <a:pt x="1029" y="3517"/>
                  <a:pt x="1029" y="2275"/>
                  <a:pt x="1793" y="1511"/>
                </a:cubicBezTo>
                <a:cubicBezTo>
                  <a:pt x="2163" y="1142"/>
                  <a:pt x="2654" y="938"/>
                  <a:pt x="3177" y="938"/>
                </a:cubicBezTo>
                <a:cubicBezTo>
                  <a:pt x="3700" y="938"/>
                  <a:pt x="4192" y="1142"/>
                  <a:pt x="4562" y="1511"/>
                </a:cubicBezTo>
                <a:cubicBezTo>
                  <a:pt x="5325" y="2275"/>
                  <a:pt x="5325" y="3517"/>
                  <a:pt x="4562" y="4281"/>
                </a:cubicBezTo>
                <a:cubicBezTo>
                  <a:pt x="4192" y="4650"/>
                  <a:pt x="3700" y="4854"/>
                  <a:pt x="3177" y="4854"/>
                </a:cubicBezTo>
                <a:cubicBezTo>
                  <a:pt x="2654" y="4854"/>
                  <a:pt x="2163" y="4650"/>
                  <a:pt x="1793" y="4281"/>
                </a:cubicBezTo>
                <a:close/>
              </a:path>
            </a:pathLst>
          </a:custGeom>
          <a:solidFill>
            <a:srgbClr val="FFC000"/>
          </a:solidFill>
          <a:ln>
            <a:noFill/>
          </a:ln>
          <a:extLst>
            <a:ext uri="{91240B29-F687-4F45-9708-019B960494DF}">
              <a14:hiddenLine xmlns:a14="http://schemas.microsoft.com/office/drawing/2010/main" xmlns="" w="9525">
                <a:solidFill>
                  <a:srgbClr val="000000"/>
                </a:solidFill>
                <a:round/>
              </a14:hiddenLine>
            </a:ext>
          </a:extLst>
        </p:spPr>
        <p:txBody>
          <a:bodyP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文本框 1"/>
          <p:cNvSpPr txBox="1">
            <a:spLocks noChangeArrowheads="1"/>
          </p:cNvSpPr>
          <p:nvPr/>
        </p:nvSpPr>
        <p:spPr bwMode="auto">
          <a:xfrm>
            <a:off x="863601" y="620186"/>
            <a:ext cx="7404100" cy="656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DC6156"/>
                </a:solidFill>
                <a:effectLst/>
                <a:uLnTx/>
                <a:uFillTx/>
                <a:latin typeface="黑体" panose="02010609060101010101" pitchFamily="49" charset="-122"/>
                <a:ea typeface="黑体" panose="02010609060101010101" pitchFamily="49" charset="-122"/>
                <a:cs typeface="+mn-cs"/>
              </a:rPr>
              <a:t>第三步：思维导图</a:t>
            </a:r>
          </a:p>
        </p:txBody>
      </p:sp>
      <p:grpSp>
        <p:nvGrpSpPr>
          <p:cNvPr id="2" name="组合 8"/>
          <p:cNvGrpSpPr/>
          <p:nvPr/>
        </p:nvGrpSpPr>
        <p:grpSpPr bwMode="auto">
          <a:xfrm>
            <a:off x="6048375" y="1748368"/>
            <a:ext cx="2571750" cy="4409469"/>
            <a:chOff x="5632174" y="233621"/>
            <a:chExt cx="2570921" cy="3306606"/>
          </a:xfrm>
        </p:grpSpPr>
        <p:pic>
          <p:nvPicPr>
            <p:cNvPr id="10243" name="图片 9"/>
            <p:cNvPicPr>
              <a:picLocks noChangeAspect="1" noChangeArrowheads="1"/>
            </p:cNvPicPr>
            <p:nvPr/>
          </p:nvPicPr>
          <p:blipFill>
            <a:blip r:embed="rId2" cstate="email"/>
            <a:srcRect/>
            <a:stretch>
              <a:fillRect/>
            </a:stretch>
          </p:blipFill>
          <p:spPr bwMode="auto">
            <a:xfrm>
              <a:off x="5632174" y="233621"/>
              <a:ext cx="2570921" cy="3114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4" name="文本框 1"/>
            <p:cNvSpPr txBox="1">
              <a:spLocks noChangeArrowheads="1"/>
            </p:cNvSpPr>
            <p:nvPr/>
          </p:nvSpPr>
          <p:spPr bwMode="auto">
            <a:xfrm>
              <a:off x="6439021" y="2363158"/>
              <a:ext cx="1592193" cy="11770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00"/>
                  </a:solidFill>
                  <a:effectLst/>
                  <a:uLnTx/>
                  <a:uFillTx/>
                  <a:latin typeface="黑体" panose="02010609060101010101" pitchFamily="49" charset="-122"/>
                  <a:ea typeface="黑体" panose="02010609060101010101" pitchFamily="49" charset="-122"/>
                  <a:cs typeface="+mn-cs"/>
                </a:rPr>
                <a:t>写什么</a:t>
              </a:r>
            </a:p>
          </p:txBody>
        </p:sp>
      </p:grpSp>
      <p:sp>
        <p:nvSpPr>
          <p:cNvPr id="12" name="思想气泡: 云 11"/>
          <p:cNvSpPr/>
          <p:nvPr/>
        </p:nvSpPr>
        <p:spPr>
          <a:xfrm>
            <a:off x="1452564" y="1638300"/>
            <a:ext cx="2814637" cy="1193800"/>
          </a:xfrm>
          <a:prstGeom prst="cloudCallout">
            <a:avLst>
              <a:gd name="adj1" fmla="val 91170"/>
              <a:gd name="adj2" fmla="val 31734"/>
            </a:avLst>
          </a:prstGeom>
          <a:solidFill>
            <a:schemeClr val="accent3">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w="0">
                  <a:noFill/>
                </a:ln>
                <a:solidFill>
                  <a:srgbClr val="2A343D"/>
                </a:solidFill>
                <a:effectLst/>
                <a:uLnTx/>
                <a:uFillTx/>
                <a:latin typeface="楷体" panose="02010609060101010101" pitchFamily="49" charset="-122"/>
                <a:ea typeface="楷体" panose="02010609060101010101" pitchFamily="49" charset="-122"/>
                <a:cs typeface="+mn-cs"/>
              </a:rPr>
              <a:t>画面内容</a:t>
            </a:r>
          </a:p>
        </p:txBody>
      </p:sp>
      <p:sp>
        <p:nvSpPr>
          <p:cNvPr id="13" name="思想气泡: 云 12"/>
          <p:cNvSpPr/>
          <p:nvPr/>
        </p:nvSpPr>
        <p:spPr>
          <a:xfrm>
            <a:off x="968376" y="3376084"/>
            <a:ext cx="2814638" cy="1193800"/>
          </a:xfrm>
          <a:prstGeom prst="cloudCallout">
            <a:avLst>
              <a:gd name="adj1" fmla="val 106778"/>
              <a:gd name="adj2" fmla="val -57237"/>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w="0">
                  <a:noFill/>
                </a:ln>
                <a:solidFill>
                  <a:srgbClr val="2A343D"/>
                </a:solidFill>
                <a:effectLst/>
                <a:uLnTx/>
                <a:uFillTx/>
                <a:latin typeface="楷体" panose="02010609060101010101" pitchFamily="49" charset="-122"/>
                <a:ea typeface="楷体" panose="02010609060101010101" pitchFamily="49" charset="-122"/>
                <a:cs typeface="+mn-cs"/>
              </a:rPr>
              <a:t>漫画含义</a:t>
            </a:r>
          </a:p>
        </p:txBody>
      </p:sp>
      <p:sp>
        <p:nvSpPr>
          <p:cNvPr id="14" name="思想气泡: 云 13"/>
          <p:cNvSpPr/>
          <p:nvPr/>
        </p:nvSpPr>
        <p:spPr>
          <a:xfrm>
            <a:off x="1568451" y="5113867"/>
            <a:ext cx="2814638" cy="1193800"/>
          </a:xfrm>
          <a:prstGeom prst="cloudCallout">
            <a:avLst>
              <a:gd name="adj1" fmla="val 91888"/>
              <a:gd name="adj2" fmla="val -152849"/>
            </a:avLst>
          </a:prstGeom>
          <a:solidFill>
            <a:schemeClr val="accent5">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w="0">
                  <a:noFill/>
                </a:ln>
                <a:solidFill>
                  <a:srgbClr val="2A343D"/>
                </a:solidFill>
                <a:effectLst/>
                <a:uLnTx/>
                <a:uFillTx/>
                <a:latin typeface="楷体" panose="02010609060101010101" pitchFamily="49" charset="-122"/>
                <a:ea typeface="楷体" panose="02010609060101010101" pitchFamily="49" charset="-122"/>
                <a:cs typeface="+mn-cs"/>
              </a:rPr>
              <a:t>联系生活</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right)">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right)">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right)">
                                      <p:cBhvr>
                                        <p:cTn id="1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Lst>
  </p:timing>
</p:sld>
</file>

<file path=ppt/slides/slide1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254001" y="1382186"/>
            <a:ext cx="2182813" cy="4525433"/>
            <a:chOff x="-130424" y="1503873"/>
            <a:chExt cx="2182587" cy="3395134"/>
          </a:xfrm>
        </p:grpSpPr>
        <p:pic>
          <p:nvPicPr>
            <p:cNvPr id="11266" name="图片 2"/>
            <p:cNvPicPr>
              <a:picLocks noChangeAspect="1" noChangeArrowheads="1"/>
            </p:cNvPicPr>
            <p:nvPr/>
          </p:nvPicPr>
          <p:blipFill>
            <a:blip r:embed="rId2" cstate="email"/>
            <a:srcRect/>
            <a:stretch>
              <a:fillRect/>
            </a:stretch>
          </p:blipFill>
          <p:spPr bwMode="auto">
            <a:xfrm>
              <a:off x="-130424" y="1503873"/>
              <a:ext cx="2182587" cy="3395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7" name="文本框 1"/>
            <p:cNvSpPr txBox="1">
              <a:spLocks noChangeArrowheads="1"/>
            </p:cNvSpPr>
            <p:nvPr/>
          </p:nvSpPr>
          <p:spPr bwMode="auto">
            <a:xfrm rot="20666609">
              <a:off x="315545" y="3172165"/>
              <a:ext cx="1592193" cy="1177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00"/>
                  </a:solidFill>
                  <a:effectLst/>
                  <a:uLnTx/>
                  <a:uFillTx/>
                  <a:latin typeface="黑体" panose="02010609060101010101" pitchFamily="49" charset="-122"/>
                  <a:ea typeface="黑体" panose="02010609060101010101" pitchFamily="49" charset="-122"/>
                  <a:cs typeface="+mn-cs"/>
                </a:rPr>
                <a:t>怎么写</a:t>
              </a:r>
            </a:p>
          </p:txBody>
        </p:sp>
      </p:grpSp>
      <p:sp>
        <p:nvSpPr>
          <p:cNvPr id="5" name="矩形: 圆角 4"/>
          <p:cNvSpPr/>
          <p:nvPr/>
        </p:nvSpPr>
        <p:spPr>
          <a:xfrm>
            <a:off x="3581401" y="986368"/>
            <a:ext cx="4238625" cy="1388533"/>
          </a:xfrm>
          <a:prstGeom prst="roundRect">
            <a:avLst/>
          </a:prstGeom>
          <a:solidFill>
            <a:schemeClr val="accent3">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48000" anchor="ct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0">
                  <a:noFill/>
                </a:ln>
                <a:solidFill>
                  <a:srgbClr val="2A343D"/>
                </a:solidFill>
                <a:effectLst/>
                <a:uLnTx/>
                <a:uFillTx/>
                <a:latin typeface="楷体" panose="02010609060101010101" pitchFamily="49" charset="-122"/>
                <a:ea typeface="楷体" panose="02010609060101010101" pitchFamily="49" charset="-122"/>
                <a:cs typeface="+mn-cs"/>
              </a:rPr>
              <a:t>简略交代看到什么漫画及自己的心情、感受</a:t>
            </a:r>
          </a:p>
        </p:txBody>
      </p:sp>
      <p:sp>
        <p:nvSpPr>
          <p:cNvPr id="6" name="矩形: 圆角 5"/>
          <p:cNvSpPr/>
          <p:nvPr/>
        </p:nvSpPr>
        <p:spPr>
          <a:xfrm>
            <a:off x="3636963" y="2554819"/>
            <a:ext cx="3790950" cy="817033"/>
          </a:xfrm>
          <a:prstGeom prst="round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48000" anchor="ct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0">
                  <a:noFill/>
                </a:ln>
                <a:solidFill>
                  <a:srgbClr val="2A343D"/>
                </a:solidFill>
                <a:effectLst/>
                <a:uLnTx/>
                <a:uFillTx/>
                <a:latin typeface="楷体" panose="02010609060101010101" pitchFamily="49" charset="-122"/>
                <a:ea typeface="楷体" panose="02010609060101010101" pitchFamily="49" charset="-122"/>
                <a:cs typeface="+mn-cs"/>
              </a:rPr>
              <a:t>适当想象，描写画面</a:t>
            </a:r>
          </a:p>
        </p:txBody>
      </p:sp>
      <p:sp>
        <p:nvSpPr>
          <p:cNvPr id="7" name="矩形: 圆角 6"/>
          <p:cNvSpPr/>
          <p:nvPr/>
        </p:nvSpPr>
        <p:spPr>
          <a:xfrm>
            <a:off x="3636963" y="3549652"/>
            <a:ext cx="3790950" cy="817033"/>
          </a:xfrm>
          <a:prstGeom prst="roundRect">
            <a:avLst/>
          </a:prstGeom>
          <a:solidFill>
            <a:schemeClr val="accent5">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48000" anchor="ct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0">
                  <a:noFill/>
                </a:ln>
                <a:solidFill>
                  <a:srgbClr val="2A343D"/>
                </a:solidFill>
                <a:effectLst/>
                <a:uLnTx/>
                <a:uFillTx/>
                <a:latin typeface="楷体" panose="02010609060101010101" pitchFamily="49" charset="-122"/>
                <a:ea typeface="楷体" panose="02010609060101010101" pitchFamily="49" charset="-122"/>
                <a:cs typeface="+mn-cs"/>
              </a:rPr>
              <a:t>针对图意，发表看法</a:t>
            </a:r>
          </a:p>
        </p:txBody>
      </p:sp>
      <p:sp>
        <p:nvSpPr>
          <p:cNvPr id="8" name="矩形: 圆角 7"/>
          <p:cNvSpPr/>
          <p:nvPr/>
        </p:nvSpPr>
        <p:spPr>
          <a:xfrm>
            <a:off x="3636963" y="4533902"/>
            <a:ext cx="3790950" cy="817033"/>
          </a:xfrm>
          <a:prstGeom prst="roundRect">
            <a:avLst/>
          </a:prstGeom>
          <a:solidFill>
            <a:schemeClr val="accent4">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48000" anchor="ct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0">
                  <a:noFill/>
                </a:ln>
                <a:solidFill>
                  <a:srgbClr val="2A343D"/>
                </a:solidFill>
                <a:effectLst/>
                <a:uLnTx/>
                <a:uFillTx/>
                <a:latin typeface="楷体" panose="02010609060101010101" pitchFamily="49" charset="-122"/>
                <a:ea typeface="楷体" panose="02010609060101010101" pitchFamily="49" charset="-122"/>
                <a:cs typeface="+mn-cs"/>
              </a:rPr>
              <a:t>联系实际，列举实例</a:t>
            </a:r>
          </a:p>
        </p:txBody>
      </p:sp>
      <p:sp>
        <p:nvSpPr>
          <p:cNvPr id="9" name="矩形: 圆角 8"/>
          <p:cNvSpPr/>
          <p:nvPr/>
        </p:nvSpPr>
        <p:spPr>
          <a:xfrm>
            <a:off x="3581400" y="5539319"/>
            <a:ext cx="3790950" cy="817033"/>
          </a:xfrm>
          <a:prstGeom prst="roundRect">
            <a:avLst/>
          </a:prstGeom>
          <a:solidFill>
            <a:schemeClr val="accent3">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48000" anchor="ct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0">
                  <a:noFill/>
                </a:ln>
                <a:solidFill>
                  <a:srgbClr val="2A343D"/>
                </a:solidFill>
                <a:effectLst/>
                <a:uLnTx/>
                <a:uFillTx/>
                <a:latin typeface="楷体" panose="02010609060101010101" pitchFamily="49" charset="-122"/>
                <a:ea typeface="楷体" panose="02010609060101010101" pitchFamily="49" charset="-122"/>
                <a:cs typeface="+mn-cs"/>
              </a:rPr>
              <a:t>总结观点，点明中心</a:t>
            </a:r>
          </a:p>
        </p:txBody>
      </p:sp>
      <p:sp>
        <p:nvSpPr>
          <p:cNvPr id="10" name="左大括号 9"/>
          <p:cNvSpPr/>
          <p:nvPr/>
        </p:nvSpPr>
        <p:spPr>
          <a:xfrm>
            <a:off x="3182939" y="2954867"/>
            <a:ext cx="317500" cy="2080684"/>
          </a:xfrm>
          <a:prstGeom prst="leftBrace">
            <a:avLst>
              <a:gd name="adj1" fmla="val 32106"/>
              <a:gd name="adj2" fmla="val 50000"/>
            </a:avLst>
          </a:prstGeom>
          <a:ln w="38100" cap="flat">
            <a:solidFill>
              <a:srgbClr val="018069"/>
            </a:solidFill>
            <a:round/>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1" name="文本框 1"/>
          <p:cNvSpPr txBox="1">
            <a:spLocks noChangeArrowheads="1"/>
          </p:cNvSpPr>
          <p:nvPr/>
        </p:nvSpPr>
        <p:spPr bwMode="auto">
          <a:xfrm>
            <a:off x="2362201" y="1291167"/>
            <a:ext cx="100488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DC6156"/>
                </a:solidFill>
                <a:effectLst/>
                <a:uLnTx/>
                <a:uFillTx/>
                <a:latin typeface="黑体" panose="02010609060101010101" pitchFamily="49" charset="-122"/>
                <a:ea typeface="黑体" panose="02010609060101010101" pitchFamily="49" charset="-122"/>
                <a:cs typeface="+mn-cs"/>
              </a:rPr>
              <a:t>开头</a:t>
            </a:r>
          </a:p>
        </p:txBody>
      </p:sp>
      <p:sp>
        <p:nvSpPr>
          <p:cNvPr id="12" name="文本框 1"/>
          <p:cNvSpPr txBox="1">
            <a:spLocks noChangeArrowheads="1"/>
          </p:cNvSpPr>
          <p:nvPr/>
        </p:nvSpPr>
        <p:spPr bwMode="auto">
          <a:xfrm>
            <a:off x="2362201" y="5558367"/>
            <a:ext cx="100488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DC6156"/>
                </a:solidFill>
                <a:effectLst/>
                <a:uLnTx/>
                <a:uFillTx/>
                <a:latin typeface="黑体" panose="02010609060101010101" pitchFamily="49" charset="-122"/>
                <a:ea typeface="黑体" panose="02010609060101010101" pitchFamily="49" charset="-122"/>
                <a:cs typeface="+mn-cs"/>
              </a:rPr>
              <a:t>结尾</a:t>
            </a:r>
          </a:p>
        </p:txBody>
      </p:sp>
      <p:sp>
        <p:nvSpPr>
          <p:cNvPr id="13" name="文本框 1"/>
          <p:cNvSpPr txBox="1">
            <a:spLocks noChangeArrowheads="1"/>
          </p:cNvSpPr>
          <p:nvPr/>
        </p:nvSpPr>
        <p:spPr bwMode="auto">
          <a:xfrm>
            <a:off x="2273677" y="3321052"/>
            <a:ext cx="840999" cy="12763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DC6156"/>
                </a:solidFill>
                <a:effectLst/>
                <a:uLnTx/>
                <a:uFillTx/>
                <a:latin typeface="黑体" panose="02010609060101010101" pitchFamily="49" charset="-122"/>
                <a:ea typeface="黑体" panose="02010609060101010101" pitchFamily="49" charset="-122"/>
                <a:cs typeface="+mn-cs"/>
              </a:rPr>
              <a:t>中间</a:t>
            </a:r>
          </a:p>
        </p:txBody>
      </p:sp>
      <p:pic>
        <p:nvPicPr>
          <p:cNvPr id="11279" name="图片 20"/>
          <p:cNvPicPr>
            <a:picLocks noChangeAspect="1" noChangeArrowheads="1"/>
          </p:cNvPicPr>
          <p:nvPr/>
        </p:nvPicPr>
        <p:blipFill>
          <a:blip r:embed="rId3"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wipe(left)">
                                      <p:cBhvr>
                                        <p:cTn id="28" dur="500"/>
                                        <p:tgtEl>
                                          <p:spTgt spid="7"/>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left)">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wipe(left)">
                                      <p:cBhvr>
                                        <p:cTn id="38" dur="500"/>
                                        <p:tgtEl>
                                          <p:spTgt spid="9"/>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wipe(left)">
                                      <p:cBhvr>
                                        <p:cTn id="4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p:bldP spid="12" grpId="0"/>
      <p:bldP spid="13" grpId="0"/>
    </p:bldLst>
  </p:timing>
</p:sld>
</file>

<file path=ppt/slides/slide1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文本框 1"/>
          <p:cNvSpPr txBox="1">
            <a:spLocks noChangeArrowheads="1"/>
          </p:cNvSpPr>
          <p:nvPr/>
        </p:nvSpPr>
        <p:spPr bwMode="auto">
          <a:xfrm>
            <a:off x="869951" y="1117602"/>
            <a:ext cx="7404100" cy="63006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1200" cap="none" spc="0" normalizeH="0" baseline="0" noProof="0">
                <a:ln>
                  <a:noFill/>
                </a:ln>
                <a:solidFill>
                  <a:srgbClr val="DC6156"/>
                </a:solidFill>
                <a:effectLst/>
                <a:uLnTx/>
                <a:uFillTx/>
                <a:latin typeface="黑体" panose="02010609060101010101" pitchFamily="49" charset="-122"/>
                <a:ea typeface="黑体" panose="02010609060101010101" pitchFamily="49" charset="-122"/>
                <a:cs typeface="+mn-cs"/>
              </a:rPr>
              <a:t>第四步：方法  </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仔细观察漫画，注意漫画中的人物、背景，关注漫画的标题及提示语，把漫画的内容写清楚，再写得到的启示。可以直接写漫画带给自己的启示，也可以根据画意编一个故事，让读者自己体会漫画的含义。</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文本框 1"/>
          <p:cNvSpPr txBox="1">
            <a:spLocks noChangeArrowheads="1"/>
          </p:cNvSpPr>
          <p:nvPr/>
        </p:nvSpPr>
        <p:spPr bwMode="auto">
          <a:xfrm>
            <a:off x="261938" y="601134"/>
            <a:ext cx="2447925" cy="1569660"/>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600" b="1">
                <a:solidFill>
                  <a:schemeClr val="bg1"/>
                </a:solidFill>
                <a:latin typeface="黑体" panose="02010609060101010101" pitchFamily="49" charset="-122"/>
                <a:ea typeface="黑体" panose="02010609060101010101" pitchFamily="49" charset="-122"/>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prstClr val="white"/>
                </a:solidFill>
                <a:effectLst/>
                <a:uLnTx/>
                <a:uFillTx/>
                <a:latin typeface="黑体" panose="02010609060101010101" pitchFamily="49" charset="-122"/>
                <a:ea typeface="黑体" panose="02010609060101010101" pitchFamily="49" charset="-122"/>
                <a:cs typeface="+mn-cs"/>
              </a:rPr>
              <a:t>佳作引路</a:t>
            </a:r>
          </a:p>
        </p:txBody>
      </p:sp>
      <p:sp>
        <p:nvSpPr>
          <p:cNvPr id="13314" name="文本框 3"/>
          <p:cNvSpPr txBox="1">
            <a:spLocks noChangeArrowheads="1"/>
          </p:cNvSpPr>
          <p:nvPr/>
        </p:nvSpPr>
        <p:spPr bwMode="auto">
          <a:xfrm>
            <a:off x="431801" y="1339852"/>
            <a:ext cx="5313363" cy="6563335"/>
          </a:xfrm>
          <a:prstGeom prst="rect">
            <a:avLst/>
          </a:prstGeom>
          <a:gradFill rotWithShape="0">
            <a:gsLst>
              <a:gs pos="0">
                <a:srgbClr val="FFFFFF">
                  <a:alpha val="0"/>
                </a:srgbClr>
              </a:gs>
              <a:gs pos="100000">
                <a:srgbClr val="FFFFFF"/>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DC6156"/>
                </a:solidFill>
                <a:effectLst/>
                <a:uLnTx/>
                <a:uFillTx/>
                <a:latin typeface="楷体" panose="02010609060101010101" pitchFamily="49" charset="-122"/>
                <a:ea typeface="楷体" panose="02010609060101010101" pitchFamily="49" charset="-122"/>
                <a:cs typeface="+mn-cs"/>
              </a:rPr>
              <a:t>植树与乘凉</a:t>
            </a:r>
          </a:p>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湖北省黄冈市黄州区东门学校</a:t>
            </a:r>
            <a:endPar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五（</a:t>
            </a:r>
            <a:r>
              <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1</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）班  刘钰鑫</a:t>
            </a:r>
          </a:p>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前两天，我在网络上看见了著名漫画家华君武的一幅漫画。这幅漫画虽然看似简单，却极具讽刺性，让人不禁陷入沉思</a:t>
            </a:r>
            <a:r>
              <a:rPr kumimoji="0" lang="zh-CN" altLang="en-US" sz="4265" b="1" i="0" u="none" strike="noStrike" kern="1200" cap="none" spc="0" normalizeH="0" baseline="30000" noProof="0">
                <a:ln>
                  <a:noFill/>
                </a:ln>
                <a:solidFill>
                  <a:srgbClr val="DC6156"/>
                </a:solidFill>
                <a:effectLst/>
                <a:uLnTx/>
                <a:uFillTx/>
                <a:latin typeface="楷体" panose="02010609060101010101" pitchFamily="49" charset="-122"/>
                <a:ea typeface="楷体" panose="02010609060101010101" pitchFamily="49" charset="-122"/>
                <a:cs typeface="+mn-cs"/>
              </a:rPr>
              <a:t>①</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p>
        </p:txBody>
      </p:sp>
      <p:sp>
        <p:nvSpPr>
          <p:cNvPr id="10244" name="文本框 1"/>
          <p:cNvSpPr txBox="1">
            <a:spLocks noChangeArrowheads="1"/>
          </p:cNvSpPr>
          <p:nvPr/>
        </p:nvSpPr>
        <p:spPr bwMode="auto">
          <a:xfrm>
            <a:off x="6024563" y="1289053"/>
            <a:ext cx="2868612" cy="551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DC6156"/>
                </a:solidFill>
                <a:effectLst/>
                <a:uLnTx/>
                <a:uFillTx/>
                <a:latin typeface="黑体" panose="02010609060101010101" pitchFamily="49" charset="-122"/>
                <a:ea typeface="黑体" panose="02010609060101010101" pitchFamily="49" charset="-122"/>
                <a:cs typeface="+mn-cs"/>
              </a:rPr>
              <a:t>名师点评</a:t>
            </a:r>
            <a:endParaRPr kumimoji="0" lang="en-US" altLang="zh-CN" sz="4265" b="1" i="0" u="none" strike="noStrike" kern="1200" cap="none" spc="0" normalizeH="0" baseline="0" noProof="0">
              <a:ln>
                <a:noFill/>
              </a:ln>
              <a:solidFill>
                <a:srgbClr val="DC6156"/>
              </a:solidFill>
              <a:effectLst/>
              <a:uLnTx/>
              <a:uFillTx/>
              <a:latin typeface="黑体" panose="02010609060101010101" pitchFamily="49" charset="-122"/>
              <a:ea typeface="黑体" panose="02010609060101010101" pitchFamily="49" charset="-122"/>
              <a:cs typeface="+mn-cs"/>
            </a:endParaRPr>
          </a:p>
          <a:p>
            <a:pPr marL="0" marR="0" lvl="0" indent="0" algn="just" defTabSz="1219200" rtl="0" eaLnBrk="1" fontAlgn="base" latinLnBrk="0" hangingPunct="1">
              <a:lnSpc>
                <a:spcPct val="120000"/>
              </a:lnSpc>
              <a:spcBef>
                <a:spcPct val="0"/>
              </a:spcBef>
              <a:spcAft>
                <a:spcPct val="0"/>
              </a:spcAft>
              <a:buClrTx/>
              <a:buSzTx/>
              <a:buFontTx/>
              <a:buNone/>
              <a:defRPr/>
            </a:pPr>
            <a:endPar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①开头语言简洁，交代了漫画作者及自己的观后感受。</a:t>
            </a:r>
          </a:p>
        </p:txBody>
      </p:sp>
      <p:cxnSp>
        <p:nvCxnSpPr>
          <p:cNvPr id="6" name="直接连接符 5"/>
          <p:cNvCxnSpPr/>
          <p:nvPr/>
        </p:nvCxnSpPr>
        <p:spPr>
          <a:xfrm>
            <a:off x="5929313" y="1022352"/>
            <a:ext cx="0" cy="5571067"/>
          </a:xfrm>
          <a:prstGeom prst="line">
            <a:avLst/>
          </a:prstGeom>
          <a:ln w="28575">
            <a:solidFill>
              <a:srgbClr val="018069"/>
            </a:solidFill>
            <a:prstDash val="sysDot"/>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244">
                                            <p:txEl>
                                              <p:pRg st="2" end="2"/>
                                            </p:txEl>
                                          </p:spTgt>
                                        </p:tgtEl>
                                        <p:attrNameLst>
                                          <p:attrName>style.visibility</p:attrName>
                                        </p:attrNameLst>
                                      </p:cBhvr>
                                      <p:to>
                                        <p:strVal val="visible"/>
                                      </p:to>
                                    </p:set>
                                    <p:animEffect transition="in" filter="fade">
                                      <p:cBhvr>
                                        <p:cTn id="7" dur="1000"/>
                                        <p:tgtEl>
                                          <p:spTgt spid="10244">
                                            <p:txEl>
                                              <p:pRg st="2" end="2"/>
                                            </p:txEl>
                                          </p:spTgt>
                                        </p:tgtEl>
                                      </p:cBhvr>
                                    </p:animEffect>
                                    <p:anim calcmode="lin" valueType="num">
                                      <p:cBhvr>
                                        <p:cTn id="8" dur="1000" fill="hold"/>
                                        <p:tgtEl>
                                          <p:spTgt spid="10244">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1024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文本框 3"/>
          <p:cNvSpPr txBox="1">
            <a:spLocks noChangeArrowheads="1"/>
          </p:cNvSpPr>
          <p:nvPr/>
        </p:nvSpPr>
        <p:spPr bwMode="auto">
          <a:xfrm>
            <a:off x="431801" y="785284"/>
            <a:ext cx="5402263" cy="7088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漫画中，一个年轻人身穿工作服，拿着一个水壶，正准备给小树浇水，另一个人则背靠小树坐着，旁边还放着一把铁锹。年轻人问：“你干什么？”“等着乘凉。”坐着的人回答道</a:t>
            </a:r>
            <a:r>
              <a:rPr kumimoji="0" lang="zh-CN" altLang="en-US" sz="4265" b="1" i="0" u="none" strike="noStrike" kern="1200" cap="none" spc="0" normalizeH="0" baseline="30000" noProof="0">
                <a:ln>
                  <a:noFill/>
                </a:ln>
                <a:solidFill>
                  <a:srgbClr val="DC6156"/>
                </a:solidFill>
                <a:effectLst/>
                <a:uLnTx/>
                <a:uFillTx/>
                <a:latin typeface="楷体" panose="02010609060101010101" pitchFamily="49" charset="-122"/>
                <a:ea typeface="楷体" panose="02010609060101010101" pitchFamily="49" charset="-122"/>
                <a:cs typeface="+mn-cs"/>
              </a:rPr>
              <a:t>②</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p>
        </p:txBody>
      </p:sp>
      <p:sp>
        <p:nvSpPr>
          <p:cNvPr id="11267" name="文本框 1"/>
          <p:cNvSpPr txBox="1">
            <a:spLocks noChangeArrowheads="1"/>
          </p:cNvSpPr>
          <p:nvPr/>
        </p:nvSpPr>
        <p:spPr bwMode="auto">
          <a:xfrm>
            <a:off x="5983288" y="1907118"/>
            <a:ext cx="2868612" cy="4725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②抓住漫画中的人物、背景、提示语，描述了漫画内容。</a:t>
            </a:r>
          </a:p>
        </p:txBody>
      </p:sp>
      <p:cxnSp>
        <p:nvCxnSpPr>
          <p:cNvPr id="6" name="直接连接符 5"/>
          <p:cNvCxnSpPr/>
          <p:nvPr/>
        </p:nvCxnSpPr>
        <p:spPr>
          <a:xfrm>
            <a:off x="5807075" y="372534"/>
            <a:ext cx="0" cy="6184900"/>
          </a:xfrm>
          <a:prstGeom prst="line">
            <a:avLst/>
          </a:prstGeom>
          <a:ln w="28575">
            <a:solidFill>
              <a:srgbClr val="018069"/>
            </a:solidFill>
            <a:prstDash val="sysDot"/>
          </a:ln>
        </p:spPr>
        <p:style>
          <a:lnRef idx="1">
            <a:schemeClr val="accent1"/>
          </a:lnRef>
          <a:fillRef idx="0">
            <a:schemeClr val="accent1"/>
          </a:fillRef>
          <a:effectRef idx="0">
            <a:schemeClr val="accent1"/>
          </a:effectRef>
          <a:fontRef idx="minor">
            <a:schemeClr val="tx1"/>
          </a:fontRef>
        </p:style>
      </p:cxnSp>
      <p:pic>
        <p:nvPicPr>
          <p:cNvPr id="14340" name="图片 4"/>
          <p:cNvPicPr>
            <a:picLocks noChangeAspect="1" noChangeArrowheads="1"/>
          </p:cNvPicPr>
          <p:nvPr/>
        </p:nvPicPr>
        <p:blipFill>
          <a:blip r:embed="rId2" cstate="email">
            <a:clrChange>
              <a:clrFrom>
                <a:srgbClr val="FFFFFF"/>
              </a:clrFrom>
              <a:clrTo>
                <a:srgbClr val="FFFFFF">
                  <a:alpha val="0"/>
                </a:srgbClr>
              </a:clrTo>
            </a:clrChange>
          </a:blip>
          <a:srcRect/>
          <a:stretch>
            <a:fillRect/>
          </a:stretch>
        </p:blipFill>
        <p:spPr bwMode="auto">
          <a:xfrm>
            <a:off x="6824663" y="4950885"/>
            <a:ext cx="1735137" cy="16425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267"/>
                                        </p:tgtEl>
                                        <p:attrNameLst>
                                          <p:attrName>style.visibility</p:attrName>
                                        </p:attrNameLst>
                                      </p:cBhvr>
                                      <p:to>
                                        <p:strVal val="visible"/>
                                      </p:to>
                                    </p:set>
                                    <p:animEffect transition="in" filter="fade">
                                      <p:cBhvr>
                                        <p:cTn id="7" dur="1000"/>
                                        <p:tgtEl>
                                          <p:spTgt spid="11267"/>
                                        </p:tgtEl>
                                      </p:cBhvr>
                                    </p:animEffect>
                                    <p:anim calcmode="lin" valueType="num">
                                      <p:cBhvr>
                                        <p:cTn id="8" dur="1000" fill="hold"/>
                                        <p:tgtEl>
                                          <p:spTgt spid="11267"/>
                                        </p:tgtEl>
                                        <p:attrNameLst>
                                          <p:attrName>ppt_x</p:attrName>
                                        </p:attrNameLst>
                                      </p:cBhvr>
                                      <p:tavLst>
                                        <p:tav tm="0">
                                          <p:val>
                                            <p:strVal val="#ppt_x"/>
                                          </p:val>
                                        </p:tav>
                                        <p:tav tm="100000">
                                          <p:val>
                                            <p:strVal val="#ppt_x"/>
                                          </p:val>
                                        </p:tav>
                                      </p:tavLst>
                                    </p:anim>
                                    <p:anim calcmode="lin" valueType="num">
                                      <p:cBhvr>
                                        <p:cTn id="9" dur="1000" fill="hold"/>
                                        <p:tgtEl>
                                          <p:spTgt spid="1126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p:bldLst>
  </p:timing>
</p:sld>
</file>

<file path=ppt/slides/slide1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文本框 3"/>
          <p:cNvSpPr txBox="1">
            <a:spLocks noChangeArrowheads="1"/>
          </p:cNvSpPr>
          <p:nvPr/>
        </p:nvSpPr>
        <p:spPr bwMode="auto">
          <a:xfrm>
            <a:off x="682626" y="1905001"/>
            <a:ext cx="7778750" cy="4725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生活中有些人又何尝不是这样呢？什么事都不做，一心想着让别人为自己服务，想不劳而获，坐享其成。就像寓言故事</a:t>
            </a:r>
            <a:r>
              <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守株待兔</a:t>
            </a:r>
            <a:r>
              <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里的农民一样，农民在田里干活时，</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文本框 3"/>
          <p:cNvSpPr txBox="1">
            <a:spLocks noChangeArrowheads="1"/>
          </p:cNvSpPr>
          <p:nvPr/>
        </p:nvSpPr>
        <p:spPr bwMode="auto">
          <a:xfrm>
            <a:off x="1027114" y="1905001"/>
            <a:ext cx="7089775" cy="4725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一只野兔从树林里窜出来，竟然一头撞死在田边的树桩上，让他没花一点儿力气就白捡了一只又大又肥的野兔，他乐滋滋地想：要是每天都能捡到一只野兔，</a:t>
            </a:r>
          </a:p>
        </p:txBody>
      </p:sp>
      <p:pic>
        <p:nvPicPr>
          <p:cNvPr id="16388" name="图片 20"/>
          <p:cNvPicPr>
            <a:picLocks noChangeAspect="1" noChangeArrowheads="1"/>
          </p:cNvPicPr>
          <p:nvPr/>
        </p:nvPicPr>
        <p:blipFill>
          <a:blip r:embed="rId2"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文本框 3"/>
          <p:cNvSpPr txBox="1">
            <a:spLocks noChangeArrowheads="1"/>
          </p:cNvSpPr>
          <p:nvPr/>
        </p:nvSpPr>
        <p:spPr bwMode="auto">
          <a:xfrm>
            <a:off x="587375" y="723901"/>
            <a:ext cx="4913313" cy="7088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那该多好！从此他便放下锄头，静静地等待野兔再次来撞树桩，可世界上哪里有那么多不劳而获的事情呢？农民再也没有捡到撞死的野兔，庄稼也都颗粒无收，到头来终是一事无成</a:t>
            </a:r>
            <a:r>
              <a:rPr kumimoji="0" lang="zh-CN" altLang="en-US" sz="4265" b="1" i="0" u="none" strike="noStrike" kern="1200" cap="none" spc="0" normalizeH="0" baseline="30000" noProof="0">
                <a:ln>
                  <a:noFill/>
                </a:ln>
                <a:solidFill>
                  <a:srgbClr val="DC6156"/>
                </a:solidFill>
                <a:effectLst/>
                <a:uLnTx/>
                <a:uFillTx/>
                <a:latin typeface="楷体" panose="02010609060101010101" pitchFamily="49" charset="-122"/>
                <a:ea typeface="楷体" panose="02010609060101010101" pitchFamily="49" charset="-122"/>
                <a:cs typeface="+mn-cs"/>
              </a:rPr>
              <a:t>③</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p>
        </p:txBody>
      </p:sp>
      <p:sp>
        <p:nvSpPr>
          <p:cNvPr id="14339" name="文本框 1"/>
          <p:cNvSpPr txBox="1">
            <a:spLocks noChangeArrowheads="1"/>
          </p:cNvSpPr>
          <p:nvPr/>
        </p:nvSpPr>
        <p:spPr bwMode="auto">
          <a:xfrm>
            <a:off x="5875339" y="1174752"/>
            <a:ext cx="2903537" cy="63006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③运用反问句过渡，接着联系寓言故事</a:t>
            </a:r>
            <a:r>
              <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守株待兔</a:t>
            </a:r>
            <a:r>
              <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，批评了想要不劳而获的人。</a:t>
            </a:r>
          </a:p>
        </p:txBody>
      </p:sp>
      <p:cxnSp>
        <p:nvCxnSpPr>
          <p:cNvPr id="6" name="直接连接符 5"/>
          <p:cNvCxnSpPr/>
          <p:nvPr/>
        </p:nvCxnSpPr>
        <p:spPr>
          <a:xfrm>
            <a:off x="5688013" y="393701"/>
            <a:ext cx="0" cy="6184900"/>
          </a:xfrm>
          <a:prstGeom prst="line">
            <a:avLst/>
          </a:prstGeom>
          <a:ln w="28575">
            <a:solidFill>
              <a:srgbClr val="018069"/>
            </a:solidFill>
            <a:prstDash val="sysDot"/>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339"/>
                                        </p:tgtEl>
                                        <p:attrNameLst>
                                          <p:attrName>style.visibility</p:attrName>
                                        </p:attrNameLst>
                                      </p:cBhvr>
                                      <p:to>
                                        <p:strVal val="visible"/>
                                      </p:to>
                                    </p:set>
                                    <p:animEffect transition="in" filter="fade">
                                      <p:cBhvr>
                                        <p:cTn id="7" dur="1000"/>
                                        <p:tgtEl>
                                          <p:spTgt spid="14339"/>
                                        </p:tgtEl>
                                      </p:cBhvr>
                                    </p:animEffect>
                                    <p:anim calcmode="lin" valueType="num">
                                      <p:cBhvr>
                                        <p:cTn id="8" dur="1000" fill="hold"/>
                                        <p:tgtEl>
                                          <p:spTgt spid="14339"/>
                                        </p:tgtEl>
                                        <p:attrNameLst>
                                          <p:attrName>ppt_x</p:attrName>
                                        </p:attrNameLst>
                                      </p:cBhvr>
                                      <p:tavLst>
                                        <p:tav tm="0">
                                          <p:val>
                                            <p:strVal val="#ppt_x"/>
                                          </p:val>
                                        </p:tav>
                                        <p:tav tm="100000">
                                          <p:val>
                                            <p:strVal val="#ppt_x"/>
                                          </p:val>
                                        </p:tav>
                                      </p:tavLst>
                                    </p:anim>
                                    <p:anim calcmode="lin" valueType="num">
                                      <p:cBhvr>
                                        <p:cTn id="9" dur="1000" fill="hold"/>
                                        <p:tgtEl>
                                          <p:spTgt spid="143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9"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3"/>
          <p:cNvGrpSpPr/>
          <p:nvPr/>
        </p:nvGrpSpPr>
        <p:grpSpPr bwMode="auto">
          <a:xfrm>
            <a:off x="395289" y="309034"/>
            <a:ext cx="2416175" cy="1405000"/>
            <a:chOff x="1351007" y="937075"/>
            <a:chExt cx="2585994" cy="1194161"/>
          </a:xfrm>
        </p:grpSpPr>
        <p:pic>
          <p:nvPicPr>
            <p:cNvPr id="10242" name="图片 1"/>
            <p:cNvPicPr>
              <a:picLocks noChangeAspect="1" noChangeArrowheads="1"/>
            </p:cNvPicPr>
            <p:nvPr/>
          </p:nvPicPr>
          <p:blipFill>
            <a:blip r:embed="rId2" cstate="email">
              <a:clrChange>
                <a:clrFrom>
                  <a:srgbClr val="FFFEFD"/>
                </a:clrFrom>
                <a:clrTo>
                  <a:srgbClr val="FFFEFD">
                    <a:alpha val="0"/>
                  </a:srgbClr>
                </a:clrTo>
              </a:clrChange>
            </a:blip>
            <a:srcRect/>
            <a:stretch>
              <a:fillRect/>
            </a:stretch>
          </p:blipFill>
          <p:spPr bwMode="auto">
            <a:xfrm>
              <a:off x="1527259" y="991683"/>
              <a:ext cx="2409742" cy="6074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3" name="文本框 2"/>
            <p:cNvSpPr txBox="1">
              <a:spLocks noChangeArrowheads="1"/>
            </p:cNvSpPr>
            <p:nvPr/>
          </p:nvSpPr>
          <p:spPr bwMode="auto">
            <a:xfrm>
              <a:off x="1351007" y="937075"/>
              <a:ext cx="2348384" cy="11941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1219200" fontAlgn="base">
                <a:spcBef>
                  <a:spcPct val="0"/>
                </a:spcBef>
                <a:spcAft>
                  <a:spcPct val="0"/>
                </a:spcAft>
                <a:defRPr/>
              </a:pPr>
              <a:r>
                <a:rPr lang="zh-CN" altLang="en-US" sz="4265" b="1">
                  <a:solidFill>
                    <a:srgbClr val="FF0000"/>
                  </a:solidFill>
                  <a:latin typeface="黑体" panose="02010609060101010101" pitchFamily="49" charset="-122"/>
                  <a:ea typeface="黑体" panose="02010609060101010101" pitchFamily="49" charset="-122"/>
                </a:rPr>
                <a:t>初读课文</a:t>
              </a:r>
            </a:p>
          </p:txBody>
        </p:sp>
      </p:grpSp>
      <p:sp>
        <p:nvSpPr>
          <p:cNvPr id="10244" name="文本框 6"/>
          <p:cNvSpPr txBox="1">
            <a:spLocks noChangeArrowheads="1"/>
          </p:cNvSpPr>
          <p:nvPr/>
        </p:nvSpPr>
        <p:spPr bwMode="auto">
          <a:xfrm>
            <a:off x="969963" y="1830919"/>
            <a:ext cx="7200900" cy="52118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自由朗读课文，熟悉生字词，将课文读通顺，标上段落序号，读完说一说：课文写了外祖父的哪几件事？表达了外祖父怎样的思想感情？</a:t>
            </a:r>
          </a:p>
        </p:txBody>
      </p:sp>
    </p:spTree>
  </p:cSld>
  <p:clrMapOvr>
    <a:masterClrMapping/>
  </p:clrMapOvr>
  <p:transition spd="slow">
    <p:cover dir="rd"/>
  </p:transition>
</p:sld>
</file>

<file path=ppt/slides/slide1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文本框 3"/>
          <p:cNvSpPr txBox="1">
            <a:spLocks noChangeArrowheads="1"/>
          </p:cNvSpPr>
          <p:nvPr/>
        </p:nvSpPr>
        <p:spPr bwMode="auto">
          <a:xfrm>
            <a:off x="633414" y="1149352"/>
            <a:ext cx="7832725" cy="7088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俗话说得好：“一分耕耘，一分收获。”人之所以有了灵巧的双手，有了矫健的双腿，有了聪明的头脑，就是为了要让我们“自己动手，丰衣足食”，让我们通过辛勤的劳动，依靠自己的拼搏、努力，去取得收获。那些贪图舒适，依靠别人，却又想要得到丰硕收</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文本框 3"/>
          <p:cNvSpPr txBox="1">
            <a:spLocks noChangeArrowheads="1"/>
          </p:cNvSpPr>
          <p:nvPr/>
        </p:nvSpPr>
        <p:spPr bwMode="auto">
          <a:xfrm>
            <a:off x="431800" y="844552"/>
            <a:ext cx="5151438" cy="7088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获的人，大多数都只会事与愿违。多年以后，或许漫画中的小树经过年轻人的悉心照料长成了参天大树，他们都能在树下乘凉，但等着乘凉的那个人却体会不到劳动过后取得收获的快乐</a:t>
            </a:r>
            <a:r>
              <a:rPr kumimoji="0" lang="zh-CN" altLang="en-US" sz="4265" b="1" i="0" u="none" strike="noStrike" kern="1200" cap="none" spc="0" normalizeH="0" baseline="30000" noProof="0">
                <a:ln>
                  <a:noFill/>
                </a:ln>
                <a:solidFill>
                  <a:srgbClr val="DC6156"/>
                </a:solidFill>
                <a:effectLst/>
                <a:uLnTx/>
                <a:uFillTx/>
                <a:latin typeface="楷体" panose="02010609060101010101" pitchFamily="49" charset="-122"/>
                <a:ea typeface="楷体" panose="02010609060101010101" pitchFamily="49" charset="-122"/>
                <a:cs typeface="+mn-cs"/>
              </a:rPr>
              <a:t>④</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p>
        </p:txBody>
      </p:sp>
      <p:sp>
        <p:nvSpPr>
          <p:cNvPr id="16389" name="文本框 9"/>
          <p:cNvSpPr txBox="1">
            <a:spLocks noChangeArrowheads="1"/>
          </p:cNvSpPr>
          <p:nvPr/>
        </p:nvSpPr>
        <p:spPr bwMode="auto">
          <a:xfrm>
            <a:off x="5626101" y="1087969"/>
            <a:ext cx="3128963" cy="78758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④引用俗语过渡，进一步揭示了漫画的含义，结合生活实际，阐述了自己的看法：一分耕耘，一分收获。</a:t>
            </a:r>
          </a:p>
        </p:txBody>
      </p:sp>
      <p:cxnSp>
        <p:nvCxnSpPr>
          <p:cNvPr id="6" name="直接连接符 5"/>
          <p:cNvCxnSpPr/>
          <p:nvPr/>
        </p:nvCxnSpPr>
        <p:spPr>
          <a:xfrm>
            <a:off x="5505450" y="444501"/>
            <a:ext cx="0" cy="6184900"/>
          </a:xfrm>
          <a:prstGeom prst="line">
            <a:avLst/>
          </a:prstGeom>
          <a:ln w="28575">
            <a:solidFill>
              <a:srgbClr val="018069"/>
            </a:solidFill>
            <a:prstDash val="sysDot"/>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389"/>
                                        </p:tgtEl>
                                        <p:attrNameLst>
                                          <p:attrName>style.visibility</p:attrName>
                                        </p:attrNameLst>
                                      </p:cBhvr>
                                      <p:to>
                                        <p:strVal val="visible"/>
                                      </p:to>
                                    </p:set>
                                    <p:animEffect transition="in" filter="fade">
                                      <p:cBhvr>
                                        <p:cTn id="7" dur="1000"/>
                                        <p:tgtEl>
                                          <p:spTgt spid="16389"/>
                                        </p:tgtEl>
                                      </p:cBhvr>
                                    </p:animEffect>
                                    <p:anim calcmode="lin" valueType="num">
                                      <p:cBhvr>
                                        <p:cTn id="8" dur="1000" fill="hold"/>
                                        <p:tgtEl>
                                          <p:spTgt spid="16389"/>
                                        </p:tgtEl>
                                        <p:attrNameLst>
                                          <p:attrName>ppt_x</p:attrName>
                                        </p:attrNameLst>
                                      </p:cBhvr>
                                      <p:tavLst>
                                        <p:tav tm="0">
                                          <p:val>
                                            <p:strVal val="#ppt_x"/>
                                          </p:val>
                                        </p:tav>
                                        <p:tav tm="100000">
                                          <p:val>
                                            <p:strVal val="#ppt_x"/>
                                          </p:val>
                                        </p:tav>
                                      </p:tavLst>
                                    </p:anim>
                                    <p:anim calcmode="lin" valueType="num">
                                      <p:cBhvr>
                                        <p:cTn id="9" dur="1000" fill="hold"/>
                                        <p:tgtEl>
                                          <p:spTgt spid="1638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9" grpId="0"/>
    </p:bldLst>
  </p:timing>
</p:sld>
</file>

<file path=ppt/slides/slide1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文本框 1"/>
          <p:cNvSpPr txBox="1">
            <a:spLocks noChangeArrowheads="1"/>
          </p:cNvSpPr>
          <p:nvPr/>
        </p:nvSpPr>
        <p:spPr bwMode="auto">
          <a:xfrm>
            <a:off x="5765801" y="2298701"/>
            <a:ext cx="2868613" cy="315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⑤结尾总结感受，照应文题，深化中心。</a:t>
            </a:r>
          </a:p>
        </p:txBody>
      </p:sp>
      <p:sp>
        <p:nvSpPr>
          <p:cNvPr id="20482" name="文本框 3"/>
          <p:cNvSpPr txBox="1">
            <a:spLocks noChangeArrowheads="1"/>
          </p:cNvSpPr>
          <p:nvPr/>
        </p:nvSpPr>
        <p:spPr bwMode="auto">
          <a:xfrm>
            <a:off x="431801" y="2298701"/>
            <a:ext cx="4994275" cy="2362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我们不能一心只做乘凉人，而应该当好种树人！</a:t>
            </a:r>
            <a:r>
              <a:rPr kumimoji="0" lang="zh-CN" altLang="en-US" sz="4265" b="1" i="0" u="none" strike="noStrike" kern="1200" cap="none" spc="0" normalizeH="0" baseline="30000" noProof="0">
                <a:ln>
                  <a:noFill/>
                </a:ln>
                <a:solidFill>
                  <a:srgbClr val="DC6156"/>
                </a:solidFill>
                <a:effectLst/>
                <a:uLnTx/>
                <a:uFillTx/>
                <a:latin typeface="楷体" panose="02010609060101010101" pitchFamily="49" charset="-122"/>
                <a:ea typeface="楷体" panose="02010609060101010101" pitchFamily="49" charset="-122"/>
                <a:cs typeface="+mn-cs"/>
              </a:rPr>
              <a:t>⑤</a:t>
            </a:r>
          </a:p>
        </p:txBody>
      </p:sp>
      <p:sp>
        <p:nvSpPr>
          <p:cNvPr id="20483" name="help_93626"/>
          <p:cNvSpPr>
            <a:spLocks noChangeAspect="1" noChangeArrowheads="1"/>
          </p:cNvSpPr>
          <p:nvPr/>
        </p:nvSpPr>
        <p:spPr bwMode="auto">
          <a:xfrm>
            <a:off x="7570789" y="4872568"/>
            <a:ext cx="1012825" cy="1348317"/>
          </a:xfrm>
          <a:custGeom>
            <a:avLst/>
            <a:gdLst>
              <a:gd name="T0" fmla="*/ 21 w 1156"/>
              <a:gd name="T1" fmla="*/ 1088 h 1155"/>
              <a:gd name="T2" fmla="*/ 67 w 1156"/>
              <a:gd name="T3" fmla="*/ 1134 h 1155"/>
              <a:gd name="T4" fmla="*/ 8 w 1156"/>
              <a:gd name="T5" fmla="*/ 1147 h 1155"/>
              <a:gd name="T6" fmla="*/ 21 w 1156"/>
              <a:gd name="T7" fmla="*/ 1088 h 1155"/>
              <a:gd name="T8" fmla="*/ 10 w 1156"/>
              <a:gd name="T9" fmla="*/ 1052 h 1155"/>
              <a:gd name="T10" fmla="*/ 103 w 1156"/>
              <a:gd name="T11" fmla="*/ 1146 h 1155"/>
              <a:gd name="T12" fmla="*/ 294 w 1156"/>
              <a:gd name="T13" fmla="*/ 1035 h 1155"/>
              <a:gd name="T14" fmla="*/ 120 w 1156"/>
              <a:gd name="T15" fmla="*/ 861 h 1155"/>
              <a:gd name="T16" fmla="*/ 10 w 1156"/>
              <a:gd name="T17" fmla="*/ 1052 h 1155"/>
              <a:gd name="T18" fmla="*/ 443 w 1156"/>
              <a:gd name="T19" fmla="*/ 511 h 1155"/>
              <a:gd name="T20" fmla="*/ 644 w 1156"/>
              <a:gd name="T21" fmla="*/ 712 h 1155"/>
              <a:gd name="T22" fmla="*/ 547 w 1156"/>
              <a:gd name="T23" fmla="*/ 816 h 1155"/>
              <a:gd name="T24" fmla="*/ 316 w 1156"/>
              <a:gd name="T25" fmla="*/ 1019 h 1155"/>
              <a:gd name="T26" fmla="*/ 136 w 1156"/>
              <a:gd name="T27" fmla="*/ 839 h 1155"/>
              <a:gd name="T28" fmla="*/ 339 w 1156"/>
              <a:gd name="T29" fmla="*/ 608 h 1155"/>
              <a:gd name="T30" fmla="*/ 443 w 1156"/>
              <a:gd name="T31" fmla="*/ 511 h 1155"/>
              <a:gd name="T32" fmla="*/ 326 w 1156"/>
              <a:gd name="T33" fmla="*/ 929 h 1155"/>
              <a:gd name="T34" fmla="*/ 339 w 1156"/>
              <a:gd name="T35" fmla="*/ 952 h 1155"/>
              <a:gd name="T36" fmla="*/ 583 w 1156"/>
              <a:gd name="T37" fmla="*/ 720 h 1155"/>
              <a:gd name="T38" fmla="*/ 564 w 1156"/>
              <a:gd name="T39" fmla="*/ 702 h 1155"/>
              <a:gd name="T40" fmla="*/ 326 w 1156"/>
              <a:gd name="T41" fmla="*/ 929 h 1155"/>
              <a:gd name="T42" fmla="*/ 1094 w 1156"/>
              <a:gd name="T43" fmla="*/ 287 h 1155"/>
              <a:gd name="T44" fmla="*/ 715 w 1156"/>
              <a:gd name="T45" fmla="*/ 665 h 1155"/>
              <a:gd name="T46" fmla="*/ 667 w 1156"/>
              <a:gd name="T47" fmla="*/ 698 h 1155"/>
              <a:gd name="T48" fmla="*/ 457 w 1156"/>
              <a:gd name="T49" fmla="*/ 488 h 1155"/>
              <a:gd name="T50" fmla="*/ 490 w 1156"/>
              <a:gd name="T51" fmla="*/ 440 h 1155"/>
              <a:gd name="T52" fmla="*/ 818 w 1156"/>
              <a:gd name="T53" fmla="*/ 112 h 1155"/>
              <a:gd name="T54" fmla="*/ 763 w 1156"/>
              <a:gd name="T55" fmla="*/ 128 h 1155"/>
              <a:gd name="T56" fmla="*/ 481 w 1156"/>
              <a:gd name="T57" fmla="*/ 410 h 1155"/>
              <a:gd name="T58" fmla="*/ 452 w 1156"/>
              <a:gd name="T59" fmla="*/ 410 h 1155"/>
              <a:gd name="T60" fmla="*/ 452 w 1156"/>
              <a:gd name="T61" fmla="*/ 382 h 1155"/>
              <a:gd name="T62" fmla="*/ 738 w 1156"/>
              <a:gd name="T63" fmla="*/ 96 h 1155"/>
              <a:gd name="T64" fmla="*/ 747 w 1156"/>
              <a:gd name="T65" fmla="*/ 91 h 1155"/>
              <a:gd name="T66" fmla="*/ 879 w 1156"/>
              <a:gd name="T67" fmla="*/ 52 h 1155"/>
              <a:gd name="T68" fmla="*/ 1094 w 1156"/>
              <a:gd name="T69" fmla="*/ 62 h 1155"/>
              <a:gd name="T70" fmla="*/ 1094 w 1156"/>
              <a:gd name="T71" fmla="*/ 287 h 1155"/>
              <a:gd name="T72" fmla="*/ 1043 w 1156"/>
              <a:gd name="T73" fmla="*/ 82 h 1155"/>
              <a:gd name="T74" fmla="*/ 1024 w 1156"/>
              <a:gd name="T75" fmla="*/ 101 h 1155"/>
              <a:gd name="T76" fmla="*/ 1048 w 1156"/>
              <a:gd name="T77" fmla="*/ 238 h 1155"/>
              <a:gd name="T78" fmla="*/ 1071 w 1156"/>
              <a:gd name="T79" fmla="*/ 251 h 1155"/>
              <a:gd name="T80" fmla="*/ 1043 w 1156"/>
              <a:gd name="T81" fmla="*/ 82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6" h="1155">
                <a:moveTo>
                  <a:pt x="21" y="1088"/>
                </a:moveTo>
                <a:lnTo>
                  <a:pt x="67" y="1134"/>
                </a:lnTo>
                <a:cubicBezTo>
                  <a:pt x="37" y="1150"/>
                  <a:pt x="16" y="1155"/>
                  <a:pt x="8" y="1147"/>
                </a:cubicBezTo>
                <a:cubicBezTo>
                  <a:pt x="0" y="1139"/>
                  <a:pt x="5" y="1118"/>
                  <a:pt x="21" y="1088"/>
                </a:cubicBezTo>
                <a:close/>
                <a:moveTo>
                  <a:pt x="10" y="1052"/>
                </a:moveTo>
                <a:lnTo>
                  <a:pt x="103" y="1146"/>
                </a:lnTo>
                <a:cubicBezTo>
                  <a:pt x="155" y="1127"/>
                  <a:pt x="221" y="1089"/>
                  <a:pt x="294" y="1035"/>
                </a:cubicBezTo>
                <a:lnTo>
                  <a:pt x="120" y="861"/>
                </a:lnTo>
                <a:cubicBezTo>
                  <a:pt x="66" y="935"/>
                  <a:pt x="28" y="1001"/>
                  <a:pt x="10" y="1052"/>
                </a:cubicBezTo>
                <a:close/>
                <a:moveTo>
                  <a:pt x="443" y="511"/>
                </a:moveTo>
                <a:lnTo>
                  <a:pt x="644" y="712"/>
                </a:lnTo>
                <a:cubicBezTo>
                  <a:pt x="614" y="747"/>
                  <a:pt x="581" y="781"/>
                  <a:pt x="547" y="816"/>
                </a:cubicBezTo>
                <a:cubicBezTo>
                  <a:pt x="468" y="895"/>
                  <a:pt x="389" y="964"/>
                  <a:pt x="316" y="1019"/>
                </a:cubicBezTo>
                <a:lnTo>
                  <a:pt x="136" y="839"/>
                </a:lnTo>
                <a:cubicBezTo>
                  <a:pt x="191" y="767"/>
                  <a:pt x="260" y="687"/>
                  <a:pt x="339" y="608"/>
                </a:cubicBezTo>
                <a:cubicBezTo>
                  <a:pt x="374" y="574"/>
                  <a:pt x="409" y="541"/>
                  <a:pt x="443" y="511"/>
                </a:cubicBezTo>
                <a:close/>
                <a:moveTo>
                  <a:pt x="326" y="929"/>
                </a:moveTo>
                <a:cubicBezTo>
                  <a:pt x="312" y="939"/>
                  <a:pt x="325" y="963"/>
                  <a:pt x="339" y="952"/>
                </a:cubicBezTo>
                <a:cubicBezTo>
                  <a:pt x="429" y="884"/>
                  <a:pt x="504" y="800"/>
                  <a:pt x="583" y="720"/>
                </a:cubicBezTo>
                <a:cubicBezTo>
                  <a:pt x="595" y="708"/>
                  <a:pt x="576" y="689"/>
                  <a:pt x="564" y="702"/>
                </a:cubicBezTo>
                <a:cubicBezTo>
                  <a:pt x="487" y="780"/>
                  <a:pt x="414" y="862"/>
                  <a:pt x="326" y="929"/>
                </a:cubicBezTo>
                <a:close/>
                <a:moveTo>
                  <a:pt x="1094" y="287"/>
                </a:moveTo>
                <a:lnTo>
                  <a:pt x="715" y="665"/>
                </a:lnTo>
                <a:cubicBezTo>
                  <a:pt x="701" y="679"/>
                  <a:pt x="685" y="690"/>
                  <a:pt x="667" y="698"/>
                </a:cubicBezTo>
                <a:lnTo>
                  <a:pt x="457" y="488"/>
                </a:lnTo>
                <a:cubicBezTo>
                  <a:pt x="465" y="470"/>
                  <a:pt x="476" y="454"/>
                  <a:pt x="490" y="440"/>
                </a:cubicBezTo>
                <a:lnTo>
                  <a:pt x="818" y="112"/>
                </a:lnTo>
                <a:lnTo>
                  <a:pt x="763" y="128"/>
                </a:lnTo>
                <a:lnTo>
                  <a:pt x="481" y="410"/>
                </a:lnTo>
                <a:cubicBezTo>
                  <a:pt x="473" y="418"/>
                  <a:pt x="460" y="418"/>
                  <a:pt x="452" y="410"/>
                </a:cubicBezTo>
                <a:cubicBezTo>
                  <a:pt x="445" y="403"/>
                  <a:pt x="445" y="390"/>
                  <a:pt x="452" y="382"/>
                </a:cubicBezTo>
                <a:lnTo>
                  <a:pt x="738" y="96"/>
                </a:lnTo>
                <a:cubicBezTo>
                  <a:pt x="741" y="94"/>
                  <a:pt x="744" y="92"/>
                  <a:pt x="747" y="91"/>
                </a:cubicBezTo>
                <a:lnTo>
                  <a:pt x="879" y="52"/>
                </a:lnTo>
                <a:cubicBezTo>
                  <a:pt x="941" y="0"/>
                  <a:pt x="1035" y="3"/>
                  <a:pt x="1094" y="62"/>
                </a:cubicBezTo>
                <a:cubicBezTo>
                  <a:pt x="1156" y="124"/>
                  <a:pt x="1156" y="225"/>
                  <a:pt x="1094" y="287"/>
                </a:cubicBezTo>
                <a:close/>
                <a:moveTo>
                  <a:pt x="1043" y="82"/>
                </a:moveTo>
                <a:cubicBezTo>
                  <a:pt x="1029" y="71"/>
                  <a:pt x="1010" y="90"/>
                  <a:pt x="1024" y="101"/>
                </a:cubicBezTo>
                <a:cubicBezTo>
                  <a:pt x="1066" y="133"/>
                  <a:pt x="1071" y="192"/>
                  <a:pt x="1048" y="238"/>
                </a:cubicBezTo>
                <a:cubicBezTo>
                  <a:pt x="1040" y="253"/>
                  <a:pt x="1063" y="266"/>
                  <a:pt x="1071" y="251"/>
                </a:cubicBezTo>
                <a:cubicBezTo>
                  <a:pt x="1099" y="196"/>
                  <a:pt x="1095" y="121"/>
                  <a:pt x="1043" y="82"/>
                </a:cubicBezTo>
                <a:close/>
              </a:path>
            </a:pathLst>
          </a:custGeom>
          <a:solidFill>
            <a:srgbClr val="FFC000"/>
          </a:solidFill>
          <a:ln>
            <a:noFill/>
          </a:ln>
          <a:extLst>
            <a:ext uri="{91240B29-F687-4F45-9708-019B960494DF}">
              <a14:hiddenLine xmlns:a14="http://schemas.microsoft.com/office/drawing/2010/main" xmlns="" w="9525">
                <a:solidFill>
                  <a:srgbClr val="000000"/>
                </a:solidFill>
                <a:round/>
              </a14:hiddenLine>
            </a:ext>
          </a:extLst>
        </p:spPr>
        <p:txBody>
          <a:bodyP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cxnSp>
        <p:nvCxnSpPr>
          <p:cNvPr id="6" name="直接连接符 5"/>
          <p:cNvCxnSpPr/>
          <p:nvPr/>
        </p:nvCxnSpPr>
        <p:spPr>
          <a:xfrm>
            <a:off x="5640388" y="433918"/>
            <a:ext cx="0" cy="6184900"/>
          </a:xfrm>
          <a:prstGeom prst="line">
            <a:avLst/>
          </a:prstGeom>
          <a:ln w="28575">
            <a:solidFill>
              <a:srgbClr val="018069"/>
            </a:solidFill>
            <a:prstDash val="sysDot"/>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7410"/>
                                        </p:tgtEl>
                                        <p:attrNameLst>
                                          <p:attrName>style.visibility</p:attrName>
                                        </p:attrNameLst>
                                      </p:cBhvr>
                                      <p:to>
                                        <p:strVal val="visible"/>
                                      </p:to>
                                    </p:set>
                                    <p:animEffect transition="in" filter="fade">
                                      <p:cBhvr>
                                        <p:cTn id="7" dur="1000"/>
                                        <p:tgtEl>
                                          <p:spTgt spid="17410"/>
                                        </p:tgtEl>
                                      </p:cBhvr>
                                    </p:animEffect>
                                    <p:anim calcmode="lin" valueType="num">
                                      <p:cBhvr>
                                        <p:cTn id="8" dur="1000" fill="hold"/>
                                        <p:tgtEl>
                                          <p:spTgt spid="17410"/>
                                        </p:tgtEl>
                                        <p:attrNameLst>
                                          <p:attrName>ppt_x</p:attrName>
                                        </p:attrNameLst>
                                      </p:cBhvr>
                                      <p:tavLst>
                                        <p:tav tm="0">
                                          <p:val>
                                            <p:strVal val="#ppt_x"/>
                                          </p:val>
                                        </p:tav>
                                        <p:tav tm="100000">
                                          <p:val>
                                            <p:strVal val="#ppt_x"/>
                                          </p:val>
                                        </p:tav>
                                      </p:tavLst>
                                    </p:anim>
                                    <p:anim calcmode="lin" valueType="num">
                                      <p:cBhvr>
                                        <p:cTn id="9" dur="1000" fill="hold"/>
                                        <p:tgtEl>
                                          <p:spTgt spid="174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p:bldLst>
  </p:timing>
</p:sld>
</file>

<file path=ppt/slides/slide1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文本框 1"/>
          <p:cNvSpPr txBox="1">
            <a:spLocks noChangeArrowheads="1"/>
          </p:cNvSpPr>
          <p:nvPr/>
        </p:nvSpPr>
        <p:spPr bwMode="auto">
          <a:xfrm>
            <a:off x="942975" y="1195918"/>
            <a:ext cx="7404100" cy="63006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0" cap="none" spc="0" normalizeH="0" baseline="0" noProof="0" dirty="0">
                <a:ln>
                  <a:noFill/>
                </a:ln>
                <a:solidFill>
                  <a:srgbClr val="DC6156"/>
                </a:solidFill>
                <a:effectLst/>
                <a:uLnTx/>
                <a:uFillTx/>
                <a:latin typeface="黑体" panose="02010609060101010101" pitchFamily="49" charset="-122"/>
                <a:ea typeface="黑体" panose="02010609060101010101" pitchFamily="49" charset="-122"/>
                <a:cs typeface="+mn-cs"/>
              </a:rPr>
              <a:t>总评：</a:t>
            </a:r>
            <a:r>
              <a:rPr kumimoji="0" lang="zh-CN" altLang="en-US" sz="4265" b="1" i="0" u="none" strike="noStrike" kern="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小作者语言简洁，思维缜密，将植树与乘凉的关系如抽丝剥茧般细细道来，给人以深刻的启迪。全文简单描述了漫画内容，详细阐述了自己的感受，层次分明，立意深远，论述透彻，揭示了漫画的含义，可谓是一篇难得的佳作。</a:t>
            </a:r>
          </a:p>
        </p:txBody>
      </p:sp>
      <p:pic>
        <p:nvPicPr>
          <p:cNvPr id="21508" name="图片 20"/>
          <p:cNvPicPr>
            <a:picLocks noChangeAspect="1" noChangeArrowheads="1"/>
          </p:cNvPicPr>
          <p:nvPr/>
        </p:nvPicPr>
        <p:blipFill>
          <a:blip r:embed="rId2"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标题 1"/>
          <p:cNvSpPr txBox="1">
            <a:spLocks noChangeArrowheads="1"/>
          </p:cNvSpPr>
          <p:nvPr/>
        </p:nvSpPr>
        <p:spPr bwMode="auto">
          <a:xfrm>
            <a:off x="3072606" y="2417235"/>
            <a:ext cx="2998788" cy="1011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850900">
              <a:defRPr>
                <a:solidFill>
                  <a:schemeClr val="tx1"/>
                </a:solidFill>
                <a:latin typeface="Calibri" panose="020F0502020204030204" pitchFamily="34" charset="0"/>
                <a:ea typeface="宋体" panose="02010600030101010101" pitchFamily="2" charset="-122"/>
              </a:defRPr>
            </a:lvl1pPr>
            <a:lvl2pPr defTabSz="850900">
              <a:defRPr>
                <a:solidFill>
                  <a:schemeClr val="tx1"/>
                </a:solidFill>
                <a:latin typeface="Calibri" panose="020F0502020204030204" pitchFamily="34" charset="0"/>
                <a:ea typeface="宋体" panose="02010600030101010101" pitchFamily="2" charset="-122"/>
              </a:defRPr>
            </a:lvl2pPr>
            <a:lvl3pPr defTabSz="850900">
              <a:defRPr>
                <a:solidFill>
                  <a:schemeClr val="tx1"/>
                </a:solidFill>
                <a:latin typeface="Calibri" panose="020F0502020204030204" pitchFamily="34" charset="0"/>
                <a:ea typeface="宋体" panose="02010600030101010101" pitchFamily="2" charset="-122"/>
              </a:defRPr>
            </a:lvl3pPr>
            <a:lvl4pPr defTabSz="850900">
              <a:defRPr>
                <a:solidFill>
                  <a:schemeClr val="tx1"/>
                </a:solidFill>
                <a:latin typeface="Calibri" panose="020F0502020204030204" pitchFamily="34" charset="0"/>
                <a:ea typeface="宋体" panose="02010600030101010101" pitchFamily="2" charset="-122"/>
              </a:defRPr>
            </a:lvl4pPr>
            <a:lvl5pPr defTabSz="850900">
              <a:defRPr>
                <a:solidFill>
                  <a:schemeClr val="tx1"/>
                </a:solidFill>
                <a:latin typeface="Calibri" panose="020F0502020204030204" pitchFamily="34" charset="0"/>
                <a:ea typeface="宋体" panose="02010600030101010101" pitchFamily="2" charset="-122"/>
              </a:defRPr>
            </a:lvl5pPr>
            <a:lvl6pPr defTabSz="8509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defTabSz="8509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defTabSz="8509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defTabSz="8509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134745"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语文园地八</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文本框 15"/>
          <p:cNvSpPr txBox="1">
            <a:spLocks noChangeArrowheads="1"/>
          </p:cNvSpPr>
          <p:nvPr/>
        </p:nvSpPr>
        <p:spPr bwMode="auto">
          <a:xfrm>
            <a:off x="863601" y="3208868"/>
            <a:ext cx="5588000" cy="315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本次交流的内容是体会本单元课文语言的特点，感受其中的巧妙、风趣。</a:t>
            </a:r>
          </a:p>
        </p:txBody>
      </p:sp>
      <p:sp>
        <p:nvSpPr>
          <p:cNvPr id="6146" name="文本框 1"/>
          <p:cNvSpPr txBox="1">
            <a:spLocks noChangeArrowheads="1"/>
          </p:cNvSpPr>
          <p:nvPr/>
        </p:nvSpPr>
        <p:spPr bwMode="auto">
          <a:xfrm>
            <a:off x="863600" y="1775885"/>
            <a:ext cx="2447925" cy="13126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交流指导</a:t>
            </a:r>
          </a:p>
        </p:txBody>
      </p:sp>
      <p:grpSp>
        <p:nvGrpSpPr>
          <p:cNvPr id="2" name="组合 12"/>
          <p:cNvGrpSpPr/>
          <p:nvPr/>
        </p:nvGrpSpPr>
        <p:grpSpPr bwMode="auto">
          <a:xfrm>
            <a:off x="3576641" y="618068"/>
            <a:ext cx="2130423" cy="848784"/>
            <a:chOff x="971851" y="716017"/>
            <a:chExt cx="2131013" cy="635250"/>
          </a:xfrm>
        </p:grpSpPr>
        <p:sp>
          <p:nvSpPr>
            <p:cNvPr id="6148" name="标题 3"/>
            <p:cNvSpPr txBox="1">
              <a:spLocks noChangeArrowheads="1"/>
            </p:cNvSpPr>
            <p:nvPr/>
          </p:nvSpPr>
          <p:spPr bwMode="auto">
            <a:xfrm>
              <a:off x="1002329" y="716017"/>
              <a:ext cx="2100535" cy="63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1219200" rtl="0" eaLnBrk="1" fontAlgn="base" latinLnBrk="0" hangingPunct="1">
                <a:lnSpc>
                  <a:spcPct val="9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交流平台</a:t>
              </a:r>
            </a:p>
          </p:txBody>
        </p:sp>
        <p:grpSp>
          <p:nvGrpSpPr>
            <p:cNvPr id="3" name="组合 14"/>
            <p:cNvGrpSpPr/>
            <p:nvPr/>
          </p:nvGrpSpPr>
          <p:grpSpPr bwMode="auto">
            <a:xfrm>
              <a:off x="971851" y="739678"/>
              <a:ext cx="69868" cy="527730"/>
              <a:chOff x="-312422" y="1226226"/>
              <a:chExt cx="53584" cy="527730"/>
            </a:xfrm>
          </p:grpSpPr>
          <p:sp>
            <p:nvSpPr>
              <p:cNvPr id="19" name="矩形 18"/>
              <p:cNvSpPr/>
              <p:nvPr/>
            </p:nvSpPr>
            <p:spPr>
              <a:xfrm>
                <a:off x="-312422" y="1226226"/>
                <a:ext cx="53584" cy="527730"/>
              </a:xfrm>
              <a:prstGeom prst="rect">
                <a:avLst/>
              </a:prstGeom>
              <a:solidFill>
                <a:srgbClr val="F79646"/>
              </a:solidFill>
              <a:ln w="19050">
                <a:noFill/>
              </a:ln>
              <a:effectLst/>
            </p:spPr>
            <p:style>
              <a:lnRef idx="1">
                <a:schemeClr val="accent3"/>
              </a:lnRef>
              <a:fillRef idx="1003">
                <a:schemeClr val="lt1"/>
              </a:fillRef>
              <a:effectRef idx="1">
                <a:schemeClr val="accent3"/>
              </a:effectRef>
              <a:fontRef idx="minor">
                <a:schemeClr val="dk1"/>
              </a:fontRef>
            </p:style>
            <p:txBody>
              <a:bodyPr lIns="96000" tIns="0" rIns="0" bIns="48000" anchor="ct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endParaRPr kumimoji="1"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20" name="矩形 19"/>
              <p:cNvSpPr/>
              <p:nvPr/>
            </p:nvSpPr>
            <p:spPr>
              <a:xfrm>
                <a:off x="-312422" y="1226226"/>
                <a:ext cx="53584" cy="527730"/>
              </a:xfrm>
              <a:prstGeom prst="rect">
                <a:avLst/>
              </a:prstGeom>
              <a:solidFill>
                <a:srgbClr val="C00000"/>
              </a:solidFill>
              <a:ln w="19050">
                <a:noFill/>
              </a:ln>
              <a:effectLst/>
            </p:spPr>
            <p:style>
              <a:lnRef idx="1">
                <a:schemeClr val="accent3"/>
              </a:lnRef>
              <a:fillRef idx="1003">
                <a:schemeClr val="lt1"/>
              </a:fillRef>
              <a:effectRef idx="1">
                <a:schemeClr val="accent3"/>
              </a:effectRef>
              <a:fontRef idx="minor">
                <a:schemeClr val="dk1"/>
              </a:fontRef>
            </p:style>
            <p:txBody>
              <a:bodyPr lIns="96000" tIns="0" rIns="0" bIns="48000" anchor="ct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endParaRPr kumimoji="1"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endParaRPr>
              </a:p>
            </p:txBody>
          </p:sp>
        </p:grpSp>
        <p:grpSp>
          <p:nvGrpSpPr>
            <p:cNvPr id="4" name="组合 15"/>
            <p:cNvGrpSpPr/>
            <p:nvPr/>
          </p:nvGrpSpPr>
          <p:grpSpPr bwMode="auto">
            <a:xfrm>
              <a:off x="2999639" y="739678"/>
              <a:ext cx="69870" cy="527730"/>
              <a:chOff x="-1045195" y="1226226"/>
              <a:chExt cx="53584" cy="527730"/>
            </a:xfrm>
          </p:grpSpPr>
          <p:sp>
            <p:nvSpPr>
              <p:cNvPr id="17" name="矩形 16"/>
              <p:cNvSpPr/>
              <p:nvPr/>
            </p:nvSpPr>
            <p:spPr>
              <a:xfrm>
                <a:off x="-1045195" y="1226226"/>
                <a:ext cx="53584" cy="527730"/>
              </a:xfrm>
              <a:prstGeom prst="rect">
                <a:avLst/>
              </a:prstGeom>
              <a:solidFill>
                <a:srgbClr val="F79646"/>
              </a:solidFill>
              <a:ln w="19050">
                <a:noFill/>
              </a:ln>
              <a:effectLst/>
            </p:spPr>
            <p:style>
              <a:lnRef idx="1">
                <a:schemeClr val="accent3"/>
              </a:lnRef>
              <a:fillRef idx="1003">
                <a:schemeClr val="lt1"/>
              </a:fillRef>
              <a:effectRef idx="1">
                <a:schemeClr val="accent3"/>
              </a:effectRef>
              <a:fontRef idx="minor">
                <a:schemeClr val="dk1"/>
              </a:fontRef>
            </p:style>
            <p:txBody>
              <a:bodyPr lIns="96000" tIns="0" rIns="0" bIns="48000" anchor="ct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endParaRPr kumimoji="1"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18" name="矩形 17"/>
              <p:cNvSpPr/>
              <p:nvPr/>
            </p:nvSpPr>
            <p:spPr>
              <a:xfrm>
                <a:off x="-1045195" y="1226226"/>
                <a:ext cx="53584" cy="527730"/>
              </a:xfrm>
              <a:prstGeom prst="rect">
                <a:avLst/>
              </a:prstGeom>
              <a:solidFill>
                <a:srgbClr val="C00000"/>
              </a:solidFill>
              <a:ln w="19050">
                <a:noFill/>
              </a:ln>
              <a:effectLst/>
            </p:spPr>
            <p:style>
              <a:lnRef idx="1">
                <a:schemeClr val="accent3"/>
              </a:lnRef>
              <a:fillRef idx="1003">
                <a:schemeClr val="lt1"/>
              </a:fillRef>
              <a:effectRef idx="1">
                <a:schemeClr val="accent3"/>
              </a:effectRef>
              <a:fontRef idx="minor">
                <a:schemeClr val="dk1"/>
              </a:fontRef>
            </p:style>
            <p:txBody>
              <a:bodyPr lIns="96000" tIns="0" rIns="0" bIns="48000" anchor="ct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endParaRPr kumimoji="1"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endParaRPr>
              </a:p>
            </p:txBody>
          </p:sp>
        </p:grpSp>
      </p:grpSp>
      <p:pic>
        <p:nvPicPr>
          <p:cNvPr id="21" name="图片 20"/>
          <p:cNvPicPr>
            <a:picLocks noChangeAspect="1"/>
          </p:cNvPicPr>
          <p:nvPr/>
        </p:nvPicPr>
        <p:blipFill>
          <a:blip r:embed="rId2" cstate="email"/>
          <a:stretch>
            <a:fillRect/>
          </a:stretch>
        </p:blipFill>
        <p:spPr>
          <a:xfrm>
            <a:off x="6821226" y="3208639"/>
            <a:ext cx="1574936" cy="2432941"/>
          </a:xfrm>
          <a:prstGeom prst="rect">
            <a:avLst/>
          </a:prstGeom>
          <a:effectLst>
            <a:glow rad="63500">
              <a:srgbClr val="FFFFFF"/>
            </a:glow>
          </a:effec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9" name="文本框 15"/>
          <p:cNvSpPr txBox="1">
            <a:spLocks noChangeArrowheads="1"/>
          </p:cNvSpPr>
          <p:nvPr/>
        </p:nvSpPr>
        <p:spPr bwMode="auto">
          <a:xfrm>
            <a:off x="863601" y="2271185"/>
            <a:ext cx="7404100" cy="551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杨氏之子</a:t>
            </a:r>
            <a:r>
              <a:rPr kumimoji="0" lang="en-US" altLang="zh-CN"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中，杨氏之子和孔君平的对话，就十分巧妙。孔君平看到杨梅，联想到孩子的姓，就故意逗孩子：“此是君家果。”意思是，你姓杨，它叫杨梅，你们本是一家嘛！这信手拈来的玩笑话，</a:t>
            </a:r>
          </a:p>
        </p:txBody>
      </p:sp>
      <p:sp>
        <p:nvSpPr>
          <p:cNvPr id="7170" name="文本框 1"/>
          <p:cNvSpPr txBox="1">
            <a:spLocks noChangeArrowheads="1"/>
          </p:cNvSpPr>
          <p:nvPr/>
        </p:nvSpPr>
        <p:spPr bwMode="auto">
          <a:xfrm>
            <a:off x="863600" y="1492252"/>
            <a:ext cx="2447925" cy="13126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交流示例</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文本框 15"/>
          <p:cNvSpPr txBox="1">
            <a:spLocks noChangeArrowheads="1"/>
          </p:cNvSpPr>
          <p:nvPr/>
        </p:nvSpPr>
        <p:spPr bwMode="auto">
          <a:xfrm>
            <a:off x="863601" y="1602319"/>
            <a:ext cx="7404100" cy="551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很幽默，也很有趣。孩子应声答道：“未闻孔雀是夫子家禽。”这回答巧妙在哪里呢？孔君平在姓氏上做文章，孩子也在姓氏上做文章，由孔君平的“孔”想到了孔雀；最妙的是，他没有生硬地直接说“孔</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文本框 15"/>
          <p:cNvSpPr txBox="1">
            <a:spLocks noChangeArrowheads="1"/>
          </p:cNvSpPr>
          <p:nvPr/>
        </p:nvSpPr>
        <p:spPr bwMode="auto">
          <a:xfrm>
            <a:off x="863601" y="1612902"/>
            <a:ext cx="7404100" cy="551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雀是夫子家禽”，而是采用了否定的句式，说“未闻孔雀是夫子家禽”，婉转对答，既表现了应有的礼貌，又表达了“既然孔雀不是您家的鸟，杨梅岂是我家的果”这个意思，使孔君平无言以对。</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文本框 4"/>
          <p:cNvSpPr txBox="1">
            <a:spLocks noChangeArrowheads="1"/>
          </p:cNvSpPr>
          <p:nvPr/>
        </p:nvSpPr>
        <p:spPr bwMode="auto">
          <a:xfrm>
            <a:off x="569914" y="1098551"/>
            <a:ext cx="8345487" cy="7070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lnSpc>
                <a:spcPct val="170000"/>
              </a:lnSpc>
              <a:spcBef>
                <a:spcPct val="0"/>
              </a:spcBef>
              <a:spcAft>
                <a:spcPct val="0"/>
              </a:spcAft>
              <a:defRPr/>
            </a:pPr>
            <a:r>
              <a:rPr lang="zh-CN" altLang="en-US" sz="5335" b="1">
                <a:solidFill>
                  <a:prstClr val="black"/>
                </a:solidFill>
                <a:latin typeface="楷体" panose="02010609060101010101" pitchFamily="49" charset="-122"/>
                <a:ea typeface="楷体" panose="02010609060101010101" pitchFamily="49" charset="-122"/>
              </a:rPr>
              <a:t>埋葬     腮边     虬枝     玷污  </a:t>
            </a:r>
            <a:endParaRPr lang="en-US" altLang="zh-CN" sz="5335" b="1">
              <a:solidFill>
                <a:prstClr val="black"/>
              </a:solidFill>
              <a:latin typeface="楷体" panose="02010609060101010101" pitchFamily="49" charset="-122"/>
              <a:ea typeface="楷体" panose="02010609060101010101" pitchFamily="49" charset="-122"/>
            </a:endParaRPr>
          </a:p>
          <a:p>
            <a:pPr defTabSz="1219200" eaLnBrk="0" fontAlgn="base" hangingPunct="0">
              <a:lnSpc>
                <a:spcPct val="170000"/>
              </a:lnSpc>
              <a:spcBef>
                <a:spcPct val="0"/>
              </a:spcBef>
              <a:spcAft>
                <a:spcPct val="0"/>
              </a:spcAft>
              <a:defRPr/>
            </a:pPr>
            <a:r>
              <a:rPr lang="zh-CN" altLang="en-US" sz="5335" b="1">
                <a:solidFill>
                  <a:prstClr val="black"/>
                </a:solidFill>
                <a:latin typeface="楷体" panose="02010609060101010101" pitchFamily="49" charset="-122"/>
                <a:ea typeface="楷体" panose="02010609060101010101" pitchFamily="49" charset="-122"/>
              </a:rPr>
              <a:t>郑重     秉性</a:t>
            </a:r>
            <a:r>
              <a:rPr lang="en-US" altLang="zh-CN" sz="5335" b="1">
                <a:solidFill>
                  <a:prstClr val="black"/>
                </a:solidFill>
                <a:latin typeface="楷体" panose="02010609060101010101" pitchFamily="49" charset="-122"/>
                <a:ea typeface="楷体" panose="02010609060101010101" pitchFamily="49" charset="-122"/>
              </a:rPr>
              <a:t>     </a:t>
            </a:r>
            <a:r>
              <a:rPr lang="zh-CN" altLang="en-US" sz="5335" b="1">
                <a:solidFill>
                  <a:prstClr val="black"/>
                </a:solidFill>
                <a:latin typeface="楷体" panose="02010609060101010101" pitchFamily="49" charset="-122"/>
                <a:ea typeface="楷体" panose="02010609060101010101" pitchFamily="49" charset="-122"/>
              </a:rPr>
              <a:t>凉飕飕   码头撩乱     朦胧     手绢     华侨  眷恋</a:t>
            </a:r>
          </a:p>
        </p:txBody>
      </p:sp>
      <p:sp>
        <p:nvSpPr>
          <p:cNvPr id="29" name="文本框 4"/>
          <p:cNvSpPr txBox="1">
            <a:spLocks noChangeArrowheads="1"/>
          </p:cNvSpPr>
          <p:nvPr/>
        </p:nvSpPr>
        <p:spPr bwMode="auto">
          <a:xfrm>
            <a:off x="569914" y="1098551"/>
            <a:ext cx="8345487" cy="7070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lnSpc>
                <a:spcPct val="170000"/>
              </a:lnSpc>
              <a:spcBef>
                <a:spcPct val="0"/>
              </a:spcBef>
              <a:spcAft>
                <a:spcPct val="0"/>
              </a:spcAft>
              <a:defRPr/>
            </a:pPr>
            <a:r>
              <a:rPr lang="zh-CN" altLang="en-US" sz="5335" b="1">
                <a:solidFill>
                  <a:prstClr val="black"/>
                </a:solidFill>
                <a:latin typeface="楷体" panose="02010609060101010101" pitchFamily="49" charset="-122"/>
                <a:ea typeface="楷体" panose="02010609060101010101" pitchFamily="49" charset="-122"/>
              </a:rPr>
              <a:t>埋</a:t>
            </a:r>
            <a:r>
              <a:rPr lang="zh-CN" altLang="en-US" sz="5335" b="1">
                <a:solidFill>
                  <a:srgbClr val="3333FF"/>
                </a:solidFill>
                <a:latin typeface="楷体" panose="02010609060101010101" pitchFamily="49" charset="-122"/>
                <a:ea typeface="楷体" panose="02010609060101010101" pitchFamily="49" charset="-122"/>
              </a:rPr>
              <a:t>葬</a:t>
            </a:r>
            <a:r>
              <a:rPr lang="zh-CN" altLang="en-US" sz="5335" b="1">
                <a:solidFill>
                  <a:prstClr val="black"/>
                </a:solidFill>
                <a:latin typeface="楷体" panose="02010609060101010101" pitchFamily="49" charset="-122"/>
                <a:ea typeface="楷体" panose="02010609060101010101" pitchFamily="49" charset="-122"/>
              </a:rPr>
              <a:t>     </a:t>
            </a:r>
            <a:r>
              <a:rPr lang="zh-CN" altLang="en-US" sz="5335" b="1">
                <a:solidFill>
                  <a:srgbClr val="3333FF"/>
                </a:solidFill>
                <a:latin typeface="楷体" panose="02010609060101010101" pitchFamily="49" charset="-122"/>
                <a:ea typeface="楷体" panose="02010609060101010101" pitchFamily="49" charset="-122"/>
              </a:rPr>
              <a:t>腮</a:t>
            </a:r>
            <a:r>
              <a:rPr lang="zh-CN" altLang="en-US" sz="5335" b="1">
                <a:solidFill>
                  <a:prstClr val="black"/>
                </a:solidFill>
                <a:latin typeface="楷体" panose="02010609060101010101" pitchFamily="49" charset="-122"/>
                <a:ea typeface="楷体" panose="02010609060101010101" pitchFamily="49" charset="-122"/>
              </a:rPr>
              <a:t>边     </a:t>
            </a:r>
            <a:r>
              <a:rPr lang="zh-CN" altLang="en-US" sz="5335" b="1">
                <a:solidFill>
                  <a:srgbClr val="3333FF"/>
                </a:solidFill>
                <a:latin typeface="楷体" panose="02010609060101010101" pitchFamily="49" charset="-122"/>
                <a:ea typeface="楷体" panose="02010609060101010101" pitchFamily="49" charset="-122"/>
              </a:rPr>
              <a:t>虬</a:t>
            </a:r>
            <a:r>
              <a:rPr lang="zh-CN" altLang="en-US" sz="5335" b="1">
                <a:solidFill>
                  <a:prstClr val="black"/>
                </a:solidFill>
                <a:latin typeface="楷体" panose="02010609060101010101" pitchFamily="49" charset="-122"/>
                <a:ea typeface="楷体" panose="02010609060101010101" pitchFamily="49" charset="-122"/>
              </a:rPr>
              <a:t>枝     </a:t>
            </a:r>
            <a:r>
              <a:rPr lang="zh-CN" altLang="en-US" sz="5335" b="1">
                <a:solidFill>
                  <a:srgbClr val="3333FF"/>
                </a:solidFill>
                <a:latin typeface="楷体" panose="02010609060101010101" pitchFamily="49" charset="-122"/>
                <a:ea typeface="楷体" panose="02010609060101010101" pitchFamily="49" charset="-122"/>
              </a:rPr>
              <a:t>玷</a:t>
            </a:r>
            <a:r>
              <a:rPr lang="zh-CN" altLang="en-US" sz="5335" b="1">
                <a:solidFill>
                  <a:prstClr val="black"/>
                </a:solidFill>
                <a:latin typeface="楷体" panose="02010609060101010101" pitchFamily="49" charset="-122"/>
                <a:ea typeface="楷体" panose="02010609060101010101" pitchFamily="49" charset="-122"/>
              </a:rPr>
              <a:t>污  </a:t>
            </a:r>
            <a:endParaRPr lang="en-US" altLang="zh-CN" sz="5335" b="1">
              <a:solidFill>
                <a:prstClr val="black"/>
              </a:solidFill>
              <a:latin typeface="楷体" panose="02010609060101010101" pitchFamily="49" charset="-122"/>
              <a:ea typeface="楷体" panose="02010609060101010101" pitchFamily="49" charset="-122"/>
            </a:endParaRPr>
          </a:p>
          <a:p>
            <a:pPr defTabSz="1219200" eaLnBrk="0" fontAlgn="base" hangingPunct="0">
              <a:lnSpc>
                <a:spcPct val="170000"/>
              </a:lnSpc>
              <a:spcBef>
                <a:spcPct val="0"/>
              </a:spcBef>
              <a:spcAft>
                <a:spcPct val="0"/>
              </a:spcAft>
              <a:defRPr/>
            </a:pPr>
            <a:r>
              <a:rPr lang="zh-CN" altLang="en-US" sz="5335" b="1">
                <a:solidFill>
                  <a:srgbClr val="3333FF"/>
                </a:solidFill>
                <a:latin typeface="楷体" panose="02010609060101010101" pitchFamily="49" charset="-122"/>
                <a:ea typeface="楷体" panose="02010609060101010101" pitchFamily="49" charset="-122"/>
              </a:rPr>
              <a:t>郑</a:t>
            </a:r>
            <a:r>
              <a:rPr lang="zh-CN" altLang="en-US" sz="5335" b="1">
                <a:solidFill>
                  <a:prstClr val="black"/>
                </a:solidFill>
                <a:latin typeface="楷体" panose="02010609060101010101" pitchFamily="49" charset="-122"/>
                <a:ea typeface="楷体" panose="02010609060101010101" pitchFamily="49" charset="-122"/>
              </a:rPr>
              <a:t>重     </a:t>
            </a:r>
            <a:r>
              <a:rPr lang="zh-CN" altLang="en-US" sz="5335" b="1">
                <a:solidFill>
                  <a:srgbClr val="3333FF"/>
                </a:solidFill>
                <a:latin typeface="楷体" panose="02010609060101010101" pitchFamily="49" charset="-122"/>
                <a:ea typeface="楷体" panose="02010609060101010101" pitchFamily="49" charset="-122"/>
              </a:rPr>
              <a:t>秉</a:t>
            </a:r>
            <a:r>
              <a:rPr lang="zh-CN" altLang="en-US" sz="5335" b="1">
                <a:solidFill>
                  <a:prstClr val="black"/>
                </a:solidFill>
                <a:latin typeface="楷体" panose="02010609060101010101" pitchFamily="49" charset="-122"/>
                <a:ea typeface="楷体" panose="02010609060101010101" pitchFamily="49" charset="-122"/>
              </a:rPr>
              <a:t>性</a:t>
            </a:r>
            <a:r>
              <a:rPr lang="en-US" altLang="zh-CN" sz="5335" b="1">
                <a:solidFill>
                  <a:prstClr val="black"/>
                </a:solidFill>
                <a:latin typeface="楷体" panose="02010609060101010101" pitchFamily="49" charset="-122"/>
                <a:ea typeface="楷体" panose="02010609060101010101" pitchFamily="49" charset="-122"/>
              </a:rPr>
              <a:t>     </a:t>
            </a:r>
            <a:r>
              <a:rPr lang="zh-CN" altLang="en-US" sz="5335" b="1">
                <a:solidFill>
                  <a:prstClr val="black"/>
                </a:solidFill>
                <a:latin typeface="楷体" panose="02010609060101010101" pitchFamily="49" charset="-122"/>
                <a:ea typeface="楷体" panose="02010609060101010101" pitchFamily="49" charset="-122"/>
              </a:rPr>
              <a:t>凉</a:t>
            </a:r>
            <a:r>
              <a:rPr lang="zh-CN" altLang="en-US" sz="5335" b="1">
                <a:solidFill>
                  <a:srgbClr val="3333FF"/>
                </a:solidFill>
                <a:latin typeface="楷体" panose="02010609060101010101" pitchFamily="49" charset="-122"/>
                <a:ea typeface="楷体" panose="02010609060101010101" pitchFamily="49" charset="-122"/>
              </a:rPr>
              <a:t>飕</a:t>
            </a:r>
            <a:r>
              <a:rPr lang="zh-CN" altLang="en-US" sz="5335" b="1">
                <a:solidFill>
                  <a:prstClr val="black"/>
                </a:solidFill>
                <a:latin typeface="楷体" panose="02010609060101010101" pitchFamily="49" charset="-122"/>
                <a:ea typeface="楷体" panose="02010609060101010101" pitchFamily="49" charset="-122"/>
              </a:rPr>
              <a:t>飕   </a:t>
            </a:r>
            <a:r>
              <a:rPr lang="zh-CN" altLang="en-US" sz="5335" b="1">
                <a:solidFill>
                  <a:srgbClr val="3333FF"/>
                </a:solidFill>
                <a:latin typeface="楷体" panose="02010609060101010101" pitchFamily="49" charset="-122"/>
                <a:ea typeface="楷体" panose="02010609060101010101" pitchFamily="49" charset="-122"/>
              </a:rPr>
              <a:t>码</a:t>
            </a:r>
            <a:r>
              <a:rPr lang="zh-CN" altLang="en-US" sz="5335" b="1">
                <a:solidFill>
                  <a:prstClr val="black"/>
                </a:solidFill>
                <a:latin typeface="楷体" panose="02010609060101010101" pitchFamily="49" charset="-122"/>
                <a:ea typeface="楷体" panose="02010609060101010101" pitchFamily="49" charset="-122"/>
              </a:rPr>
              <a:t>头</a:t>
            </a:r>
            <a:r>
              <a:rPr lang="zh-CN" altLang="en-US" sz="5335" b="1">
                <a:solidFill>
                  <a:srgbClr val="3333FF"/>
                </a:solidFill>
                <a:latin typeface="楷体" panose="02010609060101010101" pitchFamily="49" charset="-122"/>
                <a:ea typeface="楷体" panose="02010609060101010101" pitchFamily="49" charset="-122"/>
              </a:rPr>
              <a:t>撩</a:t>
            </a:r>
            <a:r>
              <a:rPr lang="zh-CN" altLang="en-US" sz="5335" b="1">
                <a:solidFill>
                  <a:prstClr val="black"/>
                </a:solidFill>
                <a:latin typeface="楷体" panose="02010609060101010101" pitchFamily="49" charset="-122"/>
                <a:ea typeface="楷体" panose="02010609060101010101" pitchFamily="49" charset="-122"/>
              </a:rPr>
              <a:t>乱     朦</a:t>
            </a:r>
            <a:r>
              <a:rPr lang="zh-CN" altLang="en-US" sz="5335" b="1">
                <a:solidFill>
                  <a:srgbClr val="3333FF"/>
                </a:solidFill>
                <a:latin typeface="楷体" panose="02010609060101010101" pitchFamily="49" charset="-122"/>
                <a:ea typeface="楷体" panose="02010609060101010101" pitchFamily="49" charset="-122"/>
              </a:rPr>
              <a:t>胧</a:t>
            </a:r>
            <a:r>
              <a:rPr lang="zh-CN" altLang="en-US" sz="5335" b="1">
                <a:solidFill>
                  <a:prstClr val="black"/>
                </a:solidFill>
                <a:latin typeface="楷体" panose="02010609060101010101" pitchFamily="49" charset="-122"/>
                <a:ea typeface="楷体" panose="02010609060101010101" pitchFamily="49" charset="-122"/>
              </a:rPr>
              <a:t>     手</a:t>
            </a:r>
            <a:r>
              <a:rPr lang="zh-CN" altLang="en-US" sz="5335" b="1">
                <a:solidFill>
                  <a:srgbClr val="3333FF"/>
                </a:solidFill>
                <a:latin typeface="楷体" panose="02010609060101010101" pitchFamily="49" charset="-122"/>
                <a:ea typeface="楷体" panose="02010609060101010101" pitchFamily="49" charset="-122"/>
              </a:rPr>
              <a:t>绢</a:t>
            </a:r>
            <a:r>
              <a:rPr lang="zh-CN" altLang="en-US" sz="5335" b="1">
                <a:solidFill>
                  <a:prstClr val="black"/>
                </a:solidFill>
                <a:latin typeface="楷体" panose="02010609060101010101" pitchFamily="49" charset="-122"/>
                <a:ea typeface="楷体" panose="02010609060101010101" pitchFamily="49" charset="-122"/>
              </a:rPr>
              <a:t>     华</a:t>
            </a:r>
            <a:r>
              <a:rPr lang="zh-CN" altLang="en-US" sz="5335" b="1">
                <a:solidFill>
                  <a:srgbClr val="3333FF"/>
                </a:solidFill>
                <a:latin typeface="楷体" panose="02010609060101010101" pitchFamily="49" charset="-122"/>
                <a:ea typeface="楷体" panose="02010609060101010101" pitchFamily="49" charset="-122"/>
              </a:rPr>
              <a:t>侨</a:t>
            </a:r>
            <a:r>
              <a:rPr lang="zh-CN" altLang="en-US" sz="5335" b="1">
                <a:solidFill>
                  <a:prstClr val="black"/>
                </a:solidFill>
                <a:latin typeface="楷体" panose="02010609060101010101" pitchFamily="49" charset="-122"/>
                <a:ea typeface="楷体" panose="02010609060101010101" pitchFamily="49" charset="-122"/>
              </a:rPr>
              <a:t>  </a:t>
            </a:r>
            <a:r>
              <a:rPr lang="zh-CN" altLang="en-US" sz="5335" b="1">
                <a:solidFill>
                  <a:srgbClr val="3333FF"/>
                </a:solidFill>
                <a:latin typeface="楷体" panose="02010609060101010101" pitchFamily="49" charset="-122"/>
                <a:ea typeface="楷体" panose="02010609060101010101" pitchFamily="49" charset="-122"/>
              </a:rPr>
              <a:t>眷</a:t>
            </a:r>
            <a:r>
              <a:rPr lang="zh-CN" altLang="en-US" sz="5335" b="1">
                <a:solidFill>
                  <a:prstClr val="black"/>
                </a:solidFill>
                <a:latin typeface="楷体" panose="02010609060101010101" pitchFamily="49" charset="-122"/>
                <a:ea typeface="楷体" panose="02010609060101010101" pitchFamily="49" charset="-122"/>
              </a:rPr>
              <a:t>恋</a:t>
            </a:r>
          </a:p>
        </p:txBody>
      </p:sp>
      <p:grpSp>
        <p:nvGrpSpPr>
          <p:cNvPr id="2" name="组合 3"/>
          <p:cNvGrpSpPr/>
          <p:nvPr/>
        </p:nvGrpSpPr>
        <p:grpSpPr bwMode="auto">
          <a:xfrm>
            <a:off x="160339" y="256118"/>
            <a:ext cx="2416175" cy="1405000"/>
            <a:chOff x="1351007" y="937075"/>
            <a:chExt cx="2585994" cy="1194161"/>
          </a:xfrm>
        </p:grpSpPr>
        <p:pic>
          <p:nvPicPr>
            <p:cNvPr id="11268" name="图片 1"/>
            <p:cNvPicPr>
              <a:picLocks noChangeAspect="1" noChangeArrowheads="1"/>
            </p:cNvPicPr>
            <p:nvPr/>
          </p:nvPicPr>
          <p:blipFill>
            <a:blip r:embed="rId2" cstate="email">
              <a:clrChange>
                <a:clrFrom>
                  <a:srgbClr val="FFFEFD"/>
                </a:clrFrom>
                <a:clrTo>
                  <a:srgbClr val="FFFEFD">
                    <a:alpha val="0"/>
                  </a:srgbClr>
                </a:clrTo>
              </a:clrChange>
            </a:blip>
            <a:srcRect/>
            <a:stretch>
              <a:fillRect/>
            </a:stretch>
          </p:blipFill>
          <p:spPr bwMode="auto">
            <a:xfrm>
              <a:off x="1527259" y="991683"/>
              <a:ext cx="2409742" cy="6074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9" name="文本框 2"/>
            <p:cNvSpPr txBox="1">
              <a:spLocks noChangeArrowheads="1"/>
            </p:cNvSpPr>
            <p:nvPr/>
          </p:nvSpPr>
          <p:spPr bwMode="auto">
            <a:xfrm>
              <a:off x="1351007" y="937075"/>
              <a:ext cx="2348384" cy="11941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1219200" fontAlgn="base">
                <a:spcBef>
                  <a:spcPct val="0"/>
                </a:spcBef>
                <a:spcAft>
                  <a:spcPct val="0"/>
                </a:spcAft>
                <a:defRPr/>
              </a:pPr>
              <a:r>
                <a:rPr lang="zh-CN" altLang="en-US" sz="4265" b="1">
                  <a:solidFill>
                    <a:srgbClr val="FF0000"/>
                  </a:solidFill>
                  <a:latin typeface="黑体" panose="02010609060101010101" pitchFamily="49" charset="-122"/>
                  <a:ea typeface="黑体" panose="02010609060101010101" pitchFamily="49" charset="-122"/>
                </a:rPr>
                <a:t>生字学习</a:t>
              </a: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down)">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
</file>

<file path=ppt/slides/slide1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5"/>
          <p:cNvGrpSpPr/>
          <p:nvPr/>
        </p:nvGrpSpPr>
        <p:grpSpPr bwMode="auto">
          <a:xfrm>
            <a:off x="3192466" y="440265"/>
            <a:ext cx="2759072" cy="846666"/>
            <a:chOff x="971851" y="716017"/>
            <a:chExt cx="2757005" cy="635250"/>
          </a:xfrm>
        </p:grpSpPr>
        <p:sp>
          <p:nvSpPr>
            <p:cNvPr id="10242" name="标题 3"/>
            <p:cNvSpPr txBox="1">
              <a:spLocks noChangeArrowheads="1"/>
            </p:cNvSpPr>
            <p:nvPr/>
          </p:nvSpPr>
          <p:spPr bwMode="auto">
            <a:xfrm>
              <a:off x="1002329" y="716017"/>
              <a:ext cx="2726527" cy="63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1219200" rtl="0" eaLnBrk="1" fontAlgn="base" latinLnBrk="0" hangingPunct="1">
                <a:lnSpc>
                  <a:spcPct val="9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词句段运用</a:t>
              </a:r>
            </a:p>
          </p:txBody>
        </p:sp>
        <p:grpSp>
          <p:nvGrpSpPr>
            <p:cNvPr id="3" name="组合 4"/>
            <p:cNvGrpSpPr/>
            <p:nvPr/>
          </p:nvGrpSpPr>
          <p:grpSpPr bwMode="auto">
            <a:xfrm>
              <a:off x="971851" y="738149"/>
              <a:ext cx="69797" cy="529051"/>
              <a:chOff x="-312420" y="1224697"/>
              <a:chExt cx="53529" cy="529051"/>
            </a:xfrm>
          </p:grpSpPr>
          <p:sp>
            <p:nvSpPr>
              <p:cNvPr id="8" name="矩形 7"/>
              <p:cNvSpPr/>
              <p:nvPr/>
            </p:nvSpPr>
            <p:spPr>
              <a:xfrm>
                <a:off x="-312420" y="1224697"/>
                <a:ext cx="53529" cy="529051"/>
              </a:xfrm>
              <a:prstGeom prst="rect">
                <a:avLst/>
              </a:prstGeom>
              <a:solidFill>
                <a:srgbClr val="F79646"/>
              </a:solidFill>
              <a:ln w="19050">
                <a:noFill/>
              </a:ln>
              <a:effectLst/>
            </p:spPr>
            <p:style>
              <a:lnRef idx="1">
                <a:schemeClr val="accent3"/>
              </a:lnRef>
              <a:fillRef idx="1003">
                <a:schemeClr val="lt1"/>
              </a:fillRef>
              <a:effectRef idx="1">
                <a:schemeClr val="accent3"/>
              </a:effectRef>
              <a:fontRef idx="minor">
                <a:schemeClr val="dk1"/>
              </a:fontRef>
            </p:style>
            <p:txBody>
              <a:bodyPr lIns="96000" tIns="0" rIns="0" bIns="48000" anchor="ct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endParaRPr kumimoji="1"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9" name="矩形 8"/>
              <p:cNvSpPr/>
              <p:nvPr/>
            </p:nvSpPr>
            <p:spPr>
              <a:xfrm>
                <a:off x="-312420" y="1224697"/>
                <a:ext cx="53529" cy="529051"/>
              </a:xfrm>
              <a:prstGeom prst="rect">
                <a:avLst/>
              </a:prstGeom>
              <a:solidFill>
                <a:srgbClr val="C00000"/>
              </a:solidFill>
              <a:ln w="19050">
                <a:noFill/>
              </a:ln>
              <a:effectLst/>
            </p:spPr>
            <p:style>
              <a:lnRef idx="1">
                <a:schemeClr val="accent3"/>
              </a:lnRef>
              <a:fillRef idx="1003">
                <a:schemeClr val="lt1"/>
              </a:fillRef>
              <a:effectRef idx="1">
                <a:schemeClr val="accent3"/>
              </a:effectRef>
              <a:fontRef idx="minor">
                <a:schemeClr val="dk1"/>
              </a:fontRef>
            </p:style>
            <p:txBody>
              <a:bodyPr lIns="96000" tIns="0" rIns="0" bIns="48000" anchor="ct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endParaRPr kumimoji="1"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endParaRPr>
              </a:p>
            </p:txBody>
          </p:sp>
        </p:grpSp>
        <p:grpSp>
          <p:nvGrpSpPr>
            <p:cNvPr id="4" name="组合 33"/>
            <p:cNvGrpSpPr/>
            <p:nvPr/>
          </p:nvGrpSpPr>
          <p:grpSpPr bwMode="auto">
            <a:xfrm>
              <a:off x="3481394" y="738149"/>
              <a:ext cx="69797" cy="529051"/>
              <a:chOff x="-312997" y="1224697"/>
              <a:chExt cx="53529" cy="529051"/>
            </a:xfrm>
          </p:grpSpPr>
          <p:sp>
            <p:nvSpPr>
              <p:cNvPr id="6" name="矩形 5"/>
              <p:cNvSpPr/>
              <p:nvPr/>
            </p:nvSpPr>
            <p:spPr>
              <a:xfrm>
                <a:off x="-312997" y="1224697"/>
                <a:ext cx="53529" cy="529051"/>
              </a:xfrm>
              <a:prstGeom prst="rect">
                <a:avLst/>
              </a:prstGeom>
              <a:solidFill>
                <a:srgbClr val="F79646"/>
              </a:solidFill>
              <a:ln w="19050">
                <a:noFill/>
              </a:ln>
              <a:effectLst/>
            </p:spPr>
            <p:style>
              <a:lnRef idx="1">
                <a:schemeClr val="accent3"/>
              </a:lnRef>
              <a:fillRef idx="1003">
                <a:schemeClr val="lt1"/>
              </a:fillRef>
              <a:effectRef idx="1">
                <a:schemeClr val="accent3"/>
              </a:effectRef>
              <a:fontRef idx="minor">
                <a:schemeClr val="dk1"/>
              </a:fontRef>
            </p:style>
            <p:txBody>
              <a:bodyPr lIns="96000" tIns="0" rIns="0" bIns="48000" anchor="ct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endParaRPr kumimoji="1"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7" name="矩形 6"/>
              <p:cNvSpPr/>
              <p:nvPr/>
            </p:nvSpPr>
            <p:spPr>
              <a:xfrm>
                <a:off x="-312997" y="1224697"/>
                <a:ext cx="53529" cy="529051"/>
              </a:xfrm>
              <a:prstGeom prst="rect">
                <a:avLst/>
              </a:prstGeom>
              <a:solidFill>
                <a:srgbClr val="C00000"/>
              </a:solidFill>
              <a:ln w="19050">
                <a:noFill/>
              </a:ln>
              <a:effectLst/>
            </p:spPr>
            <p:style>
              <a:lnRef idx="1">
                <a:schemeClr val="accent3"/>
              </a:lnRef>
              <a:fillRef idx="1003">
                <a:schemeClr val="lt1"/>
              </a:fillRef>
              <a:effectRef idx="1">
                <a:schemeClr val="accent3"/>
              </a:effectRef>
              <a:fontRef idx="minor">
                <a:schemeClr val="dk1"/>
              </a:fontRef>
            </p:style>
            <p:txBody>
              <a:bodyPr lIns="96000" tIns="0" rIns="0" bIns="48000" anchor="ct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endParaRPr kumimoji="1"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endParaRPr>
              </a:p>
            </p:txBody>
          </p:sp>
        </p:grpSp>
      </p:grpSp>
      <p:grpSp>
        <p:nvGrpSpPr>
          <p:cNvPr id="5" name="组合 3"/>
          <p:cNvGrpSpPr/>
          <p:nvPr/>
        </p:nvGrpSpPr>
        <p:grpSpPr bwMode="auto">
          <a:xfrm>
            <a:off x="533400" y="1737785"/>
            <a:ext cx="7899400" cy="1575176"/>
            <a:chOff x="520382" y="2096104"/>
            <a:chExt cx="7899400" cy="1180871"/>
          </a:xfrm>
        </p:grpSpPr>
        <p:sp>
          <p:nvSpPr>
            <p:cNvPr id="10250" name="文本框 4"/>
            <p:cNvSpPr txBox="1">
              <a:spLocks noChangeArrowheads="1"/>
            </p:cNvSpPr>
            <p:nvPr/>
          </p:nvSpPr>
          <p:spPr bwMode="auto">
            <a:xfrm>
              <a:off x="1028381" y="2096104"/>
              <a:ext cx="7391401" cy="11808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体会下面句子表达的特点，再选择一个情景说一说。</a:t>
              </a:r>
            </a:p>
          </p:txBody>
        </p:sp>
        <p:pic>
          <p:nvPicPr>
            <p:cNvPr id="10251" name="图片 5"/>
            <p:cNvPicPr>
              <a:picLocks noChangeAspect="1" noChangeArrowheads="1"/>
            </p:cNvPicPr>
            <p:nvPr/>
          </p:nvPicPr>
          <p:blipFill>
            <a:blip r:embed="rId2" cstate="email"/>
            <a:srcRect/>
            <a:stretch>
              <a:fillRect/>
            </a:stretch>
          </p:blipFill>
          <p:spPr bwMode="auto">
            <a:xfrm>
              <a:off x="520382" y="2187549"/>
              <a:ext cx="431800" cy="4248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0252" name="文本框 17"/>
          <p:cNvSpPr txBox="1">
            <a:spLocks noChangeArrowheads="1"/>
          </p:cNvSpPr>
          <p:nvPr/>
        </p:nvSpPr>
        <p:spPr bwMode="auto">
          <a:xfrm>
            <a:off x="952500" y="3448052"/>
            <a:ext cx="7404100" cy="315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marL="457200" indent="-457200">
              <a:defRPr>
                <a:solidFill>
                  <a:schemeClr val="tx1"/>
                </a:solidFill>
                <a:latin typeface="Calibri" panose="020F0502020204030204" pitchFamily="34" charset="0"/>
                <a:ea typeface="宋体" panose="02010600030101010101" pitchFamily="2" charset="-122"/>
              </a:defRPr>
            </a:lvl1pPr>
            <a:lvl2pPr>
              <a:defRPr>
                <a:solidFill>
                  <a:schemeClr val="tx1"/>
                </a:solidFill>
                <a:latin typeface="Calibri" panose="020F0502020204030204" pitchFamily="34" charset="0"/>
                <a:ea typeface="宋体" panose="02010600030101010101" pitchFamily="2" charset="-122"/>
              </a:defRPr>
            </a:lvl2pPr>
            <a:lvl3pPr>
              <a:defRPr>
                <a:solidFill>
                  <a:schemeClr val="tx1"/>
                </a:solidFill>
                <a:latin typeface="Calibri" panose="020F0502020204030204" pitchFamily="34" charset="0"/>
                <a:ea typeface="宋体" panose="02010600030101010101" pitchFamily="2" charset="-122"/>
              </a:defRPr>
            </a:lvl3pPr>
            <a:lvl4pPr>
              <a:defRPr>
                <a:solidFill>
                  <a:schemeClr val="tx1"/>
                </a:solidFill>
                <a:latin typeface="Calibri" panose="020F0502020204030204" pitchFamily="34" charset="0"/>
                <a:ea typeface="宋体" panose="02010600030101010101" pitchFamily="2" charset="-122"/>
              </a:defRPr>
            </a:lvl4pPr>
            <a:lvl5pPr>
              <a:defRPr>
                <a:solidFill>
                  <a:schemeClr val="tx1"/>
                </a:solidFill>
                <a:latin typeface="Calibri" panose="020F0502020204030204" pitchFamily="34" charset="0"/>
                <a:ea typeface="宋体" panose="02010600030101010101" pitchFamily="2" charset="-122"/>
              </a:defRPr>
            </a:lvl5pPr>
            <a:lvl6pPr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宋体" panose="02010600030101010101" pitchFamily="2" charset="-122"/>
              <a:buChar char="◇"/>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他身体最高，无名指、食指贴身左右，像关公左右的关平、周仓，左膀右臂，片刻不离。</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文本框 1"/>
          <p:cNvSpPr txBox="1">
            <a:spLocks noChangeArrowheads="1"/>
          </p:cNvSpPr>
          <p:nvPr/>
        </p:nvSpPr>
        <p:spPr bwMode="auto">
          <a:xfrm>
            <a:off x="863601" y="1305986"/>
            <a:ext cx="7404100" cy="2362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marL="457200" indent="-457200">
              <a:defRPr>
                <a:solidFill>
                  <a:schemeClr val="tx1"/>
                </a:solidFill>
                <a:latin typeface="Calibri" panose="020F0502020204030204" pitchFamily="34" charset="0"/>
                <a:ea typeface="宋体" panose="02010600030101010101" pitchFamily="2" charset="-122"/>
              </a:defRPr>
            </a:lvl1pPr>
            <a:lvl2pPr>
              <a:defRPr>
                <a:solidFill>
                  <a:schemeClr val="tx1"/>
                </a:solidFill>
                <a:latin typeface="Calibri" panose="020F0502020204030204" pitchFamily="34" charset="0"/>
                <a:ea typeface="宋体" panose="02010600030101010101" pitchFamily="2" charset="-122"/>
              </a:defRPr>
            </a:lvl2pPr>
            <a:lvl3pPr>
              <a:defRPr>
                <a:solidFill>
                  <a:schemeClr val="tx1"/>
                </a:solidFill>
                <a:latin typeface="Calibri" panose="020F0502020204030204" pitchFamily="34" charset="0"/>
                <a:ea typeface="宋体" panose="02010600030101010101" pitchFamily="2" charset="-122"/>
              </a:defRPr>
            </a:lvl3pPr>
            <a:lvl4pPr>
              <a:defRPr>
                <a:solidFill>
                  <a:schemeClr val="tx1"/>
                </a:solidFill>
                <a:latin typeface="Calibri" panose="020F0502020204030204" pitchFamily="34" charset="0"/>
                <a:ea typeface="宋体" panose="02010600030101010101" pitchFamily="2" charset="-122"/>
              </a:defRPr>
            </a:lvl4pPr>
            <a:lvl5pPr>
              <a:defRPr>
                <a:solidFill>
                  <a:schemeClr val="tx1"/>
                </a:solidFill>
                <a:latin typeface="Calibri" panose="020F0502020204030204" pitchFamily="34" charset="0"/>
                <a:ea typeface="宋体" panose="02010600030101010101" pitchFamily="2" charset="-122"/>
              </a:defRPr>
            </a:lvl5pPr>
            <a:lvl6pPr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宋体" panose="02010600030101010101" pitchFamily="2" charset="-122"/>
              <a:buChar char="◇"/>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这个体操运动员的动作真灵巧，她在高低杠上的表演就像猴子在树林间攀援、穿行。</a:t>
            </a:r>
          </a:p>
        </p:txBody>
      </p:sp>
      <p:sp>
        <p:nvSpPr>
          <p:cNvPr id="4" name="文本框 3"/>
          <p:cNvSpPr txBox="1"/>
          <p:nvPr/>
        </p:nvSpPr>
        <p:spPr bwMode="auto">
          <a:xfrm>
            <a:off x="3414713" y="3429002"/>
            <a:ext cx="2563812" cy="1506647"/>
          </a:xfrm>
          <a:prstGeom prst="roundRect">
            <a:avLst/>
          </a:prstGeom>
          <a:solidFill>
            <a:schemeClr val="accent3">
              <a:lumMod val="75000"/>
            </a:schemeClr>
          </a:solidFill>
          <a:ln>
            <a:noFill/>
          </a:ln>
        </p:spPr>
        <p:txBody>
          <a:bodyPr lIns="48000" tIns="0" rIns="0" bIns="48000">
            <a:spAutoFit/>
          </a:bodyPr>
          <a:lstStyle/>
          <a:p>
            <a:pPr marL="0" marR="0" lvl="0" indent="0" algn="just"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white"/>
                </a:solidFill>
                <a:effectLst/>
                <a:uLnTx/>
                <a:uFillTx/>
                <a:latin typeface="宋体" panose="02010600030101010101" pitchFamily="2" charset="-122"/>
                <a:ea typeface="宋体" panose="02010600030101010101" pitchFamily="2" charset="-122"/>
                <a:cs typeface="+mn-cs"/>
              </a:rPr>
              <a:t>游子回到家乡</a:t>
            </a:r>
          </a:p>
        </p:txBody>
      </p:sp>
      <p:sp>
        <p:nvSpPr>
          <p:cNvPr id="5" name="文本框 4"/>
          <p:cNvSpPr txBox="1"/>
          <p:nvPr/>
        </p:nvSpPr>
        <p:spPr bwMode="auto">
          <a:xfrm>
            <a:off x="2784475" y="4527552"/>
            <a:ext cx="3824288" cy="1506647"/>
          </a:xfrm>
          <a:prstGeom prst="roundRect">
            <a:avLst/>
          </a:prstGeom>
          <a:solidFill>
            <a:schemeClr val="accent3">
              <a:lumMod val="75000"/>
            </a:schemeClr>
          </a:solidFill>
          <a:ln>
            <a:noFill/>
          </a:ln>
        </p:spPr>
        <p:txBody>
          <a:bodyPr lIns="48000" tIns="0" rIns="0" bIns="48000">
            <a:spAutoFit/>
          </a:bodyPr>
          <a:lstStyle/>
          <a:p>
            <a:pPr marL="0" marR="0" lvl="0" indent="0" algn="just"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white"/>
                </a:solidFill>
                <a:effectLst/>
                <a:uLnTx/>
                <a:uFillTx/>
                <a:latin typeface="宋体" panose="02010600030101010101" pitchFamily="2" charset="-122"/>
                <a:ea typeface="宋体" panose="02010600030101010101" pitchFamily="2" charset="-122"/>
                <a:cs typeface="+mn-cs"/>
              </a:rPr>
              <a:t>雨点落在窗户玻璃上</a:t>
            </a:r>
          </a:p>
        </p:txBody>
      </p:sp>
      <p:sp>
        <p:nvSpPr>
          <p:cNvPr id="6" name="文本框 5"/>
          <p:cNvSpPr txBox="1"/>
          <p:nvPr/>
        </p:nvSpPr>
        <p:spPr bwMode="auto">
          <a:xfrm>
            <a:off x="3008313" y="5628219"/>
            <a:ext cx="3376612" cy="1506647"/>
          </a:xfrm>
          <a:prstGeom prst="roundRect">
            <a:avLst/>
          </a:prstGeom>
          <a:solidFill>
            <a:schemeClr val="accent3">
              <a:lumMod val="75000"/>
            </a:schemeClr>
          </a:solidFill>
          <a:ln>
            <a:noFill/>
          </a:ln>
        </p:spPr>
        <p:txBody>
          <a:bodyPr lIns="48000" tIns="0" rIns="0" bIns="48000">
            <a:spAutoFit/>
          </a:bodyPr>
          <a:lstStyle/>
          <a:p>
            <a:pPr marL="0" marR="0" lvl="0" indent="0" algn="just"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white"/>
                </a:solidFill>
                <a:effectLst/>
                <a:uLnTx/>
                <a:uFillTx/>
                <a:latin typeface="宋体" panose="02010600030101010101" pitchFamily="2" charset="-122"/>
                <a:ea typeface="宋体" panose="02010600030101010101" pitchFamily="2" charset="-122"/>
                <a:cs typeface="+mn-cs"/>
              </a:rPr>
              <a:t>远处传来一声巨响</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anim calcmode="lin" valueType="num">
                                      <p:cBhvr>
                                        <p:cTn id="20" dur="1000" fill="hold"/>
                                        <p:tgtEl>
                                          <p:spTgt spid="6"/>
                                        </p:tgtEl>
                                        <p:attrNameLst>
                                          <p:attrName>ppt_x</p:attrName>
                                        </p:attrNameLst>
                                      </p:cBhvr>
                                      <p:tavLst>
                                        <p:tav tm="0">
                                          <p:val>
                                            <p:strVal val="#ppt_x"/>
                                          </p:val>
                                        </p:tav>
                                        <p:tav tm="100000">
                                          <p:val>
                                            <p:strVal val="#ppt_x"/>
                                          </p:val>
                                        </p:tav>
                                      </p:tavLst>
                                    </p:anim>
                                    <p:anim calcmode="lin" valueType="num">
                                      <p:cBhvr>
                                        <p:cTn id="21"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Lst>
  </p:timing>
</p:sld>
</file>

<file path=ppt/slides/slide1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文本框 5"/>
          <p:cNvSpPr txBox="1">
            <a:spLocks noChangeArrowheads="1"/>
          </p:cNvSpPr>
          <p:nvPr/>
        </p:nvSpPr>
        <p:spPr bwMode="auto">
          <a:xfrm>
            <a:off x="1908176" y="1231901"/>
            <a:ext cx="6550025" cy="551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E6D61"/>
                </a:solidFill>
                <a:effectLst/>
                <a:uLnTx/>
                <a:uFillTx/>
                <a:latin typeface="楷体" panose="02010609060101010101" pitchFamily="49" charset="-122"/>
                <a:ea typeface="楷体" panose="02010609060101010101" pitchFamily="49" charset="-122"/>
                <a:cs typeface="+mn-cs"/>
              </a:rPr>
              <a:t>我发现：</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第一句话运用拟人、比喻的修辞手法，把物比作人，写出了中指在五指中的地位最优。第二句话运用比喻的修辞手法，把人比作物，写出了体操运动员的身姿轻盈，动作灵巧。</a:t>
            </a:r>
          </a:p>
        </p:txBody>
      </p:sp>
      <p:pic>
        <p:nvPicPr>
          <p:cNvPr id="10" name="图片 9"/>
          <p:cNvPicPr>
            <a:picLocks noChangeAspect="1"/>
          </p:cNvPicPr>
          <p:nvPr/>
        </p:nvPicPr>
        <p:blipFill>
          <a:blip r:embed="rId2" cstate="email"/>
          <a:stretch>
            <a:fillRect/>
          </a:stretch>
        </p:blipFill>
        <p:spPr>
          <a:xfrm>
            <a:off x="325120" y="2281927"/>
            <a:ext cx="1306195" cy="2294148"/>
          </a:xfrm>
          <a:prstGeom prst="rect">
            <a:avLst/>
          </a:prstGeom>
          <a:effectLst>
            <a:glow rad="63500">
              <a:srgbClr val="FFFFFF"/>
            </a:glow>
          </a:effec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2" cstate="email"/>
          <a:stretch>
            <a:fillRect/>
          </a:stretch>
        </p:blipFill>
        <p:spPr>
          <a:xfrm>
            <a:off x="7164071" y="2122806"/>
            <a:ext cx="1306195" cy="2612391"/>
          </a:xfrm>
          <a:prstGeom prst="rect">
            <a:avLst/>
          </a:prstGeom>
          <a:effectLst>
            <a:glow rad="63500">
              <a:srgbClr val="FFFFFF"/>
            </a:glow>
          </a:effectLst>
        </p:spPr>
      </p:pic>
      <p:sp>
        <p:nvSpPr>
          <p:cNvPr id="13314" name="文本框 4"/>
          <p:cNvSpPr txBox="1">
            <a:spLocks noChangeArrowheads="1"/>
          </p:cNvSpPr>
          <p:nvPr/>
        </p:nvSpPr>
        <p:spPr bwMode="auto">
          <a:xfrm>
            <a:off x="673101" y="1511302"/>
            <a:ext cx="6167438" cy="4725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E6D61"/>
                </a:solidFill>
                <a:effectLst/>
                <a:uLnTx/>
                <a:uFillTx/>
                <a:latin typeface="楷体" panose="02010609060101010101" pitchFamily="49" charset="-122"/>
                <a:ea typeface="楷体" panose="02010609060101010101" pitchFamily="49" charset="-122"/>
                <a:cs typeface="+mn-cs"/>
              </a:rPr>
              <a:t>我会说：</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（场景一）叔叔就像候鸟一样，两地迁徙，春节时才会回家与家人团聚。每次回来，他都激动得心儿砰砰直跳，如同揣着一只小兔子。</a:t>
            </a:r>
            <a:endPar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文本框 1"/>
          <p:cNvSpPr txBox="1">
            <a:spLocks noChangeArrowheads="1"/>
          </p:cNvSpPr>
          <p:nvPr/>
        </p:nvSpPr>
        <p:spPr bwMode="auto">
          <a:xfrm>
            <a:off x="863601" y="2298701"/>
            <a:ext cx="7404100" cy="315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（场景二）一会儿，调皮的雨点儿落下来了，打在玻璃窗上叭叭直响，就像是鼓手在有节奏地敲击鼓面。</a:t>
            </a:r>
            <a:endPar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文本框 1"/>
          <p:cNvSpPr txBox="1">
            <a:spLocks noChangeArrowheads="1"/>
          </p:cNvSpPr>
          <p:nvPr/>
        </p:nvSpPr>
        <p:spPr bwMode="auto">
          <a:xfrm>
            <a:off x="863601" y="2298701"/>
            <a:ext cx="7404100" cy="315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（场景三）远处传来“轰”的一声巨响，就像无数个爆竹同时炸开，又像闷雷从空中滚过，这是怎么回事呢？</a:t>
            </a:r>
            <a:endPar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3"/>
          <p:cNvGrpSpPr/>
          <p:nvPr/>
        </p:nvGrpSpPr>
        <p:grpSpPr bwMode="auto">
          <a:xfrm>
            <a:off x="654051" y="1659466"/>
            <a:ext cx="7823200" cy="2362763"/>
            <a:chOff x="520382" y="2116393"/>
            <a:chExt cx="7388860" cy="1771305"/>
          </a:xfrm>
        </p:grpSpPr>
        <p:sp>
          <p:nvSpPr>
            <p:cNvPr id="16386" name="文本框 4"/>
            <p:cNvSpPr txBox="1">
              <a:spLocks noChangeArrowheads="1"/>
            </p:cNvSpPr>
            <p:nvPr/>
          </p:nvSpPr>
          <p:spPr bwMode="auto">
            <a:xfrm>
              <a:off x="952182" y="2116393"/>
              <a:ext cx="6957060" cy="17713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宋体" panose="02010600030101010101" pitchFamily="2" charset="-122"/>
                  <a:ea typeface="宋体" panose="02010600030101010101" pitchFamily="2" charset="-122"/>
                  <a:cs typeface="+mn-cs"/>
                </a:rPr>
                <a:t>读一读，体会作者是怎样表达自己的想法的，再照样子写一段话。</a:t>
              </a:r>
            </a:p>
          </p:txBody>
        </p:sp>
        <p:pic>
          <p:nvPicPr>
            <p:cNvPr id="16387" name="图片 5"/>
            <p:cNvPicPr>
              <a:picLocks noChangeAspect="1" noChangeArrowheads="1"/>
            </p:cNvPicPr>
            <p:nvPr/>
          </p:nvPicPr>
          <p:blipFill>
            <a:blip r:embed="rId2"/>
            <a:srcRect/>
            <a:stretch>
              <a:fillRect/>
            </a:stretch>
          </p:blipFill>
          <p:spPr bwMode="auto">
            <a:xfrm>
              <a:off x="520382" y="2202657"/>
              <a:ext cx="431800" cy="4248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5" name="文本框 4"/>
          <p:cNvSpPr txBox="1">
            <a:spLocks noChangeArrowheads="1"/>
          </p:cNvSpPr>
          <p:nvPr/>
        </p:nvSpPr>
        <p:spPr bwMode="auto">
          <a:xfrm>
            <a:off x="1111251" y="3331635"/>
            <a:ext cx="7156450" cy="28879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但在五指中，大拇指却是最肯吃苦的。例如拉胡琴，总由其他四指按弦，却由他相帮扶住琴身；水要喷出来，叫</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p:cNvSpPr txBox="1">
            <a:spLocks noChangeArrowheads="1"/>
          </p:cNvSpPr>
          <p:nvPr/>
        </p:nvSpPr>
        <p:spPr bwMode="auto">
          <a:xfrm>
            <a:off x="869951" y="2389719"/>
            <a:ext cx="7404100" cy="3609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他死力抵住；血要流出来，叫他拼命按住；重东西翻倒去，叫他用劲扳住；要读书了，叫他翻书页；要进门，叫他揿电铃。</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2" cstate="email"/>
          <a:stretch>
            <a:fillRect/>
          </a:stretch>
        </p:blipFill>
        <p:spPr>
          <a:xfrm>
            <a:off x="513081" y="2345863"/>
            <a:ext cx="1306195" cy="2166279"/>
          </a:xfrm>
          <a:prstGeom prst="rect">
            <a:avLst/>
          </a:prstGeom>
          <a:effectLst>
            <a:glow rad="63500">
              <a:srgbClr val="FFFFFF"/>
            </a:glow>
          </a:effectLst>
        </p:spPr>
      </p:pic>
      <p:sp>
        <p:nvSpPr>
          <p:cNvPr id="18434" name="文本框 6"/>
          <p:cNvSpPr txBox="1">
            <a:spLocks noChangeArrowheads="1"/>
          </p:cNvSpPr>
          <p:nvPr/>
        </p:nvSpPr>
        <p:spPr bwMode="auto">
          <a:xfrm>
            <a:off x="1908176" y="1511302"/>
            <a:ext cx="6550025" cy="4725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E6D61"/>
                </a:solidFill>
                <a:effectLst/>
                <a:uLnTx/>
                <a:uFillTx/>
                <a:latin typeface="楷体" panose="02010609060101010101" pitchFamily="49" charset="-122"/>
                <a:ea typeface="楷体" panose="02010609060101010101" pitchFamily="49" charset="-122"/>
                <a:cs typeface="+mn-cs"/>
              </a:rPr>
              <a:t>我发现：</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这段话是对大拇指的描写，按照总分的结构，运用了排比、拟人的修辞手法，用风趣幽默的语言，阐述了大拇指的作用，突出了大拇指吃苦耐劳的品质。</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cstate="email"/>
          <a:stretch>
            <a:fillRect/>
          </a:stretch>
        </p:blipFill>
        <p:spPr>
          <a:xfrm>
            <a:off x="6927044" y="2604096"/>
            <a:ext cx="1862622" cy="2166277"/>
          </a:xfrm>
          <a:prstGeom prst="rect">
            <a:avLst/>
          </a:prstGeom>
          <a:effectLst>
            <a:glow rad="63500">
              <a:srgbClr val="FFFFFF"/>
            </a:glow>
          </a:effectLst>
        </p:spPr>
      </p:pic>
      <p:sp>
        <p:nvSpPr>
          <p:cNvPr id="19458" name="文本框 2"/>
          <p:cNvSpPr txBox="1">
            <a:spLocks noChangeArrowheads="1"/>
          </p:cNvSpPr>
          <p:nvPr/>
        </p:nvSpPr>
        <p:spPr bwMode="auto">
          <a:xfrm>
            <a:off x="673101" y="1375835"/>
            <a:ext cx="6167438" cy="63006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E6D61"/>
                </a:solidFill>
                <a:effectLst/>
                <a:uLnTx/>
                <a:uFillTx/>
                <a:latin typeface="楷体" panose="02010609060101010101" pitchFamily="49" charset="-122"/>
                <a:ea typeface="楷体" panose="02010609060101010101" pitchFamily="49" charset="-122"/>
                <a:cs typeface="+mn-cs"/>
              </a:rPr>
              <a:t>我会写：</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我家的小狗可黏人啦！我们一回家，它就亲热地绕着我们</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转圈儿；我在沙发上看电视吧，它也要蹦上来卧在我旁边；要是有人准备出门，它听到响动就会马上过来跟在身后。</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4"/>
          <p:cNvGrpSpPr/>
          <p:nvPr/>
        </p:nvGrpSpPr>
        <p:grpSpPr bwMode="auto">
          <a:xfrm>
            <a:off x="-1588" y="0"/>
            <a:ext cx="9144001" cy="6858000"/>
            <a:chOff x="-1587" y="0"/>
            <a:chExt cx="9144000" cy="5143500"/>
          </a:xfrm>
        </p:grpSpPr>
        <p:pic>
          <p:nvPicPr>
            <p:cNvPr id="12290" name="图片 13"/>
            <p:cNvPicPr>
              <a:picLocks noChangeAspect="1" noChangeArrowheads="1"/>
            </p:cNvPicPr>
            <p:nvPr/>
          </p:nvPicPr>
          <p:blipFill>
            <a:blip r:embed="rId2" cstate="email"/>
            <a:srcRect/>
            <a:stretch>
              <a:fillRect/>
            </a:stretch>
          </p:blipFill>
          <p:spPr bwMode="auto">
            <a:xfrm>
              <a:off x="-1587" y="0"/>
              <a:ext cx="91440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1" name="图片 2"/>
            <p:cNvPicPr>
              <a:picLocks noChangeAspect="1" noChangeArrowheads="1"/>
            </p:cNvPicPr>
            <p:nvPr/>
          </p:nvPicPr>
          <p:blipFill>
            <a:blip r:embed="rId3" cstate="email"/>
            <a:srcRect/>
            <a:stretch>
              <a:fillRect/>
            </a:stretch>
          </p:blipFill>
          <p:spPr bwMode="auto">
            <a:xfrm>
              <a:off x="2555875" y="891269"/>
              <a:ext cx="4424363" cy="4240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 name="矩形 2"/>
          <p:cNvSpPr/>
          <p:nvPr/>
        </p:nvSpPr>
        <p:spPr>
          <a:xfrm>
            <a:off x="195168" y="111847"/>
            <a:ext cx="3890809" cy="1200329"/>
          </a:xfrm>
          <a:prstGeom prst="rect">
            <a:avLst/>
          </a:prstGeom>
          <a:noFill/>
        </p:spPr>
        <p:txBody>
          <a:bodyPr wrap="none">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defTabSz="1219200">
              <a:defRPr/>
            </a:pPr>
            <a:r>
              <a:rPr lang="zh-CN" altLang="en-US" sz="7200" b="1" dirty="0">
                <a:ln w="11430"/>
                <a:solidFill>
                  <a:srgbClr val="FFFF00"/>
                </a:solidFill>
                <a:effectLst>
                  <a:outerShdw blurRad="50800" dist="39000" dir="5460000" algn="tl">
                    <a:srgbClr val="000000">
                      <a:alpha val="38000"/>
                    </a:srgbClr>
                  </a:outerShdw>
                </a:effectLst>
                <a:latin typeface="等线" panose="020F0502020204030204"/>
                <a:ea typeface="等线" panose="02010600030101010101" pitchFamily="2" charset="-122"/>
              </a:rPr>
              <a:t>识字开花</a:t>
            </a:r>
          </a:p>
        </p:txBody>
      </p:sp>
      <p:pic>
        <p:nvPicPr>
          <p:cNvPr id="4" name="图片 3"/>
          <p:cNvPicPr>
            <a:picLocks noChangeAspect="1" noChangeArrowheads="1"/>
          </p:cNvPicPr>
          <p:nvPr/>
        </p:nvPicPr>
        <p:blipFill>
          <a:blip r:embed="rId4" cstate="email"/>
          <a:srcRect/>
          <a:stretch>
            <a:fillRect/>
          </a:stretch>
        </p:blipFill>
        <p:spPr bwMode="auto">
          <a:xfrm>
            <a:off x="2403476" y="2097619"/>
            <a:ext cx="962025" cy="1280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4"/>
          <p:cNvPicPr>
            <a:picLocks noChangeAspect="1" noChangeArrowheads="1"/>
          </p:cNvPicPr>
          <p:nvPr/>
        </p:nvPicPr>
        <p:blipFill>
          <a:blip r:embed="rId5" cstate="email"/>
          <a:srcRect/>
          <a:stretch>
            <a:fillRect/>
          </a:stretch>
        </p:blipFill>
        <p:spPr bwMode="auto">
          <a:xfrm>
            <a:off x="4002089" y="1051986"/>
            <a:ext cx="960437" cy="1280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95" name="Rectangle 14"/>
          <p:cNvSpPr>
            <a:spLocks noChangeArrowheads="1"/>
          </p:cNvSpPr>
          <p:nvPr/>
        </p:nvSpPr>
        <p:spPr bwMode="auto">
          <a:xfrm>
            <a:off x="4073525" y="1261535"/>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楷体" panose="02010609060101010101" pitchFamily="49" charset="-122"/>
                <a:ea typeface="楷体" panose="02010609060101010101" pitchFamily="49" charset="-122"/>
              </a:rPr>
              <a:t>侨</a:t>
            </a:r>
          </a:p>
        </p:txBody>
      </p:sp>
      <p:pic>
        <p:nvPicPr>
          <p:cNvPr id="7" name="图片 6"/>
          <p:cNvPicPr>
            <a:picLocks noChangeAspect="1" noChangeArrowheads="1"/>
          </p:cNvPicPr>
          <p:nvPr/>
        </p:nvPicPr>
        <p:blipFill>
          <a:blip r:embed="rId5" cstate="email"/>
          <a:srcRect/>
          <a:stretch>
            <a:fillRect/>
          </a:stretch>
        </p:blipFill>
        <p:spPr bwMode="auto">
          <a:xfrm>
            <a:off x="5497514" y="1073152"/>
            <a:ext cx="960437" cy="1280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97" name="Rectangle 14"/>
          <p:cNvSpPr>
            <a:spLocks noChangeArrowheads="1"/>
          </p:cNvSpPr>
          <p:nvPr/>
        </p:nvSpPr>
        <p:spPr bwMode="auto">
          <a:xfrm>
            <a:off x="5665789" y="1282702"/>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楷体" panose="02010609060101010101" pitchFamily="49" charset="-122"/>
                <a:ea typeface="楷体" panose="02010609060101010101" pitchFamily="49" charset="-122"/>
              </a:rPr>
              <a:t>撩</a:t>
            </a:r>
          </a:p>
        </p:txBody>
      </p:sp>
      <p:sp>
        <p:nvSpPr>
          <p:cNvPr id="12298" name="Rectangle 14"/>
          <p:cNvSpPr>
            <a:spLocks noChangeArrowheads="1"/>
          </p:cNvSpPr>
          <p:nvPr/>
        </p:nvSpPr>
        <p:spPr bwMode="auto">
          <a:xfrm>
            <a:off x="2555876" y="2307168"/>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楷体" panose="02010609060101010101" pitchFamily="49" charset="-122"/>
                <a:ea typeface="楷体" panose="02010609060101010101" pitchFamily="49" charset="-122"/>
              </a:rPr>
              <a:t>葬</a:t>
            </a:r>
          </a:p>
        </p:txBody>
      </p:sp>
      <p:pic>
        <p:nvPicPr>
          <p:cNvPr id="10" name="图片 9"/>
          <p:cNvPicPr>
            <a:picLocks noChangeAspect="1" noChangeArrowheads="1"/>
          </p:cNvPicPr>
          <p:nvPr/>
        </p:nvPicPr>
        <p:blipFill>
          <a:blip r:embed="rId5" cstate="email"/>
          <a:srcRect/>
          <a:stretch>
            <a:fillRect/>
          </a:stretch>
        </p:blipFill>
        <p:spPr bwMode="auto">
          <a:xfrm>
            <a:off x="6254750" y="1665819"/>
            <a:ext cx="960438" cy="1280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00" name="Rectangle 14"/>
          <p:cNvSpPr>
            <a:spLocks noChangeArrowheads="1"/>
          </p:cNvSpPr>
          <p:nvPr/>
        </p:nvSpPr>
        <p:spPr bwMode="auto">
          <a:xfrm>
            <a:off x="6389689" y="1881719"/>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楷体" panose="02010609060101010101" pitchFamily="49" charset="-122"/>
                <a:ea typeface="楷体" panose="02010609060101010101" pitchFamily="49" charset="-122"/>
              </a:rPr>
              <a:t>飕</a:t>
            </a:r>
          </a:p>
        </p:txBody>
      </p:sp>
      <p:pic>
        <p:nvPicPr>
          <p:cNvPr id="12" name="图片 11"/>
          <p:cNvPicPr>
            <a:picLocks noChangeAspect="1" noChangeArrowheads="1"/>
          </p:cNvPicPr>
          <p:nvPr/>
        </p:nvPicPr>
        <p:blipFill>
          <a:blip r:embed="rId4" cstate="email"/>
          <a:srcRect/>
          <a:stretch>
            <a:fillRect/>
          </a:stretch>
        </p:blipFill>
        <p:spPr bwMode="auto">
          <a:xfrm>
            <a:off x="2860675" y="3202518"/>
            <a:ext cx="962025" cy="1280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02" name="Rectangle 14"/>
          <p:cNvSpPr>
            <a:spLocks noChangeArrowheads="1"/>
          </p:cNvSpPr>
          <p:nvPr/>
        </p:nvSpPr>
        <p:spPr bwMode="auto">
          <a:xfrm>
            <a:off x="3013075" y="3412068"/>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楷体" panose="02010609060101010101" pitchFamily="49" charset="-122"/>
                <a:ea typeface="楷体" panose="02010609060101010101" pitchFamily="49" charset="-122"/>
              </a:rPr>
              <a:t>腮</a:t>
            </a:r>
          </a:p>
        </p:txBody>
      </p:sp>
      <p:pic>
        <p:nvPicPr>
          <p:cNvPr id="20" name="图片 19"/>
          <p:cNvPicPr>
            <a:picLocks noChangeAspect="1" noChangeArrowheads="1"/>
          </p:cNvPicPr>
          <p:nvPr/>
        </p:nvPicPr>
        <p:blipFill>
          <a:blip r:embed="rId5" cstate="email"/>
          <a:srcRect/>
          <a:stretch>
            <a:fillRect/>
          </a:stretch>
        </p:blipFill>
        <p:spPr bwMode="auto">
          <a:xfrm>
            <a:off x="5453064" y="2048933"/>
            <a:ext cx="960437" cy="12805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04" name="Rectangle 14"/>
          <p:cNvSpPr>
            <a:spLocks noChangeArrowheads="1"/>
          </p:cNvSpPr>
          <p:nvPr/>
        </p:nvSpPr>
        <p:spPr bwMode="auto">
          <a:xfrm>
            <a:off x="5588000" y="2264835"/>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楷体" panose="02010609060101010101" pitchFamily="49" charset="-122"/>
                <a:ea typeface="楷体" panose="02010609060101010101" pitchFamily="49" charset="-122"/>
              </a:rPr>
              <a:t>秉</a:t>
            </a:r>
          </a:p>
        </p:txBody>
      </p:sp>
      <p:pic>
        <p:nvPicPr>
          <p:cNvPr id="22" name="图片 21"/>
          <p:cNvPicPr>
            <a:picLocks noChangeAspect="1" noChangeArrowheads="1"/>
          </p:cNvPicPr>
          <p:nvPr/>
        </p:nvPicPr>
        <p:blipFill>
          <a:blip r:embed="rId5" cstate="email"/>
          <a:srcRect/>
          <a:stretch>
            <a:fillRect/>
          </a:stretch>
        </p:blipFill>
        <p:spPr bwMode="auto">
          <a:xfrm>
            <a:off x="4587875" y="1913467"/>
            <a:ext cx="960438" cy="12805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06" name="Rectangle 14"/>
          <p:cNvSpPr>
            <a:spLocks noChangeArrowheads="1"/>
          </p:cNvSpPr>
          <p:nvPr/>
        </p:nvSpPr>
        <p:spPr bwMode="auto">
          <a:xfrm>
            <a:off x="4722814" y="2129368"/>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楷体" panose="02010609060101010101" pitchFamily="49" charset="-122"/>
                <a:ea typeface="楷体" panose="02010609060101010101" pitchFamily="49" charset="-122"/>
              </a:rPr>
              <a:t>玷</a:t>
            </a:r>
          </a:p>
        </p:txBody>
      </p:sp>
      <p:pic>
        <p:nvPicPr>
          <p:cNvPr id="24" name="图片 23"/>
          <p:cNvPicPr>
            <a:picLocks noChangeAspect="1" noChangeArrowheads="1"/>
          </p:cNvPicPr>
          <p:nvPr/>
        </p:nvPicPr>
        <p:blipFill>
          <a:blip r:embed="rId5" cstate="email"/>
          <a:srcRect/>
          <a:stretch>
            <a:fillRect/>
          </a:stretch>
        </p:blipFill>
        <p:spPr bwMode="auto">
          <a:xfrm>
            <a:off x="3141664" y="1418167"/>
            <a:ext cx="960437" cy="12805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08" name="Rectangle 14"/>
          <p:cNvSpPr>
            <a:spLocks noChangeArrowheads="1"/>
          </p:cNvSpPr>
          <p:nvPr/>
        </p:nvSpPr>
        <p:spPr bwMode="auto">
          <a:xfrm>
            <a:off x="3276601" y="1634068"/>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楷体" panose="02010609060101010101" pitchFamily="49" charset="-122"/>
                <a:ea typeface="楷体" panose="02010609060101010101" pitchFamily="49" charset="-122"/>
              </a:rPr>
              <a:t>眷</a:t>
            </a:r>
          </a:p>
        </p:txBody>
      </p:sp>
      <p:pic>
        <p:nvPicPr>
          <p:cNvPr id="32" name="图片 31"/>
          <p:cNvPicPr>
            <a:picLocks noChangeAspect="1" noChangeArrowheads="1"/>
          </p:cNvPicPr>
          <p:nvPr/>
        </p:nvPicPr>
        <p:blipFill>
          <a:blip r:embed="rId5" cstate="email"/>
          <a:srcRect/>
          <a:stretch>
            <a:fillRect/>
          </a:stretch>
        </p:blipFill>
        <p:spPr bwMode="auto">
          <a:xfrm>
            <a:off x="3727450" y="2027767"/>
            <a:ext cx="960438" cy="12805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19" name="Rectangle 14"/>
          <p:cNvSpPr>
            <a:spLocks noChangeArrowheads="1"/>
          </p:cNvSpPr>
          <p:nvPr/>
        </p:nvSpPr>
        <p:spPr bwMode="auto">
          <a:xfrm>
            <a:off x="3862388" y="2243668"/>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楷体" panose="02010609060101010101" pitchFamily="49" charset="-122"/>
                <a:ea typeface="楷体" panose="02010609060101010101" pitchFamily="49" charset="-122"/>
              </a:rPr>
              <a:t>虬</a:t>
            </a:r>
          </a:p>
        </p:txBody>
      </p:sp>
      <p:pic>
        <p:nvPicPr>
          <p:cNvPr id="36" name="图片 35"/>
          <p:cNvPicPr>
            <a:picLocks noChangeAspect="1" noChangeArrowheads="1"/>
          </p:cNvPicPr>
          <p:nvPr/>
        </p:nvPicPr>
        <p:blipFill>
          <a:blip r:embed="rId5" cstate="email"/>
          <a:srcRect/>
          <a:stretch>
            <a:fillRect/>
          </a:stretch>
        </p:blipFill>
        <p:spPr bwMode="auto">
          <a:xfrm>
            <a:off x="6683375" y="2501900"/>
            <a:ext cx="960438" cy="12805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21" name="Rectangle 14"/>
          <p:cNvSpPr>
            <a:spLocks noChangeArrowheads="1"/>
          </p:cNvSpPr>
          <p:nvPr/>
        </p:nvSpPr>
        <p:spPr bwMode="auto">
          <a:xfrm>
            <a:off x="6818314" y="2717802"/>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楷体" panose="02010609060101010101" pitchFamily="49" charset="-122"/>
                <a:ea typeface="楷体" panose="02010609060101010101" pitchFamily="49" charset="-122"/>
              </a:rPr>
              <a:t>绢</a:t>
            </a:r>
          </a:p>
        </p:txBody>
      </p:sp>
      <p:pic>
        <p:nvPicPr>
          <p:cNvPr id="38" name="图片 37"/>
          <p:cNvPicPr>
            <a:picLocks noChangeAspect="1" noChangeArrowheads="1"/>
          </p:cNvPicPr>
          <p:nvPr/>
        </p:nvPicPr>
        <p:blipFill>
          <a:blip r:embed="rId5" cstate="email"/>
          <a:srcRect/>
          <a:stretch>
            <a:fillRect/>
          </a:stretch>
        </p:blipFill>
        <p:spPr bwMode="auto">
          <a:xfrm>
            <a:off x="6049964" y="3143252"/>
            <a:ext cx="960437" cy="1280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23" name="Rectangle 14"/>
          <p:cNvSpPr>
            <a:spLocks noChangeArrowheads="1"/>
          </p:cNvSpPr>
          <p:nvPr/>
        </p:nvSpPr>
        <p:spPr bwMode="auto">
          <a:xfrm>
            <a:off x="6184901" y="3359152"/>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楷体" panose="02010609060101010101" pitchFamily="49" charset="-122"/>
                <a:ea typeface="楷体" panose="02010609060101010101" pitchFamily="49" charset="-122"/>
              </a:rPr>
              <a:t>胧</a:t>
            </a:r>
          </a:p>
        </p:txBody>
      </p:sp>
      <p:pic>
        <p:nvPicPr>
          <p:cNvPr id="40" name="图片 39"/>
          <p:cNvPicPr>
            <a:picLocks noChangeAspect="1" noChangeArrowheads="1"/>
          </p:cNvPicPr>
          <p:nvPr/>
        </p:nvPicPr>
        <p:blipFill>
          <a:blip r:embed="rId5" cstate="email"/>
          <a:srcRect/>
          <a:stretch>
            <a:fillRect/>
          </a:stretch>
        </p:blipFill>
        <p:spPr bwMode="auto">
          <a:xfrm>
            <a:off x="5262564" y="3272367"/>
            <a:ext cx="960437" cy="12805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25" name="Rectangle 14"/>
          <p:cNvSpPr>
            <a:spLocks noChangeArrowheads="1"/>
          </p:cNvSpPr>
          <p:nvPr/>
        </p:nvSpPr>
        <p:spPr bwMode="auto">
          <a:xfrm>
            <a:off x="5397500" y="3488267"/>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楷体" panose="02010609060101010101" pitchFamily="49" charset="-122"/>
                <a:ea typeface="楷体" panose="02010609060101010101" pitchFamily="49" charset="-122"/>
              </a:rPr>
              <a:t>码</a:t>
            </a:r>
          </a:p>
        </p:txBody>
      </p:sp>
      <p:pic>
        <p:nvPicPr>
          <p:cNvPr id="42" name="图片 41"/>
          <p:cNvPicPr>
            <a:picLocks noChangeAspect="1" noChangeArrowheads="1"/>
          </p:cNvPicPr>
          <p:nvPr/>
        </p:nvPicPr>
        <p:blipFill>
          <a:blip r:embed="rId5" cstate="email"/>
          <a:srcRect/>
          <a:stretch>
            <a:fillRect/>
          </a:stretch>
        </p:blipFill>
        <p:spPr bwMode="auto">
          <a:xfrm>
            <a:off x="4446589" y="3069167"/>
            <a:ext cx="960437" cy="12805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27" name="Rectangle 14"/>
          <p:cNvSpPr>
            <a:spLocks noChangeArrowheads="1"/>
          </p:cNvSpPr>
          <p:nvPr/>
        </p:nvSpPr>
        <p:spPr bwMode="auto">
          <a:xfrm>
            <a:off x="4581526" y="3285068"/>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楷体" panose="02010609060101010101" pitchFamily="49" charset="-122"/>
                <a:ea typeface="楷体" panose="02010609060101010101" pitchFamily="49" charset="-122"/>
              </a:rPr>
              <a:t>郑</a:t>
            </a:r>
          </a:p>
        </p:txBody>
      </p:sp>
    </p:spTree>
  </p:cSld>
  <p:clrMapOvr>
    <a:masterClrMapping/>
  </p:clrMapOvr>
  <p:transition/>
  <p:timing>
    <p:tnLst>
      <p:par>
        <p:cTn id="1" dur="indefinite" restart="never" nodeType="tmRoot">
          <p:childTnLst>
            <p:seq concurrent="1" nextAc="seek">
              <p:cTn id="2" restart="whenNotActive" fill="hold" evtFilter="cancelBubble" nodeType="interactiveSeq">
                <p:stCondLst>
                  <p:cond evt="onClick" delay="0">
                    <p:tgtEl>
                      <p:spTgt spid="12298"/>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nextCondLst>
                <p:cond evt="onClick" delay="0">
                  <p:tgtEl>
                    <p:spTgt spid="12298"/>
                  </p:tgtEl>
                </p:cond>
              </p:nextCondLst>
            </p:seq>
            <p:seq concurrent="1" nextAc="seek">
              <p:cTn id="10" restart="whenNotActive" fill="hold" evtFilter="cancelBubble" nodeType="interactiveSeq">
                <p:stCondLst>
                  <p:cond evt="onClick" delay="0">
                    <p:tgtEl>
                      <p:spTgt spid="12295"/>
                    </p:tgtEl>
                  </p:cond>
                </p:stCondLst>
                <p:endSync evt="end" delay="0">
                  <p:rtn val="all"/>
                </p:endSync>
                <p:childTnLst>
                  <p:par>
                    <p:cTn id="11" fill="hold">
                      <p:stCondLst>
                        <p:cond delay="0"/>
                      </p:stCondLst>
                      <p:childTnLst>
                        <p:par>
                          <p:cTn id="12" fill="hold">
                            <p:stCondLst>
                              <p:cond delay="0"/>
                            </p:stCondLst>
                            <p:childTnLst>
                              <p:par>
                                <p:cTn id="13" presetID="53" presetClass="entr" presetSubtype="16"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childTnLst>
                          </p:cTn>
                        </p:par>
                      </p:childTnLst>
                    </p:cTn>
                  </p:par>
                </p:childTnLst>
              </p:cTn>
              <p:nextCondLst>
                <p:cond evt="onClick" delay="0">
                  <p:tgtEl>
                    <p:spTgt spid="12295"/>
                  </p:tgtEl>
                </p:cond>
              </p:nextCondLst>
            </p:seq>
            <p:seq concurrent="1" nextAc="seek">
              <p:cTn id="18" restart="whenNotActive" fill="hold" evtFilter="cancelBubble" nodeType="interactiveSeq">
                <p:stCondLst>
                  <p:cond evt="onClick" delay="0">
                    <p:tgtEl>
                      <p:spTgt spid="12297"/>
                    </p:tgtEl>
                  </p:cond>
                </p:stCondLst>
                <p:endSync evt="end" delay="0">
                  <p:rtn val="all"/>
                </p:endSync>
                <p:childTnLst>
                  <p:par>
                    <p:cTn id="19" fill="hold">
                      <p:stCondLst>
                        <p:cond delay="0"/>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childTnLst>
                    </p:cTn>
                  </p:par>
                </p:childTnLst>
              </p:cTn>
              <p:nextCondLst>
                <p:cond evt="onClick" delay="0">
                  <p:tgtEl>
                    <p:spTgt spid="12297"/>
                  </p:tgtEl>
                </p:cond>
              </p:nextCondLst>
            </p:seq>
            <p:seq concurrent="1" nextAc="seek">
              <p:cTn id="26" restart="whenNotActive" fill="hold" evtFilter="cancelBubble" nodeType="interactiveSeq">
                <p:stCondLst>
                  <p:cond evt="onClick" delay="0">
                    <p:tgtEl>
                      <p:spTgt spid="12300"/>
                    </p:tgtEl>
                  </p:cond>
                </p:stCondLst>
                <p:endSync evt="end" delay="0">
                  <p:rtn val="all"/>
                </p:endSync>
                <p:childTnLst>
                  <p:par>
                    <p:cTn id="27" fill="hold">
                      <p:stCondLst>
                        <p:cond delay="0"/>
                      </p:stCondLst>
                      <p:childTnLst>
                        <p:par>
                          <p:cTn id="28" fill="hold">
                            <p:stCondLst>
                              <p:cond delay="0"/>
                            </p:stCondLst>
                            <p:childTnLst>
                              <p:par>
                                <p:cTn id="29" presetID="53" presetClass="entr" presetSubtype="16"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childTnLst>
                    </p:cTn>
                  </p:par>
                </p:childTnLst>
              </p:cTn>
              <p:nextCondLst>
                <p:cond evt="onClick" delay="0">
                  <p:tgtEl>
                    <p:spTgt spid="12300"/>
                  </p:tgtEl>
                </p:cond>
              </p:nextCondLst>
            </p:seq>
            <p:seq concurrent="1" nextAc="seek">
              <p:cTn id="34" restart="whenNotActive" fill="hold" evtFilter="cancelBubble" nodeType="interactiveSeq">
                <p:stCondLst>
                  <p:cond evt="onClick" delay="0">
                    <p:tgtEl>
                      <p:spTgt spid="12302"/>
                    </p:tgtEl>
                  </p:cond>
                </p:stCondLst>
                <p:endSync evt="end" delay="0">
                  <p:rtn val="all"/>
                </p:endSync>
                <p:childTnLst>
                  <p:par>
                    <p:cTn id="35" fill="hold">
                      <p:stCondLst>
                        <p:cond delay="0"/>
                      </p:stCondLst>
                      <p:childTnLst>
                        <p:par>
                          <p:cTn id="36" fill="hold">
                            <p:stCondLst>
                              <p:cond delay="0"/>
                            </p:stCondLst>
                            <p:childTnLst>
                              <p:par>
                                <p:cTn id="37" presetID="53" presetClass="entr" presetSubtype="16" fill="hold" nodeType="click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p:cTn id="39" dur="500" fill="hold"/>
                                        <p:tgtEl>
                                          <p:spTgt spid="12"/>
                                        </p:tgtEl>
                                        <p:attrNameLst>
                                          <p:attrName>ppt_w</p:attrName>
                                        </p:attrNameLst>
                                      </p:cBhvr>
                                      <p:tavLst>
                                        <p:tav tm="0">
                                          <p:val>
                                            <p:fltVal val="0"/>
                                          </p:val>
                                        </p:tav>
                                        <p:tav tm="100000">
                                          <p:val>
                                            <p:strVal val="#ppt_w"/>
                                          </p:val>
                                        </p:tav>
                                      </p:tavLst>
                                    </p:anim>
                                    <p:anim calcmode="lin" valueType="num">
                                      <p:cBhvr>
                                        <p:cTn id="40" dur="500" fill="hold"/>
                                        <p:tgtEl>
                                          <p:spTgt spid="12"/>
                                        </p:tgtEl>
                                        <p:attrNameLst>
                                          <p:attrName>ppt_h</p:attrName>
                                        </p:attrNameLst>
                                      </p:cBhvr>
                                      <p:tavLst>
                                        <p:tav tm="0">
                                          <p:val>
                                            <p:fltVal val="0"/>
                                          </p:val>
                                        </p:tav>
                                        <p:tav tm="100000">
                                          <p:val>
                                            <p:strVal val="#ppt_h"/>
                                          </p:val>
                                        </p:tav>
                                      </p:tavLst>
                                    </p:anim>
                                    <p:animEffect transition="in" filter="fade">
                                      <p:cBhvr>
                                        <p:cTn id="41" dur="500"/>
                                        <p:tgtEl>
                                          <p:spTgt spid="12"/>
                                        </p:tgtEl>
                                      </p:cBhvr>
                                    </p:animEffect>
                                  </p:childTnLst>
                                </p:cTn>
                              </p:par>
                            </p:childTnLst>
                          </p:cTn>
                        </p:par>
                      </p:childTnLst>
                    </p:cTn>
                  </p:par>
                </p:childTnLst>
              </p:cTn>
              <p:nextCondLst>
                <p:cond evt="onClick" delay="0">
                  <p:tgtEl>
                    <p:spTgt spid="12302"/>
                  </p:tgtEl>
                </p:cond>
              </p:nextCondLst>
            </p:seq>
            <p:seq concurrent="1" nextAc="seek">
              <p:cTn id="42" restart="whenNotActive" fill="hold" evtFilter="cancelBubble" nodeType="interactiveSeq">
                <p:stCondLst>
                  <p:cond evt="onClick" delay="0">
                    <p:tgtEl>
                      <p:spTgt spid="12304"/>
                    </p:tgtEl>
                  </p:cond>
                </p:stCondLst>
                <p:endSync evt="end" delay="0">
                  <p:rtn val="all"/>
                </p:endSync>
                <p:childTnLst>
                  <p:par>
                    <p:cTn id="43" fill="hold">
                      <p:stCondLst>
                        <p:cond delay="0"/>
                      </p:stCondLst>
                      <p:childTnLst>
                        <p:par>
                          <p:cTn id="44" fill="hold">
                            <p:stCondLst>
                              <p:cond delay="0"/>
                            </p:stCondLst>
                            <p:childTnLst>
                              <p:par>
                                <p:cTn id="45" presetID="53" presetClass="entr" presetSubtype="16" fill="hold" nodeType="click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p:cTn id="47" dur="500" fill="hold"/>
                                        <p:tgtEl>
                                          <p:spTgt spid="20"/>
                                        </p:tgtEl>
                                        <p:attrNameLst>
                                          <p:attrName>ppt_w</p:attrName>
                                        </p:attrNameLst>
                                      </p:cBhvr>
                                      <p:tavLst>
                                        <p:tav tm="0">
                                          <p:val>
                                            <p:fltVal val="0"/>
                                          </p:val>
                                        </p:tav>
                                        <p:tav tm="100000">
                                          <p:val>
                                            <p:strVal val="#ppt_w"/>
                                          </p:val>
                                        </p:tav>
                                      </p:tavLst>
                                    </p:anim>
                                    <p:anim calcmode="lin" valueType="num">
                                      <p:cBhvr>
                                        <p:cTn id="48" dur="500" fill="hold"/>
                                        <p:tgtEl>
                                          <p:spTgt spid="20"/>
                                        </p:tgtEl>
                                        <p:attrNameLst>
                                          <p:attrName>ppt_h</p:attrName>
                                        </p:attrNameLst>
                                      </p:cBhvr>
                                      <p:tavLst>
                                        <p:tav tm="0">
                                          <p:val>
                                            <p:fltVal val="0"/>
                                          </p:val>
                                        </p:tav>
                                        <p:tav tm="100000">
                                          <p:val>
                                            <p:strVal val="#ppt_h"/>
                                          </p:val>
                                        </p:tav>
                                      </p:tavLst>
                                    </p:anim>
                                    <p:animEffect transition="in" filter="fade">
                                      <p:cBhvr>
                                        <p:cTn id="49" dur="500"/>
                                        <p:tgtEl>
                                          <p:spTgt spid="20"/>
                                        </p:tgtEl>
                                      </p:cBhvr>
                                    </p:animEffect>
                                  </p:childTnLst>
                                </p:cTn>
                              </p:par>
                            </p:childTnLst>
                          </p:cTn>
                        </p:par>
                      </p:childTnLst>
                    </p:cTn>
                  </p:par>
                </p:childTnLst>
              </p:cTn>
              <p:nextCondLst>
                <p:cond evt="onClick" delay="0">
                  <p:tgtEl>
                    <p:spTgt spid="12304"/>
                  </p:tgtEl>
                </p:cond>
              </p:nextCondLst>
            </p:seq>
            <p:seq concurrent="1" nextAc="seek">
              <p:cTn id="50" restart="whenNotActive" fill="hold" evtFilter="cancelBubble" nodeType="interactiveSeq">
                <p:stCondLst>
                  <p:cond evt="onClick" delay="0">
                    <p:tgtEl>
                      <p:spTgt spid="12306"/>
                    </p:tgtEl>
                  </p:cond>
                </p:stCondLst>
                <p:endSync evt="end" delay="0">
                  <p:rtn val="all"/>
                </p:endSync>
                <p:childTnLst>
                  <p:par>
                    <p:cTn id="51" fill="hold">
                      <p:stCondLst>
                        <p:cond delay="0"/>
                      </p:stCondLst>
                      <p:childTnLst>
                        <p:par>
                          <p:cTn id="52" fill="hold">
                            <p:stCondLst>
                              <p:cond delay="0"/>
                            </p:stCondLst>
                            <p:childTnLst>
                              <p:par>
                                <p:cTn id="53" presetID="53" presetClass="entr" presetSubtype="16" fill="hold" nodeType="clickEffect">
                                  <p:stCondLst>
                                    <p:cond delay="0"/>
                                  </p:stCondLst>
                                  <p:childTnLst>
                                    <p:set>
                                      <p:cBhvr>
                                        <p:cTn id="54" dur="1" fill="hold">
                                          <p:stCondLst>
                                            <p:cond delay="0"/>
                                          </p:stCondLst>
                                        </p:cTn>
                                        <p:tgtEl>
                                          <p:spTgt spid="22"/>
                                        </p:tgtEl>
                                        <p:attrNameLst>
                                          <p:attrName>style.visibility</p:attrName>
                                        </p:attrNameLst>
                                      </p:cBhvr>
                                      <p:to>
                                        <p:strVal val="visible"/>
                                      </p:to>
                                    </p:set>
                                    <p:anim calcmode="lin" valueType="num">
                                      <p:cBhvr>
                                        <p:cTn id="55" dur="500" fill="hold"/>
                                        <p:tgtEl>
                                          <p:spTgt spid="22"/>
                                        </p:tgtEl>
                                        <p:attrNameLst>
                                          <p:attrName>ppt_w</p:attrName>
                                        </p:attrNameLst>
                                      </p:cBhvr>
                                      <p:tavLst>
                                        <p:tav tm="0">
                                          <p:val>
                                            <p:fltVal val="0"/>
                                          </p:val>
                                        </p:tav>
                                        <p:tav tm="100000">
                                          <p:val>
                                            <p:strVal val="#ppt_w"/>
                                          </p:val>
                                        </p:tav>
                                      </p:tavLst>
                                    </p:anim>
                                    <p:anim calcmode="lin" valueType="num">
                                      <p:cBhvr>
                                        <p:cTn id="56" dur="500" fill="hold"/>
                                        <p:tgtEl>
                                          <p:spTgt spid="22"/>
                                        </p:tgtEl>
                                        <p:attrNameLst>
                                          <p:attrName>ppt_h</p:attrName>
                                        </p:attrNameLst>
                                      </p:cBhvr>
                                      <p:tavLst>
                                        <p:tav tm="0">
                                          <p:val>
                                            <p:fltVal val="0"/>
                                          </p:val>
                                        </p:tav>
                                        <p:tav tm="100000">
                                          <p:val>
                                            <p:strVal val="#ppt_h"/>
                                          </p:val>
                                        </p:tav>
                                      </p:tavLst>
                                    </p:anim>
                                    <p:animEffect transition="in" filter="fade">
                                      <p:cBhvr>
                                        <p:cTn id="57" dur="500"/>
                                        <p:tgtEl>
                                          <p:spTgt spid="22"/>
                                        </p:tgtEl>
                                      </p:cBhvr>
                                    </p:animEffect>
                                  </p:childTnLst>
                                </p:cTn>
                              </p:par>
                            </p:childTnLst>
                          </p:cTn>
                        </p:par>
                      </p:childTnLst>
                    </p:cTn>
                  </p:par>
                </p:childTnLst>
              </p:cTn>
              <p:nextCondLst>
                <p:cond evt="onClick" delay="0">
                  <p:tgtEl>
                    <p:spTgt spid="12306"/>
                  </p:tgtEl>
                </p:cond>
              </p:nextCondLst>
            </p:seq>
            <p:seq concurrent="1" nextAc="seek">
              <p:cTn id="58" restart="whenNotActive" fill="hold" evtFilter="cancelBubble" nodeType="interactiveSeq">
                <p:stCondLst>
                  <p:cond evt="onClick" delay="0">
                    <p:tgtEl>
                      <p:spTgt spid="12308"/>
                    </p:tgtEl>
                  </p:cond>
                </p:stCondLst>
                <p:endSync evt="end" delay="0">
                  <p:rtn val="all"/>
                </p:endSync>
                <p:childTnLst>
                  <p:par>
                    <p:cTn id="59" fill="hold">
                      <p:stCondLst>
                        <p:cond delay="0"/>
                      </p:stCondLst>
                      <p:childTnLst>
                        <p:par>
                          <p:cTn id="60" fill="hold">
                            <p:stCondLst>
                              <p:cond delay="0"/>
                            </p:stCondLst>
                            <p:childTnLst>
                              <p:par>
                                <p:cTn id="61" presetID="53" presetClass="entr" presetSubtype="16" fill="hold" nodeType="clickEffect">
                                  <p:stCondLst>
                                    <p:cond delay="0"/>
                                  </p:stCondLst>
                                  <p:childTnLst>
                                    <p:set>
                                      <p:cBhvr>
                                        <p:cTn id="62" dur="1" fill="hold">
                                          <p:stCondLst>
                                            <p:cond delay="0"/>
                                          </p:stCondLst>
                                        </p:cTn>
                                        <p:tgtEl>
                                          <p:spTgt spid="24"/>
                                        </p:tgtEl>
                                        <p:attrNameLst>
                                          <p:attrName>style.visibility</p:attrName>
                                        </p:attrNameLst>
                                      </p:cBhvr>
                                      <p:to>
                                        <p:strVal val="visible"/>
                                      </p:to>
                                    </p:set>
                                    <p:anim calcmode="lin" valueType="num">
                                      <p:cBhvr>
                                        <p:cTn id="63" dur="500" fill="hold"/>
                                        <p:tgtEl>
                                          <p:spTgt spid="24"/>
                                        </p:tgtEl>
                                        <p:attrNameLst>
                                          <p:attrName>ppt_w</p:attrName>
                                        </p:attrNameLst>
                                      </p:cBhvr>
                                      <p:tavLst>
                                        <p:tav tm="0">
                                          <p:val>
                                            <p:fltVal val="0"/>
                                          </p:val>
                                        </p:tav>
                                        <p:tav tm="100000">
                                          <p:val>
                                            <p:strVal val="#ppt_w"/>
                                          </p:val>
                                        </p:tav>
                                      </p:tavLst>
                                    </p:anim>
                                    <p:anim calcmode="lin" valueType="num">
                                      <p:cBhvr>
                                        <p:cTn id="64" dur="500" fill="hold"/>
                                        <p:tgtEl>
                                          <p:spTgt spid="24"/>
                                        </p:tgtEl>
                                        <p:attrNameLst>
                                          <p:attrName>ppt_h</p:attrName>
                                        </p:attrNameLst>
                                      </p:cBhvr>
                                      <p:tavLst>
                                        <p:tav tm="0">
                                          <p:val>
                                            <p:fltVal val="0"/>
                                          </p:val>
                                        </p:tav>
                                        <p:tav tm="100000">
                                          <p:val>
                                            <p:strVal val="#ppt_h"/>
                                          </p:val>
                                        </p:tav>
                                      </p:tavLst>
                                    </p:anim>
                                    <p:animEffect transition="in" filter="fade">
                                      <p:cBhvr>
                                        <p:cTn id="65" dur="500"/>
                                        <p:tgtEl>
                                          <p:spTgt spid="24"/>
                                        </p:tgtEl>
                                      </p:cBhvr>
                                    </p:animEffect>
                                  </p:childTnLst>
                                </p:cTn>
                              </p:par>
                            </p:childTnLst>
                          </p:cTn>
                        </p:par>
                      </p:childTnLst>
                    </p:cTn>
                  </p:par>
                </p:childTnLst>
              </p:cTn>
              <p:nextCondLst>
                <p:cond evt="onClick" delay="0">
                  <p:tgtEl>
                    <p:spTgt spid="12308"/>
                  </p:tgtEl>
                </p:cond>
              </p:nextCondLst>
            </p:seq>
            <p:seq concurrent="1" nextAc="seek">
              <p:cTn id="66" restart="whenNotActive" fill="hold" evtFilter="cancelBubble" nodeType="interactiveSeq">
                <p:stCondLst>
                  <p:cond evt="onClick" delay="0">
                    <p:tgtEl>
                      <p:spTgt spid="12319"/>
                    </p:tgtEl>
                  </p:cond>
                </p:stCondLst>
                <p:endSync evt="end" delay="0">
                  <p:rtn val="all"/>
                </p:endSync>
                <p:childTnLst>
                  <p:par>
                    <p:cTn id="67" fill="hold">
                      <p:stCondLst>
                        <p:cond delay="0"/>
                      </p:stCondLst>
                      <p:childTnLst>
                        <p:par>
                          <p:cTn id="68" fill="hold">
                            <p:stCondLst>
                              <p:cond delay="0"/>
                            </p:stCondLst>
                            <p:childTnLst>
                              <p:par>
                                <p:cTn id="69" presetID="53" presetClass="entr" presetSubtype="16" fill="hold" nodeType="click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500" fill="hold"/>
                                        <p:tgtEl>
                                          <p:spTgt spid="32"/>
                                        </p:tgtEl>
                                        <p:attrNameLst>
                                          <p:attrName>ppt_w</p:attrName>
                                        </p:attrNameLst>
                                      </p:cBhvr>
                                      <p:tavLst>
                                        <p:tav tm="0">
                                          <p:val>
                                            <p:fltVal val="0"/>
                                          </p:val>
                                        </p:tav>
                                        <p:tav tm="100000">
                                          <p:val>
                                            <p:strVal val="#ppt_w"/>
                                          </p:val>
                                        </p:tav>
                                      </p:tavLst>
                                    </p:anim>
                                    <p:anim calcmode="lin" valueType="num">
                                      <p:cBhvr>
                                        <p:cTn id="72" dur="500" fill="hold"/>
                                        <p:tgtEl>
                                          <p:spTgt spid="32"/>
                                        </p:tgtEl>
                                        <p:attrNameLst>
                                          <p:attrName>ppt_h</p:attrName>
                                        </p:attrNameLst>
                                      </p:cBhvr>
                                      <p:tavLst>
                                        <p:tav tm="0">
                                          <p:val>
                                            <p:fltVal val="0"/>
                                          </p:val>
                                        </p:tav>
                                        <p:tav tm="100000">
                                          <p:val>
                                            <p:strVal val="#ppt_h"/>
                                          </p:val>
                                        </p:tav>
                                      </p:tavLst>
                                    </p:anim>
                                    <p:animEffect transition="in" filter="fade">
                                      <p:cBhvr>
                                        <p:cTn id="73" dur="500"/>
                                        <p:tgtEl>
                                          <p:spTgt spid="32"/>
                                        </p:tgtEl>
                                      </p:cBhvr>
                                    </p:animEffect>
                                  </p:childTnLst>
                                </p:cTn>
                              </p:par>
                            </p:childTnLst>
                          </p:cTn>
                        </p:par>
                      </p:childTnLst>
                    </p:cTn>
                  </p:par>
                </p:childTnLst>
              </p:cTn>
              <p:nextCondLst>
                <p:cond evt="onClick" delay="0">
                  <p:tgtEl>
                    <p:spTgt spid="12319"/>
                  </p:tgtEl>
                </p:cond>
              </p:nextCondLst>
            </p:seq>
            <p:seq concurrent="1" nextAc="seek">
              <p:cTn id="74" restart="whenNotActive" fill="hold" evtFilter="cancelBubble" nodeType="interactiveSeq">
                <p:stCondLst>
                  <p:cond evt="onClick" delay="0">
                    <p:tgtEl>
                      <p:spTgt spid="12321"/>
                    </p:tgtEl>
                  </p:cond>
                </p:stCondLst>
                <p:endSync evt="end" delay="0">
                  <p:rtn val="all"/>
                </p:endSync>
                <p:childTnLst>
                  <p:par>
                    <p:cTn id="75" fill="hold">
                      <p:stCondLst>
                        <p:cond delay="0"/>
                      </p:stCondLst>
                      <p:childTnLst>
                        <p:par>
                          <p:cTn id="76" fill="hold">
                            <p:stCondLst>
                              <p:cond delay="0"/>
                            </p:stCondLst>
                            <p:childTnLst>
                              <p:par>
                                <p:cTn id="77" presetID="53" presetClass="entr" presetSubtype="16" fill="hold" nodeType="clickEffect">
                                  <p:stCondLst>
                                    <p:cond delay="0"/>
                                  </p:stCondLst>
                                  <p:childTnLst>
                                    <p:set>
                                      <p:cBhvr>
                                        <p:cTn id="78" dur="1" fill="hold">
                                          <p:stCondLst>
                                            <p:cond delay="0"/>
                                          </p:stCondLst>
                                        </p:cTn>
                                        <p:tgtEl>
                                          <p:spTgt spid="36"/>
                                        </p:tgtEl>
                                        <p:attrNameLst>
                                          <p:attrName>style.visibility</p:attrName>
                                        </p:attrNameLst>
                                      </p:cBhvr>
                                      <p:to>
                                        <p:strVal val="visible"/>
                                      </p:to>
                                    </p:set>
                                    <p:anim calcmode="lin" valueType="num">
                                      <p:cBhvr>
                                        <p:cTn id="79" dur="500" fill="hold"/>
                                        <p:tgtEl>
                                          <p:spTgt spid="36"/>
                                        </p:tgtEl>
                                        <p:attrNameLst>
                                          <p:attrName>ppt_w</p:attrName>
                                        </p:attrNameLst>
                                      </p:cBhvr>
                                      <p:tavLst>
                                        <p:tav tm="0">
                                          <p:val>
                                            <p:fltVal val="0"/>
                                          </p:val>
                                        </p:tav>
                                        <p:tav tm="100000">
                                          <p:val>
                                            <p:strVal val="#ppt_w"/>
                                          </p:val>
                                        </p:tav>
                                      </p:tavLst>
                                    </p:anim>
                                    <p:anim calcmode="lin" valueType="num">
                                      <p:cBhvr>
                                        <p:cTn id="80" dur="500" fill="hold"/>
                                        <p:tgtEl>
                                          <p:spTgt spid="36"/>
                                        </p:tgtEl>
                                        <p:attrNameLst>
                                          <p:attrName>ppt_h</p:attrName>
                                        </p:attrNameLst>
                                      </p:cBhvr>
                                      <p:tavLst>
                                        <p:tav tm="0">
                                          <p:val>
                                            <p:fltVal val="0"/>
                                          </p:val>
                                        </p:tav>
                                        <p:tav tm="100000">
                                          <p:val>
                                            <p:strVal val="#ppt_h"/>
                                          </p:val>
                                        </p:tav>
                                      </p:tavLst>
                                    </p:anim>
                                    <p:animEffect transition="in" filter="fade">
                                      <p:cBhvr>
                                        <p:cTn id="81" dur="500"/>
                                        <p:tgtEl>
                                          <p:spTgt spid="36"/>
                                        </p:tgtEl>
                                      </p:cBhvr>
                                    </p:animEffect>
                                  </p:childTnLst>
                                </p:cTn>
                              </p:par>
                            </p:childTnLst>
                          </p:cTn>
                        </p:par>
                      </p:childTnLst>
                    </p:cTn>
                  </p:par>
                </p:childTnLst>
              </p:cTn>
              <p:nextCondLst>
                <p:cond evt="onClick" delay="0">
                  <p:tgtEl>
                    <p:spTgt spid="12321"/>
                  </p:tgtEl>
                </p:cond>
              </p:nextCondLst>
            </p:seq>
            <p:seq concurrent="1" nextAc="seek">
              <p:cTn id="82" restart="whenNotActive" fill="hold" evtFilter="cancelBubble" nodeType="interactiveSeq">
                <p:stCondLst>
                  <p:cond evt="onClick" delay="0">
                    <p:tgtEl>
                      <p:spTgt spid="12323"/>
                    </p:tgtEl>
                  </p:cond>
                </p:stCondLst>
                <p:endSync evt="end" delay="0">
                  <p:rtn val="all"/>
                </p:endSync>
                <p:childTnLst>
                  <p:par>
                    <p:cTn id="83" fill="hold">
                      <p:stCondLst>
                        <p:cond delay="0"/>
                      </p:stCondLst>
                      <p:childTnLst>
                        <p:par>
                          <p:cTn id="84" fill="hold">
                            <p:stCondLst>
                              <p:cond delay="0"/>
                            </p:stCondLst>
                            <p:childTnLst>
                              <p:par>
                                <p:cTn id="85" presetID="53" presetClass="entr" presetSubtype="16" fill="hold" nodeType="click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500" fill="hold"/>
                                        <p:tgtEl>
                                          <p:spTgt spid="38"/>
                                        </p:tgtEl>
                                        <p:attrNameLst>
                                          <p:attrName>ppt_w</p:attrName>
                                        </p:attrNameLst>
                                      </p:cBhvr>
                                      <p:tavLst>
                                        <p:tav tm="0">
                                          <p:val>
                                            <p:fltVal val="0"/>
                                          </p:val>
                                        </p:tav>
                                        <p:tav tm="100000">
                                          <p:val>
                                            <p:strVal val="#ppt_w"/>
                                          </p:val>
                                        </p:tav>
                                      </p:tavLst>
                                    </p:anim>
                                    <p:anim calcmode="lin" valueType="num">
                                      <p:cBhvr>
                                        <p:cTn id="88" dur="500" fill="hold"/>
                                        <p:tgtEl>
                                          <p:spTgt spid="38"/>
                                        </p:tgtEl>
                                        <p:attrNameLst>
                                          <p:attrName>ppt_h</p:attrName>
                                        </p:attrNameLst>
                                      </p:cBhvr>
                                      <p:tavLst>
                                        <p:tav tm="0">
                                          <p:val>
                                            <p:fltVal val="0"/>
                                          </p:val>
                                        </p:tav>
                                        <p:tav tm="100000">
                                          <p:val>
                                            <p:strVal val="#ppt_h"/>
                                          </p:val>
                                        </p:tav>
                                      </p:tavLst>
                                    </p:anim>
                                    <p:animEffect transition="in" filter="fade">
                                      <p:cBhvr>
                                        <p:cTn id="89" dur="500"/>
                                        <p:tgtEl>
                                          <p:spTgt spid="38"/>
                                        </p:tgtEl>
                                      </p:cBhvr>
                                    </p:animEffect>
                                  </p:childTnLst>
                                </p:cTn>
                              </p:par>
                            </p:childTnLst>
                          </p:cTn>
                        </p:par>
                      </p:childTnLst>
                    </p:cTn>
                  </p:par>
                </p:childTnLst>
              </p:cTn>
              <p:nextCondLst>
                <p:cond evt="onClick" delay="0">
                  <p:tgtEl>
                    <p:spTgt spid="12323"/>
                  </p:tgtEl>
                </p:cond>
              </p:nextCondLst>
            </p:seq>
            <p:seq concurrent="1" nextAc="seek">
              <p:cTn id="90" restart="whenNotActive" fill="hold" evtFilter="cancelBubble" nodeType="interactiveSeq">
                <p:stCondLst>
                  <p:cond evt="onClick" delay="0">
                    <p:tgtEl>
                      <p:spTgt spid="12325"/>
                    </p:tgtEl>
                  </p:cond>
                </p:stCondLst>
                <p:endSync evt="end" delay="0">
                  <p:rtn val="all"/>
                </p:endSync>
                <p:childTnLst>
                  <p:par>
                    <p:cTn id="91" fill="hold">
                      <p:stCondLst>
                        <p:cond delay="0"/>
                      </p:stCondLst>
                      <p:childTnLst>
                        <p:par>
                          <p:cTn id="92" fill="hold">
                            <p:stCondLst>
                              <p:cond delay="0"/>
                            </p:stCondLst>
                            <p:childTnLst>
                              <p:par>
                                <p:cTn id="93" presetID="53" presetClass="entr" presetSubtype="16" fill="hold" nodeType="clickEffect">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cBhvr>
                                        <p:cTn id="95" dur="500" fill="hold"/>
                                        <p:tgtEl>
                                          <p:spTgt spid="40"/>
                                        </p:tgtEl>
                                        <p:attrNameLst>
                                          <p:attrName>ppt_w</p:attrName>
                                        </p:attrNameLst>
                                      </p:cBhvr>
                                      <p:tavLst>
                                        <p:tav tm="0">
                                          <p:val>
                                            <p:fltVal val="0"/>
                                          </p:val>
                                        </p:tav>
                                        <p:tav tm="100000">
                                          <p:val>
                                            <p:strVal val="#ppt_w"/>
                                          </p:val>
                                        </p:tav>
                                      </p:tavLst>
                                    </p:anim>
                                    <p:anim calcmode="lin" valueType="num">
                                      <p:cBhvr>
                                        <p:cTn id="96" dur="500" fill="hold"/>
                                        <p:tgtEl>
                                          <p:spTgt spid="40"/>
                                        </p:tgtEl>
                                        <p:attrNameLst>
                                          <p:attrName>ppt_h</p:attrName>
                                        </p:attrNameLst>
                                      </p:cBhvr>
                                      <p:tavLst>
                                        <p:tav tm="0">
                                          <p:val>
                                            <p:fltVal val="0"/>
                                          </p:val>
                                        </p:tav>
                                        <p:tav tm="100000">
                                          <p:val>
                                            <p:strVal val="#ppt_h"/>
                                          </p:val>
                                        </p:tav>
                                      </p:tavLst>
                                    </p:anim>
                                    <p:animEffect transition="in" filter="fade">
                                      <p:cBhvr>
                                        <p:cTn id="97" dur="500"/>
                                        <p:tgtEl>
                                          <p:spTgt spid="40"/>
                                        </p:tgtEl>
                                      </p:cBhvr>
                                    </p:animEffect>
                                  </p:childTnLst>
                                </p:cTn>
                              </p:par>
                            </p:childTnLst>
                          </p:cTn>
                        </p:par>
                      </p:childTnLst>
                    </p:cTn>
                  </p:par>
                </p:childTnLst>
              </p:cTn>
              <p:nextCondLst>
                <p:cond evt="onClick" delay="0">
                  <p:tgtEl>
                    <p:spTgt spid="12325"/>
                  </p:tgtEl>
                </p:cond>
              </p:nextCondLst>
            </p:seq>
            <p:seq concurrent="1" nextAc="seek">
              <p:cTn id="98" restart="whenNotActive" fill="hold" evtFilter="cancelBubble" nodeType="interactiveSeq">
                <p:stCondLst>
                  <p:cond evt="onClick" delay="0">
                    <p:tgtEl>
                      <p:spTgt spid="12327"/>
                    </p:tgtEl>
                  </p:cond>
                </p:stCondLst>
                <p:endSync evt="end" delay="0">
                  <p:rtn val="all"/>
                </p:endSync>
                <p:childTnLst>
                  <p:par>
                    <p:cTn id="99" fill="hold">
                      <p:stCondLst>
                        <p:cond delay="0"/>
                      </p:stCondLst>
                      <p:childTnLst>
                        <p:par>
                          <p:cTn id="100" fill="hold">
                            <p:stCondLst>
                              <p:cond delay="0"/>
                            </p:stCondLst>
                            <p:childTnLst>
                              <p:par>
                                <p:cTn id="101" presetID="53" presetClass="entr" presetSubtype="16" fill="hold" nodeType="clickEffect">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cBhvr>
                                        <p:cTn id="103" dur="500" fill="hold"/>
                                        <p:tgtEl>
                                          <p:spTgt spid="42"/>
                                        </p:tgtEl>
                                        <p:attrNameLst>
                                          <p:attrName>ppt_w</p:attrName>
                                        </p:attrNameLst>
                                      </p:cBhvr>
                                      <p:tavLst>
                                        <p:tav tm="0">
                                          <p:val>
                                            <p:fltVal val="0"/>
                                          </p:val>
                                        </p:tav>
                                        <p:tav tm="100000">
                                          <p:val>
                                            <p:strVal val="#ppt_w"/>
                                          </p:val>
                                        </p:tav>
                                      </p:tavLst>
                                    </p:anim>
                                    <p:anim calcmode="lin" valueType="num">
                                      <p:cBhvr>
                                        <p:cTn id="104" dur="500" fill="hold"/>
                                        <p:tgtEl>
                                          <p:spTgt spid="42"/>
                                        </p:tgtEl>
                                        <p:attrNameLst>
                                          <p:attrName>ppt_h</p:attrName>
                                        </p:attrNameLst>
                                      </p:cBhvr>
                                      <p:tavLst>
                                        <p:tav tm="0">
                                          <p:val>
                                            <p:fltVal val="0"/>
                                          </p:val>
                                        </p:tav>
                                        <p:tav tm="100000">
                                          <p:val>
                                            <p:strVal val="#ppt_h"/>
                                          </p:val>
                                        </p:tav>
                                      </p:tavLst>
                                    </p:anim>
                                    <p:animEffect transition="in" filter="fade">
                                      <p:cBhvr>
                                        <p:cTn id="105" dur="500"/>
                                        <p:tgtEl>
                                          <p:spTgt spid="42"/>
                                        </p:tgtEl>
                                      </p:cBhvr>
                                    </p:animEffect>
                                  </p:childTnLst>
                                </p:cTn>
                              </p:par>
                            </p:childTnLst>
                          </p:cTn>
                        </p:par>
                      </p:childTnLst>
                    </p:cTn>
                  </p:par>
                </p:childTnLst>
              </p:cTn>
              <p:nextCondLst>
                <p:cond evt="onClick" delay="0">
                  <p:tgtEl>
                    <p:spTgt spid="12327"/>
                  </p:tgtEl>
                </p:cond>
              </p:nextCondLst>
            </p:seq>
          </p:childTnLst>
        </p:cTn>
      </p:par>
    </p:tnLst>
  </p:timing>
</p:sld>
</file>

<file path=ppt/slides/slide1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3462341" y="361954"/>
            <a:ext cx="2130423" cy="848783"/>
            <a:chOff x="971851" y="716017"/>
            <a:chExt cx="2131013" cy="635250"/>
          </a:xfrm>
        </p:grpSpPr>
        <p:sp>
          <p:nvSpPr>
            <p:cNvPr id="20482" name="标题 3"/>
            <p:cNvSpPr txBox="1">
              <a:spLocks noChangeArrowheads="1"/>
            </p:cNvSpPr>
            <p:nvPr/>
          </p:nvSpPr>
          <p:spPr bwMode="auto">
            <a:xfrm>
              <a:off x="1002329" y="716017"/>
              <a:ext cx="2100535" cy="63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1219200" rtl="0" eaLnBrk="1" fontAlgn="base" latinLnBrk="0" hangingPunct="1">
                <a:lnSpc>
                  <a:spcPct val="9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书写提示</a:t>
              </a:r>
            </a:p>
          </p:txBody>
        </p:sp>
        <p:grpSp>
          <p:nvGrpSpPr>
            <p:cNvPr id="3" name="组合 3"/>
            <p:cNvGrpSpPr/>
            <p:nvPr/>
          </p:nvGrpSpPr>
          <p:grpSpPr bwMode="auto">
            <a:xfrm>
              <a:off x="971851" y="739676"/>
              <a:ext cx="69868" cy="527732"/>
              <a:chOff x="-312422" y="1226224"/>
              <a:chExt cx="53584" cy="527732"/>
            </a:xfrm>
          </p:grpSpPr>
          <p:sp>
            <p:nvSpPr>
              <p:cNvPr id="8" name="矩形 7"/>
              <p:cNvSpPr/>
              <p:nvPr/>
            </p:nvSpPr>
            <p:spPr>
              <a:xfrm>
                <a:off x="-312422" y="1226224"/>
                <a:ext cx="53584" cy="527731"/>
              </a:xfrm>
              <a:prstGeom prst="rect">
                <a:avLst/>
              </a:prstGeom>
              <a:solidFill>
                <a:srgbClr val="F79646"/>
              </a:solidFill>
              <a:ln w="19050">
                <a:noFill/>
              </a:ln>
              <a:effectLst/>
            </p:spPr>
            <p:style>
              <a:lnRef idx="1">
                <a:schemeClr val="accent3"/>
              </a:lnRef>
              <a:fillRef idx="1003">
                <a:schemeClr val="lt1"/>
              </a:fillRef>
              <a:effectRef idx="1">
                <a:schemeClr val="accent3"/>
              </a:effectRef>
              <a:fontRef idx="minor">
                <a:schemeClr val="dk1"/>
              </a:fontRef>
            </p:style>
            <p:txBody>
              <a:bodyPr lIns="96000" tIns="0" rIns="0" bIns="48000" anchor="ct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endParaRPr kumimoji="1"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9" name="矩形 8"/>
              <p:cNvSpPr/>
              <p:nvPr/>
            </p:nvSpPr>
            <p:spPr>
              <a:xfrm>
                <a:off x="-312422" y="1226225"/>
                <a:ext cx="53584" cy="527731"/>
              </a:xfrm>
              <a:prstGeom prst="rect">
                <a:avLst/>
              </a:prstGeom>
              <a:solidFill>
                <a:srgbClr val="C00000"/>
              </a:solidFill>
              <a:ln w="19050">
                <a:noFill/>
              </a:ln>
              <a:effectLst/>
            </p:spPr>
            <p:style>
              <a:lnRef idx="1">
                <a:schemeClr val="accent3"/>
              </a:lnRef>
              <a:fillRef idx="1003">
                <a:schemeClr val="lt1"/>
              </a:fillRef>
              <a:effectRef idx="1">
                <a:schemeClr val="accent3"/>
              </a:effectRef>
              <a:fontRef idx="minor">
                <a:schemeClr val="dk1"/>
              </a:fontRef>
            </p:style>
            <p:txBody>
              <a:bodyPr lIns="96000" tIns="0" rIns="0" bIns="48000" anchor="ct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endParaRPr kumimoji="1"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endParaRPr>
              </a:p>
            </p:txBody>
          </p:sp>
        </p:grpSp>
        <p:grpSp>
          <p:nvGrpSpPr>
            <p:cNvPr id="4" name="组合 4"/>
            <p:cNvGrpSpPr/>
            <p:nvPr/>
          </p:nvGrpSpPr>
          <p:grpSpPr bwMode="auto">
            <a:xfrm>
              <a:off x="2999639" y="739678"/>
              <a:ext cx="69870" cy="527731"/>
              <a:chOff x="-1045195" y="1226226"/>
              <a:chExt cx="53584" cy="527731"/>
            </a:xfrm>
          </p:grpSpPr>
          <p:sp>
            <p:nvSpPr>
              <p:cNvPr id="6" name="矩形 5"/>
              <p:cNvSpPr/>
              <p:nvPr/>
            </p:nvSpPr>
            <p:spPr>
              <a:xfrm>
                <a:off x="-1045195" y="1226226"/>
                <a:ext cx="53584" cy="527731"/>
              </a:xfrm>
              <a:prstGeom prst="rect">
                <a:avLst/>
              </a:prstGeom>
              <a:solidFill>
                <a:srgbClr val="F79646"/>
              </a:solidFill>
              <a:ln w="19050">
                <a:noFill/>
              </a:ln>
              <a:effectLst/>
            </p:spPr>
            <p:style>
              <a:lnRef idx="1">
                <a:schemeClr val="accent3"/>
              </a:lnRef>
              <a:fillRef idx="1003">
                <a:schemeClr val="lt1"/>
              </a:fillRef>
              <a:effectRef idx="1">
                <a:schemeClr val="accent3"/>
              </a:effectRef>
              <a:fontRef idx="minor">
                <a:schemeClr val="dk1"/>
              </a:fontRef>
            </p:style>
            <p:txBody>
              <a:bodyPr lIns="96000" tIns="0" rIns="0" bIns="48000" anchor="ct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endParaRPr kumimoji="1"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7" name="矩形 6"/>
              <p:cNvSpPr/>
              <p:nvPr/>
            </p:nvSpPr>
            <p:spPr>
              <a:xfrm>
                <a:off x="-1045195" y="1226226"/>
                <a:ext cx="53584" cy="527731"/>
              </a:xfrm>
              <a:prstGeom prst="rect">
                <a:avLst/>
              </a:prstGeom>
              <a:solidFill>
                <a:srgbClr val="C00000"/>
              </a:solidFill>
              <a:ln w="19050">
                <a:noFill/>
              </a:ln>
              <a:effectLst/>
            </p:spPr>
            <p:style>
              <a:lnRef idx="1">
                <a:schemeClr val="accent3"/>
              </a:lnRef>
              <a:fillRef idx="1003">
                <a:schemeClr val="lt1"/>
              </a:fillRef>
              <a:effectRef idx="1">
                <a:schemeClr val="accent3"/>
              </a:effectRef>
              <a:fontRef idx="minor">
                <a:schemeClr val="dk1"/>
              </a:fontRef>
            </p:style>
            <p:txBody>
              <a:bodyPr lIns="96000" tIns="0" rIns="0" bIns="48000" anchor="ct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endParaRPr kumimoji="1"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endParaRPr>
              </a:p>
            </p:txBody>
          </p:sp>
        </p:grpSp>
      </p:grpSp>
      <p:pic>
        <p:nvPicPr>
          <p:cNvPr id="20489" name="图片 11"/>
          <p:cNvPicPr>
            <a:picLocks noChangeAspect="1" noChangeArrowheads="1"/>
          </p:cNvPicPr>
          <p:nvPr/>
        </p:nvPicPr>
        <p:blipFill>
          <a:blip r:embed="rId2" cstate="email"/>
          <a:srcRect/>
          <a:stretch>
            <a:fillRect/>
          </a:stretch>
        </p:blipFill>
        <p:spPr bwMode="auto">
          <a:xfrm>
            <a:off x="1244601" y="1418167"/>
            <a:ext cx="665480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文本框 1"/>
          <p:cNvSpPr txBox="1">
            <a:spLocks noChangeArrowheads="1"/>
          </p:cNvSpPr>
          <p:nvPr/>
        </p:nvSpPr>
        <p:spPr bwMode="auto">
          <a:xfrm>
            <a:off x="508001" y="1147235"/>
            <a:ext cx="7404100" cy="7875874"/>
          </a:xfrm>
          <a:prstGeom prst="rect">
            <a:avLst/>
          </a:prstGeom>
          <a:solidFill>
            <a:srgbClr val="E3FBFA">
              <a:alpha val="67058"/>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E6D61"/>
                </a:solidFill>
                <a:effectLst/>
                <a:uLnTx/>
                <a:uFillTx/>
                <a:latin typeface="楷体" panose="02010609060101010101" pitchFamily="49" charset="-122"/>
                <a:ea typeface="楷体" panose="02010609060101010101" pitchFamily="49" charset="-122"/>
                <a:cs typeface="+mn-cs"/>
              </a:rPr>
              <a:t>我知道：</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颜真卿是唐代著名的书法家，创“颜体”楷书，是楷书四大家之一。他的楷书结构方正茂密，笔力恢宏雄壮，气势庄严磅礴。</a:t>
            </a:r>
            <a:r>
              <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勤礼碑</a:t>
            </a:r>
            <a:r>
              <a:rPr kumimoji="0" lang="en-US" altLang="zh-CN"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全面地体现了颜真卿的书法造诣，用笔横细竖粗，藏头护尾，方圆并用，雄健有力，整篇文字纵横成列，疏密有致，浑然一体。</a:t>
            </a:r>
          </a:p>
        </p:txBody>
      </p:sp>
      <p:pic>
        <p:nvPicPr>
          <p:cNvPr id="3" name="图片 2"/>
          <p:cNvPicPr>
            <a:picLocks noChangeAspect="1"/>
          </p:cNvPicPr>
          <p:nvPr/>
        </p:nvPicPr>
        <p:blipFill>
          <a:blip r:embed="rId2" cstate="email"/>
          <a:stretch>
            <a:fillRect/>
          </a:stretch>
        </p:blipFill>
        <p:spPr>
          <a:xfrm>
            <a:off x="7949885" y="2429936"/>
            <a:ext cx="1149349" cy="2298699"/>
          </a:xfrm>
          <a:prstGeom prst="rect">
            <a:avLst/>
          </a:prstGeom>
          <a:effectLst>
            <a:glow rad="63500">
              <a:srgbClr val="FFFFFF"/>
            </a:glow>
          </a:effec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3522665" y="361954"/>
            <a:ext cx="2130423" cy="848783"/>
            <a:chOff x="971851" y="716017"/>
            <a:chExt cx="2131013" cy="635250"/>
          </a:xfrm>
        </p:grpSpPr>
        <p:sp>
          <p:nvSpPr>
            <p:cNvPr id="22530" name="标题 3"/>
            <p:cNvSpPr txBox="1">
              <a:spLocks noChangeArrowheads="1"/>
            </p:cNvSpPr>
            <p:nvPr/>
          </p:nvSpPr>
          <p:spPr bwMode="auto">
            <a:xfrm>
              <a:off x="1002329" y="716017"/>
              <a:ext cx="2100535" cy="63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1219200" rtl="0" eaLnBrk="1" fontAlgn="base" latinLnBrk="0" hangingPunct="1">
                <a:lnSpc>
                  <a:spcPct val="9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1F1A17"/>
                  </a:solidFill>
                  <a:effectLst/>
                  <a:uLnTx/>
                  <a:uFillTx/>
                  <a:latin typeface="黑体" panose="02010609060101010101" pitchFamily="49" charset="-122"/>
                  <a:ea typeface="黑体" panose="02010609060101010101" pitchFamily="49" charset="-122"/>
                  <a:cs typeface="+mn-cs"/>
                </a:rPr>
                <a:t>日积月累</a:t>
              </a:r>
            </a:p>
          </p:txBody>
        </p:sp>
        <p:grpSp>
          <p:nvGrpSpPr>
            <p:cNvPr id="3" name="组合 3"/>
            <p:cNvGrpSpPr/>
            <p:nvPr/>
          </p:nvGrpSpPr>
          <p:grpSpPr bwMode="auto">
            <a:xfrm>
              <a:off x="971851" y="739676"/>
              <a:ext cx="69868" cy="527732"/>
              <a:chOff x="-312422" y="1226224"/>
              <a:chExt cx="53584" cy="527732"/>
            </a:xfrm>
          </p:grpSpPr>
          <p:sp>
            <p:nvSpPr>
              <p:cNvPr id="8" name="矩形 7"/>
              <p:cNvSpPr/>
              <p:nvPr/>
            </p:nvSpPr>
            <p:spPr>
              <a:xfrm>
                <a:off x="-312422" y="1226224"/>
                <a:ext cx="53584" cy="527731"/>
              </a:xfrm>
              <a:prstGeom prst="rect">
                <a:avLst/>
              </a:prstGeom>
              <a:solidFill>
                <a:srgbClr val="F79646"/>
              </a:solidFill>
              <a:ln w="19050">
                <a:noFill/>
              </a:ln>
              <a:effectLst/>
            </p:spPr>
            <p:style>
              <a:lnRef idx="1">
                <a:schemeClr val="accent3"/>
              </a:lnRef>
              <a:fillRef idx="1003">
                <a:schemeClr val="lt1"/>
              </a:fillRef>
              <a:effectRef idx="1">
                <a:schemeClr val="accent3"/>
              </a:effectRef>
              <a:fontRef idx="minor">
                <a:schemeClr val="dk1"/>
              </a:fontRef>
            </p:style>
            <p:txBody>
              <a:bodyPr lIns="96000" tIns="0" rIns="0" bIns="48000" anchor="ct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endParaRPr kumimoji="1"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9" name="矩形 8"/>
              <p:cNvSpPr/>
              <p:nvPr/>
            </p:nvSpPr>
            <p:spPr>
              <a:xfrm>
                <a:off x="-312422" y="1226225"/>
                <a:ext cx="53584" cy="527731"/>
              </a:xfrm>
              <a:prstGeom prst="rect">
                <a:avLst/>
              </a:prstGeom>
              <a:solidFill>
                <a:srgbClr val="C00000"/>
              </a:solidFill>
              <a:ln w="19050">
                <a:noFill/>
              </a:ln>
              <a:effectLst/>
            </p:spPr>
            <p:style>
              <a:lnRef idx="1">
                <a:schemeClr val="accent3"/>
              </a:lnRef>
              <a:fillRef idx="1003">
                <a:schemeClr val="lt1"/>
              </a:fillRef>
              <a:effectRef idx="1">
                <a:schemeClr val="accent3"/>
              </a:effectRef>
              <a:fontRef idx="minor">
                <a:schemeClr val="dk1"/>
              </a:fontRef>
            </p:style>
            <p:txBody>
              <a:bodyPr lIns="96000" tIns="0" rIns="0" bIns="48000" anchor="ct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endParaRPr kumimoji="1"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endParaRPr>
              </a:p>
            </p:txBody>
          </p:sp>
        </p:grpSp>
        <p:grpSp>
          <p:nvGrpSpPr>
            <p:cNvPr id="4" name="组合 4"/>
            <p:cNvGrpSpPr/>
            <p:nvPr/>
          </p:nvGrpSpPr>
          <p:grpSpPr bwMode="auto">
            <a:xfrm>
              <a:off x="2999639" y="739678"/>
              <a:ext cx="69870" cy="527731"/>
              <a:chOff x="-1045195" y="1226226"/>
              <a:chExt cx="53584" cy="527731"/>
            </a:xfrm>
          </p:grpSpPr>
          <p:sp>
            <p:nvSpPr>
              <p:cNvPr id="6" name="矩形 5"/>
              <p:cNvSpPr/>
              <p:nvPr/>
            </p:nvSpPr>
            <p:spPr>
              <a:xfrm>
                <a:off x="-1045195" y="1226226"/>
                <a:ext cx="53584" cy="527731"/>
              </a:xfrm>
              <a:prstGeom prst="rect">
                <a:avLst/>
              </a:prstGeom>
              <a:solidFill>
                <a:srgbClr val="F79646"/>
              </a:solidFill>
              <a:ln w="19050">
                <a:noFill/>
              </a:ln>
              <a:effectLst/>
            </p:spPr>
            <p:style>
              <a:lnRef idx="1">
                <a:schemeClr val="accent3"/>
              </a:lnRef>
              <a:fillRef idx="1003">
                <a:schemeClr val="lt1"/>
              </a:fillRef>
              <a:effectRef idx="1">
                <a:schemeClr val="accent3"/>
              </a:effectRef>
              <a:fontRef idx="minor">
                <a:schemeClr val="dk1"/>
              </a:fontRef>
            </p:style>
            <p:txBody>
              <a:bodyPr lIns="96000" tIns="0" rIns="0" bIns="48000" anchor="ct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endParaRPr kumimoji="1"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7" name="矩形 6"/>
              <p:cNvSpPr/>
              <p:nvPr/>
            </p:nvSpPr>
            <p:spPr>
              <a:xfrm>
                <a:off x="-1045195" y="1226226"/>
                <a:ext cx="53584" cy="527731"/>
              </a:xfrm>
              <a:prstGeom prst="rect">
                <a:avLst/>
              </a:prstGeom>
              <a:solidFill>
                <a:srgbClr val="C00000"/>
              </a:solidFill>
              <a:ln w="19050">
                <a:noFill/>
              </a:ln>
              <a:effectLst/>
            </p:spPr>
            <p:style>
              <a:lnRef idx="1">
                <a:schemeClr val="accent3"/>
              </a:lnRef>
              <a:fillRef idx="1003">
                <a:schemeClr val="lt1"/>
              </a:fillRef>
              <a:effectRef idx="1">
                <a:schemeClr val="accent3"/>
              </a:effectRef>
              <a:fontRef idx="minor">
                <a:schemeClr val="dk1"/>
              </a:fontRef>
            </p:style>
            <p:txBody>
              <a:bodyPr lIns="96000" tIns="0" rIns="0" bIns="48000" anchor="ct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endParaRPr kumimoji="1"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endParaRPr>
              </a:p>
            </p:txBody>
          </p:sp>
        </p:grpSp>
      </p:grpSp>
      <p:sp>
        <p:nvSpPr>
          <p:cNvPr id="10" name="文本框 9"/>
          <p:cNvSpPr txBox="1"/>
          <p:nvPr/>
        </p:nvSpPr>
        <p:spPr bwMode="auto">
          <a:xfrm>
            <a:off x="765176" y="1462619"/>
            <a:ext cx="7404100" cy="7088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◎君子喻于义，小人喻于利。</a:t>
            </a:r>
            <a:r>
              <a:rPr kumimoji="0" lang="en-US" altLang="zh-CN"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论语</a:t>
            </a:r>
            <a:r>
              <a:rPr kumimoji="0" lang="en-US" altLang="zh-CN"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a:t>
            </a:r>
          </a:p>
          <a:p>
            <a:pPr marL="554355"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E6D61"/>
                </a:solidFill>
                <a:effectLst/>
                <a:uLnTx/>
                <a:uFillTx/>
                <a:latin typeface="宋体" panose="02010600030101010101" pitchFamily="2" charset="-122"/>
                <a:ea typeface="宋体" panose="02010600030101010101" pitchFamily="2" charset="-122"/>
                <a:cs typeface="+mn-cs"/>
              </a:rPr>
              <a:t>    意思：</a:t>
            </a: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君子懂得的是道义，小人懂得的是利益。</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◎君子坦荡荡，小人长戚戚。</a:t>
            </a:r>
            <a:r>
              <a:rPr kumimoji="0" lang="en-US" altLang="zh-CN"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论语</a:t>
            </a:r>
            <a:r>
              <a:rPr kumimoji="0" lang="en-US" altLang="zh-CN"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a:t>
            </a:r>
          </a:p>
          <a:p>
            <a:pPr marL="59690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E6D61"/>
                </a:solidFill>
                <a:effectLst/>
                <a:uLnTx/>
                <a:uFillTx/>
                <a:latin typeface="宋体" panose="02010600030101010101" pitchFamily="2" charset="-122"/>
                <a:ea typeface="宋体" panose="02010600030101010101" pitchFamily="2" charset="-122"/>
                <a:cs typeface="+mn-cs"/>
              </a:rPr>
              <a:t>    意思：</a:t>
            </a: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君子心胸宽广，能够包容别人；小人爱斤斤计较，心胸狭窄。</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1" end="1"/>
                                            </p:txEl>
                                          </p:spTgt>
                                        </p:tgtEl>
                                        <p:attrNameLst>
                                          <p:attrName>style.visibility</p:attrName>
                                        </p:attrNameLst>
                                      </p:cBhvr>
                                      <p:to>
                                        <p:strVal val="visible"/>
                                      </p:to>
                                    </p:set>
                                    <p:animEffect transition="in" filter="fade">
                                      <p:cBhvr>
                                        <p:cTn id="7" dur="1000"/>
                                        <p:tgtEl>
                                          <p:spTgt spid="10">
                                            <p:txEl>
                                              <p:pRg st="1" end="1"/>
                                            </p:txEl>
                                          </p:spTgt>
                                        </p:tgtEl>
                                      </p:cBhvr>
                                    </p:animEffect>
                                    <p:anim calcmode="lin" valueType="num">
                                      <p:cBhvr>
                                        <p:cTn id="8"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2" end="2"/>
                                            </p:txEl>
                                          </p:spTgt>
                                        </p:tgtEl>
                                        <p:attrNameLst>
                                          <p:attrName>style.visibility</p:attrName>
                                        </p:attrNameLst>
                                      </p:cBhvr>
                                      <p:to>
                                        <p:strVal val="visible"/>
                                      </p:to>
                                    </p:set>
                                    <p:animEffect transition="in" filter="fade">
                                      <p:cBhvr>
                                        <p:cTn id="14" dur="1000"/>
                                        <p:tgtEl>
                                          <p:spTgt spid="10">
                                            <p:txEl>
                                              <p:pRg st="2" end="2"/>
                                            </p:txEl>
                                          </p:spTgt>
                                        </p:tgtEl>
                                      </p:cBhvr>
                                    </p:animEffect>
                                    <p:anim calcmode="lin" valueType="num">
                                      <p:cBhvr>
                                        <p:cTn id="15" dur="10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xEl>
                                              <p:pRg st="3" end="3"/>
                                            </p:txEl>
                                          </p:spTgt>
                                        </p:tgtEl>
                                        <p:attrNameLst>
                                          <p:attrName>style.visibility</p:attrName>
                                        </p:attrNameLst>
                                      </p:cBhvr>
                                      <p:to>
                                        <p:strVal val="visible"/>
                                      </p:to>
                                    </p:set>
                                    <p:animEffect transition="in" filter="fade">
                                      <p:cBhvr>
                                        <p:cTn id="21" dur="1000"/>
                                        <p:tgtEl>
                                          <p:spTgt spid="10">
                                            <p:txEl>
                                              <p:pRg st="3" end="3"/>
                                            </p:txEl>
                                          </p:spTgt>
                                        </p:tgtEl>
                                      </p:cBhvr>
                                    </p:animEffect>
                                    <p:anim calcmode="lin" valueType="num">
                                      <p:cBhvr>
                                        <p:cTn id="22" dur="1000" fill="hold"/>
                                        <p:tgtEl>
                                          <p:spTgt spid="10">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10">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bwMode="auto">
          <a:xfrm>
            <a:off x="690563" y="933452"/>
            <a:ext cx="7762875" cy="9451049"/>
          </a:xfrm>
          <a:prstGeom prst="rect">
            <a:avLst/>
          </a:prstGeom>
          <a:solidFill>
            <a:srgbClr val="E3FBFA">
              <a:alpha val="67000"/>
            </a:srgbClr>
          </a:solidFill>
          <a:ln>
            <a:noFill/>
          </a:ln>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◎恻隐之心，仁之端也。     </a:t>
            </a:r>
            <a:r>
              <a:rPr kumimoji="0" lang="en-US" altLang="zh-CN"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孟子</a:t>
            </a:r>
            <a:r>
              <a:rPr kumimoji="0" lang="en-US" altLang="zh-CN"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a:t>
            </a:r>
          </a:p>
          <a:p>
            <a:pPr marL="554355"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E6D61"/>
                </a:solidFill>
                <a:effectLst/>
                <a:uLnTx/>
                <a:uFillTx/>
                <a:latin typeface="宋体" panose="02010600030101010101" pitchFamily="2" charset="-122"/>
                <a:ea typeface="宋体" panose="02010600030101010101" pitchFamily="2" charset="-122"/>
                <a:cs typeface="+mn-cs"/>
              </a:rPr>
              <a:t>    意思：</a:t>
            </a: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有同情之心，是仁的开端。</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◎多行不义，必自毙。       </a:t>
            </a:r>
            <a:r>
              <a:rPr kumimoji="0" lang="en-US" altLang="zh-CN"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左传</a:t>
            </a:r>
            <a:r>
              <a:rPr kumimoji="0" lang="en-US" altLang="zh-CN"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a:t>
            </a:r>
          </a:p>
          <a:p>
            <a:pPr marL="554355"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E6D61"/>
                </a:solidFill>
                <a:effectLst/>
                <a:uLnTx/>
                <a:uFillTx/>
                <a:latin typeface="宋体" panose="02010600030101010101" pitchFamily="2" charset="-122"/>
                <a:ea typeface="宋体" panose="02010600030101010101" pitchFamily="2" charset="-122"/>
                <a:cs typeface="+mn-cs"/>
              </a:rPr>
              <a:t>    意思：</a:t>
            </a: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坏事干多了，一定会自取灭亡。</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◎人有耻，则能有所不为。</a:t>
            </a:r>
            <a:r>
              <a:rPr kumimoji="0" lang="en-US" altLang="zh-CN"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朱子语类</a:t>
            </a:r>
            <a:r>
              <a:rPr kumimoji="0" lang="en-US" altLang="zh-CN" sz="4265" b="1" i="0" u="none" strike="noStrike" kern="1200" cap="none" spc="0" normalizeH="0" baseline="0" noProof="0" dirty="0">
                <a:ln>
                  <a:noFill/>
                </a:ln>
                <a:solidFill>
                  <a:srgbClr val="1F1A17"/>
                </a:solidFill>
                <a:effectLst/>
                <a:uLnTx/>
                <a:uFillTx/>
                <a:latin typeface="楷体" panose="02010609060101010101" pitchFamily="49" charset="-122"/>
                <a:ea typeface="楷体" panose="02010609060101010101" pitchFamily="49" charset="-122"/>
                <a:cs typeface="+mn-cs"/>
              </a:rPr>
              <a:t>》</a:t>
            </a:r>
          </a:p>
          <a:p>
            <a:pPr marL="554355"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E6D61"/>
                </a:solidFill>
                <a:effectLst/>
                <a:uLnTx/>
                <a:uFillTx/>
                <a:latin typeface="宋体" panose="02010600030101010101" pitchFamily="2" charset="-122"/>
                <a:ea typeface="宋体" panose="02010600030101010101" pitchFamily="2" charset="-122"/>
                <a:cs typeface="+mn-cs"/>
              </a:rPr>
              <a:t>    意思：</a:t>
            </a:r>
            <a:r>
              <a:rPr kumimoji="0" lang="zh-CN" altLang="en-US" sz="4265" b="1" i="0" u="none" strike="noStrike" kern="1200" cap="none" spc="0" normalizeH="0" baseline="0" noProof="0" dirty="0">
                <a:ln>
                  <a:noFill/>
                </a:ln>
                <a:solidFill>
                  <a:srgbClr val="1F1A17"/>
                </a:solidFill>
                <a:effectLst/>
                <a:uLnTx/>
                <a:uFillTx/>
                <a:latin typeface="宋体" panose="02010600030101010101" pitchFamily="2" charset="-122"/>
                <a:ea typeface="宋体" panose="02010600030101010101" pitchFamily="2" charset="-122"/>
                <a:cs typeface="+mn-cs"/>
              </a:rPr>
              <a:t>一个人有了羞耻心，就不会做那些不该做的事。</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1" end="1"/>
                                            </p:txEl>
                                          </p:spTgt>
                                        </p:tgtEl>
                                        <p:attrNameLst>
                                          <p:attrName>style.visibility</p:attrName>
                                        </p:attrNameLst>
                                      </p:cBhvr>
                                      <p:to>
                                        <p:strVal val="visible"/>
                                      </p:to>
                                    </p:set>
                                    <p:animEffect transition="in" filter="fade">
                                      <p:cBhvr>
                                        <p:cTn id="7" dur="1000"/>
                                        <p:tgtEl>
                                          <p:spTgt spid="10">
                                            <p:txEl>
                                              <p:pRg st="1" end="1"/>
                                            </p:txEl>
                                          </p:spTgt>
                                        </p:tgtEl>
                                      </p:cBhvr>
                                    </p:animEffect>
                                    <p:anim calcmode="lin" valueType="num">
                                      <p:cBhvr>
                                        <p:cTn id="8"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2" end="2"/>
                                            </p:txEl>
                                          </p:spTgt>
                                        </p:tgtEl>
                                        <p:attrNameLst>
                                          <p:attrName>style.visibility</p:attrName>
                                        </p:attrNameLst>
                                      </p:cBhvr>
                                      <p:to>
                                        <p:strVal val="visible"/>
                                      </p:to>
                                    </p:set>
                                    <p:animEffect transition="in" filter="fade">
                                      <p:cBhvr>
                                        <p:cTn id="14" dur="1000"/>
                                        <p:tgtEl>
                                          <p:spTgt spid="10">
                                            <p:txEl>
                                              <p:pRg st="2" end="2"/>
                                            </p:txEl>
                                          </p:spTgt>
                                        </p:tgtEl>
                                      </p:cBhvr>
                                    </p:animEffect>
                                    <p:anim calcmode="lin" valueType="num">
                                      <p:cBhvr>
                                        <p:cTn id="15" dur="10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xEl>
                                              <p:pRg st="3" end="3"/>
                                            </p:txEl>
                                          </p:spTgt>
                                        </p:tgtEl>
                                        <p:attrNameLst>
                                          <p:attrName>style.visibility</p:attrName>
                                        </p:attrNameLst>
                                      </p:cBhvr>
                                      <p:to>
                                        <p:strVal val="visible"/>
                                      </p:to>
                                    </p:set>
                                    <p:animEffect transition="in" filter="fade">
                                      <p:cBhvr>
                                        <p:cTn id="21" dur="1000"/>
                                        <p:tgtEl>
                                          <p:spTgt spid="10">
                                            <p:txEl>
                                              <p:pRg st="3" end="3"/>
                                            </p:txEl>
                                          </p:spTgt>
                                        </p:tgtEl>
                                      </p:cBhvr>
                                    </p:animEffect>
                                    <p:anim calcmode="lin" valueType="num">
                                      <p:cBhvr>
                                        <p:cTn id="22" dur="1000" fill="hold"/>
                                        <p:tgtEl>
                                          <p:spTgt spid="10">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10">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0">
                                            <p:txEl>
                                              <p:pRg st="4" end="4"/>
                                            </p:txEl>
                                          </p:spTgt>
                                        </p:tgtEl>
                                        <p:attrNameLst>
                                          <p:attrName>style.visibility</p:attrName>
                                        </p:attrNameLst>
                                      </p:cBhvr>
                                      <p:to>
                                        <p:strVal val="visible"/>
                                      </p:to>
                                    </p:set>
                                    <p:animEffect transition="in" filter="fade">
                                      <p:cBhvr>
                                        <p:cTn id="28" dur="1000"/>
                                        <p:tgtEl>
                                          <p:spTgt spid="10">
                                            <p:txEl>
                                              <p:pRg st="4" end="4"/>
                                            </p:txEl>
                                          </p:spTgt>
                                        </p:tgtEl>
                                      </p:cBhvr>
                                    </p:animEffect>
                                    <p:anim calcmode="lin" valueType="num">
                                      <p:cBhvr>
                                        <p:cTn id="29" dur="10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0">
                                            <p:txEl>
                                              <p:pRg st="5" end="5"/>
                                            </p:txEl>
                                          </p:spTgt>
                                        </p:tgtEl>
                                        <p:attrNameLst>
                                          <p:attrName>style.visibility</p:attrName>
                                        </p:attrNameLst>
                                      </p:cBhvr>
                                      <p:to>
                                        <p:strVal val="visible"/>
                                      </p:to>
                                    </p:set>
                                    <p:animEffect transition="in" filter="fade">
                                      <p:cBhvr>
                                        <p:cTn id="35" dur="1000"/>
                                        <p:tgtEl>
                                          <p:spTgt spid="10">
                                            <p:txEl>
                                              <p:pRg st="5" end="5"/>
                                            </p:txEl>
                                          </p:spTgt>
                                        </p:tgtEl>
                                      </p:cBhvr>
                                    </p:animEffect>
                                    <p:anim calcmode="lin" valueType="num">
                                      <p:cBhvr>
                                        <p:cTn id="36" dur="1000" fill="hold"/>
                                        <p:tgtEl>
                                          <p:spTgt spid="10">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10">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文本框 1"/>
          <p:cNvSpPr txBox="1">
            <a:spLocks noChangeArrowheads="1"/>
          </p:cNvSpPr>
          <p:nvPr/>
        </p:nvSpPr>
        <p:spPr bwMode="auto">
          <a:xfrm>
            <a:off x="2784475" y="2298701"/>
            <a:ext cx="5310188" cy="315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E6D61"/>
                </a:solidFill>
                <a:effectLst/>
                <a:uLnTx/>
                <a:uFillTx/>
                <a:latin typeface="楷体" panose="02010609060101010101" pitchFamily="49" charset="-122"/>
                <a:ea typeface="楷体" panose="02010609060101010101" pitchFamily="49" charset="-122"/>
                <a:cs typeface="+mn-cs"/>
              </a:rPr>
              <a:t>    我发现：</a:t>
            </a:r>
            <a:r>
              <a:rPr kumimoji="0" lang="zh-CN" altLang="en-US" sz="4265" b="1" i="0" u="none" strike="noStrike" kern="1200" cap="none" spc="0" normalizeH="0" baseline="0" noProof="0">
                <a:ln>
                  <a:noFill/>
                </a:ln>
                <a:solidFill>
                  <a:srgbClr val="1F1A17"/>
                </a:solidFill>
                <a:effectLst/>
                <a:uLnTx/>
                <a:uFillTx/>
                <a:latin typeface="楷体" panose="02010609060101010101" pitchFamily="49" charset="-122"/>
                <a:ea typeface="楷体" panose="02010609060101010101" pitchFamily="49" charset="-122"/>
                <a:cs typeface="+mn-cs"/>
              </a:rPr>
              <a:t>这些古代名言警句都在告诫人们要做品德高尚的人。</a:t>
            </a:r>
          </a:p>
        </p:txBody>
      </p:sp>
      <p:pic>
        <p:nvPicPr>
          <p:cNvPr id="3" name="图片 2"/>
          <p:cNvPicPr>
            <a:picLocks noChangeAspect="1"/>
          </p:cNvPicPr>
          <p:nvPr/>
        </p:nvPicPr>
        <p:blipFill>
          <a:blip r:embed="rId2" cstate="email"/>
          <a:stretch>
            <a:fillRect/>
          </a:stretch>
        </p:blipFill>
        <p:spPr>
          <a:xfrm>
            <a:off x="1122681" y="2345863"/>
            <a:ext cx="1306195" cy="2166279"/>
          </a:xfrm>
          <a:prstGeom prst="rect">
            <a:avLst/>
          </a:prstGeom>
          <a:effectLst>
            <a:glow rad="63500">
              <a:srgbClr val="FFFFFF"/>
            </a:glow>
          </a:effec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83675" y="1920305"/>
            <a:ext cx="9221766" cy="31393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4752" y="-26796"/>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0" y="4661230"/>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59021" y="1519047"/>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4104430" y="1205897"/>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5"/>
          <p:cNvGrpSpPr/>
          <p:nvPr/>
        </p:nvGrpSpPr>
        <p:grpSpPr bwMode="auto">
          <a:xfrm>
            <a:off x="0" y="0"/>
            <a:ext cx="9156700" cy="6858000"/>
            <a:chOff x="-1" y="0"/>
            <a:chExt cx="9157485" cy="5143500"/>
          </a:xfrm>
        </p:grpSpPr>
        <p:pic>
          <p:nvPicPr>
            <p:cNvPr id="13314" name="图片 4"/>
            <p:cNvPicPr>
              <a:picLocks noChangeAspect="1" noChangeArrowheads="1"/>
            </p:cNvPicPr>
            <p:nvPr/>
          </p:nvPicPr>
          <p:blipFill>
            <a:blip r:embed="rId2" cstate="email"/>
            <a:srcRect/>
            <a:stretch>
              <a:fillRect/>
            </a:stretch>
          </p:blipFill>
          <p:spPr bwMode="auto">
            <a:xfrm>
              <a:off x="-1" y="0"/>
              <a:ext cx="9157485"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5" name="矩形 1"/>
            <p:cNvSpPr>
              <a:spLocks noChangeArrowheads="1"/>
            </p:cNvSpPr>
            <p:nvPr/>
          </p:nvSpPr>
          <p:spPr bwMode="auto">
            <a:xfrm>
              <a:off x="327542" y="1376040"/>
              <a:ext cx="7297679" cy="24550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1917" tIns="60959" rIns="121917" bIns="60959">
              <a:spAutoFit/>
            </a:bodyPr>
            <a:lstStyle>
              <a:lvl1pPr marL="514350" indent="-51435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85800" indent="-685800" defTabSz="1219200" eaLnBrk="1" fontAlgn="base" hangingPunct="1">
                <a:lnSpc>
                  <a:spcPct val="120000"/>
                </a:lnSpc>
                <a:spcBef>
                  <a:spcPct val="0"/>
                </a:spcBef>
                <a:spcAft>
                  <a:spcPct val="0"/>
                </a:spcAft>
                <a:buFont typeface="Times New Roman" panose="02020603050405020304" pitchFamily="18" charset="0"/>
                <a:buAutoNum type="arabicPeriod"/>
                <a:defRPr/>
              </a:pPr>
              <a:r>
                <a:rPr lang="zh-CN" altLang="en-US" sz="4265" b="1">
                  <a:solidFill>
                    <a:prstClr val="black"/>
                  </a:solidFill>
                  <a:latin typeface="宋体" panose="02010600030101010101" pitchFamily="2" charset="-122"/>
                </a:rPr>
                <a:t>课文写了外祖父的哪几件事？</a:t>
              </a:r>
              <a:endParaRPr lang="en-US" altLang="zh-CN" sz="4265" b="1">
                <a:solidFill>
                  <a:prstClr val="black"/>
                </a:solidFill>
                <a:latin typeface="宋体" panose="02010600030101010101" pitchFamily="2" charset="-122"/>
              </a:endParaRPr>
            </a:p>
            <a:p>
              <a:pPr marL="685800" indent="-685800" defTabSz="1219200" eaLnBrk="1" fontAlgn="base" hangingPunct="1">
                <a:lnSpc>
                  <a:spcPct val="120000"/>
                </a:lnSpc>
                <a:spcBef>
                  <a:spcPct val="0"/>
                </a:spcBef>
                <a:spcAft>
                  <a:spcPct val="0"/>
                </a:spcAft>
                <a:buFont typeface="Times New Roman" panose="02020603050405020304" pitchFamily="18" charset="0"/>
                <a:buAutoNum type="arabicPeriod"/>
                <a:defRPr/>
              </a:pPr>
              <a:r>
                <a:rPr lang="zh-CN" altLang="en-US" sz="4265" b="1">
                  <a:solidFill>
                    <a:prstClr val="black"/>
                  </a:solidFill>
                  <a:latin typeface="宋体" panose="02010600030101010101" pitchFamily="2" charset="-122"/>
                </a:rPr>
                <a:t>表达了外祖父怎样的思想感情？</a:t>
              </a:r>
            </a:p>
          </p:txBody>
        </p:sp>
      </p:grpSp>
      <p:sp>
        <p:nvSpPr>
          <p:cNvPr id="3" name="文本框 2"/>
          <p:cNvSpPr txBox="1">
            <a:spLocks noChangeArrowheads="1"/>
          </p:cNvSpPr>
          <p:nvPr/>
        </p:nvSpPr>
        <p:spPr bwMode="auto">
          <a:xfrm>
            <a:off x="815976" y="3632200"/>
            <a:ext cx="5678488"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3333FF"/>
                </a:solidFill>
                <a:latin typeface="楷体" panose="02010609060101010101" pitchFamily="49" charset="-122"/>
                <a:ea typeface="楷体" panose="02010609060101010101" pitchFamily="49" charset="-122"/>
              </a:rPr>
              <a:t>    课文写了五件事，表达了外祖父对祖国的热爱与眷恋。</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文本框 3"/>
          <p:cNvSpPr txBox="1">
            <a:spLocks noChangeArrowheads="1"/>
          </p:cNvSpPr>
          <p:nvPr/>
        </p:nvSpPr>
        <p:spPr bwMode="auto">
          <a:xfrm>
            <a:off x="576264" y="1039286"/>
            <a:ext cx="7558087"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85800" indent="-685800" defTabSz="1219200" eaLnBrk="1" fontAlgn="base" hangingPunct="1">
              <a:lnSpc>
                <a:spcPct val="130000"/>
              </a:lnSpc>
              <a:spcBef>
                <a:spcPct val="0"/>
              </a:spcBef>
              <a:spcAft>
                <a:spcPct val="0"/>
              </a:spcAft>
              <a:buFont typeface="黑体" panose="02010609060101010101" pitchFamily="49" charset="-122"/>
              <a:buAutoNum type="circleNumDbPlain"/>
              <a:defRPr/>
            </a:pPr>
            <a:r>
              <a:rPr lang="zh-CN" altLang="en-US" sz="4265" b="1">
                <a:solidFill>
                  <a:prstClr val="black"/>
                </a:solidFill>
                <a:latin typeface="楷体" panose="02010609060101010101" pitchFamily="49" charset="-122"/>
                <a:ea typeface="楷体" panose="02010609060101010101" pitchFamily="49" charset="-122"/>
              </a:rPr>
              <a:t>教“我”读唐诗宋词时悄然落泪。</a:t>
            </a:r>
            <a:endParaRPr lang="en-US" altLang="zh-CN" sz="4265" b="1">
              <a:solidFill>
                <a:prstClr val="black"/>
              </a:solidFill>
              <a:latin typeface="楷体" panose="02010609060101010101" pitchFamily="49" charset="-122"/>
              <a:ea typeface="楷体" panose="02010609060101010101" pitchFamily="49" charset="-122"/>
            </a:endParaRPr>
          </a:p>
          <a:p>
            <a:pPr marL="685800" indent="-685800" defTabSz="1219200" eaLnBrk="1" fontAlgn="base" hangingPunct="1">
              <a:lnSpc>
                <a:spcPct val="130000"/>
              </a:lnSpc>
              <a:spcBef>
                <a:spcPct val="0"/>
              </a:spcBef>
              <a:spcAft>
                <a:spcPct val="0"/>
              </a:spcAft>
              <a:buFont typeface="黑体" panose="02010609060101010101" pitchFamily="49" charset="-122"/>
              <a:buAutoNum type="circleNumDbPlain"/>
              <a:defRPr/>
            </a:pPr>
            <a:r>
              <a:rPr lang="zh-CN" altLang="en-US" sz="4265" b="1">
                <a:solidFill>
                  <a:prstClr val="black"/>
                </a:solidFill>
                <a:latin typeface="楷体" panose="02010609060101010101" pitchFamily="49" charset="-122"/>
                <a:ea typeface="楷体" panose="02010609060101010101" pitchFamily="49" charset="-122"/>
              </a:rPr>
              <a:t>分外珍爱那幅墨梅图。</a:t>
            </a:r>
            <a:endParaRPr lang="en-US" altLang="zh-CN" sz="4265" b="1">
              <a:solidFill>
                <a:prstClr val="black"/>
              </a:solidFill>
              <a:latin typeface="楷体" panose="02010609060101010101" pitchFamily="49" charset="-122"/>
              <a:ea typeface="楷体" panose="02010609060101010101" pitchFamily="49" charset="-122"/>
            </a:endParaRPr>
          </a:p>
          <a:p>
            <a:pPr marL="685800" indent="-685800" defTabSz="1219200" eaLnBrk="1" fontAlgn="base" hangingPunct="1">
              <a:lnSpc>
                <a:spcPct val="130000"/>
              </a:lnSpc>
              <a:spcBef>
                <a:spcPct val="0"/>
              </a:spcBef>
              <a:spcAft>
                <a:spcPct val="0"/>
              </a:spcAft>
              <a:buFont typeface="黑体" panose="02010609060101010101" pitchFamily="49" charset="-122"/>
              <a:buAutoNum type="circleNumDbPlain"/>
              <a:defRPr/>
            </a:pPr>
            <a:r>
              <a:rPr lang="zh-CN" altLang="en-US" sz="4265" b="1">
                <a:solidFill>
                  <a:prstClr val="black"/>
                </a:solidFill>
                <a:latin typeface="楷体" panose="02010609060101010101" pitchFamily="49" charset="-122"/>
                <a:ea typeface="楷体" panose="02010609060101010101" pitchFamily="49" charset="-122"/>
              </a:rPr>
              <a:t>因不能回国而难过得哭起来。</a:t>
            </a:r>
          </a:p>
          <a:p>
            <a:pPr marL="685800" indent="-685800" defTabSz="1219200" eaLnBrk="1" fontAlgn="base" hangingPunct="1">
              <a:lnSpc>
                <a:spcPct val="130000"/>
              </a:lnSpc>
              <a:spcBef>
                <a:spcPct val="0"/>
              </a:spcBef>
              <a:spcAft>
                <a:spcPct val="0"/>
              </a:spcAft>
              <a:buFont typeface="黑体" panose="02010609060101010101" pitchFamily="49" charset="-122"/>
              <a:buAutoNum type="circleNumDbPlain"/>
              <a:defRPr/>
            </a:pPr>
            <a:r>
              <a:rPr lang="zh-CN" altLang="en-US" sz="4265" b="1">
                <a:solidFill>
                  <a:prstClr val="black"/>
                </a:solidFill>
                <a:latin typeface="楷体" panose="02010609060101010101" pitchFamily="49" charset="-122"/>
                <a:ea typeface="楷体" panose="02010609060101010101" pitchFamily="49" charset="-122"/>
              </a:rPr>
              <a:t>临别前送“我”墨梅图。</a:t>
            </a:r>
          </a:p>
          <a:p>
            <a:pPr marL="685800" indent="-685800" defTabSz="1219200" eaLnBrk="1" fontAlgn="base" hangingPunct="1">
              <a:lnSpc>
                <a:spcPct val="130000"/>
              </a:lnSpc>
              <a:spcBef>
                <a:spcPct val="0"/>
              </a:spcBef>
              <a:spcAft>
                <a:spcPct val="0"/>
              </a:spcAft>
              <a:buFont typeface="黑体" panose="02010609060101010101" pitchFamily="49" charset="-122"/>
              <a:buAutoNum type="circleNumDbPlain"/>
              <a:defRPr/>
            </a:pPr>
            <a:r>
              <a:rPr lang="zh-CN" altLang="en-US" sz="4265" b="1">
                <a:solidFill>
                  <a:prstClr val="black"/>
                </a:solidFill>
                <a:latin typeface="楷体" panose="02010609060101010101" pitchFamily="49" charset="-122"/>
                <a:ea typeface="楷体" panose="02010609060101010101" pitchFamily="49" charset="-122"/>
              </a:rPr>
              <a:t>送“我”上船，并赠绣着血色梅花的手绢。</a:t>
            </a:r>
          </a:p>
        </p:txBody>
      </p:sp>
      <p:pic>
        <p:nvPicPr>
          <p:cNvPr id="5" name="Picture 6"/>
          <p:cNvPicPr>
            <a:picLocks noChangeAspect="1" noChangeArrowheads="1"/>
          </p:cNvPicPr>
          <p:nvPr/>
        </p:nvPicPr>
        <p:blipFill>
          <a:blip r:embed="rId2" cstate="email"/>
          <a:srcRect/>
          <a:stretch>
            <a:fillRect/>
          </a:stretch>
        </p:blipFill>
        <p:spPr bwMode="auto">
          <a:xfrm>
            <a:off x="7499699" y="1812790"/>
            <a:ext cx="1172400" cy="2584451"/>
          </a:xfrm>
          <a:prstGeom prst="roundRect">
            <a:avLst>
              <a:gd name="adj" fmla="val 22874"/>
            </a:avLst>
          </a:prstGeom>
          <a:noFill/>
          <a:ln w="28575">
            <a:solidFill>
              <a:schemeClr val="tx1"/>
            </a:solidFill>
            <a:miter lim="800000"/>
            <a:headEnd/>
            <a:tailEnd/>
          </a:ln>
          <a:effectLst/>
          <a:scene3d>
            <a:camera prst="orthographicFront"/>
            <a:lightRig rig="threePt" dir="t"/>
          </a:scene3d>
          <a:sp3d>
            <a:bevelT prst="relaxedInset"/>
          </a:sp3d>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pic>
    </p:spTree>
  </p:cSld>
  <p:clrMapOvr>
    <a:masterClrMapping/>
  </p:clrMapOvr>
  <p:transition spd="slow">
    <p:cover dir="rd"/>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3"/>
          <p:cNvGrpSpPr/>
          <p:nvPr/>
        </p:nvGrpSpPr>
        <p:grpSpPr bwMode="auto">
          <a:xfrm>
            <a:off x="415926" y="340785"/>
            <a:ext cx="2454275" cy="1405000"/>
            <a:chOff x="1347214" y="937075"/>
            <a:chExt cx="2589787" cy="1194161"/>
          </a:xfrm>
        </p:grpSpPr>
        <p:pic>
          <p:nvPicPr>
            <p:cNvPr id="15362" name="图片 1"/>
            <p:cNvPicPr>
              <a:picLocks noChangeAspect="1" noChangeArrowheads="1"/>
            </p:cNvPicPr>
            <p:nvPr/>
          </p:nvPicPr>
          <p:blipFill>
            <a:blip r:embed="rId2" cstate="email">
              <a:clrChange>
                <a:clrFrom>
                  <a:srgbClr val="FFFEFD"/>
                </a:clrFrom>
                <a:clrTo>
                  <a:srgbClr val="FFFEFD">
                    <a:alpha val="0"/>
                  </a:srgbClr>
                </a:clrTo>
              </a:clrChange>
            </a:blip>
            <a:srcRect/>
            <a:stretch>
              <a:fillRect/>
            </a:stretch>
          </p:blipFill>
          <p:spPr bwMode="auto">
            <a:xfrm>
              <a:off x="1527259" y="991683"/>
              <a:ext cx="2409742" cy="6074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363" name="文本框 2"/>
            <p:cNvSpPr txBox="1">
              <a:spLocks noChangeArrowheads="1"/>
            </p:cNvSpPr>
            <p:nvPr/>
          </p:nvSpPr>
          <p:spPr bwMode="auto">
            <a:xfrm>
              <a:off x="1347214" y="937075"/>
              <a:ext cx="2348384" cy="11941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1219200" fontAlgn="base">
                <a:spcBef>
                  <a:spcPct val="0"/>
                </a:spcBef>
                <a:spcAft>
                  <a:spcPct val="0"/>
                </a:spcAft>
                <a:defRPr/>
              </a:pPr>
              <a:r>
                <a:rPr lang="zh-CN" altLang="en-US" sz="4265" b="1">
                  <a:solidFill>
                    <a:srgbClr val="FF0000"/>
                  </a:solidFill>
                  <a:latin typeface="黑体" panose="02010609060101010101" pitchFamily="49" charset="-122"/>
                  <a:ea typeface="黑体" panose="02010609060101010101" pitchFamily="49" charset="-122"/>
                </a:rPr>
                <a:t>课文解读</a:t>
              </a:r>
            </a:p>
          </p:txBody>
        </p:sp>
      </p:grpSp>
      <p:sp>
        <p:nvSpPr>
          <p:cNvPr id="15364" name="文本框 1"/>
          <p:cNvSpPr txBox="1">
            <a:spLocks noChangeArrowheads="1"/>
          </p:cNvSpPr>
          <p:nvPr/>
        </p:nvSpPr>
        <p:spPr bwMode="auto">
          <a:xfrm>
            <a:off x="873126" y="2019301"/>
            <a:ext cx="7459663"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我很小的时候，外祖父常常抱着我，坐在梨花木大交椅上，一遍又一遍地教我读唐诗宋词。</a:t>
            </a:r>
          </a:p>
        </p:txBody>
      </p:sp>
    </p:spTree>
  </p:cSld>
  <p:clrMapOvr>
    <a:masterClrMapping/>
  </p:clrMapOvr>
  <p:transition spd="slow">
    <p:cover dir="rd"/>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a:spLocks noChangeArrowheads="1"/>
          </p:cNvSpPr>
          <p:nvPr/>
        </p:nvSpPr>
        <p:spPr bwMode="auto">
          <a:xfrm>
            <a:off x="107950" y="2999318"/>
            <a:ext cx="2732088"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1219200" fontAlgn="base">
              <a:lnSpc>
                <a:spcPct val="130000"/>
              </a:lnSpc>
              <a:spcBef>
                <a:spcPct val="0"/>
              </a:spcBef>
              <a:spcAft>
                <a:spcPct val="0"/>
              </a:spcAft>
              <a:defRPr/>
            </a:pPr>
            <a:r>
              <a:rPr lang="zh-CN" altLang="en-US" sz="4265" b="1">
                <a:solidFill>
                  <a:srgbClr val="0000FF"/>
                </a:solidFill>
                <a:latin typeface="黑体" panose="02010609060101010101" pitchFamily="49" charset="-122"/>
                <a:ea typeface="黑体" panose="02010609060101010101" pitchFamily="49" charset="-122"/>
              </a:rPr>
              <a:t>四时田园杂兴</a:t>
            </a:r>
            <a:endParaRPr lang="en-US" altLang="zh-CN" sz="4265" b="1">
              <a:solidFill>
                <a:srgbClr val="0000FF"/>
              </a:solidFill>
              <a:latin typeface="黑体" panose="02010609060101010101" pitchFamily="49" charset="-122"/>
              <a:ea typeface="黑体" panose="02010609060101010101" pitchFamily="49" charset="-122"/>
            </a:endParaRPr>
          </a:p>
          <a:p>
            <a:pPr algn="ctr" defTabSz="1219200" fontAlgn="base">
              <a:lnSpc>
                <a:spcPct val="130000"/>
              </a:lnSpc>
              <a:spcBef>
                <a:spcPct val="0"/>
              </a:spcBef>
              <a:spcAft>
                <a:spcPct val="0"/>
              </a:spcAft>
              <a:defRPr/>
            </a:pPr>
            <a:r>
              <a:rPr lang="zh-CN" altLang="en-US" sz="4265" b="1">
                <a:solidFill>
                  <a:srgbClr val="0000FF"/>
                </a:solidFill>
                <a:latin typeface="黑体" panose="02010609060101010101" pitchFamily="49" charset="-122"/>
                <a:ea typeface="黑体" panose="02010609060101010101" pitchFamily="49" charset="-122"/>
              </a:rPr>
              <a:t>（其三十一）</a:t>
            </a:r>
          </a:p>
        </p:txBody>
      </p:sp>
      <p:sp>
        <p:nvSpPr>
          <p:cNvPr id="3" name="左大括号 2"/>
          <p:cNvSpPr/>
          <p:nvPr/>
        </p:nvSpPr>
        <p:spPr>
          <a:xfrm>
            <a:off x="2778126" y="1858433"/>
            <a:ext cx="431800" cy="3683000"/>
          </a:xfrm>
          <a:prstGeom prst="leftBrace">
            <a:avLst>
              <a:gd name="adj1" fmla="val 84146"/>
              <a:gd name="adj2" fmla="val 50000"/>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Arial" panose="020B0604020202020204"/>
              <a:ea typeface="宋体" panose="02010600030101010101" pitchFamily="2" charset="-122"/>
            </a:endParaRPr>
          </a:p>
        </p:txBody>
      </p:sp>
      <p:sp>
        <p:nvSpPr>
          <p:cNvPr id="4" name="文本框 3"/>
          <p:cNvSpPr txBox="1">
            <a:spLocks noChangeArrowheads="1"/>
          </p:cNvSpPr>
          <p:nvPr/>
        </p:nvSpPr>
        <p:spPr bwMode="auto">
          <a:xfrm>
            <a:off x="3203575" y="1598084"/>
            <a:ext cx="1512888"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昼耕田夜绩麻</a:t>
            </a:r>
          </a:p>
        </p:txBody>
      </p:sp>
      <p:sp>
        <p:nvSpPr>
          <p:cNvPr id="13" name="文本框 12"/>
          <p:cNvSpPr txBox="1">
            <a:spLocks noChangeArrowheads="1"/>
          </p:cNvSpPr>
          <p:nvPr/>
        </p:nvSpPr>
        <p:spPr bwMode="auto">
          <a:xfrm>
            <a:off x="3122613" y="4021667"/>
            <a:ext cx="2305050"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未解供耕织傍阴学种瓜</a:t>
            </a:r>
          </a:p>
        </p:txBody>
      </p:sp>
      <p:sp>
        <p:nvSpPr>
          <p:cNvPr id="15" name="左大括号 14"/>
          <p:cNvSpPr/>
          <p:nvPr/>
        </p:nvSpPr>
        <p:spPr>
          <a:xfrm flipH="1">
            <a:off x="4730750" y="1860552"/>
            <a:ext cx="190500" cy="1305983"/>
          </a:xfrm>
          <a:prstGeom prst="leftBrace">
            <a:avLst>
              <a:gd name="adj1" fmla="val 84146"/>
              <a:gd name="adj2" fmla="val 49757"/>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Arial" panose="020B0604020202020204"/>
              <a:ea typeface="宋体" panose="02010600030101010101" pitchFamily="2" charset="-122"/>
            </a:endParaRPr>
          </a:p>
        </p:txBody>
      </p:sp>
      <p:sp>
        <p:nvSpPr>
          <p:cNvPr id="16" name="左大括号 15"/>
          <p:cNvSpPr/>
          <p:nvPr/>
        </p:nvSpPr>
        <p:spPr>
          <a:xfrm flipH="1">
            <a:off x="5467350" y="4282019"/>
            <a:ext cx="190500" cy="1305983"/>
          </a:xfrm>
          <a:prstGeom prst="leftBrace">
            <a:avLst>
              <a:gd name="adj1" fmla="val 84146"/>
              <a:gd name="adj2" fmla="val 49757"/>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Arial" panose="020B0604020202020204"/>
              <a:ea typeface="宋体" panose="02010600030101010101" pitchFamily="2" charset="-122"/>
            </a:endParaRPr>
          </a:p>
        </p:txBody>
      </p:sp>
      <p:sp>
        <p:nvSpPr>
          <p:cNvPr id="17" name="文本框 16"/>
          <p:cNvSpPr txBox="1">
            <a:spLocks noChangeArrowheads="1"/>
          </p:cNvSpPr>
          <p:nvPr/>
        </p:nvSpPr>
        <p:spPr bwMode="auto">
          <a:xfrm>
            <a:off x="5081589" y="1598085"/>
            <a:ext cx="1223962"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农事繁忙</a:t>
            </a:r>
          </a:p>
        </p:txBody>
      </p:sp>
      <p:sp>
        <p:nvSpPr>
          <p:cNvPr id="18" name="文本框 17"/>
          <p:cNvSpPr txBox="1">
            <a:spLocks noChangeArrowheads="1"/>
          </p:cNvSpPr>
          <p:nvPr/>
        </p:nvSpPr>
        <p:spPr bwMode="auto">
          <a:xfrm>
            <a:off x="5759451" y="4021667"/>
            <a:ext cx="1223963"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孩童可爱</a:t>
            </a:r>
          </a:p>
        </p:txBody>
      </p:sp>
      <p:sp>
        <p:nvSpPr>
          <p:cNvPr id="21" name="左大括号 20"/>
          <p:cNvSpPr/>
          <p:nvPr/>
        </p:nvSpPr>
        <p:spPr>
          <a:xfrm flipH="1">
            <a:off x="6907213" y="1877485"/>
            <a:ext cx="512762" cy="3680883"/>
          </a:xfrm>
          <a:prstGeom prst="leftBrace">
            <a:avLst>
              <a:gd name="adj1" fmla="val 84146"/>
              <a:gd name="adj2" fmla="val 49757"/>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Arial" panose="020B0604020202020204"/>
              <a:ea typeface="宋体" panose="02010600030101010101" pitchFamily="2" charset="-122"/>
            </a:endParaRPr>
          </a:p>
        </p:txBody>
      </p:sp>
      <p:sp>
        <p:nvSpPr>
          <p:cNvPr id="23" name="文本框 22"/>
          <p:cNvSpPr txBox="1">
            <a:spLocks noChangeArrowheads="1"/>
          </p:cNvSpPr>
          <p:nvPr/>
        </p:nvSpPr>
        <p:spPr bwMode="auto">
          <a:xfrm>
            <a:off x="6971857" y="1909234"/>
            <a:ext cx="1891159" cy="3678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algn="ctr" defTabSz="1219200" fontAlgn="base">
              <a:lnSpc>
                <a:spcPct val="130000"/>
              </a:lnSpc>
              <a:spcBef>
                <a:spcPct val="0"/>
              </a:spcBef>
              <a:spcAft>
                <a:spcPct val="0"/>
              </a:spcAft>
              <a:defRPr/>
            </a:pPr>
            <a:r>
              <a:rPr lang="zh-CN" altLang="en-US" sz="4265" b="1">
                <a:solidFill>
                  <a:srgbClr val="0000FF"/>
                </a:solidFill>
                <a:latin typeface="黑体" panose="02010609060101010101" pitchFamily="49" charset="-122"/>
                <a:ea typeface="黑体" panose="02010609060101010101" pitchFamily="49" charset="-122"/>
              </a:rPr>
              <a:t>大人勤劳</a:t>
            </a:r>
            <a:endParaRPr lang="en-US" altLang="zh-CN" sz="4265" b="1">
              <a:solidFill>
                <a:srgbClr val="0000FF"/>
              </a:solidFill>
              <a:latin typeface="黑体" panose="02010609060101010101" pitchFamily="49" charset="-122"/>
              <a:ea typeface="黑体" panose="02010609060101010101" pitchFamily="49" charset="-122"/>
            </a:endParaRPr>
          </a:p>
          <a:p>
            <a:pPr algn="ctr" defTabSz="1219200" fontAlgn="base">
              <a:lnSpc>
                <a:spcPct val="130000"/>
              </a:lnSpc>
              <a:spcBef>
                <a:spcPct val="0"/>
              </a:spcBef>
              <a:spcAft>
                <a:spcPct val="0"/>
              </a:spcAft>
              <a:defRPr/>
            </a:pPr>
            <a:r>
              <a:rPr lang="zh-CN" altLang="en-US" sz="4265" b="1">
                <a:solidFill>
                  <a:srgbClr val="0000FF"/>
                </a:solidFill>
                <a:latin typeface="黑体" panose="02010609060101010101" pitchFamily="49" charset="-122"/>
                <a:ea typeface="黑体" panose="02010609060101010101" pitchFamily="49" charset="-122"/>
              </a:rPr>
              <a:t>孩子可爱</a:t>
            </a:r>
          </a:p>
        </p:txBody>
      </p:sp>
      <p:grpSp>
        <p:nvGrpSpPr>
          <p:cNvPr id="5" name="组合 13"/>
          <p:cNvGrpSpPr/>
          <p:nvPr/>
        </p:nvGrpSpPr>
        <p:grpSpPr bwMode="auto">
          <a:xfrm>
            <a:off x="179388" y="16935"/>
            <a:ext cx="2405062" cy="1880811"/>
            <a:chOff x="179512" y="12015"/>
            <a:chExt cx="2405062" cy="1410608"/>
          </a:xfrm>
        </p:grpSpPr>
        <p:pic>
          <p:nvPicPr>
            <p:cNvPr id="18444" name="图片 32" descr="图片包含 室内, 就坐, 监视器, 电子产品&#10;&#10;描述已自动生成"/>
            <p:cNvPicPr>
              <a:picLocks noChangeAspect="1" noChangeArrowheads="1"/>
            </p:cNvPicPr>
            <p:nvPr/>
          </p:nvPicPr>
          <p:blipFill>
            <a:blip r:embed="rId2" cstate="email"/>
            <a:srcRect/>
            <a:stretch>
              <a:fillRect/>
            </a:stretch>
          </p:blipFill>
          <p:spPr bwMode="auto">
            <a:xfrm>
              <a:off x="179512" y="12015"/>
              <a:ext cx="2405062"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 name="文本框 10"/>
            <p:cNvSpPr txBox="1">
              <a:spLocks noChangeArrowheads="1"/>
            </p:cNvSpPr>
            <p:nvPr/>
          </p:nvSpPr>
          <p:spPr bwMode="auto">
            <a:xfrm>
              <a:off x="411287" y="245378"/>
              <a:ext cx="2073275" cy="1177245"/>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eaLnBrk="0" fontAlgn="base" hangingPunct="0">
                <a:spcBef>
                  <a:spcPct val="0"/>
                </a:spcBef>
                <a:spcAft>
                  <a:spcPct val="0"/>
                </a:spcAft>
                <a:defRPr/>
              </a:pPr>
              <a:r>
                <a:rPr lang="zh-CN" altLang="en-US" sz="4800" b="1" dirty="0">
                  <a:solidFill>
                    <a:srgbClr val="FF0000"/>
                  </a:solidFill>
                  <a:latin typeface="黑体" panose="02010609060101010101" pitchFamily="49" charset="-122"/>
                  <a:ea typeface="黑体" panose="02010609060101010101" pitchFamily="49" charset="-122"/>
                </a:rPr>
                <a:t>板书设计</a:t>
              </a: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down)">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wipe(down)">
                                      <p:cBhvr>
                                        <p:cTn id="20" dur="500"/>
                                        <p:tgtEl>
                                          <p:spTgt spid="15"/>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down)">
                                      <p:cBhvr>
                                        <p:cTn id="23" dur="500"/>
                                        <p:tgtEl>
                                          <p:spTgt spid="17"/>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down)">
                                      <p:cBhvr>
                                        <p:cTn id="33" dur="500"/>
                                        <p:tgtEl>
                                          <p:spTgt spid="16"/>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wipe(down)">
                                      <p:cBhvr>
                                        <p:cTn id="36" dur="500"/>
                                        <p:tgtEl>
                                          <p:spTgt spid="1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21"/>
                                        </p:tgtEl>
                                        <p:attrNameLst>
                                          <p:attrName>style.visibility</p:attrName>
                                        </p:attrNameLst>
                                      </p:cBhvr>
                                      <p:to>
                                        <p:strVal val="visible"/>
                                      </p:to>
                                    </p:set>
                                    <p:animEffect transition="in" filter="wipe(down)">
                                      <p:cBhvr>
                                        <p:cTn id="41" dur="500"/>
                                        <p:tgtEl>
                                          <p:spTgt spid="21"/>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down)">
                                      <p:cBhvr>
                                        <p:cTn id="4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P spid="13" grpId="0"/>
      <p:bldP spid="15" grpId="0" animBg="1"/>
      <p:bldP spid="16" grpId="0" animBg="1"/>
      <p:bldP spid="17" grpId="0"/>
      <p:bldP spid="18" grpId="0"/>
      <p:bldP spid="21" grpId="0" animBg="1"/>
      <p:bldP spid="23"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a:spLocks noChangeArrowheads="1"/>
          </p:cNvSpPr>
          <p:nvPr/>
        </p:nvSpPr>
        <p:spPr bwMode="auto">
          <a:xfrm>
            <a:off x="636588" y="1238251"/>
            <a:ext cx="7986712" cy="1698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1917" tIns="60959" rIns="121917" bIns="60959">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defTabSz="1219200" fontAlgn="base">
              <a:lnSpc>
                <a:spcPct val="120000"/>
              </a:lnSpc>
              <a:spcBef>
                <a:spcPct val="0"/>
              </a:spcBef>
              <a:spcAft>
                <a:spcPct val="0"/>
              </a:spcAft>
              <a:defRPr/>
            </a:pPr>
            <a:r>
              <a:rPr lang="zh-CN" altLang="en-US" sz="4265" b="1" dirty="0">
                <a:solidFill>
                  <a:srgbClr val="70AD47">
                    <a:lumMod val="75000"/>
                  </a:srgbClr>
                </a:solidFill>
                <a:latin typeface="等线 Light" panose="02010600030101010101" pitchFamily="2" charset="-122"/>
                <a:ea typeface="等线 Light" panose="02010600030101010101" pitchFamily="2" charset="-122"/>
              </a:rPr>
              <a:t>    外祖父为什么一遍又一遍地教“我”读唐诗宋词？</a:t>
            </a:r>
          </a:p>
        </p:txBody>
      </p:sp>
      <p:sp>
        <p:nvSpPr>
          <p:cNvPr id="3" name="文本框 2"/>
          <p:cNvSpPr txBox="1">
            <a:spLocks noChangeArrowheads="1"/>
          </p:cNvSpPr>
          <p:nvPr/>
        </p:nvSpPr>
        <p:spPr bwMode="auto">
          <a:xfrm>
            <a:off x="636588" y="3113617"/>
            <a:ext cx="7986712"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3333FF"/>
                </a:solidFill>
                <a:latin typeface="楷体" panose="02010609060101010101" pitchFamily="49" charset="-122"/>
                <a:ea typeface="楷体" panose="02010609060101010101" pitchFamily="49" charset="-122"/>
              </a:rPr>
              <a:t>    外祖父的目的是使“我”从小受到优秀民族文化的熏陶，同时也寄托自己对祖国的思念之情。</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文本框 1"/>
          <p:cNvSpPr txBox="1">
            <a:spLocks noChangeArrowheads="1"/>
          </p:cNvSpPr>
          <p:nvPr/>
        </p:nvSpPr>
        <p:spPr bwMode="auto">
          <a:xfrm>
            <a:off x="433389" y="1367367"/>
            <a:ext cx="8137525" cy="52118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每当读到“独在异乡为异客，每逢佳节倍思亲”“春草明年绿，王孙归不归”“自在飞花轻似梦，无边丝雨细如愁”之类的句子，常会有一颗两颗冰凉的泪珠落在我的腮边、手背。</a:t>
            </a:r>
          </a:p>
        </p:txBody>
      </p:sp>
    </p:spTree>
  </p:cSld>
  <p:clrMapOvr>
    <a:masterClrMapping/>
  </p:clrMapOvr>
  <p:transition spd="slow">
    <p:cover dir="rd"/>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558801" y="1377951"/>
            <a:ext cx="7802563" cy="1798826"/>
          </a:xfrm>
          <a:prstGeom prst="rect">
            <a:avLst/>
          </a:prstGeom>
          <a:noFill/>
        </p:spPr>
        <p:txBody>
          <a:bodyPr>
            <a:spAutoFit/>
          </a:bodyPr>
          <a:lstStyle/>
          <a:p>
            <a:pPr defTabSz="1219200" fontAlgn="base">
              <a:lnSpc>
                <a:spcPct val="130000"/>
              </a:lnSpc>
              <a:spcBef>
                <a:spcPct val="0"/>
              </a:spcBef>
              <a:spcAft>
                <a:spcPct val="0"/>
              </a:spcAft>
              <a:defRPr/>
            </a:pPr>
            <a:r>
              <a:rPr lang="zh-CN" altLang="en-US" sz="4265" b="1" dirty="0">
                <a:solidFill>
                  <a:srgbClr val="70AD47">
                    <a:lumMod val="75000"/>
                  </a:srgbClr>
                </a:solidFill>
                <a:latin typeface="等线 Light" panose="02010600030101010101" pitchFamily="2" charset="-122"/>
                <a:ea typeface="等线 Light" panose="02010600030101010101" pitchFamily="2" charset="-122"/>
              </a:rPr>
              <a:t>    外祖父在读这些唐诗宋词时为什么会潸然泪下</a:t>
            </a:r>
            <a:r>
              <a:rPr lang="en-US" altLang="zh-CN" sz="4265" b="1" dirty="0">
                <a:solidFill>
                  <a:srgbClr val="70AD47">
                    <a:lumMod val="75000"/>
                  </a:srgbClr>
                </a:solidFill>
                <a:latin typeface="等线 Light" panose="02010600030101010101" pitchFamily="2" charset="-122"/>
                <a:ea typeface="等线 Light" panose="02010600030101010101" pitchFamily="2" charset="-122"/>
              </a:rPr>
              <a:t>?</a:t>
            </a:r>
            <a:endParaRPr lang="zh-CN" altLang="en-US" sz="4265" b="1" dirty="0">
              <a:solidFill>
                <a:srgbClr val="70AD47">
                  <a:lumMod val="75000"/>
                </a:srgbClr>
              </a:solidFill>
              <a:latin typeface="等线 Light" panose="02010600030101010101" pitchFamily="2" charset="-122"/>
              <a:ea typeface="等线 Light" panose="02010600030101010101" pitchFamily="2" charset="-122"/>
            </a:endParaRPr>
          </a:p>
        </p:txBody>
      </p:sp>
      <p:sp>
        <p:nvSpPr>
          <p:cNvPr id="3" name="文本框 2"/>
          <p:cNvSpPr txBox="1">
            <a:spLocks noChangeArrowheads="1"/>
          </p:cNvSpPr>
          <p:nvPr/>
        </p:nvSpPr>
        <p:spPr bwMode="auto">
          <a:xfrm>
            <a:off x="558801" y="3086100"/>
            <a:ext cx="7802563"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3333FF"/>
                </a:solidFill>
                <a:latin typeface="楷体" panose="02010609060101010101" pitchFamily="49" charset="-122"/>
                <a:ea typeface="楷体" panose="02010609060101010101" pitchFamily="49" charset="-122"/>
              </a:rPr>
              <a:t>    这些诗句字字写的都是乡思、乡愁，拨动了外祖父思乡的心弦。他由诗句想到自己，思乡之情不能自已，因而潸然泪下。</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文本框 1"/>
          <p:cNvSpPr txBox="1">
            <a:spLocks noChangeArrowheads="1"/>
          </p:cNvSpPr>
          <p:nvPr/>
        </p:nvSpPr>
        <p:spPr bwMode="auto">
          <a:xfrm>
            <a:off x="760414" y="1367367"/>
            <a:ext cx="7577137"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外祖父家中有不少古玩，我偶尔摆弄，老人也不甚在意。唯独书房里那一幅墨梅图，他分外爱惜，家人碰也碰不得。</a:t>
            </a:r>
          </a:p>
        </p:txBody>
      </p:sp>
      <p:sp>
        <p:nvSpPr>
          <p:cNvPr id="3" name="矩形 2"/>
          <p:cNvSpPr/>
          <p:nvPr/>
        </p:nvSpPr>
        <p:spPr>
          <a:xfrm>
            <a:off x="1984375" y="2313517"/>
            <a:ext cx="2383986" cy="748666"/>
          </a:xfrm>
          <a:prstGeom prst="rect">
            <a:avLst/>
          </a:prstGeom>
        </p:spPr>
        <p:txBody>
          <a:bodyPr wrap="none">
            <a:spAutoFit/>
          </a:bodyPr>
          <a:lstStyle/>
          <a:p>
            <a:pPr defTabSz="1219200" eaLnBrk="0" fontAlgn="base" hangingPunct="0">
              <a:spcBef>
                <a:spcPct val="0"/>
              </a:spcBef>
              <a:spcAft>
                <a:spcPct val="0"/>
              </a:spcAft>
              <a:defRPr/>
            </a:pPr>
            <a:r>
              <a:rPr lang="zh-CN" altLang="en-US" sz="4265" b="1" dirty="0">
                <a:solidFill>
                  <a:srgbClr val="FF0000"/>
                </a:solidFill>
                <a:latin typeface="等线" panose="02010600030101010101" pitchFamily="2" charset="-122"/>
                <a:ea typeface="等线" panose="02010600030101010101" pitchFamily="2" charset="-122"/>
              </a:rPr>
              <a:t>不甚在意</a:t>
            </a:r>
            <a:endParaRPr lang="zh-CN" altLang="en-US" sz="4265" dirty="0">
              <a:solidFill>
                <a:srgbClr val="FF0000"/>
              </a:solidFill>
              <a:latin typeface="Arial" panose="020B0604020202020204" pitchFamily="34" charset="0"/>
              <a:ea typeface="宋体" panose="02010600030101010101" pitchFamily="2" charset="-122"/>
            </a:endParaRPr>
          </a:p>
        </p:txBody>
      </p:sp>
      <p:sp>
        <p:nvSpPr>
          <p:cNvPr id="4" name="矩形 3"/>
          <p:cNvSpPr/>
          <p:nvPr/>
        </p:nvSpPr>
        <p:spPr>
          <a:xfrm>
            <a:off x="1984375" y="3160184"/>
            <a:ext cx="2383986" cy="748666"/>
          </a:xfrm>
          <a:prstGeom prst="rect">
            <a:avLst/>
          </a:prstGeom>
        </p:spPr>
        <p:txBody>
          <a:bodyPr wrap="none">
            <a:spAutoFit/>
          </a:bodyPr>
          <a:lstStyle/>
          <a:p>
            <a:pPr defTabSz="1219200" eaLnBrk="0" fontAlgn="base" hangingPunct="0">
              <a:spcBef>
                <a:spcPct val="0"/>
              </a:spcBef>
              <a:spcAft>
                <a:spcPct val="0"/>
              </a:spcAft>
              <a:defRPr/>
            </a:pPr>
            <a:r>
              <a:rPr lang="zh-CN" altLang="en-US" sz="4265" b="1" dirty="0">
                <a:solidFill>
                  <a:srgbClr val="FF0000"/>
                </a:solidFill>
                <a:latin typeface="等线" panose="02010600030101010101" pitchFamily="2" charset="-122"/>
                <a:ea typeface="等线" panose="02010600030101010101" pitchFamily="2" charset="-122"/>
              </a:rPr>
              <a:t>分外爱惜</a:t>
            </a:r>
            <a:endParaRPr lang="zh-CN" altLang="en-US" sz="4265" dirty="0">
              <a:solidFill>
                <a:srgbClr val="FF0000"/>
              </a:solidFill>
              <a:latin typeface="Arial" panose="020B0604020202020204" pitchFamily="34" charset="0"/>
              <a:ea typeface="宋体" panose="02010600030101010101" pitchFamily="2" charset="-122"/>
            </a:endParaRPr>
          </a:p>
        </p:txBody>
      </p:sp>
      <p:sp>
        <p:nvSpPr>
          <p:cNvPr id="5" name="文本框 4"/>
          <p:cNvSpPr txBox="1"/>
          <p:nvPr/>
        </p:nvSpPr>
        <p:spPr>
          <a:xfrm>
            <a:off x="1570038" y="4193117"/>
            <a:ext cx="6767512" cy="1798826"/>
          </a:xfrm>
          <a:prstGeom prst="rect">
            <a:avLst/>
          </a:prstGeom>
          <a:noFill/>
        </p:spPr>
        <p:txBody>
          <a:bodyPr>
            <a:spAutoFit/>
          </a:bodyPr>
          <a:lstStyle/>
          <a:p>
            <a:pPr defTabSz="1219200" fontAlgn="base">
              <a:lnSpc>
                <a:spcPct val="130000"/>
              </a:lnSpc>
              <a:spcBef>
                <a:spcPct val="0"/>
              </a:spcBef>
              <a:spcAft>
                <a:spcPct val="0"/>
              </a:spcAft>
              <a:defRPr/>
            </a:pPr>
            <a:r>
              <a:rPr lang="zh-CN" altLang="en-US" sz="4265" b="1" dirty="0">
                <a:solidFill>
                  <a:srgbClr val="70AD47">
                    <a:lumMod val="75000"/>
                  </a:srgbClr>
                </a:solidFill>
                <a:latin typeface="等线 Light" panose="02010600030101010101" pitchFamily="2" charset="-122"/>
                <a:ea typeface="等线 Light" panose="02010600030101010101" pitchFamily="2" charset="-122"/>
              </a:rPr>
              <a:t>祖父截然不同的态度说明了什么？</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文本框 1"/>
          <p:cNvSpPr txBox="1">
            <a:spLocks noChangeArrowheads="1"/>
          </p:cNvSpPr>
          <p:nvPr/>
        </p:nvSpPr>
        <p:spPr bwMode="auto">
          <a:xfrm>
            <a:off x="806451" y="1716618"/>
            <a:ext cx="7899400"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3333FF"/>
                </a:solidFill>
                <a:latin typeface="楷体" panose="02010609060101010101" pitchFamily="49" charset="-122"/>
                <a:ea typeface="楷体" panose="02010609060101010101" pitchFamily="49" charset="-122"/>
              </a:rPr>
              <a:t>    “不甚在意”和“分外爱惜”形成了鲜明的对比，突出了外祖父对墨梅图的珍爱，间接地表达了他对祖国的热爱和思念之情。</a:t>
            </a:r>
          </a:p>
        </p:txBody>
      </p:sp>
    </p:spTree>
  </p:cSld>
  <p:clrMapOvr>
    <a:masterClrMapping/>
  </p:clrMapOvr>
  <p:transition spd="slow">
    <p:cover dir="rd"/>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图片 2"/>
          <p:cNvPicPr>
            <a:picLocks noChangeAspect="1" noChangeArrowheads="1"/>
          </p:cNvPicPr>
          <p:nvPr/>
        </p:nvPicPr>
        <p:blipFill>
          <a:blip r:embed="rId2" cstate="email"/>
          <a:srcRect/>
          <a:stretch>
            <a:fillRect/>
          </a:stretch>
        </p:blipFill>
        <p:spPr bwMode="auto">
          <a:xfrm>
            <a:off x="1" y="0"/>
            <a:ext cx="92186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文本框 1"/>
          <p:cNvSpPr txBox="1">
            <a:spLocks noChangeArrowheads="1"/>
          </p:cNvSpPr>
          <p:nvPr/>
        </p:nvSpPr>
        <p:spPr bwMode="auto">
          <a:xfrm>
            <a:off x="2779714" y="1665817"/>
            <a:ext cx="6216650" cy="4848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1917" tIns="60959" rIns="121917" bIns="60959">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defTabSz="1219200" fontAlgn="base">
              <a:lnSpc>
                <a:spcPct val="120000"/>
              </a:lnSpc>
              <a:spcBef>
                <a:spcPct val="0"/>
              </a:spcBef>
              <a:spcAft>
                <a:spcPct val="0"/>
              </a:spcAft>
              <a:defRPr/>
            </a:pPr>
            <a:r>
              <a:rPr lang="zh-CN" altLang="en-US" sz="4265" b="1" dirty="0">
                <a:solidFill>
                  <a:srgbClr val="70AD47">
                    <a:lumMod val="75000"/>
                  </a:srgbClr>
                </a:solidFill>
                <a:latin typeface="黑体" panose="02010609060101010101" pitchFamily="49" charset="-122"/>
                <a:ea typeface="黑体" panose="02010609060101010101" pitchFamily="49" charset="-122"/>
              </a:rPr>
              <a:t>    “我”不小心在墨梅图上面留了个脏手印。祖父看到后有什么反应？找出关键语句，读一读，联系上下文说说你体会到了外祖父怎样的感情。</a:t>
            </a:r>
          </a:p>
        </p:txBody>
      </p:sp>
    </p:spTree>
  </p:cSld>
  <p:clrMapOvr>
    <a:masterClrMapping/>
  </p:clrMapOvr>
  <p:transition spd="slow">
    <p:cover dir="rd"/>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文本框 1"/>
          <p:cNvSpPr txBox="1">
            <a:spLocks noChangeArrowheads="1"/>
          </p:cNvSpPr>
          <p:nvPr/>
        </p:nvSpPr>
        <p:spPr bwMode="auto">
          <a:xfrm>
            <a:off x="395289" y="1071035"/>
            <a:ext cx="8037512" cy="6918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我五岁那年，有一回到书房玩耍，不小心在上面留了个脏手印，外祖父顿时拉下脸来。有生以来，我第一次听到他训斥我妈：</a:t>
            </a:r>
            <a:r>
              <a:rPr lang="en-US" altLang="zh-CN" sz="4265" b="1">
                <a:solidFill>
                  <a:prstClr val="black"/>
                </a:solidFill>
                <a:latin typeface="宋体" panose="02010600030101010101" pitchFamily="2" charset="-122"/>
                <a:ea typeface="宋体" panose="02010600030101010101" pitchFamily="2" charset="-122"/>
              </a:rPr>
              <a:t>“</a:t>
            </a:r>
            <a:r>
              <a:rPr lang="zh-CN" altLang="en-US" sz="4265" b="1">
                <a:solidFill>
                  <a:prstClr val="black"/>
                </a:solidFill>
                <a:latin typeface="宋体" panose="02010600030101010101" pitchFamily="2" charset="-122"/>
                <a:ea typeface="宋体" panose="02010600030101010101" pitchFamily="2" charset="-122"/>
              </a:rPr>
              <a:t>孩子要管教好，这清白的梅花，是玷污得的吗？</a:t>
            </a:r>
            <a:r>
              <a:rPr lang="en-US" altLang="zh-CN" sz="4265" b="1">
                <a:solidFill>
                  <a:prstClr val="black"/>
                </a:solidFill>
                <a:latin typeface="宋体" panose="02010600030101010101" pitchFamily="2" charset="-122"/>
                <a:ea typeface="宋体" panose="02010600030101010101" pitchFamily="2" charset="-122"/>
              </a:rPr>
              <a:t>”</a:t>
            </a:r>
            <a:r>
              <a:rPr lang="zh-CN" altLang="en-US" sz="4265" b="1">
                <a:solidFill>
                  <a:prstClr val="black"/>
                </a:solidFill>
                <a:latin typeface="宋体" panose="02010600030101010101" pitchFamily="2" charset="-122"/>
                <a:ea typeface="宋体" panose="02010600030101010101" pitchFamily="2" charset="-122"/>
              </a:rPr>
              <a:t>训罢，便用保险刀片轻轻刮去污迹，又用细绸子慢慢抹净。</a:t>
            </a:r>
          </a:p>
        </p:txBody>
      </p:sp>
      <p:sp>
        <p:nvSpPr>
          <p:cNvPr id="3" name="矩形 2"/>
          <p:cNvSpPr/>
          <p:nvPr/>
        </p:nvSpPr>
        <p:spPr>
          <a:xfrm>
            <a:off x="6919913" y="2019300"/>
            <a:ext cx="1834156" cy="748666"/>
          </a:xfrm>
          <a:prstGeom prst="rect">
            <a:avLst/>
          </a:prstGeom>
        </p:spPr>
        <p:txBody>
          <a:bodyPr wrap="none">
            <a:spAutoFit/>
          </a:bodyPr>
          <a:lstStyle/>
          <a:p>
            <a:pPr defTabSz="1219200" eaLnBrk="0" fontAlgn="base" hangingPunct="0">
              <a:spcBef>
                <a:spcPct val="0"/>
              </a:spcBef>
              <a:spcAft>
                <a:spcPct val="0"/>
              </a:spcAft>
              <a:defRPr/>
            </a:pPr>
            <a:r>
              <a:rPr lang="zh-CN" altLang="en-US" sz="4265" b="1" dirty="0">
                <a:solidFill>
                  <a:srgbClr val="FF0000"/>
                </a:solidFill>
                <a:latin typeface="等线" panose="02010600030101010101" pitchFamily="2" charset="-122"/>
                <a:ea typeface="等线" panose="02010600030101010101" pitchFamily="2" charset="-122"/>
              </a:rPr>
              <a:t>拉下脸</a:t>
            </a:r>
            <a:endParaRPr lang="zh-CN" altLang="en-US" sz="4265" dirty="0">
              <a:solidFill>
                <a:srgbClr val="FF0000"/>
              </a:solidFill>
              <a:latin typeface="Arial" panose="020B0604020202020204" pitchFamily="34" charset="0"/>
              <a:ea typeface="宋体" panose="02010600030101010101" pitchFamily="2" charset="-122"/>
            </a:endParaRPr>
          </a:p>
        </p:txBody>
      </p:sp>
      <p:sp>
        <p:nvSpPr>
          <p:cNvPr id="4" name="矩形 3"/>
          <p:cNvSpPr/>
          <p:nvPr/>
        </p:nvSpPr>
        <p:spPr>
          <a:xfrm>
            <a:off x="395288" y="2853267"/>
            <a:ext cx="734496" cy="748666"/>
          </a:xfrm>
          <a:prstGeom prst="rect">
            <a:avLst/>
          </a:prstGeom>
        </p:spPr>
        <p:txBody>
          <a:bodyPr wrap="none">
            <a:spAutoFit/>
          </a:bodyPr>
          <a:lstStyle/>
          <a:p>
            <a:pPr defTabSz="1219200" eaLnBrk="0" fontAlgn="base" hangingPunct="0">
              <a:spcBef>
                <a:spcPct val="0"/>
              </a:spcBef>
              <a:spcAft>
                <a:spcPct val="0"/>
              </a:spcAft>
              <a:defRPr/>
            </a:pPr>
            <a:r>
              <a:rPr lang="zh-CN" altLang="en-US" sz="4265" b="1" dirty="0">
                <a:solidFill>
                  <a:srgbClr val="FF0000"/>
                </a:solidFill>
                <a:latin typeface="等线" panose="02010600030101010101" pitchFamily="2" charset="-122"/>
                <a:ea typeface="等线" panose="02010600030101010101" pitchFamily="2" charset="-122"/>
              </a:rPr>
              <a:t>来</a:t>
            </a:r>
            <a:endParaRPr lang="zh-CN" altLang="en-US" sz="4265" dirty="0">
              <a:solidFill>
                <a:srgbClr val="FF0000"/>
              </a:solidFill>
              <a:latin typeface="Arial" panose="020B0604020202020204" pitchFamily="34" charset="0"/>
              <a:ea typeface="宋体" panose="02010600030101010101" pitchFamily="2" charset="-122"/>
            </a:endParaRPr>
          </a:p>
        </p:txBody>
      </p:sp>
      <p:sp>
        <p:nvSpPr>
          <p:cNvPr id="5" name="矩形 4"/>
          <p:cNvSpPr/>
          <p:nvPr/>
        </p:nvSpPr>
        <p:spPr>
          <a:xfrm>
            <a:off x="6105525" y="2861733"/>
            <a:ext cx="2383986" cy="748666"/>
          </a:xfrm>
          <a:prstGeom prst="rect">
            <a:avLst/>
          </a:prstGeom>
        </p:spPr>
        <p:txBody>
          <a:bodyPr wrap="none">
            <a:spAutoFit/>
          </a:bodyPr>
          <a:lstStyle/>
          <a:p>
            <a:pPr defTabSz="1219200" eaLnBrk="0" fontAlgn="base" hangingPunct="0">
              <a:spcBef>
                <a:spcPct val="0"/>
              </a:spcBef>
              <a:spcAft>
                <a:spcPct val="0"/>
              </a:spcAft>
              <a:defRPr/>
            </a:pPr>
            <a:r>
              <a:rPr lang="zh-CN" altLang="en-US" sz="4265" b="1" dirty="0">
                <a:solidFill>
                  <a:srgbClr val="FF0000"/>
                </a:solidFill>
                <a:latin typeface="等线" panose="02010600030101010101" pitchFamily="2" charset="-122"/>
                <a:ea typeface="等线" panose="02010600030101010101" pitchFamily="2" charset="-122"/>
              </a:rPr>
              <a:t>训斥我妈</a:t>
            </a:r>
            <a:endParaRPr lang="zh-CN" altLang="en-US" sz="4265" dirty="0">
              <a:solidFill>
                <a:srgbClr val="FF0000"/>
              </a:solidFill>
              <a:latin typeface="Arial" panose="020B0604020202020204" pitchFamily="34" charset="0"/>
              <a:ea typeface="宋体" panose="02010600030101010101" pitchFamily="2" charset="-122"/>
            </a:endParaRPr>
          </a:p>
        </p:txBody>
      </p:sp>
      <p:sp>
        <p:nvSpPr>
          <p:cNvPr id="6" name="矩形 5"/>
          <p:cNvSpPr/>
          <p:nvPr/>
        </p:nvSpPr>
        <p:spPr>
          <a:xfrm>
            <a:off x="5697538" y="4552951"/>
            <a:ext cx="2383986" cy="748666"/>
          </a:xfrm>
          <a:prstGeom prst="rect">
            <a:avLst/>
          </a:prstGeom>
        </p:spPr>
        <p:txBody>
          <a:bodyPr wrap="none">
            <a:spAutoFit/>
          </a:bodyPr>
          <a:lstStyle/>
          <a:p>
            <a:pPr defTabSz="1219200" eaLnBrk="0" fontAlgn="base" hangingPunct="0">
              <a:spcBef>
                <a:spcPct val="0"/>
              </a:spcBef>
              <a:spcAft>
                <a:spcPct val="0"/>
              </a:spcAft>
              <a:defRPr/>
            </a:pPr>
            <a:r>
              <a:rPr lang="zh-CN" altLang="en-US" sz="4265" b="1" dirty="0">
                <a:solidFill>
                  <a:srgbClr val="FF0000"/>
                </a:solidFill>
                <a:latin typeface="等线" panose="02010600030101010101" pitchFamily="2" charset="-122"/>
                <a:ea typeface="等线" panose="02010600030101010101" pitchFamily="2" charset="-122"/>
              </a:rPr>
              <a:t>轻轻刮去</a:t>
            </a:r>
            <a:endParaRPr lang="zh-CN" altLang="en-US" sz="4265" dirty="0">
              <a:solidFill>
                <a:srgbClr val="FF0000"/>
              </a:solidFill>
              <a:latin typeface="Arial" panose="020B0604020202020204" pitchFamily="34" charset="0"/>
              <a:ea typeface="宋体" panose="02010600030101010101" pitchFamily="2" charset="-122"/>
            </a:endParaRPr>
          </a:p>
        </p:txBody>
      </p:sp>
      <p:sp>
        <p:nvSpPr>
          <p:cNvPr id="7" name="矩形 6"/>
          <p:cNvSpPr/>
          <p:nvPr/>
        </p:nvSpPr>
        <p:spPr>
          <a:xfrm>
            <a:off x="2435225" y="5393267"/>
            <a:ext cx="2383986" cy="748666"/>
          </a:xfrm>
          <a:prstGeom prst="rect">
            <a:avLst/>
          </a:prstGeom>
        </p:spPr>
        <p:txBody>
          <a:bodyPr wrap="none">
            <a:spAutoFit/>
          </a:bodyPr>
          <a:lstStyle/>
          <a:p>
            <a:pPr defTabSz="1219200" eaLnBrk="0" fontAlgn="base" hangingPunct="0">
              <a:spcBef>
                <a:spcPct val="0"/>
              </a:spcBef>
              <a:spcAft>
                <a:spcPct val="0"/>
              </a:spcAft>
              <a:defRPr/>
            </a:pPr>
            <a:r>
              <a:rPr lang="zh-CN" altLang="en-US" sz="4265" b="1" dirty="0">
                <a:solidFill>
                  <a:srgbClr val="FF0000"/>
                </a:solidFill>
                <a:latin typeface="等线" panose="02010600030101010101" pitchFamily="2" charset="-122"/>
                <a:ea typeface="等线" panose="02010600030101010101" pitchFamily="2" charset="-122"/>
              </a:rPr>
              <a:t>慢慢抹净</a:t>
            </a:r>
            <a:endParaRPr lang="zh-CN" altLang="en-US" sz="4265" dirty="0">
              <a:solidFill>
                <a:srgbClr val="FF0000"/>
              </a:solidFill>
              <a:latin typeface="Arial" panose="020B0604020202020204" pitchFamily="34" charset="0"/>
              <a:ea typeface="宋体" panose="02010600030101010101" pitchFamily="2" charset="-122"/>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down)">
                                      <p:cBhvr>
                                        <p:cTn id="13" dur="500"/>
                                        <p:tgtEl>
                                          <p:spTgt spid="5"/>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down)">
                                      <p:cBhvr>
                                        <p:cTn id="16" dur="500"/>
                                        <p:tgtEl>
                                          <p:spTgt spid="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文本框 1"/>
          <p:cNvSpPr txBox="1">
            <a:spLocks noChangeArrowheads="1"/>
          </p:cNvSpPr>
          <p:nvPr/>
        </p:nvSpPr>
        <p:spPr bwMode="auto">
          <a:xfrm>
            <a:off x="625475" y="1665819"/>
            <a:ext cx="7867650" cy="52118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3333FF"/>
                </a:solidFill>
                <a:latin typeface="楷体" panose="02010609060101010101" pitchFamily="49" charset="-122"/>
                <a:ea typeface="楷体" panose="02010609060101010101" pitchFamily="49" charset="-122"/>
              </a:rPr>
              <a:t>    从外祖父的神态、语言、动作中，我体会到外祖父对墨梅图的珍爱。在外祖父的眼里，梅花是祖国的象征，值得他用全身心去爱，所以他对这幅墨梅图分外爱惜。</a:t>
            </a:r>
          </a:p>
        </p:txBody>
      </p:sp>
    </p:spTree>
  </p:cSld>
  <p:clrMapOvr>
    <a:masterClrMapping/>
  </p:clrMapOvr>
  <p:transition spd="slow">
    <p:cover dir="rd"/>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文本框 1"/>
          <p:cNvSpPr txBox="1">
            <a:spLocks noChangeArrowheads="1"/>
          </p:cNvSpPr>
          <p:nvPr/>
        </p:nvSpPr>
        <p:spPr bwMode="auto">
          <a:xfrm>
            <a:off x="579439" y="948268"/>
            <a:ext cx="7735887"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哦！祖国，就是那地图上像一只金鸡的地方吗？就是那拥有长江、黄河、万里长城的国土吗？我欢呼起来，小小的心充满了欢乐。</a:t>
            </a:r>
          </a:p>
        </p:txBody>
      </p:sp>
      <p:sp>
        <p:nvSpPr>
          <p:cNvPr id="3" name="文本框 2"/>
          <p:cNvSpPr txBox="1"/>
          <p:nvPr/>
        </p:nvSpPr>
        <p:spPr>
          <a:xfrm>
            <a:off x="1373189" y="4476751"/>
            <a:ext cx="6738937" cy="1798826"/>
          </a:xfrm>
          <a:prstGeom prst="rect">
            <a:avLst/>
          </a:prstGeom>
          <a:noFill/>
        </p:spPr>
        <p:txBody>
          <a:bodyPr>
            <a:spAutoFit/>
          </a:bodyPr>
          <a:lstStyle/>
          <a:p>
            <a:pPr defTabSz="1219200" fontAlgn="base">
              <a:lnSpc>
                <a:spcPct val="130000"/>
              </a:lnSpc>
              <a:spcBef>
                <a:spcPct val="0"/>
              </a:spcBef>
              <a:spcAft>
                <a:spcPct val="0"/>
              </a:spcAft>
              <a:defRPr/>
            </a:pPr>
            <a:r>
              <a:rPr lang="zh-CN" altLang="en-US" sz="4265" b="1" dirty="0">
                <a:solidFill>
                  <a:srgbClr val="70AD47">
                    <a:lumMod val="75000"/>
                  </a:srgbClr>
                </a:solidFill>
                <a:latin typeface="黑体" panose="02010609060101010101" pitchFamily="49" charset="-122"/>
                <a:ea typeface="黑体" panose="02010609060101010101" pitchFamily="49" charset="-122"/>
              </a:rPr>
              <a:t>怎样理解写祖国特点的这两个问句？</a:t>
            </a:r>
          </a:p>
        </p:txBody>
      </p:sp>
      <p:cxnSp>
        <p:nvCxnSpPr>
          <p:cNvPr id="5" name="直接连接符 4"/>
          <p:cNvCxnSpPr/>
          <p:nvPr/>
        </p:nvCxnSpPr>
        <p:spPr>
          <a:xfrm>
            <a:off x="2276476" y="1833034"/>
            <a:ext cx="5749925" cy="27517"/>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 name="直接连接符 5"/>
          <p:cNvCxnSpPr/>
          <p:nvPr/>
        </p:nvCxnSpPr>
        <p:spPr>
          <a:xfrm>
            <a:off x="736601" y="2715685"/>
            <a:ext cx="7419975" cy="27516"/>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a:xfrm>
            <a:off x="677863" y="3572933"/>
            <a:ext cx="2868612"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8"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500"/>
                                        <p:tgtEl>
                                          <p:spTgt spid="6"/>
                                        </p:tgtEl>
                                      </p:cBhvr>
                                    </p:animEffect>
                                  </p:childTnLst>
                                </p:cTn>
                              </p:par>
                              <p:par>
                                <p:cTn id="11" presetID="22" presetClass="entr" presetSubtype="8"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文本框 1"/>
          <p:cNvSpPr txBox="1">
            <a:spLocks noChangeArrowheads="1"/>
          </p:cNvSpPr>
          <p:nvPr/>
        </p:nvSpPr>
        <p:spPr bwMode="auto">
          <a:xfrm>
            <a:off x="427039" y="1132419"/>
            <a:ext cx="8085137" cy="6918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3333FF"/>
                </a:solidFill>
                <a:latin typeface="楷体" panose="02010609060101010101" pitchFamily="49" charset="-122"/>
                <a:ea typeface="楷体" panose="02010609060101010101" pitchFamily="49" charset="-122"/>
              </a:rPr>
              <a:t>    这两个问句抓住了祖国的特点：第一是在地图上的形状像金鸡；第二是拥有长江、黄河、万里长城，这些是我国有代表性的景物和建筑。这两个问句说明“我”对祖国是有所认识的，同时也表现了“我”因能回到祖国而感到喜悦和自豪。</a:t>
            </a:r>
          </a:p>
        </p:txBody>
      </p:sp>
    </p:spTree>
  </p:cSld>
  <p:clrMapOvr>
    <a:masterClrMapping/>
  </p:clrMapOvr>
  <p:transition spd="slow">
    <p:cover dir="rd"/>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5" name="图片 4"/>
          <p:cNvPicPr>
            <a:picLocks noChangeAspect="1" noChangeArrowheads="1"/>
          </p:cNvPicPr>
          <p:nvPr/>
        </p:nvPicPr>
        <p:blipFill>
          <a:blip r:embed="rId2" cstate="email"/>
          <a:srcRect/>
          <a:stretch>
            <a:fillRect/>
          </a:stretch>
        </p:blipFill>
        <p:spPr bwMode="auto">
          <a:xfrm>
            <a:off x="0" y="0"/>
            <a:ext cx="9156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文本框 1"/>
          <p:cNvSpPr txBox="1"/>
          <p:nvPr/>
        </p:nvSpPr>
        <p:spPr>
          <a:xfrm>
            <a:off x="901701" y="2283885"/>
            <a:ext cx="4297363" cy="3505319"/>
          </a:xfrm>
          <a:prstGeom prst="rect">
            <a:avLst/>
          </a:prstGeom>
          <a:noFill/>
        </p:spPr>
        <p:txBody>
          <a:bodyPr>
            <a:spAutoFit/>
          </a:bodyPr>
          <a:lstStyle/>
          <a:p>
            <a:pPr defTabSz="1219200" fontAlgn="base">
              <a:lnSpc>
                <a:spcPct val="130000"/>
              </a:lnSpc>
              <a:spcBef>
                <a:spcPct val="0"/>
              </a:spcBef>
              <a:spcAft>
                <a:spcPct val="0"/>
              </a:spcAft>
              <a:defRPr/>
            </a:pPr>
            <a:r>
              <a:rPr lang="zh-CN" altLang="en-US" sz="4265" b="1" dirty="0">
                <a:solidFill>
                  <a:srgbClr val="70AD47">
                    <a:lumMod val="75000"/>
                  </a:srgbClr>
                </a:solidFill>
                <a:latin typeface="黑体" panose="02010609060101010101" pitchFamily="49" charset="-122"/>
                <a:ea typeface="黑体" panose="02010609060101010101" pitchFamily="49" charset="-122"/>
              </a:rPr>
              <a:t>    第</a:t>
            </a:r>
            <a:r>
              <a:rPr lang="en-US" altLang="zh-CN" sz="4265" b="1" dirty="0">
                <a:solidFill>
                  <a:srgbClr val="70AD47">
                    <a:lumMod val="75000"/>
                  </a:srgbClr>
                </a:solidFill>
                <a:latin typeface="黑体" panose="02010609060101010101" pitchFamily="49" charset="-122"/>
                <a:ea typeface="黑体" panose="02010609060101010101" pitchFamily="49" charset="-122"/>
              </a:rPr>
              <a:t>13</a:t>
            </a:r>
            <a:r>
              <a:rPr lang="zh-CN" altLang="en-US" sz="4265" b="1" dirty="0">
                <a:solidFill>
                  <a:srgbClr val="70AD47">
                    <a:lumMod val="75000"/>
                  </a:srgbClr>
                </a:solidFill>
                <a:latin typeface="黑体" panose="02010609060101010101" pitchFamily="49" charset="-122"/>
                <a:ea typeface="黑体" panose="02010609060101010101" pitchFamily="49" charset="-122"/>
              </a:rPr>
              <a:t>自然段中外祖父说的这段话讲了几层意思呢？</a:t>
            </a:r>
          </a:p>
        </p:txBody>
      </p:sp>
    </p:spTree>
  </p:cSld>
  <p:clrMapOvr>
    <a:masterClrMapping/>
  </p:clrMapOvr>
  <p:transition spd="slow">
    <p:cover dir="rd"/>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文本框 1"/>
          <p:cNvSpPr txBox="1">
            <a:spLocks noChangeArrowheads="1"/>
          </p:cNvSpPr>
          <p:nvPr/>
        </p:nvSpPr>
        <p:spPr bwMode="auto">
          <a:xfrm>
            <a:off x="414339" y="764118"/>
            <a:ext cx="8170862"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是啊，莺儿，你要好好保存！这梅花，是我们中国最有名的花。旁的花，大抵是春暖才开花。她却不一样，愈是寒冷，愈是风欺雪压，花开得愈精神，愈秀气。她是最有品格、最有灵魂、最有骨气的！</a:t>
            </a:r>
          </a:p>
        </p:txBody>
      </p:sp>
      <p:sp>
        <p:nvSpPr>
          <p:cNvPr id="3" name="文本框 2"/>
          <p:cNvSpPr txBox="1">
            <a:spLocks noChangeArrowheads="1"/>
          </p:cNvSpPr>
          <p:nvPr/>
        </p:nvSpPr>
        <p:spPr bwMode="auto">
          <a:xfrm>
            <a:off x="650876" y="4965700"/>
            <a:ext cx="793432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3333FF"/>
                </a:solidFill>
                <a:latin typeface="楷体" panose="02010609060101010101" pitchFamily="49" charset="-122"/>
                <a:ea typeface="楷体" panose="02010609060101010101" pitchFamily="49" charset="-122"/>
              </a:rPr>
              <a:t>    赞美梅花不怕严寒，不怕“风欺雪压”的精神。</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文本框 1"/>
          <p:cNvSpPr txBox="1">
            <a:spLocks noChangeArrowheads="1"/>
          </p:cNvSpPr>
          <p:nvPr/>
        </p:nvSpPr>
        <p:spPr bwMode="auto">
          <a:xfrm>
            <a:off x="644526" y="1202268"/>
            <a:ext cx="7834313"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几千年来，我们中华民族出了许多有气节的人物，他们不管历尽多少磨难，不管受到怎样的欺凌，从来都是顶天立地，不肯低头折节。他们就像这梅花一样。</a:t>
            </a:r>
          </a:p>
        </p:txBody>
      </p:sp>
      <p:sp>
        <p:nvSpPr>
          <p:cNvPr id="3" name="文本框 2"/>
          <p:cNvSpPr txBox="1">
            <a:spLocks noChangeArrowheads="1"/>
          </p:cNvSpPr>
          <p:nvPr/>
        </p:nvSpPr>
        <p:spPr bwMode="auto">
          <a:xfrm>
            <a:off x="711201" y="4840817"/>
            <a:ext cx="732155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3333FF"/>
                </a:solidFill>
                <a:latin typeface="楷体" panose="02010609060101010101" pitchFamily="49" charset="-122"/>
                <a:ea typeface="楷体" panose="02010609060101010101" pitchFamily="49" charset="-122"/>
              </a:rPr>
              <a:t>借花喻人，赞美中华民族有气节的人物。</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文本框 1"/>
          <p:cNvSpPr txBox="1">
            <a:spLocks noChangeArrowheads="1"/>
          </p:cNvSpPr>
          <p:nvPr/>
        </p:nvSpPr>
        <p:spPr bwMode="auto">
          <a:xfrm>
            <a:off x="736601" y="1367367"/>
            <a:ext cx="760412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一个中国人，无论在怎样的境遇里，总要有梅花的秉性才好！</a:t>
            </a:r>
          </a:p>
        </p:txBody>
      </p:sp>
      <p:sp>
        <p:nvSpPr>
          <p:cNvPr id="3" name="文本框 2"/>
          <p:cNvSpPr txBox="1">
            <a:spLocks noChangeArrowheads="1"/>
          </p:cNvSpPr>
          <p:nvPr/>
        </p:nvSpPr>
        <p:spPr bwMode="auto">
          <a:xfrm>
            <a:off x="736601" y="3111500"/>
            <a:ext cx="760412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3333FF"/>
                </a:solidFill>
                <a:latin typeface="楷体" panose="02010609060101010101" pitchFamily="49" charset="-122"/>
                <a:ea typeface="楷体" panose="02010609060101010101" pitchFamily="49" charset="-122"/>
              </a:rPr>
              <a:t>    希望“我”作为一个中国人，要有像梅花一样的秉性。</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文本框 1"/>
          <p:cNvSpPr txBox="1">
            <a:spLocks noChangeArrowheads="1"/>
          </p:cNvSpPr>
          <p:nvPr/>
        </p:nvSpPr>
        <p:spPr bwMode="auto">
          <a:xfrm>
            <a:off x="582613" y="1714501"/>
            <a:ext cx="8064500"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船快开了，妈妈只好狠下心来，拉着我登上大客轮。想不到泪眼蒙眬的外祖父也随着上了船，递给我一块手绢</a:t>
            </a:r>
            <a:r>
              <a:rPr lang="en-US" altLang="zh-CN" sz="4265" b="1">
                <a:solidFill>
                  <a:prstClr val="black"/>
                </a:solidFill>
                <a:latin typeface="宋体" panose="02010600030101010101" pitchFamily="2" charset="-122"/>
                <a:ea typeface="宋体" panose="02010600030101010101" pitchFamily="2" charset="-122"/>
              </a:rPr>
              <a:t>——</a:t>
            </a:r>
            <a:r>
              <a:rPr lang="zh-CN" altLang="en-US" sz="4265" b="1">
                <a:solidFill>
                  <a:prstClr val="black"/>
                </a:solidFill>
                <a:latin typeface="宋体" panose="02010600030101010101" pitchFamily="2" charset="-122"/>
                <a:ea typeface="宋体" panose="02010600030101010101" pitchFamily="2" charset="-122"/>
              </a:rPr>
              <a:t>一色雪白的细亚麻布上绣着血色的梅花。</a:t>
            </a:r>
          </a:p>
        </p:txBody>
      </p:sp>
    </p:spTree>
  </p:cSld>
  <p:clrMapOvr>
    <a:masterClrMapping/>
  </p:clrMapOvr>
  <p:transition spd="slow">
    <p:cover dir="rd"/>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文本框 1"/>
          <p:cNvSpPr txBox="1">
            <a:spLocks noChangeArrowheads="1"/>
          </p:cNvSpPr>
          <p:nvPr/>
        </p:nvSpPr>
        <p:spPr bwMode="auto">
          <a:xfrm>
            <a:off x="334964" y="990601"/>
            <a:ext cx="8118475" cy="24858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1917" tIns="60959" rIns="121917" bIns="60959">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defTabSz="1219200" fontAlgn="base">
              <a:lnSpc>
                <a:spcPct val="120000"/>
              </a:lnSpc>
              <a:spcBef>
                <a:spcPct val="0"/>
              </a:spcBef>
              <a:spcAft>
                <a:spcPct val="0"/>
              </a:spcAft>
              <a:defRPr/>
            </a:pPr>
            <a:r>
              <a:rPr lang="zh-CN" altLang="en-US" sz="4265" b="1" dirty="0">
                <a:solidFill>
                  <a:srgbClr val="70AD47">
                    <a:lumMod val="75000"/>
                  </a:srgbClr>
                </a:solidFill>
                <a:latin typeface="黑体" panose="02010609060101010101" pitchFamily="49" charset="-122"/>
                <a:ea typeface="黑体" panose="02010609060101010101" pitchFamily="49" charset="-122"/>
              </a:rPr>
              <a:t>    外祖父为什么要将自己珍爱的墨梅图和绣着梅花的手绢送给“我”？</a:t>
            </a:r>
          </a:p>
        </p:txBody>
      </p:sp>
      <p:pic>
        <p:nvPicPr>
          <p:cNvPr id="3" name="图片 2"/>
          <p:cNvPicPr>
            <a:picLocks noChangeAspect="1" noChangeArrowheads="1"/>
          </p:cNvPicPr>
          <p:nvPr/>
        </p:nvPicPr>
        <p:blipFill>
          <a:blip r:embed="rId2" cstate="email"/>
          <a:srcRect/>
          <a:stretch>
            <a:fillRect/>
          </a:stretch>
        </p:blipFill>
        <p:spPr bwMode="auto">
          <a:xfrm>
            <a:off x="6235701" y="3386668"/>
            <a:ext cx="2328863" cy="22055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文本框 3"/>
          <p:cNvSpPr txBox="1">
            <a:spLocks noChangeArrowheads="1"/>
          </p:cNvSpPr>
          <p:nvPr/>
        </p:nvSpPr>
        <p:spPr bwMode="auto">
          <a:xfrm>
            <a:off x="263525" y="2851152"/>
            <a:ext cx="5972175" cy="52118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3333FF"/>
                </a:solidFill>
                <a:latin typeface="楷体" panose="02010609060101010101" pitchFamily="49" charset="-122"/>
                <a:ea typeface="楷体" panose="02010609060101010101" pitchFamily="49" charset="-122"/>
              </a:rPr>
              <a:t>    ①外祖父希望“我”像梅花一样，做个有气节的人；②它们代表着外祖父对祖国深深的眷恋，诉说着他永远不变的思念。</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down)">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文本框 1"/>
          <p:cNvSpPr txBox="1">
            <a:spLocks noChangeArrowheads="1"/>
          </p:cNvSpPr>
          <p:nvPr/>
        </p:nvSpPr>
        <p:spPr bwMode="auto">
          <a:xfrm>
            <a:off x="441325" y="1026586"/>
            <a:ext cx="7748588" cy="1698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1917" tIns="60959" rIns="121917" bIns="60959">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defTabSz="1219200" fontAlgn="base">
              <a:lnSpc>
                <a:spcPct val="120000"/>
              </a:lnSpc>
              <a:spcBef>
                <a:spcPct val="0"/>
              </a:spcBef>
              <a:spcAft>
                <a:spcPct val="0"/>
              </a:spcAft>
              <a:defRPr/>
            </a:pPr>
            <a:r>
              <a:rPr lang="zh-CN" altLang="en-US" sz="4265" b="1" dirty="0">
                <a:solidFill>
                  <a:srgbClr val="70AD47">
                    <a:lumMod val="75000"/>
                  </a:srgbClr>
                </a:solidFill>
                <a:latin typeface="黑体" panose="02010609060101010101" pitchFamily="49" charset="-122"/>
                <a:ea typeface="黑体" panose="02010609060101010101" pitchFamily="49" charset="-122"/>
              </a:rPr>
              <a:t>课文的题目“梅花魂”有什么深刻含义</a:t>
            </a:r>
            <a:r>
              <a:rPr lang="en-US" altLang="zh-CN" sz="4265" b="1" dirty="0">
                <a:solidFill>
                  <a:srgbClr val="70AD47">
                    <a:lumMod val="75000"/>
                  </a:srgbClr>
                </a:solidFill>
                <a:latin typeface="黑体" panose="02010609060101010101" pitchFamily="49" charset="-122"/>
                <a:ea typeface="黑体" panose="02010609060101010101" pitchFamily="49" charset="-122"/>
              </a:rPr>
              <a:t>?</a:t>
            </a:r>
            <a:endParaRPr lang="zh-CN" altLang="en-US" sz="4265" b="1" dirty="0">
              <a:solidFill>
                <a:srgbClr val="70AD47">
                  <a:lumMod val="75000"/>
                </a:srgbClr>
              </a:solidFill>
              <a:latin typeface="黑体" panose="02010609060101010101" pitchFamily="49" charset="-122"/>
              <a:ea typeface="黑体" panose="02010609060101010101" pitchFamily="49" charset="-122"/>
            </a:endParaRPr>
          </a:p>
        </p:txBody>
      </p:sp>
      <p:sp>
        <p:nvSpPr>
          <p:cNvPr id="3" name="文本框 2"/>
          <p:cNvSpPr txBox="1">
            <a:spLocks noChangeArrowheads="1"/>
          </p:cNvSpPr>
          <p:nvPr/>
        </p:nvSpPr>
        <p:spPr bwMode="auto">
          <a:xfrm>
            <a:off x="365126" y="1936751"/>
            <a:ext cx="5345113"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3333FF"/>
                </a:solidFill>
                <a:latin typeface="楷体" panose="02010609060101010101" pitchFamily="49" charset="-122"/>
                <a:ea typeface="楷体" panose="02010609060101010101" pitchFamily="49" charset="-122"/>
              </a:rPr>
              <a:t>    “梅花魂”指梅花的精神，也就是那种“不管历经多少磨难，不管受到怎样的欺凌，从来都是顶天立地，不肯低头折节”的精神。</a:t>
            </a:r>
          </a:p>
        </p:txBody>
      </p:sp>
      <p:pic>
        <p:nvPicPr>
          <p:cNvPr id="4" name="图片 3"/>
          <p:cNvPicPr>
            <a:picLocks noChangeAspect="1"/>
          </p:cNvPicPr>
          <p:nvPr/>
        </p:nvPicPr>
        <p:blipFill>
          <a:blip r:embed="rId2" cstate="email"/>
          <a:srcRect/>
          <a:stretch>
            <a:fillRect/>
          </a:stretch>
        </p:blipFill>
        <p:spPr bwMode="auto">
          <a:xfrm>
            <a:off x="5564265" y="2627554"/>
            <a:ext cx="2997130" cy="2829004"/>
          </a:xfrm>
          <a:prstGeom prst="ellipse">
            <a:avLst/>
          </a:prstGeom>
          <a:ln>
            <a:noFill/>
          </a:ln>
          <a:effectLst>
            <a:softEdge rad="112500"/>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3"/>
          <p:cNvGrpSpPr/>
          <p:nvPr/>
        </p:nvGrpSpPr>
        <p:grpSpPr bwMode="auto">
          <a:xfrm>
            <a:off x="300039" y="222252"/>
            <a:ext cx="2605087" cy="1798826"/>
            <a:chOff x="1331022" y="862393"/>
            <a:chExt cx="2605979" cy="1532206"/>
          </a:xfrm>
        </p:grpSpPr>
        <p:pic>
          <p:nvPicPr>
            <p:cNvPr id="33794" name="图片 1"/>
            <p:cNvPicPr>
              <a:picLocks noChangeAspect="1" noChangeArrowheads="1"/>
            </p:cNvPicPr>
            <p:nvPr/>
          </p:nvPicPr>
          <p:blipFill>
            <a:blip r:embed="rId2" cstate="email">
              <a:clrChange>
                <a:clrFrom>
                  <a:srgbClr val="FFFEFD"/>
                </a:clrFrom>
                <a:clrTo>
                  <a:srgbClr val="FFFEFD">
                    <a:alpha val="0"/>
                  </a:srgbClr>
                </a:clrTo>
              </a:clrChange>
            </a:blip>
            <a:srcRect/>
            <a:stretch>
              <a:fillRect/>
            </a:stretch>
          </p:blipFill>
          <p:spPr bwMode="auto">
            <a:xfrm>
              <a:off x="1527259" y="991683"/>
              <a:ext cx="2409742" cy="6074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5" name="文本框 2"/>
            <p:cNvSpPr txBox="1">
              <a:spLocks noChangeArrowheads="1"/>
            </p:cNvSpPr>
            <p:nvPr/>
          </p:nvSpPr>
          <p:spPr bwMode="auto">
            <a:xfrm>
              <a:off x="1331022" y="862393"/>
              <a:ext cx="2348384" cy="15322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1219200" fontAlgn="base">
                <a:lnSpc>
                  <a:spcPct val="130000"/>
                </a:lnSpc>
                <a:spcBef>
                  <a:spcPct val="0"/>
                </a:spcBef>
                <a:spcAft>
                  <a:spcPct val="0"/>
                </a:spcAft>
                <a:defRPr/>
              </a:pPr>
              <a:r>
                <a:rPr lang="zh-CN" altLang="en-US" sz="4265" b="1">
                  <a:solidFill>
                    <a:srgbClr val="FF0000"/>
                  </a:solidFill>
                  <a:latin typeface="黑体" panose="02010609060101010101" pitchFamily="49" charset="-122"/>
                  <a:ea typeface="黑体" panose="02010609060101010101" pitchFamily="49" charset="-122"/>
                </a:rPr>
                <a:t>板书设计</a:t>
              </a:r>
            </a:p>
          </p:txBody>
        </p:sp>
      </p:grpSp>
      <p:sp>
        <p:nvSpPr>
          <p:cNvPr id="30" name="左大括号 29"/>
          <p:cNvSpPr/>
          <p:nvPr/>
        </p:nvSpPr>
        <p:spPr>
          <a:xfrm>
            <a:off x="1028701" y="1263652"/>
            <a:ext cx="360363" cy="5063067"/>
          </a:xfrm>
          <a:prstGeom prst="leftBrace">
            <a:avLst>
              <a:gd name="adj1" fmla="val 63168"/>
              <a:gd name="adj2" fmla="val 50000"/>
            </a:avLst>
          </a:prstGeom>
          <a:ln>
            <a:solidFill>
              <a:srgbClr val="FF0000"/>
            </a:solidFill>
          </a:ln>
        </p:spPr>
        <p:style>
          <a:lnRef idx="2">
            <a:schemeClr val="dk1"/>
          </a:lnRef>
          <a:fillRef idx="0">
            <a:schemeClr val="dk1"/>
          </a:fillRef>
          <a:effectRef idx="1">
            <a:schemeClr val="dk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dirty="0">
              <a:solidFill>
                <a:prstClr val="white"/>
              </a:solidFill>
              <a:latin typeface="等线" panose="020F0502020204030204"/>
              <a:ea typeface="等线" panose="02010600030101010101" pitchFamily="2" charset="-122"/>
            </a:endParaRPr>
          </a:p>
        </p:txBody>
      </p:sp>
      <p:sp>
        <p:nvSpPr>
          <p:cNvPr id="31" name="文本框 30"/>
          <p:cNvSpPr txBox="1">
            <a:spLocks noChangeArrowheads="1"/>
          </p:cNvSpPr>
          <p:nvPr/>
        </p:nvSpPr>
        <p:spPr bwMode="auto">
          <a:xfrm>
            <a:off x="313114" y="2965452"/>
            <a:ext cx="840999" cy="1871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defTabSz="1219200" eaLnBrk="0" fontAlgn="base" hangingPunct="0">
              <a:spcBef>
                <a:spcPct val="0"/>
              </a:spcBef>
              <a:spcAft>
                <a:spcPct val="0"/>
              </a:spcAft>
              <a:defRPr/>
            </a:pPr>
            <a:r>
              <a:rPr lang="zh-CN" altLang="en-US" sz="4265" b="1">
                <a:solidFill>
                  <a:srgbClr val="3333FF"/>
                </a:solidFill>
                <a:latin typeface="黑体" panose="02010609060101010101" pitchFamily="49" charset="-122"/>
                <a:ea typeface="黑体" panose="02010609060101010101" pitchFamily="49" charset="-122"/>
              </a:rPr>
              <a:t>梅花魂</a:t>
            </a:r>
          </a:p>
        </p:txBody>
      </p:sp>
      <p:sp>
        <p:nvSpPr>
          <p:cNvPr id="32" name="矩形 31"/>
          <p:cNvSpPr>
            <a:spLocks noChangeArrowheads="1"/>
          </p:cNvSpPr>
          <p:nvPr/>
        </p:nvSpPr>
        <p:spPr bwMode="auto">
          <a:xfrm>
            <a:off x="1184275" y="1121835"/>
            <a:ext cx="2027238" cy="147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想起外祖父</a:t>
            </a:r>
            <a:endParaRPr lang="en-US" altLang="zh-CN" sz="3735" b="1">
              <a:solidFill>
                <a:prstClr val="black"/>
              </a:solidFill>
              <a:latin typeface="楷体" panose="02010609060101010101" pitchFamily="49" charset="-122"/>
              <a:ea typeface="楷体" panose="02010609060101010101" pitchFamily="49" charset="-122"/>
            </a:endParaRPr>
          </a:p>
        </p:txBody>
      </p:sp>
      <p:sp>
        <p:nvSpPr>
          <p:cNvPr id="33" name="矩形 32"/>
          <p:cNvSpPr>
            <a:spLocks noChangeArrowheads="1"/>
          </p:cNvSpPr>
          <p:nvPr/>
        </p:nvSpPr>
        <p:spPr bwMode="auto">
          <a:xfrm>
            <a:off x="1192213" y="3145368"/>
            <a:ext cx="1371600" cy="2161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回忆外祖父</a:t>
            </a:r>
            <a:endParaRPr lang="en-US" altLang="zh-CN" sz="3735" b="1">
              <a:solidFill>
                <a:prstClr val="black"/>
              </a:solidFill>
              <a:latin typeface="楷体" panose="02010609060101010101" pitchFamily="49" charset="-122"/>
              <a:ea typeface="楷体" panose="02010609060101010101" pitchFamily="49" charset="-122"/>
            </a:endParaRPr>
          </a:p>
        </p:txBody>
      </p:sp>
      <p:sp>
        <p:nvSpPr>
          <p:cNvPr id="34" name="矩形 33"/>
          <p:cNvSpPr>
            <a:spLocks noChangeArrowheads="1"/>
          </p:cNvSpPr>
          <p:nvPr/>
        </p:nvSpPr>
        <p:spPr bwMode="auto">
          <a:xfrm>
            <a:off x="1281114" y="5213352"/>
            <a:ext cx="1481137" cy="2161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理解外祖父</a:t>
            </a:r>
            <a:endParaRPr lang="en-US" altLang="zh-CN" sz="3735" b="1">
              <a:solidFill>
                <a:prstClr val="black"/>
              </a:solidFill>
              <a:latin typeface="楷体" panose="02010609060101010101" pitchFamily="49" charset="-122"/>
              <a:ea typeface="楷体" panose="02010609060101010101" pitchFamily="49" charset="-122"/>
            </a:endParaRPr>
          </a:p>
        </p:txBody>
      </p:sp>
      <p:sp>
        <p:nvSpPr>
          <p:cNvPr id="35" name="左大括号 34"/>
          <p:cNvSpPr/>
          <p:nvPr/>
        </p:nvSpPr>
        <p:spPr>
          <a:xfrm>
            <a:off x="3040064" y="1136651"/>
            <a:ext cx="293687" cy="825500"/>
          </a:xfrm>
          <a:prstGeom prst="leftBrace">
            <a:avLst>
              <a:gd name="adj1" fmla="val 63168"/>
              <a:gd name="adj2" fmla="val 50000"/>
            </a:avLst>
          </a:prstGeom>
          <a:ln>
            <a:solidFill>
              <a:srgbClr val="FF0000"/>
            </a:solidFill>
          </a:ln>
        </p:spPr>
        <p:style>
          <a:lnRef idx="2">
            <a:schemeClr val="dk1"/>
          </a:lnRef>
          <a:fillRef idx="0">
            <a:schemeClr val="dk1"/>
          </a:fillRef>
          <a:effectRef idx="1">
            <a:schemeClr val="dk1"/>
          </a:effectRef>
          <a:fontRef idx="minor">
            <a:schemeClr val="tx1"/>
          </a:fontRef>
        </p:style>
        <p:txBody>
          <a:bodyPr anchor="ctr"/>
          <a:lstStyle/>
          <a:p>
            <a:pPr algn="ctr" defTabSz="1219200" eaLnBrk="0" fontAlgn="base" hangingPunct="0">
              <a:spcBef>
                <a:spcPct val="0"/>
              </a:spcBef>
              <a:spcAft>
                <a:spcPct val="0"/>
              </a:spcAft>
              <a:defRPr/>
            </a:pPr>
            <a:endParaRPr lang="zh-CN" altLang="en-US" sz="3735" dirty="0">
              <a:solidFill>
                <a:prstClr val="white"/>
              </a:solidFill>
              <a:latin typeface="等线" panose="020F0502020204030204"/>
              <a:ea typeface="等线" panose="02010600030101010101" pitchFamily="2" charset="-122"/>
            </a:endParaRPr>
          </a:p>
        </p:txBody>
      </p:sp>
      <p:sp>
        <p:nvSpPr>
          <p:cNvPr id="36" name="矩形 35"/>
          <p:cNvSpPr>
            <a:spLocks noChangeArrowheads="1"/>
          </p:cNvSpPr>
          <p:nvPr/>
        </p:nvSpPr>
        <p:spPr bwMode="auto">
          <a:xfrm>
            <a:off x="3300414" y="836086"/>
            <a:ext cx="1974850" cy="147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故乡梅花开</a:t>
            </a:r>
            <a:endParaRPr lang="en-US" altLang="zh-CN" sz="3735" b="1">
              <a:solidFill>
                <a:prstClr val="black"/>
              </a:solidFill>
              <a:latin typeface="楷体" panose="02010609060101010101" pitchFamily="49" charset="-122"/>
              <a:ea typeface="楷体" panose="02010609060101010101" pitchFamily="49" charset="-122"/>
            </a:endParaRPr>
          </a:p>
        </p:txBody>
      </p:sp>
      <p:sp>
        <p:nvSpPr>
          <p:cNvPr id="37" name="矩形 36"/>
          <p:cNvSpPr>
            <a:spLocks noChangeArrowheads="1"/>
          </p:cNvSpPr>
          <p:nvPr/>
        </p:nvSpPr>
        <p:spPr bwMode="auto">
          <a:xfrm>
            <a:off x="3287713" y="1458385"/>
            <a:ext cx="2882900" cy="7820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冷艳又幽芳</a:t>
            </a:r>
            <a:endParaRPr lang="en-US" altLang="zh-CN" sz="3735" b="1">
              <a:solidFill>
                <a:prstClr val="black"/>
              </a:solidFill>
              <a:latin typeface="楷体" panose="02010609060101010101" pitchFamily="49" charset="-122"/>
              <a:ea typeface="楷体" panose="02010609060101010101" pitchFamily="49" charset="-122"/>
            </a:endParaRPr>
          </a:p>
        </p:txBody>
      </p:sp>
      <p:sp>
        <p:nvSpPr>
          <p:cNvPr id="38" name="左大括号 37"/>
          <p:cNvSpPr/>
          <p:nvPr/>
        </p:nvSpPr>
        <p:spPr>
          <a:xfrm>
            <a:off x="2439989" y="2463800"/>
            <a:ext cx="168275" cy="2387600"/>
          </a:xfrm>
          <a:prstGeom prst="leftBrace">
            <a:avLst>
              <a:gd name="adj1" fmla="val 63168"/>
              <a:gd name="adj2" fmla="val 50000"/>
            </a:avLst>
          </a:prstGeom>
          <a:ln>
            <a:solidFill>
              <a:srgbClr val="FF0000"/>
            </a:solidFill>
          </a:ln>
        </p:spPr>
        <p:style>
          <a:lnRef idx="2">
            <a:schemeClr val="dk1"/>
          </a:lnRef>
          <a:fillRef idx="0">
            <a:schemeClr val="dk1"/>
          </a:fillRef>
          <a:effectRef idx="1">
            <a:schemeClr val="dk1"/>
          </a:effectRef>
          <a:fontRef idx="minor">
            <a:schemeClr val="tx1"/>
          </a:fontRef>
        </p:style>
        <p:txBody>
          <a:bodyPr anchor="ctr"/>
          <a:lstStyle/>
          <a:p>
            <a:pPr algn="ctr" defTabSz="1219200" eaLnBrk="0" fontAlgn="base" hangingPunct="0">
              <a:spcBef>
                <a:spcPct val="0"/>
              </a:spcBef>
              <a:spcAft>
                <a:spcPct val="0"/>
              </a:spcAft>
              <a:defRPr/>
            </a:pPr>
            <a:endParaRPr lang="zh-CN" altLang="en-US" sz="3735" dirty="0">
              <a:solidFill>
                <a:prstClr val="white"/>
              </a:solidFill>
              <a:latin typeface="等线" panose="020F0502020204030204"/>
              <a:ea typeface="等线" panose="02010600030101010101" pitchFamily="2" charset="-122"/>
            </a:endParaRPr>
          </a:p>
        </p:txBody>
      </p:sp>
      <p:sp>
        <p:nvSpPr>
          <p:cNvPr id="39" name="矩形 38"/>
          <p:cNvSpPr>
            <a:spLocks noChangeArrowheads="1"/>
          </p:cNvSpPr>
          <p:nvPr/>
        </p:nvSpPr>
        <p:spPr bwMode="auto">
          <a:xfrm>
            <a:off x="2613026" y="2207686"/>
            <a:ext cx="2740025" cy="147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教“我”诗词</a:t>
            </a:r>
            <a:endParaRPr lang="en-US" altLang="zh-CN" sz="3735" b="1">
              <a:solidFill>
                <a:prstClr val="black"/>
              </a:solidFill>
              <a:latin typeface="楷体" panose="02010609060101010101" pitchFamily="49" charset="-122"/>
              <a:ea typeface="楷体" panose="02010609060101010101" pitchFamily="49" charset="-122"/>
            </a:endParaRPr>
          </a:p>
        </p:txBody>
      </p:sp>
      <p:sp>
        <p:nvSpPr>
          <p:cNvPr id="40" name="矩形 39"/>
          <p:cNvSpPr>
            <a:spLocks noChangeArrowheads="1"/>
          </p:cNvSpPr>
          <p:nvPr/>
        </p:nvSpPr>
        <p:spPr bwMode="auto">
          <a:xfrm>
            <a:off x="2620964" y="2823635"/>
            <a:ext cx="2605087" cy="147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斥“我”污梅</a:t>
            </a:r>
            <a:endParaRPr lang="en-US" altLang="zh-CN" sz="3735" b="1">
              <a:solidFill>
                <a:prstClr val="black"/>
              </a:solidFill>
              <a:latin typeface="楷体" panose="02010609060101010101" pitchFamily="49" charset="-122"/>
              <a:ea typeface="楷体" panose="02010609060101010101" pitchFamily="49" charset="-122"/>
            </a:endParaRPr>
          </a:p>
        </p:txBody>
      </p:sp>
      <p:sp>
        <p:nvSpPr>
          <p:cNvPr id="41" name="左大括号 40"/>
          <p:cNvSpPr/>
          <p:nvPr/>
        </p:nvSpPr>
        <p:spPr>
          <a:xfrm>
            <a:off x="2484438" y="5435601"/>
            <a:ext cx="165100" cy="1024467"/>
          </a:xfrm>
          <a:prstGeom prst="leftBrace">
            <a:avLst>
              <a:gd name="adj1" fmla="val 63168"/>
              <a:gd name="adj2" fmla="val 50000"/>
            </a:avLst>
          </a:prstGeom>
          <a:ln>
            <a:solidFill>
              <a:srgbClr val="FF0000"/>
            </a:solidFill>
          </a:ln>
        </p:spPr>
        <p:style>
          <a:lnRef idx="2">
            <a:schemeClr val="dk1"/>
          </a:lnRef>
          <a:fillRef idx="0">
            <a:schemeClr val="dk1"/>
          </a:fillRef>
          <a:effectRef idx="1">
            <a:schemeClr val="dk1"/>
          </a:effectRef>
          <a:fontRef idx="minor">
            <a:schemeClr val="tx1"/>
          </a:fontRef>
        </p:style>
        <p:txBody>
          <a:bodyPr anchor="ctr"/>
          <a:lstStyle/>
          <a:p>
            <a:pPr algn="ctr" defTabSz="1219200" eaLnBrk="0" fontAlgn="base" hangingPunct="0">
              <a:spcBef>
                <a:spcPct val="0"/>
              </a:spcBef>
              <a:spcAft>
                <a:spcPct val="0"/>
              </a:spcAft>
              <a:defRPr/>
            </a:pPr>
            <a:endParaRPr lang="zh-CN" altLang="en-US" sz="3735" dirty="0">
              <a:solidFill>
                <a:prstClr val="white"/>
              </a:solidFill>
              <a:latin typeface="等线" panose="020F0502020204030204"/>
              <a:ea typeface="等线" panose="02010600030101010101" pitchFamily="2" charset="-122"/>
            </a:endParaRPr>
          </a:p>
        </p:txBody>
      </p:sp>
      <p:sp>
        <p:nvSpPr>
          <p:cNvPr id="42" name="矩形 41"/>
          <p:cNvSpPr>
            <a:spLocks noChangeArrowheads="1"/>
          </p:cNvSpPr>
          <p:nvPr/>
        </p:nvSpPr>
        <p:spPr bwMode="auto">
          <a:xfrm>
            <a:off x="2557464" y="5272619"/>
            <a:ext cx="3098800" cy="7820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珍藏墨梅图</a:t>
            </a:r>
            <a:endParaRPr lang="en-US" altLang="zh-CN" sz="3735" b="1">
              <a:solidFill>
                <a:prstClr val="black"/>
              </a:solidFill>
              <a:latin typeface="楷体" panose="02010609060101010101" pitchFamily="49" charset="-122"/>
              <a:ea typeface="楷体" panose="02010609060101010101" pitchFamily="49" charset="-122"/>
            </a:endParaRPr>
          </a:p>
        </p:txBody>
      </p:sp>
      <p:sp>
        <p:nvSpPr>
          <p:cNvPr id="43" name="矩形 42"/>
          <p:cNvSpPr>
            <a:spLocks noChangeArrowheads="1"/>
          </p:cNvSpPr>
          <p:nvPr/>
        </p:nvSpPr>
        <p:spPr bwMode="auto">
          <a:xfrm>
            <a:off x="2620963" y="5971119"/>
            <a:ext cx="3181350" cy="7820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保留红梅绢</a:t>
            </a:r>
            <a:endParaRPr lang="en-US" altLang="zh-CN" sz="3735" b="1">
              <a:solidFill>
                <a:prstClr val="black"/>
              </a:solidFill>
              <a:latin typeface="楷体" panose="02010609060101010101" pitchFamily="49" charset="-122"/>
              <a:ea typeface="楷体" panose="02010609060101010101" pitchFamily="49" charset="-122"/>
            </a:endParaRPr>
          </a:p>
        </p:txBody>
      </p:sp>
      <p:sp>
        <p:nvSpPr>
          <p:cNvPr id="44" name="左大括号 43"/>
          <p:cNvSpPr/>
          <p:nvPr/>
        </p:nvSpPr>
        <p:spPr>
          <a:xfrm flipH="1">
            <a:off x="5237164" y="1121835"/>
            <a:ext cx="288925" cy="893233"/>
          </a:xfrm>
          <a:prstGeom prst="leftBrace">
            <a:avLst>
              <a:gd name="adj1" fmla="val 63168"/>
              <a:gd name="adj2" fmla="val 50000"/>
            </a:avLst>
          </a:prstGeom>
          <a:ln>
            <a:solidFill>
              <a:srgbClr val="FF0000"/>
            </a:solidFill>
          </a:ln>
        </p:spPr>
        <p:style>
          <a:lnRef idx="2">
            <a:schemeClr val="dk1"/>
          </a:lnRef>
          <a:fillRef idx="0">
            <a:schemeClr val="dk1"/>
          </a:fillRef>
          <a:effectRef idx="1">
            <a:schemeClr val="dk1"/>
          </a:effectRef>
          <a:fontRef idx="minor">
            <a:schemeClr val="tx1"/>
          </a:fontRef>
        </p:style>
        <p:txBody>
          <a:bodyPr anchor="ctr"/>
          <a:lstStyle/>
          <a:p>
            <a:pPr algn="ctr" defTabSz="1219200" eaLnBrk="0" fontAlgn="base" hangingPunct="0">
              <a:spcBef>
                <a:spcPct val="0"/>
              </a:spcBef>
              <a:spcAft>
                <a:spcPct val="0"/>
              </a:spcAft>
              <a:defRPr/>
            </a:pPr>
            <a:endParaRPr lang="zh-CN" altLang="en-US" sz="3735" dirty="0">
              <a:solidFill>
                <a:prstClr val="white"/>
              </a:solidFill>
              <a:latin typeface="等线" panose="020F0502020204030204"/>
              <a:ea typeface="等线" panose="02010600030101010101" pitchFamily="2" charset="-122"/>
            </a:endParaRPr>
          </a:p>
        </p:txBody>
      </p:sp>
      <p:sp>
        <p:nvSpPr>
          <p:cNvPr id="45" name="矩形 44"/>
          <p:cNvSpPr>
            <a:spLocks noChangeArrowheads="1"/>
          </p:cNvSpPr>
          <p:nvPr/>
        </p:nvSpPr>
        <p:spPr bwMode="auto">
          <a:xfrm>
            <a:off x="5537201" y="1212853"/>
            <a:ext cx="1939925" cy="147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睹物思人</a:t>
            </a:r>
            <a:endParaRPr lang="en-US" altLang="zh-CN" sz="3735" b="1">
              <a:solidFill>
                <a:prstClr val="black"/>
              </a:solidFill>
              <a:latin typeface="楷体" panose="02010609060101010101" pitchFamily="49" charset="-122"/>
              <a:ea typeface="楷体" panose="02010609060101010101" pitchFamily="49" charset="-122"/>
            </a:endParaRPr>
          </a:p>
        </p:txBody>
      </p:sp>
      <p:sp>
        <p:nvSpPr>
          <p:cNvPr id="46" name="左大括号 45"/>
          <p:cNvSpPr/>
          <p:nvPr/>
        </p:nvSpPr>
        <p:spPr>
          <a:xfrm flipH="1">
            <a:off x="6218239" y="2472267"/>
            <a:ext cx="288925" cy="2588684"/>
          </a:xfrm>
          <a:prstGeom prst="leftBrace">
            <a:avLst>
              <a:gd name="adj1" fmla="val 63168"/>
              <a:gd name="adj2" fmla="val 50000"/>
            </a:avLst>
          </a:prstGeom>
          <a:ln>
            <a:solidFill>
              <a:srgbClr val="FF0000"/>
            </a:solidFill>
          </a:ln>
        </p:spPr>
        <p:style>
          <a:lnRef idx="2">
            <a:schemeClr val="dk1"/>
          </a:lnRef>
          <a:fillRef idx="0">
            <a:schemeClr val="dk1"/>
          </a:fillRef>
          <a:effectRef idx="1">
            <a:schemeClr val="dk1"/>
          </a:effectRef>
          <a:fontRef idx="minor">
            <a:schemeClr val="tx1"/>
          </a:fontRef>
        </p:style>
        <p:txBody>
          <a:bodyPr anchor="ctr"/>
          <a:lstStyle/>
          <a:p>
            <a:pPr algn="ctr" defTabSz="1219200" eaLnBrk="0" fontAlgn="base" hangingPunct="0">
              <a:spcBef>
                <a:spcPct val="0"/>
              </a:spcBef>
              <a:spcAft>
                <a:spcPct val="0"/>
              </a:spcAft>
              <a:defRPr/>
            </a:pPr>
            <a:endParaRPr lang="zh-CN" altLang="en-US" sz="3735" dirty="0">
              <a:solidFill>
                <a:prstClr val="white"/>
              </a:solidFill>
              <a:latin typeface="等线" panose="020F0502020204030204"/>
              <a:ea typeface="等线" panose="02010600030101010101" pitchFamily="2" charset="-122"/>
            </a:endParaRPr>
          </a:p>
        </p:txBody>
      </p:sp>
      <p:sp>
        <p:nvSpPr>
          <p:cNvPr id="47" name="矩形 46"/>
          <p:cNvSpPr>
            <a:spLocks noChangeArrowheads="1"/>
          </p:cNvSpPr>
          <p:nvPr/>
        </p:nvSpPr>
        <p:spPr bwMode="auto">
          <a:xfrm>
            <a:off x="6345238" y="3054352"/>
            <a:ext cx="950912" cy="28512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借梅思乡</a:t>
            </a:r>
            <a:endParaRPr lang="en-US" altLang="zh-CN" sz="3735" b="1">
              <a:solidFill>
                <a:prstClr val="black"/>
              </a:solidFill>
              <a:latin typeface="楷体" panose="02010609060101010101" pitchFamily="49" charset="-122"/>
              <a:ea typeface="楷体" panose="02010609060101010101" pitchFamily="49" charset="-122"/>
            </a:endParaRPr>
          </a:p>
        </p:txBody>
      </p:sp>
      <p:sp>
        <p:nvSpPr>
          <p:cNvPr id="48" name="左大括号 47"/>
          <p:cNvSpPr/>
          <p:nvPr/>
        </p:nvSpPr>
        <p:spPr>
          <a:xfrm flipH="1">
            <a:off x="4500564" y="5486402"/>
            <a:ext cx="288925" cy="1062567"/>
          </a:xfrm>
          <a:prstGeom prst="leftBrace">
            <a:avLst>
              <a:gd name="adj1" fmla="val 63168"/>
              <a:gd name="adj2" fmla="val 50000"/>
            </a:avLst>
          </a:prstGeom>
          <a:ln>
            <a:solidFill>
              <a:srgbClr val="FF0000"/>
            </a:solidFill>
          </a:ln>
        </p:spPr>
        <p:style>
          <a:lnRef idx="2">
            <a:schemeClr val="dk1"/>
          </a:lnRef>
          <a:fillRef idx="0">
            <a:schemeClr val="dk1"/>
          </a:fillRef>
          <a:effectRef idx="1">
            <a:schemeClr val="dk1"/>
          </a:effectRef>
          <a:fontRef idx="minor">
            <a:schemeClr val="tx1"/>
          </a:fontRef>
        </p:style>
        <p:txBody>
          <a:bodyPr anchor="ctr"/>
          <a:lstStyle/>
          <a:p>
            <a:pPr algn="ctr" defTabSz="1219200" eaLnBrk="0" fontAlgn="base" hangingPunct="0">
              <a:spcBef>
                <a:spcPct val="0"/>
              </a:spcBef>
              <a:spcAft>
                <a:spcPct val="0"/>
              </a:spcAft>
              <a:defRPr/>
            </a:pPr>
            <a:endParaRPr lang="zh-CN" altLang="en-US" sz="3735" dirty="0">
              <a:solidFill>
                <a:prstClr val="white"/>
              </a:solidFill>
              <a:latin typeface="等线" panose="020F0502020204030204"/>
              <a:ea typeface="等线" panose="02010600030101010101" pitchFamily="2" charset="-122"/>
            </a:endParaRPr>
          </a:p>
        </p:txBody>
      </p:sp>
      <p:sp>
        <p:nvSpPr>
          <p:cNvPr id="49" name="矩形 48"/>
          <p:cNvSpPr>
            <a:spLocks noChangeArrowheads="1"/>
          </p:cNvSpPr>
          <p:nvPr/>
        </p:nvSpPr>
        <p:spPr bwMode="auto">
          <a:xfrm>
            <a:off x="4822826" y="5579535"/>
            <a:ext cx="2087563" cy="147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心向祖国</a:t>
            </a:r>
            <a:endParaRPr lang="en-US" altLang="zh-CN" sz="3735" b="1">
              <a:solidFill>
                <a:prstClr val="black"/>
              </a:solidFill>
              <a:latin typeface="楷体" panose="02010609060101010101" pitchFamily="49" charset="-122"/>
              <a:ea typeface="楷体" panose="02010609060101010101" pitchFamily="49" charset="-122"/>
            </a:endParaRPr>
          </a:p>
        </p:txBody>
      </p:sp>
      <p:sp>
        <p:nvSpPr>
          <p:cNvPr id="50" name="左大括号 49"/>
          <p:cNvSpPr/>
          <p:nvPr/>
        </p:nvSpPr>
        <p:spPr>
          <a:xfrm flipH="1">
            <a:off x="7035801" y="1255185"/>
            <a:ext cx="349250" cy="5082116"/>
          </a:xfrm>
          <a:prstGeom prst="leftBrace">
            <a:avLst>
              <a:gd name="adj1" fmla="val 63168"/>
              <a:gd name="adj2" fmla="val 50000"/>
            </a:avLst>
          </a:prstGeom>
          <a:ln>
            <a:solidFill>
              <a:srgbClr val="FF0000"/>
            </a:solidFill>
          </a:ln>
        </p:spPr>
        <p:style>
          <a:lnRef idx="2">
            <a:schemeClr val="dk1"/>
          </a:lnRef>
          <a:fillRef idx="0">
            <a:schemeClr val="dk1"/>
          </a:fillRef>
          <a:effectRef idx="1">
            <a:schemeClr val="dk1"/>
          </a:effectRef>
          <a:fontRef idx="minor">
            <a:schemeClr val="tx1"/>
          </a:fontRef>
        </p:style>
        <p:txBody>
          <a:bodyPr anchor="ctr"/>
          <a:lstStyle/>
          <a:p>
            <a:pPr algn="ctr" defTabSz="1219200" eaLnBrk="0" fontAlgn="base" hangingPunct="0">
              <a:spcBef>
                <a:spcPct val="0"/>
              </a:spcBef>
              <a:spcAft>
                <a:spcPct val="0"/>
              </a:spcAft>
              <a:defRPr/>
            </a:pPr>
            <a:endParaRPr lang="zh-CN" altLang="en-US" sz="2665" dirty="0">
              <a:solidFill>
                <a:prstClr val="white"/>
              </a:solidFill>
              <a:latin typeface="等线" panose="020F0502020204030204"/>
              <a:ea typeface="等线" panose="02010600030101010101" pitchFamily="2" charset="-122"/>
            </a:endParaRPr>
          </a:p>
        </p:txBody>
      </p:sp>
      <p:sp>
        <p:nvSpPr>
          <p:cNvPr id="51" name="矩形 50"/>
          <p:cNvSpPr>
            <a:spLocks noChangeArrowheads="1"/>
          </p:cNvSpPr>
          <p:nvPr/>
        </p:nvSpPr>
        <p:spPr bwMode="auto">
          <a:xfrm>
            <a:off x="7229476" y="3028952"/>
            <a:ext cx="1851025"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defTabSz="1219200" fontAlgn="base">
              <a:lnSpc>
                <a:spcPct val="120000"/>
              </a:lnSpc>
              <a:spcBef>
                <a:spcPct val="0"/>
              </a:spcBef>
              <a:spcAft>
                <a:spcPct val="0"/>
              </a:spcAft>
              <a:defRPr/>
            </a:pPr>
            <a:r>
              <a:rPr lang="zh-CN" altLang="en-US" sz="4265" b="1" dirty="0">
                <a:solidFill>
                  <a:srgbClr val="3333FF"/>
                </a:solidFill>
                <a:latin typeface="等线 Light" panose="02010600030101010101" pitchFamily="2" charset="-122"/>
                <a:ea typeface="等线 Light" panose="02010600030101010101" pitchFamily="2" charset="-122"/>
              </a:rPr>
              <a:t>海外游子</a:t>
            </a:r>
            <a:endParaRPr lang="en-US" altLang="zh-CN" sz="4265" b="1" dirty="0">
              <a:solidFill>
                <a:srgbClr val="3333FF"/>
              </a:solidFill>
              <a:latin typeface="等线 Light" panose="02010600030101010101" pitchFamily="2" charset="-122"/>
              <a:ea typeface="等线 Light" panose="02010600030101010101" pitchFamily="2" charset="-122"/>
            </a:endParaRPr>
          </a:p>
          <a:p>
            <a:pPr defTabSz="1219200" fontAlgn="base">
              <a:lnSpc>
                <a:spcPct val="120000"/>
              </a:lnSpc>
              <a:spcBef>
                <a:spcPct val="0"/>
              </a:spcBef>
              <a:spcAft>
                <a:spcPct val="0"/>
              </a:spcAft>
              <a:defRPr/>
            </a:pPr>
            <a:r>
              <a:rPr lang="zh-CN" altLang="en-US" sz="4265" b="1" dirty="0">
                <a:solidFill>
                  <a:srgbClr val="3333FF"/>
                </a:solidFill>
                <a:latin typeface="等线 Light" panose="02010600030101010101" pitchFamily="2" charset="-122"/>
                <a:ea typeface="等线 Light" panose="02010600030101010101" pitchFamily="2" charset="-122"/>
              </a:rPr>
              <a:t>心系祖国</a:t>
            </a:r>
            <a:endParaRPr lang="en-US" altLang="zh-CN" sz="4265" b="1" dirty="0">
              <a:solidFill>
                <a:srgbClr val="3333FF"/>
              </a:solidFill>
              <a:latin typeface="等线 Light" panose="02010600030101010101" pitchFamily="2" charset="-122"/>
              <a:ea typeface="等线 Light" panose="02010600030101010101" pitchFamily="2" charset="-122"/>
            </a:endParaRPr>
          </a:p>
        </p:txBody>
      </p:sp>
      <p:sp>
        <p:nvSpPr>
          <p:cNvPr id="52" name="矩形 51"/>
          <p:cNvSpPr>
            <a:spLocks noChangeArrowheads="1"/>
          </p:cNvSpPr>
          <p:nvPr/>
        </p:nvSpPr>
        <p:spPr bwMode="auto">
          <a:xfrm>
            <a:off x="2613025" y="3934886"/>
            <a:ext cx="3016250" cy="147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赠“我”梅图</a:t>
            </a:r>
            <a:endParaRPr lang="en-US" altLang="zh-CN" sz="3735" b="1">
              <a:solidFill>
                <a:prstClr val="black"/>
              </a:solidFill>
              <a:latin typeface="楷体" panose="02010609060101010101" pitchFamily="49" charset="-122"/>
              <a:ea typeface="楷体" panose="02010609060101010101" pitchFamily="49" charset="-122"/>
            </a:endParaRPr>
          </a:p>
        </p:txBody>
      </p:sp>
      <p:sp>
        <p:nvSpPr>
          <p:cNvPr id="53" name="矩形 52"/>
          <p:cNvSpPr>
            <a:spLocks noChangeArrowheads="1"/>
          </p:cNvSpPr>
          <p:nvPr/>
        </p:nvSpPr>
        <p:spPr bwMode="auto">
          <a:xfrm>
            <a:off x="2622551" y="4548719"/>
            <a:ext cx="3040063" cy="147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随“我”登船</a:t>
            </a:r>
            <a:endParaRPr lang="en-US" altLang="zh-CN" sz="3735" b="1">
              <a:solidFill>
                <a:prstClr val="black"/>
              </a:solidFill>
              <a:latin typeface="楷体" panose="02010609060101010101" pitchFamily="49" charset="-122"/>
              <a:ea typeface="楷体" panose="02010609060101010101" pitchFamily="49" charset="-122"/>
            </a:endParaRPr>
          </a:p>
        </p:txBody>
      </p:sp>
      <p:sp>
        <p:nvSpPr>
          <p:cNvPr id="54" name="矩形 53"/>
          <p:cNvSpPr>
            <a:spLocks noChangeArrowheads="1"/>
          </p:cNvSpPr>
          <p:nvPr/>
        </p:nvSpPr>
        <p:spPr bwMode="auto">
          <a:xfrm>
            <a:off x="2611439" y="3384552"/>
            <a:ext cx="3975100" cy="147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无法回国</a:t>
            </a:r>
            <a:r>
              <a:rPr lang="en-US" altLang="zh-CN" sz="3735" b="1">
                <a:solidFill>
                  <a:prstClr val="black"/>
                </a:solidFill>
                <a:latin typeface="楷体" panose="02010609060101010101" pitchFamily="49" charset="-122"/>
                <a:ea typeface="楷体" panose="02010609060101010101" pitchFamily="49" charset="-122"/>
              </a:rPr>
              <a:t>——</a:t>
            </a:r>
            <a:r>
              <a:rPr lang="zh-CN" altLang="en-US" sz="3735" b="1">
                <a:solidFill>
                  <a:prstClr val="black"/>
                </a:solidFill>
                <a:latin typeface="楷体" panose="02010609060101010101" pitchFamily="49" charset="-122"/>
                <a:ea typeface="楷体" panose="02010609060101010101" pitchFamily="49" charset="-122"/>
              </a:rPr>
              <a:t>痛哭流涕</a:t>
            </a:r>
            <a:endParaRPr lang="en-US" altLang="zh-CN" sz="3735" b="1">
              <a:solidFill>
                <a:prstClr val="black"/>
              </a:solidFill>
              <a:latin typeface="楷体" panose="02010609060101010101" pitchFamily="49" charset="-122"/>
              <a:ea typeface="楷体" panose="02010609060101010101" pitchFamily="49" charset="-122"/>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left)">
                                      <p:cBhvr>
                                        <p:cTn id="11" dur="500"/>
                                        <p:tgtEl>
                                          <p:spTgt spid="30"/>
                                        </p:tgtEl>
                                      </p:cBhvr>
                                    </p:animEffect>
                                  </p:childTnLst>
                                </p:cTn>
                              </p:par>
                            </p:childTnLst>
                          </p:cTn>
                        </p:par>
                      </p:childTnLst>
                    </p:cTn>
                  </p:par>
                  <p:par>
                    <p:cTn id="12" fill="hold">
                      <p:stCondLst>
                        <p:cond delay="indefinite"/>
                      </p:stCondLst>
                      <p:childTnLst>
                        <p:par>
                          <p:cTn id="13" fill="hold">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1000"/>
                                        <p:tgtEl>
                                          <p:spTgt spid="32"/>
                                        </p:tgtEl>
                                      </p:cBhvr>
                                    </p:animEffect>
                                    <p:anim calcmode="lin" valueType="num">
                                      <p:cBhvr>
                                        <p:cTn id="17" dur="1000" fill="hold"/>
                                        <p:tgtEl>
                                          <p:spTgt spid="32"/>
                                        </p:tgtEl>
                                        <p:attrNameLst>
                                          <p:attrName>ppt_x</p:attrName>
                                        </p:attrNameLst>
                                      </p:cBhvr>
                                      <p:tavLst>
                                        <p:tav tm="0">
                                          <p:val>
                                            <p:strVal val="#ppt_x"/>
                                          </p:val>
                                        </p:tav>
                                        <p:tav tm="100000">
                                          <p:val>
                                            <p:strVal val="#ppt_x"/>
                                          </p:val>
                                        </p:tav>
                                      </p:tavLst>
                                    </p:anim>
                                    <p:anim calcmode="lin" valueType="num">
                                      <p:cBhvr>
                                        <p:cTn id="18" dur="1000" fill="hold"/>
                                        <p:tgtEl>
                                          <p:spTgt spid="32"/>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35"/>
                                        </p:tgtEl>
                                        <p:attrNameLst>
                                          <p:attrName>style.visibility</p:attrName>
                                        </p:attrNameLst>
                                      </p:cBhvr>
                                      <p:to>
                                        <p:strVal val="visible"/>
                                      </p:to>
                                    </p:set>
                                    <p:animEffect transition="in" filter="wipe(left)">
                                      <p:cBhvr>
                                        <p:cTn id="22" dur="500"/>
                                        <p:tgtEl>
                                          <p:spTgt spid="35"/>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anim calcmode="lin" valueType="num">
                                      <p:cBhvr>
                                        <p:cTn id="28" dur="1000" fill="hold"/>
                                        <p:tgtEl>
                                          <p:spTgt spid="36"/>
                                        </p:tgtEl>
                                        <p:attrNameLst>
                                          <p:attrName>ppt_x</p:attrName>
                                        </p:attrNameLst>
                                      </p:cBhvr>
                                      <p:tavLst>
                                        <p:tav tm="0">
                                          <p:val>
                                            <p:strVal val="#ppt_x"/>
                                          </p:val>
                                        </p:tav>
                                        <p:tav tm="100000">
                                          <p:val>
                                            <p:strVal val="#ppt_x"/>
                                          </p:val>
                                        </p:tav>
                                      </p:tavLst>
                                    </p:anim>
                                    <p:anim calcmode="lin" valueType="num">
                                      <p:cBhvr>
                                        <p:cTn id="29"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37"/>
                                        </p:tgtEl>
                                        <p:attrNameLst>
                                          <p:attrName>style.visibility</p:attrName>
                                        </p:attrNameLst>
                                      </p:cBhvr>
                                      <p:to>
                                        <p:strVal val="visible"/>
                                      </p:to>
                                    </p:set>
                                    <p:animEffect transition="in" filter="fade">
                                      <p:cBhvr>
                                        <p:cTn id="34" dur="1000"/>
                                        <p:tgtEl>
                                          <p:spTgt spid="37"/>
                                        </p:tgtEl>
                                      </p:cBhvr>
                                    </p:animEffect>
                                    <p:anim calcmode="lin" valueType="num">
                                      <p:cBhvr>
                                        <p:cTn id="35" dur="1000" fill="hold"/>
                                        <p:tgtEl>
                                          <p:spTgt spid="37"/>
                                        </p:tgtEl>
                                        <p:attrNameLst>
                                          <p:attrName>ppt_x</p:attrName>
                                        </p:attrNameLst>
                                      </p:cBhvr>
                                      <p:tavLst>
                                        <p:tav tm="0">
                                          <p:val>
                                            <p:strVal val="#ppt_x"/>
                                          </p:val>
                                        </p:tav>
                                        <p:tav tm="100000">
                                          <p:val>
                                            <p:strVal val="#ppt_x"/>
                                          </p:val>
                                        </p:tav>
                                      </p:tavLst>
                                    </p:anim>
                                    <p:anim calcmode="lin" valueType="num">
                                      <p:cBhvr>
                                        <p:cTn id="36" dur="1000" fill="hold"/>
                                        <p:tgtEl>
                                          <p:spTgt spid="37"/>
                                        </p:tgtEl>
                                        <p:attrNameLst>
                                          <p:attrName>ppt_y</p:attrName>
                                        </p:attrNameLst>
                                      </p:cBhvr>
                                      <p:tavLst>
                                        <p:tav tm="0">
                                          <p:val>
                                            <p:strVal val="#ppt_y+.1"/>
                                          </p:val>
                                        </p:tav>
                                        <p:tav tm="100000">
                                          <p:val>
                                            <p:strVal val="#ppt_y"/>
                                          </p:val>
                                        </p:tav>
                                      </p:tavLst>
                                    </p:anim>
                                  </p:childTnLst>
                                </p:cTn>
                              </p:par>
                            </p:childTnLst>
                          </p:cTn>
                        </p:par>
                        <p:par>
                          <p:cTn id="37" fill="hold">
                            <p:stCondLst>
                              <p:cond delay="1000"/>
                            </p:stCondLst>
                            <p:childTnLst>
                              <p:par>
                                <p:cTn id="38" presetID="22" presetClass="entr" presetSubtype="8"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wipe(left)">
                                      <p:cBhvr>
                                        <p:cTn id="40" dur="500"/>
                                        <p:tgtEl>
                                          <p:spTgt spid="44"/>
                                        </p:tgtEl>
                                      </p:cBhvr>
                                    </p:animEffect>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grpId="0" nodeType="click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1000"/>
                                        <p:tgtEl>
                                          <p:spTgt spid="45"/>
                                        </p:tgtEl>
                                      </p:cBhvr>
                                    </p:animEffect>
                                    <p:anim calcmode="lin" valueType="num">
                                      <p:cBhvr>
                                        <p:cTn id="46" dur="1000" fill="hold"/>
                                        <p:tgtEl>
                                          <p:spTgt spid="45"/>
                                        </p:tgtEl>
                                        <p:attrNameLst>
                                          <p:attrName>ppt_x</p:attrName>
                                        </p:attrNameLst>
                                      </p:cBhvr>
                                      <p:tavLst>
                                        <p:tav tm="0">
                                          <p:val>
                                            <p:strVal val="#ppt_x"/>
                                          </p:val>
                                        </p:tav>
                                        <p:tav tm="100000">
                                          <p:val>
                                            <p:strVal val="#ppt_x"/>
                                          </p:val>
                                        </p:tav>
                                      </p:tavLst>
                                    </p:anim>
                                    <p:anim calcmode="lin" valueType="num">
                                      <p:cBhvr>
                                        <p:cTn id="47"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grpId="0" nodeType="clickEffect">
                                  <p:stCondLst>
                                    <p:cond delay="0"/>
                                  </p:stCondLst>
                                  <p:childTnLst>
                                    <p:set>
                                      <p:cBhvr>
                                        <p:cTn id="51" dur="1" fill="hold">
                                          <p:stCondLst>
                                            <p:cond delay="0"/>
                                          </p:stCondLst>
                                        </p:cTn>
                                        <p:tgtEl>
                                          <p:spTgt spid="33"/>
                                        </p:tgtEl>
                                        <p:attrNameLst>
                                          <p:attrName>style.visibility</p:attrName>
                                        </p:attrNameLst>
                                      </p:cBhvr>
                                      <p:to>
                                        <p:strVal val="visible"/>
                                      </p:to>
                                    </p:set>
                                    <p:animEffect transition="in" filter="fade">
                                      <p:cBhvr>
                                        <p:cTn id="52" dur="1000"/>
                                        <p:tgtEl>
                                          <p:spTgt spid="33"/>
                                        </p:tgtEl>
                                      </p:cBhvr>
                                    </p:animEffect>
                                    <p:anim calcmode="lin" valueType="num">
                                      <p:cBhvr>
                                        <p:cTn id="53" dur="1000" fill="hold"/>
                                        <p:tgtEl>
                                          <p:spTgt spid="33"/>
                                        </p:tgtEl>
                                        <p:attrNameLst>
                                          <p:attrName>ppt_x</p:attrName>
                                        </p:attrNameLst>
                                      </p:cBhvr>
                                      <p:tavLst>
                                        <p:tav tm="0">
                                          <p:val>
                                            <p:strVal val="#ppt_x"/>
                                          </p:val>
                                        </p:tav>
                                        <p:tav tm="100000">
                                          <p:val>
                                            <p:strVal val="#ppt_x"/>
                                          </p:val>
                                        </p:tav>
                                      </p:tavLst>
                                    </p:anim>
                                    <p:anim calcmode="lin" valueType="num">
                                      <p:cBhvr>
                                        <p:cTn id="54" dur="1000" fill="hold"/>
                                        <p:tgtEl>
                                          <p:spTgt spid="33"/>
                                        </p:tgtEl>
                                        <p:attrNameLst>
                                          <p:attrName>ppt_y</p:attrName>
                                        </p:attrNameLst>
                                      </p:cBhvr>
                                      <p:tavLst>
                                        <p:tav tm="0">
                                          <p:val>
                                            <p:strVal val="#ppt_y+.1"/>
                                          </p:val>
                                        </p:tav>
                                        <p:tav tm="100000">
                                          <p:val>
                                            <p:strVal val="#ppt_y"/>
                                          </p:val>
                                        </p:tav>
                                      </p:tavLst>
                                    </p:anim>
                                  </p:childTnLst>
                                </p:cTn>
                              </p:par>
                            </p:childTnLst>
                          </p:cTn>
                        </p:par>
                        <p:par>
                          <p:cTn id="55" fill="hold">
                            <p:stCondLst>
                              <p:cond delay="1000"/>
                            </p:stCondLst>
                            <p:childTnLst>
                              <p:par>
                                <p:cTn id="56" presetID="22" presetClass="entr" presetSubtype="8" fill="hold" grpId="0" nodeType="afterEffect">
                                  <p:stCondLst>
                                    <p:cond delay="0"/>
                                  </p:stCondLst>
                                  <p:childTnLst>
                                    <p:set>
                                      <p:cBhvr>
                                        <p:cTn id="57" dur="1" fill="hold">
                                          <p:stCondLst>
                                            <p:cond delay="0"/>
                                          </p:stCondLst>
                                        </p:cTn>
                                        <p:tgtEl>
                                          <p:spTgt spid="38"/>
                                        </p:tgtEl>
                                        <p:attrNameLst>
                                          <p:attrName>style.visibility</p:attrName>
                                        </p:attrNameLst>
                                      </p:cBhvr>
                                      <p:to>
                                        <p:strVal val="visible"/>
                                      </p:to>
                                    </p:set>
                                    <p:animEffect transition="in" filter="wipe(left)">
                                      <p:cBhvr>
                                        <p:cTn id="58" dur="500"/>
                                        <p:tgtEl>
                                          <p:spTgt spid="38"/>
                                        </p:tgtEl>
                                      </p:cBhvr>
                                    </p:animEffect>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39"/>
                                        </p:tgtEl>
                                        <p:attrNameLst>
                                          <p:attrName>style.visibility</p:attrName>
                                        </p:attrNameLst>
                                      </p:cBhvr>
                                      <p:to>
                                        <p:strVal val="visible"/>
                                      </p:to>
                                    </p:set>
                                    <p:animEffect transition="in" filter="fade">
                                      <p:cBhvr>
                                        <p:cTn id="63" dur="1000"/>
                                        <p:tgtEl>
                                          <p:spTgt spid="39"/>
                                        </p:tgtEl>
                                      </p:cBhvr>
                                    </p:animEffect>
                                    <p:anim calcmode="lin" valueType="num">
                                      <p:cBhvr>
                                        <p:cTn id="64" dur="1000" fill="hold"/>
                                        <p:tgtEl>
                                          <p:spTgt spid="39"/>
                                        </p:tgtEl>
                                        <p:attrNameLst>
                                          <p:attrName>ppt_x</p:attrName>
                                        </p:attrNameLst>
                                      </p:cBhvr>
                                      <p:tavLst>
                                        <p:tav tm="0">
                                          <p:val>
                                            <p:strVal val="#ppt_x"/>
                                          </p:val>
                                        </p:tav>
                                        <p:tav tm="100000">
                                          <p:val>
                                            <p:strVal val="#ppt_x"/>
                                          </p:val>
                                        </p:tav>
                                      </p:tavLst>
                                    </p:anim>
                                    <p:anim calcmode="lin" valueType="num">
                                      <p:cBhvr>
                                        <p:cTn id="65"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40"/>
                                        </p:tgtEl>
                                        <p:attrNameLst>
                                          <p:attrName>style.visibility</p:attrName>
                                        </p:attrNameLst>
                                      </p:cBhvr>
                                      <p:to>
                                        <p:strVal val="visible"/>
                                      </p:to>
                                    </p:set>
                                    <p:animEffect transition="in" filter="fade">
                                      <p:cBhvr>
                                        <p:cTn id="70" dur="1000"/>
                                        <p:tgtEl>
                                          <p:spTgt spid="40"/>
                                        </p:tgtEl>
                                      </p:cBhvr>
                                    </p:animEffect>
                                    <p:anim calcmode="lin" valueType="num">
                                      <p:cBhvr>
                                        <p:cTn id="71" dur="1000" fill="hold"/>
                                        <p:tgtEl>
                                          <p:spTgt spid="40"/>
                                        </p:tgtEl>
                                        <p:attrNameLst>
                                          <p:attrName>ppt_x</p:attrName>
                                        </p:attrNameLst>
                                      </p:cBhvr>
                                      <p:tavLst>
                                        <p:tav tm="0">
                                          <p:val>
                                            <p:strVal val="#ppt_x"/>
                                          </p:val>
                                        </p:tav>
                                        <p:tav tm="100000">
                                          <p:val>
                                            <p:strVal val="#ppt_x"/>
                                          </p:val>
                                        </p:tav>
                                      </p:tavLst>
                                    </p:anim>
                                    <p:anim calcmode="lin" valueType="num">
                                      <p:cBhvr>
                                        <p:cTn id="72"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grpId="0" nodeType="click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42" presetClass="entr" presetSubtype="0" fill="hold" grpId="0" nodeType="click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fade">
                                      <p:cBhvr>
                                        <p:cTn id="84" dur="1000"/>
                                        <p:tgtEl>
                                          <p:spTgt spid="52"/>
                                        </p:tgtEl>
                                      </p:cBhvr>
                                    </p:animEffect>
                                    <p:anim calcmode="lin" valueType="num">
                                      <p:cBhvr>
                                        <p:cTn id="85" dur="1000" fill="hold"/>
                                        <p:tgtEl>
                                          <p:spTgt spid="52"/>
                                        </p:tgtEl>
                                        <p:attrNameLst>
                                          <p:attrName>ppt_x</p:attrName>
                                        </p:attrNameLst>
                                      </p:cBhvr>
                                      <p:tavLst>
                                        <p:tav tm="0">
                                          <p:val>
                                            <p:strVal val="#ppt_x"/>
                                          </p:val>
                                        </p:tav>
                                        <p:tav tm="100000">
                                          <p:val>
                                            <p:strVal val="#ppt_x"/>
                                          </p:val>
                                        </p:tav>
                                      </p:tavLst>
                                    </p:anim>
                                    <p:anim calcmode="lin" valueType="num">
                                      <p:cBhvr>
                                        <p:cTn id="86" dur="1000" fill="hold"/>
                                        <p:tgtEl>
                                          <p:spTgt spid="52"/>
                                        </p:tgtEl>
                                        <p:attrNameLst>
                                          <p:attrName>ppt_y</p:attrName>
                                        </p:attrNameLst>
                                      </p:cBhvr>
                                      <p:tavLst>
                                        <p:tav tm="0">
                                          <p:val>
                                            <p:strVal val="#ppt_y+.1"/>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42" presetClass="entr" presetSubtype="0" fill="hold" grpId="0" nodeType="click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1000"/>
                            </p:stCondLst>
                            <p:childTnLst>
                              <p:par>
                                <p:cTn id="95" presetID="22" presetClass="entr" presetSubtype="8" fill="hold" grpId="0" nodeType="after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left)">
                                      <p:cBhvr>
                                        <p:cTn id="97" dur="500"/>
                                        <p:tgtEl>
                                          <p:spTgt spid="46"/>
                                        </p:tgtEl>
                                      </p:cBhvr>
                                    </p:animEffect>
                                  </p:childTnLst>
                                </p:cTn>
                              </p:par>
                            </p:childTnLst>
                          </p:cTn>
                        </p:par>
                      </p:childTnLst>
                    </p:cTn>
                  </p:par>
                  <p:par>
                    <p:cTn id="98" fill="hold">
                      <p:stCondLst>
                        <p:cond delay="indefinite"/>
                      </p:stCondLst>
                      <p:childTnLst>
                        <p:par>
                          <p:cTn id="99" fill="hold">
                            <p:stCondLst>
                              <p:cond delay="0"/>
                            </p:stCondLst>
                            <p:childTnLst>
                              <p:par>
                                <p:cTn id="100" presetID="42" presetClass="entr" presetSubtype="0" fill="hold" grpId="0" nodeType="clickEffect">
                                  <p:stCondLst>
                                    <p:cond delay="0"/>
                                  </p:stCondLst>
                                  <p:childTnLst>
                                    <p:set>
                                      <p:cBhvr>
                                        <p:cTn id="101" dur="1" fill="hold">
                                          <p:stCondLst>
                                            <p:cond delay="0"/>
                                          </p:stCondLst>
                                        </p:cTn>
                                        <p:tgtEl>
                                          <p:spTgt spid="47"/>
                                        </p:tgtEl>
                                        <p:attrNameLst>
                                          <p:attrName>style.visibility</p:attrName>
                                        </p:attrNameLst>
                                      </p:cBhvr>
                                      <p:to>
                                        <p:strVal val="visible"/>
                                      </p:to>
                                    </p:set>
                                    <p:animEffect transition="in" filter="fade">
                                      <p:cBhvr>
                                        <p:cTn id="102" dur="1000"/>
                                        <p:tgtEl>
                                          <p:spTgt spid="47"/>
                                        </p:tgtEl>
                                      </p:cBhvr>
                                    </p:animEffect>
                                    <p:anim calcmode="lin" valueType="num">
                                      <p:cBhvr>
                                        <p:cTn id="103" dur="1000" fill="hold"/>
                                        <p:tgtEl>
                                          <p:spTgt spid="47"/>
                                        </p:tgtEl>
                                        <p:attrNameLst>
                                          <p:attrName>ppt_x</p:attrName>
                                        </p:attrNameLst>
                                      </p:cBhvr>
                                      <p:tavLst>
                                        <p:tav tm="0">
                                          <p:val>
                                            <p:strVal val="#ppt_x"/>
                                          </p:val>
                                        </p:tav>
                                        <p:tav tm="100000">
                                          <p:val>
                                            <p:strVal val="#ppt_x"/>
                                          </p:val>
                                        </p:tav>
                                      </p:tavLst>
                                    </p:anim>
                                    <p:anim calcmode="lin" valueType="num">
                                      <p:cBhvr>
                                        <p:cTn id="10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42" presetClass="entr" presetSubtype="0" fill="hold" grpId="0" nodeType="clickEffect">
                                  <p:stCondLst>
                                    <p:cond delay="0"/>
                                  </p:stCondLst>
                                  <p:childTnLst>
                                    <p:set>
                                      <p:cBhvr>
                                        <p:cTn id="108" dur="1" fill="hold">
                                          <p:stCondLst>
                                            <p:cond delay="0"/>
                                          </p:stCondLst>
                                        </p:cTn>
                                        <p:tgtEl>
                                          <p:spTgt spid="34"/>
                                        </p:tgtEl>
                                        <p:attrNameLst>
                                          <p:attrName>style.visibility</p:attrName>
                                        </p:attrNameLst>
                                      </p:cBhvr>
                                      <p:to>
                                        <p:strVal val="visible"/>
                                      </p:to>
                                    </p:set>
                                    <p:animEffect transition="in" filter="fade">
                                      <p:cBhvr>
                                        <p:cTn id="109" dur="1000"/>
                                        <p:tgtEl>
                                          <p:spTgt spid="34"/>
                                        </p:tgtEl>
                                      </p:cBhvr>
                                    </p:animEffect>
                                    <p:anim calcmode="lin" valueType="num">
                                      <p:cBhvr>
                                        <p:cTn id="110" dur="1000" fill="hold"/>
                                        <p:tgtEl>
                                          <p:spTgt spid="34"/>
                                        </p:tgtEl>
                                        <p:attrNameLst>
                                          <p:attrName>ppt_x</p:attrName>
                                        </p:attrNameLst>
                                      </p:cBhvr>
                                      <p:tavLst>
                                        <p:tav tm="0">
                                          <p:val>
                                            <p:strVal val="#ppt_x"/>
                                          </p:val>
                                        </p:tav>
                                        <p:tav tm="100000">
                                          <p:val>
                                            <p:strVal val="#ppt_x"/>
                                          </p:val>
                                        </p:tav>
                                      </p:tavLst>
                                    </p:anim>
                                    <p:anim calcmode="lin" valueType="num">
                                      <p:cBhvr>
                                        <p:cTn id="111" dur="1000" fill="hold"/>
                                        <p:tgtEl>
                                          <p:spTgt spid="34"/>
                                        </p:tgtEl>
                                        <p:attrNameLst>
                                          <p:attrName>ppt_y</p:attrName>
                                        </p:attrNameLst>
                                      </p:cBhvr>
                                      <p:tavLst>
                                        <p:tav tm="0">
                                          <p:val>
                                            <p:strVal val="#ppt_y+.1"/>
                                          </p:val>
                                        </p:tav>
                                        <p:tav tm="100000">
                                          <p:val>
                                            <p:strVal val="#ppt_y"/>
                                          </p:val>
                                        </p:tav>
                                      </p:tavLst>
                                    </p:anim>
                                  </p:childTnLst>
                                </p:cTn>
                              </p:par>
                            </p:childTnLst>
                          </p:cTn>
                        </p:par>
                        <p:par>
                          <p:cTn id="112" fill="hold">
                            <p:stCondLst>
                              <p:cond delay="1000"/>
                            </p:stCondLst>
                            <p:childTnLst>
                              <p:par>
                                <p:cTn id="113" presetID="22" presetClass="entr" presetSubtype="8" fill="hold" grpId="0" nodeType="afterEffect">
                                  <p:stCondLst>
                                    <p:cond delay="0"/>
                                  </p:stCondLst>
                                  <p:childTnLst>
                                    <p:set>
                                      <p:cBhvr>
                                        <p:cTn id="114" dur="1" fill="hold">
                                          <p:stCondLst>
                                            <p:cond delay="0"/>
                                          </p:stCondLst>
                                        </p:cTn>
                                        <p:tgtEl>
                                          <p:spTgt spid="41"/>
                                        </p:tgtEl>
                                        <p:attrNameLst>
                                          <p:attrName>style.visibility</p:attrName>
                                        </p:attrNameLst>
                                      </p:cBhvr>
                                      <p:to>
                                        <p:strVal val="visible"/>
                                      </p:to>
                                    </p:set>
                                    <p:animEffect transition="in" filter="wipe(left)">
                                      <p:cBhvr>
                                        <p:cTn id="115" dur="500"/>
                                        <p:tgtEl>
                                          <p:spTgt spid="41"/>
                                        </p:tgtEl>
                                      </p:cBhvr>
                                    </p:animEffect>
                                  </p:childTnLst>
                                </p:cTn>
                              </p:par>
                            </p:childTnLst>
                          </p:cTn>
                        </p:par>
                      </p:childTnLst>
                    </p:cTn>
                  </p:par>
                  <p:par>
                    <p:cTn id="116" fill="hold">
                      <p:stCondLst>
                        <p:cond delay="indefinite"/>
                      </p:stCondLst>
                      <p:childTnLst>
                        <p:par>
                          <p:cTn id="117" fill="hold">
                            <p:stCondLst>
                              <p:cond delay="0"/>
                            </p:stCondLst>
                            <p:childTnLst>
                              <p:par>
                                <p:cTn id="118" presetID="42" presetClass="entr" presetSubtype="0" fill="hold" grpId="0" nodeType="clickEffect">
                                  <p:stCondLst>
                                    <p:cond delay="0"/>
                                  </p:stCondLst>
                                  <p:childTnLst>
                                    <p:set>
                                      <p:cBhvr>
                                        <p:cTn id="119" dur="1" fill="hold">
                                          <p:stCondLst>
                                            <p:cond delay="0"/>
                                          </p:stCondLst>
                                        </p:cTn>
                                        <p:tgtEl>
                                          <p:spTgt spid="42"/>
                                        </p:tgtEl>
                                        <p:attrNameLst>
                                          <p:attrName>style.visibility</p:attrName>
                                        </p:attrNameLst>
                                      </p:cBhvr>
                                      <p:to>
                                        <p:strVal val="visible"/>
                                      </p:to>
                                    </p:set>
                                    <p:animEffect transition="in" filter="fade">
                                      <p:cBhvr>
                                        <p:cTn id="120" dur="1000"/>
                                        <p:tgtEl>
                                          <p:spTgt spid="42"/>
                                        </p:tgtEl>
                                      </p:cBhvr>
                                    </p:animEffect>
                                    <p:anim calcmode="lin" valueType="num">
                                      <p:cBhvr>
                                        <p:cTn id="121" dur="1000" fill="hold"/>
                                        <p:tgtEl>
                                          <p:spTgt spid="42"/>
                                        </p:tgtEl>
                                        <p:attrNameLst>
                                          <p:attrName>ppt_x</p:attrName>
                                        </p:attrNameLst>
                                      </p:cBhvr>
                                      <p:tavLst>
                                        <p:tav tm="0">
                                          <p:val>
                                            <p:strVal val="#ppt_x"/>
                                          </p:val>
                                        </p:tav>
                                        <p:tav tm="100000">
                                          <p:val>
                                            <p:strVal val="#ppt_x"/>
                                          </p:val>
                                        </p:tav>
                                      </p:tavLst>
                                    </p:anim>
                                    <p:anim calcmode="lin" valueType="num">
                                      <p:cBhvr>
                                        <p:cTn id="122"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42" presetClass="entr" presetSubtype="0" fill="hold" grpId="0" nodeType="clickEffect">
                                  <p:stCondLst>
                                    <p:cond delay="0"/>
                                  </p:stCondLst>
                                  <p:childTnLst>
                                    <p:set>
                                      <p:cBhvr>
                                        <p:cTn id="126" dur="1" fill="hold">
                                          <p:stCondLst>
                                            <p:cond delay="0"/>
                                          </p:stCondLst>
                                        </p:cTn>
                                        <p:tgtEl>
                                          <p:spTgt spid="43"/>
                                        </p:tgtEl>
                                        <p:attrNameLst>
                                          <p:attrName>style.visibility</p:attrName>
                                        </p:attrNameLst>
                                      </p:cBhvr>
                                      <p:to>
                                        <p:strVal val="visible"/>
                                      </p:to>
                                    </p:set>
                                    <p:animEffect transition="in" filter="fade">
                                      <p:cBhvr>
                                        <p:cTn id="127" dur="1000"/>
                                        <p:tgtEl>
                                          <p:spTgt spid="43"/>
                                        </p:tgtEl>
                                      </p:cBhvr>
                                    </p:animEffect>
                                    <p:anim calcmode="lin" valueType="num">
                                      <p:cBhvr>
                                        <p:cTn id="128" dur="1000" fill="hold"/>
                                        <p:tgtEl>
                                          <p:spTgt spid="43"/>
                                        </p:tgtEl>
                                        <p:attrNameLst>
                                          <p:attrName>ppt_x</p:attrName>
                                        </p:attrNameLst>
                                      </p:cBhvr>
                                      <p:tavLst>
                                        <p:tav tm="0">
                                          <p:val>
                                            <p:strVal val="#ppt_x"/>
                                          </p:val>
                                        </p:tav>
                                        <p:tav tm="100000">
                                          <p:val>
                                            <p:strVal val="#ppt_x"/>
                                          </p:val>
                                        </p:tav>
                                      </p:tavLst>
                                    </p:anim>
                                    <p:anim calcmode="lin" valueType="num">
                                      <p:cBhvr>
                                        <p:cTn id="129" dur="1000" fill="hold"/>
                                        <p:tgtEl>
                                          <p:spTgt spid="43"/>
                                        </p:tgtEl>
                                        <p:attrNameLst>
                                          <p:attrName>ppt_y</p:attrName>
                                        </p:attrNameLst>
                                      </p:cBhvr>
                                      <p:tavLst>
                                        <p:tav tm="0">
                                          <p:val>
                                            <p:strVal val="#ppt_y+.1"/>
                                          </p:val>
                                        </p:tav>
                                        <p:tav tm="100000">
                                          <p:val>
                                            <p:strVal val="#ppt_y"/>
                                          </p:val>
                                        </p:tav>
                                      </p:tavLst>
                                    </p:anim>
                                  </p:childTnLst>
                                </p:cTn>
                              </p:par>
                            </p:childTnLst>
                          </p:cTn>
                        </p:par>
                        <p:par>
                          <p:cTn id="130" fill="hold">
                            <p:stCondLst>
                              <p:cond delay="1000"/>
                            </p:stCondLst>
                            <p:childTnLst>
                              <p:par>
                                <p:cTn id="131" presetID="22" presetClass="entr" presetSubtype="8" fill="hold" grpId="0" nodeType="afterEffect">
                                  <p:stCondLst>
                                    <p:cond delay="0"/>
                                  </p:stCondLst>
                                  <p:childTnLst>
                                    <p:set>
                                      <p:cBhvr>
                                        <p:cTn id="132" dur="1" fill="hold">
                                          <p:stCondLst>
                                            <p:cond delay="0"/>
                                          </p:stCondLst>
                                        </p:cTn>
                                        <p:tgtEl>
                                          <p:spTgt spid="48"/>
                                        </p:tgtEl>
                                        <p:attrNameLst>
                                          <p:attrName>style.visibility</p:attrName>
                                        </p:attrNameLst>
                                      </p:cBhvr>
                                      <p:to>
                                        <p:strVal val="visible"/>
                                      </p:to>
                                    </p:set>
                                    <p:animEffect transition="in" filter="wipe(left)">
                                      <p:cBhvr>
                                        <p:cTn id="133" dur="500"/>
                                        <p:tgtEl>
                                          <p:spTgt spid="48"/>
                                        </p:tgtEl>
                                      </p:cBhvr>
                                    </p:animEffect>
                                  </p:childTnLst>
                                </p:cTn>
                              </p:par>
                            </p:childTnLst>
                          </p:cTn>
                        </p:par>
                      </p:childTnLst>
                    </p:cTn>
                  </p:par>
                  <p:par>
                    <p:cTn id="134" fill="hold">
                      <p:stCondLst>
                        <p:cond delay="indefinite"/>
                      </p:stCondLst>
                      <p:childTnLst>
                        <p:par>
                          <p:cTn id="135" fill="hold">
                            <p:stCondLst>
                              <p:cond delay="0"/>
                            </p:stCondLst>
                            <p:childTnLst>
                              <p:par>
                                <p:cTn id="136" presetID="42" presetClass="entr" presetSubtype="0" fill="hold" grpId="0" nodeType="clickEffect">
                                  <p:stCondLst>
                                    <p:cond delay="0"/>
                                  </p:stCondLst>
                                  <p:childTnLst>
                                    <p:set>
                                      <p:cBhvr>
                                        <p:cTn id="137" dur="1" fill="hold">
                                          <p:stCondLst>
                                            <p:cond delay="0"/>
                                          </p:stCondLst>
                                        </p:cTn>
                                        <p:tgtEl>
                                          <p:spTgt spid="49"/>
                                        </p:tgtEl>
                                        <p:attrNameLst>
                                          <p:attrName>style.visibility</p:attrName>
                                        </p:attrNameLst>
                                      </p:cBhvr>
                                      <p:to>
                                        <p:strVal val="visible"/>
                                      </p:to>
                                    </p:set>
                                    <p:animEffect transition="in" filter="fade">
                                      <p:cBhvr>
                                        <p:cTn id="138" dur="1000"/>
                                        <p:tgtEl>
                                          <p:spTgt spid="49"/>
                                        </p:tgtEl>
                                      </p:cBhvr>
                                    </p:animEffect>
                                    <p:anim calcmode="lin" valueType="num">
                                      <p:cBhvr>
                                        <p:cTn id="139" dur="1000" fill="hold"/>
                                        <p:tgtEl>
                                          <p:spTgt spid="49"/>
                                        </p:tgtEl>
                                        <p:attrNameLst>
                                          <p:attrName>ppt_x</p:attrName>
                                        </p:attrNameLst>
                                      </p:cBhvr>
                                      <p:tavLst>
                                        <p:tav tm="0">
                                          <p:val>
                                            <p:strVal val="#ppt_x"/>
                                          </p:val>
                                        </p:tav>
                                        <p:tav tm="100000">
                                          <p:val>
                                            <p:strVal val="#ppt_x"/>
                                          </p:val>
                                        </p:tav>
                                      </p:tavLst>
                                    </p:anim>
                                    <p:anim calcmode="lin" valueType="num">
                                      <p:cBhvr>
                                        <p:cTn id="140" dur="1000" fill="hold"/>
                                        <p:tgtEl>
                                          <p:spTgt spid="49"/>
                                        </p:tgtEl>
                                        <p:attrNameLst>
                                          <p:attrName>ppt_y</p:attrName>
                                        </p:attrNameLst>
                                      </p:cBhvr>
                                      <p:tavLst>
                                        <p:tav tm="0">
                                          <p:val>
                                            <p:strVal val="#ppt_y+.1"/>
                                          </p:val>
                                        </p:tav>
                                        <p:tav tm="100000">
                                          <p:val>
                                            <p:strVal val="#ppt_y"/>
                                          </p:val>
                                        </p:tav>
                                      </p:tavLst>
                                    </p:anim>
                                  </p:childTnLst>
                                </p:cTn>
                              </p:par>
                            </p:childTnLst>
                          </p:cTn>
                        </p:par>
                        <p:par>
                          <p:cTn id="141" fill="hold">
                            <p:stCondLst>
                              <p:cond delay="1000"/>
                            </p:stCondLst>
                            <p:childTnLst>
                              <p:par>
                                <p:cTn id="142" presetID="22" presetClass="entr" presetSubtype="8" fill="hold" grpId="0" nodeType="afterEffect">
                                  <p:stCondLst>
                                    <p:cond delay="0"/>
                                  </p:stCondLst>
                                  <p:childTnLst>
                                    <p:set>
                                      <p:cBhvr>
                                        <p:cTn id="143" dur="1" fill="hold">
                                          <p:stCondLst>
                                            <p:cond delay="0"/>
                                          </p:stCondLst>
                                        </p:cTn>
                                        <p:tgtEl>
                                          <p:spTgt spid="50"/>
                                        </p:tgtEl>
                                        <p:attrNameLst>
                                          <p:attrName>style.visibility</p:attrName>
                                        </p:attrNameLst>
                                      </p:cBhvr>
                                      <p:to>
                                        <p:strVal val="visible"/>
                                      </p:to>
                                    </p:set>
                                    <p:animEffect transition="in" filter="wipe(left)">
                                      <p:cBhvr>
                                        <p:cTn id="144" dur="500"/>
                                        <p:tgtEl>
                                          <p:spTgt spid="50"/>
                                        </p:tgtEl>
                                      </p:cBhvr>
                                    </p:animEffect>
                                  </p:childTnLst>
                                </p:cTn>
                              </p:par>
                            </p:childTnLst>
                          </p:cTn>
                        </p:par>
                      </p:childTnLst>
                    </p:cTn>
                  </p:par>
                  <p:par>
                    <p:cTn id="145" fill="hold">
                      <p:stCondLst>
                        <p:cond delay="indefinite"/>
                      </p:stCondLst>
                      <p:childTnLst>
                        <p:par>
                          <p:cTn id="146" fill="hold">
                            <p:stCondLst>
                              <p:cond delay="0"/>
                            </p:stCondLst>
                            <p:childTnLst>
                              <p:par>
                                <p:cTn id="147" presetID="42" presetClass="entr" presetSubtype="0" fill="hold" grpId="0" nodeType="clickEffect">
                                  <p:stCondLst>
                                    <p:cond delay="0"/>
                                  </p:stCondLst>
                                  <p:childTnLst>
                                    <p:set>
                                      <p:cBhvr>
                                        <p:cTn id="148" dur="1" fill="hold">
                                          <p:stCondLst>
                                            <p:cond delay="0"/>
                                          </p:stCondLst>
                                        </p:cTn>
                                        <p:tgtEl>
                                          <p:spTgt spid="51"/>
                                        </p:tgtEl>
                                        <p:attrNameLst>
                                          <p:attrName>style.visibility</p:attrName>
                                        </p:attrNameLst>
                                      </p:cBhvr>
                                      <p:to>
                                        <p:strVal val="visible"/>
                                      </p:to>
                                    </p:set>
                                    <p:animEffect transition="in" filter="fade">
                                      <p:cBhvr>
                                        <p:cTn id="149" dur="1000"/>
                                        <p:tgtEl>
                                          <p:spTgt spid="51"/>
                                        </p:tgtEl>
                                      </p:cBhvr>
                                    </p:animEffect>
                                    <p:anim calcmode="lin" valueType="num">
                                      <p:cBhvr>
                                        <p:cTn id="150" dur="1000" fill="hold"/>
                                        <p:tgtEl>
                                          <p:spTgt spid="51"/>
                                        </p:tgtEl>
                                        <p:attrNameLst>
                                          <p:attrName>ppt_x</p:attrName>
                                        </p:attrNameLst>
                                      </p:cBhvr>
                                      <p:tavLst>
                                        <p:tav tm="0">
                                          <p:val>
                                            <p:strVal val="#ppt_x"/>
                                          </p:val>
                                        </p:tav>
                                        <p:tav tm="100000">
                                          <p:val>
                                            <p:strVal val="#ppt_x"/>
                                          </p:val>
                                        </p:tav>
                                      </p:tavLst>
                                    </p:anim>
                                    <p:anim calcmode="lin" valueType="num">
                                      <p:cBhvr>
                                        <p:cTn id="151" dur="10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P spid="33" grpId="0"/>
      <p:bldP spid="34" grpId="0"/>
      <p:bldP spid="35" grpId="0" animBg="1"/>
      <p:bldP spid="36" grpId="0"/>
      <p:bldP spid="37" grpId="0"/>
      <p:bldP spid="38" grpId="0" animBg="1"/>
      <p:bldP spid="39" grpId="0"/>
      <p:bldP spid="40" grpId="0"/>
      <p:bldP spid="41" grpId="0" animBg="1"/>
      <p:bldP spid="42" grpId="0"/>
      <p:bldP spid="43" grpId="0"/>
      <p:bldP spid="44" grpId="0" animBg="1"/>
      <p:bldP spid="45" grpId="0"/>
      <p:bldP spid="46" grpId="0" animBg="1"/>
      <p:bldP spid="47" grpId="0"/>
      <p:bldP spid="48" grpId="0" animBg="1"/>
      <p:bldP spid="49" grpId="0"/>
      <p:bldP spid="50" grpId="0" animBg="1"/>
      <p:bldP spid="51" grpId="0"/>
      <p:bldP spid="52" grpId="0"/>
      <p:bldP spid="53" grpId="0"/>
      <p:bldP spid="54"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a:spLocks noChangeArrowheads="1"/>
          </p:cNvSpPr>
          <p:nvPr/>
        </p:nvSpPr>
        <p:spPr bwMode="auto">
          <a:xfrm>
            <a:off x="927100" y="1913468"/>
            <a:ext cx="7143750" cy="40610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1917" tIns="60959" rIns="121917" bIns="60959">
            <a:spAutoFit/>
          </a:bodyPr>
          <a:lstStyle/>
          <a:p>
            <a:pPr defTabSz="1219200" fontAlgn="base">
              <a:lnSpc>
                <a:spcPct val="12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本文以梅花为线索，讲了外祖父的几件事，从中表现了这位老人对梅花的挚爱，表达了身在异国的华侨眷恋祖国的思想感情。</a:t>
            </a:r>
          </a:p>
        </p:txBody>
      </p:sp>
      <p:grpSp>
        <p:nvGrpSpPr>
          <p:cNvPr id="2" name="组合 3"/>
          <p:cNvGrpSpPr/>
          <p:nvPr/>
        </p:nvGrpSpPr>
        <p:grpSpPr bwMode="auto">
          <a:xfrm>
            <a:off x="350839" y="309035"/>
            <a:ext cx="2509837" cy="1405000"/>
            <a:chOff x="1309658" y="937075"/>
            <a:chExt cx="2627343" cy="1196513"/>
          </a:xfrm>
        </p:grpSpPr>
        <p:pic>
          <p:nvPicPr>
            <p:cNvPr id="34819" name="图片 1"/>
            <p:cNvPicPr>
              <a:picLocks noChangeAspect="1" noChangeArrowheads="1"/>
            </p:cNvPicPr>
            <p:nvPr/>
          </p:nvPicPr>
          <p:blipFill>
            <a:blip r:embed="rId2" cstate="email">
              <a:clrChange>
                <a:clrFrom>
                  <a:srgbClr val="FFFEFD"/>
                </a:clrFrom>
                <a:clrTo>
                  <a:srgbClr val="FFFEFD">
                    <a:alpha val="0"/>
                  </a:srgbClr>
                </a:clrTo>
              </a:clrChange>
            </a:blip>
            <a:srcRect/>
            <a:stretch>
              <a:fillRect/>
            </a:stretch>
          </p:blipFill>
          <p:spPr bwMode="auto">
            <a:xfrm>
              <a:off x="1527259" y="991683"/>
              <a:ext cx="2409742" cy="6074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820" name="文本框 2"/>
            <p:cNvSpPr txBox="1">
              <a:spLocks noChangeArrowheads="1"/>
            </p:cNvSpPr>
            <p:nvPr/>
          </p:nvSpPr>
          <p:spPr bwMode="auto">
            <a:xfrm>
              <a:off x="1309658" y="937075"/>
              <a:ext cx="2348383" cy="1196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1219200" fontAlgn="base">
                <a:spcBef>
                  <a:spcPct val="0"/>
                </a:spcBef>
                <a:spcAft>
                  <a:spcPct val="0"/>
                </a:spcAft>
                <a:defRPr/>
              </a:pPr>
              <a:r>
                <a:rPr lang="zh-CN" altLang="en-US" sz="4265" b="1">
                  <a:solidFill>
                    <a:srgbClr val="FF0000"/>
                  </a:solidFill>
                  <a:latin typeface="黑体" panose="02010609060101010101" pitchFamily="49" charset="-122"/>
                  <a:ea typeface="黑体" panose="02010609060101010101" pitchFamily="49" charset="-122"/>
                </a:rPr>
                <a:t>课堂小结</a:t>
              </a: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4" name="Rectangle 7"/>
          <p:cNvSpPr>
            <a:spLocks noChangeArrowheads="1"/>
          </p:cNvSpPr>
          <p:nvPr/>
        </p:nvSpPr>
        <p:spPr bwMode="auto">
          <a:xfrm>
            <a:off x="555626" y="1989668"/>
            <a:ext cx="5832475"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en-US" altLang="zh-CN" sz="4265" b="1">
                <a:solidFill>
                  <a:prstClr val="black"/>
                </a:solidFill>
                <a:latin typeface="楷体" panose="02010609060101010101" pitchFamily="49" charset="-122"/>
                <a:ea typeface="楷体" panose="02010609060101010101" pitchFamily="49" charset="-122"/>
              </a:rPr>
              <a:t>    《</a:t>
            </a:r>
            <a:r>
              <a:rPr lang="zh-CN" altLang="en-US" sz="4265" b="1">
                <a:solidFill>
                  <a:prstClr val="black"/>
                </a:solidFill>
                <a:latin typeface="楷体" panose="02010609060101010101" pitchFamily="49" charset="-122"/>
                <a:ea typeface="楷体" panose="02010609060101010101" pitchFamily="49" charset="-122"/>
              </a:rPr>
              <a:t>四时田园杂兴（其三十一）</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描写了乡村农人耕织以及儿童学着大人耕田的情景，展现了农家夏忙的场面。</a:t>
            </a:r>
            <a:endParaRPr lang="en-US" altLang="zh-CN" sz="4265" b="1">
              <a:solidFill>
                <a:prstClr val="black"/>
              </a:solidFill>
              <a:latin typeface="楷体" panose="02010609060101010101" pitchFamily="49" charset="-122"/>
              <a:ea typeface="楷体" panose="02010609060101010101" pitchFamily="49" charset="-122"/>
            </a:endParaRPr>
          </a:p>
        </p:txBody>
      </p:sp>
      <p:pic>
        <p:nvPicPr>
          <p:cNvPr id="14" name="图片 13"/>
          <p:cNvPicPr>
            <a:picLocks noChangeAspect="1"/>
          </p:cNvPicPr>
          <p:nvPr/>
        </p:nvPicPr>
        <p:blipFill>
          <a:blip r:embed="rId2" cstate="email"/>
          <a:stretch>
            <a:fillRect/>
          </a:stretch>
        </p:blipFill>
        <p:spPr>
          <a:xfrm>
            <a:off x="6297614" y="1989667"/>
            <a:ext cx="2279650" cy="3522133"/>
          </a:xfrm>
          <a:prstGeom prst="rect">
            <a:avLst/>
          </a:prstGeom>
          <a:effectLst>
            <a:outerShdw blurRad="63500" sx="102000" sy="102000" algn="ctr" rotWithShape="0">
              <a:prstClr val="black">
                <a:alpha val="40000"/>
              </a:prstClr>
            </a:outerShdw>
          </a:effectLst>
        </p:spPr>
      </p:pic>
      <p:grpSp>
        <p:nvGrpSpPr>
          <p:cNvPr id="2" name="组合 4"/>
          <p:cNvGrpSpPr/>
          <p:nvPr/>
        </p:nvGrpSpPr>
        <p:grpSpPr bwMode="auto">
          <a:xfrm>
            <a:off x="323851" y="2"/>
            <a:ext cx="2405063" cy="1880811"/>
            <a:chOff x="179512" y="12015"/>
            <a:chExt cx="2405062" cy="1410608"/>
          </a:xfrm>
        </p:grpSpPr>
        <p:pic>
          <p:nvPicPr>
            <p:cNvPr id="19460" name="图片 32" descr="图片包含 室内, 就坐, 监视器, 电子产品&#10;&#10;描述已自动生成"/>
            <p:cNvPicPr>
              <a:picLocks noChangeAspect="1" noChangeArrowheads="1"/>
            </p:cNvPicPr>
            <p:nvPr/>
          </p:nvPicPr>
          <p:blipFill>
            <a:blip r:embed="rId3" cstate="email"/>
            <a:srcRect/>
            <a:stretch>
              <a:fillRect/>
            </a:stretch>
          </p:blipFill>
          <p:spPr bwMode="auto">
            <a:xfrm>
              <a:off x="179512" y="12015"/>
              <a:ext cx="2405062"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文本框 10"/>
            <p:cNvSpPr txBox="1">
              <a:spLocks noChangeArrowheads="1"/>
            </p:cNvSpPr>
            <p:nvPr/>
          </p:nvSpPr>
          <p:spPr bwMode="auto">
            <a:xfrm>
              <a:off x="411287" y="245378"/>
              <a:ext cx="2073274" cy="1177245"/>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eaLnBrk="0" fontAlgn="base" hangingPunct="0">
                <a:spcBef>
                  <a:spcPct val="0"/>
                </a:spcBef>
                <a:spcAft>
                  <a:spcPct val="0"/>
                </a:spcAft>
                <a:defRPr/>
              </a:pPr>
              <a:r>
                <a:rPr lang="zh-CN" altLang="en-US" sz="4800" b="1" dirty="0">
                  <a:solidFill>
                    <a:srgbClr val="FF0000"/>
                  </a:solidFill>
                  <a:latin typeface="黑体" panose="02010609060101010101" pitchFamily="49" charset="-122"/>
                  <a:ea typeface="黑体" panose="02010609060101010101" pitchFamily="49" charset="-122"/>
                </a:rPr>
                <a:t>诗歌小结</a:t>
              </a: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364"/>
                                        </p:tgtEl>
                                        <p:attrNameLst>
                                          <p:attrName>style.visibility</p:attrName>
                                        </p:attrNameLst>
                                      </p:cBhvr>
                                      <p:to>
                                        <p:strVal val="visible"/>
                                      </p:to>
                                    </p:set>
                                    <p:animEffect transition="in" filter="barn(inVertical)">
                                      <p:cBhvr>
                                        <p:cTn id="7" dur="500"/>
                                        <p:tgtEl>
                                          <p:spTgt spid="15364"/>
                                        </p:tgtEl>
                                      </p:cBhvr>
                                    </p:animEffect>
                                  </p:childTnLst>
                                </p:cTn>
                              </p:par>
                              <p:par>
                                <p:cTn id="8" presetID="16" presetClass="entr" presetSubtype="21"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barn(inVertical)">
                                      <p:cBhvr>
                                        <p:cTn id="1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4"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文本框 4"/>
          <p:cNvSpPr txBox="1">
            <a:spLocks noChangeArrowheads="1"/>
          </p:cNvSpPr>
          <p:nvPr/>
        </p:nvSpPr>
        <p:spPr bwMode="auto">
          <a:xfrm>
            <a:off x="1990912" y="1834604"/>
            <a:ext cx="5500688" cy="3612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1219200" eaLnBrk="0" hangingPunct="0">
              <a:lnSpc>
                <a:spcPct val="130000"/>
              </a:lnSpc>
            </a:pPr>
            <a:r>
              <a:rPr lang="zh-CN" altLang="en-US" sz="5865" b="1" dirty="0">
                <a:solidFill>
                  <a:prstClr val="black"/>
                </a:solidFill>
                <a:latin typeface="楷体" panose="02010609060101010101" pitchFamily="49" charset="-122"/>
                <a:ea typeface="楷体" panose="02010609060101010101" pitchFamily="49" charset="-122"/>
              </a:rPr>
              <a:t>口语交际：</a:t>
            </a:r>
            <a:endParaRPr lang="en-US" altLang="zh-CN" sz="5865" b="1" dirty="0">
              <a:solidFill>
                <a:prstClr val="black"/>
              </a:solidFill>
              <a:latin typeface="楷体" panose="02010609060101010101" pitchFamily="49" charset="-122"/>
              <a:ea typeface="楷体" panose="02010609060101010101" pitchFamily="49" charset="-122"/>
            </a:endParaRPr>
          </a:p>
          <a:p>
            <a:pPr algn="ctr" defTabSz="1219200" eaLnBrk="0" hangingPunct="0">
              <a:lnSpc>
                <a:spcPct val="130000"/>
              </a:lnSpc>
            </a:pPr>
            <a:r>
              <a:rPr lang="zh-CN" altLang="en-US" sz="5865" b="1" dirty="0">
                <a:solidFill>
                  <a:prstClr val="black"/>
                </a:solidFill>
                <a:latin typeface="楷体" panose="02010609060101010101" pitchFamily="49" charset="-122"/>
                <a:ea typeface="楷体" panose="02010609060101010101" pitchFamily="49" charset="-122"/>
              </a:rPr>
              <a:t>走进他们的童年岁月</a:t>
            </a:r>
          </a:p>
        </p:txBody>
      </p:sp>
    </p:spTree>
  </p:cSld>
  <p:clrMapOvr>
    <a:masterClrMapping/>
  </p:clrMapOvr>
  <p:transition spd="slow">
    <p:cover dir="rd"/>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a:spLocks noChangeArrowheads="1"/>
          </p:cNvSpPr>
          <p:nvPr/>
        </p:nvSpPr>
        <p:spPr bwMode="auto">
          <a:xfrm>
            <a:off x="766764" y="2154768"/>
            <a:ext cx="7578725"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a:lnSpc>
                <a:spcPct val="130000"/>
              </a:lnSpc>
            </a:pPr>
            <a:r>
              <a:rPr lang="zh-CN" altLang="en-US" sz="4265" b="1">
                <a:solidFill>
                  <a:prstClr val="black"/>
                </a:solidFill>
                <a:latin typeface="宋体" panose="02010600030101010101" pitchFamily="2" charset="-122"/>
                <a:ea typeface="等线" panose="02010600030101010101" pitchFamily="2" charset="-122"/>
              </a:rPr>
              <a:t>    本次口语交际，让我们走进身边人的童年岁月，如祖父母、父母、邻居</a:t>
            </a:r>
            <a:r>
              <a:rPr lang="en-US" altLang="zh-CN" sz="4265" b="1">
                <a:solidFill>
                  <a:prstClr val="black"/>
                </a:solidFill>
                <a:latin typeface="宋体" panose="02010600030101010101" pitchFamily="2" charset="-122"/>
                <a:ea typeface="等线" panose="02010600030101010101" pitchFamily="2" charset="-122"/>
              </a:rPr>
              <a:t>……</a:t>
            </a:r>
            <a:r>
              <a:rPr lang="zh-CN" altLang="en-US" sz="4265" b="1">
                <a:solidFill>
                  <a:prstClr val="black"/>
                </a:solidFill>
                <a:latin typeface="宋体" panose="02010600030101010101" pitchFamily="2" charset="-122"/>
                <a:ea typeface="等线" panose="02010600030101010101" pitchFamily="2" charset="-122"/>
              </a:rPr>
              <a:t>了解他们小时候的故事。</a:t>
            </a:r>
          </a:p>
        </p:txBody>
      </p:sp>
      <p:grpSp>
        <p:nvGrpSpPr>
          <p:cNvPr id="2" name="组合 6"/>
          <p:cNvGrpSpPr/>
          <p:nvPr/>
        </p:nvGrpSpPr>
        <p:grpSpPr bwMode="auto">
          <a:xfrm>
            <a:off x="317500" y="726018"/>
            <a:ext cx="2471738" cy="800100"/>
            <a:chOff x="1939528" y="748904"/>
            <a:chExt cx="2472408" cy="600075"/>
          </a:xfrm>
        </p:grpSpPr>
        <p:sp>
          <p:nvSpPr>
            <p:cNvPr id="5" name="任意多边形 4"/>
            <p:cNvSpPr/>
            <p:nvPr>
              <p:custDataLst>
                <p:tags r:id="rId1"/>
              </p:custDataLst>
            </p:nvPr>
          </p:nvSpPr>
          <p:spPr>
            <a:xfrm>
              <a:off x="1939528" y="748904"/>
              <a:ext cx="584358"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交</a:t>
              </a:r>
            </a:p>
          </p:txBody>
        </p:sp>
        <p:sp>
          <p:nvSpPr>
            <p:cNvPr id="6" name="任意多边形 5"/>
            <p:cNvSpPr/>
            <p:nvPr>
              <p:custDataLst>
                <p:tags r:id="rId2"/>
              </p:custDataLst>
            </p:nvPr>
          </p:nvSpPr>
          <p:spPr>
            <a:xfrm>
              <a:off x="2569937" y="748904"/>
              <a:ext cx="584358"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际</a:t>
              </a:r>
            </a:p>
          </p:txBody>
        </p:sp>
        <p:sp>
          <p:nvSpPr>
            <p:cNvPr id="7" name="任意多边形 6"/>
            <p:cNvSpPr/>
            <p:nvPr>
              <p:custDataLst>
                <p:tags r:id="rId3"/>
              </p:custDataLst>
            </p:nvPr>
          </p:nvSpPr>
          <p:spPr>
            <a:xfrm>
              <a:off x="3197169" y="748904"/>
              <a:ext cx="584358"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内</a:t>
              </a:r>
            </a:p>
          </p:txBody>
        </p:sp>
        <p:sp>
          <p:nvSpPr>
            <p:cNvPr id="8" name="任意多边形 7"/>
            <p:cNvSpPr/>
            <p:nvPr>
              <p:custDataLst>
                <p:tags r:id="rId4"/>
              </p:custDataLst>
            </p:nvPr>
          </p:nvSpPr>
          <p:spPr>
            <a:xfrm>
              <a:off x="3827578" y="748904"/>
              <a:ext cx="584358"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容</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a:spLocks noChangeArrowheads="1"/>
          </p:cNvSpPr>
          <p:nvPr/>
        </p:nvSpPr>
        <p:spPr bwMode="auto">
          <a:xfrm>
            <a:off x="630239" y="2042584"/>
            <a:ext cx="7908925"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85800" indent="-685800" defTabSz="1219200" eaLnBrk="1" hangingPunct="1">
              <a:lnSpc>
                <a:spcPct val="130000"/>
              </a:lnSpc>
              <a:buFont typeface="Times New Roman" panose="02020603050405020304" pitchFamily="18" charset="0"/>
              <a:buAutoNum type="arabicPeriod"/>
            </a:pPr>
            <a:r>
              <a:rPr lang="zh-CN" altLang="en-US" sz="4265" b="1">
                <a:solidFill>
                  <a:srgbClr val="3333FF"/>
                </a:solidFill>
                <a:latin typeface="宋体" panose="02010600030101010101" pitchFamily="2" charset="-122"/>
              </a:rPr>
              <a:t>选定交际对象。</a:t>
            </a:r>
            <a:r>
              <a:rPr lang="zh-CN" altLang="en-US" sz="4265" b="1">
                <a:solidFill>
                  <a:prstClr val="black"/>
                </a:solidFill>
                <a:latin typeface="宋体" panose="02010600030101010101" pitchFamily="2" charset="-122"/>
              </a:rPr>
              <a:t>我们可以选取一个自己比较熟悉的人，或者与自己比较谈得来的人，这样有利于将采访活动进行下去。</a:t>
            </a:r>
          </a:p>
        </p:txBody>
      </p:sp>
      <p:grpSp>
        <p:nvGrpSpPr>
          <p:cNvPr id="2" name="组合 6"/>
          <p:cNvGrpSpPr/>
          <p:nvPr/>
        </p:nvGrpSpPr>
        <p:grpSpPr bwMode="auto">
          <a:xfrm>
            <a:off x="317500" y="726018"/>
            <a:ext cx="2471738" cy="800100"/>
            <a:chOff x="1939528" y="748904"/>
            <a:chExt cx="2472408" cy="600075"/>
          </a:xfrm>
        </p:grpSpPr>
        <p:sp>
          <p:nvSpPr>
            <p:cNvPr id="6" name="任意多边形 5"/>
            <p:cNvSpPr/>
            <p:nvPr>
              <p:custDataLst>
                <p:tags r:id="rId1"/>
              </p:custDataLst>
            </p:nvPr>
          </p:nvSpPr>
          <p:spPr>
            <a:xfrm>
              <a:off x="1939528" y="748904"/>
              <a:ext cx="584358"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交</a:t>
              </a:r>
            </a:p>
          </p:txBody>
        </p:sp>
        <p:sp>
          <p:nvSpPr>
            <p:cNvPr id="7" name="任意多边形 6"/>
            <p:cNvSpPr/>
            <p:nvPr>
              <p:custDataLst>
                <p:tags r:id="rId2"/>
              </p:custDataLst>
            </p:nvPr>
          </p:nvSpPr>
          <p:spPr>
            <a:xfrm>
              <a:off x="2569937" y="748904"/>
              <a:ext cx="584358"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际</a:t>
              </a:r>
            </a:p>
          </p:txBody>
        </p:sp>
        <p:sp>
          <p:nvSpPr>
            <p:cNvPr id="8" name="任意多边形 7"/>
            <p:cNvSpPr/>
            <p:nvPr>
              <p:custDataLst>
                <p:tags r:id="rId3"/>
              </p:custDataLst>
            </p:nvPr>
          </p:nvSpPr>
          <p:spPr>
            <a:xfrm>
              <a:off x="3197169" y="748904"/>
              <a:ext cx="584358"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指</a:t>
              </a:r>
            </a:p>
          </p:txBody>
        </p:sp>
        <p:sp>
          <p:nvSpPr>
            <p:cNvPr id="9" name="任意多边形 8"/>
            <p:cNvSpPr/>
            <p:nvPr>
              <p:custDataLst>
                <p:tags r:id="rId4"/>
              </p:custDataLst>
            </p:nvPr>
          </p:nvSpPr>
          <p:spPr>
            <a:xfrm>
              <a:off x="3827578" y="748904"/>
              <a:ext cx="584358"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导</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9" name="文本框 1"/>
          <p:cNvSpPr txBox="1">
            <a:spLocks noChangeArrowheads="1"/>
          </p:cNvSpPr>
          <p:nvPr/>
        </p:nvSpPr>
        <p:spPr bwMode="auto">
          <a:xfrm>
            <a:off x="771525" y="1892302"/>
            <a:ext cx="7785100" cy="52118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85800" indent="-685800" defTabSz="1219200" eaLnBrk="1" hangingPunct="1">
              <a:lnSpc>
                <a:spcPct val="130000"/>
              </a:lnSpc>
              <a:buFont typeface="Times New Roman" panose="02020603050405020304" pitchFamily="18" charset="0"/>
              <a:buAutoNum type="arabicPeriod" startAt="2"/>
            </a:pPr>
            <a:r>
              <a:rPr lang="zh-CN" altLang="en-US" sz="4265" b="1">
                <a:solidFill>
                  <a:srgbClr val="3333FF"/>
                </a:solidFill>
                <a:latin typeface="宋体" panose="02010600030101010101" pitchFamily="2" charset="-122"/>
              </a:rPr>
              <a:t>列出问题清单。</a:t>
            </a:r>
            <a:r>
              <a:rPr lang="zh-CN" altLang="en-US" sz="4265" b="1">
                <a:solidFill>
                  <a:prstClr val="black"/>
                </a:solidFill>
                <a:latin typeface="宋体" panose="02010600030101010101" pitchFamily="2" charset="-122"/>
              </a:rPr>
              <a:t>选定对象后，我们要根据所选定对象的特点提出问题。在问之前，先列一个提纲，把自己所要提的问题用表格的形式列举出来。</a:t>
            </a:r>
          </a:p>
        </p:txBody>
      </p:sp>
    </p:spTree>
  </p:cSld>
  <p:clrMapOvr>
    <a:masterClrMapping/>
  </p:clrMapOvr>
  <p:transition spd="slow">
    <p:cover dir="rd"/>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文本框 1"/>
          <p:cNvSpPr txBox="1">
            <a:spLocks noChangeArrowheads="1"/>
          </p:cNvSpPr>
          <p:nvPr/>
        </p:nvSpPr>
        <p:spPr bwMode="auto">
          <a:xfrm>
            <a:off x="388938" y="965202"/>
            <a:ext cx="8128000" cy="6918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85800" indent="-685800" defTabSz="1219200" eaLnBrk="1" hangingPunct="1">
              <a:lnSpc>
                <a:spcPct val="130000"/>
              </a:lnSpc>
              <a:buFont typeface="Times New Roman" panose="02020603050405020304" pitchFamily="18" charset="0"/>
              <a:buAutoNum type="arabicPeriod" startAt="3"/>
            </a:pPr>
            <a:r>
              <a:rPr lang="zh-CN" altLang="en-US" sz="4265" b="1">
                <a:solidFill>
                  <a:srgbClr val="3333FF"/>
                </a:solidFill>
                <a:latin typeface="宋体" panose="02010600030101010101" pitchFamily="2" charset="-122"/>
              </a:rPr>
              <a:t>认真采访，做好记录。</a:t>
            </a:r>
            <a:r>
              <a:rPr lang="zh-CN" altLang="en-US" sz="4265" b="1">
                <a:solidFill>
                  <a:prstClr val="black"/>
                </a:solidFill>
                <a:latin typeface="宋体" panose="02010600030101010101" pitchFamily="2" charset="-122"/>
              </a:rPr>
              <a:t>在采访过程中，要注意礼貌用语，认真并有耐心地听别人讲话，一边听一边做简单的记录，不要随意打断别人。不明白的地方或感兴趣的内容可以适当追问。可以从不同方面提问，也可以围绕一个话题提出多个问题。</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矩形 1"/>
          <p:cNvSpPr>
            <a:spLocks noChangeArrowheads="1"/>
          </p:cNvSpPr>
          <p:nvPr/>
        </p:nvSpPr>
        <p:spPr bwMode="auto">
          <a:xfrm>
            <a:off x="812801" y="2118785"/>
            <a:ext cx="7840663"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85800" indent="-685800" defTabSz="1219200" eaLnBrk="1" hangingPunct="1">
              <a:lnSpc>
                <a:spcPct val="130000"/>
              </a:lnSpc>
              <a:buFont typeface="Times New Roman" panose="02020603050405020304" pitchFamily="18" charset="0"/>
              <a:buAutoNum type="arabicPeriod" startAt="4"/>
            </a:pPr>
            <a:r>
              <a:rPr lang="zh-CN" altLang="en-US" sz="4265" b="1">
                <a:solidFill>
                  <a:srgbClr val="3333FF"/>
                </a:solidFill>
                <a:latin typeface="宋体" panose="02010600030101010101" pitchFamily="2" charset="-122"/>
              </a:rPr>
              <a:t>整理记录，相互交流。</a:t>
            </a:r>
            <a:r>
              <a:rPr lang="zh-CN" altLang="en-US" sz="4265" b="1">
                <a:solidFill>
                  <a:prstClr val="black"/>
                </a:solidFill>
                <a:latin typeface="宋体" panose="02010600030101010101" pitchFamily="2" charset="-122"/>
              </a:rPr>
              <a:t>采访完毕后，将你所做的记录进行整理，和同学交流自己了解到的情况和自己的感受。</a:t>
            </a:r>
          </a:p>
        </p:txBody>
      </p:sp>
    </p:spTree>
  </p:cSld>
  <p:clrMapOvr>
    <a:masterClrMapping/>
  </p:clrMapOvr>
  <p:transition spd="slow">
    <p:cover dir="rd"/>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noChangeArrowheads="1"/>
          </p:cNvPicPr>
          <p:nvPr/>
        </p:nvPicPr>
        <p:blipFill>
          <a:blip r:embed="rId6" cstate="email"/>
          <a:srcRect/>
          <a:stretch>
            <a:fillRect/>
          </a:stretch>
        </p:blipFill>
        <p:spPr bwMode="auto">
          <a:xfrm>
            <a:off x="5002214" y="2885019"/>
            <a:ext cx="3629025" cy="33845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圆角矩形标注 5"/>
          <p:cNvSpPr/>
          <p:nvPr/>
        </p:nvSpPr>
        <p:spPr>
          <a:xfrm>
            <a:off x="196850" y="1604435"/>
            <a:ext cx="4503738" cy="3621617"/>
          </a:xfrm>
          <a:prstGeom prst="wedgeRoundRectCallout">
            <a:avLst>
              <a:gd name="adj1" fmla="val 94982"/>
              <a:gd name="adj2" fmla="val 6657"/>
              <a:gd name="adj3" fmla="val 16667"/>
            </a:avLst>
          </a:prstGeom>
          <a:solidFill>
            <a:schemeClr val="accent6">
              <a:lumMod val="20000"/>
              <a:lumOff val="80000"/>
            </a:schemeClr>
          </a:soli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hangingPunct="0">
              <a:defRPr/>
            </a:pPr>
            <a:endParaRPr lang="zh-CN" altLang="en-US" sz="2400">
              <a:solidFill>
                <a:prstClr val="white"/>
              </a:solidFill>
              <a:latin typeface="等线" panose="020F0502020204030204"/>
              <a:ea typeface="等线" panose="02010600030101010101" pitchFamily="2" charset="-122"/>
            </a:endParaRPr>
          </a:p>
        </p:txBody>
      </p:sp>
      <p:sp>
        <p:nvSpPr>
          <p:cNvPr id="5" name="文本框 4"/>
          <p:cNvSpPr txBox="1">
            <a:spLocks noChangeArrowheads="1"/>
          </p:cNvSpPr>
          <p:nvPr/>
        </p:nvSpPr>
        <p:spPr bwMode="auto">
          <a:xfrm>
            <a:off x="452439" y="1689101"/>
            <a:ext cx="4137025"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a:lnSpc>
                <a:spcPct val="130000"/>
              </a:lnSpc>
            </a:pPr>
            <a:r>
              <a:rPr lang="zh-CN" altLang="en-US" sz="4265" b="1">
                <a:solidFill>
                  <a:prstClr val="black"/>
                </a:solidFill>
                <a:latin typeface="楷体" panose="02010609060101010101" pitchFamily="49" charset="-122"/>
                <a:ea typeface="楷体" panose="02010609060101010101" pitchFamily="49" charset="-122"/>
              </a:rPr>
              <a:t>    妈妈，您记忆最深刻的一篇课文是什么？为什么会对这篇课文记忆最深？</a:t>
            </a:r>
          </a:p>
        </p:txBody>
      </p:sp>
      <p:grpSp>
        <p:nvGrpSpPr>
          <p:cNvPr id="2" name="组合 6"/>
          <p:cNvGrpSpPr/>
          <p:nvPr/>
        </p:nvGrpSpPr>
        <p:grpSpPr bwMode="auto">
          <a:xfrm>
            <a:off x="350839" y="628651"/>
            <a:ext cx="2471737" cy="800100"/>
            <a:chOff x="1939528" y="748904"/>
            <a:chExt cx="2472408" cy="600075"/>
          </a:xfrm>
        </p:grpSpPr>
        <p:sp>
          <p:nvSpPr>
            <p:cNvPr id="8" name="任意多边形 7"/>
            <p:cNvSpPr/>
            <p:nvPr>
              <p:custDataLst>
                <p:tags r:id="rId1"/>
              </p:custDataLst>
            </p:nvPr>
          </p:nvSpPr>
          <p:spPr>
            <a:xfrm>
              <a:off x="1939528" y="748904"/>
              <a:ext cx="584359"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交</a:t>
              </a:r>
            </a:p>
          </p:txBody>
        </p:sp>
        <p:sp>
          <p:nvSpPr>
            <p:cNvPr id="9" name="任意多边形 8"/>
            <p:cNvSpPr/>
            <p:nvPr>
              <p:custDataLst>
                <p:tags r:id="rId2"/>
              </p:custDataLst>
            </p:nvPr>
          </p:nvSpPr>
          <p:spPr>
            <a:xfrm>
              <a:off x="2569936" y="748904"/>
              <a:ext cx="584359"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际</a:t>
              </a:r>
            </a:p>
          </p:txBody>
        </p:sp>
        <p:sp>
          <p:nvSpPr>
            <p:cNvPr id="10" name="任意多边形 9"/>
            <p:cNvSpPr/>
            <p:nvPr>
              <p:custDataLst>
                <p:tags r:id="rId3"/>
              </p:custDataLst>
            </p:nvPr>
          </p:nvSpPr>
          <p:spPr>
            <a:xfrm>
              <a:off x="3197169" y="748904"/>
              <a:ext cx="584359"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示</a:t>
              </a:r>
            </a:p>
          </p:txBody>
        </p:sp>
        <p:sp>
          <p:nvSpPr>
            <p:cNvPr id="11" name="任意多边形 10"/>
            <p:cNvSpPr/>
            <p:nvPr>
              <p:custDataLst>
                <p:tags r:id="rId4"/>
              </p:custDataLst>
            </p:nvPr>
          </p:nvSpPr>
          <p:spPr>
            <a:xfrm>
              <a:off x="3827577" y="748904"/>
              <a:ext cx="584359"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范</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500"/>
                                        <p:tgtEl>
                                          <p:spTgt spid="6"/>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5"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图片 1"/>
          <p:cNvPicPr>
            <a:picLocks noChangeAspect="1" noChangeArrowheads="1"/>
          </p:cNvPicPr>
          <p:nvPr/>
        </p:nvPicPr>
        <p:blipFill>
          <a:blip r:embed="rId2" cstate="email"/>
          <a:srcRect/>
          <a:stretch>
            <a:fillRect/>
          </a:stretch>
        </p:blipFill>
        <p:spPr bwMode="auto">
          <a:xfrm>
            <a:off x="220664" y="2525186"/>
            <a:ext cx="3768725" cy="35157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圆角矩形标注 2"/>
          <p:cNvSpPr/>
          <p:nvPr/>
        </p:nvSpPr>
        <p:spPr>
          <a:xfrm>
            <a:off x="4284664" y="1132418"/>
            <a:ext cx="4619625" cy="5245100"/>
          </a:xfrm>
          <a:prstGeom prst="wedgeRoundRectCallout">
            <a:avLst>
              <a:gd name="adj1" fmla="val -61709"/>
              <a:gd name="adj2" fmla="val -11778"/>
              <a:gd name="adj3" fmla="val 16667"/>
            </a:avLst>
          </a:prstGeom>
          <a:solidFill>
            <a:schemeClr val="accent3">
              <a:lumMod val="20000"/>
              <a:lumOff val="80000"/>
            </a:schemeClr>
          </a:soli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hangingPunct="0">
              <a:defRPr/>
            </a:pPr>
            <a:endParaRPr lang="zh-CN" altLang="en-US" sz="2400">
              <a:solidFill>
                <a:prstClr val="white"/>
              </a:solidFill>
              <a:latin typeface="等线" panose="020F0502020204030204"/>
              <a:ea typeface="等线" panose="02010600030101010101" pitchFamily="2" charset="-122"/>
            </a:endParaRPr>
          </a:p>
        </p:txBody>
      </p:sp>
      <p:sp>
        <p:nvSpPr>
          <p:cNvPr id="11267" name="文本框 3"/>
          <p:cNvSpPr txBox="1">
            <a:spLocks noChangeArrowheads="1"/>
          </p:cNvSpPr>
          <p:nvPr/>
        </p:nvSpPr>
        <p:spPr bwMode="auto">
          <a:xfrm>
            <a:off x="4422776" y="1136653"/>
            <a:ext cx="4341813" cy="77715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a:lnSpc>
                <a:spcPct val="130000"/>
              </a:lnSpc>
            </a:pPr>
            <a:r>
              <a:rPr lang="zh-CN" altLang="en-US" sz="4265" b="1">
                <a:solidFill>
                  <a:prstClr val="black"/>
                </a:solidFill>
                <a:latin typeface="楷体" panose="02010609060101010101" pitchFamily="49" charset="-122"/>
                <a:ea typeface="楷体" panose="02010609060101010101" pitchFamily="49" charset="-122"/>
              </a:rPr>
              <a:t>    我记忆最深刻的一篇课文是</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种鱼</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。因为我觉得文中的小猫非常可爱，把鱼种在地里的这个想法虽好笑，但却透露着童真、童趣。</a:t>
            </a:r>
          </a:p>
        </p:txBody>
      </p:sp>
    </p:spTree>
  </p:cSld>
  <p:clrMapOvr>
    <a:masterClrMapping/>
  </p:clrMapOvr>
  <p:transition spd="slow">
    <p:cover dir="rd"/>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图片 3"/>
          <p:cNvPicPr>
            <a:picLocks noChangeAspect="1" noChangeArrowheads="1"/>
          </p:cNvPicPr>
          <p:nvPr/>
        </p:nvPicPr>
        <p:blipFill>
          <a:blip r:embed="rId2" cstate="email"/>
          <a:srcRect/>
          <a:stretch>
            <a:fillRect/>
          </a:stretch>
        </p:blipFill>
        <p:spPr bwMode="auto">
          <a:xfrm>
            <a:off x="460375" y="1407586"/>
            <a:ext cx="3970338" cy="3704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圆角矩形标注 5"/>
          <p:cNvSpPr/>
          <p:nvPr/>
        </p:nvSpPr>
        <p:spPr>
          <a:xfrm>
            <a:off x="4433888" y="2112435"/>
            <a:ext cx="4410075" cy="2048933"/>
          </a:xfrm>
          <a:prstGeom prst="wedgeRoundRectCallout">
            <a:avLst>
              <a:gd name="adj1" fmla="val -84511"/>
              <a:gd name="adj2" fmla="val -29348"/>
              <a:gd name="adj3" fmla="val 16667"/>
            </a:avLst>
          </a:prstGeom>
          <a:solidFill>
            <a:schemeClr val="accent6">
              <a:lumMod val="20000"/>
              <a:lumOff val="80000"/>
            </a:schemeClr>
          </a:soli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hangingPunct="0">
              <a:defRPr/>
            </a:pPr>
            <a:endParaRPr lang="zh-CN" altLang="en-US" sz="2400">
              <a:solidFill>
                <a:prstClr val="white"/>
              </a:solidFill>
              <a:latin typeface="等线" panose="020F0502020204030204"/>
              <a:ea typeface="等线" panose="02010600030101010101" pitchFamily="2" charset="-122"/>
            </a:endParaRPr>
          </a:p>
        </p:txBody>
      </p:sp>
      <p:sp>
        <p:nvSpPr>
          <p:cNvPr id="12291" name="文本框 4"/>
          <p:cNvSpPr txBox="1">
            <a:spLocks noChangeArrowheads="1"/>
          </p:cNvSpPr>
          <p:nvPr/>
        </p:nvSpPr>
        <p:spPr bwMode="auto">
          <a:xfrm>
            <a:off x="4433888" y="2281767"/>
            <a:ext cx="441007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a:lnSpc>
                <a:spcPct val="130000"/>
              </a:lnSpc>
            </a:pPr>
            <a:r>
              <a:rPr lang="zh-CN" altLang="en-US" sz="4265" b="1">
                <a:solidFill>
                  <a:prstClr val="black"/>
                </a:solidFill>
                <a:latin typeface="楷体" panose="02010609060101010101" pitchFamily="49" charset="-122"/>
                <a:ea typeface="楷体" panose="02010609060101010101" pitchFamily="49" charset="-122"/>
              </a:rPr>
              <a:t>    爸爸，你最喜欢上的是哪一门课？为什么？</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图片 3"/>
          <p:cNvPicPr>
            <a:picLocks noChangeAspect="1" noChangeArrowheads="1"/>
          </p:cNvPicPr>
          <p:nvPr/>
        </p:nvPicPr>
        <p:blipFill>
          <a:blip r:embed="rId2" cstate="email"/>
          <a:srcRect/>
          <a:stretch>
            <a:fillRect/>
          </a:stretch>
        </p:blipFill>
        <p:spPr bwMode="auto">
          <a:xfrm>
            <a:off x="5080001" y="2034118"/>
            <a:ext cx="3852863" cy="3594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圆角矩形标注 5"/>
          <p:cNvSpPr/>
          <p:nvPr/>
        </p:nvSpPr>
        <p:spPr>
          <a:xfrm>
            <a:off x="207963" y="872067"/>
            <a:ext cx="4514850" cy="4660900"/>
          </a:xfrm>
          <a:prstGeom prst="wedgeRoundRectCallout">
            <a:avLst>
              <a:gd name="adj1" fmla="val 69788"/>
              <a:gd name="adj2" fmla="val -14575"/>
              <a:gd name="adj3" fmla="val 16667"/>
            </a:avLst>
          </a:prstGeom>
          <a:solidFill>
            <a:schemeClr val="accent1">
              <a:lumMod val="20000"/>
              <a:lumOff val="80000"/>
            </a:schemeClr>
          </a:soli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hangingPunct="0">
              <a:defRPr/>
            </a:pPr>
            <a:endParaRPr lang="zh-CN" altLang="en-US" sz="2400">
              <a:solidFill>
                <a:prstClr val="white"/>
              </a:solidFill>
              <a:latin typeface="等线" panose="020F0502020204030204"/>
              <a:ea typeface="等线" panose="02010600030101010101" pitchFamily="2" charset="-122"/>
            </a:endParaRPr>
          </a:p>
        </p:txBody>
      </p:sp>
      <p:sp>
        <p:nvSpPr>
          <p:cNvPr id="13315" name="文本框 4"/>
          <p:cNvSpPr txBox="1">
            <a:spLocks noChangeArrowheads="1"/>
          </p:cNvSpPr>
          <p:nvPr/>
        </p:nvSpPr>
        <p:spPr bwMode="auto">
          <a:xfrm>
            <a:off x="265114" y="960967"/>
            <a:ext cx="4627562"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a:lnSpc>
                <a:spcPct val="130000"/>
              </a:lnSpc>
            </a:pPr>
            <a:r>
              <a:rPr lang="zh-CN" altLang="en-US" sz="4265" b="1">
                <a:solidFill>
                  <a:prstClr val="black"/>
                </a:solidFill>
                <a:latin typeface="楷体" panose="02010609060101010101" pitchFamily="49" charset="-122"/>
                <a:ea typeface="楷体" panose="02010609060101010101" pitchFamily="49" charset="-122"/>
              </a:rPr>
              <a:t>    我最喜欢上的是体育课。因为我们是男孩子呀，当然喜欢跑呀，喜欢跳呀。每次上体育课，我们比过年还高兴。</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文本框 1"/>
          <p:cNvSpPr txBox="1">
            <a:spLocks noChangeArrowheads="1"/>
          </p:cNvSpPr>
          <p:nvPr/>
        </p:nvSpPr>
        <p:spPr bwMode="auto">
          <a:xfrm>
            <a:off x="3563939" y="3524251"/>
            <a:ext cx="2447925" cy="2439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5865" b="1">
                <a:solidFill>
                  <a:srgbClr val="0000FF"/>
                </a:solidFill>
                <a:latin typeface="楷体" panose="02010609060101010101" pitchFamily="49" charset="-122"/>
                <a:ea typeface="楷体" panose="02010609060101010101" pitchFamily="49" charset="-122"/>
              </a:rPr>
              <a:t>稚子弄冰</a:t>
            </a:r>
          </a:p>
        </p:txBody>
      </p:sp>
    </p:spTree>
  </p:cSld>
  <p:clrMapOvr>
    <a:masterClrMapping/>
  </p:clrMapOvr>
  <p:transition spd="slow">
    <p:cover dir="rd"/>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p:cNvSpPr txBox="1">
            <a:spLocks noChangeArrowheads="1"/>
          </p:cNvSpPr>
          <p:nvPr/>
        </p:nvSpPr>
        <p:spPr bwMode="auto">
          <a:xfrm>
            <a:off x="566739" y="1346201"/>
            <a:ext cx="8304212"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1219200">
              <a:lnSpc>
                <a:spcPct val="130000"/>
              </a:lnSpc>
            </a:pPr>
            <a:r>
              <a:rPr lang="zh-CN" altLang="en-US" sz="4265" b="1">
                <a:solidFill>
                  <a:prstClr val="black"/>
                </a:solidFill>
                <a:latin typeface="黑体" panose="02010609060101010101" pitchFamily="49" charset="-122"/>
                <a:ea typeface="黑体" panose="02010609060101010101" pitchFamily="49" charset="-122"/>
              </a:rPr>
              <a:t>爸爸的童年故事</a:t>
            </a:r>
          </a:p>
          <a:p>
            <a:pPr defTabSz="1219200">
              <a:lnSpc>
                <a:spcPct val="130000"/>
              </a:lnSpc>
            </a:pPr>
            <a:r>
              <a:rPr lang="zh-CN" altLang="en-US" sz="4265" b="1">
                <a:solidFill>
                  <a:prstClr val="black"/>
                </a:solidFill>
                <a:latin typeface="楷体" panose="02010609060101010101" pitchFamily="49" charset="-122"/>
                <a:ea typeface="楷体" panose="02010609060101010101" pitchFamily="49" charset="-122"/>
              </a:rPr>
              <a:t>    我爸爸小时候生活在海边的一个小村庄。有一天，爸爸和堂哥来到海滩上，同往常一样抓鱼、捞虾、捉螃蟹。当爸爸把手伸进一个小洞穴里时，这回意外情况发生了，他的</a:t>
            </a:r>
          </a:p>
        </p:txBody>
      </p:sp>
      <p:grpSp>
        <p:nvGrpSpPr>
          <p:cNvPr id="2" name="组合 6"/>
          <p:cNvGrpSpPr/>
          <p:nvPr/>
        </p:nvGrpSpPr>
        <p:grpSpPr bwMode="auto">
          <a:xfrm>
            <a:off x="566739" y="594785"/>
            <a:ext cx="2471737" cy="800100"/>
            <a:chOff x="1939528" y="748904"/>
            <a:chExt cx="2472408" cy="600075"/>
          </a:xfrm>
        </p:grpSpPr>
        <p:sp>
          <p:nvSpPr>
            <p:cNvPr id="6" name="任意多边形 5"/>
            <p:cNvSpPr/>
            <p:nvPr>
              <p:custDataLst>
                <p:tags r:id="rId1"/>
              </p:custDataLst>
            </p:nvPr>
          </p:nvSpPr>
          <p:spPr>
            <a:xfrm>
              <a:off x="1939528" y="748904"/>
              <a:ext cx="584359"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采</a:t>
              </a:r>
            </a:p>
          </p:txBody>
        </p:sp>
        <p:sp>
          <p:nvSpPr>
            <p:cNvPr id="7" name="任意多边形 6"/>
            <p:cNvSpPr/>
            <p:nvPr>
              <p:custDataLst>
                <p:tags r:id="rId2"/>
              </p:custDataLst>
            </p:nvPr>
          </p:nvSpPr>
          <p:spPr>
            <a:xfrm>
              <a:off x="2569936" y="748904"/>
              <a:ext cx="584359"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访</a:t>
              </a:r>
            </a:p>
          </p:txBody>
        </p:sp>
        <p:sp>
          <p:nvSpPr>
            <p:cNvPr id="8" name="任意多边形 7"/>
            <p:cNvSpPr/>
            <p:nvPr>
              <p:custDataLst>
                <p:tags r:id="rId3"/>
              </p:custDataLst>
            </p:nvPr>
          </p:nvSpPr>
          <p:spPr>
            <a:xfrm>
              <a:off x="3197169" y="748904"/>
              <a:ext cx="584359"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记</a:t>
              </a:r>
            </a:p>
          </p:txBody>
        </p:sp>
        <p:sp>
          <p:nvSpPr>
            <p:cNvPr id="9" name="任意多边形 8"/>
            <p:cNvSpPr/>
            <p:nvPr>
              <p:custDataLst>
                <p:tags r:id="rId4"/>
              </p:custDataLst>
            </p:nvPr>
          </p:nvSpPr>
          <p:spPr>
            <a:xfrm>
              <a:off x="3827577" y="748904"/>
              <a:ext cx="584359"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录</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文本框 1"/>
          <p:cNvSpPr txBox="1">
            <a:spLocks noChangeArrowheads="1"/>
          </p:cNvSpPr>
          <p:nvPr/>
        </p:nvSpPr>
        <p:spPr bwMode="auto">
          <a:xfrm>
            <a:off x="647701" y="1492251"/>
            <a:ext cx="8189913"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a:lnSpc>
                <a:spcPct val="130000"/>
              </a:lnSpc>
            </a:pPr>
            <a:r>
              <a:rPr lang="zh-CN" altLang="en-US" sz="4265" b="1">
                <a:solidFill>
                  <a:prstClr val="black"/>
                </a:solidFill>
                <a:latin typeface="楷体" panose="02010609060101010101" pitchFamily="49" charset="-122"/>
                <a:ea typeface="楷体" panose="02010609060101010101" pitchFamily="49" charset="-122"/>
              </a:rPr>
              <a:t>手指被洞里一只大螃蟹的大钳子夹住了。爸爸就把手往外拉，谁知越往外拉，蟹钳就夹得越紧，也就越疼痛。怎么办呢？爸爸想了很久，也没有好办法，只好强忍着痛，硬着头皮，连着螃蟹一起，把手拉出了洞外。</a:t>
            </a:r>
          </a:p>
        </p:txBody>
      </p:sp>
    </p:spTree>
  </p:cSld>
  <p:clrMapOvr>
    <a:masterClrMapping/>
  </p:clrMapOvr>
  <p:transition spd="slow">
    <p:cover dir="rd"/>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文本框 1"/>
          <p:cNvSpPr txBox="1">
            <a:spLocks noChangeArrowheads="1"/>
          </p:cNvSpPr>
          <p:nvPr/>
        </p:nvSpPr>
        <p:spPr bwMode="auto">
          <a:xfrm>
            <a:off x="614364" y="1591734"/>
            <a:ext cx="7956550"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a:lnSpc>
                <a:spcPct val="130000"/>
              </a:lnSpc>
            </a:pPr>
            <a:r>
              <a:rPr lang="zh-CN" altLang="en-US" sz="4265" b="1">
                <a:solidFill>
                  <a:prstClr val="black"/>
                </a:solidFill>
                <a:latin typeface="楷体" panose="02010609060101010101" pitchFamily="49" charset="-122"/>
                <a:ea typeface="楷体" panose="02010609060101010101" pitchFamily="49" charset="-122"/>
              </a:rPr>
              <a:t>这时，螃蟹知道自己会被捉住，就把大钳子一松，拼命逃跑。爸爸吃尽了这只螃蟹的苦头，岂能让它逃走，身体奋力往前一扑，牢牢地把螃蟹抓在手里，放进箩筐内。那天，爸爸满载而归，餐桌上都是鱼、虾、蟹。</a:t>
            </a:r>
          </a:p>
        </p:txBody>
      </p:sp>
    </p:spTree>
  </p:cSld>
  <p:clrMapOvr>
    <a:masterClrMapping/>
  </p:clrMapOvr>
  <p:transition spd="slow">
    <p:cover dir="rd"/>
  </p:transition>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a:spLocks noChangeArrowheads="1"/>
          </p:cNvSpPr>
          <p:nvPr/>
        </p:nvSpPr>
        <p:spPr bwMode="auto">
          <a:xfrm>
            <a:off x="587376" y="1820335"/>
            <a:ext cx="7793038"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a:lnSpc>
                <a:spcPct val="130000"/>
              </a:lnSpc>
            </a:pPr>
            <a:r>
              <a:rPr lang="zh-CN" altLang="en-US" sz="4265" b="1">
                <a:solidFill>
                  <a:prstClr val="black"/>
                </a:solidFill>
                <a:latin typeface="楷体" panose="02010609060101010101" pitchFamily="49" charset="-122"/>
                <a:ea typeface="楷体" panose="02010609060101010101" pitchFamily="49" charset="-122"/>
              </a:rPr>
              <a:t>    随着爸爸娓娓的叙述，这件看似很小的却很有童趣的事，像一幅画展现在我的面前，让我感到爸爸充满了童真的童年生活是那样的美好。</a:t>
            </a:r>
          </a:p>
        </p:txBody>
      </p:sp>
      <p:grpSp>
        <p:nvGrpSpPr>
          <p:cNvPr id="2" name="组合 6"/>
          <p:cNvGrpSpPr/>
          <p:nvPr/>
        </p:nvGrpSpPr>
        <p:grpSpPr bwMode="auto">
          <a:xfrm>
            <a:off x="377826" y="690034"/>
            <a:ext cx="2471738" cy="800100"/>
            <a:chOff x="1939528" y="748904"/>
            <a:chExt cx="2472408" cy="600075"/>
          </a:xfrm>
        </p:grpSpPr>
        <p:sp>
          <p:nvSpPr>
            <p:cNvPr id="5" name="任意多边形 4"/>
            <p:cNvSpPr/>
            <p:nvPr>
              <p:custDataLst>
                <p:tags r:id="rId1"/>
              </p:custDataLst>
            </p:nvPr>
          </p:nvSpPr>
          <p:spPr>
            <a:xfrm>
              <a:off x="1939528" y="748904"/>
              <a:ext cx="584358"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我</a:t>
              </a:r>
            </a:p>
          </p:txBody>
        </p:sp>
        <p:sp>
          <p:nvSpPr>
            <p:cNvPr id="6" name="任意多边形 5"/>
            <p:cNvSpPr/>
            <p:nvPr>
              <p:custDataLst>
                <p:tags r:id="rId2"/>
              </p:custDataLst>
            </p:nvPr>
          </p:nvSpPr>
          <p:spPr>
            <a:xfrm>
              <a:off x="2569937" y="748904"/>
              <a:ext cx="584358"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的</a:t>
              </a:r>
            </a:p>
          </p:txBody>
        </p:sp>
        <p:sp>
          <p:nvSpPr>
            <p:cNvPr id="7" name="任意多边形 6"/>
            <p:cNvSpPr/>
            <p:nvPr>
              <p:custDataLst>
                <p:tags r:id="rId3"/>
              </p:custDataLst>
            </p:nvPr>
          </p:nvSpPr>
          <p:spPr>
            <a:xfrm>
              <a:off x="3197169" y="748904"/>
              <a:ext cx="584358"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感</a:t>
              </a:r>
            </a:p>
          </p:txBody>
        </p:sp>
        <p:sp>
          <p:nvSpPr>
            <p:cNvPr id="8" name="任意多边形 7"/>
            <p:cNvSpPr/>
            <p:nvPr>
              <p:custDataLst>
                <p:tags r:id="rId4"/>
              </p:custDataLst>
            </p:nvPr>
          </p:nvSpPr>
          <p:spPr>
            <a:xfrm>
              <a:off x="3827578" y="748904"/>
              <a:ext cx="584358"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受</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文本框 4"/>
          <p:cNvSpPr txBox="1">
            <a:spLocks noChangeArrowheads="1"/>
          </p:cNvSpPr>
          <p:nvPr/>
        </p:nvSpPr>
        <p:spPr bwMode="auto">
          <a:xfrm>
            <a:off x="1277939" y="2552701"/>
            <a:ext cx="6816725" cy="2439001"/>
          </a:xfrm>
          <a:prstGeom prst="rect">
            <a:avLst/>
          </a:prstGeom>
          <a:noFill/>
          <a:ln>
            <a:noFill/>
          </a:ln>
        </p:spPr>
        <p:txBody>
          <a:bodyPr>
            <a:spAutoFit/>
          </a:bodyPr>
          <a:lstStyle/>
          <a:p>
            <a:pPr algn="ctr" defTabSz="1219200" eaLnBrk="0" fontAlgn="base" hangingPunct="0">
              <a:lnSpc>
                <a:spcPct val="130000"/>
              </a:lnSpc>
              <a:spcBef>
                <a:spcPct val="0"/>
              </a:spcBef>
              <a:spcAft>
                <a:spcPct val="0"/>
              </a:spcAft>
              <a:defRPr/>
            </a:pPr>
            <a:r>
              <a:rPr lang="zh-CN" altLang="en-US" sz="5865" b="1" dirty="0">
                <a:solidFill>
                  <a:prstClr val="black"/>
                </a:solidFill>
                <a:latin typeface="楷体" panose="02010609060101010101" pitchFamily="49" charset="-122"/>
                <a:ea typeface="楷体" panose="02010609060101010101" pitchFamily="49" charset="-122"/>
              </a:rPr>
              <a:t>习作：那一刻，我长大了</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文本框 1"/>
          <p:cNvSpPr txBox="1">
            <a:spLocks noChangeArrowheads="1"/>
          </p:cNvSpPr>
          <p:nvPr/>
        </p:nvSpPr>
        <p:spPr bwMode="auto">
          <a:xfrm>
            <a:off x="206375" y="416985"/>
            <a:ext cx="197167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265" b="1">
                <a:solidFill>
                  <a:srgbClr val="FF0000"/>
                </a:solidFill>
                <a:latin typeface="黑体" panose="02010609060101010101" pitchFamily="49" charset="-122"/>
                <a:ea typeface="黑体" panose="02010609060101010101" pitchFamily="49" charset="-122"/>
              </a:rPr>
              <a:t>习作内容</a:t>
            </a:r>
          </a:p>
        </p:txBody>
      </p:sp>
      <p:sp>
        <p:nvSpPr>
          <p:cNvPr id="3" name="文本框 2"/>
          <p:cNvSpPr txBox="1">
            <a:spLocks noChangeArrowheads="1"/>
          </p:cNvSpPr>
          <p:nvPr/>
        </p:nvSpPr>
        <p:spPr bwMode="auto">
          <a:xfrm>
            <a:off x="206376" y="1198034"/>
            <a:ext cx="8774113" cy="77715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翻阅影集、日记、成长手册</a:t>
            </a:r>
            <a:r>
              <a:rPr lang="en-US" altLang="zh-CN" sz="4265" b="1">
                <a:solidFill>
                  <a:prstClr val="black"/>
                </a:solidFill>
                <a:latin typeface="宋体" panose="02010600030101010101" pitchFamily="2" charset="-122"/>
                <a:ea typeface="宋体" panose="02010600030101010101" pitchFamily="2" charset="-122"/>
              </a:rPr>
              <a:t>……</a:t>
            </a:r>
            <a:r>
              <a:rPr lang="zh-CN" altLang="en-US" sz="4265" b="1">
                <a:solidFill>
                  <a:prstClr val="black"/>
                </a:solidFill>
                <a:latin typeface="宋体" panose="02010600030101010101" pitchFamily="2" charset="-122"/>
                <a:ea typeface="宋体" panose="02010600030101010101" pitchFamily="2" charset="-122"/>
              </a:rPr>
              <a:t>回忆一下自己成长的历程，有没有某一个瞬间、某一件事情让你突然觉得自己长大了？这次习作，请写一件成长过程中印象最深的事情，要把事情的经过写清楚，还要把自己受到触动、感到自己长大了的那个瞬间写具体，记录当时的真实感受。</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文本框 1"/>
          <p:cNvSpPr txBox="1">
            <a:spLocks noChangeArrowheads="1"/>
          </p:cNvSpPr>
          <p:nvPr/>
        </p:nvSpPr>
        <p:spPr bwMode="auto">
          <a:xfrm>
            <a:off x="425450" y="497418"/>
            <a:ext cx="185578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265" b="1">
                <a:solidFill>
                  <a:srgbClr val="FF0000"/>
                </a:solidFill>
                <a:latin typeface="黑体" panose="02010609060101010101" pitchFamily="49" charset="-122"/>
                <a:ea typeface="黑体" panose="02010609060101010101" pitchFamily="49" charset="-122"/>
              </a:rPr>
              <a:t>写法指导</a:t>
            </a:r>
          </a:p>
        </p:txBody>
      </p:sp>
      <p:sp>
        <p:nvSpPr>
          <p:cNvPr id="3" name="文本框 2"/>
          <p:cNvSpPr txBox="1">
            <a:spLocks noChangeArrowheads="1"/>
          </p:cNvSpPr>
          <p:nvPr/>
        </p:nvSpPr>
        <p:spPr bwMode="auto">
          <a:xfrm>
            <a:off x="493714" y="1602318"/>
            <a:ext cx="7961312"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3333FF"/>
                </a:solidFill>
                <a:latin typeface="黑体" panose="02010609060101010101" pitchFamily="49" charset="-122"/>
                <a:ea typeface="黑体" panose="02010609060101010101" pitchFamily="49" charset="-122"/>
              </a:rPr>
              <a:t>    </a:t>
            </a:r>
            <a:r>
              <a:rPr lang="zh-CN" altLang="en-US" sz="4265" b="1">
                <a:solidFill>
                  <a:srgbClr val="3333FF"/>
                </a:solidFill>
                <a:latin typeface="宋体" panose="02010600030101010101" pitchFamily="2" charset="-122"/>
                <a:ea typeface="宋体" panose="02010600030101010101" pitchFamily="2" charset="-122"/>
              </a:rPr>
              <a:t>第一步：审题  </a:t>
            </a:r>
            <a:r>
              <a:rPr lang="zh-CN" altLang="en-US" sz="4265" b="1">
                <a:solidFill>
                  <a:prstClr val="black"/>
                </a:solidFill>
                <a:latin typeface="宋体" panose="02010600030101010101" pitchFamily="2" charset="-122"/>
                <a:ea typeface="宋体" panose="02010600030101010101" pitchFamily="2" charset="-122"/>
              </a:rPr>
              <a:t>本次习作是写一件成长过程中印象最深的事情，要把事情经过写清楚，把自己的真情实感表达出来。</a:t>
            </a:r>
          </a:p>
          <a:p>
            <a:pPr defTabSz="1219200" fontAlgn="base">
              <a:lnSpc>
                <a:spcPct val="130000"/>
              </a:lnSpc>
              <a:spcBef>
                <a:spcPct val="0"/>
              </a:spcBef>
              <a:spcAft>
                <a:spcPct val="0"/>
              </a:spcAft>
              <a:defRPr/>
            </a:pPr>
            <a:r>
              <a:rPr lang="zh-CN" altLang="en-US" sz="4265" b="1">
                <a:solidFill>
                  <a:srgbClr val="3333FF"/>
                </a:solidFill>
                <a:latin typeface="宋体" panose="02010600030101010101" pitchFamily="2" charset="-122"/>
                <a:ea typeface="宋体" panose="02010600030101010101" pitchFamily="2" charset="-122"/>
              </a:rPr>
              <a:t>    第二步：立意  </a:t>
            </a:r>
            <a:r>
              <a:rPr lang="zh-CN" altLang="en-US" sz="4265" b="1">
                <a:solidFill>
                  <a:prstClr val="black"/>
                </a:solidFill>
                <a:latin typeface="宋体" panose="02010600030101010101" pitchFamily="2" charset="-122"/>
                <a:ea typeface="宋体" panose="02010600030101010101" pitchFamily="2" charset="-122"/>
              </a:rPr>
              <a:t>“长大”不仅指身体长高长壮，更是指受到了教育，明白了道理。</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9" name="文本框 1"/>
          <p:cNvSpPr txBox="1">
            <a:spLocks noChangeArrowheads="1"/>
          </p:cNvSpPr>
          <p:nvPr/>
        </p:nvSpPr>
        <p:spPr bwMode="auto">
          <a:xfrm>
            <a:off x="471489" y="364067"/>
            <a:ext cx="3548062"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3333FF"/>
                </a:solidFill>
                <a:latin typeface="宋体" panose="02010600030101010101" pitchFamily="2" charset="-122"/>
                <a:ea typeface="宋体" panose="02010600030101010101" pitchFamily="2" charset="-122"/>
              </a:rPr>
              <a:t>第三步：思维导图</a:t>
            </a:r>
          </a:p>
        </p:txBody>
      </p:sp>
      <p:sp>
        <p:nvSpPr>
          <p:cNvPr id="3" name="文本框 2"/>
          <p:cNvSpPr txBox="1">
            <a:spLocks noChangeArrowheads="1"/>
          </p:cNvSpPr>
          <p:nvPr/>
        </p:nvSpPr>
        <p:spPr bwMode="auto">
          <a:xfrm>
            <a:off x="3484563" y="3393017"/>
            <a:ext cx="1547812"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FF0000"/>
                </a:solidFill>
                <a:latin typeface="黑体" panose="02010609060101010101" pitchFamily="49" charset="-122"/>
                <a:ea typeface="黑体" panose="02010609060101010101" pitchFamily="49" charset="-122"/>
              </a:rPr>
              <a:t>写什么</a:t>
            </a:r>
          </a:p>
        </p:txBody>
      </p:sp>
      <p:sp>
        <p:nvSpPr>
          <p:cNvPr id="4" name="圆角矩形 3"/>
          <p:cNvSpPr/>
          <p:nvPr/>
        </p:nvSpPr>
        <p:spPr>
          <a:xfrm>
            <a:off x="3421063" y="3420533"/>
            <a:ext cx="1484312" cy="965200"/>
          </a:xfrm>
          <a:prstGeom prst="round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a:solidFill>
                <a:prstClr val="white"/>
              </a:solidFill>
              <a:latin typeface="等线" panose="020F0502020204030204"/>
              <a:ea typeface="等线" panose="02010600030101010101" pitchFamily="2" charset="-122"/>
            </a:endParaRPr>
          </a:p>
        </p:txBody>
      </p:sp>
      <p:sp>
        <p:nvSpPr>
          <p:cNvPr id="5" name="圆角矩形 4"/>
          <p:cNvSpPr/>
          <p:nvPr/>
        </p:nvSpPr>
        <p:spPr>
          <a:xfrm>
            <a:off x="3351213" y="3335868"/>
            <a:ext cx="1631950" cy="1145117"/>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a:solidFill>
                <a:prstClr val="white"/>
              </a:solidFill>
              <a:latin typeface="等线" panose="020F0502020204030204"/>
              <a:ea typeface="等线" panose="02010600030101010101" pitchFamily="2" charset="-122"/>
            </a:endParaRPr>
          </a:p>
        </p:txBody>
      </p:sp>
      <p:pic>
        <p:nvPicPr>
          <p:cNvPr id="6" name="图片 5"/>
          <p:cNvPicPr>
            <a:picLocks noChangeAspect="1" noChangeArrowheads="1"/>
          </p:cNvPicPr>
          <p:nvPr/>
        </p:nvPicPr>
        <p:blipFill>
          <a:blip r:embed="rId2" cstate="email"/>
          <a:srcRect/>
          <a:stretch>
            <a:fillRect/>
          </a:stretch>
        </p:blipFill>
        <p:spPr bwMode="auto">
          <a:xfrm>
            <a:off x="4905375" y="2654300"/>
            <a:ext cx="850900" cy="218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文本框 6"/>
          <p:cNvSpPr txBox="1">
            <a:spLocks noChangeArrowheads="1"/>
          </p:cNvSpPr>
          <p:nvPr/>
        </p:nvSpPr>
        <p:spPr bwMode="auto">
          <a:xfrm>
            <a:off x="1403351" y="1515533"/>
            <a:ext cx="192722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让你明白道理的事</a:t>
            </a:r>
          </a:p>
        </p:txBody>
      </p:sp>
      <p:sp>
        <p:nvSpPr>
          <p:cNvPr id="8" name="椭圆 7"/>
          <p:cNvSpPr/>
          <p:nvPr/>
        </p:nvSpPr>
        <p:spPr>
          <a:xfrm>
            <a:off x="1165226" y="1399119"/>
            <a:ext cx="2308225" cy="2214033"/>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a:solidFill>
                <a:prstClr val="white"/>
              </a:solidFill>
              <a:latin typeface="等线" panose="020F0502020204030204"/>
              <a:ea typeface="等线" panose="02010600030101010101" pitchFamily="2" charset="-122"/>
            </a:endParaRPr>
          </a:p>
        </p:txBody>
      </p:sp>
      <p:sp>
        <p:nvSpPr>
          <p:cNvPr id="10" name="文本框 9"/>
          <p:cNvSpPr txBox="1">
            <a:spLocks noChangeArrowheads="1"/>
          </p:cNvSpPr>
          <p:nvPr/>
        </p:nvSpPr>
        <p:spPr bwMode="auto">
          <a:xfrm>
            <a:off x="949326" y="4186767"/>
            <a:ext cx="192722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让你学会本领的事</a:t>
            </a:r>
          </a:p>
        </p:txBody>
      </p:sp>
      <p:sp>
        <p:nvSpPr>
          <p:cNvPr id="11" name="椭圆 10"/>
          <p:cNvSpPr/>
          <p:nvPr/>
        </p:nvSpPr>
        <p:spPr>
          <a:xfrm>
            <a:off x="711201" y="4070351"/>
            <a:ext cx="2306638" cy="2211916"/>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12" name="文本框 11"/>
          <p:cNvSpPr txBox="1">
            <a:spLocks noChangeArrowheads="1"/>
          </p:cNvSpPr>
          <p:nvPr/>
        </p:nvSpPr>
        <p:spPr bwMode="auto">
          <a:xfrm>
            <a:off x="5756276" y="4495800"/>
            <a:ext cx="192722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让你改正缺点的事</a:t>
            </a:r>
          </a:p>
        </p:txBody>
      </p:sp>
      <p:sp>
        <p:nvSpPr>
          <p:cNvPr id="13" name="椭圆 12"/>
          <p:cNvSpPr/>
          <p:nvPr/>
        </p:nvSpPr>
        <p:spPr>
          <a:xfrm>
            <a:off x="5518151" y="4379386"/>
            <a:ext cx="2306638" cy="2214033"/>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14" name="文本框 13"/>
          <p:cNvSpPr txBox="1">
            <a:spLocks noChangeArrowheads="1"/>
          </p:cNvSpPr>
          <p:nvPr/>
        </p:nvSpPr>
        <p:spPr bwMode="auto">
          <a:xfrm>
            <a:off x="5994401" y="1515533"/>
            <a:ext cx="192722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让你懂得感恩的事</a:t>
            </a:r>
          </a:p>
        </p:txBody>
      </p:sp>
      <p:sp>
        <p:nvSpPr>
          <p:cNvPr id="15" name="椭圆 14"/>
          <p:cNvSpPr/>
          <p:nvPr/>
        </p:nvSpPr>
        <p:spPr>
          <a:xfrm>
            <a:off x="5756276" y="1399119"/>
            <a:ext cx="2306638" cy="2214033"/>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down)">
                                      <p:cBhvr>
                                        <p:cTn id="13" dur="500"/>
                                        <p:tgtEl>
                                          <p:spTgt spid="5"/>
                                        </p:tgtEl>
                                      </p:cBhvr>
                                    </p:animEffect>
                                  </p:childTnLst>
                                </p:cTn>
                              </p:par>
                              <p:par>
                                <p:cTn id="14" presetID="22" presetClass="entr" presetSubtype="4"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down)">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down)">
                                      <p:cBhvr>
                                        <p:cTn id="21" dur="500"/>
                                        <p:tgtEl>
                                          <p:spTgt spid="7"/>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down)">
                                      <p:cBhvr>
                                        <p:cTn id="24" dur="500"/>
                                        <p:tgtEl>
                                          <p:spTgt spid="8"/>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down)">
                                      <p:cBhvr>
                                        <p:cTn id="29" dur="500"/>
                                        <p:tgtEl>
                                          <p:spTgt spid="11"/>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down)">
                                      <p:cBhvr>
                                        <p:cTn id="32" dur="500"/>
                                        <p:tgtEl>
                                          <p:spTgt spid="10"/>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wipe(down)">
                                      <p:cBhvr>
                                        <p:cTn id="37" dur="500"/>
                                        <p:tgtEl>
                                          <p:spTgt spid="13"/>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wipe(down)">
                                      <p:cBhvr>
                                        <p:cTn id="40" dur="500"/>
                                        <p:tgtEl>
                                          <p:spTgt spid="12"/>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grpId="0" nodeType="click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down)">
                                      <p:cBhvr>
                                        <p:cTn id="45" dur="500"/>
                                        <p:tgtEl>
                                          <p:spTgt spid="14"/>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wipe(down)">
                                      <p:cBhvr>
                                        <p:cTn id="4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animBg="1"/>
      <p:bldP spid="7" grpId="0"/>
      <p:bldP spid="8" grpId="0" animBg="1"/>
      <p:bldP spid="10" grpId="0"/>
      <p:bldP spid="11" grpId="0" animBg="1"/>
      <p:bldP spid="12" grpId="0"/>
      <p:bldP spid="13" grpId="0" animBg="1"/>
      <p:bldP spid="14" grpId="0"/>
      <p:bldP spid="15"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a:spLocks noChangeArrowheads="1"/>
          </p:cNvSpPr>
          <p:nvPr/>
        </p:nvSpPr>
        <p:spPr bwMode="auto">
          <a:xfrm>
            <a:off x="2079626" y="2882900"/>
            <a:ext cx="1547813"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FF0000"/>
                </a:solidFill>
                <a:latin typeface="黑体" panose="02010609060101010101" pitchFamily="49" charset="-122"/>
                <a:ea typeface="黑体" panose="02010609060101010101" pitchFamily="49" charset="-122"/>
              </a:rPr>
              <a:t>怎么写</a:t>
            </a:r>
          </a:p>
        </p:txBody>
      </p:sp>
      <p:sp>
        <p:nvSpPr>
          <p:cNvPr id="4" name="圆角矩形 3"/>
          <p:cNvSpPr/>
          <p:nvPr/>
        </p:nvSpPr>
        <p:spPr>
          <a:xfrm>
            <a:off x="2016125" y="2912533"/>
            <a:ext cx="1484313" cy="965200"/>
          </a:xfrm>
          <a:prstGeom prst="round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a:solidFill>
                <a:prstClr val="white"/>
              </a:solidFill>
              <a:latin typeface="等线" panose="020F0502020204030204"/>
              <a:ea typeface="等线" panose="02010600030101010101" pitchFamily="2" charset="-122"/>
            </a:endParaRPr>
          </a:p>
        </p:txBody>
      </p:sp>
      <p:sp>
        <p:nvSpPr>
          <p:cNvPr id="5" name="圆角矩形 4"/>
          <p:cNvSpPr/>
          <p:nvPr/>
        </p:nvSpPr>
        <p:spPr>
          <a:xfrm>
            <a:off x="1946276" y="2827867"/>
            <a:ext cx="1631950" cy="1143000"/>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a:solidFill>
                <a:prstClr val="white"/>
              </a:solidFill>
              <a:latin typeface="等线" panose="020F0502020204030204"/>
              <a:ea typeface="等线" panose="02010600030101010101" pitchFamily="2" charset="-122"/>
            </a:endParaRPr>
          </a:p>
        </p:txBody>
      </p:sp>
      <p:pic>
        <p:nvPicPr>
          <p:cNvPr id="6" name="图片 5"/>
          <p:cNvPicPr>
            <a:picLocks noChangeAspect="1" noChangeArrowheads="1"/>
          </p:cNvPicPr>
          <p:nvPr/>
        </p:nvPicPr>
        <p:blipFill>
          <a:blip r:embed="rId2" cstate="email"/>
          <a:srcRect/>
          <a:stretch>
            <a:fillRect/>
          </a:stretch>
        </p:blipFill>
        <p:spPr bwMode="auto">
          <a:xfrm>
            <a:off x="890589" y="2131486"/>
            <a:ext cx="1055687" cy="2525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文本框 6"/>
          <p:cNvSpPr txBox="1">
            <a:spLocks noChangeArrowheads="1"/>
          </p:cNvSpPr>
          <p:nvPr/>
        </p:nvSpPr>
        <p:spPr bwMode="auto">
          <a:xfrm>
            <a:off x="1665288" y="550334"/>
            <a:ext cx="1096962" cy="15867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3735" b="1">
                <a:solidFill>
                  <a:srgbClr val="3333FF"/>
                </a:solidFill>
                <a:latin typeface="楷体" panose="02010609060101010101" pitchFamily="49" charset="-122"/>
                <a:ea typeface="楷体" panose="02010609060101010101" pitchFamily="49" charset="-122"/>
              </a:rPr>
              <a:t>开头</a:t>
            </a:r>
          </a:p>
        </p:txBody>
      </p:sp>
      <p:sp>
        <p:nvSpPr>
          <p:cNvPr id="8" name="圆角矩形 7"/>
          <p:cNvSpPr/>
          <p:nvPr/>
        </p:nvSpPr>
        <p:spPr>
          <a:xfrm>
            <a:off x="1643064" y="649819"/>
            <a:ext cx="936625" cy="664633"/>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a:solidFill>
                <a:prstClr val="white"/>
              </a:solidFill>
              <a:latin typeface="等线" panose="020F0502020204030204"/>
              <a:ea typeface="等线" panose="02010600030101010101" pitchFamily="2" charset="-122"/>
            </a:endParaRPr>
          </a:p>
        </p:txBody>
      </p:sp>
      <p:sp>
        <p:nvSpPr>
          <p:cNvPr id="9" name="文本框 8"/>
          <p:cNvSpPr txBox="1">
            <a:spLocks noChangeArrowheads="1"/>
          </p:cNvSpPr>
          <p:nvPr/>
        </p:nvSpPr>
        <p:spPr bwMode="auto">
          <a:xfrm>
            <a:off x="4514850" y="3077635"/>
            <a:ext cx="1098550" cy="147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3735" b="1">
                <a:solidFill>
                  <a:srgbClr val="3333FF"/>
                </a:solidFill>
                <a:latin typeface="楷体" panose="02010609060101010101" pitchFamily="49" charset="-122"/>
                <a:ea typeface="楷体" panose="02010609060101010101" pitchFamily="49" charset="-122"/>
              </a:rPr>
              <a:t>中间</a:t>
            </a:r>
          </a:p>
        </p:txBody>
      </p:sp>
      <p:sp>
        <p:nvSpPr>
          <p:cNvPr id="10" name="圆角矩形 9"/>
          <p:cNvSpPr/>
          <p:nvPr/>
        </p:nvSpPr>
        <p:spPr>
          <a:xfrm>
            <a:off x="4514850" y="3147485"/>
            <a:ext cx="914400" cy="647700"/>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11" name="文本框 10"/>
          <p:cNvSpPr txBox="1">
            <a:spLocks noChangeArrowheads="1"/>
          </p:cNvSpPr>
          <p:nvPr/>
        </p:nvSpPr>
        <p:spPr bwMode="auto">
          <a:xfrm>
            <a:off x="1298576" y="5511802"/>
            <a:ext cx="1098550" cy="147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3735" b="1">
                <a:solidFill>
                  <a:srgbClr val="3333FF"/>
                </a:solidFill>
                <a:latin typeface="楷体" panose="02010609060101010101" pitchFamily="49" charset="-122"/>
                <a:ea typeface="楷体" panose="02010609060101010101" pitchFamily="49" charset="-122"/>
              </a:rPr>
              <a:t>结尾</a:t>
            </a:r>
          </a:p>
        </p:txBody>
      </p:sp>
      <p:sp>
        <p:nvSpPr>
          <p:cNvPr id="12" name="圆角矩形 11"/>
          <p:cNvSpPr/>
          <p:nvPr/>
        </p:nvSpPr>
        <p:spPr>
          <a:xfrm>
            <a:off x="1298575" y="5530851"/>
            <a:ext cx="914400" cy="700616"/>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13" name="文本框 12"/>
          <p:cNvSpPr txBox="1">
            <a:spLocks noChangeArrowheads="1"/>
          </p:cNvSpPr>
          <p:nvPr/>
        </p:nvSpPr>
        <p:spPr bwMode="auto">
          <a:xfrm>
            <a:off x="3022601" y="209552"/>
            <a:ext cx="2968625" cy="2161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开门见山，回忆往事，点明主题</a:t>
            </a:r>
          </a:p>
        </p:txBody>
      </p:sp>
      <p:sp>
        <p:nvSpPr>
          <p:cNvPr id="14" name="圆角矩形 13"/>
          <p:cNvSpPr/>
          <p:nvPr/>
        </p:nvSpPr>
        <p:spPr>
          <a:xfrm>
            <a:off x="2959101" y="309033"/>
            <a:ext cx="2806700" cy="1346200"/>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a:solidFill>
                <a:prstClr val="white"/>
              </a:solidFill>
              <a:latin typeface="等线" panose="020F0502020204030204"/>
              <a:ea typeface="等线" panose="02010600030101010101" pitchFamily="2" charset="-122"/>
            </a:endParaRPr>
          </a:p>
        </p:txBody>
      </p:sp>
      <p:sp>
        <p:nvSpPr>
          <p:cNvPr id="15" name="文本框 14"/>
          <p:cNvSpPr txBox="1">
            <a:spLocks noChangeArrowheads="1"/>
          </p:cNvSpPr>
          <p:nvPr/>
        </p:nvSpPr>
        <p:spPr bwMode="auto">
          <a:xfrm>
            <a:off x="6132513" y="1217085"/>
            <a:ext cx="2743200" cy="147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交代事情的起因（略写）</a:t>
            </a:r>
          </a:p>
        </p:txBody>
      </p:sp>
      <p:sp>
        <p:nvSpPr>
          <p:cNvPr id="16" name="圆角矩形 15"/>
          <p:cNvSpPr/>
          <p:nvPr/>
        </p:nvSpPr>
        <p:spPr>
          <a:xfrm>
            <a:off x="6146801" y="1217085"/>
            <a:ext cx="2728913" cy="1409700"/>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17" name="文本框 16"/>
          <p:cNvSpPr txBox="1">
            <a:spLocks noChangeArrowheads="1"/>
          </p:cNvSpPr>
          <p:nvPr/>
        </p:nvSpPr>
        <p:spPr bwMode="auto">
          <a:xfrm>
            <a:off x="6132513" y="2616200"/>
            <a:ext cx="2743200" cy="28512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写清楚事情的经过和自己的感受（详写）</a:t>
            </a:r>
          </a:p>
        </p:txBody>
      </p:sp>
      <p:sp>
        <p:nvSpPr>
          <p:cNvPr id="18" name="圆角矩形 17"/>
          <p:cNvSpPr/>
          <p:nvPr/>
        </p:nvSpPr>
        <p:spPr>
          <a:xfrm>
            <a:off x="6146801" y="2719917"/>
            <a:ext cx="2728913" cy="2004483"/>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21" name="文本框 20"/>
          <p:cNvSpPr txBox="1">
            <a:spLocks noChangeArrowheads="1"/>
          </p:cNvSpPr>
          <p:nvPr/>
        </p:nvSpPr>
        <p:spPr bwMode="auto">
          <a:xfrm>
            <a:off x="6132513" y="4743453"/>
            <a:ext cx="2743200" cy="147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写出事情的结果（略写）</a:t>
            </a:r>
          </a:p>
        </p:txBody>
      </p:sp>
      <p:sp>
        <p:nvSpPr>
          <p:cNvPr id="22" name="圆角矩形 21"/>
          <p:cNvSpPr/>
          <p:nvPr/>
        </p:nvSpPr>
        <p:spPr>
          <a:xfrm>
            <a:off x="6146801" y="4809067"/>
            <a:ext cx="2728913" cy="1344084"/>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23" name="文本框 22"/>
          <p:cNvSpPr txBox="1">
            <a:spLocks noChangeArrowheads="1"/>
          </p:cNvSpPr>
          <p:nvPr/>
        </p:nvSpPr>
        <p:spPr bwMode="auto">
          <a:xfrm>
            <a:off x="2686050" y="5141385"/>
            <a:ext cx="2743200" cy="2161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总结出自己明白的道理，并点题</a:t>
            </a:r>
          </a:p>
        </p:txBody>
      </p:sp>
      <p:sp>
        <p:nvSpPr>
          <p:cNvPr id="24" name="圆角矩形 23"/>
          <p:cNvSpPr/>
          <p:nvPr/>
        </p:nvSpPr>
        <p:spPr>
          <a:xfrm>
            <a:off x="2700339" y="5192184"/>
            <a:ext cx="2728912" cy="1361016"/>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cxnSp>
        <p:nvCxnSpPr>
          <p:cNvPr id="27" name="直接箭头连接符 26"/>
          <p:cNvCxnSpPr/>
          <p:nvPr/>
        </p:nvCxnSpPr>
        <p:spPr>
          <a:xfrm flipH="1" flipV="1">
            <a:off x="2290763" y="1559984"/>
            <a:ext cx="409575" cy="1143000"/>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0" name="直接箭头连接符 29"/>
          <p:cNvCxnSpPr/>
          <p:nvPr/>
        </p:nvCxnSpPr>
        <p:spPr>
          <a:xfrm flipH="1">
            <a:off x="2079626" y="4174067"/>
            <a:ext cx="679450" cy="1104900"/>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 name="直接箭头连接符 33"/>
          <p:cNvCxnSpPr/>
          <p:nvPr/>
        </p:nvCxnSpPr>
        <p:spPr>
          <a:xfrm>
            <a:off x="3627438" y="3433233"/>
            <a:ext cx="735012" cy="0"/>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9" name="直接连接符 38"/>
          <p:cNvCxnSpPr>
            <a:stCxn id="10" idx="3"/>
          </p:cNvCxnSpPr>
          <p:nvPr/>
        </p:nvCxnSpPr>
        <p:spPr>
          <a:xfrm>
            <a:off x="5429250" y="3471334"/>
            <a:ext cx="717550" cy="12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接连接符 40"/>
          <p:cNvCxnSpPr>
            <a:stCxn id="10" idx="3"/>
            <a:endCxn id="16" idx="1"/>
          </p:cNvCxnSpPr>
          <p:nvPr/>
        </p:nvCxnSpPr>
        <p:spPr>
          <a:xfrm flipV="1">
            <a:off x="5429250" y="1921933"/>
            <a:ext cx="717550" cy="15494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直接连接符 43"/>
          <p:cNvCxnSpPr>
            <a:stCxn id="10" idx="3"/>
            <a:endCxn id="22" idx="1"/>
          </p:cNvCxnSpPr>
          <p:nvPr/>
        </p:nvCxnSpPr>
        <p:spPr>
          <a:xfrm>
            <a:off x="5429250" y="3471335"/>
            <a:ext cx="717550" cy="20108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接连接符 46"/>
          <p:cNvCxnSpPr>
            <a:stCxn id="10" idx="3"/>
            <a:endCxn id="14" idx="1"/>
          </p:cNvCxnSpPr>
          <p:nvPr/>
        </p:nvCxnSpPr>
        <p:spPr>
          <a:xfrm>
            <a:off x="2598739" y="982133"/>
            <a:ext cx="36036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直接连接符 52"/>
          <p:cNvCxnSpPr>
            <a:stCxn id="12" idx="3"/>
            <a:endCxn id="24" idx="1"/>
          </p:cNvCxnSpPr>
          <p:nvPr/>
        </p:nvCxnSpPr>
        <p:spPr>
          <a:xfrm flipV="1">
            <a:off x="2212976" y="5873752"/>
            <a:ext cx="487363" cy="84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down)">
                                      <p:cBhvr>
                                        <p:cTn id="13" dur="500"/>
                                        <p:tgtEl>
                                          <p:spTgt spid="5"/>
                                        </p:tgtEl>
                                      </p:cBhvr>
                                    </p:animEffect>
                                  </p:childTnLst>
                                </p:cTn>
                              </p:par>
                              <p:par>
                                <p:cTn id="14" presetID="22" presetClass="entr" presetSubtype="4"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down)">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nodeType="click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wipe(down)">
                                      <p:cBhvr>
                                        <p:cTn id="21" dur="500"/>
                                        <p:tgtEl>
                                          <p:spTgt spid="27"/>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down)">
                                      <p:cBhvr>
                                        <p:cTn id="24" dur="500"/>
                                        <p:tgtEl>
                                          <p:spTgt spid="8"/>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down)">
                                      <p:cBhvr>
                                        <p:cTn id="27" dur="500"/>
                                        <p:tgtEl>
                                          <p:spTgt spid="7"/>
                                        </p:tgtEl>
                                      </p:cBhvr>
                                    </p:animEffect>
                                  </p:childTnLst>
                                </p:cTn>
                              </p:par>
                              <p:par>
                                <p:cTn id="28" presetID="22" presetClass="entr" presetSubtype="4" fill="hold" nodeType="with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down)">
                                      <p:cBhvr>
                                        <p:cTn id="30" dur="500"/>
                                        <p:tgtEl>
                                          <p:spTgt spid="47"/>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wipe(down)">
                                      <p:cBhvr>
                                        <p:cTn id="33" dur="500"/>
                                        <p:tgtEl>
                                          <p:spTgt spid="14"/>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wipe(down)">
                                      <p:cBhvr>
                                        <p:cTn id="36" dur="500"/>
                                        <p:tgtEl>
                                          <p:spTgt spid="13"/>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34"/>
                                        </p:tgtEl>
                                        <p:attrNameLst>
                                          <p:attrName>style.visibility</p:attrName>
                                        </p:attrNameLst>
                                      </p:cBhvr>
                                      <p:to>
                                        <p:strVal val="visible"/>
                                      </p:to>
                                    </p:set>
                                    <p:animEffect transition="in" filter="wipe(left)">
                                      <p:cBhvr>
                                        <p:cTn id="41" dur="500"/>
                                        <p:tgtEl>
                                          <p:spTgt spid="34"/>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wipe(left)">
                                      <p:cBhvr>
                                        <p:cTn id="44" dur="500"/>
                                        <p:tgtEl>
                                          <p:spTgt spid="10"/>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wipe(left)">
                                      <p:cBhvr>
                                        <p:cTn id="47" dur="500"/>
                                        <p:tgtEl>
                                          <p:spTgt spid="9"/>
                                        </p:tgtEl>
                                      </p:cBhvr>
                                    </p:animEffect>
                                  </p:childTnLst>
                                </p:cTn>
                              </p:par>
                              <p:par>
                                <p:cTn id="48" presetID="22" presetClass="entr" presetSubtype="8" fill="hold" nodeType="with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wipe(left)">
                                      <p:cBhvr>
                                        <p:cTn id="50" dur="500"/>
                                        <p:tgtEl>
                                          <p:spTgt spid="41"/>
                                        </p:tgtEl>
                                      </p:cBhvr>
                                    </p:animEffect>
                                  </p:childTnLst>
                                </p:cTn>
                              </p:par>
                              <p:par>
                                <p:cTn id="51" presetID="22" presetClass="entr" presetSubtype="8" fill="hold" nodeType="withEffect">
                                  <p:stCondLst>
                                    <p:cond delay="0"/>
                                  </p:stCondLst>
                                  <p:childTnLst>
                                    <p:set>
                                      <p:cBhvr>
                                        <p:cTn id="52" dur="1" fill="hold">
                                          <p:stCondLst>
                                            <p:cond delay="0"/>
                                          </p:stCondLst>
                                        </p:cTn>
                                        <p:tgtEl>
                                          <p:spTgt spid="39"/>
                                        </p:tgtEl>
                                        <p:attrNameLst>
                                          <p:attrName>style.visibility</p:attrName>
                                        </p:attrNameLst>
                                      </p:cBhvr>
                                      <p:to>
                                        <p:strVal val="visible"/>
                                      </p:to>
                                    </p:set>
                                    <p:animEffect transition="in" filter="wipe(left)">
                                      <p:cBhvr>
                                        <p:cTn id="53" dur="500"/>
                                        <p:tgtEl>
                                          <p:spTgt spid="39"/>
                                        </p:tgtEl>
                                      </p:cBhvr>
                                    </p:animEffect>
                                  </p:childTnLst>
                                </p:cTn>
                              </p:par>
                              <p:par>
                                <p:cTn id="54" presetID="22" presetClass="entr" presetSubtype="8" fill="hold"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wipe(left)">
                                      <p:cBhvr>
                                        <p:cTn id="56" dur="500"/>
                                        <p:tgtEl>
                                          <p:spTgt spid="44"/>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wipe(left)">
                                      <p:cBhvr>
                                        <p:cTn id="59" dur="500"/>
                                        <p:tgtEl>
                                          <p:spTgt spid="15"/>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16"/>
                                        </p:tgtEl>
                                        <p:attrNameLst>
                                          <p:attrName>style.visibility</p:attrName>
                                        </p:attrNameLst>
                                      </p:cBhvr>
                                      <p:to>
                                        <p:strVal val="visible"/>
                                      </p:to>
                                    </p:set>
                                    <p:animEffect transition="in" filter="wipe(left)">
                                      <p:cBhvr>
                                        <p:cTn id="62" dur="500"/>
                                        <p:tgtEl>
                                          <p:spTgt spid="16"/>
                                        </p:tgtEl>
                                      </p:cBhvr>
                                    </p:animEffect>
                                  </p:childTnLst>
                                </p:cTn>
                              </p:par>
                              <p:par>
                                <p:cTn id="63" presetID="22" presetClass="entr" presetSubtype="8" fill="hold" grpId="0" nodeType="withEffect">
                                  <p:stCondLst>
                                    <p:cond delay="0"/>
                                  </p:stCondLst>
                                  <p:childTnLst>
                                    <p:set>
                                      <p:cBhvr>
                                        <p:cTn id="64" dur="1" fill="hold">
                                          <p:stCondLst>
                                            <p:cond delay="0"/>
                                          </p:stCondLst>
                                        </p:cTn>
                                        <p:tgtEl>
                                          <p:spTgt spid="18"/>
                                        </p:tgtEl>
                                        <p:attrNameLst>
                                          <p:attrName>style.visibility</p:attrName>
                                        </p:attrNameLst>
                                      </p:cBhvr>
                                      <p:to>
                                        <p:strVal val="visible"/>
                                      </p:to>
                                    </p:set>
                                    <p:animEffect transition="in" filter="wipe(left)">
                                      <p:cBhvr>
                                        <p:cTn id="65" dur="500"/>
                                        <p:tgtEl>
                                          <p:spTgt spid="18"/>
                                        </p:tgtEl>
                                      </p:cBhvr>
                                    </p:animEffect>
                                  </p:childTnLst>
                                </p:cTn>
                              </p:par>
                              <p:par>
                                <p:cTn id="66" presetID="22" presetClass="entr" presetSubtype="8" fill="hold" grpId="0" nodeType="withEffect">
                                  <p:stCondLst>
                                    <p:cond delay="0"/>
                                  </p:stCondLst>
                                  <p:childTnLst>
                                    <p:set>
                                      <p:cBhvr>
                                        <p:cTn id="67" dur="1" fill="hold">
                                          <p:stCondLst>
                                            <p:cond delay="0"/>
                                          </p:stCondLst>
                                        </p:cTn>
                                        <p:tgtEl>
                                          <p:spTgt spid="17"/>
                                        </p:tgtEl>
                                        <p:attrNameLst>
                                          <p:attrName>style.visibility</p:attrName>
                                        </p:attrNameLst>
                                      </p:cBhvr>
                                      <p:to>
                                        <p:strVal val="visible"/>
                                      </p:to>
                                    </p:set>
                                    <p:animEffect transition="in" filter="wipe(left)">
                                      <p:cBhvr>
                                        <p:cTn id="68" dur="500"/>
                                        <p:tgtEl>
                                          <p:spTgt spid="17"/>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21"/>
                                        </p:tgtEl>
                                        <p:attrNameLst>
                                          <p:attrName>style.visibility</p:attrName>
                                        </p:attrNameLst>
                                      </p:cBhvr>
                                      <p:to>
                                        <p:strVal val="visible"/>
                                      </p:to>
                                    </p:set>
                                    <p:animEffect transition="in" filter="wipe(left)">
                                      <p:cBhvr>
                                        <p:cTn id="71" dur="500"/>
                                        <p:tgtEl>
                                          <p:spTgt spid="21"/>
                                        </p:tgtEl>
                                      </p:cBhvr>
                                    </p:animEffect>
                                  </p:childTnLst>
                                </p:cTn>
                              </p:par>
                              <p:par>
                                <p:cTn id="72" presetID="22" presetClass="entr" presetSubtype="8" fill="hold" grpId="0" nodeType="withEffect">
                                  <p:stCondLst>
                                    <p:cond delay="0"/>
                                  </p:stCondLst>
                                  <p:childTnLst>
                                    <p:set>
                                      <p:cBhvr>
                                        <p:cTn id="73" dur="1" fill="hold">
                                          <p:stCondLst>
                                            <p:cond delay="0"/>
                                          </p:stCondLst>
                                        </p:cTn>
                                        <p:tgtEl>
                                          <p:spTgt spid="22"/>
                                        </p:tgtEl>
                                        <p:attrNameLst>
                                          <p:attrName>style.visibility</p:attrName>
                                        </p:attrNameLst>
                                      </p:cBhvr>
                                      <p:to>
                                        <p:strVal val="visible"/>
                                      </p:to>
                                    </p:set>
                                    <p:animEffect transition="in" filter="wipe(left)">
                                      <p:cBhvr>
                                        <p:cTn id="74" dur="500"/>
                                        <p:tgtEl>
                                          <p:spTgt spid="22"/>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grpId="0" nodeType="click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par>
                                <p:cTn id="80" presetID="22" presetClass="entr" presetSubtype="1" fill="hold" grpId="0" nodeType="withEffect">
                                  <p:stCondLst>
                                    <p:cond delay="0"/>
                                  </p:stCondLst>
                                  <p:childTnLst>
                                    <p:set>
                                      <p:cBhvr>
                                        <p:cTn id="81" dur="1" fill="hold">
                                          <p:stCondLst>
                                            <p:cond delay="0"/>
                                          </p:stCondLst>
                                        </p:cTn>
                                        <p:tgtEl>
                                          <p:spTgt spid="12"/>
                                        </p:tgtEl>
                                        <p:attrNameLst>
                                          <p:attrName>style.visibility</p:attrName>
                                        </p:attrNameLst>
                                      </p:cBhvr>
                                      <p:to>
                                        <p:strVal val="visible"/>
                                      </p:to>
                                    </p:set>
                                    <p:animEffect transition="in" filter="wipe(up)">
                                      <p:cBhvr>
                                        <p:cTn id="82" dur="500"/>
                                        <p:tgtEl>
                                          <p:spTgt spid="12"/>
                                        </p:tgtEl>
                                      </p:cBhvr>
                                    </p:animEffect>
                                  </p:childTnLst>
                                </p:cTn>
                              </p:par>
                              <p:par>
                                <p:cTn id="83" presetID="22" presetClass="entr" presetSubtype="1" fill="hold" grpId="0" nodeType="withEffect">
                                  <p:stCondLst>
                                    <p:cond delay="0"/>
                                  </p:stCondLst>
                                  <p:childTnLst>
                                    <p:set>
                                      <p:cBhvr>
                                        <p:cTn id="84" dur="1" fill="hold">
                                          <p:stCondLst>
                                            <p:cond delay="0"/>
                                          </p:stCondLst>
                                        </p:cTn>
                                        <p:tgtEl>
                                          <p:spTgt spid="23"/>
                                        </p:tgtEl>
                                        <p:attrNameLst>
                                          <p:attrName>style.visibility</p:attrName>
                                        </p:attrNameLst>
                                      </p:cBhvr>
                                      <p:to>
                                        <p:strVal val="visible"/>
                                      </p:to>
                                    </p:set>
                                    <p:animEffect transition="in" filter="wipe(up)">
                                      <p:cBhvr>
                                        <p:cTn id="85" dur="500"/>
                                        <p:tgtEl>
                                          <p:spTgt spid="23"/>
                                        </p:tgtEl>
                                      </p:cBhvr>
                                    </p:animEffect>
                                  </p:childTnLst>
                                </p:cTn>
                              </p:par>
                              <p:par>
                                <p:cTn id="86" presetID="22" presetClass="entr" presetSubtype="1" fill="hold" grpId="0" nodeType="with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up)">
                                      <p:cBhvr>
                                        <p:cTn id="88" dur="500"/>
                                        <p:tgtEl>
                                          <p:spTgt spid="24"/>
                                        </p:tgtEl>
                                      </p:cBhvr>
                                    </p:animEffect>
                                  </p:childTnLst>
                                </p:cTn>
                              </p:par>
                              <p:par>
                                <p:cTn id="89" presetID="22" presetClass="entr" presetSubtype="1" fill="hold" nodeType="withEffect">
                                  <p:stCondLst>
                                    <p:cond delay="0"/>
                                  </p:stCondLst>
                                  <p:childTnLst>
                                    <p:set>
                                      <p:cBhvr>
                                        <p:cTn id="90" dur="1" fill="hold">
                                          <p:stCondLst>
                                            <p:cond delay="0"/>
                                          </p:stCondLst>
                                        </p:cTn>
                                        <p:tgtEl>
                                          <p:spTgt spid="30"/>
                                        </p:tgtEl>
                                        <p:attrNameLst>
                                          <p:attrName>style.visibility</p:attrName>
                                        </p:attrNameLst>
                                      </p:cBhvr>
                                      <p:to>
                                        <p:strVal val="visible"/>
                                      </p:to>
                                    </p:set>
                                    <p:animEffect transition="in" filter="wipe(up)">
                                      <p:cBhvr>
                                        <p:cTn id="91" dur="500"/>
                                        <p:tgtEl>
                                          <p:spTgt spid="30"/>
                                        </p:tgtEl>
                                      </p:cBhvr>
                                    </p:animEffect>
                                  </p:childTnLst>
                                </p:cTn>
                              </p:par>
                              <p:par>
                                <p:cTn id="92" presetID="22" presetClass="entr" presetSubtype="1" fill="hold" nodeType="withEffect">
                                  <p:stCondLst>
                                    <p:cond delay="0"/>
                                  </p:stCondLst>
                                  <p:childTnLst>
                                    <p:set>
                                      <p:cBhvr>
                                        <p:cTn id="93" dur="1" fill="hold">
                                          <p:stCondLst>
                                            <p:cond delay="0"/>
                                          </p:stCondLst>
                                        </p:cTn>
                                        <p:tgtEl>
                                          <p:spTgt spid="53"/>
                                        </p:tgtEl>
                                        <p:attrNameLst>
                                          <p:attrName>style.visibility</p:attrName>
                                        </p:attrNameLst>
                                      </p:cBhvr>
                                      <p:to>
                                        <p:strVal val="visible"/>
                                      </p:to>
                                    </p:set>
                                    <p:animEffect transition="in" filter="wipe(up)">
                                      <p:cBhvr>
                                        <p:cTn id="94"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animBg="1"/>
      <p:bldP spid="7" grpId="0"/>
      <p:bldP spid="8" grpId="0" animBg="1"/>
      <p:bldP spid="9" grpId="0"/>
      <p:bldP spid="10" grpId="0" animBg="1"/>
      <p:bldP spid="11" grpId="0"/>
      <p:bldP spid="12" grpId="0" animBg="1"/>
      <p:bldP spid="13" grpId="0"/>
      <p:bldP spid="14" grpId="0" animBg="1"/>
      <p:bldP spid="15" grpId="0"/>
      <p:bldP spid="16" grpId="0" animBg="1"/>
      <p:bldP spid="17" grpId="0"/>
      <p:bldP spid="18" grpId="0" animBg="1"/>
      <p:bldP spid="21" grpId="0"/>
      <p:bldP spid="22" grpId="0" animBg="1"/>
      <p:bldP spid="23" grpId="0"/>
      <p:bldP spid="2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p:cNvSpPr>
            <a:spLocks noChangeArrowheads="1"/>
          </p:cNvSpPr>
          <p:nvPr/>
        </p:nvSpPr>
        <p:spPr bwMode="auto">
          <a:xfrm>
            <a:off x="530226" y="1545167"/>
            <a:ext cx="6575425" cy="53188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a:t>
            </a:r>
            <a:r>
              <a:rPr lang="zh-CN" altLang="en-US" sz="4800" b="1">
                <a:solidFill>
                  <a:prstClr val="black"/>
                </a:solidFill>
                <a:latin typeface="楷体" panose="02010609060101010101" pitchFamily="49" charset="-122"/>
                <a:ea typeface="楷体" panose="02010609060101010101" pitchFamily="49" charset="-122"/>
              </a:rPr>
              <a:t>杨万里</a:t>
            </a:r>
            <a:r>
              <a:rPr lang="zh-CN" altLang="en-US" sz="4265" b="1">
                <a:solidFill>
                  <a:prstClr val="black"/>
                </a:solidFill>
                <a:latin typeface="楷体" panose="02010609060101010101" pitchFamily="49" charset="-122"/>
                <a:ea typeface="楷体" panose="02010609060101010101" pitchFamily="49" charset="-122"/>
              </a:rPr>
              <a:t>，字廷秀，号诚斋，吉州吉水（今属江西）人，与陆游、范成大、尤袤并称“中兴四大家”。</a:t>
            </a:r>
            <a:endParaRPr lang="en-US" altLang="zh-CN" sz="4265" b="1">
              <a:solidFill>
                <a:prstClr val="black"/>
              </a:solidFill>
              <a:latin typeface="楷体" panose="02010609060101010101" pitchFamily="49" charset="-122"/>
              <a:ea typeface="楷体" panose="02010609060101010101" pitchFamily="49" charset="-122"/>
            </a:endParaRPr>
          </a:p>
          <a:p>
            <a:pPr defTabSz="1219200" fontAlgn="base">
              <a:lnSpc>
                <a:spcPct val="130000"/>
              </a:lnSpc>
              <a:spcBef>
                <a:spcPct val="0"/>
              </a:spcBef>
              <a:spcAft>
                <a:spcPct val="0"/>
              </a:spcAft>
              <a:defRPr/>
            </a:pPr>
            <a:r>
              <a:rPr lang="en-US" altLang="zh-CN" sz="4265" b="1">
                <a:solidFill>
                  <a:prstClr val="black"/>
                </a:solidFill>
                <a:latin typeface="楷体" panose="02010609060101010101" pitchFamily="49" charset="-122"/>
                <a:ea typeface="楷体" panose="02010609060101010101" pitchFamily="49" charset="-122"/>
              </a:rPr>
              <a:t>    </a:t>
            </a:r>
            <a:r>
              <a:rPr lang="zh-CN" altLang="en-US" sz="4265" b="1">
                <a:solidFill>
                  <a:prstClr val="black"/>
                </a:solidFill>
                <a:latin typeface="楷体" panose="02010609060101010101" pitchFamily="49" charset="-122"/>
                <a:ea typeface="楷体" panose="02010609060101010101" pitchFamily="49" charset="-122"/>
              </a:rPr>
              <a:t>主要作品：</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诚斋集</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诚斋易传</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等。</a:t>
            </a:r>
          </a:p>
        </p:txBody>
      </p:sp>
      <p:pic>
        <p:nvPicPr>
          <p:cNvPr id="14" name="Picture 2"/>
          <p:cNvPicPr>
            <a:picLocks noChangeAspect="1" noChangeArrowheads="1"/>
          </p:cNvPicPr>
          <p:nvPr/>
        </p:nvPicPr>
        <p:blipFill>
          <a:blip r:embed="rId2" cstate="email"/>
          <a:srcRect/>
          <a:stretch>
            <a:fillRect/>
          </a:stretch>
        </p:blipFill>
        <p:spPr bwMode="auto">
          <a:xfrm>
            <a:off x="7092280" y="1939413"/>
            <a:ext cx="1752600" cy="3564467"/>
          </a:xfrm>
          <a:prstGeom prst="ellipse">
            <a:avLst/>
          </a:prstGeom>
          <a:noFill/>
          <a:ln>
            <a:noFill/>
          </a:ln>
        </p:spPr>
      </p:pic>
      <p:grpSp>
        <p:nvGrpSpPr>
          <p:cNvPr id="2" name="组合 4"/>
          <p:cNvGrpSpPr/>
          <p:nvPr/>
        </p:nvGrpSpPr>
        <p:grpSpPr bwMode="auto">
          <a:xfrm>
            <a:off x="179388" y="16935"/>
            <a:ext cx="2405062" cy="1880811"/>
            <a:chOff x="179512" y="12015"/>
            <a:chExt cx="2405062" cy="1410608"/>
          </a:xfrm>
        </p:grpSpPr>
        <p:pic>
          <p:nvPicPr>
            <p:cNvPr id="21508" name="图片 32" descr="图片包含 室内, 就坐, 监视器, 电子产品&#10;&#10;描述已自动生成"/>
            <p:cNvPicPr>
              <a:picLocks noChangeAspect="1" noChangeArrowheads="1"/>
            </p:cNvPicPr>
            <p:nvPr/>
          </p:nvPicPr>
          <p:blipFill>
            <a:blip r:embed="rId3" cstate="email"/>
            <a:srcRect/>
            <a:stretch>
              <a:fillRect/>
            </a:stretch>
          </p:blipFill>
          <p:spPr bwMode="auto">
            <a:xfrm>
              <a:off x="179512" y="12015"/>
              <a:ext cx="2405062"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文本框 10"/>
            <p:cNvSpPr txBox="1">
              <a:spLocks noChangeArrowheads="1"/>
            </p:cNvSpPr>
            <p:nvPr/>
          </p:nvSpPr>
          <p:spPr bwMode="auto">
            <a:xfrm>
              <a:off x="411287" y="245378"/>
              <a:ext cx="2073275" cy="1177245"/>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eaLnBrk="0" fontAlgn="base" hangingPunct="0">
                <a:spcBef>
                  <a:spcPct val="0"/>
                </a:spcBef>
                <a:spcAft>
                  <a:spcPct val="0"/>
                </a:spcAft>
                <a:defRPr/>
              </a:pPr>
              <a:r>
                <a:rPr lang="zh-CN" altLang="en-US" sz="4800" b="1" dirty="0">
                  <a:solidFill>
                    <a:srgbClr val="FF0000"/>
                  </a:solidFill>
                  <a:latin typeface="黑体" panose="02010609060101010101" pitchFamily="49" charset="-122"/>
                  <a:ea typeface="黑体" panose="02010609060101010101" pitchFamily="49" charset="-122"/>
                </a:rPr>
                <a:t>走近作者</a:t>
              </a: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文本框 1"/>
          <p:cNvSpPr txBox="1">
            <a:spLocks noChangeArrowheads="1"/>
          </p:cNvSpPr>
          <p:nvPr/>
        </p:nvSpPr>
        <p:spPr bwMode="auto">
          <a:xfrm>
            <a:off x="673101" y="1818219"/>
            <a:ext cx="8128000" cy="52118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3333FF"/>
                </a:solidFill>
                <a:latin typeface="宋体" panose="02010600030101010101" pitchFamily="2" charset="-122"/>
                <a:ea typeface="宋体" panose="02010600030101010101" pitchFamily="2" charset="-122"/>
              </a:rPr>
              <a:t>    第四步：方法  </a:t>
            </a:r>
            <a:r>
              <a:rPr lang="zh-CN" altLang="en-US" sz="4265" b="1">
                <a:solidFill>
                  <a:prstClr val="black"/>
                </a:solidFill>
                <a:latin typeface="宋体" panose="02010600030101010101" pitchFamily="2" charset="-122"/>
                <a:ea typeface="宋体" panose="02010600030101010101" pitchFamily="2" charset="-122"/>
              </a:rPr>
              <a:t>运用细节描写的方法，如语言描写、动作描写、心理描写等，配合修辞手法，把自己受到触动、感到长大的那个瞬间写具体，真实地抒写自己的感受。</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文本框 1"/>
          <p:cNvSpPr txBox="1">
            <a:spLocks noChangeArrowheads="1"/>
          </p:cNvSpPr>
          <p:nvPr/>
        </p:nvSpPr>
        <p:spPr bwMode="auto">
          <a:xfrm>
            <a:off x="250825" y="264585"/>
            <a:ext cx="185578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265" b="1">
                <a:solidFill>
                  <a:srgbClr val="FF0000"/>
                </a:solidFill>
                <a:latin typeface="黑体" panose="02010609060101010101" pitchFamily="49" charset="-122"/>
                <a:ea typeface="黑体" panose="02010609060101010101" pitchFamily="49" charset="-122"/>
              </a:rPr>
              <a:t>佳作引路</a:t>
            </a:r>
          </a:p>
        </p:txBody>
      </p:sp>
      <p:sp>
        <p:nvSpPr>
          <p:cNvPr id="9219" name="文本框 1"/>
          <p:cNvSpPr txBox="1">
            <a:spLocks noChangeArrowheads="1"/>
          </p:cNvSpPr>
          <p:nvPr/>
        </p:nvSpPr>
        <p:spPr bwMode="auto">
          <a:xfrm>
            <a:off x="250825" y="1763184"/>
            <a:ext cx="6705600" cy="56938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1219200" fontAlgn="base">
              <a:lnSpc>
                <a:spcPct val="130000"/>
              </a:lnSpc>
              <a:spcBef>
                <a:spcPct val="0"/>
              </a:spcBef>
              <a:spcAft>
                <a:spcPct val="0"/>
              </a:spcAft>
              <a:defRPr/>
            </a:pPr>
            <a:r>
              <a:rPr lang="zh-CN" altLang="en-US" sz="4000" b="1">
                <a:solidFill>
                  <a:prstClr val="black"/>
                </a:solidFill>
                <a:latin typeface="黑体" panose="02010609060101010101" pitchFamily="49" charset="-122"/>
                <a:ea typeface="黑体" panose="02010609060101010101" pitchFamily="49" charset="-122"/>
              </a:rPr>
              <a:t>我和爸爸的另类“郊游”</a:t>
            </a:r>
          </a:p>
          <a:p>
            <a:pPr defTabSz="1219200" fontAlgn="base">
              <a:lnSpc>
                <a:spcPct val="130000"/>
              </a:lnSpc>
              <a:spcBef>
                <a:spcPct val="0"/>
              </a:spcBef>
              <a:spcAft>
                <a:spcPct val="0"/>
              </a:spcAft>
              <a:defRPr/>
            </a:pPr>
            <a:r>
              <a:rPr lang="zh-CN" altLang="en-US" sz="4000" b="1">
                <a:solidFill>
                  <a:prstClr val="black"/>
                </a:solidFill>
                <a:latin typeface="宋体" panose="02010600030101010101" pitchFamily="2" charset="-122"/>
                <a:ea typeface="宋体" panose="02010600030101010101" pitchFamily="2" charset="-122"/>
              </a:rPr>
              <a:t>    李绅的</a:t>
            </a:r>
            <a:r>
              <a:rPr lang="en-US" altLang="zh-CN" sz="4000" b="1">
                <a:solidFill>
                  <a:prstClr val="black"/>
                </a:solidFill>
                <a:latin typeface="宋体" panose="02010600030101010101" pitchFamily="2" charset="-122"/>
                <a:ea typeface="宋体" panose="02010600030101010101" pitchFamily="2" charset="-122"/>
              </a:rPr>
              <a:t>《</a:t>
            </a:r>
            <a:r>
              <a:rPr lang="zh-CN" altLang="en-US" sz="4000" b="1">
                <a:solidFill>
                  <a:prstClr val="black"/>
                </a:solidFill>
                <a:latin typeface="宋体" panose="02010600030101010101" pitchFamily="2" charset="-122"/>
                <a:ea typeface="宋体" panose="02010600030101010101" pitchFamily="2" charset="-122"/>
              </a:rPr>
              <a:t>悯农</a:t>
            </a:r>
            <a:r>
              <a:rPr lang="en-US" altLang="zh-CN" sz="4000" b="1">
                <a:solidFill>
                  <a:prstClr val="black"/>
                </a:solidFill>
                <a:latin typeface="宋体" panose="02010600030101010101" pitchFamily="2" charset="-122"/>
                <a:ea typeface="宋体" panose="02010600030101010101" pitchFamily="2" charset="-122"/>
              </a:rPr>
              <a:t>》</a:t>
            </a:r>
            <a:r>
              <a:rPr lang="zh-CN" altLang="en-US" sz="4000" b="1">
                <a:solidFill>
                  <a:prstClr val="black"/>
                </a:solidFill>
                <a:latin typeface="宋体" panose="02010600030101010101" pitchFamily="2" charset="-122"/>
                <a:ea typeface="宋体" panose="02010600030101010101" pitchFamily="2" charset="-122"/>
              </a:rPr>
              <a:t>，我很小就会背诵了，但对诗句的体会并不深。直到有一天，爸爸带我去挖了一次花生，我才深刻体会到了这首诗的含义。</a:t>
            </a:r>
            <a:r>
              <a:rPr lang="zh-CN" altLang="en-US" sz="4000" b="1" baseline="30000">
                <a:solidFill>
                  <a:srgbClr val="3333FF"/>
                </a:solidFill>
                <a:latin typeface="宋体" panose="02010600030101010101" pitchFamily="2" charset="-122"/>
                <a:ea typeface="宋体" panose="02010600030101010101" pitchFamily="2" charset="-122"/>
              </a:rPr>
              <a:t>①</a:t>
            </a:r>
            <a:endParaRPr lang="en-US" altLang="zh-CN" sz="4000" b="1" baseline="30000">
              <a:solidFill>
                <a:srgbClr val="3333FF"/>
              </a:solidFill>
              <a:latin typeface="宋体" panose="02010600030101010101" pitchFamily="2" charset="-122"/>
              <a:ea typeface="宋体" panose="02010600030101010101" pitchFamily="2" charset="-122"/>
            </a:endParaRPr>
          </a:p>
        </p:txBody>
      </p:sp>
      <p:sp>
        <p:nvSpPr>
          <p:cNvPr id="9220" name="文本框 3"/>
          <p:cNvSpPr txBox="1">
            <a:spLocks noChangeArrowheads="1"/>
          </p:cNvSpPr>
          <p:nvPr/>
        </p:nvSpPr>
        <p:spPr bwMode="auto">
          <a:xfrm>
            <a:off x="7048500" y="1763185"/>
            <a:ext cx="2095500" cy="53226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3735" b="1">
                <a:solidFill>
                  <a:srgbClr val="3333FF"/>
                </a:solidFill>
                <a:latin typeface="宋体" panose="02010600030101010101" pitchFamily="2" charset="-122"/>
                <a:ea typeface="宋体" panose="02010600030101010101" pitchFamily="2" charset="-122"/>
              </a:rPr>
              <a:t>    ①开头以李绅的</a:t>
            </a:r>
            <a:r>
              <a:rPr lang="en-US" altLang="zh-CN" sz="3735" b="1">
                <a:solidFill>
                  <a:srgbClr val="3333FF"/>
                </a:solidFill>
                <a:latin typeface="宋体" panose="02010600030101010101" pitchFamily="2" charset="-122"/>
                <a:ea typeface="宋体" panose="02010600030101010101" pitchFamily="2" charset="-122"/>
              </a:rPr>
              <a:t>《</a:t>
            </a:r>
            <a:r>
              <a:rPr lang="zh-CN" altLang="en-US" sz="3735" b="1">
                <a:solidFill>
                  <a:srgbClr val="3333FF"/>
                </a:solidFill>
                <a:latin typeface="宋体" panose="02010600030101010101" pitchFamily="2" charset="-122"/>
                <a:ea typeface="宋体" panose="02010600030101010101" pitchFamily="2" charset="-122"/>
              </a:rPr>
              <a:t>悯农</a:t>
            </a:r>
            <a:r>
              <a:rPr lang="en-US" altLang="zh-CN" sz="3735" b="1">
                <a:solidFill>
                  <a:srgbClr val="3333FF"/>
                </a:solidFill>
                <a:latin typeface="宋体" panose="02010600030101010101" pitchFamily="2" charset="-122"/>
                <a:ea typeface="宋体" panose="02010600030101010101" pitchFamily="2" charset="-122"/>
              </a:rPr>
              <a:t>》</a:t>
            </a:r>
            <a:r>
              <a:rPr lang="zh-CN" altLang="en-US" sz="3735" b="1">
                <a:solidFill>
                  <a:srgbClr val="3333FF"/>
                </a:solidFill>
                <a:latin typeface="宋体" panose="02010600030101010101" pitchFamily="2" charset="-122"/>
                <a:ea typeface="宋体" panose="02010600030101010101" pitchFamily="2" charset="-122"/>
              </a:rPr>
              <a:t>入笔，以倒叙的方法引入正文。</a:t>
            </a:r>
          </a:p>
        </p:txBody>
      </p:sp>
      <p:cxnSp>
        <p:nvCxnSpPr>
          <p:cNvPr id="6" name="直接连接符 5"/>
          <p:cNvCxnSpPr/>
          <p:nvPr/>
        </p:nvCxnSpPr>
        <p:spPr>
          <a:xfrm>
            <a:off x="6956425" y="1172634"/>
            <a:ext cx="0" cy="5327651"/>
          </a:xfrm>
          <a:prstGeom prst="line">
            <a:avLst/>
          </a:prstGeom>
          <a:ln w="19050">
            <a:solidFill>
              <a:srgbClr val="FF0000"/>
            </a:solidFill>
            <a:prstDash val="sysDot"/>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219"/>
                                        </p:tgtEl>
                                        <p:attrNameLst>
                                          <p:attrName>style.visibility</p:attrName>
                                        </p:attrNameLst>
                                      </p:cBhvr>
                                      <p:to>
                                        <p:strVal val="visible"/>
                                      </p:to>
                                    </p:set>
                                    <p:animEffect transition="in" filter="wipe(down)">
                                      <p:cBhvr>
                                        <p:cTn id="7" dur="500"/>
                                        <p:tgtEl>
                                          <p:spTgt spid="921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down)">
                                      <p:cBhvr>
                                        <p:cTn id="12" dur="500"/>
                                        <p:tgtEl>
                                          <p:spTgt spid="6"/>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9220"/>
                                        </p:tgtEl>
                                        <p:attrNameLst>
                                          <p:attrName>style.visibility</p:attrName>
                                        </p:attrNameLst>
                                      </p:cBhvr>
                                      <p:to>
                                        <p:strVal val="visible"/>
                                      </p:to>
                                    </p:set>
                                    <p:animEffect transition="in" filter="wipe(down)">
                                      <p:cBhvr>
                                        <p:cTn id="15" dur="500"/>
                                        <p:tgtEl>
                                          <p:spTgt spid="9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9" grpId="0"/>
      <p:bldP spid="9220"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a:spLocks noChangeArrowheads="1"/>
          </p:cNvSpPr>
          <p:nvPr/>
        </p:nvSpPr>
        <p:spPr bwMode="auto">
          <a:xfrm>
            <a:off x="554039" y="2161118"/>
            <a:ext cx="6364287" cy="3293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000" b="1">
                <a:solidFill>
                  <a:prstClr val="black"/>
                </a:solidFill>
                <a:latin typeface="宋体" panose="02010600030101010101" pitchFamily="2" charset="-122"/>
                <a:ea typeface="宋体" panose="02010600030101010101" pitchFamily="2" charset="-122"/>
              </a:rPr>
              <a:t>    那是一个晴朗的周末，出发时，爸爸准备了面包和饮料，这简直就是一次郊游啊，我高兴地想。</a:t>
            </a:r>
          </a:p>
        </p:txBody>
      </p:sp>
      <p:cxnSp>
        <p:nvCxnSpPr>
          <p:cNvPr id="3" name="直接连接符 2"/>
          <p:cNvCxnSpPr/>
          <p:nvPr/>
        </p:nvCxnSpPr>
        <p:spPr>
          <a:xfrm>
            <a:off x="6918325" y="920753"/>
            <a:ext cx="0" cy="5327649"/>
          </a:xfrm>
          <a:prstGeom prst="line">
            <a:avLst/>
          </a:prstGeom>
          <a:ln w="19050">
            <a:solidFill>
              <a:srgbClr val="FF0000"/>
            </a:solidFill>
            <a:prstDash val="sysDot"/>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文本框 1"/>
          <p:cNvSpPr txBox="1">
            <a:spLocks noChangeArrowheads="1"/>
          </p:cNvSpPr>
          <p:nvPr/>
        </p:nvSpPr>
        <p:spPr bwMode="auto">
          <a:xfrm>
            <a:off x="327025" y="719667"/>
            <a:ext cx="6483350" cy="7827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000" b="1">
                <a:solidFill>
                  <a:prstClr val="black"/>
                </a:solidFill>
                <a:latin typeface="宋体" panose="02010600030101010101" pitchFamily="2" charset="-122"/>
                <a:ea typeface="宋体" panose="02010600030101010101" pitchFamily="2" charset="-122"/>
              </a:rPr>
              <a:t>    深秋，路边的树叶都变黄了，风一吹就像蝴蝶一样徐徐飘落下来。远处的山一块黄，一块绿，一块红，好看极了。天空又高又远，湛蓝湛蓝的，如同刚刚被水洗过似的，真漂亮！爸爸打趣说：“这就是大自然的美，比你整天待在电脑前好吧！</a:t>
            </a:r>
            <a:r>
              <a:rPr lang="en-US" altLang="zh-CN" sz="4000" b="1">
                <a:solidFill>
                  <a:prstClr val="black"/>
                </a:solidFill>
                <a:latin typeface="宋体" panose="02010600030101010101" pitchFamily="2" charset="-122"/>
                <a:ea typeface="宋体" panose="02010600030101010101" pitchFamily="2" charset="-122"/>
              </a:rPr>
              <a:t>”</a:t>
            </a:r>
            <a:r>
              <a:rPr lang="en-US" altLang="zh-CN" sz="4000" b="1" baseline="30000">
                <a:solidFill>
                  <a:srgbClr val="3333FF"/>
                </a:solidFill>
                <a:latin typeface="宋体" panose="02010600030101010101" pitchFamily="2" charset="-122"/>
                <a:ea typeface="宋体" panose="02010600030101010101" pitchFamily="2" charset="-122"/>
              </a:rPr>
              <a:t>②</a:t>
            </a:r>
            <a:endParaRPr lang="zh-CN" altLang="en-US" sz="4000" b="1" baseline="30000">
              <a:solidFill>
                <a:srgbClr val="3333FF"/>
              </a:solidFill>
              <a:latin typeface="宋体" panose="02010600030101010101" pitchFamily="2" charset="-122"/>
              <a:ea typeface="宋体" panose="02010600030101010101" pitchFamily="2" charset="-122"/>
            </a:endParaRPr>
          </a:p>
        </p:txBody>
      </p:sp>
      <p:sp>
        <p:nvSpPr>
          <p:cNvPr id="10243" name="文本框 2"/>
          <p:cNvSpPr txBox="1">
            <a:spLocks noChangeArrowheads="1"/>
          </p:cNvSpPr>
          <p:nvPr/>
        </p:nvSpPr>
        <p:spPr bwMode="auto">
          <a:xfrm>
            <a:off x="6710364" y="1051984"/>
            <a:ext cx="2274887" cy="68170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3735" b="1">
                <a:solidFill>
                  <a:srgbClr val="3333FF"/>
                </a:solidFill>
                <a:latin typeface="宋体" panose="02010600030101010101" pitchFamily="2" charset="-122"/>
                <a:ea typeface="宋体" panose="02010600030101010101" pitchFamily="2" charset="-122"/>
              </a:rPr>
              <a:t>    ②运用比喻的修辞手法描写了深秋的树叶、远山、天空，画面优美，令人向往。</a:t>
            </a:r>
          </a:p>
        </p:txBody>
      </p:sp>
      <p:cxnSp>
        <p:nvCxnSpPr>
          <p:cNvPr id="4" name="直接连接符 3"/>
          <p:cNvCxnSpPr/>
          <p:nvPr/>
        </p:nvCxnSpPr>
        <p:spPr>
          <a:xfrm>
            <a:off x="6721475" y="952500"/>
            <a:ext cx="0" cy="5327651"/>
          </a:xfrm>
          <a:prstGeom prst="line">
            <a:avLst/>
          </a:prstGeom>
          <a:ln w="19050">
            <a:solidFill>
              <a:srgbClr val="FF0000"/>
            </a:solidFill>
            <a:prstDash val="sysDot"/>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0243"/>
                                        </p:tgtEl>
                                        <p:attrNameLst>
                                          <p:attrName>style.visibility</p:attrName>
                                        </p:attrNameLst>
                                      </p:cBhvr>
                                      <p:to>
                                        <p:strVal val="visible"/>
                                      </p:to>
                                    </p:set>
                                    <p:animEffect transition="in" filter="wipe(down)">
                                      <p:cBhvr>
                                        <p:cTn id="7" dur="500"/>
                                        <p:tgtEl>
                                          <p:spTgt spid="10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3"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文本框 1"/>
          <p:cNvSpPr txBox="1">
            <a:spLocks noChangeArrowheads="1"/>
          </p:cNvSpPr>
          <p:nvPr/>
        </p:nvSpPr>
        <p:spPr bwMode="auto">
          <a:xfrm>
            <a:off x="458788" y="823385"/>
            <a:ext cx="6392862" cy="8094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000" b="1">
                <a:solidFill>
                  <a:prstClr val="black"/>
                </a:solidFill>
                <a:latin typeface="宋体" panose="02010600030101010101" pitchFamily="2" charset="-122"/>
                <a:ea typeface="宋体" panose="02010600030101010101" pitchFamily="2" charset="-122"/>
              </a:rPr>
              <a:t>    到了目的地，爸爸把工具拿了出来，他拿锄头，给了我一把小铲子。这是一片已经收割过的花生地，爸爸说机器收割过的地里还有“漏网之鱼”，我们的任务就是“颗粒归仓”。爸爸告诉我，看到一丛丛枯枝状的地方就挖，那下面就有花生，要把花生</a:t>
            </a:r>
            <a:endParaRPr lang="zh-CN" altLang="en-US" sz="4000" b="1" baseline="30000">
              <a:solidFill>
                <a:prstClr val="black"/>
              </a:solidFill>
              <a:latin typeface="宋体" panose="02010600030101010101" pitchFamily="2" charset="-122"/>
              <a:ea typeface="宋体" panose="02010600030101010101" pitchFamily="2" charset="-122"/>
            </a:endParaRPr>
          </a:p>
        </p:txBody>
      </p:sp>
      <p:cxnSp>
        <p:nvCxnSpPr>
          <p:cNvPr id="4" name="直接连接符 3"/>
          <p:cNvCxnSpPr/>
          <p:nvPr/>
        </p:nvCxnSpPr>
        <p:spPr>
          <a:xfrm>
            <a:off x="7005638" y="1051986"/>
            <a:ext cx="0" cy="5327649"/>
          </a:xfrm>
          <a:prstGeom prst="line">
            <a:avLst/>
          </a:prstGeom>
          <a:ln w="19050">
            <a:solidFill>
              <a:srgbClr val="FF0000"/>
            </a:solidFill>
            <a:prstDash val="sysDot"/>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文本框 1"/>
          <p:cNvSpPr txBox="1">
            <a:spLocks noChangeArrowheads="1"/>
          </p:cNvSpPr>
          <p:nvPr/>
        </p:nvSpPr>
        <p:spPr bwMode="auto">
          <a:xfrm>
            <a:off x="441325" y="859367"/>
            <a:ext cx="6122988" cy="72943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000" b="1">
                <a:solidFill>
                  <a:prstClr val="black"/>
                </a:solidFill>
                <a:latin typeface="宋体" panose="02010600030101010101" pitchFamily="2" charset="-122"/>
                <a:ea typeface="宋体" panose="02010600030101010101" pitchFamily="2" charset="-122"/>
              </a:rPr>
              <a:t>从根上一颗颗摘下来放到袋子里。看爸爸示范后，我就挖了起来。刚开始挖的时候觉得很有意思，可没过一会儿就觉得无聊了，挖花生时会扬起很多土，很呛人，而且把花生摘下来也并不容易，拽得手上都是土，还很疼。</a:t>
            </a:r>
            <a:r>
              <a:rPr lang="zh-CN" altLang="en-US" sz="4000" b="1" baseline="30000">
                <a:solidFill>
                  <a:srgbClr val="3333FF"/>
                </a:solidFill>
                <a:latin typeface="宋体" panose="02010600030101010101" pitchFamily="2" charset="-122"/>
                <a:ea typeface="宋体" panose="02010600030101010101" pitchFamily="2" charset="-122"/>
              </a:rPr>
              <a:t>③</a:t>
            </a:r>
          </a:p>
        </p:txBody>
      </p:sp>
      <p:cxnSp>
        <p:nvCxnSpPr>
          <p:cNvPr id="3" name="直接连接符 2"/>
          <p:cNvCxnSpPr/>
          <p:nvPr/>
        </p:nvCxnSpPr>
        <p:spPr>
          <a:xfrm>
            <a:off x="6729413" y="1170519"/>
            <a:ext cx="0" cy="5327649"/>
          </a:xfrm>
          <a:prstGeom prst="line">
            <a:avLst/>
          </a:prstGeom>
          <a:ln w="19050">
            <a:solidFill>
              <a:srgbClr val="FF0000"/>
            </a:solidFill>
            <a:prstDash val="sysDot"/>
          </a:ln>
        </p:spPr>
        <p:style>
          <a:lnRef idx="1">
            <a:schemeClr val="accent1"/>
          </a:lnRef>
          <a:fillRef idx="0">
            <a:schemeClr val="accent1"/>
          </a:fillRef>
          <a:effectRef idx="0">
            <a:schemeClr val="accent1"/>
          </a:effectRef>
          <a:fontRef idx="minor">
            <a:schemeClr val="tx1"/>
          </a:fontRef>
        </p:style>
      </p:cxnSp>
      <p:sp>
        <p:nvSpPr>
          <p:cNvPr id="12292" name="文本框 3"/>
          <p:cNvSpPr txBox="1">
            <a:spLocks noChangeArrowheads="1"/>
          </p:cNvSpPr>
          <p:nvPr/>
        </p:nvSpPr>
        <p:spPr bwMode="auto">
          <a:xfrm>
            <a:off x="6777039" y="1750485"/>
            <a:ext cx="2251075" cy="4575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3735" b="1">
                <a:solidFill>
                  <a:srgbClr val="3333FF"/>
                </a:solidFill>
                <a:latin typeface="宋体" panose="02010600030101010101" pitchFamily="2" charset="-122"/>
                <a:ea typeface="宋体" panose="02010600030101010101" pitchFamily="2" charset="-122"/>
              </a:rPr>
              <a:t>    ③详细描写挖花生的方法及困难，体现了劳动的不易。</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2292"/>
                                        </p:tgtEl>
                                        <p:attrNameLst>
                                          <p:attrName>style.visibility</p:attrName>
                                        </p:attrNameLst>
                                      </p:cBhvr>
                                      <p:to>
                                        <p:strVal val="visible"/>
                                      </p:to>
                                    </p:set>
                                    <p:animEffect transition="in" filter="wipe(down)">
                                      <p:cBhvr>
                                        <p:cTn id="7" dur="500"/>
                                        <p:tgtEl>
                                          <p:spTgt spid="122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2"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文本框 1"/>
          <p:cNvSpPr txBox="1">
            <a:spLocks noChangeArrowheads="1"/>
          </p:cNvSpPr>
          <p:nvPr/>
        </p:nvSpPr>
        <p:spPr bwMode="auto">
          <a:xfrm>
            <a:off x="298450" y="1651000"/>
            <a:ext cx="6361113" cy="56938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000" b="1">
                <a:solidFill>
                  <a:prstClr val="black"/>
                </a:solidFill>
                <a:latin typeface="宋体" panose="02010600030101010101" pitchFamily="2" charset="-122"/>
                <a:ea typeface="宋体" panose="02010600030101010101" pitchFamily="2" charset="-122"/>
              </a:rPr>
              <a:t>    挖了很长时间后，我又饿又累，可老爸说必须挖满一口袋花生才可以休息。我越挖越慢，越挖越累，手脚又酸又疼。看着自己满身的尘土，我心想：这可真是另类“郊游”啊！</a:t>
            </a:r>
            <a:endParaRPr lang="zh-CN" altLang="en-US" sz="4000" b="1" baseline="30000">
              <a:solidFill>
                <a:prstClr val="black"/>
              </a:solidFill>
              <a:latin typeface="宋体" panose="02010600030101010101" pitchFamily="2" charset="-122"/>
              <a:ea typeface="宋体" panose="02010600030101010101" pitchFamily="2" charset="-122"/>
            </a:endParaRPr>
          </a:p>
        </p:txBody>
      </p:sp>
      <p:cxnSp>
        <p:nvCxnSpPr>
          <p:cNvPr id="3" name="直接连接符 2"/>
          <p:cNvCxnSpPr/>
          <p:nvPr/>
        </p:nvCxnSpPr>
        <p:spPr>
          <a:xfrm>
            <a:off x="6659563" y="1170519"/>
            <a:ext cx="0" cy="5327649"/>
          </a:xfrm>
          <a:prstGeom prst="line">
            <a:avLst/>
          </a:prstGeom>
          <a:ln w="19050">
            <a:solidFill>
              <a:srgbClr val="FF0000"/>
            </a:solidFill>
            <a:prstDash val="sysDot"/>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文本框 1"/>
          <p:cNvSpPr txBox="1">
            <a:spLocks noChangeArrowheads="1"/>
          </p:cNvSpPr>
          <p:nvPr/>
        </p:nvSpPr>
        <p:spPr bwMode="auto">
          <a:xfrm>
            <a:off x="249239" y="1365251"/>
            <a:ext cx="6024562" cy="56938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000" b="1">
                <a:solidFill>
                  <a:prstClr val="black"/>
                </a:solidFill>
                <a:latin typeface="宋体" panose="02010600030101010101" pitchFamily="2" charset="-122"/>
                <a:ea typeface="宋体" panose="02010600030101010101" pitchFamily="2" charset="-122"/>
              </a:rPr>
              <a:t>    回去的路上凉风习习，景色依然很美，但我却没精神欣赏。到了家，我一屁股坐进沙发就再也不想动了。而劳累了一天的爸爸却没有歇着，把花生洗干净煮了。</a:t>
            </a:r>
            <a:r>
              <a:rPr lang="zh-CN" altLang="en-US" sz="4000" b="1" baseline="30000">
                <a:solidFill>
                  <a:srgbClr val="3333FF"/>
                </a:solidFill>
                <a:latin typeface="宋体" panose="02010600030101010101" pitchFamily="2" charset="-122"/>
                <a:ea typeface="宋体" panose="02010600030101010101" pitchFamily="2" charset="-122"/>
              </a:rPr>
              <a:t>④</a:t>
            </a:r>
          </a:p>
        </p:txBody>
      </p:sp>
      <p:cxnSp>
        <p:nvCxnSpPr>
          <p:cNvPr id="3" name="直接连接符 2"/>
          <p:cNvCxnSpPr/>
          <p:nvPr/>
        </p:nvCxnSpPr>
        <p:spPr>
          <a:xfrm>
            <a:off x="6273800" y="764119"/>
            <a:ext cx="0" cy="5327649"/>
          </a:xfrm>
          <a:prstGeom prst="line">
            <a:avLst/>
          </a:prstGeom>
          <a:ln w="19050">
            <a:solidFill>
              <a:srgbClr val="FF0000"/>
            </a:solidFill>
            <a:prstDash val="sysDot"/>
          </a:ln>
        </p:spPr>
        <p:style>
          <a:lnRef idx="1">
            <a:schemeClr val="accent1"/>
          </a:lnRef>
          <a:fillRef idx="0">
            <a:schemeClr val="accent1"/>
          </a:fillRef>
          <a:effectRef idx="0">
            <a:schemeClr val="accent1"/>
          </a:effectRef>
          <a:fontRef idx="minor">
            <a:schemeClr val="tx1"/>
          </a:fontRef>
        </p:style>
      </p:cxnSp>
      <p:sp>
        <p:nvSpPr>
          <p:cNvPr id="14340" name="文本框 3"/>
          <p:cNvSpPr txBox="1">
            <a:spLocks noChangeArrowheads="1"/>
          </p:cNvSpPr>
          <p:nvPr/>
        </p:nvSpPr>
        <p:spPr bwMode="auto">
          <a:xfrm>
            <a:off x="6408738" y="1553633"/>
            <a:ext cx="2538412" cy="53226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3735" b="1">
                <a:solidFill>
                  <a:srgbClr val="3333FF"/>
                </a:solidFill>
                <a:latin typeface="宋体" panose="02010600030101010101" pitchFamily="2" charset="-122"/>
                <a:ea typeface="宋体" panose="02010600030101010101" pitchFamily="2" charset="-122"/>
              </a:rPr>
              <a:t>    ④写“我”没有精神欣赏美景，从侧面反映了劳动的辛苦。</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4340"/>
                                        </p:tgtEl>
                                        <p:attrNameLst>
                                          <p:attrName>style.visibility</p:attrName>
                                        </p:attrNameLst>
                                      </p:cBhvr>
                                      <p:to>
                                        <p:strVal val="visible"/>
                                      </p:to>
                                    </p:set>
                                    <p:animEffect transition="in" filter="wipe(down)">
                                      <p:cBhvr>
                                        <p:cTn id="7" dur="500"/>
                                        <p:tgtEl>
                                          <p:spTgt spid="143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0"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文本框 1"/>
          <p:cNvSpPr txBox="1">
            <a:spLocks noChangeArrowheads="1"/>
          </p:cNvSpPr>
          <p:nvPr/>
        </p:nvSpPr>
        <p:spPr bwMode="auto">
          <a:xfrm>
            <a:off x="171450" y="944034"/>
            <a:ext cx="7156450" cy="8094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000" b="1">
                <a:solidFill>
                  <a:prstClr val="black"/>
                </a:solidFill>
                <a:latin typeface="宋体" panose="02010600030101010101" pitchFamily="2" charset="-122"/>
                <a:ea typeface="宋体" panose="02010600030101010101" pitchFamily="2" charset="-122"/>
              </a:rPr>
              <a:t>    花生煮熟后，爸爸叫我过去吃。我一尝，好香，比我以前吃过的所有花生都好吃。我一颗接一颗地吃着，一身的疲惫似乎也随之烟消云散了。这次另类“郊游”，让我理解了“谁知盘中餐，粒粒皆辛苦”的含义，也明白了享受自己的劳动成果，才是最快乐和最满足的。</a:t>
            </a:r>
            <a:r>
              <a:rPr lang="zh-CN" altLang="en-US" sz="4000" b="1" baseline="30000">
                <a:solidFill>
                  <a:srgbClr val="3333FF"/>
                </a:solidFill>
                <a:latin typeface="宋体" panose="02010600030101010101" pitchFamily="2" charset="-122"/>
                <a:ea typeface="宋体" panose="02010600030101010101" pitchFamily="2" charset="-122"/>
              </a:rPr>
              <a:t>⑤</a:t>
            </a:r>
          </a:p>
        </p:txBody>
      </p:sp>
      <p:cxnSp>
        <p:nvCxnSpPr>
          <p:cNvPr id="5" name="直接连接符 4"/>
          <p:cNvCxnSpPr/>
          <p:nvPr/>
        </p:nvCxnSpPr>
        <p:spPr>
          <a:xfrm>
            <a:off x="7327900" y="1143001"/>
            <a:ext cx="0" cy="5327651"/>
          </a:xfrm>
          <a:prstGeom prst="line">
            <a:avLst/>
          </a:prstGeom>
          <a:ln w="19050">
            <a:solidFill>
              <a:srgbClr val="FF0000"/>
            </a:solidFill>
            <a:prstDash val="sysDot"/>
          </a:ln>
        </p:spPr>
        <p:style>
          <a:lnRef idx="1">
            <a:schemeClr val="accent1"/>
          </a:lnRef>
          <a:fillRef idx="0">
            <a:schemeClr val="accent1"/>
          </a:fillRef>
          <a:effectRef idx="0">
            <a:schemeClr val="accent1"/>
          </a:effectRef>
          <a:fontRef idx="minor">
            <a:schemeClr val="tx1"/>
          </a:fontRef>
        </p:style>
      </p:cxnSp>
      <p:sp>
        <p:nvSpPr>
          <p:cNvPr id="15364" name="文本框 5"/>
          <p:cNvSpPr txBox="1">
            <a:spLocks noChangeArrowheads="1"/>
          </p:cNvSpPr>
          <p:nvPr/>
        </p:nvSpPr>
        <p:spPr bwMode="auto">
          <a:xfrm>
            <a:off x="7283451" y="1930400"/>
            <a:ext cx="1652588" cy="53226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3735" b="1">
                <a:solidFill>
                  <a:srgbClr val="3333FF"/>
                </a:solidFill>
                <a:latin typeface="宋体" panose="02010600030101010101" pitchFamily="2" charset="-122"/>
                <a:ea typeface="宋体" panose="02010600030101010101" pitchFamily="2" charset="-122"/>
              </a:rPr>
              <a:t>    ⑤结尾段总结出意义，写出明白的道理。</a:t>
            </a:r>
            <a:endParaRPr lang="zh-CN" altLang="en-US" sz="4265" b="1">
              <a:solidFill>
                <a:srgbClr val="3333FF"/>
              </a:solidFill>
              <a:latin typeface="宋体" panose="02010600030101010101" pitchFamily="2" charset="-122"/>
              <a:ea typeface="宋体" panose="02010600030101010101" pitchFamily="2" charset="-122"/>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5364"/>
                                        </p:tgtEl>
                                        <p:attrNameLst>
                                          <p:attrName>style.visibility</p:attrName>
                                        </p:attrNameLst>
                                      </p:cBhvr>
                                      <p:to>
                                        <p:strVal val="visible"/>
                                      </p:to>
                                    </p:set>
                                    <p:animEffect transition="in" filter="wipe(down)">
                                      <p:cBhvr>
                                        <p:cTn id="7" dur="500"/>
                                        <p:tgtEl>
                                          <p:spTgt spid="153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4"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文本框 1"/>
          <p:cNvSpPr txBox="1">
            <a:spLocks noChangeArrowheads="1"/>
          </p:cNvSpPr>
          <p:nvPr/>
        </p:nvSpPr>
        <p:spPr bwMode="auto">
          <a:xfrm>
            <a:off x="393700" y="2053168"/>
            <a:ext cx="8362950" cy="52118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小作者详细叙述这次另类“郊游”，将环境描写、心理描写融入叙事中，重点突出，语言优美。文末以理解“谁知盘中餐，粒粒皆辛苦”作结，首尾呼应，结构完整，彰显主旨。 </a:t>
            </a:r>
          </a:p>
        </p:txBody>
      </p:sp>
      <p:sp>
        <p:nvSpPr>
          <p:cNvPr id="18434" name="矩形 2"/>
          <p:cNvSpPr>
            <a:spLocks noChangeArrowheads="1"/>
          </p:cNvSpPr>
          <p:nvPr/>
        </p:nvSpPr>
        <p:spPr bwMode="auto">
          <a:xfrm>
            <a:off x="393701" y="1170518"/>
            <a:ext cx="1808163"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265" b="1">
                <a:solidFill>
                  <a:srgbClr val="FF0000"/>
                </a:solidFill>
                <a:latin typeface="宋体" panose="02010600030101010101" pitchFamily="2" charset="-122"/>
                <a:ea typeface="宋体" panose="02010600030101010101" pitchFamily="2" charset="-122"/>
              </a:rPr>
              <a:t>总评：</a:t>
            </a:r>
            <a:endParaRPr lang="zh-CN" altLang="en-US" sz="4265">
              <a:solidFill>
                <a:srgbClr val="FF0000"/>
              </a:solidFill>
              <a:latin typeface="Arial" panose="020B0604020202020204" pitchFamily="34" charset="0"/>
              <a:ea typeface="宋体" panose="02010600030101010101" pitchFamily="2" charset="-122"/>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矩形 1"/>
          <p:cNvSpPr>
            <a:spLocks noChangeArrowheads="1"/>
          </p:cNvSpPr>
          <p:nvPr/>
        </p:nvSpPr>
        <p:spPr bwMode="auto">
          <a:xfrm>
            <a:off x="2268539" y="2277533"/>
            <a:ext cx="4967287" cy="5999335"/>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fontAlgn="base">
              <a:lnSpc>
                <a:spcPct val="150000"/>
              </a:lnSpc>
              <a:spcAft>
                <a:spcPct val="0"/>
              </a:spcAft>
              <a:defRPr/>
            </a:pPr>
            <a:r>
              <a:rPr lang="zh-CN" altLang="en-US" sz="4265" b="1" spc="1600" dirty="0">
                <a:solidFill>
                  <a:prstClr val="black"/>
                </a:solidFill>
                <a:latin typeface="楷体" panose="02010609060101010101" pitchFamily="49" charset="-122"/>
                <a:ea typeface="楷体" panose="02010609060101010101" pitchFamily="49" charset="-122"/>
              </a:rPr>
              <a:t>稚子金盆脱晓冰，彩丝穿取当银钲。敲成玉磬穿林响，忽作玻璃碎地声。</a:t>
            </a:r>
          </a:p>
        </p:txBody>
      </p:sp>
      <p:sp>
        <p:nvSpPr>
          <p:cNvPr id="32" name="矩形 31"/>
          <p:cNvSpPr>
            <a:spLocks noChangeArrowheads="1"/>
          </p:cNvSpPr>
          <p:nvPr/>
        </p:nvSpPr>
        <p:spPr bwMode="auto">
          <a:xfrm>
            <a:off x="2001839" y="1934633"/>
            <a:ext cx="1165225" cy="666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1219200" eaLnBrk="0" fontAlgn="base" hangingPunct="0">
              <a:spcBef>
                <a:spcPct val="0"/>
              </a:spcBef>
              <a:spcAft>
                <a:spcPct val="0"/>
              </a:spcAft>
              <a:defRPr/>
            </a:pPr>
            <a:r>
              <a:rPr lang="en-US" altLang="zh-CN" sz="3735" b="1">
                <a:solidFill>
                  <a:srgbClr val="0000FF"/>
                </a:solidFill>
                <a:latin typeface="宋体" panose="02010600030101010101" pitchFamily="2" charset="-122"/>
                <a:ea typeface="宋体" panose="02010600030101010101" pitchFamily="2" charset="-122"/>
              </a:rPr>
              <a:t>zhì</a:t>
            </a:r>
          </a:p>
        </p:txBody>
      </p:sp>
      <p:sp>
        <p:nvSpPr>
          <p:cNvPr id="19460" name="矩形 2"/>
          <p:cNvSpPr>
            <a:spLocks noChangeArrowheads="1"/>
          </p:cNvSpPr>
          <p:nvPr/>
        </p:nvSpPr>
        <p:spPr bwMode="auto">
          <a:xfrm>
            <a:off x="2893364" y="660400"/>
            <a:ext cx="3483646" cy="1798826"/>
          </a:xfrm>
          <a:prstGeom prst="rect">
            <a:avLst/>
          </a:prstGeom>
          <a:noFill/>
          <a:ln>
            <a:noFill/>
          </a:ln>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defTabSz="1219200" fontAlgn="base">
              <a:lnSpc>
                <a:spcPct val="130000"/>
              </a:lnSpc>
              <a:spcBef>
                <a:spcPct val="0"/>
              </a:spcBef>
              <a:spcAft>
                <a:spcPct val="0"/>
              </a:spcAft>
              <a:defRPr/>
            </a:pPr>
            <a:r>
              <a:rPr lang="zh-CN" altLang="en-US" sz="4265" b="1" dirty="0">
                <a:solidFill>
                  <a:prstClr val="black"/>
                </a:solidFill>
                <a:latin typeface="宋体" panose="02010600030101010101" pitchFamily="2" charset="-122"/>
                <a:ea typeface="宋体" panose="02010600030101010101" pitchFamily="2" charset="-122"/>
              </a:rPr>
              <a:t>稚子弄冰</a:t>
            </a:r>
            <a:endParaRPr lang="en-US" altLang="zh-CN" sz="4265" b="1" dirty="0">
              <a:solidFill>
                <a:prstClr val="black"/>
              </a:solidFill>
              <a:latin typeface="宋体" panose="02010600030101010101" pitchFamily="2" charset="-122"/>
              <a:ea typeface="宋体" panose="02010600030101010101" pitchFamily="2" charset="-122"/>
            </a:endParaRPr>
          </a:p>
          <a:p>
            <a:pPr algn="ctr" defTabSz="1219200" fontAlgn="base">
              <a:lnSpc>
                <a:spcPct val="130000"/>
              </a:lnSpc>
              <a:spcBef>
                <a:spcPct val="0"/>
              </a:spcBef>
              <a:spcAft>
                <a:spcPct val="0"/>
              </a:spcAft>
              <a:defRPr/>
            </a:pPr>
            <a:r>
              <a:rPr lang="en-US" altLang="zh-CN" sz="4265" b="1" dirty="0">
                <a:solidFill>
                  <a:prstClr val="black"/>
                </a:solidFill>
                <a:latin typeface="楷体" panose="02010609060101010101" pitchFamily="49" charset="-122"/>
                <a:ea typeface="楷体" panose="02010609060101010101" pitchFamily="49" charset="-122"/>
              </a:rPr>
              <a:t>【</a:t>
            </a:r>
            <a:r>
              <a:rPr lang="zh-CN" altLang="en-US" sz="4265" b="1" dirty="0">
                <a:solidFill>
                  <a:prstClr val="black"/>
                </a:solidFill>
                <a:latin typeface="楷体" panose="02010609060101010101" pitchFamily="49" charset="-122"/>
                <a:ea typeface="楷体" panose="02010609060101010101" pitchFamily="49" charset="-122"/>
              </a:rPr>
              <a:t>宋</a:t>
            </a:r>
            <a:r>
              <a:rPr lang="en-US" altLang="zh-CN" sz="4265" b="1" dirty="0">
                <a:solidFill>
                  <a:prstClr val="black"/>
                </a:solidFill>
                <a:latin typeface="楷体" panose="02010609060101010101" pitchFamily="49" charset="-122"/>
                <a:ea typeface="楷体" panose="02010609060101010101" pitchFamily="49" charset="-122"/>
              </a:rPr>
              <a:t>】</a:t>
            </a:r>
            <a:r>
              <a:rPr lang="zh-CN" altLang="en-US" sz="4265" b="1" dirty="0">
                <a:solidFill>
                  <a:prstClr val="black"/>
                </a:solidFill>
                <a:latin typeface="楷体" panose="02010609060101010101" pitchFamily="49" charset="-122"/>
                <a:ea typeface="楷体" panose="02010609060101010101" pitchFamily="49" charset="-122"/>
              </a:rPr>
              <a:t>杨万里</a:t>
            </a:r>
          </a:p>
        </p:txBody>
      </p:sp>
      <p:sp>
        <p:nvSpPr>
          <p:cNvPr id="50" name="矩形 49"/>
          <p:cNvSpPr>
            <a:spLocks noChangeArrowheads="1"/>
          </p:cNvSpPr>
          <p:nvPr/>
        </p:nvSpPr>
        <p:spPr bwMode="auto">
          <a:xfrm>
            <a:off x="3141663" y="2413002"/>
            <a:ext cx="56297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en-US" altLang="zh-CN" sz="5865" b="1">
                <a:solidFill>
                  <a:srgbClr val="FF00FF"/>
                </a:solidFill>
                <a:latin typeface="宋体" panose="02010600030101010101" pitchFamily="2" charset="-122"/>
                <a:ea typeface="宋体" panose="02010600030101010101" pitchFamily="2" charset="-122"/>
              </a:rPr>
              <a:t>/</a:t>
            </a:r>
            <a:endParaRPr lang="zh-CN" altLang="en-US" sz="4265">
              <a:solidFill>
                <a:srgbClr val="FF00FF"/>
              </a:solidFill>
              <a:latin typeface="Calibri" panose="020F0502020204030204" pitchFamily="34" charset="0"/>
              <a:ea typeface="宋体" panose="02010600030101010101" pitchFamily="2" charset="-122"/>
            </a:endParaRPr>
          </a:p>
        </p:txBody>
      </p:sp>
      <p:sp>
        <p:nvSpPr>
          <p:cNvPr id="51" name="矩形 50"/>
          <p:cNvSpPr>
            <a:spLocks noChangeArrowheads="1"/>
          </p:cNvSpPr>
          <p:nvPr/>
        </p:nvSpPr>
        <p:spPr bwMode="auto">
          <a:xfrm>
            <a:off x="4283075" y="2429935"/>
            <a:ext cx="56297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en-US" altLang="zh-CN" sz="5865" b="1">
                <a:solidFill>
                  <a:srgbClr val="FF00FF"/>
                </a:solidFill>
                <a:latin typeface="宋体" panose="02010600030101010101" pitchFamily="2" charset="-122"/>
                <a:ea typeface="宋体" panose="02010600030101010101" pitchFamily="2" charset="-122"/>
              </a:rPr>
              <a:t>/</a:t>
            </a:r>
            <a:endParaRPr lang="zh-CN" altLang="en-US" sz="4265">
              <a:solidFill>
                <a:srgbClr val="FF00FF"/>
              </a:solidFill>
              <a:latin typeface="Calibri" panose="020F0502020204030204" pitchFamily="34" charset="0"/>
              <a:ea typeface="宋体" panose="02010600030101010101" pitchFamily="2" charset="-122"/>
            </a:endParaRPr>
          </a:p>
        </p:txBody>
      </p:sp>
      <p:sp>
        <p:nvSpPr>
          <p:cNvPr id="31" name="矩形 30"/>
          <p:cNvSpPr>
            <a:spLocks noChangeArrowheads="1"/>
          </p:cNvSpPr>
          <p:nvPr/>
        </p:nvSpPr>
        <p:spPr bwMode="auto">
          <a:xfrm>
            <a:off x="3209925" y="3373969"/>
            <a:ext cx="56297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en-US" altLang="zh-CN" sz="5865" b="1">
                <a:solidFill>
                  <a:srgbClr val="FF00FF"/>
                </a:solidFill>
                <a:latin typeface="宋体" panose="02010600030101010101" pitchFamily="2" charset="-122"/>
                <a:ea typeface="宋体" panose="02010600030101010101" pitchFamily="2" charset="-122"/>
              </a:rPr>
              <a:t>/</a:t>
            </a:r>
            <a:endParaRPr lang="zh-CN" altLang="en-US" sz="4265">
              <a:solidFill>
                <a:srgbClr val="FF00FF"/>
              </a:solidFill>
              <a:latin typeface="Calibri" panose="020F0502020204030204" pitchFamily="34" charset="0"/>
              <a:ea typeface="宋体" panose="02010600030101010101" pitchFamily="2" charset="-122"/>
            </a:endParaRPr>
          </a:p>
        </p:txBody>
      </p:sp>
      <p:sp>
        <p:nvSpPr>
          <p:cNvPr id="34" name="矩形 33"/>
          <p:cNvSpPr>
            <a:spLocks noChangeArrowheads="1"/>
          </p:cNvSpPr>
          <p:nvPr/>
        </p:nvSpPr>
        <p:spPr bwMode="auto">
          <a:xfrm>
            <a:off x="4300538" y="3327402"/>
            <a:ext cx="56297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en-US" altLang="zh-CN" sz="5865" b="1">
                <a:solidFill>
                  <a:srgbClr val="FF00FF"/>
                </a:solidFill>
                <a:latin typeface="宋体" panose="02010600030101010101" pitchFamily="2" charset="-122"/>
                <a:ea typeface="宋体" panose="02010600030101010101" pitchFamily="2" charset="-122"/>
              </a:rPr>
              <a:t>/</a:t>
            </a:r>
            <a:endParaRPr lang="zh-CN" altLang="en-US" sz="4265">
              <a:solidFill>
                <a:srgbClr val="FF00FF"/>
              </a:solidFill>
              <a:latin typeface="Calibri" panose="020F0502020204030204" pitchFamily="34" charset="0"/>
              <a:ea typeface="宋体" panose="02010600030101010101" pitchFamily="2" charset="-122"/>
            </a:endParaRPr>
          </a:p>
        </p:txBody>
      </p:sp>
      <p:sp>
        <p:nvSpPr>
          <p:cNvPr id="35" name="矩形 34"/>
          <p:cNvSpPr>
            <a:spLocks noChangeArrowheads="1"/>
          </p:cNvSpPr>
          <p:nvPr/>
        </p:nvSpPr>
        <p:spPr bwMode="auto">
          <a:xfrm>
            <a:off x="4283075" y="4402669"/>
            <a:ext cx="56297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en-US" altLang="zh-CN" sz="5865" b="1">
                <a:solidFill>
                  <a:srgbClr val="FF00FF"/>
                </a:solidFill>
                <a:latin typeface="宋体" panose="02010600030101010101" pitchFamily="2" charset="-122"/>
                <a:ea typeface="宋体" panose="02010600030101010101" pitchFamily="2" charset="-122"/>
              </a:rPr>
              <a:t>/</a:t>
            </a:r>
            <a:endParaRPr lang="zh-CN" altLang="en-US" sz="4265">
              <a:solidFill>
                <a:srgbClr val="FF00FF"/>
              </a:solidFill>
              <a:latin typeface="Calibri" panose="020F0502020204030204" pitchFamily="34" charset="0"/>
              <a:ea typeface="宋体" panose="02010600030101010101" pitchFamily="2" charset="-122"/>
            </a:endParaRPr>
          </a:p>
        </p:txBody>
      </p:sp>
      <p:sp>
        <p:nvSpPr>
          <p:cNvPr id="36" name="矩形 35"/>
          <p:cNvSpPr>
            <a:spLocks noChangeArrowheads="1"/>
          </p:cNvSpPr>
          <p:nvPr/>
        </p:nvSpPr>
        <p:spPr bwMode="auto">
          <a:xfrm>
            <a:off x="3167063" y="5308602"/>
            <a:ext cx="56297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en-US" altLang="zh-CN" sz="5865" b="1">
                <a:solidFill>
                  <a:srgbClr val="FF00FF"/>
                </a:solidFill>
                <a:latin typeface="宋体" panose="02010600030101010101" pitchFamily="2" charset="-122"/>
                <a:ea typeface="宋体" panose="02010600030101010101" pitchFamily="2" charset="-122"/>
              </a:rPr>
              <a:t>/</a:t>
            </a:r>
            <a:endParaRPr lang="zh-CN" altLang="en-US" sz="4265">
              <a:solidFill>
                <a:srgbClr val="FF00FF"/>
              </a:solidFill>
              <a:latin typeface="Calibri" panose="020F0502020204030204" pitchFamily="34" charset="0"/>
              <a:ea typeface="宋体" panose="02010600030101010101" pitchFamily="2" charset="-122"/>
            </a:endParaRPr>
          </a:p>
        </p:txBody>
      </p:sp>
      <p:sp>
        <p:nvSpPr>
          <p:cNvPr id="39" name="矩形 38"/>
          <p:cNvSpPr/>
          <p:nvPr/>
        </p:nvSpPr>
        <p:spPr>
          <a:xfrm>
            <a:off x="2270126" y="2489200"/>
            <a:ext cx="588963" cy="748988"/>
          </a:xfrm>
          <a:prstGeom prst="rect">
            <a:avLst/>
          </a:prstGeom>
        </p:spPr>
        <p:txBody>
          <a:bodyPr>
            <a:spAutoFit/>
          </a:bodyPr>
          <a:lstStyle/>
          <a:p>
            <a:pPr defTabSz="1219200" eaLnBrk="0" fontAlgn="base" hangingPunct="0">
              <a:spcBef>
                <a:spcPct val="0"/>
              </a:spcBef>
              <a:spcAft>
                <a:spcPct val="0"/>
              </a:spcAft>
              <a:defRPr/>
            </a:pPr>
            <a:r>
              <a:rPr lang="zh-CN" altLang="en-US" sz="4265" b="1" spc="1600" dirty="0">
                <a:solidFill>
                  <a:srgbClr val="FF0000"/>
                </a:solidFill>
                <a:latin typeface="楷体" panose="02010609060101010101" pitchFamily="49" charset="-122"/>
                <a:ea typeface="楷体" panose="02010609060101010101" pitchFamily="49" charset="-122"/>
              </a:rPr>
              <a:t>稚</a:t>
            </a:r>
            <a:endParaRPr lang="zh-CN" altLang="en-US" sz="2400" dirty="0">
              <a:solidFill>
                <a:srgbClr val="FF0000"/>
              </a:solidFill>
              <a:latin typeface="Calibri" panose="020F0502020204030204" pitchFamily="34" charset="0"/>
              <a:ea typeface="宋体" panose="02010600030101010101" pitchFamily="2" charset="-122"/>
            </a:endParaRPr>
          </a:p>
        </p:txBody>
      </p:sp>
      <p:sp>
        <p:nvSpPr>
          <p:cNvPr id="15" name="矩形 14"/>
          <p:cNvSpPr>
            <a:spLocks noChangeArrowheads="1"/>
          </p:cNvSpPr>
          <p:nvPr/>
        </p:nvSpPr>
        <p:spPr bwMode="auto">
          <a:xfrm>
            <a:off x="4324350" y="5308602"/>
            <a:ext cx="56297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en-US" altLang="zh-CN" sz="5865" b="1">
                <a:solidFill>
                  <a:srgbClr val="FF00FF"/>
                </a:solidFill>
                <a:latin typeface="宋体" panose="02010600030101010101" pitchFamily="2" charset="-122"/>
                <a:ea typeface="宋体" panose="02010600030101010101" pitchFamily="2" charset="-122"/>
              </a:rPr>
              <a:t>/</a:t>
            </a:r>
            <a:endParaRPr lang="zh-CN" altLang="en-US" sz="4265">
              <a:solidFill>
                <a:srgbClr val="FF00FF"/>
              </a:solidFill>
              <a:latin typeface="Calibri" panose="020F0502020204030204" pitchFamily="34" charset="0"/>
              <a:ea typeface="宋体" panose="02010600030101010101" pitchFamily="2" charset="-122"/>
            </a:endParaRPr>
          </a:p>
        </p:txBody>
      </p:sp>
      <p:grpSp>
        <p:nvGrpSpPr>
          <p:cNvPr id="2" name="组合 15"/>
          <p:cNvGrpSpPr/>
          <p:nvPr/>
        </p:nvGrpSpPr>
        <p:grpSpPr bwMode="auto">
          <a:xfrm>
            <a:off x="179388" y="16935"/>
            <a:ext cx="2405062" cy="1880811"/>
            <a:chOff x="179512" y="12015"/>
            <a:chExt cx="2405062" cy="1410608"/>
          </a:xfrm>
        </p:grpSpPr>
        <p:pic>
          <p:nvPicPr>
            <p:cNvPr id="22541" name="图片 32" descr="图片包含 室内, 就坐, 监视器, 电子产品&#10;&#10;描述已自动生成"/>
            <p:cNvPicPr>
              <a:picLocks noChangeAspect="1" noChangeArrowheads="1"/>
            </p:cNvPicPr>
            <p:nvPr/>
          </p:nvPicPr>
          <p:blipFill>
            <a:blip r:embed="rId2" cstate="email"/>
            <a:srcRect/>
            <a:stretch>
              <a:fillRect/>
            </a:stretch>
          </p:blipFill>
          <p:spPr bwMode="auto">
            <a:xfrm>
              <a:off x="179512" y="12015"/>
              <a:ext cx="2405062"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 name="文本框 10"/>
            <p:cNvSpPr txBox="1">
              <a:spLocks noChangeArrowheads="1"/>
            </p:cNvSpPr>
            <p:nvPr/>
          </p:nvSpPr>
          <p:spPr bwMode="auto">
            <a:xfrm>
              <a:off x="411287" y="245378"/>
              <a:ext cx="2073275" cy="1177245"/>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eaLnBrk="0" fontAlgn="base" hangingPunct="0">
                <a:spcBef>
                  <a:spcPct val="0"/>
                </a:spcBef>
                <a:spcAft>
                  <a:spcPct val="0"/>
                </a:spcAft>
                <a:defRPr/>
              </a:pPr>
              <a:r>
                <a:rPr lang="zh-CN" altLang="en-US" sz="4800" b="1" dirty="0">
                  <a:solidFill>
                    <a:srgbClr val="FF0000"/>
                  </a:solidFill>
                  <a:latin typeface="黑体" panose="02010609060101010101" pitchFamily="49" charset="-122"/>
                  <a:ea typeface="黑体" panose="02010609060101010101" pitchFamily="49" charset="-122"/>
                </a:rPr>
                <a:t>诗歌朗读</a:t>
              </a:r>
            </a:p>
          </p:txBody>
        </p:sp>
      </p:gr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down)">
                                      <p:cBhvr>
                                        <p:cTn id="7" dur="500"/>
                                        <p:tgtEl>
                                          <p:spTgt spid="3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down)">
                                      <p:cBhvr>
                                        <p:cTn id="12" dur="500"/>
                                        <p:tgtEl>
                                          <p:spTgt spid="3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wipe(down)">
                                      <p:cBhvr>
                                        <p:cTn id="17" dur="500"/>
                                        <p:tgtEl>
                                          <p:spTgt spid="50"/>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51"/>
                                        </p:tgtEl>
                                        <p:attrNameLst>
                                          <p:attrName>style.visibility</p:attrName>
                                        </p:attrNameLst>
                                      </p:cBhvr>
                                      <p:to>
                                        <p:strVal val="visible"/>
                                      </p:to>
                                    </p:set>
                                    <p:animEffect transition="in" filter="wipe(down)">
                                      <p:cBhvr>
                                        <p:cTn id="20" dur="500"/>
                                        <p:tgtEl>
                                          <p:spTgt spid="51"/>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wipe(down)">
                                      <p:cBhvr>
                                        <p:cTn id="23" dur="500"/>
                                        <p:tgtEl>
                                          <p:spTgt spid="31"/>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down)">
                                      <p:cBhvr>
                                        <p:cTn id="26" dur="500"/>
                                        <p:tgtEl>
                                          <p:spTgt spid="34"/>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down)">
                                      <p:cBhvr>
                                        <p:cTn id="29" dur="500"/>
                                        <p:tgtEl>
                                          <p:spTgt spid="35"/>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36"/>
                                        </p:tgtEl>
                                        <p:attrNameLst>
                                          <p:attrName>style.visibility</p:attrName>
                                        </p:attrNameLst>
                                      </p:cBhvr>
                                      <p:to>
                                        <p:strVal val="visible"/>
                                      </p:to>
                                    </p:set>
                                    <p:animEffect transition="in" filter="wipe(down)">
                                      <p:cBhvr>
                                        <p:cTn id="32" dur="500"/>
                                        <p:tgtEl>
                                          <p:spTgt spid="36"/>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wipe(down)">
                                      <p:cBhvr>
                                        <p:cTn id="3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50" grpId="0"/>
      <p:bldP spid="51" grpId="0"/>
      <p:bldP spid="31" grpId="0"/>
      <p:bldP spid="34" grpId="0"/>
      <p:bldP spid="35" grpId="0"/>
      <p:bldP spid="36" grpId="0"/>
      <p:bldP spid="39" grpId="0"/>
      <p:bldP spid="15"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文本框 4"/>
          <p:cNvSpPr txBox="1">
            <a:spLocks noChangeArrowheads="1"/>
          </p:cNvSpPr>
          <p:nvPr/>
        </p:nvSpPr>
        <p:spPr bwMode="auto">
          <a:xfrm>
            <a:off x="2739185" y="2563633"/>
            <a:ext cx="3382962" cy="2439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1219200" eaLnBrk="0" fontAlgn="base" hangingPunct="0">
              <a:lnSpc>
                <a:spcPct val="130000"/>
              </a:lnSpc>
              <a:spcBef>
                <a:spcPct val="0"/>
              </a:spcBef>
              <a:spcAft>
                <a:spcPct val="0"/>
              </a:spcAft>
              <a:defRPr/>
            </a:pPr>
            <a:r>
              <a:rPr lang="zh-CN" altLang="en-US" sz="5865" b="1">
                <a:solidFill>
                  <a:prstClr val="black"/>
                </a:solidFill>
                <a:latin typeface="楷体" panose="02010609060101010101" pitchFamily="49" charset="-122"/>
                <a:ea typeface="楷体" panose="02010609060101010101" pitchFamily="49" charset="-122"/>
              </a:rPr>
              <a:t>语文园地一</a:t>
            </a:r>
          </a:p>
        </p:txBody>
      </p:sp>
    </p:spTree>
  </p:cSld>
  <p:clrMapOvr>
    <a:masterClrMapping/>
  </p:clrMapOvr>
  <p:transition spd="slow">
    <p:cover dir="rd"/>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文本框 1"/>
          <p:cNvSpPr txBox="1">
            <a:spLocks noChangeArrowheads="1"/>
          </p:cNvSpPr>
          <p:nvPr/>
        </p:nvSpPr>
        <p:spPr bwMode="auto">
          <a:xfrm>
            <a:off x="752476" y="1591734"/>
            <a:ext cx="247173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265" b="1">
                <a:solidFill>
                  <a:srgbClr val="FF0000"/>
                </a:solidFill>
                <a:latin typeface="宋体" panose="02010600030101010101" pitchFamily="2" charset="-122"/>
                <a:ea typeface="宋体" panose="02010600030101010101" pitchFamily="2" charset="-122"/>
              </a:rPr>
              <a:t>*</a:t>
            </a:r>
            <a:r>
              <a:rPr lang="zh-CN" altLang="en-US" sz="4265" b="1">
                <a:solidFill>
                  <a:srgbClr val="FF0000"/>
                </a:solidFill>
                <a:latin typeface="黑体" panose="02010609060101010101" pitchFamily="49" charset="-122"/>
                <a:ea typeface="黑体" panose="02010609060101010101" pitchFamily="49" charset="-122"/>
              </a:rPr>
              <a:t>交流指导</a:t>
            </a:r>
          </a:p>
        </p:txBody>
      </p:sp>
      <p:sp>
        <p:nvSpPr>
          <p:cNvPr id="3" name="文本框 2"/>
          <p:cNvSpPr txBox="1">
            <a:spLocks noChangeArrowheads="1"/>
          </p:cNvSpPr>
          <p:nvPr/>
        </p:nvSpPr>
        <p:spPr bwMode="auto">
          <a:xfrm>
            <a:off x="752476" y="2491318"/>
            <a:ext cx="7578725"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这次交流平台的主题是关于如何体会课文表达的思想感情的。体会课文表达的思想感情，一般有如下方法：</a:t>
            </a:r>
          </a:p>
        </p:txBody>
      </p:sp>
      <p:grpSp>
        <p:nvGrpSpPr>
          <p:cNvPr id="2" name="组合 6"/>
          <p:cNvGrpSpPr/>
          <p:nvPr/>
        </p:nvGrpSpPr>
        <p:grpSpPr bwMode="auto">
          <a:xfrm>
            <a:off x="3224214" y="203201"/>
            <a:ext cx="2471737" cy="800100"/>
            <a:chOff x="1939528" y="748904"/>
            <a:chExt cx="2472408" cy="600075"/>
          </a:xfrm>
        </p:grpSpPr>
        <p:sp>
          <p:nvSpPr>
            <p:cNvPr id="5" name="任意多边形 4"/>
            <p:cNvSpPr/>
            <p:nvPr>
              <p:custDataLst>
                <p:tags r:id="rId1"/>
              </p:custDataLst>
            </p:nvPr>
          </p:nvSpPr>
          <p:spPr>
            <a:xfrm>
              <a:off x="1939528" y="748904"/>
              <a:ext cx="584359"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交</a:t>
              </a:r>
            </a:p>
          </p:txBody>
        </p:sp>
        <p:sp>
          <p:nvSpPr>
            <p:cNvPr id="6" name="任意多边形 5"/>
            <p:cNvSpPr/>
            <p:nvPr>
              <p:custDataLst>
                <p:tags r:id="rId2"/>
              </p:custDataLst>
            </p:nvPr>
          </p:nvSpPr>
          <p:spPr>
            <a:xfrm>
              <a:off x="2569936" y="748904"/>
              <a:ext cx="584359"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流</a:t>
              </a:r>
            </a:p>
          </p:txBody>
        </p:sp>
        <p:sp>
          <p:nvSpPr>
            <p:cNvPr id="7" name="任意多边形 6"/>
            <p:cNvSpPr/>
            <p:nvPr>
              <p:custDataLst>
                <p:tags r:id="rId3"/>
              </p:custDataLst>
            </p:nvPr>
          </p:nvSpPr>
          <p:spPr>
            <a:xfrm>
              <a:off x="3197169" y="748904"/>
              <a:ext cx="584359"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平</a:t>
              </a:r>
            </a:p>
          </p:txBody>
        </p:sp>
        <p:sp>
          <p:nvSpPr>
            <p:cNvPr id="8" name="任意多边形 7"/>
            <p:cNvSpPr/>
            <p:nvPr>
              <p:custDataLst>
                <p:tags r:id="rId4"/>
              </p:custDataLst>
            </p:nvPr>
          </p:nvSpPr>
          <p:spPr>
            <a:xfrm>
              <a:off x="3827577" y="748904"/>
              <a:ext cx="584359"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台</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098"/>
                                        </p:tgtEl>
                                        <p:attrNameLst>
                                          <p:attrName>style.visibility</p:attrName>
                                        </p:attrNameLst>
                                      </p:cBhvr>
                                      <p:to>
                                        <p:strVal val="visible"/>
                                      </p:to>
                                    </p:set>
                                    <p:animEffect transition="in" filter="wipe(down)">
                                      <p:cBhvr>
                                        <p:cTn id="7" dur="500"/>
                                        <p:tgtEl>
                                          <p:spTgt spid="4098"/>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down)">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8" grpId="0"/>
      <p:bldP spid="3"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文本框 1"/>
          <p:cNvSpPr txBox="1">
            <a:spLocks noChangeArrowheads="1"/>
          </p:cNvSpPr>
          <p:nvPr/>
        </p:nvSpPr>
        <p:spPr bwMode="auto">
          <a:xfrm>
            <a:off x="955676" y="1847851"/>
            <a:ext cx="7478713"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en-US" altLang="zh-CN" sz="4265" b="1">
                <a:solidFill>
                  <a:prstClr val="black"/>
                </a:solidFill>
                <a:latin typeface="宋体" panose="02010600030101010101" pitchFamily="2" charset="-122"/>
                <a:ea typeface="宋体" panose="02010600030101010101" pitchFamily="2" charset="-122"/>
              </a:rPr>
              <a:t>    1.</a:t>
            </a:r>
            <a:r>
              <a:rPr lang="zh-CN" altLang="en-US" sz="4265" b="1">
                <a:solidFill>
                  <a:prstClr val="black"/>
                </a:solidFill>
                <a:latin typeface="宋体" panose="02010600030101010101" pitchFamily="2" charset="-122"/>
                <a:ea typeface="宋体" panose="02010600030101010101" pitchFamily="2" charset="-122"/>
              </a:rPr>
              <a:t>可以把自己想象成文中的主人公来体会情感。如，读</a:t>
            </a:r>
            <a:r>
              <a:rPr lang="en-US" altLang="zh-CN" sz="4265" b="1">
                <a:solidFill>
                  <a:prstClr val="black"/>
                </a:solidFill>
                <a:latin typeface="宋体" panose="02010600030101010101" pitchFamily="2" charset="-122"/>
                <a:ea typeface="宋体" panose="02010600030101010101" pitchFamily="2" charset="-122"/>
              </a:rPr>
              <a:t>《</a:t>
            </a:r>
            <a:r>
              <a:rPr lang="zh-CN" altLang="en-US" sz="4265" b="1">
                <a:solidFill>
                  <a:prstClr val="black"/>
                </a:solidFill>
                <a:latin typeface="宋体" panose="02010600030101010101" pitchFamily="2" charset="-122"/>
                <a:ea typeface="宋体" panose="02010600030101010101" pitchFamily="2" charset="-122"/>
              </a:rPr>
              <a:t>月是故乡明</a:t>
            </a:r>
            <a:r>
              <a:rPr lang="en-US" altLang="zh-CN" sz="4265" b="1">
                <a:solidFill>
                  <a:prstClr val="black"/>
                </a:solidFill>
                <a:latin typeface="宋体" panose="02010600030101010101" pitchFamily="2" charset="-122"/>
                <a:ea typeface="宋体" panose="02010600030101010101" pitchFamily="2" charset="-122"/>
              </a:rPr>
              <a:t>》</a:t>
            </a:r>
            <a:r>
              <a:rPr lang="zh-CN" altLang="en-US" sz="4265" b="1">
                <a:solidFill>
                  <a:prstClr val="black"/>
                </a:solidFill>
                <a:latin typeface="宋体" panose="02010600030101010101" pitchFamily="2" charset="-122"/>
                <a:ea typeface="宋体" panose="02010600030101010101" pitchFamily="2" charset="-122"/>
              </a:rPr>
              <a:t>时，可以把自己想象成文中的主人公，体会作者对故乡的怀念之情。</a:t>
            </a:r>
          </a:p>
        </p:txBody>
      </p:sp>
    </p:spTree>
  </p:cSld>
  <p:clrMapOvr>
    <a:masterClrMapping/>
  </p:clrMapOvr>
  <p:transition spd="slow">
    <p:cover dir="rd"/>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9" name="文本框 1"/>
          <p:cNvSpPr txBox="1">
            <a:spLocks noChangeArrowheads="1"/>
          </p:cNvSpPr>
          <p:nvPr/>
        </p:nvSpPr>
        <p:spPr bwMode="auto">
          <a:xfrm>
            <a:off x="550864" y="1659468"/>
            <a:ext cx="7623175" cy="52118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en-US" altLang="zh-CN" sz="4265" b="1">
                <a:solidFill>
                  <a:prstClr val="black"/>
                </a:solidFill>
                <a:latin typeface="宋体" panose="02010600030101010101" pitchFamily="2" charset="-122"/>
                <a:ea typeface="宋体" panose="02010600030101010101" pitchFamily="2" charset="-122"/>
              </a:rPr>
              <a:t>    2.</a:t>
            </a:r>
            <a:r>
              <a:rPr lang="zh-CN" altLang="en-US" sz="4265" b="1">
                <a:solidFill>
                  <a:prstClr val="black"/>
                </a:solidFill>
                <a:latin typeface="宋体" panose="02010600030101010101" pitchFamily="2" charset="-122"/>
                <a:ea typeface="宋体" panose="02010600030101010101" pitchFamily="2" charset="-122"/>
              </a:rPr>
              <a:t>通过有感情地朗读来体会情感。如，</a:t>
            </a:r>
            <a:r>
              <a:rPr lang="en-US" altLang="zh-CN" sz="4265" b="1">
                <a:solidFill>
                  <a:prstClr val="black"/>
                </a:solidFill>
                <a:latin typeface="宋体" panose="02010600030101010101" pitchFamily="2" charset="-122"/>
                <a:ea typeface="宋体" panose="02010600030101010101" pitchFamily="2" charset="-122"/>
              </a:rPr>
              <a:t>《</a:t>
            </a:r>
            <a:r>
              <a:rPr lang="zh-CN" altLang="en-US" sz="4265" b="1">
                <a:solidFill>
                  <a:prstClr val="black"/>
                </a:solidFill>
                <a:latin typeface="宋体" panose="02010600030101010101" pitchFamily="2" charset="-122"/>
                <a:ea typeface="宋体" panose="02010600030101010101" pitchFamily="2" charset="-122"/>
              </a:rPr>
              <a:t>梅花魂</a:t>
            </a:r>
            <a:r>
              <a:rPr lang="en-US" altLang="zh-CN" sz="4265" b="1">
                <a:solidFill>
                  <a:prstClr val="black"/>
                </a:solidFill>
                <a:latin typeface="宋体" panose="02010600030101010101" pitchFamily="2" charset="-122"/>
                <a:ea typeface="宋体" panose="02010600030101010101" pitchFamily="2" charset="-122"/>
              </a:rPr>
              <a:t>》</a:t>
            </a:r>
            <a:r>
              <a:rPr lang="zh-CN" altLang="en-US" sz="4265" b="1">
                <a:solidFill>
                  <a:prstClr val="black"/>
                </a:solidFill>
                <a:latin typeface="宋体" panose="02010600030101010101" pitchFamily="2" charset="-122"/>
                <a:ea typeface="宋体" panose="02010600030101010101" pitchFamily="2" charset="-122"/>
              </a:rPr>
              <a:t>这一课，有感情地朗读，读出外祖父对祖国、对家乡的思念，这样能加深对课文思想感情的体会。</a:t>
            </a:r>
          </a:p>
        </p:txBody>
      </p:sp>
    </p:spTree>
  </p:cSld>
  <p:clrMapOvr>
    <a:masterClrMapping/>
  </p:clrMapOvr>
  <p:transition spd="slow">
    <p:cover dir="rd"/>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文本框 1"/>
          <p:cNvSpPr txBox="1">
            <a:spLocks noChangeArrowheads="1"/>
          </p:cNvSpPr>
          <p:nvPr/>
        </p:nvSpPr>
        <p:spPr bwMode="auto">
          <a:xfrm>
            <a:off x="612775" y="1659468"/>
            <a:ext cx="8072438"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en-US" altLang="zh-CN" sz="4265" b="1">
                <a:solidFill>
                  <a:prstClr val="black"/>
                </a:solidFill>
                <a:latin typeface="宋体" panose="02010600030101010101" pitchFamily="2" charset="-122"/>
                <a:ea typeface="宋体" panose="02010600030101010101" pitchFamily="2" charset="-122"/>
              </a:rPr>
              <a:t>    3.</a:t>
            </a:r>
            <a:r>
              <a:rPr lang="zh-CN" altLang="en-US" sz="4265" b="1">
                <a:solidFill>
                  <a:prstClr val="black"/>
                </a:solidFill>
                <a:latin typeface="宋体" panose="02010600030101010101" pitchFamily="2" charset="-122"/>
                <a:ea typeface="宋体" panose="02010600030101010101" pitchFamily="2" charset="-122"/>
              </a:rPr>
              <a:t>可以抓住文中的关键句来体会情感。如，读</a:t>
            </a:r>
            <a:r>
              <a:rPr lang="en-US" altLang="zh-CN" sz="4265" b="1">
                <a:solidFill>
                  <a:prstClr val="black"/>
                </a:solidFill>
                <a:latin typeface="宋体" panose="02010600030101010101" pitchFamily="2" charset="-122"/>
                <a:ea typeface="宋体" panose="02010600030101010101" pitchFamily="2" charset="-122"/>
              </a:rPr>
              <a:t>《</a:t>
            </a:r>
            <a:r>
              <a:rPr lang="zh-CN" altLang="en-US" sz="4265" b="1">
                <a:solidFill>
                  <a:prstClr val="black"/>
                </a:solidFill>
                <a:latin typeface="宋体" panose="02010600030101010101" pitchFamily="2" charset="-122"/>
                <a:ea typeface="宋体" panose="02010600030101010101" pitchFamily="2" charset="-122"/>
              </a:rPr>
              <a:t>月是故乡明</a:t>
            </a:r>
            <a:r>
              <a:rPr lang="en-US" altLang="zh-CN" sz="4265" b="1">
                <a:solidFill>
                  <a:prstClr val="black"/>
                </a:solidFill>
                <a:latin typeface="宋体" panose="02010600030101010101" pitchFamily="2" charset="-122"/>
                <a:ea typeface="宋体" panose="02010600030101010101" pitchFamily="2" charset="-122"/>
              </a:rPr>
              <a:t>》</a:t>
            </a:r>
            <a:r>
              <a:rPr lang="zh-CN" altLang="en-US" sz="4265" b="1">
                <a:solidFill>
                  <a:prstClr val="black"/>
                </a:solidFill>
                <a:latin typeface="宋体" panose="02010600030101010101" pitchFamily="2" charset="-122"/>
                <a:ea typeface="宋体" panose="02010600030101010101" pitchFamily="2" charset="-122"/>
              </a:rPr>
              <a:t>时，抓住“我的小月亮，我永远忘不掉你”这句话，体会作者对故乡深深的怀念之情。</a:t>
            </a:r>
          </a:p>
        </p:txBody>
      </p:sp>
    </p:spTree>
  </p:cSld>
  <p:clrMapOvr>
    <a:masterClrMapping/>
  </p:clrMapOvr>
  <p:transition spd="slow">
    <p:cover dir="rd"/>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文本框 1"/>
          <p:cNvSpPr txBox="1">
            <a:spLocks noChangeArrowheads="1"/>
          </p:cNvSpPr>
          <p:nvPr/>
        </p:nvSpPr>
        <p:spPr bwMode="auto">
          <a:xfrm>
            <a:off x="534989" y="1231901"/>
            <a:ext cx="8074025"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en-US" altLang="zh-CN" sz="4265" b="1">
                <a:solidFill>
                  <a:prstClr val="black"/>
                </a:solidFill>
                <a:latin typeface="宋体" panose="02010600030101010101" pitchFamily="2" charset="-122"/>
                <a:ea typeface="宋体" panose="02010600030101010101" pitchFamily="2" charset="-122"/>
              </a:rPr>
              <a:t>    4.</a:t>
            </a:r>
            <a:r>
              <a:rPr lang="zh-CN" altLang="en-US" sz="4265" b="1">
                <a:solidFill>
                  <a:prstClr val="black"/>
                </a:solidFill>
                <a:latin typeface="宋体" panose="02010600030101010101" pitchFamily="2" charset="-122"/>
                <a:ea typeface="宋体" panose="02010600030101010101" pitchFamily="2" charset="-122"/>
              </a:rPr>
              <a:t>抓住对事物的描写来体会情感。作者对事物的描写是充满感情的，如，读</a:t>
            </a:r>
            <a:r>
              <a:rPr lang="en-US" altLang="zh-CN" sz="4265" b="1">
                <a:solidFill>
                  <a:prstClr val="black"/>
                </a:solidFill>
                <a:latin typeface="宋体" panose="02010600030101010101" pitchFamily="2" charset="-122"/>
                <a:ea typeface="宋体" panose="02010600030101010101" pitchFamily="2" charset="-122"/>
              </a:rPr>
              <a:t>《</a:t>
            </a:r>
            <a:r>
              <a:rPr lang="zh-CN" altLang="en-US" sz="4265" b="1">
                <a:solidFill>
                  <a:prstClr val="black"/>
                </a:solidFill>
                <a:latin typeface="宋体" panose="02010600030101010101" pitchFamily="2" charset="-122"/>
                <a:ea typeface="宋体" panose="02010600030101010101" pitchFamily="2" charset="-122"/>
              </a:rPr>
              <a:t>祖父的园子</a:t>
            </a:r>
            <a:r>
              <a:rPr lang="en-US" altLang="zh-CN" sz="4265" b="1">
                <a:solidFill>
                  <a:prstClr val="black"/>
                </a:solidFill>
                <a:latin typeface="宋体" panose="02010600030101010101" pitchFamily="2" charset="-122"/>
                <a:ea typeface="宋体" panose="02010600030101010101" pitchFamily="2" charset="-122"/>
              </a:rPr>
              <a:t>》</a:t>
            </a:r>
            <a:r>
              <a:rPr lang="zh-CN" altLang="en-US" sz="4265" b="1">
                <a:solidFill>
                  <a:prstClr val="black"/>
                </a:solidFill>
                <a:latin typeface="宋体" panose="02010600030101010101" pitchFamily="2" charset="-122"/>
                <a:ea typeface="宋体" panose="02010600030101010101" pitchFamily="2" charset="-122"/>
              </a:rPr>
              <a:t>时，从课文对园子里的花朵、鸟儿、虫子等事物的描述中，体会字里行间蕴含着的作者对祖父和园子深深的爱与怀念。</a:t>
            </a:r>
          </a:p>
        </p:txBody>
      </p:sp>
    </p:spTree>
  </p:cSld>
  <p:clrMapOvr>
    <a:masterClrMapping/>
  </p:clrMapOvr>
  <p:transition spd="slow">
    <p:cover dir="rd"/>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6"/>
          <p:cNvGrpSpPr/>
          <p:nvPr/>
        </p:nvGrpSpPr>
        <p:grpSpPr bwMode="auto">
          <a:xfrm>
            <a:off x="2916239" y="412751"/>
            <a:ext cx="3101975" cy="800100"/>
            <a:chOff x="1939528" y="748903"/>
            <a:chExt cx="3102816" cy="600076"/>
          </a:xfrm>
        </p:grpSpPr>
        <p:sp>
          <p:nvSpPr>
            <p:cNvPr id="3" name="任意多边形 2"/>
            <p:cNvSpPr/>
            <p:nvPr>
              <p:custDataLst>
                <p:tags r:id="rId1"/>
              </p:custDataLst>
            </p:nvPr>
          </p:nvSpPr>
          <p:spPr>
            <a:xfrm>
              <a:off x="1939528" y="748903"/>
              <a:ext cx="584358" cy="600076"/>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词</a:t>
              </a:r>
            </a:p>
          </p:txBody>
        </p:sp>
        <p:sp>
          <p:nvSpPr>
            <p:cNvPr id="4" name="任意多边形 3"/>
            <p:cNvSpPr/>
            <p:nvPr>
              <p:custDataLst>
                <p:tags r:id="rId2"/>
              </p:custDataLst>
            </p:nvPr>
          </p:nvSpPr>
          <p:spPr>
            <a:xfrm>
              <a:off x="2569936" y="748903"/>
              <a:ext cx="584358" cy="600076"/>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句</a:t>
              </a:r>
            </a:p>
          </p:txBody>
        </p:sp>
        <p:sp>
          <p:nvSpPr>
            <p:cNvPr id="5" name="任意多边形 4"/>
            <p:cNvSpPr/>
            <p:nvPr>
              <p:custDataLst>
                <p:tags r:id="rId3"/>
              </p:custDataLst>
            </p:nvPr>
          </p:nvSpPr>
          <p:spPr>
            <a:xfrm>
              <a:off x="3197169" y="748903"/>
              <a:ext cx="584358" cy="600076"/>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段</a:t>
              </a:r>
            </a:p>
          </p:txBody>
        </p:sp>
        <p:sp>
          <p:nvSpPr>
            <p:cNvPr id="6" name="任意多边形 5"/>
            <p:cNvSpPr/>
            <p:nvPr>
              <p:custDataLst>
                <p:tags r:id="rId4"/>
              </p:custDataLst>
            </p:nvPr>
          </p:nvSpPr>
          <p:spPr>
            <a:xfrm>
              <a:off x="3827577" y="748903"/>
              <a:ext cx="584358" cy="600076"/>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运</a:t>
              </a:r>
            </a:p>
          </p:txBody>
        </p:sp>
        <p:sp>
          <p:nvSpPr>
            <p:cNvPr id="7" name="任意多边形 6"/>
            <p:cNvSpPr/>
            <p:nvPr>
              <p:custDataLst>
                <p:tags r:id="rId5"/>
              </p:custDataLst>
            </p:nvPr>
          </p:nvSpPr>
          <p:spPr>
            <a:xfrm>
              <a:off x="4457986" y="748903"/>
              <a:ext cx="584358" cy="600076"/>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用</a:t>
              </a:r>
            </a:p>
          </p:txBody>
        </p:sp>
      </p:grpSp>
      <p:grpSp>
        <p:nvGrpSpPr>
          <p:cNvPr id="8" name="组合 8"/>
          <p:cNvGrpSpPr/>
          <p:nvPr/>
        </p:nvGrpSpPr>
        <p:grpSpPr bwMode="auto">
          <a:xfrm>
            <a:off x="885826" y="1581151"/>
            <a:ext cx="7745413" cy="2652073"/>
            <a:chOff x="885825" y="1185863"/>
            <a:chExt cx="7745413" cy="1990262"/>
          </a:xfrm>
        </p:grpSpPr>
        <p:pic>
          <p:nvPicPr>
            <p:cNvPr id="10248" name="图片 7"/>
            <p:cNvPicPr>
              <a:picLocks noChangeAspect="1" noChangeArrowheads="1"/>
            </p:cNvPicPr>
            <p:nvPr/>
          </p:nvPicPr>
          <p:blipFill>
            <a:blip r:embed="rId7"/>
            <a:srcRect/>
            <a:stretch>
              <a:fillRect/>
            </a:stretch>
          </p:blipFill>
          <p:spPr bwMode="auto">
            <a:xfrm>
              <a:off x="885825" y="1372550"/>
              <a:ext cx="433155" cy="4331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9" name="文本框 8"/>
            <p:cNvSpPr txBox="1">
              <a:spLocks noChangeArrowheads="1"/>
            </p:cNvSpPr>
            <p:nvPr/>
          </p:nvSpPr>
          <p:spPr bwMode="auto">
            <a:xfrm>
              <a:off x="1356844" y="1185863"/>
              <a:ext cx="7274394" cy="1990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读下面的例句，想象句中描写的情景，再选一种情景仿照着说一说。</a:t>
              </a:r>
            </a:p>
          </p:txBody>
        </p:sp>
      </p:grpSp>
      <p:sp>
        <p:nvSpPr>
          <p:cNvPr id="11" name="文本框 10"/>
          <p:cNvSpPr txBox="1">
            <a:spLocks noChangeArrowheads="1"/>
          </p:cNvSpPr>
          <p:nvPr/>
        </p:nvSpPr>
        <p:spPr bwMode="auto">
          <a:xfrm>
            <a:off x="1357314" y="3448051"/>
            <a:ext cx="7089775"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indent="-609600" defTabSz="1219200" fontAlgn="base">
              <a:lnSpc>
                <a:spcPct val="130000"/>
              </a:lnSpc>
              <a:spcBef>
                <a:spcPct val="0"/>
              </a:spcBef>
              <a:spcAft>
                <a:spcPct val="0"/>
              </a:spcAft>
              <a:buFont typeface="Wingdings" panose="05000000000000000000" pitchFamily="2" charset="2"/>
              <a:buChar char="u"/>
              <a:defRPr/>
            </a:pPr>
            <a:r>
              <a:rPr lang="zh-CN" altLang="en-US" sz="4265" b="1">
                <a:solidFill>
                  <a:prstClr val="black"/>
                </a:solidFill>
                <a:latin typeface="楷体" panose="02010609060101010101" pitchFamily="49" charset="-122"/>
                <a:ea typeface="楷体" panose="02010609060101010101" pitchFamily="49" charset="-122"/>
              </a:rPr>
              <a:t>太阳光芒四射，亮得使人睁不开眼睛，亮得蚯蚓不敢钻出地面来，蝙蝠不敢从黑暗的地方飞出来。</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文本框 1"/>
          <p:cNvSpPr txBox="1">
            <a:spLocks noChangeArrowheads="1"/>
          </p:cNvSpPr>
          <p:nvPr/>
        </p:nvSpPr>
        <p:spPr bwMode="auto">
          <a:xfrm>
            <a:off x="730250" y="1318684"/>
            <a:ext cx="7772400"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indent="-609600" defTabSz="1219200" fontAlgn="base">
              <a:lnSpc>
                <a:spcPct val="130000"/>
              </a:lnSpc>
              <a:spcBef>
                <a:spcPct val="0"/>
              </a:spcBef>
              <a:spcAft>
                <a:spcPct val="0"/>
              </a:spcAft>
              <a:buFont typeface="Wingdings" panose="05000000000000000000" pitchFamily="2" charset="2"/>
              <a:buChar char="u"/>
              <a:defRPr/>
            </a:pPr>
            <a:r>
              <a:rPr lang="zh-CN" altLang="en-US" sz="4265" b="1">
                <a:solidFill>
                  <a:prstClr val="black"/>
                </a:solidFill>
                <a:latin typeface="楷体" panose="02010609060101010101" pitchFamily="49" charset="-122"/>
                <a:ea typeface="楷体" panose="02010609060101010101" pitchFamily="49" charset="-122"/>
              </a:rPr>
              <a:t>八月，天多热。鸡热得耷拉着翅膀，狗热得吐出舌头，蝉热得不知如何是好。</a:t>
            </a:r>
          </a:p>
        </p:txBody>
      </p:sp>
      <p:grpSp>
        <p:nvGrpSpPr>
          <p:cNvPr id="2" name="组合 7"/>
          <p:cNvGrpSpPr/>
          <p:nvPr/>
        </p:nvGrpSpPr>
        <p:grpSpPr bwMode="auto">
          <a:xfrm>
            <a:off x="1320801" y="3805769"/>
            <a:ext cx="1011238" cy="1102784"/>
            <a:chOff x="1450725" y="2799843"/>
            <a:chExt cx="1011285" cy="827026"/>
          </a:xfrm>
        </p:grpSpPr>
        <p:pic>
          <p:nvPicPr>
            <p:cNvPr id="11267" name="图片 5"/>
            <p:cNvPicPr>
              <a:picLocks noChangeAspect="1" noChangeArrowheads="1"/>
            </p:cNvPicPr>
            <p:nvPr/>
          </p:nvPicPr>
          <p:blipFill>
            <a:blip r:embed="rId2" cstate="email"/>
            <a:srcRect/>
            <a:stretch>
              <a:fillRect/>
            </a:stretch>
          </p:blipFill>
          <p:spPr bwMode="auto">
            <a:xfrm>
              <a:off x="1450725" y="2799843"/>
              <a:ext cx="1011285" cy="8270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8" name="文本框 6"/>
            <p:cNvSpPr txBox="1">
              <a:spLocks noChangeArrowheads="1"/>
            </p:cNvSpPr>
            <p:nvPr/>
          </p:nvSpPr>
          <p:spPr bwMode="auto">
            <a:xfrm>
              <a:off x="1692323" y="2892499"/>
              <a:ext cx="675564" cy="7091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3333FF"/>
                  </a:solidFill>
                  <a:latin typeface="宋体" panose="02010600030101010101" pitchFamily="2" charset="-122"/>
                  <a:ea typeface="宋体" panose="02010600030101010101" pitchFamily="2" charset="-122"/>
                </a:rPr>
                <a:t>慢</a:t>
              </a:r>
            </a:p>
          </p:txBody>
        </p:sp>
      </p:grpSp>
      <p:grpSp>
        <p:nvGrpSpPr>
          <p:cNvPr id="3" name="组合 8"/>
          <p:cNvGrpSpPr/>
          <p:nvPr/>
        </p:nvGrpSpPr>
        <p:grpSpPr bwMode="auto">
          <a:xfrm>
            <a:off x="2495550" y="3805769"/>
            <a:ext cx="1011238" cy="1102784"/>
            <a:chOff x="1450725" y="2799843"/>
            <a:chExt cx="1011285" cy="827026"/>
          </a:xfrm>
        </p:grpSpPr>
        <p:pic>
          <p:nvPicPr>
            <p:cNvPr id="11270" name="图片 9"/>
            <p:cNvPicPr>
              <a:picLocks noChangeAspect="1" noChangeArrowheads="1"/>
            </p:cNvPicPr>
            <p:nvPr/>
          </p:nvPicPr>
          <p:blipFill>
            <a:blip r:embed="rId2" cstate="email"/>
            <a:srcRect/>
            <a:stretch>
              <a:fillRect/>
            </a:stretch>
          </p:blipFill>
          <p:spPr bwMode="auto">
            <a:xfrm>
              <a:off x="1450725" y="2799843"/>
              <a:ext cx="1011285" cy="8270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71" name="文本框 10"/>
            <p:cNvSpPr txBox="1">
              <a:spLocks noChangeArrowheads="1"/>
            </p:cNvSpPr>
            <p:nvPr/>
          </p:nvSpPr>
          <p:spPr bwMode="auto">
            <a:xfrm>
              <a:off x="1692323" y="2892499"/>
              <a:ext cx="675564" cy="7091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3333FF"/>
                  </a:solidFill>
                  <a:latin typeface="宋体" panose="02010600030101010101" pitchFamily="2" charset="-122"/>
                  <a:ea typeface="宋体" panose="02010600030101010101" pitchFamily="2" charset="-122"/>
                </a:rPr>
                <a:t>冷</a:t>
              </a:r>
            </a:p>
          </p:txBody>
        </p:sp>
      </p:grpSp>
      <p:grpSp>
        <p:nvGrpSpPr>
          <p:cNvPr id="4" name="组合 11"/>
          <p:cNvGrpSpPr/>
          <p:nvPr/>
        </p:nvGrpSpPr>
        <p:grpSpPr bwMode="auto">
          <a:xfrm>
            <a:off x="3652838" y="3805769"/>
            <a:ext cx="1011237" cy="1102784"/>
            <a:chOff x="1450725" y="2799843"/>
            <a:chExt cx="1011285" cy="827026"/>
          </a:xfrm>
        </p:grpSpPr>
        <p:pic>
          <p:nvPicPr>
            <p:cNvPr id="11273" name="图片 12"/>
            <p:cNvPicPr>
              <a:picLocks noChangeAspect="1" noChangeArrowheads="1"/>
            </p:cNvPicPr>
            <p:nvPr/>
          </p:nvPicPr>
          <p:blipFill>
            <a:blip r:embed="rId2" cstate="email"/>
            <a:srcRect/>
            <a:stretch>
              <a:fillRect/>
            </a:stretch>
          </p:blipFill>
          <p:spPr bwMode="auto">
            <a:xfrm>
              <a:off x="1450725" y="2799843"/>
              <a:ext cx="1011285" cy="8270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74" name="文本框 13"/>
            <p:cNvSpPr txBox="1">
              <a:spLocks noChangeArrowheads="1"/>
            </p:cNvSpPr>
            <p:nvPr/>
          </p:nvSpPr>
          <p:spPr bwMode="auto">
            <a:xfrm>
              <a:off x="1692323" y="2892499"/>
              <a:ext cx="675564" cy="7091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3333FF"/>
                  </a:solidFill>
                  <a:latin typeface="宋体" panose="02010600030101010101" pitchFamily="2" charset="-122"/>
                  <a:ea typeface="宋体" panose="02010600030101010101" pitchFamily="2" charset="-122"/>
                </a:rPr>
                <a:t>吵</a:t>
              </a:r>
            </a:p>
          </p:txBody>
        </p:sp>
      </p:grpSp>
      <p:grpSp>
        <p:nvGrpSpPr>
          <p:cNvPr id="5" name="组合 14"/>
          <p:cNvGrpSpPr/>
          <p:nvPr/>
        </p:nvGrpSpPr>
        <p:grpSpPr bwMode="auto">
          <a:xfrm>
            <a:off x="4811714" y="3805769"/>
            <a:ext cx="1011237" cy="1102784"/>
            <a:chOff x="1450725" y="2799843"/>
            <a:chExt cx="1011285" cy="827026"/>
          </a:xfrm>
        </p:grpSpPr>
        <p:pic>
          <p:nvPicPr>
            <p:cNvPr id="11276" name="图片 15"/>
            <p:cNvPicPr>
              <a:picLocks noChangeAspect="1" noChangeArrowheads="1"/>
            </p:cNvPicPr>
            <p:nvPr/>
          </p:nvPicPr>
          <p:blipFill>
            <a:blip r:embed="rId2" cstate="email"/>
            <a:srcRect/>
            <a:stretch>
              <a:fillRect/>
            </a:stretch>
          </p:blipFill>
          <p:spPr bwMode="auto">
            <a:xfrm>
              <a:off x="1450725" y="2799843"/>
              <a:ext cx="1011285" cy="8270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77" name="文本框 16"/>
            <p:cNvSpPr txBox="1">
              <a:spLocks noChangeArrowheads="1"/>
            </p:cNvSpPr>
            <p:nvPr/>
          </p:nvSpPr>
          <p:spPr bwMode="auto">
            <a:xfrm>
              <a:off x="1692323" y="2892499"/>
              <a:ext cx="675564" cy="7091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3333FF"/>
                  </a:solidFill>
                  <a:latin typeface="宋体" panose="02010600030101010101" pitchFamily="2" charset="-122"/>
                  <a:ea typeface="宋体" panose="02010600030101010101" pitchFamily="2" charset="-122"/>
                </a:rPr>
                <a:t>静</a:t>
              </a:r>
            </a:p>
          </p:txBody>
        </p:sp>
      </p:grpSp>
      <p:grpSp>
        <p:nvGrpSpPr>
          <p:cNvPr id="6" name="组合 17"/>
          <p:cNvGrpSpPr/>
          <p:nvPr/>
        </p:nvGrpSpPr>
        <p:grpSpPr bwMode="auto">
          <a:xfrm>
            <a:off x="5938838" y="3805769"/>
            <a:ext cx="1011237" cy="1102784"/>
            <a:chOff x="1450725" y="2799843"/>
            <a:chExt cx="1011285" cy="827026"/>
          </a:xfrm>
        </p:grpSpPr>
        <p:pic>
          <p:nvPicPr>
            <p:cNvPr id="11279" name="图片 18"/>
            <p:cNvPicPr>
              <a:picLocks noChangeAspect="1" noChangeArrowheads="1"/>
            </p:cNvPicPr>
            <p:nvPr/>
          </p:nvPicPr>
          <p:blipFill>
            <a:blip r:embed="rId2" cstate="email"/>
            <a:srcRect/>
            <a:stretch>
              <a:fillRect/>
            </a:stretch>
          </p:blipFill>
          <p:spPr bwMode="auto">
            <a:xfrm>
              <a:off x="1450725" y="2799843"/>
              <a:ext cx="1011285" cy="8270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80" name="文本框 19"/>
            <p:cNvSpPr txBox="1">
              <a:spLocks noChangeArrowheads="1"/>
            </p:cNvSpPr>
            <p:nvPr/>
          </p:nvSpPr>
          <p:spPr bwMode="auto">
            <a:xfrm>
              <a:off x="1692323" y="2892499"/>
              <a:ext cx="675564" cy="7091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3333FF"/>
                  </a:solidFill>
                  <a:latin typeface="宋体" panose="02010600030101010101" pitchFamily="2" charset="-122"/>
                  <a:ea typeface="宋体" panose="02010600030101010101" pitchFamily="2" charset="-122"/>
                </a:rPr>
                <a:t>快</a:t>
              </a:r>
            </a:p>
          </p:txBody>
        </p:sp>
      </p:grpSp>
      <p:grpSp>
        <p:nvGrpSpPr>
          <p:cNvPr id="7" name="组合 20"/>
          <p:cNvGrpSpPr/>
          <p:nvPr/>
        </p:nvGrpSpPr>
        <p:grpSpPr bwMode="auto">
          <a:xfrm>
            <a:off x="7031039" y="3805769"/>
            <a:ext cx="1011237" cy="1102784"/>
            <a:chOff x="1450725" y="2799843"/>
            <a:chExt cx="1011285" cy="827026"/>
          </a:xfrm>
        </p:grpSpPr>
        <p:pic>
          <p:nvPicPr>
            <p:cNvPr id="11282" name="图片 21"/>
            <p:cNvPicPr>
              <a:picLocks noChangeAspect="1" noChangeArrowheads="1"/>
            </p:cNvPicPr>
            <p:nvPr/>
          </p:nvPicPr>
          <p:blipFill>
            <a:blip r:embed="rId2" cstate="email"/>
            <a:srcRect/>
            <a:stretch>
              <a:fillRect/>
            </a:stretch>
          </p:blipFill>
          <p:spPr bwMode="auto">
            <a:xfrm>
              <a:off x="1450725" y="2799843"/>
              <a:ext cx="1011285" cy="8270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83" name="文本框 22"/>
            <p:cNvSpPr txBox="1">
              <a:spLocks noChangeArrowheads="1"/>
            </p:cNvSpPr>
            <p:nvPr/>
          </p:nvSpPr>
          <p:spPr bwMode="auto">
            <a:xfrm>
              <a:off x="1692323" y="2892499"/>
              <a:ext cx="675564" cy="7091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3333FF"/>
                  </a:solidFill>
                  <a:latin typeface="宋体" panose="02010600030101010101" pitchFamily="2" charset="-122"/>
                  <a:ea typeface="宋体" panose="02010600030101010101" pitchFamily="2" charset="-122"/>
                </a:rPr>
                <a:t>暗</a:t>
              </a:r>
            </a:p>
          </p:txBody>
        </p:sp>
      </p:grpSp>
    </p:spTree>
  </p:cSld>
  <p:clrMapOvr>
    <a:masterClrMapping/>
  </p:clrMapOvr>
  <p:transition spd="slow">
    <p:cover dir="rd"/>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圆角矩形标注 6"/>
          <p:cNvSpPr/>
          <p:nvPr/>
        </p:nvSpPr>
        <p:spPr>
          <a:xfrm>
            <a:off x="3206750" y="1627719"/>
            <a:ext cx="5124450" cy="2683933"/>
          </a:xfrm>
          <a:prstGeom prst="wedgeRoundRectCallout">
            <a:avLst>
              <a:gd name="adj1" fmla="val -62777"/>
              <a:gd name="adj2" fmla="val 42839"/>
              <a:gd name="adj3" fmla="val 16667"/>
            </a:avLst>
          </a:prstGeom>
          <a:solidFill>
            <a:schemeClr val="accent6">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a:solidFill>
                <a:prstClr val="white"/>
              </a:solidFill>
              <a:latin typeface="等线" panose="020F0502020204030204"/>
              <a:ea typeface="等线" panose="02010600030101010101" pitchFamily="2" charset="-122"/>
            </a:endParaRPr>
          </a:p>
        </p:txBody>
      </p:sp>
      <p:pic>
        <p:nvPicPr>
          <p:cNvPr id="12290" name="图片 2"/>
          <p:cNvPicPr>
            <a:picLocks noChangeAspect="1" noChangeArrowheads="1"/>
          </p:cNvPicPr>
          <p:nvPr/>
        </p:nvPicPr>
        <p:blipFill>
          <a:blip r:embed="rId2" cstate="email"/>
          <a:srcRect/>
          <a:stretch>
            <a:fillRect/>
          </a:stretch>
        </p:blipFill>
        <p:spPr bwMode="auto">
          <a:xfrm>
            <a:off x="690563" y="2110318"/>
            <a:ext cx="1838325" cy="44026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文本框 5"/>
          <p:cNvSpPr txBox="1">
            <a:spLocks noChangeArrowheads="1"/>
          </p:cNvSpPr>
          <p:nvPr/>
        </p:nvSpPr>
        <p:spPr bwMode="auto">
          <a:xfrm>
            <a:off x="3206751" y="1627718"/>
            <a:ext cx="5097463"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我发现：这两段话都是先概括出事物的特点，再具体写出事物的特点。</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down)">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图片 2"/>
          <p:cNvPicPr>
            <a:picLocks noChangeAspect="1" noChangeArrowheads="1"/>
          </p:cNvPicPr>
          <p:nvPr/>
        </p:nvPicPr>
        <p:blipFill>
          <a:blip r:embed="rId2" cstate="email"/>
          <a:srcRect/>
          <a:stretch>
            <a:fillRect/>
          </a:stretch>
        </p:blipFill>
        <p:spPr bwMode="auto">
          <a:xfrm>
            <a:off x="-44450" y="-38099"/>
            <a:ext cx="9215438" cy="689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54" name="文本框 2"/>
          <p:cNvSpPr txBox="1">
            <a:spLocks noChangeArrowheads="1"/>
          </p:cNvSpPr>
          <p:nvPr/>
        </p:nvSpPr>
        <p:spPr bwMode="auto">
          <a:xfrm>
            <a:off x="1331914" y="2436284"/>
            <a:ext cx="69119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自由读一读，对照注释，说说每句诗是什么意思。</a:t>
            </a:r>
          </a:p>
        </p:txBody>
      </p:sp>
      <p:grpSp>
        <p:nvGrpSpPr>
          <p:cNvPr id="2" name="组合 4"/>
          <p:cNvGrpSpPr/>
          <p:nvPr/>
        </p:nvGrpSpPr>
        <p:grpSpPr bwMode="auto">
          <a:xfrm>
            <a:off x="179388" y="16935"/>
            <a:ext cx="2405062" cy="1880811"/>
            <a:chOff x="179512" y="12015"/>
            <a:chExt cx="2405062" cy="1410608"/>
          </a:xfrm>
        </p:grpSpPr>
        <p:pic>
          <p:nvPicPr>
            <p:cNvPr id="23556" name="图片 32" descr="图片包含 室内, 就坐, 监视器, 电子产品&#10;&#10;描述已自动生成"/>
            <p:cNvPicPr>
              <a:picLocks noChangeAspect="1" noChangeArrowheads="1"/>
            </p:cNvPicPr>
            <p:nvPr/>
          </p:nvPicPr>
          <p:blipFill>
            <a:blip r:embed="rId3" cstate="email"/>
            <a:srcRect/>
            <a:stretch>
              <a:fillRect/>
            </a:stretch>
          </p:blipFill>
          <p:spPr bwMode="auto">
            <a:xfrm>
              <a:off x="179512" y="12015"/>
              <a:ext cx="2405062"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文本框 10"/>
            <p:cNvSpPr txBox="1">
              <a:spLocks noChangeArrowheads="1"/>
            </p:cNvSpPr>
            <p:nvPr/>
          </p:nvSpPr>
          <p:spPr bwMode="auto">
            <a:xfrm>
              <a:off x="411287" y="245378"/>
              <a:ext cx="2073275" cy="1177245"/>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eaLnBrk="0" fontAlgn="base" hangingPunct="0">
                <a:spcBef>
                  <a:spcPct val="0"/>
                </a:spcBef>
                <a:spcAft>
                  <a:spcPct val="0"/>
                </a:spcAft>
                <a:defRPr/>
              </a:pPr>
              <a:r>
                <a:rPr lang="zh-CN" altLang="en-US" sz="4800" b="1" dirty="0">
                  <a:solidFill>
                    <a:srgbClr val="FF0000"/>
                  </a:solidFill>
                  <a:latin typeface="黑体" panose="02010609060101010101" pitchFamily="49" charset="-122"/>
                  <a:ea typeface="黑体" panose="02010609060101010101" pitchFamily="49" charset="-122"/>
                </a:rPr>
                <a:t>诗歌解读</a:t>
              </a: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0254"/>
                                        </p:tgtEl>
                                        <p:attrNameLst>
                                          <p:attrName>style.visibility</p:attrName>
                                        </p:attrNameLst>
                                      </p:cBhvr>
                                      <p:to>
                                        <p:strVal val="visible"/>
                                      </p:to>
                                    </p:set>
                                    <p:anim calcmode="lin" valueType="num">
                                      <p:cBhvr additive="base">
                                        <p:cTn id="7" dur="500" fill="hold"/>
                                        <p:tgtEl>
                                          <p:spTgt spid="10254"/>
                                        </p:tgtEl>
                                        <p:attrNameLst>
                                          <p:attrName>ppt_x</p:attrName>
                                        </p:attrNameLst>
                                      </p:cBhvr>
                                      <p:tavLst>
                                        <p:tav tm="0">
                                          <p:val>
                                            <p:strVal val="#ppt_x"/>
                                          </p:val>
                                        </p:tav>
                                        <p:tav tm="100000">
                                          <p:val>
                                            <p:strVal val="#ppt_x"/>
                                          </p:val>
                                        </p:tav>
                                      </p:tavLst>
                                    </p:anim>
                                    <p:anim calcmode="lin" valueType="num">
                                      <p:cBhvr additive="base">
                                        <p:cTn id="8" dur="500" fill="hold"/>
                                        <p:tgtEl>
                                          <p:spTgt spid="102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54"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文本框 1"/>
          <p:cNvSpPr txBox="1">
            <a:spLocks noChangeArrowheads="1"/>
          </p:cNvSpPr>
          <p:nvPr/>
        </p:nvSpPr>
        <p:spPr bwMode="auto">
          <a:xfrm>
            <a:off x="477839" y="279400"/>
            <a:ext cx="2587625"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FF0000"/>
                </a:solidFill>
                <a:latin typeface="宋体" panose="02010600030101010101" pitchFamily="2" charset="-122"/>
                <a:ea typeface="宋体" panose="02010600030101010101" pitchFamily="2" charset="-122"/>
              </a:rPr>
              <a:t>参考答案：</a:t>
            </a:r>
          </a:p>
        </p:txBody>
      </p:sp>
      <p:sp>
        <p:nvSpPr>
          <p:cNvPr id="3" name="文本框 2"/>
          <p:cNvSpPr txBox="1">
            <a:spLocks noChangeArrowheads="1"/>
          </p:cNvSpPr>
          <p:nvPr/>
        </p:nvSpPr>
        <p:spPr bwMode="auto">
          <a:xfrm>
            <a:off x="477839" y="1257301"/>
            <a:ext cx="8154987"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a:t>
            </a:r>
            <a:r>
              <a:rPr lang="zh-CN" altLang="en-US" sz="4265" b="1">
                <a:solidFill>
                  <a:srgbClr val="3333FF"/>
                </a:solidFill>
                <a:latin typeface="楷体" panose="02010609060101010101" pitchFamily="49" charset="-122"/>
                <a:ea typeface="楷体" panose="02010609060101010101" pitchFamily="49" charset="-122"/>
              </a:rPr>
              <a:t> 慢：</a:t>
            </a:r>
            <a:r>
              <a:rPr lang="zh-CN" altLang="en-US" sz="4265" b="1">
                <a:solidFill>
                  <a:prstClr val="black"/>
                </a:solidFill>
                <a:latin typeface="楷体" panose="02010609060101010101" pitchFamily="49" charset="-122"/>
                <a:ea typeface="楷体" panose="02010609060101010101" pitchFamily="49" charset="-122"/>
              </a:rPr>
              <a:t>他动作真慢。我喊了半天，他才慢慢地转过身来，脸上的笑容逐渐展开，慢条斯理地说：“你有什么事吗？”</a:t>
            </a:r>
          </a:p>
        </p:txBody>
      </p:sp>
      <p:sp>
        <p:nvSpPr>
          <p:cNvPr id="4" name="文本框 3"/>
          <p:cNvSpPr txBox="1">
            <a:spLocks noChangeArrowheads="1"/>
          </p:cNvSpPr>
          <p:nvPr/>
        </p:nvSpPr>
        <p:spPr bwMode="auto">
          <a:xfrm>
            <a:off x="477839" y="3721101"/>
            <a:ext cx="8154987"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a:t>
            </a:r>
            <a:r>
              <a:rPr lang="zh-CN" altLang="en-US" sz="4265" b="1">
                <a:solidFill>
                  <a:srgbClr val="3333FF"/>
                </a:solidFill>
                <a:latin typeface="楷体" panose="02010609060101010101" pitchFamily="49" charset="-122"/>
                <a:ea typeface="楷体" panose="02010609060101010101" pitchFamily="49" charset="-122"/>
              </a:rPr>
              <a:t> 冷：</a:t>
            </a:r>
            <a:r>
              <a:rPr lang="zh-CN" altLang="en-US" sz="4265" b="1">
                <a:solidFill>
                  <a:prstClr val="black"/>
                </a:solidFill>
                <a:latin typeface="楷体" panose="02010609060101010101" pitchFamily="49" charset="-122"/>
                <a:ea typeface="楷体" panose="02010609060101010101" pitchFamily="49" charset="-122"/>
              </a:rPr>
              <a:t>寒冬腊月，天真冷。草坪冻得披上了银装，公鸡冻得缩进了鸡窝，大树冻得抖落了所有的树叶。</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a:spLocks noChangeArrowheads="1"/>
          </p:cNvSpPr>
          <p:nvPr/>
        </p:nvSpPr>
        <p:spPr bwMode="auto">
          <a:xfrm>
            <a:off x="758825" y="1187451"/>
            <a:ext cx="7847013"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3333FF"/>
                </a:solidFill>
                <a:latin typeface="楷体" panose="02010609060101010101" pitchFamily="49" charset="-122"/>
                <a:ea typeface="楷体" panose="02010609060101010101" pitchFamily="49" charset="-122"/>
              </a:rPr>
              <a:t>    吵：</a:t>
            </a:r>
            <a:r>
              <a:rPr lang="zh-CN" altLang="en-US" sz="4265" b="1">
                <a:solidFill>
                  <a:prstClr val="black"/>
                </a:solidFill>
                <a:latin typeface="楷体" panose="02010609060101010101" pitchFamily="49" charset="-122"/>
                <a:ea typeface="楷体" panose="02010609060101010101" pitchFamily="49" charset="-122"/>
              </a:rPr>
              <a:t>菜市场真吵，叫卖声，吆喝声，讨价还价声都混杂在一起，形成一曲奇特的菜市场交响乐。</a:t>
            </a:r>
          </a:p>
        </p:txBody>
      </p:sp>
      <p:sp>
        <p:nvSpPr>
          <p:cNvPr id="3" name="文本框 2"/>
          <p:cNvSpPr txBox="1">
            <a:spLocks noChangeArrowheads="1"/>
          </p:cNvSpPr>
          <p:nvPr/>
        </p:nvSpPr>
        <p:spPr bwMode="auto">
          <a:xfrm>
            <a:off x="758825" y="3934884"/>
            <a:ext cx="7847013"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a:t>
            </a:r>
            <a:r>
              <a:rPr lang="zh-CN" altLang="en-US" sz="4265" b="1">
                <a:solidFill>
                  <a:srgbClr val="3333FF"/>
                </a:solidFill>
                <a:latin typeface="楷体" panose="02010609060101010101" pitchFamily="49" charset="-122"/>
                <a:ea typeface="楷体" panose="02010609060101010101" pitchFamily="49" charset="-122"/>
              </a:rPr>
              <a:t> 静：</a:t>
            </a:r>
            <a:r>
              <a:rPr lang="zh-CN" altLang="en-US" sz="4265" b="1">
                <a:solidFill>
                  <a:prstClr val="black"/>
                </a:solidFill>
                <a:latin typeface="楷体" panose="02010609060101010101" pitchFamily="49" charset="-122"/>
                <a:ea typeface="楷体" panose="02010609060101010101" pitchFamily="49" charset="-122"/>
              </a:rPr>
              <a:t>漓江的水真静啊，静得让你感觉不到它在流动。</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a:spLocks noChangeArrowheads="1"/>
          </p:cNvSpPr>
          <p:nvPr/>
        </p:nvSpPr>
        <p:spPr bwMode="auto">
          <a:xfrm>
            <a:off x="742951" y="1147234"/>
            <a:ext cx="7847013"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a:t>
            </a:r>
            <a:r>
              <a:rPr lang="zh-CN" altLang="en-US" sz="4265" b="1">
                <a:solidFill>
                  <a:srgbClr val="3333FF"/>
                </a:solidFill>
                <a:latin typeface="楷体" panose="02010609060101010101" pitchFamily="49" charset="-122"/>
                <a:ea typeface="楷体" panose="02010609060101010101" pitchFamily="49" charset="-122"/>
              </a:rPr>
              <a:t>快：</a:t>
            </a:r>
            <a:r>
              <a:rPr lang="zh-CN" altLang="en-US" sz="4265" b="1">
                <a:solidFill>
                  <a:prstClr val="black"/>
                </a:solidFill>
                <a:latin typeface="楷体" panose="02010609060101010101" pitchFamily="49" charset="-122"/>
                <a:ea typeface="楷体" panose="02010609060101010101" pitchFamily="49" charset="-122"/>
              </a:rPr>
              <a:t>燕子真快呀！它斜着身子在天空中掠过，唧唧地叫着，有的由这边的稻田上，一转眼飞到了那边的柳树下边。</a:t>
            </a:r>
          </a:p>
        </p:txBody>
      </p:sp>
      <p:sp>
        <p:nvSpPr>
          <p:cNvPr id="3" name="文本框 2"/>
          <p:cNvSpPr txBox="1">
            <a:spLocks noChangeArrowheads="1"/>
          </p:cNvSpPr>
          <p:nvPr/>
        </p:nvSpPr>
        <p:spPr bwMode="auto">
          <a:xfrm>
            <a:off x="742951" y="4055533"/>
            <a:ext cx="7847013"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a:t>
            </a:r>
            <a:r>
              <a:rPr lang="zh-CN" altLang="en-US" sz="4265" b="1">
                <a:solidFill>
                  <a:srgbClr val="3333FF"/>
                </a:solidFill>
                <a:latin typeface="楷体" panose="02010609060101010101" pitchFamily="49" charset="-122"/>
                <a:ea typeface="楷体" panose="02010609060101010101" pitchFamily="49" charset="-122"/>
              </a:rPr>
              <a:t> 暗：</a:t>
            </a:r>
            <a:r>
              <a:rPr lang="zh-CN" altLang="en-US" sz="4265" b="1">
                <a:solidFill>
                  <a:prstClr val="black"/>
                </a:solidFill>
                <a:latin typeface="楷体" panose="02010609060101010101" pitchFamily="49" charset="-122"/>
                <a:ea typeface="楷体" panose="02010609060101010101" pitchFamily="49" charset="-122"/>
              </a:rPr>
              <a:t>屋子里真暗啊，一片漆黑，我伸出手都看不见自己的五指。</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3"/>
          <p:cNvGrpSpPr/>
          <p:nvPr/>
        </p:nvGrpSpPr>
        <p:grpSpPr bwMode="auto">
          <a:xfrm>
            <a:off x="646114" y="615951"/>
            <a:ext cx="7451725" cy="2652073"/>
            <a:chOff x="676153" y="214313"/>
            <a:chExt cx="8127821" cy="1989055"/>
          </a:xfrm>
        </p:grpSpPr>
        <p:pic>
          <p:nvPicPr>
            <p:cNvPr id="16386" name="图片 2"/>
            <p:cNvPicPr>
              <a:picLocks noChangeAspect="1" noChangeArrowheads="1"/>
            </p:cNvPicPr>
            <p:nvPr/>
          </p:nvPicPr>
          <p:blipFill>
            <a:blip r:embed="rId2"/>
            <a:srcRect/>
            <a:stretch>
              <a:fillRect/>
            </a:stretch>
          </p:blipFill>
          <p:spPr bwMode="auto">
            <a:xfrm>
              <a:off x="676153" y="405728"/>
              <a:ext cx="433155" cy="4331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文本框 3"/>
            <p:cNvSpPr txBox="1">
              <a:spLocks noChangeArrowheads="1"/>
            </p:cNvSpPr>
            <p:nvPr/>
          </p:nvSpPr>
          <p:spPr bwMode="auto">
            <a:xfrm>
              <a:off x="1123674" y="214313"/>
              <a:ext cx="7680300" cy="1989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下面的语句在表达上有什么特点？想一想，选择其中一句，照样子写一写。</a:t>
              </a:r>
            </a:p>
          </p:txBody>
        </p:sp>
      </p:grpSp>
      <p:sp>
        <p:nvSpPr>
          <p:cNvPr id="7" name="文本框 6"/>
          <p:cNvSpPr txBox="1"/>
          <p:nvPr/>
        </p:nvSpPr>
        <p:spPr>
          <a:xfrm>
            <a:off x="731839" y="2326218"/>
            <a:ext cx="7680325" cy="6065058"/>
          </a:xfrm>
          <a:prstGeom prst="rect">
            <a:avLst/>
          </a:prstGeom>
          <a:solidFill>
            <a:schemeClr val="accent5">
              <a:lumMod val="20000"/>
              <a:lumOff val="80000"/>
            </a:schemeClr>
          </a:solidFill>
        </p:spPr>
        <p:txBody>
          <a:bodyPr>
            <a:spAutoFit/>
          </a:bodyPr>
          <a:lstStyle/>
          <a:p>
            <a:pPr defTabSz="1219200" fontAlgn="base">
              <a:lnSpc>
                <a:spcPct val="130000"/>
              </a:lnSpc>
              <a:spcBef>
                <a:spcPct val="0"/>
              </a:spcBef>
              <a:spcAft>
                <a:spcPct val="0"/>
              </a:spcAft>
              <a:defRPr/>
            </a:pPr>
            <a:r>
              <a:rPr lang="zh-CN" altLang="en-US" sz="4265" b="1" dirty="0">
                <a:solidFill>
                  <a:prstClr val="black"/>
                </a:solidFill>
                <a:latin typeface="楷体" panose="02010609060101010101" pitchFamily="49" charset="-122"/>
                <a:ea typeface="楷体" panose="02010609060101010101" pitchFamily="49" charset="-122"/>
              </a:rPr>
              <a:t>    在平沙无垠的非洲大沙漠中，在碧波万顷的大海中，在巍峨雄奇的高山上，我都看到过月亮。</a:t>
            </a:r>
            <a:r>
              <a:rPr lang="en-US" altLang="zh-CN" sz="4265" b="1" dirty="0">
                <a:solidFill>
                  <a:prstClr val="black"/>
                </a:solidFill>
                <a:latin typeface="楷体" panose="02010609060101010101" pitchFamily="49" charset="-122"/>
                <a:ea typeface="楷体" panose="02010609060101010101" pitchFamily="49" charset="-122"/>
              </a:rPr>
              <a:t>……</a:t>
            </a:r>
            <a:r>
              <a:rPr lang="zh-CN" altLang="en-US" sz="4265" b="1" dirty="0">
                <a:solidFill>
                  <a:prstClr val="black"/>
                </a:solidFill>
                <a:latin typeface="楷体" panose="02010609060101010101" pitchFamily="49" charset="-122"/>
                <a:ea typeface="楷体" panose="02010609060101010101" pitchFamily="49" charset="-122"/>
              </a:rPr>
              <a:t>对比之下，我感到这些广阔世界的大月亮，无论如何比不上我那心爱的小月亮。</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825500" y="1278467"/>
            <a:ext cx="7543800" cy="1798826"/>
          </a:xfrm>
          <a:prstGeom prst="rect">
            <a:avLst/>
          </a:prstGeom>
          <a:solidFill>
            <a:schemeClr val="accent6">
              <a:lumMod val="20000"/>
              <a:lumOff val="80000"/>
            </a:schemeClr>
          </a:solidFill>
        </p:spPr>
        <p:txBody>
          <a:bodyPr>
            <a:spAutoFit/>
          </a:bodyPr>
          <a:lstStyle/>
          <a:p>
            <a:pPr defTabSz="1219200" fontAlgn="base">
              <a:lnSpc>
                <a:spcPct val="130000"/>
              </a:lnSpc>
              <a:spcBef>
                <a:spcPct val="0"/>
              </a:spcBef>
              <a:spcAft>
                <a:spcPct val="0"/>
              </a:spcAft>
              <a:defRPr/>
            </a:pPr>
            <a:r>
              <a:rPr lang="zh-CN" altLang="en-US" sz="4265" b="1" dirty="0">
                <a:solidFill>
                  <a:prstClr val="black"/>
                </a:solidFill>
                <a:latin typeface="楷体" panose="02010609060101010101" pitchFamily="49" charset="-122"/>
                <a:ea typeface="楷体" panose="02010609060101010101" pitchFamily="49" charset="-122"/>
              </a:rPr>
              <a:t>    这里的桂花再香，也比不上家乡院子里的桂花。</a:t>
            </a:r>
          </a:p>
        </p:txBody>
      </p:sp>
      <p:sp>
        <p:nvSpPr>
          <p:cNvPr id="3" name="文本框 2"/>
          <p:cNvSpPr txBox="1"/>
          <p:nvPr/>
        </p:nvSpPr>
        <p:spPr>
          <a:xfrm>
            <a:off x="825500" y="3340101"/>
            <a:ext cx="7543800" cy="3505319"/>
          </a:xfrm>
          <a:prstGeom prst="rect">
            <a:avLst/>
          </a:prstGeom>
          <a:solidFill>
            <a:schemeClr val="accent4">
              <a:lumMod val="20000"/>
              <a:lumOff val="80000"/>
            </a:schemeClr>
          </a:solidFill>
        </p:spPr>
        <p:txBody>
          <a:bodyPr>
            <a:spAutoFit/>
          </a:bodyPr>
          <a:lstStyle/>
          <a:p>
            <a:pPr defTabSz="1219200" fontAlgn="base">
              <a:lnSpc>
                <a:spcPct val="130000"/>
              </a:lnSpc>
              <a:spcBef>
                <a:spcPct val="0"/>
              </a:spcBef>
              <a:spcAft>
                <a:spcPct val="0"/>
              </a:spcAft>
              <a:defRPr/>
            </a:pPr>
            <a:r>
              <a:rPr lang="zh-CN" altLang="en-US" sz="4265" b="1" dirty="0">
                <a:solidFill>
                  <a:prstClr val="black"/>
                </a:solidFill>
                <a:latin typeface="楷体" panose="02010609060101010101" pitchFamily="49" charset="-122"/>
                <a:ea typeface="楷体" panose="02010609060101010101" pitchFamily="49" charset="-122"/>
              </a:rPr>
              <a:t>    虽然姑爹小船上盖的只是破旧的篷，远比不上绍兴的乌篷船精致，但姑爹的小渔船仍然是那么亲切，那么难忘</a:t>
            </a:r>
            <a:r>
              <a:rPr lang="en-US" altLang="zh-CN" sz="4265" b="1" dirty="0">
                <a:solidFill>
                  <a:prstClr val="black"/>
                </a:solidFill>
                <a:latin typeface="楷体" panose="02010609060101010101" pitchFamily="49" charset="-122"/>
                <a:ea typeface="楷体" panose="02010609060101010101" pitchFamily="49" charset="-122"/>
              </a:rPr>
              <a:t>……</a:t>
            </a:r>
            <a:endParaRPr lang="zh-CN" altLang="en-US" sz="4265" b="1" dirty="0">
              <a:solidFill>
                <a:prstClr val="black"/>
              </a:solidFill>
              <a:latin typeface="楷体" panose="02010609060101010101" pitchFamily="49" charset="-122"/>
              <a:ea typeface="楷体" panose="02010609060101010101" pitchFamily="49" charset="-122"/>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796926" y="2148418"/>
            <a:ext cx="7550150" cy="3505319"/>
          </a:xfrm>
          <a:prstGeom prst="rect">
            <a:avLst/>
          </a:prstGeom>
          <a:solidFill>
            <a:schemeClr val="accent3">
              <a:lumMod val="20000"/>
              <a:lumOff val="80000"/>
            </a:schemeClr>
          </a:solidFill>
        </p:spPr>
        <p:txBody>
          <a:bodyPr>
            <a:spAutoFit/>
          </a:bodyPr>
          <a:lstStyle/>
          <a:p>
            <a:pPr defTabSz="1219200" fontAlgn="base">
              <a:lnSpc>
                <a:spcPct val="130000"/>
              </a:lnSpc>
              <a:spcBef>
                <a:spcPct val="0"/>
              </a:spcBef>
              <a:spcAft>
                <a:spcPct val="0"/>
              </a:spcAft>
              <a:defRPr/>
            </a:pPr>
            <a:r>
              <a:rPr lang="zh-CN" altLang="en-US" sz="4265" b="1" dirty="0">
                <a:solidFill>
                  <a:prstClr val="black"/>
                </a:solidFill>
                <a:latin typeface="楷体" panose="02010609060101010101" pitchFamily="49" charset="-122"/>
                <a:ea typeface="楷体" panose="02010609060101010101" pitchFamily="49" charset="-122"/>
              </a:rPr>
              <a:t>    真的，一直到现在，我实在再没有吃到那夜似的好豆，</a:t>
            </a:r>
            <a:r>
              <a:rPr lang="en-US" altLang="zh-CN" sz="4265" b="1" dirty="0">
                <a:solidFill>
                  <a:prstClr val="black"/>
                </a:solidFill>
                <a:latin typeface="楷体" panose="02010609060101010101" pitchFamily="49" charset="-122"/>
                <a:ea typeface="楷体" panose="02010609060101010101" pitchFamily="49" charset="-122"/>
              </a:rPr>
              <a:t>——</a:t>
            </a:r>
            <a:r>
              <a:rPr lang="zh-CN" altLang="en-US" sz="4265" b="1" dirty="0">
                <a:solidFill>
                  <a:prstClr val="black"/>
                </a:solidFill>
                <a:latin typeface="楷体" panose="02010609060101010101" pitchFamily="49" charset="-122"/>
                <a:ea typeface="楷体" panose="02010609060101010101" pitchFamily="49" charset="-122"/>
              </a:rPr>
              <a:t>也不再看到那夜似的好戏了。</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圆角矩形标注 4"/>
          <p:cNvSpPr/>
          <p:nvPr/>
        </p:nvSpPr>
        <p:spPr>
          <a:xfrm>
            <a:off x="425450" y="1553634"/>
            <a:ext cx="6467475" cy="3579284"/>
          </a:xfrm>
          <a:prstGeom prst="wedgeRoundRectCallout">
            <a:avLst>
              <a:gd name="adj1" fmla="val 58218"/>
              <a:gd name="adj2" fmla="val -751"/>
              <a:gd name="adj3" fmla="val 16667"/>
            </a:avLst>
          </a:prstGeom>
          <a:solidFill>
            <a:schemeClr val="accent6">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dirty="0">
              <a:solidFill>
                <a:prstClr val="white"/>
              </a:solidFill>
              <a:latin typeface="等线" panose="020F0502020204030204"/>
              <a:ea typeface="等线" panose="02010600030101010101" pitchFamily="2" charset="-122"/>
            </a:endParaRPr>
          </a:p>
        </p:txBody>
      </p:sp>
      <p:pic>
        <p:nvPicPr>
          <p:cNvPr id="19458" name="图片 2"/>
          <p:cNvPicPr>
            <a:picLocks noChangeAspect="1" noChangeArrowheads="1"/>
          </p:cNvPicPr>
          <p:nvPr/>
        </p:nvPicPr>
        <p:blipFill>
          <a:blip r:embed="rId2" cstate="email"/>
          <a:srcRect/>
          <a:stretch>
            <a:fillRect/>
          </a:stretch>
        </p:blipFill>
        <p:spPr bwMode="auto">
          <a:xfrm>
            <a:off x="7380288" y="1983319"/>
            <a:ext cx="1670050" cy="39920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文本框 3"/>
          <p:cNvSpPr txBox="1">
            <a:spLocks noChangeArrowheads="1"/>
          </p:cNvSpPr>
          <p:nvPr/>
        </p:nvSpPr>
        <p:spPr bwMode="auto">
          <a:xfrm>
            <a:off x="431801" y="1553635"/>
            <a:ext cx="6461125"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我发现：这些句子都运用了对比的写法，把两种对应的事物对照比较，使形象更鲜明，给读者的感受更强烈。</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right)">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圆角矩形标注 4"/>
          <p:cNvSpPr/>
          <p:nvPr/>
        </p:nvSpPr>
        <p:spPr>
          <a:xfrm>
            <a:off x="3035301" y="2025651"/>
            <a:ext cx="5203825" cy="2806700"/>
          </a:xfrm>
          <a:prstGeom prst="wedgeRoundRectCallout">
            <a:avLst>
              <a:gd name="adj1" fmla="val -64678"/>
              <a:gd name="adj2" fmla="val 21214"/>
              <a:gd name="adj3" fmla="val 16667"/>
            </a:avLst>
          </a:prstGeom>
          <a:solidFill>
            <a:schemeClr val="accent5">
              <a:lumMod val="40000"/>
              <a:lumOff val="6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a:solidFill>
                <a:prstClr val="white"/>
              </a:solidFill>
              <a:latin typeface="等线" panose="020F0502020204030204"/>
              <a:ea typeface="等线" panose="02010600030101010101" pitchFamily="2" charset="-122"/>
            </a:endParaRPr>
          </a:p>
        </p:txBody>
      </p:sp>
      <p:sp>
        <p:nvSpPr>
          <p:cNvPr id="4" name="文本框 3"/>
          <p:cNvSpPr txBox="1">
            <a:spLocks noChangeArrowheads="1"/>
          </p:cNvSpPr>
          <p:nvPr/>
        </p:nvSpPr>
        <p:spPr bwMode="auto">
          <a:xfrm>
            <a:off x="3048001" y="2042584"/>
            <a:ext cx="5364163"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我会写：这里的月亮再圆，也比不上家乡树梢上的月亮。</a:t>
            </a:r>
          </a:p>
        </p:txBody>
      </p:sp>
      <p:pic>
        <p:nvPicPr>
          <p:cNvPr id="20483" name="图片 1"/>
          <p:cNvPicPr>
            <a:picLocks noChangeAspect="1" noChangeArrowheads="1"/>
          </p:cNvPicPr>
          <p:nvPr/>
        </p:nvPicPr>
        <p:blipFill>
          <a:blip r:embed="rId2" cstate="email"/>
          <a:srcRect/>
          <a:stretch>
            <a:fillRect/>
          </a:stretch>
        </p:blipFill>
        <p:spPr bwMode="auto">
          <a:xfrm>
            <a:off x="611189" y="2872319"/>
            <a:ext cx="1830387" cy="3033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3713164" y="1604434"/>
            <a:ext cx="4941887" cy="4381500"/>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a:solidFill>
                <a:prstClr val="white"/>
              </a:solidFill>
              <a:latin typeface="等线" panose="020F0502020204030204"/>
              <a:ea typeface="等线" panose="02010600030101010101" pitchFamily="2" charset="-122"/>
            </a:endParaRPr>
          </a:p>
        </p:txBody>
      </p:sp>
      <p:grpSp>
        <p:nvGrpSpPr>
          <p:cNvPr id="2" name="组合 6"/>
          <p:cNvGrpSpPr/>
          <p:nvPr/>
        </p:nvGrpSpPr>
        <p:grpSpPr bwMode="auto">
          <a:xfrm>
            <a:off x="3190876" y="457201"/>
            <a:ext cx="2471738" cy="800100"/>
            <a:chOff x="1939528" y="748904"/>
            <a:chExt cx="2472408" cy="600075"/>
          </a:xfrm>
        </p:grpSpPr>
        <p:sp>
          <p:nvSpPr>
            <p:cNvPr id="3" name="任意多边形 2"/>
            <p:cNvSpPr/>
            <p:nvPr>
              <p:custDataLst>
                <p:tags r:id="rId1"/>
              </p:custDataLst>
            </p:nvPr>
          </p:nvSpPr>
          <p:spPr>
            <a:xfrm>
              <a:off x="1939528" y="748904"/>
              <a:ext cx="584358"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日</a:t>
              </a:r>
            </a:p>
          </p:txBody>
        </p:sp>
        <p:sp>
          <p:nvSpPr>
            <p:cNvPr id="4" name="任意多边形 3"/>
            <p:cNvSpPr/>
            <p:nvPr>
              <p:custDataLst>
                <p:tags r:id="rId2"/>
              </p:custDataLst>
            </p:nvPr>
          </p:nvSpPr>
          <p:spPr>
            <a:xfrm>
              <a:off x="2569937" y="748904"/>
              <a:ext cx="584358"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积</a:t>
              </a:r>
            </a:p>
          </p:txBody>
        </p:sp>
        <p:sp>
          <p:nvSpPr>
            <p:cNvPr id="5" name="任意多边形 4"/>
            <p:cNvSpPr/>
            <p:nvPr>
              <p:custDataLst>
                <p:tags r:id="rId3"/>
              </p:custDataLst>
            </p:nvPr>
          </p:nvSpPr>
          <p:spPr>
            <a:xfrm>
              <a:off x="3197169" y="748904"/>
              <a:ext cx="584358"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月</a:t>
              </a:r>
            </a:p>
          </p:txBody>
        </p:sp>
        <p:sp>
          <p:nvSpPr>
            <p:cNvPr id="6" name="任意多边形 5"/>
            <p:cNvSpPr/>
            <p:nvPr>
              <p:custDataLst>
                <p:tags r:id="rId4"/>
              </p:custDataLst>
            </p:nvPr>
          </p:nvSpPr>
          <p:spPr>
            <a:xfrm>
              <a:off x="3827578" y="748904"/>
              <a:ext cx="584358"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累</a:t>
              </a:r>
            </a:p>
          </p:txBody>
        </p:sp>
      </p:grpSp>
      <p:pic>
        <p:nvPicPr>
          <p:cNvPr id="7" name="图片 6"/>
          <p:cNvPicPr>
            <a:picLocks noChangeAspect="1"/>
          </p:cNvPicPr>
          <p:nvPr/>
        </p:nvPicPr>
        <p:blipFill>
          <a:blip r:embed="rId6" cstate="email"/>
          <a:stretch>
            <a:fillRect/>
          </a:stretch>
        </p:blipFill>
        <p:spPr>
          <a:xfrm>
            <a:off x="349375" y="2196522"/>
            <a:ext cx="3252365" cy="3081935"/>
          </a:xfrm>
          <a:prstGeom prst="rect">
            <a:avLst/>
          </a:prstGeom>
          <a:solidFill>
            <a:srgbClr val="FFFFFF">
              <a:shade val="85000"/>
            </a:srgbClr>
          </a:solidFill>
          <a:ln w="88900" cap="sq">
            <a:solidFill>
              <a:srgbClr val="FFFFFF"/>
            </a:solidFill>
            <a:miter lim="800000"/>
            <a:headEnd/>
            <a:tailEnd/>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21512" name="文本框 7"/>
          <p:cNvSpPr txBox="1">
            <a:spLocks noChangeArrowheads="1"/>
          </p:cNvSpPr>
          <p:nvPr/>
        </p:nvSpPr>
        <p:spPr bwMode="auto">
          <a:xfrm>
            <a:off x="3910013" y="1595968"/>
            <a:ext cx="4745037" cy="6918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游子吟</a:t>
            </a:r>
          </a:p>
          <a:p>
            <a:pPr algn="ctr" defTabSz="1219200" fontAlgn="base">
              <a:lnSpc>
                <a:spcPct val="130000"/>
              </a:lnSpc>
              <a:spcBef>
                <a:spcPct val="0"/>
              </a:spcBef>
              <a:spcAft>
                <a:spcPct val="0"/>
              </a:spcAft>
              <a:defRPr/>
            </a:pP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唐</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孟郊</a:t>
            </a:r>
          </a:p>
          <a:p>
            <a:pPr algn="ct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慈母手中线，游子身上衣。</a:t>
            </a:r>
          </a:p>
          <a:p>
            <a:pPr algn="ct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临行密密缝，意恐迟迟归。</a:t>
            </a:r>
          </a:p>
          <a:p>
            <a:pPr algn="ct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谁言寸草心，报得三春晖。</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文本框 1"/>
          <p:cNvSpPr txBox="1">
            <a:spLocks noChangeArrowheads="1"/>
          </p:cNvSpPr>
          <p:nvPr/>
        </p:nvSpPr>
        <p:spPr bwMode="auto">
          <a:xfrm>
            <a:off x="717551" y="747184"/>
            <a:ext cx="2728913"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en-US" altLang="zh-CN" sz="4265" b="1">
                <a:solidFill>
                  <a:srgbClr val="3333FF"/>
                </a:solidFill>
                <a:latin typeface="宋体" panose="02010600030101010101" pitchFamily="2" charset="-122"/>
                <a:ea typeface="宋体" panose="02010600030101010101" pitchFamily="2" charset="-122"/>
              </a:rPr>
              <a:t>【</a:t>
            </a:r>
            <a:r>
              <a:rPr lang="zh-CN" altLang="en-US" sz="4265" b="1">
                <a:solidFill>
                  <a:srgbClr val="3333FF"/>
                </a:solidFill>
                <a:latin typeface="宋体" panose="02010600030101010101" pitchFamily="2" charset="-122"/>
                <a:ea typeface="宋体" panose="02010600030101010101" pitchFamily="2" charset="-122"/>
              </a:rPr>
              <a:t>作者简介</a:t>
            </a:r>
            <a:r>
              <a:rPr lang="en-US" altLang="zh-CN" sz="4265" b="1">
                <a:solidFill>
                  <a:srgbClr val="3333FF"/>
                </a:solidFill>
                <a:latin typeface="宋体" panose="02010600030101010101" pitchFamily="2" charset="-122"/>
                <a:ea typeface="宋体" panose="02010600030101010101" pitchFamily="2" charset="-122"/>
              </a:rPr>
              <a:t>】</a:t>
            </a:r>
            <a:endParaRPr lang="zh-CN" altLang="en-US" sz="4265" b="1">
              <a:solidFill>
                <a:srgbClr val="3333FF"/>
              </a:solidFill>
              <a:latin typeface="宋体" panose="02010600030101010101" pitchFamily="2" charset="-122"/>
              <a:ea typeface="宋体" panose="02010600030101010101" pitchFamily="2" charset="-122"/>
            </a:endParaRPr>
          </a:p>
        </p:txBody>
      </p:sp>
      <p:sp>
        <p:nvSpPr>
          <p:cNvPr id="3" name="文本框 2"/>
          <p:cNvSpPr txBox="1">
            <a:spLocks noChangeArrowheads="1"/>
          </p:cNvSpPr>
          <p:nvPr/>
        </p:nvSpPr>
        <p:spPr bwMode="auto">
          <a:xfrm>
            <a:off x="763588" y="2042585"/>
            <a:ext cx="7840662"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孟郊（</a:t>
            </a:r>
            <a:r>
              <a:rPr lang="en-US" altLang="zh-CN" sz="4265" b="1">
                <a:solidFill>
                  <a:prstClr val="black"/>
                </a:solidFill>
                <a:latin typeface="楷体" panose="02010609060101010101" pitchFamily="49" charset="-122"/>
                <a:ea typeface="楷体" panose="02010609060101010101" pitchFamily="49" charset="-122"/>
              </a:rPr>
              <a:t>751—814</a:t>
            </a:r>
            <a:r>
              <a:rPr lang="zh-CN" altLang="en-US" sz="4265" b="1">
                <a:solidFill>
                  <a:prstClr val="black"/>
                </a:solidFill>
                <a:latin typeface="楷体" panose="02010609060101010101" pitchFamily="49" charset="-122"/>
                <a:ea typeface="楷体" panose="02010609060101010101" pitchFamily="49" charset="-122"/>
              </a:rPr>
              <a:t>），唐代诗人，早年隐居嵩山。其诗感伤遭遇，多寒苦之音。他与贾岛齐名，人称“郊寒岛瘦”。代表作有</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孟东野诗集</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文本框 10"/>
          <p:cNvSpPr txBox="1">
            <a:spLocks noChangeArrowheads="1"/>
          </p:cNvSpPr>
          <p:nvPr/>
        </p:nvSpPr>
        <p:spPr bwMode="auto">
          <a:xfrm>
            <a:off x="2942415" y="2433792"/>
            <a:ext cx="4032250"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en-US" altLang="zh-CN" sz="5865" b="1" dirty="0">
                <a:solidFill>
                  <a:prstClr val="black"/>
                </a:solidFill>
                <a:latin typeface="楷体" panose="02010609060101010101" pitchFamily="49" charset="-122"/>
                <a:ea typeface="楷体" panose="02010609060101010101" pitchFamily="49" charset="-122"/>
              </a:rPr>
              <a:t>1 </a:t>
            </a:r>
            <a:r>
              <a:rPr lang="zh-CN" altLang="en-US" sz="5865" b="1" dirty="0">
                <a:solidFill>
                  <a:prstClr val="black"/>
                </a:solidFill>
                <a:latin typeface="楷体" panose="02010609060101010101" pitchFamily="49" charset="-122"/>
                <a:ea typeface="楷体" panose="02010609060101010101" pitchFamily="49" charset="-122"/>
              </a:rPr>
              <a:t>古诗三首</a:t>
            </a:r>
          </a:p>
        </p:txBody>
      </p:sp>
    </p:spTree>
  </p:cSld>
  <p:clrMapOvr>
    <a:masterClrMapping/>
  </p:clrMapOvr>
  <p:transition spd="slow">
    <p:cover dir="rd"/>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2051050" y="1"/>
            <a:ext cx="4465638" cy="9281002"/>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defTabSz="1219200" fontAlgn="base">
              <a:lnSpc>
                <a:spcPct val="200000"/>
              </a:lnSpc>
              <a:spcAft>
                <a:spcPct val="0"/>
              </a:spcAft>
              <a:defRPr/>
            </a:pPr>
            <a:r>
              <a:rPr lang="zh-CN" altLang="en-US" sz="4265" b="1" dirty="0">
                <a:solidFill>
                  <a:prstClr val="black"/>
                </a:solidFill>
                <a:latin typeface="宋体" panose="02010600030101010101" pitchFamily="2" charset="-122"/>
                <a:ea typeface="宋体" panose="02010600030101010101" pitchFamily="2" charset="-122"/>
              </a:rPr>
              <a:t>稚子弄冰</a:t>
            </a:r>
            <a:endParaRPr lang="en-US" altLang="zh-CN" sz="4265" b="1" dirty="0">
              <a:solidFill>
                <a:prstClr val="black"/>
              </a:solidFill>
              <a:latin typeface="宋体" panose="02010600030101010101" pitchFamily="2" charset="-122"/>
              <a:ea typeface="宋体" panose="02010600030101010101" pitchFamily="2" charset="-122"/>
            </a:endParaRPr>
          </a:p>
          <a:p>
            <a:pPr algn="ctr" defTabSz="1219200" fontAlgn="base">
              <a:lnSpc>
                <a:spcPct val="200000"/>
              </a:lnSpc>
              <a:spcAft>
                <a:spcPct val="0"/>
              </a:spcAft>
              <a:defRPr/>
            </a:pPr>
            <a:r>
              <a:rPr lang="zh-CN" altLang="en-US" sz="4265" b="1" spc="1600" dirty="0">
                <a:solidFill>
                  <a:prstClr val="black"/>
                </a:solidFill>
                <a:latin typeface="楷体" panose="02010609060101010101" pitchFamily="49" charset="-122"/>
                <a:ea typeface="楷体" panose="02010609060101010101" pitchFamily="49" charset="-122"/>
              </a:rPr>
              <a:t>稚子金盆脱晓冰，彩丝穿取当银钲。敲成玉磬穿林响，忽作玻璃碎地声。</a:t>
            </a:r>
          </a:p>
        </p:txBody>
      </p:sp>
      <p:cxnSp>
        <p:nvCxnSpPr>
          <p:cNvPr id="4" name="直接连接符 3"/>
          <p:cNvCxnSpPr/>
          <p:nvPr/>
        </p:nvCxnSpPr>
        <p:spPr>
          <a:xfrm>
            <a:off x="3419476" y="1221317"/>
            <a:ext cx="720725"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a:off x="3203576" y="2468033"/>
            <a:ext cx="2447925"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3708401" y="5156200"/>
            <a:ext cx="468313"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a:off x="3170239" y="6409267"/>
            <a:ext cx="936625"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20" name="TextBox 7"/>
          <p:cNvSpPr txBox="1">
            <a:spLocks noChangeArrowheads="1"/>
          </p:cNvSpPr>
          <p:nvPr/>
        </p:nvSpPr>
        <p:spPr bwMode="auto">
          <a:xfrm>
            <a:off x="1116014" y="406400"/>
            <a:ext cx="3070071" cy="667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zh-CN" altLang="en-US" sz="3735" b="1">
                <a:solidFill>
                  <a:srgbClr val="0000FF"/>
                </a:solidFill>
                <a:latin typeface="宋体" panose="02010600030101010101" pitchFamily="2" charset="-122"/>
                <a:ea typeface="宋体" panose="02010600030101010101" pitchFamily="2" charset="-122"/>
              </a:rPr>
              <a:t>幼小的孩子。</a:t>
            </a:r>
          </a:p>
        </p:txBody>
      </p:sp>
      <p:sp>
        <p:nvSpPr>
          <p:cNvPr id="22" name="TextBox 7"/>
          <p:cNvSpPr txBox="1">
            <a:spLocks noChangeArrowheads="1"/>
          </p:cNvSpPr>
          <p:nvPr/>
        </p:nvSpPr>
        <p:spPr bwMode="auto">
          <a:xfrm>
            <a:off x="2109789" y="1223434"/>
            <a:ext cx="6424612"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3735" b="1">
                <a:solidFill>
                  <a:srgbClr val="0000FF"/>
                </a:solidFill>
                <a:latin typeface="宋体" panose="02010600030101010101" pitchFamily="2" charset="-122"/>
                <a:ea typeface="宋体" panose="02010600030101010101" pitchFamily="2" charset="-122"/>
              </a:rPr>
              <a:t>    早晨从金属盆里把冰取出来。</a:t>
            </a:r>
          </a:p>
        </p:txBody>
      </p:sp>
      <p:cxnSp>
        <p:nvCxnSpPr>
          <p:cNvPr id="23" name="直接连接符 22"/>
          <p:cNvCxnSpPr/>
          <p:nvPr/>
        </p:nvCxnSpPr>
        <p:spPr>
          <a:xfrm>
            <a:off x="5364163" y="3812117"/>
            <a:ext cx="468312"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24" name="TextBox 7"/>
          <p:cNvSpPr txBox="1">
            <a:spLocks noChangeArrowheads="1"/>
          </p:cNvSpPr>
          <p:nvPr/>
        </p:nvSpPr>
        <p:spPr bwMode="auto">
          <a:xfrm>
            <a:off x="3941764" y="2491318"/>
            <a:ext cx="4154487"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3735" b="1">
                <a:solidFill>
                  <a:srgbClr val="0000FF"/>
                </a:solidFill>
                <a:latin typeface="宋体" panose="02010600030101010101" pitchFamily="2" charset="-122"/>
                <a:ea typeface="宋体" panose="02010600030101010101" pitchFamily="2" charset="-122"/>
              </a:rPr>
              <a:t>    一种金属打击乐器。</a:t>
            </a:r>
          </a:p>
        </p:txBody>
      </p:sp>
      <p:sp>
        <p:nvSpPr>
          <p:cNvPr id="25" name="TextBox 7"/>
          <p:cNvSpPr txBox="1">
            <a:spLocks noChangeArrowheads="1"/>
          </p:cNvSpPr>
          <p:nvPr/>
        </p:nvSpPr>
        <p:spPr bwMode="auto">
          <a:xfrm>
            <a:off x="257175" y="3757085"/>
            <a:ext cx="4999038"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3735" b="1">
                <a:solidFill>
                  <a:srgbClr val="0000FF"/>
                </a:solidFill>
                <a:latin typeface="宋体" panose="02010600030101010101" pitchFamily="2" charset="-122"/>
                <a:ea typeface="宋体" panose="02010600030101010101" pitchFamily="2" charset="-122"/>
              </a:rPr>
              <a:t>一种用玉或石制成的打击乐器。</a:t>
            </a:r>
          </a:p>
        </p:txBody>
      </p:sp>
      <p:sp>
        <p:nvSpPr>
          <p:cNvPr id="26" name="TextBox 7"/>
          <p:cNvSpPr txBox="1">
            <a:spLocks noChangeArrowheads="1"/>
          </p:cNvSpPr>
          <p:nvPr/>
        </p:nvSpPr>
        <p:spPr bwMode="auto">
          <a:xfrm>
            <a:off x="684214" y="5143501"/>
            <a:ext cx="7775575"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3735" b="1">
                <a:solidFill>
                  <a:srgbClr val="0000FF"/>
                </a:solidFill>
                <a:latin typeface="宋体" panose="02010600030101010101" pitchFamily="2" charset="-122"/>
                <a:ea typeface="宋体" panose="02010600030101010101" pitchFamily="2" charset="-122"/>
              </a:rPr>
              <a:t>一种天然玉石，也叫水玉，并不是现在的玻璃。</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down)">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down)">
                                      <p:cBhvr>
                                        <p:cTn id="15" dur="500"/>
                                        <p:tgtEl>
                                          <p:spTgt spid="7"/>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wipe(down)">
                                      <p:cBhvr>
                                        <p:cTn id="18" dur="500"/>
                                        <p:tgtEl>
                                          <p:spTgt spid="22"/>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down)">
                                      <p:cBhvr>
                                        <p:cTn id="23" dur="500"/>
                                        <p:tgtEl>
                                          <p:spTgt spid="2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down)">
                                      <p:cBhvr>
                                        <p:cTn id="26" dur="500"/>
                                        <p:tgtEl>
                                          <p:spTgt spid="24"/>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down)">
                                      <p:cBhvr>
                                        <p:cTn id="31" dur="500"/>
                                        <p:tgtEl>
                                          <p:spTgt spid="9"/>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wipe(down)">
                                      <p:cBhvr>
                                        <p:cTn id="34" dur="500"/>
                                        <p:tgtEl>
                                          <p:spTgt spid="2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down)">
                                      <p:cBhvr>
                                        <p:cTn id="39" dur="500"/>
                                        <p:tgtEl>
                                          <p:spTgt spid="12"/>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26"/>
                                        </p:tgtEl>
                                        <p:attrNameLst>
                                          <p:attrName>style.visibility</p:attrName>
                                        </p:attrNameLst>
                                      </p:cBhvr>
                                      <p:to>
                                        <p:strVal val="visible"/>
                                      </p:to>
                                    </p:set>
                                    <p:animEffect transition="in" filter="wipe(down)">
                                      <p:cBhvr>
                                        <p:cTn id="42"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4" grpId="0"/>
      <p:bldP spid="25" grpId="0"/>
      <p:bldP spid="26" grpId="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文本框 1"/>
          <p:cNvSpPr txBox="1">
            <a:spLocks noChangeArrowheads="1"/>
          </p:cNvSpPr>
          <p:nvPr/>
        </p:nvSpPr>
        <p:spPr bwMode="auto">
          <a:xfrm>
            <a:off x="736601" y="791633"/>
            <a:ext cx="24415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en-US" altLang="zh-CN" sz="4265" b="1">
                <a:solidFill>
                  <a:srgbClr val="3333FF"/>
                </a:solidFill>
                <a:latin typeface="宋体" panose="02010600030101010101" pitchFamily="2" charset="-122"/>
                <a:ea typeface="宋体" panose="02010600030101010101" pitchFamily="2" charset="-122"/>
              </a:rPr>
              <a:t>【</a:t>
            </a:r>
            <a:r>
              <a:rPr lang="zh-CN" altLang="en-US" sz="4265" b="1">
                <a:solidFill>
                  <a:srgbClr val="3333FF"/>
                </a:solidFill>
                <a:latin typeface="宋体" panose="02010600030101010101" pitchFamily="2" charset="-122"/>
                <a:ea typeface="宋体" panose="02010600030101010101" pitchFamily="2" charset="-122"/>
              </a:rPr>
              <a:t>古诗大意</a:t>
            </a:r>
            <a:r>
              <a:rPr lang="en-US" altLang="zh-CN" sz="4265" b="1">
                <a:solidFill>
                  <a:srgbClr val="3333FF"/>
                </a:solidFill>
                <a:latin typeface="宋体" panose="02010600030101010101" pitchFamily="2" charset="-122"/>
                <a:ea typeface="宋体" panose="02010600030101010101" pitchFamily="2" charset="-122"/>
              </a:rPr>
              <a:t>】</a:t>
            </a:r>
            <a:endParaRPr lang="zh-CN" altLang="en-US" sz="4265" b="1">
              <a:solidFill>
                <a:srgbClr val="3333FF"/>
              </a:solidFill>
              <a:latin typeface="宋体" panose="02010600030101010101" pitchFamily="2" charset="-122"/>
              <a:ea typeface="宋体" panose="02010600030101010101" pitchFamily="2" charset="-122"/>
            </a:endParaRPr>
          </a:p>
        </p:txBody>
      </p:sp>
      <p:sp>
        <p:nvSpPr>
          <p:cNvPr id="3" name="文本框 2"/>
          <p:cNvSpPr txBox="1">
            <a:spLocks noChangeArrowheads="1"/>
          </p:cNvSpPr>
          <p:nvPr/>
        </p:nvSpPr>
        <p:spPr bwMode="auto">
          <a:xfrm>
            <a:off x="736601" y="1676401"/>
            <a:ext cx="7842250"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慈母用手中的针线，为远行的儿子赶制身上的衣衫。临行前一针针密密地缝缀，怕儿子回来得晚衣服破损。有谁敢说子女那像小草一样微弱的孝心，能够报答得了像春天的阳光般的慈母恩情呢？</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文本框 1"/>
          <p:cNvSpPr txBox="1">
            <a:spLocks noChangeArrowheads="1"/>
          </p:cNvSpPr>
          <p:nvPr/>
        </p:nvSpPr>
        <p:spPr bwMode="auto">
          <a:xfrm>
            <a:off x="887414" y="309033"/>
            <a:ext cx="203993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FF0000"/>
                </a:solidFill>
                <a:latin typeface="宋体" panose="02010600030101010101" pitchFamily="2" charset="-122"/>
                <a:ea typeface="宋体" panose="02010600030101010101" pitchFamily="2" charset="-122"/>
              </a:rPr>
              <a:t>*</a:t>
            </a:r>
            <a:r>
              <a:rPr lang="zh-CN" altLang="en-US" sz="4265" b="1">
                <a:solidFill>
                  <a:srgbClr val="FF0000"/>
                </a:solidFill>
                <a:latin typeface="黑体" panose="02010609060101010101" pitchFamily="49" charset="-122"/>
                <a:ea typeface="黑体" panose="02010609060101010101" pitchFamily="49" charset="-122"/>
              </a:rPr>
              <a:t>我的拓展</a:t>
            </a:r>
          </a:p>
        </p:txBody>
      </p:sp>
      <p:sp>
        <p:nvSpPr>
          <p:cNvPr id="3" name="文本框 2"/>
          <p:cNvSpPr txBox="1">
            <a:spLocks noChangeArrowheads="1"/>
          </p:cNvSpPr>
          <p:nvPr/>
        </p:nvSpPr>
        <p:spPr bwMode="auto">
          <a:xfrm>
            <a:off x="598489" y="1293286"/>
            <a:ext cx="3873500" cy="862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思母</a:t>
            </a:r>
          </a:p>
          <a:p>
            <a:pPr algn="ct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与恭</a:t>
            </a:r>
          </a:p>
          <a:p>
            <a:pPr algn="ct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霜殒芦花泪湿衣，</a:t>
            </a:r>
          </a:p>
          <a:p>
            <a:pPr algn="ct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白头无复倚柴扉。</a:t>
            </a:r>
          </a:p>
          <a:p>
            <a:pPr algn="ct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去年五月黄梅雨，</a:t>
            </a:r>
          </a:p>
          <a:p>
            <a:pPr algn="ct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曾典袈裟籴米归。</a:t>
            </a:r>
          </a:p>
        </p:txBody>
      </p:sp>
      <p:pic>
        <p:nvPicPr>
          <p:cNvPr id="5" name="图片 4"/>
          <p:cNvPicPr>
            <a:picLocks noChangeAspect="1" noChangeArrowheads="1"/>
          </p:cNvPicPr>
          <p:nvPr/>
        </p:nvPicPr>
        <p:blipFill>
          <a:blip r:embed="rId2" cstate="email"/>
          <a:srcRect/>
          <a:stretch>
            <a:fillRect/>
          </a:stretch>
        </p:blipFill>
        <p:spPr bwMode="auto">
          <a:xfrm>
            <a:off x="4370389" y="2089151"/>
            <a:ext cx="3775075" cy="35644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圆角矩形 5"/>
          <p:cNvSpPr/>
          <p:nvPr/>
        </p:nvSpPr>
        <p:spPr>
          <a:xfrm>
            <a:off x="334964" y="1297519"/>
            <a:ext cx="8275637" cy="5149849"/>
          </a:xfrm>
          <a:prstGeom prst="roundRect">
            <a:avLst/>
          </a:prstGeom>
          <a:noFill/>
          <a:ln>
            <a:solidFill>
              <a:schemeClr val="tx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a:solidFill>
                <a:prstClr val="white"/>
              </a:solidFill>
              <a:latin typeface="等线" panose="020F0502020204030204"/>
              <a:ea typeface="等线" panose="02010600030101010101" pitchFamily="2" charset="-122"/>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down)">
                                      <p:cBhvr>
                                        <p:cTn id="1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6" name="文本框 5"/>
          <p:cNvSpPr txBox="1">
            <a:spLocks noChangeArrowheads="1"/>
          </p:cNvSpPr>
          <p:nvPr/>
        </p:nvSpPr>
        <p:spPr bwMode="auto">
          <a:xfrm>
            <a:off x="2378870" y="2426761"/>
            <a:ext cx="3961341"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en-US" altLang="zh-CN"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5 </a:t>
            </a:r>
            <a:r>
              <a:rPr kumimoji="0" lang="zh-CN" altLang="en-US"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草船借箭</a:t>
            </a:r>
          </a:p>
        </p:txBody>
      </p:sp>
    </p:spTree>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p:cNvSpPr txBox="1">
            <a:spLocks noChangeArrowheads="1"/>
          </p:cNvSpPr>
          <p:nvPr/>
        </p:nvSpPr>
        <p:spPr bwMode="auto">
          <a:xfrm>
            <a:off x="696815" y="1568452"/>
            <a:ext cx="7162800"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    夫君子之行，静以修身，俭以养德。非澹泊无以明志，非宁静无以致远。夫学须静也，才须学也，非学无以广才，非志无以成学。</a:t>
            </a:r>
          </a:p>
        </p:txBody>
      </p:sp>
      <p:sp>
        <p:nvSpPr>
          <p:cNvPr id="8" name="文本框 7"/>
          <p:cNvSpPr txBox="1">
            <a:spLocks noChangeArrowheads="1"/>
          </p:cNvSpPr>
          <p:nvPr/>
        </p:nvSpPr>
        <p:spPr bwMode="auto">
          <a:xfrm>
            <a:off x="3869638" y="4781551"/>
            <a:ext cx="568296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6096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诸葛亮</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诫子书</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pic>
        <p:nvPicPr>
          <p:cNvPr id="7175" name="图片 20"/>
          <p:cNvPicPr>
            <a:picLocks noChangeAspect="1" noChangeArrowheads="1"/>
          </p:cNvPicPr>
          <p:nvPr/>
        </p:nvPicPr>
        <p:blipFill>
          <a:blip r:embed="rId2"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176" name="图片 24"/>
          <p:cNvPicPr>
            <a:picLocks noChangeAspect="1" noChangeArrowheads="1"/>
          </p:cNvPicPr>
          <p:nvPr/>
        </p:nvPicPr>
        <p:blipFill>
          <a:blip r:embed="rId3" cstate="email"/>
          <a:srcRect/>
          <a:stretch>
            <a:fillRect/>
          </a:stretch>
        </p:blipFill>
        <p:spPr bwMode="auto">
          <a:xfrm>
            <a:off x="10782300" y="2438401"/>
            <a:ext cx="401638" cy="16425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randombar(horizont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文本框 1"/>
          <p:cNvSpPr txBox="1">
            <a:spLocks noChangeArrowheads="1"/>
          </p:cNvSpPr>
          <p:nvPr/>
        </p:nvSpPr>
        <p:spPr bwMode="auto">
          <a:xfrm>
            <a:off x="550864" y="313267"/>
            <a:ext cx="1887537"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609600" rtl="0" eaLnBrk="1" fontAlgn="base" latinLnBrk="0" hangingPunct="1">
              <a:lnSpc>
                <a:spcPct val="120000"/>
              </a:lnSpc>
              <a:spcBef>
                <a:spcPts val="2400"/>
              </a:spcBef>
              <a:spcAft>
                <a:spcPct val="0"/>
              </a:spcAft>
              <a:buClrTx/>
              <a:buSzTx/>
              <a:buFontTx/>
              <a:buNone/>
              <a:defRPr/>
            </a:pPr>
            <a:r>
              <a:rPr kumimoji="0" lang="zh-CN" altLang="en-US" sz="4265" b="1" i="0" u="none" strike="noStrike" kern="1200" cap="none" spc="0" normalizeH="0" baseline="0" noProof="0" dirty="0">
                <a:ln>
                  <a:noFill/>
                </a:ln>
                <a:solidFill>
                  <a:srgbClr val="4472C4">
                    <a:lumMod val="75000"/>
                  </a:srgbClr>
                </a:solidFill>
                <a:effectLst/>
                <a:uLnTx/>
                <a:uFillTx/>
                <a:latin typeface="黑体" panose="02010609060101010101" pitchFamily="49" charset="-122"/>
                <a:ea typeface="黑体" panose="02010609060101010101" pitchFamily="49" charset="-122"/>
                <a:cs typeface="+mn-cs"/>
              </a:rPr>
              <a:t>作者简介</a:t>
            </a:r>
          </a:p>
        </p:txBody>
      </p:sp>
      <p:sp>
        <p:nvSpPr>
          <p:cNvPr id="5" name="文本框 4"/>
          <p:cNvSpPr txBox="1">
            <a:spLocks noChangeArrowheads="1"/>
          </p:cNvSpPr>
          <p:nvPr/>
        </p:nvSpPr>
        <p:spPr bwMode="auto">
          <a:xfrm>
            <a:off x="534989" y="4660901"/>
            <a:ext cx="7932737"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主要作品：小说</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三国演义</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三遂平妖传</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，杂剧</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风云会</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等。</a:t>
            </a:r>
          </a:p>
        </p:txBody>
      </p:sp>
      <p:sp>
        <p:nvSpPr>
          <p:cNvPr id="6" name="文本框 5"/>
          <p:cNvSpPr txBox="1">
            <a:spLocks noChangeArrowheads="1"/>
          </p:cNvSpPr>
          <p:nvPr/>
        </p:nvSpPr>
        <p:spPr bwMode="auto">
          <a:xfrm>
            <a:off x="534989" y="1439335"/>
            <a:ext cx="5915025"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罗贯中</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（约</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1330—</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约</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1400</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）名本，字贯中，号湖海散人，元末明初小说家。是中国章回小说的鼻祖。</a:t>
            </a:r>
          </a:p>
        </p:txBody>
      </p:sp>
      <p:pic>
        <p:nvPicPr>
          <p:cNvPr id="7" name="图片 6"/>
          <p:cNvPicPr>
            <a:picLocks noChangeAspect="1"/>
          </p:cNvPicPr>
          <p:nvPr/>
        </p:nvPicPr>
        <p:blipFill>
          <a:blip r:embed="rId2" cstate="email"/>
          <a:srcRect/>
          <a:stretch>
            <a:fillRect/>
          </a:stretch>
        </p:blipFill>
        <p:spPr bwMode="auto">
          <a:xfrm>
            <a:off x="6572885" y="1119719"/>
            <a:ext cx="1971825" cy="3486151"/>
          </a:xfrm>
          <a:custGeom>
            <a:avLst/>
            <a:gdLst>
              <a:gd name="connsiteX0" fmla="*/ 1486894 w 2973788"/>
              <a:gd name="connsiteY0" fmla="*/ 0 h 3943848"/>
              <a:gd name="connsiteX1" fmla="*/ 2973788 w 2973788"/>
              <a:gd name="connsiteY1" fmla="*/ 1971924 h 3943848"/>
              <a:gd name="connsiteX2" fmla="*/ 1486894 w 2973788"/>
              <a:gd name="connsiteY2" fmla="*/ 3943848 h 3943848"/>
              <a:gd name="connsiteX3" fmla="*/ 0 w 2973788"/>
              <a:gd name="connsiteY3" fmla="*/ 1971924 h 3943848"/>
              <a:gd name="connsiteX4" fmla="*/ 1486894 w 2973788"/>
              <a:gd name="connsiteY4" fmla="*/ 0 h 3943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3788" h="3943848">
                <a:moveTo>
                  <a:pt x="1486894" y="0"/>
                </a:moveTo>
                <a:cubicBezTo>
                  <a:pt x="2308083" y="0"/>
                  <a:pt x="2973788" y="882860"/>
                  <a:pt x="2973788" y="1971924"/>
                </a:cubicBezTo>
                <a:cubicBezTo>
                  <a:pt x="2973788" y="3060988"/>
                  <a:pt x="2308083" y="3943848"/>
                  <a:pt x="1486894" y="3943848"/>
                </a:cubicBezTo>
                <a:cubicBezTo>
                  <a:pt x="665705" y="3943848"/>
                  <a:pt x="0" y="3060988"/>
                  <a:pt x="0" y="1971924"/>
                </a:cubicBezTo>
                <a:cubicBezTo>
                  <a:pt x="0" y="882860"/>
                  <a:pt x="665705" y="0"/>
                  <a:pt x="1486894" y="0"/>
                </a:cubicBezTo>
                <a:close/>
              </a:path>
            </a:pathLst>
          </a:custGeom>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randombar(horizontal)">
                                      <p:cBhvr>
                                        <p:cTn id="10" dur="500"/>
                                        <p:tgtEl>
                                          <p:spTgt spid="6"/>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randombar(horizontal)">
                                      <p:cBhvr>
                                        <p:cTn id="1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文本框 1"/>
          <p:cNvSpPr txBox="1">
            <a:spLocks noChangeArrowheads="1"/>
          </p:cNvSpPr>
          <p:nvPr/>
        </p:nvSpPr>
        <p:spPr bwMode="auto">
          <a:xfrm>
            <a:off x="1277939" y="146051"/>
            <a:ext cx="211772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609600" rtl="0" eaLnBrk="1" fontAlgn="base" latinLnBrk="0" hangingPunct="1">
              <a:lnSpc>
                <a:spcPct val="120000"/>
              </a:lnSpc>
              <a:spcBef>
                <a:spcPts val="2400"/>
              </a:spcBef>
              <a:spcAft>
                <a:spcPct val="0"/>
              </a:spcAft>
              <a:buClrTx/>
              <a:buSzTx/>
              <a:buFontTx/>
              <a:buNone/>
              <a:defRPr/>
            </a:pPr>
            <a:r>
              <a:rPr kumimoji="0" lang="zh-CN" altLang="en-US" sz="4265" b="1" i="0" u="none" strike="noStrike" kern="1200" cap="none" spc="0" normalizeH="0" baseline="0" noProof="0" dirty="0">
                <a:ln>
                  <a:noFill/>
                </a:ln>
                <a:solidFill>
                  <a:srgbClr val="4472C4">
                    <a:lumMod val="75000"/>
                  </a:srgbClr>
                </a:solidFill>
                <a:effectLst/>
                <a:uLnTx/>
                <a:uFillTx/>
                <a:latin typeface="黑体" panose="02010609060101010101" pitchFamily="49" charset="-122"/>
                <a:ea typeface="黑体" panose="02010609060101010101" pitchFamily="49" charset="-122"/>
                <a:cs typeface="+mn-cs"/>
              </a:rPr>
              <a:t>初读课文</a:t>
            </a:r>
          </a:p>
        </p:txBody>
      </p:sp>
      <p:sp>
        <p:nvSpPr>
          <p:cNvPr id="9218" name="TextBox 5"/>
          <p:cNvSpPr txBox="1">
            <a:spLocks noChangeArrowheads="1"/>
          </p:cNvSpPr>
          <p:nvPr/>
        </p:nvSpPr>
        <p:spPr bwMode="auto">
          <a:xfrm>
            <a:off x="871539" y="1361017"/>
            <a:ext cx="7662862"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读课文，疏通生字词，理清课文叙事的思路。</a:t>
            </a:r>
          </a:p>
        </p:txBody>
      </p:sp>
      <p:sp>
        <p:nvSpPr>
          <p:cNvPr id="9219" name="TextBox 5"/>
          <p:cNvSpPr txBox="1">
            <a:spLocks noChangeArrowheads="1"/>
          </p:cNvSpPr>
          <p:nvPr/>
        </p:nvSpPr>
        <p:spPr bwMode="auto">
          <a:xfrm>
            <a:off x="871538" y="3268134"/>
            <a:ext cx="7573962" cy="3702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课文以</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___</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为线索，按照</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________</a:t>
            </a:r>
            <a:r>
              <a:rPr kumimoji="0" lang="en-US" altLang="zh-CN" sz="4265" b="1" i="0" u="sng"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_</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的顺序进行叙述。课文的主要人物有：</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609600" rtl="0" eaLnBrk="0" fontAlgn="base" latinLnBrk="0" hangingPunct="0">
              <a:lnSpc>
                <a:spcPct val="16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_________________________</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p>
        </p:txBody>
      </p:sp>
      <p:sp>
        <p:nvSpPr>
          <p:cNvPr id="8" name="文本框 7"/>
          <p:cNvSpPr txBox="1">
            <a:spLocks noChangeArrowheads="1"/>
          </p:cNvSpPr>
          <p:nvPr/>
        </p:nvSpPr>
        <p:spPr bwMode="auto">
          <a:xfrm>
            <a:off x="3022601" y="3287184"/>
            <a:ext cx="836613"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借</a:t>
            </a:r>
          </a:p>
        </p:txBody>
      </p:sp>
      <p:sp>
        <p:nvSpPr>
          <p:cNvPr id="9" name="文本框 8"/>
          <p:cNvSpPr txBox="1">
            <a:spLocks noChangeArrowheads="1"/>
          </p:cNvSpPr>
          <p:nvPr/>
        </p:nvSpPr>
        <p:spPr bwMode="auto">
          <a:xfrm>
            <a:off x="6099176" y="3259667"/>
            <a:ext cx="234632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事情发展</a:t>
            </a:r>
          </a:p>
        </p:txBody>
      </p:sp>
      <p:sp>
        <p:nvSpPr>
          <p:cNvPr id="10" name="文本框 9"/>
          <p:cNvSpPr txBox="1">
            <a:spLocks noChangeArrowheads="1"/>
          </p:cNvSpPr>
          <p:nvPr/>
        </p:nvSpPr>
        <p:spPr bwMode="auto">
          <a:xfrm>
            <a:off x="871538" y="5022851"/>
            <a:ext cx="51244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周瑜、诸葛亮、鲁肃和曹操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文本框 5"/>
          <p:cNvSpPr txBox="1">
            <a:spLocks noChangeArrowheads="1"/>
          </p:cNvSpPr>
          <p:nvPr/>
        </p:nvSpPr>
        <p:spPr bwMode="auto">
          <a:xfrm>
            <a:off x="1322388" y="1663701"/>
            <a:ext cx="7308850" cy="74789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2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周瑜  妒忌  都督  曹操  委托 </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609600" rtl="0" eaLnBrk="1" fontAlgn="base" latinLnBrk="0" hangingPunct="1">
              <a:lnSpc>
                <a:spcPct val="2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幔子  鲁肃  遮住  水寨  擂鼓  </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609600" rtl="0" eaLnBrk="1" fontAlgn="base" latinLnBrk="0" hangingPunct="1">
              <a:lnSpc>
                <a:spcPct val="2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呐喊  弓弩  插满  丞相</a:t>
            </a:r>
          </a:p>
        </p:txBody>
      </p:sp>
      <p:sp>
        <p:nvSpPr>
          <p:cNvPr id="16" name="文本框 5"/>
          <p:cNvSpPr txBox="1">
            <a:spLocks noChangeArrowheads="1"/>
          </p:cNvSpPr>
          <p:nvPr/>
        </p:nvSpPr>
        <p:spPr bwMode="auto">
          <a:xfrm>
            <a:off x="1322389" y="1661585"/>
            <a:ext cx="8569325" cy="74789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2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周</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瑜</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妒忌</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都</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督  曹</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操</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委</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托</a:t>
            </a:r>
            <a:endParaRPr kumimoji="0" lang="en-US" altLang="zh-CN"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endParaRPr>
          </a:p>
          <a:p>
            <a:pPr marL="0" marR="0" lvl="0" indent="0" algn="l" defTabSz="609600" rtl="0" eaLnBrk="1" fontAlgn="base" latinLnBrk="0" hangingPunct="1">
              <a:lnSpc>
                <a:spcPct val="2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幔</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子</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鲁</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肃</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遮</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住</a:t>
            </a:r>
            <a:r>
              <a:rPr kumimoji="0" lang="en-US" altLang="zh-CN"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水</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寨</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擂</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鼓</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endParaRPr kumimoji="0" lang="en-US" altLang="zh-CN"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endParaRPr>
          </a:p>
          <a:p>
            <a:pPr marL="0" marR="0" lvl="0" indent="0" algn="l" defTabSz="609600" rtl="0" eaLnBrk="1" fontAlgn="base" latinLnBrk="0" hangingPunct="1">
              <a:lnSpc>
                <a:spcPct val="2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呐</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喊</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弓</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弩</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插</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满</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丞</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相</a:t>
            </a:r>
          </a:p>
        </p:txBody>
      </p:sp>
      <p:grpSp>
        <p:nvGrpSpPr>
          <p:cNvPr id="2" name="组合 27"/>
          <p:cNvGrpSpPr/>
          <p:nvPr/>
        </p:nvGrpSpPr>
        <p:grpSpPr bwMode="auto">
          <a:xfrm>
            <a:off x="3387726" y="711201"/>
            <a:ext cx="1898650" cy="745067"/>
            <a:chOff x="2414672" y="257447"/>
            <a:chExt cx="1819492" cy="494475"/>
          </a:xfrm>
        </p:grpSpPr>
        <p:sp>
          <p:nvSpPr>
            <p:cNvPr id="21" name="矩形: 圆角 28"/>
            <p:cNvSpPr/>
            <p:nvPr/>
          </p:nvSpPr>
          <p:spPr bwMode="auto">
            <a:xfrm rot="21177325">
              <a:off x="2414672" y="257447"/>
              <a:ext cx="565929" cy="471999"/>
            </a:xfrm>
            <a:prstGeom prst="roundRect">
              <a:avLst/>
            </a:prstGeom>
            <a:solidFill>
              <a:srgbClr val="FFCCCC"/>
            </a:solidFill>
            <a:ln>
              <a:solidFill>
                <a:srgbClr val="FF9999">
                  <a:alpha val="30196"/>
                </a:srgbClr>
              </a:solid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6096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0000FF"/>
                  </a:solidFill>
                  <a:effectLst/>
                  <a:uLnTx/>
                  <a:uFillTx/>
                  <a:latin typeface="黑体" panose="02010609060101010101" pitchFamily="49" charset="-122"/>
                  <a:ea typeface="黑体" panose="02010609060101010101" pitchFamily="49" charset="-122"/>
                  <a:cs typeface="+mn-cs"/>
                </a:rPr>
                <a:t>我</a:t>
              </a:r>
            </a:p>
          </p:txBody>
        </p:sp>
        <p:sp>
          <p:nvSpPr>
            <p:cNvPr id="22" name="矩形: 圆角 29"/>
            <p:cNvSpPr/>
            <p:nvPr/>
          </p:nvSpPr>
          <p:spPr bwMode="auto">
            <a:xfrm rot="432022">
              <a:off x="3044496" y="267281"/>
              <a:ext cx="564408" cy="470594"/>
            </a:xfrm>
            <a:prstGeom prst="roundRect">
              <a:avLst/>
            </a:prstGeom>
            <a:solidFill>
              <a:srgbClr val="CCFFCC"/>
            </a:solidFill>
            <a:ln>
              <a:solidFill>
                <a:srgbClr val="99FF99">
                  <a:alpha val="20000"/>
                </a:srgbClr>
              </a:solid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6096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0000FF"/>
                  </a:solidFill>
                  <a:effectLst/>
                  <a:uLnTx/>
                  <a:uFillTx/>
                  <a:latin typeface="黑体" panose="02010609060101010101" pitchFamily="49" charset="-122"/>
                  <a:ea typeface="黑体" panose="02010609060101010101" pitchFamily="49" charset="-122"/>
                  <a:cs typeface="+mn-cs"/>
                </a:rPr>
                <a:t>会</a:t>
              </a:r>
            </a:p>
          </p:txBody>
        </p:sp>
        <p:sp>
          <p:nvSpPr>
            <p:cNvPr id="23" name="矩形: 圆角 30"/>
            <p:cNvSpPr/>
            <p:nvPr/>
          </p:nvSpPr>
          <p:spPr bwMode="auto">
            <a:xfrm rot="21188383">
              <a:off x="3666714" y="279923"/>
              <a:ext cx="567450" cy="471999"/>
            </a:xfrm>
            <a:prstGeom prst="roundRect">
              <a:avLst/>
            </a:prstGeom>
            <a:solidFill>
              <a:srgbClr val="FFCC99"/>
            </a:solidFill>
            <a:ln>
              <a:solidFill>
                <a:srgbClr val="FFCC66"/>
              </a:solid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6096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0000FF"/>
                  </a:solidFill>
                  <a:effectLst/>
                  <a:uLnTx/>
                  <a:uFillTx/>
                  <a:latin typeface="黑体" panose="02010609060101010101" pitchFamily="49" charset="-122"/>
                  <a:ea typeface="黑体" panose="02010609060101010101" pitchFamily="49" charset="-122"/>
                  <a:cs typeface="+mn-cs"/>
                </a:rPr>
                <a:t>读</a:t>
              </a: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图片 18"/>
          <p:cNvPicPr>
            <a:picLocks noChangeAspect="1" noChangeArrowheads="1"/>
          </p:cNvPicPr>
          <p:nvPr/>
        </p:nvPicPr>
        <p:blipFill>
          <a:blip r:embed="rId2" cstate="email"/>
          <a:srcRect/>
          <a:stretch>
            <a:fillRect/>
          </a:stretch>
        </p:blipFill>
        <p:spPr bwMode="auto">
          <a:xfrm>
            <a:off x="0" y="-19051"/>
            <a:ext cx="9144000" cy="68961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6" name="矩形 3"/>
          <p:cNvSpPr>
            <a:spLocks noChangeArrowheads="1"/>
          </p:cNvSpPr>
          <p:nvPr/>
        </p:nvSpPr>
        <p:spPr bwMode="auto">
          <a:xfrm>
            <a:off x="420688" y="548217"/>
            <a:ext cx="348044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识字划船</a:t>
            </a:r>
            <a:endParaRPr kumimoji="0" lang="zh-CN" altLang="en-US" sz="3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grpSp>
        <p:nvGrpSpPr>
          <p:cNvPr id="2" name="组合 163"/>
          <p:cNvGrpSpPr/>
          <p:nvPr/>
        </p:nvGrpSpPr>
        <p:grpSpPr bwMode="auto">
          <a:xfrm>
            <a:off x="4870451" y="4855633"/>
            <a:ext cx="2405063" cy="1955800"/>
            <a:chOff x="3689433" y="2133097"/>
            <a:chExt cx="2404646" cy="1466663"/>
          </a:xfrm>
        </p:grpSpPr>
        <p:pic>
          <p:nvPicPr>
            <p:cNvPr id="11268" name="Picture 35"/>
            <p:cNvPicPr>
              <a:picLocks noChangeAspect="1" noChangeArrowheads="1"/>
            </p:cNvPicPr>
            <p:nvPr/>
          </p:nvPicPr>
          <p:blipFill>
            <a:blip r:embed="rId3"/>
            <a:srcRect/>
            <a:stretch>
              <a:fillRect/>
            </a:stretch>
          </p:blipFill>
          <p:spPr bwMode="auto">
            <a:xfrm>
              <a:off x="3689433" y="2133097"/>
              <a:ext cx="2404646" cy="1466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9" name="矩形 48"/>
            <p:cNvSpPr>
              <a:spLocks noChangeArrowheads="1"/>
            </p:cNvSpPr>
            <p:nvPr/>
          </p:nvSpPr>
          <p:spPr bwMode="auto">
            <a:xfrm>
              <a:off x="4090369" y="2319456"/>
              <a:ext cx="803286" cy="623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擂</a:t>
              </a:r>
            </a:p>
          </p:txBody>
        </p:sp>
        <p:sp>
          <p:nvSpPr>
            <p:cNvPr id="11270" name="矩形 49"/>
            <p:cNvSpPr>
              <a:spLocks noChangeArrowheads="1"/>
            </p:cNvSpPr>
            <p:nvPr/>
          </p:nvSpPr>
          <p:spPr bwMode="auto">
            <a:xfrm>
              <a:off x="4964366" y="2397805"/>
              <a:ext cx="803286" cy="623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呐</a:t>
              </a:r>
            </a:p>
          </p:txBody>
        </p:sp>
      </p:grpSp>
      <p:grpSp>
        <p:nvGrpSpPr>
          <p:cNvPr id="3" name="组合 183"/>
          <p:cNvGrpSpPr/>
          <p:nvPr/>
        </p:nvGrpSpPr>
        <p:grpSpPr bwMode="auto">
          <a:xfrm>
            <a:off x="7097714" y="4326467"/>
            <a:ext cx="2405062" cy="1955800"/>
            <a:chOff x="3689433" y="2133097"/>
            <a:chExt cx="2404646" cy="1466663"/>
          </a:xfrm>
        </p:grpSpPr>
        <p:pic>
          <p:nvPicPr>
            <p:cNvPr id="11272" name="Picture 35"/>
            <p:cNvPicPr>
              <a:picLocks noChangeAspect="1" noChangeArrowheads="1"/>
            </p:cNvPicPr>
            <p:nvPr/>
          </p:nvPicPr>
          <p:blipFill>
            <a:blip r:embed="rId3"/>
            <a:srcRect/>
            <a:stretch>
              <a:fillRect/>
            </a:stretch>
          </p:blipFill>
          <p:spPr bwMode="auto">
            <a:xfrm>
              <a:off x="3689433" y="2133097"/>
              <a:ext cx="2404646" cy="1466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73" name="矩形 48"/>
            <p:cNvSpPr>
              <a:spLocks noChangeArrowheads="1"/>
            </p:cNvSpPr>
            <p:nvPr/>
          </p:nvSpPr>
          <p:spPr bwMode="auto">
            <a:xfrm>
              <a:off x="4090369" y="2319456"/>
              <a:ext cx="803286" cy="623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弩</a:t>
              </a:r>
            </a:p>
          </p:txBody>
        </p:sp>
        <p:sp>
          <p:nvSpPr>
            <p:cNvPr id="11274" name="矩形 49"/>
            <p:cNvSpPr>
              <a:spLocks noChangeArrowheads="1"/>
            </p:cNvSpPr>
            <p:nvPr/>
          </p:nvSpPr>
          <p:spPr bwMode="auto">
            <a:xfrm>
              <a:off x="4964366" y="2397805"/>
              <a:ext cx="803286" cy="623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丞</a:t>
              </a:r>
            </a:p>
          </p:txBody>
        </p:sp>
      </p:grpSp>
      <p:grpSp>
        <p:nvGrpSpPr>
          <p:cNvPr id="4" name="组合 187"/>
          <p:cNvGrpSpPr/>
          <p:nvPr/>
        </p:nvGrpSpPr>
        <p:grpSpPr bwMode="auto">
          <a:xfrm>
            <a:off x="5491164" y="2065867"/>
            <a:ext cx="2405062" cy="1955800"/>
            <a:chOff x="3689433" y="2133097"/>
            <a:chExt cx="2404646" cy="1466663"/>
          </a:xfrm>
        </p:grpSpPr>
        <p:pic>
          <p:nvPicPr>
            <p:cNvPr id="11276" name="Picture 35"/>
            <p:cNvPicPr>
              <a:picLocks noChangeAspect="1" noChangeArrowheads="1"/>
            </p:cNvPicPr>
            <p:nvPr/>
          </p:nvPicPr>
          <p:blipFill>
            <a:blip r:embed="rId3"/>
            <a:srcRect/>
            <a:stretch>
              <a:fillRect/>
            </a:stretch>
          </p:blipFill>
          <p:spPr bwMode="auto">
            <a:xfrm>
              <a:off x="3689433" y="2133097"/>
              <a:ext cx="2404646" cy="1466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77" name="矩形 48"/>
            <p:cNvSpPr>
              <a:spLocks noChangeArrowheads="1"/>
            </p:cNvSpPr>
            <p:nvPr/>
          </p:nvSpPr>
          <p:spPr bwMode="auto">
            <a:xfrm>
              <a:off x="4090369" y="2319456"/>
              <a:ext cx="184699" cy="623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1" fontAlgn="base" latinLnBrk="0" hangingPunct="1">
                <a:lnSpc>
                  <a:spcPct val="100000"/>
                </a:lnSpc>
                <a:spcBef>
                  <a:spcPct val="0"/>
                </a:spcBef>
                <a:spcAft>
                  <a:spcPct val="0"/>
                </a:spcAft>
                <a:buClrTx/>
                <a:buSzTx/>
                <a:buFontTx/>
                <a:buNone/>
                <a:defRPr/>
              </a:pPr>
              <a:endPar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1278" name="矩形 49"/>
            <p:cNvSpPr>
              <a:spLocks noChangeArrowheads="1"/>
            </p:cNvSpPr>
            <p:nvPr/>
          </p:nvSpPr>
          <p:spPr bwMode="auto">
            <a:xfrm>
              <a:off x="4090369" y="2294421"/>
              <a:ext cx="803286" cy="623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寨</a:t>
              </a:r>
            </a:p>
          </p:txBody>
        </p:sp>
      </p:grpSp>
      <p:grpSp>
        <p:nvGrpSpPr>
          <p:cNvPr id="5" name="组合 191"/>
          <p:cNvGrpSpPr/>
          <p:nvPr/>
        </p:nvGrpSpPr>
        <p:grpSpPr bwMode="auto">
          <a:xfrm>
            <a:off x="4933951" y="2971800"/>
            <a:ext cx="2405063" cy="1955800"/>
            <a:chOff x="3689433" y="2133097"/>
            <a:chExt cx="2404646" cy="1466663"/>
          </a:xfrm>
        </p:grpSpPr>
        <p:pic>
          <p:nvPicPr>
            <p:cNvPr id="11280" name="Picture 35"/>
            <p:cNvPicPr>
              <a:picLocks noChangeAspect="1" noChangeArrowheads="1"/>
            </p:cNvPicPr>
            <p:nvPr/>
          </p:nvPicPr>
          <p:blipFill>
            <a:blip r:embed="rId3"/>
            <a:srcRect/>
            <a:stretch>
              <a:fillRect/>
            </a:stretch>
          </p:blipFill>
          <p:spPr bwMode="auto">
            <a:xfrm>
              <a:off x="3689433" y="2133097"/>
              <a:ext cx="2404646" cy="1466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81" name="矩形 48"/>
            <p:cNvSpPr>
              <a:spLocks noChangeArrowheads="1"/>
            </p:cNvSpPr>
            <p:nvPr/>
          </p:nvSpPr>
          <p:spPr bwMode="auto">
            <a:xfrm>
              <a:off x="4090369" y="2319456"/>
              <a:ext cx="803286" cy="623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督</a:t>
              </a:r>
            </a:p>
          </p:txBody>
        </p:sp>
        <p:sp>
          <p:nvSpPr>
            <p:cNvPr id="11282" name="矩形 49"/>
            <p:cNvSpPr>
              <a:spLocks noChangeArrowheads="1"/>
            </p:cNvSpPr>
            <p:nvPr/>
          </p:nvSpPr>
          <p:spPr bwMode="auto">
            <a:xfrm>
              <a:off x="4964366" y="2397805"/>
              <a:ext cx="803286" cy="623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幔</a:t>
              </a:r>
            </a:p>
          </p:txBody>
        </p:sp>
      </p:grpSp>
      <p:grpSp>
        <p:nvGrpSpPr>
          <p:cNvPr id="6" name="组合 195"/>
          <p:cNvGrpSpPr/>
          <p:nvPr/>
        </p:nvGrpSpPr>
        <p:grpSpPr bwMode="auto">
          <a:xfrm>
            <a:off x="7097714" y="2497667"/>
            <a:ext cx="2405062" cy="1953684"/>
            <a:chOff x="3689433" y="2133097"/>
            <a:chExt cx="2404646" cy="1466663"/>
          </a:xfrm>
        </p:grpSpPr>
        <p:pic>
          <p:nvPicPr>
            <p:cNvPr id="11284" name="Picture 35"/>
            <p:cNvPicPr>
              <a:picLocks noChangeAspect="1" noChangeArrowheads="1"/>
            </p:cNvPicPr>
            <p:nvPr/>
          </p:nvPicPr>
          <p:blipFill>
            <a:blip r:embed="rId3"/>
            <a:srcRect/>
            <a:stretch>
              <a:fillRect/>
            </a:stretch>
          </p:blipFill>
          <p:spPr bwMode="auto">
            <a:xfrm>
              <a:off x="3689433" y="2133097"/>
              <a:ext cx="2404646" cy="1466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85" name="矩形 48"/>
            <p:cNvSpPr>
              <a:spLocks noChangeArrowheads="1"/>
            </p:cNvSpPr>
            <p:nvPr/>
          </p:nvSpPr>
          <p:spPr bwMode="auto">
            <a:xfrm>
              <a:off x="4090369" y="2319456"/>
              <a:ext cx="803286" cy="6238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瑜</a:t>
              </a:r>
            </a:p>
          </p:txBody>
        </p:sp>
        <p:sp>
          <p:nvSpPr>
            <p:cNvPr id="11286" name="矩形 49"/>
            <p:cNvSpPr>
              <a:spLocks noChangeArrowheads="1"/>
            </p:cNvSpPr>
            <p:nvPr/>
          </p:nvSpPr>
          <p:spPr bwMode="auto">
            <a:xfrm>
              <a:off x="4964366" y="2397805"/>
              <a:ext cx="803286" cy="6238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忌</a:t>
              </a:r>
            </a:p>
          </p:txBody>
        </p:sp>
      </p:grpSp>
    </p:spTree>
  </p:cSld>
  <p:clrMapOvr>
    <a:masterClrMapping/>
  </p:clrMapOvr>
  <p:transition spd="slow">
    <p:cover dir="rd"/>
  </p:transition>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42" presetClass="path" presetSubtype="0" accel="50000" decel="50000" fill="hold" nodeType="clickEffect">
                                  <p:stCondLst>
                                    <p:cond delay="0"/>
                                  </p:stCondLst>
                                  <p:childTnLst>
                                    <p:animMotion origin="layout" path="M -4.16667E-6 -2.71605E-6 L -0.81024 -0.11173 " pathEditMode="relative" rAng="0" ptsTypes="AA">
                                      <p:cBhvr>
                                        <p:cTn id="6" dur="2000" fill="hold"/>
                                        <p:tgtEl>
                                          <p:spTgt spid="2"/>
                                        </p:tgtEl>
                                        <p:attrNameLst>
                                          <p:attrName>ppt_x</p:attrName>
                                          <p:attrName>ppt_y</p:attrName>
                                        </p:attrNameLst>
                                      </p:cBhvr>
                                      <p:rCtr x="-40600" y="-5500"/>
                                    </p:animMotion>
                                  </p:childTnLst>
                                </p:cTn>
                              </p:par>
                            </p:childTnLst>
                          </p:cTn>
                        </p:par>
                      </p:childTnLst>
                    </p:cTn>
                  </p:par>
                </p:childTnLst>
              </p:cTn>
              <p:nextCondLst>
                <p:cond evt="onClick" delay="0">
                  <p:tgtEl>
                    <p:spTgt spid="2"/>
                  </p:tgtEl>
                </p:cond>
              </p:nextCondLst>
            </p:seq>
            <p:seq concurrent="1" nextAc="seek">
              <p:cTn id="7" restart="whenNotActive" fill="hold" evtFilter="cancelBubble" nodeType="interactiveSeq">
                <p:stCondLst>
                  <p:cond evt="onClick" delay="0">
                    <p:tgtEl>
                      <p:spTgt spid="3"/>
                    </p:tgtEl>
                  </p:cond>
                </p:stCondLst>
                <p:endSync evt="end" delay="0">
                  <p:rtn val="all"/>
                </p:endSync>
                <p:childTnLst>
                  <p:par>
                    <p:cTn id="8" fill="hold">
                      <p:stCondLst>
                        <p:cond delay="0"/>
                      </p:stCondLst>
                      <p:childTnLst>
                        <p:par>
                          <p:cTn id="9" fill="hold">
                            <p:stCondLst>
                              <p:cond delay="0"/>
                            </p:stCondLst>
                            <p:childTnLst>
                              <p:par>
                                <p:cTn id="10" presetID="42" presetClass="path" presetSubtype="0" accel="50000" decel="50000" fill="hold" nodeType="clickEffect">
                                  <p:stCondLst>
                                    <p:cond delay="0"/>
                                  </p:stCondLst>
                                  <p:childTnLst>
                                    <p:animMotion origin="layout" path="M 1.11111E-6 3.20988E-6 L -1.24931 -0.12192 " pathEditMode="relative" rAng="0" ptsTypes="AA">
                                      <p:cBhvr>
                                        <p:cTn id="11" dur="2000" fill="hold"/>
                                        <p:tgtEl>
                                          <p:spTgt spid="3"/>
                                        </p:tgtEl>
                                        <p:attrNameLst>
                                          <p:attrName>ppt_x</p:attrName>
                                          <p:attrName>ppt_y</p:attrName>
                                        </p:attrNameLst>
                                      </p:cBhvr>
                                      <p:rCtr x="-62500" y="-6100"/>
                                    </p:animMotion>
                                  </p:childTnLst>
                                </p:cTn>
                              </p:par>
                            </p:childTnLst>
                          </p:cTn>
                        </p:par>
                      </p:childTnLst>
                    </p:cTn>
                  </p:par>
                </p:childTnLst>
              </p:cTn>
              <p:nextCondLst>
                <p:cond evt="onClick" delay="0">
                  <p:tgtEl>
                    <p:spTgt spid="3"/>
                  </p:tgtEl>
                </p:cond>
              </p:nextCondLst>
            </p:seq>
            <p:seq concurrent="1" nextAc="seek">
              <p:cTn id="12" restart="whenNotActive" fill="hold" evtFilter="cancelBubble" nodeType="interactiveSeq">
                <p:stCondLst>
                  <p:cond evt="onClick" delay="0">
                    <p:tgtEl>
                      <p:spTgt spid="4"/>
                    </p:tgtEl>
                  </p:cond>
                </p:stCondLst>
                <p:endSync evt="end" delay="0">
                  <p:rtn val="all"/>
                </p:endSync>
                <p:childTnLst>
                  <p:par>
                    <p:cTn id="13" fill="hold">
                      <p:stCondLst>
                        <p:cond delay="0"/>
                      </p:stCondLst>
                      <p:childTnLst>
                        <p:par>
                          <p:cTn id="14" fill="hold">
                            <p:stCondLst>
                              <p:cond delay="0"/>
                            </p:stCondLst>
                            <p:childTnLst>
                              <p:par>
                                <p:cTn id="15" presetID="42" presetClass="path" presetSubtype="0" accel="50000" decel="50000" fill="hold" nodeType="clickEffect">
                                  <p:stCondLst>
                                    <p:cond delay="0"/>
                                  </p:stCondLst>
                                  <p:childTnLst>
                                    <p:animMotion origin="layout" path="M -4.44444E-6 2.83951E-6 L -1.57343 0.01389 " pathEditMode="relative" rAng="0" ptsTypes="AA">
                                      <p:cBhvr>
                                        <p:cTn id="16" dur="2000" fill="hold"/>
                                        <p:tgtEl>
                                          <p:spTgt spid="4"/>
                                        </p:tgtEl>
                                        <p:attrNameLst>
                                          <p:attrName>ppt_x</p:attrName>
                                          <p:attrName>ppt_y</p:attrName>
                                        </p:attrNameLst>
                                      </p:cBhvr>
                                      <p:rCtr x="-78700" y="700"/>
                                    </p:animMotion>
                                  </p:childTnLst>
                                </p:cTn>
                              </p:par>
                            </p:childTnLst>
                          </p:cTn>
                        </p:par>
                      </p:childTnLst>
                    </p:cTn>
                  </p:par>
                </p:childTnLst>
              </p:cTn>
              <p:nextCondLst>
                <p:cond evt="onClick" delay="0">
                  <p:tgtEl>
                    <p:spTgt spid="4"/>
                  </p:tgtEl>
                </p:cond>
              </p:nextCondLst>
            </p:seq>
            <p:seq concurrent="1" nextAc="seek">
              <p:cTn id="17" restart="whenNotActive" fill="hold" evtFilter="cancelBubble" nodeType="interactiveSeq">
                <p:stCondLst>
                  <p:cond evt="onClick" delay="0">
                    <p:tgtEl>
                      <p:spTgt spid="5"/>
                    </p:tgtEl>
                  </p:cond>
                </p:stCondLst>
                <p:endSync evt="end" delay="0">
                  <p:rtn val="all"/>
                </p:endSync>
                <p:childTnLst>
                  <p:par>
                    <p:cTn id="18" fill="hold">
                      <p:stCondLst>
                        <p:cond delay="0"/>
                      </p:stCondLst>
                      <p:childTnLst>
                        <p:par>
                          <p:cTn id="19" fill="hold">
                            <p:stCondLst>
                              <p:cond delay="0"/>
                            </p:stCondLst>
                            <p:childTnLst>
                              <p:par>
                                <p:cTn id="20" presetID="42" presetClass="path" presetSubtype="0" accel="50000" decel="50000" fill="hold" nodeType="clickEffect">
                                  <p:stCondLst>
                                    <p:cond delay="0"/>
                                  </p:stCondLst>
                                  <p:childTnLst>
                                    <p:animMotion origin="layout" path="M 3.05556E-6 4.07407E-6 L -1.45643 0.21697 " pathEditMode="relative" rAng="0" ptsTypes="AA">
                                      <p:cBhvr>
                                        <p:cTn id="21" dur="2000" fill="hold"/>
                                        <p:tgtEl>
                                          <p:spTgt spid="5"/>
                                        </p:tgtEl>
                                        <p:attrNameLst>
                                          <p:attrName>ppt_x</p:attrName>
                                          <p:attrName>ppt_y</p:attrName>
                                        </p:attrNameLst>
                                      </p:cBhvr>
                                      <p:rCtr x="-72800" y="10800"/>
                                    </p:animMotion>
                                  </p:childTnLst>
                                </p:cTn>
                              </p:par>
                            </p:childTnLst>
                          </p:cTn>
                        </p:par>
                      </p:childTnLst>
                    </p:cTn>
                  </p:par>
                </p:childTnLst>
              </p:cTn>
              <p:nextCondLst>
                <p:cond evt="onClick" delay="0">
                  <p:tgtEl>
                    <p:spTgt spid="5"/>
                  </p:tgtEl>
                </p:cond>
              </p:nextCondLst>
            </p:seq>
            <p:seq concurrent="1" nextAc="seek">
              <p:cTn id="22" restart="whenNotActive" fill="hold" evtFilter="cancelBubble" nodeType="interactiveSeq">
                <p:stCondLst>
                  <p:cond evt="onClick" delay="0">
                    <p:tgtEl>
                      <p:spTgt spid="6"/>
                    </p:tgtEl>
                  </p:cond>
                </p:stCondLst>
                <p:endSync evt="end" delay="0">
                  <p:rtn val="all"/>
                </p:endSync>
                <p:childTnLst>
                  <p:par>
                    <p:cTn id="23" fill="hold">
                      <p:stCondLst>
                        <p:cond delay="0"/>
                      </p:stCondLst>
                      <p:childTnLst>
                        <p:par>
                          <p:cTn id="24" fill="hold">
                            <p:stCondLst>
                              <p:cond delay="0"/>
                            </p:stCondLst>
                            <p:childTnLst>
                              <p:par>
                                <p:cTn id="25" presetID="42" presetClass="path" presetSubtype="0" accel="50000" decel="50000" fill="hold" nodeType="clickEffect">
                                  <p:stCondLst>
                                    <p:cond delay="0"/>
                                  </p:stCondLst>
                                  <p:childTnLst>
                                    <p:animMotion origin="layout" path="M 1.11111E-6 -1.48148E-6 L -1.0566 0.19383 " pathEditMode="relative" rAng="0" ptsTypes="AA">
                                      <p:cBhvr>
                                        <p:cTn id="26" dur="2000" fill="hold"/>
                                        <p:tgtEl>
                                          <p:spTgt spid="6"/>
                                        </p:tgtEl>
                                        <p:attrNameLst>
                                          <p:attrName>ppt_x</p:attrName>
                                          <p:attrName>ppt_y</p:attrName>
                                        </p:attrNameLst>
                                      </p:cBhvr>
                                      <p:rCtr x="-52800" y="9700"/>
                                    </p:animMotion>
                                  </p:childTnLst>
                                </p:cTn>
                              </p:par>
                            </p:childTnLst>
                          </p:cTn>
                        </p:par>
                      </p:childTnLst>
                    </p:cTn>
                  </p:par>
                </p:childTnLst>
              </p:cTn>
              <p:nextCondLst>
                <p:cond evt="onClick" delay="0">
                  <p:tgtEl>
                    <p:spTgt spid="6"/>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文本框 9"/>
          <p:cNvSpPr txBox="1">
            <a:spLocks noChangeArrowheads="1"/>
          </p:cNvSpPr>
          <p:nvPr/>
        </p:nvSpPr>
        <p:spPr bwMode="auto">
          <a:xfrm>
            <a:off x="2270125" y="2385484"/>
            <a:ext cx="73449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都</a:t>
            </a:r>
          </a:p>
        </p:txBody>
      </p:sp>
      <p:sp>
        <p:nvSpPr>
          <p:cNvPr id="6" name="左大括号 5"/>
          <p:cNvSpPr/>
          <p:nvPr/>
        </p:nvSpPr>
        <p:spPr>
          <a:xfrm>
            <a:off x="3082926" y="1955802"/>
            <a:ext cx="250825" cy="1773767"/>
          </a:xfrm>
          <a:prstGeom prst="leftBrace">
            <a:avLst>
              <a:gd name="adj1" fmla="val 26967"/>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6096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2291" name="文本框 11"/>
          <p:cNvSpPr txBox="1">
            <a:spLocks noChangeArrowheads="1"/>
          </p:cNvSpPr>
          <p:nvPr/>
        </p:nvSpPr>
        <p:spPr bwMode="auto">
          <a:xfrm>
            <a:off x="3521076" y="1763184"/>
            <a:ext cx="2938625"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首都</a:t>
            </a:r>
          </a:p>
        </p:txBody>
      </p:sp>
      <p:sp>
        <p:nvSpPr>
          <p:cNvPr id="12292" name="文本框 12"/>
          <p:cNvSpPr txBox="1">
            <a:spLocks noChangeArrowheads="1"/>
          </p:cNvSpPr>
          <p:nvPr/>
        </p:nvSpPr>
        <p:spPr bwMode="auto">
          <a:xfrm>
            <a:off x="3357564" y="2849033"/>
            <a:ext cx="3214341"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都要</a:t>
            </a:r>
          </a:p>
        </p:txBody>
      </p:sp>
      <p:cxnSp>
        <p:nvCxnSpPr>
          <p:cNvPr id="11" name="直接连接符 10"/>
          <p:cNvCxnSpPr/>
          <p:nvPr/>
        </p:nvCxnSpPr>
        <p:spPr>
          <a:xfrm>
            <a:off x="3440113" y="2569633"/>
            <a:ext cx="10287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a:off x="3521075" y="3604684"/>
            <a:ext cx="102711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2"/>
          <p:cNvSpPr txBox="1">
            <a:spLocks noChangeArrowheads="1"/>
          </p:cNvSpPr>
          <p:nvPr/>
        </p:nvSpPr>
        <p:spPr bwMode="auto">
          <a:xfrm>
            <a:off x="3533776" y="2789767"/>
            <a:ext cx="1011815"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dōu</a:t>
            </a:r>
            <a:endPar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6" name="TextBox 2"/>
          <p:cNvSpPr txBox="1">
            <a:spLocks noChangeArrowheads="1"/>
          </p:cNvSpPr>
          <p:nvPr/>
        </p:nvSpPr>
        <p:spPr bwMode="auto">
          <a:xfrm>
            <a:off x="3614740" y="1763184"/>
            <a:ext cx="736099"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dū</a:t>
            </a:r>
            <a:endPar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pic>
        <p:nvPicPr>
          <p:cNvPr id="23" name="图片 22"/>
          <p:cNvPicPr>
            <a:picLocks noChangeAspect="1"/>
          </p:cNvPicPr>
          <p:nvPr/>
        </p:nvPicPr>
        <p:blipFill>
          <a:blip r:embed="rId2" cstate="email"/>
          <a:stretch>
            <a:fillRect/>
          </a:stretch>
        </p:blipFill>
        <p:spPr>
          <a:xfrm>
            <a:off x="439018" y="620183"/>
            <a:ext cx="2304182" cy="804321"/>
          </a:xfrm>
          <a:prstGeom prst="roundRect">
            <a:avLst/>
          </a:prstGeom>
        </p:spPr>
      </p:pic>
      <p:sp>
        <p:nvSpPr>
          <p:cNvPr id="12298" name="矩形 2"/>
          <p:cNvSpPr>
            <a:spLocks noChangeArrowheads="1"/>
          </p:cNvSpPr>
          <p:nvPr/>
        </p:nvSpPr>
        <p:spPr bwMode="auto">
          <a:xfrm>
            <a:off x="977901" y="4155018"/>
            <a:ext cx="714057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Calibri" panose="020F0502020204030204" pitchFamily="34" charset="0"/>
              </a:defRPr>
            </a:lvl1pPr>
            <a:lvl2pPr eaLnBrk="0" hangingPunct="0">
              <a:defRPr>
                <a:solidFill>
                  <a:schemeClr val="tx1"/>
                </a:solidFill>
                <a:latin typeface="Calibri" panose="020F0502020204030204" pitchFamily="34" charset="0"/>
              </a:defRPr>
            </a:lvl2pPr>
            <a:lvl3pPr eaLnBrk="0" hangingPunct="0">
              <a:defRPr>
                <a:solidFill>
                  <a:schemeClr val="tx1"/>
                </a:solidFill>
                <a:latin typeface="Calibri" panose="020F0502020204030204" pitchFamily="34" charset="0"/>
              </a:defRPr>
            </a:lvl3pPr>
            <a:lvl4pPr eaLnBrk="0" hangingPunct="0">
              <a:defRPr>
                <a:solidFill>
                  <a:schemeClr val="tx1"/>
                </a:solidFill>
                <a:latin typeface="Calibri" panose="020F0502020204030204" pitchFamily="34" charset="0"/>
              </a:defRPr>
            </a:lvl4pPr>
            <a:lvl5pPr eaLnBrk="0" hangingPunct="0">
              <a:defRPr>
                <a:solidFill>
                  <a:schemeClr val="tx1"/>
                </a:solidFill>
                <a:latin typeface="Calibri" panose="020F0502020204030204" pitchFamily="34" charset="0"/>
              </a:defRPr>
            </a:lvl5pPr>
            <a:lvl6pPr defTabSz="457200" eaLnBrk="0" fontAlgn="base" hangingPunct="0">
              <a:spcBef>
                <a:spcPct val="0"/>
              </a:spcBef>
              <a:spcAft>
                <a:spcPct val="0"/>
              </a:spcAft>
              <a:defRPr>
                <a:solidFill>
                  <a:schemeClr val="tx1"/>
                </a:solidFill>
                <a:latin typeface="Calibri" panose="020F0502020204030204" pitchFamily="34" charset="0"/>
              </a:defRPr>
            </a:lvl6pPr>
            <a:lvl7pPr defTabSz="457200" eaLnBrk="0" fontAlgn="base" hangingPunct="0">
              <a:spcBef>
                <a:spcPct val="0"/>
              </a:spcBef>
              <a:spcAft>
                <a:spcPct val="0"/>
              </a:spcAft>
              <a:defRPr>
                <a:solidFill>
                  <a:schemeClr val="tx1"/>
                </a:solidFill>
                <a:latin typeface="Calibri" panose="020F0502020204030204" pitchFamily="34" charset="0"/>
              </a:defRPr>
            </a:lvl7pPr>
            <a:lvl8pPr defTabSz="457200" eaLnBrk="0" fontAlgn="base" hangingPunct="0">
              <a:spcBef>
                <a:spcPct val="0"/>
              </a:spcBef>
              <a:spcAft>
                <a:spcPct val="0"/>
              </a:spcAft>
              <a:defRPr>
                <a:solidFill>
                  <a:schemeClr val="tx1"/>
                </a:solidFill>
                <a:latin typeface="Calibri" panose="020F0502020204030204" pitchFamily="34" charset="0"/>
              </a:defRPr>
            </a:lvl8pPr>
            <a:lvl9pPr defTabSz="457200" eaLnBrk="0" fontAlgn="base" hangingPunct="0">
              <a:spcBef>
                <a:spcPct val="0"/>
              </a:spcBef>
              <a:spcAft>
                <a:spcPct val="0"/>
              </a:spcAft>
              <a:defRPr>
                <a:solidFill>
                  <a:schemeClr val="tx1"/>
                </a:solidFill>
                <a:latin typeface="Calibri" panose="020F0502020204030204" pitchFamily="34" charset="0"/>
              </a:defRPr>
            </a:lvl9pPr>
          </a:lstStyle>
          <a:p>
            <a:pPr marL="609600" marR="0" lvl="0" indent="-609600" algn="l" defTabSz="609600" rtl="0" eaLnBrk="1" fontAlgn="base" latinLnBrk="0" hangingPunct="1">
              <a:lnSpc>
                <a:spcPct val="120000"/>
              </a:lnSpc>
              <a:spcBef>
                <a:spcPct val="0"/>
              </a:spcBef>
              <a:spcAft>
                <a:spcPct val="0"/>
              </a:spcAft>
              <a:buClrTx/>
              <a:buSzTx/>
              <a:buFont typeface="Wingdings" panose="05000000000000000000" pitchFamily="2" charset="2"/>
              <a:buChar char="Ø"/>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林林暑假去首</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都</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）北京旅游，给每个好朋友</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都</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）带了礼物。</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1" name="TextBox 2"/>
          <p:cNvSpPr txBox="1">
            <a:spLocks noChangeArrowheads="1"/>
          </p:cNvSpPr>
          <p:nvPr/>
        </p:nvSpPr>
        <p:spPr bwMode="auto">
          <a:xfrm>
            <a:off x="4827589" y="4064000"/>
            <a:ext cx="736099"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dū</a:t>
            </a:r>
            <a:endPar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22" name="TextBox 2"/>
          <p:cNvSpPr txBox="1">
            <a:spLocks noChangeArrowheads="1"/>
          </p:cNvSpPr>
          <p:nvPr/>
        </p:nvSpPr>
        <p:spPr bwMode="auto">
          <a:xfrm>
            <a:off x="4724401" y="4832351"/>
            <a:ext cx="1011815"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dōu</a:t>
            </a:r>
            <a:endPar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p:cTn id="17" dur="500" fill="hold"/>
                                        <p:tgtEl>
                                          <p:spTgt spid="21"/>
                                        </p:tgtEl>
                                        <p:attrNameLst>
                                          <p:attrName>ppt_w</p:attrName>
                                        </p:attrNameLst>
                                      </p:cBhvr>
                                      <p:tavLst>
                                        <p:tav tm="0">
                                          <p:val>
                                            <p:fltVal val="0"/>
                                          </p:val>
                                        </p:tav>
                                        <p:tav tm="100000">
                                          <p:val>
                                            <p:strVal val="#ppt_w"/>
                                          </p:val>
                                        </p:tav>
                                      </p:tavLst>
                                    </p:anim>
                                    <p:anim calcmode="lin" valueType="num">
                                      <p:cBhvr>
                                        <p:cTn id="18" dur="500" fill="hold"/>
                                        <p:tgtEl>
                                          <p:spTgt spid="21"/>
                                        </p:tgtEl>
                                        <p:attrNameLst>
                                          <p:attrName>ppt_h</p:attrName>
                                        </p:attrNameLst>
                                      </p:cBhvr>
                                      <p:tavLst>
                                        <p:tav tm="0">
                                          <p:val>
                                            <p:fltVal val="0"/>
                                          </p:val>
                                        </p:tav>
                                        <p:tav tm="100000">
                                          <p:val>
                                            <p:strVal val="#ppt_h"/>
                                          </p:val>
                                        </p:tav>
                                      </p:tavLst>
                                    </p:anim>
                                    <p:animEffect transition="in" filter="fade">
                                      <p:cBhvr>
                                        <p:cTn id="19" dur="500"/>
                                        <p:tgtEl>
                                          <p:spTgt spid="21"/>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500" fill="hold"/>
                                        <p:tgtEl>
                                          <p:spTgt spid="22"/>
                                        </p:tgtEl>
                                        <p:attrNameLst>
                                          <p:attrName>ppt_w</p:attrName>
                                        </p:attrNameLst>
                                      </p:cBhvr>
                                      <p:tavLst>
                                        <p:tav tm="0">
                                          <p:val>
                                            <p:fltVal val="0"/>
                                          </p:val>
                                        </p:tav>
                                        <p:tav tm="100000">
                                          <p:val>
                                            <p:strVal val="#ppt_w"/>
                                          </p:val>
                                        </p:tav>
                                      </p:tavLst>
                                    </p:anim>
                                    <p:anim calcmode="lin" valueType="num">
                                      <p:cBhvr>
                                        <p:cTn id="25" dur="500" fill="hold"/>
                                        <p:tgtEl>
                                          <p:spTgt spid="22"/>
                                        </p:tgtEl>
                                        <p:attrNameLst>
                                          <p:attrName>ppt_h</p:attrName>
                                        </p:attrNameLst>
                                      </p:cBhvr>
                                      <p:tavLst>
                                        <p:tav tm="0">
                                          <p:val>
                                            <p:fltVal val="0"/>
                                          </p:val>
                                        </p:tav>
                                        <p:tav tm="100000">
                                          <p:val>
                                            <p:strVal val="#ppt_h"/>
                                          </p:val>
                                        </p:tav>
                                      </p:tavLst>
                                    </p:anim>
                                    <p:animEffect transition="in" filter="fade">
                                      <p:cBhvr>
                                        <p:cTn id="2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21" grpId="0"/>
      <p:bldP spid="2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TextBox 2"/>
          <p:cNvSpPr txBox="1">
            <a:spLocks noChangeArrowheads="1"/>
          </p:cNvSpPr>
          <p:nvPr/>
        </p:nvSpPr>
        <p:spPr bwMode="auto">
          <a:xfrm>
            <a:off x="1116014" y="1037167"/>
            <a:ext cx="3887787" cy="3933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800" b="1">
                <a:solidFill>
                  <a:prstClr val="black"/>
                </a:solidFill>
                <a:latin typeface="楷体" panose="02010609060101010101" pitchFamily="49" charset="-122"/>
                <a:ea typeface="楷体" panose="02010609060101010101" pitchFamily="49" charset="-122"/>
              </a:rPr>
              <a:t>稚子金盆脱晓冰，</a:t>
            </a:r>
            <a:endParaRPr lang="en-US" altLang="zh-CN" sz="4800" b="1">
              <a:solidFill>
                <a:prstClr val="black"/>
              </a:solidFill>
              <a:latin typeface="楷体" panose="02010609060101010101" pitchFamily="49" charset="-122"/>
              <a:ea typeface="楷体" panose="02010609060101010101" pitchFamily="49" charset="-122"/>
            </a:endParaRPr>
          </a:p>
          <a:p>
            <a:pPr defTabSz="1219200" fontAlgn="base">
              <a:lnSpc>
                <a:spcPct val="130000"/>
              </a:lnSpc>
              <a:spcBef>
                <a:spcPct val="0"/>
              </a:spcBef>
              <a:spcAft>
                <a:spcPct val="0"/>
              </a:spcAft>
              <a:defRPr/>
            </a:pPr>
            <a:r>
              <a:rPr lang="zh-CN" altLang="en-US" sz="4800" b="1">
                <a:solidFill>
                  <a:prstClr val="black"/>
                </a:solidFill>
                <a:latin typeface="楷体" panose="02010609060101010101" pitchFamily="49" charset="-122"/>
                <a:ea typeface="楷体" panose="02010609060101010101" pitchFamily="49" charset="-122"/>
              </a:rPr>
              <a:t>彩丝穿取当银钲。</a:t>
            </a:r>
          </a:p>
        </p:txBody>
      </p:sp>
      <p:pic>
        <p:nvPicPr>
          <p:cNvPr id="2" name="图片 1"/>
          <p:cNvPicPr>
            <a:picLocks noChangeAspect="1"/>
          </p:cNvPicPr>
          <p:nvPr/>
        </p:nvPicPr>
        <p:blipFill rotWithShape="1">
          <a:blip r:embed="rId2" cstate="email"/>
          <a:srcRect/>
          <a:stretch>
            <a:fillRect/>
          </a:stretch>
        </p:blipFill>
        <p:spPr>
          <a:xfrm>
            <a:off x="5220072" y="260648"/>
            <a:ext cx="2808312" cy="3409488"/>
          </a:xfrm>
          <a:prstGeom prst="ellipse">
            <a:avLst/>
          </a:prstGeom>
          <a:ln w="3175"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
        <p:nvSpPr>
          <p:cNvPr id="5" name="文本框 4"/>
          <p:cNvSpPr txBox="1">
            <a:spLocks noChangeArrowheads="1"/>
          </p:cNvSpPr>
          <p:nvPr/>
        </p:nvSpPr>
        <p:spPr bwMode="auto">
          <a:xfrm>
            <a:off x="546101" y="3035300"/>
            <a:ext cx="12604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FF0000"/>
                </a:solidFill>
                <a:latin typeface="宋体" panose="02010600030101010101" pitchFamily="2" charset="-122"/>
                <a:ea typeface="宋体" panose="02010600030101010101" pitchFamily="2" charset="-122"/>
              </a:rPr>
              <a:t>诗意：</a:t>
            </a:r>
          </a:p>
        </p:txBody>
      </p:sp>
      <p:sp>
        <p:nvSpPr>
          <p:cNvPr id="8" name="横卷形 7"/>
          <p:cNvSpPr/>
          <p:nvPr/>
        </p:nvSpPr>
        <p:spPr>
          <a:xfrm>
            <a:off x="546101" y="3731685"/>
            <a:ext cx="7993063" cy="2694516"/>
          </a:xfrm>
          <a:prstGeom prst="horizontalScroll">
            <a:avLst/>
          </a:prstGeom>
        </p:spPr>
        <p:style>
          <a:lnRef idx="1">
            <a:schemeClr val="accent3"/>
          </a:lnRef>
          <a:fillRef idx="2">
            <a:schemeClr val="accent3"/>
          </a:fillRef>
          <a:effectRef idx="1">
            <a:schemeClr val="accent3"/>
          </a:effectRef>
          <a:fontRef idx="minor">
            <a:schemeClr val="dk1"/>
          </a:fontRef>
        </p:style>
        <p:txBody>
          <a:bodyPr anchor="ctr"/>
          <a:lstStyle/>
          <a:p>
            <a:pPr defTabSz="1219200" fontAlgn="base">
              <a:lnSpc>
                <a:spcPct val="130000"/>
              </a:lnSpc>
              <a:spcBef>
                <a:spcPct val="0"/>
              </a:spcBef>
              <a:spcAft>
                <a:spcPct val="0"/>
              </a:spcAft>
              <a:defRPr/>
            </a:pPr>
            <a:r>
              <a:rPr lang="zh-CN" altLang="en-US" sz="4265" b="1" dirty="0">
                <a:solidFill>
                  <a:srgbClr val="0000FF"/>
                </a:solidFill>
                <a:latin typeface="楷体" panose="02010609060101010101" pitchFamily="49" charset="-122"/>
                <a:ea typeface="楷体" panose="02010609060101010101" pitchFamily="49" charset="-122"/>
              </a:rPr>
              <a:t>    清晨，儿童将夜间冻结在铜盆中的冰块取出来，用彩线穿起来当成钲来敲打。</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outVertical)">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71"/>
          <p:cNvGrpSpPr/>
          <p:nvPr/>
        </p:nvGrpSpPr>
        <p:grpSpPr bwMode="auto">
          <a:xfrm>
            <a:off x="1093788" y="1826686"/>
            <a:ext cx="1022350" cy="1717393"/>
            <a:chOff x="3467101" y="154580"/>
            <a:chExt cx="1132406" cy="1501712"/>
          </a:xfrm>
        </p:grpSpPr>
        <p:grpSp>
          <p:nvGrpSpPr>
            <p:cNvPr id="3" name="组合 78"/>
            <p:cNvGrpSpPr/>
            <p:nvPr/>
          </p:nvGrpSpPr>
          <p:grpSpPr bwMode="auto">
            <a:xfrm>
              <a:off x="3467101" y="253719"/>
              <a:ext cx="1132406" cy="1136363"/>
              <a:chOff x="3467101" y="253719"/>
              <a:chExt cx="1132406" cy="1136363"/>
            </a:xfrm>
          </p:grpSpPr>
          <p:cxnSp>
            <p:nvCxnSpPr>
              <p:cNvPr id="13315" name="直接连接符 4"/>
              <p:cNvCxnSpPr>
                <a:cxnSpLocks noChangeShapeType="1"/>
              </p:cNvCxnSpPr>
              <p:nvPr/>
            </p:nvCxnSpPr>
            <p:spPr bwMode="auto">
              <a:xfrm>
                <a:off x="3467101" y="806661"/>
                <a:ext cx="1132406"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16" name="直接连接符 6"/>
              <p:cNvCxnSpPr>
                <a:cxnSpLocks noChangeShapeType="1"/>
              </p:cNvCxnSpPr>
              <p:nvPr/>
            </p:nvCxnSpPr>
            <p:spPr bwMode="auto">
              <a:xfrm>
                <a:off x="4026560" y="256168"/>
                <a:ext cx="0" cy="1133914"/>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sp>
            <p:nvSpPr>
              <p:cNvPr id="13317" name="矩形 1"/>
              <p:cNvSpPr>
                <a:spLocks noChangeArrowheads="1"/>
              </p:cNvSpPr>
              <p:nvPr/>
            </p:nvSpPr>
            <p:spPr bwMode="auto">
              <a:xfrm>
                <a:off x="3467101" y="253719"/>
                <a:ext cx="1132406" cy="1133914"/>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609600" rtl="0" eaLnBrk="1" fontAlgn="base" latinLnBrk="0" hangingPunct="1">
                  <a:lnSpc>
                    <a:spcPct val="100000"/>
                  </a:lnSpc>
                  <a:spcBef>
                    <a:spcPct val="0"/>
                  </a:spcBef>
                  <a:spcAft>
                    <a:spcPct val="0"/>
                  </a:spcAft>
                  <a:buClrTx/>
                  <a:buSzTx/>
                  <a:buFontTx/>
                  <a:buNone/>
                  <a:defRPr/>
                </a:pPr>
                <a:endParaRPr kumimoji="0" lang="zh-CN" altLang="en-US" sz="88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sp>
          <p:nvSpPr>
            <p:cNvPr id="13318" name="TextBox 1"/>
            <p:cNvSpPr txBox="1">
              <a:spLocks noChangeArrowheads="1"/>
            </p:cNvSpPr>
            <p:nvPr/>
          </p:nvSpPr>
          <p:spPr bwMode="auto">
            <a:xfrm>
              <a:off x="3504200" y="154580"/>
              <a:ext cx="1015375" cy="15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妒</a:t>
              </a:r>
            </a:p>
          </p:txBody>
        </p:sp>
      </p:grpSp>
      <p:grpSp>
        <p:nvGrpSpPr>
          <p:cNvPr id="4" name="组合 71"/>
          <p:cNvGrpSpPr/>
          <p:nvPr/>
        </p:nvGrpSpPr>
        <p:grpSpPr bwMode="auto">
          <a:xfrm>
            <a:off x="2281238" y="1782235"/>
            <a:ext cx="982662" cy="1717393"/>
            <a:chOff x="3455806" y="103183"/>
            <a:chExt cx="1143701" cy="1497564"/>
          </a:xfrm>
        </p:grpSpPr>
        <p:grpSp>
          <p:nvGrpSpPr>
            <p:cNvPr id="5" name="组合 78"/>
            <p:cNvGrpSpPr/>
            <p:nvPr/>
          </p:nvGrpSpPr>
          <p:grpSpPr bwMode="auto">
            <a:xfrm>
              <a:off x="3467101" y="253719"/>
              <a:ext cx="1132406" cy="1136363"/>
              <a:chOff x="3467101" y="253719"/>
              <a:chExt cx="1132406" cy="1136363"/>
            </a:xfrm>
          </p:grpSpPr>
          <p:cxnSp>
            <p:nvCxnSpPr>
              <p:cNvPr id="13321" name="直接连接符 4"/>
              <p:cNvCxnSpPr>
                <a:cxnSpLocks noChangeShapeType="1"/>
              </p:cNvCxnSpPr>
              <p:nvPr/>
            </p:nvCxnSpPr>
            <p:spPr bwMode="auto">
              <a:xfrm>
                <a:off x="3467101" y="806661"/>
                <a:ext cx="1132406"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22" name="直接连接符 6"/>
              <p:cNvCxnSpPr>
                <a:cxnSpLocks noChangeShapeType="1"/>
              </p:cNvCxnSpPr>
              <p:nvPr/>
            </p:nvCxnSpPr>
            <p:spPr bwMode="auto">
              <a:xfrm>
                <a:off x="4026560" y="256168"/>
                <a:ext cx="0" cy="1133914"/>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sp>
            <p:nvSpPr>
              <p:cNvPr id="13323" name="矩形 1"/>
              <p:cNvSpPr>
                <a:spLocks noChangeArrowheads="1"/>
              </p:cNvSpPr>
              <p:nvPr/>
            </p:nvSpPr>
            <p:spPr bwMode="auto">
              <a:xfrm>
                <a:off x="3467101" y="253719"/>
                <a:ext cx="1132406" cy="1133914"/>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609600" rtl="0" eaLnBrk="1" fontAlgn="base" latinLnBrk="0" hangingPunct="1">
                  <a:lnSpc>
                    <a:spcPct val="100000"/>
                  </a:lnSpc>
                  <a:spcBef>
                    <a:spcPct val="0"/>
                  </a:spcBef>
                  <a:spcAft>
                    <a:spcPct val="0"/>
                  </a:spcAft>
                  <a:buClrTx/>
                  <a:buSzTx/>
                  <a:buFontTx/>
                  <a:buNone/>
                  <a:defRPr/>
                </a:pPr>
                <a:endParaRPr kumimoji="0" lang="zh-CN" altLang="en-US" sz="88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sp>
          <p:nvSpPr>
            <p:cNvPr id="13324" name="TextBox 1"/>
            <p:cNvSpPr txBox="1">
              <a:spLocks noChangeArrowheads="1"/>
            </p:cNvSpPr>
            <p:nvPr/>
          </p:nvSpPr>
          <p:spPr bwMode="auto">
            <a:xfrm>
              <a:off x="3455806" y="103183"/>
              <a:ext cx="1067529" cy="14975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忌</a:t>
              </a:r>
            </a:p>
          </p:txBody>
        </p:sp>
      </p:grpSp>
      <p:grpSp>
        <p:nvGrpSpPr>
          <p:cNvPr id="6" name="组合 71"/>
          <p:cNvGrpSpPr/>
          <p:nvPr/>
        </p:nvGrpSpPr>
        <p:grpSpPr bwMode="auto">
          <a:xfrm>
            <a:off x="3446464" y="1775885"/>
            <a:ext cx="974725" cy="1717393"/>
            <a:chOff x="3467101" y="79132"/>
            <a:chExt cx="1132406" cy="1497564"/>
          </a:xfrm>
        </p:grpSpPr>
        <p:grpSp>
          <p:nvGrpSpPr>
            <p:cNvPr id="7" name="组合 78"/>
            <p:cNvGrpSpPr/>
            <p:nvPr/>
          </p:nvGrpSpPr>
          <p:grpSpPr bwMode="auto">
            <a:xfrm>
              <a:off x="3467101" y="253719"/>
              <a:ext cx="1132406" cy="1136363"/>
              <a:chOff x="3467101" y="253719"/>
              <a:chExt cx="1132406" cy="1136363"/>
            </a:xfrm>
          </p:grpSpPr>
          <p:cxnSp>
            <p:nvCxnSpPr>
              <p:cNvPr id="13327" name="直接连接符 4"/>
              <p:cNvCxnSpPr>
                <a:cxnSpLocks noChangeShapeType="1"/>
              </p:cNvCxnSpPr>
              <p:nvPr/>
            </p:nvCxnSpPr>
            <p:spPr bwMode="auto">
              <a:xfrm>
                <a:off x="3467101" y="806661"/>
                <a:ext cx="1132406"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28" name="直接连接符 6"/>
              <p:cNvCxnSpPr>
                <a:cxnSpLocks noChangeShapeType="1"/>
              </p:cNvCxnSpPr>
              <p:nvPr/>
            </p:nvCxnSpPr>
            <p:spPr bwMode="auto">
              <a:xfrm>
                <a:off x="4026560" y="256168"/>
                <a:ext cx="0" cy="1133914"/>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sp>
            <p:nvSpPr>
              <p:cNvPr id="13329" name="矩形 1"/>
              <p:cNvSpPr>
                <a:spLocks noChangeArrowheads="1"/>
              </p:cNvSpPr>
              <p:nvPr/>
            </p:nvSpPr>
            <p:spPr bwMode="auto">
              <a:xfrm>
                <a:off x="3467101" y="253719"/>
                <a:ext cx="1132406" cy="1133914"/>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609600" rtl="0" eaLnBrk="1" fontAlgn="base" latinLnBrk="0" hangingPunct="1">
                  <a:lnSpc>
                    <a:spcPct val="100000"/>
                  </a:lnSpc>
                  <a:spcBef>
                    <a:spcPct val="0"/>
                  </a:spcBef>
                  <a:spcAft>
                    <a:spcPct val="0"/>
                  </a:spcAft>
                  <a:buClrTx/>
                  <a:buSzTx/>
                  <a:buFontTx/>
                  <a:buNone/>
                  <a:defRPr/>
                </a:pPr>
                <a:endParaRPr kumimoji="0" lang="zh-CN" altLang="en-US" sz="88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sp>
          <p:nvSpPr>
            <p:cNvPr id="13330" name="TextBox 1"/>
            <p:cNvSpPr txBox="1">
              <a:spLocks noChangeArrowheads="1"/>
            </p:cNvSpPr>
            <p:nvPr/>
          </p:nvSpPr>
          <p:spPr bwMode="auto">
            <a:xfrm>
              <a:off x="3473730" y="79132"/>
              <a:ext cx="1067528" cy="14975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曹</a:t>
              </a:r>
            </a:p>
          </p:txBody>
        </p:sp>
      </p:grpSp>
      <p:grpSp>
        <p:nvGrpSpPr>
          <p:cNvPr id="8" name="组合 71"/>
          <p:cNvGrpSpPr/>
          <p:nvPr/>
        </p:nvGrpSpPr>
        <p:grpSpPr bwMode="auto">
          <a:xfrm>
            <a:off x="4545014" y="1862668"/>
            <a:ext cx="1004887" cy="1717393"/>
            <a:chOff x="3429754" y="129071"/>
            <a:chExt cx="1169753" cy="1497564"/>
          </a:xfrm>
        </p:grpSpPr>
        <p:grpSp>
          <p:nvGrpSpPr>
            <p:cNvPr id="9" name="组合 78"/>
            <p:cNvGrpSpPr/>
            <p:nvPr/>
          </p:nvGrpSpPr>
          <p:grpSpPr bwMode="auto">
            <a:xfrm>
              <a:off x="3467101" y="253719"/>
              <a:ext cx="1132406" cy="1136363"/>
              <a:chOff x="3467101" y="253719"/>
              <a:chExt cx="1132406" cy="1136363"/>
            </a:xfrm>
          </p:grpSpPr>
          <p:cxnSp>
            <p:nvCxnSpPr>
              <p:cNvPr id="13333" name="直接连接符 4"/>
              <p:cNvCxnSpPr>
                <a:cxnSpLocks noChangeShapeType="1"/>
              </p:cNvCxnSpPr>
              <p:nvPr/>
            </p:nvCxnSpPr>
            <p:spPr bwMode="auto">
              <a:xfrm>
                <a:off x="3467101" y="806661"/>
                <a:ext cx="1132406"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34" name="直接连接符 6"/>
              <p:cNvCxnSpPr>
                <a:cxnSpLocks noChangeShapeType="1"/>
              </p:cNvCxnSpPr>
              <p:nvPr/>
            </p:nvCxnSpPr>
            <p:spPr bwMode="auto">
              <a:xfrm>
                <a:off x="4026560" y="256168"/>
                <a:ext cx="0" cy="1133914"/>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sp>
            <p:nvSpPr>
              <p:cNvPr id="13335" name="矩形 1"/>
              <p:cNvSpPr>
                <a:spLocks noChangeArrowheads="1"/>
              </p:cNvSpPr>
              <p:nvPr/>
            </p:nvSpPr>
            <p:spPr bwMode="auto">
              <a:xfrm>
                <a:off x="3467101" y="253719"/>
                <a:ext cx="1132406" cy="1133914"/>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609600" rtl="0" eaLnBrk="1" fontAlgn="base" latinLnBrk="0" hangingPunct="1">
                  <a:lnSpc>
                    <a:spcPct val="100000"/>
                  </a:lnSpc>
                  <a:spcBef>
                    <a:spcPct val="0"/>
                  </a:spcBef>
                  <a:spcAft>
                    <a:spcPct val="0"/>
                  </a:spcAft>
                  <a:buClrTx/>
                  <a:buSzTx/>
                  <a:buFontTx/>
                  <a:buNone/>
                  <a:defRPr/>
                </a:pPr>
                <a:endParaRPr kumimoji="0" lang="zh-CN" altLang="en-US" sz="88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sp>
          <p:nvSpPr>
            <p:cNvPr id="13336" name="TextBox 1"/>
            <p:cNvSpPr txBox="1">
              <a:spLocks noChangeArrowheads="1"/>
            </p:cNvSpPr>
            <p:nvPr/>
          </p:nvSpPr>
          <p:spPr bwMode="auto">
            <a:xfrm>
              <a:off x="3429754" y="129071"/>
              <a:ext cx="1067528" cy="14975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督</a:t>
              </a:r>
            </a:p>
          </p:txBody>
        </p:sp>
      </p:grpSp>
      <p:grpSp>
        <p:nvGrpSpPr>
          <p:cNvPr id="10" name="组合 71"/>
          <p:cNvGrpSpPr/>
          <p:nvPr/>
        </p:nvGrpSpPr>
        <p:grpSpPr bwMode="auto">
          <a:xfrm>
            <a:off x="5724526" y="1862668"/>
            <a:ext cx="1006475" cy="1717393"/>
            <a:chOff x="3429754" y="129071"/>
            <a:chExt cx="1169753" cy="1497564"/>
          </a:xfrm>
        </p:grpSpPr>
        <p:grpSp>
          <p:nvGrpSpPr>
            <p:cNvPr id="11" name="组合 78"/>
            <p:cNvGrpSpPr/>
            <p:nvPr/>
          </p:nvGrpSpPr>
          <p:grpSpPr bwMode="auto">
            <a:xfrm>
              <a:off x="3467101" y="253719"/>
              <a:ext cx="1132406" cy="1136363"/>
              <a:chOff x="3467101" y="253719"/>
              <a:chExt cx="1132406" cy="1136363"/>
            </a:xfrm>
          </p:grpSpPr>
          <p:cxnSp>
            <p:nvCxnSpPr>
              <p:cNvPr id="13339" name="直接连接符 4"/>
              <p:cNvCxnSpPr>
                <a:cxnSpLocks noChangeShapeType="1"/>
              </p:cNvCxnSpPr>
              <p:nvPr/>
            </p:nvCxnSpPr>
            <p:spPr bwMode="auto">
              <a:xfrm>
                <a:off x="3467101" y="806661"/>
                <a:ext cx="1132406"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40" name="直接连接符 6"/>
              <p:cNvCxnSpPr>
                <a:cxnSpLocks noChangeShapeType="1"/>
              </p:cNvCxnSpPr>
              <p:nvPr/>
            </p:nvCxnSpPr>
            <p:spPr bwMode="auto">
              <a:xfrm>
                <a:off x="4026560" y="256168"/>
                <a:ext cx="0" cy="1133914"/>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sp>
            <p:nvSpPr>
              <p:cNvPr id="13341" name="矩形 1"/>
              <p:cNvSpPr>
                <a:spLocks noChangeArrowheads="1"/>
              </p:cNvSpPr>
              <p:nvPr/>
            </p:nvSpPr>
            <p:spPr bwMode="auto">
              <a:xfrm>
                <a:off x="3467101" y="253719"/>
                <a:ext cx="1132406" cy="1133914"/>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609600" rtl="0" eaLnBrk="1" fontAlgn="base" latinLnBrk="0" hangingPunct="1">
                  <a:lnSpc>
                    <a:spcPct val="100000"/>
                  </a:lnSpc>
                  <a:spcBef>
                    <a:spcPct val="0"/>
                  </a:spcBef>
                  <a:spcAft>
                    <a:spcPct val="0"/>
                  </a:spcAft>
                  <a:buClrTx/>
                  <a:buSzTx/>
                  <a:buFontTx/>
                  <a:buNone/>
                  <a:defRPr/>
                </a:pPr>
                <a:endParaRPr kumimoji="0" lang="zh-CN" altLang="en-US" sz="88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sp>
          <p:nvSpPr>
            <p:cNvPr id="13342" name="TextBox 1"/>
            <p:cNvSpPr txBox="1">
              <a:spLocks noChangeArrowheads="1"/>
            </p:cNvSpPr>
            <p:nvPr/>
          </p:nvSpPr>
          <p:spPr bwMode="auto">
            <a:xfrm>
              <a:off x="3429754" y="129071"/>
              <a:ext cx="1067528" cy="14975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委</a:t>
              </a:r>
            </a:p>
          </p:txBody>
        </p:sp>
      </p:grpSp>
      <p:grpSp>
        <p:nvGrpSpPr>
          <p:cNvPr id="12" name="组合 71"/>
          <p:cNvGrpSpPr/>
          <p:nvPr/>
        </p:nvGrpSpPr>
        <p:grpSpPr bwMode="auto">
          <a:xfrm>
            <a:off x="6905626" y="1860552"/>
            <a:ext cx="1006475" cy="1717393"/>
            <a:chOff x="3429754" y="129071"/>
            <a:chExt cx="1169753" cy="1497564"/>
          </a:xfrm>
        </p:grpSpPr>
        <p:grpSp>
          <p:nvGrpSpPr>
            <p:cNvPr id="13" name="组合 78"/>
            <p:cNvGrpSpPr/>
            <p:nvPr/>
          </p:nvGrpSpPr>
          <p:grpSpPr bwMode="auto">
            <a:xfrm>
              <a:off x="3467101" y="253719"/>
              <a:ext cx="1132406" cy="1136363"/>
              <a:chOff x="3467101" y="253719"/>
              <a:chExt cx="1132406" cy="1136363"/>
            </a:xfrm>
          </p:grpSpPr>
          <p:cxnSp>
            <p:nvCxnSpPr>
              <p:cNvPr id="13345" name="直接连接符 4"/>
              <p:cNvCxnSpPr>
                <a:cxnSpLocks noChangeShapeType="1"/>
              </p:cNvCxnSpPr>
              <p:nvPr/>
            </p:nvCxnSpPr>
            <p:spPr bwMode="auto">
              <a:xfrm>
                <a:off x="3467101" y="806661"/>
                <a:ext cx="1132406"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46" name="直接连接符 6"/>
              <p:cNvCxnSpPr>
                <a:cxnSpLocks noChangeShapeType="1"/>
              </p:cNvCxnSpPr>
              <p:nvPr/>
            </p:nvCxnSpPr>
            <p:spPr bwMode="auto">
              <a:xfrm>
                <a:off x="4026560" y="256168"/>
                <a:ext cx="0" cy="1133914"/>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sp>
            <p:nvSpPr>
              <p:cNvPr id="13347" name="矩形 1"/>
              <p:cNvSpPr>
                <a:spLocks noChangeArrowheads="1"/>
              </p:cNvSpPr>
              <p:nvPr/>
            </p:nvSpPr>
            <p:spPr bwMode="auto">
              <a:xfrm>
                <a:off x="3467101" y="253719"/>
                <a:ext cx="1132406" cy="1133914"/>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609600" rtl="0" eaLnBrk="1" fontAlgn="base" latinLnBrk="0" hangingPunct="1">
                  <a:lnSpc>
                    <a:spcPct val="100000"/>
                  </a:lnSpc>
                  <a:spcBef>
                    <a:spcPct val="0"/>
                  </a:spcBef>
                  <a:spcAft>
                    <a:spcPct val="0"/>
                  </a:spcAft>
                  <a:buClrTx/>
                  <a:buSzTx/>
                  <a:buFontTx/>
                  <a:buNone/>
                  <a:defRPr/>
                </a:pPr>
                <a:endParaRPr kumimoji="0" lang="zh-CN" altLang="en-US" sz="88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sp>
          <p:nvSpPr>
            <p:cNvPr id="13348" name="TextBox 1"/>
            <p:cNvSpPr txBox="1">
              <a:spLocks noChangeArrowheads="1"/>
            </p:cNvSpPr>
            <p:nvPr/>
          </p:nvSpPr>
          <p:spPr bwMode="auto">
            <a:xfrm>
              <a:off x="3429754" y="129071"/>
              <a:ext cx="1067528" cy="14975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鲁</a:t>
              </a:r>
            </a:p>
          </p:txBody>
        </p:sp>
      </p:grpSp>
      <p:grpSp>
        <p:nvGrpSpPr>
          <p:cNvPr id="14" name="组合 71"/>
          <p:cNvGrpSpPr/>
          <p:nvPr/>
        </p:nvGrpSpPr>
        <p:grpSpPr bwMode="auto">
          <a:xfrm>
            <a:off x="1528764" y="3782486"/>
            <a:ext cx="1006475" cy="1717393"/>
            <a:chOff x="3429754" y="129071"/>
            <a:chExt cx="1169753" cy="1497564"/>
          </a:xfrm>
        </p:grpSpPr>
        <p:grpSp>
          <p:nvGrpSpPr>
            <p:cNvPr id="15" name="组合 78"/>
            <p:cNvGrpSpPr/>
            <p:nvPr/>
          </p:nvGrpSpPr>
          <p:grpSpPr bwMode="auto">
            <a:xfrm>
              <a:off x="3467101" y="253719"/>
              <a:ext cx="1132406" cy="1136363"/>
              <a:chOff x="3467101" y="253719"/>
              <a:chExt cx="1132406" cy="1136363"/>
            </a:xfrm>
          </p:grpSpPr>
          <p:cxnSp>
            <p:nvCxnSpPr>
              <p:cNvPr id="13351" name="直接连接符 4"/>
              <p:cNvCxnSpPr>
                <a:cxnSpLocks noChangeShapeType="1"/>
              </p:cNvCxnSpPr>
              <p:nvPr/>
            </p:nvCxnSpPr>
            <p:spPr bwMode="auto">
              <a:xfrm>
                <a:off x="3467101" y="806661"/>
                <a:ext cx="1132406"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52" name="直接连接符 6"/>
              <p:cNvCxnSpPr>
                <a:cxnSpLocks noChangeShapeType="1"/>
              </p:cNvCxnSpPr>
              <p:nvPr/>
            </p:nvCxnSpPr>
            <p:spPr bwMode="auto">
              <a:xfrm>
                <a:off x="4026560" y="256168"/>
                <a:ext cx="0" cy="1133914"/>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sp>
            <p:nvSpPr>
              <p:cNvPr id="13353" name="矩形 1"/>
              <p:cNvSpPr>
                <a:spLocks noChangeArrowheads="1"/>
              </p:cNvSpPr>
              <p:nvPr/>
            </p:nvSpPr>
            <p:spPr bwMode="auto">
              <a:xfrm>
                <a:off x="3467101" y="253719"/>
                <a:ext cx="1132406" cy="1133914"/>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609600" rtl="0" eaLnBrk="1" fontAlgn="base" latinLnBrk="0" hangingPunct="1">
                  <a:lnSpc>
                    <a:spcPct val="100000"/>
                  </a:lnSpc>
                  <a:spcBef>
                    <a:spcPct val="0"/>
                  </a:spcBef>
                  <a:spcAft>
                    <a:spcPct val="0"/>
                  </a:spcAft>
                  <a:buClrTx/>
                  <a:buSzTx/>
                  <a:buFontTx/>
                  <a:buNone/>
                  <a:defRPr/>
                </a:pPr>
                <a:endParaRPr kumimoji="0" lang="zh-CN" altLang="en-US" sz="88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sp>
          <p:nvSpPr>
            <p:cNvPr id="13354" name="TextBox 1"/>
            <p:cNvSpPr txBox="1">
              <a:spLocks noChangeArrowheads="1"/>
            </p:cNvSpPr>
            <p:nvPr/>
          </p:nvSpPr>
          <p:spPr bwMode="auto">
            <a:xfrm>
              <a:off x="3429754" y="129071"/>
              <a:ext cx="1067528" cy="14975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遮</a:t>
              </a:r>
            </a:p>
          </p:txBody>
        </p:sp>
      </p:grpSp>
      <p:grpSp>
        <p:nvGrpSpPr>
          <p:cNvPr id="16" name="组合 71"/>
          <p:cNvGrpSpPr/>
          <p:nvPr/>
        </p:nvGrpSpPr>
        <p:grpSpPr bwMode="auto">
          <a:xfrm>
            <a:off x="2776538" y="3782486"/>
            <a:ext cx="973137" cy="1717393"/>
            <a:chOff x="3467101" y="129071"/>
            <a:chExt cx="1132406" cy="1497564"/>
          </a:xfrm>
        </p:grpSpPr>
        <p:grpSp>
          <p:nvGrpSpPr>
            <p:cNvPr id="17" name="组合 78"/>
            <p:cNvGrpSpPr/>
            <p:nvPr/>
          </p:nvGrpSpPr>
          <p:grpSpPr bwMode="auto">
            <a:xfrm>
              <a:off x="3467101" y="253719"/>
              <a:ext cx="1132406" cy="1136363"/>
              <a:chOff x="3467101" y="253719"/>
              <a:chExt cx="1132406" cy="1136363"/>
            </a:xfrm>
          </p:grpSpPr>
          <p:cxnSp>
            <p:nvCxnSpPr>
              <p:cNvPr id="13357" name="直接连接符 4"/>
              <p:cNvCxnSpPr>
                <a:cxnSpLocks noChangeShapeType="1"/>
              </p:cNvCxnSpPr>
              <p:nvPr/>
            </p:nvCxnSpPr>
            <p:spPr bwMode="auto">
              <a:xfrm>
                <a:off x="3467101" y="806661"/>
                <a:ext cx="1132406"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58" name="直接连接符 6"/>
              <p:cNvCxnSpPr>
                <a:cxnSpLocks noChangeShapeType="1"/>
              </p:cNvCxnSpPr>
              <p:nvPr/>
            </p:nvCxnSpPr>
            <p:spPr bwMode="auto">
              <a:xfrm>
                <a:off x="4026560" y="256168"/>
                <a:ext cx="0" cy="1133914"/>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sp>
            <p:nvSpPr>
              <p:cNvPr id="13359" name="矩形 1"/>
              <p:cNvSpPr>
                <a:spLocks noChangeArrowheads="1"/>
              </p:cNvSpPr>
              <p:nvPr/>
            </p:nvSpPr>
            <p:spPr bwMode="auto">
              <a:xfrm>
                <a:off x="3467101" y="253719"/>
                <a:ext cx="1132406" cy="1133914"/>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609600" rtl="0" eaLnBrk="1" fontAlgn="base" latinLnBrk="0" hangingPunct="1">
                  <a:lnSpc>
                    <a:spcPct val="100000"/>
                  </a:lnSpc>
                  <a:spcBef>
                    <a:spcPct val="0"/>
                  </a:spcBef>
                  <a:spcAft>
                    <a:spcPct val="0"/>
                  </a:spcAft>
                  <a:buClrTx/>
                  <a:buSzTx/>
                  <a:buFontTx/>
                  <a:buNone/>
                  <a:defRPr/>
                </a:pPr>
                <a:endParaRPr kumimoji="0" lang="zh-CN" altLang="en-US" sz="88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sp>
          <p:nvSpPr>
            <p:cNvPr id="13360" name="TextBox 1"/>
            <p:cNvSpPr txBox="1">
              <a:spLocks noChangeArrowheads="1"/>
            </p:cNvSpPr>
            <p:nvPr/>
          </p:nvSpPr>
          <p:spPr bwMode="auto">
            <a:xfrm>
              <a:off x="3492796" y="129071"/>
              <a:ext cx="1067528" cy="14975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寨</a:t>
              </a:r>
            </a:p>
          </p:txBody>
        </p:sp>
      </p:grpSp>
      <p:grpSp>
        <p:nvGrpSpPr>
          <p:cNvPr id="18" name="组合 71"/>
          <p:cNvGrpSpPr/>
          <p:nvPr/>
        </p:nvGrpSpPr>
        <p:grpSpPr bwMode="auto">
          <a:xfrm>
            <a:off x="3976689" y="3763435"/>
            <a:ext cx="974725" cy="1717393"/>
            <a:chOff x="3467101" y="100805"/>
            <a:chExt cx="1132406" cy="1497561"/>
          </a:xfrm>
        </p:grpSpPr>
        <p:grpSp>
          <p:nvGrpSpPr>
            <p:cNvPr id="19" name="组合 78"/>
            <p:cNvGrpSpPr/>
            <p:nvPr/>
          </p:nvGrpSpPr>
          <p:grpSpPr bwMode="auto">
            <a:xfrm>
              <a:off x="3467101" y="253719"/>
              <a:ext cx="1132406" cy="1136363"/>
              <a:chOff x="3467101" y="253719"/>
              <a:chExt cx="1132406" cy="1136363"/>
            </a:xfrm>
          </p:grpSpPr>
          <p:cxnSp>
            <p:nvCxnSpPr>
              <p:cNvPr id="13363" name="直接连接符 4"/>
              <p:cNvCxnSpPr>
                <a:cxnSpLocks noChangeShapeType="1"/>
              </p:cNvCxnSpPr>
              <p:nvPr/>
            </p:nvCxnSpPr>
            <p:spPr bwMode="auto">
              <a:xfrm>
                <a:off x="3467101" y="806661"/>
                <a:ext cx="1132406"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64" name="直接连接符 6"/>
              <p:cNvCxnSpPr>
                <a:cxnSpLocks noChangeShapeType="1"/>
              </p:cNvCxnSpPr>
              <p:nvPr/>
            </p:nvCxnSpPr>
            <p:spPr bwMode="auto">
              <a:xfrm>
                <a:off x="4026560" y="256168"/>
                <a:ext cx="0" cy="1133914"/>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sp>
            <p:nvSpPr>
              <p:cNvPr id="13365" name="矩形 1"/>
              <p:cNvSpPr>
                <a:spLocks noChangeArrowheads="1"/>
              </p:cNvSpPr>
              <p:nvPr/>
            </p:nvSpPr>
            <p:spPr bwMode="auto">
              <a:xfrm>
                <a:off x="3467101" y="253719"/>
                <a:ext cx="1132406" cy="1133914"/>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609600" rtl="0" eaLnBrk="1" fontAlgn="base" latinLnBrk="0" hangingPunct="1">
                  <a:lnSpc>
                    <a:spcPct val="100000"/>
                  </a:lnSpc>
                  <a:spcBef>
                    <a:spcPct val="0"/>
                  </a:spcBef>
                  <a:spcAft>
                    <a:spcPct val="0"/>
                  </a:spcAft>
                  <a:buClrTx/>
                  <a:buSzTx/>
                  <a:buFontTx/>
                  <a:buNone/>
                  <a:defRPr/>
                </a:pPr>
                <a:endParaRPr kumimoji="0" lang="zh-CN" altLang="en-US" sz="88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sp>
          <p:nvSpPr>
            <p:cNvPr id="13366" name="TextBox 1"/>
            <p:cNvSpPr txBox="1">
              <a:spLocks noChangeArrowheads="1"/>
            </p:cNvSpPr>
            <p:nvPr/>
          </p:nvSpPr>
          <p:spPr bwMode="auto">
            <a:xfrm>
              <a:off x="3475174" y="100805"/>
              <a:ext cx="1067528" cy="14975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擂</a:t>
              </a:r>
            </a:p>
          </p:txBody>
        </p:sp>
      </p:grpSp>
      <p:grpSp>
        <p:nvGrpSpPr>
          <p:cNvPr id="20" name="组合 71"/>
          <p:cNvGrpSpPr/>
          <p:nvPr/>
        </p:nvGrpSpPr>
        <p:grpSpPr bwMode="auto">
          <a:xfrm>
            <a:off x="5211764" y="3765552"/>
            <a:ext cx="1000125" cy="1717393"/>
            <a:chOff x="3436573" y="109043"/>
            <a:chExt cx="1162934" cy="1497564"/>
          </a:xfrm>
        </p:grpSpPr>
        <p:grpSp>
          <p:nvGrpSpPr>
            <p:cNvPr id="21" name="组合 78"/>
            <p:cNvGrpSpPr/>
            <p:nvPr/>
          </p:nvGrpSpPr>
          <p:grpSpPr bwMode="auto">
            <a:xfrm>
              <a:off x="3467101" y="253719"/>
              <a:ext cx="1132406" cy="1136363"/>
              <a:chOff x="3467101" y="253719"/>
              <a:chExt cx="1132406" cy="1136363"/>
            </a:xfrm>
          </p:grpSpPr>
          <p:cxnSp>
            <p:nvCxnSpPr>
              <p:cNvPr id="13369" name="直接连接符 4"/>
              <p:cNvCxnSpPr>
                <a:cxnSpLocks noChangeShapeType="1"/>
              </p:cNvCxnSpPr>
              <p:nvPr/>
            </p:nvCxnSpPr>
            <p:spPr bwMode="auto">
              <a:xfrm>
                <a:off x="3467101" y="806661"/>
                <a:ext cx="1132406"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70" name="直接连接符 6"/>
              <p:cNvCxnSpPr>
                <a:cxnSpLocks noChangeShapeType="1"/>
              </p:cNvCxnSpPr>
              <p:nvPr/>
            </p:nvCxnSpPr>
            <p:spPr bwMode="auto">
              <a:xfrm>
                <a:off x="4026560" y="256168"/>
                <a:ext cx="0" cy="1133914"/>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sp>
            <p:nvSpPr>
              <p:cNvPr id="13371" name="矩形 1"/>
              <p:cNvSpPr>
                <a:spLocks noChangeArrowheads="1"/>
              </p:cNvSpPr>
              <p:nvPr/>
            </p:nvSpPr>
            <p:spPr bwMode="auto">
              <a:xfrm>
                <a:off x="3467101" y="253719"/>
                <a:ext cx="1132406" cy="1133914"/>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609600" rtl="0" eaLnBrk="1" fontAlgn="base" latinLnBrk="0" hangingPunct="1">
                  <a:lnSpc>
                    <a:spcPct val="100000"/>
                  </a:lnSpc>
                  <a:spcBef>
                    <a:spcPct val="0"/>
                  </a:spcBef>
                  <a:spcAft>
                    <a:spcPct val="0"/>
                  </a:spcAft>
                  <a:buClrTx/>
                  <a:buSzTx/>
                  <a:buFontTx/>
                  <a:buNone/>
                  <a:defRPr/>
                </a:pPr>
                <a:endParaRPr kumimoji="0" lang="zh-CN" altLang="en-US" sz="88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sp>
          <p:nvSpPr>
            <p:cNvPr id="13372" name="TextBox 1"/>
            <p:cNvSpPr txBox="1">
              <a:spLocks noChangeArrowheads="1"/>
            </p:cNvSpPr>
            <p:nvPr/>
          </p:nvSpPr>
          <p:spPr bwMode="auto">
            <a:xfrm>
              <a:off x="3436573" y="109043"/>
              <a:ext cx="1067528" cy="14975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纳</a:t>
              </a:r>
            </a:p>
          </p:txBody>
        </p:sp>
      </p:grpSp>
      <p:grpSp>
        <p:nvGrpSpPr>
          <p:cNvPr id="22" name="组合 71"/>
          <p:cNvGrpSpPr/>
          <p:nvPr/>
        </p:nvGrpSpPr>
        <p:grpSpPr bwMode="auto">
          <a:xfrm>
            <a:off x="6389689" y="3793068"/>
            <a:ext cx="1006475" cy="1717393"/>
            <a:chOff x="3429754" y="129071"/>
            <a:chExt cx="1169753" cy="1497564"/>
          </a:xfrm>
        </p:grpSpPr>
        <p:grpSp>
          <p:nvGrpSpPr>
            <p:cNvPr id="23" name="组合 78"/>
            <p:cNvGrpSpPr/>
            <p:nvPr/>
          </p:nvGrpSpPr>
          <p:grpSpPr bwMode="auto">
            <a:xfrm>
              <a:off x="3467101" y="253719"/>
              <a:ext cx="1132406" cy="1136363"/>
              <a:chOff x="3467101" y="253719"/>
              <a:chExt cx="1132406" cy="1136363"/>
            </a:xfrm>
          </p:grpSpPr>
          <p:cxnSp>
            <p:nvCxnSpPr>
              <p:cNvPr id="13375" name="直接连接符 4"/>
              <p:cNvCxnSpPr>
                <a:cxnSpLocks noChangeShapeType="1"/>
              </p:cNvCxnSpPr>
              <p:nvPr/>
            </p:nvCxnSpPr>
            <p:spPr bwMode="auto">
              <a:xfrm>
                <a:off x="3467101" y="806661"/>
                <a:ext cx="1132406"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76" name="直接连接符 6"/>
              <p:cNvCxnSpPr>
                <a:cxnSpLocks noChangeShapeType="1"/>
              </p:cNvCxnSpPr>
              <p:nvPr/>
            </p:nvCxnSpPr>
            <p:spPr bwMode="auto">
              <a:xfrm>
                <a:off x="4026560" y="256168"/>
                <a:ext cx="0" cy="1133914"/>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sp>
            <p:nvSpPr>
              <p:cNvPr id="13377" name="矩形 1"/>
              <p:cNvSpPr>
                <a:spLocks noChangeArrowheads="1"/>
              </p:cNvSpPr>
              <p:nvPr/>
            </p:nvSpPr>
            <p:spPr bwMode="auto">
              <a:xfrm>
                <a:off x="3467101" y="253719"/>
                <a:ext cx="1132406" cy="1133914"/>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609600" rtl="0" eaLnBrk="1" fontAlgn="base" latinLnBrk="0" hangingPunct="1">
                  <a:lnSpc>
                    <a:spcPct val="100000"/>
                  </a:lnSpc>
                  <a:spcBef>
                    <a:spcPct val="0"/>
                  </a:spcBef>
                  <a:spcAft>
                    <a:spcPct val="0"/>
                  </a:spcAft>
                  <a:buClrTx/>
                  <a:buSzTx/>
                  <a:buFontTx/>
                  <a:buNone/>
                  <a:defRPr/>
                </a:pPr>
                <a:endParaRPr kumimoji="0" lang="zh-CN" altLang="en-US" sz="88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sp>
          <p:nvSpPr>
            <p:cNvPr id="13378" name="TextBox 1"/>
            <p:cNvSpPr txBox="1">
              <a:spLocks noChangeArrowheads="1"/>
            </p:cNvSpPr>
            <p:nvPr/>
          </p:nvSpPr>
          <p:spPr bwMode="auto">
            <a:xfrm>
              <a:off x="3429754" y="129071"/>
              <a:ext cx="1067528" cy="14975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插</a:t>
              </a:r>
            </a:p>
          </p:txBody>
        </p:sp>
      </p:grpSp>
      <p:grpSp>
        <p:nvGrpSpPr>
          <p:cNvPr id="24" name="组合 27"/>
          <p:cNvGrpSpPr/>
          <p:nvPr/>
        </p:nvGrpSpPr>
        <p:grpSpPr bwMode="auto">
          <a:xfrm>
            <a:off x="3476626" y="423334"/>
            <a:ext cx="1901825" cy="745067"/>
            <a:chOff x="2414672" y="257447"/>
            <a:chExt cx="1819492" cy="494475"/>
          </a:xfrm>
        </p:grpSpPr>
        <p:sp>
          <p:nvSpPr>
            <p:cNvPr id="86" name="矩形: 圆角 28"/>
            <p:cNvSpPr/>
            <p:nvPr/>
          </p:nvSpPr>
          <p:spPr bwMode="auto">
            <a:xfrm rot="21177325">
              <a:off x="2414672" y="257447"/>
              <a:ext cx="564984" cy="471999"/>
            </a:xfrm>
            <a:prstGeom prst="roundRect">
              <a:avLst/>
            </a:prstGeom>
            <a:solidFill>
              <a:srgbClr val="FFCCCC"/>
            </a:solidFill>
            <a:ln>
              <a:solidFill>
                <a:srgbClr val="FF9999">
                  <a:alpha val="30196"/>
                </a:srgbClr>
              </a:solid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6096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0000FF"/>
                  </a:solidFill>
                  <a:effectLst/>
                  <a:uLnTx/>
                  <a:uFillTx/>
                  <a:latin typeface="黑体" panose="02010609060101010101" pitchFamily="49" charset="-122"/>
                  <a:ea typeface="黑体" panose="02010609060101010101" pitchFamily="49" charset="-122"/>
                  <a:cs typeface="+mn-cs"/>
                </a:rPr>
                <a:t>我</a:t>
              </a:r>
            </a:p>
          </p:txBody>
        </p:sp>
        <p:sp>
          <p:nvSpPr>
            <p:cNvPr id="87" name="矩形: 圆角 29"/>
            <p:cNvSpPr/>
            <p:nvPr/>
          </p:nvSpPr>
          <p:spPr bwMode="auto">
            <a:xfrm rot="432022">
              <a:off x="3043445" y="267281"/>
              <a:ext cx="566503" cy="470594"/>
            </a:xfrm>
            <a:prstGeom prst="roundRect">
              <a:avLst/>
            </a:prstGeom>
            <a:solidFill>
              <a:srgbClr val="CCFFCC"/>
            </a:solidFill>
            <a:ln>
              <a:solidFill>
                <a:srgbClr val="99FF99">
                  <a:alpha val="20000"/>
                </a:srgbClr>
              </a:solid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6096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0000FF"/>
                  </a:solidFill>
                  <a:effectLst/>
                  <a:uLnTx/>
                  <a:uFillTx/>
                  <a:latin typeface="黑体" panose="02010609060101010101" pitchFamily="49" charset="-122"/>
                  <a:ea typeface="黑体" panose="02010609060101010101" pitchFamily="49" charset="-122"/>
                  <a:cs typeface="+mn-cs"/>
                </a:rPr>
                <a:t>会</a:t>
              </a:r>
            </a:p>
          </p:txBody>
        </p:sp>
        <p:sp>
          <p:nvSpPr>
            <p:cNvPr id="88" name="矩形: 圆角 30"/>
            <p:cNvSpPr/>
            <p:nvPr/>
          </p:nvSpPr>
          <p:spPr bwMode="auto">
            <a:xfrm rot="21188383">
              <a:off x="3667662" y="279923"/>
              <a:ext cx="566502" cy="471999"/>
            </a:xfrm>
            <a:prstGeom prst="roundRect">
              <a:avLst/>
            </a:prstGeom>
            <a:solidFill>
              <a:srgbClr val="FFCC99"/>
            </a:solidFill>
            <a:ln>
              <a:solidFill>
                <a:srgbClr val="FFCC66"/>
              </a:solid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6096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0000FF"/>
                  </a:solidFill>
                  <a:effectLst/>
                  <a:uLnTx/>
                  <a:uFillTx/>
                  <a:latin typeface="黑体" panose="02010609060101010101" pitchFamily="49" charset="-122"/>
                  <a:ea typeface="黑体" panose="02010609060101010101" pitchFamily="49" charset="-122"/>
                  <a:cs typeface="+mn-cs"/>
                </a:rPr>
                <a:t>写</a:t>
              </a:r>
            </a:p>
          </p:txBody>
        </p:sp>
      </p:grpSp>
    </p:spTree>
  </p:cSld>
  <p:clrMapOvr>
    <a:masterClrMapping/>
  </p:clrMapOvr>
  <p:transition spd="slow">
    <p:cover dir="rd"/>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文本框 2"/>
          <p:cNvSpPr txBox="1">
            <a:spLocks noChangeArrowheads="1"/>
          </p:cNvSpPr>
          <p:nvPr/>
        </p:nvSpPr>
        <p:spPr bwMode="auto">
          <a:xfrm>
            <a:off x="917576" y="2885018"/>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defRPr>
            </a:lvl1pPr>
            <a:lvl2pPr eaLnBrk="0" hangingPunct="0">
              <a:defRPr>
                <a:solidFill>
                  <a:schemeClr val="tx1"/>
                </a:solidFill>
                <a:latin typeface="Calibri" panose="020F0502020204030204" pitchFamily="34" charset="0"/>
              </a:defRPr>
            </a:lvl2pPr>
            <a:lvl3pPr eaLnBrk="0" hangingPunct="0">
              <a:defRPr>
                <a:solidFill>
                  <a:schemeClr val="tx1"/>
                </a:solidFill>
                <a:latin typeface="Calibri" panose="020F0502020204030204" pitchFamily="34" charset="0"/>
              </a:defRPr>
            </a:lvl3pPr>
            <a:lvl4pPr eaLnBrk="0" hangingPunct="0">
              <a:defRPr>
                <a:solidFill>
                  <a:schemeClr val="tx1"/>
                </a:solidFill>
                <a:latin typeface="Calibri" panose="020F0502020204030204" pitchFamily="34" charset="0"/>
              </a:defRPr>
            </a:lvl4pPr>
            <a:lvl5pPr eaLnBrk="0" hangingPunct="0">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结构：</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4338" name="文本框 3"/>
          <p:cNvSpPr txBox="1">
            <a:spLocks noChangeArrowheads="1"/>
          </p:cNvSpPr>
          <p:nvPr/>
        </p:nvSpPr>
        <p:spPr bwMode="auto">
          <a:xfrm>
            <a:off x="917576" y="3793067"/>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defRPr>
            </a:lvl1pPr>
            <a:lvl2pPr eaLnBrk="0" hangingPunct="0">
              <a:defRPr>
                <a:solidFill>
                  <a:schemeClr val="tx1"/>
                </a:solidFill>
                <a:latin typeface="Calibri" panose="020F0502020204030204" pitchFamily="34" charset="0"/>
              </a:defRPr>
            </a:lvl2pPr>
            <a:lvl3pPr eaLnBrk="0" hangingPunct="0">
              <a:defRPr>
                <a:solidFill>
                  <a:schemeClr val="tx1"/>
                </a:solidFill>
                <a:latin typeface="Calibri" panose="020F0502020204030204" pitchFamily="34" charset="0"/>
              </a:defRPr>
            </a:lvl3pPr>
            <a:lvl4pPr eaLnBrk="0" hangingPunct="0">
              <a:defRPr>
                <a:solidFill>
                  <a:schemeClr val="tx1"/>
                </a:solidFill>
                <a:latin typeface="Calibri" panose="020F0502020204030204" pitchFamily="34" charset="0"/>
              </a:defRPr>
            </a:lvl4pPr>
            <a:lvl5pPr eaLnBrk="0" hangingPunct="0">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部首：</a:t>
            </a:r>
          </a:p>
        </p:txBody>
      </p:sp>
      <p:sp>
        <p:nvSpPr>
          <p:cNvPr id="14339" name="文本框 4"/>
          <p:cNvSpPr txBox="1">
            <a:spLocks noChangeArrowheads="1"/>
          </p:cNvSpPr>
          <p:nvPr/>
        </p:nvSpPr>
        <p:spPr bwMode="auto">
          <a:xfrm>
            <a:off x="928689" y="4819651"/>
            <a:ext cx="2254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defRPr>
            </a:lvl1pPr>
            <a:lvl2pPr eaLnBrk="0" hangingPunct="0">
              <a:defRPr>
                <a:solidFill>
                  <a:schemeClr val="tx1"/>
                </a:solidFill>
                <a:latin typeface="Calibri" panose="020F0502020204030204" pitchFamily="34" charset="0"/>
              </a:defRPr>
            </a:lvl2pPr>
            <a:lvl3pPr eaLnBrk="0" hangingPunct="0">
              <a:defRPr>
                <a:solidFill>
                  <a:schemeClr val="tx1"/>
                </a:solidFill>
                <a:latin typeface="Calibri" panose="020F0502020204030204" pitchFamily="34" charset="0"/>
              </a:defRPr>
            </a:lvl3pPr>
            <a:lvl4pPr eaLnBrk="0" hangingPunct="0">
              <a:defRPr>
                <a:solidFill>
                  <a:schemeClr val="tx1"/>
                </a:solidFill>
                <a:latin typeface="Calibri" panose="020F0502020204030204" pitchFamily="34" charset="0"/>
              </a:defRPr>
            </a:lvl4pPr>
            <a:lvl5pPr eaLnBrk="0" hangingPunct="0">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书写指导：</a:t>
            </a:r>
          </a:p>
        </p:txBody>
      </p:sp>
      <p:sp>
        <p:nvSpPr>
          <p:cNvPr id="14340" name="文本框 5"/>
          <p:cNvSpPr txBox="1">
            <a:spLocks noChangeArrowheads="1"/>
          </p:cNvSpPr>
          <p:nvPr/>
        </p:nvSpPr>
        <p:spPr bwMode="auto">
          <a:xfrm>
            <a:off x="2876550" y="4599517"/>
            <a:ext cx="6084888"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defRPr>
            </a:lvl1pPr>
            <a:lvl2pPr eaLnBrk="0" hangingPunct="0">
              <a:defRPr>
                <a:solidFill>
                  <a:schemeClr val="tx1"/>
                </a:solidFill>
                <a:latin typeface="Calibri" panose="020F0502020204030204" pitchFamily="34" charset="0"/>
              </a:defRPr>
            </a:lvl2pPr>
            <a:lvl3pPr eaLnBrk="0" hangingPunct="0">
              <a:defRPr>
                <a:solidFill>
                  <a:schemeClr val="tx1"/>
                </a:solidFill>
                <a:latin typeface="Calibri" panose="020F0502020204030204" pitchFamily="34" charset="0"/>
              </a:defRPr>
            </a:lvl3pPr>
            <a:lvl4pPr eaLnBrk="0" hangingPunct="0">
              <a:defRPr>
                <a:solidFill>
                  <a:schemeClr val="tx1"/>
                </a:solidFill>
                <a:latin typeface="Calibri" panose="020F0502020204030204" pitchFamily="34" charset="0"/>
              </a:defRPr>
            </a:lvl4pPr>
            <a:lvl5pPr eaLnBrk="0" hangingPunct="0">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1219200" rtl="0" eaLnBrk="0"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“灬”四点要协调，两边大，中间小；“辶”捺伸展。</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4341" name="文本框 6"/>
          <p:cNvSpPr txBox="1">
            <a:spLocks noChangeArrowheads="1"/>
          </p:cNvSpPr>
          <p:nvPr/>
        </p:nvSpPr>
        <p:spPr bwMode="auto">
          <a:xfrm>
            <a:off x="827089" y="1511300"/>
            <a:ext cx="117157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defRPr>
            </a:lvl1pPr>
            <a:lvl2pPr eaLnBrk="0" hangingPunct="0">
              <a:defRPr>
                <a:solidFill>
                  <a:schemeClr val="tx1"/>
                </a:solidFill>
                <a:latin typeface="Calibri" panose="020F0502020204030204" pitchFamily="34" charset="0"/>
              </a:defRPr>
            </a:lvl2pPr>
            <a:lvl3pPr eaLnBrk="0" hangingPunct="0">
              <a:defRPr>
                <a:solidFill>
                  <a:schemeClr val="tx1"/>
                </a:solidFill>
                <a:latin typeface="Calibri" panose="020F0502020204030204" pitchFamily="34" charset="0"/>
              </a:defRPr>
            </a:lvl3pPr>
            <a:lvl4pPr eaLnBrk="0" hangingPunct="0">
              <a:defRPr>
                <a:solidFill>
                  <a:schemeClr val="tx1"/>
                </a:solidFill>
                <a:latin typeface="Calibri" panose="020F0502020204030204" pitchFamily="34" charset="0"/>
              </a:defRPr>
            </a:lvl4pPr>
            <a:lvl5pPr eaLnBrk="0" hangingPunct="0">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zhē</a:t>
            </a:r>
          </a:p>
        </p:txBody>
      </p:sp>
      <p:sp>
        <p:nvSpPr>
          <p:cNvPr id="14342" name="文本框 17"/>
          <p:cNvSpPr txBox="1">
            <a:spLocks noChangeArrowheads="1"/>
          </p:cNvSpPr>
          <p:nvPr/>
        </p:nvSpPr>
        <p:spPr bwMode="auto">
          <a:xfrm>
            <a:off x="2055813" y="1128184"/>
            <a:ext cx="1181100" cy="1733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defRPr>
            </a:lvl1pPr>
            <a:lvl2pPr eaLnBrk="0" hangingPunct="0">
              <a:defRPr>
                <a:solidFill>
                  <a:schemeClr val="tx1"/>
                </a:solidFill>
                <a:latin typeface="Calibri" panose="020F0502020204030204" pitchFamily="34" charset="0"/>
              </a:defRPr>
            </a:lvl2pPr>
            <a:lvl3pPr eaLnBrk="0" hangingPunct="0">
              <a:defRPr>
                <a:solidFill>
                  <a:schemeClr val="tx1"/>
                </a:solidFill>
                <a:latin typeface="Calibri" panose="020F0502020204030204" pitchFamily="34" charset="0"/>
              </a:defRPr>
            </a:lvl3pPr>
            <a:lvl4pPr eaLnBrk="0" hangingPunct="0">
              <a:defRPr>
                <a:solidFill>
                  <a:schemeClr val="tx1"/>
                </a:solidFill>
                <a:latin typeface="Calibri" panose="020F0502020204030204" pitchFamily="34" charset="0"/>
              </a:defRPr>
            </a:lvl4pPr>
            <a:lvl5pPr eaLnBrk="0" hangingPunct="0">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106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遮</a:t>
            </a:r>
          </a:p>
        </p:txBody>
      </p:sp>
      <p:sp>
        <p:nvSpPr>
          <p:cNvPr id="18" name="Text Box 15"/>
          <p:cNvSpPr txBox="1">
            <a:spLocks noChangeArrowheads="1"/>
          </p:cNvSpPr>
          <p:nvPr/>
        </p:nvSpPr>
        <p:spPr bwMode="auto">
          <a:xfrm>
            <a:off x="917576" y="491277"/>
            <a:ext cx="4032553" cy="1405000"/>
          </a:xfrm>
          <a:prstGeom prst="rect">
            <a:avLst/>
          </a:prstGeom>
          <a:noFill/>
          <a:ln>
            <a:noFill/>
          </a:ln>
          <a:effectLst>
            <a:glow rad="228600">
              <a:srgbClr val="9BBB59">
                <a:satMod val="175000"/>
                <a:alpha val="40000"/>
              </a:srgb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auto" latinLnBrk="0" hangingPunct="1">
              <a:lnSpc>
                <a:spcPct val="100000"/>
              </a:lnSpc>
              <a:spcBef>
                <a:spcPts val="1600"/>
              </a:spcBef>
              <a:spcAft>
                <a:spcPts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重难点字书写指导</a:t>
            </a:r>
          </a:p>
        </p:txBody>
      </p:sp>
      <p:sp>
        <p:nvSpPr>
          <p:cNvPr id="14344" name="文本框 9"/>
          <p:cNvSpPr txBox="1">
            <a:spLocks noChangeArrowheads="1"/>
          </p:cNvSpPr>
          <p:nvPr/>
        </p:nvSpPr>
        <p:spPr bwMode="auto">
          <a:xfrm>
            <a:off x="2166939" y="2878667"/>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defRPr>
            </a:lvl1pPr>
            <a:lvl2pPr eaLnBrk="0" hangingPunct="0">
              <a:defRPr>
                <a:solidFill>
                  <a:schemeClr val="tx1"/>
                </a:solidFill>
                <a:latin typeface="Calibri" panose="020F0502020204030204" pitchFamily="34" charset="0"/>
              </a:defRPr>
            </a:lvl2pPr>
            <a:lvl3pPr eaLnBrk="0" hangingPunct="0">
              <a:defRPr>
                <a:solidFill>
                  <a:schemeClr val="tx1"/>
                </a:solidFill>
                <a:latin typeface="Calibri" panose="020F0502020204030204" pitchFamily="34" charset="0"/>
              </a:defRPr>
            </a:lvl3pPr>
            <a:lvl4pPr eaLnBrk="0" hangingPunct="0">
              <a:defRPr>
                <a:solidFill>
                  <a:schemeClr val="tx1"/>
                </a:solidFill>
                <a:latin typeface="Calibri" panose="020F0502020204030204" pitchFamily="34" charset="0"/>
              </a:defRPr>
            </a:lvl4pPr>
            <a:lvl5pPr eaLnBrk="0" hangingPunct="0">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半包围</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4345" name="文本框 10"/>
          <p:cNvSpPr txBox="1">
            <a:spLocks noChangeArrowheads="1"/>
          </p:cNvSpPr>
          <p:nvPr/>
        </p:nvSpPr>
        <p:spPr bwMode="auto">
          <a:xfrm>
            <a:off x="2228851" y="3803651"/>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defRPr>
            </a:lvl1pPr>
            <a:lvl2pPr eaLnBrk="0" hangingPunct="0">
              <a:defRPr>
                <a:solidFill>
                  <a:schemeClr val="tx1"/>
                </a:solidFill>
                <a:latin typeface="Calibri" panose="020F0502020204030204" pitchFamily="34" charset="0"/>
              </a:defRPr>
            </a:lvl2pPr>
            <a:lvl3pPr eaLnBrk="0" hangingPunct="0">
              <a:defRPr>
                <a:solidFill>
                  <a:schemeClr val="tx1"/>
                </a:solidFill>
                <a:latin typeface="Calibri" panose="020F0502020204030204" pitchFamily="34" charset="0"/>
              </a:defRPr>
            </a:lvl3pPr>
            <a:lvl4pPr eaLnBrk="0" hangingPunct="0">
              <a:defRPr>
                <a:solidFill>
                  <a:schemeClr val="tx1"/>
                </a:solidFill>
                <a:latin typeface="Calibri" panose="020F0502020204030204" pitchFamily="34" charset="0"/>
              </a:defRPr>
            </a:lvl4pPr>
            <a:lvl5pPr eaLnBrk="0" hangingPunct="0">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辶</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pic>
        <p:nvPicPr>
          <p:cNvPr id="21" name="遮.wmv">
            <a:hlinkClick r:id="" action="ppaction://media"/>
          </p:cNvPr>
          <p:cNvPicPr>
            <a:picLocks noRot="1" noChangeAspect="1" noChangeArrowheads="1"/>
          </p:cNvPicPr>
          <p:nvPr>
            <a:videoFile r:link="rId1"/>
            <p:extLst>
              <p:ext uri="{DAA4B4D4-6D71-4841-9C94-3DE7FCFB9230}">
                <p14:media xmlns:p14="http://schemas.microsoft.com/office/powerpoint/2010/main" xmlns="" r:link="rId3"/>
              </p:ext>
            </p:extLst>
          </p:nvPr>
        </p:nvPicPr>
        <p:blipFill>
          <a:blip r:embed="rId4">
            <a:extLst>
              <a:ext uri="{28A0092B-C50C-407E-A947-70E740481C1C}">
                <a14:useLocalDpi xmlns:a14="http://schemas.microsoft.com/office/drawing/2010/main" xmlns="" val="0"/>
              </a:ext>
            </a:extLst>
          </a:blip>
          <a:srcRect/>
          <a:stretch>
            <a:fillRect/>
          </a:stretch>
        </p:blipFill>
        <p:spPr bwMode="auto">
          <a:xfrm>
            <a:off x="5740401" y="1407586"/>
            <a:ext cx="2220913" cy="294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47" name="图片 2"/>
          <p:cNvPicPr>
            <a:picLocks noChangeAspect="1" noChangeArrowheads="1"/>
          </p:cNvPicPr>
          <p:nvPr/>
        </p:nvPicPr>
        <p:blipFill>
          <a:blip r:embed="rId5" cstate="email"/>
          <a:srcRect/>
          <a:stretch>
            <a:fillRect/>
          </a:stretch>
        </p:blipFill>
        <p:spPr bwMode="auto">
          <a:xfrm>
            <a:off x="217489" y="152402"/>
            <a:ext cx="700087" cy="1428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restart="whenNotActive" fill="hold" evtFilter="cancelBubble" nodeType="interactiveSeq">
                <p:stCondLst>
                  <p:cond evt="onClick" delay="0">
                    <p:tgtEl>
                      <p:spTgt spid="21"/>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21"/>
                                        </p:tgtEl>
                                      </p:cBhvr>
                                    </p:cmd>
                                  </p:childTnLst>
                                </p:cTn>
                              </p:par>
                            </p:childTnLst>
                          </p:cTn>
                        </p:par>
                      </p:childTnLst>
                    </p:cTn>
                  </p:par>
                </p:childTnLst>
              </p:cTn>
              <p:nextCondLst>
                <p:cond evt="onClick" delay="0">
                  <p:tgtEl>
                    <p:spTgt spid="21"/>
                  </p:tgtEl>
                </p:cond>
              </p:nextCondLst>
            </p:seq>
            <p:video>
              <p:cMediaNode vol="80000">
                <p:cTn id="7" fill="hold" display="0">
                  <p:stCondLst>
                    <p:cond delay="indefinite"/>
                  </p:stCondLst>
                </p:cTn>
                <p:tgtEl>
                  <p:spTgt spid="21"/>
                </p:tgtEl>
              </p:cMediaNode>
            </p:video>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13"/>
          <p:cNvSpPr txBox="1">
            <a:spLocks noChangeArrowheads="1"/>
          </p:cNvSpPr>
          <p:nvPr/>
        </p:nvSpPr>
        <p:spPr bwMode="auto">
          <a:xfrm>
            <a:off x="490538" y="1058334"/>
            <a:ext cx="8393112" cy="862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609600" marR="0" lvl="0" indent="-609600" algn="l" defTabSz="609600" rtl="0" eaLnBrk="1" fontAlgn="base" latinLnBrk="0" hangingPunct="1">
              <a:lnSpc>
                <a:spcPct val="130000"/>
              </a:lnSpc>
              <a:spcBef>
                <a:spcPct val="0"/>
              </a:spcBef>
              <a:spcAft>
                <a:spcPct val="0"/>
              </a:spcAft>
              <a:buClrTx/>
              <a:buSzTx/>
              <a:buFont typeface="Wingdings" panose="05000000000000000000" pitchFamily="2" charset="2"/>
              <a:buChar char="l"/>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口头指派或命令；嘱咐。         （   ）</a:t>
            </a:r>
          </a:p>
          <a:p>
            <a:pPr marL="609600" marR="0" lvl="0" indent="-609600" algn="l" defTabSz="609600" rtl="0" eaLnBrk="1" fontAlgn="base" latinLnBrk="0" hangingPunct="1">
              <a:lnSpc>
                <a:spcPct val="130000"/>
              </a:lnSpc>
              <a:spcBef>
                <a:spcPct val="0"/>
              </a:spcBef>
              <a:spcAft>
                <a:spcPct val="0"/>
              </a:spcAft>
              <a:buClrTx/>
              <a:buSzTx/>
              <a:buFont typeface="Wingdings" panose="05000000000000000000" pitchFamily="2" charset="2"/>
              <a:buChar char="l"/>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大声喊叫助威。                 （   ）</a:t>
            </a:r>
          </a:p>
          <a:p>
            <a:pPr marL="609600" marR="0" lvl="0" indent="-609600" algn="l" defTabSz="609600" rtl="0" eaLnBrk="1" fontAlgn="base" latinLnBrk="0" hangingPunct="1">
              <a:lnSpc>
                <a:spcPct val="130000"/>
              </a:lnSpc>
              <a:spcBef>
                <a:spcPct val="0"/>
              </a:spcBef>
              <a:spcAft>
                <a:spcPct val="0"/>
              </a:spcAft>
              <a:buClrTx/>
              <a:buSzTx/>
              <a:buFont typeface="Wingdings" panose="05000000000000000000" pitchFamily="2" charset="2"/>
              <a:buChar char="l"/>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请人或机构代办。               （   ）</a:t>
            </a:r>
          </a:p>
          <a:p>
            <a:pPr marL="609600" marR="0" lvl="0" indent="-609600" algn="l" defTabSz="609600" rtl="0" eaLnBrk="1" fontAlgn="base" latinLnBrk="0" hangingPunct="1">
              <a:lnSpc>
                <a:spcPct val="130000"/>
              </a:lnSpc>
              <a:spcBef>
                <a:spcPct val="0"/>
              </a:spcBef>
              <a:spcAft>
                <a:spcPct val="0"/>
              </a:spcAft>
              <a:buClrTx/>
              <a:buSzTx/>
              <a:buFont typeface="Wingdings" panose="05000000000000000000" pitchFamily="2" charset="2"/>
              <a:buChar char="l"/>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虚和实，泛指实际情况或内部情况。</a:t>
            </a:r>
          </a:p>
          <a:p>
            <a:pPr marL="0" marR="0" lvl="0" indent="0" algn="l" defTabSz="6096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                                 （   ）</a:t>
            </a:r>
          </a:p>
        </p:txBody>
      </p:sp>
      <p:sp>
        <p:nvSpPr>
          <p:cNvPr id="4" name="矩形 3"/>
          <p:cNvSpPr>
            <a:spLocks noChangeArrowheads="1"/>
          </p:cNvSpPr>
          <p:nvPr/>
        </p:nvSpPr>
        <p:spPr bwMode="auto">
          <a:xfrm>
            <a:off x="7864476" y="963086"/>
            <a:ext cx="49564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en-US" altLang="zh-CN" sz="4800"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A</a:t>
            </a:r>
            <a:endParaRPr kumimoji="0" lang="zh-CN" altLang="en-US" sz="4800"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endParaRPr>
          </a:p>
        </p:txBody>
      </p:sp>
      <p:sp>
        <p:nvSpPr>
          <p:cNvPr id="5" name="矩形 4"/>
          <p:cNvSpPr>
            <a:spLocks noChangeArrowheads="1"/>
          </p:cNvSpPr>
          <p:nvPr/>
        </p:nvSpPr>
        <p:spPr bwMode="auto">
          <a:xfrm>
            <a:off x="7897814" y="1919819"/>
            <a:ext cx="49564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en-US" altLang="zh-CN" sz="4800"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D</a:t>
            </a:r>
            <a:endParaRPr kumimoji="0" lang="zh-CN" altLang="en-US" sz="4800"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endParaRPr>
          </a:p>
        </p:txBody>
      </p:sp>
      <p:sp>
        <p:nvSpPr>
          <p:cNvPr id="6" name="矩形 5"/>
          <p:cNvSpPr>
            <a:spLocks noChangeArrowheads="1"/>
          </p:cNvSpPr>
          <p:nvPr/>
        </p:nvSpPr>
        <p:spPr bwMode="auto">
          <a:xfrm>
            <a:off x="7862889" y="2804586"/>
            <a:ext cx="49564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en-US" altLang="zh-CN" sz="4800"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C</a:t>
            </a:r>
            <a:endParaRPr kumimoji="0" lang="zh-CN" altLang="en-US" sz="4800"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endParaRPr>
          </a:p>
        </p:txBody>
      </p:sp>
      <p:sp>
        <p:nvSpPr>
          <p:cNvPr id="7" name="矩形 6"/>
          <p:cNvSpPr>
            <a:spLocks noChangeArrowheads="1"/>
          </p:cNvSpPr>
          <p:nvPr/>
        </p:nvSpPr>
        <p:spPr bwMode="auto">
          <a:xfrm>
            <a:off x="7862889" y="4442886"/>
            <a:ext cx="49564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en-US" altLang="zh-CN" sz="4800"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B</a:t>
            </a:r>
            <a:endParaRPr kumimoji="0" lang="zh-CN" altLang="en-US" sz="4800"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endParaRPr>
          </a:p>
        </p:txBody>
      </p:sp>
      <p:sp>
        <p:nvSpPr>
          <p:cNvPr id="9" name="TextBox 2"/>
          <p:cNvSpPr txBox="1">
            <a:spLocks noChangeArrowheads="1"/>
          </p:cNvSpPr>
          <p:nvPr/>
        </p:nvSpPr>
        <p:spPr bwMode="auto">
          <a:xfrm>
            <a:off x="1250950" y="5412318"/>
            <a:ext cx="7029450" cy="1692771"/>
          </a:xfrm>
          <a:prstGeom prst="rect">
            <a:avLst/>
          </a:prstGeom>
          <a:solidFill>
            <a:schemeClr val="bg1">
              <a:lumMod val="95000"/>
            </a:schemeClr>
          </a:solidFill>
          <a:ln w="19050">
            <a:solidFill>
              <a:srgbClr val="FFC000"/>
            </a:solidFill>
            <a:prstDash val="lgDashDot"/>
          </a:ln>
        </p:spPr>
        <p:txBody>
          <a:bodyPr>
            <a:spAutoFit/>
          </a:bodyPr>
          <a:lstStyle>
            <a:lvl1pPr eaLnBrk="0" hangingPunct="0">
              <a:defRPr sz="1600">
                <a:solidFill>
                  <a:schemeClr val="tx1"/>
                </a:solidFill>
                <a:latin typeface="Arial" panose="020B0604020202020204" pitchFamily="34" charset="0"/>
                <a:ea typeface="宋体" panose="02010600030101010101" pitchFamily="2" charset="-122"/>
              </a:defRPr>
            </a:lvl1pPr>
            <a:lvl2pPr marL="742950" indent="-285750" eaLnBrk="0" hangingPunct="0">
              <a:defRPr sz="1600">
                <a:solidFill>
                  <a:schemeClr val="tx1"/>
                </a:solidFill>
                <a:latin typeface="Arial" panose="020B0604020202020204" pitchFamily="34" charset="0"/>
                <a:ea typeface="宋体" panose="02010600030101010101" pitchFamily="2" charset="-122"/>
              </a:defRPr>
            </a:lvl2pPr>
            <a:lvl3pPr marL="1143000" indent="-228600" eaLnBrk="0" hangingPunct="0">
              <a:defRPr sz="1600">
                <a:solidFill>
                  <a:schemeClr val="tx1"/>
                </a:solidFill>
                <a:latin typeface="Arial" panose="020B0604020202020204" pitchFamily="34" charset="0"/>
                <a:ea typeface="宋体" panose="02010600030101010101" pitchFamily="2" charset="-122"/>
              </a:defRPr>
            </a:lvl3pPr>
            <a:lvl4pPr marL="1600200" indent="-228600" eaLnBrk="0" hangingPunct="0">
              <a:defRPr sz="1600">
                <a:solidFill>
                  <a:schemeClr val="tx1"/>
                </a:solidFill>
                <a:latin typeface="Arial" panose="020B0604020202020204" pitchFamily="34" charset="0"/>
                <a:ea typeface="宋体" panose="02010600030101010101" pitchFamily="2" charset="-122"/>
              </a:defRPr>
            </a:lvl4pPr>
            <a:lvl5pPr marL="2057400" indent="-228600" eaLnBrk="0" hangingPunct="0">
              <a:defRPr sz="16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9pPr>
          </a:lstStyle>
          <a:p>
            <a:pPr marL="0" marR="0" lvl="0" indent="0" algn="l" defTabSz="609600" rtl="0" eaLnBrk="1" fontAlgn="base" latinLnBrk="0" hangingPunct="1">
              <a:lnSpc>
                <a:spcPct val="130000"/>
              </a:lnSpc>
              <a:spcBef>
                <a:spcPct val="0"/>
              </a:spcBef>
              <a:spcAft>
                <a:spcPct val="0"/>
              </a:spcAft>
              <a:buClrTx/>
              <a:buSzTx/>
              <a:buFontTx/>
              <a:buNone/>
              <a:defRPr/>
            </a:pPr>
            <a:r>
              <a:rPr kumimoji="0" lang="en-US" altLang="zh-CN" sz="4000"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  A.</a:t>
            </a:r>
            <a:r>
              <a:rPr kumimoji="0" lang="zh-CN" altLang="en-US" sz="4000"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吩咐  </a:t>
            </a:r>
            <a:r>
              <a:rPr kumimoji="0" lang="en-US" altLang="zh-CN" sz="4000"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B.</a:t>
            </a:r>
            <a:r>
              <a:rPr kumimoji="0" lang="zh-CN" altLang="en-US" sz="4000"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虚实  </a:t>
            </a:r>
            <a:r>
              <a:rPr kumimoji="0" lang="en-US" altLang="zh-CN" sz="4000"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C.</a:t>
            </a:r>
            <a:r>
              <a:rPr kumimoji="0" lang="zh-CN" altLang="en-US" sz="4000"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委托</a:t>
            </a:r>
            <a:r>
              <a:rPr kumimoji="0" lang="en-US" altLang="zh-CN" sz="4000"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   D.</a:t>
            </a:r>
            <a:r>
              <a:rPr kumimoji="0" lang="zh-CN" altLang="en-US" sz="4000"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呐喊</a:t>
            </a:r>
            <a:endParaRPr kumimoji="0" lang="en-US" altLang="zh-CN" sz="4000"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5367" name="文本框 1"/>
          <p:cNvSpPr txBox="1">
            <a:spLocks noChangeArrowheads="1"/>
          </p:cNvSpPr>
          <p:nvPr/>
        </p:nvSpPr>
        <p:spPr bwMode="auto">
          <a:xfrm>
            <a:off x="490538" y="167217"/>
            <a:ext cx="238398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词语解释</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文本框 10"/>
          <p:cNvSpPr txBox="1">
            <a:spLocks noChangeArrowheads="1"/>
          </p:cNvSpPr>
          <p:nvPr/>
        </p:nvSpPr>
        <p:spPr bwMode="auto">
          <a:xfrm>
            <a:off x="1225550" y="207433"/>
            <a:ext cx="2760663"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609600" rtl="0" eaLnBrk="1" fontAlgn="base" latinLnBrk="0" hangingPunct="1">
              <a:lnSpc>
                <a:spcPct val="120000"/>
              </a:lnSpc>
              <a:spcBef>
                <a:spcPts val="2400"/>
              </a:spcBef>
              <a:spcAft>
                <a:spcPct val="0"/>
              </a:spcAft>
              <a:buClrTx/>
              <a:buSzTx/>
              <a:buFontTx/>
              <a:buNone/>
              <a:defRPr/>
            </a:pPr>
            <a:r>
              <a:rPr kumimoji="0" lang="zh-CN" altLang="en-US" sz="4265" b="1" i="0" u="none" strike="noStrike" kern="1200" cap="none" spc="0" normalizeH="0" baseline="0" noProof="0" dirty="0">
                <a:ln>
                  <a:noFill/>
                </a:ln>
                <a:solidFill>
                  <a:srgbClr val="4472C4">
                    <a:lumMod val="75000"/>
                  </a:srgbClr>
                </a:solidFill>
                <a:effectLst/>
                <a:uLnTx/>
                <a:uFillTx/>
                <a:latin typeface="黑体" panose="02010609060101010101" pitchFamily="49" charset="-122"/>
                <a:ea typeface="黑体" panose="02010609060101010101" pitchFamily="49" charset="-122"/>
                <a:cs typeface="+mn-cs"/>
              </a:rPr>
              <a:t>课文讲解</a:t>
            </a:r>
          </a:p>
        </p:txBody>
      </p:sp>
      <p:sp>
        <p:nvSpPr>
          <p:cNvPr id="16386" name="文本框 3"/>
          <p:cNvSpPr txBox="1">
            <a:spLocks noChangeArrowheads="1"/>
          </p:cNvSpPr>
          <p:nvPr/>
        </p:nvSpPr>
        <p:spPr bwMode="auto">
          <a:xfrm>
            <a:off x="719138" y="2573867"/>
            <a:ext cx="770572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再读课文，理清文章结构层次，说一说：文章可以分成哪几个部分？</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a:spLocks noChangeArrowheads="1"/>
          </p:cNvSpPr>
          <p:nvPr/>
        </p:nvSpPr>
        <p:spPr bwMode="auto">
          <a:xfrm>
            <a:off x="242888" y="3985684"/>
            <a:ext cx="5136342"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第二部分（</a:t>
            </a:r>
            <a:r>
              <a:rPr kumimoji="0" lang="en-US" altLang="zh-CN"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a:t>
            </a:r>
            <a:endParaRPr kumimoji="0" lang="zh-CN" altLang="en-US" sz="4265" b="0"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endParaRPr>
          </a:p>
        </p:txBody>
      </p:sp>
      <p:sp>
        <p:nvSpPr>
          <p:cNvPr id="5" name="矩形 4"/>
          <p:cNvSpPr>
            <a:spLocks noChangeArrowheads="1"/>
          </p:cNvSpPr>
          <p:nvPr/>
        </p:nvSpPr>
        <p:spPr bwMode="auto">
          <a:xfrm>
            <a:off x="242888" y="1424517"/>
            <a:ext cx="5136342"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第一部分（</a:t>
            </a:r>
            <a:r>
              <a:rPr kumimoji="0" lang="en-US" altLang="zh-CN"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a:t>
            </a:r>
            <a:endParaRPr kumimoji="0" lang="zh-CN" altLang="en-US" sz="4265" b="0"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endParaRPr>
          </a:p>
        </p:txBody>
      </p:sp>
      <p:sp>
        <p:nvSpPr>
          <p:cNvPr id="6" name="文本框 5"/>
          <p:cNvSpPr txBox="1">
            <a:spLocks noChangeArrowheads="1"/>
          </p:cNvSpPr>
          <p:nvPr/>
        </p:nvSpPr>
        <p:spPr bwMode="auto">
          <a:xfrm>
            <a:off x="3833814" y="1335618"/>
            <a:ext cx="4957762"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写周瑜妒忌诸葛亮的才干，设计陷害诸葛亮。这是草船借箭的</a:t>
            </a: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起因</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p>
        </p:txBody>
      </p:sp>
      <p:sp>
        <p:nvSpPr>
          <p:cNvPr id="7" name="矩形 6"/>
          <p:cNvSpPr>
            <a:spLocks noChangeArrowheads="1"/>
          </p:cNvSpPr>
          <p:nvPr/>
        </p:nvSpPr>
        <p:spPr bwMode="auto">
          <a:xfrm>
            <a:off x="2246314" y="3985684"/>
            <a:ext cx="1446212"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3</a:t>
            </a: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a:t>
            </a:r>
            <a:r>
              <a:rPr kumimoji="0" lang="en-US" altLang="zh-CN"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5</a:t>
            </a:r>
            <a:endParaRPr kumimoji="0" lang="zh-CN" altLang="en-US" sz="4265" b="0"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endParaRPr>
          </a:p>
        </p:txBody>
      </p:sp>
      <p:sp>
        <p:nvSpPr>
          <p:cNvPr id="8" name="文本框 7"/>
          <p:cNvSpPr txBox="1">
            <a:spLocks noChangeArrowheads="1"/>
          </p:cNvSpPr>
          <p:nvPr/>
        </p:nvSpPr>
        <p:spPr bwMode="auto">
          <a:xfrm>
            <a:off x="3833814" y="3890433"/>
            <a:ext cx="4957762"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写诸葛亮请鲁肃帮忙，做好了草船借箭的</a:t>
            </a: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准备</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p>
        </p:txBody>
      </p:sp>
      <p:sp>
        <p:nvSpPr>
          <p:cNvPr id="9" name="矩形 8"/>
          <p:cNvSpPr>
            <a:spLocks noChangeArrowheads="1"/>
          </p:cNvSpPr>
          <p:nvPr/>
        </p:nvSpPr>
        <p:spPr bwMode="auto">
          <a:xfrm>
            <a:off x="2246313" y="1456267"/>
            <a:ext cx="10604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1</a:t>
            </a: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a:t>
            </a:r>
            <a:r>
              <a:rPr kumimoji="0" lang="en-US" altLang="zh-CN"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2</a:t>
            </a:r>
            <a:endParaRPr kumimoji="0" lang="zh-CN" altLang="en-US" sz="4265" b="0"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500"/>
                                        <p:tgtEl>
                                          <p:spTgt spid="6"/>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left)">
                                      <p:cBhvr>
                                        <p:cTn id="13" dur="500"/>
                                        <p:tgtEl>
                                          <p:spTgt spid="9"/>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left)">
                                      <p:cBhvr>
                                        <p:cTn id="18" dur="500"/>
                                        <p:tgtEl>
                                          <p:spTgt spid="4"/>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196850" y="1062567"/>
            <a:ext cx="5136342"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第三部分（</a:t>
            </a:r>
            <a:r>
              <a:rPr kumimoji="0" lang="en-US" altLang="zh-CN"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a:t>
            </a:r>
            <a:endParaRPr kumimoji="0" lang="zh-CN" altLang="en-US" sz="4265" b="0"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endParaRPr>
          </a:p>
        </p:txBody>
      </p:sp>
      <p:sp>
        <p:nvSpPr>
          <p:cNvPr id="3" name="文本框 2"/>
          <p:cNvSpPr txBox="1">
            <a:spLocks noChangeArrowheads="1"/>
          </p:cNvSpPr>
          <p:nvPr/>
        </p:nvSpPr>
        <p:spPr bwMode="auto">
          <a:xfrm>
            <a:off x="3797301" y="1028701"/>
            <a:ext cx="4957763"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写诸葛亮巧妙安排，周密计划，终于借箭成功。这是草船借箭的</a:t>
            </a: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过程</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p>
        </p:txBody>
      </p:sp>
      <p:sp>
        <p:nvSpPr>
          <p:cNvPr id="4" name="矩形 3"/>
          <p:cNvSpPr>
            <a:spLocks noChangeArrowheads="1"/>
          </p:cNvSpPr>
          <p:nvPr/>
        </p:nvSpPr>
        <p:spPr bwMode="auto">
          <a:xfrm>
            <a:off x="220663" y="3754967"/>
            <a:ext cx="5136342"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第四部分（</a:t>
            </a:r>
            <a:r>
              <a:rPr kumimoji="0" lang="en-US" altLang="zh-CN"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 10 </a:t>
            </a: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a:t>
            </a:r>
            <a:endParaRPr kumimoji="0" lang="zh-CN" altLang="en-US" sz="4265" b="0"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endParaRPr>
          </a:p>
        </p:txBody>
      </p:sp>
      <p:sp>
        <p:nvSpPr>
          <p:cNvPr id="5" name="文本框 4"/>
          <p:cNvSpPr txBox="1">
            <a:spLocks noChangeArrowheads="1"/>
          </p:cNvSpPr>
          <p:nvPr/>
        </p:nvSpPr>
        <p:spPr bwMode="auto">
          <a:xfrm>
            <a:off x="3787776" y="3727451"/>
            <a:ext cx="4957763"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写诸葛亮如期交箭，周瑜自叹不如。这是草船借箭的</a:t>
            </a: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结果</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p>
        </p:txBody>
      </p:sp>
      <p:sp>
        <p:nvSpPr>
          <p:cNvPr id="6" name="矩形 5"/>
          <p:cNvSpPr>
            <a:spLocks noChangeArrowheads="1"/>
          </p:cNvSpPr>
          <p:nvPr/>
        </p:nvSpPr>
        <p:spPr bwMode="auto">
          <a:xfrm>
            <a:off x="2212975" y="1041400"/>
            <a:ext cx="1423988"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6</a:t>
            </a: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a:t>
            </a:r>
            <a:r>
              <a:rPr kumimoji="0" lang="en-US" altLang="zh-CN"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9</a:t>
            </a:r>
            <a:endParaRPr kumimoji="0" lang="zh-CN" altLang="en-US" sz="4265" b="0"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left)">
                                      <p:cBhvr>
                                        <p:cTn id="10" dur="500"/>
                                        <p:tgtEl>
                                          <p:spTgt spid="3"/>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left)">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left)">
                                      <p:cBhvr>
                                        <p:cTn id="18" dur="500"/>
                                        <p:tgtEl>
                                          <p:spTgt spid="4"/>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left)">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3522664" y="503767"/>
            <a:ext cx="2098675" cy="1866900"/>
            <a:chOff x="2023760" y="3946113"/>
            <a:chExt cx="2099111" cy="1399407"/>
          </a:xfrm>
        </p:grpSpPr>
        <p:pic>
          <p:nvPicPr>
            <p:cNvPr id="19458" name="图片 13"/>
            <p:cNvPicPr>
              <a:picLocks noChangeAspect="1" noChangeArrowheads="1"/>
            </p:cNvPicPr>
            <p:nvPr/>
          </p:nvPicPr>
          <p:blipFill>
            <a:blip r:embed="rId2" cstate="email"/>
            <a:srcRect/>
            <a:stretch>
              <a:fillRect/>
            </a:stretch>
          </p:blipFill>
          <p:spPr bwMode="auto">
            <a:xfrm>
              <a:off x="2023760" y="3946113"/>
              <a:ext cx="2099111" cy="1399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矩形 20"/>
            <p:cNvSpPr>
              <a:spLocks noChangeArrowheads="1"/>
            </p:cNvSpPr>
            <p:nvPr/>
          </p:nvSpPr>
          <p:spPr bwMode="auto">
            <a:xfrm>
              <a:off x="2442947" y="4198388"/>
              <a:ext cx="1284593" cy="561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70AD47">
                      <a:lumMod val="50000"/>
                    </a:srgbClr>
                  </a:solidFill>
                  <a:effectLst/>
                  <a:uLnTx/>
                  <a:uFillTx/>
                  <a:latin typeface="楷体" panose="02010609060101010101" pitchFamily="49" charset="-122"/>
                  <a:ea typeface="楷体" panose="02010609060101010101" pitchFamily="49" charset="-122"/>
                  <a:cs typeface="+mn-cs"/>
                </a:rPr>
                <a:t>起因</a:t>
              </a:r>
              <a:endParaRPr kumimoji="0" lang="zh-CN" altLang="en-US" sz="2400" b="0" i="0" u="none" strike="noStrike" kern="1200" cap="none" spc="0" normalizeH="0" baseline="0" noProof="0" dirty="0">
                <a:ln>
                  <a:noFill/>
                </a:ln>
                <a:solidFill>
                  <a:srgbClr val="70AD47">
                    <a:lumMod val="50000"/>
                  </a:srgbClr>
                </a:solidFill>
                <a:effectLst/>
                <a:uLnTx/>
                <a:uFillTx/>
                <a:latin typeface="楷体" panose="02010609060101010101" pitchFamily="49" charset="-122"/>
                <a:ea typeface="楷体" panose="02010609060101010101" pitchFamily="49" charset="-122"/>
                <a:cs typeface="+mn-cs"/>
              </a:endParaRPr>
            </a:p>
          </p:txBody>
        </p:sp>
      </p:grpSp>
      <p:sp>
        <p:nvSpPr>
          <p:cNvPr id="5" name="矩形 8"/>
          <p:cNvSpPr>
            <a:spLocks noChangeArrowheads="1"/>
          </p:cNvSpPr>
          <p:nvPr/>
        </p:nvSpPr>
        <p:spPr bwMode="auto">
          <a:xfrm>
            <a:off x="720726" y="3369733"/>
            <a:ext cx="745172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读第</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1</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自然段，说说第</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1</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自然段在文中的作用是什么？</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pic>
        <p:nvPicPr>
          <p:cNvPr id="8" name="图片 7"/>
          <p:cNvPicPr>
            <a:picLocks noChangeAspect="1" noChangeArrowheads="1"/>
          </p:cNvPicPr>
          <p:nvPr/>
        </p:nvPicPr>
        <p:blipFill>
          <a:blip r:embed="rId3" cstate="email"/>
          <a:srcRect/>
          <a:stretch>
            <a:fillRect/>
          </a:stretch>
        </p:blipFill>
        <p:spPr bwMode="auto">
          <a:xfrm>
            <a:off x="6772276" y="1244601"/>
            <a:ext cx="1293813" cy="21272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矩形: 圆角 8"/>
          <p:cNvSpPr/>
          <p:nvPr/>
        </p:nvSpPr>
        <p:spPr>
          <a:xfrm>
            <a:off x="720726" y="3253319"/>
            <a:ext cx="7450138" cy="2127249"/>
          </a:xfrm>
          <a:prstGeom prst="roundRect">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09600" rtl="0" eaLnBrk="0" fontAlgn="base" latinLnBrk="0" hangingPunct="0">
              <a:lnSpc>
                <a:spcPct val="100000"/>
              </a:lnSpc>
              <a:spcBef>
                <a:spcPct val="0"/>
              </a:spcBef>
              <a:spcAft>
                <a:spcPct val="0"/>
              </a:spcAft>
              <a:buClrTx/>
              <a:buSzTx/>
              <a:buFontTx/>
              <a:buNone/>
              <a:defRPr/>
            </a:pPr>
            <a:endParaRPr kumimoji="0" lang="zh-CN" altLang="en-US" sz="40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par>
                                <p:cTn id="11" presetID="16" presetClass="entr" presetSubtype="21"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barn(inVertical)">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TextBox 5"/>
          <p:cNvSpPr txBox="1">
            <a:spLocks noChangeArrowheads="1"/>
          </p:cNvSpPr>
          <p:nvPr/>
        </p:nvSpPr>
        <p:spPr bwMode="auto">
          <a:xfrm>
            <a:off x="896939" y="2654301"/>
            <a:ext cx="7553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周瑜</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看到</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诸葛亮</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挺有才干</a:t>
            </a:r>
            <a:r>
              <a:rPr kumimoji="0" lang="zh-CN" altLang="en-US" sz="4265" b="1" i="0" u="none" strike="noStrike" kern="1200" cap="none" spc="0" normalizeH="0" baseline="0" noProof="0">
                <a:ln>
                  <a:noFill/>
                </a:ln>
                <a:solidFill>
                  <a:srgbClr val="000000"/>
                </a:solidFill>
                <a:effectLst/>
                <a:uLnTx/>
                <a:uFillTx/>
                <a:latin typeface="楷体" panose="02010609060101010101" pitchFamily="49" charset="-122"/>
                <a:ea typeface="楷体" panose="02010609060101010101" pitchFamily="49" charset="-122"/>
                <a:cs typeface="+mn-cs"/>
              </a:rPr>
              <a:t>，心里很妒忌。</a:t>
            </a:r>
          </a:p>
        </p:txBody>
      </p:sp>
      <p:cxnSp>
        <p:nvCxnSpPr>
          <p:cNvPr id="3" name="直接连接符 2"/>
          <p:cNvCxnSpPr>
            <a:cxnSpLocks noChangeShapeType="1"/>
          </p:cNvCxnSpPr>
          <p:nvPr/>
        </p:nvCxnSpPr>
        <p:spPr bwMode="auto">
          <a:xfrm flipH="1">
            <a:off x="965201" y="3429000"/>
            <a:ext cx="869950" cy="0"/>
          </a:xfrm>
          <a:prstGeom prst="line">
            <a:avLst/>
          </a:prstGeom>
          <a:noFill/>
          <a:ln w="28575">
            <a:solidFill>
              <a:schemeClr val="tx1"/>
            </a:solidFill>
            <a:round/>
          </a:ln>
          <a:extLst>
            <a:ext uri="{909E8E84-426E-40DD-AFC4-6F175D3DCCD1}">
              <a14:hiddenFill xmlns:a14="http://schemas.microsoft.com/office/drawing/2010/main" xmlns="">
                <a:noFill/>
              </a14:hiddenFill>
            </a:ext>
          </a:extLst>
        </p:spPr>
      </p:cxnSp>
      <p:sp>
        <p:nvSpPr>
          <p:cNvPr id="4" name="矩形 3"/>
          <p:cNvSpPr>
            <a:spLocks noChangeArrowheads="1"/>
          </p:cNvSpPr>
          <p:nvPr/>
        </p:nvSpPr>
        <p:spPr bwMode="auto">
          <a:xfrm>
            <a:off x="1190626" y="1094318"/>
            <a:ext cx="528637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字公瑾，东汉末年吴国名将</a:t>
            </a:r>
          </a:p>
        </p:txBody>
      </p:sp>
      <p:cxnSp>
        <p:nvCxnSpPr>
          <p:cNvPr id="5" name="直接箭头连接符 4"/>
          <p:cNvCxnSpPr/>
          <p:nvPr/>
        </p:nvCxnSpPr>
        <p:spPr>
          <a:xfrm flipV="1">
            <a:off x="1400176" y="1873251"/>
            <a:ext cx="512763" cy="901700"/>
          </a:xfrm>
          <a:prstGeom prst="straightConnector1">
            <a:avLst/>
          </a:prstGeom>
          <a:ln w="25400">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sp>
        <p:nvSpPr>
          <p:cNvPr id="6" name="矩形 5"/>
          <p:cNvSpPr>
            <a:spLocks noChangeArrowheads="1"/>
          </p:cNvSpPr>
          <p:nvPr/>
        </p:nvSpPr>
        <p:spPr bwMode="auto">
          <a:xfrm>
            <a:off x="3757613" y="2641600"/>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挺有才干</a:t>
            </a:r>
            <a:endParaRPr kumimoji="0" lang="zh-CN" altLang="en-US" sz="2400" b="0"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cxnSp>
        <p:nvCxnSpPr>
          <p:cNvPr id="7" name="直接箭头连接符 6"/>
          <p:cNvCxnSpPr/>
          <p:nvPr/>
        </p:nvCxnSpPr>
        <p:spPr>
          <a:xfrm>
            <a:off x="5965826" y="1858434"/>
            <a:ext cx="511175" cy="901700"/>
          </a:xfrm>
          <a:prstGeom prst="straightConnector1">
            <a:avLst/>
          </a:prstGeom>
          <a:ln w="25400">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8" name="直接连接符 7"/>
          <p:cNvCxnSpPr>
            <a:cxnSpLocks noChangeShapeType="1"/>
          </p:cNvCxnSpPr>
          <p:nvPr/>
        </p:nvCxnSpPr>
        <p:spPr bwMode="auto">
          <a:xfrm flipH="1">
            <a:off x="2628901" y="3429000"/>
            <a:ext cx="1211263" cy="0"/>
          </a:xfrm>
          <a:prstGeom prst="line">
            <a:avLst/>
          </a:prstGeom>
          <a:noFill/>
          <a:ln w="28575">
            <a:solidFill>
              <a:schemeClr val="tx1"/>
            </a:solidFill>
            <a:round/>
          </a:ln>
          <a:extLst>
            <a:ext uri="{909E8E84-426E-40DD-AFC4-6F175D3DCCD1}">
              <a14:hiddenFill xmlns:a14="http://schemas.microsoft.com/office/drawing/2010/main" xmlns="">
                <a:noFill/>
              </a14:hiddenFill>
            </a:ext>
          </a:extLst>
        </p:spPr>
      </p:cxnSp>
      <p:sp>
        <p:nvSpPr>
          <p:cNvPr id="9" name="矩形 8"/>
          <p:cNvSpPr>
            <a:spLocks noChangeArrowheads="1"/>
          </p:cNvSpPr>
          <p:nvPr/>
        </p:nvSpPr>
        <p:spPr bwMode="auto">
          <a:xfrm>
            <a:off x="2362201" y="4360334"/>
            <a:ext cx="3844925"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字孔明，号卧龙，三国时期蜀汉丞相</a:t>
            </a:r>
          </a:p>
        </p:txBody>
      </p:sp>
      <p:cxnSp>
        <p:nvCxnSpPr>
          <p:cNvPr id="10" name="直接箭头连接符 9"/>
          <p:cNvCxnSpPr/>
          <p:nvPr/>
        </p:nvCxnSpPr>
        <p:spPr>
          <a:xfrm>
            <a:off x="3122614" y="3556001"/>
            <a:ext cx="388937" cy="683684"/>
          </a:xfrm>
          <a:prstGeom prst="straightConnector1">
            <a:avLst/>
          </a:prstGeom>
          <a:ln w="25400">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11" name="直接箭头连接符 10"/>
          <p:cNvCxnSpPr/>
          <p:nvPr/>
        </p:nvCxnSpPr>
        <p:spPr>
          <a:xfrm flipV="1">
            <a:off x="4284664" y="3556001"/>
            <a:ext cx="388937" cy="683684"/>
          </a:xfrm>
          <a:prstGeom prst="straightConnector1">
            <a:avLst/>
          </a:prstGeom>
          <a:ln w="25400">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sp>
        <p:nvSpPr>
          <p:cNvPr id="12" name="矩形 11"/>
          <p:cNvSpPr>
            <a:spLocks noChangeArrowheads="1"/>
          </p:cNvSpPr>
          <p:nvPr/>
        </p:nvSpPr>
        <p:spPr bwMode="auto">
          <a:xfrm>
            <a:off x="5803900" y="2654300"/>
            <a:ext cx="293381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心里很妒忌</a:t>
            </a:r>
            <a:endParaRPr kumimoji="0" lang="zh-CN" altLang="en-US" sz="2400" b="0"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grpSp>
        <p:nvGrpSpPr>
          <p:cNvPr id="2" name="组合 15"/>
          <p:cNvGrpSpPr/>
          <p:nvPr/>
        </p:nvGrpSpPr>
        <p:grpSpPr bwMode="auto">
          <a:xfrm>
            <a:off x="6076950" y="4203705"/>
            <a:ext cx="3257550" cy="2455097"/>
            <a:chOff x="2886077" y="3984757"/>
            <a:chExt cx="5464336" cy="1061933"/>
          </a:xfrm>
        </p:grpSpPr>
        <p:sp>
          <p:nvSpPr>
            <p:cNvPr id="17" name="椭圆形标注 17"/>
            <p:cNvSpPr/>
            <p:nvPr/>
          </p:nvSpPr>
          <p:spPr bwMode="auto">
            <a:xfrm flipV="1">
              <a:off x="2886077" y="4000322"/>
              <a:ext cx="4580243" cy="689407"/>
            </a:xfrm>
            <a:prstGeom prst="wedgeEllipseCallout">
              <a:avLst>
                <a:gd name="adj1" fmla="val -33022"/>
                <a:gd name="adj2" fmla="val 81509"/>
              </a:avLst>
            </a:prstGeom>
            <a:solidFill>
              <a:schemeClr val="accent4">
                <a:lumMod val="40000"/>
                <a:lumOff val="60000"/>
              </a:schemeClr>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096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20494" name="TextBox 5"/>
            <p:cNvSpPr txBox="1">
              <a:spLocks noChangeArrowheads="1"/>
            </p:cNvSpPr>
            <p:nvPr/>
          </p:nvSpPr>
          <p:spPr bwMode="auto">
            <a:xfrm>
              <a:off x="3556165" y="3984757"/>
              <a:ext cx="4794248" cy="1061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开门见山，</a:t>
              </a:r>
              <a:endPar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点明原因</a:t>
              </a: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up)">
                                      <p:cBhvr>
                                        <p:cTn id="11" dur="500"/>
                                        <p:tgtEl>
                                          <p:spTgt spid="10"/>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randombar(horizontal)">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down)">
                                      <p:cBhvr>
                                        <p:cTn id="20" dur="500"/>
                                        <p:tgtEl>
                                          <p:spTgt spid="11"/>
                                        </p:tgtEl>
                                      </p:cBhvr>
                                    </p:animEffect>
                                  </p:childTnLst>
                                </p:cTn>
                              </p:par>
                            </p:childTnLst>
                          </p:cTn>
                        </p:par>
                        <p:par>
                          <p:cTn id="21" fill="hold">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wipe(left)">
                                      <p:cBhvr>
                                        <p:cTn id="29" dur="500"/>
                                        <p:tgtEl>
                                          <p:spTgt spid="3"/>
                                        </p:tgtEl>
                                      </p:cBhvr>
                                    </p:animEffect>
                                  </p:childTnLst>
                                </p:cTn>
                              </p:par>
                            </p:childTnLst>
                          </p:cTn>
                        </p:par>
                        <p:par>
                          <p:cTn id="30" fill="hold">
                            <p:stCondLst>
                              <p:cond delay="500"/>
                            </p:stCondLst>
                            <p:childTnLst>
                              <p:par>
                                <p:cTn id="31" presetID="22" presetClass="entr" presetSubtype="4"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wipe(down)">
                                      <p:cBhvr>
                                        <p:cTn id="33" dur="500"/>
                                        <p:tgtEl>
                                          <p:spTgt spid="5"/>
                                        </p:tgtEl>
                                      </p:cBhvr>
                                    </p:animEffect>
                                  </p:childTnLst>
                                </p:cTn>
                              </p:par>
                            </p:childTnLst>
                          </p:cTn>
                        </p:par>
                        <p:par>
                          <p:cTn id="34" fill="hold">
                            <p:stCondLst>
                              <p:cond delay="1000"/>
                            </p:stCondLst>
                            <p:childTnLst>
                              <p:par>
                                <p:cTn id="35" presetID="14" presetClass="entr" presetSubtype="10" fill="hold" nodeType="afterEffect">
                                  <p:stCondLst>
                                    <p:cond delay="0"/>
                                  </p:stCondLst>
                                  <p:childTnLst>
                                    <p:set>
                                      <p:cBhvr>
                                        <p:cTn id="36" dur="1" fill="hold">
                                          <p:stCondLst>
                                            <p:cond delay="0"/>
                                          </p:stCondLst>
                                        </p:cTn>
                                        <p:tgtEl>
                                          <p:spTgt spid="4">
                                            <p:txEl>
                                              <p:pRg st="0" end="0"/>
                                            </p:txEl>
                                          </p:spTgt>
                                        </p:tgtEl>
                                        <p:attrNameLst>
                                          <p:attrName>style.visibility</p:attrName>
                                        </p:attrNameLst>
                                      </p:cBhvr>
                                      <p:to>
                                        <p:strVal val="visible"/>
                                      </p:to>
                                    </p:set>
                                    <p:animEffect transition="in" filter="randombar(horizontal)">
                                      <p:cBhvr>
                                        <p:cTn id="37" dur="500"/>
                                        <p:tgtEl>
                                          <p:spTgt spid="4">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nodeType="click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wipe(up)">
                                      <p:cBhvr>
                                        <p:cTn id="42" dur="500"/>
                                        <p:tgtEl>
                                          <p:spTgt spid="7"/>
                                        </p:tgtEl>
                                      </p:cBhvr>
                                    </p:animEffect>
                                  </p:childTnLst>
                                </p:cTn>
                              </p:par>
                            </p:childTnLst>
                          </p:cTn>
                        </p:par>
                        <p:par>
                          <p:cTn id="43" fill="hold">
                            <p:stCondLst>
                              <p:cond delay="500"/>
                            </p:stCondLst>
                            <p:childTnLst>
                              <p:par>
                                <p:cTn id="44" presetID="10" presetClass="entr" presetSubtype="0"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500"/>
                                        <p:tgtEl>
                                          <p:spTgt spid="12"/>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nodeType="clickEffect">
                                  <p:stCondLst>
                                    <p:cond delay="0"/>
                                  </p:stCondLst>
                                  <p:childTnLst>
                                    <p:set>
                                      <p:cBhvr>
                                        <p:cTn id="50" dur="1" fill="hold">
                                          <p:stCondLst>
                                            <p:cond delay="0"/>
                                          </p:stCondLst>
                                        </p:cTn>
                                        <p:tgtEl>
                                          <p:spTgt spid="2"/>
                                        </p:tgtEl>
                                        <p:attrNameLst>
                                          <p:attrName>style.visibility</p:attrName>
                                        </p:attrNameLst>
                                      </p:cBhvr>
                                      <p:to>
                                        <p:strVal val="visible"/>
                                      </p:to>
                                    </p:set>
                                    <p:animEffect transition="in" filter="wipe(down)">
                                      <p:cBhvr>
                                        <p:cTn id="5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 grpId="0"/>
      <p:bldP spid="12"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8"/>
          <p:cNvSpPr>
            <a:spLocks noChangeArrowheads="1"/>
          </p:cNvSpPr>
          <p:nvPr/>
        </p:nvSpPr>
        <p:spPr bwMode="auto">
          <a:xfrm>
            <a:off x="776288" y="2237318"/>
            <a:ext cx="4114800"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分角色朗读第</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2</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自然段，说一说周瑜是怎么为难诸葛亮的？</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pic>
        <p:nvPicPr>
          <p:cNvPr id="3" name="Picture 2"/>
          <p:cNvPicPr>
            <a:picLocks noChangeAspect="1" noChangeArrowheads="1"/>
          </p:cNvPicPr>
          <p:nvPr/>
        </p:nvPicPr>
        <p:blipFill>
          <a:blip r:embed="rId2" cstate="email"/>
          <a:srcRect/>
          <a:stretch>
            <a:fillRect/>
          </a:stretch>
        </p:blipFill>
        <p:spPr bwMode="auto">
          <a:xfrm>
            <a:off x="4905375" y="2043580"/>
            <a:ext cx="3462637" cy="3278117"/>
          </a:xfrm>
          <a:prstGeom prst="rect">
            <a:avLst/>
          </a:prstGeom>
          <a:ln>
            <a:noFill/>
          </a:ln>
          <a:effectLst>
            <a:softEdge rad="112500"/>
          </a:effec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750"/>
                                        <p:tgtEl>
                                          <p:spTgt spid="2"/>
                                        </p:tgtEl>
                                      </p:cBhvr>
                                    </p:animEffect>
                                  </p:childTnLst>
                                </p:cTn>
                              </p:par>
                            </p:childTnLst>
                          </p:cTn>
                        </p:par>
                        <p:par>
                          <p:cTn id="8" fill="hold">
                            <p:stCondLst>
                              <p:cond delay="1000"/>
                            </p:stCondLst>
                            <p:childTnLst>
                              <p:par>
                                <p:cTn id="9" presetID="6"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circle(in)">
                                      <p:cBhvr>
                                        <p:cTn id="11" dur="75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5"/>
          <p:cNvSpPr txBox="1">
            <a:spLocks noChangeArrowheads="1"/>
          </p:cNvSpPr>
          <p:nvPr/>
        </p:nvSpPr>
        <p:spPr bwMode="auto">
          <a:xfrm>
            <a:off x="723901" y="1744134"/>
            <a:ext cx="7553325" cy="3345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1645285" marR="0" lvl="0" indent="-1645285" algn="l" defTabSz="6096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周瑜：</a:t>
            </a:r>
            <a:r>
              <a:rPr kumimoji="0" lang="zh-CN" altLang="en-US" sz="4265" b="1" i="0" u="none" strike="noStrike" kern="1200" cap="none" spc="0" normalizeH="0" baseline="0" noProof="0" dirty="0">
                <a:ln>
                  <a:noFill/>
                </a:ln>
                <a:solidFill>
                  <a:srgbClr val="3366FF"/>
                </a:solidFill>
                <a:effectLst/>
                <a:uLnTx/>
                <a:uFillTx/>
                <a:latin typeface="宋体" panose="02010600030101010101" pitchFamily="2" charset="-122"/>
                <a:ea typeface="宋体" panose="02010600030101010101" pitchFamily="2" charset="-122"/>
                <a:cs typeface="+mn-cs"/>
              </a:rPr>
              <a:t>我们就要跟曹军交战。水上交战，用什么兵器最好？</a:t>
            </a:r>
            <a:endParaRPr kumimoji="0" lang="en-US" altLang="zh-CN" sz="4265" b="1" i="0" u="none" strike="noStrike" kern="1200" cap="none" spc="0" normalizeH="0" baseline="0" noProof="0" dirty="0">
              <a:ln>
                <a:noFill/>
              </a:ln>
              <a:solidFill>
                <a:srgbClr val="3366FF"/>
              </a:solidFill>
              <a:effectLst/>
              <a:uLnTx/>
              <a:uFillTx/>
              <a:latin typeface="宋体" panose="02010600030101010101" pitchFamily="2" charset="-122"/>
              <a:ea typeface="宋体" panose="02010600030101010101" pitchFamily="2" charset="-122"/>
              <a:cs typeface="+mn-cs"/>
            </a:endParaRPr>
          </a:p>
          <a:p>
            <a:pPr marL="0" marR="0" lvl="0" indent="0" algn="l" defTabSz="609600" rtl="0" eaLnBrk="0" fontAlgn="base" latinLnBrk="0" hangingPunct="0">
              <a:lnSpc>
                <a:spcPct val="120000"/>
              </a:lnSpc>
              <a:spcBef>
                <a:spcPts val="8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诸葛亮：</a:t>
            </a:r>
            <a:r>
              <a:rPr kumimoji="0" lang="zh-CN" altLang="en-US" sz="4265" b="1" i="0" u="none" strike="noStrike" kern="1200" cap="none" spc="0" normalizeH="0" baseline="0" noProof="0" dirty="0">
                <a:ln>
                  <a:noFill/>
                </a:ln>
                <a:solidFill>
                  <a:srgbClr val="3366FF"/>
                </a:solidFill>
                <a:effectLst/>
                <a:uLnTx/>
                <a:uFillTx/>
                <a:latin typeface="宋体" panose="02010600030101010101" pitchFamily="2" charset="-122"/>
                <a:ea typeface="宋体" panose="02010600030101010101" pitchFamily="2" charset="-122"/>
                <a:cs typeface="+mn-cs"/>
              </a:rPr>
              <a:t>用弓箭最好。</a:t>
            </a:r>
          </a:p>
        </p:txBody>
      </p:sp>
      <p:sp>
        <p:nvSpPr>
          <p:cNvPr id="14" name="椭圆形标注 17"/>
          <p:cNvSpPr/>
          <p:nvPr/>
        </p:nvSpPr>
        <p:spPr bwMode="auto">
          <a:xfrm>
            <a:off x="5708650" y="3511553"/>
            <a:ext cx="2586038" cy="1670049"/>
          </a:xfrm>
          <a:prstGeom prst="wedgeEllipseCallout">
            <a:avLst>
              <a:gd name="adj1" fmla="val -30968"/>
              <a:gd name="adj2" fmla="val -55867"/>
            </a:avLst>
          </a:prstGeom>
          <a:solidFill>
            <a:schemeClr val="accent1">
              <a:lumMod val="40000"/>
              <a:lumOff val="60000"/>
            </a:schemeClr>
          </a:solidFill>
          <a:ln>
            <a:solidFill>
              <a:srgbClr val="C22ED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096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7" name="矩形 16"/>
          <p:cNvSpPr/>
          <p:nvPr/>
        </p:nvSpPr>
        <p:spPr>
          <a:xfrm>
            <a:off x="5991225" y="3627968"/>
            <a:ext cx="4572000" cy="1405641"/>
          </a:xfrm>
          <a:prstGeom prst="rect">
            <a:avLst/>
          </a:prstGeom>
        </p:spPr>
        <p:txBody>
          <a:bodyPr>
            <a:spAutoFit/>
          </a:body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明知故问</a:t>
            </a:r>
            <a:endParaRPr kumimoji="0" lang="en-US" altLang="zh-CN" sz="4265" b="1" i="0" u="none" strike="noStrike" kern="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设下圈套</a:t>
            </a:r>
            <a:endParaRPr kumimoji="0" lang="zh-CN" altLang="en-US" sz="2400" b="0" i="0" u="none" strike="noStrike" kern="1200" cap="none" spc="0" normalizeH="0" baseline="0" noProof="0" dirty="0">
              <a:ln>
                <a:noFill/>
              </a:ln>
              <a:solidFill>
                <a:prstClr val="black"/>
              </a:solidFill>
              <a:effectLst/>
              <a:uLnTx/>
              <a:uFillTx/>
              <a:latin typeface="Calibri" panose="020F0502020204030204" pitchFamily="34" charset="0"/>
              <a:ea typeface="等线"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wipe(left)">
                                      <p:cBhvr>
                                        <p:cTn id="7" dur="500"/>
                                        <p:tgtEl>
                                          <p:spTgt spid="3">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1000"/>
                                        <p:tgtEl>
                                          <p:spTgt spid="17"/>
                                        </p:tgtEl>
                                      </p:cBhvr>
                                    </p:animEffect>
                                    <p:anim calcmode="lin" valueType="num">
                                      <p:cBhvr>
                                        <p:cTn id="13" dur="1000" fill="hold"/>
                                        <p:tgtEl>
                                          <p:spTgt spid="17"/>
                                        </p:tgtEl>
                                        <p:attrNameLst>
                                          <p:attrName>ppt_x</p:attrName>
                                        </p:attrNameLst>
                                      </p:cBhvr>
                                      <p:tavLst>
                                        <p:tav tm="0">
                                          <p:val>
                                            <p:strVal val="#ppt_x"/>
                                          </p:val>
                                        </p:tav>
                                        <p:tav tm="100000">
                                          <p:val>
                                            <p:strVal val="#ppt_x"/>
                                          </p:val>
                                        </p:tav>
                                      </p:tavLst>
                                    </p:anim>
                                    <p:anim calcmode="lin" valueType="num">
                                      <p:cBhvr>
                                        <p:cTn id="14" dur="1000" fill="hold"/>
                                        <p:tgtEl>
                                          <p:spTgt spid="17"/>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1000"/>
                                        <p:tgtEl>
                                          <p:spTgt spid="14"/>
                                        </p:tgtEl>
                                      </p:cBhvr>
                                    </p:animEffect>
                                    <p:anim calcmode="lin" valueType="num">
                                      <p:cBhvr>
                                        <p:cTn id="18" dur="1000" fill="hold"/>
                                        <p:tgtEl>
                                          <p:spTgt spid="14"/>
                                        </p:tgtEl>
                                        <p:attrNameLst>
                                          <p:attrName>ppt_x</p:attrName>
                                        </p:attrNameLst>
                                      </p:cBhvr>
                                      <p:tavLst>
                                        <p:tav tm="0">
                                          <p:val>
                                            <p:strVal val="#ppt_x"/>
                                          </p:val>
                                        </p:tav>
                                        <p:tav tm="100000">
                                          <p:val>
                                            <p:strVal val="#ppt_x"/>
                                          </p:val>
                                        </p:tav>
                                      </p:tavLst>
                                    </p:anim>
                                    <p:anim calcmode="lin" valueType="num">
                                      <p:cBhvr>
                                        <p:cTn id="1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7"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文本框 1"/>
          <p:cNvSpPr txBox="1">
            <a:spLocks noChangeArrowheads="1"/>
          </p:cNvSpPr>
          <p:nvPr/>
        </p:nvSpPr>
        <p:spPr bwMode="auto">
          <a:xfrm>
            <a:off x="468313" y="436033"/>
            <a:ext cx="2087562"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FF0000"/>
                </a:solidFill>
                <a:latin typeface="宋体" panose="02010600030101010101" pitchFamily="2" charset="-122"/>
                <a:ea typeface="宋体" panose="02010600030101010101" pitchFamily="2" charset="-122"/>
              </a:rPr>
              <a:t>诗句赏析：</a:t>
            </a:r>
          </a:p>
        </p:txBody>
      </p:sp>
      <p:sp>
        <p:nvSpPr>
          <p:cNvPr id="4" name="文本框 3"/>
          <p:cNvSpPr txBox="1">
            <a:spLocks noChangeArrowheads="1"/>
          </p:cNvSpPr>
          <p:nvPr/>
        </p:nvSpPr>
        <p:spPr bwMode="auto">
          <a:xfrm>
            <a:off x="323851" y="1892301"/>
            <a:ext cx="7993063"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通过对小孩子一系列动作的描写，刻画出天真快乐的儿童形象。“脱”字形象传神地写出了孩子取冰块的样子。</a:t>
            </a:r>
          </a:p>
        </p:txBody>
      </p:sp>
      <p:pic>
        <p:nvPicPr>
          <p:cNvPr id="5" name="图片 4"/>
          <p:cNvPicPr>
            <a:picLocks noChangeAspect="1"/>
          </p:cNvPicPr>
          <p:nvPr/>
        </p:nvPicPr>
        <p:blipFill>
          <a:blip r:embed="rId2" cstate="email"/>
          <a:stretch>
            <a:fillRect/>
          </a:stretch>
        </p:blipFill>
        <p:spPr>
          <a:xfrm>
            <a:off x="5923526" y="3735735"/>
            <a:ext cx="2380798" cy="2247964"/>
          </a:xfrm>
          <a:prstGeom prst="ellipse">
            <a:avLst/>
          </a:prstGeom>
          <a:ln>
            <a:noFill/>
          </a:ln>
          <a:effectLst>
            <a:softEdge rad="112500"/>
          </a:effec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5"/>
          <p:cNvSpPr txBox="1">
            <a:spLocks noChangeArrowheads="1"/>
          </p:cNvSpPr>
          <p:nvPr/>
        </p:nvSpPr>
        <p:spPr bwMode="auto">
          <a:xfrm>
            <a:off x="698501" y="1428751"/>
            <a:ext cx="7897813"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1625600" marR="0" lvl="0" indent="-1625600" algn="l" defTabSz="6096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周瑜：对，先生跟我想的一样。现在军中</a:t>
            </a:r>
            <a:r>
              <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缺箭，想请先生负责赶造十万支。</a:t>
            </a:r>
            <a:endPar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609600" rtl="0" eaLnBrk="0" fontAlgn="base" latinLnBrk="0" hangingPunct="0">
              <a:lnSpc>
                <a:spcPct val="120000"/>
              </a:lnSpc>
              <a:spcBef>
                <a:spcPct val="0"/>
              </a:spcBef>
              <a:spcAft>
                <a:spcPct val="0"/>
              </a:spcAft>
              <a:buClrTx/>
              <a:buSzTx/>
              <a:buFontTx/>
              <a:buNone/>
              <a:defRPr/>
            </a:pPr>
            <a:r>
              <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zh-CN" altLang="en-US" sz="4265" b="1" i="0" u="sng" strike="noStrike" kern="1200" cap="none" spc="0" normalizeH="0" baseline="0" noProof="0" dirty="0">
                <a:ln>
                  <a:noFill/>
                </a:ln>
                <a:solidFill>
                  <a:srgbClr val="3366FF"/>
                </a:solidFill>
                <a:effectLst/>
                <a:uLnTx/>
                <a:uFillTx/>
                <a:latin typeface="宋体" panose="02010600030101010101" pitchFamily="2" charset="-122"/>
                <a:ea typeface="宋体" panose="02010600030101010101" pitchFamily="2" charset="-122"/>
                <a:cs typeface="+mn-cs"/>
              </a:rPr>
              <a:t>这是公事，希望先生不要推却。</a:t>
            </a:r>
            <a:endParaRPr kumimoji="0" lang="en-US" altLang="zh-CN" sz="4265" b="1" i="0" u="sng" strike="noStrike" kern="1200" cap="none" spc="0" normalizeH="0" baseline="0" noProof="0" dirty="0">
              <a:ln>
                <a:noFill/>
              </a:ln>
              <a:solidFill>
                <a:srgbClr val="3366FF"/>
              </a:solidFill>
              <a:effectLst/>
              <a:uLnTx/>
              <a:uFillTx/>
              <a:latin typeface="宋体" panose="02010600030101010101" pitchFamily="2" charset="-122"/>
              <a:ea typeface="宋体" panose="02010600030101010101" pitchFamily="2" charset="-122"/>
              <a:cs typeface="+mn-cs"/>
            </a:endParaRPr>
          </a:p>
          <a:p>
            <a:pPr marL="2176145" marR="0" lvl="0" indent="-2176145" algn="l" defTabSz="6096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诸葛亮：</a:t>
            </a:r>
            <a:r>
              <a:rPr kumimoji="0" lang="zh-CN" altLang="en-US" sz="4265" b="1" i="0" u="sng" strike="noStrike" kern="1200" cap="none" spc="0" normalizeH="0" baseline="0" noProof="0" dirty="0">
                <a:ln>
                  <a:noFill/>
                </a:ln>
                <a:solidFill>
                  <a:srgbClr val="3366FF"/>
                </a:solidFill>
                <a:effectLst/>
                <a:uLnTx/>
                <a:uFillTx/>
                <a:latin typeface="宋体" panose="02010600030101010101" pitchFamily="2" charset="-122"/>
                <a:ea typeface="宋体" panose="02010600030101010101" pitchFamily="2" charset="-122"/>
                <a:cs typeface="+mn-cs"/>
              </a:rPr>
              <a:t>都督委托，当然照办。</a:t>
            </a: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不知道这十万支箭什么时候用？</a:t>
            </a:r>
          </a:p>
        </p:txBody>
      </p:sp>
      <p:sp>
        <p:nvSpPr>
          <p:cNvPr id="16" name="矩形 44"/>
          <p:cNvSpPr>
            <a:spLocks noChangeArrowheads="1"/>
          </p:cNvSpPr>
          <p:nvPr/>
        </p:nvSpPr>
        <p:spPr bwMode="auto">
          <a:xfrm>
            <a:off x="2833689" y="609601"/>
            <a:ext cx="4222750" cy="1405000"/>
          </a:xfrm>
          <a:prstGeom prst="rect">
            <a:avLst/>
          </a:prstGeom>
          <a:gradFill rotWithShape="1">
            <a:gsLst>
              <a:gs pos="0">
                <a:srgbClr val="4BACC6">
                  <a:tint val="50000"/>
                  <a:alpha val="100000"/>
                  <a:satMod val="140000"/>
                  <a:lumMod val="105000"/>
                </a:srgbClr>
              </a:gs>
              <a:gs pos="41000">
                <a:srgbClr val="4BACC6">
                  <a:tint val="57000"/>
                  <a:satMod val="160000"/>
                  <a:lumMod val="99000"/>
                </a:srgbClr>
              </a:gs>
              <a:gs pos="100000">
                <a:srgbClr val="4BACC6">
                  <a:tint val="80000"/>
                  <a:satMod val="180000"/>
                  <a:lumMod val="104000"/>
                </a:srgbClr>
              </a:gs>
            </a:gsLst>
            <a:lin ang="5400000" scaled="1"/>
          </a:gradFill>
          <a:ln w="12700" cap="flat" cmpd="sng" algn="ctr">
            <a:solidFill>
              <a:srgbClr val="4BACC6"/>
            </a:solidFill>
            <a:prstDash val="solid"/>
          </a:ln>
          <a:effectLst>
            <a:outerShdw blurRad="38100" dist="25400" dir="5400000" rotWithShape="0">
              <a:srgbClr val="000000">
                <a:alpha val="28000"/>
              </a:srgbClr>
            </a:outerShdw>
          </a:effec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假借公事，逼人就范</a:t>
            </a:r>
            <a:endParaRPr kumimoji="0" lang="zh-CN" altLang="en-US" sz="2400" b="0" i="0" u="none" strike="noStrike" kern="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endParaRPr>
          </a:p>
        </p:txBody>
      </p:sp>
      <p:cxnSp>
        <p:nvCxnSpPr>
          <p:cNvPr id="17" name="直接连接符 16"/>
          <p:cNvCxnSpPr/>
          <p:nvPr/>
        </p:nvCxnSpPr>
        <p:spPr>
          <a:xfrm>
            <a:off x="6718300" y="1591733"/>
            <a:ext cx="635000" cy="1559984"/>
          </a:xfrm>
          <a:prstGeom prst="line">
            <a:avLst/>
          </a:prstGeom>
        </p:spPr>
        <p:style>
          <a:lnRef idx="3">
            <a:schemeClr val="accent6"/>
          </a:lnRef>
          <a:fillRef idx="0">
            <a:schemeClr val="accent6"/>
          </a:fillRef>
          <a:effectRef idx="2">
            <a:schemeClr val="accent6"/>
          </a:effectRef>
          <a:fontRef idx="minor">
            <a:schemeClr val="tx1"/>
          </a:fontRef>
        </p:style>
      </p:cxnSp>
      <p:sp>
        <p:nvSpPr>
          <p:cNvPr id="19" name="线形标注 1(带边框和强调线) 18"/>
          <p:cNvSpPr/>
          <p:nvPr/>
        </p:nvSpPr>
        <p:spPr bwMode="auto">
          <a:xfrm flipH="1">
            <a:off x="1477963" y="5429252"/>
            <a:ext cx="4411662" cy="745067"/>
          </a:xfrm>
          <a:prstGeom prst="accentBorderCallout1">
            <a:avLst>
              <a:gd name="adj1" fmla="val 52083"/>
              <a:gd name="adj2" fmla="val -1953"/>
              <a:gd name="adj3" fmla="val -129472"/>
              <a:gd name="adj4" fmla="val -9764"/>
            </a:avLst>
          </a:prstGeom>
          <a:gradFill rotWithShape="1">
            <a:gsLst>
              <a:gs pos="0">
                <a:srgbClr val="9BBB59">
                  <a:tint val="50000"/>
                  <a:alpha val="100000"/>
                  <a:satMod val="140000"/>
                  <a:lumMod val="105000"/>
                </a:srgbClr>
              </a:gs>
              <a:gs pos="41000">
                <a:srgbClr val="9BBB59">
                  <a:tint val="57000"/>
                  <a:satMod val="160000"/>
                  <a:lumMod val="99000"/>
                </a:srgbClr>
              </a:gs>
              <a:gs pos="100000">
                <a:srgbClr val="9BBB59">
                  <a:tint val="80000"/>
                  <a:satMod val="180000"/>
                  <a:lumMod val="104000"/>
                </a:srgbClr>
              </a:gs>
            </a:gsLst>
            <a:lin ang="5400000" scaled="1"/>
          </a:gradFill>
          <a:ln w="12700" cap="flat" cmpd="sng" algn="ctr">
            <a:solidFill>
              <a:srgbClr val="9BBB59"/>
            </a:solidFill>
            <a:prstDash val="solid"/>
          </a:ln>
          <a:effectLst>
            <a:outerShdw blurRad="38100" dist="25400" dir="5400000" rotWithShape="0">
              <a:srgbClr val="000000">
                <a:alpha val="28000"/>
              </a:srgbClr>
            </a:outerShdw>
          </a:effectLst>
        </p:spPr>
        <p:txBody>
          <a:bodyPr anchor="ctr"/>
          <a:lstStyle/>
          <a:p>
            <a:pPr marL="0" marR="0" lvl="0" indent="0" algn="ctr" defTabSz="1219200" rtl="0"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0" name="矩形 3"/>
          <p:cNvSpPr>
            <a:spLocks noChangeArrowheads="1"/>
          </p:cNvSpPr>
          <p:nvPr/>
        </p:nvSpPr>
        <p:spPr bwMode="auto">
          <a:xfrm>
            <a:off x="1738313" y="5427133"/>
            <a:ext cx="513313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不动声色，静观其变</a:t>
            </a:r>
            <a:endParaRPr kumimoji="0" lang="zh-CN" altLang="en-US" sz="2400" b="0"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left)">
                                      <p:cBhvr>
                                        <p:cTn id="7" dur="500"/>
                                        <p:tgtEl>
                                          <p:spTgt spid="8">
                                            <p:txEl>
                                              <p:pRg st="0" end="0"/>
                                            </p:txEl>
                                          </p:spTgt>
                                        </p:tgtEl>
                                      </p:cBhvr>
                                    </p:animEffect>
                                  </p:childTnLst>
                                </p:cTn>
                              </p:par>
                              <p:par>
                                <p:cTn id="8" presetID="22" presetClass="entr" presetSubtype="8" fill="hold" nodeType="withEffect">
                                  <p:stCondLst>
                                    <p:cond delay="0"/>
                                  </p:stCondLst>
                                  <p:childTnLst>
                                    <p:set>
                                      <p:cBhvr>
                                        <p:cTn id="9" dur="1" fill="hold">
                                          <p:stCondLst>
                                            <p:cond delay="0"/>
                                          </p:stCondLst>
                                        </p:cTn>
                                        <p:tgtEl>
                                          <p:spTgt spid="8">
                                            <p:txEl>
                                              <p:pRg st="1" end="1"/>
                                            </p:txEl>
                                          </p:spTgt>
                                        </p:tgtEl>
                                        <p:attrNameLst>
                                          <p:attrName>style.visibility</p:attrName>
                                        </p:attrNameLst>
                                      </p:cBhvr>
                                      <p:to>
                                        <p:strVal val="visible"/>
                                      </p:to>
                                    </p:set>
                                    <p:animEffect transition="in" filter="wipe(left)">
                                      <p:cBhvr>
                                        <p:cTn id="10" dur="500"/>
                                        <p:tgtEl>
                                          <p:spTgt spid="8">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down)">
                                      <p:cBhvr>
                                        <p:cTn id="15" dur="500"/>
                                        <p:tgtEl>
                                          <p:spTgt spid="17"/>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wipe(down)">
                                      <p:cBhvr>
                                        <p:cTn id="18" dur="500"/>
                                        <p:tgtEl>
                                          <p:spTgt spid="16"/>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8">
                                            <p:txEl>
                                              <p:pRg st="2" end="2"/>
                                            </p:txEl>
                                          </p:spTgt>
                                        </p:tgtEl>
                                        <p:attrNameLst>
                                          <p:attrName>style.visibility</p:attrName>
                                        </p:attrNameLst>
                                      </p:cBhvr>
                                      <p:to>
                                        <p:strVal val="visible"/>
                                      </p:to>
                                    </p:set>
                                    <p:animEffect transition="in" filter="wipe(left)">
                                      <p:cBhvr>
                                        <p:cTn id="23" dur="500"/>
                                        <p:tgtEl>
                                          <p:spTgt spid="8">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up)">
                                      <p:cBhvr>
                                        <p:cTn id="28" dur="500"/>
                                        <p:tgtEl>
                                          <p:spTgt spid="20"/>
                                        </p:tgtEl>
                                      </p:cBhvr>
                                    </p:animEffect>
                                  </p:childTnLst>
                                </p:cTn>
                              </p:par>
                              <p:par>
                                <p:cTn id="29" presetID="22" presetClass="entr" presetSubtype="1"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ipe(up)">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9" grpId="0" animBg="1"/>
      <p:bldP spid="20"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椭圆形标注 17"/>
          <p:cNvSpPr/>
          <p:nvPr/>
        </p:nvSpPr>
        <p:spPr bwMode="auto">
          <a:xfrm flipV="1">
            <a:off x="6356350" y="3473453"/>
            <a:ext cx="2400300" cy="1009649"/>
          </a:xfrm>
          <a:prstGeom prst="wedgeEllipseCallout">
            <a:avLst>
              <a:gd name="adj1" fmla="val -39885"/>
              <a:gd name="adj2" fmla="val -64050"/>
            </a:avLst>
          </a:prstGeom>
          <a:solidFill>
            <a:schemeClr val="accent4">
              <a:lumMod val="40000"/>
              <a:lumOff val="60000"/>
            </a:schemeClr>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096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2" name="TextBox 5"/>
          <p:cNvSpPr txBox="1">
            <a:spLocks noChangeArrowheads="1"/>
          </p:cNvSpPr>
          <p:nvPr/>
        </p:nvSpPr>
        <p:spPr bwMode="auto">
          <a:xfrm>
            <a:off x="523876" y="213784"/>
            <a:ext cx="8012113" cy="7825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609600" rtl="0" eaLnBrk="0" fontAlgn="base" latinLnBrk="0" hangingPunct="0">
              <a:lnSpc>
                <a:spcPct val="110000"/>
              </a:lnSpc>
              <a:spcBef>
                <a:spcPts val="8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周瑜：十天造得好吗？</a:t>
            </a:r>
            <a:endPar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2174240" marR="0" lvl="0" indent="-2174240" algn="l" defTabSz="609600" rtl="0" eaLnBrk="0" fontAlgn="base" latinLnBrk="0" hangingPunct="0">
              <a:lnSpc>
                <a:spcPct val="110000"/>
              </a:lnSpc>
              <a:spcBef>
                <a:spcPts val="8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诸葛亮：既然就要交战，</a:t>
            </a:r>
            <a:r>
              <a:rPr kumimoji="0" lang="zh-CN" altLang="en-US" sz="4265" b="1" i="0" u="none" strike="noStrike" kern="1200" cap="none" spc="0" normalizeH="0" baseline="0" noProof="0" dirty="0">
                <a:ln>
                  <a:noFill/>
                </a:ln>
                <a:solidFill>
                  <a:srgbClr val="3366FF"/>
                </a:solidFill>
                <a:effectLst/>
                <a:uLnTx/>
                <a:uFillTx/>
                <a:latin typeface="宋体" panose="02010600030101010101" pitchFamily="2" charset="-122"/>
                <a:ea typeface="宋体" panose="02010600030101010101" pitchFamily="2" charset="-122"/>
                <a:cs typeface="+mn-cs"/>
              </a:rPr>
              <a:t>十天造好，必然误了大事。</a:t>
            </a:r>
            <a:endParaRPr kumimoji="0" lang="en-US" altLang="zh-CN" sz="4265" b="1" i="0" u="none" strike="noStrike" kern="1200" cap="none" spc="0" normalizeH="0" baseline="0" noProof="0" dirty="0">
              <a:ln>
                <a:noFill/>
              </a:ln>
              <a:solidFill>
                <a:srgbClr val="3366FF"/>
              </a:solidFill>
              <a:effectLst/>
              <a:uLnTx/>
              <a:uFillTx/>
              <a:latin typeface="宋体" panose="02010600030101010101" pitchFamily="2" charset="-122"/>
              <a:ea typeface="宋体" panose="02010600030101010101" pitchFamily="2" charset="-122"/>
              <a:cs typeface="+mn-cs"/>
            </a:endParaRPr>
          </a:p>
          <a:p>
            <a:pPr marL="0" marR="0" lvl="0" indent="0" algn="l" defTabSz="609600" rtl="0" eaLnBrk="0" fontAlgn="base" latinLnBrk="0" hangingPunct="0">
              <a:lnSpc>
                <a:spcPct val="110000"/>
              </a:lnSpc>
              <a:spcBef>
                <a:spcPts val="8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周瑜：先生预计几天可以造好？</a:t>
            </a:r>
            <a:endPar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609600" rtl="0" eaLnBrk="0" fontAlgn="base" latinLnBrk="0" hangingPunct="0">
              <a:lnSpc>
                <a:spcPct val="110000"/>
              </a:lnSpc>
              <a:spcBef>
                <a:spcPts val="8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诸葛亮：只要三天。</a:t>
            </a:r>
            <a:endPar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609600" rtl="0" eaLnBrk="0" fontAlgn="base" latinLnBrk="0" hangingPunct="0">
              <a:lnSpc>
                <a:spcPct val="110000"/>
              </a:lnSpc>
              <a:spcBef>
                <a:spcPts val="8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周瑜：</a:t>
            </a:r>
            <a:r>
              <a:rPr kumimoji="0" lang="zh-CN" altLang="en-US" sz="4265" b="1" i="0" u="none" strike="noStrike" kern="1200" cap="none" spc="0" normalizeH="0" baseline="0" noProof="0" dirty="0">
                <a:ln>
                  <a:noFill/>
                </a:ln>
                <a:solidFill>
                  <a:srgbClr val="3366FF"/>
                </a:solidFill>
                <a:effectLst/>
                <a:uLnTx/>
                <a:uFillTx/>
                <a:latin typeface="宋体" panose="02010600030101010101" pitchFamily="2" charset="-122"/>
                <a:ea typeface="宋体" panose="02010600030101010101" pitchFamily="2" charset="-122"/>
                <a:cs typeface="+mn-cs"/>
              </a:rPr>
              <a:t>军情紧急，可不能开玩笑</a:t>
            </a: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a:t>
            </a:r>
            <a:endPar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2174240" marR="0" lvl="0" indent="-2174240" algn="l" defTabSz="609600" rtl="0" eaLnBrk="0" fontAlgn="base" latinLnBrk="0" hangingPunct="0">
              <a:lnSpc>
                <a:spcPct val="110000"/>
              </a:lnSpc>
              <a:spcBef>
                <a:spcPts val="8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诸葛亮：怎么敢跟都督开玩笑？我愿意</a:t>
            </a:r>
            <a:r>
              <a:rPr kumimoji="0" lang="zh-CN" altLang="en-US" sz="4265" b="1" i="0" u="none" strike="noStrike" kern="1200" cap="none" spc="0" normalizeH="0" baseline="0" noProof="0" dirty="0">
                <a:ln>
                  <a:noFill/>
                </a:ln>
                <a:solidFill>
                  <a:srgbClr val="3366FF"/>
                </a:solidFill>
                <a:effectLst/>
                <a:uLnTx/>
                <a:uFillTx/>
                <a:latin typeface="宋体" panose="02010600030101010101" pitchFamily="2" charset="-122"/>
                <a:ea typeface="宋体" panose="02010600030101010101" pitchFamily="2" charset="-122"/>
                <a:cs typeface="+mn-cs"/>
              </a:rPr>
              <a:t>立下军令状</a:t>
            </a: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，三天造不好，甘受惩罚。</a:t>
            </a:r>
            <a:endPar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31" name="TextBox 5"/>
          <p:cNvSpPr txBox="1">
            <a:spLocks noChangeArrowheads="1"/>
          </p:cNvSpPr>
          <p:nvPr/>
        </p:nvSpPr>
        <p:spPr bwMode="auto">
          <a:xfrm>
            <a:off x="6564313" y="3585634"/>
            <a:ext cx="1973262"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66FF"/>
                </a:solidFill>
                <a:effectLst/>
                <a:uLnTx/>
                <a:uFillTx/>
                <a:latin typeface="楷体" panose="02010609060101010101" pitchFamily="49" charset="-122"/>
                <a:ea typeface="楷体" panose="02010609060101010101" pitchFamily="49" charset="-122"/>
                <a:cs typeface="+mn-cs"/>
              </a:rPr>
              <a:t>步步紧逼</a:t>
            </a:r>
            <a:endParaRPr kumimoji="0" lang="en-US" altLang="zh-CN" sz="4265" b="1" i="0" u="none" strike="noStrike" kern="1200" cap="none" spc="0" normalizeH="0" baseline="0" noProof="0">
              <a:ln>
                <a:noFill/>
              </a:ln>
              <a:solidFill>
                <a:srgbClr val="3366FF"/>
              </a:solidFill>
              <a:effectLst/>
              <a:uLnTx/>
              <a:uFillTx/>
              <a:latin typeface="楷体" panose="02010609060101010101" pitchFamily="49" charset="-122"/>
              <a:ea typeface="楷体" panose="02010609060101010101" pitchFamily="49" charset="-122"/>
              <a:cs typeface="+mn-cs"/>
            </a:endParaRPr>
          </a:p>
        </p:txBody>
      </p:sp>
      <p:sp>
        <p:nvSpPr>
          <p:cNvPr id="25" name="椭圆形标注 108"/>
          <p:cNvSpPr/>
          <p:nvPr/>
        </p:nvSpPr>
        <p:spPr bwMode="auto">
          <a:xfrm flipV="1">
            <a:off x="6232526" y="1926169"/>
            <a:ext cx="2303463" cy="1096433"/>
          </a:xfrm>
          <a:prstGeom prst="wedgeEllipseCallout">
            <a:avLst>
              <a:gd name="adj1" fmla="val -48766"/>
              <a:gd name="adj2" fmla="val 44993"/>
            </a:avLst>
          </a:prstGeom>
          <a:solidFill>
            <a:schemeClr val="accent1">
              <a:lumMod val="40000"/>
              <a:lumOff val="6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096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30" name="TextBox 5"/>
          <p:cNvSpPr txBox="1">
            <a:spLocks noChangeArrowheads="1"/>
          </p:cNvSpPr>
          <p:nvPr/>
        </p:nvSpPr>
        <p:spPr bwMode="auto">
          <a:xfrm>
            <a:off x="6469064" y="2038351"/>
            <a:ext cx="206692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66FF"/>
                </a:solidFill>
                <a:effectLst/>
                <a:uLnTx/>
                <a:uFillTx/>
                <a:latin typeface="楷体" panose="02010609060101010101" pitchFamily="49" charset="-122"/>
                <a:ea typeface="楷体" panose="02010609060101010101" pitchFamily="49" charset="-122"/>
                <a:cs typeface="+mn-cs"/>
              </a:rPr>
              <a:t>沉着应对</a:t>
            </a:r>
            <a:endParaRPr kumimoji="0" lang="en-US" altLang="zh-CN" sz="4265" b="1" i="0" u="none" strike="noStrike" kern="1200" cap="none" spc="0" normalizeH="0" baseline="0" noProof="0">
              <a:ln>
                <a:noFill/>
              </a:ln>
              <a:solidFill>
                <a:srgbClr val="3366FF"/>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fade">
                                      <p:cBhvr>
                                        <p:cTn id="12" dur="1000"/>
                                        <p:tgtEl>
                                          <p:spTgt spid="22"/>
                                        </p:tgtEl>
                                      </p:cBhvr>
                                    </p:animEffect>
                                    <p:anim calcmode="lin" valueType="num">
                                      <p:cBhvr>
                                        <p:cTn id="13" dur="1000" fill="hold"/>
                                        <p:tgtEl>
                                          <p:spTgt spid="22"/>
                                        </p:tgtEl>
                                        <p:attrNameLst>
                                          <p:attrName>ppt_x</p:attrName>
                                        </p:attrNameLst>
                                      </p:cBhvr>
                                      <p:tavLst>
                                        <p:tav tm="0">
                                          <p:val>
                                            <p:strVal val="#ppt_x"/>
                                          </p:val>
                                        </p:tav>
                                        <p:tav tm="100000">
                                          <p:val>
                                            <p:strVal val="#ppt_x"/>
                                          </p:val>
                                        </p:tav>
                                      </p:tavLst>
                                    </p:anim>
                                    <p:anim calcmode="lin" valueType="num">
                                      <p:cBhvr>
                                        <p:cTn id="14" dur="1000" fill="hold"/>
                                        <p:tgtEl>
                                          <p:spTgt spid="2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1000"/>
                                        <p:tgtEl>
                                          <p:spTgt spid="31"/>
                                        </p:tgtEl>
                                      </p:cBhvr>
                                    </p:animEffect>
                                    <p:anim calcmode="lin" valueType="num">
                                      <p:cBhvr>
                                        <p:cTn id="18" dur="1000" fill="hold"/>
                                        <p:tgtEl>
                                          <p:spTgt spid="31"/>
                                        </p:tgtEl>
                                        <p:attrNameLst>
                                          <p:attrName>ppt_x</p:attrName>
                                        </p:attrNameLst>
                                      </p:cBhvr>
                                      <p:tavLst>
                                        <p:tav tm="0">
                                          <p:val>
                                            <p:strVal val="#ppt_x"/>
                                          </p:val>
                                        </p:tav>
                                        <p:tav tm="100000">
                                          <p:val>
                                            <p:strVal val="#ppt_x"/>
                                          </p:val>
                                        </p:tav>
                                      </p:tavLst>
                                    </p:anim>
                                    <p:anim calcmode="lin" valueType="num">
                                      <p:cBhvr>
                                        <p:cTn id="19"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1000"/>
                                        <p:tgtEl>
                                          <p:spTgt spid="25"/>
                                        </p:tgtEl>
                                      </p:cBhvr>
                                    </p:animEffect>
                                    <p:anim calcmode="lin" valueType="num">
                                      <p:cBhvr>
                                        <p:cTn id="25" dur="1000" fill="hold"/>
                                        <p:tgtEl>
                                          <p:spTgt spid="25"/>
                                        </p:tgtEl>
                                        <p:attrNameLst>
                                          <p:attrName>ppt_x</p:attrName>
                                        </p:attrNameLst>
                                      </p:cBhvr>
                                      <p:tavLst>
                                        <p:tav tm="0">
                                          <p:val>
                                            <p:strVal val="#ppt_x"/>
                                          </p:val>
                                        </p:tav>
                                        <p:tav tm="100000">
                                          <p:val>
                                            <p:strVal val="#ppt_x"/>
                                          </p:val>
                                        </p:tav>
                                      </p:tavLst>
                                    </p:anim>
                                    <p:anim calcmode="lin" valueType="num">
                                      <p:cBhvr>
                                        <p:cTn id="26" dur="1000" fill="hold"/>
                                        <p:tgtEl>
                                          <p:spTgt spid="25"/>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 grpId="0"/>
      <p:bldP spid="31" grpId="0"/>
      <p:bldP spid="25" grpId="0" animBg="1"/>
      <p:bldP spid="30" grpId="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TextBox 5"/>
          <p:cNvSpPr txBox="1">
            <a:spLocks noChangeArrowheads="1"/>
          </p:cNvSpPr>
          <p:nvPr/>
        </p:nvSpPr>
        <p:spPr bwMode="auto">
          <a:xfrm>
            <a:off x="623889" y="3429002"/>
            <a:ext cx="840740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周瑜很高兴，叫诸葛亮当面立下军令状，又摆了酒席招待他。</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endPar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cxnSp>
        <p:nvCxnSpPr>
          <p:cNvPr id="3" name="直接连接符 2"/>
          <p:cNvCxnSpPr>
            <a:cxnSpLocks noChangeShapeType="1"/>
          </p:cNvCxnSpPr>
          <p:nvPr/>
        </p:nvCxnSpPr>
        <p:spPr bwMode="auto">
          <a:xfrm flipH="1" flipV="1">
            <a:off x="1528764" y="4243918"/>
            <a:ext cx="7075487" cy="12700"/>
          </a:xfrm>
          <a:prstGeom prst="line">
            <a:avLst/>
          </a:prstGeom>
          <a:noFill/>
          <a:ln w="28575">
            <a:solidFill>
              <a:srgbClr val="C00000"/>
            </a:solidFill>
            <a:round/>
          </a:ln>
          <a:extLst>
            <a:ext uri="{909E8E84-426E-40DD-AFC4-6F175D3DCCD1}">
              <a14:hiddenFill xmlns:a14="http://schemas.microsoft.com/office/drawing/2010/main" xmlns="">
                <a:noFill/>
              </a14:hiddenFill>
            </a:ext>
          </a:extLst>
        </p:spPr>
      </p:cxnSp>
      <p:sp>
        <p:nvSpPr>
          <p:cNvPr id="19" name="椭圆形标注 17"/>
          <p:cNvSpPr/>
          <p:nvPr/>
        </p:nvSpPr>
        <p:spPr bwMode="auto">
          <a:xfrm>
            <a:off x="1528763" y="1407586"/>
            <a:ext cx="6086475" cy="1593849"/>
          </a:xfrm>
          <a:prstGeom prst="wedgeRoundRectCallout">
            <a:avLst>
              <a:gd name="adj1" fmla="val -24915"/>
              <a:gd name="adj2" fmla="val 69881"/>
              <a:gd name="adj3" fmla="val 16667"/>
            </a:avLst>
          </a:prstGeom>
          <a:solidFill>
            <a:schemeClr val="accent1">
              <a:lumMod val="40000"/>
              <a:lumOff val="60000"/>
            </a:schemeClr>
          </a:solidFill>
          <a:ln>
            <a:solidFill>
              <a:srgbClr val="C22ED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096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20" name="TextBox 5"/>
          <p:cNvSpPr txBox="1">
            <a:spLocks noChangeArrowheads="1"/>
          </p:cNvSpPr>
          <p:nvPr/>
        </p:nvSpPr>
        <p:spPr bwMode="auto">
          <a:xfrm>
            <a:off x="1719263" y="1316568"/>
            <a:ext cx="5705475" cy="2751522"/>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609600" rtl="0" eaLnBrk="1" fontAlgn="base" latinLnBrk="0" hangingPunct="1">
              <a:lnSpc>
                <a:spcPct val="120000"/>
              </a:lnSpc>
              <a:spcBef>
                <a:spcPct val="0"/>
              </a:spcBef>
              <a:spcAft>
                <a:spcPct val="0"/>
              </a:spcAft>
              <a:buClrTx/>
              <a:buSzTx/>
              <a:buFontTx/>
              <a:buNone/>
              <a:defRPr/>
            </a:pPr>
            <a:r>
              <a:rPr kumimoji="0" lang="zh-CN" altLang="en-US" sz="4800" b="1" i="0" u="none" strike="noStrike" kern="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    暗自窃喜，以为计谋达成，可以治诸葛亮的罪。</a:t>
            </a:r>
            <a:endParaRPr kumimoji="0" lang="zh-CN" altLang="en-US" sz="4800"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1000"/>
                                        <p:tgtEl>
                                          <p:spTgt spid="19"/>
                                        </p:tgtEl>
                                      </p:cBhvr>
                                    </p:animEffect>
                                    <p:anim calcmode="lin" valueType="num">
                                      <p:cBhvr>
                                        <p:cTn id="13" dur="1000" fill="hold"/>
                                        <p:tgtEl>
                                          <p:spTgt spid="19"/>
                                        </p:tgtEl>
                                        <p:attrNameLst>
                                          <p:attrName>ppt_x</p:attrName>
                                        </p:attrNameLst>
                                      </p:cBhvr>
                                      <p:tavLst>
                                        <p:tav tm="0">
                                          <p:val>
                                            <p:strVal val="#ppt_x"/>
                                          </p:val>
                                        </p:tav>
                                        <p:tav tm="100000">
                                          <p:val>
                                            <p:strVal val="#ppt_x"/>
                                          </p:val>
                                        </p:tav>
                                      </p:tavLst>
                                    </p:anim>
                                    <p:anim calcmode="lin" valueType="num">
                                      <p:cBhvr>
                                        <p:cTn id="14" dur="1000" fill="hold"/>
                                        <p:tgtEl>
                                          <p:spTgt spid="19"/>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1000"/>
                                        <p:tgtEl>
                                          <p:spTgt spid="20"/>
                                        </p:tgtEl>
                                      </p:cBhvr>
                                    </p:animEffect>
                                    <p:anim calcmode="lin" valueType="num">
                                      <p:cBhvr>
                                        <p:cTn id="18" dur="1000" fill="hold"/>
                                        <p:tgtEl>
                                          <p:spTgt spid="20"/>
                                        </p:tgtEl>
                                        <p:attrNameLst>
                                          <p:attrName>ppt_x</p:attrName>
                                        </p:attrNameLst>
                                      </p:cBhvr>
                                      <p:tavLst>
                                        <p:tav tm="0">
                                          <p:val>
                                            <p:strVal val="#ppt_x"/>
                                          </p:val>
                                        </p:tav>
                                        <p:tav tm="100000">
                                          <p:val>
                                            <p:strVal val="#ppt_x"/>
                                          </p:val>
                                        </p:tav>
                                      </p:tavLst>
                                    </p:anim>
                                    <p:anim calcmode="lin" valueType="num">
                                      <p:cBhvr>
                                        <p:cTn id="19"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Rectangle 8"/>
          <p:cNvSpPr>
            <a:spLocks noChangeArrowheads="1"/>
          </p:cNvSpPr>
          <p:nvPr/>
        </p:nvSpPr>
        <p:spPr bwMode="auto">
          <a:xfrm>
            <a:off x="582614" y="990615"/>
            <a:ext cx="7978775" cy="15286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marL="0" marR="0" lvl="0" indent="0" algn="l" defTabSz="609600" rtl="0" eaLnBrk="1" fontAlgn="base" latinLnBrk="0" hangingPunct="1">
              <a:lnSpc>
                <a:spcPts val="56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读了这两个自然段，你认为周瑜和诸葛亮分别是怎样的人？</a:t>
            </a:r>
          </a:p>
        </p:txBody>
      </p:sp>
      <p:sp>
        <p:nvSpPr>
          <p:cNvPr id="3" name="Text Box 8"/>
          <p:cNvSpPr txBox="1">
            <a:spLocks noChangeArrowheads="1"/>
          </p:cNvSpPr>
          <p:nvPr/>
        </p:nvSpPr>
        <p:spPr bwMode="auto">
          <a:xfrm>
            <a:off x="611188" y="2582334"/>
            <a:ext cx="2074862"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66FF"/>
                </a:solidFill>
                <a:effectLst/>
                <a:uLnTx/>
                <a:uFillTx/>
                <a:latin typeface="楷体" panose="02010609060101010101" pitchFamily="49" charset="-122"/>
                <a:ea typeface="楷体" panose="02010609060101010101" pitchFamily="49" charset="-122"/>
                <a:cs typeface="+mn-cs"/>
              </a:rPr>
              <a:t>诸葛亮：</a:t>
            </a:r>
          </a:p>
          <a:p>
            <a:pPr marL="0" marR="0" lvl="0" indent="0" algn="l" defTabSz="6096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66FF"/>
                </a:solidFill>
                <a:effectLst/>
                <a:uLnTx/>
                <a:uFillTx/>
                <a:latin typeface="楷体" panose="02010609060101010101" pitchFamily="49" charset="-122"/>
                <a:ea typeface="楷体" panose="02010609060101010101" pitchFamily="49" charset="-122"/>
                <a:cs typeface="+mn-cs"/>
              </a:rPr>
              <a:t>足智多谋</a:t>
            </a:r>
          </a:p>
          <a:p>
            <a:pPr marL="0" marR="0" lvl="0" indent="0" algn="l" defTabSz="6096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66FF"/>
                </a:solidFill>
                <a:effectLst/>
                <a:uLnTx/>
                <a:uFillTx/>
                <a:latin typeface="楷体" panose="02010609060101010101" pitchFamily="49" charset="-122"/>
                <a:ea typeface="楷体" panose="02010609060101010101" pitchFamily="49" charset="-122"/>
                <a:cs typeface="+mn-cs"/>
              </a:rPr>
              <a:t>宽宏大量</a:t>
            </a:r>
          </a:p>
        </p:txBody>
      </p:sp>
      <p:sp>
        <p:nvSpPr>
          <p:cNvPr id="4" name="Text Box 9"/>
          <p:cNvSpPr txBox="1">
            <a:spLocks noChangeArrowheads="1"/>
          </p:cNvSpPr>
          <p:nvPr/>
        </p:nvSpPr>
        <p:spPr bwMode="auto">
          <a:xfrm>
            <a:off x="6632575" y="2582334"/>
            <a:ext cx="1828800"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66FF"/>
                </a:solidFill>
                <a:effectLst/>
                <a:uLnTx/>
                <a:uFillTx/>
                <a:latin typeface="楷体" panose="02010609060101010101" pitchFamily="49" charset="-122"/>
                <a:ea typeface="楷体" panose="02010609060101010101" pitchFamily="49" charset="-122"/>
                <a:cs typeface="+mn-cs"/>
              </a:rPr>
              <a:t>周瑜：</a:t>
            </a:r>
          </a:p>
          <a:p>
            <a:pPr marL="0" marR="0" lvl="0" indent="0" algn="l" defTabSz="6096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66FF"/>
                </a:solidFill>
                <a:effectLst/>
                <a:uLnTx/>
                <a:uFillTx/>
                <a:latin typeface="楷体" panose="02010609060101010101" pitchFamily="49" charset="-122"/>
                <a:ea typeface="楷体" panose="02010609060101010101" pitchFamily="49" charset="-122"/>
                <a:cs typeface="+mn-cs"/>
              </a:rPr>
              <a:t>气量狭窄</a:t>
            </a:r>
          </a:p>
          <a:p>
            <a:pPr marL="0" marR="0" lvl="0" indent="0" algn="l" defTabSz="6096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66FF"/>
                </a:solidFill>
                <a:effectLst/>
                <a:uLnTx/>
                <a:uFillTx/>
                <a:latin typeface="楷体" panose="02010609060101010101" pitchFamily="49" charset="-122"/>
                <a:ea typeface="楷体" panose="02010609060101010101" pitchFamily="49" charset="-122"/>
                <a:cs typeface="+mn-cs"/>
              </a:rPr>
              <a:t>嫉贤妒能</a:t>
            </a:r>
          </a:p>
        </p:txBody>
      </p:sp>
      <p:pic>
        <p:nvPicPr>
          <p:cNvPr id="5" name="Picture 2"/>
          <p:cNvPicPr>
            <a:picLocks noChangeAspect="1" noChangeArrowheads="1"/>
          </p:cNvPicPr>
          <p:nvPr/>
        </p:nvPicPr>
        <p:blipFill>
          <a:blip r:embed="rId2" cstate="email"/>
          <a:srcRect/>
          <a:stretch>
            <a:fillRect/>
          </a:stretch>
        </p:blipFill>
        <p:spPr bwMode="auto">
          <a:xfrm>
            <a:off x="2781299" y="2449288"/>
            <a:ext cx="3595986" cy="3404360"/>
          </a:xfrm>
          <a:prstGeom prst="rect">
            <a:avLst/>
          </a:prstGeom>
          <a:ln>
            <a:noFill/>
          </a:ln>
          <a:effectLst>
            <a:softEdge rad="112500"/>
          </a:effec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2" presetClass="entr" presetSubtype="2"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 calcmode="lin" valueType="num">
                                      <p:cBhvr additive="base">
                                        <p:cTn id="10" dur="500"/>
                                        <p:tgtEl>
                                          <p:spTgt spid="3"/>
                                        </p:tgtEl>
                                        <p:attrNameLst>
                                          <p:attrName>ppt_x</p:attrName>
                                        </p:attrNameLst>
                                      </p:cBhvr>
                                      <p:tavLst>
                                        <p:tav tm="0">
                                          <p:val>
                                            <p:strVal val="#ppt_x+#ppt_w*1.125000"/>
                                          </p:val>
                                        </p:tav>
                                        <p:tav tm="100000">
                                          <p:val>
                                            <p:strVal val="#ppt_x"/>
                                          </p:val>
                                        </p:tav>
                                      </p:tavLst>
                                    </p:anim>
                                    <p:animEffect transition="in" filter="wipe(left)">
                                      <p:cBhvr>
                                        <p:cTn id="11" dur="500"/>
                                        <p:tgtEl>
                                          <p:spTgt spid="3"/>
                                        </p:tgtEl>
                                      </p:cBhvr>
                                    </p:animEffect>
                                  </p:childTnLst>
                                </p:cTn>
                              </p:par>
                              <p:par>
                                <p:cTn id="12" presetID="12" presetClass="entr" presetSubtype="8" fill="hold" grpId="0" nodeType="with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additive="base">
                                        <p:cTn id="14" dur="500"/>
                                        <p:tgtEl>
                                          <p:spTgt spid="4"/>
                                        </p:tgtEl>
                                        <p:attrNameLst>
                                          <p:attrName>ppt_x</p:attrName>
                                        </p:attrNameLst>
                                      </p:cBhvr>
                                      <p:tavLst>
                                        <p:tav tm="0">
                                          <p:val>
                                            <p:strVal val="#ppt_x-#ppt_w*1.125000"/>
                                          </p:val>
                                        </p:tav>
                                        <p:tav tm="100000">
                                          <p:val>
                                            <p:strVal val="#ppt_x"/>
                                          </p:val>
                                        </p:tav>
                                      </p:tavLst>
                                    </p:anim>
                                    <p:animEffect transition="in" filter="wipe(right)">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a:spLocks noChangeArrowheads="1"/>
          </p:cNvSpPr>
          <p:nvPr/>
        </p:nvSpPr>
        <p:spPr bwMode="auto">
          <a:xfrm>
            <a:off x="1314450" y="2969684"/>
            <a:ext cx="6865938"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defRPr>
            </a:lvl1pPr>
            <a:lvl2pPr eaLnBrk="0" hangingPunct="0">
              <a:defRPr>
                <a:solidFill>
                  <a:schemeClr val="tx1"/>
                </a:solidFill>
                <a:latin typeface="Calibri" panose="020F0502020204030204" pitchFamily="34" charset="0"/>
              </a:defRPr>
            </a:lvl2pPr>
            <a:lvl3pPr eaLnBrk="0" hangingPunct="0">
              <a:defRPr>
                <a:solidFill>
                  <a:schemeClr val="tx1"/>
                </a:solidFill>
                <a:latin typeface="Calibri" panose="020F0502020204030204" pitchFamily="34" charset="0"/>
              </a:defRPr>
            </a:lvl3pPr>
            <a:lvl4pPr eaLnBrk="0" hangingPunct="0">
              <a:defRPr>
                <a:solidFill>
                  <a:schemeClr val="tx1"/>
                </a:solidFill>
                <a:latin typeface="Calibri" panose="020F0502020204030204" pitchFamily="34" charset="0"/>
              </a:defRPr>
            </a:lvl4pPr>
            <a:lvl5pPr eaLnBrk="0" hangingPunct="0">
              <a:defRPr>
                <a:solidFill>
                  <a:schemeClr val="tx1"/>
                </a:solidFill>
                <a:latin typeface="Calibri" panose="020F0502020204030204" pitchFamily="34" charset="0"/>
              </a:defRPr>
            </a:lvl5pPr>
            <a:lvl6pPr defTabSz="457200" eaLnBrk="0" fontAlgn="base" hangingPunct="0">
              <a:spcBef>
                <a:spcPct val="0"/>
              </a:spcBef>
              <a:spcAft>
                <a:spcPct val="0"/>
              </a:spcAft>
              <a:defRPr>
                <a:solidFill>
                  <a:schemeClr val="tx1"/>
                </a:solidFill>
                <a:latin typeface="Calibri" panose="020F0502020204030204" pitchFamily="34" charset="0"/>
              </a:defRPr>
            </a:lvl6pPr>
            <a:lvl7pPr defTabSz="457200" eaLnBrk="0" fontAlgn="base" hangingPunct="0">
              <a:spcBef>
                <a:spcPct val="0"/>
              </a:spcBef>
              <a:spcAft>
                <a:spcPct val="0"/>
              </a:spcAft>
              <a:defRPr>
                <a:solidFill>
                  <a:schemeClr val="tx1"/>
                </a:solidFill>
                <a:latin typeface="Calibri" panose="020F0502020204030204" pitchFamily="34" charset="0"/>
              </a:defRPr>
            </a:lvl7pPr>
            <a:lvl8pPr defTabSz="457200" eaLnBrk="0" fontAlgn="base" hangingPunct="0">
              <a:spcBef>
                <a:spcPct val="0"/>
              </a:spcBef>
              <a:spcAft>
                <a:spcPct val="0"/>
              </a:spcAft>
              <a:defRPr>
                <a:solidFill>
                  <a:schemeClr val="tx1"/>
                </a:solidFill>
                <a:latin typeface="Calibri" panose="020F0502020204030204" pitchFamily="34" charset="0"/>
              </a:defRPr>
            </a:lvl8pPr>
            <a:lvl9pPr defTabSz="457200" eaLnBrk="0" fontAlgn="base" hangingPunct="0">
              <a:spcBef>
                <a:spcPct val="0"/>
              </a:spcBef>
              <a:spcAft>
                <a:spcPct val="0"/>
              </a:spcAft>
              <a:defRPr>
                <a:solidFill>
                  <a:schemeClr val="tx1"/>
                </a:solidFill>
                <a:latin typeface="Calibri" panose="020F0502020204030204" pitchFamily="34" charset="0"/>
              </a:defRPr>
            </a:lvl9pPr>
          </a:lstStyle>
          <a:p>
            <a:pPr marL="685800" marR="0" lvl="0" indent="-685800" algn="l" defTabSz="609600" rtl="0" eaLnBrk="1" fontAlgn="base" latinLnBrk="0" hangingPunct="1">
              <a:lnSpc>
                <a:spcPct val="120000"/>
              </a:lnSpc>
              <a:spcBef>
                <a:spcPct val="0"/>
              </a:spcBef>
              <a:spcAft>
                <a:spcPct val="0"/>
              </a:spcAft>
              <a:buClrTx/>
              <a:buSzTx/>
              <a:buFont typeface="Calibri Light" panose="020F03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周瑜还给诸葛亮出了哪些难题？</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685800" marR="0" lvl="0" indent="-685800" algn="l" defTabSz="609600" rtl="0" eaLnBrk="1" fontAlgn="base" latinLnBrk="0" hangingPunct="1">
              <a:lnSpc>
                <a:spcPct val="120000"/>
              </a:lnSpc>
              <a:spcBef>
                <a:spcPct val="0"/>
              </a:spcBef>
              <a:spcAft>
                <a:spcPct val="0"/>
              </a:spcAft>
              <a:buClrTx/>
              <a:buSzTx/>
              <a:buFont typeface="Calibri Light" panose="020F03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诸葛亮为什么会找鲁肃帮忙？为什么又不让鲁肃告诉周瑜呢？</a:t>
            </a:r>
          </a:p>
        </p:txBody>
      </p:sp>
      <p:sp>
        <p:nvSpPr>
          <p:cNvPr id="27650" name="矩形 4"/>
          <p:cNvSpPr>
            <a:spLocks noChangeArrowheads="1"/>
          </p:cNvSpPr>
          <p:nvPr/>
        </p:nvSpPr>
        <p:spPr bwMode="auto">
          <a:xfrm>
            <a:off x="1314450" y="1974851"/>
            <a:ext cx="626110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快速读</a:t>
            </a:r>
            <a:r>
              <a:rPr kumimoji="0" lang="en-US" altLang="zh-CN"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3</a:t>
            </a: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5</a:t>
            </a: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自然段，思考问题：</a:t>
            </a:r>
            <a:endParaRPr kumimoji="0" lang="en-US" altLang="zh-CN"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endParaRPr>
          </a:p>
        </p:txBody>
      </p:sp>
      <p:grpSp>
        <p:nvGrpSpPr>
          <p:cNvPr id="3" name="组合 6"/>
          <p:cNvGrpSpPr/>
          <p:nvPr/>
        </p:nvGrpSpPr>
        <p:grpSpPr bwMode="auto">
          <a:xfrm>
            <a:off x="3522663" y="0"/>
            <a:ext cx="2100262" cy="1864784"/>
            <a:chOff x="2106394" y="2860860"/>
            <a:chExt cx="2099111" cy="1399407"/>
          </a:xfrm>
        </p:grpSpPr>
        <p:pic>
          <p:nvPicPr>
            <p:cNvPr id="27652" name="图片 13"/>
            <p:cNvPicPr>
              <a:picLocks noChangeAspect="1" noChangeArrowheads="1"/>
            </p:cNvPicPr>
            <p:nvPr/>
          </p:nvPicPr>
          <p:blipFill>
            <a:blip r:embed="rId2" cstate="email"/>
            <a:srcRect/>
            <a:stretch>
              <a:fillRect/>
            </a:stretch>
          </p:blipFill>
          <p:spPr bwMode="auto">
            <a:xfrm>
              <a:off x="2106394" y="2860860"/>
              <a:ext cx="2099111" cy="1399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矩形 2"/>
            <p:cNvSpPr>
              <a:spLocks noChangeArrowheads="1"/>
            </p:cNvSpPr>
            <p:nvPr/>
          </p:nvSpPr>
          <p:spPr bwMode="auto">
            <a:xfrm>
              <a:off x="2582383" y="3245260"/>
              <a:ext cx="1283622" cy="5618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70AD47">
                      <a:lumMod val="50000"/>
                    </a:srgbClr>
                  </a:solidFill>
                  <a:effectLst/>
                  <a:uLnTx/>
                  <a:uFillTx/>
                  <a:latin typeface="楷体" panose="02010609060101010101" pitchFamily="49" charset="-122"/>
                  <a:ea typeface="楷体" panose="02010609060101010101" pitchFamily="49" charset="-122"/>
                  <a:cs typeface="+mn-cs"/>
                </a:rPr>
                <a:t>准备</a:t>
              </a:r>
              <a:endParaRPr kumimoji="0" lang="zh-CN" altLang="en-US" sz="2400" b="0" i="0" u="none" strike="noStrike" kern="1200" cap="none" spc="0" normalizeH="0" baseline="0" noProof="0" dirty="0">
                <a:ln>
                  <a:noFill/>
                </a:ln>
                <a:solidFill>
                  <a:srgbClr val="70AD47">
                    <a:lumMod val="50000"/>
                  </a:srgbClr>
                </a:solidFill>
                <a:effectLst/>
                <a:uLnTx/>
                <a:uFillTx/>
                <a:latin typeface="楷体" panose="02010609060101010101" pitchFamily="49" charset="-122"/>
                <a:ea typeface="楷体" panose="02010609060101010101" pitchFamily="49" charset="-122"/>
                <a:cs typeface="+mn-cs"/>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矩形 2"/>
          <p:cNvSpPr>
            <a:spLocks noChangeArrowheads="1"/>
          </p:cNvSpPr>
          <p:nvPr/>
        </p:nvSpPr>
        <p:spPr bwMode="auto">
          <a:xfrm>
            <a:off x="406400" y="146051"/>
            <a:ext cx="65341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20000"/>
              </a:lnSpc>
              <a:spcBef>
                <a:spcPts val="1335"/>
              </a:spcBef>
              <a:spcAft>
                <a:spcPct val="0"/>
              </a:spcAft>
              <a:buClrTx/>
              <a:buSzTx/>
              <a:buFont typeface="Times New Roman" panose="02020603050405020304" pitchFamily="18" charset="0"/>
              <a:buAutoNum type="arabicPeriod"/>
              <a:defRPr/>
            </a:pP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周瑜还给诸葛亮出了哪些难题？</a:t>
            </a:r>
            <a:endParaRPr kumimoji="0" lang="en-US" altLang="zh-CN"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endParaRPr>
          </a:p>
        </p:txBody>
      </p:sp>
      <p:sp>
        <p:nvSpPr>
          <p:cNvPr id="28674" name="矩形 1"/>
          <p:cNvSpPr>
            <a:spLocks noChangeArrowheads="1"/>
          </p:cNvSpPr>
          <p:nvPr/>
        </p:nvSpPr>
        <p:spPr bwMode="auto">
          <a:xfrm>
            <a:off x="525464" y="1845734"/>
            <a:ext cx="8443912"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周瑜说：</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是他自己说的，我可没逼他。我得吩咐军匠们，叫他们故意迟延，造箭用的材料，不给他准备齐全。到时候造不成，定他的罪，他就没话可说了。你去探听探听，看他怎么打算，回来报告我。</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p>
        </p:txBody>
      </p:sp>
      <p:cxnSp>
        <p:nvCxnSpPr>
          <p:cNvPr id="5" name="直接连接符 4"/>
          <p:cNvCxnSpPr>
            <a:cxnSpLocks noChangeShapeType="1"/>
          </p:cNvCxnSpPr>
          <p:nvPr/>
        </p:nvCxnSpPr>
        <p:spPr bwMode="auto">
          <a:xfrm flipH="1">
            <a:off x="631826" y="3541184"/>
            <a:ext cx="6149975" cy="0"/>
          </a:xfrm>
          <a:prstGeom prst="line">
            <a:avLst/>
          </a:prstGeom>
          <a:noFill/>
          <a:ln w="28575">
            <a:solidFill>
              <a:srgbClr val="0000FF"/>
            </a:solidFill>
            <a:round/>
          </a:ln>
          <a:extLst>
            <a:ext uri="{909E8E84-426E-40DD-AFC4-6F175D3DCCD1}">
              <a14:hiddenFill xmlns:a14="http://schemas.microsoft.com/office/drawing/2010/main" xmlns="">
                <a:noFill/>
              </a14:hiddenFill>
            </a:ext>
          </a:extLst>
        </p:spPr>
      </p:cxnSp>
      <p:cxnSp>
        <p:nvCxnSpPr>
          <p:cNvPr id="6" name="直接连接符 5"/>
          <p:cNvCxnSpPr>
            <a:cxnSpLocks noChangeShapeType="1"/>
          </p:cNvCxnSpPr>
          <p:nvPr/>
        </p:nvCxnSpPr>
        <p:spPr bwMode="auto">
          <a:xfrm flipH="1">
            <a:off x="7070726" y="3541184"/>
            <a:ext cx="1708150" cy="0"/>
          </a:xfrm>
          <a:prstGeom prst="line">
            <a:avLst/>
          </a:prstGeom>
          <a:noFill/>
          <a:ln w="28575">
            <a:solidFill>
              <a:srgbClr val="0000FF"/>
            </a:solidFill>
            <a:round/>
          </a:ln>
          <a:extLst>
            <a:ext uri="{909E8E84-426E-40DD-AFC4-6F175D3DCCD1}">
              <a14:hiddenFill xmlns:a14="http://schemas.microsoft.com/office/drawing/2010/main" xmlns="">
                <a:noFill/>
              </a14:hiddenFill>
            </a:ext>
          </a:extLst>
        </p:spPr>
      </p:cxnSp>
      <p:cxnSp>
        <p:nvCxnSpPr>
          <p:cNvPr id="7" name="直接连接符 6"/>
          <p:cNvCxnSpPr>
            <a:cxnSpLocks noChangeShapeType="1"/>
          </p:cNvCxnSpPr>
          <p:nvPr/>
        </p:nvCxnSpPr>
        <p:spPr bwMode="auto">
          <a:xfrm flipH="1">
            <a:off x="631826" y="4411133"/>
            <a:ext cx="4168775" cy="0"/>
          </a:xfrm>
          <a:prstGeom prst="line">
            <a:avLst/>
          </a:prstGeom>
          <a:noFill/>
          <a:ln w="28575">
            <a:solidFill>
              <a:srgbClr val="0000FF"/>
            </a:solidFill>
            <a:round/>
          </a:ln>
          <a:extLst>
            <a:ext uri="{909E8E84-426E-40DD-AFC4-6F175D3DCCD1}">
              <a14:hiddenFill xmlns:a14="http://schemas.microsoft.com/office/drawing/2010/main" xmlns="">
                <a:noFill/>
              </a14:hiddenFill>
            </a:ext>
          </a:extLst>
        </p:spPr>
      </p:cxnSp>
      <p:cxnSp>
        <p:nvCxnSpPr>
          <p:cNvPr id="8" name="直接连接符 7"/>
          <p:cNvCxnSpPr>
            <a:cxnSpLocks noChangeShapeType="1"/>
          </p:cNvCxnSpPr>
          <p:nvPr/>
        </p:nvCxnSpPr>
        <p:spPr bwMode="auto">
          <a:xfrm flipH="1">
            <a:off x="5067301" y="5249333"/>
            <a:ext cx="3711575" cy="0"/>
          </a:xfrm>
          <a:prstGeom prst="line">
            <a:avLst/>
          </a:prstGeom>
          <a:noFill/>
          <a:ln w="28575">
            <a:solidFill>
              <a:srgbClr val="0000FF"/>
            </a:solidFill>
            <a:round/>
          </a:ln>
          <a:extLst>
            <a:ext uri="{909E8E84-426E-40DD-AFC4-6F175D3DCCD1}">
              <a14:hiddenFill xmlns:a14="http://schemas.microsoft.com/office/drawing/2010/main" xmlns="">
                <a:noFill/>
              </a14:hiddenFill>
            </a:ext>
          </a:extLst>
        </p:spPr>
      </p:cxnSp>
      <p:cxnSp>
        <p:nvCxnSpPr>
          <p:cNvPr id="9" name="直接连接符 8"/>
          <p:cNvCxnSpPr>
            <a:cxnSpLocks noChangeShapeType="1"/>
          </p:cNvCxnSpPr>
          <p:nvPr/>
        </p:nvCxnSpPr>
        <p:spPr bwMode="auto">
          <a:xfrm flipH="1">
            <a:off x="631826" y="6125633"/>
            <a:ext cx="4337050" cy="0"/>
          </a:xfrm>
          <a:prstGeom prst="line">
            <a:avLst/>
          </a:prstGeom>
          <a:noFill/>
          <a:ln w="28575">
            <a:solidFill>
              <a:srgbClr val="0000FF"/>
            </a:solidFill>
            <a:round/>
          </a:ln>
          <a:extLst>
            <a:ext uri="{909E8E84-426E-40DD-AFC4-6F175D3DCCD1}">
              <a14:hiddenFill xmlns:a14="http://schemas.microsoft.com/office/drawing/2010/main" xmlns="">
                <a:noFill/>
              </a14:hiddenFill>
            </a:ext>
          </a:extLst>
        </p:spPr>
      </p:cxnSp>
      <p:sp>
        <p:nvSpPr>
          <p:cNvPr id="10" name="文本框 9"/>
          <p:cNvSpPr txBox="1">
            <a:spLocks noChangeArrowheads="1"/>
          </p:cNvSpPr>
          <p:nvPr/>
        </p:nvSpPr>
        <p:spPr bwMode="auto">
          <a:xfrm>
            <a:off x="525463" y="2152651"/>
            <a:ext cx="800100"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531D"/>
                </a:solidFill>
                <a:effectLst/>
                <a:uLnTx/>
                <a:uFillTx/>
                <a:latin typeface="楷体" panose="02010609060101010101" pitchFamily="49" charset="-122"/>
                <a:ea typeface="楷体" panose="02010609060101010101" pitchFamily="49" charset="-122"/>
                <a:cs typeface="+mn-cs"/>
              </a:rPr>
              <a:t>①</a:t>
            </a:r>
          </a:p>
        </p:txBody>
      </p:sp>
      <p:sp>
        <p:nvSpPr>
          <p:cNvPr id="11" name="文本框 10"/>
          <p:cNvSpPr txBox="1">
            <a:spLocks noChangeArrowheads="1"/>
          </p:cNvSpPr>
          <p:nvPr/>
        </p:nvSpPr>
        <p:spPr bwMode="auto">
          <a:xfrm>
            <a:off x="6667501" y="2459567"/>
            <a:ext cx="77787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531D"/>
                </a:solidFill>
                <a:effectLst/>
                <a:uLnTx/>
                <a:uFillTx/>
                <a:latin typeface="楷体" panose="02010609060101010101" pitchFamily="49" charset="-122"/>
                <a:ea typeface="楷体" panose="02010609060101010101" pitchFamily="49" charset="-122"/>
                <a:cs typeface="+mn-cs"/>
              </a:rPr>
              <a:t>②</a:t>
            </a:r>
          </a:p>
        </p:txBody>
      </p:sp>
      <p:sp>
        <p:nvSpPr>
          <p:cNvPr id="12" name="文本框 11"/>
          <p:cNvSpPr txBox="1">
            <a:spLocks noChangeArrowheads="1"/>
          </p:cNvSpPr>
          <p:nvPr/>
        </p:nvSpPr>
        <p:spPr bwMode="auto">
          <a:xfrm>
            <a:off x="4579939" y="4904317"/>
            <a:ext cx="776287"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531D"/>
                </a:solidFill>
                <a:effectLst/>
                <a:uLnTx/>
                <a:uFillTx/>
                <a:latin typeface="楷体" panose="02010609060101010101" pitchFamily="49" charset="-122"/>
                <a:ea typeface="楷体" panose="02010609060101010101" pitchFamily="49" charset="-122"/>
                <a:cs typeface="+mn-cs"/>
              </a:rPr>
              <a:t>③</a:t>
            </a:r>
          </a:p>
        </p:txBody>
      </p:sp>
      <p:sp>
        <p:nvSpPr>
          <p:cNvPr id="13" name="矩形 12"/>
          <p:cNvSpPr>
            <a:spLocks noChangeArrowheads="1"/>
          </p:cNvSpPr>
          <p:nvPr/>
        </p:nvSpPr>
        <p:spPr bwMode="auto">
          <a:xfrm>
            <a:off x="5013325" y="2758017"/>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故意迟延</a:t>
            </a:r>
          </a:p>
        </p:txBody>
      </p:sp>
      <p:sp>
        <p:nvSpPr>
          <p:cNvPr id="14" name="矩形 13"/>
          <p:cNvSpPr>
            <a:spLocks noChangeArrowheads="1"/>
          </p:cNvSpPr>
          <p:nvPr/>
        </p:nvSpPr>
        <p:spPr bwMode="auto">
          <a:xfrm>
            <a:off x="525463" y="3604684"/>
            <a:ext cx="568296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材料，不给他准备齐全</a:t>
            </a:r>
          </a:p>
        </p:txBody>
      </p:sp>
      <p:sp>
        <p:nvSpPr>
          <p:cNvPr id="15" name="矩形 14"/>
          <p:cNvSpPr>
            <a:spLocks noChangeArrowheads="1"/>
          </p:cNvSpPr>
          <p:nvPr/>
        </p:nvSpPr>
        <p:spPr bwMode="auto">
          <a:xfrm>
            <a:off x="5829300" y="4440767"/>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探听探听</a:t>
            </a:r>
          </a:p>
        </p:txBody>
      </p:sp>
      <p:sp>
        <p:nvSpPr>
          <p:cNvPr id="16" name="矩形 15"/>
          <p:cNvSpPr>
            <a:spLocks noChangeArrowheads="1"/>
          </p:cNvSpPr>
          <p:nvPr/>
        </p:nvSpPr>
        <p:spPr bwMode="auto">
          <a:xfrm>
            <a:off x="2578100" y="5295900"/>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回来报告</a:t>
            </a:r>
          </a:p>
        </p:txBody>
      </p:sp>
      <p:grpSp>
        <p:nvGrpSpPr>
          <p:cNvPr id="2" name="组合 26"/>
          <p:cNvGrpSpPr/>
          <p:nvPr/>
        </p:nvGrpSpPr>
        <p:grpSpPr bwMode="auto">
          <a:xfrm>
            <a:off x="5080001" y="994835"/>
            <a:ext cx="2733675" cy="1781005"/>
            <a:chOff x="5080000" y="746855"/>
            <a:chExt cx="2733675" cy="1335754"/>
          </a:xfrm>
        </p:grpSpPr>
        <p:sp>
          <p:nvSpPr>
            <p:cNvPr id="18" name="椭圆形标注 22"/>
            <p:cNvSpPr/>
            <p:nvPr/>
          </p:nvSpPr>
          <p:spPr bwMode="auto">
            <a:xfrm>
              <a:off x="5080000" y="746855"/>
              <a:ext cx="2733675" cy="822325"/>
            </a:xfrm>
            <a:prstGeom prst="wedgeEllipseCallout">
              <a:avLst>
                <a:gd name="adj1" fmla="val -22100"/>
                <a:gd name="adj2" fmla="val 124838"/>
              </a:avLst>
            </a:prstGeom>
          </p:spPr>
          <p:style>
            <a:lnRef idx="1">
              <a:schemeClr val="accent4"/>
            </a:lnRef>
            <a:fillRef idx="2">
              <a:schemeClr val="accent4"/>
            </a:fillRef>
            <a:effectRef idx="1">
              <a:schemeClr val="accent4"/>
            </a:effectRef>
            <a:fontRef idx="minor">
              <a:schemeClr val="dk1"/>
            </a:fontRef>
          </p:style>
          <p:txBody>
            <a:bodyPr anchor="ctr"/>
            <a:lstStyle/>
            <a:p>
              <a:pPr marL="0" marR="0" lvl="0" indent="0" algn="ctr" defTabSz="6096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28689" name="TextBox 5"/>
            <p:cNvSpPr txBox="1">
              <a:spLocks noChangeArrowheads="1"/>
            </p:cNvSpPr>
            <p:nvPr/>
          </p:nvSpPr>
          <p:spPr bwMode="auto">
            <a:xfrm>
              <a:off x="5137477" y="831978"/>
              <a:ext cx="2640421" cy="12506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吩咐军匠迟延</a:t>
              </a:r>
              <a:endPar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grpSp>
      <p:grpSp>
        <p:nvGrpSpPr>
          <p:cNvPr id="3" name="组合 27"/>
          <p:cNvGrpSpPr/>
          <p:nvPr/>
        </p:nvGrpSpPr>
        <p:grpSpPr bwMode="auto">
          <a:xfrm>
            <a:off x="5386388" y="5571068"/>
            <a:ext cx="2647950" cy="1781005"/>
            <a:chOff x="5386388" y="4179030"/>
            <a:chExt cx="2647950" cy="1335754"/>
          </a:xfrm>
        </p:grpSpPr>
        <p:sp>
          <p:nvSpPr>
            <p:cNvPr id="21" name="椭圆形标注 25"/>
            <p:cNvSpPr/>
            <p:nvPr/>
          </p:nvSpPr>
          <p:spPr bwMode="auto">
            <a:xfrm flipV="1">
              <a:off x="5386388" y="4179030"/>
              <a:ext cx="2497137" cy="822325"/>
            </a:xfrm>
            <a:prstGeom prst="wedgeEllipseCallout">
              <a:avLst>
                <a:gd name="adj1" fmla="val 30488"/>
                <a:gd name="adj2" fmla="val 72609"/>
              </a:avLst>
            </a:prstGeom>
          </p:spPr>
          <p:style>
            <a:lnRef idx="1">
              <a:schemeClr val="accent4"/>
            </a:lnRef>
            <a:fillRef idx="2">
              <a:schemeClr val="accent4"/>
            </a:fillRef>
            <a:effectRef idx="1">
              <a:schemeClr val="accent4"/>
            </a:effectRef>
            <a:fontRef idx="minor">
              <a:schemeClr val="dk1"/>
            </a:fontRef>
          </p:style>
          <p:txBody>
            <a:bodyPr anchor="ctr"/>
            <a:lstStyle/>
            <a:p>
              <a:pPr marL="0" marR="0" lvl="0" indent="0" algn="ctr" defTabSz="6096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28692" name="TextBox 5"/>
            <p:cNvSpPr txBox="1">
              <a:spLocks noChangeArrowheads="1"/>
            </p:cNvSpPr>
            <p:nvPr/>
          </p:nvSpPr>
          <p:spPr bwMode="auto">
            <a:xfrm>
              <a:off x="5677784" y="4264153"/>
              <a:ext cx="2356554" cy="12506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派人监督</a:t>
              </a:r>
              <a:endPar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grpSp>
      <p:grpSp>
        <p:nvGrpSpPr>
          <p:cNvPr id="4" name="组合 25"/>
          <p:cNvGrpSpPr/>
          <p:nvPr/>
        </p:nvGrpSpPr>
        <p:grpSpPr bwMode="auto">
          <a:xfrm>
            <a:off x="1844676" y="2402419"/>
            <a:ext cx="2735263" cy="1781005"/>
            <a:chOff x="1844675" y="1802543"/>
            <a:chExt cx="2735263" cy="1335754"/>
          </a:xfrm>
        </p:grpSpPr>
        <p:sp>
          <p:nvSpPr>
            <p:cNvPr id="24" name="椭圆形标注 28"/>
            <p:cNvSpPr/>
            <p:nvPr/>
          </p:nvSpPr>
          <p:spPr bwMode="auto">
            <a:xfrm>
              <a:off x="1844675" y="1802543"/>
              <a:ext cx="2735263" cy="822325"/>
            </a:xfrm>
            <a:prstGeom prst="wedgeEllipseCallout">
              <a:avLst>
                <a:gd name="adj1" fmla="val -26911"/>
                <a:gd name="adj2" fmla="val 74294"/>
              </a:avLst>
            </a:prstGeom>
          </p:spPr>
          <p:style>
            <a:lnRef idx="1">
              <a:schemeClr val="accent4"/>
            </a:lnRef>
            <a:fillRef idx="2">
              <a:schemeClr val="accent4"/>
            </a:fillRef>
            <a:effectRef idx="1">
              <a:schemeClr val="accent4"/>
            </a:effectRef>
            <a:fontRef idx="minor">
              <a:schemeClr val="dk1"/>
            </a:fontRef>
          </p:style>
          <p:txBody>
            <a:bodyPr anchor="ctr"/>
            <a:lstStyle/>
            <a:p>
              <a:pPr marL="0" marR="0" lvl="0" indent="0" algn="ctr" defTabSz="6096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28695" name="TextBox 5"/>
            <p:cNvSpPr txBox="1">
              <a:spLocks noChangeArrowheads="1"/>
            </p:cNvSpPr>
            <p:nvPr/>
          </p:nvSpPr>
          <p:spPr bwMode="auto">
            <a:xfrm>
              <a:off x="1902185" y="1887666"/>
              <a:ext cx="2641955" cy="12506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减少造箭材料</a:t>
              </a:r>
              <a:endPar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down)">
                                      <p:cBhvr>
                                        <p:cTn id="11" dur="500"/>
                                        <p:tgtEl>
                                          <p:spTgt spid="13"/>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wipe(down)">
                                      <p:cBhvr>
                                        <p:cTn id="28" dur="500"/>
                                        <p:tgtEl>
                                          <p:spTgt spid="7"/>
                                        </p:tgtEl>
                                      </p:cBhvr>
                                    </p:animEffect>
                                  </p:childTnLst>
                                </p:cTn>
                              </p:par>
                            </p:childTnLst>
                          </p:cTn>
                        </p:par>
                        <p:par>
                          <p:cTn id="29" fill="hold">
                            <p:stCondLst>
                              <p:cond delay="500"/>
                            </p:stCondLst>
                            <p:childTnLst>
                              <p:par>
                                <p:cTn id="30" presetID="42" presetClass="entr" presetSubtype="0"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1000"/>
                                        <p:tgtEl>
                                          <p:spTgt spid="11"/>
                                        </p:tgtEl>
                                      </p:cBhvr>
                                    </p:animEffect>
                                    <p:anim calcmode="lin" valueType="num">
                                      <p:cBhvr>
                                        <p:cTn id="33" dur="1000" fill="hold"/>
                                        <p:tgtEl>
                                          <p:spTgt spid="11"/>
                                        </p:tgtEl>
                                        <p:attrNameLst>
                                          <p:attrName>ppt_x</p:attrName>
                                        </p:attrNameLst>
                                      </p:cBhvr>
                                      <p:tavLst>
                                        <p:tav tm="0">
                                          <p:val>
                                            <p:strVal val="#ppt_x"/>
                                          </p:val>
                                        </p:tav>
                                        <p:tav tm="100000">
                                          <p:val>
                                            <p:strVal val="#ppt_x"/>
                                          </p:val>
                                        </p:tav>
                                      </p:tavLst>
                                    </p:anim>
                                    <p:anim calcmode="lin" valueType="num">
                                      <p:cBhvr>
                                        <p:cTn id="34" dur="1000" fill="hold"/>
                                        <p:tgtEl>
                                          <p:spTgt spid="11"/>
                                        </p:tgtEl>
                                        <p:attrNameLst>
                                          <p:attrName>ppt_y</p:attrName>
                                        </p:attrNameLst>
                                      </p:cBhvr>
                                      <p:tavLst>
                                        <p:tav tm="0">
                                          <p:val>
                                            <p:strVal val="#ppt_y+.1"/>
                                          </p:val>
                                        </p:tav>
                                        <p:tav tm="100000">
                                          <p:val>
                                            <p:strVal val="#ppt_y"/>
                                          </p:val>
                                        </p:tav>
                                      </p:tavLst>
                                    </p:anim>
                                  </p:childTnLst>
                                </p:cTn>
                              </p:par>
                              <p:par>
                                <p:cTn id="35" presetID="22" presetClass="entr" presetSubtype="4" fill="hold"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wipe(down)">
                                      <p:cBhvr>
                                        <p:cTn id="37" dur="500"/>
                                        <p:tgtEl>
                                          <p:spTgt spid="6"/>
                                        </p:tgtEl>
                                      </p:cBhvr>
                                    </p:animEffect>
                                  </p:childTnLst>
                                </p:cTn>
                              </p:par>
                            </p:childTnLst>
                          </p:cTn>
                        </p:par>
                        <p:par>
                          <p:cTn id="38" fill="hold">
                            <p:stCondLst>
                              <p:cond delay="1500"/>
                            </p:stCondLst>
                            <p:childTnLst>
                              <p:par>
                                <p:cTn id="39" presetID="22" presetClass="entr" presetSubtype="4"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down)">
                                      <p:cBhvr>
                                        <p:cTn id="41" dur="500"/>
                                        <p:tgtEl>
                                          <p:spTgt spid="14"/>
                                        </p:tgtEl>
                                      </p:cBhvr>
                                    </p:animEffect>
                                  </p:childTnLst>
                                </p:cTn>
                              </p:par>
                            </p:childTnLst>
                          </p:cTn>
                        </p:par>
                        <p:par>
                          <p:cTn id="42" fill="hold">
                            <p:stCondLst>
                              <p:cond delay="2000"/>
                            </p:stCondLst>
                            <p:childTnLst>
                              <p:par>
                                <p:cTn id="43" presetID="42"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1000"/>
                                        <p:tgtEl>
                                          <p:spTgt spid="4"/>
                                        </p:tgtEl>
                                      </p:cBhvr>
                                    </p:animEffect>
                                    <p:anim calcmode="lin" valueType="num">
                                      <p:cBhvr>
                                        <p:cTn id="46" dur="1000" fill="hold"/>
                                        <p:tgtEl>
                                          <p:spTgt spid="4"/>
                                        </p:tgtEl>
                                        <p:attrNameLst>
                                          <p:attrName>ppt_x</p:attrName>
                                        </p:attrNameLst>
                                      </p:cBhvr>
                                      <p:tavLst>
                                        <p:tav tm="0">
                                          <p:val>
                                            <p:strVal val="#ppt_x"/>
                                          </p:val>
                                        </p:tav>
                                        <p:tav tm="100000">
                                          <p:val>
                                            <p:strVal val="#ppt_x"/>
                                          </p:val>
                                        </p:tav>
                                      </p:tavLst>
                                    </p:anim>
                                    <p:anim calcmode="lin" valueType="num">
                                      <p:cBhvr>
                                        <p:cTn id="47"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nodeType="clickEffect">
                                  <p:stCondLst>
                                    <p:cond delay="0"/>
                                  </p:stCondLst>
                                  <p:childTnLst>
                                    <p:set>
                                      <p:cBhvr>
                                        <p:cTn id="51" dur="1" fill="hold">
                                          <p:stCondLst>
                                            <p:cond delay="0"/>
                                          </p:stCondLst>
                                        </p:cTn>
                                        <p:tgtEl>
                                          <p:spTgt spid="8"/>
                                        </p:tgtEl>
                                        <p:attrNameLst>
                                          <p:attrName>style.visibility</p:attrName>
                                        </p:attrNameLst>
                                      </p:cBhvr>
                                      <p:to>
                                        <p:strVal val="visible"/>
                                      </p:to>
                                    </p:set>
                                    <p:animEffect transition="in" filter="wipe(down)">
                                      <p:cBhvr>
                                        <p:cTn id="52" dur="500"/>
                                        <p:tgtEl>
                                          <p:spTgt spid="8"/>
                                        </p:tgtEl>
                                      </p:cBhvr>
                                    </p:animEffect>
                                  </p:childTnLst>
                                </p:cTn>
                              </p:par>
                              <p:par>
                                <p:cTn id="53" presetID="22" presetClass="entr" presetSubtype="4" fill="hold" nodeType="with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wipe(down)">
                                      <p:cBhvr>
                                        <p:cTn id="55" dur="500"/>
                                        <p:tgtEl>
                                          <p:spTgt spid="9"/>
                                        </p:tgtEl>
                                      </p:cBhvr>
                                    </p:animEffect>
                                  </p:childTnLst>
                                </p:cTn>
                              </p:par>
                            </p:childTnLst>
                          </p:cTn>
                        </p:par>
                        <p:par>
                          <p:cTn id="56" fill="hold">
                            <p:stCondLst>
                              <p:cond delay="500"/>
                            </p:stCondLst>
                            <p:childTnLst>
                              <p:par>
                                <p:cTn id="57" presetID="22" presetClass="entr" presetSubtype="4" fill="hold" grpId="0" nodeType="after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wipe(down)">
                                      <p:cBhvr>
                                        <p:cTn id="59" dur="500"/>
                                        <p:tgtEl>
                                          <p:spTgt spid="15"/>
                                        </p:tgtEl>
                                      </p:cBhvr>
                                    </p:animEffect>
                                  </p:childTnLst>
                                </p:cTn>
                              </p:par>
                            </p:childTnLst>
                          </p:cTn>
                        </p:par>
                        <p:par>
                          <p:cTn id="60" fill="hold">
                            <p:stCondLst>
                              <p:cond delay="1000"/>
                            </p:stCondLst>
                            <p:childTnLst>
                              <p:par>
                                <p:cTn id="61" presetID="22" presetClass="entr" presetSubtype="4" fill="hold" grpId="0" nodeType="afterEffect">
                                  <p:stCondLst>
                                    <p:cond delay="0"/>
                                  </p:stCondLst>
                                  <p:childTnLst>
                                    <p:set>
                                      <p:cBhvr>
                                        <p:cTn id="62" dur="1" fill="hold">
                                          <p:stCondLst>
                                            <p:cond delay="0"/>
                                          </p:stCondLst>
                                        </p:cTn>
                                        <p:tgtEl>
                                          <p:spTgt spid="16"/>
                                        </p:tgtEl>
                                        <p:attrNameLst>
                                          <p:attrName>style.visibility</p:attrName>
                                        </p:attrNameLst>
                                      </p:cBhvr>
                                      <p:to>
                                        <p:strVal val="visible"/>
                                      </p:to>
                                    </p:set>
                                    <p:animEffect transition="in" filter="wipe(down)">
                                      <p:cBhvr>
                                        <p:cTn id="63" dur="500"/>
                                        <p:tgtEl>
                                          <p:spTgt spid="16"/>
                                        </p:tgtEl>
                                      </p:cBhvr>
                                    </p:animEffect>
                                  </p:childTnLst>
                                </p:cTn>
                              </p:par>
                            </p:childTnLst>
                          </p:cTn>
                        </p:par>
                        <p:par>
                          <p:cTn id="64" fill="hold">
                            <p:stCondLst>
                              <p:cond delay="1500"/>
                            </p:stCondLst>
                            <p:childTnLst>
                              <p:par>
                                <p:cTn id="65" presetID="42" presetClass="entr" presetSubtype="0" fill="hold" grpId="0" nodeType="after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fade">
                                      <p:cBhvr>
                                        <p:cTn id="67" dur="1000"/>
                                        <p:tgtEl>
                                          <p:spTgt spid="12"/>
                                        </p:tgtEl>
                                      </p:cBhvr>
                                    </p:animEffect>
                                    <p:anim calcmode="lin" valueType="num">
                                      <p:cBhvr>
                                        <p:cTn id="68" dur="1000" fill="hold"/>
                                        <p:tgtEl>
                                          <p:spTgt spid="12"/>
                                        </p:tgtEl>
                                        <p:attrNameLst>
                                          <p:attrName>ppt_x</p:attrName>
                                        </p:attrNameLst>
                                      </p:cBhvr>
                                      <p:tavLst>
                                        <p:tav tm="0">
                                          <p:val>
                                            <p:strVal val="#ppt_x"/>
                                          </p:val>
                                        </p:tav>
                                        <p:tav tm="100000">
                                          <p:val>
                                            <p:strVal val="#ppt_x"/>
                                          </p:val>
                                        </p:tav>
                                      </p:tavLst>
                                    </p:anim>
                                    <p:anim calcmode="lin" valueType="num">
                                      <p:cBhvr>
                                        <p:cTn id="69" dur="1000" fill="hold"/>
                                        <p:tgtEl>
                                          <p:spTgt spid="12"/>
                                        </p:tgtEl>
                                        <p:attrNameLst>
                                          <p:attrName>ppt_y</p:attrName>
                                        </p:attrNameLst>
                                      </p:cBhvr>
                                      <p:tavLst>
                                        <p:tav tm="0">
                                          <p:val>
                                            <p:strVal val="#ppt_y+.1"/>
                                          </p:val>
                                        </p:tav>
                                        <p:tav tm="100000">
                                          <p:val>
                                            <p:strVal val="#ppt_y"/>
                                          </p:val>
                                        </p:tav>
                                      </p:tavLst>
                                    </p:anim>
                                  </p:childTnLst>
                                </p:cTn>
                              </p:par>
                            </p:childTnLst>
                          </p:cTn>
                        </p:par>
                        <p:par>
                          <p:cTn id="70" fill="hold">
                            <p:stCondLst>
                              <p:cond delay="2500"/>
                            </p:stCondLst>
                            <p:childTnLst>
                              <p:par>
                                <p:cTn id="71" presetID="42" presetClass="entr" presetSubtype="0" fill="hold" nodeType="afterEffect">
                                  <p:stCondLst>
                                    <p:cond delay="0"/>
                                  </p:stCondLst>
                                  <p:childTnLst>
                                    <p:set>
                                      <p:cBhvr>
                                        <p:cTn id="72" dur="1" fill="hold">
                                          <p:stCondLst>
                                            <p:cond delay="0"/>
                                          </p:stCondLst>
                                        </p:cTn>
                                        <p:tgtEl>
                                          <p:spTgt spid="3"/>
                                        </p:tgtEl>
                                        <p:attrNameLst>
                                          <p:attrName>style.visibility</p:attrName>
                                        </p:attrNameLst>
                                      </p:cBhvr>
                                      <p:to>
                                        <p:strVal val="visible"/>
                                      </p:to>
                                    </p:set>
                                    <p:animEffect transition="in" filter="fade">
                                      <p:cBhvr>
                                        <p:cTn id="73" dur="1000"/>
                                        <p:tgtEl>
                                          <p:spTgt spid="3"/>
                                        </p:tgtEl>
                                      </p:cBhvr>
                                    </p:animEffect>
                                    <p:anim calcmode="lin" valueType="num">
                                      <p:cBhvr>
                                        <p:cTn id="74" dur="1000" fill="hold"/>
                                        <p:tgtEl>
                                          <p:spTgt spid="3"/>
                                        </p:tgtEl>
                                        <p:attrNameLst>
                                          <p:attrName>ppt_x</p:attrName>
                                        </p:attrNameLst>
                                      </p:cBhvr>
                                      <p:tavLst>
                                        <p:tav tm="0">
                                          <p:val>
                                            <p:strVal val="#ppt_x"/>
                                          </p:val>
                                        </p:tav>
                                        <p:tav tm="100000">
                                          <p:val>
                                            <p:strVal val="#ppt_x"/>
                                          </p:val>
                                        </p:tav>
                                      </p:tavLst>
                                    </p:anim>
                                    <p:anim calcmode="lin" valueType="num">
                                      <p:cBhvr>
                                        <p:cTn id="75"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a:spLocks noChangeArrowheads="1"/>
          </p:cNvSpPr>
          <p:nvPr/>
        </p:nvSpPr>
        <p:spPr bwMode="auto">
          <a:xfrm>
            <a:off x="473075" y="535518"/>
            <a:ext cx="766762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defRPr>
            </a:lvl1pPr>
            <a:lvl2pPr eaLnBrk="0" hangingPunct="0">
              <a:defRPr>
                <a:solidFill>
                  <a:schemeClr val="tx1"/>
                </a:solidFill>
                <a:latin typeface="Calibri" panose="020F0502020204030204" pitchFamily="34" charset="0"/>
              </a:defRPr>
            </a:lvl2pPr>
            <a:lvl3pPr eaLnBrk="0" hangingPunct="0">
              <a:defRPr>
                <a:solidFill>
                  <a:schemeClr val="tx1"/>
                </a:solidFill>
                <a:latin typeface="Calibri" panose="020F0502020204030204" pitchFamily="34" charset="0"/>
              </a:defRPr>
            </a:lvl3pPr>
            <a:lvl4pPr eaLnBrk="0" hangingPunct="0">
              <a:defRPr>
                <a:solidFill>
                  <a:schemeClr val="tx1"/>
                </a:solidFill>
                <a:latin typeface="Calibri" panose="020F0502020204030204" pitchFamily="34" charset="0"/>
              </a:defRPr>
            </a:lvl4pPr>
            <a:lvl5pPr eaLnBrk="0" hangingPunct="0">
              <a:defRPr>
                <a:solidFill>
                  <a:schemeClr val="tx1"/>
                </a:solidFill>
                <a:latin typeface="Calibri" panose="020F0502020204030204" pitchFamily="34" charset="0"/>
              </a:defRPr>
            </a:lvl5pPr>
            <a:lvl6pPr defTabSz="457200" eaLnBrk="0" fontAlgn="base" hangingPunct="0">
              <a:spcBef>
                <a:spcPct val="0"/>
              </a:spcBef>
              <a:spcAft>
                <a:spcPct val="0"/>
              </a:spcAft>
              <a:defRPr>
                <a:solidFill>
                  <a:schemeClr val="tx1"/>
                </a:solidFill>
                <a:latin typeface="Calibri" panose="020F0502020204030204" pitchFamily="34" charset="0"/>
              </a:defRPr>
            </a:lvl6pPr>
            <a:lvl7pPr defTabSz="457200" eaLnBrk="0" fontAlgn="base" hangingPunct="0">
              <a:spcBef>
                <a:spcPct val="0"/>
              </a:spcBef>
              <a:spcAft>
                <a:spcPct val="0"/>
              </a:spcAft>
              <a:defRPr>
                <a:solidFill>
                  <a:schemeClr val="tx1"/>
                </a:solidFill>
                <a:latin typeface="Calibri" panose="020F0502020204030204" pitchFamily="34" charset="0"/>
              </a:defRPr>
            </a:lvl7pPr>
            <a:lvl8pPr defTabSz="457200" eaLnBrk="0" fontAlgn="base" hangingPunct="0">
              <a:spcBef>
                <a:spcPct val="0"/>
              </a:spcBef>
              <a:spcAft>
                <a:spcPct val="0"/>
              </a:spcAft>
              <a:defRPr>
                <a:solidFill>
                  <a:schemeClr val="tx1"/>
                </a:solidFill>
                <a:latin typeface="Calibri" panose="020F0502020204030204" pitchFamily="34" charset="0"/>
              </a:defRPr>
            </a:lvl8pPr>
            <a:lvl9pPr defTabSz="457200" eaLnBrk="0" fontAlgn="base" hangingPunct="0">
              <a:spcBef>
                <a:spcPct val="0"/>
              </a:spcBef>
              <a:spcAft>
                <a:spcPct val="0"/>
              </a:spcAft>
              <a:defRPr>
                <a:solidFill>
                  <a:schemeClr val="tx1"/>
                </a:solidFill>
                <a:latin typeface="Calibri" panose="020F0502020204030204" pitchFamily="34" charset="0"/>
              </a:defRPr>
            </a:lvl9pPr>
          </a:lstStyle>
          <a:p>
            <a:pPr marL="685800" marR="0" lvl="0" indent="-685800" algn="l" defTabSz="609600" rtl="0" eaLnBrk="1" fontAlgn="base" latinLnBrk="0" hangingPunct="1">
              <a:lnSpc>
                <a:spcPct val="120000"/>
              </a:lnSpc>
              <a:spcBef>
                <a:spcPct val="0"/>
              </a:spcBef>
              <a:spcAft>
                <a:spcPct val="0"/>
              </a:spcAft>
              <a:buClrTx/>
              <a:buSzTx/>
              <a:buFont typeface="Calibri Light" panose="020F0302020204030204" pitchFamily="34" charset="0"/>
              <a:buAutoNum type="arabicPeriod" startAt="2"/>
              <a:defRPr/>
            </a:pP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诸葛亮为什么会找鲁肃帮忙？为什么又不让鲁肃告诉周瑜呢？</a:t>
            </a:r>
          </a:p>
        </p:txBody>
      </p:sp>
      <p:sp>
        <p:nvSpPr>
          <p:cNvPr id="4" name="文本框 3"/>
          <p:cNvSpPr txBox="1">
            <a:spLocks noChangeArrowheads="1"/>
          </p:cNvSpPr>
          <p:nvPr/>
        </p:nvSpPr>
        <p:spPr bwMode="auto">
          <a:xfrm>
            <a:off x="919164" y="2216152"/>
            <a:ext cx="7473950" cy="58954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14000"/>
              </a:lnSpc>
              <a:spcBef>
                <a:spcPct val="0"/>
              </a:spcBef>
              <a:spcAft>
                <a:spcPct val="0"/>
              </a:spcAft>
              <a:buClrTx/>
              <a:buSzTx/>
              <a:buFontTx/>
              <a:buNone/>
              <a:defRPr/>
            </a:pPr>
            <a:r>
              <a:rPr kumimoji="0" lang="zh-CN" altLang="en-US" sz="41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诸葛亮知道鲁肃顾全大局，忠厚守信，所以请他帮忙做好借箭的准备。诸葛亮还知道周瑜虽聪明过人，却心胸狭窄，想借造箭的任务来陷害自己，如果周瑜知道自己的借箭计划，必然会设法破坏，所以不让鲁肃向周瑜提借船之事。</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randombar(horizont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4" grpId="0"/>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2"/>
          <p:cNvGrpSpPr/>
          <p:nvPr/>
        </p:nvGrpSpPr>
        <p:grpSpPr bwMode="auto">
          <a:xfrm>
            <a:off x="3522664" y="247651"/>
            <a:ext cx="2098675" cy="1866900"/>
            <a:chOff x="2106394" y="2860860"/>
            <a:chExt cx="2099111" cy="1399407"/>
          </a:xfrm>
        </p:grpSpPr>
        <p:pic>
          <p:nvPicPr>
            <p:cNvPr id="30722" name="图片 13"/>
            <p:cNvPicPr>
              <a:picLocks noChangeAspect="1" noChangeArrowheads="1"/>
            </p:cNvPicPr>
            <p:nvPr/>
          </p:nvPicPr>
          <p:blipFill>
            <a:blip r:embed="rId5" cstate="email"/>
            <a:srcRect/>
            <a:stretch>
              <a:fillRect/>
            </a:stretch>
          </p:blipFill>
          <p:spPr bwMode="auto">
            <a:xfrm>
              <a:off x="2106394" y="2860860"/>
              <a:ext cx="2099111" cy="1399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矩形 14"/>
            <p:cNvSpPr>
              <a:spLocks noChangeArrowheads="1"/>
            </p:cNvSpPr>
            <p:nvPr/>
          </p:nvSpPr>
          <p:spPr bwMode="auto">
            <a:xfrm>
              <a:off x="2631965" y="3255930"/>
              <a:ext cx="1284593" cy="561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70AD47">
                      <a:lumMod val="50000"/>
                    </a:srgbClr>
                  </a:solidFill>
                  <a:effectLst/>
                  <a:uLnTx/>
                  <a:uFillTx/>
                  <a:latin typeface="楷体" panose="02010609060101010101" pitchFamily="49" charset="-122"/>
                  <a:ea typeface="楷体" panose="02010609060101010101" pitchFamily="49" charset="-122"/>
                  <a:cs typeface="+mn-cs"/>
                </a:rPr>
                <a:t>经过</a:t>
              </a:r>
              <a:endParaRPr kumimoji="0" lang="zh-CN" altLang="en-US" sz="2400" b="0" i="0" u="none" strike="noStrike" kern="1200" cap="none" spc="0" normalizeH="0" baseline="0" noProof="0" dirty="0">
                <a:ln>
                  <a:noFill/>
                </a:ln>
                <a:solidFill>
                  <a:srgbClr val="70AD47">
                    <a:lumMod val="50000"/>
                  </a:srgbClr>
                </a:solidFill>
                <a:effectLst/>
                <a:uLnTx/>
                <a:uFillTx/>
                <a:latin typeface="楷体" panose="02010609060101010101" pitchFamily="49" charset="-122"/>
                <a:ea typeface="楷体" panose="02010609060101010101" pitchFamily="49" charset="-122"/>
                <a:cs typeface="+mn-cs"/>
              </a:endParaRPr>
            </a:p>
          </p:txBody>
        </p:sp>
      </p:grpSp>
      <p:sp>
        <p:nvSpPr>
          <p:cNvPr id="30724" name="文本框 5"/>
          <p:cNvSpPr txBox="1">
            <a:spLocks noChangeArrowheads="1"/>
          </p:cNvSpPr>
          <p:nvPr/>
        </p:nvSpPr>
        <p:spPr bwMode="auto">
          <a:xfrm>
            <a:off x="1077913" y="2025652"/>
            <a:ext cx="730250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读</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6</a:t>
            </a: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9</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自然段，草船借箭成功的原因有哪些？</a:t>
            </a:r>
          </a:p>
        </p:txBody>
      </p:sp>
      <p:sp>
        <p:nvSpPr>
          <p:cNvPr id="7" name="MH_Other_11"/>
          <p:cNvSpPr txBox="1">
            <a:spLocks noChangeArrowheads="1"/>
          </p:cNvSpPr>
          <p:nvPr>
            <p:custDataLst>
              <p:tags r:id="rId1"/>
            </p:custDataLst>
          </p:nvPr>
        </p:nvSpPr>
        <p:spPr bwMode="auto">
          <a:xfrm>
            <a:off x="1312864" y="4178302"/>
            <a:ext cx="1674812" cy="884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p>
            <a:pPr marL="0" marR="0" lvl="0" indent="0" algn="r"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通晓天文</a:t>
            </a:r>
          </a:p>
        </p:txBody>
      </p:sp>
      <p:sp>
        <p:nvSpPr>
          <p:cNvPr id="8" name="MH_Other_11"/>
          <p:cNvSpPr txBox="1">
            <a:spLocks noChangeArrowheads="1"/>
          </p:cNvSpPr>
          <p:nvPr>
            <p:custDataLst>
              <p:tags r:id="rId2"/>
            </p:custDataLst>
          </p:nvPr>
        </p:nvSpPr>
        <p:spPr bwMode="auto">
          <a:xfrm>
            <a:off x="3690939" y="4178302"/>
            <a:ext cx="1674812" cy="884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p>
            <a:pPr marL="0" marR="0" lvl="0" indent="0" algn="r"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善于谋划</a:t>
            </a:r>
          </a:p>
        </p:txBody>
      </p:sp>
      <p:sp>
        <p:nvSpPr>
          <p:cNvPr id="9" name="MH_Other_11"/>
          <p:cNvSpPr txBox="1">
            <a:spLocks noChangeArrowheads="1"/>
          </p:cNvSpPr>
          <p:nvPr>
            <p:custDataLst>
              <p:tags r:id="rId3"/>
            </p:custDataLst>
          </p:nvPr>
        </p:nvSpPr>
        <p:spPr bwMode="auto">
          <a:xfrm>
            <a:off x="6070601" y="4178302"/>
            <a:ext cx="1674813" cy="884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p>
            <a:pPr marL="0" marR="0" lvl="0" indent="0" algn="r"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了解人心</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left)">
                                      <p:cBhvr>
                                        <p:cTn id="10" dur="500"/>
                                        <p:tgtEl>
                                          <p:spTgt spid="8"/>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left)">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8"/>
          <p:cNvSpPr txBox="1">
            <a:spLocks noChangeArrowheads="1"/>
          </p:cNvSpPr>
          <p:nvPr/>
        </p:nvSpPr>
        <p:spPr bwMode="auto">
          <a:xfrm>
            <a:off x="457201" y="757768"/>
            <a:ext cx="8131175" cy="46474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609600" rtl="0" eaLnBrk="1" fontAlgn="base" latinLnBrk="0" hangingPunct="1">
              <a:lnSpc>
                <a:spcPct val="120000"/>
              </a:lnSpc>
              <a:spcBef>
                <a:spcPct val="0"/>
              </a:spcBef>
              <a:spcAft>
                <a:spcPct val="0"/>
              </a:spcAft>
              <a:buClrTx/>
              <a:buSzTx/>
              <a:buFontTx/>
              <a:buNone/>
              <a:defRPr/>
            </a:pPr>
            <a:r>
              <a:rPr kumimoji="0" lang="en-US" altLang="zh-CN" sz="40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zh-CN" altLang="en-US" sz="4000" b="1" i="0" u="none" strike="noStrike" kern="1200" cap="none" spc="0" normalizeH="0" baseline="0" noProof="0" dirty="0">
                <a:ln>
                  <a:noFill/>
                </a:ln>
                <a:solidFill>
                  <a:srgbClr val="ED7D31">
                    <a:lumMod val="75000"/>
                  </a:srgbClr>
                </a:solidFill>
                <a:effectLst/>
                <a:uLnTx/>
                <a:uFillTx/>
                <a:latin typeface="宋体" panose="02010600030101010101" pitchFamily="2" charset="-122"/>
                <a:ea typeface="宋体" panose="02010600030101010101" pitchFamily="2" charset="-122"/>
                <a:cs typeface="+mn-cs"/>
              </a:rPr>
              <a:t>第一天</a:t>
            </a:r>
            <a:r>
              <a:rPr kumimoji="0" lang="zh-CN" altLang="en-US" sz="40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，不见诸葛亮有什么动静；</a:t>
            </a:r>
            <a:r>
              <a:rPr kumimoji="0" lang="zh-CN" altLang="en-US" sz="4000" b="1" i="0" u="none" strike="noStrike" kern="1200" cap="none" spc="0" normalizeH="0" baseline="0" noProof="0" dirty="0">
                <a:ln>
                  <a:noFill/>
                </a:ln>
                <a:solidFill>
                  <a:srgbClr val="ED7D31">
                    <a:lumMod val="75000"/>
                  </a:srgbClr>
                </a:solidFill>
                <a:effectLst/>
                <a:uLnTx/>
                <a:uFillTx/>
                <a:latin typeface="宋体" panose="02010600030101010101" pitchFamily="2" charset="-122"/>
                <a:ea typeface="宋体" panose="02010600030101010101" pitchFamily="2" charset="-122"/>
                <a:cs typeface="+mn-cs"/>
              </a:rPr>
              <a:t>第二天</a:t>
            </a:r>
            <a:r>
              <a:rPr kumimoji="0" lang="zh-CN" altLang="en-US" sz="40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，仍然不见诸葛亮有什么动静；</a:t>
            </a:r>
            <a:r>
              <a:rPr kumimoji="0" lang="zh-CN" altLang="en-US" sz="4000" b="1" i="0" u="none" strike="noStrike" kern="1200" cap="none" spc="0" normalizeH="0" baseline="0" noProof="0" dirty="0">
                <a:ln>
                  <a:noFill/>
                </a:ln>
                <a:solidFill>
                  <a:srgbClr val="ED7D31">
                    <a:lumMod val="75000"/>
                  </a:srgbClr>
                </a:solidFill>
                <a:effectLst/>
                <a:uLnTx/>
                <a:uFillTx/>
                <a:latin typeface="宋体" panose="02010600030101010101" pitchFamily="2" charset="-122"/>
                <a:ea typeface="宋体" panose="02010600030101010101" pitchFamily="2" charset="-122"/>
                <a:cs typeface="+mn-cs"/>
              </a:rPr>
              <a:t>直到第三天四更</a:t>
            </a:r>
            <a:r>
              <a:rPr kumimoji="0" lang="zh-CN" altLang="en-US" sz="40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时候，诸葛亮秘密地把鲁肃请到船里。</a:t>
            </a:r>
          </a:p>
          <a:p>
            <a:pPr marL="0" marR="0" lvl="0" indent="0" algn="l" defTabSz="609600" rtl="0" eaLnBrk="1" fontAlgn="base" latinLnBrk="0" hangingPunct="1">
              <a:lnSpc>
                <a:spcPct val="130000"/>
              </a:lnSpc>
              <a:spcBef>
                <a:spcPct val="0"/>
              </a:spcBef>
              <a:spcAft>
                <a:spcPct val="0"/>
              </a:spcAft>
              <a:buClrTx/>
              <a:buSzTx/>
              <a:buFontTx/>
              <a:buNone/>
              <a:defRPr/>
            </a:pPr>
            <a:r>
              <a:rPr kumimoji="0" lang="zh-CN" altLang="en-US" sz="40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zh-CN" altLang="en-US" sz="4000" b="1" i="0" u="none" strike="noStrike" kern="1200" cap="none" spc="0" normalizeH="0" baseline="0" noProof="0" dirty="0">
                <a:ln>
                  <a:noFill/>
                </a:ln>
                <a:solidFill>
                  <a:srgbClr val="ED7D31">
                    <a:lumMod val="75000"/>
                  </a:srgbClr>
                </a:solidFill>
                <a:effectLst/>
                <a:uLnTx/>
                <a:uFillTx/>
                <a:latin typeface="宋体" panose="02010600030101010101" pitchFamily="2" charset="-122"/>
                <a:ea typeface="宋体" panose="02010600030101010101" pitchFamily="2" charset="-122"/>
                <a:cs typeface="+mn-cs"/>
              </a:rPr>
              <a:t>这时候</a:t>
            </a:r>
            <a:r>
              <a:rPr kumimoji="0" lang="zh-CN" altLang="en-US" sz="40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大雾漫天，江上连面对面都看不清。</a:t>
            </a:r>
          </a:p>
        </p:txBody>
      </p:sp>
      <p:sp>
        <p:nvSpPr>
          <p:cNvPr id="3" name="TextBox 1"/>
          <p:cNvSpPr txBox="1">
            <a:spLocks noChangeArrowheads="1"/>
          </p:cNvSpPr>
          <p:nvPr/>
        </p:nvSpPr>
        <p:spPr bwMode="auto">
          <a:xfrm>
            <a:off x="457200" y="3975100"/>
            <a:ext cx="7994650" cy="29803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情势如此危急，但诸葛亮却表现得特别冷静沉着，说明他早料到第三天四更时会“大雾漫天”，适合借箭。</a:t>
            </a:r>
          </a:p>
        </p:txBody>
      </p:sp>
      <p:sp>
        <p:nvSpPr>
          <p:cNvPr id="31747" name="MH_Other_11"/>
          <p:cNvSpPr txBox="1">
            <a:spLocks noChangeArrowheads="1"/>
          </p:cNvSpPr>
          <p:nvPr>
            <p:custDataLst>
              <p:tags r:id="rId1"/>
            </p:custDataLst>
          </p:nvPr>
        </p:nvSpPr>
        <p:spPr bwMode="auto">
          <a:xfrm>
            <a:off x="3198814" y="127002"/>
            <a:ext cx="2017712" cy="884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p>
            <a:pPr marL="0" marR="0" lvl="0" indent="0" algn="r"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通晓天文</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8"/>
          <p:cNvSpPr txBox="1">
            <a:spLocks noChangeArrowheads="1"/>
          </p:cNvSpPr>
          <p:nvPr/>
        </p:nvSpPr>
        <p:spPr bwMode="auto">
          <a:xfrm>
            <a:off x="376238" y="2237318"/>
            <a:ext cx="8259762"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天还没亮，船已经靠近曹军的水寨。诸葛亮下令把船头朝西，船尾朝东，一字摆开，又叫船上的军士一边擂鼓，一边大声呐喊。</a:t>
            </a:r>
          </a:p>
        </p:txBody>
      </p:sp>
      <p:sp>
        <p:nvSpPr>
          <p:cNvPr id="3" name="矩形 2"/>
          <p:cNvSpPr>
            <a:spLocks noChangeArrowheads="1"/>
          </p:cNvSpPr>
          <p:nvPr/>
        </p:nvSpPr>
        <p:spPr bwMode="auto">
          <a:xfrm>
            <a:off x="2012951" y="3039534"/>
            <a:ext cx="6469063"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把船头朝西，船尾朝东，一字摆开</a:t>
            </a:r>
            <a:endParaRPr kumimoji="0" lang="zh-CN" altLang="en-US" sz="2400" b="0"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4" name="矩形 3"/>
          <p:cNvSpPr>
            <a:spLocks noChangeArrowheads="1"/>
          </p:cNvSpPr>
          <p:nvPr/>
        </p:nvSpPr>
        <p:spPr bwMode="auto">
          <a:xfrm>
            <a:off x="3232151" y="3858685"/>
            <a:ext cx="55467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一边擂鼓，一边大声呐喊</a:t>
            </a:r>
            <a:endParaRPr kumimoji="0" lang="zh-CN" altLang="en-US" sz="2400" b="0" i="0" u="none" strike="noStrike" kern="1200" cap="none" spc="0" normalizeH="0" baseline="0" noProof="0">
              <a:ln>
                <a:noFill/>
              </a:ln>
              <a:solidFill>
                <a:srgbClr val="0000FF"/>
              </a:solidFill>
              <a:effectLst/>
              <a:uLnTx/>
              <a:uFillTx/>
              <a:latin typeface="Calibri" panose="020F0502020204030204" pitchFamily="34" charset="0"/>
              <a:ea typeface="等线" panose="02010600030101010101" pitchFamily="2" charset="-122"/>
              <a:cs typeface="+mn-cs"/>
            </a:endParaRPr>
          </a:p>
        </p:txBody>
      </p:sp>
      <p:grpSp>
        <p:nvGrpSpPr>
          <p:cNvPr id="5" name="组合 24"/>
          <p:cNvGrpSpPr/>
          <p:nvPr/>
        </p:nvGrpSpPr>
        <p:grpSpPr bwMode="auto">
          <a:xfrm>
            <a:off x="441326" y="1238252"/>
            <a:ext cx="8259763" cy="1405001"/>
            <a:chOff x="442118" y="928485"/>
            <a:chExt cx="8259763" cy="1054788"/>
          </a:xfrm>
        </p:grpSpPr>
        <p:sp>
          <p:nvSpPr>
            <p:cNvPr id="22" name="椭圆形标注 108"/>
            <p:cNvSpPr/>
            <p:nvPr/>
          </p:nvSpPr>
          <p:spPr bwMode="auto">
            <a:xfrm flipV="1">
              <a:off x="442118" y="949142"/>
              <a:ext cx="8259763" cy="564118"/>
            </a:xfrm>
            <a:prstGeom prst="wedgeRoundRectCallout">
              <a:avLst>
                <a:gd name="adj1" fmla="val -13550"/>
                <a:gd name="adj2" fmla="val -62353"/>
                <a:gd name="adj3" fmla="val 16667"/>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6096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0" name="矩形 9"/>
            <p:cNvSpPr>
              <a:spLocks noChangeArrowheads="1"/>
            </p:cNvSpPr>
            <p:nvPr/>
          </p:nvSpPr>
          <p:spPr bwMode="auto">
            <a:xfrm>
              <a:off x="565943" y="928485"/>
              <a:ext cx="8135938" cy="1054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便于统一行动，不留空当，使受箭面积最大。</a:t>
              </a:r>
            </a:p>
          </p:txBody>
        </p:sp>
      </p:grpSp>
      <p:grpSp>
        <p:nvGrpSpPr>
          <p:cNvPr id="6" name="组合 23"/>
          <p:cNvGrpSpPr/>
          <p:nvPr/>
        </p:nvGrpSpPr>
        <p:grpSpPr bwMode="auto">
          <a:xfrm>
            <a:off x="495301" y="4982633"/>
            <a:ext cx="8283575" cy="2061334"/>
            <a:chOff x="495876" y="3737463"/>
            <a:chExt cx="8283632" cy="1546001"/>
          </a:xfrm>
        </p:grpSpPr>
        <p:sp>
          <p:nvSpPr>
            <p:cNvPr id="21" name="椭圆形标注 17"/>
            <p:cNvSpPr/>
            <p:nvPr/>
          </p:nvSpPr>
          <p:spPr bwMode="auto">
            <a:xfrm flipV="1">
              <a:off x="495876" y="3778738"/>
              <a:ext cx="8021693" cy="963613"/>
            </a:xfrm>
            <a:prstGeom prst="wedgeRoundRectCallout">
              <a:avLst>
                <a:gd name="adj1" fmla="val 31286"/>
                <a:gd name="adj2" fmla="val 75661"/>
                <a:gd name="adj3" fmla="val 16667"/>
              </a:avLst>
            </a:prstGeom>
            <a:solidFill>
              <a:schemeClr val="accent4">
                <a:lumMod val="40000"/>
                <a:lumOff val="60000"/>
              </a:schemeClr>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096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9" name="矩形 12"/>
            <p:cNvSpPr>
              <a:spLocks noChangeArrowheads="1"/>
            </p:cNvSpPr>
            <p:nvPr/>
          </p:nvSpPr>
          <p:spPr bwMode="auto">
            <a:xfrm>
              <a:off x="602240" y="3737463"/>
              <a:ext cx="8177268" cy="1546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0" cap="none" spc="0" normalizeH="0" baseline="0" noProof="0" dirty="0">
                  <a:ln>
                    <a:noFill/>
                  </a:ln>
                  <a:solidFill>
                    <a:srgbClr val="3366FF"/>
                  </a:solidFill>
                  <a:effectLst/>
                  <a:uLnTx/>
                  <a:uFillTx/>
                  <a:latin typeface="楷体" panose="02010609060101010101" pitchFamily="49" charset="-122"/>
                  <a:ea typeface="楷体" panose="02010609060101010101" pitchFamily="49" charset="-122"/>
                  <a:cs typeface="+mn-cs"/>
                </a:rPr>
                <a:t>    虚张声势、制造进攻的假象，引曹军射箭，也为了让曹军明确射箭的目标和方向。</a:t>
              </a:r>
              <a:endParaRPr kumimoji="0" lang="zh-CN" altLang="en-US" sz="2400" b="0" i="0" u="none" strike="noStrike" kern="0" cap="none" spc="0" normalizeH="0" baseline="0" noProof="0" dirty="0">
                <a:ln>
                  <a:noFill/>
                </a:ln>
                <a:solidFill>
                  <a:prstClr val="black"/>
                </a:solidFill>
                <a:effectLst/>
                <a:uLnTx/>
                <a:uFillTx/>
                <a:latin typeface="Calibri" panose="020F0502020204030204" pitchFamily="34" charset="0"/>
                <a:ea typeface="等线" panose="02010600030101010101" pitchFamily="2" charset="-122"/>
                <a:cs typeface="+mn-cs"/>
              </a:endParaRPr>
            </a:p>
          </p:txBody>
        </p:sp>
      </p:grpSp>
      <p:sp>
        <p:nvSpPr>
          <p:cNvPr id="32778" name="MH_Other_11"/>
          <p:cNvSpPr txBox="1">
            <a:spLocks noChangeArrowheads="1"/>
          </p:cNvSpPr>
          <p:nvPr>
            <p:custDataLst>
              <p:tags r:id="rId1"/>
            </p:custDataLst>
          </p:nvPr>
        </p:nvSpPr>
        <p:spPr bwMode="auto">
          <a:xfrm>
            <a:off x="3476625" y="224368"/>
            <a:ext cx="2019300" cy="884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p>
            <a:pPr marL="0" marR="0" lvl="0" indent="0" algn="r"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善于谋划</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par>
                          <p:cTn id="13" fill="hold">
                            <p:stCondLst>
                              <p:cond delay="500"/>
                            </p:stCondLst>
                            <p:childTnLst>
                              <p:par>
                                <p:cTn id="14" presetID="42" presetClass="entr" presetSubtype="0"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1000"/>
                                        <p:tgtEl>
                                          <p:spTgt spid="5"/>
                                        </p:tgtEl>
                                      </p:cBhvr>
                                    </p:animEffect>
                                    <p:anim calcmode="lin" valueType="num">
                                      <p:cBhvr>
                                        <p:cTn id="17" dur="1000" fill="hold"/>
                                        <p:tgtEl>
                                          <p:spTgt spid="5"/>
                                        </p:tgtEl>
                                        <p:attrNameLst>
                                          <p:attrName>ppt_x</p:attrName>
                                        </p:attrNameLst>
                                      </p:cBhvr>
                                      <p:tavLst>
                                        <p:tav tm="0">
                                          <p:val>
                                            <p:strVal val="#ppt_x"/>
                                          </p:val>
                                        </p:tav>
                                        <p:tav tm="100000">
                                          <p:val>
                                            <p:strVal val="#ppt_x"/>
                                          </p:val>
                                        </p:tav>
                                      </p:tavLst>
                                    </p:anim>
                                    <p:anim calcmode="lin" valueType="num">
                                      <p:cBhvr>
                                        <p:cTn id="1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barn(inVertical)">
                                      <p:cBhvr>
                                        <p:cTn id="23" dur="500"/>
                                        <p:tgtEl>
                                          <p:spTgt spid="4"/>
                                        </p:tgtEl>
                                      </p:cBhvr>
                                    </p:animEffect>
                                  </p:childTnLst>
                                </p:cTn>
                              </p:par>
                            </p:childTnLst>
                          </p:cTn>
                        </p:par>
                        <p:par>
                          <p:cTn id="24" fill="hold">
                            <p:stCondLst>
                              <p:cond delay="500"/>
                            </p:stCondLst>
                            <p:childTnLst>
                              <p:par>
                                <p:cTn id="25" presetID="42" presetClass="entr" presetSubtype="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1000"/>
                                        <p:tgtEl>
                                          <p:spTgt spid="6"/>
                                        </p:tgtEl>
                                      </p:cBhvr>
                                    </p:animEffect>
                                    <p:anim calcmode="lin" valueType="num">
                                      <p:cBhvr>
                                        <p:cTn id="28" dur="1000" fill="hold"/>
                                        <p:tgtEl>
                                          <p:spTgt spid="6"/>
                                        </p:tgtEl>
                                        <p:attrNameLst>
                                          <p:attrName>ppt_x</p:attrName>
                                        </p:attrNameLst>
                                      </p:cBhvr>
                                      <p:tavLst>
                                        <p:tav tm="0">
                                          <p:val>
                                            <p:strVal val="#ppt_x"/>
                                          </p:val>
                                        </p:tav>
                                        <p:tav tm="100000">
                                          <p:val>
                                            <p:strVal val="#ppt_x"/>
                                          </p:val>
                                        </p:tav>
                                      </p:tavLst>
                                    </p:anim>
                                    <p:anim calcmode="lin" valueType="num">
                                      <p:cBhvr>
                                        <p:cTn id="2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TextBox 2"/>
          <p:cNvSpPr txBox="1">
            <a:spLocks noChangeArrowheads="1"/>
          </p:cNvSpPr>
          <p:nvPr/>
        </p:nvSpPr>
        <p:spPr bwMode="auto">
          <a:xfrm>
            <a:off x="4067175" y="905934"/>
            <a:ext cx="3887788" cy="3933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800" b="1">
                <a:solidFill>
                  <a:prstClr val="black"/>
                </a:solidFill>
                <a:latin typeface="楷体" panose="02010609060101010101" pitchFamily="49" charset="-122"/>
                <a:ea typeface="楷体" panose="02010609060101010101" pitchFamily="49" charset="-122"/>
              </a:rPr>
              <a:t>敲成玉磬穿林响，</a:t>
            </a:r>
          </a:p>
          <a:p>
            <a:pPr defTabSz="1219200" fontAlgn="base">
              <a:lnSpc>
                <a:spcPct val="130000"/>
              </a:lnSpc>
              <a:spcBef>
                <a:spcPct val="0"/>
              </a:spcBef>
              <a:spcAft>
                <a:spcPct val="0"/>
              </a:spcAft>
              <a:defRPr/>
            </a:pPr>
            <a:r>
              <a:rPr lang="zh-CN" altLang="en-US" sz="4800" b="1">
                <a:solidFill>
                  <a:prstClr val="black"/>
                </a:solidFill>
                <a:latin typeface="楷体" panose="02010609060101010101" pitchFamily="49" charset="-122"/>
                <a:ea typeface="楷体" panose="02010609060101010101" pitchFamily="49" charset="-122"/>
              </a:rPr>
              <a:t>忽作玻璃碎地声。</a:t>
            </a:r>
          </a:p>
        </p:txBody>
      </p:sp>
      <p:sp>
        <p:nvSpPr>
          <p:cNvPr id="5" name="横卷形 4"/>
          <p:cNvSpPr/>
          <p:nvPr/>
        </p:nvSpPr>
        <p:spPr>
          <a:xfrm>
            <a:off x="466725" y="3909485"/>
            <a:ext cx="8280400" cy="2679700"/>
          </a:xfrm>
          <a:prstGeom prst="horizontalScroll">
            <a:avLst/>
          </a:prstGeom>
        </p:spPr>
        <p:style>
          <a:lnRef idx="1">
            <a:schemeClr val="accent2"/>
          </a:lnRef>
          <a:fillRef idx="2">
            <a:schemeClr val="accent2"/>
          </a:fillRef>
          <a:effectRef idx="1">
            <a:schemeClr val="accent2"/>
          </a:effectRef>
          <a:fontRef idx="minor">
            <a:schemeClr val="dk1"/>
          </a:fontRef>
        </p:style>
        <p:txBody>
          <a:bodyPr anchor="ctr"/>
          <a:lstStyle/>
          <a:p>
            <a:pPr defTabSz="1219200" fontAlgn="base">
              <a:lnSpc>
                <a:spcPct val="130000"/>
              </a:lnSpc>
              <a:spcBef>
                <a:spcPct val="0"/>
              </a:spcBef>
              <a:spcAft>
                <a:spcPct val="0"/>
              </a:spcAft>
              <a:defRPr/>
            </a:pPr>
            <a:r>
              <a:rPr lang="zh-CN" altLang="en-US" sz="4265" b="1" dirty="0">
                <a:solidFill>
                  <a:srgbClr val="0000FF"/>
                </a:solidFill>
                <a:latin typeface="楷体" panose="02010609060101010101" pitchFamily="49" charset="-122"/>
                <a:ea typeface="楷体" panose="02010609060101010101" pitchFamily="49" charset="-122"/>
              </a:rPr>
              <a:t>    敲出的声音像玉磬一样穿越树林，冰忽然落在地上发出像玉石碎裂一样的声音。</a:t>
            </a:r>
          </a:p>
        </p:txBody>
      </p:sp>
      <p:pic>
        <p:nvPicPr>
          <p:cNvPr id="2" name="图片 1"/>
          <p:cNvPicPr>
            <a:picLocks noChangeAspect="1"/>
          </p:cNvPicPr>
          <p:nvPr/>
        </p:nvPicPr>
        <p:blipFill>
          <a:blip r:embed="rId2" cstate="email"/>
          <a:stretch>
            <a:fillRect/>
          </a:stretch>
        </p:blipFill>
        <p:spPr>
          <a:xfrm>
            <a:off x="744422" y="731849"/>
            <a:ext cx="2675401" cy="2391140"/>
          </a:xfrm>
          <a:prstGeom prst="ellipse">
            <a:avLst/>
          </a:prstGeom>
          <a:ln w="3175"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
        <p:nvSpPr>
          <p:cNvPr id="6" name="文本框 5"/>
          <p:cNvSpPr txBox="1">
            <a:spLocks noChangeArrowheads="1"/>
          </p:cNvSpPr>
          <p:nvPr/>
        </p:nvSpPr>
        <p:spPr bwMode="auto">
          <a:xfrm>
            <a:off x="468314" y="3107267"/>
            <a:ext cx="12604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FF0000"/>
                </a:solidFill>
                <a:latin typeface="宋体" panose="02010600030101010101" pitchFamily="2" charset="-122"/>
                <a:ea typeface="宋体" panose="02010600030101010101" pitchFamily="2" charset="-122"/>
              </a:rPr>
              <a:t>诗意：</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out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2"/>
          <p:cNvSpPr txBox="1">
            <a:spLocks noChangeArrowheads="1"/>
          </p:cNvSpPr>
          <p:nvPr/>
        </p:nvSpPr>
        <p:spPr bwMode="auto">
          <a:xfrm>
            <a:off x="538163" y="1847852"/>
            <a:ext cx="7772400" cy="550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just" defTabSz="609600" rtl="0" eaLnBrk="1" fontAlgn="base" latinLnBrk="0" hangingPunct="1">
              <a:lnSpc>
                <a:spcPct val="11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诸葛亮笑着说：“雾这样大，曹操一定不敢派兵出来。我们只管饮酒取乐，天亮了就回去。”</a:t>
            </a:r>
          </a:p>
          <a:p>
            <a:pPr marL="0" marR="0" lvl="0" indent="0" algn="just" defTabSz="609600" rtl="0" eaLnBrk="1" fontAlgn="base" latinLnBrk="0" hangingPunct="1">
              <a:lnSpc>
                <a:spcPct val="11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曹操听到鼓声和呐喊声，就下令说：“江上雾很大，敌人忽然来攻，我们看不清虚实，不要轻易出动。只叫弓弩手朝他们射箭，不让他们近前。”</a:t>
            </a:r>
          </a:p>
        </p:txBody>
      </p:sp>
      <p:sp>
        <p:nvSpPr>
          <p:cNvPr id="6" name="矩形 5"/>
          <p:cNvSpPr>
            <a:spLocks noChangeArrowheads="1"/>
          </p:cNvSpPr>
          <p:nvPr/>
        </p:nvSpPr>
        <p:spPr bwMode="auto">
          <a:xfrm>
            <a:off x="538163" y="4525435"/>
            <a:ext cx="7772400" cy="2800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just" defTabSz="609600" rtl="0" eaLnBrk="1" fontAlgn="base" latinLnBrk="0" hangingPunct="1">
              <a:lnSpc>
                <a:spcPct val="11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3366FF"/>
                </a:solidFill>
                <a:effectLst/>
                <a:uLnTx/>
                <a:uFillTx/>
                <a:latin typeface="宋体" panose="02010600030101010101" pitchFamily="2" charset="-122"/>
                <a:ea typeface="宋体" panose="02010600030101010101" pitchFamily="2" charset="-122"/>
                <a:cs typeface="+mn-cs"/>
              </a:rPr>
              <a:t>“江上雾很大，敌人忽然来攻，我们看不清虚实，不要轻易出动。只叫弓弩手朝他们射箭，不让他们近前。”</a:t>
            </a:r>
          </a:p>
        </p:txBody>
      </p:sp>
      <p:grpSp>
        <p:nvGrpSpPr>
          <p:cNvPr id="3" name="组合 11"/>
          <p:cNvGrpSpPr/>
          <p:nvPr/>
        </p:nvGrpSpPr>
        <p:grpSpPr bwMode="auto">
          <a:xfrm>
            <a:off x="4572000" y="355602"/>
            <a:ext cx="3208338" cy="2157733"/>
            <a:chOff x="4572000" y="267273"/>
            <a:chExt cx="3208422" cy="1618552"/>
          </a:xfrm>
        </p:grpSpPr>
        <p:sp>
          <p:nvSpPr>
            <p:cNvPr id="9" name="Text Box 11"/>
            <p:cNvSpPr txBox="1">
              <a:spLocks noChangeArrowheads="1"/>
            </p:cNvSpPr>
            <p:nvPr/>
          </p:nvSpPr>
          <p:spPr bwMode="auto">
            <a:xfrm>
              <a:off x="4572000" y="267273"/>
              <a:ext cx="3208422" cy="1032370"/>
            </a:xfrm>
            <a:prstGeom prst="wedgeEllipseCallout">
              <a:avLst>
                <a:gd name="adj1" fmla="val -42466"/>
                <a:gd name="adj2" fmla="val 60305"/>
              </a:avLst>
            </a:prstGeom>
            <a:solidFill>
              <a:schemeClr val="accent2">
                <a:lumMod val="40000"/>
                <a:lumOff val="60000"/>
              </a:schemeClr>
            </a:solidFill>
            <a:ln>
              <a:solidFill>
                <a:schemeClr val="accent2">
                  <a:lumMod val="40000"/>
                  <a:lumOff val="60000"/>
                </a:schemeClr>
              </a:solid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609600" rtl="0" eaLnBrk="1" fontAlgn="base" latinLnBrk="0" hangingPunct="1">
                <a:lnSpc>
                  <a:spcPct val="120000"/>
                </a:lnSpc>
                <a:spcBef>
                  <a:spcPct val="50000"/>
                </a:spcBef>
                <a:spcAft>
                  <a:spcPct val="0"/>
                </a:spcAft>
                <a:buClrTx/>
                <a:buSzTx/>
                <a:buFontTx/>
                <a:buNone/>
                <a:defRPr/>
              </a:pPr>
              <a:endParaRPr kumimoji="0" lang="zh-CN" altLang="en-US" sz="4800"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33797" name="TextBox 5"/>
            <p:cNvSpPr txBox="1">
              <a:spLocks noChangeArrowheads="1"/>
            </p:cNvSpPr>
            <p:nvPr/>
          </p:nvSpPr>
          <p:spPr bwMode="auto">
            <a:xfrm>
              <a:off x="4995984" y="339583"/>
              <a:ext cx="2784438" cy="15462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算准了曹操多疑不敢出兵</a:t>
              </a:r>
            </a:p>
          </p:txBody>
        </p:sp>
      </p:grpSp>
      <p:sp>
        <p:nvSpPr>
          <p:cNvPr id="33798" name="MH_Other_11"/>
          <p:cNvSpPr txBox="1">
            <a:spLocks noChangeArrowheads="1"/>
          </p:cNvSpPr>
          <p:nvPr>
            <p:custDataLst>
              <p:tags r:id="rId1"/>
            </p:custDataLst>
          </p:nvPr>
        </p:nvSpPr>
        <p:spPr bwMode="auto">
          <a:xfrm>
            <a:off x="2481263" y="876302"/>
            <a:ext cx="2019300" cy="884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p>
            <a:pPr marL="0" marR="0" lvl="0" indent="0" algn="r"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了解人心</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down)">
                                      <p:cBhvr>
                                        <p:cTn id="7" dur="500"/>
                                        <p:tgtEl>
                                          <p:spTgt spid="2">
                                            <p:txEl>
                                              <p:pRg st="0" end="0"/>
                                            </p:txEl>
                                          </p:spTgt>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2">
                                            <p:txEl>
                                              <p:pRg st="1" end="1"/>
                                            </p:txEl>
                                          </p:spTgt>
                                        </p:tgtEl>
                                        <p:attrNameLst>
                                          <p:attrName>style.visibility</p:attrName>
                                        </p:attrNameLst>
                                      </p:cBhvr>
                                      <p:to>
                                        <p:strVal val="visible"/>
                                      </p:to>
                                    </p:set>
                                    <p:animEffect transition="in" filter="wipe(down)">
                                      <p:cBhvr>
                                        <p:cTn id="18" dur="500"/>
                                        <p:tgtEl>
                                          <p:spTgt spid="2">
                                            <p:txEl>
                                              <p:pRg st="1" end="1"/>
                                            </p:txEl>
                                          </p:spTgt>
                                        </p:tgtEl>
                                      </p:cBhvr>
                                    </p:animEffec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7"/>
          <p:cNvGrpSpPr/>
          <p:nvPr/>
        </p:nvGrpSpPr>
        <p:grpSpPr bwMode="auto">
          <a:xfrm>
            <a:off x="3394076" y="499534"/>
            <a:ext cx="2098675" cy="1866900"/>
            <a:chOff x="2106394" y="2860860"/>
            <a:chExt cx="2099111" cy="1399407"/>
          </a:xfrm>
        </p:grpSpPr>
        <p:pic>
          <p:nvPicPr>
            <p:cNvPr id="34818" name="图片 16"/>
            <p:cNvPicPr>
              <a:picLocks noChangeAspect="1" noChangeArrowheads="1"/>
            </p:cNvPicPr>
            <p:nvPr/>
          </p:nvPicPr>
          <p:blipFill>
            <a:blip r:embed="rId2" cstate="email"/>
            <a:srcRect/>
            <a:stretch>
              <a:fillRect/>
            </a:stretch>
          </p:blipFill>
          <p:spPr bwMode="auto">
            <a:xfrm>
              <a:off x="2106394" y="2860860"/>
              <a:ext cx="2099111" cy="1399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矩形 17"/>
            <p:cNvSpPr>
              <a:spLocks noChangeArrowheads="1"/>
            </p:cNvSpPr>
            <p:nvPr/>
          </p:nvSpPr>
          <p:spPr bwMode="auto">
            <a:xfrm>
              <a:off x="2603385" y="3230545"/>
              <a:ext cx="1284593" cy="561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70AD47">
                      <a:lumMod val="75000"/>
                    </a:srgbClr>
                  </a:solidFill>
                  <a:effectLst/>
                  <a:uLnTx/>
                  <a:uFillTx/>
                  <a:latin typeface="楷体" panose="02010609060101010101" pitchFamily="49" charset="-122"/>
                  <a:ea typeface="楷体" panose="02010609060101010101" pitchFamily="49" charset="-122"/>
                  <a:cs typeface="+mn-cs"/>
                </a:rPr>
                <a:t>结果</a:t>
              </a:r>
            </a:p>
          </p:txBody>
        </p:sp>
      </p:grpSp>
      <p:sp>
        <p:nvSpPr>
          <p:cNvPr id="15" name="文本框 14"/>
          <p:cNvSpPr txBox="1">
            <a:spLocks noChangeArrowheads="1"/>
          </p:cNvSpPr>
          <p:nvPr/>
        </p:nvSpPr>
        <p:spPr bwMode="auto">
          <a:xfrm>
            <a:off x="1062039" y="2643718"/>
            <a:ext cx="7150100"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读最后一自然段，说一说：周瑜在听说草船借箭的经过后，发出了怎样的感叹？画出文中相关句子。</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779464" y="1674574"/>
            <a:ext cx="7702550" cy="2246769"/>
            <a:chOff x="801089" y="342690"/>
            <a:chExt cx="7315786" cy="1686559"/>
          </a:xfrm>
        </p:grpSpPr>
        <p:sp>
          <p:nvSpPr>
            <p:cNvPr id="35842" name="Rectangle 8"/>
            <p:cNvSpPr>
              <a:spLocks noChangeArrowheads="1"/>
            </p:cNvSpPr>
            <p:nvPr/>
          </p:nvSpPr>
          <p:spPr bwMode="auto">
            <a:xfrm>
              <a:off x="801089" y="342690"/>
              <a:ext cx="7315786" cy="16865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marL="0" marR="0" lvl="0" indent="0" algn="l" defTabSz="609600" rtl="0" eaLnBrk="1" fontAlgn="base" latinLnBrk="0" hangingPunct="1">
                <a:lnSpc>
                  <a:spcPts val="56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66FF"/>
                  </a:solidFill>
                  <a:effectLst/>
                  <a:uLnTx/>
                  <a:uFillTx/>
                  <a:latin typeface="楷体" panose="02010609060101010101" pitchFamily="49" charset="-122"/>
                  <a:ea typeface="楷体" panose="02010609060101010101" pitchFamily="49" charset="-122"/>
                  <a:cs typeface="+mn-cs"/>
                </a:rPr>
                <a:t>    指惊人的机智，巧妙的谋划。形容有预见性，善于根据客观形势决定策略。</a:t>
              </a:r>
            </a:p>
          </p:txBody>
        </p:sp>
        <p:cxnSp>
          <p:nvCxnSpPr>
            <p:cNvPr id="35843" name="直接连接符 7"/>
            <p:cNvCxnSpPr>
              <a:cxnSpLocks noChangeShapeType="1"/>
            </p:cNvCxnSpPr>
            <p:nvPr/>
          </p:nvCxnSpPr>
          <p:spPr bwMode="auto">
            <a:xfrm flipH="1" flipV="1">
              <a:off x="6999311" y="1342169"/>
              <a:ext cx="593726" cy="382644"/>
            </a:xfrm>
            <a:prstGeom prst="line">
              <a:avLst/>
            </a:prstGeom>
            <a:noFill/>
            <a:ln w="19050">
              <a:solidFill>
                <a:srgbClr val="00B050"/>
              </a:solidFill>
              <a:round/>
            </a:ln>
            <a:extLst>
              <a:ext uri="{909E8E84-426E-40DD-AFC4-6F175D3DCCD1}">
                <a14:hiddenFill xmlns:a14="http://schemas.microsoft.com/office/drawing/2010/main" xmlns="">
                  <a:noFill/>
                </a14:hiddenFill>
              </a:ext>
            </a:extLst>
          </p:spPr>
        </p:cxnSp>
      </p:grpSp>
      <p:sp>
        <p:nvSpPr>
          <p:cNvPr id="35844" name="Text Box 11"/>
          <p:cNvSpPr txBox="1">
            <a:spLocks noChangeArrowheads="1"/>
          </p:cNvSpPr>
          <p:nvPr/>
        </p:nvSpPr>
        <p:spPr bwMode="auto">
          <a:xfrm>
            <a:off x="849314" y="3365500"/>
            <a:ext cx="7632700" cy="16927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3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周瑜长叹一声，说：“诸葛亮神机妙算，我真比不上他！”</a:t>
            </a:r>
          </a:p>
        </p:txBody>
      </p:sp>
      <p:sp>
        <p:nvSpPr>
          <p:cNvPr id="7" name="矩形 6"/>
          <p:cNvSpPr>
            <a:spLocks noChangeArrowheads="1"/>
          </p:cNvSpPr>
          <p:nvPr/>
        </p:nvSpPr>
        <p:spPr bwMode="auto">
          <a:xfrm>
            <a:off x="6592888" y="3471333"/>
            <a:ext cx="2242922"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dirty="0">
                <a:ln>
                  <a:noFill/>
                </a:ln>
                <a:solidFill>
                  <a:srgbClr val="ED7D31">
                    <a:lumMod val="75000"/>
                  </a:srgbClr>
                </a:solidFill>
                <a:effectLst/>
                <a:uLnTx/>
                <a:uFillTx/>
                <a:latin typeface="宋体" panose="02010600030101010101" pitchFamily="2" charset="-122"/>
                <a:ea typeface="宋体" panose="02010600030101010101" pitchFamily="2" charset="-122"/>
                <a:cs typeface="+mn-cs"/>
              </a:rPr>
              <a:t>神机妙算</a:t>
            </a:r>
            <a:endParaRPr kumimoji="0" lang="zh-CN" altLang="en-US" sz="2400" b="0" i="0" u="none" strike="noStrike" kern="1200" cap="none" spc="0" normalizeH="0" baseline="0" noProof="0" dirty="0">
              <a:ln>
                <a:noFill/>
              </a:ln>
              <a:solidFill>
                <a:srgbClr val="ED7D31">
                  <a:lumMod val="75000"/>
                </a:srgbClr>
              </a:solidFill>
              <a:effectLst/>
              <a:uLnTx/>
              <a:uFillTx/>
              <a:latin typeface="Calibri" panose="020F0502020204030204" pitchFamily="34" charset="0"/>
              <a:ea typeface="等线"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1"/>
          <p:cNvSpPr txBox="1">
            <a:spLocks noChangeArrowheads="1"/>
          </p:cNvSpPr>
          <p:nvPr/>
        </p:nvSpPr>
        <p:spPr bwMode="auto">
          <a:xfrm>
            <a:off x="685800" y="2482851"/>
            <a:ext cx="8001000"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诸葛亮的神机妙算表现在：①他布局巧妙，计划周密，包括他如何将计就计，借箭的准备，受箭的方法，叫鲁肃一起去取箭等。②他知人心，他知道鲁肃忠厚守信，又顾全大局，可以信赖，所以向他借船；曹操谨慎</a:t>
            </a:r>
          </a:p>
        </p:txBody>
      </p:sp>
      <p:sp>
        <p:nvSpPr>
          <p:cNvPr id="36866" name="Rectangle 8"/>
          <p:cNvSpPr>
            <a:spLocks noChangeArrowheads="1"/>
          </p:cNvSpPr>
          <p:nvPr/>
        </p:nvSpPr>
        <p:spPr bwMode="auto">
          <a:xfrm>
            <a:off x="685801" y="1026599"/>
            <a:ext cx="8189913" cy="15286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marL="0" marR="0" lvl="0" indent="0" algn="l" defTabSz="609600" rtl="0" eaLnBrk="1" fontAlgn="base" latinLnBrk="0" hangingPunct="1">
              <a:lnSpc>
                <a:spcPts val="56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回顾全文，说说诸葛亮的神机妙算体现在哪些方面？</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文本框 1"/>
          <p:cNvSpPr txBox="1">
            <a:spLocks noChangeArrowheads="1"/>
          </p:cNvSpPr>
          <p:nvPr/>
        </p:nvSpPr>
        <p:spPr bwMode="auto">
          <a:xfrm>
            <a:off x="1077914" y="1449917"/>
            <a:ext cx="751522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多疑，定不会贸然出兵；周瑜取箭后必会生疑，但绝不会直接问原因，所以请鲁肃同船，回去后好向周瑜解释。③他识天气，取箭时的大雾漫天和回来时的顺风顺水可以证明这一点。</a:t>
            </a:r>
          </a:p>
        </p:txBody>
      </p:sp>
    </p:spTree>
  </p:cSld>
  <p:clrMapOvr>
    <a:masterClrMapping/>
  </p:clrMapOvr>
  <p:transition spd="slow">
    <p:cover dir="rd"/>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7"/>
          <p:cNvSpPr txBox="1">
            <a:spLocks noChangeArrowheads="1"/>
          </p:cNvSpPr>
          <p:nvPr/>
        </p:nvSpPr>
        <p:spPr bwMode="auto">
          <a:xfrm>
            <a:off x="1176338" y="1570567"/>
            <a:ext cx="5326062"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609600" rtl="0" eaLnBrk="1" fontAlgn="base" latinLnBrk="0" hangingPunct="1">
              <a:lnSpc>
                <a:spcPct val="100000"/>
              </a:lnSpc>
              <a:spcBef>
                <a:spcPct val="50000"/>
              </a:spcBef>
              <a:spcAft>
                <a:spcPct val="0"/>
              </a:spcAft>
              <a:buClrTx/>
              <a:buSzTx/>
              <a:buFontTx/>
              <a:buNone/>
              <a:defRPr/>
            </a:pPr>
            <a:r>
              <a:rPr kumimoji="0" lang="zh-CN" altLang="en-US" sz="3735" b="1" i="0" u="none" strike="noStrike" kern="1200" cap="none" spc="0" normalizeH="0" baseline="0" noProof="0" dirty="0">
                <a:ln>
                  <a:noFill/>
                </a:ln>
                <a:solidFill>
                  <a:srgbClr val="4472C4">
                    <a:lumMod val="50000"/>
                  </a:srgbClr>
                </a:solidFill>
                <a:effectLst/>
                <a:uLnTx/>
                <a:uFillTx/>
                <a:latin typeface="楷体" panose="02010609060101010101" pitchFamily="49" charset="-122"/>
                <a:ea typeface="楷体" panose="02010609060101010101" pitchFamily="49" charset="-122"/>
                <a:cs typeface="+mn-cs"/>
              </a:rPr>
              <a:t>起因</a:t>
            </a:r>
            <a:r>
              <a:rPr kumimoji="0" lang="en-US" altLang="zh-CN" sz="3735" b="1" i="0" u="none" strike="noStrike" kern="1200" cap="none" spc="0" normalizeH="0" baseline="0" noProof="0" dirty="0">
                <a:ln>
                  <a:noFill/>
                </a:ln>
                <a:solidFill>
                  <a:srgbClr val="70AD47">
                    <a:lumMod val="50000"/>
                  </a:srgbClr>
                </a:solidFill>
                <a:effectLst/>
                <a:uLnTx/>
                <a:uFillTx/>
                <a:latin typeface="楷体" panose="02010609060101010101" pitchFamily="49" charset="-122"/>
                <a:ea typeface="楷体" panose="02010609060101010101" pitchFamily="49" charset="-122"/>
                <a:cs typeface="+mn-cs"/>
              </a:rPr>
              <a:t>——</a:t>
            </a:r>
            <a:r>
              <a:rPr kumimoji="0" lang="zh-CN" altLang="en-US" sz="3735" b="1" i="0" u="none" strike="noStrike" kern="1200" cap="none" spc="0" normalizeH="0" baseline="0" noProof="0" dirty="0">
                <a:ln>
                  <a:noFill/>
                </a:ln>
                <a:solidFill>
                  <a:srgbClr val="70AD47">
                    <a:lumMod val="50000"/>
                  </a:srgbClr>
                </a:solidFill>
                <a:effectLst/>
                <a:uLnTx/>
                <a:uFillTx/>
                <a:latin typeface="楷体" panose="02010609060101010101" pitchFamily="49" charset="-122"/>
                <a:ea typeface="楷体" panose="02010609060101010101" pitchFamily="49" charset="-122"/>
                <a:cs typeface="+mn-cs"/>
              </a:rPr>
              <a:t>妒人才干</a:t>
            </a:r>
            <a:r>
              <a:rPr kumimoji="0" lang="en-US" altLang="zh-CN" sz="3735" b="1" i="0" u="none" strike="noStrike" kern="1200" cap="none" spc="0" normalizeH="0" baseline="0" noProof="0" dirty="0">
                <a:ln>
                  <a:noFill/>
                </a:ln>
                <a:solidFill>
                  <a:srgbClr val="70AD47">
                    <a:lumMod val="50000"/>
                  </a:srgbClr>
                </a:solidFill>
                <a:effectLst/>
                <a:uLnTx/>
                <a:uFillTx/>
                <a:latin typeface="楷体" panose="02010609060101010101" pitchFamily="49" charset="-122"/>
                <a:ea typeface="楷体" panose="02010609060101010101" pitchFamily="49" charset="-122"/>
                <a:cs typeface="+mn-cs"/>
              </a:rPr>
              <a:t>——</a:t>
            </a:r>
            <a:r>
              <a:rPr kumimoji="0" lang="zh-CN" altLang="en-US" sz="3735" b="1" i="0" u="none" strike="noStrike" kern="1200" cap="none" spc="0" normalizeH="0" baseline="0" noProof="0" dirty="0">
                <a:ln>
                  <a:noFill/>
                </a:ln>
                <a:solidFill>
                  <a:srgbClr val="70AD47">
                    <a:lumMod val="50000"/>
                  </a:srgbClr>
                </a:solidFill>
                <a:effectLst/>
                <a:uLnTx/>
                <a:uFillTx/>
                <a:latin typeface="楷体" panose="02010609060101010101" pitchFamily="49" charset="-122"/>
                <a:ea typeface="楷体" panose="02010609060101010101" pitchFamily="49" charset="-122"/>
                <a:cs typeface="+mn-cs"/>
              </a:rPr>
              <a:t>借机陷害</a:t>
            </a:r>
          </a:p>
        </p:txBody>
      </p:sp>
      <p:sp>
        <p:nvSpPr>
          <p:cNvPr id="4" name="Text Box 7"/>
          <p:cNvSpPr txBox="1">
            <a:spLocks noChangeArrowheads="1"/>
          </p:cNvSpPr>
          <p:nvPr/>
        </p:nvSpPr>
        <p:spPr bwMode="auto">
          <a:xfrm>
            <a:off x="1104901" y="3270251"/>
            <a:ext cx="1084263"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609600" rtl="0" eaLnBrk="1" fontAlgn="base" latinLnBrk="0" hangingPunct="1">
              <a:lnSpc>
                <a:spcPct val="100000"/>
              </a:lnSpc>
              <a:spcBef>
                <a:spcPct val="50000"/>
              </a:spcBef>
              <a:spcAft>
                <a:spcPct val="0"/>
              </a:spcAft>
              <a:buClrTx/>
              <a:buSzTx/>
              <a:buFontTx/>
              <a:buNone/>
              <a:defRPr/>
            </a:pPr>
            <a:r>
              <a:rPr kumimoji="0" lang="zh-CN" altLang="en-US" sz="3735" b="1" i="0" u="none" strike="noStrike" kern="1200" cap="none" spc="0" normalizeH="0" baseline="0" noProof="0" dirty="0">
                <a:ln>
                  <a:noFill/>
                </a:ln>
                <a:solidFill>
                  <a:srgbClr val="4472C4">
                    <a:lumMod val="50000"/>
                  </a:srgbClr>
                </a:solidFill>
                <a:effectLst/>
                <a:uLnTx/>
                <a:uFillTx/>
                <a:latin typeface="楷体" panose="02010609060101010101" pitchFamily="49" charset="-122"/>
                <a:ea typeface="楷体" panose="02010609060101010101" pitchFamily="49" charset="-122"/>
                <a:cs typeface="+mn-cs"/>
              </a:rPr>
              <a:t>经过</a:t>
            </a:r>
          </a:p>
        </p:txBody>
      </p:sp>
      <p:sp>
        <p:nvSpPr>
          <p:cNvPr id="6" name="Text Box 6"/>
          <p:cNvSpPr txBox="1">
            <a:spLocks noChangeArrowheads="1"/>
          </p:cNvSpPr>
          <p:nvPr/>
        </p:nvSpPr>
        <p:spPr bwMode="auto">
          <a:xfrm>
            <a:off x="6153150" y="3547534"/>
            <a:ext cx="1830388"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609600" rtl="0" eaLnBrk="1" fontAlgn="base" latinLnBrk="0" hangingPunct="1">
              <a:lnSpc>
                <a:spcPct val="100000"/>
              </a:lnSpc>
              <a:spcBef>
                <a:spcPct val="0"/>
              </a:spcBef>
              <a:spcAft>
                <a:spcPct val="0"/>
              </a:spcAft>
              <a:buClrTx/>
              <a:buSzTx/>
              <a:buFontTx/>
              <a:buNone/>
              <a:defRPr/>
            </a:pPr>
            <a:r>
              <a:rPr kumimoji="0" lang="zh-CN" altLang="en-US" sz="3735" b="1" i="0" u="none" strike="noStrike" kern="1200" cap="none" spc="0" normalizeH="0" baseline="0" noProof="0" dirty="0">
                <a:ln>
                  <a:noFill/>
                </a:ln>
                <a:solidFill>
                  <a:srgbClr val="70AD47">
                    <a:lumMod val="50000"/>
                  </a:srgbClr>
                </a:solidFill>
                <a:effectLst/>
                <a:uLnTx/>
                <a:uFillTx/>
                <a:latin typeface="楷体" panose="02010609060101010101" pitchFamily="49" charset="-122"/>
                <a:ea typeface="楷体" panose="02010609060101010101" pitchFamily="49" charset="-122"/>
                <a:cs typeface="+mn-cs"/>
              </a:rPr>
              <a:t>计划周密</a:t>
            </a:r>
          </a:p>
        </p:txBody>
      </p:sp>
      <p:sp>
        <p:nvSpPr>
          <p:cNvPr id="7" name="Text Box 7"/>
          <p:cNvSpPr txBox="1">
            <a:spLocks noChangeArrowheads="1"/>
          </p:cNvSpPr>
          <p:nvPr/>
        </p:nvSpPr>
        <p:spPr bwMode="auto">
          <a:xfrm>
            <a:off x="1228726" y="4938185"/>
            <a:ext cx="5637213"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609600" rtl="0" eaLnBrk="1" fontAlgn="base" latinLnBrk="0" hangingPunct="1">
              <a:lnSpc>
                <a:spcPct val="100000"/>
              </a:lnSpc>
              <a:spcBef>
                <a:spcPct val="50000"/>
              </a:spcBef>
              <a:spcAft>
                <a:spcPct val="0"/>
              </a:spcAft>
              <a:buClrTx/>
              <a:buSzTx/>
              <a:buFontTx/>
              <a:buNone/>
              <a:defRPr/>
            </a:pPr>
            <a:r>
              <a:rPr kumimoji="0" lang="zh-CN" altLang="en-US" sz="3735" b="1" i="0" u="none" strike="noStrike" kern="1200" cap="none" spc="0" normalizeH="0" baseline="0" noProof="0" dirty="0">
                <a:ln>
                  <a:noFill/>
                </a:ln>
                <a:solidFill>
                  <a:srgbClr val="4472C4">
                    <a:lumMod val="50000"/>
                  </a:srgbClr>
                </a:solidFill>
                <a:effectLst/>
                <a:uLnTx/>
                <a:uFillTx/>
                <a:latin typeface="楷体" panose="02010609060101010101" pitchFamily="49" charset="-122"/>
                <a:ea typeface="楷体" panose="02010609060101010101" pitchFamily="49" charset="-122"/>
                <a:cs typeface="+mn-cs"/>
              </a:rPr>
              <a:t>结果</a:t>
            </a:r>
            <a:r>
              <a:rPr kumimoji="0" lang="en-US" altLang="zh-CN" sz="3735" b="1" i="0" u="none" strike="noStrike" kern="1200" cap="none" spc="0" normalizeH="0" baseline="0" noProof="0" dirty="0">
                <a:ln>
                  <a:noFill/>
                </a:ln>
                <a:solidFill>
                  <a:srgbClr val="70AD47">
                    <a:lumMod val="50000"/>
                  </a:srgbClr>
                </a:solidFill>
                <a:effectLst/>
                <a:uLnTx/>
                <a:uFillTx/>
                <a:latin typeface="楷体" panose="02010609060101010101" pitchFamily="49" charset="-122"/>
                <a:ea typeface="楷体" panose="02010609060101010101" pitchFamily="49" charset="-122"/>
                <a:cs typeface="+mn-cs"/>
              </a:rPr>
              <a:t>——</a:t>
            </a:r>
            <a:r>
              <a:rPr kumimoji="0" lang="zh-CN" altLang="en-US" sz="3735" b="1" i="0" u="none" strike="noStrike" kern="1200" cap="none" spc="0" normalizeH="0" baseline="0" noProof="0" dirty="0">
                <a:ln>
                  <a:noFill/>
                </a:ln>
                <a:solidFill>
                  <a:srgbClr val="70AD47">
                    <a:lumMod val="50000"/>
                  </a:srgbClr>
                </a:solidFill>
                <a:effectLst/>
                <a:uLnTx/>
                <a:uFillTx/>
                <a:latin typeface="楷体" panose="02010609060101010101" pitchFamily="49" charset="-122"/>
                <a:ea typeface="楷体" panose="02010609060101010101" pitchFamily="49" charset="-122"/>
                <a:cs typeface="+mn-cs"/>
              </a:rPr>
              <a:t>自叹不如</a:t>
            </a:r>
            <a:r>
              <a:rPr kumimoji="0" lang="en-US" altLang="zh-CN" sz="3735" b="1" i="0" u="none" strike="noStrike" kern="1200" cap="none" spc="0" normalizeH="0" baseline="0" noProof="0" dirty="0">
                <a:ln>
                  <a:noFill/>
                </a:ln>
                <a:solidFill>
                  <a:srgbClr val="70AD47">
                    <a:lumMod val="50000"/>
                  </a:srgbClr>
                </a:solidFill>
                <a:effectLst/>
                <a:uLnTx/>
                <a:uFillTx/>
                <a:latin typeface="楷体" panose="02010609060101010101" pitchFamily="49" charset="-122"/>
                <a:ea typeface="楷体" panose="02010609060101010101" pitchFamily="49" charset="-122"/>
                <a:cs typeface="+mn-cs"/>
              </a:rPr>
              <a:t>——</a:t>
            </a:r>
            <a:r>
              <a:rPr kumimoji="0" lang="zh-CN" altLang="en-US" sz="3735" b="1" i="0" u="none" strike="noStrike" kern="1200" cap="none" spc="0" normalizeH="0" baseline="0" noProof="0" dirty="0">
                <a:ln>
                  <a:noFill/>
                </a:ln>
                <a:solidFill>
                  <a:srgbClr val="70AD47">
                    <a:lumMod val="50000"/>
                  </a:srgbClr>
                </a:solidFill>
                <a:effectLst/>
                <a:uLnTx/>
                <a:uFillTx/>
                <a:latin typeface="楷体" panose="02010609060101010101" pitchFamily="49" charset="-122"/>
                <a:ea typeface="楷体" panose="02010609060101010101" pitchFamily="49" charset="-122"/>
                <a:cs typeface="+mn-cs"/>
              </a:rPr>
              <a:t>心服口服</a:t>
            </a:r>
          </a:p>
        </p:txBody>
      </p:sp>
      <p:sp>
        <p:nvSpPr>
          <p:cNvPr id="9" name="Text Box 6"/>
          <p:cNvSpPr txBox="1">
            <a:spLocks noChangeArrowheads="1"/>
          </p:cNvSpPr>
          <p:nvPr/>
        </p:nvSpPr>
        <p:spPr bwMode="auto">
          <a:xfrm>
            <a:off x="2266951" y="2550585"/>
            <a:ext cx="5853113"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609600" rtl="0" eaLnBrk="1" fontAlgn="base" latinLnBrk="0" hangingPunct="1">
              <a:lnSpc>
                <a:spcPct val="100000"/>
              </a:lnSpc>
              <a:spcBef>
                <a:spcPct val="50000"/>
              </a:spcBef>
              <a:spcAft>
                <a:spcPct val="0"/>
              </a:spcAft>
              <a:buClrTx/>
              <a:buSzTx/>
              <a:buFontTx/>
              <a:buNone/>
              <a:defRPr/>
            </a:pPr>
            <a:r>
              <a:rPr kumimoji="0" lang="zh-CN" altLang="en-US" sz="3735" b="1" i="0" u="none" strike="noStrike" kern="1200" cap="none" spc="0" normalizeH="0" baseline="0" noProof="0" dirty="0">
                <a:ln>
                  <a:noFill/>
                </a:ln>
                <a:solidFill>
                  <a:srgbClr val="70AD47">
                    <a:lumMod val="50000"/>
                  </a:srgbClr>
                </a:solidFill>
                <a:effectLst/>
                <a:uLnTx/>
                <a:uFillTx/>
                <a:latin typeface="楷体" panose="02010609060101010101" pitchFamily="49" charset="-122"/>
                <a:ea typeface="楷体" panose="02010609060101010101" pitchFamily="49" charset="-122"/>
                <a:cs typeface="+mn-cs"/>
              </a:rPr>
              <a:t>鲁肃相助、等待雾天</a:t>
            </a:r>
            <a:r>
              <a:rPr kumimoji="0" lang="en-US" altLang="zh-CN" sz="3735" b="1" i="0" u="none" strike="noStrike" kern="1200" cap="none" spc="0" normalizeH="0" baseline="0" noProof="0" dirty="0">
                <a:ln>
                  <a:noFill/>
                </a:ln>
                <a:solidFill>
                  <a:srgbClr val="70AD47">
                    <a:lumMod val="50000"/>
                  </a:srgbClr>
                </a:solidFill>
                <a:effectLst/>
                <a:uLnTx/>
                <a:uFillTx/>
                <a:latin typeface="楷体" panose="02010609060101010101" pitchFamily="49" charset="-122"/>
                <a:ea typeface="楷体" panose="02010609060101010101" pitchFamily="49" charset="-122"/>
                <a:cs typeface="+mn-cs"/>
              </a:rPr>
              <a:t>——</a:t>
            </a:r>
            <a:r>
              <a:rPr kumimoji="0" lang="zh-CN" altLang="en-US" sz="3735" b="1" i="0" u="none" strike="noStrike" kern="1200" cap="none" spc="0" normalizeH="0" baseline="0" noProof="0" dirty="0">
                <a:ln>
                  <a:noFill/>
                </a:ln>
                <a:solidFill>
                  <a:srgbClr val="70AD47">
                    <a:lumMod val="50000"/>
                  </a:srgbClr>
                </a:solidFill>
                <a:effectLst/>
                <a:uLnTx/>
                <a:uFillTx/>
                <a:latin typeface="楷体" panose="02010609060101010101" pitchFamily="49" charset="-122"/>
                <a:ea typeface="楷体" panose="02010609060101010101" pitchFamily="49" charset="-122"/>
                <a:cs typeface="+mn-cs"/>
              </a:rPr>
              <a:t>知人识天</a:t>
            </a:r>
          </a:p>
        </p:txBody>
      </p:sp>
      <p:sp>
        <p:nvSpPr>
          <p:cNvPr id="10" name="Text Box 6"/>
          <p:cNvSpPr txBox="1">
            <a:spLocks noChangeArrowheads="1"/>
          </p:cNvSpPr>
          <p:nvPr/>
        </p:nvSpPr>
        <p:spPr bwMode="auto">
          <a:xfrm>
            <a:off x="2220913" y="3249085"/>
            <a:ext cx="3884612"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609600" rtl="0" eaLnBrk="1" fontAlgn="base" latinLnBrk="0" hangingPunct="1">
              <a:lnSpc>
                <a:spcPct val="100000"/>
              </a:lnSpc>
              <a:spcBef>
                <a:spcPct val="0"/>
              </a:spcBef>
              <a:spcAft>
                <a:spcPct val="0"/>
              </a:spcAft>
              <a:buClrTx/>
              <a:buSzTx/>
              <a:buFontTx/>
              <a:buNone/>
              <a:defRPr/>
            </a:pPr>
            <a:r>
              <a:rPr kumimoji="0" lang="zh-CN" altLang="en-US" sz="3735" b="1" i="0" u="none" strike="noStrike" kern="1200" cap="none" spc="0" normalizeH="0" baseline="0" noProof="0" dirty="0">
                <a:ln>
                  <a:noFill/>
                </a:ln>
                <a:solidFill>
                  <a:srgbClr val="70AD47">
                    <a:lumMod val="50000"/>
                  </a:srgbClr>
                </a:solidFill>
                <a:effectLst/>
                <a:uLnTx/>
                <a:uFillTx/>
                <a:latin typeface="楷体" panose="02010609060101010101" pitchFamily="49" charset="-122"/>
                <a:ea typeface="楷体" panose="02010609060101010101" pitchFamily="49" charset="-122"/>
                <a:cs typeface="+mn-cs"/>
              </a:rPr>
              <a:t>一起取箭、大造声势</a:t>
            </a:r>
          </a:p>
        </p:txBody>
      </p:sp>
      <p:sp>
        <p:nvSpPr>
          <p:cNvPr id="11" name="Text Box 6"/>
          <p:cNvSpPr txBox="1">
            <a:spLocks noChangeArrowheads="1"/>
          </p:cNvSpPr>
          <p:nvPr/>
        </p:nvSpPr>
        <p:spPr bwMode="auto">
          <a:xfrm>
            <a:off x="2251076" y="3871385"/>
            <a:ext cx="3654425"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609600" rtl="0" eaLnBrk="1" fontAlgn="base" latinLnBrk="0" hangingPunct="1">
              <a:lnSpc>
                <a:spcPct val="100000"/>
              </a:lnSpc>
              <a:spcBef>
                <a:spcPct val="0"/>
              </a:spcBef>
              <a:spcAft>
                <a:spcPct val="0"/>
              </a:spcAft>
              <a:buClrTx/>
              <a:buSzTx/>
              <a:buFontTx/>
              <a:buNone/>
              <a:defRPr/>
            </a:pPr>
            <a:r>
              <a:rPr kumimoji="0" lang="zh-CN" altLang="en-US" sz="3735" b="1" i="0" u="none" strike="noStrike" kern="1200" cap="none" spc="0" normalizeH="0" baseline="0" noProof="0" dirty="0">
                <a:ln>
                  <a:noFill/>
                </a:ln>
                <a:solidFill>
                  <a:srgbClr val="70AD47">
                    <a:lumMod val="50000"/>
                  </a:srgbClr>
                </a:solidFill>
                <a:effectLst/>
                <a:uLnTx/>
                <a:uFillTx/>
                <a:latin typeface="楷体" panose="02010609060101010101" pitchFamily="49" charset="-122"/>
                <a:ea typeface="楷体" panose="02010609060101010101" pitchFamily="49" charset="-122"/>
                <a:cs typeface="+mn-cs"/>
              </a:rPr>
              <a:t>曹操中计、借箭成功</a:t>
            </a:r>
          </a:p>
        </p:txBody>
      </p:sp>
      <p:sp>
        <p:nvSpPr>
          <p:cNvPr id="13" name="Text Box 6"/>
          <p:cNvSpPr txBox="1">
            <a:spLocks noChangeArrowheads="1"/>
          </p:cNvSpPr>
          <p:nvPr/>
        </p:nvSpPr>
        <p:spPr bwMode="auto">
          <a:xfrm>
            <a:off x="7633969" y="2393951"/>
            <a:ext cx="1497333" cy="269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ctr" defTabSz="6096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神机妙算</a:t>
            </a:r>
            <a:endParaRPr kumimoji="0" lang="en-US" altLang="zh-CN" sz="426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endParaRPr>
          </a:p>
          <a:p>
            <a:pPr marL="0" marR="0" lvl="0" indent="0" algn="ctr" defTabSz="6096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才智过人</a:t>
            </a:r>
          </a:p>
        </p:txBody>
      </p:sp>
      <p:sp>
        <p:nvSpPr>
          <p:cNvPr id="38922" name="TextBox 1"/>
          <p:cNvSpPr txBox="1">
            <a:spLocks noChangeArrowheads="1"/>
          </p:cNvSpPr>
          <p:nvPr/>
        </p:nvSpPr>
        <p:spPr bwMode="auto">
          <a:xfrm>
            <a:off x="143251" y="2480734"/>
            <a:ext cx="840999" cy="2429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l" defTabSz="6096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黑体" panose="02010609060101010101" pitchFamily="49" charset="-122"/>
                <a:ea typeface="黑体" panose="02010609060101010101" pitchFamily="49" charset="-122"/>
                <a:cs typeface="+mn-cs"/>
              </a:rPr>
              <a:t>草船借箭</a:t>
            </a:r>
          </a:p>
        </p:txBody>
      </p:sp>
      <p:sp>
        <p:nvSpPr>
          <p:cNvPr id="38923" name="文本框 10"/>
          <p:cNvSpPr txBox="1">
            <a:spLocks noChangeArrowheads="1"/>
          </p:cNvSpPr>
          <p:nvPr/>
        </p:nvSpPr>
        <p:spPr bwMode="auto">
          <a:xfrm>
            <a:off x="123826" y="137585"/>
            <a:ext cx="1881188"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609600" rtl="0" eaLnBrk="1" fontAlgn="base" latinLnBrk="0" hangingPunct="1">
              <a:lnSpc>
                <a:spcPct val="120000"/>
              </a:lnSpc>
              <a:spcBef>
                <a:spcPts val="2400"/>
              </a:spcBef>
              <a:spcAft>
                <a:spcPct val="0"/>
              </a:spcAft>
              <a:buClrTx/>
              <a:buSzTx/>
              <a:buFontTx/>
              <a:buNone/>
              <a:defRPr/>
            </a:pPr>
            <a:r>
              <a:rPr kumimoji="0" lang="zh-CN" altLang="en-US" sz="4265" b="1" i="0" u="none" strike="noStrike" kern="1200" cap="none" spc="0" normalizeH="0" baseline="0" noProof="0" dirty="0">
                <a:ln>
                  <a:noFill/>
                </a:ln>
                <a:solidFill>
                  <a:srgbClr val="4472C4">
                    <a:lumMod val="75000"/>
                  </a:srgbClr>
                </a:solidFill>
                <a:effectLst/>
                <a:uLnTx/>
                <a:uFillTx/>
                <a:latin typeface="黑体" panose="02010609060101010101" pitchFamily="49" charset="-122"/>
                <a:ea typeface="黑体" panose="02010609060101010101" pitchFamily="49" charset="-122"/>
                <a:cs typeface="+mn-cs"/>
              </a:rPr>
              <a:t>板书设计</a:t>
            </a:r>
          </a:p>
        </p:txBody>
      </p:sp>
      <p:sp>
        <p:nvSpPr>
          <p:cNvPr id="16" name="左大括号 15"/>
          <p:cNvSpPr/>
          <p:nvPr/>
        </p:nvSpPr>
        <p:spPr>
          <a:xfrm>
            <a:off x="952501" y="1407585"/>
            <a:ext cx="347663" cy="4665133"/>
          </a:xfrm>
          <a:prstGeom prst="leftBrace">
            <a:avLst>
              <a:gd name="adj1" fmla="val 57914"/>
              <a:gd name="adj2" fmla="val 50000"/>
            </a:avLst>
          </a:prstGeom>
          <a:ln w="285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609600" rtl="0" eaLnBrk="0" fontAlgn="base" latinLnBrk="0" hangingPunct="0">
              <a:lnSpc>
                <a:spcPct val="100000"/>
              </a:lnSpc>
              <a:spcBef>
                <a:spcPct val="0"/>
              </a:spcBef>
              <a:spcAft>
                <a:spcPct val="0"/>
              </a:spcAft>
              <a:buClrTx/>
              <a:buSzTx/>
              <a:buFontTx/>
              <a:buNone/>
              <a:defRPr/>
            </a:pPr>
            <a:endParaRPr kumimoji="0" lang="zh-CN" altLang="en-US" sz="3735" b="1" i="0" u="none" strike="noStrike" kern="1200" cap="none" spc="0" normalizeH="0" baseline="0" noProof="0">
              <a:ln>
                <a:solidFill>
                  <a:srgbClr val="985D35"/>
                </a:solidFill>
              </a:ln>
              <a:solidFill>
                <a:srgbClr val="FFC000"/>
              </a:solidFill>
              <a:effectLst/>
              <a:uLnTx/>
              <a:uFillTx/>
              <a:latin typeface="黑体" panose="02010609060101010101" pitchFamily="49" charset="-122"/>
              <a:ea typeface="黑体" panose="02010609060101010101" pitchFamily="49" charset="-122"/>
              <a:cs typeface="+mn-cs"/>
            </a:endParaRPr>
          </a:p>
        </p:txBody>
      </p:sp>
      <p:sp>
        <p:nvSpPr>
          <p:cNvPr id="17" name="左大括号 16"/>
          <p:cNvSpPr/>
          <p:nvPr/>
        </p:nvSpPr>
        <p:spPr>
          <a:xfrm>
            <a:off x="1987551" y="2647952"/>
            <a:ext cx="263525" cy="1852083"/>
          </a:xfrm>
          <a:prstGeom prst="leftBrace">
            <a:avLst>
              <a:gd name="adj1" fmla="val 57914"/>
              <a:gd name="adj2" fmla="val 50000"/>
            </a:avLst>
          </a:prstGeom>
          <a:ln w="285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609600" rtl="0" eaLnBrk="0" fontAlgn="base" latinLnBrk="0" hangingPunct="0">
              <a:lnSpc>
                <a:spcPct val="100000"/>
              </a:lnSpc>
              <a:spcBef>
                <a:spcPct val="0"/>
              </a:spcBef>
              <a:spcAft>
                <a:spcPct val="0"/>
              </a:spcAft>
              <a:buClrTx/>
              <a:buSzTx/>
              <a:buFontTx/>
              <a:buNone/>
              <a:defRPr/>
            </a:pPr>
            <a:endParaRPr kumimoji="0" lang="zh-CN" altLang="en-US" sz="3735" b="1" i="0" u="none" strike="noStrike" kern="1200" cap="none" spc="0" normalizeH="0" baseline="0" noProof="0">
              <a:ln>
                <a:noFill/>
              </a:ln>
              <a:solidFill>
                <a:srgbClr val="FFC000"/>
              </a:solidFill>
              <a:effectLst/>
              <a:uLnTx/>
              <a:uFillTx/>
              <a:latin typeface="黑体" panose="02010609060101010101" pitchFamily="49" charset="-122"/>
              <a:ea typeface="黑体" panose="02010609060101010101" pitchFamily="49" charset="-122"/>
              <a:cs typeface="+mn-cs"/>
            </a:endParaRPr>
          </a:p>
        </p:txBody>
      </p:sp>
      <p:sp>
        <p:nvSpPr>
          <p:cNvPr id="19" name="左大括号 18"/>
          <p:cNvSpPr/>
          <p:nvPr/>
        </p:nvSpPr>
        <p:spPr>
          <a:xfrm flipH="1">
            <a:off x="7597776" y="1407586"/>
            <a:ext cx="365125" cy="4684183"/>
          </a:xfrm>
          <a:prstGeom prst="leftBrace">
            <a:avLst>
              <a:gd name="adj1" fmla="val 37560"/>
              <a:gd name="adj2" fmla="val 48790"/>
            </a:avLst>
          </a:prstGeom>
          <a:ln w="285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609600" rtl="0" eaLnBrk="0" fontAlgn="base" latinLnBrk="0" hangingPunct="0">
              <a:lnSpc>
                <a:spcPct val="100000"/>
              </a:lnSpc>
              <a:spcBef>
                <a:spcPct val="0"/>
              </a:spcBef>
              <a:spcAft>
                <a:spcPct val="0"/>
              </a:spcAft>
              <a:buClrTx/>
              <a:buSzTx/>
              <a:buFontTx/>
              <a:buNone/>
              <a:defRPr/>
            </a:pPr>
            <a:endParaRPr kumimoji="0" lang="zh-CN" altLang="en-US" sz="3735" b="1" i="0" u="none" strike="noStrike" kern="1200" cap="none" spc="0" normalizeH="0" baseline="0" noProof="0">
              <a:ln>
                <a:noFill/>
              </a:ln>
              <a:solidFill>
                <a:srgbClr val="FFC000"/>
              </a:solidFill>
              <a:effectLst/>
              <a:uLnTx/>
              <a:uFillTx/>
              <a:latin typeface="黑体" panose="02010609060101010101" pitchFamily="49" charset="-122"/>
              <a:ea typeface="黑体" panose="02010609060101010101" pitchFamily="49" charset="-122"/>
              <a:cs typeface="+mn-cs"/>
            </a:endParaRPr>
          </a:p>
        </p:txBody>
      </p:sp>
      <p:sp>
        <p:nvSpPr>
          <p:cNvPr id="20" name="左大括号 19"/>
          <p:cNvSpPr/>
          <p:nvPr/>
        </p:nvSpPr>
        <p:spPr>
          <a:xfrm flipH="1">
            <a:off x="5789614" y="3276602"/>
            <a:ext cx="231775" cy="1341967"/>
          </a:xfrm>
          <a:prstGeom prst="leftBrace">
            <a:avLst>
              <a:gd name="adj1" fmla="val 37560"/>
              <a:gd name="adj2" fmla="val 48790"/>
            </a:avLst>
          </a:prstGeom>
          <a:ln w="285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609600" rtl="0" eaLnBrk="0" fontAlgn="base" latinLnBrk="0" hangingPunct="0">
              <a:lnSpc>
                <a:spcPct val="100000"/>
              </a:lnSpc>
              <a:spcBef>
                <a:spcPct val="0"/>
              </a:spcBef>
              <a:spcAft>
                <a:spcPct val="0"/>
              </a:spcAft>
              <a:buClrTx/>
              <a:buSzTx/>
              <a:buFontTx/>
              <a:buNone/>
              <a:defRPr/>
            </a:pPr>
            <a:endParaRPr kumimoji="0" lang="zh-CN" altLang="en-US" sz="3735" b="1" i="0" u="none" strike="noStrike" kern="1200" cap="none" spc="0" normalizeH="0" baseline="0" noProof="0">
              <a:ln>
                <a:noFill/>
              </a:ln>
              <a:solidFill>
                <a:srgbClr val="FFC000"/>
              </a:solidFill>
              <a:effectLst/>
              <a:uLnTx/>
              <a:uFillTx/>
              <a:latin typeface="黑体" panose="02010609060101010101" pitchFamily="49" charset="-122"/>
              <a:ea typeface="黑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8922"/>
                                        </p:tgtEl>
                                        <p:attrNameLst>
                                          <p:attrName>style.visibility</p:attrName>
                                        </p:attrNameLst>
                                      </p:cBhvr>
                                      <p:to>
                                        <p:strVal val="visible"/>
                                      </p:to>
                                    </p:set>
                                    <p:animEffect transition="in" filter="fade">
                                      <p:cBhvr>
                                        <p:cTn id="7" dur="1000"/>
                                        <p:tgtEl>
                                          <p:spTgt spid="38922"/>
                                        </p:tgtEl>
                                      </p:cBhvr>
                                    </p:animEffect>
                                    <p:anim calcmode="lin" valueType="num">
                                      <p:cBhvr>
                                        <p:cTn id="8" dur="1000" fill="hold"/>
                                        <p:tgtEl>
                                          <p:spTgt spid="38922"/>
                                        </p:tgtEl>
                                        <p:attrNameLst>
                                          <p:attrName>ppt_x</p:attrName>
                                        </p:attrNameLst>
                                      </p:cBhvr>
                                      <p:tavLst>
                                        <p:tav tm="0">
                                          <p:val>
                                            <p:strVal val="#ppt_x"/>
                                          </p:val>
                                        </p:tav>
                                        <p:tav tm="100000">
                                          <p:val>
                                            <p:strVal val="#ppt_x"/>
                                          </p:val>
                                        </p:tav>
                                      </p:tavLst>
                                    </p:anim>
                                    <p:anim calcmode="lin" valueType="num">
                                      <p:cBhvr>
                                        <p:cTn id="9" dur="1000" fill="hold"/>
                                        <p:tgtEl>
                                          <p:spTgt spid="3892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1000"/>
                                        <p:tgtEl>
                                          <p:spTgt spid="16"/>
                                        </p:tgtEl>
                                      </p:cBhvr>
                                    </p:animEffect>
                                    <p:anim calcmode="lin" valueType="num">
                                      <p:cBhvr>
                                        <p:cTn id="13" dur="1000" fill="hold"/>
                                        <p:tgtEl>
                                          <p:spTgt spid="16"/>
                                        </p:tgtEl>
                                        <p:attrNameLst>
                                          <p:attrName>ppt_x</p:attrName>
                                        </p:attrNameLst>
                                      </p:cBhvr>
                                      <p:tavLst>
                                        <p:tav tm="0">
                                          <p:val>
                                            <p:strVal val="#ppt_x"/>
                                          </p:val>
                                        </p:tav>
                                        <p:tav tm="100000">
                                          <p:val>
                                            <p:strVal val="#ppt_x"/>
                                          </p:val>
                                        </p:tav>
                                      </p:tavLst>
                                    </p:anim>
                                    <p:anim calcmode="lin" valueType="num">
                                      <p:cBhvr>
                                        <p:cTn id="1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down)">
                                      <p:cBhvr>
                                        <p:cTn id="24" dur="500"/>
                                        <p:tgtEl>
                                          <p:spTgt spid="4"/>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wipe(down)">
                                      <p:cBhvr>
                                        <p:cTn id="27" dur="500"/>
                                        <p:tgtEl>
                                          <p:spTgt spid="17"/>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wipe(down)">
                                      <p:cBhvr>
                                        <p:cTn id="30" dur="500"/>
                                        <p:tgtEl>
                                          <p:spTgt spid="9"/>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down)">
                                      <p:cBhvr>
                                        <p:cTn id="33" dur="500"/>
                                        <p:tgtEl>
                                          <p:spTgt spid="10"/>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wipe(down)">
                                      <p:cBhvr>
                                        <p:cTn id="36" dur="500"/>
                                        <p:tgtEl>
                                          <p:spTgt spid="11"/>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wipe(down)">
                                      <p:cBhvr>
                                        <p:cTn id="39" dur="500"/>
                                        <p:tgtEl>
                                          <p:spTgt spid="20"/>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wipe(down)">
                                      <p:cBhvr>
                                        <p:cTn id="42" dur="500"/>
                                        <p:tgtEl>
                                          <p:spTgt spid="6"/>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wipe(left)">
                                      <p:cBhvr>
                                        <p:cTn id="47" dur="500"/>
                                        <p:tgtEl>
                                          <p:spTgt spid="7"/>
                                        </p:tgtEl>
                                      </p:cBhvr>
                                    </p:animEffect>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grpId="0" nodeType="clickEffect">
                                  <p:stCondLst>
                                    <p:cond delay="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1000"/>
                                        <p:tgtEl>
                                          <p:spTgt spid="19"/>
                                        </p:tgtEl>
                                      </p:cBhvr>
                                    </p:animEffect>
                                    <p:anim calcmode="lin" valueType="num">
                                      <p:cBhvr>
                                        <p:cTn id="53" dur="1000" fill="hold"/>
                                        <p:tgtEl>
                                          <p:spTgt spid="19"/>
                                        </p:tgtEl>
                                        <p:attrNameLst>
                                          <p:attrName>ppt_x</p:attrName>
                                        </p:attrNameLst>
                                      </p:cBhvr>
                                      <p:tavLst>
                                        <p:tav tm="0">
                                          <p:val>
                                            <p:strVal val="#ppt_x"/>
                                          </p:val>
                                        </p:tav>
                                        <p:tav tm="100000">
                                          <p:val>
                                            <p:strVal val="#ppt_x"/>
                                          </p:val>
                                        </p:tav>
                                      </p:tavLst>
                                    </p:anim>
                                    <p:anim calcmode="lin" valueType="num">
                                      <p:cBhvr>
                                        <p:cTn id="54" dur="1000" fill="hold"/>
                                        <p:tgtEl>
                                          <p:spTgt spid="1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3"/>
                                        </p:tgtEl>
                                        <p:attrNameLst>
                                          <p:attrName>style.visibility</p:attrName>
                                        </p:attrNameLst>
                                      </p:cBhvr>
                                      <p:to>
                                        <p:strVal val="visible"/>
                                      </p:to>
                                    </p:set>
                                    <p:animEffect transition="in" filter="fade">
                                      <p:cBhvr>
                                        <p:cTn id="57" dur="1000"/>
                                        <p:tgtEl>
                                          <p:spTgt spid="13"/>
                                        </p:tgtEl>
                                      </p:cBhvr>
                                    </p:animEffect>
                                    <p:anim calcmode="lin" valueType="num">
                                      <p:cBhvr>
                                        <p:cTn id="58" dur="1000" fill="hold"/>
                                        <p:tgtEl>
                                          <p:spTgt spid="13"/>
                                        </p:tgtEl>
                                        <p:attrNameLst>
                                          <p:attrName>ppt_x</p:attrName>
                                        </p:attrNameLst>
                                      </p:cBhvr>
                                      <p:tavLst>
                                        <p:tav tm="0">
                                          <p:val>
                                            <p:strVal val="#ppt_x"/>
                                          </p:val>
                                        </p:tav>
                                        <p:tav tm="100000">
                                          <p:val>
                                            <p:strVal val="#ppt_x"/>
                                          </p:val>
                                        </p:tav>
                                      </p:tavLst>
                                    </p:anim>
                                    <p:anim calcmode="lin" valueType="num">
                                      <p:cBhvr>
                                        <p:cTn id="5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7" grpId="0"/>
      <p:bldP spid="9" grpId="0"/>
      <p:bldP spid="10" grpId="0"/>
      <p:bldP spid="11" grpId="0"/>
      <p:bldP spid="13" grpId="0"/>
      <p:bldP spid="38922" grpId="0"/>
      <p:bldP spid="16" grpId="0" animBg="1"/>
      <p:bldP spid="17" grpId="0" animBg="1"/>
      <p:bldP spid="19" grpId="0" animBg="1"/>
      <p:bldP spid="20" grpId="0" animBg="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文本框 10"/>
          <p:cNvSpPr txBox="1">
            <a:spLocks noChangeArrowheads="1"/>
          </p:cNvSpPr>
          <p:nvPr/>
        </p:nvSpPr>
        <p:spPr bwMode="auto">
          <a:xfrm>
            <a:off x="250825" y="275167"/>
            <a:ext cx="23304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609600" rtl="0" eaLnBrk="1" fontAlgn="base" latinLnBrk="0" hangingPunct="1">
              <a:lnSpc>
                <a:spcPct val="120000"/>
              </a:lnSpc>
              <a:spcBef>
                <a:spcPts val="2400"/>
              </a:spcBef>
              <a:spcAft>
                <a:spcPct val="0"/>
              </a:spcAft>
              <a:buClrTx/>
              <a:buSzTx/>
              <a:buFontTx/>
              <a:buNone/>
              <a:defRPr/>
            </a:pPr>
            <a:r>
              <a:rPr kumimoji="0" lang="zh-CN" altLang="en-US" sz="4265" b="1" i="0" u="none" strike="noStrike" kern="1200" cap="none" spc="0" normalizeH="0" baseline="0" noProof="0" dirty="0">
                <a:ln>
                  <a:noFill/>
                </a:ln>
                <a:solidFill>
                  <a:srgbClr val="4472C4">
                    <a:lumMod val="75000"/>
                  </a:srgbClr>
                </a:solidFill>
                <a:effectLst/>
                <a:uLnTx/>
                <a:uFillTx/>
                <a:latin typeface="黑体" panose="02010609060101010101" pitchFamily="49" charset="-122"/>
                <a:ea typeface="黑体" panose="02010609060101010101" pitchFamily="49" charset="-122"/>
                <a:cs typeface="+mn-cs"/>
              </a:rPr>
              <a:t>课堂小结</a:t>
            </a:r>
          </a:p>
        </p:txBody>
      </p:sp>
      <p:sp>
        <p:nvSpPr>
          <p:cNvPr id="2" name="TextBox 5"/>
          <p:cNvSpPr txBox="1">
            <a:spLocks noChangeArrowheads="1"/>
          </p:cNvSpPr>
          <p:nvPr/>
        </p:nvSpPr>
        <p:spPr bwMode="auto">
          <a:xfrm>
            <a:off x="393700" y="1570567"/>
            <a:ext cx="8597900"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本文记叙了（</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）由于妒忌（</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）的才干，要诸葛亮在（</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）之内造好（</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）支箭，以此来陷害他。诸葛亮用妙计向（</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）“借箭”，挫败了周瑜的阴谋，表现了诸葛亮的神机妙算、才智过人。</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6" name="TextBox 5"/>
          <p:cNvSpPr txBox="1">
            <a:spLocks noChangeArrowheads="1"/>
          </p:cNvSpPr>
          <p:nvPr/>
        </p:nvSpPr>
        <p:spPr bwMode="auto">
          <a:xfrm>
            <a:off x="3686176" y="1604434"/>
            <a:ext cx="115887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周瑜</a:t>
            </a:r>
          </a:p>
        </p:txBody>
      </p:sp>
      <p:sp>
        <p:nvSpPr>
          <p:cNvPr id="7" name="TextBox 5"/>
          <p:cNvSpPr txBox="1">
            <a:spLocks noChangeArrowheads="1"/>
          </p:cNvSpPr>
          <p:nvPr/>
        </p:nvSpPr>
        <p:spPr bwMode="auto">
          <a:xfrm>
            <a:off x="7689851" y="2461685"/>
            <a:ext cx="1084263"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十万</a:t>
            </a:r>
          </a:p>
        </p:txBody>
      </p:sp>
      <p:sp>
        <p:nvSpPr>
          <p:cNvPr id="8" name="TextBox 5"/>
          <p:cNvSpPr txBox="1">
            <a:spLocks noChangeArrowheads="1"/>
          </p:cNvSpPr>
          <p:nvPr/>
        </p:nvSpPr>
        <p:spPr bwMode="auto">
          <a:xfrm>
            <a:off x="4471989" y="2410884"/>
            <a:ext cx="1479550"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十天</a:t>
            </a:r>
          </a:p>
        </p:txBody>
      </p:sp>
      <p:sp>
        <p:nvSpPr>
          <p:cNvPr id="9" name="TextBox 5"/>
          <p:cNvSpPr txBox="1">
            <a:spLocks noChangeArrowheads="1"/>
          </p:cNvSpPr>
          <p:nvPr/>
        </p:nvSpPr>
        <p:spPr bwMode="auto">
          <a:xfrm>
            <a:off x="6880226" y="1612900"/>
            <a:ext cx="2263775"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诸葛亮</a:t>
            </a:r>
          </a:p>
        </p:txBody>
      </p:sp>
      <p:sp>
        <p:nvSpPr>
          <p:cNvPr id="10" name="TextBox 5"/>
          <p:cNvSpPr txBox="1">
            <a:spLocks noChangeArrowheads="1"/>
          </p:cNvSpPr>
          <p:nvPr/>
        </p:nvSpPr>
        <p:spPr bwMode="auto">
          <a:xfrm>
            <a:off x="7718425" y="3293533"/>
            <a:ext cx="1423988"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曹操</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文本框 10"/>
          <p:cNvSpPr txBox="1">
            <a:spLocks noChangeArrowheads="1"/>
          </p:cNvSpPr>
          <p:nvPr/>
        </p:nvSpPr>
        <p:spPr bwMode="auto">
          <a:xfrm>
            <a:off x="415925" y="285751"/>
            <a:ext cx="2760663"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609600" rtl="0" eaLnBrk="1" fontAlgn="base" latinLnBrk="0" hangingPunct="1">
              <a:lnSpc>
                <a:spcPct val="120000"/>
              </a:lnSpc>
              <a:spcBef>
                <a:spcPts val="2400"/>
              </a:spcBef>
              <a:spcAft>
                <a:spcPct val="0"/>
              </a:spcAft>
              <a:buClrTx/>
              <a:buSzTx/>
              <a:buFontTx/>
              <a:buNone/>
              <a:defRPr/>
            </a:pPr>
            <a:r>
              <a:rPr kumimoji="0" lang="zh-CN" altLang="en-US" sz="4265" b="1" i="0" u="none" strike="noStrike" kern="1200" cap="none" spc="0" normalizeH="0" baseline="0" noProof="0" dirty="0">
                <a:ln>
                  <a:noFill/>
                </a:ln>
                <a:solidFill>
                  <a:srgbClr val="4472C4">
                    <a:lumMod val="75000"/>
                  </a:srgbClr>
                </a:solidFill>
                <a:effectLst/>
                <a:uLnTx/>
                <a:uFillTx/>
                <a:latin typeface="黑体" panose="02010609060101010101" pitchFamily="49" charset="-122"/>
                <a:ea typeface="黑体" panose="02010609060101010101" pitchFamily="49" charset="-122"/>
                <a:cs typeface="+mn-cs"/>
              </a:rPr>
              <a:t>课后作业</a:t>
            </a:r>
          </a:p>
        </p:txBody>
      </p:sp>
      <p:pic>
        <p:nvPicPr>
          <p:cNvPr id="5" name="图片 1"/>
          <p:cNvPicPr>
            <a:picLocks noChangeAspect="1" noChangeArrowheads="1"/>
          </p:cNvPicPr>
          <p:nvPr/>
        </p:nvPicPr>
        <p:blipFill>
          <a:blip r:embed="rId2" cstate="email"/>
          <a:srcRect/>
          <a:stretch>
            <a:fillRect/>
          </a:stretch>
        </p:blipFill>
        <p:spPr bwMode="auto">
          <a:xfrm>
            <a:off x="415926" y="1987552"/>
            <a:ext cx="1887538" cy="31347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文本框 5"/>
          <p:cNvSpPr txBox="1">
            <a:spLocks noChangeArrowheads="1"/>
          </p:cNvSpPr>
          <p:nvPr/>
        </p:nvSpPr>
        <p:spPr bwMode="auto">
          <a:xfrm>
            <a:off x="2616201" y="1238251"/>
            <a:ext cx="6273800"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三国演义</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中有著名的情节“诸葛亮三气周瑜”。同学们想知道诸葛亮是怎么气周瑜的吗？又把周瑜气到什么程度呢？课后自读</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三国演义</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，找到相关章节，一睹为快吧！</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randombar(horizont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标题 1"/>
          <p:cNvSpPr txBox="1">
            <a:spLocks noChangeArrowheads="1"/>
          </p:cNvSpPr>
          <p:nvPr/>
        </p:nvSpPr>
        <p:spPr bwMode="auto">
          <a:xfrm>
            <a:off x="2843809" y="2290235"/>
            <a:ext cx="5627687" cy="13377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en-US" altLang="zh-CN"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6 </a:t>
            </a:r>
            <a:r>
              <a:rPr kumimoji="0" lang="zh-CN" altLang="en-US"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景阳冈</a:t>
            </a:r>
          </a:p>
        </p:txBody>
      </p:sp>
    </p:spTree>
  </p:cSld>
  <p:clrMapOvr>
    <a:masterClrMapping/>
  </p:clrMapOvr>
  <p:transition spd="slow">
    <p:cover dir="rd"/>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文本框 1"/>
          <p:cNvSpPr txBox="1">
            <a:spLocks noChangeArrowheads="1"/>
          </p:cNvSpPr>
          <p:nvPr/>
        </p:nvSpPr>
        <p:spPr bwMode="auto">
          <a:xfrm>
            <a:off x="468313" y="436033"/>
            <a:ext cx="2087562"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FF0000"/>
                </a:solidFill>
                <a:latin typeface="宋体" panose="02010600030101010101" pitchFamily="2" charset="-122"/>
                <a:ea typeface="宋体" panose="02010600030101010101" pitchFamily="2" charset="-122"/>
              </a:rPr>
              <a:t>诗句赏析：</a:t>
            </a:r>
          </a:p>
        </p:txBody>
      </p:sp>
      <p:sp>
        <p:nvSpPr>
          <p:cNvPr id="3" name="文本框 2"/>
          <p:cNvSpPr txBox="1">
            <a:spLocks noChangeArrowheads="1"/>
          </p:cNvSpPr>
          <p:nvPr/>
        </p:nvSpPr>
        <p:spPr bwMode="auto">
          <a:xfrm>
            <a:off x="468313" y="1377952"/>
            <a:ext cx="8064500"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这两句诗声意俱美，写出了声音从“玉磬穿林响”的高亢到“玻璃碎地声”的清脆的变化，且颇具画面感，让我们仿佛看到孩子那失望的表情。</a:t>
            </a:r>
          </a:p>
        </p:txBody>
      </p:sp>
      <p:pic>
        <p:nvPicPr>
          <p:cNvPr id="4" name="图片 3"/>
          <p:cNvPicPr>
            <a:picLocks noChangeAspect="1"/>
          </p:cNvPicPr>
          <p:nvPr/>
        </p:nvPicPr>
        <p:blipFill rotWithShape="1">
          <a:blip r:embed="rId2" cstate="email"/>
          <a:srcRect/>
          <a:stretch>
            <a:fillRect/>
          </a:stretch>
        </p:blipFill>
        <p:spPr>
          <a:xfrm>
            <a:off x="6300193" y="3663963"/>
            <a:ext cx="2020755" cy="2453337"/>
          </a:xfrm>
          <a:prstGeom prst="ellipse">
            <a:avLst/>
          </a:prstGeom>
          <a:ln>
            <a:noFill/>
          </a:ln>
          <a:effectLst>
            <a:softEdge rad="112500"/>
          </a:effec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图片 4"/>
          <p:cNvPicPr>
            <a:picLocks noChangeAspect="1" noChangeArrowheads="1"/>
          </p:cNvPicPr>
          <p:nvPr/>
        </p:nvPicPr>
        <p:blipFill>
          <a:blip r:embed="rId2"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文本框 5"/>
          <p:cNvSpPr txBox="1">
            <a:spLocks noChangeArrowheads="1"/>
          </p:cNvSpPr>
          <p:nvPr/>
        </p:nvSpPr>
        <p:spPr bwMode="auto">
          <a:xfrm>
            <a:off x="1247776" y="1253067"/>
            <a:ext cx="7740650" cy="1405000"/>
          </a:xfrm>
          <a:prstGeom prst="rect">
            <a:avLst/>
          </a:prstGeom>
          <a:solidFill>
            <a:schemeClr val="bg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你最喜欢</a:t>
            </a:r>
            <a:r>
              <a:rPr kumimoji="0" lang="en-US" altLang="zh-CN" sz="4265"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a:t>
            </a:r>
            <a:r>
              <a:rPr kumimoji="0" lang="zh-CN" altLang="en-US" sz="4265"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水浒传</a:t>
            </a:r>
            <a:r>
              <a:rPr kumimoji="0" lang="en-US" altLang="zh-CN" sz="4265"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a:t>
            </a:r>
            <a:r>
              <a:rPr kumimoji="0" lang="zh-CN" altLang="en-US" sz="4265"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中哪一位人物呢？</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1"/>
          <p:cNvSpPr>
            <a:spLocks noChangeArrowheads="1"/>
          </p:cNvSpPr>
          <p:nvPr/>
        </p:nvSpPr>
        <p:spPr bwMode="auto">
          <a:xfrm>
            <a:off x="785813" y="1123951"/>
            <a:ext cx="5802312" cy="58106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160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作家名片：</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施耐庵，元末明初小说家。元代进士，后因与当道权贵不合，弃官归家，闭门著书。</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ts val="1600"/>
              </a:spcBef>
              <a:spcAft>
                <a:spcPct val="0"/>
              </a:spcAft>
              <a:buClrTx/>
              <a:buSzTx/>
              <a:buFontTx/>
              <a:buNone/>
              <a:defRPr/>
            </a:pPr>
            <a:r>
              <a:rPr kumimoji="0" lang="en-US" altLang="zh-CN"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主要作品：</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水浒传</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p>
        </p:txBody>
      </p:sp>
      <p:pic>
        <p:nvPicPr>
          <p:cNvPr id="6" name="图片 5"/>
          <p:cNvPicPr>
            <a:picLocks noChangeAspect="1"/>
          </p:cNvPicPr>
          <p:nvPr/>
        </p:nvPicPr>
        <p:blipFill rotWithShape="1">
          <a:blip r:embed="rId2" cstate="email"/>
          <a:srcRect/>
          <a:stretch>
            <a:fillRect/>
          </a:stretch>
        </p:blipFill>
        <p:spPr>
          <a:xfrm>
            <a:off x="6444208" y="1220862"/>
            <a:ext cx="2347679" cy="4067367"/>
          </a:xfrm>
          <a:prstGeom prst="ellipse">
            <a:avLst/>
          </a:prstGeom>
          <a:ln>
            <a:noFill/>
          </a:ln>
          <a:effectLst>
            <a:softEdge rad="112500"/>
          </a:effectLst>
        </p:spPr>
      </p:pic>
      <p:sp>
        <p:nvSpPr>
          <p:cNvPr id="5" name="Text Box 15"/>
          <p:cNvSpPr txBox="1">
            <a:spLocks noChangeArrowheads="1"/>
          </p:cNvSpPr>
          <p:nvPr/>
        </p:nvSpPr>
        <p:spPr bwMode="auto">
          <a:xfrm>
            <a:off x="-5152" y="452670"/>
            <a:ext cx="923330" cy="2565300"/>
          </a:xfrm>
          <a:prstGeom prst="rect">
            <a:avLst/>
          </a:prstGeom>
          <a:noFill/>
          <a:ln>
            <a:noFill/>
          </a:ln>
          <a:effectLst>
            <a:glow rad="228600">
              <a:schemeClr val="accent3">
                <a:satMod val="175000"/>
                <a:alpha val="40000"/>
              </a:schemeClr>
            </a:glow>
          </a:effectLst>
          <a:scene3d>
            <a:camera prst="perspectiveRight"/>
            <a:lightRig rig="threePt" dir="t"/>
          </a:scene3d>
        </p:spPr>
        <p:txBody>
          <a:bodyPr vert="eaVert">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ts val="1600"/>
              </a:spcBef>
              <a:spcAft>
                <a:spcPct val="0"/>
              </a:spcAft>
              <a:buClrTx/>
              <a:buSzTx/>
              <a:buFontTx/>
              <a:buNone/>
              <a:defRPr/>
            </a:pPr>
            <a:r>
              <a:rPr kumimoji="0" lang="zh-CN" altLang="en-US" sz="4800" b="1" i="0" u="none" strike="noStrike" kern="1200" cap="none" spc="0" normalizeH="0" baseline="0" noProof="0" dirty="0">
                <a:ln>
                  <a:noFill/>
                </a:ln>
                <a:solidFill>
                  <a:srgbClr val="EEECE1">
                    <a:lumMod val="25000"/>
                  </a:srgbClr>
                </a:solidFill>
                <a:effectLst/>
                <a:uLnTx/>
                <a:uFillTx/>
                <a:latin typeface="黑体" panose="02010609060101010101" pitchFamily="49" charset="-122"/>
                <a:ea typeface="黑体" panose="02010609060101010101" pitchFamily="49" charset="-122"/>
                <a:cs typeface="+mn-cs"/>
              </a:rPr>
              <a:t>作者简介</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15"/>
          <p:cNvSpPr txBox="1">
            <a:spLocks noChangeArrowheads="1"/>
          </p:cNvSpPr>
          <p:nvPr/>
        </p:nvSpPr>
        <p:spPr bwMode="auto">
          <a:xfrm>
            <a:off x="-23736" y="480583"/>
            <a:ext cx="923330" cy="2565300"/>
          </a:xfrm>
          <a:prstGeom prst="rect">
            <a:avLst/>
          </a:prstGeom>
          <a:noFill/>
          <a:ln>
            <a:noFill/>
          </a:ln>
          <a:effectLst>
            <a:glow rad="228600">
              <a:schemeClr val="accent3">
                <a:satMod val="175000"/>
                <a:alpha val="40000"/>
              </a:schemeClr>
            </a:glow>
          </a:effectLst>
          <a:scene3d>
            <a:camera prst="perspectiveRight"/>
            <a:lightRig rig="threePt" dir="t"/>
          </a:scene3d>
        </p:spPr>
        <p:txBody>
          <a:bodyPr vert="eaVert">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ts val="1600"/>
              </a:spcBef>
              <a:spcAft>
                <a:spcPct val="0"/>
              </a:spcAft>
              <a:buClrTx/>
              <a:buSzTx/>
              <a:buFontTx/>
              <a:buNone/>
              <a:defRPr/>
            </a:pPr>
            <a:r>
              <a:rPr kumimoji="0" lang="zh-CN" altLang="en-US" sz="4800" b="1" i="0" u="none" strike="noStrike" kern="1200" cap="none" spc="0" normalizeH="0" baseline="0" noProof="0" dirty="0">
                <a:ln>
                  <a:noFill/>
                </a:ln>
                <a:solidFill>
                  <a:srgbClr val="EEECE1">
                    <a:lumMod val="25000"/>
                  </a:srgbClr>
                </a:solidFill>
                <a:effectLst/>
                <a:uLnTx/>
                <a:uFillTx/>
                <a:latin typeface="黑体" panose="02010609060101010101" pitchFamily="49" charset="-122"/>
                <a:ea typeface="黑体" panose="02010609060101010101" pitchFamily="49" charset="-122"/>
                <a:cs typeface="+mn-cs"/>
              </a:rPr>
              <a:t>初读课文</a:t>
            </a:r>
          </a:p>
        </p:txBody>
      </p:sp>
      <p:sp>
        <p:nvSpPr>
          <p:cNvPr id="10242" name="文本框 1"/>
          <p:cNvSpPr txBox="1">
            <a:spLocks noChangeArrowheads="1"/>
          </p:cNvSpPr>
          <p:nvPr/>
        </p:nvSpPr>
        <p:spPr bwMode="auto">
          <a:xfrm>
            <a:off x="1017589" y="810684"/>
            <a:ext cx="7559675" cy="20128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3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默读课文，疏通生字词，说说课文的主要内容。</a:t>
            </a:r>
          </a:p>
        </p:txBody>
      </p:sp>
      <p:sp>
        <p:nvSpPr>
          <p:cNvPr id="4" name="矩形 3"/>
          <p:cNvSpPr>
            <a:spLocks noChangeArrowheads="1"/>
          </p:cNvSpPr>
          <p:nvPr/>
        </p:nvSpPr>
        <p:spPr bwMode="auto">
          <a:xfrm>
            <a:off x="684214" y="3045885"/>
            <a:ext cx="8083550"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本文记叙了武松在阳谷县的一家酒店吃了</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________</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后，趁着酒兴上了</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______</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，赤手空拳</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________</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的故事。</a:t>
            </a:r>
          </a:p>
        </p:txBody>
      </p:sp>
      <p:sp>
        <p:nvSpPr>
          <p:cNvPr id="5" name="矩形 4"/>
          <p:cNvSpPr>
            <a:spLocks noChangeArrowheads="1"/>
          </p:cNvSpPr>
          <p:nvPr/>
        </p:nvSpPr>
        <p:spPr bwMode="auto">
          <a:xfrm>
            <a:off x="1116013" y="3812117"/>
            <a:ext cx="2383986"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十八碗酒</a:t>
            </a:r>
          </a:p>
        </p:txBody>
      </p:sp>
      <p:sp>
        <p:nvSpPr>
          <p:cNvPr id="6" name="矩形 5"/>
          <p:cNvSpPr>
            <a:spLocks noChangeArrowheads="1"/>
          </p:cNvSpPr>
          <p:nvPr/>
        </p:nvSpPr>
        <p:spPr bwMode="auto">
          <a:xfrm>
            <a:off x="6011864" y="3818467"/>
            <a:ext cx="1834156"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景阳冈</a:t>
            </a:r>
          </a:p>
        </p:txBody>
      </p:sp>
      <p:sp>
        <p:nvSpPr>
          <p:cNvPr id="7" name="矩形 6"/>
          <p:cNvSpPr>
            <a:spLocks noChangeArrowheads="1"/>
          </p:cNvSpPr>
          <p:nvPr/>
        </p:nvSpPr>
        <p:spPr bwMode="auto">
          <a:xfrm>
            <a:off x="1547813" y="4650317"/>
            <a:ext cx="2383986"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打死老虎</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left)">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left)">
                                      <p:cBhvr>
                                        <p:cTn id="2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文本框 5"/>
          <p:cNvSpPr txBox="1">
            <a:spLocks noChangeArrowheads="1"/>
          </p:cNvSpPr>
          <p:nvPr/>
        </p:nvSpPr>
        <p:spPr bwMode="auto">
          <a:xfrm>
            <a:off x="1331913" y="2051051"/>
            <a:ext cx="7632700" cy="76267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7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饥渴  倚靠  著名  碟子  绰起  </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7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榜文  手杖  申请  兼职  擒拿  </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7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请勿  拖着  熟悉  肋旁  腰胯 </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9218" name="文本框 5"/>
          <p:cNvSpPr txBox="1">
            <a:spLocks noChangeArrowheads="1"/>
          </p:cNvSpPr>
          <p:nvPr/>
        </p:nvSpPr>
        <p:spPr bwMode="auto">
          <a:xfrm>
            <a:off x="1331913" y="2051051"/>
            <a:ext cx="7632700" cy="76267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7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饥</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渴</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倚</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靠</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著</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名</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碟</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子</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绰</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起</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endParaRPr kumimoji="0" lang="en-US" altLang="zh-CN"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7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榜</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文</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手</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杖</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申</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请</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兼</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职</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擒</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拿</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endParaRPr kumimoji="0" lang="en-US" altLang="zh-CN"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7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请</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勿</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拖</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着</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熟</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悉</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肋</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旁</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腰</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胯</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endParaRPr kumimoji="0" lang="en-US" altLang="zh-CN"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7" name="Text Box 15"/>
          <p:cNvSpPr txBox="1">
            <a:spLocks noChangeArrowheads="1"/>
          </p:cNvSpPr>
          <p:nvPr/>
        </p:nvSpPr>
        <p:spPr bwMode="auto">
          <a:xfrm>
            <a:off x="9615" y="119742"/>
            <a:ext cx="923330" cy="3168353"/>
          </a:xfrm>
          <a:prstGeom prst="rect">
            <a:avLst/>
          </a:prstGeom>
          <a:noFill/>
          <a:ln>
            <a:noFill/>
          </a:ln>
          <a:effectLst>
            <a:glow rad="228600">
              <a:schemeClr val="accent3">
                <a:satMod val="175000"/>
                <a:alpha val="40000"/>
              </a:schemeClr>
            </a:glow>
          </a:effectLst>
          <a:scene3d>
            <a:camera prst="perspectiveRight"/>
            <a:lightRig rig="threePt" dir="t"/>
          </a:scene3d>
        </p:spPr>
        <p:txBody>
          <a:bodyPr vert="eaVert">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ts val="1600"/>
              </a:spcBef>
              <a:spcAft>
                <a:spcPct val="0"/>
              </a:spcAft>
              <a:buClrTx/>
              <a:buSzTx/>
              <a:buFontTx/>
              <a:buNone/>
              <a:defRPr/>
            </a:pPr>
            <a:r>
              <a:rPr kumimoji="0" lang="zh-CN" altLang="en-US" sz="4800" b="1" i="0" u="none" strike="noStrike" kern="1200" cap="none" spc="0" normalizeH="0" baseline="0" noProof="0" dirty="0">
                <a:ln>
                  <a:noFill/>
                </a:ln>
                <a:solidFill>
                  <a:srgbClr val="EEECE1">
                    <a:lumMod val="25000"/>
                  </a:srgbClr>
                </a:solidFill>
                <a:effectLst/>
                <a:uLnTx/>
                <a:uFillTx/>
                <a:latin typeface="黑体" panose="02010609060101010101" pitchFamily="49" charset="-122"/>
                <a:ea typeface="黑体" panose="02010609060101010101" pitchFamily="49" charset="-122"/>
                <a:cs typeface="+mn-cs"/>
              </a:rPr>
              <a:t>字词学习</a:t>
            </a:r>
          </a:p>
        </p:txBody>
      </p:sp>
      <p:sp>
        <p:nvSpPr>
          <p:cNvPr id="11268" name="文本框 9"/>
          <p:cNvSpPr txBox="1">
            <a:spLocks noChangeArrowheads="1"/>
          </p:cNvSpPr>
          <p:nvPr/>
        </p:nvSpPr>
        <p:spPr bwMode="auto">
          <a:xfrm>
            <a:off x="3935414" y="905933"/>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rPr>
              <a:t>我会读</a:t>
            </a:r>
          </a:p>
        </p:txBody>
      </p:sp>
      <p:pic>
        <p:nvPicPr>
          <p:cNvPr id="11269" name="图片 2"/>
          <p:cNvPicPr>
            <a:picLocks noChangeAspect="1" noChangeArrowheads="1"/>
          </p:cNvPicPr>
          <p:nvPr/>
        </p:nvPicPr>
        <p:blipFill>
          <a:blip r:embed="rId2" cstate="email"/>
          <a:srcRect/>
          <a:stretch>
            <a:fillRect/>
          </a:stretch>
        </p:blipFill>
        <p:spPr bwMode="auto">
          <a:xfrm>
            <a:off x="3352801" y="632886"/>
            <a:ext cx="434975" cy="10710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218"/>
                                        </p:tgtEl>
                                        <p:attrNameLst>
                                          <p:attrName>style.visibility</p:attrName>
                                        </p:attrNameLst>
                                      </p:cBhvr>
                                      <p:to>
                                        <p:strVal val="visible"/>
                                      </p:to>
                                    </p:set>
                                    <p:animEffect transition="in" filter="fade">
                                      <p:cBhvr>
                                        <p:cTn id="7" dur="500"/>
                                        <p:tgtEl>
                                          <p:spTgt spid="9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8"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矩形 2"/>
          <p:cNvSpPr>
            <a:spLocks noChangeArrowheads="1"/>
          </p:cNvSpPr>
          <p:nvPr/>
        </p:nvSpPr>
        <p:spPr bwMode="auto">
          <a:xfrm>
            <a:off x="1763713" y="1589619"/>
            <a:ext cx="7200900" cy="6370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7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霹雳   坠落   胸膛  两截</a:t>
            </a:r>
          </a:p>
          <a:p>
            <a:pPr marL="0" marR="0" lvl="0" indent="0" algn="l" defTabSz="1219200" rtl="0" eaLnBrk="0" fontAlgn="base" latinLnBrk="0" hangingPunct="0">
              <a:lnSpc>
                <a:spcPct val="17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咆哮   铁锤   血泊  景阳冈</a:t>
            </a:r>
            <a:r>
              <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7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俺  呵  踉踉跄跄</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0242" name="矩形 2"/>
          <p:cNvSpPr>
            <a:spLocks noChangeArrowheads="1"/>
          </p:cNvSpPr>
          <p:nvPr/>
        </p:nvSpPr>
        <p:spPr bwMode="auto">
          <a:xfrm>
            <a:off x="1763713" y="1604435"/>
            <a:ext cx="7200900" cy="6370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7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霹雳</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坠</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落</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胸</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膛</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两</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截</a:t>
            </a:r>
          </a:p>
          <a:p>
            <a:pPr marL="0" marR="0" lvl="0" indent="0" algn="l" defTabSz="1219200" rtl="0" eaLnBrk="0" fontAlgn="base" latinLnBrk="0" hangingPunct="0">
              <a:lnSpc>
                <a:spcPct val="17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咆哮</a:t>
            </a:r>
            <a:r>
              <a:rPr kumimoji="0" lang="zh-CN" altLang="en-US" sz="4800" b="1" i="0" u="none" strike="noStrike" kern="1200" cap="none" spc="0" normalizeH="0" baseline="0" noProof="0">
                <a:ln>
                  <a:noFill/>
                </a:ln>
                <a:solidFill>
                  <a:srgbClr val="FFFFFF"/>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铁</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锤</a:t>
            </a:r>
            <a:r>
              <a:rPr kumimoji="0" lang="zh-CN" altLang="en-US" sz="4800" b="1" i="0" u="none" strike="noStrike" kern="1200" cap="none" spc="0" normalizeH="0" baseline="0" noProof="0">
                <a:ln>
                  <a:noFill/>
                </a:ln>
                <a:solidFill>
                  <a:srgbClr val="FFFFFF"/>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血</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泊</a:t>
            </a:r>
            <a:r>
              <a:rPr kumimoji="0" lang="zh-CN" altLang="en-US" sz="4800" b="1" i="0" u="none" strike="noStrike" kern="1200" cap="none" spc="0" normalizeH="0" baseline="0" noProof="0">
                <a:ln>
                  <a:noFill/>
                </a:ln>
                <a:solidFill>
                  <a:srgbClr val="FFFFFF"/>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景阳</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冈</a:t>
            </a:r>
            <a:r>
              <a:rPr kumimoji="0" lang="en-US" altLang="zh-CN" sz="4800" b="1" i="0" u="none" strike="noStrike" kern="1200" cap="none" spc="0" normalizeH="0" baseline="0" noProof="0">
                <a:ln>
                  <a:noFill/>
                </a:ln>
                <a:solidFill>
                  <a:srgbClr val="FFFFFF"/>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FFFF"/>
                </a:solidFill>
                <a:effectLst/>
                <a:uLnTx/>
                <a:uFillTx/>
                <a:latin typeface="楷体" panose="02010609060101010101" pitchFamily="49" charset="-122"/>
                <a:ea typeface="楷体" panose="02010609060101010101" pitchFamily="49" charset="-122"/>
                <a:cs typeface="+mn-cs"/>
              </a:rPr>
              <a:t>  </a:t>
            </a:r>
            <a:endParaRPr kumimoji="0" lang="en-US" altLang="zh-CN" sz="4800" b="1" i="0" u="none" strike="noStrike" kern="1200" cap="none" spc="0" normalizeH="0" baseline="0" noProof="0">
              <a:ln>
                <a:noFill/>
              </a:ln>
              <a:solidFill>
                <a:srgbClr val="FFFFFF"/>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7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俺</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呵  踉</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踉</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跄</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跄</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fade">
                                      <p:cBhvr>
                                        <p:cTn id="7" dur="500"/>
                                        <p:tgtEl>
                                          <p:spTgt spid="10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图片 1"/>
          <p:cNvPicPr>
            <a:picLocks noChangeAspect="1" noChangeArrowheads="1"/>
          </p:cNvPicPr>
          <p:nvPr/>
        </p:nvPicPr>
        <p:blipFill>
          <a:blip r:embed="rId2"/>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 name="矩形 59"/>
          <p:cNvSpPr/>
          <p:nvPr/>
        </p:nvSpPr>
        <p:spPr>
          <a:xfrm>
            <a:off x="1" y="1"/>
            <a:ext cx="9169400" cy="6997700"/>
          </a:xfrm>
          <a:prstGeom prst="rect">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white"/>
              </a:solidFill>
              <a:effectLst/>
              <a:uLnTx/>
              <a:uFillTx/>
              <a:latin typeface="Calibri" panose="020F0502020204030204"/>
              <a:ea typeface="宋体" panose="02010600030101010101" pitchFamily="2" charset="-122"/>
              <a:cs typeface="+mn-cs"/>
            </a:endParaRPr>
          </a:p>
        </p:txBody>
      </p:sp>
      <p:grpSp>
        <p:nvGrpSpPr>
          <p:cNvPr id="2" name="组合 1"/>
          <p:cNvGrpSpPr/>
          <p:nvPr/>
        </p:nvGrpSpPr>
        <p:grpSpPr bwMode="auto">
          <a:xfrm>
            <a:off x="611189" y="740834"/>
            <a:ext cx="1482725" cy="1405467"/>
            <a:chOff x="268828" y="1057330"/>
            <a:chExt cx="1676796" cy="1032095"/>
          </a:xfrm>
        </p:grpSpPr>
        <p:pic>
          <p:nvPicPr>
            <p:cNvPr id="13316" name="图片 47"/>
            <p:cNvPicPr>
              <a:picLocks noChangeAspect="1" noChangeArrowheads="1"/>
            </p:cNvPicPr>
            <p:nvPr/>
          </p:nvPicPr>
          <p:blipFill>
            <a:blip r:embed="rId3" cstate="email"/>
            <a:srcRect/>
            <a:stretch>
              <a:fillRect/>
            </a:stretch>
          </p:blipFill>
          <p:spPr bwMode="auto">
            <a:xfrm>
              <a:off x="268828" y="1057330"/>
              <a:ext cx="1676796" cy="1032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7" name="TextBox 43"/>
            <p:cNvSpPr txBox="1">
              <a:spLocks noChangeArrowheads="1"/>
            </p:cNvSpPr>
            <p:nvPr/>
          </p:nvSpPr>
          <p:spPr bwMode="auto">
            <a:xfrm>
              <a:off x="772967" y="1155114"/>
              <a:ext cx="984722" cy="670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倚</a:t>
              </a:r>
            </a:p>
          </p:txBody>
        </p:sp>
      </p:grpSp>
      <p:grpSp>
        <p:nvGrpSpPr>
          <p:cNvPr id="3" name="组合 4"/>
          <p:cNvGrpSpPr/>
          <p:nvPr/>
        </p:nvGrpSpPr>
        <p:grpSpPr bwMode="auto">
          <a:xfrm>
            <a:off x="611189" y="2180167"/>
            <a:ext cx="1482725" cy="1407584"/>
            <a:chOff x="268828" y="1057330"/>
            <a:chExt cx="1676796" cy="1032095"/>
          </a:xfrm>
        </p:grpSpPr>
        <p:pic>
          <p:nvPicPr>
            <p:cNvPr id="13319" name="图片 47"/>
            <p:cNvPicPr>
              <a:picLocks noChangeAspect="1" noChangeArrowheads="1"/>
            </p:cNvPicPr>
            <p:nvPr/>
          </p:nvPicPr>
          <p:blipFill>
            <a:blip r:embed="rId3" cstate="email"/>
            <a:srcRect/>
            <a:stretch>
              <a:fillRect/>
            </a:stretch>
          </p:blipFill>
          <p:spPr bwMode="auto">
            <a:xfrm>
              <a:off x="268828" y="1057330"/>
              <a:ext cx="1676796" cy="1032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20" name="TextBox 43"/>
            <p:cNvSpPr txBox="1">
              <a:spLocks noChangeArrowheads="1"/>
            </p:cNvSpPr>
            <p:nvPr/>
          </p:nvSpPr>
          <p:spPr bwMode="auto">
            <a:xfrm>
              <a:off x="772967" y="1155114"/>
              <a:ext cx="984722" cy="669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杖</a:t>
              </a:r>
            </a:p>
          </p:txBody>
        </p:sp>
      </p:grpSp>
      <p:grpSp>
        <p:nvGrpSpPr>
          <p:cNvPr id="4" name="组合 7"/>
          <p:cNvGrpSpPr/>
          <p:nvPr/>
        </p:nvGrpSpPr>
        <p:grpSpPr bwMode="auto">
          <a:xfrm>
            <a:off x="574675" y="3689352"/>
            <a:ext cx="1481138" cy="1407583"/>
            <a:chOff x="268828" y="1057330"/>
            <a:chExt cx="1676796" cy="1032095"/>
          </a:xfrm>
        </p:grpSpPr>
        <p:pic>
          <p:nvPicPr>
            <p:cNvPr id="13322" name="图片 47"/>
            <p:cNvPicPr>
              <a:picLocks noChangeAspect="1" noChangeArrowheads="1"/>
            </p:cNvPicPr>
            <p:nvPr/>
          </p:nvPicPr>
          <p:blipFill>
            <a:blip r:embed="rId3" cstate="email"/>
            <a:srcRect/>
            <a:stretch>
              <a:fillRect/>
            </a:stretch>
          </p:blipFill>
          <p:spPr bwMode="auto">
            <a:xfrm>
              <a:off x="268828" y="1057330"/>
              <a:ext cx="1676796" cy="1032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23" name="TextBox 43"/>
            <p:cNvSpPr txBox="1">
              <a:spLocks noChangeArrowheads="1"/>
            </p:cNvSpPr>
            <p:nvPr/>
          </p:nvSpPr>
          <p:spPr bwMode="auto">
            <a:xfrm>
              <a:off x="772967" y="1155114"/>
              <a:ext cx="985777" cy="669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跄</a:t>
              </a:r>
            </a:p>
          </p:txBody>
        </p:sp>
      </p:grpSp>
      <p:grpSp>
        <p:nvGrpSpPr>
          <p:cNvPr id="5" name="组合 10"/>
          <p:cNvGrpSpPr/>
          <p:nvPr/>
        </p:nvGrpSpPr>
        <p:grpSpPr bwMode="auto">
          <a:xfrm>
            <a:off x="565151" y="5031318"/>
            <a:ext cx="1482725" cy="1405467"/>
            <a:chOff x="268828" y="1057330"/>
            <a:chExt cx="1676796" cy="1032095"/>
          </a:xfrm>
        </p:grpSpPr>
        <p:pic>
          <p:nvPicPr>
            <p:cNvPr id="13325" name="图片 47"/>
            <p:cNvPicPr>
              <a:picLocks noChangeAspect="1" noChangeArrowheads="1"/>
            </p:cNvPicPr>
            <p:nvPr/>
          </p:nvPicPr>
          <p:blipFill>
            <a:blip r:embed="rId3" cstate="email"/>
            <a:srcRect/>
            <a:stretch>
              <a:fillRect/>
            </a:stretch>
          </p:blipFill>
          <p:spPr bwMode="auto">
            <a:xfrm>
              <a:off x="268828" y="1057330"/>
              <a:ext cx="1676796" cy="1032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26" name="TextBox 43"/>
            <p:cNvSpPr txBox="1">
              <a:spLocks noChangeArrowheads="1"/>
            </p:cNvSpPr>
            <p:nvPr/>
          </p:nvSpPr>
          <p:spPr bwMode="auto">
            <a:xfrm>
              <a:off x="772967" y="1155114"/>
              <a:ext cx="984722" cy="670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咆</a:t>
              </a:r>
            </a:p>
          </p:txBody>
        </p:sp>
      </p:grpSp>
      <p:grpSp>
        <p:nvGrpSpPr>
          <p:cNvPr id="6" name="组合 13"/>
          <p:cNvGrpSpPr/>
          <p:nvPr/>
        </p:nvGrpSpPr>
        <p:grpSpPr bwMode="auto">
          <a:xfrm>
            <a:off x="2357439" y="778934"/>
            <a:ext cx="1482725" cy="1405467"/>
            <a:chOff x="268828" y="1057330"/>
            <a:chExt cx="1676796" cy="1032095"/>
          </a:xfrm>
        </p:grpSpPr>
        <p:pic>
          <p:nvPicPr>
            <p:cNvPr id="13328" name="图片 47"/>
            <p:cNvPicPr>
              <a:picLocks noChangeAspect="1" noChangeArrowheads="1"/>
            </p:cNvPicPr>
            <p:nvPr/>
          </p:nvPicPr>
          <p:blipFill>
            <a:blip r:embed="rId3" cstate="email"/>
            <a:srcRect/>
            <a:stretch>
              <a:fillRect/>
            </a:stretch>
          </p:blipFill>
          <p:spPr bwMode="auto">
            <a:xfrm>
              <a:off x="268828" y="1057330"/>
              <a:ext cx="1676796" cy="1032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29" name="TextBox 43"/>
            <p:cNvSpPr txBox="1">
              <a:spLocks noChangeArrowheads="1"/>
            </p:cNvSpPr>
            <p:nvPr/>
          </p:nvSpPr>
          <p:spPr bwMode="auto">
            <a:xfrm>
              <a:off x="772968" y="1155114"/>
              <a:ext cx="984722" cy="670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著</a:t>
              </a:r>
            </a:p>
          </p:txBody>
        </p:sp>
      </p:grpSp>
      <p:grpSp>
        <p:nvGrpSpPr>
          <p:cNvPr id="7" name="组合 16"/>
          <p:cNvGrpSpPr/>
          <p:nvPr/>
        </p:nvGrpSpPr>
        <p:grpSpPr bwMode="auto">
          <a:xfrm>
            <a:off x="3914776" y="814918"/>
            <a:ext cx="1481138" cy="1405467"/>
            <a:chOff x="268828" y="1057330"/>
            <a:chExt cx="1676796" cy="1032095"/>
          </a:xfrm>
        </p:grpSpPr>
        <p:pic>
          <p:nvPicPr>
            <p:cNvPr id="13331" name="图片 47"/>
            <p:cNvPicPr>
              <a:picLocks noChangeAspect="1" noChangeArrowheads="1"/>
            </p:cNvPicPr>
            <p:nvPr/>
          </p:nvPicPr>
          <p:blipFill>
            <a:blip r:embed="rId3" cstate="email"/>
            <a:srcRect/>
            <a:stretch>
              <a:fillRect/>
            </a:stretch>
          </p:blipFill>
          <p:spPr bwMode="auto">
            <a:xfrm>
              <a:off x="268828" y="1057330"/>
              <a:ext cx="1676796" cy="1032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32" name="TextBox 43"/>
            <p:cNvSpPr txBox="1">
              <a:spLocks noChangeArrowheads="1"/>
            </p:cNvSpPr>
            <p:nvPr/>
          </p:nvSpPr>
          <p:spPr bwMode="auto">
            <a:xfrm>
              <a:off x="757960" y="1108901"/>
              <a:ext cx="985777" cy="670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碟</a:t>
              </a:r>
            </a:p>
          </p:txBody>
        </p:sp>
      </p:grpSp>
      <p:grpSp>
        <p:nvGrpSpPr>
          <p:cNvPr id="8" name="组合 19"/>
          <p:cNvGrpSpPr/>
          <p:nvPr/>
        </p:nvGrpSpPr>
        <p:grpSpPr bwMode="auto">
          <a:xfrm>
            <a:off x="5454651" y="778934"/>
            <a:ext cx="1482725" cy="1405467"/>
            <a:chOff x="268828" y="1057330"/>
            <a:chExt cx="1676796" cy="1032095"/>
          </a:xfrm>
        </p:grpSpPr>
        <p:pic>
          <p:nvPicPr>
            <p:cNvPr id="13334" name="图片 47"/>
            <p:cNvPicPr>
              <a:picLocks noChangeAspect="1" noChangeArrowheads="1"/>
            </p:cNvPicPr>
            <p:nvPr/>
          </p:nvPicPr>
          <p:blipFill>
            <a:blip r:embed="rId3" cstate="email"/>
            <a:srcRect/>
            <a:stretch>
              <a:fillRect/>
            </a:stretch>
          </p:blipFill>
          <p:spPr bwMode="auto">
            <a:xfrm>
              <a:off x="268828" y="1057330"/>
              <a:ext cx="1676796" cy="1032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35" name="TextBox 43"/>
            <p:cNvSpPr txBox="1">
              <a:spLocks noChangeArrowheads="1"/>
            </p:cNvSpPr>
            <p:nvPr/>
          </p:nvSpPr>
          <p:spPr bwMode="auto">
            <a:xfrm>
              <a:off x="772967" y="1155114"/>
              <a:ext cx="984722" cy="670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俺</a:t>
              </a:r>
            </a:p>
          </p:txBody>
        </p:sp>
      </p:grpSp>
      <p:grpSp>
        <p:nvGrpSpPr>
          <p:cNvPr id="9" name="组合 22"/>
          <p:cNvGrpSpPr/>
          <p:nvPr/>
        </p:nvGrpSpPr>
        <p:grpSpPr bwMode="auto">
          <a:xfrm>
            <a:off x="7045326" y="778934"/>
            <a:ext cx="1482725" cy="1405467"/>
            <a:chOff x="268828" y="1057330"/>
            <a:chExt cx="1676796" cy="1032095"/>
          </a:xfrm>
        </p:grpSpPr>
        <p:pic>
          <p:nvPicPr>
            <p:cNvPr id="13337" name="图片 47"/>
            <p:cNvPicPr>
              <a:picLocks noChangeAspect="1" noChangeArrowheads="1"/>
            </p:cNvPicPr>
            <p:nvPr/>
          </p:nvPicPr>
          <p:blipFill>
            <a:blip r:embed="rId3" cstate="email"/>
            <a:srcRect/>
            <a:stretch>
              <a:fillRect/>
            </a:stretch>
          </p:blipFill>
          <p:spPr bwMode="auto">
            <a:xfrm>
              <a:off x="268828" y="1057330"/>
              <a:ext cx="1676796" cy="1032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38" name="TextBox 43"/>
            <p:cNvSpPr txBox="1">
              <a:spLocks noChangeArrowheads="1"/>
            </p:cNvSpPr>
            <p:nvPr/>
          </p:nvSpPr>
          <p:spPr bwMode="auto">
            <a:xfrm>
              <a:off x="772967" y="1155114"/>
              <a:ext cx="984722" cy="670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绰</a:t>
              </a:r>
            </a:p>
          </p:txBody>
        </p:sp>
      </p:grpSp>
      <p:grpSp>
        <p:nvGrpSpPr>
          <p:cNvPr id="10" name="组合 25"/>
          <p:cNvGrpSpPr/>
          <p:nvPr/>
        </p:nvGrpSpPr>
        <p:grpSpPr bwMode="auto">
          <a:xfrm>
            <a:off x="2386014" y="2260601"/>
            <a:ext cx="1481137" cy="1405467"/>
            <a:chOff x="268828" y="1057330"/>
            <a:chExt cx="1676796" cy="1032095"/>
          </a:xfrm>
        </p:grpSpPr>
        <p:pic>
          <p:nvPicPr>
            <p:cNvPr id="13340" name="图片 47"/>
            <p:cNvPicPr>
              <a:picLocks noChangeAspect="1" noChangeArrowheads="1"/>
            </p:cNvPicPr>
            <p:nvPr/>
          </p:nvPicPr>
          <p:blipFill>
            <a:blip r:embed="rId3" cstate="email"/>
            <a:srcRect/>
            <a:stretch>
              <a:fillRect/>
            </a:stretch>
          </p:blipFill>
          <p:spPr bwMode="auto">
            <a:xfrm>
              <a:off x="268828" y="1057330"/>
              <a:ext cx="1676796" cy="1032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41" name="TextBox 43"/>
            <p:cNvSpPr txBox="1">
              <a:spLocks noChangeArrowheads="1"/>
            </p:cNvSpPr>
            <p:nvPr/>
          </p:nvSpPr>
          <p:spPr bwMode="auto">
            <a:xfrm>
              <a:off x="772967" y="1155114"/>
              <a:ext cx="985778" cy="670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擒</a:t>
              </a:r>
            </a:p>
          </p:txBody>
        </p:sp>
      </p:grpSp>
      <p:grpSp>
        <p:nvGrpSpPr>
          <p:cNvPr id="11" name="组合 28"/>
          <p:cNvGrpSpPr/>
          <p:nvPr/>
        </p:nvGrpSpPr>
        <p:grpSpPr bwMode="auto">
          <a:xfrm>
            <a:off x="3927476" y="2313519"/>
            <a:ext cx="1482725" cy="1407583"/>
            <a:chOff x="268828" y="1057330"/>
            <a:chExt cx="1676796" cy="1032095"/>
          </a:xfrm>
        </p:grpSpPr>
        <p:pic>
          <p:nvPicPr>
            <p:cNvPr id="13343" name="图片 47"/>
            <p:cNvPicPr>
              <a:picLocks noChangeAspect="1" noChangeArrowheads="1"/>
            </p:cNvPicPr>
            <p:nvPr/>
          </p:nvPicPr>
          <p:blipFill>
            <a:blip r:embed="rId3" cstate="email"/>
            <a:srcRect/>
            <a:stretch>
              <a:fillRect/>
            </a:stretch>
          </p:blipFill>
          <p:spPr bwMode="auto">
            <a:xfrm>
              <a:off x="268828" y="1057330"/>
              <a:ext cx="1676796" cy="1032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44" name="TextBox 43"/>
            <p:cNvSpPr txBox="1">
              <a:spLocks noChangeArrowheads="1"/>
            </p:cNvSpPr>
            <p:nvPr/>
          </p:nvSpPr>
          <p:spPr bwMode="auto">
            <a:xfrm>
              <a:off x="772967" y="1155114"/>
              <a:ext cx="984722" cy="669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勿</a:t>
              </a:r>
            </a:p>
          </p:txBody>
        </p:sp>
      </p:grpSp>
      <p:grpSp>
        <p:nvGrpSpPr>
          <p:cNvPr id="12" name="组合 31"/>
          <p:cNvGrpSpPr/>
          <p:nvPr/>
        </p:nvGrpSpPr>
        <p:grpSpPr bwMode="auto">
          <a:xfrm>
            <a:off x="5564189" y="2294468"/>
            <a:ext cx="1481137" cy="1405467"/>
            <a:chOff x="268828" y="1057330"/>
            <a:chExt cx="1676796" cy="1032095"/>
          </a:xfrm>
        </p:grpSpPr>
        <p:pic>
          <p:nvPicPr>
            <p:cNvPr id="13346" name="图片 47"/>
            <p:cNvPicPr>
              <a:picLocks noChangeAspect="1" noChangeArrowheads="1"/>
            </p:cNvPicPr>
            <p:nvPr/>
          </p:nvPicPr>
          <p:blipFill>
            <a:blip r:embed="rId3" cstate="email"/>
            <a:srcRect/>
            <a:stretch>
              <a:fillRect/>
            </a:stretch>
          </p:blipFill>
          <p:spPr bwMode="auto">
            <a:xfrm>
              <a:off x="268828" y="1057330"/>
              <a:ext cx="1676796" cy="1032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47" name="TextBox 43"/>
            <p:cNvSpPr txBox="1">
              <a:spLocks noChangeArrowheads="1"/>
            </p:cNvSpPr>
            <p:nvPr/>
          </p:nvSpPr>
          <p:spPr bwMode="auto">
            <a:xfrm>
              <a:off x="772967" y="1155114"/>
              <a:ext cx="985778" cy="670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肋</a:t>
              </a:r>
            </a:p>
          </p:txBody>
        </p:sp>
      </p:grpSp>
      <p:grpSp>
        <p:nvGrpSpPr>
          <p:cNvPr id="13" name="组合 34"/>
          <p:cNvGrpSpPr/>
          <p:nvPr/>
        </p:nvGrpSpPr>
        <p:grpSpPr bwMode="auto">
          <a:xfrm>
            <a:off x="6996114" y="2347386"/>
            <a:ext cx="1482725" cy="1407583"/>
            <a:chOff x="268828" y="1057330"/>
            <a:chExt cx="1676796" cy="1032095"/>
          </a:xfrm>
        </p:grpSpPr>
        <p:pic>
          <p:nvPicPr>
            <p:cNvPr id="13349" name="图片 47"/>
            <p:cNvPicPr>
              <a:picLocks noChangeAspect="1" noChangeArrowheads="1"/>
            </p:cNvPicPr>
            <p:nvPr/>
          </p:nvPicPr>
          <p:blipFill>
            <a:blip r:embed="rId3" cstate="email"/>
            <a:srcRect/>
            <a:stretch>
              <a:fillRect/>
            </a:stretch>
          </p:blipFill>
          <p:spPr bwMode="auto">
            <a:xfrm>
              <a:off x="268828" y="1057330"/>
              <a:ext cx="1676796" cy="1032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50" name="TextBox 43"/>
            <p:cNvSpPr txBox="1">
              <a:spLocks noChangeArrowheads="1"/>
            </p:cNvSpPr>
            <p:nvPr/>
          </p:nvSpPr>
          <p:spPr bwMode="auto">
            <a:xfrm>
              <a:off x="772967" y="1155114"/>
              <a:ext cx="984722" cy="669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踉</a:t>
              </a:r>
            </a:p>
          </p:txBody>
        </p:sp>
      </p:grpSp>
      <p:grpSp>
        <p:nvGrpSpPr>
          <p:cNvPr id="14" name="组合 37"/>
          <p:cNvGrpSpPr/>
          <p:nvPr/>
        </p:nvGrpSpPr>
        <p:grpSpPr bwMode="auto">
          <a:xfrm>
            <a:off x="2238375" y="3644901"/>
            <a:ext cx="1481138" cy="1405467"/>
            <a:chOff x="268828" y="1057330"/>
            <a:chExt cx="1676796" cy="1032095"/>
          </a:xfrm>
        </p:grpSpPr>
        <p:pic>
          <p:nvPicPr>
            <p:cNvPr id="13352" name="图片 47"/>
            <p:cNvPicPr>
              <a:picLocks noChangeAspect="1" noChangeArrowheads="1"/>
            </p:cNvPicPr>
            <p:nvPr/>
          </p:nvPicPr>
          <p:blipFill>
            <a:blip r:embed="rId3" cstate="email"/>
            <a:srcRect/>
            <a:stretch>
              <a:fillRect/>
            </a:stretch>
          </p:blipFill>
          <p:spPr bwMode="auto">
            <a:xfrm>
              <a:off x="268828" y="1057330"/>
              <a:ext cx="1676796" cy="1032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53" name="TextBox 43"/>
            <p:cNvSpPr txBox="1">
              <a:spLocks noChangeArrowheads="1"/>
            </p:cNvSpPr>
            <p:nvPr/>
          </p:nvSpPr>
          <p:spPr bwMode="auto">
            <a:xfrm>
              <a:off x="772967" y="1155114"/>
              <a:ext cx="985777" cy="670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呵</a:t>
              </a:r>
            </a:p>
          </p:txBody>
        </p:sp>
      </p:grpSp>
      <p:grpSp>
        <p:nvGrpSpPr>
          <p:cNvPr id="15" name="组合 40"/>
          <p:cNvGrpSpPr/>
          <p:nvPr/>
        </p:nvGrpSpPr>
        <p:grpSpPr bwMode="auto">
          <a:xfrm>
            <a:off x="5576889" y="3831168"/>
            <a:ext cx="1482725" cy="1405467"/>
            <a:chOff x="268828" y="1057330"/>
            <a:chExt cx="1676796" cy="1032095"/>
          </a:xfrm>
        </p:grpSpPr>
        <p:pic>
          <p:nvPicPr>
            <p:cNvPr id="13355" name="图片 47"/>
            <p:cNvPicPr>
              <a:picLocks noChangeAspect="1" noChangeArrowheads="1"/>
            </p:cNvPicPr>
            <p:nvPr/>
          </p:nvPicPr>
          <p:blipFill>
            <a:blip r:embed="rId3" cstate="email"/>
            <a:srcRect/>
            <a:stretch>
              <a:fillRect/>
            </a:stretch>
          </p:blipFill>
          <p:spPr bwMode="auto">
            <a:xfrm>
              <a:off x="268828" y="1057330"/>
              <a:ext cx="1676796" cy="1032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56" name="TextBox 43"/>
            <p:cNvSpPr txBox="1">
              <a:spLocks noChangeArrowheads="1"/>
            </p:cNvSpPr>
            <p:nvPr/>
          </p:nvSpPr>
          <p:spPr bwMode="auto">
            <a:xfrm>
              <a:off x="772967" y="1155114"/>
              <a:ext cx="984722" cy="670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霹</a:t>
              </a:r>
            </a:p>
          </p:txBody>
        </p:sp>
      </p:grpSp>
      <p:grpSp>
        <p:nvGrpSpPr>
          <p:cNvPr id="16" name="组合 43"/>
          <p:cNvGrpSpPr/>
          <p:nvPr/>
        </p:nvGrpSpPr>
        <p:grpSpPr bwMode="auto">
          <a:xfrm>
            <a:off x="3975101" y="3778252"/>
            <a:ext cx="1482725" cy="1405467"/>
            <a:chOff x="268828" y="1057330"/>
            <a:chExt cx="1676796" cy="1032095"/>
          </a:xfrm>
        </p:grpSpPr>
        <p:pic>
          <p:nvPicPr>
            <p:cNvPr id="13358" name="图片 47"/>
            <p:cNvPicPr>
              <a:picLocks noChangeAspect="1" noChangeArrowheads="1"/>
            </p:cNvPicPr>
            <p:nvPr/>
          </p:nvPicPr>
          <p:blipFill>
            <a:blip r:embed="rId3" cstate="email"/>
            <a:srcRect/>
            <a:stretch>
              <a:fillRect/>
            </a:stretch>
          </p:blipFill>
          <p:spPr bwMode="auto">
            <a:xfrm>
              <a:off x="268828" y="1057330"/>
              <a:ext cx="1676796" cy="1032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59" name="TextBox 43"/>
            <p:cNvSpPr txBox="1">
              <a:spLocks noChangeArrowheads="1"/>
            </p:cNvSpPr>
            <p:nvPr/>
          </p:nvSpPr>
          <p:spPr bwMode="auto">
            <a:xfrm>
              <a:off x="772967" y="1155114"/>
              <a:ext cx="984722" cy="670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胯</a:t>
              </a:r>
            </a:p>
          </p:txBody>
        </p:sp>
      </p:grpSp>
      <p:grpSp>
        <p:nvGrpSpPr>
          <p:cNvPr id="17" name="组合 46"/>
          <p:cNvGrpSpPr/>
          <p:nvPr/>
        </p:nvGrpSpPr>
        <p:grpSpPr bwMode="auto">
          <a:xfrm>
            <a:off x="7075489" y="3807886"/>
            <a:ext cx="1482725" cy="1407583"/>
            <a:chOff x="268828" y="1057330"/>
            <a:chExt cx="1676796" cy="1032095"/>
          </a:xfrm>
        </p:grpSpPr>
        <p:pic>
          <p:nvPicPr>
            <p:cNvPr id="13361" name="图片 47"/>
            <p:cNvPicPr>
              <a:picLocks noChangeAspect="1" noChangeArrowheads="1"/>
            </p:cNvPicPr>
            <p:nvPr/>
          </p:nvPicPr>
          <p:blipFill>
            <a:blip r:embed="rId3" cstate="email"/>
            <a:srcRect/>
            <a:stretch>
              <a:fillRect/>
            </a:stretch>
          </p:blipFill>
          <p:spPr bwMode="auto">
            <a:xfrm>
              <a:off x="268828" y="1057330"/>
              <a:ext cx="1676796" cy="1032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62" name="TextBox 43"/>
            <p:cNvSpPr txBox="1">
              <a:spLocks noChangeArrowheads="1"/>
            </p:cNvSpPr>
            <p:nvPr/>
          </p:nvSpPr>
          <p:spPr bwMode="auto">
            <a:xfrm>
              <a:off x="772967" y="1155114"/>
              <a:ext cx="984722" cy="669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雳</a:t>
              </a:r>
            </a:p>
          </p:txBody>
        </p:sp>
      </p:grpSp>
      <p:grpSp>
        <p:nvGrpSpPr>
          <p:cNvPr id="18" name="组合 49"/>
          <p:cNvGrpSpPr/>
          <p:nvPr/>
        </p:nvGrpSpPr>
        <p:grpSpPr bwMode="auto">
          <a:xfrm>
            <a:off x="4017964" y="5168901"/>
            <a:ext cx="1481137" cy="1405467"/>
            <a:chOff x="268828" y="1057330"/>
            <a:chExt cx="1676796" cy="1032095"/>
          </a:xfrm>
        </p:grpSpPr>
        <p:pic>
          <p:nvPicPr>
            <p:cNvPr id="13364" name="图片 47"/>
            <p:cNvPicPr>
              <a:picLocks noChangeAspect="1" noChangeArrowheads="1"/>
            </p:cNvPicPr>
            <p:nvPr/>
          </p:nvPicPr>
          <p:blipFill>
            <a:blip r:embed="rId3" cstate="email"/>
            <a:srcRect/>
            <a:stretch>
              <a:fillRect/>
            </a:stretch>
          </p:blipFill>
          <p:spPr bwMode="auto">
            <a:xfrm>
              <a:off x="268828" y="1057330"/>
              <a:ext cx="1676796" cy="1032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65" name="TextBox 43"/>
            <p:cNvSpPr txBox="1">
              <a:spLocks noChangeArrowheads="1"/>
            </p:cNvSpPr>
            <p:nvPr/>
          </p:nvSpPr>
          <p:spPr bwMode="auto">
            <a:xfrm>
              <a:off x="772967" y="1155114"/>
              <a:ext cx="985778" cy="670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锤</a:t>
              </a:r>
            </a:p>
          </p:txBody>
        </p:sp>
      </p:grpSp>
      <p:grpSp>
        <p:nvGrpSpPr>
          <p:cNvPr id="19" name="组合 52"/>
          <p:cNvGrpSpPr/>
          <p:nvPr/>
        </p:nvGrpSpPr>
        <p:grpSpPr bwMode="auto">
          <a:xfrm>
            <a:off x="2171701" y="5168901"/>
            <a:ext cx="1481138" cy="1405467"/>
            <a:chOff x="268828" y="1057330"/>
            <a:chExt cx="1676796" cy="1032095"/>
          </a:xfrm>
        </p:grpSpPr>
        <p:pic>
          <p:nvPicPr>
            <p:cNvPr id="13367" name="图片 47"/>
            <p:cNvPicPr>
              <a:picLocks noChangeAspect="1" noChangeArrowheads="1"/>
            </p:cNvPicPr>
            <p:nvPr/>
          </p:nvPicPr>
          <p:blipFill>
            <a:blip r:embed="rId3" cstate="email"/>
            <a:srcRect/>
            <a:stretch>
              <a:fillRect/>
            </a:stretch>
          </p:blipFill>
          <p:spPr bwMode="auto">
            <a:xfrm>
              <a:off x="268828" y="1057330"/>
              <a:ext cx="1676796" cy="1032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68" name="TextBox 43"/>
            <p:cNvSpPr txBox="1">
              <a:spLocks noChangeArrowheads="1"/>
            </p:cNvSpPr>
            <p:nvPr/>
          </p:nvSpPr>
          <p:spPr bwMode="auto">
            <a:xfrm>
              <a:off x="772967" y="1155114"/>
              <a:ext cx="985777" cy="670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啸</a:t>
              </a:r>
            </a:p>
          </p:txBody>
        </p:sp>
      </p:grpSp>
      <p:grpSp>
        <p:nvGrpSpPr>
          <p:cNvPr id="20" name="组合 55"/>
          <p:cNvGrpSpPr/>
          <p:nvPr/>
        </p:nvGrpSpPr>
        <p:grpSpPr bwMode="auto">
          <a:xfrm>
            <a:off x="5799139" y="5158318"/>
            <a:ext cx="1482725" cy="1405467"/>
            <a:chOff x="268828" y="1057330"/>
            <a:chExt cx="1676796" cy="1032095"/>
          </a:xfrm>
        </p:grpSpPr>
        <p:pic>
          <p:nvPicPr>
            <p:cNvPr id="13370" name="图片 56"/>
            <p:cNvPicPr>
              <a:picLocks noChangeAspect="1" noChangeArrowheads="1"/>
            </p:cNvPicPr>
            <p:nvPr/>
          </p:nvPicPr>
          <p:blipFill>
            <a:blip r:embed="rId3" cstate="email"/>
            <a:srcRect/>
            <a:stretch>
              <a:fillRect/>
            </a:stretch>
          </p:blipFill>
          <p:spPr bwMode="auto">
            <a:xfrm>
              <a:off x="268828" y="1057330"/>
              <a:ext cx="1676796" cy="1032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71" name="TextBox 43"/>
            <p:cNvSpPr txBox="1">
              <a:spLocks noChangeArrowheads="1"/>
            </p:cNvSpPr>
            <p:nvPr/>
          </p:nvSpPr>
          <p:spPr bwMode="auto">
            <a:xfrm>
              <a:off x="772967" y="1155114"/>
              <a:ext cx="984722" cy="6706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泊</a:t>
              </a:r>
            </a:p>
          </p:txBody>
        </p:sp>
      </p:grpSp>
    </p:spTree>
  </p:cSld>
  <p:clrMapOvr>
    <a:masterClrMapping/>
  </p:clrMapOvr>
  <p:transition spd="slow">
    <p:cover dir="rd"/>
  </p:transition>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53" presetClass="exit" presetSubtype="32" fill="hold" nodeType="clickEffect">
                                  <p:stCondLst>
                                    <p:cond delay="0"/>
                                  </p:stCondLst>
                                  <p:childTnLst>
                                    <p:anim calcmode="lin" valueType="num">
                                      <p:cBhvr>
                                        <p:cTn id="6" dur="500"/>
                                        <p:tgtEl>
                                          <p:spTgt spid="2"/>
                                        </p:tgtEl>
                                        <p:attrNameLst>
                                          <p:attrName>ppt_w</p:attrName>
                                        </p:attrNameLst>
                                      </p:cBhvr>
                                      <p:tavLst>
                                        <p:tav tm="0">
                                          <p:val>
                                            <p:strVal val="ppt_w"/>
                                          </p:val>
                                        </p:tav>
                                        <p:tav tm="100000">
                                          <p:val>
                                            <p:fltVal val="0"/>
                                          </p:val>
                                        </p:tav>
                                      </p:tavLst>
                                    </p:anim>
                                    <p:anim calcmode="lin" valueType="num">
                                      <p:cBhvr>
                                        <p:cTn id="7" dur="500"/>
                                        <p:tgtEl>
                                          <p:spTgt spid="2"/>
                                        </p:tgtEl>
                                        <p:attrNameLst>
                                          <p:attrName>ppt_h</p:attrName>
                                        </p:attrNameLst>
                                      </p:cBhvr>
                                      <p:tavLst>
                                        <p:tav tm="0">
                                          <p:val>
                                            <p:strVal val="ppt_h"/>
                                          </p:val>
                                        </p:tav>
                                        <p:tav tm="100000">
                                          <p:val>
                                            <p:fltVal val="0"/>
                                          </p:val>
                                        </p:tav>
                                      </p:tavLst>
                                    </p:anim>
                                    <p:animEffect transition="out" filter="fade">
                                      <p:cBhvr>
                                        <p:cTn id="8" dur="500"/>
                                        <p:tgtEl>
                                          <p:spTgt spid="2"/>
                                        </p:tgtEl>
                                      </p:cBhvr>
                                    </p:animEffect>
                                    <p:set>
                                      <p:cBhvr>
                                        <p:cTn id="9" dur="1" fill="hold">
                                          <p:stCondLst>
                                            <p:cond delay="499"/>
                                          </p:stCondLst>
                                        </p:cTn>
                                        <p:tgtEl>
                                          <p:spTgt spid="2"/>
                                        </p:tgtEl>
                                        <p:attrNameLst>
                                          <p:attrName>style.visibility</p:attrName>
                                        </p:attrNameLst>
                                      </p:cBhvr>
                                      <p:to>
                                        <p:strVal val="hidden"/>
                                      </p:to>
                                    </p:set>
                                  </p:childTnLst>
                                </p:cTn>
                              </p:par>
                            </p:childTnLst>
                          </p:cTn>
                        </p:par>
                      </p:childTnLst>
                    </p:cTn>
                  </p:par>
                </p:childTnLst>
              </p:cTn>
              <p:nextCondLst>
                <p:cond evt="onClick" delay="0">
                  <p:tgtEl>
                    <p:spTgt spid="2"/>
                  </p:tgtEl>
                </p:cond>
              </p:nextCondLst>
            </p:seq>
            <p:seq concurrent="1" nextAc="seek">
              <p:cTn id="10" restart="whenNotActive" fill="hold" evtFilter="cancelBubble" nodeType="interactiveSeq">
                <p:stCondLst>
                  <p:cond evt="onClick" delay="0">
                    <p:tgtEl>
                      <p:spTgt spid="3"/>
                    </p:tgtEl>
                  </p:cond>
                </p:stCondLst>
                <p:endSync evt="end" delay="0">
                  <p:rtn val="all"/>
                </p:endSync>
                <p:childTnLst>
                  <p:par>
                    <p:cTn id="11" fill="hold">
                      <p:stCondLst>
                        <p:cond delay="0"/>
                      </p:stCondLst>
                      <p:childTnLst>
                        <p:par>
                          <p:cTn id="12" fill="hold">
                            <p:stCondLst>
                              <p:cond delay="0"/>
                            </p:stCondLst>
                            <p:childTnLst>
                              <p:par>
                                <p:cTn id="13" presetID="53" presetClass="exit" presetSubtype="32" fill="hold" nodeType="clickEffect">
                                  <p:stCondLst>
                                    <p:cond delay="0"/>
                                  </p:stCondLst>
                                  <p:childTnLst>
                                    <p:anim calcmode="lin" valueType="num">
                                      <p:cBhvr>
                                        <p:cTn id="14" dur="500"/>
                                        <p:tgtEl>
                                          <p:spTgt spid="3"/>
                                        </p:tgtEl>
                                        <p:attrNameLst>
                                          <p:attrName>ppt_w</p:attrName>
                                        </p:attrNameLst>
                                      </p:cBhvr>
                                      <p:tavLst>
                                        <p:tav tm="0">
                                          <p:val>
                                            <p:strVal val="ppt_w"/>
                                          </p:val>
                                        </p:tav>
                                        <p:tav tm="100000">
                                          <p:val>
                                            <p:fltVal val="0"/>
                                          </p:val>
                                        </p:tav>
                                      </p:tavLst>
                                    </p:anim>
                                    <p:anim calcmode="lin" valueType="num">
                                      <p:cBhvr>
                                        <p:cTn id="15" dur="500"/>
                                        <p:tgtEl>
                                          <p:spTgt spid="3"/>
                                        </p:tgtEl>
                                        <p:attrNameLst>
                                          <p:attrName>ppt_h</p:attrName>
                                        </p:attrNameLst>
                                      </p:cBhvr>
                                      <p:tavLst>
                                        <p:tav tm="0">
                                          <p:val>
                                            <p:strVal val="ppt_h"/>
                                          </p:val>
                                        </p:tav>
                                        <p:tav tm="100000">
                                          <p:val>
                                            <p:fltVal val="0"/>
                                          </p:val>
                                        </p:tav>
                                      </p:tavLst>
                                    </p:anim>
                                    <p:animEffect transition="out" filter="fade">
                                      <p:cBhvr>
                                        <p:cTn id="16" dur="500"/>
                                        <p:tgtEl>
                                          <p:spTgt spid="3"/>
                                        </p:tgtEl>
                                      </p:cBhvr>
                                    </p:animEffect>
                                    <p:set>
                                      <p:cBhvr>
                                        <p:cTn id="17" dur="1" fill="hold">
                                          <p:stCondLst>
                                            <p:cond delay="499"/>
                                          </p:stCondLst>
                                        </p:cTn>
                                        <p:tgtEl>
                                          <p:spTgt spid="3"/>
                                        </p:tgtEl>
                                        <p:attrNameLst>
                                          <p:attrName>style.visibility</p:attrName>
                                        </p:attrNameLst>
                                      </p:cBhvr>
                                      <p:to>
                                        <p:strVal val="hidden"/>
                                      </p:to>
                                    </p:set>
                                  </p:childTnLst>
                                </p:cTn>
                              </p:par>
                            </p:childTnLst>
                          </p:cTn>
                        </p:par>
                      </p:childTnLst>
                    </p:cTn>
                  </p:par>
                </p:childTnLst>
              </p:cTn>
              <p:nextCondLst>
                <p:cond evt="onClick" delay="0">
                  <p:tgtEl>
                    <p:spTgt spid="3"/>
                  </p:tgtEl>
                </p:cond>
              </p:nextCondLst>
            </p:seq>
            <p:seq concurrent="1" nextAc="seek">
              <p:cTn id="18" restart="whenNotActive" fill="hold" evtFilter="cancelBubble" nodeType="interactiveSeq">
                <p:stCondLst>
                  <p:cond evt="onClick" delay="0">
                    <p:tgtEl>
                      <p:spTgt spid="4"/>
                    </p:tgtEl>
                  </p:cond>
                </p:stCondLst>
                <p:endSync evt="end" delay="0">
                  <p:rtn val="all"/>
                </p:endSync>
                <p:childTnLst>
                  <p:par>
                    <p:cTn id="19" fill="hold">
                      <p:stCondLst>
                        <p:cond delay="0"/>
                      </p:stCondLst>
                      <p:childTnLst>
                        <p:par>
                          <p:cTn id="20" fill="hold">
                            <p:stCondLst>
                              <p:cond delay="0"/>
                            </p:stCondLst>
                            <p:childTnLst>
                              <p:par>
                                <p:cTn id="21" presetID="53" presetClass="exit" presetSubtype="32" fill="hold" nodeType="clickEffect">
                                  <p:stCondLst>
                                    <p:cond delay="0"/>
                                  </p:stCondLst>
                                  <p:childTnLst>
                                    <p:anim calcmode="lin" valueType="num">
                                      <p:cBhvr>
                                        <p:cTn id="22" dur="500"/>
                                        <p:tgtEl>
                                          <p:spTgt spid="4"/>
                                        </p:tgtEl>
                                        <p:attrNameLst>
                                          <p:attrName>ppt_w</p:attrName>
                                        </p:attrNameLst>
                                      </p:cBhvr>
                                      <p:tavLst>
                                        <p:tav tm="0">
                                          <p:val>
                                            <p:strVal val="ppt_w"/>
                                          </p:val>
                                        </p:tav>
                                        <p:tav tm="100000">
                                          <p:val>
                                            <p:fltVal val="0"/>
                                          </p:val>
                                        </p:tav>
                                      </p:tavLst>
                                    </p:anim>
                                    <p:anim calcmode="lin" valueType="num">
                                      <p:cBhvr>
                                        <p:cTn id="23" dur="500"/>
                                        <p:tgtEl>
                                          <p:spTgt spid="4"/>
                                        </p:tgtEl>
                                        <p:attrNameLst>
                                          <p:attrName>ppt_h</p:attrName>
                                        </p:attrNameLst>
                                      </p:cBhvr>
                                      <p:tavLst>
                                        <p:tav tm="0">
                                          <p:val>
                                            <p:strVal val="ppt_h"/>
                                          </p:val>
                                        </p:tav>
                                        <p:tav tm="100000">
                                          <p:val>
                                            <p:fltVal val="0"/>
                                          </p:val>
                                        </p:tav>
                                      </p:tavLst>
                                    </p:anim>
                                    <p:animEffect transition="out" filter="fade">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childTnLst>
                          </p:cTn>
                        </p:par>
                      </p:childTnLst>
                    </p:cTn>
                  </p:par>
                </p:childTnLst>
              </p:cTn>
              <p:nextCondLst>
                <p:cond evt="onClick" delay="0">
                  <p:tgtEl>
                    <p:spTgt spid="4"/>
                  </p:tgtEl>
                </p:cond>
              </p:nextCondLst>
            </p:seq>
            <p:seq concurrent="1" nextAc="seek">
              <p:cTn id="26" restart="whenNotActive" fill="hold" evtFilter="cancelBubble" nodeType="interactiveSeq">
                <p:stCondLst>
                  <p:cond evt="onClick" delay="0">
                    <p:tgtEl>
                      <p:spTgt spid="5"/>
                    </p:tgtEl>
                  </p:cond>
                </p:stCondLst>
                <p:endSync evt="end" delay="0">
                  <p:rtn val="all"/>
                </p:endSync>
                <p:childTnLst>
                  <p:par>
                    <p:cTn id="27" fill="hold">
                      <p:stCondLst>
                        <p:cond delay="0"/>
                      </p:stCondLst>
                      <p:childTnLst>
                        <p:par>
                          <p:cTn id="28" fill="hold">
                            <p:stCondLst>
                              <p:cond delay="0"/>
                            </p:stCondLst>
                            <p:childTnLst>
                              <p:par>
                                <p:cTn id="29" presetID="53" presetClass="exit" presetSubtype="32" fill="hold" nodeType="clickEffect">
                                  <p:stCondLst>
                                    <p:cond delay="0"/>
                                  </p:stCondLst>
                                  <p:childTnLst>
                                    <p:anim calcmode="lin" valueType="num">
                                      <p:cBhvr>
                                        <p:cTn id="30" dur="500"/>
                                        <p:tgtEl>
                                          <p:spTgt spid="5"/>
                                        </p:tgtEl>
                                        <p:attrNameLst>
                                          <p:attrName>ppt_w</p:attrName>
                                        </p:attrNameLst>
                                      </p:cBhvr>
                                      <p:tavLst>
                                        <p:tav tm="0">
                                          <p:val>
                                            <p:strVal val="ppt_w"/>
                                          </p:val>
                                        </p:tav>
                                        <p:tav tm="100000">
                                          <p:val>
                                            <p:fltVal val="0"/>
                                          </p:val>
                                        </p:tav>
                                      </p:tavLst>
                                    </p:anim>
                                    <p:anim calcmode="lin" valueType="num">
                                      <p:cBhvr>
                                        <p:cTn id="31" dur="500"/>
                                        <p:tgtEl>
                                          <p:spTgt spid="5"/>
                                        </p:tgtEl>
                                        <p:attrNameLst>
                                          <p:attrName>ppt_h</p:attrName>
                                        </p:attrNameLst>
                                      </p:cBhvr>
                                      <p:tavLst>
                                        <p:tav tm="0">
                                          <p:val>
                                            <p:strVal val="ppt_h"/>
                                          </p:val>
                                        </p:tav>
                                        <p:tav tm="100000">
                                          <p:val>
                                            <p:fltVal val="0"/>
                                          </p:val>
                                        </p:tav>
                                      </p:tavLst>
                                    </p:anim>
                                    <p:animEffect transition="out" filter="fade">
                                      <p:cBhvr>
                                        <p:cTn id="32" dur="500"/>
                                        <p:tgtEl>
                                          <p:spTgt spid="5"/>
                                        </p:tgtEl>
                                      </p:cBhvr>
                                    </p:animEffect>
                                    <p:set>
                                      <p:cBhvr>
                                        <p:cTn id="33" dur="1" fill="hold">
                                          <p:stCondLst>
                                            <p:cond delay="499"/>
                                          </p:stCondLst>
                                        </p:cTn>
                                        <p:tgtEl>
                                          <p:spTgt spid="5"/>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34" restart="whenNotActive" fill="hold" evtFilter="cancelBubble" nodeType="interactiveSeq">
                <p:stCondLst>
                  <p:cond evt="onClick" delay="0">
                    <p:tgtEl>
                      <p:spTgt spid="6"/>
                    </p:tgtEl>
                  </p:cond>
                </p:stCondLst>
                <p:endSync evt="end" delay="0">
                  <p:rtn val="all"/>
                </p:endSync>
                <p:childTnLst>
                  <p:par>
                    <p:cTn id="35" fill="hold">
                      <p:stCondLst>
                        <p:cond delay="0"/>
                      </p:stCondLst>
                      <p:childTnLst>
                        <p:par>
                          <p:cTn id="36" fill="hold">
                            <p:stCondLst>
                              <p:cond delay="0"/>
                            </p:stCondLst>
                            <p:childTnLst>
                              <p:par>
                                <p:cTn id="37" presetID="53" presetClass="exit" presetSubtype="32" fill="hold" nodeType="clickEffect">
                                  <p:stCondLst>
                                    <p:cond delay="0"/>
                                  </p:stCondLst>
                                  <p:childTnLst>
                                    <p:anim calcmode="lin" valueType="num">
                                      <p:cBhvr>
                                        <p:cTn id="38" dur="500"/>
                                        <p:tgtEl>
                                          <p:spTgt spid="6"/>
                                        </p:tgtEl>
                                        <p:attrNameLst>
                                          <p:attrName>ppt_w</p:attrName>
                                        </p:attrNameLst>
                                      </p:cBhvr>
                                      <p:tavLst>
                                        <p:tav tm="0">
                                          <p:val>
                                            <p:strVal val="ppt_w"/>
                                          </p:val>
                                        </p:tav>
                                        <p:tav tm="100000">
                                          <p:val>
                                            <p:fltVal val="0"/>
                                          </p:val>
                                        </p:tav>
                                      </p:tavLst>
                                    </p:anim>
                                    <p:anim calcmode="lin" valueType="num">
                                      <p:cBhvr>
                                        <p:cTn id="39" dur="500"/>
                                        <p:tgtEl>
                                          <p:spTgt spid="6"/>
                                        </p:tgtEl>
                                        <p:attrNameLst>
                                          <p:attrName>ppt_h</p:attrName>
                                        </p:attrNameLst>
                                      </p:cBhvr>
                                      <p:tavLst>
                                        <p:tav tm="0">
                                          <p:val>
                                            <p:strVal val="ppt_h"/>
                                          </p:val>
                                        </p:tav>
                                        <p:tav tm="100000">
                                          <p:val>
                                            <p:fltVal val="0"/>
                                          </p:val>
                                        </p:tav>
                                      </p:tavLst>
                                    </p:anim>
                                    <p:animEffect transition="out" filter="fade">
                                      <p:cBhvr>
                                        <p:cTn id="40" dur="500"/>
                                        <p:tgtEl>
                                          <p:spTgt spid="6"/>
                                        </p:tgtEl>
                                      </p:cBhvr>
                                    </p:animEffect>
                                    <p:set>
                                      <p:cBhvr>
                                        <p:cTn id="41" dur="1" fill="hold">
                                          <p:stCondLst>
                                            <p:cond delay="49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42" restart="whenNotActive" fill="hold" evtFilter="cancelBubble" nodeType="interactiveSeq">
                <p:stCondLst>
                  <p:cond evt="onClick" delay="0">
                    <p:tgtEl>
                      <p:spTgt spid="7"/>
                    </p:tgtEl>
                  </p:cond>
                </p:stCondLst>
                <p:endSync evt="end" delay="0">
                  <p:rtn val="all"/>
                </p:endSync>
                <p:childTnLst>
                  <p:par>
                    <p:cTn id="43" fill="hold">
                      <p:stCondLst>
                        <p:cond delay="0"/>
                      </p:stCondLst>
                      <p:childTnLst>
                        <p:par>
                          <p:cTn id="44" fill="hold">
                            <p:stCondLst>
                              <p:cond delay="0"/>
                            </p:stCondLst>
                            <p:childTnLst>
                              <p:par>
                                <p:cTn id="45" presetID="53" presetClass="exit" presetSubtype="32" fill="hold" nodeType="clickEffect">
                                  <p:stCondLst>
                                    <p:cond delay="0"/>
                                  </p:stCondLst>
                                  <p:childTnLst>
                                    <p:anim calcmode="lin" valueType="num">
                                      <p:cBhvr>
                                        <p:cTn id="46" dur="500"/>
                                        <p:tgtEl>
                                          <p:spTgt spid="7"/>
                                        </p:tgtEl>
                                        <p:attrNameLst>
                                          <p:attrName>ppt_w</p:attrName>
                                        </p:attrNameLst>
                                      </p:cBhvr>
                                      <p:tavLst>
                                        <p:tav tm="0">
                                          <p:val>
                                            <p:strVal val="ppt_w"/>
                                          </p:val>
                                        </p:tav>
                                        <p:tav tm="100000">
                                          <p:val>
                                            <p:fltVal val="0"/>
                                          </p:val>
                                        </p:tav>
                                      </p:tavLst>
                                    </p:anim>
                                    <p:anim calcmode="lin" valueType="num">
                                      <p:cBhvr>
                                        <p:cTn id="47" dur="500"/>
                                        <p:tgtEl>
                                          <p:spTgt spid="7"/>
                                        </p:tgtEl>
                                        <p:attrNameLst>
                                          <p:attrName>ppt_h</p:attrName>
                                        </p:attrNameLst>
                                      </p:cBhvr>
                                      <p:tavLst>
                                        <p:tav tm="0">
                                          <p:val>
                                            <p:strVal val="ppt_h"/>
                                          </p:val>
                                        </p:tav>
                                        <p:tav tm="100000">
                                          <p:val>
                                            <p:fltVal val="0"/>
                                          </p:val>
                                        </p:tav>
                                      </p:tavLst>
                                    </p:anim>
                                    <p:animEffect transition="out" filter="fade">
                                      <p:cBhvr>
                                        <p:cTn id="48" dur="500"/>
                                        <p:tgtEl>
                                          <p:spTgt spid="7"/>
                                        </p:tgtEl>
                                      </p:cBhvr>
                                    </p:animEffect>
                                    <p:set>
                                      <p:cBhvr>
                                        <p:cTn id="49" dur="1" fill="hold">
                                          <p:stCondLst>
                                            <p:cond delay="499"/>
                                          </p:stCondLst>
                                        </p:cTn>
                                        <p:tgtEl>
                                          <p:spTgt spid="7"/>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50" restart="whenNotActive" fill="hold" evtFilter="cancelBubble" nodeType="interactiveSeq">
                <p:stCondLst>
                  <p:cond evt="onClick" delay="0">
                    <p:tgtEl>
                      <p:spTgt spid="8"/>
                    </p:tgtEl>
                  </p:cond>
                </p:stCondLst>
                <p:endSync evt="end" delay="0">
                  <p:rtn val="all"/>
                </p:endSync>
                <p:childTnLst>
                  <p:par>
                    <p:cTn id="51" fill="hold">
                      <p:stCondLst>
                        <p:cond delay="0"/>
                      </p:stCondLst>
                      <p:childTnLst>
                        <p:par>
                          <p:cTn id="52" fill="hold">
                            <p:stCondLst>
                              <p:cond delay="0"/>
                            </p:stCondLst>
                            <p:childTnLst>
                              <p:par>
                                <p:cTn id="53" presetID="53" presetClass="exit" presetSubtype="32" fill="hold" nodeType="clickEffect">
                                  <p:stCondLst>
                                    <p:cond delay="0"/>
                                  </p:stCondLst>
                                  <p:childTnLst>
                                    <p:anim calcmode="lin" valueType="num">
                                      <p:cBhvr>
                                        <p:cTn id="54" dur="500"/>
                                        <p:tgtEl>
                                          <p:spTgt spid="8"/>
                                        </p:tgtEl>
                                        <p:attrNameLst>
                                          <p:attrName>ppt_w</p:attrName>
                                        </p:attrNameLst>
                                      </p:cBhvr>
                                      <p:tavLst>
                                        <p:tav tm="0">
                                          <p:val>
                                            <p:strVal val="ppt_w"/>
                                          </p:val>
                                        </p:tav>
                                        <p:tav tm="100000">
                                          <p:val>
                                            <p:fltVal val="0"/>
                                          </p:val>
                                        </p:tav>
                                      </p:tavLst>
                                    </p:anim>
                                    <p:anim calcmode="lin" valueType="num">
                                      <p:cBhvr>
                                        <p:cTn id="55" dur="500"/>
                                        <p:tgtEl>
                                          <p:spTgt spid="8"/>
                                        </p:tgtEl>
                                        <p:attrNameLst>
                                          <p:attrName>ppt_h</p:attrName>
                                        </p:attrNameLst>
                                      </p:cBhvr>
                                      <p:tavLst>
                                        <p:tav tm="0">
                                          <p:val>
                                            <p:strVal val="ppt_h"/>
                                          </p:val>
                                        </p:tav>
                                        <p:tav tm="100000">
                                          <p:val>
                                            <p:fltVal val="0"/>
                                          </p:val>
                                        </p:tav>
                                      </p:tavLst>
                                    </p:anim>
                                    <p:animEffect transition="out" filter="fade">
                                      <p:cBhvr>
                                        <p:cTn id="56" dur="500"/>
                                        <p:tgtEl>
                                          <p:spTgt spid="8"/>
                                        </p:tgtEl>
                                      </p:cBhvr>
                                    </p:animEffect>
                                    <p:set>
                                      <p:cBhvr>
                                        <p:cTn id="57" dur="1" fill="hold">
                                          <p:stCondLst>
                                            <p:cond delay="499"/>
                                          </p:stCondLst>
                                        </p:cTn>
                                        <p:tgtEl>
                                          <p:spTgt spid="8"/>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58" restart="whenNotActive" fill="hold" evtFilter="cancelBubble" nodeType="interactiveSeq">
                <p:stCondLst>
                  <p:cond evt="onClick" delay="0">
                    <p:tgtEl>
                      <p:spTgt spid="9"/>
                    </p:tgtEl>
                  </p:cond>
                </p:stCondLst>
                <p:endSync evt="end" delay="0">
                  <p:rtn val="all"/>
                </p:endSync>
                <p:childTnLst>
                  <p:par>
                    <p:cTn id="59" fill="hold">
                      <p:stCondLst>
                        <p:cond delay="0"/>
                      </p:stCondLst>
                      <p:childTnLst>
                        <p:par>
                          <p:cTn id="60" fill="hold">
                            <p:stCondLst>
                              <p:cond delay="0"/>
                            </p:stCondLst>
                            <p:childTnLst>
                              <p:par>
                                <p:cTn id="61" presetID="53" presetClass="exit" presetSubtype="32" fill="hold" nodeType="clickEffect">
                                  <p:stCondLst>
                                    <p:cond delay="0"/>
                                  </p:stCondLst>
                                  <p:childTnLst>
                                    <p:anim calcmode="lin" valueType="num">
                                      <p:cBhvr>
                                        <p:cTn id="62" dur="500"/>
                                        <p:tgtEl>
                                          <p:spTgt spid="9"/>
                                        </p:tgtEl>
                                        <p:attrNameLst>
                                          <p:attrName>ppt_w</p:attrName>
                                        </p:attrNameLst>
                                      </p:cBhvr>
                                      <p:tavLst>
                                        <p:tav tm="0">
                                          <p:val>
                                            <p:strVal val="ppt_w"/>
                                          </p:val>
                                        </p:tav>
                                        <p:tav tm="100000">
                                          <p:val>
                                            <p:fltVal val="0"/>
                                          </p:val>
                                        </p:tav>
                                      </p:tavLst>
                                    </p:anim>
                                    <p:anim calcmode="lin" valueType="num">
                                      <p:cBhvr>
                                        <p:cTn id="63" dur="500"/>
                                        <p:tgtEl>
                                          <p:spTgt spid="9"/>
                                        </p:tgtEl>
                                        <p:attrNameLst>
                                          <p:attrName>ppt_h</p:attrName>
                                        </p:attrNameLst>
                                      </p:cBhvr>
                                      <p:tavLst>
                                        <p:tav tm="0">
                                          <p:val>
                                            <p:strVal val="ppt_h"/>
                                          </p:val>
                                        </p:tav>
                                        <p:tav tm="100000">
                                          <p:val>
                                            <p:fltVal val="0"/>
                                          </p:val>
                                        </p:tav>
                                      </p:tavLst>
                                    </p:anim>
                                    <p:animEffect transition="out" filter="fade">
                                      <p:cBhvr>
                                        <p:cTn id="64" dur="500"/>
                                        <p:tgtEl>
                                          <p:spTgt spid="9"/>
                                        </p:tgtEl>
                                      </p:cBhvr>
                                    </p:animEffect>
                                    <p:set>
                                      <p:cBhvr>
                                        <p:cTn id="65" dur="1" fill="hold">
                                          <p:stCondLst>
                                            <p:cond delay="499"/>
                                          </p:stCondLst>
                                        </p:cTn>
                                        <p:tgtEl>
                                          <p:spTgt spid="9"/>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66" restart="whenNotActive" fill="hold" evtFilter="cancelBubble" nodeType="interactiveSeq">
                <p:stCondLst>
                  <p:cond evt="onClick" delay="0">
                    <p:tgtEl>
                      <p:spTgt spid="10"/>
                    </p:tgtEl>
                  </p:cond>
                </p:stCondLst>
                <p:endSync evt="end" delay="0">
                  <p:rtn val="all"/>
                </p:endSync>
                <p:childTnLst>
                  <p:par>
                    <p:cTn id="67" fill="hold">
                      <p:stCondLst>
                        <p:cond delay="0"/>
                      </p:stCondLst>
                      <p:childTnLst>
                        <p:par>
                          <p:cTn id="68" fill="hold">
                            <p:stCondLst>
                              <p:cond delay="0"/>
                            </p:stCondLst>
                            <p:childTnLst>
                              <p:par>
                                <p:cTn id="69" presetID="53" presetClass="exit" presetSubtype="32" fill="hold" nodeType="clickEffect">
                                  <p:stCondLst>
                                    <p:cond delay="0"/>
                                  </p:stCondLst>
                                  <p:childTnLst>
                                    <p:anim calcmode="lin" valueType="num">
                                      <p:cBhvr>
                                        <p:cTn id="70" dur="500"/>
                                        <p:tgtEl>
                                          <p:spTgt spid="10"/>
                                        </p:tgtEl>
                                        <p:attrNameLst>
                                          <p:attrName>ppt_w</p:attrName>
                                        </p:attrNameLst>
                                      </p:cBhvr>
                                      <p:tavLst>
                                        <p:tav tm="0">
                                          <p:val>
                                            <p:strVal val="ppt_w"/>
                                          </p:val>
                                        </p:tav>
                                        <p:tav tm="100000">
                                          <p:val>
                                            <p:fltVal val="0"/>
                                          </p:val>
                                        </p:tav>
                                      </p:tavLst>
                                    </p:anim>
                                    <p:anim calcmode="lin" valueType="num">
                                      <p:cBhvr>
                                        <p:cTn id="71" dur="500"/>
                                        <p:tgtEl>
                                          <p:spTgt spid="10"/>
                                        </p:tgtEl>
                                        <p:attrNameLst>
                                          <p:attrName>ppt_h</p:attrName>
                                        </p:attrNameLst>
                                      </p:cBhvr>
                                      <p:tavLst>
                                        <p:tav tm="0">
                                          <p:val>
                                            <p:strVal val="ppt_h"/>
                                          </p:val>
                                        </p:tav>
                                        <p:tav tm="100000">
                                          <p:val>
                                            <p:fltVal val="0"/>
                                          </p:val>
                                        </p:tav>
                                      </p:tavLst>
                                    </p:anim>
                                    <p:animEffect transition="out" filter="fade">
                                      <p:cBhvr>
                                        <p:cTn id="72" dur="500"/>
                                        <p:tgtEl>
                                          <p:spTgt spid="10"/>
                                        </p:tgtEl>
                                      </p:cBhvr>
                                    </p:animEffect>
                                    <p:set>
                                      <p:cBhvr>
                                        <p:cTn id="73" dur="1" fill="hold">
                                          <p:stCondLst>
                                            <p:cond delay="49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74" restart="whenNotActive" fill="hold" evtFilter="cancelBubble" nodeType="interactiveSeq">
                <p:stCondLst>
                  <p:cond evt="onClick" delay="0">
                    <p:tgtEl>
                      <p:spTgt spid="11"/>
                    </p:tgtEl>
                  </p:cond>
                </p:stCondLst>
                <p:endSync evt="end" delay="0">
                  <p:rtn val="all"/>
                </p:endSync>
                <p:childTnLst>
                  <p:par>
                    <p:cTn id="75" fill="hold">
                      <p:stCondLst>
                        <p:cond delay="0"/>
                      </p:stCondLst>
                      <p:childTnLst>
                        <p:par>
                          <p:cTn id="76" fill="hold">
                            <p:stCondLst>
                              <p:cond delay="0"/>
                            </p:stCondLst>
                            <p:childTnLst>
                              <p:par>
                                <p:cTn id="77" presetID="53" presetClass="exit" presetSubtype="32" fill="hold" nodeType="clickEffect">
                                  <p:stCondLst>
                                    <p:cond delay="0"/>
                                  </p:stCondLst>
                                  <p:childTnLst>
                                    <p:anim calcmode="lin" valueType="num">
                                      <p:cBhvr>
                                        <p:cTn id="78" dur="500"/>
                                        <p:tgtEl>
                                          <p:spTgt spid="11"/>
                                        </p:tgtEl>
                                        <p:attrNameLst>
                                          <p:attrName>ppt_w</p:attrName>
                                        </p:attrNameLst>
                                      </p:cBhvr>
                                      <p:tavLst>
                                        <p:tav tm="0">
                                          <p:val>
                                            <p:strVal val="ppt_w"/>
                                          </p:val>
                                        </p:tav>
                                        <p:tav tm="100000">
                                          <p:val>
                                            <p:fltVal val="0"/>
                                          </p:val>
                                        </p:tav>
                                      </p:tavLst>
                                    </p:anim>
                                    <p:anim calcmode="lin" valueType="num">
                                      <p:cBhvr>
                                        <p:cTn id="79" dur="500"/>
                                        <p:tgtEl>
                                          <p:spTgt spid="11"/>
                                        </p:tgtEl>
                                        <p:attrNameLst>
                                          <p:attrName>ppt_h</p:attrName>
                                        </p:attrNameLst>
                                      </p:cBhvr>
                                      <p:tavLst>
                                        <p:tav tm="0">
                                          <p:val>
                                            <p:strVal val="ppt_h"/>
                                          </p:val>
                                        </p:tav>
                                        <p:tav tm="100000">
                                          <p:val>
                                            <p:fltVal val="0"/>
                                          </p:val>
                                        </p:tav>
                                      </p:tavLst>
                                    </p:anim>
                                    <p:animEffect transition="out" filter="fade">
                                      <p:cBhvr>
                                        <p:cTn id="80" dur="500"/>
                                        <p:tgtEl>
                                          <p:spTgt spid="11"/>
                                        </p:tgtEl>
                                      </p:cBhvr>
                                    </p:animEffect>
                                    <p:set>
                                      <p:cBhvr>
                                        <p:cTn id="81" dur="1" fill="hold">
                                          <p:stCondLst>
                                            <p:cond delay="499"/>
                                          </p:stCondLst>
                                        </p:cTn>
                                        <p:tgtEl>
                                          <p:spTgt spid="11"/>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82" restart="whenNotActive" fill="hold" evtFilter="cancelBubble" nodeType="interactiveSeq">
                <p:stCondLst>
                  <p:cond evt="onClick" delay="0">
                    <p:tgtEl>
                      <p:spTgt spid="12"/>
                    </p:tgtEl>
                  </p:cond>
                </p:stCondLst>
                <p:endSync evt="end" delay="0">
                  <p:rtn val="all"/>
                </p:endSync>
                <p:childTnLst>
                  <p:par>
                    <p:cTn id="83" fill="hold">
                      <p:stCondLst>
                        <p:cond delay="0"/>
                      </p:stCondLst>
                      <p:childTnLst>
                        <p:par>
                          <p:cTn id="84" fill="hold">
                            <p:stCondLst>
                              <p:cond delay="0"/>
                            </p:stCondLst>
                            <p:childTnLst>
                              <p:par>
                                <p:cTn id="85" presetID="53" presetClass="exit" presetSubtype="32" fill="hold" nodeType="clickEffect">
                                  <p:stCondLst>
                                    <p:cond delay="0"/>
                                  </p:stCondLst>
                                  <p:childTnLst>
                                    <p:anim calcmode="lin" valueType="num">
                                      <p:cBhvr>
                                        <p:cTn id="86" dur="500"/>
                                        <p:tgtEl>
                                          <p:spTgt spid="12"/>
                                        </p:tgtEl>
                                        <p:attrNameLst>
                                          <p:attrName>ppt_w</p:attrName>
                                        </p:attrNameLst>
                                      </p:cBhvr>
                                      <p:tavLst>
                                        <p:tav tm="0">
                                          <p:val>
                                            <p:strVal val="ppt_w"/>
                                          </p:val>
                                        </p:tav>
                                        <p:tav tm="100000">
                                          <p:val>
                                            <p:fltVal val="0"/>
                                          </p:val>
                                        </p:tav>
                                      </p:tavLst>
                                    </p:anim>
                                    <p:anim calcmode="lin" valueType="num">
                                      <p:cBhvr>
                                        <p:cTn id="87" dur="500"/>
                                        <p:tgtEl>
                                          <p:spTgt spid="12"/>
                                        </p:tgtEl>
                                        <p:attrNameLst>
                                          <p:attrName>ppt_h</p:attrName>
                                        </p:attrNameLst>
                                      </p:cBhvr>
                                      <p:tavLst>
                                        <p:tav tm="0">
                                          <p:val>
                                            <p:strVal val="ppt_h"/>
                                          </p:val>
                                        </p:tav>
                                        <p:tav tm="100000">
                                          <p:val>
                                            <p:fltVal val="0"/>
                                          </p:val>
                                        </p:tav>
                                      </p:tavLst>
                                    </p:anim>
                                    <p:animEffect transition="out" filter="fade">
                                      <p:cBhvr>
                                        <p:cTn id="88" dur="500"/>
                                        <p:tgtEl>
                                          <p:spTgt spid="12"/>
                                        </p:tgtEl>
                                      </p:cBhvr>
                                    </p:animEffect>
                                    <p:set>
                                      <p:cBhvr>
                                        <p:cTn id="89" dur="1" fill="hold">
                                          <p:stCondLst>
                                            <p:cond delay="499"/>
                                          </p:stCondLst>
                                        </p:cTn>
                                        <p:tgtEl>
                                          <p:spTgt spid="12"/>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90" restart="whenNotActive" fill="hold" evtFilter="cancelBubble" nodeType="interactiveSeq">
                <p:stCondLst>
                  <p:cond evt="onClick" delay="0">
                    <p:tgtEl>
                      <p:spTgt spid="13"/>
                    </p:tgtEl>
                  </p:cond>
                </p:stCondLst>
                <p:endSync evt="end" delay="0">
                  <p:rtn val="all"/>
                </p:endSync>
                <p:childTnLst>
                  <p:par>
                    <p:cTn id="91" fill="hold">
                      <p:stCondLst>
                        <p:cond delay="0"/>
                      </p:stCondLst>
                      <p:childTnLst>
                        <p:par>
                          <p:cTn id="92" fill="hold">
                            <p:stCondLst>
                              <p:cond delay="0"/>
                            </p:stCondLst>
                            <p:childTnLst>
                              <p:par>
                                <p:cTn id="93" presetID="53" presetClass="exit" presetSubtype="32" fill="hold" nodeType="clickEffect">
                                  <p:stCondLst>
                                    <p:cond delay="0"/>
                                  </p:stCondLst>
                                  <p:childTnLst>
                                    <p:anim calcmode="lin" valueType="num">
                                      <p:cBhvr>
                                        <p:cTn id="94" dur="500"/>
                                        <p:tgtEl>
                                          <p:spTgt spid="13"/>
                                        </p:tgtEl>
                                        <p:attrNameLst>
                                          <p:attrName>ppt_w</p:attrName>
                                        </p:attrNameLst>
                                      </p:cBhvr>
                                      <p:tavLst>
                                        <p:tav tm="0">
                                          <p:val>
                                            <p:strVal val="ppt_w"/>
                                          </p:val>
                                        </p:tav>
                                        <p:tav tm="100000">
                                          <p:val>
                                            <p:fltVal val="0"/>
                                          </p:val>
                                        </p:tav>
                                      </p:tavLst>
                                    </p:anim>
                                    <p:anim calcmode="lin" valueType="num">
                                      <p:cBhvr>
                                        <p:cTn id="95" dur="500"/>
                                        <p:tgtEl>
                                          <p:spTgt spid="13"/>
                                        </p:tgtEl>
                                        <p:attrNameLst>
                                          <p:attrName>ppt_h</p:attrName>
                                        </p:attrNameLst>
                                      </p:cBhvr>
                                      <p:tavLst>
                                        <p:tav tm="0">
                                          <p:val>
                                            <p:strVal val="ppt_h"/>
                                          </p:val>
                                        </p:tav>
                                        <p:tav tm="100000">
                                          <p:val>
                                            <p:fltVal val="0"/>
                                          </p:val>
                                        </p:tav>
                                      </p:tavLst>
                                    </p:anim>
                                    <p:animEffect transition="out" filter="fade">
                                      <p:cBhvr>
                                        <p:cTn id="96" dur="500"/>
                                        <p:tgtEl>
                                          <p:spTgt spid="13"/>
                                        </p:tgtEl>
                                      </p:cBhvr>
                                    </p:animEffect>
                                    <p:set>
                                      <p:cBhvr>
                                        <p:cTn id="97" dur="1" fill="hold">
                                          <p:stCondLst>
                                            <p:cond delay="499"/>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98" restart="whenNotActive" fill="hold" evtFilter="cancelBubble" nodeType="interactiveSeq">
                <p:stCondLst>
                  <p:cond evt="onClick" delay="0">
                    <p:tgtEl>
                      <p:spTgt spid="14"/>
                    </p:tgtEl>
                  </p:cond>
                </p:stCondLst>
                <p:endSync evt="end" delay="0">
                  <p:rtn val="all"/>
                </p:endSync>
                <p:childTnLst>
                  <p:par>
                    <p:cTn id="99" fill="hold">
                      <p:stCondLst>
                        <p:cond delay="0"/>
                      </p:stCondLst>
                      <p:childTnLst>
                        <p:par>
                          <p:cTn id="100" fill="hold">
                            <p:stCondLst>
                              <p:cond delay="0"/>
                            </p:stCondLst>
                            <p:childTnLst>
                              <p:par>
                                <p:cTn id="101" presetID="53" presetClass="exit" presetSubtype="32" fill="hold" nodeType="clickEffect">
                                  <p:stCondLst>
                                    <p:cond delay="0"/>
                                  </p:stCondLst>
                                  <p:childTnLst>
                                    <p:anim calcmode="lin" valueType="num">
                                      <p:cBhvr>
                                        <p:cTn id="102" dur="500"/>
                                        <p:tgtEl>
                                          <p:spTgt spid="14"/>
                                        </p:tgtEl>
                                        <p:attrNameLst>
                                          <p:attrName>ppt_w</p:attrName>
                                        </p:attrNameLst>
                                      </p:cBhvr>
                                      <p:tavLst>
                                        <p:tav tm="0">
                                          <p:val>
                                            <p:strVal val="ppt_w"/>
                                          </p:val>
                                        </p:tav>
                                        <p:tav tm="100000">
                                          <p:val>
                                            <p:fltVal val="0"/>
                                          </p:val>
                                        </p:tav>
                                      </p:tavLst>
                                    </p:anim>
                                    <p:anim calcmode="lin" valueType="num">
                                      <p:cBhvr>
                                        <p:cTn id="103" dur="500"/>
                                        <p:tgtEl>
                                          <p:spTgt spid="14"/>
                                        </p:tgtEl>
                                        <p:attrNameLst>
                                          <p:attrName>ppt_h</p:attrName>
                                        </p:attrNameLst>
                                      </p:cBhvr>
                                      <p:tavLst>
                                        <p:tav tm="0">
                                          <p:val>
                                            <p:strVal val="ppt_h"/>
                                          </p:val>
                                        </p:tav>
                                        <p:tav tm="100000">
                                          <p:val>
                                            <p:fltVal val="0"/>
                                          </p:val>
                                        </p:tav>
                                      </p:tavLst>
                                    </p:anim>
                                    <p:animEffect transition="out" filter="fade">
                                      <p:cBhvr>
                                        <p:cTn id="104" dur="500"/>
                                        <p:tgtEl>
                                          <p:spTgt spid="14"/>
                                        </p:tgtEl>
                                      </p:cBhvr>
                                    </p:animEffect>
                                    <p:set>
                                      <p:cBhvr>
                                        <p:cTn id="105" dur="1" fill="hold">
                                          <p:stCondLst>
                                            <p:cond delay="499"/>
                                          </p:stCondLst>
                                        </p:cTn>
                                        <p:tgtEl>
                                          <p:spTgt spid="14"/>
                                        </p:tgtEl>
                                        <p:attrNameLst>
                                          <p:attrName>style.visibility</p:attrName>
                                        </p:attrNameLst>
                                      </p:cBhvr>
                                      <p:to>
                                        <p:strVal val="hidden"/>
                                      </p:to>
                                    </p:set>
                                  </p:childTnLst>
                                </p:cTn>
                              </p:par>
                            </p:childTnLst>
                          </p:cTn>
                        </p:par>
                      </p:childTnLst>
                    </p:cTn>
                  </p:par>
                </p:childTnLst>
              </p:cTn>
              <p:nextCondLst>
                <p:cond evt="onClick" delay="0">
                  <p:tgtEl>
                    <p:spTgt spid="14"/>
                  </p:tgtEl>
                </p:cond>
              </p:nextCondLst>
            </p:seq>
            <p:seq concurrent="1" nextAc="seek">
              <p:cTn id="106" restart="whenNotActive" fill="hold" evtFilter="cancelBubble" nodeType="interactiveSeq">
                <p:stCondLst>
                  <p:cond evt="onClick" delay="0">
                    <p:tgtEl>
                      <p:spTgt spid="15"/>
                    </p:tgtEl>
                  </p:cond>
                </p:stCondLst>
                <p:endSync evt="end" delay="0">
                  <p:rtn val="all"/>
                </p:endSync>
                <p:childTnLst>
                  <p:par>
                    <p:cTn id="107" fill="hold">
                      <p:stCondLst>
                        <p:cond delay="0"/>
                      </p:stCondLst>
                      <p:childTnLst>
                        <p:par>
                          <p:cTn id="108" fill="hold">
                            <p:stCondLst>
                              <p:cond delay="0"/>
                            </p:stCondLst>
                            <p:childTnLst>
                              <p:par>
                                <p:cTn id="109" presetID="53" presetClass="exit" presetSubtype="32" fill="hold" nodeType="clickEffect">
                                  <p:stCondLst>
                                    <p:cond delay="0"/>
                                  </p:stCondLst>
                                  <p:childTnLst>
                                    <p:anim calcmode="lin" valueType="num">
                                      <p:cBhvr>
                                        <p:cTn id="110" dur="500"/>
                                        <p:tgtEl>
                                          <p:spTgt spid="15"/>
                                        </p:tgtEl>
                                        <p:attrNameLst>
                                          <p:attrName>ppt_w</p:attrName>
                                        </p:attrNameLst>
                                      </p:cBhvr>
                                      <p:tavLst>
                                        <p:tav tm="0">
                                          <p:val>
                                            <p:strVal val="ppt_w"/>
                                          </p:val>
                                        </p:tav>
                                        <p:tav tm="100000">
                                          <p:val>
                                            <p:fltVal val="0"/>
                                          </p:val>
                                        </p:tav>
                                      </p:tavLst>
                                    </p:anim>
                                    <p:anim calcmode="lin" valueType="num">
                                      <p:cBhvr>
                                        <p:cTn id="111" dur="500"/>
                                        <p:tgtEl>
                                          <p:spTgt spid="15"/>
                                        </p:tgtEl>
                                        <p:attrNameLst>
                                          <p:attrName>ppt_h</p:attrName>
                                        </p:attrNameLst>
                                      </p:cBhvr>
                                      <p:tavLst>
                                        <p:tav tm="0">
                                          <p:val>
                                            <p:strVal val="ppt_h"/>
                                          </p:val>
                                        </p:tav>
                                        <p:tav tm="100000">
                                          <p:val>
                                            <p:fltVal val="0"/>
                                          </p:val>
                                        </p:tav>
                                      </p:tavLst>
                                    </p:anim>
                                    <p:animEffect transition="out" filter="fade">
                                      <p:cBhvr>
                                        <p:cTn id="112" dur="500"/>
                                        <p:tgtEl>
                                          <p:spTgt spid="15"/>
                                        </p:tgtEl>
                                      </p:cBhvr>
                                    </p:animEffect>
                                    <p:set>
                                      <p:cBhvr>
                                        <p:cTn id="113" dur="1" fill="hold">
                                          <p:stCondLst>
                                            <p:cond delay="499"/>
                                          </p:stCondLst>
                                        </p:cTn>
                                        <p:tgtEl>
                                          <p:spTgt spid="15"/>
                                        </p:tgtEl>
                                        <p:attrNameLst>
                                          <p:attrName>style.visibility</p:attrName>
                                        </p:attrNameLst>
                                      </p:cBhvr>
                                      <p:to>
                                        <p:strVal val="hidden"/>
                                      </p:to>
                                    </p:set>
                                  </p:childTnLst>
                                </p:cTn>
                              </p:par>
                            </p:childTnLst>
                          </p:cTn>
                        </p:par>
                      </p:childTnLst>
                    </p:cTn>
                  </p:par>
                </p:childTnLst>
              </p:cTn>
              <p:nextCondLst>
                <p:cond evt="onClick" delay="0">
                  <p:tgtEl>
                    <p:spTgt spid="15"/>
                  </p:tgtEl>
                </p:cond>
              </p:nextCondLst>
            </p:seq>
            <p:seq concurrent="1" nextAc="seek">
              <p:cTn id="114" restart="whenNotActive" fill="hold" evtFilter="cancelBubble" nodeType="interactiveSeq">
                <p:stCondLst>
                  <p:cond evt="onClick" delay="0">
                    <p:tgtEl>
                      <p:spTgt spid="16"/>
                    </p:tgtEl>
                  </p:cond>
                </p:stCondLst>
                <p:endSync evt="end" delay="0">
                  <p:rtn val="all"/>
                </p:endSync>
                <p:childTnLst>
                  <p:par>
                    <p:cTn id="115" fill="hold">
                      <p:stCondLst>
                        <p:cond delay="0"/>
                      </p:stCondLst>
                      <p:childTnLst>
                        <p:par>
                          <p:cTn id="116" fill="hold">
                            <p:stCondLst>
                              <p:cond delay="0"/>
                            </p:stCondLst>
                            <p:childTnLst>
                              <p:par>
                                <p:cTn id="117" presetID="53" presetClass="exit" presetSubtype="32" fill="hold" nodeType="clickEffect">
                                  <p:stCondLst>
                                    <p:cond delay="0"/>
                                  </p:stCondLst>
                                  <p:childTnLst>
                                    <p:anim calcmode="lin" valueType="num">
                                      <p:cBhvr>
                                        <p:cTn id="118" dur="500"/>
                                        <p:tgtEl>
                                          <p:spTgt spid="16"/>
                                        </p:tgtEl>
                                        <p:attrNameLst>
                                          <p:attrName>ppt_w</p:attrName>
                                        </p:attrNameLst>
                                      </p:cBhvr>
                                      <p:tavLst>
                                        <p:tav tm="0">
                                          <p:val>
                                            <p:strVal val="ppt_w"/>
                                          </p:val>
                                        </p:tav>
                                        <p:tav tm="100000">
                                          <p:val>
                                            <p:fltVal val="0"/>
                                          </p:val>
                                        </p:tav>
                                      </p:tavLst>
                                    </p:anim>
                                    <p:anim calcmode="lin" valueType="num">
                                      <p:cBhvr>
                                        <p:cTn id="119" dur="500"/>
                                        <p:tgtEl>
                                          <p:spTgt spid="16"/>
                                        </p:tgtEl>
                                        <p:attrNameLst>
                                          <p:attrName>ppt_h</p:attrName>
                                        </p:attrNameLst>
                                      </p:cBhvr>
                                      <p:tavLst>
                                        <p:tav tm="0">
                                          <p:val>
                                            <p:strVal val="ppt_h"/>
                                          </p:val>
                                        </p:tav>
                                        <p:tav tm="100000">
                                          <p:val>
                                            <p:fltVal val="0"/>
                                          </p:val>
                                        </p:tav>
                                      </p:tavLst>
                                    </p:anim>
                                    <p:animEffect transition="out" filter="fade">
                                      <p:cBhvr>
                                        <p:cTn id="120" dur="500"/>
                                        <p:tgtEl>
                                          <p:spTgt spid="16"/>
                                        </p:tgtEl>
                                      </p:cBhvr>
                                    </p:animEffect>
                                    <p:set>
                                      <p:cBhvr>
                                        <p:cTn id="121"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6"/>
                  </p:tgtEl>
                </p:cond>
              </p:nextCondLst>
            </p:seq>
            <p:seq concurrent="1" nextAc="seek">
              <p:cTn id="122" restart="whenNotActive" fill="hold" evtFilter="cancelBubble" nodeType="interactiveSeq">
                <p:stCondLst>
                  <p:cond evt="onClick" delay="0">
                    <p:tgtEl>
                      <p:spTgt spid="17"/>
                    </p:tgtEl>
                  </p:cond>
                </p:stCondLst>
                <p:endSync evt="end" delay="0">
                  <p:rtn val="all"/>
                </p:endSync>
                <p:childTnLst>
                  <p:par>
                    <p:cTn id="123" fill="hold">
                      <p:stCondLst>
                        <p:cond delay="0"/>
                      </p:stCondLst>
                      <p:childTnLst>
                        <p:par>
                          <p:cTn id="124" fill="hold">
                            <p:stCondLst>
                              <p:cond delay="0"/>
                            </p:stCondLst>
                            <p:childTnLst>
                              <p:par>
                                <p:cTn id="125" presetID="53" presetClass="exit" presetSubtype="32" fill="hold" nodeType="clickEffect">
                                  <p:stCondLst>
                                    <p:cond delay="0"/>
                                  </p:stCondLst>
                                  <p:childTnLst>
                                    <p:anim calcmode="lin" valueType="num">
                                      <p:cBhvr>
                                        <p:cTn id="126" dur="500"/>
                                        <p:tgtEl>
                                          <p:spTgt spid="17"/>
                                        </p:tgtEl>
                                        <p:attrNameLst>
                                          <p:attrName>ppt_w</p:attrName>
                                        </p:attrNameLst>
                                      </p:cBhvr>
                                      <p:tavLst>
                                        <p:tav tm="0">
                                          <p:val>
                                            <p:strVal val="ppt_w"/>
                                          </p:val>
                                        </p:tav>
                                        <p:tav tm="100000">
                                          <p:val>
                                            <p:fltVal val="0"/>
                                          </p:val>
                                        </p:tav>
                                      </p:tavLst>
                                    </p:anim>
                                    <p:anim calcmode="lin" valueType="num">
                                      <p:cBhvr>
                                        <p:cTn id="127" dur="500"/>
                                        <p:tgtEl>
                                          <p:spTgt spid="17"/>
                                        </p:tgtEl>
                                        <p:attrNameLst>
                                          <p:attrName>ppt_h</p:attrName>
                                        </p:attrNameLst>
                                      </p:cBhvr>
                                      <p:tavLst>
                                        <p:tav tm="0">
                                          <p:val>
                                            <p:strVal val="ppt_h"/>
                                          </p:val>
                                        </p:tav>
                                        <p:tav tm="100000">
                                          <p:val>
                                            <p:fltVal val="0"/>
                                          </p:val>
                                        </p:tav>
                                      </p:tavLst>
                                    </p:anim>
                                    <p:animEffect transition="out" filter="fade">
                                      <p:cBhvr>
                                        <p:cTn id="128" dur="500"/>
                                        <p:tgtEl>
                                          <p:spTgt spid="17"/>
                                        </p:tgtEl>
                                      </p:cBhvr>
                                    </p:animEffect>
                                    <p:set>
                                      <p:cBhvr>
                                        <p:cTn id="129" dur="1" fill="hold">
                                          <p:stCondLst>
                                            <p:cond delay="499"/>
                                          </p:stCondLst>
                                        </p:cTn>
                                        <p:tgtEl>
                                          <p:spTgt spid="17"/>
                                        </p:tgtEl>
                                        <p:attrNameLst>
                                          <p:attrName>style.visibility</p:attrName>
                                        </p:attrNameLst>
                                      </p:cBhvr>
                                      <p:to>
                                        <p:strVal val="hidden"/>
                                      </p:to>
                                    </p:set>
                                  </p:childTnLst>
                                </p:cTn>
                              </p:par>
                            </p:childTnLst>
                          </p:cTn>
                        </p:par>
                      </p:childTnLst>
                    </p:cTn>
                  </p:par>
                </p:childTnLst>
              </p:cTn>
              <p:nextCondLst>
                <p:cond evt="onClick" delay="0">
                  <p:tgtEl>
                    <p:spTgt spid="17"/>
                  </p:tgtEl>
                </p:cond>
              </p:nextCondLst>
            </p:seq>
            <p:seq concurrent="1" nextAc="seek">
              <p:cTn id="130" restart="whenNotActive" fill="hold" evtFilter="cancelBubble" nodeType="interactiveSeq">
                <p:stCondLst>
                  <p:cond evt="onClick" delay="0">
                    <p:tgtEl>
                      <p:spTgt spid="18"/>
                    </p:tgtEl>
                  </p:cond>
                </p:stCondLst>
                <p:endSync evt="end" delay="0">
                  <p:rtn val="all"/>
                </p:endSync>
                <p:childTnLst>
                  <p:par>
                    <p:cTn id="131" fill="hold">
                      <p:stCondLst>
                        <p:cond delay="0"/>
                      </p:stCondLst>
                      <p:childTnLst>
                        <p:par>
                          <p:cTn id="132" fill="hold">
                            <p:stCondLst>
                              <p:cond delay="0"/>
                            </p:stCondLst>
                            <p:childTnLst>
                              <p:par>
                                <p:cTn id="133" presetID="53" presetClass="exit" presetSubtype="32" fill="hold" nodeType="clickEffect">
                                  <p:stCondLst>
                                    <p:cond delay="0"/>
                                  </p:stCondLst>
                                  <p:childTnLst>
                                    <p:anim calcmode="lin" valueType="num">
                                      <p:cBhvr>
                                        <p:cTn id="134" dur="500"/>
                                        <p:tgtEl>
                                          <p:spTgt spid="18"/>
                                        </p:tgtEl>
                                        <p:attrNameLst>
                                          <p:attrName>ppt_w</p:attrName>
                                        </p:attrNameLst>
                                      </p:cBhvr>
                                      <p:tavLst>
                                        <p:tav tm="0">
                                          <p:val>
                                            <p:strVal val="ppt_w"/>
                                          </p:val>
                                        </p:tav>
                                        <p:tav tm="100000">
                                          <p:val>
                                            <p:fltVal val="0"/>
                                          </p:val>
                                        </p:tav>
                                      </p:tavLst>
                                    </p:anim>
                                    <p:anim calcmode="lin" valueType="num">
                                      <p:cBhvr>
                                        <p:cTn id="135" dur="500"/>
                                        <p:tgtEl>
                                          <p:spTgt spid="18"/>
                                        </p:tgtEl>
                                        <p:attrNameLst>
                                          <p:attrName>ppt_h</p:attrName>
                                        </p:attrNameLst>
                                      </p:cBhvr>
                                      <p:tavLst>
                                        <p:tav tm="0">
                                          <p:val>
                                            <p:strVal val="ppt_h"/>
                                          </p:val>
                                        </p:tav>
                                        <p:tav tm="100000">
                                          <p:val>
                                            <p:fltVal val="0"/>
                                          </p:val>
                                        </p:tav>
                                      </p:tavLst>
                                    </p:anim>
                                    <p:animEffect transition="out" filter="fade">
                                      <p:cBhvr>
                                        <p:cTn id="136" dur="500"/>
                                        <p:tgtEl>
                                          <p:spTgt spid="18"/>
                                        </p:tgtEl>
                                      </p:cBhvr>
                                    </p:animEffect>
                                    <p:set>
                                      <p:cBhvr>
                                        <p:cTn id="137" dur="1" fill="hold">
                                          <p:stCondLst>
                                            <p:cond delay="499"/>
                                          </p:stCondLst>
                                        </p:cTn>
                                        <p:tgtEl>
                                          <p:spTgt spid="18"/>
                                        </p:tgtEl>
                                        <p:attrNameLst>
                                          <p:attrName>style.visibility</p:attrName>
                                        </p:attrNameLst>
                                      </p:cBhvr>
                                      <p:to>
                                        <p:strVal val="hidden"/>
                                      </p:to>
                                    </p:set>
                                  </p:childTnLst>
                                </p:cTn>
                              </p:par>
                            </p:childTnLst>
                          </p:cTn>
                        </p:par>
                      </p:childTnLst>
                    </p:cTn>
                  </p:par>
                </p:childTnLst>
              </p:cTn>
              <p:nextCondLst>
                <p:cond evt="onClick" delay="0">
                  <p:tgtEl>
                    <p:spTgt spid="18"/>
                  </p:tgtEl>
                </p:cond>
              </p:nextCondLst>
            </p:seq>
            <p:seq concurrent="1" nextAc="seek">
              <p:cTn id="138" restart="whenNotActive" fill="hold" evtFilter="cancelBubble" nodeType="interactiveSeq">
                <p:stCondLst>
                  <p:cond evt="onClick" delay="0">
                    <p:tgtEl>
                      <p:spTgt spid="19"/>
                    </p:tgtEl>
                  </p:cond>
                </p:stCondLst>
                <p:endSync evt="end" delay="0">
                  <p:rtn val="all"/>
                </p:endSync>
                <p:childTnLst>
                  <p:par>
                    <p:cTn id="139" fill="hold">
                      <p:stCondLst>
                        <p:cond delay="0"/>
                      </p:stCondLst>
                      <p:childTnLst>
                        <p:par>
                          <p:cTn id="140" fill="hold">
                            <p:stCondLst>
                              <p:cond delay="0"/>
                            </p:stCondLst>
                            <p:childTnLst>
                              <p:par>
                                <p:cTn id="141" presetID="53" presetClass="exit" presetSubtype="32" fill="hold" nodeType="clickEffect">
                                  <p:stCondLst>
                                    <p:cond delay="0"/>
                                  </p:stCondLst>
                                  <p:childTnLst>
                                    <p:anim calcmode="lin" valueType="num">
                                      <p:cBhvr>
                                        <p:cTn id="142" dur="500"/>
                                        <p:tgtEl>
                                          <p:spTgt spid="19"/>
                                        </p:tgtEl>
                                        <p:attrNameLst>
                                          <p:attrName>ppt_w</p:attrName>
                                        </p:attrNameLst>
                                      </p:cBhvr>
                                      <p:tavLst>
                                        <p:tav tm="0">
                                          <p:val>
                                            <p:strVal val="ppt_w"/>
                                          </p:val>
                                        </p:tav>
                                        <p:tav tm="100000">
                                          <p:val>
                                            <p:fltVal val="0"/>
                                          </p:val>
                                        </p:tav>
                                      </p:tavLst>
                                    </p:anim>
                                    <p:anim calcmode="lin" valueType="num">
                                      <p:cBhvr>
                                        <p:cTn id="143" dur="500"/>
                                        <p:tgtEl>
                                          <p:spTgt spid="19"/>
                                        </p:tgtEl>
                                        <p:attrNameLst>
                                          <p:attrName>ppt_h</p:attrName>
                                        </p:attrNameLst>
                                      </p:cBhvr>
                                      <p:tavLst>
                                        <p:tav tm="0">
                                          <p:val>
                                            <p:strVal val="ppt_h"/>
                                          </p:val>
                                        </p:tav>
                                        <p:tav tm="100000">
                                          <p:val>
                                            <p:fltVal val="0"/>
                                          </p:val>
                                        </p:tav>
                                      </p:tavLst>
                                    </p:anim>
                                    <p:animEffect transition="out" filter="fade">
                                      <p:cBhvr>
                                        <p:cTn id="144" dur="500"/>
                                        <p:tgtEl>
                                          <p:spTgt spid="19"/>
                                        </p:tgtEl>
                                      </p:cBhvr>
                                    </p:animEffect>
                                    <p:set>
                                      <p:cBhvr>
                                        <p:cTn id="145" dur="1" fill="hold">
                                          <p:stCondLst>
                                            <p:cond delay="499"/>
                                          </p:stCondLst>
                                        </p:cTn>
                                        <p:tgtEl>
                                          <p:spTgt spid="19"/>
                                        </p:tgtEl>
                                        <p:attrNameLst>
                                          <p:attrName>style.visibility</p:attrName>
                                        </p:attrNameLst>
                                      </p:cBhvr>
                                      <p:to>
                                        <p:strVal val="hidden"/>
                                      </p:to>
                                    </p:set>
                                  </p:childTnLst>
                                </p:cTn>
                              </p:par>
                            </p:childTnLst>
                          </p:cTn>
                        </p:par>
                      </p:childTnLst>
                    </p:cTn>
                  </p:par>
                </p:childTnLst>
              </p:cTn>
              <p:nextCondLst>
                <p:cond evt="onClick" delay="0">
                  <p:tgtEl>
                    <p:spTgt spid="19"/>
                  </p:tgtEl>
                </p:cond>
              </p:nextCondLst>
            </p:seq>
            <p:seq concurrent="1" nextAc="seek">
              <p:cTn id="146" restart="whenNotActive" fill="hold" evtFilter="cancelBubble" nodeType="interactiveSeq">
                <p:stCondLst>
                  <p:cond evt="onClick" delay="0">
                    <p:tgtEl>
                      <p:spTgt spid="20"/>
                    </p:tgtEl>
                  </p:cond>
                </p:stCondLst>
                <p:endSync evt="end" delay="0">
                  <p:rtn val="all"/>
                </p:endSync>
                <p:childTnLst>
                  <p:par>
                    <p:cTn id="147" fill="hold">
                      <p:stCondLst>
                        <p:cond delay="0"/>
                      </p:stCondLst>
                      <p:childTnLst>
                        <p:par>
                          <p:cTn id="148" fill="hold">
                            <p:stCondLst>
                              <p:cond delay="0"/>
                            </p:stCondLst>
                            <p:childTnLst>
                              <p:par>
                                <p:cTn id="149" presetID="53" presetClass="exit" presetSubtype="32" fill="hold" nodeType="clickEffect">
                                  <p:stCondLst>
                                    <p:cond delay="0"/>
                                  </p:stCondLst>
                                  <p:childTnLst>
                                    <p:anim calcmode="lin" valueType="num">
                                      <p:cBhvr>
                                        <p:cTn id="150" dur="500"/>
                                        <p:tgtEl>
                                          <p:spTgt spid="20"/>
                                        </p:tgtEl>
                                        <p:attrNameLst>
                                          <p:attrName>ppt_w</p:attrName>
                                        </p:attrNameLst>
                                      </p:cBhvr>
                                      <p:tavLst>
                                        <p:tav tm="0">
                                          <p:val>
                                            <p:strVal val="ppt_w"/>
                                          </p:val>
                                        </p:tav>
                                        <p:tav tm="100000">
                                          <p:val>
                                            <p:fltVal val="0"/>
                                          </p:val>
                                        </p:tav>
                                      </p:tavLst>
                                    </p:anim>
                                    <p:anim calcmode="lin" valueType="num">
                                      <p:cBhvr>
                                        <p:cTn id="151" dur="500"/>
                                        <p:tgtEl>
                                          <p:spTgt spid="20"/>
                                        </p:tgtEl>
                                        <p:attrNameLst>
                                          <p:attrName>ppt_h</p:attrName>
                                        </p:attrNameLst>
                                      </p:cBhvr>
                                      <p:tavLst>
                                        <p:tav tm="0">
                                          <p:val>
                                            <p:strVal val="ppt_h"/>
                                          </p:val>
                                        </p:tav>
                                        <p:tav tm="100000">
                                          <p:val>
                                            <p:fltVal val="0"/>
                                          </p:val>
                                        </p:tav>
                                      </p:tavLst>
                                    </p:anim>
                                    <p:animEffect transition="out" filter="fade">
                                      <p:cBhvr>
                                        <p:cTn id="152" dur="500"/>
                                        <p:tgtEl>
                                          <p:spTgt spid="20"/>
                                        </p:tgtEl>
                                      </p:cBhvr>
                                    </p:animEffect>
                                    <p:set>
                                      <p:cBhvr>
                                        <p:cTn id="153" dur="1" fill="hold">
                                          <p:stCondLst>
                                            <p:cond delay="499"/>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20"/>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7"/>
          <p:cNvGrpSpPr/>
          <p:nvPr/>
        </p:nvGrpSpPr>
        <p:grpSpPr bwMode="auto">
          <a:xfrm>
            <a:off x="1493839" y="1856318"/>
            <a:ext cx="901700" cy="1176867"/>
            <a:chOff x="1209675" y="1716088"/>
            <a:chExt cx="845646" cy="882650"/>
          </a:xfrm>
        </p:grpSpPr>
        <p:grpSp>
          <p:nvGrpSpPr>
            <p:cNvPr id="3" name="组合 7"/>
            <p:cNvGrpSpPr/>
            <p:nvPr/>
          </p:nvGrpSpPr>
          <p:grpSpPr bwMode="auto">
            <a:xfrm>
              <a:off x="1209675" y="1747838"/>
              <a:ext cx="836613" cy="850900"/>
              <a:chOff x="2437" y="2032"/>
              <a:chExt cx="1244" cy="1264"/>
            </a:xfrm>
          </p:grpSpPr>
          <p:sp>
            <p:nvSpPr>
              <p:cNvPr id="1433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34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34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342" name="文本框 64"/>
            <p:cNvSpPr txBox="1">
              <a:spLocks noChangeArrowheads="1"/>
            </p:cNvSpPr>
            <p:nvPr/>
          </p:nvSpPr>
          <p:spPr bwMode="auto">
            <a:xfrm>
              <a:off x="1244108" y="1716088"/>
              <a:ext cx="811213" cy="80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冈</a:t>
              </a:r>
            </a:p>
          </p:txBody>
        </p:sp>
      </p:grpSp>
      <p:grpSp>
        <p:nvGrpSpPr>
          <p:cNvPr id="4" name="组合 7"/>
          <p:cNvGrpSpPr/>
          <p:nvPr/>
        </p:nvGrpSpPr>
        <p:grpSpPr bwMode="auto">
          <a:xfrm>
            <a:off x="2741614" y="1856318"/>
            <a:ext cx="890587" cy="1176867"/>
            <a:chOff x="1209675" y="1716088"/>
            <a:chExt cx="836613" cy="882650"/>
          </a:xfrm>
        </p:grpSpPr>
        <p:grpSp>
          <p:nvGrpSpPr>
            <p:cNvPr id="5" name="组合 7"/>
            <p:cNvGrpSpPr/>
            <p:nvPr/>
          </p:nvGrpSpPr>
          <p:grpSpPr bwMode="auto">
            <a:xfrm>
              <a:off x="1209675" y="1747838"/>
              <a:ext cx="836613" cy="850900"/>
              <a:chOff x="2437" y="2032"/>
              <a:chExt cx="1244" cy="1264"/>
            </a:xfrm>
          </p:grpSpPr>
          <p:sp>
            <p:nvSpPr>
              <p:cNvPr id="14345"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346"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347"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348" name="文本框 64"/>
            <p:cNvSpPr txBox="1">
              <a:spLocks noChangeArrowheads="1"/>
            </p:cNvSpPr>
            <p:nvPr/>
          </p:nvSpPr>
          <p:spPr bwMode="auto">
            <a:xfrm>
              <a:off x="1235075" y="1716088"/>
              <a:ext cx="811213" cy="80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饥</a:t>
              </a:r>
            </a:p>
          </p:txBody>
        </p:sp>
      </p:grpSp>
      <p:grpSp>
        <p:nvGrpSpPr>
          <p:cNvPr id="6" name="组合 7"/>
          <p:cNvGrpSpPr/>
          <p:nvPr/>
        </p:nvGrpSpPr>
        <p:grpSpPr bwMode="auto">
          <a:xfrm>
            <a:off x="3978275" y="1856318"/>
            <a:ext cx="931863" cy="1176867"/>
            <a:chOff x="1209675" y="1716088"/>
            <a:chExt cx="874212" cy="882650"/>
          </a:xfrm>
        </p:grpSpPr>
        <p:grpSp>
          <p:nvGrpSpPr>
            <p:cNvPr id="7" name="组合 7"/>
            <p:cNvGrpSpPr/>
            <p:nvPr/>
          </p:nvGrpSpPr>
          <p:grpSpPr bwMode="auto">
            <a:xfrm>
              <a:off x="1209675" y="1747838"/>
              <a:ext cx="836613" cy="850900"/>
              <a:chOff x="2437" y="2032"/>
              <a:chExt cx="1244" cy="1264"/>
            </a:xfrm>
          </p:grpSpPr>
          <p:sp>
            <p:nvSpPr>
              <p:cNvPr id="14351"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352"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353"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354" name="文本框 64"/>
            <p:cNvSpPr txBox="1">
              <a:spLocks noChangeArrowheads="1"/>
            </p:cNvSpPr>
            <p:nvPr/>
          </p:nvSpPr>
          <p:spPr bwMode="auto">
            <a:xfrm>
              <a:off x="1272674" y="1716088"/>
              <a:ext cx="811213" cy="80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碟</a:t>
              </a:r>
            </a:p>
          </p:txBody>
        </p:sp>
      </p:grpSp>
      <p:grpSp>
        <p:nvGrpSpPr>
          <p:cNvPr id="8" name="组合 7"/>
          <p:cNvGrpSpPr/>
          <p:nvPr/>
        </p:nvGrpSpPr>
        <p:grpSpPr bwMode="auto">
          <a:xfrm>
            <a:off x="5216526" y="1856318"/>
            <a:ext cx="892175" cy="1176867"/>
            <a:chOff x="1209675" y="1716088"/>
            <a:chExt cx="836613" cy="882650"/>
          </a:xfrm>
        </p:grpSpPr>
        <p:grpSp>
          <p:nvGrpSpPr>
            <p:cNvPr id="9" name="组合 7"/>
            <p:cNvGrpSpPr/>
            <p:nvPr/>
          </p:nvGrpSpPr>
          <p:grpSpPr bwMode="auto">
            <a:xfrm>
              <a:off x="1209675" y="1747838"/>
              <a:ext cx="836613" cy="850900"/>
              <a:chOff x="2437" y="2032"/>
              <a:chExt cx="1244" cy="1264"/>
            </a:xfrm>
          </p:grpSpPr>
          <p:sp>
            <p:nvSpPr>
              <p:cNvPr id="14357"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358"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359"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360" name="文本框 64"/>
            <p:cNvSpPr txBox="1">
              <a:spLocks noChangeArrowheads="1"/>
            </p:cNvSpPr>
            <p:nvPr/>
          </p:nvSpPr>
          <p:spPr bwMode="auto">
            <a:xfrm>
              <a:off x="1235075" y="1716088"/>
              <a:ext cx="811213" cy="80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俺</a:t>
              </a:r>
            </a:p>
          </p:txBody>
        </p:sp>
      </p:grpSp>
      <p:grpSp>
        <p:nvGrpSpPr>
          <p:cNvPr id="10" name="组合 7"/>
          <p:cNvGrpSpPr/>
          <p:nvPr/>
        </p:nvGrpSpPr>
        <p:grpSpPr bwMode="auto">
          <a:xfrm>
            <a:off x="1493839" y="3278718"/>
            <a:ext cx="901700" cy="1176867"/>
            <a:chOff x="1209675" y="1716088"/>
            <a:chExt cx="845646" cy="882650"/>
          </a:xfrm>
        </p:grpSpPr>
        <p:grpSp>
          <p:nvGrpSpPr>
            <p:cNvPr id="11" name="组合 7"/>
            <p:cNvGrpSpPr/>
            <p:nvPr/>
          </p:nvGrpSpPr>
          <p:grpSpPr bwMode="auto">
            <a:xfrm>
              <a:off x="1209675" y="1747838"/>
              <a:ext cx="836613" cy="850900"/>
              <a:chOff x="2437" y="2032"/>
              <a:chExt cx="1244" cy="1264"/>
            </a:xfrm>
          </p:grpSpPr>
          <p:sp>
            <p:nvSpPr>
              <p:cNvPr id="14363"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364"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365"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366" name="文本框 64"/>
            <p:cNvSpPr txBox="1">
              <a:spLocks noChangeArrowheads="1"/>
            </p:cNvSpPr>
            <p:nvPr/>
          </p:nvSpPr>
          <p:spPr bwMode="auto">
            <a:xfrm>
              <a:off x="1244108" y="1716088"/>
              <a:ext cx="811213" cy="80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杖</a:t>
              </a:r>
            </a:p>
          </p:txBody>
        </p:sp>
      </p:grpSp>
      <p:grpSp>
        <p:nvGrpSpPr>
          <p:cNvPr id="12" name="组合 7"/>
          <p:cNvGrpSpPr/>
          <p:nvPr/>
        </p:nvGrpSpPr>
        <p:grpSpPr bwMode="auto">
          <a:xfrm>
            <a:off x="2725738" y="3278718"/>
            <a:ext cx="901700" cy="1176867"/>
            <a:chOff x="1209675" y="1716088"/>
            <a:chExt cx="845646" cy="882650"/>
          </a:xfrm>
        </p:grpSpPr>
        <p:grpSp>
          <p:nvGrpSpPr>
            <p:cNvPr id="13" name="组合 7"/>
            <p:cNvGrpSpPr/>
            <p:nvPr/>
          </p:nvGrpSpPr>
          <p:grpSpPr bwMode="auto">
            <a:xfrm>
              <a:off x="1209675" y="1747838"/>
              <a:ext cx="836613" cy="850900"/>
              <a:chOff x="2437" y="2032"/>
              <a:chExt cx="1244" cy="1264"/>
            </a:xfrm>
          </p:grpSpPr>
          <p:sp>
            <p:nvSpPr>
              <p:cNvPr id="1436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37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37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372" name="文本框 64"/>
            <p:cNvSpPr txBox="1">
              <a:spLocks noChangeArrowheads="1"/>
            </p:cNvSpPr>
            <p:nvPr/>
          </p:nvSpPr>
          <p:spPr bwMode="auto">
            <a:xfrm>
              <a:off x="1244108" y="1716088"/>
              <a:ext cx="811213" cy="80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申</a:t>
              </a:r>
            </a:p>
          </p:txBody>
        </p:sp>
      </p:grpSp>
      <p:grpSp>
        <p:nvGrpSpPr>
          <p:cNvPr id="14" name="组合 7"/>
          <p:cNvGrpSpPr/>
          <p:nvPr/>
        </p:nvGrpSpPr>
        <p:grpSpPr bwMode="auto">
          <a:xfrm>
            <a:off x="3957639" y="3278718"/>
            <a:ext cx="900112" cy="1176867"/>
            <a:chOff x="1209675" y="1716088"/>
            <a:chExt cx="845646" cy="882650"/>
          </a:xfrm>
        </p:grpSpPr>
        <p:grpSp>
          <p:nvGrpSpPr>
            <p:cNvPr id="15" name="组合 7"/>
            <p:cNvGrpSpPr/>
            <p:nvPr/>
          </p:nvGrpSpPr>
          <p:grpSpPr bwMode="auto">
            <a:xfrm>
              <a:off x="1209675" y="1747838"/>
              <a:ext cx="836613" cy="850900"/>
              <a:chOff x="2437" y="2032"/>
              <a:chExt cx="1244" cy="1264"/>
            </a:xfrm>
          </p:grpSpPr>
          <p:sp>
            <p:nvSpPr>
              <p:cNvPr id="14375"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376"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377"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378" name="文本框 64"/>
            <p:cNvSpPr txBox="1">
              <a:spLocks noChangeArrowheads="1"/>
            </p:cNvSpPr>
            <p:nvPr/>
          </p:nvSpPr>
          <p:spPr bwMode="auto">
            <a:xfrm>
              <a:off x="1244108" y="1716088"/>
              <a:ext cx="811213" cy="80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兼</a:t>
              </a:r>
            </a:p>
          </p:txBody>
        </p:sp>
      </p:grpSp>
      <p:grpSp>
        <p:nvGrpSpPr>
          <p:cNvPr id="16" name="组合 7"/>
          <p:cNvGrpSpPr/>
          <p:nvPr/>
        </p:nvGrpSpPr>
        <p:grpSpPr bwMode="auto">
          <a:xfrm>
            <a:off x="5187951" y="3278716"/>
            <a:ext cx="911225" cy="1174749"/>
            <a:chOff x="1209675" y="1718558"/>
            <a:chExt cx="853656" cy="880180"/>
          </a:xfrm>
        </p:grpSpPr>
        <p:grpSp>
          <p:nvGrpSpPr>
            <p:cNvPr id="17" name="组合 7"/>
            <p:cNvGrpSpPr/>
            <p:nvPr/>
          </p:nvGrpSpPr>
          <p:grpSpPr bwMode="auto">
            <a:xfrm>
              <a:off x="1209675" y="1747838"/>
              <a:ext cx="836613" cy="850900"/>
              <a:chOff x="2437" y="2032"/>
              <a:chExt cx="1244" cy="1264"/>
            </a:xfrm>
          </p:grpSpPr>
          <p:sp>
            <p:nvSpPr>
              <p:cNvPr id="14381"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382"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383"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384" name="文本框 64"/>
            <p:cNvSpPr txBox="1">
              <a:spLocks noChangeArrowheads="1"/>
            </p:cNvSpPr>
            <p:nvPr/>
          </p:nvSpPr>
          <p:spPr bwMode="auto">
            <a:xfrm>
              <a:off x="1252118" y="1718558"/>
              <a:ext cx="811213" cy="807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勿</a:t>
              </a:r>
            </a:p>
          </p:txBody>
        </p:sp>
      </p:grpSp>
      <p:grpSp>
        <p:nvGrpSpPr>
          <p:cNvPr id="18" name="组合 7"/>
          <p:cNvGrpSpPr/>
          <p:nvPr/>
        </p:nvGrpSpPr>
        <p:grpSpPr bwMode="auto">
          <a:xfrm>
            <a:off x="6429375" y="3278718"/>
            <a:ext cx="915988" cy="1189567"/>
            <a:chOff x="1209675" y="1707541"/>
            <a:chExt cx="860299" cy="891197"/>
          </a:xfrm>
        </p:grpSpPr>
        <p:grpSp>
          <p:nvGrpSpPr>
            <p:cNvPr id="19" name="组合 7"/>
            <p:cNvGrpSpPr/>
            <p:nvPr/>
          </p:nvGrpSpPr>
          <p:grpSpPr bwMode="auto">
            <a:xfrm>
              <a:off x="1209675" y="1747838"/>
              <a:ext cx="836613" cy="850900"/>
              <a:chOff x="2437" y="2032"/>
              <a:chExt cx="1244" cy="1264"/>
            </a:xfrm>
          </p:grpSpPr>
          <p:sp>
            <p:nvSpPr>
              <p:cNvPr id="14387"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388"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389"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390" name="文本框 64"/>
            <p:cNvSpPr txBox="1">
              <a:spLocks noChangeArrowheads="1"/>
            </p:cNvSpPr>
            <p:nvPr/>
          </p:nvSpPr>
          <p:spPr bwMode="auto">
            <a:xfrm>
              <a:off x="1258761" y="1707541"/>
              <a:ext cx="811213" cy="8070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拖</a:t>
              </a:r>
            </a:p>
          </p:txBody>
        </p:sp>
      </p:grpSp>
      <p:grpSp>
        <p:nvGrpSpPr>
          <p:cNvPr id="20" name="组合 7"/>
          <p:cNvGrpSpPr/>
          <p:nvPr/>
        </p:nvGrpSpPr>
        <p:grpSpPr bwMode="auto">
          <a:xfrm>
            <a:off x="6453189" y="1856317"/>
            <a:ext cx="892175" cy="1159933"/>
            <a:chOff x="1209675" y="1728538"/>
            <a:chExt cx="836613" cy="870200"/>
          </a:xfrm>
        </p:grpSpPr>
        <p:grpSp>
          <p:nvGrpSpPr>
            <p:cNvPr id="21" name="组合 7"/>
            <p:cNvGrpSpPr/>
            <p:nvPr/>
          </p:nvGrpSpPr>
          <p:grpSpPr bwMode="auto">
            <a:xfrm>
              <a:off x="1209675" y="1747838"/>
              <a:ext cx="836613" cy="850900"/>
              <a:chOff x="2437" y="2032"/>
              <a:chExt cx="1244" cy="1264"/>
            </a:xfrm>
          </p:grpSpPr>
          <p:sp>
            <p:nvSpPr>
              <p:cNvPr id="14393"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394"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395"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396" name="文本框 64"/>
            <p:cNvSpPr txBox="1">
              <a:spLocks noChangeArrowheads="1"/>
            </p:cNvSpPr>
            <p:nvPr/>
          </p:nvSpPr>
          <p:spPr bwMode="auto">
            <a:xfrm>
              <a:off x="1229833" y="1728538"/>
              <a:ext cx="811213" cy="8081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榜</a:t>
              </a:r>
            </a:p>
          </p:txBody>
        </p:sp>
      </p:grpSp>
      <p:grpSp>
        <p:nvGrpSpPr>
          <p:cNvPr id="22" name="组合 7"/>
          <p:cNvGrpSpPr/>
          <p:nvPr/>
        </p:nvGrpSpPr>
        <p:grpSpPr bwMode="auto">
          <a:xfrm>
            <a:off x="1493839" y="4684185"/>
            <a:ext cx="892175" cy="1219199"/>
            <a:chOff x="1209675" y="1742282"/>
            <a:chExt cx="836613" cy="856456"/>
          </a:xfrm>
        </p:grpSpPr>
        <p:grpSp>
          <p:nvGrpSpPr>
            <p:cNvPr id="23" name="组合 7"/>
            <p:cNvGrpSpPr/>
            <p:nvPr/>
          </p:nvGrpSpPr>
          <p:grpSpPr bwMode="auto">
            <a:xfrm>
              <a:off x="1209675" y="1747838"/>
              <a:ext cx="836613" cy="850900"/>
              <a:chOff x="2437" y="2032"/>
              <a:chExt cx="1244" cy="1264"/>
            </a:xfrm>
          </p:grpSpPr>
          <p:sp>
            <p:nvSpPr>
              <p:cNvPr id="1439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40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40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402" name="文本框 64"/>
            <p:cNvSpPr txBox="1">
              <a:spLocks noChangeArrowheads="1"/>
            </p:cNvSpPr>
            <p:nvPr/>
          </p:nvSpPr>
          <p:spPr bwMode="auto">
            <a:xfrm>
              <a:off x="1214639" y="1742282"/>
              <a:ext cx="811213" cy="7567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悉</a:t>
              </a:r>
            </a:p>
          </p:txBody>
        </p:sp>
      </p:grpSp>
      <p:grpSp>
        <p:nvGrpSpPr>
          <p:cNvPr id="24" name="组合 7"/>
          <p:cNvGrpSpPr/>
          <p:nvPr/>
        </p:nvGrpSpPr>
        <p:grpSpPr bwMode="auto">
          <a:xfrm>
            <a:off x="2713039" y="4673601"/>
            <a:ext cx="901700" cy="1176867"/>
            <a:chOff x="1209675" y="1716088"/>
            <a:chExt cx="845646" cy="882650"/>
          </a:xfrm>
        </p:grpSpPr>
        <p:grpSp>
          <p:nvGrpSpPr>
            <p:cNvPr id="25" name="组合 7"/>
            <p:cNvGrpSpPr/>
            <p:nvPr/>
          </p:nvGrpSpPr>
          <p:grpSpPr bwMode="auto">
            <a:xfrm>
              <a:off x="1209675" y="1747838"/>
              <a:ext cx="836613" cy="850900"/>
              <a:chOff x="2437" y="2032"/>
              <a:chExt cx="1244" cy="1264"/>
            </a:xfrm>
          </p:grpSpPr>
          <p:sp>
            <p:nvSpPr>
              <p:cNvPr id="14405"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406"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407"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408" name="文本框 64"/>
            <p:cNvSpPr txBox="1">
              <a:spLocks noChangeArrowheads="1"/>
            </p:cNvSpPr>
            <p:nvPr/>
          </p:nvSpPr>
          <p:spPr bwMode="auto">
            <a:xfrm>
              <a:off x="1244108" y="1716088"/>
              <a:ext cx="811213" cy="80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肋</a:t>
              </a:r>
            </a:p>
          </p:txBody>
        </p:sp>
      </p:grpSp>
      <p:grpSp>
        <p:nvGrpSpPr>
          <p:cNvPr id="26" name="组合 7"/>
          <p:cNvGrpSpPr/>
          <p:nvPr/>
        </p:nvGrpSpPr>
        <p:grpSpPr bwMode="auto">
          <a:xfrm>
            <a:off x="3925889" y="4677835"/>
            <a:ext cx="904875" cy="1176867"/>
            <a:chOff x="1209675" y="1716207"/>
            <a:chExt cx="849467" cy="882531"/>
          </a:xfrm>
        </p:grpSpPr>
        <p:grpSp>
          <p:nvGrpSpPr>
            <p:cNvPr id="27" name="组合 7"/>
            <p:cNvGrpSpPr/>
            <p:nvPr/>
          </p:nvGrpSpPr>
          <p:grpSpPr bwMode="auto">
            <a:xfrm>
              <a:off x="1209675" y="1747838"/>
              <a:ext cx="836613" cy="850900"/>
              <a:chOff x="2437" y="2032"/>
              <a:chExt cx="1244" cy="1264"/>
            </a:xfrm>
          </p:grpSpPr>
          <p:sp>
            <p:nvSpPr>
              <p:cNvPr id="14411"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412"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413"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414" name="文本框 64"/>
            <p:cNvSpPr txBox="1">
              <a:spLocks noChangeArrowheads="1"/>
            </p:cNvSpPr>
            <p:nvPr/>
          </p:nvSpPr>
          <p:spPr bwMode="auto">
            <a:xfrm>
              <a:off x="1247929" y="1716207"/>
              <a:ext cx="811213" cy="807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坠</a:t>
              </a:r>
            </a:p>
          </p:txBody>
        </p:sp>
      </p:grpSp>
      <p:grpSp>
        <p:nvGrpSpPr>
          <p:cNvPr id="28" name="组合 7"/>
          <p:cNvGrpSpPr/>
          <p:nvPr/>
        </p:nvGrpSpPr>
        <p:grpSpPr bwMode="auto">
          <a:xfrm>
            <a:off x="5246689" y="4684185"/>
            <a:ext cx="901700" cy="1176867"/>
            <a:chOff x="1209675" y="1716088"/>
            <a:chExt cx="845646" cy="882650"/>
          </a:xfrm>
        </p:grpSpPr>
        <p:grpSp>
          <p:nvGrpSpPr>
            <p:cNvPr id="29" name="组合 7"/>
            <p:cNvGrpSpPr/>
            <p:nvPr/>
          </p:nvGrpSpPr>
          <p:grpSpPr bwMode="auto">
            <a:xfrm>
              <a:off x="1209675" y="1747838"/>
              <a:ext cx="836613" cy="850900"/>
              <a:chOff x="2437" y="2032"/>
              <a:chExt cx="1244" cy="1264"/>
            </a:xfrm>
          </p:grpSpPr>
          <p:sp>
            <p:nvSpPr>
              <p:cNvPr id="14417"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418"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419"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420" name="文本框 64"/>
            <p:cNvSpPr txBox="1">
              <a:spLocks noChangeArrowheads="1"/>
            </p:cNvSpPr>
            <p:nvPr/>
          </p:nvSpPr>
          <p:spPr bwMode="auto">
            <a:xfrm>
              <a:off x="1244108" y="1716088"/>
              <a:ext cx="811213" cy="80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膛</a:t>
              </a:r>
            </a:p>
          </p:txBody>
        </p:sp>
      </p:grpSp>
      <p:grpSp>
        <p:nvGrpSpPr>
          <p:cNvPr id="30" name="组合 7"/>
          <p:cNvGrpSpPr/>
          <p:nvPr/>
        </p:nvGrpSpPr>
        <p:grpSpPr bwMode="auto">
          <a:xfrm>
            <a:off x="6443664" y="4677834"/>
            <a:ext cx="901700" cy="1176867"/>
            <a:chOff x="1209675" y="1716088"/>
            <a:chExt cx="845646" cy="882650"/>
          </a:xfrm>
        </p:grpSpPr>
        <p:grpSp>
          <p:nvGrpSpPr>
            <p:cNvPr id="31" name="组合 7"/>
            <p:cNvGrpSpPr/>
            <p:nvPr/>
          </p:nvGrpSpPr>
          <p:grpSpPr bwMode="auto">
            <a:xfrm>
              <a:off x="1209675" y="1747838"/>
              <a:ext cx="836613" cy="850900"/>
              <a:chOff x="2437" y="2032"/>
              <a:chExt cx="1244" cy="1264"/>
            </a:xfrm>
          </p:grpSpPr>
          <p:sp>
            <p:nvSpPr>
              <p:cNvPr id="14423"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4424"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4425"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426" name="文本框 64"/>
            <p:cNvSpPr txBox="1">
              <a:spLocks noChangeArrowheads="1"/>
            </p:cNvSpPr>
            <p:nvPr/>
          </p:nvSpPr>
          <p:spPr bwMode="auto">
            <a:xfrm>
              <a:off x="1244108" y="1716088"/>
              <a:ext cx="811213" cy="80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截</a:t>
              </a:r>
            </a:p>
          </p:txBody>
        </p:sp>
      </p:grpSp>
      <p:sp>
        <p:nvSpPr>
          <p:cNvPr id="14427" name="文本框 9"/>
          <p:cNvSpPr txBox="1">
            <a:spLocks noChangeArrowheads="1"/>
          </p:cNvSpPr>
          <p:nvPr/>
        </p:nvSpPr>
        <p:spPr bwMode="auto">
          <a:xfrm>
            <a:off x="3935414" y="713317"/>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rPr>
              <a:t>我会写</a:t>
            </a:r>
          </a:p>
        </p:txBody>
      </p:sp>
      <p:pic>
        <p:nvPicPr>
          <p:cNvPr id="14428" name="图片 2"/>
          <p:cNvPicPr>
            <a:picLocks noChangeAspect="1" noChangeArrowheads="1"/>
          </p:cNvPicPr>
          <p:nvPr/>
        </p:nvPicPr>
        <p:blipFill>
          <a:blip r:embed="rId2" cstate="email"/>
          <a:srcRect/>
          <a:stretch>
            <a:fillRect/>
          </a:stretch>
        </p:blipFill>
        <p:spPr bwMode="auto">
          <a:xfrm>
            <a:off x="3352801" y="440269"/>
            <a:ext cx="434975" cy="10710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文本框 10"/>
          <p:cNvSpPr txBox="1">
            <a:spLocks noChangeArrowheads="1"/>
          </p:cNvSpPr>
          <p:nvPr/>
        </p:nvSpPr>
        <p:spPr bwMode="auto">
          <a:xfrm>
            <a:off x="917576" y="2885018"/>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结构：</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5362" name="文本框 11"/>
          <p:cNvSpPr txBox="1">
            <a:spLocks noChangeArrowheads="1"/>
          </p:cNvSpPr>
          <p:nvPr/>
        </p:nvSpPr>
        <p:spPr bwMode="auto">
          <a:xfrm>
            <a:off x="917576" y="3793067"/>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部首：</a:t>
            </a:r>
          </a:p>
        </p:txBody>
      </p:sp>
      <p:sp>
        <p:nvSpPr>
          <p:cNvPr id="15363" name="文本框 12"/>
          <p:cNvSpPr txBox="1">
            <a:spLocks noChangeArrowheads="1"/>
          </p:cNvSpPr>
          <p:nvPr/>
        </p:nvSpPr>
        <p:spPr bwMode="auto">
          <a:xfrm>
            <a:off x="928689" y="4819651"/>
            <a:ext cx="2254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书写指导：</a:t>
            </a:r>
          </a:p>
        </p:txBody>
      </p:sp>
      <p:sp>
        <p:nvSpPr>
          <p:cNvPr id="15364" name="文本框 15"/>
          <p:cNvSpPr txBox="1">
            <a:spLocks noChangeArrowheads="1"/>
          </p:cNvSpPr>
          <p:nvPr/>
        </p:nvSpPr>
        <p:spPr bwMode="auto">
          <a:xfrm>
            <a:off x="2876550" y="4599517"/>
            <a:ext cx="6084888"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“土”上横短，下横长；“隹”的横间距均匀。</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5365" name="文本框 16"/>
          <p:cNvSpPr txBox="1">
            <a:spLocks noChangeArrowheads="1"/>
          </p:cNvSpPr>
          <p:nvPr/>
        </p:nvSpPr>
        <p:spPr bwMode="auto">
          <a:xfrm>
            <a:off x="884239" y="1555751"/>
            <a:ext cx="117157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jié</a:t>
            </a:r>
          </a:p>
        </p:txBody>
      </p:sp>
      <p:sp>
        <p:nvSpPr>
          <p:cNvPr id="20" name="Text Box 15"/>
          <p:cNvSpPr txBox="1">
            <a:spLocks noChangeArrowheads="1"/>
          </p:cNvSpPr>
          <p:nvPr/>
        </p:nvSpPr>
        <p:spPr bwMode="auto">
          <a:xfrm>
            <a:off x="630087" y="355605"/>
            <a:ext cx="4032553" cy="1405000"/>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auto" latinLnBrk="0" hangingPunct="0">
              <a:lnSpc>
                <a:spcPct val="100000"/>
              </a:lnSpc>
              <a:spcBef>
                <a:spcPts val="160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重难点字书写指导</a:t>
            </a:r>
          </a:p>
        </p:txBody>
      </p:sp>
      <p:sp>
        <p:nvSpPr>
          <p:cNvPr id="15367" name="文本框 21"/>
          <p:cNvSpPr txBox="1">
            <a:spLocks noChangeArrowheads="1"/>
          </p:cNvSpPr>
          <p:nvPr/>
        </p:nvSpPr>
        <p:spPr bwMode="auto">
          <a:xfrm>
            <a:off x="2166939" y="2878667"/>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半包围</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5368" name="文本框 22"/>
          <p:cNvSpPr txBox="1">
            <a:spLocks noChangeArrowheads="1"/>
          </p:cNvSpPr>
          <p:nvPr/>
        </p:nvSpPr>
        <p:spPr bwMode="auto">
          <a:xfrm>
            <a:off x="2228851" y="3803651"/>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隹</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5369" name="文本框 17"/>
          <p:cNvSpPr txBox="1">
            <a:spLocks noChangeArrowheads="1"/>
          </p:cNvSpPr>
          <p:nvPr/>
        </p:nvSpPr>
        <p:spPr bwMode="auto">
          <a:xfrm>
            <a:off x="2085975" y="1123951"/>
            <a:ext cx="1181100" cy="1733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106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截</a:t>
            </a:r>
          </a:p>
        </p:txBody>
      </p:sp>
      <p:pic>
        <p:nvPicPr>
          <p:cNvPr id="3" name="截.wmv">
            <a:hlinkClick r:id="" action="ppaction://media"/>
          </p:cNvPr>
          <p:cNvPicPr>
            <a:picLocks noRot="1" noChangeAspect="1" noChangeArrowheads="1"/>
          </p:cNvPicPr>
          <p:nvPr>
            <a:videoFile r:link="rId1"/>
            <p:extLst>
              <p:ext uri="{DAA4B4D4-6D71-4841-9C94-3DE7FCFB9230}">
                <p14:media xmlns:p14="http://schemas.microsoft.com/office/powerpoint/2010/main" xmlns="" r:link="rId3"/>
              </p:ext>
            </p:extLst>
          </p:nvPr>
        </p:nvPicPr>
        <p:blipFill>
          <a:blip r:embed="rId4">
            <a:extLst>
              <a:ext uri="{28A0092B-C50C-407E-A947-70E740481C1C}">
                <a14:useLocalDpi xmlns:a14="http://schemas.microsoft.com/office/drawing/2010/main" xmlns="" val="0"/>
              </a:ext>
            </a:extLst>
          </a:blip>
          <a:srcRect/>
          <a:stretch>
            <a:fillRect/>
          </a:stretch>
        </p:blipFill>
        <p:spPr bwMode="auto">
          <a:xfrm>
            <a:off x="4913313" y="988486"/>
            <a:ext cx="2411412" cy="3196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8050"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a:spLocks noChangeArrowheads="1"/>
          </p:cNvSpPr>
          <p:nvPr/>
        </p:nvSpPr>
        <p:spPr bwMode="auto">
          <a:xfrm>
            <a:off x="900114" y="1464734"/>
            <a:ext cx="1682750"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诡计</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但凡</a:t>
            </a:r>
            <a:r>
              <a:rPr kumimoji="0" lang="zh-CN" altLang="en-US" sz="4265" b="0" i="0" u="none" strike="noStrike" kern="1200" cap="none" spc="0" normalizeH="0" baseline="0" noProof="0">
                <a:ln>
                  <a:noFill/>
                </a:ln>
                <a:solidFill>
                  <a:prstClr val="black"/>
                </a:solidFill>
                <a:effectLst/>
                <a:uLnTx/>
                <a:uFillTx/>
                <a:latin typeface="E-BZ"/>
                <a:ea typeface="宋体" panose="02010600030101010101" pitchFamily="2"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酥软</a:t>
            </a:r>
            <a:r>
              <a:rPr kumimoji="0" lang="en-US" altLang="zh-CN" sz="4265" b="0" i="0" u="none" strike="noStrike" kern="1200" cap="none" spc="0" normalizeH="0" baseline="0" noProof="0">
                <a:ln>
                  <a:noFill/>
                </a:ln>
                <a:solidFill>
                  <a:prstClr val="black"/>
                </a:solidFill>
                <a:effectLst/>
                <a:uLnTx/>
                <a:uFillTx/>
                <a:latin typeface="E-FZ"/>
                <a:ea typeface="宋体" panose="02010600030101010101" pitchFamily="2" charset="-122"/>
                <a:cs typeface="+mn-cs"/>
              </a:rPr>
              <a:t> </a:t>
            </a:r>
          </a:p>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咆哮</a:t>
            </a:r>
            <a:r>
              <a:rPr kumimoji="0" lang="en-US" altLang="zh-CN" sz="4265" b="0" i="0" u="none" strike="noStrike" kern="1200" cap="none" spc="0" normalizeH="0" baseline="0" noProof="0">
                <a:ln>
                  <a:noFill/>
                </a:ln>
                <a:solidFill>
                  <a:prstClr val="black"/>
                </a:solidFill>
                <a:effectLst/>
                <a:uLnTx/>
                <a:uFillTx/>
                <a:latin typeface="E-FZ"/>
                <a:ea typeface="宋体" panose="02010600030101010101" pitchFamily="2" charset="-122"/>
                <a:cs typeface="+mn-cs"/>
              </a:rPr>
              <a:t> </a:t>
            </a:r>
          </a:p>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霹雳</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p>
        </p:txBody>
      </p:sp>
      <p:grpSp>
        <p:nvGrpSpPr>
          <p:cNvPr id="2" name="组合 15"/>
          <p:cNvGrpSpPr/>
          <p:nvPr/>
        </p:nvGrpSpPr>
        <p:grpSpPr bwMode="auto">
          <a:xfrm>
            <a:off x="3973514" y="1411817"/>
            <a:ext cx="4422775" cy="4869159"/>
            <a:chOff x="4818292" y="986083"/>
            <a:chExt cx="4424706" cy="3652387"/>
          </a:xfrm>
        </p:grpSpPr>
        <p:sp>
          <p:nvSpPr>
            <p:cNvPr id="16387" name="矩形 3"/>
            <p:cNvSpPr>
              <a:spLocks noChangeArrowheads="1"/>
            </p:cNvSpPr>
            <p:nvPr/>
          </p:nvSpPr>
          <p:spPr bwMode="auto">
            <a:xfrm>
              <a:off x="4932040" y="2778194"/>
              <a:ext cx="3485167" cy="5615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狡诈的计策。</a:t>
              </a:r>
              <a:endParaRPr kumimoji="0" lang="zh-CN" altLang="en-US" sz="4265"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16388" name="矩形 5"/>
            <p:cNvSpPr>
              <a:spLocks noChangeArrowheads="1"/>
            </p:cNvSpPr>
            <p:nvPr/>
          </p:nvSpPr>
          <p:spPr bwMode="auto">
            <a:xfrm>
              <a:off x="4932040" y="3427135"/>
              <a:ext cx="1834957" cy="5615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凡是。</a:t>
              </a:r>
            </a:p>
          </p:txBody>
        </p:sp>
        <p:sp>
          <p:nvSpPr>
            <p:cNvPr id="16389" name="矩形 6"/>
            <p:cNvSpPr>
              <a:spLocks noChangeArrowheads="1"/>
            </p:cNvSpPr>
            <p:nvPr/>
          </p:nvSpPr>
          <p:spPr bwMode="auto">
            <a:xfrm>
              <a:off x="4932040" y="4076891"/>
              <a:ext cx="4035237" cy="5615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肢体软弱无力。</a:t>
              </a:r>
            </a:p>
          </p:txBody>
        </p:sp>
        <p:sp>
          <p:nvSpPr>
            <p:cNvPr id="16390" name="矩形 7"/>
            <p:cNvSpPr>
              <a:spLocks noChangeArrowheads="1"/>
            </p:cNvSpPr>
            <p:nvPr/>
          </p:nvSpPr>
          <p:spPr bwMode="auto">
            <a:xfrm>
              <a:off x="4818292" y="986083"/>
              <a:ext cx="4035237" cy="5615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（猛兽）怒吼。</a:t>
              </a:r>
            </a:p>
          </p:txBody>
        </p:sp>
        <p:sp>
          <p:nvSpPr>
            <p:cNvPr id="16391" name="矩形 8"/>
            <p:cNvSpPr>
              <a:spLocks noChangeArrowheads="1"/>
            </p:cNvSpPr>
            <p:nvPr/>
          </p:nvSpPr>
          <p:spPr bwMode="auto">
            <a:xfrm>
              <a:off x="4922685" y="1635995"/>
              <a:ext cx="4320313" cy="1546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云和地面之间发生的一种强烈的雷电现象。</a:t>
              </a:r>
            </a:p>
          </p:txBody>
        </p:sp>
      </p:grpSp>
      <p:cxnSp>
        <p:nvCxnSpPr>
          <p:cNvPr id="18" name="直接连接符 17"/>
          <p:cNvCxnSpPr/>
          <p:nvPr/>
        </p:nvCxnSpPr>
        <p:spPr>
          <a:xfrm>
            <a:off x="2082801" y="1993902"/>
            <a:ext cx="2022475" cy="2103967"/>
          </a:xfrm>
          <a:prstGeom prst="line">
            <a:avLst/>
          </a:prstGeom>
          <a:ln w="28575">
            <a:solidFill>
              <a:srgbClr val="FF0066"/>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a:off x="2055814" y="2825752"/>
            <a:ext cx="2022475" cy="2167467"/>
          </a:xfrm>
          <a:prstGeom prst="line">
            <a:avLst/>
          </a:prstGeom>
          <a:ln w="28575">
            <a:solidFill>
              <a:srgbClr val="FF0066"/>
            </a:solidFill>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a:off x="1992314" y="3708401"/>
            <a:ext cx="2022475" cy="2167467"/>
          </a:xfrm>
          <a:prstGeom prst="line">
            <a:avLst/>
          </a:prstGeom>
          <a:ln w="28575">
            <a:solidFill>
              <a:srgbClr val="FF0066"/>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flipV="1">
            <a:off x="1908176" y="1905001"/>
            <a:ext cx="2225675" cy="2618317"/>
          </a:xfrm>
          <a:prstGeom prst="line">
            <a:avLst/>
          </a:prstGeom>
          <a:ln w="28575">
            <a:solidFill>
              <a:srgbClr val="FF0066"/>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V="1">
            <a:off x="1992314" y="2838451"/>
            <a:ext cx="2203450" cy="2554816"/>
          </a:xfrm>
          <a:prstGeom prst="line">
            <a:avLst/>
          </a:prstGeom>
          <a:ln w="28575">
            <a:solidFill>
              <a:srgbClr val="FF0066"/>
            </a:solidFill>
          </a:ln>
        </p:spPr>
        <p:style>
          <a:lnRef idx="1">
            <a:schemeClr val="accent1"/>
          </a:lnRef>
          <a:fillRef idx="0">
            <a:schemeClr val="accent1"/>
          </a:fillRef>
          <a:effectRef idx="0">
            <a:schemeClr val="accent1"/>
          </a:effectRef>
          <a:fontRef idx="minor">
            <a:schemeClr val="tx1"/>
          </a:fontRef>
        </p:style>
      </p:cxnSp>
      <p:sp>
        <p:nvSpPr>
          <p:cNvPr id="15369" name="TextBox 2"/>
          <p:cNvSpPr txBox="1">
            <a:spLocks noChangeArrowheads="1"/>
          </p:cNvSpPr>
          <p:nvPr/>
        </p:nvSpPr>
        <p:spPr bwMode="auto">
          <a:xfrm>
            <a:off x="760414" y="304801"/>
            <a:ext cx="181610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4BACC6">
                    <a:lumMod val="75000"/>
                  </a:srgbClr>
                </a:solidFill>
                <a:effectLst/>
                <a:uLnTx/>
                <a:uFillTx/>
                <a:latin typeface="黑体" panose="02010609060101010101" pitchFamily="49" charset="-122"/>
                <a:ea typeface="黑体" panose="02010609060101010101" pitchFamily="49" charset="-122"/>
                <a:cs typeface="+mn-cs"/>
              </a:rPr>
              <a:t>连一连</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1+#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wipe(left)">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left)">
                                      <p:cBhvr>
                                        <p:cTn id="27" dur="500"/>
                                        <p:tgtEl>
                                          <p:spTgt spid="2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left)">
                                      <p:cBhvr>
                                        <p:cTn id="32" dur="500"/>
                                        <p:tgtEl>
                                          <p:spTgt spid="2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wipe(left)">
                                      <p:cBhvr>
                                        <p:cTn id="3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文本框 3"/>
          <p:cNvSpPr txBox="1">
            <a:spLocks noChangeArrowheads="1"/>
          </p:cNvSpPr>
          <p:nvPr/>
        </p:nvSpPr>
        <p:spPr bwMode="auto">
          <a:xfrm>
            <a:off x="738188" y="2277534"/>
            <a:ext cx="5021262"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再读课文，理清文章结构层次，说一说：文章可以分成哪几个部分？</a:t>
            </a:r>
          </a:p>
        </p:txBody>
      </p:sp>
      <p:sp>
        <p:nvSpPr>
          <p:cNvPr id="3" name="Text Box 15"/>
          <p:cNvSpPr txBox="1">
            <a:spLocks noChangeArrowheads="1"/>
          </p:cNvSpPr>
          <p:nvPr/>
        </p:nvSpPr>
        <p:spPr bwMode="auto">
          <a:xfrm>
            <a:off x="-5152" y="410634"/>
            <a:ext cx="923330" cy="2565300"/>
          </a:xfrm>
          <a:prstGeom prst="rect">
            <a:avLst/>
          </a:prstGeom>
          <a:noFill/>
          <a:ln>
            <a:noFill/>
          </a:ln>
          <a:effectLst>
            <a:glow rad="228600">
              <a:schemeClr val="accent3">
                <a:satMod val="175000"/>
                <a:alpha val="40000"/>
              </a:schemeClr>
            </a:glow>
          </a:effectLst>
          <a:scene3d>
            <a:camera prst="perspectiveRight"/>
            <a:lightRig rig="threePt" dir="t"/>
          </a:scene3d>
        </p:spPr>
        <p:txBody>
          <a:bodyPr vert="eaVert">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ts val="1600"/>
              </a:spcBef>
              <a:spcAft>
                <a:spcPct val="0"/>
              </a:spcAft>
              <a:buClrTx/>
              <a:buSzTx/>
              <a:buFontTx/>
              <a:buNone/>
              <a:defRPr/>
            </a:pPr>
            <a:r>
              <a:rPr kumimoji="0" lang="zh-CN" altLang="en-US" sz="4800" b="1" i="0" u="none" strike="noStrike" kern="1200" cap="none" spc="0" normalizeH="0" baseline="0" noProof="0" dirty="0">
                <a:ln>
                  <a:noFill/>
                </a:ln>
                <a:solidFill>
                  <a:prstClr val="black">
                    <a:lumMod val="85000"/>
                    <a:lumOff val="15000"/>
                  </a:prstClr>
                </a:solidFill>
                <a:effectLst/>
                <a:uLnTx/>
                <a:uFillTx/>
                <a:latin typeface="黑体" panose="02010609060101010101" pitchFamily="49" charset="-122"/>
                <a:ea typeface="黑体" panose="02010609060101010101" pitchFamily="49" charset="-122"/>
                <a:cs typeface="+mn-cs"/>
              </a:rPr>
              <a:t>课文解读</a:t>
            </a:r>
          </a:p>
        </p:txBody>
      </p:sp>
      <p:pic>
        <p:nvPicPr>
          <p:cNvPr id="4" name="Picture 4"/>
          <p:cNvPicPr>
            <a:picLocks noChangeAspect="1" noChangeArrowheads="1"/>
          </p:cNvPicPr>
          <p:nvPr/>
        </p:nvPicPr>
        <p:blipFill rotWithShape="1">
          <a:blip r:embed="rId2" cstate="email"/>
          <a:srcRect/>
          <a:stretch>
            <a:fillRect/>
          </a:stretch>
        </p:blipFill>
        <p:spPr bwMode="auto">
          <a:xfrm>
            <a:off x="5508103" y="1899010"/>
            <a:ext cx="3300114" cy="3439533"/>
          </a:xfrm>
          <a:prstGeom prst="rect">
            <a:avLst/>
          </a:prstGeom>
          <a:ln>
            <a:noFill/>
          </a:ln>
          <a:effectLst>
            <a:softEdge rad="112500"/>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4"/>
          <p:cNvGrpSpPr/>
          <p:nvPr/>
        </p:nvGrpSpPr>
        <p:grpSpPr bwMode="auto">
          <a:xfrm>
            <a:off x="468314" y="2"/>
            <a:ext cx="2405062" cy="1880811"/>
            <a:chOff x="179512" y="12015"/>
            <a:chExt cx="2405062" cy="1410608"/>
          </a:xfrm>
        </p:grpSpPr>
        <p:pic>
          <p:nvPicPr>
            <p:cNvPr id="29698" name="图片 32" descr="图片包含 室内, 就坐, 监视器, 电子产品&#10;&#10;描述已自动生成"/>
            <p:cNvPicPr>
              <a:picLocks noChangeAspect="1" noChangeArrowheads="1"/>
            </p:cNvPicPr>
            <p:nvPr/>
          </p:nvPicPr>
          <p:blipFill>
            <a:blip r:embed="rId2" cstate="email"/>
            <a:srcRect/>
            <a:stretch>
              <a:fillRect/>
            </a:stretch>
          </p:blipFill>
          <p:spPr bwMode="auto">
            <a:xfrm>
              <a:off x="179512" y="12015"/>
              <a:ext cx="2405062"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文本框 10"/>
            <p:cNvSpPr txBox="1">
              <a:spLocks noChangeArrowheads="1"/>
            </p:cNvSpPr>
            <p:nvPr/>
          </p:nvSpPr>
          <p:spPr bwMode="auto">
            <a:xfrm>
              <a:off x="411287" y="245378"/>
              <a:ext cx="2073275" cy="1177245"/>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eaLnBrk="0" fontAlgn="base" hangingPunct="0">
                <a:spcBef>
                  <a:spcPct val="0"/>
                </a:spcBef>
                <a:spcAft>
                  <a:spcPct val="0"/>
                </a:spcAft>
                <a:defRPr/>
              </a:pPr>
              <a:r>
                <a:rPr lang="zh-CN" altLang="en-US" sz="4800" b="1" dirty="0">
                  <a:solidFill>
                    <a:srgbClr val="FF0000"/>
                  </a:solidFill>
                  <a:latin typeface="黑体" panose="02010609060101010101" pitchFamily="49" charset="-122"/>
                  <a:ea typeface="黑体" panose="02010609060101010101" pitchFamily="49" charset="-122"/>
                </a:rPr>
                <a:t>问题探究</a:t>
              </a:r>
            </a:p>
          </p:txBody>
        </p:sp>
      </p:grpSp>
      <p:sp>
        <p:nvSpPr>
          <p:cNvPr id="5" name="文本框 4"/>
          <p:cNvSpPr txBox="1">
            <a:spLocks noChangeArrowheads="1"/>
          </p:cNvSpPr>
          <p:nvPr/>
        </p:nvSpPr>
        <p:spPr bwMode="auto">
          <a:xfrm>
            <a:off x="611189" y="1411818"/>
            <a:ext cx="770572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读</a:t>
            </a:r>
            <a:r>
              <a:rPr lang="en-US" altLang="zh-CN" sz="4265" b="1">
                <a:solidFill>
                  <a:prstClr val="black"/>
                </a:solidFill>
                <a:latin typeface="宋体" panose="02010600030101010101" pitchFamily="2" charset="-122"/>
                <a:ea typeface="宋体" panose="02010600030101010101" pitchFamily="2" charset="-122"/>
              </a:rPr>
              <a:t>《</a:t>
            </a:r>
            <a:r>
              <a:rPr lang="zh-CN" altLang="en-US" sz="4265" b="1">
                <a:solidFill>
                  <a:prstClr val="black"/>
                </a:solidFill>
                <a:latin typeface="宋体" panose="02010600030101010101" pitchFamily="2" charset="-122"/>
                <a:ea typeface="宋体" panose="02010600030101010101" pitchFamily="2" charset="-122"/>
              </a:rPr>
              <a:t>稚子弄冰</a:t>
            </a:r>
            <a:r>
              <a:rPr lang="en-US" altLang="zh-CN" sz="4265" b="1">
                <a:solidFill>
                  <a:prstClr val="black"/>
                </a:solidFill>
                <a:latin typeface="宋体" panose="02010600030101010101" pitchFamily="2" charset="-122"/>
                <a:ea typeface="宋体" panose="02010600030101010101" pitchFamily="2" charset="-122"/>
              </a:rPr>
              <a:t>》</a:t>
            </a:r>
            <a:r>
              <a:rPr lang="zh-CN" altLang="en-US" sz="4265" b="1">
                <a:solidFill>
                  <a:prstClr val="black"/>
                </a:solidFill>
                <a:latin typeface="宋体" panose="02010600030101010101" pitchFamily="2" charset="-122"/>
                <a:ea typeface="宋体" panose="02010600030101010101" pitchFamily="2" charset="-122"/>
              </a:rPr>
              <a:t>中的诗句，你想象到哪些美好的画面？感悟到哪些美好的情感？</a:t>
            </a:r>
          </a:p>
        </p:txBody>
      </p:sp>
      <p:sp>
        <p:nvSpPr>
          <p:cNvPr id="6" name="文本框 5"/>
          <p:cNvSpPr txBox="1">
            <a:spLocks noChangeArrowheads="1"/>
          </p:cNvSpPr>
          <p:nvPr/>
        </p:nvSpPr>
        <p:spPr bwMode="auto">
          <a:xfrm>
            <a:off x="611189" y="3145368"/>
            <a:ext cx="7705725"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    想到孩子们提着银钲似的冰块在树林里边敲边跑，忽然冰钲落到地上，碎裂一地。孩子们虽然有点失望，但多么自由、多么快乐呀！</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down)">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矩形 2"/>
          <p:cNvSpPr>
            <a:spLocks noChangeArrowheads="1"/>
          </p:cNvSpPr>
          <p:nvPr/>
        </p:nvSpPr>
        <p:spPr bwMode="auto">
          <a:xfrm>
            <a:off x="395288" y="1509184"/>
            <a:ext cx="5136342"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第一部分（</a:t>
            </a:r>
            <a:r>
              <a:rPr kumimoji="0" lang="en-US" altLang="zh-CN"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a:t>
            </a:r>
            <a:endParaRPr kumimoji="0" lang="zh-CN" altLang="en-US" sz="4265" b="0"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endParaRPr>
          </a:p>
        </p:txBody>
      </p:sp>
      <p:sp>
        <p:nvSpPr>
          <p:cNvPr id="18434" name="矩形 3"/>
          <p:cNvSpPr>
            <a:spLocks noChangeArrowheads="1"/>
          </p:cNvSpPr>
          <p:nvPr/>
        </p:nvSpPr>
        <p:spPr bwMode="auto">
          <a:xfrm>
            <a:off x="390525" y="3790951"/>
            <a:ext cx="5136342"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第二部分（</a:t>
            </a:r>
            <a:r>
              <a:rPr kumimoji="0" lang="en-US" altLang="zh-CN"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a:t>
            </a:r>
            <a:endParaRPr kumimoji="0" lang="zh-CN" altLang="en-US" sz="4265" b="0"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endParaRPr>
          </a:p>
        </p:txBody>
      </p:sp>
      <p:sp>
        <p:nvSpPr>
          <p:cNvPr id="18435" name="矩形 4"/>
          <p:cNvSpPr>
            <a:spLocks noChangeArrowheads="1"/>
          </p:cNvSpPr>
          <p:nvPr/>
        </p:nvSpPr>
        <p:spPr bwMode="auto">
          <a:xfrm>
            <a:off x="2411414" y="1509185"/>
            <a:ext cx="10604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1</a:t>
            </a: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a:t>
            </a:r>
            <a:r>
              <a:rPr kumimoji="0" lang="en-US" altLang="zh-CN"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4</a:t>
            </a:r>
            <a:endParaRPr kumimoji="0" lang="zh-CN" altLang="en-US" sz="4265" b="0"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endParaRPr>
          </a:p>
        </p:txBody>
      </p:sp>
      <p:sp>
        <p:nvSpPr>
          <p:cNvPr id="18436" name="矩形 5"/>
          <p:cNvSpPr>
            <a:spLocks noChangeArrowheads="1"/>
          </p:cNvSpPr>
          <p:nvPr/>
        </p:nvSpPr>
        <p:spPr bwMode="auto">
          <a:xfrm>
            <a:off x="2411413" y="3788833"/>
            <a:ext cx="1446212"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5</a:t>
            </a: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a:t>
            </a:r>
            <a:r>
              <a:rPr kumimoji="0" lang="en-US" altLang="zh-CN"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7</a:t>
            </a:r>
            <a:endParaRPr kumimoji="0" lang="zh-CN" altLang="en-US" sz="4265" b="0"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endParaRPr>
          </a:p>
        </p:txBody>
      </p:sp>
      <p:sp>
        <p:nvSpPr>
          <p:cNvPr id="18437" name="文本框 7"/>
          <p:cNvSpPr txBox="1">
            <a:spLocks noChangeArrowheads="1"/>
          </p:cNvSpPr>
          <p:nvPr/>
        </p:nvSpPr>
        <p:spPr bwMode="auto">
          <a:xfrm>
            <a:off x="3995739" y="1411817"/>
            <a:ext cx="4957762"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写武松在酒店</a:t>
            </a: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吃酒</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，不听劝告，执意过冈。</a:t>
            </a:r>
          </a:p>
        </p:txBody>
      </p:sp>
      <p:sp>
        <p:nvSpPr>
          <p:cNvPr id="18438" name="文本框 8"/>
          <p:cNvSpPr txBox="1">
            <a:spLocks noChangeArrowheads="1"/>
          </p:cNvSpPr>
          <p:nvPr/>
        </p:nvSpPr>
        <p:spPr bwMode="auto">
          <a:xfrm>
            <a:off x="4067176" y="3621618"/>
            <a:ext cx="4957763"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写武松武松上冈，见了官府榜文，才知真的有虎，但仍决定继续</a:t>
            </a: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上冈</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p>
        </p:txBody>
      </p:sp>
    </p:spTree>
  </p:cSld>
  <p:clrMapOvr>
    <a:masterClrMapping/>
  </p:clrMapOvr>
  <p:transition spd="med">
    <p:pull/>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矩形 1"/>
          <p:cNvSpPr>
            <a:spLocks noChangeArrowheads="1"/>
          </p:cNvSpPr>
          <p:nvPr/>
        </p:nvSpPr>
        <p:spPr bwMode="auto">
          <a:xfrm>
            <a:off x="676276" y="1604433"/>
            <a:ext cx="5412059"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第三部分（</a:t>
            </a:r>
            <a:r>
              <a:rPr kumimoji="0" lang="en-US" altLang="zh-CN"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a:t>
            </a:r>
            <a:endParaRPr kumimoji="0" lang="zh-CN" altLang="en-US" sz="4265" b="0"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endParaRPr>
          </a:p>
        </p:txBody>
      </p:sp>
      <p:sp>
        <p:nvSpPr>
          <p:cNvPr id="19458" name="矩形 2"/>
          <p:cNvSpPr>
            <a:spLocks noChangeArrowheads="1"/>
          </p:cNvSpPr>
          <p:nvPr/>
        </p:nvSpPr>
        <p:spPr bwMode="auto">
          <a:xfrm>
            <a:off x="647700" y="3524251"/>
            <a:ext cx="5136342"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第四部分（</a:t>
            </a:r>
            <a:r>
              <a:rPr kumimoji="0" lang="en-US" altLang="zh-CN"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 10 </a:t>
            </a: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a:t>
            </a:r>
            <a:endParaRPr kumimoji="0" lang="zh-CN" altLang="en-US" sz="4265" b="0"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endParaRPr>
          </a:p>
        </p:txBody>
      </p:sp>
      <p:sp>
        <p:nvSpPr>
          <p:cNvPr id="19459" name="矩形 3"/>
          <p:cNvSpPr>
            <a:spLocks noChangeArrowheads="1"/>
          </p:cNvSpPr>
          <p:nvPr/>
        </p:nvSpPr>
        <p:spPr bwMode="auto">
          <a:xfrm>
            <a:off x="2751139" y="1606551"/>
            <a:ext cx="1423987"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8</a:t>
            </a: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a:t>
            </a:r>
            <a:r>
              <a:rPr kumimoji="0" lang="en-US" altLang="zh-CN"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12</a:t>
            </a:r>
            <a:endParaRPr kumimoji="0" lang="zh-CN" altLang="en-US" sz="4265" b="0"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endParaRPr>
          </a:p>
        </p:txBody>
      </p:sp>
      <p:sp>
        <p:nvSpPr>
          <p:cNvPr id="19460" name="矩形 5"/>
          <p:cNvSpPr>
            <a:spLocks noChangeArrowheads="1"/>
          </p:cNvSpPr>
          <p:nvPr/>
        </p:nvSpPr>
        <p:spPr bwMode="auto">
          <a:xfrm>
            <a:off x="4583114" y="1604434"/>
            <a:ext cx="4032250"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写武松和老虎</a:t>
            </a: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搏斗</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，终于打死了老虎。</a:t>
            </a:r>
          </a:p>
        </p:txBody>
      </p:sp>
      <p:sp>
        <p:nvSpPr>
          <p:cNvPr id="19461" name="矩形 6"/>
          <p:cNvSpPr>
            <a:spLocks noChangeArrowheads="1"/>
          </p:cNvSpPr>
          <p:nvPr/>
        </p:nvSpPr>
        <p:spPr bwMode="auto">
          <a:xfrm>
            <a:off x="4543425" y="3666068"/>
            <a:ext cx="4535488"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写武松打死老虎后一步步挨</a:t>
            </a: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下冈</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来。</a:t>
            </a:r>
          </a:p>
        </p:txBody>
      </p:sp>
    </p:spTree>
  </p:cSld>
  <p:clrMapOvr>
    <a:masterClrMapping/>
  </p:clrMapOvr>
  <p:transition spd="med">
    <p:pull/>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p:nvPr/>
        </p:nvSpPr>
        <p:spPr>
          <a:xfrm>
            <a:off x="2627313" y="2243667"/>
            <a:ext cx="3689350" cy="1405000"/>
          </a:xfrm>
          <a:prstGeom prst="rect">
            <a:avLst/>
          </a:prstGeom>
          <a:solidFill>
            <a:schemeClr val="accent5">
              <a:lumMod val="60000"/>
              <a:lumOff val="40000"/>
            </a:schemeClr>
          </a:solidFill>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  上冈  （</a:t>
            </a:r>
            <a:r>
              <a:rPr kumimoji="0" lang="en-US" altLang="zh-CN"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5</a:t>
            </a: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7</a:t>
            </a: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a:t>
            </a:r>
            <a:endParaRPr kumimoji="0" lang="zh-CN" altLang="en-US" sz="4265" b="0" i="0" u="none" strike="noStrike" kern="1200" cap="none" spc="0" normalizeH="0" baseline="0" noProof="0" dirty="0">
              <a:ln>
                <a:noFill/>
              </a:ln>
              <a:solidFill>
                <a:srgbClr val="0000FF"/>
              </a:solidFill>
              <a:effectLst/>
              <a:uLnTx/>
              <a:uFillTx/>
              <a:latin typeface="Calibri" panose="020F0502020204030204" pitchFamily="34" charset="0"/>
              <a:ea typeface="宋体" panose="02010600030101010101" pitchFamily="2" charset="-122"/>
              <a:cs typeface="+mn-cs"/>
            </a:endParaRPr>
          </a:p>
        </p:txBody>
      </p:sp>
      <p:sp>
        <p:nvSpPr>
          <p:cNvPr id="9" name="矩形 8"/>
          <p:cNvSpPr/>
          <p:nvPr/>
        </p:nvSpPr>
        <p:spPr>
          <a:xfrm>
            <a:off x="2627313" y="3553885"/>
            <a:ext cx="3689350" cy="1405000"/>
          </a:xfrm>
          <a:prstGeom prst="rect">
            <a:avLst/>
          </a:prstGeom>
          <a:solidFill>
            <a:schemeClr val="accent4">
              <a:lumMod val="60000"/>
              <a:lumOff val="40000"/>
            </a:schemeClr>
          </a:solidFill>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  打虎  （</a:t>
            </a:r>
            <a:r>
              <a:rPr kumimoji="0" lang="en-US" altLang="zh-CN"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8</a:t>
            </a: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12</a:t>
            </a: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a:t>
            </a:r>
            <a:endParaRPr kumimoji="0" lang="zh-CN" altLang="en-US" sz="4265" b="0" i="0" u="none" strike="noStrike" kern="1200" cap="none" spc="0" normalizeH="0" baseline="0" noProof="0" dirty="0">
              <a:ln>
                <a:noFill/>
              </a:ln>
              <a:solidFill>
                <a:srgbClr val="0000FF"/>
              </a:solidFill>
              <a:effectLst/>
              <a:uLnTx/>
              <a:uFillTx/>
              <a:latin typeface="Calibri" panose="020F0502020204030204" pitchFamily="34" charset="0"/>
              <a:ea typeface="宋体" panose="02010600030101010101" pitchFamily="2" charset="-122"/>
              <a:cs typeface="+mn-cs"/>
            </a:endParaRPr>
          </a:p>
        </p:txBody>
      </p:sp>
      <p:sp>
        <p:nvSpPr>
          <p:cNvPr id="10" name="矩形 9"/>
          <p:cNvSpPr/>
          <p:nvPr/>
        </p:nvSpPr>
        <p:spPr>
          <a:xfrm>
            <a:off x="2627313" y="4864101"/>
            <a:ext cx="3689350" cy="1405000"/>
          </a:xfrm>
          <a:prstGeom prst="rect">
            <a:avLst/>
          </a:prstGeom>
          <a:solidFill>
            <a:schemeClr val="accent3">
              <a:lumMod val="60000"/>
              <a:lumOff val="40000"/>
            </a:schemeClr>
          </a:solidFill>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  下冈  （</a:t>
            </a:r>
            <a:r>
              <a:rPr kumimoji="0" lang="en-US" altLang="zh-CN"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13</a:t>
            </a: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a:t>
            </a:r>
            <a:endParaRPr kumimoji="0" lang="zh-CN" altLang="en-US" sz="4265" b="0" i="0" u="none" strike="noStrike" kern="1200" cap="none" spc="0" normalizeH="0" baseline="0" noProof="0" dirty="0">
              <a:ln>
                <a:noFill/>
              </a:ln>
              <a:solidFill>
                <a:srgbClr val="0000FF"/>
              </a:solidFill>
              <a:effectLst/>
              <a:uLnTx/>
              <a:uFillTx/>
              <a:latin typeface="Calibri" panose="020F0502020204030204" pitchFamily="34" charset="0"/>
              <a:ea typeface="宋体" panose="02010600030101010101" pitchFamily="2" charset="-122"/>
              <a:cs typeface="+mn-cs"/>
            </a:endParaRPr>
          </a:p>
        </p:txBody>
      </p:sp>
      <p:grpSp>
        <p:nvGrpSpPr>
          <p:cNvPr id="2" name="组合 12"/>
          <p:cNvGrpSpPr/>
          <p:nvPr/>
        </p:nvGrpSpPr>
        <p:grpSpPr bwMode="auto">
          <a:xfrm>
            <a:off x="2627313" y="933454"/>
            <a:ext cx="4445060" cy="788657"/>
            <a:chOff x="2627784" y="699542"/>
            <a:chExt cx="4445059" cy="591904"/>
          </a:xfrm>
        </p:grpSpPr>
        <p:sp>
          <p:nvSpPr>
            <p:cNvPr id="8" name="矩形 7"/>
            <p:cNvSpPr/>
            <p:nvPr/>
          </p:nvSpPr>
          <p:spPr>
            <a:xfrm>
              <a:off x="2627784" y="699542"/>
              <a:ext cx="3689350" cy="562132"/>
            </a:xfrm>
            <a:prstGeom prst="rect">
              <a:avLst/>
            </a:prstGeom>
            <a:solidFill>
              <a:schemeClr val="accent1">
                <a:lumMod val="40000"/>
                <a:lumOff val="60000"/>
              </a:schemeClr>
            </a:solidFill>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  </a:t>
              </a:r>
              <a:endParaRPr kumimoji="0" lang="zh-CN" altLang="en-US" sz="4265" b="0" i="0" u="none" strike="noStrike" kern="1200" cap="none" spc="0" normalizeH="0" baseline="0" noProof="0" dirty="0">
                <a:ln>
                  <a:noFill/>
                </a:ln>
                <a:solidFill>
                  <a:srgbClr val="0000FF"/>
                </a:solidFill>
                <a:effectLst/>
                <a:uLnTx/>
                <a:uFillTx/>
                <a:latin typeface="Calibri" panose="020F0502020204030204" pitchFamily="34" charset="0"/>
                <a:ea typeface="宋体" panose="02010600030101010101" pitchFamily="2" charset="-122"/>
                <a:cs typeface="+mn-cs"/>
              </a:endParaRPr>
            </a:p>
          </p:txBody>
        </p:sp>
        <p:sp>
          <p:nvSpPr>
            <p:cNvPr id="20486" name="矩形 11"/>
            <p:cNvSpPr>
              <a:spLocks noChangeArrowheads="1"/>
            </p:cNvSpPr>
            <p:nvPr/>
          </p:nvSpPr>
          <p:spPr bwMode="auto">
            <a:xfrm>
              <a:off x="3036162" y="729556"/>
              <a:ext cx="4036681" cy="561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吃酒  （</a:t>
              </a: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1</a:t>
              </a: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4</a:t>
              </a: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a:t>
              </a: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nodeType="clickEffect">
                                  <p:stCondLst>
                                    <p:cond delay="0"/>
                                  </p:stCondLst>
                                  <p:childTnLst>
                                    <p:animScale>
                                      <p:cBhvr>
                                        <p:cTn id="6" dur="1000" fill="hold"/>
                                        <p:tgtEl>
                                          <p:spTgt spid="2"/>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文本框 1"/>
          <p:cNvSpPr txBox="1">
            <a:spLocks noChangeArrowheads="1"/>
          </p:cNvSpPr>
          <p:nvPr/>
        </p:nvSpPr>
        <p:spPr bwMode="auto">
          <a:xfrm>
            <a:off x="755651" y="1509185"/>
            <a:ext cx="4824413"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rPr>
              <a:t>       正是晌午时候，武松走得肚中饥渴，望见前面有一家酒店，门前挑着一面旗，上头写着五个字“三碗不过冈”。</a:t>
            </a:r>
          </a:p>
        </p:txBody>
      </p:sp>
      <p:pic>
        <p:nvPicPr>
          <p:cNvPr id="4" name="图片 3"/>
          <p:cNvPicPr>
            <a:picLocks noChangeAspect="1"/>
          </p:cNvPicPr>
          <p:nvPr/>
        </p:nvPicPr>
        <p:blipFill>
          <a:blip r:embed="rId2" cstate="email"/>
          <a:stretch>
            <a:fillRect/>
          </a:stretch>
        </p:blipFill>
        <p:spPr>
          <a:xfrm>
            <a:off x="5724129" y="1700808"/>
            <a:ext cx="3097000" cy="3456384"/>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cSld>
  <p:clrMapOvr>
    <a:masterClrMapping/>
  </p:clrMapOvr>
  <p:transition spd="slow">
    <p:cover dir="rd"/>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文本框 1"/>
          <p:cNvSpPr txBox="1">
            <a:spLocks noChangeArrowheads="1"/>
          </p:cNvSpPr>
          <p:nvPr/>
        </p:nvSpPr>
        <p:spPr bwMode="auto">
          <a:xfrm>
            <a:off x="1011238" y="1028701"/>
            <a:ext cx="73977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rPr>
              <a:t>    “三碗不过冈”在文中起什么作用？</a:t>
            </a:r>
            <a:endPar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3" name="矩形 2"/>
          <p:cNvSpPr/>
          <p:nvPr/>
        </p:nvSpPr>
        <p:spPr>
          <a:xfrm>
            <a:off x="1011239" y="1951567"/>
            <a:ext cx="7127875" cy="5605445"/>
          </a:xfrm>
          <a:prstGeom prst="rect">
            <a:avLst/>
          </a:prstGeom>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dirty="0">
                <a:ln>
                  <a:noFill/>
                </a:ln>
                <a:solidFill>
                  <a:srgbClr val="4BACC6">
                    <a:lumMod val="50000"/>
                  </a:srgbClr>
                </a:solidFill>
                <a:effectLst/>
                <a:uLnTx/>
                <a:uFillTx/>
                <a:latin typeface="楷体" panose="02010609060101010101" pitchFamily="49" charset="-122"/>
                <a:ea typeface="楷体" panose="02010609060101010101" pitchFamily="49" charset="-122"/>
                <a:cs typeface="+mn-cs"/>
              </a:rPr>
              <a:t>①“三碗不过冈”让人产生疑问，给人留下悬念，能引起读者的阅读兴趣。 ②点明这家酒店的特点，为下文的情节发展做了铺垫。③道出店家只给武松筛三碗酒的原因，前后照应。</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矩形 17"/>
          <p:cNvSpPr>
            <a:spLocks noChangeArrowheads="1"/>
          </p:cNvSpPr>
          <p:nvPr/>
        </p:nvSpPr>
        <p:spPr bwMode="auto">
          <a:xfrm>
            <a:off x="717550" y="1123951"/>
            <a:ext cx="7291388"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EEECE1">
                    <a:lumMod val="10000"/>
                  </a:srgbClr>
                </a:solidFill>
                <a:effectLst/>
                <a:uLnTx/>
                <a:uFillTx/>
                <a:latin typeface="宋体" panose="02010600030101010101" pitchFamily="2" charset="-122"/>
                <a:ea typeface="宋体" panose="02010600030101010101" pitchFamily="2" charset="-122"/>
                <a:cs typeface="+mn-cs"/>
              </a:rPr>
              <a:t>    默读</a:t>
            </a:r>
            <a:r>
              <a:rPr kumimoji="0" lang="en-US" altLang="zh-CN" sz="4265" b="1" i="0" u="none" strike="noStrike" kern="1200" cap="none" spc="0" normalizeH="0" baseline="0" noProof="0" dirty="0">
                <a:ln>
                  <a:noFill/>
                </a:ln>
                <a:solidFill>
                  <a:srgbClr val="EEECE1">
                    <a:lumMod val="10000"/>
                  </a:srgbClr>
                </a:solidFill>
                <a:effectLst/>
                <a:uLnTx/>
                <a:uFillTx/>
                <a:latin typeface="宋体" panose="02010600030101010101" pitchFamily="2" charset="-122"/>
                <a:ea typeface="宋体" panose="02010600030101010101" pitchFamily="2" charset="-122"/>
                <a:cs typeface="+mn-cs"/>
              </a:rPr>
              <a:t>2</a:t>
            </a:r>
            <a:r>
              <a:rPr kumimoji="0" lang="zh-CN" altLang="en-US" sz="4265" b="1" i="0" u="none" strike="noStrike" kern="1200" cap="none" spc="0" normalizeH="0" baseline="0" noProof="0" dirty="0">
                <a:ln>
                  <a:noFill/>
                </a:ln>
                <a:solidFill>
                  <a:srgbClr val="EEECE1">
                    <a:lumMod val="10000"/>
                  </a:srgbClr>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dirty="0">
                <a:ln>
                  <a:noFill/>
                </a:ln>
                <a:solidFill>
                  <a:srgbClr val="EEECE1">
                    <a:lumMod val="10000"/>
                  </a:srgbClr>
                </a:solidFill>
                <a:effectLst/>
                <a:uLnTx/>
                <a:uFillTx/>
                <a:latin typeface="宋体" panose="02010600030101010101" pitchFamily="2" charset="-122"/>
                <a:ea typeface="宋体" panose="02010600030101010101" pitchFamily="2" charset="-122"/>
                <a:cs typeface="+mn-cs"/>
              </a:rPr>
              <a:t>4</a:t>
            </a:r>
            <a:r>
              <a:rPr kumimoji="0" lang="zh-CN" altLang="en-US" sz="4265" b="1" i="0" u="none" strike="noStrike" kern="1200" cap="none" spc="0" normalizeH="0" baseline="0" noProof="0" dirty="0">
                <a:ln>
                  <a:noFill/>
                </a:ln>
                <a:solidFill>
                  <a:srgbClr val="EEECE1">
                    <a:lumMod val="10000"/>
                  </a:srgbClr>
                </a:solidFill>
                <a:effectLst/>
                <a:uLnTx/>
                <a:uFillTx/>
                <a:latin typeface="宋体" panose="02010600030101010101" pitchFamily="2" charset="-122"/>
                <a:ea typeface="宋体" panose="02010600030101010101" pitchFamily="2" charset="-122"/>
                <a:cs typeface="+mn-cs"/>
              </a:rPr>
              <a:t>自然段，体会武松的性格特点，并说说你是从哪里看出来的，画出文中相关句子。</a:t>
            </a:r>
          </a:p>
        </p:txBody>
      </p:sp>
      <p:sp>
        <p:nvSpPr>
          <p:cNvPr id="19" name="矩形 18"/>
          <p:cNvSpPr>
            <a:spLocks noChangeArrowheads="1"/>
          </p:cNvSpPr>
          <p:nvPr/>
        </p:nvSpPr>
        <p:spPr bwMode="auto">
          <a:xfrm>
            <a:off x="900113" y="3812119"/>
            <a:ext cx="6973887" cy="2226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    豪爽、倔强、酒量惊人、胆量过人。</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randombar(horizont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randombar(horizontal)">
                                      <p:cBhvr>
                                        <p:cTn id="1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a:spLocks noChangeArrowheads="1"/>
          </p:cNvSpPr>
          <p:nvPr/>
        </p:nvSpPr>
        <p:spPr bwMode="auto">
          <a:xfrm>
            <a:off x="1406526" y="260351"/>
            <a:ext cx="1290638" cy="2226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豪爽</a:t>
            </a:r>
          </a:p>
        </p:txBody>
      </p:sp>
      <p:sp>
        <p:nvSpPr>
          <p:cNvPr id="5" name="矩形 4"/>
          <p:cNvSpPr>
            <a:spLocks noChangeArrowheads="1"/>
          </p:cNvSpPr>
          <p:nvPr/>
        </p:nvSpPr>
        <p:spPr bwMode="auto">
          <a:xfrm>
            <a:off x="1497014" y="3414186"/>
            <a:ext cx="5133136"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1F497D">
                    <a:lumMod val="50000"/>
                  </a:srgbClr>
                </a:solidFill>
                <a:effectLst/>
                <a:uLnTx/>
                <a:uFillTx/>
                <a:latin typeface="宋体" panose="02010600030101010101" pitchFamily="2" charset="-122"/>
                <a:ea typeface="宋体" panose="02010600030101010101" pitchFamily="2" charset="-122"/>
                <a:cs typeface="+mn-cs"/>
              </a:rPr>
              <a:t>“这酒真有气力！”</a:t>
            </a:r>
            <a:endParaRPr kumimoji="0" lang="en-US" altLang="zh-CN" sz="4265" b="1" i="0" u="none" strike="noStrike" kern="1200" cap="none" spc="0" normalizeH="0" baseline="0" noProof="0" dirty="0">
              <a:ln>
                <a:noFill/>
              </a:ln>
              <a:solidFill>
                <a:srgbClr val="1F497D">
                  <a:lumMod val="50000"/>
                </a:srgbClr>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1F497D">
                    <a:lumMod val="50000"/>
                  </a:srgbClr>
                </a:solidFill>
                <a:effectLst/>
                <a:uLnTx/>
                <a:uFillTx/>
                <a:latin typeface="宋体" panose="02010600030101010101" pitchFamily="2" charset="-122"/>
                <a:ea typeface="宋体" panose="02010600030101010101" pitchFamily="2" charset="-122"/>
                <a:cs typeface="+mn-cs"/>
              </a:rPr>
              <a:t>“好酒！”</a:t>
            </a:r>
          </a:p>
        </p:txBody>
      </p:sp>
      <p:sp>
        <p:nvSpPr>
          <p:cNvPr id="9" name="矩形 8"/>
          <p:cNvSpPr>
            <a:spLocks noChangeArrowheads="1"/>
          </p:cNvSpPr>
          <p:nvPr/>
        </p:nvSpPr>
        <p:spPr bwMode="auto">
          <a:xfrm>
            <a:off x="708025" y="1559985"/>
            <a:ext cx="7416800"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武松走进店里坐下，把哨棒靠在一边，叫道：“主人家，快拿酒来吃。”</a:t>
            </a:r>
          </a:p>
        </p:txBody>
      </p:sp>
      <p:sp>
        <p:nvSpPr>
          <p:cNvPr id="10" name="圆角矩形 9"/>
          <p:cNvSpPr/>
          <p:nvPr/>
        </p:nvSpPr>
        <p:spPr>
          <a:xfrm>
            <a:off x="6451601" y="1684867"/>
            <a:ext cx="504825" cy="670984"/>
          </a:xfrm>
          <a:prstGeom prst="roundRect">
            <a:avLst>
              <a:gd name="adj" fmla="val 50000"/>
            </a:avLst>
          </a:pr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11" name="圆角矩形 9"/>
          <p:cNvSpPr/>
          <p:nvPr/>
        </p:nvSpPr>
        <p:spPr>
          <a:xfrm>
            <a:off x="1547813" y="2451100"/>
            <a:ext cx="504825" cy="670984"/>
          </a:xfrm>
          <a:prstGeom prst="roundRect">
            <a:avLst>
              <a:gd name="adj" fmla="val 50000"/>
            </a:avLst>
          </a:pr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grpSp>
        <p:nvGrpSpPr>
          <p:cNvPr id="2" name="组合 21"/>
          <p:cNvGrpSpPr/>
          <p:nvPr/>
        </p:nvGrpSpPr>
        <p:grpSpPr bwMode="auto">
          <a:xfrm>
            <a:off x="5238750" y="605962"/>
            <a:ext cx="2399340" cy="973530"/>
            <a:chOff x="4932040" y="167924"/>
            <a:chExt cx="2399413" cy="730080"/>
          </a:xfrm>
        </p:grpSpPr>
        <p:sp>
          <p:nvSpPr>
            <p:cNvPr id="16" name="矩形: 圆角 15"/>
            <p:cNvSpPr/>
            <p:nvPr/>
          </p:nvSpPr>
          <p:spPr>
            <a:xfrm>
              <a:off x="4932040" y="167924"/>
              <a:ext cx="1800281" cy="730080"/>
            </a:xfrm>
            <a:prstGeom prst="roundRect">
              <a:avLst/>
            </a:prstGeom>
          </p:spPr>
          <p:style>
            <a:lnRef idx="1">
              <a:schemeClr val="accent3"/>
            </a:lnRef>
            <a:fillRef idx="2">
              <a:schemeClr val="accent3"/>
            </a:fillRef>
            <a:effectRef idx="1">
              <a:schemeClr val="accent3"/>
            </a:effectRef>
            <a:fontRef idx="minor">
              <a:schemeClr val="dk1"/>
            </a:fontRef>
          </p:style>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endParaRPr>
            </a:p>
          </p:txBody>
        </p:sp>
        <p:sp>
          <p:nvSpPr>
            <p:cNvPr id="24584" name="文本框 16"/>
            <p:cNvSpPr txBox="1">
              <a:spLocks noChangeArrowheads="1"/>
            </p:cNvSpPr>
            <p:nvPr/>
          </p:nvSpPr>
          <p:spPr bwMode="auto">
            <a:xfrm>
              <a:off x="4947394" y="181765"/>
              <a:ext cx="2384059" cy="6598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动作描写</a:t>
              </a:r>
            </a:p>
          </p:txBody>
        </p:sp>
      </p:grpSp>
      <p:grpSp>
        <p:nvGrpSpPr>
          <p:cNvPr id="3" name="组合 20"/>
          <p:cNvGrpSpPr/>
          <p:nvPr/>
        </p:nvGrpSpPr>
        <p:grpSpPr bwMode="auto">
          <a:xfrm>
            <a:off x="5292727" y="3909482"/>
            <a:ext cx="2383986" cy="974123"/>
            <a:chOff x="5638068" y="2063201"/>
            <a:chExt cx="2384738" cy="731181"/>
          </a:xfrm>
        </p:grpSpPr>
        <p:sp>
          <p:nvSpPr>
            <p:cNvPr id="19" name="矩形: 圆角 18"/>
            <p:cNvSpPr/>
            <p:nvPr/>
          </p:nvSpPr>
          <p:spPr>
            <a:xfrm>
              <a:off x="5638068" y="2063647"/>
              <a:ext cx="1742037" cy="730735"/>
            </a:xfrm>
            <a:prstGeom prst="roundRect">
              <a:avLst/>
            </a:prstGeom>
          </p:spPr>
          <p:style>
            <a:lnRef idx="1">
              <a:schemeClr val="accent6"/>
            </a:lnRef>
            <a:fillRef idx="2">
              <a:schemeClr val="accent6"/>
            </a:fillRef>
            <a:effectRef idx="1">
              <a:schemeClr val="accent6"/>
            </a:effectRef>
            <a:fontRef idx="minor">
              <a:schemeClr val="dk1"/>
            </a:fontRef>
          </p:style>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endParaRPr>
            </a:p>
          </p:txBody>
        </p:sp>
        <p:sp>
          <p:nvSpPr>
            <p:cNvPr id="24587" name="文本框 17"/>
            <p:cNvSpPr txBox="1">
              <a:spLocks noChangeArrowheads="1"/>
            </p:cNvSpPr>
            <p:nvPr/>
          </p:nvSpPr>
          <p:spPr bwMode="auto">
            <a:xfrm>
              <a:off x="5638068" y="2063201"/>
              <a:ext cx="2384738" cy="6604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语言描写</a:t>
              </a: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down)">
                                      <p:cBhvr>
                                        <p:cTn id="14" dur="500"/>
                                        <p:tgtEl>
                                          <p:spTgt spid="10"/>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500"/>
                            </p:stCondLst>
                            <p:childTnLst>
                              <p:par>
                                <p:cTn id="19" presetID="16" presetClass="entr" presetSubtype="21"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barn(inVertical)">
                                      <p:cBhvr>
                                        <p:cTn id="21" dur="5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par>
                          <p:cTn id="29" fill="hold">
                            <p:stCondLst>
                              <p:cond delay="1000"/>
                            </p:stCondLst>
                            <p:childTnLst>
                              <p:par>
                                <p:cTn id="30" presetID="16" presetClass="entr" presetSubtype="21" fill="hold" nodeType="after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barn(inVertical)">
                                      <p:cBhvr>
                                        <p:cTn id="32" dur="500"/>
                                        <p:tgtEl>
                                          <p:spTgt spid="3"/>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grpId="0" nodeType="click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randombar(horizontal)">
                                      <p:cBhvr>
                                        <p:cTn id="3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9" grpId="0"/>
      <p:bldP spid="10" grpId="0" animBg="1"/>
      <p:bldP spid="11"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1547814" y="173567"/>
            <a:ext cx="1212850" cy="2226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倔强</a:t>
            </a:r>
          </a:p>
        </p:txBody>
      </p:sp>
      <p:sp>
        <p:nvSpPr>
          <p:cNvPr id="3" name="矩形 2"/>
          <p:cNvSpPr>
            <a:spLocks noChangeArrowheads="1"/>
          </p:cNvSpPr>
          <p:nvPr/>
        </p:nvSpPr>
        <p:spPr bwMode="auto">
          <a:xfrm>
            <a:off x="611189" y="1339851"/>
            <a:ext cx="4897437" cy="51256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ts val="2400"/>
              </a:spcBef>
              <a:spcAft>
                <a:spcPct val="0"/>
              </a:spcAft>
              <a:buClrTx/>
              <a:buSzTx/>
              <a:buFontTx/>
              <a:buNone/>
              <a:defRPr/>
            </a:pPr>
            <a:r>
              <a:rPr kumimoji="0" lang="zh-CN" altLang="en-US" sz="4265" b="1" i="0" u="none" strike="noStrike" kern="1200" cap="none" spc="0" normalizeH="0" baseline="0" noProof="0" dirty="0">
                <a:ln>
                  <a:noFill/>
                </a:ln>
                <a:solidFill>
                  <a:srgbClr val="1F497D">
                    <a:lumMod val="50000"/>
                  </a:srgbClr>
                </a:solidFill>
                <a:effectLst/>
                <a:uLnTx/>
                <a:uFillTx/>
                <a:latin typeface="宋体" panose="02010600030101010101" pitchFamily="2" charset="-122"/>
                <a:ea typeface="宋体" panose="02010600030101010101" pitchFamily="2" charset="-122"/>
                <a:cs typeface="+mn-cs"/>
              </a:rPr>
              <a:t>    “原来这样。我吃了三碗，如何不醉？”</a:t>
            </a:r>
            <a:endParaRPr kumimoji="0" lang="en-US" altLang="zh-CN" sz="4265" b="1" i="0" u="none" strike="noStrike" kern="1200" cap="none" spc="0" normalizeH="0" baseline="0" noProof="0" dirty="0">
              <a:ln>
                <a:noFill/>
              </a:ln>
              <a:solidFill>
                <a:srgbClr val="1F497D">
                  <a:lumMod val="50000"/>
                </a:srgbClr>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1" fontAlgn="base" latinLnBrk="0" hangingPunct="1">
              <a:lnSpc>
                <a:spcPct val="120000"/>
              </a:lnSpc>
              <a:spcBef>
                <a:spcPts val="2400"/>
              </a:spcBef>
              <a:spcAft>
                <a:spcPct val="0"/>
              </a:spcAft>
              <a:buClrTx/>
              <a:buSzTx/>
              <a:buFontTx/>
              <a:buNone/>
              <a:defRPr/>
            </a:pPr>
            <a:r>
              <a:rPr kumimoji="0" lang="zh-CN" altLang="en-US" sz="4265" b="1" i="0" u="none" strike="noStrike" kern="1200" cap="none" spc="0" normalizeH="0" baseline="0" noProof="0" dirty="0">
                <a:ln>
                  <a:noFill/>
                </a:ln>
                <a:solidFill>
                  <a:srgbClr val="1F497D">
                    <a:lumMod val="50000"/>
                  </a:srgbClr>
                </a:solidFill>
                <a:effectLst/>
                <a:uLnTx/>
                <a:uFillTx/>
                <a:latin typeface="宋体" panose="02010600030101010101" pitchFamily="2" charset="-122"/>
                <a:ea typeface="宋体" panose="02010600030101010101" pitchFamily="2" charset="-122"/>
                <a:cs typeface="+mn-cs"/>
              </a:rPr>
              <a:t>    “别胡说！难道不付你钱！再筛三碗来！”</a:t>
            </a:r>
          </a:p>
        </p:txBody>
      </p:sp>
      <p:pic>
        <p:nvPicPr>
          <p:cNvPr id="6" name="Picture 3"/>
          <p:cNvPicPr>
            <a:picLocks noChangeAspect="1" noChangeArrowheads="1"/>
          </p:cNvPicPr>
          <p:nvPr/>
        </p:nvPicPr>
        <p:blipFill rotWithShape="1">
          <a:blip r:embed="rId2" cstate="email"/>
          <a:srcRect/>
          <a:stretch>
            <a:fillRect/>
          </a:stretch>
        </p:blipFill>
        <p:spPr bwMode="auto">
          <a:xfrm>
            <a:off x="5508104" y="1700808"/>
            <a:ext cx="3031338" cy="2858823"/>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xmlns="" w="9525">
                <a:solidFill>
                  <a:srgbClr val="000000"/>
                </a:solidFill>
                <a:miter lim="800000"/>
                <a:headEnd/>
                <a:tailEnd/>
              </a14:hiddenLine>
            </a:ext>
          </a:extLst>
        </p:spPr>
      </p:pic>
      <p:grpSp>
        <p:nvGrpSpPr>
          <p:cNvPr id="4" name="组合 6"/>
          <p:cNvGrpSpPr/>
          <p:nvPr/>
        </p:nvGrpSpPr>
        <p:grpSpPr bwMode="auto">
          <a:xfrm>
            <a:off x="1692277" y="5141980"/>
            <a:ext cx="2383986" cy="973530"/>
            <a:chOff x="5592809" y="2064201"/>
            <a:chExt cx="2384738" cy="730078"/>
          </a:xfrm>
        </p:grpSpPr>
        <p:sp>
          <p:nvSpPr>
            <p:cNvPr id="8" name="矩形: 圆角 18"/>
            <p:cNvSpPr/>
            <p:nvPr/>
          </p:nvSpPr>
          <p:spPr>
            <a:xfrm>
              <a:off x="5638862" y="2064201"/>
              <a:ext cx="1742036" cy="730078"/>
            </a:xfrm>
            <a:prstGeom prst="roundRect">
              <a:avLst/>
            </a:prstGeom>
          </p:spPr>
          <p:style>
            <a:lnRef idx="1">
              <a:schemeClr val="accent6"/>
            </a:lnRef>
            <a:fillRef idx="2">
              <a:schemeClr val="accent6"/>
            </a:fillRef>
            <a:effectRef idx="1">
              <a:schemeClr val="accent6"/>
            </a:effectRef>
            <a:fontRef idx="minor">
              <a:schemeClr val="dk1"/>
            </a:fontRef>
          </p:style>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endParaRPr>
            </a:p>
          </p:txBody>
        </p:sp>
        <p:sp>
          <p:nvSpPr>
            <p:cNvPr id="25606" name="文本框 17"/>
            <p:cNvSpPr txBox="1">
              <a:spLocks noChangeArrowheads="1"/>
            </p:cNvSpPr>
            <p:nvPr/>
          </p:nvSpPr>
          <p:spPr bwMode="auto">
            <a:xfrm>
              <a:off x="5592809" y="2074866"/>
              <a:ext cx="2384738" cy="659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语言描写</a:t>
              </a: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6" presetClass="entr" presetSubtype="21"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barn(inVertical)">
                                      <p:cBhvr>
                                        <p:cTn id="13" dur="5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grpId="0"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randombar(horizontal)">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a:spLocks noChangeArrowheads="1"/>
          </p:cNvSpPr>
          <p:nvPr/>
        </p:nvSpPr>
        <p:spPr bwMode="auto">
          <a:xfrm>
            <a:off x="1938338" y="4110567"/>
            <a:ext cx="6234112"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　　但凡客人来我店中，吃了三碗的，就醉了，过不得前面的山冈去，因此叫“</a:t>
            </a: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三碗不过冈</a:t>
            </a: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a:t>
            </a:r>
          </a:p>
        </p:txBody>
      </p:sp>
      <p:sp>
        <p:nvSpPr>
          <p:cNvPr id="5" name="矩形 4"/>
          <p:cNvSpPr>
            <a:spLocks noChangeArrowheads="1"/>
          </p:cNvSpPr>
          <p:nvPr/>
        </p:nvSpPr>
        <p:spPr bwMode="auto">
          <a:xfrm>
            <a:off x="684214" y="21167"/>
            <a:ext cx="2932112" cy="1159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酒量惊人</a:t>
            </a:r>
          </a:p>
        </p:txBody>
      </p:sp>
      <p:sp>
        <p:nvSpPr>
          <p:cNvPr id="9" name="矩形 8"/>
          <p:cNvSpPr>
            <a:spLocks noChangeArrowheads="1"/>
          </p:cNvSpPr>
          <p:nvPr/>
        </p:nvSpPr>
        <p:spPr bwMode="auto">
          <a:xfrm>
            <a:off x="1938338" y="967318"/>
            <a:ext cx="354330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满满筛了一碗酒。</a:t>
            </a:r>
          </a:p>
        </p:txBody>
      </p:sp>
      <p:sp>
        <p:nvSpPr>
          <p:cNvPr id="2" name="文本框 1"/>
          <p:cNvSpPr txBox="1"/>
          <p:nvPr/>
        </p:nvSpPr>
        <p:spPr>
          <a:xfrm>
            <a:off x="576264" y="1924051"/>
            <a:ext cx="1216025" cy="3046988"/>
          </a:xfrm>
          <a:prstGeom prst="rect">
            <a:avLst/>
          </a:prstGeom>
          <a:solidFill>
            <a:srgbClr val="FFCCCC"/>
          </a:solidFill>
        </p:spPr>
        <p:style>
          <a:lnRef idx="1">
            <a:schemeClr val="accent5"/>
          </a:lnRef>
          <a:fillRef idx="2">
            <a:schemeClr val="accent5"/>
          </a:fillRef>
          <a:effectRef idx="1">
            <a:schemeClr val="accent5"/>
          </a:effectRef>
          <a:fontRef idx="minor">
            <a:schemeClr val="dk1"/>
          </a:fontRef>
        </p:style>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正面描写</a:t>
            </a:r>
          </a:p>
        </p:txBody>
      </p:sp>
      <p:sp>
        <p:nvSpPr>
          <p:cNvPr id="3" name="左大括号 2"/>
          <p:cNvSpPr/>
          <p:nvPr/>
        </p:nvSpPr>
        <p:spPr>
          <a:xfrm rot="10800000">
            <a:off x="5851526" y="1361019"/>
            <a:ext cx="404813" cy="2470149"/>
          </a:xfrm>
          <a:prstGeom prst="leftBrace">
            <a:avLst>
              <a:gd name="adj1" fmla="val 38137"/>
              <a:gd name="adj2" fmla="val 50000"/>
            </a:avLst>
          </a:prstGeom>
          <a:ln w="28575">
            <a:solidFill>
              <a:srgbClr val="92D050"/>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11" name="矩形 10"/>
          <p:cNvSpPr>
            <a:spLocks noChangeArrowheads="1"/>
          </p:cNvSpPr>
          <p:nvPr/>
        </p:nvSpPr>
        <p:spPr bwMode="auto">
          <a:xfrm>
            <a:off x="1938339" y="1708151"/>
            <a:ext cx="3376612"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再</a:t>
            </a: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筛一碗酒。</a:t>
            </a:r>
          </a:p>
        </p:txBody>
      </p:sp>
      <p:sp>
        <p:nvSpPr>
          <p:cNvPr id="12" name="矩形 11"/>
          <p:cNvSpPr>
            <a:spLocks noChangeArrowheads="1"/>
          </p:cNvSpPr>
          <p:nvPr/>
        </p:nvSpPr>
        <p:spPr bwMode="auto">
          <a:xfrm>
            <a:off x="1938339" y="2448985"/>
            <a:ext cx="3386137"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又</a:t>
            </a: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筛了一碗。</a:t>
            </a:r>
          </a:p>
        </p:txBody>
      </p:sp>
      <p:sp>
        <p:nvSpPr>
          <p:cNvPr id="13" name="矩形 12"/>
          <p:cNvSpPr>
            <a:spLocks noChangeArrowheads="1"/>
          </p:cNvSpPr>
          <p:nvPr/>
        </p:nvSpPr>
        <p:spPr bwMode="auto">
          <a:xfrm>
            <a:off x="1938338" y="3189818"/>
            <a:ext cx="3983037"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只好又</a:t>
            </a: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给武松筛酒。</a:t>
            </a:r>
          </a:p>
        </p:txBody>
      </p:sp>
      <p:sp>
        <p:nvSpPr>
          <p:cNvPr id="14" name="矩形 13"/>
          <p:cNvSpPr>
            <a:spLocks noChangeArrowheads="1"/>
          </p:cNvSpPr>
          <p:nvPr/>
        </p:nvSpPr>
        <p:spPr bwMode="auto">
          <a:xfrm>
            <a:off x="6437314" y="2059519"/>
            <a:ext cx="1944687" cy="18651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十八碗</a:t>
            </a:r>
          </a:p>
        </p:txBody>
      </p:sp>
      <p:sp>
        <p:nvSpPr>
          <p:cNvPr id="15" name="文本框 14"/>
          <p:cNvSpPr txBox="1"/>
          <p:nvPr/>
        </p:nvSpPr>
        <p:spPr>
          <a:xfrm>
            <a:off x="576264" y="4538133"/>
            <a:ext cx="1216025" cy="3046988"/>
          </a:xfrm>
          <a:prstGeom prst="rect">
            <a:avLst/>
          </a:prstGeom>
        </p:spPr>
        <p:style>
          <a:lnRef idx="1">
            <a:schemeClr val="accent3"/>
          </a:lnRef>
          <a:fillRef idx="2">
            <a:schemeClr val="accent3"/>
          </a:fillRef>
          <a:effectRef idx="1">
            <a:schemeClr val="accent3"/>
          </a:effectRef>
          <a:fontRef idx="minor">
            <a:schemeClr val="dk1"/>
          </a:fontRef>
        </p:style>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侧面描写</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barn(inVertical)">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inVertical)">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barn(inVertical)">
                                      <p:cBhvr>
                                        <p:cTn id="22" dur="500"/>
                                        <p:tgtEl>
                                          <p:spTgt spid="12"/>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barn(inVertical)">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randombar(horizontal)">
                                      <p:cBhvr>
                                        <p:cTn id="32" dur="500"/>
                                        <p:tgtEl>
                                          <p:spTgt spid="3"/>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barn(inVertical)">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barn(inVertical)">
                                      <p:cBhvr>
                                        <p:cTn id="42" dur="500"/>
                                        <p:tgtEl>
                                          <p:spTgt spid="15"/>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barn(inVertical)">
                                      <p:cBhvr>
                                        <p:cTn id="47" dur="500"/>
                                        <p:tgtEl>
                                          <p:spTgt spid="4"/>
                                        </p:tgtEl>
                                      </p:cBhvr>
                                    </p:animEffect>
                                  </p:childTnLst>
                                </p:cTn>
                              </p:par>
                            </p:childTnLst>
                          </p:cTn>
                        </p:par>
                      </p:childTnLst>
                    </p:cTn>
                  </p:par>
                  <p:par>
                    <p:cTn id="48" fill="hold">
                      <p:stCondLst>
                        <p:cond delay="indefinite"/>
                      </p:stCondLst>
                      <p:childTnLst>
                        <p:par>
                          <p:cTn id="49" fill="hold">
                            <p:stCondLst>
                              <p:cond delay="0"/>
                            </p:stCondLst>
                            <p:childTnLst>
                              <p:par>
                                <p:cTn id="50" presetID="14" presetClass="entr" presetSubtype="10" fill="hold" nodeType="click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randombar(horizontal)">
                                      <p:cBhvr>
                                        <p:cTn id="5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 grpId="0" animBg="1"/>
      <p:bldP spid="3" grpId="0" animBg="1"/>
      <p:bldP spid="11" grpId="0"/>
      <p:bldP spid="12" grpId="0"/>
      <p:bldP spid="13" grpId="0"/>
      <p:bldP spid="14" grpId="0"/>
      <p:bldP spid="15"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49" name="图片 1"/>
          <p:cNvPicPr>
            <a:picLocks noChangeAspect="1" noChangeArrowheads="1"/>
          </p:cNvPicPr>
          <p:nvPr/>
        </p:nvPicPr>
        <p:blipFill>
          <a:blip r:embed="rId2"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矩形 2"/>
          <p:cNvSpPr>
            <a:spLocks noChangeArrowheads="1"/>
          </p:cNvSpPr>
          <p:nvPr/>
        </p:nvSpPr>
        <p:spPr bwMode="auto">
          <a:xfrm>
            <a:off x="1079501" y="3812119"/>
            <a:ext cx="7345363" cy="1667508"/>
          </a:xfrm>
          <a:prstGeom prst="rect">
            <a:avLst/>
          </a:prstGeom>
          <a:solidFill>
            <a:srgbClr val="FFFFFF">
              <a:alpha val="86000"/>
            </a:srgbClr>
          </a:solid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    “你别说这样的话来吓我。就有大虫，我也不怕。”</a:t>
            </a:r>
          </a:p>
        </p:txBody>
      </p:sp>
      <p:sp>
        <p:nvSpPr>
          <p:cNvPr id="4" name="矩形 3"/>
          <p:cNvSpPr>
            <a:spLocks noChangeArrowheads="1"/>
          </p:cNvSpPr>
          <p:nvPr/>
        </p:nvSpPr>
        <p:spPr bwMode="auto">
          <a:xfrm>
            <a:off x="1116014" y="338667"/>
            <a:ext cx="2243137" cy="2226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胆量过人</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randombar(horizont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文本框 1"/>
          <p:cNvSpPr txBox="1">
            <a:spLocks noChangeArrowheads="1"/>
          </p:cNvSpPr>
          <p:nvPr/>
        </p:nvSpPr>
        <p:spPr bwMode="auto">
          <a:xfrm>
            <a:off x="611189" y="1509186"/>
            <a:ext cx="7777162"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en-US" altLang="zh-CN" sz="4265" b="1">
                <a:solidFill>
                  <a:prstClr val="black"/>
                </a:solidFill>
                <a:latin typeface="宋体" panose="02010600030101010101" pitchFamily="2" charset="-122"/>
                <a:ea typeface="宋体" panose="02010600030101010101" pitchFamily="2" charset="-122"/>
              </a:rPr>
              <a:t>    《</a:t>
            </a:r>
            <a:r>
              <a:rPr lang="zh-CN" altLang="en-US" sz="4265" b="1">
                <a:solidFill>
                  <a:prstClr val="black"/>
                </a:solidFill>
                <a:latin typeface="宋体" panose="02010600030101010101" pitchFamily="2" charset="-122"/>
                <a:ea typeface="宋体" panose="02010600030101010101" pitchFamily="2" charset="-122"/>
              </a:rPr>
              <a:t>稚子弄冰</a:t>
            </a:r>
            <a:r>
              <a:rPr lang="en-US" altLang="zh-CN" sz="4265" b="1">
                <a:solidFill>
                  <a:prstClr val="black"/>
                </a:solidFill>
                <a:latin typeface="宋体" panose="02010600030101010101" pitchFamily="2" charset="-122"/>
                <a:ea typeface="宋体" panose="02010600030101010101" pitchFamily="2" charset="-122"/>
              </a:rPr>
              <a:t>》</a:t>
            </a:r>
            <a:r>
              <a:rPr lang="zh-CN" altLang="en-US" sz="4265" b="1">
                <a:solidFill>
                  <a:prstClr val="black"/>
                </a:solidFill>
                <a:latin typeface="宋体" panose="02010600030101010101" pitchFamily="2" charset="-122"/>
                <a:ea typeface="宋体" panose="02010600030101010101" pitchFamily="2" charset="-122"/>
              </a:rPr>
              <a:t>的后两句诗表现了儿童怎样的情感变化？</a:t>
            </a:r>
          </a:p>
        </p:txBody>
      </p:sp>
      <p:sp>
        <p:nvSpPr>
          <p:cNvPr id="3" name="文本框 2"/>
          <p:cNvSpPr txBox="1">
            <a:spLocks noChangeArrowheads="1"/>
          </p:cNvSpPr>
          <p:nvPr/>
        </p:nvSpPr>
        <p:spPr bwMode="auto">
          <a:xfrm>
            <a:off x="971550" y="3841751"/>
            <a:ext cx="46799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开心、快乐→ 失望</a:t>
            </a:r>
          </a:p>
        </p:txBody>
      </p:sp>
      <p:pic>
        <p:nvPicPr>
          <p:cNvPr id="4" name="图片 3"/>
          <p:cNvPicPr>
            <a:picLocks noChangeAspect="1"/>
          </p:cNvPicPr>
          <p:nvPr/>
        </p:nvPicPr>
        <p:blipFill>
          <a:blip r:embed="rId2" cstate="email"/>
          <a:stretch>
            <a:fillRect/>
          </a:stretch>
        </p:blipFill>
        <p:spPr>
          <a:xfrm>
            <a:off x="5004048" y="3140968"/>
            <a:ext cx="3050521" cy="2880320"/>
          </a:xfrm>
          <a:prstGeom prst="rect">
            <a:avLst/>
          </a:prstGeom>
          <a:ln>
            <a:noFill/>
          </a:ln>
          <a:effectLst>
            <a:softEdge rad="112500"/>
          </a:effec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4"/>
          <p:cNvSpPr txBox="1">
            <a:spLocks noChangeArrowheads="1"/>
          </p:cNvSpPr>
          <p:nvPr/>
        </p:nvSpPr>
        <p:spPr bwMode="auto">
          <a:xfrm>
            <a:off x="742950" y="2948518"/>
            <a:ext cx="7716838"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srgbClr val="000000"/>
                </a:solidFill>
                <a:effectLst/>
                <a:uLnTx/>
                <a:uFillTx/>
                <a:latin typeface="楷体" panose="02010609060101010101" pitchFamily="49" charset="-122"/>
                <a:ea typeface="楷体" panose="02010609060101010101" pitchFamily="49" charset="-122"/>
                <a:cs typeface="+mn-cs"/>
              </a:rPr>
              <a:t>塑造人物形象（勇敢无畏、浑身是胆）。</a:t>
            </a:r>
          </a:p>
        </p:txBody>
      </p:sp>
      <p:sp>
        <p:nvSpPr>
          <p:cNvPr id="19559" name="矩形 2"/>
          <p:cNvSpPr>
            <a:spLocks noChangeArrowheads="1"/>
          </p:cNvSpPr>
          <p:nvPr/>
        </p:nvSpPr>
        <p:spPr bwMode="auto">
          <a:xfrm>
            <a:off x="757238" y="1720851"/>
            <a:ext cx="8353425"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说说这部分内容在文中起什么作用？</a:t>
            </a:r>
          </a:p>
        </p:txBody>
      </p:sp>
      <p:sp>
        <p:nvSpPr>
          <p:cNvPr id="4" name="Text Box 4"/>
          <p:cNvSpPr txBox="1">
            <a:spLocks noChangeArrowheads="1"/>
          </p:cNvSpPr>
          <p:nvPr/>
        </p:nvSpPr>
        <p:spPr bwMode="auto">
          <a:xfrm>
            <a:off x="757239" y="4197351"/>
            <a:ext cx="6938962"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srgbClr val="000000"/>
                </a:solidFill>
                <a:effectLst/>
                <a:uLnTx/>
                <a:uFillTx/>
                <a:latin typeface="楷体" panose="02010609060101010101" pitchFamily="49" charset="-122"/>
                <a:ea typeface="楷体" panose="02010609060101010101" pitchFamily="49" charset="-122"/>
                <a:cs typeface="+mn-cs"/>
              </a:rPr>
              <a:t>为下文“打虎”作铺垫。</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to="" calcmode="lin" valueType="num">
                                      <p:cBhvr>
                                        <p:cTn id="7" dur="1" fill="hold"/>
                                        <p:tgtEl>
                                          <p:spTgt spid="2">
                                            <p:txEl>
                                              <p:pRg st="0" end="0"/>
                                            </p:txEl>
                                          </p:spTgt>
                                        </p:tgtEl>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 to="" calcmode="lin" valueType="num">
                                      <p:cBhvr>
                                        <p:cTn id="12" dur="1" fill="hold"/>
                                        <p:tgtEl>
                                          <p:spTgt spid="4">
                                            <p:txEl>
                                              <p:pRg st="0" end="0"/>
                                            </p:txEl>
                                          </p:spTgt>
                                        </p:tgtEl>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268539" y="2434167"/>
            <a:ext cx="3689350" cy="1405000"/>
          </a:xfrm>
          <a:prstGeom prst="rect">
            <a:avLst/>
          </a:prstGeom>
          <a:solidFill>
            <a:schemeClr val="accent5">
              <a:lumMod val="60000"/>
              <a:lumOff val="40000"/>
            </a:schemeClr>
          </a:solidFill>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  上冈  （</a:t>
            </a:r>
            <a:r>
              <a:rPr kumimoji="0" lang="en-US" altLang="zh-CN"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5</a:t>
            </a: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7</a:t>
            </a: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a:t>
            </a:r>
            <a:endParaRPr kumimoji="0" lang="zh-CN" altLang="en-US" sz="4265" b="0" i="0" u="none" strike="noStrike" kern="1200" cap="none" spc="0" normalizeH="0" baseline="0" noProof="0" dirty="0">
              <a:ln>
                <a:noFill/>
              </a:ln>
              <a:solidFill>
                <a:srgbClr val="0000FF"/>
              </a:solidFill>
              <a:effectLst/>
              <a:uLnTx/>
              <a:uFillTx/>
              <a:latin typeface="Calibri" panose="020F0502020204030204" pitchFamily="34" charset="0"/>
              <a:ea typeface="宋体" panose="02010600030101010101" pitchFamily="2" charset="-122"/>
              <a:cs typeface="+mn-cs"/>
            </a:endParaRPr>
          </a:p>
        </p:txBody>
      </p:sp>
      <p:sp>
        <p:nvSpPr>
          <p:cNvPr id="4" name="矩形 3"/>
          <p:cNvSpPr/>
          <p:nvPr/>
        </p:nvSpPr>
        <p:spPr>
          <a:xfrm>
            <a:off x="2268539" y="3744385"/>
            <a:ext cx="3689350" cy="1405000"/>
          </a:xfrm>
          <a:prstGeom prst="rect">
            <a:avLst/>
          </a:prstGeom>
          <a:solidFill>
            <a:schemeClr val="accent4">
              <a:lumMod val="60000"/>
              <a:lumOff val="40000"/>
            </a:schemeClr>
          </a:solidFill>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  打虎  （</a:t>
            </a:r>
            <a:r>
              <a:rPr kumimoji="0" lang="en-US" altLang="zh-CN"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8</a:t>
            </a: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12</a:t>
            </a: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a:t>
            </a:r>
            <a:endParaRPr kumimoji="0" lang="zh-CN" altLang="en-US" sz="4265" b="0" i="0" u="none" strike="noStrike" kern="1200" cap="none" spc="0" normalizeH="0" baseline="0" noProof="0" dirty="0">
              <a:ln>
                <a:noFill/>
              </a:ln>
              <a:solidFill>
                <a:srgbClr val="0000FF"/>
              </a:solidFill>
              <a:effectLst/>
              <a:uLnTx/>
              <a:uFillTx/>
              <a:latin typeface="Calibri" panose="020F0502020204030204" pitchFamily="34" charset="0"/>
              <a:ea typeface="宋体" panose="02010600030101010101" pitchFamily="2" charset="-122"/>
              <a:cs typeface="+mn-cs"/>
            </a:endParaRPr>
          </a:p>
        </p:txBody>
      </p:sp>
      <p:sp>
        <p:nvSpPr>
          <p:cNvPr id="5" name="矩形 4"/>
          <p:cNvSpPr/>
          <p:nvPr/>
        </p:nvSpPr>
        <p:spPr>
          <a:xfrm>
            <a:off x="2268539" y="5054601"/>
            <a:ext cx="3689350" cy="1405000"/>
          </a:xfrm>
          <a:prstGeom prst="rect">
            <a:avLst/>
          </a:prstGeom>
          <a:solidFill>
            <a:schemeClr val="accent3">
              <a:lumMod val="60000"/>
              <a:lumOff val="40000"/>
            </a:schemeClr>
          </a:solidFill>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  下冈  （</a:t>
            </a:r>
            <a:r>
              <a:rPr kumimoji="0" lang="en-US" altLang="zh-CN"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13</a:t>
            </a: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a:t>
            </a:r>
            <a:endParaRPr kumimoji="0" lang="zh-CN" altLang="en-US" sz="4265" b="0" i="0" u="none" strike="noStrike" kern="1200" cap="none" spc="0" normalizeH="0" baseline="0" noProof="0" dirty="0">
              <a:ln>
                <a:noFill/>
              </a:ln>
              <a:solidFill>
                <a:srgbClr val="0000FF"/>
              </a:solidFill>
              <a:effectLst/>
              <a:uLnTx/>
              <a:uFillTx/>
              <a:latin typeface="Calibri" panose="020F0502020204030204" pitchFamily="34" charset="0"/>
              <a:ea typeface="宋体" panose="02010600030101010101" pitchFamily="2" charset="-122"/>
              <a:cs typeface="+mn-cs"/>
            </a:endParaRPr>
          </a:p>
        </p:txBody>
      </p:sp>
      <p:grpSp>
        <p:nvGrpSpPr>
          <p:cNvPr id="3" name="组合 7"/>
          <p:cNvGrpSpPr/>
          <p:nvPr/>
        </p:nvGrpSpPr>
        <p:grpSpPr bwMode="auto">
          <a:xfrm>
            <a:off x="2268538" y="1316569"/>
            <a:ext cx="4804184" cy="748989"/>
            <a:chOff x="2268612" y="987574"/>
            <a:chExt cx="4803175" cy="562294"/>
          </a:xfrm>
        </p:grpSpPr>
        <p:sp>
          <p:nvSpPr>
            <p:cNvPr id="6" name="矩形 5"/>
            <p:cNvSpPr/>
            <p:nvPr/>
          </p:nvSpPr>
          <p:spPr>
            <a:xfrm>
              <a:off x="2268612" y="987574"/>
              <a:ext cx="3688576" cy="562294"/>
            </a:xfrm>
            <a:prstGeom prst="rect">
              <a:avLst/>
            </a:prstGeom>
            <a:solidFill>
              <a:schemeClr val="accent1">
                <a:lumMod val="40000"/>
                <a:lumOff val="60000"/>
              </a:schemeClr>
            </a:solidFill>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  </a:t>
              </a:r>
              <a:endParaRPr kumimoji="0" lang="zh-CN" altLang="en-US" sz="4265" b="0" i="0" u="none" strike="noStrike" kern="1200" cap="none" spc="0" normalizeH="0" baseline="0" noProof="0" dirty="0">
                <a:ln>
                  <a:noFill/>
                </a:ln>
                <a:solidFill>
                  <a:srgbClr val="0000FF"/>
                </a:solidFill>
                <a:effectLst/>
                <a:uLnTx/>
                <a:uFillTx/>
                <a:latin typeface="Calibri" panose="020F0502020204030204" pitchFamily="34" charset="0"/>
                <a:ea typeface="宋体" panose="02010600030101010101" pitchFamily="2" charset="-122"/>
                <a:cs typeface="+mn-cs"/>
              </a:endParaRPr>
            </a:p>
          </p:txBody>
        </p:sp>
        <p:sp>
          <p:nvSpPr>
            <p:cNvPr id="29702" name="矩形 6"/>
            <p:cNvSpPr>
              <a:spLocks noChangeArrowheads="1"/>
            </p:cNvSpPr>
            <p:nvPr/>
          </p:nvSpPr>
          <p:spPr bwMode="auto">
            <a:xfrm>
              <a:off x="2484636" y="987574"/>
              <a:ext cx="4587151" cy="5620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 吃酒   （</a:t>
              </a: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1</a:t>
              </a: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4</a:t>
              </a: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a:t>
              </a: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grpId="0" nodeType="clickEffect">
                                  <p:stCondLst>
                                    <p:cond delay="0"/>
                                  </p:stCondLst>
                                  <p:childTnLst>
                                    <p:animScale>
                                      <p:cBhvr>
                                        <p:cTn id="6" dur="2000" fill="hold"/>
                                        <p:tgtEl>
                                          <p:spTgt spid="2"/>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流程图: 可选过程 1"/>
          <p:cNvSpPr/>
          <p:nvPr/>
        </p:nvSpPr>
        <p:spPr bwMode="auto">
          <a:xfrm>
            <a:off x="611188" y="1797053"/>
            <a:ext cx="8208962" cy="3575049"/>
          </a:xfrm>
          <a:prstGeom prst="flowChartAlternateProcess">
            <a:avLst/>
          </a:prstGeom>
          <a:noFill/>
          <a:ln w="28575">
            <a:solidFill>
              <a:srgbClr val="FFC000"/>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26629" name="Rectangle 3"/>
          <p:cNvSpPr txBox="1">
            <a:spLocks noRot="1" noChangeArrowheads="1"/>
          </p:cNvSpPr>
          <p:nvPr/>
        </p:nvSpPr>
        <p:spPr bwMode="auto">
          <a:xfrm>
            <a:off x="701675" y="1888068"/>
            <a:ext cx="8027988"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00"/>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默读</a:t>
            </a:r>
            <a:r>
              <a:rPr kumimoji="0" lang="en-US" altLang="zh-CN"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6</a:t>
            </a:r>
            <a:r>
              <a:rPr kumimoji="0" lang="zh-CN" altLang="en-US" sz="4265" b="1" i="0" u="none" strike="noStrike" kern="1200" cap="none" spc="0" normalizeH="0" baseline="0" noProof="0" dirty="0">
                <a:ln>
                  <a:noFill/>
                </a:ln>
                <a:solidFill>
                  <a:srgbClr val="EEECE1">
                    <a:lumMod val="10000"/>
                  </a:srgbClr>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7</a:t>
            </a: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自然段，思考：当武松走上冈看到庙门上贴的榜文时有什么想法？找出描写武松语言和心理活动的句子，想一想从这些地方可以看出武松怎样的性格特点？</a:t>
            </a:r>
          </a:p>
        </p:txBody>
      </p:sp>
      <p:pic>
        <p:nvPicPr>
          <p:cNvPr id="30723" name="图片 49"/>
          <p:cNvPicPr>
            <a:picLocks noChangeAspect="1" noChangeArrowheads="1"/>
          </p:cNvPicPr>
          <p:nvPr/>
        </p:nvPicPr>
        <p:blipFill>
          <a:blip r:embed="rId2" cstate="email"/>
          <a:srcRect/>
          <a:stretch>
            <a:fillRect/>
          </a:stretch>
        </p:blipFill>
        <p:spPr bwMode="auto">
          <a:xfrm>
            <a:off x="611189" y="357718"/>
            <a:ext cx="1182687" cy="16594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
          <p:cNvSpPr txBox="1">
            <a:spLocks noRot="1" noChangeArrowheads="1"/>
          </p:cNvSpPr>
          <p:nvPr/>
        </p:nvSpPr>
        <p:spPr bwMode="auto">
          <a:xfrm>
            <a:off x="684213" y="601134"/>
            <a:ext cx="7848600" cy="73858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ts val="800"/>
              </a:spcBef>
              <a:spcAft>
                <a:spcPct val="0"/>
              </a:spcAft>
              <a:buClrTx/>
              <a:buSzTx/>
              <a:buFont typeface="Wingdings" panose="05000000000000000000" pitchFamily="2" charset="2"/>
              <a:buChar char="l"/>
              <a:defRPr/>
            </a:pPr>
            <a:r>
              <a:rPr kumimoji="0" lang="zh-CN" altLang="en-US" sz="4265" b="1" i="0" u="none" strike="noStrike" kern="1200" cap="none" spc="0" normalizeH="0" baseline="0" noProof="0" dirty="0">
                <a:ln>
                  <a:noFill/>
                </a:ln>
                <a:solidFill>
                  <a:srgbClr val="000000"/>
                </a:solidFill>
                <a:effectLst/>
                <a:uLnTx/>
                <a:uFillTx/>
                <a:latin typeface="宋体" panose="02010600030101010101" pitchFamily="2" charset="-122"/>
                <a:ea typeface="宋体" panose="02010600030101010101" pitchFamily="2" charset="-122"/>
                <a:cs typeface="+mn-cs"/>
              </a:rPr>
              <a:t>武松</a:t>
            </a: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想：“转身回酒店吧，一定会叫店家耻笑，算不得好汉，不能回去。”</a:t>
            </a:r>
            <a:endPar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609600" marR="0" lvl="0" indent="-609600" algn="l" defTabSz="1219200" rtl="0" eaLnBrk="1" fontAlgn="base" latinLnBrk="0" hangingPunct="1">
              <a:lnSpc>
                <a:spcPct val="120000"/>
              </a:lnSpc>
              <a:spcBef>
                <a:spcPts val="800"/>
              </a:spcBef>
              <a:spcAft>
                <a:spcPct val="0"/>
              </a:spcAft>
              <a:buClrTx/>
              <a:buSzTx/>
              <a:buFont typeface="Wingdings" panose="05000000000000000000" pitchFamily="2" charset="2"/>
              <a:buChar char="l"/>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细想了一回，说道：“怕什么，只管上去，看看怎么样。”</a:t>
            </a:r>
          </a:p>
          <a:p>
            <a:pPr marL="609600" marR="0" lvl="0" indent="-609600" algn="l" defTabSz="1219200" rtl="0" eaLnBrk="1" fontAlgn="base" latinLnBrk="0" hangingPunct="1">
              <a:lnSpc>
                <a:spcPct val="120000"/>
              </a:lnSpc>
              <a:spcBef>
                <a:spcPts val="800"/>
              </a:spcBef>
              <a:spcAft>
                <a:spcPct val="0"/>
              </a:spcAft>
              <a:buClrTx/>
              <a:buSzTx/>
              <a:buFont typeface="Wingdings" panose="05000000000000000000" pitchFamily="2" charset="2"/>
              <a:buChar char="l"/>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武松自言自语道：“哪儿有什么大虫！是人自己害怕了，不敢上山。”</a:t>
            </a:r>
          </a:p>
        </p:txBody>
      </p:sp>
      <p:sp>
        <p:nvSpPr>
          <p:cNvPr id="16" name="双波形 15"/>
          <p:cNvSpPr/>
          <p:nvPr/>
        </p:nvSpPr>
        <p:spPr>
          <a:xfrm>
            <a:off x="3132138" y="5552019"/>
            <a:ext cx="3097212" cy="1007533"/>
          </a:xfrm>
          <a:prstGeom prst="doubleWave">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黑体" panose="02010609060101010101" pitchFamily="49" charset="-122"/>
                <a:ea typeface="黑体" panose="02010609060101010101" pitchFamily="49" charset="-122"/>
                <a:cs typeface="+mn-cs"/>
              </a:rPr>
              <a:t>三次心理活动</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randombar(horizontal)">
                                      <p:cBhvr>
                                        <p:cTn id="28"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773114" y="1316567"/>
            <a:ext cx="7597775" cy="6393032"/>
          </a:xfrm>
          <a:prstGeom prst="rect">
            <a:avLst/>
          </a:prstGeom>
          <a:noFill/>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4BACC6">
                    <a:lumMod val="50000"/>
                  </a:srgbClr>
                </a:solidFill>
                <a:effectLst/>
                <a:uLnTx/>
                <a:uFillTx/>
                <a:latin typeface="楷体" panose="02010609060101010101" pitchFamily="49" charset="-122"/>
                <a:ea typeface="楷体" panose="02010609060101010101" pitchFamily="49" charset="-122"/>
                <a:cs typeface="+mn-cs"/>
              </a:rPr>
              <a:t>    这两个自然段中描写了武松的</a:t>
            </a:r>
            <a:r>
              <a:rPr kumimoji="0" lang="zh-CN" altLang="en-US" sz="4265"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三次心理活动</a:t>
            </a:r>
            <a:r>
              <a:rPr kumimoji="0" lang="zh-CN" altLang="en-US" sz="4265" b="1" i="0" u="none" strike="noStrike" kern="1200" cap="none" spc="0" normalizeH="0" baseline="0" noProof="0" dirty="0">
                <a:ln>
                  <a:noFill/>
                </a:ln>
                <a:solidFill>
                  <a:srgbClr val="4BACC6">
                    <a:lumMod val="50000"/>
                  </a:srgbClr>
                </a:solidFill>
                <a:effectLst/>
                <a:uLnTx/>
                <a:uFillTx/>
                <a:latin typeface="楷体" panose="02010609060101010101" pitchFamily="49" charset="-122"/>
                <a:ea typeface="楷体" panose="02010609060101010101" pitchFamily="49" charset="-122"/>
                <a:cs typeface="+mn-cs"/>
              </a:rPr>
              <a:t>。第一次：想转身回去又怕人耻笑，决定不回去。第二次：怕什么，只管上去。第三次：哪儿有大虫，是人自己害怕。这些心理活动突出表现了武松</a:t>
            </a:r>
            <a:r>
              <a:rPr kumimoji="0" lang="zh-CN" altLang="en-US" sz="4265"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无所畏惧的英雄气概</a:t>
            </a:r>
            <a:r>
              <a:rPr kumimoji="0" lang="zh-CN" altLang="en-US" sz="4265" b="1" i="0" u="none" strike="noStrike" kern="1200" cap="none" spc="0" normalizeH="0" baseline="0" noProof="0" dirty="0">
                <a:ln>
                  <a:noFill/>
                </a:ln>
                <a:solidFill>
                  <a:srgbClr val="4BACC6">
                    <a:lumMod val="50000"/>
                  </a:srgbClr>
                </a:solidFill>
                <a:effectLst/>
                <a:uLnTx/>
                <a:uFillTx/>
                <a:latin typeface="楷体" panose="02010609060101010101" pitchFamily="49" charset="-122"/>
                <a:ea typeface="楷体" panose="02010609060101010101" pitchFamily="49" charset="-122"/>
                <a:cs typeface="+mn-cs"/>
              </a:rPr>
              <a:t>。</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268539" y="2434167"/>
            <a:ext cx="3689350" cy="1405000"/>
          </a:xfrm>
          <a:prstGeom prst="rect">
            <a:avLst/>
          </a:prstGeom>
          <a:solidFill>
            <a:schemeClr val="accent5">
              <a:lumMod val="60000"/>
              <a:lumOff val="40000"/>
            </a:schemeClr>
          </a:solidFill>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  上冈  （</a:t>
            </a:r>
            <a:r>
              <a:rPr kumimoji="0" lang="en-US" altLang="zh-CN"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5</a:t>
            </a: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7</a:t>
            </a: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a:t>
            </a:r>
            <a:endParaRPr kumimoji="0" lang="zh-CN" altLang="en-US" sz="4265" b="0" i="0" u="none" strike="noStrike" kern="1200" cap="none" spc="0" normalizeH="0" baseline="0" noProof="0" dirty="0">
              <a:ln>
                <a:noFill/>
              </a:ln>
              <a:solidFill>
                <a:srgbClr val="0000FF"/>
              </a:solidFill>
              <a:effectLst/>
              <a:uLnTx/>
              <a:uFillTx/>
              <a:latin typeface="Calibri" panose="020F0502020204030204" pitchFamily="34" charset="0"/>
              <a:ea typeface="宋体" panose="02010600030101010101" pitchFamily="2" charset="-122"/>
              <a:cs typeface="+mn-cs"/>
            </a:endParaRPr>
          </a:p>
        </p:txBody>
      </p:sp>
      <p:sp>
        <p:nvSpPr>
          <p:cNvPr id="4" name="矩形 3"/>
          <p:cNvSpPr/>
          <p:nvPr/>
        </p:nvSpPr>
        <p:spPr>
          <a:xfrm>
            <a:off x="2268539" y="3744385"/>
            <a:ext cx="3689350" cy="1405000"/>
          </a:xfrm>
          <a:prstGeom prst="rect">
            <a:avLst/>
          </a:prstGeom>
          <a:solidFill>
            <a:schemeClr val="accent4">
              <a:lumMod val="60000"/>
              <a:lumOff val="40000"/>
            </a:schemeClr>
          </a:solidFill>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  打虎  （</a:t>
            </a:r>
            <a:r>
              <a:rPr kumimoji="0" lang="en-US" altLang="zh-CN"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8</a:t>
            </a: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12</a:t>
            </a: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a:t>
            </a:r>
            <a:endParaRPr kumimoji="0" lang="zh-CN" altLang="en-US" sz="4265" b="0" i="0" u="none" strike="noStrike" kern="1200" cap="none" spc="0" normalizeH="0" baseline="0" noProof="0" dirty="0">
              <a:ln>
                <a:noFill/>
              </a:ln>
              <a:solidFill>
                <a:srgbClr val="0000FF"/>
              </a:solidFill>
              <a:effectLst/>
              <a:uLnTx/>
              <a:uFillTx/>
              <a:latin typeface="Calibri" panose="020F0502020204030204" pitchFamily="34" charset="0"/>
              <a:ea typeface="宋体" panose="02010600030101010101" pitchFamily="2" charset="-122"/>
              <a:cs typeface="+mn-cs"/>
            </a:endParaRPr>
          </a:p>
        </p:txBody>
      </p:sp>
      <p:sp>
        <p:nvSpPr>
          <p:cNvPr id="5" name="矩形 4"/>
          <p:cNvSpPr/>
          <p:nvPr/>
        </p:nvSpPr>
        <p:spPr>
          <a:xfrm>
            <a:off x="2268539" y="5054601"/>
            <a:ext cx="3689350" cy="1405000"/>
          </a:xfrm>
          <a:prstGeom prst="rect">
            <a:avLst/>
          </a:prstGeom>
          <a:solidFill>
            <a:schemeClr val="accent3">
              <a:lumMod val="60000"/>
              <a:lumOff val="40000"/>
            </a:schemeClr>
          </a:solidFill>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  下冈  （</a:t>
            </a:r>
            <a:r>
              <a:rPr kumimoji="0" lang="en-US" altLang="zh-CN"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13</a:t>
            </a: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a:t>
            </a:r>
            <a:endParaRPr kumimoji="0" lang="zh-CN" altLang="en-US" sz="4265" b="0" i="0" u="none" strike="noStrike" kern="1200" cap="none" spc="0" normalizeH="0" baseline="0" noProof="0" dirty="0">
              <a:ln>
                <a:noFill/>
              </a:ln>
              <a:solidFill>
                <a:srgbClr val="0000FF"/>
              </a:solidFill>
              <a:effectLst/>
              <a:uLnTx/>
              <a:uFillTx/>
              <a:latin typeface="Calibri" panose="020F0502020204030204" pitchFamily="34" charset="0"/>
              <a:ea typeface="宋体" panose="02010600030101010101" pitchFamily="2" charset="-122"/>
              <a:cs typeface="+mn-cs"/>
            </a:endParaRPr>
          </a:p>
        </p:txBody>
      </p:sp>
      <p:grpSp>
        <p:nvGrpSpPr>
          <p:cNvPr id="3" name="组合 5"/>
          <p:cNvGrpSpPr/>
          <p:nvPr/>
        </p:nvGrpSpPr>
        <p:grpSpPr bwMode="auto">
          <a:xfrm>
            <a:off x="2268538" y="1147235"/>
            <a:ext cx="4804091" cy="748989"/>
            <a:chOff x="2268612" y="987574"/>
            <a:chExt cx="4805144" cy="560770"/>
          </a:xfrm>
        </p:grpSpPr>
        <p:sp>
          <p:nvSpPr>
            <p:cNvPr id="7" name="矩形 6"/>
            <p:cNvSpPr/>
            <p:nvPr/>
          </p:nvSpPr>
          <p:spPr>
            <a:xfrm>
              <a:off x="2268612" y="987574"/>
              <a:ext cx="3688570" cy="560770"/>
            </a:xfrm>
            <a:prstGeom prst="rect">
              <a:avLst/>
            </a:prstGeom>
            <a:solidFill>
              <a:schemeClr val="accent1">
                <a:lumMod val="40000"/>
                <a:lumOff val="60000"/>
              </a:schemeClr>
            </a:solidFill>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  </a:t>
              </a:r>
              <a:endParaRPr kumimoji="0" lang="zh-CN" altLang="en-US" sz="4265" b="0" i="0" u="none" strike="noStrike" kern="1200" cap="none" spc="0" normalizeH="0" baseline="0" noProof="0" dirty="0">
                <a:ln>
                  <a:noFill/>
                </a:ln>
                <a:solidFill>
                  <a:srgbClr val="0000FF"/>
                </a:solidFill>
                <a:effectLst/>
                <a:uLnTx/>
                <a:uFillTx/>
                <a:latin typeface="Calibri" panose="020F0502020204030204" pitchFamily="34" charset="0"/>
                <a:ea typeface="宋体" panose="02010600030101010101" pitchFamily="2" charset="-122"/>
                <a:cs typeface="+mn-cs"/>
              </a:endParaRPr>
            </a:p>
          </p:txBody>
        </p:sp>
        <p:sp>
          <p:nvSpPr>
            <p:cNvPr id="33798" name="矩形 7"/>
            <p:cNvSpPr>
              <a:spLocks noChangeArrowheads="1"/>
            </p:cNvSpPr>
            <p:nvPr/>
          </p:nvSpPr>
          <p:spPr bwMode="auto">
            <a:xfrm>
              <a:off x="2484636" y="987574"/>
              <a:ext cx="4589120" cy="5605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 吃酒   （</a:t>
              </a: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1</a:t>
              </a: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4</a:t>
              </a: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a:t>
              </a: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grpId="0" nodeType="clickEffect">
                                  <p:stCondLst>
                                    <p:cond delay="0"/>
                                  </p:stCondLst>
                                  <p:childTnLst>
                                    <p:animScale>
                                      <p:cBhvr>
                                        <p:cTn id="6" dur="1000" fill="hold"/>
                                        <p:tgtEl>
                                          <p:spTgt spid="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755651" y="1989667"/>
            <a:ext cx="7934325"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读第</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8</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自然段，在描写武松初遇猛虎时，作者频繁用到一个词，请你帮忙定位一下，说说你从这个词中感受到了什么？</a:t>
            </a:r>
            <a:endParaRPr kumimoji="0" lang="zh-CN"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矩形 2"/>
          <p:cNvSpPr>
            <a:spLocks noChangeArrowheads="1"/>
          </p:cNvSpPr>
          <p:nvPr/>
        </p:nvSpPr>
        <p:spPr bwMode="auto">
          <a:xfrm>
            <a:off x="282576" y="980018"/>
            <a:ext cx="8682038" cy="5868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    说时迟，那时快，武松见大虫扑来，一闪，闪在大虫背后。大虫背后看人最难，就把前爪搭在地下，把腰胯一掀。武松一闪，又闪在一边。大虫见掀他不着，吼一声，就像半天里起了个霹雳，震得那山冈也动了。接着把铁棒似的虎尾倒竖起来一剪。武松一闪，又闪在一边。</a:t>
            </a:r>
            <a:endParaRPr kumimoji="0" lang="zh-CN" altLang="en-US" sz="4265"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2" name="矩形 1"/>
          <p:cNvSpPr>
            <a:spLocks noChangeArrowheads="1"/>
          </p:cNvSpPr>
          <p:nvPr/>
        </p:nvSpPr>
        <p:spPr bwMode="auto">
          <a:xfrm>
            <a:off x="7627938" y="984252"/>
            <a:ext cx="1009650" cy="1536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一闪</a:t>
            </a:r>
          </a:p>
        </p:txBody>
      </p:sp>
      <p:sp>
        <p:nvSpPr>
          <p:cNvPr id="4" name="矩形 3"/>
          <p:cNvSpPr>
            <a:spLocks noChangeArrowheads="1"/>
          </p:cNvSpPr>
          <p:nvPr/>
        </p:nvSpPr>
        <p:spPr bwMode="auto">
          <a:xfrm>
            <a:off x="5586413" y="2398184"/>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一闪</a:t>
            </a:r>
            <a:endParaRPr kumimoji="0" lang="zh-CN" altLang="en-US" sz="4265" b="0"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5" name="矩形 4"/>
          <p:cNvSpPr>
            <a:spLocks noChangeArrowheads="1"/>
          </p:cNvSpPr>
          <p:nvPr/>
        </p:nvSpPr>
        <p:spPr bwMode="auto">
          <a:xfrm>
            <a:off x="5175250" y="4533900"/>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一闪</a:t>
            </a:r>
          </a:p>
        </p:txBody>
      </p:sp>
      <p:sp>
        <p:nvSpPr>
          <p:cNvPr id="12" name="双波形 11"/>
          <p:cNvSpPr/>
          <p:nvPr/>
        </p:nvSpPr>
        <p:spPr>
          <a:xfrm>
            <a:off x="2192339" y="5384800"/>
            <a:ext cx="4371975" cy="1041400"/>
          </a:xfrm>
          <a:prstGeom prst="doubleWave">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黑体" panose="02010609060101010101" pitchFamily="49" charset="-122"/>
                <a:ea typeface="黑体" panose="02010609060101010101" pitchFamily="49" charset="-122"/>
                <a:cs typeface="+mn-cs"/>
              </a:rPr>
              <a:t>武功高强、勇敢机智</a:t>
            </a:r>
          </a:p>
        </p:txBody>
      </p:sp>
      <p:pic>
        <p:nvPicPr>
          <p:cNvPr id="14" name="图片 13"/>
          <p:cNvPicPr>
            <a:picLocks noChangeAspect="1"/>
          </p:cNvPicPr>
          <p:nvPr/>
        </p:nvPicPr>
        <p:blipFill>
          <a:blip r:embed="rId2" cstate="email">
            <a:clrChange>
              <a:clrFrom>
                <a:srgbClr val="FCFCFC"/>
              </a:clrFrom>
              <a:clrTo>
                <a:srgbClr val="FCFCFC">
                  <a:alpha val="0"/>
                </a:srgbClr>
              </a:clrTo>
            </a:clrChange>
            <a:duotone>
              <a:schemeClr val="accent3">
                <a:shade val="45000"/>
                <a:satMod val="135000"/>
              </a:schemeClr>
              <a:prstClr val="white"/>
            </a:duotone>
          </a:blip>
          <a:stretch>
            <a:fillRect/>
          </a:stretch>
        </p:blipFill>
        <p:spPr>
          <a:xfrm>
            <a:off x="5839476" y="2981261"/>
            <a:ext cx="345550" cy="351728"/>
          </a:xfrm>
          <a:prstGeom prst="rect">
            <a:avLst/>
          </a:prstGeom>
        </p:spPr>
      </p:pic>
      <p:pic>
        <p:nvPicPr>
          <p:cNvPr id="16" name="图片 15"/>
          <p:cNvPicPr>
            <a:picLocks noChangeAspect="1"/>
          </p:cNvPicPr>
          <p:nvPr/>
        </p:nvPicPr>
        <p:blipFill>
          <a:blip r:embed="rId3" cstate="email">
            <a:clrChange>
              <a:clrFrom>
                <a:srgbClr val="FCFCFC"/>
              </a:clrFrom>
              <a:clrTo>
                <a:srgbClr val="FCFCFC">
                  <a:alpha val="0"/>
                </a:srgbClr>
              </a:clrTo>
            </a:clrChange>
            <a:duotone>
              <a:schemeClr val="accent3">
                <a:shade val="45000"/>
                <a:satMod val="135000"/>
              </a:schemeClr>
              <a:prstClr val="white"/>
            </a:duotone>
          </a:blip>
          <a:stretch>
            <a:fillRect/>
          </a:stretch>
        </p:blipFill>
        <p:spPr>
          <a:xfrm>
            <a:off x="7884368" y="1470355"/>
            <a:ext cx="345549" cy="351728"/>
          </a:xfrm>
          <a:prstGeom prst="rect">
            <a:avLst/>
          </a:prstGeom>
        </p:spPr>
      </p:pic>
      <p:pic>
        <p:nvPicPr>
          <p:cNvPr id="17" name="图片 16"/>
          <p:cNvPicPr>
            <a:picLocks noChangeAspect="1"/>
          </p:cNvPicPr>
          <p:nvPr/>
        </p:nvPicPr>
        <p:blipFill>
          <a:blip r:embed="rId3" cstate="email">
            <a:clrChange>
              <a:clrFrom>
                <a:srgbClr val="FCFCFC"/>
              </a:clrFrom>
              <a:clrTo>
                <a:srgbClr val="FCFCFC">
                  <a:alpha val="0"/>
                </a:srgbClr>
              </a:clrTo>
            </a:clrChange>
            <a:duotone>
              <a:schemeClr val="accent3">
                <a:shade val="45000"/>
                <a:satMod val="135000"/>
              </a:schemeClr>
              <a:prstClr val="white"/>
            </a:duotone>
          </a:blip>
          <a:stretch>
            <a:fillRect/>
          </a:stretch>
        </p:blipFill>
        <p:spPr>
          <a:xfrm>
            <a:off x="5414426" y="5085419"/>
            <a:ext cx="345549" cy="351727"/>
          </a:xfrm>
          <a:prstGeom prst="rect">
            <a:avLst/>
          </a:prstGeom>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21506"/>
                                        </p:tgtEl>
                                        <p:attrNameLst>
                                          <p:attrName>style.visibility</p:attrName>
                                        </p:attrNameLst>
                                      </p:cBhvr>
                                      <p:to>
                                        <p:strVal val="visible"/>
                                      </p:to>
                                    </p:set>
                                    <p:animEffect transition="in" filter="randombar(horizontal)">
                                      <p:cBhvr>
                                        <p:cTn id="7" dur="500"/>
                                        <p:tgtEl>
                                          <p:spTgt spid="2150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par>
                                <p:cTn id="19" presetID="42"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1000"/>
                                        <p:tgtEl>
                                          <p:spTgt spid="16"/>
                                        </p:tgtEl>
                                      </p:cBhvr>
                                    </p:animEffect>
                                    <p:anim calcmode="lin" valueType="num">
                                      <p:cBhvr>
                                        <p:cTn id="22" dur="1000" fill="hold"/>
                                        <p:tgtEl>
                                          <p:spTgt spid="16"/>
                                        </p:tgtEl>
                                        <p:attrNameLst>
                                          <p:attrName>ppt_x</p:attrName>
                                        </p:attrNameLst>
                                      </p:cBhvr>
                                      <p:tavLst>
                                        <p:tav tm="0">
                                          <p:val>
                                            <p:strVal val="#ppt_x"/>
                                          </p:val>
                                        </p:tav>
                                        <p:tav tm="100000">
                                          <p:val>
                                            <p:strVal val="#ppt_x"/>
                                          </p:val>
                                        </p:tav>
                                      </p:tavLst>
                                    </p:anim>
                                    <p:anim calcmode="lin" valueType="num">
                                      <p:cBhvr>
                                        <p:cTn id="23" dur="1000" fill="hold"/>
                                        <p:tgtEl>
                                          <p:spTgt spid="16"/>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ppt_x</p:attrName>
                                        </p:attrNameLst>
                                      </p:cBhvr>
                                      <p:tavLst>
                                        <p:tav tm="0">
                                          <p:val>
                                            <p:strVal val="#ppt_x"/>
                                          </p:val>
                                        </p:tav>
                                        <p:tav tm="100000">
                                          <p:val>
                                            <p:strVal val="#ppt_x"/>
                                          </p:val>
                                        </p:tav>
                                      </p:tavLst>
                                    </p:anim>
                                    <p:anim calcmode="lin" valueType="num">
                                      <p:cBhvr>
                                        <p:cTn id="3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14" presetClass="entr" presetSubtype="10" fill="hold" grpId="0" nodeType="click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randombar(horizontal)">
                                      <p:cBhvr>
                                        <p:cTn id="3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6" grpId="0"/>
      <p:bldP spid="2" grpId="0"/>
      <p:bldP spid="4" grpId="0"/>
      <p:bldP spid="5" grpId="0"/>
      <p:bldP spid="12" grpId="0" animBg="1"/>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Box 3"/>
          <p:cNvSpPr txBox="1">
            <a:spLocks noChangeArrowheads="1"/>
          </p:cNvSpPr>
          <p:nvPr/>
        </p:nvSpPr>
        <p:spPr bwMode="auto">
          <a:xfrm>
            <a:off x="442913" y="1437218"/>
            <a:ext cx="1249362" cy="1734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dirty="0">
                <a:ln>
                  <a:noFill/>
                </a:ln>
                <a:solidFill>
                  <a:srgbClr val="C0504D">
                    <a:lumMod val="50000"/>
                  </a:srgbClr>
                </a:solidFill>
                <a:effectLst/>
                <a:uLnTx/>
                <a:uFillTx/>
                <a:latin typeface="黑体" panose="02010609060101010101" pitchFamily="49" charset="-122"/>
                <a:ea typeface="黑体" panose="02010609060101010101" pitchFamily="49" charset="-122"/>
                <a:cs typeface="+mn-cs"/>
              </a:rPr>
              <a:t>老虎</a:t>
            </a:r>
          </a:p>
        </p:txBody>
      </p:sp>
      <p:sp>
        <p:nvSpPr>
          <p:cNvPr id="28675" name="TextBox 4"/>
          <p:cNvSpPr txBox="1">
            <a:spLocks noChangeArrowheads="1"/>
          </p:cNvSpPr>
          <p:nvPr/>
        </p:nvSpPr>
        <p:spPr bwMode="auto">
          <a:xfrm>
            <a:off x="442913" y="4269319"/>
            <a:ext cx="1249362" cy="1734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dirty="0">
                <a:ln>
                  <a:noFill/>
                </a:ln>
                <a:solidFill>
                  <a:srgbClr val="C0504D">
                    <a:lumMod val="50000"/>
                  </a:srgbClr>
                </a:solidFill>
                <a:effectLst/>
                <a:uLnTx/>
                <a:uFillTx/>
                <a:latin typeface="黑体" panose="02010609060101010101" pitchFamily="49" charset="-122"/>
                <a:ea typeface="黑体" panose="02010609060101010101" pitchFamily="49" charset="-122"/>
                <a:cs typeface="+mn-cs"/>
              </a:rPr>
              <a:t>武松</a:t>
            </a:r>
          </a:p>
        </p:txBody>
      </p:sp>
      <p:grpSp>
        <p:nvGrpSpPr>
          <p:cNvPr id="7" name="组合 24"/>
          <p:cNvGrpSpPr/>
          <p:nvPr/>
        </p:nvGrpSpPr>
        <p:grpSpPr bwMode="auto">
          <a:xfrm rot="10800000">
            <a:off x="1835151" y="1170519"/>
            <a:ext cx="1177925" cy="1325033"/>
            <a:chOff x="2097514" y="520231"/>
            <a:chExt cx="1178309" cy="993740"/>
          </a:xfrm>
        </p:grpSpPr>
        <p:sp>
          <p:nvSpPr>
            <p:cNvPr id="17" name="等腰三角形 16"/>
            <p:cNvSpPr/>
            <p:nvPr/>
          </p:nvSpPr>
          <p:spPr>
            <a:xfrm>
              <a:off x="2097514" y="520231"/>
              <a:ext cx="1178309" cy="961991"/>
            </a:xfrm>
            <a:prstGeom prst="triangle">
              <a:avLst/>
            </a:prstGeom>
            <a:solidFill>
              <a:srgbClr val="CCFFFF"/>
            </a:solidFill>
          </p:spPr>
          <p:style>
            <a:lnRef idx="0">
              <a:schemeClr val="accent4"/>
            </a:lnRef>
            <a:fillRef idx="3">
              <a:schemeClr val="accent4"/>
            </a:fillRef>
            <a:effectRef idx="3">
              <a:schemeClr val="accent4"/>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cs typeface="+mn-cs"/>
              </a:endParaRPr>
            </a:p>
          </p:txBody>
        </p:sp>
        <p:sp>
          <p:nvSpPr>
            <p:cNvPr id="36869" name="TextBox 5"/>
            <p:cNvSpPr txBox="1">
              <a:spLocks noChangeArrowheads="1"/>
            </p:cNvSpPr>
            <p:nvPr/>
          </p:nvSpPr>
          <p:spPr bwMode="auto">
            <a:xfrm rot="10800000">
              <a:off x="2280275" y="829240"/>
              <a:ext cx="737194" cy="6847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扑</a:t>
              </a:r>
            </a:p>
          </p:txBody>
        </p:sp>
      </p:grpSp>
      <p:sp>
        <p:nvSpPr>
          <p:cNvPr id="15" name="下箭头 15"/>
          <p:cNvSpPr/>
          <p:nvPr/>
        </p:nvSpPr>
        <p:spPr>
          <a:xfrm rot="16200000">
            <a:off x="6709699" y="1579421"/>
            <a:ext cx="391603" cy="845186"/>
          </a:xfrm>
          <a:prstGeom prst="downArrow">
            <a:avLst/>
          </a:prstGeom>
          <a:solidFill>
            <a:srgbClr val="FFC00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16" name="下箭头 16"/>
          <p:cNvSpPr/>
          <p:nvPr/>
        </p:nvSpPr>
        <p:spPr>
          <a:xfrm rot="16200000">
            <a:off x="6711109" y="4592589"/>
            <a:ext cx="388785" cy="845185"/>
          </a:xfrm>
          <a:prstGeom prst="downArrow">
            <a:avLst/>
          </a:prstGeom>
          <a:solidFill>
            <a:srgbClr val="FFC00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nvGrpSpPr>
          <p:cNvPr id="8" name="组合 30"/>
          <p:cNvGrpSpPr/>
          <p:nvPr/>
        </p:nvGrpSpPr>
        <p:grpSpPr bwMode="auto">
          <a:xfrm rot="10800000">
            <a:off x="3649664" y="1123953"/>
            <a:ext cx="1177925" cy="1369483"/>
            <a:chOff x="2097514" y="521819"/>
            <a:chExt cx="1178309" cy="1027378"/>
          </a:xfrm>
        </p:grpSpPr>
        <p:sp>
          <p:nvSpPr>
            <p:cNvPr id="32" name="等腰三角形 31"/>
            <p:cNvSpPr/>
            <p:nvPr/>
          </p:nvSpPr>
          <p:spPr>
            <a:xfrm>
              <a:off x="2097514" y="521819"/>
              <a:ext cx="1178309" cy="962274"/>
            </a:xfrm>
            <a:prstGeom prst="triangle">
              <a:avLst/>
            </a:prstGeom>
            <a:solidFill>
              <a:srgbClr val="CCFFFF"/>
            </a:solidFill>
          </p:spPr>
          <p:style>
            <a:lnRef idx="0">
              <a:schemeClr val="accent4"/>
            </a:lnRef>
            <a:fillRef idx="3">
              <a:schemeClr val="accent4"/>
            </a:fillRef>
            <a:effectRef idx="3">
              <a:schemeClr val="accent4"/>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cs typeface="+mn-cs"/>
              </a:endParaRPr>
            </a:p>
          </p:txBody>
        </p:sp>
        <p:sp>
          <p:nvSpPr>
            <p:cNvPr id="36874" name="TextBox 5"/>
            <p:cNvSpPr txBox="1">
              <a:spLocks noChangeArrowheads="1"/>
            </p:cNvSpPr>
            <p:nvPr/>
          </p:nvSpPr>
          <p:spPr bwMode="auto">
            <a:xfrm rot="10800000">
              <a:off x="2299619" y="864265"/>
              <a:ext cx="737194" cy="684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掀</a:t>
              </a:r>
            </a:p>
          </p:txBody>
        </p:sp>
      </p:grpSp>
      <p:grpSp>
        <p:nvGrpSpPr>
          <p:cNvPr id="9" name="组合 33"/>
          <p:cNvGrpSpPr/>
          <p:nvPr/>
        </p:nvGrpSpPr>
        <p:grpSpPr bwMode="auto">
          <a:xfrm rot="10800000">
            <a:off x="5338764" y="1143001"/>
            <a:ext cx="1177925" cy="1354667"/>
            <a:chOff x="2097514" y="518645"/>
            <a:chExt cx="1178309" cy="1015510"/>
          </a:xfrm>
        </p:grpSpPr>
        <p:sp>
          <p:nvSpPr>
            <p:cNvPr id="35" name="等腰三角形 34"/>
            <p:cNvSpPr/>
            <p:nvPr/>
          </p:nvSpPr>
          <p:spPr>
            <a:xfrm>
              <a:off x="2097514" y="518645"/>
              <a:ext cx="1178309" cy="961561"/>
            </a:xfrm>
            <a:prstGeom prst="triangle">
              <a:avLst/>
            </a:prstGeom>
            <a:solidFill>
              <a:srgbClr val="CCFFFF"/>
            </a:solidFill>
          </p:spPr>
          <p:style>
            <a:lnRef idx="0">
              <a:schemeClr val="accent4"/>
            </a:lnRef>
            <a:fillRef idx="3">
              <a:schemeClr val="accent4"/>
            </a:fillRef>
            <a:effectRef idx="3">
              <a:schemeClr val="accent4"/>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cs typeface="+mn-cs"/>
              </a:endParaRPr>
            </a:p>
          </p:txBody>
        </p:sp>
        <p:sp>
          <p:nvSpPr>
            <p:cNvPr id="36877" name="TextBox 5"/>
            <p:cNvSpPr txBox="1">
              <a:spLocks noChangeArrowheads="1"/>
            </p:cNvSpPr>
            <p:nvPr/>
          </p:nvSpPr>
          <p:spPr bwMode="auto">
            <a:xfrm rot="10800000">
              <a:off x="2300162" y="849730"/>
              <a:ext cx="737194" cy="684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剪</a:t>
              </a:r>
            </a:p>
          </p:txBody>
        </p:sp>
      </p:grpSp>
      <p:sp>
        <p:nvSpPr>
          <p:cNvPr id="37" name="文本框 36"/>
          <p:cNvSpPr txBox="1"/>
          <p:nvPr/>
        </p:nvSpPr>
        <p:spPr>
          <a:xfrm>
            <a:off x="7380288" y="1282700"/>
            <a:ext cx="1295400" cy="3046988"/>
          </a:xfrm>
          <a:prstGeom prst="rect">
            <a:avLst/>
          </a:prstGeom>
          <a:solidFill>
            <a:srgbClr val="FFFFCC"/>
          </a:solidFill>
        </p:spPr>
        <p:style>
          <a:lnRef idx="1">
            <a:schemeClr val="accent1"/>
          </a:lnRef>
          <a:fillRef idx="2">
            <a:schemeClr val="accent1"/>
          </a:fillRef>
          <a:effectRef idx="1">
            <a:schemeClr val="accent1"/>
          </a:effectRef>
          <a:fontRef idx="minor">
            <a:schemeClr val="dk1"/>
          </a:fontRef>
        </p:style>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凶猛残暴</a:t>
            </a:r>
          </a:p>
        </p:txBody>
      </p:sp>
      <p:sp>
        <p:nvSpPr>
          <p:cNvPr id="38" name="文本框 37"/>
          <p:cNvSpPr txBox="1"/>
          <p:nvPr/>
        </p:nvSpPr>
        <p:spPr>
          <a:xfrm>
            <a:off x="7440613" y="4038600"/>
            <a:ext cx="1439862" cy="1569660"/>
          </a:xfrm>
          <a:prstGeom prst="rect">
            <a:avLst/>
          </a:prstGeom>
          <a:solidFill>
            <a:srgbClr val="FFFFCC"/>
          </a:solidFill>
        </p:spPr>
        <p:style>
          <a:lnRef idx="1">
            <a:schemeClr val="accent1"/>
          </a:lnRef>
          <a:fillRef idx="2">
            <a:schemeClr val="accent1"/>
          </a:fillRef>
          <a:effectRef idx="1">
            <a:schemeClr val="accent1"/>
          </a:effectRef>
          <a:fontRef idx="minor">
            <a:schemeClr val="dk1"/>
          </a:fontRef>
        </p:style>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机警敏捷</a:t>
            </a:r>
          </a:p>
        </p:txBody>
      </p:sp>
      <p:grpSp>
        <p:nvGrpSpPr>
          <p:cNvPr id="10" name="组合 38"/>
          <p:cNvGrpSpPr/>
          <p:nvPr/>
        </p:nvGrpSpPr>
        <p:grpSpPr bwMode="auto">
          <a:xfrm>
            <a:off x="1822327" y="4392348"/>
            <a:ext cx="1177925" cy="1282700"/>
            <a:chOff x="2097514" y="520231"/>
            <a:chExt cx="1178309" cy="961806"/>
          </a:xfrm>
          <a:solidFill>
            <a:srgbClr val="CC66FF"/>
          </a:solidFill>
        </p:grpSpPr>
        <p:sp>
          <p:nvSpPr>
            <p:cNvPr id="40" name="等腰三角形 39"/>
            <p:cNvSpPr/>
            <p:nvPr/>
          </p:nvSpPr>
          <p:spPr>
            <a:xfrm>
              <a:off x="2097514" y="520231"/>
              <a:ext cx="1178309" cy="961806"/>
            </a:xfrm>
            <a:prstGeom prst="triangle">
              <a:avLst/>
            </a:prstGeom>
            <a:solidFill>
              <a:srgbClr val="FFCCCC"/>
            </a:solidFill>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cs typeface="+mn-cs"/>
              </a:endParaRPr>
            </a:p>
          </p:txBody>
        </p:sp>
        <p:sp>
          <p:nvSpPr>
            <p:cNvPr id="2" name="TextBox 5"/>
            <p:cNvSpPr txBox="1">
              <a:spLocks noChangeArrowheads="1"/>
            </p:cNvSpPr>
            <p:nvPr/>
          </p:nvSpPr>
          <p:spPr bwMode="auto">
            <a:xfrm>
              <a:off x="2320640" y="768462"/>
              <a:ext cx="737194" cy="68460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dirty="0">
                  <a:ln>
                    <a:noFill/>
                  </a:ln>
                  <a:solidFill>
                    <a:srgbClr val="0000FF"/>
                  </a:solidFill>
                  <a:effectLst/>
                  <a:uLnTx/>
                  <a:uFillTx/>
                  <a:latin typeface="黑体" panose="02010609060101010101" pitchFamily="49" charset="-122"/>
                  <a:ea typeface="黑体" panose="02010609060101010101" pitchFamily="49" charset="-122"/>
                  <a:cs typeface="+mn-cs"/>
                </a:rPr>
                <a:t>闪</a:t>
              </a:r>
            </a:p>
          </p:txBody>
        </p:sp>
      </p:grpSp>
      <p:grpSp>
        <p:nvGrpSpPr>
          <p:cNvPr id="11" name="组合 41"/>
          <p:cNvGrpSpPr/>
          <p:nvPr/>
        </p:nvGrpSpPr>
        <p:grpSpPr bwMode="auto">
          <a:xfrm>
            <a:off x="3643190" y="4390231"/>
            <a:ext cx="1177925" cy="1280584"/>
            <a:chOff x="2097514" y="520231"/>
            <a:chExt cx="1178309" cy="961806"/>
          </a:xfrm>
          <a:solidFill>
            <a:srgbClr val="CC66FF"/>
          </a:solidFill>
        </p:grpSpPr>
        <p:sp>
          <p:nvSpPr>
            <p:cNvPr id="43" name="等腰三角形 42"/>
            <p:cNvSpPr/>
            <p:nvPr/>
          </p:nvSpPr>
          <p:spPr>
            <a:xfrm>
              <a:off x="2097514" y="520231"/>
              <a:ext cx="1178309" cy="961806"/>
            </a:xfrm>
            <a:prstGeom prst="triangle">
              <a:avLst/>
            </a:prstGeom>
            <a:solidFill>
              <a:srgbClr val="FFCCCC"/>
            </a:solidFill>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cs typeface="+mn-cs"/>
              </a:endParaRPr>
            </a:p>
          </p:txBody>
        </p:sp>
        <p:sp>
          <p:nvSpPr>
            <p:cNvPr id="4" name="TextBox 5"/>
            <p:cNvSpPr txBox="1">
              <a:spLocks noChangeArrowheads="1"/>
            </p:cNvSpPr>
            <p:nvPr/>
          </p:nvSpPr>
          <p:spPr bwMode="auto">
            <a:xfrm>
              <a:off x="2329847" y="763936"/>
              <a:ext cx="737194" cy="685731"/>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dirty="0">
                  <a:ln>
                    <a:noFill/>
                  </a:ln>
                  <a:solidFill>
                    <a:srgbClr val="0000FF"/>
                  </a:solidFill>
                  <a:effectLst/>
                  <a:uLnTx/>
                  <a:uFillTx/>
                  <a:latin typeface="黑体" panose="02010609060101010101" pitchFamily="49" charset="-122"/>
                  <a:ea typeface="黑体" panose="02010609060101010101" pitchFamily="49" charset="-122"/>
                  <a:cs typeface="+mn-cs"/>
                </a:rPr>
                <a:t>闪</a:t>
              </a:r>
            </a:p>
          </p:txBody>
        </p:sp>
      </p:grpSp>
      <p:grpSp>
        <p:nvGrpSpPr>
          <p:cNvPr id="12" name="组合 44"/>
          <p:cNvGrpSpPr/>
          <p:nvPr/>
        </p:nvGrpSpPr>
        <p:grpSpPr bwMode="auto">
          <a:xfrm>
            <a:off x="5351339" y="4411398"/>
            <a:ext cx="1177925" cy="1280584"/>
            <a:chOff x="2097514" y="520231"/>
            <a:chExt cx="1178309" cy="961806"/>
          </a:xfrm>
          <a:solidFill>
            <a:srgbClr val="CC66FF"/>
          </a:solidFill>
        </p:grpSpPr>
        <p:sp>
          <p:nvSpPr>
            <p:cNvPr id="46" name="等腰三角形 45"/>
            <p:cNvSpPr/>
            <p:nvPr/>
          </p:nvSpPr>
          <p:spPr>
            <a:xfrm>
              <a:off x="2097514" y="520231"/>
              <a:ext cx="1178309" cy="961806"/>
            </a:xfrm>
            <a:prstGeom prst="triangle">
              <a:avLst/>
            </a:prstGeom>
            <a:solidFill>
              <a:srgbClr val="FFCCCC"/>
            </a:solidFill>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srgbClr val="0000FF"/>
                </a:solidFill>
                <a:effectLst/>
                <a:uLnTx/>
                <a:uFillTx/>
                <a:latin typeface="Calibri" panose="020F0502020204030204"/>
                <a:ea typeface="宋体" panose="02010600030101010101" pitchFamily="2" charset="-122"/>
                <a:cs typeface="+mn-cs"/>
              </a:endParaRPr>
            </a:p>
          </p:txBody>
        </p:sp>
        <p:sp>
          <p:nvSpPr>
            <p:cNvPr id="5" name="TextBox 5"/>
            <p:cNvSpPr txBox="1">
              <a:spLocks noChangeArrowheads="1"/>
            </p:cNvSpPr>
            <p:nvPr/>
          </p:nvSpPr>
          <p:spPr bwMode="auto">
            <a:xfrm>
              <a:off x="2327363" y="773232"/>
              <a:ext cx="737194" cy="685731"/>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dirty="0">
                  <a:ln>
                    <a:noFill/>
                  </a:ln>
                  <a:solidFill>
                    <a:srgbClr val="0000FF"/>
                  </a:solidFill>
                  <a:effectLst/>
                  <a:uLnTx/>
                  <a:uFillTx/>
                  <a:latin typeface="黑体" panose="02010609060101010101" pitchFamily="49" charset="-122"/>
                  <a:ea typeface="黑体" panose="02010609060101010101" pitchFamily="49" charset="-122"/>
                  <a:cs typeface="+mn-cs"/>
                </a:rPr>
                <a:t>闪</a:t>
              </a:r>
            </a:p>
          </p:txBody>
        </p:sp>
      </p:grpSp>
      <p:sp>
        <p:nvSpPr>
          <p:cNvPr id="3" name="箭头: 左右 2"/>
          <p:cNvSpPr/>
          <p:nvPr/>
        </p:nvSpPr>
        <p:spPr>
          <a:xfrm rot="5400000">
            <a:off x="1643514" y="3238223"/>
            <a:ext cx="1548840" cy="353442"/>
          </a:xfrm>
          <a:prstGeom prst="leftRightArrow">
            <a:avLst/>
          </a:prstGeom>
          <a:solidFill>
            <a:srgbClr val="FFC00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48" name="箭头: 左右 47"/>
          <p:cNvSpPr/>
          <p:nvPr/>
        </p:nvSpPr>
        <p:spPr>
          <a:xfrm rot="5400000">
            <a:off x="3460735" y="3238223"/>
            <a:ext cx="1548840" cy="353442"/>
          </a:xfrm>
          <a:prstGeom prst="leftRightArrow">
            <a:avLst/>
          </a:prstGeom>
          <a:solidFill>
            <a:srgbClr val="FFC00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49" name="箭头: 左右 48"/>
          <p:cNvSpPr/>
          <p:nvPr/>
        </p:nvSpPr>
        <p:spPr>
          <a:xfrm rot="5400000">
            <a:off x="5152831" y="3238223"/>
            <a:ext cx="1548840" cy="353442"/>
          </a:xfrm>
          <a:prstGeom prst="leftRightArrow">
            <a:avLst/>
          </a:prstGeom>
          <a:solidFill>
            <a:srgbClr val="FFC00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pic>
        <p:nvPicPr>
          <p:cNvPr id="6" name="图片 5"/>
          <p:cNvPicPr>
            <a:picLocks noChangeAspect="1"/>
          </p:cNvPicPr>
          <p:nvPr/>
        </p:nvPicPr>
        <p:blipFill>
          <a:blip r:embed="rId2" cstate="email"/>
          <a:stretch>
            <a:fillRect/>
          </a:stretch>
        </p:blipFill>
        <p:spPr>
          <a:xfrm>
            <a:off x="456828" y="2753082"/>
            <a:ext cx="1208790" cy="114440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300" fill="hold"/>
                                        <p:tgtEl>
                                          <p:spTgt spid="7"/>
                                        </p:tgtEl>
                                        <p:attrNameLst>
                                          <p:attrName>ppt_x</p:attrName>
                                        </p:attrNameLst>
                                      </p:cBhvr>
                                      <p:tavLst>
                                        <p:tav tm="0">
                                          <p:val>
                                            <p:strVal val="#ppt_x"/>
                                          </p:val>
                                        </p:tav>
                                        <p:tav tm="100000">
                                          <p:val>
                                            <p:strVal val="#ppt_x"/>
                                          </p:val>
                                        </p:tav>
                                      </p:tavLst>
                                    </p:anim>
                                    <p:anim calcmode="lin" valueType="num">
                                      <p:cBhvr additive="base">
                                        <p:cTn id="8" dur="3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42"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arn(outHorizontal)">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300" fill="hold"/>
                                        <p:tgtEl>
                                          <p:spTgt spid="10"/>
                                        </p:tgtEl>
                                        <p:attrNameLst>
                                          <p:attrName>ppt_x</p:attrName>
                                        </p:attrNameLst>
                                      </p:cBhvr>
                                      <p:tavLst>
                                        <p:tav tm="0">
                                          <p:val>
                                            <p:strVal val="#ppt_x"/>
                                          </p:val>
                                        </p:tav>
                                        <p:tav tm="100000">
                                          <p:val>
                                            <p:strVal val="#ppt_x"/>
                                          </p:val>
                                        </p:tav>
                                      </p:tavLst>
                                    </p:anim>
                                    <p:anim calcmode="lin" valueType="num">
                                      <p:cBhvr additive="base">
                                        <p:cTn id="19" dur="3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1" fill="hold" nodeType="click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300" fill="hold"/>
                                        <p:tgtEl>
                                          <p:spTgt spid="8"/>
                                        </p:tgtEl>
                                        <p:attrNameLst>
                                          <p:attrName>ppt_x</p:attrName>
                                        </p:attrNameLst>
                                      </p:cBhvr>
                                      <p:tavLst>
                                        <p:tav tm="0">
                                          <p:val>
                                            <p:strVal val="#ppt_x"/>
                                          </p:val>
                                        </p:tav>
                                        <p:tav tm="100000">
                                          <p:val>
                                            <p:strVal val="#ppt_x"/>
                                          </p:val>
                                        </p:tav>
                                      </p:tavLst>
                                    </p:anim>
                                    <p:anim calcmode="lin" valueType="num">
                                      <p:cBhvr additive="base">
                                        <p:cTn id="25" dur="3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16" presetClass="entr" presetSubtype="42" fill="hold" nodeType="click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barn(outHorizontal)">
                                      <p:cBhvr>
                                        <p:cTn id="30" dur="500"/>
                                        <p:tgtEl>
                                          <p:spTgt spid="48"/>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300" fill="hold"/>
                                        <p:tgtEl>
                                          <p:spTgt spid="11"/>
                                        </p:tgtEl>
                                        <p:attrNameLst>
                                          <p:attrName>ppt_x</p:attrName>
                                        </p:attrNameLst>
                                      </p:cBhvr>
                                      <p:tavLst>
                                        <p:tav tm="0">
                                          <p:val>
                                            <p:strVal val="#ppt_x"/>
                                          </p:val>
                                        </p:tav>
                                        <p:tav tm="100000">
                                          <p:val>
                                            <p:strVal val="#ppt_x"/>
                                          </p:val>
                                        </p:tav>
                                      </p:tavLst>
                                    </p:anim>
                                    <p:anim calcmode="lin" valueType="num">
                                      <p:cBhvr additive="base">
                                        <p:cTn id="36" dur="3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1" fill="hold" nodeType="click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300" fill="hold"/>
                                        <p:tgtEl>
                                          <p:spTgt spid="9"/>
                                        </p:tgtEl>
                                        <p:attrNameLst>
                                          <p:attrName>ppt_x</p:attrName>
                                        </p:attrNameLst>
                                      </p:cBhvr>
                                      <p:tavLst>
                                        <p:tav tm="0">
                                          <p:val>
                                            <p:strVal val="#ppt_x"/>
                                          </p:val>
                                        </p:tav>
                                        <p:tav tm="100000">
                                          <p:val>
                                            <p:strVal val="#ppt_x"/>
                                          </p:val>
                                        </p:tav>
                                      </p:tavLst>
                                    </p:anim>
                                    <p:anim calcmode="lin" valueType="num">
                                      <p:cBhvr additive="base">
                                        <p:cTn id="42" dur="3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16" presetClass="entr" presetSubtype="42" fill="hold" nodeType="clickEffect">
                                  <p:stCondLst>
                                    <p:cond delay="0"/>
                                  </p:stCondLst>
                                  <p:childTnLst>
                                    <p:set>
                                      <p:cBhvr>
                                        <p:cTn id="46" dur="1" fill="hold">
                                          <p:stCondLst>
                                            <p:cond delay="0"/>
                                          </p:stCondLst>
                                        </p:cTn>
                                        <p:tgtEl>
                                          <p:spTgt spid="49"/>
                                        </p:tgtEl>
                                        <p:attrNameLst>
                                          <p:attrName>style.visibility</p:attrName>
                                        </p:attrNameLst>
                                      </p:cBhvr>
                                      <p:to>
                                        <p:strVal val="visible"/>
                                      </p:to>
                                    </p:set>
                                    <p:animEffect transition="in" filter="barn(outHorizontal)">
                                      <p:cBhvr>
                                        <p:cTn id="47" dur="500"/>
                                        <p:tgtEl>
                                          <p:spTgt spid="49"/>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4" fill="hold" nodeType="click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300" fill="hold"/>
                                        <p:tgtEl>
                                          <p:spTgt spid="12"/>
                                        </p:tgtEl>
                                        <p:attrNameLst>
                                          <p:attrName>ppt_x</p:attrName>
                                        </p:attrNameLst>
                                      </p:cBhvr>
                                      <p:tavLst>
                                        <p:tav tm="0">
                                          <p:val>
                                            <p:strVal val="#ppt_x"/>
                                          </p:val>
                                        </p:tav>
                                        <p:tav tm="100000">
                                          <p:val>
                                            <p:strVal val="#ppt_x"/>
                                          </p:val>
                                        </p:tav>
                                      </p:tavLst>
                                    </p:anim>
                                    <p:anim calcmode="lin" valueType="num">
                                      <p:cBhvr additive="base">
                                        <p:cTn id="53" dur="3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nodeType="click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wipe(left)">
                                      <p:cBhvr>
                                        <p:cTn id="58" dur="500"/>
                                        <p:tgtEl>
                                          <p:spTgt spid="15"/>
                                        </p:tgtEl>
                                      </p:cBhvr>
                                    </p:animEffect>
                                  </p:childTnLst>
                                </p:cTn>
                              </p:par>
                            </p:childTnLst>
                          </p:cTn>
                        </p:par>
                      </p:childTnLst>
                    </p:cTn>
                  </p:par>
                  <p:par>
                    <p:cTn id="59" fill="hold">
                      <p:stCondLst>
                        <p:cond delay="indefinite"/>
                      </p:stCondLst>
                      <p:childTnLst>
                        <p:par>
                          <p:cTn id="60" fill="hold">
                            <p:stCondLst>
                              <p:cond delay="0"/>
                            </p:stCondLst>
                            <p:childTnLst>
                              <p:par>
                                <p:cTn id="61" presetID="14" presetClass="entr" presetSubtype="10" fill="hold" grpId="0" nodeType="clickEffect">
                                  <p:stCondLst>
                                    <p:cond delay="0"/>
                                  </p:stCondLst>
                                  <p:childTnLst>
                                    <p:set>
                                      <p:cBhvr>
                                        <p:cTn id="62" dur="1" fill="hold">
                                          <p:stCondLst>
                                            <p:cond delay="0"/>
                                          </p:stCondLst>
                                        </p:cTn>
                                        <p:tgtEl>
                                          <p:spTgt spid="37"/>
                                        </p:tgtEl>
                                        <p:attrNameLst>
                                          <p:attrName>style.visibility</p:attrName>
                                        </p:attrNameLst>
                                      </p:cBhvr>
                                      <p:to>
                                        <p:strVal val="visible"/>
                                      </p:to>
                                    </p:set>
                                    <p:animEffect transition="in" filter="randombar(horizontal)">
                                      <p:cBhvr>
                                        <p:cTn id="63" dur="500"/>
                                        <p:tgtEl>
                                          <p:spTgt spid="37"/>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nodeType="click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left)">
                                      <p:cBhvr>
                                        <p:cTn id="68" dur="500"/>
                                        <p:tgtEl>
                                          <p:spTgt spid="16"/>
                                        </p:tgtEl>
                                      </p:cBhvr>
                                    </p:animEffect>
                                  </p:childTnLst>
                                </p:cTn>
                              </p:par>
                            </p:childTnLst>
                          </p:cTn>
                        </p:par>
                      </p:childTnLst>
                    </p:cTn>
                  </p:par>
                  <p:par>
                    <p:cTn id="69" fill="hold">
                      <p:stCondLst>
                        <p:cond delay="indefinite"/>
                      </p:stCondLst>
                      <p:childTnLst>
                        <p:par>
                          <p:cTn id="70" fill="hold">
                            <p:stCondLst>
                              <p:cond delay="0"/>
                            </p:stCondLst>
                            <p:childTnLst>
                              <p:par>
                                <p:cTn id="71" presetID="14" presetClass="entr" presetSubtype="10" fill="hold" grpId="0" nodeType="click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randombar(horizontal)">
                                      <p:cBhvr>
                                        <p:cTn id="73"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a:spLocks noChangeArrowheads="1"/>
          </p:cNvSpPr>
          <p:nvPr/>
        </p:nvSpPr>
        <p:spPr bwMode="auto">
          <a:xfrm>
            <a:off x="900113" y="4318002"/>
            <a:ext cx="540067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0" fontAlgn="base" latinLnBrk="0" hangingPunct="0">
              <a:lnSpc>
                <a:spcPct val="120000"/>
              </a:lnSpc>
              <a:spcBef>
                <a:spcPct val="0"/>
              </a:spcBef>
              <a:spcAft>
                <a:spcPct val="0"/>
              </a:spcAft>
              <a:buClrTx/>
              <a:buSzTx/>
              <a:buFont typeface="Wingdings" panose="05000000000000000000" pitchFamily="2" charset="2"/>
              <a:buChar char="Ø"/>
              <a:defRPr/>
            </a:pP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大虫为什么“劲儿先就泄了一半”？</a:t>
            </a:r>
          </a:p>
        </p:txBody>
      </p:sp>
      <p:sp>
        <p:nvSpPr>
          <p:cNvPr id="37890" name="文本框 5"/>
          <p:cNvSpPr txBox="1">
            <a:spLocks noChangeArrowheads="1"/>
          </p:cNvSpPr>
          <p:nvPr/>
        </p:nvSpPr>
        <p:spPr bwMode="auto">
          <a:xfrm>
            <a:off x="900114" y="1604434"/>
            <a:ext cx="5310187"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原来大虫抓人，只是一扑，一掀，一剪，三般都抓不着，</a:t>
            </a: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劲儿先就泄了一半</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p>
        </p:txBody>
      </p:sp>
      <p:pic>
        <p:nvPicPr>
          <p:cNvPr id="7" name="图片 6"/>
          <p:cNvPicPr>
            <a:picLocks noChangeAspect="1"/>
          </p:cNvPicPr>
          <p:nvPr/>
        </p:nvPicPr>
        <p:blipFill>
          <a:blip r:embed="rId2" cstate="email"/>
          <a:stretch>
            <a:fillRect/>
          </a:stretch>
        </p:blipFill>
        <p:spPr>
          <a:xfrm>
            <a:off x="6186859" y="2158748"/>
            <a:ext cx="2683431" cy="2540504"/>
          </a:xfrm>
          <a:prstGeom prst="roundRect">
            <a:avLst>
              <a:gd name="adj" fmla="val 4167"/>
            </a:avLst>
          </a:prstGeom>
          <a:solidFill>
            <a:srgbClr val="FFFFFF"/>
          </a:solidFill>
          <a:ln w="76200" cap="sq">
            <a:solidFill>
              <a:srgbClr val="EAEAEA"/>
            </a:solidFill>
            <a:miter lim="800000"/>
            <a:headEnd/>
            <a:tailEnd/>
          </a:ln>
          <a:effectLst>
            <a:reflection blurRad="12700" stA="33000" endPos="28000" dist="5000" dir="5400000" sy="-100000" algn="bl" rotWithShape="0"/>
          </a:effectLst>
          <a:scene3d>
            <a:camera prst="orthographicFront"/>
            <a:lightRig rig="threePt" dir="t">
              <a:rot lat="0" lon="0" rev="2700000"/>
            </a:lightRig>
          </a:scene3d>
          <a:sp3d contourW="6350">
            <a:bevelT h="38100"/>
            <a:contourClr>
              <a:srgbClr val="C0C0C0"/>
            </a:contourClr>
          </a:sp3d>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3"/>
          <p:cNvGrpSpPr/>
          <p:nvPr/>
        </p:nvGrpSpPr>
        <p:grpSpPr bwMode="auto">
          <a:xfrm>
            <a:off x="179388" y="16935"/>
            <a:ext cx="2405062" cy="1880811"/>
            <a:chOff x="179512" y="12015"/>
            <a:chExt cx="2405062" cy="1410608"/>
          </a:xfrm>
        </p:grpSpPr>
        <p:pic>
          <p:nvPicPr>
            <p:cNvPr id="31746" name="图片 32" descr="图片包含 室内, 就坐, 监视器, 电子产品&#10;&#10;描述已自动生成"/>
            <p:cNvPicPr>
              <a:picLocks noChangeAspect="1" noChangeArrowheads="1"/>
            </p:cNvPicPr>
            <p:nvPr/>
          </p:nvPicPr>
          <p:blipFill>
            <a:blip r:embed="rId2" cstate="email"/>
            <a:srcRect/>
            <a:stretch>
              <a:fillRect/>
            </a:stretch>
          </p:blipFill>
          <p:spPr bwMode="auto">
            <a:xfrm>
              <a:off x="179512" y="12015"/>
              <a:ext cx="2405062"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 name="文本框 10"/>
            <p:cNvSpPr txBox="1">
              <a:spLocks noChangeArrowheads="1"/>
            </p:cNvSpPr>
            <p:nvPr/>
          </p:nvSpPr>
          <p:spPr bwMode="auto">
            <a:xfrm>
              <a:off x="411287" y="245378"/>
              <a:ext cx="2073275" cy="1177245"/>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eaLnBrk="0" fontAlgn="base" hangingPunct="0">
                <a:spcBef>
                  <a:spcPct val="0"/>
                </a:spcBef>
                <a:spcAft>
                  <a:spcPct val="0"/>
                </a:spcAft>
                <a:defRPr/>
              </a:pPr>
              <a:r>
                <a:rPr lang="zh-CN" altLang="en-US" sz="4800" b="1" dirty="0">
                  <a:solidFill>
                    <a:srgbClr val="FF0000"/>
                  </a:solidFill>
                  <a:latin typeface="黑体" panose="02010609060101010101" pitchFamily="49" charset="-122"/>
                  <a:ea typeface="黑体" panose="02010609060101010101" pitchFamily="49" charset="-122"/>
                </a:rPr>
                <a:t>板书设计</a:t>
              </a:r>
            </a:p>
          </p:txBody>
        </p:sp>
      </p:grpSp>
      <p:sp>
        <p:nvSpPr>
          <p:cNvPr id="14" name="矩形 13"/>
          <p:cNvSpPr>
            <a:spLocks noChangeArrowheads="1"/>
          </p:cNvSpPr>
          <p:nvPr/>
        </p:nvSpPr>
        <p:spPr bwMode="auto">
          <a:xfrm>
            <a:off x="2311400" y="1803400"/>
            <a:ext cx="4586512"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色：</a:t>
            </a:r>
            <a:r>
              <a:rPr lang="zh-CN" altLang="en-US" sz="4265" b="1">
                <a:solidFill>
                  <a:prstClr val="black"/>
                </a:solidFill>
                <a:latin typeface="楷体" panose="02010609060101010101" pitchFamily="49" charset="-122"/>
                <a:ea typeface="楷体" panose="02010609060101010101" pitchFamily="49" charset="-122"/>
              </a:rPr>
              <a:t>金  彩丝  银</a:t>
            </a:r>
            <a:endParaRPr lang="zh-CN" altLang="en-US" sz="4265">
              <a:solidFill>
                <a:prstClr val="black"/>
              </a:solidFill>
              <a:latin typeface="Calibri" panose="020F0502020204030204" pitchFamily="34" charset="0"/>
              <a:ea typeface="宋体" panose="02010600030101010101" pitchFamily="2" charset="-122"/>
            </a:endParaRPr>
          </a:p>
        </p:txBody>
      </p:sp>
      <p:sp>
        <p:nvSpPr>
          <p:cNvPr id="16" name="矩形 15"/>
          <p:cNvSpPr>
            <a:spLocks noChangeArrowheads="1"/>
          </p:cNvSpPr>
          <p:nvPr/>
        </p:nvSpPr>
        <p:spPr bwMode="auto">
          <a:xfrm>
            <a:off x="2311402" y="2954867"/>
            <a:ext cx="4035079"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形：</a:t>
            </a:r>
            <a:r>
              <a:rPr lang="zh-CN" altLang="en-US" sz="4265" b="1">
                <a:solidFill>
                  <a:prstClr val="black"/>
                </a:solidFill>
                <a:latin typeface="楷体" panose="02010609060101010101" pitchFamily="49" charset="-122"/>
                <a:ea typeface="楷体" panose="02010609060101010101" pitchFamily="49" charset="-122"/>
              </a:rPr>
              <a:t>金盆  银钲</a:t>
            </a:r>
          </a:p>
        </p:txBody>
      </p:sp>
      <p:sp>
        <p:nvSpPr>
          <p:cNvPr id="18" name="矩形 17"/>
          <p:cNvSpPr>
            <a:spLocks noChangeArrowheads="1"/>
          </p:cNvSpPr>
          <p:nvPr/>
        </p:nvSpPr>
        <p:spPr bwMode="auto">
          <a:xfrm>
            <a:off x="2311401" y="4282017"/>
            <a:ext cx="5134739"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音：</a:t>
            </a:r>
            <a:r>
              <a:rPr lang="zh-CN" altLang="en-US" sz="4265" b="1">
                <a:solidFill>
                  <a:prstClr val="black"/>
                </a:solidFill>
                <a:latin typeface="楷体" panose="02010609060101010101" pitchFamily="49" charset="-122"/>
                <a:ea typeface="楷体" panose="02010609060101010101" pitchFamily="49" charset="-122"/>
              </a:rPr>
              <a:t>玉磬  玻璃碎地</a:t>
            </a:r>
            <a:endParaRPr lang="zh-CN" altLang="en-US" sz="4265">
              <a:solidFill>
                <a:prstClr val="black"/>
              </a:solidFill>
              <a:latin typeface="Calibri" panose="020F0502020204030204" pitchFamily="34" charset="0"/>
              <a:ea typeface="宋体" panose="02010600030101010101" pitchFamily="2" charset="-122"/>
            </a:endParaRPr>
          </a:p>
        </p:txBody>
      </p:sp>
      <p:sp>
        <p:nvSpPr>
          <p:cNvPr id="19" name="左大括号 18"/>
          <p:cNvSpPr/>
          <p:nvPr/>
        </p:nvSpPr>
        <p:spPr>
          <a:xfrm>
            <a:off x="1852614" y="1532469"/>
            <a:ext cx="431800" cy="3839633"/>
          </a:xfrm>
          <a:prstGeom prst="leftBrace">
            <a:avLst>
              <a:gd name="adj1" fmla="val 53013"/>
              <a:gd name="adj2" fmla="val 50000"/>
            </a:avLst>
          </a:prstGeom>
          <a:ln>
            <a:solidFill>
              <a:srgbClr val="FF0000"/>
            </a:solidFill>
          </a:ln>
        </p:spPr>
        <p:style>
          <a:lnRef idx="2">
            <a:schemeClr val="dk1"/>
          </a:lnRef>
          <a:fillRef idx="0">
            <a:schemeClr val="dk1"/>
          </a:fillRef>
          <a:effectRef idx="1">
            <a:schemeClr val="dk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white"/>
              </a:solidFill>
              <a:latin typeface="Arial" panose="020B0604020202020204"/>
              <a:ea typeface="宋体" panose="02010600030101010101" pitchFamily="2" charset="-122"/>
            </a:endParaRPr>
          </a:p>
        </p:txBody>
      </p:sp>
      <p:sp>
        <p:nvSpPr>
          <p:cNvPr id="20" name="左大括号 19"/>
          <p:cNvSpPr/>
          <p:nvPr/>
        </p:nvSpPr>
        <p:spPr>
          <a:xfrm flipH="1">
            <a:off x="6015039" y="1593852"/>
            <a:ext cx="431800" cy="3841749"/>
          </a:xfrm>
          <a:prstGeom prst="leftBrace">
            <a:avLst>
              <a:gd name="adj1" fmla="val 53013"/>
              <a:gd name="adj2" fmla="val 50000"/>
            </a:avLst>
          </a:prstGeom>
          <a:ln>
            <a:solidFill>
              <a:srgbClr val="FF0000"/>
            </a:solidFill>
          </a:ln>
        </p:spPr>
        <p:style>
          <a:lnRef idx="2">
            <a:schemeClr val="dk1"/>
          </a:lnRef>
          <a:fillRef idx="0">
            <a:schemeClr val="dk1"/>
          </a:fillRef>
          <a:effectRef idx="1">
            <a:schemeClr val="dk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white"/>
              </a:solidFill>
              <a:latin typeface="Arial" panose="020B0604020202020204"/>
              <a:ea typeface="宋体" panose="02010600030101010101" pitchFamily="2" charset="-122"/>
            </a:endParaRPr>
          </a:p>
        </p:txBody>
      </p:sp>
      <p:sp>
        <p:nvSpPr>
          <p:cNvPr id="21" name="矩形 20"/>
          <p:cNvSpPr>
            <a:spLocks noChangeArrowheads="1"/>
          </p:cNvSpPr>
          <p:nvPr/>
        </p:nvSpPr>
        <p:spPr bwMode="auto">
          <a:xfrm>
            <a:off x="6446838" y="2734734"/>
            <a:ext cx="2383986" cy="1405000"/>
          </a:xfrm>
          <a:prstGeom prst="rect">
            <a:avLst/>
          </a:prstGeom>
          <a:noFill/>
          <a:ln>
            <a:noFill/>
          </a:ln>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eaLnBrk="0" fontAlgn="base" hangingPunct="0">
              <a:spcBef>
                <a:spcPct val="0"/>
              </a:spcBef>
              <a:spcAft>
                <a:spcPct val="0"/>
              </a:spcAft>
              <a:defRPr/>
            </a:pPr>
            <a:r>
              <a:rPr lang="zh-CN" altLang="en-US" sz="4265" b="1" dirty="0">
                <a:solidFill>
                  <a:srgbClr val="0000FF"/>
                </a:solidFill>
                <a:latin typeface="黑体" panose="02010609060101010101" pitchFamily="49" charset="-122"/>
                <a:ea typeface="黑体" panose="02010609060101010101" pitchFamily="49" charset="-122"/>
              </a:rPr>
              <a:t>天真可爱</a:t>
            </a:r>
            <a:endParaRPr lang="en-US" altLang="zh-CN" sz="4265" b="1" dirty="0">
              <a:solidFill>
                <a:srgbClr val="0000FF"/>
              </a:solidFill>
              <a:latin typeface="黑体" panose="02010609060101010101" pitchFamily="49" charset="-122"/>
              <a:ea typeface="黑体" panose="02010609060101010101" pitchFamily="49" charset="-122"/>
            </a:endParaRPr>
          </a:p>
          <a:p>
            <a:pPr defTabSz="1219200" eaLnBrk="0" fontAlgn="base" hangingPunct="0">
              <a:spcBef>
                <a:spcPct val="0"/>
              </a:spcBef>
              <a:spcAft>
                <a:spcPct val="0"/>
              </a:spcAft>
              <a:defRPr/>
            </a:pPr>
            <a:r>
              <a:rPr lang="zh-CN" altLang="en-US" sz="4265" b="1" dirty="0">
                <a:solidFill>
                  <a:srgbClr val="0000FF"/>
                </a:solidFill>
                <a:latin typeface="黑体" panose="02010609060101010101" pitchFamily="49" charset="-122"/>
                <a:ea typeface="黑体" panose="02010609060101010101" pitchFamily="49" charset="-122"/>
              </a:rPr>
              <a:t>自得其乐</a:t>
            </a:r>
            <a:endParaRPr lang="zh-CN" altLang="en-US" sz="4265" dirty="0">
              <a:solidFill>
                <a:srgbClr val="0000FF"/>
              </a:solidFill>
              <a:latin typeface="黑体" panose="02010609060101010101" pitchFamily="49" charset="-122"/>
              <a:ea typeface="黑体" panose="02010609060101010101" pitchFamily="49" charset="-122"/>
            </a:endParaRPr>
          </a:p>
        </p:txBody>
      </p:sp>
      <p:sp>
        <p:nvSpPr>
          <p:cNvPr id="22" name="文本框 21"/>
          <p:cNvSpPr txBox="1">
            <a:spLocks noChangeArrowheads="1"/>
          </p:cNvSpPr>
          <p:nvPr/>
        </p:nvSpPr>
        <p:spPr bwMode="auto">
          <a:xfrm>
            <a:off x="1024315" y="2307169"/>
            <a:ext cx="840999" cy="2417233"/>
          </a:xfrm>
          <a:prstGeom prst="rect">
            <a:avLst/>
          </a:prstGeom>
          <a:noFill/>
          <a:ln>
            <a:noFill/>
          </a:ln>
        </p:spPr>
        <p:txBody>
          <a:bodyPr vert="eaVert">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eaLnBrk="0" fontAlgn="base" hangingPunct="0">
              <a:spcBef>
                <a:spcPct val="0"/>
              </a:spcBef>
              <a:spcAft>
                <a:spcPct val="0"/>
              </a:spcAft>
              <a:defRPr/>
            </a:pPr>
            <a:r>
              <a:rPr lang="zh-CN" altLang="en-US" sz="4265" b="1" dirty="0">
                <a:solidFill>
                  <a:srgbClr val="0000FF"/>
                </a:solidFill>
                <a:latin typeface="黑体" panose="02010609060101010101" pitchFamily="49" charset="-122"/>
                <a:ea typeface="黑体" panose="02010609060101010101" pitchFamily="49" charset="-122"/>
              </a:rPr>
              <a:t>稚子弄冰</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inVertical)">
                                      <p:cBhvr>
                                        <p:cTn id="7" dur="500"/>
                                        <p:tgtEl>
                                          <p:spTgt spid="2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barn(inVertical)">
                                      <p:cBhvr>
                                        <p:cTn id="16" dur="500"/>
                                        <p:tgtEl>
                                          <p:spTgt spid="14"/>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barn(inVertical)">
                                      <p:cBhvr>
                                        <p:cTn id="21" dur="500"/>
                                        <p:tgtEl>
                                          <p:spTgt spid="16"/>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barn(inVertical)">
                                      <p:cBhvr>
                                        <p:cTn id="26" dur="500"/>
                                        <p:tgtEl>
                                          <p:spTgt spid="18"/>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wipe(left)">
                                      <p:cBhvr>
                                        <p:cTn id="31" dur="500"/>
                                        <p:tgtEl>
                                          <p:spTgt spid="20"/>
                                        </p:tgtEl>
                                      </p:cBhvr>
                                    </p:animEffect>
                                  </p:childTnLst>
                                </p:cTn>
                              </p:par>
                            </p:childTnLst>
                          </p:cTn>
                        </p:par>
                        <p:par>
                          <p:cTn id="32" fill="hold">
                            <p:stCondLst>
                              <p:cond delay="500"/>
                            </p:stCondLst>
                            <p:childTnLst>
                              <p:par>
                                <p:cTn id="33" presetID="16" presetClass="entr" presetSubtype="21" fill="hold" grpId="0" nodeType="after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barn(inVertical)">
                                      <p:cBhvr>
                                        <p:cTn id="3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p:bldP spid="18" grpId="0"/>
      <p:bldP spid="19" grpId="0" animBg="1"/>
      <p:bldP spid="20" grpId="0" animBg="1"/>
      <p:bldP spid="21" grpId="0"/>
      <p:bldP spid="22" grpId="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971550" y="1411817"/>
            <a:ext cx="7488238" cy="4817857"/>
          </a:xfrm>
          <a:prstGeom prst="rect">
            <a:avLst/>
          </a:prstGeom>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4BACC6">
                    <a:lumMod val="50000"/>
                  </a:srgbClr>
                </a:solidFill>
                <a:effectLst/>
                <a:uLnTx/>
                <a:uFillTx/>
                <a:latin typeface="楷体" panose="02010609060101010101" pitchFamily="49" charset="-122"/>
                <a:ea typeface="楷体" panose="02010609060101010101" pitchFamily="49" charset="-122"/>
                <a:cs typeface="+mn-cs"/>
              </a:rPr>
              <a:t>    武松沉着应战的“三闪”，消耗了大虫的体力，挫伤了它的锐气。大虫无招可使，所以“劲儿先就泄了一半”，从这里可以体现出武松的</a:t>
            </a:r>
            <a:r>
              <a:rPr kumimoji="0" lang="zh-CN" altLang="en-US" sz="4265"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机智灵敏，有勇有谋</a:t>
            </a:r>
            <a:r>
              <a:rPr kumimoji="0" lang="zh-CN" altLang="en-US" sz="4265" b="1" i="0" u="none" strike="noStrike" kern="1200" cap="none" spc="0" normalizeH="0" baseline="0" noProof="0" dirty="0">
                <a:ln>
                  <a:noFill/>
                </a:ln>
                <a:solidFill>
                  <a:srgbClr val="4BACC6">
                    <a:lumMod val="50000"/>
                  </a:srgbClr>
                </a:solidFill>
                <a:effectLst/>
                <a:uLnTx/>
                <a:uFillTx/>
                <a:latin typeface="楷体" panose="02010609060101010101" pitchFamily="49" charset="-122"/>
                <a:ea typeface="楷体" panose="02010609060101010101" pitchFamily="49" charset="-122"/>
                <a:cs typeface="+mn-cs"/>
              </a:rPr>
              <a:t>。</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611189" y="704851"/>
            <a:ext cx="4032250"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    武松见大虫翻身回来，就双手抡起哨棒，使尽平生气力，从半空劈下来</a:t>
            </a:r>
            <a:r>
              <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把那条哨棒折做两截，只拿着一半在手里。</a:t>
            </a:r>
          </a:p>
        </p:txBody>
      </p:sp>
      <p:sp>
        <p:nvSpPr>
          <p:cNvPr id="5" name="圆角矩形 9"/>
          <p:cNvSpPr/>
          <p:nvPr/>
        </p:nvSpPr>
        <p:spPr>
          <a:xfrm>
            <a:off x="3101975" y="1604433"/>
            <a:ext cx="503238" cy="670984"/>
          </a:xfrm>
          <a:prstGeom prst="roundRect">
            <a:avLst>
              <a:gd name="adj" fmla="val 50000"/>
            </a:avLst>
          </a:pr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Calibri" panose="020F0502020204030204"/>
              <a:ea typeface="宋体" panose="02010600030101010101" pitchFamily="2" charset="-122"/>
              <a:cs typeface="+mn-cs"/>
            </a:endParaRPr>
          </a:p>
        </p:txBody>
      </p:sp>
      <p:sp>
        <p:nvSpPr>
          <p:cNvPr id="6" name="圆角矩形 9"/>
          <p:cNvSpPr/>
          <p:nvPr/>
        </p:nvSpPr>
        <p:spPr>
          <a:xfrm>
            <a:off x="1878014" y="3141134"/>
            <a:ext cx="503237" cy="673100"/>
          </a:xfrm>
          <a:prstGeom prst="roundRect">
            <a:avLst>
              <a:gd name="adj" fmla="val 50000"/>
            </a:avLst>
          </a:pr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Calibri" panose="020F0502020204030204"/>
              <a:ea typeface="宋体" panose="02010600030101010101" pitchFamily="2" charset="-122"/>
              <a:cs typeface="+mn-cs"/>
            </a:endParaRPr>
          </a:p>
        </p:txBody>
      </p:sp>
      <p:grpSp>
        <p:nvGrpSpPr>
          <p:cNvPr id="3" name="组合 16"/>
          <p:cNvGrpSpPr/>
          <p:nvPr/>
        </p:nvGrpSpPr>
        <p:grpSpPr bwMode="auto">
          <a:xfrm>
            <a:off x="4705351" y="842434"/>
            <a:ext cx="4159250" cy="3702296"/>
            <a:chOff x="4705006" y="631474"/>
            <a:chExt cx="4158970" cy="2778117"/>
          </a:xfrm>
        </p:grpSpPr>
        <p:sp>
          <p:nvSpPr>
            <p:cNvPr id="15" name="对话气泡: 圆角矩形 14"/>
            <p:cNvSpPr/>
            <p:nvPr/>
          </p:nvSpPr>
          <p:spPr>
            <a:xfrm>
              <a:off x="4716118" y="1422891"/>
              <a:ext cx="3816093" cy="730514"/>
            </a:xfrm>
            <a:prstGeom prst="wedgeRoundRectCallout">
              <a:avLst>
                <a:gd name="adj1" fmla="val -63152"/>
                <a:gd name="adj2" fmla="val 9141"/>
                <a:gd name="adj3" fmla="val 16667"/>
              </a:avLst>
            </a:prstGeom>
          </p:spPr>
          <p:style>
            <a:lnRef idx="1">
              <a:schemeClr val="accent3"/>
            </a:lnRef>
            <a:fillRef idx="2">
              <a:schemeClr val="accent3"/>
            </a:fillRef>
            <a:effectRef idx="1">
              <a:schemeClr val="accent3"/>
            </a:effectRef>
            <a:fontRef idx="minor">
              <a:schemeClr val="dk1"/>
            </a:fontRef>
          </p:style>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endParaRPr>
            </a:p>
          </p:txBody>
        </p:sp>
        <p:sp>
          <p:nvSpPr>
            <p:cNvPr id="39942" name="文本框 6"/>
            <p:cNvSpPr txBox="1">
              <a:spLocks noChangeArrowheads="1"/>
            </p:cNvSpPr>
            <p:nvPr/>
          </p:nvSpPr>
          <p:spPr bwMode="auto">
            <a:xfrm>
              <a:off x="4705006" y="631474"/>
              <a:ext cx="4158970" cy="27781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“抡、劈”两个表示动作的词，用得十分准确，体现了武松急于求成的心理。</a:t>
              </a:r>
            </a:p>
          </p:txBody>
        </p:sp>
      </p:grpSp>
      <p:cxnSp>
        <p:nvCxnSpPr>
          <p:cNvPr id="11" name="直接连接符 10"/>
          <p:cNvCxnSpPr/>
          <p:nvPr/>
        </p:nvCxnSpPr>
        <p:spPr>
          <a:xfrm>
            <a:off x="684214" y="4580467"/>
            <a:ext cx="3311525" cy="0"/>
          </a:xfrm>
          <a:prstGeom prst="line">
            <a:avLst/>
          </a:prstGeom>
        </p:spPr>
        <p:style>
          <a:lnRef idx="2">
            <a:schemeClr val="accent1"/>
          </a:lnRef>
          <a:fillRef idx="0">
            <a:schemeClr val="accent1"/>
          </a:fillRef>
          <a:effectRef idx="1">
            <a:schemeClr val="accent1"/>
          </a:effectRef>
          <a:fontRef idx="minor">
            <a:schemeClr val="tx1"/>
          </a:fontRef>
        </p:style>
      </p:cxnSp>
      <p:grpSp>
        <p:nvGrpSpPr>
          <p:cNvPr id="4" name="组合 17"/>
          <p:cNvGrpSpPr/>
          <p:nvPr/>
        </p:nvGrpSpPr>
        <p:grpSpPr bwMode="auto">
          <a:xfrm>
            <a:off x="4787900" y="4394026"/>
            <a:ext cx="4189413" cy="2980302"/>
            <a:chOff x="4892526" y="3398088"/>
            <a:chExt cx="4189182" cy="2235349"/>
          </a:xfrm>
        </p:grpSpPr>
        <p:sp>
          <p:nvSpPr>
            <p:cNvPr id="16" name="对话气泡: 圆角矩形 15"/>
            <p:cNvSpPr/>
            <p:nvPr/>
          </p:nvSpPr>
          <p:spPr>
            <a:xfrm>
              <a:off x="4892526" y="3867797"/>
              <a:ext cx="3784391" cy="730187"/>
            </a:xfrm>
            <a:prstGeom prst="wedgeRoundRectCallout">
              <a:avLst>
                <a:gd name="adj1" fmla="val -68892"/>
                <a:gd name="adj2" fmla="val -38442"/>
                <a:gd name="adj3" fmla="val 16667"/>
              </a:avLst>
            </a:prstGeom>
          </p:spPr>
          <p:style>
            <a:lnRef idx="1">
              <a:schemeClr val="accent6"/>
            </a:lnRef>
            <a:fillRef idx="2">
              <a:schemeClr val="accent6"/>
            </a:fillRef>
            <a:effectRef idx="1">
              <a:schemeClr val="accent6"/>
            </a:effectRef>
            <a:fontRef idx="minor">
              <a:schemeClr val="dk1"/>
            </a:fontRef>
          </p:style>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endParaRPr>
            </a:p>
          </p:txBody>
        </p:sp>
        <p:sp>
          <p:nvSpPr>
            <p:cNvPr id="39946" name="文本框 11"/>
            <p:cNvSpPr txBox="1">
              <a:spLocks noChangeArrowheads="1"/>
            </p:cNvSpPr>
            <p:nvPr/>
          </p:nvSpPr>
          <p:spPr bwMode="auto">
            <a:xfrm>
              <a:off x="4922738" y="3398088"/>
              <a:ext cx="4158970" cy="22353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哨棒折断，只能徒手和老虎搏斗，令读者胆战心惊。</a:t>
              </a: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down)">
                                      <p:cBhvr>
                                        <p:cTn id="10" dur="500"/>
                                        <p:tgtEl>
                                          <p:spTgt spid="6"/>
                                        </p:tgtEl>
                                      </p:cBhvr>
                                    </p:animEffect>
                                  </p:childTnLst>
                                </p:cTn>
                              </p:par>
                            </p:childTnLst>
                          </p:cTn>
                        </p:par>
                        <p:par>
                          <p:cTn id="11" fill="hold">
                            <p:stCondLst>
                              <p:cond delay="500"/>
                            </p:stCondLst>
                            <p:childTnLst>
                              <p:par>
                                <p:cTn id="12" presetID="16" presetClass="entr" presetSubtype="21"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down)">
                                      <p:cBhvr>
                                        <p:cTn id="19" dur="500"/>
                                        <p:tgtEl>
                                          <p:spTgt spid="11"/>
                                        </p:tgtEl>
                                      </p:cBhvr>
                                    </p:animEffect>
                                  </p:childTnLst>
                                </p:cTn>
                              </p:par>
                            </p:childTnLst>
                          </p:cTn>
                        </p:par>
                        <p:par>
                          <p:cTn id="20" fill="hold">
                            <p:stCondLst>
                              <p:cond delay="500"/>
                            </p:stCondLst>
                            <p:childTnLst>
                              <p:par>
                                <p:cTn id="21" presetID="16" presetClass="entr" presetSubtype="21"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barn(inVertical)">
                                      <p:cBhvr>
                                        <p:cTn id="2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文本框 1"/>
          <p:cNvSpPr txBox="1">
            <a:spLocks noChangeArrowheads="1"/>
          </p:cNvSpPr>
          <p:nvPr/>
        </p:nvSpPr>
        <p:spPr bwMode="auto">
          <a:xfrm>
            <a:off x="971551" y="2084918"/>
            <a:ext cx="7416800"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rPr>
              <a:t>仔细阅读第</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11</a:t>
            </a:r>
            <a:r>
              <a:rPr kumimoji="0" lang="zh-CN" altLang="en-US" sz="4265" b="1"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rPr>
              <a:t>自然段，找出武松打虎的关键词语，品味作者是怎样生动地写出武松打虎的精彩场面的？</a:t>
            </a:r>
          </a:p>
        </p:txBody>
      </p:sp>
    </p:spTree>
  </p:cSld>
  <p:clrMapOvr>
    <a:masterClrMapping/>
  </p:clrMapOvr>
  <p:transition spd="slow">
    <p:cover dir="rd"/>
  </p:transition>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3"/>
          <p:cNvSpPr txBox="1">
            <a:spLocks noChangeArrowheads="1"/>
          </p:cNvSpPr>
          <p:nvPr/>
        </p:nvSpPr>
        <p:spPr bwMode="auto">
          <a:xfrm>
            <a:off x="584201" y="1204385"/>
            <a:ext cx="8259763"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    武松又一跳，退了十步远。那只大虫恰好把两只前爪搭在武松面前。</a:t>
            </a:r>
          </a:p>
        </p:txBody>
      </p:sp>
      <p:sp>
        <p:nvSpPr>
          <p:cNvPr id="4" name="Text Box 4"/>
          <p:cNvSpPr txBox="1">
            <a:spLocks noChangeArrowheads="1"/>
          </p:cNvSpPr>
          <p:nvPr/>
        </p:nvSpPr>
        <p:spPr bwMode="auto">
          <a:xfrm>
            <a:off x="4465638" y="2973919"/>
            <a:ext cx="4176712"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    武松把半截哨棒丢在一边，两只手就势把大虫顶花皮揪住，按下地去。</a:t>
            </a:r>
          </a:p>
        </p:txBody>
      </p:sp>
      <p:sp>
        <p:nvSpPr>
          <p:cNvPr id="5" name="矩形 4"/>
          <p:cNvSpPr>
            <a:spLocks noChangeArrowheads="1"/>
          </p:cNvSpPr>
          <p:nvPr/>
        </p:nvSpPr>
        <p:spPr bwMode="auto">
          <a:xfrm>
            <a:off x="3044825" y="1229784"/>
            <a:ext cx="73449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跳</a:t>
            </a:r>
            <a:endParaRPr kumimoji="0" lang="zh-CN" altLang="en-US" sz="4265" b="0"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9" name="矩形 8"/>
          <p:cNvSpPr>
            <a:spLocks noChangeArrowheads="1"/>
          </p:cNvSpPr>
          <p:nvPr/>
        </p:nvSpPr>
        <p:spPr bwMode="auto">
          <a:xfrm>
            <a:off x="3859213" y="1229784"/>
            <a:ext cx="73449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退</a:t>
            </a:r>
            <a:endParaRPr kumimoji="0" lang="zh-CN" altLang="en-US" sz="4265" b="0"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0" name="矩形 9"/>
          <p:cNvSpPr>
            <a:spLocks noChangeArrowheads="1"/>
          </p:cNvSpPr>
          <p:nvPr/>
        </p:nvSpPr>
        <p:spPr bwMode="auto">
          <a:xfrm>
            <a:off x="4465638" y="3778251"/>
            <a:ext cx="73449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丢</a:t>
            </a:r>
            <a:endParaRPr kumimoji="0" lang="zh-CN" altLang="en-US" sz="4265" b="0"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1" name="矩形 10"/>
          <p:cNvSpPr>
            <a:spLocks noChangeArrowheads="1"/>
          </p:cNvSpPr>
          <p:nvPr/>
        </p:nvSpPr>
        <p:spPr bwMode="auto">
          <a:xfrm>
            <a:off x="7324725" y="4550833"/>
            <a:ext cx="73449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揪</a:t>
            </a:r>
            <a:endParaRPr kumimoji="0" lang="zh-CN" altLang="en-US" sz="4265" b="0"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2" name="矩形 11"/>
          <p:cNvSpPr>
            <a:spLocks noChangeArrowheads="1"/>
          </p:cNvSpPr>
          <p:nvPr/>
        </p:nvSpPr>
        <p:spPr bwMode="auto">
          <a:xfrm>
            <a:off x="4465638" y="5348817"/>
            <a:ext cx="73449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按</a:t>
            </a:r>
            <a:endParaRPr kumimoji="0" lang="zh-CN" altLang="en-US" sz="4265" b="0"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endParaRPr>
          </a:p>
        </p:txBody>
      </p:sp>
      <p:pic>
        <p:nvPicPr>
          <p:cNvPr id="14" name="图片 13"/>
          <p:cNvPicPr>
            <a:picLocks noChangeAspect="1"/>
          </p:cNvPicPr>
          <p:nvPr/>
        </p:nvPicPr>
        <p:blipFill rotWithShape="1">
          <a:blip r:embed="rId2" cstate="email"/>
          <a:srcRect/>
          <a:stretch>
            <a:fillRect/>
          </a:stretch>
        </p:blipFill>
        <p:spPr>
          <a:xfrm>
            <a:off x="617539" y="3355695"/>
            <a:ext cx="3241675" cy="3089556"/>
          </a:xfrm>
          <a:prstGeom prst="roundRect">
            <a:avLst>
              <a:gd name="adj" fmla="val 4167"/>
            </a:avLst>
          </a:prstGeom>
          <a:solidFill>
            <a:srgbClr val="FFFFFF"/>
          </a:solidFill>
          <a:ln w="76200" cap="sq">
            <a:solidFill>
              <a:srgbClr val="292929"/>
            </a:solidFill>
            <a:miter lim="800000"/>
            <a:headEnd/>
            <a:tailEnd/>
          </a:ln>
          <a:effectLst>
            <a:reflection blurRad="12700" stA="28000" endPos="28000" dist="5000" dir="5400000" sy="-100000" algn="bl" rotWithShape="0"/>
          </a:effectLst>
          <a:scene3d>
            <a:camera prst="orthographicFront"/>
            <a:lightRig rig="threePt" dir="t">
              <a:rot lat="0" lon="0" rev="2700000"/>
            </a:lightRig>
          </a:scene3d>
          <a:sp3d>
            <a:bevelT h="38100"/>
            <a:contourClr>
              <a:srgbClr val="C0C0C0"/>
            </a:contourClr>
          </a:sp3d>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1000"/>
                                        <p:tgtEl>
                                          <p:spTgt spid="14"/>
                                        </p:tgtEl>
                                      </p:cBhvr>
                                    </p:animEffect>
                                    <p:anim calcmode="lin" valueType="num">
                                      <p:cBhvr>
                                        <p:cTn id="20" dur="1000" fill="hold"/>
                                        <p:tgtEl>
                                          <p:spTgt spid="14"/>
                                        </p:tgtEl>
                                        <p:attrNameLst>
                                          <p:attrName>ppt_x</p:attrName>
                                        </p:attrNameLst>
                                      </p:cBhvr>
                                      <p:tavLst>
                                        <p:tav tm="0">
                                          <p:val>
                                            <p:strVal val="#ppt_x"/>
                                          </p:val>
                                        </p:tav>
                                        <p:tav tm="100000">
                                          <p:val>
                                            <p:strVal val="#ppt_x"/>
                                          </p:val>
                                        </p:tav>
                                      </p:tavLst>
                                    </p:anim>
                                    <p:anim calcmode="lin" valueType="num">
                                      <p:cBhvr>
                                        <p:cTn id="21"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9" grpId="0"/>
      <p:bldP spid="10" grpId="0"/>
      <p:bldP spid="11" grpId="0"/>
      <p:bldP spid="12" grpId="0"/>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5"/>
          <p:cNvSpPr txBox="1">
            <a:spLocks noChangeArrowheads="1"/>
          </p:cNvSpPr>
          <p:nvPr/>
        </p:nvSpPr>
        <p:spPr bwMode="auto">
          <a:xfrm>
            <a:off x="349251" y="996951"/>
            <a:ext cx="866457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    武松把脚往大虫面门上眼睛里只顾乱踢。</a:t>
            </a:r>
          </a:p>
        </p:txBody>
      </p:sp>
      <p:sp>
        <p:nvSpPr>
          <p:cNvPr id="7" name="Text Box 6"/>
          <p:cNvSpPr txBox="1">
            <a:spLocks noChangeArrowheads="1"/>
          </p:cNvSpPr>
          <p:nvPr/>
        </p:nvSpPr>
        <p:spPr bwMode="auto">
          <a:xfrm>
            <a:off x="349251" y="2025651"/>
            <a:ext cx="866457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    武松把那只大虫一直按下黄泥坑里去。</a:t>
            </a:r>
          </a:p>
        </p:txBody>
      </p:sp>
      <p:sp>
        <p:nvSpPr>
          <p:cNvPr id="8" name="Text Box 7"/>
          <p:cNvSpPr txBox="1">
            <a:spLocks noChangeArrowheads="1"/>
          </p:cNvSpPr>
          <p:nvPr/>
        </p:nvSpPr>
        <p:spPr bwMode="auto">
          <a:xfrm>
            <a:off x="349251" y="2995084"/>
            <a:ext cx="844232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    武松用左手紧紧地揪住大虫的顶花皮，空出右手来，提起铁锤般大小的拳头，使尽平生气力只顾打。</a:t>
            </a:r>
          </a:p>
        </p:txBody>
      </p:sp>
      <p:sp>
        <p:nvSpPr>
          <p:cNvPr id="12" name="矩形 11"/>
          <p:cNvSpPr>
            <a:spLocks noChangeArrowheads="1"/>
          </p:cNvSpPr>
          <p:nvPr/>
        </p:nvSpPr>
        <p:spPr bwMode="auto">
          <a:xfrm>
            <a:off x="7696200" y="1039284"/>
            <a:ext cx="73449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踢</a:t>
            </a:r>
            <a:endParaRPr kumimoji="0" lang="zh-CN" altLang="en-US" sz="4265" b="0"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3" name="矩形 12"/>
          <p:cNvSpPr>
            <a:spLocks noChangeArrowheads="1"/>
          </p:cNvSpPr>
          <p:nvPr/>
        </p:nvSpPr>
        <p:spPr bwMode="auto">
          <a:xfrm>
            <a:off x="4843463" y="2055284"/>
            <a:ext cx="73449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按</a:t>
            </a:r>
          </a:p>
        </p:txBody>
      </p:sp>
      <p:sp>
        <p:nvSpPr>
          <p:cNvPr id="14" name="矩形 13"/>
          <p:cNvSpPr>
            <a:spLocks noChangeArrowheads="1"/>
          </p:cNvSpPr>
          <p:nvPr/>
        </p:nvSpPr>
        <p:spPr bwMode="auto">
          <a:xfrm>
            <a:off x="4440238" y="3016251"/>
            <a:ext cx="73449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揪</a:t>
            </a:r>
          </a:p>
        </p:txBody>
      </p:sp>
      <p:sp>
        <p:nvSpPr>
          <p:cNvPr id="15" name="矩形 14"/>
          <p:cNvSpPr>
            <a:spLocks noChangeArrowheads="1"/>
          </p:cNvSpPr>
          <p:nvPr/>
        </p:nvSpPr>
        <p:spPr bwMode="auto">
          <a:xfrm>
            <a:off x="2401888" y="3797300"/>
            <a:ext cx="73449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提</a:t>
            </a:r>
          </a:p>
        </p:txBody>
      </p:sp>
      <p:sp>
        <p:nvSpPr>
          <p:cNvPr id="16" name="矩形 15"/>
          <p:cNvSpPr>
            <a:spLocks noChangeArrowheads="1"/>
          </p:cNvSpPr>
          <p:nvPr/>
        </p:nvSpPr>
        <p:spPr bwMode="auto">
          <a:xfrm>
            <a:off x="1992313" y="4576233"/>
            <a:ext cx="73449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打</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1000"/>
                                        <p:tgtEl>
                                          <p:spTgt spid="12"/>
                                        </p:tgtEl>
                                      </p:cBhvr>
                                    </p:animEffect>
                                    <p:anim calcmode="lin" valueType="num">
                                      <p:cBhvr>
                                        <p:cTn id="26" dur="1000" fill="hold"/>
                                        <p:tgtEl>
                                          <p:spTgt spid="12"/>
                                        </p:tgtEl>
                                        <p:attrNameLst>
                                          <p:attrName>ppt_x</p:attrName>
                                        </p:attrNameLst>
                                      </p:cBhvr>
                                      <p:tavLst>
                                        <p:tav tm="0">
                                          <p:val>
                                            <p:strVal val="#ppt_x"/>
                                          </p:val>
                                        </p:tav>
                                        <p:tav tm="100000">
                                          <p:val>
                                            <p:strVal val="#ppt_x"/>
                                          </p:val>
                                        </p:tav>
                                      </p:tavLst>
                                    </p:anim>
                                    <p:anim calcmode="lin" valueType="num">
                                      <p:cBhvr>
                                        <p:cTn id="27" dur="1000" fill="hold"/>
                                        <p:tgtEl>
                                          <p:spTgt spid="12"/>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fade">
                                      <p:cBhvr>
                                        <p:cTn id="30" dur="1000"/>
                                        <p:tgtEl>
                                          <p:spTgt spid="13"/>
                                        </p:tgtEl>
                                      </p:cBhvr>
                                    </p:animEffect>
                                    <p:anim calcmode="lin" valueType="num">
                                      <p:cBhvr>
                                        <p:cTn id="31" dur="1000" fill="hold"/>
                                        <p:tgtEl>
                                          <p:spTgt spid="13"/>
                                        </p:tgtEl>
                                        <p:attrNameLst>
                                          <p:attrName>ppt_x</p:attrName>
                                        </p:attrNameLst>
                                      </p:cBhvr>
                                      <p:tavLst>
                                        <p:tav tm="0">
                                          <p:val>
                                            <p:strVal val="#ppt_x"/>
                                          </p:val>
                                        </p:tav>
                                        <p:tav tm="100000">
                                          <p:val>
                                            <p:strVal val="#ppt_x"/>
                                          </p:val>
                                        </p:tav>
                                      </p:tavLst>
                                    </p:anim>
                                    <p:anim calcmode="lin" valueType="num">
                                      <p:cBhvr>
                                        <p:cTn id="32" dur="1000" fill="hold"/>
                                        <p:tgtEl>
                                          <p:spTgt spid="13"/>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1000"/>
                                        <p:tgtEl>
                                          <p:spTgt spid="14"/>
                                        </p:tgtEl>
                                      </p:cBhvr>
                                    </p:animEffect>
                                    <p:anim calcmode="lin" valueType="num">
                                      <p:cBhvr>
                                        <p:cTn id="36" dur="1000" fill="hold"/>
                                        <p:tgtEl>
                                          <p:spTgt spid="14"/>
                                        </p:tgtEl>
                                        <p:attrNameLst>
                                          <p:attrName>ppt_x</p:attrName>
                                        </p:attrNameLst>
                                      </p:cBhvr>
                                      <p:tavLst>
                                        <p:tav tm="0">
                                          <p:val>
                                            <p:strVal val="#ppt_x"/>
                                          </p:val>
                                        </p:tav>
                                        <p:tav tm="100000">
                                          <p:val>
                                            <p:strVal val="#ppt_x"/>
                                          </p:val>
                                        </p:tav>
                                      </p:tavLst>
                                    </p:anim>
                                    <p:anim calcmode="lin" valueType="num">
                                      <p:cBhvr>
                                        <p:cTn id="37" dur="1000" fill="hold"/>
                                        <p:tgtEl>
                                          <p:spTgt spid="14"/>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12" grpId="0"/>
      <p:bldP spid="13" grpId="0"/>
      <p:bldP spid="14" grpId="0"/>
      <p:bldP spid="15" grpId="0"/>
      <p:bldP spid="16" grpId="0"/>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23851" y="1509184"/>
            <a:ext cx="8712200" cy="5605445"/>
          </a:xfrm>
          <a:prstGeom prst="rect">
            <a:avLst/>
          </a:prstGeom>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4BACC6">
                    <a:lumMod val="50000"/>
                  </a:srgbClr>
                </a:solidFill>
                <a:effectLst/>
                <a:uLnTx/>
                <a:uFillTx/>
                <a:latin typeface="楷体" panose="02010609060101010101" pitchFamily="49" charset="-122"/>
                <a:ea typeface="楷体" panose="02010609060101010101" pitchFamily="49" charset="-122"/>
                <a:cs typeface="+mn-cs"/>
              </a:rPr>
              <a:t>    武松赤手空拳打猛虎，靠的全是拳脚功夫。作者抓住“揪”“按”“踢”“提”“打”等动作，进行了细致的描写，字字千钧，虎虎生风，把武松打虎的场面写得有声有色，淋漓尽致地刻画了武松勇武过人的高大形象。</a:t>
            </a:r>
          </a:p>
        </p:txBody>
      </p:sp>
    </p:spTree>
  </p:cSld>
  <p:clrMapOvr>
    <a:masterClrMapping/>
  </p:clrMapOvr>
  <p:transition spd="slow">
    <p:cover dir="rd"/>
  </p:transition>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627313" y="2243667"/>
            <a:ext cx="3689350" cy="1405000"/>
          </a:xfrm>
          <a:prstGeom prst="rect">
            <a:avLst/>
          </a:prstGeom>
          <a:solidFill>
            <a:schemeClr val="accent5">
              <a:lumMod val="60000"/>
              <a:lumOff val="40000"/>
            </a:schemeClr>
          </a:solidFill>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  上冈  （</a:t>
            </a:r>
            <a:r>
              <a:rPr kumimoji="0" lang="en-US" altLang="zh-CN"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5</a:t>
            </a: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7</a:t>
            </a: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a:t>
            </a:r>
            <a:endParaRPr kumimoji="0" lang="zh-CN" altLang="en-US" sz="4265" b="0" i="0" u="none" strike="noStrike" kern="1200" cap="none" spc="0" normalizeH="0" baseline="0" noProof="0" dirty="0">
              <a:ln>
                <a:noFill/>
              </a:ln>
              <a:solidFill>
                <a:srgbClr val="0000FF"/>
              </a:solidFill>
              <a:effectLst/>
              <a:uLnTx/>
              <a:uFillTx/>
              <a:latin typeface="Calibri" panose="020F0502020204030204" pitchFamily="34" charset="0"/>
              <a:ea typeface="宋体" panose="02010600030101010101" pitchFamily="2" charset="-122"/>
              <a:cs typeface="+mn-cs"/>
            </a:endParaRPr>
          </a:p>
        </p:txBody>
      </p:sp>
      <p:sp>
        <p:nvSpPr>
          <p:cNvPr id="4" name="矩形 3"/>
          <p:cNvSpPr/>
          <p:nvPr/>
        </p:nvSpPr>
        <p:spPr>
          <a:xfrm>
            <a:off x="2627313" y="3553885"/>
            <a:ext cx="3689350" cy="1405000"/>
          </a:xfrm>
          <a:prstGeom prst="rect">
            <a:avLst/>
          </a:prstGeom>
          <a:solidFill>
            <a:schemeClr val="accent4">
              <a:lumMod val="60000"/>
              <a:lumOff val="40000"/>
            </a:schemeClr>
          </a:solidFill>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  打虎  （</a:t>
            </a:r>
            <a:r>
              <a:rPr kumimoji="0" lang="en-US" altLang="zh-CN"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8</a:t>
            </a: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12</a:t>
            </a: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a:t>
            </a:r>
            <a:endParaRPr kumimoji="0" lang="zh-CN" altLang="en-US" sz="4265" b="0" i="0" u="none" strike="noStrike" kern="1200" cap="none" spc="0" normalizeH="0" baseline="0" noProof="0" dirty="0">
              <a:ln>
                <a:noFill/>
              </a:ln>
              <a:solidFill>
                <a:srgbClr val="0000FF"/>
              </a:solidFill>
              <a:effectLst/>
              <a:uLnTx/>
              <a:uFillTx/>
              <a:latin typeface="Calibri" panose="020F0502020204030204" pitchFamily="34" charset="0"/>
              <a:ea typeface="宋体" panose="02010600030101010101" pitchFamily="2" charset="-122"/>
              <a:cs typeface="+mn-cs"/>
            </a:endParaRPr>
          </a:p>
        </p:txBody>
      </p:sp>
      <p:sp>
        <p:nvSpPr>
          <p:cNvPr id="5" name="矩形 4"/>
          <p:cNvSpPr/>
          <p:nvPr/>
        </p:nvSpPr>
        <p:spPr>
          <a:xfrm>
            <a:off x="2627313" y="4864101"/>
            <a:ext cx="3689350" cy="1405000"/>
          </a:xfrm>
          <a:prstGeom prst="rect">
            <a:avLst/>
          </a:prstGeom>
          <a:solidFill>
            <a:schemeClr val="accent3">
              <a:lumMod val="60000"/>
              <a:lumOff val="40000"/>
            </a:schemeClr>
          </a:solidFill>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  下冈  （</a:t>
            </a:r>
            <a:r>
              <a:rPr kumimoji="0" lang="en-US" altLang="zh-CN"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13</a:t>
            </a: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a:t>
            </a:r>
            <a:endParaRPr kumimoji="0" lang="zh-CN" altLang="en-US" sz="4265" b="0" i="0" u="none" strike="noStrike" kern="1200" cap="none" spc="0" normalizeH="0" baseline="0" noProof="0" dirty="0">
              <a:ln>
                <a:noFill/>
              </a:ln>
              <a:solidFill>
                <a:srgbClr val="0000FF"/>
              </a:solidFill>
              <a:effectLst/>
              <a:uLnTx/>
              <a:uFillTx/>
              <a:latin typeface="Calibri" panose="020F0502020204030204" pitchFamily="34" charset="0"/>
              <a:ea typeface="宋体" panose="02010600030101010101" pitchFamily="2" charset="-122"/>
              <a:cs typeface="+mn-cs"/>
            </a:endParaRPr>
          </a:p>
        </p:txBody>
      </p:sp>
      <p:grpSp>
        <p:nvGrpSpPr>
          <p:cNvPr id="3" name="组合 6"/>
          <p:cNvGrpSpPr/>
          <p:nvPr/>
        </p:nvGrpSpPr>
        <p:grpSpPr bwMode="auto">
          <a:xfrm>
            <a:off x="2627313" y="1170519"/>
            <a:ext cx="4804184" cy="748989"/>
            <a:chOff x="2268612" y="987574"/>
            <a:chExt cx="4803175" cy="562294"/>
          </a:xfrm>
        </p:grpSpPr>
        <p:sp>
          <p:nvSpPr>
            <p:cNvPr id="8" name="矩形 7"/>
            <p:cNvSpPr/>
            <p:nvPr/>
          </p:nvSpPr>
          <p:spPr>
            <a:xfrm>
              <a:off x="2268612" y="987574"/>
              <a:ext cx="3688576" cy="562294"/>
            </a:xfrm>
            <a:prstGeom prst="rect">
              <a:avLst/>
            </a:prstGeom>
            <a:solidFill>
              <a:schemeClr val="accent1">
                <a:lumMod val="40000"/>
                <a:lumOff val="60000"/>
              </a:schemeClr>
            </a:solidFill>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rPr>
                <a:t>  </a:t>
              </a:r>
              <a:endParaRPr kumimoji="0" lang="zh-CN" altLang="en-US" sz="4265" b="0" i="0" u="none" strike="noStrike" kern="1200" cap="none" spc="0" normalizeH="0" baseline="0" noProof="0" dirty="0">
                <a:ln>
                  <a:noFill/>
                </a:ln>
                <a:solidFill>
                  <a:srgbClr val="0000FF"/>
                </a:solidFill>
                <a:effectLst/>
                <a:uLnTx/>
                <a:uFillTx/>
                <a:latin typeface="Calibri" panose="020F0502020204030204" pitchFamily="34" charset="0"/>
                <a:ea typeface="宋体" panose="02010600030101010101" pitchFamily="2" charset="-122"/>
                <a:cs typeface="+mn-cs"/>
              </a:endParaRPr>
            </a:p>
          </p:txBody>
        </p:sp>
        <p:sp>
          <p:nvSpPr>
            <p:cNvPr id="45062" name="矩形 8"/>
            <p:cNvSpPr>
              <a:spLocks noChangeArrowheads="1"/>
            </p:cNvSpPr>
            <p:nvPr/>
          </p:nvSpPr>
          <p:spPr bwMode="auto">
            <a:xfrm>
              <a:off x="2484636" y="987574"/>
              <a:ext cx="4587151" cy="5620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 吃酒   （</a:t>
              </a: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1</a:t>
              </a: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4</a:t>
              </a: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a:t>
              </a: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grpId="0" nodeType="clickEffect">
                                  <p:stCondLst>
                                    <p:cond delay="0"/>
                                  </p:stCondLst>
                                  <p:childTnLst>
                                    <p:animScale>
                                      <p:cBhvr>
                                        <p:cTn id="6" dur="1000" fill="hold"/>
                                        <p:tgtEl>
                                          <p:spTgt spid="5"/>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文本框 2"/>
          <p:cNvSpPr txBox="1">
            <a:spLocks noChangeArrowheads="1"/>
          </p:cNvSpPr>
          <p:nvPr/>
        </p:nvSpPr>
        <p:spPr bwMode="auto">
          <a:xfrm>
            <a:off x="503239" y="645586"/>
            <a:ext cx="7740650"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rPr>
              <a:t>         武松在石头边找到了毡笠儿，转过乱树林边，一步步挨下冈去。</a:t>
            </a:r>
          </a:p>
        </p:txBody>
      </p:sp>
      <p:sp>
        <p:nvSpPr>
          <p:cNvPr id="3" name="等腰三角形 2"/>
          <p:cNvSpPr/>
          <p:nvPr/>
        </p:nvSpPr>
        <p:spPr>
          <a:xfrm>
            <a:off x="3635376" y="2180167"/>
            <a:ext cx="144463" cy="203200"/>
          </a:xfrm>
          <a:prstGeom prst="triangle">
            <a:avLst/>
          </a:prstGeom>
          <a:solidFill>
            <a:srgbClr val="FF00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C00000"/>
              </a:solidFill>
              <a:effectLst/>
              <a:uLnTx/>
              <a:uFillTx/>
              <a:latin typeface="Calibri" panose="020F0502020204030204"/>
              <a:ea typeface="宋体" panose="02010600030101010101" pitchFamily="2" charset="-122"/>
              <a:cs typeface="+mn-cs"/>
            </a:endParaRPr>
          </a:p>
        </p:txBody>
      </p:sp>
      <p:sp>
        <p:nvSpPr>
          <p:cNvPr id="4" name="文本框 3"/>
          <p:cNvSpPr txBox="1">
            <a:spLocks noChangeArrowheads="1"/>
          </p:cNvSpPr>
          <p:nvPr/>
        </p:nvSpPr>
        <p:spPr bwMode="auto">
          <a:xfrm>
            <a:off x="503238" y="2531533"/>
            <a:ext cx="10147330"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0" fontAlgn="base" latinLnBrk="0" hangingPunct="0">
              <a:lnSpc>
                <a:spcPct val="100000"/>
              </a:lnSpc>
              <a:spcBef>
                <a:spcPct val="0"/>
              </a:spcBef>
              <a:spcAft>
                <a:spcPct val="0"/>
              </a:spcAft>
              <a:buClrTx/>
              <a:buSzTx/>
              <a:buFont typeface="Wingdings" panose="05000000000000000000" pitchFamily="2" charset="2"/>
              <a:buChar char="Ø"/>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把“挨”换成“走”好不好，为什么？</a:t>
            </a:r>
          </a:p>
        </p:txBody>
      </p:sp>
      <p:sp>
        <p:nvSpPr>
          <p:cNvPr id="5" name="文本框 4"/>
          <p:cNvSpPr txBox="1">
            <a:spLocks noChangeArrowheads="1"/>
          </p:cNvSpPr>
          <p:nvPr/>
        </p:nvSpPr>
        <p:spPr bwMode="auto">
          <a:xfrm>
            <a:off x="539750" y="3327400"/>
            <a:ext cx="7848600" cy="4424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10000"/>
              </a:lnSpc>
              <a:spcBef>
                <a:spcPct val="0"/>
              </a:spcBef>
              <a:spcAft>
                <a:spcPct val="0"/>
              </a:spcAft>
              <a:buClrTx/>
              <a:buSzTx/>
              <a:buFontTx/>
              <a:buNone/>
              <a:defRPr/>
            </a:pPr>
            <a:r>
              <a:rPr kumimoji="0" lang="zh-CN" altLang="en-US" sz="4265" b="0" i="0" u="none" strike="noStrike" kern="1200" cap="none" spc="0" normalizeH="0" baseline="0" noProof="0" dirty="0">
                <a:ln>
                  <a:noFill/>
                </a:ln>
                <a:solidFill>
                  <a:srgbClr val="4BACC6">
                    <a:lumMod val="50000"/>
                  </a:srgbClr>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dirty="0">
                <a:ln>
                  <a:noFill/>
                </a:ln>
                <a:solidFill>
                  <a:srgbClr val="4BACC6">
                    <a:lumMod val="50000"/>
                  </a:srgbClr>
                </a:solidFill>
                <a:effectLst/>
                <a:uLnTx/>
                <a:uFillTx/>
                <a:latin typeface="楷体" panose="02010609060101010101" pitchFamily="49" charset="-122"/>
                <a:ea typeface="楷体" panose="02010609060101010101" pitchFamily="49" charset="-122"/>
                <a:cs typeface="+mn-cs"/>
              </a:rPr>
              <a:t>不好。“挨”字贴切生动，形象地写出了武松在与猛虎搏斗后，手脚酥软、精疲力竭的状态</a:t>
            </a:r>
            <a:r>
              <a:rPr kumimoji="0" lang="en-US" altLang="zh-CN" sz="4265" b="1" i="0" u="none" strike="noStrike" kern="1200" cap="none" spc="0" normalizeH="0" baseline="0" noProof="0" dirty="0">
                <a:ln>
                  <a:noFill/>
                </a:ln>
                <a:solidFill>
                  <a:srgbClr val="4BACC6">
                    <a:lumMod val="50000"/>
                  </a:srgbClr>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dirty="0">
                <a:ln>
                  <a:noFill/>
                </a:ln>
                <a:solidFill>
                  <a:srgbClr val="4BACC6">
                    <a:lumMod val="50000"/>
                  </a:srgbClr>
                </a:solidFill>
                <a:effectLst/>
                <a:uLnTx/>
                <a:uFillTx/>
                <a:latin typeface="楷体" panose="02010609060101010101" pitchFamily="49" charset="-122"/>
                <a:ea typeface="楷体" panose="02010609060101010101" pitchFamily="49" charset="-122"/>
                <a:cs typeface="+mn-cs"/>
              </a:rPr>
              <a:t>不能大步走，只能慢慢挪。“走”字则不能表现不出这种状态。</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15"/>
          <p:cNvSpPr txBox="1">
            <a:spLocks noChangeArrowheads="1"/>
          </p:cNvSpPr>
          <p:nvPr/>
        </p:nvSpPr>
        <p:spPr bwMode="auto">
          <a:xfrm>
            <a:off x="-5152" y="419150"/>
            <a:ext cx="923330" cy="2565300"/>
          </a:xfrm>
          <a:prstGeom prst="rect">
            <a:avLst/>
          </a:prstGeom>
          <a:noFill/>
          <a:ln>
            <a:noFill/>
          </a:ln>
          <a:effectLst>
            <a:glow rad="228600">
              <a:schemeClr val="accent3">
                <a:satMod val="175000"/>
                <a:alpha val="40000"/>
              </a:schemeClr>
            </a:glow>
          </a:effectLst>
          <a:scene3d>
            <a:camera prst="perspectiveRight"/>
            <a:lightRig rig="threePt" dir="t"/>
          </a:scene3d>
        </p:spPr>
        <p:txBody>
          <a:bodyPr vert="eaVert">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ts val="1600"/>
              </a:spcBef>
              <a:spcAft>
                <a:spcPct val="0"/>
              </a:spcAft>
              <a:buClrTx/>
              <a:buSzTx/>
              <a:buFontTx/>
              <a:buNone/>
              <a:defRPr/>
            </a:pPr>
            <a:r>
              <a:rPr kumimoji="0" lang="zh-CN" altLang="en-US" sz="4800" b="1" i="0" u="none" strike="noStrike" kern="1200" cap="none" spc="0" normalizeH="0" baseline="0" noProof="0" dirty="0">
                <a:ln>
                  <a:noFill/>
                </a:ln>
                <a:solidFill>
                  <a:prstClr val="black">
                    <a:lumMod val="75000"/>
                    <a:lumOff val="25000"/>
                  </a:prstClr>
                </a:solidFill>
                <a:effectLst/>
                <a:uLnTx/>
                <a:uFillTx/>
                <a:latin typeface="黑体" panose="02010609060101010101" pitchFamily="49" charset="-122"/>
                <a:ea typeface="黑体" panose="02010609060101010101" pitchFamily="49" charset="-122"/>
                <a:cs typeface="+mn-cs"/>
              </a:rPr>
              <a:t>课堂小结</a:t>
            </a:r>
          </a:p>
        </p:txBody>
      </p:sp>
      <p:sp>
        <p:nvSpPr>
          <p:cNvPr id="47106" name="文本框 3"/>
          <p:cNvSpPr txBox="1">
            <a:spLocks noChangeArrowheads="1"/>
          </p:cNvSpPr>
          <p:nvPr/>
        </p:nvSpPr>
        <p:spPr bwMode="auto">
          <a:xfrm>
            <a:off x="1187450" y="1701800"/>
            <a:ext cx="7200900"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本文记叙了武松在阳谷县的一家酒店吃了十八碗酒后，趁着酒兴上了景阳冈，赤手空拳打死老虎的故事，表现了武松倔强豪爽、无所畏惧和勇敢机敏的性格特点。</a:t>
            </a:r>
          </a:p>
        </p:txBody>
      </p:sp>
    </p:spTree>
  </p:cSld>
  <p:clrMapOvr>
    <a:masterClrMapping/>
  </p:clrMapOvr>
  <p:transition spd="slow">
    <p:cover dir="rd"/>
  </p:transition>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 Box 15"/>
          <p:cNvSpPr txBox="1">
            <a:spLocks noChangeArrowheads="1"/>
          </p:cNvSpPr>
          <p:nvPr/>
        </p:nvSpPr>
        <p:spPr bwMode="auto">
          <a:xfrm>
            <a:off x="3772" y="413910"/>
            <a:ext cx="923330" cy="2565300"/>
          </a:xfrm>
          <a:prstGeom prst="rect">
            <a:avLst/>
          </a:prstGeom>
          <a:noFill/>
          <a:ln>
            <a:noFill/>
          </a:ln>
          <a:effectLst>
            <a:glow rad="228600">
              <a:schemeClr val="accent3">
                <a:satMod val="175000"/>
                <a:alpha val="40000"/>
              </a:schemeClr>
            </a:glow>
          </a:effectLst>
          <a:scene3d>
            <a:camera prst="perspectiveRight"/>
            <a:lightRig rig="threePt" dir="t"/>
          </a:scene3d>
        </p:spPr>
        <p:txBody>
          <a:bodyPr vert="eaVert">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ts val="1600"/>
              </a:spcBef>
              <a:spcAft>
                <a:spcPct val="0"/>
              </a:spcAft>
              <a:buClrTx/>
              <a:buSzTx/>
              <a:buFontTx/>
              <a:buNone/>
              <a:defRPr/>
            </a:pPr>
            <a:r>
              <a:rPr kumimoji="0" lang="zh-CN" altLang="en-US" sz="4800" b="1" i="0" u="none" strike="noStrike" kern="1200" cap="none" spc="0" normalizeH="0" baseline="0" noProof="0" dirty="0">
                <a:ln>
                  <a:noFill/>
                </a:ln>
                <a:solidFill>
                  <a:srgbClr val="EEECE1">
                    <a:lumMod val="10000"/>
                  </a:srgbClr>
                </a:solidFill>
                <a:effectLst/>
                <a:uLnTx/>
                <a:uFillTx/>
                <a:latin typeface="黑体" panose="02010609060101010101" pitchFamily="49" charset="-122"/>
                <a:ea typeface="黑体" panose="02010609060101010101" pitchFamily="49" charset="-122"/>
                <a:cs typeface="+mn-cs"/>
              </a:rPr>
              <a:t>板书设计</a:t>
            </a:r>
          </a:p>
        </p:txBody>
      </p:sp>
      <p:sp>
        <p:nvSpPr>
          <p:cNvPr id="32" name="AutoShape 2"/>
          <p:cNvSpPr/>
          <p:nvPr/>
        </p:nvSpPr>
        <p:spPr bwMode="auto">
          <a:xfrm>
            <a:off x="927101" y="1475318"/>
            <a:ext cx="301625" cy="4512733"/>
          </a:xfrm>
          <a:prstGeom prst="leftBrace">
            <a:avLst>
              <a:gd name="adj1" fmla="val 34962"/>
              <a:gd name="adj2" fmla="val 50000"/>
            </a:avLst>
          </a:prstGeom>
          <a:noFill/>
          <a:ln w="28575">
            <a:solidFill>
              <a:srgbClr val="92D050"/>
            </a:solidFill>
            <a:rou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3465" b="1" i="0" u="none" strike="noStrike" kern="1200" cap="none" spc="0" normalizeH="0" baseline="0" noProof="0">
              <a:ln>
                <a:noFill/>
              </a:ln>
              <a:solidFill>
                <a:srgbClr val="00FF00"/>
              </a:solidFill>
              <a:effectLst/>
              <a:uLnTx/>
              <a:uFillTx/>
              <a:latin typeface="楷体" panose="02010609060101010101" pitchFamily="49" charset="-122"/>
              <a:ea typeface="楷体" panose="02010609060101010101" pitchFamily="49" charset="-122"/>
              <a:cs typeface="+mn-cs"/>
            </a:endParaRPr>
          </a:p>
        </p:txBody>
      </p:sp>
      <p:sp>
        <p:nvSpPr>
          <p:cNvPr id="34" name="AutoShape 4"/>
          <p:cNvSpPr/>
          <p:nvPr/>
        </p:nvSpPr>
        <p:spPr bwMode="auto">
          <a:xfrm rot="10800000">
            <a:off x="7496176" y="1475318"/>
            <a:ext cx="349250" cy="4610100"/>
          </a:xfrm>
          <a:prstGeom prst="leftBrace">
            <a:avLst>
              <a:gd name="adj1" fmla="val 40608"/>
              <a:gd name="adj2" fmla="val 50000"/>
            </a:avLst>
          </a:prstGeom>
          <a:noFill/>
          <a:ln w="28575">
            <a:solidFill>
              <a:srgbClr val="92D050"/>
            </a:solidFill>
            <a:rou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3465" b="1" i="0" u="none" strike="noStrike" kern="1200" cap="none" spc="0" normalizeH="0" baseline="0" noProof="0">
              <a:ln>
                <a:noFill/>
              </a:ln>
              <a:solidFill>
                <a:srgbClr val="00FF00"/>
              </a:solidFill>
              <a:effectLst/>
              <a:uLnTx/>
              <a:uFillTx/>
              <a:latin typeface="楷体" panose="02010609060101010101" pitchFamily="49" charset="-122"/>
              <a:ea typeface="楷体" panose="02010609060101010101" pitchFamily="49" charset="-122"/>
              <a:cs typeface="+mn-cs"/>
            </a:endParaRPr>
          </a:p>
        </p:txBody>
      </p:sp>
      <p:sp>
        <p:nvSpPr>
          <p:cNvPr id="48132" name="Text Box 5"/>
          <p:cNvSpPr txBox="1">
            <a:spLocks noChangeArrowheads="1"/>
          </p:cNvSpPr>
          <p:nvPr/>
        </p:nvSpPr>
        <p:spPr bwMode="auto">
          <a:xfrm>
            <a:off x="1617663" y="3244852"/>
            <a:ext cx="409086" cy="6255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en-US" altLang="zh-CN" sz="3465" b="1" i="0" u="none" strike="noStrike" kern="1200" cap="none" spc="0" normalizeH="0" baseline="0" noProof="0">
                <a:ln>
                  <a:noFill/>
                </a:ln>
                <a:solidFill>
                  <a:srgbClr val="00FF00"/>
                </a:solidFill>
                <a:effectLst/>
                <a:uLnTx/>
                <a:uFillTx/>
                <a:latin typeface="楷体" panose="02010609060101010101" pitchFamily="49" charset="-122"/>
                <a:ea typeface="楷体" panose="02010609060101010101" pitchFamily="49" charset="-122"/>
                <a:cs typeface="+mn-cs"/>
              </a:rPr>
              <a:t> </a:t>
            </a:r>
          </a:p>
        </p:txBody>
      </p:sp>
      <p:sp>
        <p:nvSpPr>
          <p:cNvPr id="36" name="Text Box 6"/>
          <p:cNvSpPr txBox="1">
            <a:spLocks noChangeArrowheads="1"/>
          </p:cNvSpPr>
          <p:nvPr/>
        </p:nvSpPr>
        <p:spPr bwMode="auto">
          <a:xfrm>
            <a:off x="7475658" y="2059518"/>
            <a:ext cx="1661993" cy="31834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豪迈气概</a:t>
            </a:r>
            <a:endParaRPr kumimoji="0" lang="en-US" altLang="zh-CN"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勇猛无畏</a:t>
            </a:r>
          </a:p>
        </p:txBody>
      </p:sp>
      <p:sp>
        <p:nvSpPr>
          <p:cNvPr id="37" name="Text Box 7"/>
          <p:cNvSpPr txBox="1">
            <a:spLocks noChangeArrowheads="1"/>
          </p:cNvSpPr>
          <p:nvPr/>
        </p:nvSpPr>
        <p:spPr bwMode="auto">
          <a:xfrm>
            <a:off x="108547" y="3297767"/>
            <a:ext cx="923330" cy="1910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景阳冈</a:t>
            </a:r>
          </a:p>
        </p:txBody>
      </p:sp>
      <p:sp>
        <p:nvSpPr>
          <p:cNvPr id="48135" name="Rectangle 9"/>
          <p:cNvSpPr>
            <a:spLocks noChangeArrowheads="1"/>
          </p:cNvSpPr>
          <p:nvPr/>
        </p:nvSpPr>
        <p:spPr bwMode="auto">
          <a:xfrm>
            <a:off x="4981576" y="3238502"/>
            <a:ext cx="184731" cy="6255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zh-CN" sz="3465" b="1" i="0" u="none" strike="noStrike" kern="1200" cap="none" spc="0" normalizeH="0" baseline="0" noProof="0">
              <a:ln>
                <a:noFill/>
              </a:ln>
              <a:solidFill>
                <a:srgbClr val="00FF00"/>
              </a:solidFill>
              <a:effectLst/>
              <a:uLnTx/>
              <a:uFillTx/>
              <a:latin typeface="楷体" panose="02010609060101010101" pitchFamily="49" charset="-122"/>
              <a:ea typeface="楷体" panose="02010609060101010101" pitchFamily="49" charset="-122"/>
              <a:cs typeface="+mn-cs"/>
            </a:endParaRPr>
          </a:p>
        </p:txBody>
      </p:sp>
      <p:sp>
        <p:nvSpPr>
          <p:cNvPr id="39" name="Text Box 10"/>
          <p:cNvSpPr txBox="1">
            <a:spLocks noChangeArrowheads="1"/>
          </p:cNvSpPr>
          <p:nvPr/>
        </p:nvSpPr>
        <p:spPr bwMode="auto">
          <a:xfrm>
            <a:off x="1273175" y="2631017"/>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上冈</a:t>
            </a:r>
          </a:p>
        </p:txBody>
      </p:sp>
      <p:sp>
        <p:nvSpPr>
          <p:cNvPr id="40" name="Text Box 12"/>
          <p:cNvSpPr txBox="1">
            <a:spLocks noChangeArrowheads="1"/>
          </p:cNvSpPr>
          <p:nvPr/>
        </p:nvSpPr>
        <p:spPr bwMode="auto">
          <a:xfrm>
            <a:off x="1251135" y="1246717"/>
            <a:ext cx="1284327"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2225">
                <a:solidFill>
                  <a:srgbClr val="000000"/>
                </a:solidFill>
                <a:miter lim="800000"/>
                <a:headEnd/>
                <a:tailEnd/>
              </a14:hiddenLine>
            </a:ext>
          </a:extLst>
        </p:spPr>
        <p:txBody>
          <a:bodyPr wrap="none">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喝酒</a:t>
            </a:r>
          </a:p>
        </p:txBody>
      </p:sp>
      <p:sp>
        <p:nvSpPr>
          <p:cNvPr id="41" name="Text Box 17"/>
          <p:cNvSpPr txBox="1">
            <a:spLocks noChangeArrowheads="1"/>
          </p:cNvSpPr>
          <p:nvPr/>
        </p:nvSpPr>
        <p:spPr bwMode="auto">
          <a:xfrm>
            <a:off x="2082801" y="1234018"/>
            <a:ext cx="561498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连喝十八碗</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倔强豪爽 </a:t>
            </a:r>
          </a:p>
        </p:txBody>
      </p:sp>
      <p:sp>
        <p:nvSpPr>
          <p:cNvPr id="42" name="Text Box 20"/>
          <p:cNvSpPr txBox="1">
            <a:spLocks noChangeArrowheads="1"/>
          </p:cNvSpPr>
          <p:nvPr/>
        </p:nvSpPr>
        <p:spPr bwMode="auto">
          <a:xfrm>
            <a:off x="1303338" y="4017433"/>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打虎</a:t>
            </a:r>
          </a:p>
        </p:txBody>
      </p:sp>
      <p:sp>
        <p:nvSpPr>
          <p:cNvPr id="43" name="Text Box 24"/>
          <p:cNvSpPr txBox="1">
            <a:spLocks noChangeArrowheads="1"/>
          </p:cNvSpPr>
          <p:nvPr/>
        </p:nvSpPr>
        <p:spPr bwMode="auto">
          <a:xfrm>
            <a:off x="2152651" y="4017434"/>
            <a:ext cx="5262563"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空拳打虎</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有勇有谋</a:t>
            </a:r>
          </a:p>
        </p:txBody>
      </p:sp>
      <p:sp>
        <p:nvSpPr>
          <p:cNvPr id="44" name="Text Box 28"/>
          <p:cNvSpPr txBox="1">
            <a:spLocks noChangeArrowheads="1"/>
          </p:cNvSpPr>
          <p:nvPr/>
        </p:nvSpPr>
        <p:spPr bwMode="auto">
          <a:xfrm>
            <a:off x="2152650" y="2631018"/>
            <a:ext cx="554513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偏向虎山行</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英勇无畏</a:t>
            </a:r>
          </a:p>
        </p:txBody>
      </p:sp>
      <p:sp>
        <p:nvSpPr>
          <p:cNvPr id="45" name="Text Box 29"/>
          <p:cNvSpPr txBox="1">
            <a:spLocks noChangeArrowheads="1"/>
          </p:cNvSpPr>
          <p:nvPr/>
        </p:nvSpPr>
        <p:spPr bwMode="auto">
          <a:xfrm>
            <a:off x="1300164" y="5403851"/>
            <a:ext cx="10731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下冈</a:t>
            </a:r>
          </a:p>
        </p:txBody>
      </p:sp>
      <p:sp>
        <p:nvSpPr>
          <p:cNvPr id="46" name="Text Box 29"/>
          <p:cNvSpPr txBox="1">
            <a:spLocks noChangeArrowheads="1"/>
          </p:cNvSpPr>
          <p:nvPr/>
        </p:nvSpPr>
        <p:spPr bwMode="auto">
          <a:xfrm>
            <a:off x="2152651" y="5403851"/>
            <a:ext cx="510063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精疲力竭，挨下冈来</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p:cTn id="7" dur="500" fill="hold"/>
                                        <p:tgtEl>
                                          <p:spTgt spid="37"/>
                                        </p:tgtEl>
                                        <p:attrNameLst>
                                          <p:attrName>ppt_w</p:attrName>
                                        </p:attrNameLst>
                                      </p:cBhvr>
                                      <p:tavLst>
                                        <p:tav tm="0">
                                          <p:val>
                                            <p:fltVal val="0"/>
                                          </p:val>
                                        </p:tav>
                                        <p:tav tm="100000">
                                          <p:val>
                                            <p:strVal val="#ppt_w"/>
                                          </p:val>
                                        </p:tav>
                                      </p:tavLst>
                                    </p:anim>
                                    <p:anim calcmode="lin" valueType="num">
                                      <p:cBhvr>
                                        <p:cTn id="8" dur="500" fill="hold"/>
                                        <p:tgtEl>
                                          <p:spTgt spid="37"/>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3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7" presetClass="entr" presetSubtype="10" fill="hold" grpId="0" nodeType="clickEffect">
                                  <p:stCondLst>
                                    <p:cond delay="0"/>
                                  </p:stCondLst>
                                  <p:childTnLst>
                                    <p:set>
                                      <p:cBhvr>
                                        <p:cTn id="16" dur="1" fill="hold">
                                          <p:stCondLst>
                                            <p:cond delay="0"/>
                                          </p:stCondLst>
                                        </p:cTn>
                                        <p:tgtEl>
                                          <p:spTgt spid="40"/>
                                        </p:tgtEl>
                                        <p:attrNameLst>
                                          <p:attrName>style.visibility</p:attrName>
                                        </p:attrNameLst>
                                      </p:cBhvr>
                                      <p:to>
                                        <p:strVal val="visible"/>
                                      </p:to>
                                    </p:set>
                                    <p:anim calcmode="lin" valueType="num">
                                      <p:cBhvr>
                                        <p:cTn id="17" dur="500" fill="hold"/>
                                        <p:tgtEl>
                                          <p:spTgt spid="40"/>
                                        </p:tgtEl>
                                        <p:attrNameLst>
                                          <p:attrName>ppt_w</p:attrName>
                                        </p:attrNameLst>
                                      </p:cBhvr>
                                      <p:tavLst>
                                        <p:tav tm="0">
                                          <p:val>
                                            <p:fltVal val="0"/>
                                          </p:val>
                                        </p:tav>
                                        <p:tav tm="100000">
                                          <p:val>
                                            <p:strVal val="#ppt_w"/>
                                          </p:val>
                                        </p:tav>
                                      </p:tavLst>
                                    </p:anim>
                                    <p:anim calcmode="lin" valueType="num">
                                      <p:cBhvr>
                                        <p:cTn id="18" dur="500" fill="hold"/>
                                        <p:tgtEl>
                                          <p:spTgt spid="40"/>
                                        </p:tgtEl>
                                        <p:attrNameLst>
                                          <p:attrName>ppt_h</p:attrName>
                                        </p:attrNameLst>
                                      </p:cBhvr>
                                      <p:tavLst>
                                        <p:tav tm="0">
                                          <p:val>
                                            <p:strVal val="#ppt_h"/>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41"/>
                                        </p:tgtEl>
                                        <p:attrNameLst>
                                          <p:attrName>style.visibility</p:attrName>
                                        </p:attrNameLst>
                                      </p:cBhvr>
                                      <p:to>
                                        <p:strVal val="visible"/>
                                      </p:to>
                                    </p:set>
                                    <p:animEffect transition="in" filter="wipe(left)">
                                      <p:cBhvr>
                                        <p:cTn id="23" dur="500"/>
                                        <p:tgtEl>
                                          <p:spTgt spid="41"/>
                                        </p:tgtEl>
                                      </p:cBhvr>
                                    </p:animEffect>
                                  </p:childTnLst>
                                </p:cTn>
                              </p:par>
                            </p:childTnLst>
                          </p:cTn>
                        </p:par>
                      </p:childTnLst>
                    </p:cTn>
                  </p:par>
                  <p:par>
                    <p:cTn id="24" fill="hold">
                      <p:stCondLst>
                        <p:cond delay="indefinite"/>
                      </p:stCondLst>
                      <p:childTnLst>
                        <p:par>
                          <p:cTn id="25" fill="hold">
                            <p:stCondLst>
                              <p:cond delay="0"/>
                            </p:stCondLst>
                            <p:childTnLst>
                              <p:par>
                                <p:cTn id="26" presetID="17" presetClass="entr" presetSubtype="10" fill="hold" grpId="0" nodeType="click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strVal val="#ppt_h"/>
                                          </p:val>
                                        </p:tav>
                                        <p:tav tm="100000">
                                          <p:val>
                                            <p:strVal val="#ppt_h"/>
                                          </p:val>
                                        </p:tav>
                                      </p:tavLst>
                                    </p:anim>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44"/>
                                        </p:tgtEl>
                                        <p:attrNameLst>
                                          <p:attrName>style.visibility</p:attrName>
                                        </p:attrNameLst>
                                      </p:cBhvr>
                                      <p:to>
                                        <p:strVal val="visible"/>
                                      </p:to>
                                    </p:set>
                                    <p:animEffect transition="in" filter="wipe(left)">
                                      <p:cBhvr>
                                        <p:cTn id="34" dur="500"/>
                                        <p:tgtEl>
                                          <p:spTgt spid="44"/>
                                        </p:tgtEl>
                                      </p:cBhvr>
                                    </p:animEffect>
                                  </p:childTnLst>
                                </p:cTn>
                              </p:par>
                            </p:childTnLst>
                          </p:cTn>
                        </p:par>
                      </p:childTnLst>
                    </p:cTn>
                  </p:par>
                  <p:par>
                    <p:cTn id="35" fill="hold">
                      <p:stCondLst>
                        <p:cond delay="indefinite"/>
                      </p:stCondLst>
                      <p:childTnLst>
                        <p:par>
                          <p:cTn id="36" fill="hold">
                            <p:stCondLst>
                              <p:cond delay="0"/>
                            </p:stCondLst>
                            <p:childTnLst>
                              <p:par>
                                <p:cTn id="37" presetID="17" presetClass="entr" presetSubtype="10" fill="hold" grpId="0" nodeType="clickEffect">
                                  <p:stCondLst>
                                    <p:cond delay="0"/>
                                  </p:stCondLst>
                                  <p:childTnLst>
                                    <p:set>
                                      <p:cBhvr>
                                        <p:cTn id="38" dur="1" fill="hold">
                                          <p:stCondLst>
                                            <p:cond delay="0"/>
                                          </p:stCondLst>
                                        </p:cTn>
                                        <p:tgtEl>
                                          <p:spTgt spid="42"/>
                                        </p:tgtEl>
                                        <p:attrNameLst>
                                          <p:attrName>style.visibility</p:attrName>
                                        </p:attrNameLst>
                                      </p:cBhvr>
                                      <p:to>
                                        <p:strVal val="visible"/>
                                      </p:to>
                                    </p:set>
                                    <p:anim calcmode="lin" valueType="num">
                                      <p:cBhvr>
                                        <p:cTn id="39" dur="500" fill="hold"/>
                                        <p:tgtEl>
                                          <p:spTgt spid="42"/>
                                        </p:tgtEl>
                                        <p:attrNameLst>
                                          <p:attrName>ppt_w</p:attrName>
                                        </p:attrNameLst>
                                      </p:cBhvr>
                                      <p:tavLst>
                                        <p:tav tm="0">
                                          <p:val>
                                            <p:fltVal val="0"/>
                                          </p:val>
                                        </p:tav>
                                        <p:tav tm="100000">
                                          <p:val>
                                            <p:strVal val="#ppt_w"/>
                                          </p:val>
                                        </p:tav>
                                      </p:tavLst>
                                    </p:anim>
                                    <p:anim calcmode="lin" valueType="num">
                                      <p:cBhvr>
                                        <p:cTn id="40" dur="500" fill="hold"/>
                                        <p:tgtEl>
                                          <p:spTgt spid="42"/>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43"/>
                                        </p:tgtEl>
                                        <p:attrNameLst>
                                          <p:attrName>style.visibility</p:attrName>
                                        </p:attrNameLst>
                                      </p:cBhvr>
                                      <p:to>
                                        <p:strVal val="visible"/>
                                      </p:to>
                                    </p:set>
                                    <p:animEffect transition="in" filter="wipe(left)">
                                      <p:cBhvr>
                                        <p:cTn id="45" dur="500"/>
                                        <p:tgtEl>
                                          <p:spTgt spid="43"/>
                                        </p:tgtEl>
                                      </p:cBhvr>
                                    </p:animEffect>
                                  </p:childTnLst>
                                </p:cTn>
                              </p:par>
                            </p:childTnLst>
                          </p:cTn>
                        </p:par>
                      </p:childTnLst>
                    </p:cTn>
                  </p:par>
                  <p:par>
                    <p:cTn id="46" fill="hold">
                      <p:stCondLst>
                        <p:cond delay="indefinite"/>
                      </p:stCondLst>
                      <p:childTnLst>
                        <p:par>
                          <p:cTn id="47" fill="hold">
                            <p:stCondLst>
                              <p:cond delay="0"/>
                            </p:stCondLst>
                            <p:childTnLst>
                              <p:par>
                                <p:cTn id="48" presetID="17" presetClass="entr" presetSubtype="1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 calcmode="lin" valueType="num">
                                      <p:cBhvr>
                                        <p:cTn id="50" dur="500" fill="hold"/>
                                        <p:tgtEl>
                                          <p:spTgt spid="45"/>
                                        </p:tgtEl>
                                        <p:attrNameLst>
                                          <p:attrName>ppt_w</p:attrName>
                                        </p:attrNameLst>
                                      </p:cBhvr>
                                      <p:tavLst>
                                        <p:tav tm="0">
                                          <p:val>
                                            <p:fltVal val="0"/>
                                          </p:val>
                                        </p:tav>
                                        <p:tav tm="100000">
                                          <p:val>
                                            <p:strVal val="#ppt_w"/>
                                          </p:val>
                                        </p:tav>
                                      </p:tavLst>
                                    </p:anim>
                                    <p:anim calcmode="lin" valueType="num">
                                      <p:cBhvr>
                                        <p:cTn id="51" dur="500" fill="hold"/>
                                        <p:tgtEl>
                                          <p:spTgt spid="45"/>
                                        </p:tgtEl>
                                        <p:attrNameLst>
                                          <p:attrName>ppt_h</p:attrName>
                                        </p:attrNameLst>
                                      </p:cBhvr>
                                      <p:tavLst>
                                        <p:tav tm="0">
                                          <p:val>
                                            <p:strVal val="#ppt_h"/>
                                          </p:val>
                                        </p:tav>
                                        <p:tav tm="100000">
                                          <p:val>
                                            <p:strVal val="#ppt_h"/>
                                          </p:val>
                                        </p:tav>
                                      </p:tavLst>
                                    </p:anim>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46"/>
                                        </p:tgtEl>
                                        <p:attrNameLst>
                                          <p:attrName>style.visibility</p:attrName>
                                        </p:attrNameLst>
                                      </p:cBhvr>
                                      <p:to>
                                        <p:strVal val="visible"/>
                                      </p:to>
                                    </p:set>
                                    <p:animEffect transition="in" filter="wipe(left)">
                                      <p:cBhvr>
                                        <p:cTn id="56" dur="500"/>
                                        <p:tgtEl>
                                          <p:spTgt spid="46"/>
                                        </p:tgtEl>
                                      </p:cBhvr>
                                    </p:animEffec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499"/>
                                          </p:stCondLst>
                                        </p:cTn>
                                        <p:tgtEl>
                                          <p:spTgt spid="34"/>
                                        </p:tgtEl>
                                        <p:attrNameLst>
                                          <p:attrName>style.visibility</p:attrName>
                                        </p:attrNameLst>
                                      </p:cBhvr>
                                      <p:to>
                                        <p:strVal val="visible"/>
                                      </p:to>
                                    </p:set>
                                  </p:childTnLst>
                                </p:cTn>
                              </p:par>
                            </p:childTnLst>
                          </p:cTn>
                        </p:par>
                        <p:par>
                          <p:cTn id="61" fill="hold">
                            <p:stCondLst>
                              <p:cond delay="500"/>
                            </p:stCondLst>
                            <p:childTnLst>
                              <p:par>
                                <p:cTn id="62" presetID="17" presetClass="entr" presetSubtype="10" fill="hold" grpId="0" nodeType="afterEffect">
                                  <p:stCondLst>
                                    <p:cond delay="0"/>
                                  </p:stCondLst>
                                  <p:childTnLst>
                                    <p:set>
                                      <p:cBhvr>
                                        <p:cTn id="63" dur="1" fill="hold">
                                          <p:stCondLst>
                                            <p:cond delay="0"/>
                                          </p:stCondLst>
                                        </p:cTn>
                                        <p:tgtEl>
                                          <p:spTgt spid="36"/>
                                        </p:tgtEl>
                                        <p:attrNameLst>
                                          <p:attrName>style.visibility</p:attrName>
                                        </p:attrNameLst>
                                      </p:cBhvr>
                                      <p:to>
                                        <p:strVal val="visible"/>
                                      </p:to>
                                    </p:set>
                                    <p:anim calcmode="lin" valueType="num">
                                      <p:cBhvr>
                                        <p:cTn id="64" dur="500" fill="hold"/>
                                        <p:tgtEl>
                                          <p:spTgt spid="36"/>
                                        </p:tgtEl>
                                        <p:attrNameLst>
                                          <p:attrName>ppt_w</p:attrName>
                                        </p:attrNameLst>
                                      </p:cBhvr>
                                      <p:tavLst>
                                        <p:tav tm="0">
                                          <p:val>
                                            <p:fltVal val="0"/>
                                          </p:val>
                                        </p:tav>
                                        <p:tav tm="100000">
                                          <p:val>
                                            <p:strVal val="#ppt_w"/>
                                          </p:val>
                                        </p:tav>
                                      </p:tavLst>
                                    </p:anim>
                                    <p:anim calcmode="lin" valueType="num">
                                      <p:cBhvr>
                                        <p:cTn id="65" dur="500" fill="hold"/>
                                        <p:tgtEl>
                                          <p:spTgt spid="3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4" grpId="0" animBg="1"/>
      <p:bldP spid="36" grpId="0"/>
      <p:bldP spid="37" grpId="0"/>
      <p:bldP spid="39" grpId="0"/>
      <p:bldP spid="40" grpId="0"/>
      <p:bldP spid="41" grpId="0"/>
      <p:bldP spid="42" grpId="0"/>
      <p:bldP spid="43" grpId="0"/>
      <p:bldP spid="44" grpId="0"/>
      <p:bldP spid="45" grpId="0"/>
      <p:bldP spid="4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4" name="Rectangle 7"/>
          <p:cNvSpPr>
            <a:spLocks noChangeArrowheads="1"/>
          </p:cNvSpPr>
          <p:nvPr/>
        </p:nvSpPr>
        <p:spPr bwMode="auto">
          <a:xfrm>
            <a:off x="900113" y="2148418"/>
            <a:ext cx="7343775"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en-US" altLang="zh-CN" sz="4265" b="1">
                <a:solidFill>
                  <a:prstClr val="black"/>
                </a:solidFill>
                <a:latin typeface="楷体" panose="02010609060101010101" pitchFamily="49" charset="-122"/>
                <a:ea typeface="楷体" panose="02010609060101010101" pitchFamily="49" charset="-122"/>
              </a:rPr>
              <a:t>    《</a:t>
            </a:r>
            <a:r>
              <a:rPr lang="zh-CN" altLang="en-US" sz="4265" b="1">
                <a:solidFill>
                  <a:prstClr val="black"/>
                </a:solidFill>
                <a:latin typeface="楷体" panose="02010609060101010101" pitchFamily="49" charset="-122"/>
                <a:ea typeface="楷体" panose="02010609060101010101" pitchFamily="49" charset="-122"/>
              </a:rPr>
              <a:t>稚子弄冰</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描写了孩子们在冬天的一场嬉戏，写出了孩子们的喜乐与失望，体现了孩子们的快乐、自由。</a:t>
            </a:r>
            <a:endParaRPr lang="en-US" altLang="zh-CN" sz="4265" b="1">
              <a:solidFill>
                <a:prstClr val="black"/>
              </a:solidFill>
              <a:latin typeface="楷体" panose="02010609060101010101" pitchFamily="49" charset="-122"/>
              <a:ea typeface="楷体" panose="02010609060101010101" pitchFamily="49" charset="-122"/>
            </a:endParaRPr>
          </a:p>
        </p:txBody>
      </p:sp>
      <p:grpSp>
        <p:nvGrpSpPr>
          <p:cNvPr id="2" name="组合 4"/>
          <p:cNvGrpSpPr/>
          <p:nvPr/>
        </p:nvGrpSpPr>
        <p:grpSpPr bwMode="auto">
          <a:xfrm>
            <a:off x="179388" y="16935"/>
            <a:ext cx="2405062" cy="1880811"/>
            <a:chOff x="179512" y="12015"/>
            <a:chExt cx="2405062" cy="1410608"/>
          </a:xfrm>
        </p:grpSpPr>
        <p:pic>
          <p:nvPicPr>
            <p:cNvPr id="32771" name="图片 32" descr="图片包含 室内, 就坐, 监视器, 电子产品&#10;&#10;描述已自动生成"/>
            <p:cNvPicPr>
              <a:picLocks noChangeAspect="1" noChangeArrowheads="1"/>
            </p:cNvPicPr>
            <p:nvPr/>
          </p:nvPicPr>
          <p:blipFill>
            <a:blip r:embed="rId2" cstate="email"/>
            <a:srcRect/>
            <a:stretch>
              <a:fillRect/>
            </a:stretch>
          </p:blipFill>
          <p:spPr bwMode="auto">
            <a:xfrm>
              <a:off x="179512" y="12015"/>
              <a:ext cx="2405062"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文本框 10"/>
            <p:cNvSpPr txBox="1">
              <a:spLocks noChangeArrowheads="1"/>
            </p:cNvSpPr>
            <p:nvPr/>
          </p:nvSpPr>
          <p:spPr bwMode="auto">
            <a:xfrm>
              <a:off x="411287" y="245378"/>
              <a:ext cx="2073275" cy="1177245"/>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eaLnBrk="0" fontAlgn="base" hangingPunct="0">
                <a:spcBef>
                  <a:spcPct val="0"/>
                </a:spcBef>
                <a:spcAft>
                  <a:spcPct val="0"/>
                </a:spcAft>
                <a:defRPr/>
              </a:pPr>
              <a:r>
                <a:rPr lang="zh-CN" altLang="en-US" sz="4800" b="1" dirty="0">
                  <a:solidFill>
                    <a:srgbClr val="FF0000"/>
                  </a:solidFill>
                  <a:latin typeface="黑体" panose="02010609060101010101" pitchFamily="49" charset="-122"/>
                  <a:ea typeface="黑体" panose="02010609060101010101" pitchFamily="49" charset="-122"/>
                </a:rPr>
                <a:t>诗歌小结</a:t>
              </a: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364"/>
                                        </p:tgtEl>
                                        <p:attrNameLst>
                                          <p:attrName>style.visibility</p:attrName>
                                        </p:attrNameLst>
                                      </p:cBhvr>
                                      <p:to>
                                        <p:strVal val="visible"/>
                                      </p:to>
                                    </p:set>
                                    <p:animEffect transition="in" filter="barn(inVertical)">
                                      <p:cBhvr>
                                        <p:cTn id="7" dur="500"/>
                                        <p:tgtEl>
                                          <p:spTgt spid="153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4" grpId="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15"/>
          <p:cNvSpPr txBox="1">
            <a:spLocks noChangeArrowheads="1"/>
          </p:cNvSpPr>
          <p:nvPr/>
        </p:nvSpPr>
        <p:spPr bwMode="auto">
          <a:xfrm>
            <a:off x="-23736" y="452670"/>
            <a:ext cx="923330" cy="2565300"/>
          </a:xfrm>
          <a:prstGeom prst="rect">
            <a:avLst/>
          </a:prstGeom>
          <a:noFill/>
          <a:ln>
            <a:noFill/>
          </a:ln>
          <a:effectLst>
            <a:glow rad="228600">
              <a:schemeClr val="accent3">
                <a:satMod val="175000"/>
                <a:alpha val="40000"/>
              </a:schemeClr>
            </a:glow>
          </a:effectLst>
          <a:scene3d>
            <a:camera prst="perspectiveRight"/>
            <a:lightRig rig="threePt" dir="t"/>
          </a:scene3d>
        </p:spPr>
        <p:txBody>
          <a:bodyPr vert="eaVert">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ts val="1600"/>
              </a:spcBef>
              <a:spcAft>
                <a:spcPct val="0"/>
              </a:spcAft>
              <a:buClrTx/>
              <a:buSzTx/>
              <a:buFontTx/>
              <a:buNone/>
              <a:defRPr/>
            </a:pPr>
            <a:r>
              <a:rPr kumimoji="0" lang="zh-CN" altLang="en-US" sz="4800" b="1" i="0" u="none" strike="noStrike" kern="1200" cap="none" spc="0" normalizeH="0" baseline="0" noProof="0" dirty="0">
                <a:ln>
                  <a:noFill/>
                </a:ln>
                <a:solidFill>
                  <a:srgbClr val="EEECE1">
                    <a:lumMod val="25000"/>
                  </a:srgbClr>
                </a:solidFill>
                <a:effectLst/>
                <a:uLnTx/>
                <a:uFillTx/>
                <a:latin typeface="黑体" panose="02010609060101010101" pitchFamily="49" charset="-122"/>
                <a:ea typeface="黑体" panose="02010609060101010101" pitchFamily="49" charset="-122"/>
                <a:cs typeface="+mn-cs"/>
              </a:rPr>
              <a:t>课后作业</a:t>
            </a:r>
          </a:p>
        </p:txBody>
      </p:sp>
      <p:sp>
        <p:nvSpPr>
          <p:cNvPr id="58370" name="文本框 2"/>
          <p:cNvSpPr txBox="1">
            <a:spLocks noChangeArrowheads="1"/>
          </p:cNvSpPr>
          <p:nvPr/>
        </p:nvSpPr>
        <p:spPr bwMode="auto">
          <a:xfrm>
            <a:off x="1547814" y="2180167"/>
            <a:ext cx="4319587"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课后阅读</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武松醉打蒋门神</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的故事，用</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100</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字左右概括这个故事的主要内容。</a:t>
            </a:r>
          </a:p>
        </p:txBody>
      </p:sp>
      <p:pic>
        <p:nvPicPr>
          <p:cNvPr id="10" name="图片 9"/>
          <p:cNvPicPr>
            <a:picLocks noChangeAspect="1"/>
          </p:cNvPicPr>
          <p:nvPr/>
        </p:nvPicPr>
        <p:blipFill rotWithShape="1">
          <a:blip r:embed="rId2" cstate="email"/>
          <a:srcRect/>
          <a:stretch>
            <a:fillRect/>
          </a:stretch>
        </p:blipFill>
        <p:spPr>
          <a:xfrm>
            <a:off x="6300192" y="2276873"/>
            <a:ext cx="1512168" cy="2759044"/>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cSld>
  <p:clrMapOvr>
    <a:masterClrMapping/>
  </p:clrMapOvr>
  <p:transition spd="slow">
    <p:cover dir="rd"/>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文本框 6"/>
          <p:cNvSpPr txBox="1">
            <a:spLocks noChangeArrowheads="1"/>
          </p:cNvSpPr>
          <p:nvPr/>
        </p:nvSpPr>
        <p:spPr bwMode="auto">
          <a:xfrm flipH="1">
            <a:off x="1357534" y="2660916"/>
            <a:ext cx="4465637" cy="1897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7 </a:t>
            </a:r>
            <a:r>
              <a:rPr kumimoji="0" lang="en-US" altLang="zh-CN" sz="5865" b="1" i="0" u="none" strike="noStrike" kern="1200" cap="none" spc="0" normalizeH="0" baseline="30000" noProof="0" dirty="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en-US" altLang="zh-CN" sz="5865" b="0"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猴王出世</a:t>
            </a:r>
          </a:p>
        </p:txBody>
      </p:sp>
    </p:spTree>
  </p:cSld>
  <p:clrMapOvr>
    <a:masterClrMapping/>
  </p:clrMapOvr>
  <p:transition spd="slow">
    <p:cover dir="rd"/>
  </p:transition>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图片 2">
            <a:hlinkClick r:id="rId2" action="ppaction://hlinkfile"/>
          </p:cNvPr>
          <p:cNvPicPr>
            <a:picLocks noChangeAspect="1" noChangeArrowheads="1"/>
          </p:cNvPicPr>
          <p:nvPr/>
        </p:nvPicPr>
        <p:blipFill>
          <a:blip r:embed="rId3"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1"/>
          <p:cNvSpPr>
            <a:spLocks noChangeArrowheads="1"/>
          </p:cNvSpPr>
          <p:nvPr/>
        </p:nvSpPr>
        <p:spPr bwMode="auto">
          <a:xfrm>
            <a:off x="449264" y="1365251"/>
            <a:ext cx="6337300"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西游记</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：中国古典四大名著之一，是明代小说家吴承恩所著的中国古代第一部浪漫主义长篇神魔小说。作品运用了浪漫主义的创作手法，想象丰富，情节曲折，语言生动诙谐，别具风格。</a:t>
            </a:r>
          </a:p>
        </p:txBody>
      </p:sp>
      <p:sp>
        <p:nvSpPr>
          <p:cNvPr id="105" name="TextBox 16"/>
          <p:cNvSpPr txBox="1"/>
          <p:nvPr/>
        </p:nvSpPr>
        <p:spPr>
          <a:xfrm>
            <a:off x="21479" y="452669"/>
            <a:ext cx="2659703" cy="830997"/>
          </a:xfrm>
          <a:prstGeom prst="rect">
            <a:avLst/>
          </a:prstGeom>
          <a:noFill/>
        </p:spPr>
        <p:txBody>
          <a:bodyPr wrap="none">
            <a:spAutoFit/>
          </a:bodyPr>
          <a:lstStyle>
            <a:defPPr>
              <a:defRPr lang="zh-CN"/>
            </a:defPPr>
            <a:lvl1pPr algn="ctr">
              <a:defRPr sz="4400" b="1" cap="all">
                <a:solidFill>
                  <a:srgbClr val="FF00FF"/>
                </a:solidFill>
                <a:effectLst>
                  <a:outerShdw blurRad="19685" dist="12700" dir="5400000" algn="tl" rotWithShape="0">
                    <a:schemeClr val="accent1">
                      <a:satMod val="130000"/>
                      <a:alpha val="60000"/>
                    </a:schemeClr>
                  </a:outerShdw>
                  <a:reflection blurRad="10000" stA="55000" endPos="48000" dist="500" dir="5400000" sy="-100000" algn="bl" rotWithShape="0"/>
                </a:effectLst>
                <a:latin typeface="Arial" panose="020B0604020202020204" pitchFamily="34" charset="0"/>
              </a:defRPr>
            </a:lvl1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all" spc="0" normalizeH="0" baseline="0" noProof="0" dirty="0">
                <a:ln w="9000" cmpd="sng">
                  <a:solidFill>
                    <a:srgbClr val="FFC000">
                      <a:shade val="50000"/>
                      <a:satMod val="120000"/>
                    </a:srgbClr>
                  </a:solidFill>
                  <a:prstDash val="solid"/>
                </a:ln>
                <a:solidFill>
                  <a:srgbClr val="FFC000"/>
                </a:solidFill>
                <a:effectLst>
                  <a:reflection blurRad="12700" stA="28000" endPos="45000" dist="1000" dir="5400000" sy="-100000" algn="bl" rotWithShape="0"/>
                </a:effectLst>
                <a:uLnTx/>
                <a:uFillTx/>
                <a:latin typeface="Arial" panose="020B0604020202020204" pitchFamily="34" charset="0"/>
                <a:ea typeface="宋体" panose="02010600030101010101" pitchFamily="2" charset="-122"/>
                <a:cs typeface="+mn-cs"/>
              </a:rPr>
              <a:t>知识备查</a:t>
            </a:r>
          </a:p>
        </p:txBody>
      </p:sp>
      <p:pic>
        <p:nvPicPr>
          <p:cNvPr id="8195" name="图片 2"/>
          <p:cNvPicPr>
            <a:picLocks noChangeAspect="1" noChangeArrowheads="1"/>
          </p:cNvPicPr>
          <p:nvPr/>
        </p:nvPicPr>
        <p:blipFill>
          <a:blip r:embed="rId3" cstate="email">
            <a:clrChange>
              <a:clrFrom>
                <a:srgbClr val="FFFFFF"/>
              </a:clrFrom>
              <a:clrTo>
                <a:srgbClr val="FFFFFF">
                  <a:alpha val="0"/>
                </a:srgbClr>
              </a:clrTo>
            </a:clrChange>
          </a:blip>
          <a:srcRect/>
          <a:stretch>
            <a:fillRect/>
          </a:stretch>
        </p:blipFill>
        <p:spPr bwMode="auto">
          <a:xfrm>
            <a:off x="6751638" y="1892301"/>
            <a:ext cx="1943100" cy="25929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bwMode="auto">
          <a:xfrm>
            <a:off x="257176" y="124884"/>
            <a:ext cx="1873250" cy="814325"/>
          </a:xfrm>
          <a:prstGeom prst="rect">
            <a:avLst/>
          </a:prstGeom>
        </p:spPr>
        <p:txBody>
          <a:bodyPr>
            <a:spAutoFit/>
          </a:bodyPr>
          <a:lstStyle/>
          <a:p>
            <a:pPr marL="0" marR="0" lvl="0" indent="0" algn="l" defTabSz="1219200" rtl="0" eaLnBrk="0" fontAlgn="base" latinLnBrk="0" hangingPunct="0">
              <a:lnSpc>
                <a:spcPct val="110000"/>
              </a:lnSpc>
              <a:spcBef>
                <a:spcPct val="0"/>
              </a:spcBef>
              <a:spcAft>
                <a:spcPct val="0"/>
              </a:spcAft>
              <a:buClrTx/>
              <a:buSzTx/>
              <a:buFontTx/>
              <a:buNone/>
              <a:defRPr/>
            </a:pPr>
            <a:endParaRPr kumimoji="0" lang="en-US" altLang="zh-CN" sz="4265" b="1" i="0" u="none" strike="noStrike" kern="1200" cap="none" spc="0" normalizeH="0" baseline="0" noProof="0" dirty="0">
              <a:ln>
                <a:noFill/>
              </a:ln>
              <a:solidFill>
                <a:srgbClr val="FFFF00"/>
              </a:solidFill>
              <a:effectLst/>
              <a:uLnTx/>
              <a:uFillTx/>
              <a:latin typeface="等线 Light" panose="02010600030101010101" pitchFamily="2" charset="-122"/>
              <a:ea typeface="等线 Light" panose="02010600030101010101" pitchFamily="2" charset="-122"/>
              <a:cs typeface="+mn-cs"/>
            </a:endParaRPr>
          </a:p>
        </p:txBody>
      </p:sp>
      <p:sp>
        <p:nvSpPr>
          <p:cNvPr id="7" name="矩形 1"/>
          <p:cNvSpPr>
            <a:spLocks noChangeArrowheads="1"/>
          </p:cNvSpPr>
          <p:nvPr/>
        </p:nvSpPr>
        <p:spPr bwMode="auto">
          <a:xfrm>
            <a:off x="468314" y="1274235"/>
            <a:ext cx="6462712" cy="52118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ts val="16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作家名片：吴承恩（约</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1500—</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约</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1582</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），字汝忠，号射阳山人，明代小说家。江苏涟水人，后徙淮安山阳（今江苏淮安）。</a:t>
            </a:r>
          </a:p>
        </p:txBody>
      </p:sp>
      <p:pic>
        <p:nvPicPr>
          <p:cNvPr id="8" name="Picture 7"/>
          <p:cNvPicPr>
            <a:picLocks noChangeAspect="1" noChangeArrowheads="1"/>
          </p:cNvPicPr>
          <p:nvPr/>
        </p:nvPicPr>
        <p:blipFill>
          <a:blip r:embed="rId2" cstate="email"/>
          <a:srcRect/>
          <a:stretch>
            <a:fillRect/>
          </a:stretch>
        </p:blipFill>
        <p:spPr bwMode="auto">
          <a:xfrm>
            <a:off x="6990977" y="1604798"/>
            <a:ext cx="1541463" cy="3086100"/>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xmlns="">
                <a:solidFill>
                  <a:srgbClr val="FFFFFF"/>
                </a:solidFill>
              </a14:hiddenFill>
            </a:ext>
          </a:extLst>
        </p:spPr>
      </p:pic>
      <p:sp>
        <p:nvSpPr>
          <p:cNvPr id="9" name="矩形 1"/>
          <p:cNvSpPr>
            <a:spLocks noChangeArrowheads="1"/>
          </p:cNvSpPr>
          <p:nvPr/>
        </p:nvSpPr>
        <p:spPr bwMode="auto">
          <a:xfrm>
            <a:off x="1344614" y="4868333"/>
            <a:ext cx="73437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ts val="16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主要作品：</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西游记</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禹鼎志</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p>
        </p:txBody>
      </p:sp>
      <p:sp>
        <p:nvSpPr>
          <p:cNvPr id="108" name="TextBox 16"/>
          <p:cNvSpPr txBox="1"/>
          <p:nvPr/>
        </p:nvSpPr>
        <p:spPr>
          <a:xfrm>
            <a:off x="114168" y="412460"/>
            <a:ext cx="2659703" cy="830997"/>
          </a:xfrm>
          <a:prstGeom prst="rect">
            <a:avLst/>
          </a:prstGeom>
          <a:noFill/>
        </p:spPr>
        <p:txBody>
          <a:bodyPr wrap="none">
            <a:spAutoFit/>
          </a:bodyPr>
          <a:lstStyle>
            <a:defPPr>
              <a:defRPr lang="zh-CN"/>
            </a:defPPr>
            <a:lvl1pPr algn="ctr">
              <a:defRPr sz="4400" b="1" cap="all">
                <a:solidFill>
                  <a:srgbClr val="FF00FF"/>
                </a:solidFill>
                <a:effectLst>
                  <a:outerShdw blurRad="19685" dist="12700" dir="5400000" algn="tl" rotWithShape="0">
                    <a:schemeClr val="accent1">
                      <a:satMod val="130000"/>
                      <a:alpha val="60000"/>
                    </a:schemeClr>
                  </a:outerShdw>
                  <a:reflection blurRad="10000" stA="55000" endPos="48000" dist="500" dir="5400000" sy="-100000" algn="bl" rotWithShape="0"/>
                </a:effectLst>
                <a:latin typeface="Arial" panose="020B0604020202020204" pitchFamily="34" charset="0"/>
              </a:defRPr>
            </a:lvl1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all" spc="0" normalizeH="0" baseline="0" noProof="0" dirty="0">
                <a:ln w="9000" cmpd="sng">
                  <a:solidFill>
                    <a:srgbClr val="FFC000">
                      <a:shade val="50000"/>
                      <a:satMod val="120000"/>
                    </a:srgbClr>
                  </a:solidFill>
                  <a:prstDash val="solid"/>
                </a:ln>
                <a:solidFill>
                  <a:srgbClr val="FFC000"/>
                </a:solidFill>
                <a:effectLst>
                  <a:reflection blurRad="12700" stA="28000" endPos="45000" dist="1000" dir="5400000" sy="-100000" algn="bl" rotWithShape="0"/>
                </a:effectLst>
                <a:uLnTx/>
                <a:uFillTx/>
                <a:latin typeface="Arial" panose="020B0604020202020204" pitchFamily="34" charset="0"/>
                <a:ea typeface="宋体" panose="02010600030101010101" pitchFamily="2" charset="-122"/>
                <a:cs typeface="+mn-cs"/>
              </a:rPr>
              <a:t>作者简介</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randombar(horizontal)">
                                      <p:cBhvr>
                                        <p:cTn id="10" dur="500"/>
                                        <p:tgtEl>
                                          <p:spTgt spid="9"/>
                                        </p:tgtEl>
                                      </p:cBhvr>
                                    </p:animEffect>
                                  </p:childTnLst>
                                </p:cTn>
                              </p:par>
                              <p:par>
                                <p:cTn id="11" presetID="14" presetClass="entr" presetSubtype="1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randombar(horizontal)">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6"/>
          <p:cNvSpPr txBox="1"/>
          <p:nvPr/>
        </p:nvSpPr>
        <p:spPr>
          <a:xfrm>
            <a:off x="128984" y="356659"/>
            <a:ext cx="2659703" cy="830997"/>
          </a:xfrm>
          <a:prstGeom prst="rect">
            <a:avLst/>
          </a:prstGeom>
          <a:noFill/>
        </p:spPr>
        <p:txBody>
          <a:bodyPr wrap="none">
            <a:spAutoFit/>
          </a:bodyPr>
          <a:lstStyle>
            <a:defPPr>
              <a:defRPr lang="zh-CN"/>
            </a:defPPr>
            <a:lvl1pPr algn="ctr">
              <a:defRPr sz="4400" b="1" cap="all">
                <a:solidFill>
                  <a:srgbClr val="FF00FF"/>
                </a:solidFill>
                <a:effectLst>
                  <a:outerShdw blurRad="19685" dist="12700" dir="5400000" algn="tl" rotWithShape="0">
                    <a:schemeClr val="accent1">
                      <a:satMod val="130000"/>
                      <a:alpha val="60000"/>
                    </a:schemeClr>
                  </a:outerShdw>
                  <a:reflection blurRad="10000" stA="55000" endPos="48000" dist="500" dir="5400000" sy="-100000" algn="bl" rotWithShape="0"/>
                </a:effectLst>
                <a:latin typeface="Arial" panose="020B0604020202020204" pitchFamily="34" charset="0"/>
              </a:defRPr>
            </a:lvl1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all" spc="0" normalizeH="0" baseline="0" noProof="0" dirty="0">
                <a:ln w="9000" cmpd="sng">
                  <a:solidFill>
                    <a:srgbClr val="FFC000">
                      <a:shade val="50000"/>
                      <a:satMod val="120000"/>
                    </a:srgbClr>
                  </a:solidFill>
                  <a:prstDash val="solid"/>
                </a:ln>
                <a:solidFill>
                  <a:srgbClr val="FFC000"/>
                </a:solidFill>
                <a:effectLst>
                  <a:reflection blurRad="12700" stA="28000" endPos="45000" dist="1000" dir="5400000" sy="-100000" algn="bl" rotWithShape="0"/>
                </a:effectLst>
                <a:uLnTx/>
                <a:uFillTx/>
                <a:latin typeface="Arial" panose="020B0604020202020204" pitchFamily="34" charset="0"/>
                <a:ea typeface="宋体" panose="02010600030101010101" pitchFamily="2" charset="-122"/>
                <a:cs typeface="+mn-cs"/>
              </a:rPr>
              <a:t>初读课文</a:t>
            </a:r>
          </a:p>
        </p:txBody>
      </p:sp>
      <p:sp>
        <p:nvSpPr>
          <p:cNvPr id="11266" name="文本框 3"/>
          <p:cNvSpPr txBox="1">
            <a:spLocks noChangeArrowheads="1"/>
          </p:cNvSpPr>
          <p:nvPr/>
        </p:nvSpPr>
        <p:spPr bwMode="auto">
          <a:xfrm>
            <a:off x="827088" y="2148418"/>
            <a:ext cx="7200900"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默读课文，疏通生字词，在每个自然段前标上序号，读完说一说：课文讲了一件什么事？</a:t>
            </a:r>
          </a:p>
        </p:txBody>
      </p:sp>
    </p:spTree>
  </p:cSld>
  <p:clrMapOvr>
    <a:masterClrMapping/>
  </p:clrMapOvr>
  <p:transition spd="slow">
    <p:cover dir="rd"/>
  </p:transition>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539751" y="1989667"/>
            <a:ext cx="7993063" cy="46865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4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本文写花果山上一块仙石孕育了一只石猴，这只石猴</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__________</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时，因敢于</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______</a:t>
            </a:r>
          </a:p>
          <a:p>
            <a:pPr marL="0" marR="0" lvl="0" indent="0" algn="l" defTabSz="1219200" rtl="0" eaLnBrk="1" fontAlgn="base" latinLnBrk="0" hangingPunct="1">
              <a:lnSpc>
                <a:spcPct val="14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__________</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，被</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______________</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的故事。</a:t>
            </a:r>
          </a:p>
        </p:txBody>
      </p:sp>
      <p:sp>
        <p:nvSpPr>
          <p:cNvPr id="3" name="矩形 2"/>
          <p:cNvSpPr>
            <a:spLocks noChangeArrowheads="1"/>
          </p:cNvSpPr>
          <p:nvPr/>
        </p:nvSpPr>
        <p:spPr bwMode="auto">
          <a:xfrm>
            <a:off x="2994025" y="3056467"/>
            <a:ext cx="293381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与群猴玩耍</a:t>
            </a:r>
            <a:endParaRPr kumimoji="0" lang="zh-CN" altLang="en-US" sz="42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endParaRPr>
          </a:p>
        </p:txBody>
      </p:sp>
      <p:sp>
        <p:nvSpPr>
          <p:cNvPr id="4" name="矩形 3"/>
          <p:cNvSpPr>
            <a:spLocks noChangeArrowheads="1"/>
          </p:cNvSpPr>
          <p:nvPr/>
        </p:nvSpPr>
        <p:spPr bwMode="auto">
          <a:xfrm>
            <a:off x="7065963" y="3009900"/>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第一个</a:t>
            </a:r>
          </a:p>
        </p:txBody>
      </p:sp>
      <p:sp>
        <p:nvSpPr>
          <p:cNvPr id="5" name="矩形 4"/>
          <p:cNvSpPr>
            <a:spLocks noChangeArrowheads="1"/>
          </p:cNvSpPr>
          <p:nvPr/>
        </p:nvSpPr>
        <p:spPr bwMode="auto">
          <a:xfrm>
            <a:off x="552450" y="3926417"/>
            <a:ext cx="293381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跳进水帘洞</a:t>
            </a:r>
          </a:p>
        </p:txBody>
      </p:sp>
      <p:sp>
        <p:nvSpPr>
          <p:cNvPr id="6" name="矩形 5"/>
          <p:cNvSpPr>
            <a:spLocks noChangeArrowheads="1"/>
          </p:cNvSpPr>
          <p:nvPr/>
        </p:nvSpPr>
        <p:spPr bwMode="auto">
          <a:xfrm>
            <a:off x="3630613" y="3913717"/>
            <a:ext cx="348364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群猴拜为猴王</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par>
                          <p:cTn id="18" fill="hold">
                            <p:stCondLst>
                              <p:cond delay="500"/>
                            </p:stCondLst>
                            <p:childTnLst>
                              <p:par>
                                <p:cTn id="19" presetID="22" presetClass="entr" presetSubtype="8"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left)">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wipe(left)">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文本框 7"/>
          <p:cNvSpPr txBox="1">
            <a:spLocks noChangeArrowheads="1"/>
          </p:cNvSpPr>
          <p:nvPr/>
        </p:nvSpPr>
        <p:spPr bwMode="auto">
          <a:xfrm>
            <a:off x="722314" y="1299633"/>
            <a:ext cx="8135937" cy="600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2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芝兰  遂有  迸裂  涧泉  獐鹿  猕猿  拖男挈女  暝目  石窍  楷书  耶</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2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镌刻  抓耳挠腮  顽劣 呵</a:t>
            </a:r>
          </a:p>
        </p:txBody>
      </p:sp>
      <p:sp>
        <p:nvSpPr>
          <p:cNvPr id="43" name="TextBox 16"/>
          <p:cNvSpPr txBox="1"/>
          <p:nvPr/>
        </p:nvSpPr>
        <p:spPr>
          <a:xfrm>
            <a:off x="191648" y="407619"/>
            <a:ext cx="2659703" cy="830997"/>
          </a:xfrm>
          <a:prstGeom prst="rect">
            <a:avLst/>
          </a:prstGeom>
          <a:noFill/>
        </p:spPr>
        <p:txBody>
          <a:bodyPr wrap="none">
            <a:spAutoFit/>
          </a:bodyPr>
          <a:lstStyle>
            <a:defPPr>
              <a:defRPr lang="zh-CN"/>
            </a:defPPr>
            <a:lvl1pPr algn="ctr">
              <a:defRPr sz="4400" b="1" cap="all">
                <a:solidFill>
                  <a:srgbClr val="FF00FF"/>
                </a:solidFill>
                <a:effectLst>
                  <a:outerShdw blurRad="19685" dist="12700" dir="5400000" algn="tl" rotWithShape="0">
                    <a:schemeClr val="accent1">
                      <a:satMod val="130000"/>
                      <a:alpha val="60000"/>
                    </a:schemeClr>
                  </a:outerShdw>
                  <a:reflection blurRad="10000" stA="55000" endPos="48000" dist="500" dir="5400000" sy="-100000" algn="bl" rotWithShape="0"/>
                </a:effectLst>
                <a:latin typeface="Arial" panose="020B0604020202020204" pitchFamily="34" charset="0"/>
              </a:defRPr>
            </a:lvl1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all" spc="0" normalizeH="0" baseline="0" noProof="0" dirty="0">
                <a:ln w="9000" cmpd="sng">
                  <a:solidFill>
                    <a:srgbClr val="FFC000">
                      <a:shade val="50000"/>
                      <a:satMod val="120000"/>
                    </a:srgbClr>
                  </a:solidFill>
                  <a:prstDash val="solid"/>
                </a:ln>
                <a:solidFill>
                  <a:srgbClr val="FFC000"/>
                </a:solidFill>
                <a:effectLst>
                  <a:reflection blurRad="12700" stA="28000" endPos="45000" dist="1000" dir="5400000" sy="-100000" algn="bl" rotWithShape="0"/>
                </a:effectLst>
                <a:uLnTx/>
                <a:uFillTx/>
                <a:latin typeface="Arial" panose="020B0604020202020204" pitchFamily="34" charset="0"/>
                <a:ea typeface="宋体" panose="02010600030101010101" pitchFamily="2" charset="-122"/>
                <a:cs typeface="+mn-cs"/>
              </a:rPr>
              <a:t>字词学习</a:t>
            </a:r>
          </a:p>
        </p:txBody>
      </p:sp>
      <p:sp>
        <p:nvSpPr>
          <p:cNvPr id="23" name="文本框 7"/>
          <p:cNvSpPr txBox="1">
            <a:spLocks noChangeArrowheads="1"/>
          </p:cNvSpPr>
          <p:nvPr/>
        </p:nvSpPr>
        <p:spPr bwMode="auto">
          <a:xfrm>
            <a:off x="720726" y="1284817"/>
            <a:ext cx="8137525" cy="600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2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芝</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兰</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遂</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有</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迸</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裂</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涧</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泉</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獐</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鹿</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猕猿</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拖男</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挈</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女</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暝</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目</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石</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窍</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楷</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书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耶 </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2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镌</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刻</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抓耳</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挠</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腮</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顽</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劣</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呵</a:t>
            </a:r>
          </a:p>
        </p:txBody>
      </p:sp>
      <p:sp>
        <p:nvSpPr>
          <p:cNvPr id="9220" name="文本框 5"/>
          <p:cNvSpPr txBox="1">
            <a:spLocks noChangeArrowheads="1"/>
          </p:cNvSpPr>
          <p:nvPr/>
        </p:nvSpPr>
        <p:spPr bwMode="auto">
          <a:xfrm>
            <a:off x="2773364" y="2180167"/>
            <a:ext cx="184731"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4265"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2" presetClass="exit" presetSubtype="4" fill="hold" grpId="0" nodeType="withEffect" nodePh="1">
                                  <p:stCondLst>
                                    <p:cond delay="0"/>
                                  </p:stCondLst>
                                  <p:endCondLst>
                                    <p:cond evt="begin" delay="0"/>
                                  </p:endCondLst>
                                  <p:childTnLst>
                                    <p:anim calcmode="lin" valueType="num">
                                      <p:cBhvr additive="base">
                                        <p:cTn id="9" dur="500"/>
                                        <p:tgtEl>
                                          <p:spTgt spid="9220"/>
                                        </p:tgtEl>
                                        <p:attrNameLst>
                                          <p:attrName>ppt_x</p:attrName>
                                        </p:attrNameLst>
                                      </p:cBhvr>
                                      <p:tavLst>
                                        <p:tav tm="0">
                                          <p:val>
                                            <p:strVal val="ppt_x"/>
                                          </p:val>
                                        </p:tav>
                                        <p:tav tm="100000">
                                          <p:val>
                                            <p:strVal val="ppt_x"/>
                                          </p:val>
                                        </p:tav>
                                      </p:tavLst>
                                    </p:anim>
                                    <p:anim calcmode="lin" valueType="num">
                                      <p:cBhvr additive="base">
                                        <p:cTn id="10" dur="500"/>
                                        <p:tgtEl>
                                          <p:spTgt spid="9220"/>
                                        </p:tgtEl>
                                        <p:attrNameLst>
                                          <p:attrName>ppt_y</p:attrName>
                                        </p:attrNameLst>
                                      </p:cBhvr>
                                      <p:tavLst>
                                        <p:tav tm="0">
                                          <p:val>
                                            <p:strVal val="ppt_y"/>
                                          </p:val>
                                        </p:tav>
                                        <p:tav tm="100000">
                                          <p:val>
                                            <p:strVal val="1+ppt_h/2"/>
                                          </p:val>
                                        </p:tav>
                                      </p:tavLst>
                                    </p:anim>
                                    <p:set>
                                      <p:cBhvr>
                                        <p:cTn id="11" dur="1" fill="hold">
                                          <p:stCondLst>
                                            <p:cond delay="499"/>
                                          </p:stCondLst>
                                        </p:cTn>
                                        <p:tgtEl>
                                          <p:spTgt spid="92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9220" grpId="0"/>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2" descr="http://pic.58pic.com/58pic/11/27/07/39258PIC7iz.jpg"/>
          <p:cNvPicPr>
            <a:picLocks noChangeAspect="1" noChangeArrowheads="1"/>
          </p:cNvPicPr>
          <p:nvPr/>
        </p:nvPicPr>
        <p:blipFill>
          <a:blip r:embed="rId2" cstate="email">
            <a:clrChange>
              <a:clrFrom>
                <a:srgbClr val="FFFFFF"/>
              </a:clrFrom>
              <a:clrTo>
                <a:srgbClr val="FFFFFF">
                  <a:alpha val="0"/>
                </a:srgbClr>
              </a:clrTo>
            </a:clrChange>
          </a:blip>
          <a:srcRect/>
          <a:stretch>
            <a:fillRect/>
          </a:stretch>
        </p:blipFill>
        <p:spPr bwMode="auto">
          <a:xfrm>
            <a:off x="5530851" y="4004735"/>
            <a:ext cx="1833563" cy="25675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38" name="Picture 2" descr="shu01"/>
          <p:cNvPicPr>
            <a:picLocks noChangeAspect="1" noChangeArrowheads="1"/>
          </p:cNvPicPr>
          <p:nvPr/>
        </p:nvPicPr>
        <p:blipFill>
          <a:blip r:embed="rId3"/>
          <a:srcRect/>
          <a:stretch>
            <a:fillRect/>
          </a:stretch>
        </p:blipFill>
        <p:spPr bwMode="auto">
          <a:xfrm>
            <a:off x="1027114" y="-107951"/>
            <a:ext cx="6524625" cy="6690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组合 3"/>
          <p:cNvGrpSpPr/>
          <p:nvPr/>
        </p:nvGrpSpPr>
        <p:grpSpPr bwMode="auto">
          <a:xfrm>
            <a:off x="1104900" y="1238251"/>
            <a:ext cx="647700" cy="748988"/>
            <a:chOff x="2216295" y="1076347"/>
            <a:chExt cx="646781" cy="562446"/>
          </a:xfrm>
        </p:grpSpPr>
        <p:pic>
          <p:nvPicPr>
            <p:cNvPr id="14340" name="图片 4"/>
            <p:cNvPicPr>
              <a:picLocks noChangeAspect="1" noChangeArrowheads="1"/>
            </p:cNvPicPr>
            <p:nvPr/>
          </p:nvPicPr>
          <p:blipFill>
            <a:blip r:embed="rId4" cstate="email"/>
            <a:srcRect/>
            <a:stretch>
              <a:fillRect/>
            </a:stretch>
          </p:blipFill>
          <p:spPr bwMode="auto">
            <a:xfrm>
              <a:off x="2223476" y="1099155"/>
              <a:ext cx="524696" cy="5260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41" name="文本框 10"/>
            <p:cNvSpPr txBox="1">
              <a:spLocks noChangeArrowheads="1"/>
            </p:cNvSpPr>
            <p:nvPr/>
          </p:nvSpPr>
          <p:spPr bwMode="auto">
            <a:xfrm>
              <a:off x="2216295" y="1076347"/>
              <a:ext cx="646781" cy="562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rPr>
                <a:t>芝</a:t>
              </a:r>
            </a:p>
          </p:txBody>
        </p:sp>
      </p:grpSp>
      <p:grpSp>
        <p:nvGrpSpPr>
          <p:cNvPr id="3" name="组合 6"/>
          <p:cNvGrpSpPr/>
          <p:nvPr/>
        </p:nvGrpSpPr>
        <p:grpSpPr bwMode="auto">
          <a:xfrm>
            <a:off x="5767389" y="643468"/>
            <a:ext cx="646112" cy="827618"/>
            <a:chOff x="2199919" y="1063522"/>
            <a:chExt cx="646781" cy="619776"/>
          </a:xfrm>
        </p:grpSpPr>
        <p:pic>
          <p:nvPicPr>
            <p:cNvPr id="14343" name="图片 16"/>
            <p:cNvPicPr>
              <a:picLocks noChangeAspect="1" noChangeArrowheads="1"/>
            </p:cNvPicPr>
            <p:nvPr/>
          </p:nvPicPr>
          <p:blipFill>
            <a:blip r:embed="rId5" cstate="email"/>
            <a:srcRect/>
            <a:stretch>
              <a:fillRect/>
            </a:stretch>
          </p:blipFill>
          <p:spPr bwMode="auto">
            <a:xfrm>
              <a:off x="2215606" y="1098523"/>
              <a:ext cx="537558"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44" name="文本框 17"/>
            <p:cNvSpPr txBox="1">
              <a:spLocks noChangeArrowheads="1"/>
            </p:cNvSpPr>
            <p:nvPr/>
          </p:nvSpPr>
          <p:spPr bwMode="auto">
            <a:xfrm>
              <a:off x="2199919" y="1063522"/>
              <a:ext cx="646781" cy="5608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rPr>
                <a:t>镌</a:t>
              </a:r>
            </a:p>
          </p:txBody>
        </p:sp>
      </p:grpSp>
      <p:grpSp>
        <p:nvGrpSpPr>
          <p:cNvPr id="4" name="组合 9"/>
          <p:cNvGrpSpPr/>
          <p:nvPr/>
        </p:nvGrpSpPr>
        <p:grpSpPr bwMode="auto">
          <a:xfrm>
            <a:off x="5516563" y="1706036"/>
            <a:ext cx="647700" cy="844552"/>
            <a:chOff x="2188711" y="1048639"/>
            <a:chExt cx="646781" cy="635449"/>
          </a:xfrm>
        </p:grpSpPr>
        <p:pic>
          <p:nvPicPr>
            <p:cNvPr id="14346" name="图片 22"/>
            <p:cNvPicPr>
              <a:picLocks noChangeAspect="1" noChangeArrowheads="1"/>
            </p:cNvPicPr>
            <p:nvPr/>
          </p:nvPicPr>
          <p:blipFill>
            <a:blip r:embed="rId6" cstate="email"/>
            <a:srcRect/>
            <a:stretch>
              <a:fillRect/>
            </a:stretch>
          </p:blipFill>
          <p:spPr bwMode="auto">
            <a:xfrm>
              <a:off x="2198268" y="1099313"/>
              <a:ext cx="593938"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47" name="文本框 23"/>
            <p:cNvSpPr txBox="1">
              <a:spLocks noChangeArrowheads="1"/>
            </p:cNvSpPr>
            <p:nvPr/>
          </p:nvSpPr>
          <p:spPr bwMode="auto">
            <a:xfrm>
              <a:off x="2188711" y="1048639"/>
              <a:ext cx="646781" cy="563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rPr>
                <a:t>楷</a:t>
              </a:r>
            </a:p>
          </p:txBody>
        </p:sp>
      </p:grpSp>
      <p:grpSp>
        <p:nvGrpSpPr>
          <p:cNvPr id="5" name="组合 12"/>
          <p:cNvGrpSpPr/>
          <p:nvPr/>
        </p:nvGrpSpPr>
        <p:grpSpPr bwMode="auto">
          <a:xfrm>
            <a:off x="2751138" y="2078565"/>
            <a:ext cx="647700" cy="812800"/>
            <a:chOff x="2176119" y="1073821"/>
            <a:chExt cx="646781" cy="609476"/>
          </a:xfrm>
        </p:grpSpPr>
        <p:pic>
          <p:nvPicPr>
            <p:cNvPr id="14349" name="图片 25"/>
            <p:cNvPicPr>
              <a:picLocks noChangeAspect="1" noChangeArrowheads="1"/>
            </p:cNvPicPr>
            <p:nvPr/>
          </p:nvPicPr>
          <p:blipFill>
            <a:blip r:embed="rId7" cstate="email"/>
            <a:srcRect/>
            <a:stretch>
              <a:fillRect/>
            </a:stretch>
          </p:blipFill>
          <p:spPr bwMode="auto">
            <a:xfrm>
              <a:off x="2221111" y="1073821"/>
              <a:ext cx="560986" cy="6094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50" name="文本框 26"/>
            <p:cNvSpPr txBox="1">
              <a:spLocks noChangeArrowheads="1"/>
            </p:cNvSpPr>
            <p:nvPr/>
          </p:nvSpPr>
          <p:spPr bwMode="auto">
            <a:xfrm>
              <a:off x="2176119" y="1073821"/>
              <a:ext cx="646781" cy="5616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rPr>
                <a:t>猕</a:t>
              </a:r>
            </a:p>
          </p:txBody>
        </p:sp>
      </p:grpSp>
      <p:grpSp>
        <p:nvGrpSpPr>
          <p:cNvPr id="6" name="组合 15"/>
          <p:cNvGrpSpPr/>
          <p:nvPr/>
        </p:nvGrpSpPr>
        <p:grpSpPr bwMode="auto">
          <a:xfrm>
            <a:off x="1636713" y="2635251"/>
            <a:ext cx="647700" cy="812800"/>
            <a:chOff x="2191517" y="1072845"/>
            <a:chExt cx="646781" cy="611243"/>
          </a:xfrm>
        </p:grpSpPr>
        <p:pic>
          <p:nvPicPr>
            <p:cNvPr id="14352" name="图片 28"/>
            <p:cNvPicPr>
              <a:picLocks noChangeAspect="1" noChangeArrowheads="1"/>
            </p:cNvPicPr>
            <p:nvPr/>
          </p:nvPicPr>
          <p:blipFill>
            <a:blip r:embed="rId8" cstate="email"/>
            <a:srcRect/>
            <a:stretch>
              <a:fillRect/>
            </a:stretch>
          </p:blipFill>
          <p:spPr bwMode="auto">
            <a:xfrm>
              <a:off x="2191517" y="1093211"/>
              <a:ext cx="592323" cy="5908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53" name="文本框 29"/>
            <p:cNvSpPr txBox="1">
              <a:spLocks noChangeArrowheads="1"/>
            </p:cNvSpPr>
            <p:nvPr/>
          </p:nvSpPr>
          <p:spPr bwMode="auto">
            <a:xfrm>
              <a:off x="2191517" y="1072845"/>
              <a:ext cx="646781" cy="5632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rPr>
                <a:t>耶</a:t>
              </a:r>
            </a:p>
          </p:txBody>
        </p:sp>
      </p:grpSp>
      <p:grpSp>
        <p:nvGrpSpPr>
          <p:cNvPr id="7" name="组合 18"/>
          <p:cNvGrpSpPr/>
          <p:nvPr/>
        </p:nvGrpSpPr>
        <p:grpSpPr bwMode="auto">
          <a:xfrm>
            <a:off x="4264025" y="298450"/>
            <a:ext cx="647700" cy="797982"/>
            <a:chOff x="2025307" y="1158891"/>
            <a:chExt cx="646781" cy="547584"/>
          </a:xfrm>
        </p:grpSpPr>
        <p:pic>
          <p:nvPicPr>
            <p:cNvPr id="14355" name="图片 31"/>
            <p:cNvPicPr>
              <a:picLocks noChangeAspect="1" noChangeArrowheads="1"/>
            </p:cNvPicPr>
            <p:nvPr/>
          </p:nvPicPr>
          <p:blipFill>
            <a:blip r:embed="rId9" cstate="email"/>
            <a:srcRect/>
            <a:stretch>
              <a:fillRect/>
            </a:stretch>
          </p:blipFill>
          <p:spPr bwMode="auto">
            <a:xfrm>
              <a:off x="2051221" y="1170567"/>
              <a:ext cx="547188" cy="5359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56" name="文本框 32"/>
            <p:cNvSpPr txBox="1">
              <a:spLocks noChangeArrowheads="1"/>
            </p:cNvSpPr>
            <p:nvPr/>
          </p:nvSpPr>
          <p:spPr bwMode="auto">
            <a:xfrm>
              <a:off x="2025307" y="1158891"/>
              <a:ext cx="646781" cy="513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rPr>
                <a:t>窍</a:t>
              </a:r>
            </a:p>
          </p:txBody>
        </p:sp>
      </p:grpSp>
      <p:grpSp>
        <p:nvGrpSpPr>
          <p:cNvPr id="8" name="组合 26"/>
          <p:cNvGrpSpPr/>
          <p:nvPr/>
        </p:nvGrpSpPr>
        <p:grpSpPr bwMode="auto">
          <a:xfrm>
            <a:off x="3351214" y="173566"/>
            <a:ext cx="646112" cy="848784"/>
            <a:chOff x="2224381" y="1046997"/>
            <a:chExt cx="646781" cy="636300"/>
          </a:xfrm>
        </p:grpSpPr>
        <p:pic>
          <p:nvPicPr>
            <p:cNvPr id="14358" name="图片 4"/>
            <p:cNvPicPr>
              <a:picLocks noChangeAspect="1" noChangeArrowheads="1"/>
            </p:cNvPicPr>
            <p:nvPr/>
          </p:nvPicPr>
          <p:blipFill>
            <a:blip r:embed="rId10" cstate="email"/>
            <a:srcRect/>
            <a:stretch>
              <a:fillRect/>
            </a:stretch>
          </p:blipFill>
          <p:spPr bwMode="auto">
            <a:xfrm>
              <a:off x="2224382" y="1117403"/>
              <a:ext cx="553040" cy="5658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59" name="文本框 10"/>
            <p:cNvSpPr txBox="1">
              <a:spLocks noChangeArrowheads="1"/>
            </p:cNvSpPr>
            <p:nvPr/>
          </p:nvSpPr>
          <p:spPr bwMode="auto">
            <a:xfrm>
              <a:off x="2224381" y="1046997"/>
              <a:ext cx="646781" cy="561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rPr>
                <a:t>涧</a:t>
              </a:r>
            </a:p>
          </p:txBody>
        </p:sp>
      </p:grpSp>
      <p:grpSp>
        <p:nvGrpSpPr>
          <p:cNvPr id="9" name="组合 29"/>
          <p:cNvGrpSpPr/>
          <p:nvPr/>
        </p:nvGrpSpPr>
        <p:grpSpPr bwMode="auto">
          <a:xfrm>
            <a:off x="2760663" y="1013886"/>
            <a:ext cx="647700" cy="874183"/>
            <a:chOff x="2209188" y="1029031"/>
            <a:chExt cx="646781" cy="654265"/>
          </a:xfrm>
        </p:grpSpPr>
        <p:pic>
          <p:nvPicPr>
            <p:cNvPr id="14361" name="图片 4"/>
            <p:cNvPicPr>
              <a:picLocks noChangeAspect="1" noChangeArrowheads="1"/>
            </p:cNvPicPr>
            <p:nvPr/>
          </p:nvPicPr>
          <p:blipFill>
            <a:blip r:embed="rId11" cstate="email"/>
            <a:srcRect/>
            <a:stretch>
              <a:fillRect/>
            </a:stretch>
          </p:blipFill>
          <p:spPr bwMode="auto">
            <a:xfrm>
              <a:off x="2232320" y="1075182"/>
              <a:ext cx="506075" cy="6081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62" name="文本框 10"/>
            <p:cNvSpPr txBox="1">
              <a:spLocks noChangeArrowheads="1"/>
            </p:cNvSpPr>
            <p:nvPr/>
          </p:nvSpPr>
          <p:spPr bwMode="auto">
            <a:xfrm>
              <a:off x="2209188" y="1029031"/>
              <a:ext cx="646781" cy="560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rPr>
                <a:t>獐</a:t>
              </a:r>
            </a:p>
          </p:txBody>
        </p:sp>
      </p:grpSp>
      <p:grpSp>
        <p:nvGrpSpPr>
          <p:cNvPr id="10" name="组合 41"/>
          <p:cNvGrpSpPr/>
          <p:nvPr/>
        </p:nvGrpSpPr>
        <p:grpSpPr bwMode="auto">
          <a:xfrm>
            <a:off x="2565400" y="3075516"/>
            <a:ext cx="647700" cy="853016"/>
            <a:chOff x="2168311" y="1100481"/>
            <a:chExt cx="646781" cy="639514"/>
          </a:xfrm>
        </p:grpSpPr>
        <p:pic>
          <p:nvPicPr>
            <p:cNvPr id="14364" name="图片 28"/>
            <p:cNvPicPr>
              <a:picLocks noChangeAspect="1" noChangeArrowheads="1"/>
            </p:cNvPicPr>
            <p:nvPr/>
          </p:nvPicPr>
          <p:blipFill>
            <a:blip r:embed="rId12" cstate="email"/>
            <a:srcRect/>
            <a:stretch>
              <a:fillRect/>
            </a:stretch>
          </p:blipFill>
          <p:spPr bwMode="auto">
            <a:xfrm>
              <a:off x="2192838" y="1133662"/>
              <a:ext cx="572971" cy="6063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65" name="文本框 29"/>
            <p:cNvSpPr txBox="1">
              <a:spLocks noChangeArrowheads="1"/>
            </p:cNvSpPr>
            <p:nvPr/>
          </p:nvSpPr>
          <p:spPr bwMode="auto">
            <a:xfrm>
              <a:off x="2168311" y="1100481"/>
              <a:ext cx="646781" cy="5615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rPr>
                <a:t>挈</a:t>
              </a:r>
            </a:p>
          </p:txBody>
        </p:sp>
      </p:grpSp>
      <p:grpSp>
        <p:nvGrpSpPr>
          <p:cNvPr id="11" name="组合 44"/>
          <p:cNvGrpSpPr/>
          <p:nvPr/>
        </p:nvGrpSpPr>
        <p:grpSpPr bwMode="auto">
          <a:xfrm>
            <a:off x="3706814" y="1291166"/>
            <a:ext cx="669925" cy="878417"/>
            <a:chOff x="1673757" y="1189943"/>
            <a:chExt cx="669611" cy="660227"/>
          </a:xfrm>
        </p:grpSpPr>
        <p:pic>
          <p:nvPicPr>
            <p:cNvPr id="14367" name="图片 38"/>
            <p:cNvPicPr>
              <a:picLocks noChangeAspect="1" noChangeArrowheads="1"/>
            </p:cNvPicPr>
            <p:nvPr/>
          </p:nvPicPr>
          <p:blipFill>
            <a:blip r:embed="rId13" cstate="email"/>
            <a:srcRect/>
            <a:stretch>
              <a:fillRect/>
            </a:stretch>
          </p:blipFill>
          <p:spPr bwMode="auto">
            <a:xfrm>
              <a:off x="1673757" y="1250568"/>
              <a:ext cx="621186" cy="5996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68" name="文本框 39"/>
            <p:cNvSpPr txBox="1">
              <a:spLocks noChangeArrowheads="1"/>
            </p:cNvSpPr>
            <p:nvPr/>
          </p:nvSpPr>
          <p:spPr bwMode="auto">
            <a:xfrm>
              <a:off x="1696587" y="1189943"/>
              <a:ext cx="646781" cy="5629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rPr>
                <a:t>猿</a:t>
              </a:r>
            </a:p>
          </p:txBody>
        </p:sp>
      </p:grpSp>
      <p:grpSp>
        <p:nvGrpSpPr>
          <p:cNvPr id="12" name="组合 54"/>
          <p:cNvGrpSpPr/>
          <p:nvPr/>
        </p:nvGrpSpPr>
        <p:grpSpPr bwMode="auto">
          <a:xfrm>
            <a:off x="6394450" y="2004486"/>
            <a:ext cx="647700" cy="853017"/>
            <a:chOff x="2183740" y="1042848"/>
            <a:chExt cx="646781" cy="641240"/>
          </a:xfrm>
        </p:grpSpPr>
        <p:pic>
          <p:nvPicPr>
            <p:cNvPr id="14370" name="图片 16"/>
            <p:cNvPicPr>
              <a:picLocks noChangeAspect="1" noChangeArrowheads="1"/>
            </p:cNvPicPr>
            <p:nvPr/>
          </p:nvPicPr>
          <p:blipFill>
            <a:blip r:embed="rId14" cstate="email"/>
            <a:srcRect/>
            <a:stretch>
              <a:fillRect/>
            </a:stretch>
          </p:blipFill>
          <p:spPr bwMode="auto">
            <a:xfrm>
              <a:off x="2183741" y="1098002"/>
              <a:ext cx="576728" cy="5860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71" name="文本框 17"/>
            <p:cNvSpPr txBox="1">
              <a:spLocks noChangeArrowheads="1"/>
            </p:cNvSpPr>
            <p:nvPr/>
          </p:nvSpPr>
          <p:spPr bwMode="auto">
            <a:xfrm>
              <a:off x="2183740" y="1042848"/>
              <a:ext cx="646781" cy="563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rPr>
                <a:t>呵</a:t>
              </a:r>
            </a:p>
          </p:txBody>
        </p:sp>
      </p:grpSp>
      <p:grpSp>
        <p:nvGrpSpPr>
          <p:cNvPr id="13" name="组合 57"/>
          <p:cNvGrpSpPr/>
          <p:nvPr/>
        </p:nvGrpSpPr>
        <p:grpSpPr bwMode="auto">
          <a:xfrm>
            <a:off x="3794126" y="2410884"/>
            <a:ext cx="652463" cy="838200"/>
            <a:chOff x="2204414" y="1050416"/>
            <a:chExt cx="652966" cy="634630"/>
          </a:xfrm>
        </p:grpSpPr>
        <p:pic>
          <p:nvPicPr>
            <p:cNvPr id="14373" name="图片 16"/>
            <p:cNvPicPr>
              <a:picLocks noChangeAspect="1" noChangeArrowheads="1"/>
            </p:cNvPicPr>
            <p:nvPr/>
          </p:nvPicPr>
          <p:blipFill>
            <a:blip r:embed="rId15" cstate="email"/>
            <a:srcRect/>
            <a:stretch>
              <a:fillRect/>
            </a:stretch>
          </p:blipFill>
          <p:spPr bwMode="auto">
            <a:xfrm>
              <a:off x="2204414" y="1093411"/>
              <a:ext cx="582661" cy="5916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74" name="文本框 17"/>
            <p:cNvSpPr txBox="1">
              <a:spLocks noChangeArrowheads="1"/>
            </p:cNvSpPr>
            <p:nvPr/>
          </p:nvSpPr>
          <p:spPr bwMode="auto">
            <a:xfrm>
              <a:off x="2210599" y="1050416"/>
              <a:ext cx="646781" cy="5670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rPr>
                <a:t>暝</a:t>
              </a:r>
            </a:p>
          </p:txBody>
        </p:sp>
      </p:grpSp>
      <p:grpSp>
        <p:nvGrpSpPr>
          <p:cNvPr id="14" name="组合 63"/>
          <p:cNvGrpSpPr/>
          <p:nvPr/>
        </p:nvGrpSpPr>
        <p:grpSpPr bwMode="auto">
          <a:xfrm>
            <a:off x="2087563" y="457201"/>
            <a:ext cx="647700" cy="859367"/>
            <a:chOff x="2098923" y="1136634"/>
            <a:chExt cx="646781" cy="587129"/>
          </a:xfrm>
        </p:grpSpPr>
        <p:pic>
          <p:nvPicPr>
            <p:cNvPr id="14376" name="图片 4"/>
            <p:cNvPicPr>
              <a:picLocks noChangeAspect="1" noChangeArrowheads="1"/>
            </p:cNvPicPr>
            <p:nvPr/>
          </p:nvPicPr>
          <p:blipFill>
            <a:blip r:embed="rId16" cstate="email"/>
            <a:srcRect/>
            <a:stretch>
              <a:fillRect/>
            </a:stretch>
          </p:blipFill>
          <p:spPr bwMode="auto">
            <a:xfrm>
              <a:off x="2129058" y="1204072"/>
              <a:ext cx="603183" cy="5196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77" name="文本框 10"/>
            <p:cNvSpPr txBox="1">
              <a:spLocks noChangeArrowheads="1"/>
            </p:cNvSpPr>
            <p:nvPr/>
          </p:nvSpPr>
          <p:spPr bwMode="auto">
            <a:xfrm>
              <a:off x="2098923" y="1136634"/>
              <a:ext cx="646781" cy="5117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rPr>
                <a:t>迸</a:t>
              </a:r>
            </a:p>
          </p:txBody>
        </p:sp>
      </p:grpSp>
      <p:grpSp>
        <p:nvGrpSpPr>
          <p:cNvPr id="15" name="组合 66"/>
          <p:cNvGrpSpPr/>
          <p:nvPr/>
        </p:nvGrpSpPr>
        <p:grpSpPr bwMode="auto">
          <a:xfrm>
            <a:off x="1943100" y="1631951"/>
            <a:ext cx="647700" cy="806450"/>
            <a:chOff x="2216295" y="1076347"/>
            <a:chExt cx="646781" cy="607741"/>
          </a:xfrm>
        </p:grpSpPr>
        <p:pic>
          <p:nvPicPr>
            <p:cNvPr id="14379" name="图片 4"/>
            <p:cNvPicPr>
              <a:picLocks noChangeAspect="1" noChangeArrowheads="1"/>
            </p:cNvPicPr>
            <p:nvPr/>
          </p:nvPicPr>
          <p:blipFill>
            <a:blip r:embed="rId17" cstate="email"/>
            <a:srcRect/>
            <a:stretch>
              <a:fillRect/>
            </a:stretch>
          </p:blipFill>
          <p:spPr bwMode="auto">
            <a:xfrm>
              <a:off x="2216295" y="1097768"/>
              <a:ext cx="544932" cy="58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80" name="文本框 10"/>
            <p:cNvSpPr txBox="1">
              <a:spLocks noChangeArrowheads="1"/>
            </p:cNvSpPr>
            <p:nvPr/>
          </p:nvSpPr>
          <p:spPr bwMode="auto">
            <a:xfrm>
              <a:off x="2216295" y="1076347"/>
              <a:ext cx="646781" cy="564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rPr>
                <a:t>遂</a:t>
              </a:r>
            </a:p>
          </p:txBody>
        </p:sp>
      </p:grpSp>
      <p:grpSp>
        <p:nvGrpSpPr>
          <p:cNvPr id="16" name="组合 69"/>
          <p:cNvGrpSpPr/>
          <p:nvPr/>
        </p:nvGrpSpPr>
        <p:grpSpPr bwMode="auto">
          <a:xfrm>
            <a:off x="4818064" y="1113366"/>
            <a:ext cx="646112" cy="855133"/>
            <a:chOff x="2191617" y="1043045"/>
            <a:chExt cx="646782" cy="640251"/>
          </a:xfrm>
        </p:grpSpPr>
        <p:pic>
          <p:nvPicPr>
            <p:cNvPr id="14382" name="图片 16"/>
            <p:cNvPicPr>
              <a:picLocks noChangeAspect="1" noChangeArrowheads="1"/>
            </p:cNvPicPr>
            <p:nvPr/>
          </p:nvPicPr>
          <p:blipFill>
            <a:blip r:embed="rId18" cstate="email"/>
            <a:srcRect/>
            <a:stretch>
              <a:fillRect/>
            </a:stretch>
          </p:blipFill>
          <p:spPr bwMode="auto">
            <a:xfrm>
              <a:off x="2191617" y="1098520"/>
              <a:ext cx="609662"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83" name="文本框 17"/>
            <p:cNvSpPr txBox="1">
              <a:spLocks noChangeArrowheads="1"/>
            </p:cNvSpPr>
            <p:nvPr/>
          </p:nvSpPr>
          <p:spPr bwMode="auto">
            <a:xfrm>
              <a:off x="2191618" y="1043045"/>
              <a:ext cx="646781" cy="5607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rPr>
                <a:t>劣</a:t>
              </a:r>
            </a:p>
          </p:txBody>
        </p:sp>
      </p:grpSp>
      <p:grpSp>
        <p:nvGrpSpPr>
          <p:cNvPr id="17" name="组合 76"/>
          <p:cNvGrpSpPr/>
          <p:nvPr/>
        </p:nvGrpSpPr>
        <p:grpSpPr bwMode="auto">
          <a:xfrm>
            <a:off x="6826250" y="1075268"/>
            <a:ext cx="647700" cy="836084"/>
            <a:chOff x="2203337" y="1056875"/>
            <a:chExt cx="646781" cy="627213"/>
          </a:xfrm>
        </p:grpSpPr>
        <p:pic>
          <p:nvPicPr>
            <p:cNvPr id="14385" name="图片 16"/>
            <p:cNvPicPr>
              <a:picLocks noChangeAspect="1" noChangeArrowheads="1"/>
            </p:cNvPicPr>
            <p:nvPr/>
          </p:nvPicPr>
          <p:blipFill>
            <a:blip r:embed="rId19" cstate="email"/>
            <a:srcRect/>
            <a:stretch>
              <a:fillRect/>
            </a:stretch>
          </p:blipFill>
          <p:spPr bwMode="auto">
            <a:xfrm>
              <a:off x="2203337" y="1056875"/>
              <a:ext cx="570745" cy="62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86" name="文本框 17"/>
            <p:cNvSpPr txBox="1">
              <a:spLocks noChangeArrowheads="1"/>
            </p:cNvSpPr>
            <p:nvPr/>
          </p:nvSpPr>
          <p:spPr bwMode="auto">
            <a:xfrm>
              <a:off x="2203337" y="1061807"/>
              <a:ext cx="646781" cy="56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rPr>
                <a:t>挠</a:t>
              </a:r>
            </a:p>
          </p:txBody>
        </p:sp>
      </p:grpSp>
      <p:sp>
        <p:nvSpPr>
          <p:cNvPr id="14387" name="文本框 4"/>
          <p:cNvSpPr txBox="1">
            <a:spLocks noChangeArrowheads="1"/>
          </p:cNvSpPr>
          <p:nvPr/>
        </p:nvSpPr>
        <p:spPr bwMode="auto">
          <a:xfrm>
            <a:off x="8023602" y="2021417"/>
            <a:ext cx="840999" cy="17081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摘桃子</a:t>
            </a:r>
          </a:p>
        </p:txBody>
      </p:sp>
      <p:pic>
        <p:nvPicPr>
          <p:cNvPr id="14388" name="图片 72"/>
          <p:cNvPicPr>
            <a:picLocks noChangeAspect="1" noChangeArrowheads="1"/>
          </p:cNvPicPr>
          <p:nvPr/>
        </p:nvPicPr>
        <p:blipFill>
          <a:blip r:embed="rId20" cstate="email">
            <a:clrChange>
              <a:clrFrom>
                <a:srgbClr val="FEFEFE"/>
              </a:clrFrom>
              <a:clrTo>
                <a:srgbClr val="FEFEFE">
                  <a:alpha val="0"/>
                </a:srgbClr>
              </a:clrTo>
            </a:clrChange>
          </a:blip>
          <a:srcRect/>
          <a:stretch>
            <a:fillRect/>
          </a:stretch>
        </p:blipFill>
        <p:spPr bwMode="auto">
          <a:xfrm>
            <a:off x="3163888" y="3568702"/>
            <a:ext cx="1458912" cy="1945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42" presetClass="path" presetSubtype="0" accel="50000" decel="50000" fill="hold" nodeType="clickEffect">
                                  <p:stCondLst>
                                    <p:cond delay="0"/>
                                  </p:stCondLst>
                                  <p:childTnLst>
                                    <p:animMotion origin="layout" path="M 2.77556E-17 4.32099E-6 L 0.54306 0.57438 " pathEditMode="relative" rAng="0" ptsTypes="AA">
                                      <p:cBhvr>
                                        <p:cTn id="6" dur="2000" fill="hold"/>
                                        <p:tgtEl>
                                          <p:spTgt spid="2"/>
                                        </p:tgtEl>
                                        <p:attrNameLst>
                                          <p:attrName>ppt_x</p:attrName>
                                          <p:attrName>ppt_y</p:attrName>
                                        </p:attrNameLst>
                                      </p:cBhvr>
                                      <p:rCtr x="27200" y="28700"/>
                                    </p:animMotion>
                                  </p:childTnLst>
                                </p:cTn>
                              </p:par>
                            </p:childTnLst>
                          </p:cTn>
                        </p:par>
                      </p:childTnLst>
                    </p:cTn>
                  </p:par>
                </p:childTnLst>
              </p:cTn>
              <p:nextCondLst>
                <p:cond evt="onClick" delay="0">
                  <p:tgtEl>
                    <p:spTgt spid="2"/>
                  </p:tgtEl>
                </p:cond>
              </p:nextCondLst>
            </p:seq>
            <p:seq concurrent="1" nextAc="seek">
              <p:cTn id="7" restart="whenNotActive" fill="hold" evtFilter="cancelBubble" nodeType="interactiveSeq">
                <p:stCondLst>
                  <p:cond evt="onClick" delay="0">
                    <p:tgtEl>
                      <p:spTgt spid="5"/>
                    </p:tgtEl>
                  </p:cond>
                </p:stCondLst>
                <p:endSync evt="end" delay="0">
                  <p:rtn val="all"/>
                </p:endSync>
                <p:childTnLst>
                  <p:par>
                    <p:cTn id="8" fill="hold">
                      <p:stCondLst>
                        <p:cond delay="0"/>
                      </p:stCondLst>
                      <p:childTnLst>
                        <p:par>
                          <p:cTn id="9" fill="hold">
                            <p:stCondLst>
                              <p:cond delay="0"/>
                            </p:stCondLst>
                            <p:childTnLst>
                              <p:par>
                                <p:cTn id="10" presetID="42" presetClass="path" presetSubtype="0" accel="50000" decel="50000" fill="hold" nodeType="clickEffect">
                                  <p:stCondLst>
                                    <p:cond delay="0"/>
                                  </p:stCondLst>
                                  <p:childTnLst>
                                    <p:animMotion origin="layout" path="M -4.72222E-6 4.32099E-6 L 0.37639 0.4753 " pathEditMode="relative" rAng="0" ptsTypes="AA">
                                      <p:cBhvr>
                                        <p:cTn id="11" dur="2000" fill="hold"/>
                                        <p:tgtEl>
                                          <p:spTgt spid="5"/>
                                        </p:tgtEl>
                                        <p:attrNameLst>
                                          <p:attrName>ppt_x</p:attrName>
                                          <p:attrName>ppt_y</p:attrName>
                                        </p:attrNameLst>
                                      </p:cBhvr>
                                      <p:rCtr x="18800" y="23800"/>
                                    </p:animMotion>
                                  </p:childTnLst>
                                </p:cTn>
                              </p:par>
                            </p:childTnLst>
                          </p:cTn>
                        </p:par>
                      </p:childTnLst>
                    </p:cTn>
                  </p:par>
                </p:childTnLst>
              </p:cTn>
              <p:nextCondLst>
                <p:cond evt="onClick" delay="0">
                  <p:tgtEl>
                    <p:spTgt spid="5"/>
                  </p:tgtEl>
                </p:cond>
              </p:nextCondLst>
            </p:seq>
            <p:seq concurrent="1" nextAc="seek">
              <p:cTn id="12" restart="whenNotActive" fill="hold" evtFilter="cancelBubble" nodeType="interactiveSeq">
                <p:stCondLst>
                  <p:cond evt="onClick" delay="0">
                    <p:tgtEl>
                      <p:spTgt spid="6"/>
                    </p:tgtEl>
                  </p:cond>
                </p:stCondLst>
                <p:endSync evt="end" delay="0">
                  <p:rtn val="all"/>
                </p:endSync>
                <p:childTnLst>
                  <p:par>
                    <p:cTn id="13" fill="hold">
                      <p:stCondLst>
                        <p:cond delay="0"/>
                      </p:stCondLst>
                      <p:childTnLst>
                        <p:par>
                          <p:cTn id="14" fill="hold">
                            <p:stCondLst>
                              <p:cond delay="0"/>
                            </p:stCondLst>
                            <p:childTnLst>
                              <p:par>
                                <p:cTn id="15" presetID="42" presetClass="path" presetSubtype="0" accel="50000" decel="50000" fill="hold" nodeType="clickEffect">
                                  <p:stCondLst>
                                    <p:cond delay="0"/>
                                  </p:stCondLst>
                                  <p:childTnLst>
                                    <p:animMotion origin="layout" path="M 2.77778E-7 1.48148E-6 L 0.4849 0.34938 " pathEditMode="relative" rAng="0" ptsTypes="AA">
                                      <p:cBhvr>
                                        <p:cTn id="16" dur="2000" fill="hold"/>
                                        <p:tgtEl>
                                          <p:spTgt spid="6"/>
                                        </p:tgtEl>
                                        <p:attrNameLst>
                                          <p:attrName>ppt_x</p:attrName>
                                          <p:attrName>ppt_y</p:attrName>
                                        </p:attrNameLst>
                                      </p:cBhvr>
                                      <p:rCtr x="24200" y="17500"/>
                                    </p:animMotion>
                                  </p:childTnLst>
                                </p:cTn>
                              </p:par>
                            </p:childTnLst>
                          </p:cTn>
                        </p:par>
                      </p:childTnLst>
                    </p:cTn>
                  </p:par>
                </p:childTnLst>
              </p:cTn>
              <p:nextCondLst>
                <p:cond evt="onClick" delay="0">
                  <p:tgtEl>
                    <p:spTgt spid="6"/>
                  </p:tgtEl>
                </p:cond>
              </p:nextCondLst>
            </p:seq>
            <p:seq concurrent="1" nextAc="seek">
              <p:cTn id="17" restart="whenNotActive" fill="hold" evtFilter="cancelBubble" nodeType="interactiveSeq">
                <p:stCondLst>
                  <p:cond evt="onClick" delay="0">
                    <p:tgtEl>
                      <p:spTgt spid="7"/>
                    </p:tgtEl>
                  </p:cond>
                </p:stCondLst>
                <p:endSync evt="end" delay="0">
                  <p:rtn val="all"/>
                </p:endSync>
                <p:childTnLst>
                  <p:par>
                    <p:cTn id="18" fill="hold">
                      <p:stCondLst>
                        <p:cond delay="0"/>
                      </p:stCondLst>
                      <p:childTnLst>
                        <p:par>
                          <p:cTn id="19" fill="hold">
                            <p:stCondLst>
                              <p:cond delay="0"/>
                            </p:stCondLst>
                            <p:childTnLst>
                              <p:par>
                                <p:cTn id="20" presetID="42" presetClass="path" presetSubtype="0" accel="50000" decel="50000" fill="hold" nodeType="clickEffect">
                                  <p:stCondLst>
                                    <p:cond delay="0"/>
                                  </p:stCondLst>
                                  <p:childTnLst>
                                    <p:animMotion origin="layout" path="M 3.88889E-6 -3.20988E-6 L 0.20052 0.70247 " pathEditMode="relative" rAng="0" ptsTypes="AA">
                                      <p:cBhvr>
                                        <p:cTn id="21" dur="2000" fill="hold"/>
                                        <p:tgtEl>
                                          <p:spTgt spid="7"/>
                                        </p:tgtEl>
                                        <p:attrNameLst>
                                          <p:attrName>ppt_x</p:attrName>
                                          <p:attrName>ppt_y</p:attrName>
                                        </p:attrNameLst>
                                      </p:cBhvr>
                                      <p:rCtr x="10000" y="35100"/>
                                    </p:animMotion>
                                  </p:childTnLst>
                                </p:cTn>
                              </p:par>
                            </p:childTnLst>
                          </p:cTn>
                        </p:par>
                      </p:childTnLst>
                    </p:cTn>
                  </p:par>
                </p:childTnLst>
              </p:cTn>
              <p:nextCondLst>
                <p:cond evt="onClick" delay="0">
                  <p:tgtEl>
                    <p:spTgt spid="7"/>
                  </p:tgtEl>
                </p:cond>
              </p:nextCondLst>
            </p:seq>
            <p:seq concurrent="1" nextAc="seek">
              <p:cTn id="22" restart="whenNotActive" fill="hold" evtFilter="cancelBubble" nodeType="interactiveSeq">
                <p:stCondLst>
                  <p:cond evt="onClick" delay="0">
                    <p:tgtEl>
                      <p:spTgt spid="4"/>
                    </p:tgtEl>
                  </p:cond>
                </p:stCondLst>
                <p:endSync evt="end" delay="0">
                  <p:rtn val="all"/>
                </p:endSync>
                <p:childTnLst>
                  <p:par>
                    <p:cTn id="23" fill="hold">
                      <p:stCondLst>
                        <p:cond delay="0"/>
                      </p:stCondLst>
                      <p:childTnLst>
                        <p:par>
                          <p:cTn id="24" fill="hold">
                            <p:stCondLst>
                              <p:cond delay="0"/>
                            </p:stCondLst>
                            <p:childTnLst>
                              <p:par>
                                <p:cTn id="25" presetID="42" presetClass="path" presetSubtype="0" accel="50000" decel="50000" fill="hold" nodeType="clickEffect">
                                  <p:stCondLst>
                                    <p:cond delay="0"/>
                                  </p:stCondLst>
                                  <p:childTnLst>
                                    <p:animMotion origin="layout" path="M 4.72222E-6 4.81481E-6 L 0.10017 0.49382 " pathEditMode="relative" rAng="0" ptsTypes="AA">
                                      <p:cBhvr>
                                        <p:cTn id="26" dur="2000" fill="hold"/>
                                        <p:tgtEl>
                                          <p:spTgt spid="4"/>
                                        </p:tgtEl>
                                        <p:attrNameLst>
                                          <p:attrName>ppt_x</p:attrName>
                                          <p:attrName>ppt_y</p:attrName>
                                        </p:attrNameLst>
                                      </p:cBhvr>
                                      <p:rCtr x="5000" y="24700"/>
                                    </p:animMotion>
                                  </p:childTnLst>
                                </p:cTn>
                              </p:par>
                            </p:childTnLst>
                          </p:cTn>
                        </p:par>
                      </p:childTnLst>
                    </p:cTn>
                  </p:par>
                </p:childTnLst>
              </p:cTn>
              <p:nextCondLst>
                <p:cond evt="onClick" delay="0">
                  <p:tgtEl>
                    <p:spTgt spid="4"/>
                  </p:tgtEl>
                </p:cond>
              </p:nextCondLst>
            </p:seq>
            <p:seq concurrent="1" nextAc="seek">
              <p:cTn id="27" restart="whenNotActive" fill="hold" evtFilter="cancelBubble" nodeType="interactiveSeq">
                <p:stCondLst>
                  <p:cond evt="onClick" delay="0">
                    <p:tgtEl>
                      <p:spTgt spid="3"/>
                    </p:tgtEl>
                  </p:cond>
                </p:stCondLst>
                <p:endSync evt="end" delay="0">
                  <p:rtn val="all"/>
                </p:endSync>
                <p:childTnLst>
                  <p:par>
                    <p:cTn id="28" fill="hold">
                      <p:stCondLst>
                        <p:cond delay="0"/>
                      </p:stCondLst>
                      <p:childTnLst>
                        <p:par>
                          <p:cTn id="29" fill="hold">
                            <p:stCondLst>
                              <p:cond delay="0"/>
                            </p:stCondLst>
                            <p:childTnLst>
                              <p:par>
                                <p:cTn id="30" presetID="42" presetClass="path" presetSubtype="0" accel="50000" decel="50000" fill="hold" nodeType="clickEffect">
                                  <p:stCondLst>
                                    <p:cond delay="0"/>
                                  </p:stCondLst>
                                  <p:childTnLst>
                                    <p:animMotion origin="layout" path="M -2.22222E-6 -2.34568E-6 L -0.00364 0.60864 " pathEditMode="relative" rAng="0" ptsTypes="AA">
                                      <p:cBhvr>
                                        <p:cTn id="31" dur="2000" fill="hold"/>
                                        <p:tgtEl>
                                          <p:spTgt spid="3"/>
                                        </p:tgtEl>
                                        <p:attrNameLst>
                                          <p:attrName>ppt_x</p:attrName>
                                          <p:attrName>ppt_y</p:attrName>
                                        </p:attrNameLst>
                                      </p:cBhvr>
                                      <p:rCtr x="-200" y="30400"/>
                                    </p:animMotion>
                                  </p:childTnLst>
                                </p:cTn>
                              </p:par>
                            </p:childTnLst>
                          </p:cTn>
                        </p:par>
                      </p:childTnLst>
                    </p:cTn>
                  </p:par>
                </p:childTnLst>
              </p:cTn>
              <p:nextCondLst>
                <p:cond evt="onClick" delay="0">
                  <p:tgtEl>
                    <p:spTgt spid="3"/>
                  </p:tgtEl>
                </p:cond>
              </p:nextCondLst>
            </p:seq>
            <p:seq concurrent="1" nextAc="seek">
              <p:cTn id="32" restart="whenNotActive" fill="hold" evtFilter="cancelBubble" nodeType="interactiveSeq">
                <p:stCondLst>
                  <p:cond evt="onClick" delay="0">
                    <p:tgtEl>
                      <p:spTgt spid="8"/>
                    </p:tgtEl>
                  </p:cond>
                </p:stCondLst>
                <p:endSync evt="end" delay="0">
                  <p:rtn val="all"/>
                </p:endSync>
                <p:childTnLst>
                  <p:par>
                    <p:cTn id="33" fill="hold">
                      <p:stCondLst>
                        <p:cond delay="0"/>
                      </p:stCondLst>
                      <p:childTnLst>
                        <p:par>
                          <p:cTn id="34" fill="hold">
                            <p:stCondLst>
                              <p:cond delay="0"/>
                            </p:stCondLst>
                            <p:childTnLst>
                              <p:par>
                                <p:cTn id="35" presetID="42" presetClass="path" presetSubtype="0" accel="50000" decel="50000" fill="hold" nodeType="clickEffect">
                                  <p:stCondLst>
                                    <p:cond delay="0"/>
                                  </p:stCondLst>
                                  <p:childTnLst>
                                    <p:animMotion origin="layout" path="M 3.88889E-6 2.96296E-6 L 0.35798 0.71296 " pathEditMode="relative" rAng="0" ptsTypes="AA">
                                      <p:cBhvr>
                                        <p:cTn id="36" dur="2000" fill="hold"/>
                                        <p:tgtEl>
                                          <p:spTgt spid="8"/>
                                        </p:tgtEl>
                                        <p:attrNameLst>
                                          <p:attrName>ppt_x</p:attrName>
                                          <p:attrName>ppt_y</p:attrName>
                                        </p:attrNameLst>
                                      </p:cBhvr>
                                      <p:rCtr x="17900" y="35600"/>
                                    </p:animMotion>
                                  </p:childTnLst>
                                </p:cTn>
                              </p:par>
                            </p:childTnLst>
                          </p:cTn>
                        </p:par>
                      </p:childTnLst>
                    </p:cTn>
                  </p:par>
                </p:childTnLst>
              </p:cTn>
              <p:nextCondLst>
                <p:cond evt="onClick" delay="0">
                  <p:tgtEl>
                    <p:spTgt spid="8"/>
                  </p:tgtEl>
                </p:cond>
              </p:nextCondLst>
            </p:seq>
            <p:seq concurrent="1" nextAc="seek">
              <p:cTn id="37" restart="whenNotActive" fill="hold" evtFilter="cancelBubble" nodeType="interactiveSeq">
                <p:stCondLst>
                  <p:cond evt="onClick" delay="0">
                    <p:tgtEl>
                      <p:spTgt spid="9"/>
                    </p:tgtEl>
                  </p:cond>
                </p:stCondLst>
                <p:endSync evt="end" delay="0">
                  <p:rtn val="all"/>
                </p:endSync>
                <p:childTnLst>
                  <p:par>
                    <p:cTn id="38" fill="hold">
                      <p:stCondLst>
                        <p:cond delay="0"/>
                      </p:stCondLst>
                      <p:childTnLst>
                        <p:par>
                          <p:cTn id="39" fill="hold">
                            <p:stCondLst>
                              <p:cond delay="0"/>
                            </p:stCondLst>
                            <p:childTnLst>
                              <p:par>
                                <p:cTn id="40" presetID="42" presetClass="path" presetSubtype="0" accel="50000" decel="50000" fill="hold" nodeType="clickEffect">
                                  <p:stCondLst>
                                    <p:cond delay="0"/>
                                  </p:stCondLst>
                                  <p:childTnLst>
                                    <p:animMotion origin="layout" path="M 3.61111E-6 2.46914E-7 L 0.34687 0.58858 " pathEditMode="relative" rAng="0" ptsTypes="AA">
                                      <p:cBhvr>
                                        <p:cTn id="41" dur="2000" fill="hold"/>
                                        <p:tgtEl>
                                          <p:spTgt spid="9"/>
                                        </p:tgtEl>
                                        <p:attrNameLst>
                                          <p:attrName>ppt_x</p:attrName>
                                          <p:attrName>ppt_y</p:attrName>
                                        </p:attrNameLst>
                                      </p:cBhvr>
                                      <p:rCtr x="17300" y="29400"/>
                                    </p:animMotion>
                                  </p:childTnLst>
                                </p:cTn>
                              </p:par>
                            </p:childTnLst>
                          </p:cTn>
                        </p:par>
                      </p:childTnLst>
                    </p:cTn>
                  </p:par>
                </p:childTnLst>
              </p:cTn>
              <p:nextCondLst>
                <p:cond evt="onClick" delay="0">
                  <p:tgtEl>
                    <p:spTgt spid="9"/>
                  </p:tgtEl>
                </p:cond>
              </p:nextCondLst>
            </p:seq>
            <p:seq concurrent="1" nextAc="seek">
              <p:cTn id="42" restart="whenNotActive" fill="hold" evtFilter="cancelBubble" nodeType="interactiveSeq">
                <p:stCondLst>
                  <p:cond evt="onClick" delay="0">
                    <p:tgtEl>
                      <p:spTgt spid="10"/>
                    </p:tgtEl>
                  </p:cond>
                </p:stCondLst>
                <p:endSync evt="end" delay="0">
                  <p:rtn val="all"/>
                </p:endSync>
                <p:childTnLst>
                  <p:par>
                    <p:cTn id="43" fill="hold">
                      <p:stCondLst>
                        <p:cond delay="0"/>
                      </p:stCondLst>
                      <p:childTnLst>
                        <p:par>
                          <p:cTn id="44" fill="hold">
                            <p:stCondLst>
                              <p:cond delay="0"/>
                            </p:stCondLst>
                            <p:childTnLst>
                              <p:par>
                                <p:cTn id="45" presetID="42" presetClass="path" presetSubtype="0" accel="50000" decel="50000" fill="hold" nodeType="clickEffect">
                                  <p:stCondLst>
                                    <p:cond delay="0"/>
                                  </p:stCondLst>
                                  <p:childTnLst>
                                    <p:animMotion origin="layout" path="M -2.22222E-6 -3.82716E-6 L 0.38334 0.31605 " pathEditMode="relative" rAng="0" ptsTypes="AA">
                                      <p:cBhvr>
                                        <p:cTn id="46" dur="2000" fill="hold"/>
                                        <p:tgtEl>
                                          <p:spTgt spid="10"/>
                                        </p:tgtEl>
                                        <p:attrNameLst>
                                          <p:attrName>ppt_x</p:attrName>
                                          <p:attrName>ppt_y</p:attrName>
                                        </p:attrNameLst>
                                      </p:cBhvr>
                                      <p:rCtr x="19200" y="15800"/>
                                    </p:animMotion>
                                  </p:childTnLst>
                                </p:cTn>
                              </p:par>
                            </p:childTnLst>
                          </p:cTn>
                        </p:par>
                      </p:childTnLst>
                    </p:cTn>
                  </p:par>
                </p:childTnLst>
              </p:cTn>
              <p:nextCondLst>
                <p:cond evt="onClick" delay="0">
                  <p:tgtEl>
                    <p:spTgt spid="10"/>
                  </p:tgtEl>
                </p:cond>
              </p:nextCondLst>
            </p:seq>
            <p:seq concurrent="1" nextAc="seek">
              <p:cTn id="47" restart="whenNotActive" fill="hold" evtFilter="cancelBubble" nodeType="interactiveSeq">
                <p:stCondLst>
                  <p:cond evt="onClick" delay="0">
                    <p:tgtEl>
                      <p:spTgt spid="11"/>
                    </p:tgtEl>
                  </p:cond>
                </p:stCondLst>
                <p:endSync evt="end" delay="0">
                  <p:rtn val="all"/>
                </p:endSync>
                <p:childTnLst>
                  <p:par>
                    <p:cTn id="48" fill="hold">
                      <p:stCondLst>
                        <p:cond delay="0"/>
                      </p:stCondLst>
                      <p:childTnLst>
                        <p:par>
                          <p:cTn id="49" fill="hold">
                            <p:stCondLst>
                              <p:cond delay="0"/>
                            </p:stCondLst>
                            <p:childTnLst>
                              <p:par>
                                <p:cTn id="50" presetID="42" presetClass="path" presetSubtype="0" accel="50000" decel="50000" fill="hold" nodeType="clickEffect">
                                  <p:stCondLst>
                                    <p:cond delay="0"/>
                                  </p:stCondLst>
                                  <p:childTnLst>
                                    <p:animMotion origin="layout" path="M -3.88889E-6 -4.93827E-7 L 0.27657 0.54784 " pathEditMode="relative" rAng="0" ptsTypes="AA">
                                      <p:cBhvr>
                                        <p:cTn id="51" dur="2000" fill="hold"/>
                                        <p:tgtEl>
                                          <p:spTgt spid="11"/>
                                        </p:tgtEl>
                                        <p:attrNameLst>
                                          <p:attrName>ppt_x</p:attrName>
                                          <p:attrName>ppt_y</p:attrName>
                                        </p:attrNameLst>
                                      </p:cBhvr>
                                      <p:rCtr x="13800" y="27400"/>
                                    </p:animMotion>
                                  </p:childTnLst>
                                </p:cTn>
                              </p:par>
                            </p:childTnLst>
                          </p:cTn>
                        </p:par>
                      </p:childTnLst>
                    </p:cTn>
                  </p:par>
                </p:childTnLst>
              </p:cTn>
              <p:nextCondLst>
                <p:cond evt="onClick" delay="0">
                  <p:tgtEl>
                    <p:spTgt spid="11"/>
                  </p:tgtEl>
                </p:cond>
              </p:nextCondLst>
            </p:seq>
            <p:seq concurrent="1" nextAc="seek">
              <p:cTn id="52" restart="whenNotActive" fill="hold" evtFilter="cancelBubble" nodeType="interactiveSeq">
                <p:stCondLst>
                  <p:cond evt="onClick" delay="0">
                    <p:tgtEl>
                      <p:spTgt spid="12"/>
                    </p:tgtEl>
                  </p:cond>
                </p:stCondLst>
                <p:endSync evt="end" delay="0">
                  <p:rtn val="all"/>
                </p:endSync>
                <p:childTnLst>
                  <p:par>
                    <p:cTn id="53" fill="hold">
                      <p:stCondLst>
                        <p:cond delay="0"/>
                      </p:stCondLst>
                      <p:childTnLst>
                        <p:par>
                          <p:cTn id="54" fill="hold">
                            <p:stCondLst>
                              <p:cond delay="0"/>
                            </p:stCondLst>
                            <p:childTnLst>
                              <p:par>
                                <p:cTn id="55" presetID="42" presetClass="path" presetSubtype="0" accel="50000" decel="50000" fill="hold" nodeType="clickEffect">
                                  <p:stCondLst>
                                    <p:cond delay="0"/>
                                  </p:stCondLst>
                                  <p:childTnLst>
                                    <p:animMotion origin="layout" path="M -2.22222E-6 -9.87654E-7 L -0.01024 0.46759 " pathEditMode="relative" rAng="0" ptsTypes="AA">
                                      <p:cBhvr>
                                        <p:cTn id="56" dur="2000" fill="hold"/>
                                        <p:tgtEl>
                                          <p:spTgt spid="12"/>
                                        </p:tgtEl>
                                        <p:attrNameLst>
                                          <p:attrName>ppt_x</p:attrName>
                                          <p:attrName>ppt_y</p:attrName>
                                        </p:attrNameLst>
                                      </p:cBhvr>
                                      <p:rCtr x="-500" y="23400"/>
                                    </p:animMotion>
                                  </p:childTnLst>
                                </p:cTn>
                              </p:par>
                            </p:childTnLst>
                          </p:cTn>
                        </p:par>
                      </p:childTnLst>
                    </p:cTn>
                  </p:par>
                </p:childTnLst>
              </p:cTn>
              <p:nextCondLst>
                <p:cond evt="onClick" delay="0">
                  <p:tgtEl>
                    <p:spTgt spid="12"/>
                  </p:tgtEl>
                </p:cond>
              </p:nextCondLst>
            </p:seq>
            <p:seq concurrent="1" nextAc="seek">
              <p:cTn id="57" restart="whenNotActive" fill="hold" evtFilter="cancelBubble" nodeType="interactiveSeq">
                <p:stCondLst>
                  <p:cond evt="onClick" delay="0">
                    <p:tgtEl>
                      <p:spTgt spid="13"/>
                    </p:tgtEl>
                  </p:cond>
                </p:stCondLst>
                <p:endSync evt="end" delay="0">
                  <p:rtn val="all"/>
                </p:endSync>
                <p:childTnLst>
                  <p:par>
                    <p:cTn id="58" fill="hold">
                      <p:stCondLst>
                        <p:cond delay="0"/>
                      </p:stCondLst>
                      <p:childTnLst>
                        <p:par>
                          <p:cTn id="59" fill="hold">
                            <p:stCondLst>
                              <p:cond delay="0"/>
                            </p:stCondLst>
                            <p:childTnLst>
                              <p:par>
                                <p:cTn id="60" presetID="42" presetClass="path" presetSubtype="0" accel="50000" decel="50000" fill="hold" nodeType="clickEffect">
                                  <p:stCondLst>
                                    <p:cond delay="0"/>
                                  </p:stCondLst>
                                  <p:childTnLst>
                                    <p:animMotion origin="layout" path="M -8.33333E-7 -4.32099E-6 L 0.25417 0.39908 " pathEditMode="relative" rAng="0" ptsTypes="AA">
                                      <p:cBhvr>
                                        <p:cTn id="61" dur="2000" fill="hold"/>
                                        <p:tgtEl>
                                          <p:spTgt spid="13"/>
                                        </p:tgtEl>
                                        <p:attrNameLst>
                                          <p:attrName>ppt_x</p:attrName>
                                          <p:attrName>ppt_y</p:attrName>
                                        </p:attrNameLst>
                                      </p:cBhvr>
                                      <p:rCtr x="12700" y="19900"/>
                                    </p:animMotion>
                                  </p:childTnLst>
                                </p:cTn>
                              </p:par>
                            </p:childTnLst>
                          </p:cTn>
                        </p:par>
                      </p:childTnLst>
                    </p:cTn>
                  </p:par>
                </p:childTnLst>
              </p:cTn>
              <p:nextCondLst>
                <p:cond evt="onClick" delay="0">
                  <p:tgtEl>
                    <p:spTgt spid="13"/>
                  </p:tgtEl>
                </p:cond>
              </p:nextCondLst>
            </p:seq>
            <p:seq concurrent="1" nextAc="seek">
              <p:cTn id="62" restart="whenNotActive" fill="hold" evtFilter="cancelBubble" nodeType="interactiveSeq">
                <p:stCondLst>
                  <p:cond evt="onClick" delay="0">
                    <p:tgtEl>
                      <p:spTgt spid="14"/>
                    </p:tgtEl>
                  </p:cond>
                </p:stCondLst>
                <p:endSync evt="end" delay="0">
                  <p:rtn val="all"/>
                </p:endSync>
                <p:childTnLst>
                  <p:par>
                    <p:cTn id="63" fill="hold">
                      <p:stCondLst>
                        <p:cond delay="0"/>
                      </p:stCondLst>
                      <p:childTnLst>
                        <p:par>
                          <p:cTn id="64" fill="hold">
                            <p:stCondLst>
                              <p:cond delay="0"/>
                            </p:stCondLst>
                            <p:childTnLst>
                              <p:par>
                                <p:cTn id="65" presetID="42" presetClass="path" presetSubtype="0" accel="50000" decel="50000" fill="hold" nodeType="clickEffect">
                                  <p:stCondLst>
                                    <p:cond delay="0"/>
                                  </p:stCondLst>
                                  <p:childTnLst>
                                    <p:animMotion origin="layout" path="M 4.72222E-6 -9.87654E-7 L 0.41649 0.66327 " pathEditMode="relative" rAng="0" ptsTypes="AA">
                                      <p:cBhvr>
                                        <p:cTn id="66" dur="2000" fill="hold"/>
                                        <p:tgtEl>
                                          <p:spTgt spid="14"/>
                                        </p:tgtEl>
                                        <p:attrNameLst>
                                          <p:attrName>ppt_x</p:attrName>
                                          <p:attrName>ppt_y</p:attrName>
                                        </p:attrNameLst>
                                      </p:cBhvr>
                                      <p:rCtr x="20800" y="33100"/>
                                    </p:animMotion>
                                  </p:childTnLst>
                                </p:cTn>
                              </p:par>
                            </p:childTnLst>
                          </p:cTn>
                        </p:par>
                      </p:childTnLst>
                    </p:cTn>
                  </p:par>
                </p:childTnLst>
              </p:cTn>
              <p:nextCondLst>
                <p:cond evt="onClick" delay="0">
                  <p:tgtEl>
                    <p:spTgt spid="14"/>
                  </p:tgtEl>
                </p:cond>
              </p:nextCondLst>
            </p:seq>
            <p:seq concurrent="1" nextAc="seek">
              <p:cTn id="67" restart="whenNotActive" fill="hold" evtFilter="cancelBubble" nodeType="interactiveSeq">
                <p:stCondLst>
                  <p:cond evt="onClick" delay="0">
                    <p:tgtEl>
                      <p:spTgt spid="15"/>
                    </p:tgtEl>
                  </p:cond>
                </p:stCondLst>
                <p:endSync evt="end" delay="0">
                  <p:rtn val="all"/>
                </p:endSync>
                <p:childTnLst>
                  <p:par>
                    <p:cTn id="68" fill="hold">
                      <p:stCondLst>
                        <p:cond delay="0"/>
                      </p:stCondLst>
                      <p:childTnLst>
                        <p:par>
                          <p:cTn id="69" fill="hold">
                            <p:stCondLst>
                              <p:cond delay="0"/>
                            </p:stCondLst>
                            <p:childTnLst>
                              <p:par>
                                <p:cTn id="70" presetID="42" presetClass="path" presetSubtype="0" accel="50000" decel="50000" fill="hold" nodeType="clickEffect">
                                  <p:stCondLst>
                                    <p:cond delay="0"/>
                                  </p:stCondLst>
                                  <p:childTnLst>
                                    <p:animMotion origin="layout" path="M 3.33333E-6 -4.93827E-6 L 0.47656 0.53025 " pathEditMode="relative" rAng="0" ptsTypes="AA">
                                      <p:cBhvr>
                                        <p:cTn id="71" dur="2000" fill="hold"/>
                                        <p:tgtEl>
                                          <p:spTgt spid="15"/>
                                        </p:tgtEl>
                                        <p:attrNameLst>
                                          <p:attrName>ppt_x</p:attrName>
                                          <p:attrName>ppt_y</p:attrName>
                                        </p:attrNameLst>
                                      </p:cBhvr>
                                      <p:rCtr x="23800" y="26500"/>
                                    </p:animMotion>
                                  </p:childTnLst>
                                </p:cTn>
                              </p:par>
                            </p:childTnLst>
                          </p:cTn>
                        </p:par>
                      </p:childTnLst>
                    </p:cTn>
                  </p:par>
                </p:childTnLst>
              </p:cTn>
              <p:nextCondLst>
                <p:cond evt="onClick" delay="0">
                  <p:tgtEl>
                    <p:spTgt spid="15"/>
                  </p:tgtEl>
                </p:cond>
              </p:nextCondLst>
            </p:seq>
            <p:seq concurrent="1" nextAc="seek">
              <p:cTn id="72" restart="whenNotActive" fill="hold" evtFilter="cancelBubble" nodeType="interactiveSeq">
                <p:stCondLst>
                  <p:cond evt="onClick" delay="0">
                    <p:tgtEl>
                      <p:spTgt spid="16"/>
                    </p:tgtEl>
                  </p:cond>
                </p:stCondLst>
                <p:endSync evt="end" delay="0">
                  <p:rtn val="all"/>
                </p:endSync>
                <p:childTnLst>
                  <p:par>
                    <p:cTn id="73" fill="hold">
                      <p:stCondLst>
                        <p:cond delay="0"/>
                      </p:stCondLst>
                      <p:childTnLst>
                        <p:par>
                          <p:cTn id="74" fill="hold">
                            <p:stCondLst>
                              <p:cond delay="0"/>
                            </p:stCondLst>
                            <p:childTnLst>
                              <p:par>
                                <p:cTn id="75" presetID="42" presetClass="path" presetSubtype="0" accel="50000" decel="50000" fill="hold" nodeType="clickEffect">
                                  <p:stCondLst>
                                    <p:cond delay="0"/>
                                  </p:stCondLst>
                                  <p:childTnLst>
                                    <p:animMotion origin="layout" path="M -2.77778E-6 -1.35802E-6 L 0.14844 0.56821 " pathEditMode="relative" rAng="0" ptsTypes="AA">
                                      <p:cBhvr>
                                        <p:cTn id="76" dur="2000" fill="hold"/>
                                        <p:tgtEl>
                                          <p:spTgt spid="16"/>
                                        </p:tgtEl>
                                        <p:attrNameLst>
                                          <p:attrName>ppt_x</p:attrName>
                                          <p:attrName>ppt_y</p:attrName>
                                        </p:attrNameLst>
                                      </p:cBhvr>
                                      <p:rCtr x="7400" y="28400"/>
                                    </p:animMotion>
                                  </p:childTnLst>
                                </p:cTn>
                              </p:par>
                            </p:childTnLst>
                          </p:cTn>
                        </p:par>
                      </p:childTnLst>
                    </p:cTn>
                  </p:par>
                </p:childTnLst>
              </p:cTn>
              <p:nextCondLst>
                <p:cond evt="onClick" delay="0">
                  <p:tgtEl>
                    <p:spTgt spid="16"/>
                  </p:tgtEl>
                </p:cond>
              </p:nextCondLst>
            </p:seq>
            <p:seq concurrent="1" nextAc="seek">
              <p:cTn id="77" restart="whenNotActive" fill="hold" evtFilter="cancelBubble" nodeType="interactiveSeq">
                <p:stCondLst>
                  <p:cond evt="onClick" delay="0">
                    <p:tgtEl>
                      <p:spTgt spid="17"/>
                    </p:tgtEl>
                  </p:cond>
                </p:stCondLst>
                <p:endSync evt="end" delay="0">
                  <p:rtn val="all"/>
                </p:endSync>
                <p:childTnLst>
                  <p:par>
                    <p:cTn id="78" fill="hold">
                      <p:stCondLst>
                        <p:cond delay="0"/>
                      </p:stCondLst>
                      <p:childTnLst>
                        <p:par>
                          <p:cTn id="79" fill="hold">
                            <p:stCondLst>
                              <p:cond delay="0"/>
                            </p:stCondLst>
                            <p:childTnLst>
                              <p:par>
                                <p:cTn id="80" presetID="42" presetClass="path" presetSubtype="0" accel="50000" decel="50000" fill="hold" nodeType="clickEffect">
                                  <p:stCondLst>
                                    <p:cond delay="0"/>
                                  </p:stCondLst>
                                  <p:childTnLst>
                                    <p:animMotion origin="layout" path="M -4.44444E-6 -2.59259E-6 L -0.0342 0.54846 " pathEditMode="relative" rAng="0" ptsTypes="AA">
                                      <p:cBhvr>
                                        <p:cTn id="81" dur="2000" fill="hold"/>
                                        <p:tgtEl>
                                          <p:spTgt spid="17"/>
                                        </p:tgtEl>
                                        <p:attrNameLst>
                                          <p:attrName>ppt_x</p:attrName>
                                          <p:attrName>ppt_y</p:attrName>
                                        </p:attrNameLst>
                                      </p:cBhvr>
                                      <p:rCtr x="-1700" y="27400"/>
                                    </p:animMotion>
                                  </p:childTnLst>
                                </p:cTn>
                              </p:par>
                            </p:childTnLst>
                          </p:cTn>
                        </p:par>
                      </p:childTnLst>
                    </p:cTn>
                  </p:par>
                </p:childTnLst>
              </p:cTn>
              <p:nextCondLst>
                <p:cond evt="onClick" delay="0">
                  <p:tgtEl>
                    <p:spTgt spid="17"/>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a:spLocks noChangeArrowheads="1"/>
          </p:cNvSpPr>
          <p:nvPr/>
        </p:nvSpPr>
        <p:spPr bwMode="auto">
          <a:xfrm>
            <a:off x="1460268" y="1316567"/>
            <a:ext cx="2383986"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名曰</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盖自</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既久</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天造地设</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明明朗朗</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所在</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4" name="TextBox 9"/>
          <p:cNvSpPr txBox="1">
            <a:spLocks noChangeArrowheads="1"/>
          </p:cNvSpPr>
          <p:nvPr/>
        </p:nvSpPr>
        <p:spPr bwMode="auto">
          <a:xfrm>
            <a:off x="4606925" y="1316567"/>
            <a:ext cx="4572000"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70C0"/>
                </a:solidFill>
                <a:effectLst/>
                <a:uLnTx/>
                <a:uFillTx/>
                <a:latin typeface="楷体" panose="02010609060101010101" pitchFamily="49" charset="-122"/>
                <a:ea typeface="楷体" panose="02010609060101010101" pitchFamily="49" charset="-122"/>
                <a:cs typeface="+mn-cs"/>
              </a:rPr>
              <a:t>自从。</a:t>
            </a:r>
            <a:endParaRPr kumimoji="0" lang="en-US" altLang="zh-CN" sz="4265" b="1" i="0" u="none" strike="noStrike" kern="1200" cap="none" spc="0" normalizeH="0" baseline="0" noProof="0">
              <a:ln>
                <a:noFill/>
              </a:ln>
              <a:solidFill>
                <a:srgbClr val="0070C0"/>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70C0"/>
                </a:solidFill>
                <a:effectLst/>
                <a:uLnTx/>
                <a:uFillTx/>
                <a:latin typeface="楷体" panose="02010609060101010101" pitchFamily="49" charset="-122"/>
                <a:ea typeface="楷体" panose="02010609060101010101" pitchFamily="49" charset="-122"/>
                <a:cs typeface="+mn-cs"/>
              </a:rPr>
              <a:t>地方。</a:t>
            </a:r>
            <a:endParaRPr kumimoji="0" lang="en-US" altLang="zh-CN" sz="4265" b="1" i="0" u="none" strike="noStrike" kern="1200" cap="none" spc="0" normalizeH="0" baseline="0" noProof="0">
              <a:ln>
                <a:noFill/>
              </a:ln>
              <a:solidFill>
                <a:srgbClr val="0070C0"/>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70C0"/>
                </a:solidFill>
                <a:effectLst/>
                <a:uLnTx/>
                <a:uFillTx/>
                <a:latin typeface="楷体" panose="02010609060101010101" pitchFamily="49" charset="-122"/>
                <a:ea typeface="楷体" panose="02010609060101010101" pitchFamily="49" charset="-122"/>
                <a:cs typeface="+mn-cs"/>
              </a:rPr>
              <a:t>自然形成又合乎理想。</a:t>
            </a:r>
            <a:endParaRPr kumimoji="0" lang="en-US" altLang="zh-CN" sz="4265" b="1" i="0" u="none" strike="noStrike" kern="1200" cap="none" spc="0" normalizeH="0" baseline="0" noProof="0">
              <a:ln>
                <a:noFill/>
              </a:ln>
              <a:solidFill>
                <a:srgbClr val="0070C0"/>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70C0"/>
                </a:solidFill>
                <a:effectLst/>
                <a:uLnTx/>
                <a:uFillTx/>
                <a:latin typeface="楷体" panose="02010609060101010101" pitchFamily="49" charset="-122"/>
                <a:ea typeface="楷体" panose="02010609060101010101" pitchFamily="49" charset="-122"/>
                <a:cs typeface="+mn-cs"/>
              </a:rPr>
              <a:t>已久。</a:t>
            </a:r>
            <a:endParaRPr kumimoji="0" lang="en-US" altLang="zh-CN" sz="4265" b="1" i="0" u="none" strike="noStrike" kern="1200" cap="none" spc="0" normalizeH="0" baseline="0" noProof="0">
              <a:ln>
                <a:noFill/>
              </a:ln>
              <a:solidFill>
                <a:srgbClr val="0070C0"/>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70C0"/>
                </a:solidFill>
                <a:effectLst/>
                <a:uLnTx/>
                <a:uFillTx/>
                <a:latin typeface="楷体" panose="02010609060101010101" pitchFamily="49" charset="-122"/>
                <a:ea typeface="楷体" panose="02010609060101010101" pitchFamily="49" charset="-122"/>
                <a:cs typeface="+mn-cs"/>
              </a:rPr>
              <a:t>明显；清晰。</a:t>
            </a:r>
            <a:endParaRPr kumimoji="0" lang="en-US" altLang="zh-CN" sz="4265" b="1" i="0" u="none" strike="noStrike" kern="1200" cap="none" spc="0" normalizeH="0" baseline="0" noProof="0">
              <a:ln>
                <a:noFill/>
              </a:ln>
              <a:solidFill>
                <a:srgbClr val="0070C0"/>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70C0"/>
                </a:solidFill>
                <a:effectLst/>
                <a:uLnTx/>
                <a:uFillTx/>
                <a:latin typeface="楷体" panose="02010609060101010101" pitchFamily="49" charset="-122"/>
                <a:ea typeface="楷体" panose="02010609060101010101" pitchFamily="49" charset="-122"/>
                <a:cs typeface="+mn-cs"/>
              </a:rPr>
              <a:t>名字叫作。</a:t>
            </a:r>
          </a:p>
        </p:txBody>
      </p:sp>
      <p:cxnSp>
        <p:nvCxnSpPr>
          <p:cNvPr id="8" name="直接连接符 7"/>
          <p:cNvCxnSpPr/>
          <p:nvPr/>
        </p:nvCxnSpPr>
        <p:spPr>
          <a:xfrm>
            <a:off x="2735264" y="1892302"/>
            <a:ext cx="2016125" cy="3647017"/>
          </a:xfrm>
          <a:prstGeom prst="line">
            <a:avLst/>
          </a:prstGeom>
        </p:spPr>
        <p:style>
          <a:lnRef idx="2">
            <a:schemeClr val="accent6"/>
          </a:lnRef>
          <a:fillRef idx="0">
            <a:schemeClr val="accent6"/>
          </a:fillRef>
          <a:effectRef idx="1">
            <a:schemeClr val="accent6"/>
          </a:effectRef>
          <a:fontRef idx="minor">
            <a:schemeClr val="tx1"/>
          </a:fontRef>
        </p:style>
      </p:cxnSp>
      <p:cxnSp>
        <p:nvCxnSpPr>
          <p:cNvPr id="10" name="直接连接符 9"/>
          <p:cNvCxnSpPr/>
          <p:nvPr/>
        </p:nvCxnSpPr>
        <p:spPr>
          <a:xfrm>
            <a:off x="2770189" y="3378200"/>
            <a:ext cx="1836737" cy="654051"/>
          </a:xfrm>
          <a:prstGeom prst="line">
            <a:avLst/>
          </a:prstGeom>
        </p:spPr>
        <p:style>
          <a:lnRef idx="2">
            <a:schemeClr val="accent6"/>
          </a:lnRef>
          <a:fillRef idx="0">
            <a:schemeClr val="accent6"/>
          </a:fillRef>
          <a:effectRef idx="1">
            <a:schemeClr val="accent6"/>
          </a:effectRef>
          <a:fontRef idx="minor">
            <a:schemeClr val="tx1"/>
          </a:fontRef>
        </p:style>
      </p:cxnSp>
      <p:cxnSp>
        <p:nvCxnSpPr>
          <p:cNvPr id="14" name="直接连接符 13"/>
          <p:cNvCxnSpPr/>
          <p:nvPr/>
        </p:nvCxnSpPr>
        <p:spPr>
          <a:xfrm flipV="1">
            <a:off x="3311526" y="3378200"/>
            <a:ext cx="1366838" cy="721784"/>
          </a:xfrm>
          <a:prstGeom prst="line">
            <a:avLst/>
          </a:prstGeom>
        </p:spPr>
        <p:style>
          <a:lnRef idx="2">
            <a:schemeClr val="accent6"/>
          </a:lnRef>
          <a:fillRef idx="0">
            <a:schemeClr val="accent6"/>
          </a:fillRef>
          <a:effectRef idx="1">
            <a:schemeClr val="accent6"/>
          </a:effectRef>
          <a:fontRef idx="minor">
            <a:schemeClr val="tx1"/>
          </a:fontRef>
        </p:style>
      </p:cxnSp>
      <p:cxnSp>
        <p:nvCxnSpPr>
          <p:cNvPr id="17" name="直接连接符 16"/>
          <p:cNvCxnSpPr/>
          <p:nvPr/>
        </p:nvCxnSpPr>
        <p:spPr>
          <a:xfrm flipV="1">
            <a:off x="3270251" y="4864102"/>
            <a:ext cx="1408113" cy="31751"/>
          </a:xfrm>
          <a:prstGeom prst="line">
            <a:avLst/>
          </a:prstGeom>
        </p:spPr>
        <p:style>
          <a:lnRef idx="2">
            <a:schemeClr val="accent6"/>
          </a:lnRef>
          <a:fillRef idx="0">
            <a:schemeClr val="accent6"/>
          </a:fillRef>
          <a:effectRef idx="1">
            <a:schemeClr val="accent6"/>
          </a:effectRef>
          <a:fontRef idx="minor">
            <a:schemeClr val="tx1"/>
          </a:fontRef>
        </p:style>
      </p:cxnSp>
      <p:cxnSp>
        <p:nvCxnSpPr>
          <p:cNvPr id="24" name="直接连接符 23"/>
          <p:cNvCxnSpPr/>
          <p:nvPr/>
        </p:nvCxnSpPr>
        <p:spPr>
          <a:xfrm flipV="1">
            <a:off x="2806701" y="1970619"/>
            <a:ext cx="1944688" cy="575733"/>
          </a:xfrm>
          <a:prstGeom prst="line">
            <a:avLst/>
          </a:prstGeom>
        </p:spPr>
        <p:style>
          <a:lnRef idx="2">
            <a:schemeClr val="accent6"/>
          </a:lnRef>
          <a:fillRef idx="0">
            <a:schemeClr val="accent6"/>
          </a:fillRef>
          <a:effectRef idx="1">
            <a:schemeClr val="accent6"/>
          </a:effectRef>
          <a:fontRef idx="minor">
            <a:schemeClr val="tx1"/>
          </a:fontRef>
        </p:style>
      </p:cxnSp>
      <p:cxnSp>
        <p:nvCxnSpPr>
          <p:cNvPr id="27" name="直接连接符 26"/>
          <p:cNvCxnSpPr/>
          <p:nvPr/>
        </p:nvCxnSpPr>
        <p:spPr>
          <a:xfrm flipV="1">
            <a:off x="2951164" y="2546352"/>
            <a:ext cx="1655762" cy="3107267"/>
          </a:xfrm>
          <a:prstGeom prst="line">
            <a:avLst/>
          </a:prstGeom>
        </p:spPr>
        <p:style>
          <a:lnRef idx="2">
            <a:schemeClr val="accent6"/>
          </a:lnRef>
          <a:fillRef idx="0">
            <a:schemeClr val="accent6"/>
          </a:fillRef>
          <a:effectRef idx="1">
            <a:schemeClr val="accent6"/>
          </a:effectRef>
          <a:fontRef idx="minor">
            <a:schemeClr val="tx1"/>
          </a:fontRef>
        </p:style>
      </p:cxnSp>
      <p:sp>
        <p:nvSpPr>
          <p:cNvPr id="15369" name="文本框 28"/>
          <p:cNvSpPr txBox="1">
            <a:spLocks noChangeArrowheads="1"/>
          </p:cNvSpPr>
          <p:nvPr/>
        </p:nvSpPr>
        <p:spPr bwMode="auto">
          <a:xfrm>
            <a:off x="3267076" y="372533"/>
            <a:ext cx="1627369" cy="667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连一连</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1+#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wipe(left)">
                                      <p:cBhvr>
                                        <p:cTn id="22" dur="500"/>
                                        <p:tgtEl>
                                          <p:spTgt spid="24"/>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ipe(left)">
                                      <p:cBhvr>
                                        <p:cTn id="32" dur="500"/>
                                        <p:tgtEl>
                                          <p:spTgt spid="14"/>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27"/>
                                        </p:tgtEl>
                                        <p:attrNameLst>
                                          <p:attrName>style.visibility</p:attrName>
                                        </p:attrNameLst>
                                      </p:cBhvr>
                                      <p:to>
                                        <p:strVal val="visible"/>
                                      </p:to>
                                    </p:set>
                                    <p:animEffect transition="in" filter="wipe(left)">
                                      <p:cBhvr>
                                        <p:cTn id="4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bwMode="auto">
          <a:xfrm>
            <a:off x="250825" y="139700"/>
            <a:ext cx="1873250" cy="814325"/>
          </a:xfrm>
          <a:prstGeom prst="rect">
            <a:avLst/>
          </a:prstGeom>
        </p:spPr>
        <p:txBody>
          <a:bodyPr>
            <a:spAutoFit/>
          </a:bodyPr>
          <a:lstStyle/>
          <a:p>
            <a:pPr marL="0" marR="0" lvl="0" indent="0" algn="l" defTabSz="1219200" rtl="0" eaLnBrk="0" fontAlgn="base" latinLnBrk="0" hangingPunct="0">
              <a:lnSpc>
                <a:spcPct val="110000"/>
              </a:lnSpc>
              <a:spcBef>
                <a:spcPct val="0"/>
              </a:spcBef>
              <a:spcAft>
                <a:spcPct val="0"/>
              </a:spcAft>
              <a:buClrTx/>
              <a:buSzTx/>
              <a:buFontTx/>
              <a:buNone/>
              <a:defRPr/>
            </a:pPr>
            <a:endParaRPr kumimoji="0" lang="en-US" altLang="zh-CN" sz="4265" b="1" i="0" u="none" strike="noStrike" kern="1200" cap="none" spc="0" normalizeH="0" baseline="0" noProof="0" dirty="0">
              <a:ln>
                <a:noFill/>
              </a:ln>
              <a:solidFill>
                <a:srgbClr val="FFFF00"/>
              </a:solidFill>
              <a:effectLst/>
              <a:uLnTx/>
              <a:uFillTx/>
              <a:latin typeface="等线 Light" panose="02010600030101010101" pitchFamily="2" charset="-122"/>
              <a:ea typeface="等线 Light" panose="02010600030101010101" pitchFamily="2" charset="-122"/>
              <a:cs typeface="+mn-cs"/>
            </a:endParaRPr>
          </a:p>
        </p:txBody>
      </p:sp>
      <p:sp>
        <p:nvSpPr>
          <p:cNvPr id="2" name="文本框 1"/>
          <p:cNvSpPr txBox="1">
            <a:spLocks noChangeArrowheads="1"/>
          </p:cNvSpPr>
          <p:nvPr/>
        </p:nvSpPr>
        <p:spPr bwMode="auto">
          <a:xfrm>
            <a:off x="755651" y="1604434"/>
            <a:ext cx="7993063"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根据文章内容，划分段落，概括小标题。</a:t>
            </a:r>
          </a:p>
        </p:txBody>
      </p:sp>
      <p:sp>
        <p:nvSpPr>
          <p:cNvPr id="10" name="TextBox 16"/>
          <p:cNvSpPr txBox="1"/>
          <p:nvPr/>
        </p:nvSpPr>
        <p:spPr>
          <a:xfrm>
            <a:off x="139260" y="384943"/>
            <a:ext cx="2659703" cy="830997"/>
          </a:xfrm>
          <a:prstGeom prst="rect">
            <a:avLst/>
          </a:prstGeom>
          <a:noFill/>
        </p:spPr>
        <p:txBody>
          <a:bodyPr wrap="none">
            <a:spAutoFit/>
          </a:bodyPr>
          <a:lstStyle>
            <a:defPPr>
              <a:defRPr lang="zh-CN"/>
            </a:defPPr>
            <a:lvl1pPr algn="ctr">
              <a:defRPr sz="4400" b="1" cap="all">
                <a:solidFill>
                  <a:srgbClr val="FF00FF"/>
                </a:solidFill>
                <a:effectLst>
                  <a:outerShdw blurRad="19685" dist="12700" dir="5400000" algn="tl" rotWithShape="0">
                    <a:schemeClr val="accent1">
                      <a:satMod val="130000"/>
                      <a:alpha val="60000"/>
                    </a:schemeClr>
                  </a:outerShdw>
                  <a:reflection blurRad="10000" stA="55000" endPos="48000" dist="500" dir="5400000" sy="-100000" algn="bl" rotWithShape="0"/>
                </a:effectLst>
                <a:latin typeface="Arial" panose="020B0604020202020204" pitchFamily="34" charset="0"/>
              </a:defRPr>
            </a:lvl1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all" spc="0" normalizeH="0" baseline="0" noProof="0" dirty="0">
                <a:ln w="9000" cmpd="sng">
                  <a:solidFill>
                    <a:srgbClr val="FFC000">
                      <a:shade val="50000"/>
                      <a:satMod val="120000"/>
                    </a:srgbClr>
                  </a:solidFill>
                  <a:prstDash val="solid"/>
                </a:ln>
                <a:solidFill>
                  <a:srgbClr val="FFC000"/>
                </a:solidFill>
                <a:effectLst>
                  <a:reflection blurRad="12700" stA="28000" endPos="45000" dist="1000" dir="5400000" sy="-100000" algn="bl" rotWithShape="0"/>
                </a:effectLst>
                <a:uLnTx/>
                <a:uFillTx/>
                <a:latin typeface="Arial" panose="020B0604020202020204" pitchFamily="34" charset="0"/>
                <a:ea typeface="宋体" panose="02010600030101010101" pitchFamily="2" charset="-122"/>
                <a:cs typeface="+mn-cs"/>
              </a:rPr>
              <a:t>课文解读</a:t>
            </a:r>
          </a:p>
        </p:txBody>
      </p:sp>
      <p:sp>
        <p:nvSpPr>
          <p:cNvPr id="13" name="矩形 12"/>
          <p:cNvSpPr>
            <a:spLocks noChangeArrowheads="1"/>
          </p:cNvSpPr>
          <p:nvPr/>
        </p:nvSpPr>
        <p:spPr bwMode="auto">
          <a:xfrm>
            <a:off x="1111250" y="3970867"/>
            <a:ext cx="3322638" cy="1405000"/>
          </a:xfrm>
          <a:prstGeom prst="rect">
            <a:avLst/>
          </a:prstGeom>
          <a:noFill/>
          <a:ln>
            <a:noFill/>
          </a:ln>
          <a:effectLst/>
        </p:spPr>
        <p:style>
          <a:lnRef idx="1">
            <a:schemeClr val="accent5"/>
          </a:lnRef>
          <a:fillRef idx="2">
            <a:schemeClr val="accent5"/>
          </a:fillRef>
          <a:effectRef idx="1">
            <a:schemeClr val="accent5"/>
          </a:effectRef>
          <a:fontRef idx="minor">
            <a:schemeClr val="dk1"/>
          </a:fontRef>
        </p:style>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黑体" panose="02010609060101010101" pitchFamily="49" charset="-122"/>
                <a:ea typeface="黑体" panose="02010609060101010101" pitchFamily="49" charset="-122"/>
                <a:cs typeface="+mn-cs"/>
              </a:rPr>
              <a:t>石猴探洞（</a:t>
            </a:r>
            <a:r>
              <a:rPr kumimoji="0" lang="en-US" altLang="zh-CN" sz="4265" b="1" i="0" u="none" strike="noStrike" kern="1200" cap="none" spc="0" normalizeH="0" baseline="0" noProof="0" dirty="0">
                <a:ln>
                  <a:noFill/>
                </a:ln>
                <a:solidFill>
                  <a:srgbClr val="FF00FF"/>
                </a:solidFill>
                <a:effectLst/>
                <a:uLnTx/>
                <a:uFillTx/>
                <a:latin typeface="黑体" panose="02010609060101010101" pitchFamily="49" charset="-122"/>
                <a:ea typeface="黑体" panose="02010609060101010101" pitchFamily="49" charset="-122"/>
                <a:cs typeface="+mn-cs"/>
              </a:rPr>
              <a:t>2</a:t>
            </a:r>
            <a:r>
              <a:rPr kumimoji="0" lang="zh-CN" altLang="en-US" sz="4265" b="1" i="0" u="none" strike="noStrike" kern="1200" cap="none" spc="0" normalizeH="0" baseline="0" noProof="0" dirty="0">
                <a:ln>
                  <a:noFill/>
                </a:ln>
                <a:solidFill>
                  <a:srgbClr val="FF00FF"/>
                </a:solidFill>
                <a:effectLst/>
                <a:uLnTx/>
                <a:uFillTx/>
                <a:latin typeface="黑体" panose="02010609060101010101" pitchFamily="49" charset="-122"/>
                <a:ea typeface="黑体" panose="02010609060101010101" pitchFamily="49" charset="-122"/>
                <a:cs typeface="+mn-cs"/>
              </a:rPr>
              <a:t>）</a:t>
            </a:r>
          </a:p>
        </p:txBody>
      </p:sp>
      <p:sp>
        <p:nvSpPr>
          <p:cNvPr id="16" name="矩形 15"/>
          <p:cNvSpPr>
            <a:spLocks noChangeArrowheads="1"/>
          </p:cNvSpPr>
          <p:nvPr/>
        </p:nvSpPr>
        <p:spPr bwMode="auto">
          <a:xfrm>
            <a:off x="1109663" y="4853518"/>
            <a:ext cx="4040187" cy="1405000"/>
          </a:xfrm>
          <a:prstGeom prst="rect">
            <a:avLst/>
          </a:prstGeom>
          <a:noFill/>
          <a:ln>
            <a:noFill/>
          </a:ln>
          <a:effectLst/>
        </p:spPr>
        <p:style>
          <a:lnRef idx="1">
            <a:schemeClr val="accent5"/>
          </a:lnRef>
          <a:fillRef idx="2">
            <a:schemeClr val="accent5"/>
          </a:fillRef>
          <a:effectRef idx="1">
            <a:schemeClr val="accent5"/>
          </a:effectRef>
          <a:fontRef idx="minor">
            <a:schemeClr val="dk1"/>
          </a:fontRef>
        </p:style>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黑体" panose="02010609060101010101" pitchFamily="49" charset="-122"/>
                <a:ea typeface="黑体" panose="02010609060101010101" pitchFamily="49" charset="-122"/>
                <a:cs typeface="+mn-cs"/>
              </a:rPr>
              <a:t>石猴称王（</a:t>
            </a:r>
            <a:r>
              <a:rPr kumimoji="0" lang="en-US" altLang="zh-CN" sz="4265" b="1" i="0" u="none" strike="noStrike" kern="1200" cap="none" spc="0" normalizeH="0" baseline="0" noProof="0" dirty="0">
                <a:ln>
                  <a:noFill/>
                </a:ln>
                <a:solidFill>
                  <a:srgbClr val="FF00FF"/>
                </a:solidFill>
                <a:effectLst/>
                <a:uLnTx/>
                <a:uFillTx/>
                <a:latin typeface="黑体" panose="02010609060101010101" pitchFamily="49" charset="-122"/>
                <a:ea typeface="黑体" panose="02010609060101010101" pitchFamily="49" charset="-122"/>
                <a:cs typeface="+mn-cs"/>
              </a:rPr>
              <a:t>3</a:t>
            </a:r>
            <a:r>
              <a:rPr kumimoji="0" lang="zh-CN" altLang="en-US" sz="4265" b="1" i="0" u="none" strike="noStrike" kern="1200" cap="none" spc="0" normalizeH="0" baseline="0" noProof="0" dirty="0">
                <a:ln>
                  <a:noFill/>
                </a:ln>
                <a:solidFill>
                  <a:srgbClr val="FF00FF"/>
                </a:solidFill>
                <a:effectLst/>
                <a:uLnTx/>
                <a:uFillTx/>
                <a:latin typeface="黑体" panose="02010609060101010101" pitchFamily="49" charset="-122"/>
                <a:ea typeface="黑体" panose="02010609060101010101" pitchFamily="49" charset="-122"/>
                <a:cs typeface="+mn-cs"/>
              </a:rPr>
              <a:t>、</a:t>
            </a:r>
            <a:r>
              <a:rPr kumimoji="0" lang="en-US" altLang="zh-CN" sz="4265" b="1" i="0" u="none" strike="noStrike" kern="1200" cap="none" spc="0" normalizeH="0" baseline="0" noProof="0" dirty="0">
                <a:ln>
                  <a:noFill/>
                </a:ln>
                <a:solidFill>
                  <a:srgbClr val="FF00FF"/>
                </a:solidFill>
                <a:effectLst/>
                <a:uLnTx/>
                <a:uFillTx/>
                <a:latin typeface="黑体" panose="02010609060101010101" pitchFamily="49" charset="-122"/>
                <a:ea typeface="黑体" panose="02010609060101010101" pitchFamily="49" charset="-122"/>
                <a:cs typeface="+mn-cs"/>
              </a:rPr>
              <a:t>4</a:t>
            </a:r>
            <a:r>
              <a:rPr kumimoji="0" lang="zh-CN" altLang="en-US" sz="4265" b="1" i="0" u="none" strike="noStrike" kern="1200" cap="none" spc="0" normalizeH="0" baseline="0" noProof="0" dirty="0">
                <a:ln>
                  <a:noFill/>
                </a:ln>
                <a:solidFill>
                  <a:srgbClr val="FF00FF"/>
                </a:solidFill>
                <a:effectLst/>
                <a:uLnTx/>
                <a:uFillTx/>
                <a:latin typeface="黑体" panose="02010609060101010101" pitchFamily="49" charset="-122"/>
                <a:ea typeface="黑体" panose="02010609060101010101" pitchFamily="49" charset="-122"/>
                <a:cs typeface="+mn-cs"/>
              </a:rPr>
              <a:t>）</a:t>
            </a:r>
          </a:p>
        </p:txBody>
      </p:sp>
      <p:sp>
        <p:nvSpPr>
          <p:cNvPr id="19" name="矩形 18"/>
          <p:cNvSpPr>
            <a:spLocks noChangeArrowheads="1"/>
          </p:cNvSpPr>
          <p:nvPr/>
        </p:nvSpPr>
        <p:spPr bwMode="auto">
          <a:xfrm>
            <a:off x="1187451" y="3141134"/>
            <a:ext cx="3243263" cy="1405000"/>
          </a:xfrm>
          <a:prstGeom prst="rect">
            <a:avLst/>
          </a:prstGeom>
          <a:noFill/>
          <a:ln>
            <a:noFill/>
          </a:ln>
          <a:effectLst/>
        </p:spPr>
        <p:style>
          <a:lnRef idx="1">
            <a:schemeClr val="accent5"/>
          </a:lnRef>
          <a:fillRef idx="2">
            <a:schemeClr val="accent5"/>
          </a:fillRef>
          <a:effectRef idx="1">
            <a:schemeClr val="accent5"/>
          </a:effectRef>
          <a:fontRef idx="minor">
            <a:schemeClr val="dk1"/>
          </a:fontRef>
        </p:style>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黑体" panose="02010609060101010101" pitchFamily="49" charset="-122"/>
                <a:ea typeface="黑体" panose="02010609060101010101" pitchFamily="49" charset="-122"/>
                <a:cs typeface="+mn-cs"/>
              </a:rPr>
              <a:t>石猴出世（</a:t>
            </a:r>
            <a:r>
              <a:rPr kumimoji="0" lang="en-US" altLang="zh-CN" sz="4265" b="1" i="0" u="none" strike="noStrike" kern="1200" cap="none" spc="0" normalizeH="0" baseline="0" noProof="0" dirty="0">
                <a:ln>
                  <a:noFill/>
                </a:ln>
                <a:solidFill>
                  <a:srgbClr val="FF00FF"/>
                </a:solidFill>
                <a:effectLst/>
                <a:uLnTx/>
                <a:uFillTx/>
                <a:latin typeface="黑体" panose="02010609060101010101" pitchFamily="49" charset="-122"/>
                <a:ea typeface="黑体" panose="02010609060101010101" pitchFamily="49" charset="-122"/>
                <a:cs typeface="+mn-cs"/>
              </a:rPr>
              <a:t>1</a:t>
            </a:r>
            <a:r>
              <a:rPr kumimoji="0" lang="zh-CN" altLang="en-US" sz="4265" b="1" i="0" u="none" strike="noStrike" kern="1200" cap="none" spc="0" normalizeH="0" baseline="0" noProof="0" dirty="0">
                <a:ln>
                  <a:noFill/>
                </a:ln>
                <a:solidFill>
                  <a:srgbClr val="FF00FF"/>
                </a:solidFill>
                <a:effectLst/>
                <a:uLnTx/>
                <a:uFillTx/>
                <a:latin typeface="黑体" panose="02010609060101010101" pitchFamily="49" charset="-122"/>
                <a:ea typeface="黑体" panose="02010609060101010101" pitchFamily="49" charset="-122"/>
                <a:cs typeface="+mn-cs"/>
              </a:rPr>
              <a:t>）</a:t>
            </a:r>
          </a:p>
        </p:txBody>
      </p:sp>
      <p:pic>
        <p:nvPicPr>
          <p:cNvPr id="20" name="图片 19"/>
          <p:cNvPicPr>
            <a:picLocks noChangeAspect="1"/>
          </p:cNvPicPr>
          <p:nvPr/>
        </p:nvPicPr>
        <p:blipFill rotWithShape="1">
          <a:blip r:embed="rId2" cstate="email"/>
          <a:srcRect/>
          <a:stretch>
            <a:fillRect/>
          </a:stretch>
        </p:blipFill>
        <p:spPr>
          <a:xfrm rot="21180182">
            <a:off x="4867402" y="3005723"/>
            <a:ext cx="2900483" cy="2758705"/>
          </a:xfrm>
          <a:prstGeom prst="rect">
            <a:avLst/>
          </a:prstGeom>
          <a:ln>
            <a:noFill/>
          </a:ln>
          <a:effectLst>
            <a:softEdge rad="112500"/>
          </a:effec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1000"/>
                                        <p:tgtEl>
                                          <p:spTgt spid="13"/>
                                        </p:tgtEl>
                                      </p:cBhvr>
                                    </p:animEffect>
                                    <p:anim calcmode="lin" valueType="num">
                                      <p:cBhvr>
                                        <p:cTn id="15" dur="1000" fill="hold"/>
                                        <p:tgtEl>
                                          <p:spTgt spid="13"/>
                                        </p:tgtEl>
                                        <p:attrNameLst>
                                          <p:attrName>ppt_x</p:attrName>
                                        </p:attrNameLst>
                                      </p:cBhvr>
                                      <p:tavLst>
                                        <p:tav tm="0">
                                          <p:val>
                                            <p:strVal val="#ppt_x"/>
                                          </p:val>
                                        </p:tav>
                                        <p:tav tm="100000">
                                          <p:val>
                                            <p:strVal val="#ppt_x"/>
                                          </p:val>
                                        </p:tav>
                                      </p:tavLst>
                                    </p:anim>
                                    <p:anim calcmode="lin" valueType="num">
                                      <p:cBhvr>
                                        <p:cTn id="1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1000"/>
                                        <p:tgtEl>
                                          <p:spTgt spid="16"/>
                                        </p:tgtEl>
                                      </p:cBhvr>
                                    </p:animEffect>
                                    <p:anim calcmode="lin" valueType="num">
                                      <p:cBhvr>
                                        <p:cTn id="22" dur="1000" fill="hold"/>
                                        <p:tgtEl>
                                          <p:spTgt spid="16"/>
                                        </p:tgtEl>
                                        <p:attrNameLst>
                                          <p:attrName>ppt_x</p:attrName>
                                        </p:attrNameLst>
                                      </p:cBhvr>
                                      <p:tavLst>
                                        <p:tav tm="0">
                                          <p:val>
                                            <p:strVal val="#ppt_x"/>
                                          </p:val>
                                        </p:tav>
                                        <p:tav tm="100000">
                                          <p:val>
                                            <p:strVal val="#ppt_x"/>
                                          </p:val>
                                        </p:tav>
                                      </p:tavLst>
                                    </p:anim>
                                    <p:anim calcmode="lin" valueType="num">
                                      <p:cBhvr>
                                        <p:cTn id="23"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6" grpId="0"/>
      <p:bldP spid="19" grpId="0"/>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5"/>
          <p:cNvGrpSpPr/>
          <p:nvPr/>
        </p:nvGrpSpPr>
        <p:grpSpPr bwMode="auto">
          <a:xfrm>
            <a:off x="3276600" y="2565400"/>
            <a:ext cx="2584614" cy="2125133"/>
            <a:chOff x="2032358" y="2728343"/>
            <a:chExt cx="2178183" cy="1399407"/>
          </a:xfrm>
        </p:grpSpPr>
        <p:pic>
          <p:nvPicPr>
            <p:cNvPr id="17410" name="图片 13"/>
            <p:cNvPicPr>
              <a:picLocks noChangeAspect="1" noChangeArrowheads="1"/>
            </p:cNvPicPr>
            <p:nvPr/>
          </p:nvPicPr>
          <p:blipFill>
            <a:blip r:embed="rId2" cstate="email"/>
            <a:srcRect/>
            <a:stretch>
              <a:fillRect/>
            </a:stretch>
          </p:blipFill>
          <p:spPr bwMode="auto">
            <a:xfrm>
              <a:off x="2032358" y="2728343"/>
              <a:ext cx="2099111" cy="1399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11" name="矩形 20"/>
            <p:cNvSpPr>
              <a:spLocks noChangeArrowheads="1"/>
            </p:cNvSpPr>
            <p:nvPr/>
          </p:nvSpPr>
          <p:spPr bwMode="auto">
            <a:xfrm>
              <a:off x="2201437" y="3091599"/>
              <a:ext cx="2009104" cy="492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石猴探洞</a:t>
              </a:r>
              <a:endParaRPr kumimoji="0" lang="zh-CN" altLang="en-US" sz="2400" b="0"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grpSp>
      <p:grpSp>
        <p:nvGrpSpPr>
          <p:cNvPr id="3" name="组合 8"/>
          <p:cNvGrpSpPr/>
          <p:nvPr/>
        </p:nvGrpSpPr>
        <p:grpSpPr bwMode="auto">
          <a:xfrm>
            <a:off x="6134100" y="2800352"/>
            <a:ext cx="2682562" cy="2125133"/>
            <a:chOff x="1911024" y="2860860"/>
            <a:chExt cx="2259289" cy="1399407"/>
          </a:xfrm>
        </p:grpSpPr>
        <p:pic>
          <p:nvPicPr>
            <p:cNvPr id="17413" name="图片 13"/>
            <p:cNvPicPr>
              <a:picLocks noChangeAspect="1" noChangeArrowheads="1"/>
            </p:cNvPicPr>
            <p:nvPr/>
          </p:nvPicPr>
          <p:blipFill>
            <a:blip r:embed="rId2" cstate="email"/>
            <a:srcRect/>
            <a:stretch>
              <a:fillRect/>
            </a:stretch>
          </p:blipFill>
          <p:spPr bwMode="auto">
            <a:xfrm>
              <a:off x="1911024" y="2860860"/>
              <a:ext cx="2099111" cy="1399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14" name="矩形 20"/>
            <p:cNvSpPr>
              <a:spLocks noChangeArrowheads="1"/>
            </p:cNvSpPr>
            <p:nvPr/>
          </p:nvSpPr>
          <p:spPr bwMode="auto">
            <a:xfrm>
              <a:off x="2162489" y="3238853"/>
              <a:ext cx="2007824" cy="492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石猴称王</a:t>
              </a:r>
              <a:endParaRPr kumimoji="0" lang="zh-CN" altLang="en-US" sz="2400" b="0"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grpSp>
      <p:grpSp>
        <p:nvGrpSpPr>
          <p:cNvPr id="4" name="组合 18"/>
          <p:cNvGrpSpPr/>
          <p:nvPr/>
        </p:nvGrpSpPr>
        <p:grpSpPr bwMode="auto">
          <a:xfrm>
            <a:off x="760413" y="2944284"/>
            <a:ext cx="2566284" cy="2463800"/>
            <a:chOff x="1139409" y="2144602"/>
            <a:chExt cx="2565370" cy="1847316"/>
          </a:xfrm>
        </p:grpSpPr>
        <p:grpSp>
          <p:nvGrpSpPr>
            <p:cNvPr id="5" name="组合 2"/>
            <p:cNvGrpSpPr/>
            <p:nvPr/>
          </p:nvGrpSpPr>
          <p:grpSpPr bwMode="auto">
            <a:xfrm>
              <a:off x="1139409" y="2427734"/>
              <a:ext cx="2565370" cy="1564184"/>
              <a:chOff x="2220372" y="2952809"/>
              <a:chExt cx="2286611" cy="1399407"/>
            </a:xfrm>
          </p:grpSpPr>
          <p:pic>
            <p:nvPicPr>
              <p:cNvPr id="17417" name="图片 13"/>
              <p:cNvPicPr>
                <a:picLocks noChangeAspect="1" noChangeArrowheads="1"/>
              </p:cNvPicPr>
              <p:nvPr/>
            </p:nvPicPr>
            <p:blipFill>
              <a:blip r:embed="rId3" cstate="email"/>
              <a:srcRect/>
              <a:stretch>
                <a:fillRect/>
              </a:stretch>
            </p:blipFill>
            <p:spPr bwMode="auto">
              <a:xfrm>
                <a:off x="2220372" y="2952809"/>
                <a:ext cx="2099111" cy="1399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18" name="矩形 20"/>
              <p:cNvSpPr>
                <a:spLocks noChangeArrowheads="1"/>
              </p:cNvSpPr>
              <p:nvPr/>
            </p:nvSpPr>
            <p:spPr bwMode="auto">
              <a:xfrm>
                <a:off x="2382803" y="3360286"/>
                <a:ext cx="2124180" cy="502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石猴出世</a:t>
                </a:r>
                <a:endParaRPr kumimoji="0" lang="zh-CN" altLang="en-US" sz="2400" b="0"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grpSp>
        <p:pic>
          <p:nvPicPr>
            <p:cNvPr id="17419" name="图片 13"/>
            <p:cNvPicPr>
              <a:picLocks noChangeAspect="1" noChangeArrowheads="1"/>
            </p:cNvPicPr>
            <p:nvPr/>
          </p:nvPicPr>
          <p:blipFill>
            <a:blip r:embed="rId4" cstate="email">
              <a:clrChange>
                <a:clrFrom>
                  <a:srgbClr val="FFFFFF"/>
                </a:clrFrom>
                <a:clrTo>
                  <a:srgbClr val="FFFFFF">
                    <a:alpha val="0"/>
                  </a:srgbClr>
                </a:clrTo>
              </a:clrChange>
            </a:blip>
            <a:srcRect/>
            <a:stretch>
              <a:fillRect/>
            </a:stretch>
          </p:blipFill>
          <p:spPr bwMode="auto">
            <a:xfrm>
              <a:off x="1366199" y="2144602"/>
              <a:ext cx="710344" cy="8133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17420" name="图片 14"/>
          <p:cNvPicPr>
            <a:picLocks noChangeAspect="1" noChangeArrowheads="1"/>
          </p:cNvPicPr>
          <p:nvPr/>
        </p:nvPicPr>
        <p:blipFill>
          <a:blip r:embed="rId4" cstate="email">
            <a:clrChange>
              <a:clrFrom>
                <a:srgbClr val="FFFFFF"/>
              </a:clrFrom>
              <a:clrTo>
                <a:srgbClr val="FFFFFF">
                  <a:alpha val="0"/>
                </a:srgbClr>
              </a:clrTo>
            </a:clrChange>
          </a:blip>
          <a:srcRect/>
          <a:stretch>
            <a:fillRect/>
          </a:stretch>
        </p:blipFill>
        <p:spPr bwMode="auto">
          <a:xfrm>
            <a:off x="3379789" y="2237319"/>
            <a:ext cx="711200" cy="10858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421" name="图片 15"/>
          <p:cNvPicPr>
            <a:picLocks noChangeAspect="1" noChangeArrowheads="1"/>
          </p:cNvPicPr>
          <p:nvPr/>
        </p:nvPicPr>
        <p:blipFill>
          <a:blip r:embed="rId4" cstate="email">
            <a:clrChange>
              <a:clrFrom>
                <a:srgbClr val="FFFFFF"/>
              </a:clrFrom>
              <a:clrTo>
                <a:srgbClr val="FFFFFF">
                  <a:alpha val="0"/>
                </a:srgbClr>
              </a:clrTo>
            </a:clrChange>
          </a:blip>
          <a:srcRect/>
          <a:stretch>
            <a:fillRect/>
          </a:stretch>
        </p:blipFill>
        <p:spPr bwMode="auto">
          <a:xfrm>
            <a:off x="6497638" y="2362201"/>
            <a:ext cx="711200" cy="10858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21600000">
                                      <p:cBhvr>
                                        <p:cTn id="6" dur="500" fill="hold"/>
                                        <p:tgtEl>
                                          <p:spTgt spid="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468313" y="740834"/>
            <a:ext cx="8064500" cy="6590266"/>
          </a:xfrm>
          <a:prstGeom prst="rect">
            <a:avLst/>
          </a:prstGeom>
          <a:solidFill>
            <a:srgbClr val="E5FBF9">
              <a:alpha val="75000"/>
            </a:srgbClr>
          </a:solid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那座山正当顶上，有一块</a:t>
            </a: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仙石</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，其石有三丈六尺五寸高，有二丈四尺围圆。四面更无树木遮阴，左右倒有芝兰相衬。盖自开辟以来，每受天真地秀，日精</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月华，感之既久，遂有</a:t>
            </a: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灵通</a:t>
            </a:r>
            <a:endParaRPr kumimoji="0" lang="en-US" altLang="zh-CN"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之意。内育</a:t>
            </a: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仙胞</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，一日迸裂，</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产一石卵，似圆球样大。因</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见风，化作一个</a:t>
            </a: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石猴</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p>
        </p:txBody>
      </p:sp>
      <p:pic>
        <p:nvPicPr>
          <p:cNvPr id="4" name="Picture 4"/>
          <p:cNvPicPr>
            <a:picLocks noChangeAspect="1" noChangeArrowheads="1"/>
          </p:cNvPicPr>
          <p:nvPr/>
        </p:nvPicPr>
        <p:blipFill>
          <a:blip r:embed="rId2" cstate="email"/>
          <a:srcRect/>
          <a:stretch>
            <a:fillRect/>
          </a:stretch>
        </p:blipFill>
        <p:spPr bwMode="auto">
          <a:xfrm rot="21383132">
            <a:off x="5649033" y="2985127"/>
            <a:ext cx="3217526" cy="3050640"/>
          </a:xfrm>
          <a:prstGeom prst="rect">
            <a:avLst/>
          </a:prstGeom>
          <a:ln>
            <a:noFill/>
          </a:ln>
          <a:effectLst>
            <a:softEdge rad="112500"/>
          </a:effectLst>
          <a:extLst>
            <a:ext uri="{909E8E84-426E-40DD-AFC4-6F175D3DCCD1}">
              <a14:hiddenFill xmlns:a14="http://schemas.microsoft.com/office/drawing/2010/main" xmlns="">
                <a:solidFill>
                  <a:srgbClr val="FFFFFF"/>
                </a:solidFill>
              </a14:hiddenFill>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14" presetClass="entr" presetSubtype="1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randombar(horizont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矩形 2"/>
          <p:cNvSpPr>
            <a:spLocks noChangeArrowheads="1"/>
          </p:cNvSpPr>
          <p:nvPr/>
        </p:nvSpPr>
        <p:spPr bwMode="auto">
          <a:xfrm>
            <a:off x="900113" y="1316567"/>
            <a:ext cx="5743575"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0" fontAlgn="base" latinLnBrk="0" hangingPunct="0">
              <a:lnSpc>
                <a:spcPct val="150000"/>
              </a:lnSpc>
              <a:spcBef>
                <a:spcPct val="0"/>
              </a:spcBef>
              <a:spcAft>
                <a:spcPct val="0"/>
              </a:spcAft>
              <a:buClrTx/>
              <a:buSzTx/>
              <a:buFont typeface="Wingdings" panose="05000000000000000000" pitchFamily="2" charset="2"/>
              <a:buChar char="Ø"/>
              <a:defRPr/>
            </a:pP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石猴是怎么出世的呢？</a:t>
            </a:r>
            <a:endParaRPr kumimoji="0" lang="en-US" altLang="zh-CN"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endParaRPr>
          </a:p>
        </p:txBody>
      </p:sp>
      <p:sp>
        <p:nvSpPr>
          <p:cNvPr id="4" name="文本框 3"/>
          <p:cNvSpPr txBox="1">
            <a:spLocks noChangeArrowheads="1"/>
          </p:cNvSpPr>
          <p:nvPr/>
        </p:nvSpPr>
        <p:spPr bwMode="auto">
          <a:xfrm>
            <a:off x="1403351" y="2468034"/>
            <a:ext cx="691197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花果山上有一块仙石，这块石头自从盘古开辟天地时就有了，日久天长，有了灵气，内育仙胞，有一天迸裂，产一石卵，后来化作一个石猴。</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文本框 1"/>
          <p:cNvSpPr txBox="1">
            <a:spLocks noChangeArrowheads="1"/>
          </p:cNvSpPr>
          <p:nvPr/>
        </p:nvSpPr>
        <p:spPr bwMode="auto">
          <a:xfrm>
            <a:off x="684214" y="1411817"/>
            <a:ext cx="9597499"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0" fontAlgn="base" latinLnBrk="0" hangingPunct="0">
              <a:lnSpc>
                <a:spcPct val="100000"/>
              </a:lnSpc>
              <a:spcBef>
                <a:spcPct val="0"/>
              </a:spcBef>
              <a:spcAft>
                <a:spcPct val="0"/>
              </a:spcAft>
              <a:buClrTx/>
              <a:buSzTx/>
              <a:buFont typeface="Wingdings" panose="05000000000000000000" pitchFamily="2" charset="2"/>
              <a:buChar char="Ø"/>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开头写石猴出世的经过有什么作用？</a:t>
            </a:r>
            <a:endParaRPr kumimoji="0" lang="zh-CN" altLang="en-US" sz="4265" b="1" i="0" u="none" strike="noStrike" kern="1200" cap="none" spc="0" normalizeH="0" baseline="0" noProof="0">
              <a:ln>
                <a:noFill/>
              </a:ln>
              <a:solidFill>
                <a:prstClr val="white"/>
              </a:solidFill>
              <a:effectLst/>
              <a:uLnTx/>
              <a:uFillTx/>
              <a:latin typeface="宋体" panose="02010600030101010101" pitchFamily="2" charset="-122"/>
              <a:ea typeface="宋体" panose="02010600030101010101" pitchFamily="2" charset="-122"/>
              <a:cs typeface="+mn-cs"/>
            </a:endParaRPr>
          </a:p>
        </p:txBody>
      </p:sp>
      <p:sp>
        <p:nvSpPr>
          <p:cNvPr id="3" name="文本框 2"/>
          <p:cNvSpPr txBox="1">
            <a:spLocks noChangeArrowheads="1"/>
          </p:cNvSpPr>
          <p:nvPr/>
        </p:nvSpPr>
        <p:spPr bwMode="auto">
          <a:xfrm>
            <a:off x="1123950" y="2372784"/>
            <a:ext cx="7488238"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石猴与其他众猴不同，他是由一块吸收日月精华的仙石瞬间迸裂而生的。文章开头写出了石猴的神异出众，为后文写石猴的神通广大埋下了伏笔。</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文本框 1"/>
          <p:cNvSpPr txBox="1">
            <a:spLocks noChangeArrowheads="1"/>
          </p:cNvSpPr>
          <p:nvPr/>
        </p:nvSpPr>
        <p:spPr bwMode="auto">
          <a:xfrm>
            <a:off x="684213" y="1509184"/>
            <a:ext cx="763270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Ø"/>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石猴出世后的生活是怎样的？表现了他怎样的特点？</a:t>
            </a:r>
            <a:endParaRPr kumimoji="0" lang="zh-CN" altLang="en-US" sz="4265" b="1" i="0" u="none" strike="noStrike" kern="1200" cap="none" spc="0" normalizeH="0" baseline="0" noProof="0">
              <a:ln>
                <a:noFill/>
              </a:ln>
              <a:solidFill>
                <a:prstClr val="white"/>
              </a:solidFill>
              <a:effectLst/>
              <a:uLnTx/>
              <a:uFillTx/>
              <a:latin typeface="宋体" panose="02010600030101010101" pitchFamily="2" charset="-122"/>
              <a:ea typeface="宋体" panose="02010600030101010101" pitchFamily="2" charset="-122"/>
              <a:cs typeface="+mn-cs"/>
            </a:endParaRPr>
          </a:p>
        </p:txBody>
      </p:sp>
      <p:pic>
        <p:nvPicPr>
          <p:cNvPr id="3" name="图片 2"/>
          <p:cNvPicPr>
            <a:picLocks noChangeAspect="1"/>
          </p:cNvPicPr>
          <p:nvPr/>
        </p:nvPicPr>
        <p:blipFill rotWithShape="1">
          <a:blip r:embed="rId2" cstate="email"/>
          <a:srcRect/>
          <a:stretch>
            <a:fillRect/>
          </a:stretch>
        </p:blipFill>
        <p:spPr>
          <a:xfrm>
            <a:off x="4211960" y="3236979"/>
            <a:ext cx="3600401" cy="2496276"/>
          </a:xfrm>
          <a:prstGeom prst="rect">
            <a:avLst/>
          </a:prstGeom>
          <a:ln>
            <a:noFill/>
          </a:ln>
          <a:effectLst>
            <a:softEdge rad="112500"/>
          </a:effec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矩形: 圆角 10"/>
          <p:cNvSpPr/>
          <p:nvPr/>
        </p:nvSpPr>
        <p:spPr>
          <a:xfrm>
            <a:off x="700089" y="4032251"/>
            <a:ext cx="3338512" cy="751416"/>
          </a:xfrm>
          <a:prstGeom prst="roundRect">
            <a:avLst/>
          </a:prstGeom>
          <a:no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8540" name="Text Box 6"/>
          <p:cNvSpPr txBox="1">
            <a:spLocks noChangeArrowheads="1"/>
          </p:cNvSpPr>
          <p:nvPr/>
        </p:nvSpPr>
        <p:spPr bwMode="auto">
          <a:xfrm>
            <a:off x="612775" y="903818"/>
            <a:ext cx="8153400" cy="5014834"/>
          </a:xfrm>
          <a:prstGeom prst="rect">
            <a:avLst/>
          </a:prstGeom>
          <a:solidFill>
            <a:srgbClr val="E5FBF9">
              <a:alpha val="80000"/>
            </a:srgbClr>
          </a:solid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那猴在山中，却会行走跳跃，食草木，饮涧泉，采山花，觅树果；与狼虫为伴，虎豹为群，獐鹿为友，猕猿为亲；夜宿石崖之下，朝游峰洞之中。</a:t>
            </a:r>
          </a:p>
        </p:txBody>
      </p:sp>
      <p:grpSp>
        <p:nvGrpSpPr>
          <p:cNvPr id="3" name="组合 3"/>
          <p:cNvGrpSpPr/>
          <p:nvPr/>
        </p:nvGrpSpPr>
        <p:grpSpPr bwMode="auto">
          <a:xfrm rot="-311382">
            <a:off x="5953108" y="3795336"/>
            <a:ext cx="1368425" cy="1569660"/>
            <a:chOff x="4717753" y="2902454"/>
            <a:chExt cx="1368524" cy="1177158"/>
          </a:xfrm>
        </p:grpSpPr>
        <p:sp>
          <p:nvSpPr>
            <p:cNvPr id="2" name="波形 1"/>
            <p:cNvSpPr/>
            <p:nvPr/>
          </p:nvSpPr>
          <p:spPr>
            <a:xfrm>
              <a:off x="4727285" y="3151631"/>
              <a:ext cx="1346297" cy="784167"/>
            </a:xfrm>
            <a:prstGeom prst="wave">
              <a:avLst/>
            </a:prstGeom>
          </p:spPr>
          <p:style>
            <a:lnRef idx="1">
              <a:schemeClr val="accent3"/>
            </a:lnRef>
            <a:fillRef idx="2">
              <a:schemeClr val="accent3"/>
            </a:fillRef>
            <a:effectRef idx="1">
              <a:schemeClr val="accent3"/>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665"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2534" name="矩形 2"/>
            <p:cNvSpPr>
              <a:spLocks noChangeArrowheads="1"/>
            </p:cNvSpPr>
            <p:nvPr/>
          </p:nvSpPr>
          <p:spPr bwMode="auto">
            <a:xfrm rot="455370">
              <a:off x="4717753" y="2902454"/>
              <a:ext cx="1368524" cy="1177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排比</a:t>
              </a:r>
              <a:endParaRPr kumimoji="0" lang="zh-CN" altLang="en-US" sz="4800"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endParaRPr>
            </a:p>
          </p:txBody>
        </p:sp>
      </p:grpSp>
      <p:sp>
        <p:nvSpPr>
          <p:cNvPr id="5" name="双波形 4"/>
          <p:cNvSpPr/>
          <p:nvPr/>
        </p:nvSpPr>
        <p:spPr>
          <a:xfrm>
            <a:off x="53976" y="5348819"/>
            <a:ext cx="9036050" cy="960967"/>
          </a:xfrm>
          <a:prstGeom prst="doubleWave">
            <a:avLst/>
          </a:prstGeom>
          <a:solidFill>
            <a:srgbClr val="CCECFF"/>
          </a:solidFill>
          <a:effectLst/>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逍遥自在、亲和友善、顽皮可爱、机灵勇敢</a:t>
            </a:r>
            <a:endParaRPr kumimoji="0" lang="zh-CN" altLang="en-US" sz="4800" b="0" i="0" u="none" strike="noStrike" kern="1200" cap="none" spc="0" normalizeH="0" baseline="0" noProof="0" dirty="0">
              <a:ln>
                <a:noFill/>
              </a:ln>
              <a:solidFill>
                <a:srgbClr val="FF00FF"/>
              </a:solidFill>
              <a:effectLst/>
              <a:uLnTx/>
              <a:uFillTx/>
              <a:latin typeface="等线" panose="020F0502020204030204"/>
              <a:ea typeface="等线" panose="02010600030101010101" pitchFamily="2" charset="-122"/>
              <a:cs typeface="+mn-cs"/>
            </a:endParaRPr>
          </a:p>
        </p:txBody>
      </p:sp>
      <p:sp>
        <p:nvSpPr>
          <p:cNvPr id="13" name="矩形 2"/>
          <p:cNvSpPr>
            <a:spLocks noChangeArrowheads="1"/>
          </p:cNvSpPr>
          <p:nvPr/>
        </p:nvSpPr>
        <p:spPr bwMode="auto">
          <a:xfrm>
            <a:off x="5406194" y="344868"/>
            <a:ext cx="1296988" cy="1569660"/>
          </a:xfrm>
          <a:prstGeom prst="rect">
            <a:avLst/>
          </a:prstGeom>
          <a:solidFill>
            <a:srgbClr val="FFFFCC"/>
          </a:solidFill>
          <a:ln>
            <a:noFill/>
          </a:ln>
          <a:scene3d>
            <a:camera prst="orthographicFront"/>
            <a:lightRig rig="threePt" dir="t"/>
          </a:scene3d>
          <a:sp3d>
            <a:bevelT/>
          </a:sp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饮食</a:t>
            </a:r>
            <a:endParaRPr kumimoji="0" lang="en-US" altLang="zh-CN" sz="4800"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endParaRPr>
          </a:p>
        </p:txBody>
      </p:sp>
      <p:sp>
        <p:nvSpPr>
          <p:cNvPr id="14" name="矩形 2"/>
          <p:cNvSpPr>
            <a:spLocks noChangeArrowheads="1"/>
          </p:cNvSpPr>
          <p:nvPr/>
        </p:nvSpPr>
        <p:spPr bwMode="auto">
          <a:xfrm>
            <a:off x="4338585" y="3993833"/>
            <a:ext cx="1296988" cy="1569660"/>
          </a:xfrm>
          <a:prstGeom prst="rect">
            <a:avLst/>
          </a:prstGeom>
          <a:solidFill>
            <a:srgbClr val="FFFFCC"/>
          </a:solidFill>
          <a:ln>
            <a:noFill/>
          </a:ln>
          <a:scene3d>
            <a:camera prst="orthographicFront"/>
            <a:lightRig rig="threePt" dir="t"/>
          </a:scene3d>
          <a:sp3d>
            <a:bevelT/>
          </a:sp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交友</a:t>
            </a:r>
            <a:endParaRPr kumimoji="0" lang="en-US" altLang="zh-CN" sz="4800"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endParaRPr>
          </a:p>
        </p:txBody>
      </p:sp>
      <p:sp>
        <p:nvSpPr>
          <p:cNvPr id="15" name="矩形 2"/>
          <p:cNvSpPr>
            <a:spLocks noChangeArrowheads="1"/>
          </p:cNvSpPr>
          <p:nvPr/>
        </p:nvSpPr>
        <p:spPr bwMode="auto">
          <a:xfrm>
            <a:off x="7597419" y="3998770"/>
            <a:ext cx="1296988" cy="1569660"/>
          </a:xfrm>
          <a:prstGeom prst="rect">
            <a:avLst/>
          </a:prstGeom>
          <a:solidFill>
            <a:srgbClr val="FFFFCC"/>
          </a:solidFill>
          <a:ln>
            <a:noFill/>
          </a:ln>
          <a:scene3d>
            <a:camera prst="orthographicFront"/>
            <a:lightRig rig="threePt" dir="t"/>
          </a:scene3d>
          <a:sp3d>
            <a:bevelT/>
          </a:sp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起居</a:t>
            </a:r>
          </a:p>
        </p:txBody>
      </p:sp>
      <p:sp>
        <p:nvSpPr>
          <p:cNvPr id="10" name="矩形: 圆角 9"/>
          <p:cNvSpPr/>
          <p:nvPr/>
        </p:nvSpPr>
        <p:spPr>
          <a:xfrm>
            <a:off x="6354764" y="3083985"/>
            <a:ext cx="2160587" cy="749300"/>
          </a:xfrm>
          <a:prstGeom prst="roundRect">
            <a:avLst/>
          </a:prstGeom>
          <a:no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8" name="矩形: 圆角 7"/>
          <p:cNvSpPr/>
          <p:nvPr/>
        </p:nvSpPr>
        <p:spPr>
          <a:xfrm>
            <a:off x="5635626" y="2097617"/>
            <a:ext cx="2879725" cy="751416"/>
          </a:xfrm>
          <a:prstGeom prst="roundRect">
            <a:avLst/>
          </a:prstGeom>
          <a:noFill/>
          <a:ln w="19050">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9" name="矩形: 圆角 8"/>
          <p:cNvSpPr/>
          <p:nvPr/>
        </p:nvSpPr>
        <p:spPr>
          <a:xfrm>
            <a:off x="668339" y="3083985"/>
            <a:ext cx="5329237" cy="749300"/>
          </a:xfrm>
          <a:prstGeom prst="roundRect">
            <a:avLst/>
          </a:prstGeom>
          <a:noFill/>
          <a:ln w="19050">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7" name="矩形: 圆角 6"/>
          <p:cNvSpPr/>
          <p:nvPr/>
        </p:nvSpPr>
        <p:spPr>
          <a:xfrm>
            <a:off x="668339" y="2118785"/>
            <a:ext cx="4548187" cy="749300"/>
          </a:xfrm>
          <a:prstGeom prst="roundRect">
            <a:avLst/>
          </a:prstGeom>
          <a:noFill/>
          <a:ln w="19050">
            <a:solidFill>
              <a:srgbClr val="00B050"/>
            </a:solidFill>
          </a:ln>
        </p:spPr>
        <p:style>
          <a:lnRef idx="1">
            <a:schemeClr val="accent3"/>
          </a:lnRef>
          <a:fillRef idx="2">
            <a:schemeClr val="accent3"/>
          </a:fillRef>
          <a:effectRef idx="1">
            <a:schemeClr val="accent3"/>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6" name="矩形: 圆角 5"/>
          <p:cNvSpPr/>
          <p:nvPr/>
        </p:nvSpPr>
        <p:spPr>
          <a:xfrm>
            <a:off x="6786563" y="1136653"/>
            <a:ext cx="1296987" cy="715433"/>
          </a:xfrm>
          <a:prstGeom prst="roundRect">
            <a:avLst>
              <a:gd name="adj" fmla="val 16667"/>
            </a:avLst>
          </a:prstGeom>
          <a:noFill/>
          <a:ln w="19050">
            <a:solidFill>
              <a:srgbClr val="00B050"/>
            </a:solidFill>
          </a:ln>
        </p:spPr>
        <p:style>
          <a:lnRef idx="1">
            <a:schemeClr val="accent3"/>
          </a:lnRef>
          <a:fillRef idx="2">
            <a:schemeClr val="accent3"/>
          </a:fillRef>
          <a:effectRef idx="1">
            <a:schemeClr val="accent3"/>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inVertical)">
                                      <p:cBhvr>
                                        <p:cTn id="23" dur="500"/>
                                        <p:tgtEl>
                                          <p:spTgt spid="13"/>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barn(inVertical)">
                                      <p:cBhvr>
                                        <p:cTn id="28" dur="500"/>
                                        <p:tgtEl>
                                          <p:spTgt spid="8"/>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barn(inVertical)">
                                      <p:cBhvr>
                                        <p:cTn id="31" dur="500"/>
                                        <p:tgtEl>
                                          <p:spTgt spid="9"/>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barn(inVertical)">
                                      <p:cBhvr>
                                        <p:cTn id="36" dur="500"/>
                                        <p:tgtEl>
                                          <p:spTgt spid="14"/>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barn(inVertical)">
                                      <p:cBhvr>
                                        <p:cTn id="41" dur="500"/>
                                        <p:tgtEl>
                                          <p:spTgt spid="10"/>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11"/>
                                        </p:tgtEl>
                                        <p:attrNameLst>
                                          <p:attrName>style.visibility</p:attrName>
                                        </p:attrNameLst>
                                      </p:cBhvr>
                                      <p:to>
                                        <p:strVal val="visible"/>
                                      </p:to>
                                    </p:set>
                                    <p:animEffect transition="in" filter="barn(inVertical)">
                                      <p:cBhvr>
                                        <p:cTn id="44" dur="500"/>
                                        <p:tgtEl>
                                          <p:spTgt spid="11"/>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nodeType="clickEffect">
                                  <p:stCondLst>
                                    <p:cond delay="0"/>
                                  </p:stCondLst>
                                  <p:childTnLst>
                                    <p:set>
                                      <p:cBhvr>
                                        <p:cTn id="48" dur="1" fill="hold">
                                          <p:stCondLst>
                                            <p:cond delay="0"/>
                                          </p:stCondLst>
                                        </p:cTn>
                                        <p:tgtEl>
                                          <p:spTgt spid="15"/>
                                        </p:tgtEl>
                                        <p:attrNameLst>
                                          <p:attrName>style.visibility</p:attrName>
                                        </p:attrNameLst>
                                      </p:cBhvr>
                                      <p:to>
                                        <p:strVal val="visible"/>
                                      </p:to>
                                    </p:set>
                                    <p:animEffect transition="in" filter="barn(inVertical)">
                                      <p:cBhvr>
                                        <p:cTn id="49" dur="500"/>
                                        <p:tgtEl>
                                          <p:spTgt spid="15"/>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grpId="0" nodeType="click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barn(inVertical)">
                                      <p:cBhvr>
                                        <p:cTn id="5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5" grpId="0" animBg="1"/>
      <p:bldP spid="10" grpId="0" animBg="1"/>
      <p:bldP spid="8" grpId="0" animBg="1"/>
      <p:bldP spid="9" grpId="0" animBg="1"/>
      <p:bldP spid="7" grpId="0" animBg="1"/>
      <p:bldP spid="6" grpId="0"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4"/>
          <p:cNvGrpSpPr/>
          <p:nvPr/>
        </p:nvGrpSpPr>
        <p:grpSpPr bwMode="auto">
          <a:xfrm>
            <a:off x="6134100" y="2800352"/>
            <a:ext cx="2682562" cy="2125133"/>
            <a:chOff x="1911024" y="2860860"/>
            <a:chExt cx="2259289" cy="1399407"/>
          </a:xfrm>
        </p:grpSpPr>
        <p:pic>
          <p:nvPicPr>
            <p:cNvPr id="23554" name="图片 13"/>
            <p:cNvPicPr>
              <a:picLocks noChangeAspect="1" noChangeArrowheads="1"/>
            </p:cNvPicPr>
            <p:nvPr/>
          </p:nvPicPr>
          <p:blipFill>
            <a:blip r:embed="rId2" cstate="email"/>
            <a:srcRect/>
            <a:stretch>
              <a:fillRect/>
            </a:stretch>
          </p:blipFill>
          <p:spPr bwMode="auto">
            <a:xfrm>
              <a:off x="1911024" y="2860860"/>
              <a:ext cx="2099111" cy="1399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555" name="矩形 20"/>
            <p:cNvSpPr>
              <a:spLocks noChangeArrowheads="1"/>
            </p:cNvSpPr>
            <p:nvPr/>
          </p:nvSpPr>
          <p:spPr bwMode="auto">
            <a:xfrm>
              <a:off x="2162489" y="3238853"/>
              <a:ext cx="2007824" cy="492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石猴称王</a:t>
              </a:r>
              <a:endParaRPr kumimoji="0" lang="zh-CN" altLang="en-US" sz="2400" b="0"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grpSp>
      <p:grpSp>
        <p:nvGrpSpPr>
          <p:cNvPr id="3" name="组合 7"/>
          <p:cNvGrpSpPr/>
          <p:nvPr/>
        </p:nvGrpSpPr>
        <p:grpSpPr bwMode="auto">
          <a:xfrm>
            <a:off x="760413" y="2944284"/>
            <a:ext cx="2566284" cy="2463800"/>
            <a:chOff x="1139409" y="2144602"/>
            <a:chExt cx="2565370" cy="1847316"/>
          </a:xfrm>
        </p:grpSpPr>
        <p:grpSp>
          <p:nvGrpSpPr>
            <p:cNvPr id="4" name="组合 2"/>
            <p:cNvGrpSpPr/>
            <p:nvPr/>
          </p:nvGrpSpPr>
          <p:grpSpPr bwMode="auto">
            <a:xfrm>
              <a:off x="1139409" y="2427734"/>
              <a:ext cx="2565370" cy="1564184"/>
              <a:chOff x="2220372" y="2952809"/>
              <a:chExt cx="2286611" cy="1399407"/>
            </a:xfrm>
          </p:grpSpPr>
          <p:pic>
            <p:nvPicPr>
              <p:cNvPr id="23558" name="图片 13"/>
              <p:cNvPicPr>
                <a:picLocks noChangeAspect="1" noChangeArrowheads="1"/>
              </p:cNvPicPr>
              <p:nvPr/>
            </p:nvPicPr>
            <p:blipFill>
              <a:blip r:embed="rId3" cstate="email"/>
              <a:srcRect/>
              <a:stretch>
                <a:fillRect/>
              </a:stretch>
            </p:blipFill>
            <p:spPr bwMode="auto">
              <a:xfrm>
                <a:off x="2220372" y="2952809"/>
                <a:ext cx="2099111" cy="1399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559" name="矩形 20"/>
              <p:cNvSpPr>
                <a:spLocks noChangeArrowheads="1"/>
              </p:cNvSpPr>
              <p:nvPr/>
            </p:nvSpPr>
            <p:spPr bwMode="auto">
              <a:xfrm>
                <a:off x="2382803" y="3360286"/>
                <a:ext cx="2124180" cy="502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石猴出世</a:t>
                </a:r>
                <a:endParaRPr kumimoji="0" lang="zh-CN" altLang="en-US" sz="2400" b="0"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grpSp>
        <p:pic>
          <p:nvPicPr>
            <p:cNvPr id="23560" name="图片 13"/>
            <p:cNvPicPr>
              <a:picLocks noChangeAspect="1" noChangeArrowheads="1"/>
            </p:cNvPicPr>
            <p:nvPr/>
          </p:nvPicPr>
          <p:blipFill>
            <a:blip r:embed="rId4" cstate="email">
              <a:clrChange>
                <a:clrFrom>
                  <a:srgbClr val="FFFFFF"/>
                </a:clrFrom>
                <a:clrTo>
                  <a:srgbClr val="FFFFFF">
                    <a:alpha val="0"/>
                  </a:srgbClr>
                </a:clrTo>
              </a:clrChange>
            </a:blip>
            <a:srcRect/>
            <a:stretch>
              <a:fillRect/>
            </a:stretch>
          </p:blipFill>
          <p:spPr bwMode="auto">
            <a:xfrm>
              <a:off x="1366199" y="2144602"/>
              <a:ext cx="710344" cy="8133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5" name="组合 14"/>
          <p:cNvGrpSpPr/>
          <p:nvPr/>
        </p:nvGrpSpPr>
        <p:grpSpPr bwMode="auto">
          <a:xfrm>
            <a:off x="3276601" y="2237317"/>
            <a:ext cx="2584614" cy="2453216"/>
            <a:chOff x="3276600" y="1677988"/>
            <a:chExt cx="2584614" cy="1839912"/>
          </a:xfrm>
        </p:grpSpPr>
        <p:grpSp>
          <p:nvGrpSpPr>
            <p:cNvPr id="6" name="组合 1"/>
            <p:cNvGrpSpPr/>
            <p:nvPr/>
          </p:nvGrpSpPr>
          <p:grpSpPr bwMode="auto">
            <a:xfrm>
              <a:off x="3276600" y="1924050"/>
              <a:ext cx="2584614" cy="1593850"/>
              <a:chOff x="2032358" y="2728343"/>
              <a:chExt cx="2178183" cy="1399407"/>
            </a:xfrm>
          </p:grpSpPr>
          <p:pic>
            <p:nvPicPr>
              <p:cNvPr id="23563" name="图片 13"/>
              <p:cNvPicPr>
                <a:picLocks noChangeAspect="1" noChangeArrowheads="1"/>
              </p:cNvPicPr>
              <p:nvPr/>
            </p:nvPicPr>
            <p:blipFill>
              <a:blip r:embed="rId2" cstate="email"/>
              <a:srcRect/>
              <a:stretch>
                <a:fillRect/>
              </a:stretch>
            </p:blipFill>
            <p:spPr bwMode="auto">
              <a:xfrm>
                <a:off x="2032358" y="2728343"/>
                <a:ext cx="2099111" cy="1399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564" name="矩形 20"/>
              <p:cNvSpPr>
                <a:spLocks noChangeArrowheads="1"/>
              </p:cNvSpPr>
              <p:nvPr/>
            </p:nvSpPr>
            <p:spPr bwMode="auto">
              <a:xfrm>
                <a:off x="2201437" y="3091599"/>
                <a:ext cx="2009104" cy="492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石猴探洞</a:t>
                </a:r>
                <a:endParaRPr kumimoji="0" lang="zh-CN" altLang="en-US" sz="2400" b="0"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grpSp>
        <p:pic>
          <p:nvPicPr>
            <p:cNvPr id="23565" name="图片 12"/>
            <p:cNvPicPr>
              <a:picLocks noChangeAspect="1" noChangeArrowheads="1"/>
            </p:cNvPicPr>
            <p:nvPr/>
          </p:nvPicPr>
          <p:blipFill>
            <a:blip r:embed="rId4" cstate="email">
              <a:clrChange>
                <a:clrFrom>
                  <a:srgbClr val="FFFFFF"/>
                </a:clrFrom>
                <a:clrTo>
                  <a:srgbClr val="FFFFFF">
                    <a:alpha val="0"/>
                  </a:srgbClr>
                </a:clrTo>
              </a:clrChange>
            </a:blip>
            <a:srcRect/>
            <a:stretch>
              <a:fillRect/>
            </a:stretch>
          </p:blipFill>
          <p:spPr bwMode="auto">
            <a:xfrm>
              <a:off x="3379788" y="1677988"/>
              <a:ext cx="711200" cy="814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23566" name="图片 13"/>
          <p:cNvPicPr>
            <a:picLocks noChangeAspect="1" noChangeArrowheads="1"/>
          </p:cNvPicPr>
          <p:nvPr/>
        </p:nvPicPr>
        <p:blipFill>
          <a:blip r:embed="rId4" cstate="email">
            <a:clrChange>
              <a:clrFrom>
                <a:srgbClr val="FFFFFF"/>
              </a:clrFrom>
              <a:clrTo>
                <a:srgbClr val="FFFFFF">
                  <a:alpha val="0"/>
                </a:srgbClr>
              </a:clrTo>
            </a:clrChange>
          </a:blip>
          <a:srcRect/>
          <a:stretch>
            <a:fillRect/>
          </a:stretch>
        </p:blipFill>
        <p:spPr bwMode="auto">
          <a:xfrm>
            <a:off x="6497638" y="2362201"/>
            <a:ext cx="711200" cy="10858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21600000">
                                      <p:cBhvr>
                                        <p:cTn id="6" dur="500" fill="hold"/>
                                        <p:tgtEl>
                                          <p:spTgt spid="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7" name="图片 1"/>
          <p:cNvPicPr>
            <a:picLocks noChangeAspect="1" noChangeArrowheads="1"/>
          </p:cNvPicPr>
          <p:nvPr/>
        </p:nvPicPr>
        <p:blipFill>
          <a:blip r:embed="rId2" cstate="email"/>
          <a:srcRect r="-778"/>
          <a:stretch>
            <a:fillRect/>
          </a:stretch>
        </p:blipFill>
        <p:spPr bwMode="auto">
          <a:xfrm>
            <a:off x="1" y="-67733"/>
            <a:ext cx="9396413" cy="69257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圆角矩形 7"/>
          <p:cNvSpPr/>
          <p:nvPr/>
        </p:nvSpPr>
        <p:spPr bwMode="auto">
          <a:xfrm>
            <a:off x="1558926" y="2853269"/>
            <a:ext cx="6357938" cy="1919817"/>
          </a:xfrm>
          <a:prstGeom prst="roundRect">
            <a:avLst/>
          </a:prstGeom>
          <a:solidFill>
            <a:srgbClr val="FFFFFF">
              <a:alpha val="9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sp>
        <p:nvSpPr>
          <p:cNvPr id="24579" name="文本框 3"/>
          <p:cNvSpPr txBox="1">
            <a:spLocks noChangeArrowheads="1"/>
          </p:cNvSpPr>
          <p:nvPr/>
        </p:nvSpPr>
        <p:spPr bwMode="auto">
          <a:xfrm>
            <a:off x="1619250" y="2963334"/>
            <a:ext cx="6326188"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读课文第</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2</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自然段，说说石猴是如何发现水帘洞的。</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矩形 3"/>
          <p:cNvSpPr>
            <a:spLocks noChangeArrowheads="1"/>
          </p:cNvSpPr>
          <p:nvPr/>
        </p:nvSpPr>
        <p:spPr bwMode="auto">
          <a:xfrm>
            <a:off x="2880556" y="2053461"/>
            <a:ext cx="3743325" cy="37025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5865" b="1">
                <a:solidFill>
                  <a:srgbClr val="0000FF"/>
                </a:solidFill>
                <a:latin typeface="楷体" panose="02010609060101010101" pitchFamily="49" charset="-122"/>
                <a:ea typeface="楷体" panose="02010609060101010101" pitchFamily="49" charset="-122"/>
              </a:rPr>
              <a:t>四时田园杂兴</a:t>
            </a:r>
            <a:endParaRPr lang="en-US" altLang="zh-CN" sz="5865" b="1">
              <a:solidFill>
                <a:srgbClr val="0000FF"/>
              </a:solidFill>
              <a:latin typeface="楷体" panose="02010609060101010101" pitchFamily="49" charset="-122"/>
              <a:ea typeface="楷体" panose="02010609060101010101" pitchFamily="49" charset="-122"/>
            </a:endParaRPr>
          </a:p>
          <a:p>
            <a:pPr defTabSz="1219200" eaLnBrk="0" fontAlgn="base" hangingPunct="0">
              <a:spcBef>
                <a:spcPct val="0"/>
              </a:spcBef>
              <a:spcAft>
                <a:spcPct val="0"/>
              </a:spcAft>
              <a:defRPr/>
            </a:pPr>
            <a:r>
              <a:rPr lang="zh-CN" altLang="en-US" sz="5865" b="1">
                <a:solidFill>
                  <a:srgbClr val="0000FF"/>
                </a:solidFill>
                <a:latin typeface="楷体" panose="02010609060101010101" pitchFamily="49" charset="-122"/>
                <a:ea typeface="楷体" panose="02010609060101010101" pitchFamily="49" charset="-122"/>
              </a:rPr>
              <a:t>（其三十一）</a:t>
            </a:r>
          </a:p>
        </p:txBody>
      </p:sp>
    </p:spTree>
  </p:cSld>
  <p:clrMapOvr>
    <a:masterClrMapping/>
  </p:clrMapOvr>
  <p:transition spd="slow">
    <p:randomBar dir="vert"/>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文本框 1"/>
          <p:cNvSpPr txBox="1">
            <a:spLocks noChangeArrowheads="1"/>
          </p:cNvSpPr>
          <p:nvPr/>
        </p:nvSpPr>
        <p:spPr bwMode="auto">
          <a:xfrm>
            <a:off x="3948577" y="2237906"/>
            <a:ext cx="1655763" cy="26530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6400" b="1" dirty="0">
                <a:solidFill>
                  <a:srgbClr val="0000FF"/>
                </a:solidFill>
                <a:latin typeface="楷体" panose="02010609060101010101" pitchFamily="49" charset="-122"/>
                <a:ea typeface="楷体" panose="02010609060101010101" pitchFamily="49" charset="-122"/>
              </a:rPr>
              <a:t>村晚</a:t>
            </a:r>
          </a:p>
        </p:txBody>
      </p:sp>
    </p:spTree>
  </p:cSld>
  <p:clrMapOvr>
    <a:masterClrMapping/>
  </p:clrMapOvr>
  <p:transition spd="slow">
    <p:cover dir="rd"/>
  </p:transition>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6"/>
          <p:cNvSpPr txBox="1">
            <a:spLocks noChangeArrowheads="1"/>
          </p:cNvSpPr>
          <p:nvPr/>
        </p:nvSpPr>
        <p:spPr bwMode="auto">
          <a:xfrm>
            <a:off x="468313" y="933452"/>
            <a:ext cx="8064500" cy="4817857"/>
          </a:xfrm>
          <a:prstGeom prst="rect">
            <a:avLst/>
          </a:prstGeom>
          <a:solidFill>
            <a:srgbClr val="E3FBFB">
              <a:alpha val="60000"/>
            </a:srgbClr>
          </a:solid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忽见丛杂中跳出一个石猴，应声高叫道：“我进去！我进去！”他瞑目蹲身，将身一纵，径跳入瀑布泉中，忽睁睛抬头观看，那里边却无水无波，明明朗朗的一架桥梁。</a:t>
            </a:r>
          </a:p>
        </p:txBody>
      </p:sp>
      <p:sp>
        <p:nvSpPr>
          <p:cNvPr id="5" name="矩形 4"/>
          <p:cNvSpPr>
            <a:spLocks noChangeArrowheads="1"/>
          </p:cNvSpPr>
          <p:nvPr/>
        </p:nvSpPr>
        <p:spPr bwMode="auto">
          <a:xfrm>
            <a:off x="4951413" y="1765300"/>
            <a:ext cx="73449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瞑</a:t>
            </a:r>
            <a:endParaRPr kumimoji="0" lang="zh-CN" altLang="en-US" sz="2400" b="0" i="0" u="none" strike="noStrike" kern="1200" cap="none" spc="0" normalizeH="0" baseline="0" noProof="0">
              <a:ln>
                <a:noFill/>
              </a:ln>
              <a:solidFill>
                <a:srgbClr val="FF00FF"/>
              </a:solidFill>
              <a:effectLst/>
              <a:uLnTx/>
              <a:uFillTx/>
              <a:latin typeface="Calibri" panose="020F0502020204030204" pitchFamily="34" charset="0"/>
              <a:ea typeface="宋体" panose="02010600030101010101" pitchFamily="2" charset="-122"/>
              <a:cs typeface="+mn-cs"/>
            </a:endParaRPr>
          </a:p>
        </p:txBody>
      </p:sp>
      <p:sp>
        <p:nvSpPr>
          <p:cNvPr id="6" name="矩形 5"/>
          <p:cNvSpPr>
            <a:spLocks noChangeArrowheads="1"/>
          </p:cNvSpPr>
          <p:nvPr/>
        </p:nvSpPr>
        <p:spPr bwMode="auto">
          <a:xfrm>
            <a:off x="5781675" y="1775884"/>
            <a:ext cx="73449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蹲</a:t>
            </a:r>
            <a:endParaRPr kumimoji="0" lang="zh-CN" altLang="en-US" sz="2400" b="0" i="0" u="none" strike="noStrike" kern="1200" cap="none" spc="0" normalizeH="0" baseline="0" noProof="0">
              <a:ln>
                <a:noFill/>
              </a:ln>
              <a:solidFill>
                <a:srgbClr val="FF00FF"/>
              </a:solidFill>
              <a:effectLst/>
              <a:uLnTx/>
              <a:uFillTx/>
              <a:latin typeface="Calibri" panose="020F0502020204030204" pitchFamily="34" charset="0"/>
              <a:ea typeface="宋体" panose="02010600030101010101" pitchFamily="2" charset="-122"/>
              <a:cs typeface="+mn-cs"/>
            </a:endParaRPr>
          </a:p>
        </p:txBody>
      </p:sp>
      <p:sp>
        <p:nvSpPr>
          <p:cNvPr id="7" name="矩形 6"/>
          <p:cNvSpPr>
            <a:spLocks noChangeArrowheads="1"/>
          </p:cNvSpPr>
          <p:nvPr/>
        </p:nvSpPr>
        <p:spPr bwMode="auto">
          <a:xfrm>
            <a:off x="468313" y="2561167"/>
            <a:ext cx="73449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纵</a:t>
            </a:r>
            <a:endParaRPr kumimoji="0" lang="zh-CN" altLang="en-US" sz="2400" b="0" i="0" u="none" strike="noStrike" kern="1200" cap="none" spc="0" normalizeH="0" baseline="0" noProof="0">
              <a:ln>
                <a:noFill/>
              </a:ln>
              <a:solidFill>
                <a:srgbClr val="FF00FF"/>
              </a:solidFill>
              <a:effectLst/>
              <a:uLnTx/>
              <a:uFillTx/>
              <a:latin typeface="Calibri" panose="020F0502020204030204" pitchFamily="34" charset="0"/>
              <a:ea typeface="宋体" panose="02010600030101010101" pitchFamily="2" charset="-122"/>
              <a:cs typeface="+mn-cs"/>
            </a:endParaRPr>
          </a:p>
        </p:txBody>
      </p:sp>
      <p:sp>
        <p:nvSpPr>
          <p:cNvPr id="9" name="矩形 8"/>
          <p:cNvSpPr>
            <a:spLocks noChangeArrowheads="1"/>
          </p:cNvSpPr>
          <p:nvPr/>
        </p:nvSpPr>
        <p:spPr bwMode="auto">
          <a:xfrm>
            <a:off x="1684338" y="2561167"/>
            <a:ext cx="73449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跳</a:t>
            </a:r>
            <a:endParaRPr kumimoji="0" lang="zh-CN" altLang="en-US" sz="2400" b="0" i="0" u="none" strike="noStrike" kern="1200" cap="none" spc="0" normalizeH="0" baseline="0" noProof="0">
              <a:ln>
                <a:noFill/>
              </a:ln>
              <a:solidFill>
                <a:srgbClr val="FF00FF"/>
              </a:solidFill>
              <a:effectLst/>
              <a:uLnTx/>
              <a:uFillTx/>
              <a:latin typeface="Calibri" panose="020F0502020204030204" pitchFamily="34" charset="0"/>
              <a:ea typeface="宋体" panose="02010600030101010101" pitchFamily="2" charset="-122"/>
              <a:cs typeface="+mn-cs"/>
            </a:endParaRPr>
          </a:p>
        </p:txBody>
      </p:sp>
      <p:sp>
        <p:nvSpPr>
          <p:cNvPr id="10" name="文本框 9"/>
          <p:cNvSpPr txBox="1">
            <a:spLocks noChangeArrowheads="1"/>
          </p:cNvSpPr>
          <p:nvPr/>
        </p:nvSpPr>
        <p:spPr bwMode="auto">
          <a:xfrm>
            <a:off x="3059113" y="5369985"/>
            <a:ext cx="4779962"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机智、灵巧、敏捷、勇敢</a:t>
            </a:r>
          </a:p>
        </p:txBody>
      </p:sp>
      <p:sp>
        <p:nvSpPr>
          <p:cNvPr id="8" name="文本框 7"/>
          <p:cNvSpPr txBox="1">
            <a:spLocks noChangeArrowheads="1"/>
          </p:cNvSpPr>
          <p:nvPr/>
        </p:nvSpPr>
        <p:spPr bwMode="auto">
          <a:xfrm>
            <a:off x="465138" y="4161367"/>
            <a:ext cx="799465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Ø"/>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描写石猴动作的词语有哪些？表现了他怎样的特点？</a:t>
            </a:r>
            <a:endParaRPr kumimoji="0" lang="zh-CN" altLang="en-US" sz="4265" b="1" i="0" u="none" strike="noStrike" kern="1200" cap="none" spc="0" normalizeH="0" baseline="0" noProof="0">
              <a:ln>
                <a:noFill/>
              </a:ln>
              <a:solidFill>
                <a:prstClr val="white"/>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randombar(horizont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inVertical)">
                                      <p:cBhvr>
                                        <p:cTn id="17" dur="500"/>
                                        <p:tgtEl>
                                          <p:spTgt spid="5"/>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arn(inVertical)">
                                      <p:cBhvr>
                                        <p:cTn id="20" dur="500"/>
                                        <p:tgtEl>
                                          <p:spTgt spid="6"/>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barn(inVertical)">
                                      <p:cBhvr>
                                        <p:cTn id="23" dur="500"/>
                                        <p:tgtEl>
                                          <p:spTgt spid="7"/>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P spid="6" grpId="0"/>
      <p:bldP spid="7" grpId="0"/>
      <p:bldP spid="9" grpId="0"/>
      <p:bldP spid="10" grpId="0"/>
      <p:bldP spid="8"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7"/>
          <p:cNvGrpSpPr/>
          <p:nvPr/>
        </p:nvGrpSpPr>
        <p:grpSpPr bwMode="auto">
          <a:xfrm>
            <a:off x="760413" y="2944284"/>
            <a:ext cx="2566284" cy="2463800"/>
            <a:chOff x="1139409" y="2144602"/>
            <a:chExt cx="2565370" cy="1847316"/>
          </a:xfrm>
        </p:grpSpPr>
        <p:grpSp>
          <p:nvGrpSpPr>
            <p:cNvPr id="3" name="组合 2"/>
            <p:cNvGrpSpPr/>
            <p:nvPr/>
          </p:nvGrpSpPr>
          <p:grpSpPr bwMode="auto">
            <a:xfrm>
              <a:off x="1139409" y="2427734"/>
              <a:ext cx="2565370" cy="1564184"/>
              <a:chOff x="2220372" y="2952809"/>
              <a:chExt cx="2286611" cy="1399407"/>
            </a:xfrm>
          </p:grpSpPr>
          <p:pic>
            <p:nvPicPr>
              <p:cNvPr id="26627" name="图片 13"/>
              <p:cNvPicPr>
                <a:picLocks noChangeAspect="1" noChangeArrowheads="1"/>
              </p:cNvPicPr>
              <p:nvPr/>
            </p:nvPicPr>
            <p:blipFill>
              <a:blip r:embed="rId2" cstate="email"/>
              <a:srcRect/>
              <a:stretch>
                <a:fillRect/>
              </a:stretch>
            </p:blipFill>
            <p:spPr bwMode="auto">
              <a:xfrm>
                <a:off x="2220372" y="2952809"/>
                <a:ext cx="2099111" cy="1399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28" name="矩形 20"/>
              <p:cNvSpPr>
                <a:spLocks noChangeArrowheads="1"/>
              </p:cNvSpPr>
              <p:nvPr/>
            </p:nvSpPr>
            <p:spPr bwMode="auto">
              <a:xfrm>
                <a:off x="2382803" y="3360286"/>
                <a:ext cx="2124180" cy="502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石猴出世</a:t>
                </a:r>
                <a:endParaRPr kumimoji="0" lang="zh-CN" altLang="en-US" sz="2400" b="0"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grpSp>
        <p:pic>
          <p:nvPicPr>
            <p:cNvPr id="26629" name="图片 13"/>
            <p:cNvPicPr>
              <a:picLocks noChangeAspect="1" noChangeArrowheads="1"/>
            </p:cNvPicPr>
            <p:nvPr/>
          </p:nvPicPr>
          <p:blipFill>
            <a:blip r:embed="rId3" cstate="email">
              <a:clrChange>
                <a:clrFrom>
                  <a:srgbClr val="FFFFFF"/>
                </a:clrFrom>
                <a:clrTo>
                  <a:srgbClr val="FFFFFF">
                    <a:alpha val="0"/>
                  </a:srgbClr>
                </a:clrTo>
              </a:clrChange>
            </a:blip>
            <a:srcRect/>
            <a:stretch>
              <a:fillRect/>
            </a:stretch>
          </p:blipFill>
          <p:spPr bwMode="auto">
            <a:xfrm>
              <a:off x="1366199" y="2144602"/>
              <a:ext cx="710344" cy="8133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4" name="组合 14"/>
          <p:cNvGrpSpPr/>
          <p:nvPr/>
        </p:nvGrpSpPr>
        <p:grpSpPr bwMode="auto">
          <a:xfrm>
            <a:off x="3276601" y="2237317"/>
            <a:ext cx="2584614" cy="2453216"/>
            <a:chOff x="3276600" y="1677988"/>
            <a:chExt cx="2584614" cy="1839912"/>
          </a:xfrm>
        </p:grpSpPr>
        <p:grpSp>
          <p:nvGrpSpPr>
            <p:cNvPr id="5" name="组合 1"/>
            <p:cNvGrpSpPr/>
            <p:nvPr/>
          </p:nvGrpSpPr>
          <p:grpSpPr bwMode="auto">
            <a:xfrm>
              <a:off x="3276600" y="1924050"/>
              <a:ext cx="2584614" cy="1593850"/>
              <a:chOff x="2032358" y="2728343"/>
              <a:chExt cx="2178183" cy="1399407"/>
            </a:xfrm>
          </p:grpSpPr>
          <p:pic>
            <p:nvPicPr>
              <p:cNvPr id="26632" name="图片 13"/>
              <p:cNvPicPr>
                <a:picLocks noChangeAspect="1" noChangeArrowheads="1"/>
              </p:cNvPicPr>
              <p:nvPr/>
            </p:nvPicPr>
            <p:blipFill>
              <a:blip r:embed="rId4" cstate="email"/>
              <a:srcRect/>
              <a:stretch>
                <a:fillRect/>
              </a:stretch>
            </p:blipFill>
            <p:spPr bwMode="auto">
              <a:xfrm>
                <a:off x="2032358" y="2728343"/>
                <a:ext cx="2099111" cy="1399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33" name="矩形 20"/>
              <p:cNvSpPr>
                <a:spLocks noChangeArrowheads="1"/>
              </p:cNvSpPr>
              <p:nvPr/>
            </p:nvSpPr>
            <p:spPr bwMode="auto">
              <a:xfrm>
                <a:off x="2201437" y="3091599"/>
                <a:ext cx="2009104" cy="492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石猴探洞</a:t>
                </a:r>
                <a:endParaRPr kumimoji="0" lang="zh-CN" altLang="en-US" sz="2400" b="0"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grpSp>
        <p:pic>
          <p:nvPicPr>
            <p:cNvPr id="26634" name="图片 12"/>
            <p:cNvPicPr>
              <a:picLocks noChangeAspect="1" noChangeArrowheads="1"/>
            </p:cNvPicPr>
            <p:nvPr/>
          </p:nvPicPr>
          <p:blipFill>
            <a:blip r:embed="rId3" cstate="email">
              <a:clrChange>
                <a:clrFrom>
                  <a:srgbClr val="FFFFFF"/>
                </a:clrFrom>
                <a:clrTo>
                  <a:srgbClr val="FFFFFF">
                    <a:alpha val="0"/>
                  </a:srgbClr>
                </a:clrTo>
              </a:clrChange>
            </a:blip>
            <a:srcRect/>
            <a:stretch>
              <a:fillRect/>
            </a:stretch>
          </p:blipFill>
          <p:spPr bwMode="auto">
            <a:xfrm>
              <a:off x="3379788" y="1677988"/>
              <a:ext cx="711200" cy="814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6" name="组合 15"/>
          <p:cNvGrpSpPr/>
          <p:nvPr/>
        </p:nvGrpSpPr>
        <p:grpSpPr bwMode="auto">
          <a:xfrm>
            <a:off x="6134099" y="2362201"/>
            <a:ext cx="2682562" cy="2563284"/>
            <a:chOff x="6134100" y="1771650"/>
            <a:chExt cx="2682562" cy="1922463"/>
          </a:xfrm>
        </p:grpSpPr>
        <p:grpSp>
          <p:nvGrpSpPr>
            <p:cNvPr id="7" name="组合 4"/>
            <p:cNvGrpSpPr/>
            <p:nvPr/>
          </p:nvGrpSpPr>
          <p:grpSpPr bwMode="auto">
            <a:xfrm>
              <a:off x="6134100" y="2100263"/>
              <a:ext cx="2682562" cy="1593850"/>
              <a:chOff x="1911024" y="2860860"/>
              <a:chExt cx="2259289" cy="1399407"/>
            </a:xfrm>
          </p:grpSpPr>
          <p:pic>
            <p:nvPicPr>
              <p:cNvPr id="26637" name="图片 13"/>
              <p:cNvPicPr>
                <a:picLocks noChangeAspect="1" noChangeArrowheads="1"/>
              </p:cNvPicPr>
              <p:nvPr/>
            </p:nvPicPr>
            <p:blipFill>
              <a:blip r:embed="rId4" cstate="email"/>
              <a:srcRect/>
              <a:stretch>
                <a:fillRect/>
              </a:stretch>
            </p:blipFill>
            <p:spPr bwMode="auto">
              <a:xfrm>
                <a:off x="1911024" y="2860860"/>
                <a:ext cx="2099111" cy="1399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38" name="矩形 20"/>
              <p:cNvSpPr>
                <a:spLocks noChangeArrowheads="1"/>
              </p:cNvSpPr>
              <p:nvPr/>
            </p:nvSpPr>
            <p:spPr bwMode="auto">
              <a:xfrm>
                <a:off x="2162489" y="3238853"/>
                <a:ext cx="2007824" cy="492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石猴称王</a:t>
                </a:r>
                <a:endParaRPr kumimoji="0" lang="zh-CN" altLang="en-US" sz="2400" b="0"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grpSp>
        <p:pic>
          <p:nvPicPr>
            <p:cNvPr id="26639" name="图片 13"/>
            <p:cNvPicPr>
              <a:picLocks noChangeAspect="1" noChangeArrowheads="1"/>
            </p:cNvPicPr>
            <p:nvPr/>
          </p:nvPicPr>
          <p:blipFill>
            <a:blip r:embed="rId3" cstate="email">
              <a:clrChange>
                <a:clrFrom>
                  <a:srgbClr val="FFFFFF"/>
                </a:clrFrom>
                <a:clrTo>
                  <a:srgbClr val="FFFFFF">
                    <a:alpha val="0"/>
                  </a:srgbClr>
                </a:clrTo>
              </a:clrChange>
            </a:blip>
            <a:srcRect/>
            <a:stretch>
              <a:fillRect/>
            </a:stretch>
          </p:blipFill>
          <p:spPr bwMode="auto">
            <a:xfrm>
              <a:off x="6497638" y="1771650"/>
              <a:ext cx="711200" cy="814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21600000">
                                      <p:cBhvr>
                                        <p:cTn id="6" dur="750" fill="hold"/>
                                        <p:tgtEl>
                                          <p:spTgt spid="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文本框 2"/>
          <p:cNvSpPr txBox="1">
            <a:spLocks noChangeArrowheads="1"/>
          </p:cNvSpPr>
          <p:nvPr/>
        </p:nvSpPr>
        <p:spPr bwMode="auto">
          <a:xfrm>
            <a:off x="1008064" y="1221319"/>
            <a:ext cx="7127875"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众猴把他围住，问道：“里面怎么样？水有多深？”石猴道：“没水！没水！原来是一座铁板桥。桥那边是一座天造地设的家当。”</a:t>
            </a:r>
          </a:p>
        </p:txBody>
      </p:sp>
      <p:sp>
        <p:nvSpPr>
          <p:cNvPr id="4" name="矩形 3"/>
          <p:cNvSpPr/>
          <p:nvPr/>
        </p:nvSpPr>
        <p:spPr>
          <a:xfrm>
            <a:off x="1123951" y="4580467"/>
            <a:ext cx="7127875" cy="2455096"/>
          </a:xfrm>
          <a:prstGeom prst="rect">
            <a:avLst/>
          </a:prstGeom>
        </p:spPr>
        <p:txBody>
          <a:bodyPr>
            <a:spAutoFit/>
          </a:bodyPr>
          <a:lstStyle/>
          <a:p>
            <a:pPr marL="609600" marR="0" lvl="0" indent="-609600" algn="l" defTabSz="1219200" rtl="0" eaLnBrk="0" fontAlgn="base" latinLnBrk="0" hangingPunct="0">
              <a:lnSpc>
                <a:spcPct val="120000"/>
              </a:lnSpc>
              <a:spcBef>
                <a:spcPct val="0"/>
              </a:spcBef>
              <a:spcAft>
                <a:spcPct val="0"/>
              </a:spcAft>
              <a:buClrTx/>
              <a:buSzTx/>
              <a:buFont typeface="Wingdings" panose="05000000000000000000" pitchFamily="2" charset="2"/>
              <a:buChar char="Ø"/>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石猴为什么不说发现了一个“水帘洞”，而说是一个“家当”？</a:t>
            </a:r>
          </a:p>
        </p:txBody>
      </p:sp>
      <p:cxnSp>
        <p:nvCxnSpPr>
          <p:cNvPr id="6" name="直接连接符 5"/>
          <p:cNvCxnSpPr/>
          <p:nvPr/>
        </p:nvCxnSpPr>
        <p:spPr>
          <a:xfrm>
            <a:off x="5364164" y="3621617"/>
            <a:ext cx="2663825" cy="0"/>
          </a:xfrm>
          <a:prstGeom prst="line">
            <a:avLst/>
          </a:prstGeom>
        </p:spPr>
        <p:style>
          <a:lnRef idx="2">
            <a:schemeClr val="accent3"/>
          </a:lnRef>
          <a:fillRef idx="0">
            <a:schemeClr val="accent3"/>
          </a:fillRef>
          <a:effectRef idx="1">
            <a:schemeClr val="accent3"/>
          </a:effectRef>
          <a:fontRef idx="minor">
            <a:schemeClr val="tx1"/>
          </a:fontRef>
        </p:style>
      </p:cxnSp>
      <p:cxnSp>
        <p:nvCxnSpPr>
          <p:cNvPr id="8" name="直接连接符 7"/>
          <p:cNvCxnSpPr/>
          <p:nvPr/>
        </p:nvCxnSpPr>
        <p:spPr>
          <a:xfrm>
            <a:off x="1187450" y="4389967"/>
            <a:ext cx="2952750" cy="0"/>
          </a:xfrm>
          <a:prstGeom prst="line">
            <a:avLst/>
          </a:prstGeom>
        </p:spPr>
        <p:style>
          <a:lnRef idx="2">
            <a:schemeClr val="accent3"/>
          </a:lnRef>
          <a:fillRef idx="0">
            <a:schemeClr val="accent3"/>
          </a:fillRef>
          <a:effectRef idx="1">
            <a:schemeClr val="accent3"/>
          </a:effectRef>
          <a:fontRef idx="minor">
            <a:schemeClr val="tx1"/>
          </a:fontRef>
        </p:style>
      </p:cxn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par>
                                <p:cTn id="8" presetID="22" presetClass="entr" presetSubtype="8"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left)">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arn(inVertical)">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矩形 1"/>
          <p:cNvSpPr>
            <a:spLocks noChangeArrowheads="1"/>
          </p:cNvSpPr>
          <p:nvPr/>
        </p:nvSpPr>
        <p:spPr bwMode="auto">
          <a:xfrm>
            <a:off x="827089" y="1701800"/>
            <a:ext cx="5113337"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一来，说明石猴看到那个洞，就想到了这是大家的一个绝好的容身之处；二来，这样说比直接说寻了一个洞，对众猴更有说服力。</a:t>
            </a:r>
          </a:p>
        </p:txBody>
      </p:sp>
      <p:pic>
        <p:nvPicPr>
          <p:cNvPr id="3" name="Picture 2"/>
          <p:cNvPicPr>
            <a:picLocks noChangeAspect="1" noChangeArrowheads="1"/>
          </p:cNvPicPr>
          <p:nvPr/>
        </p:nvPicPr>
        <p:blipFill>
          <a:blip r:embed="rId2" cstate="email"/>
          <a:srcRect/>
          <a:stretch>
            <a:fillRect/>
          </a:stretch>
        </p:blipFill>
        <p:spPr bwMode="auto">
          <a:xfrm rot="21054603">
            <a:off x="6028859" y="2272221"/>
            <a:ext cx="2644788" cy="2313563"/>
          </a:xfrm>
          <a:prstGeom prst="rect">
            <a:avLst/>
          </a:prstGeom>
          <a:ln>
            <a:noFill/>
          </a:ln>
          <a:effectLst>
            <a:softEdge rad="112500"/>
          </a:effectLst>
          <a:extLst>
            <a:ext uri="{909E8E84-426E-40DD-AFC4-6F175D3DCCD1}">
              <a14:hiddenFill xmlns:a14="http://schemas.microsoft.com/office/drawing/2010/main" xmlns="">
                <a:solidFill>
                  <a:srgbClr val="FFFFFF"/>
                </a:solidFill>
              </a14:hiddenFill>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矩形 2"/>
          <p:cNvSpPr>
            <a:spLocks noChangeArrowheads="1"/>
          </p:cNvSpPr>
          <p:nvPr/>
        </p:nvSpPr>
        <p:spPr bwMode="auto">
          <a:xfrm>
            <a:off x="1258888" y="2148418"/>
            <a:ext cx="6769100"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    读第</a:t>
            </a:r>
            <a:r>
              <a:rPr kumimoji="0" lang="en-US" altLang="zh-CN"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4</a:t>
            </a: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自然段说说进入水帘洞后，石猴和众猴的表现如何？从中你看出了石猴的什么特点？</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148015" y="1540935"/>
            <a:ext cx="840999" cy="1169551"/>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1">
            <a:schemeClr val="accent5"/>
          </a:lnRef>
          <a:fillRef idx="2">
            <a:schemeClr val="accent5"/>
          </a:fillRef>
          <a:effectRef idx="1">
            <a:schemeClr val="accent5"/>
          </a:effectRef>
          <a:fontRef idx="minor">
            <a:schemeClr val="dk1"/>
          </a:fontRef>
        </p:style>
        <p:txBody>
          <a:bodyPr vert="eaVert"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黑体" panose="02010609060101010101" pitchFamily="49" charset="-122"/>
                <a:ea typeface="黑体" panose="02010609060101010101" pitchFamily="49" charset="-122"/>
                <a:cs typeface="+mn-cs"/>
              </a:rPr>
              <a:t>众猴</a:t>
            </a:r>
          </a:p>
        </p:txBody>
      </p:sp>
      <p:sp>
        <p:nvSpPr>
          <p:cNvPr id="3" name="文本框 2"/>
          <p:cNvSpPr txBox="1">
            <a:spLocks noChangeArrowheads="1"/>
          </p:cNvSpPr>
          <p:nvPr/>
        </p:nvSpPr>
        <p:spPr bwMode="auto">
          <a:xfrm>
            <a:off x="1185863" y="933451"/>
            <a:ext cx="5238750" cy="3242683"/>
          </a:xfrm>
          <a:prstGeom prst="rect">
            <a:avLst/>
          </a:prstGeom>
          <a:solidFill>
            <a:srgbClr val="E3FBFB">
              <a:alpha val="82000"/>
            </a:srgbClr>
          </a:solid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跳过桥头，一个个</a:t>
            </a:r>
            <a:r>
              <a:rPr kumimoji="0" lang="zh-CN" altLang="en-US" sz="4265" b="1" i="0" u="sng" strike="noStrike" kern="1200" cap="none" spc="0" normalizeH="0" baseline="0" noProof="0" dirty="0">
                <a:ln>
                  <a:noFill/>
                </a:ln>
                <a:solidFill>
                  <a:prstClr val="black"/>
                </a:solidFill>
                <a:effectLst/>
                <a:uLnTx/>
                <a:uFill>
                  <a:solidFill>
                    <a:srgbClr val="7030A0"/>
                  </a:solidFill>
                </a:uFill>
                <a:latin typeface="宋体" panose="02010600030101010101" pitchFamily="2" charset="-122"/>
                <a:ea typeface="宋体" panose="02010600030101010101" pitchFamily="2" charset="-122"/>
                <a:cs typeface="+mn-cs"/>
              </a:rPr>
              <a:t>抢盆夺碗</a:t>
            </a: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sng" strike="noStrike" kern="1200" cap="none" spc="0" normalizeH="0" baseline="0" noProof="0" dirty="0">
                <a:ln>
                  <a:noFill/>
                </a:ln>
                <a:solidFill>
                  <a:prstClr val="black"/>
                </a:solidFill>
                <a:effectLst/>
                <a:uLnTx/>
                <a:uFill>
                  <a:solidFill>
                    <a:srgbClr val="7030A0"/>
                  </a:solidFill>
                </a:uFill>
                <a:latin typeface="宋体" panose="02010600030101010101" pitchFamily="2" charset="-122"/>
                <a:ea typeface="宋体" panose="02010600030101010101" pitchFamily="2" charset="-122"/>
                <a:cs typeface="+mn-cs"/>
              </a:rPr>
              <a:t>占灶争床</a:t>
            </a: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，搬过来，</a:t>
            </a:r>
            <a:r>
              <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只搬得力倦神疲方止。</a:t>
            </a:r>
          </a:p>
        </p:txBody>
      </p:sp>
      <p:sp>
        <p:nvSpPr>
          <p:cNvPr id="4" name="矩形 3"/>
          <p:cNvSpPr>
            <a:spLocks noChangeArrowheads="1"/>
          </p:cNvSpPr>
          <p:nvPr/>
        </p:nvSpPr>
        <p:spPr bwMode="auto">
          <a:xfrm>
            <a:off x="148015" y="3989919"/>
            <a:ext cx="840999" cy="1169551"/>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1">
            <a:schemeClr val="accent5"/>
          </a:lnRef>
          <a:fillRef idx="2">
            <a:schemeClr val="accent5"/>
          </a:fillRef>
          <a:effectRef idx="1">
            <a:schemeClr val="accent5"/>
          </a:effectRef>
          <a:fontRef idx="minor">
            <a:schemeClr val="dk1"/>
          </a:fontRef>
        </p:style>
        <p:txBody>
          <a:bodyPr vert="eaVert"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黑体" panose="02010609060101010101" pitchFamily="49" charset="-122"/>
                <a:ea typeface="黑体" panose="02010609060101010101" pitchFamily="49" charset="-122"/>
                <a:cs typeface="+mn-cs"/>
              </a:rPr>
              <a:t>石猴</a:t>
            </a:r>
          </a:p>
        </p:txBody>
      </p:sp>
      <p:sp>
        <p:nvSpPr>
          <p:cNvPr id="5" name="文本框 4"/>
          <p:cNvSpPr txBox="1">
            <a:spLocks noChangeArrowheads="1"/>
          </p:cNvSpPr>
          <p:nvPr/>
        </p:nvSpPr>
        <p:spPr bwMode="auto">
          <a:xfrm>
            <a:off x="1185864" y="3672418"/>
            <a:ext cx="4899025"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石猴端坐上面道：“列位呵，‘</a:t>
            </a:r>
            <a:r>
              <a:rPr kumimoji="0" lang="zh-CN" altLang="en-US" sz="4265" b="1" i="0" u="sng" strike="noStrike" kern="1200" cap="none" spc="0" normalizeH="0" baseline="0" noProof="0" dirty="0">
                <a:ln>
                  <a:noFill/>
                </a:ln>
                <a:solidFill>
                  <a:prstClr val="black"/>
                </a:solidFill>
                <a:effectLst/>
                <a:uLnTx/>
                <a:uFill>
                  <a:solidFill>
                    <a:srgbClr val="7030A0"/>
                  </a:solidFill>
                </a:uFill>
                <a:latin typeface="宋体" panose="02010600030101010101" pitchFamily="2" charset="-122"/>
                <a:ea typeface="宋体" panose="02010600030101010101" pitchFamily="2" charset="-122"/>
                <a:cs typeface="+mn-cs"/>
              </a:rPr>
              <a:t>人而无信</a:t>
            </a: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sng" strike="noStrike" kern="1200" cap="none" spc="0" normalizeH="0" baseline="0" noProof="0" dirty="0">
                <a:ln>
                  <a:noFill/>
                </a:ln>
                <a:solidFill>
                  <a:prstClr val="black"/>
                </a:solidFill>
                <a:effectLst/>
                <a:uLnTx/>
                <a:uFill>
                  <a:solidFill>
                    <a:srgbClr val="7030A0"/>
                  </a:solidFill>
                </a:uFill>
                <a:latin typeface="宋体" panose="02010600030101010101" pitchFamily="2" charset="-122"/>
                <a:ea typeface="宋体" panose="02010600030101010101" pitchFamily="2" charset="-122"/>
                <a:cs typeface="+mn-cs"/>
              </a:rPr>
              <a:t>何不拜我为王</a:t>
            </a: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a:t>
            </a:r>
          </a:p>
        </p:txBody>
      </p:sp>
      <p:sp>
        <p:nvSpPr>
          <p:cNvPr id="6" name="矩形 5"/>
          <p:cNvSpPr>
            <a:spLocks noChangeArrowheads="1"/>
          </p:cNvSpPr>
          <p:nvPr/>
        </p:nvSpPr>
        <p:spPr bwMode="auto">
          <a:xfrm>
            <a:off x="6237665" y="1081619"/>
            <a:ext cx="840999" cy="1169551"/>
          </a:xfrm>
          <a:prstGeom prst="rect">
            <a:avLst/>
          </a:prstGeom>
          <a:solidFill>
            <a:srgbClr val="FFFFCC"/>
          </a:solidFill>
        </p:spPr>
        <p:style>
          <a:lnRef idx="1">
            <a:schemeClr val="accent2"/>
          </a:lnRef>
          <a:fillRef idx="2">
            <a:schemeClr val="accent2"/>
          </a:fillRef>
          <a:effectRef idx="1">
            <a:schemeClr val="accent2"/>
          </a:effectRef>
          <a:fontRef idx="minor">
            <a:schemeClr val="dk1"/>
          </a:fontRef>
        </p:style>
        <p:txBody>
          <a:bodyPr vert="eaVert"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黑体" panose="02010609060101010101" pitchFamily="49" charset="-122"/>
                <a:ea typeface="黑体" panose="02010609060101010101" pitchFamily="49" charset="-122"/>
                <a:cs typeface="+mn-cs"/>
              </a:rPr>
              <a:t>顽劣</a:t>
            </a:r>
          </a:p>
        </p:txBody>
      </p:sp>
      <p:sp>
        <p:nvSpPr>
          <p:cNvPr id="7" name="矩形 6"/>
          <p:cNvSpPr>
            <a:spLocks noChangeArrowheads="1"/>
          </p:cNvSpPr>
          <p:nvPr/>
        </p:nvSpPr>
        <p:spPr bwMode="auto">
          <a:xfrm>
            <a:off x="6261477" y="4207935"/>
            <a:ext cx="840999" cy="1169551"/>
          </a:xfrm>
          <a:prstGeom prst="rect">
            <a:avLst/>
          </a:prstGeom>
          <a:solidFill>
            <a:srgbClr val="CCFFCC"/>
          </a:solidFill>
        </p:spPr>
        <p:style>
          <a:lnRef idx="1">
            <a:schemeClr val="accent2"/>
          </a:lnRef>
          <a:fillRef idx="2">
            <a:schemeClr val="accent2"/>
          </a:fillRef>
          <a:effectRef idx="1">
            <a:schemeClr val="accent2"/>
          </a:effectRef>
          <a:fontRef idx="minor">
            <a:schemeClr val="dk1"/>
          </a:fontRef>
        </p:style>
        <p:txBody>
          <a:bodyPr vert="eaVert"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黑体" panose="02010609060101010101" pitchFamily="49" charset="-122"/>
                <a:ea typeface="黑体" panose="02010609060101010101" pitchFamily="49" charset="-122"/>
                <a:cs typeface="+mn-cs"/>
              </a:rPr>
              <a:t>聪明</a:t>
            </a:r>
          </a:p>
        </p:txBody>
      </p:sp>
      <p:grpSp>
        <p:nvGrpSpPr>
          <p:cNvPr id="9" name="组合 12"/>
          <p:cNvGrpSpPr/>
          <p:nvPr/>
        </p:nvGrpSpPr>
        <p:grpSpPr bwMode="auto">
          <a:xfrm>
            <a:off x="6118226" y="2372782"/>
            <a:ext cx="1262063" cy="1869031"/>
            <a:chOff x="5837687" y="1754388"/>
            <a:chExt cx="1264997" cy="1401530"/>
          </a:xfrm>
        </p:grpSpPr>
        <p:sp>
          <p:nvSpPr>
            <p:cNvPr id="8" name="箭头: 左右 7"/>
            <p:cNvSpPr/>
            <p:nvPr/>
          </p:nvSpPr>
          <p:spPr>
            <a:xfrm rot="16200000">
              <a:off x="5914727" y="2180165"/>
              <a:ext cx="1166609" cy="315056"/>
            </a:xfrm>
            <a:prstGeom prst="lef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30729" name="文本框 8"/>
            <p:cNvSpPr txBox="1">
              <a:spLocks noChangeArrowheads="1"/>
            </p:cNvSpPr>
            <p:nvPr/>
          </p:nvSpPr>
          <p:spPr bwMode="auto">
            <a:xfrm>
              <a:off x="5837687" y="2102351"/>
              <a:ext cx="1264997" cy="10535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对 比</a:t>
              </a:r>
            </a:p>
          </p:txBody>
        </p:sp>
      </p:grpSp>
      <p:sp>
        <p:nvSpPr>
          <p:cNvPr id="10" name="右中括号 9"/>
          <p:cNvSpPr/>
          <p:nvPr/>
        </p:nvSpPr>
        <p:spPr>
          <a:xfrm>
            <a:off x="7218364" y="1638302"/>
            <a:ext cx="200025" cy="3230033"/>
          </a:xfrm>
          <a:prstGeom prst="rightBracket">
            <a:avLst>
              <a:gd name="adj" fmla="val 69202"/>
            </a:avLst>
          </a:prstGeom>
          <a:ln w="28575">
            <a:solidFill>
              <a:srgbClr val="92D050"/>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1" name="双波形 10"/>
          <p:cNvSpPr/>
          <p:nvPr/>
        </p:nvSpPr>
        <p:spPr>
          <a:xfrm>
            <a:off x="7534275" y="1540935"/>
            <a:ext cx="1327150" cy="3308351"/>
          </a:xfrm>
          <a:prstGeom prst="doubleWave">
            <a:avLst>
              <a:gd name="adj1" fmla="val 6250"/>
              <a:gd name="adj2" fmla="val 346"/>
            </a:avLst>
          </a:prstGeom>
          <a:solidFill>
            <a:srgbClr val="CCECFF"/>
          </a:solidFill>
        </p:spPr>
        <p:style>
          <a:lnRef idx="1">
            <a:schemeClr val="accent4"/>
          </a:lnRef>
          <a:fillRef idx="2">
            <a:schemeClr val="accent4"/>
          </a:fillRef>
          <a:effectRef idx="1">
            <a:schemeClr val="accent4"/>
          </a:effectRef>
          <a:fontRef idx="minor">
            <a:schemeClr val="dk1"/>
          </a:fontRef>
        </p:style>
        <p:txBody>
          <a:bodyPr vert="eaVert" anchor="ctr"/>
          <a:lstStyle/>
          <a:p>
            <a:pPr marL="0" marR="0" lvl="0" indent="0" algn="ctr"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00"/>
                </a:solidFill>
                <a:effectLst/>
                <a:uLnTx/>
                <a:uFillTx/>
                <a:latin typeface="黑体" panose="02010609060101010101" pitchFamily="49" charset="-122"/>
                <a:ea typeface="黑体" panose="02010609060101010101" pitchFamily="49" charset="-122"/>
                <a:cs typeface="+mn-cs"/>
              </a:rPr>
              <a:t>拱伏无违</a:t>
            </a:r>
            <a:endParaRPr kumimoji="0" lang="en-US" altLang="zh-CN" sz="4265" b="1" i="0" u="none" strike="noStrike" kern="1200" cap="none" spc="0" normalizeH="0" baseline="0" noProof="0" dirty="0">
              <a:ln>
                <a:noFill/>
              </a:ln>
              <a:solidFill>
                <a:srgbClr val="FF0000"/>
              </a:solidFill>
              <a:effectLst/>
              <a:uLnTx/>
              <a:uFillTx/>
              <a:latin typeface="黑体" panose="02010609060101010101" pitchFamily="49" charset="-122"/>
              <a:ea typeface="黑体" panose="02010609060101010101" pitchFamily="49" charset="-122"/>
              <a:cs typeface="+mn-cs"/>
            </a:endParaRPr>
          </a:p>
          <a:p>
            <a:pPr marL="0" marR="0" lvl="0" indent="0" algn="ctr"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00"/>
                </a:solidFill>
                <a:effectLst/>
                <a:uLnTx/>
                <a:uFillTx/>
                <a:latin typeface="黑体" panose="02010609060101010101" pitchFamily="49" charset="-122"/>
                <a:ea typeface="黑体" panose="02010609060101010101" pitchFamily="49" charset="-122"/>
                <a:cs typeface="+mn-cs"/>
              </a:rPr>
              <a:t>石猴称王</a:t>
            </a:r>
            <a:endParaRPr kumimoji="0" lang="en-US" altLang="zh-CN" sz="4265" b="1" i="0" u="none" strike="noStrike" kern="1200" cap="none" spc="0" normalizeH="0" baseline="0" noProof="0" dirty="0">
              <a:ln>
                <a:noFill/>
              </a:ln>
              <a:solidFill>
                <a:srgbClr val="FF0000"/>
              </a:solidFill>
              <a:effectLst/>
              <a:uLnTx/>
              <a:uFillTx/>
              <a:latin typeface="黑体" panose="02010609060101010101" pitchFamily="49" charset="-122"/>
              <a:ea typeface="黑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barn(inVertical)">
                                      <p:cBhvr>
                                        <p:cTn id="22" dur="5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left)">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wipe(left)">
                                      <p:cBhvr>
                                        <p:cTn id="32" dur="500"/>
                                        <p:tgtEl>
                                          <p:spTgt spid="7"/>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6" fill="hold" grpId="0" nodeType="click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barn(inHorizontal)">
                                      <p:cBhvr>
                                        <p:cTn id="44" dur="500"/>
                                        <p:tgtEl>
                                          <p:spTgt spid="10"/>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wipe(left)">
                                      <p:cBhvr>
                                        <p:cTn id="4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p:bldP spid="6" grpId="0" animBg="1"/>
      <p:bldP spid="7" grpId="0" animBg="1"/>
      <p:bldP spid="10" grpId="0" animBg="1"/>
      <p:bldP spid="11" grpId="0" animBg="1"/>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a:spLocks noChangeArrowheads="1"/>
          </p:cNvSpPr>
          <p:nvPr/>
        </p:nvSpPr>
        <p:spPr bwMode="auto">
          <a:xfrm>
            <a:off x="1619251" y="1604434"/>
            <a:ext cx="6121400"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    再读课文，归纳总结：石猴是怎样成为美猴王的呢？</a:t>
            </a:r>
          </a:p>
        </p:txBody>
      </p:sp>
      <p:pic>
        <p:nvPicPr>
          <p:cNvPr id="6" name="图片 5"/>
          <p:cNvPicPr>
            <a:picLocks noChangeAspect="1"/>
          </p:cNvPicPr>
          <p:nvPr/>
        </p:nvPicPr>
        <p:blipFill>
          <a:blip r:embed="rId2" cstate="email"/>
          <a:stretch>
            <a:fillRect/>
          </a:stretch>
        </p:blipFill>
        <p:spPr>
          <a:xfrm>
            <a:off x="2987825" y="3429001"/>
            <a:ext cx="2325769" cy="220189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a:spLocks noChangeArrowheads="1"/>
          </p:cNvSpPr>
          <p:nvPr/>
        </p:nvSpPr>
        <p:spPr bwMode="auto">
          <a:xfrm>
            <a:off x="900113" y="933451"/>
            <a:ext cx="7343775" cy="7180620"/>
          </a:xfrm>
          <a:prstGeom prst="rect">
            <a:avLst/>
          </a:prstGeom>
          <a:solidFill>
            <a:srgbClr val="E3FBFB">
              <a:alpha val="85881"/>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石猴和群猴一起寻找山涧源头，来到瀑布旁。群猴约定谁能钻进去寻个源头出来，且不伤身体，就拜他为王。石猴第一个跳进瀑布，发现了水帘洞，并把群猴带了进去。这石猴因穿越水帘洞的壮举赢得群猴的敬仰、崇拜，最终被拥戴为王。</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矩形 5"/>
          <p:cNvSpPr>
            <a:spLocks noChangeArrowheads="1"/>
          </p:cNvSpPr>
          <p:nvPr/>
        </p:nvSpPr>
        <p:spPr bwMode="auto">
          <a:xfrm>
            <a:off x="7956550" y="1509186"/>
            <a:ext cx="1873250" cy="814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10000"/>
              </a:lnSpc>
              <a:spcBef>
                <a:spcPct val="0"/>
              </a:spcBef>
              <a:spcAft>
                <a:spcPct val="0"/>
              </a:spcAft>
              <a:buClrTx/>
              <a:buSzTx/>
              <a:buFontTx/>
              <a:buNone/>
              <a:defRPr/>
            </a:pPr>
            <a:endParaRPr kumimoji="0" lang="en-US" altLang="zh-CN" sz="4265"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endParaRPr>
          </a:p>
        </p:txBody>
      </p:sp>
      <p:sp>
        <p:nvSpPr>
          <p:cNvPr id="11" name="左大括号 10"/>
          <p:cNvSpPr/>
          <p:nvPr/>
        </p:nvSpPr>
        <p:spPr>
          <a:xfrm>
            <a:off x="1852614" y="1299634"/>
            <a:ext cx="346075" cy="4544484"/>
          </a:xfrm>
          <a:prstGeom prst="leftBrace">
            <a:avLst>
              <a:gd name="adj1" fmla="val 32542"/>
              <a:gd name="adj2" fmla="val 50000"/>
            </a:avLst>
          </a:prstGeom>
          <a:ln w="28575">
            <a:solidFill>
              <a:srgbClr val="92D050"/>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2" name="Text Box 7"/>
          <p:cNvSpPr txBox="1">
            <a:spLocks noChangeArrowheads="1"/>
          </p:cNvSpPr>
          <p:nvPr/>
        </p:nvSpPr>
        <p:spPr bwMode="auto">
          <a:xfrm>
            <a:off x="2217738" y="1227667"/>
            <a:ext cx="5162550" cy="29228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ts val="160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石猴出世</a:t>
            </a:r>
            <a:r>
              <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一块仙石  </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00000"/>
              </a:lnSpc>
              <a:spcBef>
                <a:spcPts val="16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迸裂产石猴</a:t>
            </a:r>
          </a:p>
        </p:txBody>
      </p:sp>
      <p:sp>
        <p:nvSpPr>
          <p:cNvPr id="13" name="Text Box 7"/>
          <p:cNvSpPr txBox="1">
            <a:spLocks noChangeArrowheads="1"/>
          </p:cNvSpPr>
          <p:nvPr/>
        </p:nvSpPr>
        <p:spPr bwMode="auto">
          <a:xfrm>
            <a:off x="2217739" y="4421718"/>
            <a:ext cx="5349875" cy="29228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ts val="160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石猴称王</a:t>
            </a:r>
            <a:r>
              <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群猴进福地</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00000"/>
              </a:lnSpc>
              <a:spcBef>
                <a:spcPts val="16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拱伏拜猴王</a:t>
            </a:r>
          </a:p>
        </p:txBody>
      </p:sp>
      <p:sp>
        <p:nvSpPr>
          <p:cNvPr id="14" name="Text Box 7"/>
          <p:cNvSpPr txBox="1">
            <a:spLocks noChangeArrowheads="1"/>
          </p:cNvSpPr>
          <p:nvPr/>
        </p:nvSpPr>
        <p:spPr bwMode="auto">
          <a:xfrm>
            <a:off x="2217739" y="2813051"/>
            <a:ext cx="5667375" cy="29228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ts val="160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石猴探洞</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避暑寻水源  </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00000"/>
              </a:lnSpc>
              <a:spcBef>
                <a:spcPts val="16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探洞得洞天</a:t>
            </a:r>
          </a:p>
        </p:txBody>
      </p:sp>
      <p:sp>
        <p:nvSpPr>
          <p:cNvPr id="15" name="左大括号 14"/>
          <p:cNvSpPr/>
          <p:nvPr/>
        </p:nvSpPr>
        <p:spPr>
          <a:xfrm flipH="1">
            <a:off x="7308851" y="1392767"/>
            <a:ext cx="339725" cy="4451351"/>
          </a:xfrm>
          <a:prstGeom prst="leftBrace">
            <a:avLst>
              <a:gd name="adj1" fmla="val 27502"/>
              <a:gd name="adj2" fmla="val 50000"/>
            </a:avLst>
          </a:prstGeom>
          <a:ln w="28575">
            <a:solidFill>
              <a:srgbClr val="92D050"/>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nvGrpSpPr>
          <p:cNvPr id="3" name="组合 2"/>
          <p:cNvGrpSpPr/>
          <p:nvPr/>
        </p:nvGrpSpPr>
        <p:grpSpPr bwMode="auto">
          <a:xfrm>
            <a:off x="127001" y="2184401"/>
            <a:ext cx="1879600" cy="2487084"/>
            <a:chOff x="172591" y="1779662"/>
            <a:chExt cx="1879129" cy="1865313"/>
          </a:xfrm>
        </p:grpSpPr>
        <p:sp>
          <p:nvSpPr>
            <p:cNvPr id="33800" name="TextBox 10"/>
            <p:cNvSpPr txBox="1">
              <a:spLocks noChangeArrowheads="1"/>
            </p:cNvSpPr>
            <p:nvPr/>
          </p:nvSpPr>
          <p:spPr bwMode="auto">
            <a:xfrm>
              <a:off x="1210932" y="1779662"/>
              <a:ext cx="840788" cy="1865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猴王出世</a:t>
              </a:r>
            </a:p>
          </p:txBody>
        </p:sp>
        <p:pic>
          <p:nvPicPr>
            <p:cNvPr id="13322" name="图片 15"/>
            <p:cNvPicPr>
              <a:picLocks noChangeAspect="1" noChangeArrowheads="1"/>
            </p:cNvPicPr>
            <p:nvPr/>
          </p:nvPicPr>
          <p:blipFill>
            <a:blip r:embed="rId2" cstate="email"/>
            <a:srcRect/>
            <a:stretch>
              <a:fillRect/>
            </a:stretch>
          </p:blipFill>
          <p:spPr bwMode="auto">
            <a:xfrm>
              <a:off x="172591" y="2023562"/>
              <a:ext cx="1311237" cy="133784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grpSp>
      <p:sp>
        <p:nvSpPr>
          <p:cNvPr id="2" name="矩形 1"/>
          <p:cNvSpPr>
            <a:spLocks noChangeArrowheads="1"/>
          </p:cNvSpPr>
          <p:nvPr/>
        </p:nvSpPr>
        <p:spPr bwMode="auto">
          <a:xfrm>
            <a:off x="7237093" y="2444752"/>
            <a:ext cx="1497333" cy="2747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敢作敢为</a:t>
            </a:r>
            <a:endPar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活泼可爱</a:t>
            </a:r>
          </a:p>
        </p:txBody>
      </p:sp>
      <p:sp>
        <p:nvSpPr>
          <p:cNvPr id="114" name="TextBox 16"/>
          <p:cNvSpPr txBox="1"/>
          <p:nvPr/>
        </p:nvSpPr>
        <p:spPr>
          <a:xfrm>
            <a:off x="44813" y="437859"/>
            <a:ext cx="2659703" cy="830997"/>
          </a:xfrm>
          <a:prstGeom prst="rect">
            <a:avLst/>
          </a:prstGeom>
          <a:noFill/>
        </p:spPr>
        <p:txBody>
          <a:bodyPr wrap="none">
            <a:spAutoFit/>
          </a:bodyPr>
          <a:lstStyle>
            <a:defPPr>
              <a:defRPr lang="zh-CN"/>
            </a:defPPr>
            <a:lvl1pPr algn="ctr">
              <a:defRPr sz="4400" b="1" cap="all">
                <a:solidFill>
                  <a:srgbClr val="FF00FF"/>
                </a:solidFill>
                <a:effectLst>
                  <a:outerShdw blurRad="19685" dist="12700" dir="5400000" algn="tl" rotWithShape="0">
                    <a:schemeClr val="accent1">
                      <a:satMod val="130000"/>
                      <a:alpha val="60000"/>
                    </a:schemeClr>
                  </a:outerShdw>
                  <a:reflection blurRad="10000" stA="55000" endPos="48000" dist="500" dir="5400000" sy="-100000" algn="bl" rotWithShape="0"/>
                </a:effectLst>
                <a:latin typeface="Arial" panose="020B0604020202020204" pitchFamily="34" charset="0"/>
              </a:defRPr>
            </a:lvl1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all" spc="0" normalizeH="0" baseline="0" noProof="0" dirty="0">
                <a:ln w="9000" cmpd="sng">
                  <a:solidFill>
                    <a:srgbClr val="FFC000">
                      <a:shade val="50000"/>
                      <a:satMod val="120000"/>
                    </a:srgbClr>
                  </a:solidFill>
                  <a:prstDash val="solid"/>
                </a:ln>
                <a:solidFill>
                  <a:srgbClr val="FFC000"/>
                </a:solidFill>
                <a:effectLst>
                  <a:reflection blurRad="12700" stA="28000" endPos="45000" dist="1000" dir="5400000" sy="-100000" algn="bl" rotWithShape="0"/>
                </a:effectLst>
                <a:uLnTx/>
                <a:uFillTx/>
                <a:latin typeface="Arial" panose="020B0604020202020204" pitchFamily="34" charset="0"/>
                <a:ea typeface="宋体" panose="02010600030101010101" pitchFamily="2" charset="-122"/>
                <a:cs typeface="+mn-cs"/>
              </a:rPr>
              <a:t>板书设计</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strVal val="#ppt_h"/>
                                          </p:val>
                                        </p:tav>
                                        <p:tav tm="100000">
                                          <p:val>
                                            <p:strVal val="#ppt_h"/>
                                          </p:val>
                                        </p:tav>
                                      </p:tavLst>
                                    </p:anim>
                                  </p:childTnLst>
                                </p:cTn>
                              </p:par>
                              <p:par>
                                <p:cTn id="9" presetID="17" presetClass="entr" presetSubtype="1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6"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1+#ppt_w/2"/>
                                          </p:val>
                                        </p:tav>
                                        <p:tav tm="100000">
                                          <p:val>
                                            <p:strVal val="#ppt_x"/>
                                          </p:val>
                                        </p:tav>
                                      </p:tavLst>
                                    </p:anim>
                                    <p:anim calcmode="lin" valueType="num">
                                      <p:cBhvr additive="base">
                                        <p:cTn id="1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6"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500" fill="hold"/>
                                        <p:tgtEl>
                                          <p:spTgt spid="14"/>
                                        </p:tgtEl>
                                        <p:attrNameLst>
                                          <p:attrName>ppt_x</p:attrName>
                                        </p:attrNameLst>
                                      </p:cBhvr>
                                      <p:tavLst>
                                        <p:tav tm="0">
                                          <p:val>
                                            <p:strVal val="1+#ppt_w/2"/>
                                          </p:val>
                                        </p:tav>
                                        <p:tav tm="100000">
                                          <p:val>
                                            <p:strVal val="#ppt_x"/>
                                          </p:val>
                                        </p:tav>
                                      </p:tavLst>
                                    </p:anim>
                                    <p:anim calcmode="lin" valueType="num">
                                      <p:cBhvr additive="base">
                                        <p:cTn id="2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6"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additive="base">
                                        <p:cTn id="29" dur="500" fill="hold"/>
                                        <p:tgtEl>
                                          <p:spTgt spid="13"/>
                                        </p:tgtEl>
                                        <p:attrNameLst>
                                          <p:attrName>ppt_x</p:attrName>
                                        </p:attrNameLst>
                                      </p:cBhvr>
                                      <p:tavLst>
                                        <p:tav tm="0">
                                          <p:val>
                                            <p:strVal val="1+#ppt_w/2"/>
                                          </p:val>
                                        </p:tav>
                                        <p:tav tm="100000">
                                          <p:val>
                                            <p:strVal val="#ppt_x"/>
                                          </p:val>
                                        </p:tav>
                                      </p:tavLst>
                                    </p:anim>
                                    <p:anim calcmode="lin" valueType="num">
                                      <p:cBhvr additive="base">
                                        <p:cTn id="3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6" presetClass="entr" presetSubtype="0" fill="hold" grpId="0" nodeType="click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wipe(down)">
                                      <p:cBhvr>
                                        <p:cTn id="35" dur="580">
                                          <p:stCondLst>
                                            <p:cond delay="0"/>
                                          </p:stCondLst>
                                        </p:cTn>
                                        <p:tgtEl>
                                          <p:spTgt spid="15"/>
                                        </p:tgtEl>
                                      </p:cBhvr>
                                    </p:animEffect>
                                    <p:anim calcmode="lin" valueType="num">
                                      <p:cBhvr>
                                        <p:cTn id="36"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37"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38"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39"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40"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41" dur="26">
                                          <p:stCondLst>
                                            <p:cond delay="650"/>
                                          </p:stCondLst>
                                        </p:cTn>
                                        <p:tgtEl>
                                          <p:spTgt spid="15"/>
                                        </p:tgtEl>
                                      </p:cBhvr>
                                      <p:to x="100000" y="60000"/>
                                    </p:animScale>
                                    <p:animScale>
                                      <p:cBhvr>
                                        <p:cTn id="42" dur="166" decel="50000">
                                          <p:stCondLst>
                                            <p:cond delay="676"/>
                                          </p:stCondLst>
                                        </p:cTn>
                                        <p:tgtEl>
                                          <p:spTgt spid="15"/>
                                        </p:tgtEl>
                                      </p:cBhvr>
                                      <p:to x="100000" y="100000"/>
                                    </p:animScale>
                                    <p:animScale>
                                      <p:cBhvr>
                                        <p:cTn id="43" dur="26">
                                          <p:stCondLst>
                                            <p:cond delay="1312"/>
                                          </p:stCondLst>
                                        </p:cTn>
                                        <p:tgtEl>
                                          <p:spTgt spid="15"/>
                                        </p:tgtEl>
                                      </p:cBhvr>
                                      <p:to x="100000" y="80000"/>
                                    </p:animScale>
                                    <p:animScale>
                                      <p:cBhvr>
                                        <p:cTn id="44" dur="166" decel="50000">
                                          <p:stCondLst>
                                            <p:cond delay="1338"/>
                                          </p:stCondLst>
                                        </p:cTn>
                                        <p:tgtEl>
                                          <p:spTgt spid="15"/>
                                        </p:tgtEl>
                                      </p:cBhvr>
                                      <p:to x="100000" y="100000"/>
                                    </p:animScale>
                                    <p:animScale>
                                      <p:cBhvr>
                                        <p:cTn id="45" dur="26">
                                          <p:stCondLst>
                                            <p:cond delay="1642"/>
                                          </p:stCondLst>
                                        </p:cTn>
                                        <p:tgtEl>
                                          <p:spTgt spid="15"/>
                                        </p:tgtEl>
                                      </p:cBhvr>
                                      <p:to x="100000" y="90000"/>
                                    </p:animScale>
                                    <p:animScale>
                                      <p:cBhvr>
                                        <p:cTn id="46" dur="166" decel="50000">
                                          <p:stCondLst>
                                            <p:cond delay="1668"/>
                                          </p:stCondLst>
                                        </p:cTn>
                                        <p:tgtEl>
                                          <p:spTgt spid="15"/>
                                        </p:tgtEl>
                                      </p:cBhvr>
                                      <p:to x="100000" y="100000"/>
                                    </p:animScale>
                                    <p:animScale>
                                      <p:cBhvr>
                                        <p:cTn id="47" dur="26">
                                          <p:stCondLst>
                                            <p:cond delay="1808"/>
                                          </p:stCondLst>
                                        </p:cTn>
                                        <p:tgtEl>
                                          <p:spTgt spid="15"/>
                                        </p:tgtEl>
                                      </p:cBhvr>
                                      <p:to x="100000" y="95000"/>
                                    </p:animScale>
                                    <p:animScale>
                                      <p:cBhvr>
                                        <p:cTn id="48" dur="166" decel="50000">
                                          <p:stCondLst>
                                            <p:cond delay="1834"/>
                                          </p:stCondLst>
                                        </p:cTn>
                                        <p:tgtEl>
                                          <p:spTgt spid="15"/>
                                        </p:tgtEl>
                                      </p:cBhvr>
                                      <p:to x="100000" y="100000"/>
                                    </p:animScale>
                                  </p:childTnLst>
                                </p:cTn>
                              </p:par>
                              <p:par>
                                <p:cTn id="49" presetID="26" presetClass="entr" presetSubtype="0" fill="hold" grpId="0" nodeType="withEffect">
                                  <p:stCondLst>
                                    <p:cond delay="0"/>
                                  </p:stCondLst>
                                  <p:childTnLst>
                                    <p:set>
                                      <p:cBhvr>
                                        <p:cTn id="50" dur="1" fill="hold">
                                          <p:stCondLst>
                                            <p:cond delay="0"/>
                                          </p:stCondLst>
                                        </p:cTn>
                                        <p:tgtEl>
                                          <p:spTgt spid="2"/>
                                        </p:tgtEl>
                                        <p:attrNameLst>
                                          <p:attrName>style.visibility</p:attrName>
                                        </p:attrNameLst>
                                      </p:cBhvr>
                                      <p:to>
                                        <p:strVal val="visible"/>
                                      </p:to>
                                    </p:set>
                                    <p:animEffect transition="in" filter="wipe(down)">
                                      <p:cBhvr>
                                        <p:cTn id="51" dur="580">
                                          <p:stCondLst>
                                            <p:cond delay="0"/>
                                          </p:stCondLst>
                                        </p:cTn>
                                        <p:tgtEl>
                                          <p:spTgt spid="2"/>
                                        </p:tgtEl>
                                      </p:cBhvr>
                                    </p:animEffect>
                                    <p:anim calcmode="lin" valueType="num">
                                      <p:cBhvr>
                                        <p:cTn id="52"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53"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54"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55"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56"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57" dur="26">
                                          <p:stCondLst>
                                            <p:cond delay="650"/>
                                          </p:stCondLst>
                                        </p:cTn>
                                        <p:tgtEl>
                                          <p:spTgt spid="2"/>
                                        </p:tgtEl>
                                      </p:cBhvr>
                                      <p:to x="100000" y="60000"/>
                                    </p:animScale>
                                    <p:animScale>
                                      <p:cBhvr>
                                        <p:cTn id="58" dur="166" decel="50000">
                                          <p:stCondLst>
                                            <p:cond delay="676"/>
                                          </p:stCondLst>
                                        </p:cTn>
                                        <p:tgtEl>
                                          <p:spTgt spid="2"/>
                                        </p:tgtEl>
                                      </p:cBhvr>
                                      <p:to x="100000" y="100000"/>
                                    </p:animScale>
                                    <p:animScale>
                                      <p:cBhvr>
                                        <p:cTn id="59" dur="26">
                                          <p:stCondLst>
                                            <p:cond delay="1312"/>
                                          </p:stCondLst>
                                        </p:cTn>
                                        <p:tgtEl>
                                          <p:spTgt spid="2"/>
                                        </p:tgtEl>
                                      </p:cBhvr>
                                      <p:to x="100000" y="80000"/>
                                    </p:animScale>
                                    <p:animScale>
                                      <p:cBhvr>
                                        <p:cTn id="60" dur="166" decel="50000">
                                          <p:stCondLst>
                                            <p:cond delay="1338"/>
                                          </p:stCondLst>
                                        </p:cTn>
                                        <p:tgtEl>
                                          <p:spTgt spid="2"/>
                                        </p:tgtEl>
                                      </p:cBhvr>
                                      <p:to x="100000" y="100000"/>
                                    </p:animScale>
                                    <p:animScale>
                                      <p:cBhvr>
                                        <p:cTn id="61" dur="26">
                                          <p:stCondLst>
                                            <p:cond delay="1642"/>
                                          </p:stCondLst>
                                        </p:cTn>
                                        <p:tgtEl>
                                          <p:spTgt spid="2"/>
                                        </p:tgtEl>
                                      </p:cBhvr>
                                      <p:to x="100000" y="90000"/>
                                    </p:animScale>
                                    <p:animScale>
                                      <p:cBhvr>
                                        <p:cTn id="62" dur="166" decel="50000">
                                          <p:stCondLst>
                                            <p:cond delay="1668"/>
                                          </p:stCondLst>
                                        </p:cTn>
                                        <p:tgtEl>
                                          <p:spTgt spid="2"/>
                                        </p:tgtEl>
                                      </p:cBhvr>
                                      <p:to x="100000" y="100000"/>
                                    </p:animScale>
                                    <p:animScale>
                                      <p:cBhvr>
                                        <p:cTn id="63" dur="26">
                                          <p:stCondLst>
                                            <p:cond delay="1808"/>
                                          </p:stCondLst>
                                        </p:cTn>
                                        <p:tgtEl>
                                          <p:spTgt spid="2"/>
                                        </p:tgtEl>
                                      </p:cBhvr>
                                      <p:to x="100000" y="95000"/>
                                    </p:animScale>
                                    <p:animScale>
                                      <p:cBhvr>
                                        <p:cTn id="64"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p:bldP spid="14" grpId="0"/>
      <p:bldP spid="15" grpId="0" animBg="1"/>
      <p:bldP spid="2" grpId="0"/>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bwMode="auto">
          <a:xfrm>
            <a:off x="193675" y="112184"/>
            <a:ext cx="1873250" cy="814325"/>
          </a:xfrm>
          <a:prstGeom prst="rect">
            <a:avLst/>
          </a:prstGeom>
        </p:spPr>
        <p:txBody>
          <a:bodyPr>
            <a:spAutoFit/>
          </a:bodyPr>
          <a:lstStyle/>
          <a:p>
            <a:pPr marL="0" marR="0" lvl="0" indent="0" algn="l" defTabSz="1219200" rtl="0" eaLnBrk="0" fontAlgn="base" latinLnBrk="0" hangingPunct="0">
              <a:lnSpc>
                <a:spcPct val="110000"/>
              </a:lnSpc>
              <a:spcBef>
                <a:spcPct val="0"/>
              </a:spcBef>
              <a:spcAft>
                <a:spcPct val="0"/>
              </a:spcAft>
              <a:buClrTx/>
              <a:buSzTx/>
              <a:buFontTx/>
              <a:buNone/>
              <a:defRPr/>
            </a:pPr>
            <a:endParaRPr kumimoji="0" lang="en-US" altLang="zh-CN" sz="4265" b="1" i="0" u="none" strike="noStrike" kern="1200" cap="none" spc="0" normalizeH="0" baseline="0" noProof="0" dirty="0">
              <a:ln>
                <a:noFill/>
              </a:ln>
              <a:solidFill>
                <a:srgbClr val="FFFF00"/>
              </a:solidFill>
              <a:effectLst/>
              <a:uLnTx/>
              <a:uFillTx/>
              <a:latin typeface="等线 Light" panose="02010600030101010101" pitchFamily="2" charset="-122"/>
              <a:ea typeface="等线 Light" panose="02010600030101010101" pitchFamily="2" charset="-122"/>
              <a:cs typeface="+mn-cs"/>
            </a:endParaRPr>
          </a:p>
        </p:txBody>
      </p:sp>
      <p:sp>
        <p:nvSpPr>
          <p:cNvPr id="7" name="Text Box 5"/>
          <p:cNvSpPr txBox="1">
            <a:spLocks noChangeArrowheads="1"/>
          </p:cNvSpPr>
          <p:nvPr/>
        </p:nvSpPr>
        <p:spPr bwMode="auto">
          <a:xfrm>
            <a:off x="617538" y="1797052"/>
            <a:ext cx="7986712" cy="52118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本文写花果山上一块仙石孕育了一只石猴，这只石猴与群猴玩耍时，因敢于第一个跳进水帘洞，被群猴拜为猴王的故事。表现了石猴活泼可爱、敢作敢为的特点。</a:t>
            </a:r>
          </a:p>
        </p:txBody>
      </p:sp>
      <p:sp>
        <p:nvSpPr>
          <p:cNvPr id="8" name="TextBox 16"/>
          <p:cNvSpPr txBox="1"/>
          <p:nvPr/>
        </p:nvSpPr>
        <p:spPr>
          <a:xfrm>
            <a:off x="345008" y="356659"/>
            <a:ext cx="2659703" cy="830997"/>
          </a:xfrm>
          <a:prstGeom prst="rect">
            <a:avLst/>
          </a:prstGeom>
          <a:noFill/>
        </p:spPr>
        <p:txBody>
          <a:bodyPr wrap="none">
            <a:spAutoFit/>
          </a:bodyPr>
          <a:lstStyle>
            <a:defPPr>
              <a:defRPr lang="zh-CN"/>
            </a:defPPr>
            <a:lvl1pPr algn="ctr">
              <a:defRPr sz="4400" b="1" cap="all">
                <a:solidFill>
                  <a:srgbClr val="FF00FF"/>
                </a:solidFill>
                <a:effectLst>
                  <a:outerShdw blurRad="19685" dist="12700" dir="5400000" algn="tl" rotWithShape="0">
                    <a:schemeClr val="accent1">
                      <a:satMod val="130000"/>
                      <a:alpha val="60000"/>
                    </a:schemeClr>
                  </a:outerShdw>
                  <a:reflection blurRad="10000" stA="55000" endPos="48000" dist="500" dir="5400000" sy="-100000" algn="bl" rotWithShape="0"/>
                </a:effectLst>
                <a:latin typeface="Arial" panose="020B0604020202020204" pitchFamily="34" charset="0"/>
              </a:defRPr>
            </a:lvl1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all" spc="0" normalizeH="0" baseline="0" noProof="0" dirty="0">
                <a:ln w="9000" cmpd="sng">
                  <a:solidFill>
                    <a:srgbClr val="FFC000">
                      <a:shade val="50000"/>
                      <a:satMod val="120000"/>
                    </a:srgbClr>
                  </a:solidFill>
                  <a:prstDash val="solid"/>
                </a:ln>
                <a:solidFill>
                  <a:srgbClr val="FFC000"/>
                </a:solidFill>
                <a:effectLst>
                  <a:reflection blurRad="12700" stA="28000" endPos="45000" dist="1000" dir="5400000" sy="-100000" algn="bl" rotWithShape="0"/>
                </a:effectLst>
                <a:uLnTx/>
                <a:uFillTx/>
                <a:latin typeface="Arial" panose="020B0604020202020204" pitchFamily="34" charset="0"/>
                <a:ea typeface="宋体" panose="02010600030101010101" pitchFamily="2" charset="-122"/>
                <a:cs typeface="+mn-cs"/>
              </a:rPr>
              <a:t>课堂小结</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5"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vertic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矩形 1"/>
          <p:cNvSpPr>
            <a:spLocks noChangeArrowheads="1"/>
          </p:cNvSpPr>
          <p:nvPr/>
        </p:nvSpPr>
        <p:spPr bwMode="auto">
          <a:xfrm>
            <a:off x="2339976" y="2012952"/>
            <a:ext cx="4967288" cy="6740307"/>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fontAlgn="base">
              <a:lnSpc>
                <a:spcPct val="150000"/>
              </a:lnSpc>
              <a:spcAft>
                <a:spcPct val="0"/>
              </a:spcAft>
              <a:defRPr/>
            </a:pPr>
            <a:r>
              <a:rPr lang="zh-CN" altLang="en-US" sz="4800" b="1" spc="1600" dirty="0">
                <a:solidFill>
                  <a:prstClr val="black"/>
                </a:solidFill>
                <a:latin typeface="楷体" panose="02010609060101010101" pitchFamily="49" charset="-122"/>
                <a:ea typeface="楷体" panose="02010609060101010101" pitchFamily="49" charset="-122"/>
              </a:rPr>
              <a:t>草满池塘水满陂，山衔落日浸寒漪。牧童归去横牛背，短笛无腔信口吹。</a:t>
            </a:r>
          </a:p>
        </p:txBody>
      </p:sp>
      <p:sp>
        <p:nvSpPr>
          <p:cNvPr id="44" name="矩形 2"/>
          <p:cNvSpPr>
            <a:spLocks noChangeArrowheads="1"/>
          </p:cNvSpPr>
          <p:nvPr/>
        </p:nvSpPr>
        <p:spPr bwMode="auto">
          <a:xfrm>
            <a:off x="3501982" y="215900"/>
            <a:ext cx="2933816" cy="1766317"/>
          </a:xfrm>
          <a:prstGeom prst="rect">
            <a:avLst/>
          </a:prstGeom>
          <a:noFill/>
          <a:ln>
            <a:noFill/>
          </a:ln>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defTabSz="1219200" fontAlgn="base">
              <a:lnSpc>
                <a:spcPct val="120000"/>
              </a:lnSpc>
              <a:spcBef>
                <a:spcPct val="0"/>
              </a:spcBef>
              <a:spcAft>
                <a:spcPct val="0"/>
              </a:spcAft>
              <a:defRPr/>
            </a:pPr>
            <a:r>
              <a:rPr lang="zh-CN" altLang="en-US" sz="4800" b="1" dirty="0">
                <a:solidFill>
                  <a:prstClr val="black"/>
                </a:solidFill>
                <a:latin typeface="宋体" panose="02010600030101010101" pitchFamily="2" charset="-122"/>
                <a:ea typeface="宋体" panose="02010600030101010101" pitchFamily="2" charset="-122"/>
              </a:rPr>
              <a:t>村 晚</a:t>
            </a:r>
            <a:endParaRPr lang="en-US" altLang="zh-CN" sz="4800" b="1" dirty="0">
              <a:solidFill>
                <a:prstClr val="black"/>
              </a:solidFill>
              <a:latin typeface="宋体" panose="02010600030101010101" pitchFamily="2" charset="-122"/>
              <a:ea typeface="宋体" panose="02010600030101010101" pitchFamily="2" charset="-122"/>
            </a:endParaRPr>
          </a:p>
          <a:p>
            <a:pPr algn="ctr" defTabSz="1219200" fontAlgn="base">
              <a:lnSpc>
                <a:spcPct val="120000"/>
              </a:lnSpc>
              <a:spcBef>
                <a:spcPct val="0"/>
              </a:spcBef>
              <a:spcAft>
                <a:spcPct val="0"/>
              </a:spcAft>
              <a:defRPr/>
            </a:pPr>
            <a:r>
              <a:rPr lang="en-US" altLang="zh-CN" sz="4265" b="1" dirty="0">
                <a:solidFill>
                  <a:prstClr val="black"/>
                </a:solidFill>
                <a:latin typeface="楷体" panose="02010609060101010101" pitchFamily="49" charset="-122"/>
                <a:ea typeface="楷体" panose="02010609060101010101" pitchFamily="49" charset="-122"/>
              </a:rPr>
              <a:t>【</a:t>
            </a:r>
            <a:r>
              <a:rPr lang="zh-CN" altLang="en-US" sz="4265" b="1" dirty="0">
                <a:solidFill>
                  <a:prstClr val="black"/>
                </a:solidFill>
                <a:latin typeface="楷体" panose="02010609060101010101" pitchFamily="49" charset="-122"/>
                <a:ea typeface="楷体" panose="02010609060101010101" pitchFamily="49" charset="-122"/>
              </a:rPr>
              <a:t>宋</a:t>
            </a:r>
            <a:r>
              <a:rPr lang="en-US" altLang="zh-CN" sz="4265" b="1" dirty="0">
                <a:solidFill>
                  <a:prstClr val="black"/>
                </a:solidFill>
                <a:latin typeface="楷体" panose="02010609060101010101" pitchFamily="49" charset="-122"/>
                <a:ea typeface="楷体" panose="02010609060101010101" pitchFamily="49" charset="-122"/>
              </a:rPr>
              <a:t>】</a:t>
            </a:r>
            <a:r>
              <a:rPr lang="zh-CN" altLang="en-US" sz="4265" b="1" dirty="0">
                <a:solidFill>
                  <a:prstClr val="black"/>
                </a:solidFill>
                <a:latin typeface="楷体" panose="02010609060101010101" pitchFamily="49" charset="-122"/>
                <a:ea typeface="楷体" panose="02010609060101010101" pitchFamily="49" charset="-122"/>
              </a:rPr>
              <a:t>雷震</a:t>
            </a:r>
          </a:p>
        </p:txBody>
      </p:sp>
      <p:sp>
        <p:nvSpPr>
          <p:cNvPr id="46" name="矩形 45"/>
          <p:cNvSpPr>
            <a:spLocks noChangeArrowheads="1"/>
          </p:cNvSpPr>
          <p:nvPr/>
        </p:nvSpPr>
        <p:spPr bwMode="auto">
          <a:xfrm>
            <a:off x="6032501" y="2791885"/>
            <a:ext cx="64928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en-US" altLang="zh-CN" sz="4265" b="1">
                <a:solidFill>
                  <a:srgbClr val="0000FF"/>
                </a:solidFill>
                <a:latin typeface="宋体" panose="02010600030101010101" pitchFamily="2" charset="-122"/>
                <a:ea typeface="宋体" panose="02010600030101010101" pitchFamily="2" charset="-122"/>
              </a:rPr>
              <a:t>yī</a:t>
            </a:r>
            <a:endParaRPr lang="en-US" altLang="en-US" sz="4265" b="1">
              <a:solidFill>
                <a:srgbClr val="0000FF"/>
              </a:solidFill>
              <a:latin typeface="宋体" panose="02010600030101010101" pitchFamily="2" charset="-122"/>
              <a:ea typeface="宋体" panose="02010600030101010101" pitchFamily="2" charset="-122"/>
            </a:endParaRPr>
          </a:p>
        </p:txBody>
      </p:sp>
      <p:sp>
        <p:nvSpPr>
          <p:cNvPr id="50" name="矩形 49"/>
          <p:cNvSpPr>
            <a:spLocks noChangeArrowheads="1"/>
          </p:cNvSpPr>
          <p:nvPr/>
        </p:nvSpPr>
        <p:spPr bwMode="auto">
          <a:xfrm>
            <a:off x="3335338" y="2224619"/>
            <a:ext cx="56297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en-US" altLang="zh-CN" sz="5865" b="1">
                <a:solidFill>
                  <a:srgbClr val="FF00FF"/>
                </a:solidFill>
                <a:latin typeface="宋体" panose="02010600030101010101" pitchFamily="2" charset="-122"/>
                <a:ea typeface="宋体" panose="02010600030101010101" pitchFamily="2" charset="-122"/>
              </a:rPr>
              <a:t>/</a:t>
            </a:r>
            <a:endParaRPr lang="zh-CN" altLang="en-US" sz="4265">
              <a:solidFill>
                <a:srgbClr val="FF00FF"/>
              </a:solidFill>
              <a:latin typeface="Calibri" panose="020F0502020204030204" pitchFamily="34" charset="0"/>
              <a:ea typeface="宋体" panose="02010600030101010101" pitchFamily="2" charset="-122"/>
            </a:endParaRPr>
          </a:p>
        </p:txBody>
      </p:sp>
      <p:sp>
        <p:nvSpPr>
          <p:cNvPr id="51" name="矩形 50"/>
          <p:cNvSpPr>
            <a:spLocks noChangeArrowheads="1"/>
          </p:cNvSpPr>
          <p:nvPr/>
        </p:nvSpPr>
        <p:spPr bwMode="auto">
          <a:xfrm>
            <a:off x="4587875" y="2226735"/>
            <a:ext cx="56297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en-US" altLang="zh-CN" sz="5865" b="1">
                <a:solidFill>
                  <a:srgbClr val="FF00FF"/>
                </a:solidFill>
                <a:latin typeface="宋体" panose="02010600030101010101" pitchFamily="2" charset="-122"/>
                <a:ea typeface="宋体" panose="02010600030101010101" pitchFamily="2" charset="-122"/>
              </a:rPr>
              <a:t>/</a:t>
            </a:r>
            <a:endParaRPr lang="zh-CN" altLang="en-US" sz="4265">
              <a:solidFill>
                <a:srgbClr val="FF00FF"/>
              </a:solidFill>
              <a:latin typeface="Calibri" panose="020F0502020204030204" pitchFamily="34" charset="0"/>
              <a:ea typeface="宋体" panose="02010600030101010101" pitchFamily="2" charset="-122"/>
            </a:endParaRPr>
          </a:p>
        </p:txBody>
      </p:sp>
      <p:sp>
        <p:nvSpPr>
          <p:cNvPr id="31" name="矩形 30"/>
          <p:cNvSpPr>
            <a:spLocks noChangeArrowheads="1"/>
          </p:cNvSpPr>
          <p:nvPr/>
        </p:nvSpPr>
        <p:spPr bwMode="auto">
          <a:xfrm>
            <a:off x="3335338" y="3263902"/>
            <a:ext cx="56297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en-US" altLang="zh-CN" sz="5865" b="1">
                <a:solidFill>
                  <a:srgbClr val="FF00FF"/>
                </a:solidFill>
                <a:latin typeface="宋体" panose="02010600030101010101" pitchFamily="2" charset="-122"/>
                <a:ea typeface="宋体" panose="02010600030101010101" pitchFamily="2" charset="-122"/>
              </a:rPr>
              <a:t>/</a:t>
            </a:r>
            <a:endParaRPr lang="zh-CN" altLang="en-US" sz="4265">
              <a:solidFill>
                <a:srgbClr val="FF00FF"/>
              </a:solidFill>
              <a:latin typeface="Calibri" panose="020F0502020204030204" pitchFamily="34" charset="0"/>
              <a:ea typeface="宋体" panose="02010600030101010101" pitchFamily="2" charset="-122"/>
            </a:endParaRPr>
          </a:p>
        </p:txBody>
      </p:sp>
      <p:sp>
        <p:nvSpPr>
          <p:cNvPr id="34" name="矩形 33"/>
          <p:cNvSpPr>
            <a:spLocks noChangeArrowheads="1"/>
          </p:cNvSpPr>
          <p:nvPr/>
        </p:nvSpPr>
        <p:spPr bwMode="auto">
          <a:xfrm>
            <a:off x="4559300" y="3257553"/>
            <a:ext cx="56297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en-US" altLang="zh-CN" sz="5865" b="1">
                <a:solidFill>
                  <a:srgbClr val="FF00FF"/>
                </a:solidFill>
                <a:latin typeface="宋体" panose="02010600030101010101" pitchFamily="2" charset="-122"/>
                <a:ea typeface="宋体" panose="02010600030101010101" pitchFamily="2" charset="-122"/>
              </a:rPr>
              <a:t>/</a:t>
            </a:r>
            <a:endParaRPr lang="zh-CN" altLang="en-US" sz="4265">
              <a:solidFill>
                <a:srgbClr val="FF00FF"/>
              </a:solidFill>
              <a:latin typeface="Calibri" panose="020F0502020204030204" pitchFamily="34" charset="0"/>
              <a:ea typeface="宋体" panose="02010600030101010101" pitchFamily="2" charset="-122"/>
            </a:endParaRPr>
          </a:p>
        </p:txBody>
      </p:sp>
      <p:sp>
        <p:nvSpPr>
          <p:cNvPr id="35" name="矩形 34"/>
          <p:cNvSpPr>
            <a:spLocks noChangeArrowheads="1"/>
          </p:cNvSpPr>
          <p:nvPr/>
        </p:nvSpPr>
        <p:spPr bwMode="auto">
          <a:xfrm>
            <a:off x="3335338" y="4404786"/>
            <a:ext cx="56297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en-US" altLang="zh-CN" sz="5865" b="1">
                <a:solidFill>
                  <a:srgbClr val="FF00FF"/>
                </a:solidFill>
                <a:latin typeface="宋体" panose="02010600030101010101" pitchFamily="2" charset="-122"/>
                <a:ea typeface="宋体" panose="02010600030101010101" pitchFamily="2" charset="-122"/>
              </a:rPr>
              <a:t>/</a:t>
            </a:r>
            <a:endParaRPr lang="zh-CN" altLang="en-US" sz="4265">
              <a:solidFill>
                <a:srgbClr val="FF00FF"/>
              </a:solidFill>
              <a:latin typeface="Calibri" panose="020F0502020204030204" pitchFamily="34" charset="0"/>
              <a:ea typeface="宋体" panose="02010600030101010101" pitchFamily="2" charset="-122"/>
            </a:endParaRPr>
          </a:p>
        </p:txBody>
      </p:sp>
      <p:sp>
        <p:nvSpPr>
          <p:cNvPr id="36" name="矩形 35"/>
          <p:cNvSpPr>
            <a:spLocks noChangeArrowheads="1"/>
          </p:cNvSpPr>
          <p:nvPr/>
        </p:nvSpPr>
        <p:spPr bwMode="auto">
          <a:xfrm>
            <a:off x="4559300" y="4396319"/>
            <a:ext cx="56297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en-US" altLang="zh-CN" sz="5865" b="1">
                <a:solidFill>
                  <a:srgbClr val="FF00FF"/>
                </a:solidFill>
                <a:latin typeface="宋体" panose="02010600030101010101" pitchFamily="2" charset="-122"/>
                <a:ea typeface="宋体" panose="02010600030101010101" pitchFamily="2" charset="-122"/>
              </a:rPr>
              <a:t>/</a:t>
            </a:r>
            <a:endParaRPr lang="zh-CN" altLang="en-US" sz="4265">
              <a:solidFill>
                <a:srgbClr val="FF00FF"/>
              </a:solidFill>
              <a:latin typeface="Calibri" panose="020F0502020204030204" pitchFamily="34" charset="0"/>
              <a:ea typeface="宋体" panose="02010600030101010101" pitchFamily="2" charset="-122"/>
            </a:endParaRPr>
          </a:p>
        </p:txBody>
      </p:sp>
      <p:sp>
        <p:nvSpPr>
          <p:cNvPr id="4" name="矩形 3"/>
          <p:cNvSpPr/>
          <p:nvPr/>
        </p:nvSpPr>
        <p:spPr>
          <a:xfrm>
            <a:off x="6005514" y="3308352"/>
            <a:ext cx="606425" cy="830997"/>
          </a:xfrm>
          <a:prstGeom prst="rect">
            <a:avLst/>
          </a:prstGeom>
        </p:spPr>
        <p:txBody>
          <a:bodyPr>
            <a:spAutoFit/>
          </a:bodyPr>
          <a:lstStyle/>
          <a:p>
            <a:pPr defTabSz="1219200" eaLnBrk="0" fontAlgn="base" hangingPunct="0">
              <a:spcBef>
                <a:spcPct val="0"/>
              </a:spcBef>
              <a:spcAft>
                <a:spcPct val="0"/>
              </a:spcAft>
              <a:defRPr/>
            </a:pPr>
            <a:r>
              <a:rPr lang="zh-CN" altLang="en-US" sz="4800" b="1" spc="1600" dirty="0">
                <a:solidFill>
                  <a:srgbClr val="FF0000"/>
                </a:solidFill>
                <a:latin typeface="楷体" panose="02010609060101010101" pitchFamily="49" charset="-122"/>
                <a:ea typeface="楷体" panose="02010609060101010101" pitchFamily="49" charset="-122"/>
              </a:rPr>
              <a:t>漪</a:t>
            </a:r>
          </a:p>
        </p:txBody>
      </p:sp>
      <p:sp>
        <p:nvSpPr>
          <p:cNvPr id="17" name="矩形 16"/>
          <p:cNvSpPr>
            <a:spLocks noChangeArrowheads="1"/>
          </p:cNvSpPr>
          <p:nvPr/>
        </p:nvSpPr>
        <p:spPr bwMode="auto">
          <a:xfrm>
            <a:off x="3343275" y="5486402"/>
            <a:ext cx="56297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en-US" altLang="zh-CN" sz="5865" b="1">
                <a:solidFill>
                  <a:srgbClr val="FF00FF"/>
                </a:solidFill>
                <a:latin typeface="宋体" panose="02010600030101010101" pitchFamily="2" charset="-122"/>
                <a:ea typeface="宋体" panose="02010600030101010101" pitchFamily="2" charset="-122"/>
              </a:rPr>
              <a:t>/</a:t>
            </a:r>
            <a:endParaRPr lang="zh-CN" altLang="en-US" sz="4265">
              <a:solidFill>
                <a:srgbClr val="FF00FF"/>
              </a:solidFill>
              <a:latin typeface="Calibri" panose="020F0502020204030204" pitchFamily="34" charset="0"/>
              <a:ea typeface="宋体" panose="02010600030101010101" pitchFamily="2" charset="-122"/>
            </a:endParaRPr>
          </a:p>
        </p:txBody>
      </p:sp>
      <p:sp>
        <p:nvSpPr>
          <p:cNvPr id="18" name="矩形 17"/>
          <p:cNvSpPr>
            <a:spLocks noChangeArrowheads="1"/>
          </p:cNvSpPr>
          <p:nvPr/>
        </p:nvSpPr>
        <p:spPr bwMode="auto">
          <a:xfrm>
            <a:off x="4595813" y="5486402"/>
            <a:ext cx="56297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en-US" altLang="zh-CN" sz="5865" b="1">
                <a:solidFill>
                  <a:srgbClr val="FF00FF"/>
                </a:solidFill>
                <a:latin typeface="宋体" panose="02010600030101010101" pitchFamily="2" charset="-122"/>
                <a:ea typeface="宋体" panose="02010600030101010101" pitchFamily="2" charset="-122"/>
              </a:rPr>
              <a:t>/</a:t>
            </a:r>
            <a:endParaRPr lang="zh-CN" altLang="en-US" sz="4265">
              <a:solidFill>
                <a:srgbClr val="FF00FF"/>
              </a:solidFill>
              <a:latin typeface="Calibri" panose="020F0502020204030204" pitchFamily="34" charset="0"/>
              <a:ea typeface="宋体" panose="02010600030101010101" pitchFamily="2" charset="-122"/>
            </a:endParaRPr>
          </a:p>
        </p:txBody>
      </p:sp>
      <p:grpSp>
        <p:nvGrpSpPr>
          <p:cNvPr id="2" name="组合 21"/>
          <p:cNvGrpSpPr/>
          <p:nvPr/>
        </p:nvGrpSpPr>
        <p:grpSpPr bwMode="auto">
          <a:xfrm>
            <a:off x="179388" y="16935"/>
            <a:ext cx="2405062" cy="1880811"/>
            <a:chOff x="179512" y="12015"/>
            <a:chExt cx="2405062" cy="1410608"/>
          </a:xfrm>
        </p:grpSpPr>
        <p:pic>
          <p:nvPicPr>
            <p:cNvPr id="34830" name="图片 32" descr="图片包含 室内, 就坐, 监视器, 电子产品&#10;&#10;描述已自动生成"/>
            <p:cNvPicPr>
              <a:picLocks noChangeAspect="1" noChangeArrowheads="1"/>
            </p:cNvPicPr>
            <p:nvPr/>
          </p:nvPicPr>
          <p:blipFill>
            <a:blip r:embed="rId2" cstate="email"/>
            <a:srcRect/>
            <a:stretch>
              <a:fillRect/>
            </a:stretch>
          </p:blipFill>
          <p:spPr bwMode="auto">
            <a:xfrm>
              <a:off x="179512" y="12015"/>
              <a:ext cx="2405062"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 name="文本框 10"/>
            <p:cNvSpPr txBox="1">
              <a:spLocks noChangeArrowheads="1"/>
            </p:cNvSpPr>
            <p:nvPr/>
          </p:nvSpPr>
          <p:spPr bwMode="auto">
            <a:xfrm>
              <a:off x="411287" y="245378"/>
              <a:ext cx="2073275" cy="1177245"/>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eaLnBrk="0" fontAlgn="base" hangingPunct="0">
                <a:spcBef>
                  <a:spcPct val="0"/>
                </a:spcBef>
                <a:spcAft>
                  <a:spcPct val="0"/>
                </a:spcAft>
                <a:defRPr/>
              </a:pPr>
              <a:r>
                <a:rPr lang="zh-CN" altLang="en-US" sz="4800" b="1" dirty="0">
                  <a:solidFill>
                    <a:srgbClr val="FF0000"/>
                  </a:solidFill>
                  <a:latin typeface="黑体" panose="02010609060101010101" pitchFamily="49" charset="-122"/>
                  <a:ea typeface="黑体" panose="02010609060101010101" pitchFamily="49" charset="-122"/>
                </a:rPr>
                <a:t>诗歌朗读</a:t>
              </a:r>
            </a:p>
          </p:txBody>
        </p:sp>
      </p:gr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500"/>
                                        <p:tgtEl>
                                          <p:spTgt spid="4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500"/>
                                        <p:tgtEl>
                                          <p:spTgt spid="3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arn(inVertical)">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46"/>
                                        </p:tgtEl>
                                        <p:attrNameLst>
                                          <p:attrName>style.visibility</p:attrName>
                                        </p:attrNameLst>
                                      </p:cBhvr>
                                      <p:to>
                                        <p:strVal val="visible"/>
                                      </p:to>
                                    </p:set>
                                    <p:animEffect transition="in" filter="fade">
                                      <p:cBhvr>
                                        <p:cTn id="20" dur="1000"/>
                                        <p:tgtEl>
                                          <p:spTgt spid="46"/>
                                        </p:tgtEl>
                                      </p:cBhvr>
                                    </p:animEffect>
                                    <p:anim calcmode="lin" valueType="num">
                                      <p:cBhvr>
                                        <p:cTn id="21" dur="1000" fill="hold"/>
                                        <p:tgtEl>
                                          <p:spTgt spid="46"/>
                                        </p:tgtEl>
                                        <p:attrNameLst>
                                          <p:attrName>ppt_x</p:attrName>
                                        </p:attrNameLst>
                                      </p:cBhvr>
                                      <p:tavLst>
                                        <p:tav tm="0">
                                          <p:val>
                                            <p:strVal val="#ppt_x"/>
                                          </p:val>
                                        </p:tav>
                                        <p:tav tm="100000">
                                          <p:val>
                                            <p:strVal val="#ppt_x"/>
                                          </p:val>
                                        </p:tav>
                                      </p:tavLst>
                                    </p:anim>
                                    <p:anim calcmode="lin" valueType="num">
                                      <p:cBhvr>
                                        <p:cTn id="22"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barn(inVertical)">
                                      <p:cBhvr>
                                        <p:cTn id="27" dur="500"/>
                                        <p:tgtEl>
                                          <p:spTgt spid="50"/>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barn(inVertical)">
                                      <p:cBhvr>
                                        <p:cTn id="32" dur="500"/>
                                        <p:tgtEl>
                                          <p:spTgt spid="51"/>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barn(inVertical)">
                                      <p:cBhvr>
                                        <p:cTn id="37" dur="500"/>
                                        <p:tgtEl>
                                          <p:spTgt spid="31"/>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barn(inVertical)">
                                      <p:cBhvr>
                                        <p:cTn id="42" dur="500"/>
                                        <p:tgtEl>
                                          <p:spTgt spid="34"/>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barn(inVertical)">
                                      <p:cBhvr>
                                        <p:cTn id="47" dur="500"/>
                                        <p:tgtEl>
                                          <p:spTgt spid="35"/>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grpId="0" nodeType="clickEffect">
                                  <p:stCondLst>
                                    <p:cond delay="0"/>
                                  </p:stCondLst>
                                  <p:childTnLst>
                                    <p:set>
                                      <p:cBhvr>
                                        <p:cTn id="51" dur="1" fill="hold">
                                          <p:stCondLst>
                                            <p:cond delay="0"/>
                                          </p:stCondLst>
                                        </p:cTn>
                                        <p:tgtEl>
                                          <p:spTgt spid="36"/>
                                        </p:tgtEl>
                                        <p:attrNameLst>
                                          <p:attrName>style.visibility</p:attrName>
                                        </p:attrNameLst>
                                      </p:cBhvr>
                                      <p:to>
                                        <p:strVal val="visible"/>
                                      </p:to>
                                    </p:set>
                                    <p:animEffect transition="in" filter="barn(inVertical)">
                                      <p:cBhvr>
                                        <p:cTn id="52" dur="500"/>
                                        <p:tgtEl>
                                          <p:spTgt spid="36"/>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grpId="0" nodeType="click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barn(inVertical)">
                                      <p:cBhvr>
                                        <p:cTn id="57" dur="500"/>
                                        <p:tgtEl>
                                          <p:spTgt spid="17"/>
                                        </p:tgtEl>
                                      </p:cBhvr>
                                    </p:animEffect>
                                  </p:childTnLst>
                                </p:cTn>
                              </p:par>
                            </p:childTnLst>
                          </p:cTn>
                        </p:par>
                      </p:childTnLst>
                    </p:cTn>
                  </p:par>
                  <p:par>
                    <p:cTn id="58" fill="hold">
                      <p:stCondLst>
                        <p:cond delay="indefinite"/>
                      </p:stCondLst>
                      <p:childTnLst>
                        <p:par>
                          <p:cTn id="59" fill="hold">
                            <p:stCondLst>
                              <p:cond delay="0"/>
                            </p:stCondLst>
                            <p:childTnLst>
                              <p:par>
                                <p:cTn id="60" presetID="16" presetClass="entr" presetSubtype="21" fill="hold" grpId="0" nodeType="click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barn(inVertical)">
                                      <p:cBhvr>
                                        <p:cTn id="6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44" grpId="0"/>
      <p:bldP spid="46" grpId="0"/>
      <p:bldP spid="50" grpId="0"/>
      <p:bldP spid="51" grpId="0"/>
      <p:bldP spid="31" grpId="0"/>
      <p:bldP spid="34" grpId="0"/>
      <p:bldP spid="35" grpId="0"/>
      <p:bldP spid="36" grpId="0"/>
      <p:bldP spid="4" grpId="0"/>
      <p:bldP spid="17" grpId="0"/>
      <p:bldP spid="18" grpId="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bwMode="auto">
          <a:xfrm>
            <a:off x="250825" y="112184"/>
            <a:ext cx="1873250" cy="814325"/>
          </a:xfrm>
          <a:prstGeom prst="rect">
            <a:avLst/>
          </a:prstGeom>
        </p:spPr>
        <p:txBody>
          <a:bodyPr>
            <a:spAutoFit/>
          </a:bodyPr>
          <a:lstStyle/>
          <a:p>
            <a:pPr marL="0" marR="0" lvl="0" indent="0" algn="l" defTabSz="1219200" rtl="0" eaLnBrk="0" fontAlgn="base" latinLnBrk="0" hangingPunct="0">
              <a:lnSpc>
                <a:spcPct val="110000"/>
              </a:lnSpc>
              <a:spcBef>
                <a:spcPct val="0"/>
              </a:spcBef>
              <a:spcAft>
                <a:spcPct val="0"/>
              </a:spcAft>
              <a:buClrTx/>
              <a:buSzTx/>
              <a:buFontTx/>
              <a:buNone/>
              <a:defRPr/>
            </a:pPr>
            <a:endParaRPr kumimoji="0" lang="en-US" altLang="zh-CN" sz="4265" b="1" i="0" u="none" strike="noStrike" kern="1200" cap="none" spc="0" normalizeH="0" baseline="0" noProof="0" dirty="0">
              <a:ln>
                <a:noFill/>
              </a:ln>
              <a:solidFill>
                <a:srgbClr val="FFFF00"/>
              </a:solidFill>
              <a:effectLst/>
              <a:uLnTx/>
              <a:uFillTx/>
              <a:latin typeface="等线 Light" panose="02010600030101010101" pitchFamily="2" charset="-122"/>
              <a:ea typeface="等线 Light" panose="02010600030101010101" pitchFamily="2" charset="-122"/>
              <a:cs typeface="+mn-cs"/>
            </a:endParaRPr>
          </a:p>
        </p:txBody>
      </p:sp>
      <p:sp>
        <p:nvSpPr>
          <p:cNvPr id="7" name="TextBox 2"/>
          <p:cNvSpPr txBox="1">
            <a:spLocks noChangeArrowheads="1"/>
          </p:cNvSpPr>
          <p:nvPr/>
        </p:nvSpPr>
        <p:spPr bwMode="auto">
          <a:xfrm>
            <a:off x="2700338" y="869953"/>
            <a:ext cx="4895850" cy="6918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Ø"/>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阅读</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西游记</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中孙悟空大闹天空、孙悟空三打白骨精和真假美猴王的故事。</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Ø"/>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选取其中一个故事，写</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100</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字左右的故事简介。</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8" name="TextBox 16"/>
          <p:cNvSpPr txBox="1"/>
          <p:nvPr/>
        </p:nvSpPr>
        <p:spPr>
          <a:xfrm>
            <a:off x="190061" y="439064"/>
            <a:ext cx="2659703" cy="830997"/>
          </a:xfrm>
          <a:prstGeom prst="rect">
            <a:avLst/>
          </a:prstGeom>
          <a:noFill/>
        </p:spPr>
        <p:txBody>
          <a:bodyPr wrap="none">
            <a:spAutoFit/>
          </a:bodyPr>
          <a:lstStyle>
            <a:defPPr>
              <a:defRPr lang="zh-CN"/>
            </a:defPPr>
            <a:lvl1pPr algn="ctr">
              <a:defRPr sz="4400" b="1" cap="all">
                <a:solidFill>
                  <a:srgbClr val="FF00FF"/>
                </a:solidFill>
                <a:effectLst>
                  <a:outerShdw blurRad="19685" dist="12700" dir="5400000" algn="tl" rotWithShape="0">
                    <a:schemeClr val="accent1">
                      <a:satMod val="130000"/>
                      <a:alpha val="60000"/>
                    </a:schemeClr>
                  </a:outerShdw>
                  <a:reflection blurRad="10000" stA="55000" endPos="48000" dist="500" dir="5400000" sy="-100000" algn="bl" rotWithShape="0"/>
                </a:effectLst>
                <a:latin typeface="Arial" panose="020B0604020202020204" pitchFamily="34" charset="0"/>
              </a:defRPr>
            </a:lvl1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all" spc="0" normalizeH="0" baseline="0" noProof="0" dirty="0">
                <a:ln w="9000" cmpd="sng">
                  <a:solidFill>
                    <a:srgbClr val="FFC000">
                      <a:shade val="50000"/>
                      <a:satMod val="120000"/>
                    </a:srgbClr>
                  </a:solidFill>
                  <a:prstDash val="solid"/>
                </a:ln>
                <a:solidFill>
                  <a:srgbClr val="FFC000"/>
                </a:solidFill>
                <a:effectLst>
                  <a:reflection blurRad="12700" stA="28000" endPos="45000" dist="1000" dir="5400000" sy="-100000" algn="bl" rotWithShape="0"/>
                </a:effectLst>
                <a:uLnTx/>
                <a:uFillTx/>
                <a:latin typeface="Arial" panose="020B0604020202020204" pitchFamily="34" charset="0"/>
                <a:ea typeface="宋体" panose="02010600030101010101" pitchFamily="2" charset="-122"/>
                <a:cs typeface="+mn-cs"/>
              </a:rPr>
              <a:t>课后作业</a:t>
            </a:r>
          </a:p>
        </p:txBody>
      </p:sp>
      <p:pic>
        <p:nvPicPr>
          <p:cNvPr id="38916" name="图片 1"/>
          <p:cNvPicPr>
            <a:picLocks noChangeAspect="1" noChangeArrowheads="1"/>
          </p:cNvPicPr>
          <p:nvPr/>
        </p:nvPicPr>
        <p:blipFill>
          <a:blip r:embed="rId2" cstate="email"/>
          <a:srcRect/>
          <a:stretch>
            <a:fillRect/>
          </a:stretch>
        </p:blipFill>
        <p:spPr bwMode="auto">
          <a:xfrm>
            <a:off x="468313" y="1989667"/>
            <a:ext cx="1865312" cy="35665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grpId="0" nodeType="clickEffect">
                                  <p:stCondLst>
                                    <p:cond delay="0"/>
                                  </p:stCondLst>
                                  <p:childTnLst>
                                    <p:animRot by="120000">
                                      <p:cBhvr>
                                        <p:cTn id="6" dur="100" fill="hold">
                                          <p:stCondLst>
                                            <p:cond delay="0"/>
                                          </p:stCondLst>
                                        </p:cTn>
                                        <p:tgtEl>
                                          <p:spTgt spid="7"/>
                                        </p:tgtEl>
                                        <p:attrNameLst>
                                          <p:attrName>r</p:attrName>
                                        </p:attrNameLst>
                                      </p:cBhvr>
                                    </p:animRot>
                                    <p:animRot by="-240000">
                                      <p:cBhvr>
                                        <p:cTn id="7" dur="200" fill="hold">
                                          <p:stCondLst>
                                            <p:cond delay="200"/>
                                          </p:stCondLst>
                                        </p:cTn>
                                        <p:tgtEl>
                                          <p:spTgt spid="7"/>
                                        </p:tgtEl>
                                        <p:attrNameLst>
                                          <p:attrName>r</p:attrName>
                                        </p:attrNameLst>
                                      </p:cBhvr>
                                    </p:animRot>
                                    <p:animRot by="240000">
                                      <p:cBhvr>
                                        <p:cTn id="8" dur="200" fill="hold">
                                          <p:stCondLst>
                                            <p:cond delay="400"/>
                                          </p:stCondLst>
                                        </p:cTn>
                                        <p:tgtEl>
                                          <p:spTgt spid="7"/>
                                        </p:tgtEl>
                                        <p:attrNameLst>
                                          <p:attrName>r</p:attrName>
                                        </p:attrNameLst>
                                      </p:cBhvr>
                                    </p:animRot>
                                    <p:animRot by="-240000">
                                      <p:cBhvr>
                                        <p:cTn id="9" dur="200" fill="hold">
                                          <p:stCondLst>
                                            <p:cond delay="600"/>
                                          </p:stCondLst>
                                        </p:cTn>
                                        <p:tgtEl>
                                          <p:spTgt spid="7"/>
                                        </p:tgtEl>
                                        <p:attrNameLst>
                                          <p:attrName>r</p:attrName>
                                        </p:attrNameLst>
                                      </p:cBhvr>
                                    </p:animRot>
                                    <p:animRot by="120000">
                                      <p:cBhvr>
                                        <p:cTn id="10" dur="200" fill="hold">
                                          <p:stCondLst>
                                            <p:cond delay="800"/>
                                          </p:stCondLst>
                                        </p:cTn>
                                        <p:tgtEl>
                                          <p:spTgt spid="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文本框 10"/>
          <p:cNvSpPr txBox="1">
            <a:spLocks noChangeArrowheads="1"/>
          </p:cNvSpPr>
          <p:nvPr/>
        </p:nvSpPr>
        <p:spPr bwMode="auto">
          <a:xfrm>
            <a:off x="827585" y="2564905"/>
            <a:ext cx="3889375" cy="1897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8</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en-US" altLang="zh-CN" sz="5865" b="1" i="0" u="none" strike="noStrike" kern="1200" cap="none" spc="0" normalizeH="0" baseline="3000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en-US" altLang="zh-CN"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红楼春趣</a:t>
            </a:r>
          </a:p>
        </p:txBody>
      </p:sp>
    </p:spTree>
  </p:cSld>
  <p:clrMapOvr>
    <a:masterClrMapping/>
  </p:clrMapOvr>
  <p:transition spd="slow">
    <p:cover dir="rd"/>
  </p:transition>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Text Box 15"/>
          <p:cNvSpPr txBox="1">
            <a:spLocks noChangeArrowheads="1"/>
          </p:cNvSpPr>
          <p:nvPr/>
        </p:nvSpPr>
        <p:spPr bwMode="auto">
          <a:xfrm>
            <a:off x="1762125" y="1278467"/>
            <a:ext cx="4032250" cy="75610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ts val="160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像蝴蝶，像飞鸟，</a:t>
            </a:r>
          </a:p>
          <a:p>
            <a:pPr marL="0" marR="0" lvl="0" indent="0" algn="l" defTabSz="1219200" rtl="0" eaLnBrk="1" fontAlgn="base" latinLnBrk="0" hangingPunct="1">
              <a:lnSpc>
                <a:spcPct val="100000"/>
              </a:lnSpc>
              <a:spcBef>
                <a:spcPts val="160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乘着风儿天空飘。</a:t>
            </a:r>
          </a:p>
          <a:p>
            <a:pPr marL="0" marR="0" lvl="0" indent="0" algn="l" defTabSz="1219200" rtl="0" eaLnBrk="1" fontAlgn="base" latinLnBrk="0" hangingPunct="1">
              <a:lnSpc>
                <a:spcPct val="100000"/>
              </a:lnSpc>
              <a:spcBef>
                <a:spcPts val="160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一根线儿拴住它，</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00000"/>
              </a:lnSpc>
              <a:spcBef>
                <a:spcPts val="160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无风一栽往下掉。</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r" defTabSz="1219200" rtl="0" eaLnBrk="1" fontAlgn="base" latinLnBrk="0" hangingPunct="1">
              <a:lnSpc>
                <a:spcPct val="100000"/>
              </a:lnSpc>
              <a:spcBef>
                <a:spcPts val="160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谜底（     ）</a:t>
            </a:r>
          </a:p>
        </p:txBody>
      </p:sp>
      <p:pic>
        <p:nvPicPr>
          <p:cNvPr id="4" name="图片 3"/>
          <p:cNvPicPr>
            <a:picLocks noChangeAspect="1" noChangeArrowheads="1"/>
          </p:cNvPicPr>
          <p:nvPr/>
        </p:nvPicPr>
        <p:blipFill>
          <a:blip r:embed="rId2" cstate="email"/>
          <a:srcRect/>
          <a:stretch>
            <a:fillRect/>
          </a:stretch>
        </p:blipFill>
        <p:spPr bwMode="auto">
          <a:xfrm>
            <a:off x="5794376" y="1811868"/>
            <a:ext cx="2557463" cy="27855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Box 15"/>
          <p:cNvSpPr txBox="1">
            <a:spLocks noChangeArrowheads="1"/>
          </p:cNvSpPr>
          <p:nvPr/>
        </p:nvSpPr>
        <p:spPr bwMode="auto">
          <a:xfrm>
            <a:off x="3924301" y="5014386"/>
            <a:ext cx="143827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ts val="160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风筝</a:t>
            </a:r>
          </a:p>
        </p:txBody>
      </p:sp>
      <p:sp>
        <p:nvSpPr>
          <p:cNvPr id="6" name="Text Box 15"/>
          <p:cNvSpPr txBox="1">
            <a:spLocks noChangeArrowheads="1"/>
          </p:cNvSpPr>
          <p:nvPr/>
        </p:nvSpPr>
        <p:spPr bwMode="auto">
          <a:xfrm>
            <a:off x="620959" y="1988840"/>
            <a:ext cx="923330" cy="211223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eaVert">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50000"/>
              </a:spcBef>
              <a:spcAft>
                <a:spcPct val="0"/>
              </a:spcAft>
              <a:buClrTx/>
              <a:buSzTx/>
              <a:buFontTx/>
              <a:buNone/>
              <a:defRPr/>
            </a:pPr>
            <a:r>
              <a:rPr kumimoji="0" lang="zh-CN" altLang="en-US" sz="4800" b="1" i="0" u="none" strike="noStrike" kern="1200" cap="none" spc="0" normalizeH="0" baseline="0" noProof="0" dirty="0">
                <a:ln>
                  <a:noFill/>
                </a:ln>
                <a:solidFill>
                  <a:srgbClr val="0000FF"/>
                </a:solidFill>
                <a:effectLst/>
                <a:highlight>
                  <a:srgbClr val="00FFFF"/>
                </a:highlight>
                <a:uLnTx/>
                <a:uFillTx/>
                <a:latin typeface="楷体" panose="02010609060101010101" pitchFamily="49" charset="-122"/>
                <a:ea typeface="楷体" panose="02010609060101010101" pitchFamily="49" charset="-122"/>
                <a:cs typeface="+mn-cs"/>
              </a:rPr>
              <a:t>猜一猜</a:t>
            </a: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cstate="email">
            <a:clrChange>
              <a:clrFrom>
                <a:srgbClr val="FFFFFF"/>
              </a:clrFrom>
              <a:clrTo>
                <a:srgbClr val="FFFFFF">
                  <a:alpha val="0"/>
                </a:srgbClr>
              </a:clrTo>
            </a:clrChange>
          </a:blip>
          <a:stretch>
            <a:fillRect/>
          </a:stretch>
        </p:blipFill>
        <p:spPr>
          <a:xfrm>
            <a:off x="6444209" y="1797917"/>
            <a:ext cx="1706771" cy="2933883"/>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grpSp>
        <p:nvGrpSpPr>
          <p:cNvPr id="3" name="组合 12"/>
          <p:cNvGrpSpPr/>
          <p:nvPr/>
        </p:nvGrpSpPr>
        <p:grpSpPr bwMode="auto">
          <a:xfrm>
            <a:off x="684214" y="165101"/>
            <a:ext cx="1882775" cy="1405000"/>
            <a:chOff x="430744" y="340771"/>
            <a:chExt cx="1883464" cy="1054389"/>
          </a:xfrm>
        </p:grpSpPr>
        <p:sp>
          <p:nvSpPr>
            <p:cNvPr id="4" name="文本框 25"/>
            <p:cNvSpPr txBox="1">
              <a:spLocks noChangeArrowheads="1"/>
            </p:cNvSpPr>
            <p:nvPr/>
          </p:nvSpPr>
          <p:spPr bwMode="auto">
            <a:xfrm>
              <a:off x="430744" y="340771"/>
              <a:ext cx="1883464" cy="10543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w="6350">
                    <a:solidFill>
                      <a:prstClr val="black"/>
                    </a:solidFill>
                  </a:ln>
                  <a:solidFill>
                    <a:srgbClr val="FFFF00"/>
                  </a:solidFill>
                  <a:effectLst/>
                  <a:uLnTx/>
                  <a:uFillTx/>
                  <a:latin typeface="黑体" panose="02010609060101010101" pitchFamily="49" charset="-122"/>
                  <a:ea typeface="黑体" panose="02010609060101010101" pitchFamily="49" charset="-122"/>
                  <a:cs typeface="+mn-cs"/>
                </a:rPr>
                <a:t>作者简介</a:t>
              </a:r>
            </a:p>
          </p:txBody>
        </p:sp>
        <p:sp>
          <p:nvSpPr>
            <p:cNvPr id="5" name="半闭框 4"/>
            <p:cNvSpPr/>
            <p:nvPr/>
          </p:nvSpPr>
          <p:spPr>
            <a:xfrm rot="5400000">
              <a:off x="2087086" y="374155"/>
              <a:ext cx="216031" cy="215979"/>
            </a:xfrm>
            <a:prstGeom prst="halfFram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Arial" panose="020B0604020202020204"/>
                <a:ea typeface="宋体" panose="02010600030101010101" pitchFamily="2" charset="-122"/>
                <a:cs typeface="+mn-cs"/>
              </a:endParaRPr>
            </a:p>
          </p:txBody>
        </p:sp>
        <p:sp>
          <p:nvSpPr>
            <p:cNvPr id="6" name="半闭框 5"/>
            <p:cNvSpPr/>
            <p:nvPr/>
          </p:nvSpPr>
          <p:spPr>
            <a:xfrm rot="5400000" flipH="1" flipV="1">
              <a:off x="430718" y="771271"/>
              <a:ext cx="216031" cy="215979"/>
            </a:xfrm>
            <a:prstGeom prst="halfFram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Arial" panose="020B0604020202020204"/>
                <a:ea typeface="宋体" panose="02010600030101010101" pitchFamily="2" charset="-122"/>
                <a:cs typeface="+mn-cs"/>
              </a:endParaRPr>
            </a:p>
          </p:txBody>
        </p:sp>
      </p:grpSp>
      <p:sp>
        <p:nvSpPr>
          <p:cNvPr id="7" name="文本框 6"/>
          <p:cNvSpPr txBox="1">
            <a:spLocks noChangeArrowheads="1"/>
          </p:cNvSpPr>
          <p:nvPr/>
        </p:nvSpPr>
        <p:spPr bwMode="auto">
          <a:xfrm>
            <a:off x="1258889" y="2084919"/>
            <a:ext cx="4897437"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曹雪芹</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（约</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1715—</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约</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1763</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），名霑，字梦阮，号雪芹，又号芹溪、芹圃，清代小说家。</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par>
                                <p:cTn id="8" presetID="14" presetClass="entr" presetSubtype="1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randombar(horizontal)">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2"/>
          <p:cNvGrpSpPr/>
          <p:nvPr/>
        </p:nvGrpSpPr>
        <p:grpSpPr bwMode="auto">
          <a:xfrm>
            <a:off x="684214" y="165101"/>
            <a:ext cx="1882775" cy="1405000"/>
            <a:chOff x="430744" y="340771"/>
            <a:chExt cx="1883464" cy="1054389"/>
          </a:xfrm>
        </p:grpSpPr>
        <p:sp>
          <p:nvSpPr>
            <p:cNvPr id="3" name="文本框 25"/>
            <p:cNvSpPr txBox="1">
              <a:spLocks noChangeArrowheads="1"/>
            </p:cNvSpPr>
            <p:nvPr/>
          </p:nvSpPr>
          <p:spPr bwMode="auto">
            <a:xfrm>
              <a:off x="430744" y="340771"/>
              <a:ext cx="1883464" cy="10543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w="6350">
                    <a:solidFill>
                      <a:prstClr val="black"/>
                    </a:solidFill>
                  </a:ln>
                  <a:solidFill>
                    <a:srgbClr val="FFFF00"/>
                  </a:solidFill>
                  <a:effectLst/>
                  <a:uLnTx/>
                  <a:uFillTx/>
                  <a:latin typeface="黑体" panose="02010609060101010101" pitchFamily="49" charset="-122"/>
                  <a:ea typeface="黑体" panose="02010609060101010101" pitchFamily="49" charset="-122"/>
                  <a:cs typeface="+mn-cs"/>
                </a:rPr>
                <a:t>初读课文</a:t>
              </a:r>
            </a:p>
          </p:txBody>
        </p:sp>
        <p:sp>
          <p:nvSpPr>
            <p:cNvPr id="4" name="半闭框 3"/>
            <p:cNvSpPr/>
            <p:nvPr/>
          </p:nvSpPr>
          <p:spPr>
            <a:xfrm rot="5400000">
              <a:off x="2087086" y="374155"/>
              <a:ext cx="216031" cy="215979"/>
            </a:xfrm>
            <a:prstGeom prst="halfFram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Arial" panose="020B0604020202020204"/>
                <a:ea typeface="宋体" panose="02010600030101010101" pitchFamily="2" charset="-122"/>
                <a:cs typeface="+mn-cs"/>
              </a:endParaRPr>
            </a:p>
          </p:txBody>
        </p:sp>
        <p:sp>
          <p:nvSpPr>
            <p:cNvPr id="5" name="半闭框 4"/>
            <p:cNvSpPr/>
            <p:nvPr/>
          </p:nvSpPr>
          <p:spPr>
            <a:xfrm rot="5400000" flipH="1" flipV="1">
              <a:off x="430718" y="771271"/>
              <a:ext cx="216031" cy="215979"/>
            </a:xfrm>
            <a:prstGeom prst="halfFram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Arial" panose="020B0604020202020204"/>
                <a:ea typeface="宋体" panose="02010600030101010101" pitchFamily="2" charset="-122"/>
                <a:cs typeface="+mn-cs"/>
              </a:endParaRPr>
            </a:p>
          </p:txBody>
        </p:sp>
      </p:grpSp>
      <p:sp>
        <p:nvSpPr>
          <p:cNvPr id="9221" name="矩形 6"/>
          <p:cNvSpPr>
            <a:spLocks noChangeArrowheads="1"/>
          </p:cNvSpPr>
          <p:nvPr/>
        </p:nvSpPr>
        <p:spPr bwMode="auto">
          <a:xfrm>
            <a:off x="827089" y="1701801"/>
            <a:ext cx="7489825"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自由朗读课文，疏通生字词，在每个自然段前标上序号，读完说一说：课文主要讲了一件什么事？</a:t>
            </a:r>
            <a:endParaRPr kumimoji="0" lang="zh-CN" altLang="en-US" sz="4265"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8" name="文本框 7"/>
          <p:cNvSpPr txBox="1">
            <a:spLocks noChangeArrowheads="1"/>
          </p:cNvSpPr>
          <p:nvPr/>
        </p:nvSpPr>
        <p:spPr bwMode="auto">
          <a:xfrm>
            <a:off x="860426" y="4360335"/>
            <a:ext cx="7421563"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课文讲述的是宝玉、黛玉等在大观园内放风筝的故事。</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iterate type="lt">
                                    <p:tmPct val="5000"/>
                                  </p:iterate>
                                  <p:childTnLst>
                                    <p:set>
                                      <p:cBhvr>
                                        <p:cTn id="6" dur="1" fill="hold">
                                          <p:stCondLst>
                                            <p:cond delay="0"/>
                                          </p:stCondLst>
                                        </p:cTn>
                                        <p:tgtEl>
                                          <p:spTgt spid="8"/>
                                        </p:tgtEl>
                                        <p:attrNameLst>
                                          <p:attrName>style.visibility</p:attrName>
                                        </p:attrNameLst>
                                      </p:cBhvr>
                                      <p:to>
                                        <p:strVal val="visible"/>
                                      </p:to>
                                    </p:set>
                                    <p:animEffect transition="in" filter="wipe(down)">
                                      <p:cBhvr>
                                        <p:cTn id="7"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文本框 2"/>
          <p:cNvSpPr txBox="1">
            <a:spLocks noChangeArrowheads="1"/>
          </p:cNvSpPr>
          <p:nvPr/>
        </p:nvSpPr>
        <p:spPr bwMode="auto">
          <a:xfrm>
            <a:off x="647701" y="2112433"/>
            <a:ext cx="8121650" cy="4525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8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恰好  窗屉子  姹紫嫣红  忌讳    晦气  桥墩  宝钗  宽敞  袭人</a:t>
            </a:r>
          </a:p>
        </p:txBody>
      </p:sp>
      <p:sp>
        <p:nvSpPr>
          <p:cNvPr id="32" name="文本框 2"/>
          <p:cNvSpPr txBox="1">
            <a:spLocks noChangeArrowheads="1"/>
          </p:cNvSpPr>
          <p:nvPr/>
        </p:nvSpPr>
        <p:spPr bwMode="auto">
          <a:xfrm>
            <a:off x="647701" y="2112433"/>
            <a:ext cx="7593013" cy="4525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8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FF33CC"/>
                </a:solidFill>
                <a:effectLst/>
                <a:uLnTx/>
                <a:uFillTx/>
                <a:latin typeface="楷体" panose="02010609060101010101" pitchFamily="49" charset="-122"/>
                <a:ea typeface="楷体" panose="02010609060101010101" pitchFamily="49" charset="-122"/>
                <a:cs typeface="+mn-cs"/>
              </a:rPr>
              <a:t>恰</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好</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窗</a:t>
            </a:r>
            <a:r>
              <a:rPr kumimoji="0" lang="zh-CN" altLang="en-US" sz="5335" b="1" i="0" u="none" strike="noStrike" kern="1200" cap="none" spc="0" normalizeH="0" baseline="0" noProof="0">
                <a:ln>
                  <a:noFill/>
                </a:ln>
                <a:solidFill>
                  <a:srgbClr val="FF33CC"/>
                </a:solidFill>
                <a:effectLst/>
                <a:uLnTx/>
                <a:uFillTx/>
                <a:latin typeface="楷体" panose="02010609060101010101" pitchFamily="49" charset="-122"/>
                <a:ea typeface="楷体" panose="02010609060101010101" pitchFamily="49" charset="-122"/>
                <a:cs typeface="+mn-cs"/>
              </a:rPr>
              <a:t>屉</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子</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姹紫</a:t>
            </a:r>
            <a:r>
              <a:rPr kumimoji="0" lang="zh-CN" altLang="en-US" sz="5335" b="1" i="0" u="none" strike="noStrike" kern="1200" cap="none" spc="0" normalizeH="0" baseline="0" noProof="0">
                <a:ln>
                  <a:noFill/>
                </a:ln>
                <a:solidFill>
                  <a:srgbClr val="FF33CC"/>
                </a:solidFill>
                <a:effectLst/>
                <a:uLnTx/>
                <a:uFillTx/>
                <a:latin typeface="楷体" panose="02010609060101010101" pitchFamily="49" charset="-122"/>
                <a:ea typeface="楷体" panose="02010609060101010101" pitchFamily="49" charset="-122"/>
                <a:cs typeface="+mn-cs"/>
              </a:rPr>
              <a:t>嫣</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红</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忌</a:t>
            </a:r>
            <a:r>
              <a:rPr kumimoji="0" lang="zh-CN" altLang="en-US" sz="5335" b="1" i="0" u="none" strike="noStrike" kern="1200" cap="none" spc="0" normalizeH="0" baseline="0" noProof="0">
                <a:ln>
                  <a:noFill/>
                </a:ln>
                <a:solidFill>
                  <a:srgbClr val="FF33CC"/>
                </a:solidFill>
                <a:effectLst/>
                <a:uLnTx/>
                <a:uFillTx/>
                <a:latin typeface="楷体" panose="02010609060101010101" pitchFamily="49" charset="-122"/>
                <a:ea typeface="楷体" panose="02010609060101010101" pitchFamily="49" charset="-122"/>
                <a:cs typeface="+mn-cs"/>
              </a:rPr>
              <a:t>讳</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srgbClr val="FF33CC"/>
                </a:solidFill>
                <a:effectLst/>
                <a:uLnTx/>
                <a:uFillTx/>
                <a:latin typeface="楷体" panose="02010609060101010101" pitchFamily="49" charset="-122"/>
                <a:ea typeface="楷体" panose="02010609060101010101" pitchFamily="49" charset="-122"/>
                <a:cs typeface="+mn-cs"/>
              </a:rPr>
              <a:t>晦</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气</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桥</a:t>
            </a:r>
            <a:r>
              <a:rPr kumimoji="0" lang="zh-CN" altLang="en-US" sz="5335" b="1" i="0" u="none" strike="noStrike" kern="1200" cap="none" spc="0" normalizeH="0" baseline="0" noProof="0">
                <a:ln>
                  <a:noFill/>
                </a:ln>
                <a:solidFill>
                  <a:srgbClr val="FF33CC"/>
                </a:solidFill>
                <a:effectLst/>
                <a:uLnTx/>
                <a:uFillTx/>
                <a:latin typeface="楷体" panose="02010609060101010101" pitchFamily="49" charset="-122"/>
                <a:ea typeface="楷体" panose="02010609060101010101" pitchFamily="49" charset="-122"/>
                <a:cs typeface="+mn-cs"/>
              </a:rPr>
              <a:t>墩</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宝</a:t>
            </a:r>
            <a:r>
              <a:rPr kumimoji="0" lang="zh-CN" altLang="en-US" sz="5335" b="1" i="0" u="none" strike="noStrike" kern="1200" cap="none" spc="0" normalizeH="0" baseline="0" noProof="0">
                <a:ln>
                  <a:noFill/>
                </a:ln>
                <a:solidFill>
                  <a:srgbClr val="FF33CC"/>
                </a:solidFill>
                <a:effectLst/>
                <a:uLnTx/>
                <a:uFillTx/>
                <a:latin typeface="楷体" panose="02010609060101010101" pitchFamily="49" charset="-122"/>
                <a:ea typeface="楷体" panose="02010609060101010101" pitchFamily="49" charset="-122"/>
                <a:cs typeface="+mn-cs"/>
              </a:rPr>
              <a:t>钗</a:t>
            </a:r>
            <a:r>
              <a:rPr kumimoji="0" lang="zh-CN" altLang="en-US" sz="53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宽</a:t>
            </a:r>
            <a:r>
              <a:rPr kumimoji="0" lang="zh-CN" altLang="en-US" sz="5335" b="1" i="0" u="none" strike="noStrike" kern="1200" cap="none" spc="0" normalizeH="0" baseline="0" noProof="0">
                <a:ln>
                  <a:noFill/>
                </a:ln>
                <a:solidFill>
                  <a:srgbClr val="FF33CC"/>
                </a:solidFill>
                <a:effectLst/>
                <a:uLnTx/>
                <a:uFillTx/>
                <a:latin typeface="楷体" panose="02010609060101010101" pitchFamily="49" charset="-122"/>
                <a:ea typeface="楷体" panose="02010609060101010101" pitchFamily="49" charset="-122"/>
                <a:cs typeface="+mn-cs"/>
              </a:rPr>
              <a:t>敞</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srgbClr val="FF33CC"/>
                </a:solidFill>
                <a:effectLst/>
                <a:uLnTx/>
                <a:uFillTx/>
                <a:latin typeface="楷体" panose="02010609060101010101" pitchFamily="49" charset="-122"/>
                <a:ea typeface="楷体" panose="02010609060101010101" pitchFamily="49" charset="-122"/>
                <a:cs typeface="+mn-cs"/>
              </a:rPr>
              <a:t>袭</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人</a:t>
            </a:r>
          </a:p>
        </p:txBody>
      </p:sp>
      <p:sp>
        <p:nvSpPr>
          <p:cNvPr id="7170" name="文本框 17"/>
          <p:cNvSpPr txBox="1">
            <a:spLocks noChangeArrowheads="1"/>
          </p:cNvSpPr>
          <p:nvPr/>
        </p:nvSpPr>
        <p:spPr bwMode="auto">
          <a:xfrm>
            <a:off x="3348038" y="548217"/>
            <a:ext cx="1820862"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srgbClr val="4F81BD">
                    <a:lumMod val="75000"/>
                  </a:srgbClr>
                </a:solidFill>
                <a:effectLst/>
                <a:uLnTx/>
                <a:uFillTx/>
                <a:latin typeface="黑体" panose="02010609060101010101" pitchFamily="49" charset="-122"/>
                <a:ea typeface="黑体" panose="02010609060101010101" pitchFamily="49" charset="-122"/>
                <a:cs typeface="+mn-cs"/>
              </a:rPr>
              <a:t>我会读</a:t>
            </a:r>
          </a:p>
        </p:txBody>
      </p:sp>
      <p:grpSp>
        <p:nvGrpSpPr>
          <p:cNvPr id="2" name="组合 12"/>
          <p:cNvGrpSpPr/>
          <p:nvPr/>
        </p:nvGrpSpPr>
        <p:grpSpPr bwMode="auto">
          <a:xfrm>
            <a:off x="539751" y="550334"/>
            <a:ext cx="1882775" cy="1405000"/>
            <a:chOff x="430744" y="340771"/>
            <a:chExt cx="1883464" cy="1054389"/>
          </a:xfrm>
        </p:grpSpPr>
        <p:sp>
          <p:nvSpPr>
            <p:cNvPr id="27" name="文本框 25"/>
            <p:cNvSpPr txBox="1">
              <a:spLocks noChangeArrowheads="1"/>
            </p:cNvSpPr>
            <p:nvPr/>
          </p:nvSpPr>
          <p:spPr bwMode="auto">
            <a:xfrm>
              <a:off x="430744" y="340771"/>
              <a:ext cx="1883464" cy="10543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w="6350">
                    <a:solidFill>
                      <a:prstClr val="black"/>
                    </a:solidFill>
                  </a:ln>
                  <a:solidFill>
                    <a:srgbClr val="FFCB17"/>
                  </a:solidFill>
                  <a:effectLst/>
                  <a:uLnTx/>
                  <a:uFillTx/>
                  <a:latin typeface="黑体" panose="02010609060101010101" pitchFamily="49" charset="-122"/>
                  <a:ea typeface="黑体" panose="02010609060101010101" pitchFamily="49" charset="-122"/>
                  <a:cs typeface="+mn-cs"/>
                </a:rPr>
                <a:t>字词学习</a:t>
              </a:r>
            </a:p>
          </p:txBody>
        </p:sp>
        <p:sp>
          <p:nvSpPr>
            <p:cNvPr id="28" name="半闭框 27"/>
            <p:cNvSpPr/>
            <p:nvPr/>
          </p:nvSpPr>
          <p:spPr>
            <a:xfrm rot="5400000">
              <a:off x="2087087" y="374155"/>
              <a:ext cx="216031" cy="215979"/>
            </a:xfrm>
            <a:prstGeom prst="halfFram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Arial" panose="020B0604020202020204"/>
                <a:ea typeface="宋体" panose="02010600030101010101" pitchFamily="2" charset="-122"/>
                <a:cs typeface="+mn-cs"/>
              </a:endParaRPr>
            </a:p>
          </p:txBody>
        </p:sp>
        <p:sp>
          <p:nvSpPr>
            <p:cNvPr id="29" name="半闭框 28"/>
            <p:cNvSpPr/>
            <p:nvPr/>
          </p:nvSpPr>
          <p:spPr>
            <a:xfrm rot="5400000" flipH="1" flipV="1">
              <a:off x="430718" y="771271"/>
              <a:ext cx="216031" cy="215979"/>
            </a:xfrm>
            <a:prstGeom prst="halfFram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Arial" panose="020B0604020202020204"/>
                <a:ea typeface="宋体" panose="02010600030101010101" pitchFamily="2" charset="-122"/>
                <a:cs typeface="+mn-cs"/>
              </a:endParaRP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图片 24"/>
          <p:cNvPicPr>
            <a:picLocks noChangeAspect="1" noChangeArrowheads="1"/>
          </p:cNvPicPr>
          <p:nvPr/>
        </p:nvPicPr>
        <p:blipFill>
          <a:blip r:embed="rId2"/>
          <a:srcRect/>
          <a:stretch>
            <a:fillRect/>
          </a:stretch>
        </p:blipFill>
        <p:spPr bwMode="auto">
          <a:xfrm>
            <a:off x="1588" y="-6350"/>
            <a:ext cx="9144000" cy="68558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组合 2"/>
          <p:cNvGrpSpPr/>
          <p:nvPr/>
        </p:nvGrpSpPr>
        <p:grpSpPr bwMode="auto">
          <a:xfrm>
            <a:off x="3309938" y="1682750"/>
            <a:ext cx="1982787" cy="2095500"/>
            <a:chOff x="3090642" y="1016474"/>
            <a:chExt cx="1983042" cy="1570435"/>
          </a:xfrm>
        </p:grpSpPr>
        <p:pic>
          <p:nvPicPr>
            <p:cNvPr id="11267" name="图片 28"/>
            <p:cNvPicPr>
              <a:picLocks noChangeAspect="1" noChangeArrowheads="1"/>
            </p:cNvPicPr>
            <p:nvPr/>
          </p:nvPicPr>
          <p:blipFill>
            <a:blip r:embed="rId3" cstate="email"/>
            <a:srcRect/>
            <a:stretch>
              <a:fillRect/>
            </a:stretch>
          </p:blipFill>
          <p:spPr bwMode="auto">
            <a:xfrm rot="3555002">
              <a:off x="3296945" y="810171"/>
              <a:ext cx="1570435" cy="19830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8" name="矩形 46"/>
            <p:cNvSpPr>
              <a:spLocks noChangeArrowheads="1"/>
            </p:cNvSpPr>
            <p:nvPr/>
          </p:nvSpPr>
          <p:spPr bwMode="auto">
            <a:xfrm>
              <a:off x="3829094" y="1332374"/>
              <a:ext cx="939802" cy="7456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屉</a:t>
              </a:r>
              <a:endParaRPr kumimoji="0" lang="zh-CN" altLang="en-US"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endParaRPr>
            </a:p>
          </p:txBody>
        </p:sp>
      </p:grpSp>
      <p:grpSp>
        <p:nvGrpSpPr>
          <p:cNvPr id="3" name="组合 5"/>
          <p:cNvGrpSpPr/>
          <p:nvPr/>
        </p:nvGrpSpPr>
        <p:grpSpPr bwMode="auto">
          <a:xfrm>
            <a:off x="3309938" y="1682750"/>
            <a:ext cx="1982787" cy="2095500"/>
            <a:chOff x="3090642" y="1016474"/>
            <a:chExt cx="1983042" cy="1570435"/>
          </a:xfrm>
        </p:grpSpPr>
        <p:pic>
          <p:nvPicPr>
            <p:cNvPr id="11270" name="图片 28"/>
            <p:cNvPicPr>
              <a:picLocks noChangeAspect="1" noChangeArrowheads="1"/>
            </p:cNvPicPr>
            <p:nvPr/>
          </p:nvPicPr>
          <p:blipFill>
            <a:blip r:embed="rId3" cstate="email"/>
            <a:srcRect/>
            <a:stretch>
              <a:fillRect/>
            </a:stretch>
          </p:blipFill>
          <p:spPr bwMode="auto">
            <a:xfrm rot="3555002">
              <a:off x="3296945" y="810171"/>
              <a:ext cx="1570435" cy="19830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71" name="矩形 46"/>
            <p:cNvSpPr>
              <a:spLocks noChangeArrowheads="1"/>
            </p:cNvSpPr>
            <p:nvPr/>
          </p:nvSpPr>
          <p:spPr bwMode="auto">
            <a:xfrm>
              <a:off x="3829094" y="1332374"/>
              <a:ext cx="939802" cy="7456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嫣</a:t>
              </a:r>
              <a:endParaRPr kumimoji="0" lang="zh-CN" altLang="en-US"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endParaRPr>
            </a:p>
          </p:txBody>
        </p:sp>
      </p:grpSp>
      <p:grpSp>
        <p:nvGrpSpPr>
          <p:cNvPr id="4" name="组合 8"/>
          <p:cNvGrpSpPr/>
          <p:nvPr/>
        </p:nvGrpSpPr>
        <p:grpSpPr bwMode="auto">
          <a:xfrm>
            <a:off x="3311525" y="1663699"/>
            <a:ext cx="1982788" cy="2095500"/>
            <a:chOff x="3090642" y="1016474"/>
            <a:chExt cx="1983042" cy="1570435"/>
          </a:xfrm>
        </p:grpSpPr>
        <p:pic>
          <p:nvPicPr>
            <p:cNvPr id="11273" name="图片 28"/>
            <p:cNvPicPr>
              <a:picLocks noChangeAspect="1" noChangeArrowheads="1"/>
            </p:cNvPicPr>
            <p:nvPr/>
          </p:nvPicPr>
          <p:blipFill>
            <a:blip r:embed="rId3" cstate="email"/>
            <a:srcRect/>
            <a:stretch>
              <a:fillRect/>
            </a:stretch>
          </p:blipFill>
          <p:spPr bwMode="auto">
            <a:xfrm rot="3555002">
              <a:off x="3296945" y="810171"/>
              <a:ext cx="1570435" cy="19830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74" name="矩形 46"/>
            <p:cNvSpPr>
              <a:spLocks noChangeArrowheads="1"/>
            </p:cNvSpPr>
            <p:nvPr/>
          </p:nvSpPr>
          <p:spPr bwMode="auto">
            <a:xfrm>
              <a:off x="3829094" y="1332374"/>
              <a:ext cx="939801" cy="7456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讳</a:t>
              </a:r>
              <a:endParaRPr kumimoji="0" lang="zh-CN" altLang="en-US"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endParaRPr>
            </a:p>
          </p:txBody>
        </p:sp>
      </p:grpSp>
      <p:grpSp>
        <p:nvGrpSpPr>
          <p:cNvPr id="5" name="组合 11"/>
          <p:cNvGrpSpPr/>
          <p:nvPr/>
        </p:nvGrpSpPr>
        <p:grpSpPr bwMode="auto">
          <a:xfrm>
            <a:off x="3294062" y="1706033"/>
            <a:ext cx="1982787" cy="2095500"/>
            <a:chOff x="3090642" y="1016474"/>
            <a:chExt cx="1983042" cy="1570435"/>
          </a:xfrm>
        </p:grpSpPr>
        <p:pic>
          <p:nvPicPr>
            <p:cNvPr id="11276" name="图片 28"/>
            <p:cNvPicPr>
              <a:picLocks noChangeAspect="1" noChangeArrowheads="1"/>
            </p:cNvPicPr>
            <p:nvPr/>
          </p:nvPicPr>
          <p:blipFill>
            <a:blip r:embed="rId3" cstate="email"/>
            <a:srcRect/>
            <a:stretch>
              <a:fillRect/>
            </a:stretch>
          </p:blipFill>
          <p:spPr bwMode="auto">
            <a:xfrm rot="3555002">
              <a:off x="3296945" y="810171"/>
              <a:ext cx="1570435" cy="19830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77" name="矩形 46"/>
            <p:cNvSpPr>
              <a:spLocks noChangeArrowheads="1"/>
            </p:cNvSpPr>
            <p:nvPr/>
          </p:nvSpPr>
          <p:spPr bwMode="auto">
            <a:xfrm>
              <a:off x="3829094" y="1332374"/>
              <a:ext cx="939802" cy="7456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晦</a:t>
              </a:r>
              <a:endParaRPr kumimoji="0" lang="zh-CN" altLang="en-US"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endParaRPr>
            </a:p>
          </p:txBody>
        </p:sp>
      </p:grpSp>
      <p:grpSp>
        <p:nvGrpSpPr>
          <p:cNvPr id="6" name="组合 14"/>
          <p:cNvGrpSpPr/>
          <p:nvPr/>
        </p:nvGrpSpPr>
        <p:grpSpPr bwMode="auto">
          <a:xfrm>
            <a:off x="3292475" y="1735666"/>
            <a:ext cx="1982788" cy="2095500"/>
            <a:chOff x="3090642" y="1016474"/>
            <a:chExt cx="1983042" cy="1570435"/>
          </a:xfrm>
        </p:grpSpPr>
        <p:pic>
          <p:nvPicPr>
            <p:cNvPr id="11279" name="图片 28"/>
            <p:cNvPicPr>
              <a:picLocks noChangeAspect="1" noChangeArrowheads="1"/>
            </p:cNvPicPr>
            <p:nvPr/>
          </p:nvPicPr>
          <p:blipFill>
            <a:blip r:embed="rId3" cstate="email"/>
            <a:srcRect/>
            <a:stretch>
              <a:fillRect/>
            </a:stretch>
          </p:blipFill>
          <p:spPr bwMode="auto">
            <a:xfrm rot="3555002">
              <a:off x="3296945" y="810171"/>
              <a:ext cx="1570435" cy="19830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80" name="矩形 46"/>
            <p:cNvSpPr>
              <a:spLocks noChangeArrowheads="1"/>
            </p:cNvSpPr>
            <p:nvPr/>
          </p:nvSpPr>
          <p:spPr bwMode="auto">
            <a:xfrm>
              <a:off x="3829094" y="1332374"/>
              <a:ext cx="939801" cy="7456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钗</a:t>
              </a:r>
              <a:endParaRPr kumimoji="0" lang="zh-CN" altLang="en-US"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endParaRPr>
            </a:p>
          </p:txBody>
        </p:sp>
      </p:grpSp>
      <p:grpSp>
        <p:nvGrpSpPr>
          <p:cNvPr id="7" name="组合 17"/>
          <p:cNvGrpSpPr/>
          <p:nvPr/>
        </p:nvGrpSpPr>
        <p:grpSpPr bwMode="auto">
          <a:xfrm>
            <a:off x="3309938" y="1716617"/>
            <a:ext cx="1982787" cy="2095500"/>
            <a:chOff x="3424219" y="1437745"/>
            <a:chExt cx="1983042" cy="1570435"/>
          </a:xfrm>
        </p:grpSpPr>
        <p:pic>
          <p:nvPicPr>
            <p:cNvPr id="11282" name="图片 28"/>
            <p:cNvPicPr>
              <a:picLocks noChangeAspect="1" noChangeArrowheads="1"/>
            </p:cNvPicPr>
            <p:nvPr/>
          </p:nvPicPr>
          <p:blipFill>
            <a:blip r:embed="rId3" cstate="email"/>
            <a:srcRect/>
            <a:stretch>
              <a:fillRect/>
            </a:stretch>
          </p:blipFill>
          <p:spPr bwMode="auto">
            <a:xfrm rot="3555002">
              <a:off x="3630522" y="1231442"/>
              <a:ext cx="1570435" cy="19830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83" name="矩形 46"/>
            <p:cNvSpPr>
              <a:spLocks noChangeArrowheads="1"/>
            </p:cNvSpPr>
            <p:nvPr/>
          </p:nvSpPr>
          <p:spPr bwMode="auto">
            <a:xfrm>
              <a:off x="4158701" y="1757987"/>
              <a:ext cx="939802" cy="7456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敞</a:t>
              </a:r>
              <a:endParaRPr kumimoji="0" lang="zh-CN" altLang="en-US"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endParaRPr>
            </a:p>
          </p:txBody>
        </p:sp>
      </p:grpSp>
      <p:grpSp>
        <p:nvGrpSpPr>
          <p:cNvPr id="8" name="组合 20"/>
          <p:cNvGrpSpPr/>
          <p:nvPr/>
        </p:nvGrpSpPr>
        <p:grpSpPr bwMode="auto">
          <a:xfrm>
            <a:off x="3309938" y="1735666"/>
            <a:ext cx="1982787" cy="2095500"/>
            <a:chOff x="3090642" y="1016474"/>
            <a:chExt cx="1983042" cy="1570435"/>
          </a:xfrm>
        </p:grpSpPr>
        <p:pic>
          <p:nvPicPr>
            <p:cNvPr id="11285" name="图片 28"/>
            <p:cNvPicPr>
              <a:picLocks noChangeAspect="1" noChangeArrowheads="1"/>
            </p:cNvPicPr>
            <p:nvPr/>
          </p:nvPicPr>
          <p:blipFill>
            <a:blip r:embed="rId3" cstate="email"/>
            <a:srcRect/>
            <a:stretch>
              <a:fillRect/>
            </a:stretch>
          </p:blipFill>
          <p:spPr bwMode="auto">
            <a:xfrm rot="3555002">
              <a:off x="3296945" y="810171"/>
              <a:ext cx="1570435" cy="19830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86" name="矩形 46"/>
            <p:cNvSpPr>
              <a:spLocks noChangeArrowheads="1"/>
            </p:cNvSpPr>
            <p:nvPr/>
          </p:nvSpPr>
          <p:spPr bwMode="auto">
            <a:xfrm>
              <a:off x="3829094" y="1332374"/>
              <a:ext cx="939802" cy="7456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袭</a:t>
              </a:r>
              <a:endParaRPr kumimoji="0" lang="zh-CN" altLang="en-US"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endParaRPr>
            </a:p>
          </p:txBody>
        </p:sp>
      </p:grpSp>
      <p:grpSp>
        <p:nvGrpSpPr>
          <p:cNvPr id="9" name="组合 23"/>
          <p:cNvGrpSpPr/>
          <p:nvPr/>
        </p:nvGrpSpPr>
        <p:grpSpPr bwMode="auto">
          <a:xfrm>
            <a:off x="3309938" y="1682750"/>
            <a:ext cx="1982787" cy="2095500"/>
            <a:chOff x="3512436" y="1121180"/>
            <a:chExt cx="1983042" cy="1570435"/>
          </a:xfrm>
        </p:grpSpPr>
        <p:pic>
          <p:nvPicPr>
            <p:cNvPr id="11288" name="图片 28"/>
            <p:cNvPicPr>
              <a:picLocks noChangeAspect="1" noChangeArrowheads="1"/>
            </p:cNvPicPr>
            <p:nvPr/>
          </p:nvPicPr>
          <p:blipFill>
            <a:blip r:embed="rId3" cstate="email"/>
            <a:srcRect/>
            <a:stretch>
              <a:fillRect/>
            </a:stretch>
          </p:blipFill>
          <p:spPr bwMode="auto">
            <a:xfrm rot="3555002">
              <a:off x="3718739" y="914877"/>
              <a:ext cx="1570435" cy="19830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89" name="矩形 46"/>
            <p:cNvSpPr>
              <a:spLocks noChangeArrowheads="1"/>
            </p:cNvSpPr>
            <p:nvPr/>
          </p:nvSpPr>
          <p:spPr bwMode="auto">
            <a:xfrm>
              <a:off x="4364828" y="1436700"/>
              <a:ext cx="939802" cy="7456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恰</a:t>
              </a:r>
              <a:endParaRPr kumimoji="0" lang="zh-CN" altLang="en-US"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endParaRPr>
            </a:p>
          </p:txBody>
        </p:sp>
      </p:grpSp>
      <p:grpSp>
        <p:nvGrpSpPr>
          <p:cNvPr id="10" name="组合 26"/>
          <p:cNvGrpSpPr/>
          <p:nvPr/>
        </p:nvGrpSpPr>
        <p:grpSpPr bwMode="auto">
          <a:xfrm>
            <a:off x="3292475" y="1716617"/>
            <a:ext cx="1982788" cy="2095500"/>
            <a:chOff x="3090642" y="1016474"/>
            <a:chExt cx="1983042" cy="1570435"/>
          </a:xfrm>
        </p:grpSpPr>
        <p:pic>
          <p:nvPicPr>
            <p:cNvPr id="11291" name="图片 28"/>
            <p:cNvPicPr>
              <a:picLocks noChangeAspect="1" noChangeArrowheads="1"/>
            </p:cNvPicPr>
            <p:nvPr/>
          </p:nvPicPr>
          <p:blipFill>
            <a:blip r:embed="rId3" cstate="email"/>
            <a:srcRect/>
            <a:stretch>
              <a:fillRect/>
            </a:stretch>
          </p:blipFill>
          <p:spPr bwMode="auto">
            <a:xfrm rot="3555002">
              <a:off x="3296945" y="810171"/>
              <a:ext cx="1570435" cy="19830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92" name="矩形 46"/>
            <p:cNvSpPr>
              <a:spLocks noChangeArrowheads="1"/>
            </p:cNvSpPr>
            <p:nvPr/>
          </p:nvSpPr>
          <p:spPr bwMode="auto">
            <a:xfrm>
              <a:off x="3829094" y="1332374"/>
              <a:ext cx="939801" cy="7456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墩</a:t>
              </a:r>
              <a:endParaRPr kumimoji="0" lang="zh-CN" altLang="en-US"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endParaRPr>
            </a:p>
          </p:txBody>
        </p:sp>
      </p:grpSp>
      <p:sp>
        <p:nvSpPr>
          <p:cNvPr id="39" name="矩形 38"/>
          <p:cNvSpPr/>
          <p:nvPr/>
        </p:nvSpPr>
        <p:spPr>
          <a:xfrm>
            <a:off x="11364" y="517487"/>
            <a:ext cx="1415772" cy="3816428"/>
          </a:xfrm>
          <a:prstGeom prst="rect">
            <a:avLst/>
          </a:prstGeom>
          <a:noFill/>
        </p:spPr>
        <p:txBody>
          <a:bodyPr vert="eaVert">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8000" b="1" i="0" u="none" strike="noStrike" kern="1200" cap="none" spc="400" normalizeH="0" baseline="0" noProof="0" dirty="0">
                <a:ln w="11430" cmpd="sng">
                  <a:solidFill>
                    <a:srgbClr val="4F81BD">
                      <a:tint val="10000"/>
                    </a:srgbClr>
                  </a:solidFill>
                  <a:prstDash val="solid"/>
                  <a:miter lim="800000"/>
                </a:ln>
                <a:solidFill>
                  <a:srgbClr val="00B0F0"/>
                </a:solidFill>
                <a:effectLst>
                  <a:glow rad="45500">
                    <a:srgbClr val="4F81BD">
                      <a:satMod val="220000"/>
                      <a:alpha val="35000"/>
                    </a:srgbClr>
                  </a:glow>
                </a:effectLst>
                <a:uLnTx/>
                <a:uFillTx/>
                <a:latin typeface="楷体" panose="02010609060101010101" pitchFamily="49" charset="-122"/>
                <a:ea typeface="楷体" panose="02010609060101010101" pitchFamily="49" charset="-122"/>
                <a:cs typeface="+mn-cs"/>
              </a:rPr>
              <a:t>放风筝</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path" presetSubtype="0" accel="50000" decel="50000" fill="hold" nodeType="clickEffect">
                                  <p:stCondLst>
                                    <p:cond delay="0"/>
                                  </p:stCondLst>
                                  <p:childTnLst>
                                    <p:animMotion origin="layout" path="M -2.5E-6 1.85185E-6 L 0.43125 -0.71019 " pathEditMode="relative" rAng="0" ptsTypes="AA">
                                      <p:cBhvr>
                                        <p:cTn id="10" dur="2000" fill="hold"/>
                                        <p:tgtEl>
                                          <p:spTgt spid="2"/>
                                        </p:tgtEl>
                                        <p:attrNameLst>
                                          <p:attrName>ppt_x</p:attrName>
                                          <p:attrName>ppt_y</p:attrName>
                                        </p:attrNameLst>
                                      </p:cBhvr>
                                      <p:rCtr x="21600" y="-35500"/>
                                    </p:animMotion>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42" presetClass="path" presetSubtype="0" accel="50000" decel="50000" fill="hold" nodeType="clickEffect">
                                  <p:stCondLst>
                                    <p:cond delay="0"/>
                                  </p:stCondLst>
                                  <p:childTnLst>
                                    <p:animMotion origin="layout" path="M -2.5E-6 1.85185E-6 L 0.44566 -0.61883 " pathEditMode="relative" rAng="0" ptsTypes="AA">
                                      <p:cBhvr>
                                        <p:cTn id="18" dur="2000" fill="hold"/>
                                        <p:tgtEl>
                                          <p:spTgt spid="3"/>
                                        </p:tgtEl>
                                        <p:attrNameLst>
                                          <p:attrName>ppt_x</p:attrName>
                                          <p:attrName>ppt_y</p:attrName>
                                        </p:attrNameLst>
                                      </p:cBhvr>
                                      <p:rCtr x="22300" y="-31000"/>
                                    </p:animMotion>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42" presetClass="path" presetSubtype="0" accel="50000" decel="50000" fill="hold" nodeType="clickEffect">
                                  <p:stCondLst>
                                    <p:cond delay="0"/>
                                  </p:stCondLst>
                                  <p:childTnLst>
                                    <p:animMotion origin="layout" path="M 0.10451 -0.08951 L 0.55017 -0.70833 " pathEditMode="relative" rAng="0" ptsTypes="AA">
                                      <p:cBhvr>
                                        <p:cTn id="26" dur="2000" fill="hold"/>
                                        <p:tgtEl>
                                          <p:spTgt spid="4"/>
                                        </p:tgtEl>
                                        <p:attrNameLst>
                                          <p:attrName>ppt_x</p:attrName>
                                          <p:attrName>ppt_y</p:attrName>
                                        </p:attrNameLst>
                                      </p:cBhvr>
                                      <p:rCtr x="22300" y="-30900"/>
                                    </p:animMotion>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42" presetClass="path" presetSubtype="0" accel="50000" decel="50000" fill="hold" nodeType="clickEffect">
                                  <p:stCondLst>
                                    <p:cond delay="0"/>
                                  </p:stCondLst>
                                  <p:childTnLst>
                                    <p:animMotion origin="layout" path="M 0.10451 -0.0895 L 0.55017 -0.70833 " pathEditMode="relative" rAng="0" ptsTypes="AA">
                                      <p:cBhvr>
                                        <p:cTn id="34" dur="2000" fill="hold"/>
                                        <p:tgtEl>
                                          <p:spTgt spid="5"/>
                                        </p:tgtEl>
                                        <p:attrNameLst>
                                          <p:attrName>ppt_x</p:attrName>
                                          <p:attrName>ppt_y</p:attrName>
                                        </p:attrNameLst>
                                      </p:cBhvr>
                                      <p:rCtr x="22300" y="-31000"/>
                                    </p:animMotion>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42" presetClass="path" presetSubtype="0" accel="50000" decel="50000" fill="hold" nodeType="clickEffect">
                                  <p:stCondLst>
                                    <p:cond delay="0"/>
                                  </p:stCondLst>
                                  <p:childTnLst>
                                    <p:animMotion origin="layout" path="M 0.10452 -0.0895 L 0.55018 -0.70833 " pathEditMode="relative" rAng="0" ptsTypes="AA">
                                      <p:cBhvr>
                                        <p:cTn id="42" dur="2000" fill="hold"/>
                                        <p:tgtEl>
                                          <p:spTgt spid="6"/>
                                        </p:tgtEl>
                                        <p:attrNameLst>
                                          <p:attrName>ppt_x</p:attrName>
                                          <p:attrName>ppt_y</p:attrName>
                                        </p:attrNameLst>
                                      </p:cBhvr>
                                      <p:rCtr x="22300" y="-31000"/>
                                    </p:animMotion>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42" presetClass="path" presetSubtype="0" accel="50000" decel="50000" fill="hold" nodeType="clickEffect">
                                  <p:stCondLst>
                                    <p:cond delay="0"/>
                                  </p:stCondLst>
                                  <p:childTnLst>
                                    <p:animMotion origin="layout" path="M 0.10452 -0.08951 L 0.55018 -0.70834 " pathEditMode="relative" rAng="0" ptsTypes="AA">
                                      <p:cBhvr>
                                        <p:cTn id="50" dur="2000" fill="hold"/>
                                        <p:tgtEl>
                                          <p:spTgt spid="7"/>
                                        </p:tgtEl>
                                        <p:attrNameLst>
                                          <p:attrName>ppt_x</p:attrName>
                                          <p:attrName>ppt_y</p:attrName>
                                        </p:attrNameLst>
                                      </p:cBhvr>
                                      <p:rCtr x="22300" y="-31000"/>
                                    </p:animMotion>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8"/>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42" presetClass="path" presetSubtype="0" accel="50000" decel="50000" fill="hold" nodeType="clickEffect">
                                  <p:stCondLst>
                                    <p:cond delay="0"/>
                                  </p:stCondLst>
                                  <p:childTnLst>
                                    <p:animMotion origin="layout" path="M 0.10452 -0.0895 L 0.55018 -0.70833 " pathEditMode="relative" rAng="0" ptsTypes="AA">
                                      <p:cBhvr>
                                        <p:cTn id="58" dur="2000" fill="hold"/>
                                        <p:tgtEl>
                                          <p:spTgt spid="8"/>
                                        </p:tgtEl>
                                        <p:attrNameLst>
                                          <p:attrName>ppt_x</p:attrName>
                                          <p:attrName>ppt_y</p:attrName>
                                        </p:attrNameLst>
                                      </p:cBhvr>
                                      <p:rCtr x="22300" y="-31000"/>
                                    </p:animMotion>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42" presetClass="path" presetSubtype="0" accel="50000" decel="50000" fill="hold" nodeType="clickEffect">
                                  <p:stCondLst>
                                    <p:cond delay="0"/>
                                  </p:stCondLst>
                                  <p:childTnLst>
                                    <p:animMotion origin="layout" path="M 0.10452 -0.08951 L 0.55018 -0.70834 " pathEditMode="relative" rAng="0" ptsTypes="AA">
                                      <p:cBhvr>
                                        <p:cTn id="66" dur="2000" fill="hold"/>
                                        <p:tgtEl>
                                          <p:spTgt spid="9"/>
                                        </p:tgtEl>
                                        <p:attrNameLst>
                                          <p:attrName>ppt_x</p:attrName>
                                          <p:attrName>ppt_y</p:attrName>
                                        </p:attrNameLst>
                                      </p:cBhvr>
                                      <p:rCtr x="22300" y="-30900"/>
                                    </p:animMotion>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10"/>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42" presetClass="path" presetSubtype="0" accel="50000" decel="50000" fill="hold" nodeType="clickEffect">
                                  <p:stCondLst>
                                    <p:cond delay="0"/>
                                  </p:stCondLst>
                                  <p:childTnLst>
                                    <p:animMotion origin="layout" path="M 0.054 -0.13303 L 0.49966 -0.75186 " pathEditMode="relative" rAng="0" ptsTypes="AA">
                                      <p:cBhvr>
                                        <p:cTn id="74" dur="2000" fill="hold"/>
                                        <p:tgtEl>
                                          <p:spTgt spid="10"/>
                                        </p:tgtEl>
                                        <p:attrNameLst>
                                          <p:attrName>ppt_x</p:attrName>
                                          <p:attrName>ppt_y</p:attrName>
                                        </p:attrNameLst>
                                      </p:cBhvr>
                                      <p:rCtr x="22300" y="-309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a:spLocks noChangeArrowheads="1"/>
          </p:cNvSpPr>
          <p:nvPr/>
        </p:nvSpPr>
        <p:spPr bwMode="auto">
          <a:xfrm>
            <a:off x="1193800" y="2660651"/>
            <a:ext cx="128432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晦气</a:t>
            </a:r>
          </a:p>
        </p:txBody>
      </p:sp>
      <p:sp>
        <p:nvSpPr>
          <p:cNvPr id="3" name="文本框 2"/>
          <p:cNvSpPr txBox="1">
            <a:spLocks noChangeArrowheads="1"/>
          </p:cNvSpPr>
          <p:nvPr/>
        </p:nvSpPr>
        <p:spPr bwMode="auto">
          <a:xfrm>
            <a:off x="1193800" y="1481667"/>
            <a:ext cx="128432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促狭</a:t>
            </a:r>
          </a:p>
        </p:txBody>
      </p:sp>
      <p:sp>
        <p:nvSpPr>
          <p:cNvPr id="4" name="文本框 3"/>
          <p:cNvSpPr txBox="1">
            <a:spLocks noChangeArrowheads="1"/>
          </p:cNvSpPr>
          <p:nvPr/>
        </p:nvSpPr>
        <p:spPr bwMode="auto">
          <a:xfrm>
            <a:off x="1193800" y="3706284"/>
            <a:ext cx="128432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荒郊</a:t>
            </a:r>
          </a:p>
        </p:txBody>
      </p:sp>
      <p:sp>
        <p:nvSpPr>
          <p:cNvPr id="5" name="文本框 4"/>
          <p:cNvSpPr txBox="1">
            <a:spLocks noChangeArrowheads="1"/>
          </p:cNvSpPr>
          <p:nvPr/>
        </p:nvSpPr>
        <p:spPr bwMode="auto">
          <a:xfrm>
            <a:off x="782638" y="5027084"/>
            <a:ext cx="238398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仰面睃眼</a:t>
            </a:r>
          </a:p>
        </p:txBody>
      </p:sp>
      <p:sp>
        <p:nvSpPr>
          <p:cNvPr id="6" name="文本框 5"/>
          <p:cNvSpPr txBox="1">
            <a:spLocks noChangeArrowheads="1"/>
          </p:cNvSpPr>
          <p:nvPr/>
        </p:nvSpPr>
        <p:spPr bwMode="auto">
          <a:xfrm>
            <a:off x="3492500" y="3522134"/>
            <a:ext cx="521017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不吉利；倒霉。也指人倒霉或生病时难看的气色。</a:t>
            </a:r>
          </a:p>
        </p:txBody>
      </p:sp>
      <p:sp>
        <p:nvSpPr>
          <p:cNvPr id="7" name="矩形 6"/>
          <p:cNvSpPr>
            <a:spLocks noChangeArrowheads="1"/>
          </p:cNvSpPr>
          <p:nvPr/>
        </p:nvSpPr>
        <p:spPr bwMode="auto">
          <a:xfrm>
            <a:off x="3492500" y="1509184"/>
            <a:ext cx="5748690"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0" fontAlgn="base" latinLnBrk="0" hangingPunct="0">
              <a:lnSpc>
                <a:spcPct val="10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脸朝上，眼睛斜着。</a:t>
            </a:r>
          </a:p>
        </p:txBody>
      </p:sp>
      <p:sp>
        <p:nvSpPr>
          <p:cNvPr id="8" name="矩形 7"/>
          <p:cNvSpPr>
            <a:spLocks noChangeArrowheads="1"/>
          </p:cNvSpPr>
          <p:nvPr/>
        </p:nvSpPr>
        <p:spPr bwMode="auto">
          <a:xfrm>
            <a:off x="3492501" y="2660651"/>
            <a:ext cx="5198859"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0" fontAlgn="base" latinLnBrk="0" hangingPunct="0">
              <a:lnSpc>
                <a:spcPct val="10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爱捉弄人；刁钻。</a:t>
            </a:r>
          </a:p>
        </p:txBody>
      </p:sp>
      <p:sp>
        <p:nvSpPr>
          <p:cNvPr id="9" name="矩形 8"/>
          <p:cNvSpPr>
            <a:spLocks noChangeArrowheads="1"/>
          </p:cNvSpPr>
          <p:nvPr/>
        </p:nvSpPr>
        <p:spPr bwMode="auto">
          <a:xfrm>
            <a:off x="3492501" y="5077884"/>
            <a:ext cx="4099199"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0" fontAlgn="base" latinLnBrk="0" hangingPunct="0">
              <a:lnSpc>
                <a:spcPct val="10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荒凉的郊外。</a:t>
            </a:r>
          </a:p>
        </p:txBody>
      </p:sp>
      <p:cxnSp>
        <p:nvCxnSpPr>
          <p:cNvPr id="10" name="直接连接符 9"/>
          <p:cNvCxnSpPr>
            <a:stCxn id="3" idx="3"/>
          </p:cNvCxnSpPr>
          <p:nvPr/>
        </p:nvCxnSpPr>
        <p:spPr>
          <a:xfrm>
            <a:off x="2478126" y="1921628"/>
            <a:ext cx="1157251" cy="1211040"/>
          </a:xfrm>
          <a:prstGeom prst="line">
            <a:avLst/>
          </a:prstGeom>
          <a:ln>
            <a:solidFill>
              <a:srgbClr val="FF0066"/>
            </a:solidFill>
          </a:ln>
        </p:spPr>
        <p:style>
          <a:lnRef idx="2">
            <a:schemeClr val="accent3"/>
          </a:lnRef>
          <a:fillRef idx="0">
            <a:schemeClr val="accent3"/>
          </a:fillRef>
          <a:effectRef idx="1">
            <a:schemeClr val="accent3"/>
          </a:effectRef>
          <a:fontRef idx="minor">
            <a:schemeClr val="tx1"/>
          </a:fontRef>
        </p:style>
      </p:cxnSp>
      <p:cxnSp>
        <p:nvCxnSpPr>
          <p:cNvPr id="13" name="直接连接符 12"/>
          <p:cNvCxnSpPr>
            <a:stCxn id="2" idx="3"/>
          </p:cNvCxnSpPr>
          <p:nvPr/>
        </p:nvCxnSpPr>
        <p:spPr>
          <a:xfrm>
            <a:off x="2478126" y="3100612"/>
            <a:ext cx="1157251" cy="904122"/>
          </a:xfrm>
          <a:prstGeom prst="line">
            <a:avLst/>
          </a:prstGeom>
          <a:ln>
            <a:solidFill>
              <a:srgbClr val="FF0066"/>
            </a:solidFill>
          </a:ln>
        </p:spPr>
        <p:style>
          <a:lnRef idx="2">
            <a:schemeClr val="accent3"/>
          </a:lnRef>
          <a:fillRef idx="0">
            <a:schemeClr val="accent3"/>
          </a:fillRef>
          <a:effectRef idx="1">
            <a:schemeClr val="accent3"/>
          </a:effectRef>
          <a:fontRef idx="minor">
            <a:schemeClr val="tx1"/>
          </a:fontRef>
        </p:style>
      </p:cxnSp>
      <p:cxnSp>
        <p:nvCxnSpPr>
          <p:cNvPr id="14" name="直接连接符 13"/>
          <p:cNvCxnSpPr>
            <a:stCxn id="4" idx="3"/>
          </p:cNvCxnSpPr>
          <p:nvPr/>
        </p:nvCxnSpPr>
        <p:spPr>
          <a:xfrm>
            <a:off x="2478126" y="4146245"/>
            <a:ext cx="1230274" cy="1230088"/>
          </a:xfrm>
          <a:prstGeom prst="line">
            <a:avLst/>
          </a:prstGeom>
          <a:ln>
            <a:solidFill>
              <a:srgbClr val="FF0066"/>
            </a:solidFill>
          </a:ln>
        </p:spPr>
        <p:style>
          <a:lnRef idx="2">
            <a:schemeClr val="accent3"/>
          </a:lnRef>
          <a:fillRef idx="0">
            <a:schemeClr val="accent3"/>
          </a:fillRef>
          <a:effectRef idx="1">
            <a:schemeClr val="accent3"/>
          </a:effectRef>
          <a:fontRef idx="minor">
            <a:schemeClr val="tx1"/>
          </a:fontRef>
        </p:style>
      </p:cxnSp>
      <p:cxnSp>
        <p:nvCxnSpPr>
          <p:cNvPr id="16" name="直接连接符 15"/>
          <p:cNvCxnSpPr>
            <a:stCxn id="4" idx="3"/>
            <a:endCxn id="5" idx="3"/>
          </p:cNvCxnSpPr>
          <p:nvPr/>
        </p:nvCxnSpPr>
        <p:spPr>
          <a:xfrm>
            <a:off x="2478126" y="4146245"/>
            <a:ext cx="688498" cy="1320800"/>
          </a:xfrm>
          <a:prstGeom prst="line">
            <a:avLst/>
          </a:prstGeom>
          <a:ln>
            <a:solidFill>
              <a:srgbClr val="FF0066"/>
            </a:solidFill>
          </a:ln>
        </p:spPr>
        <p:style>
          <a:lnRef idx="2">
            <a:schemeClr val="accent3"/>
          </a:lnRef>
          <a:fillRef idx="0">
            <a:schemeClr val="accent3"/>
          </a:fillRef>
          <a:effectRef idx="1">
            <a:schemeClr val="accent3"/>
          </a:effectRef>
          <a:fontRef idx="minor">
            <a:schemeClr val="tx1"/>
          </a:fontRef>
        </p:style>
      </p:cxnSp>
      <p:sp>
        <p:nvSpPr>
          <p:cNvPr id="21" name="文本框 20"/>
          <p:cNvSpPr txBox="1"/>
          <p:nvPr/>
        </p:nvSpPr>
        <p:spPr>
          <a:xfrm>
            <a:off x="708026" y="495300"/>
            <a:ext cx="1834156" cy="879921"/>
          </a:xfrm>
          <a:prstGeom prst="rect">
            <a:avLst/>
          </a:prstGeom>
          <a:noFill/>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4BACC6">
                    <a:lumMod val="75000"/>
                  </a:srgbClr>
                </a:solidFill>
                <a:effectLst/>
                <a:uLnTx/>
                <a:uFillTx/>
                <a:latin typeface="黑体" panose="02010609060101010101" pitchFamily="49" charset="-122"/>
                <a:ea typeface="黑体" panose="02010609060101010101" pitchFamily="49" charset="-122"/>
                <a:cs typeface="+mn-cs"/>
              </a:rPr>
              <a:t>连一连</a:t>
            </a:r>
            <a:endParaRPr kumimoji="0" lang="en-US" altLang="zh-CN" sz="3735" b="1" i="0" u="none" strike="noStrike" kern="1200" cap="none" spc="0" normalizeH="0" baseline="0" noProof="0" dirty="0">
              <a:ln>
                <a:noFill/>
              </a:ln>
              <a:solidFill>
                <a:srgbClr val="4BACC6">
                  <a:lumMod val="75000"/>
                </a:srgbClr>
              </a:solidFill>
              <a:effectLst/>
              <a:uLnTx/>
              <a:uFillTx/>
              <a:latin typeface="黑体" panose="02010609060101010101" pitchFamily="49" charset="-122"/>
              <a:ea typeface="黑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0-#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0-#ppt_w/2"/>
                                          </p:val>
                                        </p:tav>
                                        <p:tav tm="100000">
                                          <p:val>
                                            <p:strVal val="#ppt_x"/>
                                          </p:val>
                                        </p:tav>
                                      </p:tavLst>
                                    </p:anim>
                                    <p:anim calcmode="lin" valueType="num">
                                      <p:cBhvr additive="base">
                                        <p:cTn id="16" dur="50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0-#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1+#ppt_w/2"/>
                                          </p:val>
                                        </p:tav>
                                        <p:tav tm="100000">
                                          <p:val>
                                            <p:strVal val="#ppt_x"/>
                                          </p:val>
                                        </p:tav>
                                      </p:tavLst>
                                    </p:anim>
                                    <p:anim calcmode="lin" valueType="num">
                                      <p:cBhvr additive="base">
                                        <p:cTn id="28" dur="500" fill="hold"/>
                                        <p:tgtEl>
                                          <p:spTgt spid="7"/>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1+#ppt_w/2"/>
                                          </p:val>
                                        </p:tav>
                                        <p:tav tm="100000">
                                          <p:val>
                                            <p:strVal val="#ppt_x"/>
                                          </p:val>
                                        </p:tav>
                                      </p:tavLst>
                                    </p:anim>
                                    <p:anim calcmode="lin" valueType="num">
                                      <p:cBhvr additive="base">
                                        <p:cTn id="32" dur="500" fill="hold"/>
                                        <p:tgtEl>
                                          <p:spTgt spid="8"/>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fill="hold"/>
                                        <p:tgtEl>
                                          <p:spTgt spid="9"/>
                                        </p:tgtEl>
                                        <p:attrNameLst>
                                          <p:attrName>ppt_x</p:attrName>
                                        </p:attrNameLst>
                                      </p:cBhvr>
                                      <p:tavLst>
                                        <p:tav tm="0">
                                          <p:val>
                                            <p:strVal val="1+#ppt_w/2"/>
                                          </p:val>
                                        </p:tav>
                                        <p:tav tm="100000">
                                          <p:val>
                                            <p:strVal val="#ppt_x"/>
                                          </p:val>
                                        </p:tav>
                                      </p:tavLst>
                                    </p:anim>
                                    <p:anim calcmode="lin" valueType="num">
                                      <p:cBhvr additive="base">
                                        <p:cTn id="36"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wipe(up)">
                                      <p:cBhvr>
                                        <p:cTn id="41" dur="500"/>
                                        <p:tgtEl>
                                          <p:spTgt spid="10"/>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1" fill="hold" nodeType="click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wipe(up)">
                                      <p:cBhvr>
                                        <p:cTn id="46" dur="500"/>
                                        <p:tgtEl>
                                          <p:spTgt spid="13"/>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wipe(up)">
                                      <p:cBhvr>
                                        <p:cTn id="51" dur="500"/>
                                        <p:tgtEl>
                                          <p:spTgt spid="14"/>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nodeType="click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wipe(left)">
                                      <p:cBhvr>
                                        <p:cTn id="5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1403350" y="2084918"/>
            <a:ext cx="6330950" cy="3242683"/>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    再读课文，了解事情的起因、经过和结果，说一说：课文可以分成哪几个部分？</a:t>
            </a:r>
            <a:endParaRPr kumimoji="0" lang="zh-CN" altLang="en-US" sz="2400" b="0" i="0" u="none" strike="noStrike" kern="0" cap="none" spc="0" normalizeH="0" baseline="0" noProof="0" dirty="0">
              <a:ln>
                <a:noFill/>
              </a:ln>
              <a:solidFill>
                <a:prstClr val="black"/>
              </a:solidFill>
              <a:effectLst/>
              <a:uLnTx/>
              <a:uFillTx/>
              <a:latin typeface="Calibri" panose="020F0502020204030204" pitchFamily="34" charset="0"/>
              <a:ea typeface="宋体" panose="02010600030101010101" pitchFamily="2" charset="-122"/>
              <a:cs typeface="+mn-cs"/>
            </a:endParaRPr>
          </a:p>
        </p:txBody>
      </p:sp>
      <p:grpSp>
        <p:nvGrpSpPr>
          <p:cNvPr id="2" name="组合 12"/>
          <p:cNvGrpSpPr/>
          <p:nvPr/>
        </p:nvGrpSpPr>
        <p:grpSpPr bwMode="auto">
          <a:xfrm>
            <a:off x="1403351" y="67734"/>
            <a:ext cx="1882775" cy="1405000"/>
            <a:chOff x="430744" y="340771"/>
            <a:chExt cx="1883464" cy="1054389"/>
          </a:xfrm>
        </p:grpSpPr>
        <p:sp>
          <p:nvSpPr>
            <p:cNvPr id="5" name="文本框 25"/>
            <p:cNvSpPr txBox="1">
              <a:spLocks noChangeArrowheads="1"/>
            </p:cNvSpPr>
            <p:nvPr/>
          </p:nvSpPr>
          <p:spPr bwMode="auto">
            <a:xfrm>
              <a:off x="430744" y="340771"/>
              <a:ext cx="1883464" cy="10543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w="6350">
                    <a:solidFill>
                      <a:prstClr val="black"/>
                    </a:solidFill>
                  </a:ln>
                  <a:solidFill>
                    <a:srgbClr val="FFFF00"/>
                  </a:solidFill>
                  <a:effectLst/>
                  <a:uLnTx/>
                  <a:uFillTx/>
                  <a:latin typeface="黑体" panose="02010609060101010101" pitchFamily="49" charset="-122"/>
                  <a:ea typeface="黑体" panose="02010609060101010101" pitchFamily="49" charset="-122"/>
                  <a:cs typeface="+mn-cs"/>
                </a:rPr>
                <a:t>课文解读</a:t>
              </a:r>
            </a:p>
          </p:txBody>
        </p:sp>
        <p:sp>
          <p:nvSpPr>
            <p:cNvPr id="7" name="半闭框 6"/>
            <p:cNvSpPr/>
            <p:nvPr/>
          </p:nvSpPr>
          <p:spPr>
            <a:xfrm rot="5400000">
              <a:off x="2087087" y="374155"/>
              <a:ext cx="216031" cy="215979"/>
            </a:xfrm>
            <a:prstGeom prst="halfFram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Arial" panose="020B0604020202020204"/>
                <a:ea typeface="宋体" panose="02010600030101010101" pitchFamily="2" charset="-122"/>
                <a:cs typeface="+mn-cs"/>
              </a:endParaRPr>
            </a:p>
          </p:txBody>
        </p:sp>
        <p:sp>
          <p:nvSpPr>
            <p:cNvPr id="8" name="半闭框 7"/>
            <p:cNvSpPr/>
            <p:nvPr/>
          </p:nvSpPr>
          <p:spPr>
            <a:xfrm rot="5400000" flipH="1" flipV="1">
              <a:off x="430718" y="771271"/>
              <a:ext cx="216031" cy="215979"/>
            </a:xfrm>
            <a:prstGeom prst="halfFram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Arial" panose="020B0604020202020204"/>
                <a:ea typeface="宋体" panose="02010600030101010101" pitchFamily="2" charset="-122"/>
                <a:cs typeface="+mn-cs"/>
              </a:endParaRPr>
            </a:p>
          </p:txBody>
        </p:sp>
      </p:grpSp>
    </p:spTree>
  </p:cSld>
  <p:clrMapOvr>
    <a:masterClrMapping/>
  </p:clrMapOvr>
  <p:transition spd="slow">
    <p:cover dir="rd"/>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1" name="图片 2"/>
          <p:cNvPicPr>
            <a:picLocks noChangeAspect="1" noChangeArrowheads="1"/>
          </p:cNvPicPr>
          <p:nvPr/>
        </p:nvPicPr>
        <p:blipFill>
          <a:blip r:embed="rId2" cstate="email"/>
          <a:srcRect/>
          <a:stretch>
            <a:fillRect/>
          </a:stretch>
        </p:blipFill>
        <p:spPr bwMode="auto">
          <a:xfrm>
            <a:off x="-44450" y="-38099"/>
            <a:ext cx="9215438" cy="689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54" name="文本框 2"/>
          <p:cNvSpPr txBox="1">
            <a:spLocks noChangeArrowheads="1"/>
          </p:cNvSpPr>
          <p:nvPr/>
        </p:nvSpPr>
        <p:spPr bwMode="auto">
          <a:xfrm>
            <a:off x="1331914" y="2436284"/>
            <a:ext cx="69119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自由读一读，对照注释，说说每句诗是什么意思。</a:t>
            </a:r>
          </a:p>
        </p:txBody>
      </p:sp>
      <p:grpSp>
        <p:nvGrpSpPr>
          <p:cNvPr id="2" name="组合 4"/>
          <p:cNvGrpSpPr/>
          <p:nvPr/>
        </p:nvGrpSpPr>
        <p:grpSpPr bwMode="auto">
          <a:xfrm>
            <a:off x="179388" y="16935"/>
            <a:ext cx="2405062" cy="1880811"/>
            <a:chOff x="179512" y="12015"/>
            <a:chExt cx="2405062" cy="1410608"/>
          </a:xfrm>
        </p:grpSpPr>
        <p:pic>
          <p:nvPicPr>
            <p:cNvPr id="35844" name="图片 32" descr="图片包含 室内, 就坐, 监视器, 电子产品&#10;&#10;描述已自动生成"/>
            <p:cNvPicPr>
              <a:picLocks noChangeAspect="1" noChangeArrowheads="1"/>
            </p:cNvPicPr>
            <p:nvPr/>
          </p:nvPicPr>
          <p:blipFill>
            <a:blip r:embed="rId3" cstate="email"/>
            <a:srcRect/>
            <a:stretch>
              <a:fillRect/>
            </a:stretch>
          </p:blipFill>
          <p:spPr bwMode="auto">
            <a:xfrm>
              <a:off x="179512" y="12015"/>
              <a:ext cx="2405062"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文本框 10"/>
            <p:cNvSpPr txBox="1">
              <a:spLocks noChangeArrowheads="1"/>
            </p:cNvSpPr>
            <p:nvPr/>
          </p:nvSpPr>
          <p:spPr bwMode="auto">
            <a:xfrm>
              <a:off x="411287" y="245378"/>
              <a:ext cx="2073275" cy="1177245"/>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eaLnBrk="0" fontAlgn="base" hangingPunct="0">
                <a:spcBef>
                  <a:spcPct val="0"/>
                </a:spcBef>
                <a:spcAft>
                  <a:spcPct val="0"/>
                </a:spcAft>
                <a:defRPr/>
              </a:pPr>
              <a:r>
                <a:rPr lang="zh-CN" altLang="en-US" sz="4800" b="1" dirty="0">
                  <a:solidFill>
                    <a:srgbClr val="FF0000"/>
                  </a:solidFill>
                  <a:latin typeface="黑体" panose="02010609060101010101" pitchFamily="49" charset="-122"/>
                  <a:ea typeface="黑体" panose="02010609060101010101" pitchFamily="49" charset="-122"/>
                </a:rPr>
                <a:t>诗歌解读</a:t>
              </a: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0254"/>
                                        </p:tgtEl>
                                        <p:attrNameLst>
                                          <p:attrName>style.visibility</p:attrName>
                                        </p:attrNameLst>
                                      </p:cBhvr>
                                      <p:to>
                                        <p:strVal val="visible"/>
                                      </p:to>
                                    </p:set>
                                    <p:anim calcmode="lin" valueType="num">
                                      <p:cBhvr additive="base">
                                        <p:cTn id="7" dur="500" fill="hold"/>
                                        <p:tgtEl>
                                          <p:spTgt spid="10254"/>
                                        </p:tgtEl>
                                        <p:attrNameLst>
                                          <p:attrName>ppt_x</p:attrName>
                                        </p:attrNameLst>
                                      </p:cBhvr>
                                      <p:tavLst>
                                        <p:tav tm="0">
                                          <p:val>
                                            <p:strVal val="#ppt_x"/>
                                          </p:val>
                                        </p:tav>
                                        <p:tav tm="100000">
                                          <p:val>
                                            <p:strVal val="#ppt_x"/>
                                          </p:val>
                                        </p:tav>
                                      </p:tavLst>
                                    </p:anim>
                                    <p:anim calcmode="lin" valueType="num">
                                      <p:cBhvr additive="base">
                                        <p:cTn id="8" dur="500" fill="hold"/>
                                        <p:tgtEl>
                                          <p:spTgt spid="102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54" grpId="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圆角 4"/>
          <p:cNvSpPr>
            <a:spLocks noChangeArrowheads="1"/>
          </p:cNvSpPr>
          <p:nvPr/>
        </p:nvSpPr>
        <p:spPr bwMode="auto">
          <a:xfrm>
            <a:off x="1004889" y="4362452"/>
            <a:ext cx="7518400" cy="2716276"/>
          </a:xfrm>
          <a:prstGeom prst="roundRect">
            <a:avLst/>
          </a:prstGeom>
          <a:solidFill>
            <a:srgbClr val="4BACC6">
              <a:lumMod val="40000"/>
              <a:lumOff val="60000"/>
            </a:srgbClr>
          </a:solid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第二部分（</a:t>
            </a:r>
            <a:r>
              <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3</a:t>
            </a: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6</a:t>
            </a: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）：描述了贾宝玉和众姐妹、丫头们放风筝的欢乐场景。</a:t>
            </a:r>
          </a:p>
        </p:txBody>
      </p:sp>
      <p:grpSp>
        <p:nvGrpSpPr>
          <p:cNvPr id="2" name="组合 5"/>
          <p:cNvGrpSpPr/>
          <p:nvPr/>
        </p:nvGrpSpPr>
        <p:grpSpPr bwMode="auto">
          <a:xfrm>
            <a:off x="1004889" y="1409702"/>
            <a:ext cx="7518400" cy="2533413"/>
            <a:chOff x="971600" y="1058923"/>
            <a:chExt cx="7410405" cy="2101022"/>
          </a:xfrm>
        </p:grpSpPr>
        <p:sp>
          <p:nvSpPr>
            <p:cNvPr id="4" name="矩形: 圆角 3"/>
            <p:cNvSpPr>
              <a:spLocks noChangeArrowheads="1"/>
            </p:cNvSpPr>
            <p:nvPr/>
          </p:nvSpPr>
          <p:spPr bwMode="auto">
            <a:xfrm>
              <a:off x="971600" y="1058923"/>
              <a:ext cx="7410405" cy="867617"/>
            </a:xfrm>
            <a:prstGeom prst="roundRect">
              <a:avLst/>
            </a:prstGeom>
            <a:solidFill>
              <a:schemeClr val="accent6">
                <a:lumMod val="40000"/>
                <a:lumOff val="60000"/>
              </a:schemeClr>
            </a:solid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4340" name="文本框 2"/>
            <p:cNvSpPr txBox="1">
              <a:spLocks noChangeArrowheads="1"/>
            </p:cNvSpPr>
            <p:nvPr/>
          </p:nvSpPr>
          <p:spPr bwMode="auto">
            <a:xfrm>
              <a:off x="971600" y="1123873"/>
              <a:ext cx="7200736" cy="20360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第一部分（</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1</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2</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）：写众人看到挂在竹梢上断了线的风筝，黛玉提议放风筝。</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grpSp>
      <p:sp>
        <p:nvSpPr>
          <p:cNvPr id="19" name="文本框 18"/>
          <p:cNvSpPr txBox="1">
            <a:spLocks noChangeArrowheads="1"/>
          </p:cNvSpPr>
          <p:nvPr/>
        </p:nvSpPr>
        <p:spPr bwMode="auto">
          <a:xfrm>
            <a:off x="4067175" y="527051"/>
            <a:ext cx="128432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起因</a:t>
            </a:r>
          </a:p>
        </p:txBody>
      </p:sp>
      <p:sp>
        <p:nvSpPr>
          <p:cNvPr id="20" name="文本框 19"/>
          <p:cNvSpPr txBox="1">
            <a:spLocks noChangeArrowheads="1"/>
          </p:cNvSpPr>
          <p:nvPr/>
        </p:nvSpPr>
        <p:spPr bwMode="auto">
          <a:xfrm>
            <a:off x="3449638" y="3556000"/>
            <a:ext cx="293381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经过和结果</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randombar(horizontal)">
                                      <p:cBhvr>
                                        <p:cTn id="10" dur="500"/>
                                        <p:tgtEl>
                                          <p:spTgt spid="19"/>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randombar(horizontal)">
                                      <p:cBhvr>
                                        <p:cTn id="15" dur="500"/>
                                        <p:tgtEl>
                                          <p:spTgt spid="5"/>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randombar(horizontal)">
                                      <p:cBhvr>
                                        <p:cTn id="1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9" grpId="0"/>
      <p:bldP spid="20" grpId="0"/>
    </p:bld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4"/>
          <p:cNvPicPr>
            <a:picLocks noChangeAspect="1" noChangeArrowheads="1"/>
          </p:cNvPicPr>
          <p:nvPr/>
        </p:nvPicPr>
        <p:blipFill>
          <a:blip r:embed="rId2" cstate="email"/>
          <a:srcRect/>
          <a:stretch>
            <a:fillRect/>
          </a:stretch>
        </p:blipFill>
        <p:spPr bwMode="auto">
          <a:xfrm>
            <a:off x="827089" y="2036235"/>
            <a:ext cx="2301875" cy="22119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2" name="图片 2"/>
          <p:cNvPicPr>
            <a:picLocks noChangeAspect="1" noChangeArrowheads="1"/>
          </p:cNvPicPr>
          <p:nvPr/>
        </p:nvPicPr>
        <p:blipFill>
          <a:blip r:embed="rId3" cstate="email"/>
          <a:srcRect/>
          <a:stretch>
            <a:fillRect/>
          </a:stretch>
        </p:blipFill>
        <p:spPr bwMode="auto">
          <a:xfrm>
            <a:off x="3563939" y="2214035"/>
            <a:ext cx="2217737" cy="20341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3" name="图片 3"/>
          <p:cNvPicPr>
            <a:picLocks noChangeAspect="1" noChangeArrowheads="1"/>
          </p:cNvPicPr>
          <p:nvPr/>
        </p:nvPicPr>
        <p:blipFill>
          <a:blip r:embed="rId4" cstate="email"/>
          <a:srcRect/>
          <a:stretch>
            <a:fillRect/>
          </a:stretch>
        </p:blipFill>
        <p:spPr bwMode="auto">
          <a:xfrm>
            <a:off x="6207126" y="2169584"/>
            <a:ext cx="2300288" cy="203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364" name="矩形 11"/>
          <p:cNvSpPr>
            <a:spLocks noChangeArrowheads="1"/>
          </p:cNvSpPr>
          <p:nvPr/>
        </p:nvSpPr>
        <p:spPr bwMode="auto">
          <a:xfrm>
            <a:off x="1403351" y="2711452"/>
            <a:ext cx="1422184"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起因</a:t>
            </a:r>
            <a:endParaRPr kumimoji="0" lang="zh-CN" altLang="en-US" sz="2665" b="0"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
        <p:nvSpPr>
          <p:cNvPr id="15365" name="矩形 11"/>
          <p:cNvSpPr>
            <a:spLocks noChangeArrowheads="1"/>
          </p:cNvSpPr>
          <p:nvPr/>
        </p:nvSpPr>
        <p:spPr bwMode="auto">
          <a:xfrm>
            <a:off x="4116389" y="2755902"/>
            <a:ext cx="1422184"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经过</a:t>
            </a:r>
            <a:endParaRPr kumimoji="0" lang="zh-CN" altLang="en-US" sz="2665" b="0"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
        <p:nvSpPr>
          <p:cNvPr id="15366" name="矩形 11"/>
          <p:cNvSpPr>
            <a:spLocks noChangeArrowheads="1"/>
          </p:cNvSpPr>
          <p:nvPr/>
        </p:nvSpPr>
        <p:spPr bwMode="auto">
          <a:xfrm>
            <a:off x="6802439" y="2800352"/>
            <a:ext cx="1422184"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结果</a:t>
            </a:r>
            <a:endParaRPr kumimoji="0" lang="zh-CN" altLang="en-US" sz="2665" b="0"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2"/>
                                        </p:tgtEl>
                                      </p:cBhvr>
                                    </p:animEffect>
                                    <p:animScale>
                                      <p:cBhvr>
                                        <p:cTn id="7" dur="250" autoRev="1" fill="hold"/>
                                        <p:tgtEl>
                                          <p:spTgt spid="2"/>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文本框 1"/>
          <p:cNvSpPr txBox="1">
            <a:spLocks noChangeArrowheads="1"/>
          </p:cNvSpPr>
          <p:nvPr/>
        </p:nvSpPr>
        <p:spPr bwMode="auto">
          <a:xfrm>
            <a:off x="1150939" y="1642534"/>
            <a:ext cx="684212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读</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1</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2</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自然段，思考：大观园内众人放风筝的起因是什么？</a:t>
            </a:r>
          </a:p>
        </p:txBody>
      </p:sp>
      <p:pic>
        <p:nvPicPr>
          <p:cNvPr id="14339" name="图片 5"/>
          <p:cNvPicPr>
            <a:picLocks noChangeAspect="1" noChangeArrowheads="1"/>
          </p:cNvPicPr>
          <p:nvPr/>
        </p:nvPicPr>
        <p:blipFill>
          <a:blip r:embed="rId2" cstate="email"/>
          <a:srcRect/>
          <a:stretch>
            <a:fillRect/>
          </a:stretch>
        </p:blipFill>
        <p:spPr bwMode="auto">
          <a:xfrm>
            <a:off x="2411760" y="3426485"/>
            <a:ext cx="3816425" cy="2883299"/>
          </a:xfrm>
          <a:prstGeom prst="rect">
            <a:avLst/>
          </a:prstGeom>
          <a:ln>
            <a:noFill/>
          </a:ln>
          <a:effectLst>
            <a:softEdge rad="112500"/>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文本框 2"/>
          <p:cNvSpPr txBox="1">
            <a:spLocks noChangeArrowheads="1"/>
          </p:cNvSpPr>
          <p:nvPr/>
        </p:nvSpPr>
        <p:spPr bwMode="auto">
          <a:xfrm>
            <a:off x="3203575" y="548219"/>
            <a:ext cx="2160588"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nodePh="1">
                                  <p:stCondLst>
                                    <p:cond delay="0"/>
                                  </p:stCondLst>
                                  <p:endCondLst>
                                    <p:cond evt="begin" delay="0"/>
                                  </p:end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a:spLocks noChangeArrowheads="1"/>
          </p:cNvSpPr>
          <p:nvPr/>
        </p:nvSpPr>
        <p:spPr bwMode="auto">
          <a:xfrm>
            <a:off x="1116013" y="1989667"/>
            <a:ext cx="4449762"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一语未了，只听窗外竹子上一声响，恰似窗屉子倒了一般，众人吓了一跳。</a:t>
            </a:r>
          </a:p>
        </p:txBody>
      </p:sp>
      <p:pic>
        <p:nvPicPr>
          <p:cNvPr id="4" name="图片 3"/>
          <p:cNvPicPr>
            <a:picLocks noChangeAspect="1" noChangeArrowheads="1"/>
          </p:cNvPicPr>
          <p:nvPr/>
        </p:nvPicPr>
        <p:blipFill>
          <a:blip r:embed="rId2" cstate="email"/>
          <a:srcRect/>
          <a:stretch>
            <a:fillRect/>
          </a:stretch>
        </p:blipFill>
        <p:spPr bwMode="auto">
          <a:xfrm>
            <a:off x="5652121" y="1988842"/>
            <a:ext cx="2901950" cy="2747433"/>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xmlns="">
                <a:solidFill>
                  <a:srgbClr val="FFFFFF"/>
                </a:solidFill>
              </a14:hiddenFill>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randombar(horizontal)">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a:spLocks noChangeArrowheads="1"/>
          </p:cNvSpPr>
          <p:nvPr/>
        </p:nvSpPr>
        <p:spPr bwMode="auto">
          <a:xfrm>
            <a:off x="1042989" y="3236385"/>
            <a:ext cx="6911975"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开头的一声响引起了大家的注意，为下文众人出去查看声响的来源做铺垫，引出下文。</a:t>
            </a:r>
          </a:p>
        </p:txBody>
      </p:sp>
      <p:sp>
        <p:nvSpPr>
          <p:cNvPr id="4" name="文本框 3"/>
          <p:cNvSpPr txBox="1">
            <a:spLocks noChangeArrowheads="1"/>
          </p:cNvSpPr>
          <p:nvPr/>
        </p:nvSpPr>
        <p:spPr bwMode="auto">
          <a:xfrm>
            <a:off x="1042989" y="1430868"/>
            <a:ext cx="7056437"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文章开头的第一句话在文中起到什么作用？</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randombar(horizontal)">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矩形 2"/>
          <p:cNvSpPr>
            <a:spLocks noChangeArrowheads="1"/>
          </p:cNvSpPr>
          <p:nvPr/>
        </p:nvSpPr>
        <p:spPr bwMode="auto">
          <a:xfrm>
            <a:off x="971550" y="1123952"/>
            <a:ext cx="7200900"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黛玉笑道：“可是呢，知道是谁放晦气的，快掉出去罢。把咱们的拿出来，咱们也放晦气。”</a:t>
            </a: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6" name="文本框 5"/>
          <p:cNvSpPr txBox="1">
            <a:spLocks noChangeArrowheads="1"/>
          </p:cNvSpPr>
          <p:nvPr/>
        </p:nvSpPr>
        <p:spPr bwMode="auto">
          <a:xfrm>
            <a:off x="971550" y="3716867"/>
            <a:ext cx="7200900"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    故事的起因</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众人对这“大蝴蝶风筝”是否送还主人的议论，引出了黛玉提议拿出大家的风筝放晦气一说。</a:t>
            </a:r>
          </a:p>
        </p:txBody>
      </p:sp>
      <p:cxnSp>
        <p:nvCxnSpPr>
          <p:cNvPr id="8" name="直接连接符 7"/>
          <p:cNvCxnSpPr/>
          <p:nvPr/>
        </p:nvCxnSpPr>
        <p:spPr>
          <a:xfrm>
            <a:off x="5219700" y="2755900"/>
            <a:ext cx="2736850" cy="0"/>
          </a:xfrm>
          <a:prstGeom prst="line">
            <a:avLst/>
          </a:prstGeom>
        </p:spPr>
        <p:style>
          <a:lnRef idx="3">
            <a:schemeClr val="accent3"/>
          </a:lnRef>
          <a:fillRef idx="0">
            <a:schemeClr val="accent3"/>
          </a:fillRef>
          <a:effectRef idx="2">
            <a:schemeClr val="accent3"/>
          </a:effectRef>
          <a:fontRef idx="minor">
            <a:schemeClr val="tx1"/>
          </a:fontRef>
        </p:style>
      </p:cxnSp>
      <p:cxnSp>
        <p:nvCxnSpPr>
          <p:cNvPr id="9" name="直接连接符 8"/>
          <p:cNvCxnSpPr/>
          <p:nvPr/>
        </p:nvCxnSpPr>
        <p:spPr>
          <a:xfrm>
            <a:off x="1116013" y="3547533"/>
            <a:ext cx="2735262" cy="0"/>
          </a:xfrm>
          <a:prstGeom prst="line">
            <a:avLst/>
          </a:prstGeom>
        </p:spPr>
        <p:style>
          <a:lnRef idx="3">
            <a:schemeClr val="accent3"/>
          </a:lnRef>
          <a:fillRef idx="0">
            <a:schemeClr val="accent3"/>
          </a:fillRef>
          <a:effectRef idx="2">
            <a:schemeClr val="accent3"/>
          </a:effectRef>
          <a:fontRef idx="minor">
            <a:schemeClr val="tx1"/>
          </a:fontRef>
        </p:style>
      </p:cxn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par>
                                <p:cTn id="8" presetID="22" presetClass="entr" presetSubtype="8"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left)">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a:spLocks noChangeArrowheads="1"/>
          </p:cNvSpPr>
          <p:nvPr/>
        </p:nvSpPr>
        <p:spPr bwMode="auto">
          <a:xfrm>
            <a:off x="547688" y="1701800"/>
            <a:ext cx="8048625"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放晦气”是我国古代的一种习俗。人们在风筝上写上自己的名字，然后放到天上去，又故意剪断风筝线，让风筝飞走，认为这样就可以放走“晦气”，交上好运。而且别人放掉的风筝，不能拾来重放，否则会染上“晦气”。</a:t>
            </a:r>
          </a:p>
        </p:txBody>
      </p:sp>
      <p:sp>
        <p:nvSpPr>
          <p:cNvPr id="20482" name="文本框 2"/>
          <p:cNvSpPr txBox="1">
            <a:spLocks noChangeArrowheads="1"/>
          </p:cNvSpPr>
          <p:nvPr/>
        </p:nvSpPr>
        <p:spPr bwMode="auto">
          <a:xfrm>
            <a:off x="625476" y="740834"/>
            <a:ext cx="78930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为什么黛玉说放风筝是“放晦气”呢？</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图片 4"/>
          <p:cNvPicPr>
            <a:picLocks noChangeAspect="1" noChangeArrowheads="1"/>
          </p:cNvPicPr>
          <p:nvPr/>
        </p:nvPicPr>
        <p:blipFill>
          <a:blip r:embed="rId2" cstate="email"/>
          <a:srcRect/>
          <a:stretch>
            <a:fillRect/>
          </a:stretch>
        </p:blipFill>
        <p:spPr bwMode="auto">
          <a:xfrm>
            <a:off x="827089" y="2036235"/>
            <a:ext cx="2301875" cy="22119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9" name="图片 2"/>
          <p:cNvPicPr>
            <a:picLocks noChangeAspect="1" noChangeArrowheads="1"/>
          </p:cNvPicPr>
          <p:nvPr/>
        </p:nvPicPr>
        <p:blipFill>
          <a:blip r:embed="rId3" cstate="email"/>
          <a:srcRect/>
          <a:stretch>
            <a:fillRect/>
          </a:stretch>
        </p:blipFill>
        <p:spPr bwMode="auto">
          <a:xfrm>
            <a:off x="3563939" y="2214035"/>
            <a:ext cx="2217737" cy="20341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507" name="图片 3"/>
          <p:cNvPicPr>
            <a:picLocks noChangeAspect="1" noChangeArrowheads="1"/>
          </p:cNvPicPr>
          <p:nvPr/>
        </p:nvPicPr>
        <p:blipFill>
          <a:blip r:embed="rId4" cstate="email"/>
          <a:srcRect/>
          <a:stretch>
            <a:fillRect/>
          </a:stretch>
        </p:blipFill>
        <p:spPr bwMode="auto">
          <a:xfrm>
            <a:off x="6207126" y="2169584"/>
            <a:ext cx="2300288" cy="203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8" name="矩形 11"/>
          <p:cNvSpPr>
            <a:spLocks noChangeArrowheads="1"/>
          </p:cNvSpPr>
          <p:nvPr/>
        </p:nvSpPr>
        <p:spPr bwMode="auto">
          <a:xfrm>
            <a:off x="1403351" y="2711452"/>
            <a:ext cx="1422184"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起因</a:t>
            </a:r>
            <a:endParaRPr kumimoji="0" lang="zh-CN" altLang="en-US" sz="2665" b="0"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
        <p:nvSpPr>
          <p:cNvPr id="37" name="矩形 11"/>
          <p:cNvSpPr>
            <a:spLocks noChangeArrowheads="1"/>
          </p:cNvSpPr>
          <p:nvPr/>
        </p:nvSpPr>
        <p:spPr bwMode="auto">
          <a:xfrm>
            <a:off x="4116389" y="2755902"/>
            <a:ext cx="1422184"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经过</a:t>
            </a:r>
            <a:endParaRPr kumimoji="0" lang="zh-CN" altLang="en-US" sz="2665" b="0"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
        <p:nvSpPr>
          <p:cNvPr id="21510" name="矩形 11"/>
          <p:cNvSpPr>
            <a:spLocks noChangeArrowheads="1"/>
          </p:cNvSpPr>
          <p:nvPr/>
        </p:nvSpPr>
        <p:spPr bwMode="auto">
          <a:xfrm>
            <a:off x="6802439" y="2800352"/>
            <a:ext cx="1422184"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结果</a:t>
            </a:r>
            <a:endParaRPr kumimoji="0" lang="zh-CN" altLang="en-US" sz="2665" b="0"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grpId="0" nodeType="clickEffect">
                                  <p:stCondLst>
                                    <p:cond delay="0"/>
                                  </p:stCondLst>
                                  <p:childTnLst>
                                    <p:animEffect transition="out" filter="fade">
                                      <p:cBhvr>
                                        <p:cTn id="6" dur="500" tmFilter="0, 0; .2, .5; .8, .5; 1, 0"/>
                                        <p:tgtEl>
                                          <p:spTgt spid="37"/>
                                        </p:tgtEl>
                                      </p:cBhvr>
                                    </p:animEffect>
                                    <p:animScale>
                                      <p:cBhvr>
                                        <p:cTn id="7" dur="250" autoRev="1" fill="hold"/>
                                        <p:tgtEl>
                                          <p:spTgt spid="37"/>
                                        </p:tgtEl>
                                      </p:cBhvr>
                                      <p:by x="105000" y="105000"/>
                                    </p:animScale>
                                  </p:childTnLst>
                                </p:cTn>
                              </p:par>
                              <p:par>
                                <p:cTn id="8" presetID="26" presetClass="emph" presetSubtype="0" fill="hold" nodeType="withEffect">
                                  <p:stCondLst>
                                    <p:cond delay="0"/>
                                  </p:stCondLst>
                                  <p:childTnLst>
                                    <p:animEffect transition="out" filter="fade">
                                      <p:cBhvr>
                                        <p:cTn id="9" dur="500" tmFilter="0, 0; .2, .5; .8, .5; 1, 0"/>
                                        <p:tgtEl>
                                          <p:spTgt spid="29"/>
                                        </p:tgtEl>
                                      </p:cBhvr>
                                    </p:animEffect>
                                    <p:animScale>
                                      <p:cBhvr>
                                        <p:cTn id="10" dur="250" autoRev="1" fill="hold"/>
                                        <p:tgtEl>
                                          <p:spTgt spid="2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文本框 1"/>
          <p:cNvSpPr txBox="1">
            <a:spLocks noChangeArrowheads="1"/>
          </p:cNvSpPr>
          <p:nvPr/>
        </p:nvSpPr>
        <p:spPr bwMode="auto">
          <a:xfrm>
            <a:off x="1133475" y="1458385"/>
            <a:ext cx="6877050"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读</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3</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6</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自然段，在放风筝的情景中，感受众人放风筝欢乐的气氛。</a:t>
            </a:r>
          </a:p>
        </p:txBody>
      </p:sp>
      <p:pic>
        <p:nvPicPr>
          <p:cNvPr id="19459" name="图片 3"/>
          <p:cNvPicPr>
            <a:picLocks noChangeAspect="1" noChangeArrowheads="1"/>
          </p:cNvPicPr>
          <p:nvPr/>
        </p:nvPicPr>
        <p:blipFill rotWithShape="1">
          <a:blip r:embed="rId2" cstate="email"/>
          <a:srcRect/>
          <a:stretch>
            <a:fillRect/>
          </a:stretch>
        </p:blipFill>
        <p:spPr bwMode="auto">
          <a:xfrm>
            <a:off x="3059832" y="3429001"/>
            <a:ext cx="3338368" cy="2112235"/>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mb/>
  </p:transition>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文本框 1"/>
          <p:cNvSpPr txBox="1">
            <a:spLocks noChangeArrowheads="1"/>
          </p:cNvSpPr>
          <p:nvPr/>
        </p:nvSpPr>
        <p:spPr bwMode="auto">
          <a:xfrm>
            <a:off x="900114" y="1604435"/>
            <a:ext cx="7559675"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这里小丫头们听见放风筝，巴不得一声儿，七手八脚，都忙着拿出个美人风筝来，也有搬高凳去的，也有捆剪子股的，也有拨籰子的。</a:t>
            </a:r>
          </a:p>
        </p:txBody>
      </p:sp>
      <p:sp>
        <p:nvSpPr>
          <p:cNvPr id="7" name="矩形: 圆角 6"/>
          <p:cNvSpPr/>
          <p:nvPr/>
        </p:nvSpPr>
        <p:spPr>
          <a:xfrm>
            <a:off x="6732588" y="1701801"/>
            <a:ext cx="1223962" cy="723900"/>
          </a:xfrm>
          <a:prstGeom prst="roundRect">
            <a:avLst/>
          </a:pr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Arial" panose="020B0604020202020204"/>
              <a:ea typeface="宋体" panose="02010600030101010101" pitchFamily="2" charset="-122"/>
              <a:cs typeface="+mn-cs"/>
            </a:endParaRPr>
          </a:p>
        </p:txBody>
      </p:sp>
      <p:sp>
        <p:nvSpPr>
          <p:cNvPr id="8" name="矩形: 圆角 7"/>
          <p:cNvSpPr/>
          <p:nvPr/>
        </p:nvSpPr>
        <p:spPr>
          <a:xfrm>
            <a:off x="2268539" y="2461685"/>
            <a:ext cx="1584325" cy="728133"/>
          </a:xfrm>
          <a:prstGeom prst="roundRect">
            <a:avLst/>
          </a:pr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Arial" panose="020B0604020202020204"/>
              <a:ea typeface="宋体" panose="02010600030101010101" pitchFamily="2" charset="-122"/>
              <a:cs typeface="+mn-cs"/>
            </a:endParaRPr>
          </a:p>
        </p:txBody>
      </p:sp>
      <p:sp>
        <p:nvSpPr>
          <p:cNvPr id="9" name="文本框 8"/>
          <p:cNvSpPr txBox="1">
            <a:spLocks noChangeArrowheads="1"/>
          </p:cNvSpPr>
          <p:nvPr/>
        </p:nvSpPr>
        <p:spPr bwMode="auto">
          <a:xfrm>
            <a:off x="4356101" y="751418"/>
            <a:ext cx="3887788"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大家十分</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迫切、兴奋</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a:t>
            </a:r>
          </a:p>
        </p:txBody>
      </p:sp>
      <p:cxnSp>
        <p:nvCxnSpPr>
          <p:cNvPr id="12" name="直接连接符 11"/>
          <p:cNvCxnSpPr/>
          <p:nvPr/>
        </p:nvCxnSpPr>
        <p:spPr>
          <a:xfrm>
            <a:off x="1835151" y="4004733"/>
            <a:ext cx="6624638" cy="0"/>
          </a:xfrm>
          <a:prstGeom prst="line">
            <a:avLst/>
          </a:prstGeom>
          <a:ln w="28575">
            <a:solidFill>
              <a:srgbClr val="FF0066"/>
            </a:solidFill>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a:off x="893764" y="4796367"/>
            <a:ext cx="2814637" cy="0"/>
          </a:xfrm>
          <a:prstGeom prst="line">
            <a:avLst/>
          </a:prstGeom>
          <a:ln w="28575">
            <a:solidFill>
              <a:srgbClr val="FF0066"/>
            </a:solidFill>
          </a:ln>
        </p:spPr>
        <p:style>
          <a:lnRef idx="1">
            <a:schemeClr val="accent1"/>
          </a:lnRef>
          <a:fillRef idx="0">
            <a:schemeClr val="accent1"/>
          </a:fillRef>
          <a:effectRef idx="0">
            <a:schemeClr val="accent1"/>
          </a:effectRef>
          <a:fontRef idx="minor">
            <a:schemeClr val="tx1"/>
          </a:fontRef>
        </p:style>
      </p:cxnSp>
      <p:sp>
        <p:nvSpPr>
          <p:cNvPr id="16" name="文本框 15"/>
          <p:cNvSpPr txBox="1">
            <a:spLocks noChangeArrowheads="1"/>
          </p:cNvSpPr>
          <p:nvPr/>
        </p:nvSpPr>
        <p:spPr bwMode="auto">
          <a:xfrm>
            <a:off x="4657725" y="4246033"/>
            <a:ext cx="1354138" cy="879921"/>
          </a:xfrm>
          <a:prstGeom prst="rect">
            <a:avLst/>
          </a:prstGeom>
        </p:spPr>
        <p:style>
          <a:lnRef idx="1">
            <a:schemeClr val="accent5"/>
          </a:lnRef>
          <a:fillRef idx="2">
            <a:schemeClr val="accent5"/>
          </a:fillRef>
          <a:effectRef idx="1">
            <a:schemeClr val="accent5"/>
          </a:effectRef>
          <a:fontRef idx="minor">
            <a:schemeClr val="dk1"/>
          </a:fontRef>
        </p:style>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排比</a:t>
            </a:r>
          </a:p>
        </p:txBody>
      </p:sp>
      <p:sp>
        <p:nvSpPr>
          <p:cNvPr id="17" name="文本框 16"/>
          <p:cNvSpPr txBox="1">
            <a:spLocks noChangeArrowheads="1"/>
          </p:cNvSpPr>
          <p:nvPr/>
        </p:nvSpPr>
        <p:spPr bwMode="auto">
          <a:xfrm>
            <a:off x="1762125" y="5389034"/>
            <a:ext cx="6192838"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场景忙乱中透露出一股</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欢快</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劲儿。</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randombar(horizontal)">
                                      <p:cBhvr>
                                        <p:cTn id="10" dur="500"/>
                                        <p:tgtEl>
                                          <p:spTgt spid="8"/>
                                        </p:tgtEl>
                                      </p:cBhvr>
                                    </p:animEffect>
                                  </p:childTnLst>
                                </p:cTn>
                              </p:par>
                            </p:childTnLst>
                          </p:cTn>
                        </p:par>
                        <p:par>
                          <p:cTn id="11" fill="hold">
                            <p:stCondLst>
                              <p:cond delay="500"/>
                            </p:stCondLst>
                            <p:childTnLst>
                              <p:par>
                                <p:cTn id="12" presetID="14" presetClass="entr" presetSubtype="1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randombar(horizontal)">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par>
                                <p:cTn id="20" presetID="22" presetClass="entr" presetSubtype="8" fill="hold" nodeType="with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left)">
                                      <p:cBhvr>
                                        <p:cTn id="22" dur="500"/>
                                        <p:tgtEl>
                                          <p:spTgt spid="14"/>
                                        </p:tgtEl>
                                      </p:cBhvr>
                                    </p:animEffect>
                                  </p:childTnLst>
                                </p:cTn>
                              </p:par>
                            </p:childTnLst>
                          </p:cTn>
                        </p:par>
                        <p:par>
                          <p:cTn id="23" fill="hold">
                            <p:stCondLst>
                              <p:cond delay="500"/>
                            </p:stCondLst>
                            <p:childTnLst>
                              <p:par>
                                <p:cTn id="24" presetID="16" presetClass="entr" presetSubtype="21"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barn(inVertical)">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barn(inVertical)">
                                      <p:cBhvr>
                                        <p:cTn id="3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p:bldP spid="16" grpId="0" animBg="1"/>
      <p:bldP spid="1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矩形 1"/>
          <p:cNvSpPr>
            <a:spLocks noChangeArrowheads="1"/>
          </p:cNvSpPr>
          <p:nvPr/>
        </p:nvSpPr>
        <p:spPr bwMode="auto">
          <a:xfrm>
            <a:off x="900114" y="933451"/>
            <a:ext cx="4967287" cy="8956298"/>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fontAlgn="base">
              <a:lnSpc>
                <a:spcPct val="200000"/>
              </a:lnSpc>
              <a:spcAft>
                <a:spcPct val="0"/>
              </a:spcAft>
              <a:defRPr/>
            </a:pPr>
            <a:r>
              <a:rPr lang="zh-CN" altLang="en-US" sz="4800" b="1" spc="1600" dirty="0">
                <a:solidFill>
                  <a:prstClr val="black"/>
                </a:solidFill>
                <a:latin typeface="楷体" panose="02010609060101010101" pitchFamily="49" charset="-122"/>
                <a:ea typeface="楷体" panose="02010609060101010101" pitchFamily="49" charset="-122"/>
              </a:rPr>
              <a:t>草满池塘水满陂，山衔落日浸寒漪。牧童归去横牛背，短笛无腔信口吹。</a:t>
            </a:r>
          </a:p>
        </p:txBody>
      </p:sp>
      <p:sp>
        <p:nvSpPr>
          <p:cNvPr id="44" name="矩形 2"/>
          <p:cNvSpPr>
            <a:spLocks noChangeArrowheads="1"/>
          </p:cNvSpPr>
          <p:nvPr/>
        </p:nvSpPr>
        <p:spPr bwMode="auto">
          <a:xfrm>
            <a:off x="2476581" y="440268"/>
            <a:ext cx="1422184" cy="830997"/>
          </a:xfrm>
          <a:prstGeom prst="rect">
            <a:avLst/>
          </a:prstGeom>
          <a:noFill/>
          <a:ln>
            <a:noFill/>
          </a:ln>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defTabSz="1219200" fontAlgn="base">
              <a:spcBef>
                <a:spcPct val="0"/>
              </a:spcBef>
              <a:spcAft>
                <a:spcPct val="0"/>
              </a:spcAft>
              <a:defRPr/>
            </a:pPr>
            <a:r>
              <a:rPr lang="zh-CN" altLang="en-US" sz="4800" b="1" dirty="0">
                <a:solidFill>
                  <a:prstClr val="black"/>
                </a:solidFill>
                <a:latin typeface="宋体" panose="02010600030101010101" pitchFamily="2" charset="-122"/>
                <a:ea typeface="宋体" panose="02010600030101010101" pitchFamily="2" charset="-122"/>
              </a:rPr>
              <a:t>村晚</a:t>
            </a:r>
            <a:endParaRPr lang="en-US" altLang="zh-CN" sz="4800" b="1" dirty="0">
              <a:solidFill>
                <a:prstClr val="black"/>
              </a:solidFill>
              <a:latin typeface="宋体" panose="02010600030101010101" pitchFamily="2" charset="-122"/>
              <a:ea typeface="宋体" panose="02010600030101010101" pitchFamily="2" charset="-122"/>
            </a:endParaRPr>
          </a:p>
        </p:txBody>
      </p:sp>
      <p:cxnSp>
        <p:nvCxnSpPr>
          <p:cNvPr id="19" name="直接连接符 18"/>
          <p:cNvCxnSpPr/>
          <p:nvPr/>
        </p:nvCxnSpPr>
        <p:spPr>
          <a:xfrm>
            <a:off x="4679951" y="2180167"/>
            <a:ext cx="431800"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20" name="TextBox 7"/>
          <p:cNvSpPr txBox="1">
            <a:spLocks noChangeArrowheads="1"/>
          </p:cNvSpPr>
          <p:nvPr/>
        </p:nvSpPr>
        <p:spPr bwMode="auto">
          <a:xfrm>
            <a:off x="4427538" y="973668"/>
            <a:ext cx="1420582"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zh-CN" altLang="en-US" sz="3200" b="1">
                <a:solidFill>
                  <a:srgbClr val="0000FF"/>
                </a:solidFill>
                <a:latin typeface="宋体" panose="02010600030101010101" pitchFamily="2" charset="-122"/>
                <a:ea typeface="宋体" panose="02010600030101010101" pitchFamily="2" charset="-122"/>
              </a:rPr>
              <a:t>池岸。</a:t>
            </a:r>
          </a:p>
        </p:txBody>
      </p:sp>
      <p:cxnSp>
        <p:nvCxnSpPr>
          <p:cNvPr id="21" name="直接连接符 20"/>
          <p:cNvCxnSpPr/>
          <p:nvPr/>
        </p:nvCxnSpPr>
        <p:spPr>
          <a:xfrm>
            <a:off x="4689476" y="3653367"/>
            <a:ext cx="431800"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22" name="TextBox 7"/>
          <p:cNvSpPr txBox="1">
            <a:spLocks noChangeArrowheads="1"/>
          </p:cNvSpPr>
          <p:nvPr/>
        </p:nvSpPr>
        <p:spPr bwMode="auto">
          <a:xfrm>
            <a:off x="3960813" y="2330452"/>
            <a:ext cx="2656496"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zh-CN" altLang="en-US" sz="3200" b="1">
                <a:solidFill>
                  <a:srgbClr val="0000FF"/>
                </a:solidFill>
                <a:latin typeface="宋体" panose="02010600030101010101" pitchFamily="2" charset="-122"/>
                <a:ea typeface="宋体" panose="02010600030101010101" pitchFamily="2" charset="-122"/>
              </a:rPr>
              <a:t>水中的波纹。</a:t>
            </a:r>
          </a:p>
        </p:txBody>
      </p:sp>
      <p:cxnSp>
        <p:nvCxnSpPr>
          <p:cNvPr id="23" name="直接连接符 22"/>
          <p:cNvCxnSpPr/>
          <p:nvPr/>
        </p:nvCxnSpPr>
        <p:spPr>
          <a:xfrm>
            <a:off x="2808288" y="6570133"/>
            <a:ext cx="431800"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24" name="TextBox 7"/>
          <p:cNvSpPr txBox="1">
            <a:spLocks noChangeArrowheads="1"/>
          </p:cNvSpPr>
          <p:nvPr/>
        </p:nvSpPr>
        <p:spPr bwMode="auto">
          <a:xfrm>
            <a:off x="2622550" y="5285319"/>
            <a:ext cx="1420582"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zh-CN" altLang="en-US" sz="3200" b="1">
                <a:solidFill>
                  <a:srgbClr val="0000FF"/>
                </a:solidFill>
                <a:latin typeface="宋体" panose="02010600030101010101" pitchFamily="2" charset="-122"/>
                <a:ea typeface="宋体" panose="02010600030101010101" pitchFamily="2" charset="-122"/>
              </a:rPr>
              <a:t>曲调。</a:t>
            </a:r>
          </a:p>
        </p:txBody>
      </p:sp>
      <p:cxnSp>
        <p:nvCxnSpPr>
          <p:cNvPr id="25" name="直接连接符 24"/>
          <p:cNvCxnSpPr/>
          <p:nvPr/>
        </p:nvCxnSpPr>
        <p:spPr>
          <a:xfrm>
            <a:off x="3492501" y="6570133"/>
            <a:ext cx="935038"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26" name="TextBox 7"/>
          <p:cNvSpPr txBox="1">
            <a:spLocks noChangeArrowheads="1"/>
          </p:cNvSpPr>
          <p:nvPr/>
        </p:nvSpPr>
        <p:spPr bwMode="auto">
          <a:xfrm>
            <a:off x="3624263" y="5285319"/>
            <a:ext cx="1420582"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zh-CN" altLang="en-US" sz="3200" b="1">
                <a:solidFill>
                  <a:srgbClr val="0000FF"/>
                </a:solidFill>
                <a:latin typeface="宋体" panose="02010600030101010101" pitchFamily="2" charset="-122"/>
                <a:ea typeface="宋体" panose="02010600030101010101" pitchFamily="2" charset="-122"/>
              </a:rPr>
              <a:t>随口。</a:t>
            </a:r>
          </a:p>
        </p:txBody>
      </p:sp>
      <p:pic>
        <p:nvPicPr>
          <p:cNvPr id="5" name="图片 4"/>
          <p:cNvPicPr>
            <a:picLocks noChangeAspect="1"/>
          </p:cNvPicPr>
          <p:nvPr/>
        </p:nvPicPr>
        <p:blipFill>
          <a:blip r:embed="rId2" cstate="email"/>
          <a:stretch>
            <a:fillRect/>
          </a:stretch>
        </p:blipFill>
        <p:spPr>
          <a:xfrm>
            <a:off x="5863039" y="2403932"/>
            <a:ext cx="3051944" cy="2881664"/>
          </a:xfrm>
          <a:prstGeom prst="ellipse">
            <a:avLst/>
          </a:prstGeom>
          <a:ln w="3175"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500"/>
                                        <p:tgtEl>
                                          <p:spTgt spid="4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500"/>
                                        <p:tgtEl>
                                          <p:spTgt spid="3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barn(inVertical)">
                                      <p:cBhvr>
                                        <p:cTn id="15" dur="500"/>
                                        <p:tgtEl>
                                          <p:spTgt spid="19"/>
                                        </p:tgtEl>
                                      </p:cBhvr>
                                    </p:animEffect>
                                  </p:childTnLst>
                                </p:cTn>
                              </p:par>
                            </p:childTnLst>
                          </p:cTn>
                        </p:par>
                        <p:par>
                          <p:cTn id="16" fill="hold">
                            <p:stCondLst>
                              <p:cond delay="500"/>
                            </p:stCondLst>
                            <p:childTnLst>
                              <p:par>
                                <p:cTn id="17" presetID="16" presetClass="entr" presetSubtype="21"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barn(inVertical)">
                                      <p:cBhvr>
                                        <p:cTn id="19" dur="500"/>
                                        <p:tgtEl>
                                          <p:spTgt spid="20"/>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barn(inVertical)">
                                      <p:cBhvr>
                                        <p:cTn id="24" dur="500"/>
                                        <p:tgtEl>
                                          <p:spTgt spid="21"/>
                                        </p:tgtEl>
                                      </p:cBhvr>
                                    </p:animEffect>
                                  </p:childTnLst>
                                </p:cTn>
                              </p:par>
                            </p:childTnLst>
                          </p:cTn>
                        </p:par>
                        <p:par>
                          <p:cTn id="25" fill="hold">
                            <p:stCondLst>
                              <p:cond delay="500"/>
                            </p:stCondLst>
                            <p:childTnLst>
                              <p:par>
                                <p:cTn id="26" presetID="16" presetClass="entr" presetSubtype="21" fill="hold" grpId="0" nodeType="after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barn(inVertical)">
                                      <p:cBhvr>
                                        <p:cTn id="28" dur="500"/>
                                        <p:tgtEl>
                                          <p:spTgt spid="22"/>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barn(inVertical)">
                                      <p:cBhvr>
                                        <p:cTn id="33" dur="500"/>
                                        <p:tgtEl>
                                          <p:spTgt spid="23"/>
                                        </p:tgtEl>
                                      </p:cBhvr>
                                    </p:animEffect>
                                  </p:childTnLst>
                                </p:cTn>
                              </p:par>
                            </p:childTnLst>
                          </p:cTn>
                        </p:par>
                        <p:par>
                          <p:cTn id="34" fill="hold">
                            <p:stCondLst>
                              <p:cond delay="500"/>
                            </p:stCondLst>
                            <p:childTnLst>
                              <p:par>
                                <p:cTn id="35" presetID="16" presetClass="entr" presetSubtype="21"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barn(inVertical)">
                                      <p:cBhvr>
                                        <p:cTn id="37" dur="500"/>
                                        <p:tgtEl>
                                          <p:spTgt spid="24"/>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barn(inVertical)">
                                      <p:cBhvr>
                                        <p:cTn id="42" dur="500"/>
                                        <p:tgtEl>
                                          <p:spTgt spid="25"/>
                                        </p:tgtEl>
                                      </p:cBhvr>
                                    </p:animEffect>
                                  </p:childTnLst>
                                </p:cTn>
                              </p:par>
                            </p:childTnLst>
                          </p:cTn>
                        </p:par>
                        <p:par>
                          <p:cTn id="43" fill="hold">
                            <p:stCondLst>
                              <p:cond delay="500"/>
                            </p:stCondLst>
                            <p:childTnLst>
                              <p:par>
                                <p:cTn id="44" presetID="16" presetClass="entr" presetSubtype="21"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Effect transition="in" filter="barn(inVertical)">
                                      <p:cBhvr>
                                        <p:cTn id="4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44" grpId="0"/>
      <p:bldP spid="20" grpId="0"/>
      <p:bldP spid="22" grpId="0"/>
      <p:bldP spid="24" grpId="0"/>
      <p:bldP spid="26" grpId="0"/>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文本框 1"/>
          <p:cNvSpPr txBox="1">
            <a:spLocks noChangeArrowheads="1"/>
          </p:cNvSpPr>
          <p:nvPr/>
        </p:nvSpPr>
        <p:spPr bwMode="auto">
          <a:xfrm>
            <a:off x="684214" y="2084918"/>
            <a:ext cx="7920037"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那风筝飘飘飖飖，只管往后退了去。一时只有鸡蛋大小，展眼只剩了一点黑星，再展眼便不见了。</a:t>
            </a:r>
          </a:p>
        </p:txBody>
      </p:sp>
      <p:sp>
        <p:nvSpPr>
          <p:cNvPr id="6" name="对话气泡: 圆角矩形 8"/>
          <p:cNvSpPr/>
          <p:nvPr/>
        </p:nvSpPr>
        <p:spPr>
          <a:xfrm>
            <a:off x="1222376" y="927101"/>
            <a:ext cx="5689600" cy="1554468"/>
          </a:xfrm>
          <a:prstGeom prst="wedgeRoundRectCallout">
            <a:avLst>
              <a:gd name="adj1" fmla="val -7849"/>
              <a:gd name="adj2" fmla="val 84190"/>
              <a:gd name="adj3" fmla="val 16667"/>
            </a:avLst>
          </a:prstGeom>
        </p:spPr>
        <p:style>
          <a:lnRef idx="1">
            <a:schemeClr val="accent5"/>
          </a:lnRef>
          <a:fillRef idx="2">
            <a:schemeClr val="accent5"/>
          </a:fillRef>
          <a:effectRef idx="1">
            <a:schemeClr val="accent5"/>
          </a:effectRef>
          <a:fontRef idx="minor">
            <a:schemeClr val="dk1"/>
          </a:fontRef>
        </p:style>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风筝在天空中飘飞的姿态美。</a:t>
            </a:r>
            <a:endParaRPr kumimoji="0" lang="zh-CN" altLang="en-US" sz="2400" b="0" i="0" u="none" strike="noStrike" kern="1200" cap="none" spc="0" normalizeH="0" baseline="0" noProof="0" dirty="0">
              <a:ln>
                <a:noFill/>
              </a:ln>
              <a:solidFill>
                <a:srgbClr val="0000FF"/>
              </a:solidFill>
              <a:effectLst/>
              <a:uLnTx/>
              <a:uFillTx/>
              <a:latin typeface="Arial" panose="020B0604020202020204"/>
              <a:ea typeface="宋体" panose="02010600030101010101" pitchFamily="2" charset="-122"/>
              <a:cs typeface="+mn-cs"/>
            </a:endParaRPr>
          </a:p>
        </p:txBody>
      </p:sp>
      <p:sp>
        <p:nvSpPr>
          <p:cNvPr id="7" name="流程图: 可选过程 6"/>
          <p:cNvSpPr/>
          <p:nvPr/>
        </p:nvSpPr>
        <p:spPr>
          <a:xfrm>
            <a:off x="2411413" y="2965451"/>
            <a:ext cx="1655762" cy="723900"/>
          </a:xfrm>
          <a:prstGeom prst="flowChartAlternateProcess">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Arial" panose="020B0604020202020204"/>
              <a:ea typeface="宋体" panose="02010600030101010101" pitchFamily="2" charset="-122"/>
              <a:cs typeface="+mn-cs"/>
            </a:endParaRPr>
          </a:p>
        </p:txBody>
      </p:sp>
      <p:sp>
        <p:nvSpPr>
          <p:cNvPr id="8" name="矩形: 圆角 7"/>
          <p:cNvSpPr/>
          <p:nvPr/>
        </p:nvSpPr>
        <p:spPr>
          <a:xfrm>
            <a:off x="1222376" y="3750733"/>
            <a:ext cx="763588" cy="679451"/>
          </a:xfrm>
          <a:prstGeom prst="roundRect">
            <a:avLst/>
          </a:pr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Arial" panose="020B0604020202020204"/>
              <a:ea typeface="宋体" panose="02010600030101010101" pitchFamily="2" charset="-122"/>
              <a:cs typeface="+mn-cs"/>
            </a:endParaRPr>
          </a:p>
        </p:txBody>
      </p:sp>
      <p:sp>
        <p:nvSpPr>
          <p:cNvPr id="9" name="对话气泡: 圆角矩形 13"/>
          <p:cNvSpPr/>
          <p:nvPr/>
        </p:nvSpPr>
        <p:spPr>
          <a:xfrm>
            <a:off x="5795963" y="4004734"/>
            <a:ext cx="2868612" cy="1554468"/>
          </a:xfrm>
          <a:prstGeom prst="wedgeRoundRectCallout">
            <a:avLst>
              <a:gd name="adj1" fmla="val 14775"/>
              <a:gd name="adj2" fmla="val -85891"/>
              <a:gd name="adj3" fmla="val 16667"/>
            </a:avLst>
          </a:prstGeom>
        </p:spPr>
        <p:style>
          <a:lnRef idx="1">
            <a:schemeClr val="accent3"/>
          </a:lnRef>
          <a:fillRef idx="2">
            <a:schemeClr val="accent3"/>
          </a:fillRef>
          <a:effectRef idx="1">
            <a:schemeClr val="accent3"/>
          </a:effectRef>
          <a:fontRef idx="minor">
            <a:schemeClr val="dk1"/>
          </a:fontRef>
        </p:style>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风筝越飞越高。</a:t>
            </a:r>
            <a:endParaRPr kumimoji="0" lang="zh-CN" altLang="en-US" sz="2400" b="0" i="0" u="none" strike="noStrike" kern="1200" cap="none" spc="0" normalizeH="0" baseline="0" noProof="0" dirty="0">
              <a:ln>
                <a:noFill/>
              </a:ln>
              <a:solidFill>
                <a:srgbClr val="0000FF"/>
              </a:solidFill>
              <a:effectLst/>
              <a:uLnTx/>
              <a:uFillTx/>
              <a:latin typeface="Arial" panose="020B0604020202020204"/>
              <a:ea typeface="宋体" panose="02010600030101010101" pitchFamily="2" charset="-122"/>
              <a:cs typeface="+mn-cs"/>
            </a:endParaRPr>
          </a:p>
        </p:txBody>
      </p:sp>
      <p:sp>
        <p:nvSpPr>
          <p:cNvPr id="10" name="圆角矩形 9"/>
          <p:cNvSpPr/>
          <p:nvPr/>
        </p:nvSpPr>
        <p:spPr>
          <a:xfrm>
            <a:off x="2806700" y="2165352"/>
            <a:ext cx="1655763" cy="719667"/>
          </a:xfrm>
          <a:prstGeom prst="roundRect">
            <a:avLst/>
          </a:pr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Arial" panose="020B0604020202020204"/>
              <a:ea typeface="宋体" panose="02010600030101010101" pitchFamily="2" charset="-122"/>
              <a:cs typeface="+mn-cs"/>
            </a:endParaRPr>
          </a:p>
        </p:txBody>
      </p:sp>
      <p:sp>
        <p:nvSpPr>
          <p:cNvPr id="12" name="对话气泡: 圆角矩形 15"/>
          <p:cNvSpPr/>
          <p:nvPr/>
        </p:nvSpPr>
        <p:spPr>
          <a:xfrm>
            <a:off x="612776" y="4783668"/>
            <a:ext cx="5003800" cy="1554468"/>
          </a:xfrm>
          <a:prstGeom prst="wedgeRoundRectCallout">
            <a:avLst>
              <a:gd name="adj1" fmla="val -29317"/>
              <a:gd name="adj2" fmla="val -85510"/>
              <a:gd name="adj3" fmla="val 16667"/>
            </a:avLst>
          </a:prstGeom>
        </p:spPr>
        <p:style>
          <a:lnRef idx="1">
            <a:schemeClr val="accent6"/>
          </a:lnRef>
          <a:fillRef idx="2">
            <a:schemeClr val="accent6"/>
          </a:fillRef>
          <a:effectRef idx="1">
            <a:schemeClr val="accent6"/>
          </a:effectRef>
          <a:fontRef idx="minor">
            <a:schemeClr val="dk1"/>
          </a:fontRef>
        </p:style>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风筝随风飘去后很快消失。</a:t>
            </a:r>
            <a:endParaRPr kumimoji="0" lang="zh-CN" altLang="en-US" sz="2400" b="0" i="0" u="none" strike="noStrike" kern="1200" cap="none" spc="0" normalizeH="0" baseline="0" noProof="0" dirty="0">
              <a:ln>
                <a:noFill/>
              </a:ln>
              <a:solidFill>
                <a:srgbClr val="0000FF"/>
              </a:solidFill>
              <a:effectLst/>
              <a:uLnTx/>
              <a:uFillTx/>
              <a:latin typeface="Arial" panose="020B0604020202020204"/>
              <a:ea typeface="宋体" panose="02010600030101010101" pitchFamily="2" charset="-122"/>
              <a:cs typeface="+mn-cs"/>
            </a:endParaRPr>
          </a:p>
        </p:txBody>
      </p:sp>
      <p:sp>
        <p:nvSpPr>
          <p:cNvPr id="15" name="流程图: 可选过程 14"/>
          <p:cNvSpPr/>
          <p:nvPr/>
        </p:nvSpPr>
        <p:spPr>
          <a:xfrm>
            <a:off x="6443664" y="2973918"/>
            <a:ext cx="1655762" cy="723900"/>
          </a:xfrm>
          <a:prstGeom prst="flowChartAlternateProcess">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Arial" panose="020B0604020202020204"/>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barn(inVertical)">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down)">
                                      <p:cBhvr>
                                        <p:cTn id="16" dur="500"/>
                                        <p:tgtEl>
                                          <p:spTgt spid="7"/>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down)">
                                      <p:cBhvr>
                                        <p:cTn id="19" dur="500"/>
                                        <p:tgtEl>
                                          <p:spTgt spid="15"/>
                                        </p:tgtEl>
                                      </p:cBhvr>
                                    </p:animEffect>
                                  </p:childTnLst>
                                </p:cTn>
                              </p:par>
                            </p:childTnLst>
                          </p:cTn>
                        </p:par>
                        <p:par>
                          <p:cTn id="20" fill="hold">
                            <p:stCondLst>
                              <p:cond delay="500"/>
                            </p:stCondLst>
                            <p:childTnLst>
                              <p:par>
                                <p:cTn id="21" presetID="16" presetClass="entr" presetSubtype="21"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wipe(down)">
                                      <p:cBhvr>
                                        <p:cTn id="28" dur="500"/>
                                        <p:tgtEl>
                                          <p:spTgt spid="8"/>
                                        </p:tgtEl>
                                      </p:cBhvr>
                                    </p:animEffect>
                                  </p:childTnLst>
                                </p:cTn>
                              </p:par>
                            </p:childTnLst>
                          </p:cTn>
                        </p:par>
                        <p:par>
                          <p:cTn id="29" fill="hold">
                            <p:stCondLst>
                              <p:cond delay="500"/>
                            </p:stCondLst>
                            <p:childTnLst>
                              <p:par>
                                <p:cTn id="30" presetID="16" presetClass="entr" presetSubtype="21" fill="hold" grpId="0"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barn(inVertical)">
                                      <p:cBhvr>
                                        <p:cTn id="3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2" grpId="0" animBg="1"/>
      <p:bldP spid="15" grpId="0" animBg="1"/>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文本框 2"/>
          <p:cNvSpPr txBox="1">
            <a:spLocks noChangeArrowheads="1"/>
          </p:cNvSpPr>
          <p:nvPr/>
        </p:nvSpPr>
        <p:spPr bwMode="auto">
          <a:xfrm>
            <a:off x="1116013" y="2372784"/>
            <a:ext cx="7200900"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这两句话写出了风筝在天空中迅速飞远直到消失的过程，抓住了风筝的姿态和形状，表达了众人放风筝时</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异常欢快的心情</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和</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对自由快乐生活的向往</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a:t>
            </a:r>
          </a:p>
        </p:txBody>
      </p:sp>
      <p:sp>
        <p:nvSpPr>
          <p:cNvPr id="3" name="文本框 2"/>
          <p:cNvSpPr txBox="1">
            <a:spLocks noChangeArrowheads="1"/>
          </p:cNvSpPr>
          <p:nvPr/>
        </p:nvSpPr>
        <p:spPr bwMode="auto">
          <a:xfrm>
            <a:off x="900113" y="1123951"/>
            <a:ext cx="7948010"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Ø"/>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谈谈你对上面两句话的体会？</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5602"/>
                                        </p:tgtEl>
                                        <p:attrNameLst>
                                          <p:attrName>style.visibility</p:attrName>
                                        </p:attrNameLst>
                                      </p:cBhvr>
                                      <p:to>
                                        <p:strVal val="visible"/>
                                      </p:to>
                                    </p:set>
                                    <p:animEffect transition="in" filter="fade">
                                      <p:cBhvr>
                                        <p:cTn id="12" dur="1000"/>
                                        <p:tgtEl>
                                          <p:spTgt spid="25602"/>
                                        </p:tgtEl>
                                      </p:cBhvr>
                                    </p:animEffect>
                                    <p:anim calcmode="lin" valueType="num">
                                      <p:cBhvr>
                                        <p:cTn id="13" dur="1000" fill="hold"/>
                                        <p:tgtEl>
                                          <p:spTgt spid="25602"/>
                                        </p:tgtEl>
                                        <p:attrNameLst>
                                          <p:attrName>ppt_x</p:attrName>
                                        </p:attrNameLst>
                                      </p:cBhvr>
                                      <p:tavLst>
                                        <p:tav tm="0">
                                          <p:val>
                                            <p:strVal val="#ppt_x"/>
                                          </p:val>
                                        </p:tav>
                                        <p:tav tm="100000">
                                          <p:val>
                                            <p:strVal val="#ppt_x"/>
                                          </p:val>
                                        </p:tav>
                                      </p:tavLst>
                                    </p:anim>
                                    <p:anim calcmode="lin" valueType="num">
                                      <p:cBhvr>
                                        <p:cTn id="14" dur="1000" fill="hold"/>
                                        <p:tgtEl>
                                          <p:spTgt spid="2560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2" grpId="0"/>
      <p:bldP spid="3" grpId="0"/>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文本框 1"/>
          <p:cNvSpPr txBox="1">
            <a:spLocks noChangeArrowheads="1"/>
          </p:cNvSpPr>
          <p:nvPr/>
        </p:nvSpPr>
        <p:spPr bwMode="auto">
          <a:xfrm>
            <a:off x="377825" y="1123952"/>
            <a:ext cx="8370888"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探春正要剪自己的凤凰，见天上也有一个凤凰，因道：“这也不知是谁家的。”</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众人笑道：“这一个也来绞了。且别收，让他三个绞在一处倒有趣呢。”</a:t>
            </a:r>
          </a:p>
        </p:txBody>
      </p:sp>
      <p:sp>
        <p:nvSpPr>
          <p:cNvPr id="3" name="文本框 2"/>
          <p:cNvSpPr txBox="1">
            <a:spLocks noChangeArrowheads="1"/>
          </p:cNvSpPr>
          <p:nvPr/>
        </p:nvSpPr>
        <p:spPr bwMode="auto">
          <a:xfrm>
            <a:off x="531814" y="4485219"/>
            <a:ext cx="806450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Ø"/>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这段话主要描写了什么？你感受到了什么样的气氛？</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noChangeArrowheads="1"/>
          </p:cNvPicPr>
          <p:nvPr/>
        </p:nvPicPr>
        <p:blipFill>
          <a:blip r:embed="rId2" cstate="email"/>
          <a:srcRect/>
          <a:stretch>
            <a:fillRect/>
          </a:stretch>
        </p:blipFill>
        <p:spPr bwMode="auto">
          <a:xfrm>
            <a:off x="5940425" y="1797051"/>
            <a:ext cx="2722563" cy="25781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矩形 2"/>
          <p:cNvSpPr>
            <a:spLocks noChangeArrowheads="1"/>
          </p:cNvSpPr>
          <p:nvPr/>
        </p:nvSpPr>
        <p:spPr bwMode="auto">
          <a:xfrm>
            <a:off x="684214" y="1449917"/>
            <a:ext cx="540067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这段话是对探春准备剪风筝时的情景描写，主要通过对空中三只风筝纠缠在一起的情形和众人的语言来描述的，</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让人倍感欢乐</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a:t>
            </a:r>
            <a:endParaRPr kumimoji="0" lang="zh-CN" altLang="en-US" sz="2400" b="0"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randombar(horizontal)">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noChangeArrowheads="1"/>
          </p:cNvPicPr>
          <p:nvPr/>
        </p:nvPicPr>
        <p:blipFill>
          <a:blip r:embed="rId2"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out)">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文本框 1"/>
          <p:cNvSpPr txBox="1">
            <a:spLocks noChangeArrowheads="1"/>
          </p:cNvSpPr>
          <p:nvPr/>
        </p:nvSpPr>
        <p:spPr bwMode="auto">
          <a:xfrm>
            <a:off x="1042989" y="836085"/>
            <a:ext cx="7273925"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在放风筝的经过中，抓住人物的语言、动作、神态等细节描写，分析文中主要人物宝玉和黛玉的形象。</a:t>
            </a:r>
          </a:p>
        </p:txBody>
      </p:sp>
      <p:pic>
        <p:nvPicPr>
          <p:cNvPr id="4" name="图片 3"/>
          <p:cNvPicPr>
            <a:picLocks noChangeAspect="1"/>
          </p:cNvPicPr>
          <p:nvPr/>
        </p:nvPicPr>
        <p:blipFill>
          <a:blip r:embed="rId2" cstate="email"/>
          <a:stretch>
            <a:fillRect/>
          </a:stretch>
        </p:blipFill>
        <p:spPr>
          <a:xfrm>
            <a:off x="4932039" y="3509451"/>
            <a:ext cx="1512168" cy="2696703"/>
          </a:xfrm>
          <a:prstGeom prst="ellipse">
            <a:avLst/>
          </a:prstGeom>
          <a:ln>
            <a:noFill/>
          </a:ln>
          <a:effectLst>
            <a:softEdge rad="112500"/>
          </a:effectLst>
        </p:spPr>
      </p:pic>
      <p:pic>
        <p:nvPicPr>
          <p:cNvPr id="6" name="图片 5"/>
          <p:cNvPicPr>
            <a:picLocks noChangeAspect="1"/>
          </p:cNvPicPr>
          <p:nvPr/>
        </p:nvPicPr>
        <p:blipFill>
          <a:blip r:embed="rId3" cstate="email"/>
          <a:stretch>
            <a:fillRect/>
          </a:stretch>
        </p:blipFill>
        <p:spPr>
          <a:xfrm>
            <a:off x="2699792" y="3484395"/>
            <a:ext cx="1610608" cy="2537520"/>
          </a:xfrm>
          <a:prstGeom prst="ellipse">
            <a:avLst/>
          </a:prstGeom>
          <a:ln>
            <a:noFill/>
          </a:ln>
          <a:effectLst>
            <a:softEdge rad="112500"/>
          </a:effec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31"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1000" fill="hold"/>
                                        <p:tgtEl>
                                          <p:spTgt spid="4"/>
                                        </p:tgtEl>
                                        <p:attrNameLst>
                                          <p:attrName>ppt_w</p:attrName>
                                        </p:attrNameLst>
                                      </p:cBhvr>
                                      <p:tavLst>
                                        <p:tav tm="0">
                                          <p:val>
                                            <p:fltVal val="0"/>
                                          </p:val>
                                        </p:tav>
                                        <p:tav tm="100000">
                                          <p:val>
                                            <p:strVal val="#ppt_w"/>
                                          </p:val>
                                        </p:tav>
                                      </p:tavLst>
                                    </p:anim>
                                    <p:anim calcmode="lin" valueType="num">
                                      <p:cBhvr>
                                        <p:cTn id="14" dur="1000" fill="hold"/>
                                        <p:tgtEl>
                                          <p:spTgt spid="4"/>
                                        </p:tgtEl>
                                        <p:attrNameLst>
                                          <p:attrName>ppt_h</p:attrName>
                                        </p:attrNameLst>
                                      </p:cBhvr>
                                      <p:tavLst>
                                        <p:tav tm="0">
                                          <p:val>
                                            <p:fltVal val="0"/>
                                          </p:val>
                                        </p:tav>
                                        <p:tav tm="100000">
                                          <p:val>
                                            <p:strVal val="#ppt_h"/>
                                          </p:val>
                                        </p:tav>
                                      </p:tavLst>
                                    </p:anim>
                                    <p:anim calcmode="lin" valueType="num">
                                      <p:cBhvr>
                                        <p:cTn id="15" dur="1000" fill="hold"/>
                                        <p:tgtEl>
                                          <p:spTgt spid="4"/>
                                        </p:tgtEl>
                                        <p:attrNameLst>
                                          <p:attrName>style.rotation</p:attrName>
                                        </p:attrNameLst>
                                      </p:cBhvr>
                                      <p:tavLst>
                                        <p:tav tm="0">
                                          <p:val>
                                            <p:fltVal val="90"/>
                                          </p:val>
                                        </p:tav>
                                        <p:tav tm="100000">
                                          <p:val>
                                            <p:fltVal val="0"/>
                                          </p:val>
                                        </p:tav>
                                      </p:tavLst>
                                    </p:anim>
                                    <p:animEffect transition="in" filter="fade">
                                      <p:cBhvr>
                                        <p:cTn id="16"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971550" y="1604435"/>
            <a:ext cx="6840538" cy="5605445"/>
          </a:xfrm>
          <a:prstGeom prst="rect">
            <a:avLst/>
          </a:prstGeom>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    宝玉又兴头起来，也打发个小丫头子家去，</a:t>
            </a: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说：“把昨儿赖大娘送我的那个大鱼取来。”</a:t>
            </a:r>
            <a:r>
              <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宝玉细看了一回，只见这美人做的十分精致，心中欢喜，便命叫放起来。</a:t>
            </a:r>
            <a:endParaRPr kumimoji="0" lang="zh-CN" altLang="en-US" sz="2400" b="0" i="0" u="none" strike="noStrike" kern="1200" cap="none" spc="0" normalizeH="0" baseline="0" noProof="0" dirty="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30722" name="文本框 1"/>
          <p:cNvSpPr txBox="1">
            <a:spLocks noChangeArrowheads="1"/>
          </p:cNvSpPr>
          <p:nvPr/>
        </p:nvSpPr>
        <p:spPr bwMode="auto">
          <a:xfrm>
            <a:off x="4068763" y="446617"/>
            <a:ext cx="128432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宝玉</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文本框 1"/>
          <p:cNvSpPr txBox="1">
            <a:spLocks noChangeArrowheads="1"/>
          </p:cNvSpPr>
          <p:nvPr/>
        </p:nvSpPr>
        <p:spPr bwMode="auto">
          <a:xfrm>
            <a:off x="900113" y="1316568"/>
            <a:ext cx="7488237"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从宝玉与众人的相处中，你觉得宝玉是一个怎样的人？</a:t>
            </a:r>
          </a:p>
        </p:txBody>
      </p:sp>
      <p:sp>
        <p:nvSpPr>
          <p:cNvPr id="3" name="文本框 2"/>
          <p:cNvSpPr txBox="1">
            <a:spLocks noChangeArrowheads="1"/>
          </p:cNvSpPr>
          <p:nvPr/>
        </p:nvSpPr>
        <p:spPr bwMode="auto">
          <a:xfrm>
            <a:off x="971551" y="3333751"/>
            <a:ext cx="7127875"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从宝玉的言行可以看出宝玉与众人相处融洽，不拿主人架子，说明他是一个</a:t>
            </a: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善良、有情有义</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的人。</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矩形 2"/>
          <p:cNvSpPr>
            <a:spLocks noChangeArrowheads="1"/>
          </p:cNvSpPr>
          <p:nvPr/>
        </p:nvSpPr>
        <p:spPr bwMode="auto">
          <a:xfrm>
            <a:off x="1179514" y="1005418"/>
            <a:ext cx="6480175"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    宝玉恨的掷在地下，指着风筝道：“若不是个美人，我一顿脚跺个稀烂。”</a:t>
            </a: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cxnSp>
        <p:nvCxnSpPr>
          <p:cNvPr id="4" name="直接连接符 3"/>
          <p:cNvCxnSpPr/>
          <p:nvPr/>
        </p:nvCxnSpPr>
        <p:spPr>
          <a:xfrm>
            <a:off x="2411414" y="2565400"/>
            <a:ext cx="4937125" cy="0"/>
          </a:xfrm>
          <a:prstGeom prst="line">
            <a:avLst/>
          </a:prstGeom>
        </p:spPr>
        <p:style>
          <a:lnRef idx="2">
            <a:schemeClr val="accent3"/>
          </a:lnRef>
          <a:fillRef idx="0">
            <a:schemeClr val="accent3"/>
          </a:fillRef>
          <a:effectRef idx="1">
            <a:schemeClr val="accent3"/>
          </a:effectRef>
          <a:fontRef idx="minor">
            <a:schemeClr val="tx1"/>
          </a:fontRef>
        </p:style>
      </p:cxnSp>
      <p:sp>
        <p:nvSpPr>
          <p:cNvPr id="7" name="文本框 6"/>
          <p:cNvSpPr txBox="1">
            <a:spLocks noChangeArrowheads="1"/>
          </p:cNvSpPr>
          <p:nvPr/>
        </p:nvSpPr>
        <p:spPr bwMode="auto">
          <a:xfrm>
            <a:off x="1206501" y="3812118"/>
            <a:ext cx="663257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Ø"/>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这句话用了什么描写人物的方法，刻画了人物怎样的形象？</a:t>
            </a:r>
          </a:p>
        </p:txBody>
      </p:sp>
      <p:sp>
        <p:nvSpPr>
          <p:cNvPr id="8" name="文本框 7"/>
          <p:cNvSpPr txBox="1"/>
          <p:nvPr/>
        </p:nvSpPr>
        <p:spPr>
          <a:xfrm>
            <a:off x="4932363" y="2766484"/>
            <a:ext cx="2383986" cy="879921"/>
          </a:xfrm>
          <a:prstGeom prst="rect">
            <a:avLst/>
          </a:prstGeom>
        </p:spPr>
        <p:style>
          <a:lnRef idx="3">
            <a:schemeClr val="lt1"/>
          </a:lnRef>
          <a:fillRef idx="1">
            <a:schemeClr val="accent6"/>
          </a:fillRef>
          <a:effectRef idx="1">
            <a:schemeClr val="accent6"/>
          </a:effectRef>
          <a:fontRef idx="minor">
            <a:schemeClr val="lt1"/>
          </a:fontRef>
        </p:style>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white"/>
                </a:solidFill>
                <a:effectLst/>
                <a:uLnTx/>
                <a:uFillTx/>
                <a:latin typeface="宋体" panose="02010600030101010101" pitchFamily="2" charset="-122"/>
                <a:ea typeface="宋体" panose="02010600030101010101" pitchFamily="2" charset="-122"/>
                <a:cs typeface="+mn-cs"/>
              </a:rPr>
              <a:t>语言描写</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矩形 1"/>
          <p:cNvSpPr>
            <a:spLocks noChangeArrowheads="1"/>
          </p:cNvSpPr>
          <p:nvPr/>
        </p:nvSpPr>
        <p:spPr bwMode="auto">
          <a:xfrm>
            <a:off x="900113" y="1035051"/>
            <a:ext cx="4802187"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刻画出贾宝玉放不起“美人风筝”，一时情急发狠的</a:t>
            </a: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可爱公子哥的形象</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，也反映了宝玉和这些丫头们相处的融洽，</a:t>
            </a: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不拿主人架子</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a:t>
            </a:r>
            <a:endParaRPr kumimoji="0" lang="zh-CN" altLang="en-US" sz="2400"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endParaRPr>
          </a:p>
        </p:txBody>
      </p:sp>
      <p:pic>
        <p:nvPicPr>
          <p:cNvPr id="3" name="图片 2"/>
          <p:cNvPicPr>
            <a:picLocks noChangeAspect="1"/>
          </p:cNvPicPr>
          <p:nvPr/>
        </p:nvPicPr>
        <p:blipFill>
          <a:blip r:embed="rId2" cstate="email"/>
          <a:stretch>
            <a:fillRect/>
          </a:stretch>
        </p:blipFill>
        <p:spPr>
          <a:xfrm>
            <a:off x="5796137" y="1700808"/>
            <a:ext cx="2535303" cy="240026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TextBox 2"/>
          <p:cNvSpPr txBox="1">
            <a:spLocks noChangeArrowheads="1"/>
          </p:cNvSpPr>
          <p:nvPr/>
        </p:nvSpPr>
        <p:spPr bwMode="auto">
          <a:xfrm>
            <a:off x="1116014" y="1185334"/>
            <a:ext cx="3887787" cy="29731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800" b="1">
                <a:solidFill>
                  <a:prstClr val="black"/>
                </a:solidFill>
                <a:latin typeface="楷体" panose="02010609060101010101" pitchFamily="49" charset="-122"/>
                <a:ea typeface="楷体" panose="02010609060101010101" pitchFamily="49" charset="-122"/>
              </a:rPr>
              <a:t>草满池塘水满陂，山衔落日浸寒漪。</a:t>
            </a:r>
          </a:p>
        </p:txBody>
      </p:sp>
      <p:sp>
        <p:nvSpPr>
          <p:cNvPr id="8" name="横卷形 7"/>
          <p:cNvSpPr/>
          <p:nvPr/>
        </p:nvSpPr>
        <p:spPr>
          <a:xfrm>
            <a:off x="468313" y="3566586"/>
            <a:ext cx="7993062" cy="3168649"/>
          </a:xfrm>
          <a:prstGeom prst="horizontalScroll">
            <a:avLst/>
          </a:prstGeom>
        </p:spPr>
        <p:style>
          <a:lnRef idx="1">
            <a:schemeClr val="accent3"/>
          </a:lnRef>
          <a:fillRef idx="2">
            <a:schemeClr val="accent3"/>
          </a:fillRef>
          <a:effectRef idx="1">
            <a:schemeClr val="accent3"/>
          </a:effectRef>
          <a:fontRef idx="minor">
            <a:schemeClr val="dk1"/>
          </a:fontRef>
        </p:style>
        <p:txBody>
          <a:bodyPr anchor="ctr"/>
          <a:lstStyle/>
          <a:p>
            <a:pPr defTabSz="1219200" fontAlgn="base">
              <a:lnSpc>
                <a:spcPct val="130000"/>
              </a:lnSpc>
              <a:spcBef>
                <a:spcPct val="0"/>
              </a:spcBef>
              <a:spcAft>
                <a:spcPct val="0"/>
              </a:spcAft>
              <a:defRPr/>
            </a:pPr>
            <a:r>
              <a:rPr lang="zh-CN" altLang="en-US" sz="4265" b="1" dirty="0">
                <a:solidFill>
                  <a:srgbClr val="0000FF"/>
                </a:solidFill>
                <a:latin typeface="楷体" panose="02010609060101010101" pitchFamily="49" charset="-122"/>
                <a:ea typeface="楷体" panose="02010609060101010101" pitchFamily="49" charset="-122"/>
              </a:rPr>
              <a:t>    水草长满了池塘，池水漫出了塘岸，青山衔着落日，一起倒映在波光荡漾的水面上。</a:t>
            </a:r>
          </a:p>
        </p:txBody>
      </p:sp>
      <p:pic>
        <p:nvPicPr>
          <p:cNvPr id="2" name="图片 1"/>
          <p:cNvPicPr>
            <a:picLocks noChangeAspect="1"/>
          </p:cNvPicPr>
          <p:nvPr/>
        </p:nvPicPr>
        <p:blipFill rotWithShape="1">
          <a:blip r:embed="rId2" cstate="email"/>
          <a:srcRect/>
          <a:stretch>
            <a:fillRect/>
          </a:stretch>
        </p:blipFill>
        <p:spPr>
          <a:xfrm>
            <a:off x="5076056" y="932725"/>
            <a:ext cx="3163083" cy="2634499"/>
          </a:xfrm>
          <a:prstGeom prst="rect">
            <a:avLst/>
          </a:prstGeom>
          <a:ln>
            <a:noFill/>
          </a:ln>
          <a:effectLst>
            <a:softEdge rad="112500"/>
          </a:effectLst>
        </p:spPr>
      </p:pic>
      <p:sp>
        <p:nvSpPr>
          <p:cNvPr id="5" name="文本框 4"/>
          <p:cNvSpPr txBox="1">
            <a:spLocks noChangeArrowheads="1"/>
          </p:cNvSpPr>
          <p:nvPr/>
        </p:nvSpPr>
        <p:spPr bwMode="auto">
          <a:xfrm>
            <a:off x="485776" y="3045884"/>
            <a:ext cx="12604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FF0000"/>
                </a:solidFill>
                <a:latin typeface="宋体" panose="02010600030101010101" pitchFamily="2" charset="-122"/>
                <a:ea typeface="宋体" panose="02010600030101010101" pitchFamily="2" charset="-122"/>
              </a:rPr>
              <a:t>诗意：</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outVertical)">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文本框 3"/>
          <p:cNvSpPr txBox="1">
            <a:spLocks noChangeArrowheads="1"/>
          </p:cNvSpPr>
          <p:nvPr/>
        </p:nvSpPr>
        <p:spPr bwMode="auto">
          <a:xfrm>
            <a:off x="354014" y="935567"/>
            <a:ext cx="843597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宝玉道：“可惜不知落在那里去了。若落在有人烟处，被小孩子得了还好；若落在荒郊野外无人烟处，我替他寂寞。想起来把我这个也放去，教他两个作伴儿罢。”于是也用剪子剪断，照先放了。</a:t>
            </a:r>
          </a:p>
        </p:txBody>
      </p:sp>
      <p:sp>
        <p:nvSpPr>
          <p:cNvPr id="2" name="文本框 1"/>
          <p:cNvSpPr txBox="1">
            <a:spLocks noChangeArrowheads="1"/>
          </p:cNvSpPr>
          <p:nvPr/>
        </p:nvSpPr>
        <p:spPr bwMode="auto">
          <a:xfrm>
            <a:off x="354013" y="4893733"/>
            <a:ext cx="10147330"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Ø"/>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体会这段话中描写人物的方法和作用。</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900113" y="1843619"/>
            <a:ext cx="7200900" cy="4030270"/>
          </a:xfrm>
          <a:prstGeom prst="rect">
            <a:avLst/>
          </a:prstGeom>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这是对宝玉的</a:t>
            </a:r>
            <a:r>
              <a:rPr kumimoji="0" lang="zh-CN" altLang="en-US" sz="4265" b="1" i="0" u="none" strike="noStrike" kern="1200" cap="none" spc="0" normalizeH="0" baseline="0" noProof="0" dirty="0">
                <a:ln>
                  <a:noFill/>
                </a:ln>
                <a:solidFill>
                  <a:srgbClr val="0000FF"/>
                </a:solidFill>
                <a:effectLst/>
                <a:uLnTx/>
                <a:uFillTx/>
                <a:latin typeface="黑体" panose="02010609060101010101" pitchFamily="49" charset="-122"/>
                <a:ea typeface="黑体" panose="02010609060101010101" pitchFamily="49" charset="-122"/>
                <a:cs typeface="+mn-cs"/>
              </a:rPr>
              <a:t>语言、动作描写</a:t>
            </a:r>
            <a:r>
              <a:rPr kumimoji="0" lang="zh-CN" altLang="en-US" sz="4265"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，他让两个风筝“作伴儿”，表现了他对未来生活的期待，也体现了他是一个</a:t>
            </a:r>
            <a:r>
              <a:rPr kumimoji="0" lang="zh-CN" altLang="en-US" sz="4265" b="1" i="0" u="none" strike="noStrike" kern="1200" cap="none" spc="0" normalizeH="0" baseline="0" noProof="0" dirty="0">
                <a:ln>
                  <a:noFill/>
                </a:ln>
                <a:solidFill>
                  <a:srgbClr val="FF0000"/>
                </a:solidFill>
                <a:effectLst/>
                <a:uLnTx/>
                <a:uFillTx/>
                <a:latin typeface="楷体" panose="02010609060101010101" pitchFamily="49" charset="-122"/>
                <a:ea typeface="楷体" panose="02010609060101010101" pitchFamily="49" charset="-122"/>
                <a:cs typeface="+mn-cs"/>
              </a:rPr>
              <a:t>重情重义</a:t>
            </a:r>
            <a:r>
              <a:rPr kumimoji="0" lang="zh-CN" altLang="en-US" sz="4265"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的人。</a:t>
            </a:r>
            <a:endParaRPr kumimoji="0" lang="zh-CN" altLang="en-US" sz="2400" b="0"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文本框 1"/>
          <p:cNvSpPr txBox="1">
            <a:spLocks noChangeArrowheads="1"/>
          </p:cNvSpPr>
          <p:nvPr/>
        </p:nvSpPr>
        <p:spPr bwMode="auto">
          <a:xfrm>
            <a:off x="4068763" y="548217"/>
            <a:ext cx="128432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黛玉</a:t>
            </a:r>
          </a:p>
        </p:txBody>
      </p:sp>
      <p:sp>
        <p:nvSpPr>
          <p:cNvPr id="36866" name="文本框 2"/>
          <p:cNvSpPr txBox="1">
            <a:spLocks noChangeArrowheads="1"/>
          </p:cNvSpPr>
          <p:nvPr/>
        </p:nvSpPr>
        <p:spPr bwMode="auto">
          <a:xfrm>
            <a:off x="971551" y="1701801"/>
            <a:ext cx="7561263"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黛玉笑道：“那是顶线不好，拿出去另使人打了顶线就好了。”</a:t>
            </a:r>
          </a:p>
        </p:txBody>
      </p:sp>
      <p:sp>
        <p:nvSpPr>
          <p:cNvPr id="4" name="文本框 3"/>
          <p:cNvSpPr txBox="1">
            <a:spLocks noChangeArrowheads="1"/>
          </p:cNvSpPr>
          <p:nvPr/>
        </p:nvSpPr>
        <p:spPr bwMode="auto">
          <a:xfrm>
            <a:off x="1133476" y="3812118"/>
            <a:ext cx="7237413"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黛玉替宝玉解围，把所有的不是都推到顶线上，可见黛玉的</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细心、贴心</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a:t>
            </a:r>
            <a:endPar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cxnSp>
        <p:nvCxnSpPr>
          <p:cNvPr id="6" name="直接连接符 5"/>
          <p:cNvCxnSpPr/>
          <p:nvPr/>
        </p:nvCxnSpPr>
        <p:spPr>
          <a:xfrm>
            <a:off x="4427539" y="2468033"/>
            <a:ext cx="3960812" cy="0"/>
          </a:xfrm>
          <a:prstGeom prst="line">
            <a:avLst/>
          </a:prstGeom>
        </p:spPr>
        <p:style>
          <a:lnRef idx="2">
            <a:schemeClr val="accent3"/>
          </a:lnRef>
          <a:fillRef idx="0">
            <a:schemeClr val="accent3"/>
          </a:fillRef>
          <a:effectRef idx="1">
            <a:schemeClr val="accent3"/>
          </a:effectRef>
          <a:fontRef idx="minor">
            <a:schemeClr val="tx1"/>
          </a:fontRef>
        </p:style>
      </p:cxnSp>
      <p:cxnSp>
        <p:nvCxnSpPr>
          <p:cNvPr id="7" name="直接连接符 6"/>
          <p:cNvCxnSpPr/>
          <p:nvPr/>
        </p:nvCxnSpPr>
        <p:spPr>
          <a:xfrm>
            <a:off x="1133476" y="3295651"/>
            <a:ext cx="3960813" cy="0"/>
          </a:xfrm>
          <a:prstGeom prst="line">
            <a:avLst/>
          </a:prstGeom>
        </p:spPr>
        <p:style>
          <a:lnRef idx="2">
            <a:schemeClr val="accent3"/>
          </a:lnRef>
          <a:fillRef idx="0">
            <a:schemeClr val="accent3"/>
          </a:fillRef>
          <a:effectRef idx="1">
            <a:schemeClr val="accent3"/>
          </a:effectRef>
          <a:fontRef idx="minor">
            <a:schemeClr val="tx1"/>
          </a:fontRef>
        </p:style>
      </p:cxn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par>
                                <p:cTn id="8" presetID="22" presetClass="entr" presetSubtype="8"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left)">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arn(inVertical)">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1042989" y="1602319"/>
            <a:ext cx="6913562" cy="1667508"/>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    黛玉笑道：“这一放虽有趣，只是不忍。”</a:t>
            </a:r>
            <a:endParaRPr kumimoji="0" lang="zh-CN" altLang="en-US" sz="2400" b="0" i="0" u="none" strike="noStrike" kern="0" cap="none" spc="0" normalizeH="0" baseline="0" noProof="0" dirty="0">
              <a:ln>
                <a:noFill/>
              </a:ln>
              <a:solidFill>
                <a:sysClr val="windowText" lastClr="000000"/>
              </a:solidFill>
              <a:effectLst/>
              <a:uLnTx/>
              <a:uFillTx/>
              <a:latin typeface="Calibri" panose="020F0502020204030204" pitchFamily="34" charset="0"/>
              <a:ea typeface="宋体" panose="02010600030101010101" pitchFamily="2" charset="-122"/>
              <a:cs typeface="+mn-cs"/>
            </a:endParaRPr>
          </a:p>
        </p:txBody>
      </p:sp>
      <p:sp>
        <p:nvSpPr>
          <p:cNvPr id="4" name="椭圆 3"/>
          <p:cNvSpPr/>
          <p:nvPr/>
        </p:nvSpPr>
        <p:spPr>
          <a:xfrm>
            <a:off x="1476375" y="2419352"/>
            <a:ext cx="895350" cy="804333"/>
          </a:xfrm>
          <a:prstGeom prst="ellipse">
            <a:avLst/>
          </a:prstGeom>
          <a:noFill/>
          <a:ln w="38100" cap="flat" cmpd="sng" algn="ctr">
            <a:solidFill>
              <a:srgbClr val="F79646"/>
            </a:solidFill>
            <a:prstDash val="solid"/>
            <a:round/>
            <a:headEnd type="none" w="med" len="med"/>
            <a:tailEnd type="none" w="med" len="med"/>
          </a:ln>
          <a:effectLst/>
        </p:spPr>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0" cap="none" spc="0" normalizeH="0" baseline="0" noProof="0">
              <a:ln>
                <a:noFill/>
              </a:ln>
              <a:solidFill>
                <a:srgbClr val="F79646"/>
              </a:solidFill>
              <a:effectLst/>
              <a:uLnTx/>
              <a:uFillTx/>
              <a:latin typeface="Arial" panose="020B0604020202020204"/>
              <a:ea typeface="宋体" panose="02010600030101010101" pitchFamily="2" charset="-122"/>
              <a:cs typeface="+mn-cs"/>
            </a:endParaRPr>
          </a:p>
        </p:txBody>
      </p:sp>
      <p:sp>
        <p:nvSpPr>
          <p:cNvPr id="5" name="文本框 4"/>
          <p:cNvSpPr txBox="1">
            <a:spLocks noChangeArrowheads="1"/>
          </p:cNvSpPr>
          <p:nvPr/>
        </p:nvSpPr>
        <p:spPr bwMode="auto">
          <a:xfrm>
            <a:off x="1042989" y="3621619"/>
            <a:ext cx="6913562"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Ø"/>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黛玉为什么会不忍？体现出她怎样的性格特征？</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a:spLocks noChangeArrowheads="1"/>
          </p:cNvSpPr>
          <p:nvPr/>
        </p:nvSpPr>
        <p:spPr bwMode="auto">
          <a:xfrm>
            <a:off x="1116013" y="1316567"/>
            <a:ext cx="7416800"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    黛玉的身世如同断线的风筝一样飘摇无根。她母亲死后，她被父亲送到贾府寄养，寄人篱下的自己不就是那断线的风筝吗？她不忍心让风筝跟她一样寂寞、无依无靠。从中可以看出林黛玉</a:t>
            </a: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多愁善感</a:t>
            </a:r>
            <a:r>
              <a:rPr kumimoji="0" lang="zh-CN" altLang="en-US" sz="4265" b="1" i="0" u="none" strike="noStrike" kern="1200" cap="none" spc="0" normalizeH="0" baseline="0" noProof="0">
                <a:ln>
                  <a:noFill/>
                </a:ln>
                <a:solidFill>
                  <a:srgbClr val="0033CC"/>
                </a:solidFill>
                <a:effectLst/>
                <a:uLnTx/>
                <a:uFillTx/>
                <a:latin typeface="楷体" panose="02010609060101010101" pitchFamily="49" charset="-122"/>
                <a:ea typeface="楷体" panose="02010609060101010101" pitchFamily="49" charset="-122"/>
                <a:cs typeface="+mn-cs"/>
              </a:rPr>
              <a:t>的性格特点。</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7" name="图片 4"/>
          <p:cNvPicPr>
            <a:picLocks noChangeAspect="1" noChangeArrowheads="1"/>
          </p:cNvPicPr>
          <p:nvPr/>
        </p:nvPicPr>
        <p:blipFill>
          <a:blip r:embed="rId3" cstate="email"/>
          <a:srcRect/>
          <a:stretch>
            <a:fillRect/>
          </a:stretch>
        </p:blipFill>
        <p:spPr bwMode="auto">
          <a:xfrm>
            <a:off x="827089" y="2036235"/>
            <a:ext cx="2301875" cy="22119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9938" name="图片 2"/>
          <p:cNvPicPr>
            <a:picLocks noChangeAspect="1" noChangeArrowheads="1"/>
          </p:cNvPicPr>
          <p:nvPr/>
        </p:nvPicPr>
        <p:blipFill>
          <a:blip r:embed="rId4" cstate="email"/>
          <a:srcRect/>
          <a:stretch>
            <a:fillRect/>
          </a:stretch>
        </p:blipFill>
        <p:spPr bwMode="auto">
          <a:xfrm>
            <a:off x="3563939" y="2214035"/>
            <a:ext cx="2217737" cy="20341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 name="图片 3"/>
          <p:cNvPicPr>
            <a:picLocks noChangeAspect="1" noChangeArrowheads="1"/>
          </p:cNvPicPr>
          <p:nvPr/>
        </p:nvPicPr>
        <p:blipFill>
          <a:blip r:embed="rId5" cstate="email"/>
          <a:srcRect/>
          <a:stretch>
            <a:fillRect/>
          </a:stretch>
        </p:blipFill>
        <p:spPr bwMode="auto">
          <a:xfrm>
            <a:off x="6207126" y="2169584"/>
            <a:ext cx="2300288" cy="203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40" name="矩形 11"/>
          <p:cNvSpPr>
            <a:spLocks noChangeArrowheads="1"/>
          </p:cNvSpPr>
          <p:nvPr/>
        </p:nvSpPr>
        <p:spPr bwMode="auto">
          <a:xfrm>
            <a:off x="1403351" y="2711452"/>
            <a:ext cx="1422184"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起因</a:t>
            </a:r>
            <a:endParaRPr kumimoji="0" lang="zh-CN" altLang="en-US" sz="2665" b="0"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
        <p:nvSpPr>
          <p:cNvPr id="39941" name="矩形 11"/>
          <p:cNvSpPr>
            <a:spLocks noChangeArrowheads="1"/>
          </p:cNvSpPr>
          <p:nvPr/>
        </p:nvSpPr>
        <p:spPr bwMode="auto">
          <a:xfrm>
            <a:off x="4113213" y="2753786"/>
            <a:ext cx="1422184"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经过</a:t>
            </a:r>
            <a:endParaRPr kumimoji="0" lang="zh-CN" altLang="en-US" sz="2665" b="0"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
        <p:nvSpPr>
          <p:cNvPr id="38" name="矩形 11"/>
          <p:cNvSpPr>
            <a:spLocks noChangeArrowheads="1"/>
          </p:cNvSpPr>
          <p:nvPr/>
        </p:nvSpPr>
        <p:spPr bwMode="auto">
          <a:xfrm>
            <a:off x="6802439" y="2800352"/>
            <a:ext cx="1422184"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结果</a:t>
            </a:r>
            <a:endParaRPr kumimoji="0" lang="zh-CN" altLang="en-US" sz="2665" b="0"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nodeType="clickEffect">
                                  <p:stCondLst>
                                    <p:cond delay="0"/>
                                  </p:stCondLst>
                                  <p:iterate type="wd">
                                    <p:tmPct val="10000"/>
                                  </p:iterate>
                                  <p:childTnLst>
                                    <p:animEffect transition="out" filter="fade">
                                      <p:cBhvr>
                                        <p:cTn id="6" dur="1000" tmFilter="0, 0; .2, .5; .8, .5; 1, 0"/>
                                        <p:tgtEl>
                                          <p:spTgt spid="32"/>
                                        </p:tgtEl>
                                      </p:cBhvr>
                                    </p:animEffect>
                                    <p:animScale>
                                      <p:cBhvr>
                                        <p:cTn id="7" dur="500" autoRev="1" fill="hold"/>
                                        <p:tgtEl>
                                          <p:spTgt spid="32"/>
                                        </p:tgtEl>
                                      </p:cBhvr>
                                      <p:by x="105000" y="105000"/>
                                    </p:animScale>
                                  </p:childTnLst>
                                  <p:subTnLst>
                                    <p:audio>
                                      <p:cMediaNode>
                                        <p:cTn display="0" masterRel="sameClick">
                                          <p:stCondLst>
                                            <p:cond evt="begin" delay="0">
                                              <p:tn val="5"/>
                                            </p:cond>
                                          </p:stCondLst>
                                          <p:endCondLst>
                                            <p:cond evt="onStopAudio" delay="0">
                                              <p:tgtEl>
                                                <p:sldTgt/>
                                              </p:tgtEl>
                                            </p:cond>
                                          </p:endCondLst>
                                        </p:cTn>
                                        <p:tgtEl>
                                          <p:sndTgt r:embed="rId2" name="explode.wav"/>
                                        </p:tgtEl>
                                      </p:cMediaNode>
                                    </p:audio>
                                  </p:subTnLst>
                                </p:cTn>
                              </p:par>
                              <p:par>
                                <p:cTn id="8" presetID="26" presetClass="emph" presetSubtype="0" fill="hold" grpId="0" nodeType="withEffect">
                                  <p:stCondLst>
                                    <p:cond delay="0"/>
                                  </p:stCondLst>
                                  <p:iterate type="wd">
                                    <p:tmPct val="10000"/>
                                  </p:iterate>
                                  <p:childTnLst>
                                    <p:animEffect transition="out" filter="fade">
                                      <p:cBhvr>
                                        <p:cTn id="9" dur="1000" tmFilter="0, 0; .2, .5; .8, .5; 1, 0"/>
                                        <p:tgtEl>
                                          <p:spTgt spid="38"/>
                                        </p:tgtEl>
                                      </p:cBhvr>
                                    </p:animEffect>
                                    <p:animScale>
                                      <p:cBhvr>
                                        <p:cTn id="10" dur="500" autoRev="1" fill="hold"/>
                                        <p:tgtEl>
                                          <p:spTgt spid="38"/>
                                        </p:tgtEl>
                                      </p:cBhvr>
                                      <p:by x="105000" y="105000"/>
                                    </p:animScale>
                                  </p:childTnLst>
                                  <p:subTnLst>
                                    <p:audio>
                                      <p:cMediaNode>
                                        <p:cTn display="0" masterRel="sameClick">
                                          <p:stCondLst>
                                            <p:cond evt="begin" delay="0">
                                              <p:tn val="8"/>
                                            </p:cond>
                                          </p:stCondLst>
                                          <p:endCondLst>
                                            <p:cond evt="onStopAudio" delay="0">
                                              <p:tgtEl>
                                                <p:sldTgt/>
                                              </p:tgtEl>
                                            </p:cond>
                                          </p:endCondLst>
                                        </p:cTn>
                                        <p:tgtEl>
                                          <p:sndTgt r:embed="rId2" name="explod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文本框 1"/>
          <p:cNvSpPr txBox="1">
            <a:spLocks noChangeArrowheads="1"/>
          </p:cNvSpPr>
          <p:nvPr/>
        </p:nvSpPr>
        <p:spPr bwMode="auto">
          <a:xfrm>
            <a:off x="773114" y="1217085"/>
            <a:ext cx="7597775"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黛玉说：“我的风筝也放了，我也乏了，我也要歇歇去了。”宝钗说：“且等我们放了去，大家好散。”说着，看姊妹都放去了，大家方散。</a:t>
            </a:r>
          </a:p>
        </p:txBody>
      </p:sp>
      <p:sp>
        <p:nvSpPr>
          <p:cNvPr id="3" name="文本框 2"/>
          <p:cNvSpPr txBox="1">
            <a:spLocks noChangeArrowheads="1"/>
          </p:cNvSpPr>
          <p:nvPr/>
        </p:nvSpPr>
        <p:spPr bwMode="auto">
          <a:xfrm>
            <a:off x="1619250" y="4677833"/>
            <a:ext cx="678262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交代了大家</a:t>
            </a:r>
            <a:r>
              <a:rPr kumimoji="0" lang="zh-CN" altLang="en-US" sz="426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放风筝的结局</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文本框 3"/>
          <p:cNvSpPr txBox="1">
            <a:spLocks noChangeArrowheads="1"/>
          </p:cNvSpPr>
          <p:nvPr/>
        </p:nvSpPr>
        <p:spPr bwMode="auto">
          <a:xfrm>
            <a:off x="776289" y="1028701"/>
            <a:ext cx="7742237"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在宝玉、黛玉、宝钗、探春等众多人物中，说说你对课文中哪个人物印象最深？</a:t>
            </a:r>
          </a:p>
        </p:txBody>
      </p:sp>
      <p:sp>
        <p:nvSpPr>
          <p:cNvPr id="5" name="文本框 4"/>
          <p:cNvSpPr txBox="1">
            <a:spLocks noChangeArrowheads="1"/>
          </p:cNvSpPr>
          <p:nvPr/>
        </p:nvSpPr>
        <p:spPr bwMode="auto">
          <a:xfrm>
            <a:off x="788989" y="2825752"/>
            <a:ext cx="7561262"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我印象最深的是宝玉。在整个放风筝的过程中，宝玉顽皮、欢乐，一点也没有公子哥儿的架子。自己从未放一遭儿的大鱼风筝被晴雯放走也不气恼。看见美人风</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a:spLocks noChangeArrowheads="1"/>
          </p:cNvSpPr>
          <p:nvPr/>
        </p:nvSpPr>
        <p:spPr bwMode="auto">
          <a:xfrm>
            <a:off x="1012826" y="1123951"/>
            <a:ext cx="737552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筝做得十分精致，心中欢喜，便叫“放起来”。说丫头们不会放，自己放了半天，只起房高便落下来了，急得头上出汗。众人大笑，他气得把风筝掷在地下。从宝玉的言行举止中我们可以看出他的率直、纯真。</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2"/>
          <p:cNvGrpSpPr/>
          <p:nvPr/>
        </p:nvGrpSpPr>
        <p:grpSpPr bwMode="auto">
          <a:xfrm>
            <a:off x="539751" y="550334"/>
            <a:ext cx="1882775" cy="1405000"/>
            <a:chOff x="430744" y="340771"/>
            <a:chExt cx="1883464" cy="1054389"/>
          </a:xfrm>
        </p:grpSpPr>
        <p:sp>
          <p:nvSpPr>
            <p:cNvPr id="3" name="文本框 25"/>
            <p:cNvSpPr txBox="1">
              <a:spLocks noChangeArrowheads="1"/>
            </p:cNvSpPr>
            <p:nvPr/>
          </p:nvSpPr>
          <p:spPr bwMode="auto">
            <a:xfrm>
              <a:off x="430744" y="340771"/>
              <a:ext cx="1883464" cy="10543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w="6350">
                    <a:solidFill>
                      <a:prstClr val="black"/>
                    </a:solidFill>
                  </a:ln>
                  <a:solidFill>
                    <a:srgbClr val="FFFF00"/>
                  </a:solidFill>
                  <a:effectLst/>
                  <a:uLnTx/>
                  <a:uFillTx/>
                  <a:latin typeface="黑体" panose="02010609060101010101" pitchFamily="49" charset="-122"/>
                  <a:ea typeface="黑体" panose="02010609060101010101" pitchFamily="49" charset="-122"/>
                  <a:cs typeface="+mn-cs"/>
                </a:rPr>
                <a:t>板书设计</a:t>
              </a:r>
            </a:p>
          </p:txBody>
        </p:sp>
        <p:sp>
          <p:nvSpPr>
            <p:cNvPr id="4" name="半闭框 3"/>
            <p:cNvSpPr/>
            <p:nvPr/>
          </p:nvSpPr>
          <p:spPr>
            <a:xfrm rot="5400000">
              <a:off x="2087087" y="374155"/>
              <a:ext cx="216031" cy="215979"/>
            </a:xfrm>
            <a:prstGeom prst="halfFram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Arial" panose="020B0604020202020204"/>
                <a:ea typeface="宋体" panose="02010600030101010101" pitchFamily="2" charset="-122"/>
                <a:cs typeface="+mn-cs"/>
              </a:endParaRPr>
            </a:p>
          </p:txBody>
        </p:sp>
        <p:sp>
          <p:nvSpPr>
            <p:cNvPr id="5" name="半闭框 4"/>
            <p:cNvSpPr/>
            <p:nvPr/>
          </p:nvSpPr>
          <p:spPr>
            <a:xfrm rot="5400000" flipH="1" flipV="1">
              <a:off x="430718" y="771271"/>
              <a:ext cx="216031" cy="215979"/>
            </a:xfrm>
            <a:prstGeom prst="halfFram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Arial" panose="020B0604020202020204"/>
                <a:ea typeface="宋体" panose="02010600030101010101" pitchFamily="2" charset="-122"/>
                <a:cs typeface="+mn-cs"/>
              </a:endParaRPr>
            </a:p>
          </p:txBody>
        </p:sp>
      </p:grpSp>
      <p:sp>
        <p:nvSpPr>
          <p:cNvPr id="9" name="文本框 8"/>
          <p:cNvSpPr txBox="1">
            <a:spLocks noChangeArrowheads="1"/>
          </p:cNvSpPr>
          <p:nvPr/>
        </p:nvSpPr>
        <p:spPr bwMode="auto">
          <a:xfrm>
            <a:off x="582613" y="3371851"/>
            <a:ext cx="238398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红楼春趣</a:t>
            </a:r>
          </a:p>
        </p:txBody>
      </p:sp>
      <p:sp>
        <p:nvSpPr>
          <p:cNvPr id="10" name="新月形 9"/>
          <p:cNvSpPr/>
          <p:nvPr/>
        </p:nvSpPr>
        <p:spPr>
          <a:xfrm>
            <a:off x="2463801" y="1949451"/>
            <a:ext cx="366713" cy="3596216"/>
          </a:xfrm>
          <a:prstGeom prst="moon">
            <a:avLst/>
          </a:prstGeom>
          <a:solidFill>
            <a:schemeClr val="accent5">
              <a:lumMod val="40000"/>
              <a:lumOff val="60000"/>
            </a:schemeClr>
          </a:solidFill>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Arial" panose="020B0604020202020204"/>
              <a:ea typeface="宋体" panose="02010600030101010101" pitchFamily="2" charset="-122"/>
              <a:cs typeface="+mn-cs"/>
            </a:endParaRPr>
          </a:p>
        </p:txBody>
      </p:sp>
      <p:sp>
        <p:nvSpPr>
          <p:cNvPr id="11" name="文本框 10"/>
          <p:cNvSpPr txBox="1">
            <a:spLocks noChangeArrowheads="1"/>
          </p:cNvSpPr>
          <p:nvPr/>
        </p:nvSpPr>
        <p:spPr bwMode="auto">
          <a:xfrm>
            <a:off x="2854325" y="2307167"/>
            <a:ext cx="403347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黛玉提议放风筝</a:t>
            </a:r>
          </a:p>
        </p:txBody>
      </p:sp>
      <p:sp>
        <p:nvSpPr>
          <p:cNvPr id="12" name="文本框 11"/>
          <p:cNvSpPr txBox="1">
            <a:spLocks noChangeArrowheads="1"/>
          </p:cNvSpPr>
          <p:nvPr/>
        </p:nvSpPr>
        <p:spPr bwMode="auto">
          <a:xfrm>
            <a:off x="2846388" y="3371851"/>
            <a:ext cx="403347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众人一起放风筝</a:t>
            </a:r>
          </a:p>
        </p:txBody>
      </p:sp>
      <p:sp>
        <p:nvSpPr>
          <p:cNvPr id="13" name="文本框 12"/>
          <p:cNvSpPr txBox="1">
            <a:spLocks noChangeArrowheads="1"/>
          </p:cNvSpPr>
          <p:nvPr/>
        </p:nvSpPr>
        <p:spPr bwMode="auto">
          <a:xfrm>
            <a:off x="2873375" y="4493684"/>
            <a:ext cx="458330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剪断引线寄托愿望</a:t>
            </a:r>
          </a:p>
        </p:txBody>
      </p:sp>
      <p:sp>
        <p:nvSpPr>
          <p:cNvPr id="14" name="新月形 13"/>
          <p:cNvSpPr/>
          <p:nvPr/>
        </p:nvSpPr>
        <p:spPr>
          <a:xfrm rot="10800000">
            <a:off x="6353176" y="1949451"/>
            <a:ext cx="366713" cy="3708400"/>
          </a:xfrm>
          <a:prstGeom prst="moon">
            <a:avLst/>
          </a:prstGeom>
          <a:solidFill>
            <a:schemeClr val="accent5">
              <a:lumMod val="40000"/>
              <a:lumOff val="60000"/>
            </a:schemeClr>
          </a:solidFill>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Arial" panose="020B0604020202020204"/>
              <a:ea typeface="宋体" panose="02010600030101010101" pitchFamily="2" charset="-122"/>
              <a:cs typeface="+mn-cs"/>
            </a:endParaRPr>
          </a:p>
        </p:txBody>
      </p:sp>
      <p:sp>
        <p:nvSpPr>
          <p:cNvPr id="17" name="矩形 16"/>
          <p:cNvSpPr>
            <a:spLocks noChangeArrowheads="1"/>
          </p:cNvSpPr>
          <p:nvPr/>
        </p:nvSpPr>
        <p:spPr bwMode="auto">
          <a:xfrm>
            <a:off x="6719888" y="2956985"/>
            <a:ext cx="2028825"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向往自由</a:t>
            </a:r>
            <a:endParaRPr kumimoji="0" lang="en-US" altLang="zh-CN"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渴望幸福</a:t>
            </a:r>
            <a:endParaRPr kumimoji="0" lang="zh-CN" altLang="en-US" sz="2400" b="0" i="0" u="none" strike="noStrike" kern="1200" cap="none" spc="0" normalizeH="0" baseline="0" noProof="0">
              <a:ln>
                <a:noFill/>
              </a:ln>
              <a:solidFill>
                <a:srgbClr val="FF00FF"/>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ipe(down)">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left)">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wipe(left)">
                                      <p:cBhvr>
                                        <p:cTn id="20" dur="500"/>
                                        <p:tgtEl>
                                          <p:spTgt spid="12"/>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wipe(left)">
                                      <p:cBhvr>
                                        <p:cTn id="25" dur="500"/>
                                        <p:tgtEl>
                                          <p:spTgt spid="13"/>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wipe(down)">
                                      <p:cBhvr>
                                        <p:cTn id="30" dur="500"/>
                                        <p:tgtEl>
                                          <p:spTgt spid="17"/>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wipe(down)">
                                      <p:cBhvr>
                                        <p:cTn id="3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1" grpId="0"/>
      <p:bldP spid="12" grpId="0"/>
      <p:bldP spid="13" grpId="0"/>
      <p:bldP spid="14" grpId="0" animBg="1"/>
      <p:bldP spid="17"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文本框 1"/>
          <p:cNvSpPr txBox="1">
            <a:spLocks noChangeArrowheads="1"/>
          </p:cNvSpPr>
          <p:nvPr/>
        </p:nvSpPr>
        <p:spPr bwMode="auto">
          <a:xfrm>
            <a:off x="684213" y="452967"/>
            <a:ext cx="2087562"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FF0000"/>
                </a:solidFill>
                <a:latin typeface="宋体" panose="02010600030101010101" pitchFamily="2" charset="-122"/>
                <a:ea typeface="宋体" panose="02010600030101010101" pitchFamily="2" charset="-122"/>
              </a:rPr>
              <a:t>诗句赏析：</a:t>
            </a:r>
          </a:p>
        </p:txBody>
      </p:sp>
      <p:sp>
        <p:nvSpPr>
          <p:cNvPr id="3" name="文本框 2"/>
          <p:cNvSpPr txBox="1">
            <a:spLocks noChangeArrowheads="1"/>
          </p:cNvSpPr>
          <p:nvPr/>
        </p:nvSpPr>
        <p:spPr bwMode="auto">
          <a:xfrm>
            <a:off x="395289" y="1604433"/>
            <a:ext cx="813752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两个“满”字，写出仲夏时节的景物特点，写出了青草茂盛、池水盈盈的景象；一个“衔”字，用拟人手法写出日落景象，化静为动，生动形象；一个“浸”字，写青山和落日倒映在水中的形象，生动优美。</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2"/>
          <p:cNvGrpSpPr/>
          <p:nvPr/>
        </p:nvGrpSpPr>
        <p:grpSpPr bwMode="auto">
          <a:xfrm>
            <a:off x="539751" y="550334"/>
            <a:ext cx="1882775" cy="1405000"/>
            <a:chOff x="430744" y="340771"/>
            <a:chExt cx="1883464" cy="1054389"/>
          </a:xfrm>
        </p:grpSpPr>
        <p:sp>
          <p:nvSpPr>
            <p:cNvPr id="3" name="文本框 25"/>
            <p:cNvSpPr txBox="1">
              <a:spLocks noChangeArrowheads="1"/>
            </p:cNvSpPr>
            <p:nvPr/>
          </p:nvSpPr>
          <p:spPr bwMode="auto">
            <a:xfrm>
              <a:off x="430744" y="340771"/>
              <a:ext cx="1883464" cy="10543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w="6350">
                    <a:solidFill>
                      <a:prstClr val="black"/>
                    </a:solidFill>
                  </a:ln>
                  <a:solidFill>
                    <a:srgbClr val="FFCB17"/>
                  </a:solidFill>
                  <a:effectLst/>
                  <a:uLnTx/>
                  <a:uFillTx/>
                  <a:latin typeface="黑体" panose="02010609060101010101" pitchFamily="49" charset="-122"/>
                  <a:ea typeface="黑体" panose="02010609060101010101" pitchFamily="49" charset="-122"/>
                  <a:cs typeface="+mn-cs"/>
                </a:rPr>
                <a:t>主旨概括</a:t>
              </a:r>
            </a:p>
          </p:txBody>
        </p:sp>
        <p:sp>
          <p:nvSpPr>
            <p:cNvPr id="4" name="半闭框 3"/>
            <p:cNvSpPr/>
            <p:nvPr/>
          </p:nvSpPr>
          <p:spPr>
            <a:xfrm rot="5400000">
              <a:off x="2087087" y="374155"/>
              <a:ext cx="216031" cy="215979"/>
            </a:xfrm>
            <a:prstGeom prst="halfFram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Arial" panose="020B0604020202020204"/>
                <a:ea typeface="宋体" panose="02010600030101010101" pitchFamily="2" charset="-122"/>
                <a:cs typeface="+mn-cs"/>
              </a:endParaRPr>
            </a:p>
          </p:txBody>
        </p:sp>
        <p:sp>
          <p:nvSpPr>
            <p:cNvPr id="5" name="半闭框 4"/>
            <p:cNvSpPr/>
            <p:nvPr/>
          </p:nvSpPr>
          <p:spPr>
            <a:xfrm rot="5400000" flipH="1" flipV="1">
              <a:off x="430718" y="771271"/>
              <a:ext cx="216031" cy="215979"/>
            </a:xfrm>
            <a:prstGeom prst="halfFram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Arial" panose="020B0604020202020204"/>
                <a:ea typeface="宋体" panose="02010600030101010101" pitchFamily="2" charset="-122"/>
                <a:cs typeface="+mn-cs"/>
              </a:endParaRPr>
            </a:p>
          </p:txBody>
        </p:sp>
      </p:grpSp>
      <p:sp>
        <p:nvSpPr>
          <p:cNvPr id="45061" name="文本框 5"/>
          <p:cNvSpPr txBox="1">
            <a:spLocks noChangeArrowheads="1"/>
          </p:cNvSpPr>
          <p:nvPr/>
        </p:nvSpPr>
        <p:spPr bwMode="auto">
          <a:xfrm>
            <a:off x="971551" y="1701800"/>
            <a:ext cx="731202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这篇课文节选自我国古典文学名著</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红楼梦</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的第七十回，略有改动。文章描述了贾宝玉和众姐妹、丫头们在大观园中放风筝的欢乐情景，表达了他们对自由生活的热爱和向往。</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2"/>
          <p:cNvGrpSpPr/>
          <p:nvPr/>
        </p:nvGrpSpPr>
        <p:grpSpPr bwMode="auto">
          <a:xfrm>
            <a:off x="1763714" y="260352"/>
            <a:ext cx="1882775" cy="1405001"/>
            <a:chOff x="430744" y="340771"/>
            <a:chExt cx="1883464" cy="1054391"/>
          </a:xfrm>
        </p:grpSpPr>
        <p:sp>
          <p:nvSpPr>
            <p:cNvPr id="3" name="文本框 25"/>
            <p:cNvSpPr txBox="1">
              <a:spLocks noChangeArrowheads="1"/>
            </p:cNvSpPr>
            <p:nvPr/>
          </p:nvSpPr>
          <p:spPr bwMode="auto">
            <a:xfrm>
              <a:off x="430744" y="340771"/>
              <a:ext cx="1883464" cy="10543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w="6350">
                    <a:solidFill>
                      <a:prstClr val="black"/>
                    </a:solidFill>
                  </a:ln>
                  <a:solidFill>
                    <a:srgbClr val="FFFF00"/>
                  </a:solidFill>
                  <a:effectLst/>
                  <a:uLnTx/>
                  <a:uFillTx/>
                  <a:latin typeface="黑体" panose="02010609060101010101" pitchFamily="49" charset="-122"/>
                  <a:ea typeface="黑体" panose="02010609060101010101" pitchFamily="49" charset="-122"/>
                  <a:cs typeface="+mn-cs"/>
                </a:rPr>
                <a:t>课后作业</a:t>
              </a:r>
            </a:p>
          </p:txBody>
        </p:sp>
        <p:sp>
          <p:nvSpPr>
            <p:cNvPr id="4" name="半闭框 3"/>
            <p:cNvSpPr/>
            <p:nvPr/>
          </p:nvSpPr>
          <p:spPr>
            <a:xfrm rot="5400000">
              <a:off x="2087086" y="374154"/>
              <a:ext cx="216031" cy="215979"/>
            </a:xfrm>
            <a:prstGeom prst="halfFram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Arial" panose="020B0604020202020204"/>
                <a:ea typeface="宋体" panose="02010600030101010101" pitchFamily="2" charset="-122"/>
                <a:cs typeface="+mn-cs"/>
              </a:endParaRPr>
            </a:p>
          </p:txBody>
        </p:sp>
        <p:sp>
          <p:nvSpPr>
            <p:cNvPr id="5" name="半闭框 4"/>
            <p:cNvSpPr/>
            <p:nvPr/>
          </p:nvSpPr>
          <p:spPr>
            <a:xfrm rot="5400000" flipH="1" flipV="1">
              <a:off x="430718" y="771271"/>
              <a:ext cx="216031" cy="215979"/>
            </a:xfrm>
            <a:prstGeom prst="halfFram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Arial" panose="020B0604020202020204"/>
                <a:ea typeface="宋体" panose="02010600030101010101" pitchFamily="2" charset="-122"/>
                <a:cs typeface="+mn-cs"/>
              </a:endParaRPr>
            </a:p>
          </p:txBody>
        </p:sp>
      </p:grpSp>
      <p:sp>
        <p:nvSpPr>
          <p:cNvPr id="50181" name="文本框 1"/>
          <p:cNvSpPr txBox="1">
            <a:spLocks noChangeArrowheads="1"/>
          </p:cNvSpPr>
          <p:nvPr/>
        </p:nvSpPr>
        <p:spPr bwMode="auto">
          <a:xfrm>
            <a:off x="1187451" y="2565401"/>
            <a:ext cx="4679950"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课后阅读</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红楼梦</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中</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香菱学诗</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的故事。</a:t>
            </a:r>
          </a:p>
        </p:txBody>
      </p:sp>
      <p:pic>
        <p:nvPicPr>
          <p:cNvPr id="50182" name="图片 2"/>
          <p:cNvPicPr>
            <a:picLocks noChangeAspect="1" noChangeArrowheads="1"/>
          </p:cNvPicPr>
          <p:nvPr/>
        </p:nvPicPr>
        <p:blipFill>
          <a:blip r:embed="rId2" cstate="email">
            <a:clrChange>
              <a:clrFrom>
                <a:srgbClr val="FFFFFF"/>
              </a:clrFrom>
              <a:clrTo>
                <a:srgbClr val="FFFFFF">
                  <a:alpha val="0"/>
                </a:srgbClr>
              </a:clrTo>
            </a:clrChange>
          </a:blip>
          <a:srcRect/>
          <a:stretch>
            <a:fillRect/>
          </a:stretch>
        </p:blipFill>
        <p:spPr bwMode="auto">
          <a:xfrm>
            <a:off x="6084889" y="2468035"/>
            <a:ext cx="2232025" cy="29760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标题 1"/>
          <p:cNvSpPr txBox="1">
            <a:spLocks noChangeArrowheads="1"/>
          </p:cNvSpPr>
          <p:nvPr/>
        </p:nvSpPr>
        <p:spPr bwMode="auto">
          <a:xfrm>
            <a:off x="930276" y="2402418"/>
            <a:ext cx="7283450" cy="1897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口语交际：怎么表演课本剧</a:t>
            </a:r>
          </a:p>
        </p:txBody>
      </p:sp>
    </p:spTree>
  </p:cSld>
  <p:clrMapOvr>
    <a:masterClrMapping/>
  </p:clrMapOvr>
  <p:transition/>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11"/>
          <p:cNvSpPr txBox="1">
            <a:spLocks noChangeArrowheads="1"/>
          </p:cNvSpPr>
          <p:nvPr/>
        </p:nvSpPr>
        <p:spPr bwMode="auto">
          <a:xfrm>
            <a:off x="449264" y="1797051"/>
            <a:ext cx="8448675" cy="5999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小小的舞台，能让我们展示大千世界中性格迥异的人物和多姿多彩的风景。本次口语交际，让我们从所学的精彩故事中，选取一个你最感兴趣的故事，在舞台上将其呈现出来。</a:t>
            </a:r>
          </a:p>
        </p:txBody>
      </p:sp>
      <p:sp>
        <p:nvSpPr>
          <p:cNvPr id="4099" name="TextBox 1"/>
          <p:cNvSpPr txBox="1">
            <a:spLocks noChangeArrowheads="1"/>
          </p:cNvSpPr>
          <p:nvPr/>
        </p:nvSpPr>
        <p:spPr bwMode="auto">
          <a:xfrm>
            <a:off x="468314" y="605367"/>
            <a:ext cx="2843212" cy="1569660"/>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sng" strike="noStrike" kern="1200" cap="none" spc="0" normalizeH="0" baseline="0" noProof="0" dirty="0">
                <a:ln>
                  <a:noFill/>
                </a:ln>
                <a:solidFill>
                  <a:srgbClr val="A5A5A5"/>
                </a:solidFill>
                <a:effectLst/>
                <a:uLnTx/>
                <a:uFillTx/>
                <a:latin typeface="黑体" panose="02010609060101010101" pitchFamily="49" charset="-122"/>
                <a:ea typeface="黑体" panose="02010609060101010101" pitchFamily="49" charset="-122"/>
                <a:cs typeface="+mn-cs"/>
              </a:rPr>
              <a:t>❋交际内容</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11"/>
          <p:cNvSpPr txBox="1">
            <a:spLocks noChangeArrowheads="1"/>
          </p:cNvSpPr>
          <p:nvPr/>
        </p:nvSpPr>
        <p:spPr bwMode="auto">
          <a:xfrm>
            <a:off x="684214" y="1892300"/>
            <a:ext cx="755967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1.</a:t>
            </a: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选定故事。</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在本单元的学习中，我们读到了很多精彩而有趣的故事，如“草船借箭”“武松打虎”“猴王出世”，从其中选取一个你最喜欢、最感兴趣的故事进行适当的修改。</a:t>
            </a:r>
          </a:p>
        </p:txBody>
      </p:sp>
      <p:sp>
        <p:nvSpPr>
          <p:cNvPr id="5123" name="TextBox 1"/>
          <p:cNvSpPr txBox="1">
            <a:spLocks noChangeArrowheads="1"/>
          </p:cNvSpPr>
          <p:nvPr/>
        </p:nvSpPr>
        <p:spPr bwMode="auto">
          <a:xfrm>
            <a:off x="250826" y="452968"/>
            <a:ext cx="2843213" cy="1569660"/>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sng" strike="noStrike" kern="1200" cap="none" spc="0" normalizeH="0" baseline="0" noProof="0" dirty="0">
                <a:ln>
                  <a:noFill/>
                </a:ln>
                <a:solidFill>
                  <a:srgbClr val="A5A5A5"/>
                </a:solidFill>
                <a:effectLst/>
                <a:uLnTx/>
                <a:uFillTx/>
                <a:latin typeface="黑体" panose="02010609060101010101" pitchFamily="49" charset="-122"/>
                <a:ea typeface="黑体" panose="02010609060101010101" pitchFamily="49" charset="-122"/>
                <a:cs typeface="+mn-cs"/>
              </a:rPr>
              <a:t>❋交际指导</a:t>
            </a:r>
          </a:p>
        </p:txBody>
      </p:sp>
      <p:pic>
        <p:nvPicPr>
          <p:cNvPr id="12292" name="图片 20"/>
          <p:cNvPicPr>
            <a:picLocks noChangeAspect="1" noChangeArrowheads="1"/>
          </p:cNvPicPr>
          <p:nvPr/>
        </p:nvPicPr>
        <p:blipFill>
          <a:blip r:embed="rId2"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11"/>
          <p:cNvSpPr txBox="1">
            <a:spLocks noChangeArrowheads="1"/>
          </p:cNvSpPr>
          <p:nvPr/>
        </p:nvSpPr>
        <p:spPr bwMode="auto">
          <a:xfrm>
            <a:off x="1008064" y="1797052"/>
            <a:ext cx="7235825"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2.</a:t>
            </a: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设计改编。</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选定故事后，先结合故事内容、故事发展的情节，再根据故事中人物的性格特点，为其设计合适的台词、动作和表情。</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a:spLocks noChangeArrowheads="1"/>
          </p:cNvSpPr>
          <p:nvPr/>
        </p:nvSpPr>
        <p:spPr bwMode="auto">
          <a:xfrm>
            <a:off x="827089" y="787401"/>
            <a:ext cx="7489825"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3.</a:t>
            </a: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排练修改。</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对故事的改编设计完成后，再以小组为单位进行生动的表演，可请老师或其他小组的同学作评委，指出不足之处，以便修改完善。</a:t>
            </a:r>
          </a:p>
        </p:txBody>
      </p:sp>
      <p:sp>
        <p:nvSpPr>
          <p:cNvPr id="4" name="文本框 3"/>
          <p:cNvSpPr txBox="1">
            <a:spLocks noChangeArrowheads="1"/>
          </p:cNvSpPr>
          <p:nvPr/>
        </p:nvSpPr>
        <p:spPr bwMode="auto">
          <a:xfrm>
            <a:off x="900113" y="3958167"/>
            <a:ext cx="7488237"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4.</a:t>
            </a: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精彩演出。</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排练、修改完毕后，在班上进行精彩的表演，请全班同学一起观看。</a:t>
            </a:r>
          </a:p>
        </p:txBody>
      </p:sp>
      <p:pic>
        <p:nvPicPr>
          <p:cNvPr id="14340" name="图片 20"/>
          <p:cNvPicPr>
            <a:picLocks noChangeAspect="1" noChangeArrowheads="1"/>
          </p:cNvPicPr>
          <p:nvPr/>
        </p:nvPicPr>
        <p:blipFill>
          <a:blip r:embed="rId2"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extBox 1"/>
          <p:cNvSpPr txBox="1">
            <a:spLocks noChangeArrowheads="1"/>
          </p:cNvSpPr>
          <p:nvPr/>
        </p:nvSpPr>
        <p:spPr bwMode="auto">
          <a:xfrm>
            <a:off x="179388" y="277285"/>
            <a:ext cx="2843212" cy="1569660"/>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sng" strike="noStrike" kern="1200" cap="none" spc="0" normalizeH="0" baseline="0" noProof="0" dirty="0">
                <a:ln>
                  <a:noFill/>
                </a:ln>
                <a:solidFill>
                  <a:srgbClr val="A5A5A5"/>
                </a:solidFill>
                <a:effectLst/>
                <a:uLnTx/>
                <a:uFillTx/>
                <a:latin typeface="黑体" panose="02010609060101010101" pitchFamily="49" charset="-122"/>
                <a:ea typeface="黑体" panose="02010609060101010101" pitchFamily="49" charset="-122"/>
                <a:cs typeface="+mn-cs"/>
              </a:rPr>
              <a:t>❋交际示范</a:t>
            </a:r>
          </a:p>
        </p:txBody>
      </p:sp>
      <p:sp>
        <p:nvSpPr>
          <p:cNvPr id="2" name="文本框 1"/>
          <p:cNvSpPr txBox="1">
            <a:spLocks noChangeArrowheads="1"/>
          </p:cNvSpPr>
          <p:nvPr/>
        </p:nvSpPr>
        <p:spPr bwMode="auto">
          <a:xfrm>
            <a:off x="649288" y="1157818"/>
            <a:ext cx="8639175" cy="87557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编剧兼导演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林奕妙</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主要演员表</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周瑜</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钟锦亮      诸葛亮</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戴尚</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鲁肃</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林奕妙      曹操</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陈怡蕾</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手下的人（包括弓弩手）</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徐亦心、张文豪写牌子的人</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邵子芙  宫女</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叶晨希</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军士</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朱弘毅      舞台总监</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戴尚</a:t>
            </a:r>
          </a:p>
        </p:txBody>
      </p:sp>
      <p:sp>
        <p:nvSpPr>
          <p:cNvPr id="4" name="矩形 3"/>
          <p:cNvSpPr>
            <a:spLocks noChangeArrowheads="1"/>
          </p:cNvSpPr>
          <p:nvPr/>
        </p:nvSpPr>
        <p:spPr bwMode="auto">
          <a:xfrm>
            <a:off x="2916239" y="370417"/>
            <a:ext cx="513313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课本剧</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草船借箭</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1" presetClass="entr" presetSubtype="0"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1000" fill="hold"/>
                                        <p:tgtEl>
                                          <p:spTgt spid="2"/>
                                        </p:tgtEl>
                                        <p:attrNameLst>
                                          <p:attrName>ppt_w</p:attrName>
                                        </p:attrNameLst>
                                      </p:cBhvr>
                                      <p:tavLst>
                                        <p:tav tm="0">
                                          <p:val>
                                            <p:fltVal val="0"/>
                                          </p:val>
                                        </p:tav>
                                        <p:tav tm="100000">
                                          <p:val>
                                            <p:strVal val="#ppt_w"/>
                                          </p:val>
                                        </p:tav>
                                      </p:tavLst>
                                    </p:anim>
                                    <p:anim calcmode="lin" valueType="num">
                                      <p:cBhvr>
                                        <p:cTn id="14" dur="1000" fill="hold"/>
                                        <p:tgtEl>
                                          <p:spTgt spid="2"/>
                                        </p:tgtEl>
                                        <p:attrNameLst>
                                          <p:attrName>ppt_h</p:attrName>
                                        </p:attrNameLst>
                                      </p:cBhvr>
                                      <p:tavLst>
                                        <p:tav tm="0">
                                          <p:val>
                                            <p:fltVal val="0"/>
                                          </p:val>
                                        </p:tav>
                                        <p:tav tm="100000">
                                          <p:val>
                                            <p:strVal val="#ppt_h"/>
                                          </p:val>
                                        </p:tav>
                                      </p:tavLst>
                                    </p:anim>
                                    <p:anim calcmode="lin" valueType="num">
                                      <p:cBhvr>
                                        <p:cTn id="15" dur="1000" fill="hold"/>
                                        <p:tgtEl>
                                          <p:spTgt spid="2"/>
                                        </p:tgtEl>
                                        <p:attrNameLst>
                                          <p:attrName>style.rotation</p:attrName>
                                        </p:attrNameLst>
                                      </p:cBhvr>
                                      <p:tavLst>
                                        <p:tav tm="0">
                                          <p:val>
                                            <p:fltVal val="90"/>
                                          </p:val>
                                        </p:tav>
                                        <p:tav tm="100000">
                                          <p:val>
                                            <p:fltVal val="0"/>
                                          </p:val>
                                        </p:tav>
                                      </p:tavLst>
                                    </p:anim>
                                    <p:animEffect transition="in" filter="fade">
                                      <p:cBhvr>
                                        <p:cTn id="16"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a:spLocks noChangeArrowheads="1"/>
          </p:cNvSpPr>
          <p:nvPr/>
        </p:nvSpPr>
        <p:spPr bwMode="auto">
          <a:xfrm>
            <a:off x="792164" y="1411818"/>
            <a:ext cx="7559675" cy="3937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道具：</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羽毛扇、草把子（稻草人） 、竹弓箭、酒杯（一次性杯）、船（泡沫做的纸船）、鼓、鼓棒、小黑板。</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2" cstate="email"/>
          <a:stretch>
            <a:fillRect/>
          </a:stretch>
        </p:blipFill>
        <p:spPr>
          <a:xfrm>
            <a:off x="5292081" y="1112640"/>
            <a:ext cx="2896673" cy="273505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39938" name="TextBox 2"/>
          <p:cNvSpPr txBox="1">
            <a:spLocks noChangeArrowheads="1"/>
          </p:cNvSpPr>
          <p:nvPr/>
        </p:nvSpPr>
        <p:spPr bwMode="auto">
          <a:xfrm>
            <a:off x="565151" y="1113367"/>
            <a:ext cx="4537075" cy="20128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800" b="1">
                <a:solidFill>
                  <a:prstClr val="black"/>
                </a:solidFill>
                <a:latin typeface="楷体" panose="02010609060101010101" pitchFamily="49" charset="-122"/>
                <a:ea typeface="楷体" panose="02010609060101010101" pitchFamily="49" charset="-122"/>
              </a:rPr>
              <a:t>牧童归去横牛背，</a:t>
            </a:r>
            <a:endParaRPr lang="en-US" altLang="zh-CN" sz="4800" b="1">
              <a:solidFill>
                <a:prstClr val="black"/>
              </a:solidFill>
              <a:latin typeface="楷体" panose="02010609060101010101" pitchFamily="49" charset="-122"/>
              <a:ea typeface="楷体" panose="02010609060101010101" pitchFamily="49" charset="-122"/>
            </a:endParaRPr>
          </a:p>
          <a:p>
            <a:pPr defTabSz="1219200" fontAlgn="base">
              <a:lnSpc>
                <a:spcPct val="130000"/>
              </a:lnSpc>
              <a:spcBef>
                <a:spcPct val="0"/>
              </a:spcBef>
              <a:spcAft>
                <a:spcPct val="0"/>
              </a:spcAft>
              <a:defRPr/>
            </a:pPr>
            <a:r>
              <a:rPr lang="zh-CN" altLang="en-US" sz="4800" b="1">
                <a:solidFill>
                  <a:prstClr val="black"/>
                </a:solidFill>
                <a:latin typeface="楷体" panose="02010609060101010101" pitchFamily="49" charset="-122"/>
                <a:ea typeface="楷体" panose="02010609060101010101" pitchFamily="49" charset="-122"/>
              </a:rPr>
              <a:t>短笛无腔信口吹。</a:t>
            </a:r>
          </a:p>
        </p:txBody>
      </p:sp>
      <p:sp>
        <p:nvSpPr>
          <p:cNvPr id="5" name="横卷形 4"/>
          <p:cNvSpPr/>
          <p:nvPr/>
        </p:nvSpPr>
        <p:spPr>
          <a:xfrm>
            <a:off x="558801" y="4102101"/>
            <a:ext cx="7773988" cy="2355851"/>
          </a:xfrm>
          <a:prstGeom prst="horizontalScroll">
            <a:avLst/>
          </a:prstGeom>
        </p:spPr>
        <p:style>
          <a:lnRef idx="1">
            <a:schemeClr val="accent2"/>
          </a:lnRef>
          <a:fillRef idx="2">
            <a:schemeClr val="accent2"/>
          </a:fillRef>
          <a:effectRef idx="1">
            <a:schemeClr val="accent2"/>
          </a:effectRef>
          <a:fontRef idx="minor">
            <a:schemeClr val="dk1"/>
          </a:fontRef>
        </p:style>
        <p:txBody>
          <a:bodyPr anchor="ctr"/>
          <a:lstStyle/>
          <a:p>
            <a:pPr defTabSz="1219200" eaLnBrk="0" fontAlgn="base" hangingPunct="0">
              <a:lnSpc>
                <a:spcPct val="130000"/>
              </a:lnSpc>
              <a:spcBef>
                <a:spcPct val="0"/>
              </a:spcBef>
              <a:spcAft>
                <a:spcPct val="0"/>
              </a:spcAft>
              <a:defRPr/>
            </a:pPr>
            <a:r>
              <a:rPr lang="zh-CN" altLang="en-US" sz="4265" b="1" dirty="0">
                <a:solidFill>
                  <a:srgbClr val="0000FF"/>
                </a:solidFill>
                <a:latin typeface="楷体" panose="02010609060101010101" pitchFamily="49" charset="-122"/>
                <a:ea typeface="楷体" panose="02010609060101010101" pitchFamily="49" charset="-122"/>
              </a:rPr>
              <a:t>    放牛的孩子横坐在牛背上，随意地用短笛吹奏着不成调的乐曲。</a:t>
            </a:r>
          </a:p>
        </p:txBody>
      </p:sp>
      <p:sp>
        <p:nvSpPr>
          <p:cNvPr id="7" name="文本框 6"/>
          <p:cNvSpPr txBox="1">
            <a:spLocks noChangeArrowheads="1"/>
          </p:cNvSpPr>
          <p:nvPr/>
        </p:nvSpPr>
        <p:spPr bwMode="auto">
          <a:xfrm>
            <a:off x="684214" y="3261784"/>
            <a:ext cx="125888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FF0000"/>
                </a:solidFill>
                <a:latin typeface="宋体" panose="02010600030101010101" pitchFamily="2" charset="-122"/>
                <a:ea typeface="宋体" panose="02010600030101010101" pitchFamily="2" charset="-122"/>
              </a:rPr>
              <a:t>诗意：</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out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文本框 2"/>
          <p:cNvSpPr txBox="1">
            <a:spLocks noChangeArrowheads="1"/>
          </p:cNvSpPr>
          <p:nvPr/>
        </p:nvSpPr>
        <p:spPr bwMode="auto">
          <a:xfrm>
            <a:off x="611188" y="1509185"/>
            <a:ext cx="7848600" cy="551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周瑜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（上，叹一口气）唉，诸葛亮挺有才干，真是羡慕嫉妒恨啊！怎么才能让他出丑呢？（背着手踱着步，突然猛一抬头）有啦！（圆场，下）</a:t>
            </a:r>
          </a:p>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诸葛亮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（与周瑜同上）都督，想和我商议什么事？</a:t>
            </a:r>
          </a:p>
        </p:txBody>
      </p:sp>
      <p:sp>
        <p:nvSpPr>
          <p:cNvPr id="17411" name="矩形 4"/>
          <p:cNvSpPr>
            <a:spLocks noChangeArrowheads="1"/>
          </p:cNvSpPr>
          <p:nvPr/>
        </p:nvSpPr>
        <p:spPr bwMode="auto">
          <a:xfrm>
            <a:off x="3243263" y="452968"/>
            <a:ext cx="3483646" cy="814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剧本台词</a:t>
            </a:r>
            <a:r>
              <a:rPr kumimoji="0" lang="en-US" altLang="zh-CN"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a:t>
            </a:r>
          </a:p>
        </p:txBody>
      </p:sp>
    </p:spTree>
  </p:cSld>
  <p:clrMapOvr>
    <a:masterClrMapping/>
  </p:clrMapOvr>
  <p:transition spd="slow">
    <p:cover/>
  </p:transition>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文本框 1"/>
          <p:cNvSpPr txBox="1">
            <a:spLocks noChangeArrowheads="1"/>
          </p:cNvSpPr>
          <p:nvPr/>
        </p:nvSpPr>
        <p:spPr bwMode="auto">
          <a:xfrm>
            <a:off x="611189" y="662517"/>
            <a:ext cx="7235825" cy="79682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周瑜</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我们就要跟曹军交战。水上交战，用什么兵器最好？</a:t>
            </a:r>
          </a:p>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诸葛亮</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用弓箭最好。</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周瑜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（连连点头）对，先生跟我想的一样。（装作为难的样子）可是眼下军中缺箭，想请先生负责赶造十万支箭。这是公事，希望先生不要推却。</a:t>
            </a:r>
          </a:p>
        </p:txBody>
      </p:sp>
    </p:spTree>
  </p:cSld>
  <p:clrMapOvr>
    <a:masterClrMapping/>
  </p:clrMapOvr>
  <p:transition spd="med">
    <p:pull/>
  </p:transition>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文本框 1"/>
          <p:cNvSpPr txBox="1">
            <a:spLocks noChangeArrowheads="1"/>
          </p:cNvSpPr>
          <p:nvPr/>
        </p:nvSpPr>
        <p:spPr bwMode="auto">
          <a:xfrm>
            <a:off x="539750" y="933451"/>
            <a:ext cx="7991475" cy="87557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诸葛亮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（拱手）都督委托，当然照办。不知道这十万支箭什么时候用？</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周瑜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十天造得好吗？</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诸葛亮</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（轻轻摇摇头）既然两军马上就要交战了，十天造好，必然误了大事。</a:t>
            </a:r>
          </a:p>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周瑜</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先生预计几天可以造好？</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just"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诸葛亮</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（低头思索片刻）只要三天。</a:t>
            </a:r>
          </a:p>
        </p:txBody>
      </p:sp>
      <p:pic>
        <p:nvPicPr>
          <p:cNvPr id="19459" name="图片 20"/>
          <p:cNvPicPr>
            <a:picLocks noChangeAspect="1" noChangeArrowheads="1"/>
          </p:cNvPicPr>
          <p:nvPr/>
        </p:nvPicPr>
        <p:blipFill>
          <a:blip r:embed="rId2"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med">
    <p:pull/>
  </p:transition>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文本框 1"/>
          <p:cNvSpPr txBox="1">
            <a:spLocks noChangeArrowheads="1"/>
          </p:cNvSpPr>
          <p:nvPr/>
        </p:nvSpPr>
        <p:spPr bwMode="auto">
          <a:xfrm>
            <a:off x="431801" y="1316568"/>
            <a:ext cx="8280400" cy="59071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周瑜</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（暗暗吃惊，皱起眉头）军情紧急，先生可不能开玩笑。</a:t>
            </a:r>
          </a:p>
          <a:p>
            <a:pPr marL="0" marR="0" lvl="0" indent="0" algn="just"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诸葛亮</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（急忙拱手）亮怎敢跟都督开玩笑？我愿立下军令状，三天造不好，甘受惩罚。</a:t>
            </a:r>
          </a:p>
          <a:p>
            <a:pPr marL="0" marR="0" lvl="0" indent="0" algn="just"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周瑜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（脸上露出喜色）好，咱们现在就立下军令状吧！（递给诸葛亮纸笔）</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med">
    <p:pull/>
  </p:transition>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文本框 1"/>
          <p:cNvSpPr txBox="1">
            <a:spLocks noChangeArrowheads="1"/>
          </p:cNvSpPr>
          <p:nvPr/>
        </p:nvSpPr>
        <p:spPr bwMode="auto">
          <a:xfrm>
            <a:off x="611188" y="1123953"/>
            <a:ext cx="7561262" cy="7547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just"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诸葛亮</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（微微一笑）好！（拿笔签下名字）</a:t>
            </a:r>
          </a:p>
          <a:p>
            <a:pPr marL="0" marR="0" lvl="0" indent="0" algn="just"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周瑜</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（对手下的人）来人，为诸葛先生摆酒席！</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手下的人</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是！（圆场，端杯子上）都督、先生请慢用！（下）</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周瑜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（面带微笑）先生今天就开始吗？</a:t>
            </a:r>
          </a:p>
          <a:p>
            <a:pPr marL="0" marR="0" lvl="0" indent="0" algn="just" defTabSz="1219200" rtl="0" eaLnBrk="1" fontAlgn="base" latinLnBrk="0" hangingPunct="1">
              <a:lnSpc>
                <a:spcPct val="110000"/>
              </a:lnSpc>
              <a:spcBef>
                <a:spcPct val="0"/>
              </a:spcBef>
              <a:spcAft>
                <a:spcPct val="0"/>
              </a:spcAft>
              <a:buClrTx/>
              <a:buSzTx/>
              <a:buFontTx/>
              <a:buNone/>
              <a:defRPr/>
            </a:pP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med">
    <p:pull/>
  </p:transition>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文本框 1"/>
          <p:cNvSpPr txBox="1">
            <a:spLocks noChangeArrowheads="1"/>
          </p:cNvSpPr>
          <p:nvPr/>
        </p:nvSpPr>
        <p:spPr bwMode="auto">
          <a:xfrm>
            <a:off x="539750" y="1123951"/>
            <a:ext cx="7848600" cy="74823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诸葛亮</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（摇摇头）今天来不及了。从明天起，等到了第三天，请都督派五百个军士到江边来搬箭。（喝几杯酒，下）</a:t>
            </a:r>
          </a:p>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鲁肃</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（听见了他们的对话，上，对周瑜说）十万支箭，三天怎么造得成呢？诸葛亮说的是假话吧？</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周瑜</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（春风得意）是他自己说的，我</a:t>
            </a:r>
          </a:p>
        </p:txBody>
      </p:sp>
    </p:spTree>
  </p:cSld>
  <p:clrMapOvr>
    <a:masterClrMapping/>
  </p:clrMapOvr>
  <p:transition spd="med">
    <p:pull/>
  </p:transition>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文本框 1"/>
          <p:cNvSpPr txBox="1">
            <a:spLocks noChangeArrowheads="1"/>
          </p:cNvSpPr>
          <p:nvPr/>
        </p:nvSpPr>
        <p:spPr bwMode="auto">
          <a:xfrm>
            <a:off x="900114" y="1606551"/>
            <a:ext cx="7775575" cy="51462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可没逼他。我得吩咐军匠们，叫他们故意延迟，造箭的材料，不给他准备齐全。到时候交不出来箭，定他的罪，他就没话可说了。你去探听探听，看他怎么打算，回来报告我。（圆场，下）</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med">
    <p:pull/>
  </p:transition>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文本框 1"/>
          <p:cNvSpPr txBox="1">
            <a:spLocks noChangeArrowheads="1"/>
          </p:cNvSpPr>
          <p:nvPr/>
        </p:nvSpPr>
        <p:spPr bwMode="auto">
          <a:xfrm>
            <a:off x="611189" y="740833"/>
            <a:ext cx="7777162"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诸葛亮上</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鲁肃</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（见了，急忙迎上去）先生有何打算？</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诸葛亮</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三天要造十万支箭，得请你帮帮我的忙。</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鲁肃</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都是你自己找的，我怎么帮得了你的忙？</a:t>
            </a:r>
          </a:p>
        </p:txBody>
      </p:sp>
      <p:pic>
        <p:nvPicPr>
          <p:cNvPr id="24579" name="图片 20"/>
          <p:cNvPicPr>
            <a:picLocks noChangeAspect="1" noChangeArrowheads="1"/>
          </p:cNvPicPr>
          <p:nvPr/>
        </p:nvPicPr>
        <p:blipFill>
          <a:blip r:embed="rId2"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med">
    <p:pull/>
  </p:transition>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文本框 1"/>
          <p:cNvSpPr txBox="1">
            <a:spLocks noChangeArrowheads="1"/>
          </p:cNvSpPr>
          <p:nvPr/>
        </p:nvSpPr>
        <p:spPr bwMode="auto">
          <a:xfrm>
            <a:off x="611188" y="1028702"/>
            <a:ext cx="8064500" cy="78758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诸葛亮</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扇着羽毛扇）你借给我二十条船，每条船上要三十名军士。船用青布幔子遮起来，还要一千多个草把子，排在船的两边，我自有妙用。第三天管保有十万支箭。不过不能让都督知道，他要是知道了，我的计划就没法实施了。</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鲁肃</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（思索了片刻）好吧。</a:t>
            </a:r>
          </a:p>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med">
    <p:pull/>
  </p:transition>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文本框 1"/>
          <p:cNvSpPr txBox="1">
            <a:spLocks noChangeArrowheads="1"/>
          </p:cNvSpPr>
          <p:nvPr/>
        </p:nvSpPr>
        <p:spPr bwMode="auto">
          <a:xfrm>
            <a:off x="539751" y="1028700"/>
            <a:ext cx="8280400" cy="79682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诸葛亮下，周瑜上</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周瑜</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（急切地）子敬，怎么样？</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鲁肃</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（摇摇头）不知道他在做什么，竟不用竹子、翎毛和胶漆。</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周瑜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（疑惑又高兴地）到了第三天，看他怎么办！（摇着头，和鲁肃同下）</a:t>
            </a:r>
          </a:p>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med">
    <p:pull/>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文本框 1"/>
          <p:cNvSpPr txBox="1">
            <a:spLocks noChangeArrowheads="1"/>
          </p:cNvSpPr>
          <p:nvPr/>
        </p:nvSpPr>
        <p:spPr bwMode="auto">
          <a:xfrm>
            <a:off x="684213" y="548217"/>
            <a:ext cx="2087562"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FF0000"/>
                </a:solidFill>
                <a:latin typeface="宋体" panose="02010600030101010101" pitchFamily="2" charset="-122"/>
                <a:ea typeface="宋体" panose="02010600030101010101" pitchFamily="2" charset="-122"/>
              </a:rPr>
              <a:t>诗句赏析：</a:t>
            </a:r>
          </a:p>
        </p:txBody>
      </p:sp>
      <p:sp>
        <p:nvSpPr>
          <p:cNvPr id="3" name="文本框 2"/>
          <p:cNvSpPr txBox="1">
            <a:spLocks noChangeArrowheads="1"/>
          </p:cNvSpPr>
          <p:nvPr/>
        </p:nvSpPr>
        <p:spPr bwMode="auto">
          <a:xfrm>
            <a:off x="395289" y="1892301"/>
            <a:ext cx="813752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en-US" altLang="zh-CN" sz="4265" b="1">
                <a:solidFill>
                  <a:prstClr val="black"/>
                </a:solidFill>
                <a:latin typeface="楷体" panose="02010609060101010101" pitchFamily="49" charset="-122"/>
                <a:ea typeface="楷体" panose="02010609060101010101" pitchFamily="49" charset="-122"/>
              </a:rPr>
              <a:t>    “</a:t>
            </a:r>
            <a:r>
              <a:rPr lang="zh-CN" altLang="en-US" sz="4265" b="1">
                <a:solidFill>
                  <a:prstClr val="black"/>
                </a:solidFill>
                <a:latin typeface="楷体" panose="02010609060101010101" pitchFamily="49" charset="-122"/>
                <a:ea typeface="楷体" panose="02010609060101010101" pitchFamily="49" charset="-122"/>
              </a:rPr>
              <a:t>横”字表明牧童不是规矩地骑，而是随意横坐在牛背上，表现了牧童的调皮可爱、天真活泼。同时，“无腔”“信口”也表现出了牧童无忧无虑、悠闲自在的情致。</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文本框 1"/>
          <p:cNvSpPr txBox="1">
            <a:spLocks noChangeArrowheads="1"/>
          </p:cNvSpPr>
          <p:nvPr/>
        </p:nvSpPr>
        <p:spPr bwMode="auto">
          <a:xfrm>
            <a:off x="611189" y="1028701"/>
            <a:ext cx="8135937" cy="63006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挂出牌子，显示第三天四更　诸葛亮、鲁肃上</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鲁肃</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先生，我已经为你准备好了一切。你叫我来做什么？</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诸葛亮</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请你一起去取箭。</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鲁肃</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哪里去取？</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诸葛亮</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（神秘一笑）不用问，去了就知</a:t>
            </a:r>
          </a:p>
        </p:txBody>
      </p:sp>
    </p:spTree>
  </p:cSld>
  <p:clrMapOvr>
    <a:masterClrMapping/>
  </p:clrMapOvr>
  <p:transition spd="med">
    <p:pull/>
  </p:transition>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文本框 1"/>
          <p:cNvSpPr txBox="1">
            <a:spLocks noChangeArrowheads="1"/>
          </p:cNvSpPr>
          <p:nvPr/>
        </p:nvSpPr>
        <p:spPr bwMode="auto">
          <a:xfrm>
            <a:off x="900113" y="1123952"/>
            <a:ext cx="7200900" cy="7088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道。（对手下的人）把二十条船用绳索连接起来，朝北岸开。</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just"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挂出牌子，显示大雾漫天，江上连面对面都看不清。天还没亮，船已经靠近曹军的水寨</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p>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诸葛亮</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（下令）把船头朝东，船尾朝西，一字摆开。（大声喊）军士，擂</a:t>
            </a:r>
          </a:p>
        </p:txBody>
      </p:sp>
    </p:spTree>
  </p:cSld>
  <p:clrMapOvr>
    <a:masterClrMapping/>
  </p:clrMapOvr>
  <p:transition spd="med">
    <p:pull/>
  </p:transition>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文本框 1"/>
          <p:cNvSpPr txBox="1">
            <a:spLocks noChangeArrowheads="1"/>
          </p:cNvSpPr>
          <p:nvPr/>
        </p:nvSpPr>
        <p:spPr bwMode="auto">
          <a:xfrm>
            <a:off x="684213" y="1123952"/>
            <a:ext cx="7632700" cy="7088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擂鼓！大声喊！</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just"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鲁肃</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（傻了眼，吃惊地）如果曹军出来，怎么办？</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诸葛亮</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（爽朗地笑着）雾这样大，曹操一定不敢派兵出来。我们只管饮酒作乐，天亮了就回去。</a:t>
            </a:r>
          </a:p>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曹操</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（竖起耳朵，皱起眉头，下令）</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pic>
        <p:nvPicPr>
          <p:cNvPr id="29699" name="图片 20"/>
          <p:cNvPicPr>
            <a:picLocks noChangeAspect="1" noChangeArrowheads="1"/>
          </p:cNvPicPr>
          <p:nvPr/>
        </p:nvPicPr>
        <p:blipFill>
          <a:blip r:embed="rId2"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med">
    <p:pull/>
  </p:transition>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文本框 1"/>
          <p:cNvSpPr txBox="1">
            <a:spLocks noChangeArrowheads="1"/>
          </p:cNvSpPr>
          <p:nvPr/>
        </p:nvSpPr>
        <p:spPr bwMode="auto">
          <a:xfrm>
            <a:off x="755651" y="1123951"/>
            <a:ext cx="7956550" cy="79682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江上雾很大，敌人突然来攻，我们看不清虚实，不要轻易出动。弓弩手！</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弓弩手</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在！</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曹操</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向他们射箭！（对手下的人）你去旱寨调来六千名弓弩手，支援水军。</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手下的人</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是！（圆场）一万名弓弩手到齐！</a:t>
            </a:r>
          </a:p>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med">
    <p:pull/>
  </p:transition>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文本框 1"/>
          <p:cNvSpPr txBox="1">
            <a:spLocks noChangeArrowheads="1"/>
          </p:cNvSpPr>
          <p:nvPr/>
        </p:nvSpPr>
        <p:spPr bwMode="auto">
          <a:xfrm>
            <a:off x="792164" y="1028701"/>
            <a:ext cx="7559675" cy="78758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挂出牌子，显示一万多名弓弩手一齐向江中放箭，箭像雨一样射到草把子上。不一会儿，草把子的一边射满了箭</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p>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诸葛亮</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（下令）掉头！船尾向西！继续擂鼓呐喊，不要停！</a:t>
            </a:r>
          </a:p>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曹操</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（咬咬牙）继续放箭！</a:t>
            </a:r>
          </a:p>
          <a:p>
            <a:pPr marL="0" marR="0" lvl="0" indent="0" algn="just"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挂出牌子，显示天渐渐亮了，雾还</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med">
    <p:pull/>
  </p:transition>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文本框 1"/>
          <p:cNvSpPr txBox="1">
            <a:spLocks noChangeArrowheads="1"/>
          </p:cNvSpPr>
          <p:nvPr/>
        </p:nvSpPr>
        <p:spPr bwMode="auto">
          <a:xfrm>
            <a:off x="900114" y="1123951"/>
            <a:ext cx="7775575" cy="79419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没有散</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p>
          <a:p>
            <a:pPr marL="0" marR="0" lvl="0" indent="0" algn="l" defTabSz="1219200" rtl="0" eaLnBrk="1" fontAlgn="base" latinLnBrk="0" hangingPunct="1">
              <a:lnSpc>
                <a:spcPct val="11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诸葛亮</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（露出微笑，下令）驶回南岸！军士们，我们齐声喊‘谢谢曹丞相的箭’！</a:t>
            </a:r>
          </a:p>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众演员齐声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谢谢曹丞相的箭！</a:t>
            </a:r>
          </a:p>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诸葛亮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（笑着说）我们的船顺风顺水，已经驶出二十多里，曹操要追也来不及了！</a:t>
            </a:r>
          </a:p>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曹操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（捶胸顿足，大呼上当）啊！中</a:t>
            </a:r>
          </a:p>
        </p:txBody>
      </p:sp>
    </p:spTree>
  </p:cSld>
  <p:clrMapOvr>
    <a:masterClrMapping/>
  </p:clrMapOvr>
  <p:transition spd="med">
    <p:pull/>
  </p:transition>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文本框 1"/>
          <p:cNvSpPr txBox="1">
            <a:spLocks noChangeArrowheads="1"/>
          </p:cNvSpPr>
          <p:nvPr/>
        </p:nvSpPr>
        <p:spPr bwMode="auto">
          <a:xfrm>
            <a:off x="684214" y="933453"/>
            <a:ext cx="7488237" cy="78758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计了！（懊恼地）唉，白白送了对方这么多箭！（带着手下，下）</a:t>
            </a:r>
          </a:p>
          <a:p>
            <a:pPr marL="0" marR="0" lvl="0" indent="0" algn="just"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挂出牌子，显示船靠岸了，周瑜派来的五百军士来搬箭了</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p>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诸葛亮</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（笑着捋捋胡须）每条船有五六千支箭，二十条船就有十万多支箭啦！（高兴地下）</a:t>
            </a:r>
          </a:p>
        </p:txBody>
      </p:sp>
    </p:spTree>
  </p:cSld>
  <p:clrMapOvr>
    <a:masterClrMapping/>
  </p:clrMapOvr>
  <p:transition spd="med">
    <p:pull/>
  </p:transition>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文本框 1"/>
          <p:cNvSpPr txBox="1">
            <a:spLocks noChangeArrowheads="1"/>
          </p:cNvSpPr>
          <p:nvPr/>
        </p:nvSpPr>
        <p:spPr bwMode="auto">
          <a:xfrm>
            <a:off x="584201" y="1221318"/>
            <a:ext cx="7975600" cy="63006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鲁肃</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（目瞪口呆地望着诸葛亮）啊，诸葛亮真厉害啊！</a:t>
            </a:r>
          </a:p>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周瑜</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（惊讶地上）诸</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葛亮，他</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怎么做到的？</a:t>
            </a:r>
          </a:p>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鲁肃</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（苦笑着）他草船借箭，不费吹灰之力就做到了。（附在周瑜耳边）</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p>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p>
        </p:txBody>
      </p:sp>
      <p:pic>
        <p:nvPicPr>
          <p:cNvPr id="34819" name="图片 20"/>
          <p:cNvPicPr>
            <a:picLocks noChangeAspect="1" noChangeArrowheads="1"/>
          </p:cNvPicPr>
          <p:nvPr/>
        </p:nvPicPr>
        <p:blipFill>
          <a:blip r:embed="rId2"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med">
    <p:pull/>
  </p:transition>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图片 2"/>
          <p:cNvPicPr>
            <a:picLocks noChangeAspect="1" noChangeArrowheads="1"/>
          </p:cNvPicPr>
          <p:nvPr/>
        </p:nvPicPr>
        <p:blipFill>
          <a:blip r:embed="rId2" cstate="email">
            <a:clrChange>
              <a:clrFrom>
                <a:srgbClr val="EFEFEF"/>
              </a:clrFrom>
              <a:clrTo>
                <a:srgbClr val="EFEFEF">
                  <a:alpha val="0"/>
                </a:srgbClr>
              </a:clrTo>
            </a:clrChange>
          </a:blip>
          <a:srcRect/>
          <a:stretch>
            <a:fillRect/>
          </a:stretch>
        </p:blipFill>
        <p:spPr bwMode="auto">
          <a:xfrm>
            <a:off x="6351" y="165101"/>
            <a:ext cx="2413000" cy="3503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3" name="文本框 1"/>
          <p:cNvSpPr txBox="1">
            <a:spLocks noChangeArrowheads="1"/>
          </p:cNvSpPr>
          <p:nvPr/>
        </p:nvSpPr>
        <p:spPr bwMode="auto">
          <a:xfrm>
            <a:off x="827088" y="1797051"/>
            <a:ext cx="7848600"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周瑜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（瞠目结舌地听着）什么</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（听完后，长叹一声）唉，诸葛亮神机妙算，我真比不上他！ </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众演员上，谢幕</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p>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剧终</a:t>
            </a:r>
          </a:p>
        </p:txBody>
      </p:sp>
    </p:spTree>
  </p:cSld>
  <p:clrMapOvr>
    <a:masterClrMapping/>
  </p:clrMapOvr>
  <p:transition spd="med">
    <p:pull/>
  </p:transition>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4"/>
          <p:cNvGrpSpPr/>
          <p:nvPr/>
        </p:nvGrpSpPr>
        <p:grpSpPr bwMode="auto">
          <a:xfrm>
            <a:off x="479426" y="165102"/>
            <a:ext cx="2405063" cy="1880811"/>
            <a:chOff x="179512" y="12015"/>
            <a:chExt cx="2405062" cy="1410608"/>
          </a:xfrm>
        </p:grpSpPr>
        <p:pic>
          <p:nvPicPr>
            <p:cNvPr id="41986" name="图片 32" descr="图片包含 室内, 就坐, 监视器, 电子产品&#10;&#10;描述已自动生成"/>
            <p:cNvPicPr>
              <a:picLocks noChangeAspect="1" noChangeArrowheads="1"/>
            </p:cNvPicPr>
            <p:nvPr/>
          </p:nvPicPr>
          <p:blipFill>
            <a:blip r:embed="rId2" cstate="email"/>
            <a:srcRect/>
            <a:stretch>
              <a:fillRect/>
            </a:stretch>
          </p:blipFill>
          <p:spPr bwMode="auto">
            <a:xfrm>
              <a:off x="179512" y="12015"/>
              <a:ext cx="2405062"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文本框 10"/>
            <p:cNvSpPr txBox="1">
              <a:spLocks noChangeArrowheads="1"/>
            </p:cNvSpPr>
            <p:nvPr/>
          </p:nvSpPr>
          <p:spPr bwMode="auto">
            <a:xfrm>
              <a:off x="411287" y="245378"/>
              <a:ext cx="2073274" cy="1177245"/>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eaLnBrk="0" fontAlgn="base" hangingPunct="0">
                <a:spcBef>
                  <a:spcPct val="0"/>
                </a:spcBef>
                <a:spcAft>
                  <a:spcPct val="0"/>
                </a:spcAft>
                <a:defRPr/>
              </a:pPr>
              <a:r>
                <a:rPr lang="zh-CN" altLang="en-US" sz="4800" b="1" dirty="0">
                  <a:solidFill>
                    <a:srgbClr val="FF0000"/>
                  </a:solidFill>
                  <a:latin typeface="黑体" panose="02010609060101010101" pitchFamily="49" charset="-122"/>
                  <a:ea typeface="黑体" panose="02010609060101010101" pitchFamily="49" charset="-122"/>
                </a:rPr>
                <a:t>问题探究</a:t>
              </a:r>
            </a:p>
          </p:txBody>
        </p:sp>
      </p:grpSp>
      <p:sp>
        <p:nvSpPr>
          <p:cNvPr id="5" name="文本框 4"/>
          <p:cNvSpPr txBox="1">
            <a:spLocks noChangeArrowheads="1"/>
          </p:cNvSpPr>
          <p:nvPr/>
        </p:nvSpPr>
        <p:spPr bwMode="auto">
          <a:xfrm>
            <a:off x="479426" y="1701802"/>
            <a:ext cx="7993063"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en-US" altLang="zh-CN" sz="4265" b="1">
                <a:solidFill>
                  <a:prstClr val="black"/>
                </a:solidFill>
                <a:latin typeface="宋体" panose="02010600030101010101" pitchFamily="2" charset="-122"/>
                <a:ea typeface="宋体" panose="02010600030101010101" pitchFamily="2" charset="-122"/>
              </a:rPr>
              <a:t>    《</a:t>
            </a:r>
            <a:r>
              <a:rPr lang="zh-CN" altLang="en-US" sz="4265" b="1">
                <a:solidFill>
                  <a:prstClr val="black"/>
                </a:solidFill>
                <a:latin typeface="宋体" panose="02010600030101010101" pitchFamily="2" charset="-122"/>
                <a:ea typeface="宋体" panose="02010600030101010101" pitchFamily="2" charset="-122"/>
              </a:rPr>
              <a:t>村晚</a:t>
            </a:r>
            <a:r>
              <a:rPr lang="en-US" altLang="zh-CN" sz="4265" b="1">
                <a:solidFill>
                  <a:prstClr val="black"/>
                </a:solidFill>
                <a:latin typeface="宋体" panose="02010600030101010101" pitchFamily="2" charset="-122"/>
                <a:ea typeface="宋体" panose="02010600030101010101" pitchFamily="2" charset="-122"/>
              </a:rPr>
              <a:t>》</a:t>
            </a:r>
            <a:r>
              <a:rPr lang="zh-CN" altLang="en-US" sz="4265" b="1">
                <a:solidFill>
                  <a:prstClr val="black"/>
                </a:solidFill>
                <a:latin typeface="宋体" panose="02010600030101010101" pitchFamily="2" charset="-122"/>
                <a:ea typeface="宋体" panose="02010600030101010101" pitchFamily="2" charset="-122"/>
              </a:rPr>
              <a:t>描绘了一幅怎样的图景？表达了诗人怎样的感情？</a:t>
            </a:r>
          </a:p>
        </p:txBody>
      </p:sp>
      <p:sp>
        <p:nvSpPr>
          <p:cNvPr id="6" name="文本框 5"/>
          <p:cNvSpPr txBox="1">
            <a:spLocks noChangeArrowheads="1"/>
          </p:cNvSpPr>
          <p:nvPr/>
        </p:nvSpPr>
        <p:spPr bwMode="auto">
          <a:xfrm>
            <a:off x="539751" y="3566585"/>
            <a:ext cx="8135938"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    描绘了一幅宁静的山村暮色图景，表达了诗人对闲适的田园生活的赞美和向往。</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down)">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2724379" y="2276874"/>
            <a:ext cx="4926991" cy="1025665"/>
          </a:xfrm>
          <a:prstGeom prst="rect">
            <a:avLst/>
          </a:prstGeom>
          <a:noFill/>
          <a:effectLst>
            <a:outerShdw blurRad="50800" dist="38100" dir="8100000" algn="tr" rotWithShape="0">
              <a:prstClr val="black">
                <a:alpha val="40000"/>
              </a:prstClr>
            </a:outerShdw>
          </a:effectLst>
        </p:spPr>
        <p:txBody>
          <a:bodyPr wrap="none" lIns="121920" tIns="60960" rIns="121920" bIns="60960">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5865"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Calibri" panose="020F0502020204030204" pitchFamily="34" charset="0"/>
                <a:ea typeface="宋体" panose="02010600030101010101" pitchFamily="2" charset="-122"/>
                <a:cs typeface="+mn-cs"/>
              </a:rPr>
              <a:t>习作 写读后感</a:t>
            </a:r>
          </a:p>
        </p:txBody>
      </p:sp>
    </p:spTree>
  </p:cSld>
  <p:clrMapOvr>
    <a:masterClrMapping/>
  </p:clrMapOvr>
  <p:transition spd="slow">
    <p:cover dir="rd"/>
  </p:transition>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图片 20"/>
          <p:cNvPicPr>
            <a:picLocks noChangeAspect="1" noChangeArrowheads="1"/>
          </p:cNvPicPr>
          <p:nvPr/>
        </p:nvPicPr>
        <p:blipFill>
          <a:blip r:embed="rId2" cstate="email"/>
          <a:srcRect/>
          <a:stretch>
            <a:fillRect/>
          </a:stretch>
        </p:blipFill>
        <p:spPr bwMode="auto">
          <a:xfrm>
            <a:off x="3838576" y="7268633"/>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7" name="矩形 1"/>
          <p:cNvSpPr>
            <a:spLocks noChangeArrowheads="1"/>
          </p:cNvSpPr>
          <p:nvPr/>
        </p:nvSpPr>
        <p:spPr bwMode="auto">
          <a:xfrm>
            <a:off x="3203575" y="427568"/>
            <a:ext cx="265970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00"/>
                </a:solidFill>
                <a:effectLst/>
                <a:uLnTx/>
                <a:uFillTx/>
                <a:latin typeface="楷体" panose="02010609060101010101" pitchFamily="49" charset="-122"/>
                <a:ea typeface="宋体" panose="02010600030101010101" pitchFamily="2" charset="-122"/>
                <a:cs typeface="+mn-cs"/>
              </a:rPr>
              <a:t>写读后感</a:t>
            </a:r>
            <a:endParaRPr kumimoji="0" lang="zh-CN" altLang="en-US" sz="4800" b="1" i="0" u="none" strike="noStrike" kern="1200" cap="none" spc="0" normalizeH="0" baseline="0" noProof="0">
              <a:ln>
                <a:noFill/>
              </a:ln>
              <a:solidFill>
                <a:srgbClr val="FF0000"/>
              </a:solidFill>
              <a:effectLst/>
              <a:uLnTx/>
              <a:uFillTx/>
              <a:latin typeface="Calibri" panose="020F0502020204030204" pitchFamily="34" charset="0"/>
              <a:ea typeface="宋体" panose="02010600030101010101" pitchFamily="2" charset="-122"/>
              <a:cs typeface="+mn-cs"/>
            </a:endParaRPr>
          </a:p>
        </p:txBody>
      </p:sp>
      <p:sp>
        <p:nvSpPr>
          <p:cNvPr id="11268" name="矩形 2"/>
          <p:cNvSpPr>
            <a:spLocks noChangeArrowheads="1"/>
          </p:cNvSpPr>
          <p:nvPr/>
        </p:nvSpPr>
        <p:spPr bwMode="auto">
          <a:xfrm>
            <a:off x="587375" y="1221317"/>
            <a:ext cx="293381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❋习作内容</a:t>
            </a:r>
          </a:p>
        </p:txBody>
      </p:sp>
      <p:sp>
        <p:nvSpPr>
          <p:cNvPr id="2" name="矩形 3"/>
          <p:cNvSpPr>
            <a:spLocks noChangeArrowheads="1"/>
          </p:cNvSpPr>
          <p:nvPr/>
        </p:nvSpPr>
        <p:spPr bwMode="auto">
          <a:xfrm>
            <a:off x="587375" y="2084917"/>
            <a:ext cx="799147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我们读过报刊、看过故事书或观看过影视作品后，往往会产生自己的阅读或观看感想，将自己的感想写下来，这就是读后感。本次习作，就请你选择读过的一篇文章或一本书，写一篇读后感。 </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矩形 1"/>
          <p:cNvSpPr>
            <a:spLocks noChangeArrowheads="1"/>
          </p:cNvSpPr>
          <p:nvPr/>
        </p:nvSpPr>
        <p:spPr bwMode="auto">
          <a:xfrm>
            <a:off x="755650" y="836084"/>
            <a:ext cx="293381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❋写法指导</a:t>
            </a:r>
          </a:p>
        </p:txBody>
      </p:sp>
      <p:sp>
        <p:nvSpPr>
          <p:cNvPr id="3" name="矩形 2"/>
          <p:cNvSpPr>
            <a:spLocks noChangeArrowheads="1"/>
          </p:cNvSpPr>
          <p:nvPr/>
        </p:nvSpPr>
        <p:spPr bwMode="auto">
          <a:xfrm>
            <a:off x="539750" y="1843619"/>
            <a:ext cx="8027988"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第一步：研读原文</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只有对原文的内容和主旨有深刻、全面的理解和把握，才能从中有所感悟，这是写好读后感的基础。</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矩形 3"/>
          <p:cNvSpPr>
            <a:spLocks noChangeArrowheads="1"/>
          </p:cNvSpPr>
          <p:nvPr/>
        </p:nvSpPr>
        <p:spPr bwMode="auto">
          <a:xfrm>
            <a:off x="792164" y="662517"/>
            <a:ext cx="7559675" cy="79682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第二步：亮出观点</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观点就是读后感的中心论点，又是文章的“入手处”。一篇文章，一本书，一部影视作品，内容有简有繁，线索有多有少，人物有主有次，观点有深有浅，写读后感不可能面面俱到，那么我们就选取启发最大、感悟最深的那一点来阐述。</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146">
                                            <p:txEl>
                                              <p:pRg st="0" end="0"/>
                                            </p:txEl>
                                          </p:spTgt>
                                        </p:tgtEl>
                                        <p:attrNameLst>
                                          <p:attrName>style.visibility</p:attrName>
                                        </p:attrNameLst>
                                      </p:cBhvr>
                                      <p:to>
                                        <p:strVal val="visible"/>
                                      </p:to>
                                    </p:set>
                                    <p:animEffect transition="in" filter="fade">
                                      <p:cBhvr>
                                        <p:cTn id="7" dur="1000"/>
                                        <p:tgtEl>
                                          <p:spTgt spid="6146">
                                            <p:txEl>
                                              <p:pRg st="0" end="0"/>
                                            </p:txEl>
                                          </p:spTgt>
                                        </p:tgtEl>
                                      </p:cBhvr>
                                    </p:animEffect>
                                    <p:anim calcmode="lin" valueType="num">
                                      <p:cBhvr>
                                        <p:cTn id="8" dur="1000" fill="hold"/>
                                        <p:tgtEl>
                                          <p:spTgt spid="614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14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146">
                                            <p:txEl>
                                              <p:pRg st="1" end="1"/>
                                            </p:txEl>
                                          </p:spTgt>
                                        </p:tgtEl>
                                        <p:attrNameLst>
                                          <p:attrName>style.visibility</p:attrName>
                                        </p:attrNameLst>
                                      </p:cBhvr>
                                      <p:to>
                                        <p:strVal val="visible"/>
                                      </p:to>
                                    </p:set>
                                    <p:animEffect transition="in" filter="fade">
                                      <p:cBhvr>
                                        <p:cTn id="14" dur="1000"/>
                                        <p:tgtEl>
                                          <p:spTgt spid="6146">
                                            <p:txEl>
                                              <p:pRg st="1" end="1"/>
                                            </p:txEl>
                                          </p:spTgt>
                                        </p:tgtEl>
                                      </p:cBhvr>
                                    </p:animEffect>
                                    <p:anim calcmode="lin" valueType="num">
                                      <p:cBhvr>
                                        <p:cTn id="15" dur="1000" fill="hold"/>
                                        <p:tgtEl>
                                          <p:spTgt spid="614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146">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文本框 3"/>
          <p:cNvSpPr txBox="1">
            <a:spLocks noChangeArrowheads="1"/>
          </p:cNvSpPr>
          <p:nvPr/>
        </p:nvSpPr>
        <p:spPr bwMode="auto">
          <a:xfrm>
            <a:off x="468314" y="1449917"/>
            <a:ext cx="8135937"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第三步：联系生活 </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紧密联系实际，既可以由此及彼地联</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系现实生活中相类似的现象，也可以由古及今联系现实生活中的相反的种种问题。既可从大处着眼，也可从小处入手。</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170">
                                            <p:txEl>
                                              <p:pRg st="0" end="0"/>
                                            </p:txEl>
                                          </p:spTgt>
                                        </p:tgtEl>
                                        <p:attrNameLst>
                                          <p:attrName>style.visibility</p:attrName>
                                        </p:attrNameLst>
                                      </p:cBhvr>
                                      <p:to>
                                        <p:strVal val="visible"/>
                                      </p:to>
                                    </p:set>
                                    <p:animEffect transition="in" filter="fade">
                                      <p:cBhvr>
                                        <p:cTn id="7" dur="1000"/>
                                        <p:tgtEl>
                                          <p:spTgt spid="7170">
                                            <p:txEl>
                                              <p:pRg st="0" end="0"/>
                                            </p:txEl>
                                          </p:spTgt>
                                        </p:tgtEl>
                                      </p:cBhvr>
                                    </p:animEffect>
                                    <p:anim calcmode="lin" valueType="num">
                                      <p:cBhvr>
                                        <p:cTn id="8" dur="1000" fill="hold"/>
                                        <p:tgtEl>
                                          <p:spTgt spid="717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17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170">
                                            <p:txEl>
                                              <p:pRg st="1" end="1"/>
                                            </p:txEl>
                                          </p:spTgt>
                                        </p:tgtEl>
                                        <p:attrNameLst>
                                          <p:attrName>style.visibility</p:attrName>
                                        </p:attrNameLst>
                                      </p:cBhvr>
                                      <p:to>
                                        <p:strVal val="visible"/>
                                      </p:to>
                                    </p:set>
                                    <p:animEffect transition="in" filter="fade">
                                      <p:cBhvr>
                                        <p:cTn id="14" dur="1000"/>
                                        <p:tgtEl>
                                          <p:spTgt spid="7170">
                                            <p:txEl>
                                              <p:pRg st="1" end="1"/>
                                            </p:txEl>
                                          </p:spTgt>
                                        </p:tgtEl>
                                      </p:cBhvr>
                                    </p:animEffect>
                                    <p:anim calcmode="lin" valueType="num">
                                      <p:cBhvr>
                                        <p:cTn id="15" dur="1000" fill="hold"/>
                                        <p:tgtEl>
                                          <p:spTgt spid="7170">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717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170">
                                            <p:txEl>
                                              <p:pRg st="2" end="2"/>
                                            </p:txEl>
                                          </p:spTgt>
                                        </p:tgtEl>
                                        <p:attrNameLst>
                                          <p:attrName>style.visibility</p:attrName>
                                        </p:attrNameLst>
                                      </p:cBhvr>
                                      <p:to>
                                        <p:strVal val="visible"/>
                                      </p:to>
                                    </p:set>
                                    <p:animEffect transition="in" filter="fade">
                                      <p:cBhvr>
                                        <p:cTn id="21" dur="1000"/>
                                        <p:tgtEl>
                                          <p:spTgt spid="7170">
                                            <p:txEl>
                                              <p:pRg st="2" end="2"/>
                                            </p:txEl>
                                          </p:spTgt>
                                        </p:tgtEl>
                                      </p:cBhvr>
                                    </p:animEffect>
                                    <p:anim calcmode="lin" valueType="num">
                                      <p:cBhvr>
                                        <p:cTn id="22" dur="1000" fill="hold"/>
                                        <p:tgtEl>
                                          <p:spTgt spid="7170">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717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文本框 3"/>
          <p:cNvSpPr txBox="1">
            <a:spLocks noChangeArrowheads="1"/>
          </p:cNvSpPr>
          <p:nvPr/>
        </p:nvSpPr>
        <p:spPr bwMode="auto">
          <a:xfrm>
            <a:off x="468314" y="2237318"/>
            <a:ext cx="8135937"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第四步：深刻感悟</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结尾总结全文，升华主题。既可回应前文，强调中心，也可以提出希望，发出号召。</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170">
                                            <p:txEl>
                                              <p:pRg st="0" end="0"/>
                                            </p:txEl>
                                          </p:spTgt>
                                        </p:tgtEl>
                                        <p:attrNameLst>
                                          <p:attrName>style.visibility</p:attrName>
                                        </p:attrNameLst>
                                      </p:cBhvr>
                                      <p:to>
                                        <p:strVal val="visible"/>
                                      </p:to>
                                    </p:set>
                                    <p:animEffect transition="in" filter="fade">
                                      <p:cBhvr>
                                        <p:cTn id="7" dur="1000"/>
                                        <p:tgtEl>
                                          <p:spTgt spid="7170">
                                            <p:txEl>
                                              <p:pRg st="0" end="0"/>
                                            </p:txEl>
                                          </p:spTgt>
                                        </p:tgtEl>
                                      </p:cBhvr>
                                    </p:animEffect>
                                    <p:anim calcmode="lin" valueType="num">
                                      <p:cBhvr>
                                        <p:cTn id="8" dur="1000" fill="hold"/>
                                        <p:tgtEl>
                                          <p:spTgt spid="717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170">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7170">
                                            <p:txEl>
                                              <p:pRg st="1" end="1"/>
                                            </p:txEl>
                                          </p:spTgt>
                                        </p:tgtEl>
                                        <p:attrNameLst>
                                          <p:attrName>style.visibility</p:attrName>
                                        </p:attrNameLst>
                                      </p:cBhvr>
                                      <p:to>
                                        <p:strVal val="visible"/>
                                      </p:to>
                                    </p:set>
                                    <p:animEffect transition="in" filter="fade">
                                      <p:cBhvr>
                                        <p:cTn id="12" dur="1000"/>
                                        <p:tgtEl>
                                          <p:spTgt spid="7170">
                                            <p:txEl>
                                              <p:pRg st="1" end="1"/>
                                            </p:txEl>
                                          </p:spTgt>
                                        </p:tgtEl>
                                      </p:cBhvr>
                                    </p:animEffect>
                                    <p:anim calcmode="lin" valueType="num">
                                      <p:cBhvr>
                                        <p:cTn id="13" dur="1000" fill="hold"/>
                                        <p:tgtEl>
                                          <p:spTgt spid="7170">
                                            <p:txEl>
                                              <p:pRg st="1" end="1"/>
                                            </p:txEl>
                                          </p:spTgt>
                                        </p:tgtEl>
                                        <p:attrNameLst>
                                          <p:attrName>ppt_x</p:attrName>
                                        </p:attrNameLst>
                                      </p:cBhvr>
                                      <p:tavLst>
                                        <p:tav tm="0">
                                          <p:val>
                                            <p:strVal val="#ppt_x"/>
                                          </p:val>
                                        </p:tav>
                                        <p:tav tm="100000">
                                          <p:val>
                                            <p:strVal val="#ppt_x"/>
                                          </p:val>
                                        </p:tav>
                                      </p:tavLst>
                                    </p:anim>
                                    <p:anim calcmode="lin" valueType="num">
                                      <p:cBhvr>
                                        <p:cTn id="14" dur="1000" fill="hold"/>
                                        <p:tgtEl>
                                          <p:spTgt spid="7170">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矩形: 圆角 25"/>
          <p:cNvSpPr/>
          <p:nvPr/>
        </p:nvSpPr>
        <p:spPr bwMode="auto">
          <a:xfrm>
            <a:off x="3765551" y="5225588"/>
            <a:ext cx="1763713" cy="973529"/>
          </a:xfrm>
          <a:prstGeom prst="roundRect">
            <a:avLst/>
          </a:prstGeom>
        </p:spPr>
        <p:style>
          <a:lnRef idx="1">
            <a:schemeClr val="accent3"/>
          </a:lnRef>
          <a:fillRef idx="2">
            <a:schemeClr val="accent3"/>
          </a:fillRef>
          <a:effectRef idx="1">
            <a:schemeClr val="accent3"/>
          </a:effectRef>
          <a:fontRef idx="minor">
            <a:schemeClr val="dk1"/>
          </a:fontRef>
        </p:style>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endParaRPr>
          </a:p>
        </p:txBody>
      </p:sp>
      <p:sp>
        <p:nvSpPr>
          <p:cNvPr id="27" name="矩形: 圆角 26"/>
          <p:cNvSpPr/>
          <p:nvPr/>
        </p:nvSpPr>
        <p:spPr bwMode="auto">
          <a:xfrm>
            <a:off x="5676901" y="4363046"/>
            <a:ext cx="1831975" cy="973529"/>
          </a:xfrm>
          <a:prstGeom prst="roundRect">
            <a:avLst/>
          </a:prstGeom>
        </p:spPr>
        <p:style>
          <a:lnRef idx="1">
            <a:schemeClr val="accent3"/>
          </a:lnRef>
          <a:fillRef idx="2">
            <a:schemeClr val="accent3"/>
          </a:fillRef>
          <a:effectRef idx="1">
            <a:schemeClr val="accent3"/>
          </a:effectRef>
          <a:fontRef idx="minor">
            <a:schemeClr val="dk1"/>
          </a:fontRef>
        </p:style>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28" name="矩形: 圆角 27"/>
          <p:cNvSpPr/>
          <p:nvPr/>
        </p:nvSpPr>
        <p:spPr bwMode="auto">
          <a:xfrm>
            <a:off x="5843589" y="3084580"/>
            <a:ext cx="2760662" cy="973529"/>
          </a:xfrm>
          <a:prstGeom prst="roundRect">
            <a:avLst/>
          </a:prstGeom>
        </p:spPr>
        <p:style>
          <a:lnRef idx="1">
            <a:schemeClr val="accent3"/>
          </a:lnRef>
          <a:fillRef idx="2">
            <a:schemeClr val="accent3"/>
          </a:fillRef>
          <a:effectRef idx="1">
            <a:schemeClr val="accent3"/>
          </a:effectRef>
          <a:fontRef idx="minor">
            <a:schemeClr val="dk1"/>
          </a:fontRef>
        </p:style>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29" name="矩形: 圆角 28"/>
          <p:cNvSpPr/>
          <p:nvPr/>
        </p:nvSpPr>
        <p:spPr bwMode="auto">
          <a:xfrm>
            <a:off x="6142039" y="1634662"/>
            <a:ext cx="2111375" cy="973529"/>
          </a:xfrm>
          <a:prstGeom prst="roundRect">
            <a:avLst/>
          </a:prstGeom>
        </p:spPr>
        <p:style>
          <a:lnRef idx="1">
            <a:schemeClr val="accent3"/>
          </a:lnRef>
          <a:fillRef idx="2">
            <a:schemeClr val="accent3"/>
          </a:fillRef>
          <a:effectRef idx="1">
            <a:schemeClr val="accent3"/>
          </a:effectRef>
          <a:fontRef idx="minor">
            <a:schemeClr val="dk1"/>
          </a:fontRef>
        </p:style>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24" name="矩形: 圆角 23"/>
          <p:cNvSpPr/>
          <p:nvPr/>
        </p:nvSpPr>
        <p:spPr bwMode="auto">
          <a:xfrm>
            <a:off x="1331914" y="4984288"/>
            <a:ext cx="1754187" cy="973529"/>
          </a:xfrm>
          <a:prstGeom prst="roundRect">
            <a:avLst/>
          </a:prstGeom>
        </p:spPr>
        <p:style>
          <a:lnRef idx="1">
            <a:schemeClr val="accent3"/>
          </a:lnRef>
          <a:fillRef idx="2">
            <a:schemeClr val="accent3"/>
          </a:fillRef>
          <a:effectRef idx="1">
            <a:schemeClr val="accent3"/>
          </a:effectRef>
          <a:fontRef idx="minor">
            <a:schemeClr val="dk1"/>
          </a:fontRef>
        </p:style>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23" name="矩形: 圆角 22"/>
          <p:cNvSpPr/>
          <p:nvPr/>
        </p:nvSpPr>
        <p:spPr bwMode="auto">
          <a:xfrm>
            <a:off x="1144589" y="3626446"/>
            <a:ext cx="1831975" cy="973529"/>
          </a:xfrm>
          <a:prstGeom prst="roundRect">
            <a:avLst/>
          </a:prstGeom>
        </p:spPr>
        <p:style>
          <a:lnRef idx="1">
            <a:schemeClr val="accent3"/>
          </a:lnRef>
          <a:fillRef idx="2">
            <a:schemeClr val="accent3"/>
          </a:fillRef>
          <a:effectRef idx="1">
            <a:schemeClr val="accent3"/>
          </a:effectRef>
          <a:fontRef idx="minor">
            <a:schemeClr val="dk1"/>
          </a:fontRef>
        </p:style>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22" name="矩形: 圆角 21"/>
          <p:cNvSpPr/>
          <p:nvPr/>
        </p:nvSpPr>
        <p:spPr bwMode="auto">
          <a:xfrm>
            <a:off x="979488" y="2633729"/>
            <a:ext cx="1833562" cy="973529"/>
          </a:xfrm>
          <a:prstGeom prst="roundRect">
            <a:avLst/>
          </a:prstGeom>
        </p:spPr>
        <p:style>
          <a:lnRef idx="1">
            <a:schemeClr val="accent3"/>
          </a:lnRef>
          <a:fillRef idx="2">
            <a:schemeClr val="accent3"/>
          </a:fillRef>
          <a:effectRef idx="1">
            <a:schemeClr val="accent3"/>
          </a:effectRef>
          <a:fontRef idx="minor">
            <a:schemeClr val="dk1"/>
          </a:fontRef>
        </p:style>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11" name="矩形: 圆角 10"/>
          <p:cNvSpPr/>
          <p:nvPr/>
        </p:nvSpPr>
        <p:spPr bwMode="auto">
          <a:xfrm>
            <a:off x="688976" y="1625138"/>
            <a:ext cx="1831975" cy="973529"/>
          </a:xfrm>
          <a:prstGeom prst="roundRect">
            <a:avLst/>
          </a:prstGeom>
        </p:spPr>
        <p:style>
          <a:lnRef idx="1">
            <a:schemeClr val="accent3"/>
          </a:lnRef>
          <a:fillRef idx="2">
            <a:schemeClr val="accent3"/>
          </a:fillRef>
          <a:effectRef idx="1">
            <a:schemeClr val="accent3"/>
          </a:effectRef>
          <a:fontRef idx="minor">
            <a:schemeClr val="dk1"/>
          </a:fontRef>
        </p:style>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6" name="椭圆 5"/>
          <p:cNvSpPr/>
          <p:nvPr/>
        </p:nvSpPr>
        <p:spPr bwMode="auto">
          <a:xfrm>
            <a:off x="3646489" y="2312139"/>
            <a:ext cx="1652587" cy="1237336"/>
          </a:xfrm>
          <a:prstGeom prst="ellipse">
            <a:avLst/>
          </a:prstGeom>
        </p:spPr>
        <p:style>
          <a:lnRef idx="1">
            <a:schemeClr val="accent5"/>
          </a:lnRef>
          <a:fillRef idx="2">
            <a:schemeClr val="accent5"/>
          </a:fillRef>
          <a:effectRef idx="1">
            <a:schemeClr val="accent5"/>
          </a:effectRef>
          <a:fontRef idx="minor">
            <a:schemeClr val="dk1"/>
          </a:fontRef>
        </p:style>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endParaRPr>
          </a:p>
        </p:txBody>
      </p:sp>
      <p:pic>
        <p:nvPicPr>
          <p:cNvPr id="16395" name="图片 20"/>
          <p:cNvPicPr>
            <a:picLocks noChangeAspect="1" noChangeArrowheads="1"/>
          </p:cNvPicPr>
          <p:nvPr/>
        </p:nvPicPr>
        <p:blipFill>
          <a:blip r:embed="rId2" cstate="email"/>
          <a:srcRect/>
          <a:stretch>
            <a:fillRect/>
          </a:stretch>
        </p:blipFill>
        <p:spPr bwMode="auto">
          <a:xfrm>
            <a:off x="3838576" y="7268633"/>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文本框 3"/>
          <p:cNvSpPr txBox="1">
            <a:spLocks noChangeArrowheads="1"/>
          </p:cNvSpPr>
          <p:nvPr/>
        </p:nvSpPr>
        <p:spPr bwMode="auto">
          <a:xfrm>
            <a:off x="3798888" y="2434167"/>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读后感</a:t>
            </a:r>
          </a:p>
        </p:txBody>
      </p:sp>
      <p:pic>
        <p:nvPicPr>
          <p:cNvPr id="8" name="图片 7"/>
          <p:cNvPicPr>
            <a:picLocks noChangeAspect="1" noChangeArrowheads="1"/>
          </p:cNvPicPr>
          <p:nvPr/>
        </p:nvPicPr>
        <p:blipFill>
          <a:blip r:embed="rId3" cstate="email"/>
          <a:srcRect/>
          <a:stretch>
            <a:fillRect/>
          </a:stretch>
        </p:blipFill>
        <p:spPr bwMode="auto">
          <a:xfrm>
            <a:off x="4140201" y="781053"/>
            <a:ext cx="747713" cy="1528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98" name="文本框 8"/>
          <p:cNvSpPr txBox="1">
            <a:spLocks noChangeArrowheads="1"/>
          </p:cNvSpPr>
          <p:nvPr/>
        </p:nvSpPr>
        <p:spPr bwMode="auto">
          <a:xfrm>
            <a:off x="447675" y="328084"/>
            <a:ext cx="458330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第五步：思维导图</a:t>
            </a:r>
          </a:p>
        </p:txBody>
      </p:sp>
      <p:sp>
        <p:nvSpPr>
          <p:cNvPr id="10" name="文本框 9"/>
          <p:cNvSpPr txBox="1">
            <a:spLocks noChangeArrowheads="1"/>
          </p:cNvSpPr>
          <p:nvPr/>
        </p:nvSpPr>
        <p:spPr bwMode="auto">
          <a:xfrm>
            <a:off x="723900" y="1646767"/>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研读原文</a:t>
            </a:r>
          </a:p>
        </p:txBody>
      </p:sp>
      <p:sp>
        <p:nvSpPr>
          <p:cNvPr id="13" name="文本框 12"/>
          <p:cNvSpPr txBox="1">
            <a:spLocks noChangeArrowheads="1"/>
          </p:cNvSpPr>
          <p:nvPr/>
        </p:nvSpPr>
        <p:spPr bwMode="auto">
          <a:xfrm>
            <a:off x="1020763" y="2664884"/>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亮明观点</a:t>
            </a:r>
          </a:p>
        </p:txBody>
      </p:sp>
      <p:sp>
        <p:nvSpPr>
          <p:cNvPr id="14" name="文本框 13"/>
          <p:cNvSpPr txBox="1">
            <a:spLocks noChangeArrowheads="1"/>
          </p:cNvSpPr>
          <p:nvPr/>
        </p:nvSpPr>
        <p:spPr bwMode="auto">
          <a:xfrm>
            <a:off x="1143000" y="3661833"/>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联系生活</a:t>
            </a:r>
          </a:p>
        </p:txBody>
      </p:sp>
      <p:sp>
        <p:nvSpPr>
          <p:cNvPr id="15" name="文本框 14"/>
          <p:cNvSpPr txBox="1">
            <a:spLocks noChangeArrowheads="1"/>
          </p:cNvSpPr>
          <p:nvPr/>
        </p:nvSpPr>
        <p:spPr bwMode="auto">
          <a:xfrm>
            <a:off x="1292225" y="5022851"/>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深刻感悟</a:t>
            </a:r>
          </a:p>
        </p:txBody>
      </p:sp>
      <p:sp>
        <p:nvSpPr>
          <p:cNvPr id="16" name="文本框 15"/>
          <p:cNvSpPr txBox="1">
            <a:spLocks noChangeArrowheads="1"/>
          </p:cNvSpPr>
          <p:nvPr/>
        </p:nvSpPr>
        <p:spPr bwMode="auto">
          <a:xfrm>
            <a:off x="3725863" y="5255684"/>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条理清晰</a:t>
            </a:r>
          </a:p>
        </p:txBody>
      </p:sp>
      <p:sp>
        <p:nvSpPr>
          <p:cNvPr id="17" name="文本框 16"/>
          <p:cNvSpPr txBox="1">
            <a:spLocks noChangeArrowheads="1"/>
          </p:cNvSpPr>
          <p:nvPr/>
        </p:nvSpPr>
        <p:spPr bwMode="auto">
          <a:xfrm>
            <a:off x="6083300" y="1663700"/>
            <a:ext cx="293381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文章的内容</a:t>
            </a:r>
          </a:p>
        </p:txBody>
      </p:sp>
      <p:sp>
        <p:nvSpPr>
          <p:cNvPr id="18" name="文本框 17"/>
          <p:cNvSpPr txBox="1">
            <a:spLocks noChangeArrowheads="1"/>
          </p:cNvSpPr>
          <p:nvPr/>
        </p:nvSpPr>
        <p:spPr bwMode="auto">
          <a:xfrm>
            <a:off x="5683250" y="4392084"/>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心得体会</a:t>
            </a:r>
          </a:p>
        </p:txBody>
      </p:sp>
      <p:sp>
        <p:nvSpPr>
          <p:cNvPr id="20" name="文本框 19"/>
          <p:cNvSpPr txBox="1">
            <a:spLocks noChangeArrowheads="1"/>
          </p:cNvSpPr>
          <p:nvPr/>
        </p:nvSpPr>
        <p:spPr bwMode="auto">
          <a:xfrm>
            <a:off x="5895975" y="3098800"/>
            <a:ext cx="348364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对文章的见解</a:t>
            </a:r>
          </a:p>
        </p:txBody>
      </p:sp>
      <p:cxnSp>
        <p:nvCxnSpPr>
          <p:cNvPr id="6151" name="直接连接符 6150"/>
          <p:cNvCxnSpPr>
            <a:endCxn id="10" idx="3"/>
          </p:cNvCxnSpPr>
          <p:nvPr/>
        </p:nvCxnSpPr>
        <p:spPr>
          <a:xfrm rot="10800000">
            <a:off x="3107886" y="2021100"/>
            <a:ext cx="605278" cy="567586"/>
          </a:xfrm>
          <a:prstGeom prst="line">
            <a:avLst/>
          </a:prstGeom>
        </p:spPr>
        <p:style>
          <a:lnRef idx="2">
            <a:schemeClr val="accent3"/>
          </a:lnRef>
          <a:fillRef idx="0">
            <a:schemeClr val="accent3"/>
          </a:fillRef>
          <a:effectRef idx="1">
            <a:schemeClr val="accent3"/>
          </a:effectRef>
          <a:fontRef idx="minor">
            <a:schemeClr val="tx1"/>
          </a:fontRef>
        </p:style>
      </p:cxnSp>
      <p:cxnSp>
        <p:nvCxnSpPr>
          <p:cNvPr id="6153" name="直接连接符 6152"/>
          <p:cNvCxnSpPr>
            <a:endCxn id="10" idx="3"/>
          </p:cNvCxnSpPr>
          <p:nvPr/>
        </p:nvCxnSpPr>
        <p:spPr>
          <a:xfrm rot="16200000" flipV="1">
            <a:off x="2862944" y="2266043"/>
            <a:ext cx="1077701" cy="587815"/>
          </a:xfrm>
          <a:prstGeom prst="line">
            <a:avLst/>
          </a:prstGeom>
        </p:spPr>
        <p:style>
          <a:lnRef idx="2">
            <a:schemeClr val="accent3"/>
          </a:lnRef>
          <a:fillRef idx="0">
            <a:schemeClr val="accent3"/>
          </a:fillRef>
          <a:effectRef idx="1">
            <a:schemeClr val="accent3"/>
          </a:effectRef>
          <a:fontRef idx="minor">
            <a:schemeClr val="tx1"/>
          </a:fontRef>
        </p:style>
      </p:cxnSp>
      <p:cxnSp>
        <p:nvCxnSpPr>
          <p:cNvPr id="6155" name="直接连接符 6154"/>
          <p:cNvCxnSpPr>
            <a:endCxn id="23" idx="3"/>
          </p:cNvCxnSpPr>
          <p:nvPr/>
        </p:nvCxnSpPr>
        <p:spPr>
          <a:xfrm rot="10800000" flipV="1">
            <a:off x="2976565" y="3443819"/>
            <a:ext cx="1209677" cy="669392"/>
          </a:xfrm>
          <a:prstGeom prst="line">
            <a:avLst/>
          </a:prstGeom>
        </p:spPr>
        <p:style>
          <a:lnRef idx="2">
            <a:schemeClr val="accent3"/>
          </a:lnRef>
          <a:fillRef idx="0">
            <a:schemeClr val="accent3"/>
          </a:fillRef>
          <a:effectRef idx="1">
            <a:schemeClr val="accent3"/>
          </a:effectRef>
          <a:fontRef idx="minor">
            <a:schemeClr val="tx1"/>
          </a:fontRef>
        </p:style>
      </p:cxnSp>
      <p:cxnSp>
        <p:nvCxnSpPr>
          <p:cNvPr id="6157" name="直接连接符 6156"/>
          <p:cNvCxnSpPr>
            <a:stCxn id="6" idx="4"/>
            <a:endCxn id="23" idx="3"/>
          </p:cNvCxnSpPr>
          <p:nvPr/>
        </p:nvCxnSpPr>
        <p:spPr>
          <a:xfrm rot="5400000">
            <a:off x="3442806" y="3083234"/>
            <a:ext cx="563736" cy="1496219"/>
          </a:xfrm>
          <a:prstGeom prst="line">
            <a:avLst/>
          </a:prstGeom>
        </p:spPr>
        <p:style>
          <a:lnRef idx="2">
            <a:schemeClr val="accent3"/>
          </a:lnRef>
          <a:fillRef idx="0">
            <a:schemeClr val="accent3"/>
          </a:fillRef>
          <a:effectRef idx="1">
            <a:schemeClr val="accent3"/>
          </a:effectRef>
          <a:fontRef idx="minor">
            <a:schemeClr val="tx1"/>
          </a:fontRef>
        </p:style>
      </p:cxnSp>
      <p:cxnSp>
        <p:nvCxnSpPr>
          <p:cNvPr id="6160" name="直接连接符 6159"/>
          <p:cNvCxnSpPr>
            <a:stCxn id="6" idx="4"/>
            <a:endCxn id="23" idx="3"/>
          </p:cNvCxnSpPr>
          <p:nvPr/>
        </p:nvCxnSpPr>
        <p:spPr>
          <a:xfrm rot="5400000">
            <a:off x="3442806" y="3083234"/>
            <a:ext cx="563736" cy="1496219"/>
          </a:xfrm>
          <a:prstGeom prst="line">
            <a:avLst/>
          </a:prstGeom>
        </p:spPr>
        <p:style>
          <a:lnRef idx="2">
            <a:schemeClr val="accent3"/>
          </a:lnRef>
          <a:fillRef idx="0">
            <a:schemeClr val="accent3"/>
          </a:fillRef>
          <a:effectRef idx="1">
            <a:schemeClr val="accent3"/>
          </a:effectRef>
          <a:fontRef idx="minor">
            <a:schemeClr val="tx1"/>
          </a:fontRef>
        </p:style>
      </p:cxnSp>
      <p:cxnSp>
        <p:nvCxnSpPr>
          <p:cNvPr id="6162" name="直接连接符 6161"/>
          <p:cNvCxnSpPr>
            <a:stCxn id="6" idx="4"/>
            <a:endCxn id="23" idx="3"/>
          </p:cNvCxnSpPr>
          <p:nvPr/>
        </p:nvCxnSpPr>
        <p:spPr>
          <a:xfrm rot="5400000">
            <a:off x="3442806" y="3083234"/>
            <a:ext cx="563736" cy="1496219"/>
          </a:xfrm>
          <a:prstGeom prst="line">
            <a:avLst/>
          </a:prstGeom>
        </p:spPr>
        <p:style>
          <a:lnRef idx="2">
            <a:schemeClr val="accent3"/>
          </a:lnRef>
          <a:fillRef idx="0">
            <a:schemeClr val="accent3"/>
          </a:fillRef>
          <a:effectRef idx="1">
            <a:schemeClr val="accent3"/>
          </a:effectRef>
          <a:fontRef idx="minor">
            <a:schemeClr val="tx1"/>
          </a:fontRef>
        </p:style>
      </p:cxnSp>
      <p:cxnSp>
        <p:nvCxnSpPr>
          <p:cNvPr id="51" name="直接连接符 50"/>
          <p:cNvCxnSpPr>
            <a:stCxn id="6" idx="6"/>
            <a:endCxn id="23" idx="3"/>
          </p:cNvCxnSpPr>
          <p:nvPr/>
        </p:nvCxnSpPr>
        <p:spPr>
          <a:xfrm flipH="1">
            <a:off x="2976564" y="2930807"/>
            <a:ext cx="2322512" cy="1182404"/>
          </a:xfrm>
          <a:prstGeom prst="line">
            <a:avLst/>
          </a:prstGeom>
        </p:spPr>
        <p:style>
          <a:lnRef idx="2">
            <a:schemeClr val="accent3"/>
          </a:lnRef>
          <a:fillRef idx="0">
            <a:schemeClr val="accent3"/>
          </a:fillRef>
          <a:effectRef idx="1">
            <a:schemeClr val="accent3"/>
          </a:effectRef>
          <a:fontRef idx="minor">
            <a:schemeClr val="tx1"/>
          </a:fontRef>
        </p:style>
      </p:cxnSp>
      <p:cxnSp>
        <p:nvCxnSpPr>
          <p:cNvPr id="53" name="直接连接符 52"/>
          <p:cNvCxnSpPr>
            <a:stCxn id="6" idx="6"/>
            <a:endCxn id="23" idx="3"/>
          </p:cNvCxnSpPr>
          <p:nvPr/>
        </p:nvCxnSpPr>
        <p:spPr>
          <a:xfrm flipH="1">
            <a:off x="2976564" y="2930807"/>
            <a:ext cx="2322512" cy="1182404"/>
          </a:xfrm>
          <a:prstGeom prst="line">
            <a:avLst/>
          </a:prstGeom>
        </p:spPr>
        <p:style>
          <a:lnRef idx="2">
            <a:schemeClr val="accent3"/>
          </a:lnRef>
          <a:fillRef idx="0">
            <a:schemeClr val="accent3"/>
          </a:fillRef>
          <a:effectRef idx="1">
            <a:schemeClr val="accent3"/>
          </a:effectRef>
          <a:fontRef idx="minor">
            <a:schemeClr val="tx1"/>
          </a:fontRef>
        </p:style>
      </p:cxn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heel(1)">
                                      <p:cBhvr>
                                        <p:cTn id="7" dur="2000"/>
                                        <p:tgtEl>
                                          <p:spTgt spid="26"/>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27"/>
                                        </p:tgtEl>
                                        <p:attrNameLst>
                                          <p:attrName>style.visibility</p:attrName>
                                        </p:attrNameLst>
                                      </p:cBhvr>
                                      <p:to>
                                        <p:strVal val="visible"/>
                                      </p:to>
                                    </p:set>
                                    <p:animEffect transition="in" filter="wheel(1)">
                                      <p:cBhvr>
                                        <p:cTn id="10" dur="2000"/>
                                        <p:tgtEl>
                                          <p:spTgt spid="27"/>
                                        </p:tgtEl>
                                      </p:cBhvr>
                                    </p:animEffect>
                                  </p:childTnLst>
                                </p:cTn>
                              </p:par>
                              <p:par>
                                <p:cTn id="11" presetID="21" presetClass="entr" presetSubtype="1" fill="hold" grpId="0" nodeType="with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wheel(1)">
                                      <p:cBhvr>
                                        <p:cTn id="13" dur="2000"/>
                                        <p:tgtEl>
                                          <p:spTgt spid="28"/>
                                        </p:tgtEl>
                                      </p:cBhvr>
                                    </p:animEffect>
                                  </p:childTnLst>
                                </p:cTn>
                              </p:par>
                              <p:par>
                                <p:cTn id="14" presetID="21" presetClass="entr" presetSubtype="1" fill="hold" grpId="0" nodeType="with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wheel(1)">
                                      <p:cBhvr>
                                        <p:cTn id="16" dur="2000"/>
                                        <p:tgtEl>
                                          <p:spTgt spid="29"/>
                                        </p:tgtEl>
                                      </p:cBhvr>
                                    </p:animEffect>
                                  </p:childTnLst>
                                </p:cTn>
                              </p:par>
                              <p:par>
                                <p:cTn id="17" presetID="21" presetClass="entr" presetSubtype="1" fill="hold" grpId="0"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heel(1)">
                                      <p:cBhvr>
                                        <p:cTn id="19" dur="2000"/>
                                        <p:tgtEl>
                                          <p:spTgt spid="24"/>
                                        </p:tgtEl>
                                      </p:cBhvr>
                                    </p:animEffect>
                                  </p:childTnLst>
                                </p:cTn>
                              </p:par>
                              <p:par>
                                <p:cTn id="20" presetID="21" presetClass="entr" presetSubtype="1" fill="hold" grpId="0" nodeType="with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wheel(1)">
                                      <p:cBhvr>
                                        <p:cTn id="22" dur="2000"/>
                                        <p:tgtEl>
                                          <p:spTgt spid="23"/>
                                        </p:tgtEl>
                                      </p:cBhvr>
                                    </p:animEffect>
                                  </p:childTnLst>
                                </p:cTn>
                              </p:par>
                              <p:par>
                                <p:cTn id="23" presetID="21" presetClass="entr" presetSubtype="1" fill="hold" grpId="0" nodeType="with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wheel(1)">
                                      <p:cBhvr>
                                        <p:cTn id="25" dur="2000"/>
                                        <p:tgtEl>
                                          <p:spTgt spid="22"/>
                                        </p:tgtEl>
                                      </p:cBhvr>
                                    </p:animEffect>
                                  </p:childTnLst>
                                </p:cTn>
                              </p:par>
                              <p:par>
                                <p:cTn id="26" presetID="21" presetClass="entr" presetSubtype="1"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heel(1)">
                                      <p:cBhvr>
                                        <p:cTn id="28" dur="2000"/>
                                        <p:tgtEl>
                                          <p:spTgt spid="11"/>
                                        </p:tgtEl>
                                      </p:cBhvr>
                                    </p:animEffect>
                                  </p:childTnLst>
                                </p:cTn>
                              </p:par>
                              <p:par>
                                <p:cTn id="29" presetID="21" presetClass="entr" presetSubtype="1" fill="hold" grpId="0" nodeType="with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wheel(1)">
                                      <p:cBhvr>
                                        <p:cTn id="31" dur="2000"/>
                                        <p:tgtEl>
                                          <p:spTgt spid="6"/>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wheel(1)">
                                      <p:cBhvr>
                                        <p:cTn id="34" dur="2000"/>
                                        <p:tgtEl>
                                          <p:spTgt spid="4"/>
                                        </p:tgtEl>
                                      </p:cBhvr>
                                    </p:animEffect>
                                  </p:childTnLst>
                                </p:cTn>
                              </p:par>
                              <p:par>
                                <p:cTn id="35" presetID="21" presetClass="entr" presetSubtype="1"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heel(1)">
                                      <p:cBhvr>
                                        <p:cTn id="37" dur="2000"/>
                                        <p:tgtEl>
                                          <p:spTgt spid="8"/>
                                        </p:tgtEl>
                                      </p:cBhvr>
                                    </p:animEffect>
                                  </p:childTnLst>
                                </p:cTn>
                              </p:par>
                              <p:par>
                                <p:cTn id="38" presetID="21" presetClass="entr" presetSubtype="1" fill="hold" grpId="0" nodeType="with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wheel(1)">
                                      <p:cBhvr>
                                        <p:cTn id="40" dur="2000"/>
                                        <p:tgtEl>
                                          <p:spTgt spid="10"/>
                                        </p:tgtEl>
                                      </p:cBhvr>
                                    </p:animEffect>
                                  </p:childTnLst>
                                </p:cTn>
                              </p:par>
                              <p:par>
                                <p:cTn id="41" presetID="21" presetClass="entr" presetSubtype="1" fill="hold" grpId="0" nodeType="with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wheel(1)">
                                      <p:cBhvr>
                                        <p:cTn id="43" dur="2000"/>
                                        <p:tgtEl>
                                          <p:spTgt spid="13"/>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wheel(1)">
                                      <p:cBhvr>
                                        <p:cTn id="46" dur="2000"/>
                                        <p:tgtEl>
                                          <p:spTgt spid="14"/>
                                        </p:tgtEl>
                                      </p:cBhvr>
                                    </p:animEffect>
                                  </p:childTnLst>
                                </p:cTn>
                              </p:par>
                              <p:par>
                                <p:cTn id="47" presetID="21" presetClass="entr" presetSubtype="1"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animEffect transition="in" filter="wheel(1)">
                                      <p:cBhvr>
                                        <p:cTn id="49" dur="2000"/>
                                        <p:tgtEl>
                                          <p:spTgt spid="15"/>
                                        </p:tgtEl>
                                      </p:cBhvr>
                                    </p:animEffect>
                                  </p:childTnLst>
                                </p:cTn>
                              </p:par>
                              <p:par>
                                <p:cTn id="50" presetID="21" presetClass="entr" presetSubtype="1" fill="hold" grpId="0" nodeType="with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wheel(1)">
                                      <p:cBhvr>
                                        <p:cTn id="52" dur="2000"/>
                                        <p:tgtEl>
                                          <p:spTgt spid="16"/>
                                        </p:tgtEl>
                                      </p:cBhvr>
                                    </p:animEffect>
                                  </p:childTnLst>
                                </p:cTn>
                              </p:par>
                              <p:par>
                                <p:cTn id="53" presetID="21" presetClass="entr" presetSubtype="1" fill="hold" grpId="0" nodeType="with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wheel(1)">
                                      <p:cBhvr>
                                        <p:cTn id="55" dur="2000"/>
                                        <p:tgtEl>
                                          <p:spTgt spid="17"/>
                                        </p:tgtEl>
                                      </p:cBhvr>
                                    </p:animEffect>
                                  </p:childTnLst>
                                </p:cTn>
                              </p:par>
                              <p:par>
                                <p:cTn id="56" presetID="21" presetClass="entr" presetSubtype="1" fill="hold" grpId="0" nodeType="with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heel(1)">
                                      <p:cBhvr>
                                        <p:cTn id="58" dur="2000"/>
                                        <p:tgtEl>
                                          <p:spTgt spid="18"/>
                                        </p:tgtEl>
                                      </p:cBhvr>
                                    </p:animEffect>
                                  </p:childTnLst>
                                </p:cTn>
                              </p:par>
                              <p:par>
                                <p:cTn id="59" presetID="21" presetClass="entr" presetSubtype="1" fill="hold" grpId="0" nodeType="withEffect">
                                  <p:stCondLst>
                                    <p:cond delay="0"/>
                                  </p:stCondLst>
                                  <p:childTnLst>
                                    <p:set>
                                      <p:cBhvr>
                                        <p:cTn id="60" dur="1" fill="hold">
                                          <p:stCondLst>
                                            <p:cond delay="0"/>
                                          </p:stCondLst>
                                        </p:cTn>
                                        <p:tgtEl>
                                          <p:spTgt spid="20"/>
                                        </p:tgtEl>
                                        <p:attrNameLst>
                                          <p:attrName>style.visibility</p:attrName>
                                        </p:attrNameLst>
                                      </p:cBhvr>
                                      <p:to>
                                        <p:strVal val="visible"/>
                                      </p:to>
                                    </p:set>
                                    <p:animEffect transition="in" filter="wheel(1)">
                                      <p:cBhvr>
                                        <p:cTn id="61" dur="2000"/>
                                        <p:tgtEl>
                                          <p:spTgt spid="20"/>
                                        </p:tgtEl>
                                      </p:cBhvr>
                                    </p:animEffect>
                                  </p:childTnLst>
                                </p:cTn>
                              </p:par>
                              <p:par>
                                <p:cTn id="62" presetID="21" presetClass="entr" presetSubtype="1" fill="hold" nodeType="withEffect">
                                  <p:stCondLst>
                                    <p:cond delay="0"/>
                                  </p:stCondLst>
                                  <p:childTnLst>
                                    <p:set>
                                      <p:cBhvr>
                                        <p:cTn id="63" dur="1" fill="hold">
                                          <p:stCondLst>
                                            <p:cond delay="0"/>
                                          </p:stCondLst>
                                        </p:cTn>
                                        <p:tgtEl>
                                          <p:spTgt spid="6151"/>
                                        </p:tgtEl>
                                        <p:attrNameLst>
                                          <p:attrName>style.visibility</p:attrName>
                                        </p:attrNameLst>
                                      </p:cBhvr>
                                      <p:to>
                                        <p:strVal val="visible"/>
                                      </p:to>
                                    </p:set>
                                    <p:animEffect transition="in" filter="wheel(1)">
                                      <p:cBhvr>
                                        <p:cTn id="64" dur="2000"/>
                                        <p:tgtEl>
                                          <p:spTgt spid="6151"/>
                                        </p:tgtEl>
                                      </p:cBhvr>
                                    </p:animEffect>
                                  </p:childTnLst>
                                </p:cTn>
                              </p:par>
                              <p:par>
                                <p:cTn id="65" presetID="21" presetClass="entr" presetSubtype="1" fill="hold" nodeType="withEffect">
                                  <p:stCondLst>
                                    <p:cond delay="0"/>
                                  </p:stCondLst>
                                  <p:childTnLst>
                                    <p:set>
                                      <p:cBhvr>
                                        <p:cTn id="66" dur="1" fill="hold">
                                          <p:stCondLst>
                                            <p:cond delay="0"/>
                                          </p:stCondLst>
                                        </p:cTn>
                                        <p:tgtEl>
                                          <p:spTgt spid="6153"/>
                                        </p:tgtEl>
                                        <p:attrNameLst>
                                          <p:attrName>style.visibility</p:attrName>
                                        </p:attrNameLst>
                                      </p:cBhvr>
                                      <p:to>
                                        <p:strVal val="visible"/>
                                      </p:to>
                                    </p:set>
                                    <p:animEffect transition="in" filter="wheel(1)">
                                      <p:cBhvr>
                                        <p:cTn id="67" dur="2000"/>
                                        <p:tgtEl>
                                          <p:spTgt spid="6153"/>
                                        </p:tgtEl>
                                      </p:cBhvr>
                                    </p:animEffect>
                                  </p:childTnLst>
                                </p:cTn>
                              </p:par>
                              <p:par>
                                <p:cTn id="68" presetID="21" presetClass="entr" presetSubtype="1" fill="hold" nodeType="withEffect">
                                  <p:stCondLst>
                                    <p:cond delay="0"/>
                                  </p:stCondLst>
                                  <p:childTnLst>
                                    <p:set>
                                      <p:cBhvr>
                                        <p:cTn id="69" dur="1" fill="hold">
                                          <p:stCondLst>
                                            <p:cond delay="0"/>
                                          </p:stCondLst>
                                        </p:cTn>
                                        <p:tgtEl>
                                          <p:spTgt spid="6155"/>
                                        </p:tgtEl>
                                        <p:attrNameLst>
                                          <p:attrName>style.visibility</p:attrName>
                                        </p:attrNameLst>
                                      </p:cBhvr>
                                      <p:to>
                                        <p:strVal val="visible"/>
                                      </p:to>
                                    </p:set>
                                    <p:animEffect transition="in" filter="wheel(1)">
                                      <p:cBhvr>
                                        <p:cTn id="70" dur="2000"/>
                                        <p:tgtEl>
                                          <p:spTgt spid="6155"/>
                                        </p:tgtEl>
                                      </p:cBhvr>
                                    </p:animEffect>
                                  </p:childTnLst>
                                </p:cTn>
                              </p:par>
                              <p:par>
                                <p:cTn id="71" presetID="21" presetClass="entr" presetSubtype="1" fill="hold" nodeType="withEffect">
                                  <p:stCondLst>
                                    <p:cond delay="0"/>
                                  </p:stCondLst>
                                  <p:childTnLst>
                                    <p:set>
                                      <p:cBhvr>
                                        <p:cTn id="72" dur="1" fill="hold">
                                          <p:stCondLst>
                                            <p:cond delay="0"/>
                                          </p:stCondLst>
                                        </p:cTn>
                                        <p:tgtEl>
                                          <p:spTgt spid="6157"/>
                                        </p:tgtEl>
                                        <p:attrNameLst>
                                          <p:attrName>style.visibility</p:attrName>
                                        </p:attrNameLst>
                                      </p:cBhvr>
                                      <p:to>
                                        <p:strVal val="visible"/>
                                      </p:to>
                                    </p:set>
                                    <p:animEffect transition="in" filter="wheel(1)">
                                      <p:cBhvr>
                                        <p:cTn id="73" dur="2000"/>
                                        <p:tgtEl>
                                          <p:spTgt spid="6157"/>
                                        </p:tgtEl>
                                      </p:cBhvr>
                                    </p:animEffect>
                                  </p:childTnLst>
                                </p:cTn>
                              </p:par>
                              <p:par>
                                <p:cTn id="74" presetID="21" presetClass="entr" presetSubtype="1" fill="hold" nodeType="withEffect">
                                  <p:stCondLst>
                                    <p:cond delay="0"/>
                                  </p:stCondLst>
                                  <p:childTnLst>
                                    <p:set>
                                      <p:cBhvr>
                                        <p:cTn id="75" dur="1" fill="hold">
                                          <p:stCondLst>
                                            <p:cond delay="0"/>
                                          </p:stCondLst>
                                        </p:cTn>
                                        <p:tgtEl>
                                          <p:spTgt spid="6160"/>
                                        </p:tgtEl>
                                        <p:attrNameLst>
                                          <p:attrName>style.visibility</p:attrName>
                                        </p:attrNameLst>
                                      </p:cBhvr>
                                      <p:to>
                                        <p:strVal val="visible"/>
                                      </p:to>
                                    </p:set>
                                    <p:animEffect transition="in" filter="wheel(1)">
                                      <p:cBhvr>
                                        <p:cTn id="76" dur="2000"/>
                                        <p:tgtEl>
                                          <p:spTgt spid="6160"/>
                                        </p:tgtEl>
                                      </p:cBhvr>
                                    </p:animEffect>
                                  </p:childTnLst>
                                </p:cTn>
                              </p:par>
                              <p:par>
                                <p:cTn id="77" presetID="21" presetClass="entr" presetSubtype="1" fill="hold" nodeType="withEffect">
                                  <p:stCondLst>
                                    <p:cond delay="0"/>
                                  </p:stCondLst>
                                  <p:childTnLst>
                                    <p:set>
                                      <p:cBhvr>
                                        <p:cTn id="78" dur="1" fill="hold">
                                          <p:stCondLst>
                                            <p:cond delay="0"/>
                                          </p:stCondLst>
                                        </p:cTn>
                                        <p:tgtEl>
                                          <p:spTgt spid="6162"/>
                                        </p:tgtEl>
                                        <p:attrNameLst>
                                          <p:attrName>style.visibility</p:attrName>
                                        </p:attrNameLst>
                                      </p:cBhvr>
                                      <p:to>
                                        <p:strVal val="visible"/>
                                      </p:to>
                                    </p:set>
                                    <p:animEffect transition="in" filter="wheel(1)">
                                      <p:cBhvr>
                                        <p:cTn id="79" dur="2000"/>
                                        <p:tgtEl>
                                          <p:spTgt spid="6162"/>
                                        </p:tgtEl>
                                      </p:cBhvr>
                                    </p:animEffect>
                                  </p:childTnLst>
                                </p:cTn>
                              </p:par>
                              <p:par>
                                <p:cTn id="80" presetID="21" presetClass="entr" presetSubtype="1" fill="hold" nodeType="withEffect">
                                  <p:stCondLst>
                                    <p:cond delay="0"/>
                                  </p:stCondLst>
                                  <p:childTnLst>
                                    <p:set>
                                      <p:cBhvr>
                                        <p:cTn id="81" dur="1" fill="hold">
                                          <p:stCondLst>
                                            <p:cond delay="0"/>
                                          </p:stCondLst>
                                        </p:cTn>
                                        <p:tgtEl>
                                          <p:spTgt spid="51"/>
                                        </p:tgtEl>
                                        <p:attrNameLst>
                                          <p:attrName>style.visibility</p:attrName>
                                        </p:attrNameLst>
                                      </p:cBhvr>
                                      <p:to>
                                        <p:strVal val="visible"/>
                                      </p:to>
                                    </p:set>
                                    <p:animEffect transition="in" filter="wheel(1)">
                                      <p:cBhvr>
                                        <p:cTn id="82" dur="2000"/>
                                        <p:tgtEl>
                                          <p:spTgt spid="51"/>
                                        </p:tgtEl>
                                      </p:cBhvr>
                                    </p:animEffect>
                                  </p:childTnLst>
                                </p:cTn>
                              </p:par>
                              <p:par>
                                <p:cTn id="83" presetID="21" presetClass="entr" presetSubtype="1" fill="hold" nodeType="with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wheel(1)">
                                      <p:cBhvr>
                                        <p:cTn id="85" dur="2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24" grpId="0" animBg="1"/>
      <p:bldP spid="23" grpId="0" animBg="1"/>
      <p:bldP spid="22" grpId="0" animBg="1"/>
      <p:bldP spid="11" grpId="0" animBg="1"/>
      <p:bldP spid="6" grpId="0" animBg="1"/>
      <p:bldP spid="4" grpId="0"/>
      <p:bldP spid="10" grpId="0"/>
      <p:bldP spid="13" grpId="0"/>
      <p:bldP spid="14" grpId="0"/>
      <p:bldP spid="15" grpId="0"/>
      <p:bldP spid="16" grpId="0"/>
      <p:bldP spid="17" grpId="0"/>
      <p:bldP spid="18" grpId="0"/>
      <p:bldP spid="20" grpId="0"/>
    </p:bld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文本框 3"/>
          <p:cNvSpPr txBox="1">
            <a:spLocks noChangeArrowheads="1"/>
          </p:cNvSpPr>
          <p:nvPr/>
        </p:nvSpPr>
        <p:spPr bwMode="auto">
          <a:xfrm>
            <a:off x="434975" y="1041400"/>
            <a:ext cx="293381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文章的内容</a:t>
            </a:r>
          </a:p>
        </p:txBody>
      </p:sp>
      <p:sp>
        <p:nvSpPr>
          <p:cNvPr id="9219" name="文本框 4"/>
          <p:cNvSpPr txBox="1">
            <a:spLocks noChangeArrowheads="1"/>
          </p:cNvSpPr>
          <p:nvPr/>
        </p:nvSpPr>
        <p:spPr bwMode="auto">
          <a:xfrm>
            <a:off x="23813" y="3086100"/>
            <a:ext cx="348364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对文章的见解</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9220" name="文本框 5"/>
          <p:cNvSpPr txBox="1">
            <a:spLocks noChangeArrowheads="1"/>
          </p:cNvSpPr>
          <p:nvPr/>
        </p:nvSpPr>
        <p:spPr bwMode="auto">
          <a:xfrm>
            <a:off x="846138" y="4948767"/>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心得体会</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9221" name="文本框 6"/>
          <p:cNvSpPr txBox="1">
            <a:spLocks noChangeArrowheads="1"/>
          </p:cNvSpPr>
          <p:nvPr/>
        </p:nvSpPr>
        <p:spPr bwMode="auto">
          <a:xfrm>
            <a:off x="2700338" y="342900"/>
            <a:ext cx="3786614"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文章的作者是谁</a:t>
            </a:r>
          </a:p>
        </p:txBody>
      </p:sp>
      <p:sp>
        <p:nvSpPr>
          <p:cNvPr id="9222" name="文本框 7"/>
          <p:cNvSpPr txBox="1">
            <a:spLocks noChangeArrowheads="1"/>
          </p:cNvSpPr>
          <p:nvPr/>
        </p:nvSpPr>
        <p:spPr bwMode="auto">
          <a:xfrm>
            <a:off x="2700338" y="984251"/>
            <a:ext cx="584487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创作的目的、背景是什么</a:t>
            </a:r>
          </a:p>
        </p:txBody>
      </p:sp>
      <p:sp>
        <p:nvSpPr>
          <p:cNvPr id="9223" name="文本框 8"/>
          <p:cNvSpPr txBox="1">
            <a:spLocks noChangeArrowheads="1"/>
          </p:cNvSpPr>
          <p:nvPr/>
        </p:nvSpPr>
        <p:spPr bwMode="auto">
          <a:xfrm>
            <a:off x="2700339" y="1593851"/>
            <a:ext cx="5330305"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文章的内容梗概是什么</a:t>
            </a:r>
          </a:p>
        </p:txBody>
      </p:sp>
      <p:sp>
        <p:nvSpPr>
          <p:cNvPr id="9224" name="文本框 9"/>
          <p:cNvSpPr txBox="1">
            <a:spLocks noChangeArrowheads="1"/>
          </p:cNvSpPr>
          <p:nvPr/>
        </p:nvSpPr>
        <p:spPr bwMode="auto">
          <a:xfrm>
            <a:off x="2700339" y="2504017"/>
            <a:ext cx="5330305"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最吸引人的内容是什么</a:t>
            </a:r>
          </a:p>
        </p:txBody>
      </p:sp>
      <p:sp>
        <p:nvSpPr>
          <p:cNvPr id="9225" name="文本框 10"/>
          <p:cNvSpPr txBox="1">
            <a:spLocks noChangeArrowheads="1"/>
          </p:cNvSpPr>
          <p:nvPr/>
        </p:nvSpPr>
        <p:spPr bwMode="auto">
          <a:xfrm>
            <a:off x="2700339" y="3160184"/>
            <a:ext cx="6359433"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人物具有什么样的精神品质</a:t>
            </a:r>
          </a:p>
        </p:txBody>
      </p:sp>
      <p:sp>
        <p:nvSpPr>
          <p:cNvPr id="9226" name="文本框 12"/>
          <p:cNvSpPr txBox="1">
            <a:spLocks noChangeArrowheads="1"/>
          </p:cNvSpPr>
          <p:nvPr/>
        </p:nvSpPr>
        <p:spPr bwMode="auto">
          <a:xfrm>
            <a:off x="2700338" y="3712633"/>
            <a:ext cx="3786614"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反映揭示了什么</a:t>
            </a:r>
          </a:p>
        </p:txBody>
      </p:sp>
      <p:sp>
        <p:nvSpPr>
          <p:cNvPr id="9227" name="文本框 13"/>
          <p:cNvSpPr txBox="1">
            <a:spLocks noChangeArrowheads="1"/>
          </p:cNvSpPr>
          <p:nvPr/>
        </p:nvSpPr>
        <p:spPr bwMode="auto">
          <a:xfrm>
            <a:off x="2700338" y="4497917"/>
            <a:ext cx="3786614"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学到了什么道理</a:t>
            </a:r>
          </a:p>
        </p:txBody>
      </p:sp>
      <p:sp>
        <p:nvSpPr>
          <p:cNvPr id="9228" name="文本框 14"/>
          <p:cNvSpPr txBox="1">
            <a:spLocks noChangeArrowheads="1"/>
          </p:cNvSpPr>
          <p:nvPr/>
        </p:nvSpPr>
        <p:spPr bwMode="auto">
          <a:xfrm>
            <a:off x="2700339" y="5126567"/>
            <a:ext cx="4301177"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产生了怎样的感情</a:t>
            </a:r>
          </a:p>
        </p:txBody>
      </p:sp>
      <p:sp>
        <p:nvSpPr>
          <p:cNvPr id="9229" name="文本框 15"/>
          <p:cNvSpPr txBox="1">
            <a:spLocks noChangeArrowheads="1"/>
          </p:cNvSpPr>
          <p:nvPr/>
        </p:nvSpPr>
        <p:spPr bwMode="auto">
          <a:xfrm>
            <a:off x="2700339" y="5770033"/>
            <a:ext cx="8417689"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结合自己的实际经历得到了什么启示</a:t>
            </a:r>
          </a:p>
        </p:txBody>
      </p:sp>
      <p:sp>
        <p:nvSpPr>
          <p:cNvPr id="18" name="左大括号 17"/>
          <p:cNvSpPr/>
          <p:nvPr/>
        </p:nvSpPr>
        <p:spPr>
          <a:xfrm>
            <a:off x="2555876" y="611718"/>
            <a:ext cx="225425" cy="1638300"/>
          </a:xfrm>
          <a:prstGeom prst="leftBrace">
            <a:avLst>
              <a:gd name="adj1" fmla="val 49785"/>
              <a:gd name="adj2" fmla="val 50746"/>
            </a:avLst>
          </a:prstGeom>
        </p:spPr>
        <p:style>
          <a:lnRef idx="3">
            <a:schemeClr val="accent3"/>
          </a:lnRef>
          <a:fillRef idx="0">
            <a:schemeClr val="accent3"/>
          </a:fillRef>
          <a:effectRef idx="2">
            <a:schemeClr val="accent3"/>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0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19" name="左大括号 18"/>
          <p:cNvSpPr/>
          <p:nvPr/>
        </p:nvSpPr>
        <p:spPr>
          <a:xfrm>
            <a:off x="2555876" y="2688169"/>
            <a:ext cx="225425" cy="1640417"/>
          </a:xfrm>
          <a:prstGeom prst="leftBrace">
            <a:avLst>
              <a:gd name="adj1" fmla="val 40902"/>
              <a:gd name="adj2" fmla="val 48576"/>
            </a:avLst>
          </a:prstGeom>
        </p:spPr>
        <p:style>
          <a:lnRef idx="3">
            <a:schemeClr val="accent3"/>
          </a:lnRef>
          <a:fillRef idx="0">
            <a:schemeClr val="accent3"/>
          </a:fillRef>
          <a:effectRef idx="2">
            <a:schemeClr val="accent3"/>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0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20" name="左大括号 19"/>
          <p:cNvSpPr/>
          <p:nvPr/>
        </p:nvSpPr>
        <p:spPr>
          <a:xfrm>
            <a:off x="2555876" y="4665135"/>
            <a:ext cx="225425" cy="1640417"/>
          </a:xfrm>
          <a:prstGeom prst="leftBrace">
            <a:avLst>
              <a:gd name="adj1" fmla="val 23138"/>
              <a:gd name="adj2" fmla="val 50746"/>
            </a:avLst>
          </a:prstGeom>
        </p:spPr>
        <p:style>
          <a:lnRef idx="3">
            <a:schemeClr val="accent3"/>
          </a:lnRef>
          <a:fillRef idx="0">
            <a:schemeClr val="accent3"/>
          </a:fillRef>
          <a:effectRef idx="2">
            <a:schemeClr val="accent3"/>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0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pic>
        <p:nvPicPr>
          <p:cNvPr id="17425" name="图片 24"/>
          <p:cNvPicPr>
            <a:picLocks noChangeAspect="1" noChangeArrowheads="1"/>
          </p:cNvPicPr>
          <p:nvPr/>
        </p:nvPicPr>
        <p:blipFill>
          <a:blip r:embed="rId2" cstate="email"/>
          <a:srcRect/>
          <a:stretch>
            <a:fillRect/>
          </a:stretch>
        </p:blipFill>
        <p:spPr bwMode="auto">
          <a:xfrm>
            <a:off x="10782300" y="2438401"/>
            <a:ext cx="401638" cy="16425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218"/>
                                        </p:tgtEl>
                                        <p:attrNameLst>
                                          <p:attrName>style.visibility</p:attrName>
                                        </p:attrNameLst>
                                      </p:cBhvr>
                                      <p:to>
                                        <p:strVal val="visible"/>
                                      </p:to>
                                    </p:set>
                                    <p:animEffect transition="in" filter="wipe(left)">
                                      <p:cBhvr>
                                        <p:cTn id="7" dur="500"/>
                                        <p:tgtEl>
                                          <p:spTgt spid="921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9221"/>
                                        </p:tgtEl>
                                        <p:attrNameLst>
                                          <p:attrName>style.visibility</p:attrName>
                                        </p:attrNameLst>
                                      </p:cBhvr>
                                      <p:to>
                                        <p:strVal val="visible"/>
                                      </p:to>
                                    </p:set>
                                    <p:animEffect transition="in" filter="wipe(left)">
                                      <p:cBhvr>
                                        <p:cTn id="10" dur="500"/>
                                        <p:tgtEl>
                                          <p:spTgt spid="9221"/>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9222"/>
                                        </p:tgtEl>
                                        <p:attrNameLst>
                                          <p:attrName>style.visibility</p:attrName>
                                        </p:attrNameLst>
                                      </p:cBhvr>
                                      <p:to>
                                        <p:strVal val="visible"/>
                                      </p:to>
                                    </p:set>
                                    <p:animEffect transition="in" filter="wipe(left)">
                                      <p:cBhvr>
                                        <p:cTn id="13" dur="500"/>
                                        <p:tgtEl>
                                          <p:spTgt spid="922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9223"/>
                                        </p:tgtEl>
                                        <p:attrNameLst>
                                          <p:attrName>style.visibility</p:attrName>
                                        </p:attrNameLst>
                                      </p:cBhvr>
                                      <p:to>
                                        <p:strVal val="visible"/>
                                      </p:to>
                                    </p:set>
                                    <p:animEffect transition="in" filter="wipe(left)">
                                      <p:cBhvr>
                                        <p:cTn id="16" dur="500"/>
                                        <p:tgtEl>
                                          <p:spTgt spid="9223"/>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wipe(left)">
                                      <p:cBhvr>
                                        <p:cTn id="19" dur="500"/>
                                        <p:tgtEl>
                                          <p:spTgt spid="18"/>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9219"/>
                                        </p:tgtEl>
                                        <p:attrNameLst>
                                          <p:attrName>style.visibility</p:attrName>
                                        </p:attrNameLst>
                                      </p:cBhvr>
                                      <p:to>
                                        <p:strVal val="visible"/>
                                      </p:to>
                                    </p:set>
                                    <p:animEffect transition="in" filter="wipe(left)">
                                      <p:cBhvr>
                                        <p:cTn id="24" dur="500"/>
                                        <p:tgtEl>
                                          <p:spTgt spid="92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9224"/>
                                        </p:tgtEl>
                                        <p:attrNameLst>
                                          <p:attrName>style.visibility</p:attrName>
                                        </p:attrNameLst>
                                      </p:cBhvr>
                                      <p:to>
                                        <p:strVal val="visible"/>
                                      </p:to>
                                    </p:set>
                                    <p:animEffect transition="in" filter="wipe(left)">
                                      <p:cBhvr>
                                        <p:cTn id="27" dur="500"/>
                                        <p:tgtEl>
                                          <p:spTgt spid="9224"/>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9225"/>
                                        </p:tgtEl>
                                        <p:attrNameLst>
                                          <p:attrName>style.visibility</p:attrName>
                                        </p:attrNameLst>
                                      </p:cBhvr>
                                      <p:to>
                                        <p:strVal val="visible"/>
                                      </p:to>
                                    </p:set>
                                    <p:animEffect transition="in" filter="wipe(left)">
                                      <p:cBhvr>
                                        <p:cTn id="30" dur="500"/>
                                        <p:tgtEl>
                                          <p:spTgt spid="9225"/>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9226"/>
                                        </p:tgtEl>
                                        <p:attrNameLst>
                                          <p:attrName>style.visibility</p:attrName>
                                        </p:attrNameLst>
                                      </p:cBhvr>
                                      <p:to>
                                        <p:strVal val="visible"/>
                                      </p:to>
                                    </p:set>
                                    <p:animEffect transition="in" filter="wipe(left)">
                                      <p:cBhvr>
                                        <p:cTn id="33" dur="500"/>
                                        <p:tgtEl>
                                          <p:spTgt spid="9226"/>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left)">
                                      <p:cBhvr>
                                        <p:cTn id="36" dur="500"/>
                                        <p:tgtEl>
                                          <p:spTgt spid="19"/>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9220"/>
                                        </p:tgtEl>
                                        <p:attrNameLst>
                                          <p:attrName>style.visibility</p:attrName>
                                        </p:attrNameLst>
                                      </p:cBhvr>
                                      <p:to>
                                        <p:strVal val="visible"/>
                                      </p:to>
                                    </p:set>
                                    <p:animEffect transition="in" filter="wipe(left)">
                                      <p:cBhvr>
                                        <p:cTn id="41" dur="500"/>
                                        <p:tgtEl>
                                          <p:spTgt spid="92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9227"/>
                                        </p:tgtEl>
                                        <p:attrNameLst>
                                          <p:attrName>style.visibility</p:attrName>
                                        </p:attrNameLst>
                                      </p:cBhvr>
                                      <p:to>
                                        <p:strVal val="visible"/>
                                      </p:to>
                                    </p:set>
                                    <p:animEffect transition="in" filter="wipe(left)">
                                      <p:cBhvr>
                                        <p:cTn id="44" dur="500"/>
                                        <p:tgtEl>
                                          <p:spTgt spid="9227"/>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9228"/>
                                        </p:tgtEl>
                                        <p:attrNameLst>
                                          <p:attrName>style.visibility</p:attrName>
                                        </p:attrNameLst>
                                      </p:cBhvr>
                                      <p:to>
                                        <p:strVal val="visible"/>
                                      </p:to>
                                    </p:set>
                                    <p:animEffect transition="in" filter="wipe(left)">
                                      <p:cBhvr>
                                        <p:cTn id="47" dur="500"/>
                                        <p:tgtEl>
                                          <p:spTgt spid="9228"/>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9229"/>
                                        </p:tgtEl>
                                        <p:attrNameLst>
                                          <p:attrName>style.visibility</p:attrName>
                                        </p:attrNameLst>
                                      </p:cBhvr>
                                      <p:to>
                                        <p:strVal val="visible"/>
                                      </p:to>
                                    </p:set>
                                    <p:animEffect transition="in" filter="wipe(left)">
                                      <p:cBhvr>
                                        <p:cTn id="50" dur="500"/>
                                        <p:tgtEl>
                                          <p:spTgt spid="9229"/>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8" grpId="0"/>
      <p:bldP spid="9219" grpId="0"/>
      <p:bldP spid="9220" grpId="0"/>
      <p:bldP spid="9221" grpId="0"/>
      <p:bldP spid="9222" grpId="0"/>
      <p:bldP spid="9223" grpId="0"/>
      <p:bldP spid="9224" grpId="0"/>
      <p:bldP spid="9225" grpId="0"/>
      <p:bldP spid="9226" grpId="0"/>
      <p:bldP spid="9227" grpId="0"/>
      <p:bldP spid="9228" grpId="0"/>
      <p:bldP spid="9229" grpId="0"/>
      <p:bldP spid="18" grpId="0" animBg="1"/>
      <p:bldP spid="19" grpId="0" animBg="1"/>
      <p:bldP spid="20" grpId="0" animBg="1"/>
    </p:bld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图片 20"/>
          <p:cNvPicPr>
            <a:picLocks noChangeAspect="1" noChangeArrowheads="1"/>
          </p:cNvPicPr>
          <p:nvPr/>
        </p:nvPicPr>
        <p:blipFill>
          <a:blip r:embed="rId2" cstate="email"/>
          <a:srcRect/>
          <a:stretch>
            <a:fillRect/>
          </a:stretch>
        </p:blipFill>
        <p:spPr bwMode="auto">
          <a:xfrm>
            <a:off x="3838576" y="7268633"/>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5" name="矩形 2"/>
          <p:cNvSpPr>
            <a:spLocks noChangeArrowheads="1"/>
          </p:cNvSpPr>
          <p:nvPr/>
        </p:nvSpPr>
        <p:spPr bwMode="auto">
          <a:xfrm>
            <a:off x="1931988" y="1574802"/>
            <a:ext cx="6991016"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读</a:t>
            </a:r>
            <a:r>
              <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狼牙山五壮士</a:t>
            </a:r>
            <a:r>
              <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有感</a:t>
            </a:r>
          </a:p>
        </p:txBody>
      </p:sp>
      <p:sp>
        <p:nvSpPr>
          <p:cNvPr id="18436" name="矩形 7"/>
          <p:cNvSpPr>
            <a:spLocks noChangeArrowheads="1"/>
          </p:cNvSpPr>
          <p:nvPr/>
        </p:nvSpPr>
        <p:spPr bwMode="auto">
          <a:xfrm>
            <a:off x="684214" y="2738968"/>
            <a:ext cx="764222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打倒日本帝国主义！</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中国共产党万岁！</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狼牙山上，五壮士用生命谱写了一曲可歌可泣的英雄壮歌，他们那惊天动地的喊声好像还在我的耳畔萦绕</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endParaRPr kumimoji="0" lang="zh-CN" altLang="en-US" sz="4265" b="1" i="0" u="none" strike="noStrike" kern="1200" cap="none" spc="0" normalizeH="0" baseline="3000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8437" name="矩形 1"/>
          <p:cNvSpPr>
            <a:spLocks noChangeArrowheads="1"/>
          </p:cNvSpPr>
          <p:nvPr/>
        </p:nvSpPr>
        <p:spPr bwMode="auto">
          <a:xfrm>
            <a:off x="611188" y="467784"/>
            <a:ext cx="293381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❋佳作引路</a:t>
            </a:r>
          </a:p>
        </p:txBody>
      </p:sp>
    </p:spTree>
  </p:cSld>
  <p:clrMapOvr>
    <a:masterClrMapping/>
  </p:clrMapOvr>
  <p:transition spd="slow">
    <p:cover dir="rd"/>
  </p:transition>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矩形 8"/>
          <p:cNvSpPr>
            <a:spLocks noChangeArrowheads="1"/>
          </p:cNvSpPr>
          <p:nvPr/>
        </p:nvSpPr>
        <p:spPr bwMode="auto">
          <a:xfrm>
            <a:off x="611189" y="1892300"/>
            <a:ext cx="5976937"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endParaRPr kumimoji="0" lang="en-US" altLang="zh-CN" sz="4265" b="1" i="0" u="none" strike="noStrike" kern="1200" cap="none" spc="0" normalizeH="0" baseline="3000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4" name="矩形 3"/>
          <p:cNvSpPr/>
          <p:nvPr/>
        </p:nvSpPr>
        <p:spPr>
          <a:xfrm>
            <a:off x="7308851" y="5734051"/>
            <a:ext cx="2024063" cy="879921"/>
          </a:xfrm>
          <a:prstGeom prst="rect">
            <a:avLst/>
          </a:prstGeom>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    </a:t>
            </a:r>
          </a:p>
        </p:txBody>
      </p:sp>
      <p:sp>
        <p:nvSpPr>
          <p:cNvPr id="19460" name="文本框 1"/>
          <p:cNvSpPr txBox="1">
            <a:spLocks noChangeArrowheads="1"/>
          </p:cNvSpPr>
          <p:nvPr/>
        </p:nvSpPr>
        <p:spPr bwMode="auto">
          <a:xfrm>
            <a:off x="379414" y="651933"/>
            <a:ext cx="5640387" cy="79682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狼牙山五壮士</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讲述了这样一个故事：</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1941</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年秋天，五位抗日战士顺利完成阻击敌人、掩护人民群众和连队转移的艰巨任务。为了保证人民群众和连队主力的绝对安全，他们放弃了生的道路，毅然走上</a:t>
            </a:r>
            <a:endParaRPr kumimoji="0" lang="zh-CN" altLang="en-US" sz="4265" b="1" i="0" u="none" strike="noStrike" kern="1200" cap="none" spc="0" normalizeH="0" baseline="3000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7" name="直接连接符 6"/>
          <p:cNvCxnSpPr/>
          <p:nvPr/>
        </p:nvCxnSpPr>
        <p:spPr>
          <a:xfrm>
            <a:off x="6083300" y="1316569"/>
            <a:ext cx="0" cy="4993217"/>
          </a:xfrm>
          <a:prstGeom prst="line">
            <a:avLst/>
          </a:prstGeom>
          <a:ln>
            <a:prstDash val="sysDash"/>
          </a:ln>
        </p:spPr>
        <p:style>
          <a:lnRef idx="2">
            <a:schemeClr val="accent6"/>
          </a:lnRef>
          <a:fillRef idx="0">
            <a:schemeClr val="accent6"/>
          </a:fillRef>
          <a:effectRef idx="1">
            <a:schemeClr val="accent6"/>
          </a:effectRef>
          <a:fontRef idx="minor">
            <a:schemeClr val="tx1"/>
          </a:fontRef>
        </p:style>
      </p:cxnSp>
      <p:pic>
        <p:nvPicPr>
          <p:cNvPr id="6" name="图片 5"/>
          <p:cNvPicPr>
            <a:picLocks noChangeAspect="1" noChangeArrowheads="1"/>
          </p:cNvPicPr>
          <p:nvPr/>
        </p:nvPicPr>
        <p:blipFill>
          <a:blip r:embed="rId2" cstate="email"/>
          <a:srcRect/>
          <a:stretch>
            <a:fillRect/>
          </a:stretch>
        </p:blipFill>
        <p:spPr bwMode="auto">
          <a:xfrm>
            <a:off x="6429376" y="2277533"/>
            <a:ext cx="2335213" cy="220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a:spLocks noChangeArrowheads="1"/>
          </p:cNvSpPr>
          <p:nvPr/>
        </p:nvSpPr>
        <p:spPr bwMode="auto">
          <a:xfrm>
            <a:off x="184464" y="2948518"/>
            <a:ext cx="1037913" cy="148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algn="ctr" defTabSz="1219200" fontAlgn="base">
              <a:lnSpc>
                <a:spcPct val="130000"/>
              </a:lnSpc>
              <a:spcBef>
                <a:spcPct val="0"/>
              </a:spcBef>
              <a:spcAft>
                <a:spcPct val="0"/>
              </a:spcAft>
              <a:defRPr/>
            </a:pPr>
            <a:r>
              <a:rPr lang="zh-CN" altLang="en-US" sz="4265" b="1">
                <a:solidFill>
                  <a:srgbClr val="0000FF"/>
                </a:solidFill>
                <a:latin typeface="黑体" panose="02010609060101010101" pitchFamily="49" charset="-122"/>
                <a:ea typeface="黑体" panose="02010609060101010101" pitchFamily="49" charset="-122"/>
              </a:rPr>
              <a:t>村晚</a:t>
            </a:r>
          </a:p>
        </p:txBody>
      </p:sp>
      <p:sp>
        <p:nvSpPr>
          <p:cNvPr id="3" name="左大括号 2"/>
          <p:cNvSpPr/>
          <p:nvPr/>
        </p:nvSpPr>
        <p:spPr>
          <a:xfrm>
            <a:off x="1168401" y="1928285"/>
            <a:ext cx="431800" cy="3837516"/>
          </a:xfrm>
          <a:prstGeom prst="leftBrace">
            <a:avLst>
              <a:gd name="adj1" fmla="val 84146"/>
              <a:gd name="adj2" fmla="val 50000"/>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Arial" panose="020B0604020202020204"/>
              <a:ea typeface="宋体" panose="02010600030101010101" pitchFamily="2" charset="-122"/>
            </a:endParaRPr>
          </a:p>
        </p:txBody>
      </p:sp>
      <p:sp>
        <p:nvSpPr>
          <p:cNvPr id="4" name="文本框 3"/>
          <p:cNvSpPr txBox="1">
            <a:spLocks noChangeArrowheads="1"/>
          </p:cNvSpPr>
          <p:nvPr/>
        </p:nvSpPr>
        <p:spPr bwMode="auto">
          <a:xfrm>
            <a:off x="1657350" y="1509185"/>
            <a:ext cx="2051050"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草满</a:t>
            </a:r>
            <a:endParaRPr lang="en-US" altLang="zh-CN" sz="4265" b="1">
              <a:solidFill>
                <a:prstClr val="black"/>
              </a:solidFill>
              <a:latin typeface="楷体" panose="02010609060101010101" pitchFamily="49" charset="-122"/>
              <a:ea typeface="楷体" panose="02010609060101010101" pitchFamily="49" charset="-122"/>
            </a:endParaRPr>
          </a:p>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水满</a:t>
            </a:r>
            <a:endParaRPr lang="en-US" altLang="zh-CN" sz="4265" b="1">
              <a:solidFill>
                <a:prstClr val="black"/>
              </a:solidFill>
              <a:latin typeface="楷体" panose="02010609060101010101" pitchFamily="49" charset="-122"/>
              <a:ea typeface="楷体" panose="02010609060101010101" pitchFamily="49" charset="-122"/>
            </a:endParaRPr>
          </a:p>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山衔落日</a:t>
            </a:r>
          </a:p>
        </p:txBody>
      </p:sp>
      <p:sp>
        <p:nvSpPr>
          <p:cNvPr id="13" name="文本框 12"/>
          <p:cNvSpPr txBox="1">
            <a:spLocks noChangeArrowheads="1"/>
          </p:cNvSpPr>
          <p:nvPr/>
        </p:nvSpPr>
        <p:spPr bwMode="auto">
          <a:xfrm>
            <a:off x="1566864" y="4377267"/>
            <a:ext cx="2643187"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横牛背</a:t>
            </a:r>
            <a:endParaRPr lang="en-US" altLang="zh-CN" sz="4265" b="1">
              <a:solidFill>
                <a:prstClr val="black"/>
              </a:solidFill>
              <a:latin typeface="楷体" panose="02010609060101010101" pitchFamily="49" charset="-122"/>
              <a:ea typeface="楷体" panose="02010609060101010101" pitchFamily="49" charset="-122"/>
            </a:endParaRPr>
          </a:p>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无腔信口吹</a:t>
            </a:r>
          </a:p>
        </p:txBody>
      </p:sp>
      <p:sp>
        <p:nvSpPr>
          <p:cNvPr id="15" name="左大括号 14"/>
          <p:cNvSpPr/>
          <p:nvPr/>
        </p:nvSpPr>
        <p:spPr>
          <a:xfrm flipH="1">
            <a:off x="3492500" y="1822453"/>
            <a:ext cx="274638" cy="2087033"/>
          </a:xfrm>
          <a:prstGeom prst="leftBrace">
            <a:avLst>
              <a:gd name="adj1" fmla="val 84146"/>
              <a:gd name="adj2" fmla="val 49757"/>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Arial" panose="020B0604020202020204"/>
              <a:ea typeface="宋体" panose="02010600030101010101" pitchFamily="2" charset="-122"/>
            </a:endParaRPr>
          </a:p>
        </p:txBody>
      </p:sp>
      <p:sp>
        <p:nvSpPr>
          <p:cNvPr id="16" name="左大括号 15"/>
          <p:cNvSpPr/>
          <p:nvPr/>
        </p:nvSpPr>
        <p:spPr>
          <a:xfrm flipH="1">
            <a:off x="3978275" y="4434419"/>
            <a:ext cx="190500" cy="1305983"/>
          </a:xfrm>
          <a:prstGeom prst="leftBrace">
            <a:avLst>
              <a:gd name="adj1" fmla="val 84146"/>
              <a:gd name="adj2" fmla="val 49757"/>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Arial" panose="020B0604020202020204"/>
              <a:ea typeface="宋体" panose="02010600030101010101" pitchFamily="2" charset="-122"/>
            </a:endParaRPr>
          </a:p>
        </p:txBody>
      </p:sp>
      <p:sp>
        <p:nvSpPr>
          <p:cNvPr id="17" name="文本框 16"/>
          <p:cNvSpPr txBox="1">
            <a:spLocks noChangeArrowheads="1"/>
          </p:cNvSpPr>
          <p:nvPr/>
        </p:nvSpPr>
        <p:spPr bwMode="auto">
          <a:xfrm>
            <a:off x="3984626" y="2385484"/>
            <a:ext cx="1430338"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景（美）</a:t>
            </a:r>
          </a:p>
        </p:txBody>
      </p:sp>
      <p:sp>
        <p:nvSpPr>
          <p:cNvPr id="18" name="文本框 17"/>
          <p:cNvSpPr txBox="1">
            <a:spLocks noChangeArrowheads="1"/>
          </p:cNvSpPr>
          <p:nvPr/>
        </p:nvSpPr>
        <p:spPr bwMode="auto">
          <a:xfrm>
            <a:off x="4244975" y="4595284"/>
            <a:ext cx="156210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人（闲）</a:t>
            </a:r>
          </a:p>
        </p:txBody>
      </p:sp>
      <p:sp>
        <p:nvSpPr>
          <p:cNvPr id="21" name="左大括号 20"/>
          <p:cNvSpPr/>
          <p:nvPr/>
        </p:nvSpPr>
        <p:spPr>
          <a:xfrm flipH="1">
            <a:off x="6151564" y="1892301"/>
            <a:ext cx="512762" cy="3873500"/>
          </a:xfrm>
          <a:prstGeom prst="leftBrace">
            <a:avLst>
              <a:gd name="adj1" fmla="val 84146"/>
              <a:gd name="adj2" fmla="val 49757"/>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Arial" panose="020B0604020202020204"/>
              <a:ea typeface="宋体" panose="02010600030101010101" pitchFamily="2" charset="-122"/>
            </a:endParaRPr>
          </a:p>
        </p:txBody>
      </p:sp>
      <p:sp>
        <p:nvSpPr>
          <p:cNvPr id="23" name="文本框 22"/>
          <p:cNvSpPr txBox="1">
            <a:spLocks noChangeArrowheads="1"/>
          </p:cNvSpPr>
          <p:nvPr/>
        </p:nvSpPr>
        <p:spPr bwMode="auto">
          <a:xfrm>
            <a:off x="6582919" y="2070102"/>
            <a:ext cx="1891159" cy="3678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algn="ctr" defTabSz="1219200" fontAlgn="base">
              <a:lnSpc>
                <a:spcPct val="130000"/>
              </a:lnSpc>
              <a:spcBef>
                <a:spcPct val="0"/>
              </a:spcBef>
              <a:spcAft>
                <a:spcPct val="0"/>
              </a:spcAft>
              <a:defRPr/>
            </a:pPr>
            <a:r>
              <a:rPr lang="zh-CN" altLang="en-US" sz="4265" b="1">
                <a:solidFill>
                  <a:srgbClr val="0000FF"/>
                </a:solidFill>
                <a:latin typeface="黑体" panose="02010609060101010101" pitchFamily="49" charset="-122"/>
                <a:ea typeface="黑体" panose="02010609060101010101" pitchFamily="49" charset="-122"/>
              </a:rPr>
              <a:t>无忧无虑</a:t>
            </a:r>
            <a:endParaRPr lang="en-US" altLang="zh-CN" sz="4265" b="1">
              <a:solidFill>
                <a:srgbClr val="0000FF"/>
              </a:solidFill>
              <a:latin typeface="黑体" panose="02010609060101010101" pitchFamily="49" charset="-122"/>
              <a:ea typeface="黑体" panose="02010609060101010101" pitchFamily="49" charset="-122"/>
            </a:endParaRPr>
          </a:p>
          <a:p>
            <a:pPr algn="ctr" defTabSz="1219200" fontAlgn="base">
              <a:lnSpc>
                <a:spcPct val="130000"/>
              </a:lnSpc>
              <a:spcBef>
                <a:spcPct val="0"/>
              </a:spcBef>
              <a:spcAft>
                <a:spcPct val="0"/>
              </a:spcAft>
              <a:defRPr/>
            </a:pPr>
            <a:r>
              <a:rPr lang="zh-CN" altLang="en-US" sz="4265" b="1">
                <a:solidFill>
                  <a:srgbClr val="0000FF"/>
                </a:solidFill>
                <a:latin typeface="黑体" panose="02010609060101010101" pitchFamily="49" charset="-122"/>
                <a:ea typeface="黑体" panose="02010609060101010101" pitchFamily="49" charset="-122"/>
              </a:rPr>
              <a:t>悠闲自在</a:t>
            </a:r>
          </a:p>
        </p:txBody>
      </p:sp>
      <p:grpSp>
        <p:nvGrpSpPr>
          <p:cNvPr id="5" name="组合 13"/>
          <p:cNvGrpSpPr/>
          <p:nvPr/>
        </p:nvGrpSpPr>
        <p:grpSpPr bwMode="auto">
          <a:xfrm>
            <a:off x="179388" y="16934"/>
            <a:ext cx="2405062" cy="2324009"/>
            <a:chOff x="179512" y="12015"/>
            <a:chExt cx="2405062" cy="1742557"/>
          </a:xfrm>
        </p:grpSpPr>
        <p:pic>
          <p:nvPicPr>
            <p:cNvPr id="43020" name="图片 32" descr="图片包含 室内, 就坐, 监视器, 电子产品&#10;&#10;描述已自动生成"/>
            <p:cNvPicPr>
              <a:picLocks noChangeAspect="1" noChangeArrowheads="1"/>
            </p:cNvPicPr>
            <p:nvPr/>
          </p:nvPicPr>
          <p:blipFill>
            <a:blip r:embed="rId2" cstate="email"/>
            <a:srcRect/>
            <a:stretch>
              <a:fillRect/>
            </a:stretch>
          </p:blipFill>
          <p:spPr bwMode="auto">
            <a:xfrm>
              <a:off x="179512" y="12015"/>
              <a:ext cx="2405062"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 name="文本框 10"/>
            <p:cNvSpPr txBox="1">
              <a:spLocks noChangeArrowheads="1"/>
            </p:cNvSpPr>
            <p:nvPr/>
          </p:nvSpPr>
          <p:spPr bwMode="auto">
            <a:xfrm>
              <a:off x="411287" y="245318"/>
              <a:ext cx="2073275" cy="1509254"/>
            </a:xfrm>
            <a:prstGeom prst="rect">
              <a:avLst/>
            </a:prstGeom>
            <a:noFill/>
            <a:ln>
              <a:noFill/>
            </a:ln>
          </p:spPr>
          <p:txBody>
            <a:bodyPr>
              <a:spAutoFit/>
            </a:bodyPr>
            <a:lstStyle>
              <a:defPPr>
                <a:defRPr lang="zh-CN"/>
              </a:defPPr>
              <a:lvl1pPr eaLnBrk="1" hangingPunct="1">
                <a:lnSpc>
                  <a:spcPct val="130000"/>
                </a:lnSpc>
                <a:defRPr sz="3600" b="1">
                  <a:latin typeface="楷体" panose="02010609060101010101" pitchFamily="49" charset="-122"/>
                  <a:ea typeface="楷体" panose="02010609060101010101" pitchFamily="49" charset="-122"/>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defTabSz="1219200" fontAlgn="base">
                <a:spcBef>
                  <a:spcPct val="0"/>
                </a:spcBef>
                <a:spcAft>
                  <a:spcPct val="0"/>
                </a:spcAft>
                <a:defRPr/>
              </a:pPr>
              <a:r>
                <a:rPr lang="zh-CN" altLang="en-US" sz="4800" dirty="0">
                  <a:solidFill>
                    <a:srgbClr val="FF0000"/>
                  </a:solidFill>
                  <a:latin typeface="黑体" panose="02010609060101010101" pitchFamily="49" charset="-122"/>
                  <a:ea typeface="黑体" panose="02010609060101010101" pitchFamily="49" charset="-122"/>
                </a:rPr>
                <a:t>板书设计</a:t>
              </a: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down)">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wipe(down)">
                                      <p:cBhvr>
                                        <p:cTn id="20" dur="500"/>
                                        <p:tgtEl>
                                          <p:spTgt spid="15"/>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down)">
                                      <p:cBhvr>
                                        <p:cTn id="23" dur="500"/>
                                        <p:tgtEl>
                                          <p:spTgt spid="17"/>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down)">
                                      <p:cBhvr>
                                        <p:cTn id="33" dur="500"/>
                                        <p:tgtEl>
                                          <p:spTgt spid="16"/>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wipe(down)">
                                      <p:cBhvr>
                                        <p:cTn id="36" dur="500"/>
                                        <p:tgtEl>
                                          <p:spTgt spid="1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21"/>
                                        </p:tgtEl>
                                        <p:attrNameLst>
                                          <p:attrName>style.visibility</p:attrName>
                                        </p:attrNameLst>
                                      </p:cBhvr>
                                      <p:to>
                                        <p:strVal val="visible"/>
                                      </p:to>
                                    </p:set>
                                    <p:animEffect transition="in" filter="wipe(down)">
                                      <p:cBhvr>
                                        <p:cTn id="41" dur="500"/>
                                        <p:tgtEl>
                                          <p:spTgt spid="21"/>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down)">
                                      <p:cBhvr>
                                        <p:cTn id="4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P spid="13" grpId="0"/>
      <p:bldP spid="15" grpId="0" animBg="1"/>
      <p:bldP spid="16" grpId="0" animBg="1"/>
      <p:bldP spid="17" grpId="0"/>
      <p:bldP spid="18" grpId="0"/>
      <p:bldP spid="21" grpId="0" animBg="1"/>
      <p:bldP spid="23" grpId="0"/>
    </p:bld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a:spLocks noChangeArrowheads="1"/>
          </p:cNvSpPr>
          <p:nvPr/>
        </p:nvSpPr>
        <p:spPr bwMode="auto">
          <a:xfrm>
            <a:off x="6227763" y="1221317"/>
            <a:ext cx="2736850" cy="78369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①简要介绍故事情节，让读者对</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狼牙山五壮士</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的故事内容有了大致了解。</a:t>
            </a:r>
          </a:p>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3" name="直接连接符 2"/>
          <p:cNvCxnSpPr/>
          <p:nvPr/>
        </p:nvCxnSpPr>
        <p:spPr>
          <a:xfrm>
            <a:off x="6011863" y="1119719"/>
            <a:ext cx="0" cy="5024967"/>
          </a:xfrm>
          <a:prstGeom prst="line">
            <a:avLst/>
          </a:prstGeom>
          <a:ln>
            <a:prstDash val="sysDash"/>
          </a:ln>
        </p:spPr>
        <p:style>
          <a:lnRef idx="2">
            <a:schemeClr val="accent6"/>
          </a:lnRef>
          <a:fillRef idx="0">
            <a:schemeClr val="accent6"/>
          </a:fillRef>
          <a:effectRef idx="1">
            <a:schemeClr val="accent6"/>
          </a:effectRef>
          <a:fontRef idx="minor">
            <a:schemeClr val="tx1"/>
          </a:fontRef>
        </p:style>
      </p:cxnSp>
      <p:sp>
        <p:nvSpPr>
          <p:cNvPr id="20484" name="文本框 3"/>
          <p:cNvSpPr txBox="1">
            <a:spLocks noChangeArrowheads="1"/>
          </p:cNvSpPr>
          <p:nvPr/>
        </p:nvSpPr>
        <p:spPr bwMode="auto">
          <a:xfrm>
            <a:off x="468313" y="1119719"/>
            <a:ext cx="5256212" cy="6918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“绝路”，把敌人引上悬崖。他们在子子弹用尽的情况下，顽强地与敌人搏斗，最后英勇跳崖。</a:t>
            </a:r>
            <a:r>
              <a:rPr kumimoji="0" lang="zh-CN" altLang="en-US" sz="4265" b="1" i="0" u="none" strike="noStrike" kern="1200" cap="none" spc="0" normalizeH="0" baseline="30000" noProof="0">
                <a:ln>
                  <a:noFill/>
                </a:ln>
                <a:solidFill>
                  <a:prstClr val="black"/>
                </a:solidFill>
                <a:effectLst/>
                <a:uLnTx/>
                <a:uFillTx/>
                <a:latin typeface="楷体" panose="02010609060101010101" pitchFamily="49" charset="-122"/>
                <a:ea typeface="楷体" panose="02010609060101010101" pitchFamily="49" charset="-122"/>
                <a:cs typeface="+mn-cs"/>
              </a:rPr>
              <a:t>①</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他们那种不怕牺牲、坚决和敌人斗争到底的精神深深地打动了我。</a:t>
            </a:r>
          </a:p>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3000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图片 20"/>
          <p:cNvPicPr>
            <a:picLocks noChangeAspect="1" noChangeArrowheads="1"/>
          </p:cNvPicPr>
          <p:nvPr/>
        </p:nvPicPr>
        <p:blipFill>
          <a:blip r:embed="rId2" cstate="email"/>
          <a:srcRect/>
          <a:stretch>
            <a:fillRect/>
          </a:stretch>
        </p:blipFill>
        <p:spPr bwMode="auto">
          <a:xfrm>
            <a:off x="3838576" y="7268633"/>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cxnSp>
        <p:nvCxnSpPr>
          <p:cNvPr id="2" name="直接连接符 1"/>
          <p:cNvCxnSpPr/>
          <p:nvPr/>
        </p:nvCxnSpPr>
        <p:spPr>
          <a:xfrm>
            <a:off x="6443663" y="933452"/>
            <a:ext cx="0" cy="5568949"/>
          </a:xfrm>
          <a:prstGeom prst="line">
            <a:avLst/>
          </a:prstGeom>
          <a:ln>
            <a:prstDash val="sysDash"/>
          </a:ln>
        </p:spPr>
        <p:style>
          <a:lnRef idx="2">
            <a:schemeClr val="accent6"/>
          </a:lnRef>
          <a:fillRef idx="0">
            <a:schemeClr val="accent6"/>
          </a:fillRef>
          <a:effectRef idx="1">
            <a:schemeClr val="accent6"/>
          </a:effectRef>
          <a:fontRef idx="minor">
            <a:schemeClr val="tx1"/>
          </a:fontRef>
        </p:style>
      </p:cxnSp>
      <p:sp>
        <p:nvSpPr>
          <p:cNvPr id="21508" name="矩形 8"/>
          <p:cNvSpPr>
            <a:spLocks noChangeArrowheads="1"/>
          </p:cNvSpPr>
          <p:nvPr/>
        </p:nvSpPr>
        <p:spPr bwMode="auto">
          <a:xfrm>
            <a:off x="558801" y="776817"/>
            <a:ext cx="5976938"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p>
        </p:txBody>
      </p:sp>
      <p:sp>
        <p:nvSpPr>
          <p:cNvPr id="21509" name="矩形 3"/>
          <p:cNvSpPr>
            <a:spLocks noChangeArrowheads="1"/>
          </p:cNvSpPr>
          <p:nvPr/>
        </p:nvSpPr>
        <p:spPr bwMode="auto">
          <a:xfrm>
            <a:off x="757239" y="698501"/>
            <a:ext cx="5110162"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读完这篇文章，我感慨万千。</a:t>
            </a:r>
            <a:r>
              <a:rPr kumimoji="0" lang="zh-CN" altLang="en-US" sz="4265" b="1" i="0" u="none" strike="noStrike" kern="1200" cap="none" spc="0" normalizeH="0" baseline="30000" noProof="0">
                <a:ln>
                  <a:noFill/>
                </a:ln>
                <a:solidFill>
                  <a:prstClr val="black"/>
                </a:solidFill>
                <a:effectLst/>
                <a:uLnTx/>
                <a:uFillTx/>
                <a:latin typeface="楷体" panose="02010609060101010101" pitchFamily="49" charset="-122"/>
                <a:ea typeface="楷体" panose="02010609060101010101" pitchFamily="49" charset="-122"/>
                <a:cs typeface="+mn-cs"/>
              </a:rPr>
              <a:t>②</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我被壮士们为了革命事业，不怕困难、宁死不屈、甘于奉献的英雄气概深深震撼。联想到自己，我感到十分惭愧。记得有一次，我在解答一道数学题无果后，</a:t>
            </a: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5" name="文本框 4"/>
          <p:cNvSpPr txBox="1">
            <a:spLocks noChangeArrowheads="1"/>
          </p:cNvSpPr>
          <p:nvPr/>
        </p:nvSpPr>
        <p:spPr bwMode="auto">
          <a:xfrm>
            <a:off x="6783389" y="2178051"/>
            <a:ext cx="2181225" cy="46866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②过渡句承上启下，衔接自然。</a:t>
            </a:r>
          </a:p>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矩形 2"/>
          <p:cNvSpPr>
            <a:spLocks noChangeArrowheads="1"/>
          </p:cNvSpPr>
          <p:nvPr/>
        </p:nvSpPr>
        <p:spPr bwMode="auto">
          <a:xfrm>
            <a:off x="1403350" y="645585"/>
            <a:ext cx="6624638" cy="79682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心情非常烦闷，看了看时间，已经晚上九点多了，心想：算了，先睡觉吧，反正也解不出来，明天早点到学校，抄一下其他同学的答案就可以了。于是，我收拾好作业，就休息了。似乎养成了遇到难题就寄希望于他人的习惯，每次在稍难理</a:t>
            </a: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transition spd="slow">
    <p:cover dir="rd"/>
  </p:transition>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文本框 1"/>
          <p:cNvSpPr txBox="1">
            <a:spLocks noChangeArrowheads="1"/>
          </p:cNvSpPr>
          <p:nvPr/>
        </p:nvSpPr>
        <p:spPr bwMode="auto">
          <a:xfrm>
            <a:off x="684214" y="740833"/>
            <a:ext cx="5561012"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解的题前，我总是果断放弃，不肯自己动脑。直到期末考试考砸，给我当头棒喝，我才明白如果不能直面困难，只会让自己越来越差。</a:t>
            </a:r>
            <a:r>
              <a:rPr kumimoji="0" lang="zh-CN" altLang="en-US" sz="4265" b="1" i="0" u="none" strike="noStrike" kern="1200" cap="none" spc="0" normalizeH="0" baseline="30000" noProof="0">
                <a:ln>
                  <a:noFill/>
                </a:ln>
                <a:solidFill>
                  <a:prstClr val="black"/>
                </a:solidFill>
                <a:effectLst/>
                <a:uLnTx/>
                <a:uFillTx/>
                <a:latin typeface="楷体" panose="02010609060101010101" pitchFamily="49" charset="-122"/>
                <a:ea typeface="楷体" panose="02010609060101010101" pitchFamily="49" charset="-122"/>
                <a:cs typeface="+mn-cs"/>
              </a:rPr>
              <a:t>③</a:t>
            </a:r>
            <a:endParaRPr kumimoji="0" lang="en-US" altLang="zh-CN" sz="4265" b="1" i="0" u="none" strike="noStrike" kern="1200" cap="none" spc="0" normalizeH="0" baseline="3000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3" name="直接连接符 2"/>
          <p:cNvCxnSpPr/>
          <p:nvPr/>
        </p:nvCxnSpPr>
        <p:spPr>
          <a:xfrm>
            <a:off x="6372225" y="836085"/>
            <a:ext cx="0" cy="5568949"/>
          </a:xfrm>
          <a:prstGeom prst="line">
            <a:avLst/>
          </a:prstGeom>
          <a:ln>
            <a:prstDash val="sysDash"/>
          </a:ln>
        </p:spPr>
        <p:style>
          <a:lnRef idx="2">
            <a:schemeClr val="accent6"/>
          </a:lnRef>
          <a:fillRef idx="0">
            <a:schemeClr val="accent6"/>
          </a:fillRef>
          <a:effectRef idx="1">
            <a:schemeClr val="accent6"/>
          </a:effectRef>
          <a:fontRef idx="minor">
            <a:schemeClr val="tx1"/>
          </a:fontRef>
        </p:style>
      </p:cxnSp>
      <p:sp>
        <p:nvSpPr>
          <p:cNvPr id="4" name="文本框 3"/>
          <p:cNvSpPr txBox="1">
            <a:spLocks noChangeArrowheads="1"/>
          </p:cNvSpPr>
          <p:nvPr/>
        </p:nvSpPr>
        <p:spPr bwMode="auto">
          <a:xfrm>
            <a:off x="6499226" y="1898651"/>
            <a:ext cx="2592388"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③联系自己的生活实际写感想。</a:t>
            </a:r>
          </a:p>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3557" name="文本框 4"/>
          <p:cNvSpPr txBox="1">
            <a:spLocks noChangeArrowheads="1"/>
          </p:cNvSpPr>
          <p:nvPr/>
        </p:nvSpPr>
        <p:spPr bwMode="auto">
          <a:xfrm>
            <a:off x="747714" y="4567768"/>
            <a:ext cx="5561012"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作为</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21</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世纪的小主人，我们更应该磨炼自己的意志，陶</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文本框 1"/>
          <p:cNvSpPr txBox="1">
            <a:spLocks noChangeArrowheads="1"/>
          </p:cNvSpPr>
          <p:nvPr/>
        </p:nvSpPr>
        <p:spPr bwMode="auto">
          <a:xfrm>
            <a:off x="539751" y="740834"/>
            <a:ext cx="5616575" cy="87557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冶自己的情操，把保卫祖国、振兴中华作为自己最光荣的职责。我们应该努力学习，使自己从雏鸟变成雄鹰，成为国家的栋梁之材。当祖国需要我们的时候，我们要全力以赴，奉献自己的一切</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30000" noProof="0">
                <a:ln>
                  <a:noFill/>
                </a:ln>
                <a:solidFill>
                  <a:prstClr val="black"/>
                </a:solidFill>
                <a:effectLst/>
                <a:uLnTx/>
                <a:uFillTx/>
                <a:latin typeface="楷体" panose="02010609060101010101" pitchFamily="49" charset="-122"/>
                <a:ea typeface="楷体" panose="02010609060101010101" pitchFamily="49" charset="-122"/>
                <a:cs typeface="+mn-cs"/>
              </a:rPr>
              <a:t>④</a:t>
            </a:r>
          </a:p>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3" name="直接连接符 2"/>
          <p:cNvCxnSpPr/>
          <p:nvPr/>
        </p:nvCxnSpPr>
        <p:spPr>
          <a:xfrm>
            <a:off x="6173788" y="836085"/>
            <a:ext cx="0" cy="5568949"/>
          </a:xfrm>
          <a:prstGeom prst="line">
            <a:avLst/>
          </a:prstGeom>
          <a:ln>
            <a:prstDash val="sysDash"/>
          </a:ln>
        </p:spPr>
        <p:style>
          <a:lnRef idx="2">
            <a:schemeClr val="accent6"/>
          </a:lnRef>
          <a:fillRef idx="0">
            <a:schemeClr val="accent6"/>
          </a:fillRef>
          <a:effectRef idx="1">
            <a:schemeClr val="accent6"/>
          </a:effectRef>
          <a:fontRef idx="minor">
            <a:schemeClr val="tx1"/>
          </a:fontRef>
        </p:style>
      </p:cxnSp>
      <p:sp>
        <p:nvSpPr>
          <p:cNvPr id="4" name="文本框 3"/>
          <p:cNvSpPr txBox="1">
            <a:spLocks noChangeArrowheads="1"/>
          </p:cNvSpPr>
          <p:nvPr/>
        </p:nvSpPr>
        <p:spPr bwMode="auto">
          <a:xfrm>
            <a:off x="6659564" y="2084918"/>
            <a:ext cx="2484437"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④抒发感情，表达志向。</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bwMode="auto">
          <a:xfrm>
            <a:off x="539751" y="1386418"/>
            <a:ext cx="8064500" cy="4692998"/>
            <a:chOff x="539750" y="1039813"/>
            <a:chExt cx="8064500" cy="3519748"/>
          </a:xfrm>
        </p:grpSpPr>
        <p:sp>
          <p:nvSpPr>
            <p:cNvPr id="2" name="矩形 1"/>
            <p:cNvSpPr/>
            <p:nvPr/>
          </p:nvSpPr>
          <p:spPr>
            <a:xfrm>
              <a:off x="539750" y="1290638"/>
              <a:ext cx="8064500" cy="3268923"/>
            </a:xfrm>
            <a:prstGeom prst="rect">
              <a:avLst/>
            </a:prstGeom>
          </p:spPr>
          <p:txBody>
            <a:bodyPr>
              <a:spAutoFit/>
            </a:bodyPr>
            <a:lstStyle/>
            <a:p>
              <a:pPr marL="0" marR="0" lvl="0" indent="0" algn="l" defTabSz="1219200" rtl="0" eaLnBrk="1" fontAlgn="base" latinLnBrk="1"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    总评：小作者介绍了</a:t>
              </a:r>
              <a:r>
                <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狼牙山五壮士</a:t>
              </a:r>
              <a:r>
                <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的内容，对原文理解透彻，抓住了主题，并联系自己的生活实际来抒发感想。中心明确，感想深刻。</a:t>
              </a:r>
            </a:p>
          </p:txBody>
        </p:sp>
        <p:sp>
          <p:nvSpPr>
            <p:cNvPr id="3" name="双波形 2"/>
            <p:cNvSpPr/>
            <p:nvPr/>
          </p:nvSpPr>
          <p:spPr>
            <a:xfrm>
              <a:off x="539750" y="1039813"/>
              <a:ext cx="8064500" cy="3160712"/>
            </a:xfrm>
            <a:prstGeom prst="doubleWave">
              <a:avLst>
                <a:gd name="adj1" fmla="val 6044"/>
                <a:gd name="adj2" fmla="val 0"/>
              </a:avLst>
            </a:prstGeom>
            <a:noFill/>
            <a:ln cap="rnd">
              <a:solidFill>
                <a:srgbClr val="00B0F0"/>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gr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标题 1"/>
          <p:cNvSpPr txBox="1">
            <a:spLocks noChangeArrowheads="1"/>
          </p:cNvSpPr>
          <p:nvPr/>
        </p:nvSpPr>
        <p:spPr bwMode="auto">
          <a:xfrm>
            <a:off x="1465263" y="2384371"/>
            <a:ext cx="6213475"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语文园地二</a:t>
            </a:r>
          </a:p>
        </p:txBody>
      </p:sp>
    </p:spTree>
  </p:cSld>
  <p:clrMapOvr>
    <a:masterClrMapping/>
  </p:clrMapOvr>
  <p:transition/>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11"/>
          <p:cNvSpPr txBox="1">
            <a:spLocks noChangeArrowheads="1"/>
          </p:cNvSpPr>
          <p:nvPr/>
        </p:nvSpPr>
        <p:spPr bwMode="auto">
          <a:xfrm>
            <a:off x="827089" y="2148417"/>
            <a:ext cx="7416800" cy="3505319"/>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white"/>
                </a:solidFill>
                <a:effectLst/>
                <a:uLnTx/>
                <a:uFillTx/>
                <a:latin typeface="等线 Light" panose="02010600030101010101" pitchFamily="2" charset="-122"/>
                <a:ea typeface="等线 Light" panose="02010600030101010101" pitchFamily="2" charset="-122"/>
                <a:cs typeface="+mn-cs"/>
              </a:rPr>
              <a:t>    </a:t>
            </a:r>
            <a:r>
              <a:rPr kumimoji="0"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交流指导：</a:t>
            </a: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本次交流的内容是初步学习阅读古典名著的方法，掌握了方法才能达到事半功倍的效果。</a:t>
            </a:r>
          </a:p>
        </p:txBody>
      </p:sp>
      <p:pic>
        <p:nvPicPr>
          <p:cNvPr id="5122" name="图片 2"/>
          <p:cNvPicPr>
            <a:picLocks noChangeAspect="1" noChangeArrowheads="1"/>
          </p:cNvPicPr>
          <p:nvPr/>
        </p:nvPicPr>
        <p:blipFill>
          <a:blip r:embed="rId2" cstate="email"/>
          <a:srcRect/>
          <a:stretch>
            <a:fillRect/>
          </a:stretch>
        </p:blipFill>
        <p:spPr bwMode="auto">
          <a:xfrm>
            <a:off x="395289" y="452967"/>
            <a:ext cx="210185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376364" y="330200"/>
            <a:ext cx="6985000" cy="945580"/>
          </a:xfrm>
          <a:prstGeom prst="rect">
            <a:avLst/>
          </a:prstGeom>
          <a:noFill/>
          <a:ln>
            <a:noFill/>
          </a:ln>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交流示例：</a:t>
            </a:r>
          </a:p>
        </p:txBody>
      </p:sp>
      <p:sp>
        <p:nvSpPr>
          <p:cNvPr id="6146" name="矩形 2"/>
          <p:cNvSpPr>
            <a:spLocks noChangeArrowheads="1"/>
          </p:cNvSpPr>
          <p:nvPr/>
        </p:nvSpPr>
        <p:spPr bwMode="auto">
          <a:xfrm>
            <a:off x="533400" y="2372784"/>
            <a:ext cx="7951788"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1.</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抓关键词语、关键部分理解含义，弄清词义，句义也就理解了。</a:t>
            </a:r>
          </a:p>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2.</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联系上下文、注意时代背景，体会言外之意。这类句子的表面意思好懂，但更深刻的意思就必须结合作者所处的时代，联系</a:t>
            </a:r>
          </a:p>
        </p:txBody>
      </p:sp>
      <p:sp>
        <p:nvSpPr>
          <p:cNvPr id="6147" name="矩形 3"/>
          <p:cNvSpPr>
            <a:spLocks noChangeArrowheads="1"/>
          </p:cNvSpPr>
          <p:nvPr/>
        </p:nvSpPr>
        <p:spPr bwMode="auto">
          <a:xfrm>
            <a:off x="1363664" y="1399117"/>
            <a:ext cx="71278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初步阅读古典名著，一般有如下方法：</a:t>
            </a:r>
          </a:p>
        </p:txBody>
      </p:sp>
    </p:spTree>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p:cNvSpPr>
            <a:spLocks noChangeArrowheads="1"/>
          </p:cNvSpPr>
          <p:nvPr/>
        </p:nvSpPr>
        <p:spPr bwMode="auto">
          <a:xfrm>
            <a:off x="539751" y="1454151"/>
            <a:ext cx="6840538" cy="61720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a:t>
            </a:r>
            <a:r>
              <a:rPr lang="zh-CN" altLang="en-US" sz="4800" b="1">
                <a:solidFill>
                  <a:prstClr val="black"/>
                </a:solidFill>
                <a:latin typeface="楷体" panose="02010609060101010101" pitchFamily="49" charset="-122"/>
                <a:ea typeface="楷体" panose="02010609060101010101" pitchFamily="49" charset="-122"/>
              </a:rPr>
              <a:t> 范成大</a:t>
            </a:r>
            <a:r>
              <a:rPr lang="zh-CN" altLang="en-US" sz="4265" b="1">
                <a:solidFill>
                  <a:prstClr val="black"/>
                </a:solidFill>
                <a:latin typeface="楷体" panose="02010609060101010101" pitchFamily="49" charset="-122"/>
                <a:ea typeface="楷体" panose="02010609060101010101" pitchFamily="49" charset="-122"/>
              </a:rPr>
              <a:t>，苏州吴县（今属江苏）人。南宋诗人。诗与陆游、杨万里、尤袤齐名，合称“中兴四大家”。</a:t>
            </a:r>
            <a:endParaRPr lang="en-US" altLang="zh-CN" sz="4265" b="1">
              <a:solidFill>
                <a:prstClr val="black"/>
              </a:solidFill>
              <a:latin typeface="楷体" panose="02010609060101010101" pitchFamily="49" charset="-122"/>
              <a:ea typeface="楷体" panose="02010609060101010101" pitchFamily="49" charset="-122"/>
            </a:endParaRPr>
          </a:p>
          <a:p>
            <a:pPr defTabSz="1219200" fontAlgn="base">
              <a:lnSpc>
                <a:spcPct val="130000"/>
              </a:lnSpc>
              <a:spcBef>
                <a:spcPct val="0"/>
              </a:spcBef>
              <a:spcAft>
                <a:spcPct val="0"/>
              </a:spcAft>
              <a:defRPr/>
            </a:pPr>
            <a:r>
              <a:rPr lang="en-US" altLang="zh-CN" sz="4265" b="1">
                <a:solidFill>
                  <a:prstClr val="black"/>
                </a:solidFill>
                <a:latin typeface="楷体" panose="02010609060101010101" pitchFamily="49" charset="-122"/>
                <a:ea typeface="楷体" panose="02010609060101010101" pitchFamily="49" charset="-122"/>
              </a:rPr>
              <a:t>    </a:t>
            </a:r>
            <a:r>
              <a:rPr lang="zh-CN" altLang="en-US" sz="4265" b="1">
                <a:solidFill>
                  <a:prstClr val="black"/>
                </a:solidFill>
                <a:latin typeface="楷体" panose="02010609060101010101" pitchFamily="49" charset="-122"/>
                <a:ea typeface="楷体" panose="02010609060101010101" pitchFamily="49" charset="-122"/>
              </a:rPr>
              <a:t>主要作品：</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石湖居士诗集</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石湖词</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吴船录</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等。</a:t>
            </a:r>
          </a:p>
        </p:txBody>
      </p:sp>
      <p:pic>
        <p:nvPicPr>
          <p:cNvPr id="14" name="Picture 2"/>
          <p:cNvPicPr>
            <a:picLocks noChangeAspect="1" noChangeArrowheads="1"/>
          </p:cNvPicPr>
          <p:nvPr/>
        </p:nvPicPr>
        <p:blipFill>
          <a:blip r:embed="rId2" cstate="email"/>
          <a:srcRect/>
          <a:stretch>
            <a:fillRect/>
          </a:stretch>
        </p:blipFill>
        <p:spPr bwMode="auto">
          <a:xfrm>
            <a:off x="6958199" y="2180861"/>
            <a:ext cx="1752600" cy="3564467"/>
          </a:xfrm>
          <a:prstGeom prst="ellipse">
            <a:avLst/>
          </a:prstGeom>
          <a:noFill/>
          <a:ln>
            <a:noFill/>
          </a:ln>
        </p:spPr>
      </p:pic>
      <p:grpSp>
        <p:nvGrpSpPr>
          <p:cNvPr id="2" name="组合 1"/>
          <p:cNvGrpSpPr/>
          <p:nvPr/>
        </p:nvGrpSpPr>
        <p:grpSpPr bwMode="auto">
          <a:xfrm>
            <a:off x="395289" y="-29633"/>
            <a:ext cx="2405062" cy="1880811"/>
            <a:chOff x="179512" y="12015"/>
            <a:chExt cx="2405062" cy="1410608"/>
          </a:xfrm>
        </p:grpSpPr>
        <p:pic>
          <p:nvPicPr>
            <p:cNvPr id="9220" name="图片 32" descr="图片包含 室内, 就坐, 监视器, 电子产品&#10;&#10;描述已自动生成"/>
            <p:cNvPicPr>
              <a:picLocks noChangeAspect="1" noChangeArrowheads="1"/>
            </p:cNvPicPr>
            <p:nvPr/>
          </p:nvPicPr>
          <p:blipFill>
            <a:blip r:embed="rId3" cstate="email"/>
            <a:srcRect/>
            <a:stretch>
              <a:fillRect/>
            </a:stretch>
          </p:blipFill>
          <p:spPr bwMode="auto">
            <a:xfrm>
              <a:off x="179512" y="12015"/>
              <a:ext cx="2405062"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文本框 10"/>
            <p:cNvSpPr txBox="1">
              <a:spLocks noChangeArrowheads="1"/>
            </p:cNvSpPr>
            <p:nvPr/>
          </p:nvSpPr>
          <p:spPr bwMode="auto">
            <a:xfrm>
              <a:off x="411287" y="245378"/>
              <a:ext cx="2073275" cy="1177245"/>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eaLnBrk="0" fontAlgn="base" hangingPunct="0">
                <a:spcBef>
                  <a:spcPct val="0"/>
                </a:spcBef>
                <a:spcAft>
                  <a:spcPct val="0"/>
                </a:spcAft>
                <a:defRPr/>
              </a:pPr>
              <a:r>
                <a:rPr lang="zh-CN" altLang="en-US" sz="4800" b="1" dirty="0">
                  <a:solidFill>
                    <a:srgbClr val="FF0000"/>
                  </a:solidFill>
                  <a:latin typeface="黑体" panose="02010609060101010101" pitchFamily="49" charset="-122"/>
                  <a:ea typeface="黑体" panose="02010609060101010101" pitchFamily="49" charset="-122"/>
                </a:rPr>
                <a:t>作者简介</a:t>
              </a: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4" name="Rectangle 7"/>
          <p:cNvSpPr>
            <a:spLocks noChangeArrowheads="1"/>
          </p:cNvSpPr>
          <p:nvPr/>
        </p:nvSpPr>
        <p:spPr bwMode="auto">
          <a:xfrm>
            <a:off x="404813" y="1752601"/>
            <a:ext cx="6048375"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en-US" altLang="zh-CN" sz="4265" b="1">
                <a:solidFill>
                  <a:prstClr val="black"/>
                </a:solidFill>
                <a:latin typeface="楷体" panose="02010609060101010101" pitchFamily="49" charset="-122"/>
                <a:ea typeface="楷体" panose="02010609060101010101" pitchFamily="49" charset="-122"/>
              </a:rPr>
              <a:t>    《</a:t>
            </a:r>
            <a:r>
              <a:rPr lang="zh-CN" altLang="en-US" sz="4265" b="1">
                <a:solidFill>
                  <a:prstClr val="black"/>
                </a:solidFill>
                <a:latin typeface="楷体" panose="02010609060101010101" pitchFamily="49" charset="-122"/>
                <a:ea typeface="楷体" panose="02010609060101010101" pitchFamily="49" charset="-122"/>
              </a:rPr>
              <a:t>村晚</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是一首描写农村晚景的诗，诗人即景而写，构成了一幅饶有生活情趣的农村晚景图，抒发了诗人对悠然恬静的乡村生活的喜爱和赞美之情。</a:t>
            </a:r>
            <a:endParaRPr lang="en-US" altLang="zh-CN" sz="4265" b="1">
              <a:solidFill>
                <a:prstClr val="black"/>
              </a:solidFill>
              <a:latin typeface="楷体" panose="02010609060101010101" pitchFamily="49" charset="-122"/>
              <a:ea typeface="楷体" panose="02010609060101010101" pitchFamily="49" charset="-122"/>
            </a:endParaRPr>
          </a:p>
        </p:txBody>
      </p:sp>
      <p:pic>
        <p:nvPicPr>
          <p:cNvPr id="5" name="图片 4"/>
          <p:cNvPicPr>
            <a:picLocks noChangeAspect="1"/>
          </p:cNvPicPr>
          <p:nvPr/>
        </p:nvPicPr>
        <p:blipFill>
          <a:blip r:embed="rId2" cstate="email"/>
          <a:stretch>
            <a:fillRect/>
          </a:stretch>
        </p:blipFill>
        <p:spPr>
          <a:xfrm>
            <a:off x="6372200" y="2180863"/>
            <a:ext cx="2597394" cy="3412581"/>
          </a:xfrm>
          <a:prstGeom prst="ellipse">
            <a:avLst/>
          </a:prstGeom>
          <a:ln w="3175"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grpSp>
        <p:nvGrpSpPr>
          <p:cNvPr id="2" name="组合 5"/>
          <p:cNvGrpSpPr/>
          <p:nvPr/>
        </p:nvGrpSpPr>
        <p:grpSpPr bwMode="auto">
          <a:xfrm>
            <a:off x="179388" y="16935"/>
            <a:ext cx="2405062" cy="2324010"/>
            <a:chOff x="179512" y="12015"/>
            <a:chExt cx="2405062" cy="1743007"/>
          </a:xfrm>
        </p:grpSpPr>
        <p:pic>
          <p:nvPicPr>
            <p:cNvPr id="44036" name="图片 32" descr="图片包含 室内, 就坐, 监视器, 电子产品&#10;&#10;描述已自动生成"/>
            <p:cNvPicPr>
              <a:picLocks noChangeAspect="1" noChangeArrowheads="1"/>
            </p:cNvPicPr>
            <p:nvPr/>
          </p:nvPicPr>
          <p:blipFill>
            <a:blip r:embed="rId3" cstate="email"/>
            <a:srcRect/>
            <a:stretch>
              <a:fillRect/>
            </a:stretch>
          </p:blipFill>
          <p:spPr bwMode="auto">
            <a:xfrm>
              <a:off x="179512" y="12015"/>
              <a:ext cx="2405062"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文本框 10"/>
            <p:cNvSpPr txBox="1">
              <a:spLocks noChangeArrowheads="1"/>
            </p:cNvSpPr>
            <p:nvPr/>
          </p:nvSpPr>
          <p:spPr bwMode="auto">
            <a:xfrm>
              <a:off x="411287" y="245378"/>
              <a:ext cx="2073275" cy="1509644"/>
            </a:xfrm>
            <a:prstGeom prst="rect">
              <a:avLst/>
            </a:prstGeom>
            <a:noFill/>
            <a:ln>
              <a:noFill/>
            </a:ln>
          </p:spPr>
          <p:txBody>
            <a:bodyPr>
              <a:spAutoFit/>
            </a:bodyPr>
            <a:lstStyle>
              <a:defPPr>
                <a:defRPr lang="zh-CN"/>
              </a:defPPr>
              <a:lvl1pPr eaLnBrk="1" hangingPunct="1">
                <a:lnSpc>
                  <a:spcPct val="130000"/>
                </a:lnSpc>
                <a:defRPr sz="3600" b="1">
                  <a:latin typeface="楷体" panose="02010609060101010101" pitchFamily="49" charset="-122"/>
                  <a:ea typeface="楷体" panose="02010609060101010101" pitchFamily="49" charset="-122"/>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defTabSz="1219200" fontAlgn="base">
                <a:spcBef>
                  <a:spcPct val="0"/>
                </a:spcBef>
                <a:spcAft>
                  <a:spcPct val="0"/>
                </a:spcAft>
                <a:defRPr/>
              </a:pPr>
              <a:r>
                <a:rPr lang="zh-CN" altLang="en-US" sz="4800" dirty="0">
                  <a:solidFill>
                    <a:srgbClr val="FF0000"/>
                  </a:solidFill>
                  <a:latin typeface="黑体" panose="02010609060101010101" pitchFamily="49" charset="-122"/>
                  <a:ea typeface="黑体" panose="02010609060101010101" pitchFamily="49" charset="-122"/>
                </a:rPr>
                <a:t>诗歌小结</a:t>
              </a: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364"/>
                                        </p:tgtEl>
                                        <p:attrNameLst>
                                          <p:attrName>style.visibility</p:attrName>
                                        </p:attrNameLst>
                                      </p:cBhvr>
                                      <p:to>
                                        <p:strVal val="visible"/>
                                      </p:to>
                                    </p:set>
                                    <p:animEffect transition="in" filter="barn(inVertical)">
                                      <p:cBhvr>
                                        <p:cTn id="7" dur="500"/>
                                        <p:tgtEl>
                                          <p:spTgt spid="15364"/>
                                        </p:tgtEl>
                                      </p:cBhvr>
                                    </p:animEffect>
                                  </p:childTnLst>
                                </p:cTn>
                              </p:par>
                              <p:par>
                                <p:cTn id="8" presetID="22" presetClass="entr" presetSubtype="4"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4" grpId="0"/>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9" name="矩形 2"/>
          <p:cNvSpPr>
            <a:spLocks noChangeArrowheads="1"/>
          </p:cNvSpPr>
          <p:nvPr/>
        </p:nvSpPr>
        <p:spPr bwMode="auto">
          <a:xfrm>
            <a:off x="971551" y="1221318"/>
            <a:ext cx="7345363"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上下文才能体会出来。</a:t>
            </a:r>
          </a:p>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3.</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理解大意。有些词语的意思我们不必反复琢磨，非要找出精准的解释，只需了解大意即可。</a:t>
            </a:r>
          </a:p>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4.</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从影视作品中品悟情感。本单元我们所读过的这几个精彩的故事，都被</a:t>
            </a:r>
          </a:p>
        </p:txBody>
      </p:sp>
    </p:spTree>
  </p:cSld>
  <p:clrMapOvr>
    <a:masterClrMapping/>
  </p:clrMapOvr>
  <p:transition/>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矩形 2"/>
          <p:cNvSpPr>
            <a:spLocks noChangeArrowheads="1"/>
          </p:cNvSpPr>
          <p:nvPr/>
        </p:nvSpPr>
        <p:spPr bwMode="auto">
          <a:xfrm>
            <a:off x="1187451" y="1797052"/>
            <a:ext cx="6985000"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制作成了影视作品，在闲暇时可以找到相关的影视资料进行观看，再结合课文内容，更深层次地理解某些难懂的语句所要表达的情感。</a:t>
            </a: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transition/>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图片 3"/>
          <p:cNvPicPr>
            <a:picLocks noChangeAspect="1" noChangeArrowheads="1"/>
          </p:cNvPicPr>
          <p:nvPr/>
        </p:nvPicPr>
        <p:blipFill>
          <a:blip r:embed="rId2" cstate="email"/>
          <a:srcRect/>
          <a:stretch>
            <a:fillRect/>
          </a:stretch>
        </p:blipFill>
        <p:spPr bwMode="auto">
          <a:xfrm>
            <a:off x="1079501" y="1559985"/>
            <a:ext cx="504825" cy="6688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8" name="文本框 4"/>
          <p:cNvSpPr txBox="1">
            <a:spLocks noChangeArrowheads="1"/>
          </p:cNvSpPr>
          <p:nvPr/>
        </p:nvSpPr>
        <p:spPr bwMode="auto">
          <a:xfrm>
            <a:off x="1547814" y="1373717"/>
            <a:ext cx="6481762"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你能猜出下面词语的大致意思吗？</a:t>
            </a:r>
          </a:p>
        </p:txBody>
      </p:sp>
      <p:grpSp>
        <p:nvGrpSpPr>
          <p:cNvPr id="2" name="组合 7"/>
          <p:cNvGrpSpPr/>
          <p:nvPr/>
        </p:nvGrpSpPr>
        <p:grpSpPr bwMode="auto">
          <a:xfrm>
            <a:off x="1331914" y="3141133"/>
            <a:ext cx="6842125" cy="3627435"/>
            <a:chOff x="989348" y="2355726"/>
            <a:chExt cx="6840760" cy="2720157"/>
          </a:xfrm>
        </p:grpSpPr>
        <p:pic>
          <p:nvPicPr>
            <p:cNvPr id="9220" name="图片 2"/>
            <p:cNvPicPr>
              <a:picLocks noChangeAspect="1" noChangeArrowheads="1"/>
            </p:cNvPicPr>
            <p:nvPr/>
          </p:nvPicPr>
          <p:blipFill>
            <a:blip r:embed="rId3" cstate="email"/>
            <a:srcRect/>
            <a:stretch>
              <a:fillRect/>
            </a:stretch>
          </p:blipFill>
          <p:spPr bwMode="auto">
            <a:xfrm>
              <a:off x="989348" y="2355726"/>
              <a:ext cx="6840760" cy="1465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21" name="矩形 6"/>
            <p:cNvSpPr>
              <a:spLocks noChangeArrowheads="1"/>
            </p:cNvSpPr>
            <p:nvPr/>
          </p:nvSpPr>
          <p:spPr bwMode="auto">
            <a:xfrm>
              <a:off x="1835696" y="2447299"/>
              <a:ext cx="5706380" cy="26285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00"/>
                  </a:solidFill>
                  <a:effectLst/>
                  <a:uLnTx/>
                  <a:uFillTx/>
                  <a:latin typeface="楷体" panose="02010609060101010101" pitchFamily="49" charset="-122"/>
                  <a:ea typeface="楷体" panose="02010609060101010101" pitchFamily="49" charset="-122"/>
                  <a:cs typeface="+mn-cs"/>
                </a:rPr>
                <a:t>榜文 客官 印信 驿站 伙计</a:t>
              </a:r>
            </a:p>
            <a:p>
              <a:pPr marL="0" marR="0" lvl="0" indent="0" algn="l" defTabSz="1219200" rtl="0" eaLnBrk="0"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00"/>
                  </a:solidFill>
                  <a:effectLst/>
                  <a:uLnTx/>
                  <a:uFillTx/>
                  <a:latin typeface="楷体" panose="02010609060101010101" pitchFamily="49" charset="-122"/>
                  <a:ea typeface="楷体" panose="02010609060101010101" pitchFamily="49" charset="-122"/>
                  <a:cs typeface="+mn-cs"/>
                </a:rPr>
                <a:t>郎中 店家 客舍 货郎 墨客</a:t>
              </a:r>
            </a:p>
          </p:txBody>
        </p:sp>
      </p:grpSp>
      <p:pic>
        <p:nvPicPr>
          <p:cNvPr id="9222" name="图片 8"/>
          <p:cNvPicPr>
            <a:picLocks noChangeAspect="1" noChangeArrowheads="1"/>
          </p:cNvPicPr>
          <p:nvPr/>
        </p:nvPicPr>
        <p:blipFill>
          <a:blip r:embed="rId4" cstate="email"/>
          <a:srcRect/>
          <a:stretch>
            <a:fillRect/>
          </a:stretch>
        </p:blipFill>
        <p:spPr bwMode="auto">
          <a:xfrm>
            <a:off x="395289" y="353485"/>
            <a:ext cx="2684462" cy="687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文本框 3"/>
          <p:cNvSpPr txBox="1">
            <a:spLocks noChangeArrowheads="1"/>
          </p:cNvSpPr>
          <p:nvPr/>
        </p:nvSpPr>
        <p:spPr bwMode="auto">
          <a:xfrm>
            <a:off x="1331914" y="2277534"/>
            <a:ext cx="7272337"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我的发现：</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大家一定发现了，同一样事物，在古代和现代，人们对其的说法是不一样的。如下面表格所示：</a:t>
            </a:r>
          </a:p>
        </p:txBody>
      </p:sp>
      <p:pic>
        <p:nvPicPr>
          <p:cNvPr id="7171" name="图片 5"/>
          <p:cNvPicPr>
            <a:picLocks noChangeAspect="1" noChangeArrowheads="1"/>
          </p:cNvPicPr>
          <p:nvPr/>
        </p:nvPicPr>
        <p:blipFill>
          <a:blip r:embed="rId2" cstate="email"/>
          <a:srcRect/>
          <a:stretch>
            <a:fillRect/>
          </a:stretch>
        </p:blipFill>
        <p:spPr bwMode="auto">
          <a:xfrm>
            <a:off x="1116013" y="452968"/>
            <a:ext cx="1293812" cy="21272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171"/>
                                        </p:tgtEl>
                                        <p:attrNameLst>
                                          <p:attrName>style.visibility</p:attrName>
                                        </p:attrNameLst>
                                      </p:cBhvr>
                                      <p:to>
                                        <p:strVal val="visible"/>
                                      </p:to>
                                    </p:set>
                                    <p:animEffect transition="in" filter="fade">
                                      <p:cBhvr>
                                        <p:cTn id="7" dur="1000"/>
                                        <p:tgtEl>
                                          <p:spTgt spid="7171"/>
                                        </p:tgtEl>
                                      </p:cBhvr>
                                    </p:animEffect>
                                    <p:anim calcmode="lin" valueType="num">
                                      <p:cBhvr>
                                        <p:cTn id="8" dur="1000" fill="hold"/>
                                        <p:tgtEl>
                                          <p:spTgt spid="7171"/>
                                        </p:tgtEl>
                                        <p:attrNameLst>
                                          <p:attrName>ppt_x</p:attrName>
                                        </p:attrNameLst>
                                      </p:cBhvr>
                                      <p:tavLst>
                                        <p:tav tm="0">
                                          <p:val>
                                            <p:strVal val="#ppt_x"/>
                                          </p:val>
                                        </p:tav>
                                        <p:tav tm="100000">
                                          <p:val>
                                            <p:strVal val="#ppt_x"/>
                                          </p:val>
                                        </p:tav>
                                      </p:tavLst>
                                    </p:anim>
                                    <p:anim calcmode="lin" valueType="num">
                                      <p:cBhvr>
                                        <p:cTn id="9" dur="1000" fill="hold"/>
                                        <p:tgtEl>
                                          <p:spTgt spid="717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7170"/>
                                        </p:tgtEl>
                                        <p:attrNameLst>
                                          <p:attrName>style.visibility</p:attrName>
                                        </p:attrNameLst>
                                      </p:cBhvr>
                                      <p:to>
                                        <p:strVal val="visible"/>
                                      </p:to>
                                    </p:set>
                                    <p:animEffect transition="in" filter="fade">
                                      <p:cBhvr>
                                        <p:cTn id="12" dur="1000"/>
                                        <p:tgtEl>
                                          <p:spTgt spid="7170"/>
                                        </p:tgtEl>
                                      </p:cBhvr>
                                    </p:animEffect>
                                    <p:anim calcmode="lin" valueType="num">
                                      <p:cBhvr>
                                        <p:cTn id="13" dur="1000" fill="hold"/>
                                        <p:tgtEl>
                                          <p:spTgt spid="7170"/>
                                        </p:tgtEl>
                                        <p:attrNameLst>
                                          <p:attrName>ppt_x</p:attrName>
                                        </p:attrNameLst>
                                      </p:cBhvr>
                                      <p:tavLst>
                                        <p:tav tm="0">
                                          <p:val>
                                            <p:strVal val="#ppt_x"/>
                                          </p:val>
                                        </p:tav>
                                        <p:tav tm="100000">
                                          <p:val>
                                            <p:strVal val="#ppt_x"/>
                                          </p:val>
                                        </p:tav>
                                      </p:tavLst>
                                    </p:anim>
                                    <p:anim calcmode="lin" valueType="num">
                                      <p:cBhvr>
                                        <p:cTn id="14" dur="1000" fill="hold"/>
                                        <p:tgtEl>
                                          <p:spTgt spid="717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p:bld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1690688" y="605367"/>
          <a:ext cx="5735637" cy="5626104"/>
        </p:xfrm>
        <a:graphic>
          <a:graphicData uri="http://schemas.openxmlformats.org/drawingml/2006/table">
            <a:tbl>
              <a:tblPr firstRow="1" bandRow="1">
                <a:tableStyleId>{5940675A-B579-460E-94D1-54222C63F5DA}</a:tableStyleId>
              </a:tblPr>
              <a:tblGrid>
                <a:gridCol w="1433909"/>
                <a:gridCol w="1433909"/>
                <a:gridCol w="1433909"/>
                <a:gridCol w="1433909"/>
              </a:tblGrid>
              <a:tr h="937684">
                <a:tc>
                  <a:txBody>
                    <a:bodyPr/>
                    <a:lstStyle/>
                    <a:p>
                      <a:endParaRPr lang="zh-CN" altLang="en-US" sz="2400" dirty="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dirty="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r h="937684">
                <a:tc>
                  <a:txBody>
                    <a:bodyPr/>
                    <a:lstStyle/>
                    <a:p>
                      <a:endParaRPr lang="zh-CN" altLang="en-US" sz="2400" dirty="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dirty="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dirty="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dirty="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r h="937684">
                <a:tc>
                  <a:txBody>
                    <a:bodyPr/>
                    <a:lstStyle/>
                    <a:p>
                      <a:endParaRPr lang="zh-CN" altLang="en-US" sz="2400" dirty="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dirty="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dirty="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dirty="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r h="937684">
                <a:tc>
                  <a:txBody>
                    <a:bodyPr/>
                    <a:lstStyle/>
                    <a:p>
                      <a:endParaRPr lang="zh-CN" altLang="en-US" sz="2400" dirty="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dirty="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r h="937684">
                <a:tc>
                  <a:txBody>
                    <a:bodyPr/>
                    <a:lstStyle/>
                    <a:p>
                      <a:endParaRPr lang="zh-CN" altLang="en-US" sz="2400" dirty="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dirty="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dirty="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r h="937684">
                <a:tc>
                  <a:txBody>
                    <a:bodyPr/>
                    <a:lstStyle/>
                    <a:p>
                      <a:endParaRPr lang="zh-CN" altLang="en-US" sz="2400" dirty="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dirty="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dirty="0"/>
                    </a:p>
                  </a:txBody>
                  <a:tcPr marT="60948" marB="60948">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bl>
          </a:graphicData>
        </a:graphic>
      </p:graphicFrame>
      <p:sp>
        <p:nvSpPr>
          <p:cNvPr id="8231" name="TextBox 3"/>
          <p:cNvSpPr txBox="1">
            <a:spLocks noChangeArrowheads="1"/>
          </p:cNvSpPr>
          <p:nvPr/>
        </p:nvSpPr>
        <p:spPr bwMode="auto">
          <a:xfrm>
            <a:off x="2112964" y="599017"/>
            <a:ext cx="596900"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古</a:t>
            </a:r>
          </a:p>
        </p:txBody>
      </p:sp>
      <p:sp>
        <p:nvSpPr>
          <p:cNvPr id="8232" name="TextBox 4"/>
          <p:cNvSpPr txBox="1">
            <a:spLocks noChangeArrowheads="1"/>
          </p:cNvSpPr>
          <p:nvPr/>
        </p:nvSpPr>
        <p:spPr bwMode="auto">
          <a:xfrm>
            <a:off x="3563938" y="599017"/>
            <a:ext cx="596900"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今</a:t>
            </a:r>
          </a:p>
        </p:txBody>
      </p:sp>
      <p:sp>
        <p:nvSpPr>
          <p:cNvPr id="8233" name="TextBox 6"/>
          <p:cNvSpPr txBox="1">
            <a:spLocks noChangeArrowheads="1"/>
          </p:cNvSpPr>
          <p:nvPr/>
        </p:nvSpPr>
        <p:spPr bwMode="auto">
          <a:xfrm>
            <a:off x="6389689" y="599017"/>
            <a:ext cx="596900"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今</a:t>
            </a:r>
          </a:p>
        </p:txBody>
      </p:sp>
      <p:sp>
        <p:nvSpPr>
          <p:cNvPr id="8234" name="TextBox 7"/>
          <p:cNvSpPr txBox="1">
            <a:spLocks noChangeArrowheads="1"/>
          </p:cNvSpPr>
          <p:nvPr/>
        </p:nvSpPr>
        <p:spPr bwMode="auto">
          <a:xfrm>
            <a:off x="4994275" y="599017"/>
            <a:ext cx="596900"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古</a:t>
            </a:r>
          </a:p>
        </p:txBody>
      </p:sp>
      <p:sp>
        <p:nvSpPr>
          <p:cNvPr id="8235" name="TextBox 10"/>
          <p:cNvSpPr txBox="1">
            <a:spLocks noChangeArrowheads="1"/>
          </p:cNvSpPr>
          <p:nvPr/>
        </p:nvSpPr>
        <p:spPr bwMode="auto">
          <a:xfrm>
            <a:off x="1908176" y="1604434"/>
            <a:ext cx="1008063"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4472C4">
                    <a:lumMod val="75000"/>
                  </a:srgbClr>
                </a:solidFill>
                <a:effectLst/>
                <a:uLnTx/>
                <a:uFillTx/>
                <a:latin typeface="楷体" panose="02010609060101010101" pitchFamily="49" charset="-122"/>
                <a:ea typeface="楷体" panose="02010609060101010101" pitchFamily="49" charset="-122"/>
                <a:cs typeface="+mn-cs"/>
              </a:rPr>
              <a:t>榜文</a:t>
            </a:r>
          </a:p>
        </p:txBody>
      </p:sp>
      <p:sp>
        <p:nvSpPr>
          <p:cNvPr id="8236" name="TextBox 11"/>
          <p:cNvSpPr txBox="1">
            <a:spLocks noChangeArrowheads="1"/>
          </p:cNvSpPr>
          <p:nvPr/>
        </p:nvSpPr>
        <p:spPr bwMode="auto">
          <a:xfrm>
            <a:off x="3357563" y="1604434"/>
            <a:ext cx="10096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告示</a:t>
            </a:r>
          </a:p>
        </p:txBody>
      </p:sp>
      <p:sp>
        <p:nvSpPr>
          <p:cNvPr id="8237" name="TextBox 13"/>
          <p:cNvSpPr txBox="1">
            <a:spLocks noChangeArrowheads="1"/>
          </p:cNvSpPr>
          <p:nvPr/>
        </p:nvSpPr>
        <p:spPr bwMode="auto">
          <a:xfrm>
            <a:off x="6183313" y="1604434"/>
            <a:ext cx="10096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顾客</a:t>
            </a:r>
          </a:p>
        </p:txBody>
      </p:sp>
      <p:sp>
        <p:nvSpPr>
          <p:cNvPr id="8238" name="TextBox 16"/>
          <p:cNvSpPr txBox="1">
            <a:spLocks noChangeArrowheads="1"/>
          </p:cNvSpPr>
          <p:nvPr/>
        </p:nvSpPr>
        <p:spPr bwMode="auto">
          <a:xfrm>
            <a:off x="3152776" y="3412067"/>
            <a:ext cx="141922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服务员</a:t>
            </a:r>
          </a:p>
        </p:txBody>
      </p:sp>
      <p:sp>
        <p:nvSpPr>
          <p:cNvPr id="8239" name="TextBox 17"/>
          <p:cNvSpPr txBox="1">
            <a:spLocks noChangeArrowheads="1"/>
          </p:cNvSpPr>
          <p:nvPr/>
        </p:nvSpPr>
        <p:spPr bwMode="auto">
          <a:xfrm>
            <a:off x="1908176" y="3412067"/>
            <a:ext cx="1008063"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4472C4">
                    <a:lumMod val="75000"/>
                  </a:srgbClr>
                </a:solidFill>
                <a:effectLst/>
                <a:uLnTx/>
                <a:uFillTx/>
                <a:latin typeface="楷体" panose="02010609060101010101" pitchFamily="49" charset="-122"/>
                <a:ea typeface="楷体" panose="02010609060101010101" pitchFamily="49" charset="-122"/>
                <a:cs typeface="+mn-cs"/>
              </a:rPr>
              <a:t>伙计</a:t>
            </a:r>
          </a:p>
        </p:txBody>
      </p:sp>
      <p:sp>
        <p:nvSpPr>
          <p:cNvPr id="8240" name="TextBox 19"/>
          <p:cNvSpPr txBox="1">
            <a:spLocks noChangeArrowheads="1"/>
          </p:cNvSpPr>
          <p:nvPr/>
        </p:nvSpPr>
        <p:spPr bwMode="auto">
          <a:xfrm>
            <a:off x="4787900" y="3412067"/>
            <a:ext cx="10096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4472C4">
                    <a:lumMod val="75000"/>
                  </a:srgbClr>
                </a:solidFill>
                <a:effectLst/>
                <a:uLnTx/>
                <a:uFillTx/>
                <a:latin typeface="楷体" panose="02010609060101010101" pitchFamily="49" charset="-122"/>
                <a:ea typeface="楷体" panose="02010609060101010101" pitchFamily="49" charset="-122"/>
                <a:cs typeface="+mn-cs"/>
              </a:rPr>
              <a:t>郎中</a:t>
            </a:r>
          </a:p>
        </p:txBody>
      </p:sp>
      <p:sp>
        <p:nvSpPr>
          <p:cNvPr id="8241" name="TextBox 20"/>
          <p:cNvSpPr txBox="1">
            <a:spLocks noChangeArrowheads="1"/>
          </p:cNvSpPr>
          <p:nvPr/>
        </p:nvSpPr>
        <p:spPr bwMode="auto">
          <a:xfrm>
            <a:off x="3357563" y="2533651"/>
            <a:ext cx="10096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公章</a:t>
            </a:r>
          </a:p>
        </p:txBody>
      </p:sp>
      <p:sp>
        <p:nvSpPr>
          <p:cNvPr id="8242" name="TextBox 21"/>
          <p:cNvSpPr txBox="1">
            <a:spLocks noChangeArrowheads="1"/>
          </p:cNvSpPr>
          <p:nvPr/>
        </p:nvSpPr>
        <p:spPr bwMode="auto">
          <a:xfrm>
            <a:off x="4787900" y="2533651"/>
            <a:ext cx="10096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4472C4">
                    <a:lumMod val="75000"/>
                  </a:srgbClr>
                </a:solidFill>
                <a:effectLst/>
                <a:uLnTx/>
                <a:uFillTx/>
                <a:latin typeface="楷体" panose="02010609060101010101" pitchFamily="49" charset="-122"/>
                <a:ea typeface="楷体" panose="02010609060101010101" pitchFamily="49" charset="-122"/>
                <a:cs typeface="+mn-cs"/>
              </a:rPr>
              <a:t>驿站</a:t>
            </a:r>
          </a:p>
        </p:txBody>
      </p:sp>
      <p:sp>
        <p:nvSpPr>
          <p:cNvPr id="8243" name="TextBox 23"/>
          <p:cNvSpPr txBox="1">
            <a:spLocks noChangeArrowheads="1"/>
          </p:cNvSpPr>
          <p:nvPr/>
        </p:nvSpPr>
        <p:spPr bwMode="auto">
          <a:xfrm>
            <a:off x="3357563" y="4442885"/>
            <a:ext cx="10096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老板</a:t>
            </a:r>
          </a:p>
        </p:txBody>
      </p:sp>
      <p:sp>
        <p:nvSpPr>
          <p:cNvPr id="8244" name="TextBox 24"/>
          <p:cNvSpPr txBox="1">
            <a:spLocks noChangeArrowheads="1"/>
          </p:cNvSpPr>
          <p:nvPr/>
        </p:nvSpPr>
        <p:spPr bwMode="auto">
          <a:xfrm>
            <a:off x="4787900" y="4442885"/>
            <a:ext cx="10096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4472C4">
                    <a:lumMod val="75000"/>
                  </a:srgbClr>
                </a:solidFill>
                <a:effectLst/>
                <a:uLnTx/>
                <a:uFillTx/>
                <a:latin typeface="楷体" panose="02010609060101010101" pitchFamily="49" charset="-122"/>
                <a:ea typeface="楷体" panose="02010609060101010101" pitchFamily="49" charset="-122"/>
                <a:cs typeface="+mn-cs"/>
              </a:rPr>
              <a:t>客舍</a:t>
            </a:r>
          </a:p>
        </p:txBody>
      </p:sp>
      <p:sp>
        <p:nvSpPr>
          <p:cNvPr id="8245" name="TextBox 26"/>
          <p:cNvSpPr txBox="1">
            <a:spLocks noChangeArrowheads="1"/>
          </p:cNvSpPr>
          <p:nvPr/>
        </p:nvSpPr>
        <p:spPr bwMode="auto">
          <a:xfrm>
            <a:off x="6183313" y="3412067"/>
            <a:ext cx="10096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医生</a:t>
            </a:r>
          </a:p>
        </p:txBody>
      </p:sp>
      <p:sp>
        <p:nvSpPr>
          <p:cNvPr id="8246" name="TextBox 28"/>
          <p:cNvSpPr txBox="1">
            <a:spLocks noChangeArrowheads="1"/>
          </p:cNvSpPr>
          <p:nvPr/>
        </p:nvSpPr>
        <p:spPr bwMode="auto">
          <a:xfrm>
            <a:off x="1908176" y="2533651"/>
            <a:ext cx="1008063"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4472C4">
                    <a:lumMod val="75000"/>
                  </a:srgbClr>
                </a:solidFill>
                <a:effectLst/>
                <a:uLnTx/>
                <a:uFillTx/>
                <a:latin typeface="楷体" panose="02010609060101010101" pitchFamily="49" charset="-122"/>
                <a:ea typeface="楷体" panose="02010609060101010101" pitchFamily="49" charset="-122"/>
                <a:cs typeface="+mn-cs"/>
              </a:rPr>
              <a:t>印信</a:t>
            </a:r>
          </a:p>
        </p:txBody>
      </p:sp>
      <p:sp>
        <p:nvSpPr>
          <p:cNvPr id="8247" name="TextBox 29"/>
          <p:cNvSpPr txBox="1">
            <a:spLocks noChangeArrowheads="1"/>
          </p:cNvSpPr>
          <p:nvPr/>
        </p:nvSpPr>
        <p:spPr bwMode="auto">
          <a:xfrm>
            <a:off x="6183313" y="2533651"/>
            <a:ext cx="10096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旅店</a:t>
            </a:r>
          </a:p>
        </p:txBody>
      </p:sp>
      <p:sp>
        <p:nvSpPr>
          <p:cNvPr id="8248" name="TextBox 31"/>
          <p:cNvSpPr txBox="1">
            <a:spLocks noChangeArrowheads="1"/>
          </p:cNvSpPr>
          <p:nvPr/>
        </p:nvSpPr>
        <p:spPr bwMode="auto">
          <a:xfrm>
            <a:off x="1908176" y="4442885"/>
            <a:ext cx="1008063"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4472C4">
                    <a:lumMod val="75000"/>
                  </a:srgbClr>
                </a:solidFill>
                <a:effectLst/>
                <a:uLnTx/>
                <a:uFillTx/>
                <a:latin typeface="楷体" panose="02010609060101010101" pitchFamily="49" charset="-122"/>
                <a:ea typeface="楷体" panose="02010609060101010101" pitchFamily="49" charset="-122"/>
                <a:cs typeface="+mn-cs"/>
              </a:rPr>
              <a:t>店家</a:t>
            </a:r>
          </a:p>
        </p:txBody>
      </p:sp>
      <p:sp>
        <p:nvSpPr>
          <p:cNvPr id="8249" name="TextBox 32"/>
          <p:cNvSpPr txBox="1">
            <a:spLocks noChangeArrowheads="1"/>
          </p:cNvSpPr>
          <p:nvPr/>
        </p:nvSpPr>
        <p:spPr bwMode="auto">
          <a:xfrm>
            <a:off x="6183313" y="4442885"/>
            <a:ext cx="10096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酒店</a:t>
            </a:r>
          </a:p>
        </p:txBody>
      </p:sp>
      <p:sp>
        <p:nvSpPr>
          <p:cNvPr id="8250" name="TextBox 33"/>
          <p:cNvSpPr txBox="1">
            <a:spLocks noChangeArrowheads="1"/>
          </p:cNvSpPr>
          <p:nvPr/>
        </p:nvSpPr>
        <p:spPr bwMode="auto">
          <a:xfrm>
            <a:off x="4787900" y="1604434"/>
            <a:ext cx="10096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4472C4">
                    <a:lumMod val="75000"/>
                  </a:srgbClr>
                </a:solidFill>
                <a:effectLst/>
                <a:uLnTx/>
                <a:uFillTx/>
                <a:latin typeface="楷体" panose="02010609060101010101" pitchFamily="49" charset="-122"/>
                <a:ea typeface="楷体" panose="02010609060101010101" pitchFamily="49" charset="-122"/>
                <a:cs typeface="+mn-cs"/>
              </a:rPr>
              <a:t>客官</a:t>
            </a:r>
          </a:p>
        </p:txBody>
      </p:sp>
      <p:sp>
        <p:nvSpPr>
          <p:cNvPr id="8251" name="TextBox 35"/>
          <p:cNvSpPr txBox="1">
            <a:spLocks noChangeArrowheads="1"/>
          </p:cNvSpPr>
          <p:nvPr/>
        </p:nvSpPr>
        <p:spPr bwMode="auto">
          <a:xfrm>
            <a:off x="3357563" y="5336118"/>
            <a:ext cx="10096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商贩</a:t>
            </a:r>
          </a:p>
        </p:txBody>
      </p:sp>
      <p:sp>
        <p:nvSpPr>
          <p:cNvPr id="8252" name="TextBox 36"/>
          <p:cNvSpPr txBox="1">
            <a:spLocks noChangeArrowheads="1"/>
          </p:cNvSpPr>
          <p:nvPr/>
        </p:nvSpPr>
        <p:spPr bwMode="auto">
          <a:xfrm>
            <a:off x="4787900" y="5336118"/>
            <a:ext cx="10096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4472C4">
                    <a:lumMod val="75000"/>
                  </a:srgbClr>
                </a:solidFill>
                <a:effectLst/>
                <a:uLnTx/>
                <a:uFillTx/>
                <a:latin typeface="楷体" panose="02010609060101010101" pitchFamily="49" charset="-122"/>
                <a:ea typeface="楷体" panose="02010609060101010101" pitchFamily="49" charset="-122"/>
                <a:cs typeface="+mn-cs"/>
              </a:rPr>
              <a:t>墨客</a:t>
            </a:r>
          </a:p>
        </p:txBody>
      </p:sp>
      <p:sp>
        <p:nvSpPr>
          <p:cNvPr id="8253" name="TextBox 37"/>
          <p:cNvSpPr txBox="1">
            <a:spLocks noChangeArrowheads="1"/>
          </p:cNvSpPr>
          <p:nvPr/>
        </p:nvSpPr>
        <p:spPr bwMode="auto">
          <a:xfrm>
            <a:off x="6183313" y="5336118"/>
            <a:ext cx="10096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文人</a:t>
            </a:r>
          </a:p>
        </p:txBody>
      </p:sp>
      <p:sp>
        <p:nvSpPr>
          <p:cNvPr id="8254" name="TextBox 38"/>
          <p:cNvSpPr txBox="1">
            <a:spLocks noChangeArrowheads="1"/>
          </p:cNvSpPr>
          <p:nvPr/>
        </p:nvSpPr>
        <p:spPr bwMode="auto">
          <a:xfrm>
            <a:off x="1908176" y="5336118"/>
            <a:ext cx="100647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4472C4">
                    <a:lumMod val="75000"/>
                  </a:srgbClr>
                </a:solidFill>
                <a:effectLst/>
                <a:uLnTx/>
                <a:uFillTx/>
                <a:latin typeface="楷体" panose="02010609060101010101" pitchFamily="49" charset="-122"/>
                <a:ea typeface="楷体" panose="02010609060101010101" pitchFamily="49" charset="-122"/>
                <a:cs typeface="+mn-cs"/>
              </a:rPr>
              <a:t>货郎</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8231"/>
                                        </p:tgtEl>
                                        <p:attrNameLst>
                                          <p:attrName>style.visibility</p:attrName>
                                        </p:attrNameLst>
                                      </p:cBhvr>
                                      <p:to>
                                        <p:strVal val="visible"/>
                                      </p:to>
                                    </p:set>
                                    <p:animEffect transition="in" filter="randombar(horizontal)">
                                      <p:cBhvr>
                                        <p:cTn id="10" dur="500"/>
                                        <p:tgtEl>
                                          <p:spTgt spid="8231"/>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8232"/>
                                        </p:tgtEl>
                                        <p:attrNameLst>
                                          <p:attrName>style.visibility</p:attrName>
                                        </p:attrNameLst>
                                      </p:cBhvr>
                                      <p:to>
                                        <p:strVal val="visible"/>
                                      </p:to>
                                    </p:set>
                                    <p:animEffect transition="in" filter="randombar(horizontal)">
                                      <p:cBhvr>
                                        <p:cTn id="13" dur="500"/>
                                        <p:tgtEl>
                                          <p:spTgt spid="8232"/>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8233"/>
                                        </p:tgtEl>
                                        <p:attrNameLst>
                                          <p:attrName>style.visibility</p:attrName>
                                        </p:attrNameLst>
                                      </p:cBhvr>
                                      <p:to>
                                        <p:strVal val="visible"/>
                                      </p:to>
                                    </p:set>
                                    <p:animEffect transition="in" filter="randombar(horizontal)">
                                      <p:cBhvr>
                                        <p:cTn id="16" dur="500"/>
                                        <p:tgtEl>
                                          <p:spTgt spid="8233"/>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8234"/>
                                        </p:tgtEl>
                                        <p:attrNameLst>
                                          <p:attrName>style.visibility</p:attrName>
                                        </p:attrNameLst>
                                      </p:cBhvr>
                                      <p:to>
                                        <p:strVal val="visible"/>
                                      </p:to>
                                    </p:set>
                                    <p:animEffect transition="in" filter="randombar(horizontal)">
                                      <p:cBhvr>
                                        <p:cTn id="19" dur="500"/>
                                        <p:tgtEl>
                                          <p:spTgt spid="8234"/>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8235"/>
                                        </p:tgtEl>
                                        <p:attrNameLst>
                                          <p:attrName>style.visibility</p:attrName>
                                        </p:attrNameLst>
                                      </p:cBhvr>
                                      <p:to>
                                        <p:strVal val="visible"/>
                                      </p:to>
                                    </p:set>
                                    <p:animEffect transition="in" filter="randombar(horizontal)">
                                      <p:cBhvr>
                                        <p:cTn id="22" dur="500"/>
                                        <p:tgtEl>
                                          <p:spTgt spid="8235"/>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8236"/>
                                        </p:tgtEl>
                                        <p:attrNameLst>
                                          <p:attrName>style.visibility</p:attrName>
                                        </p:attrNameLst>
                                      </p:cBhvr>
                                      <p:to>
                                        <p:strVal val="visible"/>
                                      </p:to>
                                    </p:set>
                                    <p:animEffect transition="in" filter="randombar(horizontal)">
                                      <p:cBhvr>
                                        <p:cTn id="25" dur="500"/>
                                        <p:tgtEl>
                                          <p:spTgt spid="8236"/>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8237"/>
                                        </p:tgtEl>
                                        <p:attrNameLst>
                                          <p:attrName>style.visibility</p:attrName>
                                        </p:attrNameLst>
                                      </p:cBhvr>
                                      <p:to>
                                        <p:strVal val="visible"/>
                                      </p:to>
                                    </p:set>
                                    <p:animEffect transition="in" filter="randombar(horizontal)">
                                      <p:cBhvr>
                                        <p:cTn id="28" dur="500"/>
                                        <p:tgtEl>
                                          <p:spTgt spid="8237"/>
                                        </p:tgtEl>
                                      </p:cBhvr>
                                    </p:animEffect>
                                  </p:childTnLst>
                                </p:cTn>
                              </p:par>
                              <p:par>
                                <p:cTn id="29" presetID="14" presetClass="entr" presetSubtype="10" fill="hold" grpId="0" nodeType="withEffect">
                                  <p:stCondLst>
                                    <p:cond delay="0"/>
                                  </p:stCondLst>
                                  <p:childTnLst>
                                    <p:set>
                                      <p:cBhvr>
                                        <p:cTn id="30" dur="1" fill="hold">
                                          <p:stCondLst>
                                            <p:cond delay="0"/>
                                          </p:stCondLst>
                                        </p:cTn>
                                        <p:tgtEl>
                                          <p:spTgt spid="8238"/>
                                        </p:tgtEl>
                                        <p:attrNameLst>
                                          <p:attrName>style.visibility</p:attrName>
                                        </p:attrNameLst>
                                      </p:cBhvr>
                                      <p:to>
                                        <p:strVal val="visible"/>
                                      </p:to>
                                    </p:set>
                                    <p:animEffect transition="in" filter="randombar(horizontal)">
                                      <p:cBhvr>
                                        <p:cTn id="31" dur="500"/>
                                        <p:tgtEl>
                                          <p:spTgt spid="8238"/>
                                        </p:tgtEl>
                                      </p:cBhvr>
                                    </p:animEffect>
                                  </p:childTnLst>
                                </p:cTn>
                              </p:par>
                              <p:par>
                                <p:cTn id="32" presetID="14" presetClass="entr" presetSubtype="10" fill="hold" grpId="0" nodeType="withEffect">
                                  <p:stCondLst>
                                    <p:cond delay="0"/>
                                  </p:stCondLst>
                                  <p:childTnLst>
                                    <p:set>
                                      <p:cBhvr>
                                        <p:cTn id="33" dur="1" fill="hold">
                                          <p:stCondLst>
                                            <p:cond delay="0"/>
                                          </p:stCondLst>
                                        </p:cTn>
                                        <p:tgtEl>
                                          <p:spTgt spid="8239"/>
                                        </p:tgtEl>
                                        <p:attrNameLst>
                                          <p:attrName>style.visibility</p:attrName>
                                        </p:attrNameLst>
                                      </p:cBhvr>
                                      <p:to>
                                        <p:strVal val="visible"/>
                                      </p:to>
                                    </p:set>
                                    <p:animEffect transition="in" filter="randombar(horizontal)">
                                      <p:cBhvr>
                                        <p:cTn id="34" dur="500"/>
                                        <p:tgtEl>
                                          <p:spTgt spid="8239"/>
                                        </p:tgtEl>
                                      </p:cBhvr>
                                    </p:animEffect>
                                  </p:childTnLst>
                                </p:cTn>
                              </p:par>
                              <p:par>
                                <p:cTn id="35" presetID="14" presetClass="entr" presetSubtype="10" fill="hold" grpId="0" nodeType="withEffect">
                                  <p:stCondLst>
                                    <p:cond delay="0"/>
                                  </p:stCondLst>
                                  <p:childTnLst>
                                    <p:set>
                                      <p:cBhvr>
                                        <p:cTn id="36" dur="1" fill="hold">
                                          <p:stCondLst>
                                            <p:cond delay="0"/>
                                          </p:stCondLst>
                                        </p:cTn>
                                        <p:tgtEl>
                                          <p:spTgt spid="8240"/>
                                        </p:tgtEl>
                                        <p:attrNameLst>
                                          <p:attrName>style.visibility</p:attrName>
                                        </p:attrNameLst>
                                      </p:cBhvr>
                                      <p:to>
                                        <p:strVal val="visible"/>
                                      </p:to>
                                    </p:set>
                                    <p:animEffect transition="in" filter="randombar(horizontal)">
                                      <p:cBhvr>
                                        <p:cTn id="37" dur="500"/>
                                        <p:tgtEl>
                                          <p:spTgt spid="8240"/>
                                        </p:tgtEl>
                                      </p:cBhvr>
                                    </p:animEffect>
                                  </p:childTnLst>
                                </p:cTn>
                              </p:par>
                              <p:par>
                                <p:cTn id="38" presetID="14" presetClass="entr" presetSubtype="10" fill="hold" grpId="0" nodeType="withEffect">
                                  <p:stCondLst>
                                    <p:cond delay="0"/>
                                  </p:stCondLst>
                                  <p:childTnLst>
                                    <p:set>
                                      <p:cBhvr>
                                        <p:cTn id="39" dur="1" fill="hold">
                                          <p:stCondLst>
                                            <p:cond delay="0"/>
                                          </p:stCondLst>
                                        </p:cTn>
                                        <p:tgtEl>
                                          <p:spTgt spid="8241"/>
                                        </p:tgtEl>
                                        <p:attrNameLst>
                                          <p:attrName>style.visibility</p:attrName>
                                        </p:attrNameLst>
                                      </p:cBhvr>
                                      <p:to>
                                        <p:strVal val="visible"/>
                                      </p:to>
                                    </p:set>
                                    <p:animEffect transition="in" filter="randombar(horizontal)">
                                      <p:cBhvr>
                                        <p:cTn id="40" dur="500"/>
                                        <p:tgtEl>
                                          <p:spTgt spid="8241"/>
                                        </p:tgtEl>
                                      </p:cBhvr>
                                    </p:animEffect>
                                  </p:childTnLst>
                                </p:cTn>
                              </p:par>
                              <p:par>
                                <p:cTn id="41" presetID="14" presetClass="entr" presetSubtype="10" fill="hold" grpId="0" nodeType="withEffect">
                                  <p:stCondLst>
                                    <p:cond delay="0"/>
                                  </p:stCondLst>
                                  <p:childTnLst>
                                    <p:set>
                                      <p:cBhvr>
                                        <p:cTn id="42" dur="1" fill="hold">
                                          <p:stCondLst>
                                            <p:cond delay="0"/>
                                          </p:stCondLst>
                                        </p:cTn>
                                        <p:tgtEl>
                                          <p:spTgt spid="8242"/>
                                        </p:tgtEl>
                                        <p:attrNameLst>
                                          <p:attrName>style.visibility</p:attrName>
                                        </p:attrNameLst>
                                      </p:cBhvr>
                                      <p:to>
                                        <p:strVal val="visible"/>
                                      </p:to>
                                    </p:set>
                                    <p:animEffect transition="in" filter="randombar(horizontal)">
                                      <p:cBhvr>
                                        <p:cTn id="43" dur="500"/>
                                        <p:tgtEl>
                                          <p:spTgt spid="8242"/>
                                        </p:tgtEl>
                                      </p:cBhvr>
                                    </p:animEffect>
                                  </p:childTnLst>
                                </p:cTn>
                              </p:par>
                              <p:par>
                                <p:cTn id="44" presetID="14" presetClass="entr" presetSubtype="10" fill="hold" grpId="0" nodeType="withEffect">
                                  <p:stCondLst>
                                    <p:cond delay="0"/>
                                  </p:stCondLst>
                                  <p:childTnLst>
                                    <p:set>
                                      <p:cBhvr>
                                        <p:cTn id="45" dur="1" fill="hold">
                                          <p:stCondLst>
                                            <p:cond delay="0"/>
                                          </p:stCondLst>
                                        </p:cTn>
                                        <p:tgtEl>
                                          <p:spTgt spid="8243"/>
                                        </p:tgtEl>
                                        <p:attrNameLst>
                                          <p:attrName>style.visibility</p:attrName>
                                        </p:attrNameLst>
                                      </p:cBhvr>
                                      <p:to>
                                        <p:strVal val="visible"/>
                                      </p:to>
                                    </p:set>
                                    <p:animEffect transition="in" filter="randombar(horizontal)">
                                      <p:cBhvr>
                                        <p:cTn id="46" dur="500"/>
                                        <p:tgtEl>
                                          <p:spTgt spid="8243"/>
                                        </p:tgtEl>
                                      </p:cBhvr>
                                    </p:animEffect>
                                  </p:childTnLst>
                                </p:cTn>
                              </p:par>
                              <p:par>
                                <p:cTn id="47" presetID="14" presetClass="entr" presetSubtype="10" fill="hold" grpId="0" nodeType="withEffect">
                                  <p:stCondLst>
                                    <p:cond delay="0"/>
                                  </p:stCondLst>
                                  <p:childTnLst>
                                    <p:set>
                                      <p:cBhvr>
                                        <p:cTn id="48" dur="1" fill="hold">
                                          <p:stCondLst>
                                            <p:cond delay="0"/>
                                          </p:stCondLst>
                                        </p:cTn>
                                        <p:tgtEl>
                                          <p:spTgt spid="8244"/>
                                        </p:tgtEl>
                                        <p:attrNameLst>
                                          <p:attrName>style.visibility</p:attrName>
                                        </p:attrNameLst>
                                      </p:cBhvr>
                                      <p:to>
                                        <p:strVal val="visible"/>
                                      </p:to>
                                    </p:set>
                                    <p:animEffect transition="in" filter="randombar(horizontal)">
                                      <p:cBhvr>
                                        <p:cTn id="49" dur="500"/>
                                        <p:tgtEl>
                                          <p:spTgt spid="8244"/>
                                        </p:tgtEl>
                                      </p:cBhvr>
                                    </p:animEffect>
                                  </p:childTnLst>
                                </p:cTn>
                              </p:par>
                              <p:par>
                                <p:cTn id="50" presetID="14" presetClass="entr" presetSubtype="10" fill="hold" grpId="0" nodeType="withEffect">
                                  <p:stCondLst>
                                    <p:cond delay="0"/>
                                  </p:stCondLst>
                                  <p:childTnLst>
                                    <p:set>
                                      <p:cBhvr>
                                        <p:cTn id="51" dur="1" fill="hold">
                                          <p:stCondLst>
                                            <p:cond delay="0"/>
                                          </p:stCondLst>
                                        </p:cTn>
                                        <p:tgtEl>
                                          <p:spTgt spid="8245"/>
                                        </p:tgtEl>
                                        <p:attrNameLst>
                                          <p:attrName>style.visibility</p:attrName>
                                        </p:attrNameLst>
                                      </p:cBhvr>
                                      <p:to>
                                        <p:strVal val="visible"/>
                                      </p:to>
                                    </p:set>
                                    <p:animEffect transition="in" filter="randombar(horizontal)">
                                      <p:cBhvr>
                                        <p:cTn id="52" dur="500"/>
                                        <p:tgtEl>
                                          <p:spTgt spid="8245"/>
                                        </p:tgtEl>
                                      </p:cBhvr>
                                    </p:animEffect>
                                  </p:childTnLst>
                                </p:cTn>
                              </p:par>
                              <p:par>
                                <p:cTn id="53" presetID="14" presetClass="entr" presetSubtype="10" fill="hold" grpId="0" nodeType="withEffect">
                                  <p:stCondLst>
                                    <p:cond delay="0"/>
                                  </p:stCondLst>
                                  <p:childTnLst>
                                    <p:set>
                                      <p:cBhvr>
                                        <p:cTn id="54" dur="1" fill="hold">
                                          <p:stCondLst>
                                            <p:cond delay="0"/>
                                          </p:stCondLst>
                                        </p:cTn>
                                        <p:tgtEl>
                                          <p:spTgt spid="8246"/>
                                        </p:tgtEl>
                                        <p:attrNameLst>
                                          <p:attrName>style.visibility</p:attrName>
                                        </p:attrNameLst>
                                      </p:cBhvr>
                                      <p:to>
                                        <p:strVal val="visible"/>
                                      </p:to>
                                    </p:set>
                                    <p:animEffect transition="in" filter="randombar(horizontal)">
                                      <p:cBhvr>
                                        <p:cTn id="55" dur="500"/>
                                        <p:tgtEl>
                                          <p:spTgt spid="8246"/>
                                        </p:tgtEl>
                                      </p:cBhvr>
                                    </p:animEffect>
                                  </p:childTnLst>
                                </p:cTn>
                              </p:par>
                              <p:par>
                                <p:cTn id="56" presetID="14" presetClass="entr" presetSubtype="10" fill="hold" grpId="0" nodeType="withEffect">
                                  <p:stCondLst>
                                    <p:cond delay="0"/>
                                  </p:stCondLst>
                                  <p:childTnLst>
                                    <p:set>
                                      <p:cBhvr>
                                        <p:cTn id="57" dur="1" fill="hold">
                                          <p:stCondLst>
                                            <p:cond delay="0"/>
                                          </p:stCondLst>
                                        </p:cTn>
                                        <p:tgtEl>
                                          <p:spTgt spid="8247"/>
                                        </p:tgtEl>
                                        <p:attrNameLst>
                                          <p:attrName>style.visibility</p:attrName>
                                        </p:attrNameLst>
                                      </p:cBhvr>
                                      <p:to>
                                        <p:strVal val="visible"/>
                                      </p:to>
                                    </p:set>
                                    <p:animEffect transition="in" filter="randombar(horizontal)">
                                      <p:cBhvr>
                                        <p:cTn id="58" dur="500"/>
                                        <p:tgtEl>
                                          <p:spTgt spid="8247"/>
                                        </p:tgtEl>
                                      </p:cBhvr>
                                    </p:animEffect>
                                  </p:childTnLst>
                                </p:cTn>
                              </p:par>
                              <p:par>
                                <p:cTn id="59" presetID="14" presetClass="entr" presetSubtype="10" fill="hold" grpId="0" nodeType="withEffect">
                                  <p:stCondLst>
                                    <p:cond delay="0"/>
                                  </p:stCondLst>
                                  <p:childTnLst>
                                    <p:set>
                                      <p:cBhvr>
                                        <p:cTn id="60" dur="1" fill="hold">
                                          <p:stCondLst>
                                            <p:cond delay="0"/>
                                          </p:stCondLst>
                                        </p:cTn>
                                        <p:tgtEl>
                                          <p:spTgt spid="8248"/>
                                        </p:tgtEl>
                                        <p:attrNameLst>
                                          <p:attrName>style.visibility</p:attrName>
                                        </p:attrNameLst>
                                      </p:cBhvr>
                                      <p:to>
                                        <p:strVal val="visible"/>
                                      </p:to>
                                    </p:set>
                                    <p:animEffect transition="in" filter="randombar(horizontal)">
                                      <p:cBhvr>
                                        <p:cTn id="61" dur="500"/>
                                        <p:tgtEl>
                                          <p:spTgt spid="8248"/>
                                        </p:tgtEl>
                                      </p:cBhvr>
                                    </p:animEffect>
                                  </p:childTnLst>
                                </p:cTn>
                              </p:par>
                              <p:par>
                                <p:cTn id="62" presetID="14" presetClass="entr" presetSubtype="10" fill="hold" grpId="0" nodeType="withEffect">
                                  <p:stCondLst>
                                    <p:cond delay="0"/>
                                  </p:stCondLst>
                                  <p:childTnLst>
                                    <p:set>
                                      <p:cBhvr>
                                        <p:cTn id="63" dur="1" fill="hold">
                                          <p:stCondLst>
                                            <p:cond delay="0"/>
                                          </p:stCondLst>
                                        </p:cTn>
                                        <p:tgtEl>
                                          <p:spTgt spid="8249"/>
                                        </p:tgtEl>
                                        <p:attrNameLst>
                                          <p:attrName>style.visibility</p:attrName>
                                        </p:attrNameLst>
                                      </p:cBhvr>
                                      <p:to>
                                        <p:strVal val="visible"/>
                                      </p:to>
                                    </p:set>
                                    <p:animEffect transition="in" filter="randombar(horizontal)">
                                      <p:cBhvr>
                                        <p:cTn id="64" dur="500"/>
                                        <p:tgtEl>
                                          <p:spTgt spid="8249"/>
                                        </p:tgtEl>
                                      </p:cBhvr>
                                    </p:animEffect>
                                  </p:childTnLst>
                                </p:cTn>
                              </p:par>
                              <p:par>
                                <p:cTn id="65" presetID="14" presetClass="entr" presetSubtype="10" fill="hold" grpId="0" nodeType="withEffect">
                                  <p:stCondLst>
                                    <p:cond delay="0"/>
                                  </p:stCondLst>
                                  <p:childTnLst>
                                    <p:set>
                                      <p:cBhvr>
                                        <p:cTn id="66" dur="1" fill="hold">
                                          <p:stCondLst>
                                            <p:cond delay="0"/>
                                          </p:stCondLst>
                                        </p:cTn>
                                        <p:tgtEl>
                                          <p:spTgt spid="8250"/>
                                        </p:tgtEl>
                                        <p:attrNameLst>
                                          <p:attrName>style.visibility</p:attrName>
                                        </p:attrNameLst>
                                      </p:cBhvr>
                                      <p:to>
                                        <p:strVal val="visible"/>
                                      </p:to>
                                    </p:set>
                                    <p:animEffect transition="in" filter="randombar(horizontal)">
                                      <p:cBhvr>
                                        <p:cTn id="67" dur="500"/>
                                        <p:tgtEl>
                                          <p:spTgt spid="8250"/>
                                        </p:tgtEl>
                                      </p:cBhvr>
                                    </p:animEffect>
                                  </p:childTnLst>
                                </p:cTn>
                              </p:par>
                              <p:par>
                                <p:cTn id="68" presetID="14" presetClass="entr" presetSubtype="10" fill="hold" grpId="0" nodeType="withEffect">
                                  <p:stCondLst>
                                    <p:cond delay="0"/>
                                  </p:stCondLst>
                                  <p:childTnLst>
                                    <p:set>
                                      <p:cBhvr>
                                        <p:cTn id="69" dur="1" fill="hold">
                                          <p:stCondLst>
                                            <p:cond delay="0"/>
                                          </p:stCondLst>
                                        </p:cTn>
                                        <p:tgtEl>
                                          <p:spTgt spid="8251"/>
                                        </p:tgtEl>
                                        <p:attrNameLst>
                                          <p:attrName>style.visibility</p:attrName>
                                        </p:attrNameLst>
                                      </p:cBhvr>
                                      <p:to>
                                        <p:strVal val="visible"/>
                                      </p:to>
                                    </p:set>
                                    <p:animEffect transition="in" filter="randombar(horizontal)">
                                      <p:cBhvr>
                                        <p:cTn id="70" dur="500"/>
                                        <p:tgtEl>
                                          <p:spTgt spid="8251"/>
                                        </p:tgtEl>
                                      </p:cBhvr>
                                    </p:animEffect>
                                  </p:childTnLst>
                                </p:cTn>
                              </p:par>
                              <p:par>
                                <p:cTn id="71" presetID="14" presetClass="entr" presetSubtype="10" fill="hold" grpId="0" nodeType="withEffect">
                                  <p:stCondLst>
                                    <p:cond delay="0"/>
                                  </p:stCondLst>
                                  <p:childTnLst>
                                    <p:set>
                                      <p:cBhvr>
                                        <p:cTn id="72" dur="1" fill="hold">
                                          <p:stCondLst>
                                            <p:cond delay="0"/>
                                          </p:stCondLst>
                                        </p:cTn>
                                        <p:tgtEl>
                                          <p:spTgt spid="8252"/>
                                        </p:tgtEl>
                                        <p:attrNameLst>
                                          <p:attrName>style.visibility</p:attrName>
                                        </p:attrNameLst>
                                      </p:cBhvr>
                                      <p:to>
                                        <p:strVal val="visible"/>
                                      </p:to>
                                    </p:set>
                                    <p:animEffect transition="in" filter="randombar(horizontal)">
                                      <p:cBhvr>
                                        <p:cTn id="73" dur="500"/>
                                        <p:tgtEl>
                                          <p:spTgt spid="8252"/>
                                        </p:tgtEl>
                                      </p:cBhvr>
                                    </p:animEffect>
                                  </p:childTnLst>
                                </p:cTn>
                              </p:par>
                              <p:par>
                                <p:cTn id="74" presetID="14" presetClass="entr" presetSubtype="10" fill="hold" grpId="0" nodeType="withEffect">
                                  <p:stCondLst>
                                    <p:cond delay="0"/>
                                  </p:stCondLst>
                                  <p:childTnLst>
                                    <p:set>
                                      <p:cBhvr>
                                        <p:cTn id="75" dur="1" fill="hold">
                                          <p:stCondLst>
                                            <p:cond delay="0"/>
                                          </p:stCondLst>
                                        </p:cTn>
                                        <p:tgtEl>
                                          <p:spTgt spid="8253"/>
                                        </p:tgtEl>
                                        <p:attrNameLst>
                                          <p:attrName>style.visibility</p:attrName>
                                        </p:attrNameLst>
                                      </p:cBhvr>
                                      <p:to>
                                        <p:strVal val="visible"/>
                                      </p:to>
                                    </p:set>
                                    <p:animEffect transition="in" filter="randombar(horizontal)">
                                      <p:cBhvr>
                                        <p:cTn id="76" dur="500"/>
                                        <p:tgtEl>
                                          <p:spTgt spid="8253"/>
                                        </p:tgtEl>
                                      </p:cBhvr>
                                    </p:animEffect>
                                  </p:childTnLst>
                                </p:cTn>
                              </p:par>
                              <p:par>
                                <p:cTn id="77" presetID="14" presetClass="entr" presetSubtype="10" fill="hold" grpId="0" nodeType="withEffect">
                                  <p:stCondLst>
                                    <p:cond delay="0"/>
                                  </p:stCondLst>
                                  <p:childTnLst>
                                    <p:set>
                                      <p:cBhvr>
                                        <p:cTn id="78" dur="1" fill="hold">
                                          <p:stCondLst>
                                            <p:cond delay="0"/>
                                          </p:stCondLst>
                                        </p:cTn>
                                        <p:tgtEl>
                                          <p:spTgt spid="8254"/>
                                        </p:tgtEl>
                                        <p:attrNameLst>
                                          <p:attrName>style.visibility</p:attrName>
                                        </p:attrNameLst>
                                      </p:cBhvr>
                                      <p:to>
                                        <p:strVal val="visible"/>
                                      </p:to>
                                    </p:set>
                                    <p:animEffect transition="in" filter="randombar(horizontal)">
                                      <p:cBhvr>
                                        <p:cTn id="79" dur="500"/>
                                        <p:tgtEl>
                                          <p:spTgt spid="8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31" grpId="0"/>
      <p:bldP spid="8232" grpId="0"/>
      <p:bldP spid="8233" grpId="0"/>
      <p:bldP spid="8234" grpId="0"/>
      <p:bldP spid="8235" grpId="0"/>
      <p:bldP spid="8236" grpId="0"/>
      <p:bldP spid="8237" grpId="0"/>
      <p:bldP spid="8238" grpId="0"/>
      <p:bldP spid="8239" grpId="0"/>
      <p:bldP spid="8240" grpId="0"/>
      <p:bldP spid="8241" grpId="0"/>
      <p:bldP spid="8242" grpId="0"/>
      <p:bldP spid="8243" grpId="0"/>
      <p:bldP spid="8244" grpId="0"/>
      <p:bldP spid="8245" grpId="0"/>
      <p:bldP spid="8246" grpId="0"/>
      <p:bldP spid="8247" grpId="0"/>
      <p:bldP spid="8248" grpId="0"/>
      <p:bldP spid="8249" grpId="0"/>
      <p:bldP spid="8250" grpId="0"/>
      <p:bldP spid="8251" grpId="0"/>
      <p:bldP spid="8252" grpId="0"/>
      <p:bldP spid="8253" grpId="0"/>
      <p:bldP spid="8254" grpId="0"/>
    </p:bld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图片 1"/>
          <p:cNvPicPr>
            <a:picLocks noChangeAspect="1" noChangeArrowheads="1"/>
          </p:cNvPicPr>
          <p:nvPr/>
        </p:nvPicPr>
        <p:blipFill>
          <a:blip r:embed="rId2" cstate="email"/>
          <a:srcRect/>
          <a:stretch>
            <a:fillRect/>
          </a:stretch>
        </p:blipFill>
        <p:spPr bwMode="auto">
          <a:xfrm>
            <a:off x="611189" y="484718"/>
            <a:ext cx="504825" cy="6688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90" name="文本框 2"/>
          <p:cNvSpPr txBox="1">
            <a:spLocks noChangeArrowheads="1"/>
          </p:cNvSpPr>
          <p:nvPr/>
        </p:nvSpPr>
        <p:spPr bwMode="auto">
          <a:xfrm>
            <a:off x="973139" y="2038351"/>
            <a:ext cx="6899275" cy="65902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a:defRPr>
                <a:solidFill>
                  <a:schemeClr val="tx1"/>
                </a:solidFill>
                <a:latin typeface="Calibri" panose="020F0502020204030204" pitchFamily="34" charset="0"/>
                <a:ea typeface="宋体" panose="02010600030101010101" pitchFamily="2" charset="-122"/>
              </a:defRPr>
            </a:lvl1pPr>
            <a:lvl2pPr>
              <a:defRPr>
                <a:solidFill>
                  <a:schemeClr val="tx1"/>
                </a:solidFill>
                <a:latin typeface="Calibri" panose="020F0502020204030204" pitchFamily="34" charset="0"/>
                <a:ea typeface="宋体" panose="02010600030101010101" pitchFamily="2" charset="-122"/>
              </a:defRPr>
            </a:lvl2pPr>
            <a:lvl3pPr>
              <a:defRPr>
                <a:solidFill>
                  <a:schemeClr val="tx1"/>
                </a:solidFill>
                <a:latin typeface="Calibri" panose="020F0502020204030204" pitchFamily="34" charset="0"/>
                <a:ea typeface="宋体" panose="02010600030101010101" pitchFamily="2" charset="-122"/>
              </a:defRPr>
            </a:lvl3pPr>
            <a:lvl4pPr>
              <a:defRPr>
                <a:solidFill>
                  <a:schemeClr val="tx1"/>
                </a:solidFill>
                <a:latin typeface="Calibri" panose="020F0502020204030204" pitchFamily="34" charset="0"/>
                <a:ea typeface="宋体" panose="02010600030101010101" pitchFamily="2" charset="-122"/>
              </a:defRPr>
            </a:lvl4pPr>
            <a:lvl5pPr>
              <a:defRPr>
                <a:solidFill>
                  <a:schemeClr val="tx1"/>
                </a:solidFill>
                <a:latin typeface="Calibri" panose="020F0502020204030204" pitchFamily="34" charset="0"/>
                <a:ea typeface="宋体" panose="02010600030101010101" pitchFamily="2" charset="-122"/>
              </a:defRPr>
            </a:lvl5pPr>
            <a:lvl6pPr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0" fontAlgn="base" latinLnBrk="0" hangingPunct="0">
              <a:lnSpc>
                <a:spcPct val="11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但有过往客商，可趁午间结伙成队过冈，请勿自误。</a:t>
            </a:r>
          </a:p>
          <a:p>
            <a:pPr marL="609600" marR="0" lvl="0" indent="-609600" algn="l" defTabSz="1219200" rtl="0" eaLnBrk="0" fontAlgn="base" latinLnBrk="0" hangingPunct="0">
              <a:lnSpc>
                <a:spcPct val="11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石猴喜不自胜，忽抽身往外便走，复瞑目蹲身，跳出水外。</a:t>
            </a:r>
          </a:p>
          <a:p>
            <a:pPr marL="609600" marR="0" lvl="0" indent="-609600" algn="l" defTabSz="1219200" rtl="0" eaLnBrk="0" fontAlgn="base" latinLnBrk="0" hangingPunct="0">
              <a:lnSpc>
                <a:spcPct val="11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众猴听说，即拱伏无违。一个个序齿排班，朝上礼拜。</a:t>
            </a:r>
          </a:p>
        </p:txBody>
      </p:sp>
      <p:sp>
        <p:nvSpPr>
          <p:cNvPr id="12291" name="矩形 4"/>
          <p:cNvSpPr>
            <a:spLocks noChangeArrowheads="1"/>
          </p:cNvSpPr>
          <p:nvPr/>
        </p:nvSpPr>
        <p:spPr bwMode="auto">
          <a:xfrm>
            <a:off x="1042989" y="357718"/>
            <a:ext cx="684212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读下面的句子，注意加点的部分，说说你是怎么知道它们的意思的。</a:t>
            </a:r>
          </a:p>
        </p:txBody>
      </p:sp>
      <p:sp>
        <p:nvSpPr>
          <p:cNvPr id="6" name="椭圆 5"/>
          <p:cNvSpPr/>
          <p:nvPr/>
        </p:nvSpPr>
        <p:spPr>
          <a:xfrm>
            <a:off x="2474914" y="4127501"/>
            <a:ext cx="123825"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7" name="椭圆 6"/>
          <p:cNvSpPr/>
          <p:nvPr/>
        </p:nvSpPr>
        <p:spPr>
          <a:xfrm>
            <a:off x="4140201" y="3429001"/>
            <a:ext cx="120650"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8" name="椭圆 7"/>
          <p:cNvSpPr/>
          <p:nvPr/>
        </p:nvSpPr>
        <p:spPr>
          <a:xfrm>
            <a:off x="2906714" y="3429001"/>
            <a:ext cx="122237"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9" name="椭圆 8"/>
          <p:cNvSpPr/>
          <p:nvPr/>
        </p:nvSpPr>
        <p:spPr>
          <a:xfrm>
            <a:off x="3287714" y="3429001"/>
            <a:ext cx="122237"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0" name="椭圆 9"/>
          <p:cNvSpPr/>
          <p:nvPr/>
        </p:nvSpPr>
        <p:spPr>
          <a:xfrm>
            <a:off x="3698875" y="3429001"/>
            <a:ext cx="122238"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1" name="椭圆 10"/>
          <p:cNvSpPr/>
          <p:nvPr/>
        </p:nvSpPr>
        <p:spPr>
          <a:xfrm>
            <a:off x="2906714" y="4127501"/>
            <a:ext cx="122237"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2" name="椭圆 11"/>
          <p:cNvSpPr/>
          <p:nvPr/>
        </p:nvSpPr>
        <p:spPr>
          <a:xfrm>
            <a:off x="3292475" y="4127501"/>
            <a:ext cx="122238"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3" name="椭圆 12"/>
          <p:cNvSpPr/>
          <p:nvPr/>
        </p:nvSpPr>
        <p:spPr>
          <a:xfrm>
            <a:off x="3708400" y="4127501"/>
            <a:ext cx="122238"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4" name="椭圆 13"/>
          <p:cNvSpPr/>
          <p:nvPr/>
        </p:nvSpPr>
        <p:spPr>
          <a:xfrm>
            <a:off x="2051050" y="4838701"/>
            <a:ext cx="122238"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5" name="椭圆 14"/>
          <p:cNvSpPr/>
          <p:nvPr/>
        </p:nvSpPr>
        <p:spPr>
          <a:xfrm>
            <a:off x="2478089" y="4838701"/>
            <a:ext cx="122237"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6" name="椭圆 15"/>
          <p:cNvSpPr/>
          <p:nvPr/>
        </p:nvSpPr>
        <p:spPr>
          <a:xfrm>
            <a:off x="2906714" y="4847167"/>
            <a:ext cx="122237"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8" name="椭圆 17"/>
          <p:cNvSpPr/>
          <p:nvPr/>
        </p:nvSpPr>
        <p:spPr>
          <a:xfrm>
            <a:off x="3349625" y="4853518"/>
            <a:ext cx="122238"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9" name="椭圆 18"/>
          <p:cNvSpPr/>
          <p:nvPr/>
        </p:nvSpPr>
        <p:spPr>
          <a:xfrm>
            <a:off x="4140200" y="5581651"/>
            <a:ext cx="122238"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0" name="椭圆 19"/>
          <p:cNvSpPr/>
          <p:nvPr/>
        </p:nvSpPr>
        <p:spPr>
          <a:xfrm>
            <a:off x="4510089" y="5573185"/>
            <a:ext cx="122237"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1" name="椭圆 20"/>
          <p:cNvSpPr/>
          <p:nvPr/>
        </p:nvSpPr>
        <p:spPr>
          <a:xfrm>
            <a:off x="4948239" y="5581651"/>
            <a:ext cx="122237"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2" name="椭圆 21"/>
          <p:cNvSpPr/>
          <p:nvPr/>
        </p:nvSpPr>
        <p:spPr>
          <a:xfrm>
            <a:off x="5360989" y="5581651"/>
            <a:ext cx="122237"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3" name="椭圆 22"/>
          <p:cNvSpPr/>
          <p:nvPr/>
        </p:nvSpPr>
        <p:spPr>
          <a:xfrm>
            <a:off x="7369175" y="5647267"/>
            <a:ext cx="122238"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4" name="椭圆 23"/>
          <p:cNvSpPr/>
          <p:nvPr/>
        </p:nvSpPr>
        <p:spPr>
          <a:xfrm>
            <a:off x="1671639" y="6309785"/>
            <a:ext cx="122237"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5" name="椭圆 24"/>
          <p:cNvSpPr/>
          <p:nvPr/>
        </p:nvSpPr>
        <p:spPr>
          <a:xfrm>
            <a:off x="2105025" y="6309785"/>
            <a:ext cx="122238"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6" name="椭圆 25"/>
          <p:cNvSpPr/>
          <p:nvPr/>
        </p:nvSpPr>
        <p:spPr>
          <a:xfrm>
            <a:off x="2536825" y="6309785"/>
            <a:ext cx="122238"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transition spd="slow">
    <p:cover dir="rd"/>
  </p:transition>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文本框 3"/>
          <p:cNvSpPr txBox="1">
            <a:spLocks noChangeArrowheads="1"/>
          </p:cNvSpPr>
          <p:nvPr/>
        </p:nvSpPr>
        <p:spPr bwMode="auto">
          <a:xfrm>
            <a:off x="1546226" y="1604435"/>
            <a:ext cx="7273925"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我联系上文来理解“请勿自误”的意思：因景阳冈有老虎伤人，所以这份告示肯定是提醒过往客商不要让自己受到伤害。        </a:t>
            </a:r>
          </a:p>
        </p:txBody>
      </p:sp>
      <p:pic>
        <p:nvPicPr>
          <p:cNvPr id="10243" name="图片 4"/>
          <p:cNvPicPr>
            <a:picLocks noChangeAspect="1" noChangeArrowheads="1"/>
          </p:cNvPicPr>
          <p:nvPr/>
        </p:nvPicPr>
        <p:blipFill>
          <a:blip r:embed="rId2" cstate="email"/>
          <a:srcRect/>
          <a:stretch>
            <a:fillRect/>
          </a:stretch>
        </p:blipFill>
        <p:spPr bwMode="auto">
          <a:xfrm>
            <a:off x="395288" y="2125135"/>
            <a:ext cx="1295400" cy="21293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wipe(left)">
                                      <p:cBhvr>
                                        <p:cTn id="7" dur="500"/>
                                        <p:tgtEl>
                                          <p:spTgt spid="10242"/>
                                        </p:tgtEl>
                                      </p:cBhvr>
                                    </p:animEffect>
                                  </p:childTnLst>
                                </p:cTn>
                              </p:par>
                              <p:par>
                                <p:cTn id="8" presetID="22" presetClass="entr" presetSubtype="8" fill="hold" nodeType="withEffect">
                                  <p:stCondLst>
                                    <p:cond delay="0"/>
                                  </p:stCondLst>
                                  <p:childTnLst>
                                    <p:set>
                                      <p:cBhvr>
                                        <p:cTn id="9" dur="1" fill="hold">
                                          <p:stCondLst>
                                            <p:cond delay="0"/>
                                          </p:stCondLst>
                                        </p:cTn>
                                        <p:tgtEl>
                                          <p:spTgt spid="10243"/>
                                        </p:tgtEl>
                                        <p:attrNameLst>
                                          <p:attrName>style.visibility</p:attrName>
                                        </p:attrNameLst>
                                      </p:cBhvr>
                                      <p:to>
                                        <p:strVal val="visible"/>
                                      </p:to>
                                    </p:set>
                                    <p:animEffect transition="in" filter="wipe(left)">
                                      <p:cBhvr>
                                        <p:cTn id="10" dur="500"/>
                                        <p:tgtEl>
                                          <p:spTgt spid="10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文本框 2"/>
          <p:cNvSpPr txBox="1">
            <a:spLocks noChangeArrowheads="1"/>
          </p:cNvSpPr>
          <p:nvPr/>
        </p:nvSpPr>
        <p:spPr bwMode="auto">
          <a:xfrm>
            <a:off x="468314" y="662517"/>
            <a:ext cx="7202487" cy="79682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石猴进洞发现水帘洞别有洞天，心情肯定高兴，因此“喜不自胜”体现了石猴此时特别高兴的心情。发现了这么一个大惊喜，石猴要出去告诉众猴这个消息，因此又按照进洞时的方法</a:t>
            </a:r>
            <a:r>
              <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闭上眼睛，蹲下身子，因此“瞑目蹲身”的意思是闭上眼睛，蹲下身子。</a:t>
            </a:r>
          </a:p>
        </p:txBody>
      </p:sp>
      <p:pic>
        <p:nvPicPr>
          <p:cNvPr id="11267" name="图片 4"/>
          <p:cNvPicPr>
            <a:picLocks noChangeAspect="1" noChangeArrowheads="1"/>
          </p:cNvPicPr>
          <p:nvPr/>
        </p:nvPicPr>
        <p:blipFill>
          <a:blip r:embed="rId2" cstate="email"/>
          <a:srcRect/>
          <a:stretch>
            <a:fillRect/>
          </a:stretch>
        </p:blipFill>
        <p:spPr bwMode="auto">
          <a:xfrm>
            <a:off x="7481889" y="3045885"/>
            <a:ext cx="1557337" cy="17293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1266"/>
                                        </p:tgtEl>
                                        <p:attrNameLst>
                                          <p:attrName>style.visibility</p:attrName>
                                        </p:attrNameLst>
                                      </p:cBhvr>
                                      <p:to>
                                        <p:strVal val="visible"/>
                                      </p:to>
                                    </p:set>
                                    <p:animEffect transition="in" filter="wipe(right)">
                                      <p:cBhvr>
                                        <p:cTn id="7" dur="500"/>
                                        <p:tgtEl>
                                          <p:spTgt spid="11266"/>
                                        </p:tgtEl>
                                      </p:cBhvr>
                                    </p:animEffect>
                                  </p:childTnLst>
                                </p:cTn>
                              </p:par>
                              <p:par>
                                <p:cTn id="8" presetID="22" presetClass="entr" presetSubtype="2" fill="hold" nodeType="withEffect">
                                  <p:stCondLst>
                                    <p:cond delay="0"/>
                                  </p:stCondLst>
                                  <p:childTnLst>
                                    <p:set>
                                      <p:cBhvr>
                                        <p:cTn id="9" dur="1" fill="hold">
                                          <p:stCondLst>
                                            <p:cond delay="0"/>
                                          </p:stCondLst>
                                        </p:cTn>
                                        <p:tgtEl>
                                          <p:spTgt spid="11267"/>
                                        </p:tgtEl>
                                        <p:attrNameLst>
                                          <p:attrName>style.visibility</p:attrName>
                                        </p:attrNameLst>
                                      </p:cBhvr>
                                      <p:to>
                                        <p:strVal val="visible"/>
                                      </p:to>
                                    </p:set>
                                    <p:animEffect transition="in" filter="wipe(right)">
                                      <p:cBhvr>
                                        <p:cTn id="10" dur="500"/>
                                        <p:tgtEl>
                                          <p:spTgt spid="112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6" grpId="0"/>
    </p:bld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文本框 2"/>
          <p:cNvSpPr txBox="1">
            <a:spLocks noChangeArrowheads="1"/>
          </p:cNvSpPr>
          <p:nvPr/>
        </p:nvSpPr>
        <p:spPr bwMode="auto">
          <a:xfrm>
            <a:off x="755651" y="740834"/>
            <a:ext cx="6840538"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在石猴进洞之前，众猴表明谁能进去且身体无伤地回来，则拜其为王。现如今，石猴提出人要讲信用，按先前所讲，众猴须拜他为王。因此“拱伏无违”是伏在地上，朝上礼拜，没有违抗的；“序齿排班”是众猴们按年龄长幼来排列顺序。</a:t>
            </a:r>
          </a:p>
        </p:txBody>
      </p:sp>
      <p:pic>
        <p:nvPicPr>
          <p:cNvPr id="15362" name="图片 6"/>
          <p:cNvPicPr>
            <a:picLocks noChangeAspect="1" noChangeArrowheads="1"/>
          </p:cNvPicPr>
          <p:nvPr/>
        </p:nvPicPr>
        <p:blipFill>
          <a:blip r:embed="rId2" cstate="email"/>
          <a:srcRect/>
          <a:stretch>
            <a:fillRect/>
          </a:stretch>
        </p:blipFill>
        <p:spPr bwMode="auto">
          <a:xfrm>
            <a:off x="7740651" y="2364319"/>
            <a:ext cx="1042988" cy="21293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图片 1"/>
          <p:cNvPicPr>
            <a:picLocks noChangeAspect="1" noChangeArrowheads="1"/>
          </p:cNvPicPr>
          <p:nvPr/>
        </p:nvPicPr>
        <p:blipFill>
          <a:blip r:embed="rId2" cstate="email"/>
          <a:srcRect/>
          <a:stretch>
            <a:fillRect/>
          </a:stretch>
        </p:blipFill>
        <p:spPr bwMode="auto">
          <a:xfrm>
            <a:off x="395288" y="1246718"/>
            <a:ext cx="504825" cy="6688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6" name="文本框 2"/>
          <p:cNvSpPr txBox="1">
            <a:spLocks noChangeArrowheads="1"/>
          </p:cNvSpPr>
          <p:nvPr/>
        </p:nvSpPr>
        <p:spPr bwMode="auto">
          <a:xfrm>
            <a:off x="795338" y="3141135"/>
            <a:ext cx="7918450"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a:defRPr>
                <a:solidFill>
                  <a:schemeClr val="tx1"/>
                </a:solidFill>
                <a:latin typeface="Calibri" panose="020F0502020204030204" pitchFamily="34" charset="0"/>
                <a:ea typeface="宋体" panose="02010600030101010101" pitchFamily="2" charset="-122"/>
              </a:defRPr>
            </a:lvl1pPr>
            <a:lvl2pPr>
              <a:defRPr>
                <a:solidFill>
                  <a:schemeClr val="tx1"/>
                </a:solidFill>
                <a:latin typeface="Calibri" panose="020F0502020204030204" pitchFamily="34" charset="0"/>
                <a:ea typeface="宋体" panose="02010600030101010101" pitchFamily="2" charset="-122"/>
              </a:defRPr>
            </a:lvl2pPr>
            <a:lvl3pPr>
              <a:defRPr>
                <a:solidFill>
                  <a:schemeClr val="tx1"/>
                </a:solidFill>
                <a:latin typeface="Calibri" panose="020F0502020204030204" pitchFamily="34" charset="0"/>
                <a:ea typeface="宋体" panose="02010600030101010101" pitchFamily="2" charset="-122"/>
              </a:defRPr>
            </a:lvl3pPr>
            <a:lvl4pPr>
              <a:defRPr>
                <a:solidFill>
                  <a:schemeClr val="tx1"/>
                </a:solidFill>
                <a:latin typeface="Calibri" panose="020F0502020204030204" pitchFamily="34" charset="0"/>
                <a:ea typeface="宋体" panose="02010600030101010101" pitchFamily="2" charset="-122"/>
              </a:defRPr>
            </a:lvl4pPr>
            <a:lvl5pPr>
              <a:defRPr>
                <a:solidFill>
                  <a:schemeClr val="tx1"/>
                </a:solidFill>
                <a:latin typeface="Calibri" panose="020F0502020204030204" pitchFamily="34" charset="0"/>
                <a:ea typeface="宋体" panose="02010600030101010101" pitchFamily="2" charset="-122"/>
              </a:defRPr>
            </a:lvl5pPr>
            <a:lvl6pPr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0" fontAlgn="base" latinLnBrk="0" hangingPunct="0">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身穿金甲亮堂堂，头戴金冠光映映。手举金箍棒一根，足踏云鞋皆相称。一双怪眼似明星，两耳过肩查又硬。挺挺身材变化多，声音响亮如钟磬。</a:t>
            </a:r>
          </a:p>
        </p:txBody>
      </p:sp>
      <p:sp>
        <p:nvSpPr>
          <p:cNvPr id="16387" name="矩形 4"/>
          <p:cNvSpPr>
            <a:spLocks noChangeArrowheads="1"/>
          </p:cNvSpPr>
          <p:nvPr/>
        </p:nvSpPr>
        <p:spPr bwMode="auto">
          <a:xfrm>
            <a:off x="814389" y="1123952"/>
            <a:ext cx="7704137"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下面句子描写的都是本单元课文中的人物，读一读，猜猜写的是谁，说说你的理由。</a:t>
            </a:r>
          </a:p>
        </p:txBody>
      </p:sp>
    </p:spTree>
  </p:cSld>
  <p:clrMapOvr>
    <a:masterClrMapping/>
  </p:clrMapOvr>
  <p:transition spd="slow">
    <p:cover dir="rd"/>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4"/>
          <p:cNvGrpSpPr/>
          <p:nvPr/>
        </p:nvGrpSpPr>
        <p:grpSpPr bwMode="auto">
          <a:xfrm>
            <a:off x="395289" y="4235"/>
            <a:ext cx="2405062" cy="1880811"/>
            <a:chOff x="179512" y="12015"/>
            <a:chExt cx="2405062" cy="1410608"/>
          </a:xfrm>
        </p:grpSpPr>
        <p:pic>
          <p:nvPicPr>
            <p:cNvPr id="45058" name="图片 32" descr="图片包含 室内, 就坐, 监视器, 电子产品&#10;&#10;描述已自动生成"/>
            <p:cNvPicPr>
              <a:picLocks noChangeAspect="1" noChangeArrowheads="1"/>
            </p:cNvPicPr>
            <p:nvPr/>
          </p:nvPicPr>
          <p:blipFill>
            <a:blip r:embed="rId2" cstate="email"/>
            <a:srcRect/>
            <a:stretch>
              <a:fillRect/>
            </a:stretch>
          </p:blipFill>
          <p:spPr bwMode="auto">
            <a:xfrm>
              <a:off x="179512" y="12015"/>
              <a:ext cx="2405062"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文本框 10"/>
            <p:cNvSpPr txBox="1">
              <a:spLocks noChangeArrowheads="1"/>
            </p:cNvSpPr>
            <p:nvPr/>
          </p:nvSpPr>
          <p:spPr bwMode="auto">
            <a:xfrm>
              <a:off x="411287" y="245378"/>
              <a:ext cx="2073275" cy="1177245"/>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eaLnBrk="0" fontAlgn="base" hangingPunct="0">
                <a:spcBef>
                  <a:spcPct val="0"/>
                </a:spcBef>
                <a:spcAft>
                  <a:spcPct val="0"/>
                </a:spcAft>
                <a:defRPr/>
              </a:pPr>
              <a:r>
                <a:rPr lang="zh-CN" altLang="en-US" sz="4800" b="1" dirty="0">
                  <a:solidFill>
                    <a:srgbClr val="FF0000"/>
                  </a:solidFill>
                  <a:latin typeface="黑体" panose="02010609060101010101" pitchFamily="49" charset="-122"/>
                  <a:ea typeface="黑体" panose="02010609060101010101" pitchFamily="49" charset="-122"/>
                </a:rPr>
                <a:t>个性感悟</a:t>
              </a:r>
            </a:p>
          </p:txBody>
        </p:sp>
      </p:grpSp>
      <p:sp>
        <p:nvSpPr>
          <p:cNvPr id="5" name="文本框 4"/>
          <p:cNvSpPr txBox="1">
            <a:spLocks noChangeArrowheads="1"/>
          </p:cNvSpPr>
          <p:nvPr/>
        </p:nvSpPr>
        <p:spPr bwMode="auto">
          <a:xfrm>
            <a:off x="601664" y="1316567"/>
            <a:ext cx="6767512"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三首古诗中的孩子各是怎样的形象？</a:t>
            </a:r>
          </a:p>
        </p:txBody>
      </p:sp>
      <p:sp>
        <p:nvSpPr>
          <p:cNvPr id="6" name="文本框 5"/>
          <p:cNvSpPr txBox="1">
            <a:spLocks noChangeArrowheads="1"/>
          </p:cNvSpPr>
          <p:nvPr/>
        </p:nvSpPr>
        <p:spPr bwMode="auto">
          <a:xfrm>
            <a:off x="601663" y="2273300"/>
            <a:ext cx="7931150"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    这三首古诗都是描写童年生活的，表现了童年生活的情趣和快乐，但相互之间也略有不同：</a:t>
            </a:r>
            <a:r>
              <a:rPr lang="en-US" altLang="zh-CN" sz="4265" b="1">
                <a:solidFill>
                  <a:srgbClr val="0000FF"/>
                </a:solidFill>
                <a:latin typeface="楷体" panose="02010609060101010101" pitchFamily="49" charset="-122"/>
                <a:ea typeface="楷体" panose="02010609060101010101" pitchFamily="49" charset="-122"/>
              </a:rPr>
              <a:t>《</a:t>
            </a:r>
            <a:r>
              <a:rPr lang="zh-CN" altLang="en-US" sz="4265" b="1">
                <a:solidFill>
                  <a:srgbClr val="0000FF"/>
                </a:solidFill>
                <a:latin typeface="楷体" panose="02010609060101010101" pitchFamily="49" charset="-122"/>
                <a:ea typeface="楷体" panose="02010609060101010101" pitchFamily="49" charset="-122"/>
              </a:rPr>
              <a:t>四时田园杂兴（其三十一）</a:t>
            </a:r>
            <a:r>
              <a:rPr lang="en-US" altLang="zh-CN" sz="4265" b="1">
                <a:solidFill>
                  <a:srgbClr val="0000FF"/>
                </a:solidFill>
                <a:latin typeface="楷体" panose="02010609060101010101" pitchFamily="49" charset="-122"/>
                <a:ea typeface="楷体" panose="02010609060101010101" pitchFamily="49" charset="-122"/>
              </a:rPr>
              <a:t>》</a:t>
            </a:r>
            <a:r>
              <a:rPr lang="zh-CN" altLang="en-US" sz="4265" b="1">
                <a:solidFill>
                  <a:srgbClr val="0000FF"/>
                </a:solidFill>
                <a:latin typeface="楷体" panose="02010609060101010101" pitchFamily="49" charset="-122"/>
                <a:ea typeface="楷体" panose="02010609060101010101" pitchFamily="49" charset="-122"/>
              </a:rPr>
              <a:t>中的“童孙”天真、活泼、勤劳，学着大人去种瓜；</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down)">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矩形 2"/>
          <p:cNvSpPr>
            <a:spLocks noChangeArrowheads="1"/>
          </p:cNvSpPr>
          <p:nvPr/>
        </p:nvSpPr>
        <p:spPr bwMode="auto">
          <a:xfrm>
            <a:off x="971550" y="1316567"/>
            <a:ext cx="7200900"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a:defRPr>
                <a:solidFill>
                  <a:schemeClr val="tx1"/>
                </a:solidFill>
                <a:latin typeface="Calibri" panose="020F0502020204030204" pitchFamily="34" charset="0"/>
                <a:ea typeface="宋体" panose="02010600030101010101" pitchFamily="2" charset="-122"/>
              </a:defRPr>
            </a:lvl1pPr>
            <a:lvl2pPr>
              <a:defRPr>
                <a:solidFill>
                  <a:schemeClr val="tx1"/>
                </a:solidFill>
                <a:latin typeface="Calibri" panose="020F0502020204030204" pitchFamily="34" charset="0"/>
                <a:ea typeface="宋体" panose="02010600030101010101" pitchFamily="2" charset="-122"/>
              </a:defRPr>
            </a:lvl2pPr>
            <a:lvl3pPr>
              <a:defRPr>
                <a:solidFill>
                  <a:schemeClr val="tx1"/>
                </a:solidFill>
                <a:latin typeface="Calibri" panose="020F0502020204030204" pitchFamily="34" charset="0"/>
                <a:ea typeface="宋体" panose="02010600030101010101" pitchFamily="2" charset="-122"/>
              </a:defRPr>
            </a:lvl3pPr>
            <a:lvl4pPr>
              <a:defRPr>
                <a:solidFill>
                  <a:schemeClr val="tx1"/>
                </a:solidFill>
                <a:latin typeface="Calibri" panose="020F0502020204030204" pitchFamily="34" charset="0"/>
                <a:ea typeface="宋体" panose="02010600030101010101" pitchFamily="2" charset="-122"/>
              </a:defRPr>
            </a:lvl4pPr>
            <a:lvl5pPr>
              <a:defRPr>
                <a:solidFill>
                  <a:schemeClr val="tx1"/>
                </a:solidFill>
                <a:latin typeface="Calibri" panose="020F0502020204030204" pitchFamily="34" charset="0"/>
                <a:ea typeface="宋体" panose="02010600030101010101" pitchFamily="2" charset="-122"/>
              </a:defRPr>
            </a:lvl5pPr>
            <a:lvl6pPr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身长八尺，面如冠玉，头戴纶巾，身披鹤氅，飘飘然有神仙之概。</a:t>
            </a:r>
          </a:p>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身躯凛凛，相貌堂堂。一双眼光射寒星，两弯眉浑如刷漆。胸脯横阔，有万夫难敌之威风；语话轩昂，吐千丈凌云之志气。</a:t>
            </a:r>
          </a:p>
        </p:txBody>
      </p:sp>
    </p:spTree>
  </p:cSld>
  <p:clrMapOvr>
    <a:masterClrMapping/>
  </p:clrMapOvr>
  <p:transition spd="slow">
    <p:cover dir="rd"/>
  </p:transition>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文本框 2"/>
          <p:cNvSpPr txBox="1">
            <a:spLocks noChangeArrowheads="1"/>
          </p:cNvSpPr>
          <p:nvPr/>
        </p:nvSpPr>
        <p:spPr bwMode="auto">
          <a:xfrm>
            <a:off x="2124075" y="1843619"/>
            <a:ext cx="6192838"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我发现：这些句子都是描写人物外貌特点的，我们可以结合课文，从外貌特点这个角度来猜测人物。</a:t>
            </a:r>
          </a:p>
        </p:txBody>
      </p:sp>
      <p:pic>
        <p:nvPicPr>
          <p:cNvPr id="15363" name="图片 4"/>
          <p:cNvPicPr>
            <a:picLocks noChangeAspect="1" noChangeArrowheads="1"/>
          </p:cNvPicPr>
          <p:nvPr/>
        </p:nvPicPr>
        <p:blipFill>
          <a:blip r:embed="rId2" cstate="email"/>
          <a:srcRect/>
          <a:stretch>
            <a:fillRect/>
          </a:stretch>
        </p:blipFill>
        <p:spPr bwMode="auto">
          <a:xfrm>
            <a:off x="611189" y="2000253"/>
            <a:ext cx="1368425" cy="19240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363"/>
                                        </p:tgtEl>
                                        <p:attrNameLst>
                                          <p:attrName>style.visibility</p:attrName>
                                        </p:attrNameLst>
                                      </p:cBhvr>
                                      <p:to>
                                        <p:strVal val="visible"/>
                                      </p:to>
                                    </p:set>
                                    <p:animEffect transition="in" filter="wipe(left)">
                                      <p:cBhvr>
                                        <p:cTn id="7" dur="500"/>
                                        <p:tgtEl>
                                          <p:spTgt spid="1536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5362"/>
                                        </p:tgtEl>
                                        <p:attrNameLst>
                                          <p:attrName>style.visibility</p:attrName>
                                        </p:attrNameLst>
                                      </p:cBhvr>
                                      <p:to>
                                        <p:strVal val="visible"/>
                                      </p:to>
                                    </p:set>
                                    <p:animEffect transition="in" filter="wipe(left)">
                                      <p:cBhvr>
                                        <p:cTn id="10" dur="500"/>
                                        <p:tgtEl>
                                          <p:spTgt spid="153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2" grpId="0"/>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文本框 2"/>
          <p:cNvSpPr txBox="1">
            <a:spLocks noChangeArrowheads="1"/>
          </p:cNvSpPr>
          <p:nvPr/>
        </p:nvSpPr>
        <p:spPr bwMode="auto">
          <a:xfrm>
            <a:off x="1979614" y="1221318"/>
            <a:ext cx="6408737"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我会说：从“手举金箍棒一根”中就可以看出这段话描写的是孙悟空；从“头戴纶巾，身披鹤氅，飘飘然有神仙气概”可以猜测出是诸葛亮；第三段可以看出描写的是武松，将武松的英雄气概表露无遗。</a:t>
            </a:r>
          </a:p>
        </p:txBody>
      </p:sp>
      <p:pic>
        <p:nvPicPr>
          <p:cNvPr id="16387" name="图片 4"/>
          <p:cNvPicPr>
            <a:picLocks noChangeAspect="1" noChangeArrowheads="1"/>
          </p:cNvPicPr>
          <p:nvPr/>
        </p:nvPicPr>
        <p:blipFill>
          <a:blip r:embed="rId2" cstate="email"/>
          <a:srcRect/>
          <a:stretch>
            <a:fillRect/>
          </a:stretch>
        </p:blipFill>
        <p:spPr bwMode="auto">
          <a:xfrm>
            <a:off x="468314" y="2468035"/>
            <a:ext cx="1220787" cy="1921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6387"/>
                                        </p:tgtEl>
                                        <p:attrNameLst>
                                          <p:attrName>style.visibility</p:attrName>
                                        </p:attrNameLst>
                                      </p:cBhvr>
                                      <p:to>
                                        <p:strVal val="visible"/>
                                      </p:to>
                                    </p:set>
                                    <p:animEffect transition="in" filter="wipe(right)">
                                      <p:cBhvr>
                                        <p:cTn id="7" dur="500"/>
                                        <p:tgtEl>
                                          <p:spTgt spid="16387"/>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6386"/>
                                        </p:tgtEl>
                                        <p:attrNameLst>
                                          <p:attrName>style.visibility</p:attrName>
                                        </p:attrNameLst>
                                      </p:cBhvr>
                                      <p:to>
                                        <p:strVal val="visible"/>
                                      </p:to>
                                    </p:set>
                                    <p:animEffect transition="in" filter="wipe(right)">
                                      <p:cBhvr>
                                        <p:cTn id="10" dur="500"/>
                                        <p:tgtEl>
                                          <p:spTgt spid="163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6" grpId="0"/>
    </p:bld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矩形 2"/>
          <p:cNvSpPr>
            <a:spLocks noChangeArrowheads="1"/>
          </p:cNvSpPr>
          <p:nvPr/>
        </p:nvSpPr>
        <p:spPr bwMode="auto">
          <a:xfrm>
            <a:off x="1547813" y="1316567"/>
            <a:ext cx="2276475" cy="87557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鸟鸣涧</a:t>
            </a: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［唐］王维</a:t>
            </a: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人闲桂花落，</a:t>
            </a: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夜静春山空。</a:t>
            </a: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月出惊山鸟，</a:t>
            </a: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时鸣春涧中。</a:t>
            </a:r>
          </a:p>
        </p:txBody>
      </p:sp>
      <p:pic>
        <p:nvPicPr>
          <p:cNvPr id="2" name="图片 1"/>
          <p:cNvPicPr>
            <a:picLocks noChangeAspect="1"/>
          </p:cNvPicPr>
          <p:nvPr/>
        </p:nvPicPr>
        <p:blipFill>
          <a:blip r:embed="rId2" cstate="email"/>
          <a:stretch>
            <a:fillRect/>
          </a:stretch>
        </p:blipFill>
        <p:spPr>
          <a:xfrm>
            <a:off x="4572000" y="2372884"/>
            <a:ext cx="3717784" cy="3525011"/>
          </a:xfrm>
          <a:prstGeom prst="rect">
            <a:avLst/>
          </a:prstGeom>
          <a:ln>
            <a:noFill/>
          </a:ln>
          <a:effectLst>
            <a:softEdge rad="112500"/>
          </a:effectLst>
        </p:spPr>
      </p:pic>
      <p:pic>
        <p:nvPicPr>
          <p:cNvPr id="20483" name="图片 2"/>
          <p:cNvPicPr>
            <a:picLocks noChangeAspect="1" noChangeArrowheads="1"/>
          </p:cNvPicPr>
          <p:nvPr/>
        </p:nvPicPr>
        <p:blipFill>
          <a:blip r:embed="rId3" cstate="email"/>
          <a:srcRect/>
          <a:stretch>
            <a:fillRect/>
          </a:stretch>
        </p:blipFill>
        <p:spPr bwMode="auto">
          <a:xfrm>
            <a:off x="395288" y="260351"/>
            <a:ext cx="2763837" cy="8530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9458"/>
                                        </p:tgtEl>
                                        <p:attrNameLst>
                                          <p:attrName>style.visibility</p:attrName>
                                        </p:attrNameLst>
                                      </p:cBhvr>
                                      <p:to>
                                        <p:strVal val="visible"/>
                                      </p:to>
                                    </p:set>
                                    <p:animEffect transition="in" filter="circle(in)">
                                      <p:cBhvr>
                                        <p:cTn id="7" dur="2000"/>
                                        <p:tgtEl>
                                          <p:spTgt spid="19458"/>
                                        </p:tgtEl>
                                      </p:cBhvr>
                                    </p:animEffect>
                                  </p:childTnLst>
                                </p:cTn>
                              </p:par>
                              <p:par>
                                <p:cTn id="8" presetID="6" presetClass="entr" presetSubtype="16"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ircle(in)">
                                      <p:cBhvr>
                                        <p:cTn id="10"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8" grpId="0"/>
    </p:bld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矩形 1"/>
          <p:cNvSpPr>
            <a:spLocks noChangeArrowheads="1"/>
          </p:cNvSpPr>
          <p:nvPr/>
        </p:nvSpPr>
        <p:spPr bwMode="auto">
          <a:xfrm>
            <a:off x="323851" y="493185"/>
            <a:ext cx="3097213"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800" b="1" i="0" u="none" strike="noStrike" kern="1200" cap="none" spc="0" normalizeH="0" baseline="0" noProof="0">
                <a:ln>
                  <a:noFill/>
                </a:ln>
                <a:solidFill>
                  <a:srgbClr val="002060"/>
                </a:solidFill>
                <a:effectLst/>
                <a:uLnTx/>
                <a:uFillTx/>
                <a:latin typeface="黑体" panose="02010609060101010101" pitchFamily="49" charset="-122"/>
                <a:ea typeface="黑体" panose="02010609060101010101" pitchFamily="49" charset="-122"/>
                <a:cs typeface="+mn-cs"/>
              </a:rPr>
              <a:t>【</a:t>
            </a:r>
            <a:r>
              <a:rPr kumimoji="0" lang="zh-CN" altLang="en-US" sz="4800" b="1" i="0" u="none" strike="noStrike" kern="1200" cap="none" spc="0" normalizeH="0" baseline="0" noProof="0">
                <a:ln>
                  <a:noFill/>
                </a:ln>
                <a:solidFill>
                  <a:srgbClr val="002060"/>
                </a:solidFill>
                <a:effectLst/>
                <a:uLnTx/>
                <a:uFillTx/>
                <a:latin typeface="黑体" panose="02010609060101010101" pitchFamily="49" charset="-122"/>
                <a:ea typeface="黑体" panose="02010609060101010101" pitchFamily="49" charset="-122"/>
                <a:cs typeface="+mn-cs"/>
              </a:rPr>
              <a:t>作者简介</a:t>
            </a:r>
            <a:r>
              <a:rPr kumimoji="0" lang="en-US" altLang="zh-CN" sz="4800" b="1" i="0" u="none" strike="noStrike" kern="1200" cap="none" spc="0" normalizeH="0" baseline="0" noProof="0">
                <a:ln>
                  <a:noFill/>
                </a:ln>
                <a:solidFill>
                  <a:srgbClr val="002060"/>
                </a:solidFill>
                <a:effectLst/>
                <a:uLnTx/>
                <a:uFillTx/>
                <a:latin typeface="黑体" panose="02010609060101010101" pitchFamily="49" charset="-122"/>
                <a:ea typeface="黑体" panose="02010609060101010101" pitchFamily="49" charset="-122"/>
                <a:cs typeface="+mn-cs"/>
              </a:rPr>
              <a:t>】</a:t>
            </a:r>
            <a:endParaRPr kumimoji="0" lang="zh-CN" altLang="en-US" sz="4800" b="1" i="0" u="none" strike="noStrike" kern="1200" cap="none" spc="0" normalizeH="0" baseline="0" noProof="0">
              <a:ln>
                <a:noFill/>
              </a:ln>
              <a:solidFill>
                <a:srgbClr val="002060"/>
              </a:solidFill>
              <a:effectLst/>
              <a:uLnTx/>
              <a:uFillTx/>
              <a:latin typeface="黑体" panose="02010609060101010101" pitchFamily="49" charset="-122"/>
              <a:ea typeface="黑体" panose="02010609060101010101" pitchFamily="49" charset="-122"/>
              <a:cs typeface="+mn-cs"/>
            </a:endParaRPr>
          </a:p>
        </p:txBody>
      </p:sp>
      <p:sp>
        <p:nvSpPr>
          <p:cNvPr id="3" name="矩形 2"/>
          <p:cNvSpPr>
            <a:spLocks noChangeArrowheads="1"/>
          </p:cNvSpPr>
          <p:nvPr/>
        </p:nvSpPr>
        <p:spPr bwMode="auto">
          <a:xfrm>
            <a:off x="684214" y="1509186"/>
            <a:ext cx="7775575" cy="62025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just" defTabSz="1219200" rtl="0" eaLnBrk="1" fontAlgn="base" latinLnBrk="0" hangingPunct="1">
              <a:lnSpc>
                <a:spcPct val="13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王维</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701—761</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），字摩诘，唐代诗人，有“诗佛”之称。王维是盛唐诗人的代表，今存诗</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400</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余首，重要诗作有</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相思</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山居秋暝</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等。王维十分精通诗、书、画、音乐等，多才多艺。他与孟浩然合称“王孟”。</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矩形 1"/>
          <p:cNvSpPr>
            <a:spLocks noChangeArrowheads="1"/>
          </p:cNvSpPr>
          <p:nvPr/>
        </p:nvSpPr>
        <p:spPr bwMode="auto">
          <a:xfrm>
            <a:off x="323851" y="933452"/>
            <a:ext cx="2963863"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800" b="1" i="0" u="none" strike="noStrike" kern="1200" cap="none" spc="0" normalizeH="0" baseline="0" noProof="0">
                <a:ln>
                  <a:noFill/>
                </a:ln>
                <a:solidFill>
                  <a:srgbClr val="002060"/>
                </a:solidFill>
                <a:effectLst/>
                <a:uLnTx/>
                <a:uFillTx/>
                <a:latin typeface="黑体" panose="02010609060101010101" pitchFamily="49" charset="-122"/>
                <a:ea typeface="黑体" panose="02010609060101010101" pitchFamily="49" charset="-122"/>
                <a:cs typeface="+mn-cs"/>
              </a:rPr>
              <a:t>【</a:t>
            </a:r>
            <a:r>
              <a:rPr kumimoji="0" lang="zh-CN" altLang="en-US" sz="4800" b="1" i="0" u="none" strike="noStrike" kern="1200" cap="none" spc="0" normalizeH="0" baseline="0" noProof="0">
                <a:ln>
                  <a:noFill/>
                </a:ln>
                <a:solidFill>
                  <a:srgbClr val="002060"/>
                </a:solidFill>
                <a:effectLst/>
                <a:uLnTx/>
                <a:uFillTx/>
                <a:latin typeface="黑体" panose="02010609060101010101" pitchFamily="49" charset="-122"/>
                <a:ea typeface="黑体" panose="02010609060101010101" pitchFamily="49" charset="-122"/>
                <a:cs typeface="+mn-cs"/>
              </a:rPr>
              <a:t>古诗大意</a:t>
            </a:r>
            <a:r>
              <a:rPr kumimoji="0" lang="en-US" altLang="zh-CN" sz="4800" b="1" i="0" u="none" strike="noStrike" kern="1200" cap="none" spc="0" normalizeH="0" baseline="0" noProof="0">
                <a:ln>
                  <a:noFill/>
                </a:ln>
                <a:solidFill>
                  <a:srgbClr val="002060"/>
                </a:solidFill>
                <a:effectLst/>
                <a:uLnTx/>
                <a:uFillTx/>
                <a:latin typeface="黑体" panose="02010609060101010101" pitchFamily="49" charset="-122"/>
                <a:ea typeface="黑体" panose="02010609060101010101" pitchFamily="49" charset="-122"/>
                <a:cs typeface="+mn-cs"/>
              </a:rPr>
              <a:t>】</a:t>
            </a:r>
            <a:endParaRPr kumimoji="0" lang="zh-CN" altLang="en-US" sz="4800" b="1" i="0" u="none" strike="noStrike" kern="1200" cap="none" spc="0" normalizeH="0" baseline="0" noProof="0">
              <a:ln>
                <a:noFill/>
              </a:ln>
              <a:solidFill>
                <a:srgbClr val="002060"/>
              </a:solidFill>
              <a:effectLst/>
              <a:uLnTx/>
              <a:uFillTx/>
              <a:latin typeface="黑体" panose="02010609060101010101" pitchFamily="49" charset="-122"/>
              <a:ea typeface="黑体" panose="02010609060101010101" pitchFamily="49" charset="-122"/>
              <a:cs typeface="+mn-cs"/>
            </a:endParaRPr>
          </a:p>
        </p:txBody>
      </p:sp>
      <p:sp>
        <p:nvSpPr>
          <p:cNvPr id="3" name="矩形 2"/>
          <p:cNvSpPr>
            <a:spLocks noChangeArrowheads="1"/>
          </p:cNvSpPr>
          <p:nvPr/>
        </p:nvSpPr>
        <p:spPr bwMode="auto">
          <a:xfrm>
            <a:off x="563563" y="2180168"/>
            <a:ext cx="8077200" cy="5408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春天的夜晚人声寂静，桂花从枝头飘落，夜静悄悄的，山中显得特别空寂。皎洁的月亮从山谷中升起来，惊醒了山里正在栖息的鸟，时而在山涧中发出鸣叫声。</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矩形 1"/>
          <p:cNvSpPr>
            <a:spLocks noChangeArrowheads="1"/>
          </p:cNvSpPr>
          <p:nvPr/>
        </p:nvSpPr>
        <p:spPr bwMode="auto">
          <a:xfrm>
            <a:off x="323851" y="268818"/>
            <a:ext cx="2963863"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800" b="1" i="0" u="none" strike="noStrike" kern="1200" cap="none" spc="0" normalizeH="0" baseline="0" noProof="0">
                <a:ln>
                  <a:noFill/>
                </a:ln>
                <a:solidFill>
                  <a:srgbClr val="002060"/>
                </a:solidFill>
                <a:effectLst/>
                <a:uLnTx/>
                <a:uFillTx/>
                <a:latin typeface="黑体" panose="02010609060101010101" pitchFamily="49" charset="-122"/>
                <a:ea typeface="黑体" panose="02010609060101010101" pitchFamily="49" charset="-122"/>
                <a:cs typeface="+mn-cs"/>
              </a:rPr>
              <a:t>【</a:t>
            </a:r>
            <a:r>
              <a:rPr kumimoji="0" lang="zh-CN" altLang="en-US" sz="4800" b="1" i="0" u="none" strike="noStrike" kern="1200" cap="none" spc="0" normalizeH="0" baseline="0" noProof="0">
                <a:ln>
                  <a:noFill/>
                </a:ln>
                <a:solidFill>
                  <a:srgbClr val="002060"/>
                </a:solidFill>
                <a:effectLst/>
                <a:uLnTx/>
                <a:uFillTx/>
                <a:latin typeface="黑体" panose="02010609060101010101" pitchFamily="49" charset="-122"/>
                <a:ea typeface="黑体" panose="02010609060101010101" pitchFamily="49" charset="-122"/>
                <a:cs typeface="+mn-cs"/>
              </a:rPr>
              <a:t>我的拓展</a:t>
            </a:r>
            <a:r>
              <a:rPr kumimoji="0" lang="en-US" altLang="zh-CN" sz="4800" b="1" i="0" u="none" strike="noStrike" kern="1200" cap="none" spc="0" normalizeH="0" baseline="0" noProof="0">
                <a:ln>
                  <a:noFill/>
                </a:ln>
                <a:solidFill>
                  <a:srgbClr val="002060"/>
                </a:solidFill>
                <a:effectLst/>
                <a:uLnTx/>
                <a:uFillTx/>
                <a:latin typeface="黑体" panose="02010609060101010101" pitchFamily="49" charset="-122"/>
                <a:ea typeface="黑体" panose="02010609060101010101" pitchFamily="49" charset="-122"/>
                <a:cs typeface="+mn-cs"/>
              </a:rPr>
              <a:t>】</a:t>
            </a:r>
            <a:endParaRPr kumimoji="0" lang="zh-CN" altLang="en-US" sz="4800" b="1" i="0" u="none" strike="noStrike" kern="1200" cap="none" spc="0" normalizeH="0" baseline="0" noProof="0">
              <a:ln>
                <a:noFill/>
              </a:ln>
              <a:solidFill>
                <a:srgbClr val="002060"/>
              </a:solidFill>
              <a:effectLst/>
              <a:uLnTx/>
              <a:uFillTx/>
              <a:latin typeface="黑体" panose="02010609060101010101" pitchFamily="49" charset="-122"/>
              <a:ea typeface="黑体" panose="02010609060101010101" pitchFamily="49" charset="-122"/>
              <a:cs typeface="+mn-cs"/>
            </a:endParaRPr>
          </a:p>
        </p:txBody>
      </p:sp>
      <p:sp>
        <p:nvSpPr>
          <p:cNvPr id="20483" name="矩形 2"/>
          <p:cNvSpPr>
            <a:spLocks noChangeArrowheads="1"/>
          </p:cNvSpPr>
          <p:nvPr/>
        </p:nvSpPr>
        <p:spPr bwMode="auto">
          <a:xfrm>
            <a:off x="539751" y="1130300"/>
            <a:ext cx="5040313" cy="79682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山居秋暝</a:t>
            </a: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［唐］王维</a:t>
            </a: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空山新雨后，天气晚来秋。</a:t>
            </a: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明月松间照，清泉石上流。</a:t>
            </a: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竹喧归浣女，莲动下渔舟。</a:t>
            </a:r>
          </a:p>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随意春芳歇，王孙自可留。</a:t>
            </a:r>
          </a:p>
        </p:txBody>
      </p:sp>
      <p:pic>
        <p:nvPicPr>
          <p:cNvPr id="2" name="图片 1"/>
          <p:cNvPicPr>
            <a:picLocks noChangeAspect="1"/>
          </p:cNvPicPr>
          <p:nvPr/>
        </p:nvPicPr>
        <p:blipFill>
          <a:blip r:embed="rId2" cstate="email"/>
          <a:stretch>
            <a:fillRect/>
          </a:stretch>
        </p:blipFill>
        <p:spPr>
          <a:xfrm>
            <a:off x="5220073" y="2276873"/>
            <a:ext cx="3161003" cy="2991345"/>
          </a:xfrm>
          <a:prstGeom prst="rect">
            <a:avLst/>
          </a:prstGeom>
          <a:solidFill>
            <a:srgbClr val="FFFFFF">
              <a:shade val="85000"/>
            </a:srgbClr>
          </a:solidFill>
          <a:ln w="190500" cap="rnd">
            <a:solidFill>
              <a:srgbClr val="FFFFFF"/>
            </a:solidFill>
          </a:ln>
          <a:effectLst>
            <a:outerShdw blurRad="36195" dist="12700" dir="11400000" algn="tl" rotWithShape="0">
              <a:srgbClr val="000000">
                <a:alpha val="33000"/>
              </a:srgbClr>
            </a:outerShdw>
          </a:effectLst>
          <a:scene3d>
            <a:camera prst="perspectiveContrastingLeftFacing">
              <a:rot lat="540000" lon="2100000" rev="0"/>
            </a:camera>
            <a:lightRig rig="soft" dir="t"/>
          </a:scene3d>
          <a:sp3d contourW="12700" prstMaterial="matte">
            <a:bevelT w="63500" h="50800"/>
            <a:contourClr>
              <a:srgbClr val="C0C0C0"/>
            </a:contourClr>
          </a:sp3d>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0483"/>
                                        </p:tgtEl>
                                        <p:attrNameLst>
                                          <p:attrName>style.visibility</p:attrName>
                                        </p:attrNameLst>
                                      </p:cBhvr>
                                      <p:to>
                                        <p:strVal val="visible"/>
                                      </p:to>
                                    </p:set>
                                    <p:animEffect transition="in" filter="circle(in)">
                                      <p:cBhvr>
                                        <p:cTn id="7" dur="2000"/>
                                        <p:tgtEl>
                                          <p:spTgt spid="20483"/>
                                        </p:tgtEl>
                                      </p:cBhvr>
                                    </p:animEffect>
                                  </p:childTnLst>
                                </p:cTn>
                              </p:par>
                              <p:par>
                                <p:cTn id="8" presetID="6" presetClass="entr" presetSubtype="16"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ircle(in)">
                                      <p:cBhvr>
                                        <p:cTn id="10"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p:bld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7" name="图片 7"/>
          <p:cNvPicPr>
            <a:picLocks noChangeAspect="1" noChangeArrowheads="1"/>
          </p:cNvPicPr>
          <p:nvPr/>
        </p:nvPicPr>
        <p:blipFill>
          <a:blip r:embed="rId2" cstate="email"/>
          <a:srcRect/>
          <a:stretch>
            <a:fillRect/>
          </a:stretch>
        </p:blipFill>
        <p:spPr bwMode="auto">
          <a:xfrm>
            <a:off x="14289" y="31752"/>
            <a:ext cx="3549650" cy="9588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 name="流程图: 可选过程 11"/>
          <p:cNvSpPr/>
          <p:nvPr/>
        </p:nvSpPr>
        <p:spPr>
          <a:xfrm>
            <a:off x="755650" y="1801286"/>
            <a:ext cx="7397750" cy="4353983"/>
          </a:xfrm>
          <a:prstGeom prst="flowChartAlternateProcess">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23557" name="矩形 9"/>
          <p:cNvSpPr>
            <a:spLocks noChangeArrowheads="1"/>
          </p:cNvSpPr>
          <p:nvPr/>
        </p:nvSpPr>
        <p:spPr bwMode="auto">
          <a:xfrm>
            <a:off x="2179639" y="1403351"/>
            <a:ext cx="4784725" cy="1405000"/>
          </a:xfrm>
          <a:prstGeom prst="rect">
            <a:avLst/>
          </a:prstGeom>
          <a:solidFill>
            <a:srgbClr val="00B05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00"/>
                </a:solidFill>
                <a:effectLst/>
                <a:uLnTx/>
                <a:uFillTx/>
                <a:latin typeface="黑体" panose="02010609060101010101" pitchFamily="49" charset="-122"/>
                <a:ea typeface="黑体" panose="02010609060101010101" pitchFamily="49" charset="-122"/>
                <a:cs typeface="+mn-cs"/>
              </a:rPr>
              <a:t>读古典名著，品百味人生</a:t>
            </a:r>
          </a:p>
        </p:txBody>
      </p:sp>
      <p:sp>
        <p:nvSpPr>
          <p:cNvPr id="24580" name="矩形 2"/>
          <p:cNvSpPr>
            <a:spLocks noChangeArrowheads="1"/>
          </p:cNvSpPr>
          <p:nvPr/>
        </p:nvSpPr>
        <p:spPr bwMode="auto">
          <a:xfrm>
            <a:off x="1104901" y="2214035"/>
            <a:ext cx="6697663" cy="5262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000000"/>
                </a:solidFill>
                <a:effectLst/>
                <a:uLnTx/>
                <a:uFillTx/>
                <a:latin typeface="楷体" panose="02010609060101010101" pitchFamily="49" charset="-122"/>
                <a:ea typeface="楷体" panose="02010609060101010101" pitchFamily="49" charset="-122"/>
                <a:cs typeface="+mn-cs"/>
              </a:rPr>
              <a:t>    诸葛孔明足智多谋，运筹帷幄；黑旋风李逵鲁莽刚猛，是个大孝子；齐天大圣孙悟空神通广大；大观园里的林妹妹多愁善感</a:t>
            </a:r>
            <a:r>
              <a:rPr kumimoji="0" lang="en-US" altLang="zh-CN" sz="4000" b="1" i="0" u="none" strike="noStrike" kern="1200" cap="none" spc="0" normalizeH="0" baseline="0" noProof="0">
                <a:ln>
                  <a:noFill/>
                </a:ln>
                <a:solidFill>
                  <a:srgbClr val="000000"/>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srgbClr val="000000"/>
                </a:solidFill>
                <a:effectLst/>
                <a:uLnTx/>
                <a:uFillTx/>
                <a:latin typeface="楷体" panose="02010609060101010101" pitchFamily="49" charset="-122"/>
                <a:ea typeface="楷体" panose="02010609060101010101" pitchFamily="49" charset="-122"/>
                <a:cs typeface="+mn-cs"/>
              </a:rPr>
              <a:t>漫步中国古典名著长廊，走进这些人物，品读精彩故事。</a:t>
            </a: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randombar(horizontal)">
                                      <p:cBhvr>
                                        <p:cTn id="7" dur="500"/>
                                        <p:tgtEl>
                                          <p:spTgt spid="1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3557"/>
                                        </p:tgtEl>
                                        <p:attrNameLst>
                                          <p:attrName>style.visibility</p:attrName>
                                        </p:attrNameLst>
                                      </p:cBhvr>
                                      <p:to>
                                        <p:strVal val="visible"/>
                                      </p:to>
                                    </p:set>
                                    <p:animEffect transition="in" filter="randombar(horizontal)">
                                      <p:cBhvr>
                                        <p:cTn id="10" dur="500"/>
                                        <p:tgtEl>
                                          <p:spTgt spid="235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3557" grpId="0" animBg="1"/>
    </p:bld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文本框 1"/>
          <p:cNvSpPr txBox="1">
            <a:spLocks noChangeArrowheads="1"/>
          </p:cNvSpPr>
          <p:nvPr/>
        </p:nvSpPr>
        <p:spPr bwMode="auto">
          <a:xfrm>
            <a:off x="719138" y="1221318"/>
            <a:ext cx="7705725"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唐僧：</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崇信佛法、严守戒律、目标明确、立场坚定、勇往直前的精神坚不可摧；但有时贤愚不分、好坏不辨。</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孙悟空：</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机智勇敢且法术高强、幽默诙谐、仁义忠诚、重品节、好虚名，具有反抗精神。</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2530">
                                            <p:txEl>
                                              <p:pRg st="0" end="0"/>
                                            </p:txEl>
                                          </p:spTgt>
                                        </p:tgtEl>
                                        <p:attrNameLst>
                                          <p:attrName>style.visibility</p:attrName>
                                        </p:attrNameLst>
                                      </p:cBhvr>
                                      <p:to>
                                        <p:strVal val="visible"/>
                                      </p:to>
                                    </p:set>
                                    <p:animEffect transition="in" filter="fade">
                                      <p:cBhvr>
                                        <p:cTn id="7" dur="1000"/>
                                        <p:tgtEl>
                                          <p:spTgt spid="22530">
                                            <p:txEl>
                                              <p:pRg st="0" end="0"/>
                                            </p:txEl>
                                          </p:spTgt>
                                        </p:tgtEl>
                                      </p:cBhvr>
                                    </p:animEffect>
                                    <p:anim calcmode="lin" valueType="num">
                                      <p:cBhvr>
                                        <p:cTn id="8" dur="1000" fill="hold"/>
                                        <p:tgtEl>
                                          <p:spTgt spid="2253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253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2530">
                                            <p:txEl>
                                              <p:pRg st="1" end="1"/>
                                            </p:txEl>
                                          </p:spTgt>
                                        </p:tgtEl>
                                        <p:attrNameLst>
                                          <p:attrName>style.visibility</p:attrName>
                                        </p:attrNameLst>
                                      </p:cBhvr>
                                      <p:to>
                                        <p:strVal val="visible"/>
                                      </p:to>
                                    </p:set>
                                    <p:animEffect transition="in" filter="fade">
                                      <p:cBhvr>
                                        <p:cTn id="14" dur="1000"/>
                                        <p:tgtEl>
                                          <p:spTgt spid="22530">
                                            <p:txEl>
                                              <p:pRg st="1" end="1"/>
                                            </p:txEl>
                                          </p:spTgt>
                                        </p:tgtEl>
                                      </p:cBhvr>
                                    </p:animEffect>
                                    <p:anim calcmode="lin" valueType="num">
                                      <p:cBhvr>
                                        <p:cTn id="15" dur="1000" fill="hold"/>
                                        <p:tgtEl>
                                          <p:spTgt spid="22530">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2530">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矩形 2"/>
          <p:cNvSpPr>
            <a:spLocks noChangeArrowheads="1"/>
          </p:cNvSpPr>
          <p:nvPr/>
        </p:nvSpPr>
        <p:spPr bwMode="auto">
          <a:xfrm>
            <a:off x="971550" y="1316567"/>
            <a:ext cx="7488238"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猪八戒：</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性格温和、憨厚单纯、好吃懒做、爱占小便宜；贪图女色，经常被妖怪的美色所迷，难分敌我。</a:t>
            </a:r>
          </a:p>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沙和尚：</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他对师兄的话言听计从，对师父忠心耿耿，为唐僧西天取经立下汗马功劳。</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3554">
                                            <p:txEl>
                                              <p:pRg st="0" end="0"/>
                                            </p:txEl>
                                          </p:spTgt>
                                        </p:tgtEl>
                                        <p:attrNameLst>
                                          <p:attrName>style.visibility</p:attrName>
                                        </p:attrNameLst>
                                      </p:cBhvr>
                                      <p:to>
                                        <p:strVal val="visible"/>
                                      </p:to>
                                    </p:set>
                                    <p:animEffect transition="in" filter="fade">
                                      <p:cBhvr>
                                        <p:cTn id="7" dur="1000"/>
                                        <p:tgtEl>
                                          <p:spTgt spid="23554">
                                            <p:txEl>
                                              <p:pRg st="0" end="0"/>
                                            </p:txEl>
                                          </p:spTgt>
                                        </p:tgtEl>
                                      </p:cBhvr>
                                    </p:animEffect>
                                    <p:anim calcmode="lin" valueType="num">
                                      <p:cBhvr>
                                        <p:cTn id="8" dur="1000" fill="hold"/>
                                        <p:tgtEl>
                                          <p:spTgt spid="2355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355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3554">
                                            <p:txEl>
                                              <p:pRg st="1" end="1"/>
                                            </p:txEl>
                                          </p:spTgt>
                                        </p:tgtEl>
                                        <p:attrNameLst>
                                          <p:attrName>style.visibility</p:attrName>
                                        </p:attrNameLst>
                                      </p:cBhvr>
                                      <p:to>
                                        <p:strVal val="visible"/>
                                      </p:to>
                                    </p:set>
                                    <p:animEffect transition="in" filter="fade">
                                      <p:cBhvr>
                                        <p:cTn id="14" dur="1000"/>
                                        <p:tgtEl>
                                          <p:spTgt spid="23554">
                                            <p:txEl>
                                              <p:pRg st="1" end="1"/>
                                            </p:txEl>
                                          </p:spTgt>
                                        </p:tgtEl>
                                      </p:cBhvr>
                                    </p:animEffect>
                                    <p:anim calcmode="lin" valueType="num">
                                      <p:cBhvr>
                                        <p:cTn id="15" dur="1000" fill="hold"/>
                                        <p:tgtEl>
                                          <p:spTgt spid="23554">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3554">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文本框 1"/>
          <p:cNvSpPr txBox="1">
            <a:spLocks noChangeArrowheads="1"/>
          </p:cNvSpPr>
          <p:nvPr/>
        </p:nvSpPr>
        <p:spPr bwMode="auto">
          <a:xfrm>
            <a:off x="539751" y="1797052"/>
            <a:ext cx="7993063"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en-US" altLang="zh-CN" sz="4265" b="1">
                <a:solidFill>
                  <a:srgbClr val="0000FF"/>
                </a:solidFill>
                <a:latin typeface="楷体" panose="02010609060101010101" pitchFamily="49" charset="-122"/>
                <a:ea typeface="楷体" panose="02010609060101010101" pitchFamily="49" charset="-122"/>
              </a:rPr>
              <a:t>    《</a:t>
            </a:r>
            <a:r>
              <a:rPr lang="zh-CN" altLang="en-US" sz="4265" b="1">
                <a:solidFill>
                  <a:srgbClr val="0000FF"/>
                </a:solidFill>
                <a:latin typeface="楷体" panose="02010609060101010101" pitchFamily="49" charset="-122"/>
                <a:ea typeface="楷体" panose="02010609060101010101" pitchFamily="49" charset="-122"/>
              </a:rPr>
              <a:t>稚子弄冰</a:t>
            </a:r>
            <a:r>
              <a:rPr lang="en-US" altLang="zh-CN" sz="4265" b="1">
                <a:solidFill>
                  <a:srgbClr val="0000FF"/>
                </a:solidFill>
                <a:latin typeface="楷体" panose="02010609060101010101" pitchFamily="49" charset="-122"/>
                <a:ea typeface="楷体" panose="02010609060101010101" pitchFamily="49" charset="-122"/>
              </a:rPr>
              <a:t>》</a:t>
            </a:r>
            <a:r>
              <a:rPr lang="zh-CN" altLang="en-US" sz="4265" b="1">
                <a:solidFill>
                  <a:srgbClr val="0000FF"/>
                </a:solidFill>
                <a:latin typeface="楷体" panose="02010609060101010101" pitchFamily="49" charset="-122"/>
                <a:ea typeface="楷体" panose="02010609060101010101" pitchFamily="49" charset="-122"/>
              </a:rPr>
              <a:t>中的“稚子”以冰为钲，充满童真与活力；</a:t>
            </a:r>
            <a:endParaRPr lang="en-US" altLang="zh-CN" sz="4265" b="1">
              <a:solidFill>
                <a:srgbClr val="0000FF"/>
              </a:solidFill>
              <a:latin typeface="楷体" panose="02010609060101010101" pitchFamily="49" charset="-122"/>
              <a:ea typeface="楷体" panose="02010609060101010101" pitchFamily="49" charset="-122"/>
            </a:endParaRPr>
          </a:p>
          <a:p>
            <a:pPr defTabSz="1219200" fontAlgn="base">
              <a:lnSpc>
                <a:spcPct val="120000"/>
              </a:lnSpc>
              <a:spcBef>
                <a:spcPct val="0"/>
              </a:spcBef>
              <a:spcAft>
                <a:spcPct val="0"/>
              </a:spcAft>
              <a:defRPr/>
            </a:pPr>
            <a:r>
              <a:rPr lang="en-US" altLang="zh-CN" sz="4265" b="1">
                <a:solidFill>
                  <a:srgbClr val="0000FF"/>
                </a:solidFill>
                <a:latin typeface="楷体" panose="02010609060101010101" pitchFamily="49" charset="-122"/>
                <a:ea typeface="楷体" panose="02010609060101010101" pitchFamily="49" charset="-122"/>
              </a:rPr>
              <a:t>    《</a:t>
            </a:r>
            <a:r>
              <a:rPr lang="zh-CN" altLang="en-US" sz="4265" b="1">
                <a:solidFill>
                  <a:srgbClr val="0000FF"/>
                </a:solidFill>
                <a:latin typeface="楷体" panose="02010609060101010101" pitchFamily="49" charset="-122"/>
                <a:ea typeface="楷体" panose="02010609060101010101" pitchFamily="49" charset="-122"/>
              </a:rPr>
              <a:t>村晚</a:t>
            </a:r>
            <a:r>
              <a:rPr lang="en-US" altLang="zh-CN" sz="4265" b="1">
                <a:solidFill>
                  <a:srgbClr val="0000FF"/>
                </a:solidFill>
                <a:latin typeface="楷体" panose="02010609060101010101" pitchFamily="49" charset="-122"/>
                <a:ea typeface="楷体" panose="02010609060101010101" pitchFamily="49" charset="-122"/>
              </a:rPr>
              <a:t>》</a:t>
            </a:r>
            <a:r>
              <a:rPr lang="zh-CN" altLang="en-US" sz="4265" b="1">
                <a:solidFill>
                  <a:srgbClr val="0000FF"/>
                </a:solidFill>
                <a:latin typeface="楷体" panose="02010609060101010101" pitchFamily="49" charset="-122"/>
                <a:ea typeface="楷体" panose="02010609060101010101" pitchFamily="49" charset="-122"/>
              </a:rPr>
              <a:t>中的“牧童”随意地吹着短笛，无忧无虑，悠闲自得。</a:t>
            </a:r>
          </a:p>
        </p:txBody>
      </p:sp>
    </p:spTree>
  </p:cSld>
  <p:clrMapOvr>
    <a:masterClrMapping/>
  </p:clrMapOvr>
  <p:transition spd="slow">
    <p:cover dir="rd"/>
  </p:transition>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文本框 1"/>
          <p:cNvSpPr txBox="1">
            <a:spLocks noChangeArrowheads="1"/>
          </p:cNvSpPr>
          <p:nvPr/>
        </p:nvSpPr>
        <p:spPr bwMode="auto">
          <a:xfrm>
            <a:off x="827088" y="1221318"/>
            <a:ext cx="7669212"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贾宝玉：</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荣国府衔玉而生的公子，贾政与王夫人之次子，阖府捧在掌心。他喜欢诗词曲赋之类的性情文学，厌恶八股文，批判程朱理学。他终日与家里的女孩们厮混，爱她们的美丽纯洁，伤悼她们的悲惨命运。</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578"/>
                                        </p:tgtEl>
                                        <p:attrNameLst>
                                          <p:attrName>style.visibility</p:attrName>
                                        </p:attrNameLst>
                                      </p:cBhvr>
                                      <p:to>
                                        <p:strVal val="visible"/>
                                      </p:to>
                                    </p:set>
                                    <p:animEffect transition="in" filter="fade">
                                      <p:cBhvr>
                                        <p:cTn id="7" dur="1000"/>
                                        <p:tgtEl>
                                          <p:spTgt spid="24578"/>
                                        </p:tgtEl>
                                      </p:cBhvr>
                                    </p:animEffect>
                                    <p:anim calcmode="lin" valueType="num">
                                      <p:cBhvr>
                                        <p:cTn id="8" dur="1000" fill="hold"/>
                                        <p:tgtEl>
                                          <p:spTgt spid="24578"/>
                                        </p:tgtEl>
                                        <p:attrNameLst>
                                          <p:attrName>ppt_x</p:attrName>
                                        </p:attrNameLst>
                                      </p:cBhvr>
                                      <p:tavLst>
                                        <p:tav tm="0">
                                          <p:val>
                                            <p:strVal val="#ppt_x"/>
                                          </p:val>
                                        </p:tav>
                                        <p:tav tm="100000">
                                          <p:val>
                                            <p:strVal val="#ppt_x"/>
                                          </p:val>
                                        </p:tav>
                                      </p:tavLst>
                                    </p:anim>
                                    <p:anim calcmode="lin" valueType="num">
                                      <p:cBhvr>
                                        <p:cTn id="9" dur="1000" fill="hold"/>
                                        <p:tgtEl>
                                          <p:spTgt spid="245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8" grpId="0"/>
    </p:bld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矩形 2"/>
          <p:cNvSpPr>
            <a:spLocks noChangeArrowheads="1"/>
          </p:cNvSpPr>
          <p:nvPr/>
        </p:nvSpPr>
        <p:spPr bwMode="auto">
          <a:xfrm>
            <a:off x="1008064" y="1449917"/>
            <a:ext cx="712787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林黛玉：</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林如海与贾敏之女，宝玉的表妹，寄居荣国府。她生性孤傲，多愁善感，才思敏捷。她与宝玉真心相爱，是宝玉反抗封建礼教的同盟，是自由恋爱的坚定追求者。</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5602"/>
                                        </p:tgtEl>
                                        <p:attrNameLst>
                                          <p:attrName>style.visibility</p:attrName>
                                        </p:attrNameLst>
                                      </p:cBhvr>
                                      <p:to>
                                        <p:strVal val="visible"/>
                                      </p:to>
                                    </p:set>
                                    <p:animEffect transition="in" filter="fade">
                                      <p:cBhvr>
                                        <p:cTn id="7" dur="1000"/>
                                        <p:tgtEl>
                                          <p:spTgt spid="25602"/>
                                        </p:tgtEl>
                                      </p:cBhvr>
                                    </p:animEffect>
                                    <p:anim calcmode="lin" valueType="num">
                                      <p:cBhvr>
                                        <p:cTn id="8" dur="1000" fill="hold"/>
                                        <p:tgtEl>
                                          <p:spTgt spid="25602"/>
                                        </p:tgtEl>
                                        <p:attrNameLst>
                                          <p:attrName>ppt_x</p:attrName>
                                        </p:attrNameLst>
                                      </p:cBhvr>
                                      <p:tavLst>
                                        <p:tav tm="0">
                                          <p:val>
                                            <p:strVal val="#ppt_x"/>
                                          </p:val>
                                        </p:tav>
                                        <p:tav tm="100000">
                                          <p:val>
                                            <p:strVal val="#ppt_x"/>
                                          </p:val>
                                        </p:tav>
                                      </p:tavLst>
                                    </p:anim>
                                    <p:anim calcmode="lin" valueType="num">
                                      <p:cBhvr>
                                        <p:cTn id="9" dur="1000" fill="hold"/>
                                        <p:tgtEl>
                                          <p:spTgt spid="2560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2" grpId="0"/>
    </p:bld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矩形 2"/>
          <p:cNvSpPr>
            <a:spLocks noChangeArrowheads="1"/>
          </p:cNvSpPr>
          <p:nvPr/>
        </p:nvSpPr>
        <p:spPr bwMode="auto">
          <a:xfrm>
            <a:off x="1187450" y="1701800"/>
            <a:ext cx="7200900"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薛宝钗：</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薛姨妈之女，宝玉的表姐。她大方典雅，举止雍容。她对官场黑暗深恶痛绝，但仍规谏宝玉读书做官。她有一个金锁，与贾宝玉的通灵宝玉合称为金玉良缘。</a:t>
            </a:r>
          </a:p>
        </p:txBody>
      </p:sp>
    </p:spTree>
  </p:cSld>
  <p:clrMapOvr>
    <a:masterClrMapping/>
  </p:clrMapOvr>
  <p:transition spd="slow">
    <p:cover dir="rd"/>
  </p:transition>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文本框 8"/>
          <p:cNvSpPr txBox="1">
            <a:spLocks noChangeArrowheads="1"/>
          </p:cNvSpPr>
          <p:nvPr/>
        </p:nvSpPr>
        <p:spPr bwMode="auto">
          <a:xfrm>
            <a:off x="684214" y="1604434"/>
            <a:ext cx="8064500"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这大圣收了金箍棒，捻诀念咒，摇身一变，变作一个海东青，飕的一翅，钻在云眼里，倒飞下来，落在天鹅身上，抱住颈项嗛眼。那牛王也知是孙行者变化，急忙抖抖翅，变作一只黄鹰，返来嗛海东青。行者又变作一个乌凤，专一赶黄鹰。牛王识得，又变</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作</a:t>
            </a:r>
          </a:p>
        </p:txBody>
      </p:sp>
      <p:sp>
        <p:nvSpPr>
          <p:cNvPr id="30722" name="矩形 9"/>
          <p:cNvSpPr>
            <a:spLocks noChangeArrowheads="1"/>
          </p:cNvSpPr>
          <p:nvPr/>
        </p:nvSpPr>
        <p:spPr bwMode="auto">
          <a:xfrm>
            <a:off x="3635376" y="592667"/>
            <a:ext cx="1873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黑体" panose="02010609060101010101" pitchFamily="49" charset="-122"/>
                <a:ea typeface="黑体" panose="02010609060101010101" pitchFamily="49" charset="-122"/>
                <a:cs typeface="+mn-cs"/>
              </a:rPr>
              <a:t>原著节选</a:t>
            </a:r>
          </a:p>
        </p:txBody>
      </p:sp>
    </p:spTree>
  </p:cSld>
  <p:clrMapOvr>
    <a:masterClrMapping/>
  </p:clrMapOvr>
  <p:transition spd="slow">
    <p:cover dir="rd"/>
  </p:transition>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矩形 3"/>
          <p:cNvSpPr>
            <a:spLocks noChangeArrowheads="1"/>
          </p:cNvSpPr>
          <p:nvPr/>
        </p:nvSpPr>
        <p:spPr bwMode="auto">
          <a:xfrm>
            <a:off x="900114" y="1411818"/>
            <a:ext cx="7470775"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只白鹤，长唳一声，向南飞去。行者立定，抖抖翎毛，又变作一只丹凤，高鸣一声。那白鹤见凤是鸟王，诸禽不敢妄动，刷的一翅，淬下山崖，将身一变，变作一只香獐，乜乜些些，在崖前吃草。行者认得，也就落下翅来，变作一只饿</a:t>
            </a:r>
          </a:p>
        </p:txBody>
      </p:sp>
    </p:spTree>
  </p:cSld>
  <p:clrMapOvr>
    <a:masterClrMapping/>
  </p:clrMapOvr>
  <p:transition spd="slow">
    <p:cover dir="rd"/>
  </p:transition>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矩形 2"/>
          <p:cNvSpPr>
            <a:spLocks noChangeArrowheads="1"/>
          </p:cNvSpPr>
          <p:nvPr/>
        </p:nvSpPr>
        <p:spPr bwMode="auto">
          <a:xfrm>
            <a:off x="1116014" y="1604435"/>
            <a:ext cx="7488237"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虎，剪尾跑蹄，要来赶獐作食。魔王慌了手脚，又变作一只金钱花斑的大豹，要伤饿虎。行者见了，迎着风，把头一幌，又变作一只金眼狻猊，声如霹雳，铁额铜头，复转身要食大豹。</a:t>
            </a: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楷体" panose="02010609060101010101" pitchFamily="49" charset="-122"/>
              <a:cs typeface="+mn-cs"/>
            </a:endParaRPr>
          </a:p>
        </p:txBody>
      </p:sp>
    </p:spTree>
  </p:cSld>
  <p:clrMapOvr>
    <a:masterClrMapping/>
  </p:clrMapOvr>
  <p:transition spd="slow">
    <p:cover dir="rd"/>
  </p:transition>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a:spLocks noChangeArrowheads="1"/>
          </p:cNvSpPr>
          <p:nvPr/>
        </p:nvSpPr>
        <p:spPr bwMode="auto">
          <a:xfrm>
            <a:off x="755650" y="2084919"/>
            <a:ext cx="7416800"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a:defRPr>
                <a:solidFill>
                  <a:schemeClr val="tx1"/>
                </a:solidFill>
                <a:latin typeface="Calibri" panose="020F0502020204030204" pitchFamily="34" charset="0"/>
                <a:ea typeface="宋体" panose="02010600030101010101" pitchFamily="2" charset="-122"/>
              </a:defRPr>
            </a:lvl1pPr>
            <a:lvl2pPr>
              <a:defRPr>
                <a:solidFill>
                  <a:schemeClr val="tx1"/>
                </a:solidFill>
                <a:latin typeface="Calibri" panose="020F0502020204030204" pitchFamily="34" charset="0"/>
                <a:ea typeface="宋体" panose="02010600030101010101" pitchFamily="2" charset="-122"/>
              </a:defRPr>
            </a:lvl2pPr>
            <a:lvl3pPr>
              <a:defRPr>
                <a:solidFill>
                  <a:schemeClr val="tx1"/>
                </a:solidFill>
                <a:latin typeface="Calibri" panose="020F0502020204030204" pitchFamily="34" charset="0"/>
                <a:ea typeface="宋体" panose="02010600030101010101" pitchFamily="2" charset="-122"/>
              </a:defRPr>
            </a:lvl3pPr>
            <a:lvl4pPr>
              <a:defRPr>
                <a:solidFill>
                  <a:schemeClr val="tx1"/>
                </a:solidFill>
                <a:latin typeface="Calibri" panose="020F0502020204030204" pitchFamily="34" charset="0"/>
                <a:ea typeface="宋体" panose="02010600030101010101" pitchFamily="2" charset="-122"/>
              </a:defRPr>
            </a:lvl4pPr>
            <a:lvl5pPr>
              <a:defRPr>
                <a:solidFill>
                  <a:schemeClr val="tx1"/>
                </a:solidFill>
                <a:latin typeface="Calibri" panose="020F0502020204030204" pitchFamily="34" charset="0"/>
                <a:ea typeface="宋体" panose="02010600030101010101" pitchFamily="2" charset="-122"/>
              </a:defRPr>
            </a:lvl5pPr>
            <a:lvl6pPr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base" latinLnBrk="0" hangingPunct="1">
              <a:lnSpc>
                <a:spcPct val="120000"/>
              </a:lnSpc>
              <a:spcBef>
                <a:spcPct val="0"/>
              </a:spcBef>
              <a:spcAft>
                <a:spcPct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提取信息：</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西游记</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中塑造了许多个性鲜明、栩栩如生的人物形象，除了唐僧师徒四人外，还有</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_______</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_______</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____________</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等。</a:t>
            </a:r>
          </a:p>
        </p:txBody>
      </p:sp>
      <p:sp>
        <p:nvSpPr>
          <p:cNvPr id="2" name="文本框 1"/>
          <p:cNvSpPr txBox="1">
            <a:spLocks noChangeArrowheads="1"/>
          </p:cNvSpPr>
          <p:nvPr/>
        </p:nvSpPr>
        <p:spPr bwMode="auto">
          <a:xfrm>
            <a:off x="5940425" y="3621617"/>
            <a:ext cx="183415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牛魔王</a:t>
            </a:r>
          </a:p>
        </p:txBody>
      </p:sp>
      <p:sp>
        <p:nvSpPr>
          <p:cNvPr id="10" name="文本框 9"/>
          <p:cNvSpPr txBox="1">
            <a:spLocks noChangeArrowheads="1"/>
          </p:cNvSpPr>
          <p:nvPr/>
        </p:nvSpPr>
        <p:spPr bwMode="auto">
          <a:xfrm>
            <a:off x="1368425" y="4332817"/>
            <a:ext cx="183415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白骨精</a:t>
            </a:r>
          </a:p>
        </p:txBody>
      </p:sp>
      <p:sp>
        <p:nvSpPr>
          <p:cNvPr id="11" name="文本框 10"/>
          <p:cNvSpPr txBox="1">
            <a:spLocks noChangeArrowheads="1"/>
          </p:cNvSpPr>
          <p:nvPr/>
        </p:nvSpPr>
        <p:spPr bwMode="auto">
          <a:xfrm>
            <a:off x="3341688" y="4339167"/>
            <a:ext cx="293381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女儿国国王</a:t>
            </a:r>
          </a:p>
        </p:txBody>
      </p:sp>
      <p:sp>
        <p:nvSpPr>
          <p:cNvPr id="33797" name="矩形 9"/>
          <p:cNvSpPr>
            <a:spLocks noChangeArrowheads="1"/>
          </p:cNvSpPr>
          <p:nvPr/>
        </p:nvSpPr>
        <p:spPr bwMode="auto">
          <a:xfrm>
            <a:off x="3635376" y="592667"/>
            <a:ext cx="1873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黑体" panose="02010609060101010101" pitchFamily="49" charset="-122"/>
                <a:ea typeface="黑体" panose="02010609060101010101" pitchFamily="49" charset="-122"/>
                <a:cs typeface="+mn-cs"/>
              </a:rPr>
              <a:t>赏析导读</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 grpId="0"/>
      <p:bldP spid="10" grpId="0"/>
      <p:bldP spid="11" grpId="0"/>
    </p:bld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2411413" y="1797051"/>
          <a:ext cx="4321176" cy="4667250"/>
        </p:xfrm>
        <a:graphic>
          <a:graphicData uri="http://schemas.openxmlformats.org/drawingml/2006/table">
            <a:tbl>
              <a:tblPr firstRow="1" bandRow="1">
                <a:tableStyleId>{5940675A-B579-460E-94D1-54222C63F5DA}</a:tableStyleId>
              </a:tblPr>
              <a:tblGrid>
                <a:gridCol w="2160588"/>
                <a:gridCol w="2160588"/>
              </a:tblGrid>
              <a:tr h="777875">
                <a:tc>
                  <a:txBody>
                    <a:bodyPr/>
                    <a:lstStyle/>
                    <a:p>
                      <a:endParaRPr lang="zh-CN" altLang="en-US" sz="2400" dirty="0"/>
                    </a:p>
                  </a:txBody>
                  <a:tcPr marL="91455" marR="91455" marT="60975" marB="60975">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dirty="0"/>
                    </a:p>
                  </a:txBody>
                  <a:tcPr marL="91455" marR="91455" marT="60975" marB="60975">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r h="777875">
                <a:tc>
                  <a:txBody>
                    <a:bodyPr/>
                    <a:lstStyle/>
                    <a:p>
                      <a:endParaRPr lang="zh-CN" altLang="en-US" sz="2400" dirty="0"/>
                    </a:p>
                  </a:txBody>
                  <a:tcPr marL="91455" marR="91455" marT="60975" marB="60975">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dirty="0"/>
                    </a:p>
                  </a:txBody>
                  <a:tcPr marL="91455" marR="91455" marT="60975" marB="60975">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r h="777875">
                <a:tc>
                  <a:txBody>
                    <a:bodyPr/>
                    <a:lstStyle/>
                    <a:p>
                      <a:endParaRPr lang="zh-CN" altLang="en-US" sz="2400" dirty="0"/>
                    </a:p>
                  </a:txBody>
                  <a:tcPr marL="91455" marR="91455" marT="60975" marB="60975">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dirty="0"/>
                    </a:p>
                  </a:txBody>
                  <a:tcPr marL="91455" marR="91455" marT="60975" marB="60975">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r h="777875">
                <a:tc>
                  <a:txBody>
                    <a:bodyPr/>
                    <a:lstStyle/>
                    <a:p>
                      <a:endParaRPr lang="zh-CN" altLang="en-US" sz="2400"/>
                    </a:p>
                  </a:txBody>
                  <a:tcPr marL="91455" marR="91455" marT="60975" marB="60975">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dirty="0"/>
                    </a:p>
                  </a:txBody>
                  <a:tcPr marL="91455" marR="91455" marT="60975" marB="60975">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r h="777875">
                <a:tc>
                  <a:txBody>
                    <a:bodyPr/>
                    <a:lstStyle/>
                    <a:p>
                      <a:endParaRPr lang="zh-CN" altLang="en-US" sz="2400" dirty="0"/>
                    </a:p>
                  </a:txBody>
                  <a:tcPr marL="91455" marR="91455" marT="60975" marB="60975">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dirty="0"/>
                    </a:p>
                  </a:txBody>
                  <a:tcPr marL="91455" marR="91455" marT="60975" marB="60975">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r h="777875">
                <a:tc>
                  <a:txBody>
                    <a:bodyPr/>
                    <a:lstStyle/>
                    <a:p>
                      <a:endParaRPr lang="zh-CN" altLang="en-US" sz="2400" dirty="0"/>
                    </a:p>
                  </a:txBody>
                  <a:tcPr marL="91455" marR="91455" marT="60975" marB="60975">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zh-CN" altLang="en-US" sz="2400" dirty="0"/>
                    </a:p>
                  </a:txBody>
                  <a:tcPr marL="91455" marR="91455" marT="60975" marB="60975">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bl>
          </a:graphicData>
        </a:graphic>
      </p:graphicFrame>
      <p:sp>
        <p:nvSpPr>
          <p:cNvPr id="34840" name="文本框 3"/>
          <p:cNvSpPr txBox="1">
            <a:spLocks noChangeArrowheads="1"/>
          </p:cNvSpPr>
          <p:nvPr/>
        </p:nvSpPr>
        <p:spPr bwMode="auto">
          <a:xfrm>
            <a:off x="2843213" y="1758951"/>
            <a:ext cx="183415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孙悟空</a:t>
            </a:r>
          </a:p>
        </p:txBody>
      </p:sp>
      <p:sp>
        <p:nvSpPr>
          <p:cNvPr id="34841" name="文本框 4"/>
          <p:cNvSpPr txBox="1">
            <a:spLocks noChangeArrowheads="1"/>
          </p:cNvSpPr>
          <p:nvPr/>
        </p:nvSpPr>
        <p:spPr bwMode="auto">
          <a:xfrm>
            <a:off x="4932363" y="1758951"/>
            <a:ext cx="183415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牛魔王</a:t>
            </a:r>
          </a:p>
        </p:txBody>
      </p:sp>
      <p:sp>
        <p:nvSpPr>
          <p:cNvPr id="34842" name="文本框 5"/>
          <p:cNvSpPr txBox="1">
            <a:spLocks noChangeArrowheads="1"/>
          </p:cNvSpPr>
          <p:nvPr/>
        </p:nvSpPr>
        <p:spPr bwMode="auto">
          <a:xfrm>
            <a:off x="5137150" y="2527300"/>
            <a:ext cx="128432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天鹅</a:t>
            </a:r>
          </a:p>
        </p:txBody>
      </p:sp>
      <p:sp>
        <p:nvSpPr>
          <p:cNvPr id="34843" name="矩形 9"/>
          <p:cNvSpPr>
            <a:spLocks noChangeArrowheads="1"/>
          </p:cNvSpPr>
          <p:nvPr/>
        </p:nvSpPr>
        <p:spPr bwMode="auto">
          <a:xfrm>
            <a:off x="2636838" y="5693833"/>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金眼狻猊</a:t>
            </a: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楷体" panose="02010609060101010101" pitchFamily="49" charset="-122"/>
              <a:cs typeface="+mn-cs"/>
            </a:endParaRPr>
          </a:p>
        </p:txBody>
      </p:sp>
      <p:sp>
        <p:nvSpPr>
          <p:cNvPr id="34844" name="文本框 7"/>
          <p:cNvSpPr txBox="1">
            <a:spLocks noChangeArrowheads="1"/>
          </p:cNvSpPr>
          <p:nvPr/>
        </p:nvSpPr>
        <p:spPr bwMode="auto">
          <a:xfrm>
            <a:off x="2843213" y="2546351"/>
            <a:ext cx="183415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海东青</a:t>
            </a:r>
          </a:p>
        </p:txBody>
      </p:sp>
      <p:sp>
        <p:nvSpPr>
          <p:cNvPr id="32798" name="文本框 14"/>
          <p:cNvSpPr txBox="1">
            <a:spLocks noChangeArrowheads="1"/>
          </p:cNvSpPr>
          <p:nvPr/>
        </p:nvSpPr>
        <p:spPr bwMode="auto">
          <a:xfrm>
            <a:off x="5137150" y="4061884"/>
            <a:ext cx="128432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白鹤</a:t>
            </a:r>
          </a:p>
        </p:txBody>
      </p:sp>
      <p:sp>
        <p:nvSpPr>
          <p:cNvPr id="32799" name="文本框 15"/>
          <p:cNvSpPr txBox="1">
            <a:spLocks noChangeArrowheads="1"/>
          </p:cNvSpPr>
          <p:nvPr/>
        </p:nvSpPr>
        <p:spPr bwMode="auto">
          <a:xfrm>
            <a:off x="5137150" y="4830233"/>
            <a:ext cx="128432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香獐</a:t>
            </a:r>
          </a:p>
        </p:txBody>
      </p:sp>
      <p:sp>
        <p:nvSpPr>
          <p:cNvPr id="32800" name="文本框 16"/>
          <p:cNvSpPr txBox="1">
            <a:spLocks noChangeArrowheads="1"/>
          </p:cNvSpPr>
          <p:nvPr/>
        </p:nvSpPr>
        <p:spPr bwMode="auto">
          <a:xfrm>
            <a:off x="5137150" y="5598584"/>
            <a:ext cx="128432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大豹</a:t>
            </a:r>
          </a:p>
        </p:txBody>
      </p:sp>
      <p:sp>
        <p:nvSpPr>
          <p:cNvPr id="32801" name="文本框 10"/>
          <p:cNvSpPr txBox="1">
            <a:spLocks noChangeArrowheads="1"/>
          </p:cNvSpPr>
          <p:nvPr/>
        </p:nvSpPr>
        <p:spPr bwMode="auto">
          <a:xfrm>
            <a:off x="3049588" y="3333751"/>
            <a:ext cx="128432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乌凤</a:t>
            </a:r>
          </a:p>
        </p:txBody>
      </p:sp>
      <p:sp>
        <p:nvSpPr>
          <p:cNvPr id="32802" name="文本框 11"/>
          <p:cNvSpPr txBox="1">
            <a:spLocks noChangeArrowheads="1"/>
          </p:cNvSpPr>
          <p:nvPr/>
        </p:nvSpPr>
        <p:spPr bwMode="auto">
          <a:xfrm>
            <a:off x="3049588" y="4121151"/>
            <a:ext cx="128432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丹凤</a:t>
            </a:r>
          </a:p>
        </p:txBody>
      </p:sp>
      <p:sp>
        <p:nvSpPr>
          <p:cNvPr id="32803" name="文本框 12"/>
          <p:cNvSpPr txBox="1">
            <a:spLocks noChangeArrowheads="1"/>
          </p:cNvSpPr>
          <p:nvPr/>
        </p:nvSpPr>
        <p:spPr bwMode="auto">
          <a:xfrm>
            <a:off x="3049588" y="4908551"/>
            <a:ext cx="128432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饿虎</a:t>
            </a:r>
          </a:p>
        </p:txBody>
      </p:sp>
      <p:sp>
        <p:nvSpPr>
          <p:cNvPr id="32804" name="文本框 13"/>
          <p:cNvSpPr txBox="1">
            <a:spLocks noChangeArrowheads="1"/>
          </p:cNvSpPr>
          <p:nvPr/>
        </p:nvSpPr>
        <p:spPr bwMode="auto">
          <a:xfrm>
            <a:off x="5137150" y="3295651"/>
            <a:ext cx="128432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黄鹰</a:t>
            </a:r>
          </a:p>
        </p:txBody>
      </p:sp>
      <p:sp>
        <p:nvSpPr>
          <p:cNvPr id="34852" name="文本框 1"/>
          <p:cNvSpPr txBox="1">
            <a:spLocks noChangeArrowheads="1"/>
          </p:cNvSpPr>
          <p:nvPr/>
        </p:nvSpPr>
        <p:spPr bwMode="auto">
          <a:xfrm>
            <a:off x="611189" y="201085"/>
            <a:ext cx="7488237"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a:defRPr>
                <a:solidFill>
                  <a:schemeClr val="tx1"/>
                </a:solidFill>
                <a:latin typeface="Calibri" panose="020F0502020204030204" pitchFamily="34" charset="0"/>
                <a:ea typeface="宋体" panose="02010600030101010101" pitchFamily="2" charset="-122"/>
              </a:defRPr>
            </a:lvl1pPr>
            <a:lvl2pPr>
              <a:defRPr>
                <a:solidFill>
                  <a:schemeClr val="tx1"/>
                </a:solidFill>
                <a:latin typeface="Calibri" panose="020F0502020204030204" pitchFamily="34" charset="0"/>
                <a:ea typeface="宋体" panose="02010600030101010101" pitchFamily="2" charset="-122"/>
              </a:defRPr>
            </a:lvl2pPr>
            <a:lvl3pPr>
              <a:defRPr>
                <a:solidFill>
                  <a:schemeClr val="tx1"/>
                </a:solidFill>
                <a:latin typeface="Calibri" panose="020F0502020204030204" pitchFamily="34" charset="0"/>
                <a:ea typeface="宋体" panose="02010600030101010101" pitchFamily="2" charset="-122"/>
              </a:defRPr>
            </a:lvl3pPr>
            <a:lvl4pPr>
              <a:defRPr>
                <a:solidFill>
                  <a:schemeClr val="tx1"/>
                </a:solidFill>
                <a:latin typeface="Calibri" panose="020F0502020204030204" pitchFamily="34" charset="0"/>
                <a:ea typeface="宋体" panose="02010600030101010101" pitchFamily="2" charset="-122"/>
              </a:defRPr>
            </a:lvl4pPr>
            <a:lvl5pPr>
              <a:defRPr>
                <a:solidFill>
                  <a:schemeClr val="tx1"/>
                </a:solidFill>
                <a:latin typeface="Calibri" panose="020F0502020204030204" pitchFamily="34" charset="0"/>
                <a:ea typeface="宋体" panose="02010600030101010101" pitchFamily="2" charset="-122"/>
              </a:defRPr>
            </a:lvl5pPr>
            <a:lvl6pPr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0" fontAlgn="base" latinLnBrk="0" hangingPunct="0">
              <a:lnSpc>
                <a:spcPct val="120000"/>
              </a:lnSpc>
              <a:spcBef>
                <a:spcPct val="0"/>
              </a:spcBef>
              <a:spcAft>
                <a:spcPct val="0"/>
              </a:spcAft>
              <a:buClrTx/>
              <a:buSzTx/>
              <a:buFont typeface="Calibri" panose="020F0502020204030204" pitchFamily="34" charset="0"/>
              <a:buAutoNum type="arabicPeriod" startAt="2"/>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提取信息：阅读选段，理清孙悟空与牛魔王的变化过程。</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2801"/>
                                        </p:tgtEl>
                                        <p:attrNameLst>
                                          <p:attrName>style.visibility</p:attrName>
                                        </p:attrNameLst>
                                      </p:cBhvr>
                                      <p:to>
                                        <p:strVal val="visible"/>
                                      </p:to>
                                    </p:set>
                                    <p:anim calcmode="lin" valueType="num">
                                      <p:cBhvr additive="base">
                                        <p:cTn id="7" dur="500" fill="hold"/>
                                        <p:tgtEl>
                                          <p:spTgt spid="32801"/>
                                        </p:tgtEl>
                                        <p:attrNameLst>
                                          <p:attrName>ppt_x</p:attrName>
                                        </p:attrNameLst>
                                      </p:cBhvr>
                                      <p:tavLst>
                                        <p:tav tm="0">
                                          <p:val>
                                            <p:strVal val="#ppt_x"/>
                                          </p:val>
                                        </p:tav>
                                        <p:tav tm="100000">
                                          <p:val>
                                            <p:strVal val="#ppt_x"/>
                                          </p:val>
                                        </p:tav>
                                      </p:tavLst>
                                    </p:anim>
                                    <p:anim calcmode="lin" valueType="num">
                                      <p:cBhvr additive="base">
                                        <p:cTn id="8" dur="500" fill="hold"/>
                                        <p:tgtEl>
                                          <p:spTgt spid="3280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2802"/>
                                        </p:tgtEl>
                                        <p:attrNameLst>
                                          <p:attrName>style.visibility</p:attrName>
                                        </p:attrNameLst>
                                      </p:cBhvr>
                                      <p:to>
                                        <p:strVal val="visible"/>
                                      </p:to>
                                    </p:set>
                                    <p:anim calcmode="lin" valueType="num">
                                      <p:cBhvr additive="base">
                                        <p:cTn id="12" dur="500" fill="hold"/>
                                        <p:tgtEl>
                                          <p:spTgt spid="32802"/>
                                        </p:tgtEl>
                                        <p:attrNameLst>
                                          <p:attrName>ppt_x</p:attrName>
                                        </p:attrNameLst>
                                      </p:cBhvr>
                                      <p:tavLst>
                                        <p:tav tm="0">
                                          <p:val>
                                            <p:strVal val="#ppt_x"/>
                                          </p:val>
                                        </p:tav>
                                        <p:tav tm="100000">
                                          <p:val>
                                            <p:strVal val="#ppt_x"/>
                                          </p:val>
                                        </p:tav>
                                      </p:tavLst>
                                    </p:anim>
                                    <p:anim calcmode="lin" valueType="num">
                                      <p:cBhvr additive="base">
                                        <p:cTn id="13" dur="500" fill="hold"/>
                                        <p:tgtEl>
                                          <p:spTgt spid="3280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2803"/>
                                        </p:tgtEl>
                                        <p:attrNameLst>
                                          <p:attrName>style.visibility</p:attrName>
                                        </p:attrNameLst>
                                      </p:cBhvr>
                                      <p:to>
                                        <p:strVal val="visible"/>
                                      </p:to>
                                    </p:set>
                                    <p:anim calcmode="lin" valueType="num">
                                      <p:cBhvr additive="base">
                                        <p:cTn id="17" dur="500" fill="hold"/>
                                        <p:tgtEl>
                                          <p:spTgt spid="32803"/>
                                        </p:tgtEl>
                                        <p:attrNameLst>
                                          <p:attrName>ppt_x</p:attrName>
                                        </p:attrNameLst>
                                      </p:cBhvr>
                                      <p:tavLst>
                                        <p:tav tm="0">
                                          <p:val>
                                            <p:strVal val="#ppt_x"/>
                                          </p:val>
                                        </p:tav>
                                        <p:tav tm="100000">
                                          <p:val>
                                            <p:strVal val="#ppt_x"/>
                                          </p:val>
                                        </p:tav>
                                      </p:tavLst>
                                    </p:anim>
                                    <p:anim calcmode="lin" valueType="num">
                                      <p:cBhvr additive="base">
                                        <p:cTn id="18" dur="500" fill="hold"/>
                                        <p:tgtEl>
                                          <p:spTgt spid="3280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2804"/>
                                        </p:tgtEl>
                                        <p:attrNameLst>
                                          <p:attrName>style.visibility</p:attrName>
                                        </p:attrNameLst>
                                      </p:cBhvr>
                                      <p:to>
                                        <p:strVal val="visible"/>
                                      </p:to>
                                    </p:set>
                                    <p:anim calcmode="lin" valueType="num">
                                      <p:cBhvr additive="base">
                                        <p:cTn id="23" dur="500" fill="hold"/>
                                        <p:tgtEl>
                                          <p:spTgt spid="32804"/>
                                        </p:tgtEl>
                                        <p:attrNameLst>
                                          <p:attrName>ppt_x</p:attrName>
                                        </p:attrNameLst>
                                      </p:cBhvr>
                                      <p:tavLst>
                                        <p:tav tm="0">
                                          <p:val>
                                            <p:strVal val="#ppt_x"/>
                                          </p:val>
                                        </p:tav>
                                        <p:tav tm="100000">
                                          <p:val>
                                            <p:strVal val="#ppt_x"/>
                                          </p:val>
                                        </p:tav>
                                      </p:tavLst>
                                    </p:anim>
                                    <p:anim calcmode="lin" valueType="num">
                                      <p:cBhvr additive="base">
                                        <p:cTn id="24" dur="500" fill="hold"/>
                                        <p:tgtEl>
                                          <p:spTgt spid="32804"/>
                                        </p:tgtEl>
                                        <p:attrNameLst>
                                          <p:attrName>ppt_y</p:attrName>
                                        </p:attrNameLst>
                                      </p:cBhvr>
                                      <p:tavLst>
                                        <p:tav tm="0">
                                          <p:val>
                                            <p:strVal val="1+#ppt_h/2"/>
                                          </p:val>
                                        </p:tav>
                                        <p:tav tm="100000">
                                          <p:val>
                                            <p:strVal val="#ppt_y"/>
                                          </p:val>
                                        </p:tav>
                                      </p:tavLst>
                                    </p:anim>
                                  </p:childTnLst>
                                </p:cTn>
                              </p:par>
                            </p:childTnLst>
                          </p:cTn>
                        </p:par>
                        <p:par>
                          <p:cTn id="25" fill="hold">
                            <p:stCondLst>
                              <p:cond delay="500"/>
                            </p:stCondLst>
                            <p:childTnLst>
                              <p:par>
                                <p:cTn id="26" presetID="2" presetClass="entr" presetSubtype="4" fill="hold" grpId="0" nodeType="afterEffect">
                                  <p:stCondLst>
                                    <p:cond delay="0"/>
                                  </p:stCondLst>
                                  <p:childTnLst>
                                    <p:set>
                                      <p:cBhvr>
                                        <p:cTn id="27" dur="1" fill="hold">
                                          <p:stCondLst>
                                            <p:cond delay="0"/>
                                          </p:stCondLst>
                                        </p:cTn>
                                        <p:tgtEl>
                                          <p:spTgt spid="32798"/>
                                        </p:tgtEl>
                                        <p:attrNameLst>
                                          <p:attrName>style.visibility</p:attrName>
                                        </p:attrNameLst>
                                      </p:cBhvr>
                                      <p:to>
                                        <p:strVal val="visible"/>
                                      </p:to>
                                    </p:set>
                                    <p:anim calcmode="lin" valueType="num">
                                      <p:cBhvr additive="base">
                                        <p:cTn id="28" dur="500" fill="hold"/>
                                        <p:tgtEl>
                                          <p:spTgt spid="32798"/>
                                        </p:tgtEl>
                                        <p:attrNameLst>
                                          <p:attrName>ppt_x</p:attrName>
                                        </p:attrNameLst>
                                      </p:cBhvr>
                                      <p:tavLst>
                                        <p:tav tm="0">
                                          <p:val>
                                            <p:strVal val="#ppt_x"/>
                                          </p:val>
                                        </p:tav>
                                        <p:tav tm="100000">
                                          <p:val>
                                            <p:strVal val="#ppt_x"/>
                                          </p:val>
                                        </p:tav>
                                      </p:tavLst>
                                    </p:anim>
                                    <p:anim calcmode="lin" valueType="num">
                                      <p:cBhvr additive="base">
                                        <p:cTn id="29" dur="500" fill="hold"/>
                                        <p:tgtEl>
                                          <p:spTgt spid="32798"/>
                                        </p:tgtEl>
                                        <p:attrNameLst>
                                          <p:attrName>ppt_y</p:attrName>
                                        </p:attrNameLst>
                                      </p:cBhvr>
                                      <p:tavLst>
                                        <p:tav tm="0">
                                          <p:val>
                                            <p:strVal val="1+#ppt_h/2"/>
                                          </p:val>
                                        </p:tav>
                                        <p:tav tm="100000">
                                          <p:val>
                                            <p:strVal val="#ppt_y"/>
                                          </p:val>
                                        </p:tav>
                                      </p:tavLst>
                                    </p:anim>
                                  </p:childTnLst>
                                </p:cTn>
                              </p:par>
                            </p:childTnLst>
                          </p:cTn>
                        </p:par>
                        <p:par>
                          <p:cTn id="30" fill="hold">
                            <p:stCondLst>
                              <p:cond delay="1000"/>
                            </p:stCondLst>
                            <p:childTnLst>
                              <p:par>
                                <p:cTn id="31" presetID="2" presetClass="entr" presetSubtype="4" fill="hold" grpId="0" nodeType="afterEffect">
                                  <p:stCondLst>
                                    <p:cond delay="0"/>
                                  </p:stCondLst>
                                  <p:childTnLst>
                                    <p:set>
                                      <p:cBhvr>
                                        <p:cTn id="32" dur="1" fill="hold">
                                          <p:stCondLst>
                                            <p:cond delay="0"/>
                                          </p:stCondLst>
                                        </p:cTn>
                                        <p:tgtEl>
                                          <p:spTgt spid="32799"/>
                                        </p:tgtEl>
                                        <p:attrNameLst>
                                          <p:attrName>style.visibility</p:attrName>
                                        </p:attrNameLst>
                                      </p:cBhvr>
                                      <p:to>
                                        <p:strVal val="visible"/>
                                      </p:to>
                                    </p:set>
                                    <p:anim calcmode="lin" valueType="num">
                                      <p:cBhvr additive="base">
                                        <p:cTn id="33" dur="500" fill="hold"/>
                                        <p:tgtEl>
                                          <p:spTgt spid="32799"/>
                                        </p:tgtEl>
                                        <p:attrNameLst>
                                          <p:attrName>ppt_x</p:attrName>
                                        </p:attrNameLst>
                                      </p:cBhvr>
                                      <p:tavLst>
                                        <p:tav tm="0">
                                          <p:val>
                                            <p:strVal val="#ppt_x"/>
                                          </p:val>
                                        </p:tav>
                                        <p:tav tm="100000">
                                          <p:val>
                                            <p:strVal val="#ppt_x"/>
                                          </p:val>
                                        </p:tav>
                                      </p:tavLst>
                                    </p:anim>
                                    <p:anim calcmode="lin" valueType="num">
                                      <p:cBhvr additive="base">
                                        <p:cTn id="34" dur="500" fill="hold"/>
                                        <p:tgtEl>
                                          <p:spTgt spid="32799"/>
                                        </p:tgtEl>
                                        <p:attrNameLst>
                                          <p:attrName>ppt_y</p:attrName>
                                        </p:attrNameLst>
                                      </p:cBhvr>
                                      <p:tavLst>
                                        <p:tav tm="0">
                                          <p:val>
                                            <p:strVal val="1+#ppt_h/2"/>
                                          </p:val>
                                        </p:tav>
                                        <p:tav tm="100000">
                                          <p:val>
                                            <p:strVal val="#ppt_y"/>
                                          </p:val>
                                        </p:tav>
                                      </p:tavLst>
                                    </p:anim>
                                  </p:childTnLst>
                                </p:cTn>
                              </p:par>
                            </p:childTnLst>
                          </p:cTn>
                        </p:par>
                        <p:par>
                          <p:cTn id="35" fill="hold">
                            <p:stCondLst>
                              <p:cond delay="1500"/>
                            </p:stCondLst>
                            <p:childTnLst>
                              <p:par>
                                <p:cTn id="36" presetID="2" presetClass="entr" presetSubtype="4" fill="hold" grpId="0" nodeType="afterEffect">
                                  <p:stCondLst>
                                    <p:cond delay="0"/>
                                  </p:stCondLst>
                                  <p:childTnLst>
                                    <p:set>
                                      <p:cBhvr>
                                        <p:cTn id="37" dur="1" fill="hold">
                                          <p:stCondLst>
                                            <p:cond delay="0"/>
                                          </p:stCondLst>
                                        </p:cTn>
                                        <p:tgtEl>
                                          <p:spTgt spid="32800"/>
                                        </p:tgtEl>
                                        <p:attrNameLst>
                                          <p:attrName>style.visibility</p:attrName>
                                        </p:attrNameLst>
                                      </p:cBhvr>
                                      <p:to>
                                        <p:strVal val="visible"/>
                                      </p:to>
                                    </p:set>
                                    <p:anim calcmode="lin" valueType="num">
                                      <p:cBhvr additive="base">
                                        <p:cTn id="38" dur="500" fill="hold"/>
                                        <p:tgtEl>
                                          <p:spTgt spid="32800"/>
                                        </p:tgtEl>
                                        <p:attrNameLst>
                                          <p:attrName>ppt_x</p:attrName>
                                        </p:attrNameLst>
                                      </p:cBhvr>
                                      <p:tavLst>
                                        <p:tav tm="0">
                                          <p:val>
                                            <p:strVal val="#ppt_x"/>
                                          </p:val>
                                        </p:tav>
                                        <p:tav tm="100000">
                                          <p:val>
                                            <p:strVal val="#ppt_x"/>
                                          </p:val>
                                        </p:tav>
                                      </p:tavLst>
                                    </p:anim>
                                    <p:anim calcmode="lin" valueType="num">
                                      <p:cBhvr additive="base">
                                        <p:cTn id="39" dur="500" fill="hold"/>
                                        <p:tgtEl>
                                          <p:spTgt spid="328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98" grpId="0"/>
      <p:bldP spid="32799" grpId="0"/>
      <p:bldP spid="32800" grpId="0"/>
      <p:bldP spid="32801" grpId="0"/>
      <p:bldP spid="32802" grpId="0"/>
      <p:bldP spid="32803" grpId="0"/>
      <p:bldP spid="32804" grpId="0"/>
    </p:bld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文本框 1"/>
          <p:cNvSpPr txBox="1">
            <a:spLocks noChangeArrowheads="1"/>
          </p:cNvSpPr>
          <p:nvPr/>
        </p:nvSpPr>
        <p:spPr bwMode="auto">
          <a:xfrm>
            <a:off x="719138" y="1123951"/>
            <a:ext cx="770572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0" fontAlgn="base" latinLnBrk="0" hangingPunct="0">
              <a:lnSpc>
                <a:spcPct val="120000"/>
              </a:lnSpc>
              <a:spcBef>
                <a:spcPct val="0"/>
              </a:spcBef>
              <a:spcAft>
                <a:spcPct val="0"/>
              </a:spcAft>
              <a:buClrTx/>
              <a:buSzTx/>
              <a:buFont typeface="Calibri" panose="020F0502020204030204" pitchFamily="34" charset="0"/>
              <a:buAutoNum type="arabicPeriod" startAt="3"/>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合理推测：大胆想象，推测一下他们争斗的结果是怎样的？</a:t>
            </a:r>
          </a:p>
        </p:txBody>
      </p:sp>
      <p:pic>
        <p:nvPicPr>
          <p:cNvPr id="8" name="图片 7"/>
          <p:cNvPicPr>
            <a:picLocks noChangeAspect="1"/>
          </p:cNvPicPr>
          <p:nvPr/>
        </p:nvPicPr>
        <p:blipFill>
          <a:blip r:embed="rId2" cstate="email"/>
          <a:stretch>
            <a:fillRect/>
          </a:stretch>
        </p:blipFill>
        <p:spPr>
          <a:xfrm>
            <a:off x="4968454" y="3428273"/>
            <a:ext cx="1179373" cy="1988837"/>
          </a:xfrm>
          <a:prstGeom prst="ellipse">
            <a:avLst/>
          </a:prstGeom>
          <a:ln>
            <a:noFill/>
          </a:ln>
          <a:effectLst>
            <a:softEdge rad="112500"/>
          </a:effectLst>
        </p:spPr>
      </p:pic>
      <p:pic>
        <p:nvPicPr>
          <p:cNvPr id="22" name="图片 21"/>
          <p:cNvPicPr>
            <a:picLocks noChangeAspect="1"/>
          </p:cNvPicPr>
          <p:nvPr/>
        </p:nvPicPr>
        <p:blipFill>
          <a:blip r:embed="rId3" cstate="email"/>
          <a:stretch>
            <a:fillRect/>
          </a:stretch>
        </p:blipFill>
        <p:spPr>
          <a:xfrm>
            <a:off x="6336605" y="3428272"/>
            <a:ext cx="1656184" cy="1943256"/>
          </a:xfrm>
          <a:prstGeom prst="ellipse">
            <a:avLst/>
          </a:prstGeom>
          <a:ln>
            <a:noFill/>
          </a:ln>
          <a:effectLst>
            <a:softEdge rad="112500"/>
          </a:effectLst>
        </p:spPr>
      </p:pic>
      <p:sp>
        <p:nvSpPr>
          <p:cNvPr id="33797" name="文本框 23"/>
          <p:cNvSpPr txBox="1">
            <a:spLocks noChangeArrowheads="1"/>
          </p:cNvSpPr>
          <p:nvPr/>
        </p:nvSpPr>
        <p:spPr bwMode="auto">
          <a:xfrm>
            <a:off x="1223964" y="3139018"/>
            <a:ext cx="3241675"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牛魔王最终在无奈之下，显出了大白牛原形。</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3797"/>
                                        </p:tgtEl>
                                        <p:attrNameLst>
                                          <p:attrName>style.visibility</p:attrName>
                                        </p:attrNameLst>
                                      </p:cBhvr>
                                      <p:to>
                                        <p:strVal val="visible"/>
                                      </p:to>
                                    </p:set>
                                    <p:animEffect transition="in" filter="barn(inVertical)">
                                      <p:cBhvr>
                                        <p:cTn id="7" dur="500"/>
                                        <p:tgtEl>
                                          <p:spTgt spid="33797"/>
                                        </p:tgtEl>
                                      </p:cBhvr>
                                    </p:animEffect>
                                  </p:childTnLst>
                                </p:cTn>
                              </p:par>
                              <p:par>
                                <p:cTn id="8" presetID="16" presetClass="entr" presetSubtype="21"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par>
                                <p:cTn id="11" presetID="16" presetClass="entr" presetSubtype="21" fill="hold" nodeType="with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barn(inVertical)">
                                      <p:cBhvr>
                                        <p:cTn id="1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7" grpId="0"/>
    </p:bld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254001" y="912286"/>
          <a:ext cx="8710615" cy="5623983"/>
        </p:xfrm>
        <a:graphic>
          <a:graphicData uri="http://schemas.openxmlformats.org/drawingml/2006/table">
            <a:tbl>
              <a:tblPr firstRow="1" bandRow="1">
                <a:tableStyleId>{16D9F66E-5EB9-4882-86FB-DCBF35E3C3E4}</a:tableStyleId>
              </a:tblPr>
              <a:tblGrid>
                <a:gridCol w="2061644"/>
                <a:gridCol w="2167710"/>
                <a:gridCol w="2303606"/>
                <a:gridCol w="2177654"/>
              </a:tblGrid>
              <a:tr h="1388367">
                <a:tc>
                  <a:txBody>
                    <a:bodyPr/>
                    <a:lstStyle/>
                    <a:p>
                      <a:endParaRPr lang="zh-CN" altLang="en-US" sz="2400" dirty="0"/>
                    </a:p>
                  </a:txBody>
                  <a:tcPr marL="91431" marR="91431" marT="60955" marB="60955"/>
                </a:tc>
                <a:tc>
                  <a:txBody>
                    <a:bodyPr/>
                    <a:lstStyle/>
                    <a:p>
                      <a:endParaRPr lang="zh-CN" altLang="en-US" sz="2400"/>
                    </a:p>
                  </a:txBody>
                  <a:tcPr marL="91431" marR="91431" marT="60955" marB="60955"/>
                </a:tc>
                <a:tc>
                  <a:txBody>
                    <a:bodyPr/>
                    <a:lstStyle/>
                    <a:p>
                      <a:endParaRPr lang="zh-CN" altLang="en-US" sz="2400"/>
                    </a:p>
                  </a:txBody>
                  <a:tcPr marL="91431" marR="91431" marT="60955" marB="60955"/>
                </a:tc>
                <a:tc>
                  <a:txBody>
                    <a:bodyPr/>
                    <a:lstStyle/>
                    <a:p>
                      <a:endParaRPr lang="zh-CN" altLang="en-US" sz="2400" dirty="0"/>
                    </a:p>
                  </a:txBody>
                  <a:tcPr marL="91431" marR="91431" marT="60955" marB="60955"/>
                </a:tc>
              </a:tr>
              <a:tr h="4235616">
                <a:tc>
                  <a:txBody>
                    <a:bodyPr/>
                    <a:lstStyle/>
                    <a:p>
                      <a:endParaRPr lang="zh-CN" altLang="en-US" sz="2400" dirty="0"/>
                    </a:p>
                  </a:txBody>
                  <a:tcPr marL="91431" marR="91431" marT="60955" marB="60955"/>
                </a:tc>
                <a:tc>
                  <a:txBody>
                    <a:bodyPr/>
                    <a:lstStyle/>
                    <a:p>
                      <a:endParaRPr lang="zh-CN" altLang="en-US" sz="2400" dirty="0"/>
                    </a:p>
                  </a:txBody>
                  <a:tcPr marL="91431" marR="91431" marT="60955" marB="60955"/>
                </a:tc>
                <a:tc>
                  <a:txBody>
                    <a:bodyPr/>
                    <a:lstStyle/>
                    <a:p>
                      <a:endParaRPr lang="zh-CN" altLang="en-US" sz="2400"/>
                    </a:p>
                  </a:txBody>
                  <a:tcPr marL="91431" marR="91431" marT="60955" marB="60955"/>
                </a:tc>
                <a:tc>
                  <a:txBody>
                    <a:bodyPr/>
                    <a:lstStyle/>
                    <a:p>
                      <a:endParaRPr lang="zh-CN" altLang="en-US" sz="2400" dirty="0"/>
                    </a:p>
                  </a:txBody>
                  <a:tcPr marL="91431" marR="91431" marT="60955" marB="60955"/>
                </a:tc>
              </a:tr>
            </a:tbl>
          </a:graphicData>
        </a:graphic>
      </p:graphicFrame>
      <p:sp>
        <p:nvSpPr>
          <p:cNvPr id="3" name="矩形 2"/>
          <p:cNvSpPr>
            <a:spLocks noChangeArrowheads="1"/>
          </p:cNvSpPr>
          <p:nvPr/>
        </p:nvSpPr>
        <p:spPr bwMode="auto">
          <a:xfrm>
            <a:off x="258764" y="1104901"/>
            <a:ext cx="2081212" cy="1405000"/>
          </a:xfrm>
          <a:prstGeom prst="rect">
            <a:avLst/>
          </a:prstGeom>
          <a:noFill/>
          <a:ln>
            <a:noFill/>
          </a:ln>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阅读书目</a:t>
            </a:r>
          </a:p>
        </p:txBody>
      </p:sp>
      <p:sp>
        <p:nvSpPr>
          <p:cNvPr id="34836" name="矩形 4"/>
          <p:cNvSpPr>
            <a:spLocks noChangeArrowheads="1"/>
          </p:cNvSpPr>
          <p:nvPr/>
        </p:nvSpPr>
        <p:spPr bwMode="auto">
          <a:xfrm>
            <a:off x="2411413" y="1104901"/>
            <a:ext cx="208280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西游记</a:t>
            </a:r>
            <a:r>
              <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a:t>
            </a:r>
            <a:endPar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sp>
        <p:nvSpPr>
          <p:cNvPr id="34837" name="矩形 5"/>
          <p:cNvSpPr>
            <a:spLocks noChangeArrowheads="1"/>
          </p:cNvSpPr>
          <p:nvPr/>
        </p:nvSpPr>
        <p:spPr bwMode="auto">
          <a:xfrm>
            <a:off x="4632325" y="1104901"/>
            <a:ext cx="202723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水浒传</a:t>
            </a:r>
            <a:r>
              <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a:t>
            </a:r>
            <a:endPar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sp>
        <p:nvSpPr>
          <p:cNvPr id="34838" name="矩形 6"/>
          <p:cNvSpPr>
            <a:spLocks noChangeArrowheads="1"/>
          </p:cNvSpPr>
          <p:nvPr/>
        </p:nvSpPr>
        <p:spPr bwMode="auto">
          <a:xfrm>
            <a:off x="6700838" y="1104901"/>
            <a:ext cx="231457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三国演义</a:t>
            </a:r>
            <a:r>
              <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a:t>
            </a:r>
            <a:endPar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sp>
        <p:nvSpPr>
          <p:cNvPr id="7" name="矩形 6"/>
          <p:cNvSpPr>
            <a:spLocks noChangeArrowheads="1"/>
          </p:cNvSpPr>
          <p:nvPr/>
        </p:nvSpPr>
        <p:spPr bwMode="auto">
          <a:xfrm>
            <a:off x="258764" y="3725334"/>
            <a:ext cx="2081212" cy="1405000"/>
          </a:xfrm>
          <a:prstGeom prst="rect">
            <a:avLst/>
          </a:prstGeom>
          <a:noFill/>
          <a:ln>
            <a:noFill/>
          </a:ln>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阅读计划</a:t>
            </a:r>
          </a:p>
        </p:txBody>
      </p:sp>
      <p:sp>
        <p:nvSpPr>
          <p:cNvPr id="8" name="矩形 7"/>
          <p:cNvSpPr/>
          <p:nvPr/>
        </p:nvSpPr>
        <p:spPr>
          <a:xfrm>
            <a:off x="2317751" y="2237318"/>
            <a:ext cx="2303463" cy="6393032"/>
          </a:xfrm>
          <a:prstGeom prst="rect">
            <a:avLst/>
          </a:prstGeom>
          <a:noFill/>
          <a:ln>
            <a:noFill/>
          </a:ln>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第</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__</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至</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__</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周</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全书共有</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____</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页</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平均每周看</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____</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页</a:t>
            </a:r>
          </a:p>
        </p:txBody>
      </p:sp>
      <p:sp>
        <p:nvSpPr>
          <p:cNvPr id="9" name="矩形 8"/>
          <p:cNvSpPr/>
          <p:nvPr/>
        </p:nvSpPr>
        <p:spPr>
          <a:xfrm>
            <a:off x="4572001" y="2237318"/>
            <a:ext cx="2303463" cy="6393032"/>
          </a:xfrm>
          <a:prstGeom prst="rect">
            <a:avLst/>
          </a:prstGeom>
          <a:noFill/>
          <a:ln>
            <a:noFill/>
          </a:ln>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第</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__</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至</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__</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周</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全书共有</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____</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页</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平均每周看</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____</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页</a:t>
            </a:r>
          </a:p>
        </p:txBody>
      </p:sp>
      <p:sp>
        <p:nvSpPr>
          <p:cNvPr id="10" name="矩形 9"/>
          <p:cNvSpPr/>
          <p:nvPr/>
        </p:nvSpPr>
        <p:spPr>
          <a:xfrm>
            <a:off x="6805614" y="2237318"/>
            <a:ext cx="2303462" cy="6393032"/>
          </a:xfrm>
          <a:prstGeom prst="rect">
            <a:avLst/>
          </a:prstGeom>
          <a:noFill/>
          <a:ln>
            <a:noFill/>
          </a:ln>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第</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__</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至</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__</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周</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全书共有</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____</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页</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平均每周看</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____</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页</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randombar(horizontal)">
                                      <p:cBhvr>
                                        <p:cTn id="10" dur="500"/>
                                        <p:tgtEl>
                                          <p:spTgt spid="3"/>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34836"/>
                                        </p:tgtEl>
                                        <p:attrNameLst>
                                          <p:attrName>style.visibility</p:attrName>
                                        </p:attrNameLst>
                                      </p:cBhvr>
                                      <p:to>
                                        <p:strVal val="visible"/>
                                      </p:to>
                                    </p:set>
                                    <p:animEffect transition="in" filter="randombar(horizontal)">
                                      <p:cBhvr>
                                        <p:cTn id="13" dur="500"/>
                                        <p:tgtEl>
                                          <p:spTgt spid="34836"/>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34837"/>
                                        </p:tgtEl>
                                        <p:attrNameLst>
                                          <p:attrName>style.visibility</p:attrName>
                                        </p:attrNameLst>
                                      </p:cBhvr>
                                      <p:to>
                                        <p:strVal val="visible"/>
                                      </p:to>
                                    </p:set>
                                    <p:animEffect transition="in" filter="randombar(horizontal)">
                                      <p:cBhvr>
                                        <p:cTn id="16" dur="500"/>
                                        <p:tgtEl>
                                          <p:spTgt spid="34837"/>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34838"/>
                                        </p:tgtEl>
                                        <p:attrNameLst>
                                          <p:attrName>style.visibility</p:attrName>
                                        </p:attrNameLst>
                                      </p:cBhvr>
                                      <p:to>
                                        <p:strVal val="visible"/>
                                      </p:to>
                                    </p:set>
                                    <p:animEffect transition="in" filter="randombar(horizontal)">
                                      <p:cBhvr>
                                        <p:cTn id="19" dur="500"/>
                                        <p:tgtEl>
                                          <p:spTgt spid="34838"/>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randombar(horizontal)">
                                      <p:cBhvr>
                                        <p:cTn id="22" dur="500"/>
                                        <p:tgtEl>
                                          <p:spTgt spid="7"/>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randombar(horizontal)">
                                      <p:cBhvr>
                                        <p:cTn id="25" dur="500"/>
                                        <p:tgtEl>
                                          <p:spTgt spid="8"/>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randombar(horizontal)">
                                      <p:cBhvr>
                                        <p:cTn id="28" dur="500"/>
                                        <p:tgtEl>
                                          <p:spTgt spid="9"/>
                                        </p:tgtEl>
                                      </p:cBhvr>
                                    </p:animEffect>
                                  </p:childTnLst>
                                </p:cTn>
                              </p:par>
                              <p:par>
                                <p:cTn id="29" presetID="14" presetClass="entr" presetSubtype="10"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randombar(horizontal)">
                                      <p:cBhvr>
                                        <p:cTn id="3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4836" grpId="0"/>
      <p:bldP spid="34837" grpId="0"/>
      <p:bldP spid="34838" grpId="0"/>
      <p:bldP spid="7" grpId="0"/>
      <p:bldP spid="8" grpId="0"/>
      <p:bldP spid="9" grpId="0"/>
      <p:bldP spid="10"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401638" y="541867"/>
            <a:ext cx="2082800" cy="1405000"/>
          </a:xfrm>
          <a:prstGeom prst="rect">
            <a:avLst/>
          </a:prstGeom>
          <a:noFill/>
          <a:ln>
            <a:noFill/>
          </a:ln>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阅读策略</a:t>
            </a:r>
          </a:p>
        </p:txBody>
      </p:sp>
      <p:sp>
        <p:nvSpPr>
          <p:cNvPr id="37890" name="矩形 2"/>
          <p:cNvSpPr>
            <a:spLocks noChangeArrowheads="1"/>
          </p:cNvSpPr>
          <p:nvPr/>
        </p:nvSpPr>
        <p:spPr bwMode="auto">
          <a:xfrm>
            <a:off x="827089" y="1604434"/>
            <a:ext cx="722312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a:defRPr>
                <a:solidFill>
                  <a:schemeClr val="tx1"/>
                </a:solidFill>
                <a:latin typeface="Calibri" panose="020F0502020204030204" pitchFamily="34" charset="0"/>
                <a:ea typeface="宋体" panose="02010600030101010101" pitchFamily="2" charset="-122"/>
              </a:defRPr>
            </a:lvl1pPr>
            <a:lvl2pPr>
              <a:defRPr>
                <a:solidFill>
                  <a:schemeClr val="tx1"/>
                </a:solidFill>
                <a:latin typeface="Calibri" panose="020F0502020204030204" pitchFamily="34" charset="0"/>
                <a:ea typeface="宋体" panose="02010600030101010101" pitchFamily="2" charset="-122"/>
              </a:defRPr>
            </a:lvl2pPr>
            <a:lvl3pPr>
              <a:defRPr>
                <a:solidFill>
                  <a:schemeClr val="tx1"/>
                </a:solidFill>
                <a:latin typeface="Calibri" panose="020F0502020204030204" pitchFamily="34" charset="0"/>
                <a:ea typeface="宋体" panose="02010600030101010101" pitchFamily="2" charset="-122"/>
              </a:defRPr>
            </a:lvl3pPr>
            <a:lvl4pPr>
              <a:defRPr>
                <a:solidFill>
                  <a:schemeClr val="tx1"/>
                </a:solidFill>
                <a:latin typeface="Calibri" panose="020F0502020204030204" pitchFamily="34" charset="0"/>
                <a:ea typeface="宋体" panose="02010600030101010101" pitchFamily="2" charset="-122"/>
              </a:defRPr>
            </a:lvl4pPr>
            <a:lvl5pPr>
              <a:defRPr>
                <a:solidFill>
                  <a:schemeClr val="tx1"/>
                </a:solidFill>
                <a:latin typeface="Calibri" panose="020F0502020204030204" pitchFamily="34" charset="0"/>
                <a:ea typeface="宋体" panose="02010600030101010101" pitchFamily="2" charset="-122"/>
              </a:defRPr>
            </a:lvl5pPr>
            <a:lvl6pPr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base" latinLnBrk="0" hangingPunct="1">
              <a:lnSpc>
                <a:spcPct val="120000"/>
              </a:lnSpc>
              <a:spcBef>
                <a:spcPct val="0"/>
              </a:spcBef>
              <a:spcAft>
                <a:spcPct val="0"/>
              </a:spcAft>
              <a:buClrTx/>
              <a:buSzTx/>
              <a:buFontTx/>
              <a:buAutoNum type="circleNumDbPlain"/>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通读</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快读一遍，弄清故事情节，有不懂之处先跳过。</a:t>
            </a:r>
          </a:p>
        </p:txBody>
      </p:sp>
      <p:grpSp>
        <p:nvGrpSpPr>
          <p:cNvPr id="3" name="组合 22"/>
          <p:cNvGrpSpPr/>
          <p:nvPr/>
        </p:nvGrpSpPr>
        <p:grpSpPr bwMode="auto">
          <a:xfrm>
            <a:off x="827088" y="3270252"/>
            <a:ext cx="8062912" cy="3644475"/>
            <a:chOff x="827786" y="2558706"/>
            <a:chExt cx="8062585" cy="2733550"/>
          </a:xfrm>
        </p:grpSpPr>
        <p:sp>
          <p:nvSpPr>
            <p:cNvPr id="37892" name="矩形 14"/>
            <p:cNvSpPr>
              <a:spLocks noChangeArrowheads="1"/>
            </p:cNvSpPr>
            <p:nvPr/>
          </p:nvSpPr>
          <p:spPr bwMode="auto">
            <a:xfrm>
              <a:off x="827786" y="3289620"/>
              <a:ext cx="1581702" cy="12507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a:defRPr>
                  <a:solidFill>
                    <a:schemeClr val="tx1"/>
                  </a:solidFill>
                  <a:latin typeface="Calibri" panose="020F0502020204030204" pitchFamily="34" charset="0"/>
                  <a:ea typeface="宋体" panose="02010600030101010101" pitchFamily="2" charset="-122"/>
                </a:defRPr>
              </a:lvl1pPr>
              <a:lvl2pPr>
                <a:defRPr>
                  <a:solidFill>
                    <a:schemeClr val="tx1"/>
                  </a:solidFill>
                  <a:latin typeface="Calibri" panose="020F0502020204030204" pitchFamily="34" charset="0"/>
                  <a:ea typeface="宋体" panose="02010600030101010101" pitchFamily="2" charset="-122"/>
                </a:defRPr>
              </a:lvl2pPr>
              <a:lvl3pPr>
                <a:defRPr>
                  <a:solidFill>
                    <a:schemeClr val="tx1"/>
                  </a:solidFill>
                  <a:latin typeface="Calibri" panose="020F0502020204030204" pitchFamily="34" charset="0"/>
                  <a:ea typeface="宋体" panose="02010600030101010101" pitchFamily="2" charset="-122"/>
                </a:defRPr>
              </a:lvl3pPr>
              <a:lvl4pPr>
                <a:defRPr>
                  <a:solidFill>
                    <a:schemeClr val="tx1"/>
                  </a:solidFill>
                  <a:latin typeface="Calibri" panose="020F0502020204030204" pitchFamily="34" charset="0"/>
                  <a:ea typeface="宋体" panose="02010600030101010101" pitchFamily="2" charset="-122"/>
                </a:defRPr>
              </a:lvl4pPr>
              <a:lvl5pPr>
                <a:defRPr>
                  <a:solidFill>
                    <a:schemeClr val="tx1"/>
                  </a:solidFill>
                  <a:latin typeface="Calibri" panose="020F0502020204030204" pitchFamily="34" charset="0"/>
                  <a:ea typeface="宋体" panose="02010600030101010101" pitchFamily="2" charset="-122"/>
                </a:defRPr>
              </a:lvl5pPr>
              <a:lvl6pPr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base" latinLnBrk="0" hangingPunct="1">
                <a:lnSpc>
                  <a:spcPct val="120000"/>
                </a:lnSpc>
                <a:spcBef>
                  <a:spcPct val="0"/>
                </a:spcBef>
                <a:spcAft>
                  <a:spcPct val="0"/>
                </a:spcAft>
                <a:buClrTx/>
                <a:buSzTx/>
                <a:buFontTx/>
                <a:buAutoNum type="circleNumDbPlain" startAt="2"/>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标记</a:t>
              </a:r>
            </a:p>
          </p:txBody>
        </p:sp>
        <p:sp>
          <p:nvSpPr>
            <p:cNvPr id="37893" name="矩形 15"/>
            <p:cNvSpPr>
              <a:spLocks noChangeArrowheads="1"/>
            </p:cNvSpPr>
            <p:nvPr/>
          </p:nvSpPr>
          <p:spPr bwMode="auto">
            <a:xfrm>
              <a:off x="2536916" y="2558706"/>
              <a:ext cx="5872893" cy="12507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用“</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____</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”画出精彩的句段。</a:t>
              </a:r>
            </a:p>
          </p:txBody>
        </p:sp>
        <p:sp>
          <p:nvSpPr>
            <p:cNvPr id="17" name="左大括号 16"/>
            <p:cNvSpPr/>
            <p:nvPr/>
          </p:nvSpPr>
          <p:spPr>
            <a:xfrm>
              <a:off x="2353311" y="2646024"/>
              <a:ext cx="239703" cy="1968640"/>
            </a:xfrm>
            <a:prstGeom prst="leftBrace">
              <a:avLst>
                <a:gd name="adj1" fmla="val 47210"/>
                <a:gd name="adj2" fmla="val 50000"/>
              </a:avLst>
            </a:prstGeom>
          </p:spPr>
          <p:style>
            <a:lnRef idx="2">
              <a:schemeClr val="accent6"/>
            </a:lnRef>
            <a:fillRef idx="0">
              <a:schemeClr val="accent6"/>
            </a:fillRef>
            <a:effectRef idx="1">
              <a:schemeClr val="accent6"/>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8" name="矩形 17"/>
            <p:cNvSpPr/>
            <p:nvPr/>
          </p:nvSpPr>
          <p:spPr>
            <a:xfrm>
              <a:off x="2537454" y="3323935"/>
              <a:ext cx="5871925" cy="1250720"/>
            </a:xfrm>
            <a:prstGeom prst="rect">
              <a:avLst/>
            </a:prstGeom>
            <a:noFill/>
            <a:ln>
              <a:noFill/>
            </a:ln>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用“</a:t>
              </a:r>
              <a:r>
                <a:rPr kumimoji="0" lang="zh-CN" altLang="en-US" sz="4265" b="1" i="0" u="wavyHeavy"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”画出有疑问的句段。</a:t>
              </a:r>
            </a:p>
          </p:txBody>
        </p:sp>
        <p:sp>
          <p:nvSpPr>
            <p:cNvPr id="22" name="矩形 21"/>
            <p:cNvSpPr/>
            <p:nvPr/>
          </p:nvSpPr>
          <p:spPr>
            <a:xfrm>
              <a:off x="2537454" y="4041536"/>
              <a:ext cx="6352917" cy="1250720"/>
            </a:xfrm>
            <a:prstGeom prst="rect">
              <a:avLst/>
            </a:prstGeom>
            <a:noFill/>
            <a:ln>
              <a:noFill/>
            </a:ln>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用“</a:t>
              </a:r>
              <a:r>
                <a:rPr kumimoji="0" lang="zh-CN" altLang="en-US" sz="4265" b="1" i="0" u="dotted"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”画出值得积累的词句。</a:t>
              </a: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矩形 2"/>
          <p:cNvSpPr>
            <a:spLocks noChangeArrowheads="1"/>
          </p:cNvSpPr>
          <p:nvPr/>
        </p:nvSpPr>
        <p:spPr bwMode="auto">
          <a:xfrm>
            <a:off x="1042988" y="833968"/>
            <a:ext cx="7221537"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a:defRPr>
                <a:solidFill>
                  <a:schemeClr val="tx1"/>
                </a:solidFill>
                <a:latin typeface="Calibri" panose="020F0502020204030204" pitchFamily="34" charset="0"/>
                <a:ea typeface="宋体" panose="02010600030101010101" pitchFamily="2" charset="-122"/>
              </a:defRPr>
            </a:lvl1pPr>
            <a:lvl2pPr>
              <a:defRPr>
                <a:solidFill>
                  <a:schemeClr val="tx1"/>
                </a:solidFill>
                <a:latin typeface="Calibri" panose="020F0502020204030204" pitchFamily="34" charset="0"/>
                <a:ea typeface="宋体" panose="02010600030101010101" pitchFamily="2" charset="-122"/>
              </a:defRPr>
            </a:lvl2pPr>
            <a:lvl3pPr>
              <a:defRPr>
                <a:solidFill>
                  <a:schemeClr val="tx1"/>
                </a:solidFill>
                <a:latin typeface="Calibri" panose="020F0502020204030204" pitchFamily="34" charset="0"/>
                <a:ea typeface="宋体" panose="02010600030101010101" pitchFamily="2" charset="-122"/>
              </a:defRPr>
            </a:lvl3pPr>
            <a:lvl4pPr>
              <a:defRPr>
                <a:solidFill>
                  <a:schemeClr val="tx1"/>
                </a:solidFill>
                <a:latin typeface="Calibri" panose="020F0502020204030204" pitchFamily="34" charset="0"/>
                <a:ea typeface="宋体" panose="02010600030101010101" pitchFamily="2" charset="-122"/>
              </a:defRPr>
            </a:lvl4pPr>
            <a:lvl5pPr>
              <a:defRPr>
                <a:solidFill>
                  <a:schemeClr val="tx1"/>
                </a:solidFill>
                <a:latin typeface="Calibri" panose="020F0502020204030204" pitchFamily="34" charset="0"/>
                <a:ea typeface="宋体" panose="02010600030101010101" pitchFamily="2" charset="-122"/>
              </a:defRPr>
            </a:lvl5pPr>
            <a:lvl6pPr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base" latinLnBrk="0" hangingPunct="1">
              <a:lnSpc>
                <a:spcPct val="120000"/>
              </a:lnSpc>
              <a:spcBef>
                <a:spcPct val="0"/>
              </a:spcBef>
              <a:spcAft>
                <a:spcPct val="0"/>
              </a:spcAft>
              <a:buClrTx/>
              <a:buSzTx/>
              <a:buFontTx/>
              <a:buAutoNum type="circleNumDbPlain" startAt="3"/>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再读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再读一遍，难理解处慢读、品读，简单处速读或跳读。</a:t>
            </a:r>
          </a:p>
        </p:txBody>
      </p:sp>
      <p:sp>
        <p:nvSpPr>
          <p:cNvPr id="38914" name="矩形 18"/>
          <p:cNvSpPr>
            <a:spLocks noChangeArrowheads="1"/>
          </p:cNvSpPr>
          <p:nvPr/>
        </p:nvSpPr>
        <p:spPr bwMode="auto">
          <a:xfrm>
            <a:off x="1042988" y="2614085"/>
            <a:ext cx="7221537"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a:defRPr>
                <a:solidFill>
                  <a:schemeClr val="tx1"/>
                </a:solidFill>
                <a:latin typeface="Calibri" panose="020F0502020204030204" pitchFamily="34" charset="0"/>
                <a:ea typeface="宋体" panose="02010600030101010101" pitchFamily="2" charset="-122"/>
              </a:defRPr>
            </a:lvl1pPr>
            <a:lvl2pPr>
              <a:defRPr>
                <a:solidFill>
                  <a:schemeClr val="tx1"/>
                </a:solidFill>
                <a:latin typeface="Calibri" panose="020F0502020204030204" pitchFamily="34" charset="0"/>
                <a:ea typeface="宋体" panose="02010600030101010101" pitchFamily="2" charset="-122"/>
              </a:defRPr>
            </a:lvl2pPr>
            <a:lvl3pPr>
              <a:defRPr>
                <a:solidFill>
                  <a:schemeClr val="tx1"/>
                </a:solidFill>
                <a:latin typeface="Calibri" panose="020F0502020204030204" pitchFamily="34" charset="0"/>
                <a:ea typeface="宋体" panose="02010600030101010101" pitchFamily="2" charset="-122"/>
              </a:defRPr>
            </a:lvl3pPr>
            <a:lvl4pPr>
              <a:defRPr>
                <a:solidFill>
                  <a:schemeClr val="tx1"/>
                </a:solidFill>
                <a:latin typeface="Calibri" panose="020F0502020204030204" pitchFamily="34" charset="0"/>
                <a:ea typeface="宋体" panose="02010600030101010101" pitchFamily="2" charset="-122"/>
              </a:defRPr>
            </a:lvl4pPr>
            <a:lvl5pPr>
              <a:defRPr>
                <a:solidFill>
                  <a:schemeClr val="tx1"/>
                </a:solidFill>
                <a:latin typeface="Calibri" panose="020F0502020204030204" pitchFamily="34" charset="0"/>
                <a:ea typeface="宋体" panose="02010600030101010101" pitchFamily="2" charset="-122"/>
              </a:defRPr>
            </a:lvl5pPr>
            <a:lvl6pPr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base" latinLnBrk="0" hangingPunct="1">
              <a:lnSpc>
                <a:spcPct val="120000"/>
              </a:lnSpc>
              <a:spcBef>
                <a:spcPct val="0"/>
              </a:spcBef>
              <a:spcAft>
                <a:spcPct val="0"/>
              </a:spcAft>
              <a:buClrTx/>
              <a:buSzTx/>
              <a:buFontTx/>
              <a:buAutoNum type="circleNumDbPlain" startAt="4"/>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摘抄</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在笔记本上摘抄书中值得积累的词句并尝试背诵。</a:t>
            </a:r>
          </a:p>
        </p:txBody>
      </p:sp>
      <p:sp>
        <p:nvSpPr>
          <p:cNvPr id="38915" name="矩形 19"/>
          <p:cNvSpPr>
            <a:spLocks noChangeArrowheads="1"/>
          </p:cNvSpPr>
          <p:nvPr/>
        </p:nvSpPr>
        <p:spPr bwMode="auto">
          <a:xfrm>
            <a:off x="1042988" y="4394201"/>
            <a:ext cx="7221537"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a:defRPr>
                <a:solidFill>
                  <a:schemeClr val="tx1"/>
                </a:solidFill>
                <a:latin typeface="Calibri" panose="020F0502020204030204" pitchFamily="34" charset="0"/>
                <a:ea typeface="宋体" panose="02010600030101010101" pitchFamily="2" charset="-122"/>
              </a:defRPr>
            </a:lvl1pPr>
            <a:lvl2pPr>
              <a:defRPr>
                <a:solidFill>
                  <a:schemeClr val="tx1"/>
                </a:solidFill>
                <a:latin typeface="Calibri" panose="020F0502020204030204" pitchFamily="34" charset="0"/>
                <a:ea typeface="宋体" panose="02010600030101010101" pitchFamily="2" charset="-122"/>
              </a:defRPr>
            </a:lvl2pPr>
            <a:lvl3pPr>
              <a:defRPr>
                <a:solidFill>
                  <a:schemeClr val="tx1"/>
                </a:solidFill>
                <a:latin typeface="Calibri" panose="020F0502020204030204" pitchFamily="34" charset="0"/>
                <a:ea typeface="宋体" panose="02010600030101010101" pitchFamily="2" charset="-122"/>
              </a:defRPr>
            </a:lvl3pPr>
            <a:lvl4pPr>
              <a:defRPr>
                <a:solidFill>
                  <a:schemeClr val="tx1"/>
                </a:solidFill>
                <a:latin typeface="Calibri" panose="020F0502020204030204" pitchFamily="34" charset="0"/>
                <a:ea typeface="宋体" panose="02010600030101010101" pitchFamily="2" charset="-122"/>
              </a:defRPr>
            </a:lvl4pPr>
            <a:lvl5pPr>
              <a:defRPr>
                <a:solidFill>
                  <a:schemeClr val="tx1"/>
                </a:solidFill>
                <a:latin typeface="Calibri" panose="020F0502020204030204" pitchFamily="34" charset="0"/>
                <a:ea typeface="宋体" panose="02010600030101010101" pitchFamily="2" charset="-122"/>
              </a:defRPr>
            </a:lvl5pPr>
            <a:lvl6pPr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base" latinLnBrk="0" hangingPunct="1">
              <a:lnSpc>
                <a:spcPct val="120000"/>
              </a:lnSpc>
              <a:spcBef>
                <a:spcPct val="0"/>
              </a:spcBef>
              <a:spcAft>
                <a:spcPct val="0"/>
              </a:spcAft>
              <a:buClrTx/>
              <a:buSzTx/>
              <a:buFontTx/>
              <a:buAutoNum type="circleNumDbPlain" startAt="5"/>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读后感</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读完整本书后写一篇读后感，并与同学们交流分享。</a:t>
            </a:r>
          </a:p>
        </p:txBody>
      </p:sp>
    </p:spTree>
  </p:cSld>
  <p:clrMapOvr>
    <a:masterClrMapping/>
  </p:clrMapOvr>
  <p:transition spd="slow">
    <p:cover dir="rd"/>
  </p:transition>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39" descr="구름"/>
          <p:cNvPicPr>
            <a:picLocks noChangeAspect="1" noChangeArrowheads="1"/>
          </p:cNvPicPr>
          <p:nvPr/>
        </p:nvPicPr>
        <p:blipFill>
          <a:blip r:embed="rId3" cstate="email"/>
          <a:srcRect/>
          <a:stretch>
            <a:fillRect/>
          </a:stretch>
        </p:blipFill>
        <p:spPr bwMode="auto">
          <a:xfrm>
            <a:off x="1054101" y="1640418"/>
            <a:ext cx="682625" cy="3640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175" name="Picture 39" descr="구름"/>
          <p:cNvPicPr>
            <a:picLocks noChangeAspect="1" noChangeArrowheads="1"/>
          </p:cNvPicPr>
          <p:nvPr/>
        </p:nvPicPr>
        <p:blipFill>
          <a:blip r:embed="rId3" cstate="email"/>
          <a:srcRect/>
          <a:stretch>
            <a:fillRect/>
          </a:stretch>
        </p:blipFill>
        <p:spPr bwMode="auto">
          <a:xfrm>
            <a:off x="4768851" y="179918"/>
            <a:ext cx="682625" cy="3640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176" name="Picture 40" descr="구름"/>
          <p:cNvPicPr>
            <a:picLocks noChangeAspect="1" noChangeArrowheads="1"/>
          </p:cNvPicPr>
          <p:nvPr/>
        </p:nvPicPr>
        <p:blipFill>
          <a:blip r:embed="rId4" cstate="email"/>
          <a:srcRect/>
          <a:stretch>
            <a:fillRect/>
          </a:stretch>
        </p:blipFill>
        <p:spPr bwMode="auto">
          <a:xfrm>
            <a:off x="7235826" y="503768"/>
            <a:ext cx="1042988" cy="5545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TextBox 16"/>
          <p:cNvSpPr txBox="1">
            <a:spLocks noChangeArrowheads="1"/>
          </p:cNvSpPr>
          <p:nvPr/>
        </p:nvSpPr>
        <p:spPr bwMode="auto">
          <a:xfrm>
            <a:off x="1736726" y="3771995"/>
            <a:ext cx="5890225" cy="1734321"/>
          </a:xfrm>
          <a:prstGeom prst="rect">
            <a:avLst/>
          </a:prstGeom>
          <a:noFill/>
          <a:ln w="9525">
            <a:noFill/>
            <a:miter lim="800000"/>
          </a:ln>
        </p:spPr>
        <p:txBody>
          <a:bodyPr>
            <a:spAutoFit/>
          </a:bodyPr>
          <a:lstStyle/>
          <a:p>
            <a:pPr marL="0" marR="0" lvl="0" indent="0" algn="ctr" defTabSz="609600" rtl="0" eaLnBrk="1" fontAlgn="auto" latinLnBrk="0" hangingPunct="1">
              <a:lnSpc>
                <a:spcPct val="100000"/>
              </a:lnSpc>
              <a:spcBef>
                <a:spcPts val="0"/>
              </a:spcBef>
              <a:spcAft>
                <a:spcPts val="0"/>
              </a:spcAft>
              <a:buClrTx/>
              <a:buSzTx/>
              <a:buFontTx/>
              <a:buNone/>
              <a:defRPr/>
            </a:pPr>
            <a:r>
              <a:rPr kumimoji="0" lang="zh-CN" altLang="en-US" sz="5335" b="1" i="0" u="none" strike="noStrike" kern="1200" cap="none" spc="0" normalizeH="0" baseline="0" noProof="0" dirty="0">
                <a:ln w="17780" cmpd="sng">
                  <a:solidFill>
                    <a:srgbClr val="5B9BD5">
                      <a:tint val="3000"/>
                    </a:srgbClr>
                  </a:solidFill>
                  <a:prstDash val="solid"/>
                  <a:miter lim="800000"/>
                </a:ln>
                <a:solidFill>
                  <a:srgbClr val="FF0000"/>
                </a:solidFill>
                <a:effectLst>
                  <a:outerShdw blurRad="55000" dist="50800" dir="5400000" algn="tl">
                    <a:srgbClr val="000000">
                      <a:alpha val="33000"/>
                    </a:srgbClr>
                  </a:outerShdw>
                </a:effectLst>
                <a:uLnTx/>
                <a:uFillTx/>
                <a:latin typeface="楷体" panose="02010609060101010101" pitchFamily="49" charset="-122"/>
                <a:ea typeface="楷体" panose="02010609060101010101" pitchFamily="49" charset="-122"/>
                <a:cs typeface="+mn-cs"/>
              </a:rPr>
              <a:t>读古典名著，品百味人生</a:t>
            </a:r>
          </a:p>
        </p:txBody>
      </p:sp>
      <p:pic>
        <p:nvPicPr>
          <p:cNvPr id="7178" name="Picture 3"/>
          <p:cNvPicPr>
            <a:picLocks noChangeAspect="1" noChangeArrowheads="1"/>
          </p:cNvPicPr>
          <p:nvPr/>
        </p:nvPicPr>
        <p:blipFill>
          <a:blip r:embed="rId5" cstate="email"/>
          <a:srcRect/>
          <a:stretch>
            <a:fillRect/>
          </a:stretch>
        </p:blipFill>
        <p:spPr bwMode="auto">
          <a:xfrm>
            <a:off x="930276" y="781051"/>
            <a:ext cx="7283450" cy="3750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ustDataLst>
      <p:tags r:id="rId1"/>
    </p:custDataLst>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a:spLocks noChangeArrowheads="1"/>
          </p:cNvSpPr>
          <p:nvPr/>
        </p:nvSpPr>
        <p:spPr bwMode="auto">
          <a:xfrm>
            <a:off x="4351339" y="1297518"/>
            <a:ext cx="4440237" cy="600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609600" algn="l" defTabSz="609600" rtl="0" eaLnBrk="1" fontAlgn="base" latinLnBrk="0" hangingPunct="1">
              <a:lnSpc>
                <a:spcPct val="150000"/>
              </a:lnSpc>
              <a:spcBef>
                <a:spcPct val="0"/>
              </a:spcBef>
              <a:spcAft>
                <a:spcPct val="0"/>
              </a:spcAft>
              <a:buClrTx/>
              <a:buSzTx/>
              <a:buFontTx/>
              <a:buNone/>
              <a:defRPr/>
            </a:pP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诸葛孔明足智多谋，运筹帷幄</a:t>
            </a:r>
            <a:r>
              <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黑旋风李逵鲁莽刚猛，是个大孝子</a:t>
            </a:r>
            <a:r>
              <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齐天大圣孙悟空神通广大</a:t>
            </a:r>
            <a:r>
              <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大观园里的林妹妹多愁善感</a:t>
            </a:r>
            <a:r>
              <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漫步中国古典名著长廊，走近这些人物，品读精彩故事。</a:t>
            </a:r>
          </a:p>
        </p:txBody>
      </p:sp>
      <p:pic>
        <p:nvPicPr>
          <p:cNvPr id="65538" name="Picture 2"/>
          <p:cNvPicPr>
            <a:picLocks noChangeAspect="1" noChangeArrowheads="1"/>
          </p:cNvPicPr>
          <p:nvPr/>
        </p:nvPicPr>
        <p:blipFill>
          <a:blip r:embed="rId2"/>
          <a:srcRect/>
          <a:stretch>
            <a:fillRect/>
          </a:stretch>
        </p:blipFill>
        <p:spPr bwMode="auto">
          <a:xfrm>
            <a:off x="517525" y="1362041"/>
            <a:ext cx="3623401" cy="399107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3005680" y="-29477"/>
            <a:ext cx="3877985" cy="830997"/>
          </a:xfrm>
          <a:prstGeom prst="rect">
            <a:avLst/>
          </a:prstGeom>
        </p:spPr>
        <p:txBody>
          <a:bodyPr wrap="none">
            <a:spAutoFit/>
          </a:bodyPr>
          <a:lstStyle/>
          <a:p>
            <a:pPr marL="0" marR="0" lvl="0" indent="0" algn="l" defTabSz="609600" rtl="0" eaLnBrk="1" fontAlgn="auto" latinLnBrk="0" hangingPunct="1">
              <a:lnSpc>
                <a:spcPct val="100000"/>
              </a:lnSpc>
              <a:spcBef>
                <a:spcPts val="0"/>
              </a:spcBef>
              <a:spcAft>
                <a:spcPts val="0"/>
              </a:spcAft>
              <a:buClrTx/>
              <a:buSzTx/>
              <a:buFontTx/>
              <a:buNone/>
              <a:defRPr/>
            </a:pPr>
            <a:r>
              <a:rPr kumimoji="0" lang="zh-CN" altLang="en-US" sz="4800" b="1" i="0" u="none" strike="noStrike" kern="1200" cap="none" spc="0" normalizeH="0" baseline="0" noProof="0" dirty="0">
                <a:ln w="12700">
                  <a:solidFill>
                    <a:srgbClr val="44546A">
                      <a:satMod val="155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华文琥珀" panose="02010800040101010101" pitchFamily="2" charset="-122"/>
                <a:ea typeface="华文琥珀" panose="02010800040101010101" pitchFamily="2" charset="-122"/>
                <a:cs typeface="+mn-cs"/>
              </a:rPr>
              <a:t>了解古典名著</a:t>
            </a:r>
          </a:p>
        </p:txBody>
      </p:sp>
      <p:pic>
        <p:nvPicPr>
          <p:cNvPr id="46081" name="Picture 1"/>
          <p:cNvPicPr>
            <a:picLocks noChangeAspect="1" noChangeArrowheads="1"/>
          </p:cNvPicPr>
          <p:nvPr/>
        </p:nvPicPr>
        <p:blipFill>
          <a:blip r:embed="rId2" cstate="email"/>
          <a:srcRect/>
          <a:stretch>
            <a:fillRect/>
          </a:stretch>
        </p:blipFill>
        <p:spPr bwMode="auto">
          <a:xfrm>
            <a:off x="528544" y="1255673"/>
            <a:ext cx="3418266" cy="4857749"/>
          </a:xfrm>
          <a:prstGeom prst="rect">
            <a:avLst/>
          </a:prstGeom>
          <a:ln>
            <a:noFill/>
          </a:ln>
          <a:effectLst>
            <a:softEdge rad="112500"/>
          </a:effectLst>
        </p:spPr>
      </p:pic>
      <p:grpSp>
        <p:nvGrpSpPr>
          <p:cNvPr id="2" name="组合 12"/>
          <p:cNvGrpSpPr/>
          <p:nvPr/>
        </p:nvGrpSpPr>
        <p:grpSpPr bwMode="auto">
          <a:xfrm>
            <a:off x="4318001" y="1335619"/>
            <a:ext cx="4708525" cy="4585698"/>
            <a:chOff x="4828233" y="1185705"/>
            <a:chExt cx="4059534" cy="2858972"/>
          </a:xfrm>
        </p:grpSpPr>
        <p:sp>
          <p:nvSpPr>
            <p:cNvPr id="11" name="云形标注 10"/>
            <p:cNvSpPr/>
            <p:nvPr/>
          </p:nvSpPr>
          <p:spPr>
            <a:xfrm>
              <a:off x="4828233" y="1185705"/>
              <a:ext cx="4059534" cy="2360843"/>
            </a:xfrm>
            <a:prstGeom prst="cloudCallout">
              <a:avLst>
                <a:gd name="adj1" fmla="val -45586"/>
                <a:gd name="adj2" fmla="val 54415"/>
              </a:avLst>
            </a:prstGeom>
            <a:solidFill>
              <a:srgbClr val="FFFF00"/>
            </a:solidFill>
          </p:spPr>
          <p:style>
            <a:lnRef idx="2">
              <a:schemeClr val="accent6">
                <a:shade val="50000"/>
              </a:schemeClr>
            </a:lnRef>
            <a:fillRef idx="1">
              <a:schemeClr val="accent6"/>
            </a:fillRef>
            <a:effectRef idx="0">
              <a:schemeClr val="accent6"/>
            </a:effectRef>
            <a:fontRef idx="minor">
              <a:schemeClr val="lt1"/>
            </a:fontRef>
          </p:style>
          <p:txBody>
            <a:bodyPr anchor="ctr"/>
            <a:lstStyle/>
            <a:p>
              <a:pPr marL="0" marR="0" lvl="0" indent="0" algn="ctr" defTabSz="6096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20487" name="矩形 11"/>
            <p:cNvSpPr>
              <a:spLocks noChangeArrowheads="1"/>
            </p:cNvSpPr>
            <p:nvPr/>
          </p:nvSpPr>
          <p:spPr bwMode="auto">
            <a:xfrm>
              <a:off x="5184092" y="1223974"/>
              <a:ext cx="3410775" cy="28207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just" defTabSz="609600" rtl="0" eaLnBrk="1" fontAlgn="base"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    古典名著是中国文学史上闪烁着灿烂光辉的经典性作品或优秀作品，它是世界文学宝库中令人瞩目的瑰宝。</a:t>
              </a:r>
              <a:r>
                <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红楼梦</a:t>
              </a:r>
              <a:r>
                <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西游记</a:t>
              </a:r>
              <a:r>
                <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三国演义</a:t>
              </a:r>
              <a:r>
                <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水浒传</a:t>
              </a:r>
              <a:r>
                <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是古典的四大名著。</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6081"/>
                                        </p:tgtEl>
                                        <p:attrNameLst>
                                          <p:attrName>style.visibility</p:attrName>
                                        </p:attrNameLst>
                                      </p:cBhvr>
                                      <p:to>
                                        <p:strVal val="visible"/>
                                      </p:to>
                                    </p:set>
                                    <p:animEffect transition="in" filter="fade">
                                      <p:cBhvr>
                                        <p:cTn id="7" dur="1000"/>
                                        <p:tgtEl>
                                          <p:spTgt spid="46081"/>
                                        </p:tgtEl>
                                      </p:cBhvr>
                                    </p:animEffect>
                                    <p:anim calcmode="lin" valueType="num">
                                      <p:cBhvr>
                                        <p:cTn id="8" dur="1000" fill="hold"/>
                                        <p:tgtEl>
                                          <p:spTgt spid="46081"/>
                                        </p:tgtEl>
                                        <p:attrNameLst>
                                          <p:attrName>ppt_x</p:attrName>
                                        </p:attrNameLst>
                                      </p:cBhvr>
                                      <p:tavLst>
                                        <p:tav tm="0">
                                          <p:val>
                                            <p:strVal val="#ppt_x"/>
                                          </p:val>
                                        </p:tav>
                                        <p:tav tm="100000">
                                          <p:val>
                                            <p:strVal val="#ppt_x"/>
                                          </p:val>
                                        </p:tav>
                                      </p:tavLst>
                                    </p:anim>
                                    <p:anim calcmode="lin" valueType="num">
                                      <p:cBhvr>
                                        <p:cTn id="9" dur="1000" fill="hold"/>
                                        <p:tgtEl>
                                          <p:spTgt spid="4608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 presetClass="entr" presetSubtype="1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checkerboard(across)">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2"/>
          <p:cNvSpPr>
            <a:spLocks noChangeArrowheads="1"/>
          </p:cNvSpPr>
          <p:nvPr/>
        </p:nvSpPr>
        <p:spPr bwMode="auto">
          <a:xfrm>
            <a:off x="319088" y="933451"/>
            <a:ext cx="8459787" cy="77744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20000"/>
              </a:lnSpc>
              <a:spcBef>
                <a:spcPct val="0"/>
              </a:spcBef>
              <a:spcAft>
                <a:spcPct val="0"/>
              </a:spcAft>
              <a:buClrTx/>
              <a:buSzTx/>
              <a:buFontTx/>
              <a:buNone/>
              <a:defRPr/>
            </a:pPr>
            <a:r>
              <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    《</a:t>
            </a: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西游记</a:t>
            </a:r>
            <a:r>
              <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是吴承恩所著，是中国古典四大名著之一，是一部优秀的神魔小说。小说以整整七回的</a:t>
            </a:r>
            <a:r>
              <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大闹天宫</a:t>
            </a:r>
            <a:r>
              <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故事开始，把孙悟空的形象提到全书首要的地位。第八至十二回写如来说法，观音访僧，魏征斩龙，唐僧出世等故事，交待取经的缘起。从十三回到全书结束</a:t>
            </a:r>
            <a:r>
              <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讲述了五百年后，观音向孙悟空道出自救的方法</a:t>
            </a:r>
            <a:r>
              <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他须随唐三藏到西方取经，作其徒弟，修</a:t>
            </a:r>
            <a:endPar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endParaRPr>
          </a:p>
          <a:p>
            <a:pPr marL="0" marR="0" lvl="0" indent="0" algn="l" defTabSz="609600" rtl="0" eaLnBrk="1" fontAlgn="base" latinLnBrk="0" hangingPunct="1">
              <a:lnSpc>
                <a:spcPct val="120000"/>
              </a:lnSpc>
              <a:spcBef>
                <a:spcPct val="0"/>
              </a:spcBef>
              <a:spcAft>
                <a:spcPct val="0"/>
              </a:spcAft>
              <a:buClrTx/>
              <a:buSzTx/>
              <a:buFontTx/>
              <a:buNone/>
              <a:defRPr/>
            </a:pP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成正果之日便得救。孙悟空遂紧随唐三藏上路，途中</a:t>
            </a:r>
            <a:endPar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endParaRPr>
          </a:p>
          <a:p>
            <a:pPr marL="0" marR="0" lvl="0" indent="0" algn="l" defTabSz="609600" rtl="0" eaLnBrk="1" fontAlgn="base" latinLnBrk="0" hangingPunct="1">
              <a:lnSpc>
                <a:spcPct val="120000"/>
              </a:lnSpc>
              <a:spcBef>
                <a:spcPct val="0"/>
              </a:spcBef>
              <a:spcAft>
                <a:spcPct val="0"/>
              </a:spcAft>
              <a:buClrTx/>
              <a:buSzTx/>
              <a:buFontTx/>
              <a:buNone/>
              <a:defRPr/>
            </a:pP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屡遇妖魔鬼怪，二人与猪八戒、沙僧等合力对付，展</a:t>
            </a:r>
            <a:endPar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endParaRPr>
          </a:p>
          <a:p>
            <a:pPr marL="0" marR="0" lvl="0" indent="0" algn="l" defTabSz="609600" rtl="0" eaLnBrk="1" fontAlgn="base" latinLnBrk="0" hangingPunct="1">
              <a:lnSpc>
                <a:spcPct val="120000"/>
              </a:lnSpc>
              <a:spcBef>
                <a:spcPct val="0"/>
              </a:spcBef>
              <a:spcAft>
                <a:spcPct val="0"/>
              </a:spcAft>
              <a:buClrTx/>
              <a:buSzTx/>
              <a:buFontTx/>
              <a:buNone/>
              <a:defRPr/>
            </a:pP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开一段艰辛的取西经之旅。</a:t>
            </a:r>
          </a:p>
        </p:txBody>
      </p:sp>
      <p:sp>
        <p:nvSpPr>
          <p:cNvPr id="3" name="矩形 2"/>
          <p:cNvSpPr/>
          <p:nvPr/>
        </p:nvSpPr>
        <p:spPr>
          <a:xfrm>
            <a:off x="2774576" y="-12059"/>
            <a:ext cx="5109091" cy="830997"/>
          </a:xfrm>
          <a:prstGeom prst="rect">
            <a:avLst/>
          </a:prstGeom>
        </p:spPr>
        <p:txBody>
          <a:bodyPr wrap="none">
            <a:spAutoFit/>
          </a:bodyPr>
          <a:lstStyle/>
          <a:p>
            <a:pPr marL="0" marR="0" lvl="0" indent="0" algn="l" defTabSz="609600" rtl="0" eaLnBrk="1" fontAlgn="auto" latinLnBrk="0" hangingPunct="1">
              <a:lnSpc>
                <a:spcPct val="100000"/>
              </a:lnSpc>
              <a:spcBef>
                <a:spcPts val="0"/>
              </a:spcBef>
              <a:spcAft>
                <a:spcPts val="0"/>
              </a:spcAft>
              <a:buClrTx/>
              <a:buSzTx/>
              <a:buFontTx/>
              <a:buNone/>
              <a:defRPr/>
            </a:pPr>
            <a:r>
              <a:rPr kumimoji="0" lang="zh-CN" altLang="en-US" sz="4800" b="1" i="0" u="none" strike="noStrike" kern="1200" cap="none" spc="0" normalizeH="0" baseline="0" noProof="0" dirty="0">
                <a:ln w="12700">
                  <a:solidFill>
                    <a:srgbClr val="44546A">
                      <a:satMod val="155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华文琥珀" panose="02010800040101010101" pitchFamily="2" charset="-122"/>
                <a:ea typeface="华文琥珀" panose="02010800040101010101" pitchFamily="2" charset="-122"/>
                <a:cs typeface="+mn-cs"/>
              </a:rPr>
              <a:t>你读过这本书吗？</a:t>
            </a:r>
          </a:p>
        </p:txBody>
      </p:sp>
      <p:pic>
        <p:nvPicPr>
          <p:cNvPr id="4" name="Picture 5" descr="C:\Users\Administrator\AppData\Roaming\Tencent\Users\541737432\QQ\WinTemp\RichOle\I1~X`OQZC%2I3LM]I2O%V3R.png"/>
          <p:cNvPicPr>
            <a:picLocks noChangeAspect="1" noChangeArrowheads="1"/>
          </p:cNvPicPr>
          <p:nvPr/>
        </p:nvPicPr>
        <p:blipFill>
          <a:blip r:embed="rId2" cstate="email"/>
          <a:srcRect/>
          <a:stretch>
            <a:fillRect/>
          </a:stretch>
        </p:blipFill>
        <p:spPr bwMode="auto">
          <a:xfrm>
            <a:off x="7526339" y="3966633"/>
            <a:ext cx="1252537" cy="2260600"/>
          </a:xfrm>
          <a:prstGeom prst="rect">
            <a:avLst/>
          </a:prstGeom>
          <a:ln>
            <a:noFill/>
          </a:ln>
          <a:effectLst>
            <a:outerShdw blurRad="292100" dist="139700" dir="2700000" algn="tl" rotWithShape="0">
              <a:srgbClr val="333333">
                <a:alpha val="65000"/>
              </a:srgbClr>
            </a:outerShdw>
          </a:effec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图片 7"/>
          <p:cNvPicPr>
            <a:picLocks noChangeAspect="1" noChangeArrowheads="1"/>
          </p:cNvPicPr>
          <p:nvPr/>
        </p:nvPicPr>
        <p:blipFill>
          <a:blip r:embed="rId2" cstate="email"/>
          <a:srcRect/>
          <a:stretch>
            <a:fillRect/>
          </a:stretch>
        </p:blipFill>
        <p:spPr bwMode="auto">
          <a:xfrm>
            <a:off x="292101" y="1147234"/>
            <a:ext cx="1062038" cy="17483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6" name="AutoShape 8"/>
          <p:cNvSpPr>
            <a:spLocks noChangeArrowheads="1"/>
          </p:cNvSpPr>
          <p:nvPr/>
        </p:nvSpPr>
        <p:spPr bwMode="auto">
          <a:xfrm>
            <a:off x="1481138" y="1001186"/>
            <a:ext cx="4867275" cy="848783"/>
          </a:xfrm>
          <a:prstGeom prst="cloudCallout">
            <a:avLst>
              <a:gd name="adj1" fmla="val -57370"/>
              <a:gd name="adj2" fmla="val 102560"/>
            </a:avLst>
          </a:prstGeom>
          <a:solidFill>
            <a:srgbClr val="DBEEF4"/>
          </a:solidFill>
          <a:ln w="9525">
            <a:solidFill>
              <a:srgbClr val="000000"/>
            </a:solidFill>
            <a:round/>
          </a:ln>
        </p:spPr>
        <p:txBody>
          <a:bodyPr/>
          <a:lstStyle/>
          <a:p>
            <a:pPr marL="0" marR="0" lvl="0" indent="0" algn="just" defTabSz="609600" rtl="0" eaLnBrk="1" fontAlgn="base" latinLnBrk="0" hangingPunct="1">
              <a:lnSpc>
                <a:spcPct val="100000"/>
              </a:lnSpc>
              <a:spcBef>
                <a:spcPct val="0"/>
              </a:spcBef>
              <a:spcAft>
                <a:spcPct val="0"/>
              </a:spcAft>
              <a:buClrTx/>
              <a:buSzTx/>
              <a:buFontTx/>
              <a:buNone/>
              <a:defRPr/>
            </a:pPr>
            <a:endParaRPr kumimoji="0" lang="zh-CN" altLang="zh-CN" sz="5335" b="0"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endParaRPr>
          </a:p>
        </p:txBody>
      </p:sp>
      <p:sp>
        <p:nvSpPr>
          <p:cNvPr id="22533" name="AutoShape 9"/>
          <p:cNvSpPr>
            <a:spLocks noChangeArrowheads="1"/>
          </p:cNvSpPr>
          <p:nvPr/>
        </p:nvSpPr>
        <p:spPr bwMode="auto">
          <a:xfrm>
            <a:off x="1541464" y="1970619"/>
            <a:ext cx="6611937" cy="1756833"/>
          </a:xfrm>
          <a:prstGeom prst="flowChartAlternateProcess">
            <a:avLst/>
          </a:prstGeom>
          <a:solidFill>
            <a:srgbClr val="EBF1DE"/>
          </a:solidFill>
          <a:ln w="9525">
            <a:solidFill>
              <a:srgbClr val="000000"/>
            </a:solidFill>
            <a:miter lim="800000"/>
          </a:ln>
        </p:spPr>
        <p:txBody>
          <a:bodyPr/>
          <a:lstStyle/>
          <a:p>
            <a:pPr marL="0" marR="0" lvl="0" indent="0" algn="l" defTabSz="609600" rtl="0" eaLnBrk="1" fontAlgn="base" latinLnBrk="0" hangingPunct="1">
              <a:lnSpc>
                <a:spcPct val="100000"/>
              </a:lnSpc>
              <a:spcBef>
                <a:spcPts val="665"/>
              </a:spcBef>
              <a:spcAft>
                <a:spcPts val="1000"/>
              </a:spcAft>
              <a:buClrTx/>
              <a:buSzTx/>
              <a:buFontTx/>
              <a:buNone/>
              <a:defRPr/>
            </a:pPr>
            <a:r>
              <a:rPr kumimoji="0" lang="en-US" altLang="zh-CN" sz="3200" b="1" i="0" u="none" strike="noStrike" kern="1200" cap="none" spc="0" normalizeH="0" baseline="0" noProof="0" dirty="0">
                <a:ln>
                  <a:noFill/>
                </a:ln>
                <a:solidFill>
                  <a:srgbClr val="585858"/>
                </a:solidFill>
                <a:effectLst/>
                <a:uLnTx/>
                <a:uFillTx/>
                <a:latin typeface="等线 Light" panose="02010600030101010101" pitchFamily="2" charset="-122"/>
                <a:ea typeface="等线 Light" panose="02010600030101010101" pitchFamily="2" charset="-122"/>
                <a:cs typeface="+mn-cs"/>
              </a:rPr>
              <a:t>1.</a:t>
            </a:r>
            <a:r>
              <a:rPr kumimoji="0" lang="zh-CN" altLang="en-US" sz="3200" b="1" i="0" u="none" strike="noStrike" kern="1200" cap="none" spc="0" normalizeH="0" baseline="0" noProof="0" dirty="0">
                <a:ln>
                  <a:noFill/>
                </a:ln>
                <a:solidFill>
                  <a:srgbClr val="585858"/>
                </a:solidFill>
                <a:effectLst/>
                <a:uLnTx/>
                <a:uFillTx/>
                <a:latin typeface="等线 Light" panose="02010600030101010101" pitchFamily="2" charset="-122"/>
                <a:ea typeface="等线 Light" panose="02010600030101010101" pitchFamily="2" charset="-122"/>
                <a:cs typeface="+mn-cs"/>
              </a:rPr>
              <a:t>古代长篇小说多是章回体小说。把一回或几回连起来组成 一个相对完整的故事，连起来就串成了一个长篇故事。</a:t>
            </a:r>
          </a:p>
        </p:txBody>
      </p:sp>
      <p:sp>
        <p:nvSpPr>
          <p:cNvPr id="22534" name="AutoShape 10"/>
          <p:cNvSpPr>
            <a:spLocks noChangeArrowheads="1"/>
          </p:cNvSpPr>
          <p:nvPr/>
        </p:nvSpPr>
        <p:spPr bwMode="auto">
          <a:xfrm>
            <a:off x="2257426" y="3812119"/>
            <a:ext cx="5840413" cy="1236133"/>
          </a:xfrm>
          <a:prstGeom prst="flowChartAlternateProcess">
            <a:avLst/>
          </a:prstGeom>
          <a:solidFill>
            <a:srgbClr val="EBF1DE"/>
          </a:solidFill>
          <a:ln w="9525">
            <a:solidFill>
              <a:srgbClr val="000000"/>
            </a:solidFill>
            <a:miter lim="800000"/>
          </a:ln>
        </p:spPr>
        <p:txBody>
          <a:bodyPr/>
          <a:lstStyle/>
          <a:p>
            <a:pPr marL="0" marR="0" lvl="0" indent="0" algn="l" defTabSz="609600" rtl="0" eaLnBrk="1" fontAlgn="base" latinLnBrk="0" hangingPunct="1">
              <a:lnSpc>
                <a:spcPct val="100000"/>
              </a:lnSpc>
              <a:spcBef>
                <a:spcPts val="665"/>
              </a:spcBef>
              <a:spcAft>
                <a:spcPts val="1000"/>
              </a:spcAft>
              <a:buClrTx/>
              <a:buSzTx/>
              <a:buFontTx/>
              <a:buNone/>
              <a:defRPr/>
            </a:pPr>
            <a:r>
              <a:rPr kumimoji="0" lang="en-US" altLang="zh-CN" sz="3200" b="1" i="0" u="none" strike="noStrike" kern="1200" cap="none" spc="0" normalizeH="0" baseline="0" noProof="0" dirty="0">
                <a:ln>
                  <a:noFill/>
                </a:ln>
                <a:solidFill>
                  <a:srgbClr val="585858"/>
                </a:solidFill>
                <a:effectLst/>
                <a:uLnTx/>
                <a:uFillTx/>
                <a:latin typeface="等线 Light" panose="02010600030101010101" pitchFamily="2" charset="-122"/>
                <a:ea typeface="等线 Light" panose="02010600030101010101" pitchFamily="2" charset="-122"/>
                <a:cs typeface="+mn-cs"/>
              </a:rPr>
              <a:t> 2.</a:t>
            </a:r>
            <a:r>
              <a:rPr kumimoji="0" lang="zh-CN" altLang="en-US" sz="3200" b="1" i="0" u="none" strike="noStrike" kern="1200" cap="none" spc="0" normalizeH="0" baseline="0" noProof="0" dirty="0">
                <a:ln>
                  <a:noFill/>
                </a:ln>
                <a:solidFill>
                  <a:srgbClr val="585858"/>
                </a:solidFill>
                <a:effectLst/>
                <a:uLnTx/>
                <a:uFillTx/>
                <a:latin typeface="等线 Light" panose="02010600030101010101" pitchFamily="2" charset="-122"/>
                <a:ea typeface="等线 Light" panose="02010600030101010101" pitchFamily="2" charset="-122"/>
                <a:cs typeface="+mn-cs"/>
              </a:rPr>
              <a:t>认真读每一回的“回目”，通过这些题目就能猜出这一回讲的主要内容。</a:t>
            </a:r>
          </a:p>
          <a:p>
            <a:pPr marL="0" marR="0" lvl="0" indent="0" algn="l" defTabSz="609600" rtl="0" eaLnBrk="1" fontAlgn="base" latinLnBrk="0" hangingPunct="1">
              <a:lnSpc>
                <a:spcPct val="100000"/>
              </a:lnSpc>
              <a:spcBef>
                <a:spcPts val="665"/>
              </a:spcBef>
              <a:spcAft>
                <a:spcPts val="1000"/>
              </a:spcAft>
              <a:buClrTx/>
              <a:buSzTx/>
              <a:buFontTx/>
              <a:buNone/>
              <a:defRPr/>
            </a:pPr>
            <a:endParaRPr kumimoji="0" lang="zh-CN" altLang="en-US" sz="3200" b="1" i="0" u="none" strike="noStrike" kern="1200" cap="none" spc="0" normalizeH="0" baseline="0" noProof="0" dirty="0">
              <a:ln>
                <a:noFill/>
              </a:ln>
              <a:solidFill>
                <a:srgbClr val="585858"/>
              </a:solidFill>
              <a:effectLst/>
              <a:uLnTx/>
              <a:uFillTx/>
              <a:latin typeface="等线 Light" panose="02010600030101010101" pitchFamily="2" charset="-122"/>
              <a:ea typeface="等线 Light" panose="02010600030101010101" pitchFamily="2" charset="-122"/>
              <a:cs typeface="+mn-cs"/>
            </a:endParaRPr>
          </a:p>
          <a:p>
            <a:pPr marL="0" marR="0" lvl="0" indent="0" algn="l" defTabSz="609600" rtl="0" eaLnBrk="1" fontAlgn="base" latinLnBrk="0" hangingPunct="1">
              <a:lnSpc>
                <a:spcPct val="100000"/>
              </a:lnSpc>
              <a:spcBef>
                <a:spcPts val="665"/>
              </a:spcBef>
              <a:spcAft>
                <a:spcPts val="1000"/>
              </a:spcAft>
              <a:buClrTx/>
              <a:buSzTx/>
              <a:buFontTx/>
              <a:buNone/>
              <a:defRPr/>
            </a:pPr>
            <a:endParaRPr kumimoji="0" lang="zh-CN" altLang="en-US" sz="3200" b="1" i="0" u="none" strike="noStrike" kern="1200" cap="none" spc="0" normalizeH="0" baseline="0" noProof="0" dirty="0">
              <a:ln>
                <a:noFill/>
              </a:ln>
              <a:solidFill>
                <a:srgbClr val="585858"/>
              </a:solidFill>
              <a:effectLst/>
              <a:uLnTx/>
              <a:uFillTx/>
              <a:latin typeface="等线 Light" panose="02010600030101010101" pitchFamily="2" charset="-122"/>
              <a:ea typeface="等线 Light" panose="02010600030101010101" pitchFamily="2" charset="-122"/>
              <a:cs typeface="+mn-cs"/>
            </a:endParaRPr>
          </a:p>
          <a:p>
            <a:pPr marL="0" marR="0" lvl="0" indent="0" algn="l" defTabSz="609600" rtl="0" eaLnBrk="1" fontAlgn="base" latinLnBrk="0" hangingPunct="1">
              <a:lnSpc>
                <a:spcPct val="100000"/>
              </a:lnSpc>
              <a:spcBef>
                <a:spcPts val="665"/>
              </a:spcBef>
              <a:spcAft>
                <a:spcPts val="1000"/>
              </a:spcAft>
              <a:buClrTx/>
              <a:buSzTx/>
              <a:buFontTx/>
              <a:buNone/>
              <a:defRPr/>
            </a:pPr>
            <a:endParaRPr kumimoji="0" lang="zh-CN" altLang="en-US" sz="3200" b="1" i="0" u="none" strike="noStrike" kern="1200" cap="none" spc="0" normalizeH="0" baseline="0" noProof="0" dirty="0">
              <a:ln>
                <a:noFill/>
              </a:ln>
              <a:solidFill>
                <a:srgbClr val="494949"/>
              </a:solidFill>
              <a:effectLst/>
              <a:uLnTx/>
              <a:uFillTx/>
              <a:latin typeface="等线 Light" panose="02010600030101010101" pitchFamily="2" charset="-122"/>
              <a:ea typeface="等线 Light" panose="02010600030101010101" pitchFamily="2" charset="-122"/>
              <a:cs typeface="+mn-cs"/>
            </a:endParaRPr>
          </a:p>
          <a:p>
            <a:pPr marL="0" marR="0" lvl="0" indent="0" algn="l" defTabSz="609600" rtl="0" eaLnBrk="1" fontAlgn="base" latinLnBrk="0" hangingPunct="1">
              <a:lnSpc>
                <a:spcPct val="100000"/>
              </a:lnSpc>
              <a:spcBef>
                <a:spcPct val="0"/>
              </a:spcBef>
              <a:spcAft>
                <a:spcPct val="0"/>
              </a:spcAft>
              <a:buClrTx/>
              <a:buSzTx/>
              <a:buFontTx/>
              <a:buNone/>
              <a:defRPr/>
            </a:pPr>
            <a:endParaRPr kumimoji="0" lang="zh-CN" altLang="zh-CN" sz="3200" b="0"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endParaRPr>
          </a:p>
        </p:txBody>
      </p:sp>
      <p:sp>
        <p:nvSpPr>
          <p:cNvPr id="11269" name="矩形 10"/>
          <p:cNvSpPr>
            <a:spLocks noChangeArrowheads="1"/>
          </p:cNvSpPr>
          <p:nvPr/>
        </p:nvSpPr>
        <p:spPr bwMode="auto">
          <a:xfrm>
            <a:off x="1884364" y="1113368"/>
            <a:ext cx="4306887"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a:ln>
                  <a:noFill/>
                </a:ln>
                <a:solidFill>
                  <a:srgbClr val="1F497D"/>
                </a:solidFill>
                <a:effectLst/>
                <a:uLnTx/>
                <a:uFillTx/>
                <a:latin typeface="黑体" panose="02010609060101010101" pitchFamily="49" charset="-122"/>
                <a:ea typeface="黑体" panose="02010609060101010101" pitchFamily="49" charset="-122"/>
                <a:cs typeface="+mn-cs"/>
              </a:rPr>
              <a:t>怎样读古典名著呢？我来说说</a:t>
            </a:r>
          </a:p>
        </p:txBody>
      </p:sp>
      <p:grpSp>
        <p:nvGrpSpPr>
          <p:cNvPr id="2" name="组合 11"/>
          <p:cNvGrpSpPr/>
          <p:nvPr/>
        </p:nvGrpSpPr>
        <p:grpSpPr bwMode="auto">
          <a:xfrm>
            <a:off x="2755901" y="5073656"/>
            <a:ext cx="5795963" cy="2297052"/>
            <a:chOff x="2756465" y="3701019"/>
            <a:chExt cx="5794682" cy="1725667"/>
          </a:xfrm>
        </p:grpSpPr>
        <p:pic>
          <p:nvPicPr>
            <p:cNvPr id="11271" name="图片 13"/>
            <p:cNvPicPr>
              <a:picLocks noChangeAspect="1" noChangeArrowheads="1"/>
            </p:cNvPicPr>
            <p:nvPr/>
          </p:nvPicPr>
          <p:blipFill>
            <a:blip r:embed="rId3" cstate="email"/>
            <a:srcRect/>
            <a:stretch>
              <a:fillRect/>
            </a:stretch>
          </p:blipFill>
          <p:spPr bwMode="auto">
            <a:xfrm>
              <a:off x="7643813" y="3701019"/>
              <a:ext cx="907334" cy="100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圆角矩形标注 14"/>
            <p:cNvSpPr/>
            <p:nvPr/>
          </p:nvSpPr>
          <p:spPr>
            <a:xfrm>
              <a:off x="2756465" y="3879116"/>
              <a:ext cx="4488458" cy="783945"/>
            </a:xfrm>
            <a:prstGeom prst="wedgeRoundRectCallout">
              <a:avLst>
                <a:gd name="adj1" fmla="val 57716"/>
                <a:gd name="adj2" fmla="val -11318"/>
                <a:gd name="adj3" fmla="val 16667"/>
              </a:avLst>
            </a:prstGeom>
            <a:solidFill>
              <a:schemeClr val="tx2">
                <a:lumMod val="10000"/>
                <a:lumOff val="90000"/>
              </a:schemeClr>
            </a:solidFill>
            <a:ln w="952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096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22539" name="矩形 14"/>
            <p:cNvSpPr>
              <a:spLocks noChangeArrowheads="1"/>
            </p:cNvSpPr>
            <p:nvPr/>
          </p:nvSpPr>
          <p:spPr bwMode="auto">
            <a:xfrm>
              <a:off x="2796144" y="3877525"/>
              <a:ext cx="4397990" cy="15491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掌握了这些读名著的 方法，相信你一定有很大收获的！</a:t>
              </a:r>
            </a:p>
            <a:p>
              <a:pPr marL="0" marR="0" lvl="0" indent="0" algn="l" defTabSz="609600" rtl="0" eaLnBrk="1" fontAlgn="base" latinLnBrk="0" hangingPunct="1">
                <a:lnSpc>
                  <a:spcPct val="100000"/>
                </a:lnSpc>
                <a:spcBef>
                  <a:spcPct val="0"/>
                </a:spcBef>
                <a:spcAft>
                  <a:spcPct val="0"/>
                </a:spcAft>
                <a:buClrTx/>
                <a:buSzTx/>
                <a:buFontTx/>
                <a:buNone/>
                <a:defRPr/>
              </a:pPr>
              <a:endParaRPr kumimoji="0" lang="zh-CN" altLang="zh-CN" sz="3200" b="0"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2533"/>
                                        </p:tgtEl>
                                        <p:attrNameLst>
                                          <p:attrName>style.visibility</p:attrName>
                                        </p:attrNameLst>
                                      </p:cBhvr>
                                      <p:to>
                                        <p:strVal val="visible"/>
                                      </p:to>
                                    </p:set>
                                    <p:animEffect transition="in" filter="checkerboard(across)">
                                      <p:cBhvr>
                                        <p:cTn id="7" dur="500"/>
                                        <p:tgtEl>
                                          <p:spTgt spid="2253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2534"/>
                                        </p:tgtEl>
                                        <p:attrNameLst>
                                          <p:attrName>style.visibility</p:attrName>
                                        </p:attrNameLst>
                                      </p:cBhvr>
                                      <p:to>
                                        <p:strVal val="visible"/>
                                      </p:to>
                                    </p:set>
                                    <p:animEffect transition="in" filter="checkerboard(across)">
                                      <p:cBhvr>
                                        <p:cTn id="12" dur="500"/>
                                        <p:tgtEl>
                                          <p:spTgt spid="22534"/>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3" grpId="0" animBg="1"/>
      <p:bldP spid="22534" grpId="0" animBg="1"/>
    </p:bld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2"/>
          <p:cNvSpPr>
            <a:spLocks noChangeArrowheads="1"/>
          </p:cNvSpPr>
          <p:nvPr/>
        </p:nvSpPr>
        <p:spPr bwMode="auto">
          <a:xfrm>
            <a:off x="488950" y="762000"/>
            <a:ext cx="8015288" cy="83653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40000"/>
              </a:lnSpc>
              <a:spcBef>
                <a:spcPct val="0"/>
              </a:spcBef>
              <a:spcAft>
                <a:spcPct val="0"/>
              </a:spcAft>
              <a:buClrTx/>
              <a:buSzTx/>
              <a:buFontTx/>
              <a:buNone/>
              <a:defRPr/>
            </a:pPr>
            <a:r>
              <a:rPr kumimoji="0" lang="zh-CN" altLang="en-US"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这大圣收了金箍棒，捻诀念咒，摇身一变，变作一个海东青，飕的一翅，钻在云眼里，倒飞下来，落在天鹅身上，抱住颈项嗛眼。那牛王也知是孙行者变化，急忙抖抖翅，变作一只黄鹰，返来嗛海东青。行者又变作一个乌凤，专一赶黄莺。牛王识得，又变作一只白鹤，长唳一声，向南飞去。行者立定，抖抖翎毛，又变作一只丹凤，</a:t>
            </a:r>
            <a:endParaRPr kumimoji="0" lang="en-US" altLang="zh-CN"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609600" rtl="0" eaLnBrk="1" fontAlgn="base" latinLnBrk="0" hangingPunct="1">
              <a:lnSpc>
                <a:spcPct val="140000"/>
              </a:lnSpc>
              <a:spcBef>
                <a:spcPct val="0"/>
              </a:spcBef>
              <a:spcAft>
                <a:spcPct val="0"/>
              </a:spcAft>
              <a:buClrTx/>
              <a:buSzTx/>
              <a:buFontTx/>
              <a:buNone/>
              <a:defRPr/>
            </a:pPr>
            <a:r>
              <a:rPr kumimoji="0" lang="zh-CN" altLang="en-US"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高鸣一声。那白鹤见凤是鸟王，诸禽不敢妄动，</a:t>
            </a:r>
            <a:endParaRPr kumimoji="0" lang="en-US" altLang="zh-CN"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609600" rtl="0" eaLnBrk="1" fontAlgn="base" latinLnBrk="0" hangingPunct="1">
              <a:lnSpc>
                <a:spcPct val="140000"/>
              </a:lnSpc>
              <a:spcBef>
                <a:spcPct val="0"/>
              </a:spcBef>
              <a:spcAft>
                <a:spcPct val="0"/>
              </a:spcAft>
              <a:buClrTx/>
              <a:buSzTx/>
              <a:buFontTx/>
              <a:buNone/>
              <a:defRPr/>
            </a:pPr>
            <a:r>
              <a:rPr kumimoji="0" lang="zh-CN" altLang="en-US"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刷的一翅，淬下山崖，将身一变，变作一只香獐，</a:t>
            </a:r>
          </a:p>
        </p:txBody>
      </p:sp>
      <p:sp>
        <p:nvSpPr>
          <p:cNvPr id="3" name="矩形 2"/>
          <p:cNvSpPr/>
          <p:nvPr/>
        </p:nvSpPr>
        <p:spPr>
          <a:xfrm>
            <a:off x="2905204" y="-12059"/>
            <a:ext cx="4493538" cy="830997"/>
          </a:xfrm>
          <a:prstGeom prst="rect">
            <a:avLst/>
          </a:prstGeom>
        </p:spPr>
        <p:txBody>
          <a:bodyPr wrap="none">
            <a:spAutoFit/>
          </a:bodyPr>
          <a:lstStyle/>
          <a:p>
            <a:pPr marL="0" marR="0" lvl="0" indent="0" algn="l" defTabSz="609600" rtl="0" eaLnBrk="1" fontAlgn="auto" latinLnBrk="0" hangingPunct="1">
              <a:lnSpc>
                <a:spcPct val="100000"/>
              </a:lnSpc>
              <a:spcBef>
                <a:spcPts val="0"/>
              </a:spcBef>
              <a:spcAft>
                <a:spcPts val="0"/>
              </a:spcAft>
              <a:buClrTx/>
              <a:buSzTx/>
              <a:buFontTx/>
              <a:buNone/>
              <a:defRPr/>
            </a:pPr>
            <a:r>
              <a:rPr kumimoji="0" lang="zh-CN" altLang="en-US" sz="4800" b="1" i="0" u="none" strike="noStrike" kern="1200" cap="none" spc="0" normalizeH="0" baseline="0" noProof="0" dirty="0">
                <a:ln w="12700">
                  <a:solidFill>
                    <a:srgbClr val="44546A">
                      <a:satMod val="155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华文琥珀" panose="02010800040101010101" pitchFamily="2" charset="-122"/>
                <a:ea typeface="华文琥珀" panose="02010800040101010101" pitchFamily="2" charset="-122"/>
                <a:cs typeface="+mn-cs"/>
              </a:rPr>
              <a:t>精彩片段我先读</a:t>
            </a:r>
          </a:p>
        </p:txBody>
      </p:sp>
      <p:pic>
        <p:nvPicPr>
          <p:cNvPr id="4" name="Picture 1"/>
          <p:cNvPicPr>
            <a:picLocks noChangeAspect="1" noChangeArrowheads="1"/>
          </p:cNvPicPr>
          <p:nvPr/>
        </p:nvPicPr>
        <p:blipFill>
          <a:blip r:embed="rId2" cstate="email"/>
          <a:srcRect/>
          <a:stretch>
            <a:fillRect/>
          </a:stretch>
        </p:blipFill>
        <p:spPr bwMode="auto">
          <a:xfrm>
            <a:off x="7169704" y="4279954"/>
            <a:ext cx="1656489" cy="1929284"/>
          </a:xfrm>
          <a:prstGeom prst="rect">
            <a:avLst/>
          </a:prstGeom>
          <a:ln>
            <a:noFill/>
          </a:ln>
          <a:effectLst>
            <a:softEdge rad="112500"/>
          </a:effec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2"/>
          <p:cNvSpPr>
            <a:spLocks noChangeArrowheads="1"/>
          </p:cNvSpPr>
          <p:nvPr/>
        </p:nvSpPr>
        <p:spPr bwMode="auto">
          <a:xfrm>
            <a:off x="698500" y="901701"/>
            <a:ext cx="7570788" cy="5262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50000"/>
              </a:lnSpc>
              <a:spcBef>
                <a:spcPct val="0"/>
              </a:spcBef>
              <a:spcAft>
                <a:spcPct val="0"/>
              </a:spcAft>
              <a:buClrTx/>
              <a:buSzTx/>
              <a:buFontTx/>
              <a:buNone/>
              <a:defRPr/>
            </a:pPr>
            <a:r>
              <a:rPr kumimoji="0" lang="zh-CN" altLang="en-US"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乜乜些些，在崖前吃草。行者认得，也就落下翅来，变作一只饿虎，剪尾跑蹄，要来赶獐作食。</a:t>
            </a:r>
            <a:endParaRPr kumimoji="0" lang="en-US" altLang="zh-CN"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609600" rtl="0" eaLnBrk="1" fontAlgn="base" latinLnBrk="0" hangingPunct="1">
              <a:lnSpc>
                <a:spcPct val="150000"/>
              </a:lnSpc>
              <a:spcBef>
                <a:spcPct val="0"/>
              </a:spcBef>
              <a:spcAft>
                <a:spcPct val="0"/>
              </a:spcAft>
              <a:buClrTx/>
              <a:buSzTx/>
              <a:buFontTx/>
              <a:buNone/>
              <a:defRPr/>
            </a:pPr>
            <a:r>
              <a:rPr kumimoji="0" lang="zh-CN" altLang="en-US"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魔王慌了手脚，又变作一只金钱花斑的大豹，要伤饿虎。行者见了，迎着风，把头一幌，又变作一只金眼狻猊，声如霹雳，铁额铜头，复转身要食大豹。</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文本框 10"/>
          <p:cNvSpPr txBox="1">
            <a:spLocks noChangeArrowheads="1"/>
          </p:cNvSpPr>
          <p:nvPr/>
        </p:nvSpPr>
        <p:spPr bwMode="auto">
          <a:xfrm>
            <a:off x="3672682" y="1988841"/>
            <a:ext cx="4176713" cy="1897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en-US" altLang="zh-CN" sz="5865" b="1">
                <a:solidFill>
                  <a:prstClr val="black"/>
                </a:solidFill>
                <a:latin typeface="楷体" panose="02010609060101010101" pitchFamily="49" charset="-122"/>
                <a:ea typeface="楷体" panose="02010609060101010101" pitchFamily="49" charset="-122"/>
              </a:rPr>
              <a:t>2</a:t>
            </a:r>
            <a:r>
              <a:rPr lang="en-US" altLang="zh-CN" sz="5865" b="1" baseline="30000">
                <a:solidFill>
                  <a:prstClr val="black"/>
                </a:solidFill>
                <a:latin typeface="宋体" panose="02010600030101010101" pitchFamily="2" charset="-122"/>
                <a:ea typeface="宋体" panose="02010600030101010101" pitchFamily="2" charset="-122"/>
              </a:rPr>
              <a:t>  </a:t>
            </a:r>
            <a:r>
              <a:rPr lang="zh-CN" altLang="en-US" sz="5865" b="1">
                <a:solidFill>
                  <a:prstClr val="black"/>
                </a:solidFill>
                <a:latin typeface="楷体" panose="02010609060101010101" pitchFamily="49" charset="-122"/>
                <a:ea typeface="楷体" panose="02010609060101010101" pitchFamily="49" charset="-122"/>
              </a:rPr>
              <a:t>祖父的园子</a:t>
            </a:r>
          </a:p>
        </p:txBody>
      </p:sp>
    </p:spTree>
  </p:cSld>
  <p:clrMapOvr>
    <a:masterClrMapping/>
  </p:clrMapOvr>
  <p:transition spd="slow">
    <p:cover dir="rd"/>
  </p:transition>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3"/>
          <p:cNvGrpSpPr/>
          <p:nvPr/>
        </p:nvGrpSpPr>
        <p:grpSpPr bwMode="auto">
          <a:xfrm>
            <a:off x="2935289" y="992717"/>
            <a:ext cx="5451475" cy="2605345"/>
            <a:chOff x="4786937" y="1929901"/>
            <a:chExt cx="3368438" cy="2498378"/>
          </a:xfrm>
        </p:grpSpPr>
        <p:sp>
          <p:nvSpPr>
            <p:cNvPr id="3" name="云形标注 2"/>
            <p:cNvSpPr/>
            <p:nvPr/>
          </p:nvSpPr>
          <p:spPr>
            <a:xfrm>
              <a:off x="4786937" y="1929901"/>
              <a:ext cx="3368438" cy="1587274"/>
            </a:xfrm>
            <a:prstGeom prst="cloudCallout">
              <a:avLst>
                <a:gd name="adj1" fmla="val -73050"/>
                <a:gd name="adj2" fmla="val 30464"/>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09600" rtl="0" eaLnBrk="1" fontAlgn="base" latinLnBrk="0" hangingPunct="1">
                <a:lnSpc>
                  <a:spcPct val="100000"/>
                </a:lnSpc>
                <a:spcBef>
                  <a:spcPct val="0"/>
                </a:spcBef>
                <a:spcAft>
                  <a:spcPct val="0"/>
                </a:spcAft>
                <a:buClrTx/>
                <a:buSzTx/>
                <a:buFontTx/>
                <a:buNone/>
                <a:defRPr/>
              </a:pPr>
              <a:endParaRPr kumimoji="0" lang="zh-CN" altLang="en-US" sz="2665" b="0"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4" name="矩形 2"/>
            <p:cNvSpPr>
              <a:spLocks noChangeArrowheads="1"/>
            </p:cNvSpPr>
            <p:nvPr/>
          </p:nvSpPr>
          <p:spPr bwMode="auto">
            <a:xfrm>
              <a:off x="5290142" y="1978615"/>
              <a:ext cx="2557227" cy="2449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你知道这个片段描写的是什么情景吗？在这个故事中，你体会到了什么？</a:t>
              </a:r>
            </a:p>
            <a:p>
              <a:pPr marL="0" marR="0" lvl="0" indent="0" algn="l" defTabSz="609600" rtl="0" eaLnBrk="1" fontAlgn="base" latinLnBrk="0" hangingPunct="1">
                <a:lnSpc>
                  <a:spcPct val="100000"/>
                </a:lnSpc>
                <a:spcBef>
                  <a:spcPct val="0"/>
                </a:spcBef>
                <a:spcAft>
                  <a:spcPct val="0"/>
                </a:spcAft>
                <a:buClrTx/>
                <a:buSzTx/>
                <a:buFontTx/>
                <a:buNone/>
                <a:defRPr/>
              </a:pPr>
              <a:endPar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宋体" panose="02010600030101010101" pitchFamily="2" charset="-122"/>
              </a:endParaRPr>
            </a:p>
          </p:txBody>
        </p:sp>
      </p:grpSp>
      <p:pic>
        <p:nvPicPr>
          <p:cNvPr id="5" name="Picture 6"/>
          <p:cNvPicPr>
            <a:picLocks noChangeAspect="1" noChangeArrowheads="1"/>
          </p:cNvPicPr>
          <p:nvPr/>
        </p:nvPicPr>
        <p:blipFill>
          <a:blip r:embed="rId2">
            <a:clrChange>
              <a:clrFrom>
                <a:srgbClr val="FFFFFF"/>
              </a:clrFrom>
              <a:clrTo>
                <a:srgbClr val="FFFFFF">
                  <a:alpha val="0"/>
                </a:srgbClr>
              </a:clrTo>
            </a:clrChange>
          </a:blip>
          <a:srcRect/>
          <a:stretch>
            <a:fillRect/>
          </a:stretch>
        </p:blipFill>
        <p:spPr bwMode="auto">
          <a:xfrm>
            <a:off x="565151" y="1371600"/>
            <a:ext cx="1482725"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6" name="组合 13"/>
          <p:cNvGrpSpPr/>
          <p:nvPr/>
        </p:nvGrpSpPr>
        <p:grpSpPr bwMode="auto">
          <a:xfrm>
            <a:off x="565151" y="2971801"/>
            <a:ext cx="8239125" cy="4436824"/>
            <a:chOff x="717399" y="2763359"/>
            <a:chExt cx="7407488" cy="3327784"/>
          </a:xfrm>
        </p:grpSpPr>
        <p:grpSp>
          <p:nvGrpSpPr>
            <p:cNvPr id="7" name="组合 3"/>
            <p:cNvGrpSpPr/>
            <p:nvPr/>
          </p:nvGrpSpPr>
          <p:grpSpPr bwMode="auto">
            <a:xfrm>
              <a:off x="717399" y="2763359"/>
              <a:ext cx="5285151" cy="3327784"/>
              <a:chOff x="4300834" y="1929901"/>
              <a:chExt cx="3854519" cy="2849008"/>
            </a:xfrm>
          </p:grpSpPr>
          <p:sp>
            <p:nvSpPr>
              <p:cNvPr id="9" name="云形标注 8"/>
              <p:cNvSpPr/>
              <p:nvPr/>
            </p:nvSpPr>
            <p:spPr>
              <a:xfrm>
                <a:off x="4300834" y="1929901"/>
                <a:ext cx="3854519" cy="2129821"/>
              </a:xfrm>
              <a:prstGeom prst="cloudCallout">
                <a:avLst>
                  <a:gd name="adj1" fmla="val 67087"/>
                  <a:gd name="adj2" fmla="val 30060"/>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09600" rtl="0" eaLnBrk="1" fontAlgn="base" latinLnBrk="0" hangingPunct="1">
                  <a:lnSpc>
                    <a:spcPct val="100000"/>
                  </a:lnSpc>
                  <a:spcBef>
                    <a:spcPct val="0"/>
                  </a:spcBef>
                  <a:spcAft>
                    <a:spcPct val="0"/>
                  </a:spcAft>
                  <a:buClrTx/>
                  <a:buSzTx/>
                  <a:buFontTx/>
                  <a:buNone/>
                  <a:defRPr/>
                </a:pPr>
                <a:endParaRPr kumimoji="0" lang="zh-CN" altLang="en-US" sz="2665" b="0"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0" name="矩形 2"/>
              <p:cNvSpPr>
                <a:spLocks noChangeArrowheads="1"/>
              </p:cNvSpPr>
              <p:nvPr/>
            </p:nvSpPr>
            <p:spPr bwMode="auto">
              <a:xfrm>
                <a:off x="4580841" y="1993782"/>
                <a:ext cx="3548488" cy="2785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00000"/>
                  </a:lnSpc>
                  <a:spcBef>
                    <a:spcPct val="0"/>
                  </a:spcBef>
                  <a:spcAft>
                    <a:spcPct val="0"/>
                  </a:spcAft>
                  <a:buClrTx/>
                  <a:buSzTx/>
                  <a:buFontTx/>
                  <a:buNone/>
                  <a:defRPr/>
                </a:pPr>
                <a:r>
                  <a:rPr kumimoji="0" lang="zh-CN" altLang="en-US" sz="30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    这一段落写的是神通广大的孙悟空和同样变幻多端的牛魔王斗法的精彩情形。在这个片段中，我感受到了他们的变幻多端，也体会到了孙悟空保唐僧取经是多么的不容易。我明白了：要想干成一件事，必须有不怕困难的决心。</a:t>
                </a:r>
              </a:p>
              <a:p>
                <a:pPr marL="0" marR="0" lvl="0" indent="0" algn="l" defTabSz="609600" rtl="0" eaLnBrk="1" fontAlgn="base" latinLnBrk="0" hangingPunct="1">
                  <a:lnSpc>
                    <a:spcPct val="100000"/>
                  </a:lnSpc>
                  <a:spcBef>
                    <a:spcPct val="0"/>
                  </a:spcBef>
                  <a:spcAft>
                    <a:spcPct val="0"/>
                  </a:spcAft>
                  <a:buClrTx/>
                  <a:buSzTx/>
                  <a:buFontTx/>
                  <a:buNone/>
                  <a:defRPr/>
                </a:pPr>
                <a:endParaRPr kumimoji="0" lang="en-US" altLang="zh-CN" sz="30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宋体" panose="02010600030101010101" pitchFamily="2" charset="-122"/>
                </a:endParaRPr>
              </a:p>
            </p:txBody>
          </p:sp>
        </p:grpSp>
        <p:pic>
          <p:nvPicPr>
            <p:cNvPr id="14345" name="图片 12"/>
            <p:cNvPicPr>
              <a:picLocks noChangeAspect="1" noChangeArrowheads="1"/>
            </p:cNvPicPr>
            <p:nvPr/>
          </p:nvPicPr>
          <p:blipFill>
            <a:blip r:embed="rId3" cstate="email">
              <a:clrChange>
                <a:clrFrom>
                  <a:srgbClr val="FFFFFF"/>
                </a:clrFrom>
                <a:clrTo>
                  <a:srgbClr val="FFFFFF">
                    <a:alpha val="0"/>
                  </a:srgbClr>
                </a:clrTo>
              </a:clrChange>
            </a:blip>
            <a:srcRect/>
            <a:stretch>
              <a:fillRect/>
            </a:stretch>
          </p:blipFill>
          <p:spPr bwMode="auto">
            <a:xfrm>
              <a:off x="6981626" y="4136199"/>
              <a:ext cx="1143261" cy="1268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42"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1000"/>
                                        <p:tgtEl>
                                          <p:spTgt spid="2"/>
                                        </p:tgtEl>
                                      </p:cBhvr>
                                    </p:animEffect>
                                    <p:anim calcmode="lin" valueType="num">
                                      <p:cBhvr>
                                        <p:cTn id="11" dur="1000" fill="hold"/>
                                        <p:tgtEl>
                                          <p:spTgt spid="2"/>
                                        </p:tgtEl>
                                        <p:attrNameLst>
                                          <p:attrName>ppt_x</p:attrName>
                                        </p:attrNameLst>
                                      </p:cBhvr>
                                      <p:tavLst>
                                        <p:tav tm="0">
                                          <p:val>
                                            <p:strVal val="#ppt_x"/>
                                          </p:val>
                                        </p:tav>
                                        <p:tav tm="100000">
                                          <p:val>
                                            <p:strVal val="#ppt_x"/>
                                          </p:val>
                                        </p:tav>
                                      </p:tavLst>
                                    </p:anim>
                                    <p:anim calcmode="lin" valueType="num">
                                      <p:cBhvr>
                                        <p:cTn id="12"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2"/>
          <p:cNvSpPr>
            <a:spLocks noChangeArrowheads="1"/>
          </p:cNvSpPr>
          <p:nvPr/>
        </p:nvSpPr>
        <p:spPr bwMode="auto">
          <a:xfrm>
            <a:off x="539751" y="996951"/>
            <a:ext cx="8072438" cy="5386475"/>
          </a:xfrm>
          <a:prstGeom prst="rect">
            <a:avLst/>
          </a:prstGeom>
          <a:noFill/>
          <a:ln w="9525">
            <a:noFill/>
            <a:miter lim="800000"/>
          </a:ln>
        </p:spPr>
        <p:txBody>
          <a:bodyPr>
            <a:spAutoFit/>
          </a:bodyPr>
          <a:lstStyle/>
          <a:p>
            <a:pPr marL="0" marR="0" lvl="0" indent="836295" algn="l" defTabSz="609600" rtl="0" eaLnBrk="1" fontAlgn="base" latinLnBrk="0" hangingPunct="1">
              <a:lnSpc>
                <a:spcPct val="150000"/>
              </a:lnSpc>
              <a:spcBef>
                <a:spcPct val="0"/>
              </a:spcBef>
              <a:spcAft>
                <a:spcPct val="0"/>
              </a:spcAft>
              <a:buClrTx/>
              <a:buSzTx/>
              <a:buFontTx/>
              <a:buNone/>
              <a:defRPr/>
            </a:pPr>
            <a:r>
              <a:rPr kumimoji="0" lang="en-US" altLang="zh-CN" sz="373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           《</a:t>
            </a:r>
            <a:r>
              <a:rPr kumimoji="0" lang="zh-CN" altLang="en-US" sz="373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三国演义</a:t>
            </a:r>
            <a:r>
              <a:rPr kumimoji="0" lang="en-US" altLang="zh-CN" sz="373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a:t>
            </a:r>
          </a:p>
          <a:p>
            <a:pPr marL="0" marR="0" lvl="0" indent="0" algn="l" defTabSz="609600" rtl="0" eaLnBrk="1" fontAlgn="base" latinLnBrk="0" hangingPunct="1">
              <a:lnSpc>
                <a:spcPct val="150000"/>
              </a:lnSpc>
              <a:spcBef>
                <a:spcPct val="0"/>
              </a:spcBef>
              <a:spcAft>
                <a:spcPct val="0"/>
              </a:spcAft>
              <a:buClrTx/>
              <a:buSzTx/>
              <a:buFontTx/>
              <a:buNone/>
              <a:defRPr/>
            </a:pP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    全名</a:t>
            </a:r>
            <a:r>
              <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三国志通俗演义</a:t>
            </a:r>
            <a:r>
              <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，作者罗贯中。为四大名著之一，是历史演义小说的经典之作。小说描写了东汉末年和整个三国时代以曹操、刘备、孙权为首的魏、蜀、吴三个政治、军事集团之间的矛盾和斗争，对后世产生了深远的影响。</a:t>
            </a:r>
          </a:p>
        </p:txBody>
      </p:sp>
      <p:sp>
        <p:nvSpPr>
          <p:cNvPr id="3" name="矩形 2"/>
          <p:cNvSpPr/>
          <p:nvPr/>
        </p:nvSpPr>
        <p:spPr>
          <a:xfrm>
            <a:off x="2734396" y="1339"/>
            <a:ext cx="5109091" cy="830997"/>
          </a:xfrm>
          <a:prstGeom prst="rect">
            <a:avLst/>
          </a:prstGeom>
        </p:spPr>
        <p:txBody>
          <a:bodyPr wrap="none">
            <a:spAutoFit/>
          </a:bodyPr>
          <a:lstStyle/>
          <a:p>
            <a:pPr marL="0" marR="0" lvl="0" indent="0" algn="l" defTabSz="609600" rtl="0" eaLnBrk="1" fontAlgn="auto" latinLnBrk="0" hangingPunct="1">
              <a:lnSpc>
                <a:spcPct val="100000"/>
              </a:lnSpc>
              <a:spcBef>
                <a:spcPts val="0"/>
              </a:spcBef>
              <a:spcAft>
                <a:spcPts val="0"/>
              </a:spcAft>
              <a:buClrTx/>
              <a:buSzTx/>
              <a:buFontTx/>
              <a:buNone/>
              <a:defRPr/>
            </a:pPr>
            <a:r>
              <a:rPr kumimoji="0" lang="zh-CN" altLang="en-US" sz="4800" b="1" i="0" u="none" strike="noStrike" kern="1200" cap="none" spc="0" normalizeH="0" baseline="0" noProof="0" dirty="0">
                <a:ln w="12700">
                  <a:solidFill>
                    <a:srgbClr val="44546A">
                      <a:satMod val="155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华文琥珀" panose="02010800040101010101" pitchFamily="2" charset="-122"/>
                <a:ea typeface="华文琥珀" panose="02010800040101010101" pitchFamily="2" charset="-122"/>
                <a:cs typeface="+mn-cs"/>
              </a:rPr>
              <a:t>相信你可以读更多</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2"/>
          <p:cNvSpPr>
            <a:spLocks noChangeArrowheads="1"/>
          </p:cNvSpPr>
          <p:nvPr/>
        </p:nvSpPr>
        <p:spPr bwMode="auto">
          <a:xfrm>
            <a:off x="512764" y="912285"/>
            <a:ext cx="8061325" cy="7602466"/>
          </a:xfrm>
          <a:prstGeom prst="rect">
            <a:avLst/>
          </a:prstGeom>
          <a:noFill/>
          <a:ln w="9525">
            <a:noFill/>
            <a:miter lim="800000"/>
          </a:ln>
        </p:spPr>
        <p:txBody>
          <a:bodyPr>
            <a:spAutoFit/>
          </a:bodyPr>
          <a:lstStyle/>
          <a:p>
            <a:pPr marL="0" marR="0" lvl="0" indent="0" algn="ctr" defTabSz="609600" rtl="0" eaLnBrk="1" fontAlgn="base" latinLnBrk="0" hangingPunct="1">
              <a:lnSpc>
                <a:spcPct val="150000"/>
              </a:lnSpc>
              <a:spcBef>
                <a:spcPct val="0"/>
              </a:spcBef>
              <a:spcAft>
                <a:spcPct val="0"/>
              </a:spcAft>
              <a:buClrTx/>
              <a:buSzTx/>
              <a:buFontTx/>
              <a:buNone/>
              <a:defRPr/>
            </a:pPr>
            <a:r>
              <a:rPr kumimoji="0" lang="en-US" altLang="zh-CN" sz="373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a:t>
            </a:r>
            <a:r>
              <a:rPr kumimoji="0" lang="zh-CN" altLang="en-US" sz="373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水浒传</a:t>
            </a:r>
            <a:r>
              <a:rPr kumimoji="0" lang="en-US" altLang="zh-CN" sz="373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a:t>
            </a:r>
          </a:p>
          <a:p>
            <a:pPr marL="0" marR="0" lvl="0" indent="609600" algn="l" defTabSz="609600" rtl="0" eaLnBrk="1" fontAlgn="base" latinLnBrk="0" hangingPunct="1">
              <a:lnSpc>
                <a:spcPct val="150000"/>
              </a:lnSpc>
              <a:spcBef>
                <a:spcPct val="0"/>
              </a:spcBef>
              <a:spcAft>
                <a:spcPct val="0"/>
              </a:spcAft>
              <a:buClrTx/>
              <a:buSzTx/>
              <a:buFontTx/>
              <a:buNone/>
              <a:defRPr/>
            </a:pP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 作者施耐庵，是中国历史上第一部用白话文写成的章回小说，全书叙述北宋末年官逼民反，梁山英雄聚众起义的故事，再现了封建时代农民起义从发生、发展</a:t>
            </a:r>
            <a:endPar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endParaRPr>
          </a:p>
          <a:p>
            <a:pPr marL="0" marR="0" lvl="0" indent="0" algn="l" defTabSz="609600" rtl="0" eaLnBrk="1" fontAlgn="base" latinLnBrk="0" hangingPunct="1">
              <a:lnSpc>
                <a:spcPct val="150000"/>
              </a:lnSpc>
              <a:spcBef>
                <a:spcPct val="0"/>
              </a:spcBef>
              <a:spcAft>
                <a:spcPct val="0"/>
              </a:spcAft>
              <a:buClrTx/>
              <a:buSzTx/>
              <a:buFontTx/>
              <a:buNone/>
              <a:defRPr/>
            </a:pP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到失败的全过程。塑造了宋江、李逵、武松、林</a:t>
            </a:r>
            <a:endPar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endParaRPr>
          </a:p>
          <a:p>
            <a:pPr marL="0" marR="0" lvl="0" indent="0" algn="l" defTabSz="609600" rtl="0" eaLnBrk="1" fontAlgn="base" latinLnBrk="0" hangingPunct="1">
              <a:lnSpc>
                <a:spcPct val="150000"/>
              </a:lnSpc>
              <a:spcBef>
                <a:spcPct val="0"/>
              </a:spcBef>
              <a:spcAft>
                <a:spcPct val="0"/>
              </a:spcAft>
              <a:buClrTx/>
              <a:buSzTx/>
              <a:buFontTx/>
              <a:buNone/>
              <a:defRPr/>
            </a:pP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冲、张顺、吴用等英雄形象。是中国古代优秀长</a:t>
            </a:r>
            <a:endParaRPr kumimoji="0" lang="en-US" altLang="zh-CN"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endParaRPr>
          </a:p>
          <a:p>
            <a:pPr marL="0" marR="0" lvl="0" indent="0" algn="l" defTabSz="609600" rtl="0" eaLnBrk="1" fontAlgn="base" latinLnBrk="0" hangingPunct="1">
              <a:lnSpc>
                <a:spcPct val="150000"/>
              </a:lnSpc>
              <a:spcBef>
                <a:spcPct val="0"/>
              </a:spcBef>
              <a:spcAft>
                <a:spcPct val="0"/>
              </a:spcAft>
              <a:buClrTx/>
              <a:buSzTx/>
              <a:buFontTx/>
              <a:buNone/>
              <a:defRPr/>
            </a:pP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篇小说之一。</a:t>
            </a:r>
          </a:p>
        </p:txBody>
      </p:sp>
      <p:pic>
        <p:nvPicPr>
          <p:cNvPr id="3" name="Picture 5"/>
          <p:cNvPicPr>
            <a:picLocks noChangeAspect="1" noChangeArrowheads="1"/>
          </p:cNvPicPr>
          <p:nvPr/>
        </p:nvPicPr>
        <p:blipFill>
          <a:blip r:embed="rId2" cstate="email"/>
          <a:srcRect/>
          <a:stretch>
            <a:fillRect/>
          </a:stretch>
        </p:blipFill>
        <p:spPr bwMode="auto">
          <a:xfrm flipH="1">
            <a:off x="7204667" y="3486039"/>
            <a:ext cx="1637115" cy="2859425"/>
          </a:xfrm>
          <a:prstGeom prst="ellipse">
            <a:avLst/>
          </a:prstGeom>
          <a:ln>
            <a:noFill/>
          </a:ln>
          <a:effectLst>
            <a:softEdge rad="112500"/>
          </a:effec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2"/>
          <p:cNvSpPr>
            <a:spLocks noChangeArrowheads="1"/>
          </p:cNvSpPr>
          <p:nvPr/>
        </p:nvSpPr>
        <p:spPr bwMode="auto">
          <a:xfrm>
            <a:off x="577851" y="1049868"/>
            <a:ext cx="8061325" cy="5386475"/>
          </a:xfrm>
          <a:prstGeom prst="rect">
            <a:avLst/>
          </a:prstGeom>
          <a:noFill/>
          <a:ln w="9525">
            <a:noFill/>
            <a:miter lim="800000"/>
          </a:ln>
        </p:spPr>
        <p:txBody>
          <a:bodyPr>
            <a:spAutoFit/>
          </a:bodyPr>
          <a:lstStyle/>
          <a:p>
            <a:pPr marL="0" marR="0" lvl="0" indent="0" algn="ctr" defTabSz="609600" rtl="0" eaLnBrk="1" fontAlgn="base" latinLnBrk="0" hangingPunct="1">
              <a:lnSpc>
                <a:spcPct val="150000"/>
              </a:lnSpc>
              <a:spcBef>
                <a:spcPct val="0"/>
              </a:spcBef>
              <a:spcAft>
                <a:spcPct val="0"/>
              </a:spcAft>
              <a:buClrTx/>
              <a:buSzTx/>
              <a:buFontTx/>
              <a:buNone/>
              <a:defRPr/>
            </a:pPr>
            <a:r>
              <a:rPr kumimoji="0" lang="en-US" altLang="zh-CN" sz="373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a:t>
            </a:r>
            <a:r>
              <a:rPr kumimoji="0" lang="zh-CN" altLang="en-US" sz="373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红楼梦</a:t>
            </a:r>
            <a:r>
              <a:rPr kumimoji="0" lang="en-US" altLang="zh-CN" sz="373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a:t>
            </a:r>
          </a:p>
          <a:p>
            <a:pPr marL="0" marR="0" lvl="0" indent="609600" algn="l" defTabSz="609600" rtl="0" eaLnBrk="1" fontAlgn="base" latinLnBrk="0" hangingPunct="1">
              <a:lnSpc>
                <a:spcPct val="150000"/>
              </a:lnSpc>
              <a:spcBef>
                <a:spcPct val="0"/>
              </a:spcBef>
              <a:spcAft>
                <a:spcPct val="0"/>
              </a:spcAft>
              <a:buClrTx/>
              <a:buSzTx/>
              <a:buFontTx/>
              <a:buNone/>
              <a:defRPr/>
            </a:pPr>
            <a:r>
              <a:rPr kumimoji="0" lang="zh-CN" altLang="en-US" sz="3200"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 中国文学艺术的巅峰之作，属章回体长篇小说。作者曹雪芹，书中以贾、史、王、薛四大家族为背景，以贾宝玉、林黛玉爱情悲剧为主线，着重描写荣、宁两府由盛到衰的过程。全面地描写封建社会末世的人性世态及种种无法调和的矛盾。</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7"/>
          <p:cNvGrpSpPr/>
          <p:nvPr/>
        </p:nvGrpSpPr>
        <p:grpSpPr bwMode="auto">
          <a:xfrm>
            <a:off x="3576639" y="1403351"/>
            <a:ext cx="4451350" cy="3785652"/>
            <a:chOff x="3816177" y="1548778"/>
            <a:chExt cx="3750234" cy="2438632"/>
          </a:xfrm>
        </p:grpSpPr>
        <p:sp>
          <p:nvSpPr>
            <p:cNvPr id="18434" name="矩形 1"/>
            <p:cNvSpPr>
              <a:spLocks noChangeArrowheads="1"/>
            </p:cNvSpPr>
            <p:nvPr/>
          </p:nvSpPr>
          <p:spPr bwMode="auto">
            <a:xfrm>
              <a:off x="3875999" y="1548778"/>
              <a:ext cx="3650220" cy="2438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50000"/>
                </a:lnSpc>
                <a:spcBef>
                  <a:spcPct val="0"/>
                </a:spcBef>
                <a:spcAft>
                  <a:spcPct val="0"/>
                </a:spcAft>
                <a:buClrTx/>
                <a:buSzTx/>
                <a:buFontTx/>
                <a:buNone/>
                <a:defRPr/>
              </a:pPr>
              <a:r>
                <a:rPr kumimoji="0" lang="zh-CN" altLang="en-US"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读经典故事，我们能体会不一样的人生。喜欢读书的你，快来打开古典名著的大门吧！</a:t>
              </a:r>
            </a:p>
            <a:p>
              <a:pPr marL="0" marR="0" lvl="0" indent="0" algn="l" defTabSz="609600" rtl="0" eaLnBrk="1" fontAlgn="base" latinLnBrk="0" hangingPunct="1">
                <a:lnSpc>
                  <a:spcPct val="150000"/>
                </a:lnSpc>
                <a:spcBef>
                  <a:spcPct val="0"/>
                </a:spcBef>
                <a:spcAft>
                  <a:spcPct val="0"/>
                </a:spcAft>
                <a:buClrTx/>
                <a:buSzTx/>
                <a:buFontTx/>
                <a:buNone/>
                <a:defRPr/>
              </a:pPr>
              <a:endParaRPr kumimoji="0" lang="zh-CN" altLang="en-US"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4" name="矩形标注 3"/>
            <p:cNvSpPr/>
            <p:nvPr/>
          </p:nvSpPr>
          <p:spPr>
            <a:xfrm>
              <a:off x="3816177" y="1646951"/>
              <a:ext cx="3750234" cy="1332148"/>
            </a:xfrm>
            <a:prstGeom prst="wedgeRectCallout">
              <a:avLst>
                <a:gd name="adj1" fmla="val -55521"/>
                <a:gd name="adj2" fmla="val 82732"/>
              </a:avLst>
            </a:prstGeom>
            <a:noFill/>
            <a:ln>
              <a:prstDash val="lg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09600" rtl="0" eaLnBrk="1" fontAlgn="base" latinLnBrk="0" hangingPunct="1">
                <a:lnSpc>
                  <a:spcPct val="100000"/>
                </a:lnSpc>
                <a:spcBef>
                  <a:spcPct val="0"/>
                </a:spcBef>
                <a:spcAft>
                  <a:spcPct val="0"/>
                </a:spcAft>
                <a:buClrTx/>
                <a:buSzTx/>
                <a:buFontTx/>
                <a:buNone/>
                <a:defRPr/>
              </a:pPr>
              <a:endParaRPr kumimoji="0" lang="zh-CN" altLang="en-US" sz="32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grpSp>
      <p:pic>
        <p:nvPicPr>
          <p:cNvPr id="18436" name="Picture 6"/>
          <p:cNvPicPr>
            <a:picLocks noChangeAspect="1" noChangeArrowheads="1"/>
          </p:cNvPicPr>
          <p:nvPr/>
        </p:nvPicPr>
        <p:blipFill>
          <a:blip r:embed="rId2">
            <a:clrChange>
              <a:clrFrom>
                <a:srgbClr val="FFFFFF"/>
              </a:clrFrom>
              <a:clrTo>
                <a:srgbClr val="FFFFFF">
                  <a:alpha val="0"/>
                </a:srgbClr>
              </a:clrTo>
            </a:clrChange>
          </a:blip>
          <a:srcRect/>
          <a:stretch>
            <a:fillRect/>
          </a:stretch>
        </p:blipFill>
        <p:spPr bwMode="auto">
          <a:xfrm>
            <a:off x="1533525" y="3443819"/>
            <a:ext cx="1695450" cy="28003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739776" y="2334685"/>
            <a:ext cx="7986713" cy="4030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609600" rtl="0" eaLnBrk="1" fontAlgn="base" latinLnBrk="0" hangingPunct="1">
              <a:lnSpc>
                <a:spcPct val="150000"/>
              </a:lnSpc>
              <a:spcBef>
                <a:spcPct val="0"/>
              </a:spcBef>
              <a:spcAft>
                <a:spcPct val="0"/>
              </a:spcAft>
              <a:buClrTx/>
              <a:buSzTx/>
              <a:buFontTx/>
              <a:buNone/>
              <a:defRPr/>
            </a:pPr>
            <a:r>
              <a:rPr kumimoji="0" lang="en-US" altLang="zh-CN" sz="4265" b="1" i="0" u="none" strike="noStrike" kern="1200" cap="none" spc="0" normalizeH="0" baseline="0" noProof="0" dirty="0">
                <a:ln>
                  <a:noFill/>
                </a:ln>
                <a:solidFill>
                  <a:prstClr val="black"/>
                </a:solidFill>
                <a:effectLst/>
                <a:uLnTx/>
                <a:uFillTx/>
                <a:latin typeface="Times New Roman" panose="02020603050405020304" pitchFamily="18" charset="0"/>
                <a:ea typeface="等线 Light" panose="02010600030101010101" pitchFamily="2" charset="-122"/>
                <a:cs typeface="Times New Roman" panose="02020603050405020304" pitchFamily="18" charset="0"/>
              </a:rPr>
              <a:t>1.</a:t>
            </a: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注意读名著的方法。</a:t>
            </a:r>
          </a:p>
          <a:p>
            <a:pPr marL="366395" marR="0" lvl="0" indent="-366395" algn="l" defTabSz="609600" rtl="0" eaLnBrk="1" fontAlgn="base" latinLnBrk="0" hangingPunct="1">
              <a:lnSpc>
                <a:spcPct val="150000"/>
              </a:lnSpc>
              <a:spcBef>
                <a:spcPct val="0"/>
              </a:spcBef>
              <a:spcAft>
                <a:spcPct val="0"/>
              </a:spcAft>
              <a:buClrTx/>
              <a:buSzTx/>
              <a:buFontTx/>
              <a:buNone/>
              <a:defRPr/>
            </a:pPr>
            <a:r>
              <a:rPr kumimoji="0" lang="en-US" altLang="zh-CN" sz="4265" b="1" i="0" u="none" strike="noStrike" kern="1200" cap="none" spc="0" normalizeH="0" baseline="0" noProof="0" dirty="0">
                <a:ln>
                  <a:noFill/>
                </a:ln>
                <a:solidFill>
                  <a:prstClr val="black"/>
                </a:solidFill>
                <a:effectLst/>
                <a:uLnTx/>
                <a:uFillTx/>
                <a:latin typeface="Times New Roman" panose="02020603050405020304" pitchFamily="18" charset="0"/>
                <a:ea typeface="等线 Light" panose="02010600030101010101" pitchFamily="2" charset="-122"/>
                <a:cs typeface="Times New Roman" panose="02020603050405020304" pitchFamily="18" charset="0"/>
              </a:rPr>
              <a:t>2.</a:t>
            </a: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不动笔墨不读书，一边读书，一边勾画优美的句子，一边写上自己的读书体会。</a:t>
            </a:r>
          </a:p>
        </p:txBody>
      </p:sp>
      <p:sp>
        <p:nvSpPr>
          <p:cNvPr id="19458" name="AutoShape 7"/>
          <p:cNvSpPr>
            <a:spLocks noChangeArrowheads="1"/>
          </p:cNvSpPr>
          <p:nvPr/>
        </p:nvSpPr>
        <p:spPr bwMode="auto">
          <a:xfrm>
            <a:off x="727076" y="1138767"/>
            <a:ext cx="2146300" cy="1166284"/>
          </a:xfrm>
          <a:prstGeom prst="flowChartPunchedTape">
            <a:avLst/>
          </a:prstGeom>
          <a:solidFill>
            <a:srgbClr val="FCD5B5"/>
          </a:solidFill>
          <a:ln w="19050">
            <a:solidFill>
              <a:srgbClr val="FF0000"/>
            </a:solidFill>
            <a:miter lim="800000"/>
          </a:ln>
        </p:spPr>
        <p:txBody>
          <a:bodyPr/>
          <a:lstStyle/>
          <a:p>
            <a:pPr marL="0" marR="0" lvl="0" indent="0" algn="ctr" defTabSz="609600" rtl="0" eaLnBrk="1" fontAlgn="base"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温 馨 提 示：</a:t>
            </a:r>
            <a:endParaRPr kumimoji="0" lang="zh-CN" altLang="zh-CN" sz="32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标题 1"/>
          <p:cNvSpPr txBox="1">
            <a:spLocks noChangeArrowheads="1"/>
          </p:cNvSpPr>
          <p:nvPr/>
        </p:nvSpPr>
        <p:spPr bwMode="auto">
          <a:xfrm>
            <a:off x="1187450" y="1797052"/>
            <a:ext cx="6408738" cy="2799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defTabSz="850900" eaLnBrk="0" hangingPunct="0">
              <a:defRPr>
                <a:solidFill>
                  <a:schemeClr val="tx1"/>
                </a:solidFill>
                <a:latin typeface="Calibri" panose="020F0502020204030204" pitchFamily="34" charset="0"/>
                <a:ea typeface="宋体" panose="02010600030101010101" pitchFamily="2" charset="-122"/>
              </a:defRPr>
            </a:lvl1pPr>
            <a:lvl2pPr defTabSz="850900" eaLnBrk="0" hangingPunct="0">
              <a:defRPr>
                <a:solidFill>
                  <a:schemeClr val="tx1"/>
                </a:solidFill>
                <a:latin typeface="Calibri" panose="020F0502020204030204" pitchFamily="34" charset="0"/>
                <a:ea typeface="宋体" panose="02010600030101010101" pitchFamily="2" charset="-122"/>
              </a:defRPr>
            </a:lvl2pPr>
            <a:lvl3pPr defTabSz="850900" eaLnBrk="0" hangingPunct="0">
              <a:defRPr>
                <a:solidFill>
                  <a:schemeClr val="tx1"/>
                </a:solidFill>
                <a:latin typeface="Calibri" panose="020F0502020204030204" pitchFamily="34" charset="0"/>
                <a:ea typeface="宋体" panose="02010600030101010101" pitchFamily="2" charset="-122"/>
              </a:defRPr>
            </a:lvl3pPr>
            <a:lvl4pPr defTabSz="850900" eaLnBrk="0" hangingPunct="0">
              <a:defRPr>
                <a:solidFill>
                  <a:schemeClr val="tx1"/>
                </a:solidFill>
                <a:latin typeface="Calibri" panose="020F0502020204030204" pitchFamily="34" charset="0"/>
                <a:ea typeface="宋体" panose="02010600030101010101" pitchFamily="2" charset="-122"/>
              </a:defRPr>
            </a:lvl4pPr>
            <a:lvl5pPr defTabSz="850900" eaLnBrk="0" hangingPunct="0">
              <a:defRPr>
                <a:solidFill>
                  <a:schemeClr val="tx1"/>
                </a:solidFill>
                <a:latin typeface="Calibri" panose="020F0502020204030204" pitchFamily="34" charset="0"/>
                <a:ea typeface="宋体" panose="02010600030101010101" pitchFamily="2" charset="-122"/>
              </a:defRPr>
            </a:lvl5pPr>
            <a:lvl6pPr defTabSz="8509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defTabSz="8509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defTabSz="8509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defTabSz="8509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134745" rtl="0" eaLnBrk="1" fontAlgn="auto" latinLnBrk="0" hangingPunct="1">
              <a:lnSpc>
                <a:spcPct val="150000"/>
              </a:lnSpc>
              <a:spcBef>
                <a:spcPts val="0"/>
              </a:spcBef>
              <a:spcAft>
                <a:spcPts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综合性学习：汉字真有趣</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矩形 4"/>
          <p:cNvSpPr>
            <a:spLocks noChangeArrowheads="1"/>
          </p:cNvSpPr>
          <p:nvPr/>
        </p:nvSpPr>
        <p:spPr bwMode="auto">
          <a:xfrm>
            <a:off x="706206" y="645584"/>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00B0F0"/>
                </a:solidFill>
                <a:effectLst/>
                <a:uLnTx/>
                <a:uFillTx/>
                <a:latin typeface="黑体" panose="02010609060101010101" pitchFamily="49" charset="-122"/>
                <a:ea typeface="黑体" panose="02010609060101010101" pitchFamily="49" charset="-122"/>
                <a:cs typeface="+mn-cs"/>
              </a:rPr>
              <a:t>活动目标</a:t>
            </a:r>
          </a:p>
        </p:txBody>
      </p:sp>
      <p:sp>
        <p:nvSpPr>
          <p:cNvPr id="10242" name="矩形 1"/>
          <p:cNvSpPr>
            <a:spLocks noChangeArrowheads="1"/>
          </p:cNvSpPr>
          <p:nvPr/>
        </p:nvSpPr>
        <p:spPr bwMode="auto">
          <a:xfrm>
            <a:off x="827088" y="1843618"/>
            <a:ext cx="7886700"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auto" latinLnBrk="0" hangingPunct="1">
              <a:lnSpc>
                <a:spcPct val="120000"/>
              </a:lnSpc>
              <a:spcBef>
                <a:spcPts val="0"/>
              </a:spcBef>
              <a:spcAft>
                <a:spcPts val="0"/>
              </a:spcAft>
              <a:buClrTx/>
              <a:buSzTx/>
              <a:buFont typeface="Wingdings" panose="05000000000000000000" pitchFamily="2" charset="2"/>
              <a:buChar char="ü"/>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通过本单元各个环节的学习，感受汉字的趣味，了解汉字文化。</a:t>
            </a:r>
          </a:p>
          <a:p>
            <a:pPr marL="609600" marR="0" lvl="0" indent="-609600" algn="l" defTabSz="1219200" rtl="0" eaLnBrk="1" fontAlgn="auto" latinLnBrk="0" hangingPunct="1">
              <a:lnSpc>
                <a:spcPct val="120000"/>
              </a:lnSpc>
              <a:spcBef>
                <a:spcPts val="0"/>
              </a:spcBef>
              <a:spcAft>
                <a:spcPts val="0"/>
              </a:spcAft>
              <a:buClrTx/>
              <a:buSzTx/>
              <a:buFont typeface="Wingdings" panose="05000000000000000000" pitchFamily="2" charset="2"/>
              <a:buChar char="ü"/>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学习搜集资料的基本方法。</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609600" marR="0" lvl="0" indent="-609600" algn="l" defTabSz="1219200" rtl="0" eaLnBrk="1" fontAlgn="auto" latinLnBrk="0" hangingPunct="1">
              <a:lnSpc>
                <a:spcPct val="120000"/>
              </a:lnSpc>
              <a:spcBef>
                <a:spcPts val="0"/>
              </a:spcBef>
              <a:spcAft>
                <a:spcPts val="0"/>
              </a:spcAft>
              <a:buClrTx/>
              <a:buSzTx/>
              <a:buFont typeface="Wingdings" panose="05000000000000000000" pitchFamily="2" charset="2"/>
              <a:buChar char="ü"/>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和同学交流，办一次趣味汉字交流会。</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矩形 4"/>
          <p:cNvSpPr>
            <a:spLocks noChangeArrowheads="1"/>
          </p:cNvSpPr>
          <p:nvPr/>
        </p:nvSpPr>
        <p:spPr bwMode="auto">
          <a:xfrm>
            <a:off x="777643" y="637117"/>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00B0F0"/>
                </a:solidFill>
                <a:effectLst/>
                <a:uLnTx/>
                <a:uFillTx/>
                <a:latin typeface="黑体" panose="02010609060101010101" pitchFamily="49" charset="-122"/>
                <a:ea typeface="黑体" panose="02010609060101010101" pitchFamily="49" charset="-122"/>
                <a:cs typeface="+mn-cs"/>
              </a:rPr>
              <a:t>活动建议</a:t>
            </a:r>
          </a:p>
        </p:txBody>
      </p:sp>
      <p:sp>
        <p:nvSpPr>
          <p:cNvPr id="6" name="矩形 5"/>
          <p:cNvSpPr>
            <a:spLocks noChangeArrowheads="1"/>
          </p:cNvSpPr>
          <p:nvPr/>
        </p:nvSpPr>
        <p:spPr bwMode="auto">
          <a:xfrm>
            <a:off x="468314" y="1509185"/>
            <a:ext cx="8785225"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搜集或编写字谜，开展猜字谜活动。</a:t>
            </a:r>
          </a:p>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查找体现汉字特点的古诗、歇后语、对联或故事，和组内同学交流，办一次趣味汉字交流会</a:t>
            </a:r>
            <a:r>
              <a:rPr kumimoji="0" lang="en-US" altLang="en-US" sz="4265" b="1" i="0" u="none" strike="noStrike" kern="1200" cap="none" spc="0" normalizeH="0" baseline="0" noProof="0">
                <a:ln>
                  <a:noFill/>
                </a:ln>
                <a:solidFill>
                  <a:prstClr val="black"/>
                </a:solidFill>
                <a:effectLst/>
                <a:uLnTx/>
                <a:uFillTx/>
                <a:latin typeface="楷体" panose="02010609060101010101" pitchFamily="49" charset="-122"/>
                <a:cs typeface="+mn-cs"/>
              </a:rPr>
              <a:t>。</a:t>
            </a:r>
          </a:p>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搜集有关汉字来历的资料，了解汉字的起源。</a:t>
            </a:r>
          </a:p>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通过其他活动，体会汉字的神奇、有趣。</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nvGrpSpPr>
          <p:cNvPr id="2" name="组合 2"/>
          <p:cNvGrpSpPr/>
          <p:nvPr/>
        </p:nvGrpSpPr>
        <p:grpSpPr bwMode="auto">
          <a:xfrm>
            <a:off x="3198813" y="-960966"/>
            <a:ext cx="2812379" cy="2518833"/>
            <a:chOff x="3199166" y="-721448"/>
            <a:chExt cx="2811905" cy="1890569"/>
          </a:xfrm>
        </p:grpSpPr>
        <p:pic>
          <p:nvPicPr>
            <p:cNvPr id="11268" name="图片 7"/>
            <p:cNvPicPr>
              <a:picLocks noChangeAspect="1" noChangeArrowheads="1"/>
            </p:cNvPicPr>
            <p:nvPr/>
          </p:nvPicPr>
          <p:blipFill>
            <a:blip r:embed="rId2" cstate="email"/>
            <a:srcRect/>
            <a:stretch>
              <a:fillRect/>
            </a:stretch>
          </p:blipFill>
          <p:spPr bwMode="auto">
            <a:xfrm>
              <a:off x="3199166" y="-721448"/>
              <a:ext cx="2560205" cy="18905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6" name="矩形 4"/>
            <p:cNvSpPr>
              <a:spLocks noChangeArrowheads="1"/>
            </p:cNvSpPr>
            <p:nvPr/>
          </p:nvSpPr>
          <p:spPr bwMode="auto">
            <a:xfrm>
              <a:off x="3627487" y="160288"/>
              <a:ext cx="2383584" cy="5619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70AD47">
                      <a:lumMod val="75000"/>
                    </a:srgbClr>
                  </a:solidFill>
                  <a:effectLst/>
                  <a:uLnTx/>
                  <a:uFillTx/>
                  <a:latin typeface="宋体" panose="02010600030101010101" pitchFamily="2" charset="-122"/>
                  <a:ea typeface="宋体" panose="02010600030101010101" pitchFamily="2" charset="-122"/>
                  <a:cs typeface="+mn-cs"/>
                </a:rPr>
                <a:t>活动内容</a:t>
              </a: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图片 2"/>
          <p:cNvPicPr>
            <a:picLocks noChangeAspect="1" noChangeArrowheads="1"/>
          </p:cNvPicPr>
          <p:nvPr/>
        </p:nvPicPr>
        <p:blipFill>
          <a:blip r:embed="rId2" cstate="email"/>
          <a:srcRect/>
          <a:stretch>
            <a:fillRect/>
          </a:stretch>
        </p:blipFill>
        <p:spPr bwMode="auto">
          <a:xfrm>
            <a:off x="0" y="-27517"/>
            <a:ext cx="9144000" cy="68855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1" name="文本框 3"/>
          <p:cNvSpPr txBox="1">
            <a:spLocks noChangeArrowheads="1"/>
          </p:cNvSpPr>
          <p:nvPr/>
        </p:nvSpPr>
        <p:spPr bwMode="auto">
          <a:xfrm>
            <a:off x="1" y="5653618"/>
            <a:ext cx="2754313" cy="2226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5335" b="1">
                <a:solidFill>
                  <a:srgbClr val="FFFF00"/>
                </a:solidFill>
                <a:latin typeface="楷体" panose="02010609060101010101" pitchFamily="49" charset="-122"/>
                <a:ea typeface="楷体" panose="02010609060101010101" pitchFamily="49" charset="-122"/>
              </a:rPr>
              <a:t>漂亮的花园</a:t>
            </a:r>
          </a:p>
        </p:txBody>
      </p:sp>
    </p:spTree>
  </p:cSld>
  <p:clrMapOvr>
    <a:masterClrMapping/>
  </p:clrMapOvr>
  <p:transition spd="slow"/>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矩形 4"/>
          <p:cNvSpPr>
            <a:spLocks noChangeArrowheads="1"/>
          </p:cNvSpPr>
          <p:nvPr/>
        </p:nvSpPr>
        <p:spPr bwMode="auto">
          <a:xfrm>
            <a:off x="539751" y="1028701"/>
            <a:ext cx="8424863"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由于这次综合性学习的活动内容较多，因此，班级可以根据实际情况分成若干个学习小组，以小组为单位开展活动。</a:t>
            </a:r>
          </a:p>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各小组在活动前应认真学习“阅读材料”，初步了解汉字的相关知识。</a:t>
            </a:r>
          </a:p>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根据实际情况，制订研究活动计划，做好人员分工。</a:t>
            </a:r>
          </a:p>
        </p:txBody>
      </p:sp>
      <p:sp>
        <p:nvSpPr>
          <p:cNvPr id="6148" name="矩形 6"/>
          <p:cNvSpPr>
            <a:spLocks noChangeArrowheads="1"/>
          </p:cNvSpPr>
          <p:nvPr/>
        </p:nvSpPr>
        <p:spPr bwMode="auto">
          <a:xfrm>
            <a:off x="3585931" y="146051"/>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70AD47">
                    <a:lumMod val="75000"/>
                  </a:srgbClr>
                </a:solidFill>
                <a:effectLst/>
                <a:uLnTx/>
                <a:uFillTx/>
                <a:latin typeface="宋体" panose="02010600030101010101" pitchFamily="2" charset="-122"/>
                <a:ea typeface="宋体" panose="02010600030101010101" pitchFamily="2" charset="-122"/>
                <a:cs typeface="+mn-cs"/>
              </a:rPr>
              <a:t>活动方法</a:t>
            </a:r>
          </a:p>
        </p:txBody>
      </p:sp>
    </p:spTree>
  </p:cSld>
  <p:clrMapOvr>
    <a:masterClrMapping/>
  </p:clrMapOvr>
  <p:transition spd="slow"/>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矩形 4"/>
          <p:cNvSpPr>
            <a:spLocks noChangeArrowheads="1"/>
          </p:cNvSpPr>
          <p:nvPr/>
        </p:nvSpPr>
        <p:spPr bwMode="auto">
          <a:xfrm>
            <a:off x="611189" y="1488017"/>
            <a:ext cx="8424862"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startAt="4"/>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各小组可以围绕活动内容开展综合性学习活动。</a:t>
            </a:r>
          </a:p>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startAt="4"/>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每项活动大体经历以下几个阶段：制订活动计划；展开社会调查或搜集活动；组内交流、整理与展示。</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a:spLocks noChangeArrowheads="1"/>
          </p:cNvSpPr>
          <p:nvPr/>
        </p:nvSpPr>
        <p:spPr bwMode="auto">
          <a:xfrm>
            <a:off x="468314" y="1028702"/>
            <a:ext cx="8424862"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rPr>
              <a:t>“汉字真有趣”活动计划</a:t>
            </a: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活动时间：</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年</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月</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日</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活动地点：</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学校活动室</a:t>
            </a: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活动内容：</a:t>
            </a:r>
            <a:endParaRPr kumimoji="0" lang="zh-CN" altLang="en-US" sz="42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8197" name="矩形 6"/>
          <p:cNvSpPr>
            <a:spLocks noChangeArrowheads="1"/>
          </p:cNvSpPr>
          <p:nvPr/>
        </p:nvSpPr>
        <p:spPr bwMode="auto">
          <a:xfrm>
            <a:off x="3585137" y="165100"/>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70AD47">
                    <a:lumMod val="75000"/>
                  </a:srgbClr>
                </a:solidFill>
                <a:effectLst/>
                <a:uLnTx/>
                <a:uFillTx/>
                <a:latin typeface="宋体" panose="02010600030101010101" pitchFamily="2" charset="-122"/>
                <a:ea typeface="宋体" panose="02010600030101010101" pitchFamily="2" charset="-122"/>
                <a:cs typeface="+mn-cs"/>
              </a:rPr>
              <a:t>活动范例</a:t>
            </a:r>
          </a:p>
        </p:txBody>
      </p:sp>
      <p:sp>
        <p:nvSpPr>
          <p:cNvPr id="9" name="矩形 8"/>
          <p:cNvSpPr>
            <a:spLocks noChangeArrowheads="1"/>
          </p:cNvSpPr>
          <p:nvPr/>
        </p:nvSpPr>
        <p:spPr bwMode="auto">
          <a:xfrm>
            <a:off x="2555876" y="3390902"/>
            <a:ext cx="6119813"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auto" latinLnBrk="0" hangingPunct="1">
              <a:lnSpc>
                <a:spcPct val="120000"/>
              </a:lnSpc>
              <a:spcBef>
                <a:spcPts val="0"/>
              </a:spcBef>
              <a:spcAft>
                <a:spcPts val="0"/>
              </a:spcAft>
              <a:buClrTx/>
              <a:buSzTx/>
              <a:buFontTx/>
              <a:buAutoNum type="circleNumDbPlain"/>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猜字谜。</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685800" marR="0" lvl="0" indent="-685800" algn="l" defTabSz="1219200" rtl="0" eaLnBrk="1" fontAlgn="auto" latinLnBrk="0" hangingPunct="1">
              <a:lnSpc>
                <a:spcPct val="120000"/>
              </a:lnSpc>
              <a:spcBef>
                <a:spcPts val="0"/>
              </a:spcBef>
              <a:spcAft>
                <a:spcPts val="0"/>
              </a:spcAft>
              <a:buClrTx/>
              <a:buSzTx/>
              <a:buFontTx/>
              <a:buAutoNum type="circleNumDbPlain"/>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讲谐音笑话或歇后语。</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685800" marR="0" lvl="0" indent="-685800" algn="l" defTabSz="1219200" rtl="0" eaLnBrk="1" fontAlgn="auto" latinLnBrk="0" hangingPunct="1">
              <a:lnSpc>
                <a:spcPct val="120000"/>
              </a:lnSpc>
              <a:spcBef>
                <a:spcPts val="0"/>
              </a:spcBef>
              <a:spcAft>
                <a:spcPts val="0"/>
              </a:spcAft>
              <a:buClrTx/>
              <a:buSzTx/>
              <a:buFontTx/>
              <a:buAutoNum type="circleNumDbPlain"/>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创办以“汉字真有趣”为主题的手抄报。</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anim calcmode="lin" valueType="num">
                                      <p:cBhvr>
                                        <p:cTn id="28" dur="1000" fill="hold"/>
                                        <p:tgtEl>
                                          <p:spTgt spid="9"/>
                                        </p:tgtEl>
                                        <p:attrNameLst>
                                          <p:attrName>ppt_x</p:attrName>
                                        </p:attrNameLst>
                                      </p:cBhvr>
                                      <p:tavLst>
                                        <p:tav tm="0">
                                          <p:val>
                                            <p:strVal val="#ppt_x"/>
                                          </p:val>
                                        </p:tav>
                                        <p:tav tm="100000">
                                          <p:val>
                                            <p:strVal val="#ppt_x"/>
                                          </p:val>
                                        </p:tav>
                                      </p:tavLst>
                                    </p:anim>
                                    <p:anim calcmode="lin" valueType="num">
                                      <p:cBhvr>
                                        <p:cTn id="2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a:spLocks noChangeArrowheads="1"/>
          </p:cNvSpPr>
          <p:nvPr/>
        </p:nvSpPr>
        <p:spPr bwMode="auto">
          <a:xfrm>
            <a:off x="560388" y="1123951"/>
            <a:ext cx="8424862"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活动过程：</a:t>
            </a:r>
            <a:endParaRPr kumimoji="0" lang="zh-CN" altLang="en-US" sz="42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10" name="矩形 9"/>
          <p:cNvSpPr>
            <a:spLocks noChangeArrowheads="1"/>
          </p:cNvSpPr>
          <p:nvPr/>
        </p:nvSpPr>
        <p:spPr bwMode="auto">
          <a:xfrm>
            <a:off x="1406525" y="1871134"/>
            <a:ext cx="698182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搜集字谜、自己编写字谜、猜字谜。</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查找谐音笑话、谐音歇后语。</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搜集有关汉字起源的资料。</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交流活动心得，制成手抄报。</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p:bld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a:spLocks noChangeArrowheads="1"/>
          </p:cNvSpPr>
          <p:nvPr/>
        </p:nvSpPr>
        <p:spPr bwMode="auto">
          <a:xfrm>
            <a:off x="1403350" y="1509184"/>
            <a:ext cx="5761038"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活动分工：</a:t>
            </a:r>
            <a:endParaRPr kumimoji="0" lang="zh-CN" altLang="en-US" sz="42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11" name="矩形 10"/>
          <p:cNvSpPr>
            <a:spLocks noChangeArrowheads="1"/>
          </p:cNvSpPr>
          <p:nvPr/>
        </p:nvSpPr>
        <p:spPr bwMode="auto">
          <a:xfrm>
            <a:off x="3327401" y="1509184"/>
            <a:ext cx="331152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组长：李雪</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搜集资料：耿丽  </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编辑：王伟</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抄写：刘丽</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画图：韩晨</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图片 2"/>
          <p:cNvPicPr>
            <a:picLocks noChangeAspect="1" noChangeArrowheads="1"/>
          </p:cNvPicPr>
          <p:nvPr/>
        </p:nvPicPr>
        <p:blipFill>
          <a:blip r:embed="rId2" cstate="email"/>
          <a:srcRect/>
          <a:stretch>
            <a:fillRect/>
          </a:stretch>
        </p:blipFill>
        <p:spPr bwMode="auto">
          <a:xfrm>
            <a:off x="0" y="615952"/>
            <a:ext cx="9144000" cy="47455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10" name="矩形 4"/>
          <p:cNvSpPr>
            <a:spLocks noChangeArrowheads="1"/>
          </p:cNvSpPr>
          <p:nvPr/>
        </p:nvSpPr>
        <p:spPr bwMode="auto">
          <a:xfrm>
            <a:off x="2496847" y="3333752"/>
            <a:ext cx="482055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en-US" altLang="zh-CN" sz="7200" b="1" i="0" u="none" strike="noStrike" kern="1200" cap="none" spc="0" normalizeH="0" baseline="0" noProof="0">
                <a:ln>
                  <a:noFill/>
                </a:ln>
                <a:solidFill>
                  <a:prstClr val="white"/>
                </a:solidFill>
                <a:effectLst/>
                <a:uLnTx/>
                <a:uFillTx/>
                <a:latin typeface="宋体" panose="02010600030101010101" pitchFamily="2" charset="-122"/>
                <a:ea typeface="等线" panose="02010600030101010101" pitchFamily="2" charset="-122"/>
                <a:cs typeface="+mn-cs"/>
              </a:rPr>
              <a:t>1.</a:t>
            </a:r>
            <a:r>
              <a:rPr kumimoji="0" lang="zh-CN" altLang="en-US" sz="7200" b="1" i="0" u="none" strike="noStrike" kern="1200" cap="none" spc="0" normalizeH="0" baseline="0" noProof="0">
                <a:ln>
                  <a:noFill/>
                </a:ln>
                <a:solidFill>
                  <a:prstClr val="white"/>
                </a:solidFill>
                <a:effectLst/>
                <a:uLnTx/>
                <a:uFillTx/>
                <a:latin typeface="宋体" panose="02010600030101010101" pitchFamily="2" charset="-122"/>
                <a:ea typeface="等线" panose="02010600030101010101" pitchFamily="2" charset="-122"/>
                <a:cs typeface="+mn-cs"/>
              </a:rPr>
              <a:t>字谜七则</a:t>
            </a:r>
          </a:p>
        </p:txBody>
      </p:sp>
      <p:sp>
        <p:nvSpPr>
          <p:cNvPr id="17411" name="矩形 4"/>
          <p:cNvSpPr>
            <a:spLocks noChangeArrowheads="1"/>
          </p:cNvSpPr>
          <p:nvPr/>
        </p:nvSpPr>
        <p:spPr bwMode="auto">
          <a:xfrm>
            <a:off x="633181" y="645584"/>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00B0F0"/>
                </a:solidFill>
                <a:effectLst/>
                <a:uLnTx/>
                <a:uFillTx/>
                <a:latin typeface="黑体" panose="02010609060101010101" pitchFamily="49" charset="-122"/>
                <a:ea typeface="黑体" panose="02010609060101010101" pitchFamily="49" charset="-122"/>
                <a:cs typeface="+mn-cs"/>
              </a:rPr>
              <a:t>阅读材料</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 y="368301"/>
            <a:ext cx="2143125" cy="778933"/>
          </a:xfrm>
          <a:prstGeom prst="rect">
            <a:avLst/>
          </a:prstGeom>
        </p:spPr>
        <p:style>
          <a:lnRef idx="3">
            <a:schemeClr val="lt1"/>
          </a:lnRef>
          <a:fillRef idx="1">
            <a:schemeClr val="accent5"/>
          </a:fillRef>
          <a:effectRef idx="1">
            <a:schemeClr val="accent5"/>
          </a:effectRef>
          <a:fontRef idx="minor">
            <a:schemeClr val="lt1"/>
          </a:fontRef>
        </p:style>
        <p:txBody>
          <a:bodyPr anchor="ctr"/>
          <a:lstStyle/>
          <a:p>
            <a:pPr marL="0" marR="0" lvl="0" indent="0" algn="ctr" defTabSz="1219200" rtl="0" eaLnBrk="0" fontAlgn="auto" latinLnBrk="0" hangingPunct="0">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8434" name="矩形 4"/>
          <p:cNvSpPr>
            <a:spLocks noChangeArrowheads="1"/>
          </p:cNvSpPr>
          <p:nvPr/>
        </p:nvSpPr>
        <p:spPr bwMode="auto">
          <a:xfrm>
            <a:off x="182377" y="368300"/>
            <a:ext cx="2383987"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宋体" panose="02010600030101010101" pitchFamily="2" charset="-122"/>
                <a:ea typeface="等线" panose="02010600030101010101" pitchFamily="2" charset="-122"/>
                <a:cs typeface="+mn-cs"/>
              </a:rPr>
              <a:t>课本解读</a:t>
            </a:r>
          </a:p>
        </p:txBody>
      </p:sp>
      <p:sp>
        <p:nvSpPr>
          <p:cNvPr id="11267" name="矩形 7"/>
          <p:cNvSpPr>
            <a:spLocks noChangeArrowheads="1"/>
          </p:cNvSpPr>
          <p:nvPr/>
        </p:nvSpPr>
        <p:spPr bwMode="auto">
          <a:xfrm>
            <a:off x="346076" y="2281768"/>
            <a:ext cx="8512175"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字谜是中国特有的一种游戏形式。它主要是根据方块汉字笔画繁复、偏旁相对独立、结构组合多变的特点，运用离合、增损、象形、会意等多种方式创造的。</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nvGrpSpPr>
          <p:cNvPr id="3" name="组合 5"/>
          <p:cNvGrpSpPr/>
          <p:nvPr/>
        </p:nvGrpSpPr>
        <p:grpSpPr bwMode="auto">
          <a:xfrm>
            <a:off x="2843214" y="-446617"/>
            <a:ext cx="2816225" cy="3069056"/>
            <a:chOff x="2915816" y="-341152"/>
            <a:chExt cx="2816596" cy="2301006"/>
          </a:xfrm>
        </p:grpSpPr>
        <p:pic>
          <p:nvPicPr>
            <p:cNvPr id="18437" name="图片 7"/>
            <p:cNvPicPr>
              <a:picLocks noChangeAspect="1" noChangeArrowheads="1"/>
            </p:cNvPicPr>
            <p:nvPr/>
          </p:nvPicPr>
          <p:blipFill>
            <a:blip r:embed="rId2" cstate="email"/>
            <a:srcRect/>
            <a:stretch>
              <a:fillRect/>
            </a:stretch>
          </p:blipFill>
          <p:spPr bwMode="auto">
            <a:xfrm>
              <a:off x="2915816" y="-341152"/>
              <a:ext cx="2816596" cy="2078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8" name="矩形 8"/>
            <p:cNvSpPr>
              <a:spLocks noChangeArrowheads="1"/>
            </p:cNvSpPr>
            <p:nvPr/>
          </p:nvSpPr>
          <p:spPr bwMode="auto">
            <a:xfrm>
              <a:off x="3347864" y="561487"/>
              <a:ext cx="2177853" cy="13983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800" b="1" i="0" u="none" strike="noStrike" kern="1200" cap="none" spc="0" normalizeH="0" baseline="0" noProof="0">
                  <a:ln>
                    <a:noFill/>
                  </a:ln>
                  <a:solidFill>
                    <a:srgbClr val="4B367F"/>
                  </a:solidFill>
                  <a:effectLst/>
                  <a:uLnTx/>
                  <a:uFillTx/>
                  <a:latin typeface="楷体" panose="02010609060101010101" pitchFamily="49" charset="-122"/>
                  <a:ea typeface="楷体" panose="02010609060101010101" pitchFamily="49" charset="-122"/>
                  <a:cs typeface="+mn-cs"/>
                </a:rPr>
                <a:t>了解字谜</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1267"/>
                                        </p:tgtEl>
                                        <p:attrNameLst>
                                          <p:attrName>style.visibility</p:attrName>
                                        </p:attrNameLst>
                                      </p:cBhvr>
                                      <p:to>
                                        <p:strVal val="visible"/>
                                      </p:to>
                                    </p:set>
                                    <p:animEffect transition="in" filter="barn(inVertical)">
                                      <p:cBhvr>
                                        <p:cTn id="14" dur="500"/>
                                        <p:tgtEl>
                                          <p:spTgt spid="112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p:bld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矩形 8"/>
          <p:cNvSpPr>
            <a:spLocks noChangeArrowheads="1"/>
          </p:cNvSpPr>
          <p:nvPr/>
        </p:nvSpPr>
        <p:spPr bwMode="auto">
          <a:xfrm>
            <a:off x="539751" y="1843619"/>
            <a:ext cx="8288338"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字谜注重文字形体的组合及偏旁部首的搭配，要从形态、功用和意义上对谜底汉字各个组成部分做多角度描绘，词句简短，行文措辞和谜面修辞技巧要求也较高。</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矩形 8"/>
          <p:cNvSpPr>
            <a:spLocks noChangeArrowheads="1"/>
          </p:cNvSpPr>
          <p:nvPr/>
        </p:nvSpPr>
        <p:spPr bwMode="auto">
          <a:xfrm>
            <a:off x="463551" y="2288118"/>
            <a:ext cx="8216900"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①～</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④</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是文字谜，谜面像一首小诗，形象地描述了某一汉字的特征，我们可以从谜面所体现的形和义上猜测字的谜底。这四个文字谜的谜底分别是“日、田、立、也”。</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nvGrpSpPr>
          <p:cNvPr id="2" name="组合 2"/>
          <p:cNvGrpSpPr/>
          <p:nvPr/>
        </p:nvGrpSpPr>
        <p:grpSpPr bwMode="auto">
          <a:xfrm>
            <a:off x="2843214" y="-446617"/>
            <a:ext cx="2816225" cy="3069056"/>
            <a:chOff x="2915816" y="-341152"/>
            <a:chExt cx="2816596" cy="2301006"/>
          </a:xfrm>
        </p:grpSpPr>
        <p:pic>
          <p:nvPicPr>
            <p:cNvPr id="20483" name="图片 7"/>
            <p:cNvPicPr>
              <a:picLocks noChangeAspect="1" noChangeArrowheads="1"/>
            </p:cNvPicPr>
            <p:nvPr/>
          </p:nvPicPr>
          <p:blipFill>
            <a:blip r:embed="rId2" cstate="email"/>
            <a:srcRect/>
            <a:stretch>
              <a:fillRect/>
            </a:stretch>
          </p:blipFill>
          <p:spPr bwMode="auto">
            <a:xfrm>
              <a:off x="2915816" y="-341152"/>
              <a:ext cx="2816596" cy="2078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484" name="矩形 8"/>
            <p:cNvSpPr>
              <a:spLocks noChangeArrowheads="1"/>
            </p:cNvSpPr>
            <p:nvPr/>
          </p:nvSpPr>
          <p:spPr bwMode="auto">
            <a:xfrm>
              <a:off x="3347864" y="561487"/>
              <a:ext cx="2177853" cy="13983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800" b="1" i="0" u="none" strike="noStrike" kern="1200" cap="none" spc="0" normalizeH="0" baseline="0" noProof="0">
                  <a:ln>
                    <a:noFill/>
                  </a:ln>
                  <a:solidFill>
                    <a:srgbClr val="4B367F"/>
                  </a:solidFill>
                  <a:effectLst/>
                  <a:uLnTx/>
                  <a:uFillTx/>
                  <a:latin typeface="楷体" panose="02010609060101010101" pitchFamily="49" charset="-122"/>
                  <a:ea typeface="楷体" panose="02010609060101010101" pitchFamily="49" charset="-122"/>
                  <a:cs typeface="+mn-cs"/>
                </a:rPr>
                <a:t>解开谜底</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3314"/>
                                        </p:tgtEl>
                                        <p:attrNameLst>
                                          <p:attrName>style.visibility</p:attrName>
                                        </p:attrNameLst>
                                      </p:cBhvr>
                                      <p:to>
                                        <p:strVal val="visible"/>
                                      </p:to>
                                    </p:set>
                                    <p:animEffect transition="in" filter="barn(inVertical)">
                                      <p:cBhvr>
                                        <p:cTn id="14" dur="500"/>
                                        <p:tgtEl>
                                          <p:spTgt spid="133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4" grpId="0"/>
    </p:bld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矩形 8"/>
          <p:cNvSpPr>
            <a:spLocks noChangeArrowheads="1"/>
          </p:cNvSpPr>
          <p:nvPr/>
        </p:nvSpPr>
        <p:spPr bwMode="auto">
          <a:xfrm>
            <a:off x="755650" y="1449917"/>
            <a:ext cx="7848600"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⑤～</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⑥</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是画谜，其中⑤画的是一个人（亻）靠在树（木）旁，谜底是“休”；⑥画的是一个时钟，根据钟盘特征（钟面的时间是十二点），意思是十加二点，可以猜出谜底是“斗”。</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图片 2"/>
          <p:cNvPicPr>
            <a:picLocks noChangeAspect="1" noChangeArrowheads="1"/>
          </p:cNvPicPr>
          <p:nvPr/>
        </p:nvPicPr>
        <p:blipFill>
          <a:blip r:embed="rId2" cstate="email"/>
          <a:srcRect/>
          <a:stretch>
            <a:fillRect/>
          </a:stretch>
        </p:blipFill>
        <p:spPr bwMode="auto">
          <a:xfrm>
            <a:off x="0" y="-27517"/>
            <a:ext cx="9144000" cy="68855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矩形 8"/>
          <p:cNvSpPr>
            <a:spLocks noChangeArrowheads="1"/>
          </p:cNvSpPr>
          <p:nvPr/>
        </p:nvSpPr>
        <p:spPr bwMode="auto">
          <a:xfrm>
            <a:off x="611189" y="1843619"/>
            <a:ext cx="8137525"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⑦也是一则画谜，画的是黑狗；狗，可以称为“犬”，黑狗即“黑</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犬”，年轻人取走画时笑而不答，沉默不语，因此这则画谜的谜底是“默”。</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矩形 19"/>
          <p:cNvSpPr/>
          <p:nvPr/>
        </p:nvSpPr>
        <p:spPr>
          <a:xfrm>
            <a:off x="1" y="368301"/>
            <a:ext cx="2143125" cy="778933"/>
          </a:xfrm>
          <a:prstGeom prst="rect">
            <a:avLst/>
          </a:prstGeom>
        </p:spPr>
        <p:style>
          <a:lnRef idx="3">
            <a:schemeClr val="lt1"/>
          </a:lnRef>
          <a:fillRef idx="1">
            <a:schemeClr val="accent5"/>
          </a:fillRef>
          <a:effectRef idx="1">
            <a:schemeClr val="accent5"/>
          </a:effectRef>
          <a:fontRef idx="minor">
            <a:schemeClr val="lt1"/>
          </a:fontRef>
        </p:style>
        <p:txBody>
          <a:bodyPr anchor="ctr"/>
          <a:lstStyle/>
          <a:p>
            <a:pPr marL="0" marR="0" lvl="0" indent="0" algn="ctr" defTabSz="1219200" rtl="0" eaLnBrk="0" fontAlgn="auto" latinLnBrk="0" hangingPunct="0">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nvGrpSpPr>
          <p:cNvPr id="2" name="组合 20"/>
          <p:cNvGrpSpPr/>
          <p:nvPr/>
        </p:nvGrpSpPr>
        <p:grpSpPr bwMode="auto">
          <a:xfrm>
            <a:off x="2916239" y="-455084"/>
            <a:ext cx="2816225" cy="3094358"/>
            <a:chOff x="2915816" y="-341152"/>
            <a:chExt cx="2816596" cy="2319976"/>
          </a:xfrm>
        </p:grpSpPr>
        <p:pic>
          <p:nvPicPr>
            <p:cNvPr id="23555" name="图片 3"/>
            <p:cNvPicPr>
              <a:picLocks noChangeAspect="1" noChangeArrowheads="1"/>
            </p:cNvPicPr>
            <p:nvPr/>
          </p:nvPicPr>
          <p:blipFill>
            <a:blip r:embed="rId2" cstate="email"/>
            <a:srcRect/>
            <a:stretch>
              <a:fillRect/>
            </a:stretch>
          </p:blipFill>
          <p:spPr bwMode="auto">
            <a:xfrm>
              <a:off x="2915816" y="-341152"/>
              <a:ext cx="2816596" cy="2078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556" name="矩形 7"/>
            <p:cNvSpPr>
              <a:spLocks noChangeArrowheads="1"/>
            </p:cNvSpPr>
            <p:nvPr/>
          </p:nvSpPr>
          <p:spPr bwMode="auto">
            <a:xfrm>
              <a:off x="3362044" y="580457"/>
              <a:ext cx="2307727" cy="13983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800" b="1" i="0" u="none" strike="noStrike" kern="1200" cap="none" spc="0" normalizeH="0" baseline="0" noProof="0">
                  <a:ln>
                    <a:noFill/>
                  </a:ln>
                  <a:solidFill>
                    <a:srgbClr val="4B367F"/>
                  </a:solidFill>
                  <a:effectLst/>
                  <a:uLnTx/>
                  <a:uFillTx/>
                  <a:latin typeface="楷体" panose="02010609060101010101" pitchFamily="49" charset="-122"/>
                  <a:ea typeface="楷体" panose="02010609060101010101" pitchFamily="49" charset="-122"/>
                  <a:cs typeface="+mn-cs"/>
                </a:rPr>
                <a:t>搜集字谜</a:t>
              </a:r>
            </a:p>
          </p:txBody>
        </p:sp>
      </p:grpSp>
      <p:sp>
        <p:nvSpPr>
          <p:cNvPr id="23557" name="矩形 4"/>
          <p:cNvSpPr>
            <a:spLocks noChangeArrowheads="1"/>
          </p:cNvSpPr>
          <p:nvPr/>
        </p:nvSpPr>
        <p:spPr bwMode="auto">
          <a:xfrm>
            <a:off x="177615" y="359833"/>
            <a:ext cx="2383987"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宋体" panose="02010600030101010101" pitchFamily="2" charset="-122"/>
                <a:ea typeface="等线" panose="02010600030101010101" pitchFamily="2" charset="-122"/>
                <a:cs typeface="+mn-cs"/>
              </a:rPr>
              <a:t>搜集展示</a:t>
            </a:r>
          </a:p>
        </p:txBody>
      </p:sp>
      <p:grpSp>
        <p:nvGrpSpPr>
          <p:cNvPr id="3" name="组合 23"/>
          <p:cNvGrpSpPr/>
          <p:nvPr/>
        </p:nvGrpSpPr>
        <p:grpSpPr bwMode="auto">
          <a:xfrm>
            <a:off x="6796088" y="1968501"/>
            <a:ext cx="1573212" cy="1460500"/>
            <a:chOff x="6504382" y="1781237"/>
            <a:chExt cx="1573213" cy="1096197"/>
          </a:xfrm>
        </p:grpSpPr>
        <p:pic>
          <p:nvPicPr>
            <p:cNvPr id="23559" name="图片 21"/>
            <p:cNvPicPr>
              <a:picLocks noChangeAspect="1" noChangeArrowheads="1"/>
            </p:cNvPicPr>
            <p:nvPr/>
          </p:nvPicPr>
          <p:blipFill>
            <a:blip r:embed="rId3"/>
            <a:srcRect/>
            <a:stretch>
              <a:fillRect/>
            </a:stretch>
          </p:blipFill>
          <p:spPr bwMode="auto">
            <a:xfrm rot="10800000">
              <a:off x="6504382" y="2471034"/>
              <a:ext cx="1573213" cy="40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95" name="矩形 22"/>
            <p:cNvSpPr>
              <a:spLocks noChangeArrowheads="1"/>
            </p:cNvSpPr>
            <p:nvPr/>
          </p:nvSpPr>
          <p:spPr bwMode="auto">
            <a:xfrm>
              <a:off x="6888557" y="1781237"/>
              <a:ext cx="1008610" cy="8085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6400" b="1" i="0" u="none" strike="noStrike" kern="1200" cap="none" spc="0" normalizeH="0" baseline="0" noProof="0" dirty="0">
                  <a:ln>
                    <a:noFill/>
                  </a:ln>
                  <a:solidFill>
                    <a:srgbClr val="70AD47">
                      <a:lumMod val="75000"/>
                    </a:srgbClr>
                  </a:solidFill>
                  <a:effectLst/>
                  <a:uLnTx/>
                  <a:uFillTx/>
                  <a:latin typeface="楷体" panose="02010609060101010101" pitchFamily="49" charset="-122"/>
                  <a:ea typeface="楷体" panose="02010609060101010101" pitchFamily="49" charset="-122"/>
                  <a:cs typeface="+mn-cs"/>
                </a:rPr>
                <a:t>磨</a:t>
              </a:r>
              <a:endParaRPr kumimoji="0" lang="zh-CN" altLang="en-US" sz="6400" b="0" i="0" u="none" strike="noStrike" kern="1200" cap="none" spc="0" normalizeH="0" baseline="0" noProof="0" dirty="0">
                <a:ln>
                  <a:noFill/>
                </a:ln>
                <a:solidFill>
                  <a:srgbClr val="70AD47">
                    <a:lumMod val="75000"/>
                  </a:srgbClr>
                </a:solidFill>
                <a:effectLst/>
                <a:uLnTx/>
                <a:uFillTx/>
                <a:latin typeface="Calibri" panose="020F0502020204030204" pitchFamily="34" charset="0"/>
                <a:ea typeface="宋体" panose="02010600030101010101" pitchFamily="2" charset="-122"/>
                <a:cs typeface="+mn-cs"/>
              </a:endParaRPr>
            </a:p>
          </p:txBody>
        </p:sp>
      </p:grpSp>
      <p:grpSp>
        <p:nvGrpSpPr>
          <p:cNvPr id="4" name="组合 24"/>
          <p:cNvGrpSpPr/>
          <p:nvPr/>
        </p:nvGrpSpPr>
        <p:grpSpPr bwMode="auto">
          <a:xfrm>
            <a:off x="6796088" y="4218517"/>
            <a:ext cx="1573212" cy="1462616"/>
            <a:chOff x="6504382" y="1781237"/>
            <a:chExt cx="1573213" cy="1096197"/>
          </a:xfrm>
        </p:grpSpPr>
        <p:pic>
          <p:nvPicPr>
            <p:cNvPr id="23562" name="图片 25"/>
            <p:cNvPicPr>
              <a:picLocks noChangeAspect="1" noChangeArrowheads="1"/>
            </p:cNvPicPr>
            <p:nvPr/>
          </p:nvPicPr>
          <p:blipFill>
            <a:blip r:embed="rId3"/>
            <a:srcRect/>
            <a:stretch>
              <a:fillRect/>
            </a:stretch>
          </p:blipFill>
          <p:spPr bwMode="auto">
            <a:xfrm rot="10800000">
              <a:off x="6504382" y="2471034"/>
              <a:ext cx="1573213" cy="40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93" name="矩形 26"/>
            <p:cNvSpPr>
              <a:spLocks noChangeArrowheads="1"/>
            </p:cNvSpPr>
            <p:nvPr/>
          </p:nvSpPr>
          <p:spPr bwMode="auto">
            <a:xfrm>
              <a:off x="6888557" y="1781237"/>
              <a:ext cx="1008610" cy="807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6400" b="1" i="0" u="none" strike="noStrike" kern="1200" cap="none" spc="0" normalizeH="0" baseline="0" noProof="0" dirty="0">
                  <a:ln>
                    <a:noFill/>
                  </a:ln>
                  <a:solidFill>
                    <a:srgbClr val="70AD47">
                      <a:lumMod val="75000"/>
                    </a:srgbClr>
                  </a:solidFill>
                  <a:effectLst/>
                  <a:uLnTx/>
                  <a:uFillTx/>
                  <a:latin typeface="楷体" panose="02010609060101010101" pitchFamily="49" charset="-122"/>
                  <a:ea typeface="楷体" panose="02010609060101010101" pitchFamily="49" charset="-122"/>
                  <a:cs typeface="+mn-cs"/>
                </a:rPr>
                <a:t>哭</a:t>
              </a:r>
              <a:endParaRPr kumimoji="0" lang="zh-CN" altLang="en-US" sz="6400" b="0" i="0" u="none" strike="noStrike" kern="1200" cap="none" spc="0" normalizeH="0" baseline="0" noProof="0" dirty="0">
                <a:ln>
                  <a:noFill/>
                </a:ln>
                <a:solidFill>
                  <a:srgbClr val="70AD47">
                    <a:lumMod val="75000"/>
                  </a:srgbClr>
                </a:solidFill>
                <a:effectLst/>
                <a:uLnTx/>
                <a:uFillTx/>
                <a:latin typeface="Calibri" panose="020F0502020204030204" pitchFamily="34" charset="0"/>
                <a:ea typeface="宋体" panose="02010600030101010101" pitchFamily="2" charset="-122"/>
                <a:cs typeface="+mn-cs"/>
              </a:endParaRPr>
            </a:p>
          </p:txBody>
        </p:sp>
      </p:grpSp>
      <p:grpSp>
        <p:nvGrpSpPr>
          <p:cNvPr id="5" name="组合 2"/>
          <p:cNvGrpSpPr/>
          <p:nvPr/>
        </p:nvGrpSpPr>
        <p:grpSpPr bwMode="auto">
          <a:xfrm>
            <a:off x="1319213" y="1828801"/>
            <a:ext cx="5594350" cy="3540143"/>
            <a:chOff x="705708" y="1459253"/>
            <a:chExt cx="5594484" cy="2654236"/>
          </a:xfrm>
        </p:grpSpPr>
        <p:pic>
          <p:nvPicPr>
            <p:cNvPr id="22" name="Picture 7" descr="C:\Users\Administrator\Desktop\png\素材CNN-sccnn.com_201406210812-恢复的.psd_0002_图层-3-拷贝.png"/>
            <p:cNvPicPr>
              <a:picLocks noChangeAspect="1" noChangeArrowheads="1"/>
            </p:cNvPicPr>
            <p:nvPr/>
          </p:nvPicPr>
          <p:blipFill>
            <a:blip r:embed="rId4" cstate="email"/>
            <a:srcRect/>
            <a:stretch>
              <a:fillRect/>
            </a:stretch>
          </p:blipFill>
          <p:spPr bwMode="auto">
            <a:xfrm>
              <a:off x="805722" y="1683018"/>
              <a:ext cx="5300790" cy="1309257"/>
            </a:xfrm>
            <a:prstGeom prst="rect">
              <a:avLst/>
            </a:prstGeom>
            <a:noFill/>
            <a:effectLst>
              <a:outerShdw blurRad="50800" dist="38100" algn="l" rotWithShape="0">
                <a:prstClr val="black">
                  <a:alpha val="40000"/>
                </a:prstClr>
              </a:outerShdw>
            </a:effectLst>
            <a:extLst>
              <a:ext uri="{909E8E84-426E-40DD-AFC4-6F175D3DCCD1}">
                <a14:hiddenFill xmlns:a14="http://schemas.microsoft.com/office/drawing/2010/main" xmlns="">
                  <a:solidFill>
                    <a:srgbClr val="FFFFFF"/>
                  </a:solidFill>
                </a14:hiddenFill>
              </a:ext>
            </a:extLst>
          </p:spPr>
        </p:pic>
        <p:sp>
          <p:nvSpPr>
            <p:cNvPr id="23566" name="矩形 14"/>
            <p:cNvSpPr>
              <a:spLocks noChangeArrowheads="1"/>
            </p:cNvSpPr>
            <p:nvPr/>
          </p:nvSpPr>
          <p:spPr bwMode="auto">
            <a:xfrm>
              <a:off x="1066418" y="1682275"/>
              <a:ext cx="5075620" cy="2431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一点一横长，一撇向西方，</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并排两棵树，栽在石头上。</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pic>
          <p:nvPicPr>
            <p:cNvPr id="23" name="Picture 3" descr="C:\Users\Administrator\Desktop\png\素材CNN-sccnn.com_201406210812-恢复的.psd_0000_图层-2-拷贝.png"/>
            <p:cNvPicPr>
              <a:picLocks noChangeAspect="1" noChangeArrowheads="1"/>
            </p:cNvPicPr>
            <p:nvPr/>
          </p:nvPicPr>
          <p:blipFill>
            <a:blip r:embed="rId5" cstate="email"/>
            <a:srcRect/>
            <a:stretch>
              <a:fillRect/>
            </a:stretch>
          </p:blipFill>
          <p:spPr bwMode="auto">
            <a:xfrm>
              <a:off x="705708" y="1459253"/>
              <a:ext cx="193680" cy="1680611"/>
            </a:xfrm>
            <a:prstGeom prst="rect">
              <a:avLst/>
            </a:prstGeom>
            <a:noFill/>
            <a:effectLst>
              <a:outerShdw blurRad="50800" dist="38100" algn="l" rotWithShape="0">
                <a:prstClr val="black">
                  <a:alpha val="40000"/>
                </a:prstClr>
              </a:outerShdw>
            </a:effectLst>
            <a:extLst>
              <a:ext uri="{909E8E84-426E-40DD-AFC4-6F175D3DCCD1}">
                <a14:hiddenFill xmlns:a14="http://schemas.microsoft.com/office/drawing/2010/main" xmlns="">
                  <a:solidFill>
                    <a:srgbClr val="FFFFFF"/>
                  </a:solidFill>
                </a14:hiddenFill>
              </a:ext>
            </a:extLst>
          </p:spPr>
        </p:pic>
        <p:pic>
          <p:nvPicPr>
            <p:cNvPr id="26" name="Picture 3" descr="C:\Users\Administrator\Desktop\png\素材CNN-sccnn.com_201406210812-恢复的.psd_0000_图层-2-拷贝.png"/>
            <p:cNvPicPr>
              <a:picLocks noChangeAspect="1" noChangeArrowheads="1"/>
            </p:cNvPicPr>
            <p:nvPr/>
          </p:nvPicPr>
          <p:blipFill>
            <a:blip r:embed="rId5" cstate="email"/>
            <a:srcRect/>
            <a:stretch>
              <a:fillRect/>
            </a:stretch>
          </p:blipFill>
          <p:spPr bwMode="auto">
            <a:xfrm>
              <a:off x="6106512" y="1497341"/>
              <a:ext cx="193680" cy="1680611"/>
            </a:xfrm>
            <a:prstGeom prst="rect">
              <a:avLst/>
            </a:prstGeom>
            <a:noFill/>
            <a:effectLst>
              <a:outerShdw blurRad="50800" dist="38100" dir="18900000" algn="bl" rotWithShape="0">
                <a:prstClr val="black">
                  <a:alpha val="40000"/>
                </a:prstClr>
              </a:outerShdw>
            </a:effectLst>
            <a:extLst>
              <a:ext uri="{909E8E84-426E-40DD-AFC4-6F175D3DCCD1}">
                <a14:hiddenFill xmlns:a14="http://schemas.microsoft.com/office/drawing/2010/main" xmlns="">
                  <a:solidFill>
                    <a:srgbClr val="FFFFFF"/>
                  </a:solidFill>
                </a14:hiddenFill>
              </a:ext>
            </a:extLst>
          </p:spPr>
        </p:pic>
      </p:grpSp>
      <p:grpSp>
        <p:nvGrpSpPr>
          <p:cNvPr id="6" name="组合 3"/>
          <p:cNvGrpSpPr/>
          <p:nvPr/>
        </p:nvGrpSpPr>
        <p:grpSpPr bwMode="auto">
          <a:xfrm>
            <a:off x="1822451" y="3994152"/>
            <a:ext cx="4737100" cy="3545439"/>
            <a:chOff x="1209764" y="3083245"/>
            <a:chExt cx="4736302" cy="2658209"/>
          </a:xfrm>
        </p:grpSpPr>
        <p:pic>
          <p:nvPicPr>
            <p:cNvPr id="27" name="Picture 7" descr="C:\Users\Administrator\Desktop\png\素材CNN-sccnn.com_201406210812-恢复的.psd_0002_图层-3-拷贝.png"/>
            <p:cNvPicPr>
              <a:picLocks noChangeAspect="1" noChangeArrowheads="1"/>
            </p:cNvPicPr>
            <p:nvPr/>
          </p:nvPicPr>
          <p:blipFill>
            <a:blip r:embed="rId4" cstate="email"/>
            <a:srcRect/>
            <a:stretch>
              <a:fillRect/>
            </a:stretch>
          </p:blipFill>
          <p:spPr bwMode="auto">
            <a:xfrm>
              <a:off x="1343092" y="3273683"/>
              <a:ext cx="4409332" cy="1310846"/>
            </a:xfrm>
            <a:prstGeom prst="rect">
              <a:avLst/>
            </a:prstGeom>
            <a:noFill/>
            <a:effectLst>
              <a:outerShdw blurRad="50800" dist="38100" algn="l" rotWithShape="0">
                <a:prstClr val="black">
                  <a:alpha val="40000"/>
                </a:prstClr>
              </a:outerShdw>
            </a:effectLst>
            <a:extLst>
              <a:ext uri="{909E8E84-426E-40DD-AFC4-6F175D3DCCD1}">
                <a14:hiddenFill xmlns:a14="http://schemas.microsoft.com/office/drawing/2010/main" xmlns="">
                  <a:solidFill>
                    <a:srgbClr val="FFFFFF"/>
                  </a:solidFill>
                </a14:hiddenFill>
              </a:ext>
            </a:extLst>
          </p:spPr>
        </p:pic>
        <p:sp>
          <p:nvSpPr>
            <p:cNvPr id="23571" name="矩形 17"/>
            <p:cNvSpPr>
              <a:spLocks noChangeArrowheads="1"/>
            </p:cNvSpPr>
            <p:nvPr/>
          </p:nvSpPr>
          <p:spPr bwMode="auto">
            <a:xfrm>
              <a:off x="1881089" y="3310238"/>
              <a:ext cx="3332770" cy="2431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一个字，两张口，</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下面还有一条狗。</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pic>
          <p:nvPicPr>
            <p:cNvPr id="28" name="Picture 3" descr="C:\Users\Administrator\Desktop\png\素材CNN-sccnn.com_201406210812-恢复的.psd_0000_图层-2-拷贝.png"/>
            <p:cNvPicPr>
              <a:picLocks noChangeAspect="1" noChangeArrowheads="1"/>
            </p:cNvPicPr>
            <p:nvPr/>
          </p:nvPicPr>
          <p:blipFill>
            <a:blip r:embed="rId5" cstate="email"/>
            <a:srcRect/>
            <a:stretch>
              <a:fillRect/>
            </a:stretch>
          </p:blipFill>
          <p:spPr bwMode="auto">
            <a:xfrm>
              <a:off x="1209764" y="3083245"/>
              <a:ext cx="193642" cy="1680611"/>
            </a:xfrm>
            <a:prstGeom prst="rect">
              <a:avLst/>
            </a:prstGeom>
            <a:noFill/>
            <a:effectLst>
              <a:outerShdw blurRad="50800" dist="38100" algn="l" rotWithShape="0">
                <a:prstClr val="black">
                  <a:alpha val="40000"/>
                </a:prstClr>
              </a:outerShdw>
            </a:effectLst>
            <a:extLst>
              <a:ext uri="{909E8E84-426E-40DD-AFC4-6F175D3DCCD1}">
                <a14:hiddenFill xmlns:a14="http://schemas.microsoft.com/office/drawing/2010/main" xmlns="">
                  <a:solidFill>
                    <a:srgbClr val="FFFFFF"/>
                  </a:solidFill>
                </a14:hiddenFill>
              </a:ext>
            </a:extLst>
          </p:spPr>
        </p:pic>
        <p:pic>
          <p:nvPicPr>
            <p:cNvPr id="29" name="Picture 3" descr="C:\Users\Administrator\Desktop\png\素材CNN-sccnn.com_201406210812-恢复的.psd_0000_图层-2-拷贝.png"/>
            <p:cNvPicPr>
              <a:picLocks noChangeAspect="1" noChangeArrowheads="1"/>
            </p:cNvPicPr>
            <p:nvPr/>
          </p:nvPicPr>
          <p:blipFill>
            <a:blip r:embed="rId5" cstate="email"/>
            <a:srcRect/>
            <a:stretch>
              <a:fillRect/>
            </a:stretch>
          </p:blipFill>
          <p:spPr bwMode="auto">
            <a:xfrm>
              <a:off x="5752424" y="3121333"/>
              <a:ext cx="193642" cy="1680611"/>
            </a:xfrm>
            <a:prstGeom prst="rect">
              <a:avLst/>
            </a:prstGeom>
            <a:noFill/>
            <a:effectLst>
              <a:outerShdw blurRad="50800" dist="38100" dir="18900000" algn="bl" rotWithShape="0">
                <a:prstClr val="black">
                  <a:alpha val="40000"/>
                </a:prstClr>
              </a:outerShdw>
            </a:effectLst>
            <a:extLst>
              <a:ext uri="{909E8E84-426E-40DD-AFC4-6F175D3DCCD1}">
                <a14:hiddenFill xmlns:a14="http://schemas.microsoft.com/office/drawing/2010/main" xmlns="">
                  <a:solidFill>
                    <a:srgbClr val="FFFFFF"/>
                  </a:solidFill>
                </a14:hiddenFill>
              </a:ext>
            </a:extLst>
          </p:spPr>
        </p:pic>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left)">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barn(inVertical)">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wipe(left)">
                                      <p:cBhvr>
                                        <p:cTn id="24" dur="500"/>
                                        <p:tgtEl>
                                          <p:spTgt spid="6"/>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barn(inVertical)">
                                      <p:cBhvr>
                                        <p:cTn id="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7" name="图片 7"/>
          <p:cNvPicPr>
            <a:picLocks noChangeAspect="1" noChangeArrowheads="1"/>
          </p:cNvPicPr>
          <p:nvPr/>
        </p:nvPicPr>
        <p:blipFill>
          <a:blip r:embed="rId2" cstate="email"/>
          <a:srcRect/>
          <a:stretch>
            <a:fillRect/>
          </a:stretch>
        </p:blipFill>
        <p:spPr bwMode="auto">
          <a:xfrm>
            <a:off x="0" y="2"/>
            <a:ext cx="9144000" cy="6898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578" name="文本框 36"/>
          <p:cNvSpPr txBox="1">
            <a:spLocks noChangeArrowheads="1"/>
          </p:cNvSpPr>
          <p:nvPr/>
        </p:nvSpPr>
        <p:spPr bwMode="auto">
          <a:xfrm>
            <a:off x="0" y="2878669"/>
            <a:ext cx="9144000" cy="461665"/>
          </a:xfrm>
          <a:prstGeom prst="rect">
            <a:avLst/>
          </a:prstGeom>
          <a:solidFill>
            <a:schemeClr val="bg1">
              <a:alpha val="58823"/>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auto" latinLnBrk="0" hangingPunct="0">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grpSp>
        <p:nvGrpSpPr>
          <p:cNvPr id="2" name="组合 12"/>
          <p:cNvGrpSpPr/>
          <p:nvPr/>
        </p:nvGrpSpPr>
        <p:grpSpPr bwMode="auto">
          <a:xfrm>
            <a:off x="7140576" y="3007785"/>
            <a:ext cx="1573213" cy="1460500"/>
            <a:chOff x="6504382" y="1781237"/>
            <a:chExt cx="1573213" cy="1096197"/>
          </a:xfrm>
        </p:grpSpPr>
        <p:pic>
          <p:nvPicPr>
            <p:cNvPr id="24580" name="图片 13"/>
            <p:cNvPicPr>
              <a:picLocks noChangeAspect="1" noChangeArrowheads="1"/>
            </p:cNvPicPr>
            <p:nvPr/>
          </p:nvPicPr>
          <p:blipFill>
            <a:blip r:embed="rId3">
              <a:biLevel thresh="50000"/>
              <a:grayscl/>
            </a:blip>
            <a:srcRect/>
            <a:stretch>
              <a:fillRect/>
            </a:stretch>
          </p:blipFill>
          <p:spPr bwMode="auto">
            <a:xfrm rot="10800000">
              <a:off x="6504382" y="2471034"/>
              <a:ext cx="1573213" cy="40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581" name="矩形 14"/>
            <p:cNvSpPr>
              <a:spLocks noChangeArrowheads="1"/>
            </p:cNvSpPr>
            <p:nvPr/>
          </p:nvSpPr>
          <p:spPr bwMode="auto">
            <a:xfrm>
              <a:off x="6889275" y="1781237"/>
              <a:ext cx="1008609" cy="8085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6400"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驼</a:t>
              </a:r>
              <a:endParaRPr kumimoji="0" lang="zh-CN" altLang="en-US" sz="6400" b="0" i="0" u="none" strike="noStrike" kern="1200" cap="none" spc="0" normalizeH="0" baseline="0" noProof="0">
                <a:ln>
                  <a:noFill/>
                </a:ln>
                <a:solidFill>
                  <a:srgbClr val="FF0066"/>
                </a:solidFill>
                <a:effectLst/>
                <a:uLnTx/>
                <a:uFillTx/>
                <a:latin typeface="等线" panose="020F0502020204030204"/>
                <a:ea typeface="等线" panose="02010600030101010101" pitchFamily="2" charset="-122"/>
                <a:cs typeface="+mn-cs"/>
              </a:endParaRPr>
            </a:p>
          </p:txBody>
        </p:sp>
      </p:grpSp>
      <p:sp>
        <p:nvSpPr>
          <p:cNvPr id="24582" name="矩形 4"/>
          <p:cNvSpPr>
            <a:spLocks noChangeArrowheads="1"/>
          </p:cNvSpPr>
          <p:nvPr/>
        </p:nvSpPr>
        <p:spPr bwMode="auto">
          <a:xfrm>
            <a:off x="2033589" y="2982385"/>
            <a:ext cx="5075237"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左看马靠它，右看它靠马，两边一起看，脚踩万里沙。</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文本框 27"/>
          <p:cNvSpPr txBox="1">
            <a:spLocks noChangeArrowheads="1"/>
          </p:cNvSpPr>
          <p:nvPr/>
        </p:nvSpPr>
        <p:spPr bwMode="auto">
          <a:xfrm>
            <a:off x="0" y="2878669"/>
            <a:ext cx="9144000" cy="461665"/>
          </a:xfrm>
          <a:prstGeom prst="rect">
            <a:avLst/>
          </a:prstGeom>
          <a:solidFill>
            <a:schemeClr val="bg1">
              <a:alpha val="85881"/>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auto" latinLnBrk="0" hangingPunct="0">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grpSp>
        <p:nvGrpSpPr>
          <p:cNvPr id="2" name="组合 15"/>
          <p:cNvGrpSpPr/>
          <p:nvPr/>
        </p:nvGrpSpPr>
        <p:grpSpPr bwMode="auto">
          <a:xfrm>
            <a:off x="295276" y="3073402"/>
            <a:ext cx="1573213" cy="1462617"/>
            <a:chOff x="6504382" y="1781237"/>
            <a:chExt cx="1573213" cy="1096197"/>
          </a:xfrm>
        </p:grpSpPr>
        <p:pic>
          <p:nvPicPr>
            <p:cNvPr id="25603" name="图片 16"/>
            <p:cNvPicPr>
              <a:picLocks noChangeAspect="1" noChangeArrowheads="1"/>
            </p:cNvPicPr>
            <p:nvPr/>
          </p:nvPicPr>
          <p:blipFill>
            <a:blip r:embed="rId2">
              <a:biLevel thresh="50000"/>
              <a:grayscl/>
            </a:blip>
            <a:srcRect/>
            <a:stretch>
              <a:fillRect/>
            </a:stretch>
          </p:blipFill>
          <p:spPr bwMode="auto">
            <a:xfrm rot="10800000">
              <a:off x="6504382" y="2471034"/>
              <a:ext cx="1573213" cy="40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4" name="矩形 17"/>
            <p:cNvSpPr>
              <a:spLocks noChangeArrowheads="1"/>
            </p:cNvSpPr>
            <p:nvPr/>
          </p:nvSpPr>
          <p:spPr bwMode="auto">
            <a:xfrm>
              <a:off x="6889275" y="1781237"/>
              <a:ext cx="1008609" cy="807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6400"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明</a:t>
              </a:r>
              <a:endParaRPr kumimoji="0" lang="zh-CN" altLang="en-US" sz="6400" b="0" i="0" u="none" strike="noStrike" kern="1200" cap="none" spc="0" normalizeH="0" baseline="0" noProof="0">
                <a:ln>
                  <a:noFill/>
                </a:ln>
                <a:solidFill>
                  <a:srgbClr val="FF0066"/>
                </a:solidFill>
                <a:effectLst/>
                <a:uLnTx/>
                <a:uFillTx/>
                <a:latin typeface="等线" panose="020F0502020204030204"/>
                <a:ea typeface="等线" panose="02010600030101010101" pitchFamily="2" charset="-122"/>
                <a:cs typeface="+mn-cs"/>
              </a:endParaRPr>
            </a:p>
          </p:txBody>
        </p:sp>
      </p:grpSp>
      <p:sp>
        <p:nvSpPr>
          <p:cNvPr id="25605" name="矩形 8"/>
          <p:cNvSpPr>
            <a:spLocks noChangeArrowheads="1"/>
          </p:cNvSpPr>
          <p:nvPr/>
        </p:nvSpPr>
        <p:spPr bwMode="auto">
          <a:xfrm>
            <a:off x="2627313" y="3073401"/>
            <a:ext cx="4184650"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一阴一阳，一短一长，</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一昼一夜，一热一凉。</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5" name="图片 5"/>
          <p:cNvPicPr>
            <a:picLocks noChangeAspect="1" noChangeArrowheads="1"/>
          </p:cNvPicPr>
          <p:nvPr/>
        </p:nvPicPr>
        <p:blipFill>
          <a:blip r:embed="rId2"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26" name="文本框 27"/>
          <p:cNvSpPr txBox="1">
            <a:spLocks noChangeArrowheads="1"/>
          </p:cNvSpPr>
          <p:nvPr/>
        </p:nvSpPr>
        <p:spPr bwMode="auto">
          <a:xfrm>
            <a:off x="0" y="2878669"/>
            <a:ext cx="9144000" cy="461665"/>
          </a:xfrm>
          <a:prstGeom prst="rect">
            <a:avLst/>
          </a:prstGeom>
          <a:solidFill>
            <a:schemeClr val="bg1">
              <a:alpha val="58823"/>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auto" latinLnBrk="0" hangingPunct="0">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grpSp>
        <p:nvGrpSpPr>
          <p:cNvPr id="2" name="组合 18"/>
          <p:cNvGrpSpPr/>
          <p:nvPr/>
        </p:nvGrpSpPr>
        <p:grpSpPr bwMode="auto">
          <a:xfrm>
            <a:off x="7380288" y="2992969"/>
            <a:ext cx="1573212" cy="1462617"/>
            <a:chOff x="6504382" y="1781237"/>
            <a:chExt cx="1573213" cy="1096197"/>
          </a:xfrm>
        </p:grpSpPr>
        <p:pic>
          <p:nvPicPr>
            <p:cNvPr id="26628" name="图片 19"/>
            <p:cNvPicPr>
              <a:picLocks noChangeAspect="1" noChangeArrowheads="1"/>
            </p:cNvPicPr>
            <p:nvPr/>
          </p:nvPicPr>
          <p:blipFill>
            <a:blip r:embed="rId3">
              <a:biLevel thresh="50000"/>
              <a:grayscl/>
            </a:blip>
            <a:srcRect/>
            <a:stretch>
              <a:fillRect/>
            </a:stretch>
          </p:blipFill>
          <p:spPr bwMode="auto">
            <a:xfrm rot="10800000">
              <a:off x="6504382" y="2471034"/>
              <a:ext cx="1573213" cy="40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29" name="矩形 20"/>
            <p:cNvSpPr>
              <a:spLocks noChangeArrowheads="1"/>
            </p:cNvSpPr>
            <p:nvPr/>
          </p:nvSpPr>
          <p:spPr bwMode="auto">
            <a:xfrm>
              <a:off x="6889275" y="1781237"/>
              <a:ext cx="1008610" cy="807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6400"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也</a:t>
              </a:r>
              <a:endParaRPr kumimoji="0" lang="zh-CN" altLang="en-US" sz="6400" b="0" i="0" u="none" strike="noStrike" kern="1200" cap="none" spc="0" normalizeH="0" baseline="0" noProof="0">
                <a:ln>
                  <a:noFill/>
                </a:ln>
                <a:solidFill>
                  <a:srgbClr val="FF0066"/>
                </a:solidFill>
                <a:effectLst/>
                <a:uLnTx/>
                <a:uFillTx/>
                <a:latin typeface="等线" panose="020F0502020204030204"/>
                <a:ea typeface="等线" panose="02010600030101010101" pitchFamily="2" charset="-122"/>
                <a:cs typeface="+mn-cs"/>
              </a:endParaRPr>
            </a:p>
          </p:txBody>
        </p:sp>
      </p:grpSp>
      <p:sp>
        <p:nvSpPr>
          <p:cNvPr id="26630" name="矩形 11"/>
          <p:cNvSpPr>
            <a:spLocks noChangeArrowheads="1"/>
          </p:cNvSpPr>
          <p:nvPr/>
        </p:nvSpPr>
        <p:spPr bwMode="auto">
          <a:xfrm>
            <a:off x="1651001" y="3115735"/>
            <a:ext cx="5922963"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有水可养鱼虾，有土可种庄稼，</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有人不是你我，有马走遍天下。</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heck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矩形 7"/>
          <p:cNvSpPr>
            <a:spLocks noChangeArrowheads="1"/>
          </p:cNvSpPr>
          <p:nvPr/>
        </p:nvSpPr>
        <p:spPr bwMode="auto">
          <a:xfrm>
            <a:off x="971550" y="2237318"/>
            <a:ext cx="7488238"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一些运动员在运动场接受记者采访。当记者问及他们的姓氏时，他们笑而不答，各自做了一个动作，让记者自己猜。</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a:spLocks noChangeArrowheads="1"/>
          </p:cNvSpPr>
          <p:nvPr/>
        </p:nvSpPr>
        <p:spPr bwMode="auto">
          <a:xfrm>
            <a:off x="468314" y="1028700"/>
            <a:ext cx="851217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auto" latinLnBrk="0" hangingPunct="1">
              <a:lnSpc>
                <a:spcPct val="120000"/>
              </a:lnSpc>
              <a:spcBef>
                <a:spcPts val="0"/>
              </a:spcBef>
              <a:spcAft>
                <a:spcPts val="0"/>
              </a:spcAft>
              <a:buClrTx/>
              <a:buSzTx/>
              <a:buFont typeface="Wingdings" panose="05000000000000000000" pitchFamily="2" charset="2"/>
              <a:buChar char="l"/>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篮球运动员指了指前面的</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两棵树</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609600" marR="0" lvl="0" indent="-609600" algn="l" defTabSz="1219200" rtl="0" eaLnBrk="1" fontAlgn="auto" latinLnBrk="0" hangingPunct="1">
              <a:lnSpc>
                <a:spcPct val="120000"/>
              </a:lnSpc>
              <a:spcBef>
                <a:spcPts val="0"/>
              </a:spcBef>
              <a:spcAft>
                <a:spcPts val="0"/>
              </a:spcAft>
              <a:buClrTx/>
              <a:buSzTx/>
              <a:buFont typeface="Wingdings" panose="05000000000000000000" pitchFamily="2" charset="2"/>
              <a:buChar char="l"/>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跳高运动员顺手捡起</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一根木棍，放在一个土堆旁</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609600" marR="0" lvl="0" indent="-609600" algn="l" defTabSz="1219200" rtl="0" eaLnBrk="1" fontAlgn="auto" latinLnBrk="0" hangingPunct="1">
              <a:lnSpc>
                <a:spcPct val="120000"/>
              </a:lnSpc>
              <a:spcBef>
                <a:spcPts val="0"/>
              </a:spcBef>
              <a:spcAft>
                <a:spcPts val="0"/>
              </a:spcAft>
              <a:buClrTx/>
              <a:buSzTx/>
              <a:buFont typeface="Wingdings" panose="05000000000000000000" pitchFamily="2" charset="2"/>
              <a:buChar char="l"/>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武术运动员拿过教练的</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书，放在剑的旁边</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609600" marR="0" lvl="0" indent="-609600" algn="l" defTabSz="1219200" rtl="0" eaLnBrk="1" fontAlgn="auto" latinLnBrk="0" hangingPunct="1">
              <a:lnSpc>
                <a:spcPct val="120000"/>
              </a:lnSpc>
              <a:spcBef>
                <a:spcPts val="0"/>
              </a:spcBef>
              <a:spcAft>
                <a:spcPts val="0"/>
              </a:spcAft>
              <a:buClrTx/>
              <a:buSzTx/>
              <a:buFont typeface="Wingdings" panose="05000000000000000000" pitchFamily="2" charset="2"/>
              <a:buChar char="l"/>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围棋运动员捡了一颗</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棋子放在瓷盆上</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3" name="矩形 2"/>
          <p:cNvSpPr>
            <a:spLocks noChangeArrowheads="1"/>
          </p:cNvSpPr>
          <p:nvPr/>
        </p:nvSpPr>
        <p:spPr bwMode="auto">
          <a:xfrm>
            <a:off x="1258888" y="5253567"/>
            <a:ext cx="646430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rPr>
              <a:t>猜一猜，这几位运动员分别姓什么？</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5" name="矩形 4"/>
          <p:cNvSpPr>
            <a:spLocks noChangeArrowheads="1"/>
          </p:cNvSpPr>
          <p:nvPr/>
        </p:nvSpPr>
        <p:spPr bwMode="auto">
          <a:xfrm>
            <a:off x="6937376" y="797986"/>
            <a:ext cx="870751" cy="913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53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林</a:t>
            </a:r>
            <a:endParaRPr kumimoji="0" lang="zh-CN" altLang="en-US" sz="5335" b="0" i="0" u="none" strike="noStrike" kern="1200" cap="none" spc="0" normalizeH="0" baseline="0" noProof="0">
              <a:ln>
                <a:noFill/>
              </a:ln>
              <a:solidFill>
                <a:srgbClr val="FF00FF"/>
              </a:solidFill>
              <a:effectLst/>
              <a:uLnTx/>
              <a:uFillTx/>
              <a:latin typeface="等线" panose="020F0502020204030204"/>
              <a:ea typeface="等线" panose="02010600030101010101" pitchFamily="2" charset="-122"/>
              <a:cs typeface="+mn-cs"/>
            </a:endParaRPr>
          </a:p>
        </p:txBody>
      </p:sp>
      <p:sp>
        <p:nvSpPr>
          <p:cNvPr id="6" name="矩形 5"/>
          <p:cNvSpPr>
            <a:spLocks noChangeArrowheads="1"/>
          </p:cNvSpPr>
          <p:nvPr/>
        </p:nvSpPr>
        <p:spPr bwMode="auto">
          <a:xfrm>
            <a:off x="2195515" y="2565402"/>
            <a:ext cx="870751" cy="913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53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杜</a:t>
            </a:r>
            <a:endParaRPr kumimoji="0" lang="zh-CN" altLang="en-US" sz="5335" b="0" i="0" u="none" strike="noStrike" kern="1200" cap="none" spc="0" normalizeH="0" baseline="0" noProof="0">
              <a:ln>
                <a:noFill/>
              </a:ln>
              <a:solidFill>
                <a:srgbClr val="FF00FF"/>
              </a:solidFill>
              <a:effectLst/>
              <a:uLnTx/>
              <a:uFillTx/>
              <a:latin typeface="等线" panose="020F0502020204030204"/>
              <a:ea typeface="等线" panose="02010600030101010101" pitchFamily="2" charset="-122"/>
              <a:cs typeface="+mn-cs"/>
            </a:endParaRPr>
          </a:p>
        </p:txBody>
      </p:sp>
      <p:sp>
        <p:nvSpPr>
          <p:cNvPr id="7" name="矩形 6"/>
          <p:cNvSpPr>
            <a:spLocks noChangeArrowheads="1"/>
          </p:cNvSpPr>
          <p:nvPr/>
        </p:nvSpPr>
        <p:spPr bwMode="auto">
          <a:xfrm>
            <a:off x="8002589" y="2755902"/>
            <a:ext cx="870751" cy="913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53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刘</a:t>
            </a:r>
            <a:endParaRPr kumimoji="0" lang="zh-CN" altLang="en-US" sz="5335" b="0" i="0" u="none" strike="noStrike" kern="1200" cap="none" spc="0" normalizeH="0" baseline="0" noProof="0">
              <a:ln>
                <a:noFill/>
              </a:ln>
              <a:solidFill>
                <a:srgbClr val="FF00FF"/>
              </a:solidFill>
              <a:effectLst/>
              <a:uLnTx/>
              <a:uFillTx/>
              <a:latin typeface="等线" panose="020F0502020204030204"/>
              <a:ea typeface="等线" panose="02010600030101010101" pitchFamily="2" charset="-122"/>
              <a:cs typeface="+mn-cs"/>
            </a:endParaRPr>
          </a:p>
        </p:txBody>
      </p:sp>
      <p:sp>
        <p:nvSpPr>
          <p:cNvPr id="9" name="矩形 8"/>
          <p:cNvSpPr>
            <a:spLocks noChangeArrowheads="1"/>
          </p:cNvSpPr>
          <p:nvPr/>
        </p:nvSpPr>
        <p:spPr bwMode="auto">
          <a:xfrm>
            <a:off x="7977190" y="4214286"/>
            <a:ext cx="870751" cy="913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533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孟</a:t>
            </a:r>
            <a:endParaRPr kumimoji="0" lang="zh-CN" altLang="en-US" sz="5335" b="0" i="0" u="none" strike="noStrike" kern="1200" cap="none" spc="0" normalizeH="0" baseline="0" noProof="0">
              <a:ln>
                <a:noFill/>
              </a:ln>
              <a:solidFill>
                <a:srgbClr val="FF00FF"/>
              </a:solidFill>
              <a:effectLst/>
              <a:uLnTx/>
              <a:uFillTx/>
              <a:latin typeface="等线" panose="020F0502020204030204"/>
              <a:ea typeface="等线"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Effect transition="in" filter="fade">
                                      <p:cBhvr>
                                        <p:cTn id="14" dur="1000"/>
                                        <p:tgtEl>
                                          <p:spTgt spid="8">
                                            <p:txEl>
                                              <p:pRg st="1" end="1"/>
                                            </p:txEl>
                                          </p:spTgt>
                                        </p:tgtEl>
                                      </p:cBhvr>
                                    </p:animEffect>
                                    <p:anim calcmode="lin" valueType="num">
                                      <p:cBhvr>
                                        <p:cTn id="1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Effect transition="in" filter="fade">
                                      <p:cBhvr>
                                        <p:cTn id="21" dur="1000"/>
                                        <p:tgtEl>
                                          <p:spTgt spid="8">
                                            <p:txEl>
                                              <p:pRg st="2" end="2"/>
                                            </p:txEl>
                                          </p:spTgt>
                                        </p:tgtEl>
                                      </p:cBhvr>
                                    </p:animEffect>
                                    <p:anim calcmode="lin" valueType="num">
                                      <p:cBhvr>
                                        <p:cTn id="22"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3" end="3"/>
                                            </p:txEl>
                                          </p:spTgt>
                                        </p:tgtEl>
                                        <p:attrNameLst>
                                          <p:attrName>style.visibility</p:attrName>
                                        </p:attrNameLst>
                                      </p:cBhvr>
                                      <p:to>
                                        <p:strVal val="visible"/>
                                      </p:to>
                                    </p:set>
                                    <p:animEffect transition="in" filter="fade">
                                      <p:cBhvr>
                                        <p:cTn id="28" dur="1000"/>
                                        <p:tgtEl>
                                          <p:spTgt spid="8">
                                            <p:txEl>
                                              <p:pRg st="3" end="3"/>
                                            </p:txEl>
                                          </p:spTgt>
                                        </p:tgtEl>
                                      </p:cBhvr>
                                    </p:animEffect>
                                    <p:anim calcmode="lin" valueType="num">
                                      <p:cBhvr>
                                        <p:cTn id="29"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barn(inVertical)">
                                      <p:cBhvr>
                                        <p:cTn id="35" dur="500"/>
                                        <p:tgtEl>
                                          <p:spTgt spid="3"/>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5"/>
                                        </p:tgtEl>
                                        <p:attrNameLst>
                                          <p:attrName>style.visibility</p:attrName>
                                        </p:attrNameLst>
                                      </p:cBhvr>
                                      <p:to>
                                        <p:strVal val="visible"/>
                                      </p:to>
                                    </p:set>
                                    <p:animEffect transition="in" filter="wipe(down)">
                                      <p:cBhvr>
                                        <p:cTn id="40" dur="500"/>
                                        <p:tgtEl>
                                          <p:spTgt spid="5"/>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grpId="0" nodeType="click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wipe(down)">
                                      <p:cBhvr>
                                        <p:cTn id="45" dur="500"/>
                                        <p:tgtEl>
                                          <p:spTgt spid="6"/>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grpId="0" nodeType="clickEffect">
                                  <p:stCondLst>
                                    <p:cond delay="0"/>
                                  </p:stCondLst>
                                  <p:childTnLst>
                                    <p:set>
                                      <p:cBhvr>
                                        <p:cTn id="49" dur="1" fill="hold">
                                          <p:stCondLst>
                                            <p:cond delay="0"/>
                                          </p:stCondLst>
                                        </p:cTn>
                                        <p:tgtEl>
                                          <p:spTgt spid="7"/>
                                        </p:tgtEl>
                                        <p:attrNameLst>
                                          <p:attrName>style.visibility</p:attrName>
                                        </p:attrNameLst>
                                      </p:cBhvr>
                                      <p:to>
                                        <p:strVal val="visible"/>
                                      </p:to>
                                    </p:set>
                                    <p:animEffect transition="in" filter="wipe(down)">
                                      <p:cBhvr>
                                        <p:cTn id="50" dur="500"/>
                                        <p:tgtEl>
                                          <p:spTgt spid="7"/>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wipe(down)">
                                      <p:cBhvr>
                                        <p:cTn id="5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6" grpId="0"/>
      <p:bldP spid="7" grpId="0"/>
      <p:bldP spid="9" grpId="0"/>
    </p:bld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a:spLocks noChangeArrowheads="1"/>
          </p:cNvSpPr>
          <p:nvPr/>
        </p:nvSpPr>
        <p:spPr bwMode="auto">
          <a:xfrm>
            <a:off x="1470025" y="2123018"/>
            <a:ext cx="4465638" cy="69838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5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）一个人搬两堆土。</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5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2</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）一家十一口。</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5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3</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）一只狗一个口。</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5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4</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）一只狗四个口。</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nvGrpSpPr>
          <p:cNvPr id="2" name="组合 2"/>
          <p:cNvGrpSpPr/>
          <p:nvPr/>
        </p:nvGrpSpPr>
        <p:grpSpPr bwMode="auto">
          <a:xfrm>
            <a:off x="2916239" y="-455084"/>
            <a:ext cx="2816225" cy="3060912"/>
            <a:chOff x="2915816" y="-341152"/>
            <a:chExt cx="2816596" cy="2294900"/>
          </a:xfrm>
        </p:grpSpPr>
        <p:pic>
          <p:nvPicPr>
            <p:cNvPr id="29699" name="图片 3"/>
            <p:cNvPicPr>
              <a:picLocks noChangeAspect="1" noChangeArrowheads="1"/>
            </p:cNvPicPr>
            <p:nvPr/>
          </p:nvPicPr>
          <p:blipFill>
            <a:blip r:embed="rId2" cstate="email"/>
            <a:srcRect/>
            <a:stretch>
              <a:fillRect/>
            </a:stretch>
          </p:blipFill>
          <p:spPr bwMode="auto">
            <a:xfrm>
              <a:off x="2915816" y="-341152"/>
              <a:ext cx="2816596" cy="2078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00" name="矩形 4"/>
            <p:cNvSpPr>
              <a:spLocks noChangeArrowheads="1"/>
            </p:cNvSpPr>
            <p:nvPr/>
          </p:nvSpPr>
          <p:spPr bwMode="auto">
            <a:xfrm>
              <a:off x="3347499" y="555381"/>
              <a:ext cx="2088588" cy="13983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800" b="1" i="0" u="none" strike="noStrike" kern="1200" cap="none" spc="0" normalizeH="0" baseline="0" noProof="0">
                  <a:ln>
                    <a:noFill/>
                  </a:ln>
                  <a:solidFill>
                    <a:srgbClr val="4B367F"/>
                  </a:solidFill>
                  <a:effectLst/>
                  <a:uLnTx/>
                  <a:uFillTx/>
                  <a:latin typeface="楷体" panose="02010609060101010101" pitchFamily="49" charset="-122"/>
                  <a:ea typeface="楷体" panose="02010609060101010101" pitchFamily="49" charset="-122"/>
                  <a:cs typeface="+mn-cs"/>
                </a:rPr>
                <a:t>编写字谜</a:t>
              </a:r>
            </a:p>
          </p:txBody>
        </p:sp>
      </p:grpSp>
      <p:sp>
        <p:nvSpPr>
          <p:cNvPr id="6" name="矩形 5"/>
          <p:cNvSpPr>
            <a:spLocks noChangeArrowheads="1"/>
          </p:cNvSpPr>
          <p:nvPr/>
        </p:nvSpPr>
        <p:spPr bwMode="auto">
          <a:xfrm>
            <a:off x="6156326" y="2123017"/>
            <a:ext cx="576263" cy="4030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5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佳</a:t>
            </a:r>
            <a:endPar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5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吉</a:t>
            </a:r>
            <a:endPar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5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吠</a:t>
            </a:r>
            <a:endPar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5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器</a:t>
            </a:r>
            <a:endPar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0" end="0"/>
                                            </p:txEl>
                                          </p:spTgt>
                                        </p:tgtEl>
                                        <p:attrNameLst>
                                          <p:attrName>style.visibility</p:attrName>
                                        </p:attrNameLst>
                                      </p:cBhvr>
                                      <p:to>
                                        <p:strVal val="visible"/>
                                      </p:to>
                                    </p:set>
                                    <p:animEffect transition="in" filter="fade">
                                      <p:cBhvr>
                                        <p:cTn id="14" dur="1000"/>
                                        <p:tgtEl>
                                          <p:spTgt spid="8">
                                            <p:txEl>
                                              <p:pRg st="0" end="0"/>
                                            </p:txEl>
                                          </p:spTgt>
                                        </p:tgtEl>
                                      </p:cBhvr>
                                    </p:animEffect>
                                    <p:anim calcmode="lin" valueType="num">
                                      <p:cBhvr>
                                        <p:cTn id="15"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1" end="1"/>
                                            </p:txEl>
                                          </p:spTgt>
                                        </p:tgtEl>
                                        <p:attrNameLst>
                                          <p:attrName>style.visibility</p:attrName>
                                        </p:attrNameLst>
                                      </p:cBhvr>
                                      <p:to>
                                        <p:strVal val="visible"/>
                                      </p:to>
                                    </p:set>
                                    <p:animEffect transition="in" filter="fade">
                                      <p:cBhvr>
                                        <p:cTn id="21" dur="1000"/>
                                        <p:tgtEl>
                                          <p:spTgt spid="8">
                                            <p:txEl>
                                              <p:pRg st="1" end="1"/>
                                            </p:txEl>
                                          </p:spTgt>
                                        </p:tgtEl>
                                      </p:cBhvr>
                                    </p:animEffect>
                                    <p:anim calcmode="lin" valueType="num">
                                      <p:cBhvr>
                                        <p:cTn id="22"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2" end="2"/>
                                            </p:txEl>
                                          </p:spTgt>
                                        </p:tgtEl>
                                        <p:attrNameLst>
                                          <p:attrName>style.visibility</p:attrName>
                                        </p:attrNameLst>
                                      </p:cBhvr>
                                      <p:to>
                                        <p:strVal val="visible"/>
                                      </p:to>
                                    </p:set>
                                    <p:animEffect transition="in" filter="fade">
                                      <p:cBhvr>
                                        <p:cTn id="28" dur="1000"/>
                                        <p:tgtEl>
                                          <p:spTgt spid="8">
                                            <p:txEl>
                                              <p:pRg st="2" end="2"/>
                                            </p:txEl>
                                          </p:spTgt>
                                        </p:tgtEl>
                                      </p:cBhvr>
                                    </p:animEffect>
                                    <p:anim calcmode="lin" valueType="num">
                                      <p:cBhvr>
                                        <p:cTn id="29"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3" end="3"/>
                                            </p:txEl>
                                          </p:spTgt>
                                        </p:tgtEl>
                                        <p:attrNameLst>
                                          <p:attrName>style.visibility</p:attrName>
                                        </p:attrNameLst>
                                      </p:cBhvr>
                                      <p:to>
                                        <p:strVal val="visible"/>
                                      </p:to>
                                    </p:set>
                                    <p:animEffect transition="in" filter="fade">
                                      <p:cBhvr>
                                        <p:cTn id="35" dur="1000"/>
                                        <p:tgtEl>
                                          <p:spTgt spid="8">
                                            <p:txEl>
                                              <p:pRg st="3" end="3"/>
                                            </p:txEl>
                                          </p:spTgt>
                                        </p:tgtEl>
                                      </p:cBhvr>
                                    </p:animEffect>
                                    <p:anim calcmode="lin" valueType="num">
                                      <p:cBhvr>
                                        <p:cTn id="36"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6">
                                            <p:txEl>
                                              <p:pRg st="0" end="0"/>
                                            </p:txEl>
                                          </p:spTgt>
                                        </p:tgtEl>
                                        <p:attrNameLst>
                                          <p:attrName>style.visibility</p:attrName>
                                        </p:attrNameLst>
                                      </p:cBhvr>
                                      <p:to>
                                        <p:strVal val="visible"/>
                                      </p:to>
                                    </p:set>
                                    <p:animEffect transition="in" filter="fade">
                                      <p:cBhvr>
                                        <p:cTn id="42" dur="1000"/>
                                        <p:tgtEl>
                                          <p:spTgt spid="6">
                                            <p:txEl>
                                              <p:pRg st="0" end="0"/>
                                            </p:txEl>
                                          </p:spTgt>
                                        </p:tgtEl>
                                      </p:cBhvr>
                                    </p:animEffect>
                                    <p:anim calcmode="lin" valueType="num">
                                      <p:cBhvr>
                                        <p:cTn id="43"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44"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6">
                                            <p:txEl>
                                              <p:pRg st="1" end="1"/>
                                            </p:txEl>
                                          </p:spTgt>
                                        </p:tgtEl>
                                        <p:attrNameLst>
                                          <p:attrName>style.visibility</p:attrName>
                                        </p:attrNameLst>
                                      </p:cBhvr>
                                      <p:to>
                                        <p:strVal val="visible"/>
                                      </p:to>
                                    </p:set>
                                    <p:animEffect transition="in" filter="fade">
                                      <p:cBhvr>
                                        <p:cTn id="49" dur="1000"/>
                                        <p:tgtEl>
                                          <p:spTgt spid="6">
                                            <p:txEl>
                                              <p:pRg st="1" end="1"/>
                                            </p:txEl>
                                          </p:spTgt>
                                        </p:tgtEl>
                                      </p:cBhvr>
                                    </p:animEffect>
                                    <p:anim calcmode="lin" valueType="num">
                                      <p:cBhvr>
                                        <p:cTn id="50"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6">
                                            <p:txEl>
                                              <p:pRg st="2" end="2"/>
                                            </p:txEl>
                                          </p:spTgt>
                                        </p:tgtEl>
                                        <p:attrNameLst>
                                          <p:attrName>style.visibility</p:attrName>
                                        </p:attrNameLst>
                                      </p:cBhvr>
                                      <p:to>
                                        <p:strVal val="visible"/>
                                      </p:to>
                                    </p:set>
                                    <p:animEffect transition="in" filter="fade">
                                      <p:cBhvr>
                                        <p:cTn id="56" dur="1000"/>
                                        <p:tgtEl>
                                          <p:spTgt spid="6">
                                            <p:txEl>
                                              <p:pRg st="2" end="2"/>
                                            </p:txEl>
                                          </p:spTgt>
                                        </p:tgtEl>
                                      </p:cBhvr>
                                    </p:animEffect>
                                    <p:anim calcmode="lin" valueType="num">
                                      <p:cBhvr>
                                        <p:cTn id="57"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58"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6">
                                            <p:txEl>
                                              <p:pRg st="3" end="3"/>
                                            </p:txEl>
                                          </p:spTgt>
                                        </p:tgtEl>
                                        <p:attrNameLst>
                                          <p:attrName>style.visibility</p:attrName>
                                        </p:attrNameLst>
                                      </p:cBhvr>
                                      <p:to>
                                        <p:strVal val="visible"/>
                                      </p:to>
                                    </p:set>
                                    <p:animEffect transition="in" filter="fade">
                                      <p:cBhvr>
                                        <p:cTn id="63" dur="1000"/>
                                        <p:tgtEl>
                                          <p:spTgt spid="6">
                                            <p:txEl>
                                              <p:pRg st="3" end="3"/>
                                            </p:txEl>
                                          </p:spTgt>
                                        </p:tgtEl>
                                      </p:cBhvr>
                                    </p:animEffect>
                                    <p:anim calcmode="lin" valueType="num">
                                      <p:cBhvr>
                                        <p:cTn id="64"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65"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p:nvPr/>
        </p:nvSpPr>
        <p:spPr>
          <a:xfrm>
            <a:off x="1" y="368301"/>
            <a:ext cx="2143125" cy="778933"/>
          </a:xfrm>
          <a:prstGeom prst="rect">
            <a:avLst/>
          </a:prstGeom>
        </p:spPr>
        <p:style>
          <a:lnRef idx="3">
            <a:schemeClr val="lt1"/>
          </a:lnRef>
          <a:fillRef idx="1">
            <a:schemeClr val="accent5"/>
          </a:fillRef>
          <a:effectRef idx="1">
            <a:schemeClr val="accent5"/>
          </a:effectRef>
          <a:fontRef idx="minor">
            <a:schemeClr val="lt1"/>
          </a:fontRef>
        </p:style>
        <p:txBody>
          <a:bodyPr anchor="ctr"/>
          <a:lstStyle/>
          <a:p>
            <a:pPr marL="0" marR="0" lvl="0" indent="0" algn="ctr" defTabSz="1219200" rtl="0" eaLnBrk="0" fontAlgn="auto" latinLnBrk="0" hangingPunct="0">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0722" name="矩形 4"/>
          <p:cNvSpPr>
            <a:spLocks noChangeArrowheads="1"/>
          </p:cNvSpPr>
          <p:nvPr/>
        </p:nvSpPr>
        <p:spPr bwMode="auto">
          <a:xfrm>
            <a:off x="182377" y="368300"/>
            <a:ext cx="2383987"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宋体" panose="02010600030101010101" pitchFamily="2" charset="-122"/>
                <a:ea typeface="等线" panose="02010600030101010101" pitchFamily="2" charset="-122"/>
                <a:cs typeface="+mn-cs"/>
              </a:rPr>
              <a:t>探究方法</a:t>
            </a:r>
          </a:p>
        </p:txBody>
      </p:sp>
      <p:sp>
        <p:nvSpPr>
          <p:cNvPr id="30723" name="矩形 4"/>
          <p:cNvSpPr>
            <a:spLocks noChangeArrowheads="1"/>
          </p:cNvSpPr>
          <p:nvPr/>
        </p:nvSpPr>
        <p:spPr bwMode="auto">
          <a:xfrm>
            <a:off x="339726" y="1509186"/>
            <a:ext cx="851217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猜字谜主要有三种方法：组合法、象形法和意会法。</a:t>
            </a:r>
          </a:p>
        </p:txBody>
      </p:sp>
      <p:sp>
        <p:nvSpPr>
          <p:cNvPr id="6" name="矩形 5"/>
          <p:cNvSpPr>
            <a:spLocks noChangeArrowheads="1"/>
          </p:cNvSpPr>
          <p:nvPr/>
        </p:nvSpPr>
        <p:spPr bwMode="auto">
          <a:xfrm>
            <a:off x="339726" y="3289301"/>
            <a:ext cx="8512175"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auto" latinLnBrk="0" hangingPunct="1">
              <a:lnSpc>
                <a:spcPct val="120000"/>
              </a:lnSpc>
              <a:spcBef>
                <a:spcPts val="0"/>
              </a:spcBef>
              <a:spcAft>
                <a:spcPts val="0"/>
              </a:spcAft>
              <a:buClr>
                <a:prstClr val="black"/>
              </a:buClr>
              <a:buSzTx/>
              <a:buFont typeface="Wingdings" panose="05000000000000000000" pitchFamily="2" charset="2"/>
              <a:buChar char="Ø"/>
              <a:defRPr/>
            </a:pP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组合法</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是指根据谜面的暗示，把字的笔画或部件做加减，重新组合凑成一个字。比如，“一口咬掉牛尾巴”</a:t>
            </a:r>
            <a:r>
              <a:rPr kumimoji="0" lang="en-US" altLang="en-US" sz="4265" b="1" i="0" u="none" strike="noStrike" kern="1200" cap="none" spc="0" normalizeH="0" baseline="0" noProof="0">
                <a:ln>
                  <a:noFill/>
                </a:ln>
                <a:solidFill>
                  <a:prstClr val="black"/>
                </a:solidFill>
                <a:effectLst/>
                <a:uLnTx/>
                <a:uFillTx/>
                <a:latin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口”把“牛”的尾巴咬掉了</a:t>
            </a:r>
            <a:r>
              <a:rPr kumimoji="0" lang="en-US" altLang="en-US" sz="4265" b="1" i="0" u="none" strike="noStrike" kern="1200" cap="none" spc="0" normalizeH="0" baseline="0" noProof="0">
                <a:ln>
                  <a:noFill/>
                </a:ln>
                <a:solidFill>
                  <a:prstClr val="black"/>
                </a:solidFill>
                <a:effectLst/>
                <a:uLnTx/>
                <a:uFillTx/>
                <a:latin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就成了“告”</a:t>
            </a:r>
            <a:r>
              <a:rPr kumimoji="0" lang="en-US" altLang="en-US" sz="4265" b="1" i="0" u="none" strike="noStrike" kern="1200" cap="none" spc="0" normalizeH="0" baseline="0" noProof="0">
                <a:ln>
                  <a:noFill/>
                </a:ln>
                <a:solidFill>
                  <a:prstClr val="black"/>
                </a:solidFill>
                <a:effectLst/>
                <a:uLnTx/>
                <a:uFillTx/>
                <a:latin typeface="楷体" panose="02010609060101010101" pitchFamily="49" charset="-122"/>
                <a:cs typeface="+mn-cs"/>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矩形 1"/>
          <p:cNvSpPr>
            <a:spLocks noChangeArrowheads="1"/>
          </p:cNvSpPr>
          <p:nvPr/>
        </p:nvSpPr>
        <p:spPr bwMode="auto">
          <a:xfrm>
            <a:off x="303214" y="1123951"/>
            <a:ext cx="8537575"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auto" latinLnBrk="0" hangingPunct="1">
              <a:lnSpc>
                <a:spcPct val="120000"/>
              </a:lnSpc>
              <a:spcBef>
                <a:spcPts val="0"/>
              </a:spcBef>
              <a:spcAft>
                <a:spcPts val="0"/>
              </a:spcAft>
              <a:buClr>
                <a:prstClr val="black"/>
              </a:buClr>
              <a:buSzTx/>
              <a:buFont typeface="Wingdings" panose="05000000000000000000" pitchFamily="2" charset="2"/>
              <a:buChar char="Ø"/>
              <a:defRPr/>
            </a:pP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象形法</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是把汉字的笔画比拟成事物，猜这种字谜需要观察力和想象力。如，“河边一蜻蜓，天上双雁飞”，猜两个字。蜻蜓是细细长长的，两个翅膀一个头，形状像个“干”字，加上“河”边的三点水，就是“汗”。双雁形状像“从”，天的上面是一横，合起来就成了“丛”。</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2"/>
          <p:cNvGrpSpPr/>
          <p:nvPr/>
        </p:nvGrpSpPr>
        <p:grpSpPr>
          <a:xfrm>
            <a:off x="107950" y="116417"/>
            <a:ext cx="3149600" cy="1016000"/>
            <a:chOff x="278959" y="197377"/>
            <a:chExt cx="3149996" cy="760799"/>
          </a:xfrm>
        </p:grpSpPr>
        <p:sp>
          <p:nvSpPr>
            <p:cNvPr id="9" name="PA-014b5df4185e4894ab11c6b4bf544075"/>
            <p:cNvSpPr/>
            <p:nvPr/>
          </p:nvSpPr>
          <p:spPr>
            <a:xfrm rot="20448656">
              <a:off x="278959" y="229959"/>
              <a:ext cx="728218" cy="728217"/>
            </a:xfrm>
            <a:prstGeom prst="roundRect">
              <a:avLst>
                <a:gd name="adj" fmla="val 15824"/>
              </a:avLst>
            </a:prstGeom>
            <a:solidFill>
              <a:srgbClr val="EB6565"/>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作</a:t>
              </a:r>
            </a:p>
          </p:txBody>
        </p:sp>
        <p:sp>
          <p:nvSpPr>
            <p:cNvPr id="10" name="PA-9a1d0e6afc394b0aa2e170128a903287-0"/>
            <p:cNvSpPr/>
            <p:nvPr/>
          </p:nvSpPr>
          <p:spPr>
            <a:xfrm>
              <a:off x="1088271" y="211418"/>
              <a:ext cx="728218" cy="728217"/>
            </a:xfrm>
            <a:prstGeom prst="roundRect">
              <a:avLst>
                <a:gd name="adj" fmla="val 15824"/>
              </a:avLst>
            </a:prstGeom>
            <a:solidFill>
              <a:srgbClr val="F7A15C"/>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者</a:t>
              </a:r>
            </a:p>
          </p:txBody>
        </p:sp>
        <p:sp>
          <p:nvSpPr>
            <p:cNvPr id="11" name="PA-0f3482b4503944368e025da2bb6cfe01"/>
            <p:cNvSpPr/>
            <p:nvPr/>
          </p:nvSpPr>
          <p:spPr>
            <a:xfrm rot="21130131">
              <a:off x="1876178" y="220034"/>
              <a:ext cx="728218" cy="728217"/>
            </a:xfrm>
            <a:prstGeom prst="roundRect">
              <a:avLst>
                <a:gd name="adj" fmla="val 15824"/>
              </a:avLst>
            </a:prstGeom>
            <a:solidFill>
              <a:srgbClr val="FFC000"/>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简</a:t>
              </a:r>
            </a:p>
          </p:txBody>
        </p:sp>
        <p:sp>
          <p:nvSpPr>
            <p:cNvPr id="12" name="PA-9e83cb3c37144ed796b1f005a381255a-0"/>
            <p:cNvSpPr/>
            <p:nvPr/>
          </p:nvSpPr>
          <p:spPr>
            <a:xfrm rot="653049">
              <a:off x="2700737" y="197377"/>
              <a:ext cx="728218" cy="728217"/>
            </a:xfrm>
            <a:prstGeom prst="roundRect">
              <a:avLst>
                <a:gd name="adj" fmla="val 15824"/>
              </a:avLst>
            </a:prstGeom>
            <a:solidFill>
              <a:srgbClr val="BE99C3"/>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介</a:t>
              </a:r>
            </a:p>
          </p:txBody>
        </p:sp>
      </p:grpSp>
      <p:sp>
        <p:nvSpPr>
          <p:cNvPr id="7" name="文本框 2"/>
          <p:cNvSpPr txBox="1">
            <a:spLocks noChangeArrowheads="1"/>
          </p:cNvSpPr>
          <p:nvPr/>
        </p:nvSpPr>
        <p:spPr bwMode="auto">
          <a:xfrm>
            <a:off x="671513" y="1134533"/>
            <a:ext cx="6048375" cy="46979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en-US" altLang="zh-CN" sz="3735" b="1">
                <a:solidFill>
                  <a:prstClr val="black"/>
                </a:solidFill>
                <a:latin typeface="楷体" panose="02010609060101010101" pitchFamily="49" charset="-122"/>
                <a:ea typeface="楷体" panose="02010609060101010101" pitchFamily="49" charset="-122"/>
              </a:rPr>
              <a:t>    </a:t>
            </a:r>
            <a:r>
              <a:rPr lang="zh-CN" altLang="en-US" sz="4265" b="1">
                <a:solidFill>
                  <a:srgbClr val="0000FF"/>
                </a:solidFill>
                <a:latin typeface="楷体" panose="02010609060101010101" pitchFamily="49" charset="-122"/>
                <a:ea typeface="楷体" panose="02010609060101010101" pitchFamily="49" charset="-122"/>
              </a:rPr>
              <a:t>萧红</a:t>
            </a:r>
            <a:r>
              <a:rPr lang="zh-CN" altLang="en-US" sz="4135" b="1">
                <a:solidFill>
                  <a:prstClr val="black"/>
                </a:solidFill>
                <a:latin typeface="楷体" panose="02010609060101010101" pitchFamily="49" charset="-122"/>
                <a:ea typeface="楷体" panose="02010609060101010101" pitchFamily="49" charset="-122"/>
              </a:rPr>
              <a:t>（</a:t>
            </a:r>
            <a:r>
              <a:rPr lang="en-US" altLang="zh-CN" sz="4135" b="1">
                <a:solidFill>
                  <a:prstClr val="black"/>
                </a:solidFill>
                <a:latin typeface="楷体" panose="02010609060101010101" pitchFamily="49" charset="-122"/>
                <a:ea typeface="楷体" panose="02010609060101010101" pitchFamily="49" charset="-122"/>
              </a:rPr>
              <a:t>1911—1942</a:t>
            </a:r>
            <a:r>
              <a:rPr lang="zh-CN" altLang="en-US" sz="4135" b="1">
                <a:solidFill>
                  <a:prstClr val="black"/>
                </a:solidFill>
                <a:latin typeface="楷体" panose="02010609060101010101" pitchFamily="49" charset="-122"/>
                <a:ea typeface="楷体" panose="02010609060101010101" pitchFamily="49" charset="-122"/>
              </a:rPr>
              <a:t>），原名张迺莹，黑龙江呼兰人，</a:t>
            </a:r>
            <a:r>
              <a:rPr lang="en-US" altLang="zh-CN" sz="4135" b="1">
                <a:solidFill>
                  <a:prstClr val="black"/>
                </a:solidFill>
                <a:latin typeface="楷体" panose="02010609060101010101" pitchFamily="49" charset="-122"/>
                <a:ea typeface="楷体" panose="02010609060101010101" pitchFamily="49" charset="-122"/>
              </a:rPr>
              <a:t>30</a:t>
            </a:r>
            <a:r>
              <a:rPr lang="zh-CN" altLang="en-US" sz="4135" b="1">
                <a:solidFill>
                  <a:prstClr val="black"/>
                </a:solidFill>
                <a:latin typeface="楷体" panose="02010609060101010101" pitchFamily="49" charset="-122"/>
                <a:ea typeface="楷体" panose="02010609060101010101" pitchFamily="49" charset="-122"/>
              </a:rPr>
              <a:t>年代中国文坛知名的女作家，其作品文笔细腻，抒情色彩浓厚，颇具散文化倾向。</a:t>
            </a:r>
          </a:p>
        </p:txBody>
      </p:sp>
      <p:pic>
        <p:nvPicPr>
          <p:cNvPr id="8" name="图片 7"/>
          <p:cNvPicPr>
            <a:picLocks noChangeAspect="1"/>
          </p:cNvPicPr>
          <p:nvPr/>
        </p:nvPicPr>
        <p:blipFill>
          <a:blip r:embed="rId2" cstate="email"/>
          <a:stretch>
            <a:fillRect/>
          </a:stretch>
        </p:blipFill>
        <p:spPr>
          <a:xfrm>
            <a:off x="6738143" y="1316766"/>
            <a:ext cx="1909984" cy="3355579"/>
          </a:xfrm>
          <a:prstGeom prst="ellipse">
            <a:avLst/>
          </a:prstGeom>
          <a:ln>
            <a:noFill/>
          </a:ln>
          <a:effectLst>
            <a:softEdge rad="112500"/>
          </a:effectLst>
        </p:spPr>
      </p:pic>
      <p:sp>
        <p:nvSpPr>
          <p:cNvPr id="5" name="文本框 2"/>
          <p:cNvSpPr txBox="1">
            <a:spLocks noChangeArrowheads="1"/>
          </p:cNvSpPr>
          <p:nvPr/>
        </p:nvSpPr>
        <p:spPr bwMode="auto">
          <a:xfrm>
            <a:off x="671514" y="4978402"/>
            <a:ext cx="7977187" cy="1619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4135" b="1">
                <a:solidFill>
                  <a:prstClr val="black"/>
                </a:solidFill>
                <a:latin typeface="楷体" panose="02010609060101010101" pitchFamily="49" charset="-122"/>
                <a:ea typeface="楷体" panose="02010609060101010101" pitchFamily="49" charset="-122"/>
              </a:rPr>
              <a:t>    </a:t>
            </a:r>
            <a:r>
              <a:rPr lang="zh-CN" altLang="en-US" sz="4135" b="1">
                <a:solidFill>
                  <a:srgbClr val="0000FF"/>
                </a:solidFill>
                <a:latin typeface="楷体" panose="02010609060101010101" pitchFamily="49" charset="-122"/>
                <a:ea typeface="楷体" panose="02010609060101010101" pitchFamily="49" charset="-122"/>
              </a:rPr>
              <a:t>主要作品：</a:t>
            </a:r>
            <a:r>
              <a:rPr lang="en-US" altLang="zh-CN" sz="4135" b="1">
                <a:solidFill>
                  <a:prstClr val="black"/>
                </a:solidFill>
                <a:latin typeface="楷体" panose="02010609060101010101" pitchFamily="49" charset="-122"/>
                <a:ea typeface="楷体" panose="02010609060101010101" pitchFamily="49" charset="-122"/>
              </a:rPr>
              <a:t>《</a:t>
            </a:r>
            <a:r>
              <a:rPr lang="zh-CN" altLang="en-US" sz="4135" b="1">
                <a:solidFill>
                  <a:prstClr val="black"/>
                </a:solidFill>
                <a:latin typeface="楷体" panose="02010609060101010101" pitchFamily="49" charset="-122"/>
                <a:ea typeface="楷体" panose="02010609060101010101" pitchFamily="49" charset="-122"/>
              </a:rPr>
              <a:t>生死场</a:t>
            </a:r>
            <a:r>
              <a:rPr lang="en-US" altLang="zh-CN" sz="4135" b="1">
                <a:solidFill>
                  <a:prstClr val="black"/>
                </a:solidFill>
                <a:latin typeface="楷体" panose="02010609060101010101" pitchFamily="49" charset="-122"/>
                <a:ea typeface="楷体" panose="02010609060101010101" pitchFamily="49" charset="-122"/>
              </a:rPr>
              <a:t>》《</a:t>
            </a:r>
            <a:r>
              <a:rPr lang="zh-CN" altLang="en-US" sz="4135" b="1">
                <a:solidFill>
                  <a:prstClr val="black"/>
                </a:solidFill>
                <a:latin typeface="楷体" panose="02010609060101010101" pitchFamily="49" charset="-122"/>
                <a:ea typeface="楷体" panose="02010609060101010101" pitchFamily="49" charset="-122"/>
              </a:rPr>
              <a:t>呼兰河传</a:t>
            </a:r>
            <a:r>
              <a:rPr lang="en-US" altLang="zh-CN" sz="4135" b="1">
                <a:solidFill>
                  <a:prstClr val="black"/>
                </a:solidFill>
                <a:latin typeface="楷体" panose="02010609060101010101" pitchFamily="49" charset="-122"/>
                <a:ea typeface="楷体" panose="02010609060101010101" pitchFamily="49" charset="-122"/>
              </a:rPr>
              <a:t>》《</a:t>
            </a:r>
            <a:r>
              <a:rPr lang="zh-CN" altLang="en-US" sz="4135" b="1">
                <a:solidFill>
                  <a:prstClr val="black"/>
                </a:solidFill>
                <a:latin typeface="楷体" panose="02010609060101010101" pitchFamily="49" charset="-122"/>
                <a:ea typeface="楷体" panose="02010609060101010101" pitchFamily="49" charset="-122"/>
              </a:rPr>
              <a:t>马伯乐</a:t>
            </a:r>
            <a:r>
              <a:rPr lang="en-US" altLang="zh-CN" sz="4135" b="1">
                <a:solidFill>
                  <a:prstClr val="black"/>
                </a:solidFill>
                <a:latin typeface="楷体" panose="02010609060101010101" pitchFamily="49" charset="-122"/>
                <a:ea typeface="楷体" panose="02010609060101010101" pitchFamily="49" charset="-122"/>
              </a:rPr>
              <a:t>》</a:t>
            </a:r>
            <a:r>
              <a:rPr lang="zh-CN" altLang="en-US" sz="4135" b="1">
                <a:solidFill>
                  <a:prstClr val="black"/>
                </a:solidFill>
                <a:latin typeface="楷体" panose="02010609060101010101" pitchFamily="49" charset="-122"/>
                <a:ea typeface="楷体" panose="02010609060101010101" pitchFamily="49" charset="-122"/>
              </a:rPr>
              <a:t>等。</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500"/>
                                        <p:tgtEl>
                                          <p:spTgt spid="8"/>
                                        </p:tgtEl>
                                      </p:cBhvr>
                                    </p:animEffect>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fltVal val="0"/>
                                          </p:val>
                                        </p:tav>
                                        <p:tav tm="100000">
                                          <p:val>
                                            <p:strVal val="#ppt_w"/>
                                          </p:val>
                                        </p:tav>
                                      </p:tavLst>
                                    </p:anim>
                                    <p:anim calcmode="lin" valueType="num">
                                      <p:cBhvr>
                                        <p:cTn id="20" dur="1000" fill="hold"/>
                                        <p:tgtEl>
                                          <p:spTgt spid="5"/>
                                        </p:tgtEl>
                                        <p:attrNameLst>
                                          <p:attrName>ppt_h</p:attrName>
                                        </p:attrNameLst>
                                      </p:cBhvr>
                                      <p:tavLst>
                                        <p:tav tm="0">
                                          <p:val>
                                            <p:fltVal val="0"/>
                                          </p:val>
                                        </p:tav>
                                        <p:tav tm="100000">
                                          <p:val>
                                            <p:strVal val="#ppt_h"/>
                                          </p:val>
                                        </p:tav>
                                      </p:tavLst>
                                    </p:anim>
                                    <p:anim calcmode="lin" valueType="num">
                                      <p:cBhvr>
                                        <p:cTn id="21" dur="1000" fill="hold"/>
                                        <p:tgtEl>
                                          <p:spTgt spid="5"/>
                                        </p:tgtEl>
                                        <p:attrNameLst>
                                          <p:attrName>style.rotation</p:attrName>
                                        </p:attrNameLst>
                                      </p:cBhvr>
                                      <p:tavLst>
                                        <p:tav tm="0">
                                          <p:val>
                                            <p:fltVal val="90"/>
                                          </p:val>
                                        </p:tav>
                                        <p:tav tm="100000">
                                          <p:val>
                                            <p:fltVal val="0"/>
                                          </p:val>
                                        </p:tav>
                                      </p:tavLst>
                                    </p:anim>
                                    <p:animEffect transition="in" filter="fade">
                                      <p:cBhvr>
                                        <p:cTn id="22"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 grpId="0"/>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9" name="图片 2"/>
          <p:cNvPicPr>
            <a:picLocks noChangeAspect="1" noChangeArrowheads="1"/>
          </p:cNvPicPr>
          <p:nvPr/>
        </p:nvPicPr>
        <p:blipFill>
          <a:blip r:embed="rId2"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3" name="图片 4"/>
          <p:cNvPicPr>
            <a:picLocks noChangeAspect="1" noChangeArrowheads="1"/>
          </p:cNvPicPr>
          <p:nvPr/>
        </p:nvPicPr>
        <p:blipFill>
          <a:blip r:embed="rId2"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矩形 1"/>
          <p:cNvSpPr>
            <a:spLocks noChangeArrowheads="1"/>
          </p:cNvSpPr>
          <p:nvPr/>
        </p:nvSpPr>
        <p:spPr bwMode="auto">
          <a:xfrm>
            <a:off x="439739" y="1509185"/>
            <a:ext cx="8289925"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auto" latinLnBrk="0" hangingPunct="1">
              <a:lnSpc>
                <a:spcPct val="120000"/>
              </a:lnSpc>
              <a:spcBef>
                <a:spcPts val="0"/>
              </a:spcBef>
              <a:spcAft>
                <a:spcPts val="0"/>
              </a:spcAft>
              <a:buClr>
                <a:prstClr val="black"/>
              </a:buClr>
              <a:buSzTx/>
              <a:buFont typeface="Wingdings" panose="05000000000000000000" pitchFamily="2" charset="2"/>
              <a:buChar char="Ø"/>
              <a:defRPr/>
            </a:pP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意会法</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要求猜谜的人根据谜面的意思去联想。比如，“客满”，猜一个字。“客满”就是人太多，谜底就是“侈”。</a:t>
            </a:r>
          </a:p>
        </p:txBody>
      </p:sp>
      <p:grpSp>
        <p:nvGrpSpPr>
          <p:cNvPr id="2" name="组合 7"/>
          <p:cNvGrpSpPr/>
          <p:nvPr/>
        </p:nvGrpSpPr>
        <p:grpSpPr bwMode="auto">
          <a:xfrm>
            <a:off x="1" y="3621618"/>
            <a:ext cx="8964613" cy="3172401"/>
            <a:chOff x="0" y="3258006"/>
            <a:chExt cx="8964488" cy="2379052"/>
          </a:xfrm>
        </p:grpSpPr>
        <p:pic>
          <p:nvPicPr>
            <p:cNvPr id="34819" name="图片 6"/>
            <p:cNvPicPr>
              <a:picLocks noChangeAspect="1" noChangeArrowheads="1"/>
            </p:cNvPicPr>
            <p:nvPr/>
          </p:nvPicPr>
          <p:blipFill>
            <a:blip r:embed="rId2"/>
            <a:srcRect/>
            <a:stretch>
              <a:fillRect/>
            </a:stretch>
          </p:blipFill>
          <p:spPr bwMode="auto">
            <a:xfrm>
              <a:off x="0" y="3258006"/>
              <a:ext cx="8964488" cy="19762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820" name="矩形 2"/>
            <p:cNvSpPr>
              <a:spLocks noChangeArrowheads="1"/>
            </p:cNvSpPr>
            <p:nvPr/>
          </p:nvSpPr>
          <p:spPr bwMode="auto">
            <a:xfrm>
              <a:off x="1043608" y="3795929"/>
              <a:ext cx="7200767" cy="18411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猜谜的时候，常常要把这几种方法结合起来使用才能猜出正确的谜底。</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1" y="368301"/>
            <a:ext cx="2143125" cy="778933"/>
          </a:xfrm>
          <a:prstGeom prst="rect">
            <a:avLst/>
          </a:prstGeom>
        </p:spPr>
        <p:style>
          <a:lnRef idx="3">
            <a:schemeClr val="lt1"/>
          </a:lnRef>
          <a:fillRef idx="1">
            <a:schemeClr val="accent5"/>
          </a:fillRef>
          <a:effectRef idx="1">
            <a:schemeClr val="accent5"/>
          </a:effectRef>
          <a:fontRef idx="minor">
            <a:schemeClr val="lt1"/>
          </a:fontRef>
        </p:style>
        <p:txBody>
          <a:bodyPr anchor="ctr"/>
          <a:lstStyle/>
          <a:p>
            <a:pPr marL="0" marR="0" lvl="0" indent="0" algn="ctr" defTabSz="1219200" rtl="0" eaLnBrk="0" fontAlgn="auto" latinLnBrk="0" hangingPunct="0">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5842" name="矩形 4"/>
          <p:cNvSpPr>
            <a:spLocks noChangeArrowheads="1"/>
          </p:cNvSpPr>
          <p:nvPr/>
        </p:nvSpPr>
        <p:spPr bwMode="auto">
          <a:xfrm>
            <a:off x="182377" y="368300"/>
            <a:ext cx="2383987"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宋体" panose="02010600030101010101" pitchFamily="2" charset="-122"/>
                <a:ea typeface="等线" panose="02010600030101010101" pitchFamily="2" charset="-122"/>
                <a:cs typeface="+mn-cs"/>
              </a:rPr>
              <a:t>活动范例</a:t>
            </a:r>
          </a:p>
        </p:txBody>
      </p:sp>
      <p:sp>
        <p:nvSpPr>
          <p:cNvPr id="35843" name="矩形 4"/>
          <p:cNvSpPr>
            <a:spLocks noChangeArrowheads="1"/>
          </p:cNvSpPr>
          <p:nvPr/>
        </p:nvSpPr>
        <p:spPr bwMode="auto">
          <a:xfrm>
            <a:off x="352426" y="1424518"/>
            <a:ext cx="8512175"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星期二的下午，我们活动小组在教室举行了一次有趣的猜字谜活动。我们把搜集到的字谜写在小纸条上，然后分别由一个人出谜面，大家来猜，最后统计看谁猜到的最多。</a:t>
            </a: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我出的谜面是：一点上了天，扁担两头弯，下边有人来，右腿伸得远。</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矩形 1"/>
          <p:cNvSpPr>
            <a:spLocks noChangeArrowheads="1"/>
          </p:cNvSpPr>
          <p:nvPr/>
        </p:nvSpPr>
        <p:spPr bwMode="auto">
          <a:xfrm>
            <a:off x="395289" y="1449917"/>
            <a:ext cx="851217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这个字谜让小组同学绞尽脑汁，最后由“机灵鬼”李明同学猜中了，是“定”字</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p>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本次活动在欢声笑语中进行着，不知不觉，我们已经猜了二十几则字谜，其中李乐乐猜中了六则，无疑是本次活动的冠军。</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矩形 1"/>
          <p:cNvSpPr>
            <a:spLocks noChangeArrowheads="1"/>
          </p:cNvSpPr>
          <p:nvPr/>
        </p:nvSpPr>
        <p:spPr bwMode="auto">
          <a:xfrm>
            <a:off x="755650" y="2237318"/>
            <a:ext cx="7920038"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通过这次活动，我们感受到了汉字的趣味性，也摸索到了一些猜字谜的方法，如部件组合法、字义分析法等。</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3" name="图片 5"/>
          <p:cNvPicPr>
            <a:picLocks noChangeAspect="1" noChangeArrowheads="1"/>
          </p:cNvPicPr>
          <p:nvPr/>
        </p:nvPicPr>
        <p:blipFill>
          <a:blip r:embed="rId2" cstate="email"/>
          <a:srcRect/>
          <a:stretch>
            <a:fillRect/>
          </a:stretch>
        </p:blipFill>
        <p:spPr bwMode="auto">
          <a:xfrm>
            <a:off x="0" y="615952"/>
            <a:ext cx="9144000" cy="47455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14" name="矩形 4"/>
          <p:cNvSpPr>
            <a:spLocks noChangeArrowheads="1"/>
          </p:cNvSpPr>
          <p:nvPr/>
        </p:nvSpPr>
        <p:spPr bwMode="auto">
          <a:xfrm>
            <a:off x="2125898" y="3429002"/>
            <a:ext cx="7600157"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en-US" altLang="zh-CN" sz="7200" b="1" i="0" u="none" strike="noStrike" kern="1200" cap="none" spc="0" normalizeH="0" baseline="0" noProof="0">
                <a:ln>
                  <a:noFill/>
                </a:ln>
                <a:solidFill>
                  <a:prstClr val="white"/>
                </a:solidFill>
                <a:effectLst/>
                <a:uLnTx/>
                <a:uFillTx/>
                <a:latin typeface="宋体" panose="02010600030101010101" pitchFamily="2" charset="-122"/>
                <a:ea typeface="等线" panose="02010600030101010101" pitchFamily="2" charset="-122"/>
                <a:cs typeface="+mn-cs"/>
              </a:rPr>
              <a:t>2.</a:t>
            </a:r>
            <a:r>
              <a:rPr kumimoji="0" lang="zh-CN" altLang="en-US" sz="7200" b="1" i="0" u="none" strike="noStrike" kern="1200" cap="none" spc="0" normalizeH="0" baseline="0" noProof="0">
                <a:ln>
                  <a:noFill/>
                </a:ln>
                <a:solidFill>
                  <a:prstClr val="white"/>
                </a:solidFill>
                <a:effectLst/>
                <a:uLnTx/>
                <a:uFillTx/>
                <a:latin typeface="宋体" panose="02010600030101010101" pitchFamily="2" charset="-122"/>
                <a:ea typeface="等线" panose="02010600030101010101" pitchFamily="2" charset="-122"/>
                <a:cs typeface="+mn-cs"/>
              </a:rPr>
              <a:t>门内添“活”字</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1" y="368301"/>
            <a:ext cx="2143125" cy="778933"/>
          </a:xfrm>
          <a:prstGeom prst="rect">
            <a:avLst/>
          </a:prstGeom>
        </p:spPr>
        <p:style>
          <a:lnRef idx="3">
            <a:schemeClr val="lt1"/>
          </a:lnRef>
          <a:fillRef idx="1">
            <a:schemeClr val="accent5"/>
          </a:fillRef>
          <a:effectRef idx="1">
            <a:schemeClr val="accent5"/>
          </a:effectRef>
          <a:fontRef idx="minor">
            <a:schemeClr val="lt1"/>
          </a:fontRef>
        </p:style>
        <p:txBody>
          <a:bodyPr anchor="ctr"/>
          <a:lstStyle/>
          <a:p>
            <a:pPr marL="0" marR="0" lvl="0" indent="0" algn="ctr" defTabSz="1219200" rtl="0" eaLnBrk="0" fontAlgn="auto" latinLnBrk="0" hangingPunct="0">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9938" name="矩形 4"/>
          <p:cNvSpPr>
            <a:spLocks noChangeArrowheads="1"/>
          </p:cNvSpPr>
          <p:nvPr/>
        </p:nvSpPr>
        <p:spPr bwMode="auto">
          <a:xfrm>
            <a:off x="182377" y="359833"/>
            <a:ext cx="2383987"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宋体" panose="02010600030101010101" pitchFamily="2" charset="-122"/>
                <a:ea typeface="等线" panose="02010600030101010101" pitchFamily="2" charset="-122"/>
                <a:cs typeface="+mn-cs"/>
              </a:rPr>
              <a:t>课本解读</a:t>
            </a:r>
          </a:p>
        </p:txBody>
      </p:sp>
      <p:sp>
        <p:nvSpPr>
          <p:cNvPr id="6" name="矩形 5"/>
          <p:cNvSpPr>
            <a:spLocks noChangeArrowheads="1"/>
          </p:cNvSpPr>
          <p:nvPr/>
        </p:nvSpPr>
        <p:spPr bwMode="auto">
          <a:xfrm>
            <a:off x="315914" y="2264833"/>
            <a:ext cx="8504237" cy="50154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杨修：</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175—219</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），我国古代文学家。为人恭敬，学问渊博，极聪慧。史载：</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是时，军国多事，修总知外内，事皆称意。”</a:t>
            </a:r>
          </a:p>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曹操：</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东汉末年政治家、军事家、文学家。</a:t>
            </a:r>
          </a:p>
        </p:txBody>
      </p:sp>
      <p:grpSp>
        <p:nvGrpSpPr>
          <p:cNvPr id="2" name="组合 6"/>
          <p:cNvGrpSpPr/>
          <p:nvPr/>
        </p:nvGrpSpPr>
        <p:grpSpPr bwMode="auto">
          <a:xfrm>
            <a:off x="2916239" y="-455084"/>
            <a:ext cx="2816225" cy="3069056"/>
            <a:chOff x="2915816" y="-341152"/>
            <a:chExt cx="2816596" cy="2301006"/>
          </a:xfrm>
        </p:grpSpPr>
        <p:pic>
          <p:nvPicPr>
            <p:cNvPr id="39941" name="图片 7"/>
            <p:cNvPicPr>
              <a:picLocks noChangeAspect="1" noChangeArrowheads="1"/>
            </p:cNvPicPr>
            <p:nvPr/>
          </p:nvPicPr>
          <p:blipFill>
            <a:blip r:embed="rId2" cstate="email"/>
            <a:srcRect/>
            <a:stretch>
              <a:fillRect/>
            </a:stretch>
          </p:blipFill>
          <p:spPr bwMode="auto">
            <a:xfrm>
              <a:off x="2915816" y="-341152"/>
              <a:ext cx="2816596" cy="2078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42" name="矩形 8"/>
            <p:cNvSpPr>
              <a:spLocks noChangeArrowheads="1"/>
            </p:cNvSpPr>
            <p:nvPr/>
          </p:nvSpPr>
          <p:spPr bwMode="auto">
            <a:xfrm>
              <a:off x="3347864" y="561487"/>
              <a:ext cx="2177853" cy="13983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800" b="1" i="0" u="none" strike="noStrike" kern="1200" cap="none" spc="0" normalizeH="0" baseline="0" noProof="0">
                  <a:ln>
                    <a:noFill/>
                  </a:ln>
                  <a:solidFill>
                    <a:srgbClr val="4B367F"/>
                  </a:solidFill>
                  <a:effectLst/>
                  <a:uLnTx/>
                  <a:uFillTx/>
                  <a:latin typeface="楷体" panose="02010609060101010101" pitchFamily="49" charset="-122"/>
                  <a:ea typeface="楷体" panose="02010609060101010101" pitchFamily="49" charset="-122"/>
                  <a:cs typeface="+mn-cs"/>
                </a:rPr>
                <a:t>人物简介</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Effect transition="in" filter="fade">
                                      <p:cBhvr>
                                        <p:cTn id="14" dur="1000"/>
                                        <p:tgtEl>
                                          <p:spTgt spid="6">
                                            <p:txEl>
                                              <p:pRg st="0" end="0"/>
                                            </p:txEl>
                                          </p:spTgt>
                                        </p:tgtEl>
                                      </p:cBhvr>
                                    </p:animEffect>
                                    <p:anim calcmode="lin" valueType="num">
                                      <p:cBhvr>
                                        <p:cTn id="15"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1" end="1"/>
                                            </p:txEl>
                                          </p:spTgt>
                                        </p:tgtEl>
                                        <p:attrNameLst>
                                          <p:attrName>style.visibility</p:attrName>
                                        </p:attrNameLst>
                                      </p:cBhvr>
                                      <p:to>
                                        <p:strVal val="visible"/>
                                      </p:to>
                                    </p:set>
                                    <p:animEffect transition="in" filter="fade">
                                      <p:cBhvr>
                                        <p:cTn id="21" dur="1000"/>
                                        <p:tgtEl>
                                          <p:spTgt spid="6">
                                            <p:txEl>
                                              <p:pRg st="1" end="1"/>
                                            </p:txEl>
                                          </p:spTgt>
                                        </p:tgtEl>
                                      </p:cBhvr>
                                    </p:animEffect>
                                    <p:anim calcmode="lin" valueType="num">
                                      <p:cBhvr>
                                        <p:cTn id="22"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539751" y="2631018"/>
            <a:ext cx="8064500"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故事介绍了杨修用“生字相加组成新字”的方法为众人讲解了曹操的用意。</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nvGrpSpPr>
          <p:cNvPr id="3" name="组合 2"/>
          <p:cNvGrpSpPr/>
          <p:nvPr/>
        </p:nvGrpSpPr>
        <p:grpSpPr bwMode="auto">
          <a:xfrm>
            <a:off x="2916239" y="-455084"/>
            <a:ext cx="2816225" cy="3069056"/>
            <a:chOff x="2915816" y="-341152"/>
            <a:chExt cx="2816596" cy="2301006"/>
          </a:xfrm>
        </p:grpSpPr>
        <p:pic>
          <p:nvPicPr>
            <p:cNvPr id="40963" name="图片 3"/>
            <p:cNvPicPr>
              <a:picLocks noChangeAspect="1" noChangeArrowheads="1"/>
            </p:cNvPicPr>
            <p:nvPr/>
          </p:nvPicPr>
          <p:blipFill>
            <a:blip r:embed="rId2" cstate="email"/>
            <a:srcRect/>
            <a:stretch>
              <a:fillRect/>
            </a:stretch>
          </p:blipFill>
          <p:spPr bwMode="auto">
            <a:xfrm>
              <a:off x="2915816" y="-341152"/>
              <a:ext cx="2816596" cy="2078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64" name="矩形 4"/>
            <p:cNvSpPr>
              <a:spLocks noChangeArrowheads="1"/>
            </p:cNvSpPr>
            <p:nvPr/>
          </p:nvSpPr>
          <p:spPr bwMode="auto">
            <a:xfrm>
              <a:off x="3347864" y="561487"/>
              <a:ext cx="2177853" cy="13983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800" b="1" i="0" u="none" strike="noStrike" kern="1200" cap="none" spc="0" normalizeH="0" baseline="0" noProof="0">
                  <a:ln>
                    <a:noFill/>
                  </a:ln>
                  <a:solidFill>
                    <a:srgbClr val="4B367F"/>
                  </a:solidFill>
                  <a:effectLst/>
                  <a:uLnTx/>
                  <a:uFillTx/>
                  <a:latin typeface="楷体" panose="02010609060101010101" pitchFamily="49" charset="-122"/>
                  <a:ea typeface="楷体" panose="02010609060101010101" pitchFamily="49" charset="-122"/>
                  <a:cs typeface="+mn-cs"/>
                </a:rPr>
                <a:t>内容解析</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5" name="图片 4"/>
          <p:cNvPicPr>
            <a:picLocks noChangeAspect="1" noChangeArrowheads="1"/>
          </p:cNvPicPr>
          <p:nvPr/>
        </p:nvPicPr>
        <p:blipFill>
          <a:blip r:embed="rId2" cstate="email"/>
          <a:srcRect/>
          <a:stretch>
            <a:fillRect/>
          </a:stretch>
        </p:blipFill>
        <p:spPr bwMode="auto">
          <a:xfrm>
            <a:off x="7018339" y="1348318"/>
            <a:ext cx="1011237" cy="50990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 name="矩形 19"/>
          <p:cNvSpPr/>
          <p:nvPr/>
        </p:nvSpPr>
        <p:spPr>
          <a:xfrm>
            <a:off x="1" y="368301"/>
            <a:ext cx="2143125" cy="778933"/>
          </a:xfrm>
          <a:prstGeom prst="rect">
            <a:avLst/>
          </a:prstGeom>
        </p:spPr>
        <p:style>
          <a:lnRef idx="3">
            <a:schemeClr val="lt1"/>
          </a:lnRef>
          <a:fillRef idx="1">
            <a:schemeClr val="accent5"/>
          </a:fillRef>
          <a:effectRef idx="1">
            <a:schemeClr val="accent5"/>
          </a:effectRef>
          <a:fontRef idx="minor">
            <a:schemeClr val="lt1"/>
          </a:fontRef>
        </p:style>
        <p:txBody>
          <a:bodyPr anchor="ctr"/>
          <a:lstStyle/>
          <a:p>
            <a:pPr marL="0" marR="0" lvl="0" indent="0" algn="ctr" defTabSz="1219200" rtl="0" eaLnBrk="0" fontAlgn="auto" latinLnBrk="0" hangingPunct="0">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1987" name="矩形 4"/>
          <p:cNvSpPr>
            <a:spLocks noChangeArrowheads="1"/>
          </p:cNvSpPr>
          <p:nvPr/>
        </p:nvSpPr>
        <p:spPr bwMode="auto">
          <a:xfrm>
            <a:off x="182377" y="368300"/>
            <a:ext cx="2383987"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宋体" panose="02010600030101010101" pitchFamily="2" charset="-122"/>
                <a:ea typeface="等线" panose="02010600030101010101" pitchFamily="2" charset="-122"/>
                <a:cs typeface="+mn-cs"/>
              </a:rPr>
              <a:t>搜集展示</a:t>
            </a:r>
          </a:p>
        </p:txBody>
      </p:sp>
      <p:grpSp>
        <p:nvGrpSpPr>
          <p:cNvPr id="2" name="组合 3"/>
          <p:cNvGrpSpPr/>
          <p:nvPr/>
        </p:nvGrpSpPr>
        <p:grpSpPr bwMode="auto">
          <a:xfrm>
            <a:off x="468313" y="2180168"/>
            <a:ext cx="4610100" cy="5183345"/>
            <a:chOff x="1249045" y="1484168"/>
            <a:chExt cx="4611209" cy="3886768"/>
          </a:xfrm>
        </p:grpSpPr>
        <p:pic>
          <p:nvPicPr>
            <p:cNvPr id="41989" name="图片 18"/>
            <p:cNvPicPr>
              <a:picLocks noChangeAspect="1" noChangeArrowheads="1"/>
            </p:cNvPicPr>
            <p:nvPr/>
          </p:nvPicPr>
          <p:blipFill>
            <a:blip r:embed="rId3" cstate="email">
              <a:clrChange>
                <a:clrFrom>
                  <a:srgbClr val="FEFEFE"/>
                </a:clrFrom>
                <a:clrTo>
                  <a:srgbClr val="FEFEFE">
                    <a:alpha val="0"/>
                  </a:srgbClr>
                </a:clrTo>
              </a:clrChange>
            </a:blip>
            <a:srcRect/>
            <a:stretch>
              <a:fillRect/>
            </a:stretch>
          </p:blipFill>
          <p:spPr bwMode="auto">
            <a:xfrm>
              <a:off x="1249045" y="1484168"/>
              <a:ext cx="4445508" cy="2334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990" name="矩形 4"/>
            <p:cNvSpPr>
              <a:spLocks noChangeArrowheads="1"/>
            </p:cNvSpPr>
            <p:nvPr/>
          </p:nvSpPr>
          <p:spPr bwMode="auto">
            <a:xfrm>
              <a:off x="1402554" y="1758231"/>
              <a:ext cx="4457700" cy="36127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木字进门很清（闲），</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口字进门（问）声好，</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日字进门站中（间），</a:t>
              </a:r>
            </a:p>
          </p:txBody>
        </p:sp>
      </p:grpSp>
      <p:grpSp>
        <p:nvGrpSpPr>
          <p:cNvPr id="3" name="组合 5"/>
          <p:cNvGrpSpPr/>
          <p:nvPr/>
        </p:nvGrpSpPr>
        <p:grpSpPr bwMode="auto">
          <a:xfrm>
            <a:off x="3206751" y="-795867"/>
            <a:ext cx="2816225" cy="2870474"/>
            <a:chOff x="2915816" y="-341152"/>
            <a:chExt cx="2816596" cy="2152121"/>
          </a:xfrm>
        </p:grpSpPr>
        <p:pic>
          <p:nvPicPr>
            <p:cNvPr id="41992" name="图片 6"/>
            <p:cNvPicPr>
              <a:picLocks noChangeAspect="1" noChangeArrowheads="1"/>
            </p:cNvPicPr>
            <p:nvPr/>
          </p:nvPicPr>
          <p:blipFill>
            <a:blip r:embed="rId4" cstate="email"/>
            <a:srcRect/>
            <a:stretch>
              <a:fillRect/>
            </a:stretch>
          </p:blipFill>
          <p:spPr bwMode="auto">
            <a:xfrm>
              <a:off x="2915816" y="-341152"/>
              <a:ext cx="2816596" cy="2078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993" name="矩形 7"/>
            <p:cNvSpPr>
              <a:spLocks noChangeArrowheads="1"/>
            </p:cNvSpPr>
            <p:nvPr/>
          </p:nvSpPr>
          <p:spPr bwMode="auto">
            <a:xfrm>
              <a:off x="3270108" y="560765"/>
              <a:ext cx="2384548" cy="1250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4B367F"/>
                  </a:solidFill>
                  <a:effectLst/>
                  <a:uLnTx/>
                  <a:uFillTx/>
                  <a:latin typeface="楷体" panose="02010609060101010101" pitchFamily="49" charset="-122"/>
                  <a:ea typeface="楷体" panose="02010609060101010101" pitchFamily="49" charset="-122"/>
                  <a:cs typeface="+mn-cs"/>
                </a:rPr>
                <a:t>加字法字谜</a:t>
              </a:r>
            </a:p>
          </p:txBody>
        </p:sp>
      </p:grpSp>
      <p:pic>
        <p:nvPicPr>
          <p:cNvPr id="41994" name="图片 2"/>
          <p:cNvPicPr>
            <a:picLocks noChangeAspect="1" noChangeArrowheads="1"/>
          </p:cNvPicPr>
          <p:nvPr/>
        </p:nvPicPr>
        <p:blipFill>
          <a:blip r:embed="rId5" cstate="email"/>
          <a:srcRect l="43542" t="13725" r="28761" b="73007"/>
          <a:stretch>
            <a:fillRect/>
          </a:stretch>
        </p:blipFill>
        <p:spPr bwMode="auto">
          <a:xfrm>
            <a:off x="5156201" y="1739901"/>
            <a:ext cx="925513" cy="8064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995" name="图片 14"/>
          <p:cNvPicPr>
            <a:picLocks noChangeAspect="1" noChangeArrowheads="1"/>
          </p:cNvPicPr>
          <p:nvPr/>
        </p:nvPicPr>
        <p:blipFill>
          <a:blip r:embed="rId5" cstate="email"/>
          <a:srcRect l="49776" t="43100" r="32829" b="45847"/>
          <a:stretch>
            <a:fillRect/>
          </a:stretch>
        </p:blipFill>
        <p:spPr bwMode="auto">
          <a:xfrm>
            <a:off x="5364164" y="3524251"/>
            <a:ext cx="581025"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996" name="图片 15"/>
          <p:cNvPicPr>
            <a:picLocks noChangeAspect="1" noChangeArrowheads="1"/>
          </p:cNvPicPr>
          <p:nvPr/>
        </p:nvPicPr>
        <p:blipFill>
          <a:blip r:embed="rId5" cstate="email"/>
          <a:srcRect l="49776" t="70261" r="35408" b="15846"/>
          <a:stretch>
            <a:fillRect/>
          </a:stretch>
        </p:blipFill>
        <p:spPr bwMode="auto">
          <a:xfrm>
            <a:off x="5364163" y="5177368"/>
            <a:ext cx="495300" cy="8445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 name="图片 16"/>
          <p:cNvPicPr>
            <a:picLocks noChangeAspect="1" noChangeArrowheads="1"/>
          </p:cNvPicPr>
          <p:nvPr/>
        </p:nvPicPr>
        <p:blipFill>
          <a:blip r:embed="rId5" cstate="email"/>
          <a:srcRect l="43542" t="13725" r="28761" b="73007"/>
          <a:stretch>
            <a:fillRect/>
          </a:stretch>
        </p:blipFill>
        <p:spPr bwMode="auto">
          <a:xfrm>
            <a:off x="5156201" y="1739901"/>
            <a:ext cx="925513" cy="8064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 name="图片 17"/>
          <p:cNvPicPr>
            <a:picLocks noChangeAspect="1" noChangeArrowheads="1"/>
          </p:cNvPicPr>
          <p:nvPr/>
        </p:nvPicPr>
        <p:blipFill>
          <a:blip r:embed="rId5" cstate="email"/>
          <a:srcRect l="49776" t="43100" r="32829" b="45847"/>
          <a:stretch>
            <a:fillRect/>
          </a:stretch>
        </p:blipFill>
        <p:spPr bwMode="auto">
          <a:xfrm>
            <a:off x="5364164" y="3524251"/>
            <a:ext cx="581025"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 name="图片 18"/>
          <p:cNvPicPr>
            <a:picLocks noChangeAspect="1" noChangeArrowheads="1"/>
          </p:cNvPicPr>
          <p:nvPr/>
        </p:nvPicPr>
        <p:blipFill>
          <a:blip r:embed="rId5" cstate="email"/>
          <a:srcRect l="49776" t="70261" r="35408" b="15846"/>
          <a:stretch>
            <a:fillRect/>
          </a:stretch>
        </p:blipFill>
        <p:spPr bwMode="auto">
          <a:xfrm>
            <a:off x="5364163" y="5177368"/>
            <a:ext cx="495300" cy="8445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2.77778E-7 4.32099E-6 L 0.20052 0.00555 " pathEditMode="relative" rAng="0" ptsTypes="AA">
                                      <p:cBhvr>
                                        <p:cTn id="6" dur="2000" fill="hold"/>
                                        <p:tgtEl>
                                          <p:spTgt spid="17"/>
                                        </p:tgtEl>
                                        <p:attrNameLst>
                                          <p:attrName>ppt_x</p:attrName>
                                          <p:attrName>ppt_y</p:attrName>
                                        </p:attrNameLst>
                                      </p:cBhvr>
                                      <p:rCtr x="10000" y="300"/>
                                    </p:animMotion>
                                  </p:childTnLst>
                                </p:cTn>
                              </p:par>
                            </p:childTnLst>
                          </p:cTn>
                        </p:par>
                      </p:childTnLst>
                    </p:cTn>
                  </p:par>
                  <p:par>
                    <p:cTn id="7" fill="hold">
                      <p:stCondLst>
                        <p:cond delay="indefinite"/>
                      </p:stCondLst>
                      <p:childTnLst>
                        <p:par>
                          <p:cTn id="8" fill="hold">
                            <p:stCondLst>
                              <p:cond delay="0"/>
                            </p:stCondLst>
                            <p:childTnLst>
                              <p:par>
                                <p:cTn id="9" presetID="42" presetClass="path" presetSubtype="0" accel="50000" decel="50000" fill="hold" nodeType="clickEffect">
                                  <p:stCondLst>
                                    <p:cond delay="0"/>
                                  </p:stCondLst>
                                  <p:childTnLst>
                                    <p:animMotion origin="layout" path="M -2.77778E-6 -2.96296E-6 L 0.19653 0.0071 " pathEditMode="relative" rAng="0" ptsTypes="AA">
                                      <p:cBhvr>
                                        <p:cTn id="10" dur="2000" fill="hold"/>
                                        <p:tgtEl>
                                          <p:spTgt spid="18"/>
                                        </p:tgtEl>
                                        <p:attrNameLst>
                                          <p:attrName>ppt_x</p:attrName>
                                          <p:attrName>ppt_y</p:attrName>
                                        </p:attrNameLst>
                                      </p:cBhvr>
                                      <p:rCtr x="9800" y="300"/>
                                    </p:animMotion>
                                  </p:childTnLst>
                                </p:cTn>
                              </p:par>
                            </p:childTnLst>
                          </p:cTn>
                        </p:par>
                      </p:childTnLst>
                    </p:cTn>
                  </p:par>
                  <p:par>
                    <p:cTn id="11" fill="hold">
                      <p:stCondLst>
                        <p:cond delay="indefinite"/>
                      </p:stCondLst>
                      <p:childTnLst>
                        <p:par>
                          <p:cTn id="12" fill="hold">
                            <p:stCondLst>
                              <p:cond delay="0"/>
                            </p:stCondLst>
                            <p:childTnLst>
                              <p:par>
                                <p:cTn id="13" presetID="42" presetClass="path" presetSubtype="0" accel="50000" decel="50000" fill="hold" nodeType="clickEffect">
                                  <p:stCondLst>
                                    <p:cond delay="0"/>
                                  </p:stCondLst>
                                  <p:childTnLst>
                                    <p:animMotion origin="layout" path="M 4.72222E-6 1.97531E-6 L 0.20121 0.00555 " pathEditMode="relative" rAng="0" ptsTypes="AA">
                                      <p:cBhvr>
                                        <p:cTn id="14" dur="2000" fill="hold"/>
                                        <p:tgtEl>
                                          <p:spTgt spid="19"/>
                                        </p:tgtEl>
                                        <p:attrNameLst>
                                          <p:attrName>ppt_x</p:attrName>
                                          <p:attrName>ppt_y</p:attrName>
                                        </p:attrNameLst>
                                      </p:cBhvr>
                                      <p:rCtr x="10100" y="3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2" descr="http://file20.mafengwo.net/M00/EA/3E/wKgB21AZWtu_SNKQAAva-Dt1WHA86.groupinfo.w665_500.jpeg"/>
          <p:cNvPicPr>
            <a:picLocks noChangeAspect="1" noChangeArrowheads="1"/>
          </p:cNvPicPr>
          <p:nvPr/>
        </p:nvPicPr>
        <p:blipFill>
          <a:blip r:embed="rId2" cstate="email"/>
          <a:srcRect/>
          <a:stretch>
            <a:fillRect/>
          </a:stretch>
        </p:blipFill>
        <p:spPr bwMode="auto">
          <a:xfrm>
            <a:off x="-3175"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133" name="Picture 13"/>
          <p:cNvPicPr>
            <a:picLocks noChangeAspect="1" noChangeArrowheads="1"/>
          </p:cNvPicPr>
          <p:nvPr/>
        </p:nvPicPr>
        <p:blipFill>
          <a:blip r:embed="rId3" cstate="email"/>
          <a:srcRect/>
          <a:stretch>
            <a:fillRect/>
          </a:stretch>
        </p:blipFill>
        <p:spPr bwMode="auto">
          <a:xfrm>
            <a:off x="-3175"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134" name="Picture 14"/>
          <p:cNvPicPr>
            <a:picLocks noChangeAspect="1" noChangeArrowheads="1"/>
          </p:cNvPicPr>
          <p:nvPr/>
        </p:nvPicPr>
        <p:blipFill>
          <a:blip r:embed="rId4"/>
          <a:srcRect/>
          <a:stretch>
            <a:fillRect/>
          </a:stretch>
        </p:blipFill>
        <p:spPr bwMode="auto">
          <a:xfrm>
            <a:off x="1" y="-16933"/>
            <a:ext cx="9140825" cy="6874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4" name="TextBox 1"/>
          <p:cNvSpPr txBox="1">
            <a:spLocks noChangeArrowheads="1"/>
          </p:cNvSpPr>
          <p:nvPr/>
        </p:nvSpPr>
        <p:spPr bwMode="auto">
          <a:xfrm>
            <a:off x="560807" y="260352"/>
            <a:ext cx="2970686"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lgn="ctr" defTabSz="1219200" fontAlgn="base">
              <a:spcBef>
                <a:spcPct val="0"/>
              </a:spcBef>
              <a:spcAft>
                <a:spcPct val="0"/>
              </a:spcAft>
              <a:defRPr/>
            </a:pPr>
            <a:r>
              <a:rPr lang="zh-CN" altLang="en-US" sz="4800" b="1">
                <a:solidFill>
                  <a:srgbClr val="FF0000"/>
                </a:solidFill>
                <a:latin typeface="黑体" panose="02010609060101010101" pitchFamily="49" charset="-122"/>
                <a:ea typeface="黑体" panose="02010609060101010101" pitchFamily="49" charset="-122"/>
              </a:rPr>
              <a:t>萧红故居 </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circle(in)">
                                      <p:cBhvr>
                                        <p:cTn id="7" dur="20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5133"/>
                                        </p:tgtEl>
                                        <p:attrNameLst>
                                          <p:attrName>style.visibility</p:attrName>
                                        </p:attrNameLst>
                                      </p:cBhvr>
                                      <p:to>
                                        <p:strVal val="visible"/>
                                      </p:to>
                                    </p:set>
                                    <p:animEffect transition="in" filter="wipe(down)">
                                      <p:cBhvr>
                                        <p:cTn id="12" dur="500"/>
                                        <p:tgtEl>
                                          <p:spTgt spid="5133"/>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5134"/>
                                        </p:tgtEl>
                                        <p:attrNameLst>
                                          <p:attrName>style.visibility</p:attrName>
                                        </p:attrNameLst>
                                      </p:cBhvr>
                                      <p:to>
                                        <p:strVal val="visible"/>
                                      </p:to>
                                    </p:set>
                                    <p:animEffect transition="in" filter="circle(in)">
                                      <p:cBhvr>
                                        <p:cTn id="17" dur="2000"/>
                                        <p:tgtEl>
                                          <p:spTgt spid="5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09" name="图片 4"/>
          <p:cNvPicPr>
            <a:picLocks noChangeAspect="1" noChangeArrowheads="1"/>
          </p:cNvPicPr>
          <p:nvPr/>
        </p:nvPicPr>
        <p:blipFill>
          <a:blip r:embed="rId2" cstate="email"/>
          <a:srcRect/>
          <a:stretch>
            <a:fillRect/>
          </a:stretch>
        </p:blipFill>
        <p:spPr bwMode="auto">
          <a:xfrm>
            <a:off x="7018339" y="1348319"/>
            <a:ext cx="1011237" cy="1407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组合 7"/>
          <p:cNvGrpSpPr/>
          <p:nvPr/>
        </p:nvGrpSpPr>
        <p:grpSpPr bwMode="auto">
          <a:xfrm>
            <a:off x="395289" y="1871134"/>
            <a:ext cx="4645025" cy="5183343"/>
            <a:chOff x="279397" y="1309063"/>
            <a:chExt cx="4645847" cy="3886767"/>
          </a:xfrm>
        </p:grpSpPr>
        <p:pic>
          <p:nvPicPr>
            <p:cNvPr id="43011" name="图片 6"/>
            <p:cNvPicPr>
              <a:picLocks noChangeAspect="1" noChangeArrowheads="1"/>
            </p:cNvPicPr>
            <p:nvPr/>
          </p:nvPicPr>
          <p:blipFill>
            <a:blip r:embed="rId3" cstate="email">
              <a:clrChange>
                <a:clrFrom>
                  <a:srgbClr val="FEFEFE"/>
                </a:clrFrom>
                <a:clrTo>
                  <a:srgbClr val="FEFEFE">
                    <a:alpha val="0"/>
                  </a:srgbClr>
                </a:clrTo>
              </a:clrChange>
            </a:blip>
            <a:srcRect/>
            <a:stretch>
              <a:fillRect/>
            </a:stretch>
          </p:blipFill>
          <p:spPr bwMode="auto">
            <a:xfrm>
              <a:off x="279397" y="1309063"/>
              <a:ext cx="4445508" cy="2334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12" name="矩形 4"/>
            <p:cNvSpPr>
              <a:spLocks noChangeArrowheads="1"/>
            </p:cNvSpPr>
            <p:nvPr/>
          </p:nvSpPr>
          <p:spPr bwMode="auto">
            <a:xfrm>
              <a:off x="467544" y="1583125"/>
              <a:ext cx="4457700" cy="36127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市字进门看热（闹），</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人字进门金光（闪），</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王字进门是（闰）年，</a:t>
              </a:r>
            </a:p>
          </p:txBody>
        </p:sp>
      </p:grpSp>
      <p:pic>
        <p:nvPicPr>
          <p:cNvPr id="43013" name="图片 1"/>
          <p:cNvPicPr>
            <a:picLocks noChangeAspect="1" noChangeArrowheads="1"/>
          </p:cNvPicPr>
          <p:nvPr/>
        </p:nvPicPr>
        <p:blipFill>
          <a:blip r:embed="rId4" cstate="email"/>
          <a:srcRect l="36559" t="11739" r="34979" b="14046"/>
          <a:stretch>
            <a:fillRect/>
          </a:stretch>
        </p:blipFill>
        <p:spPr bwMode="auto">
          <a:xfrm>
            <a:off x="5148264" y="1701802"/>
            <a:ext cx="576262" cy="45106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 name="图片 7"/>
          <p:cNvPicPr>
            <a:picLocks noChangeAspect="1" noChangeArrowheads="1"/>
          </p:cNvPicPr>
          <p:nvPr/>
        </p:nvPicPr>
        <p:blipFill>
          <a:blip r:embed="rId4" cstate="email"/>
          <a:srcRect l="36559" t="11739" r="34979" b="70892"/>
          <a:stretch>
            <a:fillRect/>
          </a:stretch>
        </p:blipFill>
        <p:spPr bwMode="auto">
          <a:xfrm>
            <a:off x="5148264" y="1701801"/>
            <a:ext cx="576262" cy="1054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8"/>
          <p:cNvPicPr>
            <a:picLocks noChangeAspect="1" noChangeArrowheads="1"/>
          </p:cNvPicPr>
          <p:nvPr/>
        </p:nvPicPr>
        <p:blipFill>
          <a:blip r:embed="rId4" cstate="email"/>
          <a:srcRect l="36559" t="43320" r="34979" b="45627"/>
          <a:stretch>
            <a:fillRect/>
          </a:stretch>
        </p:blipFill>
        <p:spPr bwMode="auto">
          <a:xfrm>
            <a:off x="5153026" y="3621619"/>
            <a:ext cx="576263" cy="6709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图片 9"/>
          <p:cNvPicPr>
            <a:picLocks noChangeAspect="1" noChangeArrowheads="1"/>
          </p:cNvPicPr>
          <p:nvPr/>
        </p:nvPicPr>
        <p:blipFill>
          <a:blip r:embed="rId4" cstate="email"/>
          <a:srcRect l="36559" t="71742" r="34979" b="14046"/>
          <a:stretch>
            <a:fillRect/>
          </a:stretch>
        </p:blipFill>
        <p:spPr bwMode="auto">
          <a:xfrm>
            <a:off x="5143501" y="5348817"/>
            <a:ext cx="57626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017" name="图片 4"/>
          <p:cNvPicPr>
            <a:picLocks noChangeAspect="1" noChangeArrowheads="1"/>
          </p:cNvPicPr>
          <p:nvPr/>
        </p:nvPicPr>
        <p:blipFill>
          <a:blip r:embed="rId5" cstate="email"/>
          <a:srcRect/>
          <a:stretch>
            <a:fillRect/>
          </a:stretch>
        </p:blipFill>
        <p:spPr bwMode="auto">
          <a:xfrm>
            <a:off x="6953250" y="3333751"/>
            <a:ext cx="1011238" cy="31136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4.44444E-6 5.55112E-17 L 0.22136 0.00123 " pathEditMode="relative" rAng="0" ptsTypes="AA">
                                      <p:cBhvr>
                                        <p:cTn id="6" dur="2000" fill="hold"/>
                                        <p:tgtEl>
                                          <p:spTgt spid="8"/>
                                        </p:tgtEl>
                                        <p:attrNameLst>
                                          <p:attrName>ppt_x</p:attrName>
                                          <p:attrName>ppt_y</p:attrName>
                                        </p:attrNameLst>
                                      </p:cBhvr>
                                      <p:rCtr x="11100" y="100"/>
                                    </p:animMotion>
                                  </p:childTnLst>
                                </p:cTn>
                              </p:par>
                            </p:childTnLst>
                          </p:cTn>
                        </p:par>
                      </p:childTnLst>
                    </p:cTn>
                  </p:par>
                  <p:par>
                    <p:cTn id="7" fill="hold">
                      <p:stCondLst>
                        <p:cond delay="indefinite"/>
                      </p:stCondLst>
                      <p:childTnLst>
                        <p:par>
                          <p:cTn id="8" fill="hold">
                            <p:stCondLst>
                              <p:cond delay="0"/>
                            </p:stCondLst>
                            <p:childTnLst>
                              <p:par>
                                <p:cTn id="9" presetID="42" presetClass="path" presetSubtype="0" accel="50000" decel="50000" fill="hold" nodeType="clickEffect">
                                  <p:stCondLst>
                                    <p:cond delay="0"/>
                                  </p:stCondLst>
                                  <p:childTnLst>
                                    <p:animMotion origin="layout" path="M 4.72222E-6 -1.85185E-6 L 0.21215 -0.00679 " pathEditMode="relative" rAng="0" ptsTypes="AA">
                                      <p:cBhvr>
                                        <p:cTn id="10" dur="2000" fill="hold"/>
                                        <p:tgtEl>
                                          <p:spTgt spid="9"/>
                                        </p:tgtEl>
                                        <p:attrNameLst>
                                          <p:attrName>ppt_x</p:attrName>
                                          <p:attrName>ppt_y</p:attrName>
                                        </p:attrNameLst>
                                      </p:cBhvr>
                                      <p:rCtr x="10600" y="-300"/>
                                    </p:animMotion>
                                  </p:childTnLst>
                                </p:cTn>
                              </p:par>
                            </p:childTnLst>
                          </p:cTn>
                        </p:par>
                      </p:childTnLst>
                    </p:cTn>
                  </p:par>
                  <p:par>
                    <p:cTn id="11" fill="hold">
                      <p:stCondLst>
                        <p:cond delay="indefinite"/>
                      </p:stCondLst>
                      <p:childTnLst>
                        <p:par>
                          <p:cTn id="12" fill="hold">
                            <p:stCondLst>
                              <p:cond delay="0"/>
                            </p:stCondLst>
                            <p:childTnLst>
                              <p:par>
                                <p:cTn id="13" presetID="42" presetClass="path" presetSubtype="0" accel="50000" decel="50000" fill="hold" nodeType="clickEffect">
                                  <p:stCondLst>
                                    <p:cond delay="0"/>
                                  </p:stCondLst>
                                  <p:childTnLst>
                                    <p:animMotion origin="layout" path="M -3.61111E-6 -1.23457E-6 L 0.2132 -0.00679 " pathEditMode="relative" rAng="0" ptsTypes="AA">
                                      <p:cBhvr>
                                        <p:cTn id="14" dur="2000" fill="hold"/>
                                        <p:tgtEl>
                                          <p:spTgt spid="10"/>
                                        </p:tgtEl>
                                        <p:attrNameLst>
                                          <p:attrName>ppt_x</p:attrName>
                                          <p:attrName>ppt_y</p:attrName>
                                        </p:attrNameLst>
                                      </p:cBhvr>
                                      <p:rCtr x="10700" y="-3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9"/>
          <p:cNvGrpSpPr/>
          <p:nvPr/>
        </p:nvGrpSpPr>
        <p:grpSpPr bwMode="auto">
          <a:xfrm>
            <a:off x="395288" y="1873251"/>
            <a:ext cx="4573587" cy="5183095"/>
            <a:chOff x="279397" y="1309063"/>
            <a:chExt cx="4573839" cy="3889225"/>
          </a:xfrm>
        </p:grpSpPr>
        <p:pic>
          <p:nvPicPr>
            <p:cNvPr id="44034" name="图片 8"/>
            <p:cNvPicPr>
              <a:picLocks noChangeAspect="1" noChangeArrowheads="1"/>
            </p:cNvPicPr>
            <p:nvPr/>
          </p:nvPicPr>
          <p:blipFill>
            <a:blip r:embed="rId2" cstate="email">
              <a:clrChange>
                <a:clrFrom>
                  <a:srgbClr val="FEFEFE"/>
                </a:clrFrom>
                <a:clrTo>
                  <a:srgbClr val="FEFEFE">
                    <a:alpha val="0"/>
                  </a:srgbClr>
                </a:clrTo>
              </a:clrChange>
            </a:blip>
            <a:srcRect/>
            <a:stretch>
              <a:fillRect/>
            </a:stretch>
          </p:blipFill>
          <p:spPr bwMode="auto">
            <a:xfrm>
              <a:off x="279397" y="1309063"/>
              <a:ext cx="4445508" cy="2334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035" name="矩形 4"/>
            <p:cNvSpPr>
              <a:spLocks noChangeArrowheads="1"/>
            </p:cNvSpPr>
            <p:nvPr/>
          </p:nvSpPr>
          <p:spPr bwMode="auto">
            <a:xfrm>
              <a:off x="395536" y="1583125"/>
              <a:ext cx="4457700" cy="3615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活字进门摆（阔）气，</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心字进门天气（闷），</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甲字进门（闸）门关。</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pic>
        <p:nvPicPr>
          <p:cNvPr id="44036" name="图片 4"/>
          <p:cNvPicPr>
            <a:picLocks noChangeAspect="1" noChangeArrowheads="1"/>
          </p:cNvPicPr>
          <p:nvPr/>
        </p:nvPicPr>
        <p:blipFill>
          <a:blip r:embed="rId3" cstate="email"/>
          <a:srcRect/>
          <a:stretch>
            <a:fillRect/>
          </a:stretch>
        </p:blipFill>
        <p:spPr bwMode="auto">
          <a:xfrm>
            <a:off x="7042151" y="1348318"/>
            <a:ext cx="1011238" cy="50990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037" name="图片 1"/>
          <p:cNvPicPr>
            <a:picLocks noChangeAspect="1" noChangeArrowheads="1"/>
          </p:cNvPicPr>
          <p:nvPr/>
        </p:nvPicPr>
        <p:blipFill>
          <a:blip r:embed="rId4" cstate="email"/>
          <a:srcRect l="28461" t="9474" r="28847" b="13152"/>
          <a:stretch>
            <a:fillRect/>
          </a:stretch>
        </p:blipFill>
        <p:spPr bwMode="auto">
          <a:xfrm>
            <a:off x="5148264" y="1604435"/>
            <a:ext cx="863600" cy="4705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 name="图片 7"/>
          <p:cNvPicPr>
            <a:picLocks noChangeAspect="1" noChangeArrowheads="1"/>
          </p:cNvPicPr>
          <p:nvPr/>
        </p:nvPicPr>
        <p:blipFill>
          <a:blip r:embed="rId4" cstate="email"/>
          <a:srcRect l="28461" t="9474" r="28847" b="73157"/>
          <a:stretch>
            <a:fillRect/>
          </a:stretch>
        </p:blipFill>
        <p:spPr bwMode="auto">
          <a:xfrm>
            <a:off x="5159376" y="1604435"/>
            <a:ext cx="863600" cy="1056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8"/>
          <p:cNvPicPr>
            <a:picLocks noChangeAspect="1" noChangeArrowheads="1"/>
          </p:cNvPicPr>
          <p:nvPr/>
        </p:nvPicPr>
        <p:blipFill>
          <a:blip r:embed="rId4" cstate="email"/>
          <a:srcRect l="28461" t="42635" r="28847" b="43155"/>
          <a:stretch>
            <a:fillRect/>
          </a:stretch>
        </p:blipFill>
        <p:spPr bwMode="auto">
          <a:xfrm>
            <a:off x="5159376" y="3621617"/>
            <a:ext cx="863600"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图片 9"/>
          <p:cNvPicPr>
            <a:picLocks noChangeAspect="1" noChangeArrowheads="1"/>
          </p:cNvPicPr>
          <p:nvPr/>
        </p:nvPicPr>
        <p:blipFill>
          <a:blip r:embed="rId4" cstate="email"/>
          <a:srcRect l="28461" t="69479" r="28847" b="13152"/>
          <a:stretch>
            <a:fillRect/>
          </a:stretch>
        </p:blipFill>
        <p:spPr bwMode="auto">
          <a:xfrm>
            <a:off x="5159376" y="5253569"/>
            <a:ext cx="863600" cy="1056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1.66667E-6 -2.46914E-6 L 0.20347 -0.00679 " pathEditMode="relative" rAng="0" ptsTypes="AA">
                                      <p:cBhvr>
                                        <p:cTn id="6" dur="2000" fill="hold"/>
                                        <p:tgtEl>
                                          <p:spTgt spid="8"/>
                                        </p:tgtEl>
                                        <p:attrNameLst>
                                          <p:attrName>ppt_x</p:attrName>
                                          <p:attrName>ppt_y</p:attrName>
                                        </p:attrNameLst>
                                      </p:cBhvr>
                                      <p:rCtr x="10200" y="-300"/>
                                    </p:animMotion>
                                  </p:childTnLst>
                                </p:cTn>
                              </p:par>
                            </p:childTnLst>
                          </p:cTn>
                        </p:par>
                      </p:childTnLst>
                    </p:cTn>
                  </p:par>
                  <p:par>
                    <p:cTn id="7" fill="hold">
                      <p:stCondLst>
                        <p:cond delay="indefinite"/>
                      </p:stCondLst>
                      <p:childTnLst>
                        <p:par>
                          <p:cTn id="8" fill="hold">
                            <p:stCondLst>
                              <p:cond delay="0"/>
                            </p:stCondLst>
                            <p:childTnLst>
                              <p:par>
                                <p:cTn id="9" presetID="42" presetClass="path" presetSubtype="0" accel="50000" decel="50000" fill="hold" nodeType="clickEffect">
                                  <p:stCondLst>
                                    <p:cond delay="0"/>
                                  </p:stCondLst>
                                  <p:childTnLst>
                                    <p:animMotion origin="layout" path="M 1.66667E-6 6.17284E-7 L 0.20347 -0.0071 " pathEditMode="relative" rAng="0" ptsTypes="AA">
                                      <p:cBhvr>
                                        <p:cTn id="10" dur="2000" fill="hold"/>
                                        <p:tgtEl>
                                          <p:spTgt spid="9"/>
                                        </p:tgtEl>
                                        <p:attrNameLst>
                                          <p:attrName>ppt_x</p:attrName>
                                          <p:attrName>ppt_y</p:attrName>
                                        </p:attrNameLst>
                                      </p:cBhvr>
                                      <p:rCtr x="10200" y="-400"/>
                                    </p:animMotion>
                                  </p:childTnLst>
                                </p:cTn>
                              </p:par>
                            </p:childTnLst>
                          </p:cTn>
                        </p:par>
                      </p:childTnLst>
                    </p:cTn>
                  </p:par>
                  <p:par>
                    <p:cTn id="11" fill="hold">
                      <p:stCondLst>
                        <p:cond delay="indefinite"/>
                      </p:stCondLst>
                      <p:childTnLst>
                        <p:par>
                          <p:cTn id="12" fill="hold">
                            <p:stCondLst>
                              <p:cond delay="0"/>
                            </p:stCondLst>
                            <p:childTnLst>
                              <p:par>
                                <p:cTn id="13" presetID="42" presetClass="path" presetSubtype="0" accel="50000" decel="50000" fill="hold" nodeType="clickEffect">
                                  <p:stCondLst>
                                    <p:cond delay="0"/>
                                  </p:stCondLst>
                                  <p:childTnLst>
                                    <p:animMotion origin="layout" path="M 1.66667E-6 -1.23457E-6 L 0.20347 -0.00679 " pathEditMode="relative" rAng="0" ptsTypes="AA">
                                      <p:cBhvr>
                                        <p:cTn id="14" dur="2000" fill="hold"/>
                                        <p:tgtEl>
                                          <p:spTgt spid="10"/>
                                        </p:tgtEl>
                                        <p:attrNameLst>
                                          <p:attrName>ppt_x</p:attrName>
                                          <p:attrName>ppt_y</p:attrName>
                                        </p:attrNameLst>
                                      </p:cBhvr>
                                      <p:rCtr x="10200" y="-3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7" name="图片 5"/>
          <p:cNvPicPr>
            <a:picLocks noChangeAspect="1" noChangeArrowheads="1"/>
          </p:cNvPicPr>
          <p:nvPr/>
        </p:nvPicPr>
        <p:blipFill>
          <a:blip r:embed="rId2" cstate="email"/>
          <a:srcRect/>
          <a:stretch>
            <a:fillRect/>
          </a:stretch>
        </p:blipFill>
        <p:spPr bwMode="auto">
          <a:xfrm>
            <a:off x="0" y="615952"/>
            <a:ext cx="9144000" cy="47455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58" name="矩形 4"/>
          <p:cNvSpPr>
            <a:spLocks noChangeArrowheads="1"/>
          </p:cNvSpPr>
          <p:nvPr/>
        </p:nvSpPr>
        <p:spPr bwMode="auto">
          <a:xfrm>
            <a:off x="2421267" y="3716868"/>
            <a:ext cx="5747087"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en-US" altLang="zh-CN" sz="7200" b="1" i="0" u="none" strike="noStrike" kern="1200" cap="none" spc="0" normalizeH="0" baseline="0" noProof="0">
                <a:ln>
                  <a:noFill/>
                </a:ln>
                <a:solidFill>
                  <a:prstClr val="white"/>
                </a:solidFill>
                <a:effectLst/>
                <a:uLnTx/>
                <a:uFillTx/>
                <a:latin typeface="宋体" panose="02010600030101010101" pitchFamily="2" charset="-122"/>
                <a:ea typeface="等线" panose="02010600030101010101" pitchFamily="2" charset="-122"/>
                <a:cs typeface="+mn-cs"/>
              </a:rPr>
              <a:t>3.</a:t>
            </a:r>
            <a:r>
              <a:rPr kumimoji="0" lang="zh-CN" altLang="en-US" sz="7200" b="1" i="0" u="none" strike="noStrike" kern="1200" cap="none" spc="0" normalizeH="0" baseline="0" noProof="0">
                <a:ln>
                  <a:noFill/>
                </a:ln>
                <a:solidFill>
                  <a:prstClr val="white"/>
                </a:solidFill>
                <a:effectLst/>
                <a:uLnTx/>
                <a:uFillTx/>
                <a:latin typeface="宋体" panose="02010600030101010101" pitchFamily="2" charset="-122"/>
                <a:ea typeface="等线" panose="02010600030101010101" pitchFamily="2" charset="-122"/>
                <a:cs typeface="+mn-cs"/>
              </a:rPr>
              <a:t>有趣的谐音</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1" y="368301"/>
            <a:ext cx="2143125" cy="778933"/>
          </a:xfrm>
          <a:prstGeom prst="rect">
            <a:avLst/>
          </a:prstGeom>
        </p:spPr>
        <p:style>
          <a:lnRef idx="3">
            <a:schemeClr val="lt1"/>
          </a:lnRef>
          <a:fillRef idx="1">
            <a:schemeClr val="accent5"/>
          </a:fillRef>
          <a:effectRef idx="1">
            <a:schemeClr val="accent5"/>
          </a:effectRef>
          <a:fontRef idx="minor">
            <a:schemeClr val="lt1"/>
          </a:fontRef>
        </p:style>
        <p:txBody>
          <a:bodyPr anchor="ctr"/>
          <a:lstStyle/>
          <a:p>
            <a:pPr marL="0" marR="0" lvl="0" indent="0" algn="ctr" defTabSz="1219200" rtl="0" eaLnBrk="0" fontAlgn="auto" latinLnBrk="0" hangingPunct="0">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6082" name="矩形 4"/>
          <p:cNvSpPr>
            <a:spLocks noChangeArrowheads="1"/>
          </p:cNvSpPr>
          <p:nvPr/>
        </p:nvSpPr>
        <p:spPr bwMode="auto">
          <a:xfrm>
            <a:off x="182377" y="368300"/>
            <a:ext cx="2383987"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宋体" panose="02010600030101010101" pitchFamily="2" charset="-122"/>
                <a:ea typeface="等线" panose="02010600030101010101" pitchFamily="2" charset="-122"/>
                <a:cs typeface="+mn-cs"/>
              </a:rPr>
              <a:t>课本解读</a:t>
            </a:r>
          </a:p>
        </p:txBody>
      </p:sp>
      <p:sp>
        <p:nvSpPr>
          <p:cNvPr id="32771" name="矩形 4"/>
          <p:cNvSpPr>
            <a:spLocks noChangeArrowheads="1"/>
          </p:cNvSpPr>
          <p:nvPr/>
        </p:nvSpPr>
        <p:spPr bwMode="auto">
          <a:xfrm>
            <a:off x="331788" y="1424517"/>
            <a:ext cx="8496300"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auto" latinLnBrk="0" hangingPunct="1">
              <a:lnSpc>
                <a:spcPct val="120000"/>
              </a:lnSpc>
              <a:spcBef>
                <a:spcPts val="0"/>
              </a:spcBef>
              <a:spcAft>
                <a:spcPts val="0"/>
              </a:spcAft>
              <a:buClrTx/>
              <a:buSzTx/>
              <a:buFont typeface="Wingdings" panose="05000000000000000000" pitchFamily="2" charset="2"/>
              <a:buChar char="u"/>
              <a:defRPr/>
            </a:pPr>
            <a:r>
              <a:rPr kumimoji="0" lang="zh-CN" altLang="en-US" sz="4265" b="1" i="0" u="none" strike="noStrike" kern="1200" cap="none" spc="0" normalizeH="0" baseline="0" noProof="0" dirty="0">
                <a:ln>
                  <a:noFill/>
                </a:ln>
                <a:solidFill>
                  <a:srgbClr val="FF0066"/>
                </a:solidFill>
                <a:effectLst/>
                <a:uLnTx/>
                <a:uFillTx/>
                <a:latin typeface="楷体" panose="02010609060101010101" pitchFamily="49" charset="-122"/>
                <a:ea typeface="楷体" panose="02010609060101010101" pitchFamily="49" charset="-122"/>
                <a:cs typeface="+mn-cs"/>
              </a:rPr>
              <a:t>了解谐音及歇后语</a:t>
            </a: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谐音就是利用汉字同音或近音的条件，用同音字或近音字来代替本字，产生风趣的表达效果</a:t>
            </a:r>
            <a:r>
              <a:rPr kumimoji="0" lang="en-US" altLang="en-US" sz="4265" b="1" i="0" u="none" strike="noStrike" kern="1200" cap="none" spc="0" normalizeH="0" baseline="0" noProof="0" dirty="0">
                <a:ln>
                  <a:noFill/>
                </a:ln>
                <a:solidFill>
                  <a:prstClr val="black"/>
                </a:solidFill>
                <a:effectLst/>
                <a:uLnTx/>
                <a:uFillTx/>
                <a:latin typeface="楷体" panose="02010609060101010101" pitchFamily="49" charset="-122"/>
                <a:ea typeface="宋体" panose="02010600030101010101" pitchFamily="2" charset="-122"/>
                <a:cs typeface="+mn-cs"/>
              </a:rPr>
              <a:t>。</a:t>
            </a: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    歇后语是中国人民在生活中创造的一种特殊语言形式。</a:t>
            </a:r>
            <a:endParaRPr kumimoji="0" lang="en-US"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2771"/>
                                        </p:tgtEl>
                                        <p:attrNameLst>
                                          <p:attrName>style.visibility</p:attrName>
                                        </p:attrNameLst>
                                      </p:cBhvr>
                                      <p:to>
                                        <p:strVal val="visible"/>
                                      </p:to>
                                    </p:set>
                                    <p:animEffect transition="in" filter="fade">
                                      <p:cBhvr>
                                        <p:cTn id="7" dur="1000"/>
                                        <p:tgtEl>
                                          <p:spTgt spid="32771"/>
                                        </p:tgtEl>
                                      </p:cBhvr>
                                    </p:animEffect>
                                    <p:anim calcmode="lin" valueType="num">
                                      <p:cBhvr>
                                        <p:cTn id="8" dur="1000" fill="hold"/>
                                        <p:tgtEl>
                                          <p:spTgt spid="32771"/>
                                        </p:tgtEl>
                                        <p:attrNameLst>
                                          <p:attrName>ppt_x</p:attrName>
                                        </p:attrNameLst>
                                      </p:cBhvr>
                                      <p:tavLst>
                                        <p:tav tm="0">
                                          <p:val>
                                            <p:strVal val="#ppt_x"/>
                                          </p:val>
                                        </p:tav>
                                        <p:tav tm="100000">
                                          <p:val>
                                            <p:strVal val="#ppt_x"/>
                                          </p:val>
                                        </p:tav>
                                      </p:tavLst>
                                    </p:anim>
                                    <p:anim calcmode="lin" valueType="num">
                                      <p:cBhvr>
                                        <p:cTn id="9" dur="1000" fill="hold"/>
                                        <p:tgtEl>
                                          <p:spTgt spid="327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1" grpId="0"/>
    </p:bld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矩形 4"/>
          <p:cNvSpPr>
            <a:spLocks noChangeArrowheads="1"/>
          </p:cNvSpPr>
          <p:nvPr/>
        </p:nvSpPr>
        <p:spPr bwMode="auto">
          <a:xfrm>
            <a:off x="315913" y="1695451"/>
            <a:ext cx="8496300"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它一般由两部分组成，前半部分是形象的比喻，像谜面；后半部分是解释、说明，像谜底。在一定的语言环境中，通常说出前半部分，“歇”去后半部分，就可以领会和猜想出它的本义，所以称它为歇后语。</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矩形 4"/>
          <p:cNvSpPr>
            <a:spLocks noChangeArrowheads="1"/>
          </p:cNvSpPr>
          <p:nvPr/>
        </p:nvSpPr>
        <p:spPr bwMode="auto">
          <a:xfrm>
            <a:off x="323850" y="933451"/>
            <a:ext cx="8496300"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auto" latinLnBrk="0" hangingPunct="1">
              <a:lnSpc>
                <a:spcPct val="120000"/>
              </a:lnSpc>
              <a:spcBef>
                <a:spcPts val="0"/>
              </a:spcBef>
              <a:spcAft>
                <a:spcPts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材料中谐音的字词：</a:t>
            </a:r>
            <a:endPar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endParaRPr>
          </a:p>
        </p:txBody>
      </p:sp>
      <p:sp>
        <p:nvSpPr>
          <p:cNvPr id="3" name="矩形 4"/>
          <p:cNvSpPr>
            <a:spLocks noChangeArrowheads="1"/>
          </p:cNvSpPr>
          <p:nvPr/>
        </p:nvSpPr>
        <p:spPr bwMode="auto">
          <a:xfrm>
            <a:off x="1187451" y="2194984"/>
            <a:ext cx="3240088" cy="3045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5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照</a:t>
            </a:r>
            <a:r>
              <a:rPr kumimoji="0" lang="zh-CN" altLang="en-US" sz="4265" b="1" i="0" u="none" strike="noStrike" kern="1200" cap="none" spc="0" normalizeH="0" baseline="0" noProof="0">
                <a:ln>
                  <a:noFill/>
                </a:ln>
                <a:solidFill>
                  <a:srgbClr val="00B050"/>
                </a:solidFill>
                <a:effectLst/>
                <a:uLnTx/>
                <a:uFillTx/>
                <a:latin typeface="楷体" panose="02010609060101010101" pitchFamily="49" charset="-122"/>
                <a:ea typeface="楷体" panose="02010609060101010101" pitchFamily="49" charset="-122"/>
                <a:cs typeface="+mn-cs"/>
              </a:rPr>
              <a:t>旧</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（舅）</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5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00B050"/>
                </a:solidFill>
                <a:effectLst/>
                <a:uLnTx/>
                <a:uFillTx/>
                <a:latin typeface="楷体" panose="02010609060101010101" pitchFamily="49" charset="-122"/>
                <a:ea typeface="楷体" panose="02010609060101010101" pitchFamily="49" charset="-122"/>
                <a:cs typeface="+mn-cs"/>
              </a:rPr>
              <a:t>无</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（吴）用</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5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净是</a:t>
            </a:r>
            <a:r>
              <a:rPr kumimoji="0" lang="zh-CN" altLang="en-US" sz="4265" b="1" i="0" u="none" strike="noStrike" kern="1200" cap="none" spc="0" normalizeH="0" baseline="0" noProof="0">
                <a:ln>
                  <a:noFill/>
                </a:ln>
                <a:solidFill>
                  <a:srgbClr val="00B050"/>
                </a:solidFill>
                <a:effectLst/>
                <a:uLnTx/>
                <a:uFillTx/>
                <a:latin typeface="楷体" panose="02010609060101010101" pitchFamily="49" charset="-122"/>
                <a:ea typeface="楷体" panose="02010609060101010101" pitchFamily="49" charset="-122"/>
                <a:cs typeface="+mn-cs"/>
              </a:rPr>
              <a:t>输</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（书）</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4" name="矩形 4"/>
          <p:cNvSpPr>
            <a:spLocks noChangeArrowheads="1"/>
          </p:cNvSpPr>
          <p:nvPr/>
        </p:nvSpPr>
        <p:spPr bwMode="auto">
          <a:xfrm>
            <a:off x="4732339" y="2194984"/>
            <a:ext cx="3240087" cy="5999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5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开</a:t>
            </a:r>
            <a:r>
              <a:rPr kumimoji="0" lang="zh-CN" altLang="en-US" sz="4265" b="1" i="0" u="none" strike="noStrike" kern="1200" cap="none" spc="0" normalizeH="0" baseline="0" noProof="0">
                <a:ln>
                  <a:noFill/>
                </a:ln>
                <a:solidFill>
                  <a:srgbClr val="00B050"/>
                </a:solidFill>
                <a:effectLst/>
                <a:uLnTx/>
                <a:uFillTx/>
                <a:latin typeface="楷体" panose="02010609060101010101" pitchFamily="49" charset="-122"/>
                <a:ea typeface="楷体" panose="02010609060101010101" pitchFamily="49" charset="-122"/>
                <a:cs typeface="+mn-cs"/>
              </a:rPr>
              <a:t>动</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（冻）了</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5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有</a:t>
            </a:r>
            <a:r>
              <a:rPr kumimoji="0" lang="zh-CN" altLang="en-US" sz="4265" b="1" i="0" u="none" strike="noStrike" kern="1200" cap="none" spc="0" normalizeH="0" baseline="0" noProof="0">
                <a:ln>
                  <a:noFill/>
                </a:ln>
                <a:solidFill>
                  <a:srgbClr val="00B050"/>
                </a:solidFill>
                <a:effectLst/>
                <a:uLnTx/>
                <a:uFillTx/>
                <a:latin typeface="楷体" panose="02010609060101010101" pitchFamily="49" charset="-122"/>
                <a:ea typeface="楷体" panose="02010609060101010101" pitchFamily="49" charset="-122"/>
                <a:cs typeface="+mn-cs"/>
              </a:rPr>
              <a:t>言</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（盐）在先</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5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00B050"/>
                </a:solidFill>
                <a:effectLst/>
                <a:uLnTx/>
                <a:uFillTx/>
                <a:latin typeface="楷体" panose="02010609060101010101" pitchFamily="49" charset="-122"/>
                <a:ea typeface="楷体" panose="02010609060101010101" pitchFamily="49" charset="-122"/>
                <a:cs typeface="+mn-cs"/>
              </a:rPr>
              <a:t>名</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（鸣）声在外</a:t>
            </a:r>
            <a:endParaRPr kumimoji="0" lang="en-US" altLang="en-US" sz="4265" b="1" i="0" u="none" strike="noStrike" kern="1200" cap="none" spc="0" normalizeH="0" baseline="0" noProof="0">
              <a:ln>
                <a:noFill/>
              </a:ln>
              <a:solidFill>
                <a:prstClr val="black"/>
              </a:solidFill>
              <a:effectLst/>
              <a:uLnTx/>
              <a:uFillTx/>
              <a:latin typeface="楷体" panose="02010609060101010101" pitchFamily="49" charset="-122"/>
              <a:ea typeface="Microsoft Yi Baiti" panose="03000500000000000000" pitchFamily="66" charset="0"/>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1" y="368301"/>
            <a:ext cx="2143125" cy="778933"/>
          </a:xfrm>
          <a:prstGeom prst="rect">
            <a:avLst/>
          </a:prstGeom>
        </p:spPr>
        <p:style>
          <a:lnRef idx="3">
            <a:schemeClr val="lt1"/>
          </a:lnRef>
          <a:fillRef idx="1">
            <a:schemeClr val="accent5"/>
          </a:fillRef>
          <a:effectRef idx="1">
            <a:schemeClr val="accent5"/>
          </a:effectRef>
          <a:fontRef idx="minor">
            <a:schemeClr val="lt1"/>
          </a:fontRef>
        </p:style>
        <p:txBody>
          <a:bodyPr anchor="ctr"/>
          <a:lstStyle/>
          <a:p>
            <a:pPr marL="0" marR="0" lvl="0" indent="0" algn="ctr" defTabSz="1219200" rtl="0" eaLnBrk="0" fontAlgn="auto" latinLnBrk="0" hangingPunct="0">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9154" name="矩形 4"/>
          <p:cNvSpPr>
            <a:spLocks noChangeArrowheads="1"/>
          </p:cNvSpPr>
          <p:nvPr/>
        </p:nvSpPr>
        <p:spPr bwMode="auto">
          <a:xfrm>
            <a:off x="182377" y="368300"/>
            <a:ext cx="2383987"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宋体" panose="02010600030101010101" pitchFamily="2" charset="-122"/>
                <a:ea typeface="等线" panose="02010600030101010101" pitchFamily="2" charset="-122"/>
                <a:cs typeface="+mn-cs"/>
              </a:rPr>
              <a:t>搜集展示</a:t>
            </a:r>
          </a:p>
        </p:txBody>
      </p:sp>
      <p:sp>
        <p:nvSpPr>
          <p:cNvPr id="33795" name="矩形 4"/>
          <p:cNvSpPr>
            <a:spLocks noChangeArrowheads="1"/>
          </p:cNvSpPr>
          <p:nvPr/>
        </p:nvSpPr>
        <p:spPr bwMode="auto">
          <a:xfrm>
            <a:off x="1331914" y="2317751"/>
            <a:ext cx="691197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auto" latinLnBrk="0" hangingPunct="1">
              <a:lnSpc>
                <a:spcPct val="120000"/>
              </a:lnSpc>
              <a:spcBef>
                <a:spcPts val="0"/>
              </a:spcBef>
              <a:spcAft>
                <a:spcPts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老虎拉车</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谁敢（赶）</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685800" marR="0" lvl="0" indent="-685800" algn="l" defTabSz="1219200" rtl="0" eaLnBrk="1" fontAlgn="auto" latinLnBrk="0" hangingPunct="1">
              <a:lnSpc>
                <a:spcPct val="120000"/>
              </a:lnSpc>
              <a:spcBef>
                <a:spcPts val="0"/>
              </a:spcBef>
              <a:spcAft>
                <a:spcPts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飞机上挂暖瓶</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高水平（瓶）</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685800" marR="0" lvl="0" indent="-685800" algn="l" defTabSz="1219200" rtl="0" eaLnBrk="1" fontAlgn="auto" latinLnBrk="0" hangingPunct="1">
              <a:lnSpc>
                <a:spcPct val="120000"/>
              </a:lnSpc>
              <a:spcBef>
                <a:spcPts val="0"/>
              </a:spcBef>
              <a:spcAft>
                <a:spcPts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膝盖上钉掌</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离题（蹄）太远</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685800" marR="0" lvl="0" indent="-685800" algn="l" defTabSz="1219200" rtl="0" eaLnBrk="1" fontAlgn="auto" latinLnBrk="0" hangingPunct="1">
              <a:lnSpc>
                <a:spcPct val="120000"/>
              </a:lnSpc>
              <a:spcBef>
                <a:spcPts val="0"/>
              </a:spcBef>
              <a:spcAft>
                <a:spcPts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雨打黄梅头</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倒霉（梅）</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nvGrpSpPr>
          <p:cNvPr id="2" name="组合 5"/>
          <p:cNvGrpSpPr/>
          <p:nvPr/>
        </p:nvGrpSpPr>
        <p:grpSpPr bwMode="auto">
          <a:xfrm>
            <a:off x="2916239" y="-455084"/>
            <a:ext cx="2936875" cy="3043130"/>
            <a:chOff x="2915816" y="-341152"/>
            <a:chExt cx="2937707" cy="2281568"/>
          </a:xfrm>
        </p:grpSpPr>
        <p:pic>
          <p:nvPicPr>
            <p:cNvPr id="49157" name="图片 3"/>
            <p:cNvPicPr>
              <a:picLocks noChangeAspect="1" noChangeArrowheads="1"/>
            </p:cNvPicPr>
            <p:nvPr/>
          </p:nvPicPr>
          <p:blipFill>
            <a:blip r:embed="rId2" cstate="email"/>
            <a:srcRect/>
            <a:stretch>
              <a:fillRect/>
            </a:stretch>
          </p:blipFill>
          <p:spPr bwMode="auto">
            <a:xfrm>
              <a:off x="2915816" y="-341152"/>
              <a:ext cx="2816596" cy="2078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58" name="矩形 4"/>
            <p:cNvSpPr>
              <a:spLocks noChangeArrowheads="1"/>
            </p:cNvSpPr>
            <p:nvPr/>
          </p:nvSpPr>
          <p:spPr bwMode="auto">
            <a:xfrm>
              <a:off x="3140319" y="542049"/>
              <a:ext cx="2713204" cy="13983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800" b="1" i="0" u="none" strike="noStrike" kern="1200" cap="none" spc="0" normalizeH="0" baseline="0" noProof="0">
                  <a:ln>
                    <a:noFill/>
                  </a:ln>
                  <a:solidFill>
                    <a:srgbClr val="4B367F"/>
                  </a:solidFill>
                  <a:effectLst/>
                  <a:uLnTx/>
                  <a:uFillTx/>
                  <a:latin typeface="楷体" panose="02010609060101010101" pitchFamily="49" charset="-122"/>
                  <a:ea typeface="楷体" panose="02010609060101010101" pitchFamily="49" charset="-122"/>
                  <a:cs typeface="+mn-cs"/>
                </a:rPr>
                <a:t>谐音歇后语</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3795"/>
                                        </p:tgtEl>
                                        <p:attrNameLst>
                                          <p:attrName>style.visibility</p:attrName>
                                        </p:attrNameLst>
                                      </p:cBhvr>
                                      <p:to>
                                        <p:strVal val="visible"/>
                                      </p:to>
                                    </p:set>
                                    <p:animEffect transition="in" filter="fade">
                                      <p:cBhvr>
                                        <p:cTn id="14" dur="1000"/>
                                        <p:tgtEl>
                                          <p:spTgt spid="33795"/>
                                        </p:tgtEl>
                                      </p:cBhvr>
                                    </p:animEffect>
                                    <p:anim calcmode="lin" valueType="num">
                                      <p:cBhvr>
                                        <p:cTn id="15" dur="1000" fill="hold"/>
                                        <p:tgtEl>
                                          <p:spTgt spid="33795"/>
                                        </p:tgtEl>
                                        <p:attrNameLst>
                                          <p:attrName>ppt_x</p:attrName>
                                        </p:attrNameLst>
                                      </p:cBhvr>
                                      <p:tavLst>
                                        <p:tav tm="0">
                                          <p:val>
                                            <p:strVal val="#ppt_x"/>
                                          </p:val>
                                        </p:tav>
                                        <p:tav tm="100000">
                                          <p:val>
                                            <p:strVal val="#ppt_x"/>
                                          </p:val>
                                        </p:tav>
                                      </p:tavLst>
                                    </p:anim>
                                    <p:anim calcmode="lin" valueType="num">
                                      <p:cBhvr>
                                        <p:cTn id="16" dur="1000" fill="hold"/>
                                        <p:tgtEl>
                                          <p:spTgt spid="3379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p:bld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5"/>
          <p:cNvGrpSpPr/>
          <p:nvPr/>
        </p:nvGrpSpPr>
        <p:grpSpPr bwMode="auto">
          <a:xfrm>
            <a:off x="2916239" y="-455084"/>
            <a:ext cx="2936875" cy="3043130"/>
            <a:chOff x="2915816" y="-341152"/>
            <a:chExt cx="2937707" cy="2281568"/>
          </a:xfrm>
        </p:grpSpPr>
        <p:pic>
          <p:nvPicPr>
            <p:cNvPr id="50178" name="图片 3"/>
            <p:cNvPicPr>
              <a:picLocks noChangeAspect="1" noChangeArrowheads="1"/>
            </p:cNvPicPr>
            <p:nvPr/>
          </p:nvPicPr>
          <p:blipFill>
            <a:blip r:embed="rId2" cstate="email"/>
            <a:srcRect/>
            <a:stretch>
              <a:fillRect/>
            </a:stretch>
          </p:blipFill>
          <p:spPr bwMode="auto">
            <a:xfrm>
              <a:off x="2915816" y="-341152"/>
              <a:ext cx="2816596" cy="2078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179" name="矩形 4"/>
            <p:cNvSpPr>
              <a:spLocks noChangeArrowheads="1"/>
            </p:cNvSpPr>
            <p:nvPr/>
          </p:nvSpPr>
          <p:spPr bwMode="auto">
            <a:xfrm>
              <a:off x="3347499" y="542049"/>
              <a:ext cx="2506024" cy="13983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800" b="1" i="0" u="none" strike="noStrike" kern="1200" cap="none" spc="0" normalizeH="0" baseline="0" noProof="0">
                  <a:ln>
                    <a:noFill/>
                  </a:ln>
                  <a:solidFill>
                    <a:srgbClr val="4B367F"/>
                  </a:solidFill>
                  <a:effectLst/>
                  <a:uLnTx/>
                  <a:uFillTx/>
                  <a:latin typeface="楷体" panose="02010609060101010101" pitchFamily="49" charset="-122"/>
                  <a:ea typeface="楷体" panose="02010609060101010101" pitchFamily="49" charset="-122"/>
                  <a:cs typeface="+mn-cs"/>
                </a:rPr>
                <a:t>谐音对联</a:t>
              </a:r>
            </a:p>
          </p:txBody>
        </p:sp>
      </p:grpSp>
      <p:grpSp>
        <p:nvGrpSpPr>
          <p:cNvPr id="3" name="组合 2"/>
          <p:cNvGrpSpPr/>
          <p:nvPr/>
        </p:nvGrpSpPr>
        <p:grpSpPr bwMode="auto">
          <a:xfrm>
            <a:off x="986481" y="1615016"/>
            <a:ext cx="980432" cy="4468283"/>
            <a:chOff x="786756" y="670842"/>
            <a:chExt cx="981817" cy="3350729"/>
          </a:xfrm>
        </p:grpSpPr>
        <p:grpSp>
          <p:nvGrpSpPr>
            <p:cNvPr id="4" name="组合 11"/>
            <p:cNvGrpSpPr/>
            <p:nvPr/>
          </p:nvGrpSpPr>
          <p:grpSpPr bwMode="auto">
            <a:xfrm rot="5400000">
              <a:off x="-390869" y="1862130"/>
              <a:ext cx="3350729" cy="968154"/>
              <a:chOff x="747885" y="2219628"/>
              <a:chExt cx="3350808" cy="967837"/>
            </a:xfrm>
          </p:grpSpPr>
          <p:pic>
            <p:nvPicPr>
              <p:cNvPr id="13" name="Picture 7" descr="C:\Users\Administrator\Desktop\png\素材CNN-sccnn.com_201406210812-恢复的.psd_0002_图层-3-拷贝.png"/>
              <p:cNvPicPr>
                <a:picLocks noChangeAspect="1" noChangeArrowheads="1"/>
              </p:cNvPicPr>
              <p:nvPr/>
            </p:nvPicPr>
            <p:blipFill>
              <a:blip r:embed="rId3" cstate="email"/>
              <a:srcRect/>
              <a:stretch>
                <a:fillRect/>
              </a:stretch>
            </p:blipFill>
            <p:spPr bwMode="auto">
              <a:xfrm>
                <a:off x="805029" y="2396032"/>
                <a:ext cx="3255569" cy="595958"/>
              </a:xfrm>
              <a:prstGeom prst="rect">
                <a:avLst/>
              </a:prstGeom>
              <a:noFill/>
              <a:effectLst>
                <a:outerShdw blurRad="50800" dist="38100" algn="l" rotWithShape="0">
                  <a:prstClr val="black">
                    <a:alpha val="40000"/>
                  </a:prstClr>
                </a:outerShdw>
              </a:effectLst>
              <a:extLst>
                <a:ext uri="{909E8E84-426E-40DD-AFC4-6F175D3DCCD1}">
                  <a14:hiddenFill xmlns:a14="http://schemas.microsoft.com/office/drawing/2010/main" xmlns="">
                    <a:solidFill>
                      <a:srgbClr val="FFFFFF"/>
                    </a:solidFill>
                  </a14:hiddenFill>
                </a:ext>
              </a:extLst>
            </p:spPr>
          </p:pic>
          <p:pic>
            <p:nvPicPr>
              <p:cNvPr id="15" name="Picture 3" descr="C:\Users\Administrator\Desktop\png\素材CNN-sccnn.com_201406210812-恢复的.psd_0000_图层-2-拷贝.png"/>
              <p:cNvPicPr>
                <a:picLocks noChangeAspect="1" noChangeArrowheads="1"/>
              </p:cNvPicPr>
              <p:nvPr/>
            </p:nvPicPr>
            <p:blipFill>
              <a:blip r:embed="rId4" cstate="email"/>
              <a:srcRect/>
              <a:stretch>
                <a:fillRect/>
              </a:stretch>
            </p:blipFill>
            <p:spPr bwMode="auto">
              <a:xfrm>
                <a:off x="747886" y="2238699"/>
                <a:ext cx="109524" cy="948766"/>
              </a:xfrm>
              <a:prstGeom prst="rect">
                <a:avLst/>
              </a:prstGeom>
              <a:noFill/>
              <a:effectLst>
                <a:outerShdw blurRad="50800" dist="38100" algn="l" rotWithShape="0">
                  <a:prstClr val="black">
                    <a:alpha val="40000"/>
                  </a:prstClr>
                </a:outerShdw>
              </a:effectLst>
              <a:extLst>
                <a:ext uri="{909E8E84-426E-40DD-AFC4-6F175D3DCCD1}">
                  <a14:hiddenFill xmlns:a14="http://schemas.microsoft.com/office/drawing/2010/main" xmlns="">
                    <a:solidFill>
                      <a:srgbClr val="FFFFFF"/>
                    </a:solidFill>
                  </a14:hiddenFill>
                </a:ext>
              </a:extLst>
            </p:spPr>
          </p:pic>
          <p:pic>
            <p:nvPicPr>
              <p:cNvPr id="16" name="Picture 3" descr="C:\Users\Administrator\Desktop\png\素材CNN-sccnn.com_201406210812-恢复的.psd_0000_图层-2-拷贝.png"/>
              <p:cNvPicPr>
                <a:picLocks noChangeAspect="1" noChangeArrowheads="1"/>
              </p:cNvPicPr>
              <p:nvPr/>
            </p:nvPicPr>
            <p:blipFill>
              <a:blip r:embed="rId4" cstate="email"/>
              <a:srcRect/>
              <a:stretch>
                <a:fillRect/>
              </a:stretch>
            </p:blipFill>
            <p:spPr bwMode="auto">
              <a:xfrm>
                <a:off x="3989171" y="2219629"/>
                <a:ext cx="109524" cy="948766"/>
              </a:xfrm>
              <a:prstGeom prst="rect">
                <a:avLst/>
              </a:prstGeom>
              <a:noFill/>
              <a:effectLst>
                <a:outerShdw blurRad="50800" dist="38100" dir="18900000" algn="bl" rotWithShape="0">
                  <a:prstClr val="black">
                    <a:alpha val="40000"/>
                  </a:prstClr>
                </a:outerShdw>
              </a:effectLst>
              <a:extLst>
                <a:ext uri="{909E8E84-426E-40DD-AFC4-6F175D3DCCD1}">
                  <a14:hiddenFill xmlns:a14="http://schemas.microsoft.com/office/drawing/2010/main" xmlns="">
                    <a:solidFill>
                      <a:srgbClr val="FFFFFF"/>
                    </a:solidFill>
                  </a14:hiddenFill>
                </a:ext>
              </a:extLst>
            </p:spPr>
          </p:pic>
        </p:grpSp>
        <p:sp>
          <p:nvSpPr>
            <p:cNvPr id="50185" name="文本框 1"/>
            <p:cNvSpPr txBox="1">
              <a:spLocks noChangeArrowheads="1"/>
            </p:cNvSpPr>
            <p:nvPr/>
          </p:nvSpPr>
          <p:spPr bwMode="auto">
            <a:xfrm>
              <a:off x="786756" y="888745"/>
              <a:ext cx="842187" cy="2979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刘伶饮尽不</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留零</a:t>
              </a:r>
              <a:endParaRPr kumimoji="0" lang="zh-CN" altLang="en-US" sz="4265" b="0" i="0" u="none" strike="noStrike" kern="1200" cap="none" spc="0" normalizeH="0" baseline="0" noProof="0">
                <a:ln>
                  <a:noFill/>
                </a:ln>
                <a:solidFill>
                  <a:srgbClr val="FF0066"/>
                </a:solidFill>
                <a:effectLst/>
                <a:uLnTx/>
                <a:uFillTx/>
                <a:latin typeface="等线" panose="020F0502020204030204"/>
                <a:ea typeface="等线" panose="02010600030101010101" pitchFamily="2" charset="-122"/>
                <a:cs typeface="+mn-cs"/>
              </a:endParaRPr>
            </a:p>
          </p:txBody>
        </p:sp>
      </p:grpSp>
      <p:grpSp>
        <p:nvGrpSpPr>
          <p:cNvPr id="5" name="组合 16"/>
          <p:cNvGrpSpPr/>
          <p:nvPr/>
        </p:nvGrpSpPr>
        <p:grpSpPr bwMode="auto">
          <a:xfrm>
            <a:off x="2295943" y="1627717"/>
            <a:ext cx="980659" cy="4468283"/>
            <a:chOff x="788138" y="670842"/>
            <a:chExt cx="980435" cy="3350729"/>
          </a:xfrm>
        </p:grpSpPr>
        <p:grpSp>
          <p:nvGrpSpPr>
            <p:cNvPr id="6" name="组合 17"/>
            <p:cNvGrpSpPr/>
            <p:nvPr/>
          </p:nvGrpSpPr>
          <p:grpSpPr bwMode="auto">
            <a:xfrm rot="5400000">
              <a:off x="-390869" y="1862130"/>
              <a:ext cx="3350729" cy="968154"/>
              <a:chOff x="747885" y="2219628"/>
              <a:chExt cx="3350808" cy="967837"/>
            </a:xfrm>
          </p:grpSpPr>
          <p:pic>
            <p:nvPicPr>
              <p:cNvPr id="20" name="Picture 7" descr="C:\Users\Administrator\Desktop\png\素材CNN-sccnn.com_201406210812-恢复的.psd_0002_图层-3-拷贝.png"/>
              <p:cNvPicPr>
                <a:picLocks noChangeAspect="1" noChangeArrowheads="1"/>
              </p:cNvPicPr>
              <p:nvPr/>
            </p:nvPicPr>
            <p:blipFill>
              <a:blip r:embed="rId3" cstate="email"/>
              <a:srcRect/>
              <a:stretch>
                <a:fillRect/>
              </a:stretch>
            </p:blipFill>
            <p:spPr bwMode="auto">
              <a:xfrm>
                <a:off x="805029" y="2395742"/>
                <a:ext cx="3255569" cy="596568"/>
              </a:xfrm>
              <a:prstGeom prst="rect">
                <a:avLst/>
              </a:prstGeom>
              <a:noFill/>
              <a:effectLst>
                <a:outerShdw blurRad="50800" dist="38100" algn="l" rotWithShape="0">
                  <a:prstClr val="black">
                    <a:alpha val="40000"/>
                  </a:prstClr>
                </a:outerShdw>
              </a:effectLst>
              <a:extLst>
                <a:ext uri="{909E8E84-426E-40DD-AFC4-6F175D3DCCD1}">
                  <a14:hiddenFill xmlns:a14="http://schemas.microsoft.com/office/drawing/2010/main" xmlns="">
                    <a:solidFill>
                      <a:srgbClr val="FFFFFF"/>
                    </a:solidFill>
                  </a14:hiddenFill>
                </a:ext>
              </a:extLst>
            </p:spPr>
          </p:pic>
          <p:pic>
            <p:nvPicPr>
              <p:cNvPr id="21" name="Picture 3" descr="C:\Users\Administrator\Desktop\png\素材CNN-sccnn.com_201406210812-恢复的.psd_0000_图层-2-拷贝.png"/>
              <p:cNvPicPr>
                <a:picLocks noChangeAspect="1" noChangeArrowheads="1"/>
              </p:cNvPicPr>
              <p:nvPr/>
            </p:nvPicPr>
            <p:blipFill>
              <a:blip r:embed="rId4" cstate="email"/>
              <a:srcRect/>
              <a:stretch>
                <a:fillRect/>
              </a:stretch>
            </p:blipFill>
            <p:spPr bwMode="auto">
              <a:xfrm>
                <a:off x="747885" y="2238667"/>
                <a:ext cx="109524" cy="948798"/>
              </a:xfrm>
              <a:prstGeom prst="rect">
                <a:avLst/>
              </a:prstGeom>
              <a:noFill/>
              <a:effectLst>
                <a:outerShdw blurRad="50800" dist="38100" algn="l" rotWithShape="0">
                  <a:prstClr val="black">
                    <a:alpha val="40000"/>
                  </a:prstClr>
                </a:outerShdw>
              </a:effectLst>
              <a:extLst>
                <a:ext uri="{909E8E84-426E-40DD-AFC4-6F175D3DCCD1}">
                  <a14:hiddenFill xmlns:a14="http://schemas.microsoft.com/office/drawing/2010/main" xmlns="">
                    <a:solidFill>
                      <a:srgbClr val="FFFFFF"/>
                    </a:solidFill>
                  </a14:hiddenFill>
                </a:ext>
              </a:extLst>
            </p:spPr>
          </p:pic>
          <p:pic>
            <p:nvPicPr>
              <p:cNvPr id="22" name="Picture 3" descr="C:\Users\Administrator\Desktop\png\素材CNN-sccnn.com_201406210812-恢复的.psd_0000_图层-2-拷贝.png"/>
              <p:cNvPicPr>
                <a:picLocks noChangeAspect="1" noChangeArrowheads="1"/>
              </p:cNvPicPr>
              <p:nvPr/>
            </p:nvPicPr>
            <p:blipFill>
              <a:blip r:embed="rId4" cstate="email"/>
              <a:srcRect/>
              <a:stretch>
                <a:fillRect/>
              </a:stretch>
            </p:blipFill>
            <p:spPr bwMode="auto">
              <a:xfrm>
                <a:off x="3989170" y="2219628"/>
                <a:ext cx="109524" cy="948798"/>
              </a:xfrm>
              <a:prstGeom prst="rect">
                <a:avLst/>
              </a:prstGeom>
              <a:noFill/>
              <a:effectLst>
                <a:outerShdw blurRad="50800" dist="38100" dir="18900000" algn="bl" rotWithShape="0">
                  <a:prstClr val="black">
                    <a:alpha val="40000"/>
                  </a:prstClr>
                </a:outerShdw>
              </a:effectLst>
              <a:extLst>
                <a:ext uri="{909E8E84-426E-40DD-AFC4-6F175D3DCCD1}">
                  <a14:hiddenFill xmlns:a14="http://schemas.microsoft.com/office/drawing/2010/main" xmlns="">
                    <a:solidFill>
                      <a:srgbClr val="FFFFFF"/>
                    </a:solidFill>
                  </a14:hiddenFill>
                </a:ext>
              </a:extLst>
            </p:spPr>
          </p:pic>
        </p:grpSp>
        <p:sp>
          <p:nvSpPr>
            <p:cNvPr id="50191" name="文本框 18"/>
            <p:cNvSpPr txBox="1">
              <a:spLocks noChangeArrowheads="1"/>
            </p:cNvSpPr>
            <p:nvPr/>
          </p:nvSpPr>
          <p:spPr bwMode="auto">
            <a:xfrm>
              <a:off x="788138" y="888745"/>
              <a:ext cx="840807" cy="2979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贾岛醉来非</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假倒</a:t>
              </a:r>
              <a:endParaRPr kumimoji="0" lang="zh-CN" altLang="en-US" sz="4265" b="0" i="0" u="none" strike="noStrike" kern="1200" cap="none" spc="0" normalizeH="0" baseline="0" noProof="0">
                <a:ln>
                  <a:noFill/>
                </a:ln>
                <a:solidFill>
                  <a:srgbClr val="FF0066"/>
                </a:solidFill>
                <a:effectLst/>
                <a:uLnTx/>
                <a:uFillTx/>
                <a:latin typeface="等线" panose="020F0502020204030204"/>
                <a:ea typeface="等线" panose="02010600030101010101" pitchFamily="2" charset="-122"/>
                <a:cs typeface="+mn-cs"/>
              </a:endParaRPr>
            </a:p>
          </p:txBody>
        </p:sp>
      </p:grpSp>
      <p:grpSp>
        <p:nvGrpSpPr>
          <p:cNvPr id="7" name="组合 22"/>
          <p:cNvGrpSpPr/>
          <p:nvPr/>
        </p:nvGrpSpPr>
        <p:grpSpPr bwMode="auto">
          <a:xfrm>
            <a:off x="5207417" y="2851153"/>
            <a:ext cx="980659" cy="2940049"/>
            <a:chOff x="788137" y="670844"/>
            <a:chExt cx="980435" cy="2204300"/>
          </a:xfrm>
        </p:grpSpPr>
        <p:grpSp>
          <p:nvGrpSpPr>
            <p:cNvPr id="8" name="组合 23"/>
            <p:cNvGrpSpPr/>
            <p:nvPr/>
          </p:nvGrpSpPr>
          <p:grpSpPr bwMode="auto">
            <a:xfrm rot="5400000">
              <a:off x="182345" y="1288917"/>
              <a:ext cx="2204300" cy="968154"/>
              <a:chOff x="747885" y="2219628"/>
              <a:chExt cx="2204347" cy="967837"/>
            </a:xfrm>
          </p:grpSpPr>
          <p:pic>
            <p:nvPicPr>
              <p:cNvPr id="26" name="Picture 7" descr="C:\Users\Administrator\Desktop\png\素材CNN-sccnn.com_201406210812-恢复的.psd_0002_图层-3-拷贝.png"/>
              <p:cNvPicPr>
                <a:picLocks noChangeAspect="1" noChangeArrowheads="1"/>
              </p:cNvPicPr>
              <p:nvPr/>
            </p:nvPicPr>
            <p:blipFill>
              <a:blip r:embed="rId3" cstate="email"/>
              <a:srcRect/>
              <a:stretch>
                <a:fillRect/>
              </a:stretch>
            </p:blipFill>
            <p:spPr bwMode="auto">
              <a:xfrm>
                <a:off x="805017" y="2395742"/>
                <a:ext cx="2037712" cy="596568"/>
              </a:xfrm>
              <a:prstGeom prst="rect">
                <a:avLst/>
              </a:prstGeom>
              <a:noFill/>
              <a:effectLst>
                <a:outerShdw blurRad="50800" dist="38100" algn="l" rotWithShape="0">
                  <a:prstClr val="black">
                    <a:alpha val="40000"/>
                  </a:prstClr>
                </a:outerShdw>
              </a:effectLst>
              <a:extLst>
                <a:ext uri="{909E8E84-426E-40DD-AFC4-6F175D3DCCD1}">
                  <a14:hiddenFill xmlns:a14="http://schemas.microsoft.com/office/drawing/2010/main" xmlns="">
                    <a:solidFill>
                      <a:srgbClr val="FFFFFF"/>
                    </a:solidFill>
                  </a14:hiddenFill>
                </a:ext>
              </a:extLst>
            </p:spPr>
          </p:pic>
          <p:pic>
            <p:nvPicPr>
              <p:cNvPr id="27" name="Picture 3" descr="C:\Users\Administrator\Desktop\png\素材CNN-sccnn.com_201406210812-恢复的.psd_0000_图层-2-拷贝.png"/>
              <p:cNvPicPr>
                <a:picLocks noChangeAspect="1" noChangeArrowheads="1"/>
              </p:cNvPicPr>
              <p:nvPr/>
            </p:nvPicPr>
            <p:blipFill>
              <a:blip r:embed="rId4" cstate="email"/>
              <a:srcRect/>
              <a:stretch>
                <a:fillRect/>
              </a:stretch>
            </p:blipFill>
            <p:spPr bwMode="auto">
              <a:xfrm>
                <a:off x="747885" y="2238667"/>
                <a:ext cx="109503" cy="948798"/>
              </a:xfrm>
              <a:prstGeom prst="rect">
                <a:avLst/>
              </a:prstGeom>
              <a:noFill/>
              <a:effectLst>
                <a:outerShdw blurRad="50800" dist="38100" algn="l" rotWithShape="0">
                  <a:prstClr val="black">
                    <a:alpha val="40000"/>
                  </a:prstClr>
                </a:outerShdw>
              </a:effectLst>
              <a:extLst>
                <a:ext uri="{909E8E84-426E-40DD-AFC4-6F175D3DCCD1}">
                  <a14:hiddenFill xmlns:a14="http://schemas.microsoft.com/office/drawing/2010/main" xmlns="">
                    <a:solidFill>
                      <a:srgbClr val="FFFFFF"/>
                    </a:solidFill>
                  </a14:hiddenFill>
                </a:ext>
              </a:extLst>
            </p:spPr>
          </p:pic>
          <p:pic>
            <p:nvPicPr>
              <p:cNvPr id="28" name="Picture 3" descr="C:\Users\Administrator\Desktop\png\素材CNN-sccnn.com_201406210812-恢复的.psd_0000_图层-2-拷贝.png"/>
              <p:cNvPicPr>
                <a:picLocks noChangeAspect="1" noChangeArrowheads="1"/>
              </p:cNvPicPr>
              <p:nvPr/>
            </p:nvPicPr>
            <p:blipFill>
              <a:blip r:embed="rId4" cstate="email"/>
              <a:srcRect/>
              <a:stretch>
                <a:fillRect/>
              </a:stretch>
            </p:blipFill>
            <p:spPr bwMode="auto">
              <a:xfrm>
                <a:off x="2842729" y="2219628"/>
                <a:ext cx="109503" cy="948798"/>
              </a:xfrm>
              <a:prstGeom prst="rect">
                <a:avLst/>
              </a:prstGeom>
              <a:noFill/>
              <a:effectLst>
                <a:outerShdw blurRad="50800" dist="38100" dir="18900000" algn="bl" rotWithShape="0">
                  <a:prstClr val="black">
                    <a:alpha val="40000"/>
                  </a:prstClr>
                </a:outerShdw>
              </a:effectLst>
              <a:extLst>
                <a:ext uri="{909E8E84-426E-40DD-AFC4-6F175D3DCCD1}">
                  <a14:hiddenFill xmlns:a14="http://schemas.microsoft.com/office/drawing/2010/main" xmlns="">
                    <a:solidFill>
                      <a:srgbClr val="FFFFFF"/>
                    </a:solidFill>
                  </a14:hiddenFill>
                </a:ext>
              </a:extLst>
            </p:spPr>
          </p:pic>
        </p:grpSp>
        <p:sp>
          <p:nvSpPr>
            <p:cNvPr id="50197" name="文本框 24"/>
            <p:cNvSpPr txBox="1">
              <a:spLocks noChangeArrowheads="1"/>
            </p:cNvSpPr>
            <p:nvPr/>
          </p:nvSpPr>
          <p:spPr bwMode="auto">
            <a:xfrm>
              <a:off x="788137" y="888745"/>
              <a:ext cx="840807" cy="1722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六七八九</a:t>
              </a:r>
              <a:endParaRPr kumimoji="0" lang="zh-CN" altLang="en-US" sz="4265" b="0" i="0" u="none" strike="noStrike" kern="1200" cap="none" spc="0" normalizeH="0" baseline="0" noProof="0">
                <a:ln>
                  <a:noFill/>
                </a:ln>
                <a:solidFill>
                  <a:srgbClr val="FF0066"/>
                </a:solidFill>
                <a:effectLst/>
                <a:uLnTx/>
                <a:uFillTx/>
                <a:latin typeface="等线" panose="020F0502020204030204"/>
                <a:ea typeface="等线" panose="02010600030101010101" pitchFamily="2" charset="-122"/>
                <a:cs typeface="+mn-cs"/>
              </a:endParaRPr>
            </a:p>
          </p:txBody>
        </p:sp>
      </p:grpSp>
      <p:grpSp>
        <p:nvGrpSpPr>
          <p:cNvPr id="9" name="组合 28"/>
          <p:cNvGrpSpPr/>
          <p:nvPr/>
        </p:nvGrpSpPr>
        <p:grpSpPr bwMode="auto">
          <a:xfrm>
            <a:off x="6873681" y="2819402"/>
            <a:ext cx="1087633" cy="2935817"/>
            <a:chOff x="681187" y="670844"/>
            <a:chExt cx="1087385" cy="2202132"/>
          </a:xfrm>
        </p:grpSpPr>
        <p:grpSp>
          <p:nvGrpSpPr>
            <p:cNvPr id="10" name="组合 29"/>
            <p:cNvGrpSpPr/>
            <p:nvPr/>
          </p:nvGrpSpPr>
          <p:grpSpPr bwMode="auto">
            <a:xfrm rot="5400000">
              <a:off x="183429" y="1287833"/>
              <a:ext cx="2202132" cy="968154"/>
              <a:chOff x="747885" y="2219628"/>
              <a:chExt cx="2202179" cy="967837"/>
            </a:xfrm>
          </p:grpSpPr>
          <p:pic>
            <p:nvPicPr>
              <p:cNvPr id="32" name="Picture 7" descr="C:\Users\Administrator\Desktop\png\素材CNN-sccnn.com_201406210812-恢复的.psd_0002_图层-3-拷贝.png"/>
              <p:cNvPicPr>
                <a:picLocks noChangeAspect="1" noChangeArrowheads="1"/>
              </p:cNvPicPr>
              <p:nvPr/>
            </p:nvPicPr>
            <p:blipFill>
              <a:blip r:embed="rId3" cstate="email"/>
              <a:srcRect/>
              <a:stretch>
                <a:fillRect/>
              </a:stretch>
            </p:blipFill>
            <p:spPr bwMode="auto">
              <a:xfrm>
                <a:off x="805044" y="2395744"/>
                <a:ext cx="2137082" cy="596568"/>
              </a:xfrm>
              <a:prstGeom prst="rect">
                <a:avLst/>
              </a:prstGeom>
              <a:noFill/>
              <a:effectLst>
                <a:outerShdw blurRad="50800" dist="38100" algn="l" rotWithShape="0">
                  <a:prstClr val="black">
                    <a:alpha val="40000"/>
                  </a:prstClr>
                </a:outerShdw>
              </a:effectLst>
              <a:extLst>
                <a:ext uri="{909E8E84-426E-40DD-AFC4-6F175D3DCCD1}">
                  <a14:hiddenFill xmlns:a14="http://schemas.microsoft.com/office/drawing/2010/main" xmlns="">
                    <a:solidFill>
                      <a:srgbClr val="FFFFFF"/>
                    </a:solidFill>
                  </a14:hiddenFill>
                </a:ext>
              </a:extLst>
            </p:spPr>
          </p:pic>
          <p:pic>
            <p:nvPicPr>
              <p:cNvPr id="33" name="Picture 3" descr="C:\Users\Administrator\Desktop\png\素材CNN-sccnn.com_201406210812-恢复的.psd_0000_图层-2-拷贝.png"/>
              <p:cNvPicPr>
                <a:picLocks noChangeAspect="1" noChangeArrowheads="1"/>
              </p:cNvPicPr>
              <p:nvPr/>
            </p:nvPicPr>
            <p:blipFill>
              <a:blip r:embed="rId4" cstate="email"/>
              <a:srcRect/>
              <a:stretch>
                <a:fillRect/>
              </a:stretch>
            </p:blipFill>
            <p:spPr bwMode="auto">
              <a:xfrm>
                <a:off x="747884" y="2238667"/>
                <a:ext cx="109554" cy="948798"/>
              </a:xfrm>
              <a:prstGeom prst="rect">
                <a:avLst/>
              </a:prstGeom>
              <a:noFill/>
              <a:effectLst>
                <a:outerShdw blurRad="50800" dist="38100" algn="l" rotWithShape="0">
                  <a:prstClr val="black">
                    <a:alpha val="40000"/>
                  </a:prstClr>
                </a:outerShdw>
              </a:effectLst>
              <a:extLst>
                <a:ext uri="{909E8E84-426E-40DD-AFC4-6F175D3DCCD1}">
                  <a14:hiddenFill xmlns:a14="http://schemas.microsoft.com/office/drawing/2010/main" xmlns="">
                    <a:solidFill>
                      <a:srgbClr val="FFFFFF"/>
                    </a:solidFill>
                  </a14:hiddenFill>
                </a:ext>
              </a:extLst>
            </p:spPr>
          </p:pic>
          <p:pic>
            <p:nvPicPr>
              <p:cNvPr id="34" name="Picture 3" descr="C:\Users\Administrator\Desktop\png\素材CNN-sccnn.com_201406210812-恢复的.psd_0000_图层-2-拷贝.png"/>
              <p:cNvPicPr>
                <a:picLocks noChangeAspect="1" noChangeArrowheads="1"/>
              </p:cNvPicPr>
              <p:nvPr/>
            </p:nvPicPr>
            <p:blipFill>
              <a:blip r:embed="rId4" cstate="email"/>
              <a:srcRect/>
              <a:stretch>
                <a:fillRect/>
              </a:stretch>
            </p:blipFill>
            <p:spPr bwMode="auto">
              <a:xfrm>
                <a:off x="2840510" y="2219628"/>
                <a:ext cx="109554" cy="948798"/>
              </a:xfrm>
              <a:prstGeom prst="rect">
                <a:avLst/>
              </a:prstGeom>
              <a:noFill/>
              <a:effectLst>
                <a:outerShdw blurRad="50800" dist="38100" dir="18900000" algn="bl" rotWithShape="0">
                  <a:prstClr val="black">
                    <a:alpha val="40000"/>
                  </a:prstClr>
                </a:outerShdw>
              </a:effectLst>
              <a:extLst>
                <a:ext uri="{909E8E84-426E-40DD-AFC4-6F175D3DCCD1}">
                  <a14:hiddenFill xmlns:a14="http://schemas.microsoft.com/office/drawing/2010/main" xmlns="">
                    <a:solidFill>
                      <a:srgbClr val="FFFFFF"/>
                    </a:solidFill>
                  </a14:hiddenFill>
                </a:ext>
              </a:extLst>
            </p:spPr>
          </p:pic>
        </p:grpSp>
        <p:sp>
          <p:nvSpPr>
            <p:cNvPr id="50203" name="文本框 30"/>
            <p:cNvSpPr txBox="1">
              <a:spLocks noChangeArrowheads="1"/>
            </p:cNvSpPr>
            <p:nvPr/>
          </p:nvSpPr>
          <p:spPr bwMode="auto">
            <a:xfrm>
              <a:off x="681187" y="888745"/>
              <a:ext cx="972032" cy="1722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二三四五</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grpSp>
        <p:nvGrpSpPr>
          <p:cNvPr id="11" name="组合 3"/>
          <p:cNvGrpSpPr/>
          <p:nvPr/>
        </p:nvGrpSpPr>
        <p:grpSpPr bwMode="auto">
          <a:xfrm>
            <a:off x="5529264" y="1464734"/>
            <a:ext cx="2203450" cy="1901776"/>
            <a:chOff x="5732036" y="1113028"/>
            <a:chExt cx="2204300" cy="1426006"/>
          </a:xfrm>
        </p:grpSpPr>
        <p:grpSp>
          <p:nvGrpSpPr>
            <p:cNvPr id="12" name="组合 38"/>
            <p:cNvGrpSpPr/>
            <p:nvPr/>
          </p:nvGrpSpPr>
          <p:grpSpPr bwMode="auto">
            <a:xfrm rot="10800000">
              <a:off x="5732036" y="1113028"/>
              <a:ext cx="2204300" cy="968154"/>
              <a:chOff x="747885" y="2219628"/>
              <a:chExt cx="2204347" cy="967837"/>
            </a:xfrm>
          </p:grpSpPr>
          <p:pic>
            <p:nvPicPr>
              <p:cNvPr id="41" name="Picture 7" descr="C:\Users\Administrator\Desktop\png\素材CNN-sccnn.com_201406210812-恢复的.psd_0002_图层-3-拷贝.png"/>
              <p:cNvPicPr>
                <a:picLocks noChangeAspect="1" noChangeArrowheads="1"/>
              </p:cNvPicPr>
              <p:nvPr/>
            </p:nvPicPr>
            <p:blipFill>
              <a:blip r:embed="rId3" cstate="email"/>
              <a:srcRect/>
              <a:stretch>
                <a:fillRect/>
              </a:stretch>
            </p:blipFill>
            <p:spPr bwMode="auto">
              <a:xfrm>
                <a:off x="814587" y="2395742"/>
                <a:ext cx="2037592" cy="596568"/>
              </a:xfrm>
              <a:prstGeom prst="rect">
                <a:avLst/>
              </a:prstGeom>
              <a:noFill/>
              <a:effectLst>
                <a:outerShdw blurRad="50800" dist="38100" algn="l" rotWithShape="0">
                  <a:prstClr val="black">
                    <a:alpha val="40000"/>
                  </a:prstClr>
                </a:outerShdw>
              </a:effectLst>
              <a:extLst>
                <a:ext uri="{909E8E84-426E-40DD-AFC4-6F175D3DCCD1}">
                  <a14:hiddenFill xmlns:a14="http://schemas.microsoft.com/office/drawing/2010/main" xmlns="">
                    <a:solidFill>
                      <a:srgbClr val="FFFFFF"/>
                    </a:solidFill>
                  </a14:hiddenFill>
                </a:ext>
              </a:extLst>
            </p:spPr>
          </p:pic>
          <p:pic>
            <p:nvPicPr>
              <p:cNvPr id="42" name="Picture 3" descr="C:\Users\Administrator\Desktop\png\素材CNN-sccnn.com_201406210812-恢复的.psd_0000_图层-2-拷贝.png"/>
              <p:cNvPicPr>
                <a:picLocks noChangeAspect="1" noChangeArrowheads="1"/>
              </p:cNvPicPr>
              <p:nvPr/>
            </p:nvPicPr>
            <p:blipFill>
              <a:blip r:embed="rId4" cstate="email"/>
              <a:srcRect/>
              <a:stretch>
                <a:fillRect/>
              </a:stretch>
            </p:blipFill>
            <p:spPr bwMode="auto">
              <a:xfrm>
                <a:off x="757414" y="2238667"/>
                <a:ext cx="109583" cy="948798"/>
              </a:xfrm>
              <a:prstGeom prst="rect">
                <a:avLst/>
              </a:prstGeom>
              <a:noFill/>
              <a:effectLst>
                <a:outerShdw blurRad="50800" dist="38100" algn="l" rotWithShape="0">
                  <a:prstClr val="black">
                    <a:alpha val="40000"/>
                  </a:prstClr>
                </a:outerShdw>
              </a:effectLst>
              <a:extLst>
                <a:ext uri="{909E8E84-426E-40DD-AFC4-6F175D3DCCD1}">
                  <a14:hiddenFill xmlns:a14="http://schemas.microsoft.com/office/drawing/2010/main" xmlns="">
                    <a:solidFill>
                      <a:srgbClr val="FFFFFF"/>
                    </a:solidFill>
                  </a14:hiddenFill>
                </a:ext>
              </a:extLst>
            </p:spPr>
          </p:pic>
          <p:pic>
            <p:nvPicPr>
              <p:cNvPr id="43" name="Picture 3" descr="C:\Users\Administrator\Desktop\png\素材CNN-sccnn.com_201406210812-恢复的.psd_0000_图层-2-拷贝.png"/>
              <p:cNvPicPr>
                <a:picLocks noChangeAspect="1" noChangeArrowheads="1"/>
              </p:cNvPicPr>
              <p:nvPr/>
            </p:nvPicPr>
            <p:blipFill>
              <a:blip r:embed="rId4" cstate="email"/>
              <a:srcRect/>
              <a:stretch>
                <a:fillRect/>
              </a:stretch>
            </p:blipFill>
            <p:spPr bwMode="auto">
              <a:xfrm>
                <a:off x="2852179" y="2219628"/>
                <a:ext cx="109582" cy="948798"/>
              </a:xfrm>
              <a:prstGeom prst="rect">
                <a:avLst/>
              </a:prstGeom>
              <a:noFill/>
              <a:effectLst>
                <a:outerShdw blurRad="50800" dist="38100" dir="18900000" algn="bl" rotWithShape="0">
                  <a:prstClr val="black">
                    <a:alpha val="40000"/>
                  </a:prstClr>
                </a:outerShdw>
              </a:effectLst>
              <a:extLst>
                <a:ext uri="{909E8E84-426E-40DD-AFC4-6F175D3DCCD1}">
                  <a14:hiddenFill xmlns:a14="http://schemas.microsoft.com/office/drawing/2010/main" xmlns="">
                    <a:solidFill>
                      <a:srgbClr val="FFFFFF"/>
                    </a:solidFill>
                  </a14:hiddenFill>
                </a:ext>
              </a:extLst>
            </p:spPr>
          </p:pic>
        </p:grpSp>
        <p:sp>
          <p:nvSpPr>
            <p:cNvPr id="50209" name="矩形 4"/>
            <p:cNvSpPr>
              <a:spLocks noChangeArrowheads="1"/>
            </p:cNvSpPr>
            <p:nvPr/>
          </p:nvSpPr>
          <p:spPr bwMode="auto">
            <a:xfrm>
              <a:off x="5954672" y="1288689"/>
              <a:ext cx="1869951" cy="12503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缺</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衣</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少</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食</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up)">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up)">
                                      <p:cBhvr>
                                        <p:cTn id="24" dur="500"/>
                                        <p:tgtEl>
                                          <p:spTgt spid="7"/>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nodeType="click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wipe(up)">
                                      <p:cBhvr>
                                        <p:cTn id="29" dur="500"/>
                                        <p:tgtEl>
                                          <p:spTgt spid="9"/>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wipe(left)">
                                      <p:cBhvr>
                                        <p:cTn id="3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4"/>
          <p:cNvGrpSpPr/>
          <p:nvPr/>
        </p:nvGrpSpPr>
        <p:grpSpPr bwMode="auto">
          <a:xfrm>
            <a:off x="-36512" y="21167"/>
            <a:ext cx="9144001" cy="6858000"/>
            <a:chOff x="0" y="0"/>
            <a:chExt cx="9144000" cy="5143500"/>
          </a:xfrm>
        </p:grpSpPr>
        <p:pic>
          <p:nvPicPr>
            <p:cNvPr id="51202" name="图片 2"/>
            <p:cNvPicPr>
              <a:picLocks noChangeAspect="1" noChangeArrowheads="1"/>
            </p:cNvPicPr>
            <p:nvPr/>
          </p:nvPicPr>
          <p:blipFill>
            <a:blip r:embed="rId2" cstate="email"/>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03" name="文本框 3"/>
            <p:cNvSpPr txBox="1">
              <a:spLocks noChangeArrowheads="1"/>
            </p:cNvSpPr>
            <p:nvPr/>
          </p:nvSpPr>
          <p:spPr bwMode="auto">
            <a:xfrm>
              <a:off x="0" y="1572475"/>
              <a:ext cx="9144000" cy="346249"/>
            </a:xfrm>
            <a:prstGeom prst="rect">
              <a:avLst/>
            </a:prstGeom>
            <a:solidFill>
              <a:schemeClr val="bg1">
                <a:alpha val="58823"/>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auto" latinLnBrk="0" hangingPunct="0">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51204" name="矩形 4"/>
            <p:cNvSpPr>
              <a:spLocks noChangeArrowheads="1"/>
            </p:cNvSpPr>
            <p:nvPr/>
          </p:nvSpPr>
          <p:spPr bwMode="auto">
            <a:xfrm>
              <a:off x="192088" y="1754188"/>
              <a:ext cx="8816975" cy="30227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rPr>
                <a:t>竹枝词</a:t>
              </a:r>
            </a:p>
            <a:p>
              <a:pPr marL="0" marR="0" lvl="0" indent="0" algn="ctr"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唐</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刘禹锡</a:t>
              </a:r>
            </a:p>
            <a:p>
              <a:pPr marL="0" marR="0" lvl="0" indent="0" algn="ctr"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杨柳青青江水平，闻郎江上踏歌声。</a:t>
              </a:r>
            </a:p>
            <a:p>
              <a:pPr marL="0" marR="0" lvl="0" indent="0" algn="ctr"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东边日出西边雨，道是无晴（情）却有晴（情）。</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grpSp>
        <p:nvGrpSpPr>
          <p:cNvPr id="3" name="组合 5"/>
          <p:cNvGrpSpPr/>
          <p:nvPr/>
        </p:nvGrpSpPr>
        <p:grpSpPr bwMode="auto">
          <a:xfrm>
            <a:off x="2771776" y="-755650"/>
            <a:ext cx="2936875" cy="3043130"/>
            <a:chOff x="2915816" y="-341152"/>
            <a:chExt cx="2937707" cy="2281568"/>
          </a:xfrm>
        </p:grpSpPr>
        <p:pic>
          <p:nvPicPr>
            <p:cNvPr id="51206" name="图片 3"/>
            <p:cNvPicPr>
              <a:picLocks noChangeAspect="1" noChangeArrowheads="1"/>
            </p:cNvPicPr>
            <p:nvPr/>
          </p:nvPicPr>
          <p:blipFill>
            <a:blip r:embed="rId3" cstate="email"/>
            <a:srcRect/>
            <a:stretch>
              <a:fillRect/>
            </a:stretch>
          </p:blipFill>
          <p:spPr bwMode="auto">
            <a:xfrm>
              <a:off x="2915816" y="-341152"/>
              <a:ext cx="2816596" cy="2078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07" name="矩形 4"/>
            <p:cNvSpPr>
              <a:spLocks noChangeArrowheads="1"/>
            </p:cNvSpPr>
            <p:nvPr/>
          </p:nvSpPr>
          <p:spPr bwMode="auto">
            <a:xfrm>
              <a:off x="3347499" y="542049"/>
              <a:ext cx="2506024" cy="13983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800" b="1" i="0" u="none" strike="noStrike" kern="1200" cap="none" spc="0" normalizeH="0" baseline="0" noProof="0">
                  <a:ln>
                    <a:noFill/>
                  </a:ln>
                  <a:solidFill>
                    <a:srgbClr val="4B367F"/>
                  </a:solidFill>
                  <a:effectLst/>
                  <a:uLnTx/>
                  <a:uFillTx/>
                  <a:latin typeface="楷体" panose="02010609060101010101" pitchFamily="49" charset="-122"/>
                  <a:ea typeface="楷体" panose="02010609060101010101" pitchFamily="49" charset="-122"/>
                  <a:cs typeface="+mn-cs"/>
                </a:rPr>
                <a:t>谐音古诗</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circle(in)">
                                      <p:cBhvr>
                                        <p:cTn id="14"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5" name="图片 5"/>
          <p:cNvPicPr>
            <a:picLocks noChangeAspect="1" noChangeArrowheads="1"/>
          </p:cNvPicPr>
          <p:nvPr/>
        </p:nvPicPr>
        <p:blipFill>
          <a:blip r:embed="rId2" cstate="email"/>
          <a:srcRect/>
          <a:stretch>
            <a:fillRect/>
          </a:stretch>
        </p:blipFill>
        <p:spPr bwMode="auto">
          <a:xfrm>
            <a:off x="0" y="615952"/>
            <a:ext cx="9144000" cy="47455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26" name="矩形 4"/>
          <p:cNvSpPr>
            <a:spLocks noChangeArrowheads="1"/>
          </p:cNvSpPr>
          <p:nvPr/>
        </p:nvSpPr>
        <p:spPr bwMode="auto">
          <a:xfrm>
            <a:off x="1285875" y="3429001"/>
            <a:ext cx="657225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en-US" altLang="zh-CN" sz="7200" b="1" i="0" u="none" strike="noStrike" kern="1200" cap="none" spc="0" normalizeH="0" baseline="0" noProof="0">
                <a:ln>
                  <a:noFill/>
                </a:ln>
                <a:solidFill>
                  <a:prstClr val="white"/>
                </a:solidFill>
                <a:effectLst/>
                <a:uLnTx/>
                <a:uFillTx/>
                <a:latin typeface="宋体" panose="02010600030101010101" pitchFamily="2" charset="-122"/>
                <a:ea typeface="等线" panose="02010600030101010101" pitchFamily="2" charset="-122"/>
                <a:cs typeface="+mn-cs"/>
              </a:rPr>
              <a:t>4.“</a:t>
            </a:r>
            <a:r>
              <a:rPr kumimoji="0" lang="zh-CN" altLang="en-US" sz="7200" b="1" i="0" u="none" strike="noStrike" kern="1200" cap="none" spc="0" normalizeH="0" baseline="0" noProof="0">
                <a:ln>
                  <a:noFill/>
                </a:ln>
                <a:solidFill>
                  <a:prstClr val="white"/>
                </a:solidFill>
                <a:effectLst/>
                <a:uLnTx/>
                <a:uFillTx/>
                <a:latin typeface="宋体" panose="02010600030101010101" pitchFamily="2" charset="-122"/>
                <a:ea typeface="等线" panose="02010600030101010101" pitchFamily="2" charset="-122"/>
                <a:cs typeface="+mn-cs"/>
              </a:rPr>
              <a:t>枇杷”和“琵琶”</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TextBox 5"/>
          <p:cNvSpPr txBox="1">
            <a:spLocks noChangeArrowheads="1"/>
          </p:cNvSpPr>
          <p:nvPr/>
        </p:nvSpPr>
        <p:spPr bwMode="auto">
          <a:xfrm>
            <a:off x="395289" y="1701801"/>
            <a:ext cx="8137525" cy="5014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indent="-685800" defTabSz="1219200" eaLnBrk="1" fontAlgn="base" hangingPunct="1">
              <a:lnSpc>
                <a:spcPct val="150000"/>
              </a:lnSpc>
              <a:spcBef>
                <a:spcPct val="0"/>
              </a:spcBef>
              <a:spcAft>
                <a:spcPct val="0"/>
              </a:spcAft>
              <a:buFont typeface="Calibri" panose="020F0502020204030204" pitchFamily="34" charset="0"/>
              <a:buAutoNum type="arabicPeriod"/>
              <a:defRPr/>
            </a:pPr>
            <a:r>
              <a:rPr lang="zh-CN" altLang="en-US" sz="4265" b="1">
                <a:solidFill>
                  <a:prstClr val="black"/>
                </a:solidFill>
                <a:latin typeface="黑体" panose="02010609060101010101" pitchFamily="49" charset="-122"/>
                <a:ea typeface="黑体" panose="02010609060101010101" pitchFamily="49" charset="-122"/>
              </a:rPr>
              <a:t>用自己喜欢的方式读课文，圈出本课生字词，读一读，记一记。</a:t>
            </a:r>
            <a:endParaRPr lang="en-US" altLang="zh-CN" sz="4265" b="1">
              <a:solidFill>
                <a:prstClr val="black"/>
              </a:solidFill>
              <a:latin typeface="黑体" panose="02010609060101010101" pitchFamily="49" charset="-122"/>
              <a:ea typeface="黑体" panose="02010609060101010101" pitchFamily="49" charset="-122"/>
            </a:endParaRPr>
          </a:p>
          <a:p>
            <a:pPr marL="685800" indent="-685800" defTabSz="1219200" eaLnBrk="1" fontAlgn="base" hangingPunct="1">
              <a:lnSpc>
                <a:spcPct val="150000"/>
              </a:lnSpc>
              <a:spcBef>
                <a:spcPct val="0"/>
              </a:spcBef>
              <a:spcAft>
                <a:spcPct val="0"/>
              </a:spcAft>
              <a:buFont typeface="Calibri" panose="020F0502020204030204" pitchFamily="34" charset="0"/>
              <a:buAutoNum type="arabicPeriod"/>
              <a:defRPr/>
            </a:pPr>
            <a:r>
              <a:rPr lang="zh-CN" altLang="en-US" sz="4265" b="1">
                <a:solidFill>
                  <a:prstClr val="black"/>
                </a:solidFill>
                <a:latin typeface="黑体" panose="02010609060101010101" pitchFamily="49" charset="-122"/>
                <a:ea typeface="黑体" panose="02010609060101010101" pitchFamily="49" charset="-122"/>
              </a:rPr>
              <a:t>读完说一说，文中的园子给你留下了什么样的印象？</a:t>
            </a:r>
          </a:p>
        </p:txBody>
      </p:sp>
      <p:grpSp>
        <p:nvGrpSpPr>
          <p:cNvPr id="2" name="组合 2"/>
          <p:cNvGrpSpPr/>
          <p:nvPr/>
        </p:nvGrpSpPr>
        <p:grpSpPr>
          <a:xfrm>
            <a:off x="107950" y="116417"/>
            <a:ext cx="3149600" cy="1016000"/>
            <a:chOff x="278959" y="197377"/>
            <a:chExt cx="3149996" cy="760799"/>
          </a:xfrm>
        </p:grpSpPr>
        <p:sp>
          <p:nvSpPr>
            <p:cNvPr id="5" name="PA-014b5df4185e4894ab11c6b4bf544075"/>
            <p:cNvSpPr/>
            <p:nvPr/>
          </p:nvSpPr>
          <p:spPr>
            <a:xfrm rot="20448656">
              <a:off x="278959" y="229959"/>
              <a:ext cx="728218" cy="728217"/>
            </a:xfrm>
            <a:prstGeom prst="roundRect">
              <a:avLst>
                <a:gd name="adj" fmla="val 15824"/>
              </a:avLst>
            </a:prstGeom>
            <a:solidFill>
              <a:srgbClr val="EB6565"/>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初</a:t>
              </a:r>
            </a:p>
          </p:txBody>
        </p:sp>
        <p:sp>
          <p:nvSpPr>
            <p:cNvPr id="6" name="PA-9a1d0e6afc394b0aa2e170128a903287-0"/>
            <p:cNvSpPr/>
            <p:nvPr/>
          </p:nvSpPr>
          <p:spPr>
            <a:xfrm>
              <a:off x="1088271" y="211418"/>
              <a:ext cx="728218" cy="728217"/>
            </a:xfrm>
            <a:prstGeom prst="roundRect">
              <a:avLst>
                <a:gd name="adj" fmla="val 15824"/>
              </a:avLst>
            </a:prstGeom>
            <a:solidFill>
              <a:srgbClr val="F7A15C"/>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读</a:t>
              </a:r>
            </a:p>
          </p:txBody>
        </p:sp>
        <p:sp>
          <p:nvSpPr>
            <p:cNvPr id="7" name="PA-0f3482b4503944368e025da2bb6cfe01"/>
            <p:cNvSpPr/>
            <p:nvPr/>
          </p:nvSpPr>
          <p:spPr>
            <a:xfrm rot="21130131">
              <a:off x="1876178" y="220034"/>
              <a:ext cx="728218" cy="728217"/>
            </a:xfrm>
            <a:prstGeom prst="roundRect">
              <a:avLst>
                <a:gd name="adj" fmla="val 15824"/>
              </a:avLst>
            </a:prstGeom>
            <a:solidFill>
              <a:srgbClr val="FFC000"/>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课</a:t>
              </a:r>
            </a:p>
          </p:txBody>
        </p:sp>
        <p:sp>
          <p:nvSpPr>
            <p:cNvPr id="8" name="PA-9e83cb3c37144ed796b1f005a381255a-0"/>
            <p:cNvSpPr/>
            <p:nvPr/>
          </p:nvSpPr>
          <p:spPr>
            <a:xfrm rot="653049">
              <a:off x="2700737" y="197377"/>
              <a:ext cx="728218" cy="728217"/>
            </a:xfrm>
            <a:prstGeom prst="roundRect">
              <a:avLst>
                <a:gd name="adj" fmla="val 15824"/>
              </a:avLst>
            </a:prstGeom>
            <a:solidFill>
              <a:srgbClr val="BE99C3"/>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文</a:t>
              </a:r>
            </a:p>
          </p:txBody>
        </p:sp>
      </p:grpSp>
    </p:spTree>
  </p:cSld>
  <p:clrMapOvr>
    <a:masterClrMapping/>
  </p:clrMapOvr>
  <p:transition spd="slow">
    <p:cover dir="rd"/>
  </p:transition>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p:nvPr/>
        </p:nvSpPr>
        <p:spPr>
          <a:xfrm>
            <a:off x="1" y="368301"/>
            <a:ext cx="2143125" cy="778933"/>
          </a:xfrm>
          <a:prstGeom prst="rect">
            <a:avLst/>
          </a:prstGeom>
        </p:spPr>
        <p:style>
          <a:lnRef idx="3">
            <a:schemeClr val="lt1"/>
          </a:lnRef>
          <a:fillRef idx="1">
            <a:schemeClr val="accent5"/>
          </a:fillRef>
          <a:effectRef idx="1">
            <a:schemeClr val="accent5"/>
          </a:effectRef>
          <a:fontRef idx="minor">
            <a:schemeClr val="lt1"/>
          </a:fontRef>
        </p:style>
        <p:txBody>
          <a:bodyPr anchor="ctr"/>
          <a:lstStyle/>
          <a:p>
            <a:pPr marL="0" marR="0" lvl="0" indent="0" algn="ctr" defTabSz="1219200" rtl="0" eaLnBrk="0" fontAlgn="auto" latinLnBrk="0" hangingPunct="0">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53250" name="矩形 4"/>
          <p:cNvSpPr>
            <a:spLocks noChangeArrowheads="1"/>
          </p:cNvSpPr>
          <p:nvPr/>
        </p:nvSpPr>
        <p:spPr bwMode="auto">
          <a:xfrm>
            <a:off x="182377" y="374651"/>
            <a:ext cx="2383987"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宋体" panose="02010600030101010101" pitchFamily="2" charset="-122"/>
                <a:ea typeface="等线" panose="02010600030101010101" pitchFamily="2" charset="-122"/>
                <a:cs typeface="+mn-cs"/>
              </a:rPr>
              <a:t>课本解读</a:t>
            </a:r>
          </a:p>
        </p:txBody>
      </p:sp>
      <p:sp>
        <p:nvSpPr>
          <p:cNvPr id="53251" name="矩形 4"/>
          <p:cNvSpPr>
            <a:spLocks noChangeArrowheads="1"/>
          </p:cNvSpPr>
          <p:nvPr/>
        </p:nvSpPr>
        <p:spPr bwMode="auto">
          <a:xfrm>
            <a:off x="561975" y="1377951"/>
            <a:ext cx="2408238"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1.</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笑话</a:t>
            </a:r>
          </a:p>
        </p:txBody>
      </p:sp>
      <p:sp>
        <p:nvSpPr>
          <p:cNvPr id="6" name="矩形 4"/>
          <p:cNvSpPr>
            <a:spLocks noChangeArrowheads="1"/>
          </p:cNvSpPr>
          <p:nvPr/>
        </p:nvSpPr>
        <p:spPr bwMode="auto">
          <a:xfrm>
            <a:off x="539750" y="2341034"/>
            <a:ext cx="7961313"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笑话，意思是引人发笑的话或事情。其篇幅短小，故事情节简单而巧妙，往往出人意料，给人幽默风趣的感觉。大多揭示生活中乖谬的现象，具有讽刺性和娱乐性。</a:t>
            </a:r>
          </a:p>
        </p:txBody>
      </p:sp>
      <p:pic>
        <p:nvPicPr>
          <p:cNvPr id="53253" name="图片 2"/>
          <p:cNvPicPr>
            <a:picLocks noChangeAspect="1" noChangeArrowheads="1"/>
          </p:cNvPicPr>
          <p:nvPr/>
        </p:nvPicPr>
        <p:blipFill>
          <a:blip r:embed="rId2" cstate="email">
            <a:clrChange>
              <a:clrFrom>
                <a:srgbClr val="F6F6F6"/>
              </a:clrFrom>
              <a:clrTo>
                <a:srgbClr val="F6F6F6">
                  <a:alpha val="0"/>
                </a:srgbClr>
              </a:clrTo>
            </a:clrChange>
          </a:blip>
          <a:srcRect/>
          <a:stretch>
            <a:fillRect/>
          </a:stretch>
        </p:blipFill>
        <p:spPr bwMode="auto">
          <a:xfrm>
            <a:off x="7454901" y="4849286"/>
            <a:ext cx="1149350" cy="13250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矩形 4"/>
          <p:cNvSpPr>
            <a:spLocks noChangeArrowheads="1"/>
          </p:cNvSpPr>
          <p:nvPr/>
        </p:nvSpPr>
        <p:spPr bwMode="auto">
          <a:xfrm>
            <a:off x="576263" y="1221318"/>
            <a:ext cx="2735262"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2.</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课文内容</a:t>
            </a:r>
          </a:p>
        </p:txBody>
      </p:sp>
      <p:sp>
        <p:nvSpPr>
          <p:cNvPr id="3" name="矩形 4"/>
          <p:cNvSpPr>
            <a:spLocks noChangeArrowheads="1"/>
          </p:cNvSpPr>
          <p:nvPr/>
        </p:nvSpPr>
        <p:spPr bwMode="auto">
          <a:xfrm>
            <a:off x="576263" y="2180167"/>
            <a:ext cx="7991475"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课文中的这则笑话取“枇杷”与“琵琶”的相同读音来展开故事情节，告诉我们在学习汉字时，不仅要读准音，还要认清形、分清义，否则就会闹出笑话。</a:t>
            </a:r>
          </a:p>
        </p:txBody>
      </p:sp>
      <p:pic>
        <p:nvPicPr>
          <p:cNvPr id="54275" name="图片 3"/>
          <p:cNvPicPr>
            <a:picLocks noChangeAspect="1" noChangeArrowheads="1"/>
          </p:cNvPicPr>
          <p:nvPr/>
        </p:nvPicPr>
        <p:blipFill>
          <a:blip r:embed="rId2" cstate="email"/>
          <a:srcRect/>
          <a:stretch>
            <a:fillRect/>
          </a:stretch>
        </p:blipFill>
        <p:spPr bwMode="auto">
          <a:xfrm rot="1693194">
            <a:off x="7673975" y="3471335"/>
            <a:ext cx="1370013" cy="3333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4276" name="图片 5"/>
          <p:cNvPicPr>
            <a:picLocks noChangeAspect="1" noChangeArrowheads="1"/>
          </p:cNvPicPr>
          <p:nvPr/>
        </p:nvPicPr>
        <p:blipFill>
          <a:blip r:embed="rId3" cstate="email">
            <a:clrChange>
              <a:clrFrom>
                <a:srgbClr val="F6F6F6"/>
              </a:clrFrom>
              <a:clrTo>
                <a:srgbClr val="F6F6F6">
                  <a:alpha val="0"/>
                </a:srgbClr>
              </a:clrTo>
            </a:clrChange>
          </a:blip>
          <a:srcRect/>
          <a:stretch>
            <a:fillRect/>
          </a:stretch>
        </p:blipFill>
        <p:spPr bwMode="auto">
          <a:xfrm>
            <a:off x="6804026" y="260351"/>
            <a:ext cx="927100" cy="207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矩形 4"/>
          <p:cNvSpPr>
            <a:spLocks noChangeArrowheads="1"/>
          </p:cNvSpPr>
          <p:nvPr/>
        </p:nvSpPr>
        <p:spPr bwMode="auto">
          <a:xfrm>
            <a:off x="611189" y="452967"/>
            <a:ext cx="241300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3.</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谐音笑话</a:t>
            </a:r>
          </a:p>
        </p:txBody>
      </p:sp>
      <p:sp>
        <p:nvSpPr>
          <p:cNvPr id="3" name="矩形 4"/>
          <p:cNvSpPr>
            <a:spLocks noChangeArrowheads="1"/>
          </p:cNvSpPr>
          <p:nvPr/>
        </p:nvSpPr>
        <p:spPr bwMode="auto">
          <a:xfrm>
            <a:off x="377826" y="1259419"/>
            <a:ext cx="8388350"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有“机”可乘</a:t>
            </a: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有一个商品推销员去广州出差，到北京后，由于想乘飞机前往，因怕经理不同意报销，便给经理发了一封电报：</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有机可乘，乘否？</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经理接到电报，以为是成交之“机”已到，便立即回电：</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可乘就乘</a:t>
            </a:r>
            <a:r>
              <a:rPr kumimoji="0" lang="en-US" altLang="en-US" sz="4265" b="1" i="0" u="none" strike="noStrike" kern="1200" cap="none" spc="0" normalizeH="0" baseline="0" noProof="0">
                <a:ln>
                  <a:noFill/>
                </a:ln>
                <a:solidFill>
                  <a:prstClr val="black"/>
                </a:solidFill>
                <a:effectLst/>
                <a:uLnTx/>
                <a:uFillTx/>
                <a:latin typeface="楷体" panose="02010609060101010101" pitchFamily="49" charset="-122"/>
                <a:ea typeface="Microsoft Yi Baiti" panose="03000500000000000000" pitchFamily="66" charset="0"/>
                <a:cs typeface="+mn-cs"/>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矩形 4"/>
          <p:cNvSpPr>
            <a:spLocks noChangeArrowheads="1"/>
          </p:cNvSpPr>
          <p:nvPr/>
        </p:nvSpPr>
        <p:spPr bwMode="auto">
          <a:xfrm>
            <a:off x="377826" y="1843619"/>
            <a:ext cx="8388350"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这个推销员出差回来报销差旅费时，经理以不够级别，乘坐飞机不予报销的规定条款，不同意报销飞机票费用。推销员于是拿出经理回复的电报，经理目瞪口呆。</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5" name="图片 2"/>
          <p:cNvPicPr>
            <a:picLocks noChangeAspect="1" noChangeArrowheads="1"/>
          </p:cNvPicPr>
          <p:nvPr/>
        </p:nvPicPr>
        <p:blipFill>
          <a:blip r:embed="rId2"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346" name="矩形 3"/>
          <p:cNvSpPr>
            <a:spLocks noChangeArrowheads="1"/>
          </p:cNvSpPr>
          <p:nvPr/>
        </p:nvSpPr>
        <p:spPr bwMode="auto">
          <a:xfrm>
            <a:off x="6034234" y="452967"/>
            <a:ext cx="348364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有“机”可乘</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69" name="图片 5"/>
          <p:cNvPicPr>
            <a:picLocks noChangeAspect="1" noChangeArrowheads="1"/>
          </p:cNvPicPr>
          <p:nvPr/>
        </p:nvPicPr>
        <p:blipFill>
          <a:blip r:embed="rId2" cstate="email"/>
          <a:srcRect/>
          <a:stretch>
            <a:fillRect/>
          </a:stretch>
        </p:blipFill>
        <p:spPr bwMode="auto">
          <a:xfrm>
            <a:off x="0" y="615952"/>
            <a:ext cx="9144000" cy="47455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0" name="矩形 4"/>
          <p:cNvSpPr>
            <a:spLocks noChangeArrowheads="1"/>
          </p:cNvSpPr>
          <p:nvPr/>
        </p:nvSpPr>
        <p:spPr bwMode="auto">
          <a:xfrm>
            <a:off x="1812926" y="3638552"/>
            <a:ext cx="5516563"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en-US" altLang="zh-CN" sz="7200" b="1" i="0" u="none" strike="noStrike" kern="1200" cap="none" spc="0" normalizeH="0" baseline="0" noProof="0">
                <a:ln>
                  <a:noFill/>
                </a:ln>
                <a:solidFill>
                  <a:prstClr val="white"/>
                </a:solidFill>
                <a:effectLst/>
                <a:uLnTx/>
                <a:uFillTx/>
                <a:latin typeface="宋体" panose="02010600030101010101" pitchFamily="2" charset="-122"/>
                <a:ea typeface="等线" panose="02010600030101010101" pitchFamily="2" charset="-122"/>
                <a:cs typeface="+mn-cs"/>
              </a:rPr>
              <a:t>5.</a:t>
            </a:r>
            <a:r>
              <a:rPr kumimoji="0" lang="zh-CN" altLang="en-US" sz="7200" b="1" i="0" u="none" strike="noStrike" kern="1200" cap="none" spc="0" normalizeH="0" baseline="0" noProof="0">
                <a:ln>
                  <a:noFill/>
                </a:ln>
                <a:solidFill>
                  <a:prstClr val="white"/>
                </a:solidFill>
                <a:effectLst/>
                <a:uLnTx/>
                <a:uFillTx/>
                <a:latin typeface="宋体" panose="02010600030101010101" pitchFamily="2" charset="-122"/>
                <a:ea typeface="等线" panose="02010600030101010101" pitchFamily="2" charset="-122"/>
                <a:cs typeface="+mn-cs"/>
              </a:rPr>
              <a:t>有趣的形声字</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1" y="368301"/>
            <a:ext cx="2143125" cy="778933"/>
          </a:xfrm>
          <a:prstGeom prst="rect">
            <a:avLst/>
          </a:prstGeom>
        </p:spPr>
        <p:style>
          <a:lnRef idx="3">
            <a:schemeClr val="lt1"/>
          </a:lnRef>
          <a:fillRef idx="1">
            <a:schemeClr val="accent5"/>
          </a:fillRef>
          <a:effectRef idx="1">
            <a:schemeClr val="accent5"/>
          </a:effectRef>
          <a:fontRef idx="minor">
            <a:schemeClr val="lt1"/>
          </a:fontRef>
        </p:style>
        <p:txBody>
          <a:bodyPr anchor="ctr"/>
          <a:lstStyle/>
          <a:p>
            <a:pPr marL="0" marR="0" lvl="0" indent="0" algn="ctr" defTabSz="1219200" rtl="0" eaLnBrk="0" fontAlgn="auto" latinLnBrk="0" hangingPunct="0">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59394" name="矩形 4"/>
          <p:cNvSpPr>
            <a:spLocks noChangeArrowheads="1"/>
          </p:cNvSpPr>
          <p:nvPr/>
        </p:nvSpPr>
        <p:spPr bwMode="auto">
          <a:xfrm>
            <a:off x="182377" y="368300"/>
            <a:ext cx="2383987"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宋体" panose="02010600030101010101" pitchFamily="2" charset="-122"/>
                <a:ea typeface="等线" panose="02010600030101010101" pitchFamily="2" charset="-122"/>
                <a:cs typeface="+mn-cs"/>
              </a:rPr>
              <a:t>解释词语</a:t>
            </a:r>
          </a:p>
        </p:txBody>
      </p:sp>
      <p:sp>
        <p:nvSpPr>
          <p:cNvPr id="37891" name="矩形 4"/>
          <p:cNvSpPr>
            <a:spLocks noChangeArrowheads="1"/>
          </p:cNvSpPr>
          <p:nvPr/>
        </p:nvSpPr>
        <p:spPr bwMode="auto">
          <a:xfrm>
            <a:off x="315914" y="1722968"/>
            <a:ext cx="856932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①形声字：</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形声字是在象形字、指事字、会意字的基础上形成的，是由两个文或字复合成体，由表示意义范畴的意符（形旁）和表示声音类别的声符（声旁）组合而成。形声字造字形式是最常用的</a:t>
            </a:r>
            <a:r>
              <a:rPr kumimoji="0" lang="en-US" altLang="en-US" sz="4265" b="1" i="0" u="none" strike="noStrike" kern="1200" cap="none" spc="0" normalizeH="0" baseline="0" noProof="0">
                <a:ln>
                  <a:noFill/>
                </a:ln>
                <a:solidFill>
                  <a:prstClr val="black"/>
                </a:solidFill>
                <a:effectLst/>
                <a:uLnTx/>
                <a:uFillTx/>
                <a:latin typeface="楷体" panose="02010609060101010101" pitchFamily="49" charset="-122"/>
                <a:ea typeface="Microsoft Yi Baiti" panose="03000500000000000000" pitchFamily="66" charset="0"/>
                <a:cs typeface="+mn-cs"/>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7891"/>
                                        </p:tgtEl>
                                        <p:attrNameLst>
                                          <p:attrName>style.visibility</p:attrName>
                                        </p:attrNameLst>
                                      </p:cBhvr>
                                      <p:to>
                                        <p:strVal val="visible"/>
                                      </p:to>
                                    </p:set>
                                    <p:animEffect transition="in" filter="fade">
                                      <p:cBhvr>
                                        <p:cTn id="7" dur="1000"/>
                                        <p:tgtEl>
                                          <p:spTgt spid="37891"/>
                                        </p:tgtEl>
                                      </p:cBhvr>
                                    </p:animEffect>
                                    <p:anim calcmode="lin" valueType="num">
                                      <p:cBhvr>
                                        <p:cTn id="8" dur="1000" fill="hold"/>
                                        <p:tgtEl>
                                          <p:spTgt spid="37891"/>
                                        </p:tgtEl>
                                        <p:attrNameLst>
                                          <p:attrName>ppt_x</p:attrName>
                                        </p:attrNameLst>
                                      </p:cBhvr>
                                      <p:tavLst>
                                        <p:tav tm="0">
                                          <p:val>
                                            <p:strVal val="#ppt_x"/>
                                          </p:val>
                                        </p:tav>
                                        <p:tav tm="100000">
                                          <p:val>
                                            <p:strVal val="#ppt_x"/>
                                          </p:val>
                                        </p:tav>
                                      </p:tavLst>
                                    </p:anim>
                                    <p:anim calcmode="lin" valueType="num">
                                      <p:cBhvr>
                                        <p:cTn id="9" dur="1000" fill="hold"/>
                                        <p:tgtEl>
                                          <p:spTgt spid="3789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1" grpId="0"/>
    </p:bld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4"/>
          <p:cNvSpPr>
            <a:spLocks noChangeArrowheads="1"/>
          </p:cNvSpPr>
          <p:nvPr/>
        </p:nvSpPr>
        <p:spPr bwMode="auto">
          <a:xfrm>
            <a:off x="287339" y="1221317"/>
            <a:ext cx="856932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②声符：</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汉字形声字的表音部分，也称声旁。如，“芬、氛、纷、汾、粉、份、忿”等字都是从“分”字得声，“分”就是这些字的声符。</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③形符：</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汉字学术语，也称形旁或意符，合体字的一个部分，与声旁相对。</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4"/>
          <p:cNvSpPr>
            <a:spLocks noChangeArrowheads="1"/>
          </p:cNvSpPr>
          <p:nvPr/>
        </p:nvSpPr>
        <p:spPr bwMode="auto">
          <a:xfrm>
            <a:off x="287339" y="933451"/>
            <a:ext cx="8569325"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 ④蜀国：</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蜀国（</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221—263</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），即蜀汉，又称季汉，是中国历史上三国时期西南方的一个政权。</a:t>
            </a: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    ⑤祭祀：</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祭祀是华夏礼典的一部分，是儒家礼仪中的主要部分。礼有五经，莫重于祭，是以事神致福。祭祀对象分为三类：天神、地祇、人鬼。天神称祀，地祇称祭，宗庙称享。</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1" y="368301"/>
            <a:ext cx="2143125" cy="778933"/>
          </a:xfrm>
          <a:prstGeom prst="rect">
            <a:avLst/>
          </a:prstGeom>
        </p:spPr>
        <p:style>
          <a:lnRef idx="3">
            <a:schemeClr val="lt1"/>
          </a:lnRef>
          <a:fillRef idx="1">
            <a:schemeClr val="accent5"/>
          </a:fillRef>
          <a:effectRef idx="1">
            <a:schemeClr val="accent5"/>
          </a:effectRef>
          <a:fontRef idx="minor">
            <a:schemeClr val="lt1"/>
          </a:fontRef>
        </p:style>
        <p:txBody>
          <a:bodyPr anchor="ctr"/>
          <a:lstStyle/>
          <a:p>
            <a:pPr marL="0" marR="0" lvl="0" indent="0" algn="ctr" defTabSz="1219200" rtl="0" eaLnBrk="0" fontAlgn="auto" latinLnBrk="0" hangingPunct="0">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62466" name="矩形 4"/>
          <p:cNvSpPr>
            <a:spLocks noChangeArrowheads="1"/>
          </p:cNvSpPr>
          <p:nvPr/>
        </p:nvSpPr>
        <p:spPr bwMode="auto">
          <a:xfrm>
            <a:off x="182377" y="368300"/>
            <a:ext cx="2383987"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宋体" panose="02010600030101010101" pitchFamily="2" charset="-122"/>
                <a:ea typeface="等线" panose="02010600030101010101" pitchFamily="2" charset="-122"/>
                <a:cs typeface="+mn-cs"/>
              </a:rPr>
              <a:t>主题解说</a:t>
            </a:r>
          </a:p>
        </p:txBody>
      </p:sp>
      <p:sp>
        <p:nvSpPr>
          <p:cNvPr id="62467" name="矩形 4"/>
          <p:cNvSpPr>
            <a:spLocks noChangeArrowheads="1"/>
          </p:cNvSpPr>
          <p:nvPr/>
        </p:nvSpPr>
        <p:spPr bwMode="auto">
          <a:xfrm>
            <a:off x="755650" y="2084919"/>
            <a:ext cx="7848600"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课文介绍我们的祖先在象形字的基础上增加声符，创造出了形声字，这样生字信息量更大，意义指向更明显，从而体现了形声字的有趣。</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矩形 1"/>
          <p:cNvSpPr>
            <a:spLocks noChangeArrowheads="1"/>
          </p:cNvSpPr>
          <p:nvPr/>
        </p:nvSpPr>
        <p:spPr bwMode="auto">
          <a:xfrm>
            <a:off x="2452689" y="2419352"/>
            <a:ext cx="4967287" cy="6740307"/>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fontAlgn="base">
              <a:lnSpc>
                <a:spcPct val="150000"/>
              </a:lnSpc>
              <a:spcAft>
                <a:spcPct val="0"/>
              </a:spcAft>
              <a:defRPr/>
            </a:pPr>
            <a:r>
              <a:rPr lang="zh-CN" altLang="en-US" sz="4800" b="1" spc="1600" dirty="0">
                <a:solidFill>
                  <a:prstClr val="black"/>
                </a:solidFill>
                <a:latin typeface="楷体" panose="02010609060101010101" pitchFamily="49" charset="-122"/>
                <a:ea typeface="楷体" panose="02010609060101010101" pitchFamily="49" charset="-122"/>
              </a:rPr>
              <a:t>昼出耘田夜绩麻，村庄儿女各当家。童孙未解供耕织，也傍桑阴学种瓜。</a:t>
            </a:r>
          </a:p>
        </p:txBody>
      </p:sp>
      <p:sp>
        <p:nvSpPr>
          <p:cNvPr id="32" name="矩形 31"/>
          <p:cNvSpPr>
            <a:spLocks noChangeArrowheads="1"/>
          </p:cNvSpPr>
          <p:nvPr/>
        </p:nvSpPr>
        <p:spPr bwMode="auto">
          <a:xfrm>
            <a:off x="2195514" y="2192867"/>
            <a:ext cx="1165225" cy="666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1219200" eaLnBrk="0" fontAlgn="base" hangingPunct="0">
              <a:spcBef>
                <a:spcPct val="0"/>
              </a:spcBef>
              <a:spcAft>
                <a:spcPct val="0"/>
              </a:spcAft>
              <a:defRPr/>
            </a:pPr>
            <a:r>
              <a:rPr lang="en-US" altLang="zh-CN" sz="3735" b="1">
                <a:solidFill>
                  <a:srgbClr val="0000FF"/>
                </a:solidFill>
                <a:latin typeface="宋体" panose="02010600030101010101" pitchFamily="2" charset="-122"/>
                <a:ea typeface="宋体" panose="02010600030101010101" pitchFamily="2" charset="-122"/>
              </a:rPr>
              <a:t>zhòu</a:t>
            </a:r>
          </a:p>
        </p:txBody>
      </p:sp>
      <p:sp>
        <p:nvSpPr>
          <p:cNvPr id="44" name="矩形 2"/>
          <p:cNvSpPr>
            <a:spLocks noChangeArrowheads="1"/>
          </p:cNvSpPr>
          <p:nvPr/>
        </p:nvSpPr>
        <p:spPr bwMode="auto">
          <a:xfrm>
            <a:off x="2411414" y="1117600"/>
            <a:ext cx="5262562" cy="2209836"/>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defTabSz="1219200" fontAlgn="base">
              <a:spcBef>
                <a:spcPct val="0"/>
              </a:spcBef>
              <a:spcAft>
                <a:spcPct val="0"/>
              </a:spcAft>
              <a:defRPr/>
            </a:pPr>
            <a:r>
              <a:rPr lang="zh-CN" altLang="en-US" sz="4800" b="1" dirty="0">
                <a:solidFill>
                  <a:prstClr val="black"/>
                </a:solidFill>
                <a:latin typeface="宋体" panose="02010600030101010101" pitchFamily="2" charset="-122"/>
                <a:ea typeface="宋体" panose="02010600030101010101" pitchFamily="2" charset="-122"/>
              </a:rPr>
              <a:t>四时田园杂兴（其三十一</a:t>
            </a:r>
            <a:r>
              <a:rPr lang="zh-CN" altLang="en-US" sz="4800" b="1" dirty="0">
                <a:solidFill>
                  <a:prstClr val="black"/>
                </a:solidFill>
                <a:latin typeface="楷体" panose="02010609060101010101" pitchFamily="49" charset="-122"/>
                <a:ea typeface="楷体" panose="02010609060101010101" pitchFamily="49" charset="-122"/>
              </a:rPr>
              <a:t>）</a:t>
            </a:r>
            <a:endParaRPr lang="en-US" altLang="zh-CN" sz="4800" b="1" dirty="0">
              <a:solidFill>
                <a:prstClr val="black"/>
              </a:solidFill>
              <a:latin typeface="楷体" panose="02010609060101010101" pitchFamily="49" charset="-122"/>
              <a:ea typeface="楷体" panose="02010609060101010101" pitchFamily="49" charset="-122"/>
            </a:endParaRPr>
          </a:p>
          <a:p>
            <a:pPr algn="ctr" defTabSz="1219200" fontAlgn="base">
              <a:lnSpc>
                <a:spcPct val="130000"/>
              </a:lnSpc>
              <a:spcBef>
                <a:spcPct val="0"/>
              </a:spcBef>
              <a:spcAft>
                <a:spcPct val="0"/>
              </a:spcAft>
              <a:defRPr/>
            </a:pPr>
            <a:r>
              <a:rPr lang="en-US" altLang="zh-CN" sz="3200" b="1" dirty="0">
                <a:solidFill>
                  <a:prstClr val="black"/>
                </a:solidFill>
                <a:latin typeface="楷体" panose="02010609060101010101" pitchFamily="49" charset="-122"/>
                <a:ea typeface="楷体" panose="02010609060101010101" pitchFamily="49" charset="-122"/>
              </a:rPr>
              <a:t>【</a:t>
            </a:r>
            <a:r>
              <a:rPr lang="zh-CN" altLang="en-US" sz="3200" b="1" dirty="0">
                <a:solidFill>
                  <a:prstClr val="black"/>
                </a:solidFill>
                <a:latin typeface="楷体" panose="02010609060101010101" pitchFamily="49" charset="-122"/>
                <a:ea typeface="楷体" panose="02010609060101010101" pitchFamily="49" charset="-122"/>
              </a:rPr>
              <a:t>宋</a:t>
            </a:r>
            <a:r>
              <a:rPr lang="en-US" altLang="zh-CN" sz="3200" b="1" dirty="0">
                <a:solidFill>
                  <a:prstClr val="black"/>
                </a:solidFill>
                <a:latin typeface="楷体" panose="02010609060101010101" pitchFamily="49" charset="-122"/>
                <a:ea typeface="楷体" panose="02010609060101010101" pitchFamily="49" charset="-122"/>
              </a:rPr>
              <a:t>】</a:t>
            </a:r>
            <a:r>
              <a:rPr lang="zh-CN" altLang="en-US" sz="3200" b="1" dirty="0">
                <a:solidFill>
                  <a:prstClr val="black"/>
                </a:solidFill>
                <a:latin typeface="楷体" panose="02010609060101010101" pitchFamily="49" charset="-122"/>
                <a:ea typeface="楷体" panose="02010609060101010101" pitchFamily="49" charset="-122"/>
              </a:rPr>
              <a:t>范成大</a:t>
            </a:r>
          </a:p>
        </p:txBody>
      </p:sp>
      <p:sp>
        <p:nvSpPr>
          <p:cNvPr id="46" name="矩形 45"/>
          <p:cNvSpPr>
            <a:spLocks noChangeArrowheads="1"/>
          </p:cNvSpPr>
          <p:nvPr/>
        </p:nvSpPr>
        <p:spPr bwMode="auto">
          <a:xfrm>
            <a:off x="3636964" y="2197101"/>
            <a:ext cx="863600"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en-US" altLang="en-US" sz="3735" b="1">
                <a:solidFill>
                  <a:srgbClr val="0000FF"/>
                </a:solidFill>
                <a:latin typeface="宋体" panose="02010600030101010101" pitchFamily="2" charset="-122"/>
                <a:ea typeface="宋体" panose="02010600030101010101" pitchFamily="2" charset="-122"/>
              </a:rPr>
              <a:t>yún</a:t>
            </a:r>
          </a:p>
        </p:txBody>
      </p:sp>
      <p:sp>
        <p:nvSpPr>
          <p:cNvPr id="50" name="矩形 49"/>
          <p:cNvSpPr>
            <a:spLocks noChangeArrowheads="1"/>
          </p:cNvSpPr>
          <p:nvPr/>
        </p:nvSpPr>
        <p:spPr bwMode="auto">
          <a:xfrm>
            <a:off x="4697413" y="2578102"/>
            <a:ext cx="56297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en-US" altLang="zh-CN" sz="5865" b="1">
                <a:solidFill>
                  <a:srgbClr val="FF00FF"/>
                </a:solidFill>
                <a:latin typeface="宋体" panose="02010600030101010101" pitchFamily="2" charset="-122"/>
                <a:ea typeface="宋体" panose="02010600030101010101" pitchFamily="2" charset="-122"/>
              </a:rPr>
              <a:t>/</a:t>
            </a:r>
            <a:endParaRPr lang="zh-CN" altLang="en-US" sz="4265">
              <a:solidFill>
                <a:srgbClr val="FF00FF"/>
              </a:solidFill>
              <a:latin typeface="Calibri" panose="020F0502020204030204" pitchFamily="34" charset="0"/>
              <a:ea typeface="宋体" panose="02010600030101010101" pitchFamily="2" charset="-122"/>
            </a:endParaRPr>
          </a:p>
        </p:txBody>
      </p:sp>
      <p:sp>
        <p:nvSpPr>
          <p:cNvPr id="51" name="矩形 50"/>
          <p:cNvSpPr>
            <a:spLocks noChangeArrowheads="1"/>
          </p:cNvSpPr>
          <p:nvPr/>
        </p:nvSpPr>
        <p:spPr bwMode="auto">
          <a:xfrm>
            <a:off x="4699000" y="3670301"/>
            <a:ext cx="56297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en-US" altLang="zh-CN" sz="5865" b="1">
                <a:solidFill>
                  <a:srgbClr val="FF00FF"/>
                </a:solidFill>
                <a:latin typeface="宋体" panose="02010600030101010101" pitchFamily="2" charset="-122"/>
                <a:ea typeface="宋体" panose="02010600030101010101" pitchFamily="2" charset="-122"/>
              </a:rPr>
              <a:t>/</a:t>
            </a:r>
            <a:endParaRPr lang="zh-CN" altLang="en-US" sz="4265">
              <a:solidFill>
                <a:srgbClr val="FF00FF"/>
              </a:solidFill>
              <a:latin typeface="Calibri" panose="020F0502020204030204" pitchFamily="34" charset="0"/>
              <a:ea typeface="宋体" panose="02010600030101010101" pitchFamily="2" charset="-122"/>
            </a:endParaRPr>
          </a:p>
        </p:txBody>
      </p:sp>
      <p:sp>
        <p:nvSpPr>
          <p:cNvPr id="31" name="矩形 30"/>
          <p:cNvSpPr>
            <a:spLocks noChangeArrowheads="1"/>
          </p:cNvSpPr>
          <p:nvPr/>
        </p:nvSpPr>
        <p:spPr bwMode="auto">
          <a:xfrm>
            <a:off x="3473450" y="4798486"/>
            <a:ext cx="56297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en-US" altLang="zh-CN" sz="5865" b="1">
                <a:solidFill>
                  <a:srgbClr val="FF00FF"/>
                </a:solidFill>
                <a:latin typeface="宋体" panose="02010600030101010101" pitchFamily="2" charset="-122"/>
                <a:ea typeface="宋体" panose="02010600030101010101" pitchFamily="2" charset="-122"/>
              </a:rPr>
              <a:t>/</a:t>
            </a:r>
            <a:endParaRPr lang="zh-CN" altLang="en-US" sz="4265">
              <a:solidFill>
                <a:srgbClr val="FF00FF"/>
              </a:solidFill>
              <a:latin typeface="Calibri" panose="020F0502020204030204" pitchFamily="34" charset="0"/>
              <a:ea typeface="宋体" panose="02010600030101010101" pitchFamily="2" charset="-122"/>
            </a:endParaRPr>
          </a:p>
        </p:txBody>
      </p:sp>
      <p:sp>
        <p:nvSpPr>
          <p:cNvPr id="34" name="矩形 33"/>
          <p:cNvSpPr>
            <a:spLocks noChangeArrowheads="1"/>
          </p:cNvSpPr>
          <p:nvPr/>
        </p:nvSpPr>
        <p:spPr bwMode="auto">
          <a:xfrm>
            <a:off x="4697413" y="4762502"/>
            <a:ext cx="56297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en-US" altLang="zh-CN" sz="5865" b="1">
                <a:solidFill>
                  <a:srgbClr val="FF00FF"/>
                </a:solidFill>
                <a:latin typeface="宋体" panose="02010600030101010101" pitchFamily="2" charset="-122"/>
                <a:ea typeface="宋体" panose="02010600030101010101" pitchFamily="2" charset="-122"/>
              </a:rPr>
              <a:t>/</a:t>
            </a:r>
            <a:endParaRPr lang="zh-CN" altLang="en-US" sz="4265">
              <a:solidFill>
                <a:srgbClr val="FF00FF"/>
              </a:solidFill>
              <a:latin typeface="Calibri" panose="020F0502020204030204" pitchFamily="34" charset="0"/>
              <a:ea typeface="宋体" panose="02010600030101010101" pitchFamily="2" charset="-122"/>
            </a:endParaRPr>
          </a:p>
        </p:txBody>
      </p:sp>
      <p:sp>
        <p:nvSpPr>
          <p:cNvPr id="35" name="矩形 34"/>
          <p:cNvSpPr>
            <a:spLocks noChangeArrowheads="1"/>
          </p:cNvSpPr>
          <p:nvPr/>
        </p:nvSpPr>
        <p:spPr bwMode="auto">
          <a:xfrm>
            <a:off x="3505200" y="5854702"/>
            <a:ext cx="56297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en-US" altLang="zh-CN" sz="5865" b="1">
                <a:solidFill>
                  <a:srgbClr val="FF00FF"/>
                </a:solidFill>
                <a:latin typeface="宋体" panose="02010600030101010101" pitchFamily="2" charset="-122"/>
                <a:ea typeface="宋体" panose="02010600030101010101" pitchFamily="2" charset="-122"/>
              </a:rPr>
              <a:t>/</a:t>
            </a:r>
            <a:endParaRPr lang="zh-CN" altLang="en-US" sz="4265">
              <a:solidFill>
                <a:srgbClr val="FF00FF"/>
              </a:solidFill>
              <a:latin typeface="Calibri" panose="020F0502020204030204" pitchFamily="34" charset="0"/>
              <a:ea typeface="宋体" panose="02010600030101010101" pitchFamily="2" charset="-122"/>
            </a:endParaRPr>
          </a:p>
        </p:txBody>
      </p:sp>
      <p:sp>
        <p:nvSpPr>
          <p:cNvPr id="36" name="矩形 35"/>
          <p:cNvSpPr>
            <a:spLocks noChangeArrowheads="1"/>
          </p:cNvSpPr>
          <p:nvPr/>
        </p:nvSpPr>
        <p:spPr bwMode="auto">
          <a:xfrm>
            <a:off x="4697413" y="5854702"/>
            <a:ext cx="562975" cy="99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en-US" altLang="zh-CN" sz="5865" b="1">
                <a:solidFill>
                  <a:srgbClr val="FF00FF"/>
                </a:solidFill>
                <a:latin typeface="宋体" panose="02010600030101010101" pitchFamily="2" charset="-122"/>
                <a:ea typeface="宋体" panose="02010600030101010101" pitchFamily="2" charset="-122"/>
              </a:rPr>
              <a:t>/</a:t>
            </a:r>
            <a:endParaRPr lang="zh-CN" altLang="en-US" sz="4265">
              <a:solidFill>
                <a:srgbClr val="FF00FF"/>
              </a:solidFill>
              <a:latin typeface="Calibri" panose="020F0502020204030204" pitchFamily="34" charset="0"/>
              <a:ea typeface="宋体" panose="02010600030101010101" pitchFamily="2" charset="-122"/>
            </a:endParaRPr>
          </a:p>
        </p:txBody>
      </p:sp>
      <p:sp>
        <p:nvSpPr>
          <p:cNvPr id="4" name="矩形 3"/>
          <p:cNvSpPr/>
          <p:nvPr/>
        </p:nvSpPr>
        <p:spPr>
          <a:xfrm>
            <a:off x="3670301" y="2616202"/>
            <a:ext cx="606425" cy="830997"/>
          </a:xfrm>
          <a:prstGeom prst="rect">
            <a:avLst/>
          </a:prstGeom>
        </p:spPr>
        <p:txBody>
          <a:bodyPr>
            <a:spAutoFit/>
          </a:bodyPr>
          <a:lstStyle/>
          <a:p>
            <a:pPr defTabSz="1219200" eaLnBrk="0" fontAlgn="base" hangingPunct="0">
              <a:spcBef>
                <a:spcPct val="0"/>
              </a:spcBef>
              <a:spcAft>
                <a:spcPct val="0"/>
              </a:spcAft>
              <a:defRPr/>
            </a:pPr>
            <a:r>
              <a:rPr lang="zh-CN" altLang="en-US" sz="4800" b="1" spc="1600" dirty="0">
                <a:solidFill>
                  <a:srgbClr val="FF0000"/>
                </a:solidFill>
                <a:latin typeface="楷体" panose="02010609060101010101" pitchFamily="49" charset="-122"/>
                <a:ea typeface="楷体" panose="02010609060101010101" pitchFamily="49" charset="-122"/>
              </a:rPr>
              <a:t>耘</a:t>
            </a:r>
          </a:p>
        </p:txBody>
      </p:sp>
      <p:sp>
        <p:nvSpPr>
          <p:cNvPr id="39" name="矩形 38"/>
          <p:cNvSpPr/>
          <p:nvPr/>
        </p:nvSpPr>
        <p:spPr>
          <a:xfrm>
            <a:off x="2455864" y="2656419"/>
            <a:ext cx="588962" cy="830997"/>
          </a:xfrm>
          <a:prstGeom prst="rect">
            <a:avLst/>
          </a:prstGeom>
        </p:spPr>
        <p:txBody>
          <a:bodyPr>
            <a:spAutoFit/>
          </a:bodyPr>
          <a:lstStyle/>
          <a:p>
            <a:pPr defTabSz="1219200" eaLnBrk="0" fontAlgn="base" hangingPunct="0">
              <a:spcBef>
                <a:spcPct val="0"/>
              </a:spcBef>
              <a:spcAft>
                <a:spcPct val="0"/>
              </a:spcAft>
              <a:defRPr/>
            </a:pPr>
            <a:r>
              <a:rPr lang="zh-CN" altLang="en-US" sz="4800" b="1" spc="1600" dirty="0">
                <a:solidFill>
                  <a:srgbClr val="FF0000"/>
                </a:solidFill>
                <a:latin typeface="楷体" panose="02010609060101010101" pitchFamily="49" charset="-122"/>
                <a:ea typeface="楷体" panose="02010609060101010101" pitchFamily="49" charset="-122"/>
              </a:rPr>
              <a:t>昼</a:t>
            </a:r>
            <a:endParaRPr lang="zh-CN" altLang="en-US" sz="2665" dirty="0">
              <a:solidFill>
                <a:srgbClr val="FF0000"/>
              </a:solidFill>
              <a:latin typeface="Calibri" panose="020F0502020204030204" pitchFamily="34" charset="0"/>
              <a:ea typeface="宋体" panose="02010600030101010101" pitchFamily="2" charset="-122"/>
            </a:endParaRPr>
          </a:p>
        </p:txBody>
      </p:sp>
      <p:sp>
        <p:nvSpPr>
          <p:cNvPr id="28" name="矩形 27"/>
          <p:cNvSpPr/>
          <p:nvPr/>
        </p:nvSpPr>
        <p:spPr>
          <a:xfrm>
            <a:off x="5500689" y="2616202"/>
            <a:ext cx="596900" cy="830997"/>
          </a:xfrm>
          <a:prstGeom prst="rect">
            <a:avLst/>
          </a:prstGeom>
        </p:spPr>
        <p:txBody>
          <a:bodyPr>
            <a:spAutoFit/>
          </a:bodyPr>
          <a:lstStyle/>
          <a:p>
            <a:pPr defTabSz="1219200" eaLnBrk="0" fontAlgn="base" hangingPunct="0">
              <a:spcBef>
                <a:spcPct val="0"/>
              </a:spcBef>
              <a:spcAft>
                <a:spcPct val="0"/>
              </a:spcAft>
              <a:defRPr/>
            </a:pPr>
            <a:r>
              <a:rPr lang="zh-CN" altLang="en-US" sz="4800" b="1" spc="1600" dirty="0">
                <a:solidFill>
                  <a:srgbClr val="FF0000"/>
                </a:solidFill>
                <a:latin typeface="楷体" panose="02010609060101010101" pitchFamily="49" charset="-122"/>
                <a:ea typeface="楷体" panose="02010609060101010101" pitchFamily="49" charset="-122"/>
              </a:rPr>
              <a:t>绩</a:t>
            </a:r>
          </a:p>
        </p:txBody>
      </p:sp>
      <p:sp>
        <p:nvSpPr>
          <p:cNvPr id="29" name="矩形 28"/>
          <p:cNvSpPr>
            <a:spLocks noChangeArrowheads="1"/>
          </p:cNvSpPr>
          <p:nvPr/>
        </p:nvSpPr>
        <p:spPr bwMode="auto">
          <a:xfrm>
            <a:off x="5540375" y="2192867"/>
            <a:ext cx="647700"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en-US" altLang="en-US" sz="3735" b="1">
                <a:solidFill>
                  <a:srgbClr val="0000FF"/>
                </a:solidFill>
                <a:latin typeface="宋体" panose="02010600030101010101" pitchFamily="2" charset="-122"/>
                <a:ea typeface="宋体" panose="02010600030101010101" pitchFamily="2" charset="-122"/>
              </a:rPr>
              <a:t>jì</a:t>
            </a:r>
          </a:p>
        </p:txBody>
      </p:sp>
      <p:grpSp>
        <p:nvGrpSpPr>
          <p:cNvPr id="2" name="组合 16"/>
          <p:cNvGrpSpPr/>
          <p:nvPr/>
        </p:nvGrpSpPr>
        <p:grpSpPr bwMode="auto">
          <a:xfrm>
            <a:off x="179388" y="16935"/>
            <a:ext cx="2405062" cy="1880811"/>
            <a:chOff x="179512" y="12015"/>
            <a:chExt cx="2405062" cy="1410608"/>
          </a:xfrm>
        </p:grpSpPr>
        <p:pic>
          <p:nvPicPr>
            <p:cNvPr id="10256" name="图片 32" descr="图片包含 室内, 就坐, 监视器, 电子产品&#10;&#10;描述已自动生成"/>
            <p:cNvPicPr>
              <a:picLocks noChangeAspect="1" noChangeArrowheads="1"/>
            </p:cNvPicPr>
            <p:nvPr/>
          </p:nvPicPr>
          <p:blipFill>
            <a:blip r:embed="rId2" cstate="email"/>
            <a:srcRect/>
            <a:stretch>
              <a:fillRect/>
            </a:stretch>
          </p:blipFill>
          <p:spPr bwMode="auto">
            <a:xfrm>
              <a:off x="179512" y="12015"/>
              <a:ext cx="2405062"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 name="文本框 10"/>
            <p:cNvSpPr txBox="1">
              <a:spLocks noChangeArrowheads="1"/>
            </p:cNvSpPr>
            <p:nvPr/>
          </p:nvSpPr>
          <p:spPr bwMode="auto">
            <a:xfrm>
              <a:off x="411287" y="245378"/>
              <a:ext cx="2073275" cy="1177245"/>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eaLnBrk="0" fontAlgn="base" hangingPunct="0">
                <a:spcBef>
                  <a:spcPct val="0"/>
                </a:spcBef>
                <a:spcAft>
                  <a:spcPct val="0"/>
                </a:spcAft>
                <a:defRPr/>
              </a:pPr>
              <a:r>
                <a:rPr lang="zh-CN" altLang="en-US" sz="4800" b="1" dirty="0">
                  <a:solidFill>
                    <a:srgbClr val="FF0000"/>
                  </a:solidFill>
                  <a:latin typeface="黑体" panose="02010609060101010101" pitchFamily="49" charset="-122"/>
                  <a:ea typeface="黑体" panose="02010609060101010101" pitchFamily="49" charset="-122"/>
                </a:rPr>
                <a:t>诗歌朗读</a:t>
              </a:r>
            </a:p>
          </p:txBody>
        </p:sp>
      </p:grpSp>
      <p:sp>
        <p:nvSpPr>
          <p:cNvPr id="20" name="矩形 19"/>
          <p:cNvSpPr>
            <a:spLocks noChangeArrowheads="1"/>
          </p:cNvSpPr>
          <p:nvPr/>
        </p:nvSpPr>
        <p:spPr bwMode="auto">
          <a:xfrm>
            <a:off x="4845050" y="4379385"/>
            <a:ext cx="950913"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en-US" altLang="zh-CN" sz="3735" b="1">
                <a:solidFill>
                  <a:srgbClr val="0000FF"/>
                </a:solidFill>
                <a:latin typeface="宋体" panose="02010600030101010101" pitchFamily="2" charset="-122"/>
                <a:ea typeface="宋体" panose="02010600030101010101" pitchFamily="2" charset="-122"/>
              </a:rPr>
              <a:t>ɡònɡ</a:t>
            </a:r>
            <a:endParaRPr lang="en-US" altLang="en-US" sz="3735" b="1">
              <a:solidFill>
                <a:srgbClr val="0000FF"/>
              </a:solidFill>
              <a:latin typeface="宋体" panose="02010600030101010101" pitchFamily="2" charset="-122"/>
              <a:ea typeface="宋体" panose="02010600030101010101" pitchFamily="2" charset="-122"/>
            </a:endParaRPr>
          </a:p>
        </p:txBody>
      </p:sp>
      <p:sp>
        <p:nvSpPr>
          <p:cNvPr id="21" name="矩形 20"/>
          <p:cNvSpPr/>
          <p:nvPr/>
        </p:nvSpPr>
        <p:spPr>
          <a:xfrm>
            <a:off x="4900614" y="4815419"/>
            <a:ext cx="596900" cy="830997"/>
          </a:xfrm>
          <a:prstGeom prst="rect">
            <a:avLst/>
          </a:prstGeom>
        </p:spPr>
        <p:txBody>
          <a:bodyPr>
            <a:spAutoFit/>
          </a:bodyPr>
          <a:lstStyle/>
          <a:p>
            <a:pPr defTabSz="1219200" eaLnBrk="0" fontAlgn="base" hangingPunct="0">
              <a:spcBef>
                <a:spcPct val="0"/>
              </a:spcBef>
              <a:spcAft>
                <a:spcPct val="0"/>
              </a:spcAft>
              <a:defRPr/>
            </a:pPr>
            <a:r>
              <a:rPr lang="zh-CN" altLang="en-US" sz="4800" b="1" spc="1600" dirty="0">
                <a:solidFill>
                  <a:srgbClr val="FF0000"/>
                </a:solidFill>
                <a:latin typeface="楷体" panose="02010609060101010101" pitchFamily="49" charset="-122"/>
                <a:ea typeface="楷体" panose="02010609060101010101" pitchFamily="49" charset="-122"/>
              </a:rPr>
              <a:t>供</a:t>
            </a: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500"/>
                                        <p:tgtEl>
                                          <p:spTgt spid="4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500"/>
                                        <p:tgtEl>
                                          <p:spTgt spid="3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barn(inVertical)">
                                      <p:cBhvr>
                                        <p:cTn id="15" dur="500"/>
                                        <p:tgtEl>
                                          <p:spTgt spid="39"/>
                                        </p:tgtEl>
                                      </p:cBhvr>
                                    </p:animEffec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fade">
                                      <p:cBhvr>
                                        <p:cTn id="20" dur="1000"/>
                                        <p:tgtEl>
                                          <p:spTgt spid="32"/>
                                        </p:tgtEl>
                                      </p:cBhvr>
                                    </p:animEffect>
                                    <p:anim calcmode="lin" valueType="num">
                                      <p:cBhvr>
                                        <p:cTn id="21" dur="1000" fill="hold"/>
                                        <p:tgtEl>
                                          <p:spTgt spid="32"/>
                                        </p:tgtEl>
                                        <p:attrNameLst>
                                          <p:attrName>ppt_x</p:attrName>
                                        </p:attrNameLst>
                                      </p:cBhvr>
                                      <p:tavLst>
                                        <p:tav tm="0">
                                          <p:val>
                                            <p:strVal val="#ppt_x"/>
                                          </p:val>
                                        </p:tav>
                                        <p:tav tm="100000">
                                          <p:val>
                                            <p:strVal val="#ppt_x"/>
                                          </p:val>
                                        </p:tav>
                                      </p:tavLst>
                                    </p:anim>
                                    <p:anim calcmode="lin" valueType="num">
                                      <p:cBhvr>
                                        <p:cTn id="22"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barn(inVertical)">
                                      <p:cBhvr>
                                        <p:cTn id="27" dur="500"/>
                                        <p:tgtEl>
                                          <p:spTgt spid="4"/>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1000"/>
                                        <p:tgtEl>
                                          <p:spTgt spid="46"/>
                                        </p:tgtEl>
                                      </p:cBhvr>
                                    </p:animEffect>
                                    <p:anim calcmode="lin" valueType="num">
                                      <p:cBhvr>
                                        <p:cTn id="33" dur="1000" fill="hold"/>
                                        <p:tgtEl>
                                          <p:spTgt spid="46"/>
                                        </p:tgtEl>
                                        <p:attrNameLst>
                                          <p:attrName>ppt_x</p:attrName>
                                        </p:attrNameLst>
                                      </p:cBhvr>
                                      <p:tavLst>
                                        <p:tav tm="0">
                                          <p:val>
                                            <p:strVal val="#ppt_x"/>
                                          </p:val>
                                        </p:tav>
                                        <p:tav tm="100000">
                                          <p:val>
                                            <p:strVal val="#ppt_x"/>
                                          </p:val>
                                        </p:tav>
                                      </p:tavLst>
                                    </p:anim>
                                    <p:anim calcmode="lin" valueType="num">
                                      <p:cBhvr>
                                        <p:cTn id="34"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barn(inVertical)">
                                      <p:cBhvr>
                                        <p:cTn id="39" dur="500"/>
                                        <p:tgtEl>
                                          <p:spTgt spid="28"/>
                                        </p:tgtEl>
                                      </p:cBhvr>
                                    </p:animEffect>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grpId="0" nodeType="click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fade">
                                      <p:cBhvr>
                                        <p:cTn id="44" dur="1000"/>
                                        <p:tgtEl>
                                          <p:spTgt spid="29"/>
                                        </p:tgtEl>
                                      </p:cBhvr>
                                    </p:animEffect>
                                    <p:anim calcmode="lin" valueType="num">
                                      <p:cBhvr>
                                        <p:cTn id="45" dur="1000" fill="hold"/>
                                        <p:tgtEl>
                                          <p:spTgt spid="29"/>
                                        </p:tgtEl>
                                        <p:attrNameLst>
                                          <p:attrName>ppt_x</p:attrName>
                                        </p:attrNameLst>
                                      </p:cBhvr>
                                      <p:tavLst>
                                        <p:tav tm="0">
                                          <p:val>
                                            <p:strVal val="#ppt_x"/>
                                          </p:val>
                                        </p:tav>
                                        <p:tav tm="100000">
                                          <p:val>
                                            <p:strVal val="#ppt_x"/>
                                          </p:val>
                                        </p:tav>
                                      </p:tavLst>
                                    </p:anim>
                                    <p:anim calcmode="lin" valueType="num">
                                      <p:cBhvr>
                                        <p:cTn id="46"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barn(inVertical)">
                                      <p:cBhvr>
                                        <p:cTn id="51" dur="500"/>
                                        <p:tgtEl>
                                          <p:spTgt spid="21"/>
                                        </p:tgtEl>
                                      </p:cBhvr>
                                    </p:animEffect>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1000"/>
                                        <p:tgtEl>
                                          <p:spTgt spid="20"/>
                                        </p:tgtEl>
                                      </p:cBhvr>
                                    </p:animEffect>
                                    <p:anim calcmode="lin" valueType="num">
                                      <p:cBhvr>
                                        <p:cTn id="57" dur="1000" fill="hold"/>
                                        <p:tgtEl>
                                          <p:spTgt spid="20"/>
                                        </p:tgtEl>
                                        <p:attrNameLst>
                                          <p:attrName>ppt_x</p:attrName>
                                        </p:attrNameLst>
                                      </p:cBhvr>
                                      <p:tavLst>
                                        <p:tav tm="0">
                                          <p:val>
                                            <p:strVal val="#ppt_x"/>
                                          </p:val>
                                        </p:tav>
                                        <p:tav tm="100000">
                                          <p:val>
                                            <p:strVal val="#ppt_x"/>
                                          </p:val>
                                        </p:tav>
                                      </p:tavLst>
                                    </p:anim>
                                    <p:anim calcmode="lin" valueType="num">
                                      <p:cBhvr>
                                        <p:cTn id="58"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16" presetClass="entr" presetSubtype="21" fill="hold" grpId="0" nodeType="clickEffect">
                                  <p:stCondLst>
                                    <p:cond delay="0"/>
                                  </p:stCondLst>
                                  <p:childTnLst>
                                    <p:set>
                                      <p:cBhvr>
                                        <p:cTn id="62" dur="1" fill="hold">
                                          <p:stCondLst>
                                            <p:cond delay="0"/>
                                          </p:stCondLst>
                                        </p:cTn>
                                        <p:tgtEl>
                                          <p:spTgt spid="50"/>
                                        </p:tgtEl>
                                        <p:attrNameLst>
                                          <p:attrName>style.visibility</p:attrName>
                                        </p:attrNameLst>
                                      </p:cBhvr>
                                      <p:to>
                                        <p:strVal val="visible"/>
                                      </p:to>
                                    </p:set>
                                    <p:animEffect transition="in" filter="barn(inVertical)">
                                      <p:cBhvr>
                                        <p:cTn id="63" dur="500"/>
                                        <p:tgtEl>
                                          <p:spTgt spid="50"/>
                                        </p:tgtEl>
                                      </p:cBhvr>
                                    </p:animEffect>
                                  </p:childTnLst>
                                </p:cTn>
                              </p:par>
                            </p:childTnLst>
                          </p:cTn>
                        </p:par>
                      </p:childTnLst>
                    </p:cTn>
                  </p:par>
                  <p:par>
                    <p:cTn id="64" fill="hold">
                      <p:stCondLst>
                        <p:cond delay="indefinite"/>
                      </p:stCondLst>
                      <p:childTnLst>
                        <p:par>
                          <p:cTn id="65" fill="hold">
                            <p:stCondLst>
                              <p:cond delay="0"/>
                            </p:stCondLst>
                            <p:childTnLst>
                              <p:par>
                                <p:cTn id="66" presetID="16" presetClass="entr" presetSubtype="21" fill="hold" grpId="0" nodeType="clickEffect">
                                  <p:stCondLst>
                                    <p:cond delay="0"/>
                                  </p:stCondLst>
                                  <p:childTnLst>
                                    <p:set>
                                      <p:cBhvr>
                                        <p:cTn id="67" dur="1" fill="hold">
                                          <p:stCondLst>
                                            <p:cond delay="0"/>
                                          </p:stCondLst>
                                        </p:cTn>
                                        <p:tgtEl>
                                          <p:spTgt spid="51"/>
                                        </p:tgtEl>
                                        <p:attrNameLst>
                                          <p:attrName>style.visibility</p:attrName>
                                        </p:attrNameLst>
                                      </p:cBhvr>
                                      <p:to>
                                        <p:strVal val="visible"/>
                                      </p:to>
                                    </p:set>
                                    <p:animEffect transition="in" filter="barn(inVertical)">
                                      <p:cBhvr>
                                        <p:cTn id="68" dur="500"/>
                                        <p:tgtEl>
                                          <p:spTgt spid="51"/>
                                        </p:tgtEl>
                                      </p:cBhvr>
                                    </p:animEffect>
                                  </p:childTnLst>
                                </p:cTn>
                              </p:par>
                            </p:childTnLst>
                          </p:cTn>
                        </p:par>
                      </p:childTnLst>
                    </p:cTn>
                  </p:par>
                  <p:par>
                    <p:cTn id="69" fill="hold">
                      <p:stCondLst>
                        <p:cond delay="indefinite"/>
                      </p:stCondLst>
                      <p:childTnLst>
                        <p:par>
                          <p:cTn id="70" fill="hold">
                            <p:stCondLst>
                              <p:cond delay="0"/>
                            </p:stCondLst>
                            <p:childTnLst>
                              <p:par>
                                <p:cTn id="71" presetID="16" presetClass="entr" presetSubtype="21" fill="hold" grpId="0" nodeType="clickEffect">
                                  <p:stCondLst>
                                    <p:cond delay="0"/>
                                  </p:stCondLst>
                                  <p:childTnLst>
                                    <p:set>
                                      <p:cBhvr>
                                        <p:cTn id="72" dur="1" fill="hold">
                                          <p:stCondLst>
                                            <p:cond delay="0"/>
                                          </p:stCondLst>
                                        </p:cTn>
                                        <p:tgtEl>
                                          <p:spTgt spid="31"/>
                                        </p:tgtEl>
                                        <p:attrNameLst>
                                          <p:attrName>style.visibility</p:attrName>
                                        </p:attrNameLst>
                                      </p:cBhvr>
                                      <p:to>
                                        <p:strVal val="visible"/>
                                      </p:to>
                                    </p:set>
                                    <p:animEffect transition="in" filter="barn(inVertical)">
                                      <p:cBhvr>
                                        <p:cTn id="73" dur="500"/>
                                        <p:tgtEl>
                                          <p:spTgt spid="31"/>
                                        </p:tgtEl>
                                      </p:cBhvr>
                                    </p:animEffect>
                                  </p:childTnLst>
                                </p:cTn>
                              </p:par>
                            </p:childTnLst>
                          </p:cTn>
                        </p:par>
                      </p:childTnLst>
                    </p:cTn>
                  </p:par>
                  <p:par>
                    <p:cTn id="74" fill="hold">
                      <p:stCondLst>
                        <p:cond delay="indefinite"/>
                      </p:stCondLst>
                      <p:childTnLst>
                        <p:par>
                          <p:cTn id="75" fill="hold">
                            <p:stCondLst>
                              <p:cond delay="0"/>
                            </p:stCondLst>
                            <p:childTnLst>
                              <p:par>
                                <p:cTn id="76" presetID="16" presetClass="entr" presetSubtype="21" fill="hold" grpId="0" nodeType="clickEffect">
                                  <p:stCondLst>
                                    <p:cond delay="0"/>
                                  </p:stCondLst>
                                  <p:childTnLst>
                                    <p:set>
                                      <p:cBhvr>
                                        <p:cTn id="77" dur="1" fill="hold">
                                          <p:stCondLst>
                                            <p:cond delay="0"/>
                                          </p:stCondLst>
                                        </p:cTn>
                                        <p:tgtEl>
                                          <p:spTgt spid="34"/>
                                        </p:tgtEl>
                                        <p:attrNameLst>
                                          <p:attrName>style.visibility</p:attrName>
                                        </p:attrNameLst>
                                      </p:cBhvr>
                                      <p:to>
                                        <p:strVal val="visible"/>
                                      </p:to>
                                    </p:set>
                                    <p:animEffect transition="in" filter="barn(inVertical)">
                                      <p:cBhvr>
                                        <p:cTn id="78" dur="500"/>
                                        <p:tgtEl>
                                          <p:spTgt spid="34"/>
                                        </p:tgtEl>
                                      </p:cBhvr>
                                    </p:animEffect>
                                  </p:childTnLst>
                                </p:cTn>
                              </p:par>
                            </p:childTnLst>
                          </p:cTn>
                        </p:par>
                      </p:childTnLst>
                    </p:cTn>
                  </p:par>
                  <p:par>
                    <p:cTn id="79" fill="hold">
                      <p:stCondLst>
                        <p:cond delay="indefinite"/>
                      </p:stCondLst>
                      <p:childTnLst>
                        <p:par>
                          <p:cTn id="80" fill="hold">
                            <p:stCondLst>
                              <p:cond delay="0"/>
                            </p:stCondLst>
                            <p:childTnLst>
                              <p:par>
                                <p:cTn id="81" presetID="16" presetClass="entr" presetSubtype="21" fill="hold" grpId="0" nodeType="clickEffect">
                                  <p:stCondLst>
                                    <p:cond delay="0"/>
                                  </p:stCondLst>
                                  <p:childTnLst>
                                    <p:set>
                                      <p:cBhvr>
                                        <p:cTn id="82" dur="1" fill="hold">
                                          <p:stCondLst>
                                            <p:cond delay="0"/>
                                          </p:stCondLst>
                                        </p:cTn>
                                        <p:tgtEl>
                                          <p:spTgt spid="35"/>
                                        </p:tgtEl>
                                        <p:attrNameLst>
                                          <p:attrName>style.visibility</p:attrName>
                                        </p:attrNameLst>
                                      </p:cBhvr>
                                      <p:to>
                                        <p:strVal val="visible"/>
                                      </p:to>
                                    </p:set>
                                    <p:animEffect transition="in" filter="barn(inVertical)">
                                      <p:cBhvr>
                                        <p:cTn id="83" dur="500"/>
                                        <p:tgtEl>
                                          <p:spTgt spid="35"/>
                                        </p:tgtEl>
                                      </p:cBhvr>
                                    </p:animEffect>
                                  </p:childTnLst>
                                </p:cTn>
                              </p:par>
                            </p:childTnLst>
                          </p:cTn>
                        </p:par>
                      </p:childTnLst>
                    </p:cTn>
                  </p:par>
                  <p:par>
                    <p:cTn id="84" fill="hold">
                      <p:stCondLst>
                        <p:cond delay="indefinite"/>
                      </p:stCondLst>
                      <p:childTnLst>
                        <p:par>
                          <p:cTn id="85" fill="hold">
                            <p:stCondLst>
                              <p:cond delay="0"/>
                            </p:stCondLst>
                            <p:childTnLst>
                              <p:par>
                                <p:cTn id="86" presetID="16" presetClass="entr" presetSubtype="21" fill="hold" grpId="0" nodeType="clickEffect">
                                  <p:stCondLst>
                                    <p:cond delay="0"/>
                                  </p:stCondLst>
                                  <p:childTnLst>
                                    <p:set>
                                      <p:cBhvr>
                                        <p:cTn id="87" dur="1" fill="hold">
                                          <p:stCondLst>
                                            <p:cond delay="0"/>
                                          </p:stCondLst>
                                        </p:cTn>
                                        <p:tgtEl>
                                          <p:spTgt spid="36"/>
                                        </p:tgtEl>
                                        <p:attrNameLst>
                                          <p:attrName>style.visibility</p:attrName>
                                        </p:attrNameLst>
                                      </p:cBhvr>
                                      <p:to>
                                        <p:strVal val="visible"/>
                                      </p:to>
                                    </p:set>
                                    <p:animEffect transition="in" filter="barn(inVertical)">
                                      <p:cBhvr>
                                        <p:cTn id="88"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2" grpId="0"/>
      <p:bldP spid="44" grpId="0"/>
      <p:bldP spid="46" grpId="0"/>
      <p:bldP spid="50" grpId="0"/>
      <p:bldP spid="51" grpId="0"/>
      <p:bldP spid="31" grpId="0"/>
      <p:bldP spid="34" grpId="0"/>
      <p:bldP spid="35" grpId="0"/>
      <p:bldP spid="36" grpId="0"/>
      <p:bldP spid="4" grpId="0"/>
      <p:bldP spid="39" grpId="0"/>
      <p:bldP spid="28" grpId="0"/>
      <p:bldP spid="29" grpId="0"/>
      <p:bldP spid="20" grpId="0"/>
      <p:bldP spid="21"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2"/>
          <p:cNvGrpSpPr/>
          <p:nvPr/>
        </p:nvGrpSpPr>
        <p:grpSpPr>
          <a:xfrm>
            <a:off x="107950" y="116417"/>
            <a:ext cx="3149600" cy="1016000"/>
            <a:chOff x="278959" y="197377"/>
            <a:chExt cx="3149996" cy="760799"/>
          </a:xfrm>
        </p:grpSpPr>
        <p:sp>
          <p:nvSpPr>
            <p:cNvPr id="27" name="PA-014b5df4185e4894ab11c6b4bf544075"/>
            <p:cNvSpPr/>
            <p:nvPr/>
          </p:nvSpPr>
          <p:spPr>
            <a:xfrm rot="20448656">
              <a:off x="278959" y="229959"/>
              <a:ext cx="728218" cy="728217"/>
            </a:xfrm>
            <a:prstGeom prst="roundRect">
              <a:avLst>
                <a:gd name="adj" fmla="val 15824"/>
              </a:avLst>
            </a:prstGeom>
            <a:solidFill>
              <a:srgbClr val="EB6565"/>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字</a:t>
              </a:r>
            </a:p>
          </p:txBody>
        </p:sp>
        <p:sp>
          <p:nvSpPr>
            <p:cNvPr id="28" name="PA-9a1d0e6afc394b0aa2e170128a903287-0"/>
            <p:cNvSpPr/>
            <p:nvPr/>
          </p:nvSpPr>
          <p:spPr>
            <a:xfrm>
              <a:off x="1088271" y="211418"/>
              <a:ext cx="728218" cy="728217"/>
            </a:xfrm>
            <a:prstGeom prst="roundRect">
              <a:avLst>
                <a:gd name="adj" fmla="val 15824"/>
              </a:avLst>
            </a:prstGeom>
            <a:solidFill>
              <a:srgbClr val="F7A15C"/>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词</a:t>
              </a:r>
            </a:p>
          </p:txBody>
        </p:sp>
        <p:sp>
          <p:nvSpPr>
            <p:cNvPr id="29" name="PA-0f3482b4503944368e025da2bb6cfe01"/>
            <p:cNvSpPr/>
            <p:nvPr/>
          </p:nvSpPr>
          <p:spPr>
            <a:xfrm rot="21130131">
              <a:off x="1876178" y="220034"/>
              <a:ext cx="728218" cy="728217"/>
            </a:xfrm>
            <a:prstGeom prst="roundRect">
              <a:avLst>
                <a:gd name="adj" fmla="val 15824"/>
              </a:avLst>
            </a:prstGeom>
            <a:solidFill>
              <a:srgbClr val="FFC000"/>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学</a:t>
              </a:r>
            </a:p>
          </p:txBody>
        </p:sp>
        <p:sp>
          <p:nvSpPr>
            <p:cNvPr id="30" name="PA-9e83cb3c37144ed796b1f005a381255a-0"/>
            <p:cNvSpPr/>
            <p:nvPr/>
          </p:nvSpPr>
          <p:spPr>
            <a:xfrm rot="653049">
              <a:off x="2700737" y="197377"/>
              <a:ext cx="728218" cy="728217"/>
            </a:xfrm>
            <a:prstGeom prst="roundRect">
              <a:avLst>
                <a:gd name="adj" fmla="val 15824"/>
              </a:avLst>
            </a:prstGeom>
            <a:solidFill>
              <a:srgbClr val="BE99C3"/>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习</a:t>
              </a:r>
            </a:p>
          </p:txBody>
        </p:sp>
      </p:grpSp>
      <p:sp>
        <p:nvSpPr>
          <p:cNvPr id="12290" name="Rectangle 3"/>
          <p:cNvSpPr txBox="1">
            <a:spLocks noChangeArrowheads="1"/>
          </p:cNvSpPr>
          <p:nvPr/>
        </p:nvSpPr>
        <p:spPr bwMode="auto">
          <a:xfrm>
            <a:off x="684213" y="1028700"/>
            <a:ext cx="8210550" cy="48281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defTabSz="1219200" fontAlgn="base">
              <a:lnSpc>
                <a:spcPct val="150000"/>
              </a:lnSpc>
              <a:spcBef>
                <a:spcPct val="0"/>
              </a:spcBef>
              <a:spcAft>
                <a:spcPct val="0"/>
              </a:spcAft>
              <a:defRPr/>
            </a:pPr>
            <a:r>
              <a:rPr lang="zh-CN" altLang="en-US" sz="5865" b="1">
                <a:solidFill>
                  <a:prstClr val="black"/>
                </a:solidFill>
                <a:latin typeface="楷体" panose="02010609060101010101" pitchFamily="49" charset="-122"/>
                <a:ea typeface="楷体" panose="02010609060101010101" pitchFamily="49" charset="-122"/>
              </a:rPr>
              <a:t>蝴蝶  蚂蚱  明晃晃  啃书本</a:t>
            </a:r>
            <a:endParaRPr lang="en-US" altLang="zh-CN" sz="5865" b="1">
              <a:solidFill>
                <a:prstClr val="black"/>
              </a:solidFill>
              <a:latin typeface="楷体" panose="02010609060101010101" pitchFamily="49" charset="-122"/>
              <a:ea typeface="楷体" panose="02010609060101010101" pitchFamily="49" charset="-122"/>
            </a:endParaRPr>
          </a:p>
          <a:p>
            <a:pPr defTabSz="1219200" fontAlgn="base">
              <a:lnSpc>
                <a:spcPct val="150000"/>
              </a:lnSpc>
              <a:spcBef>
                <a:spcPct val="0"/>
              </a:spcBef>
              <a:spcAft>
                <a:spcPct val="0"/>
              </a:spcAft>
              <a:defRPr/>
            </a:pPr>
            <a:r>
              <a:rPr lang="zh-CN" altLang="en-US" sz="5865" b="1">
                <a:solidFill>
                  <a:prstClr val="black"/>
                </a:solidFill>
                <a:latin typeface="楷体" panose="02010609060101010101" pitchFamily="49" charset="-122"/>
                <a:ea typeface="楷体" panose="02010609060101010101" pitchFamily="49" charset="-122"/>
              </a:rPr>
              <a:t>樱桃  蚌壳  拔草  瞎闹  铲地</a:t>
            </a:r>
            <a:endParaRPr lang="en-US" altLang="zh-CN" sz="5865" b="1">
              <a:solidFill>
                <a:prstClr val="black"/>
              </a:solidFill>
              <a:latin typeface="楷体" panose="02010609060101010101" pitchFamily="49" charset="-122"/>
              <a:ea typeface="楷体" panose="02010609060101010101" pitchFamily="49" charset="-122"/>
            </a:endParaRPr>
          </a:p>
          <a:p>
            <a:pPr defTabSz="1219200" fontAlgn="base">
              <a:lnSpc>
                <a:spcPct val="150000"/>
              </a:lnSpc>
              <a:spcBef>
                <a:spcPct val="0"/>
              </a:spcBef>
              <a:spcAft>
                <a:spcPct val="0"/>
              </a:spcAft>
              <a:defRPr/>
            </a:pPr>
            <a:r>
              <a:rPr lang="zh-CN" altLang="en-US" sz="5865" b="1">
                <a:solidFill>
                  <a:prstClr val="black"/>
                </a:solidFill>
                <a:latin typeface="楷体" panose="02010609060101010101" pitchFamily="49" charset="-122"/>
                <a:ea typeface="楷体" panose="02010609060101010101" pitchFamily="49" charset="-122"/>
              </a:rPr>
              <a:t>割掉  毛嘟嘟  承认  倭瓜</a:t>
            </a:r>
            <a:endParaRPr lang="en-US" altLang="zh-CN" sz="5865" b="1">
              <a:solidFill>
                <a:prstClr val="black"/>
              </a:solidFill>
              <a:latin typeface="楷体" panose="02010609060101010101" pitchFamily="49" charset="-122"/>
              <a:ea typeface="楷体" panose="02010609060101010101" pitchFamily="49" charset="-122"/>
            </a:endParaRPr>
          </a:p>
          <a:p>
            <a:pPr defTabSz="1219200" fontAlgn="base">
              <a:lnSpc>
                <a:spcPct val="150000"/>
              </a:lnSpc>
              <a:spcBef>
                <a:spcPct val="0"/>
              </a:spcBef>
              <a:spcAft>
                <a:spcPct val="0"/>
              </a:spcAft>
              <a:defRPr/>
            </a:pPr>
            <a:r>
              <a:rPr lang="zh-CN" altLang="en-US" sz="5865" b="1">
                <a:solidFill>
                  <a:prstClr val="black"/>
                </a:solidFill>
                <a:latin typeface="楷体" panose="02010609060101010101" pitchFamily="49" charset="-122"/>
                <a:ea typeface="楷体" panose="02010609060101010101" pitchFamily="49" charset="-122"/>
              </a:rPr>
              <a:t>拴着  水瓢  下雨啰  逛街</a:t>
            </a:r>
            <a:endParaRPr lang="en-US" altLang="zh-CN" sz="5865" b="1">
              <a:solidFill>
                <a:prstClr val="black"/>
              </a:solidFill>
              <a:latin typeface="楷体" panose="02010609060101010101" pitchFamily="49" charset="-122"/>
              <a:ea typeface="楷体" panose="02010609060101010101" pitchFamily="49" charset="-122"/>
            </a:endParaRPr>
          </a:p>
        </p:txBody>
      </p:sp>
      <p:sp>
        <p:nvSpPr>
          <p:cNvPr id="15" name="Rectangle 3"/>
          <p:cNvSpPr txBox="1">
            <a:spLocks noChangeArrowheads="1"/>
          </p:cNvSpPr>
          <p:nvPr/>
        </p:nvSpPr>
        <p:spPr bwMode="auto">
          <a:xfrm>
            <a:off x="684213" y="1028700"/>
            <a:ext cx="8210550" cy="5522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defTabSz="1219200" fontAlgn="base">
              <a:lnSpc>
                <a:spcPct val="150000"/>
              </a:lnSpc>
              <a:spcBef>
                <a:spcPct val="0"/>
              </a:spcBef>
              <a:spcAft>
                <a:spcPct val="0"/>
              </a:spcAft>
              <a:defRPr/>
            </a:pPr>
            <a:r>
              <a:rPr lang="zh-CN" altLang="en-US" sz="5865" b="1">
                <a:solidFill>
                  <a:prstClr val="black"/>
                </a:solidFill>
                <a:latin typeface="楷体" panose="02010609060101010101" pitchFamily="49" charset="-122"/>
                <a:ea typeface="楷体" panose="02010609060101010101" pitchFamily="49" charset="-122"/>
              </a:rPr>
              <a:t>蝴蝶  蚂</a:t>
            </a:r>
            <a:r>
              <a:rPr lang="zh-CN" altLang="en-US" sz="5865" b="1">
                <a:solidFill>
                  <a:srgbClr val="0000FF"/>
                </a:solidFill>
                <a:latin typeface="楷体" panose="02010609060101010101" pitchFamily="49" charset="-122"/>
                <a:ea typeface="楷体" panose="02010609060101010101" pitchFamily="49" charset="-122"/>
              </a:rPr>
              <a:t>蚱</a:t>
            </a:r>
            <a:r>
              <a:rPr lang="zh-CN" altLang="en-US" sz="5865" b="1">
                <a:solidFill>
                  <a:prstClr val="white"/>
                </a:solidFill>
                <a:latin typeface="楷体" panose="02010609060101010101" pitchFamily="49" charset="-122"/>
                <a:ea typeface="楷体" panose="02010609060101010101" pitchFamily="49" charset="-122"/>
              </a:rPr>
              <a:t>  </a:t>
            </a:r>
            <a:r>
              <a:rPr lang="zh-CN" altLang="en-US" sz="5865" b="1">
                <a:solidFill>
                  <a:prstClr val="black"/>
                </a:solidFill>
                <a:latin typeface="楷体" panose="02010609060101010101" pitchFamily="49" charset="-122"/>
                <a:ea typeface="楷体" panose="02010609060101010101" pitchFamily="49" charset="-122"/>
              </a:rPr>
              <a:t>明</a:t>
            </a:r>
            <a:r>
              <a:rPr lang="zh-CN" altLang="en-US" sz="5865" b="1">
                <a:solidFill>
                  <a:srgbClr val="0000FF"/>
                </a:solidFill>
                <a:latin typeface="楷体" panose="02010609060101010101" pitchFamily="49" charset="-122"/>
                <a:ea typeface="楷体" panose="02010609060101010101" pitchFamily="49" charset="-122"/>
              </a:rPr>
              <a:t>晃</a:t>
            </a:r>
            <a:r>
              <a:rPr lang="zh-CN" altLang="en-US" sz="5865" b="1">
                <a:solidFill>
                  <a:prstClr val="black"/>
                </a:solidFill>
                <a:latin typeface="楷体" panose="02010609060101010101" pitchFamily="49" charset="-122"/>
                <a:ea typeface="楷体" panose="02010609060101010101" pitchFamily="49" charset="-122"/>
              </a:rPr>
              <a:t>晃</a:t>
            </a:r>
            <a:r>
              <a:rPr lang="zh-CN" altLang="en-US" sz="5865" b="1">
                <a:solidFill>
                  <a:prstClr val="white"/>
                </a:solidFill>
                <a:latin typeface="楷体" panose="02010609060101010101" pitchFamily="49" charset="-122"/>
                <a:ea typeface="楷体" panose="02010609060101010101" pitchFamily="49" charset="-122"/>
              </a:rPr>
              <a:t>  </a:t>
            </a:r>
            <a:r>
              <a:rPr lang="zh-CN" altLang="en-US" sz="5865" b="1">
                <a:solidFill>
                  <a:srgbClr val="0000FF"/>
                </a:solidFill>
                <a:latin typeface="楷体" panose="02010609060101010101" pitchFamily="49" charset="-122"/>
                <a:ea typeface="楷体" panose="02010609060101010101" pitchFamily="49" charset="-122"/>
              </a:rPr>
              <a:t>啃</a:t>
            </a:r>
            <a:r>
              <a:rPr lang="zh-CN" altLang="en-US" sz="5865" b="1">
                <a:solidFill>
                  <a:prstClr val="black"/>
                </a:solidFill>
                <a:latin typeface="楷体" panose="02010609060101010101" pitchFamily="49" charset="-122"/>
                <a:ea typeface="楷体" panose="02010609060101010101" pitchFamily="49" charset="-122"/>
              </a:rPr>
              <a:t>书本</a:t>
            </a:r>
            <a:endParaRPr lang="en-US" altLang="zh-CN" sz="5865" b="1">
              <a:solidFill>
                <a:prstClr val="black"/>
              </a:solidFill>
              <a:latin typeface="楷体" panose="02010609060101010101" pitchFamily="49" charset="-122"/>
              <a:ea typeface="楷体" panose="02010609060101010101" pitchFamily="49" charset="-122"/>
            </a:endParaRPr>
          </a:p>
          <a:p>
            <a:pPr defTabSz="1219200" fontAlgn="base">
              <a:lnSpc>
                <a:spcPct val="150000"/>
              </a:lnSpc>
              <a:spcBef>
                <a:spcPct val="0"/>
              </a:spcBef>
              <a:spcAft>
                <a:spcPct val="0"/>
              </a:spcAft>
              <a:defRPr/>
            </a:pPr>
            <a:r>
              <a:rPr lang="zh-CN" altLang="en-US" sz="5865" b="1">
                <a:solidFill>
                  <a:srgbClr val="0000FF"/>
                </a:solidFill>
                <a:latin typeface="楷体" panose="02010609060101010101" pitchFamily="49" charset="-122"/>
                <a:ea typeface="楷体" panose="02010609060101010101" pitchFamily="49" charset="-122"/>
              </a:rPr>
              <a:t>樱</a:t>
            </a:r>
            <a:r>
              <a:rPr lang="zh-CN" altLang="en-US" sz="5865" b="1">
                <a:solidFill>
                  <a:prstClr val="black"/>
                </a:solidFill>
                <a:latin typeface="楷体" panose="02010609060101010101" pitchFamily="49" charset="-122"/>
                <a:ea typeface="楷体" panose="02010609060101010101" pitchFamily="49" charset="-122"/>
              </a:rPr>
              <a:t>桃</a:t>
            </a:r>
            <a:r>
              <a:rPr lang="zh-CN" altLang="en-US" sz="5865" b="1">
                <a:solidFill>
                  <a:prstClr val="white"/>
                </a:solidFill>
                <a:latin typeface="楷体" panose="02010609060101010101" pitchFamily="49" charset="-122"/>
                <a:ea typeface="楷体" panose="02010609060101010101" pitchFamily="49" charset="-122"/>
              </a:rPr>
              <a:t>  </a:t>
            </a:r>
            <a:r>
              <a:rPr lang="zh-CN" altLang="en-US" sz="5865" b="1">
                <a:solidFill>
                  <a:srgbClr val="0000FF"/>
                </a:solidFill>
                <a:latin typeface="楷体" panose="02010609060101010101" pitchFamily="49" charset="-122"/>
                <a:ea typeface="楷体" panose="02010609060101010101" pitchFamily="49" charset="-122"/>
              </a:rPr>
              <a:t>蚌</a:t>
            </a:r>
            <a:r>
              <a:rPr lang="zh-CN" altLang="en-US" sz="5865" b="1">
                <a:solidFill>
                  <a:prstClr val="black"/>
                </a:solidFill>
                <a:latin typeface="楷体" panose="02010609060101010101" pitchFamily="49" charset="-122"/>
                <a:ea typeface="楷体" panose="02010609060101010101" pitchFamily="49" charset="-122"/>
              </a:rPr>
              <a:t>壳</a:t>
            </a:r>
            <a:r>
              <a:rPr lang="zh-CN" altLang="en-US" sz="5865" b="1">
                <a:solidFill>
                  <a:prstClr val="white"/>
                </a:solidFill>
                <a:latin typeface="楷体" panose="02010609060101010101" pitchFamily="49" charset="-122"/>
                <a:ea typeface="楷体" panose="02010609060101010101" pitchFamily="49" charset="-122"/>
              </a:rPr>
              <a:t>  </a:t>
            </a:r>
            <a:r>
              <a:rPr lang="zh-CN" altLang="en-US" sz="5865" b="1">
                <a:solidFill>
                  <a:prstClr val="black"/>
                </a:solidFill>
                <a:latin typeface="楷体" panose="02010609060101010101" pitchFamily="49" charset="-122"/>
                <a:ea typeface="楷体" panose="02010609060101010101" pitchFamily="49" charset="-122"/>
              </a:rPr>
              <a:t>拔草</a:t>
            </a:r>
            <a:r>
              <a:rPr lang="zh-CN" altLang="en-US" sz="5865" b="1">
                <a:solidFill>
                  <a:prstClr val="white"/>
                </a:solidFill>
                <a:latin typeface="楷体" panose="02010609060101010101" pitchFamily="49" charset="-122"/>
                <a:ea typeface="楷体" panose="02010609060101010101" pitchFamily="49" charset="-122"/>
              </a:rPr>
              <a:t>  </a:t>
            </a:r>
            <a:r>
              <a:rPr lang="zh-CN" altLang="en-US" sz="5865" b="1">
                <a:solidFill>
                  <a:prstClr val="black"/>
                </a:solidFill>
                <a:latin typeface="楷体" panose="02010609060101010101" pitchFamily="49" charset="-122"/>
                <a:ea typeface="楷体" panose="02010609060101010101" pitchFamily="49" charset="-122"/>
              </a:rPr>
              <a:t>瞎闹</a:t>
            </a:r>
            <a:r>
              <a:rPr lang="zh-CN" altLang="en-US" sz="5865" b="1">
                <a:solidFill>
                  <a:prstClr val="white"/>
                </a:solidFill>
                <a:latin typeface="楷体" panose="02010609060101010101" pitchFamily="49" charset="-122"/>
                <a:ea typeface="楷体" panose="02010609060101010101" pitchFamily="49" charset="-122"/>
              </a:rPr>
              <a:t>  </a:t>
            </a:r>
            <a:r>
              <a:rPr lang="zh-CN" altLang="en-US" sz="5865" b="1">
                <a:solidFill>
                  <a:prstClr val="black"/>
                </a:solidFill>
                <a:latin typeface="楷体" panose="02010609060101010101" pitchFamily="49" charset="-122"/>
                <a:ea typeface="楷体" panose="02010609060101010101" pitchFamily="49" charset="-122"/>
              </a:rPr>
              <a:t>铲地</a:t>
            </a:r>
            <a:endParaRPr lang="en-US" altLang="zh-CN" sz="5865" b="1">
              <a:solidFill>
                <a:prstClr val="black"/>
              </a:solidFill>
              <a:latin typeface="楷体" panose="02010609060101010101" pitchFamily="49" charset="-122"/>
              <a:ea typeface="楷体" panose="02010609060101010101" pitchFamily="49" charset="-122"/>
            </a:endParaRPr>
          </a:p>
          <a:p>
            <a:pPr defTabSz="1219200" fontAlgn="base">
              <a:lnSpc>
                <a:spcPct val="150000"/>
              </a:lnSpc>
              <a:spcBef>
                <a:spcPct val="0"/>
              </a:spcBef>
              <a:spcAft>
                <a:spcPct val="0"/>
              </a:spcAft>
              <a:defRPr/>
            </a:pPr>
            <a:r>
              <a:rPr lang="zh-CN" altLang="en-US" sz="5865" b="1">
                <a:solidFill>
                  <a:srgbClr val="0000FF"/>
                </a:solidFill>
                <a:latin typeface="楷体" panose="02010609060101010101" pitchFamily="49" charset="-122"/>
                <a:ea typeface="楷体" panose="02010609060101010101" pitchFamily="49" charset="-122"/>
              </a:rPr>
              <a:t>割</a:t>
            </a:r>
            <a:r>
              <a:rPr lang="zh-CN" altLang="en-US" sz="5865" b="1">
                <a:solidFill>
                  <a:prstClr val="black"/>
                </a:solidFill>
                <a:latin typeface="楷体" panose="02010609060101010101" pitchFamily="49" charset="-122"/>
                <a:ea typeface="楷体" panose="02010609060101010101" pitchFamily="49" charset="-122"/>
              </a:rPr>
              <a:t>掉</a:t>
            </a:r>
            <a:r>
              <a:rPr lang="zh-CN" altLang="en-US" sz="5865" b="1">
                <a:solidFill>
                  <a:prstClr val="white"/>
                </a:solidFill>
                <a:latin typeface="楷体" panose="02010609060101010101" pitchFamily="49" charset="-122"/>
                <a:ea typeface="楷体" panose="02010609060101010101" pitchFamily="49" charset="-122"/>
              </a:rPr>
              <a:t>  </a:t>
            </a:r>
            <a:r>
              <a:rPr lang="zh-CN" altLang="en-US" sz="5865" b="1">
                <a:solidFill>
                  <a:prstClr val="black"/>
                </a:solidFill>
                <a:latin typeface="楷体" panose="02010609060101010101" pitchFamily="49" charset="-122"/>
                <a:ea typeface="楷体" panose="02010609060101010101" pitchFamily="49" charset="-122"/>
              </a:rPr>
              <a:t>毛</a:t>
            </a:r>
            <a:r>
              <a:rPr lang="zh-CN" altLang="en-US" sz="5865" b="1">
                <a:solidFill>
                  <a:srgbClr val="0000FF"/>
                </a:solidFill>
                <a:latin typeface="楷体" panose="02010609060101010101" pitchFamily="49" charset="-122"/>
                <a:ea typeface="楷体" panose="02010609060101010101" pitchFamily="49" charset="-122"/>
              </a:rPr>
              <a:t>嘟</a:t>
            </a:r>
            <a:r>
              <a:rPr lang="zh-CN" altLang="en-US" sz="5865" b="1">
                <a:solidFill>
                  <a:prstClr val="black"/>
                </a:solidFill>
                <a:latin typeface="楷体" panose="02010609060101010101" pitchFamily="49" charset="-122"/>
                <a:ea typeface="楷体" panose="02010609060101010101" pitchFamily="49" charset="-122"/>
              </a:rPr>
              <a:t>嘟</a:t>
            </a:r>
            <a:r>
              <a:rPr lang="zh-CN" altLang="en-US" sz="5865" b="1">
                <a:solidFill>
                  <a:prstClr val="white"/>
                </a:solidFill>
                <a:latin typeface="楷体" panose="02010609060101010101" pitchFamily="49" charset="-122"/>
                <a:ea typeface="楷体" panose="02010609060101010101" pitchFamily="49" charset="-122"/>
              </a:rPr>
              <a:t>  </a:t>
            </a:r>
            <a:r>
              <a:rPr lang="zh-CN" altLang="en-US" sz="5865" b="1">
                <a:solidFill>
                  <a:prstClr val="black"/>
                </a:solidFill>
                <a:latin typeface="楷体" panose="02010609060101010101" pitchFamily="49" charset="-122"/>
                <a:ea typeface="楷体" panose="02010609060101010101" pitchFamily="49" charset="-122"/>
              </a:rPr>
              <a:t>承认</a:t>
            </a:r>
            <a:r>
              <a:rPr lang="zh-CN" altLang="en-US" sz="5865" b="1">
                <a:solidFill>
                  <a:prstClr val="white"/>
                </a:solidFill>
                <a:latin typeface="楷体" panose="02010609060101010101" pitchFamily="49" charset="-122"/>
                <a:ea typeface="楷体" panose="02010609060101010101" pitchFamily="49" charset="-122"/>
              </a:rPr>
              <a:t>  </a:t>
            </a:r>
            <a:r>
              <a:rPr lang="zh-CN" altLang="en-US" sz="5865" b="1">
                <a:solidFill>
                  <a:srgbClr val="0000FF"/>
                </a:solidFill>
                <a:latin typeface="楷体" panose="02010609060101010101" pitchFamily="49" charset="-122"/>
                <a:ea typeface="楷体" panose="02010609060101010101" pitchFamily="49" charset="-122"/>
              </a:rPr>
              <a:t>倭</a:t>
            </a:r>
            <a:r>
              <a:rPr lang="zh-CN" altLang="en-US" sz="5865" b="1">
                <a:solidFill>
                  <a:prstClr val="black"/>
                </a:solidFill>
                <a:latin typeface="楷体" panose="02010609060101010101" pitchFamily="49" charset="-122"/>
                <a:ea typeface="楷体" panose="02010609060101010101" pitchFamily="49" charset="-122"/>
              </a:rPr>
              <a:t>瓜</a:t>
            </a:r>
            <a:endParaRPr lang="en-US" altLang="zh-CN" sz="5865" b="1">
              <a:solidFill>
                <a:prstClr val="black"/>
              </a:solidFill>
              <a:latin typeface="楷体" panose="02010609060101010101" pitchFamily="49" charset="-122"/>
              <a:ea typeface="楷体" panose="02010609060101010101" pitchFamily="49" charset="-122"/>
            </a:endParaRPr>
          </a:p>
          <a:p>
            <a:pPr defTabSz="1219200" fontAlgn="base">
              <a:lnSpc>
                <a:spcPct val="150000"/>
              </a:lnSpc>
              <a:spcBef>
                <a:spcPct val="0"/>
              </a:spcBef>
              <a:spcAft>
                <a:spcPct val="0"/>
              </a:spcAft>
              <a:defRPr/>
            </a:pPr>
            <a:r>
              <a:rPr lang="zh-CN" altLang="en-US" sz="5865" b="1">
                <a:solidFill>
                  <a:srgbClr val="0000FF"/>
                </a:solidFill>
                <a:latin typeface="楷体" panose="02010609060101010101" pitchFamily="49" charset="-122"/>
                <a:ea typeface="楷体" panose="02010609060101010101" pitchFamily="49" charset="-122"/>
              </a:rPr>
              <a:t>拴</a:t>
            </a:r>
            <a:r>
              <a:rPr lang="zh-CN" altLang="en-US" sz="5865" b="1">
                <a:solidFill>
                  <a:prstClr val="black"/>
                </a:solidFill>
                <a:latin typeface="楷体" panose="02010609060101010101" pitchFamily="49" charset="-122"/>
                <a:ea typeface="楷体" panose="02010609060101010101" pitchFamily="49" charset="-122"/>
              </a:rPr>
              <a:t>着  水瓢</a:t>
            </a:r>
            <a:r>
              <a:rPr lang="zh-CN" altLang="en-US" sz="5865" b="1">
                <a:solidFill>
                  <a:prstClr val="white"/>
                </a:solidFill>
                <a:latin typeface="楷体" panose="02010609060101010101" pitchFamily="49" charset="-122"/>
                <a:ea typeface="楷体" panose="02010609060101010101" pitchFamily="49" charset="-122"/>
              </a:rPr>
              <a:t>  </a:t>
            </a:r>
            <a:r>
              <a:rPr lang="zh-CN" altLang="en-US" sz="5865" b="1">
                <a:solidFill>
                  <a:prstClr val="black"/>
                </a:solidFill>
                <a:latin typeface="楷体" panose="02010609060101010101" pitchFamily="49" charset="-122"/>
                <a:ea typeface="楷体" panose="02010609060101010101" pitchFamily="49" charset="-122"/>
              </a:rPr>
              <a:t>下雨</a:t>
            </a:r>
            <a:r>
              <a:rPr lang="zh-CN" altLang="en-US" sz="5865" b="1">
                <a:solidFill>
                  <a:srgbClr val="0000FF"/>
                </a:solidFill>
                <a:latin typeface="楷体" panose="02010609060101010101" pitchFamily="49" charset="-122"/>
                <a:ea typeface="楷体" panose="02010609060101010101" pitchFamily="49" charset="-122"/>
              </a:rPr>
              <a:t>啰</a:t>
            </a:r>
            <a:r>
              <a:rPr lang="zh-CN" altLang="en-US" sz="5865" b="1">
                <a:solidFill>
                  <a:prstClr val="white"/>
                </a:solidFill>
                <a:latin typeface="楷体" panose="02010609060101010101" pitchFamily="49" charset="-122"/>
                <a:ea typeface="楷体" panose="02010609060101010101" pitchFamily="49" charset="-122"/>
              </a:rPr>
              <a:t>  </a:t>
            </a:r>
            <a:r>
              <a:rPr lang="zh-CN" altLang="en-US" sz="5865" b="1">
                <a:solidFill>
                  <a:srgbClr val="0000FF"/>
                </a:solidFill>
                <a:latin typeface="楷体" panose="02010609060101010101" pitchFamily="49" charset="-122"/>
                <a:ea typeface="楷体" panose="02010609060101010101" pitchFamily="49" charset="-122"/>
              </a:rPr>
              <a:t>逛</a:t>
            </a:r>
            <a:r>
              <a:rPr lang="zh-CN" altLang="en-US" sz="5865" b="1">
                <a:solidFill>
                  <a:prstClr val="black"/>
                </a:solidFill>
                <a:latin typeface="楷体" panose="02010609060101010101" pitchFamily="49" charset="-122"/>
                <a:ea typeface="楷体" panose="02010609060101010101" pitchFamily="49" charset="-122"/>
              </a:rPr>
              <a:t>街</a:t>
            </a:r>
            <a:endParaRPr lang="en-US" altLang="zh-CN" sz="5865" b="1">
              <a:solidFill>
                <a:prstClr val="black"/>
              </a:solidFill>
              <a:latin typeface="楷体" panose="02010609060101010101" pitchFamily="49" charset="-122"/>
              <a:ea typeface="楷体" panose="02010609060101010101" pitchFamily="49" charset="-122"/>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1" y="368301"/>
            <a:ext cx="2143125" cy="778933"/>
          </a:xfrm>
          <a:prstGeom prst="rect">
            <a:avLst/>
          </a:prstGeom>
        </p:spPr>
        <p:style>
          <a:lnRef idx="3">
            <a:schemeClr val="lt1"/>
          </a:lnRef>
          <a:fillRef idx="1">
            <a:schemeClr val="accent5"/>
          </a:fillRef>
          <a:effectRef idx="1">
            <a:schemeClr val="accent5"/>
          </a:effectRef>
          <a:fontRef idx="minor">
            <a:schemeClr val="lt1"/>
          </a:fontRef>
        </p:style>
        <p:txBody>
          <a:bodyPr anchor="ctr"/>
          <a:lstStyle/>
          <a:p>
            <a:pPr marL="0" marR="0" lvl="0" indent="0" algn="ctr" defTabSz="1219200" rtl="0" eaLnBrk="0" fontAlgn="auto" latinLnBrk="0" hangingPunct="0">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63490" name="矩形 4"/>
          <p:cNvSpPr>
            <a:spLocks noChangeArrowheads="1"/>
          </p:cNvSpPr>
          <p:nvPr/>
        </p:nvSpPr>
        <p:spPr bwMode="auto">
          <a:xfrm>
            <a:off x="182377" y="368300"/>
            <a:ext cx="2383987"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宋体" panose="02010600030101010101" pitchFamily="2" charset="-122"/>
                <a:ea typeface="等线" panose="02010600030101010101" pitchFamily="2" charset="-122"/>
                <a:cs typeface="+mn-cs"/>
              </a:rPr>
              <a:t>资料拓展</a:t>
            </a:r>
          </a:p>
        </p:txBody>
      </p:sp>
      <p:sp>
        <p:nvSpPr>
          <p:cNvPr id="39939" name="矩形 4"/>
          <p:cNvSpPr>
            <a:spLocks noChangeArrowheads="1"/>
          </p:cNvSpPr>
          <p:nvPr/>
        </p:nvSpPr>
        <p:spPr bwMode="auto">
          <a:xfrm>
            <a:off x="2052639" y="1191684"/>
            <a:ext cx="2663825" cy="95433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auto" latinLnBrk="0" hangingPunct="1">
              <a:lnSpc>
                <a:spcPct val="120000"/>
              </a:lnSpc>
              <a:spcBef>
                <a:spcPts val="0"/>
              </a:spcBef>
              <a:spcAft>
                <a:spcPts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左形右声：</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685800" marR="0" lvl="0" indent="-685800" algn="l" defTabSz="1219200" rtl="0" eaLnBrk="1" fontAlgn="auto" latinLnBrk="0" hangingPunct="1">
              <a:lnSpc>
                <a:spcPct val="120000"/>
              </a:lnSpc>
              <a:spcBef>
                <a:spcPts val="0"/>
              </a:spcBef>
              <a:spcAft>
                <a:spcPts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右形左声：</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685800" marR="0" lvl="0" indent="-685800" algn="l" defTabSz="1219200" rtl="0" eaLnBrk="1" fontAlgn="auto" latinLnBrk="0" hangingPunct="1">
              <a:lnSpc>
                <a:spcPct val="120000"/>
              </a:lnSpc>
              <a:spcBef>
                <a:spcPts val="0"/>
              </a:spcBef>
              <a:spcAft>
                <a:spcPts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上形下声：</a:t>
            </a:r>
          </a:p>
          <a:p>
            <a:pPr marL="685800" marR="0" lvl="0" indent="-685800" algn="l" defTabSz="1219200" rtl="0" eaLnBrk="1" fontAlgn="auto" latinLnBrk="0" hangingPunct="1">
              <a:lnSpc>
                <a:spcPct val="120000"/>
              </a:lnSpc>
              <a:spcBef>
                <a:spcPts val="0"/>
              </a:spcBef>
              <a:spcAft>
                <a:spcPts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下形上声：</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685800" marR="0" lvl="0" indent="-685800" algn="l" defTabSz="1219200" rtl="0" eaLnBrk="1" fontAlgn="auto" latinLnBrk="0" hangingPunct="1">
              <a:lnSpc>
                <a:spcPct val="120000"/>
              </a:lnSpc>
              <a:spcBef>
                <a:spcPts val="0"/>
              </a:spcBef>
              <a:spcAft>
                <a:spcPts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内形外声：</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685800" marR="0" lvl="0" indent="-685800" algn="l" defTabSz="1219200" rtl="0" eaLnBrk="1" fontAlgn="auto" latinLnBrk="0" hangingPunct="1">
              <a:lnSpc>
                <a:spcPct val="120000"/>
              </a:lnSpc>
              <a:spcBef>
                <a:spcPts val="0"/>
              </a:spcBef>
              <a:spcAft>
                <a:spcPts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外形内声：</a:t>
            </a:r>
          </a:p>
        </p:txBody>
      </p:sp>
      <p:sp>
        <p:nvSpPr>
          <p:cNvPr id="2" name="文本框 1"/>
          <p:cNvSpPr txBox="1">
            <a:spLocks noChangeArrowheads="1"/>
          </p:cNvSpPr>
          <p:nvPr/>
        </p:nvSpPr>
        <p:spPr bwMode="auto">
          <a:xfrm>
            <a:off x="1211640" y="1390651"/>
            <a:ext cx="840999" cy="45487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等线" panose="02010600030101010101" pitchFamily="2" charset="-122"/>
                <a:cs typeface="+mn-cs"/>
              </a:rPr>
              <a:t>形声字类别及举例</a:t>
            </a:r>
          </a:p>
        </p:txBody>
      </p:sp>
      <p:sp>
        <p:nvSpPr>
          <p:cNvPr id="8" name="矩形 4"/>
          <p:cNvSpPr>
            <a:spLocks noChangeArrowheads="1"/>
          </p:cNvSpPr>
          <p:nvPr/>
        </p:nvSpPr>
        <p:spPr bwMode="auto">
          <a:xfrm>
            <a:off x="4787901" y="1191685"/>
            <a:ext cx="3744913" cy="87557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钱、材、消、熔</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放、鸭、郊、颈</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茅、简、管、室</a:t>
            </a: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架、酱、盆、贷</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闻、问、闷</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园、匪、匐、固</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39939">
                                            <p:txEl>
                                              <p:pRg st="0" end="0"/>
                                            </p:txEl>
                                          </p:spTgt>
                                        </p:tgtEl>
                                        <p:attrNameLst>
                                          <p:attrName>style.visibility</p:attrName>
                                        </p:attrNameLst>
                                      </p:cBhvr>
                                      <p:to>
                                        <p:strVal val="visible"/>
                                      </p:to>
                                    </p:set>
                                    <p:animEffect transition="in" filter="fade">
                                      <p:cBhvr>
                                        <p:cTn id="12" dur="1000"/>
                                        <p:tgtEl>
                                          <p:spTgt spid="39939">
                                            <p:txEl>
                                              <p:pRg st="0" end="0"/>
                                            </p:txEl>
                                          </p:spTgt>
                                        </p:tgtEl>
                                      </p:cBhvr>
                                    </p:animEffect>
                                    <p:anim calcmode="lin" valueType="num">
                                      <p:cBhvr>
                                        <p:cTn id="13" dur="1000" fill="hold"/>
                                        <p:tgtEl>
                                          <p:spTgt spid="39939">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3993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39939">
                                            <p:txEl>
                                              <p:pRg st="1" end="1"/>
                                            </p:txEl>
                                          </p:spTgt>
                                        </p:tgtEl>
                                        <p:attrNameLst>
                                          <p:attrName>style.visibility</p:attrName>
                                        </p:attrNameLst>
                                      </p:cBhvr>
                                      <p:to>
                                        <p:strVal val="visible"/>
                                      </p:to>
                                    </p:set>
                                    <p:animEffect transition="in" filter="fade">
                                      <p:cBhvr>
                                        <p:cTn id="19" dur="1000"/>
                                        <p:tgtEl>
                                          <p:spTgt spid="39939">
                                            <p:txEl>
                                              <p:pRg st="1" end="1"/>
                                            </p:txEl>
                                          </p:spTgt>
                                        </p:tgtEl>
                                      </p:cBhvr>
                                    </p:animEffect>
                                    <p:anim calcmode="lin" valueType="num">
                                      <p:cBhvr>
                                        <p:cTn id="20" dur="1000" fill="hold"/>
                                        <p:tgtEl>
                                          <p:spTgt spid="39939">
                                            <p:txEl>
                                              <p:pRg st="1" end="1"/>
                                            </p:txEl>
                                          </p:spTgt>
                                        </p:tgtEl>
                                        <p:attrNameLst>
                                          <p:attrName>ppt_x</p:attrName>
                                        </p:attrNameLst>
                                      </p:cBhvr>
                                      <p:tavLst>
                                        <p:tav tm="0">
                                          <p:val>
                                            <p:strVal val="#ppt_x"/>
                                          </p:val>
                                        </p:tav>
                                        <p:tav tm="100000">
                                          <p:val>
                                            <p:strVal val="#ppt_x"/>
                                          </p:val>
                                        </p:tav>
                                      </p:tavLst>
                                    </p:anim>
                                    <p:anim calcmode="lin" valueType="num">
                                      <p:cBhvr>
                                        <p:cTn id="21" dur="1000" fill="hold"/>
                                        <p:tgtEl>
                                          <p:spTgt spid="3993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39939">
                                            <p:txEl>
                                              <p:pRg st="2" end="2"/>
                                            </p:txEl>
                                          </p:spTgt>
                                        </p:tgtEl>
                                        <p:attrNameLst>
                                          <p:attrName>style.visibility</p:attrName>
                                        </p:attrNameLst>
                                      </p:cBhvr>
                                      <p:to>
                                        <p:strVal val="visible"/>
                                      </p:to>
                                    </p:set>
                                    <p:animEffect transition="in" filter="fade">
                                      <p:cBhvr>
                                        <p:cTn id="26" dur="1000"/>
                                        <p:tgtEl>
                                          <p:spTgt spid="39939">
                                            <p:txEl>
                                              <p:pRg st="2" end="2"/>
                                            </p:txEl>
                                          </p:spTgt>
                                        </p:tgtEl>
                                      </p:cBhvr>
                                    </p:animEffect>
                                    <p:anim calcmode="lin" valueType="num">
                                      <p:cBhvr>
                                        <p:cTn id="27" dur="1000" fill="hold"/>
                                        <p:tgtEl>
                                          <p:spTgt spid="39939">
                                            <p:txEl>
                                              <p:pRg st="2" end="2"/>
                                            </p:txEl>
                                          </p:spTgt>
                                        </p:tgtEl>
                                        <p:attrNameLst>
                                          <p:attrName>ppt_x</p:attrName>
                                        </p:attrNameLst>
                                      </p:cBhvr>
                                      <p:tavLst>
                                        <p:tav tm="0">
                                          <p:val>
                                            <p:strVal val="#ppt_x"/>
                                          </p:val>
                                        </p:tav>
                                        <p:tav tm="100000">
                                          <p:val>
                                            <p:strVal val="#ppt_x"/>
                                          </p:val>
                                        </p:tav>
                                      </p:tavLst>
                                    </p:anim>
                                    <p:anim calcmode="lin" valueType="num">
                                      <p:cBhvr>
                                        <p:cTn id="28" dur="1000" fill="hold"/>
                                        <p:tgtEl>
                                          <p:spTgt spid="3993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nodeType="clickEffect">
                                  <p:stCondLst>
                                    <p:cond delay="0"/>
                                  </p:stCondLst>
                                  <p:childTnLst>
                                    <p:set>
                                      <p:cBhvr>
                                        <p:cTn id="32" dur="1" fill="hold">
                                          <p:stCondLst>
                                            <p:cond delay="0"/>
                                          </p:stCondLst>
                                        </p:cTn>
                                        <p:tgtEl>
                                          <p:spTgt spid="39939">
                                            <p:txEl>
                                              <p:pRg st="3" end="3"/>
                                            </p:txEl>
                                          </p:spTgt>
                                        </p:tgtEl>
                                        <p:attrNameLst>
                                          <p:attrName>style.visibility</p:attrName>
                                        </p:attrNameLst>
                                      </p:cBhvr>
                                      <p:to>
                                        <p:strVal val="visible"/>
                                      </p:to>
                                    </p:set>
                                    <p:animEffect transition="in" filter="fade">
                                      <p:cBhvr>
                                        <p:cTn id="33" dur="1000"/>
                                        <p:tgtEl>
                                          <p:spTgt spid="39939">
                                            <p:txEl>
                                              <p:pRg st="3" end="3"/>
                                            </p:txEl>
                                          </p:spTgt>
                                        </p:tgtEl>
                                      </p:cBhvr>
                                    </p:animEffect>
                                    <p:anim calcmode="lin" valueType="num">
                                      <p:cBhvr>
                                        <p:cTn id="34" dur="1000" fill="hold"/>
                                        <p:tgtEl>
                                          <p:spTgt spid="39939">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39939">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nodeType="clickEffect">
                                  <p:stCondLst>
                                    <p:cond delay="0"/>
                                  </p:stCondLst>
                                  <p:childTnLst>
                                    <p:set>
                                      <p:cBhvr>
                                        <p:cTn id="39" dur="1" fill="hold">
                                          <p:stCondLst>
                                            <p:cond delay="0"/>
                                          </p:stCondLst>
                                        </p:cTn>
                                        <p:tgtEl>
                                          <p:spTgt spid="39939">
                                            <p:txEl>
                                              <p:pRg st="4" end="4"/>
                                            </p:txEl>
                                          </p:spTgt>
                                        </p:tgtEl>
                                        <p:attrNameLst>
                                          <p:attrName>style.visibility</p:attrName>
                                        </p:attrNameLst>
                                      </p:cBhvr>
                                      <p:to>
                                        <p:strVal val="visible"/>
                                      </p:to>
                                    </p:set>
                                    <p:animEffect transition="in" filter="fade">
                                      <p:cBhvr>
                                        <p:cTn id="40" dur="1000"/>
                                        <p:tgtEl>
                                          <p:spTgt spid="39939">
                                            <p:txEl>
                                              <p:pRg st="4" end="4"/>
                                            </p:txEl>
                                          </p:spTgt>
                                        </p:tgtEl>
                                      </p:cBhvr>
                                    </p:animEffect>
                                    <p:anim calcmode="lin" valueType="num">
                                      <p:cBhvr>
                                        <p:cTn id="41" dur="1000" fill="hold"/>
                                        <p:tgtEl>
                                          <p:spTgt spid="39939">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39939">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nodeType="clickEffect">
                                  <p:stCondLst>
                                    <p:cond delay="0"/>
                                  </p:stCondLst>
                                  <p:childTnLst>
                                    <p:set>
                                      <p:cBhvr>
                                        <p:cTn id="46" dur="1" fill="hold">
                                          <p:stCondLst>
                                            <p:cond delay="0"/>
                                          </p:stCondLst>
                                        </p:cTn>
                                        <p:tgtEl>
                                          <p:spTgt spid="39939">
                                            <p:txEl>
                                              <p:pRg st="5" end="5"/>
                                            </p:txEl>
                                          </p:spTgt>
                                        </p:tgtEl>
                                        <p:attrNameLst>
                                          <p:attrName>style.visibility</p:attrName>
                                        </p:attrNameLst>
                                      </p:cBhvr>
                                      <p:to>
                                        <p:strVal val="visible"/>
                                      </p:to>
                                    </p:set>
                                    <p:animEffect transition="in" filter="fade">
                                      <p:cBhvr>
                                        <p:cTn id="47" dur="1000"/>
                                        <p:tgtEl>
                                          <p:spTgt spid="39939">
                                            <p:txEl>
                                              <p:pRg st="5" end="5"/>
                                            </p:txEl>
                                          </p:spTgt>
                                        </p:tgtEl>
                                      </p:cBhvr>
                                    </p:animEffect>
                                    <p:anim calcmode="lin" valueType="num">
                                      <p:cBhvr>
                                        <p:cTn id="48" dur="1000" fill="hold"/>
                                        <p:tgtEl>
                                          <p:spTgt spid="39939">
                                            <p:txEl>
                                              <p:pRg st="5" end="5"/>
                                            </p:txEl>
                                          </p:spTgt>
                                        </p:tgtEl>
                                        <p:attrNameLst>
                                          <p:attrName>ppt_x</p:attrName>
                                        </p:attrNameLst>
                                      </p:cBhvr>
                                      <p:tavLst>
                                        <p:tav tm="0">
                                          <p:val>
                                            <p:strVal val="#ppt_x"/>
                                          </p:val>
                                        </p:tav>
                                        <p:tav tm="100000">
                                          <p:val>
                                            <p:strVal val="#ppt_x"/>
                                          </p:val>
                                        </p:tav>
                                      </p:tavLst>
                                    </p:anim>
                                    <p:anim calcmode="lin" valueType="num">
                                      <p:cBhvr>
                                        <p:cTn id="49" dur="1000" fill="hold"/>
                                        <p:tgtEl>
                                          <p:spTgt spid="39939">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nodeType="clickEffect">
                                  <p:stCondLst>
                                    <p:cond delay="0"/>
                                  </p:stCondLst>
                                  <p:childTnLst>
                                    <p:set>
                                      <p:cBhvr>
                                        <p:cTn id="53" dur="1" fill="hold">
                                          <p:stCondLst>
                                            <p:cond delay="0"/>
                                          </p:stCondLst>
                                        </p:cTn>
                                        <p:tgtEl>
                                          <p:spTgt spid="8">
                                            <p:txEl>
                                              <p:pRg st="0" end="0"/>
                                            </p:txEl>
                                          </p:spTgt>
                                        </p:tgtEl>
                                        <p:attrNameLst>
                                          <p:attrName>style.visibility</p:attrName>
                                        </p:attrNameLst>
                                      </p:cBhvr>
                                      <p:to>
                                        <p:strVal val="visible"/>
                                      </p:to>
                                    </p:set>
                                    <p:animEffect transition="in" filter="fade">
                                      <p:cBhvr>
                                        <p:cTn id="54" dur="1000"/>
                                        <p:tgtEl>
                                          <p:spTgt spid="8">
                                            <p:txEl>
                                              <p:pRg st="0" end="0"/>
                                            </p:txEl>
                                          </p:spTgt>
                                        </p:tgtEl>
                                      </p:cBhvr>
                                    </p:animEffect>
                                    <p:anim calcmode="lin" valueType="num">
                                      <p:cBhvr>
                                        <p:cTn id="55"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56"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2" presetClass="entr" presetSubtype="0" fill="hold" nodeType="clickEffect">
                                  <p:stCondLst>
                                    <p:cond delay="0"/>
                                  </p:stCondLst>
                                  <p:childTnLst>
                                    <p:set>
                                      <p:cBhvr>
                                        <p:cTn id="60" dur="1" fill="hold">
                                          <p:stCondLst>
                                            <p:cond delay="0"/>
                                          </p:stCondLst>
                                        </p:cTn>
                                        <p:tgtEl>
                                          <p:spTgt spid="8">
                                            <p:txEl>
                                              <p:pRg st="1" end="1"/>
                                            </p:txEl>
                                          </p:spTgt>
                                        </p:tgtEl>
                                        <p:attrNameLst>
                                          <p:attrName>style.visibility</p:attrName>
                                        </p:attrNameLst>
                                      </p:cBhvr>
                                      <p:to>
                                        <p:strVal val="visible"/>
                                      </p:to>
                                    </p:set>
                                    <p:animEffect transition="in" filter="fade">
                                      <p:cBhvr>
                                        <p:cTn id="61" dur="1000"/>
                                        <p:tgtEl>
                                          <p:spTgt spid="8">
                                            <p:txEl>
                                              <p:pRg st="1" end="1"/>
                                            </p:txEl>
                                          </p:spTgt>
                                        </p:tgtEl>
                                      </p:cBhvr>
                                    </p:animEffect>
                                    <p:anim calcmode="lin" valueType="num">
                                      <p:cBhvr>
                                        <p:cTn id="62"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63"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42" presetClass="entr" presetSubtype="0" fill="hold" nodeType="clickEffect">
                                  <p:stCondLst>
                                    <p:cond delay="0"/>
                                  </p:stCondLst>
                                  <p:childTnLst>
                                    <p:set>
                                      <p:cBhvr>
                                        <p:cTn id="67" dur="1" fill="hold">
                                          <p:stCondLst>
                                            <p:cond delay="0"/>
                                          </p:stCondLst>
                                        </p:cTn>
                                        <p:tgtEl>
                                          <p:spTgt spid="8">
                                            <p:txEl>
                                              <p:pRg st="2" end="2"/>
                                            </p:txEl>
                                          </p:spTgt>
                                        </p:tgtEl>
                                        <p:attrNameLst>
                                          <p:attrName>style.visibility</p:attrName>
                                        </p:attrNameLst>
                                      </p:cBhvr>
                                      <p:to>
                                        <p:strVal val="visible"/>
                                      </p:to>
                                    </p:set>
                                    <p:animEffect transition="in" filter="fade">
                                      <p:cBhvr>
                                        <p:cTn id="68" dur="1000"/>
                                        <p:tgtEl>
                                          <p:spTgt spid="8">
                                            <p:txEl>
                                              <p:pRg st="2" end="2"/>
                                            </p:txEl>
                                          </p:spTgt>
                                        </p:tgtEl>
                                      </p:cBhvr>
                                    </p:animEffect>
                                    <p:anim calcmode="lin" valueType="num">
                                      <p:cBhvr>
                                        <p:cTn id="69"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42" presetClass="entr" presetSubtype="0" fill="hold" nodeType="clickEffect">
                                  <p:stCondLst>
                                    <p:cond delay="0"/>
                                  </p:stCondLst>
                                  <p:childTnLst>
                                    <p:set>
                                      <p:cBhvr>
                                        <p:cTn id="74" dur="1" fill="hold">
                                          <p:stCondLst>
                                            <p:cond delay="0"/>
                                          </p:stCondLst>
                                        </p:cTn>
                                        <p:tgtEl>
                                          <p:spTgt spid="8">
                                            <p:txEl>
                                              <p:pRg st="3" end="3"/>
                                            </p:txEl>
                                          </p:spTgt>
                                        </p:tgtEl>
                                        <p:attrNameLst>
                                          <p:attrName>style.visibility</p:attrName>
                                        </p:attrNameLst>
                                      </p:cBhvr>
                                      <p:to>
                                        <p:strVal val="visible"/>
                                      </p:to>
                                    </p:set>
                                    <p:animEffect transition="in" filter="fade">
                                      <p:cBhvr>
                                        <p:cTn id="75" dur="1000"/>
                                        <p:tgtEl>
                                          <p:spTgt spid="8">
                                            <p:txEl>
                                              <p:pRg st="3" end="3"/>
                                            </p:txEl>
                                          </p:spTgt>
                                        </p:tgtEl>
                                      </p:cBhvr>
                                    </p:animEffect>
                                    <p:anim calcmode="lin" valueType="num">
                                      <p:cBhvr>
                                        <p:cTn id="76"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77"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42" presetClass="entr" presetSubtype="0" fill="hold" nodeType="clickEffect">
                                  <p:stCondLst>
                                    <p:cond delay="0"/>
                                  </p:stCondLst>
                                  <p:childTnLst>
                                    <p:set>
                                      <p:cBhvr>
                                        <p:cTn id="81" dur="1" fill="hold">
                                          <p:stCondLst>
                                            <p:cond delay="0"/>
                                          </p:stCondLst>
                                        </p:cTn>
                                        <p:tgtEl>
                                          <p:spTgt spid="8">
                                            <p:txEl>
                                              <p:pRg st="4" end="4"/>
                                            </p:txEl>
                                          </p:spTgt>
                                        </p:tgtEl>
                                        <p:attrNameLst>
                                          <p:attrName>style.visibility</p:attrName>
                                        </p:attrNameLst>
                                      </p:cBhvr>
                                      <p:to>
                                        <p:strVal val="visible"/>
                                      </p:to>
                                    </p:set>
                                    <p:animEffect transition="in" filter="fade">
                                      <p:cBhvr>
                                        <p:cTn id="82" dur="1000"/>
                                        <p:tgtEl>
                                          <p:spTgt spid="8">
                                            <p:txEl>
                                              <p:pRg st="4" end="4"/>
                                            </p:txEl>
                                          </p:spTgt>
                                        </p:tgtEl>
                                      </p:cBhvr>
                                    </p:animEffect>
                                    <p:anim calcmode="lin" valueType="num">
                                      <p:cBhvr>
                                        <p:cTn id="83"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84"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42" presetClass="entr" presetSubtype="0" fill="hold" nodeType="clickEffect">
                                  <p:stCondLst>
                                    <p:cond delay="0"/>
                                  </p:stCondLst>
                                  <p:childTnLst>
                                    <p:set>
                                      <p:cBhvr>
                                        <p:cTn id="88" dur="1" fill="hold">
                                          <p:stCondLst>
                                            <p:cond delay="0"/>
                                          </p:stCondLst>
                                        </p:cTn>
                                        <p:tgtEl>
                                          <p:spTgt spid="8">
                                            <p:txEl>
                                              <p:pRg st="5" end="5"/>
                                            </p:txEl>
                                          </p:spTgt>
                                        </p:tgtEl>
                                        <p:attrNameLst>
                                          <p:attrName>style.visibility</p:attrName>
                                        </p:attrNameLst>
                                      </p:cBhvr>
                                      <p:to>
                                        <p:strVal val="visible"/>
                                      </p:to>
                                    </p:set>
                                    <p:animEffect transition="in" filter="fade">
                                      <p:cBhvr>
                                        <p:cTn id="89" dur="1000"/>
                                        <p:tgtEl>
                                          <p:spTgt spid="8">
                                            <p:txEl>
                                              <p:pRg st="5" end="5"/>
                                            </p:txEl>
                                          </p:spTgt>
                                        </p:tgtEl>
                                      </p:cBhvr>
                                    </p:animEffect>
                                    <p:anim calcmode="lin" valueType="num">
                                      <p:cBhvr>
                                        <p:cTn id="9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9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矩形 4"/>
          <p:cNvSpPr>
            <a:spLocks noChangeArrowheads="1"/>
          </p:cNvSpPr>
          <p:nvPr/>
        </p:nvSpPr>
        <p:spPr bwMode="auto">
          <a:xfrm>
            <a:off x="395288" y="1892301"/>
            <a:ext cx="835342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一般来说，汉字的造字方法有“象形、指事、会意、形声”四种。但中国古代对造字法有“六书”的提法，除了上述四种外，还包括“转注”和“假借”两种造字方法。严格说来，这两种应属于用字的方法</a:t>
            </a:r>
            <a:r>
              <a:rPr kumimoji="0" lang="en-US" altLang="en-US" sz="4265" b="1" i="0" u="none" strike="noStrike" kern="1200" cap="none" spc="0" normalizeH="0" baseline="0" noProof="0">
                <a:ln>
                  <a:noFill/>
                </a:ln>
                <a:solidFill>
                  <a:prstClr val="black"/>
                </a:solidFill>
                <a:effectLst/>
                <a:uLnTx/>
                <a:uFillTx/>
                <a:latin typeface="楷体" panose="02010609060101010101" pitchFamily="49" charset="-122"/>
                <a:ea typeface="Microsoft Yi Baiti" panose="03000500000000000000" pitchFamily="66" charset="0"/>
                <a:cs typeface="+mn-cs"/>
              </a:rPr>
              <a:t>。</a:t>
            </a:r>
          </a:p>
        </p:txBody>
      </p:sp>
      <p:sp>
        <p:nvSpPr>
          <p:cNvPr id="64514" name="矩形 4"/>
          <p:cNvSpPr>
            <a:spLocks noChangeArrowheads="1"/>
          </p:cNvSpPr>
          <p:nvPr/>
        </p:nvSpPr>
        <p:spPr bwMode="auto">
          <a:xfrm>
            <a:off x="2843213" y="1007534"/>
            <a:ext cx="345757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等线" panose="02010600030101010101" pitchFamily="2" charset="-122"/>
                <a:cs typeface="+mn-cs"/>
              </a:rPr>
              <a:t>中国汉字的造字法</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7" name="矩形 4"/>
          <p:cNvSpPr>
            <a:spLocks noChangeArrowheads="1"/>
          </p:cNvSpPr>
          <p:nvPr/>
        </p:nvSpPr>
        <p:spPr bwMode="auto">
          <a:xfrm>
            <a:off x="539751" y="1449918"/>
            <a:ext cx="8064500"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一、象形。</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属于“独体造字法”。象形字来自图画文字，是一种最原始的造字方法，象征性比较强。即用文字的线条或笔画，把要表达物体的外形特征，具体地勾画出来。如“山（  ）</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人</a:t>
            </a:r>
            <a:r>
              <a:rPr kumimoji="0" lang="en-US"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en-US" altLang="en-US" sz="4265" b="1" i="0" u="none" strike="noStrike" kern="1200" cap="none" spc="0" normalizeH="0" baseline="0" noProof="0">
                <a:ln>
                  <a:noFill/>
                </a:ln>
                <a:solidFill>
                  <a:prstClr val="black"/>
                </a:solidFill>
                <a:effectLst/>
                <a:uLnTx/>
                <a:uFillTx/>
                <a:latin typeface="楷体" panose="02010609060101010101" pitchFamily="49" charset="-122"/>
                <a:ea typeface="Microsoft Yi Baiti" panose="03000500000000000000" pitchFamily="66" charset="0"/>
                <a:cs typeface="+mn-cs"/>
              </a:rPr>
              <a:t>。</a:t>
            </a:r>
          </a:p>
        </p:txBody>
      </p:sp>
      <p:pic>
        <p:nvPicPr>
          <p:cNvPr id="6" name="图片 5"/>
          <p:cNvPicPr>
            <a:picLocks noChangeAspect="1"/>
          </p:cNvPicPr>
          <p:nvPr/>
        </p:nvPicPr>
        <p:blipFill>
          <a:blip r:embed="rId2" cstate="email">
            <a:duotone>
              <a:schemeClr val="accent6">
                <a:shade val="45000"/>
                <a:satMod val="135000"/>
              </a:schemeClr>
              <a:prstClr val="white"/>
            </a:duotone>
          </a:blip>
          <a:stretch>
            <a:fillRect/>
          </a:stretch>
        </p:blipFill>
        <p:spPr>
          <a:xfrm>
            <a:off x="2195737" y="4596245"/>
            <a:ext cx="569385" cy="763349"/>
          </a:xfrm>
          <a:prstGeom prst="rect">
            <a:avLst/>
          </a:prstGeom>
        </p:spPr>
      </p:pic>
      <p:pic>
        <p:nvPicPr>
          <p:cNvPr id="7" name="图片 6"/>
          <p:cNvPicPr>
            <a:picLocks noChangeAspect="1"/>
          </p:cNvPicPr>
          <p:nvPr/>
        </p:nvPicPr>
        <p:blipFill>
          <a:blip r:embed="rId3" cstate="email">
            <a:duotone>
              <a:schemeClr val="accent6">
                <a:shade val="45000"/>
                <a:satMod val="135000"/>
              </a:schemeClr>
              <a:prstClr val="white"/>
            </a:duotone>
          </a:blip>
          <a:stretch>
            <a:fillRect/>
          </a:stretch>
        </p:blipFill>
        <p:spPr>
          <a:xfrm>
            <a:off x="4716017" y="4623898"/>
            <a:ext cx="349822" cy="898727"/>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561" name="图片 2"/>
          <p:cNvPicPr>
            <a:picLocks noChangeAspect="1" noChangeArrowheads="1"/>
          </p:cNvPicPr>
          <p:nvPr/>
        </p:nvPicPr>
        <p:blipFill>
          <a:blip r:embed="rId2"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562" name="矩形 3"/>
          <p:cNvSpPr>
            <a:spLocks noChangeArrowheads="1"/>
          </p:cNvSpPr>
          <p:nvPr/>
        </p:nvSpPr>
        <p:spPr bwMode="auto">
          <a:xfrm>
            <a:off x="684213" y="903819"/>
            <a:ext cx="1111202"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7200"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山</a:t>
            </a:r>
            <a:endParaRPr kumimoji="0" lang="zh-CN" altLang="en-US" sz="7200" b="0" i="0" u="none" strike="noStrike" kern="1200" cap="none" spc="0" normalizeH="0" baseline="0" noProof="0">
              <a:ln>
                <a:noFill/>
              </a:ln>
              <a:solidFill>
                <a:srgbClr val="FF0066"/>
              </a:solidFill>
              <a:effectLst/>
              <a:uLnTx/>
              <a:uFillTx/>
              <a:latin typeface="等线" panose="020F0502020204030204"/>
              <a:ea typeface="等线"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矩形 4"/>
          <p:cNvSpPr>
            <a:spLocks noChangeArrowheads="1"/>
          </p:cNvSpPr>
          <p:nvPr/>
        </p:nvSpPr>
        <p:spPr bwMode="auto">
          <a:xfrm>
            <a:off x="395288" y="1123951"/>
            <a:ext cx="8353425"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二、指事。</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属于“独体造字法”。与象形的主要区别是指事字含有较抽象的东西，大多数指事字是用的象征性符号或在象形字的基础上添加提示符号。如，“本（  ）</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，木下加一横，表示树根；“刃（  ）</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，是在“刀”的锋利处加一点，以作标示，指刀刃。</a:t>
            </a:r>
          </a:p>
        </p:txBody>
      </p:sp>
      <p:pic>
        <p:nvPicPr>
          <p:cNvPr id="4" name="图片 3"/>
          <p:cNvPicPr>
            <a:picLocks noChangeAspect="1"/>
          </p:cNvPicPr>
          <p:nvPr/>
        </p:nvPicPr>
        <p:blipFill>
          <a:blip r:embed="rId2" cstate="email">
            <a:duotone>
              <a:schemeClr val="accent6">
                <a:shade val="45000"/>
                <a:satMod val="135000"/>
              </a:schemeClr>
              <a:prstClr val="white"/>
            </a:duotone>
          </a:blip>
          <a:stretch>
            <a:fillRect/>
          </a:stretch>
        </p:blipFill>
        <p:spPr>
          <a:xfrm>
            <a:off x="5796136" y="3429001"/>
            <a:ext cx="378546" cy="812612"/>
          </a:xfrm>
          <a:prstGeom prst="rect">
            <a:avLst/>
          </a:prstGeom>
        </p:spPr>
      </p:pic>
      <p:pic>
        <p:nvPicPr>
          <p:cNvPr id="6" name="图片 5"/>
          <p:cNvPicPr>
            <a:picLocks noChangeAspect="1"/>
          </p:cNvPicPr>
          <p:nvPr/>
        </p:nvPicPr>
        <p:blipFill>
          <a:blip r:embed="rId3" cstate="email">
            <a:duotone>
              <a:schemeClr val="accent6">
                <a:shade val="45000"/>
                <a:satMod val="135000"/>
              </a:schemeClr>
              <a:prstClr val="white"/>
            </a:duotone>
          </a:blip>
          <a:stretch>
            <a:fillRect/>
          </a:stretch>
        </p:blipFill>
        <p:spPr>
          <a:xfrm>
            <a:off x="4897104" y="4223182"/>
            <a:ext cx="437987" cy="792548"/>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09" name="图片 2"/>
          <p:cNvPicPr>
            <a:picLocks noChangeAspect="1" noChangeArrowheads="1"/>
          </p:cNvPicPr>
          <p:nvPr/>
        </p:nvPicPr>
        <p:blipFill>
          <a:blip r:embed="rId2"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610" name="矩形 3"/>
          <p:cNvSpPr>
            <a:spLocks noChangeArrowheads="1"/>
          </p:cNvSpPr>
          <p:nvPr/>
        </p:nvSpPr>
        <p:spPr bwMode="auto">
          <a:xfrm>
            <a:off x="611188" y="67735"/>
            <a:ext cx="1111202"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7200"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本</a:t>
            </a:r>
            <a:endParaRPr kumimoji="0" lang="zh-CN" altLang="en-US" sz="7200" b="0" i="0" u="none" strike="noStrike" kern="1200" cap="none" spc="0" normalizeH="0" baseline="0" noProof="0">
              <a:ln>
                <a:noFill/>
              </a:ln>
              <a:solidFill>
                <a:srgbClr val="FF0066"/>
              </a:solidFill>
              <a:effectLst/>
              <a:uLnTx/>
              <a:uFillTx/>
              <a:latin typeface="等线" panose="020F0502020204030204"/>
              <a:ea typeface="等线"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矩形 4"/>
          <p:cNvSpPr>
            <a:spLocks noChangeArrowheads="1"/>
          </p:cNvSpPr>
          <p:nvPr/>
        </p:nvSpPr>
        <p:spPr bwMode="auto">
          <a:xfrm>
            <a:off x="395288" y="1028701"/>
            <a:ext cx="8353425"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    三、会意。</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属于“合体造字法”。会意字由两个或多个独体字组成，以所组成的字形或字义合并起来，表达此字的意思。如，“休”，表示人靠在树旁休息；“采”，表示手在树上摘果实；“泪”，表示眼睛流水，泪水汪汪；“鸣”，表示小鸟开口叫。这样的字还有“众、安、歪”等。</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7" name="图片 2"/>
          <p:cNvPicPr>
            <a:picLocks noChangeAspect="1" noChangeArrowheads="1"/>
          </p:cNvPicPr>
          <p:nvPr/>
        </p:nvPicPr>
        <p:blipFill>
          <a:blip r:embed="rId2"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658" name="矩形 3"/>
          <p:cNvSpPr>
            <a:spLocks noChangeArrowheads="1"/>
          </p:cNvSpPr>
          <p:nvPr/>
        </p:nvSpPr>
        <p:spPr bwMode="auto">
          <a:xfrm>
            <a:off x="7524750" y="5156202"/>
            <a:ext cx="1111202"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7200"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休</a:t>
            </a:r>
            <a:endParaRPr kumimoji="0" lang="zh-CN" altLang="en-US" sz="7200" b="0" i="0" u="none" strike="noStrike" kern="1200" cap="none" spc="0" normalizeH="0" baseline="0" noProof="0">
              <a:ln>
                <a:noFill/>
              </a:ln>
              <a:solidFill>
                <a:srgbClr val="FF0066"/>
              </a:solidFill>
              <a:effectLst/>
              <a:uLnTx/>
              <a:uFillTx/>
              <a:latin typeface="等线" panose="020F0502020204030204"/>
              <a:ea typeface="等线"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81" name="图片 2"/>
          <p:cNvPicPr>
            <a:picLocks noChangeAspect="1" noChangeArrowheads="1"/>
          </p:cNvPicPr>
          <p:nvPr/>
        </p:nvPicPr>
        <p:blipFill>
          <a:blip r:embed="rId2"/>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682" name="矩形 3"/>
          <p:cNvSpPr>
            <a:spLocks noChangeArrowheads="1"/>
          </p:cNvSpPr>
          <p:nvPr/>
        </p:nvSpPr>
        <p:spPr bwMode="auto">
          <a:xfrm>
            <a:off x="7524750" y="5156202"/>
            <a:ext cx="1111202"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7200"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采</a:t>
            </a:r>
            <a:endParaRPr kumimoji="0" lang="zh-CN" altLang="en-US" sz="7200" b="0" i="0" u="none" strike="noStrike" kern="1200" cap="none" spc="0" normalizeH="0" baseline="0" noProof="0">
              <a:ln>
                <a:noFill/>
              </a:ln>
              <a:solidFill>
                <a:srgbClr val="FF0066"/>
              </a:solidFill>
              <a:effectLst/>
              <a:uLnTx/>
              <a:uFillTx/>
              <a:latin typeface="等线" panose="020F0502020204030204"/>
              <a:ea typeface="等线"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矩形 4"/>
          <p:cNvSpPr>
            <a:spLocks noChangeArrowheads="1"/>
          </p:cNvSpPr>
          <p:nvPr/>
        </p:nvSpPr>
        <p:spPr bwMode="auto">
          <a:xfrm>
            <a:off x="323851" y="1221318"/>
            <a:ext cx="8640763"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四、形声。</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属于“合体造字法”。形声字由形旁和声旁两部分组成。形旁又称意符，表示字的意思或类属；声旁又称音符，表示字的相同或相近发音。如，“篮”字，形旁是“竹”，表示它是竹制物品，声旁是“监”，表示它的发音与“监”字相近。</a:t>
            </a:r>
          </a:p>
        </p:txBody>
      </p:sp>
      <p:pic>
        <p:nvPicPr>
          <p:cNvPr id="72706" name="图片 2"/>
          <p:cNvPicPr>
            <a:picLocks noChangeAspect="1" noChangeArrowheads="1"/>
          </p:cNvPicPr>
          <p:nvPr/>
        </p:nvPicPr>
        <p:blipFill>
          <a:blip r:embed="rId2" cstate="email">
            <a:clrChange>
              <a:clrFrom>
                <a:srgbClr val="F6F6F6"/>
              </a:clrFrom>
              <a:clrTo>
                <a:srgbClr val="F6F6F6">
                  <a:alpha val="0"/>
                </a:srgbClr>
              </a:clrTo>
            </a:clrChange>
          </a:blip>
          <a:srcRect/>
          <a:stretch>
            <a:fillRect/>
          </a:stretch>
        </p:blipFill>
        <p:spPr bwMode="auto">
          <a:xfrm>
            <a:off x="7354889" y="4643969"/>
            <a:ext cx="1489075" cy="1985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2" descr="http://pic.58pic.com/58pic/11/27/07/39258PIC7iz.jpg"/>
          <p:cNvPicPr>
            <a:picLocks noChangeAspect="1" noChangeArrowheads="1"/>
          </p:cNvPicPr>
          <p:nvPr/>
        </p:nvPicPr>
        <p:blipFill>
          <a:blip r:embed="rId3" cstate="email">
            <a:clrChange>
              <a:clrFrom>
                <a:srgbClr val="FFFFFF"/>
              </a:clrFrom>
              <a:clrTo>
                <a:srgbClr val="FFFFFF">
                  <a:alpha val="0"/>
                </a:srgbClr>
              </a:clrTo>
            </a:clrChange>
          </a:blip>
          <a:srcRect/>
          <a:stretch>
            <a:fillRect/>
          </a:stretch>
        </p:blipFill>
        <p:spPr bwMode="auto">
          <a:xfrm>
            <a:off x="6151563" y="4546601"/>
            <a:ext cx="1547812" cy="22076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矩形 2"/>
          <p:cNvSpPr/>
          <p:nvPr/>
        </p:nvSpPr>
        <p:spPr>
          <a:xfrm>
            <a:off x="3521375" y="260647"/>
            <a:ext cx="3480440" cy="1077218"/>
          </a:xfrm>
          <a:prstGeom prst="rect">
            <a:avLst/>
          </a:prstGeom>
          <a:noFill/>
        </p:spPr>
        <p:txBody>
          <a:bodyPr wrap="none">
            <a:spAutoFit/>
          </a:bodyPr>
          <a:lstStyle/>
          <a:p>
            <a:pPr algn="ctr" defTabSz="1219200">
              <a:defRPr/>
            </a:pPr>
            <a:r>
              <a:rPr lang="zh-CN" altLang="en-US" sz="6400" b="1" cap="all" dirty="0">
                <a:ln w="9000" cmpd="sng">
                  <a:solidFill>
                    <a:srgbClr val="FFC000">
                      <a:shade val="50000"/>
                      <a:satMod val="120000"/>
                    </a:srgbClr>
                  </a:solidFill>
                  <a:prstDash val="solid"/>
                </a:ln>
                <a:solidFill>
                  <a:srgbClr val="00B050"/>
                </a:solidFill>
                <a:effectLst>
                  <a:reflection blurRad="12700" stA="28000" endPos="45000" dist="1000" dir="5400000" sy="-100000" algn="bl" rotWithShape="0"/>
                </a:effectLst>
                <a:latin typeface="等线" panose="020F0502020204030204"/>
                <a:ea typeface="等线" panose="02010600030101010101" pitchFamily="2" charset="-122"/>
              </a:rPr>
              <a:t>抢收蔬菜</a:t>
            </a:r>
          </a:p>
        </p:txBody>
      </p:sp>
      <p:sp>
        <p:nvSpPr>
          <p:cNvPr id="13315" name="矩形 3"/>
          <p:cNvSpPr>
            <a:spLocks noChangeArrowheads="1"/>
          </p:cNvSpPr>
          <p:nvPr/>
        </p:nvSpPr>
        <p:spPr bwMode="auto">
          <a:xfrm>
            <a:off x="755651" y="1316568"/>
            <a:ext cx="7777163" cy="45243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lnSpc>
                <a:spcPct val="200000"/>
              </a:lnSpc>
              <a:spcBef>
                <a:spcPct val="0"/>
              </a:spcBef>
              <a:spcAft>
                <a:spcPct val="0"/>
              </a:spcAft>
              <a:defRPr/>
            </a:pPr>
            <a:r>
              <a:rPr lang="zh-CN" altLang="en-US" sz="4800" b="1">
                <a:solidFill>
                  <a:srgbClr val="FF0000"/>
                </a:solidFill>
                <a:latin typeface="楷体" panose="02010609060101010101" pitchFamily="49" charset="-122"/>
                <a:ea typeface="楷体" panose="02010609060101010101" pitchFamily="49" charset="-122"/>
              </a:rPr>
              <a:t>蚱    晃    啃    樱    蚌</a:t>
            </a:r>
            <a:r>
              <a:rPr lang="en-US" altLang="zh-CN" sz="4800" b="1">
                <a:solidFill>
                  <a:srgbClr val="FF0000"/>
                </a:solidFill>
                <a:latin typeface="楷体" panose="02010609060101010101" pitchFamily="49" charset="-122"/>
                <a:ea typeface="楷体" panose="02010609060101010101" pitchFamily="49" charset="-122"/>
              </a:rPr>
              <a:t>    </a:t>
            </a:r>
            <a:r>
              <a:rPr lang="zh-CN" altLang="en-US" sz="4800" b="1">
                <a:solidFill>
                  <a:srgbClr val="FF0000"/>
                </a:solidFill>
                <a:latin typeface="楷体" panose="02010609060101010101" pitchFamily="49" charset="-122"/>
                <a:ea typeface="楷体" panose="02010609060101010101" pitchFamily="49" charset="-122"/>
              </a:rPr>
              <a:t>割    嘟    倭    啰    逛    拴</a:t>
            </a:r>
          </a:p>
        </p:txBody>
      </p:sp>
      <p:pic>
        <p:nvPicPr>
          <p:cNvPr id="5" name="Picture 5"/>
          <p:cNvPicPr>
            <a:picLocks noChangeAspect="1" noChangeArrowheads="1"/>
          </p:cNvPicPr>
          <p:nvPr/>
        </p:nvPicPr>
        <p:blipFill>
          <a:blip r:embed="rId4" cstate="email">
            <a:clrChange>
              <a:clrFrom>
                <a:srgbClr val="FFFFFF"/>
              </a:clrFrom>
              <a:clrTo>
                <a:srgbClr val="FFFFFF">
                  <a:alpha val="0"/>
                </a:srgbClr>
              </a:clrTo>
            </a:clrChange>
          </a:blip>
          <a:srcRect/>
          <a:stretch>
            <a:fillRect/>
          </a:stretch>
        </p:blipFill>
        <p:spPr bwMode="auto">
          <a:xfrm>
            <a:off x="452439" y="1369485"/>
            <a:ext cx="1206500" cy="14393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6"/>
          <p:cNvPicPr>
            <a:picLocks noChangeAspect="1" noChangeArrowheads="1"/>
          </p:cNvPicPr>
          <p:nvPr/>
        </p:nvPicPr>
        <p:blipFill>
          <a:blip r:embed="rId5" cstate="email">
            <a:clrChange>
              <a:clrFrom>
                <a:srgbClr val="FFFFFF"/>
              </a:clrFrom>
              <a:clrTo>
                <a:srgbClr val="FFFFFF">
                  <a:alpha val="0"/>
                </a:srgbClr>
              </a:clrTo>
            </a:clrChange>
          </a:blip>
          <a:srcRect/>
          <a:stretch>
            <a:fillRect/>
          </a:stretch>
        </p:blipFill>
        <p:spPr bwMode="auto">
          <a:xfrm>
            <a:off x="1676401" y="1519769"/>
            <a:ext cx="1111250" cy="14118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 name="Picture 7"/>
          <p:cNvPicPr>
            <a:picLocks noChangeAspect="1" noChangeArrowheads="1"/>
          </p:cNvPicPr>
          <p:nvPr/>
        </p:nvPicPr>
        <p:blipFill>
          <a:blip r:embed="rId6" cstate="email">
            <a:clrChange>
              <a:clrFrom>
                <a:srgbClr val="FCF5E3"/>
              </a:clrFrom>
              <a:clrTo>
                <a:srgbClr val="FCF5E3">
                  <a:alpha val="0"/>
                </a:srgbClr>
              </a:clrTo>
            </a:clrChange>
          </a:blip>
          <a:srcRect/>
          <a:stretch>
            <a:fillRect/>
          </a:stretch>
        </p:blipFill>
        <p:spPr bwMode="auto">
          <a:xfrm>
            <a:off x="3044826" y="1617135"/>
            <a:ext cx="1087438" cy="13165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 name="Picture 8"/>
          <p:cNvPicPr>
            <a:picLocks noChangeAspect="1" noChangeArrowheads="1"/>
          </p:cNvPicPr>
          <p:nvPr/>
        </p:nvPicPr>
        <p:blipFill>
          <a:blip r:embed="rId7" cstate="email">
            <a:clrChange>
              <a:clrFrom>
                <a:srgbClr val="FBFBFB"/>
              </a:clrFrom>
              <a:clrTo>
                <a:srgbClr val="FBFBFB">
                  <a:alpha val="0"/>
                </a:srgbClr>
              </a:clrTo>
            </a:clrChange>
          </a:blip>
          <a:srcRect/>
          <a:stretch>
            <a:fillRect/>
          </a:stretch>
        </p:blipFill>
        <p:spPr bwMode="auto">
          <a:xfrm>
            <a:off x="4556125" y="1519767"/>
            <a:ext cx="922338" cy="149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Picture 9"/>
          <p:cNvPicPr>
            <a:picLocks noChangeAspect="1" noChangeArrowheads="1"/>
          </p:cNvPicPr>
          <p:nvPr/>
        </p:nvPicPr>
        <p:blipFill>
          <a:blip r:embed="rId8" cstate="email">
            <a:clrChange>
              <a:clrFrom>
                <a:srgbClr val="FBFBFB"/>
              </a:clrFrom>
              <a:clrTo>
                <a:srgbClr val="FBFBFB">
                  <a:alpha val="0"/>
                </a:srgbClr>
              </a:clrTo>
            </a:clrChange>
          </a:blip>
          <a:srcRect/>
          <a:stretch>
            <a:fillRect/>
          </a:stretch>
        </p:blipFill>
        <p:spPr bwMode="auto">
          <a:xfrm>
            <a:off x="5837239" y="1418167"/>
            <a:ext cx="1222375" cy="161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10"/>
          <p:cNvPicPr>
            <a:picLocks noChangeAspect="1" noChangeArrowheads="1"/>
          </p:cNvPicPr>
          <p:nvPr/>
        </p:nvPicPr>
        <p:blipFill>
          <a:blip r:embed="rId9" cstate="email">
            <a:clrChange>
              <a:clrFrom>
                <a:srgbClr val="FBFBFB"/>
              </a:clrFrom>
              <a:clrTo>
                <a:srgbClr val="FBFBFB">
                  <a:alpha val="0"/>
                </a:srgbClr>
              </a:clrTo>
            </a:clrChange>
          </a:blip>
          <a:srcRect/>
          <a:stretch>
            <a:fillRect/>
          </a:stretch>
        </p:blipFill>
        <p:spPr bwMode="auto">
          <a:xfrm>
            <a:off x="7219951" y="1519768"/>
            <a:ext cx="1184275" cy="14795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 name="Picture 11"/>
          <p:cNvPicPr>
            <a:picLocks noChangeAspect="1" noChangeArrowheads="1"/>
          </p:cNvPicPr>
          <p:nvPr/>
        </p:nvPicPr>
        <p:blipFill>
          <a:blip r:embed="rId10" cstate="email">
            <a:clrChange>
              <a:clrFrom>
                <a:srgbClr val="FBFBFB"/>
              </a:clrFrom>
              <a:clrTo>
                <a:srgbClr val="FBFBFB">
                  <a:alpha val="0"/>
                </a:srgbClr>
              </a:clrTo>
            </a:clrChange>
          </a:blip>
          <a:srcRect/>
          <a:stretch>
            <a:fillRect/>
          </a:stretch>
        </p:blipFill>
        <p:spPr bwMode="auto">
          <a:xfrm>
            <a:off x="604839" y="3081869"/>
            <a:ext cx="958850" cy="18690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 name="Picture 12"/>
          <p:cNvPicPr>
            <a:picLocks noChangeAspect="1" noChangeArrowheads="1"/>
          </p:cNvPicPr>
          <p:nvPr/>
        </p:nvPicPr>
        <p:blipFill>
          <a:blip r:embed="rId11" cstate="email">
            <a:clrChange>
              <a:clrFrom>
                <a:srgbClr val="FBFBFB"/>
              </a:clrFrom>
              <a:clrTo>
                <a:srgbClr val="FBFBFB">
                  <a:alpha val="0"/>
                </a:srgbClr>
              </a:clrTo>
            </a:clrChange>
          </a:blip>
          <a:srcRect/>
          <a:stretch>
            <a:fillRect/>
          </a:stretch>
        </p:blipFill>
        <p:spPr bwMode="auto">
          <a:xfrm>
            <a:off x="1725614" y="2882901"/>
            <a:ext cx="1289050" cy="1714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 name="Picture 15"/>
          <p:cNvPicPr>
            <a:picLocks noChangeAspect="1" noChangeArrowheads="1"/>
          </p:cNvPicPr>
          <p:nvPr/>
        </p:nvPicPr>
        <p:blipFill>
          <a:blip r:embed="rId12" cstate="email">
            <a:clrChange>
              <a:clrFrom>
                <a:srgbClr val="FFFFFF"/>
              </a:clrFrom>
              <a:clrTo>
                <a:srgbClr val="FFFFFF">
                  <a:alpha val="0"/>
                </a:srgbClr>
              </a:clrTo>
            </a:clrChange>
          </a:blip>
          <a:srcRect/>
          <a:stretch>
            <a:fillRect/>
          </a:stretch>
        </p:blipFill>
        <p:spPr bwMode="auto">
          <a:xfrm>
            <a:off x="3409950" y="2999318"/>
            <a:ext cx="808038" cy="176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 name="图片 13"/>
          <p:cNvPicPr>
            <a:picLocks noChangeAspect="1" noChangeArrowheads="1"/>
          </p:cNvPicPr>
          <p:nvPr/>
        </p:nvPicPr>
        <p:blipFill>
          <a:blip r:embed="rId13" cstate="email"/>
          <a:srcRect/>
          <a:stretch>
            <a:fillRect/>
          </a:stretch>
        </p:blipFill>
        <p:spPr bwMode="auto">
          <a:xfrm rot="-1049818">
            <a:off x="4751389" y="2844801"/>
            <a:ext cx="969962" cy="1968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 name="Picture 5"/>
          <p:cNvPicPr>
            <a:picLocks noChangeAspect="1" noChangeArrowheads="1"/>
          </p:cNvPicPr>
          <p:nvPr/>
        </p:nvPicPr>
        <p:blipFill>
          <a:blip r:embed="rId4" cstate="email">
            <a:clrChange>
              <a:clrFrom>
                <a:srgbClr val="FFFFFF"/>
              </a:clrFrom>
              <a:clrTo>
                <a:srgbClr val="FFFFFF">
                  <a:alpha val="0"/>
                </a:srgbClr>
              </a:clrTo>
            </a:clrChange>
          </a:blip>
          <a:srcRect/>
          <a:stretch>
            <a:fillRect/>
          </a:stretch>
        </p:blipFill>
        <p:spPr bwMode="auto">
          <a:xfrm>
            <a:off x="6019800" y="3079751"/>
            <a:ext cx="1206500" cy="14393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restart="whenNotActive" fill="hold" evtFilter="cancelBubble" nodeType="interactiveSeq">
                <p:stCondLst>
                  <p:cond evt="onClick" delay="0">
                    <p:tgtEl>
                      <p:spTgt spid="5"/>
                    </p:tgtEl>
                  </p:cond>
                </p:stCondLst>
                <p:endSync evt="end" delay="0">
                  <p:rtn val="all"/>
                </p:endSync>
                <p:childTnLst>
                  <p:par>
                    <p:cTn id="3" fill="hold">
                      <p:stCondLst>
                        <p:cond delay="0"/>
                      </p:stCondLst>
                      <p:childTnLst>
                        <p:par>
                          <p:cTn id="4" fill="hold">
                            <p:stCondLst>
                              <p:cond delay="0"/>
                            </p:stCondLst>
                            <p:childTnLst>
                              <p:par>
                                <p:cTn id="5" presetID="35" presetClass="path" presetSubtype="0" accel="50000" decel="50000" fill="hold" nodeType="clickEffect">
                                  <p:stCondLst>
                                    <p:cond delay="0"/>
                                  </p:stCondLst>
                                  <p:childTnLst>
                                    <p:animMotion origin="layout" path="M 0 -3.58025E-6 L 0.65069 0.46914 " pathEditMode="relative" rAng="0" ptsTypes="AA">
                                      <p:cBhvr>
                                        <p:cTn id="6" dur="2000" fill="hold"/>
                                        <p:tgtEl>
                                          <p:spTgt spid="5"/>
                                        </p:tgtEl>
                                        <p:attrNameLst>
                                          <p:attrName>ppt_x</p:attrName>
                                          <p:attrName>ppt_y</p:attrName>
                                        </p:attrNameLst>
                                      </p:cBhvr>
                                      <p:rCtr x="32500" y="23500"/>
                                    </p:animMotion>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childTnLst>
                    </p:cTn>
                  </p:par>
                </p:childTnLst>
              </p:cTn>
              <p:nextCondLst>
                <p:cond evt="onClick" delay="0">
                  <p:tgtEl>
                    <p:spTgt spid="5"/>
                  </p:tgtEl>
                </p:cond>
              </p:nextCondLst>
            </p:seq>
            <p:seq concurrent="1" nextAc="seek">
              <p:cTn id="7" restart="whenNotActive" fill="hold" evtFilter="cancelBubble" nodeType="interactiveSeq">
                <p:stCondLst>
                  <p:cond evt="onClick" delay="0">
                    <p:tgtEl>
                      <p:spTgt spid="6"/>
                    </p:tgtEl>
                  </p:cond>
                </p:stCondLst>
                <p:endSync evt="end" delay="0">
                  <p:rtn val="all"/>
                </p:endSync>
                <p:childTnLst>
                  <p:par>
                    <p:cTn id="8" fill="hold">
                      <p:stCondLst>
                        <p:cond delay="0"/>
                      </p:stCondLst>
                      <p:childTnLst>
                        <p:par>
                          <p:cTn id="9" fill="hold">
                            <p:stCondLst>
                              <p:cond delay="0"/>
                            </p:stCondLst>
                            <p:childTnLst>
                              <p:par>
                                <p:cTn id="10" presetID="35" presetClass="path" presetSubtype="0" accel="50000" decel="50000" fill="hold" nodeType="clickEffect">
                                  <p:stCondLst>
                                    <p:cond delay="0"/>
                                  </p:stCondLst>
                                  <p:childTnLst>
                                    <p:animMotion origin="layout" path="M -4.44444E-6 -1.97531E-6 L 0.49046 0.4713 " pathEditMode="relative" rAng="0" ptsTypes="AA">
                                      <p:cBhvr>
                                        <p:cTn id="11" dur="2000" fill="hold"/>
                                        <p:tgtEl>
                                          <p:spTgt spid="6"/>
                                        </p:tgtEl>
                                        <p:attrNameLst>
                                          <p:attrName>ppt_x</p:attrName>
                                          <p:attrName>ppt_y</p:attrName>
                                        </p:attrNameLst>
                                      </p:cBhvr>
                                      <p:rCtr x="24500" y="23500"/>
                                    </p:animMotion>
                                  </p:childTnLst>
                                  <p:subTnLst>
                                    <p:audio>
                                      <p:cMediaNode>
                                        <p:cTn display="0" masterRel="sameClick">
                                          <p:stCondLst>
                                            <p:cond evt="begin" delay="0">
                                              <p:tn val="10"/>
                                            </p:cond>
                                          </p:stCondLst>
                                          <p:endCondLst>
                                            <p:cond evt="onStopAudio" delay="0">
                                              <p:tgtEl>
                                                <p:sldTgt/>
                                              </p:tgtEl>
                                            </p:cond>
                                          </p:endCondLst>
                                        </p:cTn>
                                        <p:tgtEl>
                                          <p:sndTgt r:embed="rId2" name="whoosh.wav"/>
                                        </p:tgtEl>
                                      </p:cMediaNode>
                                    </p:audio>
                                  </p:subTnLst>
                                </p:cTn>
                              </p:par>
                            </p:childTnLst>
                          </p:cTn>
                        </p:par>
                      </p:childTnLst>
                    </p:cTn>
                  </p:par>
                </p:childTnLst>
              </p:cTn>
              <p:nextCondLst>
                <p:cond evt="onClick" delay="0">
                  <p:tgtEl>
                    <p:spTgt spid="6"/>
                  </p:tgtEl>
                </p:cond>
              </p:nextCondLst>
            </p:seq>
            <p:seq concurrent="1" nextAc="seek">
              <p:cTn id="12" restart="whenNotActive" fill="hold" evtFilter="cancelBubble" nodeType="interactiveSeq">
                <p:stCondLst>
                  <p:cond evt="onClick" delay="0">
                    <p:tgtEl>
                      <p:spTgt spid="7"/>
                    </p:tgtEl>
                  </p:cond>
                </p:stCondLst>
                <p:endSync evt="end" delay="0">
                  <p:rtn val="all"/>
                </p:endSync>
                <p:childTnLst>
                  <p:par>
                    <p:cTn id="13" fill="hold">
                      <p:stCondLst>
                        <p:cond delay="0"/>
                      </p:stCondLst>
                      <p:childTnLst>
                        <p:par>
                          <p:cTn id="14" fill="hold">
                            <p:stCondLst>
                              <p:cond delay="0"/>
                            </p:stCondLst>
                            <p:childTnLst>
                              <p:par>
                                <p:cTn id="15" presetID="35" presetClass="path" presetSubtype="0" accel="50000" decel="50000" fill="hold" nodeType="clickEffect">
                                  <p:stCondLst>
                                    <p:cond delay="0"/>
                                  </p:stCondLst>
                                  <p:childTnLst>
                                    <p:animMotion origin="layout" path="M 1.66667E-6 6.17284E-7 L 0.35798 0.47809 " pathEditMode="relative" rAng="0" ptsTypes="AA">
                                      <p:cBhvr>
                                        <p:cTn id="16" dur="2000" fill="hold"/>
                                        <p:tgtEl>
                                          <p:spTgt spid="7"/>
                                        </p:tgtEl>
                                        <p:attrNameLst>
                                          <p:attrName>ppt_x</p:attrName>
                                          <p:attrName>ppt_y</p:attrName>
                                        </p:attrNameLst>
                                      </p:cBhvr>
                                      <p:rCtr x="17900" y="23900"/>
                                    </p:animMotion>
                                  </p:childTnLst>
                                  <p:subTnLst>
                                    <p:audio>
                                      <p:cMediaNode>
                                        <p:cTn display="0" masterRel="sameClick">
                                          <p:stCondLst>
                                            <p:cond evt="begin" delay="0">
                                              <p:tn val="15"/>
                                            </p:cond>
                                          </p:stCondLst>
                                          <p:endCondLst>
                                            <p:cond evt="onStopAudio" delay="0">
                                              <p:tgtEl>
                                                <p:sldTgt/>
                                              </p:tgtEl>
                                            </p:cond>
                                          </p:endCondLst>
                                        </p:cTn>
                                        <p:tgtEl>
                                          <p:sndTgt r:embed="rId2" name="whoosh.wav"/>
                                        </p:tgtEl>
                                      </p:cMediaNode>
                                    </p:audio>
                                  </p:subTnLst>
                                </p:cTn>
                              </p:par>
                            </p:childTnLst>
                          </p:cTn>
                        </p:par>
                      </p:childTnLst>
                    </p:cTn>
                  </p:par>
                </p:childTnLst>
              </p:cTn>
              <p:nextCondLst>
                <p:cond evt="onClick" delay="0">
                  <p:tgtEl>
                    <p:spTgt spid="7"/>
                  </p:tgtEl>
                </p:cond>
              </p:nextCondLst>
            </p:seq>
            <p:seq concurrent="1" nextAc="seek">
              <p:cTn id="17" restart="whenNotActive" fill="hold" evtFilter="cancelBubble" nodeType="interactiveSeq">
                <p:stCondLst>
                  <p:cond evt="onClick" delay="0">
                    <p:tgtEl>
                      <p:spTgt spid="8"/>
                    </p:tgtEl>
                  </p:cond>
                </p:stCondLst>
                <p:endSync evt="end" delay="0">
                  <p:rtn val="all"/>
                </p:endSync>
                <p:childTnLst>
                  <p:par>
                    <p:cTn id="18" fill="hold">
                      <p:stCondLst>
                        <p:cond delay="0"/>
                      </p:stCondLst>
                      <p:childTnLst>
                        <p:par>
                          <p:cTn id="19" fill="hold">
                            <p:stCondLst>
                              <p:cond delay="0"/>
                            </p:stCondLst>
                            <p:childTnLst>
                              <p:par>
                                <p:cTn id="20" presetID="35" presetClass="path" presetSubtype="0" accel="50000" decel="50000" fill="hold" nodeType="clickEffect">
                                  <p:stCondLst>
                                    <p:cond delay="0"/>
                                  </p:stCondLst>
                                  <p:childTnLst>
                                    <p:animMotion origin="layout" path="M 1.66667E-6 -3.45679E-6 L 0.22535 0.45093 " pathEditMode="relative" rAng="0" ptsTypes="AA">
                                      <p:cBhvr>
                                        <p:cTn id="21" dur="2000" fill="hold"/>
                                        <p:tgtEl>
                                          <p:spTgt spid="8"/>
                                        </p:tgtEl>
                                        <p:attrNameLst>
                                          <p:attrName>ppt_x</p:attrName>
                                          <p:attrName>ppt_y</p:attrName>
                                        </p:attrNameLst>
                                      </p:cBhvr>
                                      <p:rCtr x="11300" y="22500"/>
                                    </p:animMotion>
                                  </p:childTnLst>
                                  <p:subTnLst>
                                    <p:audio>
                                      <p:cMediaNode>
                                        <p:cTn display="0" masterRel="sameClick">
                                          <p:stCondLst>
                                            <p:cond evt="begin" delay="0">
                                              <p:tn val="20"/>
                                            </p:cond>
                                          </p:stCondLst>
                                          <p:endCondLst>
                                            <p:cond evt="onStopAudio" delay="0">
                                              <p:tgtEl>
                                                <p:sldTgt/>
                                              </p:tgtEl>
                                            </p:cond>
                                          </p:endCondLst>
                                        </p:cTn>
                                        <p:tgtEl>
                                          <p:sndTgt r:embed="rId2" name="whoosh.wav"/>
                                        </p:tgtEl>
                                      </p:cMediaNode>
                                    </p:audio>
                                  </p:subTnLst>
                                </p:cTn>
                              </p:par>
                            </p:childTnLst>
                          </p:cTn>
                        </p:par>
                      </p:childTnLst>
                    </p:cTn>
                  </p:par>
                </p:childTnLst>
              </p:cTn>
              <p:nextCondLst>
                <p:cond evt="onClick" delay="0">
                  <p:tgtEl>
                    <p:spTgt spid="8"/>
                  </p:tgtEl>
                </p:cond>
              </p:nextCondLst>
            </p:seq>
            <p:seq concurrent="1" nextAc="seek">
              <p:cTn id="22" restart="whenNotActive" fill="hold" evtFilter="cancelBubble" nodeType="interactiveSeq">
                <p:stCondLst>
                  <p:cond evt="onClick" delay="0">
                    <p:tgtEl>
                      <p:spTgt spid="9"/>
                    </p:tgtEl>
                  </p:cond>
                </p:stCondLst>
                <p:endSync evt="end" delay="0">
                  <p:rtn val="all"/>
                </p:endSync>
                <p:childTnLst>
                  <p:par>
                    <p:cTn id="23" fill="hold">
                      <p:stCondLst>
                        <p:cond delay="0"/>
                      </p:stCondLst>
                      <p:childTnLst>
                        <p:par>
                          <p:cTn id="24" fill="hold">
                            <p:stCondLst>
                              <p:cond delay="0"/>
                            </p:stCondLst>
                            <p:childTnLst>
                              <p:par>
                                <p:cTn id="25" presetID="35" presetClass="path" presetSubtype="0" accel="50000" decel="50000" fill="hold" nodeType="clickEffect">
                                  <p:stCondLst>
                                    <p:cond delay="0"/>
                                  </p:stCondLst>
                                  <p:childTnLst>
                                    <p:animMotion origin="layout" path="M 1.66667E-6 -2.71605E-6 L 0.01979 0.44229 " pathEditMode="relative" rAng="0" ptsTypes="AA">
                                      <p:cBhvr>
                                        <p:cTn id="26" dur="2000" fill="hold"/>
                                        <p:tgtEl>
                                          <p:spTgt spid="9"/>
                                        </p:tgtEl>
                                        <p:attrNameLst>
                                          <p:attrName>ppt_x</p:attrName>
                                          <p:attrName>ppt_y</p:attrName>
                                        </p:attrNameLst>
                                      </p:cBhvr>
                                      <p:rCtr x="1000" y="22100"/>
                                    </p:animMotion>
                                  </p:childTnLst>
                                  <p:subTnLst>
                                    <p:audio>
                                      <p:cMediaNode>
                                        <p:cTn display="0" masterRel="sameClick">
                                          <p:stCondLst>
                                            <p:cond evt="begin" delay="0">
                                              <p:tn val="25"/>
                                            </p:cond>
                                          </p:stCondLst>
                                          <p:endCondLst>
                                            <p:cond evt="onStopAudio" delay="0">
                                              <p:tgtEl>
                                                <p:sldTgt/>
                                              </p:tgtEl>
                                            </p:cond>
                                          </p:endCondLst>
                                        </p:cTn>
                                        <p:tgtEl>
                                          <p:sndTgt r:embed="rId2" name="whoosh.wav"/>
                                        </p:tgtEl>
                                      </p:cMediaNode>
                                    </p:audio>
                                  </p:subTnLst>
                                </p:cTn>
                              </p:par>
                            </p:childTnLst>
                          </p:cTn>
                        </p:par>
                      </p:childTnLst>
                    </p:cTn>
                  </p:par>
                </p:childTnLst>
              </p:cTn>
              <p:nextCondLst>
                <p:cond evt="onClick" delay="0">
                  <p:tgtEl>
                    <p:spTgt spid="9"/>
                  </p:tgtEl>
                </p:cond>
              </p:nextCondLst>
            </p:seq>
            <p:seq concurrent="1" nextAc="seek">
              <p:cTn id="27" restart="whenNotActive" fill="hold" evtFilter="cancelBubble" nodeType="interactiveSeq">
                <p:stCondLst>
                  <p:cond evt="onClick" delay="0">
                    <p:tgtEl>
                      <p:spTgt spid="10"/>
                    </p:tgtEl>
                  </p:cond>
                </p:stCondLst>
                <p:endSync evt="end" delay="0">
                  <p:rtn val="all"/>
                </p:endSync>
                <p:childTnLst>
                  <p:par>
                    <p:cTn id="28" fill="hold">
                      <p:stCondLst>
                        <p:cond delay="0"/>
                      </p:stCondLst>
                      <p:childTnLst>
                        <p:par>
                          <p:cTn id="29" fill="hold">
                            <p:stCondLst>
                              <p:cond delay="0"/>
                            </p:stCondLst>
                            <p:childTnLst>
                              <p:par>
                                <p:cTn id="30" presetID="35" presetClass="path" presetSubtype="0" accel="50000" decel="50000" fill="hold" nodeType="clickEffect">
                                  <p:stCondLst>
                                    <p:cond delay="0"/>
                                  </p:stCondLst>
                                  <p:childTnLst>
                                    <p:animMotion origin="layout" path="M 2.5E-6 -0.00031 L -0.11198 0.46636 " pathEditMode="relative" rAng="0" ptsTypes="AA">
                                      <p:cBhvr>
                                        <p:cTn id="31" dur="2000" fill="hold"/>
                                        <p:tgtEl>
                                          <p:spTgt spid="10"/>
                                        </p:tgtEl>
                                        <p:attrNameLst>
                                          <p:attrName>ppt_x</p:attrName>
                                          <p:attrName>ppt_y</p:attrName>
                                        </p:attrNameLst>
                                      </p:cBhvr>
                                      <p:rCtr x="-5600" y="23300"/>
                                    </p:animMotion>
                                  </p:childTnLst>
                                  <p:subTnLst>
                                    <p:audio>
                                      <p:cMediaNode>
                                        <p:cTn display="0" masterRel="sameClick">
                                          <p:stCondLst>
                                            <p:cond evt="begin" delay="0">
                                              <p:tn val="30"/>
                                            </p:cond>
                                          </p:stCondLst>
                                          <p:endCondLst>
                                            <p:cond evt="onStopAudio" delay="0">
                                              <p:tgtEl>
                                                <p:sldTgt/>
                                              </p:tgtEl>
                                            </p:cond>
                                          </p:endCondLst>
                                        </p:cTn>
                                        <p:tgtEl>
                                          <p:sndTgt r:embed="rId2" name="whoosh.wav"/>
                                        </p:tgtEl>
                                      </p:cMediaNode>
                                    </p:audio>
                                  </p:subTnLst>
                                </p:cTn>
                              </p:par>
                            </p:childTnLst>
                          </p:cTn>
                        </p:par>
                      </p:childTnLst>
                    </p:cTn>
                  </p:par>
                </p:childTnLst>
              </p:cTn>
              <p:nextCondLst>
                <p:cond evt="onClick" delay="0">
                  <p:tgtEl>
                    <p:spTgt spid="10"/>
                  </p:tgtEl>
                </p:cond>
              </p:nextCondLst>
            </p:seq>
            <p:seq concurrent="1" nextAc="seek">
              <p:cTn id="32" restart="whenNotActive" fill="hold" evtFilter="cancelBubble" nodeType="interactiveSeq">
                <p:stCondLst>
                  <p:cond evt="onClick" delay="0">
                    <p:tgtEl>
                      <p:spTgt spid="11"/>
                    </p:tgtEl>
                  </p:cond>
                </p:stCondLst>
                <p:endSync evt="end" delay="0">
                  <p:rtn val="all"/>
                </p:endSync>
                <p:childTnLst>
                  <p:par>
                    <p:cTn id="33" fill="hold">
                      <p:stCondLst>
                        <p:cond delay="0"/>
                      </p:stCondLst>
                      <p:childTnLst>
                        <p:par>
                          <p:cTn id="34" fill="hold">
                            <p:stCondLst>
                              <p:cond delay="0"/>
                            </p:stCondLst>
                            <p:childTnLst>
                              <p:par>
                                <p:cTn id="35" presetID="35" presetClass="path" presetSubtype="0" accel="50000" decel="50000" fill="hold" nodeType="clickEffect">
                                  <p:stCondLst>
                                    <p:cond delay="0"/>
                                  </p:stCondLst>
                                  <p:childTnLst>
                                    <p:animMotion origin="layout" path="M -8.33333E-7 -2.96296E-6 L 0.65642 0.22809 " pathEditMode="relative" rAng="0" ptsTypes="AA">
                                      <p:cBhvr>
                                        <p:cTn id="36" dur="2000" fill="hold"/>
                                        <p:tgtEl>
                                          <p:spTgt spid="11"/>
                                        </p:tgtEl>
                                        <p:attrNameLst>
                                          <p:attrName>ppt_x</p:attrName>
                                          <p:attrName>ppt_y</p:attrName>
                                        </p:attrNameLst>
                                      </p:cBhvr>
                                      <p:rCtr x="32800" y="11400"/>
                                    </p:animMotion>
                                  </p:childTnLst>
                                  <p:subTnLst>
                                    <p:audio>
                                      <p:cMediaNode>
                                        <p:cTn display="0" masterRel="sameClick">
                                          <p:stCondLst>
                                            <p:cond evt="begin" delay="0">
                                              <p:tn val="35"/>
                                            </p:cond>
                                          </p:stCondLst>
                                          <p:endCondLst>
                                            <p:cond evt="onStopAudio" delay="0">
                                              <p:tgtEl>
                                                <p:sldTgt/>
                                              </p:tgtEl>
                                            </p:cond>
                                          </p:endCondLst>
                                        </p:cTn>
                                        <p:tgtEl>
                                          <p:sndTgt r:embed="rId2" name="whoosh.wav"/>
                                        </p:tgtEl>
                                      </p:cMediaNode>
                                    </p:audio>
                                  </p:subTnLst>
                                </p:cTn>
                              </p:par>
                            </p:childTnLst>
                          </p:cTn>
                        </p:par>
                      </p:childTnLst>
                    </p:cTn>
                  </p:par>
                </p:childTnLst>
              </p:cTn>
              <p:nextCondLst>
                <p:cond evt="onClick" delay="0">
                  <p:tgtEl>
                    <p:spTgt spid="11"/>
                  </p:tgtEl>
                </p:cond>
              </p:nextCondLst>
            </p:seq>
            <p:seq concurrent="1" nextAc="seek">
              <p:cTn id="37" restart="whenNotActive" fill="hold" evtFilter="cancelBubble" nodeType="interactiveSeq">
                <p:stCondLst>
                  <p:cond evt="onClick" delay="0">
                    <p:tgtEl>
                      <p:spTgt spid="12"/>
                    </p:tgtEl>
                  </p:cond>
                </p:stCondLst>
                <p:endSync evt="end" delay="0">
                  <p:rtn val="all"/>
                </p:endSync>
                <p:childTnLst>
                  <p:par>
                    <p:cTn id="38" fill="hold">
                      <p:stCondLst>
                        <p:cond delay="0"/>
                      </p:stCondLst>
                      <p:childTnLst>
                        <p:par>
                          <p:cTn id="39" fill="hold">
                            <p:stCondLst>
                              <p:cond delay="0"/>
                            </p:stCondLst>
                            <p:childTnLst>
                              <p:par>
                                <p:cTn id="40" presetID="35" presetClass="path" presetSubtype="0" accel="50000" decel="50000" fill="hold" nodeType="clickEffect">
                                  <p:stCondLst>
                                    <p:cond delay="0"/>
                                  </p:stCondLst>
                                  <p:childTnLst>
                                    <p:animMotion origin="layout" path="M -5.55556E-7 -2.96296E-6 L 0.52014 0.25309 " pathEditMode="relative" rAng="0" ptsTypes="AA">
                                      <p:cBhvr>
                                        <p:cTn id="41" dur="2000" fill="hold"/>
                                        <p:tgtEl>
                                          <p:spTgt spid="12"/>
                                        </p:tgtEl>
                                        <p:attrNameLst>
                                          <p:attrName>ppt_x</p:attrName>
                                          <p:attrName>ppt_y</p:attrName>
                                        </p:attrNameLst>
                                      </p:cBhvr>
                                      <p:rCtr x="26000" y="12700"/>
                                    </p:animMotion>
                                  </p:childTnLst>
                                  <p:subTnLst>
                                    <p:audio>
                                      <p:cMediaNode>
                                        <p:cTn display="0" masterRel="sameClick">
                                          <p:stCondLst>
                                            <p:cond evt="begin" delay="0">
                                              <p:tn val="40"/>
                                            </p:cond>
                                          </p:stCondLst>
                                          <p:endCondLst>
                                            <p:cond evt="onStopAudio" delay="0">
                                              <p:tgtEl>
                                                <p:sldTgt/>
                                              </p:tgtEl>
                                            </p:cond>
                                          </p:endCondLst>
                                        </p:cTn>
                                        <p:tgtEl>
                                          <p:sndTgt r:embed="rId2" name="whoosh.wav"/>
                                        </p:tgtEl>
                                      </p:cMediaNode>
                                    </p:audio>
                                  </p:subTnLst>
                                </p:cTn>
                              </p:par>
                            </p:childTnLst>
                          </p:cTn>
                        </p:par>
                      </p:childTnLst>
                    </p:cTn>
                  </p:par>
                </p:childTnLst>
              </p:cTn>
              <p:nextCondLst>
                <p:cond evt="onClick" delay="0">
                  <p:tgtEl>
                    <p:spTgt spid="12"/>
                  </p:tgtEl>
                </p:cond>
              </p:nextCondLst>
            </p:seq>
            <p:seq concurrent="1" nextAc="seek">
              <p:cTn id="42" restart="whenNotActive" fill="hold" evtFilter="cancelBubble" nodeType="interactiveSeq">
                <p:stCondLst>
                  <p:cond evt="onClick" delay="0">
                    <p:tgtEl>
                      <p:spTgt spid="14"/>
                    </p:tgtEl>
                  </p:cond>
                </p:stCondLst>
                <p:endSync evt="end" delay="0">
                  <p:rtn val="all"/>
                </p:endSync>
                <p:childTnLst>
                  <p:par>
                    <p:cTn id="43" fill="hold">
                      <p:stCondLst>
                        <p:cond delay="0"/>
                      </p:stCondLst>
                      <p:childTnLst>
                        <p:par>
                          <p:cTn id="44" fill="hold">
                            <p:stCondLst>
                              <p:cond delay="0"/>
                            </p:stCondLst>
                            <p:childTnLst>
                              <p:par>
                                <p:cTn id="45" presetID="42" presetClass="path" presetSubtype="0" accel="50000" decel="50000" fill="hold" nodeType="clickEffect">
                                  <p:stCondLst>
                                    <p:cond delay="0"/>
                                  </p:stCondLst>
                                  <p:childTnLst>
                                    <p:animMotion origin="layout" path="M -2.77778E-7 2.46914E-6 L 0.20694 0.26265 " pathEditMode="relative" rAng="0" ptsTypes="AA">
                                      <p:cBhvr>
                                        <p:cTn id="46" dur="2000" fill="hold"/>
                                        <p:tgtEl>
                                          <p:spTgt spid="14"/>
                                        </p:tgtEl>
                                        <p:attrNameLst>
                                          <p:attrName>ppt_x</p:attrName>
                                          <p:attrName>ppt_y</p:attrName>
                                        </p:attrNameLst>
                                      </p:cBhvr>
                                      <p:rCtr x="10300" y="13100"/>
                                    </p:animMotion>
                                  </p:childTnLst>
                                </p:cTn>
                              </p:par>
                            </p:childTnLst>
                          </p:cTn>
                        </p:par>
                      </p:childTnLst>
                    </p:cTn>
                  </p:par>
                </p:childTnLst>
              </p:cTn>
              <p:nextCondLst>
                <p:cond evt="onClick" delay="0">
                  <p:tgtEl>
                    <p:spTgt spid="14"/>
                  </p:tgtEl>
                </p:cond>
              </p:nextCondLst>
            </p:seq>
            <p:seq concurrent="1" nextAc="seek">
              <p:cTn id="47" restart="whenNotActive" fill="hold" evtFilter="cancelBubble" nodeType="interactiveSeq">
                <p:stCondLst>
                  <p:cond evt="onClick" delay="0">
                    <p:tgtEl>
                      <p:spTgt spid="13"/>
                    </p:tgtEl>
                  </p:cond>
                </p:stCondLst>
                <p:endSync evt="end" delay="0">
                  <p:rtn val="all"/>
                </p:endSync>
                <p:childTnLst>
                  <p:par>
                    <p:cTn id="48" fill="hold">
                      <p:stCondLst>
                        <p:cond delay="0"/>
                      </p:stCondLst>
                      <p:childTnLst>
                        <p:par>
                          <p:cTn id="49" fill="hold">
                            <p:stCondLst>
                              <p:cond delay="0"/>
                            </p:stCondLst>
                            <p:childTnLst>
                              <p:par>
                                <p:cTn id="50" presetID="35" presetClass="path" presetSubtype="0" accel="50000" decel="50000" fill="hold" nodeType="clickEffect">
                                  <p:stCondLst>
                                    <p:cond delay="0"/>
                                  </p:stCondLst>
                                  <p:childTnLst>
                                    <p:animMotion origin="layout" path="M -1.66667E-6 -3.08642E-6 L 0.34965 0.23519 " pathEditMode="relative" rAng="0" ptsTypes="AA">
                                      <p:cBhvr>
                                        <p:cTn id="51" dur="2000" fill="hold"/>
                                        <p:tgtEl>
                                          <p:spTgt spid="13"/>
                                        </p:tgtEl>
                                        <p:attrNameLst>
                                          <p:attrName>ppt_x</p:attrName>
                                          <p:attrName>ppt_y</p:attrName>
                                        </p:attrNameLst>
                                      </p:cBhvr>
                                      <p:rCtr x="17500" y="11800"/>
                                    </p:animMotion>
                                  </p:childTnLst>
                                  <p:subTnLst>
                                    <p:audio>
                                      <p:cMediaNode>
                                        <p:cTn display="0" masterRel="sameClick">
                                          <p:stCondLst>
                                            <p:cond evt="begin" delay="0">
                                              <p:tn val="50"/>
                                            </p:cond>
                                          </p:stCondLst>
                                          <p:endCondLst>
                                            <p:cond evt="onStopAudio" delay="0">
                                              <p:tgtEl>
                                                <p:sldTgt/>
                                              </p:tgtEl>
                                            </p:cond>
                                          </p:endCondLst>
                                        </p:cTn>
                                        <p:tgtEl>
                                          <p:sndTgt r:embed="rId2" name="whoosh.wav"/>
                                        </p:tgtEl>
                                      </p:cMediaNode>
                                    </p:audio>
                                  </p:subTnLst>
                                </p:cTn>
                              </p:par>
                            </p:childTnLst>
                          </p:cTn>
                        </p:par>
                      </p:childTnLst>
                    </p:cTn>
                  </p:par>
                </p:childTnLst>
              </p:cTn>
              <p:nextCondLst>
                <p:cond evt="onClick" delay="0">
                  <p:tgtEl>
                    <p:spTgt spid="13"/>
                  </p:tgtEl>
                </p:cond>
              </p:nextCondLst>
            </p:seq>
            <p:seq concurrent="1" nextAc="seek">
              <p:cTn id="52" restart="whenNotActive" fill="hold" evtFilter="cancelBubble" nodeType="interactiveSeq">
                <p:stCondLst>
                  <p:cond evt="onClick" delay="0">
                    <p:tgtEl>
                      <p:spTgt spid="15"/>
                    </p:tgtEl>
                  </p:cond>
                </p:stCondLst>
                <p:endSync evt="end" delay="0">
                  <p:rtn val="all"/>
                </p:endSync>
                <p:childTnLst>
                  <p:par>
                    <p:cTn id="53" fill="hold">
                      <p:stCondLst>
                        <p:cond delay="0"/>
                      </p:stCondLst>
                      <p:childTnLst>
                        <p:par>
                          <p:cTn id="54" fill="hold">
                            <p:stCondLst>
                              <p:cond delay="0"/>
                            </p:stCondLst>
                            <p:childTnLst>
                              <p:par>
                                <p:cTn id="55" presetID="35" presetClass="path" presetSubtype="0" accel="50000" decel="50000" fill="hold" nodeType="clickEffect">
                                  <p:stCondLst>
                                    <p:cond delay="0"/>
                                  </p:stCondLst>
                                  <p:childTnLst>
                                    <p:animMotion origin="layout" path="M -0.01337 0.07161 L 0.0526 0.33303 " pathEditMode="relative" rAng="0" ptsTypes="AA">
                                      <p:cBhvr>
                                        <p:cTn id="56" dur="2000" fill="hold"/>
                                        <p:tgtEl>
                                          <p:spTgt spid="15"/>
                                        </p:tgtEl>
                                        <p:attrNameLst>
                                          <p:attrName>ppt_x</p:attrName>
                                          <p:attrName>ppt_y</p:attrName>
                                        </p:attrNameLst>
                                      </p:cBhvr>
                                      <p:rCtr x="3300" y="13100"/>
                                    </p:animMotion>
                                  </p:childTnLst>
                                  <p:subTnLst>
                                    <p:audio>
                                      <p:cMediaNode>
                                        <p:cTn display="0" masterRel="sameClick">
                                          <p:stCondLst>
                                            <p:cond evt="begin" delay="0">
                                              <p:tn val="55"/>
                                            </p:cond>
                                          </p:stCondLst>
                                          <p:endCondLst>
                                            <p:cond evt="onStopAudio" delay="0">
                                              <p:tgtEl>
                                                <p:sldTgt/>
                                              </p:tgtEl>
                                            </p:cond>
                                          </p:endCondLst>
                                        </p:cTn>
                                        <p:tgtEl>
                                          <p:sndTgt r:embed="rId2" name="whoosh.wav"/>
                                        </p:tgtEl>
                                      </p:cMediaNode>
                                    </p:audio>
                                  </p:subTnLst>
                                </p:cTn>
                              </p:par>
                            </p:childTnLst>
                          </p:cTn>
                        </p:par>
                      </p:childTnLst>
                    </p:cTn>
                  </p:par>
                </p:childTnLst>
              </p:cTn>
              <p:nextCondLst>
                <p:cond evt="onClick" delay="0">
                  <p:tgtEl>
                    <p:spTgt spid="15"/>
                  </p:tgtEl>
                </p:cond>
              </p:nextCondLst>
            </p:seq>
          </p:childTnLst>
        </p:cTn>
      </p:par>
    </p:tn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矩形 4"/>
          <p:cNvSpPr>
            <a:spLocks noChangeArrowheads="1"/>
          </p:cNvSpPr>
          <p:nvPr/>
        </p:nvSpPr>
        <p:spPr bwMode="auto">
          <a:xfrm>
            <a:off x="395289" y="1449917"/>
            <a:ext cx="813752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形声字又可以分为：左形右声（蚂、蚁等）、右形左声（雅、瓶等）、下形上声（婆、斧等）、上形下声（茅、空等）、外形内声（圆、阁等）、内形外声（庄、闽等）几类。</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矩形 4"/>
          <p:cNvSpPr>
            <a:spLocks noChangeArrowheads="1"/>
          </p:cNvSpPr>
          <p:nvPr/>
        </p:nvSpPr>
        <p:spPr bwMode="auto">
          <a:xfrm>
            <a:off x="323851" y="1221318"/>
            <a:ext cx="8353425"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五、转注。</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属于“用字法”，用于两个字互为注释，彼此同义而不同形。主要有“形转、音转”等。如“考”“老”二字，本义都是指“长者”；“颠”“顶”二字，本义都指“头顶”。这些字有相同的部首（部件）及解析，读音上也有音转关系。</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矩形 4"/>
          <p:cNvSpPr>
            <a:spLocks noChangeArrowheads="1"/>
          </p:cNvSpPr>
          <p:nvPr/>
        </p:nvSpPr>
        <p:spPr bwMode="auto">
          <a:xfrm>
            <a:off x="395288" y="1028701"/>
            <a:ext cx="8353425"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六、假借。</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汉字是由象形、会意的字发展起来的。可是有很多代表某些事物的概念不能用象形、会意的方式随时造出文字来表现，于是就假借已有的音同或音近的字来代表，这种跟借用的字形义完全不合的字就叫作假借字。如“闻”本义是用耳朵听东西，后被假借成表嗅觉的动词。</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标题 1"/>
          <p:cNvSpPr txBox="1">
            <a:spLocks noChangeArrowheads="1"/>
          </p:cNvSpPr>
          <p:nvPr/>
        </p:nvSpPr>
        <p:spPr bwMode="auto">
          <a:xfrm>
            <a:off x="971601" y="2163234"/>
            <a:ext cx="6985000" cy="2799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defTabSz="850900" eaLnBrk="0" hangingPunct="0">
              <a:defRPr>
                <a:solidFill>
                  <a:schemeClr val="tx1"/>
                </a:solidFill>
                <a:latin typeface="Calibri" panose="020F0502020204030204" pitchFamily="34" charset="0"/>
                <a:ea typeface="宋体" panose="02010600030101010101" pitchFamily="2" charset="-122"/>
              </a:defRPr>
            </a:lvl1pPr>
            <a:lvl2pPr defTabSz="850900" eaLnBrk="0" hangingPunct="0">
              <a:defRPr>
                <a:solidFill>
                  <a:schemeClr val="tx1"/>
                </a:solidFill>
                <a:latin typeface="Calibri" panose="020F0502020204030204" pitchFamily="34" charset="0"/>
                <a:ea typeface="宋体" panose="02010600030101010101" pitchFamily="2" charset="-122"/>
              </a:defRPr>
            </a:lvl2pPr>
            <a:lvl3pPr defTabSz="850900" eaLnBrk="0" hangingPunct="0">
              <a:defRPr>
                <a:solidFill>
                  <a:schemeClr val="tx1"/>
                </a:solidFill>
                <a:latin typeface="Calibri" panose="020F0502020204030204" pitchFamily="34" charset="0"/>
                <a:ea typeface="宋体" panose="02010600030101010101" pitchFamily="2" charset="-122"/>
              </a:defRPr>
            </a:lvl3pPr>
            <a:lvl4pPr defTabSz="850900" eaLnBrk="0" hangingPunct="0">
              <a:defRPr>
                <a:solidFill>
                  <a:schemeClr val="tx1"/>
                </a:solidFill>
                <a:latin typeface="Calibri" panose="020F0502020204030204" pitchFamily="34" charset="0"/>
                <a:ea typeface="宋体" panose="02010600030101010101" pitchFamily="2" charset="-122"/>
              </a:defRPr>
            </a:lvl4pPr>
            <a:lvl5pPr defTabSz="850900" eaLnBrk="0" hangingPunct="0">
              <a:defRPr>
                <a:solidFill>
                  <a:schemeClr val="tx1"/>
                </a:solidFill>
                <a:latin typeface="Calibri" panose="020F0502020204030204" pitchFamily="34" charset="0"/>
                <a:ea typeface="宋体" panose="02010600030101010101" pitchFamily="2" charset="-122"/>
              </a:defRPr>
            </a:lvl5pPr>
            <a:lvl6pPr defTabSz="8509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defTabSz="8509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defTabSz="8509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defTabSz="8509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134745" rtl="0" eaLnBrk="1" fontAlgn="auto" latinLnBrk="0" hangingPunct="1">
              <a:lnSpc>
                <a:spcPct val="150000"/>
              </a:lnSpc>
              <a:spcBef>
                <a:spcPts val="0"/>
              </a:spcBef>
              <a:spcAft>
                <a:spcPts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综合性学习：我爱你，汉字</a:t>
            </a:r>
          </a:p>
        </p:txBody>
      </p:sp>
    </p:spTree>
  </p:cSld>
  <p:clrMapOvr>
    <a:masterClrMapping/>
  </p:clrMapOvr>
  <p:transition spd="slow">
    <p:cover dir="rd"/>
  </p:transition>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9" name="矩形 2"/>
          <p:cNvSpPr>
            <a:spLocks noChangeArrowheads="1"/>
          </p:cNvSpPr>
          <p:nvPr/>
        </p:nvSpPr>
        <p:spPr bwMode="auto">
          <a:xfrm>
            <a:off x="777643" y="452967"/>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FF0066"/>
                </a:solidFill>
                <a:effectLst/>
                <a:uLnTx/>
                <a:uFillTx/>
                <a:latin typeface="黑体" panose="02010609060101010101" pitchFamily="49" charset="-122"/>
                <a:ea typeface="黑体" panose="02010609060101010101" pitchFamily="49" charset="-122"/>
                <a:cs typeface="+mn-cs"/>
              </a:rPr>
              <a:t>活动目标</a:t>
            </a:r>
          </a:p>
        </p:txBody>
      </p:sp>
      <p:sp>
        <p:nvSpPr>
          <p:cNvPr id="7170" name="矩形 2"/>
          <p:cNvSpPr>
            <a:spLocks noChangeArrowheads="1"/>
          </p:cNvSpPr>
          <p:nvPr/>
        </p:nvSpPr>
        <p:spPr bwMode="auto">
          <a:xfrm>
            <a:off x="341314" y="1509184"/>
            <a:ext cx="8461375" cy="79682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开展关于“我爱你，汉字”的综合性学习，增进对汉字的了解，加深对汉字的热爱，并为规范运用祖国的语言文字做实事。</a:t>
            </a:r>
          </a:p>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通过综合性学习，能够学会制订计划，并能通过独立与合作学习，较好地完成任务。</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在调查的基础上，学写简单的研究性报告。</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矩形 2"/>
          <p:cNvSpPr>
            <a:spLocks noChangeArrowheads="1"/>
          </p:cNvSpPr>
          <p:nvPr/>
        </p:nvSpPr>
        <p:spPr bwMode="auto">
          <a:xfrm>
            <a:off x="804631" y="452967"/>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FF0066"/>
                </a:solidFill>
                <a:effectLst/>
                <a:uLnTx/>
                <a:uFillTx/>
                <a:latin typeface="黑体" panose="02010609060101010101" pitchFamily="49" charset="-122"/>
                <a:ea typeface="黑体" panose="02010609060101010101" pitchFamily="49" charset="-122"/>
                <a:cs typeface="+mn-cs"/>
              </a:rPr>
              <a:t>活动建议</a:t>
            </a:r>
          </a:p>
        </p:txBody>
      </p:sp>
      <p:grpSp>
        <p:nvGrpSpPr>
          <p:cNvPr id="2" name="组合 2"/>
          <p:cNvGrpSpPr/>
          <p:nvPr/>
        </p:nvGrpSpPr>
        <p:grpSpPr bwMode="auto">
          <a:xfrm>
            <a:off x="323851" y="1661586"/>
            <a:ext cx="2500313" cy="1667507"/>
            <a:chOff x="342255" y="1006856"/>
            <a:chExt cx="2501553" cy="1250630"/>
          </a:xfrm>
        </p:grpSpPr>
        <p:pic>
          <p:nvPicPr>
            <p:cNvPr id="8195" name="图片 4"/>
            <p:cNvPicPr>
              <a:picLocks noChangeAspect="1" noChangeArrowheads="1"/>
            </p:cNvPicPr>
            <p:nvPr/>
          </p:nvPicPr>
          <p:blipFill>
            <a:blip r:embed="rId2" cstate="email"/>
            <a:srcRect/>
            <a:stretch>
              <a:fillRect/>
            </a:stretch>
          </p:blipFill>
          <p:spPr bwMode="auto">
            <a:xfrm>
              <a:off x="342255" y="1059582"/>
              <a:ext cx="2501553" cy="552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矩形 8"/>
            <p:cNvSpPr/>
            <p:nvPr/>
          </p:nvSpPr>
          <p:spPr>
            <a:xfrm>
              <a:off x="921980" y="1006856"/>
              <a:ext cx="1832884" cy="1250630"/>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活动内容</a:t>
              </a:r>
            </a:p>
          </p:txBody>
        </p:sp>
      </p:grpSp>
      <p:sp>
        <p:nvSpPr>
          <p:cNvPr id="10" name="矩形 9"/>
          <p:cNvSpPr>
            <a:spLocks noChangeArrowheads="1"/>
          </p:cNvSpPr>
          <p:nvPr/>
        </p:nvSpPr>
        <p:spPr bwMode="auto">
          <a:xfrm>
            <a:off x="755650" y="2446867"/>
            <a:ext cx="7920038"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汉字在几千年的历史中，字体发生了很大的变化。让我们阅读提供的材料，再搜集更多的资料，了解汉字的历史。</a:t>
            </a:r>
          </a:p>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搜集因为写错别字、读错汉字而发生的笑话或造成不良后果的一些报道。</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矩形 1"/>
          <p:cNvSpPr>
            <a:spLocks noChangeArrowheads="1"/>
          </p:cNvSpPr>
          <p:nvPr/>
        </p:nvSpPr>
        <p:spPr bwMode="auto">
          <a:xfrm>
            <a:off x="539751" y="1449917"/>
            <a:ext cx="8424863"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startAt="3"/>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调查学校、社会用字不规范的情况，如，调查同学的作业本、街头招牌、书籍报刊。在调查的基础上，写成简单的调查报告，给有关部门写一份建议书，反映调查的情况，推动社会用字的规范化</a:t>
            </a:r>
            <a:r>
              <a:rPr kumimoji="0" lang="en-US" altLang="en-US" sz="4265" b="1" i="0" u="none" strike="noStrike" kern="1200" cap="none" spc="0" normalizeH="0" baseline="0" noProof="0">
                <a:ln>
                  <a:noFill/>
                </a:ln>
                <a:solidFill>
                  <a:prstClr val="black"/>
                </a:solidFill>
                <a:effectLst/>
                <a:uLnTx/>
                <a:uFillTx/>
                <a:latin typeface="楷体" panose="02010609060101010101" pitchFamily="49" charset="-122"/>
                <a:cs typeface="+mn-cs"/>
              </a:rPr>
              <a:t>。</a:t>
            </a:r>
          </a:p>
        </p:txBody>
      </p:sp>
    </p:spTree>
  </p:cSld>
  <p:clrMapOvr>
    <a:masterClrMapping/>
  </p:clrMapOvr>
  <p:transition spd="slow">
    <p:cover dir="rd"/>
  </p:transition>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矩形 1"/>
          <p:cNvSpPr>
            <a:spLocks noChangeArrowheads="1"/>
          </p:cNvSpPr>
          <p:nvPr/>
        </p:nvSpPr>
        <p:spPr bwMode="auto">
          <a:xfrm>
            <a:off x="611189" y="1316567"/>
            <a:ext cx="792162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startAt="4"/>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书法是在汉字基础上形成的独特艺术门类。我们可以向班上有书法特长的同学请教练字的方法，还可以搜集一些书法作品，办一个书法展览，欣赏多姿多彩的汉字书法。</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323851" y="548220"/>
            <a:ext cx="2501900" cy="1667507"/>
            <a:chOff x="342255" y="1006856"/>
            <a:chExt cx="2501553" cy="1250630"/>
          </a:xfrm>
        </p:grpSpPr>
        <p:pic>
          <p:nvPicPr>
            <p:cNvPr id="11266" name="图片 4"/>
            <p:cNvPicPr>
              <a:picLocks noChangeAspect="1" noChangeArrowheads="1"/>
            </p:cNvPicPr>
            <p:nvPr/>
          </p:nvPicPr>
          <p:blipFill>
            <a:blip r:embed="rId2" cstate="email"/>
            <a:srcRect/>
            <a:stretch>
              <a:fillRect/>
            </a:stretch>
          </p:blipFill>
          <p:spPr bwMode="auto">
            <a:xfrm>
              <a:off x="342255" y="1059582"/>
              <a:ext cx="2501553" cy="552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矩形 3"/>
            <p:cNvSpPr/>
            <p:nvPr/>
          </p:nvSpPr>
          <p:spPr>
            <a:xfrm>
              <a:off x="921613" y="1006856"/>
              <a:ext cx="1831721" cy="1250630"/>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活动方法</a:t>
              </a:r>
            </a:p>
          </p:txBody>
        </p:sp>
      </p:grpSp>
      <p:sp>
        <p:nvSpPr>
          <p:cNvPr id="11268" name="矩形 4"/>
          <p:cNvSpPr>
            <a:spLocks noChangeArrowheads="1"/>
          </p:cNvSpPr>
          <p:nvPr/>
        </p:nvSpPr>
        <p:spPr bwMode="auto">
          <a:xfrm>
            <a:off x="755650" y="1473200"/>
            <a:ext cx="7920038"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根据实际情况将全班同学分成若干个学习小组，以小组为单位开展活动。</a:t>
            </a:r>
          </a:p>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认真阅读“阅读材料”，了解汉字的发展变化及悠久历史。</a:t>
            </a:r>
          </a:p>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根据实际情况，制订研究活动计划，做好人员分工。</a:t>
            </a:r>
          </a:p>
        </p:txBody>
      </p:sp>
    </p:spTree>
  </p:cSld>
  <p:clrMapOvr>
    <a:masterClrMapping/>
  </p:clrMapOvr>
  <p:transition spd="slow">
    <p:cover dir="rd"/>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a:spLocks noChangeArrowheads="1"/>
          </p:cNvSpPr>
          <p:nvPr/>
        </p:nvSpPr>
        <p:spPr bwMode="auto">
          <a:xfrm>
            <a:off x="1692276" y="4004733"/>
            <a:ext cx="6767513"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花园里边明</a:t>
            </a:r>
            <a:r>
              <a:rPr lang="zh-CN" altLang="en-US" sz="4265" b="1">
                <a:solidFill>
                  <a:srgbClr val="0000FF"/>
                </a:solidFill>
                <a:latin typeface="楷体" panose="02010609060101010101" pitchFamily="49" charset="-122"/>
                <a:ea typeface="楷体" panose="02010609060101010101" pitchFamily="49" charset="-122"/>
              </a:rPr>
              <a:t>晃（</a:t>
            </a:r>
            <a:r>
              <a:rPr lang="en-US" altLang="zh-CN" sz="4265" b="1">
                <a:solidFill>
                  <a:srgbClr val="0000FF"/>
                </a:solidFill>
                <a:latin typeface="宋体" panose="02010600030101010101" pitchFamily="2" charset="-122"/>
                <a:ea typeface="宋体" panose="02010600030101010101" pitchFamily="2" charset="-122"/>
              </a:rPr>
              <a:t>huǎnɡ</a:t>
            </a:r>
            <a:r>
              <a:rPr lang="zh-CN" altLang="en-US" sz="4265" b="1">
                <a:solidFill>
                  <a:srgbClr val="0000FF"/>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晃的，红的花、绿的草在风中摇</a:t>
            </a:r>
            <a:r>
              <a:rPr lang="zh-CN" altLang="en-US" sz="4265" b="1">
                <a:solidFill>
                  <a:srgbClr val="0000FF"/>
                </a:solidFill>
                <a:latin typeface="楷体" panose="02010609060101010101" pitchFamily="49" charset="-122"/>
                <a:ea typeface="楷体" panose="02010609060101010101" pitchFamily="49" charset="-122"/>
              </a:rPr>
              <a:t>晃（</a:t>
            </a:r>
            <a:r>
              <a:rPr lang="en-US" altLang="zh-CN" sz="4265" b="1">
                <a:solidFill>
                  <a:srgbClr val="0000FF"/>
                </a:solidFill>
                <a:latin typeface="宋体" panose="02010600030101010101" pitchFamily="2" charset="-122"/>
                <a:ea typeface="宋体" panose="02010600030101010101" pitchFamily="2" charset="-122"/>
              </a:rPr>
              <a:t>huànɡ</a:t>
            </a:r>
            <a:r>
              <a:rPr lang="zh-CN" altLang="en-US" sz="4265" b="1">
                <a:solidFill>
                  <a:srgbClr val="0000FF"/>
                </a:solidFill>
                <a:latin typeface="宋体" panose="02010600030101010101" pitchFamily="2" charset="-122"/>
                <a:ea typeface="宋体" panose="02010600030101010101" pitchFamily="2" charset="-122"/>
              </a:rPr>
              <a:t>）</a:t>
            </a:r>
            <a:r>
              <a:rPr lang="zh-CN" altLang="en-US" sz="4265" b="1">
                <a:solidFill>
                  <a:prstClr val="black"/>
                </a:solidFill>
                <a:latin typeface="楷体" panose="02010609060101010101" pitchFamily="49" charset="-122"/>
                <a:ea typeface="楷体" panose="02010609060101010101" pitchFamily="49" charset="-122"/>
              </a:rPr>
              <a:t>着。</a:t>
            </a:r>
          </a:p>
        </p:txBody>
      </p:sp>
      <p:sp>
        <p:nvSpPr>
          <p:cNvPr id="14338" name="文本框 1"/>
          <p:cNvSpPr txBox="1">
            <a:spLocks noChangeArrowheads="1"/>
          </p:cNvSpPr>
          <p:nvPr/>
        </p:nvSpPr>
        <p:spPr bwMode="auto">
          <a:xfrm>
            <a:off x="971551" y="306918"/>
            <a:ext cx="2232025"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71500" indent="-5715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762000" indent="-762000" defTabSz="1219200" fontAlgn="base">
              <a:spcBef>
                <a:spcPct val="0"/>
              </a:spcBef>
              <a:spcAft>
                <a:spcPct val="0"/>
              </a:spcAft>
              <a:buFont typeface="Wingdings" panose="05000000000000000000" pitchFamily="2" charset="2"/>
              <a:buChar char="u"/>
              <a:defRPr/>
            </a:pPr>
            <a:r>
              <a:rPr lang="zh-CN" altLang="en-US" sz="4800" b="1">
                <a:solidFill>
                  <a:srgbClr val="FF0000"/>
                </a:solidFill>
                <a:latin typeface="黑体" panose="02010609060101010101" pitchFamily="49" charset="-122"/>
                <a:ea typeface="黑体" panose="02010609060101010101" pitchFamily="49" charset="-122"/>
              </a:rPr>
              <a:t>多音字</a:t>
            </a:r>
          </a:p>
        </p:txBody>
      </p:sp>
      <p:sp>
        <p:nvSpPr>
          <p:cNvPr id="2" name="文本框 2"/>
          <p:cNvSpPr txBox="1">
            <a:spLocks noChangeArrowheads="1"/>
          </p:cNvSpPr>
          <p:nvPr/>
        </p:nvSpPr>
        <p:spPr bwMode="auto">
          <a:xfrm>
            <a:off x="1871664" y="2036235"/>
            <a:ext cx="8636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800" b="1">
                <a:solidFill>
                  <a:srgbClr val="0000FF"/>
                </a:solidFill>
                <a:latin typeface="Calibri" panose="020F0502020204030204" pitchFamily="34" charset="0"/>
                <a:ea typeface="宋体" panose="02010600030101010101" pitchFamily="2" charset="-122"/>
              </a:rPr>
              <a:t>晃</a:t>
            </a:r>
          </a:p>
        </p:txBody>
      </p:sp>
      <p:sp>
        <p:nvSpPr>
          <p:cNvPr id="4" name="左大括号 3"/>
          <p:cNvSpPr/>
          <p:nvPr/>
        </p:nvSpPr>
        <p:spPr>
          <a:xfrm>
            <a:off x="2592389" y="1602318"/>
            <a:ext cx="287337" cy="1729316"/>
          </a:xfrm>
          <a:prstGeom prst="leftBrace">
            <a:avLst>
              <a:gd name="adj1" fmla="val 74326"/>
              <a:gd name="adj2" fmla="val 50000"/>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5" name="文本框 4"/>
          <p:cNvSpPr txBox="1">
            <a:spLocks noChangeArrowheads="1"/>
          </p:cNvSpPr>
          <p:nvPr/>
        </p:nvSpPr>
        <p:spPr bwMode="auto">
          <a:xfrm>
            <a:off x="2916238" y="1172634"/>
            <a:ext cx="4716462"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en-US" altLang="zh-CN" sz="4800" b="1">
                <a:solidFill>
                  <a:prstClr val="black"/>
                </a:solidFill>
                <a:latin typeface="宋体" panose="02010600030101010101" pitchFamily="2" charset="-122"/>
                <a:ea typeface="宋体" panose="02010600030101010101" pitchFamily="2" charset="-122"/>
              </a:rPr>
              <a:t>huǎnɡ</a:t>
            </a:r>
            <a:r>
              <a:rPr lang="zh-CN" altLang="en-US" sz="4800" b="1">
                <a:solidFill>
                  <a:prstClr val="black"/>
                </a:solidFill>
                <a:latin typeface="宋体" panose="02010600030101010101" pitchFamily="2" charset="-122"/>
                <a:ea typeface="宋体" panose="02010600030101010101" pitchFamily="2" charset="-122"/>
              </a:rPr>
              <a:t>（       ）</a:t>
            </a:r>
          </a:p>
        </p:txBody>
      </p:sp>
      <p:sp>
        <p:nvSpPr>
          <p:cNvPr id="6" name="文本框 5"/>
          <p:cNvSpPr txBox="1">
            <a:spLocks noChangeArrowheads="1"/>
          </p:cNvSpPr>
          <p:nvPr/>
        </p:nvSpPr>
        <p:spPr bwMode="auto">
          <a:xfrm>
            <a:off x="2916238" y="2707218"/>
            <a:ext cx="39243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en-US" altLang="zh-CN" sz="4800" b="1">
                <a:solidFill>
                  <a:prstClr val="black"/>
                </a:solidFill>
                <a:latin typeface="宋体" panose="02010600030101010101" pitchFamily="2" charset="-122"/>
                <a:ea typeface="宋体" panose="02010600030101010101" pitchFamily="2" charset="-122"/>
              </a:rPr>
              <a:t>huànɡ</a:t>
            </a:r>
            <a:r>
              <a:rPr lang="zh-CN" altLang="en-US" sz="4800" b="1">
                <a:solidFill>
                  <a:prstClr val="black"/>
                </a:solidFill>
                <a:latin typeface="宋体" panose="02010600030101010101" pitchFamily="2" charset="-122"/>
                <a:ea typeface="宋体" panose="02010600030101010101" pitchFamily="2" charset="-122"/>
              </a:rPr>
              <a:t>（       ）</a:t>
            </a:r>
          </a:p>
        </p:txBody>
      </p:sp>
      <p:sp>
        <p:nvSpPr>
          <p:cNvPr id="14343" name="文本框 6"/>
          <p:cNvSpPr txBox="1">
            <a:spLocks noChangeArrowheads="1"/>
          </p:cNvSpPr>
          <p:nvPr/>
        </p:nvSpPr>
        <p:spPr bwMode="auto">
          <a:xfrm>
            <a:off x="4691064" y="1278467"/>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265" b="1">
                <a:solidFill>
                  <a:srgbClr val="0000FF"/>
                </a:solidFill>
                <a:latin typeface="Calibri" panose="020F0502020204030204" pitchFamily="34" charset="0"/>
                <a:ea typeface="宋体" panose="02010600030101010101" pitchFamily="2" charset="-122"/>
              </a:rPr>
              <a:t>明晃晃</a:t>
            </a:r>
          </a:p>
        </p:txBody>
      </p:sp>
      <p:sp>
        <p:nvSpPr>
          <p:cNvPr id="14344" name="文本框 7"/>
          <p:cNvSpPr txBox="1">
            <a:spLocks noChangeArrowheads="1"/>
          </p:cNvSpPr>
          <p:nvPr/>
        </p:nvSpPr>
        <p:spPr bwMode="auto">
          <a:xfrm>
            <a:off x="4960939" y="2853267"/>
            <a:ext cx="126047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265" b="1">
                <a:solidFill>
                  <a:srgbClr val="0000FF"/>
                </a:solidFill>
                <a:latin typeface="Calibri" panose="020F0502020204030204" pitchFamily="34" charset="0"/>
                <a:ea typeface="宋体" panose="02010600030101010101" pitchFamily="2" charset="-122"/>
              </a:rPr>
              <a:t>摇晃</a:t>
            </a:r>
          </a:p>
        </p:txBody>
      </p:sp>
      <p:sp>
        <p:nvSpPr>
          <p:cNvPr id="14345" name="文本框 8"/>
          <p:cNvSpPr txBox="1">
            <a:spLocks noChangeArrowheads="1"/>
          </p:cNvSpPr>
          <p:nvPr/>
        </p:nvSpPr>
        <p:spPr bwMode="auto">
          <a:xfrm>
            <a:off x="539750" y="4157134"/>
            <a:ext cx="1619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265" b="1">
                <a:solidFill>
                  <a:srgbClr val="FF0000"/>
                </a:solidFill>
                <a:latin typeface="Calibri" panose="020F0502020204030204" pitchFamily="34" charset="0"/>
                <a:ea typeface="宋体" panose="02010600030101010101" pitchFamily="2" charset="-122"/>
              </a:rPr>
              <a:t>运用：</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down)">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14343"/>
                                        </p:tgtEl>
                                        <p:attrNameLst>
                                          <p:attrName>style.visibility</p:attrName>
                                        </p:attrNameLst>
                                      </p:cBhvr>
                                      <p:to>
                                        <p:strVal val="visible"/>
                                      </p:to>
                                    </p:set>
                                    <p:animEffect transition="in" filter="wipe(down)">
                                      <p:cBhvr>
                                        <p:cTn id="23" dur="500"/>
                                        <p:tgtEl>
                                          <p:spTgt spid="1434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14344"/>
                                        </p:tgtEl>
                                        <p:attrNameLst>
                                          <p:attrName>style.visibility</p:attrName>
                                        </p:attrNameLst>
                                      </p:cBhvr>
                                      <p:to>
                                        <p:strVal val="visible"/>
                                      </p:to>
                                    </p:set>
                                    <p:animEffect transition="in" filter="wipe(down)">
                                      <p:cBhvr>
                                        <p:cTn id="28" dur="500"/>
                                        <p:tgtEl>
                                          <p:spTgt spid="14344"/>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14345"/>
                                        </p:tgtEl>
                                        <p:attrNameLst>
                                          <p:attrName>style.visibility</p:attrName>
                                        </p:attrNameLst>
                                      </p:cBhvr>
                                      <p:to>
                                        <p:strVal val="visible"/>
                                      </p:to>
                                    </p:set>
                                    <p:animEffect transition="in" filter="wipe(down)">
                                      <p:cBhvr>
                                        <p:cTn id="33" dur="500"/>
                                        <p:tgtEl>
                                          <p:spTgt spid="14345"/>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wipe(down)">
                                      <p:cBhvr>
                                        <p:cTn id="3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 grpId="0"/>
      <p:bldP spid="4" grpId="0" animBg="1"/>
      <p:bldP spid="5" grpId="0"/>
      <p:bldP spid="6" grpId="0"/>
      <p:bldP spid="14343" grpId="0"/>
      <p:bldP spid="14344" grpId="0"/>
      <p:bldP spid="14345" grpId="0"/>
    </p:bld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矩形 1"/>
          <p:cNvSpPr>
            <a:spLocks noChangeArrowheads="1"/>
          </p:cNvSpPr>
          <p:nvPr/>
        </p:nvSpPr>
        <p:spPr bwMode="auto">
          <a:xfrm>
            <a:off x="755650" y="1449917"/>
            <a:ext cx="7920038"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startAt="4"/>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各小组可围绕活动内容开展综合性学习活动。</a:t>
            </a:r>
          </a:p>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startAt="4"/>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每项活动大体经历以下几个阶段：制订活动计划；开展社会调查或搜集活动；组内交流、整理与展示</a:t>
            </a:r>
            <a:r>
              <a:rPr kumimoji="0" lang="en-US" altLang="en-US" sz="4265" b="1" i="0" u="none" strike="noStrike" kern="1200" cap="none" spc="0" normalizeH="0" baseline="0" noProof="0">
                <a:ln>
                  <a:noFill/>
                </a:ln>
                <a:solidFill>
                  <a:prstClr val="black"/>
                </a:solidFill>
                <a:effectLst/>
                <a:uLnTx/>
                <a:uFillTx/>
                <a:latin typeface="楷体" panose="02010609060101010101" pitchFamily="49" charset="-122"/>
                <a:cs typeface="+mn-cs"/>
              </a:rPr>
              <a:t>。</a:t>
            </a:r>
            <a:endParaRPr kumimoji="0" lang="en-US"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323851" y="548220"/>
            <a:ext cx="2501900" cy="1667507"/>
            <a:chOff x="342255" y="1006856"/>
            <a:chExt cx="2501553" cy="1250630"/>
          </a:xfrm>
        </p:grpSpPr>
        <p:pic>
          <p:nvPicPr>
            <p:cNvPr id="13314" name="图片 4"/>
            <p:cNvPicPr>
              <a:picLocks noChangeAspect="1" noChangeArrowheads="1"/>
            </p:cNvPicPr>
            <p:nvPr/>
          </p:nvPicPr>
          <p:blipFill>
            <a:blip r:embed="rId2" cstate="email"/>
            <a:srcRect/>
            <a:stretch>
              <a:fillRect/>
            </a:stretch>
          </p:blipFill>
          <p:spPr bwMode="auto">
            <a:xfrm>
              <a:off x="342255" y="1059582"/>
              <a:ext cx="2501553" cy="552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矩形 3"/>
            <p:cNvSpPr/>
            <p:nvPr/>
          </p:nvSpPr>
          <p:spPr>
            <a:xfrm>
              <a:off x="921613" y="1006856"/>
              <a:ext cx="1831721" cy="1250630"/>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活动范例</a:t>
              </a:r>
            </a:p>
          </p:txBody>
        </p:sp>
      </p:grpSp>
      <p:sp>
        <p:nvSpPr>
          <p:cNvPr id="5" name="矩形 4"/>
          <p:cNvSpPr/>
          <p:nvPr/>
        </p:nvSpPr>
        <p:spPr>
          <a:xfrm>
            <a:off x="611189" y="1701801"/>
            <a:ext cx="7921625" cy="5014834"/>
          </a:xfrm>
          <a:prstGeom prst="rect">
            <a:avLst/>
          </a:prstGeom>
        </p:spPr>
        <p:txBody>
          <a:bodyPr>
            <a:spAutoFit/>
          </a:bodyPr>
          <a:lstStyle/>
          <a:p>
            <a:pPr marL="0" marR="0" lvl="0" indent="0" algn="ctr" defTabSz="1219200" rtl="0" eaLnBrk="1" fontAlgn="auto" latinLnBrk="0" hangingPunct="1">
              <a:lnSpc>
                <a:spcPct val="15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关于街头错别字的调查</a:t>
            </a:r>
          </a:p>
          <a:p>
            <a:pPr marL="0" marR="0" lvl="0" indent="0" algn="l" defTabSz="1219200" rtl="0" eaLnBrk="1" fontAlgn="auto" latinLnBrk="0" hangingPunct="1">
              <a:lnSpc>
                <a:spcPct val="15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活动时间：</a:t>
            </a:r>
            <a:r>
              <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年</a:t>
            </a:r>
            <a:r>
              <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月</a:t>
            </a:r>
            <a:r>
              <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日</a:t>
            </a:r>
            <a:endPar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5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活动地点：</a:t>
            </a:r>
            <a:r>
              <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街头</a:t>
            </a:r>
          </a:p>
          <a:p>
            <a:pPr marL="0" marR="0" lvl="0" indent="0" algn="l" defTabSz="1219200" rtl="0" eaLnBrk="1" fontAlgn="auto" latinLnBrk="0" hangingPunct="1">
              <a:lnSpc>
                <a:spcPct val="15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活动内容：</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关于街头错别字的调查</a:t>
            </a:r>
            <a:endPar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矩形 1"/>
          <p:cNvSpPr>
            <a:spLocks noChangeArrowheads="1"/>
          </p:cNvSpPr>
          <p:nvPr/>
        </p:nvSpPr>
        <p:spPr bwMode="auto">
          <a:xfrm>
            <a:off x="468314" y="933451"/>
            <a:ext cx="7920037"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活动过程：</a:t>
            </a:r>
            <a:endParaRPr kumimoji="0" lang="en-US" altLang="zh-CN"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sp>
        <p:nvSpPr>
          <p:cNvPr id="14338" name="矩形 2"/>
          <p:cNvSpPr>
            <a:spLocks noChangeArrowheads="1"/>
          </p:cNvSpPr>
          <p:nvPr/>
        </p:nvSpPr>
        <p:spPr bwMode="auto">
          <a:xfrm>
            <a:off x="1476376" y="1786467"/>
            <a:ext cx="691197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明确分工，沿街查看招牌广告，看看有无用字不规范现象。</a:t>
            </a:r>
          </a:p>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内容整理，同组之间展示、交流调查结果。</a:t>
            </a:r>
          </a:p>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汇总结果，写调查报告。</a:t>
            </a:r>
          </a:p>
        </p:txBody>
      </p:sp>
    </p:spTree>
  </p:cSld>
  <p:clrMapOvr>
    <a:masterClrMapping/>
  </p:clrMapOvr>
  <p:transition spd="slow">
    <p:cover dir="rd"/>
  </p:transition>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矩形 3"/>
          <p:cNvSpPr>
            <a:spLocks noChangeArrowheads="1"/>
          </p:cNvSpPr>
          <p:nvPr/>
        </p:nvSpPr>
        <p:spPr bwMode="auto">
          <a:xfrm>
            <a:off x="611189" y="1411817"/>
            <a:ext cx="8281987"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活动分工：</a:t>
            </a:r>
            <a:endParaRPr kumimoji="0" lang="en-US" altLang="zh-CN"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sp>
        <p:nvSpPr>
          <p:cNvPr id="5" name="矩形 4"/>
          <p:cNvSpPr>
            <a:spLocks noChangeArrowheads="1"/>
          </p:cNvSpPr>
          <p:nvPr/>
        </p:nvSpPr>
        <p:spPr bwMode="auto">
          <a:xfrm>
            <a:off x="1476376" y="2254252"/>
            <a:ext cx="6551613"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auto" latinLnBrk="0" hangingPunct="1">
              <a:lnSpc>
                <a:spcPct val="120000"/>
              </a:lnSpc>
              <a:spcBef>
                <a:spcPts val="0"/>
              </a:spcBef>
              <a:spcAft>
                <a:spcPts val="0"/>
              </a:spcAft>
              <a:buClr>
                <a:prstClr val="black"/>
              </a:buClr>
              <a:buSzTx/>
              <a:buFont typeface="Wingdings" panose="05000000000000000000" pitchFamily="2" charset="2"/>
              <a:buChar char="Ø"/>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调查</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招牌广告用字不规范</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情况</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：李萌、刘红</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609600" marR="0" lvl="0" indent="-609600" algn="l" defTabSz="1219200" rtl="0" eaLnBrk="1" fontAlgn="auto" latinLnBrk="0" hangingPunct="1">
              <a:lnSpc>
                <a:spcPct val="120000"/>
              </a:lnSpc>
              <a:spcBef>
                <a:spcPts val="0"/>
              </a:spcBef>
              <a:spcAft>
                <a:spcPts val="0"/>
              </a:spcAft>
              <a:buClr>
                <a:prstClr val="black"/>
              </a:buClr>
              <a:buSzTx/>
              <a:buFont typeface="Wingdings" panose="05000000000000000000" pitchFamily="2" charset="2"/>
              <a:buChar char="Ø"/>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整理调查结果</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徐扬</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609600" marR="0" lvl="0" indent="-609600" algn="l" defTabSz="1219200" rtl="0" eaLnBrk="1" fontAlgn="auto" latinLnBrk="0" hangingPunct="1">
              <a:lnSpc>
                <a:spcPct val="120000"/>
              </a:lnSpc>
              <a:spcBef>
                <a:spcPts val="0"/>
              </a:spcBef>
              <a:spcAft>
                <a:spcPts val="0"/>
              </a:spcAft>
              <a:buClr>
                <a:prstClr val="black"/>
              </a:buClr>
              <a:buSzTx/>
              <a:buFont typeface="Wingdings" panose="05000000000000000000" pitchFamily="2" charset="2"/>
              <a:buChar char="Ø"/>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编写调查报告</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：张华、吴军</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Effect transition="in" filter="fade">
                                      <p:cBhvr>
                                        <p:cTn id="14" dur="1000"/>
                                        <p:tgtEl>
                                          <p:spTgt spid="5">
                                            <p:txEl>
                                              <p:pRg st="1" end="1"/>
                                            </p:txEl>
                                          </p:spTgt>
                                        </p:tgtEl>
                                      </p:cBhvr>
                                    </p:animEffect>
                                    <p:anim calcmode="lin" valueType="num">
                                      <p:cBhvr>
                                        <p:cTn id="15"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Effect transition="in" filter="fade">
                                      <p:cBhvr>
                                        <p:cTn id="21" dur="1000"/>
                                        <p:tgtEl>
                                          <p:spTgt spid="5">
                                            <p:txEl>
                                              <p:pRg st="2" end="2"/>
                                            </p:txEl>
                                          </p:spTgt>
                                        </p:tgtEl>
                                      </p:cBhvr>
                                    </p:animEffect>
                                    <p:anim calcmode="lin" valueType="num">
                                      <p:cBhvr>
                                        <p:cTn id="22"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矩形 2"/>
          <p:cNvSpPr>
            <a:spLocks noChangeArrowheads="1"/>
          </p:cNvSpPr>
          <p:nvPr/>
        </p:nvSpPr>
        <p:spPr bwMode="auto">
          <a:xfrm>
            <a:off x="922106" y="514351"/>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FF0066"/>
                </a:solidFill>
                <a:effectLst/>
                <a:uLnTx/>
                <a:uFillTx/>
                <a:latin typeface="黑体" panose="02010609060101010101" pitchFamily="49" charset="-122"/>
                <a:ea typeface="黑体" panose="02010609060101010101" pitchFamily="49" charset="-122"/>
                <a:cs typeface="+mn-cs"/>
              </a:rPr>
              <a:t>阅读材料</a:t>
            </a:r>
          </a:p>
        </p:txBody>
      </p:sp>
      <p:grpSp>
        <p:nvGrpSpPr>
          <p:cNvPr id="2" name="组合 2"/>
          <p:cNvGrpSpPr/>
          <p:nvPr/>
        </p:nvGrpSpPr>
        <p:grpSpPr bwMode="auto">
          <a:xfrm>
            <a:off x="-3175" y="0"/>
            <a:ext cx="9147175" cy="6868584"/>
            <a:chOff x="-2818" y="0"/>
            <a:chExt cx="9146818" cy="5150734"/>
          </a:xfrm>
        </p:grpSpPr>
        <p:grpSp>
          <p:nvGrpSpPr>
            <p:cNvPr id="3" name="组合 14"/>
            <p:cNvGrpSpPr/>
            <p:nvPr/>
          </p:nvGrpSpPr>
          <p:grpSpPr bwMode="auto">
            <a:xfrm>
              <a:off x="-2818" y="0"/>
              <a:ext cx="9146818" cy="5150734"/>
              <a:chOff x="-2818" y="-7234"/>
              <a:chExt cx="9482209" cy="5150734"/>
            </a:xfrm>
          </p:grpSpPr>
          <p:pic>
            <p:nvPicPr>
              <p:cNvPr id="16388" name="图片 15"/>
              <p:cNvPicPr>
                <a:picLocks noChangeAspect="1" noChangeArrowheads="1"/>
              </p:cNvPicPr>
              <p:nvPr/>
            </p:nvPicPr>
            <p:blipFill>
              <a:blip r:embed="rId2" cstate="email"/>
              <a:srcRect/>
              <a:stretch>
                <a:fillRect/>
              </a:stretch>
            </p:blipFill>
            <p:spPr bwMode="auto">
              <a:xfrm>
                <a:off x="0" y="-7234"/>
                <a:ext cx="9479391" cy="51507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89" name="图片 16"/>
              <p:cNvPicPr>
                <a:picLocks noChangeAspect="1" noChangeArrowheads="1"/>
              </p:cNvPicPr>
              <p:nvPr/>
            </p:nvPicPr>
            <p:blipFill>
              <a:blip r:embed="rId3" cstate="email">
                <a:clrChange>
                  <a:clrFrom>
                    <a:srgbClr val="E6E6E6"/>
                  </a:clrFrom>
                  <a:clrTo>
                    <a:srgbClr val="E6E6E6">
                      <a:alpha val="0"/>
                    </a:srgbClr>
                  </a:clrTo>
                </a:clrChange>
              </a:blip>
              <a:srcRect/>
              <a:stretch>
                <a:fillRect/>
              </a:stretch>
            </p:blipFill>
            <p:spPr bwMode="auto">
              <a:xfrm>
                <a:off x="-2818" y="0"/>
                <a:ext cx="947939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 name="矩形 17"/>
              <p:cNvSpPr/>
              <p:nvPr/>
            </p:nvSpPr>
            <p:spPr>
              <a:xfrm>
                <a:off x="473" y="1276878"/>
                <a:ext cx="9478918" cy="2592033"/>
              </a:xfrm>
              <a:prstGeom prst="rect">
                <a:avLst/>
              </a:prstGeom>
              <a:solidFill>
                <a:srgbClr val="9954CC">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auto" latinLnBrk="0" hangingPunct="0">
                  <a:lnSpc>
                    <a:spcPct val="100000"/>
                  </a:lnSpc>
                  <a:spcBef>
                    <a:spcPts val="0"/>
                  </a:spcBef>
                  <a:spcAft>
                    <a:spcPts val="0"/>
                  </a:spcAft>
                  <a:buClrTx/>
                  <a:buSzTx/>
                  <a:buFontTx/>
                  <a:buNone/>
                  <a:defRPr/>
                </a:pPr>
                <a:endParaRPr kumimoji="0" lang="zh-CN" altLang="en-US" sz="24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grpSp>
        <p:sp>
          <p:nvSpPr>
            <p:cNvPr id="22" name="矩形 21"/>
            <p:cNvSpPr/>
            <p:nvPr/>
          </p:nvSpPr>
          <p:spPr bwMode="auto">
            <a:xfrm>
              <a:off x="1403652" y="1952358"/>
              <a:ext cx="6624379" cy="2284929"/>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8000" b="1" i="0" u="none" strike="noStrike" kern="1200" cap="none" spc="0" normalizeH="0" baseline="0" noProof="0" dirty="0">
                  <a:ln>
                    <a:noFill/>
                  </a:ln>
                  <a:solidFill>
                    <a:prstClr val="white"/>
                  </a:solidFill>
                  <a:effectLst/>
                  <a:uLnTx/>
                  <a:uFillTx/>
                  <a:latin typeface="等线" panose="02010600030101010101" pitchFamily="2" charset="-122"/>
                  <a:ea typeface="等线" panose="02010600030101010101" pitchFamily="2" charset="-122"/>
                  <a:cs typeface="+mn-cs"/>
                </a:rPr>
                <a:t>1.</a:t>
              </a:r>
              <a:r>
                <a:rPr kumimoji="0" lang="zh-CN" altLang="en-US" sz="8000" b="1" i="0" u="none" strike="noStrike" kern="1200" cap="none" spc="0" normalizeH="0" baseline="0" noProof="0" dirty="0">
                  <a:ln>
                    <a:noFill/>
                  </a:ln>
                  <a:solidFill>
                    <a:prstClr val="white"/>
                  </a:solidFill>
                  <a:effectLst/>
                  <a:uLnTx/>
                  <a:uFillTx/>
                  <a:latin typeface="等线" panose="02010600030101010101" pitchFamily="2" charset="-122"/>
                  <a:ea typeface="等线" panose="02010600030101010101" pitchFamily="2" charset="-122"/>
                  <a:cs typeface="+mn-cs"/>
                </a:rPr>
                <a:t>汉字字体的演变</a:t>
              </a:r>
              <a:endParaRPr kumimoji="0" lang="en-US" altLang="zh-CN" sz="8000" b="1" i="0" u="none" strike="noStrike" kern="1200" cap="none" spc="0" normalizeH="0" baseline="0" noProof="0" dirty="0">
                <a:ln>
                  <a:noFill/>
                </a:ln>
                <a:solidFill>
                  <a:prstClr val="white"/>
                </a:solidFill>
                <a:effectLst/>
                <a:uLnTx/>
                <a:uFillTx/>
                <a:latin typeface="等线" panose="02010600030101010101" pitchFamily="2" charset="-122"/>
                <a:ea typeface="等线" panose="02010600030101010101" pitchFamily="2" charset="-122"/>
                <a:cs typeface="+mn-cs"/>
              </a:endParaRP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323851" y="452967"/>
            <a:ext cx="2501900" cy="1667507"/>
            <a:chOff x="342255" y="1006856"/>
            <a:chExt cx="2501553" cy="1250629"/>
          </a:xfrm>
        </p:grpSpPr>
        <p:pic>
          <p:nvPicPr>
            <p:cNvPr id="17410" name="图片 4"/>
            <p:cNvPicPr>
              <a:picLocks noChangeAspect="1" noChangeArrowheads="1"/>
            </p:cNvPicPr>
            <p:nvPr/>
          </p:nvPicPr>
          <p:blipFill>
            <a:blip r:embed="rId2" cstate="email"/>
            <a:srcRect/>
            <a:stretch>
              <a:fillRect/>
            </a:stretch>
          </p:blipFill>
          <p:spPr bwMode="auto">
            <a:xfrm>
              <a:off x="342255" y="1059582"/>
              <a:ext cx="2501553" cy="552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矩形 3"/>
            <p:cNvSpPr/>
            <p:nvPr/>
          </p:nvSpPr>
          <p:spPr>
            <a:xfrm>
              <a:off x="921613" y="1006856"/>
              <a:ext cx="1831721" cy="1250629"/>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解词释义</a:t>
              </a:r>
            </a:p>
          </p:txBody>
        </p:sp>
      </p:grpSp>
      <p:grpSp>
        <p:nvGrpSpPr>
          <p:cNvPr id="3" name="组合 4"/>
          <p:cNvGrpSpPr/>
          <p:nvPr/>
        </p:nvGrpSpPr>
        <p:grpSpPr bwMode="auto">
          <a:xfrm>
            <a:off x="323851" y="2410886"/>
            <a:ext cx="2501900" cy="1667507"/>
            <a:chOff x="342255" y="1006856"/>
            <a:chExt cx="2501553" cy="1250630"/>
          </a:xfrm>
        </p:grpSpPr>
        <p:pic>
          <p:nvPicPr>
            <p:cNvPr id="17413" name="图片 4"/>
            <p:cNvPicPr>
              <a:picLocks noChangeAspect="1" noChangeArrowheads="1"/>
            </p:cNvPicPr>
            <p:nvPr/>
          </p:nvPicPr>
          <p:blipFill>
            <a:blip r:embed="rId2" cstate="email"/>
            <a:srcRect/>
            <a:stretch>
              <a:fillRect/>
            </a:stretch>
          </p:blipFill>
          <p:spPr bwMode="auto">
            <a:xfrm>
              <a:off x="342255" y="1059582"/>
              <a:ext cx="2501553" cy="552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矩形 6"/>
            <p:cNvSpPr/>
            <p:nvPr/>
          </p:nvSpPr>
          <p:spPr>
            <a:xfrm>
              <a:off x="921613" y="1006856"/>
              <a:ext cx="1831721" cy="1250630"/>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主题解说</a:t>
              </a:r>
            </a:p>
          </p:txBody>
        </p:sp>
      </p:grpSp>
      <p:sp>
        <p:nvSpPr>
          <p:cNvPr id="8" name="矩形 7"/>
          <p:cNvSpPr/>
          <p:nvPr/>
        </p:nvSpPr>
        <p:spPr>
          <a:xfrm>
            <a:off x="539751" y="1413934"/>
            <a:ext cx="6773863" cy="1667508"/>
          </a:xfrm>
          <a:prstGeom prst="rect">
            <a:avLst/>
          </a:prstGeom>
        </p:spPr>
        <p:txBody>
          <a:bodyPr>
            <a:spAutoFit/>
          </a:bodyPr>
          <a:lstStyle/>
          <a:p>
            <a:pPr marL="609600" marR="0" lvl="0" indent="-609600" algn="l" defTabSz="1219200" rtl="0" eaLnBrk="1" fontAlgn="auto" latinLnBrk="0" hangingPunct="1">
              <a:lnSpc>
                <a:spcPct val="120000"/>
              </a:lnSpc>
              <a:spcBef>
                <a:spcPts val="0"/>
              </a:spcBef>
              <a:spcAft>
                <a:spcPts val="0"/>
              </a:spcAft>
              <a:buClrTx/>
              <a:buSzTx/>
              <a:buFont typeface="Wingdings" panose="05000000000000000000" pitchFamily="2" charset="2"/>
              <a:buChar char="u"/>
              <a:defRPr/>
            </a:pPr>
            <a:r>
              <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纤细（</a:t>
            </a:r>
            <a:r>
              <a:rPr kumimoji="0" lang="en-US" altLang="zh-CN" sz="4265" b="1" i="0" u="none" strike="noStrike" kern="1200" cap="none" spc="0" normalizeH="0" baseline="0" noProof="0" dirty="0" err="1">
                <a:ln>
                  <a:noFill/>
                </a:ln>
                <a:solidFill>
                  <a:prstClr val="black"/>
                </a:solidFill>
                <a:effectLst/>
                <a:uLnTx/>
                <a:uFillTx/>
                <a:latin typeface="等线" panose="02010600030101010101" pitchFamily="2" charset="-122"/>
                <a:ea typeface="等线" panose="02010600030101010101" pitchFamily="2" charset="-122"/>
                <a:cs typeface="+mn-cs"/>
              </a:rPr>
              <a:t>xiān</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a:t>
            </a:r>
            <a:r>
              <a:rPr kumimoji="0" lang="en-US" altLang="zh-CN" sz="4265" b="1" i="0" u="none" strike="noStrike" kern="1200" cap="none" spc="0" normalizeH="0" baseline="0" noProof="0" dirty="0" err="1">
                <a:ln>
                  <a:noFill/>
                </a:ln>
                <a:solidFill>
                  <a:prstClr val="black"/>
                </a:solidFill>
                <a:effectLst/>
                <a:uLnTx/>
                <a:uFillTx/>
                <a:latin typeface="等线" panose="02010600030101010101" pitchFamily="2" charset="-122"/>
                <a:ea typeface="等线" panose="02010600030101010101" pitchFamily="2" charset="-122"/>
                <a:cs typeface="+mn-cs"/>
              </a:rPr>
              <a:t>xì</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非常细。</a:t>
            </a:r>
            <a:endPar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9" name="矩形 8"/>
          <p:cNvSpPr>
            <a:spLocks noChangeArrowheads="1"/>
          </p:cNvSpPr>
          <p:nvPr/>
        </p:nvSpPr>
        <p:spPr bwMode="auto">
          <a:xfrm>
            <a:off x="539750" y="3371852"/>
            <a:ext cx="8132763"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auto" latinLnBrk="0" hangingPunct="1">
              <a:lnSpc>
                <a:spcPct val="120000"/>
              </a:lnSpc>
              <a:spcBef>
                <a:spcPts val="0"/>
              </a:spcBef>
              <a:spcAft>
                <a:spcPts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本文用表格和文字相结合的形式，以“日、月、车、马”四个字为例，展示了几千年来汉字的演变过程。我们从中可以感受到，汉字有着悠久的历史和丰富的内涵。</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2" cstate="email"/>
          <a:stretch>
            <a:fillRect/>
          </a:stretch>
        </p:blipFill>
        <p:spPr>
          <a:xfrm>
            <a:off x="1136988" y="1509533"/>
            <a:ext cx="6870023" cy="5005115"/>
          </a:xfrm>
          <a:prstGeom prst="round2DiagRect">
            <a:avLst>
              <a:gd name="adj1" fmla="val 16667"/>
              <a:gd name="adj2" fmla="val 0"/>
            </a:avLst>
          </a:prstGeom>
          <a:ln w="88900" cap="sq">
            <a:solidFill>
              <a:srgbClr val="FFFFFF"/>
            </a:solidFill>
            <a:miter lim="800000"/>
            <a:headEnd/>
            <a:tailEnd/>
          </a:ln>
          <a:effectLst>
            <a:outerShdw blurRad="254000" algn="tl" rotWithShape="0">
              <a:srgbClr val="000000">
                <a:alpha val="43000"/>
              </a:srgbClr>
            </a:outerShdw>
          </a:effectLst>
        </p:spPr>
      </p:pic>
      <p:grpSp>
        <p:nvGrpSpPr>
          <p:cNvPr id="2" name="组合 1"/>
          <p:cNvGrpSpPr/>
          <p:nvPr/>
        </p:nvGrpSpPr>
        <p:grpSpPr bwMode="auto">
          <a:xfrm>
            <a:off x="323851" y="273053"/>
            <a:ext cx="2501900" cy="1667507"/>
            <a:chOff x="342255" y="1006856"/>
            <a:chExt cx="2501553" cy="1250630"/>
          </a:xfrm>
        </p:grpSpPr>
        <p:pic>
          <p:nvPicPr>
            <p:cNvPr id="18435" name="图片 4"/>
            <p:cNvPicPr>
              <a:picLocks noChangeAspect="1" noChangeArrowheads="1"/>
            </p:cNvPicPr>
            <p:nvPr/>
          </p:nvPicPr>
          <p:blipFill>
            <a:blip r:embed="rId3" cstate="email"/>
            <a:srcRect/>
            <a:stretch>
              <a:fillRect/>
            </a:stretch>
          </p:blipFill>
          <p:spPr bwMode="auto">
            <a:xfrm>
              <a:off x="342255" y="1059582"/>
              <a:ext cx="2501553" cy="552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矩形 3"/>
            <p:cNvSpPr/>
            <p:nvPr/>
          </p:nvSpPr>
          <p:spPr>
            <a:xfrm>
              <a:off x="921613" y="1006856"/>
              <a:ext cx="1831721" cy="1250630"/>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拓展延伸</a:t>
              </a:r>
            </a:p>
          </p:txBody>
        </p:sp>
      </p:grpSp>
      <p:grpSp>
        <p:nvGrpSpPr>
          <p:cNvPr id="3" name="组合 7"/>
          <p:cNvGrpSpPr/>
          <p:nvPr/>
        </p:nvGrpSpPr>
        <p:grpSpPr bwMode="auto">
          <a:xfrm rot="1047816">
            <a:off x="3475039" y="-273604"/>
            <a:ext cx="2593975" cy="2062743"/>
            <a:chOff x="6531198" y="3388568"/>
            <a:chExt cx="2594632" cy="1547529"/>
          </a:xfrm>
        </p:grpSpPr>
        <p:pic>
          <p:nvPicPr>
            <p:cNvPr id="18438" name="图片 5"/>
            <p:cNvPicPr>
              <a:picLocks noChangeAspect="1" noChangeArrowheads="1"/>
            </p:cNvPicPr>
            <p:nvPr/>
          </p:nvPicPr>
          <p:blipFill>
            <a:blip r:embed="rId4" cstate="email"/>
            <a:srcRect/>
            <a:stretch>
              <a:fillRect/>
            </a:stretch>
          </p:blipFill>
          <p:spPr bwMode="auto">
            <a:xfrm rot="-1289112">
              <a:off x="6531198" y="3463619"/>
              <a:ext cx="2594632" cy="13974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矩形 6"/>
            <p:cNvSpPr/>
            <p:nvPr/>
          </p:nvSpPr>
          <p:spPr>
            <a:xfrm rot="20339392">
              <a:off x="6700360" y="3388568"/>
              <a:ext cx="2256308" cy="1547529"/>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5335" b="1" i="0" u="none" strike="noStrike" kern="1200" cap="none" spc="0" normalizeH="0" baseline="0" noProof="0" dirty="0">
                  <a:ln w="12700">
                    <a:solidFill>
                      <a:srgbClr val="4472C4"/>
                    </a:solidFill>
                    <a:prstDash val="solid"/>
                  </a:ln>
                  <a:solidFill>
                    <a:srgbClr val="0000FF"/>
                  </a:solidFill>
                  <a:effectLst/>
                  <a:uLnTx/>
                  <a:uFillTx/>
                  <a:latin typeface="等线" panose="02010600030101010101" pitchFamily="2" charset="-122"/>
                  <a:ea typeface="等线" panose="02010600030101010101" pitchFamily="2" charset="-122"/>
                  <a:cs typeface="+mn-cs"/>
                </a:rPr>
                <a:t>字体欣赏</a:t>
              </a: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图片 7"/>
          <p:cNvPicPr>
            <a:picLocks noChangeAspect="1" noChangeArrowheads="1"/>
          </p:cNvPicPr>
          <p:nvPr/>
        </p:nvPicPr>
        <p:blipFill>
          <a:blip r:embed="rId2"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矩形 1"/>
          <p:cNvSpPr/>
          <p:nvPr/>
        </p:nvSpPr>
        <p:spPr>
          <a:xfrm>
            <a:off x="298451" y="158752"/>
            <a:ext cx="8547100" cy="11118428"/>
          </a:xfrm>
          <a:prstGeom prst="rect">
            <a:avLst/>
          </a:prstGeom>
        </p:spPr>
        <p:txBody>
          <a:bodyPr>
            <a:spAutoFit/>
          </a:bodyPr>
          <a:lstStyle/>
          <a:p>
            <a:pPr marL="0" marR="0" lvl="0" indent="0" algn="ctr" defTabSz="1219200" rtl="0" eaLnBrk="1" fontAlgn="auto" latinLnBrk="0" hangingPunct="1">
              <a:lnSpc>
                <a:spcPct val="14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white"/>
                </a:solidFill>
                <a:effectLst/>
                <a:uLnTx/>
                <a:uFillTx/>
                <a:latin typeface="等线" panose="02010600030101010101" pitchFamily="2" charset="-122"/>
                <a:ea typeface="等线" panose="02010600030101010101" pitchFamily="2" charset="-122"/>
                <a:cs typeface="+mn-cs"/>
              </a:rPr>
              <a:t>赞汉字</a:t>
            </a:r>
          </a:p>
          <a:p>
            <a:pPr marL="0" marR="0" lvl="0" indent="0" algn="ctr" defTabSz="1219200" rtl="0" eaLnBrk="1" fontAlgn="auto" latinLnBrk="0" hangingPunct="1">
              <a:lnSpc>
                <a:spcPct val="14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rPr>
              <a:t>汪竹柏</a:t>
            </a:r>
          </a:p>
          <a:p>
            <a:pPr marL="0" marR="0" lvl="0" indent="0" algn="ctr" defTabSz="1219200" rtl="0" eaLnBrk="1" fontAlgn="auto" latinLnBrk="0" hangingPunct="1">
              <a:lnSpc>
                <a:spcPct val="14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rPr>
              <a:t>中华汉字，生动形象。传播文明，盖世无双。</a:t>
            </a:r>
          </a:p>
          <a:p>
            <a:pPr marL="0" marR="0" lvl="0" indent="0" algn="ctr" defTabSz="1219200" rtl="0" eaLnBrk="1" fontAlgn="auto" latinLnBrk="0" hangingPunct="1">
              <a:lnSpc>
                <a:spcPct val="14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rPr>
              <a:t>连缀成句，顿挫抑扬。书法字体，各具特长。</a:t>
            </a:r>
          </a:p>
          <a:p>
            <a:pPr marL="0" marR="0" lvl="0" indent="0" algn="ctr" defTabSz="1219200" rtl="0" eaLnBrk="1" fontAlgn="auto" latinLnBrk="0" hangingPunct="1">
              <a:lnSpc>
                <a:spcPct val="14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rPr>
              <a:t>篆书隶书，古色古香。行书流畅，正楷端庄。</a:t>
            </a:r>
          </a:p>
          <a:p>
            <a:pPr marL="0" marR="0" lvl="0" indent="0" algn="ctr" defTabSz="1219200" rtl="0" eaLnBrk="1" fontAlgn="auto" latinLnBrk="0" hangingPunct="1">
              <a:lnSpc>
                <a:spcPct val="14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rPr>
              <a:t>狂草奔放，凤舞龙翔。对联形式，汉字独创。</a:t>
            </a:r>
          </a:p>
          <a:p>
            <a:pPr marL="0" marR="0" lvl="0" indent="0" algn="ctr" defTabSz="1219200" rtl="0" eaLnBrk="1" fontAlgn="auto" latinLnBrk="0" hangingPunct="1">
              <a:lnSpc>
                <a:spcPct val="14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rPr>
              <a:t>左右工整，能简能详。既便言志，又供观赏。</a:t>
            </a:r>
          </a:p>
        </p:txBody>
      </p:sp>
      <p:sp>
        <p:nvSpPr>
          <p:cNvPr id="3" name="矩形 2"/>
          <p:cNvSpPr/>
          <p:nvPr/>
        </p:nvSpPr>
        <p:spPr>
          <a:xfrm>
            <a:off x="2749551" y="2578101"/>
            <a:ext cx="792163" cy="1274195"/>
          </a:xfrm>
          <a:prstGeom prst="rect">
            <a:avLst/>
          </a:prstGeom>
        </p:spPr>
        <p:txBody>
          <a:bodyPr>
            <a:spAutoFit/>
          </a:bodyPr>
          <a:lstStyle/>
          <a:p>
            <a:pPr marL="0" marR="0" lvl="0" indent="0" algn="ctr" defTabSz="1219200" rtl="0" eaLnBrk="1" fontAlgn="auto" latinLnBrk="0" hangingPunct="1">
              <a:lnSpc>
                <a:spcPct val="120000"/>
              </a:lnSpc>
              <a:spcBef>
                <a:spcPts val="0"/>
              </a:spcBef>
              <a:spcAft>
                <a:spcPts val="0"/>
              </a:spcAft>
              <a:buClrTx/>
              <a:buSzTx/>
              <a:buFontTx/>
              <a:buNone/>
              <a:defRPr/>
            </a:pPr>
            <a:r>
              <a:rPr kumimoji="0" lang="en-US" altLang="zh-CN" sz="3200" b="1" i="0" u="none" strike="noStrike" kern="1200" cap="none" spc="0" normalizeH="0" baseline="0" noProof="0" dirty="0" err="1">
                <a:ln>
                  <a:noFill/>
                </a:ln>
                <a:solidFill>
                  <a:srgbClr val="FFFF00"/>
                </a:solidFill>
                <a:effectLst/>
                <a:uLnTx/>
                <a:uFillTx/>
                <a:latin typeface="等线" panose="02010600030101010101" pitchFamily="2" charset="-122"/>
                <a:ea typeface="等线" panose="02010600030101010101" pitchFamily="2" charset="-122"/>
                <a:cs typeface="+mn-cs"/>
              </a:rPr>
              <a:t>cuò</a:t>
            </a:r>
            <a:endParaRPr kumimoji="0" lang="zh-CN" altLang="en-US" sz="3200" b="1" i="0" u="none" strike="noStrike" kern="1200" cap="none" spc="0" normalizeH="0" baseline="0" noProof="0" dirty="0">
              <a:ln>
                <a:noFill/>
              </a:ln>
              <a:solidFill>
                <a:srgbClr val="FFFF00"/>
              </a:solidFill>
              <a:effectLst/>
              <a:uLnTx/>
              <a:uFillTx/>
              <a:latin typeface="楷体" panose="02010609060101010101" pitchFamily="49" charset="-122"/>
              <a:ea typeface="楷体" panose="02010609060101010101" pitchFamily="49" charset="-122"/>
              <a:cs typeface="+mn-cs"/>
            </a:endParaRPr>
          </a:p>
        </p:txBody>
      </p:sp>
      <p:sp>
        <p:nvSpPr>
          <p:cNvPr id="4" name="矩形 3"/>
          <p:cNvSpPr/>
          <p:nvPr/>
        </p:nvSpPr>
        <p:spPr>
          <a:xfrm>
            <a:off x="3325813" y="2578102"/>
            <a:ext cx="525462" cy="1274195"/>
          </a:xfrm>
          <a:prstGeom prst="rect">
            <a:avLst/>
          </a:prstGeom>
        </p:spPr>
        <p:txBody>
          <a:bodyPr>
            <a:spAutoFit/>
          </a:bodyPr>
          <a:lstStyle/>
          <a:p>
            <a:pPr marL="0" marR="0" lvl="0" indent="0" algn="ctr" defTabSz="1219200" rtl="0" eaLnBrk="1" fontAlgn="auto" latinLnBrk="0" hangingPunct="1">
              <a:lnSpc>
                <a:spcPct val="120000"/>
              </a:lnSpc>
              <a:spcBef>
                <a:spcPts val="0"/>
              </a:spcBef>
              <a:spcAft>
                <a:spcPts val="0"/>
              </a:spcAft>
              <a:buClrTx/>
              <a:buSzTx/>
              <a:buFontTx/>
              <a:buNone/>
              <a:defRPr/>
            </a:pPr>
            <a:r>
              <a:rPr kumimoji="0" lang="en-US" altLang="zh-CN" sz="3200" b="1" i="0" u="none" strike="noStrike" kern="1200" cap="none" spc="0" normalizeH="0" baseline="0" noProof="0" dirty="0" err="1">
                <a:ln>
                  <a:noFill/>
                </a:ln>
                <a:solidFill>
                  <a:srgbClr val="FFFF00"/>
                </a:solidFill>
                <a:effectLst/>
                <a:uLnTx/>
                <a:uFillTx/>
                <a:latin typeface="等线" panose="02010600030101010101" pitchFamily="2" charset="-122"/>
                <a:ea typeface="等线" panose="02010600030101010101" pitchFamily="2" charset="-122"/>
                <a:cs typeface="+mn-cs"/>
              </a:rPr>
              <a:t>yì</a:t>
            </a:r>
            <a:endParaRPr kumimoji="0" lang="zh-CN" altLang="en-US" sz="3200" b="1" i="0" u="none" strike="noStrike" kern="1200" cap="none" spc="0" normalizeH="0" baseline="0" noProof="0" dirty="0">
              <a:ln>
                <a:noFill/>
              </a:ln>
              <a:solidFill>
                <a:srgbClr val="FFFF00"/>
              </a:solidFill>
              <a:effectLst/>
              <a:uLnTx/>
              <a:uFillTx/>
              <a:latin typeface="楷体" panose="02010609060101010101" pitchFamily="49" charset="-122"/>
              <a:ea typeface="楷体" panose="02010609060101010101" pitchFamily="49" charset="-122"/>
              <a:cs typeface="+mn-cs"/>
            </a:endParaRPr>
          </a:p>
        </p:txBody>
      </p:sp>
      <p:sp>
        <p:nvSpPr>
          <p:cNvPr id="5" name="矩形 4"/>
          <p:cNvSpPr/>
          <p:nvPr/>
        </p:nvSpPr>
        <p:spPr>
          <a:xfrm>
            <a:off x="107951" y="3524252"/>
            <a:ext cx="1082675" cy="1274195"/>
          </a:xfrm>
          <a:prstGeom prst="rect">
            <a:avLst/>
          </a:prstGeom>
        </p:spPr>
        <p:txBody>
          <a:bodyPr>
            <a:spAutoFit/>
          </a:bodyPr>
          <a:lstStyle/>
          <a:p>
            <a:pPr marL="0" marR="0" lvl="0" indent="0" algn="ctr" defTabSz="1219200" rtl="0" eaLnBrk="1" fontAlgn="auto" latinLnBrk="0" hangingPunct="1">
              <a:lnSpc>
                <a:spcPct val="120000"/>
              </a:lnSpc>
              <a:spcBef>
                <a:spcPts val="0"/>
              </a:spcBef>
              <a:spcAft>
                <a:spcPts val="0"/>
              </a:spcAft>
              <a:buClrTx/>
              <a:buSzTx/>
              <a:buFontTx/>
              <a:buNone/>
              <a:defRPr/>
            </a:pPr>
            <a:r>
              <a:rPr kumimoji="0" lang="en-US" altLang="zh-CN" sz="3200" b="1" i="0" u="none" strike="noStrike" kern="1200" cap="none" spc="0" normalizeH="0" baseline="0" noProof="0" dirty="0" err="1">
                <a:ln>
                  <a:noFill/>
                </a:ln>
                <a:solidFill>
                  <a:srgbClr val="FFFF00"/>
                </a:solidFill>
                <a:effectLst/>
                <a:uLnTx/>
                <a:uFillTx/>
                <a:latin typeface="等线" panose="02010600030101010101" pitchFamily="2" charset="-122"/>
                <a:ea typeface="等线" panose="02010600030101010101" pitchFamily="2" charset="-122"/>
                <a:cs typeface="+mn-cs"/>
              </a:rPr>
              <a:t>zhuàn</a:t>
            </a:r>
            <a:endParaRPr kumimoji="0" lang="zh-CN" altLang="en-US" sz="3200" b="1" i="0" u="none" strike="noStrike" kern="1200" cap="none" spc="0" normalizeH="0" baseline="0" noProof="0" dirty="0">
              <a:ln>
                <a:noFill/>
              </a:ln>
              <a:solidFill>
                <a:srgbClr val="FFFF00"/>
              </a:solidFill>
              <a:effectLst/>
              <a:uLnTx/>
              <a:uFillTx/>
              <a:latin typeface="楷体" panose="02010609060101010101" pitchFamily="49" charset="-122"/>
              <a:ea typeface="楷体" panose="02010609060101010101" pitchFamily="49" charset="-122"/>
              <a:cs typeface="+mn-cs"/>
            </a:endParaRPr>
          </a:p>
        </p:txBody>
      </p:sp>
      <p:sp>
        <p:nvSpPr>
          <p:cNvPr id="6" name="矩形 5"/>
          <p:cNvSpPr/>
          <p:nvPr/>
        </p:nvSpPr>
        <p:spPr>
          <a:xfrm>
            <a:off x="1228725" y="3524252"/>
            <a:ext cx="573088" cy="1274195"/>
          </a:xfrm>
          <a:prstGeom prst="rect">
            <a:avLst/>
          </a:prstGeom>
        </p:spPr>
        <p:txBody>
          <a:bodyPr>
            <a:spAutoFit/>
          </a:bodyPr>
          <a:lstStyle/>
          <a:p>
            <a:pPr marL="0" marR="0" lvl="0" indent="0" algn="ctr" defTabSz="1219200" rtl="0" eaLnBrk="1" fontAlgn="auto" latinLnBrk="0" hangingPunct="1">
              <a:lnSpc>
                <a:spcPct val="120000"/>
              </a:lnSpc>
              <a:spcBef>
                <a:spcPts val="0"/>
              </a:spcBef>
              <a:spcAft>
                <a:spcPts val="0"/>
              </a:spcAft>
              <a:buClrTx/>
              <a:buSzTx/>
              <a:buFontTx/>
              <a:buNone/>
              <a:defRPr/>
            </a:pPr>
            <a:r>
              <a:rPr kumimoji="0" lang="en-US" altLang="zh-CN" sz="3200" b="1" i="0" u="none" strike="noStrike" kern="1200" cap="none" spc="0" normalizeH="0" baseline="0" noProof="0" dirty="0" err="1">
                <a:ln>
                  <a:noFill/>
                </a:ln>
                <a:solidFill>
                  <a:srgbClr val="FFFF00"/>
                </a:solidFill>
                <a:effectLst/>
                <a:uLnTx/>
                <a:uFillTx/>
                <a:latin typeface="等线" panose="02010600030101010101" pitchFamily="2" charset="-122"/>
                <a:ea typeface="等线" panose="02010600030101010101" pitchFamily="2" charset="-122"/>
                <a:cs typeface="+mn-cs"/>
              </a:rPr>
              <a:t>lì</a:t>
            </a:r>
            <a:endParaRPr kumimoji="0" lang="zh-CN" altLang="en-US" sz="3200" b="1" i="0" u="none" strike="noStrike" kern="1200" cap="none" spc="0" normalizeH="0" baseline="0" noProof="0" dirty="0">
              <a:ln>
                <a:noFill/>
              </a:ln>
              <a:solidFill>
                <a:srgbClr val="FFFF00"/>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5"/>
          <p:cNvGrpSpPr/>
          <p:nvPr/>
        </p:nvGrpSpPr>
        <p:grpSpPr bwMode="auto">
          <a:xfrm>
            <a:off x="-3175" y="-10584"/>
            <a:ext cx="9147175" cy="6868584"/>
            <a:chOff x="-2818" y="-7234"/>
            <a:chExt cx="9482209" cy="5150734"/>
          </a:xfrm>
        </p:grpSpPr>
        <p:pic>
          <p:nvPicPr>
            <p:cNvPr id="20482" name="图片 6"/>
            <p:cNvPicPr>
              <a:picLocks noChangeAspect="1" noChangeArrowheads="1"/>
            </p:cNvPicPr>
            <p:nvPr/>
          </p:nvPicPr>
          <p:blipFill>
            <a:blip r:embed="rId2" cstate="email"/>
            <a:srcRect/>
            <a:stretch>
              <a:fillRect/>
            </a:stretch>
          </p:blipFill>
          <p:spPr bwMode="auto">
            <a:xfrm>
              <a:off x="0" y="-7234"/>
              <a:ext cx="9479391" cy="51507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483" name="图片 7"/>
            <p:cNvPicPr>
              <a:picLocks noChangeAspect="1" noChangeArrowheads="1"/>
            </p:cNvPicPr>
            <p:nvPr/>
          </p:nvPicPr>
          <p:blipFill>
            <a:blip r:embed="rId3" cstate="email">
              <a:clrChange>
                <a:clrFrom>
                  <a:srgbClr val="E6E6E6"/>
                </a:clrFrom>
                <a:clrTo>
                  <a:srgbClr val="E6E6E6">
                    <a:alpha val="0"/>
                  </a:srgbClr>
                </a:clrTo>
              </a:clrChange>
            </a:blip>
            <a:srcRect/>
            <a:stretch>
              <a:fillRect/>
            </a:stretch>
          </p:blipFill>
          <p:spPr bwMode="auto">
            <a:xfrm>
              <a:off x="-2818" y="0"/>
              <a:ext cx="947939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矩形 8"/>
            <p:cNvSpPr/>
            <p:nvPr/>
          </p:nvSpPr>
          <p:spPr>
            <a:xfrm>
              <a:off x="473" y="1276878"/>
              <a:ext cx="9478918" cy="2592034"/>
            </a:xfrm>
            <a:prstGeom prst="rect">
              <a:avLst/>
            </a:prstGeom>
            <a:solidFill>
              <a:srgbClr val="9954CC">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auto" latinLnBrk="0" hangingPunct="0">
                <a:lnSpc>
                  <a:spcPct val="100000"/>
                </a:lnSpc>
                <a:spcBef>
                  <a:spcPts val="0"/>
                </a:spcBef>
                <a:spcAft>
                  <a:spcPts val="0"/>
                </a:spcAft>
                <a:buClrTx/>
                <a:buSzTx/>
                <a:buFontTx/>
                <a:buNone/>
                <a:defRPr/>
              </a:pPr>
              <a:endParaRPr kumimoji="0" lang="zh-CN" altLang="en-US" sz="24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grpSp>
      <p:sp>
        <p:nvSpPr>
          <p:cNvPr id="4" name="矩形 3"/>
          <p:cNvSpPr/>
          <p:nvPr/>
        </p:nvSpPr>
        <p:spPr bwMode="auto">
          <a:xfrm>
            <a:off x="1835151" y="2565401"/>
            <a:ext cx="6192838" cy="3046988"/>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8000" b="1" i="0" u="none" strike="noStrike" kern="1200" cap="none" spc="0" normalizeH="0" baseline="0" noProof="0" dirty="0">
                <a:ln>
                  <a:noFill/>
                </a:ln>
                <a:solidFill>
                  <a:prstClr val="white"/>
                </a:solidFill>
                <a:effectLst/>
                <a:uLnTx/>
                <a:uFillTx/>
                <a:latin typeface="等线" panose="02010600030101010101" pitchFamily="2" charset="-122"/>
                <a:ea typeface="等线" panose="02010600030101010101" pitchFamily="2" charset="-122"/>
                <a:cs typeface="+mn-cs"/>
              </a:rPr>
              <a:t>2.</a:t>
            </a:r>
            <a:r>
              <a:rPr kumimoji="0" lang="zh-CN" altLang="en-US" sz="8000" b="1" i="0" u="none" strike="noStrike" kern="1200" cap="none" spc="0" normalizeH="0" baseline="0" noProof="0" dirty="0">
                <a:ln>
                  <a:noFill/>
                </a:ln>
                <a:solidFill>
                  <a:prstClr val="white"/>
                </a:solidFill>
                <a:effectLst/>
                <a:uLnTx/>
                <a:uFillTx/>
                <a:latin typeface="等线" panose="02010600030101010101" pitchFamily="2" charset="-122"/>
                <a:ea typeface="等线" panose="02010600030101010101" pitchFamily="2" charset="-122"/>
                <a:cs typeface="+mn-cs"/>
              </a:rPr>
              <a:t>甲骨文的发现</a:t>
            </a:r>
            <a:endParaRPr kumimoji="0" lang="en-US" altLang="zh-CN" sz="8000" b="1" i="0" u="none" strike="noStrike" kern="1200" cap="none" spc="0" normalizeH="0" baseline="0" noProof="0" dirty="0">
              <a:ln>
                <a:noFill/>
              </a:ln>
              <a:solidFill>
                <a:prstClr val="white"/>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transition spd="slow">
    <p:cover dir="rd"/>
  </p:transition>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325438" y="740834"/>
            <a:ext cx="2501900" cy="1667507"/>
            <a:chOff x="342255" y="1006856"/>
            <a:chExt cx="2501553" cy="1250629"/>
          </a:xfrm>
        </p:grpSpPr>
        <p:pic>
          <p:nvPicPr>
            <p:cNvPr id="21506" name="图片 4"/>
            <p:cNvPicPr>
              <a:picLocks noChangeAspect="1" noChangeArrowheads="1"/>
            </p:cNvPicPr>
            <p:nvPr/>
          </p:nvPicPr>
          <p:blipFill>
            <a:blip r:embed="rId2" cstate="email"/>
            <a:srcRect/>
            <a:stretch>
              <a:fillRect/>
            </a:stretch>
          </p:blipFill>
          <p:spPr bwMode="auto">
            <a:xfrm>
              <a:off x="342255" y="1059582"/>
              <a:ext cx="2501553" cy="552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矩形 3"/>
            <p:cNvSpPr/>
            <p:nvPr/>
          </p:nvSpPr>
          <p:spPr>
            <a:xfrm>
              <a:off x="921612" y="1006856"/>
              <a:ext cx="1831721" cy="1250629"/>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解词释义</a:t>
              </a:r>
            </a:p>
          </p:txBody>
        </p:sp>
      </p:grpSp>
      <p:sp>
        <p:nvSpPr>
          <p:cNvPr id="21508" name="矩形 1"/>
          <p:cNvSpPr>
            <a:spLocks noChangeArrowheads="1"/>
          </p:cNvSpPr>
          <p:nvPr/>
        </p:nvSpPr>
        <p:spPr bwMode="auto">
          <a:xfrm>
            <a:off x="466726" y="1989667"/>
            <a:ext cx="8208963"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龙骨</a:t>
            </a:r>
            <a:r>
              <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古代脊椎动物的骨骼化石。绝大部分是第三纪后期和第四纪哺乳类（如象、马、鹿、羚羊等）的骨骼化石。中医学上入药，性平、味甘涩，功能是镇定、固涩。</a:t>
            </a:r>
          </a:p>
        </p:txBody>
      </p:sp>
    </p:spTree>
  </p:cSld>
  <p:clrMapOvr>
    <a:masterClrMapping/>
  </p:clrMapOvr>
  <p:transition spd="slow">
    <p:cover dir="rd"/>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7"/>
          <p:cNvGrpSpPr/>
          <p:nvPr/>
        </p:nvGrpSpPr>
        <p:grpSpPr bwMode="auto">
          <a:xfrm>
            <a:off x="501650" y="2514601"/>
            <a:ext cx="1141413" cy="1511300"/>
            <a:chOff x="2437" y="2032"/>
            <a:chExt cx="1244" cy="1264"/>
          </a:xfrm>
        </p:grpSpPr>
        <p:sp>
          <p:nvSpPr>
            <p:cNvPr id="15362"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defTabSz="1219200" fontAlgn="base">
                <a:spcBef>
                  <a:spcPct val="0"/>
                </a:spcBef>
                <a:spcAft>
                  <a:spcPct val="0"/>
                </a:spcAft>
                <a:defRPr/>
              </a:pPr>
              <a:endParaRPr lang="zh-CN" altLang="en-US" sz="2135">
                <a:solidFill>
                  <a:srgbClr val="0000FF"/>
                </a:solidFill>
                <a:latin typeface="楷体" panose="02010609060101010101" pitchFamily="49" charset="-122"/>
                <a:ea typeface="楷体" panose="02010609060101010101" pitchFamily="49" charset="-122"/>
              </a:endParaRPr>
            </a:p>
          </p:txBody>
        </p:sp>
        <p:cxnSp>
          <p:nvCxnSpPr>
            <p:cNvPr id="15363"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5364"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5365" name="TextBox 1"/>
          <p:cNvSpPr txBox="1">
            <a:spLocks noChangeArrowheads="1"/>
          </p:cNvSpPr>
          <p:nvPr/>
        </p:nvSpPr>
        <p:spPr bwMode="auto">
          <a:xfrm>
            <a:off x="590551" y="2468034"/>
            <a:ext cx="107315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8800" b="1">
                <a:solidFill>
                  <a:srgbClr val="0000FF"/>
                </a:solidFill>
                <a:latin typeface="楷体" panose="02010609060101010101" pitchFamily="49" charset="-122"/>
                <a:ea typeface="楷体" panose="02010609060101010101" pitchFamily="49" charset="-122"/>
              </a:rPr>
              <a:t>蝴</a:t>
            </a:r>
          </a:p>
        </p:txBody>
      </p:sp>
      <p:grpSp>
        <p:nvGrpSpPr>
          <p:cNvPr id="3" name="组合 7"/>
          <p:cNvGrpSpPr/>
          <p:nvPr/>
        </p:nvGrpSpPr>
        <p:grpSpPr bwMode="auto">
          <a:xfrm>
            <a:off x="4029076" y="2514601"/>
            <a:ext cx="1141413" cy="1511300"/>
            <a:chOff x="2437" y="2032"/>
            <a:chExt cx="1244" cy="1264"/>
          </a:xfrm>
        </p:grpSpPr>
        <p:sp>
          <p:nvSpPr>
            <p:cNvPr id="15367"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defTabSz="1219200" fontAlgn="base">
                <a:spcBef>
                  <a:spcPct val="0"/>
                </a:spcBef>
                <a:spcAft>
                  <a:spcPct val="0"/>
                </a:spcAft>
                <a:defRPr/>
              </a:pPr>
              <a:endParaRPr lang="zh-CN" altLang="en-US" sz="2135">
                <a:solidFill>
                  <a:srgbClr val="0000FF"/>
                </a:solidFill>
                <a:latin typeface="楷体" panose="02010609060101010101" pitchFamily="49" charset="-122"/>
                <a:ea typeface="楷体" panose="02010609060101010101" pitchFamily="49" charset="-122"/>
              </a:endParaRPr>
            </a:p>
          </p:txBody>
        </p:sp>
        <p:cxnSp>
          <p:nvCxnSpPr>
            <p:cNvPr id="15368"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5369"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grpSp>
        <p:nvGrpSpPr>
          <p:cNvPr id="4" name="组合 7"/>
          <p:cNvGrpSpPr/>
          <p:nvPr/>
        </p:nvGrpSpPr>
        <p:grpSpPr bwMode="auto">
          <a:xfrm>
            <a:off x="1674814" y="2514601"/>
            <a:ext cx="1141412" cy="1511300"/>
            <a:chOff x="2437" y="2032"/>
            <a:chExt cx="1244" cy="1264"/>
          </a:xfrm>
        </p:grpSpPr>
        <p:sp>
          <p:nvSpPr>
            <p:cNvPr id="15371"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defTabSz="1219200" fontAlgn="base">
                <a:spcBef>
                  <a:spcPct val="0"/>
                </a:spcBef>
                <a:spcAft>
                  <a:spcPct val="0"/>
                </a:spcAft>
                <a:defRPr/>
              </a:pPr>
              <a:endParaRPr lang="zh-CN" altLang="en-US" sz="2135">
                <a:solidFill>
                  <a:srgbClr val="0000FF"/>
                </a:solidFill>
                <a:latin typeface="楷体" panose="02010609060101010101" pitchFamily="49" charset="-122"/>
                <a:ea typeface="楷体" panose="02010609060101010101" pitchFamily="49" charset="-122"/>
              </a:endParaRPr>
            </a:p>
          </p:txBody>
        </p:sp>
        <p:cxnSp>
          <p:nvCxnSpPr>
            <p:cNvPr id="15372"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5373"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5374" name="TextBox 1"/>
          <p:cNvSpPr txBox="1">
            <a:spLocks noChangeArrowheads="1"/>
          </p:cNvSpPr>
          <p:nvPr/>
        </p:nvSpPr>
        <p:spPr bwMode="auto">
          <a:xfrm>
            <a:off x="1763713" y="2468034"/>
            <a:ext cx="107315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8800" b="1">
                <a:solidFill>
                  <a:srgbClr val="0000FF"/>
                </a:solidFill>
                <a:latin typeface="楷体" panose="02010609060101010101" pitchFamily="49" charset="-122"/>
                <a:ea typeface="楷体" panose="02010609060101010101" pitchFamily="49" charset="-122"/>
              </a:rPr>
              <a:t>蚂</a:t>
            </a:r>
          </a:p>
        </p:txBody>
      </p:sp>
      <p:grpSp>
        <p:nvGrpSpPr>
          <p:cNvPr id="5" name="组合 7"/>
          <p:cNvGrpSpPr/>
          <p:nvPr/>
        </p:nvGrpSpPr>
        <p:grpSpPr bwMode="auto">
          <a:xfrm>
            <a:off x="2847976" y="2514601"/>
            <a:ext cx="1141413" cy="1511300"/>
            <a:chOff x="2437" y="2032"/>
            <a:chExt cx="1244" cy="1264"/>
          </a:xfrm>
        </p:grpSpPr>
        <p:sp>
          <p:nvSpPr>
            <p:cNvPr id="15376"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defTabSz="1219200" fontAlgn="base">
                <a:spcBef>
                  <a:spcPct val="0"/>
                </a:spcBef>
                <a:spcAft>
                  <a:spcPct val="0"/>
                </a:spcAft>
                <a:defRPr/>
              </a:pPr>
              <a:endParaRPr lang="zh-CN" altLang="en-US" sz="2135">
                <a:solidFill>
                  <a:srgbClr val="0000FF"/>
                </a:solidFill>
                <a:latin typeface="楷体" panose="02010609060101010101" pitchFamily="49" charset="-122"/>
                <a:ea typeface="楷体" panose="02010609060101010101" pitchFamily="49" charset="-122"/>
              </a:endParaRPr>
            </a:p>
          </p:txBody>
        </p:sp>
        <p:cxnSp>
          <p:nvCxnSpPr>
            <p:cNvPr id="15377"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5378"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5379" name="TextBox 1"/>
          <p:cNvSpPr txBox="1">
            <a:spLocks noChangeArrowheads="1"/>
          </p:cNvSpPr>
          <p:nvPr/>
        </p:nvSpPr>
        <p:spPr bwMode="auto">
          <a:xfrm>
            <a:off x="2936875" y="2468034"/>
            <a:ext cx="107315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8800" b="1">
                <a:solidFill>
                  <a:srgbClr val="0000FF"/>
                </a:solidFill>
                <a:latin typeface="楷体" panose="02010609060101010101" pitchFamily="49" charset="-122"/>
                <a:ea typeface="楷体" panose="02010609060101010101" pitchFamily="49" charset="-122"/>
              </a:rPr>
              <a:t>蚱</a:t>
            </a:r>
          </a:p>
        </p:txBody>
      </p:sp>
      <p:grpSp>
        <p:nvGrpSpPr>
          <p:cNvPr id="6" name="组合 7"/>
          <p:cNvGrpSpPr/>
          <p:nvPr/>
        </p:nvGrpSpPr>
        <p:grpSpPr bwMode="auto">
          <a:xfrm>
            <a:off x="5210176" y="2514601"/>
            <a:ext cx="1141413" cy="1511300"/>
            <a:chOff x="2437" y="2032"/>
            <a:chExt cx="1244" cy="1264"/>
          </a:xfrm>
        </p:grpSpPr>
        <p:sp>
          <p:nvSpPr>
            <p:cNvPr id="15381"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defTabSz="1219200" fontAlgn="base">
                <a:spcBef>
                  <a:spcPct val="0"/>
                </a:spcBef>
                <a:spcAft>
                  <a:spcPct val="0"/>
                </a:spcAft>
                <a:defRPr/>
              </a:pPr>
              <a:endParaRPr lang="zh-CN" altLang="en-US" sz="2135">
                <a:solidFill>
                  <a:srgbClr val="0000FF"/>
                </a:solidFill>
                <a:latin typeface="楷体" panose="02010609060101010101" pitchFamily="49" charset="-122"/>
                <a:ea typeface="楷体" panose="02010609060101010101" pitchFamily="49" charset="-122"/>
              </a:endParaRPr>
            </a:p>
          </p:txBody>
        </p:sp>
        <p:cxnSp>
          <p:nvCxnSpPr>
            <p:cNvPr id="15382"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5383"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5384" name="TextBox 1"/>
          <p:cNvSpPr txBox="1">
            <a:spLocks noChangeArrowheads="1"/>
          </p:cNvSpPr>
          <p:nvPr/>
        </p:nvSpPr>
        <p:spPr bwMode="auto">
          <a:xfrm>
            <a:off x="5299075" y="2468034"/>
            <a:ext cx="107315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8800" b="1">
                <a:solidFill>
                  <a:srgbClr val="0000FF"/>
                </a:solidFill>
                <a:latin typeface="楷体" panose="02010609060101010101" pitchFamily="49" charset="-122"/>
                <a:ea typeface="楷体" panose="02010609060101010101" pitchFamily="49" charset="-122"/>
              </a:rPr>
              <a:t>樱</a:t>
            </a:r>
          </a:p>
        </p:txBody>
      </p:sp>
      <p:grpSp>
        <p:nvGrpSpPr>
          <p:cNvPr id="7" name="组合 7"/>
          <p:cNvGrpSpPr/>
          <p:nvPr/>
        </p:nvGrpSpPr>
        <p:grpSpPr bwMode="auto">
          <a:xfrm>
            <a:off x="6383338" y="2514601"/>
            <a:ext cx="1141412" cy="1511300"/>
            <a:chOff x="2437" y="2032"/>
            <a:chExt cx="1244" cy="1264"/>
          </a:xfrm>
        </p:grpSpPr>
        <p:sp>
          <p:nvSpPr>
            <p:cNvPr id="15386"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defTabSz="1219200" fontAlgn="base">
                <a:spcBef>
                  <a:spcPct val="0"/>
                </a:spcBef>
                <a:spcAft>
                  <a:spcPct val="0"/>
                </a:spcAft>
                <a:defRPr/>
              </a:pPr>
              <a:endParaRPr lang="zh-CN" altLang="en-US" sz="2135">
                <a:solidFill>
                  <a:srgbClr val="0000FF"/>
                </a:solidFill>
                <a:latin typeface="楷体" panose="02010609060101010101" pitchFamily="49" charset="-122"/>
                <a:ea typeface="楷体" panose="02010609060101010101" pitchFamily="49" charset="-122"/>
              </a:endParaRPr>
            </a:p>
          </p:txBody>
        </p:sp>
        <p:cxnSp>
          <p:nvCxnSpPr>
            <p:cNvPr id="15387"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5388"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5389" name="TextBox 1"/>
          <p:cNvSpPr txBox="1">
            <a:spLocks noChangeArrowheads="1"/>
          </p:cNvSpPr>
          <p:nvPr/>
        </p:nvSpPr>
        <p:spPr bwMode="auto">
          <a:xfrm>
            <a:off x="6473826" y="2468034"/>
            <a:ext cx="1071563"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8800" b="1">
                <a:solidFill>
                  <a:srgbClr val="0000FF"/>
                </a:solidFill>
                <a:latin typeface="楷体" panose="02010609060101010101" pitchFamily="49" charset="-122"/>
                <a:ea typeface="楷体" panose="02010609060101010101" pitchFamily="49" charset="-122"/>
              </a:rPr>
              <a:t>拔</a:t>
            </a:r>
          </a:p>
        </p:txBody>
      </p:sp>
      <p:grpSp>
        <p:nvGrpSpPr>
          <p:cNvPr id="8" name="组合 7"/>
          <p:cNvGrpSpPr/>
          <p:nvPr/>
        </p:nvGrpSpPr>
        <p:grpSpPr bwMode="auto">
          <a:xfrm>
            <a:off x="7564438" y="2514601"/>
            <a:ext cx="1141412" cy="1511300"/>
            <a:chOff x="2437" y="2032"/>
            <a:chExt cx="1244" cy="1264"/>
          </a:xfrm>
        </p:grpSpPr>
        <p:sp>
          <p:nvSpPr>
            <p:cNvPr id="15391"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defTabSz="1219200" fontAlgn="base">
                <a:spcBef>
                  <a:spcPct val="0"/>
                </a:spcBef>
                <a:spcAft>
                  <a:spcPct val="0"/>
                </a:spcAft>
                <a:defRPr/>
              </a:pPr>
              <a:endParaRPr lang="zh-CN" altLang="en-US" sz="2135">
                <a:solidFill>
                  <a:srgbClr val="0000FF"/>
                </a:solidFill>
                <a:latin typeface="楷体" panose="02010609060101010101" pitchFamily="49" charset="-122"/>
                <a:ea typeface="楷体" panose="02010609060101010101" pitchFamily="49" charset="-122"/>
              </a:endParaRPr>
            </a:p>
          </p:txBody>
        </p:sp>
        <p:cxnSp>
          <p:nvCxnSpPr>
            <p:cNvPr id="15392"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5393"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5394" name="TextBox 1"/>
          <p:cNvSpPr txBox="1">
            <a:spLocks noChangeArrowheads="1"/>
          </p:cNvSpPr>
          <p:nvPr/>
        </p:nvSpPr>
        <p:spPr bwMode="auto">
          <a:xfrm>
            <a:off x="7654926" y="2468034"/>
            <a:ext cx="1071563"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8800" b="1">
                <a:solidFill>
                  <a:srgbClr val="0000FF"/>
                </a:solidFill>
                <a:latin typeface="楷体" panose="02010609060101010101" pitchFamily="49" charset="-122"/>
                <a:ea typeface="楷体" panose="02010609060101010101" pitchFamily="49" charset="-122"/>
              </a:rPr>
              <a:t>瞎</a:t>
            </a:r>
          </a:p>
        </p:txBody>
      </p:sp>
      <p:grpSp>
        <p:nvGrpSpPr>
          <p:cNvPr id="9" name="组合 7"/>
          <p:cNvGrpSpPr/>
          <p:nvPr/>
        </p:nvGrpSpPr>
        <p:grpSpPr bwMode="auto">
          <a:xfrm>
            <a:off x="1676401" y="4095751"/>
            <a:ext cx="1141413" cy="1511300"/>
            <a:chOff x="2437" y="2032"/>
            <a:chExt cx="1244" cy="1264"/>
          </a:xfrm>
        </p:grpSpPr>
        <p:sp>
          <p:nvSpPr>
            <p:cNvPr id="15396"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defTabSz="1219200" fontAlgn="base">
                <a:spcBef>
                  <a:spcPct val="0"/>
                </a:spcBef>
                <a:spcAft>
                  <a:spcPct val="0"/>
                </a:spcAft>
                <a:defRPr/>
              </a:pPr>
              <a:endParaRPr lang="zh-CN" altLang="en-US" sz="2135">
                <a:solidFill>
                  <a:srgbClr val="0000FF"/>
                </a:solidFill>
                <a:latin typeface="楷体" panose="02010609060101010101" pitchFamily="49" charset="-122"/>
                <a:ea typeface="楷体" panose="02010609060101010101" pitchFamily="49" charset="-122"/>
              </a:endParaRPr>
            </a:p>
          </p:txBody>
        </p:sp>
        <p:cxnSp>
          <p:nvCxnSpPr>
            <p:cNvPr id="15397"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5398"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5399" name="TextBox 1"/>
          <p:cNvSpPr txBox="1">
            <a:spLocks noChangeArrowheads="1"/>
          </p:cNvSpPr>
          <p:nvPr/>
        </p:nvSpPr>
        <p:spPr bwMode="auto">
          <a:xfrm>
            <a:off x="1765300" y="4049184"/>
            <a:ext cx="107315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8800" b="1">
                <a:solidFill>
                  <a:srgbClr val="0000FF"/>
                </a:solidFill>
                <a:latin typeface="楷体" panose="02010609060101010101" pitchFamily="49" charset="-122"/>
                <a:ea typeface="楷体" panose="02010609060101010101" pitchFamily="49" charset="-122"/>
              </a:rPr>
              <a:t>铲</a:t>
            </a:r>
          </a:p>
        </p:txBody>
      </p:sp>
      <p:grpSp>
        <p:nvGrpSpPr>
          <p:cNvPr id="10" name="组合 7"/>
          <p:cNvGrpSpPr/>
          <p:nvPr/>
        </p:nvGrpSpPr>
        <p:grpSpPr bwMode="auto">
          <a:xfrm>
            <a:off x="2849563" y="4095751"/>
            <a:ext cx="1141412" cy="1511300"/>
            <a:chOff x="2437" y="2032"/>
            <a:chExt cx="1244" cy="1264"/>
          </a:xfrm>
        </p:grpSpPr>
        <p:sp>
          <p:nvSpPr>
            <p:cNvPr id="15401"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defTabSz="1219200" fontAlgn="base">
                <a:spcBef>
                  <a:spcPct val="0"/>
                </a:spcBef>
                <a:spcAft>
                  <a:spcPct val="0"/>
                </a:spcAft>
                <a:defRPr/>
              </a:pPr>
              <a:endParaRPr lang="zh-CN" altLang="en-US" sz="2135">
                <a:solidFill>
                  <a:srgbClr val="0000FF"/>
                </a:solidFill>
                <a:latin typeface="楷体" panose="02010609060101010101" pitchFamily="49" charset="-122"/>
                <a:ea typeface="楷体" panose="02010609060101010101" pitchFamily="49" charset="-122"/>
              </a:endParaRPr>
            </a:p>
          </p:txBody>
        </p:sp>
        <p:cxnSp>
          <p:nvCxnSpPr>
            <p:cNvPr id="15402"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5403"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5404" name="TextBox 1"/>
          <p:cNvSpPr txBox="1">
            <a:spLocks noChangeArrowheads="1"/>
          </p:cNvSpPr>
          <p:nvPr/>
        </p:nvSpPr>
        <p:spPr bwMode="auto">
          <a:xfrm>
            <a:off x="2938464" y="4049184"/>
            <a:ext cx="107315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8800" b="1">
                <a:solidFill>
                  <a:srgbClr val="0000FF"/>
                </a:solidFill>
                <a:latin typeface="楷体" panose="02010609060101010101" pitchFamily="49" charset="-122"/>
                <a:ea typeface="楷体" panose="02010609060101010101" pitchFamily="49" charset="-122"/>
              </a:rPr>
              <a:t>割</a:t>
            </a:r>
          </a:p>
        </p:txBody>
      </p:sp>
      <p:grpSp>
        <p:nvGrpSpPr>
          <p:cNvPr id="11" name="组合 7"/>
          <p:cNvGrpSpPr/>
          <p:nvPr/>
        </p:nvGrpSpPr>
        <p:grpSpPr bwMode="auto">
          <a:xfrm>
            <a:off x="4030663" y="4095751"/>
            <a:ext cx="1141412" cy="1511300"/>
            <a:chOff x="2437" y="2032"/>
            <a:chExt cx="1244" cy="1264"/>
          </a:xfrm>
        </p:grpSpPr>
        <p:sp>
          <p:nvSpPr>
            <p:cNvPr id="15406"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defTabSz="1219200" fontAlgn="base">
                <a:spcBef>
                  <a:spcPct val="0"/>
                </a:spcBef>
                <a:spcAft>
                  <a:spcPct val="0"/>
                </a:spcAft>
                <a:defRPr/>
              </a:pPr>
              <a:endParaRPr lang="zh-CN" altLang="en-US" sz="2135">
                <a:solidFill>
                  <a:srgbClr val="0000FF"/>
                </a:solidFill>
                <a:latin typeface="楷体" panose="02010609060101010101" pitchFamily="49" charset="-122"/>
                <a:ea typeface="楷体" panose="02010609060101010101" pitchFamily="49" charset="-122"/>
              </a:endParaRPr>
            </a:p>
          </p:txBody>
        </p:sp>
        <p:cxnSp>
          <p:nvCxnSpPr>
            <p:cNvPr id="15407"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5408"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5409" name="TextBox 1"/>
          <p:cNvSpPr txBox="1">
            <a:spLocks noChangeArrowheads="1"/>
          </p:cNvSpPr>
          <p:nvPr/>
        </p:nvSpPr>
        <p:spPr bwMode="auto">
          <a:xfrm>
            <a:off x="4119564" y="4049184"/>
            <a:ext cx="107315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8800" b="1">
                <a:solidFill>
                  <a:srgbClr val="0000FF"/>
                </a:solidFill>
                <a:latin typeface="楷体" panose="02010609060101010101" pitchFamily="49" charset="-122"/>
                <a:ea typeface="楷体" panose="02010609060101010101" pitchFamily="49" charset="-122"/>
              </a:rPr>
              <a:t>承</a:t>
            </a:r>
          </a:p>
        </p:txBody>
      </p:sp>
      <p:grpSp>
        <p:nvGrpSpPr>
          <p:cNvPr id="12" name="组合 7"/>
          <p:cNvGrpSpPr/>
          <p:nvPr/>
        </p:nvGrpSpPr>
        <p:grpSpPr bwMode="auto">
          <a:xfrm>
            <a:off x="5203826" y="4095751"/>
            <a:ext cx="1141413" cy="1511300"/>
            <a:chOff x="2437" y="2032"/>
            <a:chExt cx="1244" cy="1264"/>
          </a:xfrm>
        </p:grpSpPr>
        <p:sp>
          <p:nvSpPr>
            <p:cNvPr id="15411"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defTabSz="1219200" fontAlgn="base">
                <a:spcBef>
                  <a:spcPct val="0"/>
                </a:spcBef>
                <a:spcAft>
                  <a:spcPct val="0"/>
                </a:spcAft>
                <a:defRPr/>
              </a:pPr>
              <a:endParaRPr lang="zh-CN" altLang="en-US" sz="2135">
                <a:solidFill>
                  <a:srgbClr val="0000FF"/>
                </a:solidFill>
                <a:latin typeface="楷体" panose="02010609060101010101" pitchFamily="49" charset="-122"/>
                <a:ea typeface="楷体" panose="02010609060101010101" pitchFamily="49" charset="-122"/>
              </a:endParaRPr>
            </a:p>
          </p:txBody>
        </p:sp>
        <p:cxnSp>
          <p:nvCxnSpPr>
            <p:cNvPr id="15412"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5413"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5414" name="TextBox 1"/>
          <p:cNvSpPr txBox="1">
            <a:spLocks noChangeArrowheads="1"/>
          </p:cNvSpPr>
          <p:nvPr/>
        </p:nvSpPr>
        <p:spPr bwMode="auto">
          <a:xfrm>
            <a:off x="5292726" y="4049184"/>
            <a:ext cx="107315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8800" b="1">
                <a:solidFill>
                  <a:srgbClr val="0000FF"/>
                </a:solidFill>
                <a:latin typeface="楷体" panose="02010609060101010101" pitchFamily="49" charset="-122"/>
                <a:ea typeface="楷体" panose="02010609060101010101" pitchFamily="49" charset="-122"/>
              </a:rPr>
              <a:t>拴</a:t>
            </a:r>
          </a:p>
        </p:txBody>
      </p:sp>
      <p:grpSp>
        <p:nvGrpSpPr>
          <p:cNvPr id="13" name="组合 7"/>
          <p:cNvGrpSpPr/>
          <p:nvPr/>
        </p:nvGrpSpPr>
        <p:grpSpPr bwMode="auto">
          <a:xfrm>
            <a:off x="6384926" y="4095751"/>
            <a:ext cx="1141413" cy="1511300"/>
            <a:chOff x="2437" y="2032"/>
            <a:chExt cx="1244" cy="1264"/>
          </a:xfrm>
        </p:grpSpPr>
        <p:sp>
          <p:nvSpPr>
            <p:cNvPr id="15416"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defTabSz="1219200" fontAlgn="base">
                <a:spcBef>
                  <a:spcPct val="0"/>
                </a:spcBef>
                <a:spcAft>
                  <a:spcPct val="0"/>
                </a:spcAft>
                <a:defRPr/>
              </a:pPr>
              <a:endParaRPr lang="zh-CN" altLang="en-US" sz="2135">
                <a:solidFill>
                  <a:srgbClr val="0000FF"/>
                </a:solidFill>
                <a:latin typeface="楷体" panose="02010609060101010101" pitchFamily="49" charset="-122"/>
                <a:ea typeface="楷体" panose="02010609060101010101" pitchFamily="49" charset="-122"/>
              </a:endParaRPr>
            </a:p>
          </p:txBody>
        </p:sp>
        <p:cxnSp>
          <p:nvCxnSpPr>
            <p:cNvPr id="15417"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5418"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5419" name="TextBox 1"/>
          <p:cNvSpPr txBox="1">
            <a:spLocks noChangeArrowheads="1"/>
          </p:cNvSpPr>
          <p:nvPr/>
        </p:nvSpPr>
        <p:spPr bwMode="auto">
          <a:xfrm>
            <a:off x="6473826" y="4049184"/>
            <a:ext cx="107315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8800" b="1">
                <a:solidFill>
                  <a:srgbClr val="0000FF"/>
                </a:solidFill>
                <a:latin typeface="楷体" panose="02010609060101010101" pitchFamily="49" charset="-122"/>
                <a:ea typeface="楷体" panose="02010609060101010101" pitchFamily="49" charset="-122"/>
              </a:rPr>
              <a:t>瓢</a:t>
            </a:r>
          </a:p>
        </p:txBody>
      </p:sp>
      <p:grpSp>
        <p:nvGrpSpPr>
          <p:cNvPr id="14" name="组合 7"/>
          <p:cNvGrpSpPr/>
          <p:nvPr/>
        </p:nvGrpSpPr>
        <p:grpSpPr bwMode="auto">
          <a:xfrm>
            <a:off x="7558089" y="4095751"/>
            <a:ext cx="1141412" cy="1511300"/>
            <a:chOff x="2437" y="2032"/>
            <a:chExt cx="1244" cy="1264"/>
          </a:xfrm>
        </p:grpSpPr>
        <p:sp>
          <p:nvSpPr>
            <p:cNvPr id="15421"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defTabSz="1219200" fontAlgn="base">
                <a:spcBef>
                  <a:spcPct val="0"/>
                </a:spcBef>
                <a:spcAft>
                  <a:spcPct val="0"/>
                </a:spcAft>
                <a:defRPr/>
              </a:pPr>
              <a:endParaRPr lang="zh-CN" altLang="en-US" sz="2135">
                <a:solidFill>
                  <a:srgbClr val="0000FF"/>
                </a:solidFill>
                <a:latin typeface="楷体" panose="02010609060101010101" pitchFamily="49" charset="-122"/>
                <a:ea typeface="楷体" panose="02010609060101010101" pitchFamily="49" charset="-122"/>
              </a:endParaRPr>
            </a:p>
          </p:txBody>
        </p:sp>
        <p:cxnSp>
          <p:nvCxnSpPr>
            <p:cNvPr id="15422"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5423"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5424" name="TextBox 1"/>
          <p:cNvSpPr txBox="1">
            <a:spLocks noChangeArrowheads="1"/>
          </p:cNvSpPr>
          <p:nvPr/>
        </p:nvSpPr>
        <p:spPr bwMode="auto">
          <a:xfrm>
            <a:off x="7648576" y="4049184"/>
            <a:ext cx="1071563"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8800" b="1">
                <a:solidFill>
                  <a:srgbClr val="0000FF"/>
                </a:solidFill>
                <a:latin typeface="楷体" panose="02010609060101010101" pitchFamily="49" charset="-122"/>
                <a:ea typeface="楷体" panose="02010609060101010101" pitchFamily="49" charset="-122"/>
              </a:rPr>
              <a:t>逛</a:t>
            </a:r>
          </a:p>
        </p:txBody>
      </p:sp>
      <p:sp>
        <p:nvSpPr>
          <p:cNvPr id="15425" name="文本框 1"/>
          <p:cNvSpPr txBox="1">
            <a:spLocks noChangeArrowheads="1"/>
          </p:cNvSpPr>
          <p:nvPr/>
        </p:nvSpPr>
        <p:spPr bwMode="auto">
          <a:xfrm>
            <a:off x="3629025" y="645585"/>
            <a:ext cx="1944688"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800" b="1">
                <a:solidFill>
                  <a:srgbClr val="FF0000"/>
                </a:solidFill>
                <a:latin typeface="黑体" panose="02010609060101010101" pitchFamily="49" charset="-122"/>
                <a:ea typeface="黑体" panose="02010609060101010101" pitchFamily="49" charset="-122"/>
              </a:rPr>
              <a:t>我会写</a:t>
            </a:r>
          </a:p>
        </p:txBody>
      </p:sp>
      <p:sp>
        <p:nvSpPr>
          <p:cNvPr id="15426" name="TextBox 1"/>
          <p:cNvSpPr txBox="1">
            <a:spLocks noChangeArrowheads="1"/>
          </p:cNvSpPr>
          <p:nvPr/>
        </p:nvSpPr>
        <p:spPr bwMode="auto">
          <a:xfrm>
            <a:off x="4087813" y="2468034"/>
            <a:ext cx="107315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8800" b="1">
                <a:solidFill>
                  <a:srgbClr val="0000FF"/>
                </a:solidFill>
                <a:latin typeface="楷体" panose="02010609060101010101" pitchFamily="49" charset="-122"/>
                <a:ea typeface="楷体" panose="02010609060101010101" pitchFamily="49" charset="-122"/>
              </a:rPr>
              <a:t>嗡</a:t>
            </a:r>
          </a:p>
        </p:txBody>
      </p:sp>
      <p:grpSp>
        <p:nvGrpSpPr>
          <p:cNvPr id="15" name="组合 7"/>
          <p:cNvGrpSpPr/>
          <p:nvPr/>
        </p:nvGrpSpPr>
        <p:grpSpPr bwMode="auto">
          <a:xfrm>
            <a:off x="493714" y="4095751"/>
            <a:ext cx="1141412" cy="1511300"/>
            <a:chOff x="2437" y="2032"/>
            <a:chExt cx="1244" cy="1264"/>
          </a:xfrm>
        </p:grpSpPr>
        <p:sp>
          <p:nvSpPr>
            <p:cNvPr id="15428"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defTabSz="1219200" fontAlgn="base">
                <a:spcBef>
                  <a:spcPct val="0"/>
                </a:spcBef>
                <a:spcAft>
                  <a:spcPct val="0"/>
                </a:spcAft>
                <a:defRPr/>
              </a:pPr>
              <a:endParaRPr lang="zh-CN" altLang="en-US" sz="2135">
                <a:solidFill>
                  <a:srgbClr val="0000FF"/>
                </a:solidFill>
                <a:latin typeface="楷体" panose="02010609060101010101" pitchFamily="49" charset="-122"/>
                <a:ea typeface="楷体" panose="02010609060101010101" pitchFamily="49" charset="-122"/>
              </a:endParaRPr>
            </a:p>
          </p:txBody>
        </p:sp>
        <p:cxnSp>
          <p:nvCxnSpPr>
            <p:cNvPr id="15429"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5430"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5431" name="TextBox 1"/>
          <p:cNvSpPr txBox="1">
            <a:spLocks noChangeArrowheads="1"/>
          </p:cNvSpPr>
          <p:nvPr/>
        </p:nvSpPr>
        <p:spPr bwMode="auto">
          <a:xfrm>
            <a:off x="582613" y="4049184"/>
            <a:ext cx="107315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8800" b="1">
                <a:solidFill>
                  <a:srgbClr val="0000FF"/>
                </a:solidFill>
                <a:latin typeface="楷体" panose="02010609060101010101" pitchFamily="49" charset="-122"/>
                <a:ea typeface="楷体" panose="02010609060101010101" pitchFamily="49" charset="-122"/>
              </a:rPr>
              <a:t>锄</a:t>
            </a:r>
          </a:p>
        </p:txBody>
      </p:sp>
    </p:spTree>
  </p:cSld>
  <p:clrMapOvr>
    <a:masterClrMapping/>
  </p:clrMapOvr>
  <p:transition spd="slow">
    <p:cover dir="rd"/>
  </p:transition>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323850" y="836085"/>
            <a:ext cx="8650288"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殷商时期</a:t>
            </a:r>
            <a:r>
              <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中国历史上的第二个朝代，从公元前</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1600</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年至公元前</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1046</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年，经历了三个大的阶段</a:t>
            </a:r>
            <a:r>
              <a:rPr kumimoji="0" lang="en-US" altLang="en-US" sz="4265" b="1" i="0" u="none" strike="noStrike" kern="1200" cap="none" spc="0" normalizeH="0" baseline="0" noProof="0">
                <a:ln>
                  <a:noFill/>
                </a:ln>
                <a:solidFill>
                  <a:prstClr val="black"/>
                </a:solidFill>
                <a:effectLst/>
                <a:uLnTx/>
                <a:uFillTx/>
                <a:latin typeface="楷体" panose="02010609060101010101" pitchFamily="49" charset="-122"/>
                <a:ea typeface="Microsoft Yi Baiti" panose="03000500000000000000" pitchFamily="66" charset="0"/>
                <a:cs typeface="+mn-cs"/>
              </a:rPr>
              <a:t>。</a:t>
            </a:r>
          </a:p>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金石之学</a:t>
            </a:r>
            <a:r>
              <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以古代铜器、碑刻及其上面的文字为研究对象的学科。</a:t>
            </a:r>
          </a:p>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国子监</a:t>
            </a:r>
            <a:r>
              <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我国明清时期高等级的教育机构。例句：古代学子以进入国子监学习为荣。</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323851" y="645586"/>
            <a:ext cx="2501900" cy="1667507"/>
            <a:chOff x="342255" y="1006856"/>
            <a:chExt cx="2501553" cy="1250630"/>
          </a:xfrm>
        </p:grpSpPr>
        <p:pic>
          <p:nvPicPr>
            <p:cNvPr id="23554" name="图片 4"/>
            <p:cNvPicPr>
              <a:picLocks noChangeAspect="1" noChangeArrowheads="1"/>
            </p:cNvPicPr>
            <p:nvPr/>
          </p:nvPicPr>
          <p:blipFill>
            <a:blip r:embed="rId2" cstate="email"/>
            <a:srcRect/>
            <a:stretch>
              <a:fillRect/>
            </a:stretch>
          </p:blipFill>
          <p:spPr bwMode="auto">
            <a:xfrm>
              <a:off x="342255" y="1059582"/>
              <a:ext cx="2501553" cy="552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矩形 3"/>
            <p:cNvSpPr/>
            <p:nvPr/>
          </p:nvSpPr>
          <p:spPr>
            <a:xfrm>
              <a:off x="921613" y="1006856"/>
              <a:ext cx="1831721" cy="1250630"/>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主题解说</a:t>
              </a:r>
            </a:p>
          </p:txBody>
        </p:sp>
      </p:grpSp>
      <p:sp>
        <p:nvSpPr>
          <p:cNvPr id="23556" name="矩形 4"/>
          <p:cNvSpPr>
            <a:spLocks noChangeArrowheads="1"/>
          </p:cNvSpPr>
          <p:nvPr/>
        </p:nvSpPr>
        <p:spPr bwMode="auto">
          <a:xfrm>
            <a:off x="755651" y="1989667"/>
            <a:ext cx="7842250"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这是一个真实的故事。从这个故事中我们可以了解到，我国现存的最早的文字是殷商时期刻在龟甲和兽骨上的甲骨文，距今已有三千多年的历史。</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323851" y="645586"/>
            <a:ext cx="2501900" cy="1667507"/>
            <a:chOff x="342255" y="1006856"/>
            <a:chExt cx="2501553" cy="1250630"/>
          </a:xfrm>
        </p:grpSpPr>
        <p:pic>
          <p:nvPicPr>
            <p:cNvPr id="24578" name="图片 4"/>
            <p:cNvPicPr>
              <a:picLocks noChangeAspect="1" noChangeArrowheads="1"/>
            </p:cNvPicPr>
            <p:nvPr/>
          </p:nvPicPr>
          <p:blipFill>
            <a:blip r:embed="rId2" cstate="email"/>
            <a:srcRect/>
            <a:stretch>
              <a:fillRect/>
            </a:stretch>
          </p:blipFill>
          <p:spPr bwMode="auto">
            <a:xfrm>
              <a:off x="342255" y="1059582"/>
              <a:ext cx="2501553" cy="552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矩形 3"/>
            <p:cNvSpPr/>
            <p:nvPr/>
          </p:nvSpPr>
          <p:spPr>
            <a:xfrm>
              <a:off x="921613" y="1006856"/>
              <a:ext cx="1831721" cy="1250630"/>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拓展延伸</a:t>
              </a:r>
            </a:p>
          </p:txBody>
        </p:sp>
      </p:grpSp>
      <p:sp>
        <p:nvSpPr>
          <p:cNvPr id="24580" name="矩形 4"/>
          <p:cNvSpPr>
            <a:spLocks noChangeArrowheads="1"/>
          </p:cNvSpPr>
          <p:nvPr/>
        </p:nvSpPr>
        <p:spPr bwMode="auto">
          <a:xfrm>
            <a:off x="539750" y="1604434"/>
            <a:ext cx="8332788"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甲骨文，又称“契文”“甲骨卜辞”或“龟甲兽骨文”。甲骨文主要指中国商朝后期王室用于占卜、记事而在龟甲、兽骨上锲刻的文字，记录和反映了商朝的政治和经济情况。</a:t>
            </a:r>
          </a:p>
        </p:txBody>
      </p:sp>
    </p:spTree>
  </p:cSld>
  <p:clrMapOvr>
    <a:masterClrMapping/>
  </p:clrMapOvr>
  <p:transition spd="slow">
    <p:cover dir="rd"/>
  </p:transition>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矩形 1"/>
          <p:cNvSpPr>
            <a:spLocks noChangeArrowheads="1"/>
          </p:cNvSpPr>
          <p:nvPr/>
        </p:nvSpPr>
        <p:spPr bwMode="auto">
          <a:xfrm>
            <a:off x="539750" y="1449918"/>
            <a:ext cx="8332788"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殷商灭亡周朝兴起之后，甲骨文还使用了一段时期，是中国已知最早的成体系的文字形式。它上承原始刻绘符号，下启青铜铭文，是汉字发展的关键形态，被称为“最早的汉字”。现代汉字即由甲骨文演变而来</a:t>
            </a:r>
            <a:r>
              <a:rPr kumimoji="0" lang="en-US" altLang="en-US" sz="4265" b="1" i="0" u="none" strike="noStrike" kern="1200" cap="none" spc="0" normalizeH="0" baseline="0" noProof="0">
                <a:ln>
                  <a:noFill/>
                </a:ln>
                <a:solidFill>
                  <a:prstClr val="black"/>
                </a:solidFill>
                <a:effectLst/>
                <a:uLnTx/>
                <a:uFillTx/>
                <a:latin typeface="楷体" panose="02010609060101010101" pitchFamily="49" charset="-122"/>
                <a:ea typeface="Microsoft Yi Baiti" panose="03000500000000000000" pitchFamily="66" charset="0"/>
                <a:cs typeface="+mn-cs"/>
              </a:rPr>
              <a:t>。</a:t>
            </a: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5"/>
          <p:cNvGrpSpPr/>
          <p:nvPr/>
        </p:nvGrpSpPr>
        <p:grpSpPr bwMode="auto">
          <a:xfrm>
            <a:off x="-3175" y="-10584"/>
            <a:ext cx="9147175" cy="6868584"/>
            <a:chOff x="-2818" y="-7234"/>
            <a:chExt cx="9482209" cy="5150734"/>
          </a:xfrm>
        </p:grpSpPr>
        <p:pic>
          <p:nvPicPr>
            <p:cNvPr id="26626" name="图片 6"/>
            <p:cNvPicPr>
              <a:picLocks noChangeAspect="1" noChangeArrowheads="1"/>
            </p:cNvPicPr>
            <p:nvPr/>
          </p:nvPicPr>
          <p:blipFill>
            <a:blip r:embed="rId2" cstate="email"/>
            <a:srcRect/>
            <a:stretch>
              <a:fillRect/>
            </a:stretch>
          </p:blipFill>
          <p:spPr bwMode="auto">
            <a:xfrm>
              <a:off x="0" y="-7234"/>
              <a:ext cx="9479391" cy="51507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7" name="图片 7"/>
            <p:cNvPicPr>
              <a:picLocks noChangeAspect="1" noChangeArrowheads="1"/>
            </p:cNvPicPr>
            <p:nvPr/>
          </p:nvPicPr>
          <p:blipFill>
            <a:blip r:embed="rId3" cstate="email">
              <a:clrChange>
                <a:clrFrom>
                  <a:srgbClr val="E6E6E6"/>
                </a:clrFrom>
                <a:clrTo>
                  <a:srgbClr val="E6E6E6">
                    <a:alpha val="0"/>
                  </a:srgbClr>
                </a:clrTo>
              </a:clrChange>
            </a:blip>
            <a:srcRect/>
            <a:stretch>
              <a:fillRect/>
            </a:stretch>
          </p:blipFill>
          <p:spPr bwMode="auto">
            <a:xfrm>
              <a:off x="-2818" y="0"/>
              <a:ext cx="947939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矩形 8"/>
            <p:cNvSpPr/>
            <p:nvPr/>
          </p:nvSpPr>
          <p:spPr>
            <a:xfrm>
              <a:off x="473" y="1276878"/>
              <a:ext cx="9478918" cy="2592034"/>
            </a:xfrm>
            <a:prstGeom prst="rect">
              <a:avLst/>
            </a:prstGeom>
            <a:solidFill>
              <a:srgbClr val="9954CC">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auto" latinLnBrk="0" hangingPunct="0">
                <a:lnSpc>
                  <a:spcPct val="100000"/>
                </a:lnSpc>
                <a:spcBef>
                  <a:spcPts val="0"/>
                </a:spcBef>
                <a:spcAft>
                  <a:spcPts val="0"/>
                </a:spcAft>
                <a:buClrTx/>
                <a:buSzTx/>
                <a:buFontTx/>
                <a:buNone/>
                <a:defRPr/>
              </a:pPr>
              <a:endParaRPr kumimoji="0" lang="zh-CN" altLang="en-US" sz="24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grpSp>
      <p:sp>
        <p:nvSpPr>
          <p:cNvPr id="4" name="矩形 3"/>
          <p:cNvSpPr/>
          <p:nvPr/>
        </p:nvSpPr>
        <p:spPr bwMode="auto">
          <a:xfrm>
            <a:off x="2516189" y="2722034"/>
            <a:ext cx="4105275" cy="3046988"/>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8000" b="1" i="0" u="none" strike="noStrike" kern="1200" cap="none" spc="0" normalizeH="0" baseline="0" noProof="0" dirty="0">
                <a:ln>
                  <a:noFill/>
                </a:ln>
                <a:solidFill>
                  <a:prstClr val="white"/>
                </a:solidFill>
                <a:effectLst/>
                <a:uLnTx/>
                <a:uFillTx/>
                <a:latin typeface="等线" panose="02010600030101010101" pitchFamily="2" charset="-122"/>
                <a:ea typeface="等线" panose="02010600030101010101" pitchFamily="2" charset="-122"/>
                <a:cs typeface="+mn-cs"/>
              </a:rPr>
              <a:t>3.</a:t>
            </a:r>
            <a:r>
              <a:rPr kumimoji="0" lang="zh-CN" altLang="en-US" sz="8000" b="1" i="0" u="none" strike="noStrike" kern="1200" cap="none" spc="0" normalizeH="0" baseline="0" noProof="0" dirty="0">
                <a:ln>
                  <a:noFill/>
                </a:ln>
                <a:solidFill>
                  <a:prstClr val="white"/>
                </a:solidFill>
                <a:effectLst/>
                <a:uLnTx/>
                <a:uFillTx/>
                <a:latin typeface="等线" panose="02010600030101010101" pitchFamily="2" charset="-122"/>
                <a:ea typeface="等线" panose="02010600030101010101" pitchFamily="2" charset="-122"/>
                <a:cs typeface="+mn-cs"/>
              </a:rPr>
              <a:t>书法欣赏</a:t>
            </a:r>
            <a:endParaRPr kumimoji="0" lang="en-US" altLang="zh-CN" sz="8000" b="1" i="0" u="none" strike="noStrike" kern="1200" cap="none" spc="0" normalizeH="0" baseline="0" noProof="0" dirty="0">
              <a:ln>
                <a:noFill/>
              </a:ln>
              <a:solidFill>
                <a:prstClr val="white"/>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transition spd="slow">
    <p:cover dir="rd"/>
  </p:transition>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323851" y="704851"/>
            <a:ext cx="2501900" cy="1667508"/>
            <a:chOff x="342255" y="1006856"/>
            <a:chExt cx="2501553" cy="1253921"/>
          </a:xfrm>
        </p:grpSpPr>
        <p:pic>
          <p:nvPicPr>
            <p:cNvPr id="27650" name="图片 4"/>
            <p:cNvPicPr>
              <a:picLocks noChangeAspect="1" noChangeArrowheads="1"/>
            </p:cNvPicPr>
            <p:nvPr/>
          </p:nvPicPr>
          <p:blipFill>
            <a:blip r:embed="rId2" cstate="email"/>
            <a:srcRect/>
            <a:stretch>
              <a:fillRect/>
            </a:stretch>
          </p:blipFill>
          <p:spPr bwMode="auto">
            <a:xfrm>
              <a:off x="342255" y="1059582"/>
              <a:ext cx="2501553" cy="552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矩形 3"/>
            <p:cNvSpPr/>
            <p:nvPr/>
          </p:nvSpPr>
          <p:spPr>
            <a:xfrm>
              <a:off x="921613" y="1006856"/>
              <a:ext cx="1831721" cy="1253921"/>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知识备查</a:t>
              </a:r>
            </a:p>
          </p:txBody>
        </p:sp>
      </p:grpSp>
      <p:sp>
        <p:nvSpPr>
          <p:cNvPr id="27652" name="矩形 1"/>
          <p:cNvSpPr>
            <a:spLocks noChangeArrowheads="1"/>
          </p:cNvSpPr>
          <p:nvPr/>
        </p:nvSpPr>
        <p:spPr bwMode="auto">
          <a:xfrm>
            <a:off x="539751" y="1509184"/>
            <a:ext cx="816927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千字文</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：是由一千个汉字组成的四字韵文（在隋唐之前，不押韵、不对仗的文字，被称为“笔”，而非“文”）。</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梁武帝（</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464—549</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）命人从王羲之书法作品中选取</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1000</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个不重复汉字，命周兴嗣编纂成文。</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矩形 1"/>
          <p:cNvSpPr>
            <a:spLocks noChangeArrowheads="1"/>
          </p:cNvSpPr>
          <p:nvPr/>
        </p:nvSpPr>
        <p:spPr bwMode="auto">
          <a:xfrm>
            <a:off x="647700" y="1449917"/>
            <a:ext cx="7848600"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全文为四字句，对仗工整，条理清晰，文采斐然。</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千字文</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语句平白如话，易诵易记，是中国影响很大的儿童启蒙读物，并译有英文版、法文版、拉丁文版、意大利文版。</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323851" y="622300"/>
            <a:ext cx="2501900" cy="1667507"/>
            <a:chOff x="342255" y="1006856"/>
            <a:chExt cx="2501553" cy="1250629"/>
          </a:xfrm>
        </p:grpSpPr>
        <p:pic>
          <p:nvPicPr>
            <p:cNvPr id="29698" name="图片 4"/>
            <p:cNvPicPr>
              <a:picLocks noChangeAspect="1" noChangeArrowheads="1"/>
            </p:cNvPicPr>
            <p:nvPr/>
          </p:nvPicPr>
          <p:blipFill>
            <a:blip r:embed="rId2" cstate="email"/>
            <a:srcRect/>
            <a:stretch>
              <a:fillRect/>
            </a:stretch>
          </p:blipFill>
          <p:spPr bwMode="auto">
            <a:xfrm>
              <a:off x="342255" y="1059582"/>
              <a:ext cx="2501553" cy="552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矩形 3"/>
            <p:cNvSpPr/>
            <p:nvPr/>
          </p:nvSpPr>
          <p:spPr>
            <a:xfrm>
              <a:off x="921613" y="1006856"/>
              <a:ext cx="1831721" cy="1250629"/>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作品赏析</a:t>
              </a:r>
            </a:p>
          </p:txBody>
        </p:sp>
      </p:grpSp>
      <p:sp>
        <p:nvSpPr>
          <p:cNvPr id="29700" name="矩形 1"/>
          <p:cNvSpPr>
            <a:spLocks noChangeArrowheads="1"/>
          </p:cNvSpPr>
          <p:nvPr/>
        </p:nvSpPr>
        <p:spPr bwMode="auto">
          <a:xfrm>
            <a:off x="687389" y="1989667"/>
            <a:ext cx="776922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    1.</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智永楷书：</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雅逸清爽、疏散悠然，其笔法精妙，结体规范。最大的特点是笔墨生动，点画多变，提按顺畅、使转自然，肥瘦相间，疏密明显，节奏感强。</a:t>
            </a:r>
          </a:p>
        </p:txBody>
      </p:sp>
    </p:spTree>
  </p:cSld>
  <p:clrMapOvr>
    <a:masterClrMapping/>
  </p:clrMapOvr>
  <p:transition spd="slow">
    <p:cover dir="rd"/>
  </p:transition>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38"/>
          <p:cNvGrpSpPr/>
          <p:nvPr/>
        </p:nvGrpSpPr>
        <p:grpSpPr bwMode="auto">
          <a:xfrm>
            <a:off x="6350" y="-122767"/>
            <a:ext cx="9144000" cy="6858000"/>
            <a:chOff x="0" y="-1"/>
            <a:chExt cx="9144000" cy="5143501"/>
          </a:xfrm>
        </p:grpSpPr>
        <p:pic>
          <p:nvPicPr>
            <p:cNvPr id="36" name="图片 35"/>
            <p:cNvPicPr>
              <a:picLocks noChangeAspect="1"/>
            </p:cNvPicPr>
            <p:nvPr/>
          </p:nvPicPr>
          <p:blipFill rotWithShape="1">
            <a:blip r:embed="rId2" cstate="email"/>
            <a:srcRect/>
            <a:stretch>
              <a:fillRect/>
            </a:stretch>
          </p:blipFill>
          <p:spPr>
            <a:xfrm>
              <a:off x="0" y="-1"/>
              <a:ext cx="9144000" cy="5143501"/>
            </a:xfrm>
            <a:prstGeom prst="rect">
              <a:avLst/>
            </a:prstGeom>
            <a:ln w="38100" cap="sq">
              <a:solidFill>
                <a:srgbClr val="000000"/>
              </a:solidFill>
              <a:prstDash val="solid"/>
              <a:miter lim="800000"/>
              <a:headEnd/>
              <a:tailEnd/>
            </a:ln>
            <a:effectLst>
              <a:outerShdw blurRad="50800" dist="38100" dir="2700000" algn="tl" rotWithShape="0">
                <a:srgbClr val="000000">
                  <a:alpha val="43000"/>
                </a:srgbClr>
              </a:outerShdw>
            </a:effectLst>
          </p:spPr>
        </p:pic>
        <p:pic>
          <p:nvPicPr>
            <p:cNvPr id="30723" name="图片 37"/>
            <p:cNvPicPr>
              <a:picLocks noChangeAspect="1" noChangeArrowheads="1"/>
            </p:cNvPicPr>
            <p:nvPr/>
          </p:nvPicPr>
          <p:blipFill>
            <a:blip r:embed="rId3" cstate="email">
              <a:biLevel thresh="50000"/>
              <a:grayscl/>
            </a:blip>
            <a:srcRect t="-2"/>
            <a:stretch>
              <a:fillRect/>
            </a:stretch>
          </p:blipFill>
          <p:spPr bwMode="auto">
            <a:xfrm>
              <a:off x="1979712" y="733450"/>
              <a:ext cx="5031363" cy="360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ransition spd="slow">
    <p:wipe/>
  </p:transition>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矩形 1"/>
          <p:cNvSpPr>
            <a:spLocks noChangeArrowheads="1"/>
          </p:cNvSpPr>
          <p:nvPr/>
        </p:nvSpPr>
        <p:spPr bwMode="auto">
          <a:xfrm>
            <a:off x="755651" y="1449917"/>
            <a:ext cx="776922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2.</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怀素草书：</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气韵生动，神采飞扬。可谓是“唯观神采，不见五官”，满纸云烟而不知所云，但是却能感受到浓郁的笔墨气息扑面而来，给人一种气势磅礴的艺术享受。</a:t>
            </a:r>
          </a:p>
        </p:txBody>
      </p:sp>
    </p:spTree>
  </p:cSld>
  <p:clrMapOvr>
    <a:masterClrMapping/>
  </p:clrMapOvr>
  <p:transition spd="slow">
    <p:cover dir="rd"/>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文本框 2"/>
          <p:cNvSpPr txBox="1">
            <a:spLocks noChangeArrowheads="1"/>
          </p:cNvSpPr>
          <p:nvPr/>
        </p:nvSpPr>
        <p:spPr bwMode="auto">
          <a:xfrm>
            <a:off x="822326" y="3039534"/>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结构：</a:t>
            </a:r>
            <a:endParaRPr lang="en-US" altLang="zh-CN" sz="4265" b="1">
              <a:solidFill>
                <a:prstClr val="black"/>
              </a:solidFill>
              <a:latin typeface="宋体" panose="02010600030101010101" pitchFamily="2" charset="-122"/>
              <a:ea typeface="宋体" panose="02010600030101010101" pitchFamily="2" charset="-122"/>
            </a:endParaRPr>
          </a:p>
        </p:txBody>
      </p:sp>
      <p:sp>
        <p:nvSpPr>
          <p:cNvPr id="16386" name="文本框 3"/>
          <p:cNvSpPr txBox="1">
            <a:spLocks noChangeArrowheads="1"/>
          </p:cNvSpPr>
          <p:nvPr/>
        </p:nvSpPr>
        <p:spPr bwMode="auto">
          <a:xfrm>
            <a:off x="822326" y="3947585"/>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部首：</a:t>
            </a:r>
          </a:p>
        </p:txBody>
      </p:sp>
      <p:sp>
        <p:nvSpPr>
          <p:cNvPr id="16387" name="文本框 4"/>
          <p:cNvSpPr txBox="1">
            <a:spLocks noChangeArrowheads="1"/>
          </p:cNvSpPr>
          <p:nvPr/>
        </p:nvSpPr>
        <p:spPr bwMode="auto">
          <a:xfrm>
            <a:off x="833439" y="4974167"/>
            <a:ext cx="2254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书写指导：</a:t>
            </a:r>
          </a:p>
        </p:txBody>
      </p:sp>
      <p:sp>
        <p:nvSpPr>
          <p:cNvPr id="16388" name="文本框 5"/>
          <p:cNvSpPr txBox="1">
            <a:spLocks noChangeArrowheads="1"/>
          </p:cNvSpPr>
          <p:nvPr/>
        </p:nvSpPr>
        <p:spPr bwMode="auto">
          <a:xfrm>
            <a:off x="2771776" y="4942418"/>
            <a:ext cx="6015038"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4265" b="1">
                <a:solidFill>
                  <a:srgbClr val="0000FF"/>
                </a:solidFill>
                <a:latin typeface="宋体" panose="02010600030101010101" pitchFamily="2" charset="-122"/>
                <a:ea typeface="宋体" panose="02010600030101010101" pitchFamily="2" charset="-122"/>
              </a:rPr>
              <a:t>左窄右宽。“扌”窄长；“全”撇捺舒展，末横略长。</a:t>
            </a:r>
            <a:endParaRPr lang="en-US" altLang="zh-CN" sz="4265" b="1">
              <a:solidFill>
                <a:srgbClr val="0000FF"/>
              </a:solidFill>
              <a:latin typeface="宋体" panose="02010600030101010101" pitchFamily="2" charset="-122"/>
              <a:ea typeface="宋体" panose="02010600030101010101" pitchFamily="2" charset="-122"/>
            </a:endParaRPr>
          </a:p>
        </p:txBody>
      </p:sp>
      <p:sp>
        <p:nvSpPr>
          <p:cNvPr id="16389" name="文本框 6"/>
          <p:cNvSpPr txBox="1">
            <a:spLocks noChangeArrowheads="1"/>
          </p:cNvSpPr>
          <p:nvPr/>
        </p:nvSpPr>
        <p:spPr bwMode="auto">
          <a:xfrm>
            <a:off x="539751" y="1775884"/>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1219200" eaLnBrk="0" fontAlgn="base" hangingPunct="0">
              <a:spcBef>
                <a:spcPct val="0"/>
              </a:spcBef>
              <a:spcAft>
                <a:spcPct val="0"/>
              </a:spcAft>
              <a:defRPr/>
            </a:pPr>
            <a:r>
              <a:rPr lang="en-US" altLang="zh-CN" sz="4265" b="1">
                <a:solidFill>
                  <a:prstClr val="black"/>
                </a:solidFill>
                <a:latin typeface="宋体" panose="02010600030101010101" pitchFamily="2" charset="-122"/>
                <a:ea typeface="宋体" panose="02010600030101010101" pitchFamily="2" charset="-122"/>
              </a:rPr>
              <a:t>shuān</a:t>
            </a:r>
          </a:p>
        </p:txBody>
      </p:sp>
      <p:sp>
        <p:nvSpPr>
          <p:cNvPr id="16390" name="文本框 17"/>
          <p:cNvSpPr txBox="1">
            <a:spLocks noChangeArrowheads="1"/>
          </p:cNvSpPr>
          <p:nvPr/>
        </p:nvSpPr>
        <p:spPr bwMode="auto">
          <a:xfrm>
            <a:off x="1960563" y="1282700"/>
            <a:ext cx="1181100" cy="1733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1219200" eaLnBrk="0" fontAlgn="base" hangingPunct="0">
              <a:spcBef>
                <a:spcPct val="0"/>
              </a:spcBef>
              <a:spcAft>
                <a:spcPct val="0"/>
              </a:spcAft>
              <a:defRPr/>
            </a:pPr>
            <a:r>
              <a:rPr lang="zh-CN" altLang="en-US" sz="10665" b="1">
                <a:solidFill>
                  <a:srgbClr val="0000FF"/>
                </a:solidFill>
                <a:latin typeface="楷体" panose="02010609060101010101" pitchFamily="49" charset="-122"/>
                <a:ea typeface="楷体" panose="02010609060101010101" pitchFamily="49" charset="-122"/>
              </a:rPr>
              <a:t>拴</a:t>
            </a:r>
          </a:p>
        </p:txBody>
      </p:sp>
      <p:sp>
        <p:nvSpPr>
          <p:cNvPr id="9" name="Text Box 15"/>
          <p:cNvSpPr txBox="1">
            <a:spLocks noChangeArrowheads="1"/>
          </p:cNvSpPr>
          <p:nvPr/>
        </p:nvSpPr>
        <p:spPr bwMode="auto">
          <a:xfrm>
            <a:off x="323529" y="438153"/>
            <a:ext cx="4032553" cy="1405000"/>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indent="-609600" defTabSz="1219200" eaLnBrk="0" hangingPunct="0">
              <a:spcBef>
                <a:spcPts val="1600"/>
              </a:spcBef>
              <a:buFont typeface="Wingdings" panose="05000000000000000000" pitchFamily="2" charset="2"/>
              <a:buChar char="u"/>
              <a:defRPr/>
            </a:pPr>
            <a:r>
              <a:rPr lang="zh-CN" altLang="en-US" sz="4265" b="1" dirty="0">
                <a:solidFill>
                  <a:srgbClr val="FF0000"/>
                </a:solidFill>
                <a:latin typeface="黑体" panose="02010609060101010101" pitchFamily="49" charset="-122"/>
                <a:ea typeface="黑体" panose="02010609060101010101" pitchFamily="49" charset="-122"/>
              </a:rPr>
              <a:t>重难点字书写指导</a:t>
            </a:r>
          </a:p>
        </p:txBody>
      </p:sp>
      <p:sp>
        <p:nvSpPr>
          <p:cNvPr id="16392" name="文本框 9"/>
          <p:cNvSpPr txBox="1">
            <a:spLocks noChangeArrowheads="1"/>
          </p:cNvSpPr>
          <p:nvPr/>
        </p:nvSpPr>
        <p:spPr bwMode="auto">
          <a:xfrm>
            <a:off x="2071689" y="3033185"/>
            <a:ext cx="101600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265" b="1">
                <a:solidFill>
                  <a:srgbClr val="0000FF"/>
                </a:solidFill>
                <a:latin typeface="宋体" panose="02010600030101010101" pitchFamily="2" charset="-122"/>
                <a:ea typeface="宋体" panose="02010600030101010101" pitchFamily="2" charset="-122"/>
              </a:rPr>
              <a:t>左右</a:t>
            </a:r>
            <a:endParaRPr lang="en-US" altLang="zh-CN" sz="4265" b="1">
              <a:solidFill>
                <a:srgbClr val="0000FF"/>
              </a:solidFill>
              <a:latin typeface="宋体" panose="02010600030101010101" pitchFamily="2" charset="-122"/>
              <a:ea typeface="宋体" panose="02010600030101010101" pitchFamily="2" charset="-122"/>
            </a:endParaRPr>
          </a:p>
        </p:txBody>
      </p:sp>
      <p:sp>
        <p:nvSpPr>
          <p:cNvPr id="16393" name="文本框 12"/>
          <p:cNvSpPr txBox="1">
            <a:spLocks noChangeArrowheads="1"/>
          </p:cNvSpPr>
          <p:nvPr/>
        </p:nvSpPr>
        <p:spPr bwMode="auto">
          <a:xfrm>
            <a:off x="2124075" y="3941233"/>
            <a:ext cx="533400"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265" b="1">
                <a:solidFill>
                  <a:srgbClr val="0000FF"/>
                </a:solidFill>
                <a:latin typeface="宋体" panose="02010600030101010101" pitchFamily="2" charset="-122"/>
                <a:ea typeface="宋体" panose="02010600030101010101" pitchFamily="2" charset="-122"/>
              </a:rPr>
              <a:t>扌</a:t>
            </a:r>
            <a:endParaRPr lang="en-US" altLang="zh-CN" sz="4265" b="1">
              <a:solidFill>
                <a:srgbClr val="0000FF"/>
              </a:solidFill>
              <a:latin typeface="宋体" panose="02010600030101010101" pitchFamily="2" charset="-122"/>
              <a:ea typeface="宋体" panose="02010600030101010101" pitchFamily="2" charset="-122"/>
            </a:endParaRPr>
          </a:p>
        </p:txBody>
      </p:sp>
      <p:pic>
        <p:nvPicPr>
          <p:cNvPr id="2" name="拴.wmv">
            <a:hlinkClick r:id="" action="ppaction://media"/>
          </p:cNvPr>
          <p:cNvPicPr>
            <a:picLocks noRot="1" noChangeAspect="1" noChangeArrowheads="1"/>
          </p:cNvPicPr>
          <p:nvPr>
            <a:videoFile r:link="rId1"/>
            <p:extLst>
              <p:ext uri="{DAA4B4D4-6D71-4841-9C94-3DE7FCFB9230}">
                <p14:media xmlns:p14="http://schemas.microsoft.com/office/powerpoint/2010/main" xmlns="" r:link="rId3"/>
              </p:ext>
            </p:extLst>
          </p:nvPr>
        </p:nvPicPr>
        <p:blipFill>
          <a:blip r:embed="rId4">
            <a:extLst>
              <a:ext uri="{28A0092B-C50C-407E-A947-70E740481C1C}">
                <a14:useLocalDpi xmlns:a14="http://schemas.microsoft.com/office/drawing/2010/main" xmlns="" val="0"/>
              </a:ext>
            </a:extLst>
          </a:blip>
          <a:srcRect/>
          <a:stretch>
            <a:fillRect/>
          </a:stretch>
        </p:blipFill>
        <p:spPr bwMode="auto">
          <a:xfrm>
            <a:off x="4562476" y="1217086"/>
            <a:ext cx="2701925" cy="36279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2"/>
                                        </p:tgtEl>
                                      </p:cBhvr>
                                    </p:cmd>
                                  </p:childTnLst>
                                </p:cTn>
                              </p:par>
                            </p:childTnLst>
                          </p:cTn>
                        </p:par>
                      </p:childTnLst>
                    </p:cTn>
                  </p:par>
                </p:childTnLst>
              </p:cTn>
              <p:nextCondLst>
                <p:cond evt="onClick" delay="0">
                  <p:tgtEl>
                    <p:spTgt spid="2"/>
                  </p:tgtEl>
                </p:cond>
              </p:nextCondLst>
            </p:seq>
            <p:video fullScrn="1">
              <p:cMediaNode vol="80000">
                <p:cTn id="7" fill="hold" display="0">
                  <p:stCondLst>
                    <p:cond delay="indefinite"/>
                  </p:stCondLst>
                </p:cTn>
                <p:tgtEl>
                  <p:spTgt spid="2"/>
                </p:tgtEl>
              </p:cMediaNode>
            </p:video>
          </p:childTnLst>
        </p:cTn>
      </p:par>
    </p:tn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34"/>
          <p:cNvGrpSpPr/>
          <p:nvPr/>
        </p:nvGrpSpPr>
        <p:grpSpPr bwMode="auto">
          <a:xfrm>
            <a:off x="0" y="0"/>
            <a:ext cx="9144000" cy="6858000"/>
            <a:chOff x="0" y="0"/>
            <a:chExt cx="9144000" cy="5143500"/>
          </a:xfrm>
        </p:grpSpPr>
        <p:pic>
          <p:nvPicPr>
            <p:cNvPr id="34" name="图片 33"/>
            <p:cNvPicPr>
              <a:picLocks noChangeAspect="1"/>
            </p:cNvPicPr>
            <p:nvPr/>
          </p:nvPicPr>
          <p:blipFill>
            <a:blip r:embed="rId2"/>
            <a:stretch>
              <a:fillRect/>
            </a:stretch>
          </p:blipFill>
          <p:spPr>
            <a:xfrm>
              <a:off x="0" y="0"/>
              <a:ext cx="9144000" cy="5143500"/>
            </a:xfrm>
            <a:prstGeom prst="rect">
              <a:avLst/>
            </a:prstGeom>
            <a:ln w="38100" cap="sq">
              <a:solidFill>
                <a:srgbClr val="000000"/>
              </a:solidFill>
              <a:prstDash val="solid"/>
              <a:miter lim="800000"/>
              <a:headEnd/>
              <a:tailEnd/>
            </a:ln>
            <a:effectLst>
              <a:outerShdw blurRad="50800" dist="38100" dir="2700000" algn="tl" rotWithShape="0">
                <a:srgbClr val="000000">
                  <a:alpha val="43000"/>
                </a:srgbClr>
              </a:outerShdw>
            </a:effectLst>
          </p:spPr>
        </p:pic>
        <p:pic>
          <p:nvPicPr>
            <p:cNvPr id="32771" name="图片 1"/>
            <p:cNvPicPr>
              <a:picLocks noChangeAspect="1" noChangeArrowheads="1"/>
            </p:cNvPicPr>
            <p:nvPr/>
          </p:nvPicPr>
          <p:blipFill>
            <a:blip r:embed="rId3" cstate="email">
              <a:grayscl/>
            </a:blip>
            <a:srcRect/>
            <a:stretch>
              <a:fillRect/>
            </a:stretch>
          </p:blipFill>
          <p:spPr bwMode="auto">
            <a:xfrm>
              <a:off x="1187624" y="843558"/>
              <a:ext cx="6840760" cy="33843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ransition spd="slow">
    <p:wipe/>
  </p:transition>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矩形 1"/>
          <p:cNvSpPr>
            <a:spLocks noChangeArrowheads="1"/>
          </p:cNvSpPr>
          <p:nvPr/>
        </p:nvSpPr>
        <p:spPr bwMode="auto">
          <a:xfrm>
            <a:off x="827089" y="1449917"/>
            <a:ext cx="7697787"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3.</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欧阳询行书：</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笔画结构严谨有力，风骨内存，既不会太丰满圆润，也没有过分瘦劲修长。每一个字都是恰到好处的完美，是多一分太长，减一分太短，轻重得体，长短适宜。</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35"/>
          <p:cNvGrpSpPr/>
          <p:nvPr/>
        </p:nvGrpSpPr>
        <p:grpSpPr bwMode="auto">
          <a:xfrm>
            <a:off x="0" y="0"/>
            <a:ext cx="9144000" cy="6858000"/>
            <a:chOff x="0" y="1"/>
            <a:chExt cx="9144000" cy="5143500"/>
          </a:xfrm>
        </p:grpSpPr>
        <p:pic>
          <p:nvPicPr>
            <p:cNvPr id="30" name="图片 29"/>
            <p:cNvPicPr>
              <a:picLocks noChangeAspect="1"/>
            </p:cNvPicPr>
            <p:nvPr/>
          </p:nvPicPr>
          <p:blipFill rotWithShape="1">
            <a:blip r:embed="rId2" cstate="email"/>
            <a:srcRect/>
            <a:stretch>
              <a:fillRect/>
            </a:stretch>
          </p:blipFill>
          <p:spPr>
            <a:xfrm>
              <a:off x="0" y="1"/>
              <a:ext cx="9144000" cy="5143500"/>
            </a:xfrm>
            <a:prstGeom prst="rect">
              <a:avLst/>
            </a:prstGeom>
            <a:ln w="38100" cap="sq">
              <a:solidFill>
                <a:srgbClr val="000000"/>
              </a:solidFill>
              <a:prstDash val="solid"/>
              <a:miter lim="800000"/>
              <a:headEnd/>
              <a:tailEnd/>
            </a:ln>
            <a:effectLst>
              <a:outerShdw blurRad="50800" dist="38100" dir="2700000" algn="tl" rotWithShape="0">
                <a:srgbClr val="000000">
                  <a:alpha val="43000"/>
                </a:srgbClr>
              </a:outerShdw>
            </a:effectLst>
          </p:spPr>
        </p:pic>
        <p:pic>
          <p:nvPicPr>
            <p:cNvPr id="34819" name="图片 34"/>
            <p:cNvPicPr>
              <a:picLocks noChangeAspect="1" noChangeArrowheads="1"/>
            </p:cNvPicPr>
            <p:nvPr/>
          </p:nvPicPr>
          <p:blipFill>
            <a:blip r:embed="rId3" cstate="email"/>
            <a:srcRect/>
            <a:stretch>
              <a:fillRect/>
            </a:stretch>
          </p:blipFill>
          <p:spPr bwMode="auto">
            <a:xfrm>
              <a:off x="1547664" y="842675"/>
              <a:ext cx="5786635" cy="34581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ransition spd="slow">
    <p:wipe/>
  </p:transition>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331788" y="594786"/>
            <a:ext cx="2501900" cy="1667507"/>
            <a:chOff x="342255" y="1006856"/>
            <a:chExt cx="2501553" cy="1250630"/>
          </a:xfrm>
        </p:grpSpPr>
        <p:pic>
          <p:nvPicPr>
            <p:cNvPr id="35842" name="图片 4"/>
            <p:cNvPicPr>
              <a:picLocks noChangeAspect="1" noChangeArrowheads="1"/>
            </p:cNvPicPr>
            <p:nvPr/>
          </p:nvPicPr>
          <p:blipFill>
            <a:blip r:embed="rId2" cstate="email"/>
            <a:srcRect/>
            <a:stretch>
              <a:fillRect/>
            </a:stretch>
          </p:blipFill>
          <p:spPr bwMode="auto">
            <a:xfrm>
              <a:off x="342255" y="1059582"/>
              <a:ext cx="2501553" cy="552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矩形 3"/>
            <p:cNvSpPr/>
            <p:nvPr/>
          </p:nvSpPr>
          <p:spPr>
            <a:xfrm>
              <a:off x="921612" y="1006856"/>
              <a:ext cx="1831721" cy="1250630"/>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活动形式</a:t>
              </a:r>
            </a:p>
          </p:txBody>
        </p:sp>
      </p:grpSp>
      <p:sp>
        <p:nvSpPr>
          <p:cNvPr id="35844" name="矩形 1"/>
          <p:cNvSpPr>
            <a:spLocks noChangeArrowheads="1"/>
          </p:cNvSpPr>
          <p:nvPr/>
        </p:nvSpPr>
        <p:spPr bwMode="auto">
          <a:xfrm>
            <a:off x="331789" y="1401234"/>
            <a:ext cx="8480425"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这次书法作品赏析活动可采用多种形式进行。如，欣赏课本上提供的优秀书法作品；搜集碑帖及书法作品；请当地有书法特长的人现场书写和进行书法指导；举办小型书法展览等。有条件的可以把几项活动内容结合在一起，开展一次综合性学习活动。</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303214" y="618067"/>
            <a:ext cx="2501900" cy="1667507"/>
            <a:chOff x="342255" y="1006856"/>
            <a:chExt cx="2501553" cy="1250629"/>
          </a:xfrm>
        </p:grpSpPr>
        <p:pic>
          <p:nvPicPr>
            <p:cNvPr id="36866" name="图片 4"/>
            <p:cNvPicPr>
              <a:picLocks noChangeAspect="1" noChangeArrowheads="1"/>
            </p:cNvPicPr>
            <p:nvPr/>
          </p:nvPicPr>
          <p:blipFill>
            <a:blip r:embed="rId2" cstate="email"/>
            <a:srcRect/>
            <a:stretch>
              <a:fillRect/>
            </a:stretch>
          </p:blipFill>
          <p:spPr bwMode="auto">
            <a:xfrm>
              <a:off x="342255" y="1059582"/>
              <a:ext cx="2501553" cy="552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矩形 3"/>
            <p:cNvSpPr/>
            <p:nvPr/>
          </p:nvSpPr>
          <p:spPr>
            <a:xfrm>
              <a:off x="921612" y="1006856"/>
              <a:ext cx="1831721" cy="1250629"/>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拓展延伸</a:t>
              </a:r>
            </a:p>
          </p:txBody>
        </p:sp>
      </p:grpSp>
      <p:sp>
        <p:nvSpPr>
          <p:cNvPr id="36868" name="矩形 1"/>
          <p:cNvSpPr>
            <a:spLocks noChangeArrowheads="1"/>
          </p:cNvSpPr>
          <p:nvPr/>
        </p:nvSpPr>
        <p:spPr bwMode="auto">
          <a:xfrm>
            <a:off x="2836863" y="1056218"/>
            <a:ext cx="359410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rPr>
              <a:t>怎样欣赏书法作品</a:t>
            </a:r>
          </a:p>
        </p:txBody>
      </p:sp>
      <p:sp>
        <p:nvSpPr>
          <p:cNvPr id="6" name="矩形 1"/>
          <p:cNvSpPr>
            <a:spLocks noChangeArrowheads="1"/>
          </p:cNvSpPr>
          <p:nvPr/>
        </p:nvSpPr>
        <p:spPr bwMode="auto">
          <a:xfrm>
            <a:off x="611189" y="1797051"/>
            <a:ext cx="8201025"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1.</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欣赏内容</a:t>
            </a:r>
          </a:p>
        </p:txBody>
      </p:sp>
      <p:sp>
        <p:nvSpPr>
          <p:cNvPr id="7" name="矩形 1"/>
          <p:cNvSpPr>
            <a:spLocks noChangeArrowheads="1"/>
          </p:cNvSpPr>
          <p:nvPr/>
        </p:nvSpPr>
        <p:spPr bwMode="auto">
          <a:xfrm>
            <a:off x="611189" y="2544233"/>
            <a:ext cx="792162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欣赏书法作品既要对作品宏观把握，又要有细微的观察。体会作品点画、结体、章法的匠心与功力，以及师承、流派、风格。更重要的是，通过作品感受书法作品的精神气质、格调风韵。</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矩形 1"/>
          <p:cNvSpPr>
            <a:spLocks noChangeArrowheads="1"/>
          </p:cNvSpPr>
          <p:nvPr/>
        </p:nvSpPr>
        <p:spPr bwMode="auto">
          <a:xfrm>
            <a:off x="468314" y="933451"/>
            <a:ext cx="5800725"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2.</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欣赏方法</a:t>
            </a:r>
          </a:p>
        </p:txBody>
      </p:sp>
      <p:sp>
        <p:nvSpPr>
          <p:cNvPr id="37890" name="矩形 2"/>
          <p:cNvSpPr>
            <a:spLocks noChangeArrowheads="1"/>
          </p:cNvSpPr>
          <p:nvPr/>
        </p:nvSpPr>
        <p:spPr bwMode="auto">
          <a:xfrm>
            <a:off x="468314" y="2059517"/>
            <a:ext cx="770572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①远观，可以感受其整体美；近察，看字的点画结构，感受书法作品的形质美。</a:t>
            </a: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②分析判断，反复体验作品的风格、线条内涵、神采意境、节奏构成等一系列抽象形象。</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矩形 1"/>
          <p:cNvSpPr>
            <a:spLocks noChangeArrowheads="1"/>
          </p:cNvSpPr>
          <p:nvPr/>
        </p:nvSpPr>
        <p:spPr bwMode="auto">
          <a:xfrm>
            <a:off x="611189" y="836086"/>
            <a:ext cx="8201025" cy="79682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③体会字的结构造型、重心稳健、富于变化的优美程度等。注意观察每个字的长短、肥瘦、宽窄、大小、疏密，比较同一字的不同形态变化。如“天下第一行书”的</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兰亭序</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，王羲之在全部</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324</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个字中，写有</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21</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个“之”字，各个姿态不同，有的平和，有的窈窕，有的紧凑，真好像有情的图画</a:t>
            </a:r>
            <a:r>
              <a:rPr kumimoji="0" lang="en-US" altLang="en-US" sz="4265" b="1" i="0" u="none" strike="noStrike" kern="1200" cap="none" spc="0" normalizeH="0" baseline="0" noProof="0">
                <a:ln>
                  <a:noFill/>
                </a:ln>
                <a:solidFill>
                  <a:prstClr val="black"/>
                </a:solidFill>
                <a:effectLst/>
                <a:uLnTx/>
                <a:uFillTx/>
                <a:latin typeface="楷体" panose="02010609060101010101" pitchFamily="49" charset="-122"/>
                <a:ea typeface="Microsoft Yi Baiti" panose="03000500000000000000" pitchFamily="66" charset="0"/>
                <a:cs typeface="+mn-cs"/>
              </a:rPr>
              <a:t>。</a:t>
            </a: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矩形 1"/>
          <p:cNvSpPr>
            <a:spLocks noChangeArrowheads="1"/>
          </p:cNvSpPr>
          <p:nvPr/>
        </p:nvSpPr>
        <p:spPr bwMode="auto">
          <a:xfrm>
            <a:off x="323851" y="357717"/>
            <a:ext cx="5800725"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3.</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欣赏作品</a:t>
            </a:r>
          </a:p>
        </p:txBody>
      </p:sp>
      <p:pic>
        <p:nvPicPr>
          <p:cNvPr id="39938" name="图片 1"/>
          <p:cNvPicPr>
            <a:picLocks noChangeAspect="1" noChangeArrowheads="1"/>
          </p:cNvPicPr>
          <p:nvPr/>
        </p:nvPicPr>
        <p:blipFill>
          <a:blip r:embed="rId2" cstate="email"/>
          <a:srcRect/>
          <a:stretch>
            <a:fillRect/>
          </a:stretch>
        </p:blipFill>
        <p:spPr bwMode="auto">
          <a:xfrm>
            <a:off x="1042989" y="1162053"/>
            <a:ext cx="1889125" cy="4398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39" name="文本框 2"/>
          <p:cNvSpPr txBox="1">
            <a:spLocks noChangeArrowheads="1"/>
          </p:cNvSpPr>
          <p:nvPr/>
        </p:nvSpPr>
        <p:spPr bwMode="auto">
          <a:xfrm>
            <a:off x="603251" y="5552017"/>
            <a:ext cx="2536825"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颜真卿</a:t>
            </a:r>
            <a:r>
              <a:rPr kumimoji="0" lang="en-US" altLang="zh-CN"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多宝塔碑</a:t>
            </a:r>
            <a:r>
              <a:rPr kumimoji="0" lang="en-US" altLang="zh-CN"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（局部）</a:t>
            </a:r>
          </a:p>
        </p:txBody>
      </p:sp>
      <p:pic>
        <p:nvPicPr>
          <p:cNvPr id="39940" name="图片 5"/>
          <p:cNvPicPr>
            <a:picLocks noChangeAspect="1" noChangeArrowheads="1"/>
          </p:cNvPicPr>
          <p:nvPr/>
        </p:nvPicPr>
        <p:blipFill>
          <a:blip r:embed="rId3" cstate="email"/>
          <a:srcRect/>
          <a:stretch>
            <a:fillRect/>
          </a:stretch>
        </p:blipFill>
        <p:spPr bwMode="auto">
          <a:xfrm>
            <a:off x="3140076" y="1162052"/>
            <a:ext cx="2508250" cy="43899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41" name="文本框 7"/>
          <p:cNvSpPr txBox="1">
            <a:spLocks noChangeArrowheads="1"/>
          </p:cNvSpPr>
          <p:nvPr/>
        </p:nvSpPr>
        <p:spPr bwMode="auto">
          <a:xfrm>
            <a:off x="3140075" y="5552017"/>
            <a:ext cx="2655888"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王羲之</a:t>
            </a:r>
            <a:r>
              <a:rPr kumimoji="0" lang="en-US" altLang="zh-CN"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兰亭序</a:t>
            </a:r>
            <a:r>
              <a:rPr kumimoji="0" lang="en-US" altLang="zh-CN"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（局部）</a:t>
            </a:r>
          </a:p>
        </p:txBody>
      </p:sp>
      <p:pic>
        <p:nvPicPr>
          <p:cNvPr id="39942" name="图片 6"/>
          <p:cNvPicPr>
            <a:picLocks noChangeAspect="1" noChangeArrowheads="1"/>
          </p:cNvPicPr>
          <p:nvPr/>
        </p:nvPicPr>
        <p:blipFill>
          <a:blip r:embed="rId4" cstate="email"/>
          <a:srcRect/>
          <a:stretch>
            <a:fillRect/>
          </a:stretch>
        </p:blipFill>
        <p:spPr bwMode="auto">
          <a:xfrm>
            <a:off x="6032501" y="1162052"/>
            <a:ext cx="2308225" cy="43899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43" name="文本框 9"/>
          <p:cNvSpPr txBox="1">
            <a:spLocks noChangeArrowheads="1"/>
          </p:cNvSpPr>
          <p:nvPr/>
        </p:nvSpPr>
        <p:spPr bwMode="auto">
          <a:xfrm>
            <a:off x="5800725" y="5552017"/>
            <a:ext cx="2655888"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欧阳询</a:t>
            </a:r>
            <a:r>
              <a:rPr kumimoji="0" lang="en-US" altLang="zh-CN"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九成宫醴泉铭</a:t>
            </a:r>
            <a:r>
              <a:rPr kumimoji="0" lang="en-US" altLang="zh-CN"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32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（局部）</a:t>
            </a:r>
          </a:p>
        </p:txBody>
      </p:sp>
    </p:spTree>
  </p:cSld>
  <p:clrMapOvr>
    <a:masterClrMapping/>
  </p:clrMapOvr>
  <p:transition spd="slow">
    <p:cover dir="rd"/>
  </p:transition>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2"/>
          <p:cNvGrpSpPr/>
          <p:nvPr/>
        </p:nvGrpSpPr>
        <p:grpSpPr bwMode="auto">
          <a:xfrm>
            <a:off x="-3175" y="-10583"/>
            <a:ext cx="9147175" cy="6868584"/>
            <a:chOff x="-2818" y="-7234"/>
            <a:chExt cx="9482209" cy="5150734"/>
          </a:xfrm>
        </p:grpSpPr>
        <p:pic>
          <p:nvPicPr>
            <p:cNvPr id="40962" name="图片 7"/>
            <p:cNvPicPr>
              <a:picLocks noChangeAspect="1" noChangeArrowheads="1"/>
            </p:cNvPicPr>
            <p:nvPr/>
          </p:nvPicPr>
          <p:blipFill>
            <a:blip r:embed="rId2" cstate="email"/>
            <a:srcRect/>
            <a:stretch>
              <a:fillRect/>
            </a:stretch>
          </p:blipFill>
          <p:spPr bwMode="auto">
            <a:xfrm>
              <a:off x="0" y="-7234"/>
              <a:ext cx="9479391" cy="51507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0963" name="图片 5"/>
            <p:cNvPicPr>
              <a:picLocks noChangeAspect="1" noChangeArrowheads="1"/>
            </p:cNvPicPr>
            <p:nvPr/>
          </p:nvPicPr>
          <p:blipFill>
            <a:blip r:embed="rId3" cstate="email">
              <a:clrChange>
                <a:clrFrom>
                  <a:srgbClr val="E6E6E6"/>
                </a:clrFrom>
                <a:clrTo>
                  <a:srgbClr val="E6E6E6">
                    <a:alpha val="0"/>
                  </a:srgbClr>
                </a:clrTo>
              </a:clrChange>
            </a:blip>
            <a:srcRect/>
            <a:stretch>
              <a:fillRect/>
            </a:stretch>
          </p:blipFill>
          <p:spPr bwMode="auto">
            <a:xfrm>
              <a:off x="-2818" y="0"/>
              <a:ext cx="947939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矩形 6"/>
            <p:cNvSpPr/>
            <p:nvPr/>
          </p:nvSpPr>
          <p:spPr>
            <a:xfrm>
              <a:off x="473" y="1276878"/>
              <a:ext cx="9478918" cy="2592034"/>
            </a:xfrm>
            <a:prstGeom prst="rect">
              <a:avLst/>
            </a:prstGeom>
            <a:solidFill>
              <a:srgbClr val="9954CC">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auto" latinLnBrk="0" hangingPunct="0">
                <a:lnSpc>
                  <a:spcPct val="100000"/>
                </a:lnSpc>
                <a:spcBef>
                  <a:spcPts val="0"/>
                </a:spcBef>
                <a:spcAft>
                  <a:spcPts val="0"/>
                </a:spcAft>
                <a:buClrTx/>
                <a:buSzTx/>
                <a:buFontTx/>
                <a:buNone/>
                <a:defRPr/>
              </a:pPr>
              <a:endParaRPr kumimoji="0" lang="zh-CN" altLang="en-US" sz="24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sp>
          <p:nvSpPr>
            <p:cNvPr id="4" name="矩形 3"/>
            <p:cNvSpPr/>
            <p:nvPr/>
          </p:nvSpPr>
          <p:spPr bwMode="auto">
            <a:xfrm>
              <a:off x="1078372" y="1594335"/>
              <a:ext cx="6984119" cy="3060419"/>
            </a:xfrm>
            <a:prstGeom prst="rect">
              <a:avLst/>
            </a:prstGeom>
          </p:spPr>
          <p:txBody>
            <a:bodyPr>
              <a:spAutoFit/>
            </a:bodyPr>
            <a:lstStyle/>
            <a:p>
              <a:pPr marL="0" marR="0" lvl="0" indent="0" algn="ctr" defTabSz="1219200" rtl="0" eaLnBrk="1" fontAlgn="auto" latinLnBrk="0" hangingPunct="1">
                <a:lnSpc>
                  <a:spcPct val="120000"/>
                </a:lnSpc>
                <a:spcBef>
                  <a:spcPts val="0"/>
                </a:spcBef>
                <a:spcAft>
                  <a:spcPts val="0"/>
                </a:spcAft>
                <a:buClrTx/>
                <a:buSzTx/>
                <a:buFontTx/>
                <a:buNone/>
                <a:defRPr/>
              </a:pPr>
              <a:r>
                <a:rPr kumimoji="0" lang="en-US" altLang="zh-CN" sz="7200" b="1" i="0" u="none" strike="noStrike" kern="1200" cap="none" spc="0" normalizeH="0" baseline="0" noProof="0" dirty="0">
                  <a:ln>
                    <a:noFill/>
                  </a:ln>
                  <a:solidFill>
                    <a:prstClr val="white"/>
                  </a:solidFill>
                  <a:effectLst/>
                  <a:uLnTx/>
                  <a:uFillTx/>
                  <a:latin typeface="等线" panose="02010600030101010101" pitchFamily="2" charset="-122"/>
                  <a:ea typeface="等线" panose="02010600030101010101" pitchFamily="2" charset="-122"/>
                  <a:cs typeface="+mn-cs"/>
                </a:rPr>
                <a:t>4.</a:t>
              </a:r>
              <a:r>
                <a:rPr kumimoji="0" lang="zh-CN" altLang="en-US" sz="7200" b="1" i="0" u="none" strike="noStrike" kern="1200" cap="none" spc="0" normalizeH="0" baseline="0" noProof="0" dirty="0">
                  <a:ln>
                    <a:noFill/>
                  </a:ln>
                  <a:solidFill>
                    <a:prstClr val="white"/>
                  </a:solidFill>
                  <a:effectLst/>
                  <a:uLnTx/>
                  <a:uFillTx/>
                  <a:latin typeface="等线" panose="02010600030101010101" pitchFamily="2" charset="-122"/>
                  <a:ea typeface="等线" panose="02010600030101010101" pitchFamily="2" charset="-122"/>
                  <a:cs typeface="+mn-cs"/>
                </a:rPr>
                <a:t>制定国家通用语言文字法的必要性</a:t>
              </a:r>
              <a:endParaRPr kumimoji="0" lang="en-US" altLang="zh-CN" sz="7200" b="1" i="0" u="none" strike="noStrike" kern="1200" cap="none" spc="0" normalizeH="0" baseline="0" noProof="0" dirty="0">
                <a:ln>
                  <a:noFill/>
                </a:ln>
                <a:solidFill>
                  <a:prstClr val="white"/>
                </a:solidFill>
                <a:effectLst/>
                <a:uLnTx/>
                <a:uFillTx/>
                <a:latin typeface="等线" panose="02010600030101010101" pitchFamily="2" charset="-122"/>
                <a:ea typeface="等线" panose="02010600030101010101" pitchFamily="2" charset="-122"/>
                <a:cs typeface="+mn-cs"/>
              </a:endParaRPr>
            </a:p>
          </p:txBody>
        </p:sp>
      </p:grpSp>
    </p:spTree>
  </p:cSld>
  <p:clrMapOvr>
    <a:masterClrMapping/>
  </p:clrMapOvr>
  <p:transition spd="slow">
    <p:cover dir="rd"/>
  </p:transition>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323851" y="1123953"/>
            <a:ext cx="2501900" cy="1667507"/>
            <a:chOff x="342255" y="1006856"/>
            <a:chExt cx="2501553" cy="1250630"/>
          </a:xfrm>
        </p:grpSpPr>
        <p:pic>
          <p:nvPicPr>
            <p:cNvPr id="41986" name="图片 4"/>
            <p:cNvPicPr>
              <a:picLocks noChangeAspect="1" noChangeArrowheads="1"/>
            </p:cNvPicPr>
            <p:nvPr/>
          </p:nvPicPr>
          <p:blipFill>
            <a:blip r:embed="rId2" cstate="email"/>
            <a:srcRect/>
            <a:stretch>
              <a:fillRect/>
            </a:stretch>
          </p:blipFill>
          <p:spPr bwMode="auto">
            <a:xfrm>
              <a:off x="342255" y="1059582"/>
              <a:ext cx="2501553" cy="552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矩形 3"/>
            <p:cNvSpPr/>
            <p:nvPr/>
          </p:nvSpPr>
          <p:spPr>
            <a:xfrm>
              <a:off x="921613" y="1006856"/>
              <a:ext cx="1831721" cy="1250630"/>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主题解说</a:t>
              </a:r>
            </a:p>
          </p:txBody>
        </p:sp>
      </p:grpSp>
      <p:sp>
        <p:nvSpPr>
          <p:cNvPr id="41988" name="矩形 4"/>
          <p:cNvSpPr>
            <a:spLocks noChangeArrowheads="1"/>
          </p:cNvSpPr>
          <p:nvPr/>
        </p:nvSpPr>
        <p:spPr bwMode="auto">
          <a:xfrm>
            <a:off x="936625" y="2853268"/>
            <a:ext cx="750570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课文概括性地介绍了制定国家通用语言文字法的必要性。</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文本框 2"/>
          <p:cNvSpPr txBox="1">
            <a:spLocks noChangeArrowheads="1"/>
          </p:cNvSpPr>
          <p:nvPr/>
        </p:nvSpPr>
        <p:spPr bwMode="auto">
          <a:xfrm>
            <a:off x="776289" y="2753785"/>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结构：</a:t>
            </a:r>
            <a:endParaRPr lang="en-US" altLang="zh-CN" sz="4265" b="1">
              <a:solidFill>
                <a:prstClr val="black"/>
              </a:solidFill>
              <a:latin typeface="宋体" panose="02010600030101010101" pitchFamily="2" charset="-122"/>
              <a:ea typeface="宋体" panose="02010600030101010101" pitchFamily="2" charset="-122"/>
            </a:endParaRPr>
          </a:p>
        </p:txBody>
      </p:sp>
      <p:sp>
        <p:nvSpPr>
          <p:cNvPr id="17410" name="文本框 3"/>
          <p:cNvSpPr txBox="1">
            <a:spLocks noChangeArrowheads="1"/>
          </p:cNvSpPr>
          <p:nvPr/>
        </p:nvSpPr>
        <p:spPr bwMode="auto">
          <a:xfrm>
            <a:off x="776289" y="3661834"/>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部首：</a:t>
            </a:r>
          </a:p>
        </p:txBody>
      </p:sp>
      <p:sp>
        <p:nvSpPr>
          <p:cNvPr id="17411" name="文本框 4"/>
          <p:cNvSpPr txBox="1">
            <a:spLocks noChangeArrowheads="1"/>
          </p:cNvSpPr>
          <p:nvPr/>
        </p:nvSpPr>
        <p:spPr bwMode="auto">
          <a:xfrm>
            <a:off x="787401" y="4688418"/>
            <a:ext cx="2254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书写指导：</a:t>
            </a:r>
          </a:p>
        </p:txBody>
      </p:sp>
      <p:sp>
        <p:nvSpPr>
          <p:cNvPr id="17412" name="文本框 5"/>
          <p:cNvSpPr txBox="1">
            <a:spLocks noChangeArrowheads="1"/>
          </p:cNvSpPr>
          <p:nvPr/>
        </p:nvSpPr>
        <p:spPr bwMode="auto">
          <a:xfrm>
            <a:off x="2843214" y="4624919"/>
            <a:ext cx="601662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4265" b="1">
                <a:solidFill>
                  <a:srgbClr val="0000FF"/>
                </a:solidFill>
                <a:latin typeface="宋体" panose="02010600030101010101" pitchFamily="2" charset="-122"/>
                <a:ea typeface="宋体" panose="02010600030101010101" pitchFamily="2" charset="-122"/>
              </a:rPr>
              <a:t>左窄右宽。“扌”竖钩宜直，右部撇稍弯。</a:t>
            </a:r>
            <a:endParaRPr lang="en-US" altLang="zh-CN" sz="4265" b="1">
              <a:solidFill>
                <a:srgbClr val="0000FF"/>
              </a:solidFill>
              <a:latin typeface="宋体" panose="02010600030101010101" pitchFamily="2" charset="-122"/>
              <a:ea typeface="宋体" panose="02010600030101010101" pitchFamily="2" charset="-122"/>
            </a:endParaRPr>
          </a:p>
        </p:txBody>
      </p:sp>
      <p:sp>
        <p:nvSpPr>
          <p:cNvPr id="17413" name="文本框 6"/>
          <p:cNvSpPr txBox="1">
            <a:spLocks noChangeArrowheads="1"/>
          </p:cNvSpPr>
          <p:nvPr/>
        </p:nvSpPr>
        <p:spPr bwMode="auto">
          <a:xfrm>
            <a:off x="498476" y="1507067"/>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1219200" eaLnBrk="0" fontAlgn="base" hangingPunct="0">
              <a:spcBef>
                <a:spcPct val="0"/>
              </a:spcBef>
              <a:spcAft>
                <a:spcPct val="0"/>
              </a:spcAft>
              <a:defRPr/>
            </a:pPr>
            <a:r>
              <a:rPr lang="en-US" altLang="zh-CN" sz="4265" b="1">
                <a:solidFill>
                  <a:prstClr val="black"/>
                </a:solidFill>
                <a:latin typeface="宋体" panose="02010600030101010101" pitchFamily="2" charset="-122"/>
                <a:ea typeface="宋体" panose="02010600030101010101" pitchFamily="2" charset="-122"/>
              </a:rPr>
              <a:t>bá</a:t>
            </a:r>
          </a:p>
        </p:txBody>
      </p:sp>
      <p:sp>
        <p:nvSpPr>
          <p:cNvPr id="17414" name="文本框 17"/>
          <p:cNvSpPr txBox="1">
            <a:spLocks noChangeArrowheads="1"/>
          </p:cNvSpPr>
          <p:nvPr/>
        </p:nvSpPr>
        <p:spPr bwMode="auto">
          <a:xfrm>
            <a:off x="1914525" y="996951"/>
            <a:ext cx="1181100" cy="1733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1219200" eaLnBrk="0" fontAlgn="base" hangingPunct="0">
              <a:spcBef>
                <a:spcPct val="0"/>
              </a:spcBef>
              <a:spcAft>
                <a:spcPct val="0"/>
              </a:spcAft>
              <a:defRPr/>
            </a:pPr>
            <a:r>
              <a:rPr lang="zh-CN" altLang="en-US" sz="10665" b="1">
                <a:solidFill>
                  <a:srgbClr val="0000FF"/>
                </a:solidFill>
                <a:latin typeface="楷体" panose="02010609060101010101" pitchFamily="49" charset="-122"/>
                <a:ea typeface="楷体" panose="02010609060101010101" pitchFamily="49" charset="-122"/>
              </a:rPr>
              <a:t>拔</a:t>
            </a:r>
          </a:p>
        </p:txBody>
      </p:sp>
      <p:sp>
        <p:nvSpPr>
          <p:cNvPr id="17415" name="文本框 9"/>
          <p:cNvSpPr txBox="1">
            <a:spLocks noChangeArrowheads="1"/>
          </p:cNvSpPr>
          <p:nvPr/>
        </p:nvSpPr>
        <p:spPr bwMode="auto">
          <a:xfrm>
            <a:off x="2025651" y="2747434"/>
            <a:ext cx="101600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265" b="1">
                <a:solidFill>
                  <a:srgbClr val="0000FF"/>
                </a:solidFill>
                <a:latin typeface="宋体" panose="02010600030101010101" pitchFamily="2" charset="-122"/>
                <a:ea typeface="宋体" panose="02010600030101010101" pitchFamily="2" charset="-122"/>
              </a:rPr>
              <a:t>左右</a:t>
            </a:r>
            <a:endParaRPr lang="en-US" altLang="zh-CN" sz="4265" b="1">
              <a:solidFill>
                <a:srgbClr val="0000FF"/>
              </a:solidFill>
              <a:latin typeface="宋体" panose="02010600030101010101" pitchFamily="2" charset="-122"/>
              <a:ea typeface="宋体" panose="02010600030101010101" pitchFamily="2" charset="-122"/>
            </a:endParaRPr>
          </a:p>
        </p:txBody>
      </p:sp>
      <p:sp>
        <p:nvSpPr>
          <p:cNvPr id="17416" name="文本框 12"/>
          <p:cNvSpPr txBox="1">
            <a:spLocks noChangeArrowheads="1"/>
          </p:cNvSpPr>
          <p:nvPr/>
        </p:nvSpPr>
        <p:spPr bwMode="auto">
          <a:xfrm>
            <a:off x="2078038" y="3655484"/>
            <a:ext cx="533400"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265" b="1">
                <a:solidFill>
                  <a:srgbClr val="0000FF"/>
                </a:solidFill>
                <a:latin typeface="宋体" panose="02010600030101010101" pitchFamily="2" charset="-122"/>
                <a:ea typeface="宋体" panose="02010600030101010101" pitchFamily="2" charset="-122"/>
              </a:rPr>
              <a:t>扌</a:t>
            </a:r>
            <a:endParaRPr lang="en-US" altLang="zh-CN" sz="4265" b="1">
              <a:solidFill>
                <a:srgbClr val="0000FF"/>
              </a:solidFill>
              <a:latin typeface="宋体" panose="02010600030101010101" pitchFamily="2" charset="-122"/>
              <a:ea typeface="宋体" panose="02010600030101010101" pitchFamily="2" charset="-122"/>
            </a:endParaRPr>
          </a:p>
        </p:txBody>
      </p:sp>
      <p:pic>
        <p:nvPicPr>
          <p:cNvPr id="8" name="拔.wmv">
            <a:hlinkClick r:id="" action="ppaction://media"/>
          </p:cNvPr>
          <p:cNvPicPr>
            <a:picLocks noRot="1" noChangeAspect="1" noChangeArrowheads="1"/>
          </p:cNvPicPr>
          <p:nvPr>
            <a:videoFile r:link="rId1"/>
            <p:extLst>
              <p:ext uri="{DAA4B4D4-6D71-4841-9C94-3DE7FCFB9230}">
                <p14:media xmlns:p14="http://schemas.microsoft.com/office/powerpoint/2010/main" xmlns="" r:link="rId3"/>
              </p:ext>
            </p:extLst>
          </p:nvPr>
        </p:nvPicPr>
        <p:blipFill>
          <a:blip r:embed="rId4">
            <a:extLst>
              <a:ext uri="{28A0092B-C50C-407E-A947-70E740481C1C}">
                <a14:useLocalDpi xmlns:a14="http://schemas.microsoft.com/office/drawing/2010/main" xmlns="" val="0"/>
              </a:ext>
            </a:extLst>
          </a:blip>
          <a:srcRect/>
          <a:stretch>
            <a:fillRect/>
          </a:stretch>
        </p:blipFill>
        <p:spPr bwMode="auto">
          <a:xfrm>
            <a:off x="4221163" y="666752"/>
            <a:ext cx="2857500" cy="377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restart="whenNotActive" fill="hold" evtFilter="cancelBubble" nodeType="interactiveSeq">
                <p:stCondLst>
                  <p:cond evt="onClick" delay="0">
                    <p:tgtEl>
                      <p:spTgt spid="8"/>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8"/>
                                        </p:tgtEl>
                                      </p:cBhvr>
                                    </p:cmd>
                                  </p:childTnLst>
                                </p:cTn>
                              </p:par>
                            </p:childTnLst>
                          </p:cTn>
                        </p:par>
                      </p:childTnLst>
                    </p:cTn>
                  </p:par>
                </p:childTnLst>
              </p:cTn>
              <p:nextCondLst>
                <p:cond evt="onClick" delay="0">
                  <p:tgtEl>
                    <p:spTgt spid="8"/>
                  </p:tgtEl>
                </p:cond>
              </p:nextCondLst>
            </p:seq>
            <p:video fullScrn="1">
              <p:cMediaNode vol="80000">
                <p:cTn id="7" fill="hold" display="0">
                  <p:stCondLst>
                    <p:cond delay="indefinite"/>
                  </p:stCondLst>
                </p:cTn>
                <p:tgtEl>
                  <p:spTgt spid="8"/>
                </p:tgtEl>
              </p:cMediaNode>
            </p:video>
          </p:childTnLst>
        </p:cTn>
      </p:par>
    </p:tnLst>
  </p:timing>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323851" y="698500"/>
            <a:ext cx="2501900" cy="1667507"/>
            <a:chOff x="342255" y="1006856"/>
            <a:chExt cx="2501553" cy="1250629"/>
          </a:xfrm>
        </p:grpSpPr>
        <p:pic>
          <p:nvPicPr>
            <p:cNvPr id="43010" name="图片 4"/>
            <p:cNvPicPr>
              <a:picLocks noChangeAspect="1" noChangeArrowheads="1"/>
            </p:cNvPicPr>
            <p:nvPr/>
          </p:nvPicPr>
          <p:blipFill>
            <a:blip r:embed="rId2" cstate="email"/>
            <a:srcRect/>
            <a:stretch>
              <a:fillRect/>
            </a:stretch>
          </p:blipFill>
          <p:spPr bwMode="auto">
            <a:xfrm>
              <a:off x="342255" y="1059582"/>
              <a:ext cx="2501553" cy="552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矩形 3"/>
            <p:cNvSpPr/>
            <p:nvPr/>
          </p:nvSpPr>
          <p:spPr>
            <a:xfrm>
              <a:off x="921613" y="1006856"/>
              <a:ext cx="1831721" cy="1250629"/>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拓展延伸</a:t>
              </a:r>
            </a:p>
          </p:txBody>
        </p:sp>
      </p:grpSp>
      <p:sp>
        <p:nvSpPr>
          <p:cNvPr id="43012" name="矩形 4"/>
          <p:cNvSpPr>
            <a:spLocks noChangeArrowheads="1"/>
          </p:cNvSpPr>
          <p:nvPr/>
        </p:nvSpPr>
        <p:spPr bwMode="auto">
          <a:xfrm>
            <a:off x="755651" y="1797051"/>
            <a:ext cx="790257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中华人民共和国国家通用语言文字法</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（简称</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国家通用语言文字法</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）于</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2000</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年</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10</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月</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31</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日由第九届全国人民代表大会常务委员会第十八次会议修订通过，已于</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2001</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年</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月</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日施行。</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矩形 1"/>
          <p:cNvSpPr>
            <a:spLocks noChangeArrowheads="1"/>
          </p:cNvSpPr>
          <p:nvPr/>
        </p:nvSpPr>
        <p:spPr bwMode="auto">
          <a:xfrm>
            <a:off x="719138" y="1056217"/>
            <a:ext cx="770572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根据</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宪法</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制定的</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国家通用语言文字法</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是我国第一部语言文字方面的专项法律，它第一次以法律的形式明确了普通话和规范汉字作为国家通用语言文字的地位，对国家通用语言文字的使用作出了规定。</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矩形 1"/>
          <p:cNvSpPr>
            <a:spLocks noChangeArrowheads="1"/>
          </p:cNvSpPr>
          <p:nvPr/>
        </p:nvSpPr>
        <p:spPr bwMode="auto">
          <a:xfrm>
            <a:off x="755650" y="933451"/>
            <a:ext cx="7772400"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它的颁布实施有力地促进了语言文字的规范化和标准化，使国家通用语言文字在社会生活中更好地发挥作用。同时，对全面提高国民素质、发展科学文化、提高经济和社会信息化水平、增进各地区民族之间的交流与沟通、增强中华民族凝聚力均具有重要意义。</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5"/>
          <p:cNvGrpSpPr/>
          <p:nvPr/>
        </p:nvGrpSpPr>
        <p:grpSpPr bwMode="auto">
          <a:xfrm>
            <a:off x="-3175" y="-10584"/>
            <a:ext cx="9147175" cy="6868584"/>
            <a:chOff x="-2818" y="-7234"/>
            <a:chExt cx="9482209" cy="5150734"/>
          </a:xfrm>
        </p:grpSpPr>
        <p:pic>
          <p:nvPicPr>
            <p:cNvPr id="46082" name="图片 6"/>
            <p:cNvPicPr>
              <a:picLocks noChangeAspect="1" noChangeArrowheads="1"/>
            </p:cNvPicPr>
            <p:nvPr/>
          </p:nvPicPr>
          <p:blipFill>
            <a:blip r:embed="rId2" cstate="email"/>
            <a:srcRect/>
            <a:stretch>
              <a:fillRect/>
            </a:stretch>
          </p:blipFill>
          <p:spPr bwMode="auto">
            <a:xfrm>
              <a:off x="0" y="-7234"/>
              <a:ext cx="9479391" cy="51507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083" name="图片 7"/>
            <p:cNvPicPr>
              <a:picLocks noChangeAspect="1" noChangeArrowheads="1"/>
            </p:cNvPicPr>
            <p:nvPr/>
          </p:nvPicPr>
          <p:blipFill>
            <a:blip r:embed="rId3" cstate="email">
              <a:clrChange>
                <a:clrFrom>
                  <a:srgbClr val="E6E6E6"/>
                </a:clrFrom>
                <a:clrTo>
                  <a:srgbClr val="E6E6E6">
                    <a:alpha val="0"/>
                  </a:srgbClr>
                </a:clrTo>
              </a:clrChange>
            </a:blip>
            <a:srcRect/>
            <a:stretch>
              <a:fillRect/>
            </a:stretch>
          </p:blipFill>
          <p:spPr bwMode="auto">
            <a:xfrm>
              <a:off x="-2818" y="0"/>
              <a:ext cx="947939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矩形 8"/>
            <p:cNvSpPr/>
            <p:nvPr/>
          </p:nvSpPr>
          <p:spPr>
            <a:xfrm>
              <a:off x="473" y="1276878"/>
              <a:ext cx="9478918" cy="2592034"/>
            </a:xfrm>
            <a:prstGeom prst="rect">
              <a:avLst/>
            </a:prstGeom>
            <a:solidFill>
              <a:srgbClr val="9954CC">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auto" latinLnBrk="0" hangingPunct="0">
                <a:lnSpc>
                  <a:spcPct val="100000"/>
                </a:lnSpc>
                <a:spcBef>
                  <a:spcPts val="0"/>
                </a:spcBef>
                <a:spcAft>
                  <a:spcPts val="0"/>
                </a:spcAft>
                <a:buClrTx/>
                <a:buSzTx/>
                <a:buFontTx/>
                <a:buNone/>
                <a:defRPr/>
              </a:pPr>
              <a:endParaRPr kumimoji="0" lang="zh-CN" altLang="en-US" sz="24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grpSp>
      <p:sp>
        <p:nvSpPr>
          <p:cNvPr id="4" name="矩形 3"/>
          <p:cNvSpPr/>
          <p:nvPr/>
        </p:nvSpPr>
        <p:spPr bwMode="auto">
          <a:xfrm>
            <a:off x="896938" y="2120901"/>
            <a:ext cx="7345362" cy="4081117"/>
          </a:xfrm>
          <a:prstGeom prst="rect">
            <a:avLst/>
          </a:prstGeom>
        </p:spPr>
        <p:txBody>
          <a:bodyPr>
            <a:spAutoFit/>
          </a:bodyPr>
          <a:lstStyle/>
          <a:p>
            <a:pPr marL="0" marR="0" lvl="0" indent="0" algn="ctr" defTabSz="1219200" rtl="0" eaLnBrk="1" fontAlgn="auto" latinLnBrk="0" hangingPunct="1">
              <a:lnSpc>
                <a:spcPct val="120000"/>
              </a:lnSpc>
              <a:spcBef>
                <a:spcPts val="0"/>
              </a:spcBef>
              <a:spcAft>
                <a:spcPts val="0"/>
              </a:spcAft>
              <a:buClrTx/>
              <a:buSzTx/>
              <a:buFontTx/>
              <a:buNone/>
              <a:defRPr/>
            </a:pPr>
            <a:r>
              <a:rPr kumimoji="0" lang="en-US" altLang="zh-CN" sz="7200" b="1" i="0" u="none" strike="noStrike" kern="1200" cap="none" spc="0" normalizeH="0" baseline="0" noProof="0" dirty="0">
                <a:ln>
                  <a:noFill/>
                </a:ln>
                <a:solidFill>
                  <a:prstClr val="white"/>
                </a:solidFill>
                <a:effectLst/>
                <a:uLnTx/>
                <a:uFillTx/>
                <a:latin typeface="等线" panose="02010600030101010101" pitchFamily="2" charset="-122"/>
                <a:ea typeface="等线" panose="02010600030101010101" pitchFamily="2" charset="-122"/>
                <a:cs typeface="+mn-cs"/>
              </a:rPr>
              <a:t>5.</a:t>
            </a:r>
            <a:r>
              <a:rPr kumimoji="0" lang="zh-CN" altLang="en-US" sz="7200" b="1" i="0" u="none" strike="noStrike" kern="1200" cap="none" spc="0" normalizeH="0" baseline="0" noProof="0" dirty="0">
                <a:ln>
                  <a:noFill/>
                </a:ln>
                <a:solidFill>
                  <a:prstClr val="white"/>
                </a:solidFill>
                <a:effectLst/>
                <a:uLnTx/>
                <a:uFillTx/>
                <a:latin typeface="等线" panose="02010600030101010101" pitchFamily="2" charset="-122"/>
                <a:ea typeface="等线" panose="02010600030101010101" pitchFamily="2" charset="-122"/>
                <a:cs typeface="+mn-cs"/>
              </a:rPr>
              <a:t>关于“李”姓的历史和现状的研究报告</a:t>
            </a:r>
            <a:endParaRPr kumimoji="0" lang="en-US" altLang="zh-CN" sz="7200" b="1" i="0" u="none" strike="noStrike" kern="1200" cap="none" spc="0" normalizeH="0" baseline="0" noProof="0" dirty="0">
              <a:ln>
                <a:noFill/>
              </a:ln>
              <a:solidFill>
                <a:prstClr val="white"/>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transition spd="slow">
    <p:cover dir="rd"/>
  </p:transition>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323851" y="452967"/>
            <a:ext cx="2501900" cy="1667507"/>
            <a:chOff x="342255" y="1006856"/>
            <a:chExt cx="2501553" cy="1250629"/>
          </a:xfrm>
        </p:grpSpPr>
        <p:pic>
          <p:nvPicPr>
            <p:cNvPr id="47106" name="图片 4"/>
            <p:cNvPicPr>
              <a:picLocks noChangeAspect="1" noChangeArrowheads="1"/>
            </p:cNvPicPr>
            <p:nvPr/>
          </p:nvPicPr>
          <p:blipFill>
            <a:blip r:embed="rId2" cstate="email"/>
            <a:srcRect/>
            <a:stretch>
              <a:fillRect/>
            </a:stretch>
          </p:blipFill>
          <p:spPr bwMode="auto">
            <a:xfrm>
              <a:off x="342255" y="1059582"/>
              <a:ext cx="2501553" cy="552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矩形 3"/>
            <p:cNvSpPr/>
            <p:nvPr/>
          </p:nvSpPr>
          <p:spPr>
            <a:xfrm>
              <a:off x="921613" y="1006856"/>
              <a:ext cx="1831721" cy="1250629"/>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解词释义</a:t>
              </a:r>
            </a:p>
          </p:txBody>
        </p:sp>
      </p:grpSp>
      <p:sp>
        <p:nvSpPr>
          <p:cNvPr id="5" name="矩形 4"/>
          <p:cNvSpPr>
            <a:spLocks noChangeArrowheads="1"/>
          </p:cNvSpPr>
          <p:nvPr/>
        </p:nvSpPr>
        <p:spPr bwMode="auto">
          <a:xfrm>
            <a:off x="584201" y="1701800"/>
            <a:ext cx="7975600"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姓氏</a:t>
            </a:r>
            <a:r>
              <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表明家族的字。姓和氏本有分别，姓起于女系，氏起于男系。后来说姓氏，专指姓。</a:t>
            </a:r>
          </a:p>
        </p:txBody>
      </p:sp>
      <p:sp>
        <p:nvSpPr>
          <p:cNvPr id="6" name="矩形 5"/>
          <p:cNvSpPr>
            <a:spLocks noChangeArrowheads="1"/>
          </p:cNvSpPr>
          <p:nvPr/>
        </p:nvSpPr>
        <p:spPr bwMode="auto">
          <a:xfrm>
            <a:off x="584201" y="4292601"/>
            <a:ext cx="7975600"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en-US" altLang="zh-CN" sz="4265" b="1" i="0" u="none" strike="noStrike" kern="1200" cap="none" spc="0" normalizeH="0" baseline="0" noProof="0">
                <a:ln>
                  <a:noFill/>
                </a:ln>
                <a:solidFill>
                  <a:srgbClr val="B5990B"/>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B5990B"/>
                </a:solidFill>
                <a:effectLst/>
                <a:uLnTx/>
                <a:uFillTx/>
                <a:latin typeface="楷体" panose="02010609060101010101" pitchFamily="49" charset="-122"/>
                <a:ea typeface="楷体" panose="02010609060101010101" pitchFamily="49" charset="-122"/>
                <a:cs typeface="+mn-cs"/>
              </a:rPr>
              <a:t>例句</a:t>
            </a:r>
            <a:r>
              <a:rPr kumimoji="0" lang="en-US" altLang="zh-CN" sz="4265" b="1" i="0" u="none" strike="noStrike" kern="1200" cap="none" spc="0" normalizeH="0" baseline="0" noProof="0">
                <a:ln>
                  <a:noFill/>
                </a:ln>
                <a:solidFill>
                  <a:srgbClr val="B5990B"/>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中国的姓氏文化源远流长，每一种姓氏都有其丰富的文化内涵。</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inVertical)">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239714" y="1598086"/>
            <a:ext cx="8459787" cy="65242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40000"/>
              </a:lnSpc>
              <a:spcBef>
                <a:spcPts val="0"/>
              </a:spcBef>
              <a:spcAft>
                <a:spcPts val="0"/>
              </a:spcAft>
              <a:buClrTx/>
              <a:buSzTx/>
              <a:buFontTx/>
              <a:buNone/>
              <a:defRPr/>
            </a:pPr>
            <a:r>
              <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浏览</a:t>
            </a:r>
            <a:r>
              <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大略地看。</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40000"/>
              </a:lnSpc>
              <a:spcBef>
                <a:spcPts val="0"/>
              </a:spcBef>
              <a:spcAft>
                <a:spcPts val="0"/>
              </a:spcAft>
              <a:buClrTx/>
              <a:buSzTx/>
              <a:buFontTx/>
              <a:buNone/>
              <a:defRPr/>
            </a:pPr>
            <a:r>
              <a:rPr kumimoji="0" lang="en-US" altLang="zh-CN" sz="4265" b="1" i="0" u="none" strike="noStrike" kern="1200" cap="none" spc="0" normalizeH="0" baseline="0" noProof="0">
                <a:ln>
                  <a:noFill/>
                </a:ln>
                <a:solidFill>
                  <a:srgbClr val="B5990B"/>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B5990B"/>
                </a:solidFill>
                <a:effectLst/>
                <a:uLnTx/>
                <a:uFillTx/>
                <a:latin typeface="楷体" panose="02010609060101010101" pitchFamily="49" charset="-122"/>
                <a:ea typeface="楷体" panose="02010609060101010101" pitchFamily="49" charset="-122"/>
                <a:cs typeface="+mn-cs"/>
              </a:rPr>
              <a:t>例句</a:t>
            </a:r>
            <a:r>
              <a:rPr kumimoji="0" lang="en-US" altLang="zh-CN" sz="4265" b="1" i="0" u="none" strike="noStrike" kern="1200" cap="none" spc="0" normalizeH="0" baseline="0" noProof="0">
                <a:ln>
                  <a:noFill/>
                </a:ln>
                <a:solidFill>
                  <a:srgbClr val="B5990B"/>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早饭后，爸爸浏览了一下当天的报纸。</a:t>
            </a:r>
          </a:p>
          <a:p>
            <a:pPr marL="0" marR="0" lvl="0" indent="0" algn="l" defTabSz="1219200" rtl="0" eaLnBrk="1" fontAlgn="auto" latinLnBrk="0" hangingPunct="1">
              <a:lnSpc>
                <a:spcPct val="140000"/>
              </a:lnSpc>
              <a:spcBef>
                <a:spcPts val="0"/>
              </a:spcBef>
              <a:spcAft>
                <a:spcPts val="0"/>
              </a:spcAft>
              <a:buClrTx/>
              <a:buSzTx/>
              <a:buFontTx/>
              <a:buNone/>
              <a:defRPr/>
            </a:pPr>
            <a:r>
              <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元勋</a:t>
            </a:r>
            <a:r>
              <a:rPr kumimoji="0" lang="en-US" altLang="zh-CN" sz="4265" b="1" i="0" u="none" strike="noStrike" kern="1200" cap="none" spc="0" normalizeH="0" baseline="0" noProof="0">
                <a:ln>
                  <a:noFill/>
                </a:ln>
                <a:solidFill>
                  <a:srgbClr val="FF0066"/>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立大功的人（多指开创性事业中的）。</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40000"/>
              </a:lnSpc>
              <a:spcBef>
                <a:spcPts val="0"/>
              </a:spcBef>
              <a:spcAft>
                <a:spcPts val="0"/>
              </a:spcAft>
              <a:buClrTx/>
              <a:buSzTx/>
              <a:buFontTx/>
              <a:buNone/>
              <a:defRPr/>
            </a:pPr>
            <a:r>
              <a:rPr kumimoji="0" lang="en-US" altLang="zh-CN" sz="4265" b="1" i="0" u="none" strike="noStrike" kern="1200" cap="none" spc="0" normalizeH="0" baseline="0" noProof="0">
                <a:ln>
                  <a:noFill/>
                </a:ln>
                <a:solidFill>
                  <a:srgbClr val="B5990B"/>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B5990B"/>
                </a:solidFill>
                <a:effectLst/>
                <a:uLnTx/>
                <a:uFillTx/>
                <a:latin typeface="楷体" panose="02010609060101010101" pitchFamily="49" charset="-122"/>
                <a:ea typeface="楷体" panose="02010609060101010101" pitchFamily="49" charset="-122"/>
                <a:cs typeface="+mn-cs"/>
              </a:rPr>
              <a:t>例句</a:t>
            </a:r>
            <a:r>
              <a:rPr kumimoji="0" lang="en-US" altLang="zh-CN" sz="4265" b="1" i="0" u="none" strike="noStrike" kern="1200" cap="none" spc="0" normalizeH="0" baseline="0" noProof="0">
                <a:ln>
                  <a:noFill/>
                </a:ln>
                <a:solidFill>
                  <a:srgbClr val="B5990B"/>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开国元勋们的丰功伟绩是不可磨灭的</a:t>
            </a:r>
            <a:r>
              <a:rPr kumimoji="0" lang="en-US" altLang="en-US" sz="4265" b="1" i="0" u="none" strike="noStrike" kern="1200" cap="none" spc="0" normalizeH="0" baseline="0" noProof="0">
                <a:ln>
                  <a:noFill/>
                </a:ln>
                <a:solidFill>
                  <a:prstClr val="black"/>
                </a:solidFill>
                <a:effectLst/>
                <a:uLnTx/>
                <a:uFillTx/>
                <a:latin typeface="楷体" panose="02010609060101010101" pitchFamily="49" charset="-122"/>
                <a:ea typeface="Microsoft Yi Baiti" panose="03000500000000000000" pitchFamily="66" charset="0"/>
                <a:cs typeface="+mn-cs"/>
              </a:rPr>
              <a:t>。</a:t>
            </a:r>
            <a:endParaRPr kumimoji="0" lang="en-US"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barn(inVertical)">
                                      <p:cBhvr>
                                        <p:cTn id="14" dur="500"/>
                                        <p:tgtEl>
                                          <p:spTgt spid="2">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Effect transition="in" filter="fade">
                                      <p:cBhvr>
                                        <p:cTn id="19" dur="1000"/>
                                        <p:tgtEl>
                                          <p:spTgt spid="2">
                                            <p:txEl>
                                              <p:pRg st="2" end="2"/>
                                            </p:txEl>
                                          </p:spTgt>
                                        </p:tgtEl>
                                      </p:cBhvr>
                                    </p:animEffect>
                                    <p:anim calcmode="lin" valueType="num">
                                      <p:cBhvr>
                                        <p:cTn id="20"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1"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2">
                                            <p:txEl>
                                              <p:pRg st="3" end="3"/>
                                            </p:txEl>
                                          </p:spTgt>
                                        </p:tgtEl>
                                        <p:attrNameLst>
                                          <p:attrName>style.visibility</p:attrName>
                                        </p:attrNameLst>
                                      </p:cBhvr>
                                      <p:to>
                                        <p:strVal val="visible"/>
                                      </p:to>
                                    </p:set>
                                    <p:animEffect transition="in" filter="barn(inVertical)">
                                      <p:cBhvr>
                                        <p:cTn id="26"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323851" y="726020"/>
            <a:ext cx="2501900" cy="1667507"/>
            <a:chOff x="342255" y="1006856"/>
            <a:chExt cx="2501553" cy="1250630"/>
          </a:xfrm>
        </p:grpSpPr>
        <p:pic>
          <p:nvPicPr>
            <p:cNvPr id="49154" name="图片 4"/>
            <p:cNvPicPr>
              <a:picLocks noChangeAspect="1" noChangeArrowheads="1"/>
            </p:cNvPicPr>
            <p:nvPr/>
          </p:nvPicPr>
          <p:blipFill>
            <a:blip r:embed="rId2" cstate="email"/>
            <a:srcRect/>
            <a:stretch>
              <a:fillRect/>
            </a:stretch>
          </p:blipFill>
          <p:spPr bwMode="auto">
            <a:xfrm>
              <a:off x="342255" y="1059582"/>
              <a:ext cx="2501553" cy="552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矩形 3"/>
            <p:cNvSpPr/>
            <p:nvPr/>
          </p:nvSpPr>
          <p:spPr>
            <a:xfrm>
              <a:off x="921613" y="1006856"/>
              <a:ext cx="1831721" cy="1250630"/>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主题解说</a:t>
              </a:r>
            </a:p>
          </p:txBody>
        </p:sp>
      </p:grpSp>
      <p:sp>
        <p:nvSpPr>
          <p:cNvPr id="49156" name="矩形 4"/>
          <p:cNvSpPr>
            <a:spLocks noChangeArrowheads="1"/>
          </p:cNvSpPr>
          <p:nvPr/>
        </p:nvSpPr>
        <p:spPr bwMode="auto">
          <a:xfrm>
            <a:off x="611188" y="1604433"/>
            <a:ext cx="8191500"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这是一篇比较规范的研究报告。报告分成“问题的提出”“研究方法”“调查研究情况和资料整理”“研究结论”四个部分，对“李”姓的历史和现状作了一个比较简单的调查研究。</a:t>
            </a:r>
          </a:p>
        </p:txBody>
      </p:sp>
    </p:spTree>
  </p:cSld>
  <p:clrMapOvr>
    <a:masterClrMapping/>
  </p:clrMapOvr>
  <p:transition spd="slow">
    <p:cover dir="rd"/>
  </p:transition>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323851" y="649820"/>
            <a:ext cx="2501900" cy="1667507"/>
            <a:chOff x="342255" y="1006856"/>
            <a:chExt cx="2501553" cy="1250630"/>
          </a:xfrm>
        </p:grpSpPr>
        <p:pic>
          <p:nvPicPr>
            <p:cNvPr id="50178" name="图片 4"/>
            <p:cNvPicPr>
              <a:picLocks noChangeAspect="1" noChangeArrowheads="1"/>
            </p:cNvPicPr>
            <p:nvPr/>
          </p:nvPicPr>
          <p:blipFill>
            <a:blip r:embed="rId2" cstate="email"/>
            <a:srcRect/>
            <a:stretch>
              <a:fillRect/>
            </a:stretch>
          </p:blipFill>
          <p:spPr bwMode="auto">
            <a:xfrm>
              <a:off x="342255" y="1059582"/>
              <a:ext cx="2501553" cy="552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矩形 3"/>
            <p:cNvSpPr/>
            <p:nvPr/>
          </p:nvSpPr>
          <p:spPr>
            <a:xfrm>
              <a:off x="921613" y="1006856"/>
              <a:ext cx="1831721" cy="1250630"/>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习题解答</a:t>
              </a:r>
            </a:p>
          </p:txBody>
        </p:sp>
      </p:grpSp>
      <p:sp>
        <p:nvSpPr>
          <p:cNvPr id="50180" name="矩形 4"/>
          <p:cNvSpPr>
            <a:spLocks noChangeArrowheads="1"/>
          </p:cNvSpPr>
          <p:nvPr/>
        </p:nvSpPr>
        <p:spPr bwMode="auto">
          <a:xfrm>
            <a:off x="539751" y="1606551"/>
            <a:ext cx="75755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1.</a:t>
            </a: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这份研究性报告，给了我许多启发</a:t>
            </a:r>
            <a:r>
              <a:rPr kumimoji="0" lang="en-US" altLang="zh-CN"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a:t>
            </a:r>
          </a:p>
        </p:txBody>
      </p:sp>
      <p:sp>
        <p:nvSpPr>
          <p:cNvPr id="6" name="矩形 4"/>
          <p:cNvSpPr>
            <a:spLocks noChangeArrowheads="1"/>
          </p:cNvSpPr>
          <p:nvPr/>
        </p:nvSpPr>
        <p:spPr bwMode="auto">
          <a:xfrm>
            <a:off x="539751" y="2563284"/>
            <a:ext cx="8135938"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B5990B"/>
                </a:solidFill>
                <a:effectLst/>
                <a:uLnTx/>
                <a:uFillTx/>
                <a:latin typeface="楷体" panose="02010609060101010101" pitchFamily="49" charset="-122"/>
                <a:ea typeface="楷体" panose="02010609060101010101" pitchFamily="49" charset="-122"/>
                <a:cs typeface="+mn-cs"/>
              </a:rPr>
              <a:t>参考答案：</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这则材料侧重于向我们介绍研究报告的写法。这个研究报告分为四部分：问题的提出，研究方法，调查研究情况和资料整理，研究结论。</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矩形 4"/>
          <p:cNvSpPr>
            <a:spLocks noChangeArrowheads="1"/>
          </p:cNvSpPr>
          <p:nvPr/>
        </p:nvSpPr>
        <p:spPr bwMode="auto">
          <a:xfrm>
            <a:off x="900114" y="1604433"/>
            <a:ext cx="6624637"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通过学习，我们知道撰写研究报告应努力做到问题明确，方法恰当，资料充足并有合理的分析，结论清楚。在撰写时还应按研究报告的格式把标题写得准确明了。</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矩形 4"/>
          <p:cNvSpPr>
            <a:spLocks noChangeArrowheads="1"/>
          </p:cNvSpPr>
          <p:nvPr/>
        </p:nvSpPr>
        <p:spPr bwMode="auto">
          <a:xfrm>
            <a:off x="539751" y="933452"/>
            <a:ext cx="8135938"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marR="0" lvl="0" indent="-685800" algn="l" defTabSz="1219200" rtl="0" eaLnBrk="1" fontAlgn="auto" latinLnBrk="0" hangingPunct="1">
              <a:lnSpc>
                <a:spcPct val="120000"/>
              </a:lnSpc>
              <a:spcBef>
                <a:spcPts val="0"/>
              </a:spcBef>
              <a:spcAft>
                <a:spcPts val="0"/>
              </a:spcAft>
              <a:buClrTx/>
              <a:buSzTx/>
              <a:buFont typeface="Calibri" panose="020F0502020204030204" pitchFamily="34" charset="0"/>
              <a:buAutoNum type="arabicPeriod" startAt="2"/>
              <a:defRPr/>
            </a:pP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我也要搜集资料，把感兴趣的内容写成一份研究性报告</a:t>
            </a:r>
            <a:r>
              <a:rPr kumimoji="0" lang="en-US" altLang="zh-CN"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a:t>
            </a:r>
            <a:endPar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endParaRPr>
          </a:p>
        </p:txBody>
      </p:sp>
      <p:sp>
        <p:nvSpPr>
          <p:cNvPr id="3" name="矩形 4"/>
          <p:cNvSpPr>
            <a:spLocks noChangeArrowheads="1"/>
          </p:cNvSpPr>
          <p:nvPr/>
        </p:nvSpPr>
        <p:spPr bwMode="auto">
          <a:xfrm>
            <a:off x="539751" y="2372784"/>
            <a:ext cx="8135938"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B5990B"/>
                </a:solidFill>
                <a:effectLst/>
                <a:uLnTx/>
                <a:uFillTx/>
                <a:latin typeface="楷体" panose="02010609060101010101" pitchFamily="49" charset="-122"/>
                <a:ea typeface="楷体" panose="02010609060101010101" pitchFamily="49" charset="-122"/>
                <a:cs typeface="+mn-cs"/>
              </a:rPr>
              <a:t>老师指导：</a:t>
            </a:r>
            <a:endParaRPr kumimoji="0" lang="en-US" altLang="zh-CN" sz="4265" b="1" i="0" u="none" strike="noStrike" kern="1200" cap="none" spc="0" normalizeH="0" baseline="0" noProof="0">
              <a:ln>
                <a:noFill/>
              </a:ln>
              <a:solidFill>
                <a:srgbClr val="B5990B"/>
              </a:solidFill>
              <a:effectLst/>
              <a:uLnTx/>
              <a:uFillTx/>
              <a:latin typeface="楷体" panose="02010609060101010101" pitchFamily="49" charset="-122"/>
              <a:ea typeface="楷体" panose="02010609060101010101" pitchFamily="49" charset="-122"/>
              <a:cs typeface="+mn-cs"/>
            </a:endParaRPr>
          </a:p>
        </p:txBody>
      </p:sp>
      <p:sp>
        <p:nvSpPr>
          <p:cNvPr id="4" name="矩形 4"/>
          <p:cNvSpPr>
            <a:spLocks noChangeArrowheads="1"/>
          </p:cNvSpPr>
          <p:nvPr/>
        </p:nvSpPr>
        <p:spPr bwMode="auto">
          <a:xfrm>
            <a:off x="539751" y="3141135"/>
            <a:ext cx="8135938"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srgbClr val="00B050"/>
                </a:solidFill>
                <a:effectLst/>
                <a:uLnTx/>
                <a:uFillTx/>
                <a:latin typeface="楷体" panose="02010609060101010101" pitchFamily="49" charset="-122"/>
                <a:ea typeface="楷体" panose="02010609060101010101" pitchFamily="49" charset="-122"/>
                <a:cs typeface="+mn-cs"/>
              </a:rPr>
              <a:t>1.</a:t>
            </a:r>
            <a:r>
              <a:rPr kumimoji="0" lang="zh-CN" altLang="en-US" sz="4265" b="1" i="0" u="none" strike="noStrike" kern="1200" cap="none" spc="0" normalizeH="0" baseline="0" noProof="0">
                <a:ln>
                  <a:noFill/>
                </a:ln>
                <a:solidFill>
                  <a:srgbClr val="00B050"/>
                </a:solidFill>
                <a:effectLst/>
                <a:uLnTx/>
                <a:uFillTx/>
                <a:latin typeface="楷体" panose="02010609060101010101" pitchFamily="49" charset="-122"/>
                <a:ea typeface="楷体" panose="02010609060101010101" pitchFamily="49" charset="-122"/>
                <a:cs typeface="+mn-cs"/>
              </a:rPr>
              <a:t>确定标题</a:t>
            </a: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标题是调查报告的眼睛，报告的标题应与调查内容一致，主题宜小，且宜集中，要与报告内容协调一致，避免文题不符。</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4"/>
          <p:cNvGrpSpPr/>
          <p:nvPr/>
        </p:nvGrpSpPr>
        <p:grpSpPr bwMode="auto">
          <a:xfrm>
            <a:off x="419101" y="1416052"/>
            <a:ext cx="8416925" cy="1429731"/>
            <a:chOff x="300515" y="647126"/>
            <a:chExt cx="8416780" cy="972362"/>
          </a:xfrm>
        </p:grpSpPr>
        <p:sp>
          <p:nvSpPr>
            <p:cNvPr id="4" name="圆角矩形 3"/>
            <p:cNvSpPr/>
            <p:nvPr/>
          </p:nvSpPr>
          <p:spPr>
            <a:xfrm>
              <a:off x="391001" y="647126"/>
              <a:ext cx="8205646" cy="559984"/>
            </a:xfrm>
            <a:prstGeom prst="roundRect">
              <a:avLst/>
            </a:prstGeom>
            <a:solidFill>
              <a:schemeClr val="accent5">
                <a:lumMod val="40000"/>
                <a:lumOff val="6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a:solidFill>
                  <a:prstClr val="white"/>
                </a:solidFill>
                <a:latin typeface="等线" panose="020F0502020204030204"/>
                <a:ea typeface="等线" panose="02010600030101010101" pitchFamily="2" charset="-122"/>
              </a:endParaRPr>
            </a:p>
          </p:txBody>
        </p:sp>
        <p:sp>
          <p:nvSpPr>
            <p:cNvPr id="18435" name="文本框 464899"/>
            <p:cNvSpPr txBox="1">
              <a:spLocks noChangeArrowheads="1"/>
            </p:cNvSpPr>
            <p:nvPr/>
          </p:nvSpPr>
          <p:spPr bwMode="auto">
            <a:xfrm>
              <a:off x="300515" y="663945"/>
              <a:ext cx="8416780" cy="9555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1219200" fontAlgn="base">
                <a:spcBef>
                  <a:spcPct val="5000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胖乎乎  圆滚滚  明晃晃  毛嘟嘟  蓝悠悠     </a:t>
              </a:r>
            </a:p>
          </p:txBody>
        </p:sp>
      </p:grpSp>
      <p:sp>
        <p:nvSpPr>
          <p:cNvPr id="18436" name="文本框 464900"/>
          <p:cNvSpPr txBox="1">
            <a:spLocks noChangeArrowheads="1"/>
          </p:cNvSpPr>
          <p:nvPr/>
        </p:nvSpPr>
        <p:spPr bwMode="auto">
          <a:xfrm>
            <a:off x="2770189" y="345017"/>
            <a:ext cx="4151312"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50000"/>
              </a:spcBef>
              <a:spcAft>
                <a:spcPct val="0"/>
              </a:spcAft>
              <a:defRPr/>
            </a:pPr>
            <a:r>
              <a:rPr lang="zh-CN" altLang="en-US" sz="4265" b="1">
                <a:solidFill>
                  <a:srgbClr val="FF0000"/>
                </a:solidFill>
                <a:latin typeface="黑体" panose="02010609060101010101" pitchFamily="49" charset="-122"/>
                <a:ea typeface="黑体" panose="02010609060101010101" pitchFamily="49" charset="-122"/>
              </a:rPr>
              <a:t>找规律，说词语：</a:t>
            </a:r>
          </a:p>
        </p:txBody>
      </p:sp>
      <p:grpSp>
        <p:nvGrpSpPr>
          <p:cNvPr id="3" name="组合 7"/>
          <p:cNvGrpSpPr/>
          <p:nvPr/>
        </p:nvGrpSpPr>
        <p:grpSpPr bwMode="auto">
          <a:xfrm>
            <a:off x="327025" y="2677585"/>
            <a:ext cx="2170218" cy="1176867"/>
            <a:chOff x="1926103" y="1775460"/>
            <a:chExt cx="2170136" cy="883920"/>
          </a:xfrm>
        </p:grpSpPr>
        <p:sp>
          <p:nvSpPr>
            <p:cNvPr id="6" name="云形标注 5"/>
            <p:cNvSpPr/>
            <p:nvPr/>
          </p:nvSpPr>
          <p:spPr>
            <a:xfrm>
              <a:off x="1926103" y="1775460"/>
              <a:ext cx="1965252" cy="883920"/>
            </a:xfrm>
            <a:prstGeom prst="cloudCallout">
              <a:avLst>
                <a:gd name="adj1" fmla="val 11115"/>
                <a:gd name="adj2" fmla="val 70609"/>
              </a:avLst>
            </a:prstGeom>
            <a:ln>
              <a:noFill/>
            </a:ln>
          </p:spPr>
          <p:style>
            <a:lnRef idx="2">
              <a:schemeClr val="accent6"/>
            </a:lnRef>
            <a:fillRef idx="1">
              <a:schemeClr val="lt1"/>
            </a:fillRef>
            <a:effectRef idx="0">
              <a:schemeClr val="accent6"/>
            </a:effectRef>
            <a:fontRef idx="minor">
              <a:schemeClr val="dk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18439" name="TextBox 6"/>
            <p:cNvSpPr txBox="1">
              <a:spLocks noChangeArrowheads="1"/>
            </p:cNvSpPr>
            <p:nvPr/>
          </p:nvSpPr>
          <p:spPr bwMode="auto">
            <a:xfrm>
              <a:off x="2262152" y="1877243"/>
              <a:ext cx="1834087" cy="5623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fontAlgn="base">
                <a:spcBef>
                  <a:spcPct val="0"/>
                </a:spcBef>
                <a:spcAft>
                  <a:spcPct val="0"/>
                </a:spcAft>
                <a:defRPr/>
              </a:pPr>
              <a:r>
                <a:rPr lang="zh-CN" altLang="en-US" sz="4265" b="1">
                  <a:solidFill>
                    <a:srgbClr val="FF0000"/>
                  </a:solidFill>
                  <a:latin typeface="黑体" panose="02010609060101010101" pitchFamily="49" charset="-122"/>
                  <a:ea typeface="黑体" panose="02010609060101010101" pitchFamily="49" charset="-122"/>
                </a:rPr>
                <a:t>我会填</a:t>
              </a:r>
            </a:p>
          </p:txBody>
        </p:sp>
      </p:grpSp>
      <p:grpSp>
        <p:nvGrpSpPr>
          <p:cNvPr id="5" name="组合 10"/>
          <p:cNvGrpSpPr/>
          <p:nvPr/>
        </p:nvGrpSpPr>
        <p:grpSpPr bwMode="auto">
          <a:xfrm>
            <a:off x="2843213" y="2722035"/>
            <a:ext cx="5400675" cy="6394579"/>
            <a:chOff x="3352800" y="2727959"/>
            <a:chExt cx="4625340" cy="4797613"/>
          </a:xfrm>
        </p:grpSpPr>
        <p:sp>
          <p:nvSpPr>
            <p:cNvPr id="9" name="对角圆角矩形 8"/>
            <p:cNvSpPr/>
            <p:nvPr/>
          </p:nvSpPr>
          <p:spPr>
            <a:xfrm>
              <a:off x="3352800" y="2727959"/>
              <a:ext cx="4625340" cy="2377320"/>
            </a:xfrm>
            <a:prstGeom prst="round2DiagRect">
              <a:avLst/>
            </a:prstGeom>
            <a:solidFill>
              <a:srgbClr val="FFFFCC"/>
            </a:solidFill>
            <a:ln>
              <a:noFill/>
            </a:ln>
          </p:spPr>
          <p:style>
            <a:lnRef idx="2">
              <a:schemeClr val="accent3"/>
            </a:lnRef>
            <a:fillRef idx="1">
              <a:schemeClr val="lt1"/>
            </a:fillRef>
            <a:effectRef idx="0">
              <a:schemeClr val="accent3"/>
            </a:effectRef>
            <a:fontRef idx="minor">
              <a:schemeClr val="dk1"/>
            </a:fontRef>
          </p:style>
          <p:txBody>
            <a:bodyPr anchor="ctr"/>
            <a:lstStyle/>
            <a:p>
              <a:pPr algn="ctr" defTabSz="1219200" eaLnBrk="0" fontAlgn="base" hangingPunct="0">
                <a:spcBef>
                  <a:spcPct val="0"/>
                </a:spcBef>
                <a:spcAft>
                  <a:spcPct val="0"/>
                </a:spcAft>
                <a:defRPr/>
              </a:pPr>
              <a:endParaRPr lang="zh-CN" altLang="en-US" sz="4265">
                <a:solidFill>
                  <a:prstClr val="black"/>
                </a:solidFill>
                <a:latin typeface="等线" panose="020F0502020204030204"/>
                <a:ea typeface="等线" panose="02010600030101010101" pitchFamily="2" charset="-122"/>
              </a:endParaRPr>
            </a:p>
          </p:txBody>
        </p:sp>
        <p:sp>
          <p:nvSpPr>
            <p:cNvPr id="18442" name="TextBox 9"/>
            <p:cNvSpPr txBox="1">
              <a:spLocks noChangeArrowheads="1"/>
            </p:cNvSpPr>
            <p:nvPr/>
          </p:nvSpPr>
          <p:spPr bwMode="auto">
            <a:xfrm>
              <a:off x="3601673" y="2729120"/>
              <a:ext cx="4127593" cy="47964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defTabSz="1219200" fontAlgn="base">
                <a:lnSpc>
                  <a:spcPct val="12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天空是（          ）的</a:t>
              </a:r>
              <a:endParaRPr lang="en-US" altLang="zh-CN" sz="4265" b="1">
                <a:solidFill>
                  <a:prstClr val="black"/>
                </a:solidFill>
                <a:latin typeface="楷体" panose="02010609060101010101" pitchFamily="49" charset="-122"/>
                <a:ea typeface="楷体" panose="02010609060101010101" pitchFamily="49" charset="-122"/>
              </a:endParaRPr>
            </a:p>
            <a:p>
              <a:pPr algn="ctr" defTabSz="1219200" fontAlgn="base">
                <a:lnSpc>
                  <a:spcPct val="12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窗户是（          ）的</a:t>
              </a:r>
              <a:endParaRPr lang="en-US" altLang="zh-CN" sz="4265" b="1">
                <a:solidFill>
                  <a:prstClr val="black"/>
                </a:solidFill>
                <a:latin typeface="楷体" panose="02010609060101010101" pitchFamily="49" charset="-122"/>
                <a:ea typeface="楷体" panose="02010609060101010101" pitchFamily="49" charset="-122"/>
              </a:endParaRPr>
            </a:p>
            <a:p>
              <a:pPr algn="ctr" defTabSz="1219200" fontAlgn="base">
                <a:lnSpc>
                  <a:spcPct val="12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草地是（          ）的</a:t>
              </a:r>
              <a:endParaRPr lang="en-US" altLang="zh-CN" sz="4265" b="1">
                <a:solidFill>
                  <a:prstClr val="black"/>
                </a:solidFill>
                <a:latin typeface="楷体" panose="02010609060101010101" pitchFamily="49" charset="-122"/>
                <a:ea typeface="楷体" panose="02010609060101010101" pitchFamily="49" charset="-122"/>
              </a:endParaRPr>
            </a:p>
            <a:p>
              <a:pPr algn="ctr" defTabSz="1219200" fontAlgn="base">
                <a:lnSpc>
                  <a:spcPct val="12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稻田是（          ）的</a:t>
              </a:r>
            </a:p>
          </p:txBody>
        </p:sp>
      </p:grpSp>
      <p:sp>
        <p:nvSpPr>
          <p:cNvPr id="12" name="TextBox 11"/>
          <p:cNvSpPr txBox="1">
            <a:spLocks noChangeArrowheads="1"/>
          </p:cNvSpPr>
          <p:nvPr/>
        </p:nvSpPr>
        <p:spPr bwMode="auto">
          <a:xfrm>
            <a:off x="5304210" y="2755900"/>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lgn="ctr" defTabSz="1219200" fontAlgn="base">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灰蒙蒙</a:t>
            </a:r>
          </a:p>
        </p:txBody>
      </p:sp>
      <p:sp>
        <p:nvSpPr>
          <p:cNvPr id="17" name="TextBox 16"/>
          <p:cNvSpPr txBox="1">
            <a:spLocks noChangeArrowheads="1"/>
          </p:cNvSpPr>
          <p:nvPr/>
        </p:nvSpPr>
        <p:spPr bwMode="auto">
          <a:xfrm>
            <a:off x="5304210" y="3524251"/>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lgn="ctr" defTabSz="1219200" fontAlgn="base">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明晃晃</a:t>
            </a:r>
          </a:p>
        </p:txBody>
      </p:sp>
      <p:sp>
        <p:nvSpPr>
          <p:cNvPr id="18" name="TextBox 17"/>
          <p:cNvSpPr txBox="1">
            <a:spLocks noChangeArrowheads="1"/>
          </p:cNvSpPr>
          <p:nvPr/>
        </p:nvSpPr>
        <p:spPr bwMode="auto">
          <a:xfrm>
            <a:off x="5304210" y="4292600"/>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lgn="ctr" defTabSz="1219200" fontAlgn="base">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绿油油</a:t>
            </a:r>
          </a:p>
        </p:txBody>
      </p:sp>
      <p:sp>
        <p:nvSpPr>
          <p:cNvPr id="19" name="TextBox 18"/>
          <p:cNvSpPr txBox="1">
            <a:spLocks noChangeArrowheads="1"/>
          </p:cNvSpPr>
          <p:nvPr/>
        </p:nvSpPr>
        <p:spPr bwMode="auto">
          <a:xfrm>
            <a:off x="5304210" y="5060951"/>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lgn="ctr" defTabSz="1219200" fontAlgn="base">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金灿灿</a:t>
            </a:r>
          </a:p>
        </p:txBody>
      </p:sp>
      <p:pic>
        <p:nvPicPr>
          <p:cNvPr id="18447" name="图片 1"/>
          <p:cNvPicPr>
            <a:picLocks noChangeAspect="1" noChangeArrowheads="1"/>
          </p:cNvPicPr>
          <p:nvPr/>
        </p:nvPicPr>
        <p:blipFill>
          <a:blip r:embed="rId3" cstate="email"/>
          <a:srcRect/>
          <a:stretch>
            <a:fillRect/>
          </a:stretch>
        </p:blipFill>
        <p:spPr bwMode="auto">
          <a:xfrm>
            <a:off x="1004888" y="3617386"/>
            <a:ext cx="1190625" cy="28490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circle(in)">
                                      <p:cBhvr>
                                        <p:cTn id="18" dur="20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inVertical)">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barn(inVertical)">
                                      <p:cBhvr>
                                        <p:cTn id="28" dur="500"/>
                                        <p:tgtEl>
                                          <p:spTgt spid="17"/>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barn(inVertical)">
                                      <p:cBhvr>
                                        <p:cTn id="33" dur="500"/>
                                        <p:tgtEl>
                                          <p:spTgt spid="18"/>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barn(inVertical)">
                                      <p:cBhvr>
                                        <p:cTn id="3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7" grpId="0"/>
      <p:bldP spid="18" grpId="0"/>
      <p:bldP spid="19" grpId="0"/>
    </p:bldLst>
  </p:timing>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矩形 4"/>
          <p:cNvSpPr>
            <a:spLocks noChangeArrowheads="1"/>
          </p:cNvSpPr>
          <p:nvPr/>
        </p:nvSpPr>
        <p:spPr bwMode="auto">
          <a:xfrm>
            <a:off x="611188" y="1316567"/>
            <a:ext cx="8216900"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srgbClr val="00B050"/>
                </a:solidFill>
                <a:effectLst/>
                <a:uLnTx/>
                <a:uFillTx/>
                <a:latin typeface="楷体" panose="02010609060101010101" pitchFamily="49" charset="-122"/>
                <a:ea typeface="楷体" panose="02010609060101010101" pitchFamily="49" charset="-122"/>
                <a:cs typeface="+mn-cs"/>
              </a:rPr>
              <a:t>2.</a:t>
            </a:r>
            <a:r>
              <a:rPr kumimoji="0" lang="zh-CN" altLang="en-US" sz="4265" b="1" i="0" u="none" strike="noStrike" kern="1200" cap="none" spc="0" normalizeH="0" baseline="0" noProof="0">
                <a:ln>
                  <a:noFill/>
                </a:ln>
                <a:solidFill>
                  <a:srgbClr val="00B050"/>
                </a:solidFill>
                <a:effectLst/>
                <a:uLnTx/>
                <a:uFillTx/>
                <a:latin typeface="楷体" panose="02010609060101010101" pitchFamily="49" charset="-122"/>
                <a:ea typeface="楷体" panose="02010609060101010101" pitchFamily="49" charset="-122"/>
                <a:cs typeface="+mn-cs"/>
              </a:rPr>
              <a:t>拟定方法</a:t>
            </a: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调查的方法是调查报告构思中的一个关键环节。在写研究报告时，可围绕调查的主题，运用多种方法（如查阅书籍、阅读报刊等）去查找相关的资料。</a:t>
            </a:r>
          </a:p>
        </p:txBody>
      </p:sp>
    </p:spTree>
  </p:cSld>
  <p:clrMapOvr>
    <a:masterClrMapping/>
  </p:clrMapOvr>
  <p:transition spd="slow">
    <p:cover dir="rd"/>
  </p:transition>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矩形 4"/>
          <p:cNvSpPr>
            <a:spLocks noChangeArrowheads="1"/>
          </p:cNvSpPr>
          <p:nvPr/>
        </p:nvSpPr>
        <p:spPr bwMode="auto">
          <a:xfrm>
            <a:off x="358776" y="1449917"/>
            <a:ext cx="8426450"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srgbClr val="00B050"/>
                </a:solidFill>
                <a:effectLst/>
                <a:uLnTx/>
                <a:uFillTx/>
                <a:latin typeface="楷体" panose="02010609060101010101" pitchFamily="49" charset="-122"/>
                <a:ea typeface="楷体" panose="02010609060101010101" pitchFamily="49" charset="-122"/>
                <a:cs typeface="+mn-cs"/>
              </a:rPr>
              <a:t>3.</a:t>
            </a:r>
            <a:r>
              <a:rPr kumimoji="0" lang="zh-CN" altLang="en-US" sz="4265" b="1" i="0" u="none" strike="noStrike" kern="1200" cap="none" spc="0" normalizeH="0" baseline="0" noProof="0">
                <a:ln>
                  <a:noFill/>
                </a:ln>
                <a:solidFill>
                  <a:srgbClr val="00B050"/>
                </a:solidFill>
                <a:effectLst/>
                <a:uLnTx/>
                <a:uFillTx/>
                <a:latin typeface="楷体" panose="02010609060101010101" pitchFamily="49" charset="-122"/>
                <a:ea typeface="楷体" panose="02010609060101010101" pitchFamily="49" charset="-122"/>
                <a:cs typeface="+mn-cs"/>
              </a:rPr>
              <a:t>取舍材料</a:t>
            </a: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首先，要选取与主题有关的材料，舍弃与主题无关的材料，使主题集中、鲜明、突出。其次，要学会鉴别材料，择优精选，不仅要使每一则材料都有用，而且要能以一当十。</a:t>
            </a:r>
          </a:p>
        </p:txBody>
      </p:sp>
    </p:spTree>
  </p:cSld>
  <p:clrMapOvr>
    <a:masterClrMapping/>
  </p:clrMapOvr>
  <p:transition spd="slow">
    <p:cover dir="rd"/>
  </p:transition>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矩形 4"/>
          <p:cNvSpPr>
            <a:spLocks noChangeArrowheads="1"/>
          </p:cNvSpPr>
          <p:nvPr/>
        </p:nvSpPr>
        <p:spPr bwMode="auto">
          <a:xfrm>
            <a:off x="468314" y="1028700"/>
            <a:ext cx="8424862"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srgbClr val="00B050"/>
                </a:solidFill>
                <a:effectLst/>
                <a:uLnTx/>
                <a:uFillTx/>
                <a:latin typeface="楷体" panose="02010609060101010101" pitchFamily="49" charset="-122"/>
                <a:ea typeface="楷体" panose="02010609060101010101" pitchFamily="49" charset="-122"/>
                <a:cs typeface="+mn-cs"/>
              </a:rPr>
              <a:t>4.</a:t>
            </a:r>
            <a:r>
              <a:rPr kumimoji="0" lang="zh-CN" altLang="en-US" sz="4265" b="1" i="0" u="none" strike="noStrike" kern="1200" cap="none" spc="0" normalizeH="0" baseline="0" noProof="0">
                <a:ln>
                  <a:noFill/>
                </a:ln>
                <a:solidFill>
                  <a:srgbClr val="00B050"/>
                </a:solidFill>
                <a:effectLst/>
                <a:uLnTx/>
                <a:uFillTx/>
                <a:latin typeface="楷体" panose="02010609060101010101" pitchFamily="49" charset="-122"/>
                <a:ea typeface="楷体" panose="02010609060101010101" pitchFamily="49" charset="-122"/>
                <a:cs typeface="+mn-cs"/>
              </a:rPr>
              <a:t>起草报告</a:t>
            </a: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这是调查报告的行文阶段。要根据已经确定的主题、选好的材料有条不紊地行文。在写的过程中，要从实际出发选用语言文字、标点符号和表达方法。写的时候还要注意做到内容真实、灵活地划分段落。</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矩形 4"/>
          <p:cNvSpPr>
            <a:spLocks noChangeArrowheads="1"/>
          </p:cNvSpPr>
          <p:nvPr/>
        </p:nvSpPr>
        <p:spPr bwMode="auto">
          <a:xfrm>
            <a:off x="611188" y="1056219"/>
            <a:ext cx="8064500"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srgbClr val="00B050"/>
                </a:solidFill>
                <a:effectLst/>
                <a:uLnTx/>
                <a:uFillTx/>
                <a:latin typeface="楷体" panose="02010609060101010101" pitchFamily="49" charset="-122"/>
                <a:ea typeface="楷体" panose="02010609060101010101" pitchFamily="49" charset="-122"/>
                <a:cs typeface="+mn-cs"/>
              </a:rPr>
              <a:t>5.</a:t>
            </a:r>
            <a:r>
              <a:rPr kumimoji="0" lang="zh-CN" altLang="en-US" sz="4265" b="1" i="0" u="none" strike="noStrike" kern="1200" cap="none" spc="0" normalizeH="0" baseline="0" noProof="0">
                <a:ln>
                  <a:noFill/>
                </a:ln>
                <a:solidFill>
                  <a:srgbClr val="00B050"/>
                </a:solidFill>
                <a:effectLst/>
                <a:uLnTx/>
                <a:uFillTx/>
                <a:latin typeface="楷体" panose="02010609060101010101" pitchFamily="49" charset="-122"/>
                <a:ea typeface="楷体" panose="02010609060101010101" pitchFamily="49" charset="-122"/>
                <a:cs typeface="+mn-cs"/>
              </a:rPr>
              <a:t>修改报告</a:t>
            </a: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报告起草以后，要认真修改。主要是对报告的主题、材料、结构、语言文字和标点符号进行检查，加以增、删、改、调，确保语言通顺，标点使用正确，内容真实。在完成这项工作之后，才能定稿</a:t>
            </a:r>
            <a:r>
              <a:rPr kumimoji="0" lang="en-US" altLang="en-US" sz="4265" b="1" i="0" u="none" strike="noStrike" kern="1200" cap="none" spc="0" normalizeH="0" baseline="0" noProof="0">
                <a:ln>
                  <a:noFill/>
                </a:ln>
                <a:solidFill>
                  <a:prstClr val="black"/>
                </a:solidFill>
                <a:effectLst/>
                <a:uLnTx/>
                <a:uFillTx/>
                <a:latin typeface="楷体" panose="02010609060101010101" pitchFamily="49" charset="-122"/>
                <a:ea typeface="Microsoft Yi Baiti" panose="03000500000000000000" pitchFamily="66" charset="0"/>
                <a:cs typeface="+mn-cs"/>
              </a:rPr>
              <a:t>。</a:t>
            </a:r>
            <a:endParaRPr kumimoji="0" lang="en-US"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323851" y="643467"/>
            <a:ext cx="2501900" cy="1667507"/>
            <a:chOff x="342255" y="1006856"/>
            <a:chExt cx="2501553" cy="1250629"/>
          </a:xfrm>
        </p:grpSpPr>
        <p:pic>
          <p:nvPicPr>
            <p:cNvPr id="57346" name="图片 4"/>
            <p:cNvPicPr>
              <a:picLocks noChangeAspect="1" noChangeArrowheads="1"/>
            </p:cNvPicPr>
            <p:nvPr/>
          </p:nvPicPr>
          <p:blipFill>
            <a:blip r:embed="rId2" cstate="email"/>
            <a:srcRect/>
            <a:stretch>
              <a:fillRect/>
            </a:stretch>
          </p:blipFill>
          <p:spPr bwMode="auto">
            <a:xfrm>
              <a:off x="342255" y="1059582"/>
              <a:ext cx="2501553" cy="552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矩形 3"/>
            <p:cNvSpPr/>
            <p:nvPr/>
          </p:nvSpPr>
          <p:spPr>
            <a:xfrm>
              <a:off x="921613" y="1006856"/>
              <a:ext cx="1831721" cy="1250629"/>
            </a:xfrm>
            <a:prstGeom prst="rect">
              <a:avLst/>
            </a:prstGeom>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活动示例</a:t>
              </a:r>
            </a:p>
          </p:txBody>
        </p:sp>
      </p:grpSp>
      <p:sp>
        <p:nvSpPr>
          <p:cNvPr id="5" name="矩形 4"/>
          <p:cNvSpPr>
            <a:spLocks noChangeArrowheads="1"/>
          </p:cNvSpPr>
          <p:nvPr/>
        </p:nvSpPr>
        <p:spPr bwMode="auto">
          <a:xfrm>
            <a:off x="1998664" y="1441451"/>
            <a:ext cx="514667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关于街头错别字的调查报告</a:t>
            </a:r>
          </a:p>
        </p:txBody>
      </p:sp>
      <p:sp>
        <p:nvSpPr>
          <p:cNvPr id="6" name="矩形 5"/>
          <p:cNvSpPr>
            <a:spLocks noChangeArrowheads="1"/>
          </p:cNvSpPr>
          <p:nvPr/>
        </p:nvSpPr>
        <p:spPr bwMode="auto">
          <a:xfrm>
            <a:off x="395289" y="2237317"/>
            <a:ext cx="851217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调查时间：</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年</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月</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日</a:t>
            </a: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调查地点：</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学校附近的街头</a:t>
            </a: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调查目的：</a:t>
            </a:r>
            <a:endParaRPr kumimoji="0" lang="en-US" altLang="en-US" sz="4265" b="1" i="0" u="none" strike="noStrike" kern="1200" cap="none" spc="0" normalizeH="0" baseline="0" noProof="0">
              <a:ln>
                <a:noFill/>
              </a:ln>
              <a:solidFill>
                <a:srgbClr val="FF00FF"/>
              </a:solidFill>
              <a:effectLst/>
              <a:uLnTx/>
              <a:uFillTx/>
              <a:latin typeface="楷体" panose="02010609060101010101" pitchFamily="49" charset="-122"/>
              <a:ea typeface="Microsoft Yi Baiti" panose="03000500000000000000" pitchFamily="66" charset="0"/>
              <a:cs typeface="+mn-cs"/>
            </a:endParaRPr>
          </a:p>
        </p:txBody>
      </p:sp>
      <p:sp>
        <p:nvSpPr>
          <p:cNvPr id="7" name="矩形 6"/>
          <p:cNvSpPr>
            <a:spLocks noChangeArrowheads="1"/>
          </p:cNvSpPr>
          <p:nvPr/>
        </p:nvSpPr>
        <p:spPr bwMode="auto">
          <a:xfrm>
            <a:off x="2411413" y="3831167"/>
            <a:ext cx="6496050"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搜集街头的错别字，交流感受，并思考为什么会写错别字，最后向有关部门提出改正建议</a:t>
            </a:r>
            <a:r>
              <a:rPr kumimoji="0" lang="en-US" altLang="en-US" sz="4265" b="1" i="0" u="none" strike="noStrike" kern="1200" cap="none" spc="0" normalizeH="0" baseline="0" noProof="0">
                <a:ln>
                  <a:noFill/>
                </a:ln>
                <a:solidFill>
                  <a:prstClr val="black"/>
                </a:solidFill>
                <a:effectLst/>
                <a:uLnTx/>
                <a:uFillTx/>
                <a:latin typeface="楷体" panose="02010609060101010101" pitchFamily="49" charset="-122"/>
                <a:ea typeface="Microsoft Yi Baiti" panose="03000500000000000000" pitchFamily="66" charset="0"/>
                <a:cs typeface="+mn-cs"/>
              </a:rPr>
              <a:t>。</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Effect transition="in" filter="fade">
                                      <p:cBhvr>
                                        <p:cTn id="21" dur="1000"/>
                                        <p:tgtEl>
                                          <p:spTgt spid="6">
                                            <p:txEl>
                                              <p:pRg st="2" end="2"/>
                                            </p:txEl>
                                          </p:spTgt>
                                        </p:tgtEl>
                                      </p:cBhvr>
                                    </p:animEffect>
                                    <p:anim calcmode="lin" valueType="num">
                                      <p:cBhvr>
                                        <p:cTn id="22"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2" end="2"/>
                                            </p:tx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矩形 1"/>
          <p:cNvSpPr>
            <a:spLocks noChangeArrowheads="1"/>
          </p:cNvSpPr>
          <p:nvPr/>
        </p:nvSpPr>
        <p:spPr bwMode="auto">
          <a:xfrm>
            <a:off x="315914" y="1007533"/>
            <a:ext cx="8512175"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调查材料分析：</a:t>
            </a:r>
            <a:endParaRPr kumimoji="0" lang="en-US" altLang="zh-CN" sz="42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3" name="矩形 2"/>
          <p:cNvSpPr>
            <a:spLocks noChangeArrowheads="1"/>
          </p:cNvSpPr>
          <p:nvPr/>
        </p:nvSpPr>
        <p:spPr bwMode="auto">
          <a:xfrm>
            <a:off x="315914" y="1871133"/>
            <a:ext cx="851217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在街头行走，从各类城市广告、宣传画廊、招牌、标语牌中均可以看见各种各样的错别字。调查发现，街头路边上各种招牌、广告不规范用字现象普遍存在：有的故意使用错别字，有的用谐音乱改成语，有的错用繁体字等。</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矩形 1"/>
          <p:cNvSpPr>
            <a:spLocks noChangeArrowheads="1"/>
          </p:cNvSpPr>
          <p:nvPr/>
        </p:nvSpPr>
        <p:spPr bwMode="auto">
          <a:xfrm>
            <a:off x="468313" y="1449917"/>
            <a:ext cx="7999412"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如，“新形象”写成“新形像”，“一见钟情”写成“衣见钟情”，“三国演义”写成“衫国演衣”，“挑三拣四”写成“挑衫捡饰”，“家具”写成“家俱”，“摩托车”写成“么托车”，“百依百顺”写成</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矩形 1"/>
          <p:cNvSpPr>
            <a:spLocks noChangeArrowheads="1"/>
          </p:cNvSpPr>
          <p:nvPr/>
        </p:nvSpPr>
        <p:spPr bwMode="auto">
          <a:xfrm>
            <a:off x="755651" y="1843619"/>
            <a:ext cx="7827963"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“白衣百顺”等等。滥用简体字的情况还经常存在于各种手写的告示上，有的错别字如果不经琢磨，甚至不经考究，还真有点难以辨认呢！</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矩形 1"/>
          <p:cNvSpPr>
            <a:spLocks noChangeArrowheads="1"/>
          </p:cNvSpPr>
          <p:nvPr/>
        </p:nvSpPr>
        <p:spPr bwMode="auto">
          <a:xfrm>
            <a:off x="468313" y="1123951"/>
            <a:ext cx="8216900"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在调查的</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102</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个街头广告中，有</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48</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个出现了错别字，错误率达</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47.1%</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；错别字的样式也是五花八门。如，“打折”写成“打拆”，“寻人启事”写成“寻人启示”，“停车”写成“亭车”。更有甚者，将“防火栓”写成“放火栓”，看后真是令人哭笑不得！</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矩形 1"/>
          <p:cNvSpPr>
            <a:spLocks noChangeArrowheads="1"/>
          </p:cNvSpPr>
          <p:nvPr/>
        </p:nvSpPr>
        <p:spPr bwMode="auto">
          <a:xfrm>
            <a:off x="323851" y="1056217"/>
            <a:ext cx="835342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通过本次调查，我认为街头错别字出现的主要原因有：</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1.</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写字人文化水平较低，对汉字的使用随意；有的人明知道是错的，还是习惯性使用。</a:t>
            </a:r>
          </a:p>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2.</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同音字混淆。如“再”和“在”，“报”和“抱”等。</a:t>
            </a:r>
          </a:p>
        </p:txBody>
      </p:sp>
    </p:spTree>
  </p:cSld>
  <p:clrMapOvr>
    <a:masterClrMapping/>
  </p:clrMapOvr>
  <p:transition spd="slow">
    <p:cover dir="rd"/>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5"/>
          <p:cNvSpPr txBox="1">
            <a:spLocks noChangeArrowheads="1"/>
          </p:cNvSpPr>
          <p:nvPr/>
        </p:nvSpPr>
        <p:spPr bwMode="auto">
          <a:xfrm>
            <a:off x="755650" y="1509185"/>
            <a:ext cx="7416800" cy="5014834"/>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fontAlgn="base">
              <a:lnSpc>
                <a:spcPct val="150000"/>
              </a:lnSpc>
              <a:spcBef>
                <a:spcPct val="0"/>
              </a:spcBef>
              <a:spcAft>
                <a:spcPct val="0"/>
              </a:spcAft>
              <a:defRPr/>
            </a:pPr>
            <a:r>
              <a:rPr lang="zh-CN" altLang="en-US" sz="4265" b="1" dirty="0">
                <a:solidFill>
                  <a:prstClr val="black"/>
                </a:solidFill>
                <a:latin typeface="宋体" panose="02010600030101010101" pitchFamily="2" charset="-122"/>
              </a:rPr>
              <a:t>再读课文，边读边思考：</a:t>
            </a:r>
            <a:endParaRPr lang="en-US" altLang="zh-CN" sz="4265" b="1" dirty="0">
              <a:solidFill>
                <a:prstClr val="black"/>
              </a:solidFill>
              <a:latin typeface="宋体" panose="02010600030101010101" pitchFamily="2" charset="-122"/>
            </a:endParaRPr>
          </a:p>
          <a:p>
            <a:pPr marL="685800" indent="-685800" defTabSz="1219200" fontAlgn="base">
              <a:lnSpc>
                <a:spcPct val="150000"/>
              </a:lnSpc>
              <a:spcBef>
                <a:spcPct val="0"/>
              </a:spcBef>
              <a:spcAft>
                <a:spcPct val="0"/>
              </a:spcAft>
              <a:buFont typeface="+mj-lt"/>
              <a:buAutoNum type="arabicPeriod"/>
              <a:defRPr/>
            </a:pPr>
            <a:r>
              <a:rPr lang="zh-CN" altLang="en-US" sz="4265" b="1" dirty="0">
                <a:solidFill>
                  <a:prstClr val="black"/>
                </a:solidFill>
                <a:latin typeface="宋体" panose="02010600030101010101" pitchFamily="2" charset="-122"/>
              </a:rPr>
              <a:t>园子里有什么？</a:t>
            </a:r>
            <a:endParaRPr lang="en-US" altLang="zh-CN" sz="4265" b="1" dirty="0">
              <a:solidFill>
                <a:prstClr val="black"/>
              </a:solidFill>
              <a:latin typeface="宋体" panose="02010600030101010101" pitchFamily="2" charset="-122"/>
            </a:endParaRPr>
          </a:p>
          <a:p>
            <a:pPr marL="685800" indent="-685800" defTabSz="1219200" fontAlgn="base">
              <a:lnSpc>
                <a:spcPct val="150000"/>
              </a:lnSpc>
              <a:spcBef>
                <a:spcPct val="0"/>
              </a:spcBef>
              <a:spcAft>
                <a:spcPct val="0"/>
              </a:spcAft>
              <a:buFont typeface="+mj-lt"/>
              <a:buAutoNum type="arabicPeriod"/>
              <a:defRPr/>
            </a:pPr>
            <a:r>
              <a:rPr lang="zh-CN" altLang="en-US" sz="4265" b="1" dirty="0">
                <a:solidFill>
                  <a:prstClr val="black"/>
                </a:solidFill>
                <a:latin typeface="宋体" panose="02010600030101010101" pitchFamily="2" charset="-122"/>
              </a:rPr>
              <a:t>“我”和祖父在园子里做了什么？</a:t>
            </a:r>
            <a:endParaRPr lang="en-US" altLang="zh-CN" sz="4265" b="1" dirty="0">
              <a:solidFill>
                <a:prstClr val="black"/>
              </a:solidFill>
              <a:latin typeface="宋体" panose="02010600030101010101" pitchFamily="2" charset="-122"/>
            </a:endParaRPr>
          </a:p>
          <a:p>
            <a:pPr marL="685800" indent="-685800" defTabSz="1219200" fontAlgn="base">
              <a:lnSpc>
                <a:spcPct val="150000"/>
              </a:lnSpc>
              <a:spcBef>
                <a:spcPct val="0"/>
              </a:spcBef>
              <a:spcAft>
                <a:spcPct val="0"/>
              </a:spcAft>
              <a:buFont typeface="+mj-lt"/>
              <a:buAutoNum type="arabicPeriod"/>
              <a:defRPr/>
            </a:pPr>
            <a:r>
              <a:rPr lang="zh-CN" altLang="en-US" sz="4265" b="1" dirty="0">
                <a:solidFill>
                  <a:prstClr val="black"/>
                </a:solidFill>
                <a:latin typeface="宋体" panose="02010600030101010101" pitchFamily="2" charset="-122"/>
              </a:rPr>
              <a:t>祖父的园子有什么特别之处？</a:t>
            </a:r>
            <a:endParaRPr lang="en-US" altLang="zh-CN" sz="4265" b="1" dirty="0">
              <a:solidFill>
                <a:prstClr val="black"/>
              </a:solidFill>
              <a:latin typeface="宋体" panose="02010600030101010101" pitchFamily="2" charset="-122"/>
            </a:endParaRPr>
          </a:p>
        </p:txBody>
      </p:sp>
      <p:grpSp>
        <p:nvGrpSpPr>
          <p:cNvPr id="2" name="组合 2"/>
          <p:cNvGrpSpPr/>
          <p:nvPr/>
        </p:nvGrpSpPr>
        <p:grpSpPr>
          <a:xfrm>
            <a:off x="107950" y="116417"/>
            <a:ext cx="3149600" cy="1016000"/>
            <a:chOff x="278959" y="197377"/>
            <a:chExt cx="3149996" cy="760799"/>
          </a:xfrm>
        </p:grpSpPr>
        <p:sp>
          <p:nvSpPr>
            <p:cNvPr id="5" name="PA-014b5df4185e4894ab11c6b4bf544075"/>
            <p:cNvSpPr/>
            <p:nvPr/>
          </p:nvSpPr>
          <p:spPr>
            <a:xfrm rot="20448656">
              <a:off x="278959" y="229959"/>
              <a:ext cx="728218" cy="728217"/>
            </a:xfrm>
            <a:prstGeom prst="roundRect">
              <a:avLst>
                <a:gd name="adj" fmla="val 15824"/>
              </a:avLst>
            </a:prstGeom>
            <a:solidFill>
              <a:srgbClr val="EB6565"/>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课</a:t>
              </a:r>
            </a:p>
          </p:txBody>
        </p:sp>
        <p:sp>
          <p:nvSpPr>
            <p:cNvPr id="6" name="PA-9a1d0e6afc394b0aa2e170128a903287-0"/>
            <p:cNvSpPr/>
            <p:nvPr/>
          </p:nvSpPr>
          <p:spPr>
            <a:xfrm>
              <a:off x="1088271" y="211418"/>
              <a:ext cx="728218" cy="728217"/>
            </a:xfrm>
            <a:prstGeom prst="roundRect">
              <a:avLst>
                <a:gd name="adj" fmla="val 15824"/>
              </a:avLst>
            </a:prstGeom>
            <a:solidFill>
              <a:srgbClr val="F7A15C"/>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文</a:t>
              </a:r>
            </a:p>
          </p:txBody>
        </p:sp>
        <p:sp>
          <p:nvSpPr>
            <p:cNvPr id="7" name="PA-0f3482b4503944368e025da2bb6cfe01"/>
            <p:cNvSpPr/>
            <p:nvPr/>
          </p:nvSpPr>
          <p:spPr>
            <a:xfrm rot="21130131">
              <a:off x="1876178" y="220034"/>
              <a:ext cx="728218" cy="728217"/>
            </a:xfrm>
            <a:prstGeom prst="roundRect">
              <a:avLst>
                <a:gd name="adj" fmla="val 15824"/>
              </a:avLst>
            </a:prstGeom>
            <a:solidFill>
              <a:srgbClr val="FFC000"/>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解</a:t>
              </a:r>
            </a:p>
          </p:txBody>
        </p:sp>
        <p:sp>
          <p:nvSpPr>
            <p:cNvPr id="8" name="PA-9e83cb3c37144ed796b1f005a381255a-0"/>
            <p:cNvSpPr/>
            <p:nvPr/>
          </p:nvSpPr>
          <p:spPr>
            <a:xfrm rot="653049">
              <a:off x="2700737" y="197377"/>
              <a:ext cx="728218" cy="728217"/>
            </a:xfrm>
            <a:prstGeom prst="roundRect">
              <a:avLst>
                <a:gd name="adj" fmla="val 15824"/>
              </a:avLst>
            </a:prstGeom>
            <a:solidFill>
              <a:srgbClr val="BE99C3"/>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读</a:t>
              </a:r>
            </a:p>
          </p:txBody>
        </p:sp>
      </p:grpSp>
    </p:spTree>
  </p:cSld>
  <p:clrMapOvr>
    <a:masterClrMapping/>
  </p:clrMapOvr>
  <p:transition spd="slow">
    <p:cover dir="rd"/>
  </p:transition>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矩形 1"/>
          <p:cNvSpPr>
            <a:spLocks noChangeArrowheads="1"/>
          </p:cNvSpPr>
          <p:nvPr/>
        </p:nvSpPr>
        <p:spPr bwMode="auto">
          <a:xfrm>
            <a:off x="360364" y="836085"/>
            <a:ext cx="8423275"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3.</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形近字混淆。如“喝”和“渴”，“挡”和“档”等。</a:t>
            </a:r>
          </a:p>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4.</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字义分析错误。如“像”和“象”，“和”“禾”和“合”等。</a:t>
            </a:r>
          </a:p>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5.</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多笔少画。如“尤”和“龙”，“鸟”和“乌”，“凤”和“风”等。</a:t>
            </a:r>
          </a:p>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6.</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有关部门监管不力，治理缺乏力度。</a:t>
            </a:r>
          </a:p>
        </p:txBody>
      </p:sp>
    </p:spTree>
  </p:cSld>
  <p:clrMapOvr>
    <a:masterClrMapping/>
  </p:clrMapOvr>
  <p:transition spd="slow">
    <p:cover dir="rd"/>
  </p:transition>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矩形 1"/>
          <p:cNvSpPr>
            <a:spLocks noChangeArrowheads="1"/>
          </p:cNvSpPr>
          <p:nvPr/>
        </p:nvSpPr>
        <p:spPr bwMode="auto">
          <a:xfrm>
            <a:off x="500063" y="1449917"/>
            <a:ext cx="814387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针对上述现象，我们认为：字如其人，只有把做人放在首位，注重从传统文化中汲取养料，提高文化素养，培养优秀品质，提高创造能力，才能成为对社会有用的人，也才能成为一个有智慧、有思想、有个性的人。</a:t>
            </a:r>
          </a:p>
        </p:txBody>
      </p:sp>
    </p:spTree>
  </p:cSld>
  <p:clrMapOvr>
    <a:masterClrMapping/>
  </p:clrMapOvr>
  <p:transition spd="slow">
    <p:cover dir="rd"/>
  </p:transition>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7" name="矩形 1"/>
          <p:cNvSpPr>
            <a:spLocks noChangeArrowheads="1"/>
          </p:cNvSpPr>
          <p:nvPr/>
        </p:nvSpPr>
        <p:spPr bwMode="auto">
          <a:xfrm>
            <a:off x="539751" y="268817"/>
            <a:ext cx="8064500" cy="95433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因此，我们提出以下改进建议：</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1.</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成立“消灭错别字”志愿活动小组，定期走上街头，宣传错别字的危害。</a:t>
            </a:r>
          </a:p>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2.</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倡议商家制作标准、规范的广告牌。</a:t>
            </a:r>
          </a:p>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3.</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建议相关部门加强监管力度，出台有效的整治措施。</a:t>
            </a: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调查人：</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调查小组全体成员</a:t>
            </a:r>
          </a:p>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时间：</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年</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月</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日</a:t>
            </a:r>
          </a:p>
        </p:txBody>
      </p:sp>
    </p:spTree>
  </p:cSld>
  <p:clrMapOvr>
    <a:masterClrMapping/>
  </p:clrMapOvr>
  <p:transition spd="slow">
    <p:cover dir="rd"/>
  </p:transition>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文本框 1"/>
          <p:cNvSpPr txBox="1">
            <a:spLocks noChangeArrowheads="1"/>
          </p:cNvSpPr>
          <p:nvPr/>
        </p:nvSpPr>
        <p:spPr bwMode="auto">
          <a:xfrm>
            <a:off x="2691606" y="2526604"/>
            <a:ext cx="3760788" cy="1897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en-US" altLang="zh-CN"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9 </a:t>
            </a:r>
            <a:r>
              <a:rPr kumimoji="0" lang="zh-CN" altLang="en-US"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古诗三首</a:t>
            </a:r>
          </a:p>
        </p:txBody>
      </p:sp>
    </p:spTree>
  </p:cSld>
  <p:clrMapOvr>
    <a:masterClrMapping/>
  </p:clrMapOvr>
  <p:transition/>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11"/>
          <p:cNvSpPr txBox="1">
            <a:spLocks noChangeArrowheads="1"/>
          </p:cNvSpPr>
          <p:nvPr/>
        </p:nvSpPr>
        <p:spPr bwMode="auto">
          <a:xfrm>
            <a:off x="954089" y="3594101"/>
            <a:ext cx="7818437" cy="3045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1" fontAlgn="base" latinLnBrk="0" hangingPunct="1">
              <a:lnSpc>
                <a:spcPct val="15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这些诗句与什么有关？</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609600" marR="0" lvl="0" indent="-609600" algn="l" defTabSz="1219200" rtl="0" eaLnBrk="1" fontAlgn="base" latinLnBrk="0" hangingPunct="1">
              <a:lnSpc>
                <a:spcPct val="15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在你的印象中，边塞是个怎样的地方？</a:t>
            </a:r>
          </a:p>
        </p:txBody>
      </p:sp>
      <p:sp>
        <p:nvSpPr>
          <p:cNvPr id="6" name="文本框 11"/>
          <p:cNvSpPr txBox="1">
            <a:spLocks noChangeArrowheads="1"/>
          </p:cNvSpPr>
          <p:nvPr/>
        </p:nvSpPr>
        <p:spPr bwMode="auto">
          <a:xfrm>
            <a:off x="1355726" y="1399119"/>
            <a:ext cx="7127875"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秦时明月汉时关，万里长征人未还。</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醉卧沙场君莫笑，古来征战几人回。</a:t>
            </a:r>
          </a:p>
        </p:txBody>
      </p:sp>
      <p:sp>
        <p:nvSpPr>
          <p:cNvPr id="4" name="矩形 3"/>
          <p:cNvSpPr>
            <a:spLocks noChangeArrowheads="1"/>
          </p:cNvSpPr>
          <p:nvPr/>
        </p:nvSpPr>
        <p:spPr bwMode="auto">
          <a:xfrm>
            <a:off x="5662613" y="3784600"/>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边塞</a:t>
            </a:r>
            <a:endParaRPr kumimoji="0" lang="zh-CN" altLang="en-US" sz="2400" b="0" i="0" u="none" strike="noStrike" kern="1200" cap="none" spc="0" normalizeH="0" baseline="0" noProof="0">
              <a:ln>
                <a:noFill/>
              </a:ln>
              <a:solidFill>
                <a:srgbClr val="0000FF"/>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5">
                                            <p:txEl>
                                              <p:pRg st="0" end="0"/>
                                            </p:txEl>
                                          </p:spTgt>
                                        </p:tgtEl>
                                        <p:attrNameLst>
                                          <p:attrName>style.visibility</p:attrName>
                                        </p:attrNameLst>
                                      </p:cBhvr>
                                      <p:to>
                                        <p:strVal val="visible"/>
                                      </p:to>
                                    </p:set>
                                    <p:animEffect transition="in" filter="barn(inVertical)">
                                      <p:cBhvr>
                                        <p:cTn id="21" dur="500"/>
                                        <p:tgtEl>
                                          <p:spTgt spid="5">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barn(inVertical)">
                                      <p:cBhvr>
                                        <p:cTn id="26" dur="500"/>
                                        <p:tgtEl>
                                          <p:spTgt spid="4"/>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5">
                                            <p:txEl>
                                              <p:pRg st="1" end="1"/>
                                            </p:txEl>
                                          </p:spTgt>
                                        </p:tgtEl>
                                        <p:attrNameLst>
                                          <p:attrName>style.visibility</p:attrName>
                                        </p:attrNameLst>
                                      </p:cBhvr>
                                      <p:to>
                                        <p:strVal val="visible"/>
                                      </p:to>
                                    </p:set>
                                    <p:animEffect transition="in" filter="barn(inVertical)">
                                      <p:cBhvr>
                                        <p:cTn id="31"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图片 1"/>
          <p:cNvPicPr>
            <a:picLocks noChangeAspect="1" noChangeArrowheads="1"/>
          </p:cNvPicPr>
          <p:nvPr/>
        </p:nvPicPr>
        <p:blipFill>
          <a:blip r:embed="rId2"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2" name="矩形 13"/>
          <p:cNvSpPr>
            <a:spLocks noChangeArrowheads="1"/>
          </p:cNvSpPr>
          <p:nvPr/>
        </p:nvSpPr>
        <p:spPr bwMode="auto">
          <a:xfrm>
            <a:off x="5109581" y="747186"/>
            <a:ext cx="1794459" cy="4150783"/>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3">
            <a:schemeClr val="lt1"/>
          </a:lnRef>
          <a:fillRef idx="1">
            <a:schemeClr val="accent5"/>
          </a:fillRef>
          <a:effectRef idx="1">
            <a:schemeClr val="accent5"/>
          </a:effectRef>
          <a:fontRef idx="minor">
            <a:schemeClr val="lt1"/>
          </a:fontRef>
        </p:style>
        <p:txBody>
          <a:bodyPr vert="eaVert" lIns="25920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72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从军行</a:t>
            </a:r>
          </a:p>
        </p:txBody>
      </p:sp>
      <p:sp>
        <p:nvSpPr>
          <p:cNvPr id="15" name="矩形 14"/>
          <p:cNvSpPr/>
          <p:nvPr/>
        </p:nvSpPr>
        <p:spPr>
          <a:xfrm>
            <a:off x="3352801" y="5032120"/>
            <a:ext cx="5470358" cy="2455096"/>
          </a:xfrm>
          <a:prstGeom prst="rect">
            <a:avLst/>
          </a:prstGeom>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1200" cap="none" spc="0" normalizeH="0" baseline="0" noProof="0" dirty="0">
                <a:ln>
                  <a:noFill/>
                </a:ln>
                <a:solidFill>
                  <a:prstClr val="black"/>
                </a:solidFill>
                <a:effectLst/>
                <a:highlight>
                  <a:srgbClr val="FFFF00"/>
                </a:highlight>
                <a:uLnTx/>
                <a:uFillTx/>
                <a:latin typeface="宋体" panose="02010600030101010101" pitchFamily="2" charset="-122"/>
                <a:ea typeface="宋体" panose="02010600030101010101" pitchFamily="2" charset="-122"/>
                <a:cs typeface="+mn-cs"/>
              </a:rPr>
              <a:t>乐府曲名，内容多写边塞情况和战士的生活。</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矩形 1"/>
          <p:cNvSpPr>
            <a:spLocks noChangeArrowheads="1"/>
          </p:cNvSpPr>
          <p:nvPr/>
        </p:nvSpPr>
        <p:spPr bwMode="auto">
          <a:xfrm>
            <a:off x="2278064" y="1720852"/>
            <a:ext cx="6565900" cy="56157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just" defTabSz="1219200" rtl="0" eaLnBrk="1" fontAlgn="base" latinLnBrk="0" hangingPunct="1">
              <a:lnSpc>
                <a:spcPct val="120000"/>
              </a:lnSpc>
              <a:spcBef>
                <a:spcPts val="8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王昌龄（？</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约</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756</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），字少伯，唐代诗人。他的边塞诗气势雄浑，格调高昂，充满了积极向上的精神。</a:t>
            </a:r>
          </a:p>
          <a:p>
            <a:pPr marL="0" marR="0" lvl="0" indent="0" algn="just" defTabSz="1219200" rtl="0" eaLnBrk="1" fontAlgn="base" latinLnBrk="0" hangingPunct="1">
              <a:lnSpc>
                <a:spcPct val="120000"/>
              </a:lnSpc>
              <a:spcBef>
                <a:spcPts val="8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主要作品：</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出塞</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从军行</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芙蓉楼送辛渐</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等。</a:t>
            </a:r>
          </a:p>
        </p:txBody>
      </p:sp>
      <p:pic>
        <p:nvPicPr>
          <p:cNvPr id="2" name="图片 1"/>
          <p:cNvPicPr>
            <a:picLocks noChangeAspect="1"/>
          </p:cNvPicPr>
          <p:nvPr/>
        </p:nvPicPr>
        <p:blipFill>
          <a:blip r:embed="rId2" cstate="email"/>
          <a:stretch>
            <a:fillRect/>
          </a:stretch>
        </p:blipFill>
        <p:spPr>
          <a:xfrm>
            <a:off x="240019" y="2119312"/>
            <a:ext cx="1887293" cy="3521243"/>
          </a:xfrm>
          <a:prstGeom prst="ellipse">
            <a:avLst/>
          </a:prstGeom>
          <a:ln>
            <a:noFill/>
          </a:ln>
          <a:effectLst>
            <a:softEdge rad="112500"/>
          </a:effectLst>
        </p:spPr>
      </p:pic>
      <p:sp>
        <p:nvSpPr>
          <p:cNvPr id="9219" name="矩形 7"/>
          <p:cNvSpPr>
            <a:spLocks noChangeArrowheads="1"/>
          </p:cNvSpPr>
          <p:nvPr/>
        </p:nvSpPr>
        <p:spPr bwMode="auto">
          <a:xfrm>
            <a:off x="533400" y="127000"/>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作者简介</a:t>
            </a:r>
            <a:endParaRPr kumimoji="0" lang="zh-CN" altLang="en-US" sz="2400" b="0" i="0" u="none" strike="noStrike" kern="1200" cap="none" spc="0" normalizeH="0" baseline="0" noProof="0">
              <a:ln>
                <a:noFill/>
              </a:ln>
              <a:solidFill>
                <a:prstClr val="white"/>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spd="slow">
    <p:cover dir="rd"/>
  </p:transition>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 Box 15"/>
          <p:cNvSpPr txBox="1">
            <a:spLocks noChangeArrowheads="1"/>
          </p:cNvSpPr>
          <p:nvPr/>
        </p:nvSpPr>
        <p:spPr bwMode="auto">
          <a:xfrm>
            <a:off x="2514600" y="1312335"/>
            <a:ext cx="4114800" cy="86247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从军行</a:t>
            </a:r>
          </a:p>
          <a:p>
            <a:pPr marL="0" marR="0" lvl="0" indent="0" algn="ctr" defTabSz="1219200" rtl="0" eaLnBrk="1" fontAlgn="base" latinLnBrk="0" hangingPunct="1">
              <a:lnSpc>
                <a:spcPct val="130000"/>
              </a:lnSpc>
              <a:spcBef>
                <a:spcPct val="0"/>
              </a:spcBef>
              <a:spcAft>
                <a:spcPct val="0"/>
              </a:spcAft>
              <a:buClrTx/>
              <a:buSzTx/>
              <a:buFontTx/>
              <a:buNone/>
              <a:defRPr/>
            </a:pPr>
            <a:r>
              <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唐</a:t>
            </a:r>
            <a:r>
              <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王昌龄</a:t>
            </a: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160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青海长云暗雪山，</a:t>
            </a:r>
            <a:endParaRPr kumimoji="0" lang="en-US" altLang="zh-CN" sz="4265" b="1" i="0" u="none" strike="noStrike" kern="1200" cap="none" spc="160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160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孤城遥望玉门关。</a:t>
            </a: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160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黄沙百战穿金甲，</a:t>
            </a:r>
            <a:endParaRPr kumimoji="0" lang="en-US" altLang="zh-CN" sz="4265" b="1" i="0" u="none" strike="noStrike" kern="1200" cap="none" spc="160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160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不破楼兰终不还。</a:t>
            </a:r>
          </a:p>
        </p:txBody>
      </p:sp>
      <p:sp>
        <p:nvSpPr>
          <p:cNvPr id="10242" name="矩形 13"/>
          <p:cNvSpPr>
            <a:spLocks noChangeArrowheads="1"/>
          </p:cNvSpPr>
          <p:nvPr/>
        </p:nvSpPr>
        <p:spPr bwMode="auto">
          <a:xfrm>
            <a:off x="508001" y="387351"/>
            <a:ext cx="7545388"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自由读古诗，把诗读通顺，读出节奏。</a:t>
            </a:r>
          </a:p>
        </p:txBody>
      </p:sp>
      <p:sp>
        <p:nvSpPr>
          <p:cNvPr id="6" name="文本框 5"/>
          <p:cNvSpPr txBox="1">
            <a:spLocks noChangeArrowheads="1"/>
          </p:cNvSpPr>
          <p:nvPr/>
        </p:nvSpPr>
        <p:spPr bwMode="auto">
          <a:xfrm>
            <a:off x="3192464" y="2916769"/>
            <a:ext cx="719137"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rPr>
              <a:t>/</a:t>
            </a:r>
            <a:endParaRPr kumimoji="0" lang="zh-CN" altLang="en-US"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endParaRPr>
          </a:p>
        </p:txBody>
      </p:sp>
      <p:sp>
        <p:nvSpPr>
          <p:cNvPr id="7" name="文本框 6"/>
          <p:cNvSpPr txBox="1">
            <a:spLocks noChangeArrowheads="1"/>
          </p:cNvSpPr>
          <p:nvPr/>
        </p:nvSpPr>
        <p:spPr bwMode="auto">
          <a:xfrm>
            <a:off x="4303714" y="2990853"/>
            <a:ext cx="720725"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rPr>
              <a:t>/</a:t>
            </a:r>
            <a:endParaRPr kumimoji="0" lang="zh-CN" altLang="en-US"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endParaRPr>
          </a:p>
        </p:txBody>
      </p:sp>
      <p:sp>
        <p:nvSpPr>
          <p:cNvPr id="8" name="文本框 7"/>
          <p:cNvSpPr txBox="1">
            <a:spLocks noChangeArrowheads="1"/>
          </p:cNvSpPr>
          <p:nvPr/>
        </p:nvSpPr>
        <p:spPr bwMode="auto">
          <a:xfrm>
            <a:off x="3192464" y="3774019"/>
            <a:ext cx="719137"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rPr>
              <a:t>/</a:t>
            </a:r>
            <a:endParaRPr kumimoji="0" lang="zh-CN" altLang="en-US"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endParaRPr>
          </a:p>
        </p:txBody>
      </p:sp>
      <p:sp>
        <p:nvSpPr>
          <p:cNvPr id="9" name="文本框 8"/>
          <p:cNvSpPr txBox="1">
            <a:spLocks noChangeArrowheads="1"/>
          </p:cNvSpPr>
          <p:nvPr/>
        </p:nvSpPr>
        <p:spPr bwMode="auto">
          <a:xfrm>
            <a:off x="4303714" y="3793069"/>
            <a:ext cx="720725"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rPr>
              <a:t>/</a:t>
            </a:r>
            <a:endParaRPr kumimoji="0" lang="zh-CN" altLang="en-US"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endParaRPr>
          </a:p>
        </p:txBody>
      </p:sp>
      <p:sp>
        <p:nvSpPr>
          <p:cNvPr id="10" name="文本框 9"/>
          <p:cNvSpPr txBox="1">
            <a:spLocks noChangeArrowheads="1"/>
          </p:cNvSpPr>
          <p:nvPr/>
        </p:nvSpPr>
        <p:spPr bwMode="auto">
          <a:xfrm>
            <a:off x="4322764" y="4639735"/>
            <a:ext cx="719137"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rPr>
              <a:t>/</a:t>
            </a:r>
            <a:endParaRPr kumimoji="0" lang="zh-CN" altLang="en-US"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endParaRPr>
          </a:p>
        </p:txBody>
      </p:sp>
      <p:sp>
        <p:nvSpPr>
          <p:cNvPr id="12" name="文本框 11"/>
          <p:cNvSpPr txBox="1">
            <a:spLocks noChangeArrowheads="1"/>
          </p:cNvSpPr>
          <p:nvPr/>
        </p:nvSpPr>
        <p:spPr bwMode="auto">
          <a:xfrm>
            <a:off x="4303714" y="5482169"/>
            <a:ext cx="720725"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rPr>
              <a:t>/</a:t>
            </a:r>
            <a:endParaRPr kumimoji="0" lang="zh-CN" altLang="en-US"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up)">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wipe(up)">
                                      <p:cBhvr>
                                        <p:cTn id="3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P spid="12" grpId="0"/>
    </p:bldLst>
  </p:timing>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Text Box 15"/>
          <p:cNvSpPr txBox="1">
            <a:spLocks noChangeArrowheads="1"/>
          </p:cNvSpPr>
          <p:nvPr/>
        </p:nvSpPr>
        <p:spPr bwMode="auto">
          <a:xfrm>
            <a:off x="587376" y="2415118"/>
            <a:ext cx="8051800"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这首诗慷慨悲壮，荡气回肠，要读出战士们的英雄气概。特别是读后两句，语调上扬，要读出战士们的决心。</a:t>
            </a:r>
          </a:p>
        </p:txBody>
      </p:sp>
      <p:sp>
        <p:nvSpPr>
          <p:cNvPr id="11266" name="矩形 13"/>
          <p:cNvSpPr>
            <a:spLocks noChangeArrowheads="1"/>
          </p:cNvSpPr>
          <p:nvPr/>
        </p:nvSpPr>
        <p:spPr bwMode="auto">
          <a:xfrm>
            <a:off x="587376" y="1346200"/>
            <a:ext cx="7546975"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朗读指导：</a:t>
            </a:r>
          </a:p>
        </p:txBody>
      </p:sp>
    </p:spTree>
  </p:cSld>
  <p:clrMapOvr>
    <a:masterClrMapping/>
  </p:clrMapOvr>
  <p:transition spd="slow">
    <p:cover dir="rd"/>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135063" y="3085806"/>
            <a:ext cx="6769100" cy="2061334"/>
          </a:xfrm>
          <a:prstGeom prst="rect">
            <a:avLst/>
          </a:prstGeom>
          <a:solidFill>
            <a:schemeClr val="accent5">
              <a:lumMod val="60000"/>
              <a:lumOff val="40000"/>
            </a:schemeClr>
          </a:solidFill>
        </p:spPr>
        <p:txBody>
          <a:bodyPr anchor="ctr">
            <a:spAutoFit/>
          </a:bodyPr>
          <a:lstStyle/>
          <a:p>
            <a:pPr algn="ctr" defTabSz="1219200" fontAlgn="base">
              <a:lnSpc>
                <a:spcPct val="150000"/>
              </a:lnSpc>
              <a:spcBef>
                <a:spcPct val="0"/>
              </a:spcBef>
              <a:spcAft>
                <a:spcPct val="0"/>
              </a:spcAft>
              <a:defRPr/>
            </a:pPr>
            <a:r>
              <a:rPr lang="zh-CN" altLang="en-US" sz="4265" b="1" dirty="0">
                <a:solidFill>
                  <a:prstClr val="black"/>
                </a:solidFill>
                <a:latin typeface="楷体" panose="02010609060101010101" pitchFamily="49" charset="-122"/>
                <a:ea typeface="楷体" panose="02010609060101010101" pitchFamily="49" charset="-122"/>
              </a:rPr>
              <a:t>“我”和祖父在园子里做了哪些事？</a:t>
            </a:r>
            <a:endParaRPr lang="en-US" altLang="zh-CN" sz="4265" b="1" dirty="0">
              <a:solidFill>
                <a:prstClr val="black"/>
              </a:solidFill>
              <a:latin typeface="楷体" panose="02010609060101010101" pitchFamily="49" charset="-122"/>
              <a:ea typeface="楷体" panose="02010609060101010101" pitchFamily="49" charset="-122"/>
            </a:endParaRPr>
          </a:p>
        </p:txBody>
      </p:sp>
      <p:sp>
        <p:nvSpPr>
          <p:cNvPr id="3" name="矩形 2"/>
          <p:cNvSpPr/>
          <p:nvPr/>
        </p:nvSpPr>
        <p:spPr>
          <a:xfrm>
            <a:off x="1116013" y="1505713"/>
            <a:ext cx="6769100" cy="1076833"/>
          </a:xfrm>
          <a:prstGeom prst="rect">
            <a:avLst/>
          </a:prstGeom>
          <a:solidFill>
            <a:schemeClr val="accent6">
              <a:lumMod val="40000"/>
              <a:lumOff val="60000"/>
            </a:schemeClr>
          </a:solidFill>
        </p:spPr>
        <p:txBody>
          <a:bodyPr anchor="ctr">
            <a:spAutoFit/>
          </a:bodyPr>
          <a:lstStyle/>
          <a:p>
            <a:pPr algn="ctr" defTabSz="1219200" fontAlgn="base">
              <a:lnSpc>
                <a:spcPct val="150000"/>
              </a:lnSpc>
              <a:spcBef>
                <a:spcPct val="0"/>
              </a:spcBef>
              <a:spcAft>
                <a:spcPct val="0"/>
              </a:spcAft>
              <a:defRPr/>
            </a:pPr>
            <a:r>
              <a:rPr lang="zh-CN" altLang="en-US" sz="4265" b="1" dirty="0">
                <a:solidFill>
                  <a:prstClr val="black"/>
                </a:solidFill>
                <a:latin typeface="楷体" panose="02010609060101010101" pitchFamily="49" charset="-122"/>
                <a:ea typeface="楷体" panose="02010609060101010101" pitchFamily="49" charset="-122"/>
              </a:rPr>
              <a:t>园子里有什么？</a:t>
            </a:r>
            <a:endParaRPr lang="en-US" altLang="zh-CN" sz="4265" b="1" dirty="0">
              <a:solidFill>
                <a:prstClr val="black"/>
              </a:solidFill>
              <a:latin typeface="楷体" panose="02010609060101010101" pitchFamily="49" charset="-122"/>
              <a:ea typeface="楷体" panose="02010609060101010101" pitchFamily="49" charset="-122"/>
            </a:endParaRPr>
          </a:p>
        </p:txBody>
      </p:sp>
      <p:sp>
        <p:nvSpPr>
          <p:cNvPr id="4" name="矩形 3"/>
          <p:cNvSpPr/>
          <p:nvPr/>
        </p:nvSpPr>
        <p:spPr>
          <a:xfrm>
            <a:off x="1135063" y="4665896"/>
            <a:ext cx="6769100" cy="1076833"/>
          </a:xfrm>
          <a:prstGeom prst="rect">
            <a:avLst/>
          </a:prstGeom>
          <a:solidFill>
            <a:schemeClr val="accent4">
              <a:lumMod val="60000"/>
              <a:lumOff val="40000"/>
            </a:schemeClr>
          </a:solidFill>
        </p:spPr>
        <p:txBody>
          <a:bodyPr anchor="ctr">
            <a:spAutoFit/>
          </a:bodyPr>
          <a:lstStyle/>
          <a:p>
            <a:pPr algn="ctr" defTabSz="1219200" fontAlgn="base">
              <a:lnSpc>
                <a:spcPct val="150000"/>
              </a:lnSpc>
              <a:spcBef>
                <a:spcPct val="0"/>
              </a:spcBef>
              <a:spcAft>
                <a:spcPct val="0"/>
              </a:spcAft>
              <a:defRPr/>
            </a:pPr>
            <a:r>
              <a:rPr lang="zh-CN" altLang="en-US" sz="4265" b="1" dirty="0">
                <a:solidFill>
                  <a:prstClr val="black"/>
                </a:solidFill>
                <a:latin typeface="楷体" panose="02010609060101010101" pitchFamily="49" charset="-122"/>
                <a:ea typeface="楷体" panose="02010609060101010101" pitchFamily="49" charset="-122"/>
              </a:rPr>
              <a:t>祖父的园子有什么特别之处？</a:t>
            </a:r>
            <a:endParaRPr lang="en-US" altLang="zh-CN" sz="4265" b="1" dirty="0">
              <a:solidFill>
                <a:prstClr val="black"/>
              </a:solidFill>
              <a:latin typeface="楷体" panose="02010609060101010101" pitchFamily="49" charset="-122"/>
              <a:ea typeface="楷体" panose="02010609060101010101" pitchFamily="49" charset="-122"/>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grpId="0" nodeType="clickEffect">
                                  <p:stCondLst>
                                    <p:cond delay="0"/>
                                  </p:stCondLst>
                                  <p:childTnLst>
                                    <p:animScale>
                                      <p:cBhvr>
                                        <p:cTn id="6" dur="2000" fill="hold"/>
                                        <p:tgtEl>
                                          <p:spTgt spid="3"/>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对话气泡: 圆角矩形 2"/>
          <p:cNvSpPr/>
          <p:nvPr/>
        </p:nvSpPr>
        <p:spPr>
          <a:xfrm>
            <a:off x="477839" y="2150534"/>
            <a:ext cx="2206625" cy="3475567"/>
          </a:xfrm>
          <a:prstGeom prst="wedgeRoundRectCallout">
            <a:avLst>
              <a:gd name="adj1" fmla="val 111333"/>
              <a:gd name="adj2" fmla="val 38035"/>
              <a:gd name="adj3" fmla="val 16667"/>
            </a:avLst>
          </a:prstGeom>
          <a:noFill/>
        </p:spPr>
        <p:style>
          <a:lnRef idx="2">
            <a:schemeClr val="accent5"/>
          </a:lnRef>
          <a:fillRef idx="1">
            <a:schemeClr val="lt1"/>
          </a:fillRef>
          <a:effectRef idx="0">
            <a:schemeClr val="accent5"/>
          </a:effectRef>
          <a:fontRef idx="minor">
            <a:schemeClr val="dk1"/>
          </a:fontRef>
        </p:style>
        <p:txBody>
          <a:bodyPr anchor="ct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7030A0"/>
                </a:solidFill>
                <a:effectLst/>
                <a:uLnTx/>
                <a:uFillTx/>
                <a:latin typeface="宋体" panose="02010600030101010101" pitchFamily="2" charset="-122"/>
                <a:ea typeface="等线" panose="02010600030101010101" pitchFamily="2" charset="-122"/>
                <a:cs typeface="+mn-cs"/>
              </a:rPr>
              <a:t>西域古国名，这里泛指西域地区少数民族政权。</a:t>
            </a:r>
            <a:endParaRPr kumimoji="0" lang="zh-CN" altLang="en-US" sz="2400" b="0" i="0" u="none" strike="noStrike" kern="1200" cap="none" spc="0" normalizeH="0" baseline="0" noProof="0" dirty="0">
              <a:ln>
                <a:noFill/>
              </a:ln>
              <a:solidFill>
                <a:srgbClr val="7030A0"/>
              </a:solidFill>
              <a:effectLst/>
              <a:uLnTx/>
              <a:uFillTx/>
              <a:latin typeface="等线" panose="020F0502020204030204"/>
              <a:ea typeface="等线" panose="02010600030101010101" pitchFamily="2" charset="-122"/>
              <a:cs typeface="+mn-cs"/>
            </a:endParaRPr>
          </a:p>
        </p:txBody>
      </p:sp>
      <p:sp>
        <p:nvSpPr>
          <p:cNvPr id="7170" name="Text Box 15"/>
          <p:cNvSpPr txBox="1">
            <a:spLocks noChangeArrowheads="1"/>
          </p:cNvSpPr>
          <p:nvPr/>
        </p:nvSpPr>
        <p:spPr bwMode="auto">
          <a:xfrm>
            <a:off x="2355851" y="778935"/>
            <a:ext cx="4708525" cy="52118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从军行</a:t>
            </a:r>
          </a:p>
          <a:p>
            <a:pPr marL="0" marR="0" lvl="0" indent="0" algn="ctr" defTabSz="1219200" rtl="0" eaLnBrk="1" fontAlgn="base" latinLnBrk="0" hangingPunct="1">
              <a:lnSpc>
                <a:spcPct val="130000"/>
              </a:lnSpc>
              <a:spcBef>
                <a:spcPct val="0"/>
              </a:spcBef>
              <a:spcAft>
                <a:spcPct val="0"/>
              </a:spcAft>
              <a:buClrTx/>
              <a:buSzTx/>
              <a:buFontTx/>
              <a:buNone/>
              <a:defRPr/>
            </a:pPr>
            <a:r>
              <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唐</a:t>
            </a:r>
            <a:r>
              <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王昌龄</a:t>
            </a: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青海长云暗雪山，</a:t>
            </a:r>
            <a:endPar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孤城遥望玉门关。</a:t>
            </a: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黄沙百战穿金甲，</a:t>
            </a:r>
            <a:endPar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不破楼兰终不还。</a:t>
            </a:r>
          </a:p>
        </p:txBody>
      </p:sp>
      <p:sp>
        <p:nvSpPr>
          <p:cNvPr id="17" name="对话气泡: 圆角矩形 16"/>
          <p:cNvSpPr/>
          <p:nvPr/>
        </p:nvSpPr>
        <p:spPr>
          <a:xfrm>
            <a:off x="6380164" y="1917701"/>
            <a:ext cx="2478087" cy="2360084"/>
          </a:xfrm>
          <a:prstGeom prst="wedgeRoundRectCallout">
            <a:avLst>
              <a:gd name="adj1" fmla="val -70671"/>
              <a:gd name="adj2" fmla="val 23594"/>
              <a:gd name="adj3" fmla="val 16667"/>
            </a:avLst>
          </a:prstGeom>
          <a:noFill/>
        </p:spPr>
        <p:style>
          <a:lnRef idx="2">
            <a:schemeClr val="accent5"/>
          </a:lnRef>
          <a:fillRef idx="1">
            <a:schemeClr val="lt1"/>
          </a:fillRef>
          <a:effectRef idx="0">
            <a:schemeClr val="accent5"/>
          </a:effectRef>
          <a:fontRef idx="minor">
            <a:schemeClr val="dk1"/>
          </a:fontRef>
        </p:style>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7030A0"/>
                </a:solidFill>
                <a:effectLst/>
                <a:uLnTx/>
                <a:uFillTx/>
                <a:latin typeface="宋体" panose="02010600030101010101" pitchFamily="2" charset="-122"/>
                <a:ea typeface="等线" panose="02010600030101010101" pitchFamily="2" charset="-122"/>
                <a:cs typeface="+mn-cs"/>
              </a:rPr>
              <a:t>古关名，故址在今甘肃敦煌西北。</a:t>
            </a:r>
            <a:endParaRPr kumimoji="0" lang="zh-CN" altLang="en-US" sz="2400" b="0" i="0" u="none" strike="noStrike" kern="1200" cap="none" spc="0" normalizeH="0" baseline="0" noProof="0" dirty="0">
              <a:ln>
                <a:noFill/>
              </a:ln>
              <a:solidFill>
                <a:srgbClr val="7030A0"/>
              </a:solidFill>
              <a:effectLst/>
              <a:uLnTx/>
              <a:uFillTx/>
              <a:latin typeface="等线" panose="020F0502020204030204"/>
              <a:ea typeface="等线" panose="02010600030101010101" pitchFamily="2" charset="-122"/>
              <a:cs typeface="+mn-cs"/>
            </a:endParaRPr>
          </a:p>
        </p:txBody>
      </p:sp>
      <p:sp>
        <p:nvSpPr>
          <p:cNvPr id="12292" name="矩形 3"/>
          <p:cNvSpPr>
            <a:spLocks noChangeArrowheads="1"/>
          </p:cNvSpPr>
          <p:nvPr/>
        </p:nvSpPr>
        <p:spPr bwMode="auto">
          <a:xfrm>
            <a:off x="534988" y="127000"/>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FF"/>
                </a:solidFill>
                <a:effectLst/>
                <a:uLnTx/>
                <a:uFillTx/>
                <a:latin typeface="楷体" panose="02010609060101010101" pitchFamily="49" charset="-122"/>
                <a:ea typeface="楷体" panose="02010609060101010101" pitchFamily="49" charset="-122"/>
                <a:cs typeface="+mn-cs"/>
              </a:rPr>
              <a:t>诗歌解读</a:t>
            </a:r>
            <a:endParaRPr kumimoji="0" lang="zh-CN" altLang="en-US" sz="2400" b="0" i="0" u="none" strike="noStrike" kern="1200" cap="none" spc="0" normalizeH="0" baseline="0" noProof="0">
              <a:ln>
                <a:noFill/>
              </a:ln>
              <a:solidFill>
                <a:srgbClr val="FFFFFF"/>
              </a:solidFill>
              <a:effectLst/>
              <a:uLnTx/>
              <a:uFillTx/>
              <a:latin typeface="Arial" panose="020B0604020202020204" pitchFamily="34" charset="0"/>
              <a:ea typeface="宋体" panose="02010600030101010101" pitchFamily="2" charset="-122"/>
              <a:cs typeface="+mn-cs"/>
            </a:endParaRPr>
          </a:p>
        </p:txBody>
      </p:sp>
      <p:sp>
        <p:nvSpPr>
          <p:cNvPr id="4" name="矩形 3"/>
          <p:cNvSpPr/>
          <p:nvPr/>
        </p:nvSpPr>
        <p:spPr>
          <a:xfrm>
            <a:off x="4618038" y="3420533"/>
            <a:ext cx="1834156" cy="748666"/>
          </a:xfrm>
          <a:prstGeom prst="rect">
            <a:avLst/>
          </a:prstGeom>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玉门关</a:t>
            </a:r>
            <a:endParaRPr kumimoji="0" lang="zh-CN" altLang="en-US" sz="2400" b="0" i="0" u="none" strike="noStrike" kern="1200" cap="none" spc="0" normalizeH="0" baseline="0" noProof="0" dirty="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6" name="矩形 5"/>
          <p:cNvSpPr/>
          <p:nvPr/>
        </p:nvSpPr>
        <p:spPr>
          <a:xfrm>
            <a:off x="3798888" y="5111751"/>
            <a:ext cx="1284326" cy="748666"/>
          </a:xfrm>
          <a:prstGeom prst="rect">
            <a:avLst/>
          </a:prstGeom>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楼兰</a:t>
            </a:r>
            <a:endParaRPr kumimoji="0" lang="zh-CN" altLang="en-US" sz="2400" b="0" i="0" u="none" strike="noStrike" kern="1200" cap="none" spc="0" normalizeH="0" baseline="0" noProof="0" dirty="0">
              <a:ln>
                <a:noFill/>
              </a:ln>
              <a:solidFill>
                <a:srgbClr val="7030A0"/>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barn(inVertical)">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barn(inVertical)">
                                      <p:cBhvr>
                                        <p:cTn id="2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7" grpId="0" animBg="1"/>
      <p:bldP spid="4" grpId="0"/>
      <p:bldP spid="6" grpId="0"/>
    </p:bldLst>
  </p:timing>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p:cNvSpPr txBox="1">
            <a:spLocks noChangeArrowheads="1"/>
          </p:cNvSpPr>
          <p:nvPr/>
        </p:nvSpPr>
        <p:spPr bwMode="auto">
          <a:xfrm>
            <a:off x="1363664" y="1644651"/>
            <a:ext cx="670718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青海长云暗雪山，孤城遥望玉门关。</a:t>
            </a:r>
          </a:p>
        </p:txBody>
      </p:sp>
      <p:sp>
        <p:nvSpPr>
          <p:cNvPr id="24" name="Text Box 3"/>
          <p:cNvSpPr txBox="1">
            <a:spLocks noChangeArrowheads="1"/>
          </p:cNvSpPr>
          <p:nvPr/>
        </p:nvSpPr>
        <p:spPr bwMode="auto">
          <a:xfrm>
            <a:off x="558801" y="2971801"/>
            <a:ext cx="8026400"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译文</a:t>
            </a:r>
            <a:r>
              <a:rPr kumimoji="0" lang="en-US" altLang="zh-CN"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青海湖上空浓云密布，积雪的祁连山都显得阴暗了；向西远远眺望，只看见玉门关那座孤独的城池。</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p:cNvSpPr txBox="1">
            <a:spLocks noChangeArrowheads="1"/>
          </p:cNvSpPr>
          <p:nvPr/>
        </p:nvSpPr>
        <p:spPr bwMode="auto">
          <a:xfrm>
            <a:off x="1139826" y="1280584"/>
            <a:ext cx="6707188"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青海长云暗雪山，孤城遥望玉门关。</a:t>
            </a:r>
          </a:p>
        </p:txBody>
      </p:sp>
      <p:sp>
        <p:nvSpPr>
          <p:cNvPr id="10" name="Text Box 3"/>
          <p:cNvSpPr txBox="1">
            <a:spLocks noChangeArrowheads="1"/>
          </p:cNvSpPr>
          <p:nvPr/>
        </p:nvSpPr>
        <p:spPr bwMode="auto">
          <a:xfrm>
            <a:off x="1081088" y="2554817"/>
            <a:ext cx="580072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u"/>
              <a:defRPr/>
            </a:pP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这两句写了哪些景物？</a:t>
            </a:r>
            <a:endParaRPr kumimoji="0" lang="en-US" altLang="zh-CN"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u"/>
              <a:defRPr/>
            </a:pP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这样写有什么好处？</a:t>
            </a:r>
          </a:p>
        </p:txBody>
      </p:sp>
      <p:cxnSp>
        <p:nvCxnSpPr>
          <p:cNvPr id="6" name="直接连接符 5"/>
          <p:cNvCxnSpPr/>
          <p:nvPr/>
        </p:nvCxnSpPr>
        <p:spPr>
          <a:xfrm>
            <a:off x="1296989" y="2156884"/>
            <a:ext cx="682625" cy="0"/>
          </a:xfrm>
          <a:prstGeom prst="line">
            <a:avLst/>
          </a:prstGeom>
          <a:ln w="1905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a:off x="2108200" y="2167467"/>
            <a:ext cx="681038" cy="0"/>
          </a:xfrm>
          <a:prstGeom prst="line">
            <a:avLst/>
          </a:prstGeom>
          <a:ln w="1905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a:off x="3327400" y="2152651"/>
            <a:ext cx="681038" cy="0"/>
          </a:xfrm>
          <a:prstGeom prst="line">
            <a:avLst/>
          </a:prstGeom>
          <a:ln w="1905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a:off x="4583114" y="2137833"/>
            <a:ext cx="681037" cy="0"/>
          </a:xfrm>
          <a:prstGeom prst="line">
            <a:avLst/>
          </a:prstGeom>
          <a:ln w="1905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a:off x="6167439" y="2167467"/>
            <a:ext cx="1227137" cy="0"/>
          </a:xfrm>
          <a:prstGeom prst="line">
            <a:avLst/>
          </a:prstGeom>
          <a:ln w="19050">
            <a:solidFill>
              <a:srgbClr val="00B0F0"/>
            </a:solidFill>
          </a:ln>
        </p:spPr>
        <p:style>
          <a:lnRef idx="1">
            <a:schemeClr val="accent1"/>
          </a:lnRef>
          <a:fillRef idx="0">
            <a:schemeClr val="accent1"/>
          </a:fillRef>
          <a:effectRef idx="0">
            <a:schemeClr val="accent1"/>
          </a:effectRef>
          <a:fontRef idx="minor">
            <a:schemeClr val="tx1"/>
          </a:fontRef>
        </p:style>
      </p:cxnSp>
      <p:sp>
        <p:nvSpPr>
          <p:cNvPr id="24" name="Text Box 3"/>
          <p:cNvSpPr txBox="1">
            <a:spLocks noChangeArrowheads="1"/>
          </p:cNvSpPr>
          <p:nvPr/>
        </p:nvSpPr>
        <p:spPr bwMode="auto">
          <a:xfrm>
            <a:off x="1296988" y="4328585"/>
            <a:ext cx="7154862"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    以景物渲染气氛，烘托出边塞环境的恶劣，戍边将士的辛苦。</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inVertical)">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barn(inVertical)">
                                      <p:cBhvr>
                                        <p:cTn id="19" dur="500"/>
                                        <p:tgtEl>
                                          <p:spTgt spid="19"/>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barn(inVertical)">
                                      <p:cBhvr>
                                        <p:cTn id="24" dur="500"/>
                                        <p:tgtEl>
                                          <p:spTgt spid="20"/>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barn(inVertical)">
                                      <p:cBhvr>
                                        <p:cTn id="29" dur="500"/>
                                        <p:tgtEl>
                                          <p:spTgt spid="21"/>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barn(inVertical)">
                                      <p:cBhvr>
                                        <p:cTn id="34" dur="500"/>
                                        <p:tgtEl>
                                          <p:spTgt spid="22"/>
                                        </p:tgtEl>
                                      </p:cBhvr>
                                    </p:animEffect>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nodeType="clickEffect">
                                  <p:stCondLst>
                                    <p:cond delay="0"/>
                                  </p:stCondLst>
                                  <p:childTnLst>
                                    <p:set>
                                      <p:cBhvr>
                                        <p:cTn id="38" dur="1" fill="hold">
                                          <p:stCondLst>
                                            <p:cond delay="0"/>
                                          </p:stCondLst>
                                        </p:cTn>
                                        <p:tgtEl>
                                          <p:spTgt spid="10">
                                            <p:txEl>
                                              <p:pRg st="1" end="1"/>
                                            </p:txEl>
                                          </p:spTgt>
                                        </p:tgtEl>
                                        <p:attrNameLst>
                                          <p:attrName>style.visibility</p:attrName>
                                        </p:attrNameLst>
                                      </p:cBhvr>
                                      <p:to>
                                        <p:strVal val="visible"/>
                                      </p:to>
                                    </p:set>
                                    <p:animEffect transition="in" filter="fade">
                                      <p:cBhvr>
                                        <p:cTn id="39" dur="1000"/>
                                        <p:tgtEl>
                                          <p:spTgt spid="10">
                                            <p:txEl>
                                              <p:pRg st="1" end="1"/>
                                            </p:txEl>
                                          </p:spTgt>
                                        </p:tgtEl>
                                      </p:cBhvr>
                                    </p:animEffect>
                                    <p:anim calcmode="lin" valueType="num">
                                      <p:cBhvr>
                                        <p:cTn id="40"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16" presetClass="entr" presetSubtype="21" fill="hold" grpId="0" nodeType="click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barn(inVertical)">
                                      <p:cBhvr>
                                        <p:cTn id="46"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Box 3"/>
          <p:cNvSpPr txBox="1">
            <a:spLocks noChangeArrowheads="1"/>
          </p:cNvSpPr>
          <p:nvPr/>
        </p:nvSpPr>
        <p:spPr bwMode="auto">
          <a:xfrm>
            <a:off x="554039" y="821268"/>
            <a:ext cx="8196262" cy="80342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    这两句诗写出了当时西北戍边将士生活、战斗的典型环境。它是对整个西北边陲的鸟瞰，对边塞环境的概括。</a:t>
            </a:r>
            <a:endPar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10000"/>
              </a:lnSpc>
              <a:spcBef>
                <a:spcPct val="0"/>
              </a:spcBef>
              <a:spcAft>
                <a:spcPct val="0"/>
              </a:spcAft>
              <a:buClrTx/>
              <a:buSzTx/>
              <a:buFontTx/>
              <a:buNone/>
              <a:defRPr/>
            </a:pPr>
            <a:r>
              <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这两句诗在</a:t>
            </a:r>
            <a:r>
              <a:rPr kumimoji="0" lang="zh-CN" altLang="en-US" sz="4265" b="1" i="0" u="none" strike="noStrike" kern="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写景的同时蕴含着丰富复杂的感情</a:t>
            </a: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：戍边将士对边防形势的关注，对自己所担负的任务的自豪感、责任感，以及戍边生活的孤寂、艰苦之感，都融合在悲壮、开阔而又迷蒙暗淡的景色里。</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1000"/>
                                        <p:tgtEl>
                                          <p:spTgt spid="24">
                                            <p:txEl>
                                              <p:pRg st="0" end="0"/>
                                            </p:txEl>
                                          </p:spTgt>
                                        </p:tgtEl>
                                      </p:cBhvr>
                                    </p:animEffect>
                                    <p:anim calcmode="lin" valueType="num">
                                      <p:cBhvr>
                                        <p:cTn id="8"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4">
                                            <p:txEl>
                                              <p:pRg st="1" end="1"/>
                                            </p:txEl>
                                          </p:spTgt>
                                        </p:tgtEl>
                                        <p:attrNameLst>
                                          <p:attrName>style.visibility</p:attrName>
                                        </p:attrNameLst>
                                      </p:cBhvr>
                                      <p:to>
                                        <p:strVal val="visible"/>
                                      </p:to>
                                    </p:set>
                                    <p:animEffect transition="in" filter="fade">
                                      <p:cBhvr>
                                        <p:cTn id="14" dur="1000"/>
                                        <p:tgtEl>
                                          <p:spTgt spid="24">
                                            <p:txEl>
                                              <p:pRg st="1" end="1"/>
                                            </p:txEl>
                                          </p:spTgt>
                                        </p:tgtEl>
                                      </p:cBhvr>
                                    </p:animEffect>
                                    <p:anim calcmode="lin" valueType="num">
                                      <p:cBhvr>
                                        <p:cTn id="15" dur="1000" fill="hold"/>
                                        <p:tgtEl>
                                          <p:spTgt spid="24">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4">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p:cNvSpPr txBox="1">
            <a:spLocks noChangeArrowheads="1"/>
          </p:cNvSpPr>
          <p:nvPr/>
        </p:nvSpPr>
        <p:spPr bwMode="auto">
          <a:xfrm>
            <a:off x="1363664" y="1644651"/>
            <a:ext cx="670718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黄沙百战穿金甲，不破楼兰终不还。</a:t>
            </a:r>
          </a:p>
        </p:txBody>
      </p:sp>
      <p:sp>
        <p:nvSpPr>
          <p:cNvPr id="24" name="Text Box 3"/>
          <p:cNvSpPr txBox="1">
            <a:spLocks noChangeArrowheads="1"/>
          </p:cNvSpPr>
          <p:nvPr/>
        </p:nvSpPr>
        <p:spPr bwMode="auto">
          <a:xfrm>
            <a:off x="379414" y="3045885"/>
            <a:ext cx="838517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译文</a:t>
            </a:r>
            <a:r>
              <a:rPr kumimoji="0" lang="en-US" altLang="zh-CN"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黄沙把身经百战的将士们的铠甲都磨穿了，不打败进犯的敌人，绝不回家。</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p:cNvSpPr txBox="1">
            <a:spLocks noChangeArrowheads="1"/>
          </p:cNvSpPr>
          <p:nvPr/>
        </p:nvSpPr>
        <p:spPr bwMode="auto">
          <a:xfrm>
            <a:off x="1019175" y="1280584"/>
            <a:ext cx="6707188"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黄沙百战穿金甲，不破楼兰终不还。</a:t>
            </a:r>
          </a:p>
        </p:txBody>
      </p:sp>
      <p:sp>
        <p:nvSpPr>
          <p:cNvPr id="10" name="Text Box 3"/>
          <p:cNvSpPr txBox="1">
            <a:spLocks noChangeArrowheads="1"/>
          </p:cNvSpPr>
          <p:nvPr/>
        </p:nvSpPr>
        <p:spPr bwMode="auto">
          <a:xfrm>
            <a:off x="1081089" y="2554817"/>
            <a:ext cx="628967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u"/>
              <a:defRPr/>
            </a:pP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戍边将士们的誓言是什么？</a:t>
            </a:r>
            <a:endParaRPr kumimoji="0" lang="en-US" altLang="zh-CN"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u"/>
              <a:defRPr/>
            </a:pP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你从中体会到什么？</a:t>
            </a:r>
          </a:p>
        </p:txBody>
      </p:sp>
      <p:sp>
        <p:nvSpPr>
          <p:cNvPr id="24" name="Text Box 3"/>
          <p:cNvSpPr txBox="1">
            <a:spLocks noChangeArrowheads="1"/>
          </p:cNvSpPr>
          <p:nvPr/>
        </p:nvSpPr>
        <p:spPr bwMode="auto">
          <a:xfrm>
            <a:off x="1517650" y="4500034"/>
            <a:ext cx="689610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可以体会出将士们的杀敌报国之心。</a:t>
            </a:r>
          </a:p>
        </p:txBody>
      </p:sp>
      <p:sp>
        <p:nvSpPr>
          <p:cNvPr id="4" name="对话气泡: 圆角矩形 3"/>
          <p:cNvSpPr/>
          <p:nvPr/>
        </p:nvSpPr>
        <p:spPr>
          <a:xfrm>
            <a:off x="4225926" y="1280586"/>
            <a:ext cx="3033713" cy="857249"/>
          </a:xfrm>
          <a:prstGeom prst="wedgeRoundRectCallout">
            <a:avLst>
              <a:gd name="adj1" fmla="val -28767"/>
              <a:gd name="adj2" fmla="val 114997"/>
              <a:gd name="adj3" fmla="val 16667"/>
            </a:avLst>
          </a:prstGeom>
          <a:noFill/>
          <a:ln>
            <a:solidFill>
              <a:srgbClr val="00B0F0"/>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barn(inVertical)">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0">
                                            <p:txEl>
                                              <p:pRg st="1" end="1"/>
                                            </p:txEl>
                                          </p:spTgt>
                                        </p:tgtEl>
                                        <p:attrNameLst>
                                          <p:attrName>style.visibility</p:attrName>
                                        </p:attrNameLst>
                                      </p:cBhvr>
                                      <p:to>
                                        <p:strVal val="visible"/>
                                      </p:to>
                                    </p:set>
                                    <p:animEffect transition="in" filter="barn(inVertical)">
                                      <p:cBhvr>
                                        <p:cTn id="17" dur="500"/>
                                        <p:tgtEl>
                                          <p:spTgt spid="10">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barn(inVertical)">
                                      <p:cBhvr>
                                        <p:cTn id="2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4" grpId="0" animBg="1"/>
    </p:bldLst>
  </p:timing>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Box 3"/>
          <p:cNvSpPr txBox="1">
            <a:spLocks noChangeArrowheads="1"/>
          </p:cNvSpPr>
          <p:nvPr/>
        </p:nvSpPr>
        <p:spPr bwMode="auto">
          <a:xfrm>
            <a:off x="593726" y="1581151"/>
            <a:ext cx="8196263"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    “黄沙百战穿金甲”，从这短短七个字，我们可以看出环境的险恶、战争的频繁，感受到将士们不畏艰险、英勇战斗的英雄形象。“不破楼兰终不还”，这是身经百战的将士们豪壮的誓言，体现了将士们的爱国热情。</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1000"/>
                                        <p:tgtEl>
                                          <p:spTgt spid="24">
                                            <p:txEl>
                                              <p:pRg st="0" end="0"/>
                                            </p:txEl>
                                          </p:spTgt>
                                        </p:tgtEl>
                                      </p:cBhvr>
                                    </p:animEffect>
                                    <p:anim calcmode="lin" valueType="num">
                                      <p:cBhvr>
                                        <p:cTn id="8"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文本框 3"/>
          <p:cNvSpPr txBox="1">
            <a:spLocks noChangeArrowheads="1"/>
          </p:cNvSpPr>
          <p:nvPr/>
        </p:nvSpPr>
        <p:spPr bwMode="auto">
          <a:xfrm>
            <a:off x="309940" y="2865968"/>
            <a:ext cx="840999" cy="27135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1">
                <a:ln>
                  <a:noFill/>
                </a:ln>
                <a:solidFill>
                  <a:srgbClr val="70AD47">
                    <a:lumMod val="75000"/>
                  </a:srgbClr>
                </a:solidFill>
                <a:effectLst/>
                <a:uLnTx/>
                <a:uFillTx/>
                <a:latin typeface="楷体" panose="02010609060101010101" pitchFamily="49" charset="-122"/>
                <a:ea typeface="楷体" panose="02010609060101010101" pitchFamily="49" charset="-122"/>
                <a:cs typeface="+mn-cs"/>
              </a:rPr>
              <a:t>从军行</a:t>
            </a:r>
          </a:p>
        </p:txBody>
      </p:sp>
      <p:sp>
        <p:nvSpPr>
          <p:cNvPr id="13" name="文本框 3"/>
          <p:cNvSpPr txBox="1">
            <a:spLocks noChangeArrowheads="1"/>
          </p:cNvSpPr>
          <p:nvPr/>
        </p:nvSpPr>
        <p:spPr bwMode="auto">
          <a:xfrm>
            <a:off x="1585913" y="1195918"/>
            <a:ext cx="3929062" cy="3045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青海  长云  雪山</a:t>
            </a:r>
            <a:endParaRPr kumimoji="0" lang="zh-CN" altLang="zh-CN"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孤城  遥望</a:t>
            </a:r>
          </a:p>
        </p:txBody>
      </p:sp>
      <p:sp>
        <p:nvSpPr>
          <p:cNvPr id="15" name="文本框 3"/>
          <p:cNvSpPr txBox="1">
            <a:spLocks noChangeArrowheads="1"/>
          </p:cNvSpPr>
          <p:nvPr/>
        </p:nvSpPr>
        <p:spPr bwMode="auto">
          <a:xfrm>
            <a:off x="7146607" y="2584451"/>
            <a:ext cx="1497333" cy="2338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1">
                <a:ln>
                  <a:noFill/>
                </a:ln>
                <a:solidFill>
                  <a:srgbClr val="70AD47">
                    <a:lumMod val="75000"/>
                  </a:srgbClr>
                </a:solidFill>
                <a:effectLst/>
                <a:uLnTx/>
                <a:uFillTx/>
                <a:latin typeface="楷体" panose="02010609060101010101" pitchFamily="49" charset="-122"/>
                <a:ea typeface="楷体" panose="02010609060101010101" pitchFamily="49" charset="-122"/>
                <a:cs typeface="+mn-cs"/>
              </a:rPr>
              <a:t>许身报国</a:t>
            </a:r>
            <a:endParaRPr kumimoji="0" lang="zh-CN" altLang="zh-CN" sz="4265" b="1" i="0" u="none" strike="noStrike" kern="1200" cap="none" spc="0" normalizeH="0" baseline="0" noProof="1">
              <a:ln>
                <a:noFill/>
              </a:ln>
              <a:solidFill>
                <a:srgbClr val="70AD47">
                  <a:lumMod val="75000"/>
                </a:srgbClr>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1">
                <a:ln>
                  <a:noFill/>
                </a:ln>
                <a:solidFill>
                  <a:srgbClr val="70AD47">
                    <a:lumMod val="75000"/>
                  </a:srgbClr>
                </a:solidFill>
                <a:effectLst/>
                <a:uLnTx/>
                <a:uFillTx/>
                <a:latin typeface="楷体" panose="02010609060101010101" pitchFamily="49" charset="-122"/>
                <a:ea typeface="楷体" panose="02010609060101010101" pitchFamily="49" charset="-122"/>
                <a:cs typeface="+mn-cs"/>
              </a:rPr>
              <a:t>建功立业</a:t>
            </a:r>
            <a:endParaRPr kumimoji="0" lang="zh-CN" altLang="zh-CN" sz="4265" b="1" i="0" u="none" strike="noStrike" kern="1200" cap="none" spc="0" normalizeH="0" baseline="0" noProof="1">
              <a:ln>
                <a:noFill/>
              </a:ln>
              <a:solidFill>
                <a:srgbClr val="70AD47">
                  <a:lumMod val="75000"/>
                </a:srgbClr>
              </a:solidFill>
              <a:effectLst/>
              <a:uLnTx/>
              <a:uFillTx/>
              <a:latin typeface="楷体" panose="02010609060101010101" pitchFamily="49" charset="-122"/>
              <a:ea typeface="楷体" panose="02010609060101010101" pitchFamily="49" charset="-122"/>
              <a:cs typeface="+mn-cs"/>
            </a:endParaRPr>
          </a:p>
        </p:txBody>
      </p:sp>
      <p:sp>
        <p:nvSpPr>
          <p:cNvPr id="19" name="文本框 3"/>
          <p:cNvSpPr txBox="1">
            <a:spLocks noChangeArrowheads="1"/>
          </p:cNvSpPr>
          <p:nvPr/>
        </p:nvSpPr>
        <p:spPr bwMode="auto">
          <a:xfrm>
            <a:off x="5259389" y="1600202"/>
            <a:ext cx="2122487" cy="27176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环境恶劣</a:t>
            </a:r>
            <a:endParaRPr kumimoji="0" lang="zh-CN" altLang="zh-CN"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将士辛苦</a:t>
            </a:r>
            <a:endParaRPr kumimoji="0" lang="zh-CN" altLang="zh-CN"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0" name="新月形 19"/>
          <p:cNvSpPr/>
          <p:nvPr/>
        </p:nvSpPr>
        <p:spPr>
          <a:xfrm rot="10800000" flipH="1">
            <a:off x="1181101" y="1651002"/>
            <a:ext cx="206375" cy="3951817"/>
          </a:xfrm>
          <a:prstGeom prst="moon">
            <a:avLst/>
          </a:prstGeom>
          <a:solidFill>
            <a:srgbClr val="92D050"/>
          </a:solidFill>
          <a:ln>
            <a:solidFill>
              <a:srgbClr val="92D050"/>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p:txBody>
      </p:sp>
      <p:sp>
        <p:nvSpPr>
          <p:cNvPr id="27" name="新月形 26"/>
          <p:cNvSpPr/>
          <p:nvPr/>
        </p:nvSpPr>
        <p:spPr>
          <a:xfrm flipH="1">
            <a:off x="7175501" y="1416051"/>
            <a:ext cx="206375" cy="4394200"/>
          </a:xfrm>
          <a:prstGeom prst="moon">
            <a:avLst/>
          </a:prstGeom>
          <a:solidFill>
            <a:srgbClr val="92D050"/>
          </a:solidFill>
          <a:ln>
            <a:solidFill>
              <a:srgbClr val="92D050"/>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p:txBody>
      </p:sp>
      <p:sp>
        <p:nvSpPr>
          <p:cNvPr id="29" name="新月形 28"/>
          <p:cNvSpPr/>
          <p:nvPr/>
        </p:nvSpPr>
        <p:spPr>
          <a:xfrm flipH="1">
            <a:off x="5060950" y="1553633"/>
            <a:ext cx="198438" cy="1498600"/>
          </a:xfrm>
          <a:prstGeom prst="moon">
            <a:avLst/>
          </a:prstGeom>
          <a:solidFill>
            <a:srgbClr val="92D050"/>
          </a:solidFill>
          <a:ln>
            <a:solidFill>
              <a:srgbClr val="92D050"/>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p:txBody>
      </p:sp>
      <p:sp>
        <p:nvSpPr>
          <p:cNvPr id="31" name="文本框 3"/>
          <p:cNvSpPr txBox="1">
            <a:spLocks noChangeArrowheads="1"/>
          </p:cNvSpPr>
          <p:nvPr/>
        </p:nvSpPr>
        <p:spPr bwMode="auto">
          <a:xfrm>
            <a:off x="1525589" y="3282951"/>
            <a:ext cx="3305175"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黄沙  百战  穿</a:t>
            </a:r>
          </a:p>
        </p:txBody>
      </p:sp>
      <p:sp>
        <p:nvSpPr>
          <p:cNvPr id="34" name="文本框 3"/>
          <p:cNvSpPr txBox="1">
            <a:spLocks noChangeArrowheads="1"/>
          </p:cNvSpPr>
          <p:nvPr/>
        </p:nvSpPr>
        <p:spPr bwMode="auto">
          <a:xfrm>
            <a:off x="5259389" y="3134785"/>
            <a:ext cx="2122487" cy="27176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时间漫长</a:t>
            </a:r>
            <a:endParaRPr kumimoji="0" lang="zh-CN" altLang="zh-CN"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战争频繁</a:t>
            </a:r>
            <a:endParaRPr kumimoji="0" lang="zh-CN" altLang="zh-CN"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7" name="减号 6"/>
          <p:cNvSpPr/>
          <p:nvPr/>
        </p:nvSpPr>
        <p:spPr>
          <a:xfrm>
            <a:off x="4727576" y="3712635"/>
            <a:ext cx="603250" cy="336551"/>
          </a:xfrm>
          <a:prstGeom prst="mathMinus">
            <a:avLst/>
          </a:prstGeom>
          <a:solidFill>
            <a:srgbClr val="92D050"/>
          </a:solidFill>
          <a:ln>
            <a:solidFill>
              <a:srgbClr val="92D050"/>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3" name="文本框 3"/>
          <p:cNvSpPr txBox="1">
            <a:spLocks noChangeArrowheads="1"/>
          </p:cNvSpPr>
          <p:nvPr/>
        </p:nvSpPr>
        <p:spPr bwMode="auto">
          <a:xfrm>
            <a:off x="1514476" y="4718051"/>
            <a:ext cx="3305175"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不破楼兰终不还</a:t>
            </a:r>
          </a:p>
        </p:txBody>
      </p:sp>
      <p:sp>
        <p:nvSpPr>
          <p:cNvPr id="24" name="文本框 3"/>
          <p:cNvSpPr txBox="1">
            <a:spLocks noChangeArrowheads="1"/>
          </p:cNvSpPr>
          <p:nvPr/>
        </p:nvSpPr>
        <p:spPr bwMode="auto">
          <a:xfrm>
            <a:off x="5248276" y="4572002"/>
            <a:ext cx="2124075" cy="27176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豪言壮语</a:t>
            </a:r>
            <a:endParaRPr kumimoji="0" lang="zh-CN" altLang="zh-CN"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爱国热情</a:t>
            </a:r>
            <a:endParaRPr kumimoji="0" lang="zh-CN" altLang="zh-CN"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5" name="减号 24"/>
          <p:cNvSpPr/>
          <p:nvPr/>
        </p:nvSpPr>
        <p:spPr>
          <a:xfrm>
            <a:off x="4718051" y="5149852"/>
            <a:ext cx="601663" cy="336549"/>
          </a:xfrm>
          <a:prstGeom prst="mathMinus">
            <a:avLst/>
          </a:prstGeom>
          <a:solidFill>
            <a:srgbClr val="92D050"/>
          </a:solidFill>
          <a:ln>
            <a:solidFill>
              <a:srgbClr val="92D050"/>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9470" name="矩形 20"/>
          <p:cNvSpPr>
            <a:spLocks noChangeArrowheads="1"/>
          </p:cNvSpPr>
          <p:nvPr/>
        </p:nvSpPr>
        <p:spPr bwMode="auto">
          <a:xfrm>
            <a:off x="534988" y="127000"/>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FF"/>
                </a:solidFill>
                <a:effectLst/>
                <a:uLnTx/>
                <a:uFillTx/>
                <a:latin typeface="楷体" panose="02010609060101010101" pitchFamily="49" charset="-122"/>
                <a:ea typeface="楷体" panose="02010609060101010101" pitchFamily="49" charset="-122"/>
                <a:cs typeface="+mn-cs"/>
              </a:rPr>
              <a:t>板书设计</a:t>
            </a:r>
            <a:endParaRPr kumimoji="0" lang="zh-CN" altLang="en-US" sz="2400" b="0" i="0" u="none" strike="noStrike" kern="1200" cap="none" spc="0" normalizeH="0" baseline="0" noProof="0">
              <a:ln>
                <a:noFill/>
              </a:ln>
              <a:solidFill>
                <a:srgbClr val="FFFFFF"/>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randombar(horizontal)">
                                      <p:cBhvr>
                                        <p:cTn id="12" dur="500"/>
                                        <p:tgtEl>
                                          <p:spTgt spid="13"/>
                                        </p:tgtEl>
                                      </p:cBhvr>
                                    </p:animEffect>
                                  </p:childTnLst>
                                </p:cTn>
                              </p:par>
                            </p:childTnLst>
                          </p:cTn>
                        </p:par>
                        <p:par>
                          <p:cTn id="13" fill="hold">
                            <p:stCondLst>
                              <p:cond delay="500"/>
                            </p:stCondLst>
                            <p:childTnLst>
                              <p:par>
                                <p:cTn id="14" presetID="16" presetClass="entr" presetSubtype="21" fill="hold" grpId="0" nodeType="after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barn(inVertical)">
                                      <p:cBhvr>
                                        <p:cTn id="16" dur="500"/>
                                        <p:tgtEl>
                                          <p:spTgt spid="29"/>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grpId="0" nodeType="click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randombar(horizontal)">
                                      <p:cBhvr>
                                        <p:cTn id="21" dur="500"/>
                                        <p:tgtEl>
                                          <p:spTgt spid="19"/>
                                        </p:tgtEl>
                                      </p:cBhvr>
                                    </p:animEffect>
                                  </p:childTnLst>
                                </p:cTn>
                              </p:par>
                            </p:childTnLst>
                          </p:cTn>
                        </p:par>
                      </p:childTnLst>
                    </p:cTn>
                  </p:par>
                  <p:par>
                    <p:cTn id="22" fill="hold">
                      <p:stCondLst>
                        <p:cond delay="indefinite"/>
                      </p:stCondLst>
                      <p:childTnLst>
                        <p:par>
                          <p:cTn id="23" fill="hold">
                            <p:stCondLst>
                              <p:cond delay="0"/>
                            </p:stCondLst>
                            <p:childTnLst>
                              <p:par>
                                <p:cTn id="24" presetID="14" presetClass="entr" presetSubtype="10" fill="hold" grpId="0" nodeType="click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randombar(horizontal)">
                                      <p:cBhvr>
                                        <p:cTn id="26" dur="500"/>
                                        <p:tgtEl>
                                          <p:spTgt spid="31"/>
                                        </p:tgtEl>
                                      </p:cBhvr>
                                    </p:animEffect>
                                  </p:childTnLst>
                                </p:cTn>
                              </p:par>
                            </p:childTnLst>
                          </p:cTn>
                        </p:par>
                        <p:par>
                          <p:cTn id="27" fill="hold">
                            <p:stCondLst>
                              <p:cond delay="500"/>
                            </p:stCondLst>
                            <p:childTnLst>
                              <p:par>
                                <p:cTn id="28" presetID="22" presetClass="entr" presetSubtype="8"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left)">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14" presetClass="entr" presetSubtype="10" fill="hold" grpId="0" nodeType="click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randombar(horizontal)">
                                      <p:cBhvr>
                                        <p:cTn id="35" dur="500"/>
                                        <p:tgtEl>
                                          <p:spTgt spid="34"/>
                                        </p:tgtEl>
                                      </p:cBhvr>
                                    </p:animEffect>
                                  </p:childTnLst>
                                </p:cTn>
                              </p:par>
                            </p:childTnLst>
                          </p:cTn>
                        </p:par>
                      </p:childTnLst>
                    </p:cTn>
                  </p:par>
                  <p:par>
                    <p:cTn id="36" fill="hold">
                      <p:stCondLst>
                        <p:cond delay="indefinite"/>
                      </p:stCondLst>
                      <p:childTnLst>
                        <p:par>
                          <p:cTn id="37" fill="hold">
                            <p:stCondLst>
                              <p:cond delay="0"/>
                            </p:stCondLst>
                            <p:childTnLst>
                              <p:par>
                                <p:cTn id="38" presetID="14" presetClass="entr" presetSubtype="10" fill="hold" grpId="0" nodeType="click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randombar(horizontal)">
                                      <p:cBhvr>
                                        <p:cTn id="40" dur="500"/>
                                        <p:tgtEl>
                                          <p:spTgt spid="23"/>
                                        </p:tgtEl>
                                      </p:cBhvr>
                                    </p:animEffect>
                                  </p:childTnLst>
                                </p:cTn>
                              </p:par>
                            </p:childTnLst>
                          </p:cTn>
                        </p:par>
                        <p:par>
                          <p:cTn id="41" fill="hold">
                            <p:stCondLst>
                              <p:cond delay="500"/>
                            </p:stCondLst>
                            <p:childTnLst>
                              <p:par>
                                <p:cTn id="42" presetID="22" presetClass="entr" presetSubtype="8" fill="hold"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childTnLst>
                          </p:cTn>
                        </p:par>
                      </p:childTnLst>
                    </p:cTn>
                  </p:par>
                  <p:par>
                    <p:cTn id="45" fill="hold">
                      <p:stCondLst>
                        <p:cond delay="indefinite"/>
                      </p:stCondLst>
                      <p:childTnLst>
                        <p:par>
                          <p:cTn id="46" fill="hold">
                            <p:stCondLst>
                              <p:cond delay="0"/>
                            </p:stCondLst>
                            <p:childTnLst>
                              <p:par>
                                <p:cTn id="47" presetID="14" presetClass="entr" presetSubtype="10" fill="hold" grpId="0" nodeType="click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randombar(horizontal)">
                                      <p:cBhvr>
                                        <p:cTn id="49" dur="500"/>
                                        <p:tgtEl>
                                          <p:spTgt spid="24"/>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grpId="0" nodeType="click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barn(inVertical)">
                                      <p:cBhvr>
                                        <p:cTn id="54" dur="500"/>
                                        <p:tgtEl>
                                          <p:spTgt spid="27"/>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grpId="0" nodeType="click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P spid="19" grpId="0"/>
      <p:bldP spid="20" grpId="0" animBg="1"/>
      <p:bldP spid="27" grpId="0" animBg="1"/>
      <p:bldP spid="29" grpId="0" animBg="1"/>
      <p:bldP spid="31" grpId="0"/>
      <p:bldP spid="34" grpId="0"/>
      <p:bldP spid="23" grpId="0"/>
      <p:bldP spid="24" grpId="0"/>
    </p:bldLst>
  </p:timing>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a:spLocks noChangeArrowheads="1"/>
          </p:cNvSpPr>
          <p:nvPr/>
        </p:nvSpPr>
        <p:spPr bwMode="auto">
          <a:xfrm>
            <a:off x="755650" y="1701801"/>
            <a:ext cx="5043488"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3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从军行</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描绘了守边将士的艰苦生活，表现了他们英勇戍边的胸怀，全诗格调悲壮，洋溢着将士们的英雄气概。</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pic>
        <p:nvPicPr>
          <p:cNvPr id="9" name="图片 2"/>
          <p:cNvPicPr>
            <a:picLocks noChangeAspect="1" noChangeArrowheads="1"/>
          </p:cNvPicPr>
          <p:nvPr/>
        </p:nvPicPr>
        <p:blipFill>
          <a:blip r:embed="rId2" cstate="email"/>
          <a:srcRect/>
          <a:stretch>
            <a:fillRect/>
          </a:stretch>
        </p:blipFill>
        <p:spPr bwMode="auto">
          <a:xfrm>
            <a:off x="5799220" y="2309880"/>
            <a:ext cx="3104147" cy="2759427"/>
          </a:xfrm>
          <a:prstGeom prst="dodecagon">
            <a:avLst/>
          </a:prstGeom>
          <a:ln>
            <a:noFill/>
          </a:ln>
          <a:effectLst>
            <a:outerShdw blurRad="190500" algn="tl" rotWithShape="0">
              <a:srgbClr val="000000">
                <a:alpha val="70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483" name="矩形 9"/>
          <p:cNvSpPr>
            <a:spLocks noChangeArrowheads="1"/>
          </p:cNvSpPr>
          <p:nvPr/>
        </p:nvSpPr>
        <p:spPr bwMode="auto">
          <a:xfrm>
            <a:off x="534988" y="127000"/>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FF"/>
                </a:solidFill>
                <a:effectLst/>
                <a:uLnTx/>
                <a:uFillTx/>
                <a:latin typeface="楷体" panose="02010609060101010101" pitchFamily="49" charset="-122"/>
                <a:ea typeface="楷体" panose="02010609060101010101" pitchFamily="49" charset="-122"/>
                <a:cs typeface="+mn-cs"/>
              </a:rPr>
              <a:t>主旨概括</a:t>
            </a:r>
            <a:endParaRPr kumimoji="0" lang="zh-CN" altLang="en-US" sz="2400" b="0" i="0" u="none" strike="noStrike" kern="1200" cap="none" spc="0" normalizeH="0" baseline="0" noProof="0">
              <a:ln>
                <a:noFill/>
              </a:ln>
              <a:solidFill>
                <a:srgbClr val="FFFFFF"/>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图片 1"/>
          <p:cNvPicPr>
            <a:picLocks noChangeAspect="1" noChangeArrowheads="1"/>
          </p:cNvPicPr>
          <p:nvPr/>
        </p:nvPicPr>
        <p:blipFill>
          <a:blip r:embed="rId2" cstate="email"/>
          <a:srcRect/>
          <a:stretch>
            <a:fillRect/>
          </a:stretch>
        </p:blipFill>
        <p:spPr bwMode="auto">
          <a:xfrm>
            <a:off x="0" y="1"/>
            <a:ext cx="91440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矩形 13"/>
          <p:cNvSpPr>
            <a:spLocks noChangeArrowheads="1"/>
          </p:cNvSpPr>
          <p:nvPr/>
        </p:nvSpPr>
        <p:spPr bwMode="auto">
          <a:xfrm>
            <a:off x="322263" y="338669"/>
            <a:ext cx="5319712" cy="4413516"/>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2">
            <a:schemeClr val="accent6"/>
          </a:lnRef>
          <a:fillRef idx="1">
            <a:schemeClr val="lt1"/>
          </a:fillRef>
          <a:effectRef idx="0">
            <a:schemeClr val="accent6"/>
          </a:effectRef>
          <a:fontRef idx="minor">
            <a:schemeClr val="dk1"/>
          </a:fontRef>
        </p:style>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72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秋夜将晓出篱门迎凉有感</a:t>
            </a:r>
          </a:p>
        </p:txBody>
      </p:sp>
    </p:spTree>
  </p:cSld>
  <p:clrMapOvr>
    <a:masterClrMapping/>
  </p:clrMapOvr>
  <p:transition spd="slow">
    <p:cover dir="rd"/>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图片 6"/>
          <p:cNvPicPr>
            <a:picLocks noChangeAspect="1" noChangeArrowheads="1"/>
          </p:cNvPicPr>
          <p:nvPr/>
        </p:nvPicPr>
        <p:blipFill>
          <a:blip r:embed="rId3" cstate="email"/>
          <a:srcRect/>
          <a:stretch>
            <a:fillRect/>
          </a:stretch>
        </p:blipFill>
        <p:spPr bwMode="auto">
          <a:xfrm>
            <a:off x="1" y="0"/>
            <a:ext cx="9150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矩形 3"/>
          <p:cNvSpPr/>
          <p:nvPr/>
        </p:nvSpPr>
        <p:spPr>
          <a:xfrm>
            <a:off x="6350" y="0"/>
            <a:ext cx="9144000" cy="6858000"/>
          </a:xfrm>
          <a:prstGeom prst="rect">
            <a:avLst/>
          </a:prstGeom>
          <a:solidFill>
            <a:srgbClr val="FFFFFF">
              <a:alpha val="3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0" fontAlgn="base" hangingPunct="0">
              <a:spcBef>
                <a:spcPct val="0"/>
              </a:spcBef>
              <a:spcAft>
                <a:spcPct val="0"/>
              </a:spcAft>
              <a:defRPr/>
            </a:pPr>
            <a:endParaRPr lang="zh-CN" altLang="en-US" sz="2400">
              <a:solidFill>
                <a:prstClr val="white"/>
              </a:solidFill>
              <a:latin typeface="等线" panose="020F0502020204030204"/>
              <a:ea typeface="等线" panose="02010600030101010101" pitchFamily="2" charset="-122"/>
            </a:endParaRPr>
          </a:p>
        </p:txBody>
      </p:sp>
      <p:sp>
        <p:nvSpPr>
          <p:cNvPr id="2" name="TextBox 2"/>
          <p:cNvSpPr txBox="1"/>
          <p:nvPr/>
        </p:nvSpPr>
        <p:spPr>
          <a:xfrm>
            <a:off x="468314" y="836084"/>
            <a:ext cx="7991475" cy="1798826"/>
          </a:xfrm>
          <a:prstGeom prst="rect">
            <a:avLst/>
          </a:prstGeom>
        </p:spPr>
        <p:style>
          <a:lnRef idx="2">
            <a:schemeClr val="accent6"/>
          </a:lnRef>
          <a:fillRef idx="1">
            <a:schemeClr val="lt1"/>
          </a:fillRef>
          <a:effectRef idx="0">
            <a:schemeClr val="accent6"/>
          </a:effectRef>
          <a:fontRef idx="minor">
            <a:schemeClr val="dk1"/>
          </a:fontRef>
        </p:style>
        <p:txBody>
          <a:bodyPr>
            <a:spAutoFit/>
          </a:bodyPr>
          <a:lstStyle/>
          <a:p>
            <a:pPr defTabSz="1219200" eaLnBrk="0" fontAlgn="base" hangingPunct="0">
              <a:lnSpc>
                <a:spcPct val="130000"/>
              </a:lnSpc>
              <a:spcBef>
                <a:spcPct val="0"/>
              </a:spcBef>
              <a:spcAft>
                <a:spcPct val="0"/>
              </a:spcAft>
              <a:defRPr/>
            </a:pPr>
            <a:r>
              <a:rPr lang="zh-CN" altLang="en-US" sz="4265" b="1" dirty="0">
                <a:solidFill>
                  <a:srgbClr val="3333FF"/>
                </a:solidFill>
                <a:latin typeface="宋体" panose="02010600030101010101" pitchFamily="2" charset="-122"/>
                <a:ea typeface="等线" panose="02010600030101010101" pitchFamily="2" charset="-122"/>
              </a:rPr>
              <a:t>    </a:t>
            </a:r>
            <a:r>
              <a:rPr lang="zh-CN" altLang="en-US" sz="4265" b="1" dirty="0">
                <a:solidFill>
                  <a:prstClr val="black"/>
                </a:solidFill>
                <a:latin typeface="宋体" panose="02010600030101010101" pitchFamily="2" charset="-122"/>
                <a:ea typeface="等线" panose="02010600030101010101" pitchFamily="2" charset="-122"/>
              </a:rPr>
              <a:t>花园里边明晃晃的，红的</a:t>
            </a:r>
            <a:r>
              <a:rPr lang="zh-CN" altLang="en-US" sz="4265" b="1" dirty="0">
                <a:solidFill>
                  <a:srgbClr val="FF0000"/>
                </a:solidFill>
                <a:latin typeface="宋体" panose="02010600030101010101" pitchFamily="2" charset="-122"/>
                <a:ea typeface="等线" panose="02010600030101010101" pitchFamily="2" charset="-122"/>
              </a:rPr>
              <a:t>红</a:t>
            </a:r>
            <a:r>
              <a:rPr lang="zh-CN" altLang="en-US" sz="4265" b="1" dirty="0">
                <a:solidFill>
                  <a:prstClr val="black"/>
                </a:solidFill>
                <a:latin typeface="宋体" panose="02010600030101010101" pitchFamily="2" charset="-122"/>
                <a:ea typeface="等线" panose="02010600030101010101" pitchFamily="2" charset="-122"/>
              </a:rPr>
              <a:t>，绿的</a:t>
            </a:r>
            <a:r>
              <a:rPr lang="zh-CN" altLang="en-US" sz="4265" b="1" dirty="0">
                <a:solidFill>
                  <a:srgbClr val="00B050"/>
                </a:solidFill>
                <a:latin typeface="宋体" panose="02010600030101010101" pitchFamily="2" charset="-122"/>
                <a:ea typeface="等线" panose="02010600030101010101" pitchFamily="2" charset="-122"/>
              </a:rPr>
              <a:t>绿</a:t>
            </a:r>
            <a:r>
              <a:rPr lang="zh-CN" altLang="en-US" sz="4265" b="1" dirty="0">
                <a:solidFill>
                  <a:prstClr val="black"/>
                </a:solidFill>
                <a:latin typeface="宋体" panose="02010600030101010101" pitchFamily="2" charset="-122"/>
                <a:ea typeface="等线" panose="02010600030101010101" pitchFamily="2" charset="-122"/>
              </a:rPr>
              <a:t>，新鲜漂亮。</a:t>
            </a:r>
            <a:endParaRPr lang="en-US" altLang="zh-CN" sz="4265" b="1" dirty="0">
              <a:solidFill>
                <a:prstClr val="black"/>
              </a:solidFill>
              <a:latin typeface="宋体" panose="02010600030101010101" pitchFamily="2" charset="-122"/>
              <a:ea typeface="等线" panose="02010600030101010101" pitchFamily="2" charset="-122"/>
            </a:endParaRPr>
          </a:p>
        </p:txBody>
      </p:sp>
      <p:sp>
        <p:nvSpPr>
          <p:cNvPr id="3" name="波形 2"/>
          <p:cNvSpPr/>
          <p:nvPr/>
        </p:nvSpPr>
        <p:spPr>
          <a:xfrm>
            <a:off x="5940426" y="3429002"/>
            <a:ext cx="1873250" cy="1248833"/>
          </a:xfrm>
          <a:prstGeom prst="wave">
            <a:avLst/>
          </a:prstGeom>
        </p:spPr>
        <p:style>
          <a:lnRef idx="1">
            <a:schemeClr val="accent3"/>
          </a:lnRef>
          <a:fillRef idx="2">
            <a:schemeClr val="accent3"/>
          </a:fillRef>
          <a:effectRef idx="1">
            <a:schemeClr val="accent3"/>
          </a:effectRef>
          <a:fontRef idx="minor">
            <a:schemeClr val="dk1"/>
          </a:fontRef>
        </p:style>
        <p:txBody>
          <a:bodyPr anchor="ctr"/>
          <a:lstStyle/>
          <a:p>
            <a:pPr defTabSz="1219200" eaLnBrk="0" fontAlgn="base" hangingPunct="0">
              <a:lnSpc>
                <a:spcPct val="110000"/>
              </a:lnSpc>
              <a:spcBef>
                <a:spcPct val="0"/>
              </a:spcBef>
              <a:spcAft>
                <a:spcPct val="0"/>
              </a:spcAft>
              <a:defRPr/>
            </a:pPr>
            <a:r>
              <a:rPr lang="zh-CN" altLang="en-US" sz="4265" b="1" dirty="0">
                <a:solidFill>
                  <a:srgbClr val="FF00FF"/>
                </a:solidFill>
                <a:latin typeface="楷体" panose="02010609060101010101" pitchFamily="49" charset="-122"/>
                <a:ea typeface="楷体" panose="02010609060101010101" pitchFamily="49" charset="-122"/>
              </a:rPr>
              <a:t>色彩斑斓</a:t>
            </a:r>
            <a:endParaRPr lang="en-US" altLang="zh-CN" sz="4265" b="1" dirty="0">
              <a:solidFill>
                <a:srgbClr val="FF00FF"/>
              </a:solidFill>
              <a:latin typeface="楷体" panose="02010609060101010101" pitchFamily="49" charset="-122"/>
              <a:ea typeface="楷体" panose="02010609060101010101" pitchFamily="49" charset="-122"/>
            </a:endParaRPr>
          </a:p>
        </p:txBody>
      </p:sp>
      <p:sp>
        <p:nvSpPr>
          <p:cNvPr id="5" name="下箭头 4"/>
          <p:cNvSpPr/>
          <p:nvPr/>
        </p:nvSpPr>
        <p:spPr>
          <a:xfrm>
            <a:off x="6659563" y="2372784"/>
            <a:ext cx="360362" cy="1056216"/>
          </a:xfrm>
          <a:prstGeom prst="downArrow">
            <a:avLst/>
          </a:prstGeom>
        </p:spPr>
        <p:style>
          <a:lnRef idx="1">
            <a:schemeClr val="accent4"/>
          </a:lnRef>
          <a:fillRef idx="2">
            <a:schemeClr val="accent4"/>
          </a:fillRef>
          <a:effectRef idx="1">
            <a:schemeClr val="accent4"/>
          </a:effectRef>
          <a:fontRef idx="minor">
            <a:schemeClr val="dk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6" name="矩形 5"/>
          <p:cNvSpPr>
            <a:spLocks noChangeArrowheads="1"/>
          </p:cNvSpPr>
          <p:nvPr/>
        </p:nvSpPr>
        <p:spPr bwMode="auto">
          <a:xfrm>
            <a:off x="2916239" y="912284"/>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zh-CN" altLang="en-US" sz="4265" b="1">
                <a:solidFill>
                  <a:srgbClr val="FF00FF"/>
                </a:solidFill>
                <a:latin typeface="宋体" panose="02010600030101010101" pitchFamily="2" charset="-122"/>
                <a:ea typeface="宋体" panose="02010600030101010101" pitchFamily="2" charset="-122"/>
              </a:rPr>
              <a:t>明晃晃</a:t>
            </a:r>
            <a:endParaRPr lang="zh-CN" altLang="en-US" sz="2665">
              <a:solidFill>
                <a:srgbClr val="FF00FF"/>
              </a:solidFill>
              <a:latin typeface="宋体" panose="02010600030101010101" pitchFamily="2" charset="-122"/>
              <a:ea typeface="宋体" panose="02010600030101010101" pitchFamily="2" charset="-122"/>
            </a:endParaRPr>
          </a:p>
        </p:txBody>
      </p:sp>
      <p:sp>
        <p:nvSpPr>
          <p:cNvPr id="7" name="圆角矩形标注 6"/>
          <p:cNvSpPr/>
          <p:nvPr/>
        </p:nvSpPr>
        <p:spPr>
          <a:xfrm>
            <a:off x="184151" y="2620435"/>
            <a:ext cx="3451225" cy="4129617"/>
          </a:xfrm>
          <a:prstGeom prst="wedgeRoundRectCallout">
            <a:avLst>
              <a:gd name="adj1" fmla="val 46683"/>
              <a:gd name="adj2" fmla="val -69763"/>
              <a:gd name="adj3" fmla="val 16667"/>
            </a:avLst>
          </a:prstGeom>
        </p:spPr>
        <p:style>
          <a:lnRef idx="1">
            <a:schemeClr val="accent6"/>
          </a:lnRef>
          <a:fillRef idx="2">
            <a:schemeClr val="accent6"/>
          </a:fillRef>
          <a:effectRef idx="1">
            <a:schemeClr val="accent6"/>
          </a:effectRef>
          <a:fontRef idx="minor">
            <a:schemeClr val="dk1"/>
          </a:fontRef>
        </p:style>
        <p:txBody>
          <a:bodyPr anchor="ctr"/>
          <a:lstStyle/>
          <a:p>
            <a:pPr defTabSz="1219200" fontAlgn="base">
              <a:lnSpc>
                <a:spcPct val="120000"/>
              </a:lnSpc>
              <a:spcBef>
                <a:spcPct val="0"/>
              </a:spcBef>
              <a:spcAft>
                <a:spcPct val="0"/>
              </a:spcAft>
              <a:defRPr/>
            </a:pPr>
            <a:r>
              <a:rPr lang="zh-CN" altLang="en-US" sz="4265" b="1" dirty="0">
                <a:solidFill>
                  <a:srgbClr val="0000FF"/>
                </a:solidFill>
                <a:latin typeface="楷体" panose="02010609060101010101" pitchFamily="49" charset="-122"/>
                <a:ea typeface="楷体" panose="02010609060101010101" pitchFamily="49" charset="-122"/>
              </a:rPr>
              <a:t>    这是园子留在“我”记忆中的色彩，这色彩明亮，健康，活力四射。</a:t>
            </a:r>
          </a:p>
        </p:txBody>
      </p:sp>
      <p:sp>
        <p:nvSpPr>
          <p:cNvPr id="10" name="心形 9"/>
          <p:cNvSpPr/>
          <p:nvPr/>
        </p:nvSpPr>
        <p:spPr>
          <a:xfrm>
            <a:off x="5219701" y="4965701"/>
            <a:ext cx="1584325" cy="1439333"/>
          </a:xfrm>
          <a:prstGeom prst="heart">
            <a:avLst/>
          </a:prstGeom>
        </p:spPr>
        <p:style>
          <a:lnRef idx="1">
            <a:schemeClr val="accent2"/>
          </a:lnRef>
          <a:fillRef idx="2">
            <a:schemeClr val="accent2"/>
          </a:fillRef>
          <a:effectRef idx="1">
            <a:schemeClr val="accent2"/>
          </a:effectRef>
          <a:fontRef idx="minor">
            <a:schemeClr val="dk1"/>
          </a:fontRef>
        </p:style>
        <p:txBody>
          <a:bodyPr anchor="ctr"/>
          <a:lstStyle/>
          <a:p>
            <a:pPr algn="ctr" defTabSz="1219200" eaLnBrk="0" fontAlgn="base" hangingPunct="0">
              <a:spcBef>
                <a:spcPct val="0"/>
              </a:spcBef>
              <a:spcAft>
                <a:spcPct val="0"/>
              </a:spcAft>
              <a:defRPr/>
            </a:pPr>
            <a:r>
              <a:rPr lang="zh-CN" altLang="en-US" sz="4265" b="1" dirty="0">
                <a:solidFill>
                  <a:srgbClr val="0000FF"/>
                </a:solidFill>
                <a:latin typeface="黑体" panose="02010609060101010101" pitchFamily="49" charset="-122"/>
                <a:ea typeface="黑体" panose="02010609060101010101" pitchFamily="49" charset="-122"/>
              </a:rPr>
              <a:t>喜爱</a:t>
            </a:r>
          </a:p>
        </p:txBody>
      </p:sp>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inVertical)">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barn(inVertical)">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wipe(up)">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wipe(left)">
                                      <p:cBhvr>
                                        <p:cTn id="29" dur="500"/>
                                        <p:tgtEl>
                                          <p:spTgt spid="3"/>
                                        </p:tgtEl>
                                      </p:cBhvr>
                                    </p:animEffect>
                                  </p:childTnLst>
                                </p:cTn>
                              </p:par>
                            </p:childTnLst>
                          </p:cTn>
                        </p:par>
                      </p:childTnLst>
                    </p:cTn>
                  </p:par>
                  <p:par>
                    <p:cTn id="30" fill="hold">
                      <p:stCondLst>
                        <p:cond delay="indefinite"/>
                      </p:stCondLst>
                      <p:childTnLst>
                        <p:par>
                          <p:cTn id="31" fill="hold">
                            <p:stCondLst>
                              <p:cond delay="0"/>
                            </p:stCondLst>
                            <p:childTnLst>
                              <p:par>
                                <p:cTn id="32" presetID="6" presetClass="entr" presetSubtype="16" fill="hold" grpId="0" nodeType="click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circle(in)">
                                      <p:cBhvr>
                                        <p:cTn id="34"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animBg="1"/>
      <p:bldP spid="6" grpId="0"/>
      <p:bldP spid="7" grpId="0" animBg="1"/>
      <p:bldP spid="10" grpId="0" animBg="1"/>
    </p:bld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矩形 1"/>
          <p:cNvSpPr>
            <a:spLocks noChangeArrowheads="1"/>
          </p:cNvSpPr>
          <p:nvPr/>
        </p:nvSpPr>
        <p:spPr bwMode="auto">
          <a:xfrm>
            <a:off x="557213" y="1517651"/>
            <a:ext cx="6564312" cy="64956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陆游（</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1125—1210</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），字务观，号放翁，越州山阴（今浙江绍兴）人，南宋诗人，诗与尤袤、杨万里、范成大齐名，称“中兴四大家”。</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主要作品：</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书愤</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示儿</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钗头凤</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等。</a:t>
            </a:r>
          </a:p>
        </p:txBody>
      </p:sp>
      <p:pic>
        <p:nvPicPr>
          <p:cNvPr id="2" name="图片 1"/>
          <p:cNvPicPr>
            <a:picLocks noChangeAspect="1"/>
          </p:cNvPicPr>
          <p:nvPr/>
        </p:nvPicPr>
        <p:blipFill>
          <a:blip r:embed="rId2" cstate="email"/>
          <a:stretch>
            <a:fillRect/>
          </a:stretch>
        </p:blipFill>
        <p:spPr>
          <a:xfrm>
            <a:off x="7018834" y="1910346"/>
            <a:ext cx="1836409" cy="3429001"/>
          </a:xfrm>
          <a:prstGeom prst="ellipse">
            <a:avLst/>
          </a:prstGeom>
          <a:ln>
            <a:noFill/>
          </a:ln>
          <a:effectLst>
            <a:softEdge rad="112500"/>
          </a:effectLst>
        </p:spPr>
      </p:pic>
      <p:sp>
        <p:nvSpPr>
          <p:cNvPr id="22531" name="矩形 8"/>
          <p:cNvSpPr>
            <a:spLocks noChangeArrowheads="1"/>
          </p:cNvSpPr>
          <p:nvPr/>
        </p:nvSpPr>
        <p:spPr bwMode="auto">
          <a:xfrm>
            <a:off x="534988" y="127000"/>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FF"/>
                </a:solidFill>
                <a:effectLst/>
                <a:uLnTx/>
                <a:uFillTx/>
                <a:latin typeface="楷体" panose="02010609060101010101" pitchFamily="49" charset="-122"/>
                <a:ea typeface="楷体" panose="02010609060101010101" pitchFamily="49" charset="-122"/>
                <a:cs typeface="+mn-cs"/>
              </a:rPr>
              <a:t>作者简介</a:t>
            </a:r>
            <a:endParaRPr kumimoji="0" lang="zh-CN" altLang="en-US" sz="2400" b="0" i="0" u="none" strike="noStrike" kern="1200" cap="none" spc="0" normalizeH="0" baseline="0" noProof="0">
              <a:ln>
                <a:noFill/>
              </a:ln>
              <a:solidFill>
                <a:srgbClr val="FFFFFF"/>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spd="slow">
    <p:cover dir="rd"/>
  </p:transition>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 Box 15"/>
          <p:cNvSpPr txBox="1">
            <a:spLocks noChangeArrowheads="1"/>
          </p:cNvSpPr>
          <p:nvPr/>
        </p:nvSpPr>
        <p:spPr bwMode="auto">
          <a:xfrm>
            <a:off x="2103439" y="1312333"/>
            <a:ext cx="4708525" cy="100028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秋夜将晓出篱门迎凉有感</a:t>
            </a:r>
          </a:p>
          <a:p>
            <a:pPr marL="0" marR="0" lvl="0" indent="0" algn="ctr" defTabSz="1219200" rtl="0" eaLnBrk="1" fontAlgn="base" latinLnBrk="0" hangingPunct="1">
              <a:lnSpc>
                <a:spcPct val="130000"/>
              </a:lnSpc>
              <a:spcBef>
                <a:spcPct val="0"/>
              </a:spcBef>
              <a:spcAft>
                <a:spcPct val="0"/>
              </a:spcAft>
              <a:buClrTx/>
              <a:buSzTx/>
              <a:buFontTx/>
              <a:buNone/>
              <a:defRPr/>
            </a:pPr>
            <a:r>
              <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宋</a:t>
            </a:r>
            <a:r>
              <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陆游</a:t>
            </a:r>
          </a:p>
          <a:p>
            <a:pPr marL="0" marR="0" lvl="0" indent="0" algn="ctr" defTabSz="1219200" rtl="0" eaLnBrk="1" fontAlgn="base" latinLnBrk="0" hangingPunct="1">
              <a:lnSpc>
                <a:spcPct val="140000"/>
              </a:lnSpc>
              <a:spcBef>
                <a:spcPct val="0"/>
              </a:spcBef>
              <a:spcAft>
                <a:spcPct val="0"/>
              </a:spcAft>
              <a:buClrTx/>
              <a:buSzTx/>
              <a:buFontTx/>
              <a:buNone/>
              <a:defRPr/>
            </a:pPr>
            <a:r>
              <a:rPr kumimoji="0" lang="zh-CN" altLang="en-US" sz="4265" b="1" i="0" u="none" strike="noStrike" kern="1200" cap="none" spc="160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三万里河东入海，</a:t>
            </a:r>
          </a:p>
          <a:p>
            <a:pPr marL="0" marR="0" lvl="0" indent="0" algn="ctr" defTabSz="1219200" rtl="0" eaLnBrk="1" fontAlgn="base" latinLnBrk="0" hangingPunct="1">
              <a:lnSpc>
                <a:spcPct val="140000"/>
              </a:lnSpc>
              <a:spcBef>
                <a:spcPct val="0"/>
              </a:spcBef>
              <a:spcAft>
                <a:spcPct val="0"/>
              </a:spcAft>
              <a:buClrTx/>
              <a:buSzTx/>
              <a:buFontTx/>
              <a:buNone/>
              <a:defRPr/>
            </a:pPr>
            <a:r>
              <a:rPr kumimoji="0" lang="zh-CN" altLang="en-US" sz="4265" b="1" i="0" u="none" strike="noStrike" kern="1200" cap="none" spc="160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五千仞岳上摩天。</a:t>
            </a:r>
          </a:p>
          <a:p>
            <a:pPr marL="0" marR="0" lvl="0" indent="0" algn="ctr" defTabSz="1219200" rtl="0" eaLnBrk="1" fontAlgn="base" latinLnBrk="0" hangingPunct="1">
              <a:lnSpc>
                <a:spcPct val="140000"/>
              </a:lnSpc>
              <a:spcBef>
                <a:spcPct val="0"/>
              </a:spcBef>
              <a:spcAft>
                <a:spcPct val="0"/>
              </a:spcAft>
              <a:buClrTx/>
              <a:buSzTx/>
              <a:buFontTx/>
              <a:buNone/>
              <a:defRPr/>
            </a:pPr>
            <a:r>
              <a:rPr kumimoji="0" lang="zh-CN" altLang="en-US" sz="4265" b="1" i="0" u="none" strike="noStrike" kern="1200" cap="none" spc="160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遗民泪尽胡尘里，</a:t>
            </a:r>
          </a:p>
          <a:p>
            <a:pPr marL="0" marR="0" lvl="0" indent="0" algn="ctr" defTabSz="1219200" rtl="0" eaLnBrk="1" fontAlgn="base" latinLnBrk="0" hangingPunct="1">
              <a:lnSpc>
                <a:spcPct val="140000"/>
              </a:lnSpc>
              <a:spcBef>
                <a:spcPct val="0"/>
              </a:spcBef>
              <a:spcAft>
                <a:spcPct val="0"/>
              </a:spcAft>
              <a:buClrTx/>
              <a:buSzTx/>
              <a:buFontTx/>
              <a:buNone/>
              <a:defRPr/>
            </a:pPr>
            <a:r>
              <a:rPr kumimoji="0" lang="zh-CN" altLang="en-US" sz="4265" b="1" i="0" u="none" strike="noStrike" kern="1200" cap="none" spc="160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南望王师又一年。</a:t>
            </a:r>
          </a:p>
        </p:txBody>
      </p:sp>
      <p:sp>
        <p:nvSpPr>
          <p:cNvPr id="23554" name="矩形 13"/>
          <p:cNvSpPr>
            <a:spLocks noChangeArrowheads="1"/>
          </p:cNvSpPr>
          <p:nvPr/>
        </p:nvSpPr>
        <p:spPr bwMode="auto">
          <a:xfrm>
            <a:off x="508001" y="387351"/>
            <a:ext cx="7545388"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自由读古诗，把诗读通顺，读出节奏。</a:t>
            </a:r>
          </a:p>
        </p:txBody>
      </p:sp>
      <p:sp>
        <p:nvSpPr>
          <p:cNvPr id="7" name="文本框 6"/>
          <p:cNvSpPr txBox="1">
            <a:spLocks noChangeArrowheads="1"/>
          </p:cNvSpPr>
          <p:nvPr/>
        </p:nvSpPr>
        <p:spPr bwMode="auto">
          <a:xfrm>
            <a:off x="4213226" y="2882902"/>
            <a:ext cx="701675"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rPr>
              <a:t>/</a:t>
            </a:r>
            <a:endParaRPr kumimoji="0" lang="zh-CN" altLang="en-US"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endParaRPr>
          </a:p>
        </p:txBody>
      </p:sp>
      <p:sp>
        <p:nvSpPr>
          <p:cNvPr id="9" name="文本框 8"/>
          <p:cNvSpPr txBox="1">
            <a:spLocks noChangeArrowheads="1"/>
          </p:cNvSpPr>
          <p:nvPr/>
        </p:nvSpPr>
        <p:spPr bwMode="auto">
          <a:xfrm>
            <a:off x="4211639" y="3884086"/>
            <a:ext cx="720725"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rPr>
              <a:t>/</a:t>
            </a:r>
            <a:endParaRPr kumimoji="0" lang="zh-CN" altLang="en-US"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endParaRPr>
          </a:p>
        </p:txBody>
      </p:sp>
      <p:sp>
        <p:nvSpPr>
          <p:cNvPr id="10" name="文本框 9"/>
          <p:cNvSpPr txBox="1">
            <a:spLocks noChangeArrowheads="1"/>
          </p:cNvSpPr>
          <p:nvPr/>
        </p:nvSpPr>
        <p:spPr bwMode="auto">
          <a:xfrm>
            <a:off x="4230689" y="4730753"/>
            <a:ext cx="719137"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rPr>
              <a:t>/</a:t>
            </a:r>
            <a:endParaRPr kumimoji="0" lang="zh-CN" altLang="en-US"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endParaRPr>
          </a:p>
        </p:txBody>
      </p:sp>
      <p:sp>
        <p:nvSpPr>
          <p:cNvPr id="12" name="文本框 11"/>
          <p:cNvSpPr txBox="1">
            <a:spLocks noChangeArrowheads="1"/>
          </p:cNvSpPr>
          <p:nvPr/>
        </p:nvSpPr>
        <p:spPr bwMode="auto">
          <a:xfrm>
            <a:off x="4211639" y="5573186"/>
            <a:ext cx="720725"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rPr>
              <a:t>/</a:t>
            </a:r>
            <a:endParaRPr kumimoji="0" lang="zh-CN" altLang="en-US" sz="5865" b="0" i="0" u="none" strike="noStrike" kern="1200" cap="none" spc="0" normalizeH="0" baseline="0" noProof="0">
              <a:ln>
                <a:noFill/>
              </a:ln>
              <a:solidFill>
                <a:srgbClr val="0000FF"/>
              </a:solidFill>
              <a:effectLst/>
              <a:uLnTx/>
              <a:uFillTx/>
              <a:latin typeface="Calibri" panose="020F0502020204030204" pitchFamily="34" charset="0"/>
              <a:ea typeface="宋体" panose="02010600030101010101" pitchFamily="2" charset="-122"/>
              <a:cs typeface="+mn-cs"/>
            </a:endParaRPr>
          </a:p>
        </p:txBody>
      </p:sp>
      <p:sp>
        <p:nvSpPr>
          <p:cNvPr id="11" name="矩形 10"/>
          <p:cNvSpPr/>
          <p:nvPr/>
        </p:nvSpPr>
        <p:spPr>
          <a:xfrm>
            <a:off x="3087689" y="3547533"/>
            <a:ext cx="1011815" cy="748666"/>
          </a:xfrm>
          <a:prstGeom prst="rect">
            <a:avLst/>
          </a:prstGeom>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0" cap="none" spc="0" normalizeH="0" baseline="0" noProof="0" dirty="0" err="1">
                <a:ln>
                  <a:noFill/>
                </a:ln>
                <a:solidFill>
                  <a:srgbClr val="0000FF"/>
                </a:solidFill>
                <a:effectLst/>
                <a:uLnTx/>
                <a:uFillTx/>
                <a:latin typeface="宋体" panose="02010600030101010101" pitchFamily="2" charset="-122"/>
                <a:ea typeface="宋体" panose="02010600030101010101" pitchFamily="2" charset="-122"/>
                <a:cs typeface="+mn-cs"/>
              </a:rPr>
              <a:t>rèn</a:t>
            </a:r>
            <a:endParaRPr kumimoji="0" lang="zh-CN" altLang="en-US" sz="2400" b="0" i="0" u="none" strike="noStrike" kern="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25" name="矩形 24"/>
          <p:cNvSpPr/>
          <p:nvPr/>
        </p:nvSpPr>
        <p:spPr>
          <a:xfrm>
            <a:off x="3733801" y="3547533"/>
            <a:ext cx="1011815" cy="748666"/>
          </a:xfrm>
          <a:prstGeom prst="rect">
            <a:avLst/>
          </a:prstGeom>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0" cap="none" spc="0" normalizeH="0" baseline="0" noProof="0" dirty="0" err="1">
                <a:ln>
                  <a:noFill/>
                </a:ln>
                <a:solidFill>
                  <a:srgbClr val="0000FF"/>
                </a:solidFill>
                <a:effectLst/>
                <a:uLnTx/>
                <a:uFillTx/>
                <a:latin typeface="宋体" panose="02010600030101010101" pitchFamily="2" charset="-122"/>
                <a:ea typeface="宋体" panose="02010600030101010101" pitchFamily="2" charset="-122"/>
                <a:cs typeface="+mn-cs"/>
              </a:rPr>
              <a:t>yuè</a:t>
            </a:r>
            <a:endParaRPr kumimoji="0" lang="zh-CN" altLang="en-US" sz="2400" b="0" i="0" u="none" strike="noStrike" kern="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1000"/>
                                        <p:tgtEl>
                                          <p:spTgt spid="25"/>
                                        </p:tgtEl>
                                      </p:cBhvr>
                                    </p:animEffect>
                                    <p:anim calcmode="lin" valueType="num">
                                      <p:cBhvr>
                                        <p:cTn id="15" dur="1000" fill="hold"/>
                                        <p:tgtEl>
                                          <p:spTgt spid="25"/>
                                        </p:tgtEl>
                                        <p:attrNameLst>
                                          <p:attrName>ppt_x</p:attrName>
                                        </p:attrNameLst>
                                      </p:cBhvr>
                                      <p:tavLst>
                                        <p:tav tm="0">
                                          <p:val>
                                            <p:strVal val="#ppt_x"/>
                                          </p:val>
                                        </p:tav>
                                        <p:tav tm="100000">
                                          <p:val>
                                            <p:strVal val="#ppt_x"/>
                                          </p:val>
                                        </p:tav>
                                      </p:tavLst>
                                    </p:anim>
                                    <p:anim calcmode="lin" valueType="num">
                                      <p:cBhvr>
                                        <p:cTn id="16"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up)">
                                      <p:cBhvr>
                                        <p:cTn id="21" dur="500"/>
                                        <p:tgtEl>
                                          <p:spTgt spid="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wipe(up)">
                                      <p:cBhvr>
                                        <p:cTn id="31" dur="500"/>
                                        <p:tgtEl>
                                          <p:spTgt spid="10"/>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grpId="0" nodeType="click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ipe(up)">
                                      <p:cBhvr>
                                        <p:cTn id="3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0" grpId="0"/>
      <p:bldP spid="12" grpId="0"/>
      <p:bldP spid="11" grpId="0"/>
      <p:bldP spid="25" grpId="0"/>
    </p:bldLst>
  </p:timing>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Text Box 15"/>
          <p:cNvSpPr txBox="1">
            <a:spLocks noChangeArrowheads="1"/>
          </p:cNvSpPr>
          <p:nvPr/>
        </p:nvSpPr>
        <p:spPr bwMode="auto">
          <a:xfrm>
            <a:off x="587376" y="2415117"/>
            <a:ext cx="8051800"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这首诗思想深刻，情感深沉，要用高亢、悲怆的语调读出诗人忧国忧民的爱国之情。</a:t>
            </a:r>
          </a:p>
        </p:txBody>
      </p:sp>
      <p:sp>
        <p:nvSpPr>
          <p:cNvPr id="24578" name="矩形 13"/>
          <p:cNvSpPr>
            <a:spLocks noChangeArrowheads="1"/>
          </p:cNvSpPr>
          <p:nvPr/>
        </p:nvSpPr>
        <p:spPr bwMode="auto">
          <a:xfrm>
            <a:off x="587376" y="1346200"/>
            <a:ext cx="7546975"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朗读指导：</a:t>
            </a:r>
          </a:p>
        </p:txBody>
      </p:sp>
    </p:spTree>
  </p:cSld>
  <p:clrMapOvr>
    <a:masterClrMapping/>
  </p:clrMapOvr>
  <p:transition spd="slow">
    <p:cover dir="rd"/>
  </p:transition>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 Box 15"/>
          <p:cNvSpPr txBox="1">
            <a:spLocks noChangeArrowheads="1"/>
          </p:cNvSpPr>
          <p:nvPr/>
        </p:nvSpPr>
        <p:spPr bwMode="auto">
          <a:xfrm>
            <a:off x="2754314" y="1079502"/>
            <a:ext cx="4708525" cy="606505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秋夜将晓出篱门迎凉有感</a:t>
            </a:r>
          </a:p>
          <a:p>
            <a:pPr marL="0" marR="0" lvl="0" indent="0" algn="ctr" defTabSz="1219200" rtl="0" eaLnBrk="1" fontAlgn="base" latinLnBrk="0" hangingPunct="1">
              <a:lnSpc>
                <a:spcPct val="130000"/>
              </a:lnSpc>
              <a:spcBef>
                <a:spcPct val="0"/>
              </a:spcBef>
              <a:spcAft>
                <a:spcPct val="0"/>
              </a:spcAft>
              <a:buClrTx/>
              <a:buSzTx/>
              <a:buFontTx/>
              <a:buNone/>
              <a:defRPr/>
            </a:pPr>
            <a:r>
              <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宋</a:t>
            </a:r>
            <a:r>
              <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陆游</a:t>
            </a: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三万里河东入海，</a:t>
            </a: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五千仞岳上摩天。</a:t>
            </a:r>
            <a:endPar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遗民泪尽胡尘里，</a:t>
            </a: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南望王师又一年。</a:t>
            </a:r>
          </a:p>
        </p:txBody>
      </p:sp>
      <p:sp>
        <p:nvSpPr>
          <p:cNvPr id="4" name="矩形 3"/>
          <p:cNvSpPr>
            <a:spLocks noChangeArrowheads="1"/>
          </p:cNvSpPr>
          <p:nvPr/>
        </p:nvSpPr>
        <p:spPr bwMode="auto">
          <a:xfrm>
            <a:off x="3619501" y="516467"/>
            <a:ext cx="25368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宋体" panose="02010600030101010101" pitchFamily="2" charset="-122"/>
                <a:ea typeface="宋体" panose="02010600030101010101" pitchFamily="2" charset="-122"/>
                <a:cs typeface="+mn-cs"/>
              </a:rPr>
              <a:t>快要天亮。</a:t>
            </a:r>
            <a:endParaRPr kumimoji="0" lang="zh-CN" altLang="en-US" sz="2400" b="0" i="0" u="none" strike="noStrike" kern="1200" cap="none" spc="0" normalizeH="0" baseline="0" noProof="0">
              <a:ln>
                <a:noFill/>
              </a:ln>
              <a:solidFill>
                <a:srgbClr val="7030A0"/>
              </a:solidFill>
              <a:effectLst/>
              <a:uLnTx/>
              <a:uFillTx/>
              <a:latin typeface="Arial" panose="020B0604020202020204" pitchFamily="34" charset="0"/>
              <a:ea typeface="宋体" panose="02010600030101010101" pitchFamily="2" charset="-122"/>
              <a:cs typeface="+mn-cs"/>
            </a:endParaRPr>
          </a:p>
        </p:txBody>
      </p:sp>
      <p:sp>
        <p:nvSpPr>
          <p:cNvPr id="13" name="矩形 12"/>
          <p:cNvSpPr>
            <a:spLocks noChangeArrowheads="1"/>
          </p:cNvSpPr>
          <p:nvPr/>
        </p:nvSpPr>
        <p:spPr bwMode="auto">
          <a:xfrm>
            <a:off x="779464" y="2106085"/>
            <a:ext cx="2809875" cy="27176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宋体" panose="02010600030101010101" pitchFamily="2" charset="-122"/>
                <a:ea typeface="宋体" panose="02010600030101010101" pitchFamily="2" charset="-122"/>
                <a:cs typeface="+mn-cs"/>
              </a:rPr>
              <a:t>指黄河。“三万里”形容它很长。</a:t>
            </a:r>
            <a:endParaRPr kumimoji="0" lang="zh-CN" altLang="en-US" sz="2400" b="0" i="0" u="none" strike="noStrike" kern="1200" cap="none" spc="0" normalizeH="0" baseline="0" noProof="0">
              <a:ln>
                <a:noFill/>
              </a:ln>
              <a:solidFill>
                <a:srgbClr val="7030A0"/>
              </a:solidFill>
              <a:effectLst/>
              <a:uLnTx/>
              <a:uFillTx/>
              <a:latin typeface="Arial" panose="020B0604020202020204" pitchFamily="34" charset="0"/>
              <a:ea typeface="宋体" panose="02010600030101010101" pitchFamily="2" charset="-122"/>
              <a:cs typeface="+mn-cs"/>
            </a:endParaRPr>
          </a:p>
        </p:txBody>
      </p:sp>
      <p:sp>
        <p:nvSpPr>
          <p:cNvPr id="15" name="矩形 14"/>
          <p:cNvSpPr>
            <a:spLocks noChangeArrowheads="1"/>
          </p:cNvSpPr>
          <p:nvPr/>
        </p:nvSpPr>
        <p:spPr bwMode="auto">
          <a:xfrm>
            <a:off x="757238" y="4267201"/>
            <a:ext cx="2811462" cy="27176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宋体" panose="02010600030101010101" pitchFamily="2" charset="-122"/>
                <a:ea typeface="宋体" panose="02010600030101010101" pitchFamily="2" charset="-122"/>
                <a:cs typeface="+mn-cs"/>
              </a:rPr>
              <a:t>指华山。“五千仞”形容它很高。</a:t>
            </a:r>
            <a:endParaRPr kumimoji="0" lang="zh-CN" altLang="en-US" sz="2400" b="0" i="0" u="none" strike="noStrike" kern="1200" cap="none" spc="0" normalizeH="0" baseline="0" noProof="0">
              <a:ln>
                <a:noFill/>
              </a:ln>
              <a:solidFill>
                <a:srgbClr val="7030A0"/>
              </a:solidFill>
              <a:effectLst/>
              <a:uLnTx/>
              <a:uFillTx/>
              <a:latin typeface="Arial" panose="020B0604020202020204" pitchFamily="34" charset="0"/>
              <a:ea typeface="宋体" panose="02010600030101010101" pitchFamily="2" charset="-122"/>
              <a:cs typeface="+mn-cs"/>
            </a:endParaRPr>
          </a:p>
        </p:txBody>
      </p:sp>
      <p:sp>
        <p:nvSpPr>
          <p:cNvPr id="16" name="矩形 15"/>
          <p:cNvSpPr>
            <a:spLocks noChangeArrowheads="1"/>
          </p:cNvSpPr>
          <p:nvPr/>
        </p:nvSpPr>
        <p:spPr bwMode="auto">
          <a:xfrm>
            <a:off x="6769101" y="3663951"/>
            <a:ext cx="1900238"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宋体" panose="02010600030101010101" pitchFamily="2" charset="-122"/>
                <a:ea typeface="宋体" panose="02010600030101010101" pitchFamily="2" charset="-122"/>
                <a:cs typeface="+mn-cs"/>
              </a:rPr>
              <a:t>碰到天。</a:t>
            </a:r>
            <a:endParaRPr kumimoji="0" lang="zh-CN" altLang="en-US" sz="2400" b="0" i="0" u="none" strike="noStrike" kern="1200" cap="none" spc="0" normalizeH="0" baseline="0" noProof="0">
              <a:ln>
                <a:noFill/>
              </a:ln>
              <a:solidFill>
                <a:srgbClr val="7030A0"/>
              </a:solidFill>
              <a:effectLst/>
              <a:uLnTx/>
              <a:uFillTx/>
              <a:latin typeface="Arial" panose="020B0604020202020204" pitchFamily="34" charset="0"/>
              <a:ea typeface="宋体" panose="02010600030101010101" pitchFamily="2" charset="-122"/>
              <a:cs typeface="+mn-cs"/>
            </a:endParaRPr>
          </a:p>
        </p:txBody>
      </p:sp>
      <p:sp>
        <p:nvSpPr>
          <p:cNvPr id="6" name="矩形 5"/>
          <p:cNvSpPr>
            <a:spLocks noChangeArrowheads="1"/>
          </p:cNvSpPr>
          <p:nvPr/>
        </p:nvSpPr>
        <p:spPr bwMode="auto">
          <a:xfrm>
            <a:off x="3589338" y="1174751"/>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宋体" panose="02010600030101010101" pitchFamily="2" charset="-122"/>
                <a:ea typeface="宋体" panose="02010600030101010101" pitchFamily="2" charset="-122"/>
                <a:cs typeface="+mn-cs"/>
              </a:rPr>
              <a:t>将晓</a:t>
            </a:r>
            <a:endParaRPr kumimoji="0" lang="zh-CN" altLang="en-US" sz="2400" b="0" i="0" u="none" strike="noStrike" kern="1200" cap="none" spc="0" normalizeH="0" baseline="0" noProof="0">
              <a:ln>
                <a:noFill/>
              </a:ln>
              <a:solidFill>
                <a:srgbClr val="7030A0"/>
              </a:solidFill>
              <a:effectLst/>
              <a:uLnTx/>
              <a:uFillTx/>
              <a:latin typeface="Arial" panose="020B0604020202020204" pitchFamily="34" charset="0"/>
              <a:ea typeface="宋体" panose="02010600030101010101" pitchFamily="2" charset="-122"/>
              <a:cs typeface="+mn-cs"/>
            </a:endParaRPr>
          </a:p>
        </p:txBody>
      </p:sp>
      <p:sp>
        <p:nvSpPr>
          <p:cNvPr id="8" name="矩形 7"/>
          <p:cNvSpPr/>
          <p:nvPr/>
        </p:nvSpPr>
        <p:spPr>
          <a:xfrm>
            <a:off x="3394075" y="2872317"/>
            <a:ext cx="2383986" cy="748666"/>
          </a:xfrm>
          <a:prstGeom prst="rect">
            <a:avLst/>
          </a:prstGeom>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三万里河</a:t>
            </a:r>
            <a:endParaRPr kumimoji="0" lang="zh-CN" altLang="en-US" sz="2400" b="0" i="0" u="none" strike="noStrike" kern="1200" cap="none" spc="0" normalizeH="0" baseline="0" noProof="0" dirty="0">
              <a:ln>
                <a:noFill/>
              </a:ln>
              <a:solidFill>
                <a:srgbClr val="7030A0"/>
              </a:solidFill>
              <a:effectLst/>
              <a:uLnTx/>
              <a:uFillTx/>
              <a:latin typeface="Arial" panose="020B0604020202020204" pitchFamily="34" charset="0"/>
              <a:ea typeface="宋体" panose="02010600030101010101" pitchFamily="2" charset="-122"/>
              <a:cs typeface="+mn-cs"/>
            </a:endParaRPr>
          </a:p>
        </p:txBody>
      </p:sp>
      <p:sp>
        <p:nvSpPr>
          <p:cNvPr id="10" name="矩形 9"/>
          <p:cNvSpPr/>
          <p:nvPr/>
        </p:nvSpPr>
        <p:spPr>
          <a:xfrm>
            <a:off x="3394075" y="3718984"/>
            <a:ext cx="2383986" cy="748666"/>
          </a:xfrm>
          <a:prstGeom prst="rect">
            <a:avLst/>
          </a:prstGeom>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五千仞岳</a:t>
            </a:r>
            <a:endParaRPr kumimoji="0" lang="zh-CN" altLang="en-US" sz="2400" b="0" i="0" u="none" strike="noStrike" kern="1200" cap="none" spc="0" normalizeH="0" baseline="0" noProof="0" dirty="0">
              <a:ln>
                <a:noFill/>
              </a:ln>
              <a:solidFill>
                <a:srgbClr val="7030A0"/>
              </a:solidFill>
              <a:effectLst/>
              <a:uLnTx/>
              <a:uFillTx/>
              <a:latin typeface="Arial" panose="020B0604020202020204" pitchFamily="34" charset="0"/>
              <a:ea typeface="宋体" panose="02010600030101010101" pitchFamily="2" charset="-122"/>
              <a:cs typeface="+mn-cs"/>
            </a:endParaRPr>
          </a:p>
        </p:txBody>
      </p:sp>
      <p:sp>
        <p:nvSpPr>
          <p:cNvPr id="12" name="矩形 11"/>
          <p:cNvSpPr/>
          <p:nvPr/>
        </p:nvSpPr>
        <p:spPr>
          <a:xfrm>
            <a:off x="5418138" y="3718984"/>
            <a:ext cx="1284326" cy="748666"/>
          </a:xfrm>
          <a:prstGeom prst="rect">
            <a:avLst/>
          </a:prstGeom>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摩天</a:t>
            </a:r>
            <a:endParaRPr kumimoji="0" lang="zh-CN" altLang="en-US" sz="2400" b="0" i="0" u="none" strike="noStrike" kern="1200" cap="none" spc="0" normalizeH="0" baseline="0" noProof="0" dirty="0">
              <a:ln>
                <a:noFill/>
              </a:ln>
              <a:solidFill>
                <a:srgbClr val="7030A0"/>
              </a:solidFill>
              <a:effectLst/>
              <a:uLnTx/>
              <a:uFillTx/>
              <a:latin typeface="Arial" panose="020B0604020202020204" pitchFamily="34" charset="0"/>
              <a:ea typeface="宋体" panose="02010600030101010101" pitchFamily="2" charset="-122"/>
              <a:cs typeface="+mn-cs"/>
            </a:endParaRPr>
          </a:p>
        </p:txBody>
      </p:sp>
      <p:sp>
        <p:nvSpPr>
          <p:cNvPr id="25610" name="矩形 16"/>
          <p:cNvSpPr>
            <a:spLocks noChangeArrowheads="1"/>
          </p:cNvSpPr>
          <p:nvPr/>
        </p:nvSpPr>
        <p:spPr bwMode="auto">
          <a:xfrm>
            <a:off x="534988" y="127000"/>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FF"/>
                </a:solidFill>
                <a:effectLst/>
                <a:uLnTx/>
                <a:uFillTx/>
                <a:latin typeface="楷体" panose="02010609060101010101" pitchFamily="49" charset="-122"/>
                <a:ea typeface="楷体" panose="02010609060101010101" pitchFamily="49" charset="-122"/>
                <a:cs typeface="+mn-cs"/>
              </a:rPr>
              <a:t>诗歌解读</a:t>
            </a:r>
            <a:endParaRPr kumimoji="0" lang="zh-CN" altLang="en-US" sz="2400" b="0" i="0" u="none" strike="noStrike" kern="1200" cap="none" spc="0" normalizeH="0" baseline="0" noProof="0">
              <a:ln>
                <a:noFill/>
              </a:ln>
              <a:solidFill>
                <a:srgbClr val="FFFFFF"/>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barn(inVertical)">
                                      <p:cBhvr>
                                        <p:cTn id="22" dur="5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barn(inVertical)">
                                      <p:cBhvr>
                                        <p:cTn id="32" dur="500"/>
                                        <p:tgtEl>
                                          <p:spTgt spid="15"/>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barn(inVertical)">
                                      <p:cBhvr>
                                        <p:cTn id="4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3" grpId="0"/>
      <p:bldP spid="15" grpId="0"/>
      <p:bldP spid="16" grpId="0"/>
      <p:bldP spid="6" grpId="0"/>
      <p:bldP spid="8" grpId="0"/>
      <p:bldP spid="10" grpId="0"/>
      <p:bldP spid="12" grpId="0"/>
    </p:bldLst>
  </p:timing>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 Box 15"/>
          <p:cNvSpPr txBox="1">
            <a:spLocks noChangeArrowheads="1"/>
          </p:cNvSpPr>
          <p:nvPr/>
        </p:nvSpPr>
        <p:spPr bwMode="auto">
          <a:xfrm>
            <a:off x="2193926" y="425452"/>
            <a:ext cx="4708525" cy="606505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秋夜将晓出篱门迎凉有感</a:t>
            </a:r>
          </a:p>
          <a:p>
            <a:pPr marL="0" marR="0" lvl="0" indent="0" algn="ctr" defTabSz="1219200" rtl="0" eaLnBrk="1" fontAlgn="base" latinLnBrk="0" hangingPunct="1">
              <a:lnSpc>
                <a:spcPct val="130000"/>
              </a:lnSpc>
              <a:spcBef>
                <a:spcPct val="0"/>
              </a:spcBef>
              <a:spcAft>
                <a:spcPct val="0"/>
              </a:spcAft>
              <a:buClrTx/>
              <a:buSzTx/>
              <a:buFontTx/>
              <a:buNone/>
              <a:defRPr/>
            </a:pPr>
            <a:r>
              <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宋</a:t>
            </a:r>
            <a:r>
              <a:rPr kumimoji="0" lang="en-US" altLang="zh-CN"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陆游</a:t>
            </a: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三万里河东入海，</a:t>
            </a: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五千仞岳上摩天。</a:t>
            </a:r>
            <a:endPar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遗民泪尽胡尘里，</a:t>
            </a: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南望王师又一年。</a:t>
            </a:r>
          </a:p>
        </p:txBody>
      </p:sp>
      <p:sp>
        <p:nvSpPr>
          <p:cNvPr id="4" name="矩形 3"/>
          <p:cNvSpPr>
            <a:spLocks noChangeArrowheads="1"/>
          </p:cNvSpPr>
          <p:nvPr/>
        </p:nvSpPr>
        <p:spPr bwMode="auto">
          <a:xfrm>
            <a:off x="512764" y="2374900"/>
            <a:ext cx="2244725" cy="3374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宋体" panose="02010600030101010101" pitchFamily="2" charset="-122"/>
                <a:ea typeface="宋体" panose="02010600030101010101" pitchFamily="2" charset="-122"/>
                <a:cs typeface="+mn-cs"/>
              </a:rPr>
              <a:t>指在金统治地区的原宋朝老百姓。</a:t>
            </a:r>
            <a:endParaRPr kumimoji="0" lang="zh-CN" altLang="en-US" sz="2400" b="0" i="0" u="none" strike="noStrike" kern="1200" cap="none" spc="0" normalizeH="0" baseline="0" noProof="0">
              <a:ln>
                <a:noFill/>
              </a:ln>
              <a:solidFill>
                <a:srgbClr val="7030A0"/>
              </a:solidFill>
              <a:effectLst/>
              <a:uLnTx/>
              <a:uFillTx/>
              <a:latin typeface="Arial" panose="020B0604020202020204" pitchFamily="34" charset="0"/>
              <a:ea typeface="宋体" panose="02010600030101010101" pitchFamily="2" charset="-122"/>
              <a:cs typeface="+mn-cs"/>
            </a:endParaRPr>
          </a:p>
        </p:txBody>
      </p:sp>
      <p:sp>
        <p:nvSpPr>
          <p:cNvPr id="13" name="矩形 12"/>
          <p:cNvSpPr>
            <a:spLocks noChangeArrowheads="1"/>
          </p:cNvSpPr>
          <p:nvPr/>
        </p:nvSpPr>
        <p:spPr bwMode="auto">
          <a:xfrm>
            <a:off x="6184901" y="2863852"/>
            <a:ext cx="2690813" cy="27176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宋体" panose="02010600030101010101" pitchFamily="2" charset="-122"/>
                <a:ea typeface="宋体" panose="02010600030101010101" pitchFamily="2" charset="-122"/>
                <a:cs typeface="+mn-cs"/>
              </a:rPr>
              <a:t>指金统治地区的风沙，这里借指暴政。</a:t>
            </a:r>
            <a:endParaRPr kumimoji="0" lang="zh-CN" altLang="en-US" sz="2400" b="0" i="0" u="none" strike="noStrike" kern="1200" cap="none" spc="0" normalizeH="0" baseline="0" noProof="0">
              <a:ln>
                <a:noFill/>
              </a:ln>
              <a:solidFill>
                <a:srgbClr val="7030A0"/>
              </a:solidFill>
              <a:effectLst/>
              <a:uLnTx/>
              <a:uFillTx/>
              <a:latin typeface="Arial" panose="020B0604020202020204" pitchFamily="34" charset="0"/>
              <a:ea typeface="宋体" panose="02010600030101010101" pitchFamily="2" charset="-122"/>
              <a:cs typeface="+mn-cs"/>
            </a:endParaRPr>
          </a:p>
        </p:txBody>
      </p:sp>
      <p:sp>
        <p:nvSpPr>
          <p:cNvPr id="15" name="矩形 14"/>
          <p:cNvSpPr>
            <a:spLocks noChangeArrowheads="1"/>
          </p:cNvSpPr>
          <p:nvPr/>
        </p:nvSpPr>
        <p:spPr bwMode="auto">
          <a:xfrm>
            <a:off x="2830513" y="5659967"/>
            <a:ext cx="3778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宋体" panose="02010600030101010101" pitchFamily="2" charset="-122"/>
                <a:ea typeface="宋体" panose="02010600030101010101" pitchFamily="2" charset="-122"/>
                <a:cs typeface="+mn-cs"/>
              </a:rPr>
              <a:t>指南宋朝廷的军队。</a:t>
            </a:r>
            <a:endParaRPr kumimoji="0" lang="zh-CN" altLang="en-US" sz="2400" b="0" i="0" u="none" strike="noStrike" kern="1200" cap="none" spc="0" normalizeH="0" baseline="0" noProof="0">
              <a:ln>
                <a:noFill/>
              </a:ln>
              <a:solidFill>
                <a:srgbClr val="7030A0"/>
              </a:solidFill>
              <a:effectLst/>
              <a:uLnTx/>
              <a:uFillTx/>
              <a:latin typeface="Arial" panose="020B0604020202020204" pitchFamily="34" charset="0"/>
              <a:ea typeface="宋体" panose="02010600030101010101" pitchFamily="2" charset="-122"/>
              <a:cs typeface="+mn-cs"/>
            </a:endParaRPr>
          </a:p>
        </p:txBody>
      </p:sp>
      <p:sp>
        <p:nvSpPr>
          <p:cNvPr id="6" name="矩形 5"/>
          <p:cNvSpPr/>
          <p:nvPr/>
        </p:nvSpPr>
        <p:spPr>
          <a:xfrm>
            <a:off x="2825750" y="3909484"/>
            <a:ext cx="1284326" cy="748666"/>
          </a:xfrm>
          <a:prstGeom prst="rect">
            <a:avLst/>
          </a:prstGeom>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遗民</a:t>
            </a:r>
            <a:endParaRPr kumimoji="0" lang="zh-CN" altLang="en-US" sz="2400" b="0" i="0" u="none" strike="noStrike" kern="1200" cap="none" spc="0" normalizeH="0" baseline="0" noProof="0" dirty="0">
              <a:ln>
                <a:noFill/>
              </a:ln>
              <a:solidFill>
                <a:srgbClr val="7030A0"/>
              </a:solidFill>
              <a:effectLst/>
              <a:uLnTx/>
              <a:uFillTx/>
              <a:latin typeface="Arial" panose="020B0604020202020204" pitchFamily="34" charset="0"/>
              <a:ea typeface="宋体" panose="02010600030101010101" pitchFamily="2" charset="-122"/>
              <a:cs typeface="+mn-cs"/>
            </a:endParaRPr>
          </a:p>
        </p:txBody>
      </p:sp>
      <p:sp>
        <p:nvSpPr>
          <p:cNvPr id="8" name="矩形 7"/>
          <p:cNvSpPr/>
          <p:nvPr/>
        </p:nvSpPr>
        <p:spPr>
          <a:xfrm>
            <a:off x="4462463" y="3909484"/>
            <a:ext cx="1284326" cy="748666"/>
          </a:xfrm>
          <a:prstGeom prst="rect">
            <a:avLst/>
          </a:prstGeom>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胡尘</a:t>
            </a:r>
            <a:endParaRPr kumimoji="0" lang="zh-CN" altLang="en-US" sz="2400" b="0" i="0" u="none" strike="noStrike" kern="1200" cap="none" spc="0" normalizeH="0" baseline="0" noProof="0" dirty="0">
              <a:ln>
                <a:noFill/>
              </a:ln>
              <a:solidFill>
                <a:srgbClr val="7030A0"/>
              </a:solidFill>
              <a:effectLst/>
              <a:uLnTx/>
              <a:uFillTx/>
              <a:latin typeface="Arial" panose="020B0604020202020204" pitchFamily="34" charset="0"/>
              <a:ea typeface="宋体" panose="02010600030101010101" pitchFamily="2" charset="-122"/>
              <a:cs typeface="+mn-cs"/>
            </a:endParaRPr>
          </a:p>
        </p:txBody>
      </p:sp>
      <p:sp>
        <p:nvSpPr>
          <p:cNvPr id="10" name="矩形 9"/>
          <p:cNvSpPr/>
          <p:nvPr/>
        </p:nvSpPr>
        <p:spPr>
          <a:xfrm>
            <a:off x="3638550" y="4754033"/>
            <a:ext cx="1284326" cy="748666"/>
          </a:xfrm>
          <a:prstGeom prst="rect">
            <a:avLst/>
          </a:prstGeom>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王师</a:t>
            </a:r>
            <a:endParaRPr kumimoji="0" lang="zh-CN" altLang="en-US" sz="2400" b="0" i="0" u="none" strike="noStrike" kern="1200" cap="none" spc="0" normalizeH="0" baseline="0" noProof="0" dirty="0">
              <a:ln>
                <a:noFill/>
              </a:ln>
              <a:solidFill>
                <a:srgbClr val="7030A0"/>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barn(inVertical)">
                                      <p:cBhvr>
                                        <p:cTn id="22" dur="5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barn(inVertical)">
                                      <p:cBhvr>
                                        <p:cTn id="3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3" grpId="0"/>
      <p:bldP spid="15" grpId="0"/>
      <p:bldP spid="6" grpId="0"/>
      <p:bldP spid="8" grpId="0"/>
      <p:bldP spid="10" grpId="0"/>
    </p:bldLst>
  </p:timing>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p:cNvSpPr txBox="1">
            <a:spLocks noChangeArrowheads="1"/>
          </p:cNvSpPr>
          <p:nvPr/>
        </p:nvSpPr>
        <p:spPr bwMode="auto">
          <a:xfrm>
            <a:off x="1363664" y="1644651"/>
            <a:ext cx="670718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三万里河东入海，五千仞岳上摩天。</a:t>
            </a:r>
          </a:p>
        </p:txBody>
      </p:sp>
      <p:sp>
        <p:nvSpPr>
          <p:cNvPr id="24" name="Text Box 3"/>
          <p:cNvSpPr txBox="1">
            <a:spLocks noChangeArrowheads="1"/>
          </p:cNvSpPr>
          <p:nvPr/>
        </p:nvSpPr>
        <p:spPr bwMode="auto">
          <a:xfrm>
            <a:off x="558801" y="2971800"/>
            <a:ext cx="8026400"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译文</a:t>
            </a:r>
            <a:r>
              <a:rPr kumimoji="0" lang="en-US" altLang="zh-CN"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三万里黄河向东奔腾流入大海，五千仞华山直插云霄。</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p:cNvSpPr txBox="1">
            <a:spLocks noChangeArrowheads="1"/>
          </p:cNvSpPr>
          <p:nvPr/>
        </p:nvSpPr>
        <p:spPr bwMode="auto">
          <a:xfrm>
            <a:off x="1603376" y="1068917"/>
            <a:ext cx="6707188"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三万里河东入海，五千仞岳上摩天。</a:t>
            </a:r>
          </a:p>
        </p:txBody>
      </p:sp>
      <p:sp>
        <p:nvSpPr>
          <p:cNvPr id="24" name="Text Box 3"/>
          <p:cNvSpPr txBox="1">
            <a:spLocks noChangeArrowheads="1"/>
          </p:cNvSpPr>
          <p:nvPr/>
        </p:nvSpPr>
        <p:spPr bwMode="auto">
          <a:xfrm>
            <a:off x="4200526" y="2197100"/>
            <a:ext cx="1385888" cy="879921"/>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3">
            <a:schemeClr val="lt1"/>
          </a:lnRef>
          <a:fillRef idx="1">
            <a:schemeClr val="accent5"/>
          </a:fillRef>
          <a:effectRef idx="1">
            <a:schemeClr val="accent5"/>
          </a:effectRef>
          <a:fontRef idx="minor">
            <a:schemeClr val="lt1"/>
          </a:fontRef>
        </p:style>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夸张</a:t>
            </a:r>
          </a:p>
        </p:txBody>
      </p:sp>
      <p:sp>
        <p:nvSpPr>
          <p:cNvPr id="12" name="Text Box 3"/>
          <p:cNvSpPr txBox="1">
            <a:spLocks noChangeArrowheads="1"/>
          </p:cNvSpPr>
          <p:nvPr/>
        </p:nvSpPr>
        <p:spPr bwMode="auto">
          <a:xfrm>
            <a:off x="790575" y="3276601"/>
            <a:ext cx="7562850"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    利用夸张手法极力描写祖国山河的壮丽，更加衬托出诗人因失地未能收复而悲痛的心情。</a:t>
            </a:r>
          </a:p>
        </p:txBody>
      </p:sp>
      <p:cxnSp>
        <p:nvCxnSpPr>
          <p:cNvPr id="13" name="直接连接符 12"/>
          <p:cNvCxnSpPr/>
          <p:nvPr/>
        </p:nvCxnSpPr>
        <p:spPr>
          <a:xfrm>
            <a:off x="1731964" y="1953684"/>
            <a:ext cx="1527175" cy="0"/>
          </a:xfrm>
          <a:prstGeom prst="line">
            <a:avLst/>
          </a:prstGeom>
          <a:ln w="1905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a:off x="4978401" y="1924051"/>
            <a:ext cx="1525588" cy="0"/>
          </a:xfrm>
          <a:prstGeom prst="line">
            <a:avLst/>
          </a:prstGeom>
          <a:ln w="19050">
            <a:solidFill>
              <a:srgbClr val="00B0F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barn(inVertical)">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barn(inVertical)">
                                      <p:cBhvr>
                                        <p:cTn id="17" dur="500"/>
                                        <p:tgtEl>
                                          <p:spTgt spid="24"/>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barn(inVertical)">
                                      <p:cBhvr>
                                        <p:cTn id="2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12" grpId="0"/>
    </p:bldLst>
  </p:timing>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p:cNvSpPr txBox="1">
            <a:spLocks noChangeArrowheads="1"/>
          </p:cNvSpPr>
          <p:nvPr/>
        </p:nvSpPr>
        <p:spPr bwMode="auto">
          <a:xfrm>
            <a:off x="1363664" y="1644651"/>
            <a:ext cx="670718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遗民泪尽胡尘里，南望王师又一年。</a:t>
            </a:r>
          </a:p>
        </p:txBody>
      </p:sp>
      <p:sp>
        <p:nvSpPr>
          <p:cNvPr id="24" name="Text Box 3"/>
          <p:cNvSpPr txBox="1">
            <a:spLocks noChangeArrowheads="1"/>
          </p:cNvSpPr>
          <p:nvPr/>
        </p:nvSpPr>
        <p:spPr bwMode="auto">
          <a:xfrm>
            <a:off x="531814" y="2992967"/>
            <a:ext cx="8080375"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译文</a:t>
            </a:r>
            <a:r>
              <a:rPr kumimoji="0" lang="en-US" altLang="zh-CN"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北方沦陷区的老百姓在金兵的压迫下眼泪已流尽，他们盼望朝廷的军队北伐，盼了一年又一年。</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p:cNvSpPr txBox="1">
            <a:spLocks noChangeArrowheads="1"/>
          </p:cNvSpPr>
          <p:nvPr/>
        </p:nvSpPr>
        <p:spPr bwMode="auto">
          <a:xfrm>
            <a:off x="923925" y="1280584"/>
            <a:ext cx="6707188"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遗民泪</a:t>
            </a:r>
            <a:r>
              <a:rPr kumimoji="0" lang="zh-CN" altLang="en-US" sz="4265" b="1" i="0" u="none" strike="noStrike" kern="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尽</a:t>
            </a: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胡尘里，南望王师又一年。</a:t>
            </a:r>
          </a:p>
        </p:txBody>
      </p:sp>
      <p:sp>
        <p:nvSpPr>
          <p:cNvPr id="10" name="Text Box 3"/>
          <p:cNvSpPr txBox="1">
            <a:spLocks noChangeArrowheads="1"/>
          </p:cNvSpPr>
          <p:nvPr/>
        </p:nvSpPr>
        <p:spPr bwMode="auto">
          <a:xfrm>
            <a:off x="428625" y="2463800"/>
            <a:ext cx="828675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u"/>
              <a:defRPr/>
            </a:pP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“尽”字换成“滴”字或“流”字行不行？为什么？</a:t>
            </a:r>
          </a:p>
        </p:txBody>
      </p:sp>
      <p:sp>
        <p:nvSpPr>
          <p:cNvPr id="24" name="Text Box 3"/>
          <p:cNvSpPr txBox="1">
            <a:spLocks noChangeArrowheads="1"/>
          </p:cNvSpPr>
          <p:nvPr/>
        </p:nvSpPr>
        <p:spPr bwMode="auto">
          <a:xfrm>
            <a:off x="923925" y="4174068"/>
            <a:ext cx="7791450"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    不行。“尽”字强调眼泪流干，程度比“滴”“流”要深。</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barn(inVertical)">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barn(inVertical)">
                                      <p:cBhvr>
                                        <p:cTn id="1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Box 3"/>
          <p:cNvSpPr txBox="1">
            <a:spLocks noChangeArrowheads="1"/>
          </p:cNvSpPr>
          <p:nvPr/>
        </p:nvSpPr>
        <p:spPr bwMode="auto">
          <a:xfrm>
            <a:off x="593726" y="1272117"/>
            <a:ext cx="8196263"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    这两句由写景转为抒情，写老百姓在金人统治下苦难深重，悲痛万分，写出了他们对南宋朝廷的失望与不满。诗人在这里既表现了“遗民”的痛苦和希望，也表现了自己的痛苦和希望，更表现出对南宋朝廷的愤怒控诉。</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1000"/>
                                        <p:tgtEl>
                                          <p:spTgt spid="24">
                                            <p:txEl>
                                              <p:pRg st="0" end="0"/>
                                            </p:txEl>
                                          </p:spTgt>
                                        </p:tgtEl>
                                      </p:cBhvr>
                                    </p:animEffect>
                                    <p:anim calcmode="lin" valueType="num">
                                      <p:cBhvr>
                                        <p:cTn id="8"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图片 2"/>
          <p:cNvPicPr>
            <a:picLocks noChangeAspect="1" noChangeArrowheads="1"/>
          </p:cNvPicPr>
          <p:nvPr/>
        </p:nvPicPr>
        <p:blipFill>
          <a:blip r:embed="rId2" cstate="email"/>
          <a:srcRect/>
          <a:stretch>
            <a:fillRect/>
          </a:stretch>
        </p:blipFill>
        <p:spPr bwMode="auto">
          <a:xfrm>
            <a:off x="-44450" y="-38099"/>
            <a:ext cx="9215438" cy="689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54" name="文本框 2"/>
          <p:cNvSpPr txBox="1">
            <a:spLocks noChangeArrowheads="1"/>
          </p:cNvSpPr>
          <p:nvPr/>
        </p:nvSpPr>
        <p:spPr bwMode="auto">
          <a:xfrm>
            <a:off x="1331914" y="2436284"/>
            <a:ext cx="69119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自由读一读，对照注释，说说每句诗是什么意思。</a:t>
            </a:r>
          </a:p>
        </p:txBody>
      </p:sp>
      <p:grpSp>
        <p:nvGrpSpPr>
          <p:cNvPr id="2" name="组合 4"/>
          <p:cNvGrpSpPr/>
          <p:nvPr/>
        </p:nvGrpSpPr>
        <p:grpSpPr bwMode="auto">
          <a:xfrm>
            <a:off x="179388" y="357719"/>
            <a:ext cx="2405062" cy="1880810"/>
            <a:chOff x="179512" y="12015"/>
            <a:chExt cx="2405062" cy="1410609"/>
          </a:xfrm>
        </p:grpSpPr>
        <p:pic>
          <p:nvPicPr>
            <p:cNvPr id="11268" name="图片 32" descr="图片包含 室内, 就坐, 监视器, 电子产品&#10;&#10;描述已自动生成"/>
            <p:cNvPicPr>
              <a:picLocks noChangeAspect="1" noChangeArrowheads="1"/>
            </p:cNvPicPr>
            <p:nvPr/>
          </p:nvPicPr>
          <p:blipFill>
            <a:blip r:embed="rId3" cstate="email"/>
            <a:srcRect/>
            <a:stretch>
              <a:fillRect/>
            </a:stretch>
          </p:blipFill>
          <p:spPr bwMode="auto">
            <a:xfrm>
              <a:off x="179512" y="12015"/>
              <a:ext cx="2405062"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文本框 10"/>
            <p:cNvSpPr txBox="1">
              <a:spLocks noChangeArrowheads="1"/>
            </p:cNvSpPr>
            <p:nvPr/>
          </p:nvSpPr>
          <p:spPr bwMode="auto">
            <a:xfrm>
              <a:off x="411287" y="245377"/>
              <a:ext cx="2073275" cy="1177247"/>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eaLnBrk="0" fontAlgn="base" hangingPunct="0">
                <a:spcBef>
                  <a:spcPct val="0"/>
                </a:spcBef>
                <a:spcAft>
                  <a:spcPct val="0"/>
                </a:spcAft>
                <a:defRPr/>
              </a:pPr>
              <a:r>
                <a:rPr lang="zh-CN" altLang="en-US" sz="4800" b="1" dirty="0">
                  <a:solidFill>
                    <a:srgbClr val="FF0000"/>
                  </a:solidFill>
                  <a:latin typeface="黑体" panose="02010609060101010101" pitchFamily="49" charset="-122"/>
                  <a:ea typeface="黑体" panose="02010609060101010101" pitchFamily="49" charset="-122"/>
                </a:rPr>
                <a:t>诗歌解读</a:t>
              </a:r>
            </a:p>
          </p:txBody>
        </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0254"/>
                                        </p:tgtEl>
                                        <p:attrNameLst>
                                          <p:attrName>style.visibility</p:attrName>
                                        </p:attrNameLst>
                                      </p:cBhvr>
                                      <p:to>
                                        <p:strVal val="visible"/>
                                      </p:to>
                                    </p:set>
                                    <p:anim calcmode="lin" valueType="num">
                                      <p:cBhvr additive="base">
                                        <p:cTn id="7" dur="500" fill="hold"/>
                                        <p:tgtEl>
                                          <p:spTgt spid="10254"/>
                                        </p:tgtEl>
                                        <p:attrNameLst>
                                          <p:attrName>ppt_x</p:attrName>
                                        </p:attrNameLst>
                                      </p:cBhvr>
                                      <p:tavLst>
                                        <p:tav tm="0">
                                          <p:val>
                                            <p:strVal val="#ppt_x"/>
                                          </p:val>
                                        </p:tav>
                                        <p:tav tm="100000">
                                          <p:val>
                                            <p:strVal val="#ppt_x"/>
                                          </p:val>
                                        </p:tav>
                                      </p:tavLst>
                                    </p:anim>
                                    <p:anim calcmode="lin" valueType="num">
                                      <p:cBhvr additive="base">
                                        <p:cTn id="8" dur="500" fill="hold"/>
                                        <p:tgtEl>
                                          <p:spTgt spid="102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54"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7" name="Picture 2"/>
          <p:cNvPicPr>
            <a:picLocks noChangeAspect="1" noChangeArrowheads="1"/>
          </p:cNvPicPr>
          <p:nvPr/>
        </p:nvPicPr>
        <p:blipFill>
          <a:blip r:embed="rId2"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extBox 2"/>
          <p:cNvSpPr txBox="1"/>
          <p:nvPr/>
        </p:nvSpPr>
        <p:spPr>
          <a:xfrm>
            <a:off x="611189" y="1797052"/>
            <a:ext cx="7956550" cy="4358565"/>
          </a:xfrm>
          <a:prstGeom prst="rect">
            <a:avLst/>
          </a:prstGeom>
        </p:spPr>
        <p:style>
          <a:lnRef idx="2">
            <a:schemeClr val="accent6"/>
          </a:lnRef>
          <a:fillRef idx="1">
            <a:schemeClr val="lt1"/>
          </a:fillRef>
          <a:effectRef idx="0">
            <a:schemeClr val="accent6"/>
          </a:effectRef>
          <a:fontRef idx="minor">
            <a:schemeClr val="dk1"/>
          </a:fontRef>
        </p:style>
        <p:txBody>
          <a:bodyPr>
            <a:spAutoFit/>
          </a:bodyPr>
          <a:lstStyle/>
          <a:p>
            <a:pPr defTabSz="1219200" eaLnBrk="0" fontAlgn="base" hangingPunct="0">
              <a:lnSpc>
                <a:spcPct val="130000"/>
              </a:lnSpc>
              <a:spcBef>
                <a:spcPct val="0"/>
              </a:spcBef>
              <a:spcAft>
                <a:spcPct val="0"/>
              </a:spcAft>
              <a:defRPr/>
            </a:pPr>
            <a:r>
              <a:rPr lang="zh-CN" altLang="en-US" sz="4000" b="1" dirty="0">
                <a:solidFill>
                  <a:prstClr val="black"/>
                </a:solidFill>
                <a:latin typeface="宋体" panose="02010600030101010101" pitchFamily="2" charset="-122"/>
                <a:ea typeface="等线" panose="02010600030101010101" pitchFamily="2" charset="-122"/>
              </a:rPr>
              <a:t>    </a:t>
            </a:r>
            <a:r>
              <a:rPr lang="zh-CN" altLang="en-US" sz="4265" b="1" dirty="0">
                <a:solidFill>
                  <a:prstClr val="black"/>
                </a:solidFill>
                <a:latin typeface="宋体" panose="02010600030101010101" pitchFamily="2" charset="-122"/>
                <a:ea typeface="等线" panose="02010600030101010101" pitchFamily="2" charset="-122"/>
              </a:rPr>
              <a:t>这榆树在园子的西北角上，来了风，榆树先呼叫，来了雨，榆树先冒烟。太阳一出来，榆树的叶子就</a:t>
            </a:r>
            <a:r>
              <a:rPr lang="zh-CN" altLang="en-US" sz="4265" b="1" dirty="0">
                <a:solidFill>
                  <a:srgbClr val="FF0000"/>
                </a:solidFill>
                <a:latin typeface="宋体" panose="02010600030101010101" pitchFamily="2" charset="-122"/>
                <a:ea typeface="等线" panose="02010600030101010101" pitchFamily="2" charset="-122"/>
              </a:rPr>
              <a:t>发光</a:t>
            </a:r>
            <a:r>
              <a:rPr lang="zh-CN" altLang="en-US" sz="4265" b="1" dirty="0">
                <a:solidFill>
                  <a:prstClr val="black"/>
                </a:solidFill>
                <a:latin typeface="宋体" panose="02010600030101010101" pitchFamily="2" charset="-122"/>
                <a:ea typeface="等线" panose="02010600030101010101" pitchFamily="2" charset="-122"/>
              </a:rPr>
              <a:t>了，它们</a:t>
            </a:r>
            <a:r>
              <a:rPr lang="zh-CN" altLang="en-US" sz="4265" b="1" dirty="0">
                <a:solidFill>
                  <a:srgbClr val="FF0000"/>
                </a:solidFill>
                <a:latin typeface="宋体" panose="02010600030101010101" pitchFamily="2" charset="-122"/>
                <a:ea typeface="等线" panose="02010600030101010101" pitchFamily="2" charset="-122"/>
              </a:rPr>
              <a:t>闪烁</a:t>
            </a:r>
            <a:r>
              <a:rPr lang="zh-CN" altLang="en-US" sz="4265" b="1" dirty="0">
                <a:solidFill>
                  <a:prstClr val="black"/>
                </a:solidFill>
                <a:latin typeface="宋体" panose="02010600030101010101" pitchFamily="2" charset="-122"/>
                <a:ea typeface="等线" panose="02010600030101010101" pitchFamily="2" charset="-122"/>
              </a:rPr>
              <a:t>得和沙滩上的蚌壳一样。</a:t>
            </a:r>
            <a:endParaRPr lang="en-US" altLang="zh-CN" sz="4000" b="1" dirty="0">
              <a:solidFill>
                <a:prstClr val="black"/>
              </a:solidFill>
              <a:latin typeface="宋体" panose="02010600030101010101" pitchFamily="2" charset="-122"/>
              <a:ea typeface="等线" panose="02010600030101010101" pitchFamily="2" charset="-122"/>
            </a:endParaRPr>
          </a:p>
        </p:txBody>
      </p:sp>
      <p:sp>
        <p:nvSpPr>
          <p:cNvPr id="4" name="波形 3"/>
          <p:cNvSpPr/>
          <p:nvPr/>
        </p:nvSpPr>
        <p:spPr>
          <a:xfrm>
            <a:off x="6242050" y="5439835"/>
            <a:ext cx="1150938" cy="1056217"/>
          </a:xfrm>
          <a:prstGeom prst="wave">
            <a:avLst/>
          </a:prstGeom>
        </p:spPr>
        <p:style>
          <a:lnRef idx="1">
            <a:schemeClr val="accent3"/>
          </a:lnRef>
          <a:fillRef idx="2">
            <a:schemeClr val="accent3"/>
          </a:fillRef>
          <a:effectRef idx="1">
            <a:schemeClr val="accent3"/>
          </a:effectRef>
          <a:fontRef idx="minor">
            <a:schemeClr val="dk1"/>
          </a:fontRef>
        </p:style>
        <p:txBody>
          <a:bodyPr anchor="ctr"/>
          <a:lstStyle/>
          <a:p>
            <a:pPr defTabSz="1219200" eaLnBrk="0" fontAlgn="base" hangingPunct="0">
              <a:lnSpc>
                <a:spcPct val="110000"/>
              </a:lnSpc>
              <a:spcBef>
                <a:spcPct val="0"/>
              </a:spcBef>
              <a:spcAft>
                <a:spcPct val="0"/>
              </a:spcAft>
              <a:defRPr/>
            </a:pPr>
            <a:r>
              <a:rPr lang="zh-CN" altLang="en-US" sz="4265" b="1" dirty="0">
                <a:solidFill>
                  <a:srgbClr val="FF00FF"/>
                </a:solidFill>
                <a:latin typeface="楷体" panose="02010609060101010101" pitchFamily="49" charset="-122"/>
                <a:ea typeface="楷体" panose="02010609060101010101" pitchFamily="49" charset="-122"/>
              </a:rPr>
              <a:t>梦幻</a:t>
            </a:r>
          </a:p>
        </p:txBody>
      </p:sp>
      <p:sp>
        <p:nvSpPr>
          <p:cNvPr id="5" name="下箭头 4"/>
          <p:cNvSpPr/>
          <p:nvPr/>
        </p:nvSpPr>
        <p:spPr>
          <a:xfrm>
            <a:off x="6678614" y="4383617"/>
            <a:ext cx="358775" cy="1056216"/>
          </a:xfrm>
          <a:prstGeom prst="downArrow">
            <a:avLst/>
          </a:prstGeom>
        </p:spPr>
        <p:style>
          <a:lnRef idx="1">
            <a:schemeClr val="accent4"/>
          </a:lnRef>
          <a:fillRef idx="2">
            <a:schemeClr val="accent4"/>
          </a:fillRef>
          <a:effectRef idx="1">
            <a:schemeClr val="accent4"/>
          </a:effectRef>
          <a:fontRef idx="minor">
            <a:schemeClr val="dk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cxnSp>
        <p:nvCxnSpPr>
          <p:cNvPr id="6" name="直接连接符 5"/>
          <p:cNvCxnSpPr/>
          <p:nvPr/>
        </p:nvCxnSpPr>
        <p:spPr>
          <a:xfrm>
            <a:off x="6350001" y="2755900"/>
            <a:ext cx="2087563" cy="0"/>
          </a:xfrm>
          <a:prstGeom prst="line">
            <a:avLst/>
          </a:prstGeom>
          <a:ln w="22225">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a:xfrm>
            <a:off x="755650" y="3621617"/>
            <a:ext cx="5761038" cy="0"/>
          </a:xfrm>
          <a:prstGeom prst="line">
            <a:avLst/>
          </a:prstGeom>
          <a:ln w="22225">
            <a:solidFill>
              <a:srgbClr val="FF00FF"/>
            </a:solidFill>
          </a:ln>
        </p:spPr>
        <p:style>
          <a:lnRef idx="1">
            <a:schemeClr val="accent1"/>
          </a:lnRef>
          <a:fillRef idx="0">
            <a:schemeClr val="accent1"/>
          </a:fillRef>
          <a:effectRef idx="0">
            <a:schemeClr val="accent1"/>
          </a:effectRef>
          <a:fontRef idx="minor">
            <a:schemeClr val="tx1"/>
          </a:fontRef>
        </p:style>
      </p:cxnSp>
      <p:sp>
        <p:nvSpPr>
          <p:cNvPr id="10" name="圆角矩形标注 9"/>
          <p:cNvSpPr/>
          <p:nvPr/>
        </p:nvSpPr>
        <p:spPr>
          <a:xfrm>
            <a:off x="1187450" y="452968"/>
            <a:ext cx="6048375" cy="958851"/>
          </a:xfrm>
          <a:prstGeom prst="wedgeRoundRectCallout">
            <a:avLst>
              <a:gd name="adj1" fmla="val 41146"/>
              <a:gd name="adj2" fmla="val 104228"/>
              <a:gd name="adj3" fmla="val 16667"/>
            </a:avLst>
          </a:prstGeom>
        </p:spPr>
        <p:style>
          <a:lnRef idx="1">
            <a:schemeClr val="accent6"/>
          </a:lnRef>
          <a:fillRef idx="2">
            <a:schemeClr val="accent6"/>
          </a:fillRef>
          <a:effectRef idx="1">
            <a:schemeClr val="accent6"/>
          </a:effectRef>
          <a:fontRef idx="minor">
            <a:schemeClr val="dk1"/>
          </a:fontRef>
        </p:style>
        <p:txBody>
          <a:bodyPr anchor="ctr"/>
          <a:lstStyle/>
          <a:p>
            <a:pPr defTabSz="1219200" eaLnBrk="0" fontAlgn="base" hangingPunct="0">
              <a:spcBef>
                <a:spcPct val="0"/>
              </a:spcBef>
              <a:spcAft>
                <a:spcPct val="0"/>
              </a:spcAft>
              <a:defRPr/>
            </a:pPr>
            <a:r>
              <a:rPr lang="zh-CN" altLang="en-US" sz="4265" b="1" dirty="0">
                <a:solidFill>
                  <a:srgbClr val="0000FF"/>
                </a:solidFill>
                <a:latin typeface="楷体" panose="02010609060101010101" pitchFamily="49" charset="-122"/>
                <a:ea typeface="楷体" panose="02010609060101010101" pitchFamily="49" charset="-122"/>
              </a:rPr>
              <a:t>写出老榆树的高大和不容忽视。</a:t>
            </a:r>
          </a:p>
        </p:txBody>
      </p:sp>
      <p:sp>
        <p:nvSpPr>
          <p:cNvPr id="11" name="圆角矩形标注 10"/>
          <p:cNvSpPr/>
          <p:nvPr/>
        </p:nvSpPr>
        <p:spPr>
          <a:xfrm>
            <a:off x="3221038" y="5492751"/>
            <a:ext cx="1981200" cy="903816"/>
          </a:xfrm>
          <a:prstGeom prst="wedgeRoundRectCallout">
            <a:avLst>
              <a:gd name="adj1" fmla="val 12549"/>
              <a:gd name="adj2" fmla="val -160227"/>
              <a:gd name="adj3" fmla="val 16667"/>
            </a:avLst>
          </a:prstGeom>
        </p:spPr>
        <p:style>
          <a:lnRef idx="1">
            <a:schemeClr val="accent6"/>
          </a:lnRef>
          <a:fillRef idx="2">
            <a:schemeClr val="accent6"/>
          </a:fillRef>
          <a:effectRef idx="1">
            <a:schemeClr val="accent6"/>
          </a:effectRef>
          <a:fontRef idx="minor">
            <a:schemeClr val="dk1"/>
          </a:fontRef>
        </p:style>
        <p:txBody>
          <a:bodyPr anchor="ctr"/>
          <a:lstStyle/>
          <a:p>
            <a:pPr defTabSz="1219200" eaLnBrk="0" fontAlgn="base" hangingPunct="0">
              <a:spcBef>
                <a:spcPct val="0"/>
              </a:spcBef>
              <a:spcAft>
                <a:spcPct val="0"/>
              </a:spcAft>
              <a:defRPr/>
            </a:pPr>
            <a:r>
              <a:rPr lang="zh-CN" altLang="en-US" sz="4265" b="1" dirty="0">
                <a:solidFill>
                  <a:srgbClr val="0000FF"/>
                </a:solidFill>
                <a:latin typeface="楷体" panose="02010609060101010101" pitchFamily="49" charset="-122"/>
                <a:ea typeface="楷体" panose="02010609060101010101" pitchFamily="49" charset="-122"/>
              </a:rPr>
              <a:t>充满活力</a:t>
            </a:r>
          </a:p>
        </p:txBody>
      </p:sp>
      <p:cxnSp>
        <p:nvCxnSpPr>
          <p:cNvPr id="12" name="直接连接符 11"/>
          <p:cNvCxnSpPr/>
          <p:nvPr/>
        </p:nvCxnSpPr>
        <p:spPr>
          <a:xfrm>
            <a:off x="6816725" y="3621617"/>
            <a:ext cx="1620838" cy="0"/>
          </a:xfrm>
          <a:prstGeom prst="line">
            <a:avLst/>
          </a:prstGeom>
          <a:ln w="2222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a:off x="755651" y="4389967"/>
            <a:ext cx="4392613" cy="0"/>
          </a:xfrm>
          <a:prstGeom prst="line">
            <a:avLst/>
          </a:prstGeom>
          <a:ln w="22225">
            <a:solidFill>
              <a:srgbClr val="00B05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circl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left)">
                                      <p:cBhvr>
                                        <p:cTn id="14" dur="500"/>
                                        <p:tgtEl>
                                          <p:spTgt spid="6"/>
                                        </p:tgtEl>
                                      </p:cBhvr>
                                    </p:animEffect>
                                  </p:childTnLst>
                                </p:cTn>
                              </p:par>
                              <p:par>
                                <p:cTn id="15" presetID="22" presetClass="entr" presetSubtype="8"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arn(inVertical)">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left)">
                                      <p:cBhvr>
                                        <p:cTn id="27" dur="500"/>
                                        <p:tgtEl>
                                          <p:spTgt spid="12"/>
                                        </p:tgtEl>
                                      </p:cBhvr>
                                    </p:animEffect>
                                  </p:childTnLst>
                                </p:cTn>
                              </p:par>
                              <p:par>
                                <p:cTn id="28" presetID="22" presetClass="entr" presetSubtype="8" fill="hold" nodeType="with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left)">
                                      <p:cBhvr>
                                        <p:cTn id="30" dur="500"/>
                                        <p:tgtEl>
                                          <p:spTgt spid="13"/>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barn(inVertical)">
                                      <p:cBhvr>
                                        <p:cTn id="35" dur="500"/>
                                        <p:tgtEl>
                                          <p:spTgt spid="11"/>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grpId="0" nodeType="clickEffect">
                                  <p:stCondLst>
                                    <p:cond delay="0"/>
                                  </p:stCondLst>
                                  <p:childTnLst>
                                    <p:set>
                                      <p:cBhvr>
                                        <p:cTn id="39" dur="1" fill="hold">
                                          <p:stCondLst>
                                            <p:cond delay="0"/>
                                          </p:stCondLst>
                                        </p:cTn>
                                        <p:tgtEl>
                                          <p:spTgt spid="5"/>
                                        </p:tgtEl>
                                        <p:attrNameLst>
                                          <p:attrName>style.visibility</p:attrName>
                                        </p:attrNameLst>
                                      </p:cBhvr>
                                      <p:to>
                                        <p:strVal val="visible"/>
                                      </p:to>
                                    </p:set>
                                    <p:animEffect transition="in" filter="wipe(up)">
                                      <p:cBhvr>
                                        <p:cTn id="40" dur="500"/>
                                        <p:tgtEl>
                                          <p:spTgt spid="5"/>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wipe(left)">
                                      <p:cBhvr>
                                        <p:cTn id="4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5" grpId="0" animBg="1"/>
      <p:bldP spid="10" grpId="0" animBg="1"/>
      <p:bldP spid="11" grpId="0" animBg="1"/>
    </p:bld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文本框 3"/>
          <p:cNvSpPr txBox="1">
            <a:spLocks noChangeArrowheads="1"/>
          </p:cNvSpPr>
          <p:nvPr/>
        </p:nvSpPr>
        <p:spPr bwMode="auto">
          <a:xfrm>
            <a:off x="419100" y="2476501"/>
            <a:ext cx="1581150" cy="4030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1">
                <a:ln>
                  <a:noFill/>
                </a:ln>
                <a:solidFill>
                  <a:srgbClr val="70AD47">
                    <a:lumMod val="75000"/>
                  </a:srgbClr>
                </a:solidFill>
                <a:effectLst/>
                <a:uLnTx/>
                <a:uFillTx/>
                <a:latin typeface="楷体" panose="02010609060101010101" pitchFamily="49" charset="-122"/>
                <a:ea typeface="楷体" panose="02010609060101010101" pitchFamily="49" charset="-122"/>
                <a:cs typeface="+mn-cs"/>
              </a:rPr>
              <a:t>秋夜将晓出篱门迎凉有感</a:t>
            </a:r>
          </a:p>
        </p:txBody>
      </p:sp>
      <p:sp>
        <p:nvSpPr>
          <p:cNvPr id="13" name="文本框 3"/>
          <p:cNvSpPr txBox="1">
            <a:spLocks noChangeArrowheads="1"/>
          </p:cNvSpPr>
          <p:nvPr/>
        </p:nvSpPr>
        <p:spPr bwMode="auto">
          <a:xfrm>
            <a:off x="2152650" y="1274234"/>
            <a:ext cx="3640138" cy="4030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三万里河东入海</a:t>
            </a:r>
          </a:p>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五千仞岳上摩天</a:t>
            </a:r>
          </a:p>
        </p:txBody>
      </p:sp>
      <p:sp>
        <p:nvSpPr>
          <p:cNvPr id="15" name="文本框 3"/>
          <p:cNvSpPr txBox="1">
            <a:spLocks noChangeArrowheads="1"/>
          </p:cNvSpPr>
          <p:nvPr/>
        </p:nvSpPr>
        <p:spPr bwMode="auto">
          <a:xfrm>
            <a:off x="7360919" y="2681818"/>
            <a:ext cx="1497333" cy="2338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1">
                <a:ln>
                  <a:noFill/>
                </a:ln>
                <a:solidFill>
                  <a:srgbClr val="70AD47">
                    <a:lumMod val="75000"/>
                  </a:srgbClr>
                </a:solidFill>
                <a:effectLst/>
                <a:uLnTx/>
                <a:uFillTx/>
                <a:latin typeface="楷体" panose="02010609060101010101" pitchFamily="49" charset="-122"/>
                <a:ea typeface="楷体" panose="02010609060101010101" pitchFamily="49" charset="-122"/>
                <a:cs typeface="+mn-cs"/>
              </a:rPr>
              <a:t>天下兴亡匹夫有责</a:t>
            </a:r>
            <a:endParaRPr kumimoji="0" lang="zh-CN" altLang="zh-CN" sz="4265" b="1" i="0" u="none" strike="noStrike" kern="1200" cap="none" spc="0" normalizeH="0" baseline="0" noProof="1">
              <a:ln>
                <a:noFill/>
              </a:ln>
              <a:solidFill>
                <a:srgbClr val="70AD47">
                  <a:lumMod val="75000"/>
                </a:srgbClr>
              </a:solidFill>
              <a:effectLst/>
              <a:uLnTx/>
              <a:uFillTx/>
              <a:latin typeface="楷体" panose="02010609060101010101" pitchFamily="49" charset="-122"/>
              <a:ea typeface="楷体" panose="02010609060101010101" pitchFamily="49" charset="-122"/>
              <a:cs typeface="+mn-cs"/>
            </a:endParaRPr>
          </a:p>
        </p:txBody>
      </p:sp>
      <p:sp>
        <p:nvSpPr>
          <p:cNvPr id="19" name="文本框 3"/>
          <p:cNvSpPr txBox="1">
            <a:spLocks noChangeArrowheads="1"/>
          </p:cNvSpPr>
          <p:nvPr/>
        </p:nvSpPr>
        <p:spPr bwMode="auto">
          <a:xfrm>
            <a:off x="5657850" y="2040467"/>
            <a:ext cx="212248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山河壮丽</a:t>
            </a:r>
            <a:endParaRPr kumimoji="0" lang="zh-CN" altLang="zh-CN"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0" name="新月形 19"/>
          <p:cNvSpPr/>
          <p:nvPr/>
        </p:nvSpPr>
        <p:spPr>
          <a:xfrm rot="10800000" flipH="1">
            <a:off x="1897064" y="1678517"/>
            <a:ext cx="204787" cy="3951816"/>
          </a:xfrm>
          <a:prstGeom prst="moon">
            <a:avLst/>
          </a:prstGeom>
          <a:solidFill>
            <a:srgbClr val="92D050"/>
          </a:solidFill>
          <a:ln>
            <a:solidFill>
              <a:srgbClr val="92D050"/>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p:txBody>
      </p:sp>
      <p:sp>
        <p:nvSpPr>
          <p:cNvPr id="27" name="新月形 26"/>
          <p:cNvSpPr/>
          <p:nvPr/>
        </p:nvSpPr>
        <p:spPr>
          <a:xfrm flipH="1">
            <a:off x="7388225" y="1513418"/>
            <a:ext cx="207963" cy="4392083"/>
          </a:xfrm>
          <a:prstGeom prst="moon">
            <a:avLst/>
          </a:prstGeom>
          <a:solidFill>
            <a:srgbClr val="92D050"/>
          </a:solidFill>
          <a:ln>
            <a:solidFill>
              <a:srgbClr val="92D050"/>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p:txBody>
      </p:sp>
      <p:sp>
        <p:nvSpPr>
          <p:cNvPr id="29" name="新月形 28"/>
          <p:cNvSpPr/>
          <p:nvPr/>
        </p:nvSpPr>
        <p:spPr>
          <a:xfrm flipH="1">
            <a:off x="5365750" y="1623484"/>
            <a:ext cx="198438" cy="1498600"/>
          </a:xfrm>
          <a:prstGeom prst="moon">
            <a:avLst/>
          </a:prstGeom>
          <a:solidFill>
            <a:srgbClr val="92D050"/>
          </a:solidFill>
          <a:ln>
            <a:solidFill>
              <a:srgbClr val="92D050"/>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p:txBody>
      </p:sp>
      <p:sp>
        <p:nvSpPr>
          <p:cNvPr id="36" name="文本框 3"/>
          <p:cNvSpPr txBox="1">
            <a:spLocks noChangeArrowheads="1"/>
          </p:cNvSpPr>
          <p:nvPr/>
        </p:nvSpPr>
        <p:spPr bwMode="auto">
          <a:xfrm>
            <a:off x="2063751" y="3655485"/>
            <a:ext cx="3640138" cy="4030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遗民泪尽胡尘里</a:t>
            </a:r>
          </a:p>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南望王师又一年</a:t>
            </a:r>
          </a:p>
        </p:txBody>
      </p:sp>
      <p:sp>
        <p:nvSpPr>
          <p:cNvPr id="37" name="文本框 3"/>
          <p:cNvSpPr txBox="1">
            <a:spLocks noChangeArrowheads="1"/>
          </p:cNvSpPr>
          <p:nvPr/>
        </p:nvSpPr>
        <p:spPr bwMode="auto">
          <a:xfrm>
            <a:off x="5568950" y="4421718"/>
            <a:ext cx="212248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忧国忧民</a:t>
            </a:r>
            <a:endParaRPr kumimoji="0" lang="zh-CN" altLang="zh-CN"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38" name="新月形 37"/>
          <p:cNvSpPr/>
          <p:nvPr/>
        </p:nvSpPr>
        <p:spPr>
          <a:xfrm flipH="1">
            <a:off x="5276850" y="4004734"/>
            <a:ext cx="198438" cy="1496484"/>
          </a:xfrm>
          <a:prstGeom prst="moon">
            <a:avLst/>
          </a:prstGeom>
          <a:solidFill>
            <a:srgbClr val="92D050"/>
          </a:solidFill>
          <a:ln>
            <a:solidFill>
              <a:srgbClr val="92D050"/>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p:txBody>
      </p:sp>
      <p:sp>
        <p:nvSpPr>
          <p:cNvPr id="32779" name="矩形 8"/>
          <p:cNvSpPr>
            <a:spLocks noChangeArrowheads="1"/>
          </p:cNvSpPr>
          <p:nvPr/>
        </p:nvSpPr>
        <p:spPr bwMode="auto">
          <a:xfrm>
            <a:off x="525463" y="110067"/>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FF"/>
                </a:solidFill>
                <a:effectLst/>
                <a:uLnTx/>
                <a:uFillTx/>
                <a:latin typeface="楷体" panose="02010609060101010101" pitchFamily="49" charset="-122"/>
                <a:ea typeface="楷体" panose="02010609060101010101" pitchFamily="49" charset="-122"/>
                <a:cs typeface="+mn-cs"/>
              </a:rPr>
              <a:t>板书设计</a:t>
            </a:r>
            <a:endParaRPr kumimoji="0" lang="zh-CN" altLang="en-US" sz="2400" b="0" i="0" u="none" strike="noStrike" kern="1200" cap="none" spc="0" normalizeH="0" baseline="0" noProof="0">
              <a:ln>
                <a:noFill/>
              </a:ln>
              <a:solidFill>
                <a:srgbClr val="FFFFFF"/>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randombar(horizontal)">
                                      <p:cBhvr>
                                        <p:cTn id="12" dur="500"/>
                                        <p:tgtEl>
                                          <p:spTgt spid="13"/>
                                        </p:tgtEl>
                                      </p:cBhvr>
                                    </p:animEffect>
                                  </p:childTnLst>
                                </p:cTn>
                              </p:par>
                            </p:childTnLst>
                          </p:cTn>
                        </p:par>
                        <p:par>
                          <p:cTn id="13" fill="hold">
                            <p:stCondLst>
                              <p:cond delay="500"/>
                            </p:stCondLst>
                            <p:childTnLst>
                              <p:par>
                                <p:cTn id="14" presetID="16" presetClass="entr" presetSubtype="21" fill="hold" grpId="0" nodeType="after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barn(inVertical)">
                                      <p:cBhvr>
                                        <p:cTn id="16" dur="500"/>
                                        <p:tgtEl>
                                          <p:spTgt spid="29"/>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grpId="0" nodeType="click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randombar(horizontal)">
                                      <p:cBhvr>
                                        <p:cTn id="21" dur="500"/>
                                        <p:tgtEl>
                                          <p:spTgt spid="19"/>
                                        </p:tgtEl>
                                      </p:cBhvr>
                                    </p:animEffect>
                                  </p:childTnLst>
                                </p:cTn>
                              </p:par>
                            </p:childTnLst>
                          </p:cTn>
                        </p:par>
                      </p:childTnLst>
                    </p:cTn>
                  </p:par>
                  <p:par>
                    <p:cTn id="22" fill="hold">
                      <p:stCondLst>
                        <p:cond delay="indefinite"/>
                      </p:stCondLst>
                      <p:childTnLst>
                        <p:par>
                          <p:cTn id="23" fill="hold">
                            <p:stCondLst>
                              <p:cond delay="0"/>
                            </p:stCondLst>
                            <p:childTnLst>
                              <p:par>
                                <p:cTn id="24" presetID="14" presetClass="entr" presetSubtype="10" fill="hold" grpId="0" nodeType="click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randombar(horizontal)">
                                      <p:cBhvr>
                                        <p:cTn id="26" dur="500"/>
                                        <p:tgtEl>
                                          <p:spTgt spid="36"/>
                                        </p:tgtEl>
                                      </p:cBhvr>
                                    </p:animEffect>
                                  </p:childTnLst>
                                </p:cTn>
                              </p:par>
                            </p:childTnLst>
                          </p:cTn>
                        </p:par>
                        <p:par>
                          <p:cTn id="27" fill="hold">
                            <p:stCondLst>
                              <p:cond delay="500"/>
                            </p:stCondLst>
                            <p:childTnLst>
                              <p:par>
                                <p:cTn id="28" presetID="16" presetClass="entr" presetSubtype="21" fill="hold" grpId="0" nodeType="afterEffect">
                                  <p:stCondLst>
                                    <p:cond delay="0"/>
                                  </p:stCondLst>
                                  <p:childTnLst>
                                    <p:set>
                                      <p:cBhvr>
                                        <p:cTn id="29" dur="1" fill="hold">
                                          <p:stCondLst>
                                            <p:cond delay="0"/>
                                          </p:stCondLst>
                                        </p:cTn>
                                        <p:tgtEl>
                                          <p:spTgt spid="38"/>
                                        </p:tgtEl>
                                        <p:attrNameLst>
                                          <p:attrName>style.visibility</p:attrName>
                                        </p:attrNameLst>
                                      </p:cBhvr>
                                      <p:to>
                                        <p:strVal val="visible"/>
                                      </p:to>
                                    </p:set>
                                    <p:animEffect transition="in" filter="barn(inVertical)">
                                      <p:cBhvr>
                                        <p:cTn id="30" dur="500"/>
                                        <p:tgtEl>
                                          <p:spTgt spid="38"/>
                                        </p:tgtEl>
                                      </p:cBhvr>
                                    </p:animEffect>
                                  </p:childTnLst>
                                </p:cTn>
                              </p:par>
                            </p:childTnLst>
                          </p:cTn>
                        </p:par>
                      </p:childTnLst>
                    </p:cTn>
                  </p:par>
                  <p:par>
                    <p:cTn id="31" fill="hold">
                      <p:stCondLst>
                        <p:cond delay="indefinite"/>
                      </p:stCondLst>
                      <p:childTnLst>
                        <p:par>
                          <p:cTn id="32" fill="hold">
                            <p:stCondLst>
                              <p:cond delay="0"/>
                            </p:stCondLst>
                            <p:childTnLst>
                              <p:par>
                                <p:cTn id="33" presetID="14" presetClass="entr" presetSubtype="10" fill="hold" grpId="0" nodeType="clickEffect">
                                  <p:stCondLst>
                                    <p:cond delay="0"/>
                                  </p:stCondLst>
                                  <p:childTnLst>
                                    <p:set>
                                      <p:cBhvr>
                                        <p:cTn id="34" dur="1" fill="hold">
                                          <p:stCondLst>
                                            <p:cond delay="0"/>
                                          </p:stCondLst>
                                        </p:cTn>
                                        <p:tgtEl>
                                          <p:spTgt spid="37"/>
                                        </p:tgtEl>
                                        <p:attrNameLst>
                                          <p:attrName>style.visibility</p:attrName>
                                        </p:attrNameLst>
                                      </p:cBhvr>
                                      <p:to>
                                        <p:strVal val="visible"/>
                                      </p:to>
                                    </p:set>
                                    <p:animEffect transition="in" filter="randombar(horizontal)">
                                      <p:cBhvr>
                                        <p:cTn id="35" dur="500"/>
                                        <p:tgtEl>
                                          <p:spTgt spid="37"/>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grpId="0" nodeType="clickEffect">
                                  <p:stCondLst>
                                    <p:cond delay="0"/>
                                  </p:stCondLst>
                                  <p:childTnLst>
                                    <p:set>
                                      <p:cBhvr>
                                        <p:cTn id="39" dur="1" fill="hold">
                                          <p:stCondLst>
                                            <p:cond delay="0"/>
                                          </p:stCondLst>
                                        </p:cTn>
                                        <p:tgtEl>
                                          <p:spTgt spid="27"/>
                                        </p:tgtEl>
                                        <p:attrNameLst>
                                          <p:attrName>style.visibility</p:attrName>
                                        </p:attrNameLst>
                                      </p:cBhvr>
                                      <p:to>
                                        <p:strVal val="visible"/>
                                      </p:to>
                                    </p:set>
                                    <p:animEffect transition="in" filter="barn(inVertical)">
                                      <p:cBhvr>
                                        <p:cTn id="40" dur="500"/>
                                        <p:tgtEl>
                                          <p:spTgt spid="27"/>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grpId="0" nodeType="click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p:cTn id="45" dur="500" fill="hold"/>
                                        <p:tgtEl>
                                          <p:spTgt spid="15"/>
                                        </p:tgtEl>
                                        <p:attrNameLst>
                                          <p:attrName>ppt_w</p:attrName>
                                        </p:attrNameLst>
                                      </p:cBhvr>
                                      <p:tavLst>
                                        <p:tav tm="0">
                                          <p:val>
                                            <p:fltVal val="0"/>
                                          </p:val>
                                        </p:tav>
                                        <p:tav tm="100000">
                                          <p:val>
                                            <p:strVal val="#ppt_w"/>
                                          </p:val>
                                        </p:tav>
                                      </p:tavLst>
                                    </p:anim>
                                    <p:anim calcmode="lin" valueType="num">
                                      <p:cBhvr>
                                        <p:cTn id="46" dur="500" fill="hold"/>
                                        <p:tgtEl>
                                          <p:spTgt spid="15"/>
                                        </p:tgtEl>
                                        <p:attrNameLst>
                                          <p:attrName>ppt_h</p:attrName>
                                        </p:attrNameLst>
                                      </p:cBhvr>
                                      <p:tavLst>
                                        <p:tav tm="0">
                                          <p:val>
                                            <p:fltVal val="0"/>
                                          </p:val>
                                        </p:tav>
                                        <p:tav tm="100000">
                                          <p:val>
                                            <p:strVal val="#ppt_h"/>
                                          </p:val>
                                        </p:tav>
                                      </p:tavLst>
                                    </p:anim>
                                    <p:animEffect transition="in" filter="fade">
                                      <p:cBhvr>
                                        <p:cTn id="4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P spid="19" grpId="0"/>
      <p:bldP spid="20" grpId="0" animBg="1"/>
      <p:bldP spid="27" grpId="0" animBg="1"/>
      <p:bldP spid="29" grpId="0" animBg="1"/>
      <p:bldP spid="36" grpId="0"/>
      <p:bldP spid="37" grpId="0"/>
      <p:bldP spid="38" grpId="0" animBg="1"/>
    </p:bldLst>
  </p:timing>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a:spLocks noChangeArrowheads="1"/>
          </p:cNvSpPr>
          <p:nvPr/>
        </p:nvSpPr>
        <p:spPr bwMode="auto">
          <a:xfrm>
            <a:off x="746125" y="1733551"/>
            <a:ext cx="5607050"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3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秋夜将晓出篱门迎凉有感</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通过对祖国壮丽山河和遗民的描写，表现了有心杀敌却无力回天的悲痛，表达了诗人忧国忧民的爱国情怀。</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pic>
        <p:nvPicPr>
          <p:cNvPr id="2" name="图片 1"/>
          <p:cNvPicPr>
            <a:picLocks noChangeAspect="1"/>
          </p:cNvPicPr>
          <p:nvPr/>
        </p:nvPicPr>
        <p:blipFill>
          <a:blip r:embed="rId2" cstate="email"/>
          <a:stretch>
            <a:fillRect/>
          </a:stretch>
        </p:blipFill>
        <p:spPr>
          <a:xfrm>
            <a:off x="6247896" y="2712452"/>
            <a:ext cx="2501818" cy="2362536"/>
          </a:xfrm>
          <a:prstGeom prst="dodecagon">
            <a:avLst/>
          </a:prstGeom>
        </p:spPr>
      </p:pic>
      <p:sp>
        <p:nvSpPr>
          <p:cNvPr id="33795" name="矩形 8"/>
          <p:cNvSpPr>
            <a:spLocks noChangeArrowheads="1"/>
          </p:cNvSpPr>
          <p:nvPr/>
        </p:nvSpPr>
        <p:spPr bwMode="auto">
          <a:xfrm>
            <a:off x="525463" y="110067"/>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FF"/>
                </a:solidFill>
                <a:effectLst/>
                <a:uLnTx/>
                <a:uFillTx/>
                <a:latin typeface="楷体" panose="02010609060101010101" pitchFamily="49" charset="-122"/>
                <a:ea typeface="楷体" panose="02010609060101010101" pitchFamily="49" charset="-122"/>
                <a:cs typeface="+mn-cs"/>
              </a:rPr>
              <a:t>主旨概括</a:t>
            </a:r>
            <a:endParaRPr kumimoji="0" lang="zh-CN" altLang="en-US" sz="2400" b="0" i="0" u="none" strike="noStrike" kern="1200" cap="none" spc="0" normalizeH="0" baseline="0" noProof="0">
              <a:ln>
                <a:noFill/>
              </a:ln>
              <a:solidFill>
                <a:srgbClr val="FFFFFF"/>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7" name="图片 6"/>
          <p:cNvPicPr>
            <a:picLocks noChangeAspect="1" noChangeArrowheads="1"/>
          </p:cNvPicPr>
          <p:nvPr/>
        </p:nvPicPr>
        <p:blipFill>
          <a:blip r:embed="rId2" cstate="email"/>
          <a:srcRect/>
          <a:stretch>
            <a:fillRect/>
          </a:stretch>
        </p:blipFill>
        <p:spPr bwMode="auto">
          <a:xfrm>
            <a:off x="1" y="0"/>
            <a:ext cx="91424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矩形 13"/>
          <p:cNvSpPr>
            <a:spLocks noChangeArrowheads="1"/>
          </p:cNvSpPr>
          <p:nvPr/>
        </p:nvSpPr>
        <p:spPr bwMode="auto">
          <a:xfrm>
            <a:off x="1335089" y="4582586"/>
            <a:ext cx="6672262" cy="2973122"/>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3">
            <a:schemeClr val="lt1"/>
          </a:lnRef>
          <a:fillRef idx="1">
            <a:schemeClr val="accent5"/>
          </a:fillRef>
          <a:effectRef idx="1">
            <a:schemeClr val="accent5"/>
          </a:effectRef>
          <a:fontRef idx="minor">
            <a:schemeClr val="lt1"/>
          </a:fontRef>
        </p:style>
        <p:txBody>
          <a:bodyPr lIns="26880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72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闻官军收河南河北</a:t>
            </a:r>
          </a:p>
        </p:txBody>
      </p:sp>
    </p:spTree>
  </p:cSld>
  <p:clrMapOvr>
    <a:masterClrMapping/>
  </p:clrMapOvr>
  <p:transition spd="slow">
    <p:cover dir="rd"/>
  </p:transition>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矩形 1"/>
          <p:cNvSpPr>
            <a:spLocks noChangeArrowheads="1"/>
          </p:cNvSpPr>
          <p:nvPr/>
        </p:nvSpPr>
        <p:spPr bwMode="auto">
          <a:xfrm>
            <a:off x="609600" y="1373718"/>
            <a:ext cx="6565900" cy="66928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10000"/>
              </a:lnSpc>
              <a:spcBef>
                <a:spcPts val="8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杜甫（</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712—770</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），字子美，尝自称少陵野老。唐朝现实主义诗人。后世称其杜工部，也称杜少陵。与李白齐名，世称“李杜”。</a:t>
            </a:r>
          </a:p>
          <a:p>
            <a:pPr marL="0" marR="0" lvl="0" indent="0" algn="l" defTabSz="1219200" rtl="0" eaLnBrk="1" fontAlgn="base" latinLnBrk="0" hangingPunct="1">
              <a:lnSpc>
                <a:spcPct val="110000"/>
              </a:lnSpc>
              <a:spcBef>
                <a:spcPts val="8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主要作品：</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蜀相</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望岳</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春夜喜雨</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月夜忆舍弟</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等。</a:t>
            </a:r>
          </a:p>
        </p:txBody>
      </p:sp>
      <p:sp>
        <p:nvSpPr>
          <p:cNvPr id="35842" name="矩形 8"/>
          <p:cNvSpPr>
            <a:spLocks noChangeArrowheads="1"/>
          </p:cNvSpPr>
          <p:nvPr/>
        </p:nvSpPr>
        <p:spPr bwMode="auto">
          <a:xfrm>
            <a:off x="534988" y="127000"/>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FF"/>
                </a:solidFill>
                <a:effectLst/>
                <a:uLnTx/>
                <a:uFillTx/>
                <a:latin typeface="楷体" panose="02010609060101010101" pitchFamily="49" charset="-122"/>
                <a:ea typeface="楷体" panose="02010609060101010101" pitchFamily="49" charset="-122"/>
                <a:cs typeface="+mn-cs"/>
              </a:rPr>
              <a:t>作者简介</a:t>
            </a:r>
            <a:endParaRPr kumimoji="0" lang="zh-CN" altLang="en-US" sz="2400" b="0" i="0" u="none" strike="noStrike" kern="1200" cap="none" spc="0" normalizeH="0" baseline="0" noProof="0">
              <a:ln>
                <a:noFill/>
              </a:ln>
              <a:solidFill>
                <a:srgbClr val="FFFFFF"/>
              </a:solidFill>
              <a:effectLst/>
              <a:uLnTx/>
              <a:uFillTx/>
              <a:latin typeface="Arial" panose="020B0604020202020204" pitchFamily="34" charset="0"/>
              <a:ea typeface="宋体" panose="02010600030101010101" pitchFamily="2" charset="-122"/>
              <a:cs typeface="+mn-cs"/>
            </a:endParaRPr>
          </a:p>
        </p:txBody>
      </p:sp>
      <p:pic>
        <p:nvPicPr>
          <p:cNvPr id="2" name="图片 1"/>
          <p:cNvPicPr>
            <a:picLocks noChangeAspect="1"/>
          </p:cNvPicPr>
          <p:nvPr/>
        </p:nvPicPr>
        <p:blipFill>
          <a:blip r:embed="rId2" cstate="email"/>
          <a:stretch>
            <a:fillRect/>
          </a:stretch>
        </p:blipFill>
        <p:spPr>
          <a:xfrm>
            <a:off x="7055185" y="1958109"/>
            <a:ext cx="1889300" cy="3662217"/>
          </a:xfrm>
          <a:prstGeom prst="ellipse">
            <a:avLst/>
          </a:prstGeom>
          <a:ln>
            <a:noFill/>
          </a:ln>
          <a:effectLst>
            <a:softEdge rad="112500"/>
          </a:effectLst>
        </p:spPr>
      </p:pic>
    </p:spTree>
  </p:cSld>
  <p:clrMapOvr>
    <a:masterClrMapping/>
  </p:clrMapOvr>
  <p:transition spd="slow">
    <p:cover dir="rd"/>
  </p:transition>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 Box 15"/>
          <p:cNvSpPr txBox="1">
            <a:spLocks noChangeArrowheads="1"/>
          </p:cNvSpPr>
          <p:nvPr/>
        </p:nvSpPr>
        <p:spPr bwMode="auto">
          <a:xfrm>
            <a:off x="684214" y="1276352"/>
            <a:ext cx="7988300" cy="89325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闻官军收河南河北</a:t>
            </a:r>
          </a:p>
          <a:p>
            <a:pPr marL="0" marR="0" lvl="0" indent="0" algn="ctr" defTabSz="1219200" rtl="0" eaLnBrk="1" fontAlgn="base" latinLnBrk="0" hangingPunct="1">
              <a:lnSpc>
                <a:spcPct val="130000"/>
              </a:lnSpc>
              <a:spcBef>
                <a:spcPct val="0"/>
              </a:spcBef>
              <a:spcAft>
                <a:spcPts val="2400"/>
              </a:spcAft>
              <a:buClrTx/>
              <a:buSzTx/>
              <a:buFontTx/>
              <a:buNone/>
              <a:defRPr/>
            </a:pPr>
            <a:r>
              <a:rPr kumimoji="0" lang="en-US" altLang="zh-CN"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唐</a:t>
            </a:r>
            <a:r>
              <a:rPr kumimoji="0" lang="en-US" altLang="zh-CN"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杜甫</a:t>
            </a: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剑外忽传收蓟北，初闻涕泪满衣裳。</a:t>
            </a:r>
            <a:endPar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却看妻子愁何在，漫卷诗书喜欲狂。</a:t>
            </a:r>
            <a:endPar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白日放歌须纵酒，青春作伴好还乡。</a:t>
            </a:r>
            <a:endPar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即从巴峡穿巫峡，便下襄阳向洛阳。</a:t>
            </a:r>
          </a:p>
        </p:txBody>
      </p:sp>
      <p:sp>
        <p:nvSpPr>
          <p:cNvPr id="36866" name="矩形 13"/>
          <p:cNvSpPr>
            <a:spLocks noChangeArrowheads="1"/>
          </p:cNvSpPr>
          <p:nvPr/>
        </p:nvSpPr>
        <p:spPr bwMode="auto">
          <a:xfrm>
            <a:off x="508001" y="387351"/>
            <a:ext cx="7583488"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自由读古诗，把字读准确，把诗读通顺。</a:t>
            </a:r>
          </a:p>
        </p:txBody>
      </p:sp>
      <p:sp>
        <p:nvSpPr>
          <p:cNvPr id="4" name="矩形 3"/>
          <p:cNvSpPr/>
          <p:nvPr/>
        </p:nvSpPr>
        <p:spPr>
          <a:xfrm>
            <a:off x="3376615" y="2783417"/>
            <a:ext cx="736099" cy="748666"/>
          </a:xfrm>
          <a:prstGeom prst="rect">
            <a:avLst/>
          </a:prstGeom>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0" cap="none" spc="0" normalizeH="0" baseline="0" noProof="0" dirty="0" err="1">
                <a:ln>
                  <a:noFill/>
                </a:ln>
                <a:solidFill>
                  <a:srgbClr val="0000FF"/>
                </a:solidFill>
                <a:effectLst/>
                <a:uLnTx/>
                <a:uFillTx/>
                <a:latin typeface="宋体" panose="02010600030101010101" pitchFamily="2" charset="-122"/>
                <a:ea typeface="宋体" panose="02010600030101010101" pitchFamily="2" charset="-122"/>
                <a:cs typeface="+mn-cs"/>
              </a:rPr>
              <a:t>jì</a:t>
            </a:r>
            <a:endParaRPr kumimoji="0" lang="zh-CN" altLang="en-US" sz="2400" b="0" i="0" u="none" strike="noStrike" kern="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4" name="矩形 13"/>
          <p:cNvSpPr/>
          <p:nvPr/>
        </p:nvSpPr>
        <p:spPr>
          <a:xfrm>
            <a:off x="5416552" y="2783417"/>
            <a:ext cx="736099" cy="748666"/>
          </a:xfrm>
          <a:prstGeom prst="rect">
            <a:avLst/>
          </a:prstGeom>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0" cap="none" spc="0" normalizeH="0" baseline="0" noProof="0" dirty="0" err="1">
                <a:ln>
                  <a:noFill/>
                </a:ln>
                <a:solidFill>
                  <a:srgbClr val="0000FF"/>
                </a:solidFill>
                <a:effectLst/>
                <a:uLnTx/>
                <a:uFillTx/>
                <a:latin typeface="宋体" panose="02010600030101010101" pitchFamily="2" charset="-122"/>
                <a:ea typeface="宋体" panose="02010600030101010101" pitchFamily="2" charset="-122"/>
                <a:cs typeface="+mn-cs"/>
              </a:rPr>
              <a:t>tì</a:t>
            </a:r>
            <a:endParaRPr kumimoji="0" lang="zh-CN" altLang="en-US" sz="2400" b="0" i="0" u="none" strike="noStrike" kern="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27" name="矩形 26"/>
          <p:cNvSpPr/>
          <p:nvPr/>
        </p:nvSpPr>
        <p:spPr>
          <a:xfrm>
            <a:off x="6753225" y="2772833"/>
            <a:ext cx="1563248" cy="748666"/>
          </a:xfrm>
          <a:prstGeom prst="rect">
            <a:avLst/>
          </a:prstGeom>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0" cap="none" spc="0" normalizeH="0" baseline="0" noProof="0" dirty="0" err="1">
                <a:ln>
                  <a:noFill/>
                </a:ln>
                <a:solidFill>
                  <a:srgbClr val="0000FF"/>
                </a:solidFill>
                <a:effectLst/>
                <a:uLnTx/>
                <a:uFillTx/>
                <a:latin typeface="宋体" panose="02010600030101010101" pitchFamily="2" charset="-122"/>
                <a:ea typeface="宋体" panose="02010600030101010101" pitchFamily="2" charset="-122"/>
                <a:cs typeface="+mn-cs"/>
              </a:rPr>
              <a:t>chánɡ</a:t>
            </a:r>
            <a:endParaRPr kumimoji="0" lang="zh-CN" altLang="en-US" sz="2400" b="0" i="0" u="none" strike="noStrike" kern="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28" name="矩形 27"/>
          <p:cNvSpPr/>
          <p:nvPr/>
        </p:nvSpPr>
        <p:spPr>
          <a:xfrm>
            <a:off x="5124450" y="5439833"/>
            <a:ext cx="1563248" cy="748666"/>
          </a:xfrm>
          <a:prstGeom prst="rect">
            <a:avLst/>
          </a:prstGeom>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0" cap="none" spc="0" normalizeH="0" baseline="0" noProof="0" dirty="0" err="1">
                <a:ln>
                  <a:noFill/>
                </a:ln>
                <a:solidFill>
                  <a:srgbClr val="0000FF"/>
                </a:solidFill>
                <a:effectLst/>
                <a:uLnTx/>
                <a:uFillTx/>
                <a:latin typeface="宋体" panose="02010600030101010101" pitchFamily="2" charset="-122"/>
                <a:ea typeface="宋体" panose="02010600030101010101" pitchFamily="2" charset="-122"/>
                <a:cs typeface="+mn-cs"/>
              </a:rPr>
              <a:t>xiānɡ</a:t>
            </a:r>
            <a:endParaRPr kumimoji="0" lang="zh-CN" altLang="en-US" sz="2400" b="0" i="0" u="none" strike="noStrike" kern="0" cap="none" spc="0" normalizeH="0" baseline="0" noProof="0" dirty="0">
              <a:ln>
                <a:noFill/>
              </a:ln>
              <a:solidFill>
                <a:srgbClr val="0000FF"/>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1000"/>
                                        <p:tgtEl>
                                          <p:spTgt spid="14"/>
                                        </p:tgtEl>
                                      </p:cBhvr>
                                    </p:animEffect>
                                    <p:anim calcmode="lin" valueType="num">
                                      <p:cBhvr>
                                        <p:cTn id="15" dur="1000" fill="hold"/>
                                        <p:tgtEl>
                                          <p:spTgt spid="14"/>
                                        </p:tgtEl>
                                        <p:attrNameLst>
                                          <p:attrName>ppt_x</p:attrName>
                                        </p:attrNameLst>
                                      </p:cBhvr>
                                      <p:tavLst>
                                        <p:tav tm="0">
                                          <p:val>
                                            <p:strVal val="#ppt_x"/>
                                          </p:val>
                                        </p:tav>
                                        <p:tav tm="100000">
                                          <p:val>
                                            <p:strVal val="#ppt_x"/>
                                          </p:val>
                                        </p:tav>
                                      </p:tavLst>
                                    </p:anim>
                                    <p:anim calcmode="lin" valueType="num">
                                      <p:cBhvr>
                                        <p:cTn id="1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anim calcmode="lin" valueType="num">
                                      <p:cBhvr>
                                        <p:cTn id="22" dur="1000" fill="hold"/>
                                        <p:tgtEl>
                                          <p:spTgt spid="27"/>
                                        </p:tgtEl>
                                        <p:attrNameLst>
                                          <p:attrName>ppt_x</p:attrName>
                                        </p:attrNameLst>
                                      </p:cBhvr>
                                      <p:tavLst>
                                        <p:tav tm="0">
                                          <p:val>
                                            <p:strVal val="#ppt_x"/>
                                          </p:val>
                                        </p:tav>
                                        <p:tav tm="100000">
                                          <p:val>
                                            <p:strVal val="#ppt_x"/>
                                          </p:val>
                                        </p:tav>
                                      </p:tavLst>
                                    </p:anim>
                                    <p:anim calcmode="lin" valueType="num">
                                      <p:cBhvr>
                                        <p:cTn id="23"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1000"/>
                                        <p:tgtEl>
                                          <p:spTgt spid="28"/>
                                        </p:tgtEl>
                                      </p:cBhvr>
                                    </p:animEffect>
                                    <p:anim calcmode="lin" valueType="num">
                                      <p:cBhvr>
                                        <p:cTn id="29" dur="1000" fill="hold"/>
                                        <p:tgtEl>
                                          <p:spTgt spid="28"/>
                                        </p:tgtEl>
                                        <p:attrNameLst>
                                          <p:attrName>ppt_x</p:attrName>
                                        </p:attrNameLst>
                                      </p:cBhvr>
                                      <p:tavLst>
                                        <p:tav tm="0">
                                          <p:val>
                                            <p:strVal val="#ppt_x"/>
                                          </p:val>
                                        </p:tav>
                                        <p:tav tm="100000">
                                          <p:val>
                                            <p:strVal val="#ppt_x"/>
                                          </p:val>
                                        </p:tav>
                                      </p:tavLst>
                                    </p:anim>
                                    <p:anim calcmode="lin" valueType="num">
                                      <p:cBhvr>
                                        <p:cTn id="30"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0" presetClass="exit" presetSubtype="0" fill="hold" grpId="1" nodeType="clickEffect">
                                  <p:stCondLst>
                                    <p:cond delay="0"/>
                                  </p:stCondLst>
                                  <p:childTnLst>
                                    <p:animEffect transition="out" filter="fade">
                                      <p:cBhvr>
                                        <p:cTn id="34" dur="500"/>
                                        <p:tgtEl>
                                          <p:spTgt spid="4"/>
                                        </p:tgtEl>
                                      </p:cBhvr>
                                    </p:animEffect>
                                    <p:set>
                                      <p:cBhvr>
                                        <p:cTn id="35" dur="1" fill="hold">
                                          <p:stCondLst>
                                            <p:cond delay="499"/>
                                          </p:stCondLst>
                                        </p:cTn>
                                        <p:tgtEl>
                                          <p:spTgt spid="4"/>
                                        </p:tgtEl>
                                        <p:attrNameLst>
                                          <p:attrName>style.visibility</p:attrName>
                                        </p:attrNameLst>
                                      </p:cBhvr>
                                      <p:to>
                                        <p:strVal val="hidden"/>
                                      </p:to>
                                    </p:set>
                                  </p:childTnLst>
                                </p:cTn>
                              </p:par>
                              <p:par>
                                <p:cTn id="36" presetID="10" presetClass="exit" presetSubtype="0" fill="hold" grpId="1" nodeType="withEffect">
                                  <p:stCondLst>
                                    <p:cond delay="0"/>
                                  </p:stCondLst>
                                  <p:childTnLst>
                                    <p:animEffect transition="out" filter="fade">
                                      <p:cBhvr>
                                        <p:cTn id="37" dur="500"/>
                                        <p:tgtEl>
                                          <p:spTgt spid="14"/>
                                        </p:tgtEl>
                                      </p:cBhvr>
                                    </p:animEffect>
                                    <p:set>
                                      <p:cBhvr>
                                        <p:cTn id="38" dur="1" fill="hold">
                                          <p:stCondLst>
                                            <p:cond delay="499"/>
                                          </p:stCondLst>
                                        </p:cTn>
                                        <p:tgtEl>
                                          <p:spTgt spid="14"/>
                                        </p:tgtEl>
                                        <p:attrNameLst>
                                          <p:attrName>style.visibility</p:attrName>
                                        </p:attrNameLst>
                                      </p:cBhvr>
                                      <p:to>
                                        <p:strVal val="hidden"/>
                                      </p:to>
                                    </p:set>
                                  </p:childTnLst>
                                </p:cTn>
                              </p:par>
                              <p:par>
                                <p:cTn id="39" presetID="10" presetClass="exit" presetSubtype="0" fill="hold" grpId="1" nodeType="withEffect">
                                  <p:stCondLst>
                                    <p:cond delay="0"/>
                                  </p:stCondLst>
                                  <p:childTnLst>
                                    <p:animEffect transition="out" filter="fade">
                                      <p:cBhvr>
                                        <p:cTn id="40" dur="500"/>
                                        <p:tgtEl>
                                          <p:spTgt spid="27"/>
                                        </p:tgtEl>
                                      </p:cBhvr>
                                    </p:animEffect>
                                    <p:set>
                                      <p:cBhvr>
                                        <p:cTn id="41" dur="1" fill="hold">
                                          <p:stCondLst>
                                            <p:cond delay="499"/>
                                          </p:stCondLst>
                                        </p:cTn>
                                        <p:tgtEl>
                                          <p:spTgt spid="27"/>
                                        </p:tgtEl>
                                        <p:attrNameLst>
                                          <p:attrName>style.visibility</p:attrName>
                                        </p:attrNameLst>
                                      </p:cBhvr>
                                      <p:to>
                                        <p:strVal val="hidden"/>
                                      </p:to>
                                    </p:set>
                                  </p:childTnLst>
                                </p:cTn>
                              </p:par>
                              <p:par>
                                <p:cTn id="42" presetID="10" presetClass="exit" presetSubtype="0" fill="hold" grpId="1" nodeType="withEffect">
                                  <p:stCondLst>
                                    <p:cond delay="0"/>
                                  </p:stCondLst>
                                  <p:childTnLst>
                                    <p:animEffect transition="out" filter="fade">
                                      <p:cBhvr>
                                        <p:cTn id="43" dur="500"/>
                                        <p:tgtEl>
                                          <p:spTgt spid="28"/>
                                        </p:tgtEl>
                                      </p:cBhvr>
                                    </p:animEffect>
                                    <p:set>
                                      <p:cBhvr>
                                        <p:cTn id="44" dur="1" fill="hold">
                                          <p:stCondLst>
                                            <p:cond delay="499"/>
                                          </p:stCondLst>
                                        </p:cTn>
                                        <p:tgtEl>
                                          <p:spTgt spid="2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14" grpId="0"/>
      <p:bldP spid="14" grpId="1"/>
      <p:bldP spid="27" grpId="0"/>
      <p:bldP spid="27" grpId="1"/>
      <p:bldP spid="28" grpId="0"/>
      <p:bldP spid="28" grpId="1"/>
    </p:bldLst>
  </p:timing>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p:cNvSpPr txBox="1">
            <a:spLocks noChangeArrowheads="1"/>
          </p:cNvSpPr>
          <p:nvPr/>
        </p:nvSpPr>
        <p:spPr bwMode="auto">
          <a:xfrm>
            <a:off x="1363664" y="1644651"/>
            <a:ext cx="670718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剑外忽传收蓟北，初闻涕泪满衣裳。</a:t>
            </a:r>
            <a:endPar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4" name="Text Box 3"/>
          <p:cNvSpPr txBox="1">
            <a:spLocks noChangeArrowheads="1"/>
          </p:cNvSpPr>
          <p:nvPr/>
        </p:nvSpPr>
        <p:spPr bwMode="auto">
          <a:xfrm>
            <a:off x="558801" y="2971801"/>
            <a:ext cx="8026400"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译文</a:t>
            </a:r>
            <a:r>
              <a:rPr kumimoji="0" lang="en-US" altLang="zh-CN"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忽然间从剑门关外传来了收复蓟北的消息，我刚刚听到这个喜讯，眼泪就洒满了衣裳。</a:t>
            </a:r>
          </a:p>
        </p:txBody>
      </p:sp>
      <p:sp>
        <p:nvSpPr>
          <p:cNvPr id="37891" name="矩形 10"/>
          <p:cNvSpPr>
            <a:spLocks noChangeArrowheads="1"/>
          </p:cNvSpPr>
          <p:nvPr/>
        </p:nvSpPr>
        <p:spPr bwMode="auto">
          <a:xfrm>
            <a:off x="534988" y="127000"/>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FF"/>
                </a:solidFill>
                <a:effectLst/>
                <a:uLnTx/>
                <a:uFillTx/>
                <a:latin typeface="楷体" panose="02010609060101010101" pitchFamily="49" charset="-122"/>
                <a:ea typeface="楷体" panose="02010609060101010101" pitchFamily="49" charset="-122"/>
                <a:cs typeface="+mn-cs"/>
              </a:rPr>
              <a:t>诗歌解读</a:t>
            </a:r>
            <a:endParaRPr kumimoji="0" lang="zh-CN" altLang="en-US" sz="2400" b="0" i="0" u="none" strike="noStrike" kern="1200" cap="none" spc="0" normalizeH="0" baseline="0" noProof="0">
              <a:ln>
                <a:noFill/>
              </a:ln>
              <a:solidFill>
                <a:srgbClr val="FFFFFF"/>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p:cNvSpPr txBox="1">
            <a:spLocks noChangeArrowheads="1"/>
          </p:cNvSpPr>
          <p:nvPr/>
        </p:nvSpPr>
        <p:spPr bwMode="auto">
          <a:xfrm>
            <a:off x="1397001" y="836084"/>
            <a:ext cx="67087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剑外忽传收蓟北，初闻涕泪满衣裳。</a:t>
            </a:r>
            <a:endPar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0" name="Text Box 3"/>
          <p:cNvSpPr txBox="1">
            <a:spLocks noChangeArrowheads="1"/>
          </p:cNvSpPr>
          <p:nvPr/>
        </p:nvSpPr>
        <p:spPr bwMode="auto">
          <a:xfrm>
            <a:off x="568326" y="1686984"/>
            <a:ext cx="8005763"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u"/>
              <a:defRPr/>
            </a:pP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这两句主要写了什么内容？你从“忽”字看出了什么？</a:t>
            </a:r>
          </a:p>
        </p:txBody>
      </p:sp>
      <p:sp>
        <p:nvSpPr>
          <p:cNvPr id="24" name="Text Box 3"/>
          <p:cNvSpPr txBox="1">
            <a:spLocks noChangeArrowheads="1"/>
          </p:cNvSpPr>
          <p:nvPr/>
        </p:nvSpPr>
        <p:spPr bwMode="auto">
          <a:xfrm>
            <a:off x="1041401" y="3397251"/>
            <a:ext cx="7688263"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    主要内容：诗人听到收复蓟北的消息时的心情。</a:t>
            </a:r>
            <a:endParaRPr kumimoji="0" lang="en-US" altLang="zh-CN"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“忽”字写出了这一喜讯来得突然。</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24">
                                            <p:txEl>
                                              <p:pRg st="0" end="0"/>
                                            </p:txEl>
                                          </p:spTgt>
                                        </p:tgtEl>
                                        <p:attrNameLst>
                                          <p:attrName>style.visibility</p:attrName>
                                        </p:attrNameLst>
                                      </p:cBhvr>
                                      <p:to>
                                        <p:strVal val="visible"/>
                                      </p:to>
                                    </p:set>
                                    <p:animEffect transition="in" filter="barn(inVertical)">
                                      <p:cBhvr>
                                        <p:cTn id="14" dur="500"/>
                                        <p:tgtEl>
                                          <p:spTgt spid="24">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24">
                                            <p:txEl>
                                              <p:pRg st="1" end="1"/>
                                            </p:txEl>
                                          </p:spTgt>
                                        </p:tgtEl>
                                        <p:attrNameLst>
                                          <p:attrName>style.visibility</p:attrName>
                                        </p:attrNameLst>
                                      </p:cBhvr>
                                      <p:to>
                                        <p:strVal val="visible"/>
                                      </p:to>
                                    </p:set>
                                    <p:animEffect transition="in" filter="barn(inVertical)">
                                      <p:cBhvr>
                                        <p:cTn id="19" dur="500"/>
                                        <p:tgtEl>
                                          <p:spTgt spid="2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p:cNvSpPr txBox="1">
            <a:spLocks noChangeArrowheads="1"/>
          </p:cNvSpPr>
          <p:nvPr/>
        </p:nvSpPr>
        <p:spPr bwMode="auto">
          <a:xfrm>
            <a:off x="1397001" y="1079500"/>
            <a:ext cx="67087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剑外忽传收蓟北，初闻涕泪满衣裳。</a:t>
            </a:r>
            <a:endPar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0" name="Text Box 3"/>
          <p:cNvSpPr txBox="1">
            <a:spLocks noChangeArrowheads="1"/>
          </p:cNvSpPr>
          <p:nvPr/>
        </p:nvSpPr>
        <p:spPr bwMode="auto">
          <a:xfrm>
            <a:off x="568326" y="2036233"/>
            <a:ext cx="8005763"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u"/>
              <a:defRPr/>
            </a:pP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“涕泪满衣裳”写出了什么？你从“泪”字看出了什么？</a:t>
            </a:r>
          </a:p>
        </p:txBody>
      </p:sp>
      <p:sp>
        <p:nvSpPr>
          <p:cNvPr id="24" name="Text Box 3"/>
          <p:cNvSpPr txBox="1">
            <a:spLocks noChangeArrowheads="1"/>
          </p:cNvSpPr>
          <p:nvPr/>
        </p:nvSpPr>
        <p:spPr bwMode="auto">
          <a:xfrm>
            <a:off x="1054101" y="3848101"/>
            <a:ext cx="7396163"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    “涕泪满衣裳”写出了惊喜的程度。从“泪”这个字可以看出诗人是多么渴望朝廷收复失地啊！</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24">
                                            <p:txEl>
                                              <p:pRg st="0" end="0"/>
                                            </p:txEl>
                                          </p:spTgt>
                                        </p:tgtEl>
                                        <p:attrNameLst>
                                          <p:attrName>style.visibility</p:attrName>
                                        </p:attrNameLst>
                                      </p:cBhvr>
                                      <p:to>
                                        <p:strVal val="visible"/>
                                      </p:to>
                                    </p:set>
                                    <p:animEffect transition="in" filter="barn(inVertical)">
                                      <p:cBhvr>
                                        <p:cTn id="14"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1397001" y="1079500"/>
            <a:ext cx="67087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剑外忽传收蓟北，初闻涕泪满衣裳。</a:t>
            </a:r>
            <a:endPar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6" name="Text Box 15"/>
          <p:cNvSpPr txBox="1">
            <a:spLocks noChangeArrowheads="1"/>
          </p:cNvSpPr>
          <p:nvPr/>
        </p:nvSpPr>
        <p:spPr bwMode="auto">
          <a:xfrm>
            <a:off x="603251" y="3613151"/>
            <a:ext cx="805180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“忽传”“满衣裳”时应读出重音，突出</a:t>
            </a: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惊喜</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之情。</a:t>
            </a:r>
          </a:p>
        </p:txBody>
      </p:sp>
      <p:sp>
        <p:nvSpPr>
          <p:cNvPr id="7" name="矩形 13"/>
          <p:cNvSpPr>
            <a:spLocks noChangeArrowheads="1"/>
          </p:cNvSpPr>
          <p:nvPr/>
        </p:nvSpPr>
        <p:spPr bwMode="auto">
          <a:xfrm>
            <a:off x="603251" y="2544233"/>
            <a:ext cx="7546975"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朗读指导：</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noChangeArrowheads="1"/>
          </p:cNvPicPr>
          <p:nvPr/>
        </p:nvPicPr>
        <p:blipFill>
          <a:blip r:embed="rId3" cstate="email"/>
          <a:srcRect/>
          <a:stretch>
            <a:fillRect/>
          </a:stretch>
        </p:blipFill>
        <p:spPr bwMode="auto">
          <a:xfrm>
            <a:off x="4999038" y="3429001"/>
            <a:ext cx="4144962" cy="34311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512" name="图片 6"/>
          <p:cNvPicPr>
            <a:picLocks noChangeAspect="1" noChangeArrowheads="1"/>
          </p:cNvPicPr>
          <p:nvPr/>
        </p:nvPicPr>
        <p:blipFill>
          <a:blip r:embed="rId4" cstate="email"/>
          <a:srcRect/>
          <a:stretch>
            <a:fillRect/>
          </a:stretch>
        </p:blipFill>
        <p:spPr bwMode="auto">
          <a:xfrm>
            <a:off x="5005389" y="2"/>
            <a:ext cx="4138612" cy="34438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506" name="图片 2"/>
          <p:cNvPicPr>
            <a:picLocks noChangeAspect="1" noChangeArrowheads="1"/>
          </p:cNvPicPr>
          <p:nvPr/>
        </p:nvPicPr>
        <p:blipFill>
          <a:blip r:embed="rId5" cstate="email"/>
          <a:srcRect/>
          <a:stretch>
            <a:fillRect/>
          </a:stretch>
        </p:blipFill>
        <p:spPr bwMode="auto">
          <a:xfrm>
            <a:off x="-7937" y="1"/>
            <a:ext cx="5021263" cy="68558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extBox 2"/>
          <p:cNvSpPr txBox="1"/>
          <p:nvPr/>
        </p:nvSpPr>
        <p:spPr>
          <a:xfrm>
            <a:off x="1374776" y="637118"/>
            <a:ext cx="6840538" cy="6065058"/>
          </a:xfrm>
          <a:prstGeom prst="rect">
            <a:avLst/>
          </a:prstGeom>
        </p:spPr>
        <p:style>
          <a:lnRef idx="2">
            <a:schemeClr val="accent6"/>
          </a:lnRef>
          <a:fillRef idx="1">
            <a:schemeClr val="lt1"/>
          </a:fillRef>
          <a:effectRef idx="0">
            <a:schemeClr val="accent6"/>
          </a:effectRef>
          <a:fontRef idx="minor">
            <a:schemeClr val="dk1"/>
          </a:fontRef>
        </p:style>
        <p:txBody>
          <a:bodyPr>
            <a:spAutoFit/>
          </a:bodyPr>
          <a:lstStyle/>
          <a:p>
            <a:pPr defTabSz="1219200" fontAlgn="base">
              <a:lnSpc>
                <a:spcPct val="130000"/>
              </a:lnSpc>
              <a:spcBef>
                <a:spcPct val="0"/>
              </a:spcBef>
              <a:spcAft>
                <a:spcPct val="0"/>
              </a:spcAft>
              <a:defRPr/>
            </a:pPr>
            <a:r>
              <a:rPr lang="zh-CN" altLang="en-US" sz="4265" b="1" dirty="0">
                <a:solidFill>
                  <a:prstClr val="black"/>
                </a:solidFill>
                <a:latin typeface="宋体" panose="02010600030101010101" pitchFamily="2" charset="-122"/>
                <a:ea typeface="等线" panose="02010600030101010101" pitchFamily="2" charset="-122"/>
              </a:rPr>
              <a:t>    花开了，就像睡醒了似的。鸟飞了，就像在天上逛似的。虫子叫了，就像虫子在说话似的。一切都活了，要做什么，就做什么。要怎么样，就怎么样，都是</a:t>
            </a:r>
            <a:r>
              <a:rPr lang="zh-CN" altLang="en-US" sz="4265" b="1" dirty="0">
                <a:solidFill>
                  <a:srgbClr val="FF0000"/>
                </a:solidFill>
                <a:latin typeface="宋体" panose="02010600030101010101" pitchFamily="2" charset="-122"/>
                <a:ea typeface="等线" panose="02010600030101010101" pitchFamily="2" charset="-122"/>
              </a:rPr>
              <a:t>自由</a:t>
            </a:r>
            <a:r>
              <a:rPr lang="zh-CN" altLang="en-US" sz="4265" b="1" dirty="0">
                <a:solidFill>
                  <a:prstClr val="black"/>
                </a:solidFill>
                <a:latin typeface="宋体" panose="02010600030101010101" pitchFamily="2" charset="-122"/>
                <a:ea typeface="等线" panose="02010600030101010101" pitchFamily="2" charset="-122"/>
              </a:rPr>
              <a:t>的。</a:t>
            </a:r>
            <a:endParaRPr lang="en-US" altLang="zh-CN" sz="4265" b="1" dirty="0">
              <a:solidFill>
                <a:prstClr val="black"/>
              </a:solidFill>
              <a:latin typeface="宋体" panose="02010600030101010101" pitchFamily="2" charset="-122"/>
              <a:ea typeface="等线" panose="02010600030101010101" pitchFamily="2" charset="-122"/>
            </a:endParaRPr>
          </a:p>
        </p:txBody>
      </p:sp>
      <p:sp>
        <p:nvSpPr>
          <p:cNvPr id="4" name="波形 3"/>
          <p:cNvSpPr/>
          <p:nvPr/>
        </p:nvSpPr>
        <p:spPr>
          <a:xfrm>
            <a:off x="2481264" y="5306485"/>
            <a:ext cx="3960812" cy="1151467"/>
          </a:xfrm>
          <a:prstGeom prst="wave">
            <a:avLst/>
          </a:prstGeom>
        </p:spPr>
        <p:style>
          <a:lnRef idx="1">
            <a:schemeClr val="accent3"/>
          </a:lnRef>
          <a:fillRef idx="2">
            <a:schemeClr val="accent3"/>
          </a:fillRef>
          <a:effectRef idx="1">
            <a:schemeClr val="accent3"/>
          </a:effectRef>
          <a:fontRef idx="minor">
            <a:schemeClr val="dk1"/>
          </a:fontRef>
        </p:style>
        <p:txBody>
          <a:bodyPr anchor="ctr"/>
          <a:lstStyle/>
          <a:p>
            <a:pPr defTabSz="1219200" eaLnBrk="0" fontAlgn="base" hangingPunct="0">
              <a:lnSpc>
                <a:spcPct val="110000"/>
              </a:lnSpc>
              <a:spcBef>
                <a:spcPct val="0"/>
              </a:spcBef>
              <a:spcAft>
                <a:spcPct val="0"/>
              </a:spcAft>
              <a:defRPr/>
            </a:pPr>
            <a:r>
              <a:rPr lang="zh-CN" altLang="en-US" sz="4265" b="1" dirty="0">
                <a:solidFill>
                  <a:srgbClr val="FF00FF"/>
                </a:solidFill>
                <a:latin typeface="楷体" panose="02010609060101010101" pitchFamily="49" charset="-122"/>
                <a:ea typeface="楷体" panose="02010609060101010101" pitchFamily="49" charset="-122"/>
              </a:rPr>
              <a:t>自由快乐，无拘无束</a:t>
            </a:r>
          </a:p>
        </p:txBody>
      </p:sp>
      <p:sp>
        <p:nvSpPr>
          <p:cNvPr id="9" name="圆角矩形标注 8"/>
          <p:cNvSpPr/>
          <p:nvPr/>
        </p:nvSpPr>
        <p:spPr>
          <a:xfrm>
            <a:off x="395289" y="1411818"/>
            <a:ext cx="576262" cy="2690283"/>
          </a:xfrm>
          <a:prstGeom prst="wedgeRoundRectCallout">
            <a:avLst>
              <a:gd name="adj1" fmla="val 14537"/>
              <a:gd name="adj2" fmla="val -46274"/>
              <a:gd name="adj3" fmla="val 16667"/>
            </a:avLst>
          </a:prstGeom>
        </p:spPr>
        <p:style>
          <a:lnRef idx="1">
            <a:schemeClr val="accent6"/>
          </a:lnRef>
          <a:fillRef idx="2">
            <a:schemeClr val="accent6"/>
          </a:fillRef>
          <a:effectRef idx="1">
            <a:schemeClr val="accent6"/>
          </a:effectRef>
          <a:fontRef idx="minor">
            <a:schemeClr val="dk1"/>
          </a:fontRef>
        </p:style>
        <p:txBody>
          <a:bodyPr anchor="ctr"/>
          <a:lstStyle/>
          <a:p>
            <a:pPr defTabSz="1219200" eaLnBrk="0" fontAlgn="base" hangingPunct="0">
              <a:spcBef>
                <a:spcPct val="0"/>
              </a:spcBef>
              <a:spcAft>
                <a:spcPct val="0"/>
              </a:spcAft>
              <a:defRPr/>
            </a:pPr>
            <a:r>
              <a:rPr lang="zh-CN" altLang="en-US" sz="4000" b="1" dirty="0">
                <a:solidFill>
                  <a:srgbClr val="0000FF"/>
                </a:solidFill>
                <a:latin typeface="等线" panose="02010600030101010101" pitchFamily="2" charset="-122"/>
                <a:ea typeface="等线" panose="02010600030101010101" pitchFamily="2" charset="-122"/>
              </a:rPr>
              <a:t>富有灵性</a:t>
            </a: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506"/>
                                        </p:tgtEl>
                                        <p:attrNameLst>
                                          <p:attrName>style.visibility</p:attrName>
                                        </p:attrNameLst>
                                      </p:cBhvr>
                                      <p:to>
                                        <p:strVal val="visible"/>
                                      </p:to>
                                    </p:set>
                                    <p:anim calcmode="lin" valueType="num">
                                      <p:cBhvr>
                                        <p:cTn id="7" dur="500" fill="hold"/>
                                        <p:tgtEl>
                                          <p:spTgt spid="21506"/>
                                        </p:tgtEl>
                                        <p:attrNameLst>
                                          <p:attrName>ppt_w</p:attrName>
                                        </p:attrNameLst>
                                      </p:cBhvr>
                                      <p:tavLst>
                                        <p:tav tm="0">
                                          <p:val>
                                            <p:fltVal val="0"/>
                                          </p:val>
                                        </p:tav>
                                        <p:tav tm="100000">
                                          <p:val>
                                            <p:strVal val="#ppt_w"/>
                                          </p:val>
                                        </p:tav>
                                      </p:tavLst>
                                    </p:anim>
                                    <p:anim calcmode="lin" valueType="num">
                                      <p:cBhvr>
                                        <p:cTn id="8" dur="500" fill="hold"/>
                                        <p:tgtEl>
                                          <p:spTgt spid="21506"/>
                                        </p:tgtEl>
                                        <p:attrNameLst>
                                          <p:attrName>ppt_h</p:attrName>
                                        </p:attrNameLst>
                                      </p:cBhvr>
                                      <p:tavLst>
                                        <p:tav tm="0">
                                          <p:val>
                                            <p:fltVal val="0"/>
                                          </p:val>
                                        </p:tav>
                                        <p:tav tm="100000">
                                          <p:val>
                                            <p:strVal val="#ppt_h"/>
                                          </p:val>
                                        </p:tav>
                                      </p:tavLst>
                                    </p:anim>
                                    <p:animEffect transition="in" filter="fade">
                                      <p:cBhvr>
                                        <p:cTn id="9" dur="500"/>
                                        <p:tgtEl>
                                          <p:spTgt spid="21506"/>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21512"/>
                                        </p:tgtEl>
                                        <p:attrNameLst>
                                          <p:attrName>style.visibility</p:attrName>
                                        </p:attrNameLst>
                                      </p:cBhvr>
                                      <p:to>
                                        <p:strVal val="visible"/>
                                      </p:to>
                                    </p:set>
                                    <p:anim calcmode="lin" valueType="num">
                                      <p:cBhvr>
                                        <p:cTn id="13" dur="500" fill="hold"/>
                                        <p:tgtEl>
                                          <p:spTgt spid="21512"/>
                                        </p:tgtEl>
                                        <p:attrNameLst>
                                          <p:attrName>ppt_w</p:attrName>
                                        </p:attrNameLst>
                                      </p:cBhvr>
                                      <p:tavLst>
                                        <p:tav tm="0">
                                          <p:val>
                                            <p:fltVal val="0"/>
                                          </p:val>
                                        </p:tav>
                                        <p:tav tm="100000">
                                          <p:val>
                                            <p:strVal val="#ppt_w"/>
                                          </p:val>
                                        </p:tav>
                                      </p:tavLst>
                                    </p:anim>
                                    <p:anim calcmode="lin" valueType="num">
                                      <p:cBhvr>
                                        <p:cTn id="14" dur="500" fill="hold"/>
                                        <p:tgtEl>
                                          <p:spTgt spid="21512"/>
                                        </p:tgtEl>
                                        <p:attrNameLst>
                                          <p:attrName>ppt_h</p:attrName>
                                        </p:attrNameLst>
                                      </p:cBhvr>
                                      <p:tavLst>
                                        <p:tav tm="0">
                                          <p:val>
                                            <p:fltVal val="0"/>
                                          </p:val>
                                        </p:tav>
                                        <p:tav tm="100000">
                                          <p:val>
                                            <p:strVal val="#ppt_h"/>
                                          </p:val>
                                        </p:tav>
                                      </p:tavLst>
                                    </p:anim>
                                    <p:animEffect transition="in" filter="fade">
                                      <p:cBhvr>
                                        <p:cTn id="15" dur="500"/>
                                        <p:tgtEl>
                                          <p:spTgt spid="21512"/>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1000"/>
                                        <p:tgtEl>
                                          <p:spTgt spid="2"/>
                                        </p:tgtEl>
                                      </p:cBhvr>
                                    </p:animEffect>
                                    <p:anim calcmode="lin" valueType="num">
                                      <p:cBhvr>
                                        <p:cTn id="27" dur="1000" fill="hold"/>
                                        <p:tgtEl>
                                          <p:spTgt spid="2"/>
                                        </p:tgtEl>
                                        <p:attrNameLst>
                                          <p:attrName>ppt_x</p:attrName>
                                        </p:attrNameLst>
                                      </p:cBhvr>
                                      <p:tavLst>
                                        <p:tav tm="0">
                                          <p:val>
                                            <p:strVal val="#ppt_x"/>
                                          </p:val>
                                        </p:tav>
                                        <p:tav tm="100000">
                                          <p:val>
                                            <p:strVal val="#ppt_x"/>
                                          </p:val>
                                        </p:tav>
                                      </p:tavLst>
                                    </p:anim>
                                    <p:anim calcmode="lin" valueType="num">
                                      <p:cBhvr>
                                        <p:cTn id="28"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barn(inVertical)">
                                      <p:cBhvr>
                                        <p:cTn id="33" dur="500"/>
                                        <p:tgtEl>
                                          <p:spTgt spid="9"/>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wipe(left)">
                                      <p:cBhvr>
                                        <p:cTn id="3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9" grpId="0" animBg="1"/>
    </p:bld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p:cNvSpPr txBox="1">
            <a:spLocks noChangeArrowheads="1"/>
          </p:cNvSpPr>
          <p:nvPr/>
        </p:nvSpPr>
        <p:spPr bwMode="auto">
          <a:xfrm>
            <a:off x="1363664" y="1644651"/>
            <a:ext cx="670718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却看妻子愁何在，漫卷诗书喜欲狂。</a:t>
            </a:r>
            <a:endPar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4" name="Text Box 3"/>
          <p:cNvSpPr txBox="1">
            <a:spLocks noChangeArrowheads="1"/>
          </p:cNvSpPr>
          <p:nvPr/>
        </p:nvSpPr>
        <p:spPr bwMode="auto">
          <a:xfrm>
            <a:off x="617539" y="2829984"/>
            <a:ext cx="8140700"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译文</a:t>
            </a:r>
            <a:r>
              <a:rPr kumimoji="0" lang="en-US" altLang="zh-CN"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再看看妻子和儿女，哪里还有一丝忧愁。我胡乱地收拾起诗书，高兴得简直要发狂了。</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p:cNvSpPr txBox="1">
            <a:spLocks noChangeArrowheads="1"/>
          </p:cNvSpPr>
          <p:nvPr/>
        </p:nvSpPr>
        <p:spPr bwMode="auto">
          <a:xfrm>
            <a:off x="1606551" y="613833"/>
            <a:ext cx="67087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却看妻子愁何在，漫卷诗书喜欲狂。</a:t>
            </a:r>
            <a:endPar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0" name="Text Box 3"/>
          <p:cNvSpPr txBox="1">
            <a:spLocks noChangeArrowheads="1"/>
          </p:cNvSpPr>
          <p:nvPr/>
        </p:nvSpPr>
        <p:spPr bwMode="auto">
          <a:xfrm>
            <a:off x="728663" y="1576917"/>
            <a:ext cx="76866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u"/>
              <a:defRPr/>
            </a:pP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这两句主要写了什么内容？诗人采用了什么手法来写？</a:t>
            </a:r>
          </a:p>
        </p:txBody>
      </p:sp>
      <p:sp>
        <p:nvSpPr>
          <p:cNvPr id="24" name="Text Box 3"/>
          <p:cNvSpPr txBox="1">
            <a:spLocks noChangeArrowheads="1"/>
          </p:cNvSpPr>
          <p:nvPr/>
        </p:nvSpPr>
        <p:spPr bwMode="auto">
          <a:xfrm>
            <a:off x="1235075" y="3344334"/>
            <a:ext cx="7304088"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    这两句进一步写诗人及家人听到胜利的喜讯后情绪的变化。</a:t>
            </a:r>
            <a:endParaRPr kumimoji="0" lang="en-US" altLang="zh-CN"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0" cap="none" spc="0" normalizeH="0" baseline="0" noProof="0" dirty="0">
                <a:ln>
                  <a:noFill/>
                </a:ln>
                <a:solidFill>
                  <a:srgbClr val="FF0000"/>
                </a:solidFill>
                <a:effectLst/>
                <a:uLnTx/>
                <a:uFillTx/>
                <a:latin typeface="楷体" panose="02010609060101010101" pitchFamily="49" charset="-122"/>
                <a:ea typeface="楷体" panose="02010609060101010101" pitchFamily="49" charset="-122"/>
                <a:cs typeface="+mn-cs"/>
              </a:rPr>
              <a:t>衬托手法</a:t>
            </a: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。诗人用妻儿的欢欣来衬托自己无比欢快的心情。</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24">
                                            <p:txEl>
                                              <p:pRg st="0" end="0"/>
                                            </p:txEl>
                                          </p:spTgt>
                                        </p:tgtEl>
                                        <p:attrNameLst>
                                          <p:attrName>style.visibility</p:attrName>
                                        </p:attrNameLst>
                                      </p:cBhvr>
                                      <p:to>
                                        <p:strVal val="visible"/>
                                      </p:to>
                                    </p:set>
                                    <p:animEffect transition="in" filter="barn(inVertical)">
                                      <p:cBhvr>
                                        <p:cTn id="14" dur="500"/>
                                        <p:tgtEl>
                                          <p:spTgt spid="24">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24">
                                            <p:txEl>
                                              <p:pRg st="1" end="1"/>
                                            </p:txEl>
                                          </p:spTgt>
                                        </p:tgtEl>
                                        <p:attrNameLst>
                                          <p:attrName>style.visibility</p:attrName>
                                        </p:attrNameLst>
                                      </p:cBhvr>
                                      <p:to>
                                        <p:strVal val="visible"/>
                                      </p:to>
                                    </p:set>
                                    <p:animEffect transition="in" filter="barn(inVertical)">
                                      <p:cBhvr>
                                        <p:cTn id="19" dur="500"/>
                                        <p:tgtEl>
                                          <p:spTgt spid="2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1397001" y="1079500"/>
            <a:ext cx="67087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却看妻子愁何在，漫卷诗书喜欲狂。</a:t>
            </a:r>
            <a:endPar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6" name="Text Box 15"/>
          <p:cNvSpPr txBox="1">
            <a:spLocks noChangeArrowheads="1"/>
          </p:cNvSpPr>
          <p:nvPr/>
        </p:nvSpPr>
        <p:spPr bwMode="auto">
          <a:xfrm>
            <a:off x="603251" y="3613151"/>
            <a:ext cx="805180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这两句朗读时语调上扬，表现出全家人都</a:t>
            </a: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欣喜若狂</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的状态。</a:t>
            </a:r>
          </a:p>
        </p:txBody>
      </p:sp>
      <p:sp>
        <p:nvSpPr>
          <p:cNvPr id="7" name="矩形 13"/>
          <p:cNvSpPr>
            <a:spLocks noChangeArrowheads="1"/>
          </p:cNvSpPr>
          <p:nvPr/>
        </p:nvSpPr>
        <p:spPr bwMode="auto">
          <a:xfrm>
            <a:off x="603251" y="2544233"/>
            <a:ext cx="7546975"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朗读指导：</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p:cNvSpPr txBox="1">
            <a:spLocks noChangeArrowheads="1"/>
          </p:cNvSpPr>
          <p:nvPr/>
        </p:nvSpPr>
        <p:spPr bwMode="auto">
          <a:xfrm>
            <a:off x="1363664" y="1644651"/>
            <a:ext cx="670718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白日放歌须纵酒，青春作伴好还乡。</a:t>
            </a:r>
            <a:endPar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4" name="Text Box 3"/>
          <p:cNvSpPr txBox="1">
            <a:spLocks noChangeArrowheads="1"/>
          </p:cNvSpPr>
          <p:nvPr/>
        </p:nvSpPr>
        <p:spPr bwMode="auto">
          <a:xfrm>
            <a:off x="501651" y="3045885"/>
            <a:ext cx="8140700"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译文</a:t>
            </a:r>
            <a:r>
              <a:rPr kumimoji="0" lang="en-US" altLang="zh-CN"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在晴好的天气里放声高歌，开怀畅饮美酒，趁着明媚的春光相伴，我正好回到我的故乡。</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p:cNvSpPr txBox="1">
            <a:spLocks noChangeArrowheads="1"/>
          </p:cNvSpPr>
          <p:nvPr/>
        </p:nvSpPr>
        <p:spPr bwMode="auto">
          <a:xfrm>
            <a:off x="1296989" y="664633"/>
            <a:ext cx="67087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白日放歌须纵酒，青春作伴好还乡。</a:t>
            </a:r>
            <a:endPar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0" name="Text Box 3"/>
          <p:cNvSpPr txBox="1">
            <a:spLocks noChangeArrowheads="1"/>
          </p:cNvSpPr>
          <p:nvPr/>
        </p:nvSpPr>
        <p:spPr bwMode="auto">
          <a:xfrm>
            <a:off x="933450" y="1746251"/>
            <a:ext cx="766445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u"/>
              <a:defRPr/>
            </a:pP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读一读这两句诗，你从这两句诗中体会到了什么？</a:t>
            </a:r>
          </a:p>
        </p:txBody>
      </p:sp>
      <p:sp>
        <p:nvSpPr>
          <p:cNvPr id="24" name="Text Box 3"/>
          <p:cNvSpPr txBox="1">
            <a:spLocks noChangeArrowheads="1"/>
          </p:cNvSpPr>
          <p:nvPr/>
        </p:nvSpPr>
        <p:spPr bwMode="auto">
          <a:xfrm>
            <a:off x="1296989" y="3778252"/>
            <a:ext cx="721042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    这两句诗人将内心的狂喜之情，做了进一步的渲染和升华。</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24">
                                            <p:txEl>
                                              <p:pRg st="0" end="0"/>
                                            </p:txEl>
                                          </p:spTgt>
                                        </p:tgtEl>
                                        <p:attrNameLst>
                                          <p:attrName>style.visibility</p:attrName>
                                        </p:attrNameLst>
                                      </p:cBhvr>
                                      <p:to>
                                        <p:strVal val="visible"/>
                                      </p:to>
                                    </p:set>
                                    <p:animEffect transition="in" filter="barn(inVertical)">
                                      <p:cBhvr>
                                        <p:cTn id="14"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p:cNvSpPr txBox="1">
            <a:spLocks noChangeArrowheads="1"/>
          </p:cNvSpPr>
          <p:nvPr/>
        </p:nvSpPr>
        <p:spPr bwMode="auto">
          <a:xfrm>
            <a:off x="1449389" y="1367367"/>
            <a:ext cx="67087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白日放歌须纵酒，青春作伴好还乡。</a:t>
            </a:r>
            <a:endPar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0" name="Text Box 3"/>
          <p:cNvSpPr txBox="1">
            <a:spLocks noChangeArrowheads="1"/>
          </p:cNvSpPr>
          <p:nvPr/>
        </p:nvSpPr>
        <p:spPr bwMode="auto">
          <a:xfrm>
            <a:off x="863601" y="2573867"/>
            <a:ext cx="766445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u"/>
              <a:defRPr/>
            </a:pP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既“放歌”又“纵酒”写出了诗人怎样的情态？</a:t>
            </a:r>
          </a:p>
        </p:txBody>
      </p:sp>
      <p:sp>
        <p:nvSpPr>
          <p:cNvPr id="24" name="Text Box 3"/>
          <p:cNvSpPr txBox="1">
            <a:spLocks noChangeArrowheads="1"/>
          </p:cNvSpPr>
          <p:nvPr/>
        </p:nvSpPr>
        <p:spPr bwMode="auto">
          <a:xfrm>
            <a:off x="1303339" y="4457701"/>
            <a:ext cx="2128837"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如痴如狂。</a:t>
            </a:r>
          </a:p>
        </p:txBody>
      </p:sp>
      <p:sp>
        <p:nvSpPr>
          <p:cNvPr id="4" name="矩形 3"/>
          <p:cNvSpPr/>
          <p:nvPr/>
        </p:nvSpPr>
        <p:spPr>
          <a:xfrm>
            <a:off x="2266950" y="1460500"/>
            <a:ext cx="1284326" cy="748666"/>
          </a:xfrm>
          <a:prstGeom prst="rect">
            <a:avLst/>
          </a:prstGeom>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FF0000"/>
                </a:solidFill>
                <a:effectLst/>
                <a:uLnTx/>
                <a:uFillTx/>
                <a:latin typeface="楷体" panose="02010609060101010101" pitchFamily="49" charset="-122"/>
                <a:ea typeface="楷体" panose="02010609060101010101" pitchFamily="49" charset="-122"/>
                <a:cs typeface="+mn-cs"/>
              </a:rPr>
              <a:t>放歌</a:t>
            </a:r>
            <a:endParaRPr kumimoji="0" lang="zh-CN" altLang="en-US" sz="2400" b="0" i="0" u="none" strike="noStrike" kern="1200" cap="none" spc="0" normalizeH="0" baseline="0" noProof="0" dirty="0">
              <a:ln>
                <a:noFill/>
              </a:ln>
              <a:solidFill>
                <a:srgbClr val="FF0000"/>
              </a:solidFill>
              <a:effectLst/>
              <a:uLnTx/>
              <a:uFillTx/>
              <a:latin typeface="Arial" panose="020B0604020202020204" pitchFamily="34" charset="0"/>
              <a:ea typeface="宋体" panose="02010600030101010101" pitchFamily="2" charset="-122"/>
              <a:cs typeface="+mn-cs"/>
            </a:endParaRPr>
          </a:p>
        </p:txBody>
      </p:sp>
      <p:sp>
        <p:nvSpPr>
          <p:cNvPr id="7" name="矩形 6"/>
          <p:cNvSpPr/>
          <p:nvPr/>
        </p:nvSpPr>
        <p:spPr>
          <a:xfrm>
            <a:off x="3494088" y="1454151"/>
            <a:ext cx="1284326" cy="748666"/>
          </a:xfrm>
          <a:prstGeom prst="rect">
            <a:avLst/>
          </a:prstGeom>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FF0000"/>
                </a:solidFill>
                <a:effectLst/>
                <a:uLnTx/>
                <a:uFillTx/>
                <a:latin typeface="楷体" panose="02010609060101010101" pitchFamily="49" charset="-122"/>
                <a:ea typeface="楷体" panose="02010609060101010101" pitchFamily="49" charset="-122"/>
                <a:cs typeface="+mn-cs"/>
              </a:rPr>
              <a:t>纵酒</a:t>
            </a:r>
            <a:endParaRPr kumimoji="0" lang="zh-CN" altLang="en-US" sz="2400" b="0" i="0" u="none" strike="noStrike" kern="1200" cap="none" spc="0" normalizeH="0" baseline="0" noProof="0" dirty="0">
              <a:ln>
                <a:noFill/>
              </a:ln>
              <a:solidFill>
                <a:srgbClr val="FF0000"/>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10">
                                            <p:txEl>
                                              <p:pRg st="0" end="0"/>
                                            </p:txEl>
                                          </p:spTgt>
                                        </p:tgtEl>
                                        <p:attrNameLst>
                                          <p:attrName>style.visibility</p:attrName>
                                        </p:attrNameLst>
                                      </p:cBhvr>
                                      <p:to>
                                        <p:strVal val="visible"/>
                                      </p:to>
                                    </p:set>
                                    <p:animEffect transition="in" filter="fade">
                                      <p:cBhvr>
                                        <p:cTn id="15" dur="1000"/>
                                        <p:tgtEl>
                                          <p:spTgt spid="10">
                                            <p:txEl>
                                              <p:pRg st="0" end="0"/>
                                            </p:txEl>
                                          </p:spTgt>
                                        </p:tgtEl>
                                      </p:cBhvr>
                                    </p:animEffect>
                                    <p:anim calcmode="lin" valueType="num">
                                      <p:cBhvr>
                                        <p:cTn id="16"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24">
                                            <p:txEl>
                                              <p:pRg st="0" end="0"/>
                                            </p:txEl>
                                          </p:spTgt>
                                        </p:tgtEl>
                                        <p:attrNameLst>
                                          <p:attrName>style.visibility</p:attrName>
                                        </p:attrNameLst>
                                      </p:cBhvr>
                                      <p:to>
                                        <p:strVal val="visible"/>
                                      </p:to>
                                    </p:set>
                                    <p:animEffect transition="in" filter="barn(inVertical)">
                                      <p:cBhvr>
                                        <p:cTn id="22"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Lst>
  </p:timing>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3"/>
          <p:cNvSpPr txBox="1">
            <a:spLocks noChangeArrowheads="1"/>
          </p:cNvSpPr>
          <p:nvPr/>
        </p:nvSpPr>
        <p:spPr bwMode="auto">
          <a:xfrm>
            <a:off x="669925" y="941917"/>
            <a:ext cx="766445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u"/>
              <a:defRPr/>
            </a:pP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诗人为什么要既“放歌”又“纵酒”？</a:t>
            </a:r>
          </a:p>
        </p:txBody>
      </p:sp>
      <p:sp>
        <p:nvSpPr>
          <p:cNvPr id="24" name="Text Box 3"/>
          <p:cNvSpPr txBox="1">
            <a:spLocks noChangeArrowheads="1"/>
          </p:cNvSpPr>
          <p:nvPr/>
        </p:nvSpPr>
        <p:spPr bwMode="auto">
          <a:xfrm>
            <a:off x="998539" y="1976967"/>
            <a:ext cx="7666037"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    既“放歌”又“纵酒”，不仅仅是因为诗人即将结束颠沛流离的生活，更主要的是从此唐王朝可以恢复统一，人民可以免受战乱之苦，表达了诗人深厚的爱国忧民之情。</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barn(inVertical)">
                                      <p:cBhvr>
                                        <p:cTn id="7"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1397001" y="1079500"/>
            <a:ext cx="67087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白日放歌须纵酒，青春作伴好还乡。</a:t>
            </a:r>
            <a:endPar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6" name="Text Box 15"/>
          <p:cNvSpPr txBox="1">
            <a:spLocks noChangeArrowheads="1"/>
          </p:cNvSpPr>
          <p:nvPr/>
        </p:nvSpPr>
        <p:spPr bwMode="auto">
          <a:xfrm>
            <a:off x="603251" y="3613151"/>
            <a:ext cx="8051800"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这两句应该用</a:t>
            </a: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激动</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的语气来读，读出诗人恨不得马上回到家乡的急切心情。</a:t>
            </a:r>
          </a:p>
        </p:txBody>
      </p:sp>
      <p:sp>
        <p:nvSpPr>
          <p:cNvPr id="7" name="矩形 13"/>
          <p:cNvSpPr>
            <a:spLocks noChangeArrowheads="1"/>
          </p:cNvSpPr>
          <p:nvPr/>
        </p:nvSpPr>
        <p:spPr bwMode="auto">
          <a:xfrm>
            <a:off x="603251" y="2544233"/>
            <a:ext cx="7546975"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朗读指导：</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p:cNvSpPr txBox="1">
            <a:spLocks noChangeArrowheads="1"/>
          </p:cNvSpPr>
          <p:nvPr/>
        </p:nvSpPr>
        <p:spPr bwMode="auto">
          <a:xfrm>
            <a:off x="1363664" y="1644651"/>
            <a:ext cx="670718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即从巴峡穿巫峡，便下襄阳向洛阳。</a:t>
            </a:r>
          </a:p>
        </p:txBody>
      </p:sp>
      <p:sp>
        <p:nvSpPr>
          <p:cNvPr id="24" name="Text Box 3"/>
          <p:cNvSpPr txBox="1">
            <a:spLocks noChangeArrowheads="1"/>
          </p:cNvSpPr>
          <p:nvPr/>
        </p:nvSpPr>
        <p:spPr bwMode="auto">
          <a:xfrm>
            <a:off x="501651" y="3045884"/>
            <a:ext cx="8140700"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译文</a:t>
            </a:r>
            <a:r>
              <a:rPr kumimoji="0" lang="en-US" altLang="zh-CN"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即刻启程，放舟从巴峡一直穿过巫峡，顺流而下，一过襄阳后，便可直奔洛阳。</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p:cNvSpPr txBox="1">
            <a:spLocks noChangeArrowheads="1"/>
          </p:cNvSpPr>
          <p:nvPr/>
        </p:nvSpPr>
        <p:spPr bwMode="auto">
          <a:xfrm>
            <a:off x="1296989" y="664633"/>
            <a:ext cx="67087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即从巴峡穿巫峡，便下襄阳向洛阳。</a:t>
            </a:r>
          </a:p>
        </p:txBody>
      </p:sp>
      <p:sp>
        <p:nvSpPr>
          <p:cNvPr id="10" name="Text Box 3"/>
          <p:cNvSpPr txBox="1">
            <a:spLocks noChangeArrowheads="1"/>
          </p:cNvSpPr>
          <p:nvPr/>
        </p:nvSpPr>
        <p:spPr bwMode="auto">
          <a:xfrm>
            <a:off x="933451" y="1746251"/>
            <a:ext cx="7396163"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u"/>
              <a:defRPr/>
            </a:pP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你从这两句诗中体会到了作者怎样的心情？</a:t>
            </a:r>
          </a:p>
        </p:txBody>
      </p:sp>
      <p:sp>
        <p:nvSpPr>
          <p:cNvPr id="24" name="Text Box 3"/>
          <p:cNvSpPr txBox="1">
            <a:spLocks noChangeArrowheads="1"/>
          </p:cNvSpPr>
          <p:nvPr/>
        </p:nvSpPr>
        <p:spPr bwMode="auto">
          <a:xfrm>
            <a:off x="1514476" y="3913718"/>
            <a:ext cx="5808663"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急切返乡的异常欢快的心情。</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4"/>
                                        </p:tgtEl>
                                        <p:attrNameLst>
                                          <p:attrName>style.visibility</p:attrName>
                                        </p:attrNameLst>
                                      </p:cBhvr>
                                      <p:to>
                                        <p:strVal val="visible"/>
                                      </p:to>
                                    </p:set>
                                    <p:anim calcmode="lin" valueType="num">
                                      <p:cBhvr>
                                        <p:cTn id="14" dur="500" fill="hold"/>
                                        <p:tgtEl>
                                          <p:spTgt spid="24"/>
                                        </p:tgtEl>
                                        <p:attrNameLst>
                                          <p:attrName>ppt_w</p:attrName>
                                        </p:attrNameLst>
                                      </p:cBhvr>
                                      <p:tavLst>
                                        <p:tav tm="0">
                                          <p:val>
                                            <p:fltVal val="0"/>
                                          </p:val>
                                        </p:tav>
                                        <p:tav tm="100000">
                                          <p:val>
                                            <p:strVal val="#ppt_w"/>
                                          </p:val>
                                        </p:tav>
                                      </p:tavLst>
                                    </p:anim>
                                    <p:anim calcmode="lin" valueType="num">
                                      <p:cBhvr>
                                        <p:cTn id="15" dur="500" fill="hold"/>
                                        <p:tgtEl>
                                          <p:spTgt spid="24"/>
                                        </p:tgtEl>
                                        <p:attrNameLst>
                                          <p:attrName>ppt_h</p:attrName>
                                        </p:attrNameLst>
                                      </p:cBhvr>
                                      <p:tavLst>
                                        <p:tav tm="0">
                                          <p:val>
                                            <p:fltVal val="0"/>
                                          </p:val>
                                        </p:tav>
                                        <p:tav tm="100000">
                                          <p:val>
                                            <p:strVal val="#ppt_h"/>
                                          </p:val>
                                        </p:tav>
                                      </p:tavLst>
                                    </p:anim>
                                    <p:animEffect transition="in" filter="fade">
                                      <p:cBhvr>
                                        <p:cTn id="16"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5"/>
          <p:cNvSpPr txBox="1">
            <a:spLocks noChangeArrowheads="1"/>
          </p:cNvSpPr>
          <p:nvPr/>
        </p:nvSpPr>
        <p:spPr bwMode="auto">
          <a:xfrm>
            <a:off x="1619251" y="1502834"/>
            <a:ext cx="5756275" cy="2061334"/>
          </a:xfrm>
          <a:prstGeom prst="rect">
            <a:avLst/>
          </a:prstGeom>
          <a:noFill/>
          <a:ln>
            <a:noFill/>
          </a:ln>
        </p:spPr>
        <p:style>
          <a:lnRef idx="2">
            <a:schemeClr val="accent6"/>
          </a:lnRef>
          <a:fillRef idx="1">
            <a:schemeClr val="lt1"/>
          </a:fillRef>
          <a:effectRef idx="0">
            <a:schemeClr val="accent6"/>
          </a:effectRef>
          <a:fontRef idx="minor">
            <a:schemeClr val="dk1"/>
          </a:fontRef>
        </p:style>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defTabSz="1219200" fontAlgn="base">
              <a:lnSpc>
                <a:spcPct val="150000"/>
              </a:lnSpc>
              <a:spcBef>
                <a:spcPct val="0"/>
              </a:spcBef>
              <a:spcAft>
                <a:spcPct val="0"/>
              </a:spcAft>
              <a:defRPr/>
            </a:pPr>
            <a:r>
              <a:rPr lang="zh-CN" altLang="en-US" sz="4265" b="1" dirty="0">
                <a:solidFill>
                  <a:prstClr val="black"/>
                </a:solidFill>
                <a:latin typeface="楷体" panose="02010609060101010101" pitchFamily="49" charset="-122"/>
                <a:ea typeface="楷体" panose="02010609060101010101" pitchFamily="49" charset="-122"/>
              </a:rPr>
              <a:t>这是一个</a:t>
            </a:r>
            <a:r>
              <a:rPr lang="en-US" altLang="zh-CN" sz="4265" b="1" dirty="0">
                <a:solidFill>
                  <a:prstClr val="black"/>
                </a:solidFill>
                <a:latin typeface="楷体" panose="02010609060101010101" pitchFamily="49" charset="-122"/>
                <a:ea typeface="楷体" panose="02010609060101010101" pitchFamily="49" charset="-122"/>
              </a:rPr>
              <a:t>_________</a:t>
            </a:r>
            <a:r>
              <a:rPr lang="zh-CN" altLang="en-US" sz="4265" b="1" dirty="0">
                <a:solidFill>
                  <a:prstClr val="black"/>
                </a:solidFill>
                <a:latin typeface="楷体" panose="02010609060101010101" pitchFamily="49" charset="-122"/>
                <a:ea typeface="楷体" panose="02010609060101010101" pitchFamily="49" charset="-122"/>
              </a:rPr>
              <a:t>的园子。</a:t>
            </a:r>
          </a:p>
        </p:txBody>
      </p:sp>
      <p:sp>
        <p:nvSpPr>
          <p:cNvPr id="27650" name="文本框 464900"/>
          <p:cNvSpPr txBox="1">
            <a:spLocks noChangeArrowheads="1"/>
          </p:cNvSpPr>
          <p:nvPr/>
        </p:nvSpPr>
        <p:spPr bwMode="auto">
          <a:xfrm>
            <a:off x="3635376" y="313267"/>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50000"/>
              </a:spcBef>
              <a:spcAft>
                <a:spcPct val="0"/>
              </a:spcAft>
              <a:defRPr/>
            </a:pPr>
            <a:r>
              <a:rPr lang="zh-CN" altLang="en-US" sz="4265" b="1">
                <a:solidFill>
                  <a:srgbClr val="FF0000"/>
                </a:solidFill>
                <a:latin typeface="黑体" panose="02010609060101010101" pitchFamily="49" charset="-122"/>
                <a:ea typeface="黑体" panose="02010609060101010101" pitchFamily="49" charset="-122"/>
              </a:rPr>
              <a:t>我会说</a:t>
            </a:r>
          </a:p>
        </p:txBody>
      </p:sp>
      <p:sp>
        <p:nvSpPr>
          <p:cNvPr id="5" name="TextBox 4"/>
          <p:cNvSpPr txBox="1"/>
          <p:nvPr/>
        </p:nvSpPr>
        <p:spPr>
          <a:xfrm>
            <a:off x="1763713" y="3141134"/>
            <a:ext cx="2228850" cy="1405000"/>
          </a:xfrm>
          <a:prstGeom prst="rect">
            <a:avLst/>
          </a:prstGeom>
        </p:spPr>
        <p:style>
          <a:lnRef idx="1">
            <a:schemeClr val="accent3"/>
          </a:lnRef>
          <a:fillRef idx="2">
            <a:schemeClr val="accent3"/>
          </a:fillRef>
          <a:effectRef idx="1">
            <a:schemeClr val="accent3"/>
          </a:effectRef>
          <a:fontRef idx="minor">
            <a:schemeClr val="dk1"/>
          </a:fontRef>
        </p:style>
        <p:txBody>
          <a:bodyPr>
            <a:spAutoFit/>
          </a:bodyPr>
          <a:lstStyle/>
          <a:p>
            <a:pPr algn="ctr" defTabSz="1219200" eaLnBrk="0" fontAlgn="base" hangingPunct="0">
              <a:spcBef>
                <a:spcPct val="0"/>
              </a:spcBef>
              <a:spcAft>
                <a:spcPct val="0"/>
              </a:spcAft>
              <a:defRPr/>
            </a:pPr>
            <a:r>
              <a:rPr lang="zh-CN" altLang="en-US" sz="4265" b="1" dirty="0">
                <a:solidFill>
                  <a:srgbClr val="0000FF"/>
                </a:solidFill>
                <a:latin typeface="楷体" panose="02010609060101010101" pitchFamily="49" charset="-122"/>
                <a:ea typeface="楷体" panose="02010609060101010101" pitchFamily="49" charset="-122"/>
              </a:rPr>
              <a:t>生机勃勃</a:t>
            </a:r>
          </a:p>
        </p:txBody>
      </p:sp>
      <p:sp>
        <p:nvSpPr>
          <p:cNvPr id="6" name="TextBox 5"/>
          <p:cNvSpPr txBox="1"/>
          <p:nvPr/>
        </p:nvSpPr>
        <p:spPr>
          <a:xfrm>
            <a:off x="5341938" y="3141134"/>
            <a:ext cx="2182812" cy="1405000"/>
          </a:xfrm>
          <a:prstGeom prst="rect">
            <a:avLst/>
          </a:prstGeom>
        </p:spPr>
        <p:style>
          <a:lnRef idx="1">
            <a:schemeClr val="accent3"/>
          </a:lnRef>
          <a:fillRef idx="2">
            <a:schemeClr val="accent3"/>
          </a:fillRef>
          <a:effectRef idx="1">
            <a:schemeClr val="accent3"/>
          </a:effectRef>
          <a:fontRef idx="minor">
            <a:schemeClr val="dk1"/>
          </a:fontRef>
        </p:style>
        <p:txBody>
          <a:bodyPr>
            <a:spAutoFit/>
          </a:bodyPr>
          <a:lstStyle/>
          <a:p>
            <a:pPr algn="ctr" defTabSz="1219200" eaLnBrk="0" fontAlgn="base" hangingPunct="0">
              <a:spcBef>
                <a:spcPct val="0"/>
              </a:spcBef>
              <a:spcAft>
                <a:spcPct val="0"/>
              </a:spcAft>
              <a:defRPr/>
            </a:pPr>
            <a:r>
              <a:rPr lang="zh-CN" altLang="en-US" sz="4265" b="1" dirty="0">
                <a:solidFill>
                  <a:srgbClr val="0000FF"/>
                </a:solidFill>
                <a:latin typeface="楷体" panose="02010609060101010101" pitchFamily="49" charset="-122"/>
                <a:ea typeface="楷体" panose="02010609060101010101" pitchFamily="49" charset="-122"/>
              </a:rPr>
              <a:t>色彩绚丽</a:t>
            </a:r>
          </a:p>
        </p:txBody>
      </p:sp>
      <p:sp>
        <p:nvSpPr>
          <p:cNvPr id="7" name="TextBox 6"/>
          <p:cNvSpPr txBox="1"/>
          <p:nvPr/>
        </p:nvSpPr>
        <p:spPr>
          <a:xfrm>
            <a:off x="1763713" y="4485218"/>
            <a:ext cx="2235200" cy="1405000"/>
          </a:xfrm>
          <a:prstGeom prst="rect">
            <a:avLst/>
          </a:prstGeom>
        </p:spPr>
        <p:style>
          <a:lnRef idx="1">
            <a:schemeClr val="accent3"/>
          </a:lnRef>
          <a:fillRef idx="2">
            <a:schemeClr val="accent3"/>
          </a:fillRef>
          <a:effectRef idx="1">
            <a:schemeClr val="accent3"/>
          </a:effectRef>
          <a:fontRef idx="minor">
            <a:schemeClr val="dk1"/>
          </a:fontRef>
        </p:style>
        <p:txBody>
          <a:bodyPr>
            <a:spAutoFit/>
          </a:bodyPr>
          <a:lstStyle/>
          <a:p>
            <a:pPr algn="ctr" defTabSz="1219200" eaLnBrk="0" fontAlgn="base" hangingPunct="0">
              <a:spcBef>
                <a:spcPct val="0"/>
              </a:spcBef>
              <a:spcAft>
                <a:spcPct val="0"/>
              </a:spcAft>
              <a:defRPr/>
            </a:pPr>
            <a:r>
              <a:rPr lang="zh-CN" altLang="en-US" sz="4265" b="1" dirty="0">
                <a:solidFill>
                  <a:srgbClr val="0000FF"/>
                </a:solidFill>
                <a:latin typeface="楷体" panose="02010609060101010101" pitchFamily="49" charset="-122"/>
                <a:ea typeface="楷体" panose="02010609060101010101" pitchFamily="49" charset="-122"/>
              </a:rPr>
              <a:t>多姿多彩</a:t>
            </a:r>
          </a:p>
        </p:txBody>
      </p:sp>
      <p:sp>
        <p:nvSpPr>
          <p:cNvPr id="9" name="TextBox 8"/>
          <p:cNvSpPr txBox="1"/>
          <p:nvPr/>
        </p:nvSpPr>
        <p:spPr>
          <a:xfrm>
            <a:off x="5334000" y="4485218"/>
            <a:ext cx="2190750" cy="1405000"/>
          </a:xfrm>
          <a:prstGeom prst="rect">
            <a:avLst/>
          </a:prstGeom>
        </p:spPr>
        <p:style>
          <a:lnRef idx="1">
            <a:schemeClr val="accent3"/>
          </a:lnRef>
          <a:fillRef idx="2">
            <a:schemeClr val="accent3"/>
          </a:fillRef>
          <a:effectRef idx="1">
            <a:schemeClr val="accent3"/>
          </a:effectRef>
          <a:fontRef idx="minor">
            <a:schemeClr val="dk1"/>
          </a:fontRef>
        </p:style>
        <p:txBody>
          <a:bodyPr>
            <a:spAutoFit/>
          </a:bodyPr>
          <a:lstStyle/>
          <a:p>
            <a:pPr algn="ctr" defTabSz="1219200" eaLnBrk="0" fontAlgn="base" hangingPunct="0">
              <a:spcBef>
                <a:spcPct val="0"/>
              </a:spcBef>
              <a:spcAft>
                <a:spcPct val="0"/>
              </a:spcAft>
              <a:defRPr/>
            </a:pPr>
            <a:r>
              <a:rPr lang="zh-CN" altLang="en-US" sz="4265" b="1" dirty="0">
                <a:solidFill>
                  <a:srgbClr val="0000FF"/>
                </a:solidFill>
                <a:latin typeface="楷体" panose="02010609060101010101" pitchFamily="49" charset="-122"/>
                <a:ea typeface="楷体" panose="02010609060101010101" pitchFamily="49" charset="-122"/>
              </a:rPr>
              <a:t>美丽迷人</a:t>
            </a:r>
          </a:p>
        </p:txBody>
      </p:sp>
      <p:sp>
        <p:nvSpPr>
          <p:cNvPr id="10" name="TextBox 9"/>
          <p:cNvSpPr txBox="1"/>
          <p:nvPr/>
        </p:nvSpPr>
        <p:spPr>
          <a:xfrm>
            <a:off x="3635376" y="5636684"/>
            <a:ext cx="2016125" cy="748988"/>
          </a:xfrm>
          <a:prstGeom prst="rect">
            <a:avLst/>
          </a:prstGeom>
        </p:spPr>
        <p:style>
          <a:lnRef idx="1">
            <a:schemeClr val="accent3"/>
          </a:lnRef>
          <a:fillRef idx="2">
            <a:schemeClr val="accent3"/>
          </a:fillRef>
          <a:effectRef idx="1">
            <a:schemeClr val="accent3"/>
          </a:effectRef>
          <a:fontRef idx="minor">
            <a:schemeClr val="dk1"/>
          </a:fontRef>
        </p:style>
        <p:txBody>
          <a:bodyPr>
            <a:spAutoFit/>
          </a:bodyPr>
          <a:lstStyle/>
          <a:p>
            <a:pPr algn="ctr" defTabSz="1219200" eaLnBrk="0" fontAlgn="base" hangingPunct="0">
              <a:spcBef>
                <a:spcPct val="0"/>
              </a:spcBef>
              <a:spcAft>
                <a:spcPct val="0"/>
              </a:spcAft>
              <a:defRPr/>
            </a:pPr>
            <a:r>
              <a:rPr lang="en-US" altLang="zh-CN" sz="4265" b="1" dirty="0">
                <a:solidFill>
                  <a:srgbClr val="0000FF"/>
                </a:solidFill>
                <a:latin typeface="楷体" panose="02010609060101010101" pitchFamily="49" charset="-122"/>
                <a:ea typeface="楷体" panose="02010609060101010101" pitchFamily="49" charset="-122"/>
              </a:rPr>
              <a:t>……</a:t>
            </a:r>
            <a:endParaRPr lang="zh-CN" altLang="en-US" sz="4265" b="1" dirty="0">
              <a:solidFill>
                <a:srgbClr val="0000FF"/>
              </a:solidFill>
              <a:latin typeface="楷体" panose="02010609060101010101" pitchFamily="49" charset="-122"/>
              <a:ea typeface="楷体" panose="02010609060101010101" pitchFamily="49" charset="-122"/>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randombar(horizont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randombar(horizont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randombar(horizontal)">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randombar(horizontal)">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9" grpId="0" animBg="1"/>
      <p:bldP spid="10" grpId="0" animBg="1"/>
    </p:bldLst>
  </p:timing>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p:cNvSpPr txBox="1">
            <a:spLocks noChangeArrowheads="1"/>
          </p:cNvSpPr>
          <p:nvPr/>
        </p:nvSpPr>
        <p:spPr bwMode="auto">
          <a:xfrm>
            <a:off x="1470026" y="673100"/>
            <a:ext cx="67087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即从巴峡穿巫峡，便下襄阳向洛阳。</a:t>
            </a:r>
          </a:p>
        </p:txBody>
      </p:sp>
      <p:sp>
        <p:nvSpPr>
          <p:cNvPr id="24" name="Text Box 3"/>
          <p:cNvSpPr txBox="1">
            <a:spLocks noChangeArrowheads="1"/>
          </p:cNvSpPr>
          <p:nvPr/>
        </p:nvSpPr>
        <p:spPr bwMode="auto">
          <a:xfrm>
            <a:off x="1289051" y="2516717"/>
            <a:ext cx="7396163"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    这里连用四个地名是诗人想好的回家路线，并不累赘，因为这样更能表达诗人的“喜欲狂”和归心似箭，更体现出虽然离家乡千里之遥，却仿佛一转眼就可以到达。</a:t>
            </a:r>
          </a:p>
        </p:txBody>
      </p:sp>
      <p:sp>
        <p:nvSpPr>
          <p:cNvPr id="8" name="Text Box 3"/>
          <p:cNvSpPr txBox="1">
            <a:spLocks noChangeArrowheads="1"/>
          </p:cNvSpPr>
          <p:nvPr/>
        </p:nvSpPr>
        <p:spPr bwMode="auto">
          <a:xfrm>
            <a:off x="901701" y="1653117"/>
            <a:ext cx="739775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u"/>
              <a:defRPr/>
            </a:pP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连用四个地名是否显得重复累赘？</a:t>
            </a:r>
          </a:p>
        </p:txBody>
      </p:sp>
      <p:sp>
        <p:nvSpPr>
          <p:cNvPr id="6" name="矩形 5"/>
          <p:cNvSpPr/>
          <p:nvPr/>
        </p:nvSpPr>
        <p:spPr>
          <a:xfrm>
            <a:off x="1350964" y="675217"/>
            <a:ext cx="6956425" cy="1798826"/>
          </a:xfrm>
          <a:prstGeom prst="rect">
            <a:avLst/>
          </a:prstGeom>
        </p:spPr>
        <p:txBody>
          <a:bodyPr>
            <a:spAutoFit/>
          </a:body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即从</a:t>
            </a:r>
            <a:r>
              <a:rPr kumimoji="0" lang="zh-CN" altLang="en-US" sz="4265" b="1" i="0" u="none" strike="noStrike" kern="0" cap="none" spc="0" normalizeH="0" baseline="0" noProof="0" dirty="0">
                <a:ln>
                  <a:noFill/>
                </a:ln>
                <a:solidFill>
                  <a:srgbClr val="FF0000"/>
                </a:solidFill>
                <a:effectLst/>
                <a:uLnTx/>
                <a:uFillTx/>
                <a:latin typeface="楷体" panose="02010609060101010101" pitchFamily="49" charset="-122"/>
                <a:ea typeface="楷体" panose="02010609060101010101" pitchFamily="49" charset="-122"/>
                <a:cs typeface="+mn-cs"/>
              </a:rPr>
              <a:t>巴峡</a:t>
            </a: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穿</a:t>
            </a:r>
            <a:r>
              <a:rPr kumimoji="0" lang="zh-CN" altLang="en-US" sz="4265" b="1" i="0" u="none" strike="noStrike" kern="0" cap="none" spc="0" normalizeH="0" baseline="0" noProof="0" dirty="0">
                <a:ln>
                  <a:noFill/>
                </a:ln>
                <a:solidFill>
                  <a:srgbClr val="FF0000"/>
                </a:solidFill>
                <a:effectLst/>
                <a:uLnTx/>
                <a:uFillTx/>
                <a:latin typeface="楷体" panose="02010609060101010101" pitchFamily="49" charset="-122"/>
                <a:ea typeface="楷体" panose="02010609060101010101" pitchFamily="49" charset="-122"/>
                <a:cs typeface="+mn-cs"/>
              </a:rPr>
              <a:t>巫峡</a:t>
            </a: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，便下</a:t>
            </a:r>
            <a:r>
              <a:rPr kumimoji="0" lang="zh-CN" altLang="en-US" sz="4265" b="1" i="0" u="none" strike="noStrike" kern="0" cap="none" spc="0" normalizeH="0" baseline="0" noProof="0" dirty="0">
                <a:ln>
                  <a:noFill/>
                </a:ln>
                <a:solidFill>
                  <a:srgbClr val="FF0000"/>
                </a:solidFill>
                <a:effectLst/>
                <a:uLnTx/>
                <a:uFillTx/>
                <a:latin typeface="楷体" panose="02010609060101010101" pitchFamily="49" charset="-122"/>
                <a:ea typeface="楷体" panose="02010609060101010101" pitchFamily="49" charset="-122"/>
                <a:cs typeface="+mn-cs"/>
              </a:rPr>
              <a:t>襄阳</a:t>
            </a: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向</a:t>
            </a:r>
            <a:r>
              <a:rPr kumimoji="0" lang="zh-CN" altLang="en-US" sz="4265" b="1" i="0" u="none" strike="noStrike" kern="0" cap="none" spc="0" normalizeH="0" baseline="0" noProof="0" dirty="0">
                <a:ln>
                  <a:noFill/>
                </a:ln>
                <a:solidFill>
                  <a:srgbClr val="FF0000"/>
                </a:solidFill>
                <a:effectLst/>
                <a:uLnTx/>
                <a:uFillTx/>
                <a:latin typeface="楷体" panose="02010609060101010101" pitchFamily="49" charset="-122"/>
                <a:ea typeface="楷体" panose="02010609060101010101" pitchFamily="49" charset="-122"/>
                <a:cs typeface="+mn-cs"/>
              </a:rPr>
              <a:t>洛阳</a:t>
            </a: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fade">
                                      <p:cBhvr>
                                        <p:cTn id="12" dur="1000"/>
                                        <p:tgtEl>
                                          <p:spTgt spid="8">
                                            <p:txEl>
                                              <p:pRg st="0" end="0"/>
                                            </p:txEl>
                                          </p:spTgt>
                                        </p:tgtEl>
                                      </p:cBhvr>
                                    </p:animEffect>
                                    <p:anim calcmode="lin" valueType="num">
                                      <p:cBhvr>
                                        <p:cTn id="13"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24">
                                            <p:txEl>
                                              <p:pRg st="0" end="0"/>
                                            </p:txEl>
                                          </p:spTgt>
                                        </p:tgtEl>
                                        <p:attrNameLst>
                                          <p:attrName>style.visibility</p:attrName>
                                        </p:attrNameLst>
                                      </p:cBhvr>
                                      <p:to>
                                        <p:strVal val="visible"/>
                                      </p:to>
                                    </p:set>
                                    <p:animEffect transition="in" filter="barn(inVertical)">
                                      <p:cBhvr>
                                        <p:cTn id="19"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p:cNvSpPr txBox="1">
            <a:spLocks noChangeArrowheads="1"/>
          </p:cNvSpPr>
          <p:nvPr/>
        </p:nvSpPr>
        <p:spPr bwMode="auto">
          <a:xfrm>
            <a:off x="1501776" y="891117"/>
            <a:ext cx="67087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即从巴峡穿巫峡，便下襄阳向洛阳。</a:t>
            </a:r>
          </a:p>
        </p:txBody>
      </p:sp>
      <p:sp>
        <p:nvSpPr>
          <p:cNvPr id="24" name="Text Box 3"/>
          <p:cNvSpPr txBox="1">
            <a:spLocks noChangeArrowheads="1"/>
          </p:cNvSpPr>
          <p:nvPr/>
        </p:nvSpPr>
        <p:spPr bwMode="auto">
          <a:xfrm>
            <a:off x="1374776" y="2988735"/>
            <a:ext cx="7431088"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    用“即从”“便下”联结，两句一气贯注，再加上“穿”“向”的动态与两“峡”两“阳”的重复，生动地展现出一幅</a:t>
            </a:r>
            <a:r>
              <a:rPr kumimoji="0" lang="zh-CN" altLang="en-US" sz="4265" b="1" i="0" u="none" strike="noStrike" kern="0" cap="none" spc="0" normalizeH="0" baseline="0" noProof="0" dirty="0">
                <a:ln>
                  <a:noFill/>
                </a:ln>
                <a:solidFill>
                  <a:srgbClr val="FF0000"/>
                </a:solidFill>
                <a:effectLst/>
                <a:uLnTx/>
                <a:uFillTx/>
                <a:latin typeface="楷体" panose="02010609060101010101" pitchFamily="49" charset="-122"/>
                <a:ea typeface="楷体" panose="02010609060101010101" pitchFamily="49" charset="-122"/>
                <a:cs typeface="+mn-cs"/>
              </a:rPr>
              <a:t>疾速飞驰</a:t>
            </a: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的画面。</a:t>
            </a:r>
          </a:p>
        </p:txBody>
      </p:sp>
      <p:sp>
        <p:nvSpPr>
          <p:cNvPr id="8" name="Text Box 3"/>
          <p:cNvSpPr txBox="1">
            <a:spLocks noChangeArrowheads="1"/>
          </p:cNvSpPr>
          <p:nvPr/>
        </p:nvSpPr>
        <p:spPr bwMode="auto">
          <a:xfrm>
            <a:off x="933451" y="1871133"/>
            <a:ext cx="7396163"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u"/>
              <a:defRPr/>
            </a:pP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读一读，想象画面。</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24">
                                            <p:txEl>
                                              <p:pRg st="0" end="0"/>
                                            </p:txEl>
                                          </p:spTgt>
                                        </p:tgtEl>
                                        <p:attrNameLst>
                                          <p:attrName>style.visibility</p:attrName>
                                        </p:attrNameLst>
                                      </p:cBhvr>
                                      <p:to>
                                        <p:strVal val="visible"/>
                                      </p:to>
                                    </p:set>
                                    <p:animEffect transition="in" filter="barn(inVertical)">
                                      <p:cBhvr>
                                        <p:cTn id="14"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1397001" y="1079500"/>
            <a:ext cx="67087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即从巴峡穿巫峡，便下襄阳向洛阳。</a:t>
            </a:r>
          </a:p>
        </p:txBody>
      </p:sp>
      <p:sp>
        <p:nvSpPr>
          <p:cNvPr id="6" name="Text Box 15"/>
          <p:cNvSpPr txBox="1">
            <a:spLocks noChangeArrowheads="1"/>
          </p:cNvSpPr>
          <p:nvPr/>
        </p:nvSpPr>
        <p:spPr bwMode="auto">
          <a:xfrm>
            <a:off x="603251" y="3613151"/>
            <a:ext cx="8051800"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这两句应读得</a:t>
            </a: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欢快</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，速度稍快，表现出疾速飞驰、归心似箭的感受。</a:t>
            </a:r>
          </a:p>
        </p:txBody>
      </p:sp>
      <p:sp>
        <p:nvSpPr>
          <p:cNvPr id="7" name="矩形 13"/>
          <p:cNvSpPr>
            <a:spLocks noChangeArrowheads="1"/>
          </p:cNvSpPr>
          <p:nvPr/>
        </p:nvSpPr>
        <p:spPr bwMode="auto">
          <a:xfrm>
            <a:off x="603251" y="2544233"/>
            <a:ext cx="7546975"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朗读指导：</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3"/>
          <p:cNvSpPr txBox="1">
            <a:spLocks noChangeArrowheads="1"/>
          </p:cNvSpPr>
          <p:nvPr/>
        </p:nvSpPr>
        <p:spPr bwMode="auto">
          <a:xfrm>
            <a:off x="666751" y="706967"/>
            <a:ext cx="802322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u"/>
              <a:defRPr/>
            </a:pP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再读古诗，从诗中写到的哪些行为中，可以体会到诗人“喜欲狂”的心情？</a:t>
            </a:r>
          </a:p>
        </p:txBody>
      </p:sp>
      <p:sp>
        <p:nvSpPr>
          <p:cNvPr id="5" name="Text Box 15"/>
          <p:cNvSpPr txBox="1">
            <a:spLocks noChangeArrowheads="1"/>
          </p:cNvSpPr>
          <p:nvPr/>
        </p:nvSpPr>
        <p:spPr bwMode="auto">
          <a:xfrm>
            <a:off x="577851" y="2643719"/>
            <a:ext cx="7988300" cy="691830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剑外忽传收蓟北，初闻涕泪满衣裳。</a:t>
            </a:r>
            <a:endPar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却看妻子愁何在，漫卷诗书喜欲狂。</a:t>
            </a:r>
            <a:endPar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白日放歌须纵酒，青春作伴好还乡。</a:t>
            </a:r>
            <a:endParaRPr kumimoji="0" lang="en-US" altLang="zh-CN"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即从巴峡穿巫峡，便下襄阳向洛阳。</a:t>
            </a:r>
          </a:p>
        </p:txBody>
      </p:sp>
      <p:sp>
        <p:nvSpPr>
          <p:cNvPr id="4" name="矩形 3"/>
          <p:cNvSpPr/>
          <p:nvPr/>
        </p:nvSpPr>
        <p:spPr>
          <a:xfrm>
            <a:off x="5708650" y="2738967"/>
            <a:ext cx="2383986" cy="748666"/>
          </a:xfrm>
          <a:prstGeom prst="rect">
            <a:avLst/>
          </a:prstGeom>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泪满衣裳</a:t>
            </a:r>
            <a:endParaRPr kumimoji="0" lang="zh-CN" altLang="en-US" sz="2400" b="0" i="0" u="none" strike="noStrike" kern="1200" cap="none" spc="0" normalizeH="0" baseline="0" noProof="0" dirty="0">
              <a:ln>
                <a:noFill/>
              </a:ln>
              <a:solidFill>
                <a:srgbClr val="0000FF"/>
              </a:solidFill>
              <a:effectLst/>
              <a:uLnTx/>
              <a:uFillTx/>
              <a:latin typeface="Arial" panose="020B0604020202020204" pitchFamily="34" charset="0"/>
              <a:ea typeface="宋体" panose="02010600030101010101" pitchFamily="2" charset="-122"/>
              <a:cs typeface="+mn-cs"/>
            </a:endParaRPr>
          </a:p>
        </p:txBody>
      </p:sp>
      <p:sp>
        <p:nvSpPr>
          <p:cNvPr id="9" name="矩形 8"/>
          <p:cNvSpPr/>
          <p:nvPr/>
        </p:nvSpPr>
        <p:spPr>
          <a:xfrm>
            <a:off x="4476750" y="3583517"/>
            <a:ext cx="2383986" cy="748666"/>
          </a:xfrm>
          <a:prstGeom prst="rect">
            <a:avLst/>
          </a:prstGeom>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漫卷诗书</a:t>
            </a:r>
            <a:endParaRPr kumimoji="0" lang="zh-CN" altLang="en-US" sz="2400" b="0" i="0" u="none" strike="noStrike" kern="1200" cap="none" spc="0" normalizeH="0" baseline="0" noProof="0" dirty="0">
              <a:ln>
                <a:noFill/>
              </a:ln>
              <a:solidFill>
                <a:srgbClr val="0000FF"/>
              </a:solidFill>
              <a:effectLst/>
              <a:uLnTx/>
              <a:uFillTx/>
              <a:latin typeface="Arial" panose="020B0604020202020204" pitchFamily="34" charset="0"/>
              <a:ea typeface="宋体" panose="02010600030101010101" pitchFamily="2" charset="-122"/>
              <a:cs typeface="+mn-cs"/>
            </a:endParaRPr>
          </a:p>
        </p:txBody>
      </p:sp>
      <p:sp>
        <p:nvSpPr>
          <p:cNvPr id="10" name="矩形 9"/>
          <p:cNvSpPr/>
          <p:nvPr/>
        </p:nvSpPr>
        <p:spPr>
          <a:xfrm>
            <a:off x="2036764" y="4425951"/>
            <a:ext cx="2935419" cy="748666"/>
          </a:xfrm>
          <a:prstGeom prst="rect">
            <a:avLst/>
          </a:prstGeom>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放歌  纵酒</a:t>
            </a:r>
            <a:endParaRPr kumimoji="0" lang="zh-CN" altLang="en-US" sz="2400" b="0" i="0" u="none" strike="noStrike" kern="1200" cap="none" spc="0" normalizeH="0" baseline="0" noProof="0" dirty="0">
              <a:ln>
                <a:noFill/>
              </a:ln>
              <a:solidFill>
                <a:srgbClr val="0000FF"/>
              </a:solidFill>
              <a:effectLst/>
              <a:uLnTx/>
              <a:uFillTx/>
              <a:latin typeface="Arial" panose="020B0604020202020204" pitchFamily="34" charset="0"/>
              <a:ea typeface="宋体" panose="02010600030101010101" pitchFamily="2" charset="-122"/>
              <a:cs typeface="+mn-cs"/>
            </a:endParaRPr>
          </a:p>
        </p:txBody>
      </p:sp>
      <p:sp>
        <p:nvSpPr>
          <p:cNvPr id="11" name="矩形 10"/>
          <p:cNvSpPr/>
          <p:nvPr/>
        </p:nvSpPr>
        <p:spPr>
          <a:xfrm>
            <a:off x="4476751" y="4430184"/>
            <a:ext cx="4038285" cy="748666"/>
          </a:xfrm>
          <a:prstGeom prst="rect">
            <a:avLst/>
          </a:prstGeom>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青春      还乡</a:t>
            </a:r>
            <a:endParaRPr kumimoji="0" lang="zh-CN" altLang="en-US" sz="2400" b="0" i="0" u="none" strike="noStrike" kern="1200" cap="none" spc="0" normalizeH="0" baseline="0" noProof="0" dirty="0">
              <a:ln>
                <a:noFill/>
              </a:ln>
              <a:solidFill>
                <a:srgbClr val="0000FF"/>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down)">
                                      <p:cBhvr>
                                        <p:cTn id="25" dur="580">
                                          <p:stCondLst>
                                            <p:cond delay="0"/>
                                          </p:stCondLst>
                                        </p:cTn>
                                        <p:tgtEl>
                                          <p:spTgt spid="9"/>
                                        </p:tgtEl>
                                      </p:cBhvr>
                                    </p:animEffect>
                                    <p:anim calcmode="lin" valueType="num">
                                      <p:cBhvr>
                                        <p:cTn id="26"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31" dur="26">
                                          <p:stCondLst>
                                            <p:cond delay="650"/>
                                          </p:stCondLst>
                                        </p:cTn>
                                        <p:tgtEl>
                                          <p:spTgt spid="9"/>
                                        </p:tgtEl>
                                      </p:cBhvr>
                                      <p:to x="100000" y="60000"/>
                                    </p:animScale>
                                    <p:animScale>
                                      <p:cBhvr>
                                        <p:cTn id="32" dur="166" decel="50000">
                                          <p:stCondLst>
                                            <p:cond delay="676"/>
                                          </p:stCondLst>
                                        </p:cTn>
                                        <p:tgtEl>
                                          <p:spTgt spid="9"/>
                                        </p:tgtEl>
                                      </p:cBhvr>
                                      <p:to x="100000" y="100000"/>
                                    </p:animScale>
                                    <p:animScale>
                                      <p:cBhvr>
                                        <p:cTn id="33" dur="26">
                                          <p:stCondLst>
                                            <p:cond delay="1312"/>
                                          </p:stCondLst>
                                        </p:cTn>
                                        <p:tgtEl>
                                          <p:spTgt spid="9"/>
                                        </p:tgtEl>
                                      </p:cBhvr>
                                      <p:to x="100000" y="80000"/>
                                    </p:animScale>
                                    <p:animScale>
                                      <p:cBhvr>
                                        <p:cTn id="34" dur="166" decel="50000">
                                          <p:stCondLst>
                                            <p:cond delay="1338"/>
                                          </p:stCondLst>
                                        </p:cTn>
                                        <p:tgtEl>
                                          <p:spTgt spid="9"/>
                                        </p:tgtEl>
                                      </p:cBhvr>
                                      <p:to x="100000" y="100000"/>
                                    </p:animScale>
                                    <p:animScale>
                                      <p:cBhvr>
                                        <p:cTn id="35" dur="26">
                                          <p:stCondLst>
                                            <p:cond delay="1642"/>
                                          </p:stCondLst>
                                        </p:cTn>
                                        <p:tgtEl>
                                          <p:spTgt spid="9"/>
                                        </p:tgtEl>
                                      </p:cBhvr>
                                      <p:to x="100000" y="90000"/>
                                    </p:animScale>
                                    <p:animScale>
                                      <p:cBhvr>
                                        <p:cTn id="36" dur="166" decel="50000">
                                          <p:stCondLst>
                                            <p:cond delay="1668"/>
                                          </p:stCondLst>
                                        </p:cTn>
                                        <p:tgtEl>
                                          <p:spTgt spid="9"/>
                                        </p:tgtEl>
                                      </p:cBhvr>
                                      <p:to x="100000" y="100000"/>
                                    </p:animScale>
                                    <p:animScale>
                                      <p:cBhvr>
                                        <p:cTn id="37" dur="26">
                                          <p:stCondLst>
                                            <p:cond delay="1808"/>
                                          </p:stCondLst>
                                        </p:cTn>
                                        <p:tgtEl>
                                          <p:spTgt spid="9"/>
                                        </p:tgtEl>
                                      </p:cBhvr>
                                      <p:to x="100000" y="95000"/>
                                    </p:animScale>
                                    <p:animScale>
                                      <p:cBhvr>
                                        <p:cTn id="38" dur="166" decel="50000">
                                          <p:stCondLst>
                                            <p:cond delay="1834"/>
                                          </p:stCondLst>
                                        </p:cTn>
                                        <p:tgtEl>
                                          <p:spTgt spid="9"/>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wipe(down)">
                                      <p:cBhvr>
                                        <p:cTn id="43" dur="580">
                                          <p:stCondLst>
                                            <p:cond delay="0"/>
                                          </p:stCondLst>
                                        </p:cTn>
                                        <p:tgtEl>
                                          <p:spTgt spid="10"/>
                                        </p:tgtEl>
                                      </p:cBhvr>
                                    </p:animEffect>
                                    <p:anim calcmode="lin" valueType="num">
                                      <p:cBhvr>
                                        <p:cTn id="44"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49" dur="26">
                                          <p:stCondLst>
                                            <p:cond delay="650"/>
                                          </p:stCondLst>
                                        </p:cTn>
                                        <p:tgtEl>
                                          <p:spTgt spid="10"/>
                                        </p:tgtEl>
                                      </p:cBhvr>
                                      <p:to x="100000" y="60000"/>
                                    </p:animScale>
                                    <p:animScale>
                                      <p:cBhvr>
                                        <p:cTn id="50" dur="166" decel="50000">
                                          <p:stCondLst>
                                            <p:cond delay="676"/>
                                          </p:stCondLst>
                                        </p:cTn>
                                        <p:tgtEl>
                                          <p:spTgt spid="10"/>
                                        </p:tgtEl>
                                      </p:cBhvr>
                                      <p:to x="100000" y="100000"/>
                                    </p:animScale>
                                    <p:animScale>
                                      <p:cBhvr>
                                        <p:cTn id="51" dur="26">
                                          <p:stCondLst>
                                            <p:cond delay="1312"/>
                                          </p:stCondLst>
                                        </p:cTn>
                                        <p:tgtEl>
                                          <p:spTgt spid="10"/>
                                        </p:tgtEl>
                                      </p:cBhvr>
                                      <p:to x="100000" y="80000"/>
                                    </p:animScale>
                                    <p:animScale>
                                      <p:cBhvr>
                                        <p:cTn id="52" dur="166" decel="50000">
                                          <p:stCondLst>
                                            <p:cond delay="1338"/>
                                          </p:stCondLst>
                                        </p:cTn>
                                        <p:tgtEl>
                                          <p:spTgt spid="10"/>
                                        </p:tgtEl>
                                      </p:cBhvr>
                                      <p:to x="100000" y="100000"/>
                                    </p:animScale>
                                    <p:animScale>
                                      <p:cBhvr>
                                        <p:cTn id="53" dur="26">
                                          <p:stCondLst>
                                            <p:cond delay="1642"/>
                                          </p:stCondLst>
                                        </p:cTn>
                                        <p:tgtEl>
                                          <p:spTgt spid="10"/>
                                        </p:tgtEl>
                                      </p:cBhvr>
                                      <p:to x="100000" y="90000"/>
                                    </p:animScale>
                                    <p:animScale>
                                      <p:cBhvr>
                                        <p:cTn id="54" dur="166" decel="50000">
                                          <p:stCondLst>
                                            <p:cond delay="1668"/>
                                          </p:stCondLst>
                                        </p:cTn>
                                        <p:tgtEl>
                                          <p:spTgt spid="10"/>
                                        </p:tgtEl>
                                      </p:cBhvr>
                                      <p:to x="100000" y="100000"/>
                                    </p:animScale>
                                    <p:animScale>
                                      <p:cBhvr>
                                        <p:cTn id="55" dur="26">
                                          <p:stCondLst>
                                            <p:cond delay="1808"/>
                                          </p:stCondLst>
                                        </p:cTn>
                                        <p:tgtEl>
                                          <p:spTgt spid="10"/>
                                        </p:tgtEl>
                                      </p:cBhvr>
                                      <p:to x="100000" y="95000"/>
                                    </p:animScale>
                                    <p:animScale>
                                      <p:cBhvr>
                                        <p:cTn id="56" dur="166" decel="50000">
                                          <p:stCondLst>
                                            <p:cond delay="1834"/>
                                          </p:stCondLst>
                                        </p:cTn>
                                        <p:tgtEl>
                                          <p:spTgt spid="10"/>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wipe(down)">
                                      <p:cBhvr>
                                        <p:cTn id="61" dur="580">
                                          <p:stCondLst>
                                            <p:cond delay="0"/>
                                          </p:stCondLst>
                                        </p:cTn>
                                        <p:tgtEl>
                                          <p:spTgt spid="11"/>
                                        </p:tgtEl>
                                      </p:cBhvr>
                                    </p:animEffect>
                                    <p:anim calcmode="lin" valueType="num">
                                      <p:cBhvr>
                                        <p:cTn id="62"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67" dur="26">
                                          <p:stCondLst>
                                            <p:cond delay="650"/>
                                          </p:stCondLst>
                                        </p:cTn>
                                        <p:tgtEl>
                                          <p:spTgt spid="11"/>
                                        </p:tgtEl>
                                      </p:cBhvr>
                                      <p:to x="100000" y="60000"/>
                                    </p:animScale>
                                    <p:animScale>
                                      <p:cBhvr>
                                        <p:cTn id="68" dur="166" decel="50000">
                                          <p:stCondLst>
                                            <p:cond delay="676"/>
                                          </p:stCondLst>
                                        </p:cTn>
                                        <p:tgtEl>
                                          <p:spTgt spid="11"/>
                                        </p:tgtEl>
                                      </p:cBhvr>
                                      <p:to x="100000" y="100000"/>
                                    </p:animScale>
                                    <p:animScale>
                                      <p:cBhvr>
                                        <p:cTn id="69" dur="26">
                                          <p:stCondLst>
                                            <p:cond delay="1312"/>
                                          </p:stCondLst>
                                        </p:cTn>
                                        <p:tgtEl>
                                          <p:spTgt spid="11"/>
                                        </p:tgtEl>
                                      </p:cBhvr>
                                      <p:to x="100000" y="80000"/>
                                    </p:animScale>
                                    <p:animScale>
                                      <p:cBhvr>
                                        <p:cTn id="70" dur="166" decel="50000">
                                          <p:stCondLst>
                                            <p:cond delay="1338"/>
                                          </p:stCondLst>
                                        </p:cTn>
                                        <p:tgtEl>
                                          <p:spTgt spid="11"/>
                                        </p:tgtEl>
                                      </p:cBhvr>
                                      <p:to x="100000" y="100000"/>
                                    </p:animScale>
                                    <p:animScale>
                                      <p:cBhvr>
                                        <p:cTn id="71" dur="26">
                                          <p:stCondLst>
                                            <p:cond delay="1642"/>
                                          </p:stCondLst>
                                        </p:cTn>
                                        <p:tgtEl>
                                          <p:spTgt spid="11"/>
                                        </p:tgtEl>
                                      </p:cBhvr>
                                      <p:to x="100000" y="90000"/>
                                    </p:animScale>
                                    <p:animScale>
                                      <p:cBhvr>
                                        <p:cTn id="72" dur="166" decel="50000">
                                          <p:stCondLst>
                                            <p:cond delay="1668"/>
                                          </p:stCondLst>
                                        </p:cTn>
                                        <p:tgtEl>
                                          <p:spTgt spid="11"/>
                                        </p:tgtEl>
                                      </p:cBhvr>
                                      <p:to x="100000" y="100000"/>
                                    </p:animScale>
                                    <p:animScale>
                                      <p:cBhvr>
                                        <p:cTn id="73" dur="26">
                                          <p:stCondLst>
                                            <p:cond delay="1808"/>
                                          </p:stCondLst>
                                        </p:cTn>
                                        <p:tgtEl>
                                          <p:spTgt spid="11"/>
                                        </p:tgtEl>
                                      </p:cBhvr>
                                      <p:to x="100000" y="95000"/>
                                    </p:animScale>
                                    <p:animScale>
                                      <p:cBhvr>
                                        <p:cTn id="74" dur="166" decel="50000">
                                          <p:stCondLst>
                                            <p:cond delay="1834"/>
                                          </p:stCondLst>
                                        </p:cTn>
                                        <p:tgtEl>
                                          <p:spTgt spid="11"/>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10" grpId="0"/>
      <p:bldP spid="11" grpId="0"/>
    </p:bldLst>
  </p:timing>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3"/>
          <p:cNvSpPr txBox="1">
            <a:spLocks noChangeArrowheads="1"/>
          </p:cNvSpPr>
          <p:nvPr/>
        </p:nvSpPr>
        <p:spPr bwMode="auto">
          <a:xfrm>
            <a:off x="560389" y="1016000"/>
            <a:ext cx="8023225"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u"/>
              <a:defRPr/>
            </a:pPr>
            <a:r>
              <a:rPr kumimoji="0" lang="zh-CN" altLang="en-US" sz="4265" b="1" i="0" u="none" strike="noStrike" kern="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诗人到底是为谁而“喜”呢？</a:t>
            </a:r>
          </a:p>
        </p:txBody>
      </p:sp>
      <p:sp>
        <p:nvSpPr>
          <p:cNvPr id="12" name="Text Box 3"/>
          <p:cNvSpPr txBox="1">
            <a:spLocks noChangeArrowheads="1"/>
          </p:cNvSpPr>
          <p:nvPr/>
        </p:nvSpPr>
        <p:spPr bwMode="auto">
          <a:xfrm>
            <a:off x="973139" y="2006600"/>
            <a:ext cx="7672387"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0" cap="none" spc="0" normalizeH="0" baseline="0" noProof="0" dirty="0">
                <a:ln>
                  <a:noFill/>
                </a:ln>
                <a:solidFill>
                  <a:srgbClr val="7030A0"/>
                </a:solidFill>
                <a:effectLst/>
                <a:uLnTx/>
                <a:uFillTx/>
                <a:latin typeface="楷体" panose="02010609060101010101" pitchFamily="49" charset="-122"/>
                <a:ea typeface="楷体" panose="02010609060101010101" pitchFamily="49" charset="-122"/>
                <a:cs typeface="+mn-cs"/>
              </a:rPr>
              <a:t>    诗人得知官军收复河南河北的消息时，他不单是为自己能够返回家乡、安享晚年而喜，也是为国家终于结束战乱、恢复统一而喜，更是为老百姓终于可以免受战乱之苦、安居乐业而喜。</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barn(inVertical)">
                                      <p:cBhvr>
                                        <p:cTn id="7"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文本框 3"/>
          <p:cNvSpPr txBox="1">
            <a:spLocks noChangeArrowheads="1"/>
          </p:cNvSpPr>
          <p:nvPr/>
        </p:nvSpPr>
        <p:spPr bwMode="auto">
          <a:xfrm>
            <a:off x="1325940" y="1426633"/>
            <a:ext cx="840999" cy="452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1">
                <a:ln>
                  <a:noFill/>
                </a:ln>
                <a:solidFill>
                  <a:srgbClr val="70AD47">
                    <a:lumMod val="75000"/>
                  </a:srgbClr>
                </a:solidFill>
                <a:effectLst/>
                <a:uLnTx/>
                <a:uFillTx/>
                <a:latin typeface="楷体" panose="02010609060101010101" pitchFamily="49" charset="-122"/>
                <a:ea typeface="楷体" panose="02010609060101010101" pitchFamily="49" charset="-122"/>
                <a:cs typeface="+mn-cs"/>
              </a:rPr>
              <a:t>闻官军收河南河北</a:t>
            </a:r>
          </a:p>
        </p:txBody>
      </p:sp>
      <p:sp>
        <p:nvSpPr>
          <p:cNvPr id="10" name="文本框 3"/>
          <p:cNvSpPr txBox="1">
            <a:spLocks noChangeArrowheads="1"/>
          </p:cNvSpPr>
          <p:nvPr/>
        </p:nvSpPr>
        <p:spPr bwMode="auto">
          <a:xfrm>
            <a:off x="2508250" y="1352551"/>
            <a:ext cx="2798763"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悲喜交加</a:t>
            </a:r>
            <a:endParaRPr kumimoji="0" lang="zh-CN" altLang="zh-CN"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3" name="文本框 3"/>
          <p:cNvSpPr txBox="1">
            <a:spLocks noChangeArrowheads="1"/>
          </p:cNvSpPr>
          <p:nvPr/>
        </p:nvSpPr>
        <p:spPr bwMode="auto">
          <a:xfrm>
            <a:off x="4811714" y="1198034"/>
            <a:ext cx="3305175" cy="10768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喜讯传来</a:t>
            </a:r>
          </a:p>
        </p:txBody>
      </p:sp>
      <p:sp>
        <p:nvSpPr>
          <p:cNvPr id="15" name="文本框 3"/>
          <p:cNvSpPr txBox="1">
            <a:spLocks noChangeArrowheads="1"/>
          </p:cNvSpPr>
          <p:nvPr/>
        </p:nvSpPr>
        <p:spPr bwMode="auto">
          <a:xfrm>
            <a:off x="6711631" y="2326218"/>
            <a:ext cx="1497333" cy="2338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1">
                <a:ln>
                  <a:noFill/>
                </a:ln>
                <a:solidFill>
                  <a:srgbClr val="70AD47">
                    <a:lumMod val="75000"/>
                  </a:srgbClr>
                </a:solidFill>
                <a:effectLst/>
                <a:uLnTx/>
                <a:uFillTx/>
                <a:latin typeface="楷体" panose="02010609060101010101" pitchFamily="49" charset="-122"/>
                <a:ea typeface="楷体" panose="02010609060101010101" pitchFamily="49" charset="-122"/>
                <a:cs typeface="+mn-cs"/>
              </a:rPr>
              <a:t>热爱祖国</a:t>
            </a:r>
            <a:endParaRPr kumimoji="0" lang="en-US" altLang="zh-CN" sz="4265" b="1" i="0" u="none" strike="noStrike" kern="1200" cap="none" spc="0" normalizeH="0" baseline="0" noProof="1">
              <a:ln>
                <a:noFill/>
              </a:ln>
              <a:solidFill>
                <a:srgbClr val="70AD47">
                  <a:lumMod val="75000"/>
                </a:srgbClr>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1">
                <a:ln>
                  <a:noFill/>
                </a:ln>
                <a:solidFill>
                  <a:srgbClr val="70AD47">
                    <a:lumMod val="75000"/>
                  </a:srgbClr>
                </a:solidFill>
                <a:effectLst/>
                <a:uLnTx/>
                <a:uFillTx/>
                <a:latin typeface="楷体" panose="02010609060101010101" pitchFamily="49" charset="-122"/>
                <a:ea typeface="楷体" panose="02010609060101010101" pitchFamily="49" charset="-122"/>
                <a:cs typeface="+mn-cs"/>
              </a:rPr>
              <a:t>情感世人</a:t>
            </a:r>
            <a:endParaRPr kumimoji="0" lang="zh-CN" altLang="zh-CN" sz="4265" b="1" i="0" u="none" strike="noStrike" kern="1200" cap="none" spc="0" normalizeH="0" baseline="0" noProof="1">
              <a:ln>
                <a:noFill/>
              </a:ln>
              <a:solidFill>
                <a:srgbClr val="70AD47">
                  <a:lumMod val="75000"/>
                </a:srgbClr>
              </a:solidFill>
              <a:effectLst/>
              <a:uLnTx/>
              <a:uFillTx/>
              <a:latin typeface="楷体" panose="02010609060101010101" pitchFamily="49" charset="-122"/>
              <a:ea typeface="楷体" panose="02010609060101010101" pitchFamily="49" charset="-122"/>
              <a:cs typeface="+mn-cs"/>
            </a:endParaRPr>
          </a:p>
        </p:txBody>
      </p:sp>
      <p:sp>
        <p:nvSpPr>
          <p:cNvPr id="20" name="新月形 19"/>
          <p:cNvSpPr/>
          <p:nvPr/>
        </p:nvSpPr>
        <p:spPr>
          <a:xfrm rot="10800000" flipH="1">
            <a:off x="2289175" y="1638302"/>
            <a:ext cx="204788" cy="3951817"/>
          </a:xfrm>
          <a:prstGeom prst="moon">
            <a:avLst/>
          </a:prstGeom>
          <a:solidFill>
            <a:srgbClr val="92D050"/>
          </a:solidFill>
          <a:ln>
            <a:solidFill>
              <a:srgbClr val="92D050"/>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p:txBody>
      </p:sp>
      <p:sp>
        <p:nvSpPr>
          <p:cNvPr id="27" name="新月形 26"/>
          <p:cNvSpPr/>
          <p:nvPr/>
        </p:nvSpPr>
        <p:spPr>
          <a:xfrm flipH="1">
            <a:off x="6796089" y="1600202"/>
            <a:ext cx="150812" cy="3951817"/>
          </a:xfrm>
          <a:prstGeom prst="moon">
            <a:avLst/>
          </a:prstGeom>
          <a:solidFill>
            <a:srgbClr val="92D050"/>
          </a:solidFill>
          <a:ln>
            <a:solidFill>
              <a:srgbClr val="92D050"/>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p:txBody>
      </p:sp>
      <p:sp>
        <p:nvSpPr>
          <p:cNvPr id="57351" name="矩形 20"/>
          <p:cNvSpPr>
            <a:spLocks noChangeArrowheads="1"/>
          </p:cNvSpPr>
          <p:nvPr/>
        </p:nvSpPr>
        <p:spPr bwMode="auto">
          <a:xfrm>
            <a:off x="534988" y="127000"/>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FF"/>
                </a:solidFill>
                <a:effectLst/>
                <a:uLnTx/>
                <a:uFillTx/>
                <a:latin typeface="楷体" panose="02010609060101010101" pitchFamily="49" charset="-122"/>
                <a:ea typeface="楷体" panose="02010609060101010101" pitchFamily="49" charset="-122"/>
                <a:cs typeface="+mn-cs"/>
              </a:rPr>
              <a:t>板书设计</a:t>
            </a:r>
            <a:endParaRPr kumimoji="0" lang="zh-CN" altLang="en-US" sz="2400" b="0" i="0" u="none" strike="noStrike" kern="1200" cap="none" spc="0" normalizeH="0" baseline="0" noProof="0">
              <a:ln>
                <a:noFill/>
              </a:ln>
              <a:solidFill>
                <a:srgbClr val="FFFFFF"/>
              </a:solidFill>
              <a:effectLst/>
              <a:uLnTx/>
              <a:uFillTx/>
              <a:latin typeface="Arial" panose="020B0604020202020204" pitchFamily="34" charset="0"/>
              <a:ea typeface="宋体" panose="02010600030101010101" pitchFamily="2" charset="-122"/>
              <a:cs typeface="+mn-cs"/>
            </a:endParaRPr>
          </a:p>
        </p:txBody>
      </p:sp>
      <p:sp>
        <p:nvSpPr>
          <p:cNvPr id="18" name="减号 17"/>
          <p:cNvSpPr/>
          <p:nvPr/>
        </p:nvSpPr>
        <p:spPr>
          <a:xfrm>
            <a:off x="4292601" y="1593852"/>
            <a:ext cx="603250" cy="336549"/>
          </a:xfrm>
          <a:prstGeom prst="mathMinus">
            <a:avLst/>
          </a:prstGeom>
          <a:solidFill>
            <a:srgbClr val="92D050"/>
          </a:solidFill>
          <a:ln>
            <a:solidFill>
              <a:srgbClr val="92D050"/>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1" name="文本框 3"/>
          <p:cNvSpPr txBox="1">
            <a:spLocks noChangeArrowheads="1"/>
          </p:cNvSpPr>
          <p:nvPr/>
        </p:nvSpPr>
        <p:spPr bwMode="auto">
          <a:xfrm>
            <a:off x="2493964" y="2620434"/>
            <a:ext cx="2046287"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喜极而泣</a:t>
            </a:r>
            <a:endParaRPr kumimoji="0" lang="zh-CN" altLang="zh-CN"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2" name="减号 21"/>
          <p:cNvSpPr/>
          <p:nvPr/>
        </p:nvSpPr>
        <p:spPr>
          <a:xfrm>
            <a:off x="4276725" y="2859619"/>
            <a:ext cx="603250" cy="336549"/>
          </a:xfrm>
          <a:prstGeom prst="mathMinus">
            <a:avLst/>
          </a:prstGeom>
          <a:solidFill>
            <a:srgbClr val="92D050"/>
          </a:solidFill>
          <a:ln>
            <a:solidFill>
              <a:srgbClr val="92D050"/>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3" name="文本框 3"/>
          <p:cNvSpPr txBox="1">
            <a:spLocks noChangeArrowheads="1"/>
          </p:cNvSpPr>
          <p:nvPr/>
        </p:nvSpPr>
        <p:spPr bwMode="auto">
          <a:xfrm>
            <a:off x="4802189" y="2400300"/>
            <a:ext cx="3305175" cy="10768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沉浸其中</a:t>
            </a:r>
          </a:p>
        </p:txBody>
      </p:sp>
      <p:sp>
        <p:nvSpPr>
          <p:cNvPr id="24" name="文本框 3"/>
          <p:cNvSpPr txBox="1">
            <a:spLocks noChangeArrowheads="1"/>
          </p:cNvSpPr>
          <p:nvPr/>
        </p:nvSpPr>
        <p:spPr bwMode="auto">
          <a:xfrm>
            <a:off x="2509838" y="3867151"/>
            <a:ext cx="204787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乐不可支</a:t>
            </a:r>
            <a:endParaRPr kumimoji="0" lang="zh-CN" altLang="zh-CN"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5" name="减号 24"/>
          <p:cNvSpPr/>
          <p:nvPr/>
        </p:nvSpPr>
        <p:spPr>
          <a:xfrm>
            <a:off x="4294188" y="4108452"/>
            <a:ext cx="603250" cy="336549"/>
          </a:xfrm>
          <a:prstGeom prst="mathMinus">
            <a:avLst/>
          </a:prstGeom>
          <a:solidFill>
            <a:srgbClr val="92D050"/>
          </a:solidFill>
          <a:ln>
            <a:solidFill>
              <a:srgbClr val="92D050"/>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6" name="文本框 3"/>
          <p:cNvSpPr txBox="1">
            <a:spLocks noChangeArrowheads="1"/>
          </p:cNvSpPr>
          <p:nvPr/>
        </p:nvSpPr>
        <p:spPr bwMode="auto">
          <a:xfrm>
            <a:off x="4819651" y="3649134"/>
            <a:ext cx="3305175" cy="10768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引发遐想</a:t>
            </a:r>
          </a:p>
        </p:txBody>
      </p:sp>
      <p:sp>
        <p:nvSpPr>
          <p:cNvPr id="35" name="文本框 3"/>
          <p:cNvSpPr txBox="1">
            <a:spLocks noChangeArrowheads="1"/>
          </p:cNvSpPr>
          <p:nvPr/>
        </p:nvSpPr>
        <p:spPr bwMode="auto">
          <a:xfrm>
            <a:off x="2546351" y="4912785"/>
            <a:ext cx="204787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归心似箭</a:t>
            </a:r>
            <a:endParaRPr kumimoji="0" lang="zh-CN" altLang="zh-CN"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36" name="减号 35"/>
          <p:cNvSpPr/>
          <p:nvPr/>
        </p:nvSpPr>
        <p:spPr>
          <a:xfrm>
            <a:off x="4330701" y="5151968"/>
            <a:ext cx="603250" cy="336551"/>
          </a:xfrm>
          <a:prstGeom prst="mathMinus">
            <a:avLst/>
          </a:prstGeom>
          <a:solidFill>
            <a:srgbClr val="92D050"/>
          </a:solidFill>
          <a:ln>
            <a:solidFill>
              <a:srgbClr val="92D050"/>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37" name="文本框 3"/>
          <p:cNvSpPr txBox="1">
            <a:spLocks noChangeArrowheads="1"/>
          </p:cNvSpPr>
          <p:nvPr/>
        </p:nvSpPr>
        <p:spPr bwMode="auto">
          <a:xfrm>
            <a:off x="4854575" y="4694767"/>
            <a:ext cx="3305175" cy="10768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rPr>
              <a:t>展望回程</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randombar(horizontal)">
                                      <p:cBhvr>
                                        <p:cTn id="12" dur="500"/>
                                        <p:tgtEl>
                                          <p:spTgt spid="10"/>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wipe(left)">
                                      <p:cBhvr>
                                        <p:cTn id="16" dur="500"/>
                                        <p:tgtEl>
                                          <p:spTgt spid="18"/>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randombar(horizontal)">
                                      <p:cBhvr>
                                        <p:cTn id="21" dur="500"/>
                                        <p:tgtEl>
                                          <p:spTgt spid="13"/>
                                        </p:tgtEl>
                                      </p:cBhvr>
                                    </p:animEffect>
                                  </p:childTnLst>
                                </p:cTn>
                              </p:par>
                            </p:childTnLst>
                          </p:cTn>
                        </p:par>
                      </p:childTnLst>
                    </p:cTn>
                  </p:par>
                  <p:par>
                    <p:cTn id="22" fill="hold">
                      <p:stCondLst>
                        <p:cond delay="indefinite"/>
                      </p:stCondLst>
                      <p:childTnLst>
                        <p:par>
                          <p:cTn id="23" fill="hold">
                            <p:stCondLst>
                              <p:cond delay="0"/>
                            </p:stCondLst>
                            <p:childTnLst>
                              <p:par>
                                <p:cTn id="24" presetID="14" presetClass="entr" presetSubtype="10" fill="hold" grpId="0" nodeType="click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randombar(horizontal)">
                                      <p:cBhvr>
                                        <p:cTn id="26" dur="500"/>
                                        <p:tgtEl>
                                          <p:spTgt spid="21"/>
                                        </p:tgtEl>
                                      </p:cBhvr>
                                    </p:animEffect>
                                  </p:childTnLst>
                                </p:cTn>
                              </p:par>
                            </p:childTnLst>
                          </p:cTn>
                        </p:par>
                        <p:par>
                          <p:cTn id="27" fill="hold">
                            <p:stCondLst>
                              <p:cond delay="500"/>
                            </p:stCondLst>
                            <p:childTnLst>
                              <p:par>
                                <p:cTn id="28" presetID="22" presetClass="entr" presetSubtype="8" fill="hold" nodeType="after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childTnLst>
                    </p:cTn>
                  </p:par>
                  <p:par>
                    <p:cTn id="31" fill="hold">
                      <p:stCondLst>
                        <p:cond delay="indefinite"/>
                      </p:stCondLst>
                      <p:childTnLst>
                        <p:par>
                          <p:cTn id="32" fill="hold">
                            <p:stCondLst>
                              <p:cond delay="0"/>
                            </p:stCondLst>
                            <p:childTnLst>
                              <p:par>
                                <p:cTn id="33" presetID="14" presetClass="entr" presetSubtype="10" fill="hold" grpId="0" nodeType="click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randombar(horizontal)">
                                      <p:cBhvr>
                                        <p:cTn id="35" dur="500"/>
                                        <p:tgtEl>
                                          <p:spTgt spid="23"/>
                                        </p:tgtEl>
                                      </p:cBhvr>
                                    </p:animEffect>
                                  </p:childTnLst>
                                </p:cTn>
                              </p:par>
                            </p:childTnLst>
                          </p:cTn>
                        </p:par>
                      </p:childTnLst>
                    </p:cTn>
                  </p:par>
                  <p:par>
                    <p:cTn id="36" fill="hold">
                      <p:stCondLst>
                        <p:cond delay="indefinite"/>
                      </p:stCondLst>
                      <p:childTnLst>
                        <p:par>
                          <p:cTn id="37" fill="hold">
                            <p:stCondLst>
                              <p:cond delay="0"/>
                            </p:stCondLst>
                            <p:childTnLst>
                              <p:par>
                                <p:cTn id="38" presetID="14" presetClass="entr" presetSubtype="10" fill="hold" grpId="0" nodeType="click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randombar(horizontal)">
                                      <p:cBhvr>
                                        <p:cTn id="40" dur="500"/>
                                        <p:tgtEl>
                                          <p:spTgt spid="24"/>
                                        </p:tgtEl>
                                      </p:cBhvr>
                                    </p:animEffect>
                                  </p:childTnLst>
                                </p:cTn>
                              </p:par>
                            </p:childTnLst>
                          </p:cTn>
                        </p:par>
                        <p:par>
                          <p:cTn id="41" fill="hold">
                            <p:stCondLst>
                              <p:cond delay="500"/>
                            </p:stCondLst>
                            <p:childTnLst>
                              <p:par>
                                <p:cTn id="42" presetID="22" presetClass="entr" presetSubtype="8" fill="hold"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childTnLst>
                          </p:cTn>
                        </p:par>
                      </p:childTnLst>
                    </p:cTn>
                  </p:par>
                  <p:par>
                    <p:cTn id="45" fill="hold">
                      <p:stCondLst>
                        <p:cond delay="indefinite"/>
                      </p:stCondLst>
                      <p:childTnLst>
                        <p:par>
                          <p:cTn id="46" fill="hold">
                            <p:stCondLst>
                              <p:cond delay="0"/>
                            </p:stCondLst>
                            <p:childTnLst>
                              <p:par>
                                <p:cTn id="47" presetID="14" presetClass="entr" presetSubtype="10"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randombar(horizontal)">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14" presetClass="entr" presetSubtype="10" fill="hold" grpId="0" nodeType="click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randombar(horizontal)">
                                      <p:cBhvr>
                                        <p:cTn id="54" dur="500"/>
                                        <p:tgtEl>
                                          <p:spTgt spid="35"/>
                                        </p:tgtEl>
                                      </p:cBhvr>
                                    </p:animEffect>
                                  </p:childTnLst>
                                </p:cTn>
                              </p:par>
                            </p:childTnLst>
                          </p:cTn>
                        </p:par>
                        <p:par>
                          <p:cTn id="55" fill="hold">
                            <p:stCondLst>
                              <p:cond delay="500"/>
                            </p:stCondLst>
                            <p:childTnLst>
                              <p:par>
                                <p:cTn id="56" presetID="22" presetClass="entr" presetSubtype="8" fill="hold" nodeType="afterEffect">
                                  <p:stCondLst>
                                    <p:cond delay="0"/>
                                  </p:stCondLst>
                                  <p:childTnLst>
                                    <p:set>
                                      <p:cBhvr>
                                        <p:cTn id="57" dur="1" fill="hold">
                                          <p:stCondLst>
                                            <p:cond delay="0"/>
                                          </p:stCondLst>
                                        </p:cTn>
                                        <p:tgtEl>
                                          <p:spTgt spid="36"/>
                                        </p:tgtEl>
                                        <p:attrNameLst>
                                          <p:attrName>style.visibility</p:attrName>
                                        </p:attrNameLst>
                                      </p:cBhvr>
                                      <p:to>
                                        <p:strVal val="visible"/>
                                      </p:to>
                                    </p:set>
                                    <p:animEffect transition="in" filter="wipe(left)">
                                      <p:cBhvr>
                                        <p:cTn id="58" dur="500"/>
                                        <p:tgtEl>
                                          <p:spTgt spid="36"/>
                                        </p:tgtEl>
                                      </p:cBhvr>
                                    </p:animEffect>
                                  </p:childTnLst>
                                </p:cTn>
                              </p:par>
                            </p:childTnLst>
                          </p:cTn>
                        </p:par>
                      </p:childTnLst>
                    </p:cTn>
                  </p:par>
                  <p:par>
                    <p:cTn id="59" fill="hold">
                      <p:stCondLst>
                        <p:cond delay="indefinite"/>
                      </p:stCondLst>
                      <p:childTnLst>
                        <p:par>
                          <p:cTn id="60" fill="hold">
                            <p:stCondLst>
                              <p:cond delay="0"/>
                            </p:stCondLst>
                            <p:childTnLst>
                              <p:par>
                                <p:cTn id="61" presetID="14" presetClass="entr" presetSubtype="10" fill="hold" grpId="0" nodeType="clickEffect">
                                  <p:stCondLst>
                                    <p:cond delay="0"/>
                                  </p:stCondLst>
                                  <p:childTnLst>
                                    <p:set>
                                      <p:cBhvr>
                                        <p:cTn id="62" dur="1" fill="hold">
                                          <p:stCondLst>
                                            <p:cond delay="0"/>
                                          </p:stCondLst>
                                        </p:cTn>
                                        <p:tgtEl>
                                          <p:spTgt spid="37"/>
                                        </p:tgtEl>
                                        <p:attrNameLst>
                                          <p:attrName>style.visibility</p:attrName>
                                        </p:attrNameLst>
                                      </p:cBhvr>
                                      <p:to>
                                        <p:strVal val="visible"/>
                                      </p:to>
                                    </p:set>
                                    <p:animEffect transition="in" filter="randombar(horizontal)">
                                      <p:cBhvr>
                                        <p:cTn id="63" dur="500"/>
                                        <p:tgtEl>
                                          <p:spTgt spid="37"/>
                                        </p:tgtEl>
                                      </p:cBhvr>
                                    </p:animEffect>
                                  </p:childTnLst>
                                </p:cTn>
                              </p:par>
                            </p:childTnLst>
                          </p:cTn>
                        </p:par>
                      </p:childTnLst>
                    </p:cTn>
                  </p:par>
                  <p:par>
                    <p:cTn id="64" fill="hold">
                      <p:stCondLst>
                        <p:cond delay="indefinite"/>
                      </p:stCondLst>
                      <p:childTnLst>
                        <p:par>
                          <p:cTn id="65" fill="hold">
                            <p:stCondLst>
                              <p:cond delay="0"/>
                            </p:stCondLst>
                            <p:childTnLst>
                              <p:par>
                                <p:cTn id="66" presetID="16" presetClass="entr" presetSubtype="21" fill="hold" grpId="0" nodeType="click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barn(inVertical)">
                                      <p:cBhvr>
                                        <p:cTn id="68" dur="500"/>
                                        <p:tgtEl>
                                          <p:spTgt spid="27"/>
                                        </p:tgtEl>
                                      </p:cBhvr>
                                    </p:animEffect>
                                  </p:childTnLst>
                                </p:cTn>
                              </p:par>
                            </p:childTnLst>
                          </p:cTn>
                        </p:par>
                        <p:par>
                          <p:cTn id="69" fill="hold">
                            <p:stCondLst>
                              <p:cond delay="500"/>
                            </p:stCondLst>
                            <p:childTnLst>
                              <p:par>
                                <p:cTn id="70" presetID="53" presetClass="entr" presetSubtype="16" fill="hold" grpId="0" nodeType="after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Effect transition="in" filter="fade">
                                      <p:cBhvr>
                                        <p:cTn id="7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3" grpId="0"/>
      <p:bldP spid="15" grpId="0"/>
      <p:bldP spid="20" grpId="0" animBg="1"/>
      <p:bldP spid="27" grpId="0" animBg="1"/>
      <p:bldP spid="21" grpId="0"/>
      <p:bldP spid="23" grpId="0"/>
      <p:bldP spid="24" grpId="0"/>
      <p:bldP spid="26" grpId="0"/>
      <p:bldP spid="35" grpId="0"/>
      <p:bldP spid="37" grpId="0"/>
    </p:bldLst>
  </p:timing>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a:spLocks noChangeArrowheads="1"/>
          </p:cNvSpPr>
          <p:nvPr/>
        </p:nvSpPr>
        <p:spPr bwMode="auto">
          <a:xfrm>
            <a:off x="534988" y="1413934"/>
            <a:ext cx="5600700" cy="6918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3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闻官军收河南河北</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写出了诗人听到官军收复失地的消息后欣喜若狂的心情，反映了诗人渴望安定生活的愿望，表达了诗人强烈的爱国之情。</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58370" name="矩形 8"/>
          <p:cNvSpPr>
            <a:spLocks noChangeArrowheads="1"/>
          </p:cNvSpPr>
          <p:nvPr/>
        </p:nvSpPr>
        <p:spPr bwMode="auto">
          <a:xfrm>
            <a:off x="534988" y="127000"/>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FFFF"/>
                </a:solidFill>
                <a:effectLst/>
                <a:uLnTx/>
                <a:uFillTx/>
                <a:latin typeface="楷体" panose="02010609060101010101" pitchFamily="49" charset="-122"/>
                <a:ea typeface="楷体" panose="02010609060101010101" pitchFamily="49" charset="-122"/>
                <a:cs typeface="+mn-cs"/>
              </a:rPr>
              <a:t>主旨概括</a:t>
            </a:r>
            <a:endParaRPr kumimoji="0" lang="zh-CN" altLang="en-US" sz="2400" b="0" i="0" u="none" strike="noStrike" kern="1200" cap="none" spc="0" normalizeH="0" baseline="0" noProof="0">
              <a:ln>
                <a:noFill/>
              </a:ln>
              <a:solidFill>
                <a:srgbClr val="FFFFFF"/>
              </a:solidFill>
              <a:effectLst/>
              <a:uLnTx/>
              <a:uFillTx/>
              <a:latin typeface="Arial" panose="020B0604020202020204" pitchFamily="34" charset="0"/>
              <a:ea typeface="宋体" panose="02010600030101010101" pitchFamily="2" charset="-122"/>
              <a:cs typeface="+mn-cs"/>
            </a:endParaRPr>
          </a:p>
        </p:txBody>
      </p:sp>
      <p:pic>
        <p:nvPicPr>
          <p:cNvPr id="3" name="图片 2"/>
          <p:cNvPicPr>
            <a:picLocks noChangeAspect="1"/>
          </p:cNvPicPr>
          <p:nvPr/>
        </p:nvPicPr>
        <p:blipFill rotWithShape="1">
          <a:blip r:embed="rId2" cstate="email"/>
          <a:srcRect/>
          <a:stretch>
            <a:fillRect/>
          </a:stretch>
        </p:blipFill>
        <p:spPr>
          <a:xfrm>
            <a:off x="6086964" y="2531389"/>
            <a:ext cx="2821278" cy="2670816"/>
          </a:xfrm>
          <a:prstGeom prst="dodecagon">
            <a:avLst/>
          </a:prstGeom>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文本框 1"/>
          <p:cNvSpPr txBox="1">
            <a:spLocks noChangeArrowheads="1"/>
          </p:cNvSpPr>
          <p:nvPr/>
        </p:nvSpPr>
        <p:spPr bwMode="auto">
          <a:xfrm>
            <a:off x="1677194" y="2236894"/>
            <a:ext cx="5789613" cy="1897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en-US" altLang="zh-CN"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10 </a:t>
            </a:r>
            <a:r>
              <a:rPr kumimoji="0" lang="zh-CN" altLang="en-US"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青山处处埋忠骨</a:t>
            </a:r>
          </a:p>
        </p:txBody>
      </p:sp>
    </p:spTree>
  </p:cSld>
  <p:clrMapOvr>
    <a:masterClrMapping/>
  </p:clrMapOvr>
  <p:transition/>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矩形 10"/>
          <p:cNvSpPr>
            <a:spLocks noChangeArrowheads="1"/>
          </p:cNvSpPr>
          <p:nvPr/>
        </p:nvSpPr>
        <p:spPr bwMode="auto">
          <a:xfrm>
            <a:off x="1117600" y="1185333"/>
            <a:ext cx="6967538" cy="79682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七律</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长征</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ctr"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毛泽东</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红军不怕远征难，万水千山只等闲。</a:t>
            </a:r>
          </a:p>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五岭逶迤腾细浪，乌蒙磅礴走泥丸。</a:t>
            </a:r>
          </a:p>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金沙水拍云崖暖，大渡桥横铁索寒。</a:t>
            </a:r>
          </a:p>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更喜岷山千里雪，三军过后尽开颜。</a:t>
            </a:r>
          </a:p>
        </p:txBody>
      </p:sp>
    </p:spTree>
  </p:cSld>
  <p:clrMapOvr>
    <a:masterClrMapping/>
  </p:clrMapOvr>
  <p:transition spd="slow"/>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135063" y="3085806"/>
            <a:ext cx="6769100" cy="2061334"/>
          </a:xfrm>
          <a:prstGeom prst="rect">
            <a:avLst/>
          </a:prstGeom>
          <a:solidFill>
            <a:schemeClr val="accent5">
              <a:lumMod val="60000"/>
              <a:lumOff val="40000"/>
            </a:schemeClr>
          </a:solidFill>
        </p:spPr>
        <p:txBody>
          <a:bodyPr anchor="ctr">
            <a:spAutoFit/>
          </a:bodyPr>
          <a:lstStyle/>
          <a:p>
            <a:pPr algn="ctr" defTabSz="1219200" fontAlgn="base">
              <a:lnSpc>
                <a:spcPct val="150000"/>
              </a:lnSpc>
              <a:spcBef>
                <a:spcPct val="0"/>
              </a:spcBef>
              <a:spcAft>
                <a:spcPct val="0"/>
              </a:spcAft>
              <a:defRPr/>
            </a:pPr>
            <a:r>
              <a:rPr lang="zh-CN" altLang="en-US" sz="4265" b="1" dirty="0">
                <a:solidFill>
                  <a:prstClr val="black"/>
                </a:solidFill>
                <a:latin typeface="楷体" panose="02010609060101010101" pitchFamily="49" charset="-122"/>
                <a:ea typeface="楷体" panose="02010609060101010101" pitchFamily="49" charset="-122"/>
              </a:rPr>
              <a:t>“我”和祖父在园子里做了哪些事？</a:t>
            </a:r>
            <a:endParaRPr lang="en-US" altLang="zh-CN" sz="4265" b="1" dirty="0">
              <a:solidFill>
                <a:prstClr val="black"/>
              </a:solidFill>
              <a:latin typeface="楷体" panose="02010609060101010101" pitchFamily="49" charset="-122"/>
              <a:ea typeface="楷体" panose="02010609060101010101" pitchFamily="49" charset="-122"/>
            </a:endParaRPr>
          </a:p>
        </p:txBody>
      </p:sp>
      <p:sp>
        <p:nvSpPr>
          <p:cNvPr id="3" name="矩形 2"/>
          <p:cNvSpPr/>
          <p:nvPr/>
        </p:nvSpPr>
        <p:spPr>
          <a:xfrm>
            <a:off x="1116013" y="1505713"/>
            <a:ext cx="6769100" cy="1076833"/>
          </a:xfrm>
          <a:prstGeom prst="rect">
            <a:avLst/>
          </a:prstGeom>
          <a:solidFill>
            <a:schemeClr val="accent6">
              <a:lumMod val="40000"/>
              <a:lumOff val="60000"/>
            </a:schemeClr>
          </a:solidFill>
        </p:spPr>
        <p:txBody>
          <a:bodyPr anchor="ctr">
            <a:spAutoFit/>
          </a:bodyPr>
          <a:lstStyle/>
          <a:p>
            <a:pPr algn="ctr" defTabSz="1219200" fontAlgn="base">
              <a:lnSpc>
                <a:spcPct val="150000"/>
              </a:lnSpc>
              <a:spcBef>
                <a:spcPct val="0"/>
              </a:spcBef>
              <a:spcAft>
                <a:spcPct val="0"/>
              </a:spcAft>
              <a:defRPr/>
            </a:pPr>
            <a:r>
              <a:rPr lang="zh-CN" altLang="en-US" sz="4265" b="1" dirty="0">
                <a:solidFill>
                  <a:prstClr val="black"/>
                </a:solidFill>
                <a:latin typeface="楷体" panose="02010609060101010101" pitchFamily="49" charset="-122"/>
                <a:ea typeface="楷体" panose="02010609060101010101" pitchFamily="49" charset="-122"/>
              </a:rPr>
              <a:t>园子里有什么？</a:t>
            </a:r>
            <a:endParaRPr lang="en-US" altLang="zh-CN" sz="4265" b="1" dirty="0">
              <a:solidFill>
                <a:prstClr val="black"/>
              </a:solidFill>
              <a:latin typeface="楷体" panose="02010609060101010101" pitchFamily="49" charset="-122"/>
              <a:ea typeface="楷体" panose="02010609060101010101" pitchFamily="49" charset="-122"/>
            </a:endParaRPr>
          </a:p>
        </p:txBody>
      </p:sp>
      <p:sp>
        <p:nvSpPr>
          <p:cNvPr id="4" name="矩形 3"/>
          <p:cNvSpPr/>
          <p:nvPr/>
        </p:nvSpPr>
        <p:spPr>
          <a:xfrm>
            <a:off x="1135063" y="4665896"/>
            <a:ext cx="6769100" cy="1076833"/>
          </a:xfrm>
          <a:prstGeom prst="rect">
            <a:avLst/>
          </a:prstGeom>
          <a:solidFill>
            <a:schemeClr val="accent4">
              <a:lumMod val="60000"/>
              <a:lumOff val="40000"/>
            </a:schemeClr>
          </a:solidFill>
        </p:spPr>
        <p:txBody>
          <a:bodyPr anchor="ctr">
            <a:spAutoFit/>
          </a:bodyPr>
          <a:lstStyle/>
          <a:p>
            <a:pPr algn="ctr" defTabSz="1219200" fontAlgn="base">
              <a:lnSpc>
                <a:spcPct val="150000"/>
              </a:lnSpc>
              <a:spcBef>
                <a:spcPct val="0"/>
              </a:spcBef>
              <a:spcAft>
                <a:spcPct val="0"/>
              </a:spcAft>
              <a:defRPr/>
            </a:pPr>
            <a:r>
              <a:rPr lang="zh-CN" altLang="en-US" sz="4265" b="1" dirty="0">
                <a:solidFill>
                  <a:prstClr val="black"/>
                </a:solidFill>
                <a:latin typeface="楷体" panose="02010609060101010101" pitchFamily="49" charset="-122"/>
                <a:ea typeface="楷体" panose="02010609060101010101" pitchFamily="49" charset="-122"/>
              </a:rPr>
              <a:t>祖父的园子有什么特别之处？</a:t>
            </a:r>
            <a:endParaRPr lang="en-US" altLang="zh-CN" sz="4265" b="1" dirty="0">
              <a:solidFill>
                <a:prstClr val="black"/>
              </a:solidFill>
              <a:latin typeface="楷体" panose="02010609060101010101" pitchFamily="49" charset="-122"/>
              <a:ea typeface="楷体" panose="02010609060101010101" pitchFamily="49" charset="-122"/>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grpId="0" nodeType="clickEffect">
                                  <p:stCondLst>
                                    <p:cond delay="0"/>
                                  </p:stCondLst>
                                  <p:childTnLst>
                                    <p:animScale>
                                      <p:cBhvr>
                                        <p:cTn id="6" dur="2000" fill="hold"/>
                                        <p:tgtEl>
                                          <p:spTgt spid="2"/>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541339" y="1253067"/>
            <a:ext cx="5946775" cy="6393032"/>
          </a:xfrm>
          <a:prstGeom prst="rect">
            <a:avLst/>
          </a:prstGeom>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a:t>
            </a:r>
            <a:r>
              <a:rPr kumimoji="0" lang="zh-CN" altLang="en-US"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毛岸英</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1922—1950</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）本名远仁，字岸英，初名永福，湖南湘潭人，是毛泽东与其妻子杨开慧的长子。</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1950</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年</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10</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月参加中国人民志愿军，</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1950</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年</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11</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月</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25</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日在美军空袭中牺牲。</a:t>
            </a:r>
          </a:p>
        </p:txBody>
      </p:sp>
      <p:pic>
        <p:nvPicPr>
          <p:cNvPr id="3" name="Picture 3"/>
          <p:cNvPicPr>
            <a:picLocks noChangeAspect="1" noChangeArrowheads="1"/>
          </p:cNvPicPr>
          <p:nvPr/>
        </p:nvPicPr>
        <p:blipFill>
          <a:blip r:embed="rId2" cstate="email"/>
          <a:srcRect/>
          <a:stretch>
            <a:fillRect/>
          </a:stretch>
        </p:blipFill>
        <p:spPr bwMode="auto">
          <a:xfrm>
            <a:off x="6860740" y="1936374"/>
            <a:ext cx="1789584" cy="3216676"/>
          </a:xfrm>
          <a:prstGeom prst="rect">
            <a:avLst/>
          </a:prstGeom>
          <a:ln w="28575" cap="sq" cmpd="thickThin">
            <a:solidFill>
              <a:srgbClr val="000000"/>
            </a:solidFill>
            <a:prstDash val="solid"/>
            <a:miter lim="800000"/>
            <a:headEnd/>
            <a:tailEnd/>
          </a:ln>
          <a:effectLst>
            <a:innerShdw blurRad="76200">
              <a:srgbClr val="000000"/>
            </a:innerShdw>
          </a:effectLst>
          <a:extLst>
            <a:ext uri="{909E8E84-426E-40DD-AFC4-6F175D3DCCD1}">
              <a14:hiddenFill xmlns:a14="http://schemas.microsoft.com/office/drawing/2010/main" xmlns="">
                <a:solidFill>
                  <a:srgbClr val="FFFFFF"/>
                </a:solidFill>
              </a14:hiddenFill>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out)">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文本框 5"/>
          <p:cNvSpPr txBox="1">
            <a:spLocks noChangeArrowheads="1"/>
          </p:cNvSpPr>
          <p:nvPr/>
        </p:nvSpPr>
        <p:spPr bwMode="auto">
          <a:xfrm>
            <a:off x="600076" y="1348318"/>
            <a:ext cx="785812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ts val="8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朗读课文，把不认识的字多读几遍。说一说：这篇课文讲了一件什么事？</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p:txBody>
      </p:sp>
      <p:grpSp>
        <p:nvGrpSpPr>
          <p:cNvPr id="2" name="组合 1"/>
          <p:cNvGrpSpPr/>
          <p:nvPr/>
        </p:nvGrpSpPr>
        <p:grpSpPr bwMode="auto">
          <a:xfrm>
            <a:off x="461963" y="91017"/>
            <a:ext cx="2295525" cy="1662542"/>
            <a:chOff x="498463" y="383461"/>
            <a:chExt cx="2294955" cy="1248168"/>
          </a:xfrm>
        </p:grpSpPr>
        <p:sp>
          <p:nvSpPr>
            <p:cNvPr id="7" name="文本框 85"/>
            <p:cNvSpPr txBox="1">
              <a:spLocks noChangeArrowheads="1"/>
            </p:cNvSpPr>
            <p:nvPr/>
          </p:nvSpPr>
          <p:spPr bwMode="auto">
            <a:xfrm>
              <a:off x="920320" y="576813"/>
              <a:ext cx="1873098" cy="10548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200" b="1">
                  <a:ln w="12700" cmpd="sng">
                    <a:solidFill>
                      <a:schemeClr val="accent4"/>
                    </a:solidFill>
                    <a:prstDash val="solid"/>
                  </a:ln>
                  <a:solidFill>
                    <a:srgbClr val="00FFFF"/>
                  </a:solidFill>
                  <a:latin typeface="+mj-ea"/>
                  <a:ea typeface="+mj-ea"/>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12700" cmpd="sng">
                    <a:solidFill>
                      <a:srgbClr val="FFC000"/>
                    </a:solidFill>
                    <a:prstDash val="solid"/>
                  </a:ln>
                  <a:solidFill>
                    <a:srgbClr val="00FFFF"/>
                  </a:solidFill>
                  <a:effectLst/>
                  <a:uLnTx/>
                  <a:uFillTx/>
                  <a:latin typeface="等线 Light" panose="02010600030101010101" pitchFamily="2" charset="-122"/>
                  <a:ea typeface="等线 Light" panose="02010600030101010101" pitchFamily="2" charset="-122"/>
                  <a:cs typeface="+mn-cs"/>
                </a:rPr>
                <a:t>初读课文</a:t>
              </a:r>
            </a:p>
          </p:txBody>
        </p:sp>
        <p:pic>
          <p:nvPicPr>
            <p:cNvPr id="8196" name="图片 83"/>
            <p:cNvPicPr>
              <a:picLocks noChangeAspect="1" noChangeArrowheads="1"/>
            </p:cNvPicPr>
            <p:nvPr/>
          </p:nvPicPr>
          <p:blipFill>
            <a:blip r:embed="rId2" cstate="email"/>
            <a:srcRect/>
            <a:stretch>
              <a:fillRect/>
            </a:stretch>
          </p:blipFill>
          <p:spPr bwMode="auto">
            <a:xfrm>
              <a:off x="498463" y="383461"/>
              <a:ext cx="659082" cy="878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8" name="TextBox 2"/>
          <p:cNvSpPr txBox="1">
            <a:spLocks noChangeArrowheads="1"/>
          </p:cNvSpPr>
          <p:nvPr/>
        </p:nvSpPr>
        <p:spPr bwMode="auto">
          <a:xfrm>
            <a:off x="600075" y="3115734"/>
            <a:ext cx="8172450"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    课文讲述的是毛泽东获悉爱子毛岸英在抗美援朝战争中光荣牺牲后极度痛苦的心情和对毛岸英遗体是否归葬的抉择过程。</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414338" y="273051"/>
            <a:ext cx="2439987" cy="1599744"/>
            <a:chOff x="498463" y="383461"/>
            <a:chExt cx="2439537" cy="1201022"/>
          </a:xfrm>
        </p:grpSpPr>
        <p:sp>
          <p:nvSpPr>
            <p:cNvPr id="28" name="文本框 85"/>
            <p:cNvSpPr txBox="1">
              <a:spLocks noChangeArrowheads="1"/>
            </p:cNvSpPr>
            <p:nvPr/>
          </p:nvSpPr>
          <p:spPr bwMode="auto">
            <a:xfrm>
              <a:off x="1064902" y="529667"/>
              <a:ext cx="1873098" cy="10548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200" b="1">
                  <a:ln w="12700" cmpd="sng">
                    <a:solidFill>
                      <a:schemeClr val="accent4"/>
                    </a:solidFill>
                    <a:prstDash val="solid"/>
                  </a:ln>
                  <a:solidFill>
                    <a:srgbClr val="00FFFF"/>
                  </a:solidFill>
                  <a:latin typeface="+mj-ea"/>
                  <a:ea typeface="+mj-ea"/>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12700" cmpd="sng">
                    <a:solidFill>
                      <a:srgbClr val="FFC000"/>
                    </a:solidFill>
                    <a:prstDash val="solid"/>
                  </a:ln>
                  <a:solidFill>
                    <a:srgbClr val="00FFFF"/>
                  </a:solidFill>
                  <a:effectLst/>
                  <a:uLnTx/>
                  <a:uFillTx/>
                  <a:latin typeface="等线 Light" panose="02010600030101010101" pitchFamily="2" charset="-122"/>
                  <a:ea typeface="等线 Light" panose="02010600030101010101" pitchFamily="2" charset="-122"/>
                  <a:cs typeface="+mn-cs"/>
                </a:rPr>
                <a:t>字词学习</a:t>
              </a:r>
            </a:p>
          </p:txBody>
        </p:sp>
        <p:pic>
          <p:nvPicPr>
            <p:cNvPr id="9219" name="图片 83"/>
            <p:cNvPicPr>
              <a:picLocks noChangeAspect="1" noChangeArrowheads="1"/>
            </p:cNvPicPr>
            <p:nvPr/>
          </p:nvPicPr>
          <p:blipFill>
            <a:blip r:embed="rId2" cstate="email"/>
            <a:srcRect/>
            <a:stretch>
              <a:fillRect/>
            </a:stretch>
          </p:blipFill>
          <p:spPr bwMode="auto">
            <a:xfrm>
              <a:off x="498463" y="383461"/>
              <a:ext cx="659082" cy="878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 name="矩形: 圆角 29"/>
          <p:cNvSpPr/>
          <p:nvPr/>
        </p:nvSpPr>
        <p:spPr>
          <a:xfrm>
            <a:off x="744539" y="1246718"/>
            <a:ext cx="7653337" cy="4999567"/>
          </a:xfrm>
          <a:prstGeom prst="roundRect">
            <a:avLst/>
          </a:prstGeom>
          <a:noFill/>
          <a:ln>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800" b="0"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9221" name="Rectangle 2"/>
          <p:cNvSpPr txBox="1">
            <a:spLocks noRot="1" noChangeArrowheads="1"/>
          </p:cNvSpPr>
          <p:nvPr/>
        </p:nvSpPr>
        <p:spPr bwMode="auto">
          <a:xfrm>
            <a:off x="835025" y="1399117"/>
            <a:ext cx="7800975" cy="474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lstStyle/>
          <a:p>
            <a:pPr marL="0" marR="0" lvl="0" indent="0" algn="l" defTabSz="1219200" rtl="0" eaLnBrk="0" fontAlgn="base" latinLnBrk="0" hangingPunct="0">
              <a:lnSpc>
                <a:spcPct val="16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毛泽东    彭德怀    拟定    参谋</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6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高瑞欣</a:t>
            </a:r>
            <a:r>
              <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损失</a:t>
            </a:r>
            <a:r>
              <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锻炼    眷恋</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6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奔赴</a:t>
            </a:r>
            <a:r>
              <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搞特殊</a:t>
            </a:r>
            <a:r>
              <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尊重    签字</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60000"/>
              </a:lnSpc>
              <a:spcBef>
                <a:spcPct val="0"/>
              </a:spcBef>
              <a:spcAft>
                <a:spcPct val="0"/>
              </a:spcAft>
              <a:buClrTx/>
              <a:buSzTx/>
              <a:buFontTx/>
              <a:buNone/>
              <a:defRPr/>
            </a:pPr>
            <a:r>
              <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踌躇</a:t>
            </a:r>
            <a:r>
              <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黯然</a:t>
            </a:r>
            <a:r>
              <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马革裹尸</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nvGrpSpPr>
          <p:cNvPr id="3" name="组合 1"/>
          <p:cNvGrpSpPr/>
          <p:nvPr/>
        </p:nvGrpSpPr>
        <p:grpSpPr bwMode="auto">
          <a:xfrm>
            <a:off x="3759200" y="120652"/>
            <a:ext cx="1781175" cy="1729152"/>
            <a:chOff x="3758769" y="90206"/>
            <a:chExt cx="1782180" cy="1296593"/>
          </a:xfrm>
        </p:grpSpPr>
        <p:sp>
          <p:nvSpPr>
            <p:cNvPr id="32" name="Text Box 15"/>
            <p:cNvSpPr txBox="1">
              <a:spLocks noChangeArrowheads="1"/>
            </p:cNvSpPr>
            <p:nvPr/>
          </p:nvSpPr>
          <p:spPr bwMode="auto">
            <a:xfrm>
              <a:off x="4103069" y="333269"/>
              <a:ext cx="1437880" cy="1053530"/>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ts val="16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我会读</a:t>
              </a:r>
            </a:p>
          </p:txBody>
        </p:sp>
        <p:pic>
          <p:nvPicPr>
            <p:cNvPr id="9224" name="图片 2"/>
            <p:cNvPicPr>
              <a:picLocks noChangeAspect="1" noChangeArrowheads="1"/>
            </p:cNvPicPr>
            <p:nvPr/>
          </p:nvPicPr>
          <p:blipFill>
            <a:blip r:embed="rId3" cstate="email"/>
            <a:srcRect/>
            <a:stretch>
              <a:fillRect/>
            </a:stretch>
          </p:blipFill>
          <p:spPr bwMode="auto">
            <a:xfrm>
              <a:off x="3758769" y="90206"/>
              <a:ext cx="490097" cy="879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1" name="Rectangle 2"/>
          <p:cNvSpPr txBox="1">
            <a:spLocks noRot="1" noChangeArrowheads="1"/>
          </p:cNvSpPr>
          <p:nvPr/>
        </p:nvSpPr>
        <p:spPr bwMode="auto">
          <a:xfrm>
            <a:off x="835025" y="1401235"/>
            <a:ext cx="7800975" cy="47519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lstStyle/>
          <a:p>
            <a:pPr marL="0" marR="0" lvl="0" indent="0" algn="l" defTabSz="1219200" rtl="0" eaLnBrk="0" fontAlgn="base" latinLnBrk="0" hangingPunct="0">
              <a:lnSpc>
                <a:spcPct val="16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毛</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泽</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东    </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彭</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德怀    </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拟</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定    参</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谋</a:t>
            </a:r>
            <a:endParaRPr kumimoji="0" lang="en-US" altLang="zh-CN"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6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高</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瑞</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欣</a:t>
            </a:r>
            <a:r>
              <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损</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失</a:t>
            </a:r>
            <a:r>
              <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锻炼</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眷</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恋</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6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奔</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赴</a:t>
            </a:r>
            <a:r>
              <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搞</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特</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殊</a:t>
            </a:r>
            <a:r>
              <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尊</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重    </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签</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字</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60000"/>
              </a:lnSpc>
              <a:spcBef>
                <a:spcPct val="0"/>
              </a:spcBef>
              <a:spcAft>
                <a:spcPct val="0"/>
              </a:spcAft>
              <a:buClrTx/>
              <a:buSzTx/>
              <a:buFontTx/>
              <a:buNone/>
              <a:defRPr/>
            </a:pPr>
            <a:r>
              <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踌躇</a:t>
            </a:r>
            <a:r>
              <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黯</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然</a:t>
            </a:r>
            <a:r>
              <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马</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革</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裹尸</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4" descr="C:\Users\Administrator\Desktop\a684670a73abc638-af4945195a37f820-128f95c57e14d0e2d9c730db64e7ba8c.jpg"/>
          <p:cNvPicPr>
            <a:picLocks noChangeAspect="1" noChangeArrowheads="1"/>
          </p:cNvPicPr>
          <p:nvPr/>
        </p:nvPicPr>
        <p:blipFill>
          <a:blip r:embed="rId2"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组合 2"/>
          <p:cNvGrpSpPr/>
          <p:nvPr/>
        </p:nvGrpSpPr>
        <p:grpSpPr bwMode="auto">
          <a:xfrm>
            <a:off x="1736725" y="3306235"/>
            <a:ext cx="1576388" cy="2865332"/>
            <a:chOff x="1624241" y="1169677"/>
            <a:chExt cx="1576069" cy="2149794"/>
          </a:xfrm>
        </p:grpSpPr>
        <p:pic>
          <p:nvPicPr>
            <p:cNvPr id="10243" name="Picture 3"/>
            <p:cNvPicPr>
              <a:picLocks noChangeAspect="1" noChangeArrowheads="1"/>
            </p:cNvPicPr>
            <p:nvPr/>
          </p:nvPicPr>
          <p:blipFill>
            <a:blip r:embed="rId3" cstate="email"/>
            <a:srcRect/>
            <a:stretch>
              <a:fillRect/>
            </a:stretch>
          </p:blipFill>
          <p:spPr bwMode="auto">
            <a:xfrm>
              <a:off x="1624241" y="1169677"/>
              <a:ext cx="1576069" cy="1932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5"/>
            <p:cNvSpPr txBox="1"/>
            <p:nvPr/>
          </p:nvSpPr>
          <p:spPr>
            <a:xfrm>
              <a:off x="2073413" y="2757764"/>
              <a:ext cx="734347" cy="561707"/>
            </a:xfrm>
            <a:prstGeom prst="rect">
              <a:avLst/>
            </a:prstGeom>
            <a:solidFill>
              <a:srgbClr val="00FF00"/>
            </a:solidFill>
            <a:ln>
              <a:noFill/>
            </a:ln>
          </p:spPr>
          <p:style>
            <a:lnRef idx="1">
              <a:schemeClr val="accent4"/>
            </a:lnRef>
            <a:fillRef idx="2">
              <a:schemeClr val="accent4"/>
            </a:fillRef>
            <a:effectRef idx="1">
              <a:schemeClr val="accent4"/>
            </a:effectRef>
            <a:fontRef idx="minor">
              <a:schemeClr val="dk1"/>
            </a:fontRef>
          </p:style>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rPr>
                <a:t>革</a:t>
              </a:r>
            </a:p>
          </p:txBody>
        </p:sp>
      </p:grpSp>
      <p:grpSp>
        <p:nvGrpSpPr>
          <p:cNvPr id="3" name="组合 5"/>
          <p:cNvGrpSpPr/>
          <p:nvPr/>
        </p:nvGrpSpPr>
        <p:grpSpPr bwMode="auto">
          <a:xfrm>
            <a:off x="3549651" y="285751"/>
            <a:ext cx="1414463" cy="2666366"/>
            <a:chOff x="3972633" y="1772336"/>
            <a:chExt cx="1414758" cy="1997996"/>
          </a:xfrm>
        </p:grpSpPr>
        <p:pic>
          <p:nvPicPr>
            <p:cNvPr id="10246" name="Picture 3"/>
            <p:cNvPicPr>
              <a:picLocks noChangeAspect="1" noChangeArrowheads="1"/>
            </p:cNvPicPr>
            <p:nvPr/>
          </p:nvPicPr>
          <p:blipFill>
            <a:blip r:embed="rId4" cstate="email"/>
            <a:srcRect/>
            <a:stretch>
              <a:fillRect/>
            </a:stretch>
          </p:blipFill>
          <p:spPr bwMode="auto">
            <a:xfrm>
              <a:off x="3972633" y="1772336"/>
              <a:ext cx="1414758" cy="17355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Box 8"/>
            <p:cNvSpPr txBox="1"/>
            <p:nvPr/>
          </p:nvSpPr>
          <p:spPr>
            <a:xfrm>
              <a:off x="4302902" y="3209332"/>
              <a:ext cx="734649" cy="561000"/>
            </a:xfrm>
            <a:prstGeom prst="rect">
              <a:avLst/>
            </a:prstGeom>
            <a:solidFill>
              <a:srgbClr val="66FFFF">
                <a:alpha val="87843"/>
              </a:srgbClr>
            </a:solidFill>
            <a:ln>
              <a:noFill/>
            </a:ln>
          </p:spPr>
          <p:style>
            <a:lnRef idx="1">
              <a:schemeClr val="accent4"/>
            </a:lnRef>
            <a:fillRef idx="2">
              <a:schemeClr val="accent4"/>
            </a:fillRef>
            <a:effectRef idx="1">
              <a:schemeClr val="accent4"/>
            </a:effectRef>
            <a:fontRef idx="minor">
              <a:schemeClr val="dk1"/>
            </a:fontRef>
          </p:style>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rPr>
                <a:t>赴</a:t>
              </a:r>
            </a:p>
          </p:txBody>
        </p:sp>
      </p:grpSp>
      <p:grpSp>
        <p:nvGrpSpPr>
          <p:cNvPr id="4" name="组合 8"/>
          <p:cNvGrpSpPr/>
          <p:nvPr/>
        </p:nvGrpSpPr>
        <p:grpSpPr bwMode="auto">
          <a:xfrm>
            <a:off x="6732588" y="3022601"/>
            <a:ext cx="1452562" cy="2746800"/>
            <a:chOff x="6392698" y="1419622"/>
            <a:chExt cx="1453003" cy="2059216"/>
          </a:xfrm>
        </p:grpSpPr>
        <p:pic>
          <p:nvPicPr>
            <p:cNvPr id="10249" name="Picture 3"/>
            <p:cNvPicPr>
              <a:picLocks noChangeAspect="1" noChangeArrowheads="1"/>
            </p:cNvPicPr>
            <p:nvPr/>
          </p:nvPicPr>
          <p:blipFill>
            <a:blip r:embed="rId5" cstate="email"/>
            <a:srcRect/>
            <a:stretch>
              <a:fillRect/>
            </a:stretch>
          </p:blipFill>
          <p:spPr bwMode="auto">
            <a:xfrm>
              <a:off x="6392698" y="1419622"/>
              <a:ext cx="1453003" cy="17808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TextBox 11"/>
            <p:cNvSpPr txBox="1"/>
            <p:nvPr/>
          </p:nvSpPr>
          <p:spPr>
            <a:xfrm>
              <a:off x="6759521" y="2917579"/>
              <a:ext cx="734719" cy="561259"/>
            </a:xfrm>
            <a:prstGeom prst="rect">
              <a:avLst/>
            </a:prstGeom>
            <a:solidFill>
              <a:srgbClr val="66FFFF">
                <a:alpha val="87843"/>
              </a:srgbClr>
            </a:solidFill>
            <a:ln>
              <a:noFill/>
            </a:ln>
          </p:spPr>
          <p:style>
            <a:lnRef idx="1">
              <a:schemeClr val="accent4"/>
            </a:lnRef>
            <a:fillRef idx="2">
              <a:schemeClr val="accent4"/>
            </a:fillRef>
            <a:effectRef idx="1">
              <a:schemeClr val="accent4"/>
            </a:effectRef>
            <a:fontRef idx="minor">
              <a:schemeClr val="dk1"/>
            </a:fontRef>
          </p:style>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rPr>
                <a:t>躇</a:t>
              </a:r>
            </a:p>
          </p:txBody>
        </p:sp>
      </p:grpSp>
      <p:grpSp>
        <p:nvGrpSpPr>
          <p:cNvPr id="6" name="组合 11"/>
          <p:cNvGrpSpPr/>
          <p:nvPr/>
        </p:nvGrpSpPr>
        <p:grpSpPr bwMode="auto">
          <a:xfrm>
            <a:off x="4951413" y="3464984"/>
            <a:ext cx="1574800" cy="2907665"/>
            <a:chOff x="1624786" y="1169677"/>
            <a:chExt cx="1574979" cy="2181793"/>
          </a:xfrm>
        </p:grpSpPr>
        <p:pic>
          <p:nvPicPr>
            <p:cNvPr id="10252" name="Picture 3"/>
            <p:cNvPicPr>
              <a:picLocks noChangeAspect="1" noChangeArrowheads="1"/>
            </p:cNvPicPr>
            <p:nvPr/>
          </p:nvPicPr>
          <p:blipFill>
            <a:blip r:embed="rId3" cstate="email"/>
            <a:srcRect/>
            <a:stretch>
              <a:fillRect/>
            </a:stretch>
          </p:blipFill>
          <p:spPr bwMode="auto">
            <a:xfrm>
              <a:off x="1624786" y="1169677"/>
              <a:ext cx="1574979" cy="1932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TextBox 14"/>
            <p:cNvSpPr txBox="1"/>
            <p:nvPr/>
          </p:nvSpPr>
          <p:spPr>
            <a:xfrm>
              <a:off x="2064573" y="2789702"/>
              <a:ext cx="734579" cy="561768"/>
            </a:xfrm>
            <a:prstGeom prst="rect">
              <a:avLst/>
            </a:prstGeom>
            <a:solidFill>
              <a:srgbClr val="FFFF00"/>
            </a:solidFill>
            <a:ln>
              <a:noFill/>
            </a:ln>
          </p:spPr>
          <p:style>
            <a:lnRef idx="1">
              <a:schemeClr val="accent4"/>
            </a:lnRef>
            <a:fillRef idx="2">
              <a:schemeClr val="accent4"/>
            </a:fillRef>
            <a:effectRef idx="1">
              <a:schemeClr val="accent4"/>
            </a:effectRef>
            <a:fontRef idx="minor">
              <a:schemeClr val="dk1"/>
            </a:fontRef>
          </p:style>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rPr>
                <a:t>殊</a:t>
              </a:r>
            </a:p>
          </p:txBody>
        </p:sp>
      </p:grpSp>
      <p:grpSp>
        <p:nvGrpSpPr>
          <p:cNvPr id="7" name="组合 14"/>
          <p:cNvGrpSpPr/>
          <p:nvPr/>
        </p:nvGrpSpPr>
        <p:grpSpPr bwMode="auto">
          <a:xfrm>
            <a:off x="341314" y="1849968"/>
            <a:ext cx="1416050" cy="2693882"/>
            <a:chOff x="3648235" y="1674679"/>
            <a:chExt cx="1415765" cy="2018227"/>
          </a:xfrm>
        </p:grpSpPr>
        <p:pic>
          <p:nvPicPr>
            <p:cNvPr id="10255" name="Picture 3"/>
            <p:cNvPicPr>
              <a:picLocks noChangeAspect="1" noChangeArrowheads="1"/>
            </p:cNvPicPr>
            <p:nvPr/>
          </p:nvPicPr>
          <p:blipFill>
            <a:blip r:embed="rId4" cstate="email"/>
            <a:srcRect/>
            <a:stretch>
              <a:fillRect/>
            </a:stretch>
          </p:blipFill>
          <p:spPr bwMode="auto">
            <a:xfrm>
              <a:off x="3648235" y="1674679"/>
              <a:ext cx="1415765" cy="17355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 name="TextBox 17"/>
            <p:cNvSpPr txBox="1"/>
            <p:nvPr/>
          </p:nvSpPr>
          <p:spPr>
            <a:xfrm>
              <a:off x="3995827" y="3132014"/>
              <a:ext cx="734348" cy="560892"/>
            </a:xfrm>
            <a:prstGeom prst="rect">
              <a:avLst/>
            </a:prstGeom>
            <a:solidFill>
              <a:srgbClr val="FFFF00">
                <a:alpha val="87451"/>
              </a:srgbClr>
            </a:solidFill>
            <a:ln>
              <a:noFill/>
            </a:ln>
          </p:spPr>
          <p:style>
            <a:lnRef idx="1">
              <a:schemeClr val="accent4"/>
            </a:lnRef>
            <a:fillRef idx="2">
              <a:schemeClr val="accent4"/>
            </a:fillRef>
            <a:effectRef idx="1">
              <a:schemeClr val="accent4"/>
            </a:effectRef>
            <a:fontRef idx="minor">
              <a:schemeClr val="dk1"/>
            </a:fontRef>
          </p:style>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rPr>
                <a:t>拟</a:t>
              </a:r>
            </a:p>
          </p:txBody>
        </p:sp>
      </p:grpSp>
      <p:grpSp>
        <p:nvGrpSpPr>
          <p:cNvPr id="9" name="组合 17"/>
          <p:cNvGrpSpPr/>
          <p:nvPr/>
        </p:nvGrpSpPr>
        <p:grpSpPr bwMode="auto">
          <a:xfrm>
            <a:off x="3424239" y="3213102"/>
            <a:ext cx="1450975" cy="2731984"/>
            <a:chOff x="6393253" y="1419622"/>
            <a:chExt cx="1451892" cy="2049603"/>
          </a:xfrm>
        </p:grpSpPr>
        <p:pic>
          <p:nvPicPr>
            <p:cNvPr id="10258" name="Picture 3"/>
            <p:cNvPicPr>
              <a:picLocks noChangeAspect="1" noChangeArrowheads="1"/>
            </p:cNvPicPr>
            <p:nvPr/>
          </p:nvPicPr>
          <p:blipFill>
            <a:blip r:embed="rId6" cstate="email"/>
            <a:srcRect/>
            <a:stretch>
              <a:fillRect/>
            </a:stretch>
          </p:blipFill>
          <p:spPr bwMode="auto">
            <a:xfrm>
              <a:off x="6393253" y="1419622"/>
              <a:ext cx="1451892" cy="17808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 name="TextBox 20"/>
            <p:cNvSpPr txBox="1"/>
            <p:nvPr/>
          </p:nvSpPr>
          <p:spPr>
            <a:xfrm>
              <a:off x="6755432" y="2907557"/>
              <a:ext cx="734960" cy="561668"/>
            </a:xfrm>
            <a:prstGeom prst="rect">
              <a:avLst/>
            </a:prstGeom>
            <a:solidFill>
              <a:srgbClr val="99FFCC">
                <a:alpha val="87843"/>
              </a:srgbClr>
            </a:solidFill>
            <a:ln>
              <a:noFill/>
            </a:ln>
          </p:spPr>
          <p:style>
            <a:lnRef idx="1">
              <a:schemeClr val="accent4"/>
            </a:lnRef>
            <a:fillRef idx="2">
              <a:schemeClr val="accent4"/>
            </a:fillRef>
            <a:effectRef idx="1">
              <a:schemeClr val="accent4"/>
            </a:effectRef>
            <a:fontRef idx="minor">
              <a:schemeClr val="dk1"/>
            </a:fontRef>
          </p:style>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rPr>
                <a:t>彭</a:t>
              </a:r>
            </a:p>
          </p:txBody>
        </p:sp>
      </p:grpSp>
      <p:grpSp>
        <p:nvGrpSpPr>
          <p:cNvPr id="10" name="组合 20"/>
          <p:cNvGrpSpPr/>
          <p:nvPr/>
        </p:nvGrpSpPr>
        <p:grpSpPr bwMode="auto">
          <a:xfrm>
            <a:off x="5459414" y="311152"/>
            <a:ext cx="1414462" cy="2723514"/>
            <a:chOff x="3972480" y="1772336"/>
            <a:chExt cx="1415064" cy="2043475"/>
          </a:xfrm>
        </p:grpSpPr>
        <p:pic>
          <p:nvPicPr>
            <p:cNvPr id="10261" name="Picture 3"/>
            <p:cNvPicPr>
              <a:picLocks noChangeAspect="1" noChangeArrowheads="1"/>
            </p:cNvPicPr>
            <p:nvPr/>
          </p:nvPicPr>
          <p:blipFill>
            <a:blip r:embed="rId4" cstate="email"/>
            <a:srcRect/>
            <a:stretch>
              <a:fillRect/>
            </a:stretch>
          </p:blipFill>
          <p:spPr bwMode="auto">
            <a:xfrm>
              <a:off x="3972480" y="1772336"/>
              <a:ext cx="1415064" cy="17355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 name="TextBox 26"/>
            <p:cNvSpPr txBox="1"/>
            <p:nvPr/>
          </p:nvSpPr>
          <p:spPr>
            <a:xfrm>
              <a:off x="4347289" y="3254081"/>
              <a:ext cx="734809" cy="561730"/>
            </a:xfrm>
            <a:prstGeom prst="rect">
              <a:avLst/>
            </a:prstGeom>
            <a:solidFill>
              <a:srgbClr val="00FF00">
                <a:alpha val="87843"/>
              </a:srgbClr>
            </a:solidFill>
            <a:ln>
              <a:noFill/>
            </a:ln>
          </p:spPr>
          <p:style>
            <a:lnRef idx="1">
              <a:schemeClr val="accent4"/>
            </a:lnRef>
            <a:fillRef idx="2">
              <a:schemeClr val="accent4"/>
            </a:fillRef>
            <a:effectRef idx="1">
              <a:schemeClr val="accent4"/>
            </a:effectRef>
            <a:fontRef idx="minor">
              <a:schemeClr val="dk1"/>
            </a:fontRef>
          </p:style>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rPr>
                <a:t>踌</a:t>
              </a:r>
            </a:p>
          </p:txBody>
        </p:sp>
      </p:grpSp>
      <p:grpSp>
        <p:nvGrpSpPr>
          <p:cNvPr id="12" name="组合 23"/>
          <p:cNvGrpSpPr/>
          <p:nvPr/>
        </p:nvGrpSpPr>
        <p:grpSpPr bwMode="auto">
          <a:xfrm>
            <a:off x="1798639" y="171452"/>
            <a:ext cx="1450975" cy="2731980"/>
            <a:chOff x="6393253" y="1419622"/>
            <a:chExt cx="1451892" cy="2049602"/>
          </a:xfrm>
        </p:grpSpPr>
        <p:pic>
          <p:nvPicPr>
            <p:cNvPr id="10264" name="Picture 3"/>
            <p:cNvPicPr>
              <a:picLocks noChangeAspect="1" noChangeArrowheads="1"/>
            </p:cNvPicPr>
            <p:nvPr/>
          </p:nvPicPr>
          <p:blipFill>
            <a:blip r:embed="rId6" cstate="email"/>
            <a:srcRect/>
            <a:stretch>
              <a:fillRect/>
            </a:stretch>
          </p:blipFill>
          <p:spPr bwMode="auto">
            <a:xfrm>
              <a:off x="6393253" y="1419622"/>
              <a:ext cx="1451892" cy="17808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 name="TextBox 20"/>
            <p:cNvSpPr txBox="1"/>
            <p:nvPr/>
          </p:nvSpPr>
          <p:spPr>
            <a:xfrm>
              <a:off x="6755432" y="2907556"/>
              <a:ext cx="734960" cy="561668"/>
            </a:xfrm>
            <a:prstGeom prst="rect">
              <a:avLst/>
            </a:prstGeom>
            <a:solidFill>
              <a:srgbClr val="99FFCC">
                <a:alpha val="87843"/>
              </a:srgbClr>
            </a:solidFill>
            <a:ln>
              <a:noFill/>
            </a:ln>
          </p:spPr>
          <p:style>
            <a:lnRef idx="1">
              <a:schemeClr val="accent4"/>
            </a:lnRef>
            <a:fillRef idx="2">
              <a:schemeClr val="accent4"/>
            </a:fillRef>
            <a:effectRef idx="1">
              <a:schemeClr val="accent4"/>
            </a:effectRef>
            <a:fontRef idx="minor">
              <a:schemeClr val="dk1"/>
            </a:fontRef>
          </p:style>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rPr>
                <a:t>黯</a:t>
              </a:r>
            </a:p>
          </p:txBody>
        </p:sp>
      </p:grpSp>
      <p:grpSp>
        <p:nvGrpSpPr>
          <p:cNvPr id="13" name="组合 26"/>
          <p:cNvGrpSpPr/>
          <p:nvPr/>
        </p:nvGrpSpPr>
        <p:grpSpPr bwMode="auto">
          <a:xfrm>
            <a:off x="7159626" y="198968"/>
            <a:ext cx="1414463" cy="2723516"/>
            <a:chOff x="3972480" y="1772336"/>
            <a:chExt cx="1415064" cy="2043475"/>
          </a:xfrm>
        </p:grpSpPr>
        <p:pic>
          <p:nvPicPr>
            <p:cNvPr id="10267" name="Picture 3"/>
            <p:cNvPicPr>
              <a:picLocks noChangeAspect="1" noChangeArrowheads="1"/>
            </p:cNvPicPr>
            <p:nvPr/>
          </p:nvPicPr>
          <p:blipFill>
            <a:blip r:embed="rId4" cstate="email"/>
            <a:srcRect/>
            <a:stretch>
              <a:fillRect/>
            </a:stretch>
          </p:blipFill>
          <p:spPr bwMode="auto">
            <a:xfrm>
              <a:off x="3972480" y="1772336"/>
              <a:ext cx="1415064" cy="17355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 name="TextBox 26"/>
            <p:cNvSpPr txBox="1"/>
            <p:nvPr/>
          </p:nvSpPr>
          <p:spPr>
            <a:xfrm>
              <a:off x="4347289" y="3254081"/>
              <a:ext cx="734808" cy="561730"/>
            </a:xfrm>
            <a:prstGeom prst="rect">
              <a:avLst/>
            </a:prstGeom>
            <a:solidFill>
              <a:srgbClr val="00FF00">
                <a:alpha val="87843"/>
              </a:srgbClr>
            </a:solidFill>
            <a:ln>
              <a:noFill/>
            </a:ln>
          </p:spPr>
          <p:style>
            <a:lnRef idx="1">
              <a:schemeClr val="accent4"/>
            </a:lnRef>
            <a:fillRef idx="2">
              <a:schemeClr val="accent4"/>
            </a:fillRef>
            <a:effectRef idx="1">
              <a:schemeClr val="accent4"/>
            </a:effectRef>
            <a:fontRef idx="minor">
              <a:schemeClr val="dk1"/>
            </a:fontRef>
          </p:style>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rPr>
                <a:t>谋</a:t>
              </a: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000" fill="hold"/>
                                        <p:tgtEl>
                                          <p:spTgt spid="3"/>
                                        </p:tgtEl>
                                        <p:attrNameLst>
                                          <p:attrName>ppt_x</p:attrName>
                                        </p:attrNameLst>
                                      </p:cBhvr>
                                      <p:tavLst>
                                        <p:tav tm="0">
                                          <p:val>
                                            <p:strVal val="1+#ppt_w/2"/>
                                          </p:val>
                                        </p:tav>
                                        <p:tav tm="100000">
                                          <p:val>
                                            <p:strVal val="#ppt_x"/>
                                          </p:val>
                                        </p:tav>
                                      </p:tavLst>
                                    </p:anim>
                                    <p:anim calcmode="lin" valueType="num">
                                      <p:cBhvr additive="base">
                                        <p:cTn id="8" dur="200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2000"/>
                            </p:stCondLst>
                            <p:childTnLst>
                              <p:par>
                                <p:cTn id="10" presetID="53" presetClass="exit" presetSubtype="32" fill="hold" nodeType="afterEffect">
                                  <p:stCondLst>
                                    <p:cond delay="0"/>
                                  </p:stCondLst>
                                  <p:childTnLst>
                                    <p:anim calcmode="lin" valueType="num">
                                      <p:cBhvr>
                                        <p:cTn id="11" dur="1750"/>
                                        <p:tgtEl>
                                          <p:spTgt spid="3"/>
                                        </p:tgtEl>
                                        <p:attrNameLst>
                                          <p:attrName>ppt_w</p:attrName>
                                        </p:attrNameLst>
                                      </p:cBhvr>
                                      <p:tavLst>
                                        <p:tav tm="0">
                                          <p:val>
                                            <p:strVal val="ppt_w"/>
                                          </p:val>
                                        </p:tav>
                                        <p:tav tm="100000">
                                          <p:val>
                                            <p:fltVal val="0"/>
                                          </p:val>
                                        </p:tav>
                                      </p:tavLst>
                                    </p:anim>
                                    <p:anim calcmode="lin" valueType="num">
                                      <p:cBhvr>
                                        <p:cTn id="12" dur="1750"/>
                                        <p:tgtEl>
                                          <p:spTgt spid="3"/>
                                        </p:tgtEl>
                                        <p:attrNameLst>
                                          <p:attrName>ppt_h</p:attrName>
                                        </p:attrNameLst>
                                      </p:cBhvr>
                                      <p:tavLst>
                                        <p:tav tm="0">
                                          <p:val>
                                            <p:strVal val="ppt_h"/>
                                          </p:val>
                                        </p:tav>
                                        <p:tav tm="100000">
                                          <p:val>
                                            <p:fltVal val="0"/>
                                          </p:val>
                                        </p:tav>
                                      </p:tavLst>
                                    </p:anim>
                                    <p:animEffect transition="out" filter="fade">
                                      <p:cBhvr>
                                        <p:cTn id="13" dur="1750"/>
                                        <p:tgtEl>
                                          <p:spTgt spid="3"/>
                                        </p:tgtEl>
                                      </p:cBhvr>
                                    </p:animEffect>
                                    <p:set>
                                      <p:cBhvr>
                                        <p:cTn id="14" dur="1" fill="hold">
                                          <p:stCondLst>
                                            <p:cond delay="1749"/>
                                          </p:stCondLst>
                                        </p:cTn>
                                        <p:tgtEl>
                                          <p:spTgt spid="3"/>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3"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1750" fill="hold"/>
                                        <p:tgtEl>
                                          <p:spTgt spid="4"/>
                                        </p:tgtEl>
                                        <p:attrNameLst>
                                          <p:attrName>ppt_x</p:attrName>
                                        </p:attrNameLst>
                                      </p:cBhvr>
                                      <p:tavLst>
                                        <p:tav tm="0">
                                          <p:val>
                                            <p:strVal val="1+#ppt_w/2"/>
                                          </p:val>
                                        </p:tav>
                                        <p:tav tm="100000">
                                          <p:val>
                                            <p:strVal val="#ppt_x"/>
                                          </p:val>
                                        </p:tav>
                                      </p:tavLst>
                                    </p:anim>
                                    <p:anim calcmode="lin" valueType="num">
                                      <p:cBhvr additive="base">
                                        <p:cTn id="20" dur="1750" fill="hold"/>
                                        <p:tgtEl>
                                          <p:spTgt spid="4"/>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53" presetClass="exit" presetSubtype="32" fill="hold" nodeType="afterEffect">
                                  <p:stCondLst>
                                    <p:cond delay="0"/>
                                  </p:stCondLst>
                                  <p:childTnLst>
                                    <p:anim calcmode="lin" valueType="num">
                                      <p:cBhvr>
                                        <p:cTn id="23" dur="1250"/>
                                        <p:tgtEl>
                                          <p:spTgt spid="4"/>
                                        </p:tgtEl>
                                        <p:attrNameLst>
                                          <p:attrName>ppt_w</p:attrName>
                                        </p:attrNameLst>
                                      </p:cBhvr>
                                      <p:tavLst>
                                        <p:tav tm="0">
                                          <p:val>
                                            <p:strVal val="ppt_w"/>
                                          </p:val>
                                        </p:tav>
                                        <p:tav tm="100000">
                                          <p:val>
                                            <p:fltVal val="0"/>
                                          </p:val>
                                        </p:tav>
                                      </p:tavLst>
                                    </p:anim>
                                    <p:anim calcmode="lin" valueType="num">
                                      <p:cBhvr>
                                        <p:cTn id="24" dur="1250"/>
                                        <p:tgtEl>
                                          <p:spTgt spid="4"/>
                                        </p:tgtEl>
                                        <p:attrNameLst>
                                          <p:attrName>ppt_h</p:attrName>
                                        </p:attrNameLst>
                                      </p:cBhvr>
                                      <p:tavLst>
                                        <p:tav tm="0">
                                          <p:val>
                                            <p:strVal val="ppt_h"/>
                                          </p:val>
                                        </p:tav>
                                        <p:tav tm="100000">
                                          <p:val>
                                            <p:fltVal val="0"/>
                                          </p:val>
                                        </p:tav>
                                      </p:tavLst>
                                    </p:anim>
                                    <p:animEffect transition="out" filter="fade">
                                      <p:cBhvr>
                                        <p:cTn id="25" dur="1250"/>
                                        <p:tgtEl>
                                          <p:spTgt spid="4"/>
                                        </p:tgtEl>
                                      </p:cBhvr>
                                    </p:animEffect>
                                    <p:set>
                                      <p:cBhvr>
                                        <p:cTn id="26" dur="1" fill="hold">
                                          <p:stCondLst>
                                            <p:cond delay="1249"/>
                                          </p:stCondLst>
                                        </p:cTn>
                                        <p:tgtEl>
                                          <p:spTgt spid="4"/>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1750" fill="hold"/>
                                        <p:tgtEl>
                                          <p:spTgt spid="2"/>
                                        </p:tgtEl>
                                        <p:attrNameLst>
                                          <p:attrName>ppt_x</p:attrName>
                                        </p:attrNameLst>
                                      </p:cBhvr>
                                      <p:tavLst>
                                        <p:tav tm="0">
                                          <p:val>
                                            <p:strVal val="#ppt_x"/>
                                          </p:val>
                                        </p:tav>
                                        <p:tav tm="100000">
                                          <p:val>
                                            <p:strVal val="#ppt_x"/>
                                          </p:val>
                                        </p:tav>
                                      </p:tavLst>
                                    </p:anim>
                                    <p:anim calcmode="lin" valueType="num">
                                      <p:cBhvr additive="base">
                                        <p:cTn id="32" dur="1750" fill="hold"/>
                                        <p:tgtEl>
                                          <p:spTgt spid="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53" presetClass="exit" presetSubtype="32" fill="hold" nodeType="afterEffect">
                                  <p:stCondLst>
                                    <p:cond delay="0"/>
                                  </p:stCondLst>
                                  <p:childTnLst>
                                    <p:anim calcmode="lin" valueType="num">
                                      <p:cBhvr>
                                        <p:cTn id="35" dur="1250"/>
                                        <p:tgtEl>
                                          <p:spTgt spid="2"/>
                                        </p:tgtEl>
                                        <p:attrNameLst>
                                          <p:attrName>ppt_w</p:attrName>
                                        </p:attrNameLst>
                                      </p:cBhvr>
                                      <p:tavLst>
                                        <p:tav tm="0">
                                          <p:val>
                                            <p:strVal val="ppt_w"/>
                                          </p:val>
                                        </p:tav>
                                        <p:tav tm="100000">
                                          <p:val>
                                            <p:fltVal val="0"/>
                                          </p:val>
                                        </p:tav>
                                      </p:tavLst>
                                    </p:anim>
                                    <p:anim calcmode="lin" valueType="num">
                                      <p:cBhvr>
                                        <p:cTn id="36" dur="1250"/>
                                        <p:tgtEl>
                                          <p:spTgt spid="2"/>
                                        </p:tgtEl>
                                        <p:attrNameLst>
                                          <p:attrName>ppt_h</p:attrName>
                                        </p:attrNameLst>
                                      </p:cBhvr>
                                      <p:tavLst>
                                        <p:tav tm="0">
                                          <p:val>
                                            <p:strVal val="ppt_h"/>
                                          </p:val>
                                        </p:tav>
                                        <p:tav tm="100000">
                                          <p:val>
                                            <p:fltVal val="0"/>
                                          </p:val>
                                        </p:tav>
                                      </p:tavLst>
                                    </p:anim>
                                    <p:animEffect transition="out" filter="fade">
                                      <p:cBhvr>
                                        <p:cTn id="37" dur="1250"/>
                                        <p:tgtEl>
                                          <p:spTgt spid="2"/>
                                        </p:tgtEl>
                                      </p:cBhvr>
                                    </p:animEffect>
                                    <p:set>
                                      <p:cBhvr>
                                        <p:cTn id="38" dur="1" fill="hold">
                                          <p:stCondLst>
                                            <p:cond delay="1249"/>
                                          </p:stCondLst>
                                        </p:cTn>
                                        <p:tgtEl>
                                          <p:spTgt spid="2"/>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1500" fill="hold"/>
                                        <p:tgtEl>
                                          <p:spTgt spid="10"/>
                                        </p:tgtEl>
                                        <p:attrNameLst>
                                          <p:attrName>ppt_x</p:attrName>
                                        </p:attrNameLst>
                                      </p:cBhvr>
                                      <p:tavLst>
                                        <p:tav tm="0">
                                          <p:val>
                                            <p:strVal val="#ppt_x"/>
                                          </p:val>
                                        </p:tav>
                                        <p:tav tm="100000">
                                          <p:val>
                                            <p:strVal val="#ppt_x"/>
                                          </p:val>
                                        </p:tav>
                                      </p:tavLst>
                                    </p:anim>
                                    <p:anim calcmode="lin" valueType="num">
                                      <p:cBhvr additive="base">
                                        <p:cTn id="44" dur="1500" fill="hold"/>
                                        <p:tgtEl>
                                          <p:spTgt spid="10"/>
                                        </p:tgtEl>
                                        <p:attrNameLst>
                                          <p:attrName>ppt_y</p:attrName>
                                        </p:attrNameLst>
                                      </p:cBhvr>
                                      <p:tavLst>
                                        <p:tav tm="0">
                                          <p:val>
                                            <p:strVal val="1+#ppt_h/2"/>
                                          </p:val>
                                        </p:tav>
                                        <p:tav tm="100000">
                                          <p:val>
                                            <p:strVal val="#ppt_y"/>
                                          </p:val>
                                        </p:tav>
                                      </p:tavLst>
                                    </p:anim>
                                  </p:childTnLst>
                                </p:cTn>
                              </p:par>
                            </p:childTnLst>
                          </p:cTn>
                        </p:par>
                        <p:par>
                          <p:cTn id="45" fill="hold">
                            <p:stCondLst>
                              <p:cond delay="1500"/>
                            </p:stCondLst>
                            <p:childTnLst>
                              <p:par>
                                <p:cTn id="46" presetID="53" presetClass="exit" presetSubtype="32" fill="hold" nodeType="afterEffect">
                                  <p:stCondLst>
                                    <p:cond delay="0"/>
                                  </p:stCondLst>
                                  <p:childTnLst>
                                    <p:anim calcmode="lin" valueType="num">
                                      <p:cBhvr>
                                        <p:cTn id="47" dur="1250"/>
                                        <p:tgtEl>
                                          <p:spTgt spid="10"/>
                                        </p:tgtEl>
                                        <p:attrNameLst>
                                          <p:attrName>ppt_w</p:attrName>
                                        </p:attrNameLst>
                                      </p:cBhvr>
                                      <p:tavLst>
                                        <p:tav tm="0">
                                          <p:val>
                                            <p:strVal val="ppt_w"/>
                                          </p:val>
                                        </p:tav>
                                        <p:tav tm="100000">
                                          <p:val>
                                            <p:fltVal val="0"/>
                                          </p:val>
                                        </p:tav>
                                      </p:tavLst>
                                    </p:anim>
                                    <p:anim calcmode="lin" valueType="num">
                                      <p:cBhvr>
                                        <p:cTn id="48" dur="1250"/>
                                        <p:tgtEl>
                                          <p:spTgt spid="10"/>
                                        </p:tgtEl>
                                        <p:attrNameLst>
                                          <p:attrName>ppt_h</p:attrName>
                                        </p:attrNameLst>
                                      </p:cBhvr>
                                      <p:tavLst>
                                        <p:tav tm="0">
                                          <p:val>
                                            <p:strVal val="ppt_h"/>
                                          </p:val>
                                        </p:tav>
                                        <p:tav tm="100000">
                                          <p:val>
                                            <p:fltVal val="0"/>
                                          </p:val>
                                        </p:tav>
                                      </p:tavLst>
                                    </p:anim>
                                    <p:animEffect transition="out" filter="fade">
                                      <p:cBhvr>
                                        <p:cTn id="49" dur="1250"/>
                                        <p:tgtEl>
                                          <p:spTgt spid="10"/>
                                        </p:tgtEl>
                                      </p:cBhvr>
                                    </p:animEffect>
                                    <p:set>
                                      <p:cBhvr>
                                        <p:cTn id="50" dur="1" fill="hold">
                                          <p:stCondLst>
                                            <p:cond delay="1249"/>
                                          </p:stCondLst>
                                        </p:cTn>
                                        <p:tgtEl>
                                          <p:spTgt spid="10"/>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1750" fill="hold"/>
                                        <p:tgtEl>
                                          <p:spTgt spid="6"/>
                                        </p:tgtEl>
                                        <p:attrNameLst>
                                          <p:attrName>ppt_x</p:attrName>
                                        </p:attrNameLst>
                                      </p:cBhvr>
                                      <p:tavLst>
                                        <p:tav tm="0">
                                          <p:val>
                                            <p:strVal val="#ppt_x"/>
                                          </p:val>
                                        </p:tav>
                                        <p:tav tm="100000">
                                          <p:val>
                                            <p:strVal val="#ppt_x"/>
                                          </p:val>
                                        </p:tav>
                                      </p:tavLst>
                                    </p:anim>
                                    <p:anim calcmode="lin" valueType="num">
                                      <p:cBhvr additive="base">
                                        <p:cTn id="56" dur="175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2000"/>
                            </p:stCondLst>
                            <p:childTnLst>
                              <p:par>
                                <p:cTn id="58" presetID="53" presetClass="exit" presetSubtype="32" fill="hold" nodeType="afterEffect">
                                  <p:stCondLst>
                                    <p:cond delay="0"/>
                                  </p:stCondLst>
                                  <p:childTnLst>
                                    <p:anim calcmode="lin" valueType="num">
                                      <p:cBhvr>
                                        <p:cTn id="59" dur="1250"/>
                                        <p:tgtEl>
                                          <p:spTgt spid="6"/>
                                        </p:tgtEl>
                                        <p:attrNameLst>
                                          <p:attrName>ppt_w</p:attrName>
                                        </p:attrNameLst>
                                      </p:cBhvr>
                                      <p:tavLst>
                                        <p:tav tm="0">
                                          <p:val>
                                            <p:strVal val="ppt_w"/>
                                          </p:val>
                                        </p:tav>
                                        <p:tav tm="100000">
                                          <p:val>
                                            <p:fltVal val="0"/>
                                          </p:val>
                                        </p:tav>
                                      </p:tavLst>
                                    </p:anim>
                                    <p:anim calcmode="lin" valueType="num">
                                      <p:cBhvr>
                                        <p:cTn id="60" dur="1250"/>
                                        <p:tgtEl>
                                          <p:spTgt spid="6"/>
                                        </p:tgtEl>
                                        <p:attrNameLst>
                                          <p:attrName>ppt_h</p:attrName>
                                        </p:attrNameLst>
                                      </p:cBhvr>
                                      <p:tavLst>
                                        <p:tav tm="0">
                                          <p:val>
                                            <p:strVal val="ppt_h"/>
                                          </p:val>
                                        </p:tav>
                                        <p:tav tm="100000">
                                          <p:val>
                                            <p:fltVal val="0"/>
                                          </p:val>
                                        </p:tav>
                                      </p:tavLst>
                                    </p:anim>
                                    <p:animEffect transition="out" filter="fade">
                                      <p:cBhvr>
                                        <p:cTn id="61" dur="1250"/>
                                        <p:tgtEl>
                                          <p:spTgt spid="6"/>
                                        </p:tgtEl>
                                      </p:cBhvr>
                                    </p:animEffect>
                                    <p:set>
                                      <p:cBhvr>
                                        <p:cTn id="62" dur="1" fill="hold">
                                          <p:stCondLst>
                                            <p:cond delay="1249"/>
                                          </p:stCondLst>
                                        </p:cTn>
                                        <p:tgtEl>
                                          <p:spTgt spid="6"/>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7"/>
                                        </p:tgtEl>
                                        <p:attrNameLst>
                                          <p:attrName>style.visibility</p:attrName>
                                        </p:attrNameLst>
                                      </p:cBhvr>
                                      <p:to>
                                        <p:strVal val="visible"/>
                                      </p:to>
                                    </p:set>
                                    <p:anim calcmode="lin" valueType="num">
                                      <p:cBhvr additive="base">
                                        <p:cTn id="67" dur="1750" fill="hold"/>
                                        <p:tgtEl>
                                          <p:spTgt spid="7"/>
                                        </p:tgtEl>
                                        <p:attrNameLst>
                                          <p:attrName>ppt_x</p:attrName>
                                        </p:attrNameLst>
                                      </p:cBhvr>
                                      <p:tavLst>
                                        <p:tav tm="0">
                                          <p:val>
                                            <p:strVal val="#ppt_x"/>
                                          </p:val>
                                        </p:tav>
                                        <p:tav tm="100000">
                                          <p:val>
                                            <p:strVal val="#ppt_x"/>
                                          </p:val>
                                        </p:tav>
                                      </p:tavLst>
                                    </p:anim>
                                    <p:anim calcmode="lin" valueType="num">
                                      <p:cBhvr additive="base">
                                        <p:cTn id="68" dur="1750" fill="hold"/>
                                        <p:tgtEl>
                                          <p:spTgt spid="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53" presetClass="exit" presetSubtype="32" fill="hold" nodeType="afterEffect">
                                  <p:stCondLst>
                                    <p:cond delay="0"/>
                                  </p:stCondLst>
                                  <p:childTnLst>
                                    <p:anim calcmode="lin" valueType="num">
                                      <p:cBhvr>
                                        <p:cTn id="71" dur="1500"/>
                                        <p:tgtEl>
                                          <p:spTgt spid="7"/>
                                        </p:tgtEl>
                                        <p:attrNameLst>
                                          <p:attrName>ppt_w</p:attrName>
                                        </p:attrNameLst>
                                      </p:cBhvr>
                                      <p:tavLst>
                                        <p:tav tm="0">
                                          <p:val>
                                            <p:strVal val="ppt_w"/>
                                          </p:val>
                                        </p:tav>
                                        <p:tav tm="100000">
                                          <p:val>
                                            <p:fltVal val="0"/>
                                          </p:val>
                                        </p:tav>
                                      </p:tavLst>
                                    </p:anim>
                                    <p:anim calcmode="lin" valueType="num">
                                      <p:cBhvr>
                                        <p:cTn id="72" dur="1500"/>
                                        <p:tgtEl>
                                          <p:spTgt spid="7"/>
                                        </p:tgtEl>
                                        <p:attrNameLst>
                                          <p:attrName>ppt_h</p:attrName>
                                        </p:attrNameLst>
                                      </p:cBhvr>
                                      <p:tavLst>
                                        <p:tav tm="0">
                                          <p:val>
                                            <p:strVal val="ppt_h"/>
                                          </p:val>
                                        </p:tav>
                                        <p:tav tm="100000">
                                          <p:val>
                                            <p:fltVal val="0"/>
                                          </p:val>
                                        </p:tav>
                                      </p:tavLst>
                                    </p:anim>
                                    <p:animEffect transition="out" filter="fade">
                                      <p:cBhvr>
                                        <p:cTn id="73" dur="1500"/>
                                        <p:tgtEl>
                                          <p:spTgt spid="7"/>
                                        </p:tgtEl>
                                      </p:cBhvr>
                                    </p:animEffect>
                                    <p:set>
                                      <p:cBhvr>
                                        <p:cTn id="74" dur="1" fill="hold">
                                          <p:stCondLst>
                                            <p:cond delay="1499"/>
                                          </p:stCondLst>
                                        </p:cTn>
                                        <p:tgtEl>
                                          <p:spTgt spid="7"/>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nodeType="clickEffect">
                                  <p:stCondLst>
                                    <p:cond delay="0"/>
                                  </p:stCondLst>
                                  <p:childTnLst>
                                    <p:set>
                                      <p:cBhvr>
                                        <p:cTn id="78" dur="1" fill="hold">
                                          <p:stCondLst>
                                            <p:cond delay="0"/>
                                          </p:stCondLst>
                                        </p:cTn>
                                        <p:tgtEl>
                                          <p:spTgt spid="9"/>
                                        </p:tgtEl>
                                        <p:attrNameLst>
                                          <p:attrName>style.visibility</p:attrName>
                                        </p:attrNameLst>
                                      </p:cBhvr>
                                      <p:to>
                                        <p:strVal val="visible"/>
                                      </p:to>
                                    </p:set>
                                    <p:anim calcmode="lin" valueType="num">
                                      <p:cBhvr additive="base">
                                        <p:cTn id="79" dur="1750" fill="hold"/>
                                        <p:tgtEl>
                                          <p:spTgt spid="9"/>
                                        </p:tgtEl>
                                        <p:attrNameLst>
                                          <p:attrName>ppt_x</p:attrName>
                                        </p:attrNameLst>
                                      </p:cBhvr>
                                      <p:tavLst>
                                        <p:tav tm="0">
                                          <p:val>
                                            <p:strVal val="#ppt_x"/>
                                          </p:val>
                                        </p:tav>
                                        <p:tav tm="100000">
                                          <p:val>
                                            <p:strVal val="#ppt_x"/>
                                          </p:val>
                                        </p:tav>
                                      </p:tavLst>
                                    </p:anim>
                                    <p:anim calcmode="lin" valueType="num">
                                      <p:cBhvr additive="base">
                                        <p:cTn id="80" dur="1750" fill="hold"/>
                                        <p:tgtEl>
                                          <p:spTgt spid="9"/>
                                        </p:tgtEl>
                                        <p:attrNameLst>
                                          <p:attrName>ppt_y</p:attrName>
                                        </p:attrNameLst>
                                      </p:cBhvr>
                                      <p:tavLst>
                                        <p:tav tm="0">
                                          <p:val>
                                            <p:strVal val="1+#ppt_h/2"/>
                                          </p:val>
                                        </p:tav>
                                        <p:tav tm="100000">
                                          <p:val>
                                            <p:strVal val="#ppt_y"/>
                                          </p:val>
                                        </p:tav>
                                      </p:tavLst>
                                    </p:anim>
                                  </p:childTnLst>
                                </p:cTn>
                              </p:par>
                            </p:childTnLst>
                          </p:cTn>
                        </p:par>
                        <p:par>
                          <p:cTn id="81" fill="hold">
                            <p:stCondLst>
                              <p:cond delay="2000"/>
                            </p:stCondLst>
                            <p:childTnLst>
                              <p:par>
                                <p:cTn id="82" presetID="53" presetClass="exit" presetSubtype="32" fill="hold" nodeType="afterEffect">
                                  <p:stCondLst>
                                    <p:cond delay="0"/>
                                  </p:stCondLst>
                                  <p:childTnLst>
                                    <p:anim calcmode="lin" valueType="num">
                                      <p:cBhvr>
                                        <p:cTn id="83" dur="1500"/>
                                        <p:tgtEl>
                                          <p:spTgt spid="9"/>
                                        </p:tgtEl>
                                        <p:attrNameLst>
                                          <p:attrName>ppt_w</p:attrName>
                                        </p:attrNameLst>
                                      </p:cBhvr>
                                      <p:tavLst>
                                        <p:tav tm="0">
                                          <p:val>
                                            <p:strVal val="ppt_w"/>
                                          </p:val>
                                        </p:tav>
                                        <p:tav tm="100000">
                                          <p:val>
                                            <p:fltVal val="0"/>
                                          </p:val>
                                        </p:tav>
                                      </p:tavLst>
                                    </p:anim>
                                    <p:anim calcmode="lin" valueType="num">
                                      <p:cBhvr>
                                        <p:cTn id="84" dur="1500"/>
                                        <p:tgtEl>
                                          <p:spTgt spid="9"/>
                                        </p:tgtEl>
                                        <p:attrNameLst>
                                          <p:attrName>ppt_h</p:attrName>
                                        </p:attrNameLst>
                                      </p:cBhvr>
                                      <p:tavLst>
                                        <p:tav tm="0">
                                          <p:val>
                                            <p:strVal val="ppt_h"/>
                                          </p:val>
                                        </p:tav>
                                        <p:tav tm="100000">
                                          <p:val>
                                            <p:fltVal val="0"/>
                                          </p:val>
                                        </p:tav>
                                      </p:tavLst>
                                    </p:anim>
                                    <p:animEffect transition="out" filter="fade">
                                      <p:cBhvr>
                                        <p:cTn id="85" dur="1500"/>
                                        <p:tgtEl>
                                          <p:spTgt spid="9"/>
                                        </p:tgtEl>
                                      </p:cBhvr>
                                    </p:animEffect>
                                    <p:set>
                                      <p:cBhvr>
                                        <p:cTn id="86" dur="1" fill="hold">
                                          <p:stCondLst>
                                            <p:cond delay="1499"/>
                                          </p:stCondLst>
                                        </p:cTn>
                                        <p:tgtEl>
                                          <p:spTgt spid="9"/>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nodeType="clickEffect">
                                  <p:stCondLst>
                                    <p:cond delay="0"/>
                                  </p:stCondLst>
                                  <p:childTnLst>
                                    <p:set>
                                      <p:cBhvr>
                                        <p:cTn id="90" dur="1" fill="hold">
                                          <p:stCondLst>
                                            <p:cond delay="0"/>
                                          </p:stCondLst>
                                        </p:cTn>
                                        <p:tgtEl>
                                          <p:spTgt spid="12"/>
                                        </p:tgtEl>
                                        <p:attrNameLst>
                                          <p:attrName>style.visibility</p:attrName>
                                        </p:attrNameLst>
                                      </p:cBhvr>
                                      <p:to>
                                        <p:strVal val="visible"/>
                                      </p:to>
                                    </p:set>
                                    <p:anim calcmode="lin" valueType="num">
                                      <p:cBhvr additive="base">
                                        <p:cTn id="91" dur="1750" fill="hold"/>
                                        <p:tgtEl>
                                          <p:spTgt spid="12"/>
                                        </p:tgtEl>
                                        <p:attrNameLst>
                                          <p:attrName>ppt_x</p:attrName>
                                        </p:attrNameLst>
                                      </p:cBhvr>
                                      <p:tavLst>
                                        <p:tav tm="0">
                                          <p:val>
                                            <p:strVal val="#ppt_x"/>
                                          </p:val>
                                        </p:tav>
                                        <p:tav tm="100000">
                                          <p:val>
                                            <p:strVal val="#ppt_x"/>
                                          </p:val>
                                        </p:tav>
                                      </p:tavLst>
                                    </p:anim>
                                    <p:anim calcmode="lin" valueType="num">
                                      <p:cBhvr additive="base">
                                        <p:cTn id="92" dur="1750" fill="hold"/>
                                        <p:tgtEl>
                                          <p:spTgt spid="12"/>
                                        </p:tgtEl>
                                        <p:attrNameLst>
                                          <p:attrName>ppt_y</p:attrName>
                                        </p:attrNameLst>
                                      </p:cBhvr>
                                      <p:tavLst>
                                        <p:tav tm="0">
                                          <p:val>
                                            <p:strVal val="1+#ppt_h/2"/>
                                          </p:val>
                                        </p:tav>
                                        <p:tav tm="100000">
                                          <p:val>
                                            <p:strVal val="#ppt_y"/>
                                          </p:val>
                                        </p:tav>
                                      </p:tavLst>
                                    </p:anim>
                                  </p:childTnLst>
                                </p:cTn>
                              </p:par>
                            </p:childTnLst>
                          </p:cTn>
                        </p:par>
                        <p:par>
                          <p:cTn id="93" fill="hold">
                            <p:stCondLst>
                              <p:cond delay="2000"/>
                            </p:stCondLst>
                            <p:childTnLst>
                              <p:par>
                                <p:cTn id="94" presetID="53" presetClass="exit" presetSubtype="32" fill="hold" nodeType="afterEffect">
                                  <p:stCondLst>
                                    <p:cond delay="0"/>
                                  </p:stCondLst>
                                  <p:childTnLst>
                                    <p:anim calcmode="lin" valueType="num">
                                      <p:cBhvr>
                                        <p:cTn id="95" dur="1500"/>
                                        <p:tgtEl>
                                          <p:spTgt spid="12"/>
                                        </p:tgtEl>
                                        <p:attrNameLst>
                                          <p:attrName>ppt_w</p:attrName>
                                        </p:attrNameLst>
                                      </p:cBhvr>
                                      <p:tavLst>
                                        <p:tav tm="0">
                                          <p:val>
                                            <p:strVal val="ppt_w"/>
                                          </p:val>
                                        </p:tav>
                                        <p:tav tm="100000">
                                          <p:val>
                                            <p:fltVal val="0"/>
                                          </p:val>
                                        </p:tav>
                                      </p:tavLst>
                                    </p:anim>
                                    <p:anim calcmode="lin" valueType="num">
                                      <p:cBhvr>
                                        <p:cTn id="96" dur="1500"/>
                                        <p:tgtEl>
                                          <p:spTgt spid="12"/>
                                        </p:tgtEl>
                                        <p:attrNameLst>
                                          <p:attrName>ppt_h</p:attrName>
                                        </p:attrNameLst>
                                      </p:cBhvr>
                                      <p:tavLst>
                                        <p:tav tm="0">
                                          <p:val>
                                            <p:strVal val="ppt_h"/>
                                          </p:val>
                                        </p:tav>
                                        <p:tav tm="100000">
                                          <p:val>
                                            <p:fltVal val="0"/>
                                          </p:val>
                                        </p:tav>
                                      </p:tavLst>
                                    </p:anim>
                                    <p:animEffect transition="out" filter="fade">
                                      <p:cBhvr>
                                        <p:cTn id="97" dur="1500"/>
                                        <p:tgtEl>
                                          <p:spTgt spid="12"/>
                                        </p:tgtEl>
                                      </p:cBhvr>
                                    </p:animEffect>
                                    <p:set>
                                      <p:cBhvr>
                                        <p:cTn id="98" dur="1" fill="hold">
                                          <p:stCondLst>
                                            <p:cond delay="1499"/>
                                          </p:stCondLst>
                                        </p:cTn>
                                        <p:tgtEl>
                                          <p:spTgt spid="12"/>
                                        </p:tgtEl>
                                        <p:attrNameLst>
                                          <p:attrName>style.visibility</p:attrName>
                                        </p:attrNameLst>
                                      </p:cBhvr>
                                      <p:to>
                                        <p:strVal val="hidden"/>
                                      </p:to>
                                    </p:set>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nodeType="clickEffect">
                                  <p:stCondLst>
                                    <p:cond delay="0"/>
                                  </p:stCondLst>
                                  <p:childTnLst>
                                    <p:set>
                                      <p:cBhvr>
                                        <p:cTn id="102" dur="1" fill="hold">
                                          <p:stCondLst>
                                            <p:cond delay="0"/>
                                          </p:stCondLst>
                                        </p:cTn>
                                        <p:tgtEl>
                                          <p:spTgt spid="13"/>
                                        </p:tgtEl>
                                        <p:attrNameLst>
                                          <p:attrName>style.visibility</p:attrName>
                                        </p:attrNameLst>
                                      </p:cBhvr>
                                      <p:to>
                                        <p:strVal val="visible"/>
                                      </p:to>
                                    </p:set>
                                    <p:anim calcmode="lin" valueType="num">
                                      <p:cBhvr additive="base">
                                        <p:cTn id="103" dur="1500" fill="hold"/>
                                        <p:tgtEl>
                                          <p:spTgt spid="13"/>
                                        </p:tgtEl>
                                        <p:attrNameLst>
                                          <p:attrName>ppt_x</p:attrName>
                                        </p:attrNameLst>
                                      </p:cBhvr>
                                      <p:tavLst>
                                        <p:tav tm="0">
                                          <p:val>
                                            <p:strVal val="#ppt_x"/>
                                          </p:val>
                                        </p:tav>
                                        <p:tav tm="100000">
                                          <p:val>
                                            <p:strVal val="#ppt_x"/>
                                          </p:val>
                                        </p:tav>
                                      </p:tavLst>
                                    </p:anim>
                                    <p:anim calcmode="lin" valueType="num">
                                      <p:cBhvr additive="base">
                                        <p:cTn id="104" dur="1500" fill="hold"/>
                                        <p:tgtEl>
                                          <p:spTgt spid="13"/>
                                        </p:tgtEl>
                                        <p:attrNameLst>
                                          <p:attrName>ppt_y</p:attrName>
                                        </p:attrNameLst>
                                      </p:cBhvr>
                                      <p:tavLst>
                                        <p:tav tm="0">
                                          <p:val>
                                            <p:strVal val="1+#ppt_h/2"/>
                                          </p:val>
                                        </p:tav>
                                        <p:tav tm="100000">
                                          <p:val>
                                            <p:strVal val="#ppt_y"/>
                                          </p:val>
                                        </p:tav>
                                      </p:tavLst>
                                    </p:anim>
                                  </p:childTnLst>
                                </p:cTn>
                              </p:par>
                            </p:childTnLst>
                          </p:cTn>
                        </p:par>
                        <p:par>
                          <p:cTn id="105" fill="hold">
                            <p:stCondLst>
                              <p:cond delay="1500"/>
                            </p:stCondLst>
                            <p:childTnLst>
                              <p:par>
                                <p:cTn id="106" presetID="53" presetClass="exit" presetSubtype="32" fill="hold" nodeType="afterEffect">
                                  <p:stCondLst>
                                    <p:cond delay="0"/>
                                  </p:stCondLst>
                                  <p:childTnLst>
                                    <p:anim calcmode="lin" valueType="num">
                                      <p:cBhvr>
                                        <p:cTn id="107" dur="1250"/>
                                        <p:tgtEl>
                                          <p:spTgt spid="13"/>
                                        </p:tgtEl>
                                        <p:attrNameLst>
                                          <p:attrName>ppt_w</p:attrName>
                                        </p:attrNameLst>
                                      </p:cBhvr>
                                      <p:tavLst>
                                        <p:tav tm="0">
                                          <p:val>
                                            <p:strVal val="ppt_w"/>
                                          </p:val>
                                        </p:tav>
                                        <p:tav tm="100000">
                                          <p:val>
                                            <p:fltVal val="0"/>
                                          </p:val>
                                        </p:tav>
                                      </p:tavLst>
                                    </p:anim>
                                    <p:anim calcmode="lin" valueType="num">
                                      <p:cBhvr>
                                        <p:cTn id="108" dur="1250"/>
                                        <p:tgtEl>
                                          <p:spTgt spid="13"/>
                                        </p:tgtEl>
                                        <p:attrNameLst>
                                          <p:attrName>ppt_h</p:attrName>
                                        </p:attrNameLst>
                                      </p:cBhvr>
                                      <p:tavLst>
                                        <p:tav tm="0">
                                          <p:val>
                                            <p:strVal val="ppt_h"/>
                                          </p:val>
                                        </p:tav>
                                        <p:tav tm="100000">
                                          <p:val>
                                            <p:fltVal val="0"/>
                                          </p:val>
                                        </p:tav>
                                      </p:tavLst>
                                    </p:anim>
                                    <p:animEffect transition="out" filter="fade">
                                      <p:cBhvr>
                                        <p:cTn id="109" dur="1250"/>
                                        <p:tgtEl>
                                          <p:spTgt spid="13"/>
                                        </p:tgtEl>
                                      </p:cBhvr>
                                    </p:animEffect>
                                    <p:set>
                                      <p:cBhvr>
                                        <p:cTn id="110" dur="1" fill="hold">
                                          <p:stCondLst>
                                            <p:cond delay="1249"/>
                                          </p:stCondLst>
                                        </p:cTn>
                                        <p:tgtEl>
                                          <p:spTgt spid="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7"/>
          <p:cNvGrpSpPr/>
          <p:nvPr/>
        </p:nvGrpSpPr>
        <p:grpSpPr bwMode="auto">
          <a:xfrm>
            <a:off x="465139" y="2387601"/>
            <a:ext cx="836612" cy="1134533"/>
            <a:chOff x="2437" y="2032"/>
            <a:chExt cx="1244" cy="1264"/>
          </a:xfrm>
        </p:grpSpPr>
        <p:sp>
          <p:nvSpPr>
            <p:cNvPr id="11266"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267"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268"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269" name="文本框 64"/>
          <p:cNvSpPr txBox="1">
            <a:spLocks noChangeArrowheads="1"/>
          </p:cNvSpPr>
          <p:nvPr/>
        </p:nvSpPr>
        <p:spPr bwMode="auto">
          <a:xfrm>
            <a:off x="484188" y="2309284"/>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泽</a:t>
            </a:r>
          </a:p>
        </p:txBody>
      </p:sp>
      <p:grpSp>
        <p:nvGrpSpPr>
          <p:cNvPr id="4" name="组合 2"/>
          <p:cNvGrpSpPr/>
          <p:nvPr/>
        </p:nvGrpSpPr>
        <p:grpSpPr bwMode="auto">
          <a:xfrm>
            <a:off x="3267075" y="440268"/>
            <a:ext cx="2103438" cy="2057137"/>
            <a:chOff x="1018265" y="103188"/>
            <a:chExt cx="2102396" cy="1542935"/>
          </a:xfrm>
        </p:grpSpPr>
        <p:sp>
          <p:nvSpPr>
            <p:cNvPr id="2" name="Text Box 15"/>
            <p:cNvSpPr txBox="1">
              <a:spLocks noChangeArrowheads="1"/>
            </p:cNvSpPr>
            <p:nvPr/>
          </p:nvSpPr>
          <p:spPr bwMode="auto">
            <a:xfrm>
              <a:off x="1571989" y="592317"/>
              <a:ext cx="1548672" cy="1053806"/>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auto" latinLnBrk="0" hangingPunct="0">
                <a:lnSpc>
                  <a:spcPct val="100000"/>
                </a:lnSpc>
                <a:spcBef>
                  <a:spcPts val="160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我会写</a:t>
              </a:r>
            </a:p>
          </p:txBody>
        </p:sp>
        <p:pic>
          <p:nvPicPr>
            <p:cNvPr id="11272" name="图片 2"/>
            <p:cNvPicPr>
              <a:picLocks noChangeAspect="1" noChangeArrowheads="1"/>
            </p:cNvPicPr>
            <p:nvPr/>
          </p:nvPicPr>
          <p:blipFill>
            <a:blip r:embed="rId2" cstate="email"/>
            <a:srcRect/>
            <a:stretch>
              <a:fillRect/>
            </a:stretch>
          </p:blipFill>
          <p:spPr bwMode="auto">
            <a:xfrm>
              <a:off x="1018265" y="103188"/>
              <a:ext cx="665952" cy="11954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5" name="组合 7"/>
          <p:cNvGrpSpPr/>
          <p:nvPr/>
        </p:nvGrpSpPr>
        <p:grpSpPr bwMode="auto">
          <a:xfrm>
            <a:off x="1546226" y="2387601"/>
            <a:ext cx="836613" cy="1134533"/>
            <a:chOff x="2437" y="2032"/>
            <a:chExt cx="1244" cy="1264"/>
          </a:xfrm>
        </p:grpSpPr>
        <p:sp>
          <p:nvSpPr>
            <p:cNvPr id="1127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27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27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277" name="文本框 64"/>
          <p:cNvSpPr txBox="1">
            <a:spLocks noChangeArrowheads="1"/>
          </p:cNvSpPr>
          <p:nvPr/>
        </p:nvSpPr>
        <p:spPr bwMode="auto">
          <a:xfrm>
            <a:off x="1565276" y="2309284"/>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彭</a:t>
            </a:r>
          </a:p>
        </p:txBody>
      </p:sp>
      <p:grpSp>
        <p:nvGrpSpPr>
          <p:cNvPr id="6" name="组合 7"/>
          <p:cNvGrpSpPr/>
          <p:nvPr/>
        </p:nvGrpSpPr>
        <p:grpSpPr bwMode="auto">
          <a:xfrm>
            <a:off x="2617789" y="2387601"/>
            <a:ext cx="836612" cy="1134533"/>
            <a:chOff x="2437" y="2032"/>
            <a:chExt cx="1244" cy="1264"/>
          </a:xfrm>
        </p:grpSpPr>
        <p:sp>
          <p:nvSpPr>
            <p:cNvPr id="1127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28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28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282" name="文本框 64"/>
          <p:cNvSpPr txBox="1">
            <a:spLocks noChangeArrowheads="1"/>
          </p:cNvSpPr>
          <p:nvPr/>
        </p:nvSpPr>
        <p:spPr bwMode="auto">
          <a:xfrm>
            <a:off x="2636838" y="2309284"/>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拟</a:t>
            </a:r>
          </a:p>
        </p:txBody>
      </p:sp>
      <p:grpSp>
        <p:nvGrpSpPr>
          <p:cNvPr id="7" name="组合 7"/>
          <p:cNvGrpSpPr/>
          <p:nvPr/>
        </p:nvGrpSpPr>
        <p:grpSpPr bwMode="auto">
          <a:xfrm>
            <a:off x="3698876" y="2387601"/>
            <a:ext cx="836613" cy="1134533"/>
            <a:chOff x="2437" y="2032"/>
            <a:chExt cx="1244" cy="1264"/>
          </a:xfrm>
        </p:grpSpPr>
        <p:sp>
          <p:nvSpPr>
            <p:cNvPr id="1128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28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28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287" name="文本框 64"/>
          <p:cNvSpPr txBox="1">
            <a:spLocks noChangeArrowheads="1"/>
          </p:cNvSpPr>
          <p:nvPr/>
        </p:nvSpPr>
        <p:spPr bwMode="auto">
          <a:xfrm>
            <a:off x="3717926" y="2309284"/>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谋</a:t>
            </a:r>
          </a:p>
        </p:txBody>
      </p:sp>
      <p:grpSp>
        <p:nvGrpSpPr>
          <p:cNvPr id="8" name="组合 7"/>
          <p:cNvGrpSpPr/>
          <p:nvPr/>
        </p:nvGrpSpPr>
        <p:grpSpPr bwMode="auto">
          <a:xfrm>
            <a:off x="4779963" y="2387601"/>
            <a:ext cx="836612" cy="1134533"/>
            <a:chOff x="2437" y="2032"/>
            <a:chExt cx="1244" cy="1264"/>
          </a:xfrm>
        </p:grpSpPr>
        <p:sp>
          <p:nvSpPr>
            <p:cNvPr id="1128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29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29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292" name="文本框 64"/>
          <p:cNvSpPr txBox="1">
            <a:spLocks noChangeArrowheads="1"/>
          </p:cNvSpPr>
          <p:nvPr/>
        </p:nvSpPr>
        <p:spPr bwMode="auto">
          <a:xfrm>
            <a:off x="4799013" y="2309284"/>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瑞</a:t>
            </a:r>
          </a:p>
        </p:txBody>
      </p:sp>
      <p:grpSp>
        <p:nvGrpSpPr>
          <p:cNvPr id="9" name="组合 7"/>
          <p:cNvGrpSpPr/>
          <p:nvPr/>
        </p:nvGrpSpPr>
        <p:grpSpPr bwMode="auto">
          <a:xfrm>
            <a:off x="5861051" y="2387601"/>
            <a:ext cx="836613" cy="1134533"/>
            <a:chOff x="2437" y="2032"/>
            <a:chExt cx="1244" cy="1264"/>
          </a:xfrm>
        </p:grpSpPr>
        <p:sp>
          <p:nvSpPr>
            <p:cNvPr id="1129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29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29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297" name="文本框 64"/>
          <p:cNvSpPr txBox="1">
            <a:spLocks noChangeArrowheads="1"/>
          </p:cNvSpPr>
          <p:nvPr/>
        </p:nvSpPr>
        <p:spPr bwMode="auto">
          <a:xfrm>
            <a:off x="5880101" y="2309284"/>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损</a:t>
            </a:r>
          </a:p>
        </p:txBody>
      </p:sp>
      <p:grpSp>
        <p:nvGrpSpPr>
          <p:cNvPr id="10" name="组合 7"/>
          <p:cNvGrpSpPr/>
          <p:nvPr/>
        </p:nvGrpSpPr>
        <p:grpSpPr bwMode="auto">
          <a:xfrm>
            <a:off x="465139" y="4150785"/>
            <a:ext cx="836612" cy="1134533"/>
            <a:chOff x="2437" y="2032"/>
            <a:chExt cx="1244" cy="1264"/>
          </a:xfrm>
        </p:grpSpPr>
        <p:sp>
          <p:nvSpPr>
            <p:cNvPr id="1129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30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30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302" name="文本框 64"/>
          <p:cNvSpPr txBox="1">
            <a:spLocks noChangeArrowheads="1"/>
          </p:cNvSpPr>
          <p:nvPr/>
        </p:nvSpPr>
        <p:spPr bwMode="auto">
          <a:xfrm>
            <a:off x="484188" y="4072467"/>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眷</a:t>
            </a:r>
          </a:p>
        </p:txBody>
      </p:sp>
      <p:grpSp>
        <p:nvGrpSpPr>
          <p:cNvPr id="11" name="组合 7"/>
          <p:cNvGrpSpPr/>
          <p:nvPr/>
        </p:nvGrpSpPr>
        <p:grpSpPr bwMode="auto">
          <a:xfrm>
            <a:off x="1546226" y="4150785"/>
            <a:ext cx="836613" cy="1134533"/>
            <a:chOff x="2437" y="2032"/>
            <a:chExt cx="1244" cy="1264"/>
          </a:xfrm>
        </p:grpSpPr>
        <p:sp>
          <p:nvSpPr>
            <p:cNvPr id="1130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30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30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307" name="文本框 64"/>
          <p:cNvSpPr txBox="1">
            <a:spLocks noChangeArrowheads="1"/>
          </p:cNvSpPr>
          <p:nvPr/>
        </p:nvSpPr>
        <p:spPr bwMode="auto">
          <a:xfrm>
            <a:off x="1565276" y="4072467"/>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赴</a:t>
            </a:r>
          </a:p>
        </p:txBody>
      </p:sp>
      <p:grpSp>
        <p:nvGrpSpPr>
          <p:cNvPr id="12" name="组合 7"/>
          <p:cNvGrpSpPr/>
          <p:nvPr/>
        </p:nvGrpSpPr>
        <p:grpSpPr bwMode="auto">
          <a:xfrm>
            <a:off x="2617789" y="4150785"/>
            <a:ext cx="836612" cy="1134533"/>
            <a:chOff x="2437" y="2032"/>
            <a:chExt cx="1244" cy="1264"/>
          </a:xfrm>
        </p:grpSpPr>
        <p:sp>
          <p:nvSpPr>
            <p:cNvPr id="1130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31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31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312" name="文本框 64"/>
          <p:cNvSpPr txBox="1">
            <a:spLocks noChangeArrowheads="1"/>
          </p:cNvSpPr>
          <p:nvPr/>
        </p:nvSpPr>
        <p:spPr bwMode="auto">
          <a:xfrm>
            <a:off x="2636838" y="4072467"/>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搞</a:t>
            </a:r>
          </a:p>
        </p:txBody>
      </p:sp>
      <p:grpSp>
        <p:nvGrpSpPr>
          <p:cNvPr id="13" name="组合 7"/>
          <p:cNvGrpSpPr/>
          <p:nvPr/>
        </p:nvGrpSpPr>
        <p:grpSpPr bwMode="auto">
          <a:xfrm>
            <a:off x="3698876" y="4150785"/>
            <a:ext cx="836613" cy="1134533"/>
            <a:chOff x="2437" y="2032"/>
            <a:chExt cx="1244" cy="1264"/>
          </a:xfrm>
        </p:grpSpPr>
        <p:sp>
          <p:nvSpPr>
            <p:cNvPr id="1131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31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31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317" name="文本框 64"/>
          <p:cNvSpPr txBox="1">
            <a:spLocks noChangeArrowheads="1"/>
          </p:cNvSpPr>
          <p:nvPr/>
        </p:nvSpPr>
        <p:spPr bwMode="auto">
          <a:xfrm>
            <a:off x="3717926" y="4072467"/>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殊</a:t>
            </a:r>
          </a:p>
        </p:txBody>
      </p:sp>
      <p:grpSp>
        <p:nvGrpSpPr>
          <p:cNvPr id="14" name="组合 7"/>
          <p:cNvGrpSpPr/>
          <p:nvPr/>
        </p:nvGrpSpPr>
        <p:grpSpPr bwMode="auto">
          <a:xfrm>
            <a:off x="4779963" y="4150785"/>
            <a:ext cx="836612" cy="1134533"/>
            <a:chOff x="2437" y="2032"/>
            <a:chExt cx="1244" cy="1264"/>
          </a:xfrm>
        </p:grpSpPr>
        <p:sp>
          <p:nvSpPr>
            <p:cNvPr id="1131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32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32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322" name="文本框 64"/>
          <p:cNvSpPr txBox="1">
            <a:spLocks noChangeArrowheads="1"/>
          </p:cNvSpPr>
          <p:nvPr/>
        </p:nvSpPr>
        <p:spPr bwMode="auto">
          <a:xfrm>
            <a:off x="4799013" y="4072467"/>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尊</a:t>
            </a:r>
          </a:p>
        </p:txBody>
      </p:sp>
      <p:grpSp>
        <p:nvGrpSpPr>
          <p:cNvPr id="15" name="组合 7"/>
          <p:cNvGrpSpPr/>
          <p:nvPr/>
        </p:nvGrpSpPr>
        <p:grpSpPr bwMode="auto">
          <a:xfrm>
            <a:off x="6942139" y="2372785"/>
            <a:ext cx="836612" cy="1134533"/>
            <a:chOff x="2437" y="2032"/>
            <a:chExt cx="1244" cy="1264"/>
          </a:xfrm>
        </p:grpSpPr>
        <p:sp>
          <p:nvSpPr>
            <p:cNvPr id="1132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32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32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327" name="文本框 64"/>
          <p:cNvSpPr txBox="1">
            <a:spLocks noChangeArrowheads="1"/>
          </p:cNvSpPr>
          <p:nvPr/>
        </p:nvSpPr>
        <p:spPr bwMode="auto">
          <a:xfrm>
            <a:off x="6961188" y="2294467"/>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锻</a:t>
            </a:r>
          </a:p>
        </p:txBody>
      </p:sp>
      <p:grpSp>
        <p:nvGrpSpPr>
          <p:cNvPr id="16" name="组合 7"/>
          <p:cNvGrpSpPr/>
          <p:nvPr/>
        </p:nvGrpSpPr>
        <p:grpSpPr bwMode="auto">
          <a:xfrm>
            <a:off x="8023226" y="2372785"/>
            <a:ext cx="836613" cy="1134533"/>
            <a:chOff x="2437" y="2032"/>
            <a:chExt cx="1244" cy="1264"/>
          </a:xfrm>
        </p:grpSpPr>
        <p:sp>
          <p:nvSpPr>
            <p:cNvPr id="1132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33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33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332" name="文本框 64"/>
          <p:cNvSpPr txBox="1">
            <a:spLocks noChangeArrowheads="1"/>
          </p:cNvSpPr>
          <p:nvPr/>
        </p:nvSpPr>
        <p:spPr bwMode="auto">
          <a:xfrm>
            <a:off x="8042276" y="2294467"/>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炼</a:t>
            </a:r>
          </a:p>
        </p:txBody>
      </p:sp>
      <p:grpSp>
        <p:nvGrpSpPr>
          <p:cNvPr id="17" name="组合 7"/>
          <p:cNvGrpSpPr/>
          <p:nvPr/>
        </p:nvGrpSpPr>
        <p:grpSpPr bwMode="auto">
          <a:xfrm>
            <a:off x="5888038" y="4148668"/>
            <a:ext cx="836612" cy="1134533"/>
            <a:chOff x="2437" y="2032"/>
            <a:chExt cx="1244" cy="1264"/>
          </a:xfrm>
        </p:grpSpPr>
        <p:sp>
          <p:nvSpPr>
            <p:cNvPr id="1133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33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33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337" name="文本框 64"/>
          <p:cNvSpPr txBox="1">
            <a:spLocks noChangeArrowheads="1"/>
          </p:cNvSpPr>
          <p:nvPr/>
        </p:nvSpPr>
        <p:spPr bwMode="auto">
          <a:xfrm>
            <a:off x="5907088" y="4070351"/>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签</a:t>
            </a:r>
          </a:p>
        </p:txBody>
      </p:sp>
      <p:grpSp>
        <p:nvGrpSpPr>
          <p:cNvPr id="18" name="组合 7"/>
          <p:cNvGrpSpPr/>
          <p:nvPr/>
        </p:nvGrpSpPr>
        <p:grpSpPr bwMode="auto">
          <a:xfrm>
            <a:off x="6969125" y="4133852"/>
            <a:ext cx="836613" cy="1134533"/>
            <a:chOff x="2437" y="2032"/>
            <a:chExt cx="1244" cy="1264"/>
          </a:xfrm>
        </p:grpSpPr>
        <p:sp>
          <p:nvSpPr>
            <p:cNvPr id="1133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34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34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342" name="文本框 64"/>
          <p:cNvSpPr txBox="1">
            <a:spLocks noChangeArrowheads="1"/>
          </p:cNvSpPr>
          <p:nvPr/>
        </p:nvSpPr>
        <p:spPr bwMode="auto">
          <a:xfrm>
            <a:off x="6988176" y="4055533"/>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革</a:t>
            </a:r>
          </a:p>
        </p:txBody>
      </p:sp>
    </p:spTree>
  </p:cSld>
  <p:clrMapOvr>
    <a:masterClrMapping/>
  </p:clrMapOvr>
  <p:transition spd="slow">
    <p:cover dir="rd"/>
  </p:transition>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文本框 2"/>
          <p:cNvSpPr txBox="1">
            <a:spLocks noChangeArrowheads="1"/>
          </p:cNvSpPr>
          <p:nvPr/>
        </p:nvSpPr>
        <p:spPr bwMode="auto">
          <a:xfrm>
            <a:off x="917576" y="2885018"/>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结构：</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2290" name="文本框 3"/>
          <p:cNvSpPr txBox="1">
            <a:spLocks noChangeArrowheads="1"/>
          </p:cNvSpPr>
          <p:nvPr/>
        </p:nvSpPr>
        <p:spPr bwMode="auto">
          <a:xfrm>
            <a:off x="917576" y="3793067"/>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部首：</a:t>
            </a:r>
          </a:p>
        </p:txBody>
      </p:sp>
      <p:sp>
        <p:nvSpPr>
          <p:cNvPr id="12291" name="文本框 4"/>
          <p:cNvSpPr txBox="1">
            <a:spLocks noChangeArrowheads="1"/>
          </p:cNvSpPr>
          <p:nvPr/>
        </p:nvSpPr>
        <p:spPr bwMode="auto">
          <a:xfrm>
            <a:off x="928689" y="4819651"/>
            <a:ext cx="2254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书写指导：</a:t>
            </a:r>
          </a:p>
        </p:txBody>
      </p:sp>
      <p:sp>
        <p:nvSpPr>
          <p:cNvPr id="12292" name="文本框 5"/>
          <p:cNvSpPr txBox="1">
            <a:spLocks noChangeArrowheads="1"/>
          </p:cNvSpPr>
          <p:nvPr/>
        </p:nvSpPr>
        <p:spPr bwMode="auto">
          <a:xfrm>
            <a:off x="2884489" y="4724400"/>
            <a:ext cx="5656262"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左窄长，右宽短。“以”撇向左轻快撇出，点要小。</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2293" name="文本框 6"/>
          <p:cNvSpPr txBox="1">
            <a:spLocks noChangeArrowheads="1"/>
          </p:cNvSpPr>
          <p:nvPr/>
        </p:nvSpPr>
        <p:spPr bwMode="auto">
          <a:xfrm>
            <a:off x="827089" y="1511300"/>
            <a:ext cx="117157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nǐ</a:t>
            </a:r>
          </a:p>
        </p:txBody>
      </p:sp>
      <p:sp>
        <p:nvSpPr>
          <p:cNvPr id="12294" name="文本框 17"/>
          <p:cNvSpPr txBox="1">
            <a:spLocks noChangeArrowheads="1"/>
          </p:cNvSpPr>
          <p:nvPr/>
        </p:nvSpPr>
        <p:spPr bwMode="auto">
          <a:xfrm>
            <a:off x="2055813" y="1128184"/>
            <a:ext cx="1181100" cy="1733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106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拟</a:t>
            </a:r>
          </a:p>
        </p:txBody>
      </p:sp>
      <p:sp>
        <p:nvSpPr>
          <p:cNvPr id="9" name="Text Box 15"/>
          <p:cNvSpPr txBox="1">
            <a:spLocks noChangeArrowheads="1"/>
          </p:cNvSpPr>
          <p:nvPr/>
        </p:nvSpPr>
        <p:spPr bwMode="auto">
          <a:xfrm>
            <a:off x="807417" y="434982"/>
            <a:ext cx="4032553" cy="1405000"/>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auto" latinLnBrk="0" hangingPunct="0">
              <a:lnSpc>
                <a:spcPct val="100000"/>
              </a:lnSpc>
              <a:spcBef>
                <a:spcPts val="160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重难点字书写指导</a:t>
            </a:r>
          </a:p>
        </p:txBody>
      </p:sp>
      <p:sp>
        <p:nvSpPr>
          <p:cNvPr id="12296" name="文本框 9"/>
          <p:cNvSpPr txBox="1">
            <a:spLocks noChangeArrowheads="1"/>
          </p:cNvSpPr>
          <p:nvPr/>
        </p:nvSpPr>
        <p:spPr bwMode="auto">
          <a:xfrm>
            <a:off x="2166939" y="2878667"/>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左右</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2297" name="文本框 10"/>
          <p:cNvSpPr txBox="1">
            <a:spLocks noChangeArrowheads="1"/>
          </p:cNvSpPr>
          <p:nvPr/>
        </p:nvSpPr>
        <p:spPr bwMode="auto">
          <a:xfrm>
            <a:off x="2228850" y="3803651"/>
            <a:ext cx="744538"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扌</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pic>
        <p:nvPicPr>
          <p:cNvPr id="8" name="拟.wmv">
            <a:hlinkClick r:id="" action="ppaction://media"/>
          </p:cNvPr>
          <p:cNvPicPr>
            <a:picLocks noRot="1" noChangeAspect="1" noChangeArrowheads="1"/>
          </p:cNvPicPr>
          <p:nvPr>
            <a:videoFile r:link="rId1"/>
            <p:extLst>
              <p:ext uri="{DAA4B4D4-6D71-4841-9C94-3DE7FCFB9230}">
                <p14:media xmlns:p14="http://schemas.microsoft.com/office/powerpoint/2010/main" xmlns="" r:link="rId3"/>
              </p:ext>
            </p:extLst>
          </p:nvPr>
        </p:nvPicPr>
        <p:blipFill>
          <a:blip r:embed="rId4">
            <a:extLst>
              <a:ext uri="{28A0092B-C50C-407E-A947-70E740481C1C}">
                <a14:useLocalDpi xmlns:a14="http://schemas.microsoft.com/office/drawing/2010/main" xmlns="" val="0"/>
              </a:ext>
            </a:extLst>
          </a:blip>
          <a:srcRect/>
          <a:stretch>
            <a:fillRect/>
          </a:stretch>
        </p:blipFill>
        <p:spPr bwMode="auto">
          <a:xfrm>
            <a:off x="5022851" y="1568452"/>
            <a:ext cx="2352675" cy="3014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5180"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8"/>
                </p:tgtEl>
              </p:cMediaNode>
            </p:video>
            <p:seq concurrent="1" nextAc="seek">
              <p:cTn id="8" restart="whenNotActive" fill="hold" evtFilter="cancelBubble" nodeType="interactiveSeq">
                <p:stCondLst>
                  <p:cond evt="onClick" delay="0">
                    <p:tgtEl>
                      <p:spTgt spid="8"/>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8"/>
                                        </p:tgtEl>
                                      </p:cBhvr>
                                    </p:cmd>
                                  </p:childTnLst>
                                </p:cTn>
                              </p:par>
                            </p:childTnLst>
                          </p:cTn>
                        </p:par>
                      </p:childTnLst>
                    </p:cTn>
                  </p:par>
                </p:childTnLst>
              </p:cTn>
              <p:nextCondLst>
                <p:cond evt="onClick" delay="0">
                  <p:tgtEl>
                    <p:spTgt spid="8"/>
                  </p:tgtEl>
                </p:cond>
              </p:nextCondLst>
            </p:seq>
          </p:childTnLst>
        </p:cTn>
      </p:par>
    </p:tnLst>
  </p:timing>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文本框 1"/>
          <p:cNvSpPr txBox="1">
            <a:spLocks noChangeArrowheads="1"/>
          </p:cNvSpPr>
          <p:nvPr/>
        </p:nvSpPr>
        <p:spPr bwMode="auto">
          <a:xfrm>
            <a:off x="1036639" y="2514601"/>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结构：</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3314" name="文本框 2"/>
          <p:cNvSpPr txBox="1">
            <a:spLocks noChangeArrowheads="1"/>
          </p:cNvSpPr>
          <p:nvPr/>
        </p:nvSpPr>
        <p:spPr bwMode="auto">
          <a:xfrm>
            <a:off x="1036639" y="3422651"/>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部首：</a:t>
            </a:r>
          </a:p>
        </p:txBody>
      </p:sp>
      <p:sp>
        <p:nvSpPr>
          <p:cNvPr id="13315" name="文本框 3"/>
          <p:cNvSpPr txBox="1">
            <a:spLocks noChangeArrowheads="1"/>
          </p:cNvSpPr>
          <p:nvPr/>
        </p:nvSpPr>
        <p:spPr bwMode="auto">
          <a:xfrm>
            <a:off x="1047751" y="4449234"/>
            <a:ext cx="2254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书写指导：</a:t>
            </a:r>
          </a:p>
        </p:txBody>
      </p:sp>
      <p:sp>
        <p:nvSpPr>
          <p:cNvPr id="13316" name="文本框 4"/>
          <p:cNvSpPr txBox="1">
            <a:spLocks noChangeArrowheads="1"/>
          </p:cNvSpPr>
          <p:nvPr/>
        </p:nvSpPr>
        <p:spPr bwMode="auto">
          <a:xfrm>
            <a:off x="2995614" y="4229102"/>
            <a:ext cx="5656262"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“走”捺画舒展，“卜”竖为悬针竖。</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3317" name="文本框 5"/>
          <p:cNvSpPr txBox="1">
            <a:spLocks noChangeArrowheads="1"/>
          </p:cNvSpPr>
          <p:nvPr/>
        </p:nvSpPr>
        <p:spPr bwMode="auto">
          <a:xfrm>
            <a:off x="946151" y="1140884"/>
            <a:ext cx="117157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fù</a:t>
            </a:r>
          </a:p>
        </p:txBody>
      </p:sp>
      <p:sp>
        <p:nvSpPr>
          <p:cNvPr id="13318" name="文本框 6"/>
          <p:cNvSpPr txBox="1">
            <a:spLocks noChangeArrowheads="1"/>
          </p:cNvSpPr>
          <p:nvPr/>
        </p:nvSpPr>
        <p:spPr bwMode="auto">
          <a:xfrm>
            <a:off x="2286001" y="2508251"/>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半包围</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3319" name="文本框 7"/>
          <p:cNvSpPr txBox="1">
            <a:spLocks noChangeArrowheads="1"/>
          </p:cNvSpPr>
          <p:nvPr/>
        </p:nvSpPr>
        <p:spPr bwMode="auto">
          <a:xfrm>
            <a:off x="2347913" y="3433233"/>
            <a:ext cx="744537"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走</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3320" name="文本框 17"/>
          <p:cNvSpPr txBox="1">
            <a:spLocks noChangeArrowheads="1"/>
          </p:cNvSpPr>
          <p:nvPr/>
        </p:nvSpPr>
        <p:spPr bwMode="auto">
          <a:xfrm>
            <a:off x="2174875" y="757767"/>
            <a:ext cx="1181100" cy="1733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106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赴</a:t>
            </a:r>
          </a:p>
        </p:txBody>
      </p:sp>
      <p:pic>
        <p:nvPicPr>
          <p:cNvPr id="10" name="赴.wmv">
            <a:hlinkClick r:id="" action="ppaction://media"/>
          </p:cNvPr>
          <p:cNvPicPr>
            <a:picLocks noRot="1" noChangeAspect="1" noChangeArrowheads="1"/>
          </p:cNvPicPr>
          <p:nvPr>
            <a:videoFile r:link="rId1"/>
            <p:extLst>
              <p:ext uri="{DAA4B4D4-6D71-4841-9C94-3DE7FCFB9230}">
                <p14:media xmlns:p14="http://schemas.microsoft.com/office/powerpoint/2010/main" xmlns="" r:link="rId3"/>
              </p:ext>
            </p:extLst>
          </p:nvPr>
        </p:nvPicPr>
        <p:blipFill>
          <a:blip r:embed="rId4">
            <a:extLst>
              <a:ext uri="{28A0092B-C50C-407E-A947-70E740481C1C}">
                <a14:useLocalDpi xmlns:a14="http://schemas.microsoft.com/office/drawing/2010/main" xmlns="" val="0"/>
              </a:ext>
            </a:extLst>
          </a:blip>
          <a:srcRect/>
          <a:stretch>
            <a:fillRect/>
          </a:stretch>
        </p:blipFill>
        <p:spPr bwMode="auto">
          <a:xfrm>
            <a:off x="5057775" y="1375835"/>
            <a:ext cx="2179638" cy="2747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8480" fill="hold"/>
                                        <p:tgtEl>
                                          <p:spTgt spid="10"/>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0"/>
                </p:tgtEl>
              </p:cMediaNode>
            </p:video>
            <p:seq concurrent="1" nextAc="seek">
              <p:cTn id="8" restart="whenNotActive" fill="hold" evtFilter="cancelBubble" nodeType="interactiveSeq">
                <p:stCondLst>
                  <p:cond evt="onClick" delay="0">
                    <p:tgtEl>
                      <p:spTgt spid="10"/>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0"/>
                                        </p:tgtEl>
                                      </p:cBhvr>
                                    </p:cmd>
                                  </p:childTnLst>
                                </p:cTn>
                              </p:par>
                            </p:childTnLst>
                          </p:cTn>
                        </p:par>
                      </p:childTnLst>
                    </p:cTn>
                  </p:par>
                </p:childTnLst>
              </p:cTn>
              <p:nextCondLst>
                <p:cond evt="onClick" delay="0">
                  <p:tgtEl>
                    <p:spTgt spid="10"/>
                  </p:tgtEl>
                </p:cond>
              </p:nextCondLst>
            </p:seq>
          </p:childTnLst>
        </p:cTn>
      </p:par>
    </p:tnLst>
  </p:timing>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15"/>
          <p:cNvSpPr txBox="1">
            <a:spLocks noChangeArrowheads="1"/>
          </p:cNvSpPr>
          <p:nvPr/>
        </p:nvSpPr>
        <p:spPr bwMode="auto">
          <a:xfrm>
            <a:off x="606036" y="383394"/>
            <a:ext cx="1829785" cy="1405000"/>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auto" latinLnBrk="0" hangingPunct="0">
              <a:lnSpc>
                <a:spcPct val="100000"/>
              </a:lnSpc>
              <a:spcBef>
                <a:spcPts val="160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词语解释</a:t>
            </a:r>
          </a:p>
        </p:txBody>
      </p:sp>
      <p:sp>
        <p:nvSpPr>
          <p:cNvPr id="14338" name="矩形 4"/>
          <p:cNvSpPr>
            <a:spLocks noChangeArrowheads="1"/>
          </p:cNvSpPr>
          <p:nvPr/>
        </p:nvSpPr>
        <p:spPr bwMode="auto">
          <a:xfrm>
            <a:off x="1701800" y="1162052"/>
            <a:ext cx="6675438"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A.</a:t>
            </a: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倾注              </a:t>
            </a: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B.</a:t>
            </a: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马革裹尸</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0" fontAlgn="base" latinLnBrk="0" hangingPunct="0">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C.</a:t>
            </a: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情不自禁</a:t>
            </a: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          D.</a:t>
            </a: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若有所思</a:t>
            </a:r>
          </a:p>
        </p:txBody>
      </p:sp>
      <p:sp>
        <p:nvSpPr>
          <p:cNvPr id="14339" name="矩形 8"/>
          <p:cNvSpPr>
            <a:spLocks noChangeArrowheads="1"/>
          </p:cNvSpPr>
          <p:nvPr/>
        </p:nvSpPr>
        <p:spPr bwMode="auto">
          <a:xfrm>
            <a:off x="676276" y="2878668"/>
            <a:ext cx="8031163"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0" fontAlgn="base" latinLnBrk="0" hangingPunct="0">
              <a:lnSpc>
                <a:spcPct val="120000"/>
              </a:lnSpc>
              <a:spcBef>
                <a:spcPct val="0"/>
              </a:spcBef>
              <a:spcAft>
                <a:spcPct val="0"/>
              </a:spcAft>
              <a:buClrTx/>
              <a:buSzTx/>
              <a:buFont typeface="Arial" panose="020B0604020202020204" pitchFamily="34" charset="0"/>
              <a:buChar char="•"/>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感情激动，控制不住自己。</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609600" marR="0" lvl="0" indent="-609600" algn="l" defTabSz="1219200" rtl="0" eaLnBrk="0" fontAlgn="base" latinLnBrk="0" hangingPunct="0">
              <a:lnSpc>
                <a:spcPct val="120000"/>
              </a:lnSpc>
              <a:spcBef>
                <a:spcPct val="0"/>
              </a:spcBef>
              <a:spcAft>
                <a:spcPct val="0"/>
              </a:spcAft>
              <a:buClrTx/>
              <a:buSzTx/>
              <a:buFont typeface="Arial" panose="020B0604020202020204" pitchFamily="34" charset="0"/>
              <a:buChar char="•"/>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好像在思考着什么。</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609600" marR="0" lvl="0" indent="-609600" algn="l" defTabSz="1219200" rtl="0" eaLnBrk="0" fontAlgn="base" latinLnBrk="0" hangingPunct="0">
              <a:lnSpc>
                <a:spcPct val="120000"/>
              </a:lnSpc>
              <a:spcBef>
                <a:spcPct val="0"/>
              </a:spcBef>
              <a:spcAft>
                <a:spcPct val="0"/>
              </a:spcAft>
              <a:buClrTx/>
              <a:buSzTx/>
              <a:buFont typeface="Arial" panose="020B0604020202020204" pitchFamily="34" charset="0"/>
              <a:buChar char="•"/>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用马皮包裹尸体。指军人在战场上战死。</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609600" marR="0" lvl="0" indent="-609600" algn="l" defTabSz="1219200" rtl="0" eaLnBrk="0" fontAlgn="base" latinLnBrk="0" hangingPunct="0">
              <a:lnSpc>
                <a:spcPct val="120000"/>
              </a:lnSpc>
              <a:spcBef>
                <a:spcPct val="0"/>
              </a:spcBef>
              <a:spcAft>
                <a:spcPct val="0"/>
              </a:spcAft>
              <a:buClrTx/>
              <a:buSzTx/>
              <a:buFont typeface="Arial" panose="020B0604020202020204" pitchFamily="34" charset="0"/>
              <a:buChar char="•"/>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（感情、力量等）集中到一个目标上。</a:t>
            </a:r>
          </a:p>
        </p:txBody>
      </p:sp>
      <p:sp>
        <p:nvSpPr>
          <p:cNvPr id="4" name="矩形 3"/>
          <p:cNvSpPr>
            <a:spLocks noChangeArrowheads="1"/>
          </p:cNvSpPr>
          <p:nvPr/>
        </p:nvSpPr>
        <p:spPr bwMode="auto">
          <a:xfrm>
            <a:off x="6010275" y="2878667"/>
            <a:ext cx="460382"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C</a:t>
            </a:r>
            <a:endParaRPr kumimoji="0" lang="zh-CN" altLang="en-US" sz="2400" b="0" i="0" u="none" strike="noStrike" kern="1200" cap="none" spc="0" normalizeH="0" baseline="0" noProof="0">
              <a:ln>
                <a:noFill/>
              </a:ln>
              <a:solidFill>
                <a:srgbClr val="0000FF"/>
              </a:solidFill>
              <a:effectLst/>
              <a:uLnTx/>
              <a:uFillTx/>
              <a:latin typeface="Arial" panose="020B0604020202020204" pitchFamily="34" charset="0"/>
              <a:ea typeface="宋体" panose="02010600030101010101" pitchFamily="2" charset="-122"/>
              <a:cs typeface="+mn-cs"/>
            </a:endParaRPr>
          </a:p>
        </p:txBody>
      </p:sp>
      <p:sp>
        <p:nvSpPr>
          <p:cNvPr id="17" name="矩形 16"/>
          <p:cNvSpPr>
            <a:spLocks noChangeArrowheads="1"/>
          </p:cNvSpPr>
          <p:nvPr/>
        </p:nvSpPr>
        <p:spPr bwMode="auto">
          <a:xfrm>
            <a:off x="4781550" y="3651251"/>
            <a:ext cx="460382"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D</a:t>
            </a:r>
            <a:endPar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8" name="矩形 17"/>
          <p:cNvSpPr>
            <a:spLocks noChangeArrowheads="1"/>
          </p:cNvSpPr>
          <p:nvPr/>
        </p:nvSpPr>
        <p:spPr bwMode="auto">
          <a:xfrm>
            <a:off x="8456613" y="4438651"/>
            <a:ext cx="460382"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B</a:t>
            </a:r>
            <a:endPar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9" name="矩形 18"/>
          <p:cNvSpPr>
            <a:spLocks noChangeArrowheads="1"/>
          </p:cNvSpPr>
          <p:nvPr/>
        </p:nvSpPr>
        <p:spPr bwMode="auto">
          <a:xfrm>
            <a:off x="7986713" y="5219700"/>
            <a:ext cx="460382"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A</a:t>
            </a:r>
            <a:endPar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7" grpId="0"/>
      <p:bldP spid="18" grpId="0"/>
      <p:bldP spid="19" grpId="0"/>
    </p:bldLst>
  </p:timing>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文本框 5"/>
          <p:cNvSpPr txBox="1">
            <a:spLocks noChangeArrowheads="1"/>
          </p:cNvSpPr>
          <p:nvPr/>
        </p:nvSpPr>
        <p:spPr bwMode="auto">
          <a:xfrm>
            <a:off x="836614" y="1720851"/>
            <a:ext cx="75120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再读课文，给课文的两个部分各拟一个小标题。</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p:txBody>
      </p:sp>
      <p:grpSp>
        <p:nvGrpSpPr>
          <p:cNvPr id="2" name="组合 1"/>
          <p:cNvGrpSpPr/>
          <p:nvPr/>
        </p:nvGrpSpPr>
        <p:grpSpPr bwMode="auto">
          <a:xfrm>
            <a:off x="414338" y="512233"/>
            <a:ext cx="2295525" cy="1662542"/>
            <a:chOff x="498463" y="383461"/>
            <a:chExt cx="2294955" cy="1248166"/>
          </a:xfrm>
        </p:grpSpPr>
        <p:sp>
          <p:nvSpPr>
            <p:cNvPr id="7" name="文本框 85"/>
            <p:cNvSpPr txBox="1">
              <a:spLocks noChangeArrowheads="1"/>
            </p:cNvSpPr>
            <p:nvPr/>
          </p:nvSpPr>
          <p:spPr bwMode="auto">
            <a:xfrm>
              <a:off x="920320" y="576813"/>
              <a:ext cx="1873098" cy="10548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200" b="1">
                  <a:ln w="12700" cmpd="sng">
                    <a:solidFill>
                      <a:schemeClr val="accent4"/>
                    </a:solidFill>
                    <a:prstDash val="solid"/>
                  </a:ln>
                  <a:solidFill>
                    <a:srgbClr val="00FFFF"/>
                  </a:solidFill>
                  <a:latin typeface="+mj-ea"/>
                  <a:ea typeface="+mj-ea"/>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12700" cmpd="sng">
                    <a:solidFill>
                      <a:srgbClr val="FFC000"/>
                    </a:solidFill>
                    <a:prstDash val="solid"/>
                  </a:ln>
                  <a:solidFill>
                    <a:srgbClr val="00FFFF"/>
                  </a:solidFill>
                  <a:effectLst/>
                  <a:uLnTx/>
                  <a:uFillTx/>
                  <a:latin typeface="等线 Light" panose="02010600030101010101" pitchFamily="2" charset="-122"/>
                  <a:ea typeface="等线 Light" panose="02010600030101010101" pitchFamily="2" charset="-122"/>
                  <a:cs typeface="+mn-cs"/>
                </a:rPr>
                <a:t>课文精讲</a:t>
              </a:r>
            </a:p>
          </p:txBody>
        </p:sp>
        <p:pic>
          <p:nvPicPr>
            <p:cNvPr id="15364" name="图片 83"/>
            <p:cNvPicPr>
              <a:picLocks noChangeAspect="1" noChangeArrowheads="1"/>
            </p:cNvPicPr>
            <p:nvPr/>
          </p:nvPicPr>
          <p:blipFill>
            <a:blip r:embed="rId2" cstate="email"/>
            <a:srcRect/>
            <a:stretch>
              <a:fillRect/>
            </a:stretch>
          </p:blipFill>
          <p:spPr bwMode="auto">
            <a:xfrm>
              <a:off x="498463" y="383461"/>
              <a:ext cx="659082" cy="878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组合 4"/>
          <p:cNvGrpSpPr/>
          <p:nvPr/>
        </p:nvGrpSpPr>
        <p:grpSpPr bwMode="auto">
          <a:xfrm>
            <a:off x="1543051" y="3549651"/>
            <a:ext cx="2578100" cy="2174795"/>
            <a:chOff x="1482539" y="2662185"/>
            <a:chExt cx="2578473" cy="1631338"/>
          </a:xfrm>
        </p:grpSpPr>
        <p:pic>
          <p:nvPicPr>
            <p:cNvPr id="15366" name="图片 3"/>
            <p:cNvPicPr>
              <a:picLocks noChangeAspect="1" noChangeArrowheads="1"/>
            </p:cNvPicPr>
            <p:nvPr/>
          </p:nvPicPr>
          <p:blipFill>
            <a:blip r:embed="rId3" cstate="email"/>
            <a:srcRect/>
            <a:stretch>
              <a:fillRect/>
            </a:stretch>
          </p:blipFill>
          <p:spPr bwMode="auto">
            <a:xfrm>
              <a:off x="1482539" y="2662185"/>
              <a:ext cx="2578473" cy="14575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367" name="文本框 5"/>
            <p:cNvSpPr txBox="1">
              <a:spLocks noChangeArrowheads="1"/>
            </p:cNvSpPr>
            <p:nvPr/>
          </p:nvSpPr>
          <p:spPr bwMode="auto">
            <a:xfrm>
              <a:off x="1989909" y="3116104"/>
              <a:ext cx="1855950" cy="1177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0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接到电报</a:t>
              </a:r>
              <a:endParaRPr kumimoji="0" lang="en-US" altLang="zh-CN" sz="40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grpSp>
      <p:grpSp>
        <p:nvGrpSpPr>
          <p:cNvPr id="4" name="组合 13"/>
          <p:cNvGrpSpPr/>
          <p:nvPr/>
        </p:nvGrpSpPr>
        <p:grpSpPr bwMode="auto">
          <a:xfrm>
            <a:off x="4875214" y="3549651"/>
            <a:ext cx="2578100" cy="2174795"/>
            <a:chOff x="1482539" y="2662185"/>
            <a:chExt cx="2578473" cy="1631338"/>
          </a:xfrm>
        </p:grpSpPr>
        <p:pic>
          <p:nvPicPr>
            <p:cNvPr id="15369" name="图片 14"/>
            <p:cNvPicPr>
              <a:picLocks noChangeAspect="1" noChangeArrowheads="1"/>
            </p:cNvPicPr>
            <p:nvPr/>
          </p:nvPicPr>
          <p:blipFill>
            <a:blip r:embed="rId3" cstate="email"/>
            <a:srcRect/>
            <a:stretch>
              <a:fillRect/>
            </a:stretch>
          </p:blipFill>
          <p:spPr bwMode="auto">
            <a:xfrm>
              <a:off x="1482539" y="2662185"/>
              <a:ext cx="2578473" cy="14575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370" name="文本框 5"/>
            <p:cNvSpPr txBox="1">
              <a:spLocks noChangeArrowheads="1"/>
            </p:cNvSpPr>
            <p:nvPr/>
          </p:nvSpPr>
          <p:spPr bwMode="auto">
            <a:xfrm>
              <a:off x="1989909" y="3116104"/>
              <a:ext cx="1855950" cy="1177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0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艰难抉择</a:t>
              </a:r>
              <a:endParaRPr kumimoji="0" lang="en-US" altLang="zh-CN" sz="40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矩形 13"/>
          <p:cNvSpPr>
            <a:spLocks noChangeArrowheads="1"/>
          </p:cNvSpPr>
          <p:nvPr/>
        </p:nvSpPr>
        <p:spPr bwMode="auto">
          <a:xfrm>
            <a:off x="488950" y="1384301"/>
            <a:ext cx="8358188"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中南海，毛泽东的卧室。</a:t>
            </a:r>
          </a:p>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写字台上，放着那封从朝鲜前线志愿军司令部发来的、由司令员彭德怀拟定的电报。</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6" name="矩形 5"/>
          <p:cNvSpPr>
            <a:spLocks noChangeArrowheads="1"/>
          </p:cNvSpPr>
          <p:nvPr/>
        </p:nvSpPr>
        <p:spPr bwMode="auto">
          <a:xfrm>
            <a:off x="3178176" y="4927601"/>
            <a:ext cx="4826000"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让人隐约感到有大事发生。引人注意，吸引人读下去。</a:t>
            </a:r>
          </a:p>
        </p:txBody>
      </p:sp>
      <p:sp>
        <p:nvSpPr>
          <p:cNvPr id="15" name="矩形 14"/>
          <p:cNvSpPr>
            <a:spLocks noChangeArrowheads="1"/>
          </p:cNvSpPr>
          <p:nvPr/>
        </p:nvSpPr>
        <p:spPr bwMode="auto">
          <a:xfrm>
            <a:off x="1192214" y="3907367"/>
            <a:ext cx="453707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ts val="80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布下场景，交代地点。</a:t>
            </a:r>
            <a:endPar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endParaRPr>
          </a:p>
        </p:txBody>
      </p:sp>
      <p:sp>
        <p:nvSpPr>
          <p:cNvPr id="17" name="箭头: 直角上 16"/>
          <p:cNvSpPr/>
          <p:nvPr/>
        </p:nvSpPr>
        <p:spPr>
          <a:xfrm rot="5400000">
            <a:off x="2166409" y="4948768"/>
            <a:ext cx="1274233" cy="749300"/>
          </a:xfrm>
          <a:prstGeom prst="bentUp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grpSp>
        <p:nvGrpSpPr>
          <p:cNvPr id="2" name="组合 8"/>
          <p:cNvGrpSpPr/>
          <p:nvPr/>
        </p:nvGrpSpPr>
        <p:grpSpPr bwMode="auto">
          <a:xfrm>
            <a:off x="3535364" y="220133"/>
            <a:ext cx="2039937" cy="1942182"/>
            <a:chOff x="1482539" y="2662185"/>
            <a:chExt cx="2040591" cy="1457235"/>
          </a:xfrm>
        </p:grpSpPr>
        <p:pic>
          <p:nvPicPr>
            <p:cNvPr id="16390" name="图片 9"/>
            <p:cNvPicPr>
              <a:picLocks noChangeAspect="1" noChangeArrowheads="1"/>
            </p:cNvPicPr>
            <p:nvPr/>
          </p:nvPicPr>
          <p:blipFill>
            <a:blip r:embed="rId2" cstate="email"/>
            <a:srcRect/>
            <a:stretch>
              <a:fillRect/>
            </a:stretch>
          </p:blipFill>
          <p:spPr bwMode="auto">
            <a:xfrm>
              <a:off x="1482539" y="2662185"/>
              <a:ext cx="1980079" cy="101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91" name="文本框 5"/>
            <p:cNvSpPr txBox="1">
              <a:spLocks noChangeArrowheads="1"/>
            </p:cNvSpPr>
            <p:nvPr/>
          </p:nvSpPr>
          <p:spPr bwMode="auto">
            <a:xfrm>
              <a:off x="1667180" y="2941692"/>
              <a:ext cx="1855950" cy="11777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0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接到电报</a:t>
              </a:r>
              <a:endParaRPr kumimoji="0" lang="en-US" altLang="zh-CN" sz="40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 calcmode="lin" valueType="num">
                                      <p:cBhvr additive="base">
                                        <p:cTn id="14" dur="500" fill="hold"/>
                                        <p:tgtEl>
                                          <p:spTgt spid="14"/>
                                        </p:tgtEl>
                                        <p:attrNameLst>
                                          <p:attrName>ppt_x</p:attrName>
                                        </p:attrNameLst>
                                      </p:cBhvr>
                                      <p:tavLst>
                                        <p:tav tm="0">
                                          <p:val>
                                            <p:strVal val="#ppt_x"/>
                                          </p:val>
                                        </p:tav>
                                        <p:tav tm="100000">
                                          <p:val>
                                            <p:strVal val="#ppt_x"/>
                                          </p:val>
                                        </p:tav>
                                      </p:tavLst>
                                    </p:anim>
                                    <p:anim calcmode="lin" valueType="num">
                                      <p:cBhvr additive="base">
                                        <p:cTn id="15"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500"/>
                                        <p:tgtEl>
                                          <p:spTgt spid="17"/>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wipe(up)">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 grpId="0"/>
      <p:bldP spid="15"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
          <p:cNvSpPr>
            <a:spLocks noChangeArrowheads="1"/>
          </p:cNvSpPr>
          <p:nvPr/>
        </p:nvSpPr>
        <p:spPr bwMode="auto">
          <a:xfrm>
            <a:off x="250825" y="645586"/>
            <a:ext cx="8712200" cy="77715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祖父戴一顶大草帽，我戴一顶小草帽；祖父</a:t>
            </a:r>
            <a:r>
              <a:rPr lang="zh-CN" altLang="en-US" sz="4265" b="1">
                <a:solidFill>
                  <a:srgbClr val="FF0000"/>
                </a:solidFill>
                <a:latin typeface="宋体" panose="02010600030101010101" pitchFamily="2" charset="-122"/>
                <a:ea typeface="宋体" panose="02010600030101010101" pitchFamily="2" charset="-122"/>
              </a:rPr>
              <a:t>栽花</a:t>
            </a:r>
            <a:r>
              <a:rPr lang="zh-CN" altLang="en-US" sz="4265" b="1">
                <a:solidFill>
                  <a:prstClr val="black"/>
                </a:solidFill>
                <a:latin typeface="宋体" panose="02010600030101010101" pitchFamily="2" charset="-122"/>
                <a:ea typeface="宋体" panose="02010600030101010101" pitchFamily="2" charset="-122"/>
              </a:rPr>
              <a:t>，我就栽花；祖父</a:t>
            </a:r>
            <a:r>
              <a:rPr lang="zh-CN" altLang="en-US" sz="4265" b="1">
                <a:solidFill>
                  <a:srgbClr val="FF0000"/>
                </a:solidFill>
                <a:latin typeface="宋体" panose="02010600030101010101" pitchFamily="2" charset="-122"/>
                <a:ea typeface="宋体" panose="02010600030101010101" pitchFamily="2" charset="-122"/>
              </a:rPr>
              <a:t>拔草</a:t>
            </a:r>
            <a:r>
              <a:rPr lang="zh-CN" altLang="en-US" sz="4265" b="1">
                <a:solidFill>
                  <a:prstClr val="black"/>
                </a:solidFill>
                <a:latin typeface="宋体" panose="02010600030101010101" pitchFamily="2" charset="-122"/>
                <a:ea typeface="宋体" panose="02010600030101010101" pitchFamily="2" charset="-122"/>
              </a:rPr>
              <a:t>，我就拔草。</a:t>
            </a:r>
            <a:endParaRPr lang="en-US" altLang="zh-CN" sz="4265" b="1">
              <a:solidFill>
                <a:prstClr val="black"/>
              </a:solidFill>
              <a:latin typeface="宋体" panose="02010600030101010101" pitchFamily="2" charset="-122"/>
              <a:ea typeface="宋体" panose="02010600030101010101" pitchFamily="2" charset="-122"/>
            </a:endParaRPr>
          </a:p>
          <a:p>
            <a:pPr defTabSz="1219200" fontAlgn="base">
              <a:lnSpc>
                <a:spcPct val="130000"/>
              </a:lnSpc>
              <a:spcBef>
                <a:spcPct val="0"/>
              </a:spcBef>
              <a:spcAft>
                <a:spcPct val="0"/>
              </a:spcAft>
              <a:defRPr/>
            </a:pPr>
            <a:r>
              <a:rPr lang="en-US" altLang="zh-CN" sz="4265" b="1">
                <a:solidFill>
                  <a:prstClr val="black"/>
                </a:solidFill>
                <a:latin typeface="宋体" panose="02010600030101010101" pitchFamily="2" charset="-122"/>
                <a:ea typeface="宋体" panose="02010600030101010101" pitchFamily="2" charset="-122"/>
              </a:rPr>
              <a:t>    </a:t>
            </a:r>
            <a:r>
              <a:rPr lang="zh-CN" altLang="en-US" sz="4265" b="1">
                <a:solidFill>
                  <a:prstClr val="black"/>
                </a:solidFill>
                <a:latin typeface="宋体" panose="02010600030101010101" pitchFamily="2" charset="-122"/>
                <a:ea typeface="宋体" panose="02010600030101010101" pitchFamily="2" charset="-122"/>
              </a:rPr>
              <a:t>祖父</a:t>
            </a:r>
            <a:r>
              <a:rPr lang="zh-CN" altLang="en-US" sz="4265" b="1">
                <a:solidFill>
                  <a:srgbClr val="FF0000"/>
                </a:solidFill>
                <a:latin typeface="宋体" panose="02010600030101010101" pitchFamily="2" charset="-122"/>
                <a:ea typeface="宋体" panose="02010600030101010101" pitchFamily="2" charset="-122"/>
              </a:rPr>
              <a:t>种小白菜</a:t>
            </a:r>
            <a:r>
              <a:rPr lang="zh-CN" altLang="en-US" sz="4265" b="1">
                <a:solidFill>
                  <a:prstClr val="black"/>
                </a:solidFill>
                <a:latin typeface="宋体" panose="02010600030101010101" pitchFamily="2" charset="-122"/>
                <a:ea typeface="宋体" panose="02010600030101010101" pitchFamily="2" charset="-122"/>
              </a:rPr>
              <a:t>的时候，我就在后边，用脚把那下了种的土窝一个一个地溜平。其实，不过是东一脚西一脚地瞎闹。</a:t>
            </a:r>
            <a:endParaRPr lang="en-US" altLang="zh-CN" sz="4265" b="1">
              <a:solidFill>
                <a:prstClr val="black"/>
              </a:solidFill>
              <a:latin typeface="宋体" panose="02010600030101010101" pitchFamily="2" charset="-122"/>
              <a:ea typeface="宋体" panose="02010600030101010101" pitchFamily="2" charset="-122"/>
            </a:endParaRPr>
          </a:p>
          <a:p>
            <a:pPr defTabSz="1219200" fontAlgn="base">
              <a:lnSpc>
                <a:spcPct val="130000"/>
              </a:lnSpc>
              <a:spcBef>
                <a:spcPct val="0"/>
              </a:spcBef>
              <a:spcAft>
                <a:spcPct val="0"/>
              </a:spcAft>
              <a:defRPr/>
            </a:pPr>
            <a:r>
              <a:rPr lang="en-US" altLang="zh-CN" sz="4265" b="1">
                <a:solidFill>
                  <a:prstClr val="black"/>
                </a:solidFill>
                <a:latin typeface="宋体" panose="02010600030101010101" pitchFamily="2" charset="-122"/>
                <a:ea typeface="宋体" panose="02010600030101010101" pitchFamily="2" charset="-122"/>
              </a:rPr>
              <a:t>    </a:t>
            </a:r>
            <a:r>
              <a:rPr lang="zh-CN" altLang="en-US" sz="4265" b="1">
                <a:solidFill>
                  <a:prstClr val="black"/>
                </a:solidFill>
                <a:latin typeface="宋体" panose="02010600030101010101" pitchFamily="2" charset="-122"/>
                <a:ea typeface="宋体" panose="02010600030101010101" pitchFamily="2" charset="-122"/>
              </a:rPr>
              <a:t>祖父</a:t>
            </a:r>
            <a:r>
              <a:rPr lang="zh-CN" altLang="en-US" sz="4265" b="1">
                <a:solidFill>
                  <a:srgbClr val="FF0000"/>
                </a:solidFill>
                <a:latin typeface="宋体" panose="02010600030101010101" pitchFamily="2" charset="-122"/>
                <a:ea typeface="宋体" panose="02010600030101010101" pitchFamily="2" charset="-122"/>
              </a:rPr>
              <a:t>铲地</a:t>
            </a:r>
            <a:r>
              <a:rPr lang="zh-CN" altLang="en-US" sz="4265" b="1">
                <a:solidFill>
                  <a:prstClr val="black"/>
                </a:solidFill>
                <a:latin typeface="宋体" panose="02010600030101010101" pitchFamily="2" charset="-122"/>
                <a:ea typeface="宋体" panose="02010600030101010101" pitchFamily="2" charset="-122"/>
              </a:rPr>
              <a:t>，我也铲地。</a:t>
            </a:r>
            <a:endParaRPr lang="en-US" altLang="zh-CN" sz="4265" b="1">
              <a:solidFill>
                <a:prstClr val="black"/>
              </a:solidFill>
              <a:latin typeface="宋体" panose="02010600030101010101" pitchFamily="2" charset="-122"/>
              <a:ea typeface="宋体" panose="02010600030101010101" pitchFamily="2" charset="-122"/>
            </a:endParaRPr>
          </a:p>
          <a:p>
            <a:pPr defTabSz="1219200" fontAlgn="base">
              <a:lnSpc>
                <a:spcPct val="130000"/>
              </a:lnSpc>
              <a:spcBef>
                <a:spcPct val="0"/>
              </a:spcBef>
              <a:spcAft>
                <a:spcPct val="0"/>
              </a:spcAft>
              <a:defRPr/>
            </a:pPr>
            <a:r>
              <a:rPr lang="en-US" altLang="zh-CN" sz="4265" b="1">
                <a:solidFill>
                  <a:prstClr val="black"/>
                </a:solidFill>
                <a:latin typeface="宋体" panose="02010600030101010101" pitchFamily="2" charset="-122"/>
                <a:ea typeface="宋体" panose="02010600030101010101" pitchFamily="2" charset="-122"/>
              </a:rPr>
              <a:t>    </a:t>
            </a:r>
            <a:r>
              <a:rPr lang="zh-CN" altLang="en-US" sz="4265" b="1">
                <a:solidFill>
                  <a:prstClr val="black"/>
                </a:solidFill>
                <a:latin typeface="宋体" panose="02010600030101010101" pitchFamily="2" charset="-122"/>
                <a:ea typeface="宋体" panose="02010600030101010101" pitchFamily="2" charset="-122"/>
              </a:rPr>
              <a:t>祖父</a:t>
            </a:r>
            <a:r>
              <a:rPr lang="zh-CN" altLang="en-US" sz="4265" b="1">
                <a:solidFill>
                  <a:srgbClr val="FF0000"/>
                </a:solidFill>
                <a:latin typeface="宋体" panose="02010600030101010101" pitchFamily="2" charset="-122"/>
                <a:ea typeface="宋体" panose="02010600030101010101" pitchFamily="2" charset="-122"/>
              </a:rPr>
              <a:t>浇菜</a:t>
            </a:r>
            <a:r>
              <a:rPr lang="zh-CN" altLang="en-US" sz="4265" b="1">
                <a:solidFill>
                  <a:prstClr val="black"/>
                </a:solidFill>
                <a:latin typeface="宋体" panose="02010600030101010101" pitchFamily="2" charset="-122"/>
                <a:ea typeface="宋体" panose="02010600030101010101" pitchFamily="2" charset="-122"/>
              </a:rPr>
              <a:t>，我也过来浇。</a:t>
            </a:r>
            <a:endParaRPr lang="en-US" altLang="zh-CN" sz="4265" b="1">
              <a:solidFill>
                <a:prstClr val="black"/>
              </a:solidFill>
              <a:latin typeface="宋体" panose="02010600030101010101" pitchFamily="2" charset="-122"/>
              <a:ea typeface="宋体" panose="02010600030101010101" pitchFamily="2" charset="-122"/>
            </a:endParaRPr>
          </a:p>
        </p:txBody>
      </p:sp>
      <p:pic>
        <p:nvPicPr>
          <p:cNvPr id="6" name="图片 5"/>
          <p:cNvPicPr>
            <a:picLocks noChangeAspect="1"/>
          </p:cNvPicPr>
          <p:nvPr/>
        </p:nvPicPr>
        <p:blipFill rotWithShape="1">
          <a:blip r:embed="rId3" cstate="email"/>
          <a:srcRect/>
          <a:stretch>
            <a:fillRect/>
          </a:stretch>
        </p:blipFill>
        <p:spPr>
          <a:xfrm>
            <a:off x="6084169" y="4293098"/>
            <a:ext cx="2426241" cy="2060465"/>
          </a:xfrm>
          <a:prstGeom prst="rect">
            <a:avLst/>
          </a:prstGeom>
          <a:solidFill>
            <a:srgbClr val="FFFFFF">
              <a:shade val="85000"/>
            </a:srgbClr>
          </a:solidFill>
          <a:ln w="88900" cap="sq">
            <a:solidFill>
              <a:srgbClr val="FFFFFF"/>
            </a:solidFill>
            <a:miter lim="800000"/>
            <a:headEnd/>
            <a:tailEnd/>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vertic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blinds(vertical)">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5"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blinds(vertical)">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5" fill="hold"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blinds(vertical)">
                                      <p:cBhvr>
                                        <p:cTn id="22" dur="500"/>
                                        <p:tgtEl>
                                          <p:spTgt spid="4">
                                            <p:txEl>
                                              <p:pRg st="3" end="3"/>
                                            </p:txEl>
                                          </p:spTgt>
                                        </p:tgtEl>
                                      </p:cBhvr>
                                    </p:animEffect>
                                  </p:childTnLst>
                                </p:cTn>
                              </p:par>
                            </p:childTnLst>
                          </p:cTn>
                        </p:par>
                        <p:par>
                          <p:cTn id="23" fill="hold">
                            <p:stCondLst>
                              <p:cond delay="500"/>
                            </p:stCondLst>
                            <p:childTnLst>
                              <p:par>
                                <p:cTn id="24" presetID="10" presetClass="entr" presetSubtype="0" fill="hold"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a:spLocks noChangeArrowheads="1"/>
          </p:cNvSpPr>
          <p:nvPr/>
        </p:nvSpPr>
        <p:spPr bwMode="auto">
          <a:xfrm>
            <a:off x="777876" y="1566334"/>
            <a:ext cx="7578725"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20000"/>
              </a:spcBef>
              <a:spcAft>
                <a:spcPct val="0"/>
              </a:spcAft>
              <a:buClrTx/>
              <a:buSzTx/>
              <a:buFontTx/>
              <a:buNone/>
              <a:defRPr/>
            </a:pP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    从见到这封电报起，毛泽东整整一天没说一句话，只是一支接着一支地吸着烟。桌子上的饭菜已经热了几次。</a:t>
            </a:r>
            <a:endParaRPr kumimoji="0" lang="en-US" altLang="zh-CN"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endParaRPr>
          </a:p>
        </p:txBody>
      </p:sp>
      <p:sp>
        <p:nvSpPr>
          <p:cNvPr id="6" name="矩形 5"/>
          <p:cNvSpPr>
            <a:spLocks noChangeArrowheads="1"/>
          </p:cNvSpPr>
          <p:nvPr/>
        </p:nvSpPr>
        <p:spPr bwMode="auto">
          <a:xfrm>
            <a:off x="1860551" y="5039785"/>
            <a:ext cx="554037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失去爱子后无比悲痛的心情。</a:t>
            </a:r>
          </a:p>
        </p:txBody>
      </p:sp>
      <p:sp>
        <p:nvSpPr>
          <p:cNvPr id="7" name="矩形 6"/>
          <p:cNvSpPr>
            <a:spLocks noChangeArrowheads="1"/>
          </p:cNvSpPr>
          <p:nvPr/>
        </p:nvSpPr>
        <p:spPr bwMode="auto">
          <a:xfrm>
            <a:off x="3703638" y="785285"/>
            <a:ext cx="209550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正面表现</a:t>
            </a:r>
            <a:endParaRPr kumimoji="0" lang="en-US" altLang="zh-CN" sz="426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endParaRPr>
          </a:p>
        </p:txBody>
      </p:sp>
      <p:cxnSp>
        <p:nvCxnSpPr>
          <p:cNvPr id="9" name="直接连接符 8"/>
          <p:cNvCxnSpPr/>
          <p:nvPr/>
        </p:nvCxnSpPr>
        <p:spPr>
          <a:xfrm>
            <a:off x="5360988" y="2300817"/>
            <a:ext cx="2862262" cy="0"/>
          </a:xfrm>
          <a:prstGeom prst="line">
            <a:avLst/>
          </a:prstGeom>
        </p:spPr>
        <p:style>
          <a:lnRef idx="3">
            <a:schemeClr val="accent6"/>
          </a:lnRef>
          <a:fillRef idx="0">
            <a:schemeClr val="accent6"/>
          </a:fillRef>
          <a:effectRef idx="2">
            <a:schemeClr val="accent6"/>
          </a:effectRef>
          <a:fontRef idx="minor">
            <a:schemeClr val="tx1"/>
          </a:fontRef>
        </p:style>
      </p:cxnSp>
      <p:cxnSp>
        <p:nvCxnSpPr>
          <p:cNvPr id="10" name="直接连接符 9"/>
          <p:cNvCxnSpPr/>
          <p:nvPr/>
        </p:nvCxnSpPr>
        <p:spPr>
          <a:xfrm flipV="1">
            <a:off x="901700" y="3067051"/>
            <a:ext cx="7323138" cy="40216"/>
          </a:xfrm>
          <a:prstGeom prst="line">
            <a:avLst/>
          </a:prstGeom>
        </p:spPr>
        <p:style>
          <a:lnRef idx="3">
            <a:schemeClr val="accent6"/>
          </a:lnRef>
          <a:fillRef idx="0">
            <a:schemeClr val="accent6"/>
          </a:fillRef>
          <a:effectRef idx="2">
            <a:schemeClr val="accent6"/>
          </a:effectRef>
          <a:fontRef idx="minor">
            <a:schemeClr val="tx1"/>
          </a:fontRef>
        </p:style>
      </p:cxnSp>
      <p:cxnSp>
        <p:nvCxnSpPr>
          <p:cNvPr id="11" name="直接连接符 10"/>
          <p:cNvCxnSpPr/>
          <p:nvPr/>
        </p:nvCxnSpPr>
        <p:spPr>
          <a:xfrm flipV="1">
            <a:off x="869951" y="3903133"/>
            <a:ext cx="5129213" cy="0"/>
          </a:xfrm>
          <a:prstGeom prst="line">
            <a:avLst/>
          </a:prstGeom>
          <a:ln>
            <a:solidFill>
              <a:srgbClr val="00B050"/>
            </a:solidFill>
          </a:ln>
        </p:spPr>
        <p:style>
          <a:lnRef idx="3">
            <a:schemeClr val="accent6"/>
          </a:lnRef>
          <a:fillRef idx="0">
            <a:schemeClr val="accent6"/>
          </a:fillRef>
          <a:effectRef idx="2">
            <a:schemeClr val="accent6"/>
          </a:effectRef>
          <a:fontRef idx="minor">
            <a:schemeClr val="tx1"/>
          </a:fontRef>
        </p:style>
      </p:cxnSp>
      <p:sp>
        <p:nvSpPr>
          <p:cNvPr id="15" name="矩形 14"/>
          <p:cNvSpPr>
            <a:spLocks noChangeArrowheads="1"/>
          </p:cNvSpPr>
          <p:nvPr/>
        </p:nvSpPr>
        <p:spPr bwMode="auto">
          <a:xfrm>
            <a:off x="3703638" y="4068234"/>
            <a:ext cx="209550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侧面表现</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arn(inVertical)">
                                      <p:cBhvr>
                                        <p:cTn id="21" dur="500"/>
                                        <p:tgtEl>
                                          <p:spTgt spid="9"/>
                                        </p:tgtEl>
                                      </p:cBhvr>
                                    </p:animEffect>
                                  </p:childTnLst>
                                </p:cTn>
                              </p:par>
                              <p:par>
                                <p:cTn id="22" presetID="16" presetClass="entr" presetSubtype="2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barn(inVertical)">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1000"/>
                                        <p:tgtEl>
                                          <p:spTgt spid="7"/>
                                        </p:tgtEl>
                                      </p:cBhvr>
                                    </p:animEffect>
                                    <p:anim calcmode="lin" valueType="num">
                                      <p:cBhvr>
                                        <p:cTn id="30" dur="1000" fill="hold"/>
                                        <p:tgtEl>
                                          <p:spTgt spid="7"/>
                                        </p:tgtEl>
                                        <p:attrNameLst>
                                          <p:attrName>ppt_x</p:attrName>
                                        </p:attrNameLst>
                                      </p:cBhvr>
                                      <p:tavLst>
                                        <p:tav tm="0">
                                          <p:val>
                                            <p:strVal val="#ppt_x"/>
                                          </p:val>
                                        </p:tav>
                                        <p:tav tm="100000">
                                          <p:val>
                                            <p:strVal val="#ppt_x"/>
                                          </p:val>
                                        </p:tav>
                                      </p:tavLst>
                                    </p:anim>
                                    <p:anim calcmode="lin" valueType="num">
                                      <p:cBhvr>
                                        <p:cTn id="3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barn(inVertical)">
                                      <p:cBhvr>
                                        <p:cTn id="36" dur="500"/>
                                        <p:tgtEl>
                                          <p:spTgt spid="11"/>
                                        </p:tgtEl>
                                      </p:cBhvr>
                                    </p:animEffect>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1000"/>
                                        <p:tgtEl>
                                          <p:spTgt spid="15"/>
                                        </p:tgtEl>
                                      </p:cBhvr>
                                    </p:animEffect>
                                    <p:anim calcmode="lin" valueType="num">
                                      <p:cBhvr>
                                        <p:cTn id="42" dur="1000" fill="hold"/>
                                        <p:tgtEl>
                                          <p:spTgt spid="15"/>
                                        </p:tgtEl>
                                        <p:attrNameLst>
                                          <p:attrName>ppt_x</p:attrName>
                                        </p:attrNameLst>
                                      </p:cBhvr>
                                      <p:tavLst>
                                        <p:tav tm="0">
                                          <p:val>
                                            <p:strVal val="#ppt_x"/>
                                          </p:val>
                                        </p:tav>
                                        <p:tav tm="100000">
                                          <p:val>
                                            <p:strVal val="#ppt_x"/>
                                          </p:val>
                                        </p:tav>
                                      </p:tavLst>
                                    </p:anim>
                                    <p:anim calcmode="lin" valueType="num">
                                      <p:cBhvr>
                                        <p:cTn id="43"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p:bldP spid="15" grpId="0"/>
    </p:bldLst>
  </p:timing>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矩形 1"/>
          <p:cNvSpPr>
            <a:spLocks noChangeArrowheads="1"/>
          </p:cNvSpPr>
          <p:nvPr/>
        </p:nvSpPr>
        <p:spPr bwMode="auto">
          <a:xfrm>
            <a:off x="803276" y="1509185"/>
            <a:ext cx="756602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    “岸英！岸英！”毛泽东用食指按着紧锁的眉头，情不自禁地喃喃着。</a:t>
            </a:r>
          </a:p>
        </p:txBody>
      </p:sp>
      <p:sp>
        <p:nvSpPr>
          <p:cNvPr id="6" name="矩形 5"/>
          <p:cNvSpPr>
            <a:spLocks noChangeArrowheads="1"/>
          </p:cNvSpPr>
          <p:nvPr/>
        </p:nvSpPr>
        <p:spPr bwMode="auto">
          <a:xfrm>
            <a:off x="1574800" y="3382433"/>
            <a:ext cx="1347788" cy="3045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语言</a:t>
            </a:r>
            <a:endParaRPr kumimoji="0" lang="en-US" altLang="zh-CN"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动作</a:t>
            </a:r>
            <a:endParaRPr kumimoji="0" lang="en-US" altLang="zh-CN"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神态</a:t>
            </a:r>
          </a:p>
        </p:txBody>
      </p:sp>
      <p:sp>
        <p:nvSpPr>
          <p:cNvPr id="8" name="左大括号 7"/>
          <p:cNvSpPr/>
          <p:nvPr/>
        </p:nvSpPr>
        <p:spPr>
          <a:xfrm flipH="1">
            <a:off x="2643189" y="3735919"/>
            <a:ext cx="282575" cy="2379133"/>
          </a:xfrm>
          <a:prstGeom prst="leftBrace">
            <a:avLst>
              <a:gd name="adj1" fmla="val 20058"/>
              <a:gd name="adj2" fmla="val 50000"/>
            </a:avLst>
          </a:prstGeom>
          <a:ln w="19050"/>
        </p:spPr>
        <p:style>
          <a:lnRef idx="2">
            <a:schemeClr val="accent6"/>
          </a:lnRef>
          <a:fillRef idx="0">
            <a:schemeClr val="accent6"/>
          </a:fillRef>
          <a:effectRef idx="1">
            <a:schemeClr val="accent6"/>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9" name="矩形 8"/>
          <p:cNvSpPr>
            <a:spLocks noChangeArrowheads="1"/>
          </p:cNvSpPr>
          <p:nvPr/>
        </p:nvSpPr>
        <p:spPr bwMode="auto">
          <a:xfrm>
            <a:off x="3101976" y="4000502"/>
            <a:ext cx="514667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主席沉浸在巨大的悲痛和无限的思念中。</a:t>
            </a:r>
          </a:p>
        </p:txBody>
      </p:sp>
      <p:sp>
        <p:nvSpPr>
          <p:cNvPr id="2" name="矩形: 圆角 1"/>
          <p:cNvSpPr/>
          <p:nvPr/>
        </p:nvSpPr>
        <p:spPr>
          <a:xfrm>
            <a:off x="2111375" y="1602318"/>
            <a:ext cx="2398713" cy="643467"/>
          </a:xfrm>
          <a:prstGeom prst="roundRect">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7" name="矩形: 圆角 6"/>
          <p:cNvSpPr/>
          <p:nvPr/>
        </p:nvSpPr>
        <p:spPr>
          <a:xfrm>
            <a:off x="7434264" y="1602318"/>
            <a:ext cx="814387" cy="643467"/>
          </a:xfrm>
          <a:prstGeom prst="round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1" name="矩形: 圆角 10"/>
          <p:cNvSpPr/>
          <p:nvPr/>
        </p:nvSpPr>
        <p:spPr>
          <a:xfrm>
            <a:off x="871539" y="2421468"/>
            <a:ext cx="2012950" cy="643467"/>
          </a:xfrm>
          <a:prstGeom prst="roundRect">
            <a:avLst/>
          </a:pr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2" name="矩形: 圆角 11"/>
          <p:cNvSpPr/>
          <p:nvPr/>
        </p:nvSpPr>
        <p:spPr>
          <a:xfrm>
            <a:off x="5380039" y="2406652"/>
            <a:ext cx="1208087" cy="643467"/>
          </a:xfrm>
          <a:prstGeom prst="round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randombar(horizontal)">
                                      <p:cBhvr>
                                        <p:cTn id="12" dur="500"/>
                                        <p:tgtEl>
                                          <p:spTgt spid="7"/>
                                        </p:tgtEl>
                                      </p:cBhvr>
                                    </p:animEffect>
                                  </p:childTnLst>
                                </p:cTn>
                              </p:par>
                              <p:par>
                                <p:cTn id="13" presetID="14" presetClass="entr" presetSubtype="1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randombar(horizontal)">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14" presetClass="entr" presetSubtype="10"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randombar(horizontal)">
                                      <p:cBhvr>
                                        <p:cTn id="20" dur="500"/>
                                        <p:tgtEl>
                                          <p:spTgt spid="11"/>
                                        </p:tgtEl>
                                      </p:cBhvr>
                                    </p:animEffect>
                                  </p:childTnLst>
                                </p:cTn>
                              </p:par>
                            </p:childTnLst>
                          </p:cTn>
                        </p:par>
                      </p:childTnLst>
                    </p:cTn>
                  </p:par>
                  <p:par>
                    <p:cTn id="21" fill="hold">
                      <p:stCondLst>
                        <p:cond delay="indefinite"/>
                      </p:stCondLst>
                      <p:childTnLst>
                        <p:par>
                          <p:cTn id="22" fill="hold">
                            <p:stCondLst>
                              <p:cond delay="0"/>
                            </p:stCondLst>
                            <p:childTnLst>
                              <p:par>
                                <p:cTn id="23" presetID="14" presetClass="entr" presetSubtype="10" fill="hold" nodeType="clickEffect">
                                  <p:stCondLst>
                                    <p:cond delay="0"/>
                                  </p:stCondLst>
                                  <p:childTnLst>
                                    <p:set>
                                      <p:cBhvr>
                                        <p:cTn id="24" dur="1" fill="hold">
                                          <p:stCondLst>
                                            <p:cond delay="0"/>
                                          </p:stCondLst>
                                        </p:cTn>
                                        <p:tgtEl>
                                          <p:spTgt spid="6">
                                            <p:txEl>
                                              <p:pRg st="0" end="0"/>
                                            </p:txEl>
                                          </p:spTgt>
                                        </p:tgtEl>
                                        <p:attrNameLst>
                                          <p:attrName>style.visibility</p:attrName>
                                        </p:attrNameLst>
                                      </p:cBhvr>
                                      <p:to>
                                        <p:strVal val="visible"/>
                                      </p:to>
                                    </p:set>
                                    <p:animEffect transition="in" filter="randombar(horizontal)">
                                      <p:cBhvr>
                                        <p:cTn id="25" dur="500"/>
                                        <p:tgtEl>
                                          <p:spTgt spid="6">
                                            <p:txEl>
                                              <p:pRg st="0" end="0"/>
                                            </p:txEl>
                                          </p:spTgt>
                                        </p:tgtEl>
                                      </p:cBhvr>
                                    </p:animEffect>
                                  </p:childTnLst>
                                </p:cTn>
                              </p:par>
                            </p:childTnLst>
                          </p:cTn>
                        </p:par>
                        <p:par>
                          <p:cTn id="26" fill="hold">
                            <p:stCondLst>
                              <p:cond delay="500"/>
                            </p:stCondLst>
                            <p:childTnLst>
                              <p:par>
                                <p:cTn id="27" presetID="14" presetClass="entr" presetSubtype="10" fill="hold" nodeType="afterEffect">
                                  <p:stCondLst>
                                    <p:cond delay="0"/>
                                  </p:stCondLst>
                                  <p:childTnLst>
                                    <p:set>
                                      <p:cBhvr>
                                        <p:cTn id="28" dur="1" fill="hold">
                                          <p:stCondLst>
                                            <p:cond delay="0"/>
                                          </p:stCondLst>
                                        </p:cTn>
                                        <p:tgtEl>
                                          <p:spTgt spid="6">
                                            <p:txEl>
                                              <p:pRg st="1" end="1"/>
                                            </p:txEl>
                                          </p:spTgt>
                                        </p:tgtEl>
                                        <p:attrNameLst>
                                          <p:attrName>style.visibility</p:attrName>
                                        </p:attrNameLst>
                                      </p:cBhvr>
                                      <p:to>
                                        <p:strVal val="visible"/>
                                      </p:to>
                                    </p:set>
                                    <p:animEffect transition="in" filter="randombar(horizontal)">
                                      <p:cBhvr>
                                        <p:cTn id="29" dur="500"/>
                                        <p:tgtEl>
                                          <p:spTgt spid="6">
                                            <p:txEl>
                                              <p:pRg st="1" end="1"/>
                                            </p:txEl>
                                          </p:spTgt>
                                        </p:tgtEl>
                                      </p:cBhvr>
                                    </p:animEffect>
                                  </p:childTnLst>
                                </p:cTn>
                              </p:par>
                            </p:childTnLst>
                          </p:cTn>
                        </p:par>
                        <p:par>
                          <p:cTn id="30" fill="hold">
                            <p:stCondLst>
                              <p:cond delay="1000"/>
                            </p:stCondLst>
                            <p:childTnLst>
                              <p:par>
                                <p:cTn id="31" presetID="14" presetClass="entr" presetSubtype="10" fill="hold" nodeType="afterEffect">
                                  <p:stCondLst>
                                    <p:cond delay="0"/>
                                  </p:stCondLst>
                                  <p:childTnLst>
                                    <p:set>
                                      <p:cBhvr>
                                        <p:cTn id="32" dur="1" fill="hold">
                                          <p:stCondLst>
                                            <p:cond delay="0"/>
                                          </p:stCondLst>
                                        </p:cTn>
                                        <p:tgtEl>
                                          <p:spTgt spid="6">
                                            <p:txEl>
                                              <p:pRg st="2" end="2"/>
                                            </p:txEl>
                                          </p:spTgt>
                                        </p:tgtEl>
                                        <p:attrNameLst>
                                          <p:attrName>style.visibility</p:attrName>
                                        </p:attrNameLst>
                                      </p:cBhvr>
                                      <p:to>
                                        <p:strVal val="visible"/>
                                      </p:to>
                                    </p:set>
                                    <p:animEffect transition="in" filter="randombar(horizontal)">
                                      <p:cBhvr>
                                        <p:cTn id="33" dur="500"/>
                                        <p:tgtEl>
                                          <p:spTgt spid="6">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6" fill="hold" grpId="0" nodeType="click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barn(inHorizontal)">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3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p:cTn id="43" dur="1000" fill="hold"/>
                                        <p:tgtEl>
                                          <p:spTgt spid="9"/>
                                        </p:tgtEl>
                                        <p:attrNameLst>
                                          <p:attrName>ppt_w</p:attrName>
                                        </p:attrNameLst>
                                      </p:cBhvr>
                                      <p:tavLst>
                                        <p:tav tm="0">
                                          <p:val>
                                            <p:fltVal val="0"/>
                                          </p:val>
                                        </p:tav>
                                        <p:tav tm="100000">
                                          <p:val>
                                            <p:strVal val="#ppt_w"/>
                                          </p:val>
                                        </p:tav>
                                      </p:tavLst>
                                    </p:anim>
                                    <p:anim calcmode="lin" valueType="num">
                                      <p:cBhvr>
                                        <p:cTn id="44" dur="1000" fill="hold"/>
                                        <p:tgtEl>
                                          <p:spTgt spid="9"/>
                                        </p:tgtEl>
                                        <p:attrNameLst>
                                          <p:attrName>ppt_h</p:attrName>
                                        </p:attrNameLst>
                                      </p:cBhvr>
                                      <p:tavLst>
                                        <p:tav tm="0">
                                          <p:val>
                                            <p:fltVal val="0"/>
                                          </p:val>
                                        </p:tav>
                                        <p:tav tm="100000">
                                          <p:val>
                                            <p:strVal val="#ppt_h"/>
                                          </p:val>
                                        </p:tav>
                                      </p:tavLst>
                                    </p:anim>
                                    <p:anim calcmode="lin" valueType="num">
                                      <p:cBhvr>
                                        <p:cTn id="45" dur="1000" fill="hold"/>
                                        <p:tgtEl>
                                          <p:spTgt spid="9"/>
                                        </p:tgtEl>
                                        <p:attrNameLst>
                                          <p:attrName>style.rotation</p:attrName>
                                        </p:attrNameLst>
                                      </p:cBhvr>
                                      <p:tavLst>
                                        <p:tav tm="0">
                                          <p:val>
                                            <p:fltVal val="90"/>
                                          </p:val>
                                        </p:tav>
                                        <p:tav tm="100000">
                                          <p:val>
                                            <p:fltVal val="0"/>
                                          </p:val>
                                        </p:tav>
                                      </p:tavLst>
                                    </p:anim>
                                    <p:animEffect transition="in" filter="fade">
                                      <p:cBhvr>
                                        <p:cTn id="46"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2" grpId="0" animBg="1"/>
      <p:bldP spid="7" grpId="0" animBg="1"/>
      <p:bldP spid="11" grpId="0" animBg="1"/>
      <p:bldP spid="12" grpId="0" animBg="1"/>
    </p:bldLst>
  </p:timing>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矩形 5"/>
          <p:cNvSpPr>
            <a:spLocks noChangeArrowheads="1"/>
          </p:cNvSpPr>
          <p:nvPr/>
        </p:nvSpPr>
        <p:spPr bwMode="auto">
          <a:xfrm>
            <a:off x="585789" y="1468967"/>
            <a:ext cx="7970837"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    “主席，志愿军司令部来电请示中央军委，是否将岸英的遗骨运回国内。”秘书凑近主席，轻声说：“朝鲜方面向主席表示慰问，说岸英同志是为朝鲜人民的解放事业牺牲的，也是朝鲜人民的儿子，要求把岸英安葬在朝鲜。”</a:t>
            </a:r>
          </a:p>
        </p:txBody>
      </p:sp>
      <p:grpSp>
        <p:nvGrpSpPr>
          <p:cNvPr id="2" name="组合 8"/>
          <p:cNvGrpSpPr/>
          <p:nvPr/>
        </p:nvGrpSpPr>
        <p:grpSpPr bwMode="auto">
          <a:xfrm>
            <a:off x="3551239" y="201084"/>
            <a:ext cx="2041525" cy="1942768"/>
            <a:chOff x="1482539" y="2662185"/>
            <a:chExt cx="2040591" cy="1455390"/>
          </a:xfrm>
        </p:grpSpPr>
        <p:pic>
          <p:nvPicPr>
            <p:cNvPr id="19459" name="图片 9"/>
            <p:cNvPicPr>
              <a:picLocks noChangeAspect="1" noChangeArrowheads="1"/>
            </p:cNvPicPr>
            <p:nvPr/>
          </p:nvPicPr>
          <p:blipFill>
            <a:blip r:embed="rId2" cstate="email"/>
            <a:srcRect/>
            <a:stretch>
              <a:fillRect/>
            </a:stretch>
          </p:blipFill>
          <p:spPr bwMode="auto">
            <a:xfrm>
              <a:off x="1482539" y="2662185"/>
              <a:ext cx="1980079" cy="101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60" name="文本框 5"/>
            <p:cNvSpPr txBox="1">
              <a:spLocks noChangeArrowheads="1"/>
            </p:cNvSpPr>
            <p:nvPr/>
          </p:nvSpPr>
          <p:spPr bwMode="auto">
            <a:xfrm>
              <a:off x="1667180" y="2941692"/>
              <a:ext cx="1855950" cy="1175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0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艰难抉择</a:t>
              </a:r>
              <a:endParaRPr kumimoji="0" lang="en-US" altLang="zh-CN" sz="40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grpSp>
      <p:cxnSp>
        <p:nvCxnSpPr>
          <p:cNvPr id="12" name="直接连接符 11"/>
          <p:cNvCxnSpPr/>
          <p:nvPr/>
        </p:nvCxnSpPr>
        <p:spPr>
          <a:xfrm>
            <a:off x="3141664" y="2309284"/>
            <a:ext cx="5280025" cy="0"/>
          </a:xfrm>
          <a:prstGeom prst="line">
            <a:avLst/>
          </a:prstGeom>
          <a:ln>
            <a:solidFill>
              <a:srgbClr val="00B050"/>
            </a:solidFill>
          </a:ln>
        </p:spPr>
        <p:style>
          <a:lnRef idx="3">
            <a:schemeClr val="accent6"/>
          </a:lnRef>
          <a:fillRef idx="0">
            <a:schemeClr val="accent6"/>
          </a:fillRef>
          <a:effectRef idx="2">
            <a:schemeClr val="accent6"/>
          </a:effectRef>
          <a:fontRef idx="minor">
            <a:schemeClr val="tx1"/>
          </a:fontRef>
        </p:style>
      </p:cxnSp>
      <p:cxnSp>
        <p:nvCxnSpPr>
          <p:cNvPr id="19" name="直接连接符 18"/>
          <p:cNvCxnSpPr/>
          <p:nvPr/>
        </p:nvCxnSpPr>
        <p:spPr>
          <a:xfrm>
            <a:off x="714376" y="3098800"/>
            <a:ext cx="5721350" cy="0"/>
          </a:xfrm>
          <a:prstGeom prst="line">
            <a:avLst/>
          </a:prstGeom>
          <a:ln>
            <a:solidFill>
              <a:srgbClr val="00B050"/>
            </a:solidFill>
          </a:ln>
        </p:spPr>
        <p:style>
          <a:lnRef idx="3">
            <a:schemeClr val="accent6"/>
          </a:lnRef>
          <a:fillRef idx="0">
            <a:schemeClr val="accent6"/>
          </a:fillRef>
          <a:effectRef idx="2">
            <a:schemeClr val="accent6"/>
          </a:effectRef>
          <a:fontRef idx="minor">
            <a:schemeClr val="tx1"/>
          </a:fontRef>
        </p:style>
      </p:cxnSp>
      <p:cxnSp>
        <p:nvCxnSpPr>
          <p:cNvPr id="20" name="直接连接符 19"/>
          <p:cNvCxnSpPr/>
          <p:nvPr/>
        </p:nvCxnSpPr>
        <p:spPr>
          <a:xfrm>
            <a:off x="4227513" y="3850217"/>
            <a:ext cx="4171950" cy="0"/>
          </a:xfrm>
          <a:prstGeom prst="line">
            <a:avLst/>
          </a:prstGeom>
        </p:spPr>
        <p:style>
          <a:lnRef idx="3">
            <a:schemeClr val="accent6"/>
          </a:lnRef>
          <a:fillRef idx="0">
            <a:schemeClr val="accent6"/>
          </a:fillRef>
          <a:effectRef idx="2">
            <a:schemeClr val="accent6"/>
          </a:effectRef>
          <a:fontRef idx="minor">
            <a:schemeClr val="tx1"/>
          </a:fontRef>
        </p:style>
      </p:cxnSp>
      <p:cxnSp>
        <p:nvCxnSpPr>
          <p:cNvPr id="21" name="直接连接符 20"/>
          <p:cNvCxnSpPr/>
          <p:nvPr/>
        </p:nvCxnSpPr>
        <p:spPr>
          <a:xfrm flipV="1">
            <a:off x="690564" y="4637617"/>
            <a:ext cx="7708900" cy="0"/>
          </a:xfrm>
          <a:prstGeom prst="line">
            <a:avLst/>
          </a:prstGeom>
        </p:spPr>
        <p:style>
          <a:lnRef idx="3">
            <a:schemeClr val="accent6"/>
          </a:lnRef>
          <a:fillRef idx="0">
            <a:schemeClr val="accent6"/>
          </a:fillRef>
          <a:effectRef idx="2">
            <a:schemeClr val="accent6"/>
          </a:effectRef>
          <a:fontRef idx="minor">
            <a:schemeClr val="tx1"/>
          </a:fontRef>
        </p:style>
      </p:cxnSp>
      <p:cxnSp>
        <p:nvCxnSpPr>
          <p:cNvPr id="22" name="直接连接符 21"/>
          <p:cNvCxnSpPr/>
          <p:nvPr/>
        </p:nvCxnSpPr>
        <p:spPr>
          <a:xfrm flipV="1">
            <a:off x="687389" y="5427133"/>
            <a:ext cx="7708900" cy="0"/>
          </a:xfrm>
          <a:prstGeom prst="line">
            <a:avLst/>
          </a:prstGeom>
        </p:spPr>
        <p:style>
          <a:lnRef idx="3">
            <a:schemeClr val="accent6"/>
          </a:lnRef>
          <a:fillRef idx="0">
            <a:schemeClr val="accent6"/>
          </a:fillRef>
          <a:effectRef idx="2">
            <a:schemeClr val="accent6"/>
          </a:effectRef>
          <a:fontRef idx="minor">
            <a:schemeClr val="tx1"/>
          </a:fontRef>
        </p:style>
      </p:cxnSp>
      <p:cxnSp>
        <p:nvCxnSpPr>
          <p:cNvPr id="23" name="直接连接符 22"/>
          <p:cNvCxnSpPr/>
          <p:nvPr/>
        </p:nvCxnSpPr>
        <p:spPr>
          <a:xfrm flipV="1">
            <a:off x="687389" y="6159500"/>
            <a:ext cx="2097087" cy="0"/>
          </a:xfrm>
          <a:prstGeom prst="line">
            <a:avLst/>
          </a:prstGeom>
        </p:spPr>
        <p:style>
          <a:lnRef idx="3">
            <a:schemeClr val="accent6"/>
          </a:lnRef>
          <a:fillRef idx="0">
            <a:schemeClr val="accent6"/>
          </a:fillRef>
          <a:effectRef idx="2">
            <a:schemeClr val="accent6"/>
          </a:effectRef>
          <a:fontRef idx="minor">
            <a:schemeClr val="tx1"/>
          </a:fontRef>
        </p:style>
      </p:cxnSp>
      <p:sp>
        <p:nvSpPr>
          <p:cNvPr id="24" name="文本框 5"/>
          <p:cNvSpPr txBox="1">
            <a:spLocks noChangeArrowheads="1"/>
          </p:cNvSpPr>
          <p:nvPr/>
        </p:nvSpPr>
        <p:spPr bwMode="auto">
          <a:xfrm>
            <a:off x="3816351" y="5628218"/>
            <a:ext cx="4640263"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毛主席是怎样做选择的？</a:t>
            </a:r>
            <a:endParaRPr kumimoji="0" lang="en-US" altLang="zh-CN"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5362"/>
                                        </p:tgtEl>
                                        <p:attrNameLst>
                                          <p:attrName>style.visibility</p:attrName>
                                        </p:attrNameLst>
                                      </p:cBhvr>
                                      <p:to>
                                        <p:strVal val="visible"/>
                                      </p:to>
                                    </p:set>
                                    <p:animEffect transition="in" filter="fade">
                                      <p:cBhvr>
                                        <p:cTn id="14" dur="1000"/>
                                        <p:tgtEl>
                                          <p:spTgt spid="15362"/>
                                        </p:tgtEl>
                                      </p:cBhvr>
                                    </p:animEffect>
                                    <p:anim calcmode="lin" valueType="num">
                                      <p:cBhvr>
                                        <p:cTn id="15" dur="1000" fill="hold"/>
                                        <p:tgtEl>
                                          <p:spTgt spid="15362"/>
                                        </p:tgtEl>
                                        <p:attrNameLst>
                                          <p:attrName>ppt_x</p:attrName>
                                        </p:attrNameLst>
                                      </p:cBhvr>
                                      <p:tavLst>
                                        <p:tav tm="0">
                                          <p:val>
                                            <p:strVal val="#ppt_x"/>
                                          </p:val>
                                        </p:tav>
                                        <p:tav tm="100000">
                                          <p:val>
                                            <p:strVal val="#ppt_x"/>
                                          </p:val>
                                        </p:tav>
                                      </p:tavLst>
                                    </p:anim>
                                    <p:anim calcmode="lin" valueType="num">
                                      <p:cBhvr>
                                        <p:cTn id="16" dur="1000" fill="hold"/>
                                        <p:tgtEl>
                                          <p:spTgt spid="1536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left)">
                                      <p:cBhvr>
                                        <p:cTn id="21" dur="500"/>
                                        <p:tgtEl>
                                          <p:spTgt spid="12"/>
                                        </p:tgtEl>
                                      </p:cBhvr>
                                    </p:animEffect>
                                  </p:childTnLst>
                                </p:cTn>
                              </p:par>
                            </p:childTnLst>
                          </p:cTn>
                        </p:par>
                        <p:par>
                          <p:cTn id="22" fill="hold">
                            <p:stCondLst>
                              <p:cond delay="500"/>
                            </p:stCondLst>
                            <p:childTnLst>
                              <p:par>
                                <p:cTn id="23" presetID="22" presetClass="entr" presetSubtype="8" fill="hold"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wipe(left)">
                                      <p:cBhvr>
                                        <p:cTn id="25" dur="500"/>
                                        <p:tgtEl>
                                          <p:spTgt spid="19"/>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childTnLst>
                          </p:cTn>
                        </p:par>
                        <p:par>
                          <p:cTn id="31" fill="hold">
                            <p:stCondLst>
                              <p:cond delay="500"/>
                            </p:stCondLst>
                            <p:childTnLst>
                              <p:par>
                                <p:cTn id="32" presetID="22" presetClass="entr" presetSubtype="8"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wipe(left)">
                                      <p:cBhvr>
                                        <p:cTn id="34" dur="500"/>
                                        <p:tgtEl>
                                          <p:spTgt spid="21"/>
                                        </p:tgtEl>
                                      </p:cBhvr>
                                    </p:animEffect>
                                  </p:childTnLst>
                                </p:cTn>
                              </p:par>
                            </p:childTnLst>
                          </p:cTn>
                        </p:par>
                        <p:par>
                          <p:cTn id="35" fill="hold">
                            <p:stCondLst>
                              <p:cond delay="1000"/>
                            </p:stCondLst>
                            <p:childTnLst>
                              <p:par>
                                <p:cTn id="36" presetID="22" presetClass="entr" presetSubtype="8" fill="hold" nodeType="after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wipe(left)">
                                      <p:cBhvr>
                                        <p:cTn id="38" dur="500"/>
                                        <p:tgtEl>
                                          <p:spTgt spid="22"/>
                                        </p:tgtEl>
                                      </p:cBhvr>
                                    </p:animEffect>
                                  </p:childTnLst>
                                </p:cTn>
                              </p:par>
                            </p:childTnLst>
                          </p:cTn>
                        </p:par>
                        <p:par>
                          <p:cTn id="39" fill="hold">
                            <p:stCondLst>
                              <p:cond delay="1500"/>
                            </p:stCondLst>
                            <p:childTnLst>
                              <p:par>
                                <p:cTn id="40" presetID="22" presetClass="entr" presetSubtype="8" fill="hold"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left)">
                                      <p:cBhvr>
                                        <p:cTn id="42" dur="500"/>
                                        <p:tgtEl>
                                          <p:spTgt spid="23"/>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2" grpId="0"/>
      <p:bldP spid="24" grpId="0"/>
    </p:bldLst>
  </p:timing>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矩形 5"/>
          <p:cNvSpPr>
            <a:spLocks noChangeArrowheads="1"/>
          </p:cNvSpPr>
          <p:nvPr/>
        </p:nvSpPr>
        <p:spPr bwMode="auto">
          <a:xfrm>
            <a:off x="649289" y="937684"/>
            <a:ext cx="7970837" cy="4030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20000"/>
              </a:spcBef>
              <a:spcAft>
                <a:spcPct val="0"/>
              </a:spcAft>
              <a:buClrTx/>
              <a:buSzTx/>
              <a:buFontTx/>
              <a:buNone/>
              <a:defRPr/>
            </a:pP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    主席不由自主地站了起来，仰起头，望着天花板，强忍着心中的悲痛，目光中流露出无限的眷恋。</a:t>
            </a:r>
            <a:endParaRPr kumimoji="0" lang="en-US" altLang="zh-CN"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endParaRPr>
          </a:p>
        </p:txBody>
      </p:sp>
      <p:sp>
        <p:nvSpPr>
          <p:cNvPr id="13" name="等腰三角形 12"/>
          <p:cNvSpPr/>
          <p:nvPr/>
        </p:nvSpPr>
        <p:spPr>
          <a:xfrm>
            <a:off x="2468563" y="3780367"/>
            <a:ext cx="228600" cy="162984"/>
          </a:xfrm>
          <a:prstGeom prst="triangle">
            <a:avLst/>
          </a:prstGeom>
          <a:solidFill>
            <a:srgbClr val="00B050"/>
          </a:solidFill>
          <a:ln>
            <a:noFill/>
          </a:ln>
        </p:spPr>
        <p:style>
          <a:lnRef idx="1">
            <a:schemeClr val="accent6"/>
          </a:lnRef>
          <a:fillRef idx="3">
            <a:schemeClr val="accent6"/>
          </a:fillRef>
          <a:effectRef idx="2">
            <a:schemeClr val="accent6"/>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4" name="等腰三角形 13"/>
          <p:cNvSpPr/>
          <p:nvPr/>
        </p:nvSpPr>
        <p:spPr>
          <a:xfrm>
            <a:off x="2871788" y="3771900"/>
            <a:ext cx="228600" cy="162984"/>
          </a:xfrm>
          <a:prstGeom prst="triangle">
            <a:avLst/>
          </a:prstGeom>
          <a:solidFill>
            <a:srgbClr val="00B050"/>
          </a:solidFill>
          <a:ln>
            <a:noFill/>
          </a:ln>
        </p:spPr>
        <p:style>
          <a:lnRef idx="1">
            <a:schemeClr val="accent6"/>
          </a:lnRef>
          <a:fillRef idx="3">
            <a:schemeClr val="accent6"/>
          </a:fillRef>
          <a:effectRef idx="2">
            <a:schemeClr val="accent6"/>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5" name="矩形 14"/>
          <p:cNvSpPr>
            <a:spLocks noChangeArrowheads="1"/>
          </p:cNvSpPr>
          <p:nvPr/>
        </p:nvSpPr>
        <p:spPr bwMode="auto">
          <a:xfrm>
            <a:off x="649289" y="4159251"/>
            <a:ext cx="7970837"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说明他正面临极其艰难的抉择，充分而真实地反映了无产阶级革命家所具有的为革命牺牲一切的崇高品质和伟大精神。</a:t>
            </a:r>
            <a:endPar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sp>
        <p:nvSpPr>
          <p:cNvPr id="16" name="矩形 15"/>
          <p:cNvSpPr>
            <a:spLocks noChangeArrowheads="1"/>
          </p:cNvSpPr>
          <p:nvPr/>
        </p:nvSpPr>
        <p:spPr bwMode="auto">
          <a:xfrm>
            <a:off x="4211639" y="2927351"/>
            <a:ext cx="1966912" cy="1405000"/>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1">
            <a:schemeClr val="accent3"/>
          </a:lnRef>
          <a:fillRef idx="2">
            <a:schemeClr val="accent3"/>
          </a:fillRef>
          <a:effectRef idx="1">
            <a:schemeClr val="accent3"/>
          </a:effectRef>
          <a:fontRef idx="minor">
            <a:schemeClr val="dk1"/>
          </a:fontRef>
        </p:style>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ct val="2000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黑体" panose="02010609060101010101" pitchFamily="49" charset="-122"/>
                <a:ea typeface="黑体" panose="02010609060101010101" pitchFamily="49" charset="-122"/>
                <a:cs typeface="+mn-cs"/>
              </a:rPr>
              <a:t>神态描写</a:t>
            </a:r>
            <a:endParaRPr kumimoji="0" lang="en-US" altLang="zh-CN" sz="4265" b="1" i="0" u="none" strike="noStrike" kern="1200" cap="none" spc="0" normalizeH="0" baseline="0" noProof="0" dirty="0">
              <a:ln>
                <a:noFill/>
              </a:ln>
              <a:solidFill>
                <a:srgbClr val="FF00FF"/>
              </a:solidFill>
              <a:effectLst/>
              <a:uLnTx/>
              <a:uFillTx/>
              <a:latin typeface="黑体" panose="02010609060101010101" pitchFamily="49" charset="-122"/>
              <a:ea typeface="黑体" panose="02010609060101010101" pitchFamily="49" charset="-122"/>
              <a:cs typeface="+mn-cs"/>
            </a:endParaRPr>
          </a:p>
        </p:txBody>
      </p:sp>
      <p:sp>
        <p:nvSpPr>
          <p:cNvPr id="17" name="等腰三角形 16"/>
          <p:cNvSpPr/>
          <p:nvPr/>
        </p:nvSpPr>
        <p:spPr>
          <a:xfrm>
            <a:off x="2895600" y="2836333"/>
            <a:ext cx="228600" cy="162984"/>
          </a:xfrm>
          <a:prstGeom prst="triangle">
            <a:avLst/>
          </a:prstGeom>
          <a:solidFill>
            <a:srgbClr val="00B050"/>
          </a:solidFill>
          <a:ln>
            <a:noFill/>
          </a:ln>
        </p:spPr>
        <p:style>
          <a:lnRef idx="1">
            <a:schemeClr val="accent6"/>
          </a:lnRef>
          <a:fillRef idx="3">
            <a:schemeClr val="accent6"/>
          </a:fillRef>
          <a:effectRef idx="2">
            <a:schemeClr val="accent6"/>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8" name="等腰三角形 17"/>
          <p:cNvSpPr/>
          <p:nvPr/>
        </p:nvSpPr>
        <p:spPr>
          <a:xfrm>
            <a:off x="3298825" y="2827867"/>
            <a:ext cx="228600" cy="162984"/>
          </a:xfrm>
          <a:prstGeom prst="triangle">
            <a:avLst/>
          </a:prstGeom>
          <a:solidFill>
            <a:srgbClr val="00B050"/>
          </a:solidFill>
          <a:ln>
            <a:noFill/>
          </a:ln>
        </p:spPr>
        <p:style>
          <a:lnRef idx="1">
            <a:schemeClr val="accent6"/>
          </a:lnRef>
          <a:fillRef idx="3">
            <a:schemeClr val="accent6"/>
          </a:fillRef>
          <a:effectRef idx="2">
            <a:schemeClr val="accent6"/>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1000"/>
                                        <p:tgtEl>
                                          <p:spTgt spid="17"/>
                                        </p:tgtEl>
                                      </p:cBhvr>
                                    </p:animEffect>
                                    <p:anim calcmode="lin" valueType="num">
                                      <p:cBhvr>
                                        <p:cTn id="13" dur="1000" fill="hold"/>
                                        <p:tgtEl>
                                          <p:spTgt spid="17"/>
                                        </p:tgtEl>
                                        <p:attrNameLst>
                                          <p:attrName>ppt_x</p:attrName>
                                        </p:attrNameLst>
                                      </p:cBhvr>
                                      <p:tavLst>
                                        <p:tav tm="0">
                                          <p:val>
                                            <p:strVal val="#ppt_x"/>
                                          </p:val>
                                        </p:tav>
                                        <p:tav tm="100000">
                                          <p:val>
                                            <p:strVal val="#ppt_x"/>
                                          </p:val>
                                        </p:tav>
                                      </p:tavLst>
                                    </p:anim>
                                    <p:anim calcmode="lin" valueType="num">
                                      <p:cBhvr>
                                        <p:cTn id="14" dur="1000" fill="hold"/>
                                        <p:tgtEl>
                                          <p:spTgt spid="17"/>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2" presetClass="entr" presetSubtype="0" fill="hold" grpId="0" nodeType="after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1000"/>
                                        <p:tgtEl>
                                          <p:spTgt spid="13"/>
                                        </p:tgtEl>
                                      </p:cBhvr>
                                    </p:animEffect>
                                    <p:anim calcmode="lin" valueType="num">
                                      <p:cBhvr>
                                        <p:cTn id="24" dur="1000" fill="hold"/>
                                        <p:tgtEl>
                                          <p:spTgt spid="13"/>
                                        </p:tgtEl>
                                        <p:attrNameLst>
                                          <p:attrName>ppt_x</p:attrName>
                                        </p:attrNameLst>
                                      </p:cBhvr>
                                      <p:tavLst>
                                        <p:tav tm="0">
                                          <p:val>
                                            <p:strVal val="#ppt_x"/>
                                          </p:val>
                                        </p:tav>
                                        <p:tav tm="100000">
                                          <p:val>
                                            <p:strVal val="#ppt_x"/>
                                          </p:val>
                                        </p:tav>
                                      </p:tavLst>
                                    </p:anim>
                                    <p:anim calcmode="lin" valueType="num">
                                      <p:cBhvr>
                                        <p:cTn id="25"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barn(inVertical)">
                                      <p:cBhvr>
                                        <p:cTn id="30" dur="500"/>
                                        <p:tgtEl>
                                          <p:spTgt spid="16"/>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barn(inVertical)">
                                      <p:cBhvr>
                                        <p:cTn id="3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p:bldP spid="16" grpId="0" animBg="1"/>
      <p:bldP spid="17" grpId="0" animBg="1"/>
      <p:bldP spid="18" grpId="0" animBg="1"/>
    </p:bldLst>
  </p:timing>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矩形 3"/>
          <p:cNvSpPr>
            <a:spLocks noChangeArrowheads="1"/>
          </p:cNvSpPr>
          <p:nvPr/>
        </p:nvSpPr>
        <p:spPr bwMode="auto">
          <a:xfrm>
            <a:off x="590551" y="2976034"/>
            <a:ext cx="7947025"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    “儿子活着不能相见，就让我见见遗骨吧！”主席想。然而，这种想法很快被打消了</a:t>
            </a: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就尊重朝鲜人民的意愿吧。</a:t>
            </a: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a:t>
            </a:r>
            <a:endPar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21506" name="文本框 5"/>
          <p:cNvSpPr txBox="1">
            <a:spLocks noChangeArrowheads="1"/>
          </p:cNvSpPr>
          <p:nvPr/>
        </p:nvSpPr>
        <p:spPr bwMode="auto">
          <a:xfrm>
            <a:off x="590551" y="891118"/>
            <a:ext cx="8048625"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50000"/>
              </a:lnSpc>
              <a:spcBef>
                <a:spcPts val="8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读一读描写毛主席内心独白的部分，你感受到了什么？</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6" name="矩形 5"/>
          <p:cNvSpPr>
            <a:spLocks noChangeArrowheads="1"/>
          </p:cNvSpPr>
          <p:nvPr/>
        </p:nvSpPr>
        <p:spPr bwMode="auto">
          <a:xfrm>
            <a:off x="3781425" y="2118784"/>
            <a:ext cx="4217988"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70AD47">
                    <a:lumMod val="50000"/>
                  </a:srgbClr>
                </a:solidFill>
                <a:effectLst/>
                <a:uLnTx/>
                <a:uFillTx/>
                <a:latin typeface="楷体" panose="02010609060101010101" pitchFamily="49" charset="-122"/>
                <a:ea typeface="楷体" panose="02010609060101010101" pitchFamily="49" charset="-122"/>
                <a:cs typeface="+mn-cs"/>
              </a:rPr>
              <a:t>既矛盾又悲痛的心情。</a:t>
            </a:r>
          </a:p>
        </p:txBody>
      </p:sp>
      <p:sp>
        <p:nvSpPr>
          <p:cNvPr id="8" name="矩形 7"/>
          <p:cNvSpPr>
            <a:spLocks noChangeArrowheads="1"/>
          </p:cNvSpPr>
          <p:nvPr/>
        </p:nvSpPr>
        <p:spPr bwMode="auto">
          <a:xfrm>
            <a:off x="1050925" y="5480051"/>
            <a:ext cx="748665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宽广豁达的胸怀和可贵的国际主义精神。</a:t>
            </a:r>
          </a:p>
        </p:txBody>
      </p:sp>
      <p:cxnSp>
        <p:nvCxnSpPr>
          <p:cNvPr id="7" name="直接连接符 6"/>
          <p:cNvCxnSpPr/>
          <p:nvPr/>
        </p:nvCxnSpPr>
        <p:spPr>
          <a:xfrm>
            <a:off x="1643064" y="3714751"/>
            <a:ext cx="6826250" cy="0"/>
          </a:xfrm>
          <a:prstGeom prst="line">
            <a:avLst/>
          </a:prstGeom>
        </p:spPr>
        <p:style>
          <a:lnRef idx="2">
            <a:schemeClr val="accent6"/>
          </a:lnRef>
          <a:fillRef idx="0">
            <a:schemeClr val="accent6"/>
          </a:fillRef>
          <a:effectRef idx="1">
            <a:schemeClr val="accent6"/>
          </a:effectRef>
          <a:fontRef idx="minor">
            <a:schemeClr val="tx1"/>
          </a:fontRef>
        </p:style>
      </p:cxnSp>
      <p:cxnSp>
        <p:nvCxnSpPr>
          <p:cNvPr id="13" name="直接连接符 12"/>
          <p:cNvCxnSpPr/>
          <p:nvPr/>
        </p:nvCxnSpPr>
        <p:spPr>
          <a:xfrm>
            <a:off x="671514" y="4502151"/>
            <a:ext cx="7797800" cy="0"/>
          </a:xfrm>
          <a:prstGeom prst="line">
            <a:avLst/>
          </a:prstGeom>
        </p:spPr>
        <p:style>
          <a:lnRef idx="2">
            <a:schemeClr val="accent6"/>
          </a:lnRef>
          <a:fillRef idx="0">
            <a:schemeClr val="accent6"/>
          </a:fillRef>
          <a:effectRef idx="1">
            <a:schemeClr val="accent6"/>
          </a:effectRef>
          <a:fontRef idx="minor">
            <a:schemeClr val="tx1"/>
          </a:fontRef>
        </p:style>
      </p:cxnSp>
      <p:cxnSp>
        <p:nvCxnSpPr>
          <p:cNvPr id="15" name="直接连接符 14"/>
          <p:cNvCxnSpPr/>
          <p:nvPr/>
        </p:nvCxnSpPr>
        <p:spPr>
          <a:xfrm>
            <a:off x="671514" y="5285317"/>
            <a:ext cx="374650" cy="0"/>
          </a:xfrm>
          <a:prstGeom prst="line">
            <a:avLst/>
          </a:prstGeom>
        </p:spPr>
        <p:style>
          <a:lnRef idx="2">
            <a:schemeClr val="accent6"/>
          </a:lnRef>
          <a:fillRef idx="0">
            <a:schemeClr val="accent6"/>
          </a:fillRef>
          <a:effectRef idx="1">
            <a:schemeClr val="accent6"/>
          </a:effectRef>
          <a:fontRef idx="minor">
            <a:schemeClr val="tx1"/>
          </a:fontRef>
        </p:style>
      </p:cxnSp>
      <p:cxnSp>
        <p:nvCxnSpPr>
          <p:cNvPr id="17" name="直接连接符 16"/>
          <p:cNvCxnSpPr/>
          <p:nvPr/>
        </p:nvCxnSpPr>
        <p:spPr>
          <a:xfrm>
            <a:off x="1112839" y="5285317"/>
            <a:ext cx="5997575" cy="0"/>
          </a:xfrm>
          <a:prstGeom prst="line">
            <a:avLst/>
          </a:prstGeom>
          <a:ln>
            <a:solidFill>
              <a:srgbClr val="00B0F0"/>
            </a:solidFill>
          </a:ln>
        </p:spPr>
        <p:style>
          <a:lnRef idx="2">
            <a:schemeClr val="accent4"/>
          </a:lnRef>
          <a:fillRef idx="0">
            <a:schemeClr val="accent4"/>
          </a:fillRef>
          <a:effectRef idx="1">
            <a:schemeClr val="accent4"/>
          </a:effectRef>
          <a:fontRef idx="minor">
            <a:schemeClr val="tx1"/>
          </a:fontRef>
        </p:style>
      </p:cxn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6386"/>
                                        </p:tgtEl>
                                        <p:attrNameLst>
                                          <p:attrName>style.visibility</p:attrName>
                                        </p:attrNameLst>
                                      </p:cBhvr>
                                      <p:to>
                                        <p:strVal val="visible"/>
                                      </p:to>
                                    </p:set>
                                    <p:animEffect transition="in" filter="barn(inVertical)">
                                      <p:cBhvr>
                                        <p:cTn id="7" dur="500"/>
                                        <p:tgtEl>
                                          <p:spTgt spid="1638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left)">
                                      <p:cBhvr>
                                        <p:cTn id="16" dur="500"/>
                                        <p:tgtEl>
                                          <p:spTgt spid="13"/>
                                        </p:tgtEl>
                                      </p:cBhvr>
                                    </p:animEffect>
                                  </p:childTnLst>
                                </p:cTn>
                              </p:par>
                            </p:childTnLst>
                          </p:cTn>
                        </p:par>
                        <p:par>
                          <p:cTn id="17" fill="hold">
                            <p:stCondLst>
                              <p:cond delay="1000"/>
                            </p:stCondLst>
                            <p:childTnLst>
                              <p:par>
                                <p:cTn id="18" presetID="22" presetClass="entr" presetSubtype="8" fill="hold"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wipe(left)">
                                      <p:cBhvr>
                                        <p:cTn id="20" dur="5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1000"/>
                                        <p:tgtEl>
                                          <p:spTgt spid="6"/>
                                        </p:tgtEl>
                                      </p:cBhvr>
                                    </p:animEffect>
                                    <p:anim calcmode="lin" valueType="num">
                                      <p:cBhvr>
                                        <p:cTn id="26" dur="1000" fill="hold"/>
                                        <p:tgtEl>
                                          <p:spTgt spid="6"/>
                                        </p:tgtEl>
                                        <p:attrNameLst>
                                          <p:attrName>ppt_x</p:attrName>
                                        </p:attrNameLst>
                                      </p:cBhvr>
                                      <p:tavLst>
                                        <p:tav tm="0">
                                          <p:val>
                                            <p:strVal val="#ppt_x"/>
                                          </p:val>
                                        </p:tav>
                                        <p:tav tm="100000">
                                          <p:val>
                                            <p:strVal val="#ppt_x"/>
                                          </p:val>
                                        </p:tav>
                                      </p:tavLst>
                                    </p:anim>
                                    <p:anim calcmode="lin" valueType="num">
                                      <p:cBhvr>
                                        <p:cTn id="27"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wipe(left)">
                                      <p:cBhvr>
                                        <p:cTn id="32" dur="500"/>
                                        <p:tgtEl>
                                          <p:spTgt spid="17"/>
                                        </p:tgtEl>
                                      </p:cBhvr>
                                    </p:animEffect>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grpId="0" nodeType="click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1000"/>
                                        <p:tgtEl>
                                          <p:spTgt spid="8"/>
                                        </p:tgtEl>
                                      </p:cBhvr>
                                    </p:animEffect>
                                    <p:anim calcmode="lin" valueType="num">
                                      <p:cBhvr>
                                        <p:cTn id="38" dur="1000" fill="hold"/>
                                        <p:tgtEl>
                                          <p:spTgt spid="8"/>
                                        </p:tgtEl>
                                        <p:attrNameLst>
                                          <p:attrName>ppt_x</p:attrName>
                                        </p:attrNameLst>
                                      </p:cBhvr>
                                      <p:tavLst>
                                        <p:tav tm="0">
                                          <p:val>
                                            <p:strVal val="#ppt_x"/>
                                          </p:val>
                                        </p:tav>
                                        <p:tav tm="100000">
                                          <p:val>
                                            <p:strVal val="#ppt_x"/>
                                          </p:val>
                                        </p:tav>
                                      </p:tavLst>
                                    </p:anim>
                                    <p:anim calcmode="lin" valueType="num">
                                      <p:cBhvr>
                                        <p:cTn id="3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6" grpId="0"/>
      <p:bldP spid="6" grpId="0"/>
      <p:bldP spid="8" grpId="0"/>
    </p:bldLst>
  </p:timing>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矩形 3"/>
          <p:cNvSpPr>
            <a:spLocks noChangeArrowheads="1"/>
          </p:cNvSpPr>
          <p:nvPr/>
        </p:nvSpPr>
        <p:spPr bwMode="auto">
          <a:xfrm>
            <a:off x="601664" y="1416051"/>
            <a:ext cx="7940675" cy="24006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ts val="6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    主席黯然的目光转向窗外，右手指指写字台，示意秘书将记录稿放在上面。</a:t>
            </a:r>
          </a:p>
        </p:txBody>
      </p:sp>
      <p:sp>
        <p:nvSpPr>
          <p:cNvPr id="11" name="矩形 10"/>
          <p:cNvSpPr>
            <a:spLocks noChangeArrowheads="1"/>
          </p:cNvSpPr>
          <p:nvPr/>
        </p:nvSpPr>
        <p:spPr bwMode="auto">
          <a:xfrm>
            <a:off x="1092200" y="3697818"/>
            <a:ext cx="1838325" cy="1667508"/>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1">
            <a:schemeClr val="accent3"/>
          </a:lnRef>
          <a:fillRef idx="2">
            <a:schemeClr val="accent3"/>
          </a:fillRef>
          <a:effectRef idx="1">
            <a:schemeClr val="accent3"/>
          </a:effectRef>
          <a:fontRef idx="minor">
            <a:schemeClr val="dk1"/>
          </a:fontRef>
        </p:style>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黑体" panose="02010609060101010101" pitchFamily="49" charset="-122"/>
                <a:ea typeface="黑体" panose="02010609060101010101" pitchFamily="49" charset="-122"/>
                <a:cs typeface="+mn-cs"/>
              </a:rPr>
              <a:t>动作描写</a:t>
            </a:r>
          </a:p>
        </p:txBody>
      </p:sp>
      <p:sp>
        <p:nvSpPr>
          <p:cNvPr id="5" name="矩形 4"/>
          <p:cNvSpPr>
            <a:spLocks noChangeArrowheads="1"/>
          </p:cNvSpPr>
          <p:nvPr/>
        </p:nvSpPr>
        <p:spPr bwMode="auto">
          <a:xfrm>
            <a:off x="1276350" y="730252"/>
            <a:ext cx="4127500" cy="14516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ts val="5335"/>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经历悲痛后的神情。</a:t>
            </a:r>
          </a:p>
        </p:txBody>
      </p:sp>
      <p:sp>
        <p:nvSpPr>
          <p:cNvPr id="6" name="矩形 5"/>
          <p:cNvSpPr>
            <a:spLocks noChangeArrowheads="1"/>
          </p:cNvSpPr>
          <p:nvPr/>
        </p:nvSpPr>
        <p:spPr bwMode="auto">
          <a:xfrm>
            <a:off x="3144839" y="2910418"/>
            <a:ext cx="5113337"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毛主席仍沉浸在悲痛的思念之中，而且不想因为自己感染到他人。</a:t>
            </a:r>
          </a:p>
        </p:txBody>
      </p:sp>
      <p:cxnSp>
        <p:nvCxnSpPr>
          <p:cNvPr id="7" name="直接连接符 6"/>
          <p:cNvCxnSpPr/>
          <p:nvPr/>
        </p:nvCxnSpPr>
        <p:spPr>
          <a:xfrm>
            <a:off x="2289175" y="2112435"/>
            <a:ext cx="2101850" cy="6351"/>
          </a:xfrm>
          <a:prstGeom prst="line">
            <a:avLst/>
          </a:prstGeom>
        </p:spPr>
        <p:style>
          <a:lnRef idx="2">
            <a:schemeClr val="accent6"/>
          </a:lnRef>
          <a:fillRef idx="0">
            <a:schemeClr val="accent6"/>
          </a:fillRef>
          <a:effectRef idx="1">
            <a:schemeClr val="accent6"/>
          </a:effectRef>
          <a:fontRef idx="minor">
            <a:schemeClr val="tx1"/>
          </a:fontRef>
        </p:style>
      </p:cxnSp>
      <p:sp>
        <p:nvSpPr>
          <p:cNvPr id="2" name="矩形: 圆角 1"/>
          <p:cNvSpPr/>
          <p:nvPr/>
        </p:nvSpPr>
        <p:spPr>
          <a:xfrm>
            <a:off x="4391025" y="1562101"/>
            <a:ext cx="819150" cy="575733"/>
          </a:xfrm>
          <a:prstGeom prst="roundRect">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8" name="矩形: 圆角 7"/>
          <p:cNvSpPr/>
          <p:nvPr/>
        </p:nvSpPr>
        <p:spPr>
          <a:xfrm>
            <a:off x="7237414" y="1562101"/>
            <a:ext cx="817562" cy="575733"/>
          </a:xfrm>
          <a:prstGeom prst="roundRect">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 name="矩形 2"/>
          <p:cNvSpPr>
            <a:spLocks noChangeArrowheads="1"/>
          </p:cNvSpPr>
          <p:nvPr/>
        </p:nvSpPr>
        <p:spPr bwMode="auto">
          <a:xfrm>
            <a:off x="3168651" y="5439834"/>
            <a:ext cx="506412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毛泽东是伟人，也是凡人。</a:t>
            </a:r>
          </a:p>
        </p:txBody>
      </p:sp>
      <p:sp>
        <p:nvSpPr>
          <p:cNvPr id="12" name="矩形: 圆角 11"/>
          <p:cNvSpPr/>
          <p:nvPr/>
        </p:nvSpPr>
        <p:spPr>
          <a:xfrm>
            <a:off x="1881189" y="2334685"/>
            <a:ext cx="815975" cy="575733"/>
          </a:xfrm>
          <a:prstGeom prst="roundRect">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randombar(horizontal)">
                                      <p:cBhvr>
                                        <p:cTn id="17" dur="500"/>
                                        <p:tgtEl>
                                          <p:spTgt spid="2"/>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randombar(horizontal)">
                                      <p:cBhvr>
                                        <p:cTn id="20" dur="500"/>
                                        <p:tgtEl>
                                          <p:spTgt spid="8"/>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randombar(horizontal)">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barn(inVertical)">
                                      <p:cBhvr>
                                        <p:cTn id="28" dur="500"/>
                                        <p:tgtEl>
                                          <p:spTgt spid="11"/>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barn(inVertical)">
                                      <p:cBhvr>
                                        <p:cTn id="33" dur="500"/>
                                        <p:tgtEl>
                                          <p:spTgt spid="6"/>
                                        </p:tgtEl>
                                      </p:cBhvr>
                                    </p:animEffect>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fade">
                                      <p:cBhvr>
                                        <p:cTn id="38" dur="1000"/>
                                        <p:tgtEl>
                                          <p:spTgt spid="3"/>
                                        </p:tgtEl>
                                      </p:cBhvr>
                                    </p:animEffect>
                                    <p:anim calcmode="lin" valueType="num">
                                      <p:cBhvr>
                                        <p:cTn id="39" dur="1000" fill="hold"/>
                                        <p:tgtEl>
                                          <p:spTgt spid="3"/>
                                        </p:tgtEl>
                                        <p:attrNameLst>
                                          <p:attrName>ppt_x</p:attrName>
                                        </p:attrNameLst>
                                      </p:cBhvr>
                                      <p:tavLst>
                                        <p:tav tm="0">
                                          <p:val>
                                            <p:strVal val="#ppt_x"/>
                                          </p:val>
                                        </p:tav>
                                        <p:tav tm="100000">
                                          <p:val>
                                            <p:strVal val="#ppt_x"/>
                                          </p:val>
                                        </p:tav>
                                      </p:tavLst>
                                    </p:anim>
                                    <p:anim calcmode="lin" valueType="num">
                                      <p:cBhvr>
                                        <p:cTn id="40"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5" grpId="0"/>
      <p:bldP spid="6" grpId="0"/>
      <p:bldP spid="2" grpId="0" animBg="1"/>
      <p:bldP spid="8" grpId="0" animBg="1"/>
      <p:bldP spid="3" grpId="0"/>
      <p:bldP spid="12" grpId="0" animBg="1"/>
    </p:bldLst>
  </p:timing>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矩形 3"/>
          <p:cNvSpPr>
            <a:spLocks noChangeArrowheads="1"/>
          </p:cNvSpPr>
          <p:nvPr/>
        </p:nvSpPr>
        <p:spPr bwMode="auto">
          <a:xfrm>
            <a:off x="1395414" y="903818"/>
            <a:ext cx="6738937" cy="1631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ts val="6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青山处处埋忠骨，何须马革裹尸还。</a:t>
            </a:r>
          </a:p>
        </p:txBody>
      </p:sp>
      <p:sp>
        <p:nvSpPr>
          <p:cNvPr id="11" name="矩形 10"/>
          <p:cNvSpPr>
            <a:spLocks noChangeArrowheads="1"/>
          </p:cNvSpPr>
          <p:nvPr/>
        </p:nvSpPr>
        <p:spPr bwMode="auto">
          <a:xfrm>
            <a:off x="579439" y="5107519"/>
            <a:ext cx="798512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70AD47">
                    <a:lumMod val="75000"/>
                  </a:srgbClr>
                </a:solidFill>
                <a:effectLst/>
                <a:uLnTx/>
                <a:uFillTx/>
                <a:latin typeface="楷体" panose="02010609060101010101" pitchFamily="49" charset="-122"/>
                <a:ea typeface="楷体" panose="02010609060101010101" pitchFamily="49" charset="-122"/>
                <a:cs typeface="+mn-cs"/>
              </a:rPr>
              <a:t>    引用古人诗句，体现了毛主席的伟人心志和博大胸襟。</a:t>
            </a:r>
          </a:p>
        </p:txBody>
      </p:sp>
      <p:sp>
        <p:nvSpPr>
          <p:cNvPr id="2" name="矩形 1"/>
          <p:cNvSpPr>
            <a:spLocks noChangeArrowheads="1"/>
          </p:cNvSpPr>
          <p:nvPr/>
        </p:nvSpPr>
        <p:spPr bwMode="auto">
          <a:xfrm>
            <a:off x="579439" y="2726267"/>
            <a:ext cx="7985125"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70AD47">
                    <a:lumMod val="75000"/>
                  </a:srgbClr>
                </a:solidFill>
                <a:effectLst/>
                <a:uLnTx/>
                <a:uFillTx/>
                <a:latin typeface="楷体" panose="02010609060101010101" pitchFamily="49" charset="-122"/>
                <a:ea typeface="楷体" panose="02010609060101010101" pitchFamily="49" charset="-122"/>
                <a:cs typeface="+mn-cs"/>
              </a:rPr>
              <a:t>    革命烈士既然将整个身心都奉献给了祖国，死后又何必一定要把尸体运回家乡安葬！即使长眠于异国他乡又有何妨？</a:t>
            </a:r>
          </a:p>
        </p:txBody>
      </p:sp>
      <p:sp>
        <p:nvSpPr>
          <p:cNvPr id="5" name="文本框 5"/>
          <p:cNvSpPr txBox="1">
            <a:spLocks noChangeArrowheads="1"/>
          </p:cNvSpPr>
          <p:nvPr/>
        </p:nvSpPr>
        <p:spPr bwMode="auto">
          <a:xfrm>
            <a:off x="579439" y="1610786"/>
            <a:ext cx="7985125"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50000"/>
              </a:lnSpc>
              <a:spcBef>
                <a:spcPts val="80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如何理解这句诗？引用这句诗有什么作用？</a:t>
            </a:r>
            <a:endParaRPr kumimoji="0" lang="en-US" altLang="zh-CN"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randombar(horizontal)">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barn(inVertical)">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 grpId="0"/>
      <p:bldP spid="5" grpId="0"/>
    </p:bldLst>
  </p:timing>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矩形 1"/>
          <p:cNvSpPr>
            <a:spLocks noChangeArrowheads="1"/>
          </p:cNvSpPr>
          <p:nvPr/>
        </p:nvSpPr>
        <p:spPr bwMode="auto">
          <a:xfrm>
            <a:off x="636588" y="1022351"/>
            <a:ext cx="7974012" cy="24006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ts val="6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    第二天早上，</a:t>
            </a:r>
            <a:r>
              <a:rPr kumimoji="0" lang="en-US" altLang="zh-CN"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记录稿被放在了枕头上，下面是被泪水打湿的枕巾。</a:t>
            </a:r>
          </a:p>
        </p:txBody>
      </p:sp>
      <p:sp>
        <p:nvSpPr>
          <p:cNvPr id="3" name="文本框 5"/>
          <p:cNvSpPr txBox="1">
            <a:spLocks noChangeArrowheads="1"/>
          </p:cNvSpPr>
          <p:nvPr/>
        </p:nvSpPr>
        <p:spPr bwMode="auto">
          <a:xfrm>
            <a:off x="1647826" y="2584452"/>
            <a:ext cx="5578475"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50000"/>
              </a:lnSpc>
              <a:spcBef>
                <a:spcPts val="800"/>
              </a:spcBef>
              <a:spcAft>
                <a:spcPct val="0"/>
              </a:spcAft>
              <a:buClrTx/>
              <a:buSzTx/>
              <a:buFontTx/>
              <a:buNone/>
              <a:defRPr/>
            </a:pPr>
            <a:r>
              <a:rPr kumimoji="0" lang="zh-CN" altLang="en-US" sz="4265" b="1" i="0" u="none" strike="noStrike" kern="1200" cap="none" spc="0" normalizeH="0" baseline="0" noProof="0" dirty="0">
                <a:ln>
                  <a:noFill/>
                </a:ln>
                <a:solidFill>
                  <a:srgbClr val="FF0000"/>
                </a:solidFill>
                <a:effectLst/>
                <a:uLnTx/>
                <a:uFillTx/>
                <a:latin typeface="等线" panose="02010600030101010101" pitchFamily="2" charset="-122"/>
                <a:ea typeface="等线" panose="02010600030101010101" pitchFamily="2" charset="-122"/>
                <a:cs typeface="+mn-cs"/>
              </a:rPr>
              <a:t>从这句话中，你看到了什么？</a:t>
            </a:r>
            <a:endParaRPr kumimoji="0" lang="en-US" altLang="zh-CN" sz="4265" b="1" i="0" u="none" strike="noStrike" kern="1200" cap="none" spc="0" normalizeH="0" baseline="0" noProof="0" dirty="0">
              <a:ln>
                <a:noFill/>
              </a:ln>
              <a:solidFill>
                <a:srgbClr val="FF0000"/>
              </a:solidFill>
              <a:effectLst/>
              <a:uLnTx/>
              <a:uFillTx/>
              <a:latin typeface="等线" panose="02010600030101010101" pitchFamily="2" charset="-122"/>
              <a:ea typeface="等线" panose="02010600030101010101" pitchFamily="2" charset="-122"/>
              <a:cs typeface="+mn-cs"/>
            </a:endParaRPr>
          </a:p>
        </p:txBody>
      </p:sp>
      <p:sp>
        <p:nvSpPr>
          <p:cNvPr id="4" name="矩形 3"/>
          <p:cNvSpPr>
            <a:spLocks noChangeArrowheads="1"/>
          </p:cNvSpPr>
          <p:nvPr/>
        </p:nvSpPr>
        <p:spPr bwMode="auto">
          <a:xfrm>
            <a:off x="768351" y="3591985"/>
            <a:ext cx="7607300"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夜深人静时，一位慈爱的父亲在床上辗转反侧，失声痛哭。</a:t>
            </a:r>
          </a:p>
        </p:txBody>
      </p:sp>
      <p:sp>
        <p:nvSpPr>
          <p:cNvPr id="5" name="矩形 4"/>
          <p:cNvSpPr>
            <a:spLocks noChangeArrowheads="1"/>
          </p:cNvSpPr>
          <p:nvPr/>
        </p:nvSpPr>
        <p:spPr bwMode="auto">
          <a:xfrm>
            <a:off x="1647825" y="5361518"/>
            <a:ext cx="5951538"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毛主席是平凡的，更是伟大的。</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randombar(horizontal)">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randombar(horizontal)">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左大括号 2"/>
          <p:cNvSpPr/>
          <p:nvPr/>
        </p:nvSpPr>
        <p:spPr>
          <a:xfrm>
            <a:off x="1504950" y="1782235"/>
            <a:ext cx="312738" cy="3765551"/>
          </a:xfrm>
          <a:prstGeom prst="leftBrace">
            <a:avLst>
              <a:gd name="adj1" fmla="val 36949"/>
              <a:gd name="adj2" fmla="val 50000"/>
            </a:avLst>
          </a:prstGeom>
        </p:spPr>
        <p:style>
          <a:lnRef idx="2">
            <a:schemeClr val="accent6"/>
          </a:lnRef>
          <a:fillRef idx="0">
            <a:schemeClr val="accent6"/>
          </a:fillRef>
          <a:effectRef idx="1">
            <a:schemeClr val="accent6"/>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10" name="文本框 5"/>
          <p:cNvSpPr txBox="1">
            <a:spLocks noChangeArrowheads="1"/>
          </p:cNvSpPr>
          <p:nvPr/>
        </p:nvSpPr>
        <p:spPr bwMode="auto">
          <a:xfrm>
            <a:off x="1752600" y="1648886"/>
            <a:ext cx="601345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0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接到电报</a:t>
            </a:r>
            <a:r>
              <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爱子牺牲，极度悲痛</a:t>
            </a:r>
            <a:endParaRPr kumimoji="0" lang="en-US" altLang="zh-CN" sz="40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1" name="文本框 5"/>
          <p:cNvSpPr txBox="1">
            <a:spLocks noChangeArrowheads="1"/>
          </p:cNvSpPr>
          <p:nvPr/>
        </p:nvSpPr>
        <p:spPr bwMode="auto">
          <a:xfrm>
            <a:off x="1820864" y="3738035"/>
            <a:ext cx="927100"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0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艰难抉择</a:t>
            </a:r>
            <a:endParaRPr kumimoji="0" lang="en-US" altLang="zh-CN" sz="40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6" name="左大括号 15"/>
          <p:cNvSpPr/>
          <p:nvPr/>
        </p:nvSpPr>
        <p:spPr>
          <a:xfrm flipH="1">
            <a:off x="7523163" y="1782235"/>
            <a:ext cx="328612" cy="3765551"/>
          </a:xfrm>
          <a:prstGeom prst="leftBrace">
            <a:avLst>
              <a:gd name="adj1" fmla="val 36949"/>
              <a:gd name="adj2" fmla="val 50000"/>
            </a:avLst>
          </a:prstGeom>
        </p:spPr>
        <p:style>
          <a:lnRef idx="2">
            <a:schemeClr val="accent6"/>
          </a:lnRef>
          <a:fillRef idx="0">
            <a:schemeClr val="accent6"/>
          </a:fillRef>
          <a:effectRef idx="1">
            <a:schemeClr val="accent6"/>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17" name="文本框 5"/>
          <p:cNvSpPr txBox="1">
            <a:spLocks noChangeArrowheads="1"/>
          </p:cNvSpPr>
          <p:nvPr/>
        </p:nvSpPr>
        <p:spPr bwMode="auto">
          <a:xfrm>
            <a:off x="7410725" y="2169586"/>
            <a:ext cx="1599925" cy="3001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lIns="91440" tIns="45720" rIns="91440" bIns="45720">
            <a:spAutoFit/>
          </a:bodyPr>
          <a:lstStyle/>
          <a:p>
            <a:pPr marL="0" marR="0" lvl="0" indent="0" algn="ctr" defTabSz="1219200" rtl="0" eaLnBrk="1" fontAlgn="base" latinLnBrk="0" hangingPunct="1">
              <a:lnSpc>
                <a:spcPct val="100000"/>
              </a:lnSpc>
              <a:spcBef>
                <a:spcPts val="80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常人情感</a:t>
            </a:r>
            <a:endParaRPr kumimoji="0" lang="en-US" altLang="zh-CN"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endParaRPr>
          </a:p>
          <a:p>
            <a:pPr marL="0" marR="0" lvl="0" indent="0" algn="ctr" defTabSz="1219200" rtl="0" eaLnBrk="1" fontAlgn="base" latinLnBrk="0" hangingPunct="1">
              <a:lnSpc>
                <a:spcPct val="100000"/>
              </a:lnSpc>
              <a:spcBef>
                <a:spcPts val="80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伟人胸怀</a:t>
            </a:r>
            <a:endParaRPr kumimoji="0" lang="en-US" altLang="zh-CN"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endParaRPr>
          </a:p>
        </p:txBody>
      </p:sp>
      <p:sp>
        <p:nvSpPr>
          <p:cNvPr id="25606" name="Text Box 14"/>
          <p:cNvSpPr txBox="1">
            <a:spLocks noChangeArrowheads="1"/>
          </p:cNvSpPr>
          <p:nvPr/>
        </p:nvSpPr>
        <p:spPr bwMode="auto">
          <a:xfrm>
            <a:off x="136526" y="2611968"/>
            <a:ext cx="1463675" cy="27176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33CC"/>
                </a:solidFill>
                <a:effectLst/>
                <a:uLnTx/>
                <a:uFillTx/>
                <a:latin typeface="宋体" panose="02010600030101010101" pitchFamily="2" charset="-122"/>
                <a:ea typeface="宋体" panose="02010600030101010101" pitchFamily="2" charset="-122"/>
                <a:cs typeface="+mn-cs"/>
              </a:rPr>
              <a:t>青山</a:t>
            </a:r>
            <a:endParaRPr kumimoji="0" lang="en-US" altLang="zh-CN" sz="4265" b="1" i="0" u="none" strike="noStrike" kern="1200" cap="none" spc="0" normalizeH="0" baseline="0" noProof="0">
              <a:ln>
                <a:noFill/>
              </a:ln>
              <a:solidFill>
                <a:srgbClr val="FF33CC"/>
              </a:solidFill>
              <a:effectLst/>
              <a:uLnTx/>
              <a:uFillTx/>
              <a:latin typeface="宋体" panose="02010600030101010101" pitchFamily="2" charset="-122"/>
              <a:ea typeface="宋体" panose="02010600030101010101" pitchFamily="2" charset="-122"/>
              <a:cs typeface="+mn-cs"/>
            </a:endParaRPr>
          </a:p>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33CC"/>
                </a:solidFill>
                <a:effectLst/>
                <a:uLnTx/>
                <a:uFillTx/>
                <a:latin typeface="宋体" panose="02010600030101010101" pitchFamily="2" charset="-122"/>
                <a:ea typeface="宋体" panose="02010600030101010101" pitchFamily="2" charset="-122"/>
                <a:cs typeface="+mn-cs"/>
              </a:rPr>
              <a:t>处处</a:t>
            </a:r>
            <a:endParaRPr kumimoji="0" lang="en-US" altLang="zh-CN" sz="4265" b="1" i="0" u="none" strike="noStrike" kern="1200" cap="none" spc="0" normalizeH="0" baseline="0" noProof="0">
              <a:ln>
                <a:noFill/>
              </a:ln>
              <a:solidFill>
                <a:srgbClr val="FF33CC"/>
              </a:solidFill>
              <a:effectLst/>
              <a:uLnTx/>
              <a:uFillTx/>
              <a:latin typeface="宋体" panose="02010600030101010101" pitchFamily="2" charset="-122"/>
              <a:ea typeface="宋体" panose="02010600030101010101" pitchFamily="2" charset="-122"/>
              <a:cs typeface="+mn-cs"/>
            </a:endParaRPr>
          </a:p>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33CC"/>
                </a:solidFill>
                <a:effectLst/>
                <a:uLnTx/>
                <a:uFillTx/>
                <a:latin typeface="宋体" panose="02010600030101010101" pitchFamily="2" charset="-122"/>
                <a:ea typeface="宋体" panose="02010600030101010101" pitchFamily="2" charset="-122"/>
                <a:cs typeface="+mn-cs"/>
              </a:rPr>
              <a:t>埋忠骨</a:t>
            </a:r>
            <a:endParaRPr kumimoji="0" lang="en-US" altLang="zh-CN" sz="4265" b="1" i="0" u="none" strike="noStrike" kern="1200" cap="none" spc="0" normalizeH="0" baseline="0" noProof="0">
              <a:ln>
                <a:noFill/>
              </a:ln>
              <a:solidFill>
                <a:srgbClr val="FF33CC"/>
              </a:solidFill>
              <a:effectLst/>
              <a:uLnTx/>
              <a:uFillTx/>
              <a:latin typeface="宋体" panose="02010600030101010101" pitchFamily="2" charset="-122"/>
              <a:ea typeface="宋体" panose="02010600030101010101" pitchFamily="2" charset="-122"/>
              <a:cs typeface="+mn-cs"/>
            </a:endParaRPr>
          </a:p>
        </p:txBody>
      </p:sp>
      <p:grpSp>
        <p:nvGrpSpPr>
          <p:cNvPr id="2" name="组合 1"/>
          <p:cNvGrpSpPr/>
          <p:nvPr/>
        </p:nvGrpSpPr>
        <p:grpSpPr bwMode="auto">
          <a:xfrm>
            <a:off x="300039" y="389468"/>
            <a:ext cx="2397125" cy="1654076"/>
            <a:chOff x="498463" y="383461"/>
            <a:chExt cx="2396528" cy="1241811"/>
          </a:xfrm>
        </p:grpSpPr>
        <p:sp>
          <p:nvSpPr>
            <p:cNvPr id="15372" name="文本框 85"/>
            <p:cNvSpPr txBox="1">
              <a:spLocks noChangeArrowheads="1"/>
            </p:cNvSpPr>
            <p:nvPr/>
          </p:nvSpPr>
          <p:spPr bwMode="auto">
            <a:xfrm>
              <a:off x="1021893" y="570457"/>
              <a:ext cx="1873098" cy="10548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200" b="1">
                  <a:ln w="12700" cmpd="sng">
                    <a:solidFill>
                      <a:schemeClr val="accent4"/>
                    </a:solidFill>
                    <a:prstDash val="solid"/>
                  </a:ln>
                  <a:solidFill>
                    <a:srgbClr val="00FFFF"/>
                  </a:solidFill>
                  <a:latin typeface="+mj-ea"/>
                  <a:ea typeface="+mj-ea"/>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12700" cmpd="sng">
                    <a:solidFill>
                      <a:srgbClr val="FFC000"/>
                    </a:solidFill>
                    <a:prstDash val="solid"/>
                  </a:ln>
                  <a:solidFill>
                    <a:srgbClr val="00FFFF"/>
                  </a:solidFill>
                  <a:effectLst/>
                  <a:uLnTx/>
                  <a:uFillTx/>
                  <a:latin typeface="等线 Light" panose="02010600030101010101" pitchFamily="2" charset="-122"/>
                  <a:ea typeface="等线 Light" panose="02010600030101010101" pitchFamily="2" charset="-122"/>
                  <a:cs typeface="+mn-cs"/>
                </a:rPr>
                <a:t>板书设计</a:t>
              </a:r>
            </a:p>
          </p:txBody>
        </p:sp>
        <p:pic>
          <p:nvPicPr>
            <p:cNvPr id="25609" name="图片 83"/>
            <p:cNvPicPr>
              <a:picLocks noChangeAspect="1" noChangeArrowheads="1"/>
            </p:cNvPicPr>
            <p:nvPr/>
          </p:nvPicPr>
          <p:blipFill>
            <a:blip r:embed="rId2" cstate="email"/>
            <a:srcRect/>
            <a:stretch>
              <a:fillRect/>
            </a:stretch>
          </p:blipFill>
          <p:spPr bwMode="auto">
            <a:xfrm>
              <a:off x="498463" y="383461"/>
              <a:ext cx="659082" cy="878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0" name="文本框 5"/>
          <p:cNvSpPr txBox="1">
            <a:spLocks noChangeArrowheads="1"/>
          </p:cNvSpPr>
          <p:nvPr/>
        </p:nvSpPr>
        <p:spPr bwMode="auto">
          <a:xfrm>
            <a:off x="2987675" y="2592918"/>
            <a:ext cx="4371975" cy="65761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70000"/>
              </a:lnSpc>
              <a:spcBef>
                <a:spcPts val="80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电报</a:t>
            </a:r>
            <a:r>
              <a:rPr kumimoji="0" lang="en-US" altLang="zh-CN" sz="40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zh-CN" altLang="en-US" sz="40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是否回国安葬</a:t>
            </a:r>
            <a:endParaRPr kumimoji="0" lang="en-US" altLang="zh-CN" sz="40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1" fontAlgn="base" latinLnBrk="0" hangingPunct="1">
              <a:lnSpc>
                <a:spcPct val="170000"/>
              </a:lnSpc>
              <a:spcBef>
                <a:spcPts val="80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朝鲜</a:t>
            </a:r>
            <a:r>
              <a:rPr kumimoji="0" lang="en-US" altLang="zh-CN" sz="40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zh-CN" altLang="en-US" sz="40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要求葬在朝鲜</a:t>
            </a:r>
            <a:endParaRPr kumimoji="0" lang="en-US" altLang="zh-CN" sz="40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1" fontAlgn="base" latinLnBrk="0" hangingPunct="1">
              <a:lnSpc>
                <a:spcPct val="170000"/>
              </a:lnSpc>
              <a:spcBef>
                <a:spcPts val="80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批示  何须马革裹尸还</a:t>
            </a:r>
            <a:endParaRPr kumimoji="0" lang="en-US" altLang="zh-CN" sz="40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21" name="左大括号 20"/>
          <p:cNvSpPr/>
          <p:nvPr/>
        </p:nvSpPr>
        <p:spPr>
          <a:xfrm>
            <a:off x="2743201" y="3064933"/>
            <a:ext cx="200025" cy="2717800"/>
          </a:xfrm>
          <a:prstGeom prst="leftBrace">
            <a:avLst>
              <a:gd name="adj1" fmla="val 36949"/>
              <a:gd name="adj2" fmla="val 50000"/>
            </a:avLst>
          </a:prstGeom>
        </p:spPr>
        <p:style>
          <a:lnRef idx="2">
            <a:schemeClr val="accent6"/>
          </a:lnRef>
          <a:fillRef idx="0">
            <a:schemeClr val="accent6"/>
          </a:fillRef>
          <a:effectRef idx="1">
            <a:schemeClr val="accent6"/>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1000"/>
                                        <p:tgtEl>
                                          <p:spTgt spid="11"/>
                                        </p:tgtEl>
                                      </p:cBhvr>
                                    </p:animEffect>
                                    <p:anim calcmode="lin" valueType="num">
                                      <p:cBhvr>
                                        <p:cTn id="20" dur="1000" fill="hold"/>
                                        <p:tgtEl>
                                          <p:spTgt spid="11"/>
                                        </p:tgtEl>
                                        <p:attrNameLst>
                                          <p:attrName>ppt_x</p:attrName>
                                        </p:attrNameLst>
                                      </p:cBhvr>
                                      <p:tavLst>
                                        <p:tav tm="0">
                                          <p:val>
                                            <p:strVal val="#ppt_x"/>
                                          </p:val>
                                        </p:tav>
                                        <p:tav tm="100000">
                                          <p:val>
                                            <p:strVal val="#ppt_x"/>
                                          </p:val>
                                        </p:tav>
                                      </p:tavLst>
                                    </p:anim>
                                    <p:anim calcmode="lin" valueType="num">
                                      <p:cBhvr>
                                        <p:cTn id="21"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barn(inVertical)">
                                      <p:cBhvr>
                                        <p:cTn id="26" dur="500"/>
                                        <p:tgtEl>
                                          <p:spTgt spid="21"/>
                                        </p:tgtEl>
                                      </p:cBhvr>
                                    </p:animEffect>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1000"/>
                                        <p:tgtEl>
                                          <p:spTgt spid="20"/>
                                        </p:tgtEl>
                                      </p:cBhvr>
                                    </p:animEffect>
                                    <p:anim calcmode="lin" valueType="num">
                                      <p:cBhvr>
                                        <p:cTn id="32" dur="1000" fill="hold"/>
                                        <p:tgtEl>
                                          <p:spTgt spid="20"/>
                                        </p:tgtEl>
                                        <p:attrNameLst>
                                          <p:attrName>ppt_x</p:attrName>
                                        </p:attrNameLst>
                                      </p:cBhvr>
                                      <p:tavLst>
                                        <p:tav tm="0">
                                          <p:val>
                                            <p:strVal val="#ppt_x"/>
                                          </p:val>
                                        </p:tav>
                                        <p:tav tm="100000">
                                          <p:val>
                                            <p:strVal val="#ppt_x"/>
                                          </p:val>
                                        </p:tav>
                                      </p:tavLst>
                                    </p:anim>
                                    <p:anim calcmode="lin" valueType="num">
                                      <p:cBhvr>
                                        <p:cTn id="33"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barn(inVertical)">
                                      <p:cBhvr>
                                        <p:cTn id="38" dur="500"/>
                                        <p:tgtEl>
                                          <p:spTgt spid="16"/>
                                        </p:tgtEl>
                                      </p:cBhvr>
                                    </p:animEffect>
                                  </p:childTnLst>
                                </p:cTn>
                              </p:par>
                            </p:childTnLst>
                          </p:cTn>
                        </p:par>
                        <p:par>
                          <p:cTn id="39" fill="hold">
                            <p:stCondLst>
                              <p:cond delay="500"/>
                            </p:stCondLst>
                            <p:childTnLst>
                              <p:par>
                                <p:cTn id="40" presetID="31"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1000" fill="hold"/>
                                        <p:tgtEl>
                                          <p:spTgt spid="17"/>
                                        </p:tgtEl>
                                        <p:attrNameLst>
                                          <p:attrName>ppt_w</p:attrName>
                                        </p:attrNameLst>
                                      </p:cBhvr>
                                      <p:tavLst>
                                        <p:tav tm="0">
                                          <p:val>
                                            <p:fltVal val="0"/>
                                          </p:val>
                                        </p:tav>
                                        <p:tav tm="100000">
                                          <p:val>
                                            <p:strVal val="#ppt_w"/>
                                          </p:val>
                                        </p:tav>
                                      </p:tavLst>
                                    </p:anim>
                                    <p:anim calcmode="lin" valueType="num">
                                      <p:cBhvr>
                                        <p:cTn id="43" dur="1000" fill="hold"/>
                                        <p:tgtEl>
                                          <p:spTgt spid="17"/>
                                        </p:tgtEl>
                                        <p:attrNameLst>
                                          <p:attrName>ppt_h</p:attrName>
                                        </p:attrNameLst>
                                      </p:cBhvr>
                                      <p:tavLst>
                                        <p:tav tm="0">
                                          <p:val>
                                            <p:fltVal val="0"/>
                                          </p:val>
                                        </p:tav>
                                        <p:tav tm="100000">
                                          <p:val>
                                            <p:strVal val="#ppt_h"/>
                                          </p:val>
                                        </p:tav>
                                      </p:tavLst>
                                    </p:anim>
                                    <p:anim calcmode="lin" valueType="num">
                                      <p:cBhvr>
                                        <p:cTn id="44" dur="1000" fill="hold"/>
                                        <p:tgtEl>
                                          <p:spTgt spid="17"/>
                                        </p:tgtEl>
                                        <p:attrNameLst>
                                          <p:attrName>style.rotation</p:attrName>
                                        </p:attrNameLst>
                                      </p:cBhvr>
                                      <p:tavLst>
                                        <p:tav tm="0">
                                          <p:val>
                                            <p:fltVal val="90"/>
                                          </p:val>
                                        </p:tav>
                                        <p:tav tm="100000">
                                          <p:val>
                                            <p:fltVal val="0"/>
                                          </p:val>
                                        </p:tav>
                                      </p:tavLst>
                                    </p:anim>
                                    <p:animEffect transition="in" filter="fade">
                                      <p:cBhvr>
                                        <p:cTn id="45"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P spid="16" grpId="0" animBg="1"/>
      <p:bldP spid="17" grpId="0"/>
      <p:bldP spid="20" grpId="0"/>
      <p:bldP spid="21" grpId="0" animBg="1"/>
    </p:bldLst>
  </p:timing>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矩形 4"/>
          <p:cNvSpPr>
            <a:spLocks noChangeArrowheads="1"/>
          </p:cNvSpPr>
          <p:nvPr/>
        </p:nvSpPr>
        <p:spPr bwMode="auto">
          <a:xfrm>
            <a:off x="673101" y="2150534"/>
            <a:ext cx="805497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00"/>
                </a:solidFill>
                <a:effectLst/>
                <a:uLnTx/>
                <a:uFillTx/>
                <a:latin typeface="楷体" panose="02010609060101010101" pitchFamily="49" charset="-122"/>
                <a:ea typeface="楷体" panose="02010609060101010101" pitchFamily="49" charset="-122"/>
                <a:cs typeface="+mn-cs"/>
              </a:rPr>
              <a:t>    面对亲人的生死离别，毛主席强忍老年丧子的悲痛，做出了常人难以理解的艰难抉择。他是平凡的，更是伟大的，他的拳拳爱子之心和旷达无私的胸襟令人钦佩！</a:t>
            </a:r>
            <a:endParaRPr kumimoji="0" lang="en-US" altLang="zh-CN" sz="4265" b="1" i="0" u="none" strike="noStrike" kern="1200" cap="none" spc="0" normalizeH="0" baseline="0" noProof="0">
              <a:ln>
                <a:noFill/>
              </a:ln>
              <a:solidFill>
                <a:srgbClr val="000000"/>
              </a:solidFill>
              <a:effectLst/>
              <a:uLnTx/>
              <a:uFillTx/>
              <a:latin typeface="楷体" panose="02010609060101010101" pitchFamily="49" charset="-122"/>
              <a:ea typeface="楷体" panose="02010609060101010101" pitchFamily="49" charset="-122"/>
              <a:cs typeface="+mn-cs"/>
            </a:endParaRPr>
          </a:p>
        </p:txBody>
      </p:sp>
      <p:grpSp>
        <p:nvGrpSpPr>
          <p:cNvPr id="2" name="组合 1"/>
          <p:cNvGrpSpPr/>
          <p:nvPr/>
        </p:nvGrpSpPr>
        <p:grpSpPr bwMode="auto">
          <a:xfrm>
            <a:off x="342901" y="285751"/>
            <a:ext cx="2397125" cy="1654076"/>
            <a:chOff x="498463" y="383461"/>
            <a:chExt cx="2396528" cy="1241812"/>
          </a:xfrm>
        </p:grpSpPr>
        <p:sp>
          <p:nvSpPr>
            <p:cNvPr id="5" name="文本框 85"/>
            <p:cNvSpPr txBox="1">
              <a:spLocks noChangeArrowheads="1"/>
            </p:cNvSpPr>
            <p:nvPr/>
          </p:nvSpPr>
          <p:spPr bwMode="auto">
            <a:xfrm>
              <a:off x="1021893" y="570457"/>
              <a:ext cx="1873098" cy="10548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200" b="1">
                  <a:ln w="12700" cmpd="sng">
                    <a:solidFill>
                      <a:schemeClr val="accent4"/>
                    </a:solidFill>
                    <a:prstDash val="solid"/>
                  </a:ln>
                  <a:solidFill>
                    <a:srgbClr val="00FFFF"/>
                  </a:solidFill>
                  <a:latin typeface="+mj-ea"/>
                  <a:ea typeface="+mj-ea"/>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12700" cmpd="sng">
                    <a:solidFill>
                      <a:srgbClr val="FFC000"/>
                    </a:solidFill>
                    <a:prstDash val="solid"/>
                  </a:ln>
                  <a:solidFill>
                    <a:srgbClr val="00FFFF"/>
                  </a:solidFill>
                  <a:effectLst/>
                  <a:uLnTx/>
                  <a:uFillTx/>
                  <a:latin typeface="等线 Light" panose="02010600030101010101" pitchFamily="2" charset="-122"/>
                  <a:ea typeface="等线 Light" panose="02010600030101010101" pitchFamily="2" charset="-122"/>
                  <a:cs typeface="+mn-cs"/>
                </a:rPr>
                <a:t>课堂小结</a:t>
              </a:r>
            </a:p>
          </p:txBody>
        </p:sp>
        <p:pic>
          <p:nvPicPr>
            <p:cNvPr id="26628" name="图片 83"/>
            <p:cNvPicPr>
              <a:picLocks noChangeAspect="1" noChangeArrowheads="1"/>
            </p:cNvPicPr>
            <p:nvPr/>
          </p:nvPicPr>
          <p:blipFill>
            <a:blip r:embed="rId2" cstate="email"/>
            <a:srcRect/>
            <a:stretch>
              <a:fillRect/>
            </a:stretch>
          </p:blipFill>
          <p:spPr bwMode="auto">
            <a:xfrm>
              <a:off x="498463" y="383461"/>
              <a:ext cx="659082" cy="878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4578"/>
                                        </p:tgtEl>
                                        <p:attrNameLst>
                                          <p:attrName>style.visibility</p:attrName>
                                        </p:attrNameLst>
                                      </p:cBhvr>
                                      <p:to>
                                        <p:strVal val="visible"/>
                                      </p:to>
                                    </p:set>
                                    <p:anim calcmode="lin" valueType="num">
                                      <p:cBhvr additive="base">
                                        <p:cTn id="7" dur="500" fill="hold"/>
                                        <p:tgtEl>
                                          <p:spTgt spid="24578"/>
                                        </p:tgtEl>
                                        <p:attrNameLst>
                                          <p:attrName>ppt_x</p:attrName>
                                        </p:attrNameLst>
                                      </p:cBhvr>
                                      <p:tavLst>
                                        <p:tav tm="0">
                                          <p:val>
                                            <p:strVal val="#ppt_x"/>
                                          </p:val>
                                        </p:tav>
                                        <p:tav tm="100000">
                                          <p:val>
                                            <p:strVal val="#ppt_x"/>
                                          </p:val>
                                        </p:tav>
                                      </p:tavLst>
                                    </p:anim>
                                    <p:anim calcmode="lin" valueType="num">
                                      <p:cBhvr additive="base">
                                        <p:cTn id="8" dur="500" fill="hold"/>
                                        <p:tgtEl>
                                          <p:spTgt spid="245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8"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135063" y="3084747"/>
            <a:ext cx="6769100" cy="2061334"/>
          </a:xfrm>
          <a:prstGeom prst="rect">
            <a:avLst/>
          </a:prstGeom>
          <a:solidFill>
            <a:schemeClr val="accent5">
              <a:lumMod val="60000"/>
              <a:lumOff val="40000"/>
            </a:schemeClr>
          </a:solidFill>
        </p:spPr>
        <p:txBody>
          <a:bodyPr anchor="ctr">
            <a:spAutoFit/>
          </a:bodyPr>
          <a:lstStyle/>
          <a:p>
            <a:pPr algn="ctr" defTabSz="1219200" fontAlgn="base">
              <a:lnSpc>
                <a:spcPct val="150000"/>
              </a:lnSpc>
              <a:spcBef>
                <a:spcPct val="0"/>
              </a:spcBef>
              <a:spcAft>
                <a:spcPct val="0"/>
              </a:spcAft>
              <a:defRPr/>
            </a:pPr>
            <a:r>
              <a:rPr lang="zh-CN" altLang="en-US" sz="4265" b="1" dirty="0">
                <a:solidFill>
                  <a:prstClr val="black"/>
                </a:solidFill>
                <a:latin typeface="楷体" panose="02010609060101010101" pitchFamily="49" charset="-122"/>
                <a:ea typeface="楷体" panose="02010609060101010101" pitchFamily="49" charset="-122"/>
              </a:rPr>
              <a:t>“我”和祖父在园子里做了哪些事？</a:t>
            </a:r>
            <a:endParaRPr lang="en-US" altLang="zh-CN" sz="4265" b="1" dirty="0">
              <a:solidFill>
                <a:prstClr val="black"/>
              </a:solidFill>
              <a:latin typeface="楷体" panose="02010609060101010101" pitchFamily="49" charset="-122"/>
              <a:ea typeface="楷体" panose="02010609060101010101" pitchFamily="49" charset="-122"/>
            </a:endParaRPr>
          </a:p>
        </p:txBody>
      </p:sp>
      <p:sp>
        <p:nvSpPr>
          <p:cNvPr id="3" name="矩形 2"/>
          <p:cNvSpPr/>
          <p:nvPr/>
        </p:nvSpPr>
        <p:spPr>
          <a:xfrm>
            <a:off x="1116013" y="1505713"/>
            <a:ext cx="6769100" cy="1076833"/>
          </a:xfrm>
          <a:prstGeom prst="rect">
            <a:avLst/>
          </a:prstGeom>
          <a:solidFill>
            <a:schemeClr val="accent6">
              <a:lumMod val="40000"/>
              <a:lumOff val="60000"/>
            </a:schemeClr>
          </a:solidFill>
        </p:spPr>
        <p:txBody>
          <a:bodyPr anchor="ctr">
            <a:spAutoFit/>
          </a:bodyPr>
          <a:lstStyle/>
          <a:p>
            <a:pPr algn="ctr" defTabSz="1219200" fontAlgn="base">
              <a:lnSpc>
                <a:spcPct val="150000"/>
              </a:lnSpc>
              <a:spcBef>
                <a:spcPct val="0"/>
              </a:spcBef>
              <a:spcAft>
                <a:spcPct val="0"/>
              </a:spcAft>
              <a:defRPr/>
            </a:pPr>
            <a:r>
              <a:rPr lang="zh-CN" altLang="en-US" sz="4265" b="1" dirty="0">
                <a:solidFill>
                  <a:prstClr val="black"/>
                </a:solidFill>
                <a:latin typeface="楷体" panose="02010609060101010101" pitchFamily="49" charset="-122"/>
                <a:ea typeface="楷体" panose="02010609060101010101" pitchFamily="49" charset="-122"/>
              </a:rPr>
              <a:t>园子里有什么？</a:t>
            </a:r>
            <a:endParaRPr lang="en-US" altLang="zh-CN" sz="4265" b="1" dirty="0">
              <a:solidFill>
                <a:prstClr val="black"/>
              </a:solidFill>
              <a:latin typeface="楷体" panose="02010609060101010101" pitchFamily="49" charset="-122"/>
              <a:ea typeface="楷体" panose="02010609060101010101" pitchFamily="49" charset="-122"/>
            </a:endParaRPr>
          </a:p>
        </p:txBody>
      </p:sp>
      <p:sp>
        <p:nvSpPr>
          <p:cNvPr id="4" name="矩形 3"/>
          <p:cNvSpPr/>
          <p:nvPr/>
        </p:nvSpPr>
        <p:spPr>
          <a:xfrm>
            <a:off x="1135063" y="4665896"/>
            <a:ext cx="6769100" cy="1076833"/>
          </a:xfrm>
          <a:prstGeom prst="rect">
            <a:avLst/>
          </a:prstGeom>
          <a:solidFill>
            <a:schemeClr val="accent4">
              <a:lumMod val="60000"/>
              <a:lumOff val="40000"/>
            </a:schemeClr>
          </a:solidFill>
        </p:spPr>
        <p:txBody>
          <a:bodyPr anchor="ctr">
            <a:spAutoFit/>
          </a:bodyPr>
          <a:lstStyle/>
          <a:p>
            <a:pPr algn="ctr" defTabSz="1219200" fontAlgn="base">
              <a:lnSpc>
                <a:spcPct val="150000"/>
              </a:lnSpc>
              <a:spcBef>
                <a:spcPct val="0"/>
              </a:spcBef>
              <a:spcAft>
                <a:spcPct val="0"/>
              </a:spcAft>
              <a:defRPr/>
            </a:pPr>
            <a:r>
              <a:rPr lang="zh-CN" altLang="en-US" sz="4265" b="1" dirty="0">
                <a:solidFill>
                  <a:prstClr val="black"/>
                </a:solidFill>
                <a:latin typeface="楷体" panose="02010609060101010101" pitchFamily="49" charset="-122"/>
                <a:ea typeface="楷体" panose="02010609060101010101" pitchFamily="49" charset="-122"/>
              </a:rPr>
              <a:t>祖父的园子有什么特别之处？</a:t>
            </a:r>
            <a:endParaRPr lang="en-US" altLang="zh-CN" sz="4265" b="1" dirty="0">
              <a:solidFill>
                <a:prstClr val="black"/>
              </a:solidFill>
              <a:latin typeface="楷体" panose="02010609060101010101" pitchFamily="49" charset="-122"/>
              <a:ea typeface="楷体" panose="02010609060101010101" pitchFamily="49" charset="-122"/>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grpId="0" nodeType="clickEffect">
                                  <p:stCondLst>
                                    <p:cond delay="0"/>
                                  </p:stCondLst>
                                  <p:childTnLst>
                                    <p:animScale>
                                      <p:cBhvr>
                                        <p:cTn id="6" dur="2000" fill="hold"/>
                                        <p:tgtEl>
                                          <p:spTgt spid="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内容占位符 2"/>
          <p:cNvSpPr txBox="1">
            <a:spLocks noChangeArrowheads="1"/>
          </p:cNvSpPr>
          <p:nvPr/>
        </p:nvSpPr>
        <p:spPr bwMode="auto">
          <a:xfrm>
            <a:off x="1049339" y="1439334"/>
            <a:ext cx="7354887" cy="6918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lvl1pPr marL="514350" indent="-51435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85800" marR="0" lvl="0" indent="-685800" algn="l" defTabSz="1219200" rtl="0" eaLnBrk="1" fontAlgn="base" latinLnBrk="0" hangingPunct="1">
              <a:lnSpc>
                <a:spcPct val="130000"/>
              </a:lnSpc>
              <a:spcBef>
                <a:spcPct val="0"/>
              </a:spcBef>
              <a:spcAft>
                <a:spcPct val="0"/>
              </a:spcAft>
              <a:buClrTx/>
              <a:buSzTx/>
              <a:buFont typeface="Times New Roman" panose="02020603050405020304" pitchFamily="18" charset="0"/>
              <a:buAutoNum type="arabicPeriod"/>
              <a:defRPr/>
            </a:pP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把自己深受感动或特别喜欢的部分画出来，多读几遍，并随笔记下自己的感受。</a:t>
            </a:r>
            <a:endParaRPr kumimoji="0" lang="en-US" altLang="zh-CN"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endParaRPr>
          </a:p>
          <a:p>
            <a:pPr marL="685800" marR="0" lvl="0" indent="-685800" algn="l" defTabSz="1219200" rtl="0" eaLnBrk="1" fontAlgn="base" latinLnBrk="0" hangingPunct="1">
              <a:lnSpc>
                <a:spcPct val="130000"/>
              </a:lnSpc>
              <a:spcBef>
                <a:spcPct val="0"/>
              </a:spcBef>
              <a:spcAft>
                <a:spcPct val="0"/>
              </a:spcAft>
              <a:buClrTx/>
              <a:buSzTx/>
              <a:buFont typeface="Times New Roman" panose="02020603050405020304" pitchFamily="18" charset="0"/>
              <a:buAutoNum type="arabicPeriod"/>
              <a:defRPr/>
            </a:pP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小练笔：写一写毛主席收到电报那一夜的情景（主席想了什么，做了为什么等）。</a:t>
            </a:r>
            <a:endParaRPr kumimoji="0" lang="zh-CN"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grpSp>
        <p:nvGrpSpPr>
          <p:cNvPr id="2" name="组合 1"/>
          <p:cNvGrpSpPr/>
          <p:nvPr/>
        </p:nvGrpSpPr>
        <p:grpSpPr bwMode="auto">
          <a:xfrm>
            <a:off x="465139" y="268817"/>
            <a:ext cx="2397125" cy="1654076"/>
            <a:chOff x="498463" y="383461"/>
            <a:chExt cx="2396528" cy="1241812"/>
          </a:xfrm>
        </p:grpSpPr>
        <p:sp>
          <p:nvSpPr>
            <p:cNvPr id="5" name="文本框 85"/>
            <p:cNvSpPr txBox="1">
              <a:spLocks noChangeArrowheads="1"/>
            </p:cNvSpPr>
            <p:nvPr/>
          </p:nvSpPr>
          <p:spPr bwMode="auto">
            <a:xfrm>
              <a:off x="1021893" y="570457"/>
              <a:ext cx="1873098" cy="10548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200" b="1">
                  <a:ln w="12700" cmpd="sng">
                    <a:solidFill>
                      <a:schemeClr val="accent4"/>
                    </a:solidFill>
                    <a:prstDash val="solid"/>
                  </a:ln>
                  <a:solidFill>
                    <a:srgbClr val="00FFFF"/>
                  </a:solidFill>
                  <a:latin typeface="+mj-ea"/>
                  <a:ea typeface="+mj-ea"/>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12700" cmpd="sng">
                    <a:solidFill>
                      <a:srgbClr val="FFC000"/>
                    </a:solidFill>
                    <a:prstDash val="solid"/>
                  </a:ln>
                  <a:solidFill>
                    <a:srgbClr val="00FFFF"/>
                  </a:solidFill>
                  <a:effectLst/>
                  <a:uLnTx/>
                  <a:uFillTx/>
                  <a:latin typeface="等线 Light" panose="02010600030101010101" pitchFamily="2" charset="-122"/>
                  <a:ea typeface="等线 Light" panose="02010600030101010101" pitchFamily="2" charset="-122"/>
                  <a:cs typeface="+mn-cs"/>
                </a:rPr>
                <a:t>课后作业</a:t>
              </a:r>
            </a:p>
          </p:txBody>
        </p:sp>
        <p:pic>
          <p:nvPicPr>
            <p:cNvPr id="35844" name="图片 83"/>
            <p:cNvPicPr>
              <a:picLocks noChangeAspect="1" noChangeArrowheads="1"/>
            </p:cNvPicPr>
            <p:nvPr/>
          </p:nvPicPr>
          <p:blipFill>
            <a:blip r:embed="rId2" cstate="email"/>
            <a:srcRect/>
            <a:stretch>
              <a:fillRect/>
            </a:stretch>
          </p:blipFill>
          <p:spPr bwMode="auto">
            <a:xfrm>
              <a:off x="498463" y="383461"/>
              <a:ext cx="659082" cy="878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ransition spd="slow">
    <p:cover dir="rd"/>
  </p:transition>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文本框 1"/>
          <p:cNvSpPr txBox="1">
            <a:spLocks noChangeArrowheads="1"/>
          </p:cNvSpPr>
          <p:nvPr/>
        </p:nvSpPr>
        <p:spPr bwMode="auto">
          <a:xfrm>
            <a:off x="1097654" y="2002394"/>
            <a:ext cx="5789613"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en-US" altLang="zh-CN"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11 </a:t>
            </a:r>
            <a:r>
              <a:rPr kumimoji="0" lang="zh-CN" altLang="en-US"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军神</a:t>
            </a:r>
          </a:p>
        </p:txBody>
      </p:sp>
    </p:spTree>
  </p:cSld>
  <p:clrMapOvr>
    <a:masterClrMapping/>
  </p:clrMapOvr>
  <p:transition/>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文本框 5"/>
          <p:cNvSpPr txBox="1">
            <a:spLocks noChangeArrowheads="1"/>
          </p:cNvSpPr>
          <p:nvPr/>
        </p:nvSpPr>
        <p:spPr bwMode="auto">
          <a:xfrm>
            <a:off x="860426" y="1576918"/>
            <a:ext cx="7535863"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ts val="8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自由读课文，把不认识的字圈出来多读几遍，并把</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宋体" panose="02010600030101010101" pitchFamily="2" charset="-122"/>
                <a:cs typeface="+mn-cs"/>
              </a:rPr>
              <a:t>课文读通顺，然后</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说一说：课文记叙了一件什么事？</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p:txBody>
      </p:sp>
      <p:grpSp>
        <p:nvGrpSpPr>
          <p:cNvPr id="2" name="组合 1"/>
          <p:cNvGrpSpPr/>
          <p:nvPr/>
        </p:nvGrpSpPr>
        <p:grpSpPr bwMode="auto">
          <a:xfrm>
            <a:off x="860426" y="281517"/>
            <a:ext cx="2295525" cy="1662542"/>
            <a:chOff x="498463" y="383461"/>
            <a:chExt cx="2294955" cy="1248168"/>
          </a:xfrm>
        </p:grpSpPr>
        <p:sp>
          <p:nvSpPr>
            <p:cNvPr id="7" name="文本框 85"/>
            <p:cNvSpPr txBox="1">
              <a:spLocks noChangeArrowheads="1"/>
            </p:cNvSpPr>
            <p:nvPr/>
          </p:nvSpPr>
          <p:spPr bwMode="auto">
            <a:xfrm>
              <a:off x="920320" y="576813"/>
              <a:ext cx="1873098" cy="10548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200" b="1">
                  <a:ln w="12700" cmpd="sng">
                    <a:solidFill>
                      <a:schemeClr val="accent4"/>
                    </a:solidFill>
                    <a:prstDash val="solid"/>
                  </a:ln>
                  <a:solidFill>
                    <a:srgbClr val="00FFFF"/>
                  </a:solidFill>
                  <a:latin typeface="+mj-ea"/>
                  <a:ea typeface="+mj-ea"/>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12700" cmpd="sng">
                    <a:solidFill>
                      <a:srgbClr val="FFC000"/>
                    </a:solidFill>
                    <a:prstDash val="solid"/>
                  </a:ln>
                  <a:solidFill>
                    <a:srgbClr val="00FFFF"/>
                  </a:solidFill>
                  <a:effectLst/>
                  <a:uLnTx/>
                  <a:uFillTx/>
                  <a:latin typeface="等线 Light" panose="02010600030101010101" pitchFamily="2" charset="-122"/>
                  <a:ea typeface="等线 Light" panose="02010600030101010101" pitchFamily="2" charset="-122"/>
                  <a:cs typeface="+mn-cs"/>
                </a:rPr>
                <a:t>初读课文</a:t>
              </a:r>
            </a:p>
          </p:txBody>
        </p:sp>
        <p:pic>
          <p:nvPicPr>
            <p:cNvPr id="8196" name="图片 83"/>
            <p:cNvPicPr>
              <a:picLocks noChangeAspect="1" noChangeArrowheads="1"/>
            </p:cNvPicPr>
            <p:nvPr/>
          </p:nvPicPr>
          <p:blipFill>
            <a:blip r:embed="rId2" cstate="email"/>
            <a:srcRect/>
            <a:stretch>
              <a:fillRect/>
            </a:stretch>
          </p:blipFill>
          <p:spPr bwMode="auto">
            <a:xfrm>
              <a:off x="498463" y="383461"/>
              <a:ext cx="659082" cy="878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0" name="文本框 5"/>
          <p:cNvSpPr txBox="1">
            <a:spLocks noChangeArrowheads="1"/>
          </p:cNvSpPr>
          <p:nvPr/>
        </p:nvSpPr>
        <p:spPr bwMode="auto">
          <a:xfrm>
            <a:off x="860426" y="4231218"/>
            <a:ext cx="7732713"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30000"/>
              </a:lnSpc>
              <a:spcBef>
                <a:spcPts val="80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刘伯承在重庆治疗受伤的眼睛时拒绝使用麻醉剂。</a:t>
            </a:r>
            <a:endPar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823913" y="306918"/>
            <a:ext cx="2439987" cy="1599744"/>
            <a:chOff x="498463" y="383461"/>
            <a:chExt cx="2439537" cy="1201022"/>
          </a:xfrm>
        </p:grpSpPr>
        <p:sp>
          <p:nvSpPr>
            <p:cNvPr id="28" name="文本框 85"/>
            <p:cNvSpPr txBox="1">
              <a:spLocks noChangeArrowheads="1"/>
            </p:cNvSpPr>
            <p:nvPr/>
          </p:nvSpPr>
          <p:spPr bwMode="auto">
            <a:xfrm>
              <a:off x="1064902" y="529667"/>
              <a:ext cx="1873098" cy="10548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200" b="1">
                  <a:ln w="12700" cmpd="sng">
                    <a:solidFill>
                      <a:schemeClr val="accent4"/>
                    </a:solidFill>
                    <a:prstDash val="solid"/>
                  </a:ln>
                  <a:solidFill>
                    <a:srgbClr val="00FFFF"/>
                  </a:solidFill>
                  <a:latin typeface="+mj-ea"/>
                  <a:ea typeface="+mj-ea"/>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12700" cmpd="sng">
                    <a:solidFill>
                      <a:srgbClr val="FFC000"/>
                    </a:solidFill>
                    <a:prstDash val="solid"/>
                  </a:ln>
                  <a:solidFill>
                    <a:srgbClr val="7030A0"/>
                  </a:solidFill>
                  <a:effectLst/>
                  <a:uLnTx/>
                  <a:uFillTx/>
                  <a:latin typeface="等线 Light" panose="02010600030101010101" pitchFamily="2" charset="-122"/>
                  <a:ea typeface="等线 Light" panose="02010600030101010101" pitchFamily="2" charset="-122"/>
                  <a:cs typeface="+mn-cs"/>
                </a:rPr>
                <a:t>字词学习</a:t>
              </a:r>
            </a:p>
          </p:txBody>
        </p:sp>
        <p:pic>
          <p:nvPicPr>
            <p:cNvPr id="9219" name="图片 83"/>
            <p:cNvPicPr>
              <a:picLocks noChangeAspect="1" noChangeArrowheads="1"/>
            </p:cNvPicPr>
            <p:nvPr/>
          </p:nvPicPr>
          <p:blipFill>
            <a:blip r:embed="rId2" cstate="email"/>
            <a:srcRect/>
            <a:stretch>
              <a:fillRect/>
            </a:stretch>
          </p:blipFill>
          <p:spPr bwMode="auto">
            <a:xfrm>
              <a:off x="498463" y="383461"/>
              <a:ext cx="659082" cy="878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 name="矩形: 圆角 29"/>
          <p:cNvSpPr/>
          <p:nvPr/>
        </p:nvSpPr>
        <p:spPr>
          <a:xfrm>
            <a:off x="744539" y="1676401"/>
            <a:ext cx="7653337" cy="4569884"/>
          </a:xfrm>
          <a:prstGeom prst="roundRect">
            <a:avLst/>
          </a:prstGeom>
          <a:noFill/>
          <a:ln>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800" b="0"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9221" name="Rectangle 2"/>
          <p:cNvSpPr txBox="1">
            <a:spLocks noRot="1" noChangeArrowheads="1"/>
          </p:cNvSpPr>
          <p:nvPr/>
        </p:nvSpPr>
        <p:spPr bwMode="auto">
          <a:xfrm>
            <a:off x="1196975" y="1655235"/>
            <a:ext cx="6980238" cy="4474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lstStyle/>
          <a:p>
            <a:pPr marL="0" marR="0" lvl="0" indent="0" algn="l" defTabSz="1219200" rtl="0" eaLnBrk="0" fontAlgn="base" latinLnBrk="0" hangingPunct="0">
              <a:lnSpc>
                <a:spcPct val="16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重庆    诊所    沃克    年龄</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6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土匪    绷带    审视   麻醉剂</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6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施行    吭声    崭新    由衷</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6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堪称    慈祥    荣幸</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7" name="Rectangle 2"/>
          <p:cNvSpPr txBox="1">
            <a:spLocks noRot="1" noChangeArrowheads="1"/>
          </p:cNvSpPr>
          <p:nvPr/>
        </p:nvSpPr>
        <p:spPr bwMode="auto">
          <a:xfrm>
            <a:off x="1196975" y="1655233"/>
            <a:ext cx="6980238" cy="47688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lstStyle/>
          <a:p>
            <a:pPr marL="0" marR="0" lvl="0" indent="0" algn="l" defTabSz="1219200" rtl="0" eaLnBrk="0" fontAlgn="base" latinLnBrk="0" hangingPunct="0">
              <a:lnSpc>
                <a:spcPct val="16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重庆    诊所    </a:t>
            </a:r>
            <a:r>
              <a:rPr kumimoji="0" lang="zh-CN" altLang="en-US" sz="4800"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沃</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克    年龄</a:t>
            </a:r>
          </a:p>
          <a:p>
            <a:pPr marL="0" marR="0" lvl="0" indent="0" algn="l" defTabSz="1219200" rtl="0" eaLnBrk="0" fontAlgn="base" latinLnBrk="0" hangingPunct="0">
              <a:lnSpc>
                <a:spcPct val="16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土</a:t>
            </a:r>
            <a:r>
              <a:rPr kumimoji="0" lang="zh-CN" altLang="en-US" sz="4800"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匪</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绷</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带    审视   麻醉剂</a:t>
            </a:r>
          </a:p>
          <a:p>
            <a:pPr marL="0" marR="0" lvl="0" indent="0" algn="l" defTabSz="1219200" rtl="0" eaLnBrk="0" fontAlgn="base" latinLnBrk="0" hangingPunct="0">
              <a:lnSpc>
                <a:spcPct val="16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施行    </a:t>
            </a:r>
            <a:r>
              <a:rPr kumimoji="0" lang="zh-CN" altLang="en-US" sz="4800"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吭</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声    崭新    由</a:t>
            </a:r>
            <a:r>
              <a:rPr kumimoji="0" lang="zh-CN" altLang="en-US" sz="4800"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衷</a:t>
            </a:r>
          </a:p>
          <a:p>
            <a:pPr marL="0" marR="0" lvl="0" indent="0" algn="l" defTabSz="1219200" rtl="0" eaLnBrk="0" fontAlgn="base" latinLnBrk="0" hangingPunct="0">
              <a:lnSpc>
                <a:spcPct val="16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堪</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称    慈祥    荣幸</a:t>
            </a:r>
          </a:p>
        </p:txBody>
      </p:sp>
      <p:grpSp>
        <p:nvGrpSpPr>
          <p:cNvPr id="3" name="组合 1"/>
          <p:cNvGrpSpPr/>
          <p:nvPr/>
        </p:nvGrpSpPr>
        <p:grpSpPr bwMode="auto">
          <a:xfrm>
            <a:off x="3795713" y="433919"/>
            <a:ext cx="1781175" cy="1729152"/>
            <a:chOff x="3758769" y="90206"/>
            <a:chExt cx="1782180" cy="1296593"/>
          </a:xfrm>
        </p:grpSpPr>
        <p:sp>
          <p:nvSpPr>
            <p:cNvPr id="32" name="Text Box 15"/>
            <p:cNvSpPr txBox="1">
              <a:spLocks noChangeArrowheads="1"/>
            </p:cNvSpPr>
            <p:nvPr/>
          </p:nvSpPr>
          <p:spPr bwMode="auto">
            <a:xfrm>
              <a:off x="4103069" y="333269"/>
              <a:ext cx="1437880" cy="1053530"/>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ts val="16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我会读</a:t>
              </a:r>
            </a:p>
          </p:txBody>
        </p:sp>
        <p:pic>
          <p:nvPicPr>
            <p:cNvPr id="9225" name="图片 2"/>
            <p:cNvPicPr>
              <a:picLocks noChangeAspect="1" noChangeArrowheads="1"/>
            </p:cNvPicPr>
            <p:nvPr/>
          </p:nvPicPr>
          <p:blipFill>
            <a:blip r:embed="rId3" cstate="email"/>
            <a:srcRect/>
            <a:stretch>
              <a:fillRect/>
            </a:stretch>
          </p:blipFill>
          <p:spPr bwMode="auto">
            <a:xfrm>
              <a:off x="3758769" y="90206"/>
              <a:ext cx="490097" cy="879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4" descr="C:\Users\Administrator\Desktop\a684670a73abc638-af4945195a37f820-128f95c57e14d0e2d9c730db64e7ba8c.jpg"/>
          <p:cNvPicPr>
            <a:picLocks noChangeAspect="1" noChangeArrowheads="1"/>
          </p:cNvPicPr>
          <p:nvPr/>
        </p:nvPicPr>
        <p:blipFill>
          <a:blip r:embed="rId2"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组合 5"/>
          <p:cNvGrpSpPr/>
          <p:nvPr/>
        </p:nvGrpSpPr>
        <p:grpSpPr bwMode="auto">
          <a:xfrm>
            <a:off x="5399088" y="833968"/>
            <a:ext cx="1414462" cy="2666366"/>
            <a:chOff x="3972633" y="1772336"/>
            <a:chExt cx="1414758" cy="1997997"/>
          </a:xfrm>
        </p:grpSpPr>
        <p:pic>
          <p:nvPicPr>
            <p:cNvPr id="10243" name="Picture 3"/>
            <p:cNvPicPr>
              <a:picLocks noChangeAspect="1" noChangeArrowheads="1"/>
            </p:cNvPicPr>
            <p:nvPr/>
          </p:nvPicPr>
          <p:blipFill>
            <a:blip r:embed="rId3" cstate="email"/>
            <a:srcRect/>
            <a:stretch>
              <a:fillRect/>
            </a:stretch>
          </p:blipFill>
          <p:spPr bwMode="auto">
            <a:xfrm>
              <a:off x="3972633" y="1772336"/>
              <a:ext cx="1414758" cy="17355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Box 8"/>
            <p:cNvSpPr txBox="1"/>
            <p:nvPr/>
          </p:nvSpPr>
          <p:spPr>
            <a:xfrm>
              <a:off x="4302902" y="3209333"/>
              <a:ext cx="734650" cy="561000"/>
            </a:xfrm>
            <a:prstGeom prst="rect">
              <a:avLst/>
            </a:prstGeom>
            <a:solidFill>
              <a:srgbClr val="66FFFF">
                <a:alpha val="87843"/>
              </a:srgbClr>
            </a:solidFill>
            <a:ln>
              <a:noFill/>
            </a:ln>
          </p:spPr>
          <p:style>
            <a:lnRef idx="1">
              <a:schemeClr val="accent4"/>
            </a:lnRef>
            <a:fillRef idx="2">
              <a:schemeClr val="accent4"/>
            </a:fillRef>
            <a:effectRef idx="1">
              <a:schemeClr val="accent4"/>
            </a:effectRef>
            <a:fontRef idx="minor">
              <a:schemeClr val="dk1"/>
            </a:fontRef>
          </p:style>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rPr>
                <a:t>绷</a:t>
              </a:r>
            </a:p>
          </p:txBody>
        </p:sp>
      </p:grpSp>
      <p:grpSp>
        <p:nvGrpSpPr>
          <p:cNvPr id="3" name="组合 11"/>
          <p:cNvGrpSpPr/>
          <p:nvPr/>
        </p:nvGrpSpPr>
        <p:grpSpPr bwMode="auto">
          <a:xfrm>
            <a:off x="5895975" y="3124200"/>
            <a:ext cx="1574800" cy="2907665"/>
            <a:chOff x="1624786" y="1169677"/>
            <a:chExt cx="1574979" cy="2181793"/>
          </a:xfrm>
        </p:grpSpPr>
        <p:pic>
          <p:nvPicPr>
            <p:cNvPr id="10246" name="Picture 3"/>
            <p:cNvPicPr>
              <a:picLocks noChangeAspect="1" noChangeArrowheads="1"/>
            </p:cNvPicPr>
            <p:nvPr/>
          </p:nvPicPr>
          <p:blipFill>
            <a:blip r:embed="rId4" cstate="email"/>
            <a:srcRect/>
            <a:stretch>
              <a:fillRect/>
            </a:stretch>
          </p:blipFill>
          <p:spPr bwMode="auto">
            <a:xfrm>
              <a:off x="1624786" y="1169677"/>
              <a:ext cx="1574979" cy="1932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TextBox 14"/>
            <p:cNvSpPr txBox="1"/>
            <p:nvPr/>
          </p:nvSpPr>
          <p:spPr>
            <a:xfrm>
              <a:off x="2064574" y="2789702"/>
              <a:ext cx="734579" cy="561768"/>
            </a:xfrm>
            <a:prstGeom prst="rect">
              <a:avLst/>
            </a:prstGeom>
            <a:solidFill>
              <a:srgbClr val="FFFF00"/>
            </a:solidFill>
            <a:ln>
              <a:noFill/>
            </a:ln>
          </p:spPr>
          <p:style>
            <a:lnRef idx="1">
              <a:schemeClr val="accent4"/>
            </a:lnRef>
            <a:fillRef idx="2">
              <a:schemeClr val="accent4"/>
            </a:fillRef>
            <a:effectRef idx="1">
              <a:schemeClr val="accent4"/>
            </a:effectRef>
            <a:fontRef idx="minor">
              <a:schemeClr val="dk1"/>
            </a:fontRef>
          </p:style>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rPr>
                <a:t>堪</a:t>
              </a:r>
            </a:p>
          </p:txBody>
        </p:sp>
      </p:grpSp>
      <p:grpSp>
        <p:nvGrpSpPr>
          <p:cNvPr id="4" name="组合 14"/>
          <p:cNvGrpSpPr/>
          <p:nvPr/>
        </p:nvGrpSpPr>
        <p:grpSpPr bwMode="auto">
          <a:xfrm>
            <a:off x="1336675" y="1388534"/>
            <a:ext cx="1416050" cy="2693882"/>
            <a:chOff x="3648235" y="1674679"/>
            <a:chExt cx="1415765" cy="2018227"/>
          </a:xfrm>
        </p:grpSpPr>
        <p:pic>
          <p:nvPicPr>
            <p:cNvPr id="10249" name="Picture 3"/>
            <p:cNvPicPr>
              <a:picLocks noChangeAspect="1" noChangeArrowheads="1"/>
            </p:cNvPicPr>
            <p:nvPr/>
          </p:nvPicPr>
          <p:blipFill>
            <a:blip r:embed="rId3" cstate="email"/>
            <a:srcRect/>
            <a:stretch>
              <a:fillRect/>
            </a:stretch>
          </p:blipFill>
          <p:spPr bwMode="auto">
            <a:xfrm>
              <a:off x="3648235" y="1674679"/>
              <a:ext cx="1415765" cy="17355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 name="TextBox 17"/>
            <p:cNvSpPr txBox="1"/>
            <p:nvPr/>
          </p:nvSpPr>
          <p:spPr>
            <a:xfrm>
              <a:off x="3995828" y="3132014"/>
              <a:ext cx="734348" cy="560892"/>
            </a:xfrm>
            <a:prstGeom prst="rect">
              <a:avLst/>
            </a:prstGeom>
            <a:solidFill>
              <a:srgbClr val="FFFF00">
                <a:alpha val="87451"/>
              </a:srgbClr>
            </a:solidFill>
            <a:ln>
              <a:noFill/>
            </a:ln>
          </p:spPr>
          <p:style>
            <a:lnRef idx="1">
              <a:schemeClr val="accent4"/>
            </a:lnRef>
            <a:fillRef idx="2">
              <a:schemeClr val="accent4"/>
            </a:fillRef>
            <a:effectRef idx="1">
              <a:schemeClr val="accent4"/>
            </a:effectRef>
            <a:fontRef idx="minor">
              <a:schemeClr val="dk1"/>
            </a:fontRef>
          </p:style>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rPr>
                <a:t>沃</a:t>
              </a:r>
            </a:p>
          </p:txBody>
        </p:sp>
      </p:grpSp>
      <p:grpSp>
        <p:nvGrpSpPr>
          <p:cNvPr id="5" name="组合 17"/>
          <p:cNvGrpSpPr/>
          <p:nvPr/>
        </p:nvGrpSpPr>
        <p:grpSpPr bwMode="auto">
          <a:xfrm>
            <a:off x="3598864" y="3689352"/>
            <a:ext cx="1450975" cy="2731980"/>
            <a:chOff x="6393253" y="1419622"/>
            <a:chExt cx="1451892" cy="2049602"/>
          </a:xfrm>
        </p:grpSpPr>
        <p:pic>
          <p:nvPicPr>
            <p:cNvPr id="10252" name="Picture 3"/>
            <p:cNvPicPr>
              <a:picLocks noChangeAspect="1" noChangeArrowheads="1"/>
            </p:cNvPicPr>
            <p:nvPr/>
          </p:nvPicPr>
          <p:blipFill>
            <a:blip r:embed="rId5" cstate="email"/>
            <a:srcRect/>
            <a:stretch>
              <a:fillRect/>
            </a:stretch>
          </p:blipFill>
          <p:spPr bwMode="auto">
            <a:xfrm>
              <a:off x="6393253" y="1419622"/>
              <a:ext cx="1451892" cy="17808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 name="TextBox 20"/>
            <p:cNvSpPr txBox="1"/>
            <p:nvPr/>
          </p:nvSpPr>
          <p:spPr>
            <a:xfrm>
              <a:off x="6755432" y="2907556"/>
              <a:ext cx="734960" cy="561668"/>
            </a:xfrm>
            <a:prstGeom prst="rect">
              <a:avLst/>
            </a:prstGeom>
            <a:solidFill>
              <a:srgbClr val="99FFCC">
                <a:alpha val="87843"/>
              </a:srgbClr>
            </a:solidFill>
            <a:ln>
              <a:noFill/>
            </a:ln>
          </p:spPr>
          <p:style>
            <a:lnRef idx="1">
              <a:schemeClr val="accent4"/>
            </a:lnRef>
            <a:fillRef idx="2">
              <a:schemeClr val="accent4"/>
            </a:fillRef>
            <a:effectRef idx="1">
              <a:schemeClr val="accent4"/>
            </a:effectRef>
            <a:fontRef idx="minor">
              <a:schemeClr val="dk1"/>
            </a:fontRef>
          </p:style>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rPr>
                <a:t>衷</a:t>
              </a:r>
            </a:p>
          </p:txBody>
        </p:sp>
      </p:grpSp>
      <p:grpSp>
        <p:nvGrpSpPr>
          <p:cNvPr id="6" name="组合 23"/>
          <p:cNvGrpSpPr/>
          <p:nvPr/>
        </p:nvGrpSpPr>
        <p:grpSpPr bwMode="auto">
          <a:xfrm>
            <a:off x="3381376" y="522818"/>
            <a:ext cx="1450975" cy="2731980"/>
            <a:chOff x="6393253" y="1419622"/>
            <a:chExt cx="1451892" cy="2049602"/>
          </a:xfrm>
        </p:grpSpPr>
        <p:pic>
          <p:nvPicPr>
            <p:cNvPr id="10255" name="Picture 3"/>
            <p:cNvPicPr>
              <a:picLocks noChangeAspect="1" noChangeArrowheads="1"/>
            </p:cNvPicPr>
            <p:nvPr/>
          </p:nvPicPr>
          <p:blipFill>
            <a:blip r:embed="rId5" cstate="email"/>
            <a:srcRect/>
            <a:stretch>
              <a:fillRect/>
            </a:stretch>
          </p:blipFill>
          <p:spPr bwMode="auto">
            <a:xfrm>
              <a:off x="6393253" y="1419622"/>
              <a:ext cx="1451892" cy="17808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 name="TextBox 20"/>
            <p:cNvSpPr txBox="1"/>
            <p:nvPr/>
          </p:nvSpPr>
          <p:spPr>
            <a:xfrm>
              <a:off x="6755432" y="2907556"/>
              <a:ext cx="734960" cy="561668"/>
            </a:xfrm>
            <a:prstGeom prst="rect">
              <a:avLst/>
            </a:prstGeom>
            <a:solidFill>
              <a:srgbClr val="99FFCC">
                <a:alpha val="87843"/>
              </a:srgbClr>
            </a:solidFill>
            <a:ln>
              <a:noFill/>
            </a:ln>
          </p:spPr>
          <p:style>
            <a:lnRef idx="1">
              <a:schemeClr val="accent4"/>
            </a:lnRef>
            <a:fillRef idx="2">
              <a:schemeClr val="accent4"/>
            </a:fillRef>
            <a:effectRef idx="1">
              <a:schemeClr val="accent4"/>
            </a:effectRef>
            <a:fontRef idx="minor">
              <a:schemeClr val="dk1"/>
            </a:fontRef>
          </p:style>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rPr>
                <a:t>匪</a:t>
              </a: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000" fill="hold"/>
                                        <p:tgtEl>
                                          <p:spTgt spid="2"/>
                                        </p:tgtEl>
                                        <p:attrNameLst>
                                          <p:attrName>ppt_x</p:attrName>
                                        </p:attrNameLst>
                                      </p:cBhvr>
                                      <p:tavLst>
                                        <p:tav tm="0">
                                          <p:val>
                                            <p:strVal val="1+#ppt_w/2"/>
                                          </p:val>
                                        </p:tav>
                                        <p:tav tm="100000">
                                          <p:val>
                                            <p:strVal val="#ppt_x"/>
                                          </p:val>
                                        </p:tav>
                                      </p:tavLst>
                                    </p:anim>
                                    <p:anim calcmode="lin" valueType="num">
                                      <p:cBhvr additive="base">
                                        <p:cTn id="8" dur="2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2000"/>
                            </p:stCondLst>
                            <p:childTnLst>
                              <p:par>
                                <p:cTn id="10" presetID="53" presetClass="exit" presetSubtype="32" fill="hold" nodeType="afterEffect">
                                  <p:stCondLst>
                                    <p:cond delay="0"/>
                                  </p:stCondLst>
                                  <p:childTnLst>
                                    <p:anim calcmode="lin" valueType="num">
                                      <p:cBhvr>
                                        <p:cTn id="11" dur="1750"/>
                                        <p:tgtEl>
                                          <p:spTgt spid="2"/>
                                        </p:tgtEl>
                                        <p:attrNameLst>
                                          <p:attrName>ppt_w</p:attrName>
                                        </p:attrNameLst>
                                      </p:cBhvr>
                                      <p:tavLst>
                                        <p:tav tm="0">
                                          <p:val>
                                            <p:strVal val="ppt_w"/>
                                          </p:val>
                                        </p:tav>
                                        <p:tav tm="100000">
                                          <p:val>
                                            <p:fltVal val="0"/>
                                          </p:val>
                                        </p:tav>
                                      </p:tavLst>
                                    </p:anim>
                                    <p:anim calcmode="lin" valueType="num">
                                      <p:cBhvr>
                                        <p:cTn id="12" dur="1750"/>
                                        <p:tgtEl>
                                          <p:spTgt spid="2"/>
                                        </p:tgtEl>
                                        <p:attrNameLst>
                                          <p:attrName>ppt_h</p:attrName>
                                        </p:attrNameLst>
                                      </p:cBhvr>
                                      <p:tavLst>
                                        <p:tav tm="0">
                                          <p:val>
                                            <p:strVal val="ppt_h"/>
                                          </p:val>
                                        </p:tav>
                                        <p:tav tm="100000">
                                          <p:val>
                                            <p:fltVal val="0"/>
                                          </p:val>
                                        </p:tav>
                                      </p:tavLst>
                                    </p:anim>
                                    <p:animEffect transition="out" filter="fade">
                                      <p:cBhvr>
                                        <p:cTn id="13" dur="1750"/>
                                        <p:tgtEl>
                                          <p:spTgt spid="2"/>
                                        </p:tgtEl>
                                      </p:cBhvr>
                                    </p:animEffect>
                                    <p:set>
                                      <p:cBhvr>
                                        <p:cTn id="14" dur="1" fill="hold">
                                          <p:stCondLst>
                                            <p:cond delay="1749"/>
                                          </p:stCondLst>
                                        </p:cTn>
                                        <p:tgtEl>
                                          <p:spTgt spid="2"/>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1750" fill="hold"/>
                                        <p:tgtEl>
                                          <p:spTgt spid="3"/>
                                        </p:tgtEl>
                                        <p:attrNameLst>
                                          <p:attrName>ppt_x</p:attrName>
                                        </p:attrNameLst>
                                      </p:cBhvr>
                                      <p:tavLst>
                                        <p:tav tm="0">
                                          <p:val>
                                            <p:strVal val="#ppt_x"/>
                                          </p:val>
                                        </p:tav>
                                        <p:tav tm="100000">
                                          <p:val>
                                            <p:strVal val="#ppt_x"/>
                                          </p:val>
                                        </p:tav>
                                      </p:tavLst>
                                    </p:anim>
                                    <p:anim calcmode="lin" valueType="num">
                                      <p:cBhvr additive="base">
                                        <p:cTn id="20" dur="1750" fill="hold"/>
                                        <p:tgtEl>
                                          <p:spTgt spid="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53" presetClass="exit" presetSubtype="32" fill="hold" nodeType="afterEffect">
                                  <p:stCondLst>
                                    <p:cond delay="0"/>
                                  </p:stCondLst>
                                  <p:childTnLst>
                                    <p:anim calcmode="lin" valueType="num">
                                      <p:cBhvr>
                                        <p:cTn id="23" dur="1250"/>
                                        <p:tgtEl>
                                          <p:spTgt spid="3"/>
                                        </p:tgtEl>
                                        <p:attrNameLst>
                                          <p:attrName>ppt_w</p:attrName>
                                        </p:attrNameLst>
                                      </p:cBhvr>
                                      <p:tavLst>
                                        <p:tav tm="0">
                                          <p:val>
                                            <p:strVal val="ppt_w"/>
                                          </p:val>
                                        </p:tav>
                                        <p:tav tm="100000">
                                          <p:val>
                                            <p:fltVal val="0"/>
                                          </p:val>
                                        </p:tav>
                                      </p:tavLst>
                                    </p:anim>
                                    <p:anim calcmode="lin" valueType="num">
                                      <p:cBhvr>
                                        <p:cTn id="24" dur="1250"/>
                                        <p:tgtEl>
                                          <p:spTgt spid="3"/>
                                        </p:tgtEl>
                                        <p:attrNameLst>
                                          <p:attrName>ppt_h</p:attrName>
                                        </p:attrNameLst>
                                      </p:cBhvr>
                                      <p:tavLst>
                                        <p:tav tm="0">
                                          <p:val>
                                            <p:strVal val="ppt_h"/>
                                          </p:val>
                                        </p:tav>
                                        <p:tav tm="100000">
                                          <p:val>
                                            <p:fltVal val="0"/>
                                          </p:val>
                                        </p:tav>
                                      </p:tavLst>
                                    </p:anim>
                                    <p:animEffect transition="out" filter="fade">
                                      <p:cBhvr>
                                        <p:cTn id="25" dur="1250"/>
                                        <p:tgtEl>
                                          <p:spTgt spid="3"/>
                                        </p:tgtEl>
                                      </p:cBhvr>
                                    </p:animEffect>
                                    <p:set>
                                      <p:cBhvr>
                                        <p:cTn id="26" dur="1" fill="hold">
                                          <p:stCondLst>
                                            <p:cond delay="1249"/>
                                          </p:stCondLst>
                                        </p:cTn>
                                        <p:tgtEl>
                                          <p:spTgt spid="3"/>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1750" fill="hold"/>
                                        <p:tgtEl>
                                          <p:spTgt spid="4"/>
                                        </p:tgtEl>
                                        <p:attrNameLst>
                                          <p:attrName>ppt_x</p:attrName>
                                        </p:attrNameLst>
                                      </p:cBhvr>
                                      <p:tavLst>
                                        <p:tav tm="0">
                                          <p:val>
                                            <p:strVal val="#ppt_x"/>
                                          </p:val>
                                        </p:tav>
                                        <p:tav tm="100000">
                                          <p:val>
                                            <p:strVal val="#ppt_x"/>
                                          </p:val>
                                        </p:tav>
                                      </p:tavLst>
                                    </p:anim>
                                    <p:anim calcmode="lin" valueType="num">
                                      <p:cBhvr additive="base">
                                        <p:cTn id="32" dur="1750" fill="hold"/>
                                        <p:tgtEl>
                                          <p:spTgt spid="4"/>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53" presetClass="exit" presetSubtype="32" fill="hold" nodeType="afterEffect">
                                  <p:stCondLst>
                                    <p:cond delay="0"/>
                                  </p:stCondLst>
                                  <p:childTnLst>
                                    <p:anim calcmode="lin" valueType="num">
                                      <p:cBhvr>
                                        <p:cTn id="35" dur="1500"/>
                                        <p:tgtEl>
                                          <p:spTgt spid="4"/>
                                        </p:tgtEl>
                                        <p:attrNameLst>
                                          <p:attrName>ppt_w</p:attrName>
                                        </p:attrNameLst>
                                      </p:cBhvr>
                                      <p:tavLst>
                                        <p:tav tm="0">
                                          <p:val>
                                            <p:strVal val="ppt_w"/>
                                          </p:val>
                                        </p:tav>
                                        <p:tav tm="100000">
                                          <p:val>
                                            <p:fltVal val="0"/>
                                          </p:val>
                                        </p:tav>
                                      </p:tavLst>
                                    </p:anim>
                                    <p:anim calcmode="lin" valueType="num">
                                      <p:cBhvr>
                                        <p:cTn id="36" dur="1500"/>
                                        <p:tgtEl>
                                          <p:spTgt spid="4"/>
                                        </p:tgtEl>
                                        <p:attrNameLst>
                                          <p:attrName>ppt_h</p:attrName>
                                        </p:attrNameLst>
                                      </p:cBhvr>
                                      <p:tavLst>
                                        <p:tav tm="0">
                                          <p:val>
                                            <p:strVal val="ppt_h"/>
                                          </p:val>
                                        </p:tav>
                                        <p:tav tm="100000">
                                          <p:val>
                                            <p:fltVal val="0"/>
                                          </p:val>
                                        </p:tav>
                                      </p:tavLst>
                                    </p:anim>
                                    <p:animEffect transition="out" filter="fade">
                                      <p:cBhvr>
                                        <p:cTn id="37" dur="1500"/>
                                        <p:tgtEl>
                                          <p:spTgt spid="4"/>
                                        </p:tgtEl>
                                      </p:cBhvr>
                                    </p:animEffect>
                                    <p:set>
                                      <p:cBhvr>
                                        <p:cTn id="38" dur="1" fill="hold">
                                          <p:stCondLst>
                                            <p:cond delay="1499"/>
                                          </p:stCondLst>
                                        </p:cTn>
                                        <p:tgtEl>
                                          <p:spTgt spid="4"/>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1750" fill="hold"/>
                                        <p:tgtEl>
                                          <p:spTgt spid="5"/>
                                        </p:tgtEl>
                                        <p:attrNameLst>
                                          <p:attrName>ppt_x</p:attrName>
                                        </p:attrNameLst>
                                      </p:cBhvr>
                                      <p:tavLst>
                                        <p:tav tm="0">
                                          <p:val>
                                            <p:strVal val="#ppt_x"/>
                                          </p:val>
                                        </p:tav>
                                        <p:tav tm="100000">
                                          <p:val>
                                            <p:strVal val="#ppt_x"/>
                                          </p:val>
                                        </p:tav>
                                      </p:tavLst>
                                    </p:anim>
                                    <p:anim calcmode="lin" valueType="num">
                                      <p:cBhvr additive="base">
                                        <p:cTn id="44" dur="1750" fill="hold"/>
                                        <p:tgtEl>
                                          <p:spTgt spid="5"/>
                                        </p:tgtEl>
                                        <p:attrNameLst>
                                          <p:attrName>ppt_y</p:attrName>
                                        </p:attrNameLst>
                                      </p:cBhvr>
                                      <p:tavLst>
                                        <p:tav tm="0">
                                          <p:val>
                                            <p:strVal val="1+#ppt_h/2"/>
                                          </p:val>
                                        </p:tav>
                                        <p:tav tm="100000">
                                          <p:val>
                                            <p:strVal val="#ppt_y"/>
                                          </p:val>
                                        </p:tav>
                                      </p:tavLst>
                                    </p:anim>
                                  </p:childTnLst>
                                </p:cTn>
                              </p:par>
                            </p:childTnLst>
                          </p:cTn>
                        </p:par>
                        <p:par>
                          <p:cTn id="45" fill="hold">
                            <p:stCondLst>
                              <p:cond delay="2000"/>
                            </p:stCondLst>
                            <p:childTnLst>
                              <p:par>
                                <p:cTn id="46" presetID="53" presetClass="exit" presetSubtype="32" fill="hold" nodeType="afterEffect">
                                  <p:stCondLst>
                                    <p:cond delay="0"/>
                                  </p:stCondLst>
                                  <p:childTnLst>
                                    <p:anim calcmode="lin" valueType="num">
                                      <p:cBhvr>
                                        <p:cTn id="47" dur="1500"/>
                                        <p:tgtEl>
                                          <p:spTgt spid="5"/>
                                        </p:tgtEl>
                                        <p:attrNameLst>
                                          <p:attrName>ppt_w</p:attrName>
                                        </p:attrNameLst>
                                      </p:cBhvr>
                                      <p:tavLst>
                                        <p:tav tm="0">
                                          <p:val>
                                            <p:strVal val="ppt_w"/>
                                          </p:val>
                                        </p:tav>
                                        <p:tav tm="100000">
                                          <p:val>
                                            <p:fltVal val="0"/>
                                          </p:val>
                                        </p:tav>
                                      </p:tavLst>
                                    </p:anim>
                                    <p:anim calcmode="lin" valueType="num">
                                      <p:cBhvr>
                                        <p:cTn id="48" dur="1500"/>
                                        <p:tgtEl>
                                          <p:spTgt spid="5"/>
                                        </p:tgtEl>
                                        <p:attrNameLst>
                                          <p:attrName>ppt_h</p:attrName>
                                        </p:attrNameLst>
                                      </p:cBhvr>
                                      <p:tavLst>
                                        <p:tav tm="0">
                                          <p:val>
                                            <p:strVal val="ppt_h"/>
                                          </p:val>
                                        </p:tav>
                                        <p:tav tm="100000">
                                          <p:val>
                                            <p:fltVal val="0"/>
                                          </p:val>
                                        </p:tav>
                                      </p:tavLst>
                                    </p:anim>
                                    <p:animEffect transition="out" filter="fade">
                                      <p:cBhvr>
                                        <p:cTn id="49" dur="1500"/>
                                        <p:tgtEl>
                                          <p:spTgt spid="5"/>
                                        </p:tgtEl>
                                      </p:cBhvr>
                                    </p:animEffect>
                                    <p:set>
                                      <p:cBhvr>
                                        <p:cTn id="50" dur="1" fill="hold">
                                          <p:stCondLst>
                                            <p:cond delay="1499"/>
                                          </p:stCondLst>
                                        </p:cTn>
                                        <p:tgtEl>
                                          <p:spTgt spid="5"/>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1750" fill="hold"/>
                                        <p:tgtEl>
                                          <p:spTgt spid="6"/>
                                        </p:tgtEl>
                                        <p:attrNameLst>
                                          <p:attrName>ppt_x</p:attrName>
                                        </p:attrNameLst>
                                      </p:cBhvr>
                                      <p:tavLst>
                                        <p:tav tm="0">
                                          <p:val>
                                            <p:strVal val="#ppt_x"/>
                                          </p:val>
                                        </p:tav>
                                        <p:tav tm="100000">
                                          <p:val>
                                            <p:strVal val="#ppt_x"/>
                                          </p:val>
                                        </p:tav>
                                      </p:tavLst>
                                    </p:anim>
                                    <p:anim calcmode="lin" valueType="num">
                                      <p:cBhvr additive="base">
                                        <p:cTn id="56" dur="175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2000"/>
                            </p:stCondLst>
                            <p:childTnLst>
                              <p:par>
                                <p:cTn id="58" presetID="53" presetClass="exit" presetSubtype="32" fill="hold" nodeType="afterEffect">
                                  <p:stCondLst>
                                    <p:cond delay="0"/>
                                  </p:stCondLst>
                                  <p:childTnLst>
                                    <p:anim calcmode="lin" valueType="num">
                                      <p:cBhvr>
                                        <p:cTn id="59" dur="1500"/>
                                        <p:tgtEl>
                                          <p:spTgt spid="6"/>
                                        </p:tgtEl>
                                        <p:attrNameLst>
                                          <p:attrName>ppt_w</p:attrName>
                                        </p:attrNameLst>
                                      </p:cBhvr>
                                      <p:tavLst>
                                        <p:tav tm="0">
                                          <p:val>
                                            <p:strVal val="ppt_w"/>
                                          </p:val>
                                        </p:tav>
                                        <p:tav tm="100000">
                                          <p:val>
                                            <p:fltVal val="0"/>
                                          </p:val>
                                        </p:tav>
                                      </p:tavLst>
                                    </p:anim>
                                    <p:anim calcmode="lin" valueType="num">
                                      <p:cBhvr>
                                        <p:cTn id="60" dur="1500"/>
                                        <p:tgtEl>
                                          <p:spTgt spid="6"/>
                                        </p:tgtEl>
                                        <p:attrNameLst>
                                          <p:attrName>ppt_h</p:attrName>
                                        </p:attrNameLst>
                                      </p:cBhvr>
                                      <p:tavLst>
                                        <p:tav tm="0">
                                          <p:val>
                                            <p:strVal val="ppt_h"/>
                                          </p:val>
                                        </p:tav>
                                        <p:tav tm="100000">
                                          <p:val>
                                            <p:fltVal val="0"/>
                                          </p:val>
                                        </p:tav>
                                      </p:tavLst>
                                    </p:anim>
                                    <p:animEffect transition="out" filter="fade">
                                      <p:cBhvr>
                                        <p:cTn id="61" dur="1500"/>
                                        <p:tgtEl>
                                          <p:spTgt spid="6"/>
                                        </p:tgtEl>
                                      </p:cBhvr>
                                    </p:animEffect>
                                    <p:set>
                                      <p:cBhvr>
                                        <p:cTn id="62" dur="1" fill="hold">
                                          <p:stCondLst>
                                            <p:cond delay="1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7"/>
          <p:cNvGrpSpPr/>
          <p:nvPr/>
        </p:nvGrpSpPr>
        <p:grpSpPr bwMode="auto">
          <a:xfrm>
            <a:off x="446089" y="2631019"/>
            <a:ext cx="836612" cy="1134533"/>
            <a:chOff x="2437" y="2032"/>
            <a:chExt cx="1244" cy="1264"/>
          </a:xfrm>
        </p:grpSpPr>
        <p:sp>
          <p:nvSpPr>
            <p:cNvPr id="11266"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267"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268"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269" name="文本框 64"/>
          <p:cNvSpPr txBox="1">
            <a:spLocks noChangeArrowheads="1"/>
          </p:cNvSpPr>
          <p:nvPr/>
        </p:nvSpPr>
        <p:spPr bwMode="auto">
          <a:xfrm>
            <a:off x="465138" y="2552700"/>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庆</a:t>
            </a:r>
          </a:p>
        </p:txBody>
      </p:sp>
      <p:grpSp>
        <p:nvGrpSpPr>
          <p:cNvPr id="4" name="组合 2"/>
          <p:cNvGrpSpPr/>
          <p:nvPr/>
        </p:nvGrpSpPr>
        <p:grpSpPr bwMode="auto">
          <a:xfrm>
            <a:off x="3638550" y="527052"/>
            <a:ext cx="2103438" cy="2057137"/>
            <a:chOff x="1018265" y="103188"/>
            <a:chExt cx="2102396" cy="1542937"/>
          </a:xfrm>
        </p:grpSpPr>
        <p:sp>
          <p:nvSpPr>
            <p:cNvPr id="2" name="Text Box 15"/>
            <p:cNvSpPr txBox="1">
              <a:spLocks noChangeArrowheads="1"/>
            </p:cNvSpPr>
            <p:nvPr/>
          </p:nvSpPr>
          <p:spPr bwMode="auto">
            <a:xfrm>
              <a:off x="1571989" y="592317"/>
              <a:ext cx="1548672" cy="1053808"/>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auto" latinLnBrk="0" hangingPunct="0">
                <a:lnSpc>
                  <a:spcPct val="100000"/>
                </a:lnSpc>
                <a:spcBef>
                  <a:spcPts val="160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我会写</a:t>
              </a:r>
            </a:p>
          </p:txBody>
        </p:sp>
        <p:pic>
          <p:nvPicPr>
            <p:cNvPr id="11272" name="图片 2"/>
            <p:cNvPicPr>
              <a:picLocks noChangeAspect="1" noChangeArrowheads="1"/>
            </p:cNvPicPr>
            <p:nvPr/>
          </p:nvPicPr>
          <p:blipFill>
            <a:blip r:embed="rId2" cstate="email"/>
            <a:srcRect/>
            <a:stretch>
              <a:fillRect/>
            </a:stretch>
          </p:blipFill>
          <p:spPr bwMode="auto">
            <a:xfrm>
              <a:off x="1018265" y="103188"/>
              <a:ext cx="665952" cy="11954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5" name="组合 7"/>
          <p:cNvGrpSpPr/>
          <p:nvPr/>
        </p:nvGrpSpPr>
        <p:grpSpPr bwMode="auto">
          <a:xfrm>
            <a:off x="1527175" y="2631019"/>
            <a:ext cx="836613" cy="1134533"/>
            <a:chOff x="2437" y="2032"/>
            <a:chExt cx="1244" cy="1264"/>
          </a:xfrm>
        </p:grpSpPr>
        <p:sp>
          <p:nvSpPr>
            <p:cNvPr id="1127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27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27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277" name="文本框 64"/>
          <p:cNvSpPr txBox="1">
            <a:spLocks noChangeArrowheads="1"/>
          </p:cNvSpPr>
          <p:nvPr/>
        </p:nvSpPr>
        <p:spPr bwMode="auto">
          <a:xfrm>
            <a:off x="1546226" y="2552700"/>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诊</a:t>
            </a:r>
          </a:p>
        </p:txBody>
      </p:sp>
      <p:grpSp>
        <p:nvGrpSpPr>
          <p:cNvPr id="6" name="组合 7"/>
          <p:cNvGrpSpPr/>
          <p:nvPr/>
        </p:nvGrpSpPr>
        <p:grpSpPr bwMode="auto">
          <a:xfrm>
            <a:off x="2598739" y="2631019"/>
            <a:ext cx="836612" cy="1134533"/>
            <a:chOff x="2437" y="2032"/>
            <a:chExt cx="1244" cy="1264"/>
          </a:xfrm>
        </p:grpSpPr>
        <p:sp>
          <p:nvSpPr>
            <p:cNvPr id="1127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28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28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282" name="文本框 64"/>
          <p:cNvSpPr txBox="1">
            <a:spLocks noChangeArrowheads="1"/>
          </p:cNvSpPr>
          <p:nvPr/>
        </p:nvSpPr>
        <p:spPr bwMode="auto">
          <a:xfrm>
            <a:off x="2617788" y="2552700"/>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沃</a:t>
            </a:r>
          </a:p>
        </p:txBody>
      </p:sp>
      <p:grpSp>
        <p:nvGrpSpPr>
          <p:cNvPr id="7" name="组合 7"/>
          <p:cNvGrpSpPr/>
          <p:nvPr/>
        </p:nvGrpSpPr>
        <p:grpSpPr bwMode="auto">
          <a:xfrm>
            <a:off x="3679826" y="2631019"/>
            <a:ext cx="836613" cy="1134533"/>
            <a:chOff x="2437" y="2032"/>
            <a:chExt cx="1244" cy="1264"/>
          </a:xfrm>
        </p:grpSpPr>
        <p:sp>
          <p:nvSpPr>
            <p:cNvPr id="1128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28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28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287" name="文本框 64"/>
          <p:cNvSpPr txBox="1">
            <a:spLocks noChangeArrowheads="1"/>
          </p:cNvSpPr>
          <p:nvPr/>
        </p:nvSpPr>
        <p:spPr bwMode="auto">
          <a:xfrm>
            <a:off x="3698876" y="2552700"/>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龄</a:t>
            </a:r>
          </a:p>
        </p:txBody>
      </p:sp>
      <p:grpSp>
        <p:nvGrpSpPr>
          <p:cNvPr id="8" name="组合 7"/>
          <p:cNvGrpSpPr/>
          <p:nvPr/>
        </p:nvGrpSpPr>
        <p:grpSpPr bwMode="auto">
          <a:xfrm>
            <a:off x="4760914" y="2631019"/>
            <a:ext cx="836612" cy="1134533"/>
            <a:chOff x="2437" y="2032"/>
            <a:chExt cx="1244" cy="1264"/>
          </a:xfrm>
        </p:grpSpPr>
        <p:sp>
          <p:nvSpPr>
            <p:cNvPr id="1128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29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29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292" name="文本框 64"/>
          <p:cNvSpPr txBox="1">
            <a:spLocks noChangeArrowheads="1"/>
          </p:cNvSpPr>
          <p:nvPr/>
        </p:nvSpPr>
        <p:spPr bwMode="auto">
          <a:xfrm>
            <a:off x="4779963" y="2552700"/>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匪</a:t>
            </a:r>
          </a:p>
        </p:txBody>
      </p:sp>
      <p:grpSp>
        <p:nvGrpSpPr>
          <p:cNvPr id="9" name="组合 7"/>
          <p:cNvGrpSpPr/>
          <p:nvPr/>
        </p:nvGrpSpPr>
        <p:grpSpPr bwMode="auto">
          <a:xfrm>
            <a:off x="5842001" y="2631019"/>
            <a:ext cx="836613" cy="1134533"/>
            <a:chOff x="2437" y="2032"/>
            <a:chExt cx="1244" cy="1264"/>
          </a:xfrm>
        </p:grpSpPr>
        <p:sp>
          <p:nvSpPr>
            <p:cNvPr id="1129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29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29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297" name="文本框 64"/>
          <p:cNvSpPr txBox="1">
            <a:spLocks noChangeArrowheads="1"/>
          </p:cNvSpPr>
          <p:nvPr/>
        </p:nvSpPr>
        <p:spPr bwMode="auto">
          <a:xfrm>
            <a:off x="5861051" y="2552700"/>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绷</a:t>
            </a:r>
          </a:p>
        </p:txBody>
      </p:sp>
      <p:grpSp>
        <p:nvGrpSpPr>
          <p:cNvPr id="10" name="组合 7"/>
          <p:cNvGrpSpPr/>
          <p:nvPr/>
        </p:nvGrpSpPr>
        <p:grpSpPr bwMode="auto">
          <a:xfrm>
            <a:off x="6959600" y="2609852"/>
            <a:ext cx="836613" cy="1134533"/>
            <a:chOff x="2437" y="2032"/>
            <a:chExt cx="1244" cy="1264"/>
          </a:xfrm>
        </p:grpSpPr>
        <p:sp>
          <p:nvSpPr>
            <p:cNvPr id="1129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30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30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302" name="文本框 64"/>
          <p:cNvSpPr txBox="1">
            <a:spLocks noChangeArrowheads="1"/>
          </p:cNvSpPr>
          <p:nvPr/>
        </p:nvSpPr>
        <p:spPr bwMode="auto">
          <a:xfrm>
            <a:off x="6978651" y="2531533"/>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审</a:t>
            </a:r>
          </a:p>
        </p:txBody>
      </p:sp>
      <p:grpSp>
        <p:nvGrpSpPr>
          <p:cNvPr id="11" name="组合 7"/>
          <p:cNvGrpSpPr/>
          <p:nvPr/>
        </p:nvGrpSpPr>
        <p:grpSpPr bwMode="auto">
          <a:xfrm>
            <a:off x="461964" y="4119035"/>
            <a:ext cx="836612" cy="1134533"/>
            <a:chOff x="2437" y="2032"/>
            <a:chExt cx="1244" cy="1264"/>
          </a:xfrm>
        </p:grpSpPr>
        <p:sp>
          <p:nvSpPr>
            <p:cNvPr id="1130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30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30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307" name="文本框 64"/>
          <p:cNvSpPr txBox="1">
            <a:spLocks noChangeArrowheads="1"/>
          </p:cNvSpPr>
          <p:nvPr/>
        </p:nvSpPr>
        <p:spPr bwMode="auto">
          <a:xfrm>
            <a:off x="481013" y="4040717"/>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施</a:t>
            </a:r>
          </a:p>
        </p:txBody>
      </p:sp>
      <p:grpSp>
        <p:nvGrpSpPr>
          <p:cNvPr id="12" name="组合 7"/>
          <p:cNvGrpSpPr/>
          <p:nvPr/>
        </p:nvGrpSpPr>
        <p:grpSpPr bwMode="auto">
          <a:xfrm>
            <a:off x="1533526" y="4119035"/>
            <a:ext cx="836613" cy="1134533"/>
            <a:chOff x="2437" y="2032"/>
            <a:chExt cx="1244" cy="1264"/>
          </a:xfrm>
        </p:grpSpPr>
        <p:sp>
          <p:nvSpPr>
            <p:cNvPr id="1130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31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31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312" name="文本框 64"/>
          <p:cNvSpPr txBox="1">
            <a:spLocks noChangeArrowheads="1"/>
          </p:cNvSpPr>
          <p:nvPr/>
        </p:nvSpPr>
        <p:spPr bwMode="auto">
          <a:xfrm>
            <a:off x="1552576" y="4040717"/>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吭</a:t>
            </a:r>
          </a:p>
        </p:txBody>
      </p:sp>
      <p:grpSp>
        <p:nvGrpSpPr>
          <p:cNvPr id="13" name="组合 7"/>
          <p:cNvGrpSpPr/>
          <p:nvPr/>
        </p:nvGrpSpPr>
        <p:grpSpPr bwMode="auto">
          <a:xfrm>
            <a:off x="2614614" y="4119035"/>
            <a:ext cx="836612" cy="1134533"/>
            <a:chOff x="2437" y="2032"/>
            <a:chExt cx="1244" cy="1264"/>
          </a:xfrm>
        </p:grpSpPr>
        <p:sp>
          <p:nvSpPr>
            <p:cNvPr id="1131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31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31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317" name="文本框 64"/>
          <p:cNvSpPr txBox="1">
            <a:spLocks noChangeArrowheads="1"/>
          </p:cNvSpPr>
          <p:nvPr/>
        </p:nvSpPr>
        <p:spPr bwMode="auto">
          <a:xfrm>
            <a:off x="2633663" y="4040717"/>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崭</a:t>
            </a:r>
          </a:p>
        </p:txBody>
      </p:sp>
      <p:grpSp>
        <p:nvGrpSpPr>
          <p:cNvPr id="14" name="组合 7"/>
          <p:cNvGrpSpPr/>
          <p:nvPr/>
        </p:nvGrpSpPr>
        <p:grpSpPr bwMode="auto">
          <a:xfrm>
            <a:off x="3695701" y="4119035"/>
            <a:ext cx="836613" cy="1134533"/>
            <a:chOff x="2437" y="2032"/>
            <a:chExt cx="1244" cy="1264"/>
          </a:xfrm>
        </p:grpSpPr>
        <p:sp>
          <p:nvSpPr>
            <p:cNvPr id="1131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32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32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322" name="文本框 64"/>
          <p:cNvSpPr txBox="1">
            <a:spLocks noChangeArrowheads="1"/>
          </p:cNvSpPr>
          <p:nvPr/>
        </p:nvSpPr>
        <p:spPr bwMode="auto">
          <a:xfrm>
            <a:off x="3714751" y="4040717"/>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衷</a:t>
            </a:r>
          </a:p>
        </p:txBody>
      </p:sp>
      <p:grpSp>
        <p:nvGrpSpPr>
          <p:cNvPr id="15" name="组合 7"/>
          <p:cNvGrpSpPr/>
          <p:nvPr/>
        </p:nvGrpSpPr>
        <p:grpSpPr bwMode="auto">
          <a:xfrm>
            <a:off x="4805364" y="4119035"/>
            <a:ext cx="836612" cy="1134533"/>
            <a:chOff x="2437" y="2032"/>
            <a:chExt cx="1244" cy="1264"/>
          </a:xfrm>
        </p:grpSpPr>
        <p:sp>
          <p:nvSpPr>
            <p:cNvPr id="1132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32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32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327" name="文本框 64"/>
          <p:cNvSpPr txBox="1">
            <a:spLocks noChangeArrowheads="1"/>
          </p:cNvSpPr>
          <p:nvPr/>
        </p:nvSpPr>
        <p:spPr bwMode="auto">
          <a:xfrm>
            <a:off x="4824413" y="4040717"/>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慈</a:t>
            </a:r>
          </a:p>
        </p:txBody>
      </p:sp>
      <p:grpSp>
        <p:nvGrpSpPr>
          <p:cNvPr id="16" name="组合 7"/>
          <p:cNvGrpSpPr/>
          <p:nvPr/>
        </p:nvGrpSpPr>
        <p:grpSpPr bwMode="auto">
          <a:xfrm>
            <a:off x="5975351" y="4106335"/>
            <a:ext cx="836613" cy="1134533"/>
            <a:chOff x="2437" y="2032"/>
            <a:chExt cx="1244" cy="1264"/>
          </a:xfrm>
        </p:grpSpPr>
        <p:sp>
          <p:nvSpPr>
            <p:cNvPr id="1132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33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33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332" name="文本框 64"/>
          <p:cNvSpPr txBox="1">
            <a:spLocks noChangeArrowheads="1"/>
          </p:cNvSpPr>
          <p:nvPr/>
        </p:nvSpPr>
        <p:spPr bwMode="auto">
          <a:xfrm>
            <a:off x="5994401" y="4028017"/>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祥</a:t>
            </a:r>
          </a:p>
        </p:txBody>
      </p:sp>
      <p:grpSp>
        <p:nvGrpSpPr>
          <p:cNvPr id="17" name="组合 7"/>
          <p:cNvGrpSpPr/>
          <p:nvPr/>
        </p:nvGrpSpPr>
        <p:grpSpPr bwMode="auto">
          <a:xfrm>
            <a:off x="7138989" y="4106335"/>
            <a:ext cx="836612" cy="1134533"/>
            <a:chOff x="2437" y="2032"/>
            <a:chExt cx="1244" cy="1264"/>
          </a:xfrm>
        </p:grpSpPr>
        <p:sp>
          <p:nvSpPr>
            <p:cNvPr id="1133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33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33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337" name="文本框 64"/>
          <p:cNvSpPr txBox="1">
            <a:spLocks noChangeArrowheads="1"/>
          </p:cNvSpPr>
          <p:nvPr/>
        </p:nvSpPr>
        <p:spPr bwMode="auto">
          <a:xfrm>
            <a:off x="7158038" y="4028017"/>
            <a:ext cx="81121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荣</a:t>
            </a:r>
          </a:p>
        </p:txBody>
      </p:sp>
      <p:grpSp>
        <p:nvGrpSpPr>
          <p:cNvPr id="18" name="组合 7"/>
          <p:cNvGrpSpPr/>
          <p:nvPr/>
        </p:nvGrpSpPr>
        <p:grpSpPr bwMode="auto">
          <a:xfrm>
            <a:off x="8023226" y="2609852"/>
            <a:ext cx="836613" cy="1134533"/>
            <a:chOff x="2437" y="2032"/>
            <a:chExt cx="1244" cy="1264"/>
          </a:xfrm>
        </p:grpSpPr>
        <p:sp>
          <p:nvSpPr>
            <p:cNvPr id="1133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134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134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1342" name="文本框 64"/>
          <p:cNvSpPr txBox="1">
            <a:spLocks noChangeArrowheads="1"/>
          </p:cNvSpPr>
          <p:nvPr/>
        </p:nvSpPr>
        <p:spPr bwMode="auto">
          <a:xfrm>
            <a:off x="8042276" y="2531533"/>
            <a:ext cx="811213"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剂</a:t>
            </a:r>
          </a:p>
        </p:txBody>
      </p:sp>
    </p:spTree>
  </p:cSld>
  <p:clrMapOvr>
    <a:masterClrMapping/>
  </p:clrMapOvr>
  <p:transition spd="slow">
    <p:cover dir="rd"/>
  </p:transition>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文本框 2"/>
          <p:cNvSpPr txBox="1">
            <a:spLocks noChangeArrowheads="1"/>
          </p:cNvSpPr>
          <p:nvPr/>
        </p:nvSpPr>
        <p:spPr bwMode="auto">
          <a:xfrm>
            <a:off x="917576" y="2885018"/>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结构：</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2290" name="文本框 3"/>
          <p:cNvSpPr txBox="1">
            <a:spLocks noChangeArrowheads="1"/>
          </p:cNvSpPr>
          <p:nvPr/>
        </p:nvSpPr>
        <p:spPr bwMode="auto">
          <a:xfrm>
            <a:off x="917576" y="3793067"/>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部首：</a:t>
            </a:r>
          </a:p>
        </p:txBody>
      </p:sp>
      <p:sp>
        <p:nvSpPr>
          <p:cNvPr id="12291" name="文本框 4"/>
          <p:cNvSpPr txBox="1">
            <a:spLocks noChangeArrowheads="1"/>
          </p:cNvSpPr>
          <p:nvPr/>
        </p:nvSpPr>
        <p:spPr bwMode="auto">
          <a:xfrm>
            <a:off x="928689" y="4819651"/>
            <a:ext cx="2254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书写指导：</a:t>
            </a:r>
          </a:p>
        </p:txBody>
      </p:sp>
      <p:sp>
        <p:nvSpPr>
          <p:cNvPr id="12292" name="文本框 5"/>
          <p:cNvSpPr txBox="1">
            <a:spLocks noChangeArrowheads="1"/>
          </p:cNvSpPr>
          <p:nvPr/>
        </p:nvSpPr>
        <p:spPr bwMode="auto">
          <a:xfrm>
            <a:off x="2884489" y="4724400"/>
            <a:ext cx="5656262"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“山”不宜大，下部左右大小相当，末笔竖稍长。</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2293" name="文本框 6"/>
          <p:cNvSpPr txBox="1">
            <a:spLocks noChangeArrowheads="1"/>
          </p:cNvSpPr>
          <p:nvPr/>
        </p:nvSpPr>
        <p:spPr bwMode="auto">
          <a:xfrm>
            <a:off x="827089" y="1511301"/>
            <a:ext cx="117157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zhǎn</a:t>
            </a:r>
          </a:p>
        </p:txBody>
      </p:sp>
      <p:sp>
        <p:nvSpPr>
          <p:cNvPr id="12294" name="文本框 17"/>
          <p:cNvSpPr txBox="1">
            <a:spLocks noChangeArrowheads="1"/>
          </p:cNvSpPr>
          <p:nvPr/>
        </p:nvSpPr>
        <p:spPr bwMode="auto">
          <a:xfrm>
            <a:off x="2055813" y="1128184"/>
            <a:ext cx="1181100" cy="1733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106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崭</a:t>
            </a:r>
          </a:p>
        </p:txBody>
      </p:sp>
      <p:sp>
        <p:nvSpPr>
          <p:cNvPr id="9" name="Text Box 15"/>
          <p:cNvSpPr txBox="1">
            <a:spLocks noChangeArrowheads="1"/>
          </p:cNvSpPr>
          <p:nvPr/>
        </p:nvSpPr>
        <p:spPr bwMode="auto">
          <a:xfrm>
            <a:off x="807417" y="434982"/>
            <a:ext cx="4032553" cy="1405000"/>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auto" latinLnBrk="0" hangingPunct="0">
              <a:lnSpc>
                <a:spcPct val="100000"/>
              </a:lnSpc>
              <a:spcBef>
                <a:spcPts val="160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重难点字书写指导</a:t>
            </a:r>
          </a:p>
        </p:txBody>
      </p:sp>
      <p:sp>
        <p:nvSpPr>
          <p:cNvPr id="12296" name="文本框 9"/>
          <p:cNvSpPr txBox="1">
            <a:spLocks noChangeArrowheads="1"/>
          </p:cNvSpPr>
          <p:nvPr/>
        </p:nvSpPr>
        <p:spPr bwMode="auto">
          <a:xfrm>
            <a:off x="2166939" y="2878667"/>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上下</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2297" name="文本框 10"/>
          <p:cNvSpPr txBox="1">
            <a:spLocks noChangeArrowheads="1"/>
          </p:cNvSpPr>
          <p:nvPr/>
        </p:nvSpPr>
        <p:spPr bwMode="auto">
          <a:xfrm>
            <a:off x="2228850" y="3803651"/>
            <a:ext cx="744538"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山</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pic>
        <p:nvPicPr>
          <p:cNvPr id="12" name="崭.wmv">
            <a:hlinkClick r:id="" action="ppaction://media"/>
          </p:cNvPr>
          <p:cNvPicPr>
            <a:picLocks noRot="1" noChangeAspect="1" noChangeArrowheads="1"/>
          </p:cNvPicPr>
          <p:nvPr>
            <a:videoFile r:link="rId1"/>
            <p:extLst>
              <p:ext uri="{DAA4B4D4-6D71-4841-9C94-3DE7FCFB9230}">
                <p14:media xmlns:p14="http://schemas.microsoft.com/office/powerpoint/2010/main" xmlns="" r:link="rId3"/>
              </p:ext>
            </p:extLst>
          </p:nvPr>
        </p:nvPicPr>
        <p:blipFill>
          <a:blip r:embed="rId4">
            <a:extLst>
              <a:ext uri="{28A0092B-C50C-407E-A947-70E740481C1C}">
                <a14:useLocalDpi xmlns:a14="http://schemas.microsoft.com/office/drawing/2010/main" xmlns="" val="0"/>
              </a:ext>
            </a:extLst>
          </a:blip>
          <a:srcRect/>
          <a:stretch>
            <a:fillRect/>
          </a:stretch>
        </p:blipFill>
        <p:spPr bwMode="auto">
          <a:xfrm>
            <a:off x="4840289" y="1485901"/>
            <a:ext cx="2320925" cy="3064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0394"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video fullScrn="1">
              <p:cMediaNode vol="80000">
                <p:cTn id="7" fill="hold" display="0">
                  <p:stCondLst>
                    <p:cond delay="indefinite"/>
                  </p:stCondLst>
                </p:cTn>
                <p:tgtEl>
                  <p:spTgt spid="12"/>
                </p:tgtEl>
              </p:cMediaNode>
            </p:video>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文本框 1"/>
          <p:cNvSpPr txBox="1">
            <a:spLocks noChangeArrowheads="1"/>
          </p:cNvSpPr>
          <p:nvPr/>
        </p:nvSpPr>
        <p:spPr bwMode="auto">
          <a:xfrm>
            <a:off x="1036639" y="2514601"/>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结构：</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3314" name="文本框 2"/>
          <p:cNvSpPr txBox="1">
            <a:spLocks noChangeArrowheads="1"/>
          </p:cNvSpPr>
          <p:nvPr/>
        </p:nvSpPr>
        <p:spPr bwMode="auto">
          <a:xfrm>
            <a:off x="1036639" y="3422651"/>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部首：</a:t>
            </a:r>
          </a:p>
        </p:txBody>
      </p:sp>
      <p:sp>
        <p:nvSpPr>
          <p:cNvPr id="13315" name="文本框 3"/>
          <p:cNvSpPr txBox="1">
            <a:spLocks noChangeArrowheads="1"/>
          </p:cNvSpPr>
          <p:nvPr/>
        </p:nvSpPr>
        <p:spPr bwMode="auto">
          <a:xfrm>
            <a:off x="1047751" y="4449234"/>
            <a:ext cx="2254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书写指导：</a:t>
            </a:r>
          </a:p>
        </p:txBody>
      </p:sp>
      <p:sp>
        <p:nvSpPr>
          <p:cNvPr id="13316" name="文本框 4"/>
          <p:cNvSpPr txBox="1">
            <a:spLocks noChangeArrowheads="1"/>
          </p:cNvSpPr>
          <p:nvPr/>
        </p:nvSpPr>
        <p:spPr bwMode="auto">
          <a:xfrm>
            <a:off x="2995614" y="4229102"/>
            <a:ext cx="5656262"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左窄右宽。右下部三撇要均匀排列。</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3317" name="文本框 5"/>
          <p:cNvSpPr txBox="1">
            <a:spLocks noChangeArrowheads="1"/>
          </p:cNvSpPr>
          <p:nvPr/>
        </p:nvSpPr>
        <p:spPr bwMode="auto">
          <a:xfrm>
            <a:off x="946151" y="1140885"/>
            <a:ext cx="117157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zhěn</a:t>
            </a:r>
          </a:p>
        </p:txBody>
      </p:sp>
      <p:sp>
        <p:nvSpPr>
          <p:cNvPr id="13318" name="文本框 6"/>
          <p:cNvSpPr txBox="1">
            <a:spLocks noChangeArrowheads="1"/>
          </p:cNvSpPr>
          <p:nvPr/>
        </p:nvSpPr>
        <p:spPr bwMode="auto">
          <a:xfrm>
            <a:off x="2286001" y="2508251"/>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左右</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3319" name="文本框 7"/>
          <p:cNvSpPr txBox="1">
            <a:spLocks noChangeArrowheads="1"/>
          </p:cNvSpPr>
          <p:nvPr/>
        </p:nvSpPr>
        <p:spPr bwMode="auto">
          <a:xfrm>
            <a:off x="2347913" y="3433233"/>
            <a:ext cx="744537"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讠</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3320" name="文本框 17"/>
          <p:cNvSpPr txBox="1">
            <a:spLocks noChangeArrowheads="1"/>
          </p:cNvSpPr>
          <p:nvPr/>
        </p:nvSpPr>
        <p:spPr bwMode="auto">
          <a:xfrm>
            <a:off x="2174875" y="757767"/>
            <a:ext cx="1181100" cy="1733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106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诊</a:t>
            </a:r>
          </a:p>
        </p:txBody>
      </p:sp>
      <p:pic>
        <p:nvPicPr>
          <p:cNvPr id="11" name="诊.wmv">
            <a:hlinkClick r:id="" action="ppaction://media"/>
          </p:cNvPr>
          <p:cNvPicPr>
            <a:picLocks noRot="1" noChangeAspect="1" noChangeArrowheads="1"/>
          </p:cNvPicPr>
          <p:nvPr>
            <a:videoFile r:link="rId1"/>
            <p:extLst>
              <p:ext uri="{DAA4B4D4-6D71-4841-9C94-3DE7FCFB9230}">
                <p14:media xmlns:p14="http://schemas.microsoft.com/office/powerpoint/2010/main" xmlns="" r:link="rId3"/>
              </p:ext>
            </p:extLst>
          </p:nvPr>
        </p:nvPicPr>
        <p:blipFill>
          <a:blip r:embed="rId4">
            <a:extLst>
              <a:ext uri="{28A0092B-C50C-407E-A947-70E740481C1C}">
                <a14:useLocalDpi xmlns:a14="http://schemas.microsoft.com/office/drawing/2010/main" xmlns="" val="0"/>
              </a:ext>
            </a:extLst>
          </a:blip>
          <a:srcRect/>
          <a:stretch>
            <a:fillRect/>
          </a:stretch>
        </p:blipFill>
        <p:spPr bwMode="auto">
          <a:xfrm>
            <a:off x="4930776" y="1217086"/>
            <a:ext cx="2128838" cy="2823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9008" fill="hold"/>
                                        <p:tgtEl>
                                          <p:spTgt spid="11"/>
                                        </p:tgtEl>
                                      </p:cBhvr>
                                    </p:cmd>
                                  </p:childTnLst>
                                </p:cTn>
                              </p:par>
                            </p:childTnLst>
                          </p:cTn>
                        </p:par>
                      </p:childTnLst>
                    </p:cTn>
                  </p:par>
                </p:childTnLst>
              </p:cTn>
              <p:prevCondLst>
                <p:cond evt="onPrev" delay="0">
                  <p:tgtEl>
                    <p:sldTgt/>
                  </p:tgtEl>
                </p:cond>
              </p:prevCondLst>
              <p:nextCondLst>
                <p:cond evt="onNext" delay="0">
                  <p:tgtEl>
                    <p:sldTgt/>
                  </p:tgtEl>
                </p:cond>
              </p:nextCondLst>
            </p:seq>
            <p:video fullScrn="1">
              <p:cMediaNode vol="80000">
                <p:cTn id="7" fill="hold" display="0">
                  <p:stCondLst>
                    <p:cond delay="indefinite"/>
                  </p:stCondLst>
                </p:cTn>
                <p:tgtEl>
                  <p:spTgt spid="11"/>
                </p:tgtEl>
              </p:cMediaNode>
            </p:video>
            <p:seq concurrent="1" nextAc="seek">
              <p:cTn id="8" restart="whenNotActive" fill="hold" evtFilter="cancelBubble" nodeType="interactiveSeq">
                <p:stCondLst>
                  <p:cond evt="onClick" delay="0">
                    <p:tgtEl>
                      <p:spTgt spid="11"/>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1"/>
                                        </p:tgtEl>
                                      </p:cBhvr>
                                    </p:cmd>
                                  </p:childTnLst>
                                </p:cTn>
                              </p:par>
                            </p:childTnLst>
                          </p:cTn>
                        </p:par>
                      </p:childTnLst>
                    </p:cTn>
                  </p:par>
                </p:childTnLst>
              </p:cTn>
              <p:nextCondLst>
                <p:cond evt="onClick" delay="0">
                  <p:tgtEl>
                    <p:spTgt spid="11"/>
                  </p:tgtEl>
                </p:cond>
              </p:nextCondLst>
            </p:seq>
          </p:childTnLst>
        </p:cTn>
      </p:par>
    </p:tnLst>
  </p:timing>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矩形 4"/>
          <p:cNvSpPr>
            <a:spLocks noChangeArrowheads="1"/>
          </p:cNvSpPr>
          <p:nvPr/>
        </p:nvSpPr>
        <p:spPr bwMode="auto">
          <a:xfrm>
            <a:off x="1162050" y="1648884"/>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惊疑</a:t>
            </a:r>
          </a:p>
        </p:txBody>
      </p:sp>
      <p:sp>
        <p:nvSpPr>
          <p:cNvPr id="14338" name="矩形 5"/>
          <p:cNvSpPr>
            <a:spLocks noChangeArrowheads="1"/>
          </p:cNvSpPr>
          <p:nvPr/>
        </p:nvSpPr>
        <p:spPr bwMode="auto">
          <a:xfrm>
            <a:off x="3482975" y="3486151"/>
            <a:ext cx="3924300"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0" fontAlgn="base" latinLnBrk="0" hangingPunct="0">
              <a:lnSpc>
                <a:spcPct val="120000"/>
              </a:lnSpc>
              <a:spcBef>
                <a:spcPct val="0"/>
              </a:spcBef>
              <a:spcAft>
                <a:spcPct val="0"/>
              </a:spcAft>
              <a:buClrTx/>
              <a:buSzTx/>
              <a:buFont typeface="Wingdings" panose="05000000000000000000" pitchFamily="2" charset="2"/>
              <a:buChar char="l"/>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惊讶疑惑。</a:t>
            </a:r>
          </a:p>
        </p:txBody>
      </p:sp>
      <p:sp>
        <p:nvSpPr>
          <p:cNvPr id="14339" name="矩形 6"/>
          <p:cNvSpPr>
            <a:spLocks noChangeArrowheads="1"/>
          </p:cNvSpPr>
          <p:nvPr/>
        </p:nvSpPr>
        <p:spPr bwMode="auto">
          <a:xfrm>
            <a:off x="1146175" y="3380317"/>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勉强</a:t>
            </a:r>
          </a:p>
        </p:txBody>
      </p:sp>
      <p:sp>
        <p:nvSpPr>
          <p:cNvPr id="14340" name="矩形 7"/>
          <p:cNvSpPr>
            <a:spLocks noChangeArrowheads="1"/>
          </p:cNvSpPr>
          <p:nvPr/>
        </p:nvSpPr>
        <p:spPr bwMode="auto">
          <a:xfrm>
            <a:off x="3482976" y="1392767"/>
            <a:ext cx="489743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0" fontAlgn="base" latinLnBrk="0" hangingPunct="0">
              <a:lnSpc>
                <a:spcPct val="100000"/>
              </a:lnSpc>
              <a:spcBef>
                <a:spcPct val="0"/>
              </a:spcBef>
              <a:spcAft>
                <a:spcPct val="0"/>
              </a:spcAft>
              <a:buClrTx/>
              <a:buSzTx/>
              <a:buFont typeface="Wingdings" panose="05000000000000000000" pitchFamily="2" charset="2"/>
              <a:buChar char="l"/>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能力不够，还尽力做。</a:t>
            </a:r>
          </a:p>
        </p:txBody>
      </p:sp>
      <p:sp>
        <p:nvSpPr>
          <p:cNvPr id="14341" name="矩形 8"/>
          <p:cNvSpPr>
            <a:spLocks noChangeArrowheads="1"/>
          </p:cNvSpPr>
          <p:nvPr/>
        </p:nvSpPr>
        <p:spPr bwMode="auto">
          <a:xfrm>
            <a:off x="3484563" y="2144186"/>
            <a:ext cx="4659312" cy="14056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0" fontAlgn="base" latinLnBrk="0" hangingPunct="0">
              <a:lnSpc>
                <a:spcPct val="100000"/>
              </a:lnSpc>
              <a:spcBef>
                <a:spcPct val="0"/>
              </a:spcBef>
              <a:spcAft>
                <a:spcPct val="0"/>
              </a:spcAft>
              <a:buClrTx/>
              <a:buSzTx/>
              <a:buFont typeface="Wingdings" panose="05000000000000000000" pitchFamily="2" charset="2"/>
              <a:buChar char="l"/>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比喻话说得简短而能切中要害。</a:t>
            </a:r>
          </a:p>
        </p:txBody>
      </p:sp>
      <p:sp>
        <p:nvSpPr>
          <p:cNvPr id="14342" name="矩形 9"/>
          <p:cNvSpPr>
            <a:spLocks noChangeArrowheads="1"/>
          </p:cNvSpPr>
          <p:nvPr/>
        </p:nvSpPr>
        <p:spPr bwMode="auto">
          <a:xfrm>
            <a:off x="763588" y="4224867"/>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一针见血</a:t>
            </a:r>
          </a:p>
        </p:txBody>
      </p:sp>
      <p:sp>
        <p:nvSpPr>
          <p:cNvPr id="14343" name="矩形 10"/>
          <p:cNvSpPr>
            <a:spLocks noChangeArrowheads="1"/>
          </p:cNvSpPr>
          <p:nvPr/>
        </p:nvSpPr>
        <p:spPr bwMode="auto">
          <a:xfrm>
            <a:off x="3482976" y="4303185"/>
            <a:ext cx="478313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0" fontAlgn="base" latinLnBrk="0" hangingPunct="0">
              <a:lnSpc>
                <a:spcPct val="100000"/>
              </a:lnSpc>
              <a:spcBef>
                <a:spcPct val="0"/>
              </a:spcBef>
              <a:spcAft>
                <a:spcPct val="0"/>
              </a:spcAft>
              <a:buClrTx/>
              <a:buSzTx/>
              <a:buFont typeface="Wingdings" panose="05000000000000000000" pitchFamily="2" charset="2"/>
              <a:buChar char="l"/>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遇到紧急情况不慌张。</a:t>
            </a:r>
          </a:p>
        </p:txBody>
      </p:sp>
      <p:sp>
        <p:nvSpPr>
          <p:cNvPr id="14344" name="矩形 11"/>
          <p:cNvSpPr>
            <a:spLocks noChangeArrowheads="1"/>
          </p:cNvSpPr>
          <p:nvPr/>
        </p:nvSpPr>
        <p:spPr bwMode="auto">
          <a:xfrm>
            <a:off x="1139825" y="2501900"/>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镇定</a:t>
            </a:r>
          </a:p>
        </p:txBody>
      </p:sp>
      <p:cxnSp>
        <p:nvCxnSpPr>
          <p:cNvPr id="33" name="直接连接符 32"/>
          <p:cNvCxnSpPr>
            <a:endCxn id="14338" idx="1"/>
          </p:cNvCxnSpPr>
          <p:nvPr/>
        </p:nvCxnSpPr>
        <p:spPr>
          <a:xfrm rot="16200000" flipH="1">
            <a:off x="1890336" y="2333473"/>
            <a:ext cx="1781928" cy="1403349"/>
          </a:xfrm>
          <a:prstGeom prst="line">
            <a:avLst/>
          </a:prstGeom>
          <a:ln>
            <a:solidFill>
              <a:srgbClr val="7030A0"/>
            </a:solidFill>
          </a:ln>
        </p:spPr>
        <p:style>
          <a:lnRef idx="2">
            <a:schemeClr val="accent6"/>
          </a:lnRef>
          <a:fillRef idx="0">
            <a:schemeClr val="accent6"/>
          </a:fillRef>
          <a:effectRef idx="1">
            <a:schemeClr val="accent6"/>
          </a:effectRef>
          <a:fontRef idx="minor">
            <a:schemeClr val="tx1"/>
          </a:fontRef>
        </p:style>
      </p:cxnSp>
      <p:cxnSp>
        <p:nvCxnSpPr>
          <p:cNvPr id="40" name="直接连接符 39"/>
          <p:cNvCxnSpPr>
            <a:stCxn id="14344" idx="3"/>
            <a:endCxn id="14343" idx="1"/>
          </p:cNvCxnSpPr>
          <p:nvPr/>
        </p:nvCxnSpPr>
        <p:spPr>
          <a:xfrm>
            <a:off x="2424151" y="2876233"/>
            <a:ext cx="1058825" cy="2129452"/>
          </a:xfrm>
          <a:prstGeom prst="line">
            <a:avLst/>
          </a:prstGeom>
          <a:ln>
            <a:solidFill>
              <a:srgbClr val="7030A0"/>
            </a:solidFill>
          </a:ln>
        </p:spPr>
        <p:style>
          <a:lnRef idx="2">
            <a:schemeClr val="accent6"/>
          </a:lnRef>
          <a:fillRef idx="0">
            <a:schemeClr val="accent6"/>
          </a:fillRef>
          <a:effectRef idx="1">
            <a:schemeClr val="accent6"/>
          </a:effectRef>
          <a:fontRef idx="minor">
            <a:schemeClr val="tx1"/>
          </a:fontRef>
        </p:style>
      </p:cxnSp>
      <p:cxnSp>
        <p:nvCxnSpPr>
          <p:cNvPr id="43" name="直接连接符 42"/>
          <p:cNvCxnSpPr>
            <a:stCxn id="14339" idx="3"/>
            <a:endCxn id="14340" idx="1"/>
          </p:cNvCxnSpPr>
          <p:nvPr/>
        </p:nvCxnSpPr>
        <p:spPr>
          <a:xfrm flipV="1">
            <a:off x="2430501" y="2095267"/>
            <a:ext cx="1052475" cy="1659383"/>
          </a:xfrm>
          <a:prstGeom prst="line">
            <a:avLst/>
          </a:prstGeom>
          <a:ln>
            <a:solidFill>
              <a:srgbClr val="7030A0"/>
            </a:solidFill>
          </a:ln>
        </p:spPr>
        <p:style>
          <a:lnRef idx="2">
            <a:schemeClr val="accent6"/>
          </a:lnRef>
          <a:fillRef idx="0">
            <a:schemeClr val="accent6"/>
          </a:fillRef>
          <a:effectRef idx="1">
            <a:schemeClr val="accent6"/>
          </a:effectRef>
          <a:fontRef idx="minor">
            <a:schemeClr val="tx1"/>
          </a:fontRef>
        </p:style>
      </p:cxnSp>
      <p:cxnSp>
        <p:nvCxnSpPr>
          <p:cNvPr id="46" name="直接连接符 45"/>
          <p:cNvCxnSpPr>
            <a:stCxn id="14342" idx="3"/>
            <a:endCxn id="14341" idx="1"/>
          </p:cNvCxnSpPr>
          <p:nvPr/>
        </p:nvCxnSpPr>
        <p:spPr>
          <a:xfrm flipV="1">
            <a:off x="3147574" y="2847007"/>
            <a:ext cx="336989" cy="1752193"/>
          </a:xfrm>
          <a:prstGeom prst="line">
            <a:avLst/>
          </a:prstGeom>
          <a:ln>
            <a:solidFill>
              <a:srgbClr val="7030A0"/>
            </a:solidFill>
          </a:ln>
        </p:spPr>
        <p:style>
          <a:lnRef idx="2">
            <a:schemeClr val="accent6"/>
          </a:lnRef>
          <a:fillRef idx="0">
            <a:schemeClr val="accent6"/>
          </a:fillRef>
          <a:effectRef idx="1">
            <a:schemeClr val="accent6"/>
          </a:effectRef>
          <a:fontRef idx="minor">
            <a:schemeClr val="tx1"/>
          </a:fontRef>
        </p:style>
      </p:cxnSp>
      <p:sp>
        <p:nvSpPr>
          <p:cNvPr id="14349" name="矩形 9"/>
          <p:cNvSpPr>
            <a:spLocks noChangeArrowheads="1"/>
          </p:cNvSpPr>
          <p:nvPr/>
        </p:nvSpPr>
        <p:spPr bwMode="auto">
          <a:xfrm>
            <a:off x="769938" y="5135033"/>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肃然起敬</a:t>
            </a:r>
          </a:p>
        </p:txBody>
      </p:sp>
      <p:sp>
        <p:nvSpPr>
          <p:cNvPr id="14350" name="矩形 10"/>
          <p:cNvSpPr>
            <a:spLocks noChangeArrowheads="1"/>
          </p:cNvSpPr>
          <p:nvPr/>
        </p:nvSpPr>
        <p:spPr bwMode="auto">
          <a:xfrm>
            <a:off x="3487739" y="5179486"/>
            <a:ext cx="4530725" cy="14056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0" fontAlgn="base" latinLnBrk="0" hangingPunct="0">
              <a:lnSpc>
                <a:spcPct val="100000"/>
              </a:lnSpc>
              <a:spcBef>
                <a:spcPct val="0"/>
              </a:spcBef>
              <a:spcAft>
                <a:spcPct val="0"/>
              </a:spcAft>
              <a:buClrTx/>
              <a:buSzTx/>
              <a:buFont typeface="Wingdings" panose="05000000000000000000" pitchFamily="2" charset="2"/>
              <a:buChar char="l"/>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形容产生严肃敬仰的感情。</a:t>
            </a:r>
          </a:p>
        </p:txBody>
      </p:sp>
      <p:cxnSp>
        <p:nvCxnSpPr>
          <p:cNvPr id="26" name="直接连接符 25"/>
          <p:cNvCxnSpPr>
            <a:stCxn id="14349" idx="3"/>
            <a:endCxn id="14341" idx="1"/>
          </p:cNvCxnSpPr>
          <p:nvPr/>
        </p:nvCxnSpPr>
        <p:spPr>
          <a:xfrm flipV="1">
            <a:off x="3153924" y="2847007"/>
            <a:ext cx="330639" cy="2662359"/>
          </a:xfrm>
          <a:prstGeom prst="line">
            <a:avLst/>
          </a:prstGeom>
          <a:ln>
            <a:solidFill>
              <a:srgbClr val="7030A0"/>
            </a:solidFill>
          </a:ln>
        </p:spPr>
        <p:style>
          <a:lnRef idx="2">
            <a:schemeClr val="accent6"/>
          </a:lnRef>
          <a:fillRef idx="0">
            <a:schemeClr val="accent6"/>
          </a:fillRef>
          <a:effectRef idx="1">
            <a:schemeClr val="accent6"/>
          </a:effectRef>
          <a:fontRef idx="minor">
            <a:schemeClr val="tx1"/>
          </a:fontRef>
        </p:style>
      </p:cxnSp>
      <p:sp>
        <p:nvSpPr>
          <p:cNvPr id="35" name="文本框 85"/>
          <p:cNvSpPr txBox="1">
            <a:spLocks noChangeArrowheads="1"/>
          </p:cNvSpPr>
          <p:nvPr/>
        </p:nvSpPr>
        <p:spPr bwMode="auto">
          <a:xfrm>
            <a:off x="907810" y="495414"/>
            <a:ext cx="1873562"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200" b="1">
                <a:ln w="12700" cmpd="sng">
                  <a:solidFill>
                    <a:schemeClr val="accent4"/>
                  </a:solidFill>
                  <a:prstDash val="solid"/>
                </a:ln>
                <a:solidFill>
                  <a:srgbClr val="00FFFF"/>
                </a:solidFill>
                <a:latin typeface="+mj-ea"/>
                <a:ea typeface="+mj-ea"/>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12700" cmpd="sng">
                  <a:solidFill>
                    <a:srgbClr val="FFC000"/>
                  </a:solidFill>
                  <a:prstDash val="solid"/>
                </a:ln>
                <a:solidFill>
                  <a:srgbClr val="7030A0"/>
                </a:solidFill>
                <a:effectLst/>
                <a:uLnTx/>
                <a:uFillTx/>
                <a:latin typeface="等线 Light" panose="02010600030101010101" pitchFamily="2" charset="-122"/>
                <a:ea typeface="等线 Light" panose="02010600030101010101" pitchFamily="2" charset="-122"/>
                <a:cs typeface="+mn-cs"/>
              </a:rPr>
              <a:t>词语解释</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500"/>
                                        <p:tgtEl>
                                          <p:spTgt spid="3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left)">
                                      <p:cBhvr>
                                        <p:cTn id="12" dur="500"/>
                                        <p:tgtEl>
                                          <p:spTgt spid="4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wipe(left)">
                                      <p:cBhvr>
                                        <p:cTn id="17" dur="500"/>
                                        <p:tgtEl>
                                          <p:spTgt spid="4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46"/>
                                        </p:tgtEl>
                                        <p:attrNameLst>
                                          <p:attrName>style.visibility</p:attrName>
                                        </p:attrNameLst>
                                      </p:cBhvr>
                                      <p:to>
                                        <p:strVal val="visible"/>
                                      </p:to>
                                    </p:set>
                                    <p:animEffect transition="in" filter="wipe(left)">
                                      <p:cBhvr>
                                        <p:cTn id="22" dur="500"/>
                                        <p:tgtEl>
                                          <p:spTgt spid="4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ipe(left)">
                                      <p:cBhvr>
                                        <p:cTn id="2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4"/>
          <p:cNvSpPr>
            <a:spLocks noChangeArrowheads="1"/>
          </p:cNvSpPr>
          <p:nvPr/>
        </p:nvSpPr>
        <p:spPr bwMode="auto">
          <a:xfrm>
            <a:off x="887414" y="1384300"/>
            <a:ext cx="7932737"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有时不但没有盖上菜种，反而把它</a:t>
            </a:r>
            <a:r>
              <a:rPr lang="zh-CN" altLang="en-US" sz="4265" b="1">
                <a:solidFill>
                  <a:srgbClr val="FF0000"/>
                </a:solidFill>
                <a:latin typeface="宋体" panose="02010600030101010101" pitchFamily="2" charset="-122"/>
                <a:ea typeface="宋体" panose="02010600030101010101" pitchFamily="2" charset="-122"/>
              </a:rPr>
              <a:t>踢飞</a:t>
            </a:r>
            <a:r>
              <a:rPr lang="zh-CN" altLang="en-US" sz="4265" b="1">
                <a:solidFill>
                  <a:prstClr val="black"/>
                </a:solidFill>
                <a:latin typeface="宋体" panose="02010600030101010101" pitchFamily="2" charset="-122"/>
                <a:ea typeface="宋体" panose="02010600030101010101" pitchFamily="2" charset="-122"/>
              </a:rPr>
              <a:t>了。</a:t>
            </a:r>
            <a:endParaRPr lang="en-US" altLang="zh-CN" sz="4265" b="1">
              <a:solidFill>
                <a:prstClr val="black"/>
              </a:solidFill>
              <a:latin typeface="宋体" panose="02010600030101010101" pitchFamily="2" charset="-122"/>
              <a:ea typeface="宋体" panose="02010600030101010101" pitchFamily="2" charset="-122"/>
            </a:endParaRPr>
          </a:p>
          <a:p>
            <a:pPr defTabSz="1219200" fontAlgn="base">
              <a:lnSpc>
                <a:spcPct val="12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其实哪里是铲，不过是伏在地上，用锄头乱钩一阵。我认不得哪个是苗，哪个是草，往往</a:t>
            </a:r>
            <a:r>
              <a:rPr lang="zh-CN" altLang="en-US" sz="4265" b="1">
                <a:solidFill>
                  <a:srgbClr val="FF0000"/>
                </a:solidFill>
                <a:latin typeface="宋体" panose="02010600030101010101" pitchFamily="2" charset="-122"/>
                <a:ea typeface="宋体" panose="02010600030101010101" pitchFamily="2" charset="-122"/>
              </a:rPr>
              <a:t>把谷穗当作野草割掉，把狗尾草当作谷穗留着</a:t>
            </a:r>
            <a:r>
              <a:rPr lang="zh-CN" altLang="en-US" sz="4265" b="1">
                <a:solidFill>
                  <a:prstClr val="black"/>
                </a:solidFill>
                <a:latin typeface="宋体" panose="02010600030101010101" pitchFamily="2" charset="-122"/>
                <a:ea typeface="宋体" panose="02010600030101010101" pitchFamily="2" charset="-122"/>
              </a:rPr>
              <a:t>。</a:t>
            </a:r>
          </a:p>
        </p:txBody>
      </p:sp>
      <p:pic>
        <p:nvPicPr>
          <p:cNvPr id="14341" name="Picture 5"/>
          <p:cNvPicPr>
            <a:picLocks noChangeAspect="1" noChangeArrowheads="1"/>
          </p:cNvPicPr>
          <p:nvPr/>
        </p:nvPicPr>
        <p:blipFill rotWithShape="1">
          <a:blip r:embed="rId2" cstate="email"/>
          <a:srcRect/>
          <a:stretch>
            <a:fillRect/>
          </a:stretch>
        </p:blipFill>
        <p:spPr bwMode="auto">
          <a:xfrm>
            <a:off x="323851" y="3674195"/>
            <a:ext cx="2413309" cy="2490093"/>
          </a:xfrm>
          <a:prstGeom prst="teardrop">
            <a:avLst>
              <a:gd name="adj" fmla="val 98852"/>
            </a:avLst>
          </a:prstGeom>
          <a:ln>
            <a:noFill/>
          </a:ln>
          <a:effectLst>
            <a:softEdge rad="112500"/>
          </a:effectLst>
        </p:spPr>
      </p:pic>
      <p:pic>
        <p:nvPicPr>
          <p:cNvPr id="14343" name="Picture 7"/>
          <p:cNvPicPr>
            <a:picLocks noChangeAspect="1" noChangeArrowheads="1"/>
          </p:cNvPicPr>
          <p:nvPr/>
        </p:nvPicPr>
        <p:blipFill rotWithShape="1">
          <a:blip r:embed="rId3" cstate="email"/>
          <a:srcRect/>
          <a:stretch>
            <a:fillRect/>
          </a:stretch>
        </p:blipFill>
        <p:spPr bwMode="auto">
          <a:xfrm>
            <a:off x="5940153" y="3801184"/>
            <a:ext cx="2736304" cy="2269064"/>
          </a:xfrm>
          <a:prstGeom prst="rect">
            <a:avLst/>
          </a:prstGeom>
          <a:ln>
            <a:noFill/>
          </a:ln>
          <a:effectLst>
            <a:softEdge rad="112500"/>
          </a:effec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4341"/>
                                        </p:tgtEl>
                                        <p:attrNameLst>
                                          <p:attrName>style.visibility</p:attrName>
                                        </p:attrNameLst>
                                      </p:cBhvr>
                                      <p:to>
                                        <p:strVal val="visible"/>
                                      </p:to>
                                    </p:set>
                                    <p:animEffect transition="in" filter="wipe(down)">
                                      <p:cBhvr>
                                        <p:cTn id="12" dur="500"/>
                                        <p:tgtEl>
                                          <p:spTgt spid="14341"/>
                                        </p:tgtEl>
                                      </p:cBhvr>
                                    </p:animEffect>
                                  </p:childTnLst>
                                </p:cTn>
                              </p:par>
                              <p:par>
                                <p:cTn id="13" presetID="22" presetClass="entr" presetSubtype="4" fill="hold" nodeType="withEffect">
                                  <p:stCondLst>
                                    <p:cond delay="0"/>
                                  </p:stCondLst>
                                  <p:childTnLst>
                                    <p:set>
                                      <p:cBhvr>
                                        <p:cTn id="14" dur="1" fill="hold">
                                          <p:stCondLst>
                                            <p:cond delay="0"/>
                                          </p:stCondLst>
                                        </p:cTn>
                                        <p:tgtEl>
                                          <p:spTgt spid="14343"/>
                                        </p:tgtEl>
                                        <p:attrNameLst>
                                          <p:attrName>style.visibility</p:attrName>
                                        </p:attrNameLst>
                                      </p:cBhvr>
                                      <p:to>
                                        <p:strVal val="visible"/>
                                      </p:to>
                                    </p:set>
                                    <p:animEffect transition="in" filter="wipe(down)">
                                      <p:cBhvr>
                                        <p:cTn id="15" dur="500"/>
                                        <p:tgtEl>
                                          <p:spTgt spid="143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文本框 5"/>
          <p:cNvSpPr txBox="1">
            <a:spLocks noChangeArrowheads="1"/>
          </p:cNvSpPr>
          <p:nvPr/>
        </p:nvSpPr>
        <p:spPr bwMode="auto">
          <a:xfrm>
            <a:off x="825501" y="1397000"/>
            <a:ext cx="7535863"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ts val="8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自由读课文，说一说：课文是按什么顺序来记叙的？</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p:txBody>
      </p:sp>
      <p:grpSp>
        <p:nvGrpSpPr>
          <p:cNvPr id="2" name="组合 1"/>
          <p:cNvGrpSpPr/>
          <p:nvPr/>
        </p:nvGrpSpPr>
        <p:grpSpPr bwMode="auto">
          <a:xfrm>
            <a:off x="860426" y="281517"/>
            <a:ext cx="2295525" cy="1662542"/>
            <a:chOff x="498463" y="383461"/>
            <a:chExt cx="2294955" cy="1248168"/>
          </a:xfrm>
        </p:grpSpPr>
        <p:sp>
          <p:nvSpPr>
            <p:cNvPr id="7" name="文本框 85"/>
            <p:cNvSpPr txBox="1">
              <a:spLocks noChangeArrowheads="1"/>
            </p:cNvSpPr>
            <p:nvPr/>
          </p:nvSpPr>
          <p:spPr bwMode="auto">
            <a:xfrm>
              <a:off x="920320" y="576813"/>
              <a:ext cx="1873098" cy="10548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200" b="1">
                  <a:ln w="12700" cmpd="sng">
                    <a:solidFill>
                      <a:schemeClr val="accent4"/>
                    </a:solidFill>
                    <a:prstDash val="solid"/>
                  </a:ln>
                  <a:solidFill>
                    <a:srgbClr val="00FFFF"/>
                  </a:solidFill>
                  <a:latin typeface="+mj-ea"/>
                  <a:ea typeface="+mj-ea"/>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12700" cmpd="sng">
                    <a:solidFill>
                      <a:srgbClr val="FFC000"/>
                    </a:solidFill>
                    <a:prstDash val="solid"/>
                  </a:ln>
                  <a:solidFill>
                    <a:srgbClr val="00FFFF"/>
                  </a:solidFill>
                  <a:effectLst/>
                  <a:uLnTx/>
                  <a:uFillTx/>
                  <a:latin typeface="等线 Light" panose="02010600030101010101" pitchFamily="2" charset="-122"/>
                  <a:ea typeface="等线 Light" panose="02010600030101010101" pitchFamily="2" charset="-122"/>
                  <a:cs typeface="+mn-cs"/>
                </a:rPr>
                <a:t>课文精讲</a:t>
              </a:r>
            </a:p>
          </p:txBody>
        </p:sp>
        <p:pic>
          <p:nvPicPr>
            <p:cNvPr id="15364" name="图片 83"/>
            <p:cNvPicPr>
              <a:picLocks noChangeAspect="1" noChangeArrowheads="1"/>
            </p:cNvPicPr>
            <p:nvPr/>
          </p:nvPicPr>
          <p:blipFill>
            <a:blip r:embed="rId2" cstate="email"/>
            <a:srcRect/>
            <a:stretch>
              <a:fillRect/>
            </a:stretch>
          </p:blipFill>
          <p:spPr bwMode="auto">
            <a:xfrm>
              <a:off x="498463" y="383461"/>
              <a:ext cx="659082" cy="878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组合 3"/>
          <p:cNvGrpSpPr/>
          <p:nvPr/>
        </p:nvGrpSpPr>
        <p:grpSpPr bwMode="auto">
          <a:xfrm>
            <a:off x="2695576" y="3153833"/>
            <a:ext cx="2100263" cy="1864784"/>
            <a:chOff x="2106394" y="2860860"/>
            <a:chExt cx="2099111" cy="1399407"/>
          </a:xfrm>
        </p:grpSpPr>
        <p:pic>
          <p:nvPicPr>
            <p:cNvPr id="15366" name="图片 13"/>
            <p:cNvPicPr>
              <a:picLocks noChangeAspect="1" noChangeArrowheads="1"/>
            </p:cNvPicPr>
            <p:nvPr/>
          </p:nvPicPr>
          <p:blipFill>
            <a:blip r:embed="rId3" cstate="email"/>
            <a:srcRect/>
            <a:stretch>
              <a:fillRect/>
            </a:stretch>
          </p:blipFill>
          <p:spPr bwMode="auto">
            <a:xfrm>
              <a:off x="2106394" y="2860860"/>
              <a:ext cx="2099111" cy="1399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367" name="矩形 2"/>
            <p:cNvSpPr>
              <a:spLocks noChangeArrowheads="1"/>
            </p:cNvSpPr>
            <p:nvPr/>
          </p:nvSpPr>
          <p:spPr bwMode="auto">
            <a:xfrm>
              <a:off x="2339181" y="3268177"/>
              <a:ext cx="1833150" cy="5618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手术前</a:t>
              </a:r>
              <a:endParaRPr kumimoji="0" lang="zh-CN" altLang="en-US" sz="2400" b="0"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grpSp>
      <p:grpSp>
        <p:nvGrpSpPr>
          <p:cNvPr id="4" name="组合 12"/>
          <p:cNvGrpSpPr/>
          <p:nvPr/>
        </p:nvGrpSpPr>
        <p:grpSpPr bwMode="auto">
          <a:xfrm>
            <a:off x="4533901" y="3903134"/>
            <a:ext cx="2100263" cy="1866900"/>
            <a:chOff x="2106394" y="2860860"/>
            <a:chExt cx="2099111" cy="1399407"/>
          </a:xfrm>
        </p:grpSpPr>
        <p:pic>
          <p:nvPicPr>
            <p:cNvPr id="15369" name="图片 13"/>
            <p:cNvPicPr>
              <a:picLocks noChangeAspect="1" noChangeArrowheads="1"/>
            </p:cNvPicPr>
            <p:nvPr/>
          </p:nvPicPr>
          <p:blipFill>
            <a:blip r:embed="rId4" cstate="email"/>
            <a:srcRect/>
            <a:stretch>
              <a:fillRect/>
            </a:stretch>
          </p:blipFill>
          <p:spPr bwMode="auto">
            <a:xfrm>
              <a:off x="2106394" y="2860860"/>
              <a:ext cx="2099111" cy="1399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370" name="矩形 14"/>
            <p:cNvSpPr>
              <a:spLocks noChangeArrowheads="1"/>
            </p:cNvSpPr>
            <p:nvPr/>
          </p:nvSpPr>
          <p:spPr bwMode="auto">
            <a:xfrm>
              <a:off x="2339181" y="3268177"/>
              <a:ext cx="1833150" cy="561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手术中</a:t>
              </a:r>
              <a:endParaRPr kumimoji="0" lang="zh-CN" altLang="en-US" sz="2400" b="0"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grpSp>
      <p:grpSp>
        <p:nvGrpSpPr>
          <p:cNvPr id="5" name="组合 15"/>
          <p:cNvGrpSpPr/>
          <p:nvPr/>
        </p:nvGrpSpPr>
        <p:grpSpPr bwMode="auto">
          <a:xfrm>
            <a:off x="6421439" y="3594101"/>
            <a:ext cx="2098675" cy="1866900"/>
            <a:chOff x="2106394" y="2860860"/>
            <a:chExt cx="2099111" cy="1399407"/>
          </a:xfrm>
        </p:grpSpPr>
        <p:pic>
          <p:nvPicPr>
            <p:cNvPr id="15372" name="图片 16"/>
            <p:cNvPicPr>
              <a:picLocks noChangeAspect="1" noChangeArrowheads="1"/>
            </p:cNvPicPr>
            <p:nvPr/>
          </p:nvPicPr>
          <p:blipFill>
            <a:blip r:embed="rId4" cstate="email"/>
            <a:srcRect/>
            <a:stretch>
              <a:fillRect/>
            </a:stretch>
          </p:blipFill>
          <p:spPr bwMode="auto">
            <a:xfrm>
              <a:off x="2106394" y="2860860"/>
              <a:ext cx="2099111" cy="1399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373" name="矩形 17"/>
            <p:cNvSpPr>
              <a:spLocks noChangeArrowheads="1"/>
            </p:cNvSpPr>
            <p:nvPr/>
          </p:nvSpPr>
          <p:spPr bwMode="auto">
            <a:xfrm>
              <a:off x="2339181" y="3268177"/>
              <a:ext cx="1834537" cy="561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手术后</a:t>
              </a:r>
            </a:p>
          </p:txBody>
        </p:sp>
      </p:grpSp>
      <p:grpSp>
        <p:nvGrpSpPr>
          <p:cNvPr id="6" name="组合 18"/>
          <p:cNvGrpSpPr/>
          <p:nvPr/>
        </p:nvGrpSpPr>
        <p:grpSpPr bwMode="auto">
          <a:xfrm>
            <a:off x="720726" y="3388785"/>
            <a:ext cx="2098675" cy="1866900"/>
            <a:chOff x="1911024" y="2860860"/>
            <a:chExt cx="2099111" cy="1399407"/>
          </a:xfrm>
        </p:grpSpPr>
        <p:pic>
          <p:nvPicPr>
            <p:cNvPr id="15375" name="图片 13"/>
            <p:cNvPicPr>
              <a:picLocks noChangeAspect="1" noChangeArrowheads="1"/>
            </p:cNvPicPr>
            <p:nvPr/>
          </p:nvPicPr>
          <p:blipFill>
            <a:blip r:embed="rId4" cstate="email"/>
            <a:srcRect/>
            <a:stretch>
              <a:fillRect/>
            </a:stretch>
          </p:blipFill>
          <p:spPr bwMode="auto">
            <a:xfrm>
              <a:off x="1911024" y="2860860"/>
              <a:ext cx="2099111" cy="1399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376" name="矩形 20"/>
            <p:cNvSpPr>
              <a:spLocks noChangeArrowheads="1"/>
            </p:cNvSpPr>
            <p:nvPr/>
          </p:nvSpPr>
          <p:spPr bwMode="auto">
            <a:xfrm>
              <a:off x="2339181" y="3268177"/>
              <a:ext cx="1284593" cy="561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求治</a:t>
              </a:r>
              <a:endParaRPr kumimoji="0" lang="zh-CN" altLang="en-US" sz="2400" b="0"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1000"/>
                                        <p:tgtEl>
                                          <p:spTgt spid="5"/>
                                        </p:tgtEl>
                                      </p:cBhvr>
                                    </p:animEffect>
                                    <p:anim calcmode="lin" valueType="num">
                                      <p:cBhvr>
                                        <p:cTn id="29" dur="1000" fill="hold"/>
                                        <p:tgtEl>
                                          <p:spTgt spid="5"/>
                                        </p:tgtEl>
                                        <p:attrNameLst>
                                          <p:attrName>ppt_x</p:attrName>
                                        </p:attrNameLst>
                                      </p:cBhvr>
                                      <p:tavLst>
                                        <p:tav tm="0">
                                          <p:val>
                                            <p:strVal val="#ppt_x"/>
                                          </p:val>
                                        </p:tav>
                                        <p:tav tm="100000">
                                          <p:val>
                                            <p:strVal val="#ppt_x"/>
                                          </p:val>
                                        </p:tav>
                                      </p:tavLst>
                                    </p:anim>
                                    <p:anim calcmode="lin" valueType="num">
                                      <p:cBhvr>
                                        <p:cTn id="30"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矩形 8"/>
          <p:cNvSpPr>
            <a:spLocks noChangeArrowheads="1"/>
          </p:cNvSpPr>
          <p:nvPr/>
        </p:nvSpPr>
        <p:spPr bwMode="auto">
          <a:xfrm>
            <a:off x="746126" y="2796117"/>
            <a:ext cx="810577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自由读</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1</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7</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自然段，从刘伯承和沃克医生的对话中，你体会到了什么？</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grpSp>
        <p:nvGrpSpPr>
          <p:cNvPr id="2" name="组合 9"/>
          <p:cNvGrpSpPr/>
          <p:nvPr/>
        </p:nvGrpSpPr>
        <p:grpSpPr bwMode="auto">
          <a:xfrm>
            <a:off x="3522664" y="1030818"/>
            <a:ext cx="2098675" cy="1866900"/>
            <a:chOff x="1911024" y="2860860"/>
            <a:chExt cx="2099111" cy="1399407"/>
          </a:xfrm>
        </p:grpSpPr>
        <p:pic>
          <p:nvPicPr>
            <p:cNvPr id="16387" name="图片 13"/>
            <p:cNvPicPr>
              <a:picLocks noChangeAspect="1" noChangeArrowheads="1"/>
            </p:cNvPicPr>
            <p:nvPr/>
          </p:nvPicPr>
          <p:blipFill>
            <a:blip r:embed="rId2" cstate="email"/>
            <a:srcRect/>
            <a:stretch>
              <a:fillRect/>
            </a:stretch>
          </p:blipFill>
          <p:spPr bwMode="auto">
            <a:xfrm>
              <a:off x="1911024" y="2860860"/>
              <a:ext cx="2099111" cy="1399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8" name="矩形 11"/>
            <p:cNvSpPr>
              <a:spLocks noChangeArrowheads="1"/>
            </p:cNvSpPr>
            <p:nvPr/>
          </p:nvSpPr>
          <p:spPr bwMode="auto">
            <a:xfrm>
              <a:off x="2339181" y="3268177"/>
              <a:ext cx="1284593" cy="561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求治</a:t>
              </a:r>
              <a:endParaRPr kumimoji="0" lang="zh-CN" altLang="en-US" sz="2400" b="0"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7411"/>
                                        </p:tgtEl>
                                        <p:attrNameLst>
                                          <p:attrName>style.visibility</p:attrName>
                                        </p:attrNameLst>
                                      </p:cBhvr>
                                      <p:to>
                                        <p:strVal val="visible"/>
                                      </p:to>
                                    </p:set>
                                    <p:animEffect transition="in" filter="barn(inVertical)">
                                      <p:cBhvr>
                                        <p:cTn id="14" dur="500"/>
                                        <p:tgtEl>
                                          <p:spTgt spid="174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1" grpId="0"/>
    </p:bldLst>
  </p:timing>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矩形 13"/>
          <p:cNvSpPr>
            <a:spLocks noChangeArrowheads="1"/>
          </p:cNvSpPr>
          <p:nvPr/>
        </p:nvSpPr>
        <p:spPr bwMode="auto">
          <a:xfrm>
            <a:off x="474664" y="912285"/>
            <a:ext cx="7159625"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89280" indent="-45720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785495"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n"/>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冷冷地问：“你叫什么名字？”</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785495"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n"/>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“刘大川。”</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a:p>
            <a:pPr marL="785495"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n"/>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“年龄？”</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785495"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n"/>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“二十四岁。”</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a:p>
            <a:pPr marL="785495"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n"/>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“什么病？”</a:t>
            </a:r>
          </a:p>
          <a:p>
            <a:pPr marL="785495"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n"/>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“土匪打伤了眼睛。”</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a:p>
            <a:pPr marL="785495"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n"/>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冷冷地问：“你是干什么的？”</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1000"/>
                                        <p:tgtEl>
                                          <p:spTgt spid="14">
                                            <p:txEl>
                                              <p:pRg st="0" end="0"/>
                                            </p:txEl>
                                          </p:spTgt>
                                        </p:tgtEl>
                                      </p:cBhvr>
                                    </p:animEffect>
                                    <p:anim calcmode="lin" valueType="num">
                                      <p:cBhvr>
                                        <p:cTn id="8"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4">
                                            <p:txEl>
                                              <p:pRg st="1" end="1"/>
                                            </p:txEl>
                                          </p:spTgt>
                                        </p:tgtEl>
                                        <p:attrNameLst>
                                          <p:attrName>style.visibility</p:attrName>
                                        </p:attrNameLst>
                                      </p:cBhvr>
                                      <p:to>
                                        <p:strVal val="visible"/>
                                      </p:to>
                                    </p:set>
                                    <p:animEffect transition="in" filter="fade">
                                      <p:cBhvr>
                                        <p:cTn id="14" dur="1000"/>
                                        <p:tgtEl>
                                          <p:spTgt spid="14">
                                            <p:txEl>
                                              <p:pRg st="1" end="1"/>
                                            </p:txEl>
                                          </p:spTgt>
                                        </p:tgtEl>
                                      </p:cBhvr>
                                    </p:animEffect>
                                    <p:anim calcmode="lin" valueType="num">
                                      <p:cBhvr>
                                        <p:cTn id="15" dur="1000" fill="hold"/>
                                        <p:tgtEl>
                                          <p:spTgt spid="14">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4">
                                            <p:txEl>
                                              <p:pRg st="2" end="2"/>
                                            </p:txEl>
                                          </p:spTgt>
                                        </p:tgtEl>
                                        <p:attrNameLst>
                                          <p:attrName>style.visibility</p:attrName>
                                        </p:attrNameLst>
                                      </p:cBhvr>
                                      <p:to>
                                        <p:strVal val="visible"/>
                                      </p:to>
                                    </p:set>
                                    <p:animEffect transition="in" filter="fade">
                                      <p:cBhvr>
                                        <p:cTn id="21" dur="1000"/>
                                        <p:tgtEl>
                                          <p:spTgt spid="14">
                                            <p:txEl>
                                              <p:pRg st="2" end="2"/>
                                            </p:txEl>
                                          </p:spTgt>
                                        </p:tgtEl>
                                      </p:cBhvr>
                                    </p:animEffect>
                                    <p:anim calcmode="lin" valueType="num">
                                      <p:cBhvr>
                                        <p:cTn id="22" dur="10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4">
                                            <p:txEl>
                                              <p:pRg st="3" end="3"/>
                                            </p:txEl>
                                          </p:spTgt>
                                        </p:tgtEl>
                                        <p:attrNameLst>
                                          <p:attrName>style.visibility</p:attrName>
                                        </p:attrNameLst>
                                      </p:cBhvr>
                                      <p:to>
                                        <p:strVal val="visible"/>
                                      </p:to>
                                    </p:set>
                                    <p:animEffect transition="in" filter="fade">
                                      <p:cBhvr>
                                        <p:cTn id="28" dur="1000"/>
                                        <p:tgtEl>
                                          <p:spTgt spid="14">
                                            <p:txEl>
                                              <p:pRg st="3" end="3"/>
                                            </p:txEl>
                                          </p:spTgt>
                                        </p:tgtEl>
                                      </p:cBhvr>
                                    </p:animEffect>
                                    <p:anim calcmode="lin" valueType="num">
                                      <p:cBhvr>
                                        <p:cTn id="29" dur="10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4">
                                            <p:txEl>
                                              <p:pRg st="4" end="4"/>
                                            </p:txEl>
                                          </p:spTgt>
                                        </p:tgtEl>
                                        <p:attrNameLst>
                                          <p:attrName>style.visibility</p:attrName>
                                        </p:attrNameLst>
                                      </p:cBhvr>
                                      <p:to>
                                        <p:strVal val="visible"/>
                                      </p:to>
                                    </p:set>
                                    <p:animEffect transition="in" filter="fade">
                                      <p:cBhvr>
                                        <p:cTn id="35" dur="1000"/>
                                        <p:tgtEl>
                                          <p:spTgt spid="14">
                                            <p:txEl>
                                              <p:pRg st="4" end="4"/>
                                            </p:txEl>
                                          </p:spTgt>
                                        </p:tgtEl>
                                      </p:cBhvr>
                                    </p:animEffect>
                                    <p:anim calcmode="lin" valueType="num">
                                      <p:cBhvr>
                                        <p:cTn id="36" dur="1000" fill="hold"/>
                                        <p:tgtEl>
                                          <p:spTgt spid="14">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1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4">
                                            <p:txEl>
                                              <p:pRg st="5" end="5"/>
                                            </p:txEl>
                                          </p:spTgt>
                                        </p:tgtEl>
                                        <p:attrNameLst>
                                          <p:attrName>style.visibility</p:attrName>
                                        </p:attrNameLst>
                                      </p:cBhvr>
                                      <p:to>
                                        <p:strVal val="visible"/>
                                      </p:to>
                                    </p:set>
                                    <p:animEffect transition="in" filter="fade">
                                      <p:cBhvr>
                                        <p:cTn id="42" dur="1000"/>
                                        <p:tgtEl>
                                          <p:spTgt spid="14">
                                            <p:txEl>
                                              <p:pRg st="5" end="5"/>
                                            </p:txEl>
                                          </p:spTgt>
                                        </p:tgtEl>
                                      </p:cBhvr>
                                    </p:animEffect>
                                    <p:anim calcmode="lin" valueType="num">
                                      <p:cBhvr>
                                        <p:cTn id="43" dur="10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14">
                                            <p:txEl>
                                              <p:pRg st="6" end="6"/>
                                            </p:txEl>
                                          </p:spTgt>
                                        </p:tgtEl>
                                        <p:attrNameLst>
                                          <p:attrName>style.visibility</p:attrName>
                                        </p:attrNameLst>
                                      </p:cBhvr>
                                      <p:to>
                                        <p:strVal val="visible"/>
                                      </p:to>
                                    </p:set>
                                    <p:animEffect transition="in" filter="fade">
                                      <p:cBhvr>
                                        <p:cTn id="49" dur="1000"/>
                                        <p:tgtEl>
                                          <p:spTgt spid="14">
                                            <p:txEl>
                                              <p:pRg st="6" end="6"/>
                                            </p:txEl>
                                          </p:spTgt>
                                        </p:tgtEl>
                                      </p:cBhvr>
                                    </p:animEffect>
                                    <p:anim calcmode="lin" valueType="num">
                                      <p:cBhvr>
                                        <p:cTn id="50" dur="1000" fill="hold"/>
                                        <p:tgtEl>
                                          <p:spTgt spid="14">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1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矩形 13"/>
          <p:cNvSpPr>
            <a:spLocks noChangeArrowheads="1"/>
          </p:cNvSpPr>
          <p:nvPr/>
        </p:nvSpPr>
        <p:spPr bwMode="auto">
          <a:xfrm>
            <a:off x="528639" y="1291167"/>
            <a:ext cx="8189912" cy="5772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1335"/>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从两人的对话中，可以看出刘伯承的伤势很严重，但他却表现得非常镇静，体现了一个军人应有的坚强和刚毅。</a:t>
            </a:r>
            <a:endPar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ts val="1335"/>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两个“冷冷”是对沃克医生的神态描写，表现了他对刘伯承的冷漠，与后文形成鲜明的对比。</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1000"/>
                                        <p:tgtEl>
                                          <p:spTgt spid="14">
                                            <p:txEl>
                                              <p:pRg st="0" end="0"/>
                                            </p:txEl>
                                          </p:spTgt>
                                        </p:tgtEl>
                                      </p:cBhvr>
                                    </p:animEffect>
                                    <p:anim calcmode="lin" valueType="num">
                                      <p:cBhvr>
                                        <p:cTn id="8"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4">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4">
                                            <p:txEl>
                                              <p:pRg st="1" end="1"/>
                                            </p:txEl>
                                          </p:spTgt>
                                        </p:tgtEl>
                                        <p:attrNameLst>
                                          <p:attrName>style.visibility</p:attrName>
                                        </p:attrNameLst>
                                      </p:cBhvr>
                                      <p:to>
                                        <p:strVal val="visible"/>
                                      </p:to>
                                    </p:set>
                                    <p:animEffect transition="in" filter="fade">
                                      <p:cBhvr>
                                        <p:cTn id="12" dur="1000"/>
                                        <p:tgtEl>
                                          <p:spTgt spid="14">
                                            <p:txEl>
                                              <p:pRg st="1" end="1"/>
                                            </p:txEl>
                                          </p:spTgt>
                                        </p:tgtEl>
                                      </p:cBhvr>
                                    </p:animEffect>
                                    <p:anim calcmode="lin" valueType="num">
                                      <p:cBhvr>
                                        <p:cTn id="13" dur="1000" fill="hold"/>
                                        <p:tgtEl>
                                          <p:spTgt spid="14">
                                            <p:txEl>
                                              <p:pRg st="1" end="1"/>
                                            </p:txEl>
                                          </p:spTgt>
                                        </p:tgtEl>
                                        <p:attrNameLst>
                                          <p:attrName>ppt_x</p:attrName>
                                        </p:attrNameLst>
                                      </p:cBhvr>
                                      <p:tavLst>
                                        <p:tav tm="0">
                                          <p:val>
                                            <p:strVal val="#ppt_x"/>
                                          </p:val>
                                        </p:tav>
                                        <p:tav tm="100000">
                                          <p:val>
                                            <p:strVal val="#ppt_x"/>
                                          </p:val>
                                        </p:tav>
                                      </p:tavLst>
                                    </p:anim>
                                    <p:anim calcmode="lin" valueType="num">
                                      <p:cBhvr>
                                        <p:cTn id="14" dur="1000" fill="hold"/>
                                        <p:tgtEl>
                                          <p:spTgt spid="14">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矩形 2"/>
          <p:cNvSpPr>
            <a:spLocks noChangeArrowheads="1"/>
          </p:cNvSpPr>
          <p:nvPr/>
        </p:nvSpPr>
        <p:spPr bwMode="auto">
          <a:xfrm>
            <a:off x="644526" y="1869017"/>
            <a:ext cx="641350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快速读</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9</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11</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自然段，回答问题：</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9458" name="矩形 3"/>
          <p:cNvSpPr>
            <a:spLocks noChangeArrowheads="1"/>
          </p:cNvSpPr>
          <p:nvPr/>
        </p:nvSpPr>
        <p:spPr bwMode="auto">
          <a:xfrm>
            <a:off x="644525" y="2870200"/>
            <a:ext cx="8104188" cy="34093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85800" marR="0" lvl="0" indent="-685800" algn="l" defTabSz="1219200" rtl="0" eaLnBrk="1" fontAlgn="base" latinLnBrk="0" hangingPunct="1">
              <a:lnSpc>
                <a:spcPct val="120000"/>
              </a:lnSpc>
              <a:spcBef>
                <a:spcPts val="1335"/>
              </a:spcBef>
              <a:spcAft>
                <a:spcPct val="0"/>
              </a:spcAft>
              <a:buClrTx/>
              <a:buSzTx/>
              <a:buFont typeface="Times New Roman" panose="02020603050405020304" pitchFamily="18" charset="0"/>
              <a:buAutoNum type="arabicPeriod"/>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沃克医生怎么发现刘伯承是军人的？</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685800" marR="0" lvl="0" indent="-685800" algn="l" defTabSz="1219200" rtl="0" eaLnBrk="1" fontAlgn="base" latinLnBrk="0" hangingPunct="1">
              <a:lnSpc>
                <a:spcPct val="120000"/>
              </a:lnSpc>
              <a:spcBef>
                <a:spcPts val="1335"/>
              </a:spcBef>
              <a:spcAft>
                <a:spcPct val="0"/>
              </a:spcAft>
              <a:buClrTx/>
              <a:buSzTx/>
              <a:buFont typeface="Times New Roman" panose="02020603050405020304" pitchFamily="18" charset="0"/>
              <a:buAutoNum type="arabicPeriod"/>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沃克医生猜测刘伯承是军人后，目光变得柔和了，这是为什么？</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transition spd="slow">
    <p:cover dir="rd"/>
  </p:transition>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矩形 13"/>
          <p:cNvSpPr>
            <a:spLocks noChangeArrowheads="1"/>
          </p:cNvSpPr>
          <p:nvPr/>
        </p:nvSpPr>
        <p:spPr bwMode="auto">
          <a:xfrm>
            <a:off x="661989" y="929218"/>
            <a:ext cx="8104187"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89280" indent="-45720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785495"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n"/>
              <a:defRPr/>
            </a:pPr>
            <a:r>
              <a:rPr kumimoji="0" lang="zh-CN" altLang="en-US" sz="4265" b="1" i="0" u="none" strike="noStrike" kern="1200" cap="none" spc="0" normalizeH="0" baseline="0" noProof="0">
                <a:ln>
                  <a:noFill/>
                </a:ln>
                <a:solidFill>
                  <a:srgbClr val="244242"/>
                </a:solidFill>
                <a:effectLst/>
                <a:uLnTx/>
                <a:uFillTx/>
                <a:latin typeface="宋体" panose="02010600030101010101" pitchFamily="2" charset="-122"/>
                <a:ea typeface="宋体" panose="02010600030101010101" pitchFamily="2" charset="-122"/>
                <a:cs typeface="+mn-cs"/>
              </a:rPr>
              <a:t>“你是军人！”沃克医生一针见血地说，“我当过军医，这么重的伤势，只有军人才能这样从容镇定！”</a:t>
            </a:r>
          </a:p>
          <a:p>
            <a:pPr marL="785495"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n"/>
              <a:defRPr/>
            </a:pPr>
            <a:r>
              <a:rPr kumimoji="0" lang="zh-CN" altLang="en-US" sz="4265" b="1" i="0" u="none" strike="noStrike" kern="1200" cap="none" spc="0" normalizeH="0" baseline="0" noProof="0">
                <a:ln>
                  <a:noFill/>
                </a:ln>
                <a:solidFill>
                  <a:srgbClr val="244242"/>
                </a:solidFill>
                <a:effectLst/>
                <a:uLnTx/>
                <a:uFillTx/>
                <a:latin typeface="宋体" panose="02010600030101010101" pitchFamily="2" charset="-122"/>
                <a:ea typeface="宋体" panose="02010600030101010101" pitchFamily="2" charset="-122"/>
                <a:cs typeface="+mn-cs"/>
              </a:rPr>
              <a:t>病人微微一笑，说：“沃克医生，你说我是军人，我就是军人吧。”</a:t>
            </a:r>
            <a:endParaRPr kumimoji="0" lang="en-US" altLang="zh-CN" sz="4265" b="1" i="0" u="none" strike="noStrike" kern="1200" cap="none" spc="0" normalizeH="0" baseline="0" noProof="0">
              <a:ln>
                <a:noFill/>
              </a:ln>
              <a:solidFill>
                <a:srgbClr val="244242"/>
              </a:solidFill>
              <a:effectLst/>
              <a:uLnTx/>
              <a:uFillTx/>
              <a:latin typeface="宋体" panose="02010600030101010101" pitchFamily="2" charset="-122"/>
              <a:ea typeface="宋体" panose="02010600030101010101" pitchFamily="2" charset="-122"/>
              <a:cs typeface="+mn-cs"/>
            </a:endParaRPr>
          </a:p>
          <a:p>
            <a:pPr marL="785495"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n"/>
              <a:defRPr/>
            </a:pPr>
            <a:r>
              <a:rPr kumimoji="0" lang="zh-CN" altLang="en-US" sz="4265" b="1" i="0" u="none" strike="noStrike" kern="1200" cap="none" spc="0" normalizeH="0" baseline="0" noProof="0">
                <a:ln>
                  <a:noFill/>
                </a:ln>
                <a:solidFill>
                  <a:srgbClr val="244242"/>
                </a:solidFill>
                <a:effectLst/>
                <a:uLnTx/>
                <a:uFillTx/>
                <a:latin typeface="宋体" panose="02010600030101010101" pitchFamily="2" charset="-122"/>
                <a:ea typeface="宋体" panose="02010600030101010101" pitchFamily="2" charset="-122"/>
                <a:cs typeface="+mn-cs"/>
              </a:rPr>
              <a:t>沃克医生的目光柔和了，他吩咐护士：“准备手术。”</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1000"/>
                                        <p:tgtEl>
                                          <p:spTgt spid="14">
                                            <p:txEl>
                                              <p:pRg st="0" end="0"/>
                                            </p:txEl>
                                          </p:spTgt>
                                        </p:tgtEl>
                                      </p:cBhvr>
                                    </p:animEffect>
                                    <p:anim calcmode="lin" valueType="num">
                                      <p:cBhvr>
                                        <p:cTn id="8"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4">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4">
                                            <p:txEl>
                                              <p:pRg st="1" end="1"/>
                                            </p:txEl>
                                          </p:spTgt>
                                        </p:tgtEl>
                                        <p:attrNameLst>
                                          <p:attrName>style.visibility</p:attrName>
                                        </p:attrNameLst>
                                      </p:cBhvr>
                                      <p:to>
                                        <p:strVal val="visible"/>
                                      </p:to>
                                    </p:set>
                                    <p:animEffect transition="in" filter="fade">
                                      <p:cBhvr>
                                        <p:cTn id="12" dur="1000"/>
                                        <p:tgtEl>
                                          <p:spTgt spid="14">
                                            <p:txEl>
                                              <p:pRg st="1" end="1"/>
                                            </p:txEl>
                                          </p:spTgt>
                                        </p:tgtEl>
                                      </p:cBhvr>
                                    </p:animEffect>
                                    <p:anim calcmode="lin" valueType="num">
                                      <p:cBhvr>
                                        <p:cTn id="13" dur="1000" fill="hold"/>
                                        <p:tgtEl>
                                          <p:spTgt spid="14">
                                            <p:txEl>
                                              <p:pRg st="1" end="1"/>
                                            </p:txEl>
                                          </p:spTgt>
                                        </p:tgtEl>
                                        <p:attrNameLst>
                                          <p:attrName>ppt_x</p:attrName>
                                        </p:attrNameLst>
                                      </p:cBhvr>
                                      <p:tavLst>
                                        <p:tav tm="0">
                                          <p:val>
                                            <p:strVal val="#ppt_x"/>
                                          </p:val>
                                        </p:tav>
                                        <p:tav tm="100000">
                                          <p:val>
                                            <p:strVal val="#ppt_x"/>
                                          </p:val>
                                        </p:tav>
                                      </p:tavLst>
                                    </p:anim>
                                    <p:anim calcmode="lin" valueType="num">
                                      <p:cBhvr>
                                        <p:cTn id="14" dur="1000" fill="hold"/>
                                        <p:tgtEl>
                                          <p:spTgt spid="14">
                                            <p:txEl>
                                              <p:pRg st="1" end="1"/>
                                            </p:txEl>
                                          </p:spTgt>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Effect transition="in" filter="fade">
                                      <p:cBhvr>
                                        <p:cTn id="17" dur="1000"/>
                                        <p:tgtEl>
                                          <p:spTgt spid="14">
                                            <p:txEl>
                                              <p:pRg st="2" end="2"/>
                                            </p:txEl>
                                          </p:spTgt>
                                        </p:tgtEl>
                                      </p:cBhvr>
                                    </p:animEffect>
                                    <p:anim calcmode="lin" valueType="num">
                                      <p:cBhvr>
                                        <p:cTn id="18" dur="10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矩形 4"/>
          <p:cNvSpPr>
            <a:spLocks noChangeArrowheads="1"/>
          </p:cNvSpPr>
          <p:nvPr/>
        </p:nvSpPr>
        <p:spPr bwMode="auto">
          <a:xfrm>
            <a:off x="862013" y="1792817"/>
            <a:ext cx="7154862"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1.</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沃克医生怎么发现刘伯承是军人的？</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6" name="矩形 5"/>
          <p:cNvSpPr>
            <a:spLocks noChangeArrowheads="1"/>
          </p:cNvSpPr>
          <p:nvPr/>
        </p:nvSpPr>
        <p:spPr bwMode="auto">
          <a:xfrm>
            <a:off x="862014" y="2885017"/>
            <a:ext cx="7651750"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    因为沃克医生曾当过军医，在他的心目中，只有军人才有如此坚强的意志。</a:t>
            </a:r>
            <a:endPar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矩形 4"/>
          <p:cNvSpPr>
            <a:spLocks noChangeArrowheads="1"/>
          </p:cNvSpPr>
          <p:nvPr/>
        </p:nvSpPr>
        <p:spPr bwMode="auto">
          <a:xfrm>
            <a:off x="782639" y="1841500"/>
            <a:ext cx="7632700"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85800" marR="0" lvl="0" indent="-685800" algn="l" defTabSz="1219200" rtl="0" eaLnBrk="1" fontAlgn="base" latinLnBrk="0" hangingPunct="1">
              <a:lnSpc>
                <a:spcPct val="130000"/>
              </a:lnSpc>
              <a:spcBef>
                <a:spcPct val="0"/>
              </a:spcBef>
              <a:spcAft>
                <a:spcPct val="0"/>
              </a:spcAft>
              <a:buClrTx/>
              <a:buSzTx/>
              <a:buFont typeface="Times New Roman" panose="02020603050405020304" pitchFamily="18" charset="0"/>
              <a:buAutoNum type="arabicPeriod" startAt="2"/>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沃克医生猜测刘伯承是军人后，目光变得柔和了，这是为什么？</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6" name="矩形 5"/>
          <p:cNvSpPr>
            <a:spLocks noChangeArrowheads="1"/>
          </p:cNvSpPr>
          <p:nvPr/>
        </p:nvSpPr>
        <p:spPr bwMode="auto">
          <a:xfrm>
            <a:off x="1306514" y="3875617"/>
            <a:ext cx="683418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沃克医生对军人十分崇拜与敬仰。</a:t>
            </a:r>
            <a:endPar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矩形 8"/>
          <p:cNvSpPr>
            <a:spLocks noChangeArrowheads="1"/>
          </p:cNvSpPr>
          <p:nvPr/>
        </p:nvSpPr>
        <p:spPr bwMode="auto">
          <a:xfrm>
            <a:off x="587375" y="2489200"/>
            <a:ext cx="8104188"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快速读</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12</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15</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自然段，说一说：刘伯承在手术前提出了什么要求？</a:t>
            </a:r>
          </a:p>
        </p:txBody>
      </p:sp>
      <p:sp>
        <p:nvSpPr>
          <p:cNvPr id="8" name="矩形 7"/>
          <p:cNvSpPr>
            <a:spLocks noChangeArrowheads="1"/>
          </p:cNvSpPr>
          <p:nvPr/>
        </p:nvSpPr>
        <p:spPr bwMode="auto">
          <a:xfrm>
            <a:off x="3195639" y="4663017"/>
            <a:ext cx="3740150"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7030A0"/>
                </a:solidFill>
                <a:effectLst/>
                <a:uLnTx/>
                <a:uFillTx/>
                <a:latin typeface="等线" panose="02010600030101010101" pitchFamily="2" charset="-122"/>
                <a:ea typeface="等线" panose="02010600030101010101" pitchFamily="2" charset="-122"/>
                <a:cs typeface="+mn-cs"/>
              </a:rPr>
              <a:t>不使用麻醉剂。</a:t>
            </a:r>
          </a:p>
        </p:txBody>
      </p:sp>
      <p:grpSp>
        <p:nvGrpSpPr>
          <p:cNvPr id="2" name="组合 8"/>
          <p:cNvGrpSpPr/>
          <p:nvPr/>
        </p:nvGrpSpPr>
        <p:grpSpPr bwMode="auto">
          <a:xfrm>
            <a:off x="3652839" y="766234"/>
            <a:ext cx="2098675" cy="1866900"/>
            <a:chOff x="2106394" y="2860860"/>
            <a:chExt cx="2099111" cy="1399407"/>
          </a:xfrm>
        </p:grpSpPr>
        <p:pic>
          <p:nvPicPr>
            <p:cNvPr id="23556" name="图片 13"/>
            <p:cNvPicPr>
              <a:picLocks noChangeAspect="1" noChangeArrowheads="1"/>
            </p:cNvPicPr>
            <p:nvPr/>
          </p:nvPicPr>
          <p:blipFill>
            <a:blip r:embed="rId2" cstate="email"/>
            <a:srcRect/>
            <a:stretch>
              <a:fillRect/>
            </a:stretch>
          </p:blipFill>
          <p:spPr bwMode="auto">
            <a:xfrm>
              <a:off x="2106394" y="2860860"/>
              <a:ext cx="2099111" cy="1399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557" name="矩形 10"/>
            <p:cNvSpPr>
              <a:spLocks noChangeArrowheads="1"/>
            </p:cNvSpPr>
            <p:nvPr/>
          </p:nvSpPr>
          <p:spPr bwMode="auto">
            <a:xfrm>
              <a:off x="2339181" y="3268177"/>
              <a:ext cx="1834537" cy="561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手术前</a:t>
              </a:r>
              <a:endParaRPr kumimoji="0" lang="zh-CN" altLang="en-US" sz="2400" b="0"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4578"/>
                                        </p:tgtEl>
                                        <p:attrNameLst>
                                          <p:attrName>style.visibility</p:attrName>
                                        </p:attrNameLst>
                                      </p:cBhvr>
                                      <p:to>
                                        <p:strVal val="visible"/>
                                      </p:to>
                                    </p:set>
                                    <p:animEffect transition="in" filter="fade">
                                      <p:cBhvr>
                                        <p:cTn id="14" dur="1000"/>
                                        <p:tgtEl>
                                          <p:spTgt spid="24578"/>
                                        </p:tgtEl>
                                      </p:cBhvr>
                                    </p:animEffect>
                                    <p:anim calcmode="lin" valueType="num">
                                      <p:cBhvr>
                                        <p:cTn id="15" dur="1000" fill="hold"/>
                                        <p:tgtEl>
                                          <p:spTgt spid="24578"/>
                                        </p:tgtEl>
                                        <p:attrNameLst>
                                          <p:attrName>ppt_x</p:attrName>
                                        </p:attrNameLst>
                                      </p:cBhvr>
                                      <p:tavLst>
                                        <p:tav tm="0">
                                          <p:val>
                                            <p:strVal val="#ppt_x"/>
                                          </p:val>
                                        </p:tav>
                                        <p:tav tm="100000">
                                          <p:val>
                                            <p:strVal val="#ppt_x"/>
                                          </p:val>
                                        </p:tav>
                                      </p:tavLst>
                                    </p:anim>
                                    <p:anim calcmode="lin" valueType="num">
                                      <p:cBhvr>
                                        <p:cTn id="16" dur="1000" fill="hold"/>
                                        <p:tgtEl>
                                          <p:spTgt spid="24578"/>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8" grpId="0"/>
      <p:bldP spid="8" grpId="0"/>
    </p:bldLst>
  </p:timing>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矩形 8"/>
          <p:cNvSpPr>
            <a:spLocks noChangeArrowheads="1"/>
          </p:cNvSpPr>
          <p:nvPr/>
        </p:nvSpPr>
        <p:spPr bwMode="auto">
          <a:xfrm>
            <a:off x="749300" y="1363133"/>
            <a:ext cx="8104188"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默读</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12</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15</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自然段，找一找：刘伯承拒绝使用麻醉剂的原因是什么？</a:t>
            </a:r>
          </a:p>
        </p:txBody>
      </p:sp>
      <p:sp>
        <p:nvSpPr>
          <p:cNvPr id="8" name="矩形 7"/>
          <p:cNvSpPr>
            <a:spLocks noChangeArrowheads="1"/>
          </p:cNvSpPr>
          <p:nvPr/>
        </p:nvSpPr>
        <p:spPr bwMode="auto">
          <a:xfrm>
            <a:off x="747713" y="3217333"/>
            <a:ext cx="8105775"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7030A0"/>
                </a:solidFill>
                <a:effectLst/>
                <a:uLnTx/>
                <a:uFillTx/>
                <a:latin typeface="等线" panose="02010600030101010101" pitchFamily="2" charset="-122"/>
                <a:ea typeface="等线" panose="02010600030101010101" pitchFamily="2" charset="-122"/>
                <a:cs typeface="+mn-cs"/>
              </a:rPr>
              <a:t>    病人平静地回答：“沃克医生，眼睛离脑子太近，我担心施行麻醉会影响脑神经。而我，今后需要一个非常清醒的大脑！”</a:t>
            </a:r>
          </a:p>
        </p:txBody>
      </p:sp>
      <p:cxnSp>
        <p:nvCxnSpPr>
          <p:cNvPr id="3" name="直接连接符 2"/>
          <p:cNvCxnSpPr/>
          <p:nvPr/>
        </p:nvCxnSpPr>
        <p:spPr>
          <a:xfrm flipV="1">
            <a:off x="7197725" y="4119033"/>
            <a:ext cx="1485900" cy="0"/>
          </a:xfrm>
          <a:prstGeom prst="line">
            <a:avLst/>
          </a:prstGeom>
        </p:spPr>
        <p:style>
          <a:lnRef idx="2">
            <a:schemeClr val="accent6"/>
          </a:lnRef>
          <a:fillRef idx="0">
            <a:schemeClr val="accent6"/>
          </a:fillRef>
          <a:effectRef idx="1">
            <a:schemeClr val="accent6"/>
          </a:effectRef>
          <a:fontRef idx="minor">
            <a:schemeClr val="tx1"/>
          </a:fontRef>
        </p:style>
      </p:cxnSp>
      <p:cxnSp>
        <p:nvCxnSpPr>
          <p:cNvPr id="12" name="直接连接符 11"/>
          <p:cNvCxnSpPr/>
          <p:nvPr/>
        </p:nvCxnSpPr>
        <p:spPr>
          <a:xfrm flipV="1">
            <a:off x="825500" y="4948767"/>
            <a:ext cx="7858125" cy="23284"/>
          </a:xfrm>
          <a:prstGeom prst="line">
            <a:avLst/>
          </a:prstGeom>
        </p:spPr>
        <p:style>
          <a:lnRef idx="2">
            <a:schemeClr val="accent6"/>
          </a:lnRef>
          <a:fillRef idx="0">
            <a:schemeClr val="accent6"/>
          </a:fillRef>
          <a:effectRef idx="1">
            <a:schemeClr val="accent6"/>
          </a:effectRef>
          <a:fontRef idx="minor">
            <a:schemeClr val="tx1"/>
          </a:fontRef>
        </p:style>
      </p:cxnSp>
      <p:cxnSp>
        <p:nvCxnSpPr>
          <p:cNvPr id="14" name="直接连接符 13"/>
          <p:cNvCxnSpPr/>
          <p:nvPr/>
        </p:nvCxnSpPr>
        <p:spPr>
          <a:xfrm flipV="1">
            <a:off x="747713" y="5801785"/>
            <a:ext cx="7192962" cy="23283"/>
          </a:xfrm>
          <a:prstGeom prst="line">
            <a:avLst/>
          </a:prstGeom>
        </p:spPr>
        <p:style>
          <a:lnRef idx="2">
            <a:schemeClr val="accent6"/>
          </a:lnRef>
          <a:fillRef idx="0">
            <a:schemeClr val="accent6"/>
          </a:fillRef>
          <a:effectRef idx="1">
            <a:schemeClr val="accent6"/>
          </a:effectRef>
          <a:fontRef idx="minor">
            <a:schemeClr val="tx1"/>
          </a:fontRef>
        </p:style>
      </p:cxn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childTnLst>
                          </p:cTn>
                        </p:par>
                        <p:par>
                          <p:cTn id="15" fill="hold">
                            <p:stCondLst>
                              <p:cond delay="500"/>
                            </p:stCondLst>
                            <p:childTnLst>
                              <p:par>
                                <p:cTn id="16" presetID="22" presetClass="entr" presetSubtype="8" fill="hold"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ipe(left)">
                                      <p:cBhvr>
                                        <p:cTn id="18" dur="500"/>
                                        <p:tgtEl>
                                          <p:spTgt spid="12"/>
                                        </p:tgtEl>
                                      </p:cBhvr>
                                    </p:animEffect>
                                  </p:childTnLst>
                                </p:cTn>
                              </p:par>
                            </p:childTnLst>
                          </p:cTn>
                        </p:par>
                        <p:par>
                          <p:cTn id="19" fill="hold">
                            <p:stCondLst>
                              <p:cond delay="1000"/>
                            </p:stCondLst>
                            <p:childTnLst>
                              <p:par>
                                <p:cTn id="20" presetID="22" presetClass="entr" presetSubtype="8"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left)">
                                      <p:cBhvr>
                                        <p:cTn id="2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文本框 1"/>
          <p:cNvSpPr txBox="1">
            <a:spLocks noChangeArrowheads="1"/>
          </p:cNvSpPr>
          <p:nvPr/>
        </p:nvSpPr>
        <p:spPr bwMode="auto">
          <a:xfrm>
            <a:off x="468314" y="1316567"/>
            <a:ext cx="8135937"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祖父</a:t>
            </a:r>
            <a:r>
              <a:rPr lang="zh-CN" altLang="en-US" sz="4265" b="1">
                <a:solidFill>
                  <a:srgbClr val="FF0000"/>
                </a:solidFill>
                <a:latin typeface="宋体" panose="02010600030101010101" pitchFamily="2" charset="-122"/>
                <a:ea typeface="宋体" panose="02010600030101010101" pitchFamily="2" charset="-122"/>
              </a:rPr>
              <a:t>大笑起来</a:t>
            </a:r>
            <a:r>
              <a:rPr lang="zh-CN" altLang="en-US" sz="4265" b="1">
                <a:solidFill>
                  <a:prstClr val="black"/>
                </a:solidFill>
                <a:latin typeface="宋体" panose="02010600030101010101" pitchFamily="2" charset="-122"/>
                <a:ea typeface="宋体" panose="02010600030101010101" pitchFamily="2" charset="-122"/>
              </a:rPr>
              <a:t>，</a:t>
            </a:r>
            <a:r>
              <a:rPr lang="zh-CN" altLang="en-US" sz="4265" b="1">
                <a:solidFill>
                  <a:srgbClr val="FF0000"/>
                </a:solidFill>
                <a:latin typeface="宋体" panose="02010600030101010101" pitchFamily="2" charset="-122"/>
                <a:ea typeface="宋体" panose="02010600030101010101" pitchFamily="2" charset="-122"/>
              </a:rPr>
              <a:t>笑够了</a:t>
            </a:r>
            <a:r>
              <a:rPr lang="zh-CN" altLang="en-US" sz="4265" b="1">
                <a:solidFill>
                  <a:prstClr val="black"/>
                </a:solidFill>
                <a:latin typeface="宋体" panose="02010600030101010101" pitchFamily="2" charset="-122"/>
                <a:ea typeface="宋体" panose="02010600030101010101" pitchFamily="2" charset="-122"/>
              </a:rPr>
              <a:t>，把草拔下来，问我：</a:t>
            </a:r>
            <a:r>
              <a:rPr lang="en-US" altLang="zh-CN" sz="4265" b="1">
                <a:solidFill>
                  <a:prstClr val="black"/>
                </a:solidFill>
                <a:latin typeface="宋体" panose="02010600030101010101" pitchFamily="2" charset="-122"/>
                <a:ea typeface="宋体" panose="02010600030101010101" pitchFamily="2" charset="-122"/>
              </a:rPr>
              <a:t>“</a:t>
            </a:r>
            <a:r>
              <a:rPr lang="zh-CN" altLang="en-US" sz="4265" b="1">
                <a:solidFill>
                  <a:prstClr val="black"/>
                </a:solidFill>
                <a:latin typeface="宋体" panose="02010600030101010101" pitchFamily="2" charset="-122"/>
                <a:ea typeface="宋体" panose="02010600030101010101" pitchFamily="2" charset="-122"/>
              </a:rPr>
              <a:t>你每天吃的就是这个吗？</a:t>
            </a:r>
            <a:r>
              <a:rPr lang="en-US" altLang="zh-CN" sz="4265" b="1">
                <a:solidFill>
                  <a:prstClr val="black"/>
                </a:solidFill>
                <a:latin typeface="宋体" panose="02010600030101010101" pitchFamily="2" charset="-122"/>
                <a:ea typeface="宋体" panose="02010600030101010101" pitchFamily="2" charset="-122"/>
              </a:rPr>
              <a:t>”</a:t>
            </a:r>
          </a:p>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我说：</a:t>
            </a:r>
            <a:r>
              <a:rPr lang="en-US" altLang="zh-CN" sz="4265" b="1">
                <a:solidFill>
                  <a:prstClr val="black"/>
                </a:solidFill>
                <a:latin typeface="宋体" panose="02010600030101010101" pitchFamily="2" charset="-122"/>
                <a:ea typeface="宋体" panose="02010600030101010101" pitchFamily="2" charset="-122"/>
              </a:rPr>
              <a:t>“</a:t>
            </a:r>
            <a:r>
              <a:rPr lang="zh-CN" altLang="en-US" sz="4265" b="1">
                <a:solidFill>
                  <a:prstClr val="black"/>
                </a:solidFill>
                <a:latin typeface="宋体" panose="02010600030101010101" pitchFamily="2" charset="-122"/>
                <a:ea typeface="宋体" panose="02010600030101010101" pitchFamily="2" charset="-122"/>
              </a:rPr>
              <a:t>是的。”</a:t>
            </a:r>
            <a:endParaRPr lang="en-US" altLang="zh-CN" sz="4265" b="1">
              <a:solidFill>
                <a:prstClr val="black"/>
              </a:solidFill>
              <a:latin typeface="宋体" panose="02010600030101010101" pitchFamily="2" charset="-122"/>
              <a:ea typeface="宋体" panose="02010600030101010101" pitchFamily="2" charset="-122"/>
            </a:endParaRPr>
          </a:p>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我看祖父</a:t>
            </a:r>
            <a:r>
              <a:rPr lang="zh-CN" altLang="en-US" sz="4265" b="1">
                <a:solidFill>
                  <a:srgbClr val="FF0000"/>
                </a:solidFill>
                <a:latin typeface="宋体" panose="02010600030101010101" pitchFamily="2" charset="-122"/>
                <a:ea typeface="宋体" panose="02010600030101010101" pitchFamily="2" charset="-122"/>
              </a:rPr>
              <a:t>还在笑</a:t>
            </a:r>
            <a:r>
              <a:rPr lang="zh-CN" altLang="en-US" sz="4265" b="1">
                <a:solidFill>
                  <a:prstClr val="black"/>
                </a:solidFill>
                <a:latin typeface="宋体" panose="02010600030101010101" pitchFamily="2" charset="-122"/>
                <a:ea typeface="宋体" panose="02010600030101010101" pitchFamily="2" charset="-122"/>
              </a:rPr>
              <a:t>，就说：</a:t>
            </a:r>
            <a:r>
              <a:rPr lang="en-US" altLang="zh-CN" sz="4265" b="1">
                <a:solidFill>
                  <a:prstClr val="black"/>
                </a:solidFill>
                <a:latin typeface="宋体" panose="02010600030101010101" pitchFamily="2" charset="-122"/>
                <a:ea typeface="宋体" panose="02010600030101010101" pitchFamily="2" charset="-122"/>
              </a:rPr>
              <a:t>“</a:t>
            </a:r>
            <a:r>
              <a:rPr lang="zh-CN" altLang="en-US" sz="4265" b="1">
                <a:solidFill>
                  <a:prstClr val="black"/>
                </a:solidFill>
                <a:latin typeface="宋体" panose="02010600030101010101" pitchFamily="2" charset="-122"/>
                <a:ea typeface="宋体" panose="02010600030101010101" pitchFamily="2" charset="-122"/>
              </a:rPr>
              <a:t>你不信，我到屋里拿来给你看。”</a:t>
            </a:r>
          </a:p>
        </p:txBody>
      </p:sp>
    </p:spTree>
  </p:cSld>
  <p:clrMapOvr>
    <a:masterClrMapping/>
  </p:clrMapOvr>
  <p:transition spd="slow">
    <p:cover dir="rd"/>
  </p:transition>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矩形 8"/>
          <p:cNvSpPr>
            <a:spLocks noChangeArrowheads="1"/>
          </p:cNvSpPr>
          <p:nvPr/>
        </p:nvSpPr>
        <p:spPr bwMode="auto">
          <a:xfrm>
            <a:off x="519113" y="2298701"/>
            <a:ext cx="8105775"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大声朗读第</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16</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17</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自然段，画出描写刘伯承神态、动作的关键字词，从这些词语中，你看到了怎样的刘伯承？</a:t>
            </a:r>
          </a:p>
        </p:txBody>
      </p:sp>
      <p:grpSp>
        <p:nvGrpSpPr>
          <p:cNvPr id="2" name="组合 2"/>
          <p:cNvGrpSpPr/>
          <p:nvPr/>
        </p:nvGrpSpPr>
        <p:grpSpPr bwMode="auto">
          <a:xfrm>
            <a:off x="3408364" y="651933"/>
            <a:ext cx="2098675" cy="1864784"/>
            <a:chOff x="2106394" y="2860860"/>
            <a:chExt cx="2099111" cy="1399407"/>
          </a:xfrm>
        </p:grpSpPr>
        <p:pic>
          <p:nvPicPr>
            <p:cNvPr id="25603" name="图片 3"/>
            <p:cNvPicPr>
              <a:picLocks noChangeAspect="1" noChangeArrowheads="1"/>
            </p:cNvPicPr>
            <p:nvPr/>
          </p:nvPicPr>
          <p:blipFill>
            <a:blip r:embed="rId2" cstate="email"/>
            <a:srcRect/>
            <a:stretch>
              <a:fillRect/>
            </a:stretch>
          </p:blipFill>
          <p:spPr bwMode="auto">
            <a:xfrm>
              <a:off x="2106394" y="2860860"/>
              <a:ext cx="2099111" cy="1399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4" name="矩形 4"/>
            <p:cNvSpPr>
              <a:spLocks noChangeArrowheads="1"/>
            </p:cNvSpPr>
            <p:nvPr/>
          </p:nvSpPr>
          <p:spPr bwMode="auto">
            <a:xfrm>
              <a:off x="2339181" y="3268177"/>
              <a:ext cx="1834537" cy="5618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手术中</a:t>
              </a:r>
              <a:endParaRPr kumimoji="0" lang="zh-CN" altLang="en-US" sz="2400" b="0"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grpSp>
      <p:pic>
        <p:nvPicPr>
          <p:cNvPr id="7" name="图片 6"/>
          <p:cNvPicPr>
            <a:picLocks noChangeAspect="1" noChangeArrowheads="1"/>
          </p:cNvPicPr>
          <p:nvPr/>
        </p:nvPicPr>
        <p:blipFill>
          <a:blip r:embed="rId3" cstate="email"/>
          <a:srcRect/>
          <a:stretch>
            <a:fillRect/>
          </a:stretch>
        </p:blipFill>
        <p:spPr bwMode="auto">
          <a:xfrm>
            <a:off x="5237164" y="4165602"/>
            <a:ext cx="2363787" cy="2239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5602"/>
                                        </p:tgtEl>
                                        <p:attrNameLst>
                                          <p:attrName>style.visibility</p:attrName>
                                        </p:attrNameLst>
                                      </p:cBhvr>
                                      <p:to>
                                        <p:strVal val="visible"/>
                                      </p:to>
                                    </p:set>
                                    <p:animEffect transition="in" filter="fade">
                                      <p:cBhvr>
                                        <p:cTn id="14" dur="1000"/>
                                        <p:tgtEl>
                                          <p:spTgt spid="25602"/>
                                        </p:tgtEl>
                                      </p:cBhvr>
                                    </p:animEffect>
                                    <p:anim calcmode="lin" valueType="num">
                                      <p:cBhvr>
                                        <p:cTn id="15" dur="1000" fill="hold"/>
                                        <p:tgtEl>
                                          <p:spTgt spid="25602"/>
                                        </p:tgtEl>
                                        <p:attrNameLst>
                                          <p:attrName>ppt_x</p:attrName>
                                        </p:attrNameLst>
                                      </p:cBhvr>
                                      <p:tavLst>
                                        <p:tav tm="0">
                                          <p:val>
                                            <p:strVal val="#ppt_x"/>
                                          </p:val>
                                        </p:tav>
                                        <p:tav tm="100000">
                                          <p:val>
                                            <p:strVal val="#ppt_x"/>
                                          </p:val>
                                        </p:tav>
                                      </p:tavLst>
                                    </p:anim>
                                    <p:anim calcmode="lin" valueType="num">
                                      <p:cBhvr>
                                        <p:cTn id="16" dur="1000" fill="hold"/>
                                        <p:tgtEl>
                                          <p:spTgt spid="25602"/>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2" grpId="0"/>
    </p:bldLst>
  </p:timing>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a:spLocks noChangeArrowheads="1"/>
          </p:cNvSpPr>
          <p:nvPr/>
        </p:nvSpPr>
        <p:spPr bwMode="auto">
          <a:xfrm>
            <a:off x="449264" y="2127251"/>
            <a:ext cx="8104187"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2060"/>
                </a:solidFill>
                <a:effectLst/>
                <a:uLnTx/>
                <a:uFillTx/>
                <a:latin typeface="等线" panose="02010600030101010101" pitchFamily="2" charset="-122"/>
                <a:ea typeface="等线" panose="02010600030101010101" pitchFamily="2" charset="-122"/>
                <a:cs typeface="+mn-cs"/>
              </a:rPr>
              <a:t>    病人一声不吭，他双手紧紧抓住身下的白床单，手背青筋暴起，汗如雨下。他越来越使劲，崭新的白床单居然被抓破了。</a:t>
            </a:r>
          </a:p>
        </p:txBody>
      </p:sp>
      <p:sp>
        <p:nvSpPr>
          <p:cNvPr id="13" name="矩形: 圆角 12"/>
          <p:cNvSpPr/>
          <p:nvPr/>
        </p:nvSpPr>
        <p:spPr>
          <a:xfrm>
            <a:off x="5387975" y="2250018"/>
            <a:ext cx="1704975" cy="745067"/>
          </a:xfrm>
          <a:prstGeom prst="roundRect">
            <a:avLst/>
          </a:prstGeom>
          <a:noFill/>
        </p:spPr>
        <p:style>
          <a:lnRef idx="2">
            <a:schemeClr val="accent6"/>
          </a:lnRef>
          <a:fillRef idx="1">
            <a:schemeClr val="lt1"/>
          </a:fillRef>
          <a:effectRef idx="0">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9" name="矩形: 圆角 18"/>
          <p:cNvSpPr/>
          <p:nvPr/>
        </p:nvSpPr>
        <p:spPr>
          <a:xfrm>
            <a:off x="2982914" y="3172885"/>
            <a:ext cx="1704975" cy="713316"/>
          </a:xfrm>
          <a:prstGeom prst="roundRect">
            <a:avLst/>
          </a:prstGeom>
          <a:noFill/>
        </p:spPr>
        <p:style>
          <a:lnRef idx="2">
            <a:schemeClr val="accent6"/>
          </a:lnRef>
          <a:fillRef idx="1">
            <a:schemeClr val="lt1"/>
          </a:fillRef>
          <a:effectRef idx="0">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0" name="矩形: 圆角 19"/>
          <p:cNvSpPr/>
          <p:nvPr/>
        </p:nvSpPr>
        <p:spPr>
          <a:xfrm>
            <a:off x="4979989" y="3172885"/>
            <a:ext cx="1704975" cy="643467"/>
          </a:xfrm>
          <a:prstGeom prst="roundRect">
            <a:avLst/>
          </a:prstGeom>
          <a:noFill/>
        </p:spPr>
        <p:style>
          <a:lnRef idx="2">
            <a:schemeClr val="accent6"/>
          </a:lnRef>
          <a:fillRef idx="1">
            <a:schemeClr val="lt1"/>
          </a:fillRef>
          <a:effectRef idx="0">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1" name="矩形: 圆角 20"/>
          <p:cNvSpPr/>
          <p:nvPr/>
        </p:nvSpPr>
        <p:spPr>
          <a:xfrm>
            <a:off x="941389" y="4028018"/>
            <a:ext cx="808037" cy="643467"/>
          </a:xfrm>
          <a:prstGeom prst="roundRect">
            <a:avLst/>
          </a:prstGeom>
          <a:noFill/>
        </p:spPr>
        <p:style>
          <a:lnRef idx="2">
            <a:schemeClr val="accent6"/>
          </a:lnRef>
          <a:fillRef idx="1">
            <a:schemeClr val="lt1"/>
          </a:fillRef>
          <a:effectRef idx="0">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2" name="矩形: 圆角 21"/>
          <p:cNvSpPr/>
          <p:nvPr/>
        </p:nvSpPr>
        <p:spPr>
          <a:xfrm>
            <a:off x="5832475" y="3994152"/>
            <a:ext cx="852488" cy="643467"/>
          </a:xfrm>
          <a:prstGeom prst="roundRect">
            <a:avLst/>
          </a:prstGeom>
          <a:noFill/>
        </p:spPr>
        <p:style>
          <a:lnRef idx="2">
            <a:schemeClr val="accent6"/>
          </a:lnRef>
          <a:fillRef idx="1">
            <a:schemeClr val="lt1"/>
          </a:fillRef>
          <a:effectRef idx="0">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3" name="矩形 22"/>
          <p:cNvSpPr>
            <a:spLocks noChangeArrowheads="1"/>
          </p:cNvSpPr>
          <p:nvPr/>
        </p:nvSpPr>
        <p:spPr bwMode="auto">
          <a:xfrm>
            <a:off x="1662114" y="1128184"/>
            <a:ext cx="6113462" cy="1798826"/>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2">
            <a:schemeClr val="accent5">
              <a:shade val="50000"/>
            </a:schemeClr>
          </a:lnRef>
          <a:fillRef idx="1">
            <a:schemeClr val="accent5"/>
          </a:fillRef>
          <a:effectRef idx="0">
            <a:schemeClr val="accent5"/>
          </a:effectRef>
          <a:fontRef idx="minor">
            <a:schemeClr val="lt1"/>
          </a:fontRef>
        </p:style>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white"/>
                </a:solidFill>
                <a:effectLst/>
                <a:uLnTx/>
                <a:uFillTx/>
                <a:latin typeface="宋体" panose="02010600030101010101" pitchFamily="2" charset="-122"/>
                <a:ea typeface="宋体" panose="02010600030101010101" pitchFamily="2" charset="-122"/>
                <a:cs typeface="+mn-cs"/>
              </a:rPr>
              <a:t>说明手术的疼痛令人难以忍受。</a:t>
            </a:r>
          </a:p>
        </p:txBody>
      </p:sp>
      <p:sp>
        <p:nvSpPr>
          <p:cNvPr id="16" name="矩形 15"/>
          <p:cNvSpPr>
            <a:spLocks noChangeArrowheads="1"/>
          </p:cNvSpPr>
          <p:nvPr/>
        </p:nvSpPr>
        <p:spPr bwMode="auto">
          <a:xfrm>
            <a:off x="2084389" y="5099051"/>
            <a:ext cx="593883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刘伯承具有</a:t>
            </a:r>
            <a:r>
              <a:rPr kumimoji="0" lang="zh-CN" altLang="en-US" sz="426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钢铁般的坚强意志</a:t>
            </a: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a:t>
            </a:r>
          </a:p>
        </p:txBody>
      </p:sp>
      <p:sp>
        <p:nvSpPr>
          <p:cNvPr id="25" name="矩形 24"/>
          <p:cNvSpPr>
            <a:spLocks noChangeArrowheads="1"/>
          </p:cNvSpPr>
          <p:nvPr/>
        </p:nvSpPr>
        <p:spPr bwMode="auto">
          <a:xfrm>
            <a:off x="2084388" y="2237317"/>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一声不吭</a:t>
            </a:r>
            <a:endParaRPr kumimoji="0" lang="zh-CN" altLang="en-US" sz="2400" b="0" i="0" u="none" strike="noStrike" kern="1200" cap="none" spc="0" normalizeH="0" baseline="0" noProof="0">
              <a:ln>
                <a:noFill/>
              </a:ln>
              <a:solidFill>
                <a:srgbClr val="0000FF"/>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barn(inVertical)">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barn(inVertical)">
                                      <p:cBhvr>
                                        <p:cTn id="17" dur="500"/>
                                        <p:tgtEl>
                                          <p:spTgt spid="20"/>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barn(inVertical)">
                                      <p:cBhvr>
                                        <p:cTn id="22" dur="500"/>
                                        <p:tgtEl>
                                          <p:spTgt spid="21"/>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barn(inVertical)">
                                      <p:cBhvr>
                                        <p:cTn id="27" dur="500"/>
                                        <p:tgtEl>
                                          <p:spTgt spid="22"/>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barn(inVertical)">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grpId="0" nodeType="click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p:cTn id="37" dur="500" fill="hold"/>
                                        <p:tgtEl>
                                          <p:spTgt spid="25"/>
                                        </p:tgtEl>
                                        <p:attrNameLst>
                                          <p:attrName>ppt_w</p:attrName>
                                        </p:attrNameLst>
                                      </p:cBhvr>
                                      <p:tavLst>
                                        <p:tav tm="0">
                                          <p:val>
                                            <p:fltVal val="0"/>
                                          </p:val>
                                        </p:tav>
                                        <p:tav tm="100000">
                                          <p:val>
                                            <p:strVal val="#ppt_w"/>
                                          </p:val>
                                        </p:tav>
                                      </p:tavLst>
                                    </p:anim>
                                    <p:anim calcmode="lin" valueType="num">
                                      <p:cBhvr>
                                        <p:cTn id="38" dur="500" fill="hold"/>
                                        <p:tgtEl>
                                          <p:spTgt spid="25"/>
                                        </p:tgtEl>
                                        <p:attrNameLst>
                                          <p:attrName>ppt_h</p:attrName>
                                        </p:attrNameLst>
                                      </p:cBhvr>
                                      <p:tavLst>
                                        <p:tav tm="0">
                                          <p:val>
                                            <p:fltVal val="0"/>
                                          </p:val>
                                        </p:tav>
                                        <p:tav tm="100000">
                                          <p:val>
                                            <p:strVal val="#ppt_h"/>
                                          </p:val>
                                        </p:tav>
                                      </p:tavLst>
                                    </p:anim>
                                    <p:animEffect transition="in" filter="fade">
                                      <p:cBhvr>
                                        <p:cTn id="39" dur="500"/>
                                        <p:tgtEl>
                                          <p:spTgt spid="25"/>
                                        </p:tgtEl>
                                      </p:cBhvr>
                                    </p:animEffect>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nodeType="clickEffect">
                                  <p:stCondLst>
                                    <p:cond delay="0"/>
                                  </p:stCondLst>
                                  <p:childTnLst>
                                    <p:set>
                                      <p:cBhvr>
                                        <p:cTn id="43" dur="1" fill="hold">
                                          <p:stCondLst>
                                            <p:cond delay="0"/>
                                          </p:stCondLst>
                                        </p:cTn>
                                        <p:tgtEl>
                                          <p:spTgt spid="16">
                                            <p:txEl>
                                              <p:pRg st="0" end="0"/>
                                            </p:txEl>
                                          </p:spTgt>
                                        </p:tgtEl>
                                        <p:attrNameLst>
                                          <p:attrName>style.visibility</p:attrName>
                                        </p:attrNameLst>
                                      </p:cBhvr>
                                      <p:to>
                                        <p:strVal val="visible"/>
                                      </p:to>
                                    </p:set>
                                    <p:anim calcmode="lin" valueType="num">
                                      <p:cBhvr>
                                        <p:cTn id="44"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45"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46"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9" grpId="0" animBg="1"/>
      <p:bldP spid="20" grpId="0" animBg="1"/>
      <p:bldP spid="21" grpId="0" animBg="1"/>
      <p:bldP spid="22" grpId="0" animBg="1"/>
      <p:bldP spid="23" grpId="0" animBg="1"/>
      <p:bldP spid="25" grpId="0"/>
    </p:bldLst>
  </p:timing>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矩形 8"/>
          <p:cNvSpPr>
            <a:spLocks noChangeArrowheads="1"/>
          </p:cNvSpPr>
          <p:nvPr/>
        </p:nvSpPr>
        <p:spPr bwMode="auto">
          <a:xfrm>
            <a:off x="993775" y="1695451"/>
            <a:ext cx="5348288"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分角色朗读</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18-22</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自然段。</a:t>
            </a:r>
          </a:p>
        </p:txBody>
      </p:sp>
      <p:sp>
        <p:nvSpPr>
          <p:cNvPr id="4" name="矩形 3"/>
          <p:cNvSpPr/>
          <p:nvPr/>
        </p:nvSpPr>
        <p:spPr>
          <a:xfrm>
            <a:off x="993775" y="2550584"/>
            <a:ext cx="7340600" cy="4817857"/>
          </a:xfrm>
          <a:prstGeom prst="rect">
            <a:avLst/>
          </a:prstGeom>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7030A0"/>
                </a:solidFill>
                <a:effectLst/>
                <a:uLnTx/>
                <a:uFillTx/>
                <a:latin typeface="等线" panose="02010600030101010101" pitchFamily="2" charset="-122"/>
                <a:ea typeface="等线" panose="02010600030101010101" pitchFamily="2" charset="-122"/>
                <a:cs typeface="+mn-cs"/>
              </a:rPr>
              <a:t>    脱去手术服的沃克医生擦着汗走过来，由衷地说：</a:t>
            </a:r>
            <a:r>
              <a:rPr kumimoji="0" lang="en-US" altLang="zh-CN" sz="4265" b="1" i="0" u="none" strike="noStrike" kern="1200" cap="none" spc="0" normalizeH="0" baseline="0" noProof="0" dirty="0">
                <a:ln>
                  <a:noFill/>
                </a:ln>
                <a:solidFill>
                  <a:srgbClr val="7030A0"/>
                </a:solidFill>
                <a:effectLst/>
                <a:uLnTx/>
                <a:uFillTx/>
                <a:latin typeface="等线" panose="02010600030101010101" pitchFamily="2" charset="-122"/>
                <a:ea typeface="等线" panose="02010600030101010101" pitchFamily="2" charset="-122"/>
                <a:cs typeface="+mn-cs"/>
              </a:rPr>
              <a:t>“</a:t>
            </a:r>
            <a:r>
              <a:rPr kumimoji="0" lang="zh-CN" altLang="en-US" sz="4265" b="1" i="0" u="none" strike="noStrike" kern="1200" cap="none" spc="0" normalizeH="0" baseline="0" noProof="0" dirty="0">
                <a:ln>
                  <a:noFill/>
                </a:ln>
                <a:solidFill>
                  <a:srgbClr val="7030A0"/>
                </a:solidFill>
                <a:effectLst/>
                <a:uLnTx/>
                <a:uFillTx/>
                <a:latin typeface="等线" panose="02010600030101010101" pitchFamily="2" charset="-122"/>
                <a:ea typeface="等线" panose="02010600030101010101" pitchFamily="2" charset="-122"/>
                <a:cs typeface="+mn-cs"/>
              </a:rPr>
              <a:t>年轻人，我真担心你会晕过去。”</a:t>
            </a:r>
            <a:endParaRPr kumimoji="0" lang="en-US" altLang="zh-CN" sz="4265" b="1" i="0" u="none" strike="noStrike" kern="1200" cap="none" spc="0" normalizeH="0" baseline="0" noProof="0" dirty="0">
              <a:ln>
                <a:noFill/>
              </a:ln>
              <a:solidFill>
                <a:srgbClr val="7030A0"/>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7030A0"/>
                </a:solidFill>
                <a:effectLst/>
                <a:uLnTx/>
                <a:uFillTx/>
                <a:latin typeface="等线" panose="02010600030101010101" pitchFamily="2" charset="-122"/>
                <a:ea typeface="等线" panose="02010600030101010101" pitchFamily="2" charset="-122"/>
                <a:cs typeface="+mn-cs"/>
              </a:rPr>
              <a:t>    病人脸色苍白。他勉强一笑，说：“我一直在数你的刀数。”</a:t>
            </a:r>
            <a:endParaRPr kumimoji="0" lang="en-US" altLang="zh-CN" sz="4265" b="1" i="0" u="none" strike="noStrike" kern="1200" cap="none" spc="0" normalizeH="0" baseline="0" noProof="0" dirty="0">
              <a:ln>
                <a:noFill/>
              </a:ln>
              <a:solidFill>
                <a:srgbClr val="7030A0"/>
              </a:solidFill>
              <a:effectLst/>
              <a:uLnTx/>
              <a:uFillTx/>
              <a:latin typeface="等线" panose="02010600030101010101" pitchFamily="2" charset="-122"/>
              <a:ea typeface="等线" panose="02010600030101010101" pitchFamily="2" charset="-122"/>
              <a:cs typeface="+mn-cs"/>
            </a:endParaRPr>
          </a:p>
        </p:txBody>
      </p:sp>
      <p:sp>
        <p:nvSpPr>
          <p:cNvPr id="5" name="矩形 4"/>
          <p:cNvSpPr>
            <a:spLocks noChangeArrowheads="1"/>
          </p:cNvSpPr>
          <p:nvPr/>
        </p:nvSpPr>
        <p:spPr bwMode="auto">
          <a:xfrm>
            <a:off x="1404938" y="5727700"/>
            <a:ext cx="513313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我一直在数你的刀数</a:t>
            </a:r>
            <a:endParaRPr kumimoji="0" lang="zh-CN" altLang="en-US" sz="2400" b="0" i="0" u="none" strike="noStrike" kern="1200" cap="none" spc="0" normalizeH="0" baseline="0" noProof="0">
              <a:ln>
                <a:noFill/>
              </a:ln>
              <a:solidFill>
                <a:srgbClr val="0000FF"/>
              </a:solidFill>
              <a:effectLst/>
              <a:uLnTx/>
              <a:uFillTx/>
              <a:latin typeface="Arial" panose="020B0604020202020204" pitchFamily="34" charset="0"/>
              <a:ea typeface="宋体" panose="02010600030101010101" pitchFamily="2" charset="-122"/>
              <a:cs typeface="+mn-cs"/>
            </a:endParaRPr>
          </a:p>
        </p:txBody>
      </p:sp>
      <p:grpSp>
        <p:nvGrpSpPr>
          <p:cNvPr id="2" name="组合 5"/>
          <p:cNvGrpSpPr/>
          <p:nvPr/>
        </p:nvGrpSpPr>
        <p:grpSpPr bwMode="auto">
          <a:xfrm>
            <a:off x="3778251" y="184151"/>
            <a:ext cx="2100263" cy="1866900"/>
            <a:chOff x="2106394" y="2860860"/>
            <a:chExt cx="2099111" cy="1399407"/>
          </a:xfrm>
        </p:grpSpPr>
        <p:pic>
          <p:nvPicPr>
            <p:cNvPr id="27653" name="图片 6"/>
            <p:cNvPicPr>
              <a:picLocks noChangeAspect="1" noChangeArrowheads="1"/>
            </p:cNvPicPr>
            <p:nvPr/>
          </p:nvPicPr>
          <p:blipFill>
            <a:blip r:embed="rId2" cstate="email"/>
            <a:srcRect/>
            <a:stretch>
              <a:fillRect/>
            </a:stretch>
          </p:blipFill>
          <p:spPr bwMode="auto">
            <a:xfrm>
              <a:off x="2106394" y="2860860"/>
              <a:ext cx="2099111" cy="1399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54" name="矩形 7"/>
            <p:cNvSpPr>
              <a:spLocks noChangeArrowheads="1"/>
            </p:cNvSpPr>
            <p:nvPr/>
          </p:nvSpPr>
          <p:spPr bwMode="auto">
            <a:xfrm>
              <a:off x="2339181" y="3268177"/>
              <a:ext cx="1833150" cy="561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手术后</a:t>
              </a: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7650"/>
                                        </p:tgtEl>
                                        <p:attrNameLst>
                                          <p:attrName>style.visibility</p:attrName>
                                        </p:attrNameLst>
                                      </p:cBhvr>
                                      <p:to>
                                        <p:strVal val="visible"/>
                                      </p:to>
                                    </p:set>
                                    <p:animEffect transition="in" filter="fade">
                                      <p:cBhvr>
                                        <p:cTn id="14" dur="1000"/>
                                        <p:tgtEl>
                                          <p:spTgt spid="27650"/>
                                        </p:tgtEl>
                                      </p:cBhvr>
                                    </p:animEffect>
                                    <p:anim calcmode="lin" valueType="num">
                                      <p:cBhvr>
                                        <p:cTn id="15" dur="1000" fill="hold"/>
                                        <p:tgtEl>
                                          <p:spTgt spid="27650"/>
                                        </p:tgtEl>
                                        <p:attrNameLst>
                                          <p:attrName>ppt_x</p:attrName>
                                        </p:attrNameLst>
                                      </p:cBhvr>
                                      <p:tavLst>
                                        <p:tav tm="0">
                                          <p:val>
                                            <p:strVal val="#ppt_x"/>
                                          </p:val>
                                        </p:tav>
                                        <p:tav tm="100000">
                                          <p:val>
                                            <p:strVal val="#ppt_x"/>
                                          </p:val>
                                        </p:tav>
                                      </p:tavLst>
                                    </p:anim>
                                    <p:anim calcmode="lin" valueType="num">
                                      <p:cBhvr>
                                        <p:cTn id="16" dur="1000" fill="hold"/>
                                        <p:tgtEl>
                                          <p:spTgt spid="27650"/>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0" grpId="0"/>
      <p:bldP spid="4" grpId="0"/>
      <p:bldP spid="5" grpId="0"/>
    </p:bldLst>
  </p:timing>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71539" y="1056217"/>
            <a:ext cx="7207250" cy="6393032"/>
          </a:xfrm>
          <a:prstGeom prst="rect">
            <a:avLst/>
          </a:prstGeom>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dirty="0">
                <a:ln>
                  <a:noFill/>
                </a:ln>
                <a:solidFill>
                  <a:srgbClr val="7030A0"/>
                </a:solidFill>
                <a:effectLst/>
                <a:uLnTx/>
                <a:uFillTx/>
                <a:latin typeface="等线" panose="02010600030101010101" pitchFamily="2" charset="-122"/>
                <a:ea typeface="等线" panose="02010600030101010101" pitchFamily="2" charset="-122"/>
                <a:cs typeface="+mn-cs"/>
              </a:rPr>
              <a:t>    </a:t>
            </a:r>
            <a:r>
              <a:rPr kumimoji="0" lang="zh-CN" altLang="en-US" sz="4265" b="1" i="0" u="none" strike="noStrike" kern="1200" cap="none" spc="0" normalizeH="0" baseline="0" noProof="0" dirty="0">
                <a:ln>
                  <a:noFill/>
                </a:ln>
                <a:solidFill>
                  <a:srgbClr val="7030A0"/>
                </a:solidFill>
                <a:effectLst/>
                <a:uLnTx/>
                <a:uFillTx/>
                <a:latin typeface="等线" panose="02010600030101010101" pitchFamily="2" charset="-122"/>
                <a:ea typeface="等线" panose="02010600030101010101" pitchFamily="2" charset="-122"/>
                <a:cs typeface="+mn-cs"/>
              </a:rPr>
              <a:t>沃克医生吓了一跳，不相信地问：“我割了多少刀？”</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7030A0"/>
                </a:solidFill>
                <a:effectLst/>
                <a:uLnTx/>
                <a:uFillTx/>
                <a:latin typeface="等线" panose="02010600030101010101" pitchFamily="2" charset="-122"/>
                <a:ea typeface="等线" panose="02010600030101010101" pitchFamily="2" charset="-122"/>
                <a:cs typeface="+mn-cs"/>
              </a:rPr>
              <a:t>    “七十二刀。”</a:t>
            </a:r>
            <a:endParaRPr kumimoji="0" lang="en-US" altLang="zh-CN" sz="4265" b="1" i="0" u="none" strike="noStrike" kern="1200" cap="none" spc="0" normalizeH="0" baseline="0" noProof="0" dirty="0">
              <a:ln>
                <a:noFill/>
              </a:ln>
              <a:solidFill>
                <a:srgbClr val="7030A0"/>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7030A0"/>
                </a:solidFill>
                <a:effectLst/>
                <a:uLnTx/>
                <a:uFillTx/>
                <a:latin typeface="等线" panose="02010600030101010101" pitchFamily="2" charset="-122"/>
                <a:ea typeface="宋体" panose="02010600030101010101" pitchFamily="2" charset="-122"/>
                <a:cs typeface="+mn-cs"/>
              </a:rPr>
              <a:t>    沃克惊呆了，大声嚷道：“你是一个真正的男子汉，一块会说话的钢板！你堪称军神！”</a:t>
            </a:r>
            <a:endParaRPr kumimoji="0" lang="zh-CN" altLang="en-US" sz="4265" b="1" i="0" u="none" strike="noStrike" kern="1200" cap="none" spc="0" normalizeH="0" baseline="0" noProof="0" dirty="0">
              <a:ln>
                <a:noFill/>
              </a:ln>
              <a:solidFill>
                <a:srgbClr val="7030A0"/>
              </a:solidFill>
              <a:effectLst/>
              <a:uLnTx/>
              <a:uFillTx/>
              <a:latin typeface="等线" panose="02010600030101010101" pitchFamily="2" charset="-122"/>
              <a:ea typeface="等线" panose="02010600030101010101" pitchFamily="2" charset="-122"/>
              <a:cs typeface="+mn-cs"/>
            </a:endParaRPr>
          </a:p>
        </p:txBody>
      </p:sp>
      <p:sp>
        <p:nvSpPr>
          <p:cNvPr id="7" name="矩形 6"/>
          <p:cNvSpPr>
            <a:spLocks noChangeArrowheads="1"/>
          </p:cNvSpPr>
          <p:nvPr/>
        </p:nvSpPr>
        <p:spPr bwMode="auto">
          <a:xfrm>
            <a:off x="4135439" y="4197351"/>
            <a:ext cx="513313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一块会说话的钢板！</a:t>
            </a:r>
          </a:p>
        </p:txBody>
      </p:sp>
      <p:sp>
        <p:nvSpPr>
          <p:cNvPr id="8" name="矩形 7"/>
          <p:cNvSpPr>
            <a:spLocks noChangeArrowheads="1"/>
          </p:cNvSpPr>
          <p:nvPr/>
        </p:nvSpPr>
        <p:spPr bwMode="auto">
          <a:xfrm>
            <a:off x="871538" y="4978400"/>
            <a:ext cx="403347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你堪称军神！”</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矩形 10"/>
          <p:cNvSpPr>
            <a:spLocks noChangeArrowheads="1"/>
          </p:cNvSpPr>
          <p:nvPr/>
        </p:nvSpPr>
        <p:spPr bwMode="auto">
          <a:xfrm>
            <a:off x="612775" y="2664885"/>
            <a:ext cx="8091488"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在手术过程中，刘伯承表现出了钢铁般的坚强意志，这是我们普通人，甚至是一个普通军人都难以做到的，所以沃克医生称赞他是“一块会说话的钢板”，堪称“军神”。</a:t>
            </a:r>
          </a:p>
        </p:txBody>
      </p:sp>
      <p:sp>
        <p:nvSpPr>
          <p:cNvPr id="29698" name="矩形 3"/>
          <p:cNvSpPr>
            <a:spLocks noChangeArrowheads="1"/>
          </p:cNvSpPr>
          <p:nvPr/>
        </p:nvSpPr>
        <p:spPr bwMode="auto">
          <a:xfrm>
            <a:off x="439739" y="986367"/>
            <a:ext cx="8091487"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为什么沃克医生称赞刘伯承为“一块会说话的钢板”，堪称“军神”</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endParaRPr kumimoji="0" lang="zh-CN" altLang="en-US" sz="24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矩形 10"/>
          <p:cNvSpPr>
            <a:spLocks noChangeArrowheads="1"/>
          </p:cNvSpPr>
          <p:nvPr/>
        </p:nvSpPr>
        <p:spPr bwMode="auto">
          <a:xfrm>
            <a:off x="612776" y="2664885"/>
            <a:ext cx="8193088"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我们应该以刘伯承元帅为榜样，向他学习，有意识地磨炼自己的意志与毅力，养成良好的行为习惯，做一个优秀而又坚强的人，做一个服务于他人、服务于社会的人！</a:t>
            </a:r>
          </a:p>
        </p:txBody>
      </p:sp>
      <p:sp>
        <p:nvSpPr>
          <p:cNvPr id="30722" name="矩形 3"/>
          <p:cNvSpPr>
            <a:spLocks noChangeArrowheads="1"/>
          </p:cNvSpPr>
          <p:nvPr/>
        </p:nvSpPr>
        <p:spPr bwMode="auto">
          <a:xfrm>
            <a:off x="525464" y="1060452"/>
            <a:ext cx="809307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再读课文，说一说：你从刘伯承身上学到了什么？</a:t>
            </a:r>
            <a:endParaRPr kumimoji="0" lang="zh-CN" altLang="en-US" sz="24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左大括号 2"/>
          <p:cNvSpPr/>
          <p:nvPr/>
        </p:nvSpPr>
        <p:spPr>
          <a:xfrm>
            <a:off x="1176339" y="1604435"/>
            <a:ext cx="312737" cy="4135967"/>
          </a:xfrm>
          <a:prstGeom prst="leftBrace">
            <a:avLst>
              <a:gd name="adj1" fmla="val 36949"/>
              <a:gd name="adj2" fmla="val 50000"/>
            </a:avLst>
          </a:prstGeom>
        </p:spPr>
        <p:style>
          <a:lnRef idx="2">
            <a:schemeClr val="accent6"/>
          </a:lnRef>
          <a:fillRef idx="0">
            <a:schemeClr val="accent6"/>
          </a:fillRef>
          <a:effectRef idx="1">
            <a:schemeClr val="accent6"/>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10" name="文本框 5"/>
          <p:cNvSpPr txBox="1">
            <a:spLocks noChangeArrowheads="1"/>
          </p:cNvSpPr>
          <p:nvPr/>
        </p:nvSpPr>
        <p:spPr bwMode="auto">
          <a:xfrm>
            <a:off x="1423989" y="1471084"/>
            <a:ext cx="60134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求治</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平静如常</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一一作答</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1" name="文本框 5"/>
          <p:cNvSpPr txBox="1">
            <a:spLocks noChangeArrowheads="1"/>
          </p:cNvSpPr>
          <p:nvPr/>
        </p:nvSpPr>
        <p:spPr bwMode="auto">
          <a:xfrm>
            <a:off x="1395414" y="3797300"/>
            <a:ext cx="1301750"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术中</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2" name="文本框 5"/>
          <p:cNvSpPr txBox="1">
            <a:spLocks noChangeArrowheads="1"/>
          </p:cNvSpPr>
          <p:nvPr/>
        </p:nvSpPr>
        <p:spPr bwMode="auto">
          <a:xfrm>
            <a:off x="1408114" y="5276851"/>
            <a:ext cx="546417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术后</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默数刀数  力挺过关</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6" name="左大括号 15"/>
          <p:cNvSpPr/>
          <p:nvPr/>
        </p:nvSpPr>
        <p:spPr>
          <a:xfrm flipH="1">
            <a:off x="7215189" y="1746252"/>
            <a:ext cx="312737" cy="4135967"/>
          </a:xfrm>
          <a:prstGeom prst="leftBrace">
            <a:avLst>
              <a:gd name="adj1" fmla="val 36949"/>
              <a:gd name="adj2" fmla="val 50000"/>
            </a:avLst>
          </a:prstGeom>
        </p:spPr>
        <p:style>
          <a:lnRef idx="2">
            <a:schemeClr val="accent6"/>
          </a:lnRef>
          <a:fillRef idx="0">
            <a:schemeClr val="accent6"/>
          </a:fillRef>
          <a:effectRef idx="1">
            <a:schemeClr val="accent6"/>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17" name="文本框 5"/>
          <p:cNvSpPr txBox="1">
            <a:spLocks noChangeArrowheads="1"/>
          </p:cNvSpPr>
          <p:nvPr/>
        </p:nvSpPr>
        <p:spPr bwMode="auto">
          <a:xfrm>
            <a:off x="7139264" y="1468969"/>
            <a:ext cx="1599925" cy="46884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lIns="91440" tIns="45720" rIns="91440" bIns="45720">
            <a:spAutoFit/>
          </a:bodyPr>
          <a:lstStyle/>
          <a:p>
            <a:pPr marL="0" marR="0" lvl="0" indent="0" algn="ctr" defTabSz="1219200" rtl="0" eaLnBrk="1" fontAlgn="base" latinLnBrk="0" hangingPunct="1">
              <a:lnSpc>
                <a:spcPct val="100000"/>
              </a:lnSpc>
              <a:spcBef>
                <a:spcPts val="80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英雄壮举惊鬼神</a:t>
            </a:r>
            <a:endParaRPr kumimoji="0" lang="en-US" altLang="zh-CN"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a:p>
            <a:pPr marL="0" marR="0" lvl="0" indent="0" algn="ctr" defTabSz="1219200" rtl="0" eaLnBrk="1" fontAlgn="base" latinLnBrk="0" hangingPunct="1">
              <a:lnSpc>
                <a:spcPct val="100000"/>
              </a:lnSpc>
              <a:spcBef>
                <a:spcPts val="80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铁骨钢筋铸军魂</a:t>
            </a:r>
            <a:endParaRPr kumimoji="0" lang="en-US" altLang="zh-CN"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
        <p:nvSpPr>
          <p:cNvPr id="31751" name="Text Box 14"/>
          <p:cNvSpPr txBox="1">
            <a:spLocks noChangeArrowheads="1"/>
          </p:cNvSpPr>
          <p:nvPr/>
        </p:nvSpPr>
        <p:spPr bwMode="auto">
          <a:xfrm>
            <a:off x="379790" y="2813052"/>
            <a:ext cx="840999" cy="18118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33CC"/>
                </a:solidFill>
                <a:effectLst/>
                <a:uLnTx/>
                <a:uFillTx/>
                <a:latin typeface="宋体" panose="02010600030101010101" pitchFamily="2" charset="-122"/>
                <a:ea typeface="宋体" panose="02010600030101010101" pitchFamily="2" charset="-122"/>
                <a:cs typeface="+mn-cs"/>
              </a:rPr>
              <a:t>军神</a:t>
            </a:r>
            <a:endParaRPr kumimoji="0" lang="en-US" altLang="zh-CN" sz="4265" b="1" i="0" u="none" strike="noStrike" kern="1200" cap="none" spc="0" normalizeH="0" baseline="0" noProof="0">
              <a:ln>
                <a:noFill/>
              </a:ln>
              <a:solidFill>
                <a:srgbClr val="FF33CC"/>
              </a:solidFill>
              <a:effectLst/>
              <a:uLnTx/>
              <a:uFillTx/>
              <a:latin typeface="宋体" panose="02010600030101010101" pitchFamily="2" charset="-122"/>
              <a:ea typeface="宋体" panose="02010600030101010101" pitchFamily="2" charset="-122"/>
              <a:cs typeface="+mn-cs"/>
            </a:endParaRPr>
          </a:p>
        </p:txBody>
      </p:sp>
      <p:grpSp>
        <p:nvGrpSpPr>
          <p:cNvPr id="2" name="组合 1"/>
          <p:cNvGrpSpPr/>
          <p:nvPr/>
        </p:nvGrpSpPr>
        <p:grpSpPr bwMode="auto">
          <a:xfrm>
            <a:off x="300039" y="389468"/>
            <a:ext cx="2397125" cy="1654076"/>
            <a:chOff x="498463" y="383461"/>
            <a:chExt cx="2396528" cy="1241811"/>
          </a:xfrm>
        </p:grpSpPr>
        <p:sp>
          <p:nvSpPr>
            <p:cNvPr id="15372" name="文本框 85"/>
            <p:cNvSpPr txBox="1">
              <a:spLocks noChangeArrowheads="1"/>
            </p:cNvSpPr>
            <p:nvPr/>
          </p:nvSpPr>
          <p:spPr bwMode="auto">
            <a:xfrm>
              <a:off x="1021893" y="570457"/>
              <a:ext cx="1873098" cy="10548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200" b="1">
                  <a:ln w="12700" cmpd="sng">
                    <a:solidFill>
                      <a:schemeClr val="accent4"/>
                    </a:solidFill>
                    <a:prstDash val="solid"/>
                  </a:ln>
                  <a:solidFill>
                    <a:srgbClr val="00FFFF"/>
                  </a:solidFill>
                  <a:latin typeface="+mj-ea"/>
                  <a:ea typeface="+mj-ea"/>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12700" cmpd="sng">
                    <a:solidFill>
                      <a:srgbClr val="FFC000"/>
                    </a:solidFill>
                    <a:prstDash val="solid"/>
                  </a:ln>
                  <a:solidFill>
                    <a:srgbClr val="7030A0"/>
                  </a:solidFill>
                  <a:effectLst/>
                  <a:uLnTx/>
                  <a:uFillTx/>
                  <a:latin typeface="等线 Light" panose="02010600030101010101" pitchFamily="2" charset="-122"/>
                  <a:ea typeface="等线 Light" panose="02010600030101010101" pitchFamily="2" charset="-122"/>
                  <a:cs typeface="+mn-cs"/>
                </a:rPr>
                <a:t>板书设计</a:t>
              </a:r>
            </a:p>
          </p:txBody>
        </p:sp>
        <p:pic>
          <p:nvPicPr>
            <p:cNvPr id="31754" name="图片 83"/>
            <p:cNvPicPr>
              <a:picLocks noChangeAspect="1" noChangeArrowheads="1"/>
            </p:cNvPicPr>
            <p:nvPr/>
          </p:nvPicPr>
          <p:blipFill>
            <a:blip r:embed="rId2" cstate="email"/>
            <a:srcRect/>
            <a:stretch>
              <a:fillRect/>
            </a:stretch>
          </p:blipFill>
          <p:spPr bwMode="auto">
            <a:xfrm>
              <a:off x="498463" y="383461"/>
              <a:ext cx="659082" cy="878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0" name="文本框 5"/>
          <p:cNvSpPr txBox="1">
            <a:spLocks noChangeArrowheads="1"/>
          </p:cNvSpPr>
          <p:nvPr/>
        </p:nvSpPr>
        <p:spPr bwMode="auto">
          <a:xfrm>
            <a:off x="2536826" y="3251201"/>
            <a:ext cx="2443163" cy="19670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35000"/>
              </a:lnSpc>
              <a:spcBef>
                <a:spcPts val="8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一声不吭</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35000"/>
              </a:lnSpc>
              <a:spcBef>
                <a:spcPts val="8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抓破床单</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1" name="左大括号 20"/>
          <p:cNvSpPr/>
          <p:nvPr/>
        </p:nvSpPr>
        <p:spPr>
          <a:xfrm>
            <a:off x="2336801" y="3505200"/>
            <a:ext cx="193675" cy="1483784"/>
          </a:xfrm>
          <a:prstGeom prst="leftBrace">
            <a:avLst>
              <a:gd name="adj1" fmla="val 36949"/>
              <a:gd name="adj2" fmla="val 50000"/>
            </a:avLst>
          </a:prstGeom>
        </p:spPr>
        <p:style>
          <a:lnRef idx="2">
            <a:schemeClr val="accent6"/>
          </a:lnRef>
          <a:fillRef idx="0">
            <a:schemeClr val="accent6"/>
          </a:fillRef>
          <a:effectRef idx="1">
            <a:schemeClr val="accent6"/>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15" name="文本框 5"/>
          <p:cNvSpPr txBox="1">
            <a:spLocks noChangeArrowheads="1"/>
          </p:cNvSpPr>
          <p:nvPr/>
        </p:nvSpPr>
        <p:spPr bwMode="auto">
          <a:xfrm>
            <a:off x="1408113" y="2451100"/>
            <a:ext cx="6013450"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术前</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拒绝麻醉</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anim calcmode="lin" valueType="num">
                                      <p:cBhvr>
                                        <p:cTn id="20" dur="1000" fill="hold"/>
                                        <p:tgtEl>
                                          <p:spTgt spid="15"/>
                                        </p:tgtEl>
                                        <p:attrNameLst>
                                          <p:attrName>ppt_x</p:attrName>
                                        </p:attrNameLst>
                                      </p:cBhvr>
                                      <p:tavLst>
                                        <p:tav tm="0">
                                          <p:val>
                                            <p:strVal val="#ppt_x"/>
                                          </p:val>
                                        </p:tav>
                                        <p:tav tm="100000">
                                          <p:val>
                                            <p:strVal val="#ppt_x"/>
                                          </p:val>
                                        </p:tav>
                                      </p:tavLst>
                                    </p:anim>
                                    <p:anim calcmode="lin" valueType="num">
                                      <p:cBhvr>
                                        <p:cTn id="2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barn(inVertical)">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1000"/>
                                        <p:tgtEl>
                                          <p:spTgt spid="20"/>
                                        </p:tgtEl>
                                      </p:cBhvr>
                                    </p:animEffect>
                                    <p:anim calcmode="lin" valueType="num">
                                      <p:cBhvr>
                                        <p:cTn id="39" dur="1000" fill="hold"/>
                                        <p:tgtEl>
                                          <p:spTgt spid="20"/>
                                        </p:tgtEl>
                                        <p:attrNameLst>
                                          <p:attrName>ppt_x</p:attrName>
                                        </p:attrNameLst>
                                      </p:cBhvr>
                                      <p:tavLst>
                                        <p:tav tm="0">
                                          <p:val>
                                            <p:strVal val="#ppt_x"/>
                                          </p:val>
                                        </p:tav>
                                        <p:tav tm="100000">
                                          <p:val>
                                            <p:strVal val="#ppt_x"/>
                                          </p:val>
                                        </p:tav>
                                      </p:tavLst>
                                    </p:anim>
                                    <p:anim calcmode="lin" valueType="num">
                                      <p:cBhvr>
                                        <p:cTn id="40"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grpId="0" nodeType="click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fade">
                                      <p:cBhvr>
                                        <p:cTn id="45" dur="1000"/>
                                        <p:tgtEl>
                                          <p:spTgt spid="12"/>
                                        </p:tgtEl>
                                      </p:cBhvr>
                                    </p:animEffect>
                                    <p:anim calcmode="lin" valueType="num">
                                      <p:cBhvr>
                                        <p:cTn id="46" dur="1000" fill="hold"/>
                                        <p:tgtEl>
                                          <p:spTgt spid="12"/>
                                        </p:tgtEl>
                                        <p:attrNameLst>
                                          <p:attrName>ppt_x</p:attrName>
                                        </p:attrNameLst>
                                      </p:cBhvr>
                                      <p:tavLst>
                                        <p:tav tm="0">
                                          <p:val>
                                            <p:strVal val="#ppt_x"/>
                                          </p:val>
                                        </p:tav>
                                        <p:tav tm="100000">
                                          <p:val>
                                            <p:strVal val="#ppt_x"/>
                                          </p:val>
                                        </p:tav>
                                      </p:tavLst>
                                    </p:anim>
                                    <p:anim calcmode="lin" valueType="num">
                                      <p:cBhvr>
                                        <p:cTn id="4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grpId="0" nodeType="click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barn(inVertical)">
                                      <p:cBhvr>
                                        <p:cTn id="52" dur="500"/>
                                        <p:tgtEl>
                                          <p:spTgt spid="16"/>
                                        </p:tgtEl>
                                      </p:cBhvr>
                                    </p:animEffect>
                                  </p:childTnLst>
                                </p:cTn>
                              </p:par>
                            </p:childTnLst>
                          </p:cTn>
                        </p:par>
                        <p:par>
                          <p:cTn id="53" fill="hold">
                            <p:stCondLst>
                              <p:cond delay="500"/>
                            </p:stCondLst>
                            <p:childTnLst>
                              <p:par>
                                <p:cTn id="54" presetID="31" presetClass="entr" presetSubtype="0" fill="hold" grpId="0" nodeType="afterEffect">
                                  <p:stCondLst>
                                    <p:cond delay="0"/>
                                  </p:stCondLst>
                                  <p:childTnLst>
                                    <p:set>
                                      <p:cBhvr>
                                        <p:cTn id="55" dur="1" fill="hold">
                                          <p:stCondLst>
                                            <p:cond delay="0"/>
                                          </p:stCondLst>
                                        </p:cTn>
                                        <p:tgtEl>
                                          <p:spTgt spid="17"/>
                                        </p:tgtEl>
                                        <p:attrNameLst>
                                          <p:attrName>style.visibility</p:attrName>
                                        </p:attrNameLst>
                                      </p:cBhvr>
                                      <p:to>
                                        <p:strVal val="visible"/>
                                      </p:to>
                                    </p:set>
                                    <p:anim calcmode="lin" valueType="num">
                                      <p:cBhvr>
                                        <p:cTn id="56" dur="1000" fill="hold"/>
                                        <p:tgtEl>
                                          <p:spTgt spid="17"/>
                                        </p:tgtEl>
                                        <p:attrNameLst>
                                          <p:attrName>ppt_w</p:attrName>
                                        </p:attrNameLst>
                                      </p:cBhvr>
                                      <p:tavLst>
                                        <p:tav tm="0">
                                          <p:val>
                                            <p:fltVal val="0"/>
                                          </p:val>
                                        </p:tav>
                                        <p:tav tm="100000">
                                          <p:val>
                                            <p:strVal val="#ppt_w"/>
                                          </p:val>
                                        </p:tav>
                                      </p:tavLst>
                                    </p:anim>
                                    <p:anim calcmode="lin" valueType="num">
                                      <p:cBhvr>
                                        <p:cTn id="57" dur="1000" fill="hold"/>
                                        <p:tgtEl>
                                          <p:spTgt spid="17"/>
                                        </p:tgtEl>
                                        <p:attrNameLst>
                                          <p:attrName>ppt_h</p:attrName>
                                        </p:attrNameLst>
                                      </p:cBhvr>
                                      <p:tavLst>
                                        <p:tav tm="0">
                                          <p:val>
                                            <p:fltVal val="0"/>
                                          </p:val>
                                        </p:tav>
                                        <p:tav tm="100000">
                                          <p:val>
                                            <p:strVal val="#ppt_h"/>
                                          </p:val>
                                        </p:tav>
                                      </p:tavLst>
                                    </p:anim>
                                    <p:anim calcmode="lin" valueType="num">
                                      <p:cBhvr>
                                        <p:cTn id="58" dur="1000" fill="hold"/>
                                        <p:tgtEl>
                                          <p:spTgt spid="17"/>
                                        </p:tgtEl>
                                        <p:attrNameLst>
                                          <p:attrName>style.rotation</p:attrName>
                                        </p:attrNameLst>
                                      </p:cBhvr>
                                      <p:tavLst>
                                        <p:tav tm="0">
                                          <p:val>
                                            <p:fltVal val="90"/>
                                          </p:val>
                                        </p:tav>
                                        <p:tav tm="100000">
                                          <p:val>
                                            <p:fltVal val="0"/>
                                          </p:val>
                                        </p:tav>
                                      </p:tavLst>
                                    </p:anim>
                                    <p:animEffect transition="in" filter="fade">
                                      <p:cBhvr>
                                        <p:cTn id="59"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p:bldP spid="11" grpId="0"/>
      <p:bldP spid="12" grpId="0"/>
      <p:bldP spid="16" grpId="0" animBg="1"/>
      <p:bldP spid="17" grpId="0"/>
      <p:bldP spid="20" grpId="0"/>
      <p:bldP spid="21" grpId="0" animBg="1"/>
      <p:bldP spid="15" grpId="0"/>
    </p:bldLst>
  </p:timing>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矩形 4"/>
          <p:cNvSpPr>
            <a:spLocks noChangeArrowheads="1"/>
          </p:cNvSpPr>
          <p:nvPr/>
        </p:nvSpPr>
        <p:spPr bwMode="auto">
          <a:xfrm>
            <a:off x="687389" y="2351619"/>
            <a:ext cx="7769225"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本文通过记叙刘伯承在重庆治疗受伤的眼睛时拒绝使用麻醉剂的事，表现了刘伯承钢铁般的意志，表达了作者对刘伯承的敬佩和赞扬的感情。</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nvGrpSpPr>
          <p:cNvPr id="2" name="组合 1"/>
          <p:cNvGrpSpPr/>
          <p:nvPr/>
        </p:nvGrpSpPr>
        <p:grpSpPr bwMode="auto">
          <a:xfrm>
            <a:off x="342901" y="285751"/>
            <a:ext cx="2397125" cy="1654076"/>
            <a:chOff x="498463" y="383461"/>
            <a:chExt cx="2396528" cy="1241812"/>
          </a:xfrm>
        </p:grpSpPr>
        <p:sp>
          <p:nvSpPr>
            <p:cNvPr id="5" name="文本框 85"/>
            <p:cNvSpPr txBox="1">
              <a:spLocks noChangeArrowheads="1"/>
            </p:cNvSpPr>
            <p:nvPr/>
          </p:nvSpPr>
          <p:spPr bwMode="auto">
            <a:xfrm>
              <a:off x="1021893" y="570457"/>
              <a:ext cx="1873098" cy="10548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200" b="1">
                  <a:ln w="12700" cmpd="sng">
                    <a:solidFill>
                      <a:schemeClr val="accent4"/>
                    </a:solidFill>
                    <a:prstDash val="solid"/>
                  </a:ln>
                  <a:solidFill>
                    <a:srgbClr val="00FFFF"/>
                  </a:solidFill>
                  <a:latin typeface="+mj-ea"/>
                  <a:ea typeface="+mj-ea"/>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12700" cmpd="sng">
                    <a:solidFill>
                      <a:srgbClr val="FFC000"/>
                    </a:solidFill>
                    <a:prstDash val="solid"/>
                  </a:ln>
                  <a:solidFill>
                    <a:srgbClr val="7030A0"/>
                  </a:solidFill>
                  <a:effectLst/>
                  <a:uLnTx/>
                  <a:uFillTx/>
                  <a:latin typeface="等线 Light" panose="02010600030101010101" pitchFamily="2" charset="-122"/>
                  <a:ea typeface="等线 Light" panose="02010600030101010101" pitchFamily="2" charset="-122"/>
                  <a:cs typeface="+mn-cs"/>
                </a:rPr>
                <a:t>课堂小结</a:t>
              </a:r>
            </a:p>
          </p:txBody>
        </p:sp>
        <p:pic>
          <p:nvPicPr>
            <p:cNvPr id="32772" name="图片 83"/>
            <p:cNvPicPr>
              <a:picLocks noChangeAspect="1" noChangeArrowheads="1"/>
            </p:cNvPicPr>
            <p:nvPr/>
          </p:nvPicPr>
          <p:blipFill>
            <a:blip r:embed="rId2" cstate="email"/>
            <a:srcRect/>
            <a:stretch>
              <a:fillRect/>
            </a:stretch>
          </p:blipFill>
          <p:spPr bwMode="auto">
            <a:xfrm>
              <a:off x="498463" y="383461"/>
              <a:ext cx="659082" cy="878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4578"/>
                                        </p:tgtEl>
                                        <p:attrNameLst>
                                          <p:attrName>style.visibility</p:attrName>
                                        </p:attrNameLst>
                                      </p:cBhvr>
                                      <p:to>
                                        <p:strVal val="visible"/>
                                      </p:to>
                                    </p:set>
                                    <p:anim calcmode="lin" valueType="num">
                                      <p:cBhvr additive="base">
                                        <p:cTn id="7" dur="500" fill="hold"/>
                                        <p:tgtEl>
                                          <p:spTgt spid="24578"/>
                                        </p:tgtEl>
                                        <p:attrNameLst>
                                          <p:attrName>ppt_x</p:attrName>
                                        </p:attrNameLst>
                                      </p:cBhvr>
                                      <p:tavLst>
                                        <p:tav tm="0">
                                          <p:val>
                                            <p:strVal val="#ppt_x"/>
                                          </p:val>
                                        </p:tav>
                                        <p:tav tm="100000">
                                          <p:val>
                                            <p:strVal val="#ppt_x"/>
                                          </p:val>
                                        </p:tav>
                                      </p:tavLst>
                                    </p:anim>
                                    <p:anim calcmode="lin" valueType="num">
                                      <p:cBhvr additive="base">
                                        <p:cTn id="8" dur="500" fill="hold"/>
                                        <p:tgtEl>
                                          <p:spTgt spid="245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8" grpId="0"/>
    </p:bldLst>
  </p:timing>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内容占位符 2"/>
          <p:cNvSpPr txBox="1">
            <a:spLocks noChangeArrowheads="1"/>
          </p:cNvSpPr>
          <p:nvPr/>
        </p:nvSpPr>
        <p:spPr bwMode="auto">
          <a:xfrm>
            <a:off x="1174751" y="2415118"/>
            <a:ext cx="7377113" cy="28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lstStyle>
            <a:lvl1pPr marL="514350" indent="-51435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85800" marR="0" lvl="0" indent="-685800" algn="l" defTabSz="1219200" rtl="0" eaLnBrk="1" fontAlgn="base" latinLnBrk="0" hangingPunct="1">
              <a:lnSpc>
                <a:spcPct val="130000"/>
              </a:lnSpc>
              <a:spcBef>
                <a:spcPts val="665"/>
              </a:spcBef>
              <a:spcAft>
                <a:spcPct val="0"/>
              </a:spcAft>
              <a:buClrTx/>
              <a:buSzTx/>
              <a:buFont typeface="Times New Roman" panose="02020603050405020304" pitchFamily="18" charset="0"/>
              <a:buAutoNum type="arabicPeriod"/>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搜集有关刘伯承的其他事迹，讲给同学或家长听。</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685800" marR="0" lvl="0" indent="-685800" algn="l" defTabSz="1219200" rtl="0" eaLnBrk="1" fontAlgn="base" latinLnBrk="0" hangingPunct="1">
              <a:lnSpc>
                <a:spcPct val="130000"/>
              </a:lnSpc>
              <a:spcBef>
                <a:spcPts val="665"/>
              </a:spcBef>
              <a:spcAft>
                <a:spcPct val="0"/>
              </a:spcAft>
              <a:buClrTx/>
              <a:buSzTx/>
              <a:buFont typeface="Times New Roman" panose="02020603050405020304" pitchFamily="18" charset="0"/>
              <a:buAutoNum type="arabicPeriod"/>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搜集其他关于军人的故事。</a:t>
            </a:r>
            <a:endParaRPr kumimoji="0" lang="zh-CN"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grpSp>
        <p:nvGrpSpPr>
          <p:cNvPr id="2" name="组合 1"/>
          <p:cNvGrpSpPr/>
          <p:nvPr/>
        </p:nvGrpSpPr>
        <p:grpSpPr bwMode="auto">
          <a:xfrm>
            <a:off x="515939" y="749301"/>
            <a:ext cx="2397125" cy="1654076"/>
            <a:chOff x="498463" y="383461"/>
            <a:chExt cx="2396528" cy="1241811"/>
          </a:xfrm>
        </p:grpSpPr>
        <p:sp>
          <p:nvSpPr>
            <p:cNvPr id="5" name="文本框 85"/>
            <p:cNvSpPr txBox="1">
              <a:spLocks noChangeArrowheads="1"/>
            </p:cNvSpPr>
            <p:nvPr/>
          </p:nvSpPr>
          <p:spPr bwMode="auto">
            <a:xfrm>
              <a:off x="1021893" y="570457"/>
              <a:ext cx="1873098" cy="10548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200" b="1">
                  <a:ln w="12700" cmpd="sng">
                    <a:solidFill>
                      <a:schemeClr val="accent4"/>
                    </a:solidFill>
                    <a:prstDash val="solid"/>
                  </a:ln>
                  <a:solidFill>
                    <a:srgbClr val="00FFFF"/>
                  </a:solidFill>
                  <a:latin typeface="+mj-ea"/>
                  <a:ea typeface="+mj-ea"/>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12700" cmpd="sng">
                    <a:solidFill>
                      <a:srgbClr val="FFC000"/>
                    </a:solidFill>
                    <a:prstDash val="solid"/>
                  </a:ln>
                  <a:solidFill>
                    <a:prstClr val="black"/>
                  </a:solidFill>
                  <a:effectLst/>
                  <a:uLnTx/>
                  <a:uFillTx/>
                  <a:latin typeface="等线 Light" panose="02010600030101010101" pitchFamily="2" charset="-122"/>
                  <a:ea typeface="等线 Light" panose="02010600030101010101" pitchFamily="2" charset="-122"/>
                  <a:cs typeface="+mn-cs"/>
                </a:rPr>
                <a:t>课后作业</a:t>
              </a:r>
            </a:p>
          </p:txBody>
        </p:sp>
        <p:pic>
          <p:nvPicPr>
            <p:cNvPr id="41988" name="图片 83"/>
            <p:cNvPicPr>
              <a:picLocks noChangeAspect="1" noChangeArrowheads="1"/>
            </p:cNvPicPr>
            <p:nvPr/>
          </p:nvPicPr>
          <p:blipFill>
            <a:blip r:embed="rId2" cstate="email"/>
            <a:srcRect/>
            <a:stretch>
              <a:fillRect/>
            </a:stretch>
          </p:blipFill>
          <p:spPr bwMode="auto">
            <a:xfrm>
              <a:off x="498463" y="383461"/>
              <a:ext cx="659082" cy="878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ransition spd="slow">
    <p:cover dir="rd"/>
  </p:transition>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文本框 1"/>
          <p:cNvSpPr txBox="1">
            <a:spLocks noChangeArrowheads="1"/>
          </p:cNvSpPr>
          <p:nvPr/>
        </p:nvSpPr>
        <p:spPr bwMode="auto">
          <a:xfrm>
            <a:off x="468314" y="357717"/>
            <a:ext cx="734377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黑体" panose="02010609060101010101" pitchFamily="49" charset="-122"/>
                <a:ea typeface="黑体" panose="02010609060101010101" pitchFamily="49" charset="-122"/>
              </a:rPr>
              <a:t>    从祖父的这三次笑中你读出了什么？祖父的笑里隐藏着什么？</a:t>
            </a:r>
          </a:p>
        </p:txBody>
      </p:sp>
      <p:sp>
        <p:nvSpPr>
          <p:cNvPr id="3" name="文本框 2"/>
          <p:cNvSpPr txBox="1">
            <a:spLocks noChangeArrowheads="1"/>
          </p:cNvSpPr>
          <p:nvPr/>
        </p:nvSpPr>
        <p:spPr bwMode="auto">
          <a:xfrm>
            <a:off x="539750" y="2180167"/>
            <a:ext cx="8027988"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    在这座园子中，“我”爱胡闹，祖父从来不恼，不批评，也正是有了祖父的慈爱、宽容、耐心、精心呵护，“我”才可以如此在园子中纵情嬉戏。祖父的笑里隐藏着慈祥、和蔼可亲和对“我”的爱。</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文本框 1"/>
          <p:cNvSpPr txBox="1">
            <a:spLocks noChangeArrowheads="1"/>
          </p:cNvSpPr>
          <p:nvPr/>
        </p:nvSpPr>
        <p:spPr bwMode="auto">
          <a:xfrm>
            <a:off x="2285376" y="2404535"/>
            <a:ext cx="5789612"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en-US" altLang="zh-CN"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12 </a:t>
            </a:r>
            <a:r>
              <a:rPr kumimoji="0" lang="en-US" altLang="zh-CN" sz="5865" b="1" i="0" u="none" strike="noStrike" kern="1200" cap="none" spc="0" normalizeH="0" baseline="30000" noProof="0" dirty="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en-US" altLang="zh-CN"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清贫</a:t>
            </a:r>
          </a:p>
        </p:txBody>
      </p:sp>
    </p:spTree>
  </p:cSld>
  <p:clrMapOvr>
    <a:masterClrMapping/>
  </p:clrMapOvr>
  <p:transition/>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2" cstate="email"/>
          <a:stretch>
            <a:fillRect/>
          </a:stretch>
        </p:blipFill>
        <p:spPr>
          <a:xfrm>
            <a:off x="1242243" y="2560321"/>
            <a:ext cx="3393373" cy="2515959"/>
          </a:xfrm>
          <a:prstGeom prst="rect">
            <a:avLst/>
          </a:prstGeom>
          <a:ln w="228600" cap="sq" cmpd="thickThin">
            <a:solidFill>
              <a:srgbClr val="000000"/>
            </a:solidFill>
            <a:prstDash val="solid"/>
            <a:miter lim="800000"/>
            <a:headEnd/>
            <a:tailEnd/>
          </a:ln>
          <a:effectLst>
            <a:innerShdw blurRad="76200">
              <a:srgbClr val="000000"/>
            </a:innerShdw>
          </a:effectLst>
        </p:spPr>
      </p:pic>
      <p:sp>
        <p:nvSpPr>
          <p:cNvPr id="4098" name="矩形 10">
            <a:hlinkClick r:id="rId3" action="ppaction://hlinkfile"/>
          </p:cNvPr>
          <p:cNvSpPr>
            <a:spLocks noChangeArrowheads="1"/>
          </p:cNvSpPr>
          <p:nvPr/>
        </p:nvSpPr>
        <p:spPr bwMode="auto">
          <a:xfrm>
            <a:off x="4981575" y="2829984"/>
            <a:ext cx="5133136"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5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松竹梅，岁寒三友；</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0" fontAlgn="base" latinLnBrk="0" hangingPunct="0">
              <a:lnSpc>
                <a:spcPct val="15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廉正清，为官三要。</a:t>
            </a:r>
          </a:p>
        </p:txBody>
      </p:sp>
      <p:sp>
        <p:nvSpPr>
          <p:cNvPr id="6" name="圆角矩形 8">
            <a:hlinkClick r:id="rId4" action="ppaction://hlinksldjump"/>
          </p:cNvPr>
          <p:cNvSpPr/>
          <p:nvPr/>
        </p:nvSpPr>
        <p:spPr>
          <a:xfrm>
            <a:off x="7081839" y="5833535"/>
            <a:ext cx="1177925" cy="687917"/>
          </a:xfrm>
          <a:prstGeom prst="roundRect">
            <a:avLst/>
          </a:prstGeom>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返回</a:t>
            </a:r>
            <a:endPar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文本框 85"/>
          <p:cNvSpPr txBox="1">
            <a:spLocks noChangeArrowheads="1"/>
          </p:cNvSpPr>
          <p:nvPr/>
        </p:nvSpPr>
        <p:spPr bwMode="auto">
          <a:xfrm>
            <a:off x="657324" y="617850"/>
            <a:ext cx="187344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200" b="1">
                <a:ln w="12700" cmpd="sng">
                  <a:solidFill>
                    <a:schemeClr val="accent4"/>
                  </a:solidFill>
                  <a:prstDash val="solid"/>
                </a:ln>
                <a:solidFill>
                  <a:srgbClr val="00FFFF"/>
                </a:solidFill>
                <a:latin typeface="+mj-ea"/>
                <a:ea typeface="+mj-ea"/>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12700" cmpd="sng">
                  <a:solidFill>
                    <a:srgbClr val="FFC000"/>
                  </a:solidFill>
                  <a:prstDash val="solid"/>
                </a:ln>
                <a:solidFill>
                  <a:srgbClr val="00FFFF"/>
                </a:solidFill>
                <a:effectLst/>
                <a:uLnTx/>
                <a:uFillTx/>
                <a:latin typeface="等线 Light" panose="02010600030101010101" pitchFamily="2" charset="-122"/>
                <a:ea typeface="等线 Light" panose="02010600030101010101" pitchFamily="2" charset="-122"/>
                <a:cs typeface="+mn-cs"/>
              </a:rPr>
              <a:t>作者简介</a:t>
            </a:r>
          </a:p>
        </p:txBody>
      </p:sp>
      <p:sp>
        <p:nvSpPr>
          <p:cNvPr id="8194" name="矩形 1"/>
          <p:cNvSpPr>
            <a:spLocks noChangeArrowheads="1"/>
          </p:cNvSpPr>
          <p:nvPr/>
        </p:nvSpPr>
        <p:spPr bwMode="auto">
          <a:xfrm>
            <a:off x="866776" y="2099734"/>
            <a:ext cx="756602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方志敏（1899—1935），江西弋阳人。中国无产阶级革命家、军事家。1935年8月6日在江西南昌英勇就义。</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主要作品：《可爱的中国》等。</a:t>
            </a:r>
          </a:p>
        </p:txBody>
      </p:sp>
    </p:spTree>
  </p:cSld>
  <p:clrMapOvr>
    <a:masterClrMapping/>
  </p:clrMapOvr>
  <p:transition spd="slow">
    <p:cover dir="rd"/>
  </p:transition>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文本框 5"/>
          <p:cNvSpPr txBox="1">
            <a:spLocks noChangeArrowheads="1"/>
          </p:cNvSpPr>
          <p:nvPr/>
        </p:nvSpPr>
        <p:spPr bwMode="auto">
          <a:xfrm>
            <a:off x="887414" y="1979085"/>
            <a:ext cx="736917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ts val="8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自由读课文，把带拼音的字圈出来，多读几遍。说一说：课文是按照什么结构来写的？</a:t>
            </a:r>
          </a:p>
        </p:txBody>
      </p:sp>
      <p:sp>
        <p:nvSpPr>
          <p:cNvPr id="10" name="文本框 5"/>
          <p:cNvSpPr txBox="1">
            <a:spLocks noChangeArrowheads="1"/>
          </p:cNvSpPr>
          <p:nvPr/>
        </p:nvSpPr>
        <p:spPr bwMode="auto">
          <a:xfrm>
            <a:off x="1154114" y="4982634"/>
            <a:ext cx="71024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30000"/>
              </a:lnSpc>
              <a:spcBef>
                <a:spcPts val="800"/>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总（</a:t>
            </a:r>
            <a:r>
              <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1</a:t>
            </a: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分（</a:t>
            </a:r>
            <a:r>
              <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2</a:t>
            </a: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9</a:t>
            </a: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总（</a:t>
            </a:r>
            <a:r>
              <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10</a:t>
            </a: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a:t>
            </a:r>
            <a:endPar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endParaRPr>
          </a:p>
        </p:txBody>
      </p:sp>
      <p:sp>
        <p:nvSpPr>
          <p:cNvPr id="4" name="文本框 85"/>
          <p:cNvSpPr txBox="1">
            <a:spLocks noChangeArrowheads="1"/>
          </p:cNvSpPr>
          <p:nvPr/>
        </p:nvSpPr>
        <p:spPr bwMode="auto">
          <a:xfrm>
            <a:off x="657324" y="617850"/>
            <a:ext cx="187344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200" b="1">
                <a:ln w="12700" cmpd="sng">
                  <a:solidFill>
                    <a:schemeClr val="accent4"/>
                  </a:solidFill>
                  <a:prstDash val="solid"/>
                </a:ln>
                <a:solidFill>
                  <a:srgbClr val="00FFFF"/>
                </a:solidFill>
                <a:latin typeface="+mj-ea"/>
                <a:ea typeface="+mj-ea"/>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12700" cmpd="sng">
                  <a:solidFill>
                    <a:srgbClr val="FFC000"/>
                  </a:solidFill>
                  <a:prstDash val="solid"/>
                </a:ln>
                <a:solidFill>
                  <a:srgbClr val="00FFFF"/>
                </a:solidFill>
                <a:effectLst/>
                <a:uLnTx/>
                <a:uFillTx/>
                <a:latin typeface="等线 Light" panose="02010600030101010101" pitchFamily="2" charset="-122"/>
                <a:ea typeface="等线 Light" panose="02010600030101010101" pitchFamily="2" charset="-122"/>
                <a:cs typeface="+mn-cs"/>
              </a:rPr>
              <a:t>初读课文</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文本框 85"/>
          <p:cNvSpPr txBox="1">
            <a:spLocks noChangeArrowheads="1"/>
          </p:cNvSpPr>
          <p:nvPr/>
        </p:nvSpPr>
        <p:spPr bwMode="auto">
          <a:xfrm>
            <a:off x="685842" y="599029"/>
            <a:ext cx="1873444"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200" b="1">
                <a:ln w="12700" cmpd="sng">
                  <a:solidFill>
                    <a:schemeClr val="accent4"/>
                  </a:solidFill>
                  <a:prstDash val="solid"/>
                </a:ln>
                <a:solidFill>
                  <a:srgbClr val="00FFFF"/>
                </a:solidFill>
                <a:latin typeface="+mj-ea"/>
                <a:ea typeface="+mj-ea"/>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12700" cmpd="sng">
                  <a:solidFill>
                    <a:srgbClr val="FFC000"/>
                  </a:solidFill>
                  <a:prstDash val="solid"/>
                </a:ln>
                <a:solidFill>
                  <a:srgbClr val="00FFFF"/>
                </a:solidFill>
                <a:effectLst/>
                <a:uLnTx/>
                <a:uFillTx/>
                <a:latin typeface="等线 Light" panose="02010600030101010101" pitchFamily="2" charset="-122"/>
                <a:ea typeface="等线 Light" panose="02010600030101010101" pitchFamily="2" charset="-122"/>
                <a:cs typeface="+mn-cs"/>
              </a:rPr>
              <a:t>字词学习</a:t>
            </a:r>
          </a:p>
        </p:txBody>
      </p:sp>
      <p:sp>
        <p:nvSpPr>
          <p:cNvPr id="30" name="矩形: 圆角 29"/>
          <p:cNvSpPr/>
          <p:nvPr/>
        </p:nvSpPr>
        <p:spPr>
          <a:xfrm>
            <a:off x="725489" y="2197100"/>
            <a:ext cx="7653337" cy="3683000"/>
          </a:xfrm>
          <a:prstGeom prst="roundRect">
            <a:avLst/>
          </a:prstGeom>
          <a:noFill/>
          <a:ln>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800" b="0"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10243" name="Rectangle 2"/>
          <p:cNvSpPr txBox="1">
            <a:spLocks noRot="1" noChangeArrowheads="1"/>
          </p:cNvSpPr>
          <p:nvPr/>
        </p:nvSpPr>
        <p:spPr bwMode="auto">
          <a:xfrm>
            <a:off x="1177925" y="2197100"/>
            <a:ext cx="6980238" cy="368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lstStyle/>
          <a:p>
            <a:pPr marL="0" marR="0" lvl="0" indent="0" algn="l" defTabSz="1219200" rtl="0" eaLnBrk="0" fontAlgn="base" latinLnBrk="0" hangingPunct="0">
              <a:lnSpc>
                <a:spcPct val="16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筹集    矜持    被俘    金镯</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6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威吓    裤裆    企望    彼此</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6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汗褂裤        深山坞</a:t>
            </a:r>
            <a:endPar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7" name="Rectangle 2"/>
          <p:cNvSpPr txBox="1">
            <a:spLocks noRot="1" noChangeArrowheads="1"/>
          </p:cNvSpPr>
          <p:nvPr/>
        </p:nvSpPr>
        <p:spPr bwMode="auto">
          <a:xfrm>
            <a:off x="1177925" y="2197102"/>
            <a:ext cx="6980238" cy="36724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lstStyle/>
          <a:p>
            <a:pPr marL="0" marR="0" lvl="0" indent="0" algn="l" defTabSz="1219200" rtl="0" eaLnBrk="0" fontAlgn="base" latinLnBrk="0" hangingPunct="0">
              <a:lnSpc>
                <a:spcPct val="16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筹</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集</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矜</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持</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被</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俘</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金</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镯</a:t>
            </a:r>
          </a:p>
          <a:p>
            <a:pPr marL="0" marR="0" lvl="0" indent="0" algn="l" defTabSz="1219200" rtl="0" eaLnBrk="0" fontAlgn="base" latinLnBrk="0" hangingPunct="0">
              <a:lnSpc>
                <a:spcPct val="16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威</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吓</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裤</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裆</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企</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望</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彼</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此</a:t>
            </a:r>
          </a:p>
          <a:p>
            <a:pPr marL="0" marR="0" lvl="0" indent="0" algn="l" defTabSz="1219200" rtl="0" eaLnBrk="0" fontAlgn="base" latinLnBrk="0" hangingPunct="0">
              <a:lnSpc>
                <a:spcPct val="16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汗</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褂</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裤</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深山</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坞</a:t>
            </a:r>
          </a:p>
        </p:txBody>
      </p:sp>
      <p:grpSp>
        <p:nvGrpSpPr>
          <p:cNvPr id="2" name="组合 1"/>
          <p:cNvGrpSpPr/>
          <p:nvPr/>
        </p:nvGrpSpPr>
        <p:grpSpPr bwMode="auto">
          <a:xfrm>
            <a:off x="3851276" y="857252"/>
            <a:ext cx="1781175" cy="1729152"/>
            <a:chOff x="3758769" y="90206"/>
            <a:chExt cx="1782180" cy="1296593"/>
          </a:xfrm>
        </p:grpSpPr>
        <p:sp>
          <p:nvSpPr>
            <p:cNvPr id="32" name="Text Box 15"/>
            <p:cNvSpPr txBox="1">
              <a:spLocks noChangeArrowheads="1"/>
            </p:cNvSpPr>
            <p:nvPr/>
          </p:nvSpPr>
          <p:spPr bwMode="auto">
            <a:xfrm>
              <a:off x="4103069" y="333269"/>
              <a:ext cx="1437880" cy="1053530"/>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ts val="16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读一读</a:t>
              </a:r>
            </a:p>
          </p:txBody>
        </p:sp>
        <p:pic>
          <p:nvPicPr>
            <p:cNvPr id="10247" name="图片 2"/>
            <p:cNvPicPr>
              <a:picLocks noChangeAspect="1" noChangeArrowheads="1"/>
            </p:cNvPicPr>
            <p:nvPr/>
          </p:nvPicPr>
          <p:blipFill>
            <a:blip r:embed="rId2" cstate="email"/>
            <a:srcRect/>
            <a:stretch>
              <a:fillRect/>
            </a:stretch>
          </p:blipFill>
          <p:spPr bwMode="auto">
            <a:xfrm>
              <a:off x="3758769" y="90206"/>
              <a:ext cx="490097" cy="879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图片 5"/>
          <p:cNvPicPr>
            <a:picLocks noChangeAspect="1" noChangeArrowheads="1"/>
          </p:cNvPicPr>
          <p:nvPr/>
        </p:nvPicPr>
        <p:blipFill>
          <a:blip r:embed="rId2"/>
          <a:srcRect/>
          <a:stretch>
            <a:fillRect/>
          </a:stretch>
        </p:blipFill>
        <p:spPr bwMode="auto">
          <a:xfrm>
            <a:off x="1262064" y="668868"/>
            <a:ext cx="6408737" cy="60113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 name="Picture 9" descr="花3"/>
          <p:cNvPicPr>
            <a:picLocks noChangeAspect="1" noChangeArrowheads="1"/>
          </p:cNvPicPr>
          <p:nvPr/>
        </p:nvPicPr>
        <p:blipFill>
          <a:blip r:embed="rId3" cstate="email"/>
          <a:srcRect/>
          <a:stretch>
            <a:fillRect/>
          </a:stretch>
        </p:blipFill>
        <p:spPr bwMode="auto">
          <a:xfrm>
            <a:off x="796926" y="2647952"/>
            <a:ext cx="1098550" cy="142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7" name="Rectangle 14"/>
          <p:cNvSpPr>
            <a:spLocks noChangeArrowheads="1"/>
          </p:cNvSpPr>
          <p:nvPr/>
        </p:nvSpPr>
        <p:spPr bwMode="auto">
          <a:xfrm>
            <a:off x="1019176" y="2982386"/>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Times New Roman" panose="02020603050405020304" pitchFamily="18" charset="0"/>
                <a:ea typeface="楷体" panose="02010609060101010101" pitchFamily="49" charset="-122"/>
                <a:cs typeface="+mn-cs"/>
              </a:rPr>
              <a:t>筹</a:t>
            </a:r>
          </a:p>
        </p:txBody>
      </p:sp>
      <p:pic>
        <p:nvPicPr>
          <p:cNvPr id="51" name="Picture 9" descr="花3"/>
          <p:cNvPicPr>
            <a:picLocks noChangeAspect="1" noChangeArrowheads="1"/>
          </p:cNvPicPr>
          <p:nvPr/>
        </p:nvPicPr>
        <p:blipFill>
          <a:blip r:embed="rId3" cstate="email"/>
          <a:srcRect/>
          <a:stretch>
            <a:fillRect/>
          </a:stretch>
        </p:blipFill>
        <p:spPr bwMode="auto">
          <a:xfrm>
            <a:off x="2095500" y="3513667"/>
            <a:ext cx="1098550" cy="14202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9" name="Rectangle 14"/>
          <p:cNvSpPr>
            <a:spLocks noChangeArrowheads="1"/>
          </p:cNvSpPr>
          <p:nvPr/>
        </p:nvSpPr>
        <p:spPr bwMode="auto">
          <a:xfrm>
            <a:off x="2317751" y="3848102"/>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Times New Roman" panose="02020603050405020304" pitchFamily="18" charset="0"/>
                <a:ea typeface="楷体" panose="02010609060101010101" pitchFamily="49" charset="-122"/>
                <a:cs typeface="+mn-cs"/>
              </a:rPr>
              <a:t>矜</a:t>
            </a:r>
          </a:p>
        </p:txBody>
      </p:sp>
      <p:pic>
        <p:nvPicPr>
          <p:cNvPr id="53" name="Picture 9" descr="花3"/>
          <p:cNvPicPr>
            <a:picLocks noChangeAspect="1" noChangeArrowheads="1"/>
          </p:cNvPicPr>
          <p:nvPr/>
        </p:nvPicPr>
        <p:blipFill>
          <a:blip r:embed="rId3" cstate="email"/>
          <a:srcRect/>
          <a:stretch>
            <a:fillRect/>
          </a:stretch>
        </p:blipFill>
        <p:spPr bwMode="auto">
          <a:xfrm>
            <a:off x="2582864" y="2305052"/>
            <a:ext cx="1098550" cy="142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4" name="Picture 9" descr="花3"/>
          <p:cNvPicPr>
            <a:picLocks noChangeAspect="1" noChangeArrowheads="1"/>
          </p:cNvPicPr>
          <p:nvPr/>
        </p:nvPicPr>
        <p:blipFill>
          <a:blip r:embed="rId3" cstate="email"/>
          <a:srcRect/>
          <a:stretch>
            <a:fillRect/>
          </a:stretch>
        </p:blipFill>
        <p:spPr bwMode="auto">
          <a:xfrm>
            <a:off x="3681414" y="3879852"/>
            <a:ext cx="1098550" cy="142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72" name="Rectangle 14"/>
          <p:cNvSpPr>
            <a:spLocks noChangeArrowheads="1"/>
          </p:cNvSpPr>
          <p:nvPr/>
        </p:nvSpPr>
        <p:spPr bwMode="auto">
          <a:xfrm>
            <a:off x="2805113" y="2639486"/>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Times New Roman" panose="02020603050405020304" pitchFamily="18" charset="0"/>
                <a:ea typeface="楷体" panose="02010609060101010101" pitchFamily="49" charset="-122"/>
                <a:cs typeface="+mn-cs"/>
              </a:rPr>
              <a:t>俘</a:t>
            </a:r>
          </a:p>
        </p:txBody>
      </p:sp>
      <p:pic>
        <p:nvPicPr>
          <p:cNvPr id="56" name="Picture 9" descr="花3"/>
          <p:cNvPicPr>
            <a:picLocks noChangeAspect="1" noChangeArrowheads="1"/>
          </p:cNvPicPr>
          <p:nvPr/>
        </p:nvPicPr>
        <p:blipFill>
          <a:blip r:embed="rId3" cstate="email"/>
          <a:srcRect/>
          <a:stretch>
            <a:fillRect/>
          </a:stretch>
        </p:blipFill>
        <p:spPr bwMode="auto">
          <a:xfrm>
            <a:off x="4719639" y="1187452"/>
            <a:ext cx="1098550" cy="142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74" name="Rectangle 14"/>
          <p:cNvSpPr>
            <a:spLocks noChangeArrowheads="1"/>
          </p:cNvSpPr>
          <p:nvPr/>
        </p:nvSpPr>
        <p:spPr bwMode="auto">
          <a:xfrm>
            <a:off x="4940301" y="1521886"/>
            <a:ext cx="65881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Times New Roman" panose="02020603050405020304" pitchFamily="18" charset="0"/>
                <a:ea typeface="楷体" panose="02010609060101010101" pitchFamily="49" charset="-122"/>
                <a:cs typeface="+mn-cs"/>
              </a:rPr>
              <a:t>吓</a:t>
            </a:r>
          </a:p>
        </p:txBody>
      </p:sp>
      <p:pic>
        <p:nvPicPr>
          <p:cNvPr id="58" name="Picture 9" descr="花3"/>
          <p:cNvPicPr>
            <a:picLocks noChangeAspect="1" noChangeArrowheads="1"/>
          </p:cNvPicPr>
          <p:nvPr/>
        </p:nvPicPr>
        <p:blipFill>
          <a:blip r:embed="rId3" cstate="email"/>
          <a:srcRect/>
          <a:stretch>
            <a:fillRect/>
          </a:stretch>
        </p:blipFill>
        <p:spPr bwMode="auto">
          <a:xfrm>
            <a:off x="5995989" y="929218"/>
            <a:ext cx="1098550" cy="142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76" name="Rectangle 14"/>
          <p:cNvSpPr>
            <a:spLocks noChangeArrowheads="1"/>
          </p:cNvSpPr>
          <p:nvPr/>
        </p:nvSpPr>
        <p:spPr bwMode="auto">
          <a:xfrm>
            <a:off x="6218239" y="1263652"/>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Times New Roman" panose="02020603050405020304" pitchFamily="18" charset="0"/>
                <a:ea typeface="楷体" panose="02010609060101010101" pitchFamily="49" charset="-122"/>
                <a:cs typeface="+mn-cs"/>
              </a:rPr>
              <a:t>企</a:t>
            </a:r>
          </a:p>
        </p:txBody>
      </p:sp>
      <p:pic>
        <p:nvPicPr>
          <p:cNvPr id="60" name="Picture 9" descr="花3"/>
          <p:cNvPicPr>
            <a:picLocks noChangeAspect="1" noChangeArrowheads="1"/>
          </p:cNvPicPr>
          <p:nvPr/>
        </p:nvPicPr>
        <p:blipFill>
          <a:blip r:embed="rId3" cstate="email"/>
          <a:srcRect/>
          <a:stretch>
            <a:fillRect/>
          </a:stretch>
        </p:blipFill>
        <p:spPr bwMode="auto">
          <a:xfrm>
            <a:off x="7134225" y="1291167"/>
            <a:ext cx="1098550" cy="14202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78" name="Rectangle 14"/>
          <p:cNvSpPr>
            <a:spLocks noChangeArrowheads="1"/>
          </p:cNvSpPr>
          <p:nvPr/>
        </p:nvSpPr>
        <p:spPr bwMode="auto">
          <a:xfrm>
            <a:off x="7356476" y="1625602"/>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Times New Roman" panose="02020603050405020304" pitchFamily="18" charset="0"/>
                <a:ea typeface="楷体" panose="02010609060101010101" pitchFamily="49" charset="-122"/>
                <a:cs typeface="+mn-cs"/>
              </a:rPr>
              <a:t>彼</a:t>
            </a:r>
          </a:p>
        </p:txBody>
      </p:sp>
      <p:pic>
        <p:nvPicPr>
          <p:cNvPr id="62" name="Picture 9" descr="花3"/>
          <p:cNvPicPr>
            <a:picLocks noChangeAspect="1" noChangeArrowheads="1"/>
          </p:cNvPicPr>
          <p:nvPr/>
        </p:nvPicPr>
        <p:blipFill>
          <a:blip r:embed="rId3" cstate="email"/>
          <a:srcRect/>
          <a:stretch>
            <a:fillRect/>
          </a:stretch>
        </p:blipFill>
        <p:spPr bwMode="auto">
          <a:xfrm>
            <a:off x="5545139" y="2254252"/>
            <a:ext cx="1098550" cy="142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80" name="Rectangle 14"/>
          <p:cNvSpPr>
            <a:spLocks noChangeArrowheads="1"/>
          </p:cNvSpPr>
          <p:nvPr/>
        </p:nvSpPr>
        <p:spPr bwMode="auto">
          <a:xfrm>
            <a:off x="5767388" y="2588686"/>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Times New Roman" panose="02020603050405020304" pitchFamily="18" charset="0"/>
                <a:ea typeface="楷体" panose="02010609060101010101" pitchFamily="49" charset="-122"/>
                <a:cs typeface="+mn-cs"/>
              </a:rPr>
              <a:t>裆</a:t>
            </a:r>
          </a:p>
        </p:txBody>
      </p:sp>
      <p:pic>
        <p:nvPicPr>
          <p:cNvPr id="64" name="Picture 9" descr="花3"/>
          <p:cNvPicPr>
            <a:picLocks noChangeAspect="1" noChangeArrowheads="1"/>
          </p:cNvPicPr>
          <p:nvPr/>
        </p:nvPicPr>
        <p:blipFill>
          <a:blip r:embed="rId3" cstate="email"/>
          <a:srcRect/>
          <a:stretch>
            <a:fillRect/>
          </a:stretch>
        </p:blipFill>
        <p:spPr bwMode="auto">
          <a:xfrm>
            <a:off x="5354639" y="4328585"/>
            <a:ext cx="1098550" cy="142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82" name="Rectangle 14"/>
          <p:cNvSpPr>
            <a:spLocks noChangeArrowheads="1"/>
          </p:cNvSpPr>
          <p:nvPr/>
        </p:nvSpPr>
        <p:spPr bwMode="auto">
          <a:xfrm>
            <a:off x="5575301" y="4709586"/>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Times New Roman" panose="02020603050405020304" pitchFamily="18" charset="0"/>
                <a:ea typeface="楷体" panose="02010609060101010101" pitchFamily="49" charset="-122"/>
                <a:cs typeface="+mn-cs"/>
              </a:rPr>
              <a:t>坞</a:t>
            </a:r>
          </a:p>
        </p:txBody>
      </p:sp>
      <p:pic>
        <p:nvPicPr>
          <p:cNvPr id="66" name="Picture 9" descr="花3"/>
          <p:cNvPicPr>
            <a:picLocks noChangeAspect="1" noChangeArrowheads="1"/>
          </p:cNvPicPr>
          <p:nvPr/>
        </p:nvPicPr>
        <p:blipFill>
          <a:blip r:embed="rId3" cstate="email"/>
          <a:srcRect/>
          <a:stretch>
            <a:fillRect/>
          </a:stretch>
        </p:blipFill>
        <p:spPr bwMode="auto">
          <a:xfrm>
            <a:off x="7175501" y="3041652"/>
            <a:ext cx="1098550" cy="142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84" name="Rectangle 14"/>
          <p:cNvSpPr>
            <a:spLocks noChangeArrowheads="1"/>
          </p:cNvSpPr>
          <p:nvPr/>
        </p:nvSpPr>
        <p:spPr bwMode="auto">
          <a:xfrm>
            <a:off x="7397750" y="3373968"/>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Times New Roman" panose="02020603050405020304" pitchFamily="18" charset="0"/>
                <a:ea typeface="楷体" panose="02010609060101010101" pitchFamily="49" charset="-122"/>
                <a:cs typeface="+mn-cs"/>
              </a:rPr>
              <a:t>褂</a:t>
            </a:r>
          </a:p>
        </p:txBody>
      </p:sp>
      <p:sp>
        <p:nvSpPr>
          <p:cNvPr id="11285" name="Rectangle 14"/>
          <p:cNvSpPr>
            <a:spLocks noChangeArrowheads="1"/>
          </p:cNvSpPr>
          <p:nvPr/>
        </p:nvSpPr>
        <p:spPr bwMode="auto">
          <a:xfrm>
            <a:off x="3851276" y="4176186"/>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Times New Roman" panose="02020603050405020304" pitchFamily="18" charset="0"/>
                <a:ea typeface="楷体" panose="02010609060101010101" pitchFamily="49" charset="-122"/>
                <a:cs typeface="+mn-cs"/>
              </a:rPr>
              <a:t>镯</a:t>
            </a:r>
          </a:p>
        </p:txBody>
      </p:sp>
      <p:sp>
        <p:nvSpPr>
          <p:cNvPr id="69" name="矩形 68"/>
          <p:cNvSpPr/>
          <p:nvPr/>
        </p:nvSpPr>
        <p:spPr>
          <a:xfrm>
            <a:off x="310359" y="674930"/>
            <a:ext cx="3890809" cy="1200329"/>
          </a:xfrm>
          <a:prstGeom prst="rect">
            <a:avLst/>
          </a:prstGeom>
          <a:noFill/>
        </p:spPr>
        <p:txBody>
          <a:bodyPr wrap="none">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7200" b="1" i="0" u="none" strike="noStrike" kern="1200" cap="none" spc="0" normalizeH="0" baseline="0" noProof="0" dirty="0">
                <a:ln w="11430"/>
                <a:solidFill>
                  <a:srgbClr val="00B050"/>
                </a:solidFill>
                <a:effectLst>
                  <a:outerShdw blurRad="50800" dist="39000" dir="5460000" algn="tl">
                    <a:srgbClr val="000000">
                      <a:alpha val="38000"/>
                    </a:srgbClr>
                  </a:outerShdw>
                </a:effectLst>
                <a:uLnTx/>
                <a:uFillTx/>
                <a:latin typeface="等线" panose="020F0502020204030204"/>
                <a:ea typeface="等线" panose="02010600030101010101" pitchFamily="2" charset="-122"/>
                <a:cs typeface="+mn-cs"/>
              </a:rPr>
              <a:t>识字开花</a:t>
            </a:r>
          </a:p>
        </p:txBody>
      </p:sp>
    </p:spTree>
  </p:cSld>
  <p:clrMapOvr>
    <a:masterClrMapping/>
  </p:clrMapOvr>
  <p:transition spd="slow">
    <p:cover dir="rd"/>
  </p:transition>
  <p:timing>
    <p:tnLst>
      <p:par>
        <p:cTn id="1" dur="indefinite" restart="never" nodeType="tmRoot">
          <p:childTnLst>
            <p:seq concurrent="1" nextAc="seek">
              <p:cTn id="2" restart="whenNotActive" fill="hold" evtFilter="cancelBubble" nodeType="interactiveSeq">
                <p:stCondLst>
                  <p:cond evt="onClick" delay="0">
                    <p:tgtEl>
                      <p:spTgt spid="11267"/>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childTnLst>
                                </p:cTn>
                              </p:par>
                            </p:childTnLst>
                          </p:cTn>
                        </p:par>
                      </p:childTnLst>
                    </p:cTn>
                  </p:par>
                </p:childTnLst>
              </p:cTn>
              <p:nextCondLst>
                <p:cond evt="onClick" delay="0">
                  <p:tgtEl>
                    <p:spTgt spid="11267"/>
                  </p:tgtEl>
                </p:cond>
              </p:nextCondLst>
            </p:seq>
            <p:seq concurrent="1" nextAc="seek">
              <p:cTn id="8" restart="whenNotActive" fill="hold" evtFilter="cancelBubble" nodeType="interactiveSeq">
                <p:stCondLst>
                  <p:cond evt="onClick" delay="0">
                    <p:tgtEl>
                      <p:spTgt spid="11272"/>
                    </p:tgtEl>
                  </p:cond>
                </p:stCondLst>
                <p:endSync evt="end" delay="0">
                  <p:rtn val="all"/>
                </p:endSync>
                <p:childTnLst>
                  <p:par>
                    <p:cTn id="9" fill="hold">
                      <p:stCondLst>
                        <p:cond delay="0"/>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fade">
                                      <p:cBhvr>
                                        <p:cTn id="13" dur="1000"/>
                                        <p:tgtEl>
                                          <p:spTgt spid="53"/>
                                        </p:tgtEl>
                                      </p:cBhvr>
                                    </p:animEffect>
                                  </p:childTnLst>
                                </p:cTn>
                              </p:par>
                            </p:childTnLst>
                          </p:cTn>
                        </p:par>
                      </p:childTnLst>
                    </p:cTn>
                  </p:par>
                </p:childTnLst>
              </p:cTn>
              <p:nextCondLst>
                <p:cond evt="onClick" delay="0">
                  <p:tgtEl>
                    <p:spTgt spid="11272"/>
                  </p:tgtEl>
                </p:cond>
              </p:nextCondLst>
            </p:seq>
            <p:seq concurrent="1" nextAc="seek">
              <p:cTn id="14" restart="whenNotActive" fill="hold" evtFilter="cancelBubble" nodeType="interactiveSeq">
                <p:stCondLst>
                  <p:cond evt="onClick" delay="0">
                    <p:tgtEl>
                      <p:spTgt spid="11276"/>
                    </p:tgtEl>
                  </p:cond>
                </p:stCondLst>
                <p:endSync evt="end" delay="0">
                  <p:rtn val="all"/>
                </p:endSync>
                <p:childTnLst>
                  <p:par>
                    <p:cTn id="15" fill="hold">
                      <p:stCondLst>
                        <p:cond delay="0"/>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1000"/>
                                        <p:tgtEl>
                                          <p:spTgt spid="58"/>
                                        </p:tgtEl>
                                      </p:cBhvr>
                                    </p:animEffect>
                                  </p:childTnLst>
                                </p:cTn>
                              </p:par>
                            </p:childTnLst>
                          </p:cTn>
                        </p:par>
                      </p:childTnLst>
                    </p:cTn>
                  </p:par>
                </p:childTnLst>
              </p:cTn>
              <p:nextCondLst>
                <p:cond evt="onClick" delay="0">
                  <p:tgtEl>
                    <p:spTgt spid="11276"/>
                  </p:tgtEl>
                </p:cond>
              </p:nextCondLst>
            </p:seq>
            <p:seq concurrent="1" nextAc="seek">
              <p:cTn id="20" restart="whenNotActive" fill="hold" evtFilter="cancelBubble" nodeType="interactiveSeq">
                <p:stCondLst>
                  <p:cond evt="onClick" delay="0">
                    <p:tgtEl>
                      <p:spTgt spid="11274"/>
                    </p:tgtEl>
                  </p:cond>
                </p:stCondLst>
                <p:endSync evt="end" delay="0">
                  <p:rtn val="all"/>
                </p:endSync>
                <p:childTnLst>
                  <p:par>
                    <p:cTn id="21" fill="hold">
                      <p:stCondLst>
                        <p:cond delay="0"/>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childTnLst>
                                </p:cTn>
                              </p:par>
                            </p:childTnLst>
                          </p:cTn>
                        </p:par>
                      </p:childTnLst>
                    </p:cTn>
                  </p:par>
                </p:childTnLst>
              </p:cTn>
              <p:nextCondLst>
                <p:cond evt="onClick" delay="0">
                  <p:tgtEl>
                    <p:spTgt spid="11274"/>
                  </p:tgtEl>
                </p:cond>
              </p:nextCondLst>
            </p:seq>
            <p:seq concurrent="1" nextAc="seek">
              <p:cTn id="26" restart="whenNotActive" fill="hold" evtFilter="cancelBubble" nodeType="interactiveSeq">
                <p:stCondLst>
                  <p:cond evt="onClick" delay="0">
                    <p:tgtEl>
                      <p:spTgt spid="11284"/>
                    </p:tgtEl>
                  </p:cond>
                </p:stCondLst>
                <p:endSync evt="end" delay="0">
                  <p:rtn val="all"/>
                </p:endSync>
                <p:childTnLst>
                  <p:par>
                    <p:cTn id="27" fill="hold">
                      <p:stCondLst>
                        <p:cond delay="0"/>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66"/>
                                        </p:tgtEl>
                                        <p:attrNameLst>
                                          <p:attrName>style.visibility</p:attrName>
                                        </p:attrNameLst>
                                      </p:cBhvr>
                                      <p:to>
                                        <p:strVal val="visible"/>
                                      </p:to>
                                    </p:set>
                                    <p:animEffect transition="in" filter="fade">
                                      <p:cBhvr>
                                        <p:cTn id="31" dur="1000"/>
                                        <p:tgtEl>
                                          <p:spTgt spid="66"/>
                                        </p:tgtEl>
                                      </p:cBhvr>
                                    </p:animEffect>
                                  </p:childTnLst>
                                </p:cTn>
                              </p:par>
                            </p:childTnLst>
                          </p:cTn>
                        </p:par>
                      </p:childTnLst>
                    </p:cTn>
                  </p:par>
                </p:childTnLst>
              </p:cTn>
              <p:nextCondLst>
                <p:cond evt="onClick" delay="0">
                  <p:tgtEl>
                    <p:spTgt spid="11284"/>
                  </p:tgtEl>
                </p:cond>
              </p:nextCondLst>
            </p:seq>
            <p:seq concurrent="1" nextAc="seek">
              <p:cTn id="32" restart="whenNotActive" fill="hold" evtFilter="cancelBubble" nodeType="interactiveSeq">
                <p:stCondLst>
                  <p:cond evt="onClick" delay="0">
                    <p:tgtEl>
                      <p:spTgt spid="11280"/>
                    </p:tgtEl>
                  </p:cond>
                </p:stCondLst>
                <p:endSync evt="end" delay="0">
                  <p:rtn val="all"/>
                </p:endSync>
                <p:childTnLst>
                  <p:par>
                    <p:cTn id="33" fill="hold">
                      <p:stCondLst>
                        <p:cond delay="0"/>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62"/>
                                        </p:tgtEl>
                                        <p:attrNameLst>
                                          <p:attrName>style.visibility</p:attrName>
                                        </p:attrNameLst>
                                      </p:cBhvr>
                                      <p:to>
                                        <p:strVal val="visible"/>
                                      </p:to>
                                    </p:set>
                                    <p:animEffect transition="in" filter="fade">
                                      <p:cBhvr>
                                        <p:cTn id="37" dur="1000"/>
                                        <p:tgtEl>
                                          <p:spTgt spid="62"/>
                                        </p:tgtEl>
                                      </p:cBhvr>
                                    </p:animEffect>
                                  </p:childTnLst>
                                </p:cTn>
                              </p:par>
                            </p:childTnLst>
                          </p:cTn>
                        </p:par>
                      </p:childTnLst>
                    </p:cTn>
                  </p:par>
                </p:childTnLst>
              </p:cTn>
              <p:nextCondLst>
                <p:cond evt="onClick" delay="0">
                  <p:tgtEl>
                    <p:spTgt spid="11280"/>
                  </p:tgtEl>
                </p:cond>
              </p:nextCondLst>
            </p:seq>
            <p:seq concurrent="1" nextAc="seek">
              <p:cTn id="38" restart="whenNotActive" fill="hold" evtFilter="cancelBubble" nodeType="interactiveSeq">
                <p:stCondLst>
                  <p:cond evt="onClick" delay="0">
                    <p:tgtEl>
                      <p:spTgt spid="11285"/>
                    </p:tgtEl>
                  </p:cond>
                </p:stCondLst>
                <p:endSync evt="end" delay="0">
                  <p:rtn val="all"/>
                </p:endSync>
                <p:childTnLst>
                  <p:par>
                    <p:cTn id="39" fill="hold">
                      <p:stCondLst>
                        <p:cond delay="0"/>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childTnLst>
                                </p:cTn>
                              </p:par>
                            </p:childTnLst>
                          </p:cTn>
                        </p:par>
                      </p:childTnLst>
                    </p:cTn>
                  </p:par>
                </p:childTnLst>
              </p:cTn>
              <p:nextCondLst>
                <p:cond evt="onClick" delay="0">
                  <p:tgtEl>
                    <p:spTgt spid="11285"/>
                  </p:tgtEl>
                </p:cond>
              </p:nextCondLst>
            </p:seq>
            <p:seq concurrent="1" nextAc="seek">
              <p:cTn id="44" restart="whenNotActive" fill="hold" evtFilter="cancelBubble" nodeType="interactiveSeq">
                <p:stCondLst>
                  <p:cond evt="onClick" delay="0">
                    <p:tgtEl>
                      <p:spTgt spid="11282"/>
                    </p:tgtEl>
                  </p:cond>
                </p:stCondLst>
                <p:endSync evt="end" delay="0">
                  <p:rtn val="all"/>
                </p:endSync>
                <p:childTnLst>
                  <p:par>
                    <p:cTn id="45" fill="hold">
                      <p:stCondLst>
                        <p:cond delay="0"/>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64"/>
                                        </p:tgtEl>
                                        <p:attrNameLst>
                                          <p:attrName>style.visibility</p:attrName>
                                        </p:attrNameLst>
                                      </p:cBhvr>
                                      <p:to>
                                        <p:strVal val="visible"/>
                                      </p:to>
                                    </p:set>
                                    <p:animEffect transition="in" filter="fade">
                                      <p:cBhvr>
                                        <p:cTn id="49" dur="1000"/>
                                        <p:tgtEl>
                                          <p:spTgt spid="64"/>
                                        </p:tgtEl>
                                      </p:cBhvr>
                                    </p:animEffect>
                                  </p:childTnLst>
                                </p:cTn>
                              </p:par>
                            </p:childTnLst>
                          </p:cTn>
                        </p:par>
                      </p:childTnLst>
                    </p:cTn>
                  </p:par>
                </p:childTnLst>
              </p:cTn>
              <p:nextCondLst>
                <p:cond evt="onClick" delay="0">
                  <p:tgtEl>
                    <p:spTgt spid="11282"/>
                  </p:tgtEl>
                </p:cond>
              </p:nextCondLst>
            </p:seq>
            <p:seq concurrent="1" nextAc="seek">
              <p:cTn id="50" restart="whenNotActive" fill="hold" evtFilter="cancelBubble" nodeType="interactiveSeq">
                <p:stCondLst>
                  <p:cond evt="onClick" delay="0">
                    <p:tgtEl>
                      <p:spTgt spid="11269"/>
                    </p:tgtEl>
                  </p:cond>
                </p:stCondLst>
                <p:endSync evt="end" delay="0">
                  <p:rtn val="all"/>
                </p:endSync>
                <p:childTnLst>
                  <p:par>
                    <p:cTn id="51" fill="hold">
                      <p:stCondLst>
                        <p:cond delay="0"/>
                      </p:stCondLst>
                      <p:childTnLst>
                        <p:par>
                          <p:cTn id="52" fill="hold">
                            <p:stCondLst>
                              <p:cond delay="0"/>
                            </p:stCondLst>
                            <p:childTnLst>
                              <p:par>
                                <p:cTn id="53" presetID="10" presetClass="entr" presetSubtype="0" fill="hold" nodeType="click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1000"/>
                                        <p:tgtEl>
                                          <p:spTgt spid="51"/>
                                        </p:tgtEl>
                                      </p:cBhvr>
                                    </p:animEffect>
                                  </p:childTnLst>
                                </p:cTn>
                              </p:par>
                            </p:childTnLst>
                          </p:cTn>
                        </p:par>
                      </p:childTnLst>
                    </p:cTn>
                  </p:par>
                </p:childTnLst>
              </p:cTn>
              <p:nextCondLst>
                <p:cond evt="onClick" delay="0">
                  <p:tgtEl>
                    <p:spTgt spid="11269"/>
                  </p:tgtEl>
                </p:cond>
              </p:nextCondLst>
            </p:seq>
            <p:seq concurrent="1" nextAc="seek">
              <p:cTn id="56" restart="whenNotActive" fill="hold" evtFilter="cancelBubble" nodeType="interactiveSeq">
                <p:stCondLst>
                  <p:cond evt="onClick" delay="0">
                    <p:tgtEl>
                      <p:spTgt spid="11278"/>
                    </p:tgtEl>
                  </p:cond>
                </p:stCondLst>
                <p:endSync evt="end" delay="0">
                  <p:rtn val="all"/>
                </p:endSync>
                <p:childTnLst>
                  <p:par>
                    <p:cTn id="57" fill="hold">
                      <p:stCondLst>
                        <p:cond delay="0"/>
                      </p:stCondLst>
                      <p:childTnLst>
                        <p:par>
                          <p:cTn id="58" fill="hold">
                            <p:stCondLst>
                              <p:cond delay="0"/>
                            </p:stCondLst>
                            <p:childTnLst>
                              <p:par>
                                <p:cTn id="59" presetID="10" presetClass="entr" presetSubtype="0" fill="hold" nodeType="clickEffect">
                                  <p:stCondLst>
                                    <p:cond delay="0"/>
                                  </p:stCondLst>
                                  <p:childTnLst>
                                    <p:set>
                                      <p:cBhvr>
                                        <p:cTn id="60" dur="1" fill="hold">
                                          <p:stCondLst>
                                            <p:cond delay="0"/>
                                          </p:stCondLst>
                                        </p:cTn>
                                        <p:tgtEl>
                                          <p:spTgt spid="60"/>
                                        </p:tgtEl>
                                        <p:attrNameLst>
                                          <p:attrName>style.visibility</p:attrName>
                                        </p:attrNameLst>
                                      </p:cBhvr>
                                      <p:to>
                                        <p:strVal val="visible"/>
                                      </p:to>
                                    </p:set>
                                    <p:animEffect transition="in" filter="fade">
                                      <p:cBhvr>
                                        <p:cTn id="61" dur="1000"/>
                                        <p:tgtEl>
                                          <p:spTgt spid="60"/>
                                        </p:tgtEl>
                                      </p:cBhvr>
                                    </p:animEffect>
                                  </p:childTnLst>
                                </p:cTn>
                              </p:par>
                            </p:childTnLst>
                          </p:cTn>
                        </p:par>
                      </p:childTnLst>
                    </p:cTn>
                  </p:par>
                </p:childTnLst>
              </p:cTn>
              <p:nextCondLst>
                <p:cond evt="onClick" delay="0">
                  <p:tgtEl>
                    <p:spTgt spid="11278"/>
                  </p:tgtEl>
                </p:cond>
              </p:nextCondLst>
            </p:seq>
          </p:childTnLst>
        </p:cTn>
      </p:par>
    </p:tnLst>
  </p:timing>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矩形 7"/>
          <p:cNvSpPr>
            <a:spLocks noChangeArrowheads="1"/>
          </p:cNvSpPr>
          <p:nvPr/>
        </p:nvSpPr>
        <p:spPr bwMode="auto">
          <a:xfrm>
            <a:off x="749301" y="1284819"/>
            <a:ext cx="8235950" cy="6918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3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_____</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文中指（生活）节约，不奢侈。</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0" fontAlgn="base" latinLnBrk="0" hangingPunct="0">
              <a:lnSpc>
                <a:spcPct val="13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_____</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花费钱财过多，享受过分。</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0" fontAlgn="base" latinLnBrk="0" hangingPunct="0">
              <a:lnSpc>
                <a:spcPct val="13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_________</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端庄严谨，毫不马虎。</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0" fontAlgn="base" latinLnBrk="0" hangingPunct="0">
              <a:lnSpc>
                <a:spcPct val="13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_________</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为公共的利益而舍弃个人的利益。</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0" fontAlgn="base" latinLnBrk="0" hangingPunct="0">
              <a:lnSpc>
                <a:spcPct val="13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_____</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热烈盼望。</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0" fontAlgn="base" latinLnBrk="0" hangingPunct="0">
              <a:lnSpc>
                <a:spcPct val="13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_____</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用威势来吓唬人。</a:t>
            </a:r>
          </a:p>
        </p:txBody>
      </p:sp>
      <p:sp>
        <p:nvSpPr>
          <p:cNvPr id="35" name="文本框 85"/>
          <p:cNvSpPr txBox="1">
            <a:spLocks noChangeArrowheads="1"/>
          </p:cNvSpPr>
          <p:nvPr/>
        </p:nvSpPr>
        <p:spPr bwMode="auto">
          <a:xfrm>
            <a:off x="749300" y="451141"/>
            <a:ext cx="5401551"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200" b="1">
                <a:ln w="12700" cmpd="sng">
                  <a:solidFill>
                    <a:schemeClr val="accent4"/>
                  </a:solidFill>
                  <a:prstDash val="solid"/>
                </a:ln>
                <a:solidFill>
                  <a:srgbClr val="00FFFF"/>
                </a:solidFill>
                <a:latin typeface="+mj-ea"/>
                <a:ea typeface="+mj-ea"/>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12700" cmpd="sng">
                  <a:solidFill>
                    <a:srgbClr val="FFC000"/>
                  </a:solidFill>
                  <a:prstDash val="solid"/>
                </a:ln>
                <a:solidFill>
                  <a:srgbClr val="00B0F0"/>
                </a:solidFill>
                <a:effectLst/>
                <a:uLnTx/>
                <a:uFillTx/>
                <a:latin typeface="等线 Light" panose="02010600030101010101" pitchFamily="2" charset="-122"/>
                <a:ea typeface="等线 Light" panose="02010600030101010101" pitchFamily="2" charset="-122"/>
                <a:cs typeface="+mn-cs"/>
              </a:rPr>
              <a:t>在文中找到相应的词语。</a:t>
            </a:r>
          </a:p>
        </p:txBody>
      </p:sp>
      <p:sp>
        <p:nvSpPr>
          <p:cNvPr id="3" name="矩形 2"/>
          <p:cNvSpPr>
            <a:spLocks noChangeArrowheads="1"/>
          </p:cNvSpPr>
          <p:nvPr/>
        </p:nvSpPr>
        <p:spPr bwMode="auto">
          <a:xfrm>
            <a:off x="877888" y="1310217"/>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朴素</a:t>
            </a:r>
            <a:endParaRPr kumimoji="0" lang="zh-CN" altLang="en-US" sz="2400" b="0" i="0" u="none" strike="noStrike" kern="1200" cap="none" spc="0" normalizeH="0" baseline="0" noProof="0">
              <a:ln>
                <a:noFill/>
              </a:ln>
              <a:solidFill>
                <a:srgbClr val="0000FF"/>
              </a:solidFill>
              <a:effectLst/>
              <a:uLnTx/>
              <a:uFillTx/>
              <a:latin typeface="Arial" panose="020B0604020202020204" pitchFamily="34" charset="0"/>
              <a:ea typeface="宋体" panose="02010600030101010101" pitchFamily="2" charset="-122"/>
              <a:cs typeface="+mn-cs"/>
            </a:endParaRPr>
          </a:p>
        </p:txBody>
      </p:sp>
      <p:sp>
        <p:nvSpPr>
          <p:cNvPr id="20" name="矩形 19"/>
          <p:cNvSpPr>
            <a:spLocks noChangeArrowheads="1"/>
          </p:cNvSpPr>
          <p:nvPr/>
        </p:nvSpPr>
        <p:spPr bwMode="auto">
          <a:xfrm>
            <a:off x="893763" y="2148417"/>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奢侈</a:t>
            </a:r>
            <a:endParaRPr kumimoji="0" lang="zh-CN" altLang="en-US" sz="2400" b="0" i="0" u="none" strike="noStrike" kern="1200" cap="none" spc="0" normalizeH="0" baseline="0" noProof="0">
              <a:ln>
                <a:noFill/>
              </a:ln>
              <a:solidFill>
                <a:srgbClr val="0000FF"/>
              </a:solidFill>
              <a:effectLst/>
              <a:uLnTx/>
              <a:uFillTx/>
              <a:latin typeface="Arial" panose="020B0604020202020204" pitchFamily="34" charset="0"/>
              <a:ea typeface="宋体" panose="02010600030101010101" pitchFamily="2" charset="-122"/>
              <a:cs typeface="+mn-cs"/>
            </a:endParaRPr>
          </a:p>
        </p:txBody>
      </p:sp>
      <p:sp>
        <p:nvSpPr>
          <p:cNvPr id="21" name="矩形 20"/>
          <p:cNvSpPr>
            <a:spLocks noChangeArrowheads="1"/>
          </p:cNvSpPr>
          <p:nvPr/>
        </p:nvSpPr>
        <p:spPr bwMode="auto">
          <a:xfrm>
            <a:off x="877888" y="3005667"/>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矜持不苟</a:t>
            </a:r>
            <a:endParaRPr kumimoji="0" lang="zh-CN" altLang="en-US" sz="2400" b="0" i="0" u="none" strike="noStrike" kern="1200" cap="none" spc="0" normalizeH="0" baseline="0" noProof="0">
              <a:ln>
                <a:noFill/>
              </a:ln>
              <a:solidFill>
                <a:srgbClr val="0000FF"/>
              </a:solidFill>
              <a:effectLst/>
              <a:uLnTx/>
              <a:uFillTx/>
              <a:latin typeface="Arial" panose="020B0604020202020204" pitchFamily="34" charset="0"/>
              <a:ea typeface="宋体" panose="02010600030101010101" pitchFamily="2" charset="-122"/>
              <a:cs typeface="+mn-cs"/>
            </a:endParaRPr>
          </a:p>
        </p:txBody>
      </p:sp>
      <p:sp>
        <p:nvSpPr>
          <p:cNvPr id="22" name="矩形 21"/>
          <p:cNvSpPr>
            <a:spLocks noChangeArrowheads="1"/>
          </p:cNvSpPr>
          <p:nvPr/>
        </p:nvSpPr>
        <p:spPr bwMode="auto">
          <a:xfrm>
            <a:off x="877888" y="3843867"/>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舍己为公</a:t>
            </a:r>
            <a:endParaRPr kumimoji="0" lang="zh-CN" altLang="en-US" sz="2400" b="0" i="0" u="none" strike="noStrike" kern="1200" cap="none" spc="0" normalizeH="0" baseline="0" noProof="0">
              <a:ln>
                <a:noFill/>
              </a:ln>
              <a:solidFill>
                <a:srgbClr val="0000FF"/>
              </a:solidFill>
              <a:effectLst/>
              <a:uLnTx/>
              <a:uFillTx/>
              <a:latin typeface="Arial" panose="020B0604020202020204" pitchFamily="34" charset="0"/>
              <a:ea typeface="宋体" panose="02010600030101010101" pitchFamily="2" charset="-122"/>
              <a:cs typeface="+mn-cs"/>
            </a:endParaRPr>
          </a:p>
        </p:txBody>
      </p:sp>
      <p:sp>
        <p:nvSpPr>
          <p:cNvPr id="23" name="矩形 22"/>
          <p:cNvSpPr>
            <a:spLocks noChangeArrowheads="1"/>
          </p:cNvSpPr>
          <p:nvPr/>
        </p:nvSpPr>
        <p:spPr bwMode="auto">
          <a:xfrm>
            <a:off x="877888" y="4603751"/>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热望</a:t>
            </a:r>
            <a:endParaRPr kumimoji="0" lang="zh-CN" altLang="en-US" sz="2400" b="0" i="0" u="none" strike="noStrike" kern="1200" cap="none" spc="0" normalizeH="0" baseline="0" noProof="0">
              <a:ln>
                <a:noFill/>
              </a:ln>
              <a:solidFill>
                <a:srgbClr val="0000FF"/>
              </a:solidFill>
              <a:effectLst/>
              <a:uLnTx/>
              <a:uFillTx/>
              <a:latin typeface="Arial" panose="020B0604020202020204" pitchFamily="34" charset="0"/>
              <a:ea typeface="宋体" panose="02010600030101010101" pitchFamily="2" charset="-122"/>
              <a:cs typeface="+mn-cs"/>
            </a:endParaRPr>
          </a:p>
        </p:txBody>
      </p:sp>
      <p:sp>
        <p:nvSpPr>
          <p:cNvPr id="24" name="矩形 23"/>
          <p:cNvSpPr>
            <a:spLocks noChangeArrowheads="1"/>
          </p:cNvSpPr>
          <p:nvPr/>
        </p:nvSpPr>
        <p:spPr bwMode="auto">
          <a:xfrm>
            <a:off x="877888" y="5496984"/>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威吓</a:t>
            </a:r>
            <a:endParaRPr kumimoji="0" lang="zh-CN" altLang="en-US" sz="2400" b="0" i="0" u="none" strike="noStrike" kern="1200" cap="none" spc="0" normalizeH="0" baseline="0" noProof="0">
              <a:ln>
                <a:noFill/>
              </a:ln>
              <a:solidFill>
                <a:srgbClr val="0000FF"/>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1000"/>
                                        <p:tgtEl>
                                          <p:spTgt spid="20"/>
                                        </p:tgtEl>
                                      </p:cBhvr>
                                    </p:animEffect>
                                    <p:anim calcmode="lin" valueType="num">
                                      <p:cBhvr>
                                        <p:cTn id="15" dur="1000" fill="hold"/>
                                        <p:tgtEl>
                                          <p:spTgt spid="20"/>
                                        </p:tgtEl>
                                        <p:attrNameLst>
                                          <p:attrName>ppt_x</p:attrName>
                                        </p:attrNameLst>
                                      </p:cBhvr>
                                      <p:tavLst>
                                        <p:tav tm="0">
                                          <p:val>
                                            <p:strVal val="#ppt_x"/>
                                          </p:val>
                                        </p:tav>
                                        <p:tav tm="100000">
                                          <p:val>
                                            <p:strVal val="#ppt_x"/>
                                          </p:val>
                                        </p:tav>
                                      </p:tavLst>
                                    </p:anim>
                                    <p:anim calcmode="lin" valueType="num">
                                      <p:cBhvr>
                                        <p:cTn id="16"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1000"/>
                                        <p:tgtEl>
                                          <p:spTgt spid="21"/>
                                        </p:tgtEl>
                                      </p:cBhvr>
                                    </p:animEffect>
                                    <p:anim calcmode="lin" valueType="num">
                                      <p:cBhvr>
                                        <p:cTn id="22" dur="1000" fill="hold"/>
                                        <p:tgtEl>
                                          <p:spTgt spid="21"/>
                                        </p:tgtEl>
                                        <p:attrNameLst>
                                          <p:attrName>ppt_x</p:attrName>
                                        </p:attrNameLst>
                                      </p:cBhvr>
                                      <p:tavLst>
                                        <p:tav tm="0">
                                          <p:val>
                                            <p:strVal val="#ppt_x"/>
                                          </p:val>
                                        </p:tav>
                                        <p:tav tm="100000">
                                          <p:val>
                                            <p:strVal val="#ppt_x"/>
                                          </p:val>
                                        </p:tav>
                                      </p:tavLst>
                                    </p:anim>
                                    <p:anim calcmode="lin" valueType="num">
                                      <p:cBhvr>
                                        <p:cTn id="23"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fade">
                                      <p:cBhvr>
                                        <p:cTn id="28" dur="1000"/>
                                        <p:tgtEl>
                                          <p:spTgt spid="22"/>
                                        </p:tgtEl>
                                      </p:cBhvr>
                                    </p:animEffect>
                                    <p:anim calcmode="lin" valueType="num">
                                      <p:cBhvr>
                                        <p:cTn id="29" dur="1000" fill="hold"/>
                                        <p:tgtEl>
                                          <p:spTgt spid="22"/>
                                        </p:tgtEl>
                                        <p:attrNameLst>
                                          <p:attrName>ppt_x</p:attrName>
                                        </p:attrNameLst>
                                      </p:cBhvr>
                                      <p:tavLst>
                                        <p:tav tm="0">
                                          <p:val>
                                            <p:strVal val="#ppt_x"/>
                                          </p:val>
                                        </p:tav>
                                        <p:tav tm="100000">
                                          <p:val>
                                            <p:strVal val="#ppt_x"/>
                                          </p:val>
                                        </p:tav>
                                      </p:tavLst>
                                    </p:anim>
                                    <p:anim calcmode="lin" valueType="num">
                                      <p:cBhvr>
                                        <p:cTn id="30"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1000"/>
                                        <p:tgtEl>
                                          <p:spTgt spid="23"/>
                                        </p:tgtEl>
                                      </p:cBhvr>
                                    </p:animEffect>
                                    <p:anim calcmode="lin" valueType="num">
                                      <p:cBhvr>
                                        <p:cTn id="36" dur="1000" fill="hold"/>
                                        <p:tgtEl>
                                          <p:spTgt spid="23"/>
                                        </p:tgtEl>
                                        <p:attrNameLst>
                                          <p:attrName>ppt_x</p:attrName>
                                        </p:attrNameLst>
                                      </p:cBhvr>
                                      <p:tavLst>
                                        <p:tav tm="0">
                                          <p:val>
                                            <p:strVal val="#ppt_x"/>
                                          </p:val>
                                        </p:tav>
                                        <p:tav tm="100000">
                                          <p:val>
                                            <p:strVal val="#ppt_x"/>
                                          </p:val>
                                        </p:tav>
                                      </p:tavLst>
                                    </p:anim>
                                    <p:anim calcmode="lin" valueType="num">
                                      <p:cBhvr>
                                        <p:cTn id="37"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1000"/>
                                        <p:tgtEl>
                                          <p:spTgt spid="24"/>
                                        </p:tgtEl>
                                      </p:cBhvr>
                                    </p:animEffect>
                                    <p:anim calcmode="lin" valueType="num">
                                      <p:cBhvr>
                                        <p:cTn id="43" dur="1000" fill="hold"/>
                                        <p:tgtEl>
                                          <p:spTgt spid="24"/>
                                        </p:tgtEl>
                                        <p:attrNameLst>
                                          <p:attrName>ppt_x</p:attrName>
                                        </p:attrNameLst>
                                      </p:cBhvr>
                                      <p:tavLst>
                                        <p:tav tm="0">
                                          <p:val>
                                            <p:strVal val="#ppt_x"/>
                                          </p:val>
                                        </p:tav>
                                        <p:tav tm="100000">
                                          <p:val>
                                            <p:strVal val="#ppt_x"/>
                                          </p:val>
                                        </p:tav>
                                      </p:tavLst>
                                    </p:anim>
                                    <p:anim calcmode="lin" valueType="num">
                                      <p:cBhvr>
                                        <p:cTn id="44"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0" grpId="0"/>
      <p:bldP spid="21" grpId="0"/>
      <p:bldP spid="22" grpId="0"/>
      <p:bldP spid="23" grpId="0"/>
      <p:bldP spid="24" grpId="0"/>
    </p:bldLst>
  </p:timing>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文本框 5"/>
          <p:cNvSpPr txBox="1">
            <a:spLocks noChangeArrowheads="1"/>
          </p:cNvSpPr>
          <p:nvPr/>
        </p:nvSpPr>
        <p:spPr bwMode="auto">
          <a:xfrm>
            <a:off x="914401" y="1957917"/>
            <a:ext cx="7535863"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ts val="8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默读课文，用一句话概括本文的主要内容。</a:t>
            </a:r>
          </a:p>
        </p:txBody>
      </p:sp>
      <p:sp>
        <p:nvSpPr>
          <p:cNvPr id="7" name="文本框 85"/>
          <p:cNvSpPr txBox="1">
            <a:spLocks noChangeArrowheads="1"/>
          </p:cNvSpPr>
          <p:nvPr/>
        </p:nvSpPr>
        <p:spPr bwMode="auto">
          <a:xfrm>
            <a:off x="704097" y="635034"/>
            <a:ext cx="1873564"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200" b="1">
                <a:ln w="12700" cmpd="sng">
                  <a:solidFill>
                    <a:schemeClr val="accent4"/>
                  </a:solidFill>
                  <a:prstDash val="solid"/>
                </a:ln>
                <a:solidFill>
                  <a:srgbClr val="00FFFF"/>
                </a:solidFill>
                <a:latin typeface="+mj-ea"/>
                <a:ea typeface="+mj-ea"/>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12700" cmpd="sng">
                  <a:solidFill>
                    <a:srgbClr val="FFC000"/>
                  </a:solidFill>
                  <a:prstDash val="solid"/>
                </a:ln>
                <a:solidFill>
                  <a:srgbClr val="00FFFF"/>
                </a:solidFill>
                <a:effectLst/>
                <a:uLnTx/>
                <a:uFillTx/>
                <a:latin typeface="等线 Light" panose="02010600030101010101" pitchFamily="2" charset="-122"/>
                <a:ea typeface="等线 Light" panose="02010600030101010101" pitchFamily="2" charset="-122"/>
                <a:cs typeface="+mn-cs"/>
              </a:rPr>
              <a:t>再读课文</a:t>
            </a:r>
          </a:p>
        </p:txBody>
      </p:sp>
      <p:sp>
        <p:nvSpPr>
          <p:cNvPr id="10" name="文本框 5"/>
          <p:cNvSpPr txBox="1">
            <a:spLocks noChangeArrowheads="1"/>
          </p:cNvSpPr>
          <p:nvPr/>
        </p:nvSpPr>
        <p:spPr bwMode="auto">
          <a:xfrm>
            <a:off x="914401" y="3799418"/>
            <a:ext cx="7732713"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30000"/>
              </a:lnSpc>
              <a:spcBef>
                <a:spcPts val="800"/>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    本文主要写了方志敏一生清贫，被捕时身无分文的故事。</a:t>
            </a:r>
            <a:endPar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矩形 6"/>
          <p:cNvSpPr>
            <a:spLocks noChangeArrowheads="1"/>
          </p:cNvSpPr>
          <p:nvPr/>
        </p:nvSpPr>
        <p:spPr bwMode="auto">
          <a:xfrm>
            <a:off x="536576" y="1608667"/>
            <a:ext cx="517207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四人一组，自学课文。</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4338" name="矩形 6"/>
          <p:cNvSpPr>
            <a:spLocks noChangeArrowheads="1"/>
          </p:cNvSpPr>
          <p:nvPr/>
        </p:nvSpPr>
        <p:spPr bwMode="auto">
          <a:xfrm>
            <a:off x="1042989" y="2552700"/>
            <a:ext cx="7634287" cy="41969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ts val="1335"/>
              </a:spcBef>
              <a:spcAft>
                <a:spcPct val="0"/>
              </a:spcAft>
              <a:buClrTx/>
              <a:buSzTx/>
              <a:buFont typeface="Arial" panose="020B0604020202020204" pitchFamily="34" charset="0"/>
              <a:buChar char="•"/>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找出描写人物动作、语言、神态的语句，体会人物的心理活动。</a:t>
            </a:r>
          </a:p>
          <a:p>
            <a:pPr marL="609600" marR="0" lvl="0" indent="-609600" algn="l" defTabSz="1219200" rtl="0" eaLnBrk="1" fontAlgn="base" latinLnBrk="0" hangingPunct="1">
              <a:lnSpc>
                <a:spcPct val="120000"/>
              </a:lnSpc>
              <a:spcBef>
                <a:spcPts val="1335"/>
              </a:spcBef>
              <a:spcAft>
                <a:spcPct val="0"/>
              </a:spcAft>
              <a:buClrTx/>
              <a:buSzTx/>
              <a:buFont typeface="Arial" panose="020B0604020202020204" pitchFamily="34" charset="0"/>
              <a:buChar char="•"/>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和同学交流你对“清贫”的理解。</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矩形 8"/>
          <p:cNvSpPr>
            <a:spLocks noChangeArrowheads="1"/>
          </p:cNvSpPr>
          <p:nvPr/>
        </p:nvSpPr>
        <p:spPr bwMode="auto">
          <a:xfrm>
            <a:off x="1039814" y="1917700"/>
            <a:ext cx="731043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自由读</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1</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自然段，说一说：这一段有什么作用？</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7" name="矩形 8"/>
          <p:cNvSpPr>
            <a:spLocks noChangeArrowheads="1"/>
          </p:cNvSpPr>
          <p:nvPr/>
        </p:nvSpPr>
        <p:spPr bwMode="auto">
          <a:xfrm>
            <a:off x="1039814" y="3884084"/>
            <a:ext cx="731043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    总起全文，概括“我”的生活非常清贫。</a:t>
            </a:r>
            <a:endPar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endParaRPr>
          </a:p>
        </p:txBody>
      </p:sp>
      <p:sp>
        <p:nvSpPr>
          <p:cNvPr id="9" name="文本框 85"/>
          <p:cNvSpPr txBox="1">
            <a:spLocks noChangeArrowheads="1"/>
          </p:cNvSpPr>
          <p:nvPr/>
        </p:nvSpPr>
        <p:spPr bwMode="auto">
          <a:xfrm>
            <a:off x="708910" y="621273"/>
            <a:ext cx="1873563"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200" b="1">
                <a:ln w="12700" cmpd="sng">
                  <a:solidFill>
                    <a:schemeClr val="accent4"/>
                  </a:solidFill>
                  <a:prstDash val="solid"/>
                </a:ln>
                <a:solidFill>
                  <a:srgbClr val="00FFFF"/>
                </a:solidFill>
                <a:latin typeface="+mj-ea"/>
                <a:ea typeface="+mj-ea"/>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12700" cmpd="sng">
                  <a:solidFill>
                    <a:srgbClr val="FFC000"/>
                  </a:solidFill>
                  <a:prstDash val="solid"/>
                </a:ln>
                <a:solidFill>
                  <a:srgbClr val="00FFFF"/>
                </a:solidFill>
                <a:effectLst/>
                <a:uLnTx/>
                <a:uFillTx/>
                <a:latin typeface="等线 Light" panose="02010600030101010101" pitchFamily="2" charset="-122"/>
                <a:ea typeface="等线 Light" panose="02010600030101010101" pitchFamily="2" charset="-122"/>
                <a:cs typeface="+mn-cs"/>
              </a:rPr>
              <a:t>课文精讲</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322264" y="933451"/>
            <a:ext cx="8497887" cy="6065058"/>
          </a:xfrm>
          <a:prstGeom prst="rect">
            <a:avLst/>
          </a:prstGeom>
          <a:noFill/>
          <a:ln>
            <a:noFill/>
          </a:ln>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fontAlgn="base">
              <a:lnSpc>
                <a:spcPct val="130000"/>
              </a:lnSpc>
              <a:spcBef>
                <a:spcPts val="1600"/>
              </a:spcBef>
              <a:spcAft>
                <a:spcPct val="0"/>
              </a:spcAft>
              <a:defRPr/>
            </a:pPr>
            <a:r>
              <a:rPr lang="zh-CN" altLang="en-US" sz="4265" b="1" dirty="0">
                <a:solidFill>
                  <a:prstClr val="black"/>
                </a:solidFill>
                <a:latin typeface="等线" panose="02010600030101010101" pitchFamily="2" charset="-122"/>
                <a:ea typeface="等线" panose="02010600030101010101" pitchFamily="2" charset="-122"/>
              </a:rPr>
              <a:t>    一抬头，看见一个黄瓜长大了，我跑过去摘下来，</a:t>
            </a:r>
            <a:r>
              <a:rPr lang="zh-CN" altLang="en-US" sz="4265" b="1" dirty="0">
                <a:solidFill>
                  <a:srgbClr val="FF0000"/>
                </a:solidFill>
                <a:latin typeface="等线" panose="02010600030101010101" pitchFamily="2" charset="-122"/>
                <a:ea typeface="等线" panose="02010600030101010101" pitchFamily="2" charset="-122"/>
              </a:rPr>
              <a:t>吃黄瓜</a:t>
            </a:r>
            <a:r>
              <a:rPr lang="zh-CN" altLang="en-US" sz="4265" b="1" dirty="0">
                <a:solidFill>
                  <a:prstClr val="black"/>
                </a:solidFill>
                <a:latin typeface="等线" panose="02010600030101010101" pitchFamily="2" charset="-122"/>
                <a:ea typeface="等线" panose="02010600030101010101" pitchFamily="2" charset="-122"/>
              </a:rPr>
              <a:t>去了。黄瓜还没有吃完，我又看见一只大蜻蜓从旁边飞过，于是丢下黄瓜</a:t>
            </a:r>
            <a:r>
              <a:rPr lang="zh-CN" altLang="en-US" sz="4265" b="1" dirty="0">
                <a:solidFill>
                  <a:srgbClr val="FF0000"/>
                </a:solidFill>
                <a:latin typeface="等线" panose="02010600030101010101" pitchFamily="2" charset="-122"/>
                <a:ea typeface="等线" panose="02010600030101010101" pitchFamily="2" charset="-122"/>
              </a:rPr>
              <a:t>追蜻蜓</a:t>
            </a:r>
            <a:r>
              <a:rPr lang="zh-CN" altLang="en-US" sz="4265" b="1" dirty="0">
                <a:solidFill>
                  <a:prstClr val="black"/>
                </a:solidFill>
                <a:latin typeface="等线" panose="02010600030101010101" pitchFamily="2" charset="-122"/>
                <a:ea typeface="等线" panose="02010600030101010101" pitchFamily="2" charset="-122"/>
              </a:rPr>
              <a:t>了。蜻蜓飞得那么快，哪里会追得上？好在也没有存心一定要追上，跟着蜻蜓跑几步就又去做别的了。</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矩形 8"/>
          <p:cNvSpPr>
            <a:spLocks noChangeArrowheads="1"/>
          </p:cNvSpPr>
          <p:nvPr/>
        </p:nvSpPr>
        <p:spPr bwMode="auto">
          <a:xfrm>
            <a:off x="1049339" y="719667"/>
            <a:ext cx="7570787"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读</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2</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自然段第一句话：</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6386" name="矩形 1"/>
          <p:cNvSpPr>
            <a:spLocks noChangeArrowheads="1"/>
          </p:cNvSpPr>
          <p:nvPr/>
        </p:nvSpPr>
        <p:spPr bwMode="auto">
          <a:xfrm>
            <a:off x="1049339" y="1576918"/>
            <a:ext cx="7396162"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就在我被俘的那一天</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一个最不幸的日子，有两个国方兵士，在树林中发现了我，而且猜到我是什么人的时候，</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他们满肚子热望在我身上搜出一千或八百大洋，或者搜出一些金镯金戒指一类的东西，发个意外之财。</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transition spd="slow">
    <p:cover dir="rd"/>
  </p:transition>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矩形 8"/>
          <p:cNvSpPr>
            <a:spLocks noChangeArrowheads="1"/>
          </p:cNvSpPr>
          <p:nvPr/>
        </p:nvSpPr>
        <p:spPr bwMode="auto">
          <a:xfrm>
            <a:off x="576263" y="1255184"/>
            <a:ext cx="818197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思考：为什么国方兵士一抓到方志敏，就认为能从方志敏的身上得到钱财？</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4" name="矩形 3"/>
          <p:cNvSpPr>
            <a:spLocks noChangeArrowheads="1"/>
          </p:cNvSpPr>
          <p:nvPr/>
        </p:nvSpPr>
        <p:spPr bwMode="auto">
          <a:xfrm>
            <a:off x="568326" y="3064934"/>
            <a:ext cx="7805738"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1335"/>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    因为在国民党中，当大官的人都有钱，所以在国方兵士的心中，像方志敏这样当大官的人也是有钱人。</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anim calcmode="lin" valueType="num">
                                      <p:cBhvr>
                                        <p:cTn id="8"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矩形 5"/>
          <p:cNvSpPr>
            <a:spLocks noChangeArrowheads="1"/>
          </p:cNvSpPr>
          <p:nvPr/>
        </p:nvSpPr>
        <p:spPr bwMode="auto">
          <a:xfrm>
            <a:off x="463551" y="869951"/>
            <a:ext cx="8031163"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读一读第</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2</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8</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自然段中读一读描写两个兵士动作、语言、神态、心理活动的语句，解决问题。</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8434" name="矩形 5"/>
          <p:cNvSpPr>
            <a:spLocks noChangeArrowheads="1"/>
          </p:cNvSpPr>
          <p:nvPr/>
        </p:nvSpPr>
        <p:spPr bwMode="auto">
          <a:xfrm>
            <a:off x="714376" y="3236385"/>
            <a:ext cx="6445250"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1</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）找出这些句子中的动词。</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2</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）把他们说的话画上横线。</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3</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）圈出描写他们神态的词语。</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4</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）找出对他们的心理活动描写。</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transition spd="slow">
    <p:cover dir="rd"/>
  </p:transition>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矩形 5"/>
          <p:cNvSpPr>
            <a:spLocks noChangeArrowheads="1"/>
          </p:cNvSpPr>
          <p:nvPr/>
        </p:nvSpPr>
        <p:spPr bwMode="auto">
          <a:xfrm>
            <a:off x="739776" y="1792817"/>
            <a:ext cx="7778750"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85800" marR="0" lvl="0" indent="-685800" algn="l" defTabSz="1219200" rtl="0" eaLnBrk="1" fontAlgn="base" latinLnBrk="0" hangingPunct="1">
              <a:lnSpc>
                <a:spcPct val="120000"/>
              </a:lnSpc>
              <a:spcBef>
                <a:spcPct val="0"/>
              </a:spcBef>
              <a:spcAft>
                <a:spcPct val="0"/>
              </a:spcAft>
              <a:buClrTx/>
              <a:buSzTx/>
              <a:buFont typeface="Arial" panose="020B0604020202020204" pitchFamily="34" charset="0"/>
              <a:buChar char="•"/>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哪知道从我上身摸到下身，从袄领捏到袜底，除了一只时表和一支自来水笔，一个铜板都没有搜出。他们于是激怒起来了，猜疑我是把钱藏在哪里，不肯拿出来。</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5" name="矩形 5"/>
          <p:cNvSpPr>
            <a:spLocks noChangeArrowheads="1"/>
          </p:cNvSpPr>
          <p:nvPr/>
        </p:nvSpPr>
        <p:spPr bwMode="auto">
          <a:xfrm>
            <a:off x="739776" y="1790700"/>
            <a:ext cx="7778750"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85800" marR="0" lvl="0" indent="-685800" algn="l" defTabSz="1219200" rtl="0" eaLnBrk="1" fontAlgn="base" latinLnBrk="0" hangingPunct="1">
              <a:lnSpc>
                <a:spcPct val="120000"/>
              </a:lnSpc>
              <a:spcBef>
                <a:spcPct val="0"/>
              </a:spcBef>
              <a:spcAft>
                <a:spcPct val="0"/>
              </a:spcAft>
              <a:buClrTx/>
              <a:buSzTx/>
              <a:buFont typeface="Arial" panose="020B0604020202020204" pitchFamily="34" charset="0"/>
              <a:buChar char="•"/>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哪知道从我上身</a:t>
            </a: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摸</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到下身，从袄领</a:t>
            </a: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捏</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到袜底，除了一只时表和一支自来水笔，一个铜板都没有</a:t>
            </a: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搜</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出。他们于是激怒起来了，猜疑我是把钱藏在哪里，不肯拿出来。</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9459" name="矩形 5"/>
          <p:cNvSpPr>
            <a:spLocks noChangeArrowheads="1"/>
          </p:cNvSpPr>
          <p:nvPr/>
        </p:nvSpPr>
        <p:spPr bwMode="auto">
          <a:xfrm>
            <a:off x="569914" y="787400"/>
            <a:ext cx="1482725"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示例：</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7" name="矩形: 圆角 6"/>
          <p:cNvSpPr/>
          <p:nvPr/>
        </p:nvSpPr>
        <p:spPr>
          <a:xfrm>
            <a:off x="7034214" y="3429001"/>
            <a:ext cx="850900" cy="719667"/>
          </a:xfrm>
          <a:prstGeom prst="roundRect">
            <a:avLst/>
          </a:prstGeom>
          <a:noFill/>
          <a:ln>
            <a:solidFill>
              <a:srgbClr val="00B050"/>
            </a:solidFill>
          </a:ln>
        </p:spPr>
        <p:style>
          <a:lnRef idx="2">
            <a:schemeClr val="accent3"/>
          </a:lnRef>
          <a:fillRef idx="1">
            <a:schemeClr val="lt1"/>
          </a:fillRef>
          <a:effectRef idx="0">
            <a:schemeClr val="accent3"/>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Lst>
  </p:timing>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矩形 5"/>
          <p:cNvSpPr>
            <a:spLocks noChangeArrowheads="1"/>
          </p:cNvSpPr>
          <p:nvPr/>
        </p:nvSpPr>
        <p:spPr bwMode="auto">
          <a:xfrm>
            <a:off x="779464" y="1750485"/>
            <a:ext cx="7778750"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85800" marR="0" lvl="0" indent="-685800" algn="l" defTabSz="1219200" rtl="0" eaLnBrk="1" fontAlgn="base" latinLnBrk="0" hangingPunct="1">
              <a:lnSpc>
                <a:spcPct val="120000"/>
              </a:lnSpc>
              <a:spcBef>
                <a:spcPct val="0"/>
              </a:spcBef>
              <a:spcAft>
                <a:spcPct val="0"/>
              </a:spcAft>
              <a:buClrTx/>
              <a:buSzTx/>
              <a:buFont typeface="Arial" panose="020B0604020202020204" pitchFamily="34" charset="0"/>
              <a:buChar char="•"/>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他们之中有一个，左手拿着一个木柄榴弹，右手拉出榴弹中的引线，双脚拉开一步，做出要抛掷的姿势，用凶恶的眼光盯住我，威吓地吼道：</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5" name="矩形 4"/>
          <p:cNvSpPr>
            <a:spLocks noChangeArrowheads="1"/>
          </p:cNvSpPr>
          <p:nvPr/>
        </p:nvSpPr>
        <p:spPr bwMode="auto">
          <a:xfrm>
            <a:off x="1298576" y="1750485"/>
            <a:ext cx="7224713"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他们之中有一个，左手</a:t>
            </a: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拿</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着一个木柄榴弹，右手</a:t>
            </a: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拉</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出榴弹中的引线，双脚拉开一步，做出要</a:t>
            </a: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抛掷</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的姿势，用凶恶的眼光</a:t>
            </a: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盯住</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我，</a:t>
            </a: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威吓</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地</a:t>
            </a: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吼</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道：</a:t>
            </a:r>
          </a:p>
        </p:txBody>
      </p:sp>
      <p:sp>
        <p:nvSpPr>
          <p:cNvPr id="7" name="矩形: 圆角 6"/>
          <p:cNvSpPr/>
          <p:nvPr/>
        </p:nvSpPr>
        <p:spPr>
          <a:xfrm>
            <a:off x="6689726" y="3371852"/>
            <a:ext cx="849313" cy="721783"/>
          </a:xfrm>
          <a:prstGeom prst="roundRect">
            <a:avLst/>
          </a:prstGeom>
          <a:noFill/>
          <a:ln>
            <a:solidFill>
              <a:srgbClr val="00B050"/>
            </a:solidFill>
          </a:ln>
        </p:spPr>
        <p:style>
          <a:lnRef idx="2">
            <a:schemeClr val="accent3"/>
          </a:lnRef>
          <a:fillRef idx="1">
            <a:schemeClr val="lt1"/>
          </a:fillRef>
          <a:effectRef idx="0">
            <a:schemeClr val="accent3"/>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FF0000"/>
              </a:solidFill>
              <a:effectLst/>
              <a:uLnTx/>
              <a:uFillTx/>
              <a:latin typeface="等线" panose="020F0502020204030204"/>
              <a:ea typeface="等线" panose="02010600030101010101" pitchFamily="2" charset="-122"/>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Lst>
  </p:timing>
</p:sld>
</file>

<file path=ppt/slides/slide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矩形 5"/>
          <p:cNvSpPr>
            <a:spLocks noChangeArrowheads="1"/>
          </p:cNvSpPr>
          <p:nvPr/>
        </p:nvSpPr>
        <p:spPr bwMode="auto">
          <a:xfrm>
            <a:off x="431801" y="1892301"/>
            <a:ext cx="8280400"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ts val="1335"/>
              </a:spcBef>
              <a:spcAft>
                <a:spcPct val="0"/>
              </a:spcAft>
              <a:buClrTx/>
              <a:buSzTx/>
              <a:buFont typeface="Arial" panose="020B0604020202020204" pitchFamily="34" charset="0"/>
              <a:buChar char="•"/>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“决不会没有钱的，一定是藏在哪里，我是老出门的，骗不得我。”另一个兵士一面说，一面弓着背重来一次将我的衣角裤裆过细地捏，总企望着有新的发现。</a:t>
            </a:r>
          </a:p>
        </p:txBody>
      </p:sp>
      <p:sp>
        <p:nvSpPr>
          <p:cNvPr id="9" name="矩形 5"/>
          <p:cNvSpPr>
            <a:spLocks noChangeArrowheads="1"/>
          </p:cNvSpPr>
          <p:nvPr/>
        </p:nvSpPr>
        <p:spPr bwMode="auto">
          <a:xfrm>
            <a:off x="431801" y="1890185"/>
            <a:ext cx="8280400"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ts val="1335"/>
              </a:spcBef>
              <a:spcAft>
                <a:spcPct val="0"/>
              </a:spcAft>
              <a:buClrTx/>
              <a:buSzTx/>
              <a:buFont typeface="Arial" panose="020B0604020202020204" pitchFamily="34" charset="0"/>
              <a:buChar char="•"/>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“决不会没有钱的，一定是藏在哪里，我是老出门的，骗不得我。”另一个兵士一面说，一面</a:t>
            </a: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弓着</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背重来一次将我的衣角裤裆过细地</a:t>
            </a: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捏</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，总企望着有新的发现。</a:t>
            </a:r>
          </a:p>
        </p:txBody>
      </p:sp>
      <p:cxnSp>
        <p:nvCxnSpPr>
          <p:cNvPr id="3" name="直接连接符 2"/>
          <p:cNvCxnSpPr/>
          <p:nvPr/>
        </p:nvCxnSpPr>
        <p:spPr>
          <a:xfrm>
            <a:off x="1355726" y="2673351"/>
            <a:ext cx="7058025" cy="0"/>
          </a:xfrm>
          <a:prstGeom prst="line">
            <a:avLst/>
          </a:prstGeom>
          <a:ln w="19050"/>
        </p:spPr>
        <p:style>
          <a:lnRef idx="1">
            <a:schemeClr val="accent6"/>
          </a:lnRef>
          <a:fillRef idx="0">
            <a:schemeClr val="accent6"/>
          </a:fillRef>
          <a:effectRef idx="0">
            <a:schemeClr val="accent6"/>
          </a:effectRef>
          <a:fontRef idx="minor">
            <a:schemeClr val="tx1"/>
          </a:fontRef>
        </p:style>
      </p:cxnSp>
      <p:cxnSp>
        <p:nvCxnSpPr>
          <p:cNvPr id="5" name="直接连接符 4"/>
          <p:cNvCxnSpPr/>
          <p:nvPr/>
        </p:nvCxnSpPr>
        <p:spPr>
          <a:xfrm>
            <a:off x="977900" y="3507317"/>
            <a:ext cx="4419600" cy="0"/>
          </a:xfrm>
          <a:prstGeom prst="line">
            <a:avLst/>
          </a:prstGeom>
          <a:ln w="19050"/>
        </p:spPr>
        <p:style>
          <a:lnRef idx="1">
            <a:schemeClr val="accent6"/>
          </a:lnRef>
          <a:fillRef idx="0">
            <a:schemeClr val="accent6"/>
          </a:fillRef>
          <a:effectRef idx="0">
            <a:schemeClr val="accent6"/>
          </a:effectRef>
          <a:fontRef idx="minor">
            <a:schemeClr val="tx1"/>
          </a:fontRef>
        </p:style>
      </p:cxnSp>
      <p:sp>
        <p:nvSpPr>
          <p:cNvPr id="7" name="矩形: 圆角 6"/>
          <p:cNvSpPr/>
          <p:nvPr/>
        </p:nvSpPr>
        <p:spPr>
          <a:xfrm>
            <a:off x="3833814" y="4341286"/>
            <a:ext cx="850900" cy="721783"/>
          </a:xfrm>
          <a:prstGeom prst="roundRect">
            <a:avLst/>
          </a:prstGeom>
          <a:noFill/>
          <a:ln>
            <a:solidFill>
              <a:srgbClr val="00B050"/>
            </a:solidFill>
          </a:ln>
        </p:spPr>
        <p:style>
          <a:lnRef idx="2">
            <a:schemeClr val="accent3"/>
          </a:lnRef>
          <a:fillRef idx="1">
            <a:schemeClr val="lt1"/>
          </a:fillRef>
          <a:effectRef idx="0">
            <a:schemeClr val="accent3"/>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left)">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barn(inVertical)">
                                      <p:cBhvr>
                                        <p:cTn id="2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7" grpId="0" animBg="1"/>
    </p:bldLst>
  </p:timing>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5"/>
          <p:cNvSpPr>
            <a:spLocks noChangeArrowheads="1"/>
          </p:cNvSpPr>
          <p:nvPr/>
        </p:nvSpPr>
        <p:spPr bwMode="auto">
          <a:xfrm>
            <a:off x="684214" y="1365251"/>
            <a:ext cx="7991475" cy="5772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ts val="1335"/>
              </a:spcBef>
              <a:spcAft>
                <a:spcPct val="0"/>
              </a:spcAft>
              <a:buClrTx/>
              <a:buSzTx/>
              <a:buFont typeface="Arial" panose="020B0604020202020204" pitchFamily="34" charset="0"/>
              <a:buChar char="•"/>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动词：</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拿、拉、抛掷、盯住、威吓、吼、说、弓着、捏、搜、低头注目搜寻、塞、转、抢夺、望、命令。</a:t>
            </a:r>
            <a:endPar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a:p>
            <a:pPr marL="609600" marR="0" lvl="0" indent="-609600" algn="l" defTabSz="1219200" rtl="0" eaLnBrk="1" fontAlgn="base" latinLnBrk="0" hangingPunct="1">
              <a:lnSpc>
                <a:spcPct val="120000"/>
              </a:lnSpc>
              <a:spcBef>
                <a:spcPts val="1335"/>
              </a:spcBef>
              <a:spcAft>
                <a:spcPct val="0"/>
              </a:spcAft>
              <a:buClrTx/>
              <a:buSzTx/>
              <a:buFont typeface="Arial" panose="020B0604020202020204" pitchFamily="34" charset="0"/>
              <a:buChar char="•"/>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描写国方兵士神态的词语：</a:t>
            </a: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激怒、凶恶、企望、失望、怀疑而又惊异。</a:t>
            </a:r>
            <a:endPar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barn(inVertical)">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barn(inVertical)">
                                      <p:cBhvr>
                                        <p:cTn id="12"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矩形 4"/>
          <p:cNvSpPr>
            <a:spLocks noChangeArrowheads="1"/>
          </p:cNvSpPr>
          <p:nvPr/>
        </p:nvSpPr>
        <p:spPr bwMode="auto">
          <a:xfrm>
            <a:off x="614364" y="884768"/>
            <a:ext cx="7929562"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你从描写国方兵士的动作“摸”“捏” 到“威吓”等动作中体会到了什么？</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6" name="矩形 5"/>
          <p:cNvSpPr>
            <a:spLocks noChangeArrowheads="1"/>
          </p:cNvSpPr>
          <p:nvPr/>
        </p:nvSpPr>
        <p:spPr bwMode="auto">
          <a:xfrm>
            <a:off x="534988" y="2478617"/>
            <a:ext cx="8088312"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    这些动作描写形象地再现了国方兵士的贪婪本性，也说明当时的国民党军队从上到下都是以发财为目的的。从中我也理解了方志敏所说的“我不比你们国民党当官，个个都有钱”。</a:t>
            </a:r>
            <a:endPar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文本框 1"/>
          <p:cNvSpPr txBox="1">
            <a:spLocks noChangeArrowheads="1"/>
          </p:cNvSpPr>
          <p:nvPr/>
        </p:nvSpPr>
        <p:spPr bwMode="auto">
          <a:xfrm>
            <a:off x="363539" y="1449917"/>
            <a:ext cx="841692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赶快将钱拿出来，不然就是一炸弹，把你炸死去！”</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哼！你不要做出那难看的样子来吧！我确实一个铜板都没有存；想从我这里发洋财，是想错了。”我微笑着，淡淡地说。</a:t>
            </a:r>
          </a:p>
        </p:txBody>
      </p:sp>
    </p:spTree>
  </p:cSld>
  <p:clrMapOvr>
    <a:masterClrMapping/>
  </p:clrMapOvr>
  <p:transition/>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a:spLocks noChangeArrowheads="1"/>
          </p:cNvSpPr>
          <p:nvPr/>
        </p:nvSpPr>
        <p:spPr bwMode="auto">
          <a:xfrm>
            <a:off x="1498600" y="3094567"/>
            <a:ext cx="6834188"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国方兵士：蛮横、凶恶、卑鄙。</a:t>
            </a:r>
            <a:endPar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方志敏：从容淡定。</a:t>
            </a:r>
            <a:endPar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endParaRPr>
          </a:p>
        </p:txBody>
      </p:sp>
      <p:sp>
        <p:nvSpPr>
          <p:cNvPr id="30722" name="矩形 4"/>
          <p:cNvSpPr>
            <a:spLocks noChangeArrowheads="1"/>
          </p:cNvSpPr>
          <p:nvPr/>
        </p:nvSpPr>
        <p:spPr bwMode="auto">
          <a:xfrm>
            <a:off x="647701" y="1178985"/>
            <a:ext cx="8081963"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从这些对话中，你看出了国方兵士和方志敏各自怎样的特点？</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barn(inVertical)">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barn(inVertical)">
                                      <p:cBhvr>
                                        <p:cTn id="12" dur="5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2"/>
          <p:cNvSpPr txBox="1"/>
          <p:nvPr/>
        </p:nvSpPr>
        <p:spPr>
          <a:xfrm>
            <a:off x="727075" y="118534"/>
            <a:ext cx="5905500" cy="13219003"/>
          </a:xfrm>
          <a:prstGeom prst="rect">
            <a:avLst/>
          </a:prstGeom>
          <a:noFill/>
          <a:ln w="38100" cmpd="dbl">
            <a:noFill/>
          </a:ln>
          <a:effectLst/>
        </p:spPr>
        <p:style>
          <a:lnRef idx="1">
            <a:schemeClr val="accent5"/>
          </a:lnRef>
          <a:fillRef idx="2">
            <a:schemeClr val="accent5"/>
          </a:fillRef>
          <a:effectRef idx="1">
            <a:schemeClr val="accent5"/>
          </a:effectRef>
          <a:fontRef idx="minor">
            <a:schemeClr val="dk1"/>
          </a:fontRef>
        </p:style>
        <p:txBody>
          <a:bodyPr>
            <a:spAutoFit/>
          </a:bodyPr>
          <a:lstStyle/>
          <a:p>
            <a:pPr algn="ctr" defTabSz="1219200" eaLnBrk="0" fontAlgn="base" hangingPunct="0">
              <a:lnSpc>
                <a:spcPct val="200000"/>
              </a:lnSpc>
              <a:spcBef>
                <a:spcPct val="0"/>
              </a:spcBef>
              <a:spcAft>
                <a:spcPct val="0"/>
              </a:spcAft>
              <a:defRPr/>
            </a:pPr>
            <a:r>
              <a:rPr lang="zh-CN" altLang="en-US" sz="4265" b="1" dirty="0">
                <a:solidFill>
                  <a:prstClr val="black"/>
                </a:solidFill>
                <a:latin typeface="宋体" panose="02010600030101010101" pitchFamily="2" charset="-122"/>
                <a:ea typeface="宋体" panose="02010600030101010101" pitchFamily="2" charset="-122"/>
              </a:rPr>
              <a:t>四时田园杂兴（其三十一）</a:t>
            </a:r>
            <a:endParaRPr lang="en-US" altLang="zh-CN" sz="4265" b="1" dirty="0">
              <a:solidFill>
                <a:prstClr val="black"/>
              </a:solidFill>
              <a:latin typeface="宋体" panose="02010600030101010101" pitchFamily="2" charset="-122"/>
              <a:ea typeface="宋体" panose="02010600030101010101" pitchFamily="2" charset="-122"/>
            </a:endParaRPr>
          </a:p>
          <a:p>
            <a:pPr algn="ctr" defTabSz="1219200" eaLnBrk="0" fontAlgn="base" hangingPunct="0">
              <a:lnSpc>
                <a:spcPct val="200000"/>
              </a:lnSpc>
              <a:spcBef>
                <a:spcPct val="0"/>
              </a:spcBef>
              <a:spcAft>
                <a:spcPct val="0"/>
              </a:spcAft>
              <a:defRPr/>
            </a:pPr>
            <a:r>
              <a:rPr lang="zh-CN" altLang="en-US" sz="4265" b="1" dirty="0">
                <a:solidFill>
                  <a:prstClr val="black"/>
                </a:solidFill>
                <a:latin typeface="楷体" panose="02010609060101010101" pitchFamily="49" charset="-122"/>
                <a:ea typeface="楷体" panose="02010609060101010101" pitchFamily="49" charset="-122"/>
              </a:rPr>
              <a:t>昼 出 耘 田 夜 绩 麻，</a:t>
            </a:r>
            <a:endParaRPr lang="en-US" altLang="zh-CN" sz="4265" b="1" dirty="0">
              <a:solidFill>
                <a:prstClr val="black"/>
              </a:solidFill>
              <a:latin typeface="楷体" panose="02010609060101010101" pitchFamily="49" charset="-122"/>
              <a:ea typeface="楷体" panose="02010609060101010101" pitchFamily="49" charset="-122"/>
            </a:endParaRPr>
          </a:p>
          <a:p>
            <a:pPr algn="ctr" defTabSz="1219200" eaLnBrk="0" fontAlgn="base" hangingPunct="0">
              <a:lnSpc>
                <a:spcPct val="200000"/>
              </a:lnSpc>
              <a:spcBef>
                <a:spcPct val="0"/>
              </a:spcBef>
              <a:spcAft>
                <a:spcPct val="0"/>
              </a:spcAft>
              <a:defRPr/>
            </a:pPr>
            <a:r>
              <a:rPr lang="zh-CN" altLang="en-US" sz="4265" b="1" dirty="0">
                <a:solidFill>
                  <a:prstClr val="black"/>
                </a:solidFill>
                <a:latin typeface="楷体" panose="02010609060101010101" pitchFamily="49" charset="-122"/>
                <a:ea typeface="楷体" panose="02010609060101010101" pitchFamily="49" charset="-122"/>
              </a:rPr>
              <a:t>村 庄 儿 女 各 当 家。</a:t>
            </a:r>
            <a:endParaRPr lang="en-US" altLang="zh-CN" sz="4265" b="1" dirty="0">
              <a:solidFill>
                <a:prstClr val="black"/>
              </a:solidFill>
              <a:latin typeface="楷体" panose="02010609060101010101" pitchFamily="49" charset="-122"/>
              <a:ea typeface="楷体" panose="02010609060101010101" pitchFamily="49" charset="-122"/>
            </a:endParaRPr>
          </a:p>
          <a:p>
            <a:pPr algn="ctr" defTabSz="1219200" eaLnBrk="0" fontAlgn="base" hangingPunct="0">
              <a:lnSpc>
                <a:spcPct val="200000"/>
              </a:lnSpc>
              <a:spcBef>
                <a:spcPct val="0"/>
              </a:spcBef>
              <a:spcAft>
                <a:spcPct val="0"/>
              </a:spcAft>
              <a:defRPr/>
            </a:pPr>
            <a:r>
              <a:rPr lang="zh-CN" altLang="en-US" sz="4265" b="1" dirty="0">
                <a:solidFill>
                  <a:prstClr val="black"/>
                </a:solidFill>
                <a:latin typeface="楷体" panose="02010609060101010101" pitchFamily="49" charset="-122"/>
                <a:ea typeface="楷体" panose="02010609060101010101" pitchFamily="49" charset="-122"/>
              </a:rPr>
              <a:t>童 孙 未 解 供 耕 织，</a:t>
            </a:r>
            <a:endParaRPr lang="en-US" altLang="zh-CN" sz="4265" b="1" dirty="0">
              <a:solidFill>
                <a:prstClr val="black"/>
              </a:solidFill>
              <a:latin typeface="楷体" panose="02010609060101010101" pitchFamily="49" charset="-122"/>
              <a:ea typeface="楷体" panose="02010609060101010101" pitchFamily="49" charset="-122"/>
            </a:endParaRPr>
          </a:p>
          <a:p>
            <a:pPr algn="ctr" defTabSz="1219200" eaLnBrk="0" fontAlgn="base" hangingPunct="0">
              <a:lnSpc>
                <a:spcPct val="200000"/>
              </a:lnSpc>
              <a:spcBef>
                <a:spcPct val="0"/>
              </a:spcBef>
              <a:spcAft>
                <a:spcPct val="0"/>
              </a:spcAft>
              <a:defRPr/>
            </a:pPr>
            <a:r>
              <a:rPr lang="zh-CN" altLang="en-US" sz="4265" b="1" dirty="0">
                <a:solidFill>
                  <a:prstClr val="black"/>
                </a:solidFill>
                <a:latin typeface="楷体" panose="02010609060101010101" pitchFamily="49" charset="-122"/>
                <a:ea typeface="楷体" panose="02010609060101010101" pitchFamily="49" charset="-122"/>
              </a:rPr>
              <a:t>也 傍 桑 阴 学 种 瓜。</a:t>
            </a:r>
          </a:p>
        </p:txBody>
      </p:sp>
      <p:cxnSp>
        <p:nvCxnSpPr>
          <p:cNvPr id="15" name="直接连接符 14"/>
          <p:cNvCxnSpPr/>
          <p:nvPr/>
        </p:nvCxnSpPr>
        <p:spPr>
          <a:xfrm>
            <a:off x="1403351" y="2565400"/>
            <a:ext cx="431800"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16" name="TextBox 7"/>
          <p:cNvSpPr txBox="1">
            <a:spLocks noChangeArrowheads="1"/>
          </p:cNvSpPr>
          <p:nvPr/>
        </p:nvSpPr>
        <p:spPr bwMode="auto">
          <a:xfrm>
            <a:off x="1116013" y="1303868"/>
            <a:ext cx="1420582"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zh-CN" altLang="en-US" sz="3200" b="1">
                <a:solidFill>
                  <a:srgbClr val="0000FF"/>
                </a:solidFill>
                <a:latin typeface="宋体" panose="02010600030101010101" pitchFamily="2" charset="-122"/>
                <a:ea typeface="宋体" panose="02010600030101010101" pitchFamily="2" charset="-122"/>
              </a:rPr>
              <a:t>白天。</a:t>
            </a:r>
          </a:p>
        </p:txBody>
      </p:sp>
      <p:cxnSp>
        <p:nvCxnSpPr>
          <p:cNvPr id="21" name="直接连接符 20"/>
          <p:cNvCxnSpPr/>
          <p:nvPr/>
        </p:nvCxnSpPr>
        <p:spPr>
          <a:xfrm>
            <a:off x="2700338" y="2565400"/>
            <a:ext cx="935037"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22" name="TextBox 10"/>
          <p:cNvSpPr txBox="1">
            <a:spLocks noChangeArrowheads="1"/>
          </p:cNvSpPr>
          <p:nvPr/>
        </p:nvSpPr>
        <p:spPr bwMode="auto">
          <a:xfrm>
            <a:off x="2346325" y="1295402"/>
            <a:ext cx="2656496"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zh-CN" altLang="en-US" sz="3200" b="1">
                <a:solidFill>
                  <a:srgbClr val="0000FF"/>
                </a:solidFill>
                <a:latin typeface="宋体" panose="02010600030101010101" pitchFamily="2" charset="-122"/>
                <a:ea typeface="宋体" panose="02010600030101010101" pitchFamily="2" charset="-122"/>
              </a:rPr>
              <a:t>在田间除草。</a:t>
            </a:r>
          </a:p>
        </p:txBody>
      </p:sp>
      <p:cxnSp>
        <p:nvCxnSpPr>
          <p:cNvPr id="23" name="直接连接符 22"/>
          <p:cNvCxnSpPr/>
          <p:nvPr/>
        </p:nvCxnSpPr>
        <p:spPr>
          <a:xfrm>
            <a:off x="4500564" y="2565400"/>
            <a:ext cx="1008062"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24" name="TextBox 12"/>
          <p:cNvSpPr txBox="1">
            <a:spLocks noChangeArrowheads="1"/>
          </p:cNvSpPr>
          <p:nvPr/>
        </p:nvSpPr>
        <p:spPr bwMode="auto">
          <a:xfrm>
            <a:off x="4275138" y="1286935"/>
            <a:ext cx="2656496"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zh-CN" altLang="en-US" sz="3200" b="1">
                <a:solidFill>
                  <a:srgbClr val="0000FF"/>
                </a:solidFill>
                <a:latin typeface="宋体" panose="02010600030101010101" pitchFamily="2" charset="-122"/>
                <a:ea typeface="宋体" panose="02010600030101010101" pitchFamily="2" charset="-122"/>
              </a:rPr>
              <a:t>把麻搓成线。</a:t>
            </a:r>
          </a:p>
        </p:txBody>
      </p:sp>
      <p:cxnSp>
        <p:nvCxnSpPr>
          <p:cNvPr id="25" name="直接连接符 24"/>
          <p:cNvCxnSpPr/>
          <p:nvPr/>
        </p:nvCxnSpPr>
        <p:spPr>
          <a:xfrm>
            <a:off x="3924301" y="3920067"/>
            <a:ext cx="1584325"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26" name="TextBox 16"/>
          <p:cNvSpPr txBox="1">
            <a:spLocks noChangeArrowheads="1"/>
          </p:cNvSpPr>
          <p:nvPr/>
        </p:nvSpPr>
        <p:spPr bwMode="auto">
          <a:xfrm>
            <a:off x="2865438" y="2658535"/>
            <a:ext cx="3892412"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zh-CN" altLang="en-US" sz="3200" b="1">
                <a:solidFill>
                  <a:srgbClr val="0000FF"/>
                </a:solidFill>
                <a:latin typeface="宋体" panose="02010600030101010101" pitchFamily="2" charset="-122"/>
                <a:ea typeface="宋体" panose="02010600030101010101" pitchFamily="2" charset="-122"/>
              </a:rPr>
              <a:t>各人有自己的活干。</a:t>
            </a:r>
          </a:p>
        </p:txBody>
      </p:sp>
      <p:cxnSp>
        <p:nvCxnSpPr>
          <p:cNvPr id="27" name="直接连接符 26"/>
          <p:cNvCxnSpPr/>
          <p:nvPr/>
        </p:nvCxnSpPr>
        <p:spPr>
          <a:xfrm>
            <a:off x="3213101" y="5156200"/>
            <a:ext cx="466725"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28" name="TextBox 19"/>
          <p:cNvSpPr txBox="1">
            <a:spLocks noChangeArrowheads="1"/>
          </p:cNvSpPr>
          <p:nvPr/>
        </p:nvSpPr>
        <p:spPr bwMode="auto">
          <a:xfrm>
            <a:off x="1919288" y="3951819"/>
            <a:ext cx="2656496"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zh-CN" altLang="en-US" sz="3200" b="1">
                <a:solidFill>
                  <a:srgbClr val="0000FF"/>
                </a:solidFill>
                <a:latin typeface="宋体" panose="02010600030101010101" pitchFamily="2" charset="-122"/>
                <a:ea typeface="宋体" panose="02010600030101010101" pitchFamily="2" charset="-122"/>
              </a:rPr>
              <a:t>理解，懂得。</a:t>
            </a:r>
          </a:p>
        </p:txBody>
      </p:sp>
      <p:cxnSp>
        <p:nvCxnSpPr>
          <p:cNvPr id="29" name="直接连接符 28"/>
          <p:cNvCxnSpPr/>
          <p:nvPr/>
        </p:nvCxnSpPr>
        <p:spPr>
          <a:xfrm>
            <a:off x="3851276" y="5156200"/>
            <a:ext cx="423863"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30" name="TextBox 22"/>
          <p:cNvSpPr txBox="1">
            <a:spLocks noChangeArrowheads="1"/>
          </p:cNvSpPr>
          <p:nvPr/>
        </p:nvSpPr>
        <p:spPr bwMode="auto">
          <a:xfrm>
            <a:off x="3808413" y="3951819"/>
            <a:ext cx="1420582"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zh-CN" altLang="en-US" sz="3200" b="1">
                <a:solidFill>
                  <a:srgbClr val="0000FF"/>
                </a:solidFill>
                <a:latin typeface="宋体" panose="02010600030101010101" pitchFamily="2" charset="-122"/>
                <a:ea typeface="宋体" panose="02010600030101010101" pitchFamily="2" charset="-122"/>
              </a:rPr>
              <a:t>从事。</a:t>
            </a:r>
          </a:p>
        </p:txBody>
      </p:sp>
      <p:cxnSp>
        <p:nvCxnSpPr>
          <p:cNvPr id="31" name="直接连接符 30"/>
          <p:cNvCxnSpPr/>
          <p:nvPr/>
        </p:nvCxnSpPr>
        <p:spPr>
          <a:xfrm>
            <a:off x="1979614" y="6449484"/>
            <a:ext cx="503237"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32" name="TextBox 27"/>
          <p:cNvSpPr txBox="1">
            <a:spLocks noChangeArrowheads="1"/>
          </p:cNvSpPr>
          <p:nvPr/>
        </p:nvSpPr>
        <p:spPr bwMode="auto">
          <a:xfrm>
            <a:off x="1814513" y="5245102"/>
            <a:ext cx="1420582"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zh-CN" altLang="en-US" sz="3200" b="1">
                <a:solidFill>
                  <a:srgbClr val="0000FF"/>
                </a:solidFill>
                <a:latin typeface="宋体" panose="02010600030101010101" pitchFamily="2" charset="-122"/>
                <a:ea typeface="宋体" panose="02010600030101010101" pitchFamily="2" charset="-122"/>
              </a:rPr>
              <a:t>靠近。</a:t>
            </a:r>
          </a:p>
        </p:txBody>
      </p:sp>
      <p:pic>
        <p:nvPicPr>
          <p:cNvPr id="33" name="Picture 4"/>
          <p:cNvPicPr>
            <a:picLocks noChangeAspect="1" noChangeArrowheads="1"/>
          </p:cNvPicPr>
          <p:nvPr/>
        </p:nvPicPr>
        <p:blipFill>
          <a:blip r:embed="rId2" cstate="email"/>
          <a:srcRect/>
          <a:stretch>
            <a:fillRect/>
          </a:stretch>
        </p:blipFill>
        <p:spPr bwMode="auto">
          <a:xfrm>
            <a:off x="6084168" y="1508787"/>
            <a:ext cx="2232248" cy="396466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cxnSp>
        <p:nvCxnSpPr>
          <p:cNvPr id="20" name="直接连接符 19"/>
          <p:cNvCxnSpPr/>
          <p:nvPr/>
        </p:nvCxnSpPr>
        <p:spPr>
          <a:xfrm>
            <a:off x="3213100" y="6449484"/>
            <a:ext cx="503238"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36" name="TextBox 27"/>
          <p:cNvSpPr txBox="1">
            <a:spLocks noChangeArrowheads="1"/>
          </p:cNvSpPr>
          <p:nvPr/>
        </p:nvSpPr>
        <p:spPr bwMode="auto">
          <a:xfrm>
            <a:off x="3100388" y="5245102"/>
            <a:ext cx="1420582"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eaLnBrk="0" fontAlgn="base" hangingPunct="0">
              <a:spcBef>
                <a:spcPct val="0"/>
              </a:spcBef>
              <a:spcAft>
                <a:spcPct val="0"/>
              </a:spcAft>
              <a:defRPr/>
            </a:pPr>
            <a:r>
              <a:rPr lang="zh-CN" altLang="en-US" sz="3200" b="1">
                <a:solidFill>
                  <a:srgbClr val="0000FF"/>
                </a:solidFill>
                <a:latin typeface="宋体" panose="02010600030101010101" pitchFamily="2" charset="-122"/>
                <a:ea typeface="宋体" panose="02010600030101010101" pitchFamily="2" charset="-122"/>
              </a:rPr>
              <a:t>树荫。</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barn(inVertical)">
                                      <p:cBhvr>
                                        <p:cTn id="11" dur="500"/>
                                        <p:tgtEl>
                                          <p:spTgt spid="16"/>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nodeType="click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500"/>
                                        <p:tgtEl>
                                          <p:spTgt spid="21"/>
                                        </p:tgtEl>
                                      </p:cBhvr>
                                    </p:animEffect>
                                  </p:childTnLst>
                                </p:cTn>
                              </p:par>
                            </p:childTnLst>
                          </p:cTn>
                        </p:par>
                        <p:par>
                          <p:cTn id="17" fill="hold">
                            <p:stCondLst>
                              <p:cond delay="500"/>
                            </p:stCondLst>
                            <p:childTnLst>
                              <p:par>
                                <p:cTn id="18" presetID="16" presetClass="entr" presetSubtype="21"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barn(inVertical)">
                                      <p:cBhvr>
                                        <p:cTn id="20" dur="500"/>
                                        <p:tgtEl>
                                          <p:spTgt spid="2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barn(inVertical)">
                                      <p:cBhvr>
                                        <p:cTn id="25" dur="500"/>
                                        <p:tgtEl>
                                          <p:spTgt spid="23"/>
                                        </p:tgtEl>
                                      </p:cBhvr>
                                    </p:animEffect>
                                  </p:childTnLst>
                                </p:cTn>
                              </p:par>
                            </p:childTnLst>
                          </p:cTn>
                        </p:par>
                        <p:par>
                          <p:cTn id="26" fill="hold">
                            <p:stCondLst>
                              <p:cond delay="500"/>
                            </p:stCondLst>
                            <p:childTnLst>
                              <p:par>
                                <p:cTn id="27" presetID="16" presetClass="entr" presetSubtype="21" fill="hold" grpId="0"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barn(inVertical)">
                                      <p:cBhvr>
                                        <p:cTn id="29" dur="500"/>
                                        <p:tgtEl>
                                          <p:spTgt spid="24"/>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barn(inVertical)">
                                      <p:cBhvr>
                                        <p:cTn id="34" dur="500"/>
                                        <p:tgtEl>
                                          <p:spTgt spid="25"/>
                                        </p:tgtEl>
                                      </p:cBhvr>
                                    </p:animEffect>
                                  </p:childTnLst>
                                </p:cTn>
                              </p:par>
                            </p:childTnLst>
                          </p:cTn>
                        </p:par>
                        <p:par>
                          <p:cTn id="35" fill="hold">
                            <p:stCondLst>
                              <p:cond delay="500"/>
                            </p:stCondLst>
                            <p:childTnLst>
                              <p:par>
                                <p:cTn id="36" presetID="16" presetClass="entr" presetSubtype="21"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barn(inVertical)">
                                      <p:cBhvr>
                                        <p:cTn id="38" dur="500"/>
                                        <p:tgtEl>
                                          <p:spTgt spid="26"/>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barn(inVertical)">
                                      <p:cBhvr>
                                        <p:cTn id="43" dur="500"/>
                                        <p:tgtEl>
                                          <p:spTgt spid="27"/>
                                        </p:tgtEl>
                                      </p:cBhvr>
                                    </p:animEffect>
                                  </p:childTnLst>
                                </p:cTn>
                              </p:par>
                            </p:childTnLst>
                          </p:cTn>
                        </p:par>
                        <p:par>
                          <p:cTn id="44" fill="hold">
                            <p:stCondLst>
                              <p:cond delay="500"/>
                            </p:stCondLst>
                            <p:childTnLst>
                              <p:par>
                                <p:cTn id="45" presetID="16" presetClass="entr" presetSubtype="21"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barn(inVertical)">
                                      <p:cBhvr>
                                        <p:cTn id="47" dur="500"/>
                                        <p:tgtEl>
                                          <p:spTgt spid="28"/>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nodeType="click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barn(inVertical)">
                                      <p:cBhvr>
                                        <p:cTn id="52" dur="500"/>
                                        <p:tgtEl>
                                          <p:spTgt spid="29"/>
                                        </p:tgtEl>
                                      </p:cBhvr>
                                    </p:animEffect>
                                  </p:childTnLst>
                                </p:cTn>
                              </p:par>
                            </p:childTnLst>
                          </p:cTn>
                        </p:par>
                        <p:par>
                          <p:cTn id="53" fill="hold">
                            <p:stCondLst>
                              <p:cond delay="500"/>
                            </p:stCondLst>
                            <p:childTnLst>
                              <p:par>
                                <p:cTn id="54" presetID="16" presetClass="entr" presetSubtype="21" fill="hold" grpId="0" nodeType="after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barn(inVertical)">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16" presetClass="entr" presetSubtype="21" fill="hold" nodeType="clickEffect">
                                  <p:stCondLst>
                                    <p:cond delay="0"/>
                                  </p:stCondLst>
                                  <p:childTnLst>
                                    <p:set>
                                      <p:cBhvr>
                                        <p:cTn id="60" dur="1" fill="hold">
                                          <p:stCondLst>
                                            <p:cond delay="0"/>
                                          </p:stCondLst>
                                        </p:cTn>
                                        <p:tgtEl>
                                          <p:spTgt spid="31"/>
                                        </p:tgtEl>
                                        <p:attrNameLst>
                                          <p:attrName>style.visibility</p:attrName>
                                        </p:attrNameLst>
                                      </p:cBhvr>
                                      <p:to>
                                        <p:strVal val="visible"/>
                                      </p:to>
                                    </p:set>
                                    <p:animEffect transition="in" filter="barn(inVertical)">
                                      <p:cBhvr>
                                        <p:cTn id="61" dur="500"/>
                                        <p:tgtEl>
                                          <p:spTgt spid="31"/>
                                        </p:tgtEl>
                                      </p:cBhvr>
                                    </p:animEffect>
                                  </p:childTnLst>
                                </p:cTn>
                              </p:par>
                            </p:childTnLst>
                          </p:cTn>
                        </p:par>
                        <p:par>
                          <p:cTn id="62" fill="hold">
                            <p:stCondLst>
                              <p:cond delay="500"/>
                            </p:stCondLst>
                            <p:childTnLst>
                              <p:par>
                                <p:cTn id="63" presetID="16" presetClass="entr" presetSubtype="21" fill="hold" grpId="0" nodeType="afterEffect">
                                  <p:stCondLst>
                                    <p:cond delay="0"/>
                                  </p:stCondLst>
                                  <p:childTnLst>
                                    <p:set>
                                      <p:cBhvr>
                                        <p:cTn id="64" dur="1" fill="hold">
                                          <p:stCondLst>
                                            <p:cond delay="0"/>
                                          </p:stCondLst>
                                        </p:cTn>
                                        <p:tgtEl>
                                          <p:spTgt spid="32"/>
                                        </p:tgtEl>
                                        <p:attrNameLst>
                                          <p:attrName>style.visibility</p:attrName>
                                        </p:attrNameLst>
                                      </p:cBhvr>
                                      <p:to>
                                        <p:strVal val="visible"/>
                                      </p:to>
                                    </p:set>
                                    <p:animEffect transition="in" filter="barn(inVertical)">
                                      <p:cBhvr>
                                        <p:cTn id="65" dur="500"/>
                                        <p:tgtEl>
                                          <p:spTgt spid="32"/>
                                        </p:tgtEl>
                                      </p:cBhvr>
                                    </p:animEffect>
                                  </p:childTnLst>
                                </p:cTn>
                              </p:par>
                            </p:childTnLst>
                          </p:cTn>
                        </p:par>
                      </p:childTnLst>
                    </p:cTn>
                  </p:par>
                  <p:par>
                    <p:cTn id="66" fill="hold">
                      <p:stCondLst>
                        <p:cond delay="indefinite"/>
                      </p:stCondLst>
                      <p:childTnLst>
                        <p:par>
                          <p:cTn id="67" fill="hold">
                            <p:stCondLst>
                              <p:cond delay="0"/>
                            </p:stCondLst>
                            <p:childTnLst>
                              <p:par>
                                <p:cTn id="68" presetID="16" presetClass="entr" presetSubtype="21" fill="hold" nodeType="clickEffect">
                                  <p:stCondLst>
                                    <p:cond delay="0"/>
                                  </p:stCondLst>
                                  <p:childTnLst>
                                    <p:set>
                                      <p:cBhvr>
                                        <p:cTn id="69" dur="1" fill="hold">
                                          <p:stCondLst>
                                            <p:cond delay="0"/>
                                          </p:stCondLst>
                                        </p:cTn>
                                        <p:tgtEl>
                                          <p:spTgt spid="20"/>
                                        </p:tgtEl>
                                        <p:attrNameLst>
                                          <p:attrName>style.visibility</p:attrName>
                                        </p:attrNameLst>
                                      </p:cBhvr>
                                      <p:to>
                                        <p:strVal val="visible"/>
                                      </p:to>
                                    </p:set>
                                    <p:animEffect transition="in" filter="barn(inVertical)">
                                      <p:cBhvr>
                                        <p:cTn id="70" dur="500"/>
                                        <p:tgtEl>
                                          <p:spTgt spid="20"/>
                                        </p:tgtEl>
                                      </p:cBhvr>
                                    </p:animEffect>
                                  </p:childTnLst>
                                </p:cTn>
                              </p:par>
                            </p:childTnLst>
                          </p:cTn>
                        </p:par>
                        <p:par>
                          <p:cTn id="71" fill="hold">
                            <p:stCondLst>
                              <p:cond delay="500"/>
                            </p:stCondLst>
                            <p:childTnLst>
                              <p:par>
                                <p:cTn id="72" presetID="16" presetClass="entr" presetSubtype="21"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Effect transition="in" filter="barn(inVertical)">
                                      <p:cBhvr>
                                        <p:cTn id="74"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2" grpId="0"/>
      <p:bldP spid="24" grpId="0"/>
      <p:bldP spid="26" grpId="0"/>
      <p:bldP spid="28" grpId="0"/>
      <p:bldP spid="30" grpId="0"/>
      <p:bldP spid="32" grpId="0"/>
      <p:bldP spid="3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矩形 8"/>
          <p:cNvSpPr>
            <a:spLocks noChangeArrowheads="1"/>
          </p:cNvSpPr>
          <p:nvPr/>
        </p:nvSpPr>
        <p:spPr bwMode="auto">
          <a:xfrm>
            <a:off x="755650" y="1375834"/>
            <a:ext cx="7848600"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ts val="160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采一朵倭瓜花，</a:t>
            </a:r>
            <a:r>
              <a:rPr lang="zh-CN" altLang="en-US" sz="4265" b="1">
                <a:solidFill>
                  <a:srgbClr val="FF0000"/>
                </a:solidFill>
                <a:latin typeface="宋体" panose="02010600030101010101" pitchFamily="2" charset="-122"/>
                <a:ea typeface="宋体" panose="02010600030101010101" pitchFamily="2" charset="-122"/>
              </a:rPr>
              <a:t>捉一个绿蚂蚱</a:t>
            </a:r>
            <a:r>
              <a:rPr lang="zh-CN" altLang="en-US" sz="4265" b="1">
                <a:solidFill>
                  <a:prstClr val="black"/>
                </a:solidFill>
                <a:latin typeface="宋体" panose="02010600030101010101" pitchFamily="2" charset="-122"/>
                <a:ea typeface="宋体" panose="02010600030101010101" pitchFamily="2" charset="-122"/>
              </a:rPr>
              <a:t>，把蚂蚱腿用线绑上，绑了一会儿，线头上只拴着一条腿，蚂蚱不见了。</a:t>
            </a:r>
          </a:p>
        </p:txBody>
      </p:sp>
      <p:sp>
        <p:nvSpPr>
          <p:cNvPr id="10" name="Rectangle 4"/>
          <p:cNvSpPr>
            <a:spLocks noChangeArrowheads="1"/>
          </p:cNvSpPr>
          <p:nvPr/>
        </p:nvSpPr>
        <p:spPr bwMode="auto">
          <a:xfrm>
            <a:off x="1169988" y="3968752"/>
            <a:ext cx="1909762" cy="18651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ts val="1600"/>
              </a:spcBef>
              <a:spcAft>
                <a:spcPct val="0"/>
              </a:spcAft>
              <a:defRPr/>
            </a:pPr>
            <a:r>
              <a:rPr lang="zh-CN" altLang="en-US" sz="4800" b="1">
                <a:solidFill>
                  <a:srgbClr val="0000FF"/>
                </a:solidFill>
                <a:latin typeface="楷体" panose="02010609060101010101" pitchFamily="49" charset="-122"/>
                <a:ea typeface="楷体" panose="02010609060101010101" pitchFamily="49" charset="-122"/>
              </a:rPr>
              <a:t>吃黄瓜</a:t>
            </a:r>
          </a:p>
        </p:txBody>
      </p:sp>
      <p:sp>
        <p:nvSpPr>
          <p:cNvPr id="11" name="右箭头 10"/>
          <p:cNvSpPr/>
          <p:nvPr/>
        </p:nvSpPr>
        <p:spPr>
          <a:xfrm>
            <a:off x="2719389" y="4379384"/>
            <a:ext cx="720725" cy="192616"/>
          </a:xfrm>
          <a:prstGeom prst="rightArrow">
            <a:avLst/>
          </a:prstGeom>
          <a:solidFill>
            <a:schemeClr val="accent6">
              <a:lumMod val="75000"/>
            </a:schemeClr>
          </a:solidFill>
          <a:ln>
            <a:noFill/>
          </a:ln>
        </p:spPr>
        <p:style>
          <a:lnRef idx="1">
            <a:schemeClr val="accent5"/>
          </a:lnRef>
          <a:fillRef idx="2">
            <a:schemeClr val="accent5"/>
          </a:fillRef>
          <a:effectRef idx="1">
            <a:schemeClr val="accent5"/>
          </a:effectRef>
          <a:fontRef idx="minor">
            <a:schemeClr val="dk1"/>
          </a:fontRef>
        </p:style>
        <p:txBody>
          <a:bodyPr anchor="ctr"/>
          <a:lstStyle/>
          <a:p>
            <a:pPr algn="ctr" defTabSz="1219200" eaLnBrk="0" fontAlgn="base" hangingPunct="0">
              <a:spcBef>
                <a:spcPct val="0"/>
              </a:spcBef>
              <a:spcAft>
                <a:spcPct val="0"/>
              </a:spcAft>
              <a:defRPr/>
            </a:pPr>
            <a:endParaRPr lang="zh-CN" altLang="en-US" sz="4265">
              <a:solidFill>
                <a:prstClr val="black"/>
              </a:solidFill>
              <a:latin typeface="等线" panose="020F0502020204030204"/>
              <a:ea typeface="等线" panose="02010600030101010101" pitchFamily="2" charset="-122"/>
            </a:endParaRPr>
          </a:p>
        </p:txBody>
      </p:sp>
      <p:sp>
        <p:nvSpPr>
          <p:cNvPr id="12" name="Rectangle 4"/>
          <p:cNvSpPr>
            <a:spLocks noChangeArrowheads="1"/>
          </p:cNvSpPr>
          <p:nvPr/>
        </p:nvSpPr>
        <p:spPr bwMode="auto">
          <a:xfrm>
            <a:off x="3475038" y="3966635"/>
            <a:ext cx="1727200" cy="18651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ts val="1600"/>
              </a:spcBef>
              <a:spcAft>
                <a:spcPct val="0"/>
              </a:spcAft>
              <a:defRPr/>
            </a:pPr>
            <a:r>
              <a:rPr lang="zh-CN" altLang="en-US" sz="4800" b="1">
                <a:solidFill>
                  <a:srgbClr val="0000FF"/>
                </a:solidFill>
                <a:latin typeface="楷体" panose="02010609060101010101" pitchFamily="49" charset="-122"/>
                <a:ea typeface="楷体" panose="02010609060101010101" pitchFamily="49" charset="-122"/>
              </a:rPr>
              <a:t>追蜻蜓</a:t>
            </a:r>
          </a:p>
        </p:txBody>
      </p:sp>
      <p:sp>
        <p:nvSpPr>
          <p:cNvPr id="13" name="右箭头 12"/>
          <p:cNvSpPr/>
          <p:nvPr/>
        </p:nvSpPr>
        <p:spPr>
          <a:xfrm>
            <a:off x="5072064" y="4402669"/>
            <a:ext cx="720725" cy="192617"/>
          </a:xfrm>
          <a:prstGeom prst="rightArrow">
            <a:avLst/>
          </a:prstGeom>
          <a:solidFill>
            <a:schemeClr val="accent6">
              <a:lumMod val="75000"/>
            </a:schemeClr>
          </a:solidFill>
          <a:ln>
            <a:noFill/>
          </a:ln>
        </p:spPr>
        <p:style>
          <a:lnRef idx="1">
            <a:schemeClr val="accent5"/>
          </a:lnRef>
          <a:fillRef idx="2">
            <a:schemeClr val="accent5"/>
          </a:fillRef>
          <a:effectRef idx="1">
            <a:schemeClr val="accent5"/>
          </a:effectRef>
          <a:fontRef idx="minor">
            <a:schemeClr val="dk1"/>
          </a:fontRef>
        </p:style>
        <p:txBody>
          <a:bodyPr anchor="ctr"/>
          <a:lstStyle/>
          <a:p>
            <a:pPr algn="ctr" defTabSz="1219200" eaLnBrk="0" fontAlgn="base" hangingPunct="0">
              <a:spcBef>
                <a:spcPct val="0"/>
              </a:spcBef>
              <a:spcAft>
                <a:spcPct val="0"/>
              </a:spcAft>
              <a:defRPr/>
            </a:pPr>
            <a:endParaRPr lang="zh-CN" altLang="en-US" sz="4265">
              <a:solidFill>
                <a:prstClr val="black"/>
              </a:solidFill>
              <a:latin typeface="等线" panose="020F0502020204030204"/>
              <a:ea typeface="等线" panose="02010600030101010101" pitchFamily="2" charset="-122"/>
            </a:endParaRPr>
          </a:p>
        </p:txBody>
      </p:sp>
      <p:sp>
        <p:nvSpPr>
          <p:cNvPr id="14" name="Rectangle 4"/>
          <p:cNvSpPr>
            <a:spLocks noChangeArrowheads="1"/>
          </p:cNvSpPr>
          <p:nvPr/>
        </p:nvSpPr>
        <p:spPr bwMode="auto">
          <a:xfrm>
            <a:off x="5875339" y="3981452"/>
            <a:ext cx="2225675" cy="18651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ts val="1600"/>
              </a:spcBef>
              <a:spcAft>
                <a:spcPct val="0"/>
              </a:spcAft>
              <a:defRPr/>
            </a:pPr>
            <a:r>
              <a:rPr lang="zh-CN" altLang="en-US" sz="4800" b="1">
                <a:solidFill>
                  <a:srgbClr val="0000FF"/>
                </a:solidFill>
                <a:latin typeface="楷体" panose="02010609060101010101" pitchFamily="49" charset="-122"/>
                <a:ea typeface="楷体" panose="02010609060101010101" pitchFamily="49" charset="-122"/>
              </a:rPr>
              <a:t>采倭瓜花</a:t>
            </a:r>
          </a:p>
        </p:txBody>
      </p:sp>
      <p:sp>
        <p:nvSpPr>
          <p:cNvPr id="15" name="右箭头 14"/>
          <p:cNvSpPr/>
          <p:nvPr/>
        </p:nvSpPr>
        <p:spPr>
          <a:xfrm rot="5400000">
            <a:off x="6477001" y="5107518"/>
            <a:ext cx="654049" cy="196850"/>
          </a:xfrm>
          <a:prstGeom prst="rightArrow">
            <a:avLst/>
          </a:prstGeom>
          <a:solidFill>
            <a:schemeClr val="accent6">
              <a:lumMod val="75000"/>
            </a:schemeClr>
          </a:solidFill>
          <a:ln>
            <a:noFill/>
          </a:ln>
        </p:spPr>
        <p:style>
          <a:lnRef idx="1">
            <a:schemeClr val="accent5"/>
          </a:lnRef>
          <a:fillRef idx="2">
            <a:schemeClr val="accent5"/>
          </a:fillRef>
          <a:effectRef idx="1">
            <a:schemeClr val="accent5"/>
          </a:effectRef>
          <a:fontRef idx="minor">
            <a:schemeClr val="dk1"/>
          </a:fontRef>
        </p:style>
        <p:txBody>
          <a:bodyPr anchor="ctr"/>
          <a:lstStyle/>
          <a:p>
            <a:pPr algn="ctr" defTabSz="1219200" eaLnBrk="0" fontAlgn="base" hangingPunct="0">
              <a:spcBef>
                <a:spcPct val="0"/>
              </a:spcBef>
              <a:spcAft>
                <a:spcPct val="0"/>
              </a:spcAft>
              <a:defRPr/>
            </a:pPr>
            <a:endParaRPr lang="zh-CN" altLang="en-US" sz="4265">
              <a:solidFill>
                <a:prstClr val="black"/>
              </a:solidFill>
              <a:latin typeface="等线" panose="020F0502020204030204"/>
              <a:ea typeface="等线" panose="02010600030101010101" pitchFamily="2" charset="-122"/>
            </a:endParaRPr>
          </a:p>
        </p:txBody>
      </p:sp>
      <p:sp>
        <p:nvSpPr>
          <p:cNvPr id="16" name="Rectangle 4"/>
          <p:cNvSpPr>
            <a:spLocks noChangeArrowheads="1"/>
          </p:cNvSpPr>
          <p:nvPr/>
        </p:nvSpPr>
        <p:spPr bwMode="auto">
          <a:xfrm>
            <a:off x="5930900" y="5594352"/>
            <a:ext cx="1943100" cy="18651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ts val="1600"/>
              </a:spcBef>
              <a:spcAft>
                <a:spcPct val="0"/>
              </a:spcAft>
              <a:defRPr/>
            </a:pPr>
            <a:r>
              <a:rPr lang="zh-CN" altLang="en-US" sz="4800" b="1">
                <a:solidFill>
                  <a:srgbClr val="0000FF"/>
                </a:solidFill>
                <a:latin typeface="楷体" panose="02010609060101010101" pitchFamily="49" charset="-122"/>
                <a:ea typeface="楷体" panose="02010609060101010101" pitchFamily="49" charset="-122"/>
              </a:rPr>
              <a:t>捉蚂蚱</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left)">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barn(inVertical)">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wipe(left)">
                                      <p:cBhvr>
                                        <p:cTn id="22" dur="5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barn(inVertical)">
                                      <p:cBhvr>
                                        <p:cTn id="27" dur="500"/>
                                        <p:tgtEl>
                                          <p:spTgt spid="1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barn(inVertical)">
                                      <p:cBhvr>
                                        <p:cTn id="3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P spid="13" grpId="0" animBg="1"/>
      <p:bldP spid="14" grpId="0"/>
      <p:bldP spid="15" grpId="0" animBg="1"/>
      <p:bldP spid="16" grpId="0"/>
    </p:bldLst>
  </p:timing>
</p:sld>
</file>

<file path=ppt/slides/slide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矩形 8"/>
          <p:cNvSpPr>
            <a:spLocks noChangeArrowheads="1"/>
          </p:cNvSpPr>
          <p:nvPr/>
        </p:nvSpPr>
        <p:spPr bwMode="auto">
          <a:xfrm>
            <a:off x="596900" y="901700"/>
            <a:ext cx="8104188"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读第</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7</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自然段，说一说：方志敏说的话是怎样运用对比手法的？</a:t>
            </a:r>
          </a:p>
        </p:txBody>
      </p:sp>
      <p:sp>
        <p:nvSpPr>
          <p:cNvPr id="2" name="矩形 1"/>
          <p:cNvSpPr>
            <a:spLocks noChangeArrowheads="1"/>
          </p:cNvSpPr>
          <p:nvPr/>
        </p:nvSpPr>
        <p:spPr bwMode="auto">
          <a:xfrm>
            <a:off x="596900" y="2662768"/>
            <a:ext cx="8104188"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    方志敏把国民党官员与共产党干部加以对比，讽刺了国民党贪污腐化、聚敛民财、盘剥百姓的丑行，赞美共产党员恪守清贫的美德。“个个都有钱”，指出聚敛民财、盘</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矩形 1"/>
          <p:cNvSpPr>
            <a:spLocks noChangeArrowheads="1"/>
          </p:cNvSpPr>
          <p:nvPr/>
        </p:nvSpPr>
        <p:spPr bwMode="auto">
          <a:xfrm>
            <a:off x="628650" y="1667933"/>
            <a:ext cx="8104188"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剥百姓在国民党中不是个别现象，而是人人如此。“一个铜板也没有”，强调共产党干部的“清贫”。“不是为着发财”，阐明革命者的宗旨：不为个人谋利益，要为天下谋幸福。</a:t>
            </a:r>
          </a:p>
        </p:txBody>
      </p:sp>
    </p:spTree>
  </p:cSld>
  <p:clrMapOvr>
    <a:masterClrMapping/>
  </p:clrMapOvr>
  <p:transition spd="slow">
    <p:cover dir="rd"/>
  </p:transition>
</p:sld>
</file>

<file path=ppt/slides/slide7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矩形 8"/>
          <p:cNvSpPr>
            <a:spLocks noChangeArrowheads="1"/>
          </p:cNvSpPr>
          <p:nvPr/>
        </p:nvSpPr>
        <p:spPr bwMode="auto">
          <a:xfrm>
            <a:off x="528639" y="1221317"/>
            <a:ext cx="8180387"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自由读第</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9</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自然段，思考：为什么要补充叙述方志敏的“家底”与“传家宝”？</a:t>
            </a:r>
          </a:p>
        </p:txBody>
      </p:sp>
      <p:sp>
        <p:nvSpPr>
          <p:cNvPr id="2" name="矩形 1"/>
          <p:cNvSpPr>
            <a:spLocks noChangeArrowheads="1"/>
          </p:cNvSpPr>
          <p:nvPr/>
        </p:nvSpPr>
        <p:spPr bwMode="auto">
          <a:xfrm>
            <a:off x="604839" y="3107267"/>
            <a:ext cx="8104187"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    直接说明共产党员“清贫”到了什么程度。进一步说明了共产党是清贫的，共产党员的家里家外都是清贫如洗的。</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矩形 8"/>
          <p:cNvSpPr>
            <a:spLocks noChangeArrowheads="1"/>
          </p:cNvSpPr>
          <p:nvPr/>
        </p:nvSpPr>
        <p:spPr bwMode="auto">
          <a:xfrm>
            <a:off x="573089" y="2457452"/>
            <a:ext cx="8180387"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    清贫，洁白朴素的生活，正是我们革命者能够战胜许多困难的地方！</a:t>
            </a:r>
          </a:p>
        </p:txBody>
      </p:sp>
      <p:sp>
        <p:nvSpPr>
          <p:cNvPr id="34818" name="矩形 8"/>
          <p:cNvSpPr>
            <a:spLocks noChangeArrowheads="1"/>
          </p:cNvSpPr>
          <p:nvPr/>
        </p:nvSpPr>
        <p:spPr bwMode="auto">
          <a:xfrm>
            <a:off x="573089" y="861485"/>
            <a:ext cx="799782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齐读第</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10</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自然段，文中的哪一个段落与这一段落相呼应？这种写法有什么好处？</a:t>
            </a:r>
          </a:p>
        </p:txBody>
      </p:sp>
      <p:sp>
        <p:nvSpPr>
          <p:cNvPr id="6" name="矩形 8"/>
          <p:cNvSpPr>
            <a:spLocks noChangeArrowheads="1"/>
          </p:cNvSpPr>
          <p:nvPr/>
        </p:nvSpPr>
        <p:spPr bwMode="auto">
          <a:xfrm>
            <a:off x="573089" y="4051301"/>
            <a:ext cx="7997825"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    与第</a:t>
            </a:r>
            <a:r>
              <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1</a:t>
            </a: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自然段首尾呼应。强调舍己为公、清贫、洁白朴素是共产党的美德，给人留下深刻的印象。</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矩形 10"/>
          <p:cNvSpPr>
            <a:spLocks noChangeArrowheads="1"/>
          </p:cNvSpPr>
          <p:nvPr/>
        </p:nvSpPr>
        <p:spPr bwMode="auto">
          <a:xfrm>
            <a:off x="604838" y="2552700"/>
            <a:ext cx="8193087"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    在人物描写的方法上，运用了语言、动作、神态描写。在事件的选择上，将主要事件和补充事件相结合。在表现手法的运用上，采用了对比和侧面烘托相结合的手法。这样使主题突出，人物形象鲜明。</a:t>
            </a:r>
          </a:p>
        </p:txBody>
      </p:sp>
      <p:sp>
        <p:nvSpPr>
          <p:cNvPr id="35842" name="矩形 3"/>
          <p:cNvSpPr>
            <a:spLocks noChangeArrowheads="1"/>
          </p:cNvSpPr>
          <p:nvPr/>
        </p:nvSpPr>
        <p:spPr bwMode="auto">
          <a:xfrm>
            <a:off x="525464" y="931335"/>
            <a:ext cx="809307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通读全文，说一说：作者使用了哪些方法使人物形象丰满起来？</a:t>
            </a:r>
            <a:endParaRPr kumimoji="0" lang="zh-CN" altLang="en-US" sz="24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矩形 10"/>
          <p:cNvSpPr>
            <a:spLocks noChangeArrowheads="1"/>
          </p:cNvSpPr>
          <p:nvPr/>
        </p:nvSpPr>
        <p:spPr bwMode="auto">
          <a:xfrm>
            <a:off x="654051" y="2178051"/>
            <a:ext cx="8193088"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    “清贫”在本文中可以理解为“贫困而有节操”。本文用这个词作标题，概括了文章的主要内容，表明本文赞美的是共产党员恪守清贫的崇高品质。</a:t>
            </a:r>
          </a:p>
        </p:txBody>
      </p:sp>
      <p:sp>
        <p:nvSpPr>
          <p:cNvPr id="36866" name="矩形 3"/>
          <p:cNvSpPr>
            <a:spLocks noChangeArrowheads="1"/>
          </p:cNvSpPr>
          <p:nvPr/>
        </p:nvSpPr>
        <p:spPr bwMode="auto">
          <a:xfrm>
            <a:off x="654050" y="1100667"/>
            <a:ext cx="6484938"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你是如何理解课题“清贫”的？</a:t>
            </a:r>
            <a:endParaRPr kumimoji="0" lang="zh-CN" altLang="en-US" sz="24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左大括号 2"/>
          <p:cNvSpPr/>
          <p:nvPr/>
        </p:nvSpPr>
        <p:spPr>
          <a:xfrm>
            <a:off x="801689" y="1672167"/>
            <a:ext cx="217487" cy="4658784"/>
          </a:xfrm>
          <a:prstGeom prst="leftBrace">
            <a:avLst>
              <a:gd name="adj1" fmla="val 36949"/>
              <a:gd name="adj2" fmla="val 50000"/>
            </a:avLst>
          </a:prstGeom>
        </p:spPr>
        <p:style>
          <a:lnRef idx="2">
            <a:schemeClr val="accent6"/>
          </a:lnRef>
          <a:fillRef idx="0">
            <a:schemeClr val="accent6"/>
          </a:fillRef>
          <a:effectRef idx="1">
            <a:schemeClr val="accent6"/>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10" name="文本框 5"/>
          <p:cNvSpPr txBox="1">
            <a:spLocks noChangeArrowheads="1"/>
          </p:cNvSpPr>
          <p:nvPr/>
        </p:nvSpPr>
        <p:spPr bwMode="auto">
          <a:xfrm>
            <a:off x="976314" y="1327152"/>
            <a:ext cx="6013450" cy="147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总述：经手百万</a:t>
            </a:r>
            <a:r>
              <a:rPr kumimoji="0" lang="en-US" altLang="zh-CN"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用于革命</a:t>
            </a:r>
            <a:endParaRPr kumimoji="0" lang="en-US" altLang="zh-CN"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1" name="文本框 5"/>
          <p:cNvSpPr txBox="1">
            <a:spLocks noChangeArrowheads="1"/>
          </p:cNvSpPr>
          <p:nvPr/>
        </p:nvSpPr>
        <p:spPr bwMode="auto">
          <a:xfrm>
            <a:off x="928689" y="3511552"/>
            <a:ext cx="1301750" cy="7820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分述</a:t>
            </a:r>
            <a:endParaRPr kumimoji="0" lang="en-US" altLang="zh-CN"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2" name="文本框 5"/>
          <p:cNvSpPr txBox="1">
            <a:spLocks noChangeArrowheads="1"/>
          </p:cNvSpPr>
          <p:nvPr/>
        </p:nvSpPr>
        <p:spPr bwMode="auto">
          <a:xfrm>
            <a:off x="976313" y="5901268"/>
            <a:ext cx="7572375" cy="147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总述：清贫，洁白朴素</a:t>
            </a:r>
            <a:r>
              <a:rPr kumimoji="0" lang="en-US" altLang="zh-CN"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战胜困难的地方</a:t>
            </a:r>
            <a:endParaRPr kumimoji="0" lang="en-US" altLang="zh-CN"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6" name="左大括号 15"/>
          <p:cNvSpPr/>
          <p:nvPr/>
        </p:nvSpPr>
        <p:spPr>
          <a:xfrm flipH="1">
            <a:off x="7808914" y="1553635"/>
            <a:ext cx="217487" cy="4868333"/>
          </a:xfrm>
          <a:prstGeom prst="leftBrace">
            <a:avLst>
              <a:gd name="adj1" fmla="val 36949"/>
              <a:gd name="adj2" fmla="val 50000"/>
            </a:avLst>
          </a:prstGeom>
        </p:spPr>
        <p:style>
          <a:lnRef idx="2">
            <a:schemeClr val="accent6"/>
          </a:lnRef>
          <a:fillRef idx="0">
            <a:schemeClr val="accent6"/>
          </a:fillRef>
          <a:effectRef idx="1">
            <a:schemeClr val="accent6"/>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17" name="文本框 5"/>
          <p:cNvSpPr txBox="1">
            <a:spLocks noChangeArrowheads="1"/>
          </p:cNvSpPr>
          <p:nvPr/>
        </p:nvSpPr>
        <p:spPr bwMode="auto">
          <a:xfrm>
            <a:off x="7622465" y="1907117"/>
            <a:ext cx="1334211" cy="3723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lIns="91440" tIns="45720" rIns="91440" bIns="45720">
            <a:spAutoFit/>
          </a:bodyPr>
          <a:lstStyle/>
          <a:p>
            <a:pPr marL="0" marR="0" lvl="0" indent="0" algn="ctr" defTabSz="1219200" rtl="0" eaLnBrk="1" fontAlgn="base" latinLnBrk="0" hangingPunct="1">
              <a:lnSpc>
                <a:spcPct val="100000"/>
              </a:lnSpc>
              <a:spcBef>
                <a:spcPts val="800"/>
              </a:spcBef>
              <a:spcAft>
                <a:spcPct val="0"/>
              </a:spcAft>
              <a:buClrTx/>
              <a:buSzTx/>
              <a:buFontTx/>
              <a:buNone/>
              <a:defRPr/>
            </a:pPr>
            <a:r>
              <a:rPr kumimoji="0" lang="zh-CN" altLang="en-US" sz="373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忠于革命的精神共产党员的美德</a:t>
            </a:r>
            <a:endParaRPr kumimoji="0" lang="en-US" altLang="zh-CN" sz="373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37895" name="Text Box 14"/>
          <p:cNvSpPr txBox="1">
            <a:spLocks noChangeArrowheads="1"/>
          </p:cNvSpPr>
          <p:nvPr/>
        </p:nvSpPr>
        <p:spPr bwMode="auto">
          <a:xfrm>
            <a:off x="94040" y="3009901"/>
            <a:ext cx="840999" cy="18118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清贫</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5372" name="文本框 85"/>
          <p:cNvSpPr txBox="1">
            <a:spLocks noChangeArrowheads="1"/>
          </p:cNvSpPr>
          <p:nvPr/>
        </p:nvSpPr>
        <p:spPr bwMode="auto">
          <a:xfrm>
            <a:off x="602835" y="609611"/>
            <a:ext cx="1873564"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200" b="1">
                <a:ln w="12700" cmpd="sng">
                  <a:solidFill>
                    <a:schemeClr val="accent4"/>
                  </a:solidFill>
                  <a:prstDash val="solid"/>
                </a:ln>
                <a:solidFill>
                  <a:srgbClr val="00FFFF"/>
                </a:solidFill>
                <a:latin typeface="+mj-ea"/>
                <a:ea typeface="+mj-ea"/>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12700" cmpd="sng">
                  <a:solidFill>
                    <a:srgbClr val="FFC000"/>
                  </a:solidFill>
                  <a:prstDash val="solid"/>
                </a:ln>
                <a:solidFill>
                  <a:srgbClr val="00FFFF"/>
                </a:solidFill>
                <a:effectLst/>
                <a:uLnTx/>
                <a:uFillTx/>
                <a:latin typeface="等线 Light" panose="02010600030101010101" pitchFamily="2" charset="-122"/>
                <a:ea typeface="等线 Light" panose="02010600030101010101" pitchFamily="2" charset="-122"/>
                <a:cs typeface="+mn-cs"/>
              </a:rPr>
              <a:t>板书设计</a:t>
            </a:r>
          </a:p>
        </p:txBody>
      </p:sp>
      <p:sp>
        <p:nvSpPr>
          <p:cNvPr id="20" name="文本框 5"/>
          <p:cNvSpPr txBox="1">
            <a:spLocks noChangeArrowheads="1"/>
          </p:cNvSpPr>
          <p:nvPr/>
        </p:nvSpPr>
        <p:spPr bwMode="auto">
          <a:xfrm>
            <a:off x="1914526" y="2518834"/>
            <a:ext cx="2443163" cy="8682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35000"/>
              </a:lnSpc>
              <a:spcBef>
                <a:spcPts val="80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积蓄</a:t>
            </a:r>
            <a:endParaRPr kumimoji="0" lang="en-US" altLang="zh-CN"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1" name="左大括号 20"/>
          <p:cNvSpPr/>
          <p:nvPr/>
        </p:nvSpPr>
        <p:spPr>
          <a:xfrm>
            <a:off x="1820864" y="2620435"/>
            <a:ext cx="200025" cy="2643717"/>
          </a:xfrm>
          <a:prstGeom prst="leftBrace">
            <a:avLst>
              <a:gd name="adj1" fmla="val 36949"/>
              <a:gd name="adj2" fmla="val 50000"/>
            </a:avLst>
          </a:prstGeom>
        </p:spPr>
        <p:style>
          <a:lnRef idx="2">
            <a:schemeClr val="accent6"/>
          </a:lnRef>
          <a:fillRef idx="0">
            <a:schemeClr val="accent6"/>
          </a:fillRef>
          <a:effectRef idx="1">
            <a:schemeClr val="accent6"/>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18" name="左大括号 17"/>
          <p:cNvSpPr/>
          <p:nvPr/>
        </p:nvSpPr>
        <p:spPr>
          <a:xfrm>
            <a:off x="2730501" y="2247902"/>
            <a:ext cx="193675" cy="1519767"/>
          </a:xfrm>
          <a:prstGeom prst="leftBrace">
            <a:avLst>
              <a:gd name="adj1" fmla="val 36949"/>
              <a:gd name="adj2" fmla="val 50000"/>
            </a:avLst>
          </a:prstGeom>
        </p:spPr>
        <p:style>
          <a:lnRef idx="2">
            <a:schemeClr val="accent6"/>
          </a:lnRef>
          <a:fillRef idx="0">
            <a:schemeClr val="accent6"/>
          </a:fillRef>
          <a:effectRef idx="1">
            <a:schemeClr val="accent6"/>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19" name="文本框 5"/>
          <p:cNvSpPr txBox="1">
            <a:spLocks noChangeArrowheads="1"/>
          </p:cNvSpPr>
          <p:nvPr/>
        </p:nvSpPr>
        <p:spPr bwMode="auto">
          <a:xfrm>
            <a:off x="2922589" y="1964268"/>
            <a:ext cx="3394075" cy="28264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10000"/>
              </a:lnSpc>
              <a:spcBef>
                <a:spcPts val="80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一只时表</a:t>
            </a:r>
            <a:endParaRPr kumimoji="0" lang="en-US" altLang="zh-CN"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10000"/>
              </a:lnSpc>
              <a:spcBef>
                <a:spcPts val="80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一直自来水笔</a:t>
            </a:r>
            <a:endParaRPr kumimoji="0" lang="en-US" altLang="zh-CN"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10000"/>
              </a:lnSpc>
              <a:spcBef>
                <a:spcPts val="80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一个铜板都没有</a:t>
            </a:r>
            <a:endParaRPr kumimoji="0" lang="en-US" altLang="zh-CN"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2" name="文本框 5"/>
          <p:cNvSpPr txBox="1">
            <a:spLocks noChangeArrowheads="1"/>
          </p:cNvSpPr>
          <p:nvPr/>
        </p:nvSpPr>
        <p:spPr bwMode="auto">
          <a:xfrm>
            <a:off x="1914526" y="4476751"/>
            <a:ext cx="2443163" cy="8682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35000"/>
              </a:lnSpc>
              <a:spcBef>
                <a:spcPts val="80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财产</a:t>
            </a:r>
            <a:endParaRPr kumimoji="0" lang="en-US" altLang="zh-CN"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3" name="左大括号 22"/>
          <p:cNvSpPr/>
          <p:nvPr/>
        </p:nvSpPr>
        <p:spPr>
          <a:xfrm>
            <a:off x="2708276" y="4349751"/>
            <a:ext cx="200025" cy="1246716"/>
          </a:xfrm>
          <a:prstGeom prst="leftBrace">
            <a:avLst>
              <a:gd name="adj1" fmla="val 36949"/>
              <a:gd name="adj2" fmla="val 50000"/>
            </a:avLst>
          </a:prstGeom>
        </p:spPr>
        <p:style>
          <a:lnRef idx="2">
            <a:schemeClr val="accent6"/>
          </a:lnRef>
          <a:fillRef idx="0">
            <a:schemeClr val="accent6"/>
          </a:fillRef>
          <a:effectRef idx="1">
            <a:schemeClr val="accent6"/>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24" name="文本框 5"/>
          <p:cNvSpPr txBox="1">
            <a:spLocks noChangeArrowheads="1"/>
          </p:cNvSpPr>
          <p:nvPr/>
        </p:nvSpPr>
        <p:spPr bwMode="auto">
          <a:xfrm>
            <a:off x="2844801" y="4246035"/>
            <a:ext cx="3775075" cy="20915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10000"/>
              </a:lnSpc>
              <a:spcBef>
                <a:spcPts val="80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几套旧的汗褂裤</a:t>
            </a:r>
            <a:endParaRPr kumimoji="0" lang="en-US" altLang="zh-CN"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10000"/>
              </a:lnSpc>
              <a:spcBef>
                <a:spcPts val="80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几双缝上底的线袜</a:t>
            </a:r>
            <a:endParaRPr kumimoji="0" lang="en-US" altLang="zh-CN" sz="37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5" name="左大括号 24"/>
          <p:cNvSpPr/>
          <p:nvPr/>
        </p:nvSpPr>
        <p:spPr>
          <a:xfrm rot="10800000">
            <a:off x="5868989" y="2114551"/>
            <a:ext cx="249237" cy="3335867"/>
          </a:xfrm>
          <a:prstGeom prst="leftBrace">
            <a:avLst>
              <a:gd name="adj1" fmla="val 36949"/>
              <a:gd name="adj2" fmla="val 50000"/>
            </a:avLst>
          </a:prstGeom>
        </p:spPr>
        <p:style>
          <a:lnRef idx="2">
            <a:schemeClr val="accent6"/>
          </a:lnRef>
          <a:fillRef idx="0">
            <a:schemeClr val="accent6"/>
          </a:fillRef>
          <a:effectRef idx="1">
            <a:schemeClr val="accent6"/>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3735" b="0" i="0" u="none" strike="noStrike" kern="1200" cap="none" spc="0" normalizeH="0" baseline="0" noProof="0" dirty="0">
              <a:ln>
                <a:noFill/>
              </a:ln>
              <a:solidFill>
                <a:prstClr val="black"/>
              </a:solidFill>
              <a:effectLst/>
              <a:uLnTx/>
              <a:uFillTx/>
              <a:latin typeface="宋体" panose="02010600030101010101" pitchFamily="2" charset="-122"/>
              <a:ea typeface="等线" panose="02010600030101010101" pitchFamily="2" charset="-122"/>
              <a:cs typeface="+mn-cs"/>
            </a:endParaRPr>
          </a:p>
        </p:txBody>
      </p:sp>
      <p:sp>
        <p:nvSpPr>
          <p:cNvPr id="26" name="文本框 5"/>
          <p:cNvSpPr txBox="1">
            <a:spLocks noChangeArrowheads="1"/>
          </p:cNvSpPr>
          <p:nvPr/>
        </p:nvSpPr>
        <p:spPr bwMode="auto">
          <a:xfrm>
            <a:off x="5708535" y="2664884"/>
            <a:ext cx="1436804" cy="236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lIns="91440" tIns="45720" rIns="91440" bIns="45720">
            <a:spAutoFit/>
          </a:bodyPr>
          <a:lstStyle/>
          <a:p>
            <a:pPr marL="0" marR="0" lvl="0" indent="0" algn="ctr" defTabSz="1219200" rtl="0" eaLnBrk="1" fontAlgn="base" latinLnBrk="0" hangingPunct="1">
              <a:lnSpc>
                <a:spcPct val="100000"/>
              </a:lnSpc>
              <a:spcBef>
                <a:spcPts val="800"/>
              </a:spcBef>
              <a:spcAft>
                <a:spcPct val="0"/>
              </a:spcAft>
              <a:buClrTx/>
              <a:buSzTx/>
              <a:buFontTx/>
              <a:buNone/>
              <a:defRPr/>
            </a:pPr>
            <a:r>
              <a:rPr kumimoji="0" lang="zh-CN" altLang="en-US" sz="37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舍己为公</a:t>
            </a:r>
            <a:endParaRPr kumimoji="0" lang="en-US" altLang="zh-CN" sz="37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00000"/>
              </a:lnSpc>
              <a:spcBef>
                <a:spcPts val="800"/>
              </a:spcBef>
              <a:spcAft>
                <a:spcPct val="0"/>
              </a:spcAft>
              <a:buClrTx/>
              <a:buSzTx/>
              <a:buFontTx/>
              <a:buNone/>
              <a:defRPr/>
            </a:pPr>
            <a:r>
              <a:rPr kumimoji="0" lang="zh-CN" altLang="en-US" sz="37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矜持不苟</a:t>
            </a:r>
            <a:endParaRPr kumimoji="0" lang="en-US" altLang="zh-CN" sz="37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000"/>
                                        <p:tgtEl>
                                          <p:spTgt spid="11"/>
                                        </p:tgtEl>
                                      </p:cBhvr>
                                    </p:animEffect>
                                    <p:anim calcmode="lin" valueType="num">
                                      <p:cBhvr>
                                        <p:cTn id="15" dur="1000" fill="hold"/>
                                        <p:tgtEl>
                                          <p:spTgt spid="11"/>
                                        </p:tgtEl>
                                        <p:attrNameLst>
                                          <p:attrName>ppt_x</p:attrName>
                                        </p:attrNameLst>
                                      </p:cBhvr>
                                      <p:tavLst>
                                        <p:tav tm="0">
                                          <p:val>
                                            <p:strVal val="#ppt_x"/>
                                          </p:val>
                                        </p:tav>
                                        <p:tav tm="100000">
                                          <p:val>
                                            <p:strVal val="#ppt_x"/>
                                          </p:val>
                                        </p:tav>
                                      </p:tavLst>
                                    </p:anim>
                                    <p:anim calcmode="lin" valueType="num">
                                      <p:cBhvr>
                                        <p:cTn id="16" dur="1000" fill="hold"/>
                                        <p:tgtEl>
                                          <p:spTgt spid="11"/>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1000"/>
                                        <p:tgtEl>
                                          <p:spTgt spid="20"/>
                                        </p:tgtEl>
                                      </p:cBhvr>
                                    </p:animEffect>
                                    <p:anim calcmode="lin" valueType="num">
                                      <p:cBhvr>
                                        <p:cTn id="28" dur="1000" fill="hold"/>
                                        <p:tgtEl>
                                          <p:spTgt spid="20"/>
                                        </p:tgtEl>
                                        <p:attrNameLst>
                                          <p:attrName>ppt_x</p:attrName>
                                        </p:attrNameLst>
                                      </p:cBhvr>
                                      <p:tavLst>
                                        <p:tav tm="0">
                                          <p:val>
                                            <p:strVal val="#ppt_x"/>
                                          </p:val>
                                        </p:tav>
                                        <p:tav tm="100000">
                                          <p:val>
                                            <p:strVal val="#ppt_x"/>
                                          </p:val>
                                        </p:tav>
                                      </p:tavLst>
                                    </p:anim>
                                    <p:anim calcmode="lin" valueType="num">
                                      <p:cBhvr>
                                        <p:cTn id="29" dur="1000" fill="hold"/>
                                        <p:tgtEl>
                                          <p:spTgt spid="20"/>
                                        </p:tgtEl>
                                        <p:attrNameLst>
                                          <p:attrName>ppt_y</p:attrName>
                                        </p:attrNameLst>
                                      </p:cBhvr>
                                      <p:tavLst>
                                        <p:tav tm="0">
                                          <p:val>
                                            <p:strVal val="#ppt_y+.1"/>
                                          </p:val>
                                        </p:tav>
                                        <p:tav tm="100000">
                                          <p:val>
                                            <p:strVal val="#ppt_y"/>
                                          </p:val>
                                        </p:tav>
                                      </p:tavLst>
                                    </p:anim>
                                  </p:childTnLst>
                                </p:cTn>
                              </p:par>
                            </p:childTnLst>
                          </p:cTn>
                        </p:par>
                        <p:par>
                          <p:cTn id="30" fill="hold">
                            <p:stCondLst>
                              <p:cond delay="1000"/>
                            </p:stCondLst>
                            <p:childTnLst>
                              <p:par>
                                <p:cTn id="31" presetID="42" presetClass="entr" presetSubtype="0"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1000"/>
                                        <p:tgtEl>
                                          <p:spTgt spid="18"/>
                                        </p:tgtEl>
                                      </p:cBhvr>
                                    </p:animEffect>
                                    <p:anim calcmode="lin" valueType="num">
                                      <p:cBhvr>
                                        <p:cTn id="34" dur="1000" fill="hold"/>
                                        <p:tgtEl>
                                          <p:spTgt spid="18"/>
                                        </p:tgtEl>
                                        <p:attrNameLst>
                                          <p:attrName>ppt_x</p:attrName>
                                        </p:attrNameLst>
                                      </p:cBhvr>
                                      <p:tavLst>
                                        <p:tav tm="0">
                                          <p:val>
                                            <p:strVal val="#ppt_x"/>
                                          </p:val>
                                        </p:tav>
                                        <p:tav tm="100000">
                                          <p:val>
                                            <p:strVal val="#ppt_x"/>
                                          </p:val>
                                        </p:tav>
                                      </p:tavLst>
                                    </p:anim>
                                    <p:anim calcmode="lin" valueType="num">
                                      <p:cBhvr>
                                        <p:cTn id="3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1000"/>
                                        <p:tgtEl>
                                          <p:spTgt spid="19"/>
                                        </p:tgtEl>
                                      </p:cBhvr>
                                    </p:animEffect>
                                    <p:anim calcmode="lin" valueType="num">
                                      <p:cBhvr>
                                        <p:cTn id="41" dur="1000" fill="hold"/>
                                        <p:tgtEl>
                                          <p:spTgt spid="19"/>
                                        </p:tgtEl>
                                        <p:attrNameLst>
                                          <p:attrName>ppt_x</p:attrName>
                                        </p:attrNameLst>
                                      </p:cBhvr>
                                      <p:tavLst>
                                        <p:tav tm="0">
                                          <p:val>
                                            <p:strVal val="#ppt_x"/>
                                          </p:val>
                                        </p:tav>
                                        <p:tav tm="100000">
                                          <p:val>
                                            <p:strVal val="#ppt_x"/>
                                          </p:val>
                                        </p:tav>
                                      </p:tavLst>
                                    </p:anim>
                                    <p:anim calcmode="lin" valueType="num">
                                      <p:cBhvr>
                                        <p:cTn id="42"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000"/>
                                        <p:tgtEl>
                                          <p:spTgt spid="22"/>
                                        </p:tgtEl>
                                      </p:cBhvr>
                                    </p:animEffect>
                                    <p:anim calcmode="lin" valueType="num">
                                      <p:cBhvr>
                                        <p:cTn id="48" dur="1000" fill="hold"/>
                                        <p:tgtEl>
                                          <p:spTgt spid="22"/>
                                        </p:tgtEl>
                                        <p:attrNameLst>
                                          <p:attrName>ppt_x</p:attrName>
                                        </p:attrNameLst>
                                      </p:cBhvr>
                                      <p:tavLst>
                                        <p:tav tm="0">
                                          <p:val>
                                            <p:strVal val="#ppt_x"/>
                                          </p:val>
                                        </p:tav>
                                        <p:tav tm="100000">
                                          <p:val>
                                            <p:strVal val="#ppt_x"/>
                                          </p:val>
                                        </p:tav>
                                      </p:tavLst>
                                    </p:anim>
                                    <p:anim calcmode="lin" valueType="num">
                                      <p:cBhvr>
                                        <p:cTn id="49" dur="10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1000"/>
                            </p:stCondLst>
                            <p:childTnLst>
                              <p:par>
                                <p:cTn id="51" presetID="42" presetClass="entr" presetSubtype="0" fill="hold" grpId="0" nodeType="afterEffect">
                                  <p:stCondLst>
                                    <p:cond delay="0"/>
                                  </p:stCondLst>
                                  <p:childTnLst>
                                    <p:set>
                                      <p:cBhvr>
                                        <p:cTn id="52" dur="1" fill="hold">
                                          <p:stCondLst>
                                            <p:cond delay="0"/>
                                          </p:stCondLst>
                                        </p:cTn>
                                        <p:tgtEl>
                                          <p:spTgt spid="23"/>
                                        </p:tgtEl>
                                        <p:attrNameLst>
                                          <p:attrName>style.visibility</p:attrName>
                                        </p:attrNameLst>
                                      </p:cBhvr>
                                      <p:to>
                                        <p:strVal val="visible"/>
                                      </p:to>
                                    </p:set>
                                    <p:animEffect transition="in" filter="fade">
                                      <p:cBhvr>
                                        <p:cTn id="53" dur="1000"/>
                                        <p:tgtEl>
                                          <p:spTgt spid="23"/>
                                        </p:tgtEl>
                                      </p:cBhvr>
                                    </p:animEffect>
                                    <p:anim calcmode="lin" valueType="num">
                                      <p:cBhvr>
                                        <p:cTn id="54" dur="1000" fill="hold"/>
                                        <p:tgtEl>
                                          <p:spTgt spid="23"/>
                                        </p:tgtEl>
                                        <p:attrNameLst>
                                          <p:attrName>ppt_x</p:attrName>
                                        </p:attrNameLst>
                                      </p:cBhvr>
                                      <p:tavLst>
                                        <p:tav tm="0">
                                          <p:val>
                                            <p:strVal val="#ppt_x"/>
                                          </p:val>
                                        </p:tav>
                                        <p:tav tm="100000">
                                          <p:val>
                                            <p:strVal val="#ppt_x"/>
                                          </p:val>
                                        </p:tav>
                                      </p:tavLst>
                                    </p:anim>
                                    <p:anim calcmode="lin" valueType="num">
                                      <p:cBhvr>
                                        <p:cTn id="55"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grpId="0" nodeType="click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1000"/>
                                        <p:tgtEl>
                                          <p:spTgt spid="24"/>
                                        </p:tgtEl>
                                      </p:cBhvr>
                                    </p:animEffect>
                                    <p:anim calcmode="lin" valueType="num">
                                      <p:cBhvr>
                                        <p:cTn id="61" dur="1000" fill="hold"/>
                                        <p:tgtEl>
                                          <p:spTgt spid="24"/>
                                        </p:tgtEl>
                                        <p:attrNameLst>
                                          <p:attrName>ppt_x</p:attrName>
                                        </p:attrNameLst>
                                      </p:cBhvr>
                                      <p:tavLst>
                                        <p:tav tm="0">
                                          <p:val>
                                            <p:strVal val="#ppt_x"/>
                                          </p:val>
                                        </p:tav>
                                        <p:tav tm="100000">
                                          <p:val>
                                            <p:strVal val="#ppt_x"/>
                                          </p:val>
                                        </p:tav>
                                      </p:tavLst>
                                    </p:anim>
                                    <p:anim calcmode="lin" valueType="num">
                                      <p:cBhvr>
                                        <p:cTn id="62" dur="1000" fill="hold"/>
                                        <p:tgtEl>
                                          <p:spTgt spid="24"/>
                                        </p:tgtEl>
                                        <p:attrNameLst>
                                          <p:attrName>ppt_y</p:attrName>
                                        </p:attrNameLst>
                                      </p:cBhvr>
                                      <p:tavLst>
                                        <p:tav tm="0">
                                          <p:val>
                                            <p:strVal val="#ppt_y+.1"/>
                                          </p:val>
                                        </p:tav>
                                        <p:tav tm="100000">
                                          <p:val>
                                            <p:strVal val="#ppt_y"/>
                                          </p:val>
                                        </p:tav>
                                      </p:tavLst>
                                    </p:anim>
                                  </p:childTnLst>
                                </p:cTn>
                              </p:par>
                            </p:childTnLst>
                          </p:cTn>
                        </p:par>
                        <p:par>
                          <p:cTn id="63" fill="hold">
                            <p:stCondLst>
                              <p:cond delay="1000"/>
                            </p:stCondLst>
                            <p:childTnLst>
                              <p:par>
                                <p:cTn id="64" presetID="42" presetClass="entr" presetSubtype="0" fill="hold" grpId="0"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1000"/>
                                        <p:tgtEl>
                                          <p:spTgt spid="25"/>
                                        </p:tgtEl>
                                      </p:cBhvr>
                                    </p:animEffect>
                                    <p:anim calcmode="lin" valueType="num">
                                      <p:cBhvr>
                                        <p:cTn id="67" dur="1000" fill="hold"/>
                                        <p:tgtEl>
                                          <p:spTgt spid="25"/>
                                        </p:tgtEl>
                                        <p:attrNameLst>
                                          <p:attrName>ppt_x</p:attrName>
                                        </p:attrNameLst>
                                      </p:cBhvr>
                                      <p:tavLst>
                                        <p:tav tm="0">
                                          <p:val>
                                            <p:strVal val="#ppt_x"/>
                                          </p:val>
                                        </p:tav>
                                        <p:tav tm="100000">
                                          <p:val>
                                            <p:strVal val="#ppt_x"/>
                                          </p:val>
                                        </p:tav>
                                      </p:tavLst>
                                    </p:anim>
                                    <p:anim calcmode="lin" valueType="num">
                                      <p:cBhvr>
                                        <p:cTn id="68"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26"/>
                                        </p:tgtEl>
                                        <p:attrNameLst>
                                          <p:attrName>style.visibility</p:attrName>
                                        </p:attrNameLst>
                                      </p:cBhvr>
                                      <p:to>
                                        <p:strVal val="visible"/>
                                      </p:to>
                                    </p:set>
                                    <p:animEffect transition="in" filter="fade">
                                      <p:cBhvr>
                                        <p:cTn id="73" dur="1000"/>
                                        <p:tgtEl>
                                          <p:spTgt spid="26"/>
                                        </p:tgtEl>
                                      </p:cBhvr>
                                    </p:animEffect>
                                    <p:anim calcmode="lin" valueType="num">
                                      <p:cBhvr>
                                        <p:cTn id="74" dur="1000" fill="hold"/>
                                        <p:tgtEl>
                                          <p:spTgt spid="26"/>
                                        </p:tgtEl>
                                        <p:attrNameLst>
                                          <p:attrName>ppt_x</p:attrName>
                                        </p:attrNameLst>
                                      </p:cBhvr>
                                      <p:tavLst>
                                        <p:tav tm="0">
                                          <p:val>
                                            <p:strVal val="#ppt_x"/>
                                          </p:val>
                                        </p:tav>
                                        <p:tav tm="100000">
                                          <p:val>
                                            <p:strVal val="#ppt_x"/>
                                          </p:val>
                                        </p:tav>
                                      </p:tavLst>
                                    </p:anim>
                                    <p:anim calcmode="lin" valueType="num">
                                      <p:cBhvr>
                                        <p:cTn id="75"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42" presetClass="entr" presetSubtype="0" fill="hold" grpId="0" nodeType="clickEffect">
                                  <p:stCondLst>
                                    <p:cond delay="0"/>
                                  </p:stCondLst>
                                  <p:childTnLst>
                                    <p:set>
                                      <p:cBhvr>
                                        <p:cTn id="79" dur="1" fill="hold">
                                          <p:stCondLst>
                                            <p:cond delay="0"/>
                                          </p:stCondLst>
                                        </p:cTn>
                                        <p:tgtEl>
                                          <p:spTgt spid="12"/>
                                        </p:tgtEl>
                                        <p:attrNameLst>
                                          <p:attrName>style.visibility</p:attrName>
                                        </p:attrNameLst>
                                      </p:cBhvr>
                                      <p:to>
                                        <p:strVal val="visible"/>
                                      </p:to>
                                    </p:set>
                                    <p:animEffect transition="in" filter="fade">
                                      <p:cBhvr>
                                        <p:cTn id="80" dur="1000"/>
                                        <p:tgtEl>
                                          <p:spTgt spid="12"/>
                                        </p:tgtEl>
                                      </p:cBhvr>
                                    </p:animEffect>
                                    <p:anim calcmode="lin" valueType="num">
                                      <p:cBhvr>
                                        <p:cTn id="81" dur="1000" fill="hold"/>
                                        <p:tgtEl>
                                          <p:spTgt spid="12"/>
                                        </p:tgtEl>
                                        <p:attrNameLst>
                                          <p:attrName>ppt_x</p:attrName>
                                        </p:attrNameLst>
                                      </p:cBhvr>
                                      <p:tavLst>
                                        <p:tav tm="0">
                                          <p:val>
                                            <p:strVal val="#ppt_x"/>
                                          </p:val>
                                        </p:tav>
                                        <p:tav tm="100000">
                                          <p:val>
                                            <p:strVal val="#ppt_x"/>
                                          </p:val>
                                        </p:tav>
                                      </p:tavLst>
                                    </p:anim>
                                    <p:anim calcmode="lin" valueType="num">
                                      <p:cBhvr>
                                        <p:cTn id="82" dur="1000" fill="hold"/>
                                        <p:tgtEl>
                                          <p:spTgt spid="12"/>
                                        </p:tgtEl>
                                        <p:attrNameLst>
                                          <p:attrName>ppt_y</p:attrName>
                                        </p:attrNameLst>
                                      </p:cBhvr>
                                      <p:tavLst>
                                        <p:tav tm="0">
                                          <p:val>
                                            <p:strVal val="#ppt_y+.1"/>
                                          </p:val>
                                        </p:tav>
                                        <p:tav tm="100000">
                                          <p:val>
                                            <p:strVal val="#ppt_y"/>
                                          </p:val>
                                        </p:tav>
                                      </p:tavLst>
                                    </p:anim>
                                  </p:childTnLst>
                                </p:cTn>
                              </p:par>
                            </p:childTnLst>
                          </p:cTn>
                        </p:par>
                        <p:par>
                          <p:cTn id="83" fill="hold">
                            <p:stCondLst>
                              <p:cond delay="1000"/>
                            </p:stCondLst>
                            <p:childTnLst>
                              <p:par>
                                <p:cTn id="84" presetID="42" presetClass="entr" presetSubtype="0" fill="hold" grpId="0" nodeType="afterEffect">
                                  <p:stCondLst>
                                    <p:cond delay="0"/>
                                  </p:stCondLst>
                                  <p:childTnLst>
                                    <p:set>
                                      <p:cBhvr>
                                        <p:cTn id="85" dur="1" fill="hold">
                                          <p:stCondLst>
                                            <p:cond delay="0"/>
                                          </p:stCondLst>
                                        </p:cTn>
                                        <p:tgtEl>
                                          <p:spTgt spid="16"/>
                                        </p:tgtEl>
                                        <p:attrNameLst>
                                          <p:attrName>style.visibility</p:attrName>
                                        </p:attrNameLst>
                                      </p:cBhvr>
                                      <p:to>
                                        <p:strVal val="visible"/>
                                      </p:to>
                                    </p:set>
                                    <p:animEffect transition="in" filter="fade">
                                      <p:cBhvr>
                                        <p:cTn id="86" dur="1000"/>
                                        <p:tgtEl>
                                          <p:spTgt spid="16"/>
                                        </p:tgtEl>
                                      </p:cBhvr>
                                    </p:animEffect>
                                    <p:anim calcmode="lin" valueType="num">
                                      <p:cBhvr>
                                        <p:cTn id="87" dur="1000" fill="hold"/>
                                        <p:tgtEl>
                                          <p:spTgt spid="16"/>
                                        </p:tgtEl>
                                        <p:attrNameLst>
                                          <p:attrName>ppt_x</p:attrName>
                                        </p:attrNameLst>
                                      </p:cBhvr>
                                      <p:tavLst>
                                        <p:tav tm="0">
                                          <p:val>
                                            <p:strVal val="#ppt_x"/>
                                          </p:val>
                                        </p:tav>
                                        <p:tav tm="100000">
                                          <p:val>
                                            <p:strVal val="#ppt_x"/>
                                          </p:val>
                                        </p:tav>
                                      </p:tavLst>
                                    </p:anim>
                                    <p:anim calcmode="lin" valueType="num">
                                      <p:cBhvr>
                                        <p:cTn id="88"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42" presetClass="entr" presetSubtype="0" fill="hold" grpId="0" nodeType="clickEffect">
                                  <p:stCondLst>
                                    <p:cond delay="0"/>
                                  </p:stCondLst>
                                  <p:childTnLst>
                                    <p:set>
                                      <p:cBhvr>
                                        <p:cTn id="92" dur="1" fill="hold">
                                          <p:stCondLst>
                                            <p:cond delay="0"/>
                                          </p:stCondLst>
                                        </p:cTn>
                                        <p:tgtEl>
                                          <p:spTgt spid="17"/>
                                        </p:tgtEl>
                                        <p:attrNameLst>
                                          <p:attrName>style.visibility</p:attrName>
                                        </p:attrNameLst>
                                      </p:cBhvr>
                                      <p:to>
                                        <p:strVal val="visible"/>
                                      </p:to>
                                    </p:set>
                                    <p:animEffect transition="in" filter="fade">
                                      <p:cBhvr>
                                        <p:cTn id="93" dur="1000"/>
                                        <p:tgtEl>
                                          <p:spTgt spid="17"/>
                                        </p:tgtEl>
                                      </p:cBhvr>
                                    </p:animEffect>
                                    <p:anim calcmode="lin" valueType="num">
                                      <p:cBhvr>
                                        <p:cTn id="94" dur="1000" fill="hold"/>
                                        <p:tgtEl>
                                          <p:spTgt spid="17"/>
                                        </p:tgtEl>
                                        <p:attrNameLst>
                                          <p:attrName>ppt_x</p:attrName>
                                        </p:attrNameLst>
                                      </p:cBhvr>
                                      <p:tavLst>
                                        <p:tav tm="0">
                                          <p:val>
                                            <p:strVal val="#ppt_x"/>
                                          </p:val>
                                        </p:tav>
                                        <p:tav tm="100000">
                                          <p:val>
                                            <p:strVal val="#ppt_x"/>
                                          </p:val>
                                        </p:tav>
                                      </p:tavLst>
                                    </p:anim>
                                    <p:anim calcmode="lin" valueType="num">
                                      <p:cBhvr>
                                        <p:cTn id="95"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6" grpId="0" animBg="1"/>
      <p:bldP spid="17" grpId="0"/>
      <p:bldP spid="20" grpId="0"/>
      <p:bldP spid="21" grpId="0" animBg="1"/>
      <p:bldP spid="18" grpId="0" animBg="1"/>
      <p:bldP spid="19" grpId="0"/>
      <p:bldP spid="22" grpId="0"/>
      <p:bldP spid="23" grpId="0" animBg="1"/>
      <p:bldP spid="24" grpId="0"/>
      <p:bldP spid="25" grpId="0" animBg="1"/>
      <p:bldP spid="26" grpId="0"/>
    </p:bldLst>
  </p:timing>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矩形 4"/>
          <p:cNvSpPr>
            <a:spLocks noChangeArrowheads="1"/>
          </p:cNvSpPr>
          <p:nvPr/>
        </p:nvSpPr>
        <p:spPr bwMode="auto">
          <a:xfrm>
            <a:off x="866776" y="2237318"/>
            <a:ext cx="7769225"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本文作者通过对自己个人积蓄与财产两方面情况的叙述，让读者深刻体会到了他舍己为公、甘于清贫的革命精神。</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5" name="文本框 85"/>
          <p:cNvSpPr txBox="1">
            <a:spLocks noChangeArrowheads="1"/>
          </p:cNvSpPr>
          <p:nvPr/>
        </p:nvSpPr>
        <p:spPr bwMode="auto">
          <a:xfrm>
            <a:off x="697648" y="619234"/>
            <a:ext cx="187356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200" b="1">
                <a:ln w="12700" cmpd="sng">
                  <a:solidFill>
                    <a:schemeClr val="accent4"/>
                  </a:solidFill>
                  <a:prstDash val="solid"/>
                </a:ln>
                <a:solidFill>
                  <a:srgbClr val="00FFFF"/>
                </a:solidFill>
                <a:latin typeface="+mj-ea"/>
                <a:ea typeface="+mj-ea"/>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12700" cmpd="sng">
                  <a:solidFill>
                    <a:srgbClr val="FFC000"/>
                  </a:solidFill>
                  <a:prstDash val="solid"/>
                </a:ln>
                <a:solidFill>
                  <a:srgbClr val="00FFFF"/>
                </a:solidFill>
                <a:effectLst/>
                <a:uLnTx/>
                <a:uFillTx/>
                <a:latin typeface="等线 Light" panose="02010600030101010101" pitchFamily="2" charset="-122"/>
                <a:ea typeface="等线 Light" panose="02010600030101010101" pitchFamily="2" charset="-122"/>
                <a:cs typeface="+mn-cs"/>
              </a:rPr>
              <a:t>课堂小结</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4578"/>
                                        </p:tgtEl>
                                        <p:attrNameLst>
                                          <p:attrName>style.visibility</p:attrName>
                                        </p:attrNameLst>
                                      </p:cBhvr>
                                      <p:to>
                                        <p:strVal val="visible"/>
                                      </p:to>
                                    </p:set>
                                    <p:anim calcmode="lin" valueType="num">
                                      <p:cBhvr additive="base">
                                        <p:cTn id="7" dur="500" fill="hold"/>
                                        <p:tgtEl>
                                          <p:spTgt spid="24578"/>
                                        </p:tgtEl>
                                        <p:attrNameLst>
                                          <p:attrName>ppt_x</p:attrName>
                                        </p:attrNameLst>
                                      </p:cBhvr>
                                      <p:tavLst>
                                        <p:tav tm="0">
                                          <p:val>
                                            <p:strVal val="#ppt_x"/>
                                          </p:val>
                                        </p:tav>
                                        <p:tav tm="100000">
                                          <p:val>
                                            <p:strVal val="#ppt_x"/>
                                          </p:val>
                                        </p:tav>
                                      </p:tavLst>
                                    </p:anim>
                                    <p:anim calcmode="lin" valueType="num">
                                      <p:cBhvr additive="base">
                                        <p:cTn id="8" dur="500" fill="hold"/>
                                        <p:tgtEl>
                                          <p:spTgt spid="245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8" grpId="0"/>
    </p:bldLst>
  </p:timing>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内容占位符 2"/>
          <p:cNvSpPr txBox="1">
            <a:spLocks noChangeArrowheads="1"/>
          </p:cNvSpPr>
          <p:nvPr/>
        </p:nvSpPr>
        <p:spPr bwMode="auto">
          <a:xfrm>
            <a:off x="1160463" y="1824567"/>
            <a:ext cx="7377112" cy="368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lstStyle>
            <a:lvl1pPr marL="514350" indent="-51435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85800" marR="0" lvl="0" indent="-685800" algn="l" defTabSz="1219200" rtl="0" eaLnBrk="1" fontAlgn="base" latinLnBrk="0" hangingPunct="1">
              <a:lnSpc>
                <a:spcPct val="130000"/>
              </a:lnSpc>
              <a:spcBef>
                <a:spcPts val="665"/>
              </a:spcBef>
              <a:spcAft>
                <a:spcPct val="0"/>
              </a:spcAft>
              <a:buClrTx/>
              <a:buSzTx/>
              <a:buFont typeface="Times New Roman" panose="02020603050405020304" pitchFamily="18" charset="0"/>
              <a:buAutoNum type="arabicPeriod"/>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思辨：在现今时代，清贫还需要吗？说说你的理由。</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685800" marR="0" lvl="0" indent="-685800" algn="l" defTabSz="1219200" rtl="0" eaLnBrk="1" fontAlgn="base" latinLnBrk="0" hangingPunct="1">
              <a:lnSpc>
                <a:spcPct val="130000"/>
              </a:lnSpc>
              <a:spcBef>
                <a:spcPts val="665"/>
              </a:spcBef>
              <a:spcAft>
                <a:spcPct val="0"/>
              </a:spcAft>
              <a:buClrTx/>
              <a:buSzTx/>
              <a:buFont typeface="Times New Roman" panose="02020603050405020304" pitchFamily="18" charset="0"/>
              <a:buAutoNum type="arabicPeriod"/>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有人说方志敏“清”而不“贫”，你同意吗？请谈谈你的看法。</a:t>
            </a:r>
            <a:endParaRPr kumimoji="0" lang="zh-CN"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5" name="文本框 85"/>
          <p:cNvSpPr txBox="1">
            <a:spLocks noChangeArrowheads="1"/>
          </p:cNvSpPr>
          <p:nvPr/>
        </p:nvSpPr>
        <p:spPr bwMode="auto">
          <a:xfrm>
            <a:off x="679674" y="571519"/>
            <a:ext cx="187356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zh-CN"/>
            </a:defPPr>
            <a:lvl1pPr>
              <a:defRPr sz="3200" b="1">
                <a:ln w="12700" cmpd="sng">
                  <a:solidFill>
                    <a:schemeClr val="accent4"/>
                  </a:solidFill>
                  <a:prstDash val="solid"/>
                </a:ln>
                <a:solidFill>
                  <a:srgbClr val="00FFFF"/>
                </a:solidFill>
                <a:latin typeface="+mj-ea"/>
                <a:ea typeface="+mj-ea"/>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w="12700" cmpd="sng">
                  <a:solidFill>
                    <a:srgbClr val="FFC000"/>
                  </a:solidFill>
                  <a:prstDash val="solid"/>
                </a:ln>
                <a:solidFill>
                  <a:srgbClr val="00FFFF"/>
                </a:solidFill>
                <a:effectLst/>
                <a:uLnTx/>
                <a:uFillTx/>
                <a:latin typeface="等线 Light" panose="02010600030101010101" pitchFamily="2" charset="-122"/>
                <a:ea typeface="等线 Light" panose="02010600030101010101" pitchFamily="2" charset="-122"/>
                <a:cs typeface="+mn-cs"/>
              </a:rPr>
              <a:t>课后作业</a:t>
            </a:r>
          </a:p>
        </p:txBody>
      </p:sp>
    </p:spTree>
  </p:cSld>
  <p:clrMapOvr>
    <a:masterClrMapping/>
  </p:clrMapOvr>
  <p:transition spd="slow">
    <p:cover dir="rd"/>
  </p:transition>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
          <p:cNvSpPr>
            <a:spLocks noChangeArrowheads="1"/>
          </p:cNvSpPr>
          <p:nvPr/>
        </p:nvSpPr>
        <p:spPr bwMode="auto">
          <a:xfrm>
            <a:off x="630239" y="1174753"/>
            <a:ext cx="8137525" cy="4563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ts val="160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祖父浇菜，我也过来浇，但不是往菜上浇，而是</a:t>
            </a:r>
            <a:r>
              <a:rPr lang="zh-CN" altLang="en-US" sz="4265" b="1">
                <a:solidFill>
                  <a:srgbClr val="FF0000"/>
                </a:solidFill>
                <a:latin typeface="宋体" panose="02010600030101010101" pitchFamily="2" charset="-122"/>
                <a:ea typeface="宋体" panose="02010600030101010101" pitchFamily="2" charset="-122"/>
              </a:rPr>
              <a:t>拿着水瓢，拼尽了力气，把水往天空一扬，大喊着：</a:t>
            </a:r>
            <a:endParaRPr lang="en-US" altLang="zh-CN" sz="4265" b="1">
              <a:solidFill>
                <a:srgbClr val="FF0000"/>
              </a:solidFill>
              <a:latin typeface="宋体" panose="02010600030101010101" pitchFamily="2" charset="-122"/>
              <a:ea typeface="宋体" panose="02010600030101010101" pitchFamily="2" charset="-122"/>
            </a:endParaRPr>
          </a:p>
          <a:p>
            <a:pPr defTabSz="1219200" fontAlgn="base">
              <a:lnSpc>
                <a:spcPct val="130000"/>
              </a:lnSpc>
              <a:spcBef>
                <a:spcPts val="1600"/>
              </a:spcBef>
              <a:spcAft>
                <a:spcPct val="0"/>
              </a:spcAft>
              <a:defRPr/>
            </a:pPr>
            <a:r>
              <a:rPr lang="en-US" altLang="zh-CN" sz="4265" b="1">
                <a:solidFill>
                  <a:srgbClr val="FF0000"/>
                </a:solidFill>
                <a:latin typeface="宋体" panose="02010600030101010101" pitchFamily="2" charset="-122"/>
                <a:ea typeface="宋体" panose="02010600030101010101" pitchFamily="2" charset="-122"/>
              </a:rPr>
              <a:t>    </a:t>
            </a:r>
            <a:r>
              <a:rPr lang="zh-CN" altLang="en-US" sz="4265" b="1">
                <a:solidFill>
                  <a:srgbClr val="FF0000"/>
                </a:solidFill>
                <a:latin typeface="宋体" panose="02010600030101010101" pitchFamily="2" charset="-122"/>
                <a:ea typeface="宋体" panose="02010600030101010101" pitchFamily="2" charset="-122"/>
              </a:rPr>
              <a:t>“下雨啰！下雨啰！</a:t>
            </a:r>
            <a:r>
              <a:rPr lang="en-US" altLang="zh-CN" sz="4265" b="1">
                <a:solidFill>
                  <a:srgbClr val="FF0000"/>
                </a:solidFill>
                <a:latin typeface="宋体" panose="02010600030101010101" pitchFamily="2" charset="-122"/>
                <a:ea typeface="宋体" panose="02010600030101010101" pitchFamily="2" charset="-122"/>
              </a:rPr>
              <a:t>”</a:t>
            </a:r>
            <a:r>
              <a:rPr lang="en-US" altLang="zh-CN" sz="4265" b="1">
                <a:solidFill>
                  <a:prstClr val="black"/>
                </a:solidFill>
                <a:latin typeface="宋体" panose="02010600030101010101" pitchFamily="2" charset="-122"/>
                <a:ea typeface="宋体" panose="02010600030101010101" pitchFamily="2" charset="-122"/>
              </a:rPr>
              <a:t> </a:t>
            </a:r>
            <a:endParaRPr lang="zh-CN" altLang="en-US" sz="4265" b="1">
              <a:solidFill>
                <a:prstClr val="black"/>
              </a:solidFill>
              <a:latin typeface="宋体" panose="02010600030101010101" pitchFamily="2" charset="-122"/>
              <a:ea typeface="宋体" panose="02010600030101010101" pitchFamily="2" charset="-122"/>
            </a:endParaRPr>
          </a:p>
        </p:txBody>
      </p:sp>
      <p:pic>
        <p:nvPicPr>
          <p:cNvPr id="5" name="图片 4"/>
          <p:cNvPicPr>
            <a:picLocks noChangeAspect="1"/>
          </p:cNvPicPr>
          <p:nvPr/>
        </p:nvPicPr>
        <p:blipFill>
          <a:blip r:embed="rId2" cstate="email"/>
          <a:stretch>
            <a:fillRect/>
          </a:stretch>
        </p:blipFill>
        <p:spPr>
          <a:xfrm rot="21166032">
            <a:off x="5627618" y="3283849"/>
            <a:ext cx="2981544" cy="2855885"/>
          </a:xfrm>
          <a:prstGeom prst="rect">
            <a:avLst/>
          </a:prstGeom>
          <a:ln>
            <a:noFill/>
          </a:ln>
          <a:effectLst>
            <a:softEdge rad="112500"/>
          </a:effec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标题 1"/>
          <p:cNvSpPr txBox="1">
            <a:spLocks noChangeArrowheads="1"/>
          </p:cNvSpPr>
          <p:nvPr/>
        </p:nvSpPr>
        <p:spPr bwMode="auto">
          <a:xfrm>
            <a:off x="2019301" y="2181438"/>
            <a:ext cx="4784725" cy="1897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习作：他</a:t>
            </a:r>
            <a:r>
              <a:rPr kumimoji="0" lang="en-US" altLang="zh-CN"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____</a:t>
            </a:r>
            <a:r>
              <a:rPr kumimoji="0" lang="zh-CN" altLang="en-US"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了</a:t>
            </a:r>
          </a:p>
        </p:txBody>
      </p:sp>
    </p:spTree>
  </p:cSld>
  <p:clrMapOvr>
    <a:masterClrMapping/>
  </p:clrMapOvr>
  <p:transition spd="slow">
    <p:cover dir="rd"/>
  </p:transition>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矩形 1"/>
          <p:cNvSpPr>
            <a:spLocks noChangeArrowheads="1"/>
          </p:cNvSpPr>
          <p:nvPr/>
        </p:nvSpPr>
        <p:spPr bwMode="auto">
          <a:xfrm>
            <a:off x="692151" y="1244601"/>
            <a:ext cx="25019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❋习作内容</a:t>
            </a:r>
          </a:p>
        </p:txBody>
      </p:sp>
      <p:sp>
        <p:nvSpPr>
          <p:cNvPr id="3" name="矩形 2"/>
          <p:cNvSpPr/>
          <p:nvPr/>
        </p:nvSpPr>
        <p:spPr>
          <a:xfrm>
            <a:off x="771526" y="2246895"/>
            <a:ext cx="7688263" cy="5605445"/>
          </a:xfrm>
          <a:prstGeom prst="rect">
            <a:avLst/>
          </a:prstGeom>
          <a:noFill/>
          <a:ln>
            <a:noFill/>
          </a:ln>
          <a:effectLst/>
        </p:spPr>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    本单元的课文，大多抓住人物的动作、神态、语言进行描写，来表现人物的内心活动。让我们也来尝试运用这种写法，写一写某人感动、生气、伤心、兴奋</a:t>
            </a:r>
            <a:r>
              <a:rPr kumimoji="0" lang="en-US" altLang="zh-CN"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的样子，写出人物的内心活动。</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9" name="矩形 1"/>
          <p:cNvSpPr>
            <a:spLocks noChangeArrowheads="1"/>
          </p:cNvSpPr>
          <p:nvPr/>
        </p:nvSpPr>
        <p:spPr bwMode="auto">
          <a:xfrm>
            <a:off x="573088" y="1358900"/>
            <a:ext cx="25019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❋写法指导</a:t>
            </a:r>
          </a:p>
        </p:txBody>
      </p:sp>
      <p:sp>
        <p:nvSpPr>
          <p:cNvPr id="3" name="矩形 2"/>
          <p:cNvSpPr/>
          <p:nvPr/>
        </p:nvSpPr>
        <p:spPr>
          <a:xfrm>
            <a:off x="573089" y="2435527"/>
            <a:ext cx="7970837" cy="3505319"/>
          </a:xfrm>
          <a:prstGeom prst="rect">
            <a:avLst/>
          </a:prstGeom>
          <a:noFill/>
          <a:ln>
            <a:noFill/>
          </a:ln>
          <a:effectLst/>
        </p:spPr>
        <p:txBody>
          <a:bodyPr anchor="ct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white"/>
                </a:solidFill>
                <a:effectLst/>
                <a:uLnTx/>
                <a:uFillTx/>
                <a:latin typeface="等线 Light" panose="02010600030101010101" pitchFamily="2" charset="-122"/>
                <a:ea typeface="等线 Light" panose="02010600030101010101" pitchFamily="2" charset="-122"/>
                <a:cs typeface="+mn-cs"/>
              </a:rPr>
              <a:t>    </a:t>
            </a:r>
            <a:r>
              <a:rPr kumimoji="0" lang="zh-CN" altLang="en-US" sz="4265" b="1" i="0" u="none" strike="noStrike" kern="1200" cap="none" spc="0" normalizeH="0" baseline="0" noProof="0" dirty="0">
                <a:ln>
                  <a:noFill/>
                </a:ln>
                <a:solidFill>
                  <a:srgbClr val="7030A0"/>
                </a:solidFill>
                <a:effectLst/>
                <a:uLnTx/>
                <a:uFillTx/>
                <a:latin typeface="等线 Light" panose="02010600030101010101" pitchFamily="2" charset="-122"/>
                <a:ea typeface="等线 Light" panose="02010600030101010101" pitchFamily="2" charset="-122"/>
                <a:cs typeface="+mn-cs"/>
              </a:rPr>
              <a:t>第一步：审题</a:t>
            </a: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  本次习作，把一个人感动、生气、伤心、兴奋</a:t>
            </a:r>
            <a:r>
              <a:rPr kumimoji="0" lang="en-US" altLang="zh-CN"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的样子写具体，把事情的前因后果写具体。</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585788" y="2141565"/>
            <a:ext cx="7972425" cy="3505319"/>
          </a:xfrm>
          <a:prstGeom prst="rect">
            <a:avLst/>
          </a:prstGeom>
          <a:noFill/>
          <a:ln>
            <a:noFill/>
          </a:ln>
          <a:effectLst/>
        </p:spPr>
        <p:txBody>
          <a:bodyPr anchor="ct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FF00"/>
                </a:solidFill>
                <a:effectLst/>
                <a:uLnTx/>
                <a:uFillTx/>
                <a:latin typeface="等线 Light" panose="02010600030101010101" pitchFamily="2" charset="-122"/>
                <a:ea typeface="等线 Light" panose="02010600030101010101" pitchFamily="2" charset="-122"/>
                <a:cs typeface="+mn-cs"/>
              </a:rPr>
              <a:t>    </a:t>
            </a:r>
            <a:r>
              <a:rPr kumimoji="0" lang="zh-CN" altLang="en-US" sz="4265" b="1" i="0" u="none" strike="noStrike" kern="1200" cap="none" spc="0" normalizeH="0" baseline="0" noProof="0" dirty="0">
                <a:ln>
                  <a:noFill/>
                </a:ln>
                <a:solidFill>
                  <a:srgbClr val="7030A0"/>
                </a:solidFill>
                <a:effectLst/>
                <a:uLnTx/>
                <a:uFillTx/>
                <a:latin typeface="等线 Light" panose="02010600030101010101" pitchFamily="2" charset="-122"/>
                <a:ea typeface="等线 Light" panose="02010600030101010101" pitchFamily="2" charset="-122"/>
                <a:cs typeface="+mn-cs"/>
              </a:rPr>
              <a:t>第二步：立意</a:t>
            </a:r>
            <a:r>
              <a:rPr kumimoji="0" lang="zh-CN" altLang="en-US" sz="4265" b="1" i="0" u="none" strike="noStrike" kern="1200" cap="none" spc="0" normalizeH="0" baseline="0" noProof="0" dirty="0">
                <a:ln>
                  <a:noFill/>
                </a:ln>
                <a:solidFill>
                  <a:srgbClr val="FFFF00"/>
                </a:solidFill>
                <a:effectLst/>
                <a:uLnTx/>
                <a:uFillTx/>
                <a:latin typeface="等线 Light" panose="02010600030101010101" pitchFamily="2" charset="-122"/>
                <a:ea typeface="等线 Light" panose="02010600030101010101" pitchFamily="2" charset="-122"/>
                <a:cs typeface="+mn-cs"/>
              </a:rPr>
              <a:t>  </a:t>
            </a: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宋体" panose="02010600030101010101" pitchFamily="2" charset="-122"/>
                <a:cs typeface="+mn-cs"/>
              </a:rPr>
              <a:t>要抓住主要人物，对他的动作、语言、神态等进行具体描写，突出人物的特点，表现出人物品质。</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22"/>
          <p:cNvGrpSpPr/>
          <p:nvPr/>
        </p:nvGrpSpPr>
        <p:grpSpPr bwMode="auto">
          <a:xfrm>
            <a:off x="5713413" y="3062817"/>
            <a:ext cx="2573568" cy="1056216"/>
            <a:chOff x="5891917" y="2493384"/>
            <a:chExt cx="2572457" cy="765495"/>
          </a:xfrm>
        </p:grpSpPr>
        <p:sp>
          <p:nvSpPr>
            <p:cNvPr id="9218" name="矩形 18"/>
            <p:cNvSpPr>
              <a:spLocks noChangeArrowheads="1"/>
            </p:cNvSpPr>
            <p:nvPr/>
          </p:nvSpPr>
          <p:spPr bwMode="auto">
            <a:xfrm>
              <a:off x="6081418" y="2493384"/>
              <a:ext cx="2382956" cy="5425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rPr>
                <a:t>描写角度</a:t>
              </a:r>
            </a:p>
          </p:txBody>
        </p:sp>
        <p:sp>
          <p:nvSpPr>
            <p:cNvPr id="22" name="任意多边形: 形状 21"/>
            <p:cNvSpPr/>
            <p:nvPr/>
          </p:nvSpPr>
          <p:spPr>
            <a:xfrm>
              <a:off x="5891917" y="2694345"/>
              <a:ext cx="1269451" cy="564534"/>
            </a:xfrm>
            <a:custGeom>
              <a:avLst/>
              <a:gdLst>
                <a:gd name="connsiteX0" fmla="*/ 0 w 1269042"/>
                <a:gd name="connsiteY0" fmla="*/ 7951 h 563387"/>
                <a:gd name="connsiteX1" fmla="*/ 39756 w 1269042"/>
                <a:gd name="connsiteY1" fmla="*/ 0 h 563387"/>
                <a:gd name="connsiteX2" fmla="*/ 135172 w 1269042"/>
                <a:gd name="connsiteY2" fmla="*/ 7951 h 563387"/>
                <a:gd name="connsiteX3" fmla="*/ 182880 w 1269042"/>
                <a:gd name="connsiteY3" fmla="*/ 55659 h 563387"/>
                <a:gd name="connsiteX4" fmla="*/ 222636 w 1269042"/>
                <a:gd name="connsiteY4" fmla="*/ 103367 h 563387"/>
                <a:gd name="connsiteX5" fmla="*/ 230587 w 1269042"/>
                <a:gd name="connsiteY5" fmla="*/ 254442 h 563387"/>
                <a:gd name="connsiteX6" fmla="*/ 278295 w 1269042"/>
                <a:gd name="connsiteY6" fmla="*/ 310101 h 563387"/>
                <a:gd name="connsiteX7" fmla="*/ 294198 w 1269042"/>
                <a:gd name="connsiteY7" fmla="*/ 333955 h 563387"/>
                <a:gd name="connsiteX8" fmla="*/ 318052 w 1269042"/>
                <a:gd name="connsiteY8" fmla="*/ 357809 h 563387"/>
                <a:gd name="connsiteX9" fmla="*/ 365760 w 1269042"/>
                <a:gd name="connsiteY9" fmla="*/ 405517 h 563387"/>
                <a:gd name="connsiteX10" fmla="*/ 405516 w 1269042"/>
                <a:gd name="connsiteY10" fmla="*/ 413468 h 563387"/>
                <a:gd name="connsiteX11" fmla="*/ 437321 w 1269042"/>
                <a:gd name="connsiteY11" fmla="*/ 421419 h 563387"/>
                <a:gd name="connsiteX12" fmla="*/ 485029 w 1269042"/>
                <a:gd name="connsiteY12" fmla="*/ 429371 h 563387"/>
                <a:gd name="connsiteX13" fmla="*/ 524786 w 1269042"/>
                <a:gd name="connsiteY13" fmla="*/ 437322 h 563387"/>
                <a:gd name="connsiteX14" fmla="*/ 548640 w 1269042"/>
                <a:gd name="connsiteY14" fmla="*/ 453225 h 563387"/>
                <a:gd name="connsiteX15" fmla="*/ 1200646 w 1269042"/>
                <a:gd name="connsiteY15" fmla="*/ 461176 h 563387"/>
                <a:gd name="connsiteX16" fmla="*/ 1248354 w 1269042"/>
                <a:gd name="connsiteY16" fmla="*/ 532738 h 563387"/>
                <a:gd name="connsiteX17" fmla="*/ 1200646 w 1269042"/>
                <a:gd name="connsiteY17" fmla="*/ 556591 h 56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69042" h="563387">
                  <a:moveTo>
                    <a:pt x="0" y="7951"/>
                  </a:moveTo>
                  <a:cubicBezTo>
                    <a:pt x="13252" y="5301"/>
                    <a:pt x="26242" y="0"/>
                    <a:pt x="39756" y="0"/>
                  </a:cubicBezTo>
                  <a:cubicBezTo>
                    <a:pt x="71672" y="0"/>
                    <a:pt x="103876" y="1692"/>
                    <a:pt x="135172" y="7951"/>
                  </a:cubicBezTo>
                  <a:cubicBezTo>
                    <a:pt x="156891" y="12295"/>
                    <a:pt x="171543" y="42432"/>
                    <a:pt x="182880" y="55659"/>
                  </a:cubicBezTo>
                  <a:cubicBezTo>
                    <a:pt x="228795" y="109228"/>
                    <a:pt x="187488" y="50647"/>
                    <a:pt x="222636" y="103367"/>
                  </a:cubicBezTo>
                  <a:cubicBezTo>
                    <a:pt x="225286" y="153725"/>
                    <a:pt x="223773" y="204476"/>
                    <a:pt x="230587" y="254442"/>
                  </a:cubicBezTo>
                  <a:cubicBezTo>
                    <a:pt x="232560" y="268913"/>
                    <a:pt x="274635" y="305831"/>
                    <a:pt x="278295" y="310101"/>
                  </a:cubicBezTo>
                  <a:cubicBezTo>
                    <a:pt x="284514" y="317357"/>
                    <a:pt x="288080" y="326614"/>
                    <a:pt x="294198" y="333955"/>
                  </a:cubicBezTo>
                  <a:cubicBezTo>
                    <a:pt x="301397" y="342594"/>
                    <a:pt x="310853" y="349170"/>
                    <a:pt x="318052" y="357809"/>
                  </a:cubicBezTo>
                  <a:cubicBezTo>
                    <a:pt x="339035" y="382989"/>
                    <a:pt x="329457" y="389383"/>
                    <a:pt x="365760" y="405517"/>
                  </a:cubicBezTo>
                  <a:cubicBezTo>
                    <a:pt x="378110" y="411006"/>
                    <a:pt x="392323" y="410536"/>
                    <a:pt x="405516" y="413468"/>
                  </a:cubicBezTo>
                  <a:cubicBezTo>
                    <a:pt x="416184" y="415839"/>
                    <a:pt x="426605" y="419276"/>
                    <a:pt x="437321" y="421419"/>
                  </a:cubicBezTo>
                  <a:cubicBezTo>
                    <a:pt x="453130" y="424581"/>
                    <a:pt x="469167" y="426487"/>
                    <a:pt x="485029" y="429371"/>
                  </a:cubicBezTo>
                  <a:cubicBezTo>
                    <a:pt x="498326" y="431789"/>
                    <a:pt x="511534" y="434672"/>
                    <a:pt x="524786" y="437322"/>
                  </a:cubicBezTo>
                  <a:cubicBezTo>
                    <a:pt x="532737" y="442623"/>
                    <a:pt x="540343" y="448484"/>
                    <a:pt x="548640" y="453225"/>
                  </a:cubicBezTo>
                  <a:cubicBezTo>
                    <a:pt x="738868" y="561926"/>
                    <a:pt x="1030862" y="463353"/>
                    <a:pt x="1200646" y="461176"/>
                  </a:cubicBezTo>
                  <a:cubicBezTo>
                    <a:pt x="1239770" y="466765"/>
                    <a:pt x="1301603" y="456669"/>
                    <a:pt x="1248354" y="532738"/>
                  </a:cubicBezTo>
                  <a:cubicBezTo>
                    <a:pt x="1198132" y="604483"/>
                    <a:pt x="1200646" y="523180"/>
                    <a:pt x="1200646" y="556591"/>
                  </a:cubicBezTo>
                </a:path>
              </a:pathLst>
            </a:custGeom>
          </p:spPr>
          <p:style>
            <a:lnRef idx="2">
              <a:schemeClr val="accent5"/>
            </a:lnRef>
            <a:fillRef idx="0">
              <a:schemeClr val="accent5"/>
            </a:fillRef>
            <a:effectRef idx="1">
              <a:schemeClr val="accent5"/>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grpSp>
      <p:grpSp>
        <p:nvGrpSpPr>
          <p:cNvPr id="3" name="组合 20"/>
          <p:cNvGrpSpPr/>
          <p:nvPr/>
        </p:nvGrpSpPr>
        <p:grpSpPr bwMode="auto">
          <a:xfrm>
            <a:off x="2190981" y="2882901"/>
            <a:ext cx="1633309" cy="1261533"/>
            <a:chOff x="2339605" y="2274073"/>
            <a:chExt cx="1548583" cy="832980"/>
          </a:xfrm>
        </p:grpSpPr>
        <p:sp>
          <p:nvSpPr>
            <p:cNvPr id="9221" name="矩形 17"/>
            <p:cNvSpPr>
              <a:spLocks noChangeArrowheads="1"/>
            </p:cNvSpPr>
            <p:nvPr/>
          </p:nvSpPr>
          <p:spPr bwMode="auto">
            <a:xfrm>
              <a:off x="2339605" y="2404918"/>
              <a:ext cx="1217704" cy="494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rPr>
                <a:t>内容</a:t>
              </a:r>
            </a:p>
          </p:txBody>
        </p:sp>
        <p:sp>
          <p:nvSpPr>
            <p:cNvPr id="20" name="任意多边形: 形状 19"/>
            <p:cNvSpPr/>
            <p:nvPr/>
          </p:nvSpPr>
          <p:spPr>
            <a:xfrm>
              <a:off x="2556129" y="2274073"/>
              <a:ext cx="1332059" cy="832980"/>
            </a:xfrm>
            <a:custGeom>
              <a:avLst/>
              <a:gdLst>
                <a:gd name="connsiteX0" fmla="*/ 1288133 w 1288133"/>
                <a:gd name="connsiteY0" fmla="*/ 397565 h 866692"/>
                <a:gd name="connsiteX1" fmla="*/ 1272230 w 1288133"/>
                <a:gd name="connsiteY1" fmla="*/ 349857 h 866692"/>
                <a:gd name="connsiteX2" fmla="*/ 1216571 w 1288133"/>
                <a:gd name="connsiteY2" fmla="*/ 294198 h 866692"/>
                <a:gd name="connsiteX3" fmla="*/ 1152961 w 1288133"/>
                <a:gd name="connsiteY3" fmla="*/ 214685 h 866692"/>
                <a:gd name="connsiteX4" fmla="*/ 1121155 w 1288133"/>
                <a:gd name="connsiteY4" fmla="*/ 166977 h 866692"/>
                <a:gd name="connsiteX5" fmla="*/ 1025740 w 1288133"/>
                <a:gd name="connsiteY5" fmla="*/ 79513 h 866692"/>
                <a:gd name="connsiteX6" fmla="*/ 985983 w 1288133"/>
                <a:gd name="connsiteY6" fmla="*/ 55659 h 866692"/>
                <a:gd name="connsiteX7" fmla="*/ 946227 w 1288133"/>
                <a:gd name="connsiteY7" fmla="*/ 39757 h 866692"/>
                <a:gd name="connsiteX8" fmla="*/ 922373 w 1288133"/>
                <a:gd name="connsiteY8" fmla="*/ 31805 h 866692"/>
                <a:gd name="connsiteX9" fmla="*/ 898519 w 1288133"/>
                <a:gd name="connsiteY9" fmla="*/ 15903 h 866692"/>
                <a:gd name="connsiteX10" fmla="*/ 842860 w 1288133"/>
                <a:gd name="connsiteY10" fmla="*/ 0 h 866692"/>
                <a:gd name="connsiteX11" fmla="*/ 699736 w 1288133"/>
                <a:gd name="connsiteY11" fmla="*/ 7951 h 866692"/>
                <a:gd name="connsiteX12" fmla="*/ 675882 w 1288133"/>
                <a:gd name="connsiteY12" fmla="*/ 31805 h 866692"/>
                <a:gd name="connsiteX13" fmla="*/ 659980 w 1288133"/>
                <a:gd name="connsiteY13" fmla="*/ 87464 h 866692"/>
                <a:gd name="connsiteX14" fmla="*/ 667931 w 1288133"/>
                <a:gd name="connsiteY14" fmla="*/ 278296 h 866692"/>
                <a:gd name="connsiteX15" fmla="*/ 723590 w 1288133"/>
                <a:gd name="connsiteY15" fmla="*/ 357809 h 866692"/>
                <a:gd name="connsiteX16" fmla="*/ 747444 w 1288133"/>
                <a:gd name="connsiteY16" fmla="*/ 397565 h 866692"/>
                <a:gd name="connsiteX17" fmla="*/ 826957 w 1288133"/>
                <a:gd name="connsiteY17" fmla="*/ 461176 h 866692"/>
                <a:gd name="connsiteX18" fmla="*/ 866714 w 1288133"/>
                <a:gd name="connsiteY18" fmla="*/ 516835 h 866692"/>
                <a:gd name="connsiteX19" fmla="*/ 874665 w 1288133"/>
                <a:gd name="connsiteY19" fmla="*/ 540689 h 866692"/>
                <a:gd name="connsiteX20" fmla="*/ 858762 w 1288133"/>
                <a:gd name="connsiteY20" fmla="*/ 683812 h 866692"/>
                <a:gd name="connsiteX21" fmla="*/ 826957 w 1288133"/>
                <a:gd name="connsiteY21" fmla="*/ 707666 h 866692"/>
                <a:gd name="connsiteX22" fmla="*/ 771298 w 1288133"/>
                <a:gd name="connsiteY22" fmla="*/ 731520 h 866692"/>
                <a:gd name="connsiteX23" fmla="*/ 365782 w 1288133"/>
                <a:gd name="connsiteY23" fmla="*/ 739471 h 866692"/>
                <a:gd name="connsiteX24" fmla="*/ 310122 w 1288133"/>
                <a:gd name="connsiteY24" fmla="*/ 763325 h 866692"/>
                <a:gd name="connsiteX25" fmla="*/ 278317 w 1288133"/>
                <a:gd name="connsiteY25" fmla="*/ 779228 h 866692"/>
                <a:gd name="connsiteX26" fmla="*/ 246512 w 1288133"/>
                <a:gd name="connsiteY26" fmla="*/ 811033 h 866692"/>
                <a:gd name="connsiteX27" fmla="*/ 198804 w 1288133"/>
                <a:gd name="connsiteY27" fmla="*/ 826936 h 866692"/>
                <a:gd name="connsiteX28" fmla="*/ 47729 w 1288133"/>
                <a:gd name="connsiteY28" fmla="*/ 858741 h 866692"/>
                <a:gd name="connsiteX29" fmla="*/ 23875 w 1288133"/>
                <a:gd name="connsiteY29" fmla="*/ 866692 h 866692"/>
                <a:gd name="connsiteX30" fmla="*/ 7973 w 1288133"/>
                <a:gd name="connsiteY30" fmla="*/ 834887 h 86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88133" h="866692">
                  <a:moveTo>
                    <a:pt x="1288133" y="397565"/>
                  </a:moveTo>
                  <a:cubicBezTo>
                    <a:pt x="1282832" y="381662"/>
                    <a:pt x="1281772" y="363639"/>
                    <a:pt x="1272230" y="349857"/>
                  </a:cubicBezTo>
                  <a:cubicBezTo>
                    <a:pt x="1257295" y="328284"/>
                    <a:pt x="1232962" y="314686"/>
                    <a:pt x="1216571" y="294198"/>
                  </a:cubicBezTo>
                  <a:cubicBezTo>
                    <a:pt x="1195368" y="267694"/>
                    <a:pt x="1171789" y="242926"/>
                    <a:pt x="1152961" y="214685"/>
                  </a:cubicBezTo>
                  <a:cubicBezTo>
                    <a:pt x="1142359" y="198782"/>
                    <a:pt x="1133593" y="181488"/>
                    <a:pt x="1121155" y="166977"/>
                  </a:cubicBezTo>
                  <a:cubicBezTo>
                    <a:pt x="1093544" y="134764"/>
                    <a:pt x="1061483" y="103342"/>
                    <a:pt x="1025740" y="79513"/>
                  </a:cubicBezTo>
                  <a:cubicBezTo>
                    <a:pt x="1012881" y="70940"/>
                    <a:pt x="999806" y="62570"/>
                    <a:pt x="985983" y="55659"/>
                  </a:cubicBezTo>
                  <a:cubicBezTo>
                    <a:pt x="973217" y="49276"/>
                    <a:pt x="959591" y="44769"/>
                    <a:pt x="946227" y="39757"/>
                  </a:cubicBezTo>
                  <a:cubicBezTo>
                    <a:pt x="938379" y="36814"/>
                    <a:pt x="929870" y="35553"/>
                    <a:pt x="922373" y="31805"/>
                  </a:cubicBezTo>
                  <a:cubicBezTo>
                    <a:pt x="913826" y="27531"/>
                    <a:pt x="907066" y="20177"/>
                    <a:pt x="898519" y="15903"/>
                  </a:cubicBezTo>
                  <a:cubicBezTo>
                    <a:pt x="887107" y="10197"/>
                    <a:pt x="853057" y="2549"/>
                    <a:pt x="842860" y="0"/>
                  </a:cubicBezTo>
                  <a:cubicBezTo>
                    <a:pt x="795152" y="2650"/>
                    <a:pt x="746674" y="-989"/>
                    <a:pt x="699736" y="7951"/>
                  </a:cubicBezTo>
                  <a:cubicBezTo>
                    <a:pt x="688690" y="10055"/>
                    <a:pt x="682119" y="22449"/>
                    <a:pt x="675882" y="31805"/>
                  </a:cubicBezTo>
                  <a:cubicBezTo>
                    <a:pt x="671320" y="38649"/>
                    <a:pt x="661040" y="83223"/>
                    <a:pt x="659980" y="87464"/>
                  </a:cubicBezTo>
                  <a:cubicBezTo>
                    <a:pt x="662630" y="151075"/>
                    <a:pt x="659517" y="215189"/>
                    <a:pt x="667931" y="278296"/>
                  </a:cubicBezTo>
                  <a:cubicBezTo>
                    <a:pt x="673863" y="322786"/>
                    <a:pt x="699980" y="327454"/>
                    <a:pt x="723590" y="357809"/>
                  </a:cubicBezTo>
                  <a:cubicBezTo>
                    <a:pt x="733078" y="370008"/>
                    <a:pt x="736516" y="386637"/>
                    <a:pt x="747444" y="397565"/>
                  </a:cubicBezTo>
                  <a:cubicBezTo>
                    <a:pt x="771445" y="421566"/>
                    <a:pt x="808129" y="432935"/>
                    <a:pt x="826957" y="461176"/>
                  </a:cubicBezTo>
                  <a:cubicBezTo>
                    <a:pt x="850211" y="496056"/>
                    <a:pt x="837126" y="477385"/>
                    <a:pt x="866714" y="516835"/>
                  </a:cubicBezTo>
                  <a:cubicBezTo>
                    <a:pt x="869364" y="524786"/>
                    <a:pt x="875064" y="532317"/>
                    <a:pt x="874665" y="540689"/>
                  </a:cubicBezTo>
                  <a:cubicBezTo>
                    <a:pt x="872382" y="588636"/>
                    <a:pt x="871949" y="637658"/>
                    <a:pt x="858762" y="683812"/>
                  </a:cubicBezTo>
                  <a:cubicBezTo>
                    <a:pt x="855121" y="696554"/>
                    <a:pt x="837741" y="699963"/>
                    <a:pt x="826957" y="707666"/>
                  </a:cubicBezTo>
                  <a:cubicBezTo>
                    <a:pt x="807644" y="721461"/>
                    <a:pt x="796784" y="730593"/>
                    <a:pt x="771298" y="731520"/>
                  </a:cubicBezTo>
                  <a:cubicBezTo>
                    <a:pt x="636189" y="736433"/>
                    <a:pt x="500954" y="736821"/>
                    <a:pt x="365782" y="739471"/>
                  </a:cubicBezTo>
                  <a:cubicBezTo>
                    <a:pt x="313544" y="752531"/>
                    <a:pt x="352829" y="738921"/>
                    <a:pt x="310122" y="763325"/>
                  </a:cubicBezTo>
                  <a:cubicBezTo>
                    <a:pt x="299831" y="769206"/>
                    <a:pt x="287799" y="772116"/>
                    <a:pt x="278317" y="779228"/>
                  </a:cubicBezTo>
                  <a:cubicBezTo>
                    <a:pt x="266323" y="788224"/>
                    <a:pt x="259368" y="803319"/>
                    <a:pt x="246512" y="811033"/>
                  </a:cubicBezTo>
                  <a:cubicBezTo>
                    <a:pt x="232138" y="819657"/>
                    <a:pt x="215241" y="823648"/>
                    <a:pt x="198804" y="826936"/>
                  </a:cubicBezTo>
                  <a:cubicBezTo>
                    <a:pt x="178811" y="830935"/>
                    <a:pt x="89221" y="846887"/>
                    <a:pt x="47729" y="858741"/>
                  </a:cubicBezTo>
                  <a:cubicBezTo>
                    <a:pt x="39670" y="861043"/>
                    <a:pt x="31826" y="864042"/>
                    <a:pt x="23875" y="866692"/>
                  </a:cubicBezTo>
                  <a:cubicBezTo>
                    <a:pt x="-4909" y="847503"/>
                    <a:pt x="-4251" y="859337"/>
                    <a:pt x="7973" y="834887"/>
                  </a:cubicBezTo>
                </a:path>
              </a:pathLst>
            </a:custGeom>
          </p:spPr>
          <p:style>
            <a:lnRef idx="2">
              <a:schemeClr val="accent5"/>
            </a:lnRef>
            <a:fillRef idx="0">
              <a:schemeClr val="accent5"/>
            </a:fillRef>
            <a:effectRef idx="1">
              <a:schemeClr val="accent5"/>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grpSp>
      <p:sp>
        <p:nvSpPr>
          <p:cNvPr id="5" name="矩形 4"/>
          <p:cNvSpPr/>
          <p:nvPr/>
        </p:nvSpPr>
        <p:spPr>
          <a:xfrm>
            <a:off x="2882900" y="321845"/>
            <a:ext cx="3838575" cy="1798826"/>
          </a:xfrm>
          <a:prstGeom prst="rect">
            <a:avLst/>
          </a:prstGeom>
          <a:noFill/>
          <a:ln>
            <a:noFill/>
          </a:ln>
          <a:effectLst/>
        </p:spPr>
        <p:txBody>
          <a:bodyPr anchor="ct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7030A0"/>
                </a:solidFill>
                <a:effectLst/>
                <a:uLnTx/>
                <a:uFillTx/>
                <a:latin typeface="等线 Light" panose="02010600030101010101" pitchFamily="2" charset="-122"/>
                <a:ea typeface="宋体" panose="02010600030101010101" pitchFamily="2" charset="-122"/>
                <a:cs typeface="+mn-cs"/>
              </a:rPr>
              <a:t>第三步：思维导图</a:t>
            </a:r>
          </a:p>
        </p:txBody>
      </p:sp>
      <p:grpSp>
        <p:nvGrpSpPr>
          <p:cNvPr id="6" name="组合 7"/>
          <p:cNvGrpSpPr/>
          <p:nvPr/>
        </p:nvGrpSpPr>
        <p:grpSpPr bwMode="auto">
          <a:xfrm>
            <a:off x="3768725" y="963085"/>
            <a:ext cx="2066925" cy="3155949"/>
            <a:chOff x="3831681" y="833856"/>
            <a:chExt cx="2067339" cy="2365965"/>
          </a:xfrm>
        </p:grpSpPr>
        <p:pic>
          <p:nvPicPr>
            <p:cNvPr id="9225" name="图片 6"/>
            <p:cNvPicPr>
              <a:picLocks noChangeAspect="1" noChangeArrowheads="1"/>
            </p:cNvPicPr>
            <p:nvPr/>
          </p:nvPicPr>
          <p:blipFill>
            <a:blip r:embed="rId2" cstate="email"/>
            <a:srcRect/>
            <a:stretch>
              <a:fillRect/>
            </a:stretch>
          </p:blipFill>
          <p:spPr bwMode="auto">
            <a:xfrm>
              <a:off x="4327241" y="833856"/>
              <a:ext cx="1331475" cy="17761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椭圆 3"/>
            <p:cNvSpPr/>
            <p:nvPr/>
          </p:nvSpPr>
          <p:spPr>
            <a:xfrm>
              <a:off x="3831681" y="2428621"/>
              <a:ext cx="2067339" cy="771200"/>
            </a:xfrm>
            <a:prstGeom prst="ellipse">
              <a:avLst/>
            </a:prstGeom>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B050"/>
                  </a:solidFill>
                  <a:effectLst/>
                  <a:uLnTx/>
                  <a:uFillTx/>
                  <a:latin typeface="黑体" panose="02010609060101010101" pitchFamily="49" charset="-122"/>
                  <a:ea typeface="黑体" panose="02010609060101010101" pitchFamily="49" charset="-122"/>
                  <a:cs typeface="+mn-cs"/>
                </a:rPr>
                <a:t>写什么</a:t>
              </a:r>
            </a:p>
          </p:txBody>
        </p:sp>
      </p:grpSp>
      <p:grpSp>
        <p:nvGrpSpPr>
          <p:cNvPr id="7" name="组合 12"/>
          <p:cNvGrpSpPr/>
          <p:nvPr/>
        </p:nvGrpSpPr>
        <p:grpSpPr bwMode="auto">
          <a:xfrm>
            <a:off x="4841875" y="3966633"/>
            <a:ext cx="3987800" cy="2982252"/>
            <a:chOff x="4904347" y="3086589"/>
            <a:chExt cx="3987643" cy="2236323"/>
          </a:xfrm>
        </p:grpSpPr>
        <p:sp>
          <p:nvSpPr>
            <p:cNvPr id="10" name="椭圆 9"/>
            <p:cNvSpPr/>
            <p:nvPr/>
          </p:nvSpPr>
          <p:spPr>
            <a:xfrm>
              <a:off x="4904347" y="3086589"/>
              <a:ext cx="3911446" cy="1926910"/>
            </a:xfrm>
            <a:prstGeom prst="ellipse">
              <a:avLst/>
            </a:prstGeom>
          </p:spPr>
          <p:style>
            <a:lnRef idx="2">
              <a:schemeClr val="accent5"/>
            </a:lnRef>
            <a:fillRef idx="1">
              <a:schemeClr val="lt1"/>
            </a:fillRef>
            <a:effectRef idx="0">
              <a:schemeClr val="accent5"/>
            </a:effectRef>
            <a:fontRef idx="minor">
              <a:schemeClr val="dk1"/>
            </a:fontRef>
          </p:style>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en-US" altLang="zh-CN" sz="4265" b="1"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p:txBody>
        </p:sp>
        <p:sp>
          <p:nvSpPr>
            <p:cNvPr id="7183" name="矩形 11"/>
            <p:cNvSpPr>
              <a:spLocks noChangeArrowheads="1"/>
            </p:cNvSpPr>
            <p:nvPr/>
          </p:nvSpPr>
          <p:spPr bwMode="auto">
            <a:xfrm>
              <a:off x="5301206" y="3284995"/>
              <a:ext cx="3590784" cy="20379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00"/>
                  </a:solidFill>
                  <a:effectLst/>
                  <a:uLnTx/>
                  <a:uFillTx/>
                  <a:latin typeface="等线" panose="02010600030101010101" pitchFamily="2" charset="-122"/>
                  <a:ea typeface="等线" panose="02010600030101010101" pitchFamily="2" charset="-122"/>
                  <a:cs typeface="+mn-cs"/>
                </a:rPr>
                <a:t>面部表情、眼神、动作、语言、心理活动</a:t>
              </a:r>
              <a:r>
                <a:rPr kumimoji="0" lang="en-US" altLang="zh-CN" sz="4265" b="1" i="0" u="none" strike="noStrike" kern="1200" cap="none" spc="0" normalizeH="0" baseline="0" noProof="0" dirty="0">
                  <a:ln>
                    <a:noFill/>
                  </a:ln>
                  <a:solidFill>
                    <a:srgbClr val="000000"/>
                  </a:solidFill>
                  <a:effectLst/>
                  <a:uLnTx/>
                  <a:uFillTx/>
                  <a:latin typeface="等线" panose="02010600030101010101" pitchFamily="2" charset="-122"/>
                  <a:ea typeface="等线" panose="02010600030101010101" pitchFamily="2" charset="-122"/>
                  <a:cs typeface="+mn-cs"/>
                </a:rPr>
                <a:t>……</a:t>
              </a:r>
              <a:endParaRPr kumimoji="0" lang="zh-CN" altLang="en-US" sz="2400" b="0"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p:txBody>
        </p:sp>
      </p:grpSp>
      <p:grpSp>
        <p:nvGrpSpPr>
          <p:cNvPr id="8" name="组合 15"/>
          <p:cNvGrpSpPr/>
          <p:nvPr/>
        </p:nvGrpSpPr>
        <p:grpSpPr bwMode="auto">
          <a:xfrm>
            <a:off x="511175" y="3994151"/>
            <a:ext cx="4210050" cy="2626483"/>
            <a:chOff x="272797" y="3107053"/>
            <a:chExt cx="4209768" cy="1969542"/>
          </a:xfrm>
        </p:grpSpPr>
        <p:sp>
          <p:nvSpPr>
            <p:cNvPr id="9" name="椭圆 8"/>
            <p:cNvSpPr/>
            <p:nvPr/>
          </p:nvSpPr>
          <p:spPr>
            <a:xfrm>
              <a:off x="272797" y="3107053"/>
              <a:ext cx="3997057" cy="1776123"/>
            </a:xfrm>
            <a:prstGeom prst="ellipse">
              <a:avLst/>
            </a:prstGeom>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p:txBody>
        </p:sp>
        <p:sp>
          <p:nvSpPr>
            <p:cNvPr id="7181" name="矩形 14"/>
            <p:cNvSpPr>
              <a:spLocks noChangeArrowheads="1"/>
            </p:cNvSpPr>
            <p:nvPr/>
          </p:nvSpPr>
          <p:spPr bwMode="auto">
            <a:xfrm>
              <a:off x="571227" y="3530846"/>
              <a:ext cx="3911338" cy="15457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00"/>
                  </a:solidFill>
                  <a:effectLst/>
                  <a:uLnTx/>
                  <a:uFillTx/>
                  <a:latin typeface="等线" panose="02010600030101010101" pitchFamily="2" charset="-122"/>
                  <a:ea typeface="等线" panose="02010600030101010101" pitchFamily="2" charset="-122"/>
                  <a:cs typeface="+mn-cs"/>
                </a:rPr>
                <a:t>感动、生气、伤心、兴奋、入迷</a:t>
              </a:r>
              <a:r>
                <a:rPr kumimoji="0" lang="en-US" altLang="zh-CN" sz="4265" b="1" i="0" u="none" strike="noStrike" kern="1200" cap="none" spc="0" normalizeH="0" baseline="0" noProof="0" dirty="0">
                  <a:ln>
                    <a:noFill/>
                  </a:ln>
                  <a:solidFill>
                    <a:srgbClr val="000000"/>
                  </a:solidFill>
                  <a:effectLst/>
                  <a:uLnTx/>
                  <a:uFillTx/>
                  <a:latin typeface="等线" panose="02010600030101010101" pitchFamily="2" charset="-122"/>
                  <a:ea typeface="等线" panose="02010600030101010101" pitchFamily="2" charset="-122"/>
                  <a:cs typeface="+mn-cs"/>
                </a:rPr>
                <a:t>……</a:t>
              </a:r>
              <a:endParaRPr kumimoji="0" lang="zh-CN" altLang="en-US" sz="4265" b="1" i="0" u="none" strike="noStrike" kern="1200" cap="none" spc="0" normalizeH="0" baseline="0" noProof="0" dirty="0">
                <a:ln>
                  <a:noFill/>
                </a:ln>
                <a:solidFill>
                  <a:srgbClr val="000000"/>
                </a:solidFill>
                <a:effectLst/>
                <a:uLnTx/>
                <a:uFillTx/>
                <a:latin typeface="等线" panose="02010600030101010101" pitchFamily="2" charset="-122"/>
                <a:ea typeface="等线" panose="02010600030101010101" pitchFamily="2" charset="-122"/>
                <a:cs typeface="+mn-cs"/>
              </a:endParaRP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barn(inVertical)">
                                      <p:cBhvr>
                                        <p:cTn id="26" dur="500"/>
                                        <p:tgtEl>
                                          <p:spTgt spid="2"/>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nodeType="click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5"/>
          <p:cNvGrpSpPr/>
          <p:nvPr/>
        </p:nvGrpSpPr>
        <p:grpSpPr bwMode="auto">
          <a:xfrm>
            <a:off x="3457576" y="596900"/>
            <a:ext cx="2068513" cy="2819400"/>
            <a:chOff x="3768071" y="973616"/>
            <a:chExt cx="2067339" cy="2114887"/>
          </a:xfrm>
        </p:grpSpPr>
        <p:pic>
          <p:nvPicPr>
            <p:cNvPr id="10242" name="图片 2"/>
            <p:cNvPicPr>
              <a:picLocks noChangeAspect="1" noChangeArrowheads="1"/>
            </p:cNvPicPr>
            <p:nvPr/>
          </p:nvPicPr>
          <p:blipFill>
            <a:blip r:embed="rId2" cstate="email"/>
            <a:srcRect/>
            <a:stretch>
              <a:fillRect/>
            </a:stretch>
          </p:blipFill>
          <p:spPr bwMode="auto">
            <a:xfrm>
              <a:off x="4252350" y="973616"/>
              <a:ext cx="1221275" cy="1442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椭圆 3"/>
            <p:cNvSpPr/>
            <p:nvPr/>
          </p:nvSpPr>
          <p:spPr>
            <a:xfrm>
              <a:off x="3768071" y="2316855"/>
              <a:ext cx="2067339" cy="771648"/>
            </a:xfrm>
            <a:prstGeom prst="ellipse">
              <a:avLst/>
            </a:prstGeom>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B050"/>
                  </a:solidFill>
                  <a:effectLst/>
                  <a:uLnTx/>
                  <a:uFillTx/>
                  <a:latin typeface="黑体" panose="02010609060101010101" pitchFamily="49" charset="-122"/>
                  <a:ea typeface="黑体" panose="02010609060101010101" pitchFamily="49" charset="-122"/>
                  <a:cs typeface="+mn-cs"/>
                </a:rPr>
                <a:t>怎么写</a:t>
              </a:r>
            </a:p>
          </p:txBody>
        </p:sp>
      </p:grpSp>
      <p:grpSp>
        <p:nvGrpSpPr>
          <p:cNvPr id="3" name="组合 12"/>
          <p:cNvGrpSpPr/>
          <p:nvPr/>
        </p:nvGrpSpPr>
        <p:grpSpPr bwMode="auto">
          <a:xfrm>
            <a:off x="6481764" y="1253066"/>
            <a:ext cx="2185987" cy="2167737"/>
            <a:chOff x="5390984" y="3257551"/>
            <a:chExt cx="2185661" cy="1626045"/>
          </a:xfrm>
        </p:grpSpPr>
        <p:sp>
          <p:nvSpPr>
            <p:cNvPr id="10" name="椭圆 9"/>
            <p:cNvSpPr/>
            <p:nvPr/>
          </p:nvSpPr>
          <p:spPr>
            <a:xfrm>
              <a:off x="5390984" y="3257551"/>
              <a:ext cx="2126933" cy="1236847"/>
            </a:xfrm>
            <a:prstGeom prst="ellipse">
              <a:avLst/>
            </a:prstGeom>
          </p:spPr>
          <p:style>
            <a:lnRef idx="2">
              <a:schemeClr val="accent5"/>
            </a:lnRef>
            <a:fillRef idx="1">
              <a:schemeClr val="lt1"/>
            </a:fillRef>
            <a:effectRef idx="0">
              <a:schemeClr val="accent5"/>
            </a:effectRef>
            <a:fontRef idx="minor">
              <a:schemeClr val="dk1"/>
            </a:fontRef>
          </p:style>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en-US" altLang="zh-CN" sz="4265" b="1"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p:txBody>
        </p:sp>
        <p:sp>
          <p:nvSpPr>
            <p:cNvPr id="10246" name="矩形 11"/>
            <p:cNvSpPr>
              <a:spLocks noChangeArrowheads="1"/>
            </p:cNvSpPr>
            <p:nvPr/>
          </p:nvSpPr>
          <p:spPr bwMode="auto">
            <a:xfrm>
              <a:off x="5572660" y="3337365"/>
              <a:ext cx="2003985" cy="1546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rPr>
                <a:t>写好人物的动作</a:t>
              </a:r>
              <a:endParaRPr kumimoji="0" lang="zh-CN" altLang="en-US" sz="24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grpSp>
      <p:grpSp>
        <p:nvGrpSpPr>
          <p:cNvPr id="5" name="组合 15"/>
          <p:cNvGrpSpPr/>
          <p:nvPr/>
        </p:nvGrpSpPr>
        <p:grpSpPr bwMode="auto">
          <a:xfrm>
            <a:off x="484189" y="1519769"/>
            <a:ext cx="2501900" cy="2270860"/>
            <a:chOff x="266970" y="3257550"/>
            <a:chExt cx="2500085" cy="1703344"/>
          </a:xfrm>
        </p:grpSpPr>
        <p:sp>
          <p:nvSpPr>
            <p:cNvPr id="9" name="椭圆 8"/>
            <p:cNvSpPr/>
            <p:nvPr/>
          </p:nvSpPr>
          <p:spPr>
            <a:xfrm>
              <a:off x="266970" y="3257550"/>
              <a:ext cx="2151088" cy="1409865"/>
            </a:xfrm>
            <a:prstGeom prst="ellipse">
              <a:avLst/>
            </a:prstGeom>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p:txBody>
        </p:sp>
        <p:sp>
          <p:nvSpPr>
            <p:cNvPr id="10249" name="矩形 14"/>
            <p:cNvSpPr>
              <a:spLocks noChangeArrowheads="1"/>
            </p:cNvSpPr>
            <p:nvPr/>
          </p:nvSpPr>
          <p:spPr bwMode="auto">
            <a:xfrm>
              <a:off x="326413" y="3414713"/>
              <a:ext cx="2440642" cy="15461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rPr>
                <a:t>开门见山，点明主题</a:t>
              </a:r>
            </a:p>
          </p:txBody>
        </p:sp>
      </p:grpSp>
      <p:grpSp>
        <p:nvGrpSpPr>
          <p:cNvPr id="6" name="组合 13"/>
          <p:cNvGrpSpPr/>
          <p:nvPr/>
        </p:nvGrpSpPr>
        <p:grpSpPr bwMode="auto">
          <a:xfrm>
            <a:off x="2592392" y="1729318"/>
            <a:ext cx="1441555" cy="1090083"/>
            <a:chOff x="2830664" y="1129364"/>
            <a:chExt cx="1441996" cy="818706"/>
          </a:xfrm>
        </p:grpSpPr>
        <p:sp>
          <p:nvSpPr>
            <p:cNvPr id="10251" name="矩形 17"/>
            <p:cNvSpPr>
              <a:spLocks noChangeArrowheads="1"/>
            </p:cNvSpPr>
            <p:nvPr/>
          </p:nvSpPr>
          <p:spPr bwMode="auto">
            <a:xfrm>
              <a:off x="2987940" y="1129364"/>
              <a:ext cx="1284720" cy="5622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rPr>
                <a:t>开头</a:t>
              </a:r>
            </a:p>
          </p:txBody>
        </p:sp>
        <p:sp>
          <p:nvSpPr>
            <p:cNvPr id="11" name="任意多边形: 形状 10"/>
            <p:cNvSpPr/>
            <p:nvPr/>
          </p:nvSpPr>
          <p:spPr>
            <a:xfrm>
              <a:off x="2830664" y="1487051"/>
              <a:ext cx="859100" cy="461019"/>
            </a:xfrm>
            <a:custGeom>
              <a:avLst/>
              <a:gdLst>
                <a:gd name="connsiteX0" fmla="*/ 858741 w 858741"/>
                <a:gd name="connsiteY0" fmla="*/ 461176 h 461176"/>
                <a:gd name="connsiteX1" fmla="*/ 763326 w 858741"/>
                <a:gd name="connsiteY1" fmla="*/ 437322 h 461176"/>
                <a:gd name="connsiteX2" fmla="*/ 739472 w 858741"/>
                <a:gd name="connsiteY2" fmla="*/ 429370 h 461176"/>
                <a:gd name="connsiteX3" fmla="*/ 715618 w 858741"/>
                <a:gd name="connsiteY3" fmla="*/ 413468 h 461176"/>
                <a:gd name="connsiteX4" fmla="*/ 675861 w 858741"/>
                <a:gd name="connsiteY4" fmla="*/ 381663 h 461176"/>
                <a:gd name="connsiteX5" fmla="*/ 652007 w 858741"/>
                <a:gd name="connsiteY5" fmla="*/ 373711 h 461176"/>
                <a:gd name="connsiteX6" fmla="*/ 596348 w 858741"/>
                <a:gd name="connsiteY6" fmla="*/ 326003 h 461176"/>
                <a:gd name="connsiteX7" fmla="*/ 556592 w 858741"/>
                <a:gd name="connsiteY7" fmla="*/ 294198 h 461176"/>
                <a:gd name="connsiteX8" fmla="*/ 532738 w 858741"/>
                <a:gd name="connsiteY8" fmla="*/ 270344 h 461176"/>
                <a:gd name="connsiteX9" fmla="*/ 492981 w 858741"/>
                <a:gd name="connsiteY9" fmla="*/ 246490 h 461176"/>
                <a:gd name="connsiteX10" fmla="*/ 381663 w 858741"/>
                <a:gd name="connsiteY10" fmla="*/ 190831 h 461176"/>
                <a:gd name="connsiteX11" fmla="*/ 262393 w 858741"/>
                <a:gd name="connsiteY11" fmla="*/ 198783 h 461176"/>
                <a:gd name="connsiteX12" fmla="*/ 214686 w 858741"/>
                <a:gd name="connsiteY12" fmla="*/ 230588 h 461176"/>
                <a:gd name="connsiteX13" fmla="*/ 103367 w 858741"/>
                <a:gd name="connsiteY13" fmla="*/ 222636 h 461176"/>
                <a:gd name="connsiteX14" fmla="*/ 71562 w 858741"/>
                <a:gd name="connsiteY14" fmla="*/ 166977 h 461176"/>
                <a:gd name="connsiteX15" fmla="*/ 55659 w 858741"/>
                <a:gd name="connsiteY15" fmla="*/ 135172 h 461176"/>
                <a:gd name="connsiteX16" fmla="*/ 47708 w 858741"/>
                <a:gd name="connsiteY16" fmla="*/ 111318 h 461176"/>
                <a:gd name="connsiteX17" fmla="*/ 31806 w 858741"/>
                <a:gd name="connsiteY17" fmla="*/ 87464 h 461176"/>
                <a:gd name="connsiteX18" fmla="*/ 15903 w 858741"/>
                <a:gd name="connsiteY18" fmla="*/ 31805 h 461176"/>
                <a:gd name="connsiteX19" fmla="*/ 7952 w 858741"/>
                <a:gd name="connsiteY19" fmla="*/ 7951 h 461176"/>
                <a:gd name="connsiteX20" fmla="*/ 0 w 858741"/>
                <a:gd name="connsiteY20" fmla="*/ 0 h 461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58741" h="461176">
                  <a:moveTo>
                    <a:pt x="858741" y="461176"/>
                  </a:moveTo>
                  <a:cubicBezTo>
                    <a:pt x="794503" y="450469"/>
                    <a:pt x="826323" y="458321"/>
                    <a:pt x="763326" y="437322"/>
                  </a:cubicBezTo>
                  <a:cubicBezTo>
                    <a:pt x="755375" y="434671"/>
                    <a:pt x="746446" y="434019"/>
                    <a:pt x="739472" y="429370"/>
                  </a:cubicBezTo>
                  <a:cubicBezTo>
                    <a:pt x="731521" y="424069"/>
                    <a:pt x="723263" y="419202"/>
                    <a:pt x="715618" y="413468"/>
                  </a:cubicBezTo>
                  <a:cubicBezTo>
                    <a:pt x="702041" y="403285"/>
                    <a:pt x="690252" y="390658"/>
                    <a:pt x="675861" y="381663"/>
                  </a:cubicBezTo>
                  <a:cubicBezTo>
                    <a:pt x="668753" y="377221"/>
                    <a:pt x="659958" y="376362"/>
                    <a:pt x="652007" y="373711"/>
                  </a:cubicBezTo>
                  <a:cubicBezTo>
                    <a:pt x="572051" y="313743"/>
                    <a:pt x="662797" y="384146"/>
                    <a:pt x="596348" y="326003"/>
                  </a:cubicBezTo>
                  <a:cubicBezTo>
                    <a:pt x="583576" y="314828"/>
                    <a:pt x="569364" y="305373"/>
                    <a:pt x="556592" y="294198"/>
                  </a:cubicBezTo>
                  <a:cubicBezTo>
                    <a:pt x="548129" y="286793"/>
                    <a:pt x="541734" y="277091"/>
                    <a:pt x="532738" y="270344"/>
                  </a:cubicBezTo>
                  <a:cubicBezTo>
                    <a:pt x="520374" y="261071"/>
                    <a:pt x="505688" y="255287"/>
                    <a:pt x="492981" y="246490"/>
                  </a:cubicBezTo>
                  <a:cubicBezTo>
                    <a:pt x="408076" y="187710"/>
                    <a:pt x="460622" y="203992"/>
                    <a:pt x="381663" y="190831"/>
                  </a:cubicBezTo>
                  <a:cubicBezTo>
                    <a:pt x="341906" y="193482"/>
                    <a:pt x="301154" y="189554"/>
                    <a:pt x="262393" y="198783"/>
                  </a:cubicBezTo>
                  <a:cubicBezTo>
                    <a:pt x="243800" y="203210"/>
                    <a:pt x="214686" y="230588"/>
                    <a:pt x="214686" y="230588"/>
                  </a:cubicBezTo>
                  <a:cubicBezTo>
                    <a:pt x="177580" y="227937"/>
                    <a:pt x="139056" y="233133"/>
                    <a:pt x="103367" y="222636"/>
                  </a:cubicBezTo>
                  <a:cubicBezTo>
                    <a:pt x="82926" y="216624"/>
                    <a:pt x="78365" y="182850"/>
                    <a:pt x="71562" y="166977"/>
                  </a:cubicBezTo>
                  <a:cubicBezTo>
                    <a:pt x="66893" y="156082"/>
                    <a:pt x="60328" y="146067"/>
                    <a:pt x="55659" y="135172"/>
                  </a:cubicBezTo>
                  <a:cubicBezTo>
                    <a:pt x="52357" y="127468"/>
                    <a:pt x="51456" y="118815"/>
                    <a:pt x="47708" y="111318"/>
                  </a:cubicBezTo>
                  <a:cubicBezTo>
                    <a:pt x="43434" y="102771"/>
                    <a:pt x="36080" y="96011"/>
                    <a:pt x="31806" y="87464"/>
                  </a:cubicBezTo>
                  <a:cubicBezTo>
                    <a:pt x="25449" y="74749"/>
                    <a:pt x="19302" y="43701"/>
                    <a:pt x="15903" y="31805"/>
                  </a:cubicBezTo>
                  <a:cubicBezTo>
                    <a:pt x="13601" y="23746"/>
                    <a:pt x="11700" y="15448"/>
                    <a:pt x="7952" y="7951"/>
                  </a:cubicBezTo>
                  <a:cubicBezTo>
                    <a:pt x="6276" y="4598"/>
                    <a:pt x="2651" y="2650"/>
                    <a:pt x="0" y="0"/>
                  </a:cubicBezTo>
                </a:path>
              </a:pathLst>
            </a:custGeom>
          </p:spPr>
          <p:style>
            <a:lnRef idx="2">
              <a:schemeClr val="accent5"/>
            </a:lnRef>
            <a:fillRef idx="0">
              <a:schemeClr val="accent5"/>
            </a:fillRef>
            <a:effectRef idx="1">
              <a:schemeClr val="accent5"/>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grpSp>
      <p:grpSp>
        <p:nvGrpSpPr>
          <p:cNvPr id="7" name="组合 30"/>
          <p:cNvGrpSpPr/>
          <p:nvPr/>
        </p:nvGrpSpPr>
        <p:grpSpPr bwMode="auto">
          <a:xfrm>
            <a:off x="5316538" y="2309285"/>
            <a:ext cx="1485900" cy="895350"/>
            <a:chOff x="5554620" y="1565339"/>
            <a:chExt cx="1487021" cy="670744"/>
          </a:xfrm>
        </p:grpSpPr>
        <p:sp>
          <p:nvSpPr>
            <p:cNvPr id="10254" name="矩形 18"/>
            <p:cNvSpPr>
              <a:spLocks noChangeArrowheads="1"/>
            </p:cNvSpPr>
            <p:nvPr/>
          </p:nvSpPr>
          <p:spPr bwMode="auto">
            <a:xfrm>
              <a:off x="5754352" y="1565339"/>
              <a:ext cx="1285296" cy="560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rPr>
                <a:t>中间</a:t>
              </a:r>
            </a:p>
          </p:txBody>
        </p:sp>
        <p:sp>
          <p:nvSpPr>
            <p:cNvPr id="17" name="任意多边形: 形状 16"/>
            <p:cNvSpPr/>
            <p:nvPr/>
          </p:nvSpPr>
          <p:spPr>
            <a:xfrm>
              <a:off x="5554620" y="2012502"/>
              <a:ext cx="1487021" cy="223581"/>
            </a:xfrm>
            <a:custGeom>
              <a:avLst/>
              <a:gdLst>
                <a:gd name="connsiteX0" fmla="*/ 0 w 1487021"/>
                <a:gd name="connsiteY0" fmla="*/ 223129 h 223129"/>
                <a:gd name="connsiteX1" fmla="*/ 747422 w 1487021"/>
                <a:gd name="connsiteY1" fmla="*/ 207227 h 223129"/>
                <a:gd name="connsiteX2" fmla="*/ 771276 w 1487021"/>
                <a:gd name="connsiteY2" fmla="*/ 199276 h 223129"/>
                <a:gd name="connsiteX3" fmla="*/ 811033 w 1487021"/>
                <a:gd name="connsiteY3" fmla="*/ 191324 h 223129"/>
                <a:gd name="connsiteX4" fmla="*/ 930302 w 1487021"/>
                <a:gd name="connsiteY4" fmla="*/ 111811 h 223129"/>
                <a:gd name="connsiteX5" fmla="*/ 978010 w 1487021"/>
                <a:gd name="connsiteY5" fmla="*/ 80006 h 223129"/>
                <a:gd name="connsiteX6" fmla="*/ 1049572 w 1487021"/>
                <a:gd name="connsiteY6" fmla="*/ 24347 h 223129"/>
                <a:gd name="connsiteX7" fmla="*/ 1073426 w 1487021"/>
                <a:gd name="connsiteY7" fmla="*/ 16396 h 223129"/>
                <a:gd name="connsiteX8" fmla="*/ 1423283 w 1487021"/>
                <a:gd name="connsiteY8" fmla="*/ 72055 h 223129"/>
                <a:gd name="connsiteX9" fmla="*/ 1455088 w 1487021"/>
                <a:gd name="connsiteY9" fmla="*/ 95909 h 223129"/>
                <a:gd name="connsiteX10" fmla="*/ 1463040 w 1487021"/>
                <a:gd name="connsiteY10" fmla="*/ 119763 h 223129"/>
                <a:gd name="connsiteX11" fmla="*/ 1478942 w 1487021"/>
                <a:gd name="connsiteY11" fmla="*/ 143616 h 22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7021" h="223129">
                  <a:moveTo>
                    <a:pt x="0" y="223129"/>
                  </a:moveTo>
                  <a:cubicBezTo>
                    <a:pt x="331049" y="195542"/>
                    <a:pt x="-66116" y="226368"/>
                    <a:pt x="747422" y="207227"/>
                  </a:cubicBezTo>
                  <a:cubicBezTo>
                    <a:pt x="755801" y="207030"/>
                    <a:pt x="763145" y="201309"/>
                    <a:pt x="771276" y="199276"/>
                  </a:cubicBezTo>
                  <a:cubicBezTo>
                    <a:pt x="784387" y="195998"/>
                    <a:pt x="797781" y="193975"/>
                    <a:pt x="811033" y="191324"/>
                  </a:cubicBezTo>
                  <a:cubicBezTo>
                    <a:pt x="884823" y="147049"/>
                    <a:pt x="824956" y="184236"/>
                    <a:pt x="930302" y="111811"/>
                  </a:cubicBezTo>
                  <a:cubicBezTo>
                    <a:pt x="946052" y="100983"/>
                    <a:pt x="964495" y="93521"/>
                    <a:pt x="978010" y="80006"/>
                  </a:cubicBezTo>
                  <a:cubicBezTo>
                    <a:pt x="998592" y="59424"/>
                    <a:pt x="1021040" y="33857"/>
                    <a:pt x="1049572" y="24347"/>
                  </a:cubicBezTo>
                  <a:lnTo>
                    <a:pt x="1073426" y="16396"/>
                  </a:lnTo>
                  <a:cubicBezTo>
                    <a:pt x="1512855" y="27663"/>
                    <a:pt x="1295584" y="-55646"/>
                    <a:pt x="1423283" y="72055"/>
                  </a:cubicBezTo>
                  <a:cubicBezTo>
                    <a:pt x="1432654" y="81426"/>
                    <a:pt x="1444486" y="87958"/>
                    <a:pt x="1455088" y="95909"/>
                  </a:cubicBezTo>
                  <a:cubicBezTo>
                    <a:pt x="1457739" y="103860"/>
                    <a:pt x="1457804" y="113218"/>
                    <a:pt x="1463040" y="119763"/>
                  </a:cubicBezTo>
                  <a:cubicBezTo>
                    <a:pt x="1483020" y="144737"/>
                    <a:pt x="1496395" y="126165"/>
                    <a:pt x="1478942" y="143616"/>
                  </a:cubicBezTo>
                </a:path>
              </a:pathLst>
            </a:custGeom>
          </p:spPr>
          <p:style>
            <a:lnRef idx="2">
              <a:schemeClr val="accent5"/>
            </a:lnRef>
            <a:fillRef idx="0">
              <a:schemeClr val="accent5"/>
            </a:fillRef>
            <a:effectRef idx="1">
              <a:schemeClr val="accent5"/>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grpSp>
      <p:grpSp>
        <p:nvGrpSpPr>
          <p:cNvPr id="8" name="组合 24"/>
          <p:cNvGrpSpPr/>
          <p:nvPr/>
        </p:nvGrpSpPr>
        <p:grpSpPr bwMode="auto">
          <a:xfrm>
            <a:off x="6561139" y="2753786"/>
            <a:ext cx="2185987" cy="2167736"/>
            <a:chOff x="5390984" y="3257551"/>
            <a:chExt cx="2185661" cy="1626045"/>
          </a:xfrm>
        </p:grpSpPr>
        <p:sp>
          <p:nvSpPr>
            <p:cNvPr id="26" name="椭圆 25"/>
            <p:cNvSpPr/>
            <p:nvPr/>
          </p:nvSpPr>
          <p:spPr>
            <a:xfrm>
              <a:off x="5390984" y="3257551"/>
              <a:ext cx="2126933" cy="1236847"/>
            </a:xfrm>
            <a:prstGeom prst="ellipse">
              <a:avLst/>
            </a:prstGeom>
          </p:spPr>
          <p:style>
            <a:lnRef idx="2">
              <a:schemeClr val="accent5"/>
            </a:lnRef>
            <a:fillRef idx="1">
              <a:schemeClr val="lt1"/>
            </a:fillRef>
            <a:effectRef idx="0">
              <a:schemeClr val="accent5"/>
            </a:effectRef>
            <a:fontRef idx="minor">
              <a:schemeClr val="dk1"/>
            </a:fontRef>
          </p:style>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en-US" altLang="zh-CN" sz="4265" b="1"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p:txBody>
        </p:sp>
        <p:sp>
          <p:nvSpPr>
            <p:cNvPr id="10258" name="矩形 26"/>
            <p:cNvSpPr>
              <a:spLocks noChangeArrowheads="1"/>
            </p:cNvSpPr>
            <p:nvPr/>
          </p:nvSpPr>
          <p:spPr bwMode="auto">
            <a:xfrm>
              <a:off x="5572660" y="3337365"/>
              <a:ext cx="2003985" cy="1546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rPr>
                <a:t>写好人物的语言</a:t>
              </a:r>
              <a:endParaRPr kumimoji="0" lang="zh-CN" altLang="en-US" sz="24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grpSp>
      <p:grpSp>
        <p:nvGrpSpPr>
          <p:cNvPr id="12" name="组合 27"/>
          <p:cNvGrpSpPr/>
          <p:nvPr/>
        </p:nvGrpSpPr>
        <p:grpSpPr bwMode="auto">
          <a:xfrm>
            <a:off x="6572251" y="4324354"/>
            <a:ext cx="2185988" cy="2167736"/>
            <a:chOff x="5390984" y="3257551"/>
            <a:chExt cx="2185661" cy="1626045"/>
          </a:xfrm>
        </p:grpSpPr>
        <p:sp>
          <p:nvSpPr>
            <p:cNvPr id="29" name="椭圆 28"/>
            <p:cNvSpPr/>
            <p:nvPr/>
          </p:nvSpPr>
          <p:spPr>
            <a:xfrm>
              <a:off x="5390984" y="3257551"/>
              <a:ext cx="2126932" cy="1236847"/>
            </a:xfrm>
            <a:prstGeom prst="ellipse">
              <a:avLst/>
            </a:prstGeom>
          </p:spPr>
          <p:style>
            <a:lnRef idx="2">
              <a:schemeClr val="accent5"/>
            </a:lnRef>
            <a:fillRef idx="1">
              <a:schemeClr val="lt1"/>
            </a:fillRef>
            <a:effectRef idx="0">
              <a:schemeClr val="accent5"/>
            </a:effectRef>
            <a:fontRef idx="minor">
              <a:schemeClr val="dk1"/>
            </a:fontRef>
          </p:style>
          <p:txBody>
            <a:bodyPr anchor="ct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en-US" altLang="zh-CN" sz="4265" b="1"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p:txBody>
        </p:sp>
        <p:sp>
          <p:nvSpPr>
            <p:cNvPr id="10261" name="矩形 29"/>
            <p:cNvSpPr>
              <a:spLocks noChangeArrowheads="1"/>
            </p:cNvSpPr>
            <p:nvPr/>
          </p:nvSpPr>
          <p:spPr bwMode="auto">
            <a:xfrm>
              <a:off x="5572660" y="3337365"/>
              <a:ext cx="2003985" cy="1546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rPr>
                <a:t>写好人物的神态</a:t>
              </a:r>
              <a:endParaRPr kumimoji="0" lang="zh-CN" altLang="en-US" sz="24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grpSp>
      <p:grpSp>
        <p:nvGrpSpPr>
          <p:cNvPr id="13" name="组合 38"/>
          <p:cNvGrpSpPr/>
          <p:nvPr/>
        </p:nvGrpSpPr>
        <p:grpSpPr bwMode="auto">
          <a:xfrm>
            <a:off x="3609975" y="3477683"/>
            <a:ext cx="1432237" cy="1335615"/>
            <a:chOff x="3609891" y="2608028"/>
            <a:chExt cx="1433046" cy="1001865"/>
          </a:xfrm>
        </p:grpSpPr>
        <p:sp>
          <p:nvSpPr>
            <p:cNvPr id="10263" name="矩形 32"/>
            <p:cNvSpPr>
              <a:spLocks noChangeArrowheads="1"/>
            </p:cNvSpPr>
            <p:nvPr/>
          </p:nvSpPr>
          <p:spPr bwMode="auto">
            <a:xfrm>
              <a:off x="3757884" y="2950797"/>
              <a:ext cx="1285053" cy="561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rPr>
                <a:t>结尾</a:t>
              </a:r>
            </a:p>
          </p:txBody>
        </p:sp>
        <p:sp>
          <p:nvSpPr>
            <p:cNvPr id="35" name="任意多边形: 形状 34"/>
            <p:cNvSpPr/>
            <p:nvPr/>
          </p:nvSpPr>
          <p:spPr>
            <a:xfrm>
              <a:off x="3609891" y="2608028"/>
              <a:ext cx="1235773" cy="1001865"/>
            </a:xfrm>
            <a:custGeom>
              <a:avLst/>
              <a:gdLst>
                <a:gd name="connsiteX0" fmla="*/ 1144988 w 1235773"/>
                <a:gd name="connsiteY0" fmla="*/ 0 h 1001865"/>
                <a:gd name="connsiteX1" fmla="*/ 1192696 w 1235773"/>
                <a:gd name="connsiteY1" fmla="*/ 230588 h 1001865"/>
                <a:gd name="connsiteX2" fmla="*/ 1224501 w 1235773"/>
                <a:gd name="connsiteY2" fmla="*/ 294199 h 1001865"/>
                <a:gd name="connsiteX3" fmla="*/ 1224501 w 1235773"/>
                <a:gd name="connsiteY3" fmla="*/ 580446 h 1001865"/>
                <a:gd name="connsiteX4" fmla="*/ 1208599 w 1235773"/>
                <a:gd name="connsiteY4" fmla="*/ 604300 h 1001865"/>
                <a:gd name="connsiteX5" fmla="*/ 1160891 w 1235773"/>
                <a:gd name="connsiteY5" fmla="*/ 659959 h 1001865"/>
                <a:gd name="connsiteX6" fmla="*/ 1113183 w 1235773"/>
                <a:gd name="connsiteY6" fmla="*/ 699715 h 1001865"/>
                <a:gd name="connsiteX7" fmla="*/ 1001865 w 1235773"/>
                <a:gd name="connsiteY7" fmla="*/ 771277 h 1001865"/>
                <a:gd name="connsiteX8" fmla="*/ 954157 w 1235773"/>
                <a:gd name="connsiteY8" fmla="*/ 811033 h 1001865"/>
                <a:gd name="connsiteX9" fmla="*/ 882595 w 1235773"/>
                <a:gd name="connsiteY9" fmla="*/ 850790 h 1001865"/>
                <a:gd name="connsiteX10" fmla="*/ 795131 w 1235773"/>
                <a:gd name="connsiteY10" fmla="*/ 930303 h 1001865"/>
                <a:gd name="connsiteX11" fmla="*/ 739472 w 1235773"/>
                <a:gd name="connsiteY11" fmla="*/ 993913 h 1001865"/>
                <a:gd name="connsiteX12" fmla="*/ 715618 w 1235773"/>
                <a:gd name="connsiteY12" fmla="*/ 1001865 h 1001865"/>
                <a:gd name="connsiteX13" fmla="*/ 238539 w 1235773"/>
                <a:gd name="connsiteY13" fmla="*/ 985962 h 1001865"/>
                <a:gd name="connsiteX14" fmla="*/ 182880 w 1235773"/>
                <a:gd name="connsiteY14" fmla="*/ 930303 h 1001865"/>
                <a:gd name="connsiteX15" fmla="*/ 143124 w 1235773"/>
                <a:gd name="connsiteY15" fmla="*/ 906449 h 1001865"/>
                <a:gd name="connsiteX16" fmla="*/ 119270 w 1235773"/>
                <a:gd name="connsiteY16" fmla="*/ 890547 h 1001865"/>
                <a:gd name="connsiteX17" fmla="*/ 0 w 1235773"/>
                <a:gd name="connsiteY17" fmla="*/ 890547 h 1001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35773" h="1001865">
                  <a:moveTo>
                    <a:pt x="1144988" y="0"/>
                  </a:moveTo>
                  <a:cubicBezTo>
                    <a:pt x="1170786" y="245076"/>
                    <a:pt x="1138192" y="67072"/>
                    <a:pt x="1192696" y="230588"/>
                  </a:cubicBezTo>
                  <a:cubicBezTo>
                    <a:pt x="1213009" y="291528"/>
                    <a:pt x="1182640" y="252338"/>
                    <a:pt x="1224501" y="294199"/>
                  </a:cubicBezTo>
                  <a:cubicBezTo>
                    <a:pt x="1237709" y="413077"/>
                    <a:pt x="1241249" y="412958"/>
                    <a:pt x="1224501" y="580446"/>
                  </a:cubicBezTo>
                  <a:cubicBezTo>
                    <a:pt x="1223550" y="589955"/>
                    <a:pt x="1214153" y="596524"/>
                    <a:pt x="1208599" y="604300"/>
                  </a:cubicBezTo>
                  <a:cubicBezTo>
                    <a:pt x="1190503" y="629634"/>
                    <a:pt x="1183504" y="639858"/>
                    <a:pt x="1160891" y="659959"/>
                  </a:cubicBezTo>
                  <a:cubicBezTo>
                    <a:pt x="1145419" y="673712"/>
                    <a:pt x="1130142" y="687844"/>
                    <a:pt x="1113183" y="699715"/>
                  </a:cubicBezTo>
                  <a:cubicBezTo>
                    <a:pt x="1077045" y="725012"/>
                    <a:pt x="1035753" y="743037"/>
                    <a:pt x="1001865" y="771277"/>
                  </a:cubicBezTo>
                  <a:cubicBezTo>
                    <a:pt x="985962" y="784529"/>
                    <a:pt x="971381" y="799550"/>
                    <a:pt x="954157" y="811033"/>
                  </a:cubicBezTo>
                  <a:cubicBezTo>
                    <a:pt x="931452" y="826170"/>
                    <a:pt x="904888" y="835053"/>
                    <a:pt x="882595" y="850790"/>
                  </a:cubicBezTo>
                  <a:cubicBezTo>
                    <a:pt x="879585" y="852915"/>
                    <a:pt x="811343" y="910849"/>
                    <a:pt x="795131" y="930303"/>
                  </a:cubicBezTo>
                  <a:cubicBezTo>
                    <a:pt x="764477" y="967088"/>
                    <a:pt x="794527" y="952622"/>
                    <a:pt x="739472" y="993913"/>
                  </a:cubicBezTo>
                  <a:cubicBezTo>
                    <a:pt x="732767" y="998942"/>
                    <a:pt x="723569" y="999214"/>
                    <a:pt x="715618" y="1001865"/>
                  </a:cubicBezTo>
                  <a:cubicBezTo>
                    <a:pt x="556592" y="996564"/>
                    <a:pt x="396237" y="1007145"/>
                    <a:pt x="238539" y="985962"/>
                  </a:cubicBezTo>
                  <a:cubicBezTo>
                    <a:pt x="212535" y="982469"/>
                    <a:pt x="205379" y="943802"/>
                    <a:pt x="182880" y="930303"/>
                  </a:cubicBezTo>
                  <a:cubicBezTo>
                    <a:pt x="169628" y="922352"/>
                    <a:pt x="156229" y="914640"/>
                    <a:pt x="143124" y="906449"/>
                  </a:cubicBezTo>
                  <a:cubicBezTo>
                    <a:pt x="135020" y="901384"/>
                    <a:pt x="128768" y="891602"/>
                    <a:pt x="119270" y="890547"/>
                  </a:cubicBezTo>
                  <a:cubicBezTo>
                    <a:pt x="79756" y="886157"/>
                    <a:pt x="39757" y="890547"/>
                    <a:pt x="0" y="890547"/>
                  </a:cubicBezTo>
                </a:path>
              </a:pathLst>
            </a:custGeom>
          </p:spPr>
          <p:style>
            <a:lnRef idx="2">
              <a:schemeClr val="accent5"/>
            </a:lnRef>
            <a:fillRef idx="0">
              <a:schemeClr val="accent5"/>
            </a:fillRef>
            <a:effectRef idx="1">
              <a:schemeClr val="accent5"/>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grpSp>
      <p:grpSp>
        <p:nvGrpSpPr>
          <p:cNvPr id="14" name="组合 35"/>
          <p:cNvGrpSpPr/>
          <p:nvPr/>
        </p:nvGrpSpPr>
        <p:grpSpPr bwMode="auto">
          <a:xfrm>
            <a:off x="992188" y="4377269"/>
            <a:ext cx="3073400" cy="2354951"/>
            <a:chOff x="-414701" y="3604523"/>
            <a:chExt cx="3073412" cy="1766737"/>
          </a:xfrm>
        </p:grpSpPr>
        <p:sp>
          <p:nvSpPr>
            <p:cNvPr id="37" name="椭圆 36"/>
            <p:cNvSpPr/>
            <p:nvPr/>
          </p:nvSpPr>
          <p:spPr>
            <a:xfrm>
              <a:off x="-414701" y="3604523"/>
              <a:ext cx="3073412" cy="1524452"/>
            </a:xfrm>
            <a:prstGeom prst="ellipse">
              <a:avLst/>
            </a:prstGeom>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p:txBody>
        </p:sp>
        <p:sp>
          <p:nvSpPr>
            <p:cNvPr id="10267" name="矩形 37"/>
            <p:cNvSpPr>
              <a:spLocks noChangeArrowheads="1"/>
            </p:cNvSpPr>
            <p:nvPr/>
          </p:nvSpPr>
          <p:spPr bwMode="auto">
            <a:xfrm>
              <a:off x="-215351" y="3824801"/>
              <a:ext cx="2784958" cy="15464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rPr>
                <a:t>总结全文，写出自己的感受</a:t>
              </a: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barn(inVertical)">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500" fill="hold"/>
                                        <p:tgtEl>
                                          <p:spTgt spid="3"/>
                                        </p:tgtEl>
                                        <p:attrNameLst>
                                          <p:attrName>ppt_w</p:attrName>
                                        </p:attrNameLst>
                                      </p:cBhvr>
                                      <p:tavLst>
                                        <p:tav tm="0">
                                          <p:val>
                                            <p:fltVal val="0"/>
                                          </p:val>
                                        </p:tav>
                                        <p:tav tm="100000">
                                          <p:val>
                                            <p:strVal val="#ppt_w"/>
                                          </p:val>
                                        </p:tav>
                                      </p:tavLst>
                                    </p:anim>
                                    <p:anim calcmode="lin" valueType="num">
                                      <p:cBhvr>
                                        <p:cTn id="25" dur="500" fill="hold"/>
                                        <p:tgtEl>
                                          <p:spTgt spid="3"/>
                                        </p:tgtEl>
                                        <p:attrNameLst>
                                          <p:attrName>ppt_h</p:attrName>
                                        </p:attrNameLst>
                                      </p:cBhvr>
                                      <p:tavLst>
                                        <p:tav tm="0">
                                          <p:val>
                                            <p:fltVal val="0"/>
                                          </p:val>
                                        </p:tav>
                                        <p:tav tm="100000">
                                          <p:val>
                                            <p:strVal val="#ppt_h"/>
                                          </p:val>
                                        </p:tav>
                                      </p:tavLst>
                                    </p:anim>
                                    <p:animEffect transition="in" filter="fade">
                                      <p:cBhvr>
                                        <p:cTn id="26" dur="500"/>
                                        <p:tgtEl>
                                          <p:spTgt spid="3"/>
                                        </p:tgtEl>
                                      </p:cBhvr>
                                    </p:animEffect>
                                  </p:childTnLst>
                                </p:cTn>
                              </p:par>
                              <p:par>
                                <p:cTn id="27" presetID="53" presetClass="entr" presetSubtype="16" fill="hold"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500" fill="hold"/>
                                        <p:tgtEl>
                                          <p:spTgt spid="8"/>
                                        </p:tgtEl>
                                        <p:attrNameLst>
                                          <p:attrName>ppt_w</p:attrName>
                                        </p:attrNameLst>
                                      </p:cBhvr>
                                      <p:tavLst>
                                        <p:tav tm="0">
                                          <p:val>
                                            <p:fltVal val="0"/>
                                          </p:val>
                                        </p:tav>
                                        <p:tav tm="100000">
                                          <p:val>
                                            <p:strVal val="#ppt_w"/>
                                          </p:val>
                                        </p:tav>
                                      </p:tavLst>
                                    </p:anim>
                                    <p:anim calcmode="lin" valueType="num">
                                      <p:cBhvr>
                                        <p:cTn id="30" dur="500" fill="hold"/>
                                        <p:tgtEl>
                                          <p:spTgt spid="8"/>
                                        </p:tgtEl>
                                        <p:attrNameLst>
                                          <p:attrName>ppt_h</p:attrName>
                                        </p:attrNameLst>
                                      </p:cBhvr>
                                      <p:tavLst>
                                        <p:tav tm="0">
                                          <p:val>
                                            <p:fltVal val="0"/>
                                          </p:val>
                                        </p:tav>
                                        <p:tav tm="100000">
                                          <p:val>
                                            <p:strVal val="#ppt_h"/>
                                          </p:val>
                                        </p:tav>
                                      </p:tavLst>
                                    </p:anim>
                                    <p:animEffect transition="in" filter="fade">
                                      <p:cBhvr>
                                        <p:cTn id="31" dur="500"/>
                                        <p:tgtEl>
                                          <p:spTgt spid="8"/>
                                        </p:tgtEl>
                                      </p:cBhvr>
                                    </p:animEffect>
                                  </p:childTnLst>
                                </p:cTn>
                              </p:par>
                              <p:par>
                                <p:cTn id="32" presetID="53" presetClass="entr" presetSubtype="16" fill="hold" nodeType="with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p:cTn id="34" dur="500" fill="hold"/>
                                        <p:tgtEl>
                                          <p:spTgt spid="12"/>
                                        </p:tgtEl>
                                        <p:attrNameLst>
                                          <p:attrName>ppt_w</p:attrName>
                                        </p:attrNameLst>
                                      </p:cBhvr>
                                      <p:tavLst>
                                        <p:tav tm="0">
                                          <p:val>
                                            <p:fltVal val="0"/>
                                          </p:val>
                                        </p:tav>
                                        <p:tav tm="100000">
                                          <p:val>
                                            <p:strVal val="#ppt_w"/>
                                          </p:val>
                                        </p:tav>
                                      </p:tavLst>
                                    </p:anim>
                                    <p:anim calcmode="lin" valueType="num">
                                      <p:cBhvr>
                                        <p:cTn id="35" dur="500" fill="hold"/>
                                        <p:tgtEl>
                                          <p:spTgt spid="12"/>
                                        </p:tgtEl>
                                        <p:attrNameLst>
                                          <p:attrName>ppt_h</p:attrName>
                                        </p:attrNameLst>
                                      </p:cBhvr>
                                      <p:tavLst>
                                        <p:tav tm="0">
                                          <p:val>
                                            <p:fltVal val="0"/>
                                          </p:val>
                                        </p:tav>
                                        <p:tav tm="100000">
                                          <p:val>
                                            <p:strVal val="#ppt_h"/>
                                          </p:val>
                                        </p:tav>
                                      </p:tavLst>
                                    </p:anim>
                                    <p:animEffect transition="in" filter="fade">
                                      <p:cBhvr>
                                        <p:cTn id="36" dur="500"/>
                                        <p:tgtEl>
                                          <p:spTgt spid="12"/>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nodeType="click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barn(inVertical)">
                                      <p:cBhvr>
                                        <p:cTn id="41" dur="500"/>
                                        <p:tgtEl>
                                          <p:spTgt spid="13"/>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nodeType="click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animEffect transition="in" filter="fade">
                                      <p:cBhvr>
                                        <p:cTn id="4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669926" y="1955360"/>
            <a:ext cx="8023225" cy="4030334"/>
          </a:xfrm>
          <a:prstGeom prst="rect">
            <a:avLst/>
          </a:prstGeom>
          <a:noFill/>
          <a:ln>
            <a:noFill/>
          </a:ln>
          <a:effectLst/>
        </p:spPr>
        <p:txBody>
          <a:bodyPr anchor="ct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    </a:t>
            </a:r>
            <a:r>
              <a:rPr kumimoji="0" lang="zh-CN" altLang="en-US" sz="4265" b="1" i="0" u="none" strike="noStrike" kern="1200" cap="none" spc="0" normalizeH="0" baseline="0" noProof="0" dirty="0">
                <a:ln>
                  <a:noFill/>
                </a:ln>
                <a:solidFill>
                  <a:srgbClr val="7030A0"/>
                </a:solidFill>
                <a:effectLst/>
                <a:uLnTx/>
                <a:uFillTx/>
                <a:latin typeface="等线 Light" panose="02010600030101010101" pitchFamily="2" charset="-122"/>
                <a:ea typeface="等线 Light" panose="02010600030101010101" pitchFamily="2" charset="-122"/>
                <a:cs typeface="+mn-cs"/>
              </a:rPr>
              <a:t>第四步：方法</a:t>
            </a:r>
            <a:r>
              <a:rPr kumimoji="0" lang="zh-CN" altLang="en-US" sz="4265" b="1" i="0" u="none" strike="noStrike" kern="1200" cap="none" spc="0" normalizeH="0" baseline="0" noProof="0" dirty="0">
                <a:ln>
                  <a:noFill/>
                </a:ln>
                <a:solidFill>
                  <a:srgbClr val="FFFF00"/>
                </a:solidFill>
                <a:effectLst/>
                <a:uLnTx/>
                <a:uFillTx/>
                <a:latin typeface="等线 Light" panose="02010600030101010101" pitchFamily="2" charset="-122"/>
                <a:ea typeface="等线 Light" panose="02010600030101010101" pitchFamily="2" charset="-122"/>
                <a:cs typeface="+mn-cs"/>
              </a:rPr>
              <a:t>  </a:t>
            </a: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可以从多个角度写当时的样子，如人物的神态、动作、语言、心理活动及周围人的反应等。</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接连接符 3"/>
          <p:cNvCxnSpPr/>
          <p:nvPr/>
        </p:nvCxnSpPr>
        <p:spPr>
          <a:xfrm>
            <a:off x="6575425" y="1519768"/>
            <a:ext cx="0" cy="4705351"/>
          </a:xfrm>
          <a:prstGeom prst="line">
            <a:avLst/>
          </a:prstGeom>
          <a:ln>
            <a:prstDash val="dash"/>
          </a:ln>
        </p:spPr>
        <p:style>
          <a:lnRef idx="2">
            <a:schemeClr val="accent6"/>
          </a:lnRef>
          <a:fillRef idx="0">
            <a:schemeClr val="accent6"/>
          </a:fillRef>
          <a:effectRef idx="1">
            <a:schemeClr val="accent6"/>
          </a:effectRef>
          <a:fontRef idx="minor">
            <a:schemeClr val="tx1"/>
          </a:fontRef>
        </p:style>
      </p:cxnSp>
      <p:sp>
        <p:nvSpPr>
          <p:cNvPr id="12290" name="矩形 6"/>
          <p:cNvSpPr>
            <a:spLocks noChangeArrowheads="1"/>
          </p:cNvSpPr>
          <p:nvPr/>
        </p:nvSpPr>
        <p:spPr bwMode="auto">
          <a:xfrm>
            <a:off x="1933576" y="1911351"/>
            <a:ext cx="394017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他生气了</a:t>
            </a:r>
          </a:p>
        </p:txBody>
      </p:sp>
      <p:sp>
        <p:nvSpPr>
          <p:cNvPr id="12291" name="矩形 7"/>
          <p:cNvSpPr>
            <a:spLocks noChangeArrowheads="1"/>
          </p:cNvSpPr>
          <p:nvPr/>
        </p:nvSpPr>
        <p:spPr bwMode="auto">
          <a:xfrm>
            <a:off x="468313" y="2690285"/>
            <a:ext cx="6107112" cy="4741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在这个五彩缤纷的世界，每个人都有自己的喜怒哀乐，而那一次，他生气了。他生气的样子，我至今都无法忘掉。</a:t>
            </a:r>
            <a:r>
              <a:rPr kumimoji="0" lang="zh-CN" altLang="en-US" sz="4265" b="1" i="0" u="none" strike="noStrike" kern="1200" cap="none" spc="0" normalizeH="0" baseline="30000" noProof="0">
                <a:ln>
                  <a:noFill/>
                </a:ln>
                <a:solidFill>
                  <a:srgbClr val="0000FF"/>
                </a:solidFill>
                <a:effectLst/>
                <a:uLnTx/>
                <a:uFillTx/>
                <a:latin typeface="楷体" panose="02010609060101010101" pitchFamily="49" charset="-122"/>
                <a:ea typeface="楷体" panose="02010609060101010101" pitchFamily="49" charset="-122"/>
                <a:cs typeface="+mn-cs"/>
              </a:rPr>
              <a:t>①</a:t>
            </a:r>
          </a:p>
        </p:txBody>
      </p:sp>
      <p:sp>
        <p:nvSpPr>
          <p:cNvPr id="9" name="矩形 8"/>
          <p:cNvSpPr/>
          <p:nvPr/>
        </p:nvSpPr>
        <p:spPr>
          <a:xfrm>
            <a:off x="6656389" y="1813985"/>
            <a:ext cx="2185987" cy="5610254"/>
          </a:xfrm>
          <a:prstGeom prst="rect">
            <a:avLst/>
          </a:prstGeom>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3735"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    ①语言简洁，交代他当时生气的样子令“我”至今都无法忘掉。</a:t>
            </a:r>
            <a:endParaRPr kumimoji="0" lang="zh-CN" altLang="en-US" sz="373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endParaRPr>
          </a:p>
        </p:txBody>
      </p:sp>
      <p:sp>
        <p:nvSpPr>
          <p:cNvPr id="12293" name="矩形 1"/>
          <p:cNvSpPr>
            <a:spLocks noChangeArrowheads="1"/>
          </p:cNvSpPr>
          <p:nvPr/>
        </p:nvSpPr>
        <p:spPr bwMode="auto">
          <a:xfrm>
            <a:off x="468313" y="876301"/>
            <a:ext cx="25019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❋佳作引路</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矩形 7"/>
          <p:cNvSpPr>
            <a:spLocks noChangeArrowheads="1"/>
          </p:cNvSpPr>
          <p:nvPr/>
        </p:nvSpPr>
        <p:spPr bwMode="auto">
          <a:xfrm>
            <a:off x="833439" y="1280586"/>
            <a:ext cx="7823200" cy="66556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夜幕降临了，桌上的台灯发出微弱的光。因为玩了一天的游戏，所以在爸爸回来之前，我胡乱地把作业做完，就认认真真地坐在案前，心虚地等待着爸爸回来检查。“咚</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，在外面工作了一天的爸爸回来了。我的心怦怦直跳，在被检查之</a:t>
            </a:r>
          </a:p>
        </p:txBody>
      </p:sp>
    </p:spTree>
  </p:cSld>
  <p:clrMapOvr>
    <a:masterClrMapping/>
  </p:clrMapOvr>
  <p:transition spd="slow">
    <p:cover dir="rd"/>
  </p:transition>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接连接符 3"/>
          <p:cNvCxnSpPr/>
          <p:nvPr/>
        </p:nvCxnSpPr>
        <p:spPr>
          <a:xfrm>
            <a:off x="6808788" y="1388535"/>
            <a:ext cx="0" cy="4705351"/>
          </a:xfrm>
          <a:prstGeom prst="line">
            <a:avLst/>
          </a:prstGeom>
          <a:ln>
            <a:prstDash val="dash"/>
          </a:ln>
        </p:spPr>
        <p:style>
          <a:lnRef idx="2">
            <a:schemeClr val="accent6"/>
          </a:lnRef>
          <a:fillRef idx="0">
            <a:schemeClr val="accent6"/>
          </a:fillRef>
          <a:effectRef idx="1">
            <a:schemeClr val="accent6"/>
          </a:effectRef>
          <a:fontRef idx="minor">
            <a:schemeClr val="tx1"/>
          </a:fontRef>
        </p:style>
      </p:cxnSp>
      <p:sp>
        <p:nvSpPr>
          <p:cNvPr id="14338" name="矩形 7"/>
          <p:cNvSpPr>
            <a:spLocks noChangeArrowheads="1"/>
          </p:cNvSpPr>
          <p:nvPr/>
        </p:nvSpPr>
        <p:spPr bwMode="auto">
          <a:xfrm>
            <a:off x="388939" y="1274234"/>
            <a:ext cx="6342062" cy="7202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前，我的房间格外地静。</a:t>
            </a:r>
            <a:r>
              <a:rPr kumimoji="0" lang="zh-CN" altLang="en-US" sz="4265" b="1" i="0" u="none" strike="noStrike" kern="1200" cap="none" spc="0" normalizeH="0" baseline="30000" noProof="0">
                <a:ln>
                  <a:noFill/>
                </a:ln>
                <a:solidFill>
                  <a:srgbClr val="0000FF"/>
                </a:solidFill>
                <a:effectLst/>
                <a:uLnTx/>
                <a:uFillTx/>
                <a:latin typeface="楷体" panose="02010609060101010101" pitchFamily="49" charset="-122"/>
                <a:ea typeface="楷体" panose="02010609060101010101" pitchFamily="49" charset="-122"/>
                <a:cs typeface="+mn-cs"/>
              </a:rPr>
              <a:t>②</a:t>
            </a:r>
            <a:endParaRPr kumimoji="0" lang="en-US" altLang="zh-CN" sz="4265" b="1" i="0" u="none" strike="noStrike" kern="1200" cap="none" spc="0" normalizeH="0" baseline="30000" noProof="0">
              <a:ln>
                <a:noFill/>
              </a:ln>
              <a:solidFill>
                <a:srgbClr val="0000FF"/>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“过来。”仿佛是贼潜进屋子被人发现的惊吓、害怕，我带着这种情绪，胆战心惊地走到爸爸面前，准备迎接“火焰”。爸爸用极其微弱的声音，试图掩盖自己的怒火。</a:t>
            </a:r>
          </a:p>
        </p:txBody>
      </p:sp>
      <p:sp>
        <p:nvSpPr>
          <p:cNvPr id="9" name="矩形 8"/>
          <p:cNvSpPr/>
          <p:nvPr/>
        </p:nvSpPr>
        <p:spPr>
          <a:xfrm>
            <a:off x="6808789" y="2002368"/>
            <a:ext cx="2060575" cy="4920514"/>
          </a:xfrm>
          <a:prstGeom prst="rect">
            <a:avLst/>
          </a:prstGeom>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3735"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    ②环境描写渲染了气氛，烘托了“我”的心情。</a:t>
            </a:r>
            <a:endParaRPr kumimoji="0" lang="zh-CN" altLang="en-US" sz="373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文本框 1"/>
          <p:cNvSpPr txBox="1">
            <a:spLocks noChangeArrowheads="1"/>
          </p:cNvSpPr>
          <p:nvPr/>
        </p:nvSpPr>
        <p:spPr bwMode="auto">
          <a:xfrm>
            <a:off x="827089" y="1028700"/>
            <a:ext cx="7416800"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黑体" panose="02010609060101010101" pitchFamily="49" charset="-122"/>
                <a:ea typeface="黑体" panose="02010609060101010101" pitchFamily="49" charset="-122"/>
              </a:rPr>
              <a:t>    想象一下，“我”大喊着“下雨啰！下雨啰！</a:t>
            </a:r>
            <a:r>
              <a:rPr lang="en-US" altLang="zh-CN" sz="4265" b="1">
                <a:solidFill>
                  <a:prstClr val="black"/>
                </a:solidFill>
                <a:latin typeface="黑体" panose="02010609060101010101" pitchFamily="49" charset="-122"/>
                <a:ea typeface="黑体" panose="02010609060101010101" pitchFamily="49" charset="-122"/>
              </a:rPr>
              <a:t>”</a:t>
            </a:r>
            <a:r>
              <a:rPr lang="zh-CN" altLang="en-US" sz="4265" b="1">
                <a:solidFill>
                  <a:prstClr val="black"/>
                </a:solidFill>
                <a:latin typeface="黑体" panose="02010609060101010101" pitchFamily="49" charset="-122"/>
                <a:ea typeface="黑体" panose="02010609060101010101" pitchFamily="49" charset="-122"/>
              </a:rPr>
              <a:t>的神情是怎样的？</a:t>
            </a:r>
          </a:p>
        </p:txBody>
      </p:sp>
      <p:pic>
        <p:nvPicPr>
          <p:cNvPr id="3" name="图片 2"/>
          <p:cNvPicPr>
            <a:picLocks noChangeAspect="1"/>
          </p:cNvPicPr>
          <p:nvPr/>
        </p:nvPicPr>
        <p:blipFill>
          <a:blip r:embed="rId2" cstate="email"/>
          <a:stretch>
            <a:fillRect/>
          </a:stretch>
        </p:blipFill>
        <p:spPr>
          <a:xfrm>
            <a:off x="5724128" y="3044959"/>
            <a:ext cx="2981544" cy="2855885"/>
          </a:xfrm>
          <a:prstGeom prst="rect">
            <a:avLst/>
          </a:prstGeom>
          <a:ln>
            <a:noFill/>
          </a:ln>
          <a:effectLst>
            <a:softEdge rad="112500"/>
          </a:effectLst>
        </p:spPr>
      </p:pic>
      <p:sp>
        <p:nvSpPr>
          <p:cNvPr id="4" name="文本框 3"/>
          <p:cNvSpPr txBox="1">
            <a:spLocks noChangeArrowheads="1"/>
          </p:cNvSpPr>
          <p:nvPr/>
        </p:nvSpPr>
        <p:spPr bwMode="auto">
          <a:xfrm>
            <a:off x="900114" y="3333751"/>
            <a:ext cx="4608512"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    激动的、欢快的、天真烂漫的</a:t>
            </a:r>
            <a:r>
              <a:rPr lang="en-US" altLang="zh-CN" sz="4265" b="1">
                <a:solidFill>
                  <a:srgbClr val="0000FF"/>
                </a:solidFill>
                <a:latin typeface="楷体" panose="02010609060101010101" pitchFamily="49" charset="-122"/>
                <a:ea typeface="楷体" panose="02010609060101010101" pitchFamily="49" charset="-122"/>
              </a:rPr>
              <a:t>……</a:t>
            </a:r>
            <a:endParaRPr lang="zh-CN" altLang="en-US" sz="4265" b="1">
              <a:solidFill>
                <a:srgbClr val="0000FF"/>
              </a:solidFill>
              <a:latin typeface="楷体" panose="02010609060101010101" pitchFamily="49" charset="-122"/>
              <a:ea typeface="楷体" panose="02010609060101010101" pitchFamily="49" charset="-122"/>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wipe(down)">
                                      <p:cBhvr>
                                        <p:cTn id="1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接连接符 3"/>
          <p:cNvCxnSpPr/>
          <p:nvPr/>
        </p:nvCxnSpPr>
        <p:spPr>
          <a:xfrm>
            <a:off x="6808788" y="1246718"/>
            <a:ext cx="0" cy="4705349"/>
          </a:xfrm>
          <a:prstGeom prst="line">
            <a:avLst/>
          </a:prstGeom>
          <a:ln>
            <a:prstDash val="dash"/>
          </a:ln>
        </p:spPr>
        <p:style>
          <a:lnRef idx="2">
            <a:schemeClr val="accent6"/>
          </a:lnRef>
          <a:fillRef idx="0">
            <a:schemeClr val="accent6"/>
          </a:fillRef>
          <a:effectRef idx="1">
            <a:schemeClr val="accent6"/>
          </a:effectRef>
          <a:fontRef idx="minor">
            <a:schemeClr val="tx1"/>
          </a:fontRef>
        </p:style>
      </p:cxnSp>
      <p:sp>
        <p:nvSpPr>
          <p:cNvPr id="15362" name="矩形 7"/>
          <p:cNvSpPr>
            <a:spLocks noChangeArrowheads="1"/>
          </p:cNvSpPr>
          <p:nvPr/>
        </p:nvSpPr>
        <p:spPr bwMode="auto">
          <a:xfrm>
            <a:off x="323851" y="1132419"/>
            <a:ext cx="6342063" cy="66556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爸爸看着我，小声地教训着，我的脸火辣辣的，脑海中也是一片空白，话从耳朵走过，留下了深深的痕迹，整个屋里充满了炙人的热气。我的心跳声依稀可闻，整个屋子里静得吓人。</a:t>
            </a:r>
            <a:r>
              <a:rPr kumimoji="0" lang="zh-CN" altLang="en-US" sz="4265" b="1" i="0" u="none" strike="noStrike" kern="1200" cap="none" spc="0" normalizeH="0" baseline="30000" noProof="0">
                <a:ln>
                  <a:noFill/>
                </a:ln>
                <a:solidFill>
                  <a:srgbClr val="0000FF"/>
                </a:solidFill>
                <a:effectLst/>
                <a:uLnTx/>
                <a:uFillTx/>
                <a:latin typeface="楷体" panose="02010609060101010101" pitchFamily="49" charset="-122"/>
                <a:ea typeface="楷体" panose="02010609060101010101" pitchFamily="49" charset="-122"/>
                <a:cs typeface="+mn-cs"/>
              </a:rPr>
              <a:t>③</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爸爸黑着脸，</a:t>
            </a:r>
          </a:p>
        </p:txBody>
      </p:sp>
      <p:sp>
        <p:nvSpPr>
          <p:cNvPr id="9" name="矩形 8"/>
          <p:cNvSpPr/>
          <p:nvPr/>
        </p:nvSpPr>
        <p:spPr>
          <a:xfrm>
            <a:off x="6808789" y="1972735"/>
            <a:ext cx="2060575" cy="5610254"/>
          </a:xfrm>
          <a:prstGeom prst="rect">
            <a:avLst/>
          </a:prstGeom>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3735"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    ③环境描写真实生动，表现了“我”害怕的心理。</a:t>
            </a:r>
            <a:endParaRPr kumimoji="0" lang="zh-CN" altLang="en-US" sz="373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矩形 7"/>
          <p:cNvSpPr>
            <a:spLocks noChangeArrowheads="1"/>
          </p:cNvSpPr>
          <p:nvPr/>
        </p:nvSpPr>
        <p:spPr bwMode="auto">
          <a:xfrm>
            <a:off x="446088" y="1619252"/>
            <a:ext cx="8012112" cy="5835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看着手机，一个个翻着。我想他肯定在查找答案吧。唉，加油挺过去吧！爸爸时不时弄出很大的动静，似乎在发泄怒火。这些举动，表明爸爸已经非常生气了，我不由自主地开始哆嗦起来。只见他脸色阴暗，时不时皱眉。</a:t>
            </a:r>
          </a:p>
        </p:txBody>
      </p:sp>
    </p:spTree>
  </p:cSld>
  <p:clrMapOvr>
    <a:masterClrMapping/>
  </p:clrMapOvr>
  <p:transition spd="slow">
    <p:cover dir="rd"/>
  </p:transition>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接连接符 3"/>
          <p:cNvCxnSpPr/>
          <p:nvPr/>
        </p:nvCxnSpPr>
        <p:spPr>
          <a:xfrm>
            <a:off x="6626225" y="1534585"/>
            <a:ext cx="0" cy="4705349"/>
          </a:xfrm>
          <a:prstGeom prst="line">
            <a:avLst/>
          </a:prstGeom>
          <a:ln>
            <a:prstDash val="dash"/>
          </a:ln>
        </p:spPr>
        <p:style>
          <a:lnRef idx="2">
            <a:schemeClr val="accent6"/>
          </a:lnRef>
          <a:fillRef idx="0">
            <a:schemeClr val="accent6"/>
          </a:fillRef>
          <a:effectRef idx="1">
            <a:schemeClr val="accent6"/>
          </a:effectRef>
          <a:fontRef idx="minor">
            <a:schemeClr val="tx1"/>
          </a:fontRef>
        </p:style>
      </p:cxnSp>
      <p:sp>
        <p:nvSpPr>
          <p:cNvPr id="17410" name="矩形 7"/>
          <p:cNvSpPr>
            <a:spLocks noChangeArrowheads="1"/>
          </p:cNvSpPr>
          <p:nvPr/>
        </p:nvSpPr>
        <p:spPr bwMode="auto">
          <a:xfrm>
            <a:off x="355601" y="1619251"/>
            <a:ext cx="6342063" cy="66556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过了一会儿，爸爸便气急败坏，就连头上也似乎在冒火。</a:t>
            </a:r>
            <a:r>
              <a:rPr kumimoji="0" lang="zh-CN" altLang="en-US" sz="4265" b="1" i="0" u="none" strike="noStrike" kern="1200" cap="none" spc="0" normalizeH="0" baseline="30000" noProof="0">
                <a:ln>
                  <a:noFill/>
                </a:ln>
                <a:solidFill>
                  <a:srgbClr val="0000FF"/>
                </a:solidFill>
                <a:effectLst/>
                <a:uLnTx/>
                <a:uFillTx/>
                <a:latin typeface="楷体" panose="02010609060101010101" pitchFamily="49" charset="-122"/>
                <a:ea typeface="楷体" panose="02010609060101010101" pitchFamily="49" charset="-122"/>
                <a:cs typeface="+mn-cs"/>
              </a:rPr>
              <a:t>④</a:t>
            </a:r>
            <a:endParaRPr kumimoji="0" lang="en-US" altLang="zh-CN" sz="4265" b="1" i="0" u="none" strike="noStrike" kern="1200" cap="none" spc="0" normalizeH="0" baseline="30000" noProof="0">
              <a:ln>
                <a:noFill/>
              </a:ln>
              <a:solidFill>
                <a:srgbClr val="0000FF"/>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渐黑的天空仿佛在为这充满火药味的屋子摇旗助威，让我的心绷得紧紧的。终于，“嘭</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，引</a:t>
            </a:r>
          </a:p>
        </p:txBody>
      </p:sp>
      <p:sp>
        <p:nvSpPr>
          <p:cNvPr id="9" name="矩形 8"/>
          <p:cNvSpPr>
            <a:spLocks noChangeArrowheads="1"/>
          </p:cNvSpPr>
          <p:nvPr/>
        </p:nvSpPr>
        <p:spPr bwMode="auto">
          <a:xfrm>
            <a:off x="6626226" y="1382185"/>
            <a:ext cx="2054225" cy="836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37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④运用直接描写和侧面描写相结合的手法，把爸爸生气的情景写得非常生动。</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矩形 7"/>
          <p:cNvSpPr>
            <a:spLocks noChangeArrowheads="1"/>
          </p:cNvSpPr>
          <p:nvPr/>
        </p:nvSpPr>
        <p:spPr bwMode="auto">
          <a:xfrm>
            <a:off x="566738" y="1720851"/>
            <a:ext cx="8010525" cy="5014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线被点燃了。接下来就是口水收割战，骂着骂着，他靠近我，做出要打我的样子，我下意识要躲开。此时的爸爸仿佛是一只恐龙，一张口就可以将我吃掉。我吓坏了，眼睛不敢直视他。</a:t>
            </a:r>
          </a:p>
        </p:txBody>
      </p:sp>
    </p:spTree>
  </p:cSld>
  <p:clrMapOvr>
    <a:masterClrMapping/>
  </p:clrMapOvr>
  <p:transition spd="slow">
    <p:cover dir="rd"/>
  </p:transition>
</p:sld>
</file>

<file path=ppt/slides/slide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矩形 7"/>
          <p:cNvSpPr>
            <a:spLocks noChangeArrowheads="1"/>
          </p:cNvSpPr>
          <p:nvPr/>
        </p:nvSpPr>
        <p:spPr bwMode="auto">
          <a:xfrm>
            <a:off x="566738" y="1720852"/>
            <a:ext cx="8010525" cy="5835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    如今我待在家中，再想起那一刻的情景，神经仍是一阵阵地发紧。时间过去了一年多，但是爸爸生气的样子，我却无法忘记。爸爸给我上的这一课，让我刻骨铭心，也让我明白，爸爸生气也是为我操心。</a:t>
            </a:r>
          </a:p>
        </p:txBody>
      </p:sp>
    </p:spTree>
  </p:cSld>
  <p:clrMapOvr>
    <a:masterClrMapping/>
  </p:clrMapOvr>
  <p:transition spd="slow">
    <p:cover dir="rd"/>
  </p:transition>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接连接符 3"/>
          <p:cNvCxnSpPr/>
          <p:nvPr/>
        </p:nvCxnSpPr>
        <p:spPr>
          <a:xfrm>
            <a:off x="6337300" y="1566335"/>
            <a:ext cx="0" cy="4705351"/>
          </a:xfrm>
          <a:prstGeom prst="line">
            <a:avLst/>
          </a:prstGeom>
          <a:ln>
            <a:prstDash val="dash"/>
          </a:ln>
        </p:spPr>
        <p:style>
          <a:lnRef idx="2">
            <a:schemeClr val="accent6"/>
          </a:lnRef>
          <a:fillRef idx="0">
            <a:schemeClr val="accent6"/>
          </a:fillRef>
          <a:effectRef idx="1">
            <a:schemeClr val="accent6"/>
          </a:effectRef>
          <a:fontRef idx="minor">
            <a:schemeClr val="tx1"/>
          </a:fontRef>
        </p:style>
      </p:cxnSp>
      <p:sp>
        <p:nvSpPr>
          <p:cNvPr id="20482" name="矩形 7"/>
          <p:cNvSpPr>
            <a:spLocks noChangeArrowheads="1"/>
          </p:cNvSpPr>
          <p:nvPr/>
        </p:nvSpPr>
        <p:spPr bwMode="auto">
          <a:xfrm>
            <a:off x="638176" y="2554818"/>
            <a:ext cx="5503863" cy="3374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那一次，爸爸生气了，是如此可怕，但也是一次最好的忠告。</a:t>
            </a:r>
            <a:r>
              <a:rPr kumimoji="0" lang="zh-CN" altLang="en-US" sz="4265" b="1" i="0" u="none" strike="noStrike" kern="1200" cap="none" spc="0" normalizeH="0" baseline="30000" noProof="0">
                <a:ln>
                  <a:noFill/>
                </a:ln>
                <a:solidFill>
                  <a:srgbClr val="0000FF"/>
                </a:solidFill>
                <a:effectLst/>
                <a:uLnTx/>
                <a:uFillTx/>
                <a:latin typeface="楷体" panose="02010609060101010101" pitchFamily="49" charset="-122"/>
                <a:ea typeface="楷体" panose="02010609060101010101" pitchFamily="49" charset="-122"/>
                <a:cs typeface="+mn-cs"/>
              </a:rPr>
              <a:t>⑤</a:t>
            </a:r>
          </a:p>
        </p:txBody>
      </p:sp>
      <p:sp>
        <p:nvSpPr>
          <p:cNvPr id="9" name="矩形 8"/>
          <p:cNvSpPr/>
          <p:nvPr/>
        </p:nvSpPr>
        <p:spPr>
          <a:xfrm>
            <a:off x="6677026" y="2741085"/>
            <a:ext cx="2009775" cy="3541034"/>
          </a:xfrm>
          <a:prstGeom prst="rect">
            <a:avLst/>
          </a:prstGeom>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3735" b="1" i="0" u="none" strike="noStrike" kern="1200" cap="none" spc="0" normalizeH="0" baseline="0" noProof="0" dirty="0">
                <a:ln>
                  <a:noFill/>
                </a:ln>
                <a:solidFill>
                  <a:srgbClr val="0000FF"/>
                </a:solidFill>
                <a:effectLst/>
                <a:uLnTx/>
                <a:uFillTx/>
                <a:latin typeface="楷体" panose="02010609060101010101" pitchFamily="49" charset="-122"/>
                <a:ea typeface="楷体" panose="02010609060101010101" pitchFamily="49" charset="-122"/>
                <a:cs typeface="+mn-cs"/>
              </a:rPr>
              <a:t>    ⑤结尾与开头呼应，结构完整。</a:t>
            </a:r>
            <a:endParaRPr kumimoji="0" lang="zh-CN" altLang="en-US" sz="373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546101" y="1340676"/>
            <a:ext cx="8051800" cy="6393032"/>
          </a:xfrm>
          <a:prstGeom prst="rect">
            <a:avLst/>
          </a:prstGeom>
          <a:noFill/>
          <a:ln>
            <a:noFill/>
          </a:ln>
          <a:effectLst/>
        </p:spPr>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    </a:t>
            </a:r>
            <a:r>
              <a:rPr kumimoji="0" lang="zh-CN" altLang="en-US" sz="4265" b="1" i="0" u="none" strike="noStrike" kern="1200" cap="none" spc="0" normalizeH="0" baseline="0" noProof="0" dirty="0">
                <a:ln>
                  <a:noFill/>
                </a:ln>
                <a:solidFill>
                  <a:srgbClr val="7030A0"/>
                </a:solidFill>
                <a:effectLst/>
                <a:uLnTx/>
                <a:uFillTx/>
                <a:latin typeface="等线 Light" panose="02010600030101010101" pitchFamily="2" charset="-122"/>
                <a:ea typeface="等线 Light" panose="02010600030101010101" pitchFamily="2" charset="-122"/>
                <a:cs typeface="+mn-cs"/>
              </a:rPr>
              <a:t>点评：</a:t>
            </a: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小作者详细写了爸爸的一次生气的过程，略写原因，重点写爸爸的神态、动作的变化，写出了爸爸生气时可怕的样子。同时，也让人感受到了爸爸对“我”的关爱。是呀，随便应付作业的孩子怎么不让大人生气呢？有这种毛病的同学一定要改呀！</a:t>
            </a:r>
          </a:p>
        </p:txBody>
      </p:sp>
    </p:spTree>
  </p:cSld>
  <p:clrMapOvr>
    <a:masterClrMapping/>
  </p:clrMapOvr>
  <p:transition spd="slow">
    <p:cover dir="rd"/>
  </p:transition>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标题 1"/>
          <p:cNvSpPr txBox="1">
            <a:spLocks noChangeArrowheads="1"/>
          </p:cNvSpPr>
          <p:nvPr/>
        </p:nvSpPr>
        <p:spPr bwMode="auto">
          <a:xfrm>
            <a:off x="2349501" y="2101853"/>
            <a:ext cx="4784725"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语文园地四</a:t>
            </a:r>
          </a:p>
        </p:txBody>
      </p:sp>
    </p:spTree>
  </p:cSld>
  <p:clrMapOvr>
    <a:masterClrMapping/>
  </p:clrMapOvr>
  <p:transition spd="slow">
    <p:cover dir="rd"/>
  </p:transition>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779463" y="2177331"/>
            <a:ext cx="7688262" cy="4030270"/>
          </a:xfrm>
          <a:prstGeom prst="rect">
            <a:avLst/>
          </a:prstGeom>
          <a:noFill/>
          <a:ln>
            <a:noFill/>
          </a:ln>
          <a:effectLst/>
        </p:spPr>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    阅读时，抓住人物动作、语言、神态的描写，可以体会人物的内心想法，也可以加深对文章内容的理解，是一种很好的阅读方法。</a:t>
            </a:r>
          </a:p>
        </p:txBody>
      </p:sp>
      <p:sp>
        <p:nvSpPr>
          <p:cNvPr id="6146" name="矩形 3"/>
          <p:cNvSpPr>
            <a:spLocks noChangeArrowheads="1"/>
          </p:cNvSpPr>
          <p:nvPr/>
        </p:nvSpPr>
        <p:spPr bwMode="auto">
          <a:xfrm>
            <a:off x="-39091" y="177802"/>
            <a:ext cx="923330" cy="2516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交流指导</a:t>
            </a:r>
            <a:endParaRPr kumimoji="0" lang="zh-CN" altLang="en-US" sz="24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pic>
        <p:nvPicPr>
          <p:cNvPr id="6147" name="图片 4"/>
          <p:cNvPicPr>
            <a:picLocks noChangeAspect="1" noChangeArrowheads="1"/>
          </p:cNvPicPr>
          <p:nvPr/>
        </p:nvPicPr>
        <p:blipFill>
          <a:blip r:embed="rId2" cstate="email"/>
          <a:srcRect/>
          <a:stretch>
            <a:fillRect/>
          </a:stretch>
        </p:blipFill>
        <p:spPr bwMode="auto">
          <a:xfrm>
            <a:off x="3157538" y="933452"/>
            <a:ext cx="2363787" cy="728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TextBox 5"/>
          <p:cNvSpPr txBox="1">
            <a:spLocks noChangeArrowheads="1"/>
          </p:cNvSpPr>
          <p:nvPr/>
        </p:nvSpPr>
        <p:spPr bwMode="auto">
          <a:xfrm>
            <a:off x="900113" y="1585385"/>
            <a:ext cx="6840537"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265" b="1">
                <a:solidFill>
                  <a:prstClr val="black"/>
                </a:solidFill>
                <a:latin typeface="黑体" panose="02010609060101010101" pitchFamily="49" charset="-122"/>
                <a:ea typeface="黑体" panose="02010609060101010101" pitchFamily="49" charset="-122"/>
              </a:rPr>
              <a:t>为什么在园子中“我”会那么自由？</a:t>
            </a:r>
          </a:p>
        </p:txBody>
      </p:sp>
      <p:sp>
        <p:nvSpPr>
          <p:cNvPr id="3" name="Rectangle 4"/>
          <p:cNvSpPr>
            <a:spLocks noChangeArrowheads="1"/>
          </p:cNvSpPr>
          <p:nvPr/>
        </p:nvSpPr>
        <p:spPr bwMode="auto">
          <a:xfrm>
            <a:off x="827089" y="2711451"/>
            <a:ext cx="4681537"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ts val="160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    因为祖父允许“我”随便胡闹，他的宽容和疼爱放飞了“我”的天性。</a:t>
            </a:r>
          </a:p>
        </p:txBody>
      </p:sp>
      <p:pic>
        <p:nvPicPr>
          <p:cNvPr id="4" name="图片 3"/>
          <p:cNvPicPr>
            <a:picLocks noChangeAspect="1"/>
          </p:cNvPicPr>
          <p:nvPr/>
        </p:nvPicPr>
        <p:blipFill>
          <a:blip r:embed="rId2" cstate="email"/>
          <a:stretch>
            <a:fillRect/>
          </a:stretch>
        </p:blipFill>
        <p:spPr>
          <a:xfrm rot="21166032">
            <a:off x="5909182" y="2678672"/>
            <a:ext cx="2740857" cy="2625343"/>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3"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3)">
                                      <p:cBhvr>
                                        <p:cTn id="7" dur="2000"/>
                                        <p:tgtEl>
                                          <p:spTgt spid="3"/>
                                        </p:tgtEl>
                                      </p:cBhvr>
                                    </p:animEffect>
                                  </p:childTnLst>
                                </p:cTn>
                              </p:par>
                              <p:par>
                                <p:cTn id="8" presetID="42"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1000"/>
                                        <p:tgtEl>
                                          <p:spTgt spid="4"/>
                                        </p:tgtEl>
                                      </p:cBhvr>
                                    </p:animEffect>
                                    <p:anim calcmode="lin" valueType="num">
                                      <p:cBhvr>
                                        <p:cTn id="11" dur="1000" fill="hold"/>
                                        <p:tgtEl>
                                          <p:spTgt spid="4"/>
                                        </p:tgtEl>
                                        <p:attrNameLst>
                                          <p:attrName>ppt_x</p:attrName>
                                        </p:attrNameLst>
                                      </p:cBhvr>
                                      <p:tavLst>
                                        <p:tav tm="0">
                                          <p:val>
                                            <p:strVal val="#ppt_x"/>
                                          </p:val>
                                        </p:tav>
                                        <p:tav tm="100000">
                                          <p:val>
                                            <p:strVal val="#ppt_x"/>
                                          </p:val>
                                        </p:tav>
                                      </p:tavLst>
                                    </p:anim>
                                    <p:anim calcmode="lin" valueType="num">
                                      <p:cBhvr>
                                        <p:cTn id="12"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a:spLocks noChangeArrowheads="1"/>
          </p:cNvSpPr>
          <p:nvPr/>
        </p:nvSpPr>
        <p:spPr bwMode="auto">
          <a:xfrm>
            <a:off x="1112838" y="1126946"/>
            <a:ext cx="7569200" cy="77715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课文</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青山处处埋忠骨</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以毛泽东的思想感情变化为线索来叙述，阅读时，要抓住描写毛泽东动作、神态、语言和心理活动的句子，体会人物的内心世界，感受人物的高尚情怀。如，“主席不由自主地站了起来，仰起头，望着天花板，强忍</a:t>
            </a:r>
          </a:p>
        </p:txBody>
      </p:sp>
      <p:sp>
        <p:nvSpPr>
          <p:cNvPr id="7170" name="矩形 3"/>
          <p:cNvSpPr>
            <a:spLocks noChangeArrowheads="1"/>
          </p:cNvSpPr>
          <p:nvPr/>
        </p:nvSpPr>
        <p:spPr bwMode="auto">
          <a:xfrm>
            <a:off x="-31153" y="211668"/>
            <a:ext cx="923330" cy="2546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交流示例</a:t>
            </a:r>
            <a:endParaRPr kumimoji="0" lang="zh-CN" altLang="en-US" sz="24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a:spLocks noChangeArrowheads="1"/>
          </p:cNvSpPr>
          <p:nvPr/>
        </p:nvSpPr>
        <p:spPr bwMode="auto">
          <a:xfrm>
            <a:off x="519113" y="1018997"/>
            <a:ext cx="8105775" cy="77715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着心中的悲痛，目光中流露出无限的眷恋”，这句话是对毛主席的动作、神态描写，体现了他对爱子无限的思念，也表明毛主席此时面临着极其艰难的抉择。再如，“他若有所思地说道：‘哪个战士的血肉之躯不是父母所生，不能因为我是国家主席，就要搞特殊。</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a:spLocks noChangeArrowheads="1"/>
          </p:cNvSpPr>
          <p:nvPr/>
        </p:nvSpPr>
        <p:spPr bwMode="auto">
          <a:xfrm>
            <a:off x="617539" y="1547412"/>
            <a:ext cx="8105775" cy="52118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不是有千千万万志愿军烈士安葬在朝鲜吗？岸英是我的儿子，也是朝鲜人民的儿子，就尊重朝鲜人民的意愿吧’”，这句话是对毛主席的语言描写，体现了毛主席常人难有的宽广胸怀。</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a:spLocks noChangeArrowheads="1"/>
          </p:cNvSpPr>
          <p:nvPr/>
        </p:nvSpPr>
        <p:spPr bwMode="auto">
          <a:xfrm>
            <a:off x="935038" y="3165158"/>
            <a:ext cx="7664450"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marL="457200" indent="-45720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楷体" panose="02010609060101010101" pitchFamily="49" charset="-122"/>
              <a:buChar char="◇"/>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沃克医生站起身，熟练地打开病人右眼上的绷带。他愣住了，蓝色的眼睛里闪出惊疑的神情。 </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pic>
        <p:nvPicPr>
          <p:cNvPr id="10242" name="图片 1"/>
          <p:cNvPicPr>
            <a:picLocks noChangeAspect="1" noChangeArrowheads="1"/>
          </p:cNvPicPr>
          <p:nvPr/>
        </p:nvPicPr>
        <p:blipFill>
          <a:blip r:embed="rId2" cstate="email"/>
          <a:srcRect/>
          <a:stretch>
            <a:fillRect/>
          </a:stretch>
        </p:blipFill>
        <p:spPr bwMode="auto">
          <a:xfrm>
            <a:off x="3335338" y="469901"/>
            <a:ext cx="2838450" cy="728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组合 2"/>
          <p:cNvGrpSpPr/>
          <p:nvPr/>
        </p:nvGrpSpPr>
        <p:grpSpPr bwMode="auto">
          <a:xfrm>
            <a:off x="611188" y="1744136"/>
            <a:ext cx="8286750" cy="2258311"/>
            <a:chOff x="533824" y="1131888"/>
            <a:chExt cx="8286326" cy="1693731"/>
          </a:xfrm>
        </p:grpSpPr>
        <p:sp>
          <p:nvSpPr>
            <p:cNvPr id="10244" name="矩形 2"/>
            <p:cNvSpPr>
              <a:spLocks noChangeArrowheads="1"/>
            </p:cNvSpPr>
            <p:nvPr/>
          </p:nvSpPr>
          <p:spPr bwMode="auto">
            <a:xfrm>
              <a:off x="971487" y="1131888"/>
              <a:ext cx="7848663" cy="16937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读下面的句子，体会人物的心理活动。选择一种情景，照样子写一写。</a:t>
              </a:r>
            </a:p>
          </p:txBody>
        </p:sp>
        <p:pic>
          <p:nvPicPr>
            <p:cNvPr id="10245" name="图片 6"/>
            <p:cNvPicPr>
              <a:picLocks noChangeAspect="1" noChangeArrowheads="1"/>
            </p:cNvPicPr>
            <p:nvPr/>
          </p:nvPicPr>
          <p:blipFill>
            <a:blip r:embed="rId3"/>
            <a:srcRect/>
            <a:stretch>
              <a:fillRect/>
            </a:stretch>
          </p:blipFill>
          <p:spPr bwMode="auto">
            <a:xfrm>
              <a:off x="533824" y="1183355"/>
              <a:ext cx="495930" cy="4959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矩形 2"/>
          <p:cNvSpPr>
            <a:spLocks noChangeArrowheads="1"/>
          </p:cNvSpPr>
          <p:nvPr/>
        </p:nvSpPr>
        <p:spPr bwMode="auto">
          <a:xfrm>
            <a:off x="709613" y="1100100"/>
            <a:ext cx="7810500"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marL="457200" indent="-45720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1" fontAlgn="base" latinLnBrk="0" hangingPunct="1">
              <a:lnSpc>
                <a:spcPct val="120000"/>
              </a:lnSpc>
              <a:spcBef>
                <a:spcPct val="0"/>
              </a:spcBef>
              <a:spcAft>
                <a:spcPct val="0"/>
              </a:spcAft>
              <a:buClrTx/>
              <a:buSzTx/>
              <a:buFont typeface="楷体" panose="02010609060101010101" pitchFamily="49" charset="-122"/>
              <a:buChar char="◇"/>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从见到这封电报起，毛泽东整整一天没说一句话，只是一支接着一支地吸着烟。</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609600" marR="0" lvl="0" indent="-609600" algn="l" defTabSz="1219200" rtl="0" eaLnBrk="1" fontAlgn="base" latinLnBrk="0" hangingPunct="1">
              <a:lnSpc>
                <a:spcPct val="120000"/>
              </a:lnSpc>
              <a:spcBef>
                <a:spcPct val="0"/>
              </a:spcBef>
              <a:spcAft>
                <a:spcPct val="0"/>
              </a:spcAft>
              <a:buClrTx/>
              <a:buSzTx/>
              <a:buFont typeface="楷体" panose="02010609060101010101" pitchFamily="49" charset="-122"/>
              <a:buChar char="◇"/>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他们用怀疑而又惊异的目光，对我自上而下地望了几遍，就同声命令地说：“走吧！”</a:t>
            </a:r>
          </a:p>
        </p:txBody>
      </p:sp>
      <p:grpSp>
        <p:nvGrpSpPr>
          <p:cNvPr id="2" name="组合 16"/>
          <p:cNvGrpSpPr/>
          <p:nvPr/>
        </p:nvGrpSpPr>
        <p:grpSpPr bwMode="auto">
          <a:xfrm>
            <a:off x="709614" y="4849284"/>
            <a:ext cx="7908539" cy="1422400"/>
            <a:chOff x="1223136" y="3852261"/>
            <a:chExt cx="7907366" cy="1067968"/>
          </a:xfrm>
        </p:grpSpPr>
        <p:pic>
          <p:nvPicPr>
            <p:cNvPr id="11267" name="图片 7"/>
            <p:cNvPicPr>
              <a:picLocks noChangeAspect="1" noChangeArrowheads="1"/>
            </p:cNvPicPr>
            <p:nvPr/>
          </p:nvPicPr>
          <p:blipFill>
            <a:blip r:embed="rId2" cstate="email"/>
            <a:srcRect/>
            <a:stretch>
              <a:fillRect/>
            </a:stretch>
          </p:blipFill>
          <p:spPr bwMode="auto">
            <a:xfrm>
              <a:off x="1223136" y="3973459"/>
              <a:ext cx="2296185" cy="9467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268" name="图片 10"/>
            <p:cNvPicPr>
              <a:picLocks noChangeAspect="1" noChangeArrowheads="1"/>
            </p:cNvPicPr>
            <p:nvPr/>
          </p:nvPicPr>
          <p:blipFill>
            <a:blip r:embed="rId3" cstate="email"/>
            <a:srcRect/>
            <a:stretch>
              <a:fillRect/>
            </a:stretch>
          </p:blipFill>
          <p:spPr bwMode="auto">
            <a:xfrm>
              <a:off x="3921137" y="3852261"/>
              <a:ext cx="2296185" cy="10618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269" name="图片 11"/>
            <p:cNvPicPr>
              <a:picLocks noChangeAspect="1" noChangeArrowheads="1"/>
            </p:cNvPicPr>
            <p:nvPr/>
          </p:nvPicPr>
          <p:blipFill>
            <a:blip r:embed="rId4" cstate="email"/>
            <a:srcRect/>
            <a:stretch>
              <a:fillRect/>
            </a:stretch>
          </p:blipFill>
          <p:spPr bwMode="auto">
            <a:xfrm>
              <a:off x="6468044" y="3899071"/>
              <a:ext cx="2296185" cy="9406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70" name="矩形 13"/>
            <p:cNvSpPr>
              <a:spLocks noChangeArrowheads="1"/>
            </p:cNvSpPr>
            <p:nvPr/>
          </p:nvSpPr>
          <p:spPr bwMode="auto">
            <a:xfrm>
              <a:off x="1241633" y="4154455"/>
              <a:ext cx="2933381" cy="5621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焦急地等人</a:t>
              </a: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1271" name="矩形 14"/>
            <p:cNvSpPr>
              <a:spLocks noChangeArrowheads="1"/>
            </p:cNvSpPr>
            <p:nvPr/>
          </p:nvSpPr>
          <p:spPr bwMode="auto">
            <a:xfrm>
              <a:off x="4152952" y="4090815"/>
              <a:ext cx="2383632" cy="5621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期待落空</a:t>
              </a: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1272" name="矩形 15"/>
            <p:cNvSpPr>
              <a:spLocks noChangeArrowheads="1"/>
            </p:cNvSpPr>
            <p:nvPr/>
          </p:nvSpPr>
          <p:spPr bwMode="auto">
            <a:xfrm>
              <a:off x="6746870" y="4068749"/>
              <a:ext cx="2383632" cy="5621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久别重逢</a:t>
              </a: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spTree>
  </p:cSld>
  <p:clrMapOvr>
    <a:masterClrMapping/>
  </p:clrMapOvr>
  <p:transition spd="slow">
    <p:cover dir="rd"/>
  </p:transition>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3"/>
          <p:cNvGrpSpPr/>
          <p:nvPr/>
        </p:nvGrpSpPr>
        <p:grpSpPr bwMode="auto">
          <a:xfrm>
            <a:off x="566738" y="783167"/>
            <a:ext cx="3192462" cy="1306796"/>
            <a:chOff x="833599" y="468286"/>
            <a:chExt cx="3192711" cy="979812"/>
          </a:xfrm>
        </p:grpSpPr>
        <p:pic>
          <p:nvPicPr>
            <p:cNvPr id="12290" name="图片 2"/>
            <p:cNvPicPr>
              <a:picLocks noChangeAspect="1" noChangeArrowheads="1"/>
            </p:cNvPicPr>
            <p:nvPr/>
          </p:nvPicPr>
          <p:blipFill>
            <a:blip r:embed="rId2" cstate="email"/>
            <a:srcRect/>
            <a:stretch>
              <a:fillRect/>
            </a:stretch>
          </p:blipFill>
          <p:spPr bwMode="auto">
            <a:xfrm>
              <a:off x="833599" y="468286"/>
              <a:ext cx="808030" cy="953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91" name="矩形 1"/>
            <p:cNvSpPr>
              <a:spLocks noChangeArrowheads="1"/>
            </p:cNvSpPr>
            <p:nvPr/>
          </p:nvSpPr>
          <p:spPr bwMode="auto">
            <a:xfrm>
              <a:off x="1504335" y="886520"/>
              <a:ext cx="2521975" cy="5615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Arial" panose="020B0604020202020204" pitchFamily="34" charset="0"/>
                  <a:ea typeface="宋体" panose="02010600030101010101" pitchFamily="2" charset="-122"/>
                  <a:cs typeface="+mn-cs"/>
                </a:rPr>
                <a:t>我发现：</a:t>
              </a:r>
            </a:p>
          </p:txBody>
        </p:sp>
      </p:grpSp>
      <p:sp>
        <p:nvSpPr>
          <p:cNvPr id="30" name="矩形 29"/>
          <p:cNvSpPr>
            <a:spLocks noChangeArrowheads="1"/>
          </p:cNvSpPr>
          <p:nvPr/>
        </p:nvSpPr>
        <p:spPr bwMode="auto">
          <a:xfrm>
            <a:off x="342900" y="2076452"/>
            <a:ext cx="8458200"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第一句，这时沃克医生在想：这个人是从事什么工作的？他的眼晴怎么会伤得这么严重？在伤得这么严重的情况下怎么还能够一声不吭，如此平静地来求治？他应该是军人吧？</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arn(inVertical)">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矩形 29"/>
          <p:cNvSpPr>
            <a:spLocks noChangeArrowheads="1"/>
          </p:cNvSpPr>
          <p:nvPr/>
        </p:nvSpPr>
        <p:spPr bwMode="auto">
          <a:xfrm>
            <a:off x="352426" y="1049867"/>
            <a:ext cx="8491538"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第二句，作者用“一天”“一句”“一支”这几个数量词，细致描写了毛泽东主席收到电报后的一举一动，表现出毛主席失去爱子之后无比悲痛的心情。</a:t>
            </a:r>
          </a:p>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第三句，这时国方兵士在想：他是共产党的大官，身上怎么会一个铜板也没有呢？会不会是藏在其他什么地方了？</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0">
                                            <p:txEl>
                                              <p:pRg st="1" end="1"/>
                                            </p:txEl>
                                          </p:spTgt>
                                        </p:tgtEl>
                                        <p:attrNameLst>
                                          <p:attrName>style.visibility</p:attrName>
                                        </p:attrNameLst>
                                      </p:cBhvr>
                                      <p:to>
                                        <p:strVal val="visible"/>
                                      </p:to>
                                    </p:set>
                                    <p:animEffect transition="in" filter="barn(inVertical)">
                                      <p:cBhvr>
                                        <p:cTn id="7" dur="500"/>
                                        <p:tgtEl>
                                          <p:spTgt spid="3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矩形 29"/>
          <p:cNvSpPr>
            <a:spLocks noChangeArrowheads="1"/>
          </p:cNvSpPr>
          <p:nvPr/>
        </p:nvSpPr>
        <p:spPr bwMode="auto">
          <a:xfrm>
            <a:off x="379413" y="1322918"/>
            <a:ext cx="8464550" cy="65902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B050"/>
                </a:solidFill>
                <a:effectLst/>
                <a:uLnTx/>
                <a:uFillTx/>
                <a:latin typeface="楷体" panose="02010609060101010101" pitchFamily="49" charset="-122"/>
                <a:ea typeface="楷体" panose="02010609060101010101" pitchFamily="49" charset="-122"/>
                <a:cs typeface="+mn-cs"/>
              </a:rPr>
              <a:t>焦急地等人：</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整个下午我都怀着一种自豪感等待父亲回来。我用最漂亮的花体字把诗认认真真地誊写了一遍，还用彩色笔在它的周围描上一圈花边。将近七点钟的时候，我悄悄走进饭厅，满怀信心地把它放在餐桌父亲的位置上。七点。七点一刻。七点半。父亲还没有回来。我实在等不及了。</a:t>
            </a:r>
          </a:p>
        </p:txBody>
      </p:sp>
      <p:grpSp>
        <p:nvGrpSpPr>
          <p:cNvPr id="2" name="组合 6"/>
          <p:cNvGrpSpPr/>
          <p:nvPr/>
        </p:nvGrpSpPr>
        <p:grpSpPr bwMode="auto">
          <a:xfrm>
            <a:off x="142876" y="444501"/>
            <a:ext cx="3614738" cy="1373717"/>
            <a:chOff x="-118553" y="516254"/>
            <a:chExt cx="3616919" cy="1031491"/>
          </a:xfrm>
        </p:grpSpPr>
        <p:sp>
          <p:nvSpPr>
            <p:cNvPr id="14339" name="矩形 1"/>
            <p:cNvSpPr>
              <a:spLocks noChangeArrowheads="1"/>
            </p:cNvSpPr>
            <p:nvPr/>
          </p:nvSpPr>
          <p:spPr bwMode="auto">
            <a:xfrm>
              <a:off x="976391" y="699954"/>
              <a:ext cx="2521975" cy="5623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Arial" panose="020B0604020202020204" pitchFamily="34" charset="0"/>
                  <a:ea typeface="宋体" panose="02010600030101010101" pitchFamily="2" charset="-122"/>
                  <a:cs typeface="+mn-cs"/>
                </a:rPr>
                <a:t>我会写：</a:t>
              </a:r>
            </a:p>
          </p:txBody>
        </p:sp>
        <p:pic>
          <p:nvPicPr>
            <p:cNvPr id="14340" name="图片 5"/>
            <p:cNvPicPr>
              <a:picLocks noChangeAspect="1" noChangeArrowheads="1"/>
            </p:cNvPicPr>
            <p:nvPr/>
          </p:nvPicPr>
          <p:blipFill>
            <a:blip r:embed="rId2" cstate="email"/>
            <a:srcRect/>
            <a:stretch>
              <a:fillRect/>
            </a:stretch>
          </p:blipFill>
          <p:spPr bwMode="auto">
            <a:xfrm>
              <a:off x="-118553" y="516254"/>
              <a:ext cx="1237789" cy="10314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arn(inVertical)">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矩形 29"/>
          <p:cNvSpPr>
            <a:spLocks noChangeArrowheads="1"/>
          </p:cNvSpPr>
          <p:nvPr/>
        </p:nvSpPr>
        <p:spPr bwMode="auto">
          <a:xfrm>
            <a:off x="693738" y="2237318"/>
            <a:ext cx="7962900"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00B050"/>
                </a:solidFill>
                <a:effectLst/>
                <a:uLnTx/>
                <a:uFillTx/>
                <a:latin typeface="楷体" panose="02010609060101010101" pitchFamily="49" charset="-122"/>
                <a:ea typeface="楷体" panose="02010609060101010101" pitchFamily="49" charset="-122"/>
                <a:cs typeface="+mn-cs"/>
              </a:rPr>
              <a:t>久别重逢：</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动车站的站台上，他们流着泪，紧紧地抱在一起，仿佛要把对方融进自己的身体里。</a:t>
            </a:r>
          </a:p>
        </p:txBody>
      </p:sp>
    </p:spTree>
  </p:cSld>
  <p:clrMapOvr>
    <a:masterClrMapping/>
  </p:clrMapOvr>
  <p:transition spd="slow">
    <p:cover dir="rd"/>
  </p:transition>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a:spLocks noChangeArrowheads="1"/>
          </p:cNvSpPr>
          <p:nvPr/>
        </p:nvSpPr>
        <p:spPr bwMode="auto">
          <a:xfrm>
            <a:off x="728663" y="3158809"/>
            <a:ext cx="8107362"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marL="457200" indent="-45720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楷体" panose="02010609060101010101" pitchFamily="49" charset="-122"/>
              <a:buChar char="◇"/>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手术台上，一向从容镇定的沃克医生，这次双手却有些颤抖，他额上汗珠滚滚，护士帮他擦了一次又一次。</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nvGrpSpPr>
          <p:cNvPr id="2" name="组合 2"/>
          <p:cNvGrpSpPr/>
          <p:nvPr/>
        </p:nvGrpSpPr>
        <p:grpSpPr bwMode="auto">
          <a:xfrm>
            <a:off x="339725" y="1528234"/>
            <a:ext cx="8496300" cy="2258311"/>
            <a:chOff x="533824" y="1131888"/>
            <a:chExt cx="8495866" cy="1694029"/>
          </a:xfrm>
        </p:grpSpPr>
        <p:sp>
          <p:nvSpPr>
            <p:cNvPr id="16387" name="矩形 2"/>
            <p:cNvSpPr>
              <a:spLocks noChangeArrowheads="1"/>
            </p:cNvSpPr>
            <p:nvPr/>
          </p:nvSpPr>
          <p:spPr bwMode="auto">
            <a:xfrm>
              <a:off x="971487" y="1131888"/>
              <a:ext cx="8058203" cy="16940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下面的句子写出了同一个人物前后不同的表现，体会它们的表达效果，照样子说句子。</a:t>
              </a:r>
            </a:p>
          </p:txBody>
        </p:sp>
        <p:pic>
          <p:nvPicPr>
            <p:cNvPr id="16388" name="图片 6"/>
            <p:cNvPicPr>
              <a:picLocks noChangeAspect="1" noChangeArrowheads="1"/>
            </p:cNvPicPr>
            <p:nvPr/>
          </p:nvPicPr>
          <p:blipFill>
            <a:blip r:embed="rId2"/>
            <a:srcRect/>
            <a:stretch>
              <a:fillRect/>
            </a:stretch>
          </p:blipFill>
          <p:spPr bwMode="auto">
            <a:xfrm>
              <a:off x="533824" y="1183355"/>
              <a:ext cx="495930" cy="4959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文本框 1"/>
          <p:cNvSpPr txBox="1">
            <a:spLocks noChangeArrowheads="1"/>
          </p:cNvSpPr>
          <p:nvPr/>
        </p:nvSpPr>
        <p:spPr bwMode="auto">
          <a:xfrm>
            <a:off x="684214" y="872067"/>
            <a:ext cx="5903912"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黑体" panose="02010609060101010101" pitchFamily="49" charset="-122"/>
                <a:ea typeface="黑体" panose="02010609060101010101" pitchFamily="49" charset="-122"/>
              </a:rPr>
              <a:t>祖父的园子有什么特别之处？</a:t>
            </a:r>
          </a:p>
        </p:txBody>
      </p:sp>
      <p:sp>
        <p:nvSpPr>
          <p:cNvPr id="3" name="文本框 2"/>
          <p:cNvSpPr txBox="1">
            <a:spLocks noChangeArrowheads="1"/>
          </p:cNvSpPr>
          <p:nvPr/>
        </p:nvSpPr>
        <p:spPr bwMode="auto">
          <a:xfrm>
            <a:off x="684214" y="1989667"/>
            <a:ext cx="4608512" cy="52118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    在祖父的园子里，有祖父暖融融的爱，有“我”自由自在、无拘无束、充满梦幻色彩的童年。</a:t>
            </a:r>
          </a:p>
        </p:txBody>
      </p:sp>
      <p:pic>
        <p:nvPicPr>
          <p:cNvPr id="4" name="图片 3"/>
          <p:cNvPicPr>
            <a:picLocks noChangeAspect="1" noChangeArrowheads="1"/>
          </p:cNvPicPr>
          <p:nvPr/>
        </p:nvPicPr>
        <p:blipFill>
          <a:blip r:embed="rId2" cstate="email"/>
          <a:srcRect/>
          <a:stretch>
            <a:fillRect/>
          </a:stretch>
        </p:blipFill>
        <p:spPr bwMode="auto">
          <a:xfrm>
            <a:off x="5003801" y="2372785"/>
            <a:ext cx="3871913" cy="3655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down)">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a:spLocks noChangeArrowheads="1"/>
          </p:cNvSpPr>
          <p:nvPr/>
        </p:nvSpPr>
        <p:spPr bwMode="auto">
          <a:xfrm>
            <a:off x="519113" y="1736103"/>
            <a:ext cx="8105775"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marL="457200" indent="-45720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楷体" panose="02010609060101010101" pitchFamily="49" charset="-122"/>
              <a:buChar char="◇"/>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平时遇到不顺心的事我都能一笑而过，可是这件事让我实在无法释然，胸口总像是被什么堵住了似的，白天心神不宁，晚上也无法入睡。</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3"/>
          <p:cNvGrpSpPr/>
          <p:nvPr/>
        </p:nvGrpSpPr>
        <p:grpSpPr bwMode="auto">
          <a:xfrm>
            <a:off x="696914" y="309035"/>
            <a:ext cx="2967037" cy="1430867"/>
            <a:chOff x="752067" y="560298"/>
            <a:chExt cx="2967240" cy="1073917"/>
          </a:xfrm>
        </p:grpSpPr>
        <p:pic>
          <p:nvPicPr>
            <p:cNvPr id="18434" name="图片 2"/>
            <p:cNvPicPr>
              <a:picLocks noChangeAspect="1" noChangeArrowheads="1"/>
            </p:cNvPicPr>
            <p:nvPr/>
          </p:nvPicPr>
          <p:blipFill>
            <a:blip r:embed="rId2" cstate="email"/>
            <a:srcRect/>
            <a:stretch>
              <a:fillRect/>
            </a:stretch>
          </p:blipFill>
          <p:spPr bwMode="auto">
            <a:xfrm>
              <a:off x="752067" y="560298"/>
              <a:ext cx="557609" cy="10739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5" name="矩形 1"/>
            <p:cNvSpPr>
              <a:spLocks noChangeArrowheads="1"/>
            </p:cNvSpPr>
            <p:nvPr/>
          </p:nvSpPr>
          <p:spPr bwMode="auto">
            <a:xfrm>
              <a:off x="1197332" y="920150"/>
              <a:ext cx="2521975" cy="562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Arial" panose="020B0604020202020204" pitchFamily="34" charset="0"/>
                  <a:ea typeface="宋体" panose="02010600030101010101" pitchFamily="2" charset="-122"/>
                  <a:cs typeface="+mn-cs"/>
                </a:rPr>
                <a:t>我发现：</a:t>
              </a:r>
            </a:p>
          </p:txBody>
        </p:sp>
      </p:grpSp>
      <p:sp>
        <p:nvSpPr>
          <p:cNvPr id="30" name="矩形 29"/>
          <p:cNvSpPr>
            <a:spLocks noChangeArrowheads="1"/>
          </p:cNvSpPr>
          <p:nvPr/>
        </p:nvSpPr>
        <p:spPr bwMode="auto">
          <a:xfrm>
            <a:off x="696914" y="1513418"/>
            <a:ext cx="7964487" cy="65902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这两句话运用了对比的手法，更生动具体地表达了人物情感。上一句将沃克医生之前的从容镇定与此刻的“颤抖”“汗珠滚滚”形成对比，表现了沃克医生的紧张及对刘伯承的钦佩。第二句把“一笑而过”与“无法释然”相对比，体现了这件事对“我”的影响之大，影响之深。</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arn(inVertical)">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矩形 29"/>
          <p:cNvSpPr>
            <a:spLocks noChangeArrowheads="1"/>
          </p:cNvSpPr>
          <p:nvPr/>
        </p:nvSpPr>
        <p:spPr bwMode="auto">
          <a:xfrm>
            <a:off x="844551" y="1686984"/>
            <a:ext cx="7707313"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每次吃到妈妈做的糖醋排骨，我都双眼发亮，恨不得全部吃光，然而今天，我望着眼前的这盘排骨却无法下咽，脑海中一直浮现着妈妈在黑暗的灯光下、在嘈杂的环境中辛勤工作的身影。</a:t>
            </a:r>
          </a:p>
        </p:txBody>
      </p:sp>
      <p:grpSp>
        <p:nvGrpSpPr>
          <p:cNvPr id="2" name="组合 6"/>
          <p:cNvGrpSpPr/>
          <p:nvPr/>
        </p:nvGrpSpPr>
        <p:grpSpPr bwMode="auto">
          <a:xfrm>
            <a:off x="844551" y="313268"/>
            <a:ext cx="3194050" cy="1373717"/>
            <a:chOff x="563777" y="253238"/>
            <a:chExt cx="3195987" cy="1031491"/>
          </a:xfrm>
        </p:grpSpPr>
        <p:sp>
          <p:nvSpPr>
            <p:cNvPr id="19459" name="矩形 1"/>
            <p:cNvSpPr>
              <a:spLocks noChangeArrowheads="1"/>
            </p:cNvSpPr>
            <p:nvPr/>
          </p:nvSpPr>
          <p:spPr bwMode="auto">
            <a:xfrm>
              <a:off x="1237788" y="699954"/>
              <a:ext cx="2521976" cy="5623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Arial" panose="020B0604020202020204" pitchFamily="34" charset="0"/>
                  <a:ea typeface="宋体" panose="02010600030101010101" pitchFamily="2" charset="-122"/>
                  <a:cs typeface="+mn-cs"/>
                </a:rPr>
                <a:t>我会写：</a:t>
              </a:r>
            </a:p>
          </p:txBody>
        </p:sp>
        <p:pic>
          <p:nvPicPr>
            <p:cNvPr id="19460" name="图片 5"/>
            <p:cNvPicPr>
              <a:picLocks noChangeAspect="1" noChangeArrowheads="1"/>
            </p:cNvPicPr>
            <p:nvPr/>
          </p:nvPicPr>
          <p:blipFill>
            <a:blip r:embed="rId2" cstate="email"/>
            <a:srcRect/>
            <a:stretch>
              <a:fillRect/>
            </a:stretch>
          </p:blipFill>
          <p:spPr bwMode="auto">
            <a:xfrm>
              <a:off x="563777" y="253238"/>
              <a:ext cx="674012" cy="10314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arn(inVertical)">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图片 2"/>
          <p:cNvPicPr>
            <a:picLocks noChangeAspect="1" noChangeArrowheads="1"/>
          </p:cNvPicPr>
          <p:nvPr/>
        </p:nvPicPr>
        <p:blipFill>
          <a:blip r:embed="rId2" cstate="email"/>
          <a:srcRect/>
          <a:stretch>
            <a:fillRect/>
          </a:stretch>
        </p:blipFill>
        <p:spPr bwMode="auto">
          <a:xfrm>
            <a:off x="3389314" y="546101"/>
            <a:ext cx="2365375" cy="728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482" name="图片 3"/>
          <p:cNvPicPr>
            <a:picLocks noChangeAspect="1" noChangeArrowheads="1"/>
          </p:cNvPicPr>
          <p:nvPr/>
        </p:nvPicPr>
        <p:blipFill>
          <a:blip r:embed="rId3" cstate="email"/>
          <a:srcRect/>
          <a:stretch>
            <a:fillRect/>
          </a:stretch>
        </p:blipFill>
        <p:spPr bwMode="auto">
          <a:xfrm>
            <a:off x="346076" y="1648884"/>
            <a:ext cx="8451850" cy="46630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4"/>
          <p:cNvPicPr>
            <a:picLocks noChangeAspect="1" noChangeArrowheads="1"/>
          </p:cNvPicPr>
          <p:nvPr/>
        </p:nvPicPr>
        <p:blipFill>
          <a:blip r:embed="rId4"/>
          <a:srcRect/>
          <a:stretch>
            <a:fillRect/>
          </a:stretch>
        </p:blipFill>
        <p:spPr bwMode="auto">
          <a:xfrm>
            <a:off x="6346826" y="2019301"/>
            <a:ext cx="2184400" cy="1409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5"/>
          <p:cNvPicPr>
            <a:picLocks noChangeAspect="1" noChangeArrowheads="1"/>
          </p:cNvPicPr>
          <p:nvPr/>
        </p:nvPicPr>
        <p:blipFill>
          <a:blip r:embed="rId4"/>
          <a:srcRect/>
          <a:stretch>
            <a:fillRect/>
          </a:stretch>
        </p:blipFill>
        <p:spPr bwMode="auto">
          <a:xfrm>
            <a:off x="346076" y="3475567"/>
            <a:ext cx="1719263" cy="9249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 name="图片 6"/>
          <p:cNvPicPr>
            <a:picLocks noChangeAspect="1" noChangeArrowheads="1"/>
          </p:cNvPicPr>
          <p:nvPr/>
        </p:nvPicPr>
        <p:blipFill>
          <a:blip r:embed="rId4"/>
          <a:srcRect/>
          <a:stretch>
            <a:fillRect/>
          </a:stretch>
        </p:blipFill>
        <p:spPr bwMode="auto">
          <a:xfrm>
            <a:off x="6726239" y="4785784"/>
            <a:ext cx="2071687"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 name="图片 7"/>
          <p:cNvPicPr>
            <a:picLocks noChangeAspect="1" noChangeArrowheads="1"/>
          </p:cNvPicPr>
          <p:nvPr/>
        </p:nvPicPr>
        <p:blipFill>
          <a:blip r:embed="rId4"/>
          <a:srcRect/>
          <a:stretch>
            <a:fillRect/>
          </a:stretch>
        </p:blipFill>
        <p:spPr bwMode="auto">
          <a:xfrm>
            <a:off x="346076" y="5014385"/>
            <a:ext cx="1368425" cy="12975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6"/>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nodeType="clickEffect">
                                  <p:stCondLst>
                                    <p:cond delay="0"/>
                                  </p:stCondLst>
                                  <p:childTnLst>
                                    <p:set>
                                      <p:cBhvr>
                                        <p:cTn id="14" dur="1" fill="hold">
                                          <p:stCondLst>
                                            <p:cond delay="0"/>
                                          </p:stCondLst>
                                        </p:cTn>
                                        <p:tgtEl>
                                          <p:spTgt spid="7"/>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4" name="矩形 7"/>
          <p:cNvSpPr>
            <a:spLocks noChangeArrowheads="1"/>
          </p:cNvSpPr>
          <p:nvPr/>
        </p:nvSpPr>
        <p:spPr bwMode="auto">
          <a:xfrm>
            <a:off x="3040064" y="1293284"/>
            <a:ext cx="3063875" cy="9116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凉州词</a:t>
            </a:r>
          </a:p>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［唐］王之涣</a:t>
            </a:r>
          </a:p>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黄河远上白云间，</a:t>
            </a:r>
          </a:p>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一片孤城万仞山。</a:t>
            </a:r>
          </a:p>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羌笛何须怨杨柳，</a:t>
            </a:r>
          </a:p>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春风不度玉门关。</a:t>
            </a:r>
            <a:endParaRPr kumimoji="0" lang="zh-CN" altLang="en-US" sz="4265" b="1" i="0" u="none" strike="noStrike" kern="1200" cap="none" spc="0" normalizeH="0" baseline="3000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pic>
        <p:nvPicPr>
          <p:cNvPr id="21506" name="图片 1"/>
          <p:cNvPicPr>
            <a:picLocks noChangeAspect="1" noChangeArrowheads="1"/>
          </p:cNvPicPr>
          <p:nvPr/>
        </p:nvPicPr>
        <p:blipFill>
          <a:blip r:embed="rId2" cstate="email"/>
          <a:srcRect/>
          <a:stretch>
            <a:fillRect/>
          </a:stretch>
        </p:blipFill>
        <p:spPr bwMode="auto">
          <a:xfrm>
            <a:off x="3522664" y="429685"/>
            <a:ext cx="2363787" cy="728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sld>
</file>

<file path=ppt/slides/slide7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矩形 7"/>
          <p:cNvSpPr>
            <a:spLocks noChangeArrowheads="1"/>
          </p:cNvSpPr>
          <p:nvPr/>
        </p:nvSpPr>
        <p:spPr bwMode="auto">
          <a:xfrm>
            <a:off x="714375" y="1371601"/>
            <a:ext cx="7867650" cy="5014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作者简介</a:t>
            </a:r>
            <a:r>
              <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a:t>
            </a:r>
          </a:p>
          <a:p>
            <a:pPr marL="0" marR="0" lvl="0" indent="0" algn="l" defTabSz="1219200" rtl="0" eaLnBrk="1" fontAlgn="base" latinLnBrk="0" hangingPunct="1">
              <a:lnSpc>
                <a:spcPct val="125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王之涣（</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688—742</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），唐代诗人。其诗多被当时乐工制曲歌唱，以善于描写边塞风光著称。用词十分朴实，造境极为深远。传世之作仅六首诗。</a:t>
            </a:r>
          </a:p>
        </p:txBody>
      </p:sp>
    </p:spTree>
  </p:cSld>
  <p:clrMapOvr>
    <a:masterClrMapping/>
  </p:clrMapOvr>
  <p:transition spd="slow">
    <p:cover dir="rd"/>
  </p:transition>
</p:sld>
</file>

<file path=ppt/slides/slide7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矩形 7"/>
          <p:cNvSpPr>
            <a:spLocks noChangeArrowheads="1"/>
          </p:cNvSpPr>
          <p:nvPr/>
        </p:nvSpPr>
        <p:spPr bwMode="auto">
          <a:xfrm>
            <a:off x="839788" y="550335"/>
            <a:ext cx="7764462" cy="74760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古诗大意</a:t>
            </a:r>
            <a:r>
              <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a:t>
            </a:r>
          </a:p>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纵目望去，黄河渐行渐远，好像奔流在缭绕的白云中间，就在黄河上游的万仞高山之中，一座孤城玉门关耸峙在那里，显得孤峭冷寂。何必用羌笛吹起那哀怨的杨柳曲去埋怨春光迟迟不来呢，原来玉门关一带，春风是吹不到的啊！</a:t>
            </a:r>
          </a:p>
        </p:txBody>
      </p:sp>
    </p:spTree>
  </p:cSld>
  <p:clrMapOvr>
    <a:masterClrMapping/>
  </p:clrMapOvr>
  <p:transition spd="slow">
    <p:cover dir="rd"/>
  </p:transition>
</p:sld>
</file>

<file path=ppt/slides/slide7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4" name="矩形 7"/>
          <p:cNvSpPr>
            <a:spLocks noChangeArrowheads="1"/>
          </p:cNvSpPr>
          <p:nvPr/>
        </p:nvSpPr>
        <p:spPr bwMode="auto">
          <a:xfrm>
            <a:off x="2406651" y="960969"/>
            <a:ext cx="4330700" cy="5835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黄鹤楼送孟浩然之广陵</a:t>
            </a:r>
          </a:p>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［唐］李白</a:t>
            </a:r>
          </a:p>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故人西辞黄鹤楼，</a:t>
            </a:r>
          </a:p>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烟花三月下扬州。</a:t>
            </a:r>
          </a:p>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孤帆远影碧空尽，</a:t>
            </a:r>
          </a:p>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唯见长江天际流。</a:t>
            </a:r>
            <a:endParaRPr kumimoji="0" lang="zh-CN" altLang="en-US" sz="4265" b="1" i="0" u="none" strike="noStrike" kern="1200" cap="none" spc="0" normalizeH="0" baseline="3000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7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矩形 7"/>
          <p:cNvSpPr>
            <a:spLocks noChangeArrowheads="1"/>
          </p:cNvSpPr>
          <p:nvPr/>
        </p:nvSpPr>
        <p:spPr bwMode="auto">
          <a:xfrm>
            <a:off x="777876" y="1517651"/>
            <a:ext cx="7823200" cy="5014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作者简介</a:t>
            </a:r>
            <a:r>
              <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a:t>
            </a:r>
          </a:p>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李白（</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701—762</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），字太白，唐代伟大的浪漫主义诗人。他写了大量歌颂祖国河山、揭露社会黑暗和蔑视权贵的诗歌。他的诗对后人有深远的影响。</a:t>
            </a:r>
          </a:p>
        </p:txBody>
      </p:sp>
    </p:spTree>
  </p:cSld>
  <p:clrMapOvr>
    <a:masterClrMapping/>
  </p:clrMapOvr>
  <p:transition spd="slow">
    <p:cover dir="rd"/>
  </p:transition>
</p:sld>
</file>

<file path=ppt/slides/slide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矩形 7"/>
          <p:cNvSpPr>
            <a:spLocks noChangeArrowheads="1"/>
          </p:cNvSpPr>
          <p:nvPr/>
        </p:nvSpPr>
        <p:spPr bwMode="auto">
          <a:xfrm>
            <a:off x="855664" y="1551518"/>
            <a:ext cx="7718425" cy="5014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古诗大意</a:t>
            </a:r>
            <a:r>
              <a:rPr kumimoji="0" lang="en-US" altLang="zh-CN" sz="4265" b="1" i="0" u="none" strike="noStrike" kern="1200" cap="none" spc="0" normalizeH="0" baseline="0" noProof="0">
                <a:ln>
                  <a:noFill/>
                </a:ln>
                <a:solidFill>
                  <a:srgbClr val="7030A0"/>
                </a:solidFill>
                <a:effectLst/>
                <a:uLnTx/>
                <a:uFillTx/>
                <a:latin typeface="楷体" panose="02010609060101010101" pitchFamily="49" charset="-122"/>
                <a:ea typeface="楷体" panose="02010609060101010101" pitchFamily="49" charset="-122"/>
                <a:cs typeface="+mn-cs"/>
              </a:rPr>
              <a:t>】</a:t>
            </a:r>
          </a:p>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老朋友在黄鹤楼与我辞别，在柳絮如烟、繁花似锦的阳春三月去扬州远游。孤船帆影渐渐消失在碧空尽头，只看见滚滚长江向天际奔流。</a:t>
            </a:r>
          </a:p>
        </p:txBody>
      </p:sp>
    </p:spTree>
  </p:cSld>
  <p:clrMapOvr>
    <a:masterClrMapping/>
  </p:clrMapOvr>
  <p:transition spd="slow">
    <p:cover dir="rd"/>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TextBox 5"/>
          <p:cNvSpPr txBox="1">
            <a:spLocks noChangeArrowheads="1"/>
          </p:cNvSpPr>
          <p:nvPr/>
        </p:nvSpPr>
        <p:spPr bwMode="auto">
          <a:xfrm>
            <a:off x="455614" y="836085"/>
            <a:ext cx="809942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4265" b="1">
                <a:solidFill>
                  <a:prstClr val="black"/>
                </a:solidFill>
                <a:latin typeface="黑体" panose="02010609060101010101" pitchFamily="49" charset="-122"/>
                <a:ea typeface="黑体" panose="02010609060101010101" pitchFamily="49" charset="-122"/>
              </a:rPr>
              <a:t>    作者回忆了童年时代在祖父的园子里快乐玩耍的哪些情景？表达了作者怎样的感情？</a:t>
            </a:r>
          </a:p>
        </p:txBody>
      </p:sp>
      <p:sp>
        <p:nvSpPr>
          <p:cNvPr id="3" name="Rectangle 4"/>
          <p:cNvSpPr>
            <a:spLocks noChangeArrowheads="1"/>
          </p:cNvSpPr>
          <p:nvPr/>
        </p:nvSpPr>
        <p:spPr bwMode="auto">
          <a:xfrm>
            <a:off x="576264" y="2565400"/>
            <a:ext cx="797877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ts val="160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    “我” 在园子里跟随祖父栽花，拔草，种菜，铲地，误把狗尾草当谷穗留下不铲除，摘吃黄瓜，追逐蜻蜓，采倭瓜花，捉玩蚂蚱，用瓢舀水往天空扬，表达了作者对童年生活的留恋之情。</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strips(downLeft)">
                                      <p:cBhvr>
                                        <p:cTn id="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allAtOnce"/>
    </p:bldLst>
  </p:timing>
</p:sld>
</file>

<file path=ppt/slides/slide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标题 1"/>
          <p:cNvSpPr>
            <a:spLocks noGrp="1" noChangeArrowheads="1"/>
          </p:cNvSpPr>
          <p:nvPr>
            <p:ph type="ctrTitle" idx="4294967295"/>
          </p:nvPr>
        </p:nvSpPr>
        <p:spPr bwMode="auto">
          <a:xfrm>
            <a:off x="4343400" y="4745039"/>
            <a:ext cx="4800600" cy="1036637"/>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lstStyle/>
          <a:p>
            <a:pPr eaLnBrk="1" hangingPunct="1"/>
            <a:r>
              <a:rPr lang="en-US" altLang="zh-CN" sz="5865" dirty="0">
                <a:latin typeface="楷体" panose="02010609060101010101" pitchFamily="49" charset="-122"/>
                <a:ea typeface="楷体" panose="02010609060101010101" pitchFamily="49" charset="-122"/>
              </a:rPr>
              <a:t>13 </a:t>
            </a:r>
            <a:r>
              <a:rPr lang="zh-CN" altLang="en-US" sz="5865" dirty="0">
                <a:latin typeface="楷体" panose="02010609060101010101" pitchFamily="49" charset="-122"/>
                <a:ea typeface="楷体" panose="02010609060101010101" pitchFamily="49" charset="-122"/>
              </a:rPr>
              <a:t>人物描写一组</a:t>
            </a:r>
          </a:p>
        </p:txBody>
      </p:sp>
    </p:spTree>
  </p:cSld>
  <p:clrMapOvr>
    <a:masterClrMapping/>
  </p:clrMapOvr>
  <p:transition spd="slow">
    <p:cover dir="rd"/>
  </p:transition>
</p:sld>
</file>

<file path=ppt/slides/slide7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图片 3"/>
          <p:cNvPicPr>
            <a:picLocks noChangeAspect="1" noChangeArrowheads="1"/>
          </p:cNvPicPr>
          <p:nvPr/>
        </p:nvPicPr>
        <p:blipFill>
          <a:blip r:embed="rId3"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组合 14"/>
          <p:cNvGrpSpPr/>
          <p:nvPr/>
        </p:nvGrpSpPr>
        <p:grpSpPr bwMode="auto">
          <a:xfrm>
            <a:off x="301626" y="1799168"/>
            <a:ext cx="2555875" cy="2871702"/>
            <a:chOff x="6243923" y="1382139"/>
            <a:chExt cx="2556164" cy="2154022"/>
          </a:xfrm>
        </p:grpSpPr>
        <p:sp>
          <p:nvSpPr>
            <p:cNvPr id="10" name="思想气泡: 云 9"/>
            <p:cNvSpPr/>
            <p:nvPr/>
          </p:nvSpPr>
          <p:spPr>
            <a:xfrm>
              <a:off x="6243923" y="1382139"/>
              <a:ext cx="2556164" cy="1679766"/>
            </a:xfrm>
            <a:prstGeom prst="cloudCallout">
              <a:avLst>
                <a:gd name="adj1" fmla="val 73748"/>
                <a:gd name="adj2" fmla="val -36600"/>
              </a:avLst>
            </a:prstGeom>
          </p:spPr>
          <p:style>
            <a:lnRef idx="1">
              <a:schemeClr val="accent3"/>
            </a:lnRef>
            <a:fillRef idx="2">
              <a:schemeClr val="accent3"/>
            </a:fillRef>
            <a:effectRef idx="1">
              <a:schemeClr val="accent3"/>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0"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p:txBody>
        </p:sp>
        <p:sp>
          <p:nvSpPr>
            <p:cNvPr id="9220" name="矩形 2"/>
            <p:cNvSpPr>
              <a:spLocks noChangeArrowheads="1"/>
            </p:cNvSpPr>
            <p:nvPr/>
          </p:nvSpPr>
          <p:spPr bwMode="auto">
            <a:xfrm>
              <a:off x="6548722" y="1546880"/>
              <a:ext cx="1946564" cy="19892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zh-CN" sz="426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顾全大局的蔺相如</a:t>
              </a:r>
              <a:endParaRPr kumimoji="0" lang="zh-CN" altLang="en-US" sz="426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endParaRPr>
            </a:p>
          </p:txBody>
        </p:sp>
      </p:grpSp>
      <p:grpSp>
        <p:nvGrpSpPr>
          <p:cNvPr id="3" name="组合 13"/>
          <p:cNvGrpSpPr/>
          <p:nvPr/>
        </p:nvGrpSpPr>
        <p:grpSpPr bwMode="auto">
          <a:xfrm>
            <a:off x="6286501" y="749300"/>
            <a:ext cx="2557463" cy="2889899"/>
            <a:chOff x="389555" y="1382139"/>
            <a:chExt cx="2556164" cy="2167670"/>
          </a:xfrm>
        </p:grpSpPr>
        <p:sp>
          <p:nvSpPr>
            <p:cNvPr id="12" name="思想气泡: 云 11"/>
            <p:cNvSpPr/>
            <p:nvPr/>
          </p:nvSpPr>
          <p:spPr>
            <a:xfrm>
              <a:off x="389555" y="1382139"/>
              <a:ext cx="2556164" cy="1679766"/>
            </a:xfrm>
            <a:prstGeom prst="cloudCallout">
              <a:avLst>
                <a:gd name="adj1" fmla="val -40020"/>
                <a:gd name="adj2" fmla="val 65494"/>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0"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p:txBody>
        </p:sp>
        <p:sp>
          <p:nvSpPr>
            <p:cNvPr id="9223" name="矩形 2"/>
            <p:cNvSpPr>
              <a:spLocks noChangeArrowheads="1"/>
            </p:cNvSpPr>
            <p:nvPr/>
          </p:nvSpPr>
          <p:spPr bwMode="auto">
            <a:xfrm>
              <a:off x="789825" y="1560529"/>
              <a:ext cx="1970285" cy="19892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zh-CN"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知错能改的廉颇</a:t>
              </a:r>
              <a:endPar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endParaRP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图片 1"/>
          <p:cNvPicPr>
            <a:picLocks noChangeAspect="1" noChangeArrowheads="1"/>
          </p:cNvPicPr>
          <p:nvPr/>
        </p:nvPicPr>
        <p:blipFill>
          <a:blip r:embed="rId3"/>
          <a:srcRect/>
          <a:stretch>
            <a:fillRect/>
          </a:stretch>
        </p:blipFill>
        <p:spPr bwMode="auto">
          <a:xfrm>
            <a:off x="0" y="0"/>
            <a:ext cx="9144000" cy="688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组合 11"/>
          <p:cNvGrpSpPr/>
          <p:nvPr/>
        </p:nvGrpSpPr>
        <p:grpSpPr bwMode="auto">
          <a:xfrm>
            <a:off x="798514" y="1058334"/>
            <a:ext cx="2555875" cy="2845172"/>
            <a:chOff x="389555" y="1382139"/>
            <a:chExt cx="2556164" cy="2134121"/>
          </a:xfrm>
        </p:grpSpPr>
        <p:sp>
          <p:nvSpPr>
            <p:cNvPr id="13" name="思想气泡: 云 12"/>
            <p:cNvSpPr/>
            <p:nvPr/>
          </p:nvSpPr>
          <p:spPr>
            <a:xfrm>
              <a:off x="389555" y="1382139"/>
              <a:ext cx="2556164" cy="1679766"/>
            </a:xfrm>
            <a:prstGeom prst="cloudCallout">
              <a:avLst>
                <a:gd name="adj1" fmla="val 110216"/>
                <a:gd name="adj2" fmla="val 26797"/>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0"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p:txBody>
        </p:sp>
        <p:sp>
          <p:nvSpPr>
            <p:cNvPr id="11268" name="矩形 2"/>
            <p:cNvSpPr>
              <a:spLocks noChangeArrowheads="1"/>
            </p:cNvSpPr>
            <p:nvPr/>
          </p:nvSpPr>
          <p:spPr bwMode="auto">
            <a:xfrm>
              <a:off x="720452" y="1526980"/>
              <a:ext cx="2009840" cy="19892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足智多谋的诸葛亮</a:t>
              </a: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文本框 5"/>
          <p:cNvSpPr txBox="1">
            <a:spLocks noChangeArrowheads="1"/>
          </p:cNvSpPr>
          <p:nvPr/>
        </p:nvSpPr>
        <p:spPr bwMode="auto">
          <a:xfrm>
            <a:off x="617539" y="1528234"/>
            <a:ext cx="790892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30000"/>
              </a:lnSpc>
              <a:spcBef>
                <a:spcPts val="16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楷体" panose="02010609060101010101" pitchFamily="49" charset="-122"/>
                <a:cs typeface="+mn-cs"/>
              </a:rPr>
              <a:t>    分别阅读三个片段，疏通生字词。说一说三个片段中主要写了哪几个人物？</a:t>
            </a:r>
          </a:p>
        </p:txBody>
      </p:sp>
      <p:sp>
        <p:nvSpPr>
          <p:cNvPr id="6" name="Rectangle 2"/>
          <p:cNvSpPr txBox="1">
            <a:spLocks noChangeArrowheads="1"/>
          </p:cNvSpPr>
          <p:nvPr/>
        </p:nvSpPr>
        <p:spPr bwMode="auto">
          <a:xfrm>
            <a:off x="706439" y="3429000"/>
            <a:ext cx="21304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摔跤</a:t>
            </a:r>
            <a:r>
              <a:rPr kumimoji="0" lang="en-US" altLang="zh-CN"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a:t>
            </a:r>
            <a:endPar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endParaRPr>
          </a:p>
        </p:txBody>
      </p:sp>
      <p:sp>
        <p:nvSpPr>
          <p:cNvPr id="2" name="TextBox 1"/>
          <p:cNvSpPr txBox="1">
            <a:spLocks noChangeArrowheads="1"/>
          </p:cNvSpPr>
          <p:nvPr/>
        </p:nvSpPr>
        <p:spPr bwMode="auto">
          <a:xfrm>
            <a:off x="5087938" y="5245101"/>
            <a:ext cx="342900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小嘎子、胖墩儿</a:t>
            </a:r>
          </a:p>
        </p:txBody>
      </p:sp>
      <p:sp>
        <p:nvSpPr>
          <p:cNvPr id="10" name="Rectangle 2"/>
          <p:cNvSpPr txBox="1">
            <a:spLocks noChangeArrowheads="1"/>
          </p:cNvSpPr>
          <p:nvPr/>
        </p:nvSpPr>
        <p:spPr bwMode="auto">
          <a:xfrm>
            <a:off x="706439" y="4351867"/>
            <a:ext cx="503237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他像一棵挺脱的树</a:t>
            </a:r>
            <a:r>
              <a:rPr kumimoji="0" lang="en-US" altLang="zh-CN"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a:t>
            </a:r>
            <a:endPar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endParaRPr>
          </a:p>
        </p:txBody>
      </p:sp>
      <p:sp>
        <p:nvSpPr>
          <p:cNvPr id="11" name="TextBox 10"/>
          <p:cNvSpPr txBox="1">
            <a:spLocks noChangeArrowheads="1"/>
          </p:cNvSpPr>
          <p:nvPr/>
        </p:nvSpPr>
        <p:spPr bwMode="auto">
          <a:xfrm>
            <a:off x="5095875" y="3458633"/>
            <a:ext cx="3430588"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祥子</a:t>
            </a:r>
          </a:p>
        </p:txBody>
      </p:sp>
      <p:sp>
        <p:nvSpPr>
          <p:cNvPr id="12" name="Rectangle 2"/>
          <p:cNvSpPr txBox="1">
            <a:spLocks noChangeArrowheads="1"/>
          </p:cNvSpPr>
          <p:nvPr/>
        </p:nvSpPr>
        <p:spPr bwMode="auto">
          <a:xfrm>
            <a:off x="706439" y="5262034"/>
            <a:ext cx="29051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两茎灯草</a:t>
            </a:r>
            <a:r>
              <a:rPr kumimoji="0" lang="en-US" altLang="zh-CN"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a:t>
            </a:r>
            <a:endPar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endParaRPr>
          </a:p>
        </p:txBody>
      </p:sp>
      <p:sp>
        <p:nvSpPr>
          <p:cNvPr id="13" name="TextBox 12"/>
          <p:cNvSpPr txBox="1">
            <a:spLocks noChangeArrowheads="1"/>
          </p:cNvSpPr>
          <p:nvPr/>
        </p:nvSpPr>
        <p:spPr bwMode="auto">
          <a:xfrm>
            <a:off x="5095875" y="4349751"/>
            <a:ext cx="3430588"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严监生</a:t>
            </a:r>
          </a:p>
        </p:txBody>
      </p:sp>
      <p:sp>
        <p:nvSpPr>
          <p:cNvPr id="14344" name="文本框 109"/>
          <p:cNvSpPr txBox="1">
            <a:spLocks noChangeArrowheads="1"/>
          </p:cNvSpPr>
          <p:nvPr/>
        </p:nvSpPr>
        <p:spPr bwMode="auto">
          <a:xfrm>
            <a:off x="557214" y="383118"/>
            <a:ext cx="2052637"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EFFFE"/>
                </a:solidFill>
                <a:effectLst/>
                <a:uLnTx/>
                <a:uFillTx/>
                <a:latin typeface="黑体" panose="02010609060101010101" pitchFamily="49" charset="-122"/>
                <a:ea typeface="黑体" panose="02010609060101010101" pitchFamily="49" charset="-122"/>
                <a:cs typeface="+mn-cs"/>
              </a:rPr>
              <a:t>初读课文</a:t>
            </a:r>
          </a:p>
        </p:txBody>
      </p:sp>
      <p:cxnSp>
        <p:nvCxnSpPr>
          <p:cNvPr id="14" name="直接连接符 13"/>
          <p:cNvCxnSpPr>
            <a:endCxn id="2" idx="1"/>
          </p:cNvCxnSpPr>
          <p:nvPr/>
        </p:nvCxnSpPr>
        <p:spPr>
          <a:xfrm>
            <a:off x="2387600" y="3848101"/>
            <a:ext cx="2700338" cy="2099500"/>
          </a:xfrm>
          <a:prstGeom prst="line">
            <a:avLst/>
          </a:prstGeom>
          <a:ln>
            <a:solidFill>
              <a:srgbClr val="FF0000"/>
            </a:solidFill>
          </a:ln>
          <a:effectLst/>
        </p:spPr>
        <p:style>
          <a:lnRef idx="2">
            <a:schemeClr val="accent6"/>
          </a:lnRef>
          <a:fillRef idx="0">
            <a:schemeClr val="accent6"/>
          </a:fillRef>
          <a:effectRef idx="1">
            <a:schemeClr val="accent6"/>
          </a:effectRef>
          <a:fontRef idx="minor">
            <a:schemeClr val="tx1"/>
          </a:fontRef>
        </p:style>
      </p:cxnSp>
      <p:cxnSp>
        <p:nvCxnSpPr>
          <p:cNvPr id="15" name="直接连接符 14"/>
          <p:cNvCxnSpPr>
            <a:endCxn id="11" idx="1"/>
          </p:cNvCxnSpPr>
          <p:nvPr/>
        </p:nvCxnSpPr>
        <p:spPr>
          <a:xfrm flipV="1">
            <a:off x="4808539" y="3833127"/>
            <a:ext cx="287336" cy="965358"/>
          </a:xfrm>
          <a:prstGeom prst="line">
            <a:avLst/>
          </a:prstGeom>
          <a:ln>
            <a:solidFill>
              <a:srgbClr val="FF0000"/>
            </a:solidFill>
          </a:ln>
          <a:effectLst/>
        </p:spPr>
        <p:style>
          <a:lnRef idx="2">
            <a:schemeClr val="accent6"/>
          </a:lnRef>
          <a:fillRef idx="0">
            <a:schemeClr val="accent6"/>
          </a:fillRef>
          <a:effectRef idx="1">
            <a:schemeClr val="accent6"/>
          </a:effectRef>
          <a:fontRef idx="minor">
            <a:schemeClr val="tx1"/>
          </a:fontRef>
        </p:style>
      </p:cxnSp>
      <p:cxnSp>
        <p:nvCxnSpPr>
          <p:cNvPr id="17" name="直接连接符 16"/>
          <p:cNvCxnSpPr>
            <a:endCxn id="13" idx="1"/>
          </p:cNvCxnSpPr>
          <p:nvPr/>
        </p:nvCxnSpPr>
        <p:spPr>
          <a:xfrm flipV="1">
            <a:off x="3222625" y="4724245"/>
            <a:ext cx="1873250" cy="927258"/>
          </a:xfrm>
          <a:prstGeom prst="line">
            <a:avLst/>
          </a:prstGeom>
          <a:ln>
            <a:solidFill>
              <a:srgbClr val="FF0000"/>
            </a:solidFill>
          </a:ln>
          <a:effectLst/>
        </p:spPr>
        <p:style>
          <a:lnRef idx="2">
            <a:schemeClr val="accent6"/>
          </a:lnRef>
          <a:fillRef idx="0">
            <a:schemeClr val="accent6"/>
          </a:fillRef>
          <a:effectRef idx="1">
            <a:schemeClr val="accent6"/>
          </a:effectRef>
          <a:fontRef idx="minor">
            <a:schemeClr val="tx1"/>
          </a:fontRef>
        </p:style>
      </p:cxn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wipe(left)">
                                      <p:cBhvr>
                                        <p:cTn id="27" dur="500"/>
                                        <p:tgtEl>
                                          <p:spTgt spid="1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 grpId="0"/>
      <p:bldP spid="10" grpId="0"/>
      <p:bldP spid="11" grpId="0"/>
      <p:bldP spid="12" grpId="0"/>
      <p:bldP spid="13" grpId="0"/>
    </p:bldLst>
  </p:timing>
</p:sld>
</file>

<file path=ppt/slides/slide7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矩形 3"/>
          <p:cNvSpPr>
            <a:spLocks noChangeArrowheads="1"/>
          </p:cNvSpPr>
          <p:nvPr/>
        </p:nvSpPr>
        <p:spPr bwMode="auto">
          <a:xfrm>
            <a:off x="684213" y="1574800"/>
            <a:ext cx="8242300" cy="87127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摔跤 嘎子 一叉一搂 仗着 鞭炮</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欺负 冷绊子 三抓两挠 揪在 扳动  脚腕子 铸成 剃头 腮上 颧骨</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疤痕 监生 侄子 喉咙 痰 揩泪</a:t>
            </a:r>
          </a:p>
        </p:txBody>
      </p:sp>
      <p:sp>
        <p:nvSpPr>
          <p:cNvPr id="71" name="矩形 3"/>
          <p:cNvSpPr>
            <a:spLocks noChangeArrowheads="1"/>
          </p:cNvSpPr>
          <p:nvPr/>
        </p:nvSpPr>
        <p:spPr bwMode="auto">
          <a:xfrm>
            <a:off x="684213" y="1574800"/>
            <a:ext cx="8242300" cy="994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摔跤 </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嘎</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子</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一叉一搂</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仗着</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鞭炮</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欺负</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冷</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绊</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子</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三抓两挠</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揪</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在</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扳</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动</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脚</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腕</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子</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铸</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成</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剃头</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腮上</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颧</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骨</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疤</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痕</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监</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生</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侄</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子</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喉咙</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痰</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揩</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泪</a:t>
            </a:r>
          </a:p>
        </p:txBody>
      </p:sp>
      <p:sp>
        <p:nvSpPr>
          <p:cNvPr id="15363" name="文本框 153"/>
          <p:cNvSpPr txBox="1">
            <a:spLocks noChangeArrowheads="1"/>
          </p:cNvSpPr>
          <p:nvPr/>
        </p:nvSpPr>
        <p:spPr bwMode="auto">
          <a:xfrm>
            <a:off x="603250" y="393701"/>
            <a:ext cx="205263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mn-cs"/>
              </a:rPr>
              <a:t>字词学习</a:t>
            </a:r>
          </a:p>
        </p:txBody>
      </p:sp>
      <p:grpSp>
        <p:nvGrpSpPr>
          <p:cNvPr id="2" name="组合 3"/>
          <p:cNvGrpSpPr/>
          <p:nvPr/>
        </p:nvGrpSpPr>
        <p:grpSpPr bwMode="auto">
          <a:xfrm>
            <a:off x="3556000" y="427569"/>
            <a:ext cx="2349500" cy="1248833"/>
            <a:chOff x="495984" y="186732"/>
            <a:chExt cx="2350565" cy="936680"/>
          </a:xfrm>
        </p:grpSpPr>
        <p:sp>
          <p:nvSpPr>
            <p:cNvPr id="69" name="Text Box 15"/>
            <p:cNvSpPr txBox="1">
              <a:spLocks noChangeArrowheads="1"/>
            </p:cNvSpPr>
            <p:nvPr/>
          </p:nvSpPr>
          <p:spPr bwMode="auto">
            <a:xfrm>
              <a:off x="1016888" y="362682"/>
              <a:ext cx="1829661" cy="561774"/>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auto" latinLnBrk="0" hangingPunct="0">
                <a:lnSpc>
                  <a:spcPct val="100000"/>
                </a:lnSpc>
                <a:spcBef>
                  <a:spcPts val="160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我会读</a:t>
              </a:r>
            </a:p>
          </p:txBody>
        </p:sp>
        <p:pic>
          <p:nvPicPr>
            <p:cNvPr id="15366" name="图片 2"/>
            <p:cNvPicPr>
              <a:picLocks noChangeAspect="1" noChangeArrowheads="1"/>
            </p:cNvPicPr>
            <p:nvPr/>
          </p:nvPicPr>
          <p:blipFill>
            <a:blip r:embed="rId3" cstate="email"/>
            <a:srcRect/>
            <a:stretch>
              <a:fillRect/>
            </a:stretch>
          </p:blipFill>
          <p:spPr bwMode="auto">
            <a:xfrm>
              <a:off x="495984" y="186732"/>
              <a:ext cx="507058" cy="936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Lst>
  </p:timing>
</p:sld>
</file>

<file path=ppt/slides/slide7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5086351" y="4897968"/>
            <a:ext cx="1209675" cy="1393747"/>
            <a:chOff x="2821211" y="915566"/>
            <a:chExt cx="1209030" cy="1044511"/>
          </a:xfrm>
        </p:grpSpPr>
        <p:pic>
          <p:nvPicPr>
            <p:cNvPr id="17411" name="Picture 4"/>
            <p:cNvPicPr>
              <a:picLocks noChangeAspect="1" noChangeArrowheads="1"/>
            </p:cNvPicPr>
            <p:nvPr/>
          </p:nvPicPr>
          <p:blipFill>
            <a:blip r:embed="rId3" cstate="email"/>
            <a:srcRect/>
            <a:stretch>
              <a:fillRect/>
            </a:stretch>
          </p:blipFill>
          <p:spPr bwMode="auto">
            <a:xfrm>
              <a:off x="2915816" y="915566"/>
              <a:ext cx="1114425" cy="8016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12" name="Text Box 33"/>
            <p:cNvSpPr txBox="1">
              <a:spLocks noChangeArrowheads="1"/>
            </p:cNvSpPr>
            <p:nvPr/>
          </p:nvSpPr>
          <p:spPr bwMode="auto">
            <a:xfrm>
              <a:off x="2821211" y="1275606"/>
              <a:ext cx="870287" cy="6844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侄</a:t>
              </a:r>
            </a:p>
          </p:txBody>
        </p:sp>
      </p:grpSp>
      <p:grpSp>
        <p:nvGrpSpPr>
          <p:cNvPr id="3" name="组合 4"/>
          <p:cNvGrpSpPr/>
          <p:nvPr/>
        </p:nvGrpSpPr>
        <p:grpSpPr bwMode="auto">
          <a:xfrm>
            <a:off x="3421064" y="1881718"/>
            <a:ext cx="1208087" cy="1393747"/>
            <a:chOff x="2821211" y="915566"/>
            <a:chExt cx="1209030" cy="1044513"/>
          </a:xfrm>
        </p:grpSpPr>
        <p:pic>
          <p:nvPicPr>
            <p:cNvPr id="17414" name="Picture 4"/>
            <p:cNvPicPr>
              <a:picLocks noChangeAspect="1" noChangeArrowheads="1"/>
            </p:cNvPicPr>
            <p:nvPr/>
          </p:nvPicPr>
          <p:blipFill>
            <a:blip r:embed="rId3" cstate="email"/>
            <a:srcRect/>
            <a:stretch>
              <a:fillRect/>
            </a:stretch>
          </p:blipFill>
          <p:spPr bwMode="auto">
            <a:xfrm>
              <a:off x="2915816" y="915566"/>
              <a:ext cx="1114425" cy="8016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15" name="Text Box 33"/>
            <p:cNvSpPr txBox="1">
              <a:spLocks noChangeArrowheads="1"/>
            </p:cNvSpPr>
            <p:nvPr/>
          </p:nvSpPr>
          <p:spPr bwMode="auto">
            <a:xfrm>
              <a:off x="2821211" y="1275606"/>
              <a:ext cx="871431" cy="684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绊</a:t>
              </a:r>
            </a:p>
          </p:txBody>
        </p:sp>
      </p:grpSp>
      <p:grpSp>
        <p:nvGrpSpPr>
          <p:cNvPr id="4" name="组合 7"/>
          <p:cNvGrpSpPr/>
          <p:nvPr/>
        </p:nvGrpSpPr>
        <p:grpSpPr bwMode="auto">
          <a:xfrm>
            <a:off x="5549900" y="2940052"/>
            <a:ext cx="1208088" cy="1393747"/>
            <a:chOff x="2821211" y="915566"/>
            <a:chExt cx="1209030" cy="1044513"/>
          </a:xfrm>
        </p:grpSpPr>
        <p:pic>
          <p:nvPicPr>
            <p:cNvPr id="17417" name="Picture 4"/>
            <p:cNvPicPr>
              <a:picLocks noChangeAspect="1" noChangeArrowheads="1"/>
            </p:cNvPicPr>
            <p:nvPr/>
          </p:nvPicPr>
          <p:blipFill>
            <a:blip r:embed="rId3" cstate="email"/>
            <a:srcRect/>
            <a:stretch>
              <a:fillRect/>
            </a:stretch>
          </p:blipFill>
          <p:spPr bwMode="auto">
            <a:xfrm>
              <a:off x="2915816" y="915566"/>
              <a:ext cx="1114425" cy="8016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18" name="Text Box 33"/>
            <p:cNvSpPr txBox="1">
              <a:spLocks noChangeArrowheads="1"/>
            </p:cNvSpPr>
            <p:nvPr/>
          </p:nvSpPr>
          <p:spPr bwMode="auto">
            <a:xfrm>
              <a:off x="2821211" y="1275606"/>
              <a:ext cx="871430" cy="684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监</a:t>
              </a:r>
            </a:p>
          </p:txBody>
        </p:sp>
      </p:grpSp>
      <p:grpSp>
        <p:nvGrpSpPr>
          <p:cNvPr id="5" name="组合 10"/>
          <p:cNvGrpSpPr/>
          <p:nvPr/>
        </p:nvGrpSpPr>
        <p:grpSpPr bwMode="auto">
          <a:xfrm>
            <a:off x="3227389" y="4417485"/>
            <a:ext cx="1209675" cy="1393747"/>
            <a:chOff x="2821211" y="915566"/>
            <a:chExt cx="1209030" cy="1044513"/>
          </a:xfrm>
        </p:grpSpPr>
        <p:pic>
          <p:nvPicPr>
            <p:cNvPr id="17420" name="Picture 4"/>
            <p:cNvPicPr>
              <a:picLocks noChangeAspect="1" noChangeArrowheads="1"/>
            </p:cNvPicPr>
            <p:nvPr/>
          </p:nvPicPr>
          <p:blipFill>
            <a:blip r:embed="rId3" cstate="email"/>
            <a:srcRect/>
            <a:stretch>
              <a:fillRect/>
            </a:stretch>
          </p:blipFill>
          <p:spPr bwMode="auto">
            <a:xfrm>
              <a:off x="2915816" y="915566"/>
              <a:ext cx="1114425" cy="8016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21" name="Text Box 33"/>
            <p:cNvSpPr txBox="1">
              <a:spLocks noChangeArrowheads="1"/>
            </p:cNvSpPr>
            <p:nvPr/>
          </p:nvSpPr>
          <p:spPr bwMode="auto">
            <a:xfrm>
              <a:off x="2821211" y="1275606"/>
              <a:ext cx="870287" cy="684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颧</a:t>
              </a:r>
            </a:p>
          </p:txBody>
        </p:sp>
      </p:grpSp>
      <p:grpSp>
        <p:nvGrpSpPr>
          <p:cNvPr id="6" name="组合 13"/>
          <p:cNvGrpSpPr/>
          <p:nvPr/>
        </p:nvGrpSpPr>
        <p:grpSpPr bwMode="auto">
          <a:xfrm>
            <a:off x="6200776" y="4176185"/>
            <a:ext cx="1209675" cy="1393747"/>
            <a:chOff x="2821211" y="915566"/>
            <a:chExt cx="1209030" cy="1044513"/>
          </a:xfrm>
        </p:grpSpPr>
        <p:pic>
          <p:nvPicPr>
            <p:cNvPr id="17423" name="Picture 4"/>
            <p:cNvPicPr>
              <a:picLocks noChangeAspect="1" noChangeArrowheads="1"/>
            </p:cNvPicPr>
            <p:nvPr/>
          </p:nvPicPr>
          <p:blipFill>
            <a:blip r:embed="rId3" cstate="email"/>
            <a:srcRect/>
            <a:stretch>
              <a:fillRect/>
            </a:stretch>
          </p:blipFill>
          <p:spPr bwMode="auto">
            <a:xfrm>
              <a:off x="2915816" y="915566"/>
              <a:ext cx="1114425" cy="8016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24" name="Text Box 33"/>
            <p:cNvSpPr txBox="1">
              <a:spLocks noChangeArrowheads="1"/>
            </p:cNvSpPr>
            <p:nvPr/>
          </p:nvSpPr>
          <p:spPr bwMode="auto">
            <a:xfrm>
              <a:off x="2821211" y="1275606"/>
              <a:ext cx="870287" cy="684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痰</a:t>
              </a:r>
            </a:p>
          </p:txBody>
        </p:sp>
      </p:grpSp>
      <p:grpSp>
        <p:nvGrpSpPr>
          <p:cNvPr id="7" name="组合 16"/>
          <p:cNvGrpSpPr/>
          <p:nvPr/>
        </p:nvGrpSpPr>
        <p:grpSpPr bwMode="auto">
          <a:xfrm>
            <a:off x="4452938" y="3964519"/>
            <a:ext cx="1209675" cy="1393830"/>
            <a:chOff x="2821211" y="915566"/>
            <a:chExt cx="1209030" cy="1044393"/>
          </a:xfrm>
        </p:grpSpPr>
        <p:pic>
          <p:nvPicPr>
            <p:cNvPr id="17426" name="Picture 4"/>
            <p:cNvPicPr>
              <a:picLocks noChangeAspect="1" noChangeArrowheads="1"/>
            </p:cNvPicPr>
            <p:nvPr/>
          </p:nvPicPr>
          <p:blipFill>
            <a:blip r:embed="rId3" cstate="email"/>
            <a:srcRect/>
            <a:stretch>
              <a:fillRect/>
            </a:stretch>
          </p:blipFill>
          <p:spPr bwMode="auto">
            <a:xfrm>
              <a:off x="2915816" y="915566"/>
              <a:ext cx="1114425" cy="8016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27" name="Text Box 33"/>
            <p:cNvSpPr txBox="1">
              <a:spLocks noChangeArrowheads="1"/>
            </p:cNvSpPr>
            <p:nvPr/>
          </p:nvSpPr>
          <p:spPr bwMode="auto">
            <a:xfrm>
              <a:off x="2821211" y="1275606"/>
              <a:ext cx="870287" cy="6843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疤</a:t>
              </a:r>
            </a:p>
          </p:txBody>
        </p:sp>
      </p:grpSp>
      <p:grpSp>
        <p:nvGrpSpPr>
          <p:cNvPr id="8" name="组合 19"/>
          <p:cNvGrpSpPr/>
          <p:nvPr/>
        </p:nvGrpSpPr>
        <p:grpSpPr bwMode="auto">
          <a:xfrm>
            <a:off x="5383214" y="1371602"/>
            <a:ext cx="1209675" cy="1393747"/>
            <a:chOff x="2821211" y="915566"/>
            <a:chExt cx="1209030" cy="1044511"/>
          </a:xfrm>
        </p:grpSpPr>
        <p:pic>
          <p:nvPicPr>
            <p:cNvPr id="17429" name="Picture 4"/>
            <p:cNvPicPr>
              <a:picLocks noChangeAspect="1" noChangeArrowheads="1"/>
            </p:cNvPicPr>
            <p:nvPr/>
          </p:nvPicPr>
          <p:blipFill>
            <a:blip r:embed="rId3" cstate="email"/>
            <a:srcRect/>
            <a:stretch>
              <a:fillRect/>
            </a:stretch>
          </p:blipFill>
          <p:spPr bwMode="auto">
            <a:xfrm>
              <a:off x="2915816" y="915566"/>
              <a:ext cx="1114425" cy="8016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30" name="Text Box 33"/>
            <p:cNvSpPr txBox="1">
              <a:spLocks noChangeArrowheads="1"/>
            </p:cNvSpPr>
            <p:nvPr/>
          </p:nvSpPr>
          <p:spPr bwMode="auto">
            <a:xfrm>
              <a:off x="2821211" y="1275606"/>
              <a:ext cx="870287" cy="6844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揪</a:t>
              </a:r>
            </a:p>
          </p:txBody>
        </p:sp>
      </p:grpSp>
      <p:grpSp>
        <p:nvGrpSpPr>
          <p:cNvPr id="9" name="组合 25"/>
          <p:cNvGrpSpPr/>
          <p:nvPr/>
        </p:nvGrpSpPr>
        <p:grpSpPr bwMode="auto">
          <a:xfrm>
            <a:off x="2127251" y="1587502"/>
            <a:ext cx="1209675" cy="1393747"/>
            <a:chOff x="2821211" y="915566"/>
            <a:chExt cx="1209030" cy="1044511"/>
          </a:xfrm>
        </p:grpSpPr>
        <p:pic>
          <p:nvPicPr>
            <p:cNvPr id="17432" name="Picture 4"/>
            <p:cNvPicPr>
              <a:picLocks noChangeAspect="1" noChangeArrowheads="1"/>
            </p:cNvPicPr>
            <p:nvPr/>
          </p:nvPicPr>
          <p:blipFill>
            <a:blip r:embed="rId3" cstate="email"/>
            <a:srcRect/>
            <a:stretch>
              <a:fillRect/>
            </a:stretch>
          </p:blipFill>
          <p:spPr bwMode="auto">
            <a:xfrm>
              <a:off x="2915816" y="915566"/>
              <a:ext cx="1114425" cy="8016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33" name="Text Box 33"/>
            <p:cNvSpPr txBox="1">
              <a:spLocks noChangeArrowheads="1"/>
            </p:cNvSpPr>
            <p:nvPr/>
          </p:nvSpPr>
          <p:spPr bwMode="auto">
            <a:xfrm>
              <a:off x="2821211" y="1275606"/>
              <a:ext cx="870287" cy="6844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嘎</a:t>
              </a:r>
            </a:p>
          </p:txBody>
        </p:sp>
      </p:grpSp>
      <p:grpSp>
        <p:nvGrpSpPr>
          <p:cNvPr id="10" name="组合 28"/>
          <p:cNvGrpSpPr/>
          <p:nvPr/>
        </p:nvGrpSpPr>
        <p:grpSpPr bwMode="auto">
          <a:xfrm>
            <a:off x="2127250" y="3640668"/>
            <a:ext cx="1208088" cy="1393747"/>
            <a:chOff x="2821211" y="915566"/>
            <a:chExt cx="1209030" cy="1044511"/>
          </a:xfrm>
        </p:grpSpPr>
        <p:pic>
          <p:nvPicPr>
            <p:cNvPr id="17435" name="Picture 4"/>
            <p:cNvPicPr>
              <a:picLocks noChangeAspect="1" noChangeArrowheads="1"/>
            </p:cNvPicPr>
            <p:nvPr/>
          </p:nvPicPr>
          <p:blipFill>
            <a:blip r:embed="rId3" cstate="email"/>
            <a:srcRect/>
            <a:stretch>
              <a:fillRect/>
            </a:stretch>
          </p:blipFill>
          <p:spPr bwMode="auto">
            <a:xfrm>
              <a:off x="2915816" y="915566"/>
              <a:ext cx="1114425" cy="8016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36" name="Text Box 33"/>
            <p:cNvSpPr txBox="1">
              <a:spLocks noChangeArrowheads="1"/>
            </p:cNvSpPr>
            <p:nvPr/>
          </p:nvSpPr>
          <p:spPr bwMode="auto">
            <a:xfrm>
              <a:off x="2821211" y="1275606"/>
              <a:ext cx="871430" cy="6844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铸</a:t>
              </a:r>
            </a:p>
          </p:txBody>
        </p:sp>
      </p:grpSp>
      <p:sp>
        <p:nvSpPr>
          <p:cNvPr id="32" name="矩形 31"/>
          <p:cNvSpPr/>
          <p:nvPr/>
        </p:nvSpPr>
        <p:spPr>
          <a:xfrm>
            <a:off x="112466" y="124611"/>
            <a:ext cx="5128328" cy="1077218"/>
          </a:xfrm>
          <a:prstGeom prst="rect">
            <a:avLst/>
          </a:prstGeom>
          <a:noFill/>
        </p:spPr>
        <p:txBody>
          <a:bodyPr wrap="none">
            <a:spAutoFit/>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6400" b="1" i="0" u="none" strike="noStrike" kern="1200" cap="all" spc="0" normalizeH="0" baseline="0" noProof="0" dirty="0">
                <a:ln w="9000" cmpd="sng">
                  <a:solidFill>
                    <a:srgbClr val="FFC000">
                      <a:shade val="50000"/>
                      <a:satMod val="120000"/>
                    </a:srgbClr>
                  </a:solidFill>
                  <a:prstDash val="solid"/>
                </a:ln>
                <a:solidFill>
                  <a:srgbClr val="FF00FF"/>
                </a:solidFill>
                <a:effectLst>
                  <a:outerShdw blurRad="38100" dist="38100" dir="2700000" algn="tl">
                    <a:srgbClr val="000000">
                      <a:alpha val="43137"/>
                    </a:srgbClr>
                  </a:outerShdw>
                  <a:reflection blurRad="12700" stA="28000" endPos="45000" dist="1000" dir="5400000" sy="-100000" algn="bl" rotWithShape="0"/>
                </a:effectLst>
                <a:uLnTx/>
                <a:uFillTx/>
                <a:latin typeface="等线" panose="020F0502020204030204"/>
                <a:ea typeface="等线" panose="02010600030101010101" pitchFamily="2" charset="-122"/>
                <a:cs typeface="+mn-cs"/>
              </a:rPr>
              <a:t>蒲公英去旅行</a:t>
            </a:r>
          </a:p>
        </p:txBody>
      </p:sp>
      <p:grpSp>
        <p:nvGrpSpPr>
          <p:cNvPr id="11" name="组合 32"/>
          <p:cNvGrpSpPr/>
          <p:nvPr/>
        </p:nvGrpSpPr>
        <p:grpSpPr bwMode="auto">
          <a:xfrm>
            <a:off x="6989764" y="2133601"/>
            <a:ext cx="1208087" cy="1392560"/>
            <a:chOff x="2821211" y="915566"/>
            <a:chExt cx="1209030" cy="1046207"/>
          </a:xfrm>
        </p:grpSpPr>
        <p:pic>
          <p:nvPicPr>
            <p:cNvPr id="17439" name="Picture 4"/>
            <p:cNvPicPr>
              <a:picLocks noChangeAspect="1" noChangeArrowheads="1"/>
            </p:cNvPicPr>
            <p:nvPr/>
          </p:nvPicPr>
          <p:blipFill>
            <a:blip r:embed="rId3" cstate="email"/>
            <a:srcRect/>
            <a:stretch>
              <a:fillRect/>
            </a:stretch>
          </p:blipFill>
          <p:spPr bwMode="auto">
            <a:xfrm>
              <a:off x="2915816" y="915566"/>
              <a:ext cx="1114425" cy="8016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40" name="Text Box 33"/>
            <p:cNvSpPr txBox="1">
              <a:spLocks noChangeArrowheads="1"/>
            </p:cNvSpPr>
            <p:nvPr/>
          </p:nvSpPr>
          <p:spPr bwMode="auto">
            <a:xfrm>
              <a:off x="2821211" y="1275606"/>
              <a:ext cx="871431" cy="686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腕</a:t>
              </a:r>
            </a:p>
          </p:txBody>
        </p:sp>
      </p:grpSp>
      <p:grpSp>
        <p:nvGrpSpPr>
          <p:cNvPr id="12" name="组合 35"/>
          <p:cNvGrpSpPr/>
          <p:nvPr/>
        </p:nvGrpSpPr>
        <p:grpSpPr bwMode="auto">
          <a:xfrm>
            <a:off x="7532689" y="3945468"/>
            <a:ext cx="1209675" cy="1393747"/>
            <a:chOff x="2821211" y="915566"/>
            <a:chExt cx="1209030" cy="1044512"/>
          </a:xfrm>
        </p:grpSpPr>
        <p:pic>
          <p:nvPicPr>
            <p:cNvPr id="17442" name="Picture 4"/>
            <p:cNvPicPr>
              <a:picLocks noChangeAspect="1" noChangeArrowheads="1"/>
            </p:cNvPicPr>
            <p:nvPr/>
          </p:nvPicPr>
          <p:blipFill>
            <a:blip r:embed="rId3" cstate="email"/>
            <a:srcRect/>
            <a:stretch>
              <a:fillRect/>
            </a:stretch>
          </p:blipFill>
          <p:spPr bwMode="auto">
            <a:xfrm>
              <a:off x="2915816" y="915566"/>
              <a:ext cx="1114425" cy="8016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43" name="Text Box 33"/>
            <p:cNvSpPr txBox="1">
              <a:spLocks noChangeArrowheads="1"/>
            </p:cNvSpPr>
            <p:nvPr/>
          </p:nvSpPr>
          <p:spPr bwMode="auto">
            <a:xfrm>
              <a:off x="2821211" y="1275606"/>
              <a:ext cx="870287" cy="6844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揩</a:t>
              </a:r>
            </a:p>
          </p:txBody>
        </p:sp>
      </p:grpSp>
      <p:grpSp>
        <p:nvGrpSpPr>
          <p:cNvPr id="13" name="组合 38"/>
          <p:cNvGrpSpPr/>
          <p:nvPr/>
        </p:nvGrpSpPr>
        <p:grpSpPr bwMode="auto">
          <a:xfrm>
            <a:off x="6672263" y="728135"/>
            <a:ext cx="1209675" cy="1393747"/>
            <a:chOff x="2821211" y="915566"/>
            <a:chExt cx="1209030" cy="1044511"/>
          </a:xfrm>
        </p:grpSpPr>
        <p:pic>
          <p:nvPicPr>
            <p:cNvPr id="17445" name="Picture 4"/>
            <p:cNvPicPr>
              <a:picLocks noChangeAspect="1" noChangeArrowheads="1"/>
            </p:cNvPicPr>
            <p:nvPr/>
          </p:nvPicPr>
          <p:blipFill>
            <a:blip r:embed="rId3" cstate="email"/>
            <a:srcRect/>
            <a:stretch>
              <a:fillRect/>
            </a:stretch>
          </p:blipFill>
          <p:spPr bwMode="auto">
            <a:xfrm>
              <a:off x="2915816" y="915566"/>
              <a:ext cx="1114425" cy="8016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46" name="Text Box 33"/>
            <p:cNvSpPr txBox="1">
              <a:spLocks noChangeArrowheads="1"/>
            </p:cNvSpPr>
            <p:nvPr/>
          </p:nvSpPr>
          <p:spPr bwMode="auto">
            <a:xfrm>
              <a:off x="2821211" y="1275606"/>
              <a:ext cx="870287" cy="6844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扳</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2" presetClass="exit" presetSubtype="3" fill="hold" nodeType="clickEffect">
                                  <p:stCondLst>
                                    <p:cond delay="0"/>
                                  </p:stCondLst>
                                  <p:childTnLst>
                                    <p:anim calcmode="lin" valueType="num">
                                      <p:cBhvr additive="base">
                                        <p:cTn id="6" dur="500"/>
                                        <p:tgtEl>
                                          <p:spTgt spid="2"/>
                                        </p:tgtEl>
                                        <p:attrNameLst>
                                          <p:attrName>ppt_x</p:attrName>
                                        </p:attrNameLst>
                                      </p:cBhvr>
                                      <p:tavLst>
                                        <p:tav tm="0">
                                          <p:val>
                                            <p:strVal val="ppt_x"/>
                                          </p:val>
                                        </p:tav>
                                        <p:tav tm="100000">
                                          <p:val>
                                            <p:strVal val="1+ppt_w/2"/>
                                          </p:val>
                                        </p:tav>
                                      </p:tavLst>
                                    </p:anim>
                                    <p:anim calcmode="lin" valueType="num">
                                      <p:cBhvr additive="base">
                                        <p:cTn id="7" dur="500"/>
                                        <p:tgtEl>
                                          <p:spTgt spid="2"/>
                                        </p:tgtEl>
                                        <p:attrNameLst>
                                          <p:attrName>ppt_y</p:attrName>
                                        </p:attrNameLst>
                                      </p:cBhvr>
                                      <p:tavLst>
                                        <p:tav tm="0">
                                          <p:val>
                                            <p:strVal val="ppt_y"/>
                                          </p:val>
                                        </p:tav>
                                        <p:tav tm="100000">
                                          <p:val>
                                            <p:strVal val="0-ppt_h/2"/>
                                          </p:val>
                                        </p:tav>
                                      </p:tavLst>
                                    </p:anim>
                                    <p:set>
                                      <p:cBhvr>
                                        <p:cTn id="8" dur="1" fill="hold">
                                          <p:stCondLst>
                                            <p:cond delay="499"/>
                                          </p:stCondLst>
                                        </p:cTn>
                                        <p:tgtEl>
                                          <p:spTgt spid="2"/>
                                        </p:tgtEl>
                                        <p:attrNameLst>
                                          <p:attrName>style.visibility</p:attrName>
                                        </p:attrNameLst>
                                      </p:cBhvr>
                                      <p:to>
                                        <p:strVal val="hidden"/>
                                      </p:to>
                                    </p:set>
                                  </p:childTnLst>
                                  <p:subTnLst>
                                    <p:audio>
                                      <p:cMediaNode>
                                        <p:cTn display="0" masterRel="sameClick">
                                          <p:stCondLst>
                                            <p:cond evt="begin" delay="0">
                                              <p:tn val="5"/>
                                            </p:cond>
                                          </p:stCondLst>
                                          <p:endCondLst>
                                            <p:cond evt="onStopAudio" delay="0">
                                              <p:tgtEl>
                                                <p:sldTgt/>
                                              </p:tgtEl>
                                            </p:cond>
                                          </p:endCondLst>
                                        </p:cTn>
                                        <p:tgtEl>
                                          <p:sndTgt r:embed="rId2" name="wind.wav"/>
                                        </p:tgtEl>
                                      </p:cMediaNode>
                                    </p:audio>
                                  </p:subTnLst>
                                </p:cTn>
                              </p:par>
                            </p:childTnLst>
                          </p:cTn>
                        </p:par>
                      </p:childTnLst>
                    </p:cTn>
                  </p:par>
                </p:childTnLst>
              </p:cTn>
              <p:nextCondLst>
                <p:cond evt="onClick" delay="0">
                  <p:tgtEl>
                    <p:spTgt spid="2"/>
                  </p:tgtEl>
                </p:cond>
              </p:nextCondLst>
            </p:seq>
            <p:seq concurrent="1" nextAc="seek">
              <p:cTn id="9" restart="whenNotActive" fill="hold" evtFilter="cancelBubble" nodeType="interactiveSeq">
                <p:stCondLst>
                  <p:cond evt="onClick" delay="0">
                    <p:tgtEl>
                      <p:spTgt spid="3"/>
                    </p:tgtEl>
                  </p:cond>
                </p:stCondLst>
                <p:endSync evt="end" delay="0">
                  <p:rtn val="all"/>
                </p:endSync>
                <p:childTnLst>
                  <p:par>
                    <p:cTn id="10" fill="hold">
                      <p:stCondLst>
                        <p:cond delay="0"/>
                      </p:stCondLst>
                      <p:childTnLst>
                        <p:par>
                          <p:cTn id="11" fill="hold">
                            <p:stCondLst>
                              <p:cond delay="0"/>
                            </p:stCondLst>
                            <p:childTnLst>
                              <p:par>
                                <p:cTn id="12" presetID="2" presetClass="exit" presetSubtype="3" fill="hold" nodeType="clickEffect">
                                  <p:stCondLst>
                                    <p:cond delay="0"/>
                                  </p:stCondLst>
                                  <p:childTnLst>
                                    <p:anim calcmode="lin" valueType="num">
                                      <p:cBhvr additive="base">
                                        <p:cTn id="13" dur="500"/>
                                        <p:tgtEl>
                                          <p:spTgt spid="3"/>
                                        </p:tgtEl>
                                        <p:attrNameLst>
                                          <p:attrName>ppt_x</p:attrName>
                                        </p:attrNameLst>
                                      </p:cBhvr>
                                      <p:tavLst>
                                        <p:tav tm="0">
                                          <p:val>
                                            <p:strVal val="ppt_x"/>
                                          </p:val>
                                        </p:tav>
                                        <p:tav tm="100000">
                                          <p:val>
                                            <p:strVal val="1+ppt_w/2"/>
                                          </p:val>
                                        </p:tav>
                                      </p:tavLst>
                                    </p:anim>
                                    <p:anim calcmode="lin" valueType="num">
                                      <p:cBhvr additive="base">
                                        <p:cTn id="14" dur="500"/>
                                        <p:tgtEl>
                                          <p:spTgt spid="3"/>
                                        </p:tgtEl>
                                        <p:attrNameLst>
                                          <p:attrName>ppt_y</p:attrName>
                                        </p:attrNameLst>
                                      </p:cBhvr>
                                      <p:tavLst>
                                        <p:tav tm="0">
                                          <p:val>
                                            <p:strVal val="ppt_y"/>
                                          </p:val>
                                        </p:tav>
                                        <p:tav tm="100000">
                                          <p:val>
                                            <p:strVal val="0-ppt_h/2"/>
                                          </p:val>
                                        </p:tav>
                                      </p:tavLst>
                                    </p:anim>
                                    <p:set>
                                      <p:cBhvr>
                                        <p:cTn id="15" dur="1" fill="hold">
                                          <p:stCondLst>
                                            <p:cond delay="499"/>
                                          </p:stCondLst>
                                        </p:cTn>
                                        <p:tgtEl>
                                          <p:spTgt spid="3"/>
                                        </p:tgtEl>
                                        <p:attrNameLst>
                                          <p:attrName>style.visibility</p:attrName>
                                        </p:attrNameLst>
                                      </p:cBhvr>
                                      <p:to>
                                        <p:strVal val="hidden"/>
                                      </p:to>
                                    </p:set>
                                  </p:childTnLst>
                                  <p:subTnLst>
                                    <p:audio>
                                      <p:cMediaNode>
                                        <p:cTn display="0" masterRel="sameClick">
                                          <p:stCondLst>
                                            <p:cond evt="begin" delay="0">
                                              <p:tn val="12"/>
                                            </p:cond>
                                          </p:stCondLst>
                                          <p:endCondLst>
                                            <p:cond evt="onStopAudio" delay="0">
                                              <p:tgtEl>
                                                <p:sldTgt/>
                                              </p:tgtEl>
                                            </p:cond>
                                          </p:endCondLst>
                                        </p:cTn>
                                        <p:tgtEl>
                                          <p:sndTgt r:embed="rId2" name="wind.wav"/>
                                        </p:tgtEl>
                                      </p:cMediaNode>
                                    </p:audio>
                                  </p:subTnLst>
                                </p:cTn>
                              </p:par>
                            </p:childTnLst>
                          </p:cTn>
                        </p:par>
                      </p:childTnLst>
                    </p:cTn>
                  </p:par>
                </p:childTnLst>
              </p:cTn>
              <p:nextCondLst>
                <p:cond evt="onClick" delay="0">
                  <p:tgtEl>
                    <p:spTgt spid="3"/>
                  </p:tgtEl>
                </p:cond>
              </p:nextCondLst>
            </p:seq>
            <p:seq concurrent="1" nextAc="seek">
              <p:cTn id="16" restart="whenNotActive" fill="hold" evtFilter="cancelBubble" nodeType="interactiveSeq">
                <p:stCondLst>
                  <p:cond evt="onClick" delay="0">
                    <p:tgtEl>
                      <p:spTgt spid="4"/>
                    </p:tgtEl>
                  </p:cond>
                </p:stCondLst>
                <p:endSync evt="end" delay="0">
                  <p:rtn val="all"/>
                </p:endSync>
                <p:childTnLst>
                  <p:par>
                    <p:cTn id="17" fill="hold">
                      <p:stCondLst>
                        <p:cond delay="0"/>
                      </p:stCondLst>
                      <p:childTnLst>
                        <p:par>
                          <p:cTn id="18" fill="hold">
                            <p:stCondLst>
                              <p:cond delay="0"/>
                            </p:stCondLst>
                            <p:childTnLst>
                              <p:par>
                                <p:cTn id="19" presetID="2" presetClass="exit" presetSubtype="3" fill="hold" nodeType="clickEffect">
                                  <p:stCondLst>
                                    <p:cond delay="0"/>
                                  </p:stCondLst>
                                  <p:childTnLst>
                                    <p:anim calcmode="lin" valueType="num">
                                      <p:cBhvr additive="base">
                                        <p:cTn id="20" dur="500"/>
                                        <p:tgtEl>
                                          <p:spTgt spid="4"/>
                                        </p:tgtEl>
                                        <p:attrNameLst>
                                          <p:attrName>ppt_x</p:attrName>
                                        </p:attrNameLst>
                                      </p:cBhvr>
                                      <p:tavLst>
                                        <p:tav tm="0">
                                          <p:val>
                                            <p:strVal val="ppt_x"/>
                                          </p:val>
                                        </p:tav>
                                        <p:tav tm="100000">
                                          <p:val>
                                            <p:strVal val="1+ppt_w/2"/>
                                          </p:val>
                                        </p:tav>
                                      </p:tavLst>
                                    </p:anim>
                                    <p:anim calcmode="lin" valueType="num">
                                      <p:cBhvr additive="base">
                                        <p:cTn id="21" dur="500"/>
                                        <p:tgtEl>
                                          <p:spTgt spid="4"/>
                                        </p:tgtEl>
                                        <p:attrNameLst>
                                          <p:attrName>ppt_y</p:attrName>
                                        </p:attrNameLst>
                                      </p:cBhvr>
                                      <p:tavLst>
                                        <p:tav tm="0">
                                          <p:val>
                                            <p:strVal val="ppt_y"/>
                                          </p:val>
                                        </p:tav>
                                        <p:tav tm="100000">
                                          <p:val>
                                            <p:strVal val="0-ppt_h/2"/>
                                          </p:val>
                                        </p:tav>
                                      </p:tavLst>
                                    </p:anim>
                                    <p:set>
                                      <p:cBhvr>
                                        <p:cTn id="22" dur="1" fill="hold">
                                          <p:stCondLst>
                                            <p:cond delay="499"/>
                                          </p:stCondLst>
                                        </p:cTn>
                                        <p:tgtEl>
                                          <p:spTgt spid="4"/>
                                        </p:tgtEl>
                                        <p:attrNameLst>
                                          <p:attrName>style.visibility</p:attrName>
                                        </p:attrNameLst>
                                      </p:cBhvr>
                                      <p:to>
                                        <p:strVal val="hidden"/>
                                      </p:to>
                                    </p:set>
                                  </p:childTnLst>
                                  <p:subTnLst>
                                    <p:audio>
                                      <p:cMediaNode>
                                        <p:cTn display="0" masterRel="sameClick">
                                          <p:stCondLst>
                                            <p:cond evt="begin" delay="0">
                                              <p:tn val="19"/>
                                            </p:cond>
                                          </p:stCondLst>
                                          <p:endCondLst>
                                            <p:cond evt="onStopAudio" delay="0">
                                              <p:tgtEl>
                                                <p:sldTgt/>
                                              </p:tgtEl>
                                            </p:cond>
                                          </p:endCondLst>
                                        </p:cTn>
                                        <p:tgtEl>
                                          <p:sndTgt r:embed="rId2" name="wind.wav"/>
                                        </p:tgtEl>
                                      </p:cMediaNode>
                                    </p:audio>
                                  </p:subTnLst>
                                </p:cTn>
                              </p:par>
                            </p:childTnLst>
                          </p:cTn>
                        </p:par>
                      </p:childTnLst>
                    </p:cTn>
                  </p:par>
                </p:childTnLst>
              </p:cTn>
              <p:nextCondLst>
                <p:cond evt="onClick" delay="0">
                  <p:tgtEl>
                    <p:spTgt spid="4"/>
                  </p:tgtEl>
                </p:cond>
              </p:nextCondLst>
            </p:seq>
            <p:seq concurrent="1" nextAc="seek">
              <p:cTn id="23" restart="whenNotActive" fill="hold" evtFilter="cancelBubble" nodeType="interactiveSeq">
                <p:stCondLst>
                  <p:cond evt="onClick" delay="0">
                    <p:tgtEl>
                      <p:spTgt spid="5"/>
                    </p:tgtEl>
                  </p:cond>
                </p:stCondLst>
                <p:endSync evt="end" delay="0">
                  <p:rtn val="all"/>
                </p:endSync>
                <p:childTnLst>
                  <p:par>
                    <p:cTn id="24" fill="hold">
                      <p:stCondLst>
                        <p:cond delay="0"/>
                      </p:stCondLst>
                      <p:childTnLst>
                        <p:par>
                          <p:cTn id="25" fill="hold">
                            <p:stCondLst>
                              <p:cond delay="0"/>
                            </p:stCondLst>
                            <p:childTnLst>
                              <p:par>
                                <p:cTn id="26" presetID="2" presetClass="exit" presetSubtype="3" fill="hold" nodeType="clickEffect">
                                  <p:stCondLst>
                                    <p:cond delay="0"/>
                                  </p:stCondLst>
                                  <p:childTnLst>
                                    <p:anim calcmode="lin" valueType="num">
                                      <p:cBhvr additive="base">
                                        <p:cTn id="27" dur="500"/>
                                        <p:tgtEl>
                                          <p:spTgt spid="5"/>
                                        </p:tgtEl>
                                        <p:attrNameLst>
                                          <p:attrName>ppt_x</p:attrName>
                                        </p:attrNameLst>
                                      </p:cBhvr>
                                      <p:tavLst>
                                        <p:tav tm="0">
                                          <p:val>
                                            <p:strVal val="ppt_x"/>
                                          </p:val>
                                        </p:tav>
                                        <p:tav tm="100000">
                                          <p:val>
                                            <p:strVal val="1+ppt_w/2"/>
                                          </p:val>
                                        </p:tav>
                                      </p:tavLst>
                                    </p:anim>
                                    <p:anim calcmode="lin" valueType="num">
                                      <p:cBhvr additive="base">
                                        <p:cTn id="28" dur="500"/>
                                        <p:tgtEl>
                                          <p:spTgt spid="5"/>
                                        </p:tgtEl>
                                        <p:attrNameLst>
                                          <p:attrName>ppt_y</p:attrName>
                                        </p:attrNameLst>
                                      </p:cBhvr>
                                      <p:tavLst>
                                        <p:tav tm="0">
                                          <p:val>
                                            <p:strVal val="ppt_y"/>
                                          </p:val>
                                        </p:tav>
                                        <p:tav tm="100000">
                                          <p:val>
                                            <p:strVal val="0-ppt_h/2"/>
                                          </p:val>
                                        </p:tav>
                                      </p:tavLst>
                                    </p:anim>
                                    <p:set>
                                      <p:cBhvr>
                                        <p:cTn id="29" dur="1" fill="hold">
                                          <p:stCondLst>
                                            <p:cond delay="499"/>
                                          </p:stCondLst>
                                        </p:cTn>
                                        <p:tgtEl>
                                          <p:spTgt spid="5"/>
                                        </p:tgtEl>
                                        <p:attrNameLst>
                                          <p:attrName>style.visibility</p:attrName>
                                        </p:attrNameLst>
                                      </p:cBhvr>
                                      <p:to>
                                        <p:strVal val="hidden"/>
                                      </p:to>
                                    </p:set>
                                  </p:childTnLst>
                                  <p:subTnLst>
                                    <p:audio>
                                      <p:cMediaNode>
                                        <p:cTn display="0" masterRel="sameClick">
                                          <p:stCondLst>
                                            <p:cond evt="begin" delay="0">
                                              <p:tn val="26"/>
                                            </p:cond>
                                          </p:stCondLst>
                                          <p:endCondLst>
                                            <p:cond evt="onStopAudio" delay="0">
                                              <p:tgtEl>
                                                <p:sldTgt/>
                                              </p:tgtEl>
                                            </p:cond>
                                          </p:endCondLst>
                                        </p:cTn>
                                        <p:tgtEl>
                                          <p:sndTgt r:embed="rId2" name="wind.wav"/>
                                        </p:tgtEl>
                                      </p:cMediaNode>
                                    </p:audio>
                                  </p:subTnLst>
                                </p:cTn>
                              </p:par>
                            </p:childTnLst>
                          </p:cTn>
                        </p:par>
                      </p:childTnLst>
                    </p:cTn>
                  </p:par>
                </p:childTnLst>
              </p:cTn>
              <p:nextCondLst>
                <p:cond evt="onClick" delay="0">
                  <p:tgtEl>
                    <p:spTgt spid="5"/>
                  </p:tgtEl>
                </p:cond>
              </p:nextCondLst>
            </p:seq>
            <p:seq concurrent="1" nextAc="seek">
              <p:cTn id="30" restart="whenNotActive" fill="hold" evtFilter="cancelBubble" nodeType="interactiveSeq">
                <p:stCondLst>
                  <p:cond evt="onClick" delay="0">
                    <p:tgtEl>
                      <p:spTgt spid="6"/>
                    </p:tgtEl>
                  </p:cond>
                </p:stCondLst>
                <p:endSync evt="end" delay="0">
                  <p:rtn val="all"/>
                </p:endSync>
                <p:childTnLst>
                  <p:par>
                    <p:cTn id="31" fill="hold">
                      <p:stCondLst>
                        <p:cond delay="0"/>
                      </p:stCondLst>
                      <p:childTnLst>
                        <p:par>
                          <p:cTn id="32" fill="hold">
                            <p:stCondLst>
                              <p:cond delay="0"/>
                            </p:stCondLst>
                            <p:childTnLst>
                              <p:par>
                                <p:cTn id="33" presetID="2" presetClass="exit" presetSubtype="3" fill="hold" nodeType="clickEffect">
                                  <p:stCondLst>
                                    <p:cond delay="0"/>
                                  </p:stCondLst>
                                  <p:childTnLst>
                                    <p:anim calcmode="lin" valueType="num">
                                      <p:cBhvr additive="base">
                                        <p:cTn id="34" dur="500"/>
                                        <p:tgtEl>
                                          <p:spTgt spid="6"/>
                                        </p:tgtEl>
                                        <p:attrNameLst>
                                          <p:attrName>ppt_x</p:attrName>
                                        </p:attrNameLst>
                                      </p:cBhvr>
                                      <p:tavLst>
                                        <p:tav tm="0">
                                          <p:val>
                                            <p:strVal val="ppt_x"/>
                                          </p:val>
                                        </p:tav>
                                        <p:tav tm="100000">
                                          <p:val>
                                            <p:strVal val="1+ppt_w/2"/>
                                          </p:val>
                                        </p:tav>
                                      </p:tavLst>
                                    </p:anim>
                                    <p:anim calcmode="lin" valueType="num">
                                      <p:cBhvr additive="base">
                                        <p:cTn id="35" dur="500"/>
                                        <p:tgtEl>
                                          <p:spTgt spid="6"/>
                                        </p:tgtEl>
                                        <p:attrNameLst>
                                          <p:attrName>ppt_y</p:attrName>
                                        </p:attrNameLst>
                                      </p:cBhvr>
                                      <p:tavLst>
                                        <p:tav tm="0">
                                          <p:val>
                                            <p:strVal val="ppt_y"/>
                                          </p:val>
                                        </p:tav>
                                        <p:tav tm="100000">
                                          <p:val>
                                            <p:strVal val="0-ppt_h/2"/>
                                          </p:val>
                                        </p:tav>
                                      </p:tavLst>
                                    </p:anim>
                                    <p:set>
                                      <p:cBhvr>
                                        <p:cTn id="36" dur="1" fill="hold">
                                          <p:stCondLst>
                                            <p:cond delay="499"/>
                                          </p:stCondLst>
                                        </p:cTn>
                                        <p:tgtEl>
                                          <p:spTgt spid="6"/>
                                        </p:tgtEl>
                                        <p:attrNameLst>
                                          <p:attrName>style.visibility</p:attrName>
                                        </p:attrNameLst>
                                      </p:cBhvr>
                                      <p:to>
                                        <p:strVal val="hidden"/>
                                      </p:to>
                                    </p:set>
                                  </p:childTnLst>
                                  <p:subTnLst>
                                    <p:audio>
                                      <p:cMediaNode>
                                        <p:cTn display="0" masterRel="sameClick">
                                          <p:stCondLst>
                                            <p:cond evt="begin" delay="0">
                                              <p:tn val="33"/>
                                            </p:cond>
                                          </p:stCondLst>
                                          <p:endCondLst>
                                            <p:cond evt="onStopAudio" delay="0">
                                              <p:tgtEl>
                                                <p:sldTgt/>
                                              </p:tgtEl>
                                            </p:cond>
                                          </p:endCondLst>
                                        </p:cTn>
                                        <p:tgtEl>
                                          <p:sndTgt r:embed="rId2" name="wind.wav"/>
                                        </p:tgtEl>
                                      </p:cMediaNode>
                                    </p:audio>
                                  </p:subTnLst>
                                </p:cTn>
                              </p:par>
                            </p:childTnLst>
                          </p:cTn>
                        </p:par>
                      </p:childTnLst>
                    </p:cTn>
                  </p:par>
                </p:childTnLst>
              </p:cTn>
              <p:nextCondLst>
                <p:cond evt="onClick" delay="0">
                  <p:tgtEl>
                    <p:spTgt spid="6"/>
                  </p:tgtEl>
                </p:cond>
              </p:nextCondLst>
            </p:seq>
            <p:seq concurrent="1" nextAc="seek">
              <p:cTn id="37" restart="whenNotActive" fill="hold" evtFilter="cancelBubble" nodeType="interactiveSeq">
                <p:stCondLst>
                  <p:cond evt="onClick" delay="0">
                    <p:tgtEl>
                      <p:spTgt spid="7"/>
                    </p:tgtEl>
                  </p:cond>
                </p:stCondLst>
                <p:endSync evt="end" delay="0">
                  <p:rtn val="all"/>
                </p:endSync>
                <p:childTnLst>
                  <p:par>
                    <p:cTn id="38" fill="hold">
                      <p:stCondLst>
                        <p:cond delay="0"/>
                      </p:stCondLst>
                      <p:childTnLst>
                        <p:par>
                          <p:cTn id="39" fill="hold">
                            <p:stCondLst>
                              <p:cond delay="0"/>
                            </p:stCondLst>
                            <p:childTnLst>
                              <p:par>
                                <p:cTn id="40" presetID="2" presetClass="exit" presetSubtype="3" fill="hold" nodeType="clickEffect">
                                  <p:stCondLst>
                                    <p:cond delay="0"/>
                                  </p:stCondLst>
                                  <p:childTnLst>
                                    <p:anim calcmode="lin" valueType="num">
                                      <p:cBhvr additive="base">
                                        <p:cTn id="41" dur="500"/>
                                        <p:tgtEl>
                                          <p:spTgt spid="7"/>
                                        </p:tgtEl>
                                        <p:attrNameLst>
                                          <p:attrName>ppt_x</p:attrName>
                                        </p:attrNameLst>
                                      </p:cBhvr>
                                      <p:tavLst>
                                        <p:tav tm="0">
                                          <p:val>
                                            <p:strVal val="ppt_x"/>
                                          </p:val>
                                        </p:tav>
                                        <p:tav tm="100000">
                                          <p:val>
                                            <p:strVal val="1+ppt_w/2"/>
                                          </p:val>
                                        </p:tav>
                                      </p:tavLst>
                                    </p:anim>
                                    <p:anim calcmode="lin" valueType="num">
                                      <p:cBhvr additive="base">
                                        <p:cTn id="42" dur="500"/>
                                        <p:tgtEl>
                                          <p:spTgt spid="7"/>
                                        </p:tgtEl>
                                        <p:attrNameLst>
                                          <p:attrName>ppt_y</p:attrName>
                                        </p:attrNameLst>
                                      </p:cBhvr>
                                      <p:tavLst>
                                        <p:tav tm="0">
                                          <p:val>
                                            <p:strVal val="ppt_y"/>
                                          </p:val>
                                        </p:tav>
                                        <p:tav tm="100000">
                                          <p:val>
                                            <p:strVal val="0-ppt_h/2"/>
                                          </p:val>
                                        </p:tav>
                                      </p:tavLst>
                                    </p:anim>
                                    <p:set>
                                      <p:cBhvr>
                                        <p:cTn id="43" dur="1" fill="hold">
                                          <p:stCondLst>
                                            <p:cond delay="499"/>
                                          </p:stCondLst>
                                        </p:cTn>
                                        <p:tgtEl>
                                          <p:spTgt spid="7"/>
                                        </p:tgtEl>
                                        <p:attrNameLst>
                                          <p:attrName>style.visibility</p:attrName>
                                        </p:attrNameLst>
                                      </p:cBhvr>
                                      <p:to>
                                        <p:strVal val="hidden"/>
                                      </p:to>
                                    </p:set>
                                  </p:childTnLst>
                                  <p:subTnLst>
                                    <p:audio>
                                      <p:cMediaNode>
                                        <p:cTn display="0" masterRel="sameClick">
                                          <p:stCondLst>
                                            <p:cond evt="begin" delay="0">
                                              <p:tn val="40"/>
                                            </p:cond>
                                          </p:stCondLst>
                                          <p:endCondLst>
                                            <p:cond evt="onStopAudio" delay="0">
                                              <p:tgtEl>
                                                <p:sldTgt/>
                                              </p:tgtEl>
                                            </p:cond>
                                          </p:endCondLst>
                                        </p:cTn>
                                        <p:tgtEl>
                                          <p:sndTgt r:embed="rId2" name="wind.wav"/>
                                        </p:tgtEl>
                                      </p:cMediaNode>
                                    </p:audio>
                                  </p:subTnLst>
                                </p:cTn>
                              </p:par>
                            </p:childTnLst>
                          </p:cTn>
                        </p:par>
                      </p:childTnLst>
                    </p:cTn>
                  </p:par>
                </p:childTnLst>
              </p:cTn>
              <p:nextCondLst>
                <p:cond evt="onClick" delay="0">
                  <p:tgtEl>
                    <p:spTgt spid="7"/>
                  </p:tgtEl>
                </p:cond>
              </p:nextCondLst>
            </p:seq>
            <p:seq concurrent="1" nextAc="seek">
              <p:cTn id="44" restart="whenNotActive" fill="hold" evtFilter="cancelBubble" nodeType="interactiveSeq">
                <p:stCondLst>
                  <p:cond evt="onClick" delay="0">
                    <p:tgtEl>
                      <p:spTgt spid="8"/>
                    </p:tgtEl>
                  </p:cond>
                </p:stCondLst>
                <p:endSync evt="end" delay="0">
                  <p:rtn val="all"/>
                </p:endSync>
                <p:childTnLst>
                  <p:par>
                    <p:cTn id="45" fill="hold">
                      <p:stCondLst>
                        <p:cond delay="0"/>
                      </p:stCondLst>
                      <p:childTnLst>
                        <p:par>
                          <p:cTn id="46" fill="hold">
                            <p:stCondLst>
                              <p:cond delay="0"/>
                            </p:stCondLst>
                            <p:childTnLst>
                              <p:par>
                                <p:cTn id="47" presetID="2" presetClass="exit" presetSubtype="3" fill="hold" nodeType="clickEffect">
                                  <p:stCondLst>
                                    <p:cond delay="0"/>
                                  </p:stCondLst>
                                  <p:childTnLst>
                                    <p:anim calcmode="lin" valueType="num">
                                      <p:cBhvr additive="base">
                                        <p:cTn id="48" dur="500"/>
                                        <p:tgtEl>
                                          <p:spTgt spid="8"/>
                                        </p:tgtEl>
                                        <p:attrNameLst>
                                          <p:attrName>ppt_x</p:attrName>
                                        </p:attrNameLst>
                                      </p:cBhvr>
                                      <p:tavLst>
                                        <p:tav tm="0">
                                          <p:val>
                                            <p:strVal val="ppt_x"/>
                                          </p:val>
                                        </p:tav>
                                        <p:tav tm="100000">
                                          <p:val>
                                            <p:strVal val="1+ppt_w/2"/>
                                          </p:val>
                                        </p:tav>
                                      </p:tavLst>
                                    </p:anim>
                                    <p:anim calcmode="lin" valueType="num">
                                      <p:cBhvr additive="base">
                                        <p:cTn id="49" dur="500"/>
                                        <p:tgtEl>
                                          <p:spTgt spid="8"/>
                                        </p:tgtEl>
                                        <p:attrNameLst>
                                          <p:attrName>ppt_y</p:attrName>
                                        </p:attrNameLst>
                                      </p:cBhvr>
                                      <p:tavLst>
                                        <p:tav tm="0">
                                          <p:val>
                                            <p:strVal val="ppt_y"/>
                                          </p:val>
                                        </p:tav>
                                        <p:tav tm="100000">
                                          <p:val>
                                            <p:strVal val="0-ppt_h/2"/>
                                          </p:val>
                                        </p:tav>
                                      </p:tavLst>
                                    </p:anim>
                                    <p:set>
                                      <p:cBhvr>
                                        <p:cTn id="50" dur="1" fill="hold">
                                          <p:stCondLst>
                                            <p:cond delay="499"/>
                                          </p:stCondLst>
                                        </p:cTn>
                                        <p:tgtEl>
                                          <p:spTgt spid="8"/>
                                        </p:tgtEl>
                                        <p:attrNameLst>
                                          <p:attrName>style.visibility</p:attrName>
                                        </p:attrNameLst>
                                      </p:cBhvr>
                                      <p:to>
                                        <p:strVal val="hidden"/>
                                      </p:to>
                                    </p:set>
                                  </p:childTnLst>
                                  <p:subTnLst>
                                    <p:audio>
                                      <p:cMediaNode>
                                        <p:cTn display="0" masterRel="sameClick">
                                          <p:stCondLst>
                                            <p:cond evt="begin" delay="0">
                                              <p:tn val="47"/>
                                            </p:cond>
                                          </p:stCondLst>
                                          <p:endCondLst>
                                            <p:cond evt="onStopAudio" delay="0">
                                              <p:tgtEl>
                                                <p:sldTgt/>
                                              </p:tgtEl>
                                            </p:cond>
                                          </p:endCondLst>
                                        </p:cTn>
                                        <p:tgtEl>
                                          <p:sndTgt r:embed="rId2" name="wind.wav"/>
                                        </p:tgtEl>
                                      </p:cMediaNode>
                                    </p:audio>
                                  </p:subTnLst>
                                </p:cTn>
                              </p:par>
                            </p:childTnLst>
                          </p:cTn>
                        </p:par>
                      </p:childTnLst>
                    </p:cTn>
                  </p:par>
                </p:childTnLst>
              </p:cTn>
              <p:nextCondLst>
                <p:cond evt="onClick" delay="0">
                  <p:tgtEl>
                    <p:spTgt spid="8"/>
                  </p:tgtEl>
                </p:cond>
              </p:nextCondLst>
            </p:seq>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0"/>
                      </p:stCondLst>
                      <p:childTnLst>
                        <p:par>
                          <p:cTn id="53" fill="hold">
                            <p:stCondLst>
                              <p:cond delay="0"/>
                            </p:stCondLst>
                            <p:childTnLst>
                              <p:par>
                                <p:cTn id="54" presetID="2" presetClass="exit" presetSubtype="3" fill="hold" nodeType="clickEffect">
                                  <p:stCondLst>
                                    <p:cond delay="0"/>
                                  </p:stCondLst>
                                  <p:childTnLst>
                                    <p:anim calcmode="lin" valueType="num">
                                      <p:cBhvr additive="base">
                                        <p:cTn id="55" dur="500"/>
                                        <p:tgtEl>
                                          <p:spTgt spid="9"/>
                                        </p:tgtEl>
                                        <p:attrNameLst>
                                          <p:attrName>ppt_x</p:attrName>
                                        </p:attrNameLst>
                                      </p:cBhvr>
                                      <p:tavLst>
                                        <p:tav tm="0">
                                          <p:val>
                                            <p:strVal val="ppt_x"/>
                                          </p:val>
                                        </p:tav>
                                        <p:tav tm="100000">
                                          <p:val>
                                            <p:strVal val="1+ppt_w/2"/>
                                          </p:val>
                                        </p:tav>
                                      </p:tavLst>
                                    </p:anim>
                                    <p:anim calcmode="lin" valueType="num">
                                      <p:cBhvr additive="base">
                                        <p:cTn id="56" dur="500"/>
                                        <p:tgtEl>
                                          <p:spTgt spid="9"/>
                                        </p:tgtEl>
                                        <p:attrNameLst>
                                          <p:attrName>ppt_y</p:attrName>
                                        </p:attrNameLst>
                                      </p:cBhvr>
                                      <p:tavLst>
                                        <p:tav tm="0">
                                          <p:val>
                                            <p:strVal val="ppt_y"/>
                                          </p:val>
                                        </p:tav>
                                        <p:tav tm="100000">
                                          <p:val>
                                            <p:strVal val="0-ppt_h/2"/>
                                          </p:val>
                                        </p:tav>
                                      </p:tavLst>
                                    </p:anim>
                                    <p:set>
                                      <p:cBhvr>
                                        <p:cTn id="57" dur="1" fill="hold">
                                          <p:stCondLst>
                                            <p:cond delay="499"/>
                                          </p:stCondLst>
                                        </p:cTn>
                                        <p:tgtEl>
                                          <p:spTgt spid="9"/>
                                        </p:tgtEl>
                                        <p:attrNameLst>
                                          <p:attrName>style.visibility</p:attrName>
                                        </p:attrNameLst>
                                      </p:cBhvr>
                                      <p:to>
                                        <p:strVal val="hidden"/>
                                      </p:to>
                                    </p:set>
                                  </p:childTnLst>
                                  <p:subTnLst>
                                    <p:audio>
                                      <p:cMediaNode>
                                        <p:cTn display="0" masterRel="sameClick">
                                          <p:stCondLst>
                                            <p:cond evt="begin" delay="0">
                                              <p:tn val="54"/>
                                            </p:cond>
                                          </p:stCondLst>
                                          <p:endCondLst>
                                            <p:cond evt="onStopAudio" delay="0">
                                              <p:tgtEl>
                                                <p:sldTgt/>
                                              </p:tgtEl>
                                            </p:cond>
                                          </p:endCondLst>
                                        </p:cTn>
                                        <p:tgtEl>
                                          <p:sndTgt r:embed="rId2" name="wind.wav"/>
                                        </p:tgtEl>
                                      </p:cMediaNode>
                                    </p:audio>
                                  </p:subTnLst>
                                </p:cTn>
                              </p:par>
                            </p:childTnLst>
                          </p:cTn>
                        </p:par>
                      </p:childTnLst>
                    </p:cTn>
                  </p:par>
                </p:childTnLst>
              </p:cTn>
              <p:nextCondLst>
                <p:cond evt="onClick" delay="0">
                  <p:tgtEl>
                    <p:spTgt spid="9"/>
                  </p:tgtEl>
                </p:cond>
              </p:nextCondLst>
            </p:seq>
            <p:seq concurrent="1" nextAc="seek">
              <p:cTn id="58" restart="whenNotActive" fill="hold" evtFilter="cancelBubble" nodeType="interactiveSeq">
                <p:stCondLst>
                  <p:cond evt="onClick" delay="0">
                    <p:tgtEl>
                      <p:spTgt spid="10"/>
                    </p:tgtEl>
                  </p:cond>
                </p:stCondLst>
                <p:endSync evt="end" delay="0">
                  <p:rtn val="all"/>
                </p:endSync>
                <p:childTnLst>
                  <p:par>
                    <p:cTn id="59" fill="hold">
                      <p:stCondLst>
                        <p:cond delay="0"/>
                      </p:stCondLst>
                      <p:childTnLst>
                        <p:par>
                          <p:cTn id="60" fill="hold">
                            <p:stCondLst>
                              <p:cond delay="0"/>
                            </p:stCondLst>
                            <p:childTnLst>
                              <p:par>
                                <p:cTn id="61" presetID="2" presetClass="exit" presetSubtype="3" fill="hold" nodeType="clickEffect">
                                  <p:stCondLst>
                                    <p:cond delay="0"/>
                                  </p:stCondLst>
                                  <p:childTnLst>
                                    <p:anim calcmode="lin" valueType="num">
                                      <p:cBhvr additive="base">
                                        <p:cTn id="62" dur="500"/>
                                        <p:tgtEl>
                                          <p:spTgt spid="10"/>
                                        </p:tgtEl>
                                        <p:attrNameLst>
                                          <p:attrName>ppt_x</p:attrName>
                                        </p:attrNameLst>
                                      </p:cBhvr>
                                      <p:tavLst>
                                        <p:tav tm="0">
                                          <p:val>
                                            <p:strVal val="ppt_x"/>
                                          </p:val>
                                        </p:tav>
                                        <p:tav tm="100000">
                                          <p:val>
                                            <p:strVal val="1+ppt_w/2"/>
                                          </p:val>
                                        </p:tav>
                                      </p:tavLst>
                                    </p:anim>
                                    <p:anim calcmode="lin" valueType="num">
                                      <p:cBhvr additive="base">
                                        <p:cTn id="63" dur="500"/>
                                        <p:tgtEl>
                                          <p:spTgt spid="10"/>
                                        </p:tgtEl>
                                        <p:attrNameLst>
                                          <p:attrName>ppt_y</p:attrName>
                                        </p:attrNameLst>
                                      </p:cBhvr>
                                      <p:tavLst>
                                        <p:tav tm="0">
                                          <p:val>
                                            <p:strVal val="ppt_y"/>
                                          </p:val>
                                        </p:tav>
                                        <p:tav tm="100000">
                                          <p:val>
                                            <p:strVal val="0-ppt_h/2"/>
                                          </p:val>
                                        </p:tav>
                                      </p:tavLst>
                                    </p:anim>
                                    <p:set>
                                      <p:cBhvr>
                                        <p:cTn id="64" dur="1" fill="hold">
                                          <p:stCondLst>
                                            <p:cond delay="499"/>
                                          </p:stCondLst>
                                        </p:cTn>
                                        <p:tgtEl>
                                          <p:spTgt spid="10"/>
                                        </p:tgtEl>
                                        <p:attrNameLst>
                                          <p:attrName>style.visibility</p:attrName>
                                        </p:attrNameLst>
                                      </p:cBhvr>
                                      <p:to>
                                        <p:strVal val="hidden"/>
                                      </p:to>
                                    </p:set>
                                  </p:childTnLst>
                                  <p:subTnLst>
                                    <p:audio>
                                      <p:cMediaNode>
                                        <p:cTn display="0" masterRel="sameClick">
                                          <p:stCondLst>
                                            <p:cond evt="begin" delay="0">
                                              <p:tn val="61"/>
                                            </p:cond>
                                          </p:stCondLst>
                                          <p:endCondLst>
                                            <p:cond evt="onStopAudio" delay="0">
                                              <p:tgtEl>
                                                <p:sldTgt/>
                                              </p:tgtEl>
                                            </p:cond>
                                          </p:endCondLst>
                                        </p:cTn>
                                        <p:tgtEl>
                                          <p:sndTgt r:embed="rId2" name="wind.wav"/>
                                        </p:tgtEl>
                                      </p:cMediaNode>
                                    </p:audio>
                                  </p:subTnLst>
                                </p:cTn>
                              </p:par>
                            </p:childTnLst>
                          </p:cTn>
                        </p:par>
                      </p:childTnLst>
                    </p:cTn>
                  </p:par>
                </p:childTnLst>
              </p:cTn>
              <p:nextCondLst>
                <p:cond evt="onClick" delay="0">
                  <p:tgtEl>
                    <p:spTgt spid="10"/>
                  </p:tgtEl>
                </p:cond>
              </p:nextCondLst>
            </p:seq>
            <p:seq concurrent="1" nextAc="seek">
              <p:cTn id="65" restart="whenNotActive" fill="hold" evtFilter="cancelBubble" nodeType="interactiveSeq">
                <p:stCondLst>
                  <p:cond evt="onClick" delay="0">
                    <p:tgtEl>
                      <p:spTgt spid="11"/>
                    </p:tgtEl>
                  </p:cond>
                </p:stCondLst>
                <p:endSync evt="end" delay="0">
                  <p:rtn val="all"/>
                </p:endSync>
                <p:childTnLst>
                  <p:par>
                    <p:cTn id="66" fill="hold">
                      <p:stCondLst>
                        <p:cond delay="0"/>
                      </p:stCondLst>
                      <p:childTnLst>
                        <p:par>
                          <p:cTn id="67" fill="hold">
                            <p:stCondLst>
                              <p:cond delay="0"/>
                            </p:stCondLst>
                            <p:childTnLst>
                              <p:par>
                                <p:cTn id="68" presetID="2" presetClass="exit" presetSubtype="3" fill="hold" nodeType="clickEffect">
                                  <p:stCondLst>
                                    <p:cond delay="0"/>
                                  </p:stCondLst>
                                  <p:childTnLst>
                                    <p:anim calcmode="lin" valueType="num">
                                      <p:cBhvr additive="base">
                                        <p:cTn id="69" dur="500"/>
                                        <p:tgtEl>
                                          <p:spTgt spid="11"/>
                                        </p:tgtEl>
                                        <p:attrNameLst>
                                          <p:attrName>ppt_x</p:attrName>
                                        </p:attrNameLst>
                                      </p:cBhvr>
                                      <p:tavLst>
                                        <p:tav tm="0">
                                          <p:val>
                                            <p:strVal val="ppt_x"/>
                                          </p:val>
                                        </p:tav>
                                        <p:tav tm="100000">
                                          <p:val>
                                            <p:strVal val="1+ppt_w/2"/>
                                          </p:val>
                                        </p:tav>
                                      </p:tavLst>
                                    </p:anim>
                                    <p:anim calcmode="lin" valueType="num">
                                      <p:cBhvr additive="base">
                                        <p:cTn id="70" dur="500"/>
                                        <p:tgtEl>
                                          <p:spTgt spid="11"/>
                                        </p:tgtEl>
                                        <p:attrNameLst>
                                          <p:attrName>ppt_y</p:attrName>
                                        </p:attrNameLst>
                                      </p:cBhvr>
                                      <p:tavLst>
                                        <p:tav tm="0">
                                          <p:val>
                                            <p:strVal val="ppt_y"/>
                                          </p:val>
                                        </p:tav>
                                        <p:tav tm="100000">
                                          <p:val>
                                            <p:strVal val="0-ppt_h/2"/>
                                          </p:val>
                                        </p:tav>
                                      </p:tavLst>
                                    </p:anim>
                                    <p:set>
                                      <p:cBhvr>
                                        <p:cTn id="71" dur="1" fill="hold">
                                          <p:stCondLst>
                                            <p:cond delay="499"/>
                                          </p:stCondLst>
                                        </p:cTn>
                                        <p:tgtEl>
                                          <p:spTgt spid="11"/>
                                        </p:tgtEl>
                                        <p:attrNameLst>
                                          <p:attrName>style.visibility</p:attrName>
                                        </p:attrNameLst>
                                      </p:cBhvr>
                                      <p:to>
                                        <p:strVal val="hidden"/>
                                      </p:to>
                                    </p:set>
                                  </p:childTnLst>
                                  <p:subTnLst>
                                    <p:audio>
                                      <p:cMediaNode>
                                        <p:cTn display="0" masterRel="sameClick">
                                          <p:stCondLst>
                                            <p:cond evt="begin" delay="0">
                                              <p:tn val="68"/>
                                            </p:cond>
                                          </p:stCondLst>
                                          <p:endCondLst>
                                            <p:cond evt="onStopAudio" delay="0">
                                              <p:tgtEl>
                                                <p:sldTgt/>
                                              </p:tgtEl>
                                            </p:cond>
                                          </p:endCondLst>
                                        </p:cTn>
                                        <p:tgtEl>
                                          <p:sndTgt r:embed="rId2" name="wind.wav"/>
                                        </p:tgtEl>
                                      </p:cMediaNode>
                                    </p:audio>
                                  </p:subTnLst>
                                </p:cTn>
                              </p:par>
                            </p:childTnLst>
                          </p:cTn>
                        </p:par>
                      </p:childTnLst>
                    </p:cTn>
                  </p:par>
                </p:childTnLst>
              </p:cTn>
              <p:nextCondLst>
                <p:cond evt="onClick" delay="0">
                  <p:tgtEl>
                    <p:spTgt spid="11"/>
                  </p:tgtEl>
                </p:cond>
              </p:nextCondLst>
            </p:seq>
            <p:seq concurrent="1" nextAc="seek">
              <p:cTn id="72" restart="whenNotActive" fill="hold" evtFilter="cancelBubble" nodeType="interactiveSeq">
                <p:stCondLst>
                  <p:cond evt="onClick" delay="0">
                    <p:tgtEl>
                      <p:spTgt spid="12"/>
                    </p:tgtEl>
                  </p:cond>
                </p:stCondLst>
                <p:endSync evt="end" delay="0">
                  <p:rtn val="all"/>
                </p:endSync>
                <p:childTnLst>
                  <p:par>
                    <p:cTn id="73" fill="hold">
                      <p:stCondLst>
                        <p:cond delay="0"/>
                      </p:stCondLst>
                      <p:childTnLst>
                        <p:par>
                          <p:cTn id="74" fill="hold">
                            <p:stCondLst>
                              <p:cond delay="0"/>
                            </p:stCondLst>
                            <p:childTnLst>
                              <p:par>
                                <p:cTn id="75" presetID="2" presetClass="exit" presetSubtype="3" fill="hold" nodeType="clickEffect">
                                  <p:stCondLst>
                                    <p:cond delay="0"/>
                                  </p:stCondLst>
                                  <p:childTnLst>
                                    <p:anim calcmode="lin" valueType="num">
                                      <p:cBhvr additive="base">
                                        <p:cTn id="76" dur="500"/>
                                        <p:tgtEl>
                                          <p:spTgt spid="12"/>
                                        </p:tgtEl>
                                        <p:attrNameLst>
                                          <p:attrName>ppt_x</p:attrName>
                                        </p:attrNameLst>
                                      </p:cBhvr>
                                      <p:tavLst>
                                        <p:tav tm="0">
                                          <p:val>
                                            <p:strVal val="ppt_x"/>
                                          </p:val>
                                        </p:tav>
                                        <p:tav tm="100000">
                                          <p:val>
                                            <p:strVal val="1+ppt_w/2"/>
                                          </p:val>
                                        </p:tav>
                                      </p:tavLst>
                                    </p:anim>
                                    <p:anim calcmode="lin" valueType="num">
                                      <p:cBhvr additive="base">
                                        <p:cTn id="77" dur="500"/>
                                        <p:tgtEl>
                                          <p:spTgt spid="12"/>
                                        </p:tgtEl>
                                        <p:attrNameLst>
                                          <p:attrName>ppt_y</p:attrName>
                                        </p:attrNameLst>
                                      </p:cBhvr>
                                      <p:tavLst>
                                        <p:tav tm="0">
                                          <p:val>
                                            <p:strVal val="ppt_y"/>
                                          </p:val>
                                        </p:tav>
                                        <p:tav tm="100000">
                                          <p:val>
                                            <p:strVal val="0-ppt_h/2"/>
                                          </p:val>
                                        </p:tav>
                                      </p:tavLst>
                                    </p:anim>
                                    <p:set>
                                      <p:cBhvr>
                                        <p:cTn id="78" dur="1" fill="hold">
                                          <p:stCondLst>
                                            <p:cond delay="499"/>
                                          </p:stCondLst>
                                        </p:cTn>
                                        <p:tgtEl>
                                          <p:spTgt spid="12"/>
                                        </p:tgtEl>
                                        <p:attrNameLst>
                                          <p:attrName>style.visibility</p:attrName>
                                        </p:attrNameLst>
                                      </p:cBhvr>
                                      <p:to>
                                        <p:strVal val="hidden"/>
                                      </p:to>
                                    </p:set>
                                  </p:childTnLst>
                                  <p:subTnLst>
                                    <p:audio>
                                      <p:cMediaNode>
                                        <p:cTn display="0" masterRel="sameClick">
                                          <p:stCondLst>
                                            <p:cond evt="begin" delay="0">
                                              <p:tn val="75"/>
                                            </p:cond>
                                          </p:stCondLst>
                                          <p:endCondLst>
                                            <p:cond evt="onStopAudio" delay="0">
                                              <p:tgtEl>
                                                <p:sldTgt/>
                                              </p:tgtEl>
                                            </p:cond>
                                          </p:endCondLst>
                                        </p:cTn>
                                        <p:tgtEl>
                                          <p:sndTgt r:embed="rId2" name="wind.wav"/>
                                        </p:tgtEl>
                                      </p:cMediaNode>
                                    </p:audio>
                                  </p:subTnLst>
                                </p:cTn>
                              </p:par>
                            </p:childTnLst>
                          </p:cTn>
                        </p:par>
                      </p:childTnLst>
                    </p:cTn>
                  </p:par>
                </p:childTnLst>
              </p:cTn>
              <p:nextCondLst>
                <p:cond evt="onClick" delay="0">
                  <p:tgtEl>
                    <p:spTgt spid="12"/>
                  </p:tgtEl>
                </p:cond>
              </p:nextCondLst>
            </p:seq>
            <p:seq concurrent="1" nextAc="seek">
              <p:cTn id="79" restart="whenNotActive" fill="hold" evtFilter="cancelBubble" nodeType="interactiveSeq">
                <p:stCondLst>
                  <p:cond evt="onClick" delay="0">
                    <p:tgtEl>
                      <p:spTgt spid="13"/>
                    </p:tgtEl>
                  </p:cond>
                </p:stCondLst>
                <p:endSync evt="end" delay="0">
                  <p:rtn val="all"/>
                </p:endSync>
                <p:childTnLst>
                  <p:par>
                    <p:cTn id="80" fill="hold">
                      <p:stCondLst>
                        <p:cond delay="0"/>
                      </p:stCondLst>
                      <p:childTnLst>
                        <p:par>
                          <p:cTn id="81" fill="hold">
                            <p:stCondLst>
                              <p:cond delay="0"/>
                            </p:stCondLst>
                            <p:childTnLst>
                              <p:par>
                                <p:cTn id="82" presetID="2" presetClass="exit" presetSubtype="3" fill="hold" nodeType="clickEffect">
                                  <p:stCondLst>
                                    <p:cond delay="0"/>
                                  </p:stCondLst>
                                  <p:childTnLst>
                                    <p:anim calcmode="lin" valueType="num">
                                      <p:cBhvr additive="base">
                                        <p:cTn id="83" dur="500"/>
                                        <p:tgtEl>
                                          <p:spTgt spid="13"/>
                                        </p:tgtEl>
                                        <p:attrNameLst>
                                          <p:attrName>ppt_x</p:attrName>
                                        </p:attrNameLst>
                                      </p:cBhvr>
                                      <p:tavLst>
                                        <p:tav tm="0">
                                          <p:val>
                                            <p:strVal val="ppt_x"/>
                                          </p:val>
                                        </p:tav>
                                        <p:tav tm="100000">
                                          <p:val>
                                            <p:strVal val="1+ppt_w/2"/>
                                          </p:val>
                                        </p:tav>
                                      </p:tavLst>
                                    </p:anim>
                                    <p:anim calcmode="lin" valueType="num">
                                      <p:cBhvr additive="base">
                                        <p:cTn id="84" dur="500"/>
                                        <p:tgtEl>
                                          <p:spTgt spid="13"/>
                                        </p:tgtEl>
                                        <p:attrNameLst>
                                          <p:attrName>ppt_y</p:attrName>
                                        </p:attrNameLst>
                                      </p:cBhvr>
                                      <p:tavLst>
                                        <p:tav tm="0">
                                          <p:val>
                                            <p:strVal val="ppt_y"/>
                                          </p:val>
                                        </p:tav>
                                        <p:tav tm="100000">
                                          <p:val>
                                            <p:strVal val="0-ppt_h/2"/>
                                          </p:val>
                                        </p:tav>
                                      </p:tavLst>
                                    </p:anim>
                                    <p:set>
                                      <p:cBhvr>
                                        <p:cTn id="85" dur="1" fill="hold">
                                          <p:stCondLst>
                                            <p:cond delay="499"/>
                                          </p:stCondLst>
                                        </p:cTn>
                                        <p:tgtEl>
                                          <p:spTgt spid="13"/>
                                        </p:tgtEl>
                                        <p:attrNameLst>
                                          <p:attrName>style.visibility</p:attrName>
                                        </p:attrNameLst>
                                      </p:cBhvr>
                                      <p:to>
                                        <p:strVal val="hidden"/>
                                      </p:to>
                                    </p:set>
                                  </p:childTnLst>
                                  <p:subTnLst>
                                    <p:audio>
                                      <p:cMediaNode>
                                        <p:cTn display="0" masterRel="sameClick">
                                          <p:stCondLst>
                                            <p:cond evt="begin" delay="0">
                                              <p:tn val="82"/>
                                            </p:cond>
                                          </p:stCondLst>
                                          <p:endCondLst>
                                            <p:cond evt="onStopAudio" delay="0">
                                              <p:tgtEl>
                                                <p:sldTgt/>
                                              </p:tgtEl>
                                            </p:cond>
                                          </p:endCondLst>
                                        </p:cTn>
                                        <p:tgtEl>
                                          <p:sndTgt r:embed="rId2" name="wind.wav"/>
                                        </p:tgtEl>
                                      </p:cMediaNode>
                                    </p:audio>
                                  </p:subTnLst>
                                </p:cTn>
                              </p:par>
                            </p:childTnLst>
                          </p:cTn>
                        </p:par>
                      </p:childTnLst>
                    </p:cTn>
                  </p:par>
                </p:childTnLst>
              </p:cTn>
              <p:nextCondLst>
                <p:cond evt="onClick" delay="0">
                  <p:tgtEl>
                    <p:spTgt spid="13"/>
                  </p:tgtEl>
                </p:cond>
              </p:nextCondLst>
            </p:seq>
          </p:childTnLst>
        </p:cTn>
      </p:par>
    </p:tnLst>
  </p:timing>
</p:sld>
</file>

<file path=ppt/slides/slide7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3"/>
          <p:cNvGrpSpPr/>
          <p:nvPr/>
        </p:nvGrpSpPr>
        <p:grpSpPr bwMode="auto">
          <a:xfrm>
            <a:off x="3478213" y="355602"/>
            <a:ext cx="2349500" cy="1248833"/>
            <a:chOff x="495984" y="186732"/>
            <a:chExt cx="2350565" cy="936680"/>
          </a:xfrm>
        </p:grpSpPr>
        <p:sp>
          <p:nvSpPr>
            <p:cNvPr id="113" name="Text Box 15"/>
            <p:cNvSpPr txBox="1">
              <a:spLocks noChangeArrowheads="1"/>
            </p:cNvSpPr>
            <p:nvPr/>
          </p:nvSpPr>
          <p:spPr bwMode="auto">
            <a:xfrm>
              <a:off x="1016888" y="362682"/>
              <a:ext cx="1829661" cy="561774"/>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auto" latinLnBrk="0" hangingPunct="0">
                <a:lnSpc>
                  <a:spcPct val="100000"/>
                </a:lnSpc>
                <a:spcBef>
                  <a:spcPts val="160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我会写</a:t>
              </a:r>
            </a:p>
          </p:txBody>
        </p:sp>
        <p:pic>
          <p:nvPicPr>
            <p:cNvPr id="18435" name="图片 2"/>
            <p:cNvPicPr>
              <a:picLocks noChangeAspect="1" noChangeArrowheads="1"/>
            </p:cNvPicPr>
            <p:nvPr/>
          </p:nvPicPr>
          <p:blipFill>
            <a:blip r:embed="rId2" cstate="email"/>
            <a:srcRect/>
            <a:stretch>
              <a:fillRect/>
            </a:stretch>
          </p:blipFill>
          <p:spPr bwMode="auto">
            <a:xfrm>
              <a:off x="495984" y="186732"/>
              <a:ext cx="507058" cy="936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组合 7"/>
          <p:cNvGrpSpPr/>
          <p:nvPr/>
        </p:nvGrpSpPr>
        <p:grpSpPr bwMode="auto">
          <a:xfrm>
            <a:off x="1495425" y="1756834"/>
            <a:ext cx="1047750" cy="1409700"/>
            <a:chOff x="2437" y="2032"/>
            <a:chExt cx="1244" cy="1264"/>
          </a:xfrm>
        </p:grpSpPr>
        <p:sp>
          <p:nvSpPr>
            <p:cNvPr id="18437"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38"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39"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40" name="文本框 64"/>
          <p:cNvSpPr txBox="1">
            <a:spLocks noChangeArrowheads="1"/>
          </p:cNvSpPr>
          <p:nvPr/>
        </p:nvSpPr>
        <p:spPr bwMode="auto">
          <a:xfrm>
            <a:off x="1495425" y="1604434"/>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跤</a:t>
            </a:r>
          </a:p>
        </p:txBody>
      </p:sp>
      <p:grpSp>
        <p:nvGrpSpPr>
          <p:cNvPr id="4" name="组合 7"/>
          <p:cNvGrpSpPr/>
          <p:nvPr/>
        </p:nvGrpSpPr>
        <p:grpSpPr bwMode="auto">
          <a:xfrm>
            <a:off x="2774951" y="1758952"/>
            <a:ext cx="1046163" cy="1407583"/>
            <a:chOff x="2437" y="2032"/>
            <a:chExt cx="1244" cy="1264"/>
          </a:xfrm>
        </p:grpSpPr>
        <p:sp>
          <p:nvSpPr>
            <p:cNvPr id="18442"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43"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44"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45" name="文本框 64"/>
          <p:cNvSpPr txBox="1">
            <a:spLocks noChangeArrowheads="1"/>
          </p:cNvSpPr>
          <p:nvPr/>
        </p:nvSpPr>
        <p:spPr bwMode="auto">
          <a:xfrm>
            <a:off x="2774951" y="1606551"/>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搂</a:t>
            </a:r>
          </a:p>
        </p:txBody>
      </p:sp>
      <p:grpSp>
        <p:nvGrpSpPr>
          <p:cNvPr id="5" name="组合 7"/>
          <p:cNvGrpSpPr/>
          <p:nvPr/>
        </p:nvGrpSpPr>
        <p:grpSpPr bwMode="auto">
          <a:xfrm>
            <a:off x="4038600" y="1758952"/>
            <a:ext cx="1047750" cy="1407583"/>
            <a:chOff x="2437" y="2032"/>
            <a:chExt cx="1244" cy="1264"/>
          </a:xfrm>
        </p:grpSpPr>
        <p:sp>
          <p:nvSpPr>
            <p:cNvPr id="18447"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48"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49"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50" name="文本框 64"/>
          <p:cNvSpPr txBox="1">
            <a:spLocks noChangeArrowheads="1"/>
          </p:cNvSpPr>
          <p:nvPr/>
        </p:nvSpPr>
        <p:spPr bwMode="auto">
          <a:xfrm>
            <a:off x="4038601" y="1606551"/>
            <a:ext cx="928688"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仗</a:t>
            </a:r>
          </a:p>
        </p:txBody>
      </p:sp>
      <p:grpSp>
        <p:nvGrpSpPr>
          <p:cNvPr id="6" name="组合 7"/>
          <p:cNvGrpSpPr/>
          <p:nvPr/>
        </p:nvGrpSpPr>
        <p:grpSpPr bwMode="auto">
          <a:xfrm>
            <a:off x="5303839" y="1758952"/>
            <a:ext cx="1046162" cy="1407583"/>
            <a:chOff x="2437" y="2032"/>
            <a:chExt cx="1244" cy="1264"/>
          </a:xfrm>
        </p:grpSpPr>
        <p:sp>
          <p:nvSpPr>
            <p:cNvPr id="18452"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53"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54"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55" name="文本框 64"/>
          <p:cNvSpPr txBox="1">
            <a:spLocks noChangeArrowheads="1"/>
          </p:cNvSpPr>
          <p:nvPr/>
        </p:nvSpPr>
        <p:spPr bwMode="auto">
          <a:xfrm>
            <a:off x="5303838" y="1606551"/>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鞭</a:t>
            </a:r>
          </a:p>
        </p:txBody>
      </p:sp>
      <p:grpSp>
        <p:nvGrpSpPr>
          <p:cNvPr id="7" name="组合 7"/>
          <p:cNvGrpSpPr/>
          <p:nvPr/>
        </p:nvGrpSpPr>
        <p:grpSpPr bwMode="auto">
          <a:xfrm>
            <a:off x="6553200" y="1756834"/>
            <a:ext cx="1047750" cy="1409700"/>
            <a:chOff x="2437" y="2032"/>
            <a:chExt cx="1244" cy="1264"/>
          </a:xfrm>
        </p:grpSpPr>
        <p:sp>
          <p:nvSpPr>
            <p:cNvPr id="18457"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58"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59"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60" name="文本框 64"/>
          <p:cNvSpPr txBox="1">
            <a:spLocks noChangeArrowheads="1"/>
          </p:cNvSpPr>
          <p:nvPr/>
        </p:nvSpPr>
        <p:spPr bwMode="auto">
          <a:xfrm>
            <a:off x="6581775" y="1667934"/>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欺</a:t>
            </a:r>
          </a:p>
        </p:txBody>
      </p:sp>
      <p:grpSp>
        <p:nvGrpSpPr>
          <p:cNvPr id="8" name="组合 7"/>
          <p:cNvGrpSpPr/>
          <p:nvPr/>
        </p:nvGrpSpPr>
        <p:grpSpPr bwMode="auto">
          <a:xfrm>
            <a:off x="1495425" y="3342218"/>
            <a:ext cx="1047750" cy="1409700"/>
            <a:chOff x="2437" y="2032"/>
            <a:chExt cx="1244" cy="1264"/>
          </a:xfrm>
        </p:grpSpPr>
        <p:sp>
          <p:nvSpPr>
            <p:cNvPr id="18462"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63"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64"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65" name="文本框 64"/>
          <p:cNvSpPr txBox="1">
            <a:spLocks noChangeArrowheads="1"/>
          </p:cNvSpPr>
          <p:nvPr/>
        </p:nvSpPr>
        <p:spPr bwMode="auto">
          <a:xfrm>
            <a:off x="1495425" y="3189818"/>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挠</a:t>
            </a:r>
          </a:p>
        </p:txBody>
      </p:sp>
      <p:grpSp>
        <p:nvGrpSpPr>
          <p:cNvPr id="9" name="组合 7"/>
          <p:cNvGrpSpPr/>
          <p:nvPr/>
        </p:nvGrpSpPr>
        <p:grpSpPr bwMode="auto">
          <a:xfrm>
            <a:off x="2774951" y="3344333"/>
            <a:ext cx="1046163" cy="1407584"/>
            <a:chOff x="2437" y="2032"/>
            <a:chExt cx="1244" cy="1264"/>
          </a:xfrm>
        </p:grpSpPr>
        <p:sp>
          <p:nvSpPr>
            <p:cNvPr id="18467"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68"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69"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70" name="文本框 64"/>
          <p:cNvSpPr txBox="1">
            <a:spLocks noChangeArrowheads="1"/>
          </p:cNvSpPr>
          <p:nvPr/>
        </p:nvSpPr>
        <p:spPr bwMode="auto">
          <a:xfrm>
            <a:off x="2774951" y="3191934"/>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扳</a:t>
            </a:r>
          </a:p>
        </p:txBody>
      </p:sp>
      <p:grpSp>
        <p:nvGrpSpPr>
          <p:cNvPr id="10" name="组合 7"/>
          <p:cNvGrpSpPr/>
          <p:nvPr/>
        </p:nvGrpSpPr>
        <p:grpSpPr bwMode="auto">
          <a:xfrm>
            <a:off x="4038600" y="3344333"/>
            <a:ext cx="1047750" cy="1407584"/>
            <a:chOff x="2437" y="2032"/>
            <a:chExt cx="1244" cy="1264"/>
          </a:xfrm>
        </p:grpSpPr>
        <p:sp>
          <p:nvSpPr>
            <p:cNvPr id="18472"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73"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74"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75" name="文本框 64"/>
          <p:cNvSpPr txBox="1">
            <a:spLocks noChangeArrowheads="1"/>
          </p:cNvSpPr>
          <p:nvPr/>
        </p:nvSpPr>
        <p:spPr bwMode="auto">
          <a:xfrm>
            <a:off x="4038601" y="3191934"/>
            <a:ext cx="928688"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腕</a:t>
            </a:r>
          </a:p>
        </p:txBody>
      </p:sp>
      <p:grpSp>
        <p:nvGrpSpPr>
          <p:cNvPr id="11" name="组合 7"/>
          <p:cNvGrpSpPr/>
          <p:nvPr/>
        </p:nvGrpSpPr>
        <p:grpSpPr bwMode="auto">
          <a:xfrm>
            <a:off x="5303839" y="3344333"/>
            <a:ext cx="1046162" cy="1407584"/>
            <a:chOff x="2437" y="2032"/>
            <a:chExt cx="1244" cy="1264"/>
          </a:xfrm>
        </p:grpSpPr>
        <p:sp>
          <p:nvSpPr>
            <p:cNvPr id="18477"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78"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79"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80" name="文本框 64"/>
          <p:cNvSpPr txBox="1">
            <a:spLocks noChangeArrowheads="1"/>
          </p:cNvSpPr>
          <p:nvPr/>
        </p:nvSpPr>
        <p:spPr bwMode="auto">
          <a:xfrm>
            <a:off x="5303838" y="3191934"/>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剃</a:t>
            </a:r>
          </a:p>
        </p:txBody>
      </p:sp>
      <p:grpSp>
        <p:nvGrpSpPr>
          <p:cNvPr id="12" name="组合 7"/>
          <p:cNvGrpSpPr/>
          <p:nvPr/>
        </p:nvGrpSpPr>
        <p:grpSpPr bwMode="auto">
          <a:xfrm>
            <a:off x="6553200" y="3342218"/>
            <a:ext cx="1047750" cy="1409700"/>
            <a:chOff x="2437" y="2032"/>
            <a:chExt cx="1244" cy="1264"/>
          </a:xfrm>
        </p:grpSpPr>
        <p:sp>
          <p:nvSpPr>
            <p:cNvPr id="18482"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83"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84"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85" name="文本框 64"/>
          <p:cNvSpPr txBox="1">
            <a:spLocks noChangeArrowheads="1"/>
          </p:cNvSpPr>
          <p:nvPr/>
        </p:nvSpPr>
        <p:spPr bwMode="auto">
          <a:xfrm>
            <a:off x="6581775" y="3253318"/>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腮</a:t>
            </a:r>
          </a:p>
        </p:txBody>
      </p:sp>
      <p:grpSp>
        <p:nvGrpSpPr>
          <p:cNvPr id="13" name="组合 7"/>
          <p:cNvGrpSpPr/>
          <p:nvPr/>
        </p:nvGrpSpPr>
        <p:grpSpPr bwMode="auto">
          <a:xfrm>
            <a:off x="1497013" y="4927601"/>
            <a:ext cx="1047750" cy="1409700"/>
            <a:chOff x="2437" y="2032"/>
            <a:chExt cx="1244" cy="1264"/>
          </a:xfrm>
        </p:grpSpPr>
        <p:sp>
          <p:nvSpPr>
            <p:cNvPr id="18487"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88"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89"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90" name="文本框 64"/>
          <p:cNvSpPr txBox="1">
            <a:spLocks noChangeArrowheads="1"/>
          </p:cNvSpPr>
          <p:nvPr/>
        </p:nvSpPr>
        <p:spPr bwMode="auto">
          <a:xfrm>
            <a:off x="1497014" y="4775200"/>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疤</a:t>
            </a:r>
          </a:p>
        </p:txBody>
      </p:sp>
      <p:grpSp>
        <p:nvGrpSpPr>
          <p:cNvPr id="14" name="组合 7"/>
          <p:cNvGrpSpPr/>
          <p:nvPr/>
        </p:nvGrpSpPr>
        <p:grpSpPr bwMode="auto">
          <a:xfrm>
            <a:off x="2776539" y="4929719"/>
            <a:ext cx="1046162" cy="1407583"/>
            <a:chOff x="2437" y="2032"/>
            <a:chExt cx="1244" cy="1264"/>
          </a:xfrm>
        </p:grpSpPr>
        <p:sp>
          <p:nvSpPr>
            <p:cNvPr id="18492"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93"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94"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95" name="文本框 64"/>
          <p:cNvSpPr txBox="1">
            <a:spLocks noChangeArrowheads="1"/>
          </p:cNvSpPr>
          <p:nvPr/>
        </p:nvSpPr>
        <p:spPr bwMode="auto">
          <a:xfrm>
            <a:off x="2776539" y="4777318"/>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监</a:t>
            </a:r>
          </a:p>
        </p:txBody>
      </p:sp>
      <p:grpSp>
        <p:nvGrpSpPr>
          <p:cNvPr id="15" name="组合 7"/>
          <p:cNvGrpSpPr/>
          <p:nvPr/>
        </p:nvGrpSpPr>
        <p:grpSpPr bwMode="auto">
          <a:xfrm>
            <a:off x="4040188" y="4929719"/>
            <a:ext cx="1047750" cy="1407583"/>
            <a:chOff x="2437" y="2032"/>
            <a:chExt cx="1244" cy="1264"/>
          </a:xfrm>
        </p:grpSpPr>
        <p:sp>
          <p:nvSpPr>
            <p:cNvPr id="18497"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98"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99"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500" name="文本框 64"/>
          <p:cNvSpPr txBox="1">
            <a:spLocks noChangeArrowheads="1"/>
          </p:cNvSpPr>
          <p:nvPr/>
        </p:nvSpPr>
        <p:spPr bwMode="auto">
          <a:xfrm>
            <a:off x="4040189" y="4777318"/>
            <a:ext cx="928687"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侄</a:t>
            </a:r>
          </a:p>
        </p:txBody>
      </p:sp>
      <p:grpSp>
        <p:nvGrpSpPr>
          <p:cNvPr id="16" name="组合 7"/>
          <p:cNvGrpSpPr/>
          <p:nvPr/>
        </p:nvGrpSpPr>
        <p:grpSpPr bwMode="auto">
          <a:xfrm>
            <a:off x="5305426" y="4929719"/>
            <a:ext cx="1046163" cy="1407583"/>
            <a:chOff x="2437" y="2032"/>
            <a:chExt cx="1244" cy="1264"/>
          </a:xfrm>
        </p:grpSpPr>
        <p:sp>
          <p:nvSpPr>
            <p:cNvPr id="18502"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503"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504"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505" name="文本框 64"/>
          <p:cNvSpPr txBox="1">
            <a:spLocks noChangeArrowheads="1"/>
          </p:cNvSpPr>
          <p:nvPr/>
        </p:nvSpPr>
        <p:spPr bwMode="auto">
          <a:xfrm>
            <a:off x="5305425" y="4777318"/>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喉</a:t>
            </a:r>
          </a:p>
        </p:txBody>
      </p:sp>
      <p:grpSp>
        <p:nvGrpSpPr>
          <p:cNvPr id="17" name="组合 7"/>
          <p:cNvGrpSpPr/>
          <p:nvPr/>
        </p:nvGrpSpPr>
        <p:grpSpPr bwMode="auto">
          <a:xfrm>
            <a:off x="6554788" y="4927601"/>
            <a:ext cx="1047750" cy="1409700"/>
            <a:chOff x="2437" y="2032"/>
            <a:chExt cx="1244" cy="1264"/>
          </a:xfrm>
        </p:grpSpPr>
        <p:sp>
          <p:nvSpPr>
            <p:cNvPr id="18507"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508"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509"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510" name="文本框 64"/>
          <p:cNvSpPr txBox="1">
            <a:spLocks noChangeArrowheads="1"/>
          </p:cNvSpPr>
          <p:nvPr/>
        </p:nvSpPr>
        <p:spPr bwMode="auto">
          <a:xfrm>
            <a:off x="6583364" y="4838700"/>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咙</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7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TextBox 4"/>
          <p:cNvSpPr txBox="1">
            <a:spLocks noChangeArrowheads="1"/>
          </p:cNvSpPr>
          <p:nvPr/>
        </p:nvSpPr>
        <p:spPr bwMode="auto">
          <a:xfrm>
            <a:off x="744539" y="1773767"/>
            <a:ext cx="1011815"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náo</a:t>
            </a:r>
            <a:endPar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9458" name="TextBox 5"/>
          <p:cNvSpPr txBox="1">
            <a:spLocks noChangeArrowheads="1"/>
          </p:cNvSpPr>
          <p:nvPr/>
        </p:nvSpPr>
        <p:spPr bwMode="auto">
          <a:xfrm>
            <a:off x="2192338" y="1126068"/>
            <a:ext cx="1558440" cy="20617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10665" b="1" i="0" u="none" strike="noStrike" kern="1200" cap="none" spc="0" normalizeH="0" baseline="0" noProof="0">
                <a:ln>
                  <a:noFill/>
                </a:ln>
                <a:solidFill>
                  <a:srgbClr val="0066FF"/>
                </a:solidFill>
                <a:effectLst/>
                <a:uLnTx/>
                <a:uFillTx/>
                <a:latin typeface="楷体" panose="02010609060101010101" pitchFamily="49" charset="-122"/>
                <a:ea typeface="楷体" panose="02010609060101010101" pitchFamily="49" charset="-122"/>
                <a:cs typeface="+mn-cs"/>
              </a:rPr>
              <a:t>挠</a:t>
            </a:r>
          </a:p>
        </p:txBody>
      </p:sp>
      <p:sp>
        <p:nvSpPr>
          <p:cNvPr id="19459" name="矩形 6"/>
          <p:cNvSpPr>
            <a:spLocks noChangeArrowheads="1"/>
          </p:cNvSpPr>
          <p:nvPr/>
        </p:nvSpPr>
        <p:spPr bwMode="auto">
          <a:xfrm>
            <a:off x="701675" y="3018367"/>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结构：</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9460" name="矩形 7"/>
          <p:cNvSpPr>
            <a:spLocks noChangeArrowheads="1"/>
          </p:cNvSpPr>
          <p:nvPr/>
        </p:nvSpPr>
        <p:spPr bwMode="auto">
          <a:xfrm>
            <a:off x="701675" y="3989917"/>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部首：</a:t>
            </a:r>
          </a:p>
        </p:txBody>
      </p:sp>
      <p:sp>
        <p:nvSpPr>
          <p:cNvPr id="19461" name="文本框 12"/>
          <p:cNvSpPr txBox="1">
            <a:spLocks noChangeArrowheads="1"/>
          </p:cNvSpPr>
          <p:nvPr/>
        </p:nvSpPr>
        <p:spPr bwMode="auto">
          <a:xfrm>
            <a:off x="696913" y="4955118"/>
            <a:ext cx="2254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书写指导：</a:t>
            </a:r>
          </a:p>
        </p:txBody>
      </p:sp>
      <p:sp>
        <p:nvSpPr>
          <p:cNvPr id="19462" name="文本框 21"/>
          <p:cNvSpPr txBox="1">
            <a:spLocks noChangeArrowheads="1"/>
          </p:cNvSpPr>
          <p:nvPr/>
        </p:nvSpPr>
        <p:spPr bwMode="auto">
          <a:xfrm>
            <a:off x="2008189" y="2990851"/>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66FF"/>
                </a:solidFill>
                <a:effectLst/>
                <a:uLnTx/>
                <a:uFillTx/>
                <a:latin typeface="宋体" panose="02010600030101010101" pitchFamily="2" charset="-122"/>
                <a:ea typeface="宋体" panose="02010600030101010101" pitchFamily="2" charset="-122"/>
                <a:cs typeface="+mn-cs"/>
              </a:rPr>
              <a:t>左右</a:t>
            </a:r>
            <a:endParaRPr kumimoji="0" lang="en-US" altLang="zh-CN" sz="4265" b="1" i="0" u="none" strike="noStrike" kern="1200" cap="none" spc="0" normalizeH="0" baseline="0" noProof="0">
              <a:ln>
                <a:noFill/>
              </a:ln>
              <a:solidFill>
                <a:srgbClr val="0066FF"/>
              </a:solidFill>
              <a:effectLst/>
              <a:uLnTx/>
              <a:uFillTx/>
              <a:latin typeface="宋体" panose="02010600030101010101" pitchFamily="2" charset="-122"/>
              <a:ea typeface="宋体" panose="02010600030101010101" pitchFamily="2" charset="-122"/>
              <a:cs typeface="+mn-cs"/>
            </a:endParaRPr>
          </a:p>
        </p:txBody>
      </p:sp>
      <p:sp>
        <p:nvSpPr>
          <p:cNvPr id="19463" name="TextBox 8"/>
          <p:cNvSpPr txBox="1">
            <a:spLocks noChangeArrowheads="1"/>
          </p:cNvSpPr>
          <p:nvPr/>
        </p:nvSpPr>
        <p:spPr bwMode="auto">
          <a:xfrm>
            <a:off x="2038350" y="3972984"/>
            <a:ext cx="73449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66FF"/>
                </a:solidFill>
                <a:effectLst/>
                <a:uLnTx/>
                <a:uFillTx/>
                <a:latin typeface="宋体" panose="02010600030101010101" pitchFamily="2" charset="-122"/>
                <a:ea typeface="宋体" panose="02010600030101010101" pitchFamily="2" charset="-122"/>
                <a:cs typeface="+mn-cs"/>
              </a:rPr>
              <a:t>扌</a:t>
            </a:r>
          </a:p>
        </p:txBody>
      </p:sp>
      <p:sp>
        <p:nvSpPr>
          <p:cNvPr id="19464" name="TextBox 9"/>
          <p:cNvSpPr txBox="1">
            <a:spLocks noChangeArrowheads="1"/>
          </p:cNvSpPr>
          <p:nvPr/>
        </p:nvSpPr>
        <p:spPr bwMode="auto">
          <a:xfrm>
            <a:off x="2655889" y="4885268"/>
            <a:ext cx="609917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66FF"/>
                </a:solidFill>
                <a:effectLst/>
                <a:uLnTx/>
                <a:uFillTx/>
                <a:latin typeface="宋体" panose="02010600030101010101" pitchFamily="2" charset="-122"/>
                <a:ea typeface="宋体" panose="02010600030101010101" pitchFamily="2" charset="-122"/>
                <a:cs typeface="+mn-cs"/>
              </a:rPr>
              <a:t>“扌”长而宜正；右部斜钩伸展到位。</a:t>
            </a:r>
          </a:p>
        </p:txBody>
      </p:sp>
      <p:sp>
        <p:nvSpPr>
          <p:cNvPr id="10" name="Text Box 15"/>
          <p:cNvSpPr txBox="1">
            <a:spLocks noChangeArrowheads="1"/>
          </p:cNvSpPr>
          <p:nvPr/>
        </p:nvSpPr>
        <p:spPr bwMode="auto">
          <a:xfrm>
            <a:off x="639611" y="403238"/>
            <a:ext cx="4032553" cy="1405000"/>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auto" latinLnBrk="0" hangingPunct="0">
              <a:lnSpc>
                <a:spcPct val="100000"/>
              </a:lnSpc>
              <a:spcBef>
                <a:spcPts val="160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重难点字书写指导</a:t>
            </a:r>
          </a:p>
        </p:txBody>
      </p:sp>
      <p:pic>
        <p:nvPicPr>
          <p:cNvPr id="12" name="挠.wmv">
            <a:hlinkClick r:id="" action="ppaction://media"/>
          </p:cNvPr>
          <p:cNvPicPr>
            <a:picLocks noRot="1" noChangeAspect="1" noChangeArrowheads="1"/>
          </p:cNvPicPr>
          <p:nvPr>
            <a:videoFile r:link="rId1"/>
            <p:extLst>
              <p:ext uri="{DAA4B4D4-6D71-4841-9C94-3DE7FCFB9230}">
                <p14:media xmlns:p14="http://schemas.microsoft.com/office/powerpoint/2010/main" xmlns="" r:link="rId3"/>
              </p:ext>
            </p:extLst>
          </p:nvPr>
        </p:nvPicPr>
        <p:blipFill>
          <a:blip r:embed="rId4">
            <a:extLst>
              <a:ext uri="{28A0092B-C50C-407E-A947-70E740481C1C}">
                <a14:useLocalDpi xmlns:a14="http://schemas.microsoft.com/office/drawing/2010/main" xmlns="" val="0"/>
              </a:ext>
            </a:extLst>
          </a:blip>
          <a:srcRect/>
          <a:stretch>
            <a:fillRect/>
          </a:stretch>
        </p:blipFill>
        <p:spPr bwMode="auto">
          <a:xfrm>
            <a:off x="4459288" y="1432984"/>
            <a:ext cx="2493962"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12"/>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12"/>
                                        </p:tgtEl>
                                      </p:cBhvr>
                                    </p:cmd>
                                  </p:childTnLst>
                                </p:cTn>
                              </p:par>
                            </p:childTnLst>
                          </p:cTn>
                        </p:par>
                      </p:childTnLst>
                    </p:cTn>
                  </p:par>
                </p:childTnLst>
              </p:cTn>
              <p:nextCondLst>
                <p:cond evt="onClick" delay="0">
                  <p:tgtEl>
                    <p:spTgt spid="12"/>
                  </p:tgtEl>
                </p:cond>
              </p:nextCondLst>
            </p:seq>
            <p:video>
              <p:cMediaNode vol="80000">
                <p:cTn id="7" fill="hold" display="0">
                  <p:stCondLst>
                    <p:cond delay="indefinite"/>
                  </p:stCondLst>
                </p:cTn>
                <p:tgtEl>
                  <p:spTgt spid="12"/>
                </p:tgtEl>
              </p:cMediaNode>
            </p:video>
          </p:childTnLst>
        </p:cTn>
      </p:par>
    </p:tnLst>
  </p:timing>
</p:sld>
</file>

<file path=ppt/slides/slide7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TextBox 4"/>
          <p:cNvSpPr txBox="1">
            <a:spLocks noChangeArrowheads="1"/>
          </p:cNvSpPr>
          <p:nvPr/>
        </p:nvSpPr>
        <p:spPr bwMode="auto">
          <a:xfrm>
            <a:off x="622301" y="1524000"/>
            <a:ext cx="1011815"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hóu</a:t>
            </a:r>
            <a:endPar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20482" name="TextBox 5"/>
          <p:cNvSpPr txBox="1">
            <a:spLocks noChangeArrowheads="1"/>
          </p:cNvSpPr>
          <p:nvPr/>
        </p:nvSpPr>
        <p:spPr bwMode="auto">
          <a:xfrm>
            <a:off x="2049463" y="874186"/>
            <a:ext cx="1558440" cy="20617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10665" b="1" i="0" u="none" strike="noStrike" kern="1200" cap="none" spc="0" normalizeH="0" baseline="0" noProof="0">
                <a:ln>
                  <a:noFill/>
                </a:ln>
                <a:solidFill>
                  <a:srgbClr val="0066FF"/>
                </a:solidFill>
                <a:effectLst/>
                <a:uLnTx/>
                <a:uFillTx/>
                <a:latin typeface="楷体" panose="02010609060101010101" pitchFamily="49" charset="-122"/>
                <a:ea typeface="楷体" panose="02010609060101010101" pitchFamily="49" charset="-122"/>
                <a:cs typeface="+mn-cs"/>
              </a:rPr>
              <a:t>喉</a:t>
            </a:r>
          </a:p>
        </p:txBody>
      </p:sp>
      <p:sp>
        <p:nvSpPr>
          <p:cNvPr id="20483" name="矩形 6"/>
          <p:cNvSpPr>
            <a:spLocks noChangeArrowheads="1"/>
          </p:cNvSpPr>
          <p:nvPr/>
        </p:nvSpPr>
        <p:spPr bwMode="auto">
          <a:xfrm>
            <a:off x="558800" y="2768600"/>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结构：</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20484" name="矩形 7"/>
          <p:cNvSpPr>
            <a:spLocks noChangeArrowheads="1"/>
          </p:cNvSpPr>
          <p:nvPr/>
        </p:nvSpPr>
        <p:spPr bwMode="auto">
          <a:xfrm>
            <a:off x="558800" y="3740151"/>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部首：</a:t>
            </a:r>
          </a:p>
        </p:txBody>
      </p:sp>
      <p:sp>
        <p:nvSpPr>
          <p:cNvPr id="20485" name="文本框 12"/>
          <p:cNvSpPr txBox="1">
            <a:spLocks noChangeArrowheads="1"/>
          </p:cNvSpPr>
          <p:nvPr/>
        </p:nvSpPr>
        <p:spPr bwMode="auto">
          <a:xfrm>
            <a:off x="554038" y="4705351"/>
            <a:ext cx="2254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书写指导：</a:t>
            </a:r>
          </a:p>
        </p:txBody>
      </p:sp>
      <p:sp>
        <p:nvSpPr>
          <p:cNvPr id="20486" name="文本框 21"/>
          <p:cNvSpPr txBox="1">
            <a:spLocks noChangeArrowheads="1"/>
          </p:cNvSpPr>
          <p:nvPr/>
        </p:nvSpPr>
        <p:spPr bwMode="auto">
          <a:xfrm>
            <a:off x="1865314" y="2741084"/>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66FF"/>
                </a:solidFill>
                <a:effectLst/>
                <a:uLnTx/>
                <a:uFillTx/>
                <a:latin typeface="宋体" panose="02010600030101010101" pitchFamily="2" charset="-122"/>
                <a:ea typeface="宋体" panose="02010600030101010101" pitchFamily="2" charset="-122"/>
                <a:cs typeface="+mn-cs"/>
              </a:rPr>
              <a:t>左右</a:t>
            </a:r>
            <a:endParaRPr kumimoji="0" lang="en-US" altLang="zh-CN" sz="4265" b="1" i="0" u="none" strike="noStrike" kern="1200" cap="none" spc="0" normalizeH="0" baseline="0" noProof="0">
              <a:ln>
                <a:noFill/>
              </a:ln>
              <a:solidFill>
                <a:srgbClr val="0066FF"/>
              </a:solidFill>
              <a:effectLst/>
              <a:uLnTx/>
              <a:uFillTx/>
              <a:latin typeface="宋体" panose="02010600030101010101" pitchFamily="2" charset="-122"/>
              <a:ea typeface="宋体" panose="02010600030101010101" pitchFamily="2" charset="-122"/>
              <a:cs typeface="+mn-cs"/>
            </a:endParaRPr>
          </a:p>
        </p:txBody>
      </p:sp>
      <p:sp>
        <p:nvSpPr>
          <p:cNvPr id="20487" name="TextBox 8"/>
          <p:cNvSpPr txBox="1">
            <a:spLocks noChangeArrowheads="1"/>
          </p:cNvSpPr>
          <p:nvPr/>
        </p:nvSpPr>
        <p:spPr bwMode="auto">
          <a:xfrm>
            <a:off x="1895475" y="3723217"/>
            <a:ext cx="73449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66FF"/>
                </a:solidFill>
                <a:effectLst/>
                <a:uLnTx/>
                <a:uFillTx/>
                <a:latin typeface="宋体" panose="02010600030101010101" pitchFamily="2" charset="-122"/>
                <a:ea typeface="宋体" panose="02010600030101010101" pitchFamily="2" charset="-122"/>
                <a:cs typeface="+mn-cs"/>
              </a:rPr>
              <a:t>口</a:t>
            </a:r>
          </a:p>
        </p:txBody>
      </p:sp>
      <p:sp>
        <p:nvSpPr>
          <p:cNvPr id="20488" name="TextBox 9"/>
          <p:cNvSpPr txBox="1">
            <a:spLocks noChangeArrowheads="1"/>
          </p:cNvSpPr>
          <p:nvPr/>
        </p:nvSpPr>
        <p:spPr bwMode="auto">
          <a:xfrm>
            <a:off x="2513014" y="4635501"/>
            <a:ext cx="609917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66FF"/>
                </a:solidFill>
                <a:effectLst/>
                <a:uLnTx/>
                <a:uFillTx/>
                <a:latin typeface="宋体" panose="02010600030101010101" pitchFamily="2" charset="-122"/>
                <a:ea typeface="宋体" panose="02010600030101010101" pitchFamily="2" charset="-122"/>
                <a:cs typeface="+mn-cs"/>
              </a:rPr>
              <a:t>左窄右宽。“亻”竖要直，“矢”最后一笔捺伸展。</a:t>
            </a:r>
          </a:p>
        </p:txBody>
      </p:sp>
      <p:pic>
        <p:nvPicPr>
          <p:cNvPr id="10" name="喉.wmv">
            <a:hlinkClick r:id="" action="ppaction://media"/>
          </p:cNvPr>
          <p:cNvPicPr>
            <a:picLocks noRot="1" noChangeAspect="1" noChangeArrowheads="1"/>
          </p:cNvPicPr>
          <p:nvPr>
            <a:videoFile r:link="rId1"/>
            <p:extLst>
              <p:ext uri="{DAA4B4D4-6D71-4841-9C94-3DE7FCFB9230}">
                <p14:media xmlns:p14="http://schemas.microsoft.com/office/powerpoint/2010/main" xmlns="" r:link="rId3"/>
              </p:ext>
            </p:extLst>
          </p:nvPr>
        </p:nvPicPr>
        <p:blipFill>
          <a:blip r:embed="rId4">
            <a:extLst>
              <a:ext uri="{28A0092B-C50C-407E-A947-70E740481C1C}">
                <a14:useLocalDpi xmlns:a14="http://schemas.microsoft.com/office/drawing/2010/main" xmlns="" val="0"/>
              </a:ext>
            </a:extLst>
          </a:blip>
          <a:srcRect/>
          <a:stretch>
            <a:fillRect/>
          </a:stretch>
        </p:blipFill>
        <p:spPr bwMode="auto">
          <a:xfrm>
            <a:off x="4097339" y="874184"/>
            <a:ext cx="25273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10"/>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10"/>
                                        </p:tgtEl>
                                      </p:cBhvr>
                                    </p:cmd>
                                  </p:childTnLst>
                                </p:cTn>
                              </p:par>
                            </p:childTnLst>
                          </p:cTn>
                        </p:par>
                      </p:childTnLst>
                    </p:cTn>
                  </p:par>
                </p:childTnLst>
              </p:cTn>
              <p:nextCondLst>
                <p:cond evt="onClick" delay="0">
                  <p:tgtEl>
                    <p:spTgt spid="10"/>
                  </p:tgtEl>
                </p:cond>
              </p:nextCondLst>
            </p:seq>
            <p:video>
              <p:cMediaNode vol="80000">
                <p:cTn id="7" fill="hold" display="0">
                  <p:stCondLst>
                    <p:cond delay="indefinite"/>
                  </p:stCondLst>
                </p:cTn>
                <p:tgtEl>
                  <p:spTgt spid="10"/>
                </p:tgtEl>
              </p:cMediaNode>
            </p:video>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左大括号 30"/>
          <p:cNvSpPr/>
          <p:nvPr/>
        </p:nvSpPr>
        <p:spPr>
          <a:xfrm>
            <a:off x="1968500" y="1604435"/>
            <a:ext cx="217488" cy="4512733"/>
          </a:xfrm>
          <a:prstGeom prst="leftBrace">
            <a:avLst>
              <a:gd name="adj1" fmla="val 56444"/>
              <a:gd name="adj2" fmla="val 54093"/>
            </a:avLst>
          </a:prstGeom>
          <a:ln w="2222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defRPr>
            </a:lvl9pPr>
          </a:lstStyle>
          <a:p>
            <a:pPr algn="ctr" defTabSz="1219200" eaLnBrk="0" fontAlgn="base" hangingPunct="0">
              <a:spcBef>
                <a:spcPct val="0"/>
              </a:spcBef>
              <a:spcAft>
                <a:spcPct val="0"/>
              </a:spcAft>
              <a:defRPr/>
            </a:pPr>
            <a:endParaRPr lang="zh-CN" altLang="en-US" sz="2400">
              <a:solidFill>
                <a:prstClr val="black"/>
              </a:solidFill>
              <a:ea typeface="等线" panose="02010600030101010101" pitchFamily="2" charset="-122"/>
            </a:endParaRPr>
          </a:p>
        </p:txBody>
      </p:sp>
      <p:sp>
        <p:nvSpPr>
          <p:cNvPr id="34" name="文本框 5"/>
          <p:cNvSpPr txBox="1">
            <a:spLocks noChangeArrowheads="1"/>
          </p:cNvSpPr>
          <p:nvPr/>
        </p:nvSpPr>
        <p:spPr bwMode="auto">
          <a:xfrm>
            <a:off x="2124076" y="1316567"/>
            <a:ext cx="3168650"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园子里的昆虫和树</a:t>
            </a:r>
          </a:p>
        </p:txBody>
      </p:sp>
      <p:sp>
        <p:nvSpPr>
          <p:cNvPr id="40" name="左大括号 39"/>
          <p:cNvSpPr/>
          <p:nvPr/>
        </p:nvSpPr>
        <p:spPr>
          <a:xfrm rot="10800000">
            <a:off x="7407276" y="1509186"/>
            <a:ext cx="260350" cy="4703233"/>
          </a:xfrm>
          <a:prstGeom prst="leftBrace">
            <a:avLst>
              <a:gd name="adj1" fmla="val 39009"/>
              <a:gd name="adj2" fmla="val 50000"/>
            </a:avLst>
          </a:prstGeom>
          <a:ln w="2222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defRPr>
            </a:lvl9pPr>
          </a:lstStyle>
          <a:p>
            <a:pPr algn="ctr" defTabSz="1219200" eaLnBrk="0" fontAlgn="base" hangingPunct="0">
              <a:spcBef>
                <a:spcPct val="0"/>
              </a:spcBef>
              <a:spcAft>
                <a:spcPct val="0"/>
              </a:spcAft>
              <a:defRPr/>
            </a:pPr>
            <a:endParaRPr lang="zh-CN" altLang="en-US" sz="2400" dirty="0">
              <a:solidFill>
                <a:srgbClr val="000000"/>
              </a:solidFill>
              <a:ea typeface="等线" panose="02010600030101010101" pitchFamily="2" charset="-122"/>
            </a:endParaRPr>
          </a:p>
        </p:txBody>
      </p:sp>
      <p:grpSp>
        <p:nvGrpSpPr>
          <p:cNvPr id="3" name="组合 3"/>
          <p:cNvGrpSpPr/>
          <p:nvPr/>
        </p:nvGrpSpPr>
        <p:grpSpPr bwMode="auto">
          <a:xfrm>
            <a:off x="86941" y="2277534"/>
            <a:ext cx="1914897" cy="3071284"/>
            <a:chOff x="-70688" y="1590093"/>
            <a:chExt cx="1915405" cy="2304626"/>
          </a:xfrm>
        </p:grpSpPr>
        <p:pic>
          <p:nvPicPr>
            <p:cNvPr id="44" name="图片 43"/>
            <p:cNvPicPr>
              <a:picLocks noChangeAspect="1"/>
            </p:cNvPicPr>
            <p:nvPr/>
          </p:nvPicPr>
          <p:blipFill>
            <a:blip r:embed="rId2" cstate="email"/>
            <a:stretch>
              <a:fillRect/>
            </a:stretch>
          </p:blipFill>
          <p:spPr>
            <a:xfrm>
              <a:off x="669444" y="2022359"/>
              <a:ext cx="1175273" cy="1485313"/>
            </a:xfrm>
            <a:prstGeom prst="rect">
              <a:avLst/>
            </a:prstGeom>
            <a:ln>
              <a:noFill/>
            </a:ln>
            <a:effectLst>
              <a:softEdge rad="112500"/>
            </a:effectLst>
          </p:spPr>
        </p:pic>
        <p:sp>
          <p:nvSpPr>
            <p:cNvPr id="43014" name="文本框 13"/>
            <p:cNvSpPr txBox="1">
              <a:spLocks noChangeArrowheads="1"/>
            </p:cNvSpPr>
            <p:nvPr/>
          </p:nvSpPr>
          <p:spPr bwMode="auto">
            <a:xfrm>
              <a:off x="-70688" y="1590093"/>
              <a:ext cx="841222" cy="23046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algn="ctr" defTabSz="1219200" fontAlgn="base">
                <a:spcBef>
                  <a:spcPct val="0"/>
                </a:spcBef>
                <a:spcAft>
                  <a:spcPct val="0"/>
                </a:spcAft>
                <a:defRPr/>
              </a:pPr>
              <a:r>
                <a:rPr lang="zh-CN" altLang="en-US" sz="4265" b="1">
                  <a:solidFill>
                    <a:srgbClr val="FF0000"/>
                  </a:solidFill>
                  <a:latin typeface="楷体" panose="02010609060101010101" pitchFamily="49" charset="-122"/>
                  <a:ea typeface="楷体" panose="02010609060101010101" pitchFamily="49" charset="-122"/>
                </a:rPr>
                <a:t>祖父的园子</a:t>
              </a:r>
            </a:p>
          </p:txBody>
        </p:sp>
      </p:grpSp>
      <p:sp>
        <p:nvSpPr>
          <p:cNvPr id="2" name="TextBox 1"/>
          <p:cNvSpPr txBox="1">
            <a:spLocks noChangeArrowheads="1"/>
          </p:cNvSpPr>
          <p:nvPr/>
        </p:nvSpPr>
        <p:spPr bwMode="auto">
          <a:xfrm>
            <a:off x="7208518" y="2755901"/>
            <a:ext cx="1497333" cy="22467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wrap="none">
            <a:spAutoFit/>
          </a:bodyPr>
          <a:lstStyle/>
          <a:p>
            <a:pPr defTabSz="1219200" fontAlgn="base">
              <a:spcBef>
                <a:spcPct val="0"/>
              </a:spcBef>
              <a:spcAft>
                <a:spcPct val="0"/>
              </a:spcAft>
              <a:defRPr/>
            </a:pPr>
            <a:r>
              <a:rPr lang="zh-CN" altLang="en-US" sz="4265" b="1">
                <a:solidFill>
                  <a:srgbClr val="FF0000"/>
                </a:solidFill>
                <a:latin typeface="楷体" panose="02010609060101010101" pitchFamily="49" charset="-122"/>
                <a:ea typeface="楷体" panose="02010609060101010101" pitchFamily="49" charset="-122"/>
              </a:rPr>
              <a:t>快乐童年</a:t>
            </a:r>
            <a:endParaRPr lang="en-US" altLang="zh-CN" sz="4265" b="1">
              <a:solidFill>
                <a:srgbClr val="FF0000"/>
              </a:solidFill>
              <a:latin typeface="楷体" panose="02010609060101010101" pitchFamily="49" charset="-122"/>
              <a:ea typeface="楷体" panose="02010609060101010101" pitchFamily="49" charset="-122"/>
            </a:endParaRPr>
          </a:p>
          <a:p>
            <a:pPr defTabSz="1219200" fontAlgn="base">
              <a:spcBef>
                <a:spcPct val="0"/>
              </a:spcBef>
              <a:spcAft>
                <a:spcPct val="0"/>
              </a:spcAft>
              <a:defRPr/>
            </a:pPr>
            <a:r>
              <a:rPr lang="zh-CN" altLang="en-US" sz="4265" b="1">
                <a:solidFill>
                  <a:srgbClr val="FF0000"/>
                </a:solidFill>
                <a:latin typeface="楷体" panose="02010609060101010101" pitchFamily="49" charset="-122"/>
                <a:ea typeface="楷体" panose="02010609060101010101" pitchFamily="49" charset="-122"/>
              </a:rPr>
              <a:t>放飞天性</a:t>
            </a:r>
            <a:endParaRPr lang="en-US" altLang="zh-CN" sz="4265" b="1">
              <a:solidFill>
                <a:srgbClr val="FF0000"/>
              </a:solidFill>
              <a:latin typeface="楷体" panose="02010609060101010101" pitchFamily="49" charset="-122"/>
              <a:ea typeface="楷体" panose="02010609060101010101" pitchFamily="49" charset="-122"/>
            </a:endParaRPr>
          </a:p>
        </p:txBody>
      </p:sp>
      <p:sp>
        <p:nvSpPr>
          <p:cNvPr id="4" name="减号 3"/>
          <p:cNvSpPr/>
          <p:nvPr/>
        </p:nvSpPr>
        <p:spPr>
          <a:xfrm>
            <a:off x="5076826" y="1475318"/>
            <a:ext cx="863600" cy="480483"/>
          </a:xfrm>
          <a:prstGeom prst="mathMinus">
            <a:avLst/>
          </a:prstGeom>
          <a:solidFill>
            <a:schemeClr val="accent6">
              <a:lumMod val="75000"/>
            </a:schemeClr>
          </a:solidFill>
          <a:ln>
            <a:noFill/>
          </a:ln>
        </p:spPr>
        <p:style>
          <a:lnRef idx="1">
            <a:schemeClr val="accent5"/>
          </a:lnRef>
          <a:fillRef idx="2">
            <a:schemeClr val="accent5"/>
          </a:fillRef>
          <a:effectRef idx="1">
            <a:schemeClr val="accent5"/>
          </a:effectRef>
          <a:fontRef idx="minor">
            <a:schemeClr val="dk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13" name="文本框 5"/>
          <p:cNvSpPr txBox="1">
            <a:spLocks noChangeArrowheads="1"/>
          </p:cNvSpPr>
          <p:nvPr/>
        </p:nvSpPr>
        <p:spPr bwMode="auto">
          <a:xfrm>
            <a:off x="5795964" y="1344085"/>
            <a:ext cx="1770062"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3735" b="1">
                <a:solidFill>
                  <a:srgbClr val="0000FF"/>
                </a:solidFill>
                <a:latin typeface="楷体" panose="02010609060101010101" pitchFamily="49" charset="-122"/>
                <a:ea typeface="楷体" panose="02010609060101010101" pitchFamily="49" charset="-122"/>
              </a:rPr>
              <a:t>充满活力</a:t>
            </a:r>
          </a:p>
        </p:txBody>
      </p:sp>
      <p:sp>
        <p:nvSpPr>
          <p:cNvPr id="14" name="文本框 5"/>
          <p:cNvSpPr txBox="1">
            <a:spLocks noChangeArrowheads="1"/>
          </p:cNvSpPr>
          <p:nvPr/>
        </p:nvSpPr>
        <p:spPr bwMode="auto">
          <a:xfrm>
            <a:off x="2124076" y="2533652"/>
            <a:ext cx="3167063" cy="1241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“我”在园子里随意玩闹</a:t>
            </a:r>
          </a:p>
        </p:txBody>
      </p:sp>
      <p:sp>
        <p:nvSpPr>
          <p:cNvPr id="15" name="减号 14"/>
          <p:cNvSpPr/>
          <p:nvPr/>
        </p:nvSpPr>
        <p:spPr>
          <a:xfrm>
            <a:off x="5148264" y="2755901"/>
            <a:ext cx="863600" cy="480484"/>
          </a:xfrm>
          <a:prstGeom prst="mathMinus">
            <a:avLst/>
          </a:prstGeom>
          <a:solidFill>
            <a:schemeClr val="accent6">
              <a:lumMod val="75000"/>
            </a:schemeClr>
          </a:solidFill>
          <a:ln>
            <a:noFill/>
          </a:ln>
        </p:spPr>
        <p:style>
          <a:lnRef idx="1">
            <a:schemeClr val="accent5"/>
          </a:lnRef>
          <a:fillRef idx="2">
            <a:schemeClr val="accent5"/>
          </a:fillRef>
          <a:effectRef idx="1">
            <a:schemeClr val="accent5"/>
          </a:effectRef>
          <a:fontRef idx="minor">
            <a:schemeClr val="dk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16" name="文本框 5"/>
          <p:cNvSpPr txBox="1">
            <a:spLocks noChangeArrowheads="1"/>
          </p:cNvSpPr>
          <p:nvPr/>
        </p:nvSpPr>
        <p:spPr bwMode="auto">
          <a:xfrm>
            <a:off x="5867401" y="2688167"/>
            <a:ext cx="1770063" cy="666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3735" b="1">
                <a:solidFill>
                  <a:srgbClr val="0000FF"/>
                </a:solidFill>
                <a:latin typeface="楷体" panose="02010609060101010101" pitchFamily="49" charset="-122"/>
                <a:ea typeface="楷体" panose="02010609060101010101" pitchFamily="49" charset="-122"/>
              </a:rPr>
              <a:t>快乐</a:t>
            </a:r>
          </a:p>
        </p:txBody>
      </p:sp>
      <p:sp>
        <p:nvSpPr>
          <p:cNvPr id="17" name="文本框 5"/>
          <p:cNvSpPr txBox="1">
            <a:spLocks noChangeArrowheads="1"/>
          </p:cNvSpPr>
          <p:nvPr/>
        </p:nvSpPr>
        <p:spPr bwMode="auto">
          <a:xfrm>
            <a:off x="2124076" y="4324351"/>
            <a:ext cx="2519363"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园子里的一切</a:t>
            </a:r>
          </a:p>
        </p:txBody>
      </p:sp>
      <p:sp>
        <p:nvSpPr>
          <p:cNvPr id="18" name="减号 17"/>
          <p:cNvSpPr/>
          <p:nvPr/>
        </p:nvSpPr>
        <p:spPr>
          <a:xfrm>
            <a:off x="4602163" y="4461934"/>
            <a:ext cx="863600" cy="480484"/>
          </a:xfrm>
          <a:prstGeom prst="mathMinus">
            <a:avLst/>
          </a:prstGeom>
          <a:solidFill>
            <a:schemeClr val="accent6">
              <a:lumMod val="75000"/>
            </a:schemeClr>
          </a:solidFill>
          <a:ln>
            <a:noFill/>
          </a:ln>
        </p:spPr>
        <p:style>
          <a:lnRef idx="1">
            <a:schemeClr val="accent5"/>
          </a:lnRef>
          <a:fillRef idx="2">
            <a:schemeClr val="accent5"/>
          </a:fillRef>
          <a:effectRef idx="1">
            <a:schemeClr val="accent5"/>
          </a:effectRef>
          <a:fontRef idx="minor">
            <a:schemeClr val="dk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19" name="文本框 5"/>
          <p:cNvSpPr txBox="1">
            <a:spLocks noChangeArrowheads="1"/>
          </p:cNvSpPr>
          <p:nvPr/>
        </p:nvSpPr>
        <p:spPr bwMode="auto">
          <a:xfrm>
            <a:off x="5508626" y="4324351"/>
            <a:ext cx="1768475"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3735" b="1">
                <a:solidFill>
                  <a:srgbClr val="0000FF"/>
                </a:solidFill>
                <a:latin typeface="楷体" panose="02010609060101010101" pitchFamily="49" charset="-122"/>
                <a:ea typeface="楷体" panose="02010609060101010101" pitchFamily="49" charset="-122"/>
              </a:rPr>
              <a:t>自由自在</a:t>
            </a:r>
          </a:p>
        </p:txBody>
      </p:sp>
      <p:sp>
        <p:nvSpPr>
          <p:cNvPr id="20" name="文本框 5"/>
          <p:cNvSpPr txBox="1">
            <a:spLocks noChangeArrowheads="1"/>
          </p:cNvSpPr>
          <p:nvPr/>
        </p:nvSpPr>
        <p:spPr bwMode="auto">
          <a:xfrm>
            <a:off x="2014538" y="5516034"/>
            <a:ext cx="3133725"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3735" b="1">
                <a:solidFill>
                  <a:prstClr val="black"/>
                </a:solidFill>
                <a:latin typeface="楷体" panose="02010609060101010101" pitchFamily="49" charset="-122"/>
                <a:ea typeface="楷体" panose="02010609060101010101" pitchFamily="49" charset="-122"/>
              </a:rPr>
              <a:t>“我”快乐地睡了</a:t>
            </a:r>
          </a:p>
        </p:txBody>
      </p:sp>
      <p:grpSp>
        <p:nvGrpSpPr>
          <p:cNvPr id="5" name="组合 2"/>
          <p:cNvGrpSpPr/>
          <p:nvPr/>
        </p:nvGrpSpPr>
        <p:grpSpPr>
          <a:xfrm>
            <a:off x="107950" y="116417"/>
            <a:ext cx="3149600" cy="1016000"/>
            <a:chOff x="278959" y="197377"/>
            <a:chExt cx="3149996" cy="760799"/>
          </a:xfrm>
        </p:grpSpPr>
        <p:sp>
          <p:nvSpPr>
            <p:cNvPr id="22" name="PA-014b5df4185e4894ab11c6b4bf544075"/>
            <p:cNvSpPr/>
            <p:nvPr/>
          </p:nvSpPr>
          <p:spPr>
            <a:xfrm rot="20448656">
              <a:off x="278959" y="229959"/>
              <a:ext cx="728218" cy="728217"/>
            </a:xfrm>
            <a:prstGeom prst="roundRect">
              <a:avLst>
                <a:gd name="adj" fmla="val 15824"/>
              </a:avLst>
            </a:prstGeom>
            <a:solidFill>
              <a:srgbClr val="EB6565"/>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板</a:t>
              </a:r>
            </a:p>
          </p:txBody>
        </p:sp>
        <p:sp>
          <p:nvSpPr>
            <p:cNvPr id="23" name="PA-9a1d0e6afc394b0aa2e170128a903287-0"/>
            <p:cNvSpPr/>
            <p:nvPr/>
          </p:nvSpPr>
          <p:spPr>
            <a:xfrm>
              <a:off x="1088271" y="211418"/>
              <a:ext cx="728218" cy="728217"/>
            </a:xfrm>
            <a:prstGeom prst="roundRect">
              <a:avLst>
                <a:gd name="adj" fmla="val 15824"/>
              </a:avLst>
            </a:prstGeom>
            <a:solidFill>
              <a:srgbClr val="F7A15C"/>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书</a:t>
              </a:r>
            </a:p>
          </p:txBody>
        </p:sp>
        <p:sp>
          <p:nvSpPr>
            <p:cNvPr id="24" name="PA-0f3482b4503944368e025da2bb6cfe01"/>
            <p:cNvSpPr/>
            <p:nvPr/>
          </p:nvSpPr>
          <p:spPr>
            <a:xfrm rot="21130131">
              <a:off x="1876178" y="220034"/>
              <a:ext cx="728218" cy="728217"/>
            </a:xfrm>
            <a:prstGeom prst="roundRect">
              <a:avLst>
                <a:gd name="adj" fmla="val 15824"/>
              </a:avLst>
            </a:prstGeom>
            <a:solidFill>
              <a:srgbClr val="FFC000"/>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设</a:t>
              </a:r>
            </a:p>
          </p:txBody>
        </p:sp>
        <p:sp>
          <p:nvSpPr>
            <p:cNvPr id="25" name="PA-9e83cb3c37144ed796b1f005a381255a-0"/>
            <p:cNvSpPr/>
            <p:nvPr/>
          </p:nvSpPr>
          <p:spPr>
            <a:xfrm rot="653049">
              <a:off x="2700737" y="197377"/>
              <a:ext cx="728218" cy="728217"/>
            </a:xfrm>
            <a:prstGeom prst="roundRect">
              <a:avLst>
                <a:gd name="adj" fmla="val 15824"/>
              </a:avLst>
            </a:prstGeom>
            <a:solidFill>
              <a:srgbClr val="BE99C3"/>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计</a:t>
              </a: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linds(horizontal)">
                                      <p:cBhvr>
                                        <p:cTn id="7" dur="500"/>
                                        <p:tgtEl>
                                          <p:spTgt spid="31"/>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blinds(horizontal)">
                                      <p:cBhvr>
                                        <p:cTn id="12" dur="500"/>
                                        <p:tgtEl>
                                          <p:spTgt spid="34"/>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blinds(horizontal)">
                                      <p:cBhvr>
                                        <p:cTn id="21" dur="500"/>
                                        <p:tgtEl>
                                          <p:spTgt spid="13"/>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linds(horizontal)">
                                      <p:cBhvr>
                                        <p:cTn id="26" dur="500"/>
                                        <p:tgtEl>
                                          <p:spTgt spid="14"/>
                                        </p:tgtEl>
                                      </p:cBhvr>
                                    </p:animEffect>
                                  </p:childTnLst>
                                </p:cTn>
                              </p:par>
                            </p:childTnLst>
                          </p:cTn>
                        </p:par>
                        <p:par>
                          <p:cTn id="27" fill="hold">
                            <p:stCondLst>
                              <p:cond delay="500"/>
                            </p:stCondLst>
                            <p:childTnLst>
                              <p:par>
                                <p:cTn id="28" presetID="22" presetClass="entr" presetSubtype="8" fill="hold"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wipe(left)">
                                      <p:cBhvr>
                                        <p:cTn id="30" dur="500"/>
                                        <p:tgtEl>
                                          <p:spTgt spid="15"/>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blinds(horizontal)">
                                      <p:cBhvr>
                                        <p:cTn id="35" dur="500"/>
                                        <p:tgtEl>
                                          <p:spTgt spid="16"/>
                                        </p:tgtEl>
                                      </p:cBhvr>
                                    </p:animEffect>
                                  </p:childTnLst>
                                </p:cTn>
                              </p:par>
                            </p:childTnLst>
                          </p:cTn>
                        </p:par>
                      </p:childTnLst>
                    </p:cTn>
                  </p:par>
                  <p:par>
                    <p:cTn id="36" fill="hold">
                      <p:stCondLst>
                        <p:cond delay="indefinite"/>
                      </p:stCondLst>
                      <p:childTnLst>
                        <p:par>
                          <p:cTn id="37" fill="hold">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blinds(horizontal)">
                                      <p:cBhvr>
                                        <p:cTn id="40" dur="500"/>
                                        <p:tgtEl>
                                          <p:spTgt spid="17"/>
                                        </p:tgtEl>
                                      </p:cBhvr>
                                    </p:animEffect>
                                  </p:childTnLst>
                                </p:cTn>
                              </p:par>
                            </p:childTnLst>
                          </p:cTn>
                        </p:par>
                        <p:par>
                          <p:cTn id="41" fill="hold">
                            <p:stCondLst>
                              <p:cond delay="500"/>
                            </p:stCondLst>
                            <p:childTnLst>
                              <p:par>
                                <p:cTn id="42" presetID="22" presetClass="entr" presetSubtype="8" fill="hold" nodeType="after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wipe(left)">
                                      <p:cBhvr>
                                        <p:cTn id="44" dur="500"/>
                                        <p:tgtEl>
                                          <p:spTgt spid="18"/>
                                        </p:tgtEl>
                                      </p:cBhvr>
                                    </p:animEffect>
                                  </p:childTnLst>
                                </p:cTn>
                              </p:par>
                            </p:childTnLst>
                          </p:cTn>
                        </p:par>
                      </p:childTnLst>
                    </p:cTn>
                  </p:par>
                  <p:par>
                    <p:cTn id="45" fill="hold">
                      <p:stCondLst>
                        <p:cond delay="indefinite"/>
                      </p:stCondLst>
                      <p:childTnLst>
                        <p:par>
                          <p:cTn id="46" fill="hold">
                            <p:stCondLst>
                              <p:cond delay="0"/>
                            </p:stCondLst>
                            <p:childTnLst>
                              <p:par>
                                <p:cTn id="47" presetID="3" presetClass="entr" presetSubtype="10" fill="hold" grpId="0" nodeType="click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blinds(horizontal)">
                                      <p:cBhvr>
                                        <p:cTn id="49" dur="500"/>
                                        <p:tgtEl>
                                          <p:spTgt spid="19"/>
                                        </p:tgtEl>
                                      </p:cBhvr>
                                    </p:animEffect>
                                  </p:childTnLst>
                                </p:cTn>
                              </p:par>
                            </p:childTnLst>
                          </p:cTn>
                        </p:par>
                      </p:childTnLst>
                    </p:cTn>
                  </p:par>
                  <p:par>
                    <p:cTn id="50" fill="hold">
                      <p:stCondLst>
                        <p:cond delay="indefinite"/>
                      </p:stCondLst>
                      <p:childTnLst>
                        <p:par>
                          <p:cTn id="51" fill="hold">
                            <p:stCondLst>
                              <p:cond delay="0"/>
                            </p:stCondLst>
                            <p:childTnLst>
                              <p:par>
                                <p:cTn id="52" presetID="3" presetClass="entr" presetSubtype="10" fill="hold" grpId="0" nodeType="clickEffect">
                                  <p:stCondLst>
                                    <p:cond delay="0"/>
                                  </p:stCondLst>
                                  <p:childTnLst>
                                    <p:set>
                                      <p:cBhvr>
                                        <p:cTn id="53" dur="1" fill="hold">
                                          <p:stCondLst>
                                            <p:cond delay="0"/>
                                          </p:stCondLst>
                                        </p:cTn>
                                        <p:tgtEl>
                                          <p:spTgt spid="20"/>
                                        </p:tgtEl>
                                        <p:attrNameLst>
                                          <p:attrName>style.visibility</p:attrName>
                                        </p:attrNameLst>
                                      </p:cBhvr>
                                      <p:to>
                                        <p:strVal val="visible"/>
                                      </p:to>
                                    </p:set>
                                    <p:animEffect transition="in" filter="blinds(horizontal)">
                                      <p:cBhvr>
                                        <p:cTn id="54" dur="500"/>
                                        <p:tgtEl>
                                          <p:spTgt spid="20"/>
                                        </p:tgtEl>
                                      </p:cBhvr>
                                    </p:animEffect>
                                  </p:childTnLst>
                                </p:cTn>
                              </p:par>
                            </p:childTnLst>
                          </p:cTn>
                        </p:par>
                      </p:childTnLst>
                    </p:cTn>
                  </p:par>
                  <p:par>
                    <p:cTn id="55" fill="hold">
                      <p:stCondLst>
                        <p:cond delay="indefinite"/>
                      </p:stCondLst>
                      <p:childTnLst>
                        <p:par>
                          <p:cTn id="56" fill="hold">
                            <p:stCondLst>
                              <p:cond delay="0"/>
                            </p:stCondLst>
                            <p:childTnLst>
                              <p:par>
                                <p:cTn id="57" presetID="3" presetClass="entr" presetSubtype="10" fill="hold" grpId="0" nodeType="clickEffect">
                                  <p:stCondLst>
                                    <p:cond delay="0"/>
                                  </p:stCondLst>
                                  <p:childTnLst>
                                    <p:set>
                                      <p:cBhvr>
                                        <p:cTn id="58" dur="1" fill="hold">
                                          <p:stCondLst>
                                            <p:cond delay="0"/>
                                          </p:stCondLst>
                                        </p:cTn>
                                        <p:tgtEl>
                                          <p:spTgt spid="40"/>
                                        </p:tgtEl>
                                        <p:attrNameLst>
                                          <p:attrName>style.visibility</p:attrName>
                                        </p:attrNameLst>
                                      </p:cBhvr>
                                      <p:to>
                                        <p:strVal val="visible"/>
                                      </p:to>
                                    </p:set>
                                    <p:animEffect transition="in" filter="blinds(horizontal)">
                                      <p:cBhvr>
                                        <p:cTn id="59" dur="500"/>
                                        <p:tgtEl>
                                          <p:spTgt spid="40"/>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2"/>
                                        </p:tgtEl>
                                        <p:attrNameLst>
                                          <p:attrName>style.visibility</p:attrName>
                                        </p:attrNameLst>
                                      </p:cBhvr>
                                      <p:to>
                                        <p:strVal val="visible"/>
                                      </p:to>
                                    </p:set>
                                    <p:animEffect transition="in" filter="fade">
                                      <p:cBhvr>
                                        <p:cTn id="62" dur="1000"/>
                                        <p:tgtEl>
                                          <p:spTgt spid="2"/>
                                        </p:tgtEl>
                                      </p:cBhvr>
                                    </p:animEffect>
                                    <p:anim calcmode="lin" valueType="num">
                                      <p:cBhvr>
                                        <p:cTn id="63" dur="1000" fill="hold"/>
                                        <p:tgtEl>
                                          <p:spTgt spid="2"/>
                                        </p:tgtEl>
                                        <p:attrNameLst>
                                          <p:attrName>ppt_x</p:attrName>
                                        </p:attrNameLst>
                                      </p:cBhvr>
                                      <p:tavLst>
                                        <p:tav tm="0">
                                          <p:val>
                                            <p:strVal val="#ppt_x"/>
                                          </p:val>
                                        </p:tav>
                                        <p:tav tm="100000">
                                          <p:val>
                                            <p:strVal val="#ppt_x"/>
                                          </p:val>
                                        </p:tav>
                                      </p:tavLst>
                                    </p:anim>
                                    <p:anim calcmode="lin" valueType="num">
                                      <p:cBhvr>
                                        <p:cTn id="6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p:bldP spid="40" grpId="0" animBg="1"/>
      <p:bldP spid="2" grpId="0"/>
      <p:bldP spid="13" grpId="0"/>
      <p:bldP spid="14" grpId="0"/>
      <p:bldP spid="16" grpId="0"/>
      <p:bldP spid="17" grpId="0"/>
      <p:bldP spid="19" grpId="0"/>
      <p:bldP spid="20" grpId="0"/>
    </p:bldLst>
  </p:timing>
</p:sld>
</file>

<file path=ppt/slides/slide7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2"/>
          <p:cNvSpPr txBox="1">
            <a:spLocks noChangeArrowheads="1"/>
          </p:cNvSpPr>
          <p:nvPr/>
        </p:nvSpPr>
        <p:spPr bwMode="auto">
          <a:xfrm>
            <a:off x="422275" y="1416052"/>
            <a:ext cx="2383986" cy="46865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1600">
                <a:solidFill>
                  <a:schemeClr val="tx1"/>
                </a:solidFill>
                <a:latin typeface="Arial" panose="020B0604020202020204" pitchFamily="34" charset="0"/>
                <a:ea typeface="宋体" panose="02010600030101010101" pitchFamily="2" charset="-122"/>
              </a:defRPr>
            </a:lvl1pPr>
            <a:lvl2pPr marL="742950" indent="-285750" eaLnBrk="0" hangingPunct="0">
              <a:defRPr sz="1600">
                <a:solidFill>
                  <a:schemeClr val="tx1"/>
                </a:solidFill>
                <a:latin typeface="Arial" panose="020B0604020202020204" pitchFamily="34" charset="0"/>
                <a:ea typeface="宋体" panose="02010600030101010101" pitchFamily="2" charset="-122"/>
              </a:defRPr>
            </a:lvl2pPr>
            <a:lvl3pPr marL="1143000" indent="-228600" eaLnBrk="0" hangingPunct="0">
              <a:defRPr sz="1600">
                <a:solidFill>
                  <a:schemeClr val="tx1"/>
                </a:solidFill>
                <a:latin typeface="Arial" panose="020B0604020202020204" pitchFamily="34" charset="0"/>
                <a:ea typeface="宋体" panose="02010600030101010101" pitchFamily="2" charset="-122"/>
              </a:defRPr>
            </a:lvl3pPr>
            <a:lvl4pPr marL="1600200" indent="-228600" eaLnBrk="0" hangingPunct="0">
              <a:defRPr sz="1600">
                <a:solidFill>
                  <a:schemeClr val="tx1"/>
                </a:solidFill>
                <a:latin typeface="Arial" panose="020B0604020202020204" pitchFamily="34" charset="0"/>
                <a:ea typeface="宋体" panose="02010600030101010101" pitchFamily="2" charset="-122"/>
              </a:defRPr>
            </a:lvl4pPr>
            <a:lvl5pPr marL="2057400" indent="-228600" eaLnBrk="0" hangingPunct="0">
              <a:defRPr sz="16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sz="1600">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4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精神抖擞</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4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破绽</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4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惯手</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4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莫不是</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4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挺脱</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p:txBody>
      </p:sp>
      <p:sp>
        <p:nvSpPr>
          <p:cNvPr id="3" name="TextBox 2"/>
          <p:cNvSpPr txBox="1">
            <a:spLocks noChangeArrowheads="1"/>
          </p:cNvSpPr>
          <p:nvPr/>
        </p:nvSpPr>
        <p:spPr bwMode="auto">
          <a:xfrm>
            <a:off x="2709864" y="1346202"/>
            <a:ext cx="6094412" cy="77715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dirty="0">
                <a:ln>
                  <a:noFill/>
                </a:ln>
                <a:solidFill>
                  <a:srgbClr val="0066FF"/>
                </a:solidFill>
                <a:effectLst/>
                <a:uLnTx/>
                <a:uFillTx/>
                <a:latin typeface="楷体" panose="02010609060101010101" pitchFamily="49" charset="-122"/>
                <a:ea typeface="楷体" panose="02010609060101010101" pitchFamily="49" charset="-122"/>
                <a:cs typeface="+mn-cs"/>
              </a:rPr>
              <a:t>指惯于做某种事情的人。</a:t>
            </a:r>
            <a:endParaRPr kumimoji="0" lang="en-US" altLang="zh-CN" sz="4265" b="1" i="0" u="none" strike="noStrike" kern="1200" cap="none" spc="0" normalizeH="0" baseline="0" noProof="0" dirty="0">
              <a:ln>
                <a:noFill/>
              </a:ln>
              <a:solidFill>
                <a:srgbClr val="0066FF"/>
              </a:solidFill>
              <a:effectLst/>
              <a:uLnTx/>
              <a:uFillTx/>
              <a:latin typeface="楷体" panose="02010609060101010101" pitchFamily="49" charset="-122"/>
              <a:ea typeface="楷体" panose="02010609060101010101" pitchFamily="49" charset="-122"/>
              <a:cs typeface="+mn-cs"/>
            </a:endParaRPr>
          </a:p>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dirty="0">
                <a:ln>
                  <a:noFill/>
                </a:ln>
                <a:solidFill>
                  <a:srgbClr val="0066FF"/>
                </a:solidFill>
                <a:effectLst/>
                <a:uLnTx/>
                <a:uFillTx/>
                <a:latin typeface="楷体" panose="02010609060101010101" pitchFamily="49" charset="-122"/>
                <a:ea typeface="楷体" panose="02010609060101010101" pitchFamily="49" charset="-122"/>
                <a:cs typeface="+mn-cs"/>
              </a:rPr>
              <a:t>双重否定，表示揣测或反问。</a:t>
            </a:r>
            <a:endParaRPr kumimoji="0" lang="en-US" altLang="zh-CN" sz="4265" b="1" i="0" u="none" strike="noStrike" kern="1200" cap="none" spc="0" normalizeH="0" baseline="0" noProof="0" dirty="0">
              <a:ln>
                <a:noFill/>
              </a:ln>
              <a:solidFill>
                <a:srgbClr val="0066FF"/>
              </a:solidFill>
              <a:effectLst/>
              <a:uLnTx/>
              <a:uFillTx/>
              <a:latin typeface="楷体" panose="02010609060101010101" pitchFamily="49" charset="-122"/>
              <a:ea typeface="楷体" panose="02010609060101010101" pitchFamily="49" charset="-122"/>
              <a:cs typeface="+mn-cs"/>
            </a:endParaRPr>
          </a:p>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dirty="0">
                <a:ln>
                  <a:noFill/>
                </a:ln>
                <a:solidFill>
                  <a:srgbClr val="0066FF"/>
                </a:solidFill>
                <a:effectLst/>
                <a:uLnTx/>
                <a:uFillTx/>
                <a:latin typeface="楷体" panose="02010609060101010101" pitchFamily="49" charset="-122"/>
                <a:ea typeface="楷体" panose="02010609060101010101" pitchFamily="49" charset="-122"/>
                <a:cs typeface="+mn-cs"/>
              </a:rPr>
              <a:t>衣服的裂口，比喻说话做事时露出的漏洞。</a:t>
            </a:r>
            <a:endParaRPr kumimoji="0" lang="en-US" altLang="zh-CN" sz="4265" b="1" i="0" u="none" strike="noStrike" kern="1200" cap="none" spc="0" normalizeH="0" baseline="0" noProof="0" dirty="0">
              <a:ln>
                <a:noFill/>
              </a:ln>
              <a:solidFill>
                <a:srgbClr val="0066FF"/>
              </a:solidFill>
              <a:effectLst/>
              <a:uLnTx/>
              <a:uFillTx/>
              <a:latin typeface="楷体" panose="02010609060101010101" pitchFamily="49" charset="-122"/>
              <a:ea typeface="楷体" panose="02010609060101010101" pitchFamily="49" charset="-122"/>
              <a:cs typeface="+mn-cs"/>
            </a:endParaRPr>
          </a:p>
          <a:p>
            <a:pPr marL="609600" marR="0" lvl="0" indent="-609600" algn="l" defTabSz="1219200" rtl="0" eaLnBrk="1" fontAlgn="base" latinLnBrk="0" hangingPunct="1">
              <a:lnSpc>
                <a:spcPct val="13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dirty="0">
                <a:ln>
                  <a:noFill/>
                </a:ln>
                <a:solidFill>
                  <a:srgbClr val="0066FF"/>
                </a:solidFill>
                <a:effectLst/>
                <a:uLnTx/>
                <a:uFillTx/>
                <a:latin typeface="楷体" panose="02010609060101010101" pitchFamily="49" charset="-122"/>
                <a:ea typeface="楷体" panose="02010609060101010101" pitchFamily="49" charset="-122"/>
                <a:cs typeface="+mn-cs"/>
              </a:rPr>
              <a:t>指表现出来的旺盛的活力。</a:t>
            </a:r>
            <a:endParaRPr kumimoji="0" lang="en-US" altLang="zh-CN" sz="4265" b="1" i="0" u="none" strike="noStrike" kern="1200" cap="none" spc="0" normalizeH="0" baseline="0" noProof="0" dirty="0">
              <a:ln>
                <a:noFill/>
              </a:ln>
              <a:solidFill>
                <a:srgbClr val="0066FF"/>
              </a:solidFill>
              <a:effectLst/>
              <a:uLnTx/>
              <a:uFillTx/>
              <a:latin typeface="楷体" panose="02010609060101010101" pitchFamily="49" charset="-122"/>
              <a:ea typeface="楷体" panose="02010609060101010101" pitchFamily="49" charset="-122"/>
              <a:cs typeface="+mn-cs"/>
            </a:endParaRPr>
          </a:p>
          <a:p>
            <a:pPr marL="685800" marR="0" lvl="0" indent="-685800" algn="l" defTabSz="1219200" rtl="0" eaLnBrk="1" fontAlgn="base" latinLnBrk="0" hangingPunct="1">
              <a:lnSpc>
                <a:spcPct val="13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dirty="0">
                <a:ln>
                  <a:noFill/>
                </a:ln>
                <a:solidFill>
                  <a:srgbClr val="0066FF"/>
                </a:solidFill>
                <a:effectLst/>
                <a:uLnTx/>
                <a:uFillTx/>
                <a:latin typeface="楷体" panose="02010609060101010101" pitchFamily="49" charset="-122"/>
                <a:ea typeface="楷体" panose="02010609060101010101" pitchFamily="49" charset="-122"/>
                <a:cs typeface="+mn-cs"/>
              </a:rPr>
              <a:t>强劲；结实。</a:t>
            </a:r>
            <a:endParaRPr kumimoji="0" lang="en-US" altLang="zh-CN" sz="4265" b="1" i="0" u="none" strike="noStrike" kern="1200" cap="none" spc="0" normalizeH="0" baseline="0" noProof="0" dirty="0">
              <a:ln>
                <a:noFill/>
              </a:ln>
              <a:solidFill>
                <a:srgbClr val="0066FF"/>
              </a:solidFill>
              <a:effectLst/>
              <a:uLnTx/>
              <a:uFillTx/>
              <a:latin typeface="楷体" panose="02010609060101010101" pitchFamily="49" charset="-122"/>
              <a:ea typeface="楷体" panose="02010609060101010101" pitchFamily="49" charset="-122"/>
              <a:cs typeface="+mn-cs"/>
            </a:endParaRPr>
          </a:p>
        </p:txBody>
      </p:sp>
      <p:sp>
        <p:nvSpPr>
          <p:cNvPr id="4" name="矩形 3"/>
          <p:cNvSpPr/>
          <p:nvPr/>
        </p:nvSpPr>
        <p:spPr>
          <a:xfrm>
            <a:off x="3171835" y="186843"/>
            <a:ext cx="3204724" cy="994888"/>
          </a:xfrm>
          <a:prstGeom prst="rect">
            <a:avLst/>
          </a:prstGeom>
          <a:noFill/>
        </p:spPr>
        <p:txBody>
          <a:bodyPr wrap="none">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5865" b="1" i="0" u="none" strike="noStrike" kern="1200" cap="none" spc="0" normalizeH="0" baseline="0" noProof="0" dirty="0">
                <a:ln w="6600">
                  <a:solidFill>
                    <a:srgbClr val="ED7D31"/>
                  </a:solidFill>
                  <a:prstDash val="solid"/>
                </a:ln>
                <a:solidFill>
                  <a:srgbClr val="FFFFFF"/>
                </a:solidFill>
                <a:effectLst>
                  <a:outerShdw dist="38100" dir="2700000" algn="tl" rotWithShape="0">
                    <a:srgbClr val="ED7D31"/>
                  </a:outerShdw>
                </a:effectLst>
                <a:uLnTx/>
                <a:uFillTx/>
                <a:latin typeface="Arial" panose="020B0604020202020204" pitchFamily="34" charset="0"/>
                <a:ea typeface="宋体" panose="02010600030101010101" pitchFamily="2" charset="-122"/>
                <a:cs typeface="+mn-cs"/>
              </a:rPr>
              <a:t>词语解释</a:t>
            </a:r>
          </a:p>
        </p:txBody>
      </p:sp>
      <p:cxnSp>
        <p:nvCxnSpPr>
          <p:cNvPr id="6" name="直接连接符 5"/>
          <p:cNvCxnSpPr/>
          <p:nvPr/>
        </p:nvCxnSpPr>
        <p:spPr>
          <a:xfrm>
            <a:off x="2255839" y="1996017"/>
            <a:ext cx="509587" cy="3189816"/>
          </a:xfrm>
          <a:prstGeom prst="line">
            <a:avLst/>
          </a:prstGeom>
          <a:ln>
            <a:solidFill>
              <a:srgbClr val="0066FF"/>
            </a:solidFill>
          </a:ln>
          <a:effectLst/>
        </p:spPr>
        <p:style>
          <a:lnRef idx="2">
            <a:schemeClr val="accent6"/>
          </a:lnRef>
          <a:fillRef idx="0">
            <a:schemeClr val="accent6"/>
          </a:fillRef>
          <a:effectRef idx="1">
            <a:schemeClr val="accent6"/>
          </a:effectRef>
          <a:fontRef idx="minor">
            <a:schemeClr val="tx1"/>
          </a:fontRef>
        </p:style>
      </p:cxnSp>
      <p:cxnSp>
        <p:nvCxnSpPr>
          <p:cNvPr id="7" name="直接连接符 6"/>
          <p:cNvCxnSpPr/>
          <p:nvPr/>
        </p:nvCxnSpPr>
        <p:spPr>
          <a:xfrm>
            <a:off x="1476375" y="2870201"/>
            <a:ext cx="1289050" cy="647700"/>
          </a:xfrm>
          <a:prstGeom prst="line">
            <a:avLst/>
          </a:prstGeom>
          <a:ln>
            <a:solidFill>
              <a:srgbClr val="0066FF"/>
            </a:solidFill>
          </a:ln>
          <a:effectLst/>
        </p:spPr>
        <p:style>
          <a:lnRef idx="2">
            <a:schemeClr val="accent6"/>
          </a:lnRef>
          <a:fillRef idx="0">
            <a:schemeClr val="accent6"/>
          </a:fillRef>
          <a:effectRef idx="1">
            <a:schemeClr val="accent6"/>
          </a:effectRef>
          <a:fontRef idx="minor">
            <a:schemeClr val="tx1"/>
          </a:fontRef>
        </p:style>
      </p:cxnSp>
      <p:cxnSp>
        <p:nvCxnSpPr>
          <p:cNvPr id="9" name="直接连接符 8"/>
          <p:cNvCxnSpPr/>
          <p:nvPr/>
        </p:nvCxnSpPr>
        <p:spPr>
          <a:xfrm flipV="1">
            <a:off x="1836739" y="2656419"/>
            <a:ext cx="928687" cy="2074333"/>
          </a:xfrm>
          <a:prstGeom prst="line">
            <a:avLst/>
          </a:prstGeom>
          <a:ln>
            <a:solidFill>
              <a:srgbClr val="0066FF"/>
            </a:solidFill>
          </a:ln>
          <a:effectLst/>
        </p:spPr>
        <p:style>
          <a:lnRef idx="2">
            <a:schemeClr val="accent6"/>
          </a:lnRef>
          <a:fillRef idx="0">
            <a:schemeClr val="accent6"/>
          </a:fillRef>
          <a:effectRef idx="1">
            <a:schemeClr val="accent6"/>
          </a:effectRef>
          <a:fontRef idx="minor">
            <a:schemeClr val="tx1"/>
          </a:fontRef>
        </p:style>
      </p:cxnSp>
      <p:cxnSp>
        <p:nvCxnSpPr>
          <p:cNvPr id="11" name="直接连接符 10"/>
          <p:cNvCxnSpPr/>
          <p:nvPr/>
        </p:nvCxnSpPr>
        <p:spPr>
          <a:xfrm flipV="1">
            <a:off x="1476375" y="1864786"/>
            <a:ext cx="1289050" cy="1924049"/>
          </a:xfrm>
          <a:prstGeom prst="line">
            <a:avLst/>
          </a:prstGeom>
          <a:ln>
            <a:solidFill>
              <a:srgbClr val="0066FF"/>
            </a:solidFill>
          </a:ln>
          <a:effectLst/>
        </p:spPr>
        <p:style>
          <a:lnRef idx="2">
            <a:schemeClr val="accent6"/>
          </a:lnRef>
          <a:fillRef idx="0">
            <a:schemeClr val="accent6"/>
          </a:fillRef>
          <a:effectRef idx="1">
            <a:schemeClr val="accent6"/>
          </a:effectRef>
          <a:fontRef idx="minor">
            <a:schemeClr val="tx1"/>
          </a:fontRef>
        </p:style>
      </p:cxnSp>
      <p:cxnSp>
        <p:nvCxnSpPr>
          <p:cNvPr id="13" name="直接连接符 12"/>
          <p:cNvCxnSpPr/>
          <p:nvPr/>
        </p:nvCxnSpPr>
        <p:spPr>
          <a:xfrm>
            <a:off x="1423989" y="5583768"/>
            <a:ext cx="1341437" cy="524933"/>
          </a:xfrm>
          <a:prstGeom prst="line">
            <a:avLst/>
          </a:prstGeom>
          <a:ln>
            <a:solidFill>
              <a:srgbClr val="0066FF"/>
            </a:solidFill>
          </a:ln>
          <a:effectLst/>
        </p:spPr>
        <p:style>
          <a:lnRef idx="2">
            <a:schemeClr val="accent6"/>
          </a:lnRef>
          <a:fillRef idx="0">
            <a:schemeClr val="accent6"/>
          </a:fillRef>
          <a:effectRef idx="1">
            <a:schemeClr val="accent6"/>
          </a:effectRef>
          <a:fontRef idx="minor">
            <a:schemeClr val="tx1"/>
          </a:fontRef>
        </p:style>
      </p:cxn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left)">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图片 2">
            <a:hlinkClick r:id="rId2" action="ppaction://hlinkfile"/>
          </p:cNvPr>
          <p:cNvPicPr>
            <a:picLocks noChangeAspect="1" noChangeArrowheads="1"/>
          </p:cNvPicPr>
          <p:nvPr/>
        </p:nvPicPr>
        <p:blipFill>
          <a:blip r:embed="rId3"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554" name="Text Box 6">
            <a:hlinkClick r:id="rId2" action="ppaction://hlinkfile"/>
          </p:cNvPr>
          <p:cNvSpPr txBox="1">
            <a:spLocks noChangeArrowheads="1"/>
          </p:cNvSpPr>
          <p:nvPr/>
        </p:nvSpPr>
        <p:spPr bwMode="auto">
          <a:xfrm>
            <a:off x="2012950" y="543985"/>
            <a:ext cx="650398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欣赏小嘎子和胖墩儿比赛摔跤片段</a:t>
            </a:r>
          </a:p>
        </p:txBody>
      </p:sp>
      <p:pic>
        <p:nvPicPr>
          <p:cNvPr id="23555" name="Picture 4" descr="点击画面">
            <a:hlinkClick r:id="rId2" action="ppaction://hlinkfile"/>
          </p:cNvPr>
          <p:cNvPicPr>
            <a:picLocks noChangeAspect="1" noChangeArrowheads="1"/>
          </p:cNvPicPr>
          <p:nvPr/>
        </p:nvPicPr>
        <p:blipFill>
          <a:blip r:embed="rId4" cstate="email"/>
          <a:srcRect/>
          <a:stretch>
            <a:fillRect/>
          </a:stretch>
        </p:blipFill>
        <p:spPr bwMode="auto">
          <a:xfrm>
            <a:off x="3919538" y="1591734"/>
            <a:ext cx="2514600" cy="8572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7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矩形 1"/>
          <p:cNvSpPr>
            <a:spLocks noChangeArrowheads="1"/>
          </p:cNvSpPr>
          <p:nvPr/>
        </p:nvSpPr>
        <p:spPr bwMode="auto">
          <a:xfrm>
            <a:off x="536576" y="1619253"/>
            <a:ext cx="8070850" cy="4563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ts val="16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C0504D"/>
                </a:solidFill>
                <a:effectLst/>
                <a:uLnTx/>
                <a:uFillTx/>
                <a:latin typeface="楷体" panose="02010609060101010101" pitchFamily="49" charset="-122"/>
                <a:ea typeface="楷体" panose="02010609060101010101" pitchFamily="49" charset="-122"/>
                <a:cs typeface="+mn-cs"/>
              </a:rPr>
              <a:t>徐光耀</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，生于</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1925</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年，河北雄县人，中国电影编剧、小说家。</a:t>
            </a:r>
          </a:p>
          <a:p>
            <a:pPr marL="0" marR="0" lvl="0" indent="0" algn="l" defTabSz="1219200" rtl="0" eaLnBrk="1" fontAlgn="base" latinLnBrk="0" hangingPunct="1">
              <a:lnSpc>
                <a:spcPct val="130000"/>
              </a:lnSpc>
              <a:spcBef>
                <a:spcPts val="160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C0504D"/>
                </a:solidFill>
                <a:effectLst/>
                <a:uLnTx/>
                <a:uFillTx/>
                <a:latin typeface="楷体" panose="02010609060101010101" pitchFamily="49" charset="-122"/>
                <a:ea typeface="楷体" panose="02010609060101010101" pitchFamily="49" charset="-122"/>
                <a:cs typeface="+mn-cs"/>
              </a:rPr>
              <a:t>主要作品：</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长篇小说</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平原烈火</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，电影文学剧本</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望日莲</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小兵张嘎</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等。</a:t>
            </a:r>
          </a:p>
        </p:txBody>
      </p:sp>
      <p:sp>
        <p:nvSpPr>
          <p:cNvPr id="24578" name="文本框 4"/>
          <p:cNvSpPr txBox="1">
            <a:spLocks noChangeArrowheads="1"/>
          </p:cNvSpPr>
          <p:nvPr/>
        </p:nvSpPr>
        <p:spPr bwMode="auto">
          <a:xfrm>
            <a:off x="573089" y="391585"/>
            <a:ext cx="20510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mn-cs"/>
              </a:rPr>
              <a:t>作者简介</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219"/>
                                        </p:tgtEl>
                                        <p:attrNameLst>
                                          <p:attrName>style.visibility</p:attrName>
                                        </p:attrNameLst>
                                      </p:cBhvr>
                                      <p:to>
                                        <p:strVal val="visible"/>
                                      </p:to>
                                    </p:set>
                                    <p:animEffect transition="in" filter="fade">
                                      <p:cBhvr>
                                        <p:cTn id="7" dur="500"/>
                                        <p:tgtEl>
                                          <p:spTgt spid="9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9" grpId="0"/>
    </p:bldLst>
  </p:timing>
</p:sld>
</file>

<file path=ppt/slides/slide7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3"/>
          <p:cNvSpPr txBox="1">
            <a:spLocks noChangeArrowheads="1"/>
          </p:cNvSpPr>
          <p:nvPr/>
        </p:nvSpPr>
        <p:spPr bwMode="auto">
          <a:xfrm>
            <a:off x="2751139" y="1001186"/>
            <a:ext cx="37560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1" lang="zh-CN" altLang="en-US" sz="4800" b="1" i="0" u="none" strike="noStrike" kern="1200" cap="none" spc="0" normalizeH="0" baseline="0" noProof="0" dirty="0">
                <a:ln>
                  <a:noFill/>
                </a:ln>
                <a:solidFill>
                  <a:srgbClr val="C0504D"/>
                </a:solidFill>
                <a:effectLst/>
                <a:uLnTx/>
                <a:uFillTx/>
                <a:latin typeface="等线" panose="02010600030101010101" pitchFamily="2" charset="-122"/>
                <a:ea typeface="等线" panose="02010600030101010101" pitchFamily="2" charset="-122"/>
                <a:cs typeface="+mn-cs"/>
              </a:rPr>
              <a:t>摔  跤</a:t>
            </a:r>
          </a:p>
        </p:txBody>
      </p:sp>
      <p:sp>
        <p:nvSpPr>
          <p:cNvPr id="8" name="Rectangle 8"/>
          <p:cNvSpPr>
            <a:spLocks noChangeArrowheads="1"/>
          </p:cNvSpPr>
          <p:nvPr/>
        </p:nvSpPr>
        <p:spPr bwMode="auto">
          <a:xfrm>
            <a:off x="587375" y="1877986"/>
            <a:ext cx="8085138" cy="5416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ts val="8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默读课文，思考：</a:t>
            </a:r>
            <a:endParaRPr kumimoji="0" lang="en-US" altLang="zh-CN"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endParaRPr>
          </a:p>
          <a:p>
            <a:pPr marL="685800" marR="0" lvl="0" indent="-685800" algn="l" defTabSz="1219200" rtl="0" eaLnBrk="1" fontAlgn="base" latinLnBrk="0" hangingPunct="1">
              <a:lnSpc>
                <a:spcPct val="130000"/>
              </a:lnSpc>
              <a:spcBef>
                <a:spcPts val="800"/>
              </a:spcBef>
              <a:spcAft>
                <a:spcPct val="0"/>
              </a:spcAft>
              <a:buClrTx/>
              <a:buSzTx/>
              <a:buFont typeface="+mj-lt"/>
              <a:buAutoNum type="arabicPeriod"/>
              <a:defRPr/>
            </a:pPr>
            <a:r>
              <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小嘎子是一个什么样的人？你是从课文中哪些语句看出来的？找出相关语句。</a:t>
            </a:r>
            <a:endParaRPr kumimoji="0" lang="en-US" altLang="zh-CN"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endParaRPr>
          </a:p>
          <a:p>
            <a:pPr marL="685800" marR="0" lvl="0" indent="-685800" algn="l" defTabSz="1219200" rtl="0" eaLnBrk="1" fontAlgn="base" latinLnBrk="0" hangingPunct="1">
              <a:lnSpc>
                <a:spcPct val="130000"/>
              </a:lnSpc>
              <a:spcBef>
                <a:spcPts val="800"/>
              </a:spcBef>
              <a:spcAft>
                <a:spcPct val="0"/>
              </a:spcAft>
              <a:buClrTx/>
              <a:buSzTx/>
              <a:buFont typeface="+mj-lt"/>
              <a:buAutoNum type="arabicPeriod"/>
              <a:defRPr/>
            </a:pPr>
            <a:r>
              <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作者运用了哪些方法来描写人物？</a:t>
            </a:r>
          </a:p>
        </p:txBody>
      </p:sp>
      <p:sp>
        <p:nvSpPr>
          <p:cNvPr id="25603" name="文本框 5"/>
          <p:cNvSpPr txBox="1">
            <a:spLocks noChangeArrowheads="1"/>
          </p:cNvSpPr>
          <p:nvPr/>
        </p:nvSpPr>
        <p:spPr bwMode="auto">
          <a:xfrm>
            <a:off x="587376" y="387351"/>
            <a:ext cx="205263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mn-cs"/>
              </a:rPr>
              <a:t>课文解读</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7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Text Box 6"/>
          <p:cNvSpPr txBox="1">
            <a:spLocks noChangeArrowheads="1"/>
          </p:cNvSpPr>
          <p:nvPr/>
        </p:nvSpPr>
        <p:spPr bwMode="auto">
          <a:xfrm>
            <a:off x="822326" y="1699684"/>
            <a:ext cx="7499350"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小嘎子在家里跟人摔跤，一向仗着手疾眼快，从不单凭力气，自然不跟他一叉一搂。</a:t>
            </a:r>
          </a:p>
        </p:txBody>
      </p:sp>
      <p:sp>
        <p:nvSpPr>
          <p:cNvPr id="2" name="矩形: 圆角 1"/>
          <p:cNvSpPr/>
          <p:nvPr/>
        </p:nvSpPr>
        <p:spPr>
          <a:xfrm>
            <a:off x="3917951" y="4690533"/>
            <a:ext cx="3592513" cy="914400"/>
          </a:xfrm>
          <a:prstGeom prst="roundRect">
            <a:avLst/>
          </a:prstGeom>
          <a:solidFill>
            <a:srgbClr val="CCFFFF"/>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聪明且富有心计</a:t>
            </a:r>
          </a:p>
        </p:txBody>
      </p:sp>
      <p:sp>
        <p:nvSpPr>
          <p:cNvPr id="10" name="Text Box 6"/>
          <p:cNvSpPr txBox="1">
            <a:spLocks noChangeArrowheads="1"/>
          </p:cNvSpPr>
          <p:nvPr/>
        </p:nvSpPr>
        <p:spPr bwMode="auto">
          <a:xfrm>
            <a:off x="6532563" y="2550584"/>
            <a:ext cx="1458912"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rPr>
              <a:t>不跟他</a:t>
            </a:r>
          </a:p>
        </p:txBody>
      </p:sp>
      <p:grpSp>
        <p:nvGrpSpPr>
          <p:cNvPr id="4" name="组合 11"/>
          <p:cNvGrpSpPr/>
          <p:nvPr/>
        </p:nvGrpSpPr>
        <p:grpSpPr bwMode="auto">
          <a:xfrm>
            <a:off x="984251" y="4708001"/>
            <a:ext cx="2811463" cy="1554468"/>
            <a:chOff x="3459155" y="2730421"/>
            <a:chExt cx="2810355" cy="1164834"/>
          </a:xfrm>
        </p:grpSpPr>
        <p:sp>
          <p:nvSpPr>
            <p:cNvPr id="5" name="箭头: 右 4"/>
            <p:cNvSpPr/>
            <p:nvPr/>
          </p:nvSpPr>
          <p:spPr>
            <a:xfrm>
              <a:off x="5322146" y="2837877"/>
              <a:ext cx="947364" cy="393357"/>
            </a:xfrm>
            <a:prstGeom prst="rightArrow">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1" name="矩形: 圆角 10"/>
            <p:cNvSpPr/>
            <p:nvPr/>
          </p:nvSpPr>
          <p:spPr>
            <a:xfrm>
              <a:off x="3459155" y="2730421"/>
              <a:ext cx="1739214" cy="1164834"/>
            </a:xfrm>
            <a:prstGeom prst="roundRect">
              <a:avLst/>
            </a:prstGeom>
          </p:spPr>
          <p:style>
            <a:lnRef idx="2">
              <a:schemeClr val="accent5"/>
            </a:lnRef>
            <a:fillRef idx="1">
              <a:schemeClr val="lt1"/>
            </a:fillRef>
            <a:effectRef idx="0">
              <a:schemeClr val="accent5"/>
            </a:effectRef>
            <a:fontRef idx="minor">
              <a:schemeClr val="dk1"/>
            </a:fontRef>
          </p:style>
          <p:txBody>
            <a:bodyPr anchor="ctr" anchorCtr="1">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随便摔</a:t>
              </a:r>
            </a:p>
          </p:txBody>
        </p:sp>
      </p:grpSp>
      <p:sp>
        <p:nvSpPr>
          <p:cNvPr id="13" name="Text Box 6"/>
          <p:cNvSpPr txBox="1">
            <a:spLocks noChangeArrowheads="1"/>
          </p:cNvSpPr>
          <p:nvPr/>
        </p:nvSpPr>
        <p:spPr bwMode="auto">
          <a:xfrm>
            <a:off x="822326" y="3384551"/>
            <a:ext cx="199390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rPr>
              <a:t>一叉一搂</a:t>
            </a:r>
          </a:p>
        </p:txBody>
      </p:sp>
      <p:sp>
        <p:nvSpPr>
          <p:cNvPr id="3" name="矩形 2"/>
          <p:cNvSpPr/>
          <p:nvPr/>
        </p:nvSpPr>
        <p:spPr>
          <a:xfrm>
            <a:off x="822326" y="575734"/>
            <a:ext cx="3571875" cy="1405000"/>
          </a:xfrm>
          <a:prstGeom prst="rect">
            <a:avLst/>
          </a:prstGeom>
        </p:spPr>
        <p:txBody>
          <a:bodyPr>
            <a:spAutoFit/>
          </a:bodyPr>
          <a:lstStyle/>
          <a:p>
            <a:pPr marL="609600" marR="0" lvl="0" indent="-609600" algn="l" defTabSz="1219200" rtl="0" eaLnBrk="0" fontAlgn="base" latinLnBrk="0" hangingPunct="0">
              <a:lnSpc>
                <a:spcPct val="10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dirty="0">
                <a:ln>
                  <a:noFill/>
                </a:ln>
                <a:solidFill>
                  <a:srgbClr val="FF0000"/>
                </a:solidFill>
                <a:effectLst/>
                <a:uLnTx/>
                <a:uFillTx/>
                <a:latin typeface="等线 Light" panose="02010600030101010101" pitchFamily="2" charset="-122"/>
                <a:ea typeface="等线 Light" panose="02010600030101010101" pitchFamily="2" charset="-122"/>
                <a:cs typeface="+mn-cs"/>
              </a:rPr>
              <a:t>选择摔跤方式时</a:t>
            </a:r>
            <a:endParaRPr kumimoji="0" lang="zh-CN" altLang="en-US" sz="4265" b="0" i="0" u="none" strike="noStrike" kern="1200" cap="none" spc="0" normalizeH="0" baseline="0" noProof="0" dirty="0">
              <a:ln>
                <a:noFill/>
              </a:ln>
              <a:solidFill>
                <a:srgbClr val="FF0000"/>
              </a:solidFill>
              <a:effectLst/>
              <a:uLnTx/>
              <a:uFillTx/>
              <a:latin typeface="等线 Light" panose="02010600030101010101" pitchFamily="2" charset="-122"/>
              <a:ea typeface="等线 Light"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53" presetClass="entr" presetSubtype="16" fill="hold" grpId="0" nodeType="click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p:cTn id="20" dur="500" fill="hold"/>
                                        <p:tgtEl>
                                          <p:spTgt spid="2"/>
                                        </p:tgtEl>
                                        <p:attrNameLst>
                                          <p:attrName>ppt_w</p:attrName>
                                        </p:attrNameLst>
                                      </p:cBhvr>
                                      <p:tavLst>
                                        <p:tav tm="0">
                                          <p:val>
                                            <p:fltVal val="0"/>
                                          </p:val>
                                        </p:tav>
                                        <p:tav tm="100000">
                                          <p:val>
                                            <p:strVal val="#ppt_w"/>
                                          </p:val>
                                        </p:tav>
                                      </p:tavLst>
                                    </p:anim>
                                    <p:anim calcmode="lin" valueType="num">
                                      <p:cBhvr>
                                        <p:cTn id="21" dur="500" fill="hold"/>
                                        <p:tgtEl>
                                          <p:spTgt spid="2"/>
                                        </p:tgtEl>
                                        <p:attrNameLst>
                                          <p:attrName>ppt_h</p:attrName>
                                        </p:attrNameLst>
                                      </p:cBhvr>
                                      <p:tavLst>
                                        <p:tav tm="0">
                                          <p:val>
                                            <p:fltVal val="0"/>
                                          </p:val>
                                        </p:tav>
                                        <p:tav tm="100000">
                                          <p:val>
                                            <p:strVal val="#ppt_h"/>
                                          </p:val>
                                        </p:tav>
                                      </p:tavLst>
                                    </p:anim>
                                    <p:animEffect transition="in" filter="fade">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0" grpId="0"/>
      <p:bldP spid="13" grpId="0"/>
    </p:bldLst>
  </p:timing>
</p:sld>
</file>

<file path=ppt/slides/slide7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542926" y="575733"/>
            <a:ext cx="3573463" cy="748988"/>
          </a:xfrm>
          <a:prstGeom prst="rect">
            <a:avLst/>
          </a:prstGeom>
        </p:spPr>
        <p:txBody>
          <a:bodyPr>
            <a:spAutoFit/>
          </a:bodyPr>
          <a:lstStyle/>
          <a:p>
            <a:pPr marL="609600" marR="0" lvl="0" indent="-609600" algn="l" defTabSz="1219200" rtl="0" eaLnBrk="0" fontAlgn="base" latinLnBrk="0" hangingPunct="0">
              <a:lnSpc>
                <a:spcPct val="10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dirty="0">
                <a:ln>
                  <a:noFill/>
                </a:ln>
                <a:solidFill>
                  <a:srgbClr val="FF0000"/>
                </a:solidFill>
                <a:effectLst/>
                <a:uLnTx/>
                <a:uFillTx/>
                <a:latin typeface="等线 Light" panose="02010600030101010101" pitchFamily="2" charset="-122"/>
                <a:ea typeface="等线 Light" panose="02010600030101010101" pitchFamily="2" charset="-122"/>
                <a:cs typeface="+mn-cs"/>
              </a:rPr>
              <a:t>摔跤过程中</a:t>
            </a:r>
            <a:endParaRPr kumimoji="0" lang="zh-CN" altLang="en-US" sz="4265" b="0" i="0" u="none" strike="noStrike" kern="1200" cap="none" spc="0" normalizeH="0" baseline="0" noProof="0" dirty="0">
              <a:ln>
                <a:noFill/>
              </a:ln>
              <a:solidFill>
                <a:srgbClr val="FF0000"/>
              </a:solidFill>
              <a:effectLst/>
              <a:uLnTx/>
              <a:uFillTx/>
              <a:latin typeface="等线 Light" panose="02010600030101010101" pitchFamily="2" charset="-122"/>
              <a:ea typeface="等线 Light" panose="02010600030101010101" pitchFamily="2" charset="-122"/>
              <a:cs typeface="+mn-cs"/>
            </a:endParaRPr>
          </a:p>
        </p:txBody>
      </p:sp>
      <p:sp>
        <p:nvSpPr>
          <p:cNvPr id="29698" name="Text Box 6"/>
          <p:cNvSpPr txBox="1">
            <a:spLocks noChangeArrowheads="1"/>
          </p:cNvSpPr>
          <p:nvPr/>
        </p:nvSpPr>
        <p:spPr bwMode="auto">
          <a:xfrm>
            <a:off x="542926" y="1651000"/>
            <a:ext cx="8056563"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起初，小嘎子精神抖擞，欺负对手傻大黑粗，动转不灵，围着他猴儿似的蹦来蹦去，总想使巧招，下冷绊子，仿佛很占了上风。</a:t>
            </a:r>
          </a:p>
        </p:txBody>
      </p:sp>
      <p:sp>
        <p:nvSpPr>
          <p:cNvPr id="5" name="Text Box 6"/>
          <p:cNvSpPr txBox="1">
            <a:spLocks noChangeArrowheads="1"/>
          </p:cNvSpPr>
          <p:nvPr/>
        </p:nvSpPr>
        <p:spPr bwMode="auto">
          <a:xfrm>
            <a:off x="1360488" y="3331633"/>
            <a:ext cx="1458912"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rPr>
              <a:t>使巧招</a:t>
            </a:r>
          </a:p>
        </p:txBody>
      </p:sp>
      <p:sp>
        <p:nvSpPr>
          <p:cNvPr id="6" name="Text Box 6"/>
          <p:cNvSpPr txBox="1">
            <a:spLocks noChangeArrowheads="1"/>
          </p:cNvSpPr>
          <p:nvPr/>
        </p:nvSpPr>
        <p:spPr bwMode="auto">
          <a:xfrm>
            <a:off x="2990851" y="3331633"/>
            <a:ext cx="2005013"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rPr>
              <a:t>下冷绊子</a:t>
            </a:r>
          </a:p>
        </p:txBody>
      </p:sp>
      <p:sp>
        <p:nvSpPr>
          <p:cNvPr id="7" name="矩形: 圆角 6"/>
          <p:cNvSpPr/>
          <p:nvPr/>
        </p:nvSpPr>
        <p:spPr>
          <a:xfrm>
            <a:off x="935039" y="4512733"/>
            <a:ext cx="7273925" cy="914400"/>
          </a:xfrm>
          <a:prstGeom prst="roundRect">
            <a:avLst/>
          </a:prstGeom>
          <a:solidFill>
            <a:srgbClr val="CCFFFF"/>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顽皮、机敏、富有心机、争强好胜</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
</file>

<file path=ppt/slides/slide7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542926" y="575733"/>
            <a:ext cx="3573463" cy="748988"/>
          </a:xfrm>
          <a:prstGeom prst="rect">
            <a:avLst/>
          </a:prstGeom>
        </p:spPr>
        <p:txBody>
          <a:bodyPr>
            <a:spAutoFit/>
          </a:bodyPr>
          <a:lstStyle/>
          <a:p>
            <a:pPr marL="609600" marR="0" lvl="0" indent="-609600" algn="l" defTabSz="1219200" rtl="0" eaLnBrk="0" fontAlgn="base" latinLnBrk="0" hangingPunct="0">
              <a:lnSpc>
                <a:spcPct val="100000"/>
              </a:lnSpc>
              <a:spcBef>
                <a:spcPct val="0"/>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dirty="0">
                <a:ln>
                  <a:noFill/>
                </a:ln>
                <a:solidFill>
                  <a:srgbClr val="FF0000"/>
                </a:solidFill>
                <a:effectLst/>
                <a:uLnTx/>
                <a:uFillTx/>
                <a:latin typeface="等线 Light" panose="02010600030101010101" pitchFamily="2" charset="-122"/>
                <a:ea typeface="等线 Light" panose="02010600030101010101" pitchFamily="2" charset="-122"/>
                <a:cs typeface="+mn-cs"/>
              </a:rPr>
              <a:t>处于劣势时</a:t>
            </a:r>
            <a:endParaRPr kumimoji="0" lang="zh-CN" altLang="en-US" sz="4265" b="0" i="0" u="none" strike="noStrike" kern="1200" cap="none" spc="0" normalizeH="0" baseline="0" noProof="0" dirty="0">
              <a:ln>
                <a:noFill/>
              </a:ln>
              <a:solidFill>
                <a:srgbClr val="FF0000"/>
              </a:solidFill>
              <a:effectLst/>
              <a:uLnTx/>
              <a:uFillTx/>
              <a:latin typeface="等线 Light" panose="02010600030101010101" pitchFamily="2" charset="-122"/>
              <a:ea typeface="等线 Light" panose="02010600030101010101" pitchFamily="2" charset="-122"/>
              <a:cs typeface="+mn-cs"/>
            </a:endParaRPr>
          </a:p>
        </p:txBody>
      </p:sp>
      <p:sp>
        <p:nvSpPr>
          <p:cNvPr id="30722" name="Text Box 6"/>
          <p:cNvSpPr txBox="1">
            <a:spLocks noChangeArrowheads="1"/>
          </p:cNvSpPr>
          <p:nvPr/>
        </p:nvSpPr>
        <p:spPr bwMode="auto">
          <a:xfrm>
            <a:off x="542926" y="1390651"/>
            <a:ext cx="8056563" cy="52118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这一来，小嘎子可上了当：小胖墩儿膀大腰粗，一身牛劲儿，任你怎样推拉拽顶，硬是扳不动他。小嘎子已有些沉不住气，刚想用脚腕子去钩他的腿，不料反给他把脚别住了。</a:t>
            </a:r>
          </a:p>
        </p:txBody>
      </p:sp>
      <p:sp>
        <p:nvSpPr>
          <p:cNvPr id="5" name="Text Box 6"/>
          <p:cNvSpPr txBox="1">
            <a:spLocks noChangeArrowheads="1"/>
          </p:cNvSpPr>
          <p:nvPr/>
        </p:nvSpPr>
        <p:spPr bwMode="auto">
          <a:xfrm>
            <a:off x="6259514" y="2241551"/>
            <a:ext cx="215423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rPr>
              <a:t>推拉拽顶</a:t>
            </a:r>
          </a:p>
        </p:txBody>
      </p:sp>
      <p:sp>
        <p:nvSpPr>
          <p:cNvPr id="6" name="Text Box 6"/>
          <p:cNvSpPr txBox="1">
            <a:spLocks noChangeArrowheads="1"/>
          </p:cNvSpPr>
          <p:nvPr/>
        </p:nvSpPr>
        <p:spPr bwMode="auto">
          <a:xfrm>
            <a:off x="949325" y="3920067"/>
            <a:ext cx="4475163"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rPr>
              <a:t>用脚腕子去钩他的腿</a:t>
            </a:r>
          </a:p>
        </p:txBody>
      </p:sp>
      <p:sp>
        <p:nvSpPr>
          <p:cNvPr id="7" name="矩形: 圆角 6"/>
          <p:cNvSpPr/>
          <p:nvPr/>
        </p:nvSpPr>
        <p:spPr>
          <a:xfrm>
            <a:off x="3171825" y="5202767"/>
            <a:ext cx="2800350" cy="914400"/>
          </a:xfrm>
          <a:prstGeom prst="roundRect">
            <a:avLst/>
          </a:prstGeom>
          <a:solidFill>
            <a:srgbClr val="CCFFFF"/>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争强好胜</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
</file>

<file path=ppt/slides/slide7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28638" y="1888809"/>
            <a:ext cx="8086725"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marL="514350" indent="-51435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85800" marR="0" lvl="0" indent="-685800" algn="l" defTabSz="1219200" rtl="0" eaLnBrk="0" fontAlgn="base" latinLnBrk="0" hangingPunct="0">
              <a:lnSpc>
                <a:spcPct val="130000"/>
              </a:lnSpc>
              <a:spcBef>
                <a:spcPct val="0"/>
              </a:spcBef>
              <a:spcAft>
                <a:spcPct val="0"/>
              </a:spcAft>
              <a:buClrTx/>
              <a:buSzTx/>
              <a:buFont typeface="Times New Roman" panose="02020603050405020304" pitchFamily="18" charset="0"/>
              <a:buAutoNum type="arabicPeriod" startAt="2"/>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作者在塑造小嘎子这个人物形象时，运用了哪些描写方法？结合课文中的语句，体会表达的效果。</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6"/>
          <p:cNvSpPr txBox="1">
            <a:spLocks noChangeArrowheads="1"/>
          </p:cNvSpPr>
          <p:nvPr/>
        </p:nvSpPr>
        <p:spPr bwMode="auto">
          <a:xfrm>
            <a:off x="508001" y="2588684"/>
            <a:ext cx="8056563"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起初，小嘎子精神抖擞，欺负对手傻大黑粗，动转不灵，围着他猴儿似的蹦来蹦去，总想使巧招，下冷绊子，仿佛很占了上风。</a:t>
            </a:r>
          </a:p>
        </p:txBody>
      </p:sp>
      <p:sp>
        <p:nvSpPr>
          <p:cNvPr id="32770" name="Text Box 11"/>
          <p:cNvSpPr txBox="1">
            <a:spLocks noChangeArrowheads="1"/>
          </p:cNvSpPr>
          <p:nvPr/>
        </p:nvSpPr>
        <p:spPr bwMode="auto">
          <a:xfrm>
            <a:off x="508001" y="865717"/>
            <a:ext cx="8056563"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    读课文，找出描写小嘎子心理活动的词句读一读。</a:t>
            </a:r>
          </a:p>
        </p:txBody>
      </p:sp>
      <p:sp>
        <p:nvSpPr>
          <p:cNvPr id="5" name="Text Box 11"/>
          <p:cNvSpPr txBox="1">
            <a:spLocks noChangeArrowheads="1"/>
          </p:cNvSpPr>
          <p:nvPr/>
        </p:nvSpPr>
        <p:spPr bwMode="auto">
          <a:xfrm>
            <a:off x="2070101" y="5342467"/>
            <a:ext cx="4932363" cy="1798826"/>
          </a:xfrm>
          <a:prstGeom prst="rect">
            <a:avLst/>
          </a:prstGeom>
          <a:gradFill>
            <a:gsLst>
              <a:gs pos="0">
                <a:srgbClr val="CCFFFF"/>
              </a:gs>
              <a:gs pos="35000">
                <a:srgbClr val="CCECFF"/>
              </a:gs>
              <a:gs pos="100000">
                <a:srgbClr val="FFFFFF"/>
              </a:gs>
            </a:gsLst>
          </a:gradFill>
        </p:spPr>
        <p:style>
          <a:lnRef idx="1">
            <a:schemeClr val="accent4"/>
          </a:lnRef>
          <a:fillRef idx="2">
            <a:schemeClr val="accent4"/>
          </a:fillRef>
          <a:effectRef idx="1">
            <a:schemeClr val="accent4"/>
          </a:effectRef>
          <a:fontRef idx="minor">
            <a:schemeClr val="dk1"/>
          </a:fontRef>
        </p:style>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00"/>
                </a:solidFill>
                <a:effectLst/>
                <a:uLnTx/>
                <a:uFillTx/>
                <a:latin typeface="黑体" panose="02010609060101010101" pitchFamily="49" charset="-122"/>
                <a:ea typeface="黑体" panose="02010609060101010101" pitchFamily="49" charset="-122"/>
                <a:cs typeface="+mn-cs"/>
              </a:rPr>
              <a:t>机灵、敏捷、富有心机</a:t>
            </a:r>
          </a:p>
        </p:txBody>
      </p:sp>
      <p:sp>
        <p:nvSpPr>
          <p:cNvPr id="6" name="Text Box 6"/>
          <p:cNvSpPr txBox="1">
            <a:spLocks noChangeArrowheads="1"/>
          </p:cNvSpPr>
          <p:nvPr/>
        </p:nvSpPr>
        <p:spPr bwMode="auto">
          <a:xfrm>
            <a:off x="5811839" y="2584451"/>
            <a:ext cx="1855787"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rPr>
              <a:t>欺负</a:t>
            </a:r>
          </a:p>
        </p:txBody>
      </p:sp>
      <p:sp>
        <p:nvSpPr>
          <p:cNvPr id="7" name="Text Box 6"/>
          <p:cNvSpPr txBox="1">
            <a:spLocks noChangeArrowheads="1"/>
          </p:cNvSpPr>
          <p:nvPr/>
        </p:nvSpPr>
        <p:spPr bwMode="auto">
          <a:xfrm>
            <a:off x="504825" y="4267200"/>
            <a:ext cx="6305550"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rPr>
              <a:t>总想使巧招，下冷绊子</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checkerboard(across)">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p:bldLst>
  </p:timing>
</p:sld>
</file>

<file path=ppt/slides/slide7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Text Box 11"/>
          <p:cNvSpPr txBox="1">
            <a:spLocks noChangeArrowheads="1"/>
          </p:cNvSpPr>
          <p:nvPr/>
        </p:nvSpPr>
        <p:spPr bwMode="auto">
          <a:xfrm>
            <a:off x="542926" y="825500"/>
            <a:ext cx="8056563"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    找出描写小嘎子和小胖墩儿摔跤动作的词语，说说你从中体会到了什么。</a:t>
            </a:r>
          </a:p>
        </p:txBody>
      </p:sp>
      <p:sp>
        <p:nvSpPr>
          <p:cNvPr id="6" name="Rectangle 2"/>
          <p:cNvSpPr txBox="1">
            <a:spLocks noChangeArrowheads="1"/>
          </p:cNvSpPr>
          <p:nvPr/>
        </p:nvSpPr>
        <p:spPr bwMode="auto">
          <a:xfrm>
            <a:off x="585789" y="2931584"/>
            <a:ext cx="1941512"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小嘎子：</a:t>
            </a:r>
          </a:p>
        </p:txBody>
      </p:sp>
      <p:sp>
        <p:nvSpPr>
          <p:cNvPr id="7" name="TextBox 1"/>
          <p:cNvSpPr txBox="1">
            <a:spLocks noChangeArrowheads="1"/>
          </p:cNvSpPr>
          <p:nvPr/>
        </p:nvSpPr>
        <p:spPr bwMode="auto">
          <a:xfrm>
            <a:off x="2209800" y="2846917"/>
            <a:ext cx="5126038"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站、围、蹦、转、抓、挠、揪、推、拉、拽、顶、扳</a:t>
            </a:r>
          </a:p>
        </p:txBody>
      </p:sp>
      <p:sp>
        <p:nvSpPr>
          <p:cNvPr id="8" name="Rectangle 2"/>
          <p:cNvSpPr txBox="1">
            <a:spLocks noChangeArrowheads="1"/>
          </p:cNvSpPr>
          <p:nvPr/>
        </p:nvSpPr>
        <p:spPr bwMode="auto">
          <a:xfrm>
            <a:off x="596900" y="4555067"/>
            <a:ext cx="1941513"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小胖墩儿：</a:t>
            </a:r>
          </a:p>
        </p:txBody>
      </p:sp>
      <p:sp>
        <p:nvSpPr>
          <p:cNvPr id="9" name="TextBox 10"/>
          <p:cNvSpPr txBox="1">
            <a:spLocks noChangeArrowheads="1"/>
          </p:cNvSpPr>
          <p:nvPr/>
        </p:nvSpPr>
        <p:spPr bwMode="auto">
          <a:xfrm>
            <a:off x="2619375" y="4478867"/>
            <a:ext cx="4503738"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站、塌、合、鼓、转、抓、挠、揪、别、推</a:t>
            </a:r>
          </a:p>
        </p:txBody>
      </p:sp>
      <p:sp>
        <p:nvSpPr>
          <p:cNvPr id="10" name="矩形: 圆角 9"/>
          <p:cNvSpPr/>
          <p:nvPr/>
        </p:nvSpPr>
        <p:spPr>
          <a:xfrm>
            <a:off x="7210043" y="3111500"/>
            <a:ext cx="930467" cy="2921000"/>
          </a:xfrm>
          <a:prstGeom prst="roundRect">
            <a:avLst/>
          </a:prstGeom>
        </p:spPr>
        <p:style>
          <a:lnRef idx="2">
            <a:schemeClr val="accent5"/>
          </a:lnRef>
          <a:fillRef idx="1">
            <a:schemeClr val="lt1"/>
          </a:fillRef>
          <a:effectRef idx="0">
            <a:schemeClr val="accent5"/>
          </a:effectRef>
          <a:fontRef idx="minor">
            <a:schemeClr val="dk1"/>
          </a:fontRef>
        </p:style>
        <p:txBody>
          <a:bodyPr vert="eaVert" anchor="ct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摔跤好手</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fltVal val="0"/>
                                          </p:val>
                                        </p:tav>
                                        <p:tav tm="100000">
                                          <p:val>
                                            <p:strVal val="#ppt_w"/>
                                          </p:val>
                                        </p:tav>
                                      </p:tavLst>
                                    </p:anim>
                                    <p:anim calcmode="lin" valueType="num">
                                      <p:cBhvr>
                                        <p:cTn id="28" dur="500" fill="hold"/>
                                        <p:tgtEl>
                                          <p:spTgt spid="10"/>
                                        </p:tgtEl>
                                        <p:attrNameLst>
                                          <p:attrName>ppt_h</p:attrName>
                                        </p:attrNameLst>
                                      </p:cBhvr>
                                      <p:tavLst>
                                        <p:tav tm="0">
                                          <p:val>
                                            <p:fltVal val="0"/>
                                          </p:val>
                                        </p:tav>
                                        <p:tav tm="100000">
                                          <p:val>
                                            <p:strVal val="#ppt_h"/>
                                          </p:val>
                                        </p:tav>
                                      </p:tavLst>
                                    </p:anim>
                                    <p:animEffect transition="in" filter="fade">
                                      <p:cBhvr>
                                        <p:cTn id="2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a:spLocks noChangeArrowheads="1"/>
          </p:cNvSpPr>
          <p:nvPr/>
        </p:nvSpPr>
        <p:spPr bwMode="auto">
          <a:xfrm>
            <a:off x="471488" y="1509185"/>
            <a:ext cx="5543550"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本文通过描述祖父园子里的景物以及“我”跟随祖父在园子里自由自在地玩耍的美好感受，展现了“我”快乐、自由、幸福的童年生活，表达了作者对童年生活的留恋之情。</a:t>
            </a:r>
          </a:p>
        </p:txBody>
      </p:sp>
      <p:pic>
        <p:nvPicPr>
          <p:cNvPr id="29703" name="Picture 7"/>
          <p:cNvPicPr>
            <a:picLocks noChangeAspect="1" noChangeArrowheads="1"/>
          </p:cNvPicPr>
          <p:nvPr/>
        </p:nvPicPr>
        <p:blipFill>
          <a:blip r:embed="rId2" cstate="email"/>
          <a:srcRect/>
          <a:stretch>
            <a:fillRect/>
          </a:stretch>
        </p:blipFill>
        <p:spPr bwMode="auto">
          <a:xfrm>
            <a:off x="6066713" y="2372885"/>
            <a:ext cx="2825766" cy="2505819"/>
          </a:xfrm>
          <a:prstGeom prst="rect">
            <a:avLst/>
          </a:prstGeom>
          <a:solidFill>
            <a:srgbClr val="FFFFFF">
              <a:shade val="85000"/>
            </a:srgbClr>
          </a:solidFill>
          <a:ln w="190500" cap="sq">
            <a:solidFill>
              <a:srgbClr val="FFFFFF"/>
            </a:solidFill>
            <a:miter lim="800000"/>
            <a:headEnd/>
            <a:tailEnd/>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grpSp>
        <p:nvGrpSpPr>
          <p:cNvPr id="2" name="组合 2"/>
          <p:cNvGrpSpPr/>
          <p:nvPr/>
        </p:nvGrpSpPr>
        <p:grpSpPr>
          <a:xfrm>
            <a:off x="107950" y="116417"/>
            <a:ext cx="3149600" cy="1016000"/>
            <a:chOff x="278959" y="197377"/>
            <a:chExt cx="3149996" cy="760799"/>
          </a:xfrm>
        </p:grpSpPr>
        <p:sp>
          <p:nvSpPr>
            <p:cNvPr id="6" name="PA-014b5df4185e4894ab11c6b4bf544075"/>
            <p:cNvSpPr/>
            <p:nvPr/>
          </p:nvSpPr>
          <p:spPr>
            <a:xfrm rot="20448656">
              <a:off x="278959" y="229959"/>
              <a:ext cx="728218" cy="728217"/>
            </a:xfrm>
            <a:prstGeom prst="roundRect">
              <a:avLst>
                <a:gd name="adj" fmla="val 15824"/>
              </a:avLst>
            </a:prstGeom>
            <a:solidFill>
              <a:srgbClr val="EB6565"/>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课</a:t>
              </a:r>
            </a:p>
          </p:txBody>
        </p:sp>
        <p:sp>
          <p:nvSpPr>
            <p:cNvPr id="7" name="PA-9a1d0e6afc394b0aa2e170128a903287-0"/>
            <p:cNvSpPr/>
            <p:nvPr/>
          </p:nvSpPr>
          <p:spPr>
            <a:xfrm>
              <a:off x="1088271" y="211418"/>
              <a:ext cx="728218" cy="728217"/>
            </a:xfrm>
            <a:prstGeom prst="roundRect">
              <a:avLst>
                <a:gd name="adj" fmla="val 15824"/>
              </a:avLst>
            </a:prstGeom>
            <a:solidFill>
              <a:srgbClr val="F7A15C"/>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堂</a:t>
              </a:r>
            </a:p>
          </p:txBody>
        </p:sp>
        <p:sp>
          <p:nvSpPr>
            <p:cNvPr id="8" name="PA-0f3482b4503944368e025da2bb6cfe01"/>
            <p:cNvSpPr/>
            <p:nvPr/>
          </p:nvSpPr>
          <p:spPr>
            <a:xfrm rot="21130131">
              <a:off x="1876178" y="220034"/>
              <a:ext cx="728218" cy="728217"/>
            </a:xfrm>
            <a:prstGeom prst="roundRect">
              <a:avLst>
                <a:gd name="adj" fmla="val 15824"/>
              </a:avLst>
            </a:prstGeom>
            <a:solidFill>
              <a:srgbClr val="FFC000"/>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总</a:t>
              </a:r>
            </a:p>
          </p:txBody>
        </p:sp>
        <p:sp>
          <p:nvSpPr>
            <p:cNvPr id="9" name="PA-9e83cb3c37144ed796b1f005a381255a-0"/>
            <p:cNvSpPr/>
            <p:nvPr/>
          </p:nvSpPr>
          <p:spPr>
            <a:xfrm rot="653049">
              <a:off x="2700737" y="197377"/>
              <a:ext cx="728218" cy="728217"/>
            </a:xfrm>
            <a:prstGeom prst="roundRect">
              <a:avLst>
                <a:gd name="adj" fmla="val 15824"/>
              </a:avLst>
            </a:prstGeom>
            <a:solidFill>
              <a:srgbClr val="BE99C3"/>
            </a:solidFill>
            <a:ln w="3175">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bIns="14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1219200">
                <a:defRPr/>
              </a:pPr>
              <a:r>
                <a:rPr lang="zh-CN" altLang="en-US" sz="5065" b="1" dirty="0">
                  <a:solidFill>
                    <a:srgbClr val="F9F9F9"/>
                  </a:solidFill>
                  <a:latin typeface="黑体" panose="02010609060101010101" pitchFamily="49" charset="-122"/>
                  <a:ea typeface="黑体" panose="02010609060101010101" pitchFamily="49" charset="-122"/>
                </a:rPr>
                <a:t>结</a:t>
              </a:r>
            </a:p>
          </p:txBody>
        </p:sp>
      </p:gr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9703"/>
                                        </p:tgtEl>
                                        <p:attrNameLst>
                                          <p:attrName>style.visibility</p:attrName>
                                        </p:attrNameLst>
                                      </p:cBhvr>
                                      <p:to>
                                        <p:strVal val="visible"/>
                                      </p:to>
                                    </p:set>
                                    <p:animEffect transition="in" filter="fade">
                                      <p:cBhvr>
                                        <p:cTn id="11" dur="1000"/>
                                        <p:tgtEl>
                                          <p:spTgt spid="29703"/>
                                        </p:tgtEl>
                                      </p:cBhvr>
                                    </p:animEffect>
                                    <p:anim calcmode="lin" valueType="num">
                                      <p:cBhvr>
                                        <p:cTn id="12" dur="1000" fill="hold"/>
                                        <p:tgtEl>
                                          <p:spTgt spid="29703"/>
                                        </p:tgtEl>
                                        <p:attrNameLst>
                                          <p:attrName>ppt_x</p:attrName>
                                        </p:attrNameLst>
                                      </p:cBhvr>
                                      <p:tavLst>
                                        <p:tav tm="0">
                                          <p:val>
                                            <p:strVal val="#ppt_x"/>
                                          </p:val>
                                        </p:tav>
                                        <p:tav tm="100000">
                                          <p:val>
                                            <p:strVal val="#ppt_x"/>
                                          </p:val>
                                        </p:tav>
                                      </p:tavLst>
                                    </p:anim>
                                    <p:anim calcmode="lin" valueType="num">
                                      <p:cBhvr>
                                        <p:cTn id="13" dur="1000" fill="hold"/>
                                        <p:tgtEl>
                                          <p:spTgt spid="2970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矩形 1"/>
          <p:cNvSpPr>
            <a:spLocks noChangeArrowheads="1"/>
          </p:cNvSpPr>
          <p:nvPr/>
        </p:nvSpPr>
        <p:spPr bwMode="auto">
          <a:xfrm>
            <a:off x="1908176" y="1293285"/>
            <a:ext cx="6373813"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1" hangingPunct="1">
              <a:lnSpc>
                <a:spcPct val="13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摔跤</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主要写了小嘎子和胖墩儿比赛摔跤的情景，抓住了小嘎子的</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______</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和</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______</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描写，反映了小嘎子</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_______________________________</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的个性特点。</a:t>
            </a:r>
          </a:p>
        </p:txBody>
      </p:sp>
      <p:sp>
        <p:nvSpPr>
          <p:cNvPr id="7" name="矩形 6"/>
          <p:cNvSpPr>
            <a:spLocks noChangeArrowheads="1"/>
          </p:cNvSpPr>
          <p:nvPr/>
        </p:nvSpPr>
        <p:spPr bwMode="auto">
          <a:xfrm>
            <a:off x="2894013" y="3039533"/>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动作</a:t>
            </a:r>
            <a:endParaRPr kumimoji="0" lang="zh-CN" altLang="en-US" sz="4265" b="0"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endParaRPr>
          </a:p>
        </p:txBody>
      </p:sp>
      <p:sp>
        <p:nvSpPr>
          <p:cNvPr id="8" name="矩形 7"/>
          <p:cNvSpPr>
            <a:spLocks noChangeArrowheads="1"/>
          </p:cNvSpPr>
          <p:nvPr/>
        </p:nvSpPr>
        <p:spPr bwMode="auto">
          <a:xfrm>
            <a:off x="4554538" y="3048000"/>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心理</a:t>
            </a:r>
            <a:endParaRPr kumimoji="0" lang="zh-CN" altLang="en-US" sz="4265" b="0"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endParaRPr>
          </a:p>
        </p:txBody>
      </p:sp>
      <p:sp>
        <p:nvSpPr>
          <p:cNvPr id="108" name="矩形 107"/>
          <p:cNvSpPr>
            <a:spLocks noChangeArrowheads="1"/>
          </p:cNvSpPr>
          <p:nvPr/>
        </p:nvSpPr>
        <p:spPr bwMode="auto">
          <a:xfrm>
            <a:off x="3160714" y="3820585"/>
            <a:ext cx="5446712"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顽皮、机敏、争强好胜、富</a:t>
            </a:r>
          </a:p>
        </p:txBody>
      </p:sp>
      <p:pic>
        <p:nvPicPr>
          <p:cNvPr id="35845" name="图片 2"/>
          <p:cNvPicPr>
            <a:picLocks noChangeAspect="1" noChangeArrowheads="1"/>
          </p:cNvPicPr>
          <p:nvPr/>
        </p:nvPicPr>
        <p:blipFill>
          <a:blip r:embed="rId2" cstate="email"/>
          <a:srcRect/>
          <a:stretch>
            <a:fillRect/>
          </a:stretch>
        </p:blipFill>
        <p:spPr bwMode="auto">
          <a:xfrm>
            <a:off x="631826" y="2728385"/>
            <a:ext cx="1368425" cy="278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矩形 9"/>
          <p:cNvSpPr>
            <a:spLocks noChangeArrowheads="1"/>
          </p:cNvSpPr>
          <p:nvPr/>
        </p:nvSpPr>
        <p:spPr bwMode="auto">
          <a:xfrm>
            <a:off x="1908175" y="4749800"/>
            <a:ext cx="1995488"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有心计</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8"/>
                                        </p:tgtEl>
                                        <p:attrNameLst>
                                          <p:attrName>style.visibility</p:attrName>
                                        </p:attrNameLst>
                                      </p:cBhvr>
                                      <p:to>
                                        <p:strVal val="visible"/>
                                      </p:to>
                                    </p:set>
                                    <p:animEffect transition="in" filter="fade">
                                      <p:cBhvr>
                                        <p:cTn id="17" dur="500"/>
                                        <p:tgtEl>
                                          <p:spTgt spid="10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8" grpId="0"/>
      <p:bldP spid="10" grpId="0"/>
    </p:bldLst>
  </p:timing>
</p:sld>
</file>

<file path=ppt/slides/slide7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577851" y="1972735"/>
            <a:ext cx="7988300" cy="5211811"/>
          </a:xfrm>
          <a:prstGeom prst="rect">
            <a:avLst/>
          </a:prstGeom>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en-US" altLang="zh-CN" sz="4265" b="1" i="0" u="none" strike="noStrike" kern="1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Times New Roman" panose="02020603050405020304" pitchFamily="18" charset="0"/>
              </a:rPr>
              <a:t>    </a:t>
            </a:r>
            <a:r>
              <a:rPr kumimoji="0" lang="zh-CN" altLang="zh-CN" sz="4265" b="1" i="0" u="none" strike="noStrike" kern="1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Times New Roman" panose="02020603050405020304" pitchFamily="18" charset="0"/>
              </a:rPr>
              <a:t>《摔跤》这一片段，作者重点抓住了人物的</a:t>
            </a:r>
            <a:r>
              <a:rPr kumimoji="0" lang="zh-CN" altLang="zh-CN" sz="4265" b="1" i="0" u="none" strike="noStrike" kern="100" cap="none" spc="0" normalizeH="0" baseline="0" noProof="0" dirty="0">
                <a:ln>
                  <a:noFill/>
                </a:ln>
                <a:solidFill>
                  <a:srgbClr val="C00000"/>
                </a:solidFill>
                <a:effectLst/>
                <a:uLnTx/>
                <a:uFillTx/>
                <a:latin typeface="宋体" panose="02010600030101010101" pitchFamily="2" charset="-122"/>
                <a:ea typeface="宋体" panose="02010600030101010101" pitchFamily="2" charset="-122"/>
                <a:cs typeface="Times New Roman" panose="02020603050405020304" pitchFamily="18" charset="0"/>
              </a:rPr>
              <a:t>动作</a:t>
            </a:r>
            <a:r>
              <a:rPr kumimoji="0" lang="zh-CN" altLang="en-US" sz="4265" b="1" i="0" u="none" strike="noStrike" kern="100" cap="none" spc="0" normalizeH="0" baseline="0" noProof="0" dirty="0">
                <a:ln>
                  <a:noFill/>
                </a:ln>
                <a:solidFill>
                  <a:srgbClr val="C00000"/>
                </a:solidFill>
                <a:effectLst/>
                <a:uLnTx/>
                <a:uFillTx/>
                <a:latin typeface="宋体" panose="02010600030101010101" pitchFamily="2" charset="-122"/>
                <a:ea typeface="宋体" panose="02010600030101010101" pitchFamily="2" charset="-122"/>
                <a:cs typeface="Times New Roman" panose="02020603050405020304" pitchFamily="18" charset="0"/>
              </a:rPr>
              <a:t>和心理</a:t>
            </a:r>
            <a:r>
              <a:rPr kumimoji="0" lang="zh-CN" altLang="zh-CN" sz="4265" b="1" i="0" u="none" strike="noStrike" kern="1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Times New Roman" panose="02020603050405020304" pitchFamily="18" charset="0"/>
              </a:rPr>
              <a:t>进行描写，以此来表现人物的特征。请你仿照这种写法，写一个片段。</a:t>
            </a:r>
            <a:r>
              <a:rPr kumimoji="0" lang="zh-CN" altLang="en-US" sz="4265" b="1" i="0" u="none" strike="noStrike" kern="1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Times New Roman" panose="02020603050405020304" pitchFamily="18" charset="0"/>
              </a:rPr>
              <a:t>（</a:t>
            </a:r>
            <a:r>
              <a:rPr kumimoji="0" lang="zh-CN" altLang="zh-CN" sz="4265" b="1" i="0" u="none" strike="noStrike" kern="1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Times New Roman" panose="02020603050405020304" pitchFamily="18" charset="0"/>
              </a:rPr>
              <a:t>可以是一次比赛，也可以是一次体育活动</a:t>
            </a:r>
            <a:r>
              <a:rPr kumimoji="0" lang="zh-CN" altLang="en-US" sz="4265" b="1" i="0" u="none" strike="noStrike" kern="1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Times New Roman" panose="02020603050405020304" pitchFamily="18" charset="0"/>
              </a:rPr>
              <a:t>）</a:t>
            </a:r>
            <a:endPar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3" name="矩形 2"/>
          <p:cNvSpPr/>
          <p:nvPr/>
        </p:nvSpPr>
        <p:spPr>
          <a:xfrm>
            <a:off x="3460398" y="568872"/>
            <a:ext cx="2964273" cy="1200329"/>
          </a:xfrm>
          <a:prstGeom prst="rect">
            <a:avLst/>
          </a:prstGeom>
          <a:noFill/>
        </p:spPr>
        <p:txBody>
          <a:bodyPr wrap="none">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7200" b="1" i="0" u="none" strike="noStrike" kern="1200" cap="none" spc="0" normalizeH="0" baseline="0" noProof="0" dirty="0">
                <a:ln w="6600">
                  <a:solidFill>
                    <a:srgbClr val="ED7D31"/>
                  </a:solidFill>
                  <a:prstDash val="solid"/>
                </a:ln>
                <a:solidFill>
                  <a:srgbClr val="FFFFFF"/>
                </a:solidFill>
                <a:effectLst>
                  <a:outerShdw dist="38100" dir="2700000" algn="tl" rotWithShape="0">
                    <a:srgbClr val="ED7D31"/>
                  </a:outerShdw>
                </a:effectLst>
                <a:uLnTx/>
                <a:uFillTx/>
                <a:latin typeface="Arial" panose="020B0604020202020204" pitchFamily="34" charset="0"/>
                <a:ea typeface="宋体" panose="02010600030101010101" pitchFamily="2" charset="-122"/>
                <a:cs typeface="+mn-cs"/>
              </a:rPr>
              <a:t>写一写</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7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3" name="AutoShape 3"/>
          <p:cNvSpPr/>
          <p:nvPr/>
        </p:nvSpPr>
        <p:spPr bwMode="auto">
          <a:xfrm>
            <a:off x="1317626" y="2546352"/>
            <a:ext cx="268288" cy="2749549"/>
          </a:xfrm>
          <a:prstGeom prst="leftBrace">
            <a:avLst>
              <a:gd name="adj1" fmla="val 32596"/>
              <a:gd name="adj2" fmla="val 50000"/>
            </a:avLst>
          </a:prstGeom>
          <a:noFill/>
          <a:ln w="28575">
            <a:solidFill>
              <a:schemeClr val="tx1"/>
            </a:solidFill>
            <a:rou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265" b="0" i="0" u="none" strike="noStrike" kern="1200" cap="none" spc="0" normalizeH="0" baseline="0" noProof="0">
              <a:ln>
                <a:noFill/>
              </a:ln>
              <a:solidFill>
                <a:srgbClr val="FF0000"/>
              </a:solidFill>
              <a:effectLst/>
              <a:uLnTx/>
              <a:uFillTx/>
              <a:latin typeface="Times New Roman" panose="02020603050405020304" pitchFamily="18" charset="0"/>
              <a:ea typeface="宋体" panose="02010600030101010101" pitchFamily="2" charset="-122"/>
              <a:cs typeface="+mn-cs"/>
            </a:endParaRPr>
          </a:p>
        </p:txBody>
      </p:sp>
      <p:sp>
        <p:nvSpPr>
          <p:cNvPr id="9" name="Rectangle 2"/>
          <p:cNvSpPr txBox="1">
            <a:spLocks noChangeArrowheads="1"/>
          </p:cNvSpPr>
          <p:nvPr/>
        </p:nvSpPr>
        <p:spPr bwMode="auto">
          <a:xfrm>
            <a:off x="373064" y="3517900"/>
            <a:ext cx="1360487"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摔跤</a:t>
            </a:r>
          </a:p>
        </p:txBody>
      </p:sp>
      <p:sp>
        <p:nvSpPr>
          <p:cNvPr id="11" name="Rectangle 2"/>
          <p:cNvSpPr txBox="1">
            <a:spLocks noChangeArrowheads="1"/>
          </p:cNvSpPr>
          <p:nvPr/>
        </p:nvSpPr>
        <p:spPr bwMode="auto">
          <a:xfrm>
            <a:off x="1555750" y="2353734"/>
            <a:ext cx="160020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小嘎子</a:t>
            </a:r>
          </a:p>
        </p:txBody>
      </p:sp>
      <p:sp>
        <p:nvSpPr>
          <p:cNvPr id="14" name="TextBox 13"/>
          <p:cNvSpPr txBox="1">
            <a:spLocks noChangeArrowheads="1"/>
          </p:cNvSpPr>
          <p:nvPr/>
        </p:nvSpPr>
        <p:spPr bwMode="auto">
          <a:xfrm>
            <a:off x="6835775" y="1955802"/>
            <a:ext cx="2008188"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顽皮机敏</a:t>
            </a:r>
            <a:endParaRPr kumimoji="0" lang="en-US" altLang="zh-CN"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富有心计</a:t>
            </a:r>
          </a:p>
        </p:txBody>
      </p:sp>
      <p:sp>
        <p:nvSpPr>
          <p:cNvPr id="114" name="AutoShape 3"/>
          <p:cNvSpPr/>
          <p:nvPr/>
        </p:nvSpPr>
        <p:spPr bwMode="auto">
          <a:xfrm>
            <a:off x="2986088" y="1583268"/>
            <a:ext cx="211137" cy="2302933"/>
          </a:xfrm>
          <a:prstGeom prst="leftBrace">
            <a:avLst>
              <a:gd name="adj1" fmla="val 32495"/>
              <a:gd name="adj2" fmla="val 50000"/>
            </a:avLst>
          </a:prstGeom>
          <a:noFill/>
          <a:ln w="28575">
            <a:solidFill>
              <a:schemeClr val="tx1"/>
            </a:solidFill>
            <a:rou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265" b="0" i="0" u="none" strike="noStrike" kern="1200" cap="none" spc="0" normalizeH="0" baseline="0" noProof="0">
              <a:ln>
                <a:noFill/>
              </a:ln>
              <a:solidFill>
                <a:srgbClr val="FF0000"/>
              </a:solidFill>
              <a:effectLst/>
              <a:uLnTx/>
              <a:uFillTx/>
              <a:latin typeface="Times New Roman" panose="02020603050405020304" pitchFamily="18" charset="0"/>
              <a:ea typeface="宋体" panose="02010600030101010101" pitchFamily="2" charset="-122"/>
              <a:cs typeface="+mn-cs"/>
            </a:endParaRPr>
          </a:p>
        </p:txBody>
      </p:sp>
      <p:sp>
        <p:nvSpPr>
          <p:cNvPr id="115" name="Rectangle 2"/>
          <p:cNvSpPr txBox="1">
            <a:spLocks noChangeArrowheads="1"/>
          </p:cNvSpPr>
          <p:nvPr/>
        </p:nvSpPr>
        <p:spPr bwMode="auto">
          <a:xfrm>
            <a:off x="3143251" y="1399119"/>
            <a:ext cx="4479925" cy="7323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蹦来蹦去 占上风</a:t>
            </a:r>
          </a:p>
        </p:txBody>
      </p:sp>
      <p:sp>
        <p:nvSpPr>
          <p:cNvPr id="116" name="Rectangle 2"/>
          <p:cNvSpPr txBox="1">
            <a:spLocks noChangeArrowheads="1"/>
          </p:cNvSpPr>
          <p:nvPr/>
        </p:nvSpPr>
        <p:spPr bwMode="auto">
          <a:xfrm>
            <a:off x="3143251" y="2321986"/>
            <a:ext cx="4479925" cy="7323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推拉拽顶 处下风</a:t>
            </a:r>
          </a:p>
        </p:txBody>
      </p:sp>
      <p:sp>
        <p:nvSpPr>
          <p:cNvPr id="117" name="Rectangle 2"/>
          <p:cNvSpPr txBox="1">
            <a:spLocks noChangeArrowheads="1"/>
          </p:cNvSpPr>
          <p:nvPr/>
        </p:nvSpPr>
        <p:spPr bwMode="auto">
          <a:xfrm>
            <a:off x="3143250" y="3246968"/>
            <a:ext cx="4154488" cy="7323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仰面朝天 失败</a:t>
            </a:r>
          </a:p>
        </p:txBody>
      </p:sp>
      <p:sp>
        <p:nvSpPr>
          <p:cNvPr id="118" name="Rectangle 2"/>
          <p:cNvSpPr txBox="1">
            <a:spLocks noChangeArrowheads="1"/>
          </p:cNvSpPr>
          <p:nvPr/>
        </p:nvSpPr>
        <p:spPr bwMode="auto">
          <a:xfrm>
            <a:off x="1585913" y="4639734"/>
            <a:ext cx="1744662"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胖墩儿</a:t>
            </a:r>
          </a:p>
        </p:txBody>
      </p:sp>
      <p:sp>
        <p:nvSpPr>
          <p:cNvPr id="119" name="AutoShape 3"/>
          <p:cNvSpPr/>
          <p:nvPr/>
        </p:nvSpPr>
        <p:spPr bwMode="auto">
          <a:xfrm>
            <a:off x="2986089" y="4326468"/>
            <a:ext cx="214312" cy="1424517"/>
          </a:xfrm>
          <a:prstGeom prst="leftBrace">
            <a:avLst>
              <a:gd name="adj1" fmla="val 32727"/>
              <a:gd name="adj2" fmla="val 50000"/>
            </a:avLst>
          </a:prstGeom>
          <a:noFill/>
          <a:ln w="28575">
            <a:solidFill>
              <a:schemeClr val="tx1"/>
            </a:solidFill>
            <a:rou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265" b="0" i="0" u="none" strike="noStrike" kern="1200" cap="none" spc="0" normalizeH="0" baseline="0" noProof="0">
              <a:ln>
                <a:noFill/>
              </a:ln>
              <a:solidFill>
                <a:srgbClr val="FF0000"/>
              </a:solidFill>
              <a:effectLst/>
              <a:uLnTx/>
              <a:uFillTx/>
              <a:latin typeface="Times New Roman" panose="02020603050405020304" pitchFamily="18" charset="0"/>
              <a:ea typeface="宋体" panose="02010600030101010101" pitchFamily="2" charset="-122"/>
              <a:cs typeface="+mn-cs"/>
            </a:endParaRPr>
          </a:p>
        </p:txBody>
      </p:sp>
      <p:sp>
        <p:nvSpPr>
          <p:cNvPr id="120" name="Rectangle 2"/>
          <p:cNvSpPr txBox="1">
            <a:spLocks noChangeArrowheads="1"/>
          </p:cNvSpPr>
          <p:nvPr/>
        </p:nvSpPr>
        <p:spPr bwMode="auto">
          <a:xfrm>
            <a:off x="3143251" y="4169835"/>
            <a:ext cx="4886325" cy="7323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塌腰合裆 不露破绽</a:t>
            </a:r>
          </a:p>
        </p:txBody>
      </p:sp>
      <p:sp>
        <p:nvSpPr>
          <p:cNvPr id="121" name="Rectangle 2"/>
          <p:cNvSpPr txBox="1">
            <a:spLocks noChangeArrowheads="1"/>
          </p:cNvSpPr>
          <p:nvPr/>
        </p:nvSpPr>
        <p:spPr bwMode="auto">
          <a:xfrm>
            <a:off x="3143251" y="5092702"/>
            <a:ext cx="5195888" cy="7323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一身牛劲儿 趁势一推</a:t>
            </a:r>
          </a:p>
        </p:txBody>
      </p:sp>
      <p:sp>
        <p:nvSpPr>
          <p:cNvPr id="122" name="AutoShape 3"/>
          <p:cNvSpPr/>
          <p:nvPr/>
        </p:nvSpPr>
        <p:spPr bwMode="auto">
          <a:xfrm flipH="1">
            <a:off x="6651626" y="1589619"/>
            <a:ext cx="211138" cy="2296583"/>
          </a:xfrm>
          <a:prstGeom prst="leftBrace">
            <a:avLst>
              <a:gd name="adj1" fmla="val 32405"/>
              <a:gd name="adj2" fmla="val 50000"/>
            </a:avLst>
          </a:prstGeom>
          <a:noFill/>
          <a:ln w="28575">
            <a:solidFill>
              <a:schemeClr val="tx1"/>
            </a:solidFill>
            <a:rou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265" b="0" i="0" u="none" strike="noStrike" kern="1200" cap="none" spc="0" normalizeH="0" baseline="0" noProof="0">
              <a:ln>
                <a:noFill/>
              </a:ln>
              <a:solidFill>
                <a:srgbClr val="FF0000"/>
              </a:solidFill>
              <a:effectLst/>
              <a:uLnTx/>
              <a:uFillTx/>
              <a:latin typeface="Times New Roman" panose="02020603050405020304" pitchFamily="18" charset="0"/>
              <a:ea typeface="宋体" panose="02010600030101010101" pitchFamily="2" charset="-122"/>
              <a:cs typeface="+mn-cs"/>
            </a:endParaRPr>
          </a:p>
        </p:txBody>
      </p:sp>
      <p:sp>
        <p:nvSpPr>
          <p:cNvPr id="123" name="AutoShape 3"/>
          <p:cNvSpPr/>
          <p:nvPr/>
        </p:nvSpPr>
        <p:spPr bwMode="auto">
          <a:xfrm flipH="1">
            <a:off x="7254876" y="4296835"/>
            <a:ext cx="215900" cy="1454151"/>
          </a:xfrm>
          <a:prstGeom prst="leftBrace">
            <a:avLst>
              <a:gd name="adj1" fmla="val 32227"/>
              <a:gd name="adj2" fmla="val 50000"/>
            </a:avLst>
          </a:prstGeom>
          <a:noFill/>
          <a:ln w="28575">
            <a:solidFill>
              <a:schemeClr val="tx1"/>
            </a:solidFill>
            <a:rou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265" b="0" i="0" u="none" strike="noStrike" kern="1200" cap="none" spc="0" normalizeH="0" baseline="0" noProof="0">
              <a:ln>
                <a:noFill/>
              </a:ln>
              <a:solidFill>
                <a:srgbClr val="FF0000"/>
              </a:solidFill>
              <a:effectLst/>
              <a:uLnTx/>
              <a:uFillTx/>
              <a:latin typeface="Times New Roman" panose="02020603050405020304" pitchFamily="18" charset="0"/>
              <a:ea typeface="宋体" panose="02010600030101010101" pitchFamily="2" charset="-122"/>
              <a:cs typeface="+mn-cs"/>
            </a:endParaRPr>
          </a:p>
        </p:txBody>
      </p:sp>
      <p:sp>
        <p:nvSpPr>
          <p:cNvPr id="124" name="TextBox 13"/>
          <p:cNvSpPr txBox="1">
            <a:spLocks noChangeArrowheads="1"/>
          </p:cNvSpPr>
          <p:nvPr/>
        </p:nvSpPr>
        <p:spPr bwMode="auto">
          <a:xfrm>
            <a:off x="7558089" y="4184652"/>
            <a:ext cx="1158875"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不愧惯手</a:t>
            </a:r>
          </a:p>
        </p:txBody>
      </p:sp>
      <p:sp>
        <p:nvSpPr>
          <p:cNvPr id="37904" name="文本框 17"/>
          <p:cNvSpPr txBox="1">
            <a:spLocks noChangeArrowheads="1"/>
          </p:cNvSpPr>
          <p:nvPr/>
        </p:nvSpPr>
        <p:spPr bwMode="auto">
          <a:xfrm>
            <a:off x="588964" y="383118"/>
            <a:ext cx="2052637"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mn-cs"/>
              </a:rPr>
              <a:t>结构梳理</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1303"/>
                                        </p:tgtEl>
                                        <p:attrNameLst>
                                          <p:attrName>style.visibility</p:attrName>
                                        </p:attrNameLst>
                                      </p:cBhvr>
                                      <p:to>
                                        <p:strVal val="visible"/>
                                      </p:to>
                                    </p:set>
                                    <p:animEffect transition="in" filter="wipe(down)">
                                      <p:cBhvr>
                                        <p:cTn id="10" dur="500"/>
                                        <p:tgtEl>
                                          <p:spTgt spid="5130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114"/>
                                        </p:tgtEl>
                                        <p:attrNameLst>
                                          <p:attrName>style.visibility</p:attrName>
                                        </p:attrNameLst>
                                      </p:cBhvr>
                                      <p:to>
                                        <p:strVal val="visible"/>
                                      </p:to>
                                    </p:set>
                                    <p:animEffect transition="in" filter="wipe(down)">
                                      <p:cBhvr>
                                        <p:cTn id="18" dur="500"/>
                                        <p:tgtEl>
                                          <p:spTgt spid="11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115"/>
                                        </p:tgtEl>
                                        <p:attrNameLst>
                                          <p:attrName>style.visibility</p:attrName>
                                        </p:attrNameLst>
                                      </p:cBhvr>
                                      <p:to>
                                        <p:strVal val="visible"/>
                                      </p:to>
                                    </p:set>
                                    <p:animEffect transition="in" filter="wipe(down)">
                                      <p:cBhvr>
                                        <p:cTn id="23" dur="500"/>
                                        <p:tgtEl>
                                          <p:spTgt spid="115"/>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116"/>
                                        </p:tgtEl>
                                        <p:attrNameLst>
                                          <p:attrName>style.visibility</p:attrName>
                                        </p:attrNameLst>
                                      </p:cBhvr>
                                      <p:to>
                                        <p:strVal val="visible"/>
                                      </p:to>
                                    </p:set>
                                    <p:animEffect transition="in" filter="wipe(down)">
                                      <p:cBhvr>
                                        <p:cTn id="28" dur="500"/>
                                        <p:tgtEl>
                                          <p:spTgt spid="116"/>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117"/>
                                        </p:tgtEl>
                                        <p:attrNameLst>
                                          <p:attrName>style.visibility</p:attrName>
                                        </p:attrNameLst>
                                      </p:cBhvr>
                                      <p:to>
                                        <p:strVal val="visible"/>
                                      </p:to>
                                    </p:set>
                                    <p:animEffect transition="in" filter="wipe(down)">
                                      <p:cBhvr>
                                        <p:cTn id="33" dur="500"/>
                                        <p:tgtEl>
                                          <p:spTgt spid="117"/>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122"/>
                                        </p:tgtEl>
                                        <p:attrNameLst>
                                          <p:attrName>style.visibility</p:attrName>
                                        </p:attrNameLst>
                                      </p:cBhvr>
                                      <p:to>
                                        <p:strVal val="visible"/>
                                      </p:to>
                                    </p:set>
                                    <p:animEffect transition="in" filter="wipe(down)">
                                      <p:cBhvr>
                                        <p:cTn id="38" dur="500"/>
                                        <p:tgtEl>
                                          <p:spTgt spid="122"/>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down)">
                                      <p:cBhvr>
                                        <p:cTn id="41" dur="500"/>
                                        <p:tgtEl>
                                          <p:spTgt spid="14"/>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4" fill="hold" grpId="0" nodeType="clickEffect">
                                  <p:stCondLst>
                                    <p:cond delay="0"/>
                                  </p:stCondLst>
                                  <p:childTnLst>
                                    <p:set>
                                      <p:cBhvr>
                                        <p:cTn id="45" dur="1" fill="hold">
                                          <p:stCondLst>
                                            <p:cond delay="0"/>
                                          </p:stCondLst>
                                        </p:cTn>
                                        <p:tgtEl>
                                          <p:spTgt spid="119"/>
                                        </p:tgtEl>
                                        <p:attrNameLst>
                                          <p:attrName>style.visibility</p:attrName>
                                        </p:attrNameLst>
                                      </p:cBhvr>
                                      <p:to>
                                        <p:strVal val="visible"/>
                                      </p:to>
                                    </p:set>
                                    <p:animEffect transition="in" filter="wipe(down)">
                                      <p:cBhvr>
                                        <p:cTn id="46" dur="500"/>
                                        <p:tgtEl>
                                          <p:spTgt spid="119"/>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118"/>
                                        </p:tgtEl>
                                        <p:attrNameLst>
                                          <p:attrName>style.visibility</p:attrName>
                                        </p:attrNameLst>
                                      </p:cBhvr>
                                      <p:to>
                                        <p:strVal val="visible"/>
                                      </p:to>
                                    </p:set>
                                    <p:animEffect transition="in" filter="wipe(down)">
                                      <p:cBhvr>
                                        <p:cTn id="49" dur="500"/>
                                        <p:tgtEl>
                                          <p:spTgt spid="118"/>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grpId="0" nodeType="clickEffect">
                                  <p:stCondLst>
                                    <p:cond delay="0"/>
                                  </p:stCondLst>
                                  <p:childTnLst>
                                    <p:set>
                                      <p:cBhvr>
                                        <p:cTn id="53" dur="1" fill="hold">
                                          <p:stCondLst>
                                            <p:cond delay="0"/>
                                          </p:stCondLst>
                                        </p:cTn>
                                        <p:tgtEl>
                                          <p:spTgt spid="120"/>
                                        </p:tgtEl>
                                        <p:attrNameLst>
                                          <p:attrName>style.visibility</p:attrName>
                                        </p:attrNameLst>
                                      </p:cBhvr>
                                      <p:to>
                                        <p:strVal val="visible"/>
                                      </p:to>
                                    </p:set>
                                    <p:animEffect transition="in" filter="wipe(down)">
                                      <p:cBhvr>
                                        <p:cTn id="54" dur="500"/>
                                        <p:tgtEl>
                                          <p:spTgt spid="120"/>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4" fill="hold" grpId="0" nodeType="clickEffect">
                                  <p:stCondLst>
                                    <p:cond delay="0"/>
                                  </p:stCondLst>
                                  <p:childTnLst>
                                    <p:set>
                                      <p:cBhvr>
                                        <p:cTn id="58" dur="1" fill="hold">
                                          <p:stCondLst>
                                            <p:cond delay="0"/>
                                          </p:stCondLst>
                                        </p:cTn>
                                        <p:tgtEl>
                                          <p:spTgt spid="121"/>
                                        </p:tgtEl>
                                        <p:attrNameLst>
                                          <p:attrName>style.visibility</p:attrName>
                                        </p:attrNameLst>
                                      </p:cBhvr>
                                      <p:to>
                                        <p:strVal val="visible"/>
                                      </p:to>
                                    </p:set>
                                    <p:animEffect transition="in" filter="wipe(down)">
                                      <p:cBhvr>
                                        <p:cTn id="59" dur="500"/>
                                        <p:tgtEl>
                                          <p:spTgt spid="121"/>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4" fill="hold" grpId="0" nodeType="clickEffect">
                                  <p:stCondLst>
                                    <p:cond delay="0"/>
                                  </p:stCondLst>
                                  <p:childTnLst>
                                    <p:set>
                                      <p:cBhvr>
                                        <p:cTn id="63" dur="1" fill="hold">
                                          <p:stCondLst>
                                            <p:cond delay="0"/>
                                          </p:stCondLst>
                                        </p:cTn>
                                        <p:tgtEl>
                                          <p:spTgt spid="123"/>
                                        </p:tgtEl>
                                        <p:attrNameLst>
                                          <p:attrName>style.visibility</p:attrName>
                                        </p:attrNameLst>
                                      </p:cBhvr>
                                      <p:to>
                                        <p:strVal val="visible"/>
                                      </p:to>
                                    </p:set>
                                    <p:animEffect transition="in" filter="wipe(down)">
                                      <p:cBhvr>
                                        <p:cTn id="64" dur="500"/>
                                        <p:tgtEl>
                                          <p:spTgt spid="123"/>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124"/>
                                        </p:tgtEl>
                                        <p:attrNameLst>
                                          <p:attrName>style.visibility</p:attrName>
                                        </p:attrNameLst>
                                      </p:cBhvr>
                                      <p:to>
                                        <p:strVal val="visible"/>
                                      </p:to>
                                    </p:set>
                                    <p:animEffect transition="in" filter="wipe(down)">
                                      <p:cBhvr>
                                        <p:cTn id="67"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03" grpId="0" animBg="1"/>
      <p:bldP spid="9" grpId="0"/>
      <p:bldP spid="11" grpId="0"/>
      <p:bldP spid="14" grpId="0"/>
      <p:bldP spid="114" grpId="0" animBg="1"/>
      <p:bldP spid="115" grpId="0"/>
      <p:bldP spid="116" grpId="0"/>
      <p:bldP spid="117" grpId="0"/>
      <p:bldP spid="118" grpId="0"/>
      <p:bldP spid="119" grpId="0" animBg="1"/>
      <p:bldP spid="120" grpId="0"/>
      <p:bldP spid="121" grpId="0"/>
      <p:bldP spid="122" grpId="0" animBg="1"/>
      <p:bldP spid="123" grpId="0" animBg="1"/>
      <p:bldP spid="124" grpId="0"/>
    </p:bldLst>
  </p:timing>
</p:sld>
</file>

<file path=ppt/slides/slide7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3" name="图片 2"/>
          <p:cNvPicPr>
            <a:picLocks noChangeAspect="1" noChangeArrowheads="1"/>
          </p:cNvPicPr>
          <p:nvPr/>
        </p:nvPicPr>
        <p:blipFill>
          <a:blip r:embed="rId2"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14" name="Text Box 3"/>
          <p:cNvSpPr txBox="1">
            <a:spLocks noChangeArrowheads="1"/>
          </p:cNvSpPr>
          <p:nvPr/>
        </p:nvSpPr>
        <p:spPr bwMode="auto">
          <a:xfrm>
            <a:off x="598489" y="1902886"/>
            <a:ext cx="5214937"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他像一棵挺脱的树</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7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515939" y="1346200"/>
            <a:ext cx="8112125" cy="64956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C0504D"/>
                </a:solidFill>
                <a:effectLst/>
                <a:uLnTx/>
                <a:uFillTx/>
                <a:latin typeface="楷体" panose="02010609060101010101" pitchFamily="49" charset="-122"/>
                <a:ea typeface="楷体" panose="02010609060101010101" pitchFamily="49" charset="-122"/>
                <a:cs typeface="+mn-cs"/>
              </a:rPr>
              <a:t>老舍（</a:t>
            </a:r>
            <a:r>
              <a:rPr kumimoji="0" lang="en-US" altLang="zh-CN" sz="4265" b="1" i="0" u="none" strike="noStrike" kern="1200" cap="none" spc="0" normalizeH="0" baseline="0" noProof="0">
                <a:ln>
                  <a:noFill/>
                </a:ln>
                <a:solidFill>
                  <a:srgbClr val="C0504D"/>
                </a:solidFill>
                <a:effectLst/>
                <a:uLnTx/>
                <a:uFillTx/>
                <a:latin typeface="楷体" panose="02010609060101010101" pitchFamily="49" charset="-122"/>
                <a:ea typeface="楷体" panose="02010609060101010101" pitchFamily="49" charset="-122"/>
                <a:cs typeface="+mn-cs"/>
              </a:rPr>
              <a:t>1899—1966</a:t>
            </a:r>
            <a:r>
              <a:rPr kumimoji="0" lang="zh-CN" altLang="en-US" sz="4265" b="1" i="0" u="none" strike="noStrike" kern="1200" cap="none" spc="0" normalizeH="0" baseline="0" noProof="0">
                <a:ln>
                  <a:noFill/>
                </a:ln>
                <a:solidFill>
                  <a:srgbClr val="C0504D"/>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，满族，原名舒庆春，字舍予。北京人，现代作家。</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1950</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年因创作话剧</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龙须沟</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，被北京市人民政府授予“人民艺术家”荣誉称号。</a:t>
            </a:r>
          </a:p>
          <a:p>
            <a:pPr marL="0" marR="0" lvl="0" indent="0" algn="l" defTabSz="1219200" rtl="0" eaLnBrk="1" fontAlgn="base" latinLnBrk="0" hangingPunct="1">
              <a:lnSpc>
                <a:spcPct val="120000"/>
              </a:lnSpc>
              <a:spcBef>
                <a:spcPts val="80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C0504D"/>
                </a:solidFill>
                <a:effectLst/>
                <a:uLnTx/>
                <a:uFillTx/>
                <a:latin typeface="楷体" panose="02010609060101010101" pitchFamily="49" charset="-122"/>
                <a:ea typeface="楷体" panose="02010609060101010101" pitchFamily="49" charset="-122"/>
                <a:cs typeface="+mn-cs"/>
              </a:rPr>
              <a:t>主要作品：</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长篇小说</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骆驼祥子</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四世同堂</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，剧本</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龙须沟</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茶馆</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等。</a:t>
            </a:r>
          </a:p>
        </p:txBody>
      </p:sp>
      <p:sp>
        <p:nvSpPr>
          <p:cNvPr id="39938" name="文本框 104"/>
          <p:cNvSpPr txBox="1">
            <a:spLocks noChangeArrowheads="1"/>
          </p:cNvSpPr>
          <p:nvPr/>
        </p:nvSpPr>
        <p:spPr bwMode="auto">
          <a:xfrm>
            <a:off x="1087439" y="455085"/>
            <a:ext cx="20510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作者简介</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矩形 1"/>
          <p:cNvSpPr>
            <a:spLocks noChangeArrowheads="1"/>
          </p:cNvSpPr>
          <p:nvPr/>
        </p:nvSpPr>
        <p:spPr bwMode="auto">
          <a:xfrm>
            <a:off x="655639" y="1447800"/>
            <a:ext cx="7831137"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3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    </a:t>
            </a:r>
            <a:r>
              <a:rPr kumimoji="0" lang="zh-CN" altLang="zh-CN"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认真读课文，</a:t>
            </a: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思考：祥子</a:t>
            </a:r>
            <a:r>
              <a:rPr kumimoji="0" lang="zh-CN" altLang="zh-CN"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究竟是一个什么样的人呢？</a:t>
            </a: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作者是如何塑造祥子这一人物形象的？</a:t>
            </a:r>
          </a:p>
        </p:txBody>
      </p:sp>
      <p:sp>
        <p:nvSpPr>
          <p:cNvPr id="40962" name="文本框 104"/>
          <p:cNvSpPr txBox="1">
            <a:spLocks noChangeArrowheads="1"/>
          </p:cNvSpPr>
          <p:nvPr/>
        </p:nvSpPr>
        <p:spPr bwMode="auto">
          <a:xfrm>
            <a:off x="1100139" y="457201"/>
            <a:ext cx="2052637"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课文解读</a:t>
            </a:r>
          </a:p>
        </p:txBody>
      </p:sp>
      <p:sp>
        <p:nvSpPr>
          <p:cNvPr id="3" name="矩形: 圆角 2"/>
          <p:cNvSpPr/>
          <p:nvPr/>
        </p:nvSpPr>
        <p:spPr>
          <a:xfrm>
            <a:off x="1414463" y="4222751"/>
            <a:ext cx="6315075" cy="1663700"/>
          </a:xfrm>
          <a:prstGeom prst="roundRect">
            <a:avLst/>
          </a:prstGeom>
        </p:spPr>
        <p:style>
          <a:lnRef idx="3">
            <a:schemeClr val="lt1"/>
          </a:lnRef>
          <a:fillRef idx="1">
            <a:schemeClr val="accent2"/>
          </a:fillRef>
          <a:effectRef idx="1">
            <a:schemeClr val="accent2"/>
          </a:effectRef>
          <a:fontRef idx="minor">
            <a:schemeClr val="lt1"/>
          </a:fontRef>
        </p:style>
        <p:txBody>
          <a:bodyPr anchor="ct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身材高大、结实健美、性格坚韧、吃苦耐劳、朝气蓬勃</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5" name="图片 5"/>
          <p:cNvPicPr>
            <a:picLocks noChangeAspect="1" noChangeArrowheads="1"/>
          </p:cNvPicPr>
          <p:nvPr/>
        </p:nvPicPr>
        <p:blipFill>
          <a:blip r:embed="rId2"/>
          <a:srcRect/>
          <a:stretch>
            <a:fillRect/>
          </a:stretch>
        </p:blipFill>
        <p:spPr bwMode="auto">
          <a:xfrm>
            <a:off x="1471613" y="311151"/>
            <a:ext cx="2762250" cy="6235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5"/>
          <p:cNvSpPr txBox="1">
            <a:spLocks noChangeArrowheads="1"/>
          </p:cNvSpPr>
          <p:nvPr/>
        </p:nvSpPr>
        <p:spPr bwMode="auto">
          <a:xfrm>
            <a:off x="4392613" y="1112464"/>
            <a:ext cx="1619250" cy="748988"/>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2">
            <a:schemeClr val="accent3"/>
          </a:lnRef>
          <a:fillRef idx="1">
            <a:schemeClr val="lt1"/>
          </a:fillRef>
          <a:effectRef idx="0">
            <a:schemeClr val="accent3"/>
          </a:effectRef>
          <a:fontRef idx="minor">
            <a:schemeClr val="dk1"/>
          </a:fontRef>
        </p:style>
        <p:txBody>
          <a:bodyPr anchor="ctr" anchorCtr="1">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C0504D"/>
                </a:solidFill>
                <a:effectLst/>
                <a:uLnTx/>
                <a:uFillTx/>
                <a:latin typeface="黑体" panose="02010609060101010101" pitchFamily="49" charset="-122"/>
                <a:ea typeface="黑体" panose="02010609060101010101" pitchFamily="49" charset="-122"/>
                <a:cs typeface="+mn-cs"/>
              </a:rPr>
              <a:t>身材</a:t>
            </a:r>
          </a:p>
        </p:txBody>
      </p:sp>
      <p:sp>
        <p:nvSpPr>
          <p:cNvPr id="8" name="Text Box 5"/>
          <p:cNvSpPr txBox="1">
            <a:spLocks noChangeArrowheads="1"/>
          </p:cNvSpPr>
          <p:nvPr/>
        </p:nvSpPr>
        <p:spPr bwMode="auto">
          <a:xfrm>
            <a:off x="4392613" y="2400456"/>
            <a:ext cx="1619250" cy="748988"/>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2">
            <a:schemeClr val="accent3"/>
          </a:lnRef>
          <a:fillRef idx="1">
            <a:schemeClr val="lt1"/>
          </a:fillRef>
          <a:effectRef idx="0">
            <a:schemeClr val="accent3"/>
          </a:effectRef>
          <a:fontRef idx="minor">
            <a:schemeClr val="dk1"/>
          </a:fontRef>
        </p:style>
        <p:txBody>
          <a:bodyPr anchor="ctr" anchorCtr="1">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C0504D"/>
                </a:solidFill>
                <a:effectLst/>
                <a:uLnTx/>
                <a:uFillTx/>
                <a:latin typeface="黑体" panose="02010609060101010101" pitchFamily="49" charset="-122"/>
                <a:ea typeface="黑体" panose="02010609060101010101" pitchFamily="49" charset="-122"/>
                <a:cs typeface="+mn-cs"/>
              </a:rPr>
              <a:t>衣着</a:t>
            </a:r>
          </a:p>
        </p:txBody>
      </p:sp>
      <p:sp>
        <p:nvSpPr>
          <p:cNvPr id="9" name="Text Box 5"/>
          <p:cNvSpPr txBox="1">
            <a:spLocks noChangeArrowheads="1"/>
          </p:cNvSpPr>
          <p:nvPr/>
        </p:nvSpPr>
        <p:spPr bwMode="auto">
          <a:xfrm>
            <a:off x="4392614" y="3688448"/>
            <a:ext cx="1620837" cy="748988"/>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2">
            <a:schemeClr val="accent3"/>
          </a:lnRef>
          <a:fillRef idx="1">
            <a:schemeClr val="lt1"/>
          </a:fillRef>
          <a:effectRef idx="0">
            <a:schemeClr val="accent3"/>
          </a:effectRef>
          <a:fontRef idx="minor">
            <a:schemeClr val="dk1"/>
          </a:fontRef>
        </p:style>
        <p:txBody>
          <a:bodyPr anchor="ctr" anchorCtr="1">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C0504D"/>
                </a:solidFill>
                <a:effectLst/>
                <a:uLnTx/>
                <a:uFillTx/>
                <a:latin typeface="黑体" panose="02010609060101010101" pitchFamily="49" charset="-122"/>
                <a:ea typeface="黑体" panose="02010609060101010101" pitchFamily="49" charset="-122"/>
                <a:cs typeface="+mn-cs"/>
              </a:rPr>
              <a:t>体态</a:t>
            </a:r>
          </a:p>
        </p:txBody>
      </p:sp>
      <p:sp>
        <p:nvSpPr>
          <p:cNvPr id="10" name="Text Box 5"/>
          <p:cNvSpPr txBox="1">
            <a:spLocks noChangeArrowheads="1"/>
          </p:cNvSpPr>
          <p:nvPr/>
        </p:nvSpPr>
        <p:spPr bwMode="auto">
          <a:xfrm>
            <a:off x="4392613" y="4974323"/>
            <a:ext cx="1619250" cy="748988"/>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2">
            <a:schemeClr val="accent3"/>
          </a:lnRef>
          <a:fillRef idx="1">
            <a:schemeClr val="lt1"/>
          </a:fillRef>
          <a:effectRef idx="0">
            <a:schemeClr val="accent3"/>
          </a:effectRef>
          <a:fontRef idx="minor">
            <a:schemeClr val="dk1"/>
          </a:fontRef>
        </p:style>
        <p:txBody>
          <a:bodyPr anchor="ctr" anchorCtr="1">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C0504D"/>
                </a:solidFill>
                <a:effectLst/>
                <a:uLnTx/>
                <a:uFillTx/>
                <a:latin typeface="黑体" panose="02010609060101010101" pitchFamily="49" charset="-122"/>
                <a:ea typeface="黑体" panose="02010609060101010101" pitchFamily="49" charset="-122"/>
                <a:cs typeface="+mn-cs"/>
              </a:rPr>
              <a:t>外貌</a:t>
            </a:r>
          </a:p>
        </p:txBody>
      </p:sp>
      <p:sp>
        <p:nvSpPr>
          <p:cNvPr id="11" name="空心弧 10"/>
          <p:cNvSpPr/>
          <p:nvPr/>
        </p:nvSpPr>
        <p:spPr>
          <a:xfrm rot="5400000">
            <a:off x="4027224" y="3002758"/>
            <a:ext cx="4536017" cy="935037"/>
          </a:xfrm>
          <a:prstGeom prst="blockArc">
            <a:avLst>
              <a:gd name="adj1" fmla="val 10816830"/>
              <a:gd name="adj2" fmla="val 0"/>
              <a:gd name="adj3" fmla="val 25000"/>
            </a:avLst>
          </a:prstGeom>
        </p:spPr>
        <p:style>
          <a:lnRef idx="2">
            <a:schemeClr val="accent3"/>
          </a:lnRef>
          <a:fillRef idx="1">
            <a:schemeClr val="lt1"/>
          </a:fillRef>
          <a:effectRef idx="0">
            <a:schemeClr val="accent3"/>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p:txBody>
      </p:sp>
      <p:sp>
        <p:nvSpPr>
          <p:cNvPr id="12" name="TextBox 1"/>
          <p:cNvSpPr txBox="1">
            <a:spLocks noChangeArrowheads="1"/>
          </p:cNvSpPr>
          <p:nvPr/>
        </p:nvSpPr>
        <p:spPr bwMode="auto">
          <a:xfrm>
            <a:off x="6634477" y="2040467"/>
            <a:ext cx="1037913" cy="29188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外貌刻画</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linds(vertic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5"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linds(vertical)">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5"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linds(vertical)">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500"/>
                            </p:stCondLst>
                            <p:childTnLst>
                              <p:par>
                                <p:cTn id="29" presetID="22" presetClass="entr" presetSubtype="8"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wipe(left)">
                                      <p:cBhvr>
                                        <p:cTn id="3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2" grpId="0"/>
    </p:bldLst>
  </p:timing>
</p:sld>
</file>

<file path=ppt/slides/slide7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Text Box 6"/>
          <p:cNvSpPr txBox="1">
            <a:spLocks noChangeArrowheads="1"/>
          </p:cNvSpPr>
          <p:nvPr/>
        </p:nvSpPr>
        <p:spPr bwMode="auto">
          <a:xfrm>
            <a:off x="685800" y="1962151"/>
            <a:ext cx="4876800"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他的身量与筋肉都发展到年岁前边去了。二十来岁，他已经很大很高。</a:t>
            </a:r>
          </a:p>
        </p:txBody>
      </p:sp>
      <p:sp>
        <p:nvSpPr>
          <p:cNvPr id="9" name="双波形 8"/>
          <p:cNvSpPr/>
          <p:nvPr/>
        </p:nvSpPr>
        <p:spPr>
          <a:xfrm>
            <a:off x="3586164" y="586318"/>
            <a:ext cx="1812925" cy="1191683"/>
          </a:xfrm>
          <a:prstGeom prst="doubleWave">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黑体" panose="02010609060101010101" pitchFamily="49" charset="-122"/>
                <a:ea typeface="黑体" panose="02010609060101010101" pitchFamily="49" charset="-122"/>
                <a:cs typeface="+mn-cs"/>
              </a:rPr>
              <a:t>身材</a:t>
            </a:r>
          </a:p>
        </p:txBody>
      </p:sp>
      <p:sp>
        <p:nvSpPr>
          <p:cNvPr id="5" name="Text Box 5"/>
          <p:cNvSpPr txBox="1">
            <a:spLocks noChangeArrowheads="1"/>
          </p:cNvSpPr>
          <p:nvPr/>
        </p:nvSpPr>
        <p:spPr bwMode="auto">
          <a:xfrm>
            <a:off x="1565276" y="4995631"/>
            <a:ext cx="3116263" cy="945580"/>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2">
            <a:schemeClr val="accent3"/>
          </a:lnRef>
          <a:fillRef idx="1">
            <a:schemeClr val="lt1"/>
          </a:fillRef>
          <a:effectRef idx="0">
            <a:schemeClr val="accent3"/>
          </a:effectRef>
          <a:fontRef idx="minor">
            <a:schemeClr val="dk1"/>
          </a:fontRef>
        </p:style>
        <p:txBody>
          <a:bodyPr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00"/>
                </a:solidFill>
                <a:effectLst/>
                <a:uLnTx/>
                <a:uFillTx/>
                <a:latin typeface="黑体" panose="02010609060101010101" pitchFamily="49" charset="-122"/>
                <a:ea typeface="黑体" panose="02010609060101010101" pitchFamily="49" charset="-122"/>
                <a:cs typeface="+mn-cs"/>
              </a:rPr>
              <a:t>高大、健壮</a:t>
            </a:r>
          </a:p>
        </p:txBody>
      </p:sp>
      <p:pic>
        <p:nvPicPr>
          <p:cNvPr id="2" name="图片 1"/>
          <p:cNvPicPr>
            <a:picLocks noChangeAspect="1"/>
          </p:cNvPicPr>
          <p:nvPr/>
        </p:nvPicPr>
        <p:blipFill>
          <a:blip r:embed="rId3" cstate="email"/>
          <a:stretch>
            <a:fillRect/>
          </a:stretch>
        </p:blipFill>
        <p:spPr>
          <a:xfrm>
            <a:off x="5661645" y="1843351"/>
            <a:ext cx="2957260" cy="2799745"/>
          </a:xfrm>
          <a:prstGeom prst="round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7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Text Box 11"/>
          <p:cNvSpPr txBox="1">
            <a:spLocks noChangeArrowheads="1"/>
          </p:cNvSpPr>
          <p:nvPr/>
        </p:nvSpPr>
        <p:spPr bwMode="auto">
          <a:xfrm>
            <a:off x="823914" y="931333"/>
            <a:ext cx="7808912"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作者是怎样具体刻画出祥子的健壮的？</a:t>
            </a:r>
          </a:p>
        </p:txBody>
      </p:sp>
      <p:sp>
        <p:nvSpPr>
          <p:cNvPr id="3" name="TextBox 1"/>
          <p:cNvSpPr txBox="1">
            <a:spLocks noChangeArrowheads="1"/>
          </p:cNvSpPr>
          <p:nvPr/>
        </p:nvSpPr>
        <p:spPr bwMode="auto">
          <a:xfrm>
            <a:off x="823914" y="2057400"/>
            <a:ext cx="3919537"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rPr>
              <a:t>铁扇面似的胸</a:t>
            </a:r>
          </a:p>
        </p:txBody>
      </p:sp>
      <p:sp>
        <p:nvSpPr>
          <p:cNvPr id="4" name="TextBox 1"/>
          <p:cNvSpPr txBox="1">
            <a:spLocks noChangeArrowheads="1"/>
          </p:cNvSpPr>
          <p:nvPr/>
        </p:nvSpPr>
        <p:spPr bwMode="auto">
          <a:xfrm>
            <a:off x="823914" y="3016251"/>
            <a:ext cx="3141662"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rPr>
              <a:t>直硬的背</a:t>
            </a:r>
          </a:p>
        </p:txBody>
      </p:sp>
      <p:sp>
        <p:nvSpPr>
          <p:cNvPr id="5" name="TextBox 1"/>
          <p:cNvSpPr txBox="1">
            <a:spLocks noChangeArrowheads="1"/>
          </p:cNvSpPr>
          <p:nvPr/>
        </p:nvSpPr>
        <p:spPr bwMode="auto">
          <a:xfrm>
            <a:off x="823913" y="4083051"/>
            <a:ext cx="512603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rPr>
              <a:t>肩，多么宽，多么威严</a:t>
            </a:r>
          </a:p>
        </p:txBody>
      </p:sp>
      <p:sp>
        <p:nvSpPr>
          <p:cNvPr id="6" name="TextBox 1"/>
          <p:cNvSpPr txBox="1">
            <a:spLocks noChangeArrowheads="1"/>
          </p:cNvSpPr>
          <p:nvPr/>
        </p:nvSpPr>
        <p:spPr bwMode="auto">
          <a:xfrm>
            <a:off x="823913" y="5122333"/>
            <a:ext cx="5126037"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rPr>
              <a:t>“出号”的大脚</a:t>
            </a:r>
          </a:p>
        </p:txBody>
      </p:sp>
      <p:sp>
        <p:nvSpPr>
          <p:cNvPr id="7" name="空心弧 6"/>
          <p:cNvSpPr/>
          <p:nvPr/>
        </p:nvSpPr>
        <p:spPr>
          <a:xfrm rot="5400000">
            <a:off x="3488532" y="3615532"/>
            <a:ext cx="3594100" cy="935037"/>
          </a:xfrm>
          <a:prstGeom prst="blockArc">
            <a:avLst/>
          </a:prstGeom>
        </p:spPr>
        <p:style>
          <a:lnRef idx="2">
            <a:schemeClr val="accent6">
              <a:shade val="50000"/>
            </a:schemeClr>
          </a:lnRef>
          <a:fillRef idx="1">
            <a:schemeClr val="accent6"/>
          </a:fillRef>
          <a:effectRef idx="0">
            <a:schemeClr val="accent6"/>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p:txBody>
      </p:sp>
      <p:sp>
        <p:nvSpPr>
          <p:cNvPr id="8" name="TextBox 1"/>
          <p:cNvSpPr txBox="1">
            <a:spLocks noChangeArrowheads="1"/>
          </p:cNvSpPr>
          <p:nvPr/>
        </p:nvSpPr>
        <p:spPr bwMode="auto">
          <a:xfrm>
            <a:off x="5889625" y="3122084"/>
            <a:ext cx="2381250"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结实健美，生命力旺盛</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ipe(left)">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left)">
                                      <p:cBhvr>
                                        <p:cTn id="27" dur="500"/>
                                        <p:tgtEl>
                                          <p:spTgt spid="7"/>
                                        </p:tgtEl>
                                      </p:cBhvr>
                                    </p:animEffect>
                                  </p:childTnLst>
                                </p:cTn>
                              </p:par>
                            </p:childTnLst>
                          </p:cTn>
                        </p:par>
                        <p:par>
                          <p:cTn id="28" fill="hold">
                            <p:stCondLst>
                              <p:cond delay="500"/>
                            </p:stCondLst>
                            <p:childTnLst>
                              <p:par>
                                <p:cTn id="29" presetID="22" presetClass="entr" presetSubtype="8"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8" grpId="0"/>
    </p:bldLst>
  </p:timing>
</p:sld>
</file>

<file path=ppt/slides/slide7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双波形 1"/>
          <p:cNvSpPr/>
          <p:nvPr/>
        </p:nvSpPr>
        <p:spPr>
          <a:xfrm>
            <a:off x="977901" y="1549401"/>
            <a:ext cx="1812925" cy="1191684"/>
          </a:xfrm>
          <a:prstGeom prst="doubleWave">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黑体" panose="02010609060101010101" pitchFamily="49" charset="-122"/>
                <a:ea typeface="黑体" panose="02010609060101010101" pitchFamily="49" charset="-122"/>
                <a:cs typeface="+mn-cs"/>
              </a:rPr>
              <a:t>体态</a:t>
            </a:r>
          </a:p>
        </p:txBody>
      </p:sp>
      <p:sp>
        <p:nvSpPr>
          <p:cNvPr id="3" name="双波形 2"/>
          <p:cNvSpPr/>
          <p:nvPr/>
        </p:nvSpPr>
        <p:spPr>
          <a:xfrm>
            <a:off x="977901" y="3517901"/>
            <a:ext cx="1812925" cy="1191684"/>
          </a:xfrm>
          <a:prstGeom prst="doubleWave">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黑体" panose="02010609060101010101" pitchFamily="49" charset="-122"/>
                <a:ea typeface="黑体" panose="02010609060101010101" pitchFamily="49" charset="-122"/>
                <a:cs typeface="+mn-cs"/>
              </a:rPr>
              <a:t>衣着</a:t>
            </a:r>
          </a:p>
        </p:txBody>
      </p:sp>
      <p:sp>
        <p:nvSpPr>
          <p:cNvPr id="4" name="TextBox 1"/>
          <p:cNvSpPr txBox="1">
            <a:spLocks noChangeArrowheads="1"/>
          </p:cNvSpPr>
          <p:nvPr/>
        </p:nvSpPr>
        <p:spPr bwMode="auto">
          <a:xfrm>
            <a:off x="2952751" y="1214967"/>
            <a:ext cx="55911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扭头看看自己的肩，多么宽，多么</a:t>
            </a: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rPr>
              <a:t>威严</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p>
        </p:txBody>
      </p:sp>
      <p:sp>
        <p:nvSpPr>
          <p:cNvPr id="5" name="TextBox 1"/>
          <p:cNvSpPr txBox="1">
            <a:spLocks noChangeArrowheads="1"/>
          </p:cNvSpPr>
          <p:nvPr/>
        </p:nvSpPr>
        <p:spPr bwMode="auto">
          <a:xfrm>
            <a:off x="2952750" y="3352800"/>
            <a:ext cx="5437188"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穿上</a:t>
            </a:r>
            <a:r>
              <a:rPr kumimoji="0" lang="zh-CN" altLang="en-US" sz="4265" b="1" i="0" u="none" strike="noStrike" kern="1200" cap="none" spc="0" normalizeH="0" baseline="0" noProof="0">
                <a:ln>
                  <a:noFill/>
                </a:ln>
                <a:solidFill>
                  <a:srgbClr val="C00000"/>
                </a:solidFill>
                <a:effectLst/>
                <a:uLnTx/>
                <a:uFillTx/>
                <a:latin typeface="宋体" panose="02010600030101010101" pitchFamily="2" charset="-122"/>
                <a:ea typeface="宋体" panose="02010600030101010101" pitchFamily="2" charset="-122"/>
                <a:cs typeface="+mn-cs"/>
              </a:rPr>
              <a:t>肥腿的白裤</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，裤脚用鸡肠子带儿系住。</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6"/>
          <p:cNvSpPr txBox="1">
            <a:spLocks noChangeArrowheads="1"/>
          </p:cNvSpPr>
          <p:nvPr/>
        </p:nvSpPr>
        <p:spPr bwMode="auto">
          <a:xfrm>
            <a:off x="534989" y="1341968"/>
            <a:ext cx="8074025"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头不很大，圆眼，肉鼻子，两条眉很短很粗，头上永远剃得发亮；腮上没有多余的肉，脖子可是几乎与头一边儿粗；脸上永远红扑扑的，特别亮的是颧骨与右耳之间一块不小的疤</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小时候在树下睡觉，被驴啃了一口。</a:t>
            </a:r>
          </a:p>
        </p:txBody>
      </p:sp>
      <p:sp>
        <p:nvSpPr>
          <p:cNvPr id="6" name="Text Box 5"/>
          <p:cNvSpPr txBox="1">
            <a:spLocks noChangeArrowheads="1"/>
          </p:cNvSpPr>
          <p:nvPr/>
        </p:nvSpPr>
        <p:spPr bwMode="auto">
          <a:xfrm>
            <a:off x="1944689" y="5606290"/>
            <a:ext cx="5953125" cy="1798826"/>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2">
            <a:schemeClr val="accent3"/>
          </a:lnRef>
          <a:fillRef idx="1">
            <a:schemeClr val="lt1"/>
          </a:fillRef>
          <a:effectRef idx="0">
            <a:schemeClr val="accent3"/>
          </a:effectRef>
          <a:fontRef idx="minor">
            <a:schemeClr val="dk1"/>
          </a:fontRef>
        </p:style>
        <p:txBody>
          <a:bodyPr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00"/>
                </a:solidFill>
                <a:effectLst/>
                <a:uLnTx/>
                <a:uFillTx/>
                <a:latin typeface="黑体" panose="02010609060101010101" pitchFamily="49" charset="-122"/>
                <a:ea typeface="黑体" panose="02010609060101010101" pitchFamily="49" charset="-122"/>
                <a:cs typeface="+mn-cs"/>
              </a:rPr>
              <a:t>年轻、充满朝气、淳朴、健壮</a:t>
            </a:r>
          </a:p>
        </p:txBody>
      </p:sp>
      <p:sp>
        <p:nvSpPr>
          <p:cNvPr id="5" name="双波形 4"/>
          <p:cNvSpPr/>
          <p:nvPr/>
        </p:nvSpPr>
        <p:spPr>
          <a:xfrm>
            <a:off x="3684589" y="279401"/>
            <a:ext cx="1774825" cy="1191684"/>
          </a:xfrm>
          <a:prstGeom prst="doubleWave">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黑体" panose="02010609060101010101" pitchFamily="49" charset="-122"/>
                <a:ea typeface="黑体" panose="02010609060101010101" pitchFamily="49" charset="-122"/>
                <a:cs typeface="+mn-cs"/>
              </a:rPr>
              <a:t>外貌</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6"/>
          <p:cNvSpPr txBox="1">
            <a:spLocks noChangeArrowheads="1"/>
          </p:cNvSpPr>
          <p:nvPr/>
        </p:nvSpPr>
        <p:spPr bwMode="auto">
          <a:xfrm>
            <a:off x="581025" y="1174751"/>
            <a:ext cx="7981950"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到城里以后，他还能头朝下，倒着立半天。这样立着，他觉得，他就很像一棵树，上下没有一个地方不挺脱的。</a:t>
            </a:r>
          </a:p>
        </p:txBody>
      </p:sp>
      <p:sp>
        <p:nvSpPr>
          <p:cNvPr id="48130" name="文本框 16"/>
          <p:cNvSpPr txBox="1">
            <a:spLocks noChangeArrowheads="1"/>
          </p:cNvSpPr>
          <p:nvPr/>
        </p:nvSpPr>
        <p:spPr bwMode="auto">
          <a:xfrm>
            <a:off x="1158876" y="427567"/>
            <a:ext cx="205263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赏析句子</a:t>
            </a:r>
          </a:p>
        </p:txBody>
      </p:sp>
      <p:grpSp>
        <p:nvGrpSpPr>
          <p:cNvPr id="3" name="组合 3"/>
          <p:cNvGrpSpPr/>
          <p:nvPr/>
        </p:nvGrpSpPr>
        <p:grpSpPr bwMode="auto">
          <a:xfrm>
            <a:off x="719139" y="3999975"/>
            <a:ext cx="7370762" cy="1554470"/>
            <a:chOff x="1129144" y="2788769"/>
            <a:chExt cx="7370108" cy="1167698"/>
          </a:xfrm>
        </p:grpSpPr>
        <p:sp>
          <p:nvSpPr>
            <p:cNvPr id="5" name="矩形: 圆角 4"/>
            <p:cNvSpPr/>
            <p:nvPr/>
          </p:nvSpPr>
          <p:spPr>
            <a:xfrm>
              <a:off x="1129144" y="2788770"/>
              <a:ext cx="3649338" cy="1167697"/>
            </a:xfrm>
            <a:prstGeom prst="roundRect">
              <a:avLst/>
            </a:prstGeom>
          </p:spPr>
          <p:style>
            <a:lnRef idx="1">
              <a:schemeClr val="accent3"/>
            </a:lnRef>
            <a:fillRef idx="2">
              <a:schemeClr val="accent3"/>
            </a:fillRef>
            <a:effectRef idx="1">
              <a:schemeClr val="accent3"/>
            </a:effectRef>
            <a:fontRef idx="minor">
              <a:schemeClr val="dk1"/>
            </a:fontRef>
          </p:style>
          <p:txBody>
            <a:bodyPr anchor="ct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头朝下倒立的祥子</a:t>
              </a:r>
            </a:p>
          </p:txBody>
        </p:sp>
        <p:sp>
          <p:nvSpPr>
            <p:cNvPr id="6" name="箭头: 右 5"/>
            <p:cNvSpPr/>
            <p:nvPr/>
          </p:nvSpPr>
          <p:spPr>
            <a:xfrm>
              <a:off x="5132464" y="2903645"/>
              <a:ext cx="947653" cy="392734"/>
            </a:xfrm>
            <a:prstGeom prst="rightArrow">
              <a:avLst/>
            </a:prstGeom>
          </p:spPr>
          <p:style>
            <a:lnRef idx="1">
              <a:schemeClr val="accent3"/>
            </a:lnRef>
            <a:fillRef idx="2">
              <a:schemeClr val="accent3"/>
            </a:fillRef>
            <a:effectRef idx="1">
              <a:schemeClr val="accent3"/>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7" name="矩形: 圆角 6"/>
            <p:cNvSpPr/>
            <p:nvPr/>
          </p:nvSpPr>
          <p:spPr>
            <a:xfrm>
              <a:off x="6364254" y="2788769"/>
              <a:ext cx="2134998" cy="622484"/>
            </a:xfrm>
            <a:prstGeom prst="roundRect">
              <a:avLst/>
            </a:prstGeom>
          </p:spPr>
          <p:style>
            <a:lnRef idx="1">
              <a:schemeClr val="accent3"/>
            </a:lnRef>
            <a:fillRef idx="2">
              <a:schemeClr val="accent3"/>
            </a:fillRef>
            <a:effectRef idx="1">
              <a:schemeClr val="accent3"/>
            </a:effectRef>
            <a:fontRef idx="minor">
              <a:schemeClr val="dk1"/>
            </a:fontRef>
          </p:style>
          <p:txBody>
            <a:bodyPr anchor="ct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一棵树</a:t>
              </a:r>
            </a:p>
          </p:txBody>
        </p:sp>
      </p:grpSp>
      <p:sp>
        <p:nvSpPr>
          <p:cNvPr id="8" name="矩形: 圆角 7"/>
          <p:cNvSpPr/>
          <p:nvPr/>
        </p:nvSpPr>
        <p:spPr>
          <a:xfrm>
            <a:off x="719139" y="5223343"/>
            <a:ext cx="7437437" cy="1844902"/>
          </a:xfrm>
          <a:prstGeom prst="roundRect">
            <a:avLst/>
          </a:prstGeom>
          <a:solidFill>
            <a:srgbClr val="CCFFFF"/>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比喻：挺拔而又健壮，坚韧而富有生机。</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p:cTn id="7" dur="500" fill="hold"/>
                                        <p:tgtEl>
                                          <p:spTgt spid="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7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AutoShape 3"/>
          <p:cNvSpPr/>
          <p:nvPr/>
        </p:nvSpPr>
        <p:spPr bwMode="auto">
          <a:xfrm>
            <a:off x="833439" y="2165352"/>
            <a:ext cx="242887" cy="3312583"/>
          </a:xfrm>
          <a:prstGeom prst="leftBrace">
            <a:avLst>
              <a:gd name="adj1" fmla="val 32628"/>
              <a:gd name="adj2" fmla="val 50000"/>
            </a:avLst>
          </a:prstGeom>
          <a:noFill/>
          <a:ln w="28575">
            <a:solidFill>
              <a:schemeClr val="tx1"/>
            </a:solidFill>
            <a:rou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265" b="0" i="0" u="none" strike="noStrike" kern="1200" cap="none" spc="0" normalizeH="0" baseline="0" noProof="0">
              <a:ln>
                <a:noFill/>
              </a:ln>
              <a:solidFill>
                <a:srgbClr val="FF0000"/>
              </a:solidFill>
              <a:effectLst/>
              <a:uLnTx/>
              <a:uFillTx/>
              <a:latin typeface="Times New Roman" panose="02020603050405020304" pitchFamily="18" charset="0"/>
              <a:ea typeface="宋体" panose="02010600030101010101" pitchFamily="2" charset="-122"/>
              <a:cs typeface="+mn-cs"/>
            </a:endParaRPr>
          </a:p>
        </p:txBody>
      </p:sp>
      <p:sp>
        <p:nvSpPr>
          <p:cNvPr id="20" name="Rectangle 2"/>
          <p:cNvSpPr txBox="1">
            <a:spLocks noChangeArrowheads="1"/>
          </p:cNvSpPr>
          <p:nvPr/>
        </p:nvSpPr>
        <p:spPr bwMode="auto">
          <a:xfrm>
            <a:off x="160338" y="1143001"/>
            <a:ext cx="723900" cy="50313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他像一棵挺脱的树</a:t>
            </a:r>
          </a:p>
        </p:txBody>
      </p:sp>
      <p:sp>
        <p:nvSpPr>
          <p:cNvPr id="22" name="TextBox 13"/>
          <p:cNvSpPr txBox="1">
            <a:spLocks noChangeArrowheads="1"/>
          </p:cNvSpPr>
          <p:nvPr/>
        </p:nvSpPr>
        <p:spPr bwMode="auto">
          <a:xfrm>
            <a:off x="7077076" y="2118785"/>
            <a:ext cx="2066925"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结实健美</a:t>
            </a:r>
            <a:endParaRPr kumimoji="0" lang="en-US" altLang="zh-CN"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生气勃勃</a:t>
            </a:r>
            <a:endParaRPr kumimoji="0" lang="en-US" altLang="zh-CN"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性格坚韧</a:t>
            </a:r>
            <a:endParaRPr kumimoji="0" lang="en-US" altLang="zh-CN"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吃苦耐劳</a:t>
            </a:r>
            <a:endParaRPr kumimoji="0" lang="en-US" altLang="zh-CN"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endParaRPr>
          </a:p>
        </p:txBody>
      </p:sp>
      <p:sp>
        <p:nvSpPr>
          <p:cNvPr id="24" name="Rectangle 2"/>
          <p:cNvSpPr txBox="1">
            <a:spLocks noChangeArrowheads="1"/>
          </p:cNvSpPr>
          <p:nvPr/>
        </p:nvSpPr>
        <p:spPr bwMode="auto">
          <a:xfrm>
            <a:off x="1030289" y="1996017"/>
            <a:ext cx="62198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身材：很大很高</a:t>
            </a:r>
          </a:p>
        </p:txBody>
      </p:sp>
      <p:sp>
        <p:nvSpPr>
          <p:cNvPr id="25" name="Rectangle 2"/>
          <p:cNvSpPr txBox="1">
            <a:spLocks noChangeArrowheads="1"/>
          </p:cNvSpPr>
          <p:nvPr/>
        </p:nvSpPr>
        <p:spPr bwMode="auto">
          <a:xfrm>
            <a:off x="1030289" y="2933700"/>
            <a:ext cx="5900737"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衣着：肥腿的白裤</a:t>
            </a:r>
          </a:p>
        </p:txBody>
      </p:sp>
      <p:sp>
        <p:nvSpPr>
          <p:cNvPr id="26" name="Rectangle 2"/>
          <p:cNvSpPr txBox="1">
            <a:spLocks noChangeArrowheads="1"/>
          </p:cNvSpPr>
          <p:nvPr/>
        </p:nvSpPr>
        <p:spPr bwMode="auto">
          <a:xfrm>
            <a:off x="1030288" y="4806951"/>
            <a:ext cx="590550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外貌：圆眼、肉鼻子、眉毛粗短</a:t>
            </a:r>
          </a:p>
        </p:txBody>
      </p:sp>
      <p:sp>
        <p:nvSpPr>
          <p:cNvPr id="30" name="AutoShape 3"/>
          <p:cNvSpPr/>
          <p:nvPr/>
        </p:nvSpPr>
        <p:spPr bwMode="auto">
          <a:xfrm flipH="1">
            <a:off x="6910389" y="2165352"/>
            <a:ext cx="242887" cy="3312583"/>
          </a:xfrm>
          <a:prstGeom prst="leftBrace">
            <a:avLst>
              <a:gd name="adj1" fmla="val 32581"/>
              <a:gd name="adj2" fmla="val 50000"/>
            </a:avLst>
          </a:prstGeom>
          <a:noFill/>
          <a:ln w="28575">
            <a:solidFill>
              <a:schemeClr val="tx1"/>
            </a:solidFill>
            <a:rou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265" b="0" i="0" u="none" strike="noStrike" kern="1200" cap="none" spc="0" normalizeH="0" baseline="0" noProof="0">
              <a:ln>
                <a:noFill/>
              </a:ln>
              <a:solidFill>
                <a:srgbClr val="FF0000"/>
              </a:solidFill>
              <a:effectLst/>
              <a:uLnTx/>
              <a:uFillTx/>
              <a:latin typeface="Times New Roman" panose="02020603050405020304" pitchFamily="18" charset="0"/>
              <a:ea typeface="宋体" panose="02010600030101010101" pitchFamily="2" charset="-122"/>
              <a:cs typeface="+mn-cs"/>
            </a:endParaRPr>
          </a:p>
        </p:txBody>
      </p:sp>
      <p:sp>
        <p:nvSpPr>
          <p:cNvPr id="31" name="Rectangle 2"/>
          <p:cNvSpPr txBox="1">
            <a:spLocks noChangeArrowheads="1"/>
          </p:cNvSpPr>
          <p:nvPr/>
        </p:nvSpPr>
        <p:spPr bwMode="auto">
          <a:xfrm>
            <a:off x="1030289" y="3869267"/>
            <a:ext cx="584517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体态：威严</a:t>
            </a:r>
          </a:p>
        </p:txBody>
      </p:sp>
      <p:sp>
        <p:nvSpPr>
          <p:cNvPr id="49161" name="文本框 16"/>
          <p:cNvSpPr txBox="1">
            <a:spLocks noChangeArrowheads="1"/>
          </p:cNvSpPr>
          <p:nvPr/>
        </p:nvSpPr>
        <p:spPr bwMode="auto">
          <a:xfrm>
            <a:off x="1133476" y="440267"/>
            <a:ext cx="205263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结构梳理</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down)">
                                      <p:cBhvr>
                                        <p:cTn id="7" dur="500"/>
                                        <p:tgtEl>
                                          <p:spTgt spid="2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down)">
                                      <p:cBhvr>
                                        <p:cTn id="16" dur="500"/>
                                        <p:tgtEl>
                                          <p:spTgt spid="2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wipe(down)">
                                      <p:cBhvr>
                                        <p:cTn id="21" dur="500"/>
                                        <p:tgtEl>
                                          <p:spTgt spid="25"/>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wipe(down)">
                                      <p:cBhvr>
                                        <p:cTn id="26" dur="500"/>
                                        <p:tgtEl>
                                          <p:spTgt spid="31"/>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down)">
                                      <p:cBhvr>
                                        <p:cTn id="31" dur="500"/>
                                        <p:tgtEl>
                                          <p:spTgt spid="26"/>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wipe(down)">
                                      <p:cBhvr>
                                        <p:cTn id="36" dur="500"/>
                                        <p:tgtEl>
                                          <p:spTgt spid="30"/>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wipe(down)">
                                      <p:cBhvr>
                                        <p:cTn id="3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p:bldP spid="22" grpId="0"/>
      <p:bldP spid="24" grpId="0"/>
      <p:bldP spid="25" grpId="0"/>
      <p:bldP spid="26" grpId="0"/>
      <p:bldP spid="30" grpId="0" animBg="1"/>
      <p:bldP spid="31" grpId="0"/>
    </p:bldLst>
  </p:timing>
</p:sld>
</file>

<file path=ppt/slides/slide7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文本框 16"/>
          <p:cNvSpPr txBox="1">
            <a:spLocks noChangeArrowheads="1"/>
          </p:cNvSpPr>
          <p:nvPr/>
        </p:nvSpPr>
        <p:spPr bwMode="auto">
          <a:xfrm>
            <a:off x="1133476" y="440267"/>
            <a:ext cx="205263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主旨概括</a:t>
            </a:r>
          </a:p>
        </p:txBody>
      </p:sp>
      <p:sp>
        <p:nvSpPr>
          <p:cNvPr id="3" name="Text Box 6"/>
          <p:cNvSpPr txBox="1">
            <a:spLocks noChangeArrowheads="1"/>
          </p:cNvSpPr>
          <p:nvPr/>
        </p:nvSpPr>
        <p:spPr bwMode="auto">
          <a:xfrm>
            <a:off x="723900" y="1720852"/>
            <a:ext cx="7696200"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他像一棵挺脱的树</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通过描写祥子的身材、衣着、体态、外貌，向读者展示了年轻的祥子刚进北京城时的形象</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结实健美，充满生命力。</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Text Box 3"/>
          <p:cNvSpPr txBox="1">
            <a:spLocks noChangeArrowheads="1"/>
          </p:cNvSpPr>
          <p:nvPr/>
        </p:nvSpPr>
        <p:spPr bwMode="auto">
          <a:xfrm>
            <a:off x="7445972" y="1432986"/>
            <a:ext cx="923330" cy="43539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两茎灯草</a:t>
            </a:r>
          </a:p>
        </p:txBody>
      </p:sp>
      <p:pic>
        <p:nvPicPr>
          <p:cNvPr id="3" name="图片 2"/>
          <p:cNvPicPr>
            <a:picLocks noChangeAspect="1"/>
          </p:cNvPicPr>
          <p:nvPr/>
        </p:nvPicPr>
        <p:blipFill>
          <a:blip r:embed="rId2" cstate="email"/>
          <a:stretch>
            <a:fillRect/>
          </a:stretch>
        </p:blipFill>
        <p:spPr>
          <a:xfrm>
            <a:off x="975785" y="375419"/>
            <a:ext cx="6348941" cy="6234545"/>
          </a:xfrm>
          <a:prstGeom prst="rect">
            <a:avLst/>
          </a:prstGeom>
          <a:ln>
            <a:noFill/>
          </a:ln>
          <a:effectLst>
            <a:softEdge rad="112500"/>
          </a:effec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7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2"/>
          <p:cNvPicPr>
            <a:picLocks noChangeAspect="1" noChangeArrowheads="1"/>
          </p:cNvPicPr>
          <p:nvPr/>
        </p:nvPicPr>
        <p:blipFill>
          <a:blip r:embed="rId2" cstate="email"/>
          <a:srcRect/>
          <a:stretch>
            <a:fillRect/>
          </a:stretch>
        </p:blipFill>
        <p:spPr bwMode="auto">
          <a:xfrm rot="21411465">
            <a:off x="6307873" y="2014625"/>
            <a:ext cx="2458335" cy="3386317"/>
          </a:xfrm>
          <a:prstGeom prst="rect">
            <a:avLst/>
          </a:prstGeom>
          <a:ln>
            <a:noFill/>
          </a:ln>
          <a:effectLst>
            <a:softEdge rad="112500"/>
          </a:effectLst>
          <a:extLst>
            <a:ext uri="{909E8E84-426E-40DD-AFC4-6F175D3DCCD1}">
              <a14:hiddenFill xmlns:a14="http://schemas.microsoft.com/office/drawing/2010/main" xmlns="">
                <a:solidFill>
                  <a:srgbClr val="FFFFFF"/>
                </a:solidFill>
              </a14:hiddenFill>
            </a:ext>
          </a:extLst>
        </p:spPr>
      </p:pic>
      <p:sp>
        <p:nvSpPr>
          <p:cNvPr id="2" name="矩形 1"/>
          <p:cNvSpPr>
            <a:spLocks noChangeArrowheads="1"/>
          </p:cNvSpPr>
          <p:nvPr/>
        </p:nvSpPr>
        <p:spPr bwMode="auto">
          <a:xfrm>
            <a:off x="639764" y="1549401"/>
            <a:ext cx="5489575" cy="7123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ts val="16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吴敬梓（</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1701—1754</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），字敏轩，号粒民，晚号文木老人，安徽全椒人。清代小说家。</a:t>
            </a:r>
          </a:p>
          <a:p>
            <a:pPr marL="0" marR="0" lvl="0" indent="0" algn="l" defTabSz="1219200" rtl="0" eaLnBrk="1" fontAlgn="base" latinLnBrk="0" hangingPunct="1">
              <a:lnSpc>
                <a:spcPct val="130000"/>
              </a:lnSpc>
              <a:spcBef>
                <a:spcPts val="1600"/>
              </a:spcBef>
              <a:spcAft>
                <a:spcPct val="0"/>
              </a:spcAft>
              <a:buClrTx/>
              <a:buSzTx/>
              <a:buFontTx/>
              <a:buNone/>
              <a:defRPr/>
            </a:pPr>
            <a:r>
              <a:rPr kumimoji="0" lang="zh-CN" altLang="en-US" sz="4265" b="1" i="0" u="none" strike="noStrike" kern="1200" cap="none" spc="0" normalizeH="0" baseline="0" noProof="0">
                <a:ln>
                  <a:noFill/>
                </a:ln>
                <a:solidFill>
                  <a:srgbClr val="FFC000"/>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C0504D"/>
                </a:solidFill>
                <a:effectLst/>
                <a:uLnTx/>
                <a:uFillTx/>
                <a:latin typeface="楷体" panose="02010609060101010101" pitchFamily="49" charset="-122"/>
                <a:ea typeface="楷体" panose="02010609060101010101" pitchFamily="49" charset="-122"/>
                <a:cs typeface="+mn-cs"/>
              </a:rPr>
              <a:t>主要作品：</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儒林外史</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文木山房诗文集</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等。</a:t>
            </a:r>
          </a:p>
        </p:txBody>
      </p:sp>
      <p:sp>
        <p:nvSpPr>
          <p:cNvPr id="53251" name="文本框 104"/>
          <p:cNvSpPr txBox="1">
            <a:spLocks noChangeArrowheads="1"/>
          </p:cNvSpPr>
          <p:nvPr/>
        </p:nvSpPr>
        <p:spPr bwMode="auto">
          <a:xfrm>
            <a:off x="639764" y="406401"/>
            <a:ext cx="2052637"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mn-cs"/>
              </a:rPr>
              <a:t>作者简介</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536576" y="1454464"/>
            <a:ext cx="6437313" cy="15286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marL="0" marR="0" lvl="0" indent="0" algn="l" defTabSz="1219200" rtl="0" eaLnBrk="1" fontAlgn="base" latinLnBrk="0" hangingPunct="1">
              <a:lnSpc>
                <a:spcPts val="56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边读边想，</a:t>
            </a:r>
            <a:r>
              <a:rPr kumimoji="0" lang="zh-CN" altLang="zh-CN"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短文主要写了什么？</a:t>
            </a:r>
            <a:endPar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endParaRPr>
          </a:p>
        </p:txBody>
      </p:sp>
      <p:sp>
        <p:nvSpPr>
          <p:cNvPr id="3" name="Text Box 9"/>
          <p:cNvSpPr txBox="1">
            <a:spLocks noChangeArrowheads="1"/>
          </p:cNvSpPr>
          <p:nvPr/>
        </p:nvSpPr>
        <p:spPr bwMode="auto">
          <a:xfrm>
            <a:off x="536576" y="2243667"/>
            <a:ext cx="8070850" cy="5999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两茎灯草</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记叙了严监生临死前因灯盏点了</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__________</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，伸着两根指头不肯断气，直到赵氏挑掉</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______</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，才一命呜呼的故事，刻画了一个</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______________________</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形象。</a:t>
            </a:r>
          </a:p>
        </p:txBody>
      </p:sp>
      <p:sp>
        <p:nvSpPr>
          <p:cNvPr id="4" name="矩形 3"/>
          <p:cNvSpPr>
            <a:spLocks noChangeArrowheads="1"/>
          </p:cNvSpPr>
          <p:nvPr/>
        </p:nvSpPr>
        <p:spPr bwMode="auto">
          <a:xfrm>
            <a:off x="1947863" y="3263900"/>
            <a:ext cx="238398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两茎灯草</a:t>
            </a:r>
            <a:endParaRPr kumimoji="0" lang="zh-CN" altLang="en-US" sz="4265" b="0"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endParaRPr>
          </a:p>
        </p:txBody>
      </p:sp>
      <p:sp>
        <p:nvSpPr>
          <p:cNvPr id="6" name="矩形 5"/>
          <p:cNvSpPr>
            <a:spLocks noChangeArrowheads="1"/>
          </p:cNvSpPr>
          <p:nvPr/>
        </p:nvSpPr>
        <p:spPr bwMode="auto">
          <a:xfrm>
            <a:off x="3140075" y="4282017"/>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一茎</a:t>
            </a:r>
            <a:endParaRPr kumimoji="0" lang="zh-CN" altLang="en-US" sz="4265" b="0"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endParaRPr>
          </a:p>
        </p:txBody>
      </p:sp>
      <p:sp>
        <p:nvSpPr>
          <p:cNvPr id="7" name="矩形 6"/>
          <p:cNvSpPr>
            <a:spLocks noChangeArrowheads="1"/>
          </p:cNvSpPr>
          <p:nvPr/>
        </p:nvSpPr>
        <p:spPr bwMode="auto">
          <a:xfrm>
            <a:off x="2724150" y="5259917"/>
            <a:ext cx="568296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爱财胜过生命的守财奴</a:t>
            </a:r>
            <a:endParaRPr kumimoji="0" lang="zh-CN" altLang="en-US" sz="4265" b="0"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endParaRPr>
          </a:p>
        </p:txBody>
      </p:sp>
      <p:sp>
        <p:nvSpPr>
          <p:cNvPr id="54278" name="文本框 7"/>
          <p:cNvSpPr txBox="1">
            <a:spLocks noChangeArrowheads="1"/>
          </p:cNvSpPr>
          <p:nvPr/>
        </p:nvSpPr>
        <p:spPr bwMode="auto">
          <a:xfrm>
            <a:off x="550864" y="393701"/>
            <a:ext cx="2052637"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mn-cs"/>
              </a:rPr>
              <a:t>课文解读</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34"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from="(-#ppt_w/2)" to="(#ppt_x)" calcmode="lin" valueType="num">
                                      <p:cBhvr>
                                        <p:cTn id="12" dur="600" fill="hold">
                                          <p:stCondLst>
                                            <p:cond delay="0"/>
                                          </p:stCondLst>
                                        </p:cTn>
                                        <p:tgtEl>
                                          <p:spTgt spid="3"/>
                                        </p:tgtEl>
                                        <p:attrNameLst>
                                          <p:attrName>ppt_x</p:attrName>
                                        </p:attrNameLst>
                                      </p:cBhvr>
                                    </p:anim>
                                    <p:anim from="0" to="-1.0" calcmode="lin" valueType="num">
                                      <p:cBhvr>
                                        <p:cTn id="13" dur="200" decel="50000" autoRev="1" fill="hold">
                                          <p:stCondLst>
                                            <p:cond delay="600"/>
                                          </p:stCondLst>
                                        </p:cTn>
                                        <p:tgtEl>
                                          <p:spTgt spid="3"/>
                                        </p:tgtEl>
                                        <p:attrNameLst>
                                          <p:attrName>xshear</p:attrName>
                                        </p:attrNameLst>
                                      </p:cBhvr>
                                    </p:anim>
                                    <p:animScale>
                                      <p:cBhvr>
                                        <p:cTn id="14" dur="200" decel="100000" autoRev="1" fill="hold">
                                          <p:stCondLst>
                                            <p:cond delay="600"/>
                                          </p:stCondLst>
                                        </p:cTn>
                                        <p:tgtEl>
                                          <p:spTgt spid="3"/>
                                        </p:tgtEl>
                                      </p:cBhvr>
                                      <p:from x="100000" y="100000"/>
                                      <p:to x="80000" y="100000"/>
                                    </p:animScale>
                                    <p:anim by="(#ppt_h/3+#ppt_w*0.1)" calcmode="lin" valueType="num">
                                      <p:cBhvr additive="sum">
                                        <p:cTn id="15" dur="200" decel="100000" autoRev="1" fill="hold">
                                          <p:stCondLst>
                                            <p:cond delay="600"/>
                                          </p:stCondLst>
                                        </p:cTn>
                                        <p:tgtEl>
                                          <p:spTgt spid="3"/>
                                        </p:tgtEl>
                                        <p:attrNameLst>
                                          <p:attrName>ppt_x</p:attrName>
                                        </p:attrNameLst>
                                      </p:cBhvr>
                                    </p:anim>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6" grpId="0"/>
      <p:bldP spid="7" grpId="0"/>
    </p:bldLst>
  </p:timing>
</p:sld>
</file>

<file path=ppt/slides/slide7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579438" y="1166285"/>
            <a:ext cx="8126412"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严监生喉咙里痰响得一进一出，一声不倒一声的，总不得断气，还把手从被单里拿出来，伸着两个指头。</a:t>
            </a:r>
          </a:p>
        </p:txBody>
      </p:sp>
      <p:sp>
        <p:nvSpPr>
          <p:cNvPr id="3" name="矩形 2"/>
          <p:cNvSpPr>
            <a:spLocks noChangeArrowheads="1"/>
          </p:cNvSpPr>
          <p:nvPr/>
        </p:nvSpPr>
        <p:spPr bwMode="auto">
          <a:xfrm>
            <a:off x="4916489" y="3005667"/>
            <a:ext cx="2924175" cy="2455096"/>
          </a:xfrm>
          <a:prstGeom prst="rect">
            <a:avLst/>
          </a:prstGeom>
        </p:spPr>
        <p:style>
          <a:lnRef idx="1">
            <a:schemeClr val="accent5"/>
          </a:lnRef>
          <a:fillRef idx="2">
            <a:schemeClr val="accent5"/>
          </a:fillRef>
          <a:effectRef idx="1">
            <a:schemeClr val="accent5"/>
          </a:effectRef>
          <a:fontRef idx="minor">
            <a:schemeClr val="dk1"/>
          </a:fontRef>
        </p:style>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为的是并不重要的两茎灯草</a:t>
            </a:r>
          </a:p>
        </p:txBody>
      </p:sp>
      <p:cxnSp>
        <p:nvCxnSpPr>
          <p:cNvPr id="5" name="直接连接符 4"/>
          <p:cNvCxnSpPr/>
          <p:nvPr/>
        </p:nvCxnSpPr>
        <p:spPr>
          <a:xfrm>
            <a:off x="1795464" y="3600451"/>
            <a:ext cx="2732087" cy="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7" name="矩形 6"/>
          <p:cNvSpPr>
            <a:spLocks noChangeArrowheads="1"/>
          </p:cNvSpPr>
          <p:nvPr/>
        </p:nvSpPr>
        <p:spPr bwMode="auto">
          <a:xfrm>
            <a:off x="954089" y="4817534"/>
            <a:ext cx="7377112"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    笔法犀利，令人发笑，这样一个爱财胜过生命的守财奴的形象跃然纸上。</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7" grpId="0"/>
    </p:bldLst>
  </p:timing>
</p:sld>
</file>

<file path=ppt/slides/slide7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681038" y="1309286"/>
            <a:ext cx="7781925"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zh-CN"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严监生喉咙里痰响得一进一出，一声不倒一声的，真难受啊，真痛苦啊，可他在难受中总不得断气，在痛苦中挣扎着伸出两个指头，到底严监生有什么放心不下，有什么牵挂呢？</a:t>
            </a:r>
            <a:endPar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nvGraphicFramePr>
        <p:xfrm>
          <a:off x="215900" y="1460501"/>
          <a:ext cx="8743950" cy="4504267"/>
        </p:xfrm>
        <a:graphic>
          <a:graphicData uri="http://schemas.openxmlformats.org/drawingml/2006/table">
            <a:tbl>
              <a:tblPr firstRow="1" firstCol="1" bandRow="1">
                <a:tableStyleId>{5C22544A-7EE6-4342-B048-85BDC9FD1C3A}</a:tableStyleId>
              </a:tblPr>
              <a:tblGrid>
                <a:gridCol w="1062194"/>
                <a:gridCol w="1585756"/>
                <a:gridCol w="6096000"/>
              </a:tblGrid>
              <a:tr h="810412">
                <a:tc>
                  <a:txBody>
                    <a:bodyPr/>
                    <a:lstStyle/>
                    <a:p>
                      <a:pPr algn="just">
                        <a:lnSpc>
                          <a:spcPct val="130000"/>
                        </a:lnSpc>
                        <a:spcAft>
                          <a:spcPts val="0"/>
                        </a:spcAft>
                      </a:pPr>
                      <a:r>
                        <a:rPr lang="zh-CN" sz="3200" b="1" kern="100" dirty="0">
                          <a:effectLst/>
                        </a:rPr>
                        <a:t>人物</a:t>
                      </a:r>
                      <a:endParaRPr lang="zh-CN" sz="3200" b="1" kern="100" dirty="0">
                        <a:effectLst/>
                        <a:latin typeface="Calibri" panose="020F0502020204030204"/>
                        <a:ea typeface="宋体" panose="02010600030101010101" pitchFamily="2" charset="-122"/>
                        <a:cs typeface="Times New Roman" panose="02020603050405020304"/>
                      </a:endParaRPr>
                    </a:p>
                  </a:txBody>
                  <a:tcPr marL="68580" marR="68580" marT="0" marB="0" anchor="ctr" anchorCtr="1"/>
                </a:tc>
                <a:tc>
                  <a:txBody>
                    <a:bodyPr/>
                    <a:lstStyle/>
                    <a:p>
                      <a:pPr algn="just">
                        <a:lnSpc>
                          <a:spcPct val="130000"/>
                        </a:lnSpc>
                        <a:spcAft>
                          <a:spcPts val="0"/>
                        </a:spcAft>
                      </a:pPr>
                      <a:r>
                        <a:rPr lang="zh-CN" sz="3200" b="1" kern="100" dirty="0">
                          <a:effectLst/>
                        </a:rPr>
                        <a:t>猜测内容</a:t>
                      </a:r>
                      <a:endParaRPr lang="zh-CN" sz="3200" b="1" kern="100" dirty="0">
                        <a:effectLst/>
                        <a:latin typeface="Calibri" panose="020F0502020204030204"/>
                        <a:ea typeface="宋体" panose="02010600030101010101" pitchFamily="2" charset="-122"/>
                        <a:cs typeface="Times New Roman" panose="02020603050405020304"/>
                      </a:endParaRPr>
                    </a:p>
                  </a:txBody>
                  <a:tcPr marL="68580" marR="68580" marT="0" marB="0" anchor="ctr" anchorCtr="1"/>
                </a:tc>
                <a:tc>
                  <a:txBody>
                    <a:bodyPr/>
                    <a:lstStyle/>
                    <a:p>
                      <a:pPr algn="l">
                        <a:lnSpc>
                          <a:spcPct val="130000"/>
                        </a:lnSpc>
                        <a:spcAft>
                          <a:spcPts val="0"/>
                        </a:spcAft>
                      </a:pPr>
                      <a:r>
                        <a:rPr lang="zh-CN" sz="3200" b="1" kern="100" dirty="0">
                          <a:effectLst/>
                        </a:rPr>
                        <a:t>严监生表现</a:t>
                      </a:r>
                      <a:endParaRPr lang="zh-CN" sz="3200" b="1" kern="100" dirty="0">
                        <a:effectLst/>
                        <a:latin typeface="Calibri" panose="020F0502020204030204"/>
                        <a:ea typeface="宋体" panose="02010600030101010101" pitchFamily="2" charset="-122"/>
                        <a:cs typeface="Times New Roman" panose="02020603050405020304"/>
                      </a:endParaRPr>
                    </a:p>
                  </a:txBody>
                  <a:tcPr marL="68580" marR="68580" marT="0" marB="0" anchor="ctr" anchorCtr="1"/>
                </a:tc>
              </a:tr>
              <a:tr h="810412">
                <a:tc>
                  <a:txBody>
                    <a:bodyPr/>
                    <a:lstStyle/>
                    <a:p>
                      <a:pPr algn="just">
                        <a:lnSpc>
                          <a:spcPct val="130000"/>
                        </a:lnSpc>
                        <a:spcAft>
                          <a:spcPts val="0"/>
                        </a:spcAft>
                      </a:pPr>
                      <a:r>
                        <a:rPr lang="zh-CN" sz="3200" b="1" kern="100" dirty="0">
                          <a:effectLst/>
                        </a:rPr>
                        <a:t>大侄子</a:t>
                      </a:r>
                      <a:endParaRPr lang="zh-CN" sz="3200" b="1" kern="100" dirty="0">
                        <a:effectLst/>
                        <a:latin typeface="Calibri" panose="020F0502020204030204"/>
                        <a:ea typeface="宋体" panose="02010600030101010101" pitchFamily="2" charset="-122"/>
                        <a:cs typeface="Times New Roman" panose="02020603050405020304"/>
                      </a:endParaRPr>
                    </a:p>
                  </a:txBody>
                  <a:tcPr marL="68580" marR="68580" marT="0" marB="0" anchor="ctr" anchorCtr="1"/>
                </a:tc>
                <a:tc>
                  <a:txBody>
                    <a:bodyPr/>
                    <a:lstStyle/>
                    <a:p>
                      <a:pPr algn="just">
                        <a:lnSpc>
                          <a:spcPct val="130000"/>
                        </a:lnSpc>
                        <a:spcAft>
                          <a:spcPts val="0"/>
                        </a:spcAft>
                      </a:pPr>
                      <a:endParaRPr lang="zh-CN" sz="3200" b="1" kern="100" dirty="0">
                        <a:effectLst/>
                        <a:latin typeface="Calibri" panose="020F0502020204030204"/>
                        <a:ea typeface="宋体" panose="02010600030101010101" pitchFamily="2" charset="-122"/>
                        <a:cs typeface="Times New Roman" panose="02020603050405020304"/>
                      </a:endParaRPr>
                    </a:p>
                  </a:txBody>
                  <a:tcPr marL="68580" marR="68580" marT="0" marB="0" anchor="ctr" anchorCtr="1"/>
                </a:tc>
                <a:tc>
                  <a:txBody>
                    <a:bodyPr/>
                    <a:lstStyle/>
                    <a:p>
                      <a:pPr algn="l">
                        <a:lnSpc>
                          <a:spcPct val="130000"/>
                        </a:lnSpc>
                        <a:spcAft>
                          <a:spcPts val="0"/>
                        </a:spcAft>
                      </a:pPr>
                      <a:endParaRPr lang="zh-CN" sz="3200" b="1" kern="100" dirty="0">
                        <a:effectLst/>
                        <a:latin typeface="Calibri" panose="020F0502020204030204"/>
                        <a:ea typeface="宋体" panose="02010600030101010101" pitchFamily="2" charset="-122"/>
                        <a:cs typeface="Times New Roman" panose="02020603050405020304"/>
                      </a:endParaRPr>
                    </a:p>
                  </a:txBody>
                  <a:tcPr marL="68580" marR="68580" marT="0" marB="0" anchor="ctr"/>
                </a:tc>
              </a:tr>
              <a:tr h="1262619">
                <a:tc>
                  <a:txBody>
                    <a:bodyPr/>
                    <a:lstStyle/>
                    <a:p>
                      <a:pPr algn="just">
                        <a:lnSpc>
                          <a:spcPct val="130000"/>
                        </a:lnSpc>
                        <a:spcAft>
                          <a:spcPts val="0"/>
                        </a:spcAft>
                      </a:pPr>
                      <a:r>
                        <a:rPr lang="zh-CN" sz="3200" b="1" kern="100" dirty="0">
                          <a:effectLst/>
                        </a:rPr>
                        <a:t>二侄子</a:t>
                      </a:r>
                      <a:endParaRPr lang="zh-CN" sz="3200" b="1" kern="100" dirty="0">
                        <a:effectLst/>
                        <a:latin typeface="Calibri" panose="020F0502020204030204"/>
                        <a:ea typeface="宋体" panose="02010600030101010101" pitchFamily="2" charset="-122"/>
                        <a:cs typeface="Times New Roman" panose="02020603050405020304"/>
                      </a:endParaRPr>
                    </a:p>
                  </a:txBody>
                  <a:tcPr marL="68580" marR="68580" marT="0" marB="0" anchor="ctr" anchorCtr="1"/>
                </a:tc>
                <a:tc>
                  <a:txBody>
                    <a:bodyPr/>
                    <a:lstStyle/>
                    <a:p>
                      <a:pPr algn="just">
                        <a:lnSpc>
                          <a:spcPct val="130000"/>
                        </a:lnSpc>
                        <a:spcAft>
                          <a:spcPts val="0"/>
                        </a:spcAft>
                      </a:pPr>
                      <a:endParaRPr lang="zh-CN" sz="3200" b="1" kern="100" dirty="0">
                        <a:effectLst/>
                        <a:latin typeface="Calibri" panose="020F0502020204030204"/>
                        <a:ea typeface="宋体" panose="02010600030101010101" pitchFamily="2" charset="-122"/>
                        <a:cs typeface="Times New Roman" panose="02020603050405020304"/>
                      </a:endParaRPr>
                    </a:p>
                  </a:txBody>
                  <a:tcPr marL="68580" marR="68580" marT="0" marB="0" anchor="ctr" anchorCtr="1"/>
                </a:tc>
                <a:tc>
                  <a:txBody>
                    <a:bodyPr/>
                    <a:lstStyle/>
                    <a:p>
                      <a:pPr algn="l">
                        <a:lnSpc>
                          <a:spcPct val="130000"/>
                        </a:lnSpc>
                        <a:spcAft>
                          <a:spcPts val="0"/>
                        </a:spcAft>
                      </a:pPr>
                      <a:endParaRPr lang="zh-CN" sz="3200" b="1" kern="100" dirty="0">
                        <a:effectLst/>
                        <a:latin typeface="Calibri" panose="020F0502020204030204"/>
                        <a:ea typeface="宋体" panose="02010600030101010101" pitchFamily="2" charset="-122"/>
                        <a:cs typeface="Times New Roman" panose="02020603050405020304"/>
                      </a:endParaRPr>
                    </a:p>
                  </a:txBody>
                  <a:tcPr marL="68580" marR="68580" marT="0" marB="0" anchor="ctr"/>
                </a:tc>
              </a:tr>
              <a:tr h="810412">
                <a:tc>
                  <a:txBody>
                    <a:bodyPr/>
                    <a:lstStyle/>
                    <a:p>
                      <a:pPr algn="just">
                        <a:lnSpc>
                          <a:spcPct val="130000"/>
                        </a:lnSpc>
                        <a:spcAft>
                          <a:spcPts val="0"/>
                        </a:spcAft>
                      </a:pPr>
                      <a:r>
                        <a:rPr lang="zh-CN" sz="3200" b="1" kern="100" dirty="0">
                          <a:effectLst/>
                        </a:rPr>
                        <a:t>奶妈</a:t>
                      </a:r>
                      <a:endParaRPr lang="zh-CN" sz="3200" b="1" kern="100" dirty="0">
                        <a:effectLst/>
                        <a:latin typeface="Calibri" panose="020F0502020204030204"/>
                        <a:ea typeface="宋体" panose="02010600030101010101" pitchFamily="2" charset="-122"/>
                        <a:cs typeface="Times New Roman" panose="02020603050405020304"/>
                      </a:endParaRPr>
                    </a:p>
                  </a:txBody>
                  <a:tcPr marL="68580" marR="68580" marT="0" marB="0" anchor="ctr" anchorCtr="1"/>
                </a:tc>
                <a:tc>
                  <a:txBody>
                    <a:bodyPr/>
                    <a:lstStyle/>
                    <a:p>
                      <a:pPr algn="just">
                        <a:lnSpc>
                          <a:spcPct val="130000"/>
                        </a:lnSpc>
                        <a:spcAft>
                          <a:spcPts val="0"/>
                        </a:spcAft>
                      </a:pPr>
                      <a:endParaRPr lang="zh-CN" sz="3200" b="1" kern="100" dirty="0">
                        <a:effectLst/>
                        <a:latin typeface="Calibri" panose="020F0502020204030204"/>
                        <a:ea typeface="宋体" panose="02010600030101010101" pitchFamily="2" charset="-122"/>
                        <a:cs typeface="Times New Roman" panose="02020603050405020304"/>
                      </a:endParaRPr>
                    </a:p>
                  </a:txBody>
                  <a:tcPr marL="68580" marR="68580" marT="0" marB="0" anchor="ctr" anchorCtr="1"/>
                </a:tc>
                <a:tc>
                  <a:txBody>
                    <a:bodyPr/>
                    <a:lstStyle/>
                    <a:p>
                      <a:pPr algn="l">
                        <a:lnSpc>
                          <a:spcPct val="130000"/>
                        </a:lnSpc>
                        <a:spcAft>
                          <a:spcPts val="0"/>
                        </a:spcAft>
                      </a:pPr>
                      <a:endParaRPr lang="zh-CN" sz="3200" b="1" kern="100" dirty="0">
                        <a:effectLst/>
                        <a:latin typeface="Calibri" panose="020F0502020204030204"/>
                        <a:ea typeface="宋体" panose="02010600030101010101" pitchFamily="2" charset="-122"/>
                        <a:cs typeface="Times New Roman" panose="02020603050405020304"/>
                      </a:endParaRPr>
                    </a:p>
                  </a:txBody>
                  <a:tcPr marL="68580" marR="68580" marT="0" marB="0" anchor="ctr"/>
                </a:tc>
              </a:tr>
              <a:tr h="810412">
                <a:tc>
                  <a:txBody>
                    <a:bodyPr/>
                    <a:lstStyle/>
                    <a:p>
                      <a:pPr algn="just">
                        <a:lnSpc>
                          <a:spcPct val="130000"/>
                        </a:lnSpc>
                        <a:spcAft>
                          <a:spcPts val="0"/>
                        </a:spcAft>
                      </a:pPr>
                      <a:r>
                        <a:rPr lang="zh-CN" sz="3200" b="1" kern="100" dirty="0">
                          <a:effectLst/>
                        </a:rPr>
                        <a:t>赵氏</a:t>
                      </a:r>
                      <a:endParaRPr lang="zh-CN" sz="3200" b="1" kern="100" dirty="0">
                        <a:effectLst/>
                        <a:latin typeface="Calibri" panose="020F0502020204030204"/>
                        <a:ea typeface="宋体" panose="02010600030101010101" pitchFamily="2" charset="-122"/>
                        <a:cs typeface="Times New Roman" panose="02020603050405020304"/>
                      </a:endParaRPr>
                    </a:p>
                  </a:txBody>
                  <a:tcPr marL="68580" marR="68580" marT="0" marB="0" anchor="ctr" anchorCtr="1"/>
                </a:tc>
                <a:tc>
                  <a:txBody>
                    <a:bodyPr/>
                    <a:lstStyle/>
                    <a:p>
                      <a:pPr algn="just">
                        <a:lnSpc>
                          <a:spcPct val="130000"/>
                        </a:lnSpc>
                        <a:spcAft>
                          <a:spcPts val="0"/>
                        </a:spcAft>
                      </a:pPr>
                      <a:endParaRPr lang="zh-CN" sz="3200" b="1" kern="100" dirty="0">
                        <a:effectLst/>
                        <a:latin typeface="Calibri" panose="020F0502020204030204"/>
                        <a:ea typeface="宋体" panose="02010600030101010101" pitchFamily="2" charset="-122"/>
                        <a:cs typeface="Times New Roman" panose="02020603050405020304"/>
                      </a:endParaRPr>
                    </a:p>
                  </a:txBody>
                  <a:tcPr marL="68580" marR="68580" marT="0" marB="0" anchor="ctr" anchorCtr="1"/>
                </a:tc>
                <a:tc>
                  <a:txBody>
                    <a:bodyPr/>
                    <a:lstStyle/>
                    <a:p>
                      <a:pPr algn="l">
                        <a:lnSpc>
                          <a:spcPct val="130000"/>
                        </a:lnSpc>
                        <a:spcAft>
                          <a:spcPts val="0"/>
                        </a:spcAft>
                      </a:pPr>
                      <a:endParaRPr lang="zh-CN" sz="3200" b="1" kern="100" dirty="0">
                        <a:effectLst/>
                        <a:latin typeface="Calibri" panose="020F0502020204030204"/>
                        <a:ea typeface="宋体" panose="02010600030101010101" pitchFamily="2" charset="-122"/>
                        <a:cs typeface="Times New Roman" panose="02020603050405020304"/>
                      </a:endParaRPr>
                    </a:p>
                  </a:txBody>
                  <a:tcPr marL="68580" marR="68580" marT="0" marB="0" anchor="ctr"/>
                </a:tc>
              </a:tr>
            </a:tbl>
          </a:graphicData>
        </a:graphic>
      </p:graphicFrame>
      <p:graphicFrame>
        <p:nvGraphicFramePr>
          <p:cNvPr id="2" name="表格 1"/>
          <p:cNvGraphicFramePr>
            <a:graphicFrameLocks noGrp="1"/>
          </p:cNvGraphicFramePr>
          <p:nvPr/>
        </p:nvGraphicFramePr>
        <p:xfrm>
          <a:off x="225426" y="1460500"/>
          <a:ext cx="8743949" cy="4508500"/>
        </p:xfrm>
        <a:graphic>
          <a:graphicData uri="http://schemas.openxmlformats.org/drawingml/2006/table">
            <a:tbl>
              <a:tblPr firstRow="1" firstCol="1" bandRow="1">
                <a:tableStyleId>{5C22544A-7EE6-4342-B048-85BDC9FD1C3A}</a:tableStyleId>
              </a:tblPr>
              <a:tblGrid>
                <a:gridCol w="1207258"/>
                <a:gridCol w="1767385"/>
                <a:gridCol w="5769307"/>
              </a:tblGrid>
              <a:tr h="810133">
                <a:tc>
                  <a:txBody>
                    <a:bodyPr/>
                    <a:lstStyle/>
                    <a:p>
                      <a:pPr algn="just">
                        <a:lnSpc>
                          <a:spcPct val="130000"/>
                        </a:lnSpc>
                        <a:spcAft>
                          <a:spcPts val="0"/>
                        </a:spcAft>
                      </a:pPr>
                      <a:r>
                        <a:rPr lang="zh-CN" sz="4000" b="1" kern="100" dirty="0">
                          <a:effectLst/>
                        </a:rPr>
                        <a:t>人物</a:t>
                      </a:r>
                      <a:endParaRPr lang="zh-CN" sz="4000" b="1" kern="100" dirty="0">
                        <a:effectLst/>
                        <a:latin typeface="Calibri" panose="020F0502020204030204"/>
                        <a:ea typeface="宋体" panose="02010600030101010101" pitchFamily="2" charset="-122"/>
                        <a:cs typeface="Times New Roman" panose="02020603050405020304"/>
                      </a:endParaRPr>
                    </a:p>
                  </a:txBody>
                  <a:tcPr marL="68580" marR="68580" marT="0" marB="0" anchor="ctr" anchorCtr="1"/>
                </a:tc>
                <a:tc>
                  <a:txBody>
                    <a:bodyPr/>
                    <a:lstStyle/>
                    <a:p>
                      <a:pPr algn="just">
                        <a:lnSpc>
                          <a:spcPct val="130000"/>
                        </a:lnSpc>
                        <a:spcAft>
                          <a:spcPts val="0"/>
                        </a:spcAft>
                      </a:pPr>
                      <a:r>
                        <a:rPr lang="zh-CN" sz="4000" b="1" kern="100" dirty="0">
                          <a:effectLst/>
                        </a:rPr>
                        <a:t>猜测内容</a:t>
                      </a:r>
                      <a:endParaRPr lang="zh-CN" sz="4000" b="1" kern="100" dirty="0">
                        <a:effectLst/>
                        <a:latin typeface="Calibri" panose="020F0502020204030204"/>
                        <a:ea typeface="宋体" panose="02010600030101010101" pitchFamily="2" charset="-122"/>
                        <a:cs typeface="Times New Roman" panose="02020603050405020304"/>
                      </a:endParaRPr>
                    </a:p>
                  </a:txBody>
                  <a:tcPr marL="68580" marR="68580" marT="0" marB="0" anchor="ctr" anchorCtr="1"/>
                </a:tc>
                <a:tc>
                  <a:txBody>
                    <a:bodyPr/>
                    <a:lstStyle/>
                    <a:p>
                      <a:pPr algn="l">
                        <a:lnSpc>
                          <a:spcPct val="130000"/>
                        </a:lnSpc>
                        <a:spcAft>
                          <a:spcPts val="0"/>
                        </a:spcAft>
                      </a:pPr>
                      <a:r>
                        <a:rPr lang="zh-CN" sz="4000" b="1" kern="100" dirty="0">
                          <a:effectLst/>
                        </a:rPr>
                        <a:t>严监生表现</a:t>
                      </a:r>
                      <a:endParaRPr lang="zh-CN" sz="4000" b="1" kern="100" dirty="0">
                        <a:effectLst/>
                        <a:latin typeface="Calibri" panose="020F0502020204030204"/>
                        <a:ea typeface="宋体" panose="02010600030101010101" pitchFamily="2" charset="-122"/>
                        <a:cs typeface="Times New Roman" panose="02020603050405020304"/>
                      </a:endParaRPr>
                    </a:p>
                  </a:txBody>
                  <a:tcPr marL="68580" marR="68580" marT="0" marB="0" anchor="ctr" anchorCtr="1"/>
                </a:tc>
              </a:tr>
              <a:tr h="810133">
                <a:tc>
                  <a:txBody>
                    <a:bodyPr/>
                    <a:lstStyle/>
                    <a:p>
                      <a:pPr algn="just">
                        <a:lnSpc>
                          <a:spcPct val="130000"/>
                        </a:lnSpc>
                        <a:spcAft>
                          <a:spcPts val="0"/>
                        </a:spcAft>
                      </a:pPr>
                      <a:endParaRPr lang="zh-CN" sz="4000" b="1" kern="100" dirty="0">
                        <a:effectLst/>
                        <a:latin typeface="Calibri" panose="020F0502020204030204"/>
                        <a:ea typeface="宋体" panose="02010600030101010101" pitchFamily="2" charset="-122"/>
                        <a:cs typeface="Times New Roman" panose="02020603050405020304"/>
                      </a:endParaRPr>
                    </a:p>
                  </a:txBody>
                  <a:tcPr marL="68580" marR="68580" marT="0" marB="0" anchor="ctr" anchorCtr="1"/>
                </a:tc>
                <a:tc>
                  <a:txBody>
                    <a:bodyPr/>
                    <a:lstStyle/>
                    <a:p>
                      <a:pPr algn="just">
                        <a:lnSpc>
                          <a:spcPct val="130000"/>
                        </a:lnSpc>
                        <a:spcAft>
                          <a:spcPts val="0"/>
                        </a:spcAft>
                      </a:pPr>
                      <a:endParaRPr lang="zh-CN" sz="4000" b="1" kern="100" dirty="0">
                        <a:effectLst/>
                        <a:latin typeface="Calibri" panose="020F0502020204030204"/>
                        <a:ea typeface="宋体" panose="02010600030101010101" pitchFamily="2" charset="-122"/>
                        <a:cs typeface="Times New Roman" panose="02020603050405020304"/>
                      </a:endParaRPr>
                    </a:p>
                  </a:txBody>
                  <a:tcPr marL="68580" marR="68580" marT="0" marB="0" anchor="ctr" anchorCtr="1"/>
                </a:tc>
                <a:tc>
                  <a:txBody>
                    <a:bodyPr/>
                    <a:lstStyle/>
                    <a:p>
                      <a:pPr algn="l">
                        <a:lnSpc>
                          <a:spcPct val="130000"/>
                        </a:lnSpc>
                        <a:spcAft>
                          <a:spcPts val="0"/>
                        </a:spcAft>
                      </a:pPr>
                      <a:endParaRPr lang="zh-CN" sz="4000" b="1" kern="100" dirty="0">
                        <a:solidFill>
                          <a:srgbClr val="FF00FF"/>
                        </a:solidFill>
                        <a:effectLst/>
                        <a:latin typeface="Calibri" panose="020F0502020204030204"/>
                        <a:ea typeface="宋体" panose="02010600030101010101" pitchFamily="2" charset="-122"/>
                        <a:cs typeface="Times New Roman" panose="02020603050405020304"/>
                      </a:endParaRPr>
                    </a:p>
                  </a:txBody>
                  <a:tcPr marL="68580" marR="68580" marT="0" marB="0" anchor="ctr"/>
                </a:tc>
              </a:tr>
              <a:tr h="1267968">
                <a:tc>
                  <a:txBody>
                    <a:bodyPr/>
                    <a:lstStyle/>
                    <a:p>
                      <a:pPr algn="just">
                        <a:lnSpc>
                          <a:spcPct val="130000"/>
                        </a:lnSpc>
                        <a:spcAft>
                          <a:spcPts val="0"/>
                        </a:spcAft>
                      </a:pPr>
                      <a:endParaRPr lang="zh-CN" sz="4000" b="1" kern="100" dirty="0">
                        <a:effectLst/>
                        <a:latin typeface="Calibri" panose="020F0502020204030204"/>
                        <a:ea typeface="宋体" panose="02010600030101010101" pitchFamily="2" charset="-122"/>
                        <a:cs typeface="Times New Roman" panose="02020603050405020304"/>
                      </a:endParaRPr>
                    </a:p>
                  </a:txBody>
                  <a:tcPr marL="68580" marR="68580" marT="0" marB="0" anchor="ctr" anchorCtr="1"/>
                </a:tc>
                <a:tc>
                  <a:txBody>
                    <a:bodyPr/>
                    <a:lstStyle/>
                    <a:p>
                      <a:pPr algn="just">
                        <a:lnSpc>
                          <a:spcPct val="130000"/>
                        </a:lnSpc>
                        <a:spcAft>
                          <a:spcPts val="0"/>
                        </a:spcAft>
                      </a:pPr>
                      <a:endParaRPr lang="zh-CN" sz="4000" b="1" kern="100" dirty="0">
                        <a:effectLst/>
                        <a:latin typeface="Calibri" panose="020F0502020204030204"/>
                        <a:ea typeface="宋体" panose="02010600030101010101" pitchFamily="2" charset="-122"/>
                        <a:cs typeface="Times New Roman" panose="02020603050405020304"/>
                      </a:endParaRPr>
                    </a:p>
                  </a:txBody>
                  <a:tcPr marL="68580" marR="68580" marT="0" marB="0" anchor="ctr" anchorCtr="1"/>
                </a:tc>
                <a:tc>
                  <a:txBody>
                    <a:bodyPr/>
                    <a:lstStyle/>
                    <a:p>
                      <a:pPr algn="l">
                        <a:lnSpc>
                          <a:spcPct val="130000"/>
                        </a:lnSpc>
                        <a:spcAft>
                          <a:spcPts val="0"/>
                        </a:spcAft>
                      </a:pPr>
                      <a:endParaRPr lang="zh-CN" sz="4000" b="1" kern="100" dirty="0">
                        <a:solidFill>
                          <a:srgbClr val="FF00FF"/>
                        </a:solidFill>
                        <a:effectLst/>
                        <a:latin typeface="Calibri" panose="020F0502020204030204"/>
                        <a:ea typeface="宋体" panose="02010600030101010101" pitchFamily="2" charset="-122"/>
                        <a:cs typeface="Times New Roman" panose="02020603050405020304"/>
                      </a:endParaRPr>
                    </a:p>
                  </a:txBody>
                  <a:tcPr marL="68580" marR="68580" marT="0" marB="0" anchor="ctr"/>
                </a:tc>
              </a:tr>
              <a:tr h="810133">
                <a:tc>
                  <a:txBody>
                    <a:bodyPr/>
                    <a:lstStyle/>
                    <a:p>
                      <a:pPr algn="just">
                        <a:lnSpc>
                          <a:spcPct val="130000"/>
                        </a:lnSpc>
                        <a:spcAft>
                          <a:spcPts val="0"/>
                        </a:spcAft>
                      </a:pPr>
                      <a:endParaRPr lang="zh-CN" sz="4000" b="1" kern="100" dirty="0">
                        <a:effectLst/>
                        <a:latin typeface="Calibri" panose="020F0502020204030204"/>
                        <a:ea typeface="宋体" panose="02010600030101010101" pitchFamily="2" charset="-122"/>
                        <a:cs typeface="Times New Roman" panose="02020603050405020304"/>
                      </a:endParaRPr>
                    </a:p>
                  </a:txBody>
                  <a:tcPr marL="68580" marR="68580" marT="0" marB="0" anchor="ctr" anchorCtr="1"/>
                </a:tc>
                <a:tc>
                  <a:txBody>
                    <a:bodyPr/>
                    <a:lstStyle/>
                    <a:p>
                      <a:pPr algn="just">
                        <a:lnSpc>
                          <a:spcPct val="130000"/>
                        </a:lnSpc>
                        <a:spcAft>
                          <a:spcPts val="0"/>
                        </a:spcAft>
                      </a:pPr>
                      <a:endParaRPr lang="zh-CN" sz="4000" b="1" kern="100" dirty="0">
                        <a:effectLst/>
                        <a:latin typeface="Calibri" panose="020F0502020204030204"/>
                        <a:ea typeface="宋体" panose="02010600030101010101" pitchFamily="2" charset="-122"/>
                        <a:cs typeface="Times New Roman" panose="02020603050405020304"/>
                      </a:endParaRPr>
                    </a:p>
                  </a:txBody>
                  <a:tcPr marL="68580" marR="68580" marT="0" marB="0" anchor="ctr" anchorCtr="1"/>
                </a:tc>
                <a:tc>
                  <a:txBody>
                    <a:bodyPr/>
                    <a:lstStyle/>
                    <a:p>
                      <a:pPr algn="l">
                        <a:lnSpc>
                          <a:spcPct val="130000"/>
                        </a:lnSpc>
                        <a:spcAft>
                          <a:spcPts val="0"/>
                        </a:spcAft>
                      </a:pPr>
                      <a:endParaRPr lang="zh-CN" sz="4000" b="1" kern="100" dirty="0">
                        <a:solidFill>
                          <a:srgbClr val="FF00FF"/>
                        </a:solidFill>
                        <a:effectLst/>
                        <a:latin typeface="Calibri" panose="020F0502020204030204"/>
                        <a:ea typeface="宋体" panose="02010600030101010101" pitchFamily="2" charset="-122"/>
                        <a:cs typeface="Times New Roman" panose="02020603050405020304"/>
                      </a:endParaRPr>
                    </a:p>
                  </a:txBody>
                  <a:tcPr marL="68580" marR="68580" marT="0" marB="0" anchor="ctr"/>
                </a:tc>
              </a:tr>
              <a:tr h="810133">
                <a:tc>
                  <a:txBody>
                    <a:bodyPr/>
                    <a:lstStyle/>
                    <a:p>
                      <a:pPr algn="just">
                        <a:lnSpc>
                          <a:spcPct val="130000"/>
                        </a:lnSpc>
                        <a:spcAft>
                          <a:spcPts val="0"/>
                        </a:spcAft>
                      </a:pPr>
                      <a:endParaRPr lang="zh-CN" sz="4000" b="1" kern="100" dirty="0">
                        <a:effectLst/>
                        <a:latin typeface="Calibri" panose="020F0502020204030204"/>
                        <a:ea typeface="宋体" panose="02010600030101010101" pitchFamily="2" charset="-122"/>
                        <a:cs typeface="Times New Roman" panose="02020603050405020304"/>
                      </a:endParaRPr>
                    </a:p>
                  </a:txBody>
                  <a:tcPr marL="68580" marR="68580" marT="0" marB="0" anchor="ctr" anchorCtr="1"/>
                </a:tc>
                <a:tc>
                  <a:txBody>
                    <a:bodyPr/>
                    <a:lstStyle/>
                    <a:p>
                      <a:pPr algn="just">
                        <a:lnSpc>
                          <a:spcPct val="130000"/>
                        </a:lnSpc>
                        <a:spcAft>
                          <a:spcPts val="0"/>
                        </a:spcAft>
                      </a:pPr>
                      <a:endParaRPr lang="zh-CN" sz="4000" b="1" kern="100" dirty="0">
                        <a:effectLst/>
                        <a:latin typeface="Calibri" panose="020F0502020204030204"/>
                        <a:ea typeface="宋体" panose="02010600030101010101" pitchFamily="2" charset="-122"/>
                        <a:cs typeface="Times New Roman" panose="02020603050405020304"/>
                      </a:endParaRPr>
                    </a:p>
                  </a:txBody>
                  <a:tcPr marL="68580" marR="68580" marT="0" marB="0" anchor="ctr" anchorCtr="1"/>
                </a:tc>
                <a:tc>
                  <a:txBody>
                    <a:bodyPr/>
                    <a:lstStyle/>
                    <a:p>
                      <a:pPr algn="l">
                        <a:lnSpc>
                          <a:spcPct val="130000"/>
                        </a:lnSpc>
                        <a:spcAft>
                          <a:spcPts val="0"/>
                        </a:spcAft>
                      </a:pPr>
                      <a:endParaRPr lang="zh-CN" sz="4000" b="1" kern="100" dirty="0">
                        <a:solidFill>
                          <a:srgbClr val="FF00FF"/>
                        </a:solidFill>
                        <a:effectLst/>
                        <a:latin typeface="Calibri" panose="020F0502020204030204"/>
                        <a:ea typeface="宋体" panose="02010600030101010101" pitchFamily="2" charset="-122"/>
                        <a:cs typeface="Times New Roman" panose="02020603050405020304"/>
                      </a:endParaRPr>
                    </a:p>
                  </a:txBody>
                  <a:tcPr marL="68580" marR="68580" marT="0" marB="0" anchor="ctr"/>
                </a:tc>
              </a:tr>
            </a:tbl>
          </a:graphicData>
        </a:graphic>
      </p:graphicFrame>
      <p:sp>
        <p:nvSpPr>
          <p:cNvPr id="57397" name="Rectangle 8"/>
          <p:cNvSpPr>
            <a:spLocks noChangeArrowheads="1"/>
          </p:cNvSpPr>
          <p:nvPr/>
        </p:nvSpPr>
        <p:spPr bwMode="auto">
          <a:xfrm>
            <a:off x="182564" y="548531"/>
            <a:ext cx="5419725" cy="15286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marL="0" marR="0" lvl="0" indent="0" algn="l" defTabSz="1219200" rtl="0" eaLnBrk="1" fontAlgn="base" latinLnBrk="0" hangingPunct="1">
              <a:lnSpc>
                <a:spcPts val="56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阅读课文，完成下列表格。</a:t>
            </a:r>
          </a:p>
        </p:txBody>
      </p:sp>
      <p:sp>
        <p:nvSpPr>
          <p:cNvPr id="5" name="矩形 4"/>
          <p:cNvSpPr/>
          <p:nvPr/>
        </p:nvSpPr>
        <p:spPr>
          <a:xfrm>
            <a:off x="183716" y="2243669"/>
            <a:ext cx="1728358" cy="892552"/>
          </a:xfrm>
          <a:prstGeom prst="rect">
            <a:avLst/>
          </a:prstGeom>
        </p:spPr>
        <p:txBody>
          <a:bodyPr wrap="none">
            <a:spAutoFit/>
          </a:bodyPr>
          <a:lstStyle/>
          <a:p>
            <a:pPr marL="0" marR="0" lvl="0" indent="0" algn="just" defTabSz="1219200" rtl="0" eaLnBrk="0" fontAlgn="base" latinLnBrk="0" hangingPunct="0">
              <a:lnSpc>
                <a:spcPct val="130000"/>
              </a:lnSpc>
              <a:spcBef>
                <a:spcPct val="0"/>
              </a:spcBef>
              <a:spcAft>
                <a:spcPts val="0"/>
              </a:spcAft>
              <a:buClrTx/>
              <a:buSzTx/>
              <a:buFontTx/>
              <a:buNone/>
              <a:defRPr/>
            </a:pPr>
            <a:r>
              <a:rPr kumimoji="0" lang="zh-CN" altLang="zh-CN" sz="4000" b="1" i="0" u="none" strike="noStrike" kern="1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rPr>
              <a:t>大侄子</a:t>
            </a:r>
            <a:endParaRPr kumimoji="0" lang="zh-CN" altLang="zh-CN" sz="4000" b="1" i="0" u="none" strike="noStrike" kern="1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Times New Roman" panose="02020603050405020304"/>
            </a:endParaRPr>
          </a:p>
        </p:txBody>
      </p:sp>
      <p:sp>
        <p:nvSpPr>
          <p:cNvPr id="6" name="矩形 5"/>
          <p:cNvSpPr/>
          <p:nvPr/>
        </p:nvSpPr>
        <p:spPr>
          <a:xfrm>
            <a:off x="1527455" y="2224619"/>
            <a:ext cx="2242922" cy="892552"/>
          </a:xfrm>
          <a:prstGeom prst="rect">
            <a:avLst/>
          </a:prstGeom>
        </p:spPr>
        <p:txBody>
          <a:bodyPr wrap="none">
            <a:spAutoFit/>
          </a:bodyPr>
          <a:lstStyle/>
          <a:p>
            <a:pPr marL="0" marR="0" lvl="0" indent="0" algn="just" defTabSz="1219200" rtl="0" eaLnBrk="0" fontAlgn="base" latinLnBrk="0" hangingPunct="0">
              <a:lnSpc>
                <a:spcPct val="130000"/>
              </a:lnSpc>
              <a:spcBef>
                <a:spcPct val="0"/>
              </a:spcBef>
              <a:spcAft>
                <a:spcPts val="0"/>
              </a:spcAft>
              <a:buClrTx/>
              <a:buSzTx/>
              <a:buFontTx/>
              <a:buNone/>
              <a:defRPr/>
            </a:pPr>
            <a:r>
              <a:rPr kumimoji="0" lang="zh-CN" altLang="zh-CN" sz="4000" b="1" i="0" u="none" strike="noStrike" kern="1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两个亲人</a:t>
            </a:r>
            <a:endParaRPr kumimoji="0" lang="zh-CN" altLang="zh-CN" sz="4000" b="1" i="0" u="none" strike="noStrike" kern="1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a:endParaRPr>
          </a:p>
        </p:txBody>
      </p:sp>
      <p:sp>
        <p:nvSpPr>
          <p:cNvPr id="7" name="矩形 6"/>
          <p:cNvSpPr/>
          <p:nvPr/>
        </p:nvSpPr>
        <p:spPr>
          <a:xfrm>
            <a:off x="3160713" y="2243669"/>
            <a:ext cx="3786614" cy="892552"/>
          </a:xfrm>
          <a:prstGeom prst="rect">
            <a:avLst/>
          </a:prstGeom>
        </p:spPr>
        <p:txBody>
          <a:bodyPr wrap="none">
            <a:spAutoFit/>
          </a:bodyPr>
          <a:lstStyle/>
          <a:p>
            <a:pPr marL="0" marR="0" lvl="0" indent="0" algn="l" defTabSz="1219200" rtl="0" eaLnBrk="0" fontAlgn="base" latinLnBrk="0" hangingPunct="0">
              <a:lnSpc>
                <a:spcPct val="130000"/>
              </a:lnSpc>
              <a:spcBef>
                <a:spcPct val="0"/>
              </a:spcBef>
              <a:spcAft>
                <a:spcPts val="0"/>
              </a:spcAft>
              <a:buClrTx/>
              <a:buSzTx/>
              <a:buFontTx/>
              <a:buNone/>
              <a:defRPr/>
            </a:pPr>
            <a:r>
              <a:rPr kumimoji="0" lang="zh-CN" altLang="zh-CN" sz="4000" b="1" i="0" u="none" strike="noStrike" kern="1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把头摇了两三摇</a:t>
            </a:r>
            <a:endParaRPr kumimoji="0" lang="zh-CN" altLang="zh-CN" sz="4000" b="1" i="0" u="none" strike="noStrike" kern="1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Times New Roman" panose="02020603050405020304"/>
            </a:endParaRPr>
          </a:p>
        </p:txBody>
      </p:sp>
      <p:sp>
        <p:nvSpPr>
          <p:cNvPr id="8" name="矩形 7"/>
          <p:cNvSpPr/>
          <p:nvPr/>
        </p:nvSpPr>
        <p:spPr>
          <a:xfrm>
            <a:off x="206734" y="3340102"/>
            <a:ext cx="1728358" cy="892552"/>
          </a:xfrm>
          <a:prstGeom prst="rect">
            <a:avLst/>
          </a:prstGeom>
        </p:spPr>
        <p:txBody>
          <a:bodyPr wrap="none">
            <a:spAutoFit/>
          </a:bodyPr>
          <a:lstStyle/>
          <a:p>
            <a:pPr marL="0" marR="0" lvl="0" indent="0" algn="just" defTabSz="1219200" rtl="0" eaLnBrk="0" fontAlgn="base" latinLnBrk="0" hangingPunct="0">
              <a:lnSpc>
                <a:spcPct val="130000"/>
              </a:lnSpc>
              <a:spcBef>
                <a:spcPct val="0"/>
              </a:spcBef>
              <a:spcAft>
                <a:spcPts val="0"/>
              </a:spcAft>
              <a:buClrTx/>
              <a:buSzTx/>
              <a:buFontTx/>
              <a:buNone/>
              <a:defRPr/>
            </a:pPr>
            <a:r>
              <a:rPr kumimoji="0" lang="zh-CN" altLang="zh-CN" sz="4000" b="1" i="0" u="none" strike="noStrike" kern="1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rPr>
              <a:t>二侄子</a:t>
            </a:r>
            <a:endParaRPr kumimoji="0" lang="zh-CN" altLang="zh-CN" sz="4000" b="1" i="0" u="none" strike="noStrike" kern="1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Times New Roman" panose="02020603050405020304"/>
            </a:endParaRPr>
          </a:p>
        </p:txBody>
      </p:sp>
      <p:sp>
        <p:nvSpPr>
          <p:cNvPr id="9" name="矩形 8"/>
          <p:cNvSpPr/>
          <p:nvPr/>
        </p:nvSpPr>
        <p:spPr>
          <a:xfrm>
            <a:off x="1516342" y="3335869"/>
            <a:ext cx="2242922" cy="892552"/>
          </a:xfrm>
          <a:prstGeom prst="rect">
            <a:avLst/>
          </a:prstGeom>
        </p:spPr>
        <p:txBody>
          <a:bodyPr wrap="none">
            <a:spAutoFit/>
          </a:bodyPr>
          <a:lstStyle/>
          <a:p>
            <a:pPr marL="0" marR="0" lvl="0" indent="0" algn="just" defTabSz="1219200" rtl="0" eaLnBrk="0" fontAlgn="base" latinLnBrk="0" hangingPunct="0">
              <a:lnSpc>
                <a:spcPct val="130000"/>
              </a:lnSpc>
              <a:spcBef>
                <a:spcPct val="0"/>
              </a:spcBef>
              <a:spcAft>
                <a:spcPts val="0"/>
              </a:spcAft>
              <a:buClrTx/>
              <a:buSzTx/>
              <a:buFontTx/>
              <a:buNone/>
              <a:defRPr/>
            </a:pPr>
            <a:r>
              <a:rPr kumimoji="0" lang="zh-CN" altLang="zh-CN" sz="4000" b="1" i="0" u="none" strike="noStrike" kern="1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两笔银子</a:t>
            </a:r>
            <a:endParaRPr kumimoji="0" lang="zh-CN" altLang="zh-CN" sz="4000" b="1" i="0" u="none" strike="noStrike" kern="1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a:endParaRPr>
          </a:p>
        </p:txBody>
      </p:sp>
      <p:sp>
        <p:nvSpPr>
          <p:cNvPr id="10" name="矩形 9"/>
          <p:cNvSpPr/>
          <p:nvPr/>
        </p:nvSpPr>
        <p:spPr>
          <a:xfrm>
            <a:off x="3149600" y="3016253"/>
            <a:ext cx="5695950" cy="2123658"/>
          </a:xfrm>
          <a:prstGeom prst="rect">
            <a:avLst/>
          </a:prstGeom>
        </p:spPr>
        <p:txBody>
          <a:bodyPr>
            <a:spAutoFit/>
          </a:bodyPr>
          <a:lstStyle/>
          <a:p>
            <a:pPr marL="0" marR="0" lvl="0" indent="0" algn="l" defTabSz="1219200" rtl="0" eaLnBrk="0" fontAlgn="base" latinLnBrk="0" hangingPunct="0">
              <a:lnSpc>
                <a:spcPct val="110000"/>
              </a:lnSpc>
              <a:spcBef>
                <a:spcPct val="0"/>
              </a:spcBef>
              <a:spcAft>
                <a:spcPts val="0"/>
              </a:spcAft>
              <a:buClrTx/>
              <a:buSzTx/>
              <a:buFontTx/>
              <a:buNone/>
              <a:defRPr/>
            </a:pPr>
            <a:r>
              <a:rPr kumimoji="0" lang="zh-CN" altLang="en-US" sz="4000" b="1" i="0" u="none" strike="noStrike" kern="1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把</a:t>
            </a:r>
            <a:r>
              <a:rPr kumimoji="0" lang="zh-CN" altLang="zh-CN" sz="4000" b="1" i="0" u="none" strike="noStrike" kern="1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两眼睁</a:t>
            </a:r>
            <a:r>
              <a:rPr kumimoji="0" lang="zh-CN" altLang="en-US" sz="4000" b="1" i="0" u="none" strike="noStrike" kern="1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得</a:t>
            </a:r>
            <a:r>
              <a:rPr kumimoji="0" lang="zh-CN" altLang="zh-CN" sz="4000" b="1" i="0" u="none" strike="noStrike" kern="1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滴溜圆，把头又狠狠摇了几摇，越发指得紧了</a:t>
            </a:r>
            <a:endParaRPr kumimoji="0" lang="zh-CN" altLang="zh-CN" sz="4000" b="1" i="0" u="none" strike="noStrike" kern="1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Times New Roman" panose="02020603050405020304"/>
            </a:endParaRPr>
          </a:p>
        </p:txBody>
      </p:sp>
      <p:sp>
        <p:nvSpPr>
          <p:cNvPr id="11" name="矩形 10"/>
          <p:cNvSpPr/>
          <p:nvPr/>
        </p:nvSpPr>
        <p:spPr>
          <a:xfrm>
            <a:off x="375884" y="4309535"/>
            <a:ext cx="1213794" cy="892552"/>
          </a:xfrm>
          <a:prstGeom prst="rect">
            <a:avLst/>
          </a:prstGeom>
        </p:spPr>
        <p:txBody>
          <a:bodyPr wrap="none">
            <a:spAutoFit/>
          </a:bodyPr>
          <a:lstStyle/>
          <a:p>
            <a:pPr marL="0" marR="0" lvl="0" indent="0" algn="just" defTabSz="1219200" rtl="0" eaLnBrk="0" fontAlgn="base" latinLnBrk="0" hangingPunct="0">
              <a:lnSpc>
                <a:spcPct val="130000"/>
              </a:lnSpc>
              <a:spcBef>
                <a:spcPct val="0"/>
              </a:spcBef>
              <a:spcAft>
                <a:spcPts val="0"/>
              </a:spcAft>
              <a:buClrTx/>
              <a:buSzTx/>
              <a:buFontTx/>
              <a:buNone/>
              <a:defRPr/>
            </a:pPr>
            <a:r>
              <a:rPr kumimoji="0" lang="zh-CN" altLang="zh-CN" sz="4000" b="1" i="0" u="none" strike="noStrike" kern="1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rPr>
              <a:t>奶妈</a:t>
            </a:r>
            <a:endParaRPr kumimoji="0" lang="zh-CN" altLang="zh-CN" sz="4000" b="1" i="0" u="none" strike="noStrike" kern="1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Times New Roman" panose="02020603050405020304"/>
            </a:endParaRPr>
          </a:p>
        </p:txBody>
      </p:sp>
      <p:sp>
        <p:nvSpPr>
          <p:cNvPr id="12" name="矩形 11"/>
          <p:cNvSpPr/>
          <p:nvPr/>
        </p:nvSpPr>
        <p:spPr>
          <a:xfrm>
            <a:off x="1460780" y="4347635"/>
            <a:ext cx="2242922" cy="892552"/>
          </a:xfrm>
          <a:prstGeom prst="rect">
            <a:avLst/>
          </a:prstGeom>
        </p:spPr>
        <p:txBody>
          <a:bodyPr wrap="none">
            <a:spAutoFit/>
          </a:bodyPr>
          <a:lstStyle/>
          <a:p>
            <a:pPr marL="0" marR="0" lvl="0" indent="0" algn="just" defTabSz="1219200" rtl="0" eaLnBrk="0" fontAlgn="base" latinLnBrk="0" hangingPunct="0">
              <a:lnSpc>
                <a:spcPct val="130000"/>
              </a:lnSpc>
              <a:spcBef>
                <a:spcPct val="0"/>
              </a:spcBef>
              <a:spcAft>
                <a:spcPts val="0"/>
              </a:spcAft>
              <a:buClrTx/>
              <a:buSzTx/>
              <a:buFontTx/>
              <a:buNone/>
              <a:defRPr/>
            </a:pPr>
            <a:r>
              <a:rPr kumimoji="0" lang="zh-CN" altLang="zh-CN" sz="4000" b="1" i="0" u="none" strike="noStrike" kern="1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两位舅爷</a:t>
            </a:r>
            <a:endParaRPr kumimoji="0" lang="zh-CN" altLang="zh-CN" sz="4000" b="1" i="0" u="none" strike="noStrike" kern="1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a:endParaRPr>
          </a:p>
        </p:txBody>
      </p:sp>
      <p:sp>
        <p:nvSpPr>
          <p:cNvPr id="13" name="矩形 12"/>
          <p:cNvSpPr/>
          <p:nvPr/>
        </p:nvSpPr>
        <p:spPr>
          <a:xfrm>
            <a:off x="3132138" y="4337053"/>
            <a:ext cx="7903126" cy="892552"/>
          </a:xfrm>
          <a:prstGeom prst="rect">
            <a:avLst/>
          </a:prstGeom>
        </p:spPr>
        <p:txBody>
          <a:bodyPr wrap="none">
            <a:spAutoFit/>
          </a:bodyPr>
          <a:lstStyle/>
          <a:p>
            <a:pPr marL="0" marR="0" lvl="0" indent="0" algn="l" defTabSz="1219200" rtl="0" eaLnBrk="0" fontAlgn="base" latinLnBrk="0" hangingPunct="0">
              <a:lnSpc>
                <a:spcPct val="130000"/>
              </a:lnSpc>
              <a:spcBef>
                <a:spcPct val="0"/>
              </a:spcBef>
              <a:spcAft>
                <a:spcPts val="0"/>
              </a:spcAft>
              <a:buClrTx/>
              <a:buSzTx/>
              <a:buFontTx/>
              <a:buNone/>
              <a:defRPr/>
            </a:pPr>
            <a:r>
              <a:rPr kumimoji="0" lang="zh-CN" altLang="zh-CN" sz="4000" b="1" i="0" u="none" strike="noStrike" kern="1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把眼闭着摇头，那手只是指着不动</a:t>
            </a:r>
            <a:endParaRPr kumimoji="0" lang="zh-CN" altLang="zh-CN" sz="4000" b="1" i="0" u="none" strike="noStrike" kern="1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Times New Roman" panose="02020603050405020304"/>
            </a:endParaRPr>
          </a:p>
        </p:txBody>
      </p:sp>
      <p:sp>
        <p:nvSpPr>
          <p:cNvPr id="14" name="矩形 13"/>
          <p:cNvSpPr/>
          <p:nvPr/>
        </p:nvSpPr>
        <p:spPr>
          <a:xfrm>
            <a:off x="361596" y="5137153"/>
            <a:ext cx="1213794" cy="892552"/>
          </a:xfrm>
          <a:prstGeom prst="rect">
            <a:avLst/>
          </a:prstGeom>
        </p:spPr>
        <p:txBody>
          <a:bodyPr wrap="none">
            <a:spAutoFit/>
          </a:bodyPr>
          <a:lstStyle/>
          <a:p>
            <a:pPr marL="0" marR="0" lvl="0" indent="0" algn="just" defTabSz="1219200" rtl="0" eaLnBrk="0" fontAlgn="base" latinLnBrk="0" hangingPunct="0">
              <a:lnSpc>
                <a:spcPct val="130000"/>
              </a:lnSpc>
              <a:spcBef>
                <a:spcPct val="0"/>
              </a:spcBef>
              <a:spcAft>
                <a:spcPts val="0"/>
              </a:spcAft>
              <a:buClrTx/>
              <a:buSzTx/>
              <a:buFontTx/>
              <a:buNone/>
              <a:defRPr/>
            </a:pPr>
            <a:r>
              <a:rPr kumimoji="0" lang="zh-CN" altLang="zh-CN" sz="4000" b="1" i="0" u="none" strike="noStrike" kern="1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rPr>
              <a:t>赵氏</a:t>
            </a:r>
            <a:endParaRPr kumimoji="0" lang="zh-CN" altLang="zh-CN" sz="4000" b="1" i="0" u="none" strike="noStrike" kern="1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Times New Roman" panose="02020603050405020304"/>
            </a:endParaRPr>
          </a:p>
        </p:txBody>
      </p:sp>
      <p:sp>
        <p:nvSpPr>
          <p:cNvPr id="15" name="矩形 14"/>
          <p:cNvSpPr/>
          <p:nvPr/>
        </p:nvSpPr>
        <p:spPr>
          <a:xfrm>
            <a:off x="1460780" y="5164669"/>
            <a:ext cx="2242922" cy="892552"/>
          </a:xfrm>
          <a:prstGeom prst="rect">
            <a:avLst/>
          </a:prstGeom>
        </p:spPr>
        <p:txBody>
          <a:bodyPr wrap="none">
            <a:spAutoFit/>
          </a:bodyPr>
          <a:lstStyle/>
          <a:p>
            <a:pPr marL="0" marR="0" lvl="0" indent="0" algn="just" defTabSz="1219200" rtl="0" eaLnBrk="0" fontAlgn="base" latinLnBrk="0" hangingPunct="0">
              <a:lnSpc>
                <a:spcPct val="130000"/>
              </a:lnSpc>
              <a:spcBef>
                <a:spcPct val="0"/>
              </a:spcBef>
              <a:spcAft>
                <a:spcPts val="0"/>
              </a:spcAft>
              <a:buClrTx/>
              <a:buSzTx/>
              <a:buFontTx/>
              <a:buNone/>
              <a:defRPr/>
            </a:pPr>
            <a:r>
              <a:rPr kumimoji="0" lang="zh-CN" altLang="zh-CN" sz="4000" b="1" i="0" u="none" strike="noStrike" kern="1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两茎灯草</a:t>
            </a:r>
            <a:endParaRPr kumimoji="0" lang="zh-CN" altLang="zh-CN" sz="4000" b="1" i="0" u="none" strike="noStrike" kern="1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a:endParaRPr>
          </a:p>
        </p:txBody>
      </p:sp>
      <p:sp>
        <p:nvSpPr>
          <p:cNvPr id="16" name="矩形 15"/>
          <p:cNvSpPr/>
          <p:nvPr/>
        </p:nvSpPr>
        <p:spPr>
          <a:xfrm>
            <a:off x="3132138" y="5137151"/>
            <a:ext cx="7879080" cy="839525"/>
          </a:xfrm>
          <a:prstGeom prst="rect">
            <a:avLst/>
          </a:prstGeom>
        </p:spPr>
        <p:txBody>
          <a:bodyPr wrap="none">
            <a:spAutoFit/>
          </a:bodyPr>
          <a:lstStyle/>
          <a:p>
            <a:pPr marL="0" marR="0" lvl="0" indent="0" algn="l" defTabSz="1219200" rtl="0" eaLnBrk="0" fontAlgn="base" latinLnBrk="0" hangingPunct="0">
              <a:lnSpc>
                <a:spcPct val="130000"/>
              </a:lnSpc>
              <a:spcBef>
                <a:spcPct val="0"/>
              </a:spcBef>
              <a:spcAft>
                <a:spcPts val="0"/>
              </a:spcAft>
              <a:buClrTx/>
              <a:buSzTx/>
              <a:buFontTx/>
              <a:buNone/>
              <a:defRPr/>
            </a:pPr>
            <a:r>
              <a:rPr kumimoji="0" lang="zh-CN" altLang="zh-CN" sz="3735" b="1" i="0" u="none" strike="noStrike" kern="1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mn-cs"/>
              </a:rPr>
              <a:t>点一点头，把手垂下，登时就没了气</a:t>
            </a:r>
            <a:endParaRPr kumimoji="0" lang="zh-CN" altLang="zh-CN" sz="3735" b="1" i="0" u="none" strike="noStrike" kern="100" cap="none" spc="0" normalizeH="0" baseline="0" noProof="0" dirty="0">
              <a:ln>
                <a:noFill/>
              </a:ln>
              <a:solidFill>
                <a:srgbClr val="FF00FF"/>
              </a:solidFill>
              <a:effectLst/>
              <a:uLnTx/>
              <a:uFillTx/>
              <a:latin typeface="楷体" panose="02010609060101010101" pitchFamily="49" charset="-122"/>
              <a:ea typeface="楷体" panose="02010609060101010101" pitchFamily="49" charset="-122"/>
              <a:cs typeface="Times New Roman" panose="02020603050405020304"/>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500"/>
                                        <p:tgtEl>
                                          <p:spTgt spid="10"/>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500"/>
                                        <p:tgtEl>
                                          <p:spTgt spid="13"/>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fade">
                                      <p:cBhvr>
                                        <p:cTn id="52" dur="500"/>
                                        <p:tgtEl>
                                          <p:spTgt spid="14"/>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500"/>
                                        <p:tgtEl>
                                          <p:spTgt spid="1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16"/>
                                        </p:tgtEl>
                                        <p:attrNameLst>
                                          <p:attrName>style.visibility</p:attrName>
                                        </p:attrNameLst>
                                      </p:cBhvr>
                                      <p:to>
                                        <p:strVal val="visible"/>
                                      </p:to>
                                    </p:set>
                                    <p:animEffect transition="in" filter="fade">
                                      <p:cBhvr>
                                        <p:cTn id="6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P spid="11" grpId="0"/>
      <p:bldP spid="12" grpId="0"/>
      <p:bldP spid="13" grpId="0"/>
      <p:bldP spid="14" grpId="0"/>
      <p:bldP spid="15" grpId="0"/>
      <p:bldP spid="16"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文本框 1"/>
          <p:cNvSpPr txBox="1">
            <a:spLocks noChangeArrowheads="1"/>
          </p:cNvSpPr>
          <p:nvPr/>
        </p:nvSpPr>
        <p:spPr bwMode="auto">
          <a:xfrm>
            <a:off x="3491881" y="1988841"/>
            <a:ext cx="3959225" cy="2439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defTabSz="1219200" fontAlgn="base">
              <a:lnSpc>
                <a:spcPct val="130000"/>
              </a:lnSpc>
              <a:spcBef>
                <a:spcPct val="0"/>
              </a:spcBef>
              <a:spcAft>
                <a:spcPct val="0"/>
              </a:spcAft>
              <a:defRPr/>
            </a:pPr>
            <a:r>
              <a:rPr lang="en-US" altLang="zh-CN" sz="5865" b="1" dirty="0">
                <a:solidFill>
                  <a:prstClr val="black"/>
                </a:solidFill>
                <a:latin typeface="楷体" panose="02010609060101010101" pitchFamily="49" charset="-122"/>
                <a:ea typeface="楷体" panose="02010609060101010101" pitchFamily="49" charset="-122"/>
              </a:rPr>
              <a:t>3 </a:t>
            </a:r>
            <a:r>
              <a:rPr lang="en-US" altLang="zh-CN" sz="5865" b="1" baseline="30000" dirty="0">
                <a:solidFill>
                  <a:prstClr val="black"/>
                </a:solidFill>
                <a:latin typeface="宋体" panose="02010600030101010101" pitchFamily="2" charset="-122"/>
              </a:rPr>
              <a:t>* </a:t>
            </a:r>
            <a:r>
              <a:rPr lang="zh-CN" altLang="en-US" sz="5865" b="1" dirty="0">
                <a:solidFill>
                  <a:prstClr val="black"/>
                </a:solidFill>
                <a:latin typeface="楷体" panose="02010609060101010101" pitchFamily="49" charset="-122"/>
                <a:ea typeface="楷体" panose="02010609060101010101" pitchFamily="49" charset="-122"/>
              </a:rPr>
              <a:t>月是故乡明</a:t>
            </a:r>
          </a:p>
        </p:txBody>
      </p:sp>
    </p:spTree>
  </p:cSld>
  <p:clrMapOvr>
    <a:masterClrMapping/>
  </p:clrMapOvr>
  <p:transition spd="slow">
    <p:cover dir="rd"/>
  </p:transition>
</p:sld>
</file>

<file path=ppt/slides/slide7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5092701" y="2620434"/>
            <a:ext cx="3670300"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F5601"/>
                </a:solidFill>
                <a:effectLst/>
                <a:uLnTx/>
                <a:uFillTx/>
                <a:latin typeface="黑体" panose="02010609060101010101" pitchFamily="49" charset="-122"/>
                <a:ea typeface="黑体" panose="02010609060101010101" pitchFamily="49" charset="-122"/>
                <a:cs typeface="+mn-cs"/>
              </a:rPr>
              <a:t>    夸张式的描写，活生生地刻画出一个守财奴的形象。</a:t>
            </a:r>
          </a:p>
        </p:txBody>
      </p:sp>
      <p:pic>
        <p:nvPicPr>
          <p:cNvPr id="3" name="Picture 6" descr="https://timgsa.baidu.com/timg?image&amp;quality=80&amp;size=b9999_10000&amp;sec=1503380113645&amp;di=3734ccacee0a9e6a21135f372f07500d&amp;imgtype=0&amp;src=http%3A%2F%2Fwww.zhihuishan.com%2Fdata%2Fupload%2F201405%2Ff_ac9196ddc399b2dfad34dc9b70e2c05f.png"/>
          <p:cNvPicPr>
            <a:picLocks noChangeAspect="1" noChangeArrowheads="1"/>
          </p:cNvPicPr>
          <p:nvPr/>
        </p:nvPicPr>
        <p:blipFill>
          <a:blip r:embed="rId2"/>
          <a:srcRect/>
          <a:stretch>
            <a:fillRect/>
          </a:stretch>
        </p:blipFill>
        <p:spPr bwMode="auto">
          <a:xfrm>
            <a:off x="623889" y="2254252"/>
            <a:ext cx="4337050" cy="3297767"/>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等号 5"/>
          <p:cNvSpPr/>
          <p:nvPr/>
        </p:nvSpPr>
        <p:spPr>
          <a:xfrm>
            <a:off x="4368801" y="1153586"/>
            <a:ext cx="720725" cy="554567"/>
          </a:xfrm>
          <a:prstGeom prst="mathEqual">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7" name="矩形 6"/>
          <p:cNvSpPr/>
          <p:nvPr/>
        </p:nvSpPr>
        <p:spPr>
          <a:xfrm>
            <a:off x="1371457" y="892793"/>
            <a:ext cx="3959738" cy="994888"/>
          </a:xfrm>
          <a:prstGeom prst="rect">
            <a:avLst/>
          </a:prstGeom>
          <a:noFill/>
        </p:spPr>
        <p:txBody>
          <a:bodyPr wrap="none">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5865" b="1" i="0" u="none" strike="noStrike" kern="1200" cap="none" spc="0" normalizeH="0" baseline="0" noProof="0" dirty="0">
                <a:ln w="9525">
                  <a:solidFill>
                    <a:prstClr val="white"/>
                  </a:solidFill>
                  <a:prstDash val="solid"/>
                </a:ln>
                <a:solidFill>
                  <a:srgbClr val="C00000"/>
                </a:solidFill>
                <a:effectLst/>
                <a:uLnTx/>
                <a:uFillTx/>
                <a:latin typeface="Arial" panose="020B0604020202020204" pitchFamily="34" charset="0"/>
                <a:ea typeface="宋体" panose="02010600030101010101" pitchFamily="2" charset="-122"/>
                <a:cs typeface="+mn-cs"/>
              </a:rPr>
              <a:t>两个手指头</a:t>
            </a:r>
          </a:p>
        </p:txBody>
      </p:sp>
      <p:sp>
        <p:nvSpPr>
          <p:cNvPr id="10" name="矩形 9"/>
          <p:cNvSpPr/>
          <p:nvPr/>
        </p:nvSpPr>
        <p:spPr>
          <a:xfrm>
            <a:off x="5118487" y="892793"/>
            <a:ext cx="3204724" cy="994888"/>
          </a:xfrm>
          <a:prstGeom prst="rect">
            <a:avLst/>
          </a:prstGeom>
          <a:noFill/>
        </p:spPr>
        <p:txBody>
          <a:bodyPr wrap="none">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5865" b="1" i="0" u="none" strike="noStrike" kern="1200" cap="none" spc="0" normalizeH="0" baseline="0" noProof="0" dirty="0">
                <a:ln w="9525">
                  <a:solidFill>
                    <a:prstClr val="white"/>
                  </a:solidFill>
                  <a:prstDash val="solid"/>
                </a:ln>
                <a:solidFill>
                  <a:srgbClr val="C00000"/>
                </a:solidFill>
                <a:effectLst/>
                <a:uLnTx/>
                <a:uFillTx/>
                <a:latin typeface="Arial" panose="020B0604020202020204" pitchFamily="34" charset="0"/>
                <a:ea typeface="宋体" panose="02010600030101010101" pitchFamily="2" charset="-122"/>
                <a:cs typeface="+mn-cs"/>
              </a:rPr>
              <a:t>两茎灯草</a:t>
            </a:r>
          </a:p>
        </p:txBody>
      </p:sp>
      <p:sp>
        <p:nvSpPr>
          <p:cNvPr id="8" name="椭圆 7"/>
          <p:cNvSpPr/>
          <p:nvPr/>
        </p:nvSpPr>
        <p:spPr>
          <a:xfrm>
            <a:off x="1349376" y="2772834"/>
            <a:ext cx="841375" cy="1653117"/>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1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randombar(horizont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ipe(left)">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fade">
                                      <p:cBhvr>
                                        <p:cTn id="3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animBg="1"/>
    </p:bldLst>
  </p:timing>
</p:sld>
</file>

<file path=ppt/slides/slide7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
          <p:cNvSpPr txBox="1">
            <a:spLocks noChangeArrowheads="1"/>
          </p:cNvSpPr>
          <p:nvPr/>
        </p:nvSpPr>
        <p:spPr bwMode="auto">
          <a:xfrm>
            <a:off x="725488" y="1049868"/>
            <a:ext cx="4140200" cy="9609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Times New Roman" panose="02020603050405020304" pitchFamily="18" charset="0"/>
                <a:ea typeface="宋体" panose="02010600030101010101" pitchFamily="2" charset="-122"/>
                <a:cs typeface="+mn-cs"/>
              </a:rPr>
              <a:t>临死前的严监生</a:t>
            </a:r>
          </a:p>
        </p:txBody>
      </p:sp>
      <p:sp>
        <p:nvSpPr>
          <p:cNvPr id="4" name="Line 5"/>
          <p:cNvSpPr>
            <a:spLocks noChangeShapeType="1"/>
          </p:cNvSpPr>
          <p:nvPr/>
        </p:nvSpPr>
        <p:spPr bwMode="auto">
          <a:xfrm>
            <a:off x="4468813" y="1549400"/>
            <a:ext cx="1511300" cy="0"/>
          </a:xfrm>
          <a:prstGeom prst="line">
            <a:avLst/>
          </a:prstGeom>
          <a:noFill/>
          <a:ln w="28575">
            <a:solidFill>
              <a:schemeClr val="tx1"/>
            </a:solidFill>
            <a:round/>
            <a:tailEnd type="triangle" w="med" len="med"/>
          </a:ln>
          <a:extLst>
            <a:ext uri="{909E8E84-426E-40DD-AFC4-6F175D3DCCD1}">
              <a14:hiddenFill xmlns:a14="http://schemas.microsoft.com/office/drawing/2010/main" xmlns="">
                <a:no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5" name="Text Box 6"/>
          <p:cNvSpPr txBox="1">
            <a:spLocks noChangeArrowheads="1"/>
          </p:cNvSpPr>
          <p:nvPr/>
        </p:nvSpPr>
        <p:spPr bwMode="auto">
          <a:xfrm>
            <a:off x="6049964" y="1098552"/>
            <a:ext cx="223361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r>
              <a:rPr kumimoji="0" lang="zh-CN" altLang="en-US" sz="4800" b="1" i="0" u="none" strike="noStrike" kern="1200" cap="none" spc="0" normalizeH="0" baseline="0" noProof="0">
                <a:ln>
                  <a:noFill/>
                </a:ln>
                <a:solidFill>
                  <a:srgbClr val="C00000"/>
                </a:solidFill>
                <a:effectLst/>
                <a:uLnTx/>
                <a:uFillTx/>
                <a:latin typeface="Verdana" panose="020B0604030504040204" pitchFamily="34" charset="0"/>
                <a:ea typeface="宋体" panose="02010600030101010101" pitchFamily="2" charset="-122"/>
                <a:cs typeface="+mn-cs"/>
              </a:rPr>
              <a:t>守财奴</a:t>
            </a:r>
          </a:p>
        </p:txBody>
      </p:sp>
      <p:sp>
        <p:nvSpPr>
          <p:cNvPr id="7" name="Line 8"/>
          <p:cNvSpPr>
            <a:spLocks noChangeShapeType="1"/>
          </p:cNvSpPr>
          <p:nvPr/>
        </p:nvSpPr>
        <p:spPr bwMode="auto">
          <a:xfrm flipH="1">
            <a:off x="2236789" y="2027768"/>
            <a:ext cx="1728787" cy="960967"/>
          </a:xfrm>
          <a:prstGeom prst="line">
            <a:avLst/>
          </a:prstGeom>
          <a:noFill/>
          <a:ln w="28575">
            <a:solidFill>
              <a:schemeClr val="tx1"/>
            </a:solidFill>
            <a:round/>
            <a:tailEnd type="triangle" w="med" len="med"/>
          </a:ln>
          <a:extLst>
            <a:ext uri="{909E8E84-426E-40DD-AFC4-6F175D3DCCD1}">
              <a14:hiddenFill xmlns:a14="http://schemas.microsoft.com/office/drawing/2010/main" xmlns="">
                <a:no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8" name="Text Box 9"/>
          <p:cNvSpPr txBox="1">
            <a:spLocks noChangeArrowheads="1"/>
          </p:cNvSpPr>
          <p:nvPr/>
        </p:nvSpPr>
        <p:spPr bwMode="auto">
          <a:xfrm>
            <a:off x="1443038" y="3018367"/>
            <a:ext cx="1944687"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Verdana" panose="020B0604030504040204" pitchFamily="34" charset="0"/>
                <a:ea typeface="黑体" panose="02010609060101010101" pitchFamily="49" charset="-122"/>
                <a:cs typeface="+mn-cs"/>
              </a:rPr>
              <a:t>两个指头</a:t>
            </a:r>
          </a:p>
        </p:txBody>
      </p:sp>
      <p:sp>
        <p:nvSpPr>
          <p:cNvPr id="10" name="Line 11"/>
          <p:cNvSpPr>
            <a:spLocks noChangeShapeType="1"/>
          </p:cNvSpPr>
          <p:nvPr/>
        </p:nvSpPr>
        <p:spPr bwMode="auto">
          <a:xfrm>
            <a:off x="3411539" y="3420533"/>
            <a:ext cx="1965325" cy="0"/>
          </a:xfrm>
          <a:prstGeom prst="line">
            <a:avLst/>
          </a:prstGeom>
          <a:noFill/>
          <a:ln w="28575">
            <a:solidFill>
              <a:schemeClr val="tx1"/>
            </a:solidFill>
            <a:round/>
            <a:tailEnd type="triangle" w="med" len="med"/>
          </a:ln>
          <a:extLst>
            <a:ext uri="{909E8E84-426E-40DD-AFC4-6F175D3DCCD1}">
              <a14:hiddenFill xmlns:a14="http://schemas.microsoft.com/office/drawing/2010/main" xmlns="">
                <a:no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11" name="Text Box 12"/>
          <p:cNvSpPr txBox="1">
            <a:spLocks noChangeArrowheads="1"/>
          </p:cNvSpPr>
          <p:nvPr/>
        </p:nvSpPr>
        <p:spPr bwMode="auto">
          <a:xfrm>
            <a:off x="5495926" y="3048001"/>
            <a:ext cx="2233613"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Verdana" panose="020B0604030504040204" pitchFamily="34" charset="0"/>
                <a:ea typeface="黑体" panose="02010609060101010101" pitchFamily="49" charset="-122"/>
                <a:cs typeface="+mn-cs"/>
              </a:rPr>
              <a:t>两茎灯草</a:t>
            </a:r>
          </a:p>
        </p:txBody>
      </p:sp>
      <p:sp>
        <p:nvSpPr>
          <p:cNvPr id="13" name="Line 14"/>
          <p:cNvSpPr>
            <a:spLocks noChangeShapeType="1"/>
          </p:cNvSpPr>
          <p:nvPr/>
        </p:nvSpPr>
        <p:spPr bwMode="auto">
          <a:xfrm>
            <a:off x="2165351" y="3852333"/>
            <a:ext cx="703263" cy="747184"/>
          </a:xfrm>
          <a:prstGeom prst="line">
            <a:avLst/>
          </a:prstGeom>
          <a:noFill/>
          <a:ln w="28575">
            <a:solidFill>
              <a:schemeClr val="tx1"/>
            </a:solidFill>
            <a:round/>
            <a:tailEnd type="triangle" w="med" len="med"/>
          </a:ln>
          <a:extLst>
            <a:ext uri="{909E8E84-426E-40DD-AFC4-6F175D3DCCD1}">
              <a14:hiddenFill xmlns:a14="http://schemas.microsoft.com/office/drawing/2010/main" xmlns="">
                <a:no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15" name="Line 16"/>
          <p:cNvSpPr>
            <a:spLocks noChangeShapeType="1"/>
          </p:cNvSpPr>
          <p:nvPr/>
        </p:nvSpPr>
        <p:spPr bwMode="auto">
          <a:xfrm flipH="1">
            <a:off x="6049964" y="3769785"/>
            <a:ext cx="866775" cy="829733"/>
          </a:xfrm>
          <a:prstGeom prst="line">
            <a:avLst/>
          </a:prstGeom>
          <a:noFill/>
          <a:ln w="28575">
            <a:solidFill>
              <a:schemeClr val="tx1"/>
            </a:solidFill>
            <a:round/>
            <a:tailEnd type="triangle" w="med" len="med"/>
          </a:ln>
          <a:extLst>
            <a:ext uri="{909E8E84-426E-40DD-AFC4-6F175D3DCCD1}">
              <a14:hiddenFill xmlns:a14="http://schemas.microsoft.com/office/drawing/2010/main" xmlns="">
                <a:no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16" name="Text Box 17"/>
          <p:cNvSpPr txBox="1">
            <a:spLocks noChangeArrowheads="1"/>
          </p:cNvSpPr>
          <p:nvPr/>
        </p:nvSpPr>
        <p:spPr bwMode="auto">
          <a:xfrm>
            <a:off x="2868614" y="4324351"/>
            <a:ext cx="429577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黑体" panose="02010609060101010101" pitchFamily="49" charset="-122"/>
                <a:ea typeface="黑体" panose="02010609060101010101" pitchFamily="49" charset="-122"/>
                <a:cs typeface="+mn-cs"/>
              </a:rPr>
              <a:t>动作、神态描写</a:t>
            </a:r>
            <a:endParaRPr kumimoji="0" lang="en-US" altLang="zh-CN" sz="4265" b="1" i="0" u="none" strike="noStrike" kern="1200" cap="none" spc="0" normalizeH="0" baseline="0" noProof="0">
              <a:ln>
                <a:noFill/>
              </a:ln>
              <a:solidFill>
                <a:srgbClr val="C00000"/>
              </a:solidFill>
              <a:effectLst/>
              <a:uLnTx/>
              <a:uFillTx/>
              <a:latin typeface="黑体" panose="02010609060101010101" pitchFamily="49" charset="-122"/>
              <a:ea typeface="黑体" panose="02010609060101010101" pitchFamily="49" charset="-122"/>
              <a:cs typeface="+mn-cs"/>
            </a:endParaRPr>
          </a:p>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黑体" panose="02010609060101010101" pitchFamily="49" charset="-122"/>
                <a:ea typeface="黑体" panose="02010609060101010101" pitchFamily="49" charset="-122"/>
                <a:cs typeface="+mn-cs"/>
              </a:rPr>
              <a:t>淋漓尽致  入木三分</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ppt_x"/>
                                          </p:val>
                                        </p:tav>
                                        <p:tav tm="100000">
                                          <p:val>
                                            <p:strVal val="#ppt_x"/>
                                          </p:val>
                                        </p:tav>
                                      </p:tavLst>
                                    </p:anim>
                                    <p:anim calcmode="lin" valueType="num">
                                      <p:cBhvr additive="base">
                                        <p:cTn id="27"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6" fill="hold" nodeType="clickEffect">
                                  <p:stCondLst>
                                    <p:cond delay="0"/>
                                  </p:stCondLst>
                                  <p:childTnLst>
                                    <p:set>
                                      <p:cBhvr>
                                        <p:cTn id="31" dur="1" fill="hold">
                                          <p:stCondLst>
                                            <p:cond delay="0"/>
                                          </p:stCondLst>
                                        </p:cTn>
                                        <p:tgtEl>
                                          <p:spTgt spid="8">
                                            <p:txEl>
                                              <p:pRg st="0" end="0"/>
                                            </p:txEl>
                                          </p:spTgt>
                                        </p:tgtEl>
                                        <p:attrNameLst>
                                          <p:attrName>style.visibility</p:attrName>
                                        </p:attrNameLst>
                                      </p:cBhvr>
                                      <p:to>
                                        <p:strVal val="visible"/>
                                      </p:to>
                                    </p:set>
                                    <p:anim calcmode="lin" valueType="num">
                                      <p:cBhvr additive="base">
                                        <p:cTn id="32" dur="50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33"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nodeType="clickEffect">
                                  <p:stCondLst>
                                    <p:cond delay="0"/>
                                  </p:stCondLst>
                                  <p:childTnLst>
                                    <p:set>
                                      <p:cBhvr>
                                        <p:cTn id="37" dur="1" fill="hold">
                                          <p:stCondLst>
                                            <p:cond delay="0"/>
                                          </p:stCondLst>
                                        </p:cTn>
                                        <p:tgtEl>
                                          <p:spTgt spid="10"/>
                                        </p:tgtEl>
                                        <p:attrNameLst>
                                          <p:attrName>style.visibility</p:attrName>
                                        </p:attrNameLst>
                                      </p:cBhvr>
                                      <p:to>
                                        <p:strVal val="visible"/>
                                      </p:to>
                                    </p:set>
                                    <p:anim calcmode="lin" valueType="num">
                                      <p:cBhvr additive="base">
                                        <p:cTn id="38" dur="500" fill="hold"/>
                                        <p:tgtEl>
                                          <p:spTgt spid="10"/>
                                        </p:tgtEl>
                                        <p:attrNameLst>
                                          <p:attrName>ppt_x</p:attrName>
                                        </p:attrNameLst>
                                      </p:cBhvr>
                                      <p:tavLst>
                                        <p:tav tm="0">
                                          <p:val>
                                            <p:strVal val="#ppt_x"/>
                                          </p:val>
                                        </p:tav>
                                        <p:tav tm="100000">
                                          <p:val>
                                            <p:strVal val="#ppt_x"/>
                                          </p:val>
                                        </p:tav>
                                      </p:tavLst>
                                    </p:anim>
                                    <p:anim calcmode="lin" valueType="num">
                                      <p:cBhvr additive="base">
                                        <p:cTn id="39"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3" presetClass="entr" presetSubtype="16" fill="hold" nodeType="clickEffect">
                                  <p:stCondLst>
                                    <p:cond delay="0"/>
                                  </p:stCondLst>
                                  <p:childTnLst>
                                    <p:set>
                                      <p:cBhvr>
                                        <p:cTn id="43" dur="1" fill="hold">
                                          <p:stCondLst>
                                            <p:cond delay="0"/>
                                          </p:stCondLst>
                                        </p:cTn>
                                        <p:tgtEl>
                                          <p:spTgt spid="11">
                                            <p:txEl>
                                              <p:pRg st="0" end="0"/>
                                            </p:txEl>
                                          </p:spTgt>
                                        </p:tgtEl>
                                        <p:attrNameLst>
                                          <p:attrName>style.visibility</p:attrName>
                                        </p:attrNameLst>
                                      </p:cBhvr>
                                      <p:to>
                                        <p:strVal val="visible"/>
                                      </p:to>
                                    </p:set>
                                    <p:anim calcmode="lin" valueType="num">
                                      <p:cBhvr>
                                        <p:cTn id="44"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45"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46" fill="hold">
                      <p:stCondLst>
                        <p:cond delay="indefinite"/>
                      </p:stCondLst>
                      <p:childTnLst>
                        <p:par>
                          <p:cTn id="47" fill="hold">
                            <p:stCondLst>
                              <p:cond delay="0"/>
                            </p:stCondLst>
                            <p:childTnLst>
                              <p:par>
                                <p:cTn id="48" presetID="2" presetClass="entr" presetSubtype="4" fill="hold" nodeType="click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500" fill="hold"/>
                                        <p:tgtEl>
                                          <p:spTgt spid="13"/>
                                        </p:tgtEl>
                                        <p:attrNameLst>
                                          <p:attrName>ppt_x</p:attrName>
                                        </p:attrNameLst>
                                      </p:cBhvr>
                                      <p:tavLst>
                                        <p:tav tm="0">
                                          <p:val>
                                            <p:strVal val="#ppt_x"/>
                                          </p:val>
                                        </p:tav>
                                        <p:tav tm="100000">
                                          <p:val>
                                            <p:strVal val="#ppt_x"/>
                                          </p:val>
                                        </p:tav>
                                      </p:tavLst>
                                    </p:anim>
                                    <p:anim calcmode="lin" valueType="num">
                                      <p:cBhvr additive="base">
                                        <p:cTn id="51"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nodeType="click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500" fill="hold"/>
                                        <p:tgtEl>
                                          <p:spTgt spid="15"/>
                                        </p:tgtEl>
                                        <p:attrNameLst>
                                          <p:attrName>ppt_x</p:attrName>
                                        </p:attrNameLst>
                                      </p:cBhvr>
                                      <p:tavLst>
                                        <p:tav tm="0">
                                          <p:val>
                                            <p:strVal val="#ppt_x"/>
                                          </p:val>
                                        </p:tav>
                                        <p:tav tm="100000">
                                          <p:val>
                                            <p:strVal val="#ppt_x"/>
                                          </p:val>
                                        </p:tav>
                                      </p:tavLst>
                                    </p:anim>
                                    <p:anim calcmode="lin" valueType="num">
                                      <p:cBhvr additive="base">
                                        <p:cTn id="57"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16"/>
                                        </p:tgtEl>
                                        <p:attrNameLst>
                                          <p:attrName>style.visibility</p:attrName>
                                        </p:attrNameLst>
                                      </p:cBhvr>
                                      <p:to>
                                        <p:strVal val="visible"/>
                                      </p:to>
                                    </p:set>
                                    <p:animEffect transition="in" filter="fade">
                                      <p:cBhvr>
                                        <p:cTn id="6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5" grpId="0"/>
      <p:bldP spid="16" grpId="0"/>
    </p:bldLst>
  </p:timing>
</p:sld>
</file>

<file path=ppt/slides/slide7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Text Box 11"/>
          <p:cNvSpPr txBox="1">
            <a:spLocks noChangeArrowheads="1"/>
          </p:cNvSpPr>
          <p:nvPr/>
        </p:nvSpPr>
        <p:spPr bwMode="auto">
          <a:xfrm>
            <a:off x="1319214" y="1255184"/>
            <a:ext cx="755808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假如严监生能说话，他会说些什么呢？</a:t>
            </a:r>
          </a:p>
        </p:txBody>
      </p:sp>
      <p:sp>
        <p:nvSpPr>
          <p:cNvPr id="3" name="TextBox 1"/>
          <p:cNvSpPr txBox="1">
            <a:spLocks noChangeArrowheads="1"/>
          </p:cNvSpPr>
          <p:nvPr/>
        </p:nvSpPr>
        <p:spPr bwMode="auto">
          <a:xfrm>
            <a:off x="1908176" y="2696633"/>
            <a:ext cx="6380163"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    示例：他会对侄子说：</a:t>
            </a:r>
            <a:r>
              <a:rPr kumimoji="0" lang="en-US" altLang="zh-CN"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我的两个侄子哟，不要点两茎灯草，费财啊！</a:t>
            </a:r>
            <a:r>
              <a:rPr kumimoji="0" lang="en-US" altLang="zh-CN"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a:t>
            </a:r>
            <a:endPar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endParaRPr>
          </a:p>
        </p:txBody>
      </p:sp>
      <p:pic>
        <p:nvPicPr>
          <p:cNvPr id="60419" name="图片 4"/>
          <p:cNvPicPr>
            <a:picLocks noChangeAspect="1" noChangeArrowheads="1"/>
          </p:cNvPicPr>
          <p:nvPr/>
        </p:nvPicPr>
        <p:blipFill>
          <a:blip r:embed="rId2" cstate="email"/>
          <a:srcRect/>
          <a:stretch>
            <a:fillRect/>
          </a:stretch>
        </p:blipFill>
        <p:spPr bwMode="auto">
          <a:xfrm>
            <a:off x="423863" y="1682752"/>
            <a:ext cx="1323975" cy="41613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AutoShape 3"/>
          <p:cNvSpPr/>
          <p:nvPr/>
        </p:nvSpPr>
        <p:spPr bwMode="auto">
          <a:xfrm>
            <a:off x="1101725" y="1310219"/>
            <a:ext cx="217488" cy="5340349"/>
          </a:xfrm>
          <a:prstGeom prst="leftBrace">
            <a:avLst>
              <a:gd name="adj1" fmla="val 32484"/>
              <a:gd name="adj2" fmla="val 50000"/>
            </a:avLst>
          </a:prstGeom>
          <a:noFill/>
          <a:ln w="28575">
            <a:solidFill>
              <a:schemeClr val="tx1"/>
            </a:solidFill>
            <a:rou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265" b="0" i="0" u="none" strike="noStrike" kern="1200" cap="none" spc="0" normalizeH="0" baseline="0" noProof="0">
              <a:ln>
                <a:noFill/>
              </a:ln>
              <a:solidFill>
                <a:srgbClr val="FF0000"/>
              </a:solidFill>
              <a:effectLst/>
              <a:uLnTx/>
              <a:uFillTx/>
              <a:latin typeface="Times New Roman" panose="02020603050405020304" pitchFamily="18" charset="0"/>
              <a:ea typeface="宋体" panose="02010600030101010101" pitchFamily="2" charset="-122"/>
              <a:cs typeface="+mn-cs"/>
            </a:endParaRPr>
          </a:p>
        </p:txBody>
      </p:sp>
      <p:sp>
        <p:nvSpPr>
          <p:cNvPr id="13" name="Rectangle 2"/>
          <p:cNvSpPr txBox="1">
            <a:spLocks noChangeArrowheads="1"/>
          </p:cNvSpPr>
          <p:nvPr/>
        </p:nvSpPr>
        <p:spPr bwMode="auto">
          <a:xfrm>
            <a:off x="498476" y="2010835"/>
            <a:ext cx="603250" cy="3968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两茎灯草</a:t>
            </a:r>
          </a:p>
        </p:txBody>
      </p:sp>
      <p:sp>
        <p:nvSpPr>
          <p:cNvPr id="14" name="Rectangle 2"/>
          <p:cNvSpPr txBox="1">
            <a:spLocks noChangeArrowheads="1"/>
          </p:cNvSpPr>
          <p:nvPr/>
        </p:nvSpPr>
        <p:spPr bwMode="auto">
          <a:xfrm>
            <a:off x="1366839" y="1083733"/>
            <a:ext cx="6357937" cy="1536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大侄子</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两个亲人不曾见面</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头摇了两三摇</a:t>
            </a:r>
          </a:p>
        </p:txBody>
      </p:sp>
      <p:sp>
        <p:nvSpPr>
          <p:cNvPr id="17" name="Rectangle 2"/>
          <p:cNvSpPr txBox="1">
            <a:spLocks noChangeArrowheads="1"/>
          </p:cNvSpPr>
          <p:nvPr/>
        </p:nvSpPr>
        <p:spPr bwMode="auto">
          <a:xfrm>
            <a:off x="1366838" y="2429933"/>
            <a:ext cx="6410325" cy="1536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二侄子</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两笔银子不曾吩咐</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头狠狠摇了几摇</a:t>
            </a:r>
          </a:p>
        </p:txBody>
      </p:sp>
      <p:sp>
        <p:nvSpPr>
          <p:cNvPr id="18" name="Rectangle 2"/>
          <p:cNvSpPr txBox="1">
            <a:spLocks noChangeArrowheads="1"/>
          </p:cNvSpPr>
          <p:nvPr/>
        </p:nvSpPr>
        <p:spPr bwMode="auto">
          <a:xfrm>
            <a:off x="1366839" y="3807884"/>
            <a:ext cx="6357937" cy="22583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奶妈</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两位舅爷不在跟前</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把眼闭着摇头，手指着不动</a:t>
            </a:r>
          </a:p>
        </p:txBody>
      </p:sp>
      <p:sp>
        <p:nvSpPr>
          <p:cNvPr id="19" name="Rectangle 2"/>
          <p:cNvSpPr txBox="1">
            <a:spLocks noChangeArrowheads="1"/>
          </p:cNvSpPr>
          <p:nvPr/>
        </p:nvSpPr>
        <p:spPr bwMode="auto">
          <a:xfrm>
            <a:off x="1366839" y="5219700"/>
            <a:ext cx="6357937" cy="22583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1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赵氏</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恐两茎灯草费了油</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把手垂下，登时没气</a:t>
            </a:r>
          </a:p>
        </p:txBody>
      </p:sp>
      <p:sp>
        <p:nvSpPr>
          <p:cNvPr id="20" name="AutoShape 3"/>
          <p:cNvSpPr/>
          <p:nvPr/>
        </p:nvSpPr>
        <p:spPr bwMode="auto">
          <a:xfrm flipH="1">
            <a:off x="7621589" y="1310219"/>
            <a:ext cx="276225" cy="5340349"/>
          </a:xfrm>
          <a:prstGeom prst="leftBrace">
            <a:avLst>
              <a:gd name="adj1" fmla="val 32356"/>
              <a:gd name="adj2" fmla="val 50000"/>
            </a:avLst>
          </a:prstGeom>
          <a:noFill/>
          <a:ln w="28575">
            <a:solidFill>
              <a:schemeClr val="tx1"/>
            </a:solidFill>
            <a:rou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265" b="0" i="0" u="none" strike="noStrike" kern="1200" cap="none" spc="0" normalizeH="0" baseline="0" noProof="0">
              <a:ln>
                <a:noFill/>
              </a:ln>
              <a:solidFill>
                <a:srgbClr val="FF0000"/>
              </a:solidFill>
              <a:effectLst/>
              <a:uLnTx/>
              <a:uFillTx/>
              <a:latin typeface="Times New Roman" panose="02020603050405020304" pitchFamily="18" charset="0"/>
              <a:ea typeface="宋体" panose="02010600030101010101" pitchFamily="2" charset="-122"/>
              <a:cs typeface="+mn-cs"/>
            </a:endParaRPr>
          </a:p>
        </p:txBody>
      </p:sp>
      <p:sp>
        <p:nvSpPr>
          <p:cNvPr id="21" name="TextBox 13"/>
          <p:cNvSpPr txBox="1">
            <a:spLocks noChangeArrowheads="1"/>
          </p:cNvSpPr>
          <p:nvPr/>
        </p:nvSpPr>
        <p:spPr bwMode="auto">
          <a:xfrm>
            <a:off x="7763252" y="1976969"/>
            <a:ext cx="840999" cy="40026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爱财胜过生命</a:t>
            </a:r>
          </a:p>
        </p:txBody>
      </p:sp>
      <p:sp>
        <p:nvSpPr>
          <p:cNvPr id="61449" name="文本框 11"/>
          <p:cNvSpPr txBox="1">
            <a:spLocks noChangeArrowheads="1"/>
          </p:cNvSpPr>
          <p:nvPr/>
        </p:nvSpPr>
        <p:spPr bwMode="auto">
          <a:xfrm>
            <a:off x="587376" y="381001"/>
            <a:ext cx="205263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mn-cs"/>
              </a:rPr>
              <a:t>结构梳理</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5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down)">
                                      <p:cBhvr>
                                        <p:cTn id="15" dur="500"/>
                                        <p:tgtEl>
                                          <p:spTgt spid="14"/>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wipe(down)">
                                      <p:cBhvr>
                                        <p:cTn id="20" dur="500"/>
                                        <p:tgtEl>
                                          <p:spTgt spid="17"/>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wipe(down)">
                                      <p:cBhvr>
                                        <p:cTn id="25" dur="500"/>
                                        <p:tgtEl>
                                          <p:spTgt spid="18"/>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wipe(down)">
                                      <p:cBhvr>
                                        <p:cTn id="30" dur="500"/>
                                        <p:tgtEl>
                                          <p:spTgt spid="19"/>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wipe(down)">
                                      <p:cBhvr>
                                        <p:cTn id="35" dur="500"/>
                                        <p:tgtEl>
                                          <p:spTgt spid="20"/>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down)">
                                      <p:cBhvr>
                                        <p:cTn id="38"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p:bldP spid="14" grpId="0"/>
      <p:bldP spid="17" grpId="0"/>
      <p:bldP spid="18" grpId="0"/>
      <p:bldP spid="19" grpId="0"/>
      <p:bldP spid="20" grpId="0" animBg="1"/>
      <p:bldP spid="21" grpId="0"/>
    </p:bldLst>
  </p:timing>
</p:sld>
</file>

<file path=ppt/slides/slide7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文本框 11"/>
          <p:cNvSpPr txBox="1">
            <a:spLocks noChangeArrowheads="1"/>
          </p:cNvSpPr>
          <p:nvPr/>
        </p:nvSpPr>
        <p:spPr bwMode="auto">
          <a:xfrm>
            <a:off x="587376" y="381001"/>
            <a:ext cx="205263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mn-cs"/>
              </a:rPr>
              <a:t>课堂小结</a:t>
            </a:r>
          </a:p>
        </p:txBody>
      </p:sp>
      <p:sp>
        <p:nvSpPr>
          <p:cNvPr id="3" name="矩形 2"/>
          <p:cNvSpPr/>
          <p:nvPr/>
        </p:nvSpPr>
        <p:spPr>
          <a:xfrm>
            <a:off x="715964" y="1051984"/>
            <a:ext cx="7712075" cy="2652073"/>
          </a:xfrm>
          <a:prstGeom prst="rect">
            <a:avLst/>
          </a:prstGeom>
        </p:spPr>
        <p:txBody>
          <a:bodyPr>
            <a:spAutoFit/>
          </a:bodyPr>
          <a:lstStyle/>
          <a:p>
            <a:pPr marL="0" marR="0" lvl="0" indent="0" algn="l" defTabSz="1219200" rtl="0" eaLnBrk="0" fontAlgn="base" latinLnBrk="0" hangingPunct="0">
              <a:lnSpc>
                <a:spcPct val="130000"/>
              </a:lnSpc>
              <a:spcBef>
                <a:spcPct val="0"/>
              </a:spcBef>
              <a:spcAft>
                <a:spcPct val="0"/>
              </a:spcAft>
              <a:buClrTx/>
              <a:buSzTx/>
              <a:buFontTx/>
              <a:buNone/>
              <a:defRPr/>
            </a:pPr>
            <a:r>
              <a:rPr kumimoji="0" lang="en-US" altLang="zh-CN" sz="4265" b="1" i="0" u="none" strike="noStrike" kern="1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Times New Roman" panose="02020603050405020304" pitchFamily="18" charset="0"/>
              </a:rPr>
              <a:t>    </a:t>
            </a:r>
            <a:r>
              <a:rPr kumimoji="0" lang="zh-CN" altLang="zh-CN" sz="4265" b="1" i="0" u="none" strike="noStrike" kern="1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Times New Roman" panose="02020603050405020304" pitchFamily="18" charset="0"/>
              </a:rPr>
              <a:t>小组合作，归纳三个片段中描写人物的方法，完成表格。</a:t>
            </a:r>
            <a:endPar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endParaRPr>
          </a:p>
        </p:txBody>
      </p:sp>
      <p:graphicFrame>
        <p:nvGraphicFramePr>
          <p:cNvPr id="5" name="表格 4"/>
          <p:cNvGraphicFramePr>
            <a:graphicFrameLocks noGrp="1"/>
          </p:cNvGraphicFramePr>
          <p:nvPr/>
        </p:nvGraphicFramePr>
        <p:xfrm>
          <a:off x="887413" y="2760133"/>
          <a:ext cx="7315200" cy="3108680"/>
        </p:xfrm>
        <a:graphic>
          <a:graphicData uri="http://schemas.openxmlformats.org/drawingml/2006/table">
            <a:tbl>
              <a:tblPr firstRow="1" bandRow="1">
                <a:tableStyleId>{7DF18680-E054-41AD-8BC1-D1AEF772440D}</a:tableStyleId>
              </a:tblPr>
              <a:tblGrid>
                <a:gridCol w="3957850"/>
                <a:gridCol w="3357350"/>
              </a:tblGrid>
              <a:tr h="772091">
                <a:tc>
                  <a:txBody>
                    <a:bodyPr/>
                    <a:lstStyle/>
                    <a:p>
                      <a:pPr algn="ctr"/>
                      <a:r>
                        <a:rPr lang="zh-CN" altLang="en-US" sz="4300" dirty="0"/>
                        <a:t>片段</a:t>
                      </a:r>
                    </a:p>
                  </a:txBody>
                  <a:tcPr marT="60925" marB="60925"/>
                </a:tc>
                <a:tc>
                  <a:txBody>
                    <a:bodyPr/>
                    <a:lstStyle/>
                    <a:p>
                      <a:pPr algn="ctr"/>
                      <a:r>
                        <a:rPr lang="zh-CN" altLang="en-US" sz="4300" dirty="0"/>
                        <a:t>描写方法</a:t>
                      </a:r>
                    </a:p>
                  </a:txBody>
                  <a:tcPr marT="60925" marB="60925"/>
                </a:tc>
              </a:tr>
              <a:tr h="772091">
                <a:tc>
                  <a:txBody>
                    <a:bodyPr/>
                    <a:lstStyle/>
                    <a:p>
                      <a:pPr algn="ctr"/>
                      <a:endParaRPr lang="zh-CN" altLang="en-US" sz="4300" dirty="0"/>
                    </a:p>
                  </a:txBody>
                  <a:tcPr marT="60925" marB="60925"/>
                </a:tc>
                <a:tc>
                  <a:txBody>
                    <a:bodyPr/>
                    <a:lstStyle/>
                    <a:p>
                      <a:pPr algn="ctr"/>
                      <a:endParaRPr lang="zh-CN" altLang="en-US" sz="4300"/>
                    </a:p>
                  </a:txBody>
                  <a:tcPr marT="60925" marB="60925"/>
                </a:tc>
              </a:tr>
              <a:tr h="772091">
                <a:tc>
                  <a:txBody>
                    <a:bodyPr/>
                    <a:lstStyle/>
                    <a:p>
                      <a:pPr algn="ctr"/>
                      <a:endParaRPr lang="zh-CN" altLang="en-US" sz="4300" dirty="0"/>
                    </a:p>
                  </a:txBody>
                  <a:tcPr marT="60925" marB="60925"/>
                </a:tc>
                <a:tc>
                  <a:txBody>
                    <a:bodyPr/>
                    <a:lstStyle/>
                    <a:p>
                      <a:pPr algn="ctr"/>
                      <a:endParaRPr lang="zh-CN" altLang="en-US" sz="4300" dirty="0"/>
                    </a:p>
                  </a:txBody>
                  <a:tcPr marT="60925" marB="60925"/>
                </a:tc>
              </a:tr>
              <a:tr h="772091">
                <a:tc>
                  <a:txBody>
                    <a:bodyPr/>
                    <a:lstStyle/>
                    <a:p>
                      <a:pPr algn="ctr"/>
                      <a:endParaRPr lang="zh-CN" altLang="en-US" sz="4300"/>
                    </a:p>
                  </a:txBody>
                  <a:tcPr marT="60925" marB="60925"/>
                </a:tc>
                <a:tc>
                  <a:txBody>
                    <a:bodyPr/>
                    <a:lstStyle/>
                    <a:p>
                      <a:pPr algn="ctr"/>
                      <a:endParaRPr lang="zh-CN" altLang="en-US" sz="4300" dirty="0"/>
                    </a:p>
                  </a:txBody>
                  <a:tcPr marT="60925" marB="60925"/>
                </a:tc>
              </a:tr>
            </a:tbl>
          </a:graphicData>
        </a:graphic>
      </p:graphicFrame>
      <p:sp>
        <p:nvSpPr>
          <p:cNvPr id="62484" name="Rectangle 2"/>
          <p:cNvSpPr txBox="1">
            <a:spLocks noChangeArrowheads="1"/>
          </p:cNvSpPr>
          <p:nvPr/>
        </p:nvSpPr>
        <p:spPr bwMode="auto">
          <a:xfrm>
            <a:off x="1781176" y="3498851"/>
            <a:ext cx="21304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摔跤</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62485" name="Rectangle 2"/>
          <p:cNvSpPr txBox="1">
            <a:spLocks noChangeArrowheads="1"/>
          </p:cNvSpPr>
          <p:nvPr/>
        </p:nvSpPr>
        <p:spPr bwMode="auto">
          <a:xfrm>
            <a:off x="715964" y="4298951"/>
            <a:ext cx="503237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他像一棵挺脱的树</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62486" name="Rectangle 2"/>
          <p:cNvSpPr txBox="1">
            <a:spLocks noChangeArrowheads="1"/>
          </p:cNvSpPr>
          <p:nvPr/>
        </p:nvSpPr>
        <p:spPr bwMode="auto">
          <a:xfrm>
            <a:off x="1393826" y="5080001"/>
            <a:ext cx="29051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两茎灯草</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9" name="矩形 8"/>
          <p:cNvSpPr/>
          <p:nvPr/>
        </p:nvSpPr>
        <p:spPr>
          <a:xfrm>
            <a:off x="715964" y="5806017"/>
            <a:ext cx="8024812" cy="1798826"/>
          </a:xfrm>
          <a:prstGeom prst="rect">
            <a:avLst/>
          </a:prstGeom>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en-US" altLang="zh-CN" sz="4265" b="1" i="0" u="none" strike="noStrike" kern="1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Times New Roman" panose="02020603050405020304" pitchFamily="18" charset="0"/>
              </a:rPr>
              <a:t>    </a:t>
            </a:r>
            <a:r>
              <a:rPr kumimoji="0" lang="zh-CN" altLang="zh-CN" sz="4265" b="1" i="0" u="none" strike="noStrike" kern="1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Times New Roman" panose="02020603050405020304" pitchFamily="18" charset="0"/>
              </a:rPr>
              <a:t>组内交流这些描写人物的方法的异同。</a:t>
            </a:r>
            <a:endParaRPr kumimoji="0" lang="zh-CN" altLang="en-US" sz="4265" b="1" i="0" u="none" strike="noStrike" kern="1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7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1009650" y="2002367"/>
            <a:ext cx="4832350" cy="4030334"/>
          </a:xfrm>
          <a:prstGeom prst="rect">
            <a:avLst/>
          </a:prstGeom>
        </p:spPr>
        <p:txBody>
          <a:bodyPr>
            <a:spAutoFit/>
          </a:bodyPr>
          <a:lstStyle/>
          <a:p>
            <a:pPr marL="0" marR="0" lvl="0" indent="0" algn="l" defTabSz="1219200" rtl="0" eaLnBrk="0" fontAlgn="base" latinLnBrk="0" hangingPunct="0">
              <a:lnSpc>
                <a:spcPct val="150000"/>
              </a:lnSpc>
              <a:spcBef>
                <a:spcPct val="0"/>
              </a:spcBef>
              <a:spcAft>
                <a:spcPct val="0"/>
              </a:spcAft>
              <a:buClrTx/>
              <a:buSzTx/>
              <a:buFontTx/>
              <a:buNone/>
              <a:defRPr/>
            </a:pPr>
            <a:r>
              <a:rPr kumimoji="0" lang="en-US" altLang="zh-CN" sz="4265" b="1" i="0" u="none" strike="noStrike" kern="1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Times New Roman" panose="02020603050405020304" pitchFamily="18" charset="0"/>
              </a:rPr>
              <a:t>    </a:t>
            </a:r>
            <a:r>
              <a:rPr kumimoji="0" lang="zh-CN" altLang="zh-CN" sz="4265" b="1" i="0" u="none" strike="noStrike" kern="1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Times New Roman" panose="02020603050405020304" pitchFamily="18" charset="0"/>
              </a:rPr>
              <a:t>全班交流：自己印象最深刻的人物是谁？并说出理由。</a:t>
            </a:r>
            <a:endParaRPr kumimoji="0" lang="zh-CN" altLang="en-US" sz="4265" b="1" i="0" u="none" strike="noStrike" kern="1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Times New Roman" panose="02020603050405020304" pitchFamily="18" charset="0"/>
            </a:endParaRPr>
          </a:p>
        </p:txBody>
      </p:sp>
      <p:pic>
        <p:nvPicPr>
          <p:cNvPr id="63490" name="图片 4"/>
          <p:cNvPicPr>
            <a:picLocks noChangeAspect="1" noChangeArrowheads="1"/>
          </p:cNvPicPr>
          <p:nvPr/>
        </p:nvPicPr>
        <p:blipFill>
          <a:blip r:embed="rId2" cstate="email"/>
          <a:srcRect/>
          <a:stretch>
            <a:fillRect/>
          </a:stretch>
        </p:blipFill>
        <p:spPr bwMode="auto">
          <a:xfrm>
            <a:off x="6107114" y="1748368"/>
            <a:ext cx="1243012" cy="41613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7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矩形 1"/>
          <p:cNvSpPr>
            <a:spLocks noChangeArrowheads="1"/>
          </p:cNvSpPr>
          <p:nvPr/>
        </p:nvSpPr>
        <p:spPr bwMode="auto">
          <a:xfrm>
            <a:off x="755651" y="1289051"/>
            <a:ext cx="7632700" cy="5416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85800" marR="0" lvl="0" indent="-685800" algn="l" defTabSz="1219200" rtl="0" eaLnBrk="1" fontAlgn="base" latinLnBrk="0" hangingPunct="1">
              <a:lnSpc>
                <a:spcPct val="130000"/>
              </a:lnSpc>
              <a:spcBef>
                <a:spcPts val="1600"/>
              </a:spcBef>
              <a:spcAft>
                <a:spcPct val="0"/>
              </a:spcAft>
              <a:buClrTx/>
              <a:buSzTx/>
              <a:buFont typeface="Times New Roman" panose="02020603050405020304" pitchFamily="18" charset="0"/>
              <a:buAutoNum type="arabicPeriod"/>
              <a:defRPr/>
            </a:pPr>
            <a:r>
              <a:rPr kumimoji="0" lang="zh-CN"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课外阅读写人的文章或书籍，摘抄描写人物的精彩句段进行积累</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685800" marR="0" lvl="0" indent="-685800" algn="l" defTabSz="1219200" rtl="0" eaLnBrk="1" fontAlgn="base" latinLnBrk="0" hangingPunct="1">
              <a:lnSpc>
                <a:spcPct val="130000"/>
              </a:lnSpc>
              <a:spcBef>
                <a:spcPts val="1600"/>
              </a:spcBef>
              <a:spcAft>
                <a:spcPct val="0"/>
              </a:spcAft>
              <a:buClrTx/>
              <a:buSzTx/>
              <a:buFont typeface="Times New Roman" panose="02020603050405020304" pitchFamily="18" charset="0"/>
              <a:buAutoNum type="arabicPeriod"/>
              <a:defRPr/>
            </a:pPr>
            <a:r>
              <a:rPr kumimoji="0" lang="zh-CN"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回忆生活中印象深刻的人物，设想一个具体的生活情境，描写一个人物活动的片段。</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72706" name="文本框 1"/>
          <p:cNvSpPr txBox="1">
            <a:spLocks noChangeArrowheads="1"/>
          </p:cNvSpPr>
          <p:nvPr/>
        </p:nvSpPr>
        <p:spPr bwMode="auto">
          <a:xfrm>
            <a:off x="601664" y="391585"/>
            <a:ext cx="20510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mn-cs"/>
              </a:rPr>
              <a:t>课后作业</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7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标题 1"/>
          <p:cNvSpPr>
            <a:spLocks noGrp="1" noChangeArrowheads="1"/>
          </p:cNvSpPr>
          <p:nvPr>
            <p:ph type="ctrTitle" idx="4294967295"/>
          </p:nvPr>
        </p:nvSpPr>
        <p:spPr bwMode="auto">
          <a:xfrm>
            <a:off x="0" y="2106614"/>
            <a:ext cx="3608785" cy="1038225"/>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lstStyle/>
          <a:p>
            <a:pPr eaLnBrk="1" hangingPunct="1"/>
            <a:r>
              <a:rPr lang="en-US" altLang="zh-CN" sz="5865" dirty="0">
                <a:latin typeface="楷体" panose="02010609060101010101" pitchFamily="49" charset="-122"/>
                <a:ea typeface="楷体" panose="02010609060101010101" pitchFamily="49" charset="-122"/>
              </a:rPr>
              <a:t>14 </a:t>
            </a:r>
            <a:r>
              <a:rPr lang="zh-CN" altLang="en-US" sz="5865" dirty="0">
                <a:latin typeface="楷体" panose="02010609060101010101" pitchFamily="49" charset="-122"/>
                <a:ea typeface="楷体" panose="02010609060101010101" pitchFamily="49" charset="-122"/>
              </a:rPr>
              <a:t>刷子李</a:t>
            </a:r>
          </a:p>
        </p:txBody>
      </p:sp>
    </p:spTree>
  </p:cSld>
  <p:clrMapOvr>
    <a:masterClrMapping/>
  </p:clrMapOvr>
  <p:transition spd="slow">
    <p:cover dir="rd"/>
  </p:transition>
</p:sld>
</file>

<file path=ppt/slides/slide7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741364" y="1189569"/>
            <a:ext cx="7661275" cy="6918304"/>
          </a:xfrm>
          <a:prstGeom prst="rect">
            <a:avLst/>
          </a:prstGeom>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en-US" altLang="zh-CN" sz="4265" b="1" i="0" u="none" strike="noStrike" kern="1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    </a:t>
            </a:r>
            <a:r>
              <a:rPr kumimoji="0" lang="zh-CN" altLang="zh-CN" sz="4265" b="1" i="0" u="none" strike="noStrike" kern="1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在天津，人们习惯于把某个行业中技术特别好的人，用行当加上姓氏的方式来称呼他。比如，一个姓张的人，豆腐做得特别好吃，人们就叫他——（豆腐张）；一个姓王的人，木工做得特别好，人们就叫他——（木工王）。</a:t>
            </a:r>
            <a:endPar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2" cstate="email"/>
          <a:srcRect/>
          <a:stretch>
            <a:fillRect/>
          </a:stretch>
        </p:blipFill>
        <p:spPr bwMode="auto">
          <a:xfrm>
            <a:off x="5292081" y="640613"/>
            <a:ext cx="2880320" cy="2883637"/>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
        <p:nvSpPr>
          <p:cNvPr id="13314" name="TextBox 2"/>
          <p:cNvSpPr txBox="1">
            <a:spLocks noChangeArrowheads="1"/>
          </p:cNvSpPr>
          <p:nvPr/>
        </p:nvSpPr>
        <p:spPr bwMode="auto">
          <a:xfrm>
            <a:off x="1116014" y="1037167"/>
            <a:ext cx="3887787" cy="3933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800" b="1">
                <a:solidFill>
                  <a:prstClr val="black"/>
                </a:solidFill>
                <a:latin typeface="楷体" panose="02010609060101010101" pitchFamily="49" charset="-122"/>
                <a:ea typeface="楷体" panose="02010609060101010101" pitchFamily="49" charset="-122"/>
              </a:rPr>
              <a:t>昼出耘田夜绩麻，</a:t>
            </a:r>
            <a:endParaRPr lang="en-US" altLang="zh-CN" sz="4800" b="1">
              <a:solidFill>
                <a:prstClr val="black"/>
              </a:solidFill>
              <a:latin typeface="楷体" panose="02010609060101010101" pitchFamily="49" charset="-122"/>
              <a:ea typeface="楷体" panose="02010609060101010101" pitchFamily="49" charset="-122"/>
            </a:endParaRPr>
          </a:p>
          <a:p>
            <a:pPr defTabSz="1219200" fontAlgn="base">
              <a:lnSpc>
                <a:spcPct val="130000"/>
              </a:lnSpc>
              <a:spcBef>
                <a:spcPct val="0"/>
              </a:spcBef>
              <a:spcAft>
                <a:spcPct val="0"/>
              </a:spcAft>
              <a:defRPr/>
            </a:pPr>
            <a:r>
              <a:rPr lang="zh-CN" altLang="en-US" sz="4800" b="1">
                <a:solidFill>
                  <a:prstClr val="black"/>
                </a:solidFill>
                <a:latin typeface="楷体" panose="02010609060101010101" pitchFamily="49" charset="-122"/>
                <a:ea typeface="楷体" panose="02010609060101010101" pitchFamily="49" charset="-122"/>
              </a:rPr>
              <a:t>村庄儿女各当家。</a:t>
            </a:r>
          </a:p>
        </p:txBody>
      </p:sp>
      <p:sp>
        <p:nvSpPr>
          <p:cNvPr id="2" name="文本框 1"/>
          <p:cNvSpPr txBox="1">
            <a:spLocks noChangeArrowheads="1"/>
          </p:cNvSpPr>
          <p:nvPr/>
        </p:nvSpPr>
        <p:spPr bwMode="auto">
          <a:xfrm>
            <a:off x="125414" y="2944284"/>
            <a:ext cx="12604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FF0000"/>
                </a:solidFill>
                <a:latin typeface="宋体" panose="02010600030101010101" pitchFamily="2" charset="-122"/>
                <a:ea typeface="宋体" panose="02010600030101010101" pitchFamily="2" charset="-122"/>
              </a:rPr>
              <a:t>诗意：</a:t>
            </a:r>
          </a:p>
        </p:txBody>
      </p:sp>
      <p:sp>
        <p:nvSpPr>
          <p:cNvPr id="8" name="横卷形 7"/>
          <p:cNvSpPr/>
          <p:nvPr/>
        </p:nvSpPr>
        <p:spPr>
          <a:xfrm>
            <a:off x="611188" y="3716867"/>
            <a:ext cx="7993062" cy="2501900"/>
          </a:xfrm>
          <a:prstGeom prst="horizontalScroll">
            <a:avLst/>
          </a:prstGeom>
        </p:spPr>
        <p:style>
          <a:lnRef idx="1">
            <a:schemeClr val="accent3"/>
          </a:lnRef>
          <a:fillRef idx="2">
            <a:schemeClr val="accent3"/>
          </a:fillRef>
          <a:effectRef idx="1">
            <a:schemeClr val="accent3"/>
          </a:effectRef>
          <a:fontRef idx="minor">
            <a:schemeClr val="dk1"/>
          </a:fontRef>
        </p:style>
        <p:txBody>
          <a:bodyPr anchor="ctr"/>
          <a:lstStyle/>
          <a:p>
            <a:pPr defTabSz="1219200" eaLnBrk="0" fontAlgn="base" hangingPunct="0">
              <a:lnSpc>
                <a:spcPct val="130000"/>
              </a:lnSpc>
              <a:spcBef>
                <a:spcPct val="0"/>
              </a:spcBef>
              <a:spcAft>
                <a:spcPct val="0"/>
              </a:spcAft>
              <a:defRPr/>
            </a:pPr>
            <a:r>
              <a:rPr lang="zh-CN" altLang="en-US" sz="4265" b="1" dirty="0">
                <a:solidFill>
                  <a:srgbClr val="0000FF"/>
                </a:solidFill>
                <a:latin typeface="楷体" panose="02010609060101010101" pitchFamily="49" charset="-122"/>
                <a:ea typeface="楷体" panose="02010609060101010101" pitchFamily="49" charset="-122"/>
              </a:rPr>
              <a:t>    白天锄地，夜晚搓麻，农家男女各自忙着自己的事情，各有自己的拿手本领。</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outVertical)">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图片 1"/>
          <p:cNvPicPr>
            <a:picLocks noChangeAspect="1" noChangeArrowheads="1"/>
          </p:cNvPicPr>
          <p:nvPr/>
        </p:nvPicPr>
        <p:blipFill>
          <a:blip r:embed="rId2" cstate="email"/>
          <a:srcRect/>
          <a:stretch>
            <a:fillRect/>
          </a:stretch>
        </p:blipFill>
        <p:spPr bwMode="auto">
          <a:xfrm>
            <a:off x="0" y="-27517"/>
            <a:ext cx="9144000" cy="68855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sld>
</file>

<file path=ppt/slides/slide8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矩形 1"/>
          <p:cNvSpPr>
            <a:spLocks noChangeArrowheads="1"/>
          </p:cNvSpPr>
          <p:nvPr/>
        </p:nvSpPr>
        <p:spPr bwMode="auto">
          <a:xfrm>
            <a:off x="819150" y="1750486"/>
            <a:ext cx="7448550" cy="37105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ts val="1600"/>
              </a:spcBef>
              <a:spcAft>
                <a:spcPct val="0"/>
              </a:spcAft>
              <a:buClrTx/>
              <a:buSzTx/>
              <a:buFontTx/>
              <a:buNone/>
              <a:defRPr/>
            </a:pPr>
            <a:r>
              <a:rPr kumimoji="0" lang="zh-CN" altLang="en-US" sz="4265"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A34333"/>
                </a:solidFill>
                <a:effectLst/>
                <a:uLnTx/>
                <a:uFillTx/>
                <a:latin typeface="楷体" panose="02010609060101010101" pitchFamily="49" charset="-122"/>
                <a:ea typeface="楷体" panose="02010609060101010101" pitchFamily="49" charset="-122"/>
                <a:cs typeface="+mn-cs"/>
              </a:rPr>
              <a:t>冯骥才</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1942</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年出生于天津，祖籍浙江宁波。</a:t>
            </a:r>
          </a:p>
          <a:p>
            <a:pPr marL="0" marR="0" lvl="0" indent="0" algn="l" defTabSz="1219200" rtl="0" eaLnBrk="1" fontAlgn="base" latinLnBrk="0" hangingPunct="1">
              <a:lnSpc>
                <a:spcPct val="130000"/>
              </a:lnSpc>
              <a:spcBef>
                <a:spcPts val="160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A34333"/>
                </a:solidFill>
                <a:effectLst/>
                <a:uLnTx/>
                <a:uFillTx/>
                <a:latin typeface="楷体" panose="02010609060101010101" pitchFamily="49" charset="-122"/>
                <a:ea typeface="楷体" panose="02010609060101010101" pitchFamily="49" charset="-122"/>
                <a:cs typeface="+mn-cs"/>
              </a:rPr>
              <a:t>主要作品：</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雕花烟斗</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神鞭</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俗世奇人</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等。</a:t>
            </a:r>
          </a:p>
        </p:txBody>
      </p:sp>
      <p:grpSp>
        <p:nvGrpSpPr>
          <p:cNvPr id="3" name="组合 4"/>
          <p:cNvGrpSpPr/>
          <p:nvPr/>
        </p:nvGrpSpPr>
        <p:grpSpPr bwMode="auto">
          <a:xfrm>
            <a:off x="285750" y="-59267"/>
            <a:ext cx="2478088" cy="2101036"/>
            <a:chOff x="286235" y="-45136"/>
            <a:chExt cx="2477436" cy="1576040"/>
          </a:xfrm>
        </p:grpSpPr>
        <p:pic>
          <p:nvPicPr>
            <p:cNvPr id="2" name="Picture 108" descr="https://timgsa.baidu.com/timg?image&amp;quality=80&amp;size=b9999_10000&amp;sec=1569239745582&amp;di=11c126db8e6a52487a38520c1db7bd3a&amp;imgtype=0&amp;src=http%3A%2F%2Fbpic.588ku.com%2Felement_origin_min_pic%2F20%2F16%2F01%2F2956ab647887576.jpg"/>
            <p:cNvPicPr>
              <a:picLocks noChangeAspect="1" noChangeArrowheads="1"/>
            </p:cNvPicPr>
            <p:nvPr/>
          </p:nvPicPr>
          <p:blipFill>
            <a:blip r:embed="rId2" cstate="email"/>
            <a:srcRect/>
            <a:stretch>
              <a:fillRect/>
            </a:stretch>
          </p:blipFill>
          <p:spPr bwMode="auto">
            <a:xfrm rot="2097727">
              <a:off x="286235" y="-45136"/>
              <a:ext cx="736577" cy="1119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20" name="文本框 3"/>
            <p:cNvSpPr txBox="1">
              <a:spLocks noChangeArrowheads="1"/>
            </p:cNvSpPr>
            <p:nvPr/>
          </p:nvSpPr>
          <p:spPr bwMode="auto">
            <a:xfrm>
              <a:off x="818865" y="476978"/>
              <a:ext cx="1944806" cy="10539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A34333"/>
                  </a:solidFill>
                  <a:effectLst/>
                  <a:uLnTx/>
                  <a:uFillTx/>
                  <a:latin typeface="黑体" panose="02010609060101010101" pitchFamily="49" charset="-122"/>
                  <a:ea typeface="黑体" panose="02010609060101010101" pitchFamily="49" charset="-122"/>
                  <a:cs typeface="+mn-cs"/>
                </a:rPr>
                <a:t>作者简介</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92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9" grpId="0"/>
    </p:bldLst>
  </p:timing>
</p:sld>
</file>

<file path=ppt/slides/slide8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文本框 5"/>
          <p:cNvSpPr txBox="1">
            <a:spLocks noChangeArrowheads="1"/>
          </p:cNvSpPr>
          <p:nvPr/>
        </p:nvSpPr>
        <p:spPr bwMode="auto">
          <a:xfrm>
            <a:off x="3551239" y="1132418"/>
            <a:ext cx="4848225"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30000"/>
              </a:lnSpc>
              <a:spcBef>
                <a:spcPts val="16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    默读课文，疏通生字词，说说刷子李这个人物的特点？</a:t>
            </a:r>
          </a:p>
        </p:txBody>
      </p:sp>
      <p:pic>
        <p:nvPicPr>
          <p:cNvPr id="15365" name="Picture 4"/>
          <p:cNvPicPr>
            <a:picLocks noChangeAspect="1" noChangeArrowheads="1"/>
          </p:cNvPicPr>
          <p:nvPr/>
        </p:nvPicPr>
        <p:blipFill>
          <a:blip r:embed="rId2" cstate="email"/>
          <a:srcRect/>
          <a:stretch>
            <a:fillRect/>
          </a:stretch>
        </p:blipFill>
        <p:spPr bwMode="auto">
          <a:xfrm rot="21280943">
            <a:off x="1083720" y="1548736"/>
            <a:ext cx="2414372" cy="4348408"/>
          </a:xfrm>
          <a:prstGeom prst="rect">
            <a:avLst/>
          </a:prstGeom>
          <a:ln>
            <a:noFill/>
          </a:ln>
          <a:effectLst>
            <a:softEdge rad="112500"/>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grpSp>
        <p:nvGrpSpPr>
          <p:cNvPr id="2" name="组合 5"/>
          <p:cNvGrpSpPr/>
          <p:nvPr/>
        </p:nvGrpSpPr>
        <p:grpSpPr bwMode="auto">
          <a:xfrm>
            <a:off x="285750" y="-59267"/>
            <a:ext cx="2478088" cy="2101036"/>
            <a:chOff x="286235" y="-45136"/>
            <a:chExt cx="2477436" cy="1576040"/>
          </a:xfrm>
        </p:grpSpPr>
        <p:pic>
          <p:nvPicPr>
            <p:cNvPr id="10244" name="Picture 108" descr="https://timgsa.baidu.com/timg?image&amp;quality=80&amp;size=b9999_10000&amp;sec=1569239745582&amp;di=11c126db8e6a52487a38520c1db7bd3a&amp;imgtype=0&amp;src=http%3A%2F%2Fbpic.588ku.com%2Felement_origin_min_pic%2F20%2F16%2F01%2F2956ab647887576.jpg"/>
            <p:cNvPicPr>
              <a:picLocks noChangeAspect="1" noChangeArrowheads="1"/>
            </p:cNvPicPr>
            <p:nvPr/>
          </p:nvPicPr>
          <p:blipFill>
            <a:blip r:embed="rId3" cstate="email"/>
            <a:srcRect/>
            <a:stretch>
              <a:fillRect/>
            </a:stretch>
          </p:blipFill>
          <p:spPr bwMode="auto">
            <a:xfrm rot="2097727">
              <a:off x="286235" y="-45136"/>
              <a:ext cx="736577" cy="1119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5" name="文本框 8"/>
            <p:cNvSpPr txBox="1">
              <a:spLocks noChangeArrowheads="1"/>
            </p:cNvSpPr>
            <p:nvPr/>
          </p:nvSpPr>
          <p:spPr bwMode="auto">
            <a:xfrm>
              <a:off x="818865" y="476978"/>
              <a:ext cx="1944806" cy="10539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A34333"/>
                  </a:solidFill>
                  <a:effectLst/>
                  <a:uLnTx/>
                  <a:uFillTx/>
                  <a:latin typeface="黑体" panose="02010609060101010101" pitchFamily="49" charset="-122"/>
                  <a:ea typeface="黑体" panose="02010609060101010101" pitchFamily="49" charset="-122"/>
                  <a:cs typeface="+mn-cs"/>
                </a:rPr>
                <a:t>初读课文</a:t>
              </a:r>
            </a:p>
          </p:txBody>
        </p:sp>
      </p:grpSp>
      <p:sp>
        <p:nvSpPr>
          <p:cNvPr id="9" name="矩形 5"/>
          <p:cNvSpPr>
            <a:spLocks noChangeArrowheads="1"/>
          </p:cNvSpPr>
          <p:nvPr/>
        </p:nvSpPr>
        <p:spPr bwMode="auto">
          <a:xfrm>
            <a:off x="3551239" y="3663951"/>
            <a:ext cx="484822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1"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    刷子李技艺高超，个性鲜明，有着特立独行的性格。</a:t>
            </a:r>
            <a:endParaRPr kumimoji="0" lang="en-US" altLang="zh-CN"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矩形 3"/>
          <p:cNvSpPr>
            <a:spLocks noChangeArrowheads="1"/>
          </p:cNvSpPr>
          <p:nvPr/>
        </p:nvSpPr>
        <p:spPr bwMode="auto">
          <a:xfrm>
            <a:off x="1084264" y="1756834"/>
            <a:ext cx="7672387" cy="94790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刷浆  师傅  包袱  一桶</a:t>
            </a:r>
            <a:endParaRPr kumimoji="0" lang="en-US" altLang="zh-CN"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蘸浆  屏障  芝麻  神圣</a:t>
            </a:r>
            <a:endParaRPr kumimoji="0" lang="en-US" altLang="zh-CN"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侵犯  露馅  轰然  难堪</a:t>
            </a:r>
            <a:endParaRPr kumimoji="0" lang="en-US" altLang="zh-CN"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有诈  傻小子  捏着  发怔</a:t>
            </a:r>
          </a:p>
        </p:txBody>
      </p:sp>
      <p:sp>
        <p:nvSpPr>
          <p:cNvPr id="10246" name="矩形 3"/>
          <p:cNvSpPr>
            <a:spLocks noChangeArrowheads="1"/>
          </p:cNvSpPr>
          <p:nvPr/>
        </p:nvSpPr>
        <p:spPr bwMode="auto">
          <a:xfrm>
            <a:off x="1084264" y="1758951"/>
            <a:ext cx="7507287" cy="94790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刷</a:t>
            </a:r>
            <a:r>
              <a:rPr kumimoji="0" lang="zh-CN" altLang="en-US" sz="5865" b="1" i="0" u="none" strike="noStrike" kern="1200" cap="none" spc="0" normalizeH="0" baseline="0" noProof="0">
                <a:ln>
                  <a:noFill/>
                </a:ln>
                <a:solidFill>
                  <a:srgbClr val="A34333"/>
                </a:solidFill>
                <a:effectLst/>
                <a:uLnTx/>
                <a:uFillTx/>
                <a:latin typeface="楷体" panose="02010609060101010101" pitchFamily="49" charset="-122"/>
                <a:ea typeface="楷体" panose="02010609060101010101" pitchFamily="49" charset="-122"/>
                <a:cs typeface="+mn-cs"/>
              </a:rPr>
              <a:t>浆</a:t>
            </a:r>
            <a:r>
              <a:rPr kumimoji="0" lang="zh-CN" altLang="en-US" sz="58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师</a:t>
            </a:r>
            <a:r>
              <a:rPr kumimoji="0" lang="zh-CN" altLang="en-US" sz="5865" b="1" i="0" u="none" strike="noStrike" kern="1200" cap="none" spc="0" normalizeH="0" baseline="0" noProof="0">
                <a:ln>
                  <a:noFill/>
                </a:ln>
                <a:solidFill>
                  <a:srgbClr val="A34333"/>
                </a:solidFill>
                <a:effectLst/>
                <a:uLnTx/>
                <a:uFillTx/>
                <a:latin typeface="楷体" panose="02010609060101010101" pitchFamily="49" charset="-122"/>
                <a:ea typeface="楷体" panose="02010609060101010101" pitchFamily="49" charset="-122"/>
                <a:cs typeface="+mn-cs"/>
              </a:rPr>
              <a:t>傅</a:t>
            </a:r>
            <a:r>
              <a:rPr kumimoji="0" lang="zh-CN" altLang="en-US" sz="58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包</a:t>
            </a:r>
            <a:r>
              <a:rPr kumimoji="0" lang="zh-CN" altLang="en-US" sz="5865" b="1" i="0" u="none" strike="noStrike" kern="1200" cap="none" spc="0" normalizeH="0" baseline="0" noProof="0">
                <a:ln>
                  <a:noFill/>
                </a:ln>
                <a:solidFill>
                  <a:srgbClr val="A34333"/>
                </a:solidFill>
                <a:effectLst/>
                <a:uLnTx/>
                <a:uFillTx/>
                <a:latin typeface="楷体" panose="02010609060101010101" pitchFamily="49" charset="-122"/>
                <a:ea typeface="楷体" panose="02010609060101010101" pitchFamily="49" charset="-122"/>
                <a:cs typeface="+mn-cs"/>
              </a:rPr>
              <a:t>袱</a:t>
            </a:r>
            <a:r>
              <a:rPr kumimoji="0" lang="zh-CN" altLang="en-US" sz="58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一桶</a:t>
            </a:r>
            <a:endParaRPr kumimoji="0" lang="en-US" altLang="zh-CN" sz="58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A34333"/>
                </a:solidFill>
                <a:effectLst/>
                <a:uLnTx/>
                <a:uFillTx/>
                <a:latin typeface="楷体" panose="02010609060101010101" pitchFamily="49" charset="-122"/>
                <a:ea typeface="楷体" panose="02010609060101010101" pitchFamily="49" charset="-122"/>
                <a:cs typeface="+mn-cs"/>
              </a:rPr>
              <a:t>蘸</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浆</a:t>
            </a:r>
            <a:r>
              <a:rPr kumimoji="0" lang="zh-CN" altLang="en-US" sz="58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屏障  芝麻</a:t>
            </a:r>
            <a:r>
              <a:rPr kumimoji="0" lang="zh-CN" altLang="en-US" sz="58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神圣</a:t>
            </a:r>
            <a:endParaRPr kumimoji="0" lang="en-US" altLang="zh-CN" sz="58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侵犯</a:t>
            </a:r>
            <a:r>
              <a:rPr kumimoji="0" lang="zh-CN" altLang="en-US" sz="58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露</a:t>
            </a:r>
            <a:r>
              <a:rPr kumimoji="0" lang="zh-CN" altLang="en-US" sz="5865" b="1" i="0" u="none" strike="noStrike" kern="1200" cap="none" spc="0" normalizeH="0" baseline="0" noProof="0">
                <a:ln>
                  <a:noFill/>
                </a:ln>
                <a:solidFill>
                  <a:srgbClr val="A34333"/>
                </a:solidFill>
                <a:effectLst/>
                <a:uLnTx/>
                <a:uFillTx/>
                <a:latin typeface="楷体" panose="02010609060101010101" pitchFamily="49" charset="-122"/>
                <a:ea typeface="楷体" panose="02010609060101010101" pitchFamily="49" charset="-122"/>
                <a:cs typeface="+mn-cs"/>
              </a:rPr>
              <a:t>馅</a:t>
            </a:r>
            <a:r>
              <a:rPr kumimoji="0" lang="zh-CN" altLang="en-US" sz="58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轰然</a:t>
            </a:r>
            <a:r>
              <a:rPr kumimoji="0" lang="zh-CN" altLang="en-US" sz="58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难堪</a:t>
            </a:r>
            <a:endParaRPr kumimoji="0" lang="en-US" altLang="zh-CN"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有</a:t>
            </a:r>
            <a:r>
              <a:rPr kumimoji="0" lang="zh-CN" altLang="en-US" sz="5865" b="1" i="0" u="none" strike="noStrike" kern="1200" cap="none" spc="0" normalizeH="0" baseline="0" noProof="0">
                <a:ln>
                  <a:noFill/>
                </a:ln>
                <a:solidFill>
                  <a:srgbClr val="A34333"/>
                </a:solidFill>
                <a:effectLst/>
                <a:uLnTx/>
                <a:uFillTx/>
                <a:latin typeface="楷体" panose="02010609060101010101" pitchFamily="49" charset="-122"/>
                <a:ea typeface="楷体" panose="02010609060101010101" pitchFamily="49" charset="-122"/>
                <a:cs typeface="+mn-cs"/>
              </a:rPr>
              <a:t>诈</a:t>
            </a:r>
            <a:r>
              <a:rPr kumimoji="0" lang="zh-CN" altLang="en-US" sz="58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傻小子  捏着 </a:t>
            </a:r>
            <a:r>
              <a:rPr kumimoji="0" lang="zh-CN" altLang="en-US" sz="58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发</a:t>
            </a:r>
            <a:r>
              <a:rPr kumimoji="0" lang="zh-CN" altLang="en-US" sz="5865" b="1" i="0" u="none" strike="noStrike" kern="1200" cap="none" spc="0" normalizeH="0" baseline="0" noProof="0">
                <a:ln>
                  <a:noFill/>
                </a:ln>
                <a:solidFill>
                  <a:srgbClr val="A34333"/>
                </a:solidFill>
                <a:effectLst/>
                <a:uLnTx/>
                <a:uFillTx/>
                <a:latin typeface="楷体" panose="02010609060101010101" pitchFamily="49" charset="-122"/>
                <a:ea typeface="楷体" panose="02010609060101010101" pitchFamily="49" charset="-122"/>
                <a:cs typeface="+mn-cs"/>
              </a:rPr>
              <a:t>怔</a:t>
            </a:r>
          </a:p>
        </p:txBody>
      </p:sp>
      <p:grpSp>
        <p:nvGrpSpPr>
          <p:cNvPr id="2" name="组合 3"/>
          <p:cNvGrpSpPr/>
          <p:nvPr/>
        </p:nvGrpSpPr>
        <p:grpSpPr bwMode="auto">
          <a:xfrm>
            <a:off x="3549651" y="508002"/>
            <a:ext cx="2349500" cy="1248833"/>
            <a:chOff x="495984" y="186732"/>
            <a:chExt cx="2350565" cy="936680"/>
          </a:xfrm>
        </p:grpSpPr>
        <p:sp>
          <p:nvSpPr>
            <p:cNvPr id="14" name="Text Box 15"/>
            <p:cNvSpPr txBox="1">
              <a:spLocks noChangeArrowheads="1"/>
            </p:cNvSpPr>
            <p:nvPr/>
          </p:nvSpPr>
          <p:spPr bwMode="auto">
            <a:xfrm>
              <a:off x="1016888" y="362682"/>
              <a:ext cx="1829661" cy="561774"/>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auto" latinLnBrk="0" hangingPunct="0">
                <a:lnSpc>
                  <a:spcPct val="100000"/>
                </a:lnSpc>
                <a:spcBef>
                  <a:spcPts val="160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我会读</a:t>
              </a:r>
            </a:p>
          </p:txBody>
        </p:sp>
        <p:pic>
          <p:nvPicPr>
            <p:cNvPr id="11269" name="图片 2"/>
            <p:cNvPicPr>
              <a:picLocks noChangeAspect="1" noChangeArrowheads="1"/>
            </p:cNvPicPr>
            <p:nvPr/>
          </p:nvPicPr>
          <p:blipFill>
            <a:blip r:embed="rId2" cstate="email"/>
            <a:srcRect/>
            <a:stretch>
              <a:fillRect/>
            </a:stretch>
          </p:blipFill>
          <p:spPr bwMode="auto">
            <a:xfrm>
              <a:off x="495984" y="186732"/>
              <a:ext cx="507058" cy="936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组合 127"/>
          <p:cNvGrpSpPr/>
          <p:nvPr/>
        </p:nvGrpSpPr>
        <p:grpSpPr bwMode="auto">
          <a:xfrm>
            <a:off x="285750" y="-59267"/>
            <a:ext cx="2478088" cy="2101036"/>
            <a:chOff x="286235" y="-45136"/>
            <a:chExt cx="2477436" cy="1576040"/>
          </a:xfrm>
        </p:grpSpPr>
        <p:pic>
          <p:nvPicPr>
            <p:cNvPr id="11271" name="Picture 108" descr="https://timgsa.baidu.com/timg?image&amp;quality=80&amp;size=b9999_10000&amp;sec=1569239745582&amp;di=11c126db8e6a52487a38520c1db7bd3a&amp;imgtype=0&amp;src=http%3A%2F%2Fbpic.588ku.com%2Felement_origin_min_pic%2F20%2F16%2F01%2F2956ab647887576.jpg"/>
            <p:cNvPicPr>
              <a:picLocks noChangeAspect="1" noChangeArrowheads="1"/>
            </p:cNvPicPr>
            <p:nvPr/>
          </p:nvPicPr>
          <p:blipFill>
            <a:blip r:embed="rId3" cstate="email"/>
            <a:srcRect/>
            <a:stretch>
              <a:fillRect/>
            </a:stretch>
          </p:blipFill>
          <p:spPr bwMode="auto">
            <a:xfrm rot="2097727">
              <a:off x="286235" y="-45136"/>
              <a:ext cx="736577" cy="1119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72" name="文本框 129"/>
            <p:cNvSpPr txBox="1">
              <a:spLocks noChangeArrowheads="1"/>
            </p:cNvSpPr>
            <p:nvPr/>
          </p:nvSpPr>
          <p:spPr bwMode="auto">
            <a:xfrm>
              <a:off x="818865" y="476978"/>
              <a:ext cx="1944806" cy="10539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A34635"/>
                  </a:solidFill>
                  <a:effectLst/>
                  <a:uLnTx/>
                  <a:uFillTx/>
                  <a:latin typeface="黑体" panose="02010609060101010101" pitchFamily="49" charset="-122"/>
                  <a:ea typeface="黑体" panose="02010609060101010101" pitchFamily="49" charset="-122"/>
                  <a:cs typeface="+mn-cs"/>
                </a:rPr>
                <a:t>字词学习</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246"/>
                                        </p:tgtEl>
                                        <p:attrNameLst>
                                          <p:attrName>style.visibility</p:attrName>
                                        </p:attrNameLst>
                                      </p:cBhvr>
                                      <p:to>
                                        <p:strVal val="visible"/>
                                      </p:to>
                                    </p:set>
                                    <p:animEffect transition="in" filter="fade">
                                      <p:cBhvr>
                                        <p:cTn id="7" dur="500"/>
                                        <p:tgtEl>
                                          <p:spTgt spid="102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6" grpId="0"/>
    </p:bldLst>
  </p:timing>
</p:sld>
</file>

<file path=ppt/slides/slide8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1"/>
          <p:cNvSpPr/>
          <p:nvPr/>
        </p:nvSpPr>
        <p:spPr>
          <a:xfrm>
            <a:off x="552451" y="772584"/>
            <a:ext cx="976313" cy="1056216"/>
          </a:xfrm>
          <a:prstGeom prst="ellipse">
            <a:avLst/>
          </a:prstGeom>
          <a:solidFill>
            <a:srgbClr val="3399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2291" name="矩形 2"/>
          <p:cNvSpPr>
            <a:spLocks noChangeArrowheads="1"/>
          </p:cNvSpPr>
          <p:nvPr/>
        </p:nvSpPr>
        <p:spPr bwMode="auto">
          <a:xfrm>
            <a:off x="696914" y="825502"/>
            <a:ext cx="870751" cy="913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浆</a:t>
            </a:r>
          </a:p>
        </p:txBody>
      </p:sp>
      <p:sp>
        <p:nvSpPr>
          <p:cNvPr id="12292" name="矩形 3"/>
          <p:cNvSpPr>
            <a:spLocks noChangeArrowheads="1"/>
          </p:cNvSpPr>
          <p:nvPr/>
        </p:nvSpPr>
        <p:spPr bwMode="auto">
          <a:xfrm>
            <a:off x="696914" y="2550586"/>
            <a:ext cx="870751" cy="913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傅</a:t>
            </a:r>
          </a:p>
        </p:txBody>
      </p:sp>
      <p:sp>
        <p:nvSpPr>
          <p:cNvPr id="12293" name="矩形 4"/>
          <p:cNvSpPr>
            <a:spLocks noChangeArrowheads="1"/>
          </p:cNvSpPr>
          <p:nvPr/>
        </p:nvSpPr>
        <p:spPr bwMode="auto">
          <a:xfrm>
            <a:off x="4140202" y="353486"/>
            <a:ext cx="870751" cy="913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馅</a:t>
            </a:r>
          </a:p>
        </p:txBody>
      </p:sp>
      <p:sp>
        <p:nvSpPr>
          <p:cNvPr id="12294" name="矩形 5"/>
          <p:cNvSpPr>
            <a:spLocks noChangeArrowheads="1"/>
          </p:cNvSpPr>
          <p:nvPr/>
        </p:nvSpPr>
        <p:spPr bwMode="auto">
          <a:xfrm>
            <a:off x="2395540" y="613835"/>
            <a:ext cx="870751" cy="913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蘸</a:t>
            </a:r>
          </a:p>
        </p:txBody>
      </p:sp>
      <p:sp>
        <p:nvSpPr>
          <p:cNvPr id="12295" name="矩形 6"/>
          <p:cNvSpPr>
            <a:spLocks noChangeArrowheads="1"/>
          </p:cNvSpPr>
          <p:nvPr/>
        </p:nvSpPr>
        <p:spPr bwMode="auto">
          <a:xfrm>
            <a:off x="4140202" y="1746252"/>
            <a:ext cx="870751" cy="913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诈</a:t>
            </a:r>
          </a:p>
        </p:txBody>
      </p:sp>
      <p:sp>
        <p:nvSpPr>
          <p:cNvPr id="12296" name="矩形 8"/>
          <p:cNvSpPr>
            <a:spLocks noChangeArrowheads="1"/>
          </p:cNvSpPr>
          <p:nvPr/>
        </p:nvSpPr>
        <p:spPr bwMode="auto">
          <a:xfrm>
            <a:off x="2395540" y="2218268"/>
            <a:ext cx="870751" cy="913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袱</a:t>
            </a:r>
          </a:p>
        </p:txBody>
      </p:sp>
      <p:sp>
        <p:nvSpPr>
          <p:cNvPr id="12297" name="矩形 6"/>
          <p:cNvSpPr>
            <a:spLocks noChangeArrowheads="1"/>
          </p:cNvSpPr>
          <p:nvPr/>
        </p:nvSpPr>
        <p:spPr bwMode="auto">
          <a:xfrm>
            <a:off x="5248276" y="452968"/>
            <a:ext cx="870751" cy="913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怔</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5"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path" presetSubtype="0" accel="50000" decel="50000" fill="hold" grpId="0" nodeType="clickEffect">
                                  <p:stCondLst>
                                    <p:cond delay="0"/>
                                  </p:stCondLst>
                                  <p:childTnLst>
                                    <p:animMotion origin="layout" path="M 4.72222E-6 3.82716E-6 L 4.72222E-6 0.25 " pathEditMode="relative" rAng="0" ptsTypes="AA">
                                      <p:cBhvr>
                                        <p:cTn id="10" dur="2000" fill="hold"/>
                                        <p:tgtEl>
                                          <p:spTgt spid="2"/>
                                        </p:tgtEl>
                                        <p:attrNameLst>
                                          <p:attrName>ppt_x</p:attrName>
                                          <p:attrName>ppt_y</p:attrName>
                                        </p:attrNameLst>
                                      </p:cBhvr>
                                      <p:rCtr x="0" y="12500"/>
                                    </p:animMotion>
                                  </p:childTnLst>
                                </p:cTn>
                              </p:par>
                            </p:childTnLst>
                          </p:cTn>
                        </p:par>
                      </p:childTnLst>
                    </p:cTn>
                  </p:par>
                  <p:par>
                    <p:cTn id="11" fill="hold">
                      <p:stCondLst>
                        <p:cond delay="indefinite"/>
                      </p:stCondLst>
                      <p:childTnLst>
                        <p:par>
                          <p:cTn id="12" fill="hold">
                            <p:stCondLst>
                              <p:cond delay="0"/>
                            </p:stCondLst>
                            <p:childTnLst>
                              <p:par>
                                <p:cTn id="13" presetID="42" presetClass="path" presetSubtype="0" accel="50000" decel="50000" fill="hold" grpId="1" nodeType="clickEffect">
                                  <p:stCondLst>
                                    <p:cond delay="0"/>
                                  </p:stCondLst>
                                  <p:childTnLst>
                                    <p:animMotion origin="layout" path="M 4.72222E-6 0.25 L 0.18767 0.21172 " pathEditMode="relative" rAng="0" ptsTypes="AA">
                                      <p:cBhvr>
                                        <p:cTn id="14" dur="2000" fill="hold"/>
                                        <p:tgtEl>
                                          <p:spTgt spid="2"/>
                                        </p:tgtEl>
                                        <p:attrNameLst>
                                          <p:attrName>ppt_x</p:attrName>
                                          <p:attrName>ppt_y</p:attrName>
                                        </p:attrNameLst>
                                      </p:cBhvr>
                                      <p:rCtr x="9400" y="-1900"/>
                                    </p:animMotion>
                                  </p:childTnLst>
                                </p:cTn>
                              </p:par>
                            </p:childTnLst>
                          </p:cTn>
                        </p:par>
                      </p:childTnLst>
                    </p:cTn>
                  </p:par>
                  <p:par>
                    <p:cTn id="15" fill="hold">
                      <p:stCondLst>
                        <p:cond delay="indefinite"/>
                      </p:stCondLst>
                      <p:childTnLst>
                        <p:par>
                          <p:cTn id="16" fill="hold">
                            <p:stCondLst>
                              <p:cond delay="0"/>
                            </p:stCondLst>
                            <p:childTnLst>
                              <p:par>
                                <p:cTn id="17" presetID="64" presetClass="path" presetSubtype="0" accel="50000" decel="50000" fill="hold" grpId="2" nodeType="clickEffect">
                                  <p:stCondLst>
                                    <p:cond delay="0"/>
                                  </p:stCondLst>
                                  <p:childTnLst>
                                    <p:animMotion origin="layout" path="M 0.18715 0.20648 L 0.18559 -0.02315 " pathEditMode="relative" rAng="0" ptsTypes="AA">
                                      <p:cBhvr>
                                        <p:cTn id="18" dur="2000" fill="hold"/>
                                        <p:tgtEl>
                                          <p:spTgt spid="2"/>
                                        </p:tgtEl>
                                        <p:attrNameLst>
                                          <p:attrName>ppt_x</p:attrName>
                                          <p:attrName>ppt_y</p:attrName>
                                        </p:attrNameLst>
                                      </p:cBhvr>
                                      <p:rCtr x="-100" y="-11500"/>
                                    </p:animMotion>
                                  </p:childTnLst>
                                </p:cTn>
                              </p:par>
                            </p:childTnLst>
                          </p:cTn>
                        </p:par>
                      </p:childTnLst>
                    </p:cTn>
                  </p:par>
                  <p:par>
                    <p:cTn id="19" fill="hold">
                      <p:stCondLst>
                        <p:cond delay="indefinite"/>
                      </p:stCondLst>
                      <p:childTnLst>
                        <p:par>
                          <p:cTn id="20" fill="hold">
                            <p:stCondLst>
                              <p:cond delay="0"/>
                            </p:stCondLst>
                            <p:childTnLst>
                              <p:par>
                                <p:cTn id="21" presetID="42" presetClass="path" presetSubtype="0" accel="50000" decel="50000" fill="hold" grpId="3" nodeType="clickEffect">
                                  <p:stCondLst>
                                    <p:cond delay="0"/>
                                  </p:stCondLst>
                                  <p:childTnLst>
                                    <p:animMotion origin="layout" path="M 0.18559 -0.02315 L 0.37986 -0.06914 " pathEditMode="relative" rAng="0" ptsTypes="AA">
                                      <p:cBhvr>
                                        <p:cTn id="22" dur="2000" fill="hold"/>
                                        <p:tgtEl>
                                          <p:spTgt spid="2"/>
                                        </p:tgtEl>
                                        <p:attrNameLst>
                                          <p:attrName>ppt_x</p:attrName>
                                          <p:attrName>ppt_y</p:attrName>
                                        </p:attrNameLst>
                                      </p:cBhvr>
                                      <p:rCtr x="9700" y="-2300"/>
                                    </p:animMotion>
                                  </p:childTnLst>
                                </p:cTn>
                              </p:par>
                            </p:childTnLst>
                          </p:cTn>
                        </p:par>
                      </p:childTnLst>
                    </p:cTn>
                  </p:par>
                  <p:par>
                    <p:cTn id="23" fill="hold">
                      <p:stCondLst>
                        <p:cond delay="indefinite"/>
                      </p:stCondLst>
                      <p:childTnLst>
                        <p:par>
                          <p:cTn id="24" fill="hold">
                            <p:stCondLst>
                              <p:cond delay="0"/>
                            </p:stCondLst>
                            <p:childTnLst>
                              <p:par>
                                <p:cTn id="25" presetID="42" presetClass="path" presetSubtype="0" accel="50000" decel="50000" fill="hold" grpId="4" nodeType="clickEffect">
                                  <p:stCondLst>
                                    <p:cond delay="0"/>
                                  </p:stCondLst>
                                  <p:childTnLst>
                                    <p:animMotion origin="layout" path="M 0.37934 -0.06605 L 0.37916 0.13395 " pathEditMode="relative" rAng="0" ptsTypes="AA">
                                      <p:cBhvr>
                                        <p:cTn id="26" dur="2000" fill="hold"/>
                                        <p:tgtEl>
                                          <p:spTgt spid="2"/>
                                        </p:tgtEl>
                                        <p:attrNameLst>
                                          <p:attrName>ppt_x</p:attrName>
                                          <p:attrName>ppt_y</p:attrName>
                                        </p:attrNameLst>
                                      </p:cBhvr>
                                      <p:rCtr x="0" y="10000"/>
                                    </p:animMotion>
                                  </p:childTnLst>
                                </p:cTn>
                              </p:par>
                            </p:childTnLst>
                          </p:cTn>
                        </p:par>
                      </p:childTnLst>
                    </p:cTn>
                  </p:par>
                  <p:par>
                    <p:cTn id="27" fill="hold">
                      <p:stCondLst>
                        <p:cond delay="indefinite"/>
                      </p:stCondLst>
                      <p:childTnLst>
                        <p:par>
                          <p:cTn id="28" fill="hold">
                            <p:stCondLst>
                              <p:cond delay="0"/>
                            </p:stCondLst>
                            <p:childTnLst>
                              <p:par>
                                <p:cTn id="29" presetID="42" presetClass="path" presetSubtype="0" accel="50000" decel="50000" fill="hold" grpId="6" nodeType="clickEffect">
                                  <p:stCondLst>
                                    <p:cond delay="0"/>
                                  </p:stCondLst>
                                  <p:childTnLst>
                                    <p:animMotion origin="layout" path="M 0.37916 0.13395 L 0.49965 -0.04877 " pathEditMode="relative" rAng="0" ptsTypes="AA">
                                      <p:cBhvr>
                                        <p:cTn id="30" dur="2000" fill="hold"/>
                                        <p:tgtEl>
                                          <p:spTgt spid="2"/>
                                        </p:tgtEl>
                                        <p:attrNameLst>
                                          <p:attrName>ppt_x</p:attrName>
                                          <p:attrName>ppt_y</p:attrName>
                                        </p:attrNameLst>
                                      </p:cBhvr>
                                      <p:rCtr x="6000" y="-91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2" grpId="3" animBg="1"/>
      <p:bldP spid="2" grpId="4" animBg="1"/>
      <p:bldP spid="2" grpId="5" animBg="1"/>
      <p:bldP spid="2" grpId="6" animBg="1"/>
    </p:bldLst>
  </p:timing>
</p:sld>
</file>

<file path=ppt/slides/slide8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7"/>
          <p:cNvGrpSpPr/>
          <p:nvPr/>
        </p:nvGrpSpPr>
        <p:grpSpPr bwMode="auto">
          <a:xfrm>
            <a:off x="1270000" y="1631951"/>
            <a:ext cx="1047750" cy="1409700"/>
            <a:chOff x="2437" y="2032"/>
            <a:chExt cx="1244" cy="1264"/>
          </a:xfrm>
        </p:grpSpPr>
        <p:sp>
          <p:nvSpPr>
            <p:cNvPr id="1331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331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1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17" name="文本框 64"/>
          <p:cNvSpPr txBox="1">
            <a:spLocks noChangeArrowheads="1"/>
          </p:cNvSpPr>
          <p:nvPr/>
        </p:nvSpPr>
        <p:spPr bwMode="auto">
          <a:xfrm>
            <a:off x="1270001" y="1479551"/>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浆</a:t>
            </a:r>
          </a:p>
        </p:txBody>
      </p:sp>
      <p:grpSp>
        <p:nvGrpSpPr>
          <p:cNvPr id="3" name="组合 7"/>
          <p:cNvGrpSpPr/>
          <p:nvPr/>
        </p:nvGrpSpPr>
        <p:grpSpPr bwMode="auto">
          <a:xfrm>
            <a:off x="2549525" y="1634067"/>
            <a:ext cx="1046163" cy="1407584"/>
            <a:chOff x="2437" y="2032"/>
            <a:chExt cx="1244" cy="1264"/>
          </a:xfrm>
        </p:grpSpPr>
        <p:sp>
          <p:nvSpPr>
            <p:cNvPr id="1331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332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2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22" name="文本框 64"/>
          <p:cNvSpPr txBox="1">
            <a:spLocks noChangeArrowheads="1"/>
          </p:cNvSpPr>
          <p:nvPr/>
        </p:nvSpPr>
        <p:spPr bwMode="auto">
          <a:xfrm>
            <a:off x="2549526" y="1481667"/>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傅</a:t>
            </a:r>
          </a:p>
        </p:txBody>
      </p:sp>
      <p:grpSp>
        <p:nvGrpSpPr>
          <p:cNvPr id="4" name="组合 7"/>
          <p:cNvGrpSpPr/>
          <p:nvPr/>
        </p:nvGrpSpPr>
        <p:grpSpPr bwMode="auto">
          <a:xfrm>
            <a:off x="3813175" y="1634067"/>
            <a:ext cx="1047750" cy="1407584"/>
            <a:chOff x="2437" y="2032"/>
            <a:chExt cx="1244" cy="1264"/>
          </a:xfrm>
        </p:grpSpPr>
        <p:sp>
          <p:nvSpPr>
            <p:cNvPr id="1332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332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2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27" name="文本框 64"/>
          <p:cNvSpPr txBox="1">
            <a:spLocks noChangeArrowheads="1"/>
          </p:cNvSpPr>
          <p:nvPr/>
        </p:nvSpPr>
        <p:spPr bwMode="auto">
          <a:xfrm>
            <a:off x="3813175" y="1481667"/>
            <a:ext cx="928688"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袱</a:t>
            </a:r>
          </a:p>
        </p:txBody>
      </p:sp>
      <p:grpSp>
        <p:nvGrpSpPr>
          <p:cNvPr id="5" name="组合 7"/>
          <p:cNvGrpSpPr/>
          <p:nvPr/>
        </p:nvGrpSpPr>
        <p:grpSpPr bwMode="auto">
          <a:xfrm>
            <a:off x="5078413" y="1634067"/>
            <a:ext cx="1046162" cy="1407584"/>
            <a:chOff x="2437" y="2032"/>
            <a:chExt cx="1244" cy="1264"/>
          </a:xfrm>
        </p:grpSpPr>
        <p:sp>
          <p:nvSpPr>
            <p:cNvPr id="1332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333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3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32" name="文本框 64"/>
          <p:cNvSpPr txBox="1">
            <a:spLocks noChangeArrowheads="1"/>
          </p:cNvSpPr>
          <p:nvPr/>
        </p:nvSpPr>
        <p:spPr bwMode="auto">
          <a:xfrm>
            <a:off x="5078414" y="1481667"/>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桶</a:t>
            </a:r>
          </a:p>
        </p:txBody>
      </p:sp>
      <p:grpSp>
        <p:nvGrpSpPr>
          <p:cNvPr id="6" name="组合 7"/>
          <p:cNvGrpSpPr/>
          <p:nvPr/>
        </p:nvGrpSpPr>
        <p:grpSpPr bwMode="auto">
          <a:xfrm>
            <a:off x="6327775" y="1631951"/>
            <a:ext cx="1047750" cy="1409700"/>
            <a:chOff x="2437" y="2032"/>
            <a:chExt cx="1244" cy="1264"/>
          </a:xfrm>
        </p:grpSpPr>
        <p:sp>
          <p:nvSpPr>
            <p:cNvPr id="1333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333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3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37" name="文本框 64"/>
          <p:cNvSpPr txBox="1">
            <a:spLocks noChangeArrowheads="1"/>
          </p:cNvSpPr>
          <p:nvPr/>
        </p:nvSpPr>
        <p:spPr bwMode="auto">
          <a:xfrm>
            <a:off x="6356351" y="1543051"/>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障</a:t>
            </a:r>
          </a:p>
        </p:txBody>
      </p:sp>
      <p:grpSp>
        <p:nvGrpSpPr>
          <p:cNvPr id="7" name="组合 7"/>
          <p:cNvGrpSpPr/>
          <p:nvPr/>
        </p:nvGrpSpPr>
        <p:grpSpPr bwMode="auto">
          <a:xfrm>
            <a:off x="1270000" y="3217334"/>
            <a:ext cx="1047750" cy="1409700"/>
            <a:chOff x="2437" y="2032"/>
            <a:chExt cx="1244" cy="1264"/>
          </a:xfrm>
        </p:grpSpPr>
        <p:sp>
          <p:nvSpPr>
            <p:cNvPr id="1333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334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4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42" name="文本框 64"/>
          <p:cNvSpPr txBox="1">
            <a:spLocks noChangeArrowheads="1"/>
          </p:cNvSpPr>
          <p:nvPr/>
        </p:nvSpPr>
        <p:spPr bwMode="auto">
          <a:xfrm>
            <a:off x="1270001" y="3064934"/>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芝</a:t>
            </a:r>
          </a:p>
        </p:txBody>
      </p:sp>
      <p:grpSp>
        <p:nvGrpSpPr>
          <p:cNvPr id="8" name="组合 7"/>
          <p:cNvGrpSpPr/>
          <p:nvPr/>
        </p:nvGrpSpPr>
        <p:grpSpPr bwMode="auto">
          <a:xfrm>
            <a:off x="2549525" y="3219452"/>
            <a:ext cx="1046163" cy="1407583"/>
            <a:chOff x="2437" y="2032"/>
            <a:chExt cx="1244" cy="1264"/>
          </a:xfrm>
        </p:grpSpPr>
        <p:sp>
          <p:nvSpPr>
            <p:cNvPr id="1334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334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4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47" name="文本框 64"/>
          <p:cNvSpPr txBox="1">
            <a:spLocks noChangeArrowheads="1"/>
          </p:cNvSpPr>
          <p:nvPr/>
        </p:nvSpPr>
        <p:spPr bwMode="auto">
          <a:xfrm>
            <a:off x="2549526" y="3067051"/>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圣</a:t>
            </a:r>
          </a:p>
        </p:txBody>
      </p:sp>
      <p:grpSp>
        <p:nvGrpSpPr>
          <p:cNvPr id="9" name="组合 7"/>
          <p:cNvGrpSpPr/>
          <p:nvPr/>
        </p:nvGrpSpPr>
        <p:grpSpPr bwMode="auto">
          <a:xfrm>
            <a:off x="3813175" y="3219452"/>
            <a:ext cx="1047750" cy="1407583"/>
            <a:chOff x="2437" y="2032"/>
            <a:chExt cx="1244" cy="1264"/>
          </a:xfrm>
        </p:grpSpPr>
        <p:sp>
          <p:nvSpPr>
            <p:cNvPr id="1334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335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5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52" name="文本框 64"/>
          <p:cNvSpPr txBox="1">
            <a:spLocks noChangeArrowheads="1"/>
          </p:cNvSpPr>
          <p:nvPr/>
        </p:nvSpPr>
        <p:spPr bwMode="auto">
          <a:xfrm>
            <a:off x="3813175" y="3067051"/>
            <a:ext cx="928688"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犯</a:t>
            </a:r>
          </a:p>
        </p:txBody>
      </p:sp>
      <p:grpSp>
        <p:nvGrpSpPr>
          <p:cNvPr id="10" name="组合 7"/>
          <p:cNvGrpSpPr/>
          <p:nvPr/>
        </p:nvGrpSpPr>
        <p:grpSpPr bwMode="auto">
          <a:xfrm>
            <a:off x="5078413" y="3219452"/>
            <a:ext cx="1046162" cy="1407583"/>
            <a:chOff x="2437" y="2032"/>
            <a:chExt cx="1244" cy="1264"/>
          </a:xfrm>
        </p:grpSpPr>
        <p:sp>
          <p:nvSpPr>
            <p:cNvPr id="1335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335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5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57" name="文本框 64"/>
          <p:cNvSpPr txBox="1">
            <a:spLocks noChangeArrowheads="1"/>
          </p:cNvSpPr>
          <p:nvPr/>
        </p:nvSpPr>
        <p:spPr bwMode="auto">
          <a:xfrm>
            <a:off x="5078414" y="3067051"/>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馅</a:t>
            </a:r>
          </a:p>
        </p:txBody>
      </p:sp>
      <p:grpSp>
        <p:nvGrpSpPr>
          <p:cNvPr id="11" name="组合 7"/>
          <p:cNvGrpSpPr/>
          <p:nvPr/>
        </p:nvGrpSpPr>
        <p:grpSpPr bwMode="auto">
          <a:xfrm>
            <a:off x="6327775" y="3217334"/>
            <a:ext cx="1047750" cy="1409700"/>
            <a:chOff x="2437" y="2032"/>
            <a:chExt cx="1244" cy="1264"/>
          </a:xfrm>
        </p:grpSpPr>
        <p:sp>
          <p:nvSpPr>
            <p:cNvPr id="1335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336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6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62" name="文本框 64"/>
          <p:cNvSpPr txBox="1">
            <a:spLocks noChangeArrowheads="1"/>
          </p:cNvSpPr>
          <p:nvPr/>
        </p:nvSpPr>
        <p:spPr bwMode="auto">
          <a:xfrm>
            <a:off x="6356351" y="3128434"/>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轰</a:t>
            </a:r>
          </a:p>
        </p:txBody>
      </p:sp>
      <p:grpSp>
        <p:nvGrpSpPr>
          <p:cNvPr id="12" name="组合 3"/>
          <p:cNvGrpSpPr/>
          <p:nvPr/>
        </p:nvGrpSpPr>
        <p:grpSpPr bwMode="auto">
          <a:xfrm>
            <a:off x="3511551" y="228602"/>
            <a:ext cx="2349500" cy="1248833"/>
            <a:chOff x="495984" y="186732"/>
            <a:chExt cx="2350565" cy="936680"/>
          </a:xfrm>
        </p:grpSpPr>
        <p:sp>
          <p:nvSpPr>
            <p:cNvPr id="98" name="Text Box 15"/>
            <p:cNvSpPr txBox="1">
              <a:spLocks noChangeArrowheads="1"/>
            </p:cNvSpPr>
            <p:nvPr/>
          </p:nvSpPr>
          <p:spPr bwMode="auto">
            <a:xfrm>
              <a:off x="1016888" y="362682"/>
              <a:ext cx="1829661" cy="561774"/>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auto" latinLnBrk="0" hangingPunct="0">
                <a:lnSpc>
                  <a:spcPct val="100000"/>
                </a:lnSpc>
                <a:spcBef>
                  <a:spcPts val="160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我会写</a:t>
              </a:r>
            </a:p>
          </p:txBody>
        </p:sp>
        <p:pic>
          <p:nvPicPr>
            <p:cNvPr id="13365" name="图片 2"/>
            <p:cNvPicPr>
              <a:picLocks noChangeAspect="1" noChangeArrowheads="1"/>
            </p:cNvPicPr>
            <p:nvPr/>
          </p:nvPicPr>
          <p:blipFill>
            <a:blip r:embed="rId2" cstate="email"/>
            <a:srcRect/>
            <a:stretch>
              <a:fillRect/>
            </a:stretch>
          </p:blipFill>
          <p:spPr bwMode="auto">
            <a:xfrm>
              <a:off x="495984" y="186732"/>
              <a:ext cx="507058" cy="936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3" name="组合 7"/>
          <p:cNvGrpSpPr/>
          <p:nvPr/>
        </p:nvGrpSpPr>
        <p:grpSpPr bwMode="auto">
          <a:xfrm>
            <a:off x="1270000" y="4802718"/>
            <a:ext cx="1047750" cy="1409700"/>
            <a:chOff x="2437" y="2032"/>
            <a:chExt cx="1244" cy="1264"/>
          </a:xfrm>
        </p:grpSpPr>
        <p:sp>
          <p:nvSpPr>
            <p:cNvPr id="13367"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3368"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69"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70" name="文本框 64"/>
          <p:cNvSpPr txBox="1">
            <a:spLocks noChangeArrowheads="1"/>
          </p:cNvSpPr>
          <p:nvPr/>
        </p:nvSpPr>
        <p:spPr bwMode="auto">
          <a:xfrm>
            <a:off x="1270001" y="4650318"/>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堪</a:t>
            </a:r>
          </a:p>
        </p:txBody>
      </p:sp>
      <p:grpSp>
        <p:nvGrpSpPr>
          <p:cNvPr id="14" name="组合 7"/>
          <p:cNvGrpSpPr/>
          <p:nvPr/>
        </p:nvGrpSpPr>
        <p:grpSpPr bwMode="auto">
          <a:xfrm>
            <a:off x="2549525" y="4804833"/>
            <a:ext cx="1046163" cy="1407584"/>
            <a:chOff x="2437" y="2032"/>
            <a:chExt cx="1244" cy="1264"/>
          </a:xfrm>
        </p:grpSpPr>
        <p:sp>
          <p:nvSpPr>
            <p:cNvPr id="13372"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3373"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74"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75" name="文本框 64"/>
          <p:cNvSpPr txBox="1">
            <a:spLocks noChangeArrowheads="1"/>
          </p:cNvSpPr>
          <p:nvPr/>
        </p:nvSpPr>
        <p:spPr bwMode="auto">
          <a:xfrm>
            <a:off x="2549526" y="4652434"/>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诈</a:t>
            </a:r>
          </a:p>
        </p:txBody>
      </p:sp>
      <p:grpSp>
        <p:nvGrpSpPr>
          <p:cNvPr id="15" name="组合 7"/>
          <p:cNvGrpSpPr/>
          <p:nvPr/>
        </p:nvGrpSpPr>
        <p:grpSpPr bwMode="auto">
          <a:xfrm>
            <a:off x="3813175" y="4804833"/>
            <a:ext cx="1047750" cy="1407584"/>
            <a:chOff x="2437" y="2032"/>
            <a:chExt cx="1244" cy="1264"/>
          </a:xfrm>
        </p:grpSpPr>
        <p:sp>
          <p:nvSpPr>
            <p:cNvPr id="13377"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3378"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79"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80" name="文本框 64"/>
          <p:cNvSpPr txBox="1">
            <a:spLocks noChangeArrowheads="1"/>
          </p:cNvSpPr>
          <p:nvPr/>
        </p:nvSpPr>
        <p:spPr bwMode="auto">
          <a:xfrm>
            <a:off x="3813175" y="4652434"/>
            <a:ext cx="928688"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傻</a:t>
            </a:r>
          </a:p>
        </p:txBody>
      </p:sp>
      <p:grpSp>
        <p:nvGrpSpPr>
          <p:cNvPr id="16" name="组合 7"/>
          <p:cNvGrpSpPr/>
          <p:nvPr/>
        </p:nvGrpSpPr>
        <p:grpSpPr bwMode="auto">
          <a:xfrm>
            <a:off x="5078413" y="4804833"/>
            <a:ext cx="1046162" cy="1407584"/>
            <a:chOff x="2437" y="2032"/>
            <a:chExt cx="1244" cy="1264"/>
          </a:xfrm>
        </p:grpSpPr>
        <p:sp>
          <p:nvSpPr>
            <p:cNvPr id="13382"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3383"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84"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85" name="文本框 64"/>
          <p:cNvSpPr txBox="1">
            <a:spLocks noChangeArrowheads="1"/>
          </p:cNvSpPr>
          <p:nvPr/>
        </p:nvSpPr>
        <p:spPr bwMode="auto">
          <a:xfrm>
            <a:off x="5078414" y="4652434"/>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捏</a:t>
            </a:r>
          </a:p>
        </p:txBody>
      </p:sp>
      <p:grpSp>
        <p:nvGrpSpPr>
          <p:cNvPr id="17" name="组合 7"/>
          <p:cNvGrpSpPr/>
          <p:nvPr/>
        </p:nvGrpSpPr>
        <p:grpSpPr bwMode="auto">
          <a:xfrm>
            <a:off x="6327775" y="4802718"/>
            <a:ext cx="1047750" cy="1409700"/>
            <a:chOff x="2437" y="2032"/>
            <a:chExt cx="1244" cy="1264"/>
          </a:xfrm>
        </p:grpSpPr>
        <p:sp>
          <p:nvSpPr>
            <p:cNvPr id="13387"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3388"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89"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90" name="文本框 64"/>
          <p:cNvSpPr txBox="1">
            <a:spLocks noChangeArrowheads="1"/>
          </p:cNvSpPr>
          <p:nvPr/>
        </p:nvSpPr>
        <p:spPr bwMode="auto">
          <a:xfrm>
            <a:off x="6356351" y="4713818"/>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怔</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8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TextBox 4"/>
          <p:cNvSpPr txBox="1">
            <a:spLocks noChangeArrowheads="1"/>
          </p:cNvSpPr>
          <p:nvPr/>
        </p:nvSpPr>
        <p:spPr bwMode="auto">
          <a:xfrm>
            <a:off x="703263" y="1693333"/>
            <a:ext cx="1563248"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jiānɡ</a:t>
            </a:r>
            <a:endPar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4338" name="TextBox 5"/>
          <p:cNvSpPr txBox="1">
            <a:spLocks noChangeArrowheads="1"/>
          </p:cNvSpPr>
          <p:nvPr/>
        </p:nvSpPr>
        <p:spPr bwMode="auto">
          <a:xfrm>
            <a:off x="2198688" y="1049867"/>
            <a:ext cx="1558440" cy="20617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10665" b="1" i="0" u="none" strike="noStrike" kern="1200" cap="none" spc="0" normalizeH="0" baseline="0" noProof="0">
                <a:ln>
                  <a:noFill/>
                </a:ln>
                <a:solidFill>
                  <a:srgbClr val="A34333"/>
                </a:solidFill>
                <a:effectLst/>
                <a:uLnTx/>
                <a:uFillTx/>
                <a:latin typeface="楷体" panose="02010609060101010101" pitchFamily="49" charset="-122"/>
                <a:ea typeface="楷体" panose="02010609060101010101" pitchFamily="49" charset="-122"/>
                <a:cs typeface="+mn-cs"/>
              </a:rPr>
              <a:t>浆</a:t>
            </a:r>
          </a:p>
        </p:txBody>
      </p:sp>
      <p:sp>
        <p:nvSpPr>
          <p:cNvPr id="14339" name="矩形 6"/>
          <p:cNvSpPr>
            <a:spLocks noChangeArrowheads="1"/>
          </p:cNvSpPr>
          <p:nvPr/>
        </p:nvSpPr>
        <p:spPr bwMode="auto">
          <a:xfrm>
            <a:off x="708026" y="2942167"/>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结构：</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4340" name="矩形 7"/>
          <p:cNvSpPr>
            <a:spLocks noChangeArrowheads="1"/>
          </p:cNvSpPr>
          <p:nvPr/>
        </p:nvSpPr>
        <p:spPr bwMode="auto">
          <a:xfrm>
            <a:off x="708026" y="3913717"/>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部首：</a:t>
            </a:r>
          </a:p>
        </p:txBody>
      </p:sp>
      <p:sp>
        <p:nvSpPr>
          <p:cNvPr id="14341" name="文本框 12"/>
          <p:cNvSpPr txBox="1">
            <a:spLocks noChangeArrowheads="1"/>
          </p:cNvSpPr>
          <p:nvPr/>
        </p:nvSpPr>
        <p:spPr bwMode="auto">
          <a:xfrm>
            <a:off x="703264" y="4878918"/>
            <a:ext cx="2254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书写指导：</a:t>
            </a:r>
          </a:p>
        </p:txBody>
      </p:sp>
      <p:sp>
        <p:nvSpPr>
          <p:cNvPr id="14342" name="文本框 21"/>
          <p:cNvSpPr txBox="1">
            <a:spLocks noChangeArrowheads="1"/>
          </p:cNvSpPr>
          <p:nvPr/>
        </p:nvSpPr>
        <p:spPr bwMode="auto">
          <a:xfrm>
            <a:off x="2014539" y="2914651"/>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A34333"/>
                </a:solidFill>
                <a:effectLst/>
                <a:uLnTx/>
                <a:uFillTx/>
                <a:latin typeface="宋体" panose="02010600030101010101" pitchFamily="2" charset="-122"/>
                <a:ea typeface="宋体" panose="02010600030101010101" pitchFamily="2" charset="-122"/>
                <a:cs typeface="+mn-cs"/>
              </a:rPr>
              <a:t>上下</a:t>
            </a:r>
            <a:endParaRPr kumimoji="0" lang="en-US" altLang="zh-CN" sz="4265" b="1" i="0" u="none" strike="noStrike" kern="1200" cap="none" spc="0" normalizeH="0" baseline="0" noProof="0">
              <a:ln>
                <a:noFill/>
              </a:ln>
              <a:solidFill>
                <a:srgbClr val="A34333"/>
              </a:solidFill>
              <a:effectLst/>
              <a:uLnTx/>
              <a:uFillTx/>
              <a:latin typeface="宋体" panose="02010600030101010101" pitchFamily="2" charset="-122"/>
              <a:ea typeface="宋体" panose="02010600030101010101" pitchFamily="2" charset="-122"/>
              <a:cs typeface="+mn-cs"/>
            </a:endParaRPr>
          </a:p>
        </p:txBody>
      </p:sp>
      <p:sp>
        <p:nvSpPr>
          <p:cNvPr id="14343" name="TextBox 8"/>
          <p:cNvSpPr txBox="1">
            <a:spLocks noChangeArrowheads="1"/>
          </p:cNvSpPr>
          <p:nvPr/>
        </p:nvSpPr>
        <p:spPr bwMode="auto">
          <a:xfrm>
            <a:off x="2044700" y="3896784"/>
            <a:ext cx="73449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A34333"/>
                </a:solidFill>
                <a:effectLst/>
                <a:uLnTx/>
                <a:uFillTx/>
                <a:latin typeface="宋体" panose="02010600030101010101" pitchFamily="2" charset="-122"/>
                <a:ea typeface="宋体" panose="02010600030101010101" pitchFamily="2" charset="-122"/>
                <a:cs typeface="+mn-cs"/>
              </a:rPr>
              <a:t>水</a:t>
            </a:r>
          </a:p>
        </p:txBody>
      </p:sp>
      <p:sp>
        <p:nvSpPr>
          <p:cNvPr id="14344" name="TextBox 9"/>
          <p:cNvSpPr txBox="1">
            <a:spLocks noChangeArrowheads="1"/>
          </p:cNvSpPr>
          <p:nvPr/>
        </p:nvSpPr>
        <p:spPr bwMode="auto">
          <a:xfrm>
            <a:off x="2662239" y="4809068"/>
            <a:ext cx="6100762"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A34333"/>
                </a:solidFill>
                <a:effectLst/>
                <a:uLnTx/>
                <a:uFillTx/>
                <a:latin typeface="宋体" panose="02010600030101010101" pitchFamily="2" charset="-122"/>
                <a:ea typeface="宋体" panose="02010600030101010101" pitchFamily="2" charset="-122"/>
                <a:cs typeface="+mn-cs"/>
              </a:rPr>
              <a:t>上部书写紧凑，“水”的竖钩要正，捺画伸展有力。</a:t>
            </a:r>
          </a:p>
        </p:txBody>
      </p:sp>
      <p:sp>
        <p:nvSpPr>
          <p:cNvPr id="10" name="Text Box 15"/>
          <p:cNvSpPr txBox="1">
            <a:spLocks noChangeArrowheads="1"/>
          </p:cNvSpPr>
          <p:nvPr/>
        </p:nvSpPr>
        <p:spPr bwMode="auto">
          <a:xfrm>
            <a:off x="487105" y="304209"/>
            <a:ext cx="4032553" cy="1405000"/>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auto" latinLnBrk="0" hangingPunct="0">
              <a:lnSpc>
                <a:spcPct val="100000"/>
              </a:lnSpc>
              <a:spcBef>
                <a:spcPts val="160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重难点字书写指导</a:t>
            </a:r>
          </a:p>
        </p:txBody>
      </p:sp>
      <p:pic>
        <p:nvPicPr>
          <p:cNvPr id="12" name="浆.wmv">
            <a:hlinkClick r:id="" action="ppaction://media"/>
          </p:cNvPr>
          <p:cNvPicPr>
            <a:picLocks noRot="1" noChangeAspect="1" noChangeArrowheads="1"/>
          </p:cNvPicPr>
          <p:nvPr>
            <a:videoFile r:link="rId1"/>
            <p:extLst>
              <p:ext uri="{DAA4B4D4-6D71-4841-9C94-3DE7FCFB9230}">
                <p14:media xmlns:p14="http://schemas.microsoft.com/office/powerpoint/2010/main" xmlns="" r:link="rId3"/>
              </p:ext>
            </p:extLst>
          </p:nvPr>
        </p:nvPicPr>
        <p:blipFill>
          <a:blip r:embed="rId4">
            <a:extLst>
              <a:ext uri="{28A0092B-C50C-407E-A947-70E740481C1C}">
                <a14:useLocalDpi xmlns:a14="http://schemas.microsoft.com/office/drawing/2010/main" xmlns="" val="0"/>
              </a:ext>
            </a:extLst>
          </a:blip>
          <a:srcRect/>
          <a:stretch>
            <a:fillRect/>
          </a:stretch>
        </p:blipFill>
        <p:spPr bwMode="auto">
          <a:xfrm>
            <a:off x="4646614" y="1250951"/>
            <a:ext cx="2447925"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12"/>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12"/>
                                        </p:tgtEl>
                                      </p:cBhvr>
                                    </p:cmd>
                                  </p:childTnLst>
                                </p:cTn>
                              </p:par>
                            </p:childTnLst>
                          </p:cTn>
                        </p:par>
                      </p:childTnLst>
                    </p:cTn>
                  </p:par>
                </p:childTnLst>
              </p:cTn>
              <p:nextCondLst>
                <p:cond evt="onClick" delay="0">
                  <p:tgtEl>
                    <p:spTgt spid="12"/>
                  </p:tgtEl>
                </p:cond>
              </p:nextCondLst>
            </p:seq>
            <p:video>
              <p:cMediaNode vol="80000">
                <p:cTn id="7" fill="hold" display="0">
                  <p:stCondLst>
                    <p:cond delay="indefinite"/>
                  </p:stCondLst>
                </p:cTn>
                <p:tgtEl>
                  <p:spTgt spid="12"/>
                </p:tgtEl>
              </p:cMediaNode>
            </p:video>
          </p:childTnLst>
        </p:cTn>
      </p:par>
    </p:tnLst>
  </p:timing>
</p:sld>
</file>

<file path=ppt/slides/slide8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a:spLocks noChangeArrowheads="1"/>
          </p:cNvSpPr>
          <p:nvPr/>
        </p:nvSpPr>
        <p:spPr bwMode="auto">
          <a:xfrm>
            <a:off x="287339" y="1286935"/>
            <a:ext cx="7145337" cy="6124754"/>
          </a:xfrm>
          <a:prstGeom prst="rect">
            <a:avLst/>
          </a:prstGeom>
          <a:noFill/>
          <a:ln>
            <a:noFill/>
          </a:ln>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1" fontAlgn="base" latinLnBrk="0" hangingPunct="1">
              <a:lnSpc>
                <a:spcPct val="140000"/>
              </a:lnSpc>
              <a:spcBef>
                <a:spcPct val="0"/>
              </a:spcBef>
              <a:spcAft>
                <a:spcPct val="0"/>
              </a:spcAft>
              <a:buClrTx/>
              <a:buSzTx/>
              <a:buFont typeface="Wingdings" panose="05000000000000000000" pitchFamily="2" charset="2"/>
              <a:buChar char="u"/>
              <a:defRPr/>
            </a:pPr>
            <a:r>
              <a:rPr kumimoji="0" lang="zh-CN" altLang="en-US" sz="40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发呆。</a:t>
            </a:r>
            <a:endParaRPr kumimoji="0" lang="en-US" altLang="zh-CN" sz="40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609600" marR="0" lvl="0" indent="-609600" algn="l" defTabSz="1219200" rtl="0" eaLnBrk="1" fontAlgn="base" latinLnBrk="0" hangingPunct="1">
              <a:lnSpc>
                <a:spcPct val="140000"/>
              </a:lnSpc>
              <a:spcBef>
                <a:spcPct val="0"/>
              </a:spcBef>
              <a:spcAft>
                <a:spcPct val="0"/>
              </a:spcAft>
              <a:buClrTx/>
              <a:buSzTx/>
              <a:buFont typeface="Wingdings" panose="05000000000000000000" pitchFamily="2" charset="2"/>
              <a:buChar char="u"/>
              <a:defRPr/>
            </a:pPr>
            <a:r>
              <a:rPr kumimoji="0" lang="zh-CN" altLang="en-US" sz="40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有点儿相信又有点儿怀疑。</a:t>
            </a:r>
            <a:endParaRPr kumimoji="0" lang="en-US" altLang="zh-CN" sz="40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609600" marR="0" lvl="0" indent="-609600" algn="l" defTabSz="1219200" rtl="0" eaLnBrk="1" fontAlgn="base" latinLnBrk="0" hangingPunct="1">
              <a:lnSpc>
                <a:spcPct val="140000"/>
              </a:lnSpc>
              <a:spcBef>
                <a:spcPct val="0"/>
              </a:spcBef>
              <a:spcAft>
                <a:spcPct val="0"/>
              </a:spcAft>
              <a:buClrTx/>
              <a:buSzTx/>
              <a:buFont typeface="Wingdings" panose="05000000000000000000" pitchFamily="2" charset="2"/>
              <a:buChar char="u"/>
              <a:defRPr/>
            </a:pPr>
            <a:r>
              <a:rPr kumimoji="0" lang="zh-CN" altLang="en-US" sz="40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比喻事物没有一点儿破绽。</a:t>
            </a:r>
            <a:endParaRPr kumimoji="0" lang="en-US" altLang="zh-CN" sz="40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609600" marR="0" lvl="0" indent="-609600" algn="l" defTabSz="1219200" rtl="0" eaLnBrk="1" fontAlgn="base" latinLnBrk="0" hangingPunct="1">
              <a:lnSpc>
                <a:spcPct val="140000"/>
              </a:lnSpc>
              <a:spcBef>
                <a:spcPct val="0"/>
              </a:spcBef>
              <a:spcAft>
                <a:spcPct val="0"/>
              </a:spcAft>
              <a:buClrTx/>
              <a:buSzTx/>
              <a:buFont typeface="Wingdings" panose="05000000000000000000" pitchFamily="2" charset="2"/>
              <a:buChar char="u"/>
              <a:defRPr/>
            </a:pPr>
            <a:r>
              <a:rPr kumimoji="0" lang="zh-CN" altLang="en-US" sz="40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比喻不愿意让人知道的事暴露出来了。</a:t>
            </a:r>
            <a:endParaRPr kumimoji="0" lang="en-US" altLang="zh-CN" sz="40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609600" marR="0" lvl="0" indent="-609600" algn="l" defTabSz="1219200" rtl="0" eaLnBrk="1" fontAlgn="base" latinLnBrk="0" hangingPunct="1">
              <a:lnSpc>
                <a:spcPct val="140000"/>
              </a:lnSpc>
              <a:spcBef>
                <a:spcPct val="0"/>
              </a:spcBef>
              <a:spcAft>
                <a:spcPct val="0"/>
              </a:spcAft>
              <a:buClrTx/>
              <a:buSzTx/>
              <a:buFont typeface="Wingdings" panose="05000000000000000000" pitchFamily="2" charset="2"/>
              <a:buChar char="u"/>
              <a:defRPr/>
            </a:pPr>
            <a:r>
              <a:rPr kumimoji="0" lang="zh-CN" altLang="en-US" sz="40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悠闲的样子。</a:t>
            </a:r>
            <a:endParaRPr kumimoji="0" lang="en-US" altLang="zh-CN" sz="40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609600" marR="0" lvl="0" indent="-609600" algn="l" defTabSz="1219200" rtl="0" eaLnBrk="1" fontAlgn="base" latinLnBrk="0" hangingPunct="1">
              <a:lnSpc>
                <a:spcPct val="140000"/>
              </a:lnSpc>
              <a:spcBef>
                <a:spcPct val="0"/>
              </a:spcBef>
              <a:spcAft>
                <a:spcPct val="0"/>
              </a:spcAft>
              <a:buClrTx/>
              <a:buSzTx/>
              <a:buFont typeface="Wingdings" panose="05000000000000000000" pitchFamily="2" charset="2"/>
              <a:buChar char="u"/>
              <a:defRPr/>
            </a:pPr>
            <a:r>
              <a:rPr kumimoji="0" lang="zh-CN" altLang="en-US" sz="40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气派。</a:t>
            </a:r>
            <a:endParaRPr kumimoji="0" lang="en-US" altLang="zh-CN" sz="40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p:txBody>
      </p:sp>
      <p:sp>
        <p:nvSpPr>
          <p:cNvPr id="15362" name="矩形 3"/>
          <p:cNvSpPr>
            <a:spLocks noChangeArrowheads="1"/>
          </p:cNvSpPr>
          <p:nvPr/>
        </p:nvSpPr>
        <p:spPr bwMode="auto">
          <a:xfrm>
            <a:off x="287339" y="548218"/>
            <a:ext cx="6503987"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rPr>
              <a:t>在课文中找出相关词语，并写出来。</a:t>
            </a:r>
          </a:p>
        </p:txBody>
      </p:sp>
      <p:sp>
        <p:nvSpPr>
          <p:cNvPr id="6" name="矩形 5"/>
          <p:cNvSpPr>
            <a:spLocks noChangeArrowheads="1"/>
          </p:cNvSpPr>
          <p:nvPr/>
        </p:nvSpPr>
        <p:spPr bwMode="auto">
          <a:xfrm>
            <a:off x="6207125" y="1375833"/>
            <a:ext cx="2242922"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发怔</a:t>
            </a:r>
            <a:r>
              <a:rPr kumimoji="0" lang="en-US" altLang="zh-CN"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a:t>
            </a:r>
            <a:endParaRPr kumimoji="0" lang="zh-CN" altLang="en-US" sz="4000" b="0"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sp>
        <p:nvSpPr>
          <p:cNvPr id="7" name="矩形 6"/>
          <p:cNvSpPr>
            <a:spLocks noChangeArrowheads="1"/>
          </p:cNvSpPr>
          <p:nvPr/>
        </p:nvSpPr>
        <p:spPr bwMode="auto">
          <a:xfrm>
            <a:off x="6002338" y="2186517"/>
            <a:ext cx="327205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半信半疑</a:t>
            </a:r>
            <a:r>
              <a:rPr kumimoji="0" lang="en-US" altLang="zh-CN"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a:t>
            </a:r>
            <a:endParaRPr kumimoji="0" lang="zh-CN" altLang="en-US"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sp>
        <p:nvSpPr>
          <p:cNvPr id="9" name="矩形 8"/>
          <p:cNvSpPr>
            <a:spLocks noChangeArrowheads="1"/>
          </p:cNvSpPr>
          <p:nvPr/>
        </p:nvSpPr>
        <p:spPr bwMode="auto">
          <a:xfrm>
            <a:off x="6019800" y="3058584"/>
            <a:ext cx="327205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天衣无缝</a:t>
            </a:r>
            <a:r>
              <a:rPr kumimoji="0" lang="en-US" altLang="zh-CN"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a:t>
            </a:r>
            <a:endParaRPr kumimoji="0" lang="zh-CN" altLang="en-US"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sp>
        <p:nvSpPr>
          <p:cNvPr id="11" name="矩形 10"/>
          <p:cNvSpPr>
            <a:spLocks noChangeArrowheads="1"/>
          </p:cNvSpPr>
          <p:nvPr/>
        </p:nvSpPr>
        <p:spPr bwMode="auto">
          <a:xfrm>
            <a:off x="6975475" y="3951817"/>
            <a:ext cx="2757486"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露馅儿</a:t>
            </a:r>
            <a:r>
              <a:rPr kumimoji="0" lang="en-US" altLang="zh-CN"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a:t>
            </a:r>
            <a:endParaRPr kumimoji="0" lang="zh-CN" altLang="en-US"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sp>
        <p:nvSpPr>
          <p:cNvPr id="12" name="矩形 11"/>
          <p:cNvSpPr>
            <a:spLocks noChangeArrowheads="1"/>
          </p:cNvSpPr>
          <p:nvPr/>
        </p:nvSpPr>
        <p:spPr bwMode="auto">
          <a:xfrm>
            <a:off x="6207125" y="4815417"/>
            <a:ext cx="2242922"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悠然</a:t>
            </a:r>
            <a:r>
              <a:rPr kumimoji="0" lang="en-US" altLang="zh-CN"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a:t>
            </a:r>
            <a:endParaRPr kumimoji="0" lang="zh-CN" altLang="en-US"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sp>
        <p:nvSpPr>
          <p:cNvPr id="13" name="矩形 12"/>
          <p:cNvSpPr>
            <a:spLocks noChangeArrowheads="1"/>
          </p:cNvSpPr>
          <p:nvPr/>
        </p:nvSpPr>
        <p:spPr bwMode="auto">
          <a:xfrm>
            <a:off x="6223000" y="5596467"/>
            <a:ext cx="2242922"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派头</a:t>
            </a:r>
            <a:r>
              <a:rPr kumimoji="0" lang="en-US" altLang="zh-CN"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a:t>
            </a:r>
            <a:endParaRPr kumimoji="0" lang="zh-CN" altLang="en-US"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barn(inVertical)">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barn(inVertical)">
                                      <p:cBhvr>
                                        <p:cTn id="27" dur="50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barn(inVertical)">
                                      <p:cBhvr>
                                        <p:cTn id="3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9" grpId="0"/>
      <p:bldP spid="11" grpId="0"/>
      <p:bldP spid="12" grpId="0"/>
      <p:bldP spid="13" grpId="0"/>
    </p:bldLst>
  </p:timing>
</p:sld>
</file>

<file path=ppt/slides/slide8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矩形 1"/>
          <p:cNvSpPr>
            <a:spLocks noChangeArrowheads="1"/>
          </p:cNvSpPr>
          <p:nvPr/>
        </p:nvSpPr>
        <p:spPr bwMode="auto">
          <a:xfrm>
            <a:off x="666750" y="1555751"/>
            <a:ext cx="7658100"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    </a:t>
            </a:r>
            <a:r>
              <a:rPr kumimoji="0" lang="zh-CN" altLang="zh-CN"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课文中哪些地方能突出表现他的刷墙技艺高超呢？请画出有关的句子，想一想你是怎么体会到的，在旁边写写批注。</a:t>
            </a:r>
            <a:endPar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endParaRPr>
          </a:p>
        </p:txBody>
      </p:sp>
      <p:grpSp>
        <p:nvGrpSpPr>
          <p:cNvPr id="2" name="组合 4"/>
          <p:cNvGrpSpPr/>
          <p:nvPr/>
        </p:nvGrpSpPr>
        <p:grpSpPr bwMode="auto">
          <a:xfrm>
            <a:off x="2674939" y="5323417"/>
            <a:ext cx="3525837" cy="2023936"/>
            <a:chOff x="2563636" y="328521"/>
            <a:chExt cx="3525408" cy="1517595"/>
          </a:xfrm>
        </p:grpSpPr>
        <p:pic>
          <p:nvPicPr>
            <p:cNvPr id="4" name="图片 3"/>
            <p:cNvPicPr>
              <a:picLocks noChangeAspect="1"/>
            </p:cNvPicPr>
            <p:nvPr/>
          </p:nvPicPr>
          <p:blipFill rotWithShape="1">
            <a:blip r:embed="rId2" cstate="email">
              <a:duotone>
                <a:prstClr val="black"/>
                <a:schemeClr val="accent2">
                  <a:tint val="45000"/>
                  <a:satMod val="400000"/>
                </a:schemeClr>
              </a:duotone>
            </a:blip>
            <a:srcRect/>
            <a:stretch>
              <a:fillRect/>
            </a:stretch>
          </p:blipFill>
          <p:spPr>
            <a:xfrm>
              <a:off x="2563636" y="328521"/>
              <a:ext cx="3525408" cy="1028458"/>
            </a:xfrm>
            <a:prstGeom prst="rect">
              <a:avLst/>
            </a:prstGeom>
          </p:spPr>
        </p:pic>
        <p:sp>
          <p:nvSpPr>
            <p:cNvPr id="16388" name="Rectangle 8"/>
            <p:cNvSpPr>
              <a:spLocks noChangeArrowheads="1"/>
            </p:cNvSpPr>
            <p:nvPr/>
          </p:nvSpPr>
          <p:spPr bwMode="auto">
            <a:xfrm>
              <a:off x="3284916" y="497314"/>
              <a:ext cx="2219325" cy="13488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mn-cs"/>
                </a:rPr>
                <a:t>正面描写</a:t>
              </a:r>
            </a:p>
          </p:txBody>
        </p:sp>
      </p:grpSp>
      <p:grpSp>
        <p:nvGrpSpPr>
          <p:cNvPr id="3" name="组合 109"/>
          <p:cNvGrpSpPr/>
          <p:nvPr/>
        </p:nvGrpSpPr>
        <p:grpSpPr bwMode="auto">
          <a:xfrm>
            <a:off x="285750" y="-59267"/>
            <a:ext cx="2478088" cy="2101036"/>
            <a:chOff x="286235" y="-45136"/>
            <a:chExt cx="2477436" cy="1576040"/>
          </a:xfrm>
        </p:grpSpPr>
        <p:pic>
          <p:nvPicPr>
            <p:cNvPr id="16390" name="Picture 108" descr="https://timgsa.baidu.com/timg?image&amp;quality=80&amp;size=b9999_10000&amp;sec=1569239745582&amp;di=11c126db8e6a52487a38520c1db7bd3a&amp;imgtype=0&amp;src=http%3A%2F%2Fbpic.588ku.com%2Felement_origin_min_pic%2F20%2F16%2F01%2F2956ab647887576.jpg"/>
            <p:cNvPicPr>
              <a:picLocks noChangeAspect="1" noChangeArrowheads="1"/>
            </p:cNvPicPr>
            <p:nvPr/>
          </p:nvPicPr>
          <p:blipFill>
            <a:blip r:embed="rId3" cstate="email"/>
            <a:srcRect/>
            <a:stretch>
              <a:fillRect/>
            </a:stretch>
          </p:blipFill>
          <p:spPr bwMode="auto">
            <a:xfrm rot="2097727">
              <a:off x="286235" y="-45136"/>
              <a:ext cx="736577" cy="1119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91" name="文本框 111"/>
            <p:cNvSpPr txBox="1">
              <a:spLocks noChangeArrowheads="1"/>
            </p:cNvSpPr>
            <p:nvPr/>
          </p:nvSpPr>
          <p:spPr bwMode="auto">
            <a:xfrm>
              <a:off x="818865" y="476978"/>
              <a:ext cx="1944806" cy="10539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A34333"/>
                  </a:solidFill>
                  <a:effectLst/>
                  <a:uLnTx/>
                  <a:uFillTx/>
                  <a:latin typeface="黑体" panose="02010609060101010101" pitchFamily="49" charset="-122"/>
                  <a:ea typeface="黑体" panose="02010609060101010101" pitchFamily="49" charset="-122"/>
                  <a:cs typeface="+mn-cs"/>
                </a:rPr>
                <a:t>课文解读</a:t>
              </a:r>
            </a:p>
          </p:txBody>
        </p:sp>
      </p:grpSp>
      <p:grpSp>
        <p:nvGrpSpPr>
          <p:cNvPr id="5" name="组合 15"/>
          <p:cNvGrpSpPr/>
          <p:nvPr/>
        </p:nvGrpSpPr>
        <p:grpSpPr bwMode="auto">
          <a:xfrm>
            <a:off x="742950" y="4294718"/>
            <a:ext cx="2439988" cy="1559516"/>
            <a:chOff x="3000219" y="475739"/>
            <a:chExt cx="2440705" cy="1169536"/>
          </a:xfrm>
        </p:grpSpPr>
        <p:pic>
          <p:nvPicPr>
            <p:cNvPr id="16393" name="图片 16"/>
            <p:cNvPicPr>
              <a:picLocks noChangeAspect="1" noChangeArrowheads="1"/>
            </p:cNvPicPr>
            <p:nvPr/>
          </p:nvPicPr>
          <p:blipFill>
            <a:blip r:embed="rId4" cstate="email"/>
            <a:srcRect/>
            <a:stretch>
              <a:fillRect/>
            </a:stretch>
          </p:blipFill>
          <p:spPr bwMode="auto">
            <a:xfrm>
              <a:off x="3000219" y="475739"/>
              <a:ext cx="2440705" cy="815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 name="矩形 17"/>
            <p:cNvSpPr/>
            <p:nvPr/>
          </p:nvSpPr>
          <p:spPr>
            <a:xfrm>
              <a:off x="3398799" y="591616"/>
              <a:ext cx="1643545" cy="1053659"/>
            </a:xfrm>
            <a:prstGeom prst="rect">
              <a:avLst/>
            </a:prstGeom>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zh-CN" sz="4265" b="1" i="0" u="none" strike="noStrike" kern="1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Times New Roman" panose="02020603050405020304" pitchFamily="18" charset="0"/>
                </a:rPr>
                <a:t>效果</a:t>
              </a:r>
              <a:r>
                <a:rPr kumimoji="0" lang="zh-CN" altLang="en-US" sz="4265" b="1" i="0" u="none" strike="noStrike" kern="1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Times New Roman" panose="02020603050405020304" pitchFamily="18" charset="0"/>
                </a:rPr>
                <a:t>奇</a:t>
              </a:r>
              <a:endPar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endParaRPr>
            </a:p>
          </p:txBody>
        </p:sp>
      </p:grpSp>
      <p:grpSp>
        <p:nvGrpSpPr>
          <p:cNvPr id="6" name="组合 18"/>
          <p:cNvGrpSpPr/>
          <p:nvPr/>
        </p:nvGrpSpPr>
        <p:grpSpPr bwMode="auto">
          <a:xfrm>
            <a:off x="3397251" y="4294718"/>
            <a:ext cx="2471738" cy="1555282"/>
            <a:chOff x="3335889" y="173202"/>
            <a:chExt cx="2472221" cy="1165417"/>
          </a:xfrm>
        </p:grpSpPr>
        <p:pic>
          <p:nvPicPr>
            <p:cNvPr id="16396" name="图片 19"/>
            <p:cNvPicPr>
              <a:picLocks noChangeAspect="1" noChangeArrowheads="1"/>
            </p:cNvPicPr>
            <p:nvPr/>
          </p:nvPicPr>
          <p:blipFill>
            <a:blip r:embed="rId5" cstate="email"/>
            <a:srcRect/>
            <a:stretch>
              <a:fillRect/>
            </a:stretch>
          </p:blipFill>
          <p:spPr bwMode="auto">
            <a:xfrm>
              <a:off x="3335889" y="173202"/>
              <a:ext cx="2472221" cy="808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 name="矩形 20"/>
            <p:cNvSpPr/>
            <p:nvPr/>
          </p:nvSpPr>
          <p:spPr>
            <a:xfrm>
              <a:off x="3948784" y="285813"/>
              <a:ext cx="1643384" cy="1052806"/>
            </a:xfrm>
            <a:prstGeom prst="rect">
              <a:avLst/>
            </a:prstGeom>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Times New Roman" panose="02020603050405020304" pitchFamily="18" charset="0"/>
                </a:rPr>
                <a:t>规矩奇</a:t>
              </a:r>
              <a:endPar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endParaRPr>
            </a:p>
          </p:txBody>
        </p:sp>
      </p:grpSp>
      <p:grpSp>
        <p:nvGrpSpPr>
          <p:cNvPr id="7" name="组合 21"/>
          <p:cNvGrpSpPr/>
          <p:nvPr/>
        </p:nvGrpSpPr>
        <p:grpSpPr bwMode="auto">
          <a:xfrm>
            <a:off x="5999164" y="4294717"/>
            <a:ext cx="2454275" cy="1559516"/>
            <a:chOff x="3344643" y="215646"/>
            <a:chExt cx="2454714" cy="1169536"/>
          </a:xfrm>
        </p:grpSpPr>
        <p:pic>
          <p:nvPicPr>
            <p:cNvPr id="16399" name="图片 22"/>
            <p:cNvPicPr>
              <a:picLocks noChangeAspect="1" noChangeArrowheads="1"/>
            </p:cNvPicPr>
            <p:nvPr/>
          </p:nvPicPr>
          <p:blipFill>
            <a:blip r:embed="rId6" cstate="email"/>
            <a:srcRect/>
            <a:stretch>
              <a:fillRect/>
            </a:stretch>
          </p:blipFill>
          <p:spPr bwMode="auto">
            <a:xfrm>
              <a:off x="3344643" y="215646"/>
              <a:ext cx="2454714" cy="8159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 name="矩形 23"/>
            <p:cNvSpPr/>
            <p:nvPr/>
          </p:nvSpPr>
          <p:spPr>
            <a:xfrm>
              <a:off x="3749527" y="331523"/>
              <a:ext cx="1644944" cy="1053659"/>
            </a:xfrm>
            <a:prstGeom prst="rect">
              <a:avLst/>
            </a:prstGeom>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Times New Roman" panose="02020603050405020304" pitchFamily="18" charset="0"/>
                </a:rPr>
                <a:t>动作奇</a:t>
              </a:r>
              <a:endPar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animEffect transition="in" filter="fade">
                                      <p:cBhvr>
                                        <p:cTn id="2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4"/>
          <p:cNvGrpSpPr/>
          <p:nvPr/>
        </p:nvGrpSpPr>
        <p:grpSpPr bwMode="auto">
          <a:xfrm>
            <a:off x="3351214" y="416985"/>
            <a:ext cx="2441575" cy="1559515"/>
            <a:chOff x="3000219" y="475739"/>
            <a:chExt cx="2440705" cy="1171817"/>
          </a:xfrm>
        </p:grpSpPr>
        <p:pic>
          <p:nvPicPr>
            <p:cNvPr id="17410" name="图片 3"/>
            <p:cNvPicPr>
              <a:picLocks noChangeAspect="1" noChangeArrowheads="1"/>
            </p:cNvPicPr>
            <p:nvPr/>
          </p:nvPicPr>
          <p:blipFill>
            <a:blip r:embed="rId2" cstate="email"/>
            <a:srcRect/>
            <a:stretch>
              <a:fillRect/>
            </a:stretch>
          </p:blipFill>
          <p:spPr bwMode="auto">
            <a:xfrm>
              <a:off x="3000219" y="475739"/>
              <a:ext cx="2440705" cy="815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矩形 1"/>
            <p:cNvSpPr/>
            <p:nvPr/>
          </p:nvSpPr>
          <p:spPr>
            <a:xfrm>
              <a:off x="3398539" y="591842"/>
              <a:ext cx="1644064" cy="1055714"/>
            </a:xfrm>
            <a:prstGeom prst="rect">
              <a:avLst/>
            </a:prstGeom>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zh-CN" sz="4265" b="1" i="0" u="none" strike="noStrike" kern="1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Times New Roman" panose="02020603050405020304" pitchFamily="18" charset="0"/>
                </a:rPr>
                <a:t>效果</a:t>
              </a:r>
              <a:r>
                <a:rPr kumimoji="0" lang="zh-CN" altLang="en-US" sz="4265" b="1" i="0" u="none" strike="noStrike" kern="1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Times New Roman" panose="02020603050405020304" pitchFamily="18" charset="0"/>
                </a:rPr>
                <a:t>奇</a:t>
              </a:r>
              <a:endPar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endParaRPr>
            </a:p>
          </p:txBody>
        </p:sp>
      </p:grpSp>
      <p:sp>
        <p:nvSpPr>
          <p:cNvPr id="6" name="Text Box 6"/>
          <p:cNvSpPr txBox="1">
            <a:spLocks noChangeArrowheads="1"/>
          </p:cNvSpPr>
          <p:nvPr/>
        </p:nvSpPr>
        <p:spPr bwMode="auto">
          <a:xfrm>
            <a:off x="503239" y="1729317"/>
            <a:ext cx="813752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zh-CN"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他要是给您刷好一间屋子，屋里什么都不用放，单坐着，就如同升天一般美。</a:t>
            </a:r>
            <a:endPar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grpSp>
        <p:nvGrpSpPr>
          <p:cNvPr id="4" name="组合 6"/>
          <p:cNvGrpSpPr/>
          <p:nvPr/>
        </p:nvGrpSpPr>
        <p:grpSpPr bwMode="auto">
          <a:xfrm>
            <a:off x="4267200" y="3856566"/>
            <a:ext cx="3117850" cy="1933978"/>
            <a:chOff x="2343151" y="2305050"/>
            <a:chExt cx="3118292" cy="1450577"/>
          </a:xfrm>
        </p:grpSpPr>
        <p:sp>
          <p:nvSpPr>
            <p:cNvPr id="8" name="云形标注 6"/>
            <p:cNvSpPr>
              <a:spLocks noChangeArrowheads="1"/>
            </p:cNvSpPr>
            <p:nvPr/>
          </p:nvSpPr>
          <p:spPr bwMode="auto">
            <a:xfrm>
              <a:off x="2343151" y="2305050"/>
              <a:ext cx="3118292" cy="1112909"/>
            </a:xfrm>
            <a:prstGeom prst="cloudCallout">
              <a:avLst>
                <a:gd name="adj1" fmla="val -28555"/>
                <a:gd name="adj2" fmla="val -77534"/>
              </a:avLst>
            </a:prstGeom>
            <a:extLst>
              <a:ext uri="{AF507438-7753-43E0-B8FC-AC1667EBCBE1}">
                <a14:hiddenEffects xmlns:a14="http://schemas.microsoft.com/office/drawing/2010/main" xmlns="">
                  <a:effectLst>
                    <a:outerShdw dist="35921" dir="2700000" algn="ctr" rotWithShape="0">
                      <a:schemeClr val="bg2"/>
                    </a:outerShdw>
                  </a:effectLst>
                </a14:hiddenEffects>
              </a:ext>
            </a:extLst>
          </p:spPr>
          <p:style>
            <a:lnRef idx="1">
              <a:schemeClr val="accent3"/>
            </a:lnRef>
            <a:fillRef idx="2">
              <a:schemeClr val="accent3"/>
            </a:fillRef>
            <a:effectRef idx="1">
              <a:schemeClr val="accent3"/>
            </a:effectRef>
            <a:fontRef idx="minor">
              <a:schemeClr val="dk1"/>
            </a:fontRef>
          </p:style>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135" b="0" i="0" u="none" strike="noStrike" kern="1200" cap="none" spc="0" normalizeH="0" baseline="0" noProof="0" dirty="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17415" name="矩形 7"/>
            <p:cNvSpPr>
              <a:spLocks noChangeArrowheads="1"/>
            </p:cNvSpPr>
            <p:nvPr/>
          </p:nvSpPr>
          <p:spPr bwMode="auto">
            <a:xfrm>
              <a:off x="2631613" y="2504915"/>
              <a:ext cx="2775238" cy="1250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刷后效果非凡</a:t>
              </a:r>
            </a:p>
          </p:txBody>
        </p:sp>
      </p:grpSp>
      <p:sp>
        <p:nvSpPr>
          <p:cNvPr id="10" name="Text Box 6"/>
          <p:cNvSpPr txBox="1">
            <a:spLocks noChangeArrowheads="1"/>
          </p:cNvSpPr>
          <p:nvPr/>
        </p:nvSpPr>
        <p:spPr bwMode="auto">
          <a:xfrm>
            <a:off x="4175125" y="2575984"/>
            <a:ext cx="330200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33CC"/>
                </a:solidFill>
                <a:effectLst/>
                <a:uLnTx/>
                <a:uFillTx/>
                <a:latin typeface="宋体" panose="02010600030101010101" pitchFamily="2" charset="-122"/>
                <a:ea typeface="宋体" panose="02010600030101010101" pitchFamily="2" charset="-122"/>
                <a:cs typeface="+mn-cs"/>
              </a:rPr>
              <a:t>如同升天一般美</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up)">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0" grpId="0"/>
    </p:bldLst>
  </p:timing>
</p:sld>
</file>

<file path=ppt/slides/slide8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Text Box 6"/>
          <p:cNvSpPr txBox="1">
            <a:spLocks noChangeArrowheads="1"/>
          </p:cNvSpPr>
          <p:nvPr/>
        </p:nvSpPr>
        <p:spPr bwMode="auto">
          <a:xfrm>
            <a:off x="542925" y="749301"/>
            <a:ext cx="8153400"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可刷子李一举刷子，就像没有蘸浆。但刷子划过屋顶，立时匀匀实实一道白，白得透亮，白得清爽。</a:t>
            </a:r>
          </a:p>
        </p:txBody>
      </p:sp>
      <p:grpSp>
        <p:nvGrpSpPr>
          <p:cNvPr id="2" name="组合 4"/>
          <p:cNvGrpSpPr/>
          <p:nvPr/>
        </p:nvGrpSpPr>
        <p:grpSpPr bwMode="auto">
          <a:xfrm>
            <a:off x="4543426" y="3119967"/>
            <a:ext cx="3305175" cy="2603303"/>
            <a:chOff x="2343150" y="2305050"/>
            <a:chExt cx="3305175" cy="1952478"/>
          </a:xfrm>
        </p:grpSpPr>
        <p:sp>
          <p:nvSpPr>
            <p:cNvPr id="18437" name="云形标注 6"/>
            <p:cNvSpPr>
              <a:spLocks noChangeArrowheads="1"/>
            </p:cNvSpPr>
            <p:nvPr/>
          </p:nvSpPr>
          <p:spPr bwMode="auto">
            <a:xfrm>
              <a:off x="2343150" y="2305050"/>
              <a:ext cx="3305175" cy="1539875"/>
            </a:xfrm>
            <a:prstGeom prst="cloudCallout">
              <a:avLst>
                <a:gd name="adj1" fmla="val -40810"/>
                <a:gd name="adj2" fmla="val -76921"/>
              </a:avLst>
            </a:prstGeom>
            <a:extLst>
              <a:ext uri="{AF507438-7753-43E0-B8FC-AC1667EBCBE1}">
                <a14:hiddenEffects xmlns:a14="http://schemas.microsoft.com/office/drawing/2010/main" xmlns="">
                  <a:effectLst>
                    <a:outerShdw dist="35921" dir="2700000" algn="ctr" rotWithShape="0">
                      <a:schemeClr val="bg2"/>
                    </a:outerShdw>
                  </a:effectLst>
                </a14:hiddenEffects>
              </a:ext>
            </a:extLst>
          </p:spPr>
          <p:style>
            <a:lnRef idx="1">
              <a:schemeClr val="accent3"/>
            </a:lnRef>
            <a:fillRef idx="2">
              <a:schemeClr val="accent3"/>
            </a:fillRef>
            <a:effectRef idx="1">
              <a:schemeClr val="accent3"/>
            </a:effectRef>
            <a:fontRef idx="minor">
              <a:schemeClr val="dk1"/>
            </a:fontRef>
          </p:style>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135"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18436" name="矩形 7"/>
            <p:cNvSpPr>
              <a:spLocks noChangeArrowheads="1"/>
            </p:cNvSpPr>
            <p:nvPr/>
          </p:nvSpPr>
          <p:spPr bwMode="auto">
            <a:xfrm>
              <a:off x="2873087" y="2416205"/>
              <a:ext cx="2509043" cy="18413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手法高明，调浆有妙招。</a:t>
              </a:r>
            </a:p>
          </p:txBody>
        </p:sp>
      </p:grpSp>
      <p:pic>
        <p:nvPicPr>
          <p:cNvPr id="9" name="Picture 5"/>
          <p:cNvPicPr>
            <a:picLocks noChangeAspect="1" noChangeArrowheads="1"/>
          </p:cNvPicPr>
          <p:nvPr/>
        </p:nvPicPr>
        <p:blipFill rotWithShape="1">
          <a:blip r:embed="rId2" cstate="email"/>
          <a:srcRect/>
          <a:stretch>
            <a:fillRect/>
          </a:stretch>
        </p:blipFill>
        <p:spPr bwMode="auto">
          <a:xfrm rot="21264070">
            <a:off x="2015048" y="3350075"/>
            <a:ext cx="2084493" cy="3269308"/>
          </a:xfrm>
          <a:prstGeom prst="rect">
            <a:avLst/>
          </a:prstGeom>
          <a:ln>
            <a:noFill/>
          </a:ln>
          <a:effectLst>
            <a:softEdge rad="112500"/>
          </a:effectLst>
          <a:extLst>
            <a:ext uri="{909E8E84-426E-40DD-AFC4-6F175D3DCCD1}">
              <a14:hiddenFill xmlns:a14="http://schemas.microsoft.com/office/drawing/2010/main" xmlns="">
                <a:solidFill>
                  <a:srgbClr val="FFFFFF"/>
                </a:solidFill>
              </a14:hiddenFill>
            </a:ext>
          </a:extLst>
        </p:spPr>
      </p:pic>
      <p:sp>
        <p:nvSpPr>
          <p:cNvPr id="7" name="Text Box 6"/>
          <p:cNvSpPr txBox="1">
            <a:spLocks noChangeArrowheads="1"/>
          </p:cNvSpPr>
          <p:nvPr/>
        </p:nvSpPr>
        <p:spPr bwMode="auto">
          <a:xfrm>
            <a:off x="4214814" y="1589617"/>
            <a:ext cx="330200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33CC"/>
                </a:solidFill>
                <a:effectLst/>
                <a:uLnTx/>
                <a:uFillTx/>
                <a:latin typeface="宋体" panose="02010600030101010101" pitchFamily="2" charset="-122"/>
                <a:ea typeface="宋体" panose="02010600030101010101" pitchFamily="2" charset="-122"/>
                <a:cs typeface="+mn-cs"/>
              </a:rPr>
              <a:t>匀匀实实一道白</a:t>
            </a:r>
          </a:p>
        </p:txBody>
      </p:sp>
      <p:sp>
        <p:nvSpPr>
          <p:cNvPr id="8" name="Text Box 6"/>
          <p:cNvSpPr txBox="1">
            <a:spLocks noChangeArrowheads="1"/>
          </p:cNvSpPr>
          <p:nvPr/>
        </p:nvSpPr>
        <p:spPr bwMode="auto">
          <a:xfrm>
            <a:off x="3397250" y="749300"/>
            <a:ext cx="1036638"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33CC"/>
                </a:solidFill>
                <a:effectLst/>
                <a:uLnTx/>
                <a:uFillTx/>
                <a:latin typeface="宋体" panose="02010600030101010101" pitchFamily="2" charset="-122"/>
                <a:ea typeface="宋体" panose="02010600030101010101" pitchFamily="2" charset="-122"/>
                <a:cs typeface="+mn-cs"/>
              </a:rPr>
              <a:t>举</a:t>
            </a:r>
          </a:p>
        </p:txBody>
      </p:sp>
      <p:sp>
        <p:nvSpPr>
          <p:cNvPr id="10" name="Text Box 6"/>
          <p:cNvSpPr txBox="1">
            <a:spLocks noChangeArrowheads="1"/>
          </p:cNvSpPr>
          <p:nvPr/>
        </p:nvSpPr>
        <p:spPr bwMode="auto">
          <a:xfrm>
            <a:off x="1362075" y="1589617"/>
            <a:ext cx="1035050"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33CC"/>
                </a:solidFill>
                <a:effectLst/>
                <a:uLnTx/>
                <a:uFillTx/>
                <a:latin typeface="宋体" panose="02010600030101010101" pitchFamily="2" charset="-122"/>
                <a:ea typeface="宋体" panose="02010600030101010101" pitchFamily="2" charset="-122"/>
                <a:cs typeface="+mn-cs"/>
              </a:rPr>
              <a:t>划</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up)">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图片 1"/>
          <p:cNvPicPr>
            <a:picLocks noChangeAspect="1" noChangeArrowheads="1"/>
          </p:cNvPicPr>
          <p:nvPr/>
        </p:nvPicPr>
        <p:blipFill>
          <a:blip r:embed="rId2" cstate="email"/>
          <a:srcRect/>
          <a:stretch>
            <a:fillRect/>
          </a:stretch>
        </p:blipFill>
        <p:spPr bwMode="auto">
          <a:xfrm>
            <a:off x="0" y="-27518"/>
            <a:ext cx="9144000" cy="68876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sld>
</file>

<file path=ppt/slides/slide8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Text Box 6"/>
          <p:cNvSpPr txBox="1">
            <a:spLocks noChangeArrowheads="1"/>
          </p:cNvSpPr>
          <p:nvPr/>
        </p:nvSpPr>
        <p:spPr bwMode="auto">
          <a:xfrm>
            <a:off x="771526" y="954618"/>
            <a:ext cx="7878763"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啪啪声里，一道道浆，衔接得天衣无缝，刷过去的墙面，真好比平平整整打开一面雪白的屏障。</a:t>
            </a:r>
          </a:p>
        </p:txBody>
      </p:sp>
      <p:grpSp>
        <p:nvGrpSpPr>
          <p:cNvPr id="2" name="组合 3"/>
          <p:cNvGrpSpPr/>
          <p:nvPr/>
        </p:nvGrpSpPr>
        <p:grpSpPr bwMode="auto">
          <a:xfrm>
            <a:off x="4470400" y="3310467"/>
            <a:ext cx="3305175" cy="3513123"/>
            <a:chOff x="2343150" y="2305050"/>
            <a:chExt cx="3305175" cy="2393068"/>
          </a:xfrm>
        </p:grpSpPr>
        <p:sp>
          <p:nvSpPr>
            <p:cNvPr id="20484" name="云形标注 6"/>
            <p:cNvSpPr>
              <a:spLocks noChangeArrowheads="1"/>
            </p:cNvSpPr>
            <p:nvPr/>
          </p:nvSpPr>
          <p:spPr bwMode="auto">
            <a:xfrm>
              <a:off x="2343150" y="2305050"/>
              <a:ext cx="3305175" cy="1539875"/>
            </a:xfrm>
            <a:prstGeom prst="cloudCallout">
              <a:avLst>
                <a:gd name="adj1" fmla="val -43977"/>
                <a:gd name="adj2" fmla="val -70736"/>
              </a:avLst>
            </a:prstGeom>
            <a:extLst>
              <a:ext uri="{AF507438-7753-43E0-B8FC-AC1667EBCBE1}">
                <a14:hiddenEffects xmlns:a14="http://schemas.microsoft.com/office/drawing/2010/main" xmlns="">
                  <a:effectLst>
                    <a:outerShdw dist="35921" dir="2700000" algn="ctr" rotWithShape="0">
                      <a:schemeClr val="bg2"/>
                    </a:outerShdw>
                  </a:effectLst>
                </a14:hiddenEffects>
              </a:ext>
            </a:extLst>
          </p:spPr>
          <p:style>
            <a:lnRef idx="1">
              <a:schemeClr val="accent3"/>
            </a:lnRef>
            <a:fillRef idx="2">
              <a:schemeClr val="accent3"/>
            </a:fillRef>
            <a:effectRef idx="1">
              <a:schemeClr val="accent3"/>
            </a:effectRef>
            <a:fontRef idx="minor">
              <a:schemeClr val="dk1"/>
            </a:fontRef>
          </p:style>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265"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19460" name="矩形 5"/>
            <p:cNvSpPr>
              <a:spLocks noChangeArrowheads="1"/>
            </p:cNvSpPr>
            <p:nvPr/>
          </p:nvSpPr>
          <p:spPr bwMode="auto">
            <a:xfrm>
              <a:off x="2859232" y="2489268"/>
              <a:ext cx="2324099" cy="2208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平整雪白，技艺高超。</a:t>
              </a:r>
            </a:p>
          </p:txBody>
        </p:sp>
      </p:grpSp>
      <p:sp>
        <p:nvSpPr>
          <p:cNvPr id="6" name="Text Box 6"/>
          <p:cNvSpPr txBox="1">
            <a:spLocks noChangeArrowheads="1"/>
          </p:cNvSpPr>
          <p:nvPr/>
        </p:nvSpPr>
        <p:spPr bwMode="auto">
          <a:xfrm>
            <a:off x="5664201" y="1794933"/>
            <a:ext cx="2986088"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33CC"/>
                </a:solidFill>
                <a:effectLst/>
                <a:uLnTx/>
                <a:uFillTx/>
                <a:latin typeface="宋体" panose="02010600030101010101" pitchFamily="2" charset="-122"/>
                <a:ea typeface="宋体" panose="02010600030101010101" pitchFamily="2" charset="-122"/>
                <a:cs typeface="+mn-cs"/>
              </a:rPr>
              <a:t>平平整整打开</a:t>
            </a:r>
          </a:p>
        </p:txBody>
      </p:sp>
      <p:sp>
        <p:nvSpPr>
          <p:cNvPr id="7" name="Text Box 6"/>
          <p:cNvSpPr txBox="1">
            <a:spLocks noChangeArrowheads="1"/>
          </p:cNvSpPr>
          <p:nvPr/>
        </p:nvSpPr>
        <p:spPr bwMode="auto">
          <a:xfrm>
            <a:off x="771526" y="2643717"/>
            <a:ext cx="3249613"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33CC"/>
                </a:solidFill>
                <a:effectLst/>
                <a:uLnTx/>
                <a:uFillTx/>
                <a:latin typeface="宋体" panose="02010600030101010101" pitchFamily="2" charset="-122"/>
                <a:ea typeface="宋体" panose="02010600030101010101" pitchFamily="2" charset="-122"/>
                <a:cs typeface="+mn-cs"/>
              </a:rPr>
              <a:t>一面雪白的屏障</a:t>
            </a:r>
          </a:p>
        </p:txBody>
      </p:sp>
      <p:pic>
        <p:nvPicPr>
          <p:cNvPr id="8" name="Picture 4"/>
          <p:cNvPicPr>
            <a:picLocks noChangeAspect="1" noChangeArrowheads="1"/>
          </p:cNvPicPr>
          <p:nvPr/>
        </p:nvPicPr>
        <p:blipFill>
          <a:blip r:embed="rId2"/>
          <a:srcRect/>
          <a:stretch>
            <a:fillRect/>
          </a:stretch>
        </p:blipFill>
        <p:spPr bwMode="auto">
          <a:xfrm rot="21338095">
            <a:off x="781292" y="3677452"/>
            <a:ext cx="3231073" cy="2639392"/>
          </a:xfrm>
          <a:prstGeom prst="rect">
            <a:avLst/>
          </a:prstGeom>
          <a:ln>
            <a:noFill/>
          </a:ln>
          <a:effectLst>
            <a:softEdge rad="112500"/>
          </a:effectLst>
          <a:extLst>
            <a:ext uri="{909E8E84-426E-40DD-AFC4-6F175D3DCCD1}">
              <a14:hiddenFill xmlns:a14="http://schemas.microsoft.com/office/drawing/2010/main" xmlns="">
                <a:solidFill>
                  <a:srgbClr val="FFFFFF"/>
                </a:solidFill>
              </a14:hiddenFill>
            </a:ext>
          </a:ex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up)">
                                      <p:cBhvr>
                                        <p:cTn id="15" dur="500"/>
                                        <p:tgtEl>
                                          <p:spTgt spid="2"/>
                                        </p:tgtEl>
                                      </p:cBhvr>
                                    </p:animEffect>
                                  </p:childTnLst>
                                </p:cTn>
                              </p:par>
                              <p:par>
                                <p:cTn id="16" presetID="10" presetClass="entr" presetSubtype="0" fill="hold"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8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3335339" y="285751"/>
            <a:ext cx="2473325" cy="1555282"/>
            <a:chOff x="3335889" y="173202"/>
            <a:chExt cx="2472221" cy="1167708"/>
          </a:xfrm>
        </p:grpSpPr>
        <p:pic>
          <p:nvPicPr>
            <p:cNvPr id="20482" name="图片 2"/>
            <p:cNvPicPr>
              <a:picLocks noChangeAspect="1" noChangeArrowheads="1"/>
            </p:cNvPicPr>
            <p:nvPr/>
          </p:nvPicPr>
          <p:blipFill>
            <a:blip r:embed="rId2" cstate="email"/>
            <a:srcRect/>
            <a:stretch>
              <a:fillRect/>
            </a:stretch>
          </p:blipFill>
          <p:spPr bwMode="auto">
            <a:xfrm>
              <a:off x="3335889" y="173202"/>
              <a:ext cx="2472221" cy="808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矩形 3"/>
            <p:cNvSpPr/>
            <p:nvPr/>
          </p:nvSpPr>
          <p:spPr>
            <a:xfrm>
              <a:off x="3948390" y="286034"/>
              <a:ext cx="1643916" cy="1054876"/>
            </a:xfrm>
            <a:prstGeom prst="rect">
              <a:avLst/>
            </a:prstGeom>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Times New Roman" panose="02020603050405020304" pitchFamily="18" charset="0"/>
                </a:rPr>
                <a:t>规矩奇</a:t>
              </a:r>
              <a:endPar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endParaRPr>
            </a:p>
          </p:txBody>
        </p:sp>
      </p:grpSp>
      <p:sp>
        <p:nvSpPr>
          <p:cNvPr id="5" name="矩形 5"/>
          <p:cNvSpPr>
            <a:spLocks noChangeArrowheads="1"/>
          </p:cNvSpPr>
          <p:nvPr/>
        </p:nvSpPr>
        <p:spPr bwMode="auto">
          <a:xfrm>
            <a:off x="757238" y="1513419"/>
            <a:ext cx="7629525"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1"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最让人叫绝的是，他刷浆时必穿一身黑，干完活，身上绝没有一个白点。他还给自己立下一个规矩，只要身上有白点，白刷不要钱。</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6" name="Text Box 6"/>
          <p:cNvSpPr txBox="1">
            <a:spLocks noChangeArrowheads="1"/>
          </p:cNvSpPr>
          <p:nvPr/>
        </p:nvSpPr>
        <p:spPr bwMode="auto">
          <a:xfrm>
            <a:off x="4838701" y="3196167"/>
            <a:ext cx="361632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33CC"/>
                </a:solidFill>
                <a:effectLst/>
                <a:uLnTx/>
                <a:uFillTx/>
                <a:latin typeface="宋体" panose="02010600030101010101" pitchFamily="2" charset="-122"/>
                <a:ea typeface="宋体" panose="02010600030101010101" pitchFamily="2" charset="-122"/>
                <a:cs typeface="+mn-cs"/>
              </a:rPr>
              <a:t>只要身上有白点，</a:t>
            </a:r>
          </a:p>
        </p:txBody>
      </p:sp>
      <p:sp>
        <p:nvSpPr>
          <p:cNvPr id="7" name="Text Box 6"/>
          <p:cNvSpPr txBox="1">
            <a:spLocks noChangeArrowheads="1"/>
          </p:cNvSpPr>
          <p:nvPr/>
        </p:nvSpPr>
        <p:spPr bwMode="auto">
          <a:xfrm>
            <a:off x="757238" y="4042833"/>
            <a:ext cx="3249612"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33CC"/>
                </a:solidFill>
                <a:effectLst/>
                <a:uLnTx/>
                <a:uFillTx/>
                <a:latin typeface="宋体" panose="02010600030101010101" pitchFamily="2" charset="-122"/>
                <a:ea typeface="宋体" panose="02010600030101010101" pitchFamily="2" charset="-122"/>
                <a:cs typeface="+mn-cs"/>
              </a:rPr>
              <a:t>白刷不要钱</a:t>
            </a:r>
          </a:p>
        </p:txBody>
      </p:sp>
      <p:sp>
        <p:nvSpPr>
          <p:cNvPr id="8" name="Text Box 6"/>
          <p:cNvSpPr txBox="1">
            <a:spLocks noChangeArrowheads="1"/>
          </p:cNvSpPr>
          <p:nvPr/>
        </p:nvSpPr>
        <p:spPr bwMode="auto">
          <a:xfrm>
            <a:off x="6469064" y="1513417"/>
            <a:ext cx="223202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33CC"/>
                </a:solidFill>
                <a:effectLst/>
                <a:uLnTx/>
                <a:uFillTx/>
                <a:latin typeface="宋体" panose="02010600030101010101" pitchFamily="2" charset="-122"/>
                <a:ea typeface="宋体" panose="02010600030101010101" pitchFamily="2" charset="-122"/>
                <a:cs typeface="+mn-cs"/>
              </a:rPr>
              <a:t>必穿一身</a:t>
            </a:r>
          </a:p>
        </p:txBody>
      </p:sp>
      <p:sp>
        <p:nvSpPr>
          <p:cNvPr id="9" name="Text Box 6"/>
          <p:cNvSpPr txBox="1">
            <a:spLocks noChangeArrowheads="1"/>
          </p:cNvSpPr>
          <p:nvPr/>
        </p:nvSpPr>
        <p:spPr bwMode="auto">
          <a:xfrm>
            <a:off x="757238" y="2360084"/>
            <a:ext cx="887412"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33CC"/>
                </a:solidFill>
                <a:effectLst/>
                <a:uLnTx/>
                <a:uFillTx/>
                <a:latin typeface="宋体" panose="02010600030101010101" pitchFamily="2" charset="-122"/>
                <a:ea typeface="宋体" panose="02010600030101010101" pitchFamily="2" charset="-122"/>
                <a:cs typeface="+mn-cs"/>
              </a:rPr>
              <a:t>黑</a:t>
            </a:r>
          </a:p>
        </p:txBody>
      </p:sp>
      <p:grpSp>
        <p:nvGrpSpPr>
          <p:cNvPr id="3" name="组合 9"/>
          <p:cNvGrpSpPr/>
          <p:nvPr/>
        </p:nvGrpSpPr>
        <p:grpSpPr bwMode="auto">
          <a:xfrm>
            <a:off x="3335339" y="4624918"/>
            <a:ext cx="3305175" cy="2693774"/>
            <a:chOff x="2343150" y="2305050"/>
            <a:chExt cx="3305175" cy="2020330"/>
          </a:xfrm>
        </p:grpSpPr>
        <p:sp>
          <p:nvSpPr>
            <p:cNvPr id="11" name="云形标注 6"/>
            <p:cNvSpPr>
              <a:spLocks noChangeArrowheads="1"/>
            </p:cNvSpPr>
            <p:nvPr/>
          </p:nvSpPr>
          <p:spPr bwMode="auto">
            <a:xfrm>
              <a:off x="2343150" y="2305050"/>
              <a:ext cx="3305175" cy="1539875"/>
            </a:xfrm>
            <a:prstGeom prst="cloudCallout">
              <a:avLst>
                <a:gd name="adj1" fmla="val -43977"/>
                <a:gd name="adj2" fmla="val -70736"/>
              </a:avLst>
            </a:prstGeom>
            <a:extLst>
              <a:ext uri="{AF507438-7753-43E0-B8FC-AC1667EBCBE1}">
                <a14:hiddenEffects xmlns:a14="http://schemas.microsoft.com/office/drawing/2010/main" xmlns="">
                  <a:effectLst>
                    <a:outerShdw dist="35921" dir="2700000" algn="ctr" rotWithShape="0">
                      <a:schemeClr val="bg2"/>
                    </a:outerShdw>
                  </a:effectLst>
                </a14:hiddenEffects>
              </a:ext>
            </a:extLst>
          </p:spPr>
          <p:style>
            <a:lnRef idx="1">
              <a:schemeClr val="accent3"/>
            </a:lnRef>
            <a:fillRef idx="2">
              <a:schemeClr val="accent3"/>
            </a:fillRef>
            <a:effectRef idx="1">
              <a:schemeClr val="accent3"/>
            </a:effectRef>
            <a:fontRef idx="minor">
              <a:schemeClr val="dk1"/>
            </a:fontRef>
          </p:style>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135"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20491" name="矩形 7"/>
            <p:cNvSpPr>
              <a:spLocks noChangeArrowheads="1"/>
            </p:cNvSpPr>
            <p:nvPr/>
          </p:nvSpPr>
          <p:spPr bwMode="auto">
            <a:xfrm>
              <a:off x="3027435" y="2484058"/>
              <a:ext cx="2103077" cy="1841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近乎苛刻的规矩</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up)">
                                      <p:cBhvr>
                                        <p:cTn id="2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Lst>
  </p:timing>
</p:sld>
</file>

<file path=ppt/slides/slide8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Text Box 6"/>
          <p:cNvSpPr txBox="1">
            <a:spLocks noChangeArrowheads="1"/>
          </p:cNvSpPr>
          <p:nvPr/>
        </p:nvSpPr>
        <p:spPr bwMode="auto">
          <a:xfrm>
            <a:off x="503239" y="1456267"/>
            <a:ext cx="8137525"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手臂悠然摆来，悠然摆去，如同伴着鼓点，和着琴音，每一摆刷，那长长的带浆的毛刷便在墙面啪地清脆一响，极是好听。</a:t>
            </a:r>
          </a:p>
        </p:txBody>
      </p:sp>
      <p:grpSp>
        <p:nvGrpSpPr>
          <p:cNvPr id="2" name="组合 4"/>
          <p:cNvGrpSpPr/>
          <p:nvPr/>
        </p:nvGrpSpPr>
        <p:grpSpPr bwMode="auto">
          <a:xfrm>
            <a:off x="3709988" y="4588934"/>
            <a:ext cx="3305175" cy="2693774"/>
            <a:chOff x="2343150" y="2305050"/>
            <a:chExt cx="3305175" cy="2020330"/>
          </a:xfrm>
        </p:grpSpPr>
        <p:sp>
          <p:nvSpPr>
            <p:cNvPr id="19460" name="云形标注 6"/>
            <p:cNvSpPr>
              <a:spLocks noChangeArrowheads="1"/>
            </p:cNvSpPr>
            <p:nvPr/>
          </p:nvSpPr>
          <p:spPr bwMode="auto">
            <a:xfrm>
              <a:off x="2343150" y="2305050"/>
              <a:ext cx="3305175" cy="1539875"/>
            </a:xfrm>
            <a:prstGeom prst="cloudCallout">
              <a:avLst>
                <a:gd name="adj1" fmla="val -43977"/>
                <a:gd name="adj2" fmla="val -70736"/>
              </a:avLst>
            </a:prstGeom>
            <a:extLst>
              <a:ext uri="{AF507438-7753-43E0-B8FC-AC1667EBCBE1}">
                <a14:hiddenEffects xmlns:a14="http://schemas.microsoft.com/office/drawing/2010/main" xmlns="">
                  <a:effectLst>
                    <a:outerShdw dist="35921" dir="2700000" algn="ctr" rotWithShape="0">
                      <a:schemeClr val="bg2"/>
                    </a:outerShdw>
                  </a:effectLst>
                </a14:hiddenEffects>
              </a:ext>
            </a:extLst>
          </p:spPr>
          <p:style>
            <a:lnRef idx="1">
              <a:schemeClr val="accent3"/>
            </a:lnRef>
            <a:fillRef idx="2">
              <a:schemeClr val="accent3"/>
            </a:fillRef>
            <a:effectRef idx="1">
              <a:schemeClr val="accent3"/>
            </a:effectRef>
            <a:fontRef idx="minor">
              <a:schemeClr val="dk1"/>
            </a:fontRef>
          </p:style>
          <p:txBody>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135"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21508" name="矩形 7"/>
            <p:cNvSpPr>
              <a:spLocks noChangeArrowheads="1"/>
            </p:cNvSpPr>
            <p:nvPr/>
          </p:nvSpPr>
          <p:spPr bwMode="auto">
            <a:xfrm>
              <a:off x="3027435" y="2484058"/>
              <a:ext cx="2103077" cy="1841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动作娴熟，优美。</a:t>
              </a:r>
            </a:p>
          </p:txBody>
        </p:sp>
      </p:grpSp>
      <p:sp>
        <p:nvSpPr>
          <p:cNvPr id="6" name="Text Box 6"/>
          <p:cNvSpPr txBox="1">
            <a:spLocks noChangeArrowheads="1"/>
          </p:cNvSpPr>
          <p:nvPr/>
        </p:nvSpPr>
        <p:spPr bwMode="auto">
          <a:xfrm>
            <a:off x="2135188" y="1456267"/>
            <a:ext cx="1339850"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33CC"/>
                </a:solidFill>
                <a:effectLst/>
                <a:uLnTx/>
                <a:uFillTx/>
                <a:latin typeface="宋体" panose="02010600030101010101" pitchFamily="2" charset="-122"/>
                <a:ea typeface="宋体" panose="02010600030101010101" pitchFamily="2" charset="-122"/>
                <a:cs typeface="+mn-cs"/>
              </a:rPr>
              <a:t>悠然</a:t>
            </a:r>
          </a:p>
        </p:txBody>
      </p:sp>
      <p:grpSp>
        <p:nvGrpSpPr>
          <p:cNvPr id="3" name="组合 9"/>
          <p:cNvGrpSpPr/>
          <p:nvPr/>
        </p:nvGrpSpPr>
        <p:grpSpPr bwMode="auto">
          <a:xfrm>
            <a:off x="3344864" y="323851"/>
            <a:ext cx="2454275" cy="1559516"/>
            <a:chOff x="3344643" y="215646"/>
            <a:chExt cx="2454714" cy="1169536"/>
          </a:xfrm>
        </p:grpSpPr>
        <p:pic>
          <p:nvPicPr>
            <p:cNvPr id="21511" name="图片 10"/>
            <p:cNvPicPr>
              <a:picLocks noChangeAspect="1" noChangeArrowheads="1"/>
            </p:cNvPicPr>
            <p:nvPr/>
          </p:nvPicPr>
          <p:blipFill>
            <a:blip r:embed="rId2" cstate="email"/>
            <a:srcRect/>
            <a:stretch>
              <a:fillRect/>
            </a:stretch>
          </p:blipFill>
          <p:spPr bwMode="auto">
            <a:xfrm>
              <a:off x="3344643" y="215646"/>
              <a:ext cx="2454714" cy="8159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 name="矩形 11"/>
            <p:cNvSpPr/>
            <p:nvPr/>
          </p:nvSpPr>
          <p:spPr>
            <a:xfrm>
              <a:off x="3749527" y="331523"/>
              <a:ext cx="1644944" cy="1053659"/>
            </a:xfrm>
            <a:prstGeom prst="rect">
              <a:avLst/>
            </a:prstGeom>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Times New Roman" panose="02020603050405020304" pitchFamily="18" charset="0"/>
                </a:rPr>
                <a:t>动作奇</a:t>
              </a:r>
              <a:endPar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
          <p:cNvSpPr txBox="1">
            <a:spLocks noChangeArrowheads="1"/>
          </p:cNvSpPr>
          <p:nvPr/>
        </p:nvSpPr>
        <p:spPr bwMode="auto">
          <a:xfrm>
            <a:off x="2460626" y="1263651"/>
            <a:ext cx="5707063"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
                <a:srgbClr val="376092"/>
              </a:buClr>
              <a:buSzPct val="50000"/>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在头脑中想象刷子李的形象和刷墙时的样子，并把想到的情景用自己的话写下来。</a:t>
            </a:r>
          </a:p>
        </p:txBody>
      </p:sp>
      <p:pic>
        <p:nvPicPr>
          <p:cNvPr id="22530" name="图片 3"/>
          <p:cNvPicPr>
            <a:picLocks noChangeAspect="1" noChangeArrowheads="1"/>
          </p:cNvPicPr>
          <p:nvPr/>
        </p:nvPicPr>
        <p:blipFill>
          <a:blip r:embed="rId2" cstate="email"/>
          <a:srcRect/>
          <a:stretch>
            <a:fillRect/>
          </a:stretch>
        </p:blipFill>
        <p:spPr bwMode="auto">
          <a:xfrm>
            <a:off x="590551" y="1191686"/>
            <a:ext cx="1870075" cy="4474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矩形 1"/>
          <p:cNvSpPr>
            <a:spLocks noChangeArrowheads="1"/>
          </p:cNvSpPr>
          <p:nvPr/>
        </p:nvSpPr>
        <p:spPr bwMode="auto">
          <a:xfrm>
            <a:off x="684214" y="910167"/>
            <a:ext cx="7775575"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课文中还有一个人物（曹小三），作者也将他写得很细致，这是为什么呢？请同学们继续默读课文，找出描写曹小三的句子。读读这些句子，读完后你发现了曹小三的什么心理变化？</a:t>
            </a: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p:sld>
</file>

<file path=ppt/slides/slide8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矩形 5"/>
          <p:cNvSpPr>
            <a:spLocks noChangeArrowheads="1"/>
          </p:cNvSpPr>
          <p:nvPr/>
        </p:nvSpPr>
        <p:spPr bwMode="auto">
          <a:xfrm>
            <a:off x="757238" y="1375833"/>
            <a:ext cx="762952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1" hangingPunct="1">
              <a:lnSpc>
                <a:spcPct val="13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曹小三当然早就听说过师傅那手绝活，一直半信半疑，这回非要亲眼瞧瞧。</a:t>
            </a:r>
          </a:p>
        </p:txBody>
      </p:sp>
      <p:sp>
        <p:nvSpPr>
          <p:cNvPr id="3" name="矩形: 圆角 2"/>
          <p:cNvSpPr/>
          <p:nvPr/>
        </p:nvSpPr>
        <p:spPr>
          <a:xfrm>
            <a:off x="3378201" y="3429000"/>
            <a:ext cx="2387600" cy="950384"/>
          </a:xfrm>
          <a:prstGeom prst="roundRect">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半信半疑</a:t>
            </a:r>
          </a:p>
        </p:txBody>
      </p:sp>
      <p:sp>
        <p:nvSpPr>
          <p:cNvPr id="4" name="Text Box 6"/>
          <p:cNvSpPr txBox="1">
            <a:spLocks noChangeArrowheads="1"/>
          </p:cNvSpPr>
          <p:nvPr/>
        </p:nvSpPr>
        <p:spPr bwMode="auto">
          <a:xfrm>
            <a:off x="4435476" y="1375833"/>
            <a:ext cx="1412875"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听说</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8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539750" y="700619"/>
            <a:ext cx="8151813" cy="6065058"/>
            <a:chOff x="539750" y="568325"/>
            <a:chExt cx="8152874" cy="4545738"/>
          </a:xfrm>
        </p:grpSpPr>
        <p:sp>
          <p:nvSpPr>
            <p:cNvPr id="25602" name="Text Box 6"/>
            <p:cNvSpPr txBox="1">
              <a:spLocks noChangeArrowheads="1"/>
            </p:cNvSpPr>
            <p:nvPr/>
          </p:nvSpPr>
          <p:spPr bwMode="auto">
            <a:xfrm>
              <a:off x="539750" y="568325"/>
              <a:ext cx="8065022" cy="454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此刻，曹小三借着给师傅倒水点烟的机会，那目光仔细搜索刷子李的全身。每一面墙刷完，他搜索一遍，居然连</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1"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一个芝麻大小的粉点也没发现。</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1"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他真觉得这身黑色的衣服有种</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1219200" rtl="0" eaLnBrk="1"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神圣不可侵犯的威严。</a:t>
              </a:r>
            </a:p>
          </p:txBody>
        </p:sp>
        <p:pic>
          <p:nvPicPr>
            <p:cNvPr id="34818" name="Picture 2"/>
            <p:cNvPicPr>
              <a:picLocks noChangeAspect="1" noChangeArrowheads="1"/>
            </p:cNvPicPr>
            <p:nvPr/>
          </p:nvPicPr>
          <p:blipFill>
            <a:blip r:embed="rId2" cstate="email"/>
            <a:srcRect/>
            <a:stretch>
              <a:fillRect/>
            </a:stretch>
          </p:blipFill>
          <p:spPr bwMode="auto">
            <a:xfrm rot="21369021">
              <a:off x="6181743" y="2058428"/>
              <a:ext cx="2510881" cy="1881487"/>
            </a:xfrm>
            <a:prstGeom prst="rect">
              <a:avLst/>
            </a:prstGeom>
            <a:ln>
              <a:noFill/>
            </a:ln>
            <a:effectLst>
              <a:softEdge rad="112500"/>
            </a:effectLst>
            <a:extLst>
              <a:ext uri="{909E8E84-426E-40DD-AFC4-6F175D3DCCD1}">
                <a14:hiddenFill xmlns:a14="http://schemas.microsoft.com/office/drawing/2010/main" xmlns="">
                  <a:solidFill>
                    <a:srgbClr val="FFFFFF"/>
                  </a:solidFill>
                </a14:hiddenFill>
              </a:ext>
            </a:extLst>
          </p:spPr>
        </p:pic>
      </p:grpSp>
      <p:sp>
        <p:nvSpPr>
          <p:cNvPr id="5" name="Text Box 6"/>
          <p:cNvSpPr txBox="1">
            <a:spLocks noChangeArrowheads="1"/>
          </p:cNvSpPr>
          <p:nvPr/>
        </p:nvSpPr>
        <p:spPr bwMode="auto">
          <a:xfrm>
            <a:off x="4619626" y="2389717"/>
            <a:ext cx="14128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居然连</a:t>
            </a:r>
          </a:p>
        </p:txBody>
      </p:sp>
      <p:sp>
        <p:nvSpPr>
          <p:cNvPr id="6" name="矩形: 圆角 5"/>
          <p:cNvSpPr/>
          <p:nvPr/>
        </p:nvSpPr>
        <p:spPr>
          <a:xfrm>
            <a:off x="4740276" y="5482167"/>
            <a:ext cx="2281238" cy="950384"/>
          </a:xfrm>
          <a:prstGeom prst="roundRect">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五体投地</a:t>
            </a:r>
          </a:p>
        </p:txBody>
      </p:sp>
      <p:sp>
        <p:nvSpPr>
          <p:cNvPr id="8" name="Text Box 6"/>
          <p:cNvSpPr txBox="1">
            <a:spLocks noChangeArrowheads="1"/>
          </p:cNvSpPr>
          <p:nvPr/>
        </p:nvSpPr>
        <p:spPr bwMode="auto">
          <a:xfrm>
            <a:off x="539750" y="3236384"/>
            <a:ext cx="558165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1"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一个芝麻大小的粉点也没发现。</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53" presetClass="entr" presetSubtype="16" fill="hold" grpId="0" nodeType="click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p:cTn id="16" dur="500" fill="hold"/>
                                        <p:tgtEl>
                                          <p:spTgt spid="6"/>
                                        </p:tgtEl>
                                        <p:attrNameLst>
                                          <p:attrName>ppt_w</p:attrName>
                                        </p:attrNameLst>
                                      </p:cBhvr>
                                      <p:tavLst>
                                        <p:tav tm="0">
                                          <p:val>
                                            <p:fltVal val="0"/>
                                          </p:val>
                                        </p:tav>
                                        <p:tav tm="100000">
                                          <p:val>
                                            <p:strVal val="#ppt_w"/>
                                          </p:val>
                                        </p:tav>
                                      </p:tavLst>
                                    </p:anim>
                                    <p:anim calcmode="lin" valueType="num">
                                      <p:cBhvr>
                                        <p:cTn id="17" dur="500" fill="hold"/>
                                        <p:tgtEl>
                                          <p:spTgt spid="6"/>
                                        </p:tgtEl>
                                        <p:attrNameLst>
                                          <p:attrName>ppt_h</p:attrName>
                                        </p:attrNameLst>
                                      </p:cBhvr>
                                      <p:tavLst>
                                        <p:tav tm="0">
                                          <p:val>
                                            <p:fltVal val="0"/>
                                          </p:val>
                                        </p:tav>
                                        <p:tav tm="100000">
                                          <p:val>
                                            <p:strVal val="#ppt_h"/>
                                          </p:val>
                                        </p:tav>
                                      </p:tavLst>
                                    </p:anim>
                                    <p:animEffect transition="in" filter="fade">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8" grpId="0"/>
    </p:bldLst>
  </p:timing>
</p:sld>
</file>

<file path=ppt/slides/slide8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bwMode="auto">
          <a:xfrm>
            <a:off x="1882776" y="802218"/>
            <a:ext cx="2689225" cy="5881054"/>
            <a:chOff x="1882684" y="600891"/>
            <a:chExt cx="2689316" cy="4411347"/>
          </a:xfrm>
        </p:grpSpPr>
        <p:pic>
          <p:nvPicPr>
            <p:cNvPr id="9" name="Picture 5"/>
            <p:cNvPicPr>
              <a:picLocks noChangeAspect="1" noChangeArrowheads="1"/>
            </p:cNvPicPr>
            <p:nvPr/>
          </p:nvPicPr>
          <p:blipFill rotWithShape="1">
            <a:blip r:embed="rId2" cstate="email"/>
            <a:srcRect/>
            <a:stretch>
              <a:fillRect/>
            </a:stretch>
          </p:blipFill>
          <p:spPr bwMode="auto">
            <a:xfrm>
              <a:off x="1882684" y="600891"/>
              <a:ext cx="2597876" cy="3468189"/>
            </a:xfrm>
            <a:prstGeom prst="rect">
              <a:avLst/>
            </a:prstGeom>
            <a:ln>
              <a:noFill/>
            </a:ln>
            <a:effectLst>
              <a:softEdge rad="112500"/>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27" name="Text Box 6"/>
            <p:cNvSpPr txBox="1">
              <a:spLocks noChangeArrowheads="1"/>
            </p:cNvSpPr>
            <p:nvPr/>
          </p:nvSpPr>
          <p:spPr bwMode="auto">
            <a:xfrm>
              <a:off x="2012259" y="3958355"/>
              <a:ext cx="2559741" cy="1053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普通粉刷匠</a:t>
              </a:r>
            </a:p>
          </p:txBody>
        </p:sp>
      </p:grpSp>
      <p:grpSp>
        <p:nvGrpSpPr>
          <p:cNvPr id="4" name="组合 3"/>
          <p:cNvGrpSpPr/>
          <p:nvPr/>
        </p:nvGrpSpPr>
        <p:grpSpPr bwMode="auto">
          <a:xfrm>
            <a:off x="4643439" y="802218"/>
            <a:ext cx="2613025" cy="5881054"/>
            <a:chOff x="4643482" y="600891"/>
            <a:chExt cx="2612572" cy="4411347"/>
          </a:xfrm>
        </p:grpSpPr>
        <p:pic>
          <p:nvPicPr>
            <p:cNvPr id="33797" name="Picture 5"/>
            <p:cNvPicPr>
              <a:picLocks noChangeAspect="1" noChangeArrowheads="1"/>
            </p:cNvPicPr>
            <p:nvPr/>
          </p:nvPicPr>
          <p:blipFill rotWithShape="1">
            <a:blip r:embed="rId3" cstate="email"/>
            <a:srcRect/>
            <a:stretch>
              <a:fillRect/>
            </a:stretch>
          </p:blipFill>
          <p:spPr bwMode="auto">
            <a:xfrm>
              <a:off x="4734922" y="600891"/>
              <a:ext cx="2521132" cy="3474720"/>
            </a:xfrm>
            <a:prstGeom prst="rect">
              <a:avLst/>
            </a:prstGeom>
            <a:ln>
              <a:noFill/>
            </a:ln>
            <a:effectLst>
              <a:softEdge rad="112500"/>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30" name="Text Box 6"/>
            <p:cNvSpPr txBox="1">
              <a:spLocks noChangeArrowheads="1"/>
            </p:cNvSpPr>
            <p:nvPr/>
          </p:nvSpPr>
          <p:spPr bwMode="auto">
            <a:xfrm>
              <a:off x="4643482" y="3958355"/>
              <a:ext cx="2559741" cy="1053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奇人刷子李</a:t>
              </a:r>
            </a:p>
          </p:txBody>
        </p:sp>
      </p:grpSp>
      <p:sp>
        <p:nvSpPr>
          <p:cNvPr id="26631" name="AutoShape 2" descr="http://s2.sinaimg.cn/mw690/0026PrJbty6MpEsPQsN31&amp;690"/>
          <p:cNvSpPr>
            <a:spLocks noChangeAspect="1" noChangeArrowheads="1"/>
          </p:cNvSpPr>
          <p:nvPr/>
        </p:nvSpPr>
        <p:spPr bwMode="auto">
          <a:xfrm>
            <a:off x="63500" y="-182033"/>
            <a:ext cx="304800" cy="40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26632" name="AutoShape 4" descr="http://s2.sinaimg.cn/mw690/0026PrJbty6MpEsPQsN31&amp;690"/>
          <p:cNvSpPr>
            <a:spLocks noChangeAspect="1" noChangeArrowheads="1"/>
          </p:cNvSpPr>
          <p:nvPr/>
        </p:nvSpPr>
        <p:spPr bwMode="auto">
          <a:xfrm>
            <a:off x="215900" y="21167"/>
            <a:ext cx="304800" cy="40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6" name="爆炸形: 8 pt  5"/>
          <p:cNvSpPr/>
          <p:nvPr/>
        </p:nvSpPr>
        <p:spPr>
          <a:xfrm>
            <a:off x="3357564" y="2237319"/>
            <a:ext cx="2846387" cy="2457449"/>
          </a:xfrm>
          <a:custGeom>
            <a:avLst/>
            <a:gdLst>
              <a:gd name="connsiteX0" fmla="*/ 10800 w 21600"/>
              <a:gd name="connsiteY0" fmla="*/ 5800 h 21600"/>
              <a:gd name="connsiteX1" fmla="*/ 14522 w 21600"/>
              <a:gd name="connsiteY1" fmla="*/ 0 h 21600"/>
              <a:gd name="connsiteX2" fmla="*/ 14155 w 21600"/>
              <a:gd name="connsiteY2" fmla="*/ 5325 h 21600"/>
              <a:gd name="connsiteX3" fmla="*/ 18380 w 21600"/>
              <a:gd name="connsiteY3" fmla="*/ 4457 h 21600"/>
              <a:gd name="connsiteX4" fmla="*/ 16702 w 21600"/>
              <a:gd name="connsiteY4" fmla="*/ 7315 h 21600"/>
              <a:gd name="connsiteX5" fmla="*/ 21097 w 21600"/>
              <a:gd name="connsiteY5" fmla="*/ 8137 h 21600"/>
              <a:gd name="connsiteX6" fmla="*/ 17607 w 21600"/>
              <a:gd name="connsiteY6" fmla="*/ 10475 h 21600"/>
              <a:gd name="connsiteX7" fmla="*/ 21600 w 21600"/>
              <a:gd name="connsiteY7" fmla="*/ 13290 h 21600"/>
              <a:gd name="connsiteX8" fmla="*/ 16837 w 21600"/>
              <a:gd name="connsiteY8" fmla="*/ 12942 h 21600"/>
              <a:gd name="connsiteX9" fmla="*/ 18145 w 21600"/>
              <a:gd name="connsiteY9" fmla="*/ 18095 h 21600"/>
              <a:gd name="connsiteX10" fmla="*/ 14020 w 21600"/>
              <a:gd name="connsiteY10" fmla="*/ 14457 h 21600"/>
              <a:gd name="connsiteX11" fmla="*/ 13247 w 21600"/>
              <a:gd name="connsiteY11" fmla="*/ 19737 h 21600"/>
              <a:gd name="connsiteX12" fmla="*/ 10532 w 21600"/>
              <a:gd name="connsiteY12" fmla="*/ 14935 h 21600"/>
              <a:gd name="connsiteX13" fmla="*/ 8485 w 21600"/>
              <a:gd name="connsiteY13" fmla="*/ 21600 h 21600"/>
              <a:gd name="connsiteX14" fmla="*/ 7715 w 21600"/>
              <a:gd name="connsiteY14" fmla="*/ 15627 h 21600"/>
              <a:gd name="connsiteX15" fmla="*/ 4762 w 21600"/>
              <a:gd name="connsiteY15" fmla="*/ 17617 h 21600"/>
              <a:gd name="connsiteX16" fmla="*/ 5667 w 21600"/>
              <a:gd name="connsiteY16" fmla="*/ 13937 h 21600"/>
              <a:gd name="connsiteX17" fmla="*/ 135 w 21600"/>
              <a:gd name="connsiteY17" fmla="*/ 14587 h 21600"/>
              <a:gd name="connsiteX18" fmla="*/ 3722 w 21600"/>
              <a:gd name="connsiteY18" fmla="*/ 11775 h 21600"/>
              <a:gd name="connsiteX19" fmla="*/ 0 w 21600"/>
              <a:gd name="connsiteY19" fmla="*/ 8615 h 21600"/>
              <a:gd name="connsiteX20" fmla="*/ 4627 w 21600"/>
              <a:gd name="connsiteY20" fmla="*/ 7617 h 21600"/>
              <a:gd name="connsiteX21" fmla="*/ 370 w 21600"/>
              <a:gd name="connsiteY21" fmla="*/ 2295 h 21600"/>
              <a:gd name="connsiteX22" fmla="*/ 7312 w 21600"/>
              <a:gd name="connsiteY22" fmla="*/ 6320 h 21600"/>
              <a:gd name="connsiteX23" fmla="*/ 8352 w 21600"/>
              <a:gd name="connsiteY23" fmla="*/ 2295 h 21600"/>
              <a:gd name="connsiteX24" fmla="*/ 10800 w 21600"/>
              <a:gd name="connsiteY24" fmla="*/ 5800 h 21600"/>
              <a:gd name="connsiteX0-1" fmla="*/ 10800 w 21600"/>
              <a:gd name="connsiteY0-2" fmla="*/ 5800 h 21600"/>
              <a:gd name="connsiteX1-3" fmla="*/ 14522 w 21600"/>
              <a:gd name="connsiteY1-4" fmla="*/ 0 h 21600"/>
              <a:gd name="connsiteX2-5" fmla="*/ 14155 w 21600"/>
              <a:gd name="connsiteY2-6" fmla="*/ 5325 h 21600"/>
              <a:gd name="connsiteX3-7" fmla="*/ 18380 w 21600"/>
              <a:gd name="connsiteY3-8" fmla="*/ 4457 h 21600"/>
              <a:gd name="connsiteX4-9" fmla="*/ 16702 w 21600"/>
              <a:gd name="connsiteY4-10" fmla="*/ 7315 h 21600"/>
              <a:gd name="connsiteX5-11" fmla="*/ 21097 w 21600"/>
              <a:gd name="connsiteY5-12" fmla="*/ 8137 h 21600"/>
              <a:gd name="connsiteX6-13" fmla="*/ 17607 w 21600"/>
              <a:gd name="connsiteY6-14" fmla="*/ 10475 h 21600"/>
              <a:gd name="connsiteX7-15" fmla="*/ 21600 w 21600"/>
              <a:gd name="connsiteY7-16" fmla="*/ 13290 h 21600"/>
              <a:gd name="connsiteX8-17" fmla="*/ 16837 w 21600"/>
              <a:gd name="connsiteY8-18" fmla="*/ 12942 h 21600"/>
              <a:gd name="connsiteX9-19" fmla="*/ 18145 w 21600"/>
              <a:gd name="connsiteY9-20" fmla="*/ 18095 h 21600"/>
              <a:gd name="connsiteX10-21" fmla="*/ 14020 w 21600"/>
              <a:gd name="connsiteY10-22" fmla="*/ 14457 h 21600"/>
              <a:gd name="connsiteX11-23" fmla="*/ 13247 w 21600"/>
              <a:gd name="connsiteY11-24" fmla="*/ 19737 h 21600"/>
              <a:gd name="connsiteX12-25" fmla="*/ 10532 w 21600"/>
              <a:gd name="connsiteY12-26" fmla="*/ 14935 h 21600"/>
              <a:gd name="connsiteX13-27" fmla="*/ 8485 w 21600"/>
              <a:gd name="connsiteY13-28" fmla="*/ 21600 h 21600"/>
              <a:gd name="connsiteX14-29" fmla="*/ 7715 w 21600"/>
              <a:gd name="connsiteY14-30" fmla="*/ 15627 h 21600"/>
              <a:gd name="connsiteX15-31" fmla="*/ 4762 w 21600"/>
              <a:gd name="connsiteY15-32" fmla="*/ 17617 h 21600"/>
              <a:gd name="connsiteX16-33" fmla="*/ 5667 w 21600"/>
              <a:gd name="connsiteY16-34" fmla="*/ 13937 h 21600"/>
              <a:gd name="connsiteX17-35" fmla="*/ 135 w 21600"/>
              <a:gd name="connsiteY17-36" fmla="*/ 14587 h 21600"/>
              <a:gd name="connsiteX18-37" fmla="*/ 3722 w 21600"/>
              <a:gd name="connsiteY18-38" fmla="*/ 11775 h 21600"/>
              <a:gd name="connsiteX19-39" fmla="*/ 0 w 21600"/>
              <a:gd name="connsiteY19-40" fmla="*/ 8615 h 21600"/>
              <a:gd name="connsiteX20-41" fmla="*/ 4627 w 21600"/>
              <a:gd name="connsiteY20-42" fmla="*/ 7617 h 21600"/>
              <a:gd name="connsiteX21-43" fmla="*/ 4059 w 21600"/>
              <a:gd name="connsiteY21-44" fmla="*/ 3902 h 21600"/>
              <a:gd name="connsiteX22-45" fmla="*/ 7312 w 21600"/>
              <a:gd name="connsiteY22-46" fmla="*/ 6320 h 21600"/>
              <a:gd name="connsiteX23-47" fmla="*/ 8352 w 21600"/>
              <a:gd name="connsiteY23-48" fmla="*/ 2295 h 21600"/>
              <a:gd name="connsiteX24-49" fmla="*/ 10800 w 21600"/>
              <a:gd name="connsiteY24-50" fmla="*/ 5800 h 21600"/>
              <a:gd name="connsiteX0-51" fmla="*/ 10800 w 21600"/>
              <a:gd name="connsiteY0-52" fmla="*/ 5801 h 21601"/>
              <a:gd name="connsiteX1-53" fmla="*/ 14522 w 21600"/>
              <a:gd name="connsiteY1-54" fmla="*/ 1 h 21601"/>
              <a:gd name="connsiteX2-55" fmla="*/ 14155 w 21600"/>
              <a:gd name="connsiteY2-56" fmla="*/ 5326 h 21601"/>
              <a:gd name="connsiteX3-57" fmla="*/ 18380 w 21600"/>
              <a:gd name="connsiteY3-58" fmla="*/ 4458 h 21601"/>
              <a:gd name="connsiteX4-59" fmla="*/ 16702 w 21600"/>
              <a:gd name="connsiteY4-60" fmla="*/ 7316 h 21601"/>
              <a:gd name="connsiteX5-61" fmla="*/ 21097 w 21600"/>
              <a:gd name="connsiteY5-62" fmla="*/ 8138 h 21601"/>
              <a:gd name="connsiteX6-63" fmla="*/ 17607 w 21600"/>
              <a:gd name="connsiteY6-64" fmla="*/ 10476 h 21601"/>
              <a:gd name="connsiteX7-65" fmla="*/ 21600 w 21600"/>
              <a:gd name="connsiteY7-66" fmla="*/ 13291 h 21601"/>
              <a:gd name="connsiteX8-67" fmla="*/ 16837 w 21600"/>
              <a:gd name="connsiteY8-68" fmla="*/ 12943 h 21601"/>
              <a:gd name="connsiteX9-69" fmla="*/ 18145 w 21600"/>
              <a:gd name="connsiteY9-70" fmla="*/ 18096 h 21601"/>
              <a:gd name="connsiteX10-71" fmla="*/ 14020 w 21600"/>
              <a:gd name="connsiteY10-72" fmla="*/ 14458 h 21601"/>
              <a:gd name="connsiteX11-73" fmla="*/ 13247 w 21600"/>
              <a:gd name="connsiteY11-74" fmla="*/ 19738 h 21601"/>
              <a:gd name="connsiteX12-75" fmla="*/ 10532 w 21600"/>
              <a:gd name="connsiteY12-76" fmla="*/ 14936 h 21601"/>
              <a:gd name="connsiteX13-77" fmla="*/ 8485 w 21600"/>
              <a:gd name="connsiteY13-78" fmla="*/ 21601 h 21601"/>
              <a:gd name="connsiteX14-79" fmla="*/ 7715 w 21600"/>
              <a:gd name="connsiteY14-80" fmla="*/ 15628 h 21601"/>
              <a:gd name="connsiteX15-81" fmla="*/ 4762 w 21600"/>
              <a:gd name="connsiteY15-82" fmla="*/ 17618 h 21601"/>
              <a:gd name="connsiteX16-83" fmla="*/ 5667 w 21600"/>
              <a:gd name="connsiteY16-84" fmla="*/ 13938 h 21601"/>
              <a:gd name="connsiteX17-85" fmla="*/ 135 w 21600"/>
              <a:gd name="connsiteY17-86" fmla="*/ 14588 h 21601"/>
              <a:gd name="connsiteX18-87" fmla="*/ 3722 w 21600"/>
              <a:gd name="connsiteY18-88" fmla="*/ 11776 h 21601"/>
              <a:gd name="connsiteX19-89" fmla="*/ 0 w 21600"/>
              <a:gd name="connsiteY19-90" fmla="*/ 8616 h 21601"/>
              <a:gd name="connsiteX20-91" fmla="*/ 4627 w 21600"/>
              <a:gd name="connsiteY20-92" fmla="*/ 7618 h 21601"/>
              <a:gd name="connsiteX21-93" fmla="*/ 4059 w 21600"/>
              <a:gd name="connsiteY21-94" fmla="*/ 3903 h 21601"/>
              <a:gd name="connsiteX22-95" fmla="*/ 7312 w 21600"/>
              <a:gd name="connsiteY22-96" fmla="*/ 6321 h 21601"/>
              <a:gd name="connsiteX23-97" fmla="*/ 8481 w 21600"/>
              <a:gd name="connsiteY23-98" fmla="*/ 0 h 21601"/>
              <a:gd name="connsiteX24-99" fmla="*/ 10800 w 21600"/>
              <a:gd name="connsiteY24-100" fmla="*/ 5801 h 21601"/>
              <a:gd name="connsiteX0-101" fmla="*/ 10665 w 21465"/>
              <a:gd name="connsiteY0-102" fmla="*/ 5801 h 21601"/>
              <a:gd name="connsiteX1-103" fmla="*/ 14387 w 21465"/>
              <a:gd name="connsiteY1-104" fmla="*/ 1 h 21601"/>
              <a:gd name="connsiteX2-105" fmla="*/ 14020 w 21465"/>
              <a:gd name="connsiteY2-106" fmla="*/ 5326 h 21601"/>
              <a:gd name="connsiteX3-107" fmla="*/ 18245 w 21465"/>
              <a:gd name="connsiteY3-108" fmla="*/ 4458 h 21601"/>
              <a:gd name="connsiteX4-109" fmla="*/ 16567 w 21465"/>
              <a:gd name="connsiteY4-110" fmla="*/ 7316 h 21601"/>
              <a:gd name="connsiteX5-111" fmla="*/ 20962 w 21465"/>
              <a:gd name="connsiteY5-112" fmla="*/ 8138 h 21601"/>
              <a:gd name="connsiteX6-113" fmla="*/ 17472 w 21465"/>
              <a:gd name="connsiteY6-114" fmla="*/ 10476 h 21601"/>
              <a:gd name="connsiteX7-115" fmla="*/ 21465 w 21465"/>
              <a:gd name="connsiteY7-116" fmla="*/ 13291 h 21601"/>
              <a:gd name="connsiteX8-117" fmla="*/ 16702 w 21465"/>
              <a:gd name="connsiteY8-118" fmla="*/ 12943 h 21601"/>
              <a:gd name="connsiteX9-119" fmla="*/ 18010 w 21465"/>
              <a:gd name="connsiteY9-120" fmla="*/ 18096 h 21601"/>
              <a:gd name="connsiteX10-121" fmla="*/ 13885 w 21465"/>
              <a:gd name="connsiteY10-122" fmla="*/ 14458 h 21601"/>
              <a:gd name="connsiteX11-123" fmla="*/ 13112 w 21465"/>
              <a:gd name="connsiteY11-124" fmla="*/ 19738 h 21601"/>
              <a:gd name="connsiteX12-125" fmla="*/ 10397 w 21465"/>
              <a:gd name="connsiteY12-126" fmla="*/ 14936 h 21601"/>
              <a:gd name="connsiteX13-127" fmla="*/ 8350 w 21465"/>
              <a:gd name="connsiteY13-128" fmla="*/ 21601 h 21601"/>
              <a:gd name="connsiteX14-129" fmla="*/ 7580 w 21465"/>
              <a:gd name="connsiteY14-130" fmla="*/ 15628 h 21601"/>
              <a:gd name="connsiteX15-131" fmla="*/ 4627 w 21465"/>
              <a:gd name="connsiteY15-132" fmla="*/ 17618 h 21601"/>
              <a:gd name="connsiteX16-133" fmla="*/ 5532 w 21465"/>
              <a:gd name="connsiteY16-134" fmla="*/ 13938 h 21601"/>
              <a:gd name="connsiteX17-135" fmla="*/ 0 w 21465"/>
              <a:gd name="connsiteY17-136" fmla="*/ 14588 h 21601"/>
              <a:gd name="connsiteX18-137" fmla="*/ 3587 w 21465"/>
              <a:gd name="connsiteY18-138" fmla="*/ 11776 h 21601"/>
              <a:gd name="connsiteX19-139" fmla="*/ 1023 w 21465"/>
              <a:gd name="connsiteY19-140" fmla="*/ 8769 h 21601"/>
              <a:gd name="connsiteX20-141" fmla="*/ 4492 w 21465"/>
              <a:gd name="connsiteY20-142" fmla="*/ 7618 h 21601"/>
              <a:gd name="connsiteX21-143" fmla="*/ 3924 w 21465"/>
              <a:gd name="connsiteY21-144" fmla="*/ 3903 h 21601"/>
              <a:gd name="connsiteX22-145" fmla="*/ 7177 w 21465"/>
              <a:gd name="connsiteY22-146" fmla="*/ 6321 h 21601"/>
              <a:gd name="connsiteX23-147" fmla="*/ 8346 w 21465"/>
              <a:gd name="connsiteY23-148" fmla="*/ 0 h 21601"/>
              <a:gd name="connsiteX24-149" fmla="*/ 10665 w 21465"/>
              <a:gd name="connsiteY24-150" fmla="*/ 5801 h 21601"/>
              <a:gd name="connsiteX0-151" fmla="*/ 9642 w 20442"/>
              <a:gd name="connsiteY0-152" fmla="*/ 5801 h 21601"/>
              <a:gd name="connsiteX1-153" fmla="*/ 13364 w 20442"/>
              <a:gd name="connsiteY1-154" fmla="*/ 1 h 21601"/>
              <a:gd name="connsiteX2-155" fmla="*/ 12997 w 20442"/>
              <a:gd name="connsiteY2-156" fmla="*/ 5326 h 21601"/>
              <a:gd name="connsiteX3-157" fmla="*/ 17222 w 20442"/>
              <a:gd name="connsiteY3-158" fmla="*/ 4458 h 21601"/>
              <a:gd name="connsiteX4-159" fmla="*/ 15544 w 20442"/>
              <a:gd name="connsiteY4-160" fmla="*/ 7316 h 21601"/>
              <a:gd name="connsiteX5-161" fmla="*/ 19939 w 20442"/>
              <a:gd name="connsiteY5-162" fmla="*/ 8138 h 21601"/>
              <a:gd name="connsiteX6-163" fmla="*/ 16449 w 20442"/>
              <a:gd name="connsiteY6-164" fmla="*/ 10476 h 21601"/>
              <a:gd name="connsiteX7-165" fmla="*/ 20442 w 20442"/>
              <a:gd name="connsiteY7-166" fmla="*/ 13291 h 21601"/>
              <a:gd name="connsiteX8-167" fmla="*/ 15679 w 20442"/>
              <a:gd name="connsiteY8-168" fmla="*/ 12943 h 21601"/>
              <a:gd name="connsiteX9-169" fmla="*/ 16987 w 20442"/>
              <a:gd name="connsiteY9-170" fmla="*/ 18096 h 21601"/>
              <a:gd name="connsiteX10-171" fmla="*/ 12862 w 20442"/>
              <a:gd name="connsiteY10-172" fmla="*/ 14458 h 21601"/>
              <a:gd name="connsiteX11-173" fmla="*/ 12089 w 20442"/>
              <a:gd name="connsiteY11-174" fmla="*/ 19738 h 21601"/>
              <a:gd name="connsiteX12-175" fmla="*/ 9374 w 20442"/>
              <a:gd name="connsiteY12-176" fmla="*/ 14936 h 21601"/>
              <a:gd name="connsiteX13-177" fmla="*/ 7327 w 20442"/>
              <a:gd name="connsiteY13-178" fmla="*/ 21601 h 21601"/>
              <a:gd name="connsiteX14-179" fmla="*/ 6557 w 20442"/>
              <a:gd name="connsiteY14-180" fmla="*/ 15628 h 21601"/>
              <a:gd name="connsiteX15-181" fmla="*/ 3604 w 20442"/>
              <a:gd name="connsiteY15-182" fmla="*/ 17618 h 21601"/>
              <a:gd name="connsiteX16-183" fmla="*/ 4509 w 20442"/>
              <a:gd name="connsiteY16-184" fmla="*/ 13938 h 21601"/>
              <a:gd name="connsiteX17-185" fmla="*/ 435 w 20442"/>
              <a:gd name="connsiteY17-186" fmla="*/ 14435 h 21601"/>
              <a:gd name="connsiteX18-187" fmla="*/ 2564 w 20442"/>
              <a:gd name="connsiteY18-188" fmla="*/ 11776 h 21601"/>
              <a:gd name="connsiteX19-189" fmla="*/ 0 w 20442"/>
              <a:gd name="connsiteY19-190" fmla="*/ 8769 h 21601"/>
              <a:gd name="connsiteX20-191" fmla="*/ 3469 w 20442"/>
              <a:gd name="connsiteY20-192" fmla="*/ 7618 h 21601"/>
              <a:gd name="connsiteX21-193" fmla="*/ 2901 w 20442"/>
              <a:gd name="connsiteY21-194" fmla="*/ 3903 h 21601"/>
              <a:gd name="connsiteX22-195" fmla="*/ 6154 w 20442"/>
              <a:gd name="connsiteY22-196" fmla="*/ 6321 h 21601"/>
              <a:gd name="connsiteX23-197" fmla="*/ 7323 w 20442"/>
              <a:gd name="connsiteY23-198" fmla="*/ 0 h 21601"/>
              <a:gd name="connsiteX24-199" fmla="*/ 9642 w 20442"/>
              <a:gd name="connsiteY24-200" fmla="*/ 5801 h 21601"/>
              <a:gd name="connsiteX0-201" fmla="*/ 9642 w 20442"/>
              <a:gd name="connsiteY0-202" fmla="*/ 5801 h 21601"/>
              <a:gd name="connsiteX1-203" fmla="*/ 13364 w 20442"/>
              <a:gd name="connsiteY1-204" fmla="*/ 1 h 21601"/>
              <a:gd name="connsiteX2-205" fmla="*/ 12997 w 20442"/>
              <a:gd name="connsiteY2-206" fmla="*/ 5326 h 21601"/>
              <a:gd name="connsiteX3-207" fmla="*/ 15635 w 20442"/>
              <a:gd name="connsiteY3-208" fmla="*/ 3769 h 21601"/>
              <a:gd name="connsiteX4-209" fmla="*/ 15544 w 20442"/>
              <a:gd name="connsiteY4-210" fmla="*/ 7316 h 21601"/>
              <a:gd name="connsiteX5-211" fmla="*/ 19939 w 20442"/>
              <a:gd name="connsiteY5-212" fmla="*/ 8138 h 21601"/>
              <a:gd name="connsiteX6-213" fmla="*/ 16449 w 20442"/>
              <a:gd name="connsiteY6-214" fmla="*/ 10476 h 21601"/>
              <a:gd name="connsiteX7-215" fmla="*/ 20442 w 20442"/>
              <a:gd name="connsiteY7-216" fmla="*/ 13291 h 21601"/>
              <a:gd name="connsiteX8-217" fmla="*/ 15679 w 20442"/>
              <a:gd name="connsiteY8-218" fmla="*/ 12943 h 21601"/>
              <a:gd name="connsiteX9-219" fmla="*/ 16987 w 20442"/>
              <a:gd name="connsiteY9-220" fmla="*/ 18096 h 21601"/>
              <a:gd name="connsiteX10-221" fmla="*/ 12862 w 20442"/>
              <a:gd name="connsiteY10-222" fmla="*/ 14458 h 21601"/>
              <a:gd name="connsiteX11-223" fmla="*/ 12089 w 20442"/>
              <a:gd name="connsiteY11-224" fmla="*/ 19738 h 21601"/>
              <a:gd name="connsiteX12-225" fmla="*/ 9374 w 20442"/>
              <a:gd name="connsiteY12-226" fmla="*/ 14936 h 21601"/>
              <a:gd name="connsiteX13-227" fmla="*/ 7327 w 20442"/>
              <a:gd name="connsiteY13-228" fmla="*/ 21601 h 21601"/>
              <a:gd name="connsiteX14-229" fmla="*/ 6557 w 20442"/>
              <a:gd name="connsiteY14-230" fmla="*/ 15628 h 21601"/>
              <a:gd name="connsiteX15-231" fmla="*/ 3604 w 20442"/>
              <a:gd name="connsiteY15-232" fmla="*/ 17618 h 21601"/>
              <a:gd name="connsiteX16-233" fmla="*/ 4509 w 20442"/>
              <a:gd name="connsiteY16-234" fmla="*/ 13938 h 21601"/>
              <a:gd name="connsiteX17-235" fmla="*/ 435 w 20442"/>
              <a:gd name="connsiteY17-236" fmla="*/ 14435 h 21601"/>
              <a:gd name="connsiteX18-237" fmla="*/ 2564 w 20442"/>
              <a:gd name="connsiteY18-238" fmla="*/ 11776 h 21601"/>
              <a:gd name="connsiteX19-239" fmla="*/ 0 w 20442"/>
              <a:gd name="connsiteY19-240" fmla="*/ 8769 h 21601"/>
              <a:gd name="connsiteX20-241" fmla="*/ 3469 w 20442"/>
              <a:gd name="connsiteY20-242" fmla="*/ 7618 h 21601"/>
              <a:gd name="connsiteX21-243" fmla="*/ 2901 w 20442"/>
              <a:gd name="connsiteY21-244" fmla="*/ 3903 h 21601"/>
              <a:gd name="connsiteX22-245" fmla="*/ 6154 w 20442"/>
              <a:gd name="connsiteY22-246" fmla="*/ 6321 h 21601"/>
              <a:gd name="connsiteX23-247" fmla="*/ 7323 w 20442"/>
              <a:gd name="connsiteY23-248" fmla="*/ 0 h 21601"/>
              <a:gd name="connsiteX24-249" fmla="*/ 9642 w 20442"/>
              <a:gd name="connsiteY24-250" fmla="*/ 5801 h 21601"/>
              <a:gd name="connsiteX0-251" fmla="*/ 9642 w 20442"/>
              <a:gd name="connsiteY0-252" fmla="*/ 5801 h 21601"/>
              <a:gd name="connsiteX1-253" fmla="*/ 13364 w 20442"/>
              <a:gd name="connsiteY1-254" fmla="*/ 1 h 21601"/>
              <a:gd name="connsiteX2-255" fmla="*/ 12997 w 20442"/>
              <a:gd name="connsiteY2-256" fmla="*/ 5326 h 21601"/>
              <a:gd name="connsiteX3-257" fmla="*/ 15635 w 20442"/>
              <a:gd name="connsiteY3-258" fmla="*/ 3769 h 21601"/>
              <a:gd name="connsiteX4-259" fmla="*/ 15544 w 20442"/>
              <a:gd name="connsiteY4-260" fmla="*/ 7316 h 21601"/>
              <a:gd name="connsiteX5-261" fmla="*/ 18052 w 20442"/>
              <a:gd name="connsiteY5-262" fmla="*/ 8444 h 21601"/>
              <a:gd name="connsiteX6-263" fmla="*/ 16449 w 20442"/>
              <a:gd name="connsiteY6-264" fmla="*/ 10476 h 21601"/>
              <a:gd name="connsiteX7-265" fmla="*/ 20442 w 20442"/>
              <a:gd name="connsiteY7-266" fmla="*/ 13291 h 21601"/>
              <a:gd name="connsiteX8-267" fmla="*/ 15679 w 20442"/>
              <a:gd name="connsiteY8-268" fmla="*/ 12943 h 21601"/>
              <a:gd name="connsiteX9-269" fmla="*/ 16987 w 20442"/>
              <a:gd name="connsiteY9-270" fmla="*/ 18096 h 21601"/>
              <a:gd name="connsiteX10-271" fmla="*/ 12862 w 20442"/>
              <a:gd name="connsiteY10-272" fmla="*/ 14458 h 21601"/>
              <a:gd name="connsiteX11-273" fmla="*/ 12089 w 20442"/>
              <a:gd name="connsiteY11-274" fmla="*/ 19738 h 21601"/>
              <a:gd name="connsiteX12-275" fmla="*/ 9374 w 20442"/>
              <a:gd name="connsiteY12-276" fmla="*/ 14936 h 21601"/>
              <a:gd name="connsiteX13-277" fmla="*/ 7327 w 20442"/>
              <a:gd name="connsiteY13-278" fmla="*/ 21601 h 21601"/>
              <a:gd name="connsiteX14-279" fmla="*/ 6557 w 20442"/>
              <a:gd name="connsiteY14-280" fmla="*/ 15628 h 21601"/>
              <a:gd name="connsiteX15-281" fmla="*/ 3604 w 20442"/>
              <a:gd name="connsiteY15-282" fmla="*/ 17618 h 21601"/>
              <a:gd name="connsiteX16-283" fmla="*/ 4509 w 20442"/>
              <a:gd name="connsiteY16-284" fmla="*/ 13938 h 21601"/>
              <a:gd name="connsiteX17-285" fmla="*/ 435 w 20442"/>
              <a:gd name="connsiteY17-286" fmla="*/ 14435 h 21601"/>
              <a:gd name="connsiteX18-287" fmla="*/ 2564 w 20442"/>
              <a:gd name="connsiteY18-288" fmla="*/ 11776 h 21601"/>
              <a:gd name="connsiteX19-289" fmla="*/ 0 w 20442"/>
              <a:gd name="connsiteY19-290" fmla="*/ 8769 h 21601"/>
              <a:gd name="connsiteX20-291" fmla="*/ 3469 w 20442"/>
              <a:gd name="connsiteY20-292" fmla="*/ 7618 h 21601"/>
              <a:gd name="connsiteX21-293" fmla="*/ 2901 w 20442"/>
              <a:gd name="connsiteY21-294" fmla="*/ 3903 h 21601"/>
              <a:gd name="connsiteX22-295" fmla="*/ 6154 w 20442"/>
              <a:gd name="connsiteY22-296" fmla="*/ 6321 h 21601"/>
              <a:gd name="connsiteX23-297" fmla="*/ 7323 w 20442"/>
              <a:gd name="connsiteY23-298" fmla="*/ 0 h 21601"/>
              <a:gd name="connsiteX24-299" fmla="*/ 9642 w 20442"/>
              <a:gd name="connsiteY24-300" fmla="*/ 5801 h 21601"/>
              <a:gd name="connsiteX0-301" fmla="*/ 9642 w 18684"/>
              <a:gd name="connsiteY0-302" fmla="*/ 5801 h 21601"/>
              <a:gd name="connsiteX1-303" fmla="*/ 13364 w 18684"/>
              <a:gd name="connsiteY1-304" fmla="*/ 1 h 21601"/>
              <a:gd name="connsiteX2-305" fmla="*/ 12997 w 18684"/>
              <a:gd name="connsiteY2-306" fmla="*/ 5326 h 21601"/>
              <a:gd name="connsiteX3-307" fmla="*/ 15635 w 18684"/>
              <a:gd name="connsiteY3-308" fmla="*/ 3769 h 21601"/>
              <a:gd name="connsiteX4-309" fmla="*/ 15544 w 18684"/>
              <a:gd name="connsiteY4-310" fmla="*/ 7316 h 21601"/>
              <a:gd name="connsiteX5-311" fmla="*/ 18052 w 18684"/>
              <a:gd name="connsiteY5-312" fmla="*/ 8444 h 21601"/>
              <a:gd name="connsiteX6-313" fmla="*/ 16449 w 18684"/>
              <a:gd name="connsiteY6-314" fmla="*/ 10476 h 21601"/>
              <a:gd name="connsiteX7-315" fmla="*/ 18684 w 18684"/>
              <a:gd name="connsiteY7-316" fmla="*/ 13827 h 21601"/>
              <a:gd name="connsiteX8-317" fmla="*/ 15679 w 18684"/>
              <a:gd name="connsiteY8-318" fmla="*/ 12943 h 21601"/>
              <a:gd name="connsiteX9-319" fmla="*/ 16987 w 18684"/>
              <a:gd name="connsiteY9-320" fmla="*/ 18096 h 21601"/>
              <a:gd name="connsiteX10-321" fmla="*/ 12862 w 18684"/>
              <a:gd name="connsiteY10-322" fmla="*/ 14458 h 21601"/>
              <a:gd name="connsiteX11-323" fmla="*/ 12089 w 18684"/>
              <a:gd name="connsiteY11-324" fmla="*/ 19738 h 21601"/>
              <a:gd name="connsiteX12-325" fmla="*/ 9374 w 18684"/>
              <a:gd name="connsiteY12-326" fmla="*/ 14936 h 21601"/>
              <a:gd name="connsiteX13-327" fmla="*/ 7327 w 18684"/>
              <a:gd name="connsiteY13-328" fmla="*/ 21601 h 21601"/>
              <a:gd name="connsiteX14-329" fmla="*/ 6557 w 18684"/>
              <a:gd name="connsiteY14-330" fmla="*/ 15628 h 21601"/>
              <a:gd name="connsiteX15-331" fmla="*/ 3604 w 18684"/>
              <a:gd name="connsiteY15-332" fmla="*/ 17618 h 21601"/>
              <a:gd name="connsiteX16-333" fmla="*/ 4509 w 18684"/>
              <a:gd name="connsiteY16-334" fmla="*/ 13938 h 21601"/>
              <a:gd name="connsiteX17-335" fmla="*/ 435 w 18684"/>
              <a:gd name="connsiteY17-336" fmla="*/ 14435 h 21601"/>
              <a:gd name="connsiteX18-337" fmla="*/ 2564 w 18684"/>
              <a:gd name="connsiteY18-338" fmla="*/ 11776 h 21601"/>
              <a:gd name="connsiteX19-339" fmla="*/ 0 w 18684"/>
              <a:gd name="connsiteY19-340" fmla="*/ 8769 h 21601"/>
              <a:gd name="connsiteX20-341" fmla="*/ 3469 w 18684"/>
              <a:gd name="connsiteY20-342" fmla="*/ 7618 h 21601"/>
              <a:gd name="connsiteX21-343" fmla="*/ 2901 w 18684"/>
              <a:gd name="connsiteY21-344" fmla="*/ 3903 h 21601"/>
              <a:gd name="connsiteX22-345" fmla="*/ 6154 w 18684"/>
              <a:gd name="connsiteY22-346" fmla="*/ 6321 h 21601"/>
              <a:gd name="connsiteX23-347" fmla="*/ 7323 w 18684"/>
              <a:gd name="connsiteY23-348" fmla="*/ 0 h 21601"/>
              <a:gd name="connsiteX24-349" fmla="*/ 9642 w 18684"/>
              <a:gd name="connsiteY24-350" fmla="*/ 5801 h 21601"/>
              <a:gd name="connsiteX0-351" fmla="*/ 9642 w 18684"/>
              <a:gd name="connsiteY0-352" fmla="*/ 5801 h 21601"/>
              <a:gd name="connsiteX1-353" fmla="*/ 13364 w 18684"/>
              <a:gd name="connsiteY1-354" fmla="*/ 1 h 21601"/>
              <a:gd name="connsiteX2-355" fmla="*/ 12997 w 18684"/>
              <a:gd name="connsiteY2-356" fmla="*/ 5326 h 21601"/>
              <a:gd name="connsiteX3-357" fmla="*/ 15635 w 18684"/>
              <a:gd name="connsiteY3-358" fmla="*/ 3769 h 21601"/>
              <a:gd name="connsiteX4-359" fmla="*/ 15544 w 18684"/>
              <a:gd name="connsiteY4-360" fmla="*/ 7316 h 21601"/>
              <a:gd name="connsiteX5-361" fmla="*/ 18052 w 18684"/>
              <a:gd name="connsiteY5-362" fmla="*/ 8444 h 21601"/>
              <a:gd name="connsiteX6-363" fmla="*/ 16449 w 18684"/>
              <a:gd name="connsiteY6-364" fmla="*/ 10476 h 21601"/>
              <a:gd name="connsiteX7-365" fmla="*/ 18684 w 18684"/>
              <a:gd name="connsiteY7-366" fmla="*/ 13827 h 21601"/>
              <a:gd name="connsiteX8-367" fmla="*/ 15679 w 18684"/>
              <a:gd name="connsiteY8-368" fmla="*/ 12943 h 21601"/>
              <a:gd name="connsiteX9-369" fmla="*/ 16344 w 18684"/>
              <a:gd name="connsiteY9-370" fmla="*/ 17024 h 21601"/>
              <a:gd name="connsiteX10-371" fmla="*/ 12862 w 18684"/>
              <a:gd name="connsiteY10-372" fmla="*/ 14458 h 21601"/>
              <a:gd name="connsiteX11-373" fmla="*/ 12089 w 18684"/>
              <a:gd name="connsiteY11-374" fmla="*/ 19738 h 21601"/>
              <a:gd name="connsiteX12-375" fmla="*/ 9374 w 18684"/>
              <a:gd name="connsiteY12-376" fmla="*/ 14936 h 21601"/>
              <a:gd name="connsiteX13-377" fmla="*/ 7327 w 18684"/>
              <a:gd name="connsiteY13-378" fmla="*/ 21601 h 21601"/>
              <a:gd name="connsiteX14-379" fmla="*/ 6557 w 18684"/>
              <a:gd name="connsiteY14-380" fmla="*/ 15628 h 21601"/>
              <a:gd name="connsiteX15-381" fmla="*/ 3604 w 18684"/>
              <a:gd name="connsiteY15-382" fmla="*/ 17618 h 21601"/>
              <a:gd name="connsiteX16-383" fmla="*/ 4509 w 18684"/>
              <a:gd name="connsiteY16-384" fmla="*/ 13938 h 21601"/>
              <a:gd name="connsiteX17-385" fmla="*/ 435 w 18684"/>
              <a:gd name="connsiteY17-386" fmla="*/ 14435 h 21601"/>
              <a:gd name="connsiteX18-387" fmla="*/ 2564 w 18684"/>
              <a:gd name="connsiteY18-388" fmla="*/ 11776 h 21601"/>
              <a:gd name="connsiteX19-389" fmla="*/ 0 w 18684"/>
              <a:gd name="connsiteY19-390" fmla="*/ 8769 h 21601"/>
              <a:gd name="connsiteX20-391" fmla="*/ 3469 w 18684"/>
              <a:gd name="connsiteY20-392" fmla="*/ 7618 h 21601"/>
              <a:gd name="connsiteX21-393" fmla="*/ 2901 w 18684"/>
              <a:gd name="connsiteY21-394" fmla="*/ 3903 h 21601"/>
              <a:gd name="connsiteX22-395" fmla="*/ 6154 w 18684"/>
              <a:gd name="connsiteY22-396" fmla="*/ 6321 h 21601"/>
              <a:gd name="connsiteX23-397" fmla="*/ 7323 w 18684"/>
              <a:gd name="connsiteY23-398" fmla="*/ 0 h 21601"/>
              <a:gd name="connsiteX24-399" fmla="*/ 9642 w 18684"/>
              <a:gd name="connsiteY24-400" fmla="*/ 5801 h 2160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Lst>
            <a:rect l="l" t="t" r="r" b="b"/>
            <a:pathLst>
              <a:path w="18684" h="21601">
                <a:moveTo>
                  <a:pt x="9642" y="5801"/>
                </a:moveTo>
                <a:lnTo>
                  <a:pt x="13364" y="1"/>
                </a:lnTo>
                <a:cubicBezTo>
                  <a:pt x="13242" y="1776"/>
                  <a:pt x="13119" y="3551"/>
                  <a:pt x="12997" y="5326"/>
                </a:cubicBezTo>
                <a:lnTo>
                  <a:pt x="15635" y="3769"/>
                </a:lnTo>
                <a:cubicBezTo>
                  <a:pt x="15605" y="4951"/>
                  <a:pt x="15574" y="6134"/>
                  <a:pt x="15544" y="7316"/>
                </a:cubicBezTo>
                <a:lnTo>
                  <a:pt x="18052" y="8444"/>
                </a:lnTo>
                <a:lnTo>
                  <a:pt x="16449" y="10476"/>
                </a:lnTo>
                <a:lnTo>
                  <a:pt x="18684" y="13827"/>
                </a:lnTo>
                <a:lnTo>
                  <a:pt x="15679" y="12943"/>
                </a:lnTo>
                <a:cubicBezTo>
                  <a:pt x="15901" y="14303"/>
                  <a:pt x="16122" y="15664"/>
                  <a:pt x="16344" y="17024"/>
                </a:cubicBezTo>
                <a:lnTo>
                  <a:pt x="12862" y="14458"/>
                </a:lnTo>
                <a:lnTo>
                  <a:pt x="12089" y="19738"/>
                </a:lnTo>
                <a:lnTo>
                  <a:pt x="9374" y="14936"/>
                </a:lnTo>
                <a:lnTo>
                  <a:pt x="7327" y="21601"/>
                </a:lnTo>
                <a:cubicBezTo>
                  <a:pt x="7070" y="19610"/>
                  <a:pt x="6814" y="17619"/>
                  <a:pt x="6557" y="15628"/>
                </a:cubicBezTo>
                <a:lnTo>
                  <a:pt x="3604" y="17618"/>
                </a:lnTo>
                <a:lnTo>
                  <a:pt x="4509" y="13938"/>
                </a:lnTo>
                <a:lnTo>
                  <a:pt x="435" y="14435"/>
                </a:lnTo>
                <a:lnTo>
                  <a:pt x="2564" y="11776"/>
                </a:lnTo>
                <a:lnTo>
                  <a:pt x="0" y="8769"/>
                </a:lnTo>
                <a:lnTo>
                  <a:pt x="3469" y="7618"/>
                </a:lnTo>
                <a:lnTo>
                  <a:pt x="2901" y="3903"/>
                </a:lnTo>
                <a:lnTo>
                  <a:pt x="6154" y="6321"/>
                </a:lnTo>
                <a:lnTo>
                  <a:pt x="7323" y="0"/>
                </a:lnTo>
                <a:lnTo>
                  <a:pt x="9642" y="5801"/>
                </a:lnTo>
                <a:close/>
              </a:path>
            </a:pathLst>
          </a:custGeom>
        </p:spPr>
        <p:style>
          <a:lnRef idx="1">
            <a:schemeClr val="accent3"/>
          </a:lnRef>
          <a:fillRef idx="2">
            <a:schemeClr val="accent3"/>
          </a:fillRef>
          <a:effectRef idx="1">
            <a:schemeClr val="accent3"/>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等线" panose="020F0502020204030204"/>
                <a:ea typeface="等线" panose="02010600030101010101" pitchFamily="2" charset="-122"/>
                <a:cs typeface="+mn-cs"/>
              </a:rPr>
              <a:t>技艺高超</a:t>
            </a:r>
          </a:p>
        </p:txBody>
      </p:sp>
      <p:sp>
        <p:nvSpPr>
          <p:cNvPr id="2" name="标注: 弯曲线形 1"/>
          <p:cNvSpPr/>
          <p:nvPr/>
        </p:nvSpPr>
        <p:spPr>
          <a:xfrm>
            <a:off x="215901" y="2813053"/>
            <a:ext cx="1997075" cy="958849"/>
          </a:xfrm>
          <a:prstGeom prst="borderCallout2">
            <a:avLst>
              <a:gd name="adj1" fmla="val 25686"/>
              <a:gd name="adj2" fmla="val 99825"/>
              <a:gd name="adj3" fmla="val 34935"/>
              <a:gd name="adj4" fmla="val 113273"/>
              <a:gd name="adj5" fmla="val 44870"/>
              <a:gd name="adj6" fmla="val 118950"/>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F0502020204030204"/>
                <a:ea typeface="等线" panose="02010600030101010101" pitchFamily="2" charset="-122"/>
                <a:cs typeface="+mn-cs"/>
              </a:rPr>
              <a:t>满身是白</a:t>
            </a:r>
          </a:p>
        </p:txBody>
      </p:sp>
      <p:sp>
        <p:nvSpPr>
          <p:cNvPr id="8" name="标注: 弯曲线形 7"/>
          <p:cNvSpPr/>
          <p:nvPr/>
        </p:nvSpPr>
        <p:spPr>
          <a:xfrm>
            <a:off x="6873876" y="3073402"/>
            <a:ext cx="1739900" cy="1488017"/>
          </a:xfrm>
          <a:prstGeom prst="borderCallout2">
            <a:avLst>
              <a:gd name="adj1" fmla="val 17039"/>
              <a:gd name="adj2" fmla="val -28237"/>
              <a:gd name="adj3" fmla="val 16438"/>
              <a:gd name="adj4" fmla="val -11409"/>
              <a:gd name="adj5" fmla="val 31575"/>
              <a:gd name="adj6" fmla="val -99"/>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没有一个白点</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P spid="8" grpId="0" animBg="1"/>
    </p:bldLst>
  </p:timing>
</p:sld>
</file>

<file path=ppt/slides/slide8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Text Box 6"/>
          <p:cNvSpPr txBox="1">
            <a:spLocks noChangeArrowheads="1"/>
          </p:cNvSpPr>
          <p:nvPr/>
        </p:nvSpPr>
        <p:spPr bwMode="auto">
          <a:xfrm>
            <a:off x="930276" y="920751"/>
            <a:ext cx="7283450" cy="52118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曹小三给他点烟时，竟然看见刷子李裤子上出现一个白点，黄豆大小。黑中白，比白中黑更扎眼。完了，师傅露馅儿了，他不是神仙，往日传说中那如山般的形象轰然倒去。</a:t>
            </a:r>
          </a:p>
        </p:txBody>
      </p:sp>
      <p:sp>
        <p:nvSpPr>
          <p:cNvPr id="4" name="Text Box 6"/>
          <p:cNvSpPr txBox="1">
            <a:spLocks noChangeArrowheads="1"/>
          </p:cNvSpPr>
          <p:nvPr/>
        </p:nvSpPr>
        <p:spPr bwMode="auto">
          <a:xfrm>
            <a:off x="930275" y="4292600"/>
            <a:ext cx="5189538"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山般的形象轰然倒去</a:t>
            </a:r>
          </a:p>
        </p:txBody>
      </p:sp>
      <p:sp>
        <p:nvSpPr>
          <p:cNvPr id="2" name="矩形: 圆角 1"/>
          <p:cNvSpPr/>
          <p:nvPr/>
        </p:nvSpPr>
        <p:spPr>
          <a:xfrm>
            <a:off x="3825876" y="5562601"/>
            <a:ext cx="2555875" cy="952500"/>
          </a:xfrm>
          <a:prstGeom prst="roundRect">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一落千丈</a:t>
            </a:r>
          </a:p>
        </p:txBody>
      </p:sp>
      <p:sp>
        <p:nvSpPr>
          <p:cNvPr id="7" name="Text Box 6"/>
          <p:cNvSpPr txBox="1">
            <a:spLocks noChangeArrowheads="1"/>
          </p:cNvSpPr>
          <p:nvPr/>
        </p:nvSpPr>
        <p:spPr bwMode="auto">
          <a:xfrm>
            <a:off x="3376614" y="1763184"/>
            <a:ext cx="2389187"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一个白点</a:t>
            </a:r>
          </a:p>
        </p:txBody>
      </p:sp>
      <p:sp>
        <p:nvSpPr>
          <p:cNvPr id="8" name="Text Box 6"/>
          <p:cNvSpPr txBox="1">
            <a:spLocks noChangeArrowheads="1"/>
          </p:cNvSpPr>
          <p:nvPr/>
        </p:nvSpPr>
        <p:spPr bwMode="auto">
          <a:xfrm>
            <a:off x="7458076" y="3445933"/>
            <a:ext cx="833438"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如</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1000"/>
                                        <p:tgtEl>
                                          <p:spTgt spid="7"/>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circle(in)">
                                      <p:cBhvr>
                                        <p:cTn id="10" dur="1000"/>
                                        <p:tgtEl>
                                          <p:spTgt spid="4"/>
                                        </p:tgtEl>
                                      </p:cBhvr>
                                    </p:animEffect>
                                  </p:childTnLst>
                                </p:cTn>
                              </p:par>
                              <p:par>
                                <p:cTn id="11" presetID="6" presetClass="entr" presetSubtype="16"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circle(in)">
                                      <p:cBhvr>
                                        <p:cTn id="13" dur="1000"/>
                                        <p:tgtEl>
                                          <p:spTgt spid="8"/>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grpId="0" nodeType="click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 grpId="0" animBg="1"/>
      <p:bldP spid="7" grpId="0"/>
      <p:bldP spid="8" grpId="0"/>
    </p:bldLst>
  </p:timing>
</p:sld>
</file>

<file path=ppt/slides/slide8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Text Box 6"/>
          <p:cNvSpPr txBox="1">
            <a:spLocks noChangeArrowheads="1"/>
          </p:cNvSpPr>
          <p:nvPr/>
        </p:nvSpPr>
        <p:spPr bwMode="auto">
          <a:xfrm>
            <a:off x="741364" y="992719"/>
            <a:ext cx="7661275"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他凑上脸用神再瞧，那白点原来是一个小洞！刚才抽烟时不小心烧的。里边的白衬裤打小洞透出来，看上去就跟粉浆落上去的白点一模一样！</a:t>
            </a: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3" name="Text Box 6"/>
          <p:cNvSpPr txBox="1">
            <a:spLocks noChangeArrowheads="1"/>
          </p:cNvSpPr>
          <p:nvPr/>
        </p:nvSpPr>
        <p:spPr bwMode="auto">
          <a:xfrm>
            <a:off x="7680325" y="992717"/>
            <a:ext cx="985838" cy="9455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一</a:t>
            </a:r>
          </a:p>
        </p:txBody>
      </p:sp>
      <p:sp>
        <p:nvSpPr>
          <p:cNvPr id="4" name="矩形: 圆角 3"/>
          <p:cNvSpPr/>
          <p:nvPr/>
        </p:nvSpPr>
        <p:spPr>
          <a:xfrm>
            <a:off x="3294064" y="4737101"/>
            <a:ext cx="2555875" cy="952500"/>
          </a:xfrm>
          <a:prstGeom prst="roundRect">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00"/>
                </a:solidFill>
                <a:effectLst/>
                <a:uLnTx/>
                <a:uFillTx/>
                <a:latin typeface="等线" panose="020F0502020204030204"/>
                <a:ea typeface="等线" panose="02010600030101010101" pitchFamily="2" charset="-122"/>
                <a:cs typeface="+mn-cs"/>
              </a:rPr>
              <a:t>发怔发傻</a:t>
            </a:r>
          </a:p>
        </p:txBody>
      </p:sp>
      <p:sp>
        <p:nvSpPr>
          <p:cNvPr id="5" name="Text Box 6"/>
          <p:cNvSpPr txBox="1">
            <a:spLocks noChangeArrowheads="1"/>
          </p:cNvSpPr>
          <p:nvPr/>
        </p:nvSpPr>
        <p:spPr bwMode="auto">
          <a:xfrm>
            <a:off x="741363" y="1839384"/>
            <a:ext cx="173355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个小洞</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1000"/>
                                        <p:tgtEl>
                                          <p:spTgt spid="3"/>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circle(in)">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6"/>
          <p:cNvGrpSpPr/>
          <p:nvPr/>
        </p:nvGrpSpPr>
        <p:grpSpPr bwMode="auto">
          <a:xfrm>
            <a:off x="250825" y="165101"/>
            <a:ext cx="2471738" cy="800100"/>
            <a:chOff x="1939528" y="748904"/>
            <a:chExt cx="2472408" cy="600075"/>
          </a:xfrm>
        </p:grpSpPr>
        <p:sp>
          <p:nvSpPr>
            <p:cNvPr id="5" name="任意多边形 4"/>
            <p:cNvSpPr/>
            <p:nvPr>
              <p:custDataLst>
                <p:tags r:id="rId1"/>
              </p:custDataLst>
            </p:nvPr>
          </p:nvSpPr>
          <p:spPr>
            <a:xfrm>
              <a:off x="1939528" y="748904"/>
              <a:ext cx="584358"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作</a:t>
              </a:r>
            </a:p>
          </p:txBody>
        </p:sp>
        <p:sp>
          <p:nvSpPr>
            <p:cNvPr id="6" name="任意多边形 5"/>
            <p:cNvSpPr/>
            <p:nvPr>
              <p:custDataLst>
                <p:tags r:id="rId2"/>
              </p:custDataLst>
            </p:nvPr>
          </p:nvSpPr>
          <p:spPr>
            <a:xfrm>
              <a:off x="2569937" y="748904"/>
              <a:ext cx="584358"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者</a:t>
              </a:r>
            </a:p>
          </p:txBody>
        </p:sp>
        <p:sp>
          <p:nvSpPr>
            <p:cNvPr id="7" name="任意多边形 6"/>
            <p:cNvSpPr/>
            <p:nvPr>
              <p:custDataLst>
                <p:tags r:id="rId3"/>
              </p:custDataLst>
            </p:nvPr>
          </p:nvSpPr>
          <p:spPr>
            <a:xfrm>
              <a:off x="3197169" y="748904"/>
              <a:ext cx="584358"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简</a:t>
              </a:r>
            </a:p>
          </p:txBody>
        </p:sp>
        <p:sp>
          <p:nvSpPr>
            <p:cNvPr id="8" name="任意多边形 7"/>
            <p:cNvSpPr/>
            <p:nvPr>
              <p:custDataLst>
                <p:tags r:id="rId4"/>
              </p:custDataLst>
            </p:nvPr>
          </p:nvSpPr>
          <p:spPr>
            <a:xfrm>
              <a:off x="3827578" y="748904"/>
              <a:ext cx="584358"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介</a:t>
              </a:r>
            </a:p>
          </p:txBody>
        </p:sp>
      </p:grpSp>
      <p:grpSp>
        <p:nvGrpSpPr>
          <p:cNvPr id="4" name="组合 2"/>
          <p:cNvGrpSpPr/>
          <p:nvPr/>
        </p:nvGrpSpPr>
        <p:grpSpPr bwMode="auto">
          <a:xfrm>
            <a:off x="611189" y="1024468"/>
            <a:ext cx="8066087" cy="8755794"/>
            <a:chOff x="395536" y="754311"/>
            <a:chExt cx="8064525" cy="6566069"/>
          </a:xfrm>
        </p:grpSpPr>
        <p:sp>
          <p:nvSpPr>
            <p:cNvPr id="10247" name="文本框 2"/>
            <p:cNvSpPr txBox="1">
              <a:spLocks noChangeArrowheads="1"/>
            </p:cNvSpPr>
            <p:nvPr/>
          </p:nvSpPr>
          <p:spPr bwMode="auto">
            <a:xfrm>
              <a:off x="395536" y="754311"/>
              <a:ext cx="8064525" cy="65660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a:t>
              </a:r>
              <a:r>
                <a:rPr lang="zh-CN" altLang="en-US" sz="4265" b="1">
                  <a:solidFill>
                    <a:srgbClr val="0000FF"/>
                  </a:solidFill>
                  <a:latin typeface="楷体" panose="02010609060101010101" pitchFamily="49" charset="-122"/>
                  <a:ea typeface="楷体" panose="02010609060101010101" pitchFamily="49" charset="-122"/>
                </a:rPr>
                <a:t>作家名片：</a:t>
              </a:r>
              <a:r>
                <a:rPr lang="zh-CN" altLang="en-US" sz="4265" b="1">
                  <a:solidFill>
                    <a:prstClr val="black"/>
                  </a:solidFill>
                  <a:latin typeface="楷体" panose="02010609060101010101" pitchFamily="49" charset="-122"/>
                  <a:ea typeface="楷体" panose="02010609060101010101" pitchFamily="49" charset="-122"/>
                </a:rPr>
                <a:t>季羡林（</a:t>
              </a:r>
              <a:r>
                <a:rPr lang="en-US" altLang="zh-CN" sz="4265" b="1">
                  <a:solidFill>
                    <a:prstClr val="black"/>
                  </a:solidFill>
                  <a:latin typeface="楷体" panose="02010609060101010101" pitchFamily="49" charset="-122"/>
                  <a:ea typeface="楷体" panose="02010609060101010101" pitchFamily="49" charset="-122"/>
                </a:rPr>
                <a:t>1911—</a:t>
              </a:r>
            </a:p>
            <a:p>
              <a:pPr defTabSz="1219200" fontAlgn="base">
                <a:lnSpc>
                  <a:spcPct val="120000"/>
                </a:lnSpc>
                <a:spcBef>
                  <a:spcPct val="0"/>
                </a:spcBef>
                <a:spcAft>
                  <a:spcPct val="0"/>
                </a:spcAft>
                <a:defRPr/>
              </a:pPr>
              <a:r>
                <a:rPr lang="en-US" altLang="zh-CN" sz="4265" b="1">
                  <a:solidFill>
                    <a:prstClr val="black"/>
                  </a:solidFill>
                  <a:latin typeface="楷体" panose="02010609060101010101" pitchFamily="49" charset="-122"/>
                  <a:ea typeface="楷体" panose="02010609060101010101" pitchFamily="49" charset="-122"/>
                </a:rPr>
                <a:t>        2009</a:t>
              </a:r>
              <a:r>
                <a:rPr lang="zh-CN" altLang="en-US" sz="4265" b="1">
                  <a:solidFill>
                    <a:prstClr val="black"/>
                  </a:solidFill>
                  <a:latin typeface="楷体" panose="02010609060101010101" pitchFamily="49" charset="-122"/>
                  <a:ea typeface="楷体" panose="02010609060101010101" pitchFamily="49" charset="-122"/>
                </a:rPr>
                <a:t>），山东聊城人。语言学家、</a:t>
              </a:r>
              <a:endParaRPr lang="en-US" altLang="zh-CN" sz="4265" b="1">
                <a:solidFill>
                  <a:prstClr val="black"/>
                </a:solidFill>
                <a:latin typeface="楷体" panose="02010609060101010101" pitchFamily="49" charset="-122"/>
                <a:ea typeface="楷体" panose="02010609060101010101" pitchFamily="49" charset="-122"/>
              </a:endParaRPr>
            </a:p>
            <a:p>
              <a:pPr defTabSz="1219200" fontAlgn="base">
                <a:lnSpc>
                  <a:spcPct val="120000"/>
                </a:lnSpc>
                <a:spcBef>
                  <a:spcPct val="0"/>
                </a:spcBef>
                <a:spcAft>
                  <a:spcPct val="0"/>
                </a:spcAft>
                <a:defRPr/>
              </a:pPr>
              <a:r>
                <a:rPr lang="en-US" altLang="zh-CN" sz="4265" b="1">
                  <a:solidFill>
                    <a:prstClr val="black"/>
                  </a:solidFill>
                  <a:latin typeface="楷体" panose="02010609060101010101" pitchFamily="49" charset="-122"/>
                  <a:ea typeface="楷体" panose="02010609060101010101" pitchFamily="49" charset="-122"/>
                </a:rPr>
                <a:t>        </a:t>
              </a:r>
              <a:r>
                <a:rPr lang="zh-CN" altLang="en-US" sz="4265" b="1">
                  <a:solidFill>
                    <a:prstClr val="black"/>
                  </a:solidFill>
                  <a:latin typeface="楷体" panose="02010609060101010101" pitchFamily="49" charset="-122"/>
                  <a:ea typeface="楷体" panose="02010609060101010101" pitchFamily="49" charset="-122"/>
                </a:rPr>
                <a:t>佛学家、翻译家、文学家。他精通多种语言，博古通今，长期致力于梵文文学的研究和翻译工作，被称为“学界泰斗”。</a:t>
              </a:r>
            </a:p>
            <a:p>
              <a:pPr defTabSz="1219200" fontAlgn="base">
                <a:lnSpc>
                  <a:spcPct val="12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a:t>
              </a:r>
              <a:r>
                <a:rPr lang="zh-CN" altLang="en-US" sz="4265" b="1">
                  <a:solidFill>
                    <a:srgbClr val="0000FF"/>
                  </a:solidFill>
                  <a:latin typeface="楷体" panose="02010609060101010101" pitchFamily="49" charset="-122"/>
                  <a:ea typeface="楷体" panose="02010609060101010101" pitchFamily="49" charset="-122"/>
                </a:rPr>
                <a:t>主要作品：</a:t>
              </a:r>
              <a:r>
                <a:rPr lang="zh-CN" altLang="en-US" sz="4265" b="1">
                  <a:solidFill>
                    <a:prstClr val="black"/>
                  </a:solidFill>
                  <a:latin typeface="楷体" panose="02010609060101010101" pitchFamily="49" charset="-122"/>
                  <a:ea typeface="楷体" panose="02010609060101010101" pitchFamily="49" charset="-122"/>
                </a:rPr>
                <a:t>散文随笔</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牛棚杂忆</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朗润集</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天竺心影</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等。</a:t>
              </a:r>
            </a:p>
          </p:txBody>
        </p:sp>
        <p:pic>
          <p:nvPicPr>
            <p:cNvPr id="2" name="图片 1"/>
            <p:cNvPicPr>
              <a:picLocks noChangeAspect="1"/>
            </p:cNvPicPr>
            <p:nvPr/>
          </p:nvPicPr>
          <p:blipFill>
            <a:blip r:embed="rId6" cstate="email"/>
            <a:stretch>
              <a:fillRect/>
            </a:stretch>
          </p:blipFill>
          <p:spPr>
            <a:xfrm>
              <a:off x="611560" y="858865"/>
              <a:ext cx="1224136" cy="1777427"/>
            </a:xfrm>
            <a:prstGeom prst="ellipse">
              <a:avLst/>
            </a:prstGeom>
            <a:ln w="3175"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矩形 1"/>
          <p:cNvSpPr>
            <a:spLocks noChangeArrowheads="1"/>
          </p:cNvSpPr>
          <p:nvPr/>
        </p:nvSpPr>
        <p:spPr bwMode="auto">
          <a:xfrm>
            <a:off x="684214" y="910167"/>
            <a:ext cx="77755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    </a:t>
            </a:r>
            <a:r>
              <a:rPr kumimoji="0" lang="zh-CN" altLang="zh-CN"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你知道作者为什么要这么细致地描写曹小三了吗？</a:t>
            </a:r>
            <a:endPar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endParaRPr>
          </a:p>
        </p:txBody>
      </p:sp>
      <p:grpSp>
        <p:nvGrpSpPr>
          <p:cNvPr id="2" name="组合 5"/>
          <p:cNvGrpSpPr/>
          <p:nvPr/>
        </p:nvGrpSpPr>
        <p:grpSpPr bwMode="auto">
          <a:xfrm>
            <a:off x="2808289" y="2618317"/>
            <a:ext cx="3525837" cy="2023936"/>
            <a:chOff x="2563636" y="328521"/>
            <a:chExt cx="3525408" cy="1517595"/>
          </a:xfrm>
        </p:grpSpPr>
        <p:pic>
          <p:nvPicPr>
            <p:cNvPr id="4" name="图片 3"/>
            <p:cNvPicPr>
              <a:picLocks noChangeAspect="1"/>
            </p:cNvPicPr>
            <p:nvPr/>
          </p:nvPicPr>
          <p:blipFill rotWithShape="1">
            <a:blip r:embed="rId2" cstate="email">
              <a:duotone>
                <a:prstClr val="black"/>
                <a:schemeClr val="accent2">
                  <a:tint val="45000"/>
                  <a:satMod val="400000"/>
                </a:schemeClr>
              </a:duotone>
            </a:blip>
            <a:srcRect/>
            <a:stretch>
              <a:fillRect/>
            </a:stretch>
          </p:blipFill>
          <p:spPr>
            <a:xfrm>
              <a:off x="2563636" y="328521"/>
              <a:ext cx="3525408" cy="1028458"/>
            </a:xfrm>
            <a:prstGeom prst="rect">
              <a:avLst/>
            </a:prstGeom>
          </p:spPr>
        </p:pic>
        <p:sp>
          <p:nvSpPr>
            <p:cNvPr id="29700" name="Rectangle 8"/>
            <p:cNvSpPr>
              <a:spLocks noChangeArrowheads="1"/>
            </p:cNvSpPr>
            <p:nvPr/>
          </p:nvSpPr>
          <p:spPr bwMode="auto">
            <a:xfrm>
              <a:off x="3284916" y="497314"/>
              <a:ext cx="2219325" cy="13488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marL="0" marR="0" lvl="0" indent="0" algn="ctr"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mn-cs"/>
                </a:rPr>
                <a:t>侧面描写</a:t>
              </a:r>
            </a:p>
          </p:txBody>
        </p:sp>
      </p:grpSp>
      <p:sp>
        <p:nvSpPr>
          <p:cNvPr id="6" name="Text Box 6"/>
          <p:cNvSpPr txBox="1">
            <a:spLocks noChangeArrowheads="1"/>
          </p:cNvSpPr>
          <p:nvPr/>
        </p:nvSpPr>
        <p:spPr bwMode="auto">
          <a:xfrm>
            <a:off x="684214" y="4064000"/>
            <a:ext cx="777557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E43374"/>
                </a:solidFill>
                <a:effectLst/>
                <a:uLnTx/>
                <a:uFillTx/>
                <a:latin typeface="宋体" panose="02010600030101010101" pitchFamily="2" charset="-122"/>
                <a:ea typeface="楷体" panose="02010609060101010101" pitchFamily="49" charset="-122"/>
                <a:cs typeface="+mn-cs"/>
              </a:rPr>
              <a:t>    侧面烘托人物的形象。吊足了读者的胃口，也印证了刷子李的“奇”。</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linds(horizont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云形 15"/>
          <p:cNvSpPr/>
          <p:nvPr/>
        </p:nvSpPr>
        <p:spPr>
          <a:xfrm>
            <a:off x="7354888" y="3048002"/>
            <a:ext cx="1636712" cy="1615017"/>
          </a:xfrm>
          <a:prstGeom prst="cloud">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000" b="1" i="0" u="none" strike="noStrike" kern="1200" cap="none" spc="0" normalizeH="0" baseline="0" noProof="0" dirty="0">
                <a:ln>
                  <a:noFill/>
                </a:ln>
                <a:solidFill>
                  <a:srgbClr val="0000FF"/>
                </a:solidFill>
                <a:effectLst/>
                <a:uLnTx/>
                <a:uFillTx/>
                <a:latin typeface="黑体" panose="02010609060101010101" pitchFamily="49" charset="-122"/>
                <a:ea typeface="黑体" panose="02010609060101010101" pitchFamily="49" charset="-122"/>
                <a:cs typeface="+mn-cs"/>
              </a:rPr>
              <a:t>本事奇绝</a:t>
            </a:r>
          </a:p>
        </p:txBody>
      </p:sp>
      <p:sp>
        <p:nvSpPr>
          <p:cNvPr id="7" name="左大括号 6"/>
          <p:cNvSpPr/>
          <p:nvPr/>
        </p:nvSpPr>
        <p:spPr>
          <a:xfrm>
            <a:off x="1090613" y="1739900"/>
            <a:ext cx="306387" cy="4233333"/>
          </a:xfrm>
          <a:prstGeom prst="leftBrace">
            <a:avLst>
              <a:gd name="adj1" fmla="val 39038"/>
              <a:gd name="adj2" fmla="val 5000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1"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8" name="Text Box 7"/>
          <p:cNvSpPr txBox="1">
            <a:spLocks noChangeArrowheads="1"/>
          </p:cNvSpPr>
          <p:nvPr/>
        </p:nvSpPr>
        <p:spPr bwMode="auto">
          <a:xfrm>
            <a:off x="1243014" y="1507068"/>
            <a:ext cx="560705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传说</a:t>
            </a:r>
            <a:r>
              <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刷浆穿一身黑衣，刷完身上绝无白点</a:t>
            </a:r>
            <a:r>
              <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巧设悬念</a:t>
            </a:r>
          </a:p>
        </p:txBody>
      </p:sp>
      <p:sp>
        <p:nvSpPr>
          <p:cNvPr id="9" name="Text Box 7"/>
          <p:cNvSpPr txBox="1">
            <a:spLocks noChangeArrowheads="1"/>
          </p:cNvSpPr>
          <p:nvPr/>
        </p:nvSpPr>
        <p:spPr bwMode="auto">
          <a:xfrm>
            <a:off x="1216026" y="4216401"/>
            <a:ext cx="1101725"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r>
              <a:rPr kumimoji="0" lang="zh-CN" altLang="en-US" sz="4000"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印证</a:t>
            </a:r>
          </a:p>
        </p:txBody>
      </p:sp>
      <p:sp>
        <p:nvSpPr>
          <p:cNvPr id="10" name="左大括号 9"/>
          <p:cNvSpPr/>
          <p:nvPr/>
        </p:nvSpPr>
        <p:spPr>
          <a:xfrm>
            <a:off x="2054226" y="3323168"/>
            <a:ext cx="192088" cy="2662767"/>
          </a:xfrm>
          <a:prstGeom prst="leftBrace">
            <a:avLst>
              <a:gd name="adj1" fmla="val 88532"/>
              <a:gd name="adj2" fmla="val 5000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1"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2" name="Text Box 6"/>
          <p:cNvSpPr txBox="1">
            <a:spLocks noChangeArrowheads="1"/>
          </p:cNvSpPr>
          <p:nvPr/>
        </p:nvSpPr>
        <p:spPr bwMode="auto">
          <a:xfrm>
            <a:off x="2149476" y="3033185"/>
            <a:ext cx="532765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刷子李：</a:t>
            </a: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刷墙</a:t>
            </a:r>
            <a:r>
              <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无白点</a:t>
            </a:r>
            <a:r>
              <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有白点</a:t>
            </a:r>
            <a:r>
              <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抽烟烧的</a:t>
            </a:r>
          </a:p>
        </p:txBody>
      </p:sp>
      <p:sp>
        <p:nvSpPr>
          <p:cNvPr id="13" name="Text Box 6"/>
          <p:cNvSpPr txBox="1">
            <a:spLocks noChangeArrowheads="1"/>
          </p:cNvSpPr>
          <p:nvPr/>
        </p:nvSpPr>
        <p:spPr bwMode="auto">
          <a:xfrm>
            <a:off x="2222501" y="4741334"/>
            <a:ext cx="4843463"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曹小三：</a:t>
            </a: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半信半疑</a:t>
            </a:r>
            <a:r>
              <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佩服</a:t>
            </a:r>
            <a:r>
              <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失望</a:t>
            </a:r>
            <a:r>
              <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发怔发傻</a:t>
            </a:r>
          </a:p>
        </p:txBody>
      </p:sp>
      <p:sp>
        <p:nvSpPr>
          <p:cNvPr id="14" name="左大括号 13"/>
          <p:cNvSpPr/>
          <p:nvPr/>
        </p:nvSpPr>
        <p:spPr>
          <a:xfrm flipH="1">
            <a:off x="7108826" y="1739900"/>
            <a:ext cx="279400" cy="4303184"/>
          </a:xfrm>
          <a:prstGeom prst="leftBrace">
            <a:avLst>
              <a:gd name="adj1" fmla="val 46454"/>
              <a:gd name="adj2" fmla="val 5000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1"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grpSp>
        <p:nvGrpSpPr>
          <p:cNvPr id="2" name="组合 111"/>
          <p:cNvGrpSpPr/>
          <p:nvPr/>
        </p:nvGrpSpPr>
        <p:grpSpPr bwMode="auto">
          <a:xfrm>
            <a:off x="285750" y="-59267"/>
            <a:ext cx="2478088" cy="2101036"/>
            <a:chOff x="286235" y="-45136"/>
            <a:chExt cx="2477436" cy="1576040"/>
          </a:xfrm>
        </p:grpSpPr>
        <p:pic>
          <p:nvPicPr>
            <p:cNvPr id="30730" name="Picture 108" descr="https://timgsa.baidu.com/timg?image&amp;quality=80&amp;size=b9999_10000&amp;sec=1569239745582&amp;di=11c126db8e6a52487a38520c1db7bd3a&amp;imgtype=0&amp;src=http%3A%2F%2Fbpic.588ku.com%2Felement_origin_min_pic%2F20%2F16%2F01%2F2956ab647887576.jpg"/>
            <p:cNvPicPr>
              <a:picLocks noChangeAspect="1" noChangeArrowheads="1"/>
            </p:cNvPicPr>
            <p:nvPr/>
          </p:nvPicPr>
          <p:blipFill>
            <a:blip r:embed="rId3" cstate="email"/>
            <a:srcRect/>
            <a:stretch>
              <a:fillRect/>
            </a:stretch>
          </p:blipFill>
          <p:spPr bwMode="auto">
            <a:xfrm rot="2097727">
              <a:off x="286235" y="-45136"/>
              <a:ext cx="736577" cy="1119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31" name="文本框 113"/>
            <p:cNvSpPr txBox="1">
              <a:spLocks noChangeArrowheads="1"/>
            </p:cNvSpPr>
            <p:nvPr/>
          </p:nvSpPr>
          <p:spPr bwMode="auto">
            <a:xfrm>
              <a:off x="818865" y="476978"/>
              <a:ext cx="1944806" cy="10539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A34333"/>
                  </a:solidFill>
                  <a:effectLst/>
                  <a:uLnTx/>
                  <a:uFillTx/>
                  <a:latin typeface="黑体" panose="02010609060101010101" pitchFamily="49" charset="-122"/>
                  <a:ea typeface="黑体" panose="02010609060101010101" pitchFamily="49" charset="-122"/>
                  <a:cs typeface="+mn-cs"/>
                </a:rPr>
                <a:t>结构梳理</a:t>
              </a:r>
            </a:p>
          </p:txBody>
        </p:sp>
      </p:grpSp>
      <p:sp>
        <p:nvSpPr>
          <p:cNvPr id="30732" name="文本框 3"/>
          <p:cNvSpPr txBox="1">
            <a:spLocks noChangeArrowheads="1"/>
          </p:cNvSpPr>
          <p:nvPr/>
        </p:nvSpPr>
        <p:spPr bwMode="auto">
          <a:xfrm>
            <a:off x="267076" y="2834219"/>
            <a:ext cx="840999" cy="20933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刷子李</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500"/>
                                        <p:tgtEl>
                                          <p:spTgt spid="13"/>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500"/>
                                        <p:tgtEl>
                                          <p:spTgt spid="14"/>
                                        </p:tgtEl>
                                      </p:cBhvr>
                                    </p:animEffect>
                                  </p:childTnLst>
                                </p:cTn>
                              </p:par>
                            </p:childTnLst>
                          </p:cTn>
                        </p:par>
                        <p:par>
                          <p:cTn id="37" fill="hold">
                            <p:stCondLst>
                              <p:cond delay="500"/>
                            </p:stCondLst>
                            <p:childTnLst>
                              <p:par>
                                <p:cTn id="38" presetID="6" presetClass="entr" presetSubtype="32" fill="hold" grpId="0" nodeType="after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circle(out)">
                                      <p:cBhvr>
                                        <p:cTn id="40" dur="1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7" grpId="0" animBg="1"/>
      <p:bldP spid="8" grpId="0"/>
      <p:bldP spid="9" grpId="0"/>
      <p:bldP spid="10" grpId="0" animBg="1"/>
      <p:bldP spid="12" grpId="0"/>
      <p:bldP spid="13" grpId="0"/>
      <p:bldP spid="14" grpId="0" animBg="1"/>
    </p:bldLst>
  </p:timing>
</p:sld>
</file>

<file path=ppt/slides/slide8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3"/>
          <p:cNvSpPr txBox="1">
            <a:spLocks noChangeArrowheads="1"/>
          </p:cNvSpPr>
          <p:nvPr/>
        </p:nvSpPr>
        <p:spPr bwMode="auto">
          <a:xfrm>
            <a:off x="715964" y="1748367"/>
            <a:ext cx="7804150"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
                <a:srgbClr val="376092"/>
              </a:buClr>
              <a:buSzPct val="50000"/>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课文通过曹小三的视角展开故事，曹小三观察师傅刷子李刷墙，由“半信半疑</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崇敬</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质疑</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崇敬”，借一件极富戏剧性的小事赞叹了刷子李技艺的高超，告诉人们：勤学苦练才能有真本事。</a:t>
            </a:r>
          </a:p>
        </p:txBody>
      </p:sp>
      <p:grpSp>
        <p:nvGrpSpPr>
          <p:cNvPr id="2" name="组合 3"/>
          <p:cNvGrpSpPr/>
          <p:nvPr/>
        </p:nvGrpSpPr>
        <p:grpSpPr bwMode="auto">
          <a:xfrm>
            <a:off x="285750" y="-59267"/>
            <a:ext cx="2478088" cy="2101036"/>
            <a:chOff x="286235" y="-45136"/>
            <a:chExt cx="2477436" cy="1576040"/>
          </a:xfrm>
        </p:grpSpPr>
        <p:pic>
          <p:nvPicPr>
            <p:cNvPr id="32771" name="Picture 108" descr="https://timgsa.baidu.com/timg?image&amp;quality=80&amp;size=b9999_10000&amp;sec=1569239745582&amp;di=11c126db8e6a52487a38520c1db7bd3a&amp;imgtype=0&amp;src=http%3A%2F%2Fbpic.588ku.com%2Felement_origin_min_pic%2F20%2F16%2F01%2F2956ab647887576.jpg"/>
            <p:cNvPicPr>
              <a:picLocks noChangeAspect="1" noChangeArrowheads="1"/>
            </p:cNvPicPr>
            <p:nvPr/>
          </p:nvPicPr>
          <p:blipFill>
            <a:blip r:embed="rId2" cstate="email"/>
            <a:srcRect/>
            <a:stretch>
              <a:fillRect/>
            </a:stretch>
          </p:blipFill>
          <p:spPr bwMode="auto">
            <a:xfrm rot="2097727">
              <a:off x="286235" y="-45136"/>
              <a:ext cx="736577" cy="1119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72" name="文本框 5"/>
            <p:cNvSpPr txBox="1">
              <a:spLocks noChangeArrowheads="1"/>
            </p:cNvSpPr>
            <p:nvPr/>
          </p:nvSpPr>
          <p:spPr bwMode="auto">
            <a:xfrm>
              <a:off x="818865" y="476978"/>
              <a:ext cx="1944806" cy="10539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A34333"/>
                  </a:solidFill>
                  <a:effectLst/>
                  <a:uLnTx/>
                  <a:uFillTx/>
                  <a:latin typeface="黑体" panose="02010609060101010101" pitchFamily="49" charset="-122"/>
                  <a:ea typeface="黑体" panose="02010609060101010101" pitchFamily="49" charset="-122"/>
                  <a:cs typeface="+mn-cs"/>
                </a:rPr>
                <a:t>主旨概括</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circle(in)">
                                      <p:cBhvr>
                                        <p:cTn id="7"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8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矩形 1"/>
          <p:cNvSpPr>
            <a:spLocks noChangeArrowheads="1"/>
          </p:cNvSpPr>
          <p:nvPr/>
        </p:nvSpPr>
        <p:spPr bwMode="auto">
          <a:xfrm>
            <a:off x="527051" y="1600201"/>
            <a:ext cx="8150225" cy="37105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85800" marR="0" lvl="0" indent="-685800" algn="l" defTabSz="1219200" rtl="0" eaLnBrk="1" fontAlgn="base" latinLnBrk="0" hangingPunct="0">
              <a:lnSpc>
                <a:spcPct val="130000"/>
              </a:lnSpc>
              <a:spcBef>
                <a:spcPts val="1600"/>
              </a:spcBef>
              <a:spcAft>
                <a:spcPct val="0"/>
              </a:spcAft>
              <a:buClrTx/>
              <a:buSzTx/>
              <a:buFont typeface="Times New Roman" panose="02020603050405020304" pitchFamily="18" charset="0"/>
              <a:buAutoNum type="arabicPeriod"/>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选择身边一个熟悉的人进行片段描写，写出他的主要特点。</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685800" marR="0" lvl="0" indent="-685800" algn="l" defTabSz="1219200" rtl="0" eaLnBrk="1" fontAlgn="base" latinLnBrk="0" hangingPunct="0">
              <a:lnSpc>
                <a:spcPct val="130000"/>
              </a:lnSpc>
              <a:spcBef>
                <a:spcPts val="1600"/>
              </a:spcBef>
              <a:spcAft>
                <a:spcPct val="0"/>
              </a:spcAft>
              <a:buClrTx/>
              <a:buSzTx/>
              <a:buFont typeface="Times New Roman" panose="02020603050405020304" pitchFamily="18" charset="0"/>
              <a:buAutoNum type="arabicPeriod"/>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搜集有关民间传奇人物的故事。</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pic>
        <p:nvPicPr>
          <p:cNvPr id="39938" name="Picture 7" descr="http://p0.so.qhmsg.com/t0114a210b26704837f.jpg"/>
          <p:cNvPicPr>
            <a:picLocks noChangeAspect="1" noChangeArrowheads="1"/>
          </p:cNvPicPr>
          <p:nvPr/>
        </p:nvPicPr>
        <p:blipFill>
          <a:blip r:embed="rId3" cstate="email">
            <a:clrChange>
              <a:clrFrom>
                <a:srgbClr val="FFFFFF"/>
              </a:clrFrom>
              <a:clrTo>
                <a:srgbClr val="FFFFFF">
                  <a:alpha val="0"/>
                </a:srgbClr>
              </a:clrTo>
            </a:clrChange>
          </a:blip>
          <a:srcRect/>
          <a:stretch>
            <a:fillRect/>
          </a:stretch>
        </p:blipFill>
        <p:spPr bwMode="auto">
          <a:xfrm>
            <a:off x="7108825" y="3206751"/>
            <a:ext cx="13589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组合 104"/>
          <p:cNvGrpSpPr/>
          <p:nvPr/>
        </p:nvGrpSpPr>
        <p:grpSpPr bwMode="auto">
          <a:xfrm>
            <a:off x="285750" y="-59267"/>
            <a:ext cx="2478088" cy="2101036"/>
            <a:chOff x="286235" y="-45136"/>
            <a:chExt cx="2477436" cy="1576040"/>
          </a:xfrm>
        </p:grpSpPr>
        <p:pic>
          <p:nvPicPr>
            <p:cNvPr id="39940" name="Picture 108" descr="https://timgsa.baidu.com/timg?image&amp;quality=80&amp;size=b9999_10000&amp;sec=1569239745582&amp;di=11c126db8e6a52487a38520c1db7bd3a&amp;imgtype=0&amp;src=http%3A%2F%2Fbpic.588ku.com%2Felement_origin_min_pic%2F20%2F16%2F01%2F2956ab647887576.jpg"/>
            <p:cNvPicPr>
              <a:picLocks noChangeAspect="1" noChangeArrowheads="1"/>
            </p:cNvPicPr>
            <p:nvPr/>
          </p:nvPicPr>
          <p:blipFill>
            <a:blip r:embed="rId4" cstate="email"/>
            <a:srcRect/>
            <a:stretch>
              <a:fillRect/>
            </a:stretch>
          </p:blipFill>
          <p:spPr bwMode="auto">
            <a:xfrm rot="2097727">
              <a:off x="286235" y="-45136"/>
              <a:ext cx="736577" cy="1119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41" name="文本框 106"/>
            <p:cNvSpPr txBox="1">
              <a:spLocks noChangeArrowheads="1"/>
            </p:cNvSpPr>
            <p:nvPr/>
          </p:nvSpPr>
          <p:spPr bwMode="auto">
            <a:xfrm>
              <a:off x="818865" y="476978"/>
              <a:ext cx="1944806" cy="10539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A34333"/>
                  </a:solidFill>
                  <a:effectLst/>
                  <a:uLnTx/>
                  <a:uFillTx/>
                  <a:latin typeface="黑体" panose="02010609060101010101" pitchFamily="49" charset="-122"/>
                  <a:ea typeface="黑体" panose="02010609060101010101" pitchFamily="49" charset="-122"/>
                  <a:cs typeface="+mn-cs"/>
                </a:rPr>
                <a:t>课后作业</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8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标题 1"/>
          <p:cNvSpPr txBox="1">
            <a:spLocks noChangeArrowheads="1"/>
          </p:cNvSpPr>
          <p:nvPr/>
        </p:nvSpPr>
        <p:spPr bwMode="auto">
          <a:xfrm>
            <a:off x="206376" y="1892302"/>
            <a:ext cx="8731250" cy="1037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交流平台</a:t>
            </a:r>
            <a:r>
              <a:rPr kumimoji="0" lang="en-US" altLang="zh-CN"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初试身手</a:t>
            </a:r>
            <a:r>
              <a:rPr kumimoji="0" lang="en-US" altLang="zh-CN"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习作例文</a:t>
            </a:r>
          </a:p>
        </p:txBody>
      </p:sp>
    </p:spTree>
  </p:cSld>
  <p:clrMapOvr>
    <a:masterClrMapping/>
  </p:clrMapOvr>
  <p:transition spd="slow">
    <p:cover dir="rd"/>
  </p:transition>
</p:sld>
</file>

<file path=ppt/slides/slide8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TextBox 4"/>
          <p:cNvSpPr txBox="1">
            <a:spLocks noChangeArrowheads="1"/>
          </p:cNvSpPr>
          <p:nvPr/>
        </p:nvSpPr>
        <p:spPr bwMode="auto">
          <a:xfrm>
            <a:off x="323851" y="762000"/>
            <a:ext cx="2586038"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auto" latinLnBrk="0" hangingPunct="0">
              <a:lnSpc>
                <a:spcPct val="13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E4007F"/>
                </a:solidFill>
                <a:effectLst/>
                <a:uLnTx/>
                <a:uFillTx/>
                <a:latin typeface="黑体" panose="02010609060101010101" pitchFamily="49" charset="-122"/>
                <a:ea typeface="黑体" panose="02010609060101010101" pitchFamily="49" charset="-122"/>
                <a:cs typeface="+mn-cs"/>
              </a:rPr>
              <a:t>❋交流指导</a:t>
            </a:r>
          </a:p>
        </p:txBody>
      </p:sp>
      <p:sp>
        <p:nvSpPr>
          <p:cNvPr id="6146" name="文本框 2"/>
          <p:cNvSpPr txBox="1">
            <a:spLocks noChangeArrowheads="1"/>
          </p:cNvSpPr>
          <p:nvPr/>
        </p:nvSpPr>
        <p:spPr bwMode="auto">
          <a:xfrm>
            <a:off x="731839" y="1784351"/>
            <a:ext cx="7775575"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3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rPr>
              <a:t>    刻画人物形象有三种常用的技巧：一、用典型事例来论证人物特点；二、正面描写人物的外貌、动作、神态、语言、心理等来表现人物特点；三、通过周围人的反映或评价来侧面衬托人物形象。</a:t>
            </a:r>
          </a:p>
        </p:txBody>
      </p:sp>
      <p:sp>
        <p:nvSpPr>
          <p:cNvPr id="4" name="波形 3"/>
          <p:cNvSpPr/>
          <p:nvPr/>
        </p:nvSpPr>
        <p:spPr>
          <a:xfrm>
            <a:off x="2916239" y="408517"/>
            <a:ext cx="2663825" cy="1234016"/>
          </a:xfrm>
          <a:prstGeom prst="wave">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auto" latinLnBrk="0" hangingPunct="0">
              <a:lnSpc>
                <a:spcPct val="100000"/>
              </a:lnSpc>
              <a:spcBef>
                <a:spcPts val="0"/>
              </a:spcBef>
              <a:spcAft>
                <a:spcPts val="0"/>
              </a:spcAft>
              <a:buClrTx/>
              <a:buSzTx/>
              <a:buFontTx/>
              <a:buNone/>
              <a:defRPr/>
            </a:pPr>
            <a:r>
              <a:rPr kumimoji="0" lang="zh-CN" altLang="en-US" sz="4800" b="1" i="0" u="none" strike="noStrike" kern="1200" cap="none" spc="0" normalizeH="0" baseline="0" noProof="0" dirty="0">
                <a:ln>
                  <a:noFill/>
                </a:ln>
                <a:solidFill>
                  <a:srgbClr val="503731"/>
                </a:solidFill>
                <a:effectLst/>
                <a:uLnTx/>
                <a:uFillTx/>
                <a:latin typeface="等线" panose="020F0502020204030204"/>
                <a:ea typeface="等线" panose="02010600030101010101" pitchFamily="2" charset="-122"/>
                <a:cs typeface="+mn-cs"/>
              </a:rPr>
              <a:t>交流平台</a:t>
            </a:r>
          </a:p>
        </p:txBody>
      </p:sp>
    </p:spTree>
  </p:cSld>
  <p:clrMapOvr>
    <a:masterClrMapping/>
  </p:clrMapOvr>
  <p:transition spd="slow">
    <p:cover dir="rd"/>
  </p:transition>
</p:sld>
</file>

<file path=ppt/slides/slide8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文本框 4"/>
          <p:cNvSpPr txBox="1">
            <a:spLocks noChangeArrowheads="1"/>
          </p:cNvSpPr>
          <p:nvPr/>
        </p:nvSpPr>
        <p:spPr bwMode="auto">
          <a:xfrm>
            <a:off x="900114" y="2948518"/>
            <a:ext cx="769302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    我的同桌写字时真逗人，那作业本微微斜放着。他自己呢，头歪着，脖子扭着，那脑袋几乎要贴到桌面上了；再看他写的字，也跟他人一样，是歪歪扭扭的。</a:t>
            </a:r>
          </a:p>
        </p:txBody>
      </p:sp>
      <p:sp>
        <p:nvSpPr>
          <p:cNvPr id="7170" name="文本框 2"/>
          <p:cNvSpPr txBox="1">
            <a:spLocks noChangeArrowheads="1"/>
          </p:cNvSpPr>
          <p:nvPr/>
        </p:nvSpPr>
        <p:spPr bwMode="auto">
          <a:xfrm>
            <a:off x="887413" y="1291168"/>
            <a:ext cx="7561262"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rPr>
              <a:t>课间十分钟，观察一位同学，捕捉一个瞬间，试着用学过的方法写一写他。</a:t>
            </a:r>
          </a:p>
        </p:txBody>
      </p:sp>
      <p:pic>
        <p:nvPicPr>
          <p:cNvPr id="7171" name="图片 3"/>
          <p:cNvPicPr>
            <a:picLocks noChangeAspect="1" noChangeArrowheads="1"/>
          </p:cNvPicPr>
          <p:nvPr/>
        </p:nvPicPr>
        <p:blipFill>
          <a:blip r:embed="rId2" cstate="email"/>
          <a:srcRect/>
          <a:stretch>
            <a:fillRect/>
          </a:stretch>
        </p:blipFill>
        <p:spPr bwMode="auto">
          <a:xfrm>
            <a:off x="396875" y="1420285"/>
            <a:ext cx="503238" cy="6688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波形 7"/>
          <p:cNvSpPr/>
          <p:nvPr/>
        </p:nvSpPr>
        <p:spPr>
          <a:xfrm>
            <a:off x="3240089" y="120652"/>
            <a:ext cx="2663825" cy="1236133"/>
          </a:xfrm>
          <a:prstGeom prst="wave">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auto" latinLnBrk="0" hangingPunct="0">
              <a:lnSpc>
                <a:spcPct val="100000"/>
              </a:lnSpc>
              <a:spcBef>
                <a:spcPts val="0"/>
              </a:spcBef>
              <a:spcAft>
                <a:spcPts val="0"/>
              </a:spcAft>
              <a:buClrTx/>
              <a:buSzTx/>
              <a:buFontTx/>
              <a:buNone/>
              <a:defRPr/>
            </a:pPr>
            <a:r>
              <a:rPr kumimoji="0" lang="zh-CN" altLang="en-US" sz="4800" b="1" i="0" u="none" strike="noStrike" kern="1200" cap="none" spc="0" normalizeH="0" baseline="0" noProof="0" dirty="0">
                <a:ln>
                  <a:noFill/>
                </a:ln>
                <a:solidFill>
                  <a:srgbClr val="503731"/>
                </a:solidFill>
                <a:effectLst/>
                <a:uLnTx/>
                <a:uFillTx/>
                <a:latin typeface="等线" panose="020F0502020204030204"/>
                <a:ea typeface="等线" panose="02010600030101010101" pitchFamily="2" charset="-122"/>
                <a:cs typeface="+mn-cs"/>
              </a:rPr>
              <a:t>初试身手</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219"/>
                                        </p:tgtEl>
                                        <p:attrNameLst>
                                          <p:attrName>style.visibility</p:attrName>
                                        </p:attrNameLst>
                                      </p:cBhvr>
                                      <p:to>
                                        <p:strVal val="visible"/>
                                      </p:to>
                                    </p:set>
                                    <p:animEffect transition="in" filter="barn(inVertical)">
                                      <p:cBhvr>
                                        <p:cTn id="7" dur="500"/>
                                        <p:tgtEl>
                                          <p:spTgt spid="9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9" grpId="0"/>
    </p:bldLst>
  </p:timing>
</p:sld>
</file>

<file path=ppt/slides/slide8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文本框 2"/>
          <p:cNvSpPr txBox="1">
            <a:spLocks noChangeArrowheads="1"/>
          </p:cNvSpPr>
          <p:nvPr/>
        </p:nvSpPr>
        <p:spPr bwMode="auto">
          <a:xfrm>
            <a:off x="1174751" y="1894418"/>
            <a:ext cx="7259638"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3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rPr>
              <a:t>你的爸爸妈妈有什么特点？想一想可以用哪些典型事例表现他们的特点，列出来，和同学交流。</a:t>
            </a:r>
          </a:p>
        </p:txBody>
      </p:sp>
      <p:pic>
        <p:nvPicPr>
          <p:cNvPr id="8194" name="图片 3"/>
          <p:cNvPicPr>
            <a:picLocks noChangeAspect="1" noChangeArrowheads="1"/>
          </p:cNvPicPr>
          <p:nvPr/>
        </p:nvPicPr>
        <p:blipFill>
          <a:blip r:embed="rId2" cstate="email"/>
          <a:srcRect/>
          <a:stretch>
            <a:fillRect/>
          </a:stretch>
        </p:blipFill>
        <p:spPr bwMode="auto">
          <a:xfrm>
            <a:off x="684214" y="2084918"/>
            <a:ext cx="503237" cy="6688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sld>
</file>

<file path=ppt/slides/slide8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503239" y="1028701"/>
          <a:ext cx="8137525" cy="5088467"/>
        </p:xfrm>
        <a:graphic>
          <a:graphicData uri="http://schemas.openxmlformats.org/drawingml/2006/table">
            <a:tbl>
              <a:tblPr firstRow="1" bandRow="1">
                <a:tableStyleId>{0505E3EF-67EA-436B-97B2-0124C06EBD24}</a:tableStyleId>
              </a:tblPr>
              <a:tblGrid>
                <a:gridCol w="2492976"/>
                <a:gridCol w="5644549"/>
              </a:tblGrid>
              <a:tr h="834779">
                <a:tc>
                  <a:txBody>
                    <a:bodyPr/>
                    <a:lstStyle/>
                    <a:p>
                      <a:pPr algn="ctr"/>
                      <a:r>
                        <a:rPr lang="zh-CN" altLang="en-US" sz="4300" b="1" dirty="0"/>
                        <a:t>人物特点</a:t>
                      </a:r>
                    </a:p>
                  </a:txBody>
                  <a:tcPr marL="91447" marR="91447" marT="60959" marB="60959" anchor="ctr"/>
                </a:tc>
                <a:tc>
                  <a:txBody>
                    <a:bodyPr/>
                    <a:lstStyle/>
                    <a:p>
                      <a:pPr algn="ctr"/>
                      <a:r>
                        <a:rPr lang="zh-CN" altLang="en-US" sz="4300" b="1" dirty="0"/>
                        <a:t>典型事例</a:t>
                      </a:r>
                    </a:p>
                  </a:txBody>
                  <a:tcPr marL="91447" marR="91447" marT="60959" marB="60959" anchor="ctr"/>
                </a:tc>
              </a:tr>
              <a:tr h="2111228">
                <a:tc>
                  <a:txBody>
                    <a:bodyPr/>
                    <a:lstStyle/>
                    <a:p>
                      <a:pPr algn="ctr"/>
                      <a:endParaRPr lang="zh-CN" altLang="en-US" sz="4300" b="1" dirty="0"/>
                    </a:p>
                  </a:txBody>
                  <a:tcPr marL="91447" marR="91447" marT="60959" marB="60959" anchor="ctr"/>
                </a:tc>
                <a:tc>
                  <a:txBody>
                    <a:bodyPr/>
                    <a:lstStyle/>
                    <a:p>
                      <a:pPr algn="ctr"/>
                      <a:endParaRPr lang="zh-CN" altLang="en-US" sz="4300" b="1" dirty="0"/>
                    </a:p>
                  </a:txBody>
                  <a:tcPr marL="91447" marR="91447" marT="60959" marB="60959" anchor="ctr"/>
                </a:tc>
              </a:tr>
              <a:tr h="2142460">
                <a:tc>
                  <a:txBody>
                    <a:bodyPr/>
                    <a:lstStyle/>
                    <a:p>
                      <a:pPr algn="ctr"/>
                      <a:endParaRPr lang="zh-CN" altLang="en-US" sz="4300" b="1" dirty="0"/>
                    </a:p>
                  </a:txBody>
                  <a:tcPr marL="91447" marR="91447" marT="60959" marB="60959" anchor="ctr"/>
                </a:tc>
                <a:tc>
                  <a:txBody>
                    <a:bodyPr/>
                    <a:lstStyle/>
                    <a:p>
                      <a:pPr algn="ctr"/>
                      <a:endParaRPr lang="zh-CN" altLang="en-US" sz="4300" b="1" dirty="0"/>
                    </a:p>
                  </a:txBody>
                  <a:tcPr marL="91447" marR="91447" marT="60959" marB="60959" anchor="ctr"/>
                </a:tc>
              </a:tr>
            </a:tbl>
          </a:graphicData>
        </a:graphic>
      </p:graphicFrame>
      <p:sp>
        <p:nvSpPr>
          <p:cNvPr id="3" name="矩形 2"/>
          <p:cNvSpPr>
            <a:spLocks noChangeArrowheads="1"/>
          </p:cNvSpPr>
          <p:nvPr/>
        </p:nvSpPr>
        <p:spPr bwMode="auto">
          <a:xfrm>
            <a:off x="430213" y="2415117"/>
            <a:ext cx="348364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爸爸不修边幅</a:t>
            </a:r>
          </a:p>
        </p:txBody>
      </p:sp>
      <p:sp>
        <p:nvSpPr>
          <p:cNvPr id="4" name="矩形 3"/>
          <p:cNvSpPr>
            <a:spLocks noChangeArrowheads="1"/>
          </p:cNvSpPr>
          <p:nvPr/>
        </p:nvSpPr>
        <p:spPr bwMode="auto">
          <a:xfrm>
            <a:off x="3009900" y="1852085"/>
            <a:ext cx="5551488" cy="27176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①一个月不洗头。②穿拖鞋短裤上班。③胡子拉碴。④衣服被饭菜弄脏。</a:t>
            </a:r>
          </a:p>
        </p:txBody>
      </p:sp>
      <p:sp>
        <p:nvSpPr>
          <p:cNvPr id="5" name="矩形 4"/>
          <p:cNvSpPr>
            <a:spLocks noChangeArrowheads="1"/>
          </p:cNvSpPr>
          <p:nvPr/>
        </p:nvSpPr>
        <p:spPr bwMode="auto">
          <a:xfrm>
            <a:off x="431800" y="4597400"/>
            <a:ext cx="348364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妈妈持家有道</a:t>
            </a:r>
          </a:p>
        </p:txBody>
      </p:sp>
      <p:sp>
        <p:nvSpPr>
          <p:cNvPr id="6" name="矩形 5"/>
          <p:cNvSpPr>
            <a:spLocks noChangeArrowheads="1"/>
          </p:cNvSpPr>
          <p:nvPr/>
        </p:nvSpPr>
        <p:spPr bwMode="auto">
          <a:xfrm>
            <a:off x="3025775" y="3987801"/>
            <a:ext cx="5551488" cy="27176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①买菜会还价。②每天洗洗刷刷做卫生。③厨艺高超。④废品再利用。</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8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矩形 4"/>
          <p:cNvSpPr>
            <a:spLocks noChangeArrowheads="1"/>
          </p:cNvSpPr>
          <p:nvPr/>
        </p:nvSpPr>
        <p:spPr bwMode="auto">
          <a:xfrm>
            <a:off x="900113" y="1905001"/>
            <a:ext cx="3887787" cy="41538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auto" latinLnBrk="0" hangingPunct="1">
              <a:lnSpc>
                <a:spcPct val="150000"/>
              </a:lnSpc>
              <a:spcBef>
                <a:spcPts val="0"/>
              </a:spcBef>
              <a:spcAft>
                <a:spcPts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rPr>
              <a:t>我的朋友容容</a:t>
            </a:r>
            <a:endParaRPr kumimoji="0" lang="en-US" altLang="zh-CN" sz="4800" b="1"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endParaRPr>
          </a:p>
          <a:p>
            <a:pPr marL="0" marR="0" lvl="0" indent="0" algn="ctr" defTabSz="1219200" rtl="0" eaLnBrk="1" fontAlgn="auto" latinLnBrk="0" hangingPunct="1">
              <a:lnSpc>
                <a:spcPct val="15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（例文略，见教材第</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78</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80</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页）</a:t>
            </a:r>
          </a:p>
        </p:txBody>
      </p:sp>
      <p:pic>
        <p:nvPicPr>
          <p:cNvPr id="4" name="图片 3"/>
          <p:cNvPicPr>
            <a:picLocks noChangeAspect="1"/>
          </p:cNvPicPr>
          <p:nvPr/>
        </p:nvPicPr>
        <p:blipFill>
          <a:blip r:embed="rId2" cstate="email"/>
          <a:stretch>
            <a:fillRect/>
          </a:stretch>
        </p:blipFill>
        <p:spPr>
          <a:xfrm>
            <a:off x="5535173" y="644618"/>
            <a:ext cx="1752624" cy="5760417"/>
          </a:xfrm>
          <a:prstGeom prst="roundRect">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sp>
        <p:nvSpPr>
          <p:cNvPr id="7" name="波形 6"/>
          <p:cNvSpPr/>
          <p:nvPr/>
        </p:nvSpPr>
        <p:spPr>
          <a:xfrm>
            <a:off x="3048001" y="683685"/>
            <a:ext cx="2663825" cy="1236133"/>
          </a:xfrm>
          <a:prstGeom prst="wave">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auto" latinLnBrk="0" hangingPunct="0">
              <a:lnSpc>
                <a:spcPct val="100000"/>
              </a:lnSpc>
              <a:spcBef>
                <a:spcPts val="0"/>
              </a:spcBef>
              <a:spcAft>
                <a:spcPts val="0"/>
              </a:spcAft>
              <a:buClrTx/>
              <a:buSzTx/>
              <a:buFontTx/>
              <a:buNone/>
              <a:defRPr/>
            </a:pPr>
            <a:r>
              <a:rPr kumimoji="0" lang="zh-CN" altLang="en-US" sz="4800" b="1" i="0" u="none" strike="noStrike" kern="1200" cap="none" spc="0" normalizeH="0" baseline="0" noProof="0" dirty="0">
                <a:ln>
                  <a:noFill/>
                </a:ln>
                <a:solidFill>
                  <a:srgbClr val="503731"/>
                </a:solidFill>
                <a:effectLst/>
                <a:uLnTx/>
                <a:uFillTx/>
                <a:latin typeface="等线" panose="020F0502020204030204"/>
                <a:ea typeface="等线" panose="02010600030101010101" pitchFamily="2" charset="-122"/>
                <a:cs typeface="+mn-cs"/>
              </a:rPr>
              <a:t>习作例文</a:t>
            </a:r>
          </a:p>
        </p:txBody>
      </p:sp>
    </p:spTree>
  </p:cSld>
  <p:clrMapOvr>
    <a:masterClrMapping/>
  </p:clrMapOvr>
  <p:transition spd="slow">
    <p:cover dir="rd"/>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文本框 2"/>
          <p:cNvSpPr txBox="1">
            <a:spLocks noChangeArrowheads="1"/>
          </p:cNvSpPr>
          <p:nvPr/>
        </p:nvSpPr>
        <p:spPr bwMode="auto">
          <a:xfrm>
            <a:off x="684214" y="1763184"/>
            <a:ext cx="7589837"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indent="-685800" defTabSz="1219200" eaLnBrk="1" fontAlgn="base" hangingPunct="1">
              <a:lnSpc>
                <a:spcPct val="130000"/>
              </a:lnSpc>
              <a:spcBef>
                <a:spcPct val="0"/>
              </a:spcBef>
              <a:spcAft>
                <a:spcPct val="0"/>
              </a:spcAft>
              <a:buFont typeface="Calibri" panose="020F0502020204030204" pitchFamily="34" charset="0"/>
              <a:buAutoNum type="arabicPeriod"/>
              <a:defRPr/>
            </a:pPr>
            <a:r>
              <a:rPr lang="zh-CN" altLang="en-US" sz="4265" b="1">
                <a:solidFill>
                  <a:prstClr val="black"/>
                </a:solidFill>
                <a:latin typeface="黑体" panose="02010609060101010101" pitchFamily="49" charset="-122"/>
                <a:ea typeface="黑体" panose="02010609060101010101" pitchFamily="49" charset="-122"/>
              </a:rPr>
              <a:t>自由朗读课文，熟悉生字词，将课文读通顺，标上段落序号。</a:t>
            </a:r>
            <a:endParaRPr lang="en-US" altLang="zh-CN" sz="4265" b="1">
              <a:solidFill>
                <a:prstClr val="black"/>
              </a:solidFill>
              <a:latin typeface="黑体" panose="02010609060101010101" pitchFamily="49" charset="-122"/>
              <a:ea typeface="黑体" panose="02010609060101010101" pitchFamily="49" charset="-122"/>
            </a:endParaRPr>
          </a:p>
          <a:p>
            <a:pPr marL="685800" indent="-685800" defTabSz="1219200" eaLnBrk="1" fontAlgn="base" hangingPunct="1">
              <a:lnSpc>
                <a:spcPct val="130000"/>
              </a:lnSpc>
              <a:spcBef>
                <a:spcPct val="0"/>
              </a:spcBef>
              <a:spcAft>
                <a:spcPct val="0"/>
              </a:spcAft>
              <a:buFont typeface="Calibri" panose="020F0502020204030204" pitchFamily="34" charset="0"/>
              <a:buAutoNum type="arabicPeriod"/>
              <a:defRPr/>
            </a:pPr>
            <a:r>
              <a:rPr lang="zh-CN" altLang="en-US" sz="4265" b="1">
                <a:solidFill>
                  <a:prstClr val="black"/>
                </a:solidFill>
                <a:latin typeface="黑体" panose="02010609060101010101" pitchFamily="49" charset="-122"/>
                <a:ea typeface="黑体" panose="02010609060101010101" pitchFamily="49" charset="-122"/>
              </a:rPr>
              <a:t>读完说一说：文章的主要内容是什么？</a:t>
            </a:r>
          </a:p>
        </p:txBody>
      </p:sp>
      <p:sp>
        <p:nvSpPr>
          <p:cNvPr id="4" name="文本框 3"/>
          <p:cNvSpPr txBox="1">
            <a:spLocks noChangeArrowheads="1"/>
          </p:cNvSpPr>
          <p:nvPr/>
        </p:nvSpPr>
        <p:spPr bwMode="auto">
          <a:xfrm>
            <a:off x="2339975" y="4643967"/>
            <a:ext cx="47529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0000FF"/>
                </a:solidFill>
                <a:latin typeface="楷体" panose="02010609060101010101" pitchFamily="49" charset="-122"/>
                <a:ea typeface="楷体" panose="02010609060101010101" pitchFamily="49" charset="-122"/>
              </a:rPr>
              <a:t>作者怀念故乡的月亮。</a:t>
            </a:r>
          </a:p>
        </p:txBody>
      </p:sp>
      <p:grpSp>
        <p:nvGrpSpPr>
          <p:cNvPr id="2" name="组合 6"/>
          <p:cNvGrpSpPr/>
          <p:nvPr/>
        </p:nvGrpSpPr>
        <p:grpSpPr bwMode="auto">
          <a:xfrm>
            <a:off x="250825" y="279401"/>
            <a:ext cx="2471738" cy="800100"/>
            <a:chOff x="1939528" y="748904"/>
            <a:chExt cx="2472408" cy="600075"/>
          </a:xfrm>
        </p:grpSpPr>
        <p:sp>
          <p:nvSpPr>
            <p:cNvPr id="11" name="任意多边形 10"/>
            <p:cNvSpPr/>
            <p:nvPr>
              <p:custDataLst>
                <p:tags r:id="rId1"/>
              </p:custDataLst>
            </p:nvPr>
          </p:nvSpPr>
          <p:spPr>
            <a:xfrm>
              <a:off x="1939528" y="748904"/>
              <a:ext cx="584358"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初</a:t>
              </a:r>
            </a:p>
          </p:txBody>
        </p:sp>
        <p:sp>
          <p:nvSpPr>
            <p:cNvPr id="12" name="任意多边形 11"/>
            <p:cNvSpPr/>
            <p:nvPr>
              <p:custDataLst>
                <p:tags r:id="rId2"/>
              </p:custDataLst>
            </p:nvPr>
          </p:nvSpPr>
          <p:spPr>
            <a:xfrm>
              <a:off x="2569937" y="748904"/>
              <a:ext cx="584358"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读</a:t>
              </a:r>
            </a:p>
          </p:txBody>
        </p:sp>
        <p:sp>
          <p:nvSpPr>
            <p:cNvPr id="13" name="任意多边形 12"/>
            <p:cNvSpPr/>
            <p:nvPr>
              <p:custDataLst>
                <p:tags r:id="rId3"/>
              </p:custDataLst>
            </p:nvPr>
          </p:nvSpPr>
          <p:spPr>
            <a:xfrm>
              <a:off x="3197169" y="748904"/>
              <a:ext cx="584358"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课</a:t>
              </a:r>
            </a:p>
          </p:txBody>
        </p:sp>
        <p:sp>
          <p:nvSpPr>
            <p:cNvPr id="14" name="任意多边形 13"/>
            <p:cNvSpPr/>
            <p:nvPr>
              <p:custDataLst>
                <p:tags r:id="rId4"/>
              </p:custDataLst>
            </p:nvPr>
          </p:nvSpPr>
          <p:spPr>
            <a:xfrm>
              <a:off x="3827578" y="748904"/>
              <a:ext cx="584358"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文</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矩形 1"/>
          <p:cNvSpPr>
            <a:spLocks noChangeArrowheads="1"/>
          </p:cNvSpPr>
          <p:nvPr/>
        </p:nvSpPr>
        <p:spPr bwMode="auto">
          <a:xfrm>
            <a:off x="377826" y="556684"/>
            <a:ext cx="2519363"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auto" latinLnBrk="0" hangingPunct="0">
              <a:lnSpc>
                <a:spcPct val="13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E4007F"/>
                </a:solidFill>
                <a:effectLst/>
                <a:uLnTx/>
                <a:uFillTx/>
                <a:latin typeface="黑体" panose="02010609060101010101" pitchFamily="49" charset="-122"/>
                <a:ea typeface="黑体" panose="02010609060101010101" pitchFamily="49" charset="-122"/>
                <a:cs typeface="+mn-cs"/>
              </a:rPr>
              <a:t>❋例文赏析</a:t>
            </a:r>
          </a:p>
        </p:txBody>
      </p:sp>
      <p:sp>
        <p:nvSpPr>
          <p:cNvPr id="3" name="文本框 2"/>
          <p:cNvSpPr txBox="1">
            <a:spLocks noChangeArrowheads="1"/>
          </p:cNvSpPr>
          <p:nvPr/>
        </p:nvSpPr>
        <p:spPr bwMode="auto">
          <a:xfrm>
            <a:off x="377826" y="1411818"/>
            <a:ext cx="8388350"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本文节选自一篇儿童小说</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我的朋友容容</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，通过两个典型事例，刻画了一个乐于助人的孩子形象。开篇点明了容容的特点</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乐于助人，紧接着围绕这个特点，写了容容“给‘我’拿报纸”和“给‘我’寄信”两件事，突出了容容的乐于助人、天真可爱。</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矩形 1"/>
          <p:cNvSpPr>
            <a:spLocks noChangeArrowheads="1"/>
          </p:cNvSpPr>
          <p:nvPr/>
        </p:nvSpPr>
        <p:spPr bwMode="auto">
          <a:xfrm>
            <a:off x="323850" y="639233"/>
            <a:ext cx="2401888"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auto" latinLnBrk="0" hangingPunct="0">
              <a:lnSpc>
                <a:spcPct val="13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E4007F"/>
                </a:solidFill>
                <a:effectLst/>
                <a:uLnTx/>
                <a:uFillTx/>
                <a:latin typeface="黑体" panose="02010609060101010101" pitchFamily="49" charset="-122"/>
                <a:ea typeface="黑体" panose="02010609060101010101" pitchFamily="49" charset="-122"/>
                <a:cs typeface="+mn-cs"/>
              </a:rPr>
              <a:t>❋习题解答</a:t>
            </a:r>
          </a:p>
        </p:txBody>
      </p:sp>
      <p:sp>
        <p:nvSpPr>
          <p:cNvPr id="12290" name="文本框 2"/>
          <p:cNvSpPr txBox="1">
            <a:spLocks noChangeArrowheads="1"/>
          </p:cNvSpPr>
          <p:nvPr/>
        </p:nvSpPr>
        <p:spPr bwMode="auto">
          <a:xfrm>
            <a:off x="971550" y="1701801"/>
            <a:ext cx="7666038"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rPr>
              <a:t>默读课文，结合批注，想一想课文是怎么写容容这个人的，这样写有什么好处。</a:t>
            </a:r>
          </a:p>
        </p:txBody>
      </p:sp>
      <p:pic>
        <p:nvPicPr>
          <p:cNvPr id="12291" name="图片 3"/>
          <p:cNvPicPr>
            <a:picLocks noChangeAspect="1" noChangeArrowheads="1"/>
          </p:cNvPicPr>
          <p:nvPr/>
        </p:nvPicPr>
        <p:blipFill>
          <a:blip r:embed="rId2" cstate="email"/>
          <a:srcRect/>
          <a:stretch>
            <a:fillRect/>
          </a:stretch>
        </p:blipFill>
        <p:spPr bwMode="auto">
          <a:xfrm>
            <a:off x="481014" y="1837268"/>
            <a:ext cx="503237" cy="6688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文本框 1"/>
          <p:cNvSpPr txBox="1">
            <a:spLocks noChangeArrowheads="1"/>
          </p:cNvSpPr>
          <p:nvPr/>
        </p:nvSpPr>
        <p:spPr bwMode="auto">
          <a:xfrm>
            <a:off x="960439" y="3299884"/>
            <a:ext cx="7666037"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    课文通过两件事来写容容这个人。第一件事是：容容每天按时给“我”拿报纸，但有一次报纸被“我”拿走了，容容因此</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文本框 1"/>
          <p:cNvSpPr txBox="1">
            <a:spLocks noChangeArrowheads="1"/>
          </p:cNvSpPr>
          <p:nvPr/>
        </p:nvSpPr>
        <p:spPr bwMode="auto">
          <a:xfrm>
            <a:off x="611188" y="1221318"/>
            <a:ext cx="8064500"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发脾气。第二件事是：容容对“我”收到的信产生了浓厚的兴趣，便在信封里装了一片树叶寄给“我”。作者在这两个事例中具体、生动地描写了容容的动作、语言、神态，表现了容容乐于助人、忠于职守的品质和天真可爱、好奇心强的特点。</a:t>
            </a:r>
          </a:p>
        </p:txBody>
      </p:sp>
    </p:spTree>
  </p:cSld>
  <p:clrMapOvr>
    <a:masterClrMapping/>
  </p:clrMapOvr>
  <p:transition spd="slow">
    <p:cover dir="rd"/>
  </p:transition>
</p:sld>
</file>

<file path=ppt/slides/slide8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矩形 4"/>
          <p:cNvSpPr>
            <a:spLocks noChangeArrowheads="1"/>
          </p:cNvSpPr>
          <p:nvPr/>
        </p:nvSpPr>
        <p:spPr bwMode="auto">
          <a:xfrm>
            <a:off x="1169989" y="645584"/>
            <a:ext cx="680402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auto" latinLnBrk="0" hangingPunct="1">
              <a:lnSpc>
                <a:spcPct val="13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rPr>
              <a:t>小守门员和他的观众们</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endParaRPr>
          </a:p>
          <a:p>
            <a:pPr marL="0" marR="0" lvl="0" indent="0" algn="ctr" defTabSz="1219200" rtl="0" eaLnBrk="1" fontAlgn="auto" latinLnBrk="0" hangingPunct="1">
              <a:lnSpc>
                <a:spcPct val="13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（例文略，见教材第</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80</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81</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页）</a:t>
            </a:r>
          </a:p>
        </p:txBody>
      </p:sp>
      <p:pic>
        <p:nvPicPr>
          <p:cNvPr id="5" name="图片 4"/>
          <p:cNvPicPr>
            <a:picLocks noChangeAspect="1"/>
          </p:cNvPicPr>
          <p:nvPr/>
        </p:nvPicPr>
        <p:blipFill>
          <a:blip r:embed="rId2" cstate="email"/>
          <a:stretch>
            <a:fillRect/>
          </a:stretch>
        </p:blipFill>
        <p:spPr>
          <a:xfrm>
            <a:off x="2627783" y="2468895"/>
            <a:ext cx="3744418" cy="3681637"/>
          </a:xfrm>
          <a:prstGeom prst="rect">
            <a:avLst/>
          </a:prstGeom>
          <a:solidFill>
            <a:srgbClr val="FFFFFF">
              <a:shade val="85000"/>
            </a:srgbClr>
          </a:solidFill>
          <a:ln w="88900" cap="sq">
            <a:solidFill>
              <a:srgbClr val="FFFFFF"/>
            </a:solidFill>
            <a:miter lim="800000"/>
            <a:headEnd/>
            <a:tailEnd/>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cSld>
  <p:clrMapOvr>
    <a:masterClrMapping/>
  </p:clrMapOvr>
  <p:transition spd="slow">
    <p:cover dir="rd"/>
  </p:transition>
</p:sld>
</file>

<file path=ppt/slides/slide8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矩形 1"/>
          <p:cNvSpPr>
            <a:spLocks noChangeArrowheads="1"/>
          </p:cNvSpPr>
          <p:nvPr/>
        </p:nvSpPr>
        <p:spPr bwMode="auto">
          <a:xfrm>
            <a:off x="395289" y="452967"/>
            <a:ext cx="224472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auto" latinLnBrk="0" hangingPunct="0">
              <a:lnSpc>
                <a:spcPct val="13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E4007F"/>
                </a:solidFill>
                <a:effectLst/>
                <a:uLnTx/>
                <a:uFillTx/>
                <a:latin typeface="黑体" panose="02010609060101010101" pitchFamily="49" charset="-122"/>
                <a:ea typeface="黑体" panose="02010609060101010101" pitchFamily="49" charset="-122"/>
                <a:cs typeface="+mn-cs"/>
              </a:rPr>
              <a:t>❋例文赏析</a:t>
            </a:r>
          </a:p>
        </p:txBody>
      </p:sp>
      <p:sp>
        <p:nvSpPr>
          <p:cNvPr id="15362" name="文本框 2"/>
          <p:cNvSpPr txBox="1">
            <a:spLocks noChangeArrowheads="1"/>
          </p:cNvSpPr>
          <p:nvPr/>
        </p:nvSpPr>
        <p:spPr bwMode="auto">
          <a:xfrm>
            <a:off x="395288" y="1219200"/>
            <a:ext cx="8353425" cy="65902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1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本文写的是一群孩子在空地上踢足球，小守门员警惕地注视着对方的场地，一些小观众和一位大个子叔叔正在出神地观看这场比赛。开篇概述了孩子们进行足球比赛，吸引了很多观众。接着抓住小守门员和观众们各具特色的外貌、神态、动作来描写，表现出小守门员尽职尽责的品质和众人观看比赛的专注。</a:t>
            </a:r>
          </a:p>
        </p:txBody>
      </p:sp>
    </p:spTree>
  </p:cSld>
  <p:clrMapOvr>
    <a:masterClrMapping/>
  </p:clrMapOvr>
  <p:transition spd="slow">
    <p:cover dir="rd"/>
  </p:transition>
</p:sld>
</file>

<file path=ppt/slides/slide8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矩形 1"/>
          <p:cNvSpPr>
            <a:spLocks noChangeArrowheads="1"/>
          </p:cNvSpPr>
          <p:nvPr/>
        </p:nvSpPr>
        <p:spPr bwMode="auto">
          <a:xfrm>
            <a:off x="539751" y="721784"/>
            <a:ext cx="224472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auto" latinLnBrk="0" hangingPunct="0">
              <a:lnSpc>
                <a:spcPct val="13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E4007F"/>
                </a:solidFill>
                <a:effectLst/>
                <a:uLnTx/>
                <a:uFillTx/>
                <a:latin typeface="黑体" panose="02010609060101010101" pitchFamily="49" charset="-122"/>
                <a:ea typeface="黑体" panose="02010609060101010101" pitchFamily="49" charset="-122"/>
                <a:cs typeface="+mn-cs"/>
              </a:rPr>
              <a:t>❋习题解答</a:t>
            </a:r>
          </a:p>
        </p:txBody>
      </p:sp>
      <p:sp>
        <p:nvSpPr>
          <p:cNvPr id="16386" name="文本框 2"/>
          <p:cNvSpPr txBox="1">
            <a:spLocks noChangeArrowheads="1"/>
          </p:cNvSpPr>
          <p:nvPr/>
        </p:nvSpPr>
        <p:spPr bwMode="auto">
          <a:xfrm>
            <a:off x="1403351" y="1917700"/>
            <a:ext cx="6913563"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30000"/>
              </a:lnSpc>
              <a:spcBef>
                <a:spcPts val="0"/>
              </a:spcBef>
              <a:spcAft>
                <a:spcPts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等线" panose="02010600030101010101" pitchFamily="2" charset="-122"/>
                <a:cs typeface="+mn-cs"/>
              </a:rPr>
              <a:t>默读课文。说说课文是怎样通过小守门员和观众们的外貌、神态和动作，写出人物的不同特点的。和同学交流，哪个人物给你的印象最深。</a:t>
            </a:r>
          </a:p>
        </p:txBody>
      </p:sp>
      <p:pic>
        <p:nvPicPr>
          <p:cNvPr id="16387" name="图片 3"/>
          <p:cNvPicPr>
            <a:picLocks noChangeAspect="1" noChangeArrowheads="1"/>
          </p:cNvPicPr>
          <p:nvPr/>
        </p:nvPicPr>
        <p:blipFill>
          <a:blip r:embed="rId2" cstate="email"/>
          <a:srcRect/>
          <a:stretch>
            <a:fillRect/>
          </a:stretch>
        </p:blipFill>
        <p:spPr bwMode="auto">
          <a:xfrm>
            <a:off x="900114" y="2084918"/>
            <a:ext cx="503237" cy="6688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sld>
</file>

<file path=ppt/slides/slide8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431801" y="929218"/>
          <a:ext cx="8280400" cy="5471580"/>
        </p:xfrm>
        <a:graphic>
          <a:graphicData uri="http://schemas.openxmlformats.org/drawingml/2006/table">
            <a:tbl>
              <a:tblPr firstRow="1" bandRow="1">
                <a:tableStyleId>{22838BEF-8BB2-4498-84A7-C5851F593DF1}</a:tableStyleId>
              </a:tblPr>
              <a:tblGrid>
                <a:gridCol w="1330778"/>
                <a:gridCol w="1700439"/>
                <a:gridCol w="4169131"/>
                <a:gridCol w="1080052"/>
              </a:tblGrid>
              <a:tr h="1343897">
                <a:tc>
                  <a:txBody>
                    <a:bodyPr/>
                    <a:lstStyle/>
                    <a:p>
                      <a:r>
                        <a:rPr lang="zh-CN" altLang="en-US" sz="3700" dirty="0">
                          <a:latin typeface="+mn-ea"/>
                          <a:ea typeface="+mn-ea"/>
                        </a:rPr>
                        <a:t>描写人物（</a:t>
                      </a:r>
                      <a:r>
                        <a:rPr lang="en-US" altLang="zh-CN" sz="3700" dirty="0">
                          <a:latin typeface="+mn-ea"/>
                          <a:ea typeface="+mn-ea"/>
                        </a:rPr>
                        <a:t>1</a:t>
                      </a:r>
                      <a:r>
                        <a:rPr lang="zh-CN" altLang="en-US" sz="3700" dirty="0">
                          <a:latin typeface="+mn-ea"/>
                          <a:ea typeface="+mn-ea"/>
                        </a:rPr>
                        <a:t>）</a:t>
                      </a:r>
                    </a:p>
                  </a:txBody>
                  <a:tcPr marL="91434" marR="91434" marT="60948" marB="60948" anchor="ctr" anchorCtr="1"/>
                </a:tc>
                <a:tc>
                  <a:txBody>
                    <a:bodyPr/>
                    <a:lstStyle/>
                    <a:p>
                      <a:r>
                        <a:rPr lang="zh-CN" altLang="en-US" sz="3700" dirty="0">
                          <a:latin typeface="+mn-ea"/>
                          <a:ea typeface="+mn-ea"/>
                        </a:rPr>
                        <a:t>描写方法</a:t>
                      </a:r>
                    </a:p>
                  </a:txBody>
                  <a:tcPr marL="91434" marR="91434" marT="60948" marB="60948" anchor="ctr" anchorCtr="1"/>
                </a:tc>
                <a:tc>
                  <a:txBody>
                    <a:bodyPr/>
                    <a:lstStyle/>
                    <a:p>
                      <a:r>
                        <a:rPr lang="zh-CN" altLang="en-US" sz="3700" dirty="0">
                          <a:latin typeface="+mn-ea"/>
                          <a:ea typeface="+mn-ea"/>
                        </a:rPr>
                        <a:t>关键词句</a:t>
                      </a:r>
                    </a:p>
                  </a:txBody>
                  <a:tcPr marL="91434" marR="91434" marT="60948" marB="60948" anchor="ctr" anchorCtr="1"/>
                </a:tc>
                <a:tc>
                  <a:txBody>
                    <a:bodyPr/>
                    <a:lstStyle/>
                    <a:p>
                      <a:r>
                        <a:rPr lang="zh-CN" altLang="en-US" sz="3700" dirty="0">
                          <a:latin typeface="+mn-ea"/>
                          <a:ea typeface="+mn-ea"/>
                        </a:rPr>
                        <a:t>人物特点</a:t>
                      </a:r>
                    </a:p>
                  </a:txBody>
                  <a:tcPr marL="91434" marR="91434" marT="60948" marB="60948" anchor="ctr" anchorCtr="1"/>
                </a:tc>
              </a:tr>
              <a:tr h="1154508">
                <a:tc rowSpan="4">
                  <a:txBody>
                    <a:bodyPr/>
                    <a:lstStyle/>
                    <a:p>
                      <a:endParaRPr lang="zh-CN" altLang="en-US" sz="3700" dirty="0">
                        <a:latin typeface="+mn-ea"/>
                        <a:ea typeface="+mn-ea"/>
                      </a:endParaRPr>
                    </a:p>
                  </a:txBody>
                  <a:tcPr marL="91434" marR="91434" marT="60948" marB="60948" anchor="ctr"/>
                </a:tc>
                <a:tc>
                  <a:txBody>
                    <a:bodyPr/>
                    <a:lstStyle/>
                    <a:p>
                      <a:endParaRPr lang="zh-CN" altLang="en-US" sz="3700" dirty="0">
                        <a:latin typeface="+mn-ea"/>
                        <a:ea typeface="+mn-ea"/>
                      </a:endParaRPr>
                    </a:p>
                  </a:txBody>
                  <a:tcPr marL="91434" marR="91434" marT="60948" marB="60948" anchor="ctr"/>
                </a:tc>
                <a:tc>
                  <a:txBody>
                    <a:bodyPr/>
                    <a:lstStyle/>
                    <a:p>
                      <a:endParaRPr lang="zh-CN" altLang="en-US" sz="3700" dirty="0">
                        <a:latin typeface="+mn-ea"/>
                        <a:ea typeface="+mn-ea"/>
                      </a:endParaRPr>
                    </a:p>
                  </a:txBody>
                  <a:tcPr marL="91434" marR="91434" marT="60948" marB="60948" anchor="ctr"/>
                </a:tc>
                <a:tc rowSpan="4">
                  <a:txBody>
                    <a:bodyPr/>
                    <a:lstStyle/>
                    <a:p>
                      <a:endParaRPr lang="zh-CN" altLang="en-US" sz="3700" dirty="0">
                        <a:latin typeface="+mn-ea"/>
                        <a:ea typeface="+mn-ea"/>
                      </a:endParaRPr>
                    </a:p>
                  </a:txBody>
                  <a:tcPr marL="91434" marR="91434" marT="60948" marB="60948" anchor="ctr"/>
                </a:tc>
              </a:tr>
              <a:tr h="936577">
                <a:tc vMerge="1">
                  <a:txBody>
                    <a:bodyPr/>
                    <a:lstStyle/>
                    <a:p>
                      <a:endParaRPr lang="zh-CN"/>
                    </a:p>
                  </a:txBody>
                  <a:tcPr/>
                </a:tc>
                <a:tc>
                  <a:txBody>
                    <a:bodyPr/>
                    <a:lstStyle/>
                    <a:p>
                      <a:endParaRPr lang="zh-CN" altLang="en-US" sz="3700" dirty="0">
                        <a:latin typeface="+mn-ea"/>
                        <a:ea typeface="+mn-ea"/>
                      </a:endParaRPr>
                    </a:p>
                  </a:txBody>
                  <a:tcPr marL="91434" marR="91434" marT="60948" marB="60948" anchor="ctr"/>
                </a:tc>
                <a:tc>
                  <a:txBody>
                    <a:bodyPr/>
                    <a:lstStyle/>
                    <a:p>
                      <a:endParaRPr lang="zh-CN" altLang="en-US" sz="3700" dirty="0">
                        <a:latin typeface="+mn-ea"/>
                        <a:ea typeface="+mn-ea"/>
                      </a:endParaRPr>
                    </a:p>
                  </a:txBody>
                  <a:tcPr marL="91434" marR="91434" marT="60948" marB="60948" anchor="ctr"/>
                </a:tc>
                <a:tc vMerge="1">
                  <a:txBody>
                    <a:bodyPr/>
                    <a:lstStyle/>
                    <a:p>
                      <a:endParaRPr lang="zh-CN"/>
                    </a:p>
                  </a:txBody>
                  <a:tcPr/>
                </a:tc>
              </a:tr>
              <a:tr h="936577">
                <a:tc vMerge="1">
                  <a:txBody>
                    <a:bodyPr/>
                    <a:lstStyle/>
                    <a:p>
                      <a:endParaRPr lang="zh-CN"/>
                    </a:p>
                  </a:txBody>
                  <a:tcPr/>
                </a:tc>
                <a:tc>
                  <a:txBody>
                    <a:bodyPr/>
                    <a:lstStyle/>
                    <a:p>
                      <a:endParaRPr lang="zh-CN" altLang="en-US" sz="3700" dirty="0">
                        <a:latin typeface="+mn-ea"/>
                        <a:ea typeface="+mn-ea"/>
                      </a:endParaRPr>
                    </a:p>
                  </a:txBody>
                  <a:tcPr marL="91434" marR="91434" marT="60948" marB="60948" anchor="ctr"/>
                </a:tc>
                <a:tc>
                  <a:txBody>
                    <a:bodyPr/>
                    <a:lstStyle/>
                    <a:p>
                      <a:endParaRPr lang="zh-CN" altLang="en-US" sz="3700" dirty="0">
                        <a:latin typeface="+mn-ea"/>
                        <a:ea typeface="+mn-ea"/>
                      </a:endParaRPr>
                    </a:p>
                  </a:txBody>
                  <a:tcPr marL="91434" marR="91434" marT="60948" marB="60948" anchor="ctr"/>
                </a:tc>
                <a:tc vMerge="1">
                  <a:txBody>
                    <a:bodyPr/>
                    <a:lstStyle/>
                    <a:p>
                      <a:endParaRPr lang="zh-CN"/>
                    </a:p>
                  </a:txBody>
                  <a:tcPr/>
                </a:tc>
              </a:tr>
              <a:tr h="1100021">
                <a:tc vMerge="1">
                  <a:txBody>
                    <a:bodyPr/>
                    <a:lstStyle/>
                    <a:p>
                      <a:endParaRPr lang="zh-CN"/>
                    </a:p>
                  </a:txBody>
                  <a:tcPr/>
                </a:tc>
                <a:tc>
                  <a:txBody>
                    <a:bodyPr/>
                    <a:lstStyle/>
                    <a:p>
                      <a:endParaRPr lang="zh-CN" altLang="en-US" sz="3700" dirty="0">
                        <a:latin typeface="+mn-ea"/>
                        <a:ea typeface="+mn-ea"/>
                      </a:endParaRPr>
                    </a:p>
                  </a:txBody>
                  <a:tcPr marL="91434" marR="91434" marT="60948" marB="60948" anchor="ctr"/>
                </a:tc>
                <a:tc>
                  <a:txBody>
                    <a:bodyPr/>
                    <a:lstStyle/>
                    <a:p>
                      <a:endParaRPr lang="zh-CN" altLang="en-US" sz="3700" dirty="0">
                        <a:latin typeface="+mn-ea"/>
                        <a:ea typeface="+mn-ea"/>
                      </a:endParaRPr>
                    </a:p>
                  </a:txBody>
                  <a:tcPr marL="91434" marR="91434" marT="60948" marB="60948" anchor="ctr"/>
                </a:tc>
                <a:tc vMerge="1">
                  <a:txBody>
                    <a:bodyPr/>
                    <a:lstStyle/>
                    <a:p>
                      <a:endParaRPr lang="zh-CN"/>
                    </a:p>
                  </a:txBody>
                  <a:tcPr/>
                </a:tc>
              </a:tr>
            </a:tbl>
          </a:graphicData>
        </a:graphic>
      </p:graphicFrame>
      <p:sp>
        <p:nvSpPr>
          <p:cNvPr id="3" name="矩形 2"/>
          <p:cNvSpPr>
            <a:spLocks noChangeArrowheads="1"/>
          </p:cNvSpPr>
          <p:nvPr/>
        </p:nvSpPr>
        <p:spPr bwMode="auto">
          <a:xfrm>
            <a:off x="576264" y="3712635"/>
            <a:ext cx="1055687" cy="23914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373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小守门员</a:t>
            </a:r>
          </a:p>
        </p:txBody>
      </p:sp>
      <p:sp>
        <p:nvSpPr>
          <p:cNvPr id="4" name="矩形 3"/>
          <p:cNvSpPr>
            <a:spLocks noChangeArrowheads="1"/>
          </p:cNvSpPr>
          <p:nvPr/>
        </p:nvSpPr>
        <p:spPr bwMode="auto">
          <a:xfrm>
            <a:off x="1800226" y="2487085"/>
            <a:ext cx="1871663"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373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外貌描写</a:t>
            </a:r>
          </a:p>
        </p:txBody>
      </p:sp>
      <p:sp>
        <p:nvSpPr>
          <p:cNvPr id="5" name="矩形 4"/>
          <p:cNvSpPr>
            <a:spLocks noChangeArrowheads="1"/>
          </p:cNvSpPr>
          <p:nvPr/>
        </p:nvSpPr>
        <p:spPr bwMode="auto">
          <a:xfrm>
            <a:off x="3455988" y="2199218"/>
            <a:ext cx="4176712" cy="1816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373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留平头，身着运动衣、短裤、运动鞋，戴手套</a:t>
            </a:r>
          </a:p>
        </p:txBody>
      </p:sp>
      <p:sp>
        <p:nvSpPr>
          <p:cNvPr id="6" name="矩形 5"/>
          <p:cNvSpPr>
            <a:spLocks noChangeArrowheads="1"/>
          </p:cNvSpPr>
          <p:nvPr/>
        </p:nvSpPr>
        <p:spPr bwMode="auto">
          <a:xfrm>
            <a:off x="1803401" y="3570818"/>
            <a:ext cx="1871663"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373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动作描写</a:t>
            </a:r>
          </a:p>
        </p:txBody>
      </p:sp>
      <p:sp>
        <p:nvSpPr>
          <p:cNvPr id="7" name="矩形 6"/>
          <p:cNvSpPr>
            <a:spLocks noChangeArrowheads="1"/>
          </p:cNvSpPr>
          <p:nvPr/>
        </p:nvSpPr>
        <p:spPr bwMode="auto">
          <a:xfrm>
            <a:off x="3455988" y="3570818"/>
            <a:ext cx="4176712"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373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分腿弯腰、上身前倾</a:t>
            </a:r>
          </a:p>
        </p:txBody>
      </p:sp>
      <p:sp>
        <p:nvSpPr>
          <p:cNvPr id="8" name="矩形 7"/>
          <p:cNvSpPr>
            <a:spLocks noChangeArrowheads="1"/>
          </p:cNvSpPr>
          <p:nvPr/>
        </p:nvSpPr>
        <p:spPr bwMode="auto">
          <a:xfrm>
            <a:off x="1797051" y="4480985"/>
            <a:ext cx="1871663"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373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神态描写</a:t>
            </a:r>
          </a:p>
        </p:txBody>
      </p:sp>
      <p:sp>
        <p:nvSpPr>
          <p:cNvPr id="9" name="矩形 8"/>
          <p:cNvSpPr>
            <a:spLocks noChangeArrowheads="1"/>
          </p:cNvSpPr>
          <p:nvPr/>
        </p:nvSpPr>
        <p:spPr bwMode="auto">
          <a:xfrm>
            <a:off x="3449639" y="4480984"/>
            <a:ext cx="4176712" cy="666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373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目光警惕</a:t>
            </a:r>
          </a:p>
        </p:txBody>
      </p:sp>
      <p:sp>
        <p:nvSpPr>
          <p:cNvPr id="10" name="矩形 9"/>
          <p:cNvSpPr>
            <a:spLocks noChangeArrowheads="1"/>
          </p:cNvSpPr>
          <p:nvPr/>
        </p:nvSpPr>
        <p:spPr bwMode="auto">
          <a:xfrm>
            <a:off x="1789113" y="5446185"/>
            <a:ext cx="1871662"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373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心理描写</a:t>
            </a:r>
          </a:p>
        </p:txBody>
      </p:sp>
      <p:sp>
        <p:nvSpPr>
          <p:cNvPr id="11" name="矩形 10"/>
          <p:cNvSpPr>
            <a:spLocks noChangeArrowheads="1"/>
          </p:cNvSpPr>
          <p:nvPr/>
        </p:nvSpPr>
        <p:spPr bwMode="auto">
          <a:xfrm>
            <a:off x="3444876" y="5185834"/>
            <a:ext cx="4176713" cy="1816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373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千万不能大意，绝不让对手冲破最后一道防线</a:t>
            </a:r>
          </a:p>
        </p:txBody>
      </p:sp>
      <p:sp>
        <p:nvSpPr>
          <p:cNvPr id="12" name="矩形 11"/>
          <p:cNvSpPr>
            <a:spLocks noChangeArrowheads="1"/>
          </p:cNvSpPr>
          <p:nvPr/>
        </p:nvSpPr>
        <p:spPr bwMode="auto">
          <a:xfrm>
            <a:off x="7656514" y="3714752"/>
            <a:ext cx="1055687" cy="23914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373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尽职尽责</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500"/>
                                        <p:tgtEl>
                                          <p:spTgt spid="10"/>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1"/>
                                        </p:tgtEl>
                                        <p:attrNameLst>
                                          <p:attrName>style.visibility</p:attrName>
                                        </p:attrNameLst>
                                      </p:cBhvr>
                                      <p:to>
                                        <p:strVal val="visible"/>
                                      </p:to>
                                    </p:set>
                                    <p:animEffect transition="in" filter="fade">
                                      <p:cBhvr>
                                        <p:cTn id="47" dur="500"/>
                                        <p:tgtEl>
                                          <p:spTgt spid="11"/>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fade">
                                      <p:cBhvr>
                                        <p:cTn id="5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P spid="10" grpId="0"/>
      <p:bldP spid="11" grpId="0"/>
      <p:bldP spid="12" grpId="0"/>
    </p:bldLst>
  </p:timing>
</p:sld>
</file>

<file path=ppt/slides/slide8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431801" y="1373719"/>
          <a:ext cx="8280401" cy="4262967"/>
        </p:xfrm>
        <a:graphic>
          <a:graphicData uri="http://schemas.openxmlformats.org/drawingml/2006/table">
            <a:tbl>
              <a:tblPr firstRow="1" bandRow="1">
                <a:tableStyleId>{22838BEF-8BB2-4498-84A7-C5851F593DF1}</a:tableStyleId>
              </a:tblPr>
              <a:tblGrid>
                <a:gridCol w="1404068"/>
                <a:gridCol w="1800087"/>
                <a:gridCol w="2664129"/>
                <a:gridCol w="2412117"/>
              </a:tblGrid>
              <a:tr h="1704649">
                <a:tc>
                  <a:txBody>
                    <a:body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sz="4000" b="1" dirty="0">
                          <a:latin typeface="+mn-ea"/>
                          <a:ea typeface="+mn-ea"/>
                        </a:rPr>
                        <a:t>描写人物（</a:t>
                      </a:r>
                      <a:r>
                        <a:rPr lang="en-US" altLang="zh-CN" sz="4000" b="1" dirty="0">
                          <a:latin typeface="+mn-ea"/>
                          <a:ea typeface="+mn-ea"/>
                        </a:rPr>
                        <a:t>1</a:t>
                      </a:r>
                      <a:r>
                        <a:rPr lang="zh-CN" altLang="en-US" sz="4000" b="1" dirty="0">
                          <a:latin typeface="+mn-ea"/>
                          <a:ea typeface="+mn-ea"/>
                        </a:rPr>
                        <a:t>）</a:t>
                      </a:r>
                    </a:p>
                  </a:txBody>
                  <a:tcPr marL="91434" marR="91434" marT="60961" marB="60961" anchor="ctr" anchorCtr="1"/>
                </a:tc>
                <a:tc>
                  <a:txBody>
                    <a:body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sz="4000" b="1" dirty="0">
                          <a:latin typeface="+mn-ea"/>
                          <a:ea typeface="+mn-ea"/>
                        </a:rPr>
                        <a:t>描写方法</a:t>
                      </a:r>
                    </a:p>
                  </a:txBody>
                  <a:tcPr marL="91434" marR="91434" marT="60961" marB="60961" anchor="ctr" anchorCtr="1"/>
                </a:tc>
                <a:tc>
                  <a:txBody>
                    <a:body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sz="4000" b="1" dirty="0">
                          <a:latin typeface="+mn-ea"/>
                          <a:ea typeface="+mn-ea"/>
                        </a:rPr>
                        <a:t>关键词句</a:t>
                      </a:r>
                    </a:p>
                  </a:txBody>
                  <a:tcPr marL="91434" marR="91434" marT="60961" marB="60961" anchor="ctr" anchorCtr="1"/>
                </a:tc>
                <a:tc>
                  <a:txBody>
                    <a:body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sz="4000" b="1" dirty="0">
                          <a:latin typeface="+mn-ea"/>
                          <a:ea typeface="+mn-ea"/>
                        </a:rPr>
                        <a:t>人物特点</a:t>
                      </a:r>
                    </a:p>
                  </a:txBody>
                  <a:tcPr marL="91434" marR="91434" marT="60961" marB="60961" anchor="ctr" anchorCtr="1"/>
                </a:tc>
              </a:tr>
              <a:tr h="1279159">
                <a:tc rowSpan="2">
                  <a:txBody>
                    <a:bodyPr/>
                    <a:lstStyle/>
                    <a:p>
                      <a:endParaRPr lang="zh-CN" altLang="en-US" sz="4000" b="1" dirty="0"/>
                    </a:p>
                  </a:txBody>
                  <a:tcPr marL="91434" marR="91434" marT="60961" marB="60961" anchor="ctr" anchorCtr="1"/>
                </a:tc>
                <a:tc>
                  <a:txBody>
                    <a:bodyPr/>
                    <a:lstStyle/>
                    <a:p>
                      <a:endParaRPr lang="zh-CN" altLang="en-US" sz="4000" b="1" dirty="0"/>
                    </a:p>
                  </a:txBody>
                  <a:tcPr marL="91434" marR="91434" marT="60961" marB="60961" anchor="ctr" anchorCtr="1"/>
                </a:tc>
                <a:tc>
                  <a:txBody>
                    <a:bodyPr/>
                    <a:lstStyle/>
                    <a:p>
                      <a:endParaRPr lang="zh-CN" altLang="en-US" sz="4000" b="1" dirty="0"/>
                    </a:p>
                  </a:txBody>
                  <a:tcPr marL="91434" marR="91434" marT="60961" marB="60961" anchor="ctr" anchorCtr="1"/>
                </a:tc>
                <a:tc rowSpan="2">
                  <a:txBody>
                    <a:bodyPr/>
                    <a:lstStyle/>
                    <a:p>
                      <a:endParaRPr lang="zh-CN" altLang="en-US" sz="4000" b="1" dirty="0"/>
                    </a:p>
                  </a:txBody>
                  <a:tcPr marL="91434" marR="91434" marT="60961" marB="60961" anchor="ctr" anchorCtr="1"/>
                </a:tc>
              </a:tr>
              <a:tr h="1279159">
                <a:tc vMerge="1">
                  <a:txBody>
                    <a:bodyPr/>
                    <a:lstStyle/>
                    <a:p>
                      <a:endParaRPr lang="zh-CN"/>
                    </a:p>
                  </a:txBody>
                  <a:tcPr anchor="ctr" anchorCtr="1"/>
                </a:tc>
                <a:tc>
                  <a:txBody>
                    <a:bodyPr/>
                    <a:lstStyle/>
                    <a:p>
                      <a:endParaRPr lang="zh-CN" altLang="en-US" sz="4000" b="1" dirty="0"/>
                    </a:p>
                  </a:txBody>
                  <a:tcPr marL="91434" marR="91434" marT="60961" marB="60961" anchor="ctr" anchorCtr="1"/>
                </a:tc>
                <a:tc>
                  <a:txBody>
                    <a:bodyPr/>
                    <a:lstStyle/>
                    <a:p>
                      <a:endParaRPr lang="zh-CN" altLang="en-US" sz="4000" b="1" dirty="0"/>
                    </a:p>
                  </a:txBody>
                  <a:tcPr marL="91434" marR="91434" marT="60961" marB="60961" anchor="ctr" anchorCtr="1"/>
                </a:tc>
                <a:tc vMerge="1">
                  <a:txBody>
                    <a:bodyPr/>
                    <a:lstStyle/>
                    <a:p>
                      <a:endParaRPr lang="zh-CN"/>
                    </a:p>
                  </a:txBody>
                  <a:tcPr anchor="ctr" anchorCtr="1"/>
                </a:tc>
              </a:tr>
            </a:tbl>
          </a:graphicData>
        </a:graphic>
      </p:graphicFrame>
      <p:sp>
        <p:nvSpPr>
          <p:cNvPr id="4" name="矩形 3"/>
          <p:cNvSpPr>
            <a:spLocks noChangeArrowheads="1"/>
          </p:cNvSpPr>
          <p:nvPr/>
        </p:nvSpPr>
        <p:spPr bwMode="auto">
          <a:xfrm>
            <a:off x="425450" y="3636434"/>
            <a:ext cx="1331913"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4000"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候补守门员</a:t>
            </a:r>
          </a:p>
        </p:txBody>
      </p:sp>
      <p:sp>
        <p:nvSpPr>
          <p:cNvPr id="5" name="矩形 4"/>
          <p:cNvSpPr>
            <a:spLocks noChangeArrowheads="1"/>
          </p:cNvSpPr>
          <p:nvPr/>
        </p:nvSpPr>
        <p:spPr bwMode="auto">
          <a:xfrm>
            <a:off x="1828801" y="3346452"/>
            <a:ext cx="1873250"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4000"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外貌描写</a:t>
            </a:r>
          </a:p>
        </p:txBody>
      </p:sp>
      <p:sp>
        <p:nvSpPr>
          <p:cNvPr id="6" name="矩形 5"/>
          <p:cNvSpPr>
            <a:spLocks noChangeArrowheads="1"/>
          </p:cNvSpPr>
          <p:nvPr/>
        </p:nvSpPr>
        <p:spPr bwMode="auto">
          <a:xfrm>
            <a:off x="3743326" y="3346451"/>
            <a:ext cx="2970213"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4000"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腆着肚子</a:t>
            </a:r>
          </a:p>
        </p:txBody>
      </p:sp>
      <p:sp>
        <p:nvSpPr>
          <p:cNvPr id="7" name="矩形 6"/>
          <p:cNvSpPr>
            <a:spLocks noChangeArrowheads="1"/>
          </p:cNvSpPr>
          <p:nvPr/>
        </p:nvSpPr>
        <p:spPr bwMode="auto">
          <a:xfrm>
            <a:off x="6486526" y="3238500"/>
            <a:ext cx="2143125"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000"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跃跃欲试，急切地想上场一显身手</a:t>
            </a:r>
          </a:p>
        </p:txBody>
      </p:sp>
      <p:sp>
        <p:nvSpPr>
          <p:cNvPr id="8" name="矩形 7"/>
          <p:cNvSpPr>
            <a:spLocks noChangeArrowheads="1"/>
          </p:cNvSpPr>
          <p:nvPr/>
        </p:nvSpPr>
        <p:spPr bwMode="auto">
          <a:xfrm>
            <a:off x="1836739" y="4646085"/>
            <a:ext cx="1873250"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4000"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心理描写</a:t>
            </a:r>
          </a:p>
        </p:txBody>
      </p:sp>
      <p:sp>
        <p:nvSpPr>
          <p:cNvPr id="9" name="矩形 8"/>
          <p:cNvSpPr>
            <a:spLocks noChangeArrowheads="1"/>
          </p:cNvSpPr>
          <p:nvPr/>
        </p:nvSpPr>
        <p:spPr bwMode="auto">
          <a:xfrm>
            <a:off x="3743326" y="4646084"/>
            <a:ext cx="28448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4000"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快点儿上场</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Lst>
  </p:timing>
</p:sld>
</file>

<file path=ppt/slides/slide8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nvGraphicFramePr>
        <p:xfrm>
          <a:off x="423863" y="1123952"/>
          <a:ext cx="8280399" cy="5281083"/>
        </p:xfrm>
        <a:graphic>
          <a:graphicData uri="http://schemas.openxmlformats.org/drawingml/2006/table">
            <a:tbl>
              <a:tblPr firstRow="1" bandRow="1">
                <a:tableStyleId>{22838BEF-8BB2-4498-84A7-C5851F593DF1}</a:tableStyleId>
              </a:tblPr>
              <a:tblGrid>
                <a:gridCol w="3211746"/>
                <a:gridCol w="1728083"/>
                <a:gridCol w="2304111"/>
                <a:gridCol w="1036459"/>
              </a:tblGrid>
              <a:tr h="1819075">
                <a:tc>
                  <a:txBody>
                    <a:body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sz="4000" b="1" dirty="0">
                          <a:latin typeface="+mn-ea"/>
                          <a:ea typeface="+mn-ea"/>
                        </a:rPr>
                        <a:t>描写人物（</a:t>
                      </a:r>
                      <a:r>
                        <a:rPr lang="en-US" altLang="zh-CN" sz="4000" b="1" dirty="0">
                          <a:latin typeface="+mn-ea"/>
                          <a:ea typeface="+mn-ea"/>
                        </a:rPr>
                        <a:t>1</a:t>
                      </a:r>
                      <a:r>
                        <a:rPr lang="zh-CN" altLang="en-US" sz="4000" b="1" dirty="0">
                          <a:latin typeface="+mn-ea"/>
                          <a:ea typeface="+mn-ea"/>
                        </a:rPr>
                        <a:t>）</a:t>
                      </a:r>
                    </a:p>
                  </a:txBody>
                  <a:tcPr marL="91434" marR="91434" marT="60965" marB="60965" anchor="ctr" anchorCtr="1"/>
                </a:tc>
                <a:tc>
                  <a:txBody>
                    <a:body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sz="4000" b="1" dirty="0">
                          <a:latin typeface="+mn-ea"/>
                          <a:ea typeface="+mn-ea"/>
                        </a:rPr>
                        <a:t>描写方法</a:t>
                      </a:r>
                    </a:p>
                  </a:txBody>
                  <a:tcPr marL="91434" marR="91434" marT="60965" marB="60965" anchor="ctr" anchorCtr="1"/>
                </a:tc>
                <a:tc>
                  <a:txBody>
                    <a:body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sz="4000" b="1" dirty="0">
                          <a:latin typeface="+mn-ea"/>
                          <a:ea typeface="+mn-ea"/>
                        </a:rPr>
                        <a:t>关键词句</a:t>
                      </a:r>
                    </a:p>
                  </a:txBody>
                  <a:tcPr marL="91434" marR="91434" marT="60965" marB="60965" anchor="ctr" anchorCtr="1"/>
                </a:tc>
                <a:tc>
                  <a:txBody>
                    <a:body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sz="4000" b="1" dirty="0">
                          <a:latin typeface="+mn-ea"/>
                          <a:ea typeface="+mn-ea"/>
                        </a:rPr>
                        <a:t>人物特点</a:t>
                      </a:r>
                    </a:p>
                  </a:txBody>
                  <a:tcPr marL="91434" marR="91434" marT="60965" marB="60965" anchor="ctr" anchorCtr="1"/>
                </a:tc>
              </a:tr>
              <a:tr h="992224">
                <a:tc>
                  <a:txBody>
                    <a:bodyPr/>
                    <a:lstStyle/>
                    <a:p>
                      <a:endParaRPr lang="zh-CN" altLang="en-US" sz="4000"/>
                    </a:p>
                  </a:txBody>
                  <a:tcPr marL="91434" marR="91434" marT="60965" marB="60965" anchor="ctr" anchorCtr="1"/>
                </a:tc>
                <a:tc>
                  <a:txBody>
                    <a:bodyPr/>
                    <a:lstStyle/>
                    <a:p>
                      <a:endParaRPr lang="zh-CN" altLang="en-US" sz="4000" dirty="0"/>
                    </a:p>
                  </a:txBody>
                  <a:tcPr marL="91434" marR="91434" marT="60965" marB="60965" anchor="ctr" anchorCtr="1"/>
                </a:tc>
                <a:tc>
                  <a:txBody>
                    <a:bodyPr/>
                    <a:lstStyle/>
                    <a:p>
                      <a:endParaRPr lang="zh-CN" altLang="en-US" sz="4000"/>
                    </a:p>
                  </a:txBody>
                  <a:tcPr marL="91434" marR="91434" marT="60965" marB="60965" anchor="ctr" anchorCtr="1"/>
                </a:tc>
                <a:tc rowSpan="3">
                  <a:txBody>
                    <a:bodyPr/>
                    <a:lstStyle/>
                    <a:p>
                      <a:endParaRPr lang="zh-CN" altLang="en-US" sz="4000" dirty="0"/>
                    </a:p>
                  </a:txBody>
                  <a:tcPr marL="91434" marR="91434" marT="60965" marB="60965" anchor="ctr" anchorCtr="1"/>
                </a:tc>
              </a:tr>
              <a:tr h="992224">
                <a:tc>
                  <a:txBody>
                    <a:bodyPr/>
                    <a:lstStyle/>
                    <a:p>
                      <a:endParaRPr lang="zh-CN" altLang="en-US" sz="4000"/>
                    </a:p>
                  </a:txBody>
                  <a:tcPr marL="91434" marR="91434" marT="60965" marB="60965" anchor="ctr" anchorCtr="1"/>
                </a:tc>
                <a:tc>
                  <a:txBody>
                    <a:bodyPr/>
                    <a:lstStyle/>
                    <a:p>
                      <a:endParaRPr lang="zh-CN" altLang="en-US" sz="4000"/>
                    </a:p>
                  </a:txBody>
                  <a:tcPr marL="91434" marR="91434" marT="60965" marB="60965" anchor="ctr" anchorCtr="1"/>
                </a:tc>
                <a:tc>
                  <a:txBody>
                    <a:bodyPr/>
                    <a:lstStyle/>
                    <a:p>
                      <a:endParaRPr lang="zh-CN" altLang="en-US" sz="4000"/>
                    </a:p>
                  </a:txBody>
                  <a:tcPr marL="91434" marR="91434" marT="60965" marB="60965" anchor="ctr" anchorCtr="1"/>
                </a:tc>
                <a:tc vMerge="1">
                  <a:txBody>
                    <a:bodyPr/>
                    <a:lstStyle/>
                    <a:p>
                      <a:endParaRPr lang="zh-CN"/>
                    </a:p>
                  </a:txBody>
                  <a:tcPr anchor="ctr" anchorCtr="1"/>
                </a:tc>
              </a:tr>
              <a:tr h="1477560">
                <a:tc>
                  <a:txBody>
                    <a:bodyPr/>
                    <a:lstStyle/>
                    <a:p>
                      <a:endParaRPr lang="zh-CN" altLang="en-US" sz="4000" dirty="0"/>
                    </a:p>
                  </a:txBody>
                  <a:tcPr marL="91434" marR="91434" marT="60965" marB="60965" anchor="ctr" anchorCtr="1"/>
                </a:tc>
                <a:tc>
                  <a:txBody>
                    <a:bodyPr/>
                    <a:lstStyle/>
                    <a:p>
                      <a:endParaRPr lang="zh-CN" altLang="en-US" sz="4000" dirty="0"/>
                    </a:p>
                  </a:txBody>
                  <a:tcPr marL="91434" marR="91434" marT="60965" marB="60965" anchor="ctr" anchorCtr="1"/>
                </a:tc>
                <a:tc>
                  <a:txBody>
                    <a:bodyPr/>
                    <a:lstStyle/>
                    <a:p>
                      <a:endParaRPr lang="zh-CN" altLang="en-US" sz="4000" dirty="0"/>
                    </a:p>
                  </a:txBody>
                  <a:tcPr marL="91434" marR="91434" marT="60965" marB="60965" anchor="ctr" anchorCtr="1"/>
                </a:tc>
                <a:tc vMerge="1">
                  <a:txBody>
                    <a:bodyPr/>
                    <a:lstStyle/>
                    <a:p>
                      <a:endParaRPr lang="zh-CN"/>
                    </a:p>
                  </a:txBody>
                  <a:tcPr anchor="ctr" anchorCtr="1"/>
                </a:tc>
              </a:tr>
            </a:tbl>
          </a:graphicData>
        </a:graphic>
      </p:graphicFrame>
      <p:sp>
        <p:nvSpPr>
          <p:cNvPr id="5" name="矩形 4"/>
          <p:cNvSpPr>
            <a:spLocks noChangeArrowheads="1"/>
          </p:cNvSpPr>
          <p:nvPr/>
        </p:nvSpPr>
        <p:spPr bwMode="auto">
          <a:xfrm>
            <a:off x="431801" y="3060701"/>
            <a:ext cx="3365500"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4000"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戴红帽子的小女孩</a:t>
            </a:r>
          </a:p>
        </p:txBody>
      </p:sp>
      <p:sp>
        <p:nvSpPr>
          <p:cNvPr id="6" name="矩形 5"/>
          <p:cNvSpPr>
            <a:spLocks noChangeArrowheads="1"/>
          </p:cNvSpPr>
          <p:nvPr/>
        </p:nvSpPr>
        <p:spPr bwMode="auto">
          <a:xfrm>
            <a:off x="3616326" y="3054352"/>
            <a:ext cx="1871663"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4000"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动作描写</a:t>
            </a:r>
          </a:p>
        </p:txBody>
      </p:sp>
      <p:sp>
        <p:nvSpPr>
          <p:cNvPr id="7" name="矩形 6"/>
          <p:cNvSpPr>
            <a:spLocks noChangeArrowheads="1"/>
          </p:cNvSpPr>
          <p:nvPr/>
        </p:nvSpPr>
        <p:spPr bwMode="auto">
          <a:xfrm>
            <a:off x="5280026" y="3033185"/>
            <a:ext cx="2970213"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4000"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往外探着身子</a:t>
            </a:r>
          </a:p>
        </p:txBody>
      </p:sp>
      <p:sp>
        <p:nvSpPr>
          <p:cNvPr id="8" name="矩形 7"/>
          <p:cNvSpPr>
            <a:spLocks noChangeArrowheads="1"/>
          </p:cNvSpPr>
          <p:nvPr/>
        </p:nvSpPr>
        <p:spPr bwMode="auto">
          <a:xfrm>
            <a:off x="611189" y="4074585"/>
            <a:ext cx="3006725"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4000"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扎蝴蝶结的女孩</a:t>
            </a:r>
          </a:p>
        </p:txBody>
      </p:sp>
      <p:sp>
        <p:nvSpPr>
          <p:cNvPr id="9" name="矩形 8"/>
          <p:cNvSpPr>
            <a:spLocks noChangeArrowheads="1"/>
          </p:cNvSpPr>
          <p:nvPr/>
        </p:nvSpPr>
        <p:spPr bwMode="auto">
          <a:xfrm>
            <a:off x="3611564" y="4087285"/>
            <a:ext cx="1871662"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4000"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动作描写</a:t>
            </a:r>
          </a:p>
        </p:txBody>
      </p:sp>
      <p:sp>
        <p:nvSpPr>
          <p:cNvPr id="10" name="矩形 9"/>
          <p:cNvSpPr>
            <a:spLocks noChangeArrowheads="1"/>
          </p:cNvSpPr>
          <p:nvPr/>
        </p:nvSpPr>
        <p:spPr bwMode="auto">
          <a:xfrm>
            <a:off x="5372101" y="4057651"/>
            <a:ext cx="2970213"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4000"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站了起来</a:t>
            </a:r>
          </a:p>
        </p:txBody>
      </p:sp>
      <p:sp>
        <p:nvSpPr>
          <p:cNvPr id="11" name="矩形 10"/>
          <p:cNvSpPr>
            <a:spLocks noChangeArrowheads="1"/>
          </p:cNvSpPr>
          <p:nvPr/>
        </p:nvSpPr>
        <p:spPr bwMode="auto">
          <a:xfrm>
            <a:off x="611188" y="5033435"/>
            <a:ext cx="2933700"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auto" latinLnBrk="0" hangingPunct="0">
              <a:lnSpc>
                <a:spcPct val="100000"/>
              </a:lnSpc>
              <a:spcBef>
                <a:spcPts val="0"/>
              </a:spcBef>
              <a:spcAft>
                <a:spcPts val="0"/>
              </a:spcAft>
              <a:buClrTx/>
              <a:buSzTx/>
              <a:buFontTx/>
              <a:buNone/>
              <a:defRPr/>
            </a:pPr>
            <a:r>
              <a:rPr kumimoji="0" lang="zh-CN" altLang="en-US" sz="4000"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搂着小弟弟的红领巾</a:t>
            </a:r>
          </a:p>
        </p:txBody>
      </p:sp>
      <p:sp>
        <p:nvSpPr>
          <p:cNvPr id="12" name="矩形 11"/>
          <p:cNvSpPr>
            <a:spLocks noChangeArrowheads="1"/>
          </p:cNvSpPr>
          <p:nvPr/>
        </p:nvSpPr>
        <p:spPr bwMode="auto">
          <a:xfrm>
            <a:off x="3611564" y="5217585"/>
            <a:ext cx="1871662"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4000"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神态描写</a:t>
            </a:r>
          </a:p>
        </p:txBody>
      </p:sp>
      <p:sp>
        <p:nvSpPr>
          <p:cNvPr id="13" name="矩形 12"/>
          <p:cNvSpPr>
            <a:spLocks noChangeArrowheads="1"/>
          </p:cNvSpPr>
          <p:nvPr/>
        </p:nvSpPr>
        <p:spPr bwMode="auto">
          <a:xfrm>
            <a:off x="5414964" y="5033434"/>
            <a:ext cx="2195512"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4000"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全神贯注地注视</a:t>
            </a:r>
          </a:p>
        </p:txBody>
      </p:sp>
      <p:sp>
        <p:nvSpPr>
          <p:cNvPr id="14" name="矩形 13"/>
          <p:cNvSpPr>
            <a:spLocks noChangeArrowheads="1"/>
          </p:cNvSpPr>
          <p:nvPr/>
        </p:nvSpPr>
        <p:spPr bwMode="auto">
          <a:xfrm>
            <a:off x="7675564" y="3763435"/>
            <a:ext cx="1092200" cy="2554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00000"/>
              </a:lnSpc>
              <a:spcBef>
                <a:spcPts val="0"/>
              </a:spcBef>
              <a:spcAft>
                <a:spcPts val="0"/>
              </a:spcAft>
              <a:buClrTx/>
              <a:buSzTx/>
              <a:buFontTx/>
              <a:buNone/>
              <a:defRPr/>
            </a:pPr>
            <a:r>
              <a:rPr kumimoji="0" lang="zh-CN" altLang="en-US" sz="4000"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关心比赛</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500"/>
                                        <p:tgtEl>
                                          <p:spTgt spid="10"/>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500"/>
                                        <p:tgtEl>
                                          <p:spTgt spid="13"/>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fade">
                                      <p:cBhvr>
                                        <p:cTn id="5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P spid="11" grpId="0"/>
      <p:bldP spid="12" grpId="0"/>
      <p:bldP spid="13" grpId="0"/>
      <p:bldP spid="14" grpId="0"/>
    </p:bldLst>
  </p:timing>
</p:sld>
</file>

<file path=ppt/slides/slide8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文本框 1"/>
          <p:cNvSpPr txBox="1">
            <a:spLocks noChangeArrowheads="1"/>
          </p:cNvSpPr>
          <p:nvPr/>
        </p:nvSpPr>
        <p:spPr bwMode="auto">
          <a:xfrm>
            <a:off x="522289" y="1056218"/>
            <a:ext cx="8099425"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    （</a:t>
            </a:r>
            <a:r>
              <a:rPr kumimoji="0" lang="en-US" altLang="zh-CN"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2</a:t>
            </a:r>
            <a:r>
              <a:rPr kumimoji="0" lang="zh-CN" altLang="en-US" sz="4265" b="1" i="0" u="none" strike="noStrike" kern="1200" cap="none" spc="0" normalizeH="0" baseline="0" noProof="0">
                <a:ln>
                  <a:noFill/>
                </a:ln>
                <a:solidFill>
                  <a:srgbClr val="C00000"/>
                </a:solidFill>
                <a:effectLst/>
                <a:uLnTx/>
                <a:uFillTx/>
                <a:latin typeface="楷体" panose="02010609060101010101" pitchFamily="49" charset="-122"/>
                <a:ea typeface="楷体" panose="02010609060101010101" pitchFamily="49" charset="-122"/>
                <a:cs typeface="+mn-cs"/>
              </a:rPr>
              <a:t>）小守门员给我留下的印象最深刻。你看，他留着平头，穿着运动装，显得格外精神。他又是那么尽职，对对手严加防备，目光警惕地注视前方，随时准备扑救险球，膝盖磕破了也毫不在意，一副意志力顽强的样子。他真像一个专业的足球守门员！</a:t>
            </a:r>
          </a:p>
        </p:txBody>
      </p:sp>
    </p:spTree>
  </p:cSld>
  <p:clrMapOvr>
    <a:masterClrMapping/>
  </p:clrMapOvr>
  <p:transition spd="slow">
    <p:cover dir="rd"/>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文本框 3"/>
          <p:cNvSpPr txBox="1">
            <a:spLocks noChangeArrowheads="1"/>
          </p:cNvSpPr>
          <p:nvPr/>
        </p:nvSpPr>
        <p:spPr bwMode="auto">
          <a:xfrm>
            <a:off x="827088" y="1526117"/>
            <a:ext cx="7650162" cy="89562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50000"/>
              </a:lnSpc>
              <a:spcBef>
                <a:spcPct val="0"/>
              </a:spcBef>
              <a:spcAft>
                <a:spcPct val="0"/>
              </a:spcAft>
              <a:defRPr/>
            </a:pPr>
            <a:r>
              <a:rPr lang="zh-CN" altLang="en-US" sz="4800" b="1">
                <a:solidFill>
                  <a:prstClr val="black"/>
                </a:solidFill>
                <a:latin typeface="楷体" panose="02010609060101010101" pitchFamily="49" charset="-122"/>
                <a:ea typeface="楷体" panose="02010609060101010101" pitchFamily="49" charset="-122"/>
              </a:rPr>
              <a:t>徘徊      瑞士    点缀    篝火    </a:t>
            </a:r>
            <a:endParaRPr lang="en-US" altLang="zh-CN" sz="4800" b="1">
              <a:solidFill>
                <a:prstClr val="black"/>
              </a:solidFill>
              <a:latin typeface="楷体" panose="02010609060101010101" pitchFamily="49" charset="-122"/>
              <a:ea typeface="楷体" panose="02010609060101010101" pitchFamily="49" charset="-122"/>
            </a:endParaRPr>
          </a:p>
          <a:p>
            <a:pPr defTabSz="1219200" fontAlgn="base">
              <a:lnSpc>
                <a:spcPct val="150000"/>
              </a:lnSpc>
              <a:spcBef>
                <a:spcPct val="0"/>
              </a:spcBef>
              <a:spcAft>
                <a:spcPct val="0"/>
              </a:spcAft>
              <a:defRPr/>
            </a:pPr>
            <a:r>
              <a:rPr lang="zh-CN" altLang="en-US" sz="4800" b="1">
                <a:solidFill>
                  <a:prstClr val="black"/>
                </a:solidFill>
                <a:latin typeface="楷体" panose="02010609060101010101" pitchFamily="49" charset="-122"/>
                <a:ea typeface="楷体" panose="02010609060101010101" pitchFamily="49" charset="-122"/>
              </a:rPr>
              <a:t>萌动      澄澈</a:t>
            </a:r>
            <a:r>
              <a:rPr lang="en-US" altLang="zh-CN" sz="4800" b="1">
                <a:solidFill>
                  <a:prstClr val="black"/>
                </a:solidFill>
                <a:latin typeface="楷体" panose="02010609060101010101" pitchFamily="49" charset="-122"/>
                <a:ea typeface="楷体" panose="02010609060101010101" pitchFamily="49" charset="-122"/>
              </a:rPr>
              <a:t>    </a:t>
            </a:r>
            <a:r>
              <a:rPr lang="zh-CN" altLang="en-US" sz="4800" b="1">
                <a:solidFill>
                  <a:prstClr val="black"/>
                </a:solidFill>
                <a:latin typeface="楷体" panose="02010609060101010101" pitchFamily="49" charset="-122"/>
                <a:ea typeface="楷体" panose="02010609060101010101" pitchFamily="49" charset="-122"/>
              </a:rPr>
              <a:t>旖旎    耄耋  </a:t>
            </a:r>
            <a:endParaRPr lang="en-US" altLang="zh-CN" sz="4800" b="1">
              <a:solidFill>
                <a:prstClr val="black"/>
              </a:solidFill>
              <a:latin typeface="楷体" panose="02010609060101010101" pitchFamily="49" charset="-122"/>
              <a:ea typeface="楷体" panose="02010609060101010101" pitchFamily="49" charset="-122"/>
            </a:endParaRPr>
          </a:p>
          <a:p>
            <a:pPr defTabSz="1219200" fontAlgn="base">
              <a:lnSpc>
                <a:spcPct val="150000"/>
              </a:lnSpc>
              <a:spcBef>
                <a:spcPct val="0"/>
              </a:spcBef>
              <a:spcAft>
                <a:spcPct val="0"/>
              </a:spcAft>
              <a:defRPr/>
            </a:pPr>
            <a:r>
              <a:rPr lang="zh-CN" altLang="en-US" sz="4800" b="1">
                <a:solidFill>
                  <a:prstClr val="black"/>
                </a:solidFill>
                <a:latin typeface="楷体" panose="02010609060101010101" pitchFamily="49" charset="-122"/>
                <a:ea typeface="楷体" panose="02010609060101010101" pitchFamily="49" charset="-122"/>
              </a:rPr>
              <a:t>燕园</a:t>
            </a:r>
            <a:r>
              <a:rPr lang="en-US" altLang="zh-CN" sz="4800" b="1">
                <a:solidFill>
                  <a:prstClr val="black"/>
                </a:solidFill>
                <a:latin typeface="楷体" panose="02010609060101010101" pitchFamily="49" charset="-122"/>
                <a:ea typeface="楷体" panose="02010609060101010101" pitchFamily="49" charset="-122"/>
              </a:rPr>
              <a:t>      </a:t>
            </a:r>
            <a:r>
              <a:rPr lang="zh-CN" altLang="en-US" sz="4800" b="1">
                <a:solidFill>
                  <a:prstClr val="black"/>
                </a:solidFill>
                <a:latin typeface="楷体" panose="02010609060101010101" pitchFamily="49" charset="-122"/>
                <a:ea typeface="楷体" panose="02010609060101010101" pitchFamily="49" charset="-122"/>
              </a:rPr>
              <a:t>莱蒙湖      平沙无垠 </a:t>
            </a:r>
            <a:endParaRPr lang="en-US" altLang="zh-CN" sz="4800" b="1">
              <a:solidFill>
                <a:prstClr val="black"/>
              </a:solidFill>
              <a:latin typeface="楷体" panose="02010609060101010101" pitchFamily="49" charset="-122"/>
              <a:ea typeface="楷体" panose="02010609060101010101" pitchFamily="49" charset="-122"/>
            </a:endParaRPr>
          </a:p>
          <a:p>
            <a:pPr defTabSz="1219200" fontAlgn="base">
              <a:lnSpc>
                <a:spcPct val="150000"/>
              </a:lnSpc>
              <a:spcBef>
                <a:spcPct val="0"/>
              </a:spcBef>
              <a:spcAft>
                <a:spcPct val="0"/>
              </a:spcAft>
              <a:defRPr/>
            </a:pPr>
            <a:r>
              <a:rPr lang="zh-CN" altLang="en-US" sz="4800" b="1">
                <a:solidFill>
                  <a:prstClr val="black"/>
                </a:solidFill>
                <a:latin typeface="楷体" panose="02010609060101010101" pitchFamily="49" charset="-122"/>
                <a:ea typeface="楷体" panose="02010609060101010101" pitchFamily="49" charset="-122"/>
              </a:rPr>
              <a:t>烟波浩渺  碧波万顷    巍峨雄奇  </a:t>
            </a:r>
            <a:endParaRPr lang="en-US" altLang="zh-CN" sz="4800" b="1">
              <a:solidFill>
                <a:prstClr val="black"/>
              </a:solidFill>
              <a:latin typeface="楷体" panose="02010609060101010101" pitchFamily="49" charset="-122"/>
              <a:ea typeface="楷体" panose="02010609060101010101" pitchFamily="49" charset="-122"/>
            </a:endParaRPr>
          </a:p>
        </p:txBody>
      </p:sp>
      <p:sp>
        <p:nvSpPr>
          <p:cNvPr id="12290" name="文本框 2"/>
          <p:cNvSpPr txBox="1">
            <a:spLocks noChangeArrowheads="1"/>
          </p:cNvSpPr>
          <p:nvPr/>
        </p:nvSpPr>
        <p:spPr bwMode="auto">
          <a:xfrm>
            <a:off x="3779839" y="548217"/>
            <a:ext cx="1512887"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FF0000"/>
                </a:solidFill>
                <a:latin typeface="黑体" panose="02010609060101010101" pitchFamily="49" charset="-122"/>
                <a:ea typeface="黑体" panose="02010609060101010101" pitchFamily="49" charset="-122"/>
              </a:rPr>
              <a:t>我会读</a:t>
            </a:r>
          </a:p>
        </p:txBody>
      </p:sp>
      <p:grpSp>
        <p:nvGrpSpPr>
          <p:cNvPr id="2" name="组合 6"/>
          <p:cNvGrpSpPr/>
          <p:nvPr/>
        </p:nvGrpSpPr>
        <p:grpSpPr bwMode="auto">
          <a:xfrm>
            <a:off x="323851" y="416985"/>
            <a:ext cx="2471738" cy="800100"/>
            <a:chOff x="1939528" y="748904"/>
            <a:chExt cx="2472408" cy="600075"/>
          </a:xfrm>
        </p:grpSpPr>
        <p:sp>
          <p:nvSpPr>
            <p:cNvPr id="36" name="任意多边形 35"/>
            <p:cNvSpPr/>
            <p:nvPr>
              <p:custDataLst>
                <p:tags r:id="rId1"/>
              </p:custDataLst>
            </p:nvPr>
          </p:nvSpPr>
          <p:spPr>
            <a:xfrm>
              <a:off x="1939528" y="748904"/>
              <a:ext cx="584358"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字</a:t>
              </a:r>
            </a:p>
          </p:txBody>
        </p:sp>
        <p:sp>
          <p:nvSpPr>
            <p:cNvPr id="37" name="任意多边形 36"/>
            <p:cNvSpPr/>
            <p:nvPr>
              <p:custDataLst>
                <p:tags r:id="rId2"/>
              </p:custDataLst>
            </p:nvPr>
          </p:nvSpPr>
          <p:spPr>
            <a:xfrm>
              <a:off x="2569937" y="748904"/>
              <a:ext cx="584358"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词</a:t>
              </a:r>
            </a:p>
          </p:txBody>
        </p:sp>
        <p:sp>
          <p:nvSpPr>
            <p:cNvPr id="38" name="任意多边形 37"/>
            <p:cNvSpPr/>
            <p:nvPr>
              <p:custDataLst>
                <p:tags r:id="rId3"/>
              </p:custDataLst>
            </p:nvPr>
          </p:nvSpPr>
          <p:spPr>
            <a:xfrm>
              <a:off x="3197169" y="748904"/>
              <a:ext cx="584358"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学</a:t>
              </a:r>
            </a:p>
          </p:txBody>
        </p:sp>
        <p:sp>
          <p:nvSpPr>
            <p:cNvPr id="39" name="任意多边形 38"/>
            <p:cNvSpPr/>
            <p:nvPr>
              <p:custDataLst>
                <p:tags r:id="rId4"/>
              </p:custDataLst>
            </p:nvPr>
          </p:nvSpPr>
          <p:spPr>
            <a:xfrm>
              <a:off x="3827578" y="748904"/>
              <a:ext cx="584358"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习</a:t>
              </a:r>
            </a:p>
          </p:txBody>
        </p:sp>
      </p:grpSp>
      <p:sp>
        <p:nvSpPr>
          <p:cNvPr id="10" name="文本框 3"/>
          <p:cNvSpPr txBox="1">
            <a:spLocks noChangeArrowheads="1"/>
          </p:cNvSpPr>
          <p:nvPr/>
        </p:nvSpPr>
        <p:spPr bwMode="auto">
          <a:xfrm>
            <a:off x="830263" y="1526117"/>
            <a:ext cx="7650162" cy="89562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50000"/>
              </a:lnSpc>
              <a:spcBef>
                <a:spcPct val="0"/>
              </a:spcBef>
              <a:spcAft>
                <a:spcPct val="0"/>
              </a:spcAft>
              <a:defRPr/>
            </a:pPr>
            <a:r>
              <a:rPr lang="zh-CN" altLang="en-US" sz="4800" b="1">
                <a:solidFill>
                  <a:srgbClr val="0000FF"/>
                </a:solidFill>
                <a:latin typeface="楷体" panose="02010609060101010101" pitchFamily="49" charset="-122"/>
                <a:ea typeface="楷体" panose="02010609060101010101" pitchFamily="49" charset="-122"/>
              </a:rPr>
              <a:t>徘徊</a:t>
            </a:r>
            <a:r>
              <a:rPr lang="zh-CN" altLang="en-US" sz="4800" b="1">
                <a:solidFill>
                  <a:prstClr val="black"/>
                </a:solidFill>
                <a:latin typeface="楷体" panose="02010609060101010101" pitchFamily="49" charset="-122"/>
                <a:ea typeface="楷体" panose="02010609060101010101" pitchFamily="49" charset="-122"/>
              </a:rPr>
              <a:t>      </a:t>
            </a:r>
            <a:r>
              <a:rPr lang="zh-CN" altLang="en-US" sz="4800" b="1">
                <a:solidFill>
                  <a:srgbClr val="0000FF"/>
                </a:solidFill>
                <a:latin typeface="楷体" panose="02010609060101010101" pitchFamily="49" charset="-122"/>
                <a:ea typeface="楷体" panose="02010609060101010101" pitchFamily="49" charset="-122"/>
              </a:rPr>
              <a:t>瑞</a:t>
            </a:r>
            <a:r>
              <a:rPr lang="zh-CN" altLang="en-US" sz="4800" b="1">
                <a:solidFill>
                  <a:prstClr val="black"/>
                </a:solidFill>
                <a:latin typeface="楷体" panose="02010609060101010101" pitchFamily="49" charset="-122"/>
                <a:ea typeface="楷体" panose="02010609060101010101" pitchFamily="49" charset="-122"/>
              </a:rPr>
              <a:t>士    点</a:t>
            </a:r>
            <a:r>
              <a:rPr lang="zh-CN" altLang="en-US" sz="4800" b="1">
                <a:solidFill>
                  <a:srgbClr val="0000FF"/>
                </a:solidFill>
                <a:latin typeface="楷体" panose="02010609060101010101" pitchFamily="49" charset="-122"/>
                <a:ea typeface="楷体" panose="02010609060101010101" pitchFamily="49" charset="-122"/>
              </a:rPr>
              <a:t>缀</a:t>
            </a:r>
            <a:r>
              <a:rPr lang="zh-CN" altLang="en-US" sz="4800" b="1">
                <a:solidFill>
                  <a:prstClr val="black"/>
                </a:solidFill>
                <a:latin typeface="楷体" panose="02010609060101010101" pitchFamily="49" charset="-122"/>
                <a:ea typeface="楷体" panose="02010609060101010101" pitchFamily="49" charset="-122"/>
              </a:rPr>
              <a:t>    </a:t>
            </a:r>
            <a:r>
              <a:rPr lang="zh-CN" altLang="en-US" sz="4800" b="1">
                <a:solidFill>
                  <a:srgbClr val="0000FF"/>
                </a:solidFill>
                <a:latin typeface="楷体" panose="02010609060101010101" pitchFamily="49" charset="-122"/>
                <a:ea typeface="楷体" panose="02010609060101010101" pitchFamily="49" charset="-122"/>
              </a:rPr>
              <a:t>篝</a:t>
            </a:r>
            <a:r>
              <a:rPr lang="zh-CN" altLang="en-US" sz="4800" b="1">
                <a:solidFill>
                  <a:prstClr val="black"/>
                </a:solidFill>
                <a:latin typeface="楷体" panose="02010609060101010101" pitchFamily="49" charset="-122"/>
                <a:ea typeface="楷体" panose="02010609060101010101" pitchFamily="49" charset="-122"/>
              </a:rPr>
              <a:t>火    </a:t>
            </a:r>
            <a:endParaRPr lang="en-US" altLang="zh-CN" sz="4800" b="1">
              <a:solidFill>
                <a:prstClr val="black"/>
              </a:solidFill>
              <a:latin typeface="楷体" panose="02010609060101010101" pitchFamily="49" charset="-122"/>
              <a:ea typeface="楷体" panose="02010609060101010101" pitchFamily="49" charset="-122"/>
            </a:endParaRPr>
          </a:p>
          <a:p>
            <a:pPr defTabSz="1219200" fontAlgn="base">
              <a:lnSpc>
                <a:spcPct val="150000"/>
              </a:lnSpc>
              <a:spcBef>
                <a:spcPct val="0"/>
              </a:spcBef>
              <a:spcAft>
                <a:spcPct val="0"/>
              </a:spcAft>
              <a:defRPr/>
            </a:pPr>
            <a:r>
              <a:rPr lang="zh-CN" altLang="en-US" sz="4800" b="1">
                <a:solidFill>
                  <a:srgbClr val="0000FF"/>
                </a:solidFill>
                <a:latin typeface="楷体" panose="02010609060101010101" pitchFamily="49" charset="-122"/>
                <a:ea typeface="楷体" panose="02010609060101010101" pitchFamily="49" charset="-122"/>
              </a:rPr>
              <a:t>萌</a:t>
            </a:r>
            <a:r>
              <a:rPr lang="zh-CN" altLang="en-US" sz="4800" b="1">
                <a:solidFill>
                  <a:prstClr val="black"/>
                </a:solidFill>
                <a:latin typeface="楷体" panose="02010609060101010101" pitchFamily="49" charset="-122"/>
                <a:ea typeface="楷体" panose="02010609060101010101" pitchFamily="49" charset="-122"/>
              </a:rPr>
              <a:t>动      </a:t>
            </a:r>
            <a:r>
              <a:rPr lang="zh-CN" altLang="en-US" sz="4800" b="1">
                <a:solidFill>
                  <a:srgbClr val="0000FF"/>
                </a:solidFill>
                <a:latin typeface="楷体" panose="02010609060101010101" pitchFamily="49" charset="-122"/>
                <a:ea typeface="楷体" panose="02010609060101010101" pitchFamily="49" charset="-122"/>
              </a:rPr>
              <a:t>澄澈</a:t>
            </a:r>
            <a:r>
              <a:rPr lang="en-US" altLang="zh-CN" sz="4800" b="1">
                <a:solidFill>
                  <a:prstClr val="black"/>
                </a:solidFill>
                <a:latin typeface="楷体" panose="02010609060101010101" pitchFamily="49" charset="-122"/>
                <a:ea typeface="楷体" panose="02010609060101010101" pitchFamily="49" charset="-122"/>
              </a:rPr>
              <a:t>    </a:t>
            </a:r>
            <a:r>
              <a:rPr lang="zh-CN" altLang="en-US" sz="4800" b="1">
                <a:solidFill>
                  <a:srgbClr val="0000FF"/>
                </a:solidFill>
                <a:latin typeface="楷体" panose="02010609060101010101" pitchFamily="49" charset="-122"/>
                <a:ea typeface="楷体" panose="02010609060101010101" pitchFamily="49" charset="-122"/>
              </a:rPr>
              <a:t>旖旎</a:t>
            </a:r>
            <a:r>
              <a:rPr lang="zh-CN" altLang="en-US" sz="4800" b="1">
                <a:solidFill>
                  <a:prstClr val="black"/>
                </a:solidFill>
                <a:latin typeface="楷体" panose="02010609060101010101" pitchFamily="49" charset="-122"/>
                <a:ea typeface="楷体" panose="02010609060101010101" pitchFamily="49" charset="-122"/>
              </a:rPr>
              <a:t>    </a:t>
            </a:r>
            <a:r>
              <a:rPr lang="zh-CN" altLang="en-US" sz="4800" b="1">
                <a:solidFill>
                  <a:srgbClr val="0000FF"/>
                </a:solidFill>
                <a:latin typeface="楷体" panose="02010609060101010101" pitchFamily="49" charset="-122"/>
                <a:ea typeface="楷体" panose="02010609060101010101" pitchFamily="49" charset="-122"/>
              </a:rPr>
              <a:t>耄耋</a:t>
            </a:r>
            <a:r>
              <a:rPr lang="zh-CN" altLang="en-US" sz="4800" b="1">
                <a:solidFill>
                  <a:prstClr val="black"/>
                </a:solidFill>
                <a:latin typeface="楷体" panose="02010609060101010101" pitchFamily="49" charset="-122"/>
                <a:ea typeface="楷体" panose="02010609060101010101" pitchFamily="49" charset="-122"/>
              </a:rPr>
              <a:t>  </a:t>
            </a:r>
            <a:endParaRPr lang="en-US" altLang="zh-CN" sz="4800" b="1">
              <a:solidFill>
                <a:prstClr val="black"/>
              </a:solidFill>
              <a:latin typeface="楷体" panose="02010609060101010101" pitchFamily="49" charset="-122"/>
              <a:ea typeface="楷体" panose="02010609060101010101" pitchFamily="49" charset="-122"/>
            </a:endParaRPr>
          </a:p>
          <a:p>
            <a:pPr defTabSz="1219200" fontAlgn="base">
              <a:lnSpc>
                <a:spcPct val="150000"/>
              </a:lnSpc>
              <a:spcBef>
                <a:spcPct val="0"/>
              </a:spcBef>
              <a:spcAft>
                <a:spcPct val="0"/>
              </a:spcAft>
              <a:defRPr/>
            </a:pPr>
            <a:r>
              <a:rPr lang="zh-CN" altLang="en-US" sz="4800" b="1">
                <a:solidFill>
                  <a:srgbClr val="0000FF"/>
                </a:solidFill>
                <a:latin typeface="楷体" panose="02010609060101010101" pitchFamily="49" charset="-122"/>
                <a:ea typeface="楷体" panose="02010609060101010101" pitchFamily="49" charset="-122"/>
              </a:rPr>
              <a:t>燕</a:t>
            </a:r>
            <a:r>
              <a:rPr lang="zh-CN" altLang="en-US" sz="4800" b="1">
                <a:solidFill>
                  <a:prstClr val="black"/>
                </a:solidFill>
                <a:latin typeface="楷体" panose="02010609060101010101" pitchFamily="49" charset="-122"/>
                <a:ea typeface="楷体" panose="02010609060101010101" pitchFamily="49" charset="-122"/>
              </a:rPr>
              <a:t>园</a:t>
            </a:r>
            <a:r>
              <a:rPr lang="en-US" altLang="zh-CN" sz="4800" b="1">
                <a:solidFill>
                  <a:prstClr val="black"/>
                </a:solidFill>
                <a:latin typeface="楷体" panose="02010609060101010101" pitchFamily="49" charset="-122"/>
                <a:ea typeface="楷体" panose="02010609060101010101" pitchFamily="49" charset="-122"/>
              </a:rPr>
              <a:t>      </a:t>
            </a:r>
            <a:r>
              <a:rPr lang="zh-CN" altLang="en-US" sz="4800" b="1">
                <a:solidFill>
                  <a:srgbClr val="0000FF"/>
                </a:solidFill>
                <a:latin typeface="楷体" panose="02010609060101010101" pitchFamily="49" charset="-122"/>
                <a:ea typeface="楷体" panose="02010609060101010101" pitchFamily="49" charset="-122"/>
              </a:rPr>
              <a:t>莱</a:t>
            </a:r>
            <a:r>
              <a:rPr lang="zh-CN" altLang="en-US" sz="4800" b="1">
                <a:solidFill>
                  <a:prstClr val="black"/>
                </a:solidFill>
                <a:latin typeface="楷体" panose="02010609060101010101" pitchFamily="49" charset="-122"/>
                <a:ea typeface="楷体" panose="02010609060101010101" pitchFamily="49" charset="-122"/>
              </a:rPr>
              <a:t>蒙湖      平沙无</a:t>
            </a:r>
            <a:r>
              <a:rPr lang="zh-CN" altLang="en-US" sz="4800" b="1">
                <a:solidFill>
                  <a:srgbClr val="0000FF"/>
                </a:solidFill>
                <a:latin typeface="楷体" panose="02010609060101010101" pitchFamily="49" charset="-122"/>
                <a:ea typeface="楷体" panose="02010609060101010101" pitchFamily="49" charset="-122"/>
              </a:rPr>
              <a:t>垠</a:t>
            </a:r>
            <a:r>
              <a:rPr lang="zh-CN" altLang="en-US" sz="4800" b="1">
                <a:solidFill>
                  <a:prstClr val="black"/>
                </a:solidFill>
                <a:latin typeface="楷体" panose="02010609060101010101" pitchFamily="49" charset="-122"/>
                <a:ea typeface="楷体" panose="02010609060101010101" pitchFamily="49" charset="-122"/>
              </a:rPr>
              <a:t> </a:t>
            </a:r>
            <a:endParaRPr lang="en-US" altLang="zh-CN" sz="4800" b="1">
              <a:solidFill>
                <a:prstClr val="black"/>
              </a:solidFill>
              <a:latin typeface="楷体" panose="02010609060101010101" pitchFamily="49" charset="-122"/>
              <a:ea typeface="楷体" panose="02010609060101010101" pitchFamily="49" charset="-122"/>
            </a:endParaRPr>
          </a:p>
          <a:p>
            <a:pPr defTabSz="1219200" fontAlgn="base">
              <a:lnSpc>
                <a:spcPct val="150000"/>
              </a:lnSpc>
              <a:spcBef>
                <a:spcPct val="0"/>
              </a:spcBef>
              <a:spcAft>
                <a:spcPct val="0"/>
              </a:spcAft>
              <a:defRPr/>
            </a:pPr>
            <a:r>
              <a:rPr lang="zh-CN" altLang="en-US" sz="4800" b="1">
                <a:solidFill>
                  <a:prstClr val="black"/>
                </a:solidFill>
                <a:latin typeface="楷体" panose="02010609060101010101" pitchFamily="49" charset="-122"/>
                <a:ea typeface="楷体" panose="02010609060101010101" pitchFamily="49" charset="-122"/>
              </a:rPr>
              <a:t>烟波浩</a:t>
            </a:r>
            <a:r>
              <a:rPr lang="zh-CN" altLang="en-US" sz="4800" b="1">
                <a:solidFill>
                  <a:srgbClr val="0000FF"/>
                </a:solidFill>
                <a:latin typeface="楷体" panose="02010609060101010101" pitchFamily="49" charset="-122"/>
                <a:ea typeface="楷体" panose="02010609060101010101" pitchFamily="49" charset="-122"/>
              </a:rPr>
              <a:t>渺</a:t>
            </a:r>
            <a:r>
              <a:rPr lang="zh-CN" altLang="en-US" sz="4800" b="1">
                <a:solidFill>
                  <a:prstClr val="black"/>
                </a:solidFill>
                <a:latin typeface="楷体" panose="02010609060101010101" pitchFamily="49" charset="-122"/>
                <a:ea typeface="楷体" panose="02010609060101010101" pitchFamily="49" charset="-122"/>
              </a:rPr>
              <a:t>  碧波万</a:t>
            </a:r>
            <a:r>
              <a:rPr lang="zh-CN" altLang="en-US" sz="4800" b="1">
                <a:solidFill>
                  <a:srgbClr val="0000FF"/>
                </a:solidFill>
                <a:latin typeface="楷体" panose="02010609060101010101" pitchFamily="49" charset="-122"/>
                <a:ea typeface="楷体" panose="02010609060101010101" pitchFamily="49" charset="-122"/>
              </a:rPr>
              <a:t>顷</a:t>
            </a:r>
            <a:r>
              <a:rPr lang="zh-CN" altLang="en-US" sz="4800" b="1">
                <a:solidFill>
                  <a:prstClr val="black"/>
                </a:solidFill>
                <a:latin typeface="楷体" panose="02010609060101010101" pitchFamily="49" charset="-122"/>
                <a:ea typeface="楷体" panose="02010609060101010101" pitchFamily="49" charset="-122"/>
              </a:rPr>
              <a:t>    巍</a:t>
            </a:r>
            <a:r>
              <a:rPr lang="zh-CN" altLang="en-US" sz="4800" b="1">
                <a:solidFill>
                  <a:srgbClr val="0000FF"/>
                </a:solidFill>
                <a:latin typeface="楷体" panose="02010609060101010101" pitchFamily="49" charset="-122"/>
                <a:ea typeface="楷体" panose="02010609060101010101" pitchFamily="49" charset="-122"/>
              </a:rPr>
              <a:t>峨</a:t>
            </a:r>
            <a:r>
              <a:rPr lang="zh-CN" altLang="en-US" sz="4800" b="1">
                <a:solidFill>
                  <a:prstClr val="black"/>
                </a:solidFill>
                <a:latin typeface="楷体" panose="02010609060101010101" pitchFamily="49" charset="-122"/>
                <a:ea typeface="楷体" panose="02010609060101010101" pitchFamily="49" charset="-122"/>
              </a:rPr>
              <a:t>雄奇  </a:t>
            </a:r>
            <a:endParaRPr lang="en-US" altLang="zh-CN" sz="4800" b="1">
              <a:solidFill>
                <a:prstClr val="black"/>
              </a:solidFill>
              <a:latin typeface="楷体" panose="02010609060101010101" pitchFamily="49" charset="-122"/>
              <a:ea typeface="楷体" panose="02010609060101010101" pitchFamily="49" charset="-122"/>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8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标题 1"/>
          <p:cNvSpPr txBox="1">
            <a:spLocks noChangeArrowheads="1"/>
          </p:cNvSpPr>
          <p:nvPr/>
        </p:nvSpPr>
        <p:spPr bwMode="auto">
          <a:xfrm>
            <a:off x="659766" y="2404534"/>
            <a:ext cx="8031163" cy="1897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262626"/>
                </a:solidFill>
                <a:effectLst/>
                <a:uLnTx/>
                <a:uFillTx/>
                <a:latin typeface="楷体" panose="02010609060101010101" pitchFamily="49" charset="-122"/>
                <a:ea typeface="楷体" panose="02010609060101010101" pitchFamily="49" charset="-122"/>
                <a:cs typeface="+mn-cs"/>
              </a:rPr>
              <a:t>习作：把一个人的特点写具体</a:t>
            </a:r>
          </a:p>
        </p:txBody>
      </p:sp>
    </p:spTree>
  </p:cSld>
  <p:clrMapOvr>
    <a:masterClrMapping/>
  </p:clrMapOvr>
  <p:transition spd="slow">
    <p:cover dir="rd"/>
  </p:transition>
</p:sld>
</file>

<file path=ppt/slides/slide8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2"/>
          <p:cNvSpPr>
            <a:spLocks noChangeArrowheads="1"/>
          </p:cNvSpPr>
          <p:nvPr/>
        </p:nvSpPr>
        <p:spPr bwMode="auto">
          <a:xfrm>
            <a:off x="628651" y="1104900"/>
            <a:ext cx="3043238"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C00000"/>
                </a:solidFill>
                <a:effectLst/>
                <a:uLnTx/>
                <a:uFillTx/>
                <a:latin typeface="等线" panose="02010600030101010101" pitchFamily="2" charset="-122"/>
                <a:ea typeface="等线" panose="02010600030101010101" pitchFamily="2" charset="-122"/>
                <a:cs typeface="+mn-cs"/>
              </a:rPr>
              <a:t>❋习作内容</a:t>
            </a:r>
          </a:p>
        </p:txBody>
      </p:sp>
      <p:sp>
        <p:nvSpPr>
          <p:cNvPr id="5" name="矩形 2"/>
          <p:cNvSpPr>
            <a:spLocks noChangeArrowheads="1"/>
          </p:cNvSpPr>
          <p:nvPr/>
        </p:nvSpPr>
        <p:spPr bwMode="auto">
          <a:xfrm>
            <a:off x="628651" y="2523068"/>
            <a:ext cx="8010525"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本次习作的内容是选择一个人，把他的特点写具体。</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795339" y="694267"/>
            <a:ext cx="2684462"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C00000"/>
                </a:solidFill>
                <a:effectLst/>
                <a:uLnTx/>
                <a:uFillTx/>
                <a:latin typeface="等线" panose="02010600030101010101" pitchFamily="2" charset="-122"/>
                <a:ea typeface="等线" panose="02010600030101010101" pitchFamily="2" charset="-122"/>
                <a:cs typeface="+mn-cs"/>
              </a:rPr>
              <a:t>❋写法指导</a:t>
            </a:r>
          </a:p>
        </p:txBody>
      </p:sp>
      <p:sp>
        <p:nvSpPr>
          <p:cNvPr id="3" name="矩形 2"/>
          <p:cNvSpPr>
            <a:spLocks noChangeArrowheads="1"/>
          </p:cNvSpPr>
          <p:nvPr/>
        </p:nvSpPr>
        <p:spPr bwMode="auto">
          <a:xfrm>
            <a:off x="795339" y="1625602"/>
            <a:ext cx="8024812" cy="36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5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80670"/>
                </a:solidFill>
                <a:effectLst/>
                <a:uLnTx/>
                <a:uFillTx/>
                <a:latin typeface="楷体" panose="02010609060101010101" pitchFamily="49" charset="-122"/>
                <a:ea typeface="楷体" panose="02010609060101010101" pitchFamily="49" charset="-122"/>
                <a:cs typeface="+mn-cs"/>
              </a:rPr>
              <a:t>第一步：审题</a:t>
            </a:r>
            <a:endParaRPr kumimoji="0" lang="en-US" altLang="zh-CN" sz="4265" b="1" i="0" u="none" strike="noStrike" kern="1200" cap="none" spc="0" normalizeH="0" baseline="0" noProof="0">
              <a:ln>
                <a:noFill/>
              </a:ln>
              <a:solidFill>
                <a:srgbClr val="C80670"/>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3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从我们每天接触到的人之中选择一个来写，选取最典型的事例来表现他的特点。</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4" name="矩形 3"/>
          <p:cNvSpPr>
            <a:spLocks noChangeArrowheads="1"/>
          </p:cNvSpPr>
          <p:nvPr/>
        </p:nvSpPr>
        <p:spPr bwMode="auto">
          <a:xfrm>
            <a:off x="795339" y="4476752"/>
            <a:ext cx="7672387"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80670"/>
                </a:solidFill>
                <a:effectLst/>
                <a:uLnTx/>
                <a:uFillTx/>
                <a:latin typeface="楷体" panose="02010609060101010101" pitchFamily="49" charset="-122"/>
                <a:ea typeface="楷体" panose="02010609060101010101" pitchFamily="49" charset="-122"/>
                <a:cs typeface="+mn-cs"/>
              </a:rPr>
              <a:t>第二步：立意</a:t>
            </a:r>
            <a:endParaRPr kumimoji="0" lang="en-US" altLang="zh-CN" sz="4265" b="1" i="0" u="none" strike="noStrike" kern="1200" cap="none" spc="0" normalizeH="0" baseline="0" noProof="0">
              <a:ln>
                <a:noFill/>
              </a:ln>
              <a:solidFill>
                <a:srgbClr val="C80670"/>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赞美人物的优秀品质或突出能力。</a:t>
            </a:r>
            <a:endParaRPr kumimoji="0" lang="zh-CN" altLang="en-US" sz="24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linds(horizont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8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noChangeArrowheads="1"/>
          </p:cNvPicPr>
          <p:nvPr/>
        </p:nvPicPr>
        <p:blipFill>
          <a:blip r:embed="rId2" cstate="email"/>
          <a:srcRect/>
          <a:stretch>
            <a:fillRect/>
          </a:stretch>
        </p:blipFill>
        <p:spPr bwMode="auto">
          <a:xfrm>
            <a:off x="3841751" y="1803402"/>
            <a:ext cx="1344613" cy="32152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4" name="矩形 2"/>
          <p:cNvSpPr>
            <a:spLocks noChangeArrowheads="1"/>
          </p:cNvSpPr>
          <p:nvPr/>
        </p:nvSpPr>
        <p:spPr bwMode="auto">
          <a:xfrm>
            <a:off x="533400" y="410633"/>
            <a:ext cx="458330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80670"/>
                </a:solidFill>
                <a:effectLst/>
                <a:uLnTx/>
                <a:uFillTx/>
                <a:latin typeface="楷体" panose="02010609060101010101" pitchFamily="49" charset="-122"/>
                <a:ea typeface="楷体" panose="02010609060101010101" pitchFamily="49" charset="-122"/>
                <a:cs typeface="+mn-cs"/>
              </a:rPr>
              <a:t>第三步：思维导图</a:t>
            </a:r>
            <a:endParaRPr kumimoji="0" lang="zh-CN" altLang="en-US" sz="2400" b="0" i="0" u="none" strike="noStrike" kern="1200" cap="none" spc="0" normalizeH="0" baseline="0" noProof="0">
              <a:ln>
                <a:noFill/>
              </a:ln>
              <a:solidFill>
                <a:srgbClr val="C80670"/>
              </a:solidFill>
              <a:effectLst/>
              <a:uLnTx/>
              <a:uFillTx/>
              <a:latin typeface="Arial" panose="020B0604020202020204" pitchFamily="34" charset="0"/>
              <a:ea typeface="宋体" panose="02010600030101010101" pitchFamily="2" charset="-122"/>
              <a:cs typeface="+mn-cs"/>
            </a:endParaRPr>
          </a:p>
        </p:txBody>
      </p:sp>
      <p:sp>
        <p:nvSpPr>
          <p:cNvPr id="6" name="文本框 5"/>
          <p:cNvSpPr txBox="1">
            <a:spLocks noChangeArrowheads="1"/>
          </p:cNvSpPr>
          <p:nvPr/>
        </p:nvSpPr>
        <p:spPr bwMode="auto">
          <a:xfrm>
            <a:off x="384175" y="1244601"/>
            <a:ext cx="2414588" cy="27176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倔强、淘气、爱发脾气、幽默</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7" name="文本框 6"/>
          <p:cNvSpPr txBox="1">
            <a:spLocks noChangeArrowheads="1"/>
          </p:cNvSpPr>
          <p:nvPr/>
        </p:nvSpPr>
        <p:spPr bwMode="auto">
          <a:xfrm>
            <a:off x="411163" y="3458634"/>
            <a:ext cx="2601912"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招牌动作、连续性动作</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8" name="文本框 7"/>
          <p:cNvSpPr txBox="1">
            <a:spLocks noChangeArrowheads="1"/>
          </p:cNvSpPr>
          <p:nvPr/>
        </p:nvSpPr>
        <p:spPr bwMode="auto">
          <a:xfrm>
            <a:off x="6170613" y="1130301"/>
            <a:ext cx="2659062" cy="27176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助人为乐、热爱活动、工作负责</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0" name="文本框 9"/>
          <p:cNvSpPr txBox="1">
            <a:spLocks noChangeArrowheads="1"/>
          </p:cNvSpPr>
          <p:nvPr/>
        </p:nvSpPr>
        <p:spPr bwMode="auto">
          <a:xfrm>
            <a:off x="6249988" y="3458634"/>
            <a:ext cx="2120900" cy="3374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脸型、眼睛、嘴巴、身材</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1" name="文本框 10"/>
          <p:cNvSpPr txBox="1">
            <a:spLocks noChangeArrowheads="1"/>
          </p:cNvSpPr>
          <p:nvPr/>
        </p:nvSpPr>
        <p:spPr bwMode="auto">
          <a:xfrm>
            <a:off x="3184525" y="1866900"/>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性格</a:t>
            </a:r>
          </a:p>
        </p:txBody>
      </p:sp>
      <p:sp>
        <p:nvSpPr>
          <p:cNvPr id="13" name="文本框 12"/>
          <p:cNvSpPr txBox="1">
            <a:spLocks noChangeArrowheads="1"/>
          </p:cNvSpPr>
          <p:nvPr/>
        </p:nvSpPr>
        <p:spPr bwMode="auto">
          <a:xfrm>
            <a:off x="4672013" y="1555751"/>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品质</a:t>
            </a:r>
          </a:p>
        </p:txBody>
      </p:sp>
      <p:sp>
        <p:nvSpPr>
          <p:cNvPr id="14" name="文本框 13"/>
          <p:cNvSpPr txBox="1">
            <a:spLocks noChangeArrowheads="1"/>
          </p:cNvSpPr>
          <p:nvPr/>
        </p:nvSpPr>
        <p:spPr bwMode="auto">
          <a:xfrm>
            <a:off x="3014663" y="4178300"/>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动作</a:t>
            </a:r>
          </a:p>
        </p:txBody>
      </p:sp>
      <p:sp>
        <p:nvSpPr>
          <p:cNvPr id="15" name="文本框 14"/>
          <p:cNvSpPr txBox="1">
            <a:spLocks noChangeArrowheads="1"/>
          </p:cNvSpPr>
          <p:nvPr/>
        </p:nvSpPr>
        <p:spPr bwMode="auto">
          <a:xfrm>
            <a:off x="4800600" y="3843867"/>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外貌</a:t>
            </a:r>
          </a:p>
        </p:txBody>
      </p:sp>
      <p:sp>
        <p:nvSpPr>
          <p:cNvPr id="17" name="箭头: 右 16"/>
          <p:cNvSpPr/>
          <p:nvPr/>
        </p:nvSpPr>
        <p:spPr bwMode="auto">
          <a:xfrm>
            <a:off x="5661026" y="1217142"/>
            <a:ext cx="460375" cy="1747928"/>
          </a:xfrm>
          <a:prstGeom prst="rightArrow">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1">
            <a:schemeClr val="accent3"/>
          </a:lnRef>
          <a:fillRef idx="2">
            <a:schemeClr val="accent3"/>
          </a:fillRef>
          <a:effectRef idx="1">
            <a:schemeClr val="accent3"/>
          </a:effectRef>
          <a:fontRef idx="minor">
            <a:schemeClr val="dk1"/>
          </a:fontRef>
        </p:style>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19" name="箭头: 右 18"/>
          <p:cNvSpPr/>
          <p:nvPr/>
        </p:nvSpPr>
        <p:spPr bwMode="auto">
          <a:xfrm>
            <a:off x="5740401" y="3465042"/>
            <a:ext cx="460375" cy="1747928"/>
          </a:xfrm>
          <a:prstGeom prst="rightArrow">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1">
            <a:schemeClr val="accent3"/>
          </a:lnRef>
          <a:fillRef idx="2">
            <a:schemeClr val="accent3"/>
          </a:fillRef>
          <a:effectRef idx="1">
            <a:schemeClr val="accent3"/>
          </a:effectRef>
          <a:fontRef idx="minor">
            <a:schemeClr val="dk1"/>
          </a:fontRef>
        </p:style>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18" name="箭头: 左 17"/>
          <p:cNvSpPr/>
          <p:nvPr/>
        </p:nvSpPr>
        <p:spPr bwMode="auto">
          <a:xfrm>
            <a:off x="2695576" y="1534641"/>
            <a:ext cx="493713" cy="1747928"/>
          </a:xfrm>
          <a:prstGeom prst="leftArrow">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1">
            <a:schemeClr val="accent3"/>
          </a:lnRef>
          <a:fillRef idx="2">
            <a:schemeClr val="accent3"/>
          </a:fillRef>
          <a:effectRef idx="1">
            <a:schemeClr val="accent3"/>
          </a:effectRef>
          <a:fontRef idx="minor">
            <a:schemeClr val="dk1"/>
          </a:fontRef>
        </p:style>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21" name="箭头: 左 20"/>
          <p:cNvSpPr/>
          <p:nvPr/>
        </p:nvSpPr>
        <p:spPr bwMode="auto">
          <a:xfrm>
            <a:off x="2470151" y="3797358"/>
            <a:ext cx="493713" cy="1747928"/>
          </a:xfrm>
          <a:prstGeom prst="leftArrow">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1">
            <a:schemeClr val="accent3"/>
          </a:lnRef>
          <a:fillRef idx="2">
            <a:schemeClr val="accent3"/>
          </a:fillRef>
          <a:effectRef idx="1">
            <a:schemeClr val="accent3"/>
          </a:effectRef>
          <a:fontRef idx="minor">
            <a:schemeClr val="dk1"/>
          </a:fontRef>
        </p:style>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8207" name="椭圆 19"/>
          <p:cNvSpPr>
            <a:spLocks noChangeArrowheads="1"/>
          </p:cNvSpPr>
          <p:nvPr/>
        </p:nvSpPr>
        <p:spPr bwMode="auto">
          <a:xfrm>
            <a:off x="4262438" y="1126806"/>
            <a:ext cx="914400" cy="1237336"/>
          </a:xfrm>
          <a:prstGeom prst="ellipse">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14:hiddenLine>
            </a:ext>
          </a:extLst>
        </p:spPr>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8208" name="椭圆 21"/>
          <p:cNvSpPr>
            <a:spLocks noChangeArrowheads="1"/>
          </p:cNvSpPr>
          <p:nvPr/>
        </p:nvSpPr>
        <p:spPr bwMode="auto">
          <a:xfrm>
            <a:off x="3271838" y="1605172"/>
            <a:ext cx="914400" cy="1237336"/>
          </a:xfrm>
          <a:prstGeom prst="ellipse">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14:hiddenLine>
            </a:ext>
          </a:extLst>
        </p:spPr>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endParaRPr>
          </a:p>
        </p:txBody>
      </p:sp>
      <p:grpSp>
        <p:nvGrpSpPr>
          <p:cNvPr id="2" name="组合 9219"/>
          <p:cNvGrpSpPr/>
          <p:nvPr/>
        </p:nvGrpSpPr>
        <p:grpSpPr bwMode="auto">
          <a:xfrm>
            <a:off x="3571873" y="3458266"/>
            <a:ext cx="1834156" cy="956510"/>
            <a:chOff x="3889074" y="2591739"/>
            <a:chExt cx="1833859" cy="718088"/>
          </a:xfrm>
        </p:grpSpPr>
        <p:sp>
          <p:nvSpPr>
            <p:cNvPr id="9217" name="矩形: 剪去单角 9216"/>
            <p:cNvSpPr/>
            <p:nvPr/>
          </p:nvSpPr>
          <p:spPr bwMode="auto">
            <a:xfrm>
              <a:off x="3987483" y="2591739"/>
              <a:ext cx="1179321" cy="718088"/>
            </a:xfrm>
            <a:prstGeom prst="snip1Rect">
              <a:avLst/>
            </a:prstGeom>
            <a:solidFill>
              <a:schemeClr val="bg1">
                <a:alpha val="80000"/>
              </a:schemeClr>
            </a:solidFill>
            <a:ln>
              <a:noFill/>
            </a:ln>
          </p:spPr>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8211" name="文本框 9217"/>
            <p:cNvSpPr txBox="1">
              <a:spLocks noChangeArrowheads="1"/>
            </p:cNvSpPr>
            <p:nvPr/>
          </p:nvSpPr>
          <p:spPr bwMode="auto">
            <a:xfrm>
              <a:off x="3889074" y="2595195"/>
              <a:ext cx="1833859" cy="5620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写什么</a:t>
              </a:r>
            </a:p>
          </p:txBody>
        </p:sp>
      </p:grpSp>
      <p:sp>
        <p:nvSpPr>
          <p:cNvPr id="23" name="文本框 22"/>
          <p:cNvSpPr txBox="1">
            <a:spLocks noChangeArrowheads="1"/>
          </p:cNvSpPr>
          <p:nvPr/>
        </p:nvSpPr>
        <p:spPr bwMode="auto">
          <a:xfrm>
            <a:off x="4011613" y="4936067"/>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语言</a:t>
            </a:r>
          </a:p>
        </p:txBody>
      </p:sp>
      <p:sp>
        <p:nvSpPr>
          <p:cNvPr id="24" name="文本框 23"/>
          <p:cNvSpPr txBox="1">
            <a:spLocks noChangeArrowheads="1"/>
          </p:cNvSpPr>
          <p:nvPr/>
        </p:nvSpPr>
        <p:spPr bwMode="auto">
          <a:xfrm>
            <a:off x="2239964" y="5782734"/>
            <a:ext cx="61309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口头禅、特定语境的语言</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5" name="箭头: 右 24"/>
          <p:cNvSpPr/>
          <p:nvPr/>
        </p:nvSpPr>
        <p:spPr bwMode="auto">
          <a:xfrm rot="7261014">
            <a:off x="3599922" y="4775421"/>
            <a:ext cx="613833" cy="1747928"/>
          </a:xfrm>
          <a:prstGeom prst="rightArrow">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1">
            <a:schemeClr val="accent3"/>
          </a:lnRef>
          <a:fillRef idx="2">
            <a:schemeClr val="accent3"/>
          </a:fillRef>
          <a:effectRef idx="1">
            <a:schemeClr val="accent3"/>
          </a:effectRef>
          <a:fontRef idx="minor">
            <a:schemeClr val="dk1"/>
          </a:fontRef>
        </p:style>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right)">
                                      <p:cBhvr>
                                        <p:cTn id="15" dur="500"/>
                                        <p:tgtEl>
                                          <p:spTgt spid="11"/>
                                        </p:tgtEl>
                                      </p:cBhvr>
                                    </p:animEffect>
                                  </p:childTnLst>
                                </p:cTn>
                              </p:par>
                              <p:par>
                                <p:cTn id="16" presetID="22" presetClass="entr" presetSubtype="2"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right)">
                                      <p:cBhvr>
                                        <p:cTn id="18" dur="500"/>
                                        <p:tgtEl>
                                          <p:spTgt spid="18"/>
                                        </p:tgtEl>
                                      </p:cBhvr>
                                    </p:animEffect>
                                  </p:childTnLst>
                                </p:cTn>
                              </p:par>
                              <p:par>
                                <p:cTn id="19" presetID="22" presetClass="entr" presetSubtype="2"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right)">
                                      <p:cBhvr>
                                        <p:cTn id="21" dur="500"/>
                                        <p:tgtEl>
                                          <p:spTgt spid="6"/>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wipe(left)">
                                      <p:cBhvr>
                                        <p:cTn id="29" dur="500"/>
                                        <p:tgtEl>
                                          <p:spTgt spid="8"/>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wipe(left)">
                                      <p:cBhvr>
                                        <p:cTn id="32" dur="500"/>
                                        <p:tgtEl>
                                          <p:spTgt spid="1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wipe(left)">
                                      <p:cBhvr>
                                        <p:cTn id="37" dur="500"/>
                                        <p:tgtEl>
                                          <p:spTgt spid="15"/>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wipe(left)">
                                      <p:cBhvr>
                                        <p:cTn id="43" dur="500"/>
                                        <p:tgtEl>
                                          <p:spTgt spid="10"/>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left)">
                                      <p:cBhvr>
                                        <p:cTn id="48" dur="500"/>
                                        <p:tgtEl>
                                          <p:spTgt spid="1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wipe(left)">
                                      <p:cBhvr>
                                        <p:cTn id="51" dur="500"/>
                                        <p:tgtEl>
                                          <p:spTgt spid="21"/>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7"/>
                                        </p:tgtEl>
                                        <p:attrNameLst>
                                          <p:attrName>style.visibility</p:attrName>
                                        </p:attrNameLst>
                                      </p:cBhvr>
                                      <p:to>
                                        <p:strVal val="visible"/>
                                      </p:to>
                                    </p:set>
                                    <p:animEffect transition="in" filter="wipe(left)">
                                      <p:cBhvr>
                                        <p:cTn id="54" dur="500"/>
                                        <p:tgtEl>
                                          <p:spTgt spid="7"/>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wipe(left)">
                                      <p:cBhvr>
                                        <p:cTn id="59" dur="500"/>
                                        <p:tgtEl>
                                          <p:spTgt spid="23"/>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wipe(left)">
                                      <p:cBhvr>
                                        <p:cTn id="62" dur="500"/>
                                        <p:tgtEl>
                                          <p:spTgt spid="25"/>
                                        </p:tgtEl>
                                      </p:cBhvr>
                                    </p:animEffect>
                                  </p:childTnLst>
                                </p:cTn>
                              </p:par>
                              <p:par>
                                <p:cTn id="63" presetID="22" presetClass="entr" presetSubtype="8" fill="hold" grpId="0" nodeType="with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wipe(left)">
                                      <p:cBhvr>
                                        <p:cTn id="6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10" grpId="0"/>
      <p:bldP spid="11" grpId="0"/>
      <p:bldP spid="13" grpId="0"/>
      <p:bldP spid="14" grpId="0"/>
      <p:bldP spid="15" grpId="0"/>
      <p:bldP spid="17" grpId="0" animBg="1"/>
      <p:bldP spid="19" grpId="0" animBg="1"/>
      <p:bldP spid="18" grpId="0" animBg="1"/>
      <p:bldP spid="21" grpId="0" animBg="1"/>
      <p:bldP spid="23" grpId="0"/>
      <p:bldP spid="24" grpId="0"/>
      <p:bldP spid="25" grpId="0" animBg="1"/>
    </p:bldLst>
  </p:timing>
</p:sld>
</file>

<file path=ppt/slides/slide8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图片 3"/>
          <p:cNvPicPr>
            <a:picLocks noChangeAspect="1" noChangeArrowheads="1"/>
          </p:cNvPicPr>
          <p:nvPr/>
        </p:nvPicPr>
        <p:blipFill>
          <a:blip r:embed="rId2" cstate="email"/>
          <a:srcRect/>
          <a:stretch>
            <a:fillRect/>
          </a:stretch>
        </p:blipFill>
        <p:spPr bwMode="auto">
          <a:xfrm>
            <a:off x="801689" y="1854202"/>
            <a:ext cx="1057275" cy="27135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组合 6"/>
          <p:cNvGrpSpPr/>
          <p:nvPr/>
        </p:nvGrpSpPr>
        <p:grpSpPr bwMode="auto">
          <a:xfrm>
            <a:off x="639764" y="3072164"/>
            <a:ext cx="1834156" cy="922470"/>
            <a:chOff x="1073098" y="3824051"/>
            <a:chExt cx="1833859" cy="692571"/>
          </a:xfrm>
        </p:grpSpPr>
        <p:sp>
          <p:nvSpPr>
            <p:cNvPr id="6" name="矩形: 一个圆顶角，剪去另一个顶角 5"/>
            <p:cNvSpPr/>
            <p:nvPr/>
          </p:nvSpPr>
          <p:spPr bwMode="auto">
            <a:xfrm>
              <a:off x="1142937" y="3824051"/>
              <a:ext cx="1350743" cy="692571"/>
            </a:xfrm>
            <a:prstGeom prst="snipRoundRect">
              <a:avLst/>
            </a:prstGeom>
            <a:ln w="9525">
              <a:solidFill>
                <a:srgbClr val="000000"/>
              </a:solidFill>
              <a:miter lim="800000"/>
            </a:ln>
            <a:extLst>
              <a:ext uri="{909E8E84-426E-40DD-AFC4-6F175D3DCCD1}">
                <a14:hiddenFill xmlns:a14="http://schemas.microsoft.com/office/drawing/2010/main" xmlns="">
                  <a:solidFill>
                    <a:srgbClr val="FFFFFF"/>
                  </a:solidFill>
                </a14:hiddenFill>
              </a:ext>
            </a:extLst>
          </p:spPr>
          <p:style>
            <a:lnRef idx="2">
              <a:schemeClr val="accent6"/>
            </a:lnRef>
            <a:fillRef idx="1">
              <a:schemeClr val="lt1"/>
            </a:fillRef>
            <a:effectRef idx="0">
              <a:schemeClr val="accent6"/>
            </a:effectRef>
            <a:fontRef idx="minor">
              <a:schemeClr val="dk1"/>
            </a:fontRef>
          </p:style>
          <p:txBody>
            <a:bodyPr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9220" name="文本框 4"/>
            <p:cNvSpPr txBox="1">
              <a:spLocks noChangeArrowheads="1"/>
            </p:cNvSpPr>
            <p:nvPr/>
          </p:nvSpPr>
          <p:spPr bwMode="auto">
            <a:xfrm>
              <a:off x="1073098" y="3844053"/>
              <a:ext cx="1833859" cy="5620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怎么写</a:t>
              </a:r>
            </a:p>
          </p:txBody>
        </p:sp>
      </p:grpSp>
      <p:sp>
        <p:nvSpPr>
          <p:cNvPr id="14" name="空心弧 13"/>
          <p:cNvSpPr/>
          <p:nvPr/>
        </p:nvSpPr>
        <p:spPr>
          <a:xfrm rot="16200000">
            <a:off x="968905" y="2794531"/>
            <a:ext cx="4129617" cy="1622425"/>
          </a:xfrm>
          <a:prstGeom prst="blockArc">
            <a:avLst>
              <a:gd name="adj1" fmla="val 11712720"/>
              <a:gd name="adj2" fmla="val 20812033"/>
              <a:gd name="adj3" fmla="val 6202"/>
            </a:avLst>
          </a:prstGeom>
          <a:solidFill>
            <a:srgbClr val="7D5959"/>
          </a:solidFill>
          <a:ln>
            <a:noFill/>
          </a:ln>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5" name="文本框 14"/>
          <p:cNvSpPr txBox="1">
            <a:spLocks noChangeArrowheads="1"/>
          </p:cNvSpPr>
          <p:nvPr/>
        </p:nvSpPr>
        <p:spPr bwMode="auto">
          <a:xfrm>
            <a:off x="2801938" y="1735667"/>
            <a:ext cx="4697412"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开头：简介人物特点</a:t>
            </a:r>
          </a:p>
        </p:txBody>
      </p:sp>
      <p:sp>
        <p:nvSpPr>
          <p:cNvPr id="16" name="文本框 15"/>
          <p:cNvSpPr txBox="1">
            <a:spLocks noChangeArrowheads="1"/>
          </p:cNvSpPr>
          <p:nvPr/>
        </p:nvSpPr>
        <p:spPr bwMode="auto">
          <a:xfrm>
            <a:off x="2801939" y="3151718"/>
            <a:ext cx="54578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中间：选取典型事例写人</a:t>
            </a:r>
          </a:p>
        </p:txBody>
      </p:sp>
      <p:sp>
        <p:nvSpPr>
          <p:cNvPr id="17" name="文本框 16"/>
          <p:cNvSpPr txBox="1">
            <a:spLocks noChangeArrowheads="1"/>
          </p:cNvSpPr>
          <p:nvPr/>
        </p:nvSpPr>
        <p:spPr bwMode="auto">
          <a:xfrm>
            <a:off x="2801939" y="4567767"/>
            <a:ext cx="54578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结尾：总结全文，照应开头</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left)">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wipe(left)">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Lst>
  </p:timing>
</p:sld>
</file>

<file path=ppt/slides/slide8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3"/>
          <p:cNvSpPr>
            <a:spLocks noChangeArrowheads="1"/>
          </p:cNvSpPr>
          <p:nvPr/>
        </p:nvSpPr>
        <p:spPr bwMode="auto">
          <a:xfrm>
            <a:off x="820739" y="2173819"/>
            <a:ext cx="7689850" cy="4522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选取典型事例，抓住人物的外貌、语言、动作、神态等来直接描写，还可以描述周围人的反应，间接写出人物的特点。</a:t>
            </a:r>
          </a:p>
        </p:txBody>
      </p:sp>
      <p:sp>
        <p:nvSpPr>
          <p:cNvPr id="10242" name="矩形 1"/>
          <p:cNvSpPr>
            <a:spLocks noChangeArrowheads="1"/>
          </p:cNvSpPr>
          <p:nvPr/>
        </p:nvSpPr>
        <p:spPr bwMode="auto">
          <a:xfrm>
            <a:off x="820738" y="1253067"/>
            <a:ext cx="3143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80670"/>
                </a:solidFill>
                <a:effectLst/>
                <a:uLnTx/>
                <a:uFillTx/>
                <a:latin typeface="楷体" panose="02010609060101010101" pitchFamily="49" charset="-122"/>
                <a:ea typeface="楷体" panose="02010609060101010101" pitchFamily="49" charset="-122"/>
                <a:cs typeface="+mn-cs"/>
              </a:rPr>
              <a:t>第四步：方法</a:t>
            </a:r>
            <a:endParaRPr kumimoji="0" lang="zh-CN" altLang="en-US" sz="2135" b="0" i="0" u="none" strike="noStrike" kern="1200" cap="none" spc="0" normalizeH="0" baseline="0" noProof="0">
              <a:ln>
                <a:noFill/>
              </a:ln>
              <a:solidFill>
                <a:srgbClr val="C80670"/>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接连接符 3"/>
          <p:cNvCxnSpPr/>
          <p:nvPr/>
        </p:nvCxnSpPr>
        <p:spPr>
          <a:xfrm>
            <a:off x="6664325" y="1191686"/>
            <a:ext cx="0" cy="5058833"/>
          </a:xfrm>
          <a:prstGeom prst="line">
            <a:avLst/>
          </a:prstGeom>
          <a:ln>
            <a:prstDash val="lgDash"/>
          </a:ln>
        </p:spPr>
        <p:style>
          <a:lnRef idx="2">
            <a:schemeClr val="accent6"/>
          </a:lnRef>
          <a:fillRef idx="0">
            <a:schemeClr val="accent6"/>
          </a:fillRef>
          <a:effectRef idx="1">
            <a:schemeClr val="accent6"/>
          </a:effectRef>
          <a:fontRef idx="minor">
            <a:schemeClr val="tx1"/>
          </a:fontRef>
        </p:style>
      </p:cxnSp>
      <p:sp>
        <p:nvSpPr>
          <p:cNvPr id="11266" name="矩形 8"/>
          <p:cNvSpPr>
            <a:spLocks noChangeArrowheads="1"/>
          </p:cNvSpPr>
          <p:nvPr/>
        </p:nvSpPr>
        <p:spPr bwMode="auto">
          <a:xfrm>
            <a:off x="1979613" y="1100669"/>
            <a:ext cx="3427412" cy="2086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35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C80670"/>
                </a:solidFill>
                <a:effectLst/>
                <a:uLnTx/>
                <a:uFillTx/>
                <a:latin typeface="楷体" panose="02010609060101010101" pitchFamily="49" charset="-122"/>
                <a:ea typeface="楷体" panose="02010609060101010101" pitchFamily="49" charset="-122"/>
                <a:cs typeface="+mn-cs"/>
              </a:rPr>
              <a:t>爱搞笑的妈妈</a:t>
            </a:r>
          </a:p>
        </p:txBody>
      </p:sp>
      <p:sp>
        <p:nvSpPr>
          <p:cNvPr id="11267" name="矩形 9"/>
          <p:cNvSpPr>
            <a:spLocks noChangeArrowheads="1"/>
          </p:cNvSpPr>
          <p:nvPr/>
        </p:nvSpPr>
        <p:spPr bwMode="auto">
          <a:xfrm>
            <a:off x="557214" y="2051052"/>
            <a:ext cx="6016625" cy="5408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我的妈妈眉清目秀，看上去文雅端庄，不熟悉她的人都夸她气质好。</a:t>
            </a:r>
            <a:r>
              <a:rPr kumimoji="0" lang="zh-CN" altLang="en-US" sz="4265" b="1" i="0" u="none" strike="noStrike" kern="1200" cap="none" spc="0" normalizeH="0" baseline="30000" noProof="0">
                <a:ln>
                  <a:noFill/>
                </a:ln>
                <a:solidFill>
                  <a:srgbClr val="C80670"/>
                </a:solidFill>
                <a:effectLst/>
                <a:uLnTx/>
                <a:uFillTx/>
                <a:latin typeface="楷体" panose="02010609060101010101" pitchFamily="49" charset="-122"/>
                <a:ea typeface="楷体" panose="02010609060101010101" pitchFamily="49" charset="-122"/>
                <a:cs typeface="+mn-cs"/>
              </a:rPr>
              <a:t>①</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她外表看起来恬静、温和，其实内心住着一个卓别林，特别喜欢搞笑。</a:t>
            </a:r>
            <a:endParaRPr kumimoji="0" lang="zh-CN" altLang="en-US" sz="4265" b="1" i="0" u="none" strike="noStrike" kern="1200" cap="none" spc="0" normalizeH="0" baseline="3000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1" name="矩形 10"/>
          <p:cNvSpPr/>
          <p:nvPr/>
        </p:nvSpPr>
        <p:spPr>
          <a:xfrm>
            <a:off x="6756400" y="1803400"/>
            <a:ext cx="2063750" cy="5840060"/>
          </a:xfrm>
          <a:prstGeom prst="rect">
            <a:avLst/>
          </a:prstGeom>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3735" b="1" i="0" u="none" strike="noStrike" kern="1200" cap="none" spc="0" normalizeH="0" baseline="0" noProof="0" dirty="0">
                <a:ln>
                  <a:noFill/>
                </a:ln>
                <a:solidFill>
                  <a:srgbClr val="C80670"/>
                </a:solidFill>
                <a:effectLst/>
                <a:uLnTx/>
                <a:uFillTx/>
                <a:latin typeface="等线" panose="02010600030101010101" pitchFamily="2" charset="-122"/>
                <a:ea typeface="等线" panose="02010600030101010101" pitchFamily="2" charset="-122"/>
                <a:cs typeface="+mn-cs"/>
              </a:rPr>
              <a:t>    ①描写妈妈的外貌特点：眉清目秀，看上去文雅端庄。</a:t>
            </a:r>
          </a:p>
        </p:txBody>
      </p:sp>
      <p:sp>
        <p:nvSpPr>
          <p:cNvPr id="8" name="矩形 7"/>
          <p:cNvSpPr/>
          <p:nvPr/>
        </p:nvSpPr>
        <p:spPr>
          <a:xfrm>
            <a:off x="511176" y="357718"/>
            <a:ext cx="241617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C00000"/>
                </a:solidFill>
                <a:effectLst/>
                <a:uLnTx/>
                <a:uFillTx/>
                <a:latin typeface="等线" panose="02010600030101010101" pitchFamily="2" charset="-122"/>
                <a:ea typeface="等线" panose="02010600030101010101" pitchFamily="2" charset="-122"/>
                <a:cs typeface="+mn-cs"/>
              </a:rPr>
              <a:t>❋佳作引路</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8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矩形 2"/>
          <p:cNvSpPr>
            <a:spLocks noChangeArrowheads="1"/>
          </p:cNvSpPr>
          <p:nvPr/>
        </p:nvSpPr>
        <p:spPr bwMode="auto">
          <a:xfrm>
            <a:off x="180975" y="814917"/>
            <a:ext cx="8782050" cy="79682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妈妈喜欢“舞文弄墨”，偶尔写点小诗。一天，爸爸难得有空，正斜靠在沙发上看报，妈妈则兴致勃勃地叫爸爸欣赏她为我写的诗。只听她深情地吟诵道：</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亲爱的小妹妹</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你是否去过香港</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那里有金色的沙滩</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还有迷人的海湾</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”妈妈刚念了几句，就被爸爸打断了：</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你这也叫诗？</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妈妈怔了一会儿，转头和颜悦色近乎讨好</a:t>
            </a:r>
            <a:endParaRPr kumimoji="0" lang="zh-CN" altLang="en-US" sz="4265" b="1" i="0" u="none" strike="noStrike" kern="1200" cap="none" spc="0" normalizeH="0" baseline="3000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8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7115175" y="563034"/>
            <a:ext cx="0" cy="5835651"/>
          </a:xfrm>
          <a:prstGeom prst="line">
            <a:avLst/>
          </a:prstGeom>
          <a:ln>
            <a:prstDash val="lgDash"/>
          </a:ln>
        </p:spPr>
        <p:style>
          <a:lnRef idx="2">
            <a:schemeClr val="accent6"/>
          </a:lnRef>
          <a:fillRef idx="0">
            <a:schemeClr val="accent6"/>
          </a:fillRef>
          <a:effectRef idx="1">
            <a:schemeClr val="accent6"/>
          </a:effectRef>
          <a:fontRef idx="minor">
            <a:schemeClr val="tx1"/>
          </a:fontRef>
        </p:style>
      </p:cxnSp>
      <p:sp>
        <p:nvSpPr>
          <p:cNvPr id="13314" name="矩形 2"/>
          <p:cNvSpPr>
            <a:spLocks noChangeArrowheads="1"/>
          </p:cNvSpPr>
          <p:nvPr/>
        </p:nvSpPr>
        <p:spPr bwMode="auto">
          <a:xfrm>
            <a:off x="515938" y="319618"/>
            <a:ext cx="6362700" cy="87557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地问我：</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你认为呢？</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不怎么样！</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我选择和爸爸站在同一阵线。妈妈听了以后，故作眩晕状，带着哭腔说道：</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苍天啊！</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接着“以手拭泪”，无限感慨地念道：</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万两黄金容易得，人间难觅一知音。”我和爸爸都被妈妈夸张的表演逗得笑倒在沙发上。</a:t>
            </a:r>
            <a:r>
              <a:rPr kumimoji="0" lang="zh-CN" altLang="en-US" sz="4265" b="1" i="0" u="none" strike="noStrike" kern="1200" cap="none" spc="0" normalizeH="0" baseline="30000" noProof="0">
                <a:ln>
                  <a:noFill/>
                </a:ln>
                <a:solidFill>
                  <a:srgbClr val="C80670"/>
                </a:solidFill>
                <a:effectLst/>
                <a:uLnTx/>
                <a:uFillTx/>
                <a:latin typeface="楷体" panose="02010609060101010101" pitchFamily="49" charset="-122"/>
                <a:ea typeface="楷体" panose="02010609060101010101" pitchFamily="49" charset="-122"/>
                <a:cs typeface="+mn-cs"/>
              </a:rPr>
              <a:t>②</a:t>
            </a:r>
          </a:p>
        </p:txBody>
      </p:sp>
      <p:sp>
        <p:nvSpPr>
          <p:cNvPr id="4" name="矩形 3"/>
          <p:cNvSpPr/>
          <p:nvPr/>
        </p:nvSpPr>
        <p:spPr>
          <a:xfrm>
            <a:off x="7213600" y="1780119"/>
            <a:ext cx="1720850" cy="4920514"/>
          </a:xfrm>
          <a:prstGeom prst="rect">
            <a:avLst/>
          </a:prstGeom>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3735" b="1" i="0" u="none" strike="noStrike" kern="1200" cap="none" spc="0" normalizeH="0" baseline="0" noProof="0" dirty="0">
                <a:ln>
                  <a:noFill/>
                </a:ln>
                <a:solidFill>
                  <a:srgbClr val="C80670"/>
                </a:solidFill>
                <a:effectLst/>
                <a:uLnTx/>
                <a:uFillTx/>
                <a:latin typeface="等线" panose="02010600030101010101" pitchFamily="2" charset="-122"/>
                <a:ea typeface="等线" panose="02010600030101010101" pitchFamily="2" charset="-122"/>
                <a:cs typeface="+mn-cs"/>
              </a:rPr>
              <a:t>    ②写妈妈搞笑事例一：夸张演念打油诗。</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图片 5"/>
          <p:cNvPicPr>
            <a:picLocks noChangeAspect="1" noChangeArrowheads="1"/>
          </p:cNvPicPr>
          <p:nvPr/>
        </p:nvPicPr>
        <p:blipFill>
          <a:blip r:embed="rId2"/>
          <a:srcRect/>
          <a:stretch>
            <a:fillRect/>
          </a:stretch>
        </p:blipFill>
        <p:spPr bwMode="auto">
          <a:xfrm>
            <a:off x="1430339" y="565152"/>
            <a:ext cx="6408737" cy="60113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253" name="Picture 9" descr="花3"/>
          <p:cNvPicPr>
            <a:picLocks noChangeAspect="1" noChangeArrowheads="1"/>
          </p:cNvPicPr>
          <p:nvPr/>
        </p:nvPicPr>
        <p:blipFill>
          <a:blip r:embed="rId3" cstate="email"/>
          <a:srcRect/>
          <a:stretch>
            <a:fillRect/>
          </a:stretch>
        </p:blipFill>
        <p:spPr bwMode="auto">
          <a:xfrm>
            <a:off x="550863" y="2806701"/>
            <a:ext cx="1098550" cy="14202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40" name="Rectangle 14"/>
          <p:cNvSpPr>
            <a:spLocks noChangeArrowheads="1"/>
          </p:cNvSpPr>
          <p:nvPr/>
        </p:nvSpPr>
        <p:spPr bwMode="auto">
          <a:xfrm>
            <a:off x="773114" y="3141135"/>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Times New Roman" panose="02020603050405020304" pitchFamily="18" charset="0"/>
                <a:ea typeface="楷体" panose="02010609060101010101" pitchFamily="49" charset="-122"/>
              </a:rPr>
              <a:t>渺</a:t>
            </a:r>
          </a:p>
        </p:txBody>
      </p:sp>
      <p:pic>
        <p:nvPicPr>
          <p:cNvPr id="9251" name="Picture 9" descr="花3"/>
          <p:cNvPicPr>
            <a:picLocks noChangeAspect="1" noChangeArrowheads="1"/>
          </p:cNvPicPr>
          <p:nvPr/>
        </p:nvPicPr>
        <p:blipFill>
          <a:blip r:embed="rId3" cstate="email"/>
          <a:srcRect/>
          <a:stretch>
            <a:fillRect/>
          </a:stretch>
        </p:blipFill>
        <p:spPr bwMode="auto">
          <a:xfrm>
            <a:off x="1849439" y="3672418"/>
            <a:ext cx="1098550" cy="142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42" name="Rectangle 14"/>
          <p:cNvSpPr>
            <a:spLocks noChangeArrowheads="1"/>
          </p:cNvSpPr>
          <p:nvPr/>
        </p:nvSpPr>
        <p:spPr bwMode="auto">
          <a:xfrm>
            <a:off x="2071688" y="4006852"/>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Times New Roman" panose="02020603050405020304" pitchFamily="18" charset="0"/>
                <a:ea typeface="楷体" panose="02010609060101010101" pitchFamily="49" charset="-122"/>
              </a:rPr>
              <a:t>萌</a:t>
            </a:r>
          </a:p>
        </p:txBody>
      </p:sp>
      <p:pic>
        <p:nvPicPr>
          <p:cNvPr id="9249" name="Picture 9" descr="花3"/>
          <p:cNvPicPr>
            <a:picLocks noChangeAspect="1" noChangeArrowheads="1"/>
          </p:cNvPicPr>
          <p:nvPr/>
        </p:nvPicPr>
        <p:blipFill>
          <a:blip r:embed="rId3" cstate="email"/>
          <a:srcRect/>
          <a:stretch>
            <a:fillRect/>
          </a:stretch>
        </p:blipFill>
        <p:spPr bwMode="auto">
          <a:xfrm>
            <a:off x="2336801" y="2463801"/>
            <a:ext cx="1098550" cy="14202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247" name="Picture 9" descr="花3"/>
          <p:cNvPicPr>
            <a:picLocks noChangeAspect="1" noChangeArrowheads="1"/>
          </p:cNvPicPr>
          <p:nvPr/>
        </p:nvPicPr>
        <p:blipFill>
          <a:blip r:embed="rId3" cstate="email"/>
          <a:srcRect/>
          <a:stretch>
            <a:fillRect/>
          </a:stretch>
        </p:blipFill>
        <p:spPr bwMode="auto">
          <a:xfrm>
            <a:off x="3357564" y="4006852"/>
            <a:ext cx="1098550" cy="142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45" name="Rectangle 14"/>
          <p:cNvSpPr>
            <a:spLocks noChangeArrowheads="1"/>
          </p:cNvSpPr>
          <p:nvPr/>
        </p:nvSpPr>
        <p:spPr bwMode="auto">
          <a:xfrm>
            <a:off x="2559050" y="2798235"/>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Times New Roman" panose="02020603050405020304" pitchFamily="18" charset="0"/>
                <a:ea typeface="楷体" panose="02010609060101010101" pitchFamily="49" charset="-122"/>
              </a:rPr>
              <a:t>篝</a:t>
            </a:r>
          </a:p>
        </p:txBody>
      </p:sp>
      <p:pic>
        <p:nvPicPr>
          <p:cNvPr id="9243" name="Picture 9" descr="花3"/>
          <p:cNvPicPr>
            <a:picLocks noChangeAspect="1" noChangeArrowheads="1"/>
          </p:cNvPicPr>
          <p:nvPr/>
        </p:nvPicPr>
        <p:blipFill>
          <a:blip r:embed="rId3" cstate="email"/>
          <a:srcRect/>
          <a:stretch>
            <a:fillRect/>
          </a:stretch>
        </p:blipFill>
        <p:spPr bwMode="auto">
          <a:xfrm>
            <a:off x="4506914" y="239184"/>
            <a:ext cx="1098550" cy="142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47" name="Rectangle 14"/>
          <p:cNvSpPr>
            <a:spLocks noChangeArrowheads="1"/>
          </p:cNvSpPr>
          <p:nvPr/>
        </p:nvSpPr>
        <p:spPr bwMode="auto">
          <a:xfrm>
            <a:off x="4727576" y="573619"/>
            <a:ext cx="65881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Times New Roman" panose="02020603050405020304" pitchFamily="18" charset="0"/>
                <a:ea typeface="楷体" panose="02010609060101010101" pitchFamily="49" charset="-122"/>
              </a:rPr>
              <a:t>莱</a:t>
            </a:r>
          </a:p>
        </p:txBody>
      </p:sp>
      <p:pic>
        <p:nvPicPr>
          <p:cNvPr id="9241" name="Picture 9" descr="花3"/>
          <p:cNvPicPr>
            <a:picLocks noChangeAspect="1" noChangeArrowheads="1"/>
          </p:cNvPicPr>
          <p:nvPr/>
        </p:nvPicPr>
        <p:blipFill>
          <a:blip r:embed="rId3" cstate="email"/>
          <a:srcRect/>
          <a:stretch>
            <a:fillRect/>
          </a:stretch>
        </p:blipFill>
        <p:spPr bwMode="auto">
          <a:xfrm>
            <a:off x="5749926" y="1087967"/>
            <a:ext cx="1098550" cy="14202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49" name="Rectangle 14"/>
          <p:cNvSpPr>
            <a:spLocks noChangeArrowheads="1"/>
          </p:cNvSpPr>
          <p:nvPr/>
        </p:nvSpPr>
        <p:spPr bwMode="auto">
          <a:xfrm>
            <a:off x="5972176" y="1422402"/>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Times New Roman" panose="02020603050405020304" pitchFamily="18" charset="0"/>
                <a:ea typeface="楷体" panose="02010609060101010101" pitchFamily="49" charset="-122"/>
              </a:rPr>
              <a:t>瑞</a:t>
            </a:r>
          </a:p>
        </p:txBody>
      </p:sp>
      <p:pic>
        <p:nvPicPr>
          <p:cNvPr id="9239" name="Picture 9" descr="花3"/>
          <p:cNvPicPr>
            <a:picLocks noChangeAspect="1" noChangeArrowheads="1"/>
          </p:cNvPicPr>
          <p:nvPr/>
        </p:nvPicPr>
        <p:blipFill>
          <a:blip r:embed="rId3" cstate="email"/>
          <a:srcRect/>
          <a:stretch>
            <a:fillRect/>
          </a:stretch>
        </p:blipFill>
        <p:spPr bwMode="auto">
          <a:xfrm>
            <a:off x="6888164" y="1449918"/>
            <a:ext cx="1098550" cy="142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51" name="Rectangle 14"/>
          <p:cNvSpPr>
            <a:spLocks noChangeArrowheads="1"/>
          </p:cNvSpPr>
          <p:nvPr/>
        </p:nvSpPr>
        <p:spPr bwMode="auto">
          <a:xfrm>
            <a:off x="7110413" y="1784352"/>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Times New Roman" panose="02020603050405020304" pitchFamily="18" charset="0"/>
                <a:ea typeface="楷体" panose="02010609060101010101" pitchFamily="49" charset="-122"/>
              </a:rPr>
              <a:t>旎</a:t>
            </a:r>
          </a:p>
        </p:txBody>
      </p:sp>
      <p:pic>
        <p:nvPicPr>
          <p:cNvPr id="9237" name="Picture 9" descr="花3"/>
          <p:cNvPicPr>
            <a:picLocks noChangeAspect="1" noChangeArrowheads="1"/>
          </p:cNvPicPr>
          <p:nvPr/>
        </p:nvPicPr>
        <p:blipFill>
          <a:blip r:embed="rId3" cstate="email"/>
          <a:srcRect/>
          <a:stretch>
            <a:fillRect/>
          </a:stretch>
        </p:blipFill>
        <p:spPr bwMode="auto">
          <a:xfrm>
            <a:off x="5299076" y="2413001"/>
            <a:ext cx="1098550" cy="14202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53" name="Rectangle 14"/>
          <p:cNvSpPr>
            <a:spLocks noChangeArrowheads="1"/>
          </p:cNvSpPr>
          <p:nvPr/>
        </p:nvSpPr>
        <p:spPr bwMode="auto">
          <a:xfrm>
            <a:off x="5521325" y="2747435"/>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Times New Roman" panose="02020603050405020304" pitchFamily="18" charset="0"/>
                <a:ea typeface="楷体" panose="02010609060101010101" pitchFamily="49" charset="-122"/>
              </a:rPr>
              <a:t>垠</a:t>
            </a:r>
          </a:p>
        </p:txBody>
      </p:sp>
      <p:pic>
        <p:nvPicPr>
          <p:cNvPr id="9233" name="Picture 9" descr="花3"/>
          <p:cNvPicPr>
            <a:picLocks noChangeAspect="1" noChangeArrowheads="1"/>
          </p:cNvPicPr>
          <p:nvPr/>
        </p:nvPicPr>
        <p:blipFill>
          <a:blip r:embed="rId3" cstate="email"/>
          <a:srcRect/>
          <a:stretch>
            <a:fillRect/>
          </a:stretch>
        </p:blipFill>
        <p:spPr bwMode="auto">
          <a:xfrm>
            <a:off x="3573464" y="2626785"/>
            <a:ext cx="1098550" cy="142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55" name="Rectangle 14"/>
          <p:cNvSpPr>
            <a:spLocks noChangeArrowheads="1"/>
          </p:cNvSpPr>
          <p:nvPr/>
        </p:nvSpPr>
        <p:spPr bwMode="auto">
          <a:xfrm>
            <a:off x="3814763" y="3016251"/>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Times New Roman" panose="02020603050405020304" pitchFamily="18" charset="0"/>
                <a:ea typeface="楷体" panose="02010609060101010101" pitchFamily="49" charset="-122"/>
              </a:rPr>
              <a:t>澈</a:t>
            </a:r>
          </a:p>
        </p:txBody>
      </p:sp>
      <p:pic>
        <p:nvPicPr>
          <p:cNvPr id="9231" name="Picture 9" descr="花3"/>
          <p:cNvPicPr>
            <a:picLocks noChangeAspect="1" noChangeArrowheads="1"/>
          </p:cNvPicPr>
          <p:nvPr/>
        </p:nvPicPr>
        <p:blipFill>
          <a:blip r:embed="rId3" cstate="email"/>
          <a:srcRect/>
          <a:stretch>
            <a:fillRect/>
          </a:stretch>
        </p:blipFill>
        <p:spPr bwMode="auto">
          <a:xfrm>
            <a:off x="6929439" y="3200401"/>
            <a:ext cx="1098550" cy="14202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57" name="Rectangle 14"/>
          <p:cNvSpPr>
            <a:spLocks noChangeArrowheads="1"/>
          </p:cNvSpPr>
          <p:nvPr/>
        </p:nvSpPr>
        <p:spPr bwMode="auto">
          <a:xfrm>
            <a:off x="7151689" y="3532719"/>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Times New Roman" panose="02020603050405020304" pitchFamily="18" charset="0"/>
                <a:ea typeface="楷体" panose="02010609060101010101" pitchFamily="49" charset="-122"/>
              </a:rPr>
              <a:t>旖</a:t>
            </a:r>
          </a:p>
        </p:txBody>
      </p:sp>
      <p:sp>
        <p:nvSpPr>
          <p:cNvPr id="14358" name="Rectangle 14"/>
          <p:cNvSpPr>
            <a:spLocks noChangeArrowheads="1"/>
          </p:cNvSpPr>
          <p:nvPr/>
        </p:nvSpPr>
        <p:spPr bwMode="auto">
          <a:xfrm>
            <a:off x="3605213" y="4334935"/>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Times New Roman" panose="02020603050405020304" pitchFamily="18" charset="0"/>
                <a:ea typeface="楷体" panose="02010609060101010101" pitchFamily="49" charset="-122"/>
              </a:rPr>
              <a:t>澄</a:t>
            </a:r>
          </a:p>
        </p:txBody>
      </p:sp>
      <p:sp>
        <p:nvSpPr>
          <p:cNvPr id="24" name="矩形 23"/>
          <p:cNvSpPr/>
          <p:nvPr/>
        </p:nvSpPr>
        <p:spPr>
          <a:xfrm>
            <a:off x="1170246" y="173832"/>
            <a:ext cx="3890809" cy="1200329"/>
          </a:xfrm>
          <a:prstGeom prst="rect">
            <a:avLst/>
          </a:prstGeom>
          <a:noFill/>
        </p:spPr>
        <p:txBody>
          <a:bodyPr wrap="none">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defTabSz="1219200">
              <a:defRPr/>
            </a:pPr>
            <a:r>
              <a:rPr lang="zh-CN" altLang="en-US" sz="7200" b="1" dirty="0">
                <a:ln w="11430"/>
                <a:solidFill>
                  <a:srgbClr val="FF0000"/>
                </a:solidFill>
                <a:effectLst>
                  <a:outerShdw blurRad="50800" dist="39000" dir="5460000" algn="tl">
                    <a:srgbClr val="000000">
                      <a:alpha val="38000"/>
                    </a:srgbClr>
                  </a:outerShdw>
                </a:effectLst>
                <a:latin typeface="等线" panose="020F0502020204030204"/>
                <a:ea typeface="等线" panose="02010600030101010101" pitchFamily="2" charset="-122"/>
              </a:rPr>
              <a:t>识字开花</a:t>
            </a:r>
          </a:p>
        </p:txBody>
      </p:sp>
      <p:pic>
        <p:nvPicPr>
          <p:cNvPr id="25" name="Picture 9" descr="花3"/>
          <p:cNvPicPr>
            <a:picLocks noChangeAspect="1" noChangeArrowheads="1"/>
          </p:cNvPicPr>
          <p:nvPr/>
        </p:nvPicPr>
        <p:blipFill>
          <a:blip r:embed="rId3" cstate="email"/>
          <a:srcRect/>
          <a:stretch>
            <a:fillRect/>
          </a:stretch>
        </p:blipFill>
        <p:spPr bwMode="auto">
          <a:xfrm>
            <a:off x="1400175" y="1936752"/>
            <a:ext cx="1098550" cy="142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61" name="Rectangle 14"/>
          <p:cNvSpPr>
            <a:spLocks noChangeArrowheads="1"/>
          </p:cNvSpPr>
          <p:nvPr/>
        </p:nvSpPr>
        <p:spPr bwMode="auto">
          <a:xfrm>
            <a:off x="1622425" y="2271186"/>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Times New Roman" panose="02020603050405020304" pitchFamily="18" charset="0"/>
                <a:ea typeface="楷体" panose="02010609060101010101" pitchFamily="49" charset="-122"/>
              </a:rPr>
              <a:t>顷</a:t>
            </a:r>
          </a:p>
        </p:txBody>
      </p:sp>
      <p:pic>
        <p:nvPicPr>
          <p:cNvPr id="27" name="Picture 9" descr="花3"/>
          <p:cNvPicPr>
            <a:picLocks noChangeAspect="1" noChangeArrowheads="1"/>
          </p:cNvPicPr>
          <p:nvPr/>
        </p:nvPicPr>
        <p:blipFill>
          <a:blip r:embed="rId3" cstate="email"/>
          <a:srcRect/>
          <a:stretch>
            <a:fillRect/>
          </a:stretch>
        </p:blipFill>
        <p:spPr bwMode="auto">
          <a:xfrm>
            <a:off x="4702176" y="3416301"/>
            <a:ext cx="1098550" cy="14202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63" name="Rectangle 14"/>
          <p:cNvSpPr>
            <a:spLocks noChangeArrowheads="1"/>
          </p:cNvSpPr>
          <p:nvPr/>
        </p:nvSpPr>
        <p:spPr bwMode="auto">
          <a:xfrm>
            <a:off x="4872038" y="3712635"/>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Times New Roman" panose="02020603050405020304" pitchFamily="18" charset="0"/>
                <a:ea typeface="楷体" panose="02010609060101010101" pitchFamily="49" charset="-122"/>
              </a:rPr>
              <a:t>峨</a:t>
            </a:r>
          </a:p>
        </p:txBody>
      </p:sp>
      <p:pic>
        <p:nvPicPr>
          <p:cNvPr id="29" name="Picture 9" descr="花3"/>
          <p:cNvPicPr>
            <a:picLocks noChangeAspect="1" noChangeArrowheads="1"/>
          </p:cNvPicPr>
          <p:nvPr/>
        </p:nvPicPr>
        <p:blipFill>
          <a:blip r:embed="rId3" cstate="email"/>
          <a:srcRect/>
          <a:stretch>
            <a:fillRect/>
          </a:stretch>
        </p:blipFill>
        <p:spPr bwMode="auto">
          <a:xfrm>
            <a:off x="6297614" y="4157134"/>
            <a:ext cx="1098550" cy="14202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65" name="Rectangle 14"/>
          <p:cNvSpPr>
            <a:spLocks noChangeArrowheads="1"/>
          </p:cNvSpPr>
          <p:nvPr/>
        </p:nvSpPr>
        <p:spPr bwMode="auto">
          <a:xfrm>
            <a:off x="6519863" y="4489452"/>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Times New Roman" panose="02020603050405020304" pitchFamily="18" charset="0"/>
                <a:ea typeface="楷体" panose="02010609060101010101" pitchFamily="49" charset="-122"/>
              </a:rPr>
              <a:t>燕</a:t>
            </a:r>
          </a:p>
        </p:txBody>
      </p:sp>
      <p:pic>
        <p:nvPicPr>
          <p:cNvPr id="37" name="Picture 9" descr="花3"/>
          <p:cNvPicPr>
            <a:picLocks noChangeAspect="1" noChangeArrowheads="1"/>
          </p:cNvPicPr>
          <p:nvPr/>
        </p:nvPicPr>
        <p:blipFill>
          <a:blip r:embed="rId3" cstate="email"/>
          <a:srcRect/>
          <a:stretch>
            <a:fillRect/>
          </a:stretch>
        </p:blipFill>
        <p:spPr bwMode="auto">
          <a:xfrm>
            <a:off x="3813176" y="1500718"/>
            <a:ext cx="1098550" cy="142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67" name="Rectangle 14"/>
          <p:cNvSpPr>
            <a:spLocks noChangeArrowheads="1"/>
          </p:cNvSpPr>
          <p:nvPr/>
        </p:nvSpPr>
        <p:spPr bwMode="auto">
          <a:xfrm>
            <a:off x="4035425" y="1835152"/>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Times New Roman" panose="02020603050405020304" pitchFamily="18" charset="0"/>
                <a:ea typeface="楷体" panose="02010609060101010101" pitchFamily="49" charset="-122"/>
              </a:rPr>
              <a:t>缀</a:t>
            </a:r>
          </a:p>
        </p:txBody>
      </p:sp>
      <p:pic>
        <p:nvPicPr>
          <p:cNvPr id="32" name="Picture 9" descr="花3"/>
          <p:cNvPicPr>
            <a:picLocks noChangeAspect="1" noChangeArrowheads="1"/>
          </p:cNvPicPr>
          <p:nvPr/>
        </p:nvPicPr>
        <p:blipFill>
          <a:blip r:embed="rId3" cstate="email"/>
          <a:srcRect/>
          <a:stretch>
            <a:fillRect/>
          </a:stretch>
        </p:blipFill>
        <p:spPr bwMode="auto">
          <a:xfrm>
            <a:off x="2093913" y="1255185"/>
            <a:ext cx="1098550" cy="142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69" name="Rectangle 14"/>
          <p:cNvSpPr>
            <a:spLocks noChangeArrowheads="1"/>
          </p:cNvSpPr>
          <p:nvPr/>
        </p:nvSpPr>
        <p:spPr bwMode="auto">
          <a:xfrm>
            <a:off x="2316164" y="1589619"/>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Times New Roman" panose="02020603050405020304" pitchFamily="18" charset="0"/>
                <a:ea typeface="楷体" panose="02010609060101010101" pitchFamily="49" charset="-122"/>
              </a:rPr>
              <a:t>徘</a:t>
            </a:r>
          </a:p>
        </p:txBody>
      </p:sp>
      <p:pic>
        <p:nvPicPr>
          <p:cNvPr id="34" name="Picture 9" descr="花3"/>
          <p:cNvPicPr>
            <a:picLocks noChangeAspect="1" noChangeArrowheads="1"/>
          </p:cNvPicPr>
          <p:nvPr/>
        </p:nvPicPr>
        <p:blipFill>
          <a:blip r:embed="rId3" cstate="email"/>
          <a:srcRect/>
          <a:stretch>
            <a:fillRect/>
          </a:stretch>
        </p:blipFill>
        <p:spPr bwMode="auto">
          <a:xfrm>
            <a:off x="2851151" y="1399118"/>
            <a:ext cx="1098550" cy="142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71" name="Rectangle 14"/>
          <p:cNvSpPr>
            <a:spLocks noChangeArrowheads="1"/>
          </p:cNvSpPr>
          <p:nvPr/>
        </p:nvSpPr>
        <p:spPr bwMode="auto">
          <a:xfrm>
            <a:off x="3073400" y="1733552"/>
            <a:ext cx="6572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spcBef>
                <a:spcPct val="0"/>
              </a:spcBef>
              <a:spcAft>
                <a:spcPct val="0"/>
              </a:spcAft>
              <a:defRPr/>
            </a:pPr>
            <a:r>
              <a:rPr lang="zh-CN" altLang="en-US" sz="4800" b="1">
                <a:solidFill>
                  <a:srgbClr val="0000FF"/>
                </a:solidFill>
                <a:latin typeface="Times New Roman" panose="02020603050405020304" pitchFamily="18" charset="0"/>
                <a:ea typeface="楷体" panose="02010609060101010101" pitchFamily="49" charset="-122"/>
              </a:rPr>
              <a:t>徊</a:t>
            </a:r>
          </a:p>
        </p:txBody>
      </p:sp>
    </p:spTree>
  </p:cSld>
  <p:clrMapOvr>
    <a:masterClrMapping/>
  </p:clrMapOvr>
  <p:transition/>
  <p:timing>
    <p:tnLst>
      <p:par>
        <p:cTn id="1" dur="indefinite" restart="never" nodeType="tmRoot">
          <p:childTnLst>
            <p:seq concurrent="1" nextAc="seek">
              <p:cTn id="2" restart="whenNotActive" fill="hold" evtFilter="cancelBubble" nodeType="interactiveSeq">
                <p:stCondLst>
                  <p:cond evt="onClick" delay="0">
                    <p:tgtEl>
                      <p:spTgt spid="14340"/>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253"/>
                                        </p:tgtEl>
                                        <p:attrNameLst>
                                          <p:attrName>style.visibility</p:attrName>
                                        </p:attrNameLst>
                                      </p:cBhvr>
                                      <p:to>
                                        <p:strVal val="visible"/>
                                      </p:to>
                                    </p:set>
                                    <p:animEffect transition="in" filter="fade">
                                      <p:cBhvr>
                                        <p:cTn id="7" dur="1000"/>
                                        <p:tgtEl>
                                          <p:spTgt spid="9253"/>
                                        </p:tgtEl>
                                      </p:cBhvr>
                                    </p:animEffect>
                                  </p:childTnLst>
                                </p:cTn>
                              </p:par>
                            </p:childTnLst>
                          </p:cTn>
                        </p:par>
                      </p:childTnLst>
                    </p:cTn>
                  </p:par>
                </p:childTnLst>
              </p:cTn>
              <p:nextCondLst>
                <p:cond evt="onClick" delay="0">
                  <p:tgtEl>
                    <p:spTgt spid="14340"/>
                  </p:tgtEl>
                </p:cond>
              </p:nextCondLst>
            </p:seq>
            <p:seq concurrent="1" nextAc="seek">
              <p:cTn id="8" restart="whenNotActive" fill="hold" evtFilter="cancelBubble" nodeType="interactiveSeq">
                <p:stCondLst>
                  <p:cond evt="onClick" delay="0">
                    <p:tgtEl>
                      <p:spTgt spid="14345"/>
                    </p:tgtEl>
                  </p:cond>
                </p:stCondLst>
                <p:endSync evt="end" delay="0">
                  <p:rtn val="all"/>
                </p:endSync>
                <p:childTnLst>
                  <p:par>
                    <p:cTn id="9" fill="hold">
                      <p:stCondLst>
                        <p:cond delay="0"/>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9249"/>
                                        </p:tgtEl>
                                        <p:attrNameLst>
                                          <p:attrName>style.visibility</p:attrName>
                                        </p:attrNameLst>
                                      </p:cBhvr>
                                      <p:to>
                                        <p:strVal val="visible"/>
                                      </p:to>
                                    </p:set>
                                    <p:animEffect transition="in" filter="fade">
                                      <p:cBhvr>
                                        <p:cTn id="13" dur="1000"/>
                                        <p:tgtEl>
                                          <p:spTgt spid="9249"/>
                                        </p:tgtEl>
                                      </p:cBhvr>
                                    </p:animEffect>
                                  </p:childTnLst>
                                </p:cTn>
                              </p:par>
                            </p:childTnLst>
                          </p:cTn>
                        </p:par>
                      </p:childTnLst>
                    </p:cTn>
                  </p:par>
                </p:childTnLst>
              </p:cTn>
              <p:nextCondLst>
                <p:cond evt="onClick" delay="0">
                  <p:tgtEl>
                    <p:spTgt spid="14345"/>
                  </p:tgtEl>
                </p:cond>
              </p:nextCondLst>
            </p:seq>
            <p:seq concurrent="1" nextAc="seek">
              <p:cTn id="14" restart="whenNotActive" fill="hold" evtFilter="cancelBubble" nodeType="interactiveSeq">
                <p:stCondLst>
                  <p:cond evt="onClick" delay="0">
                    <p:tgtEl>
                      <p:spTgt spid="14349"/>
                    </p:tgtEl>
                  </p:cond>
                </p:stCondLst>
                <p:endSync evt="end" delay="0">
                  <p:rtn val="all"/>
                </p:endSync>
                <p:childTnLst>
                  <p:par>
                    <p:cTn id="15" fill="hold">
                      <p:stCondLst>
                        <p:cond delay="0"/>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9241"/>
                                        </p:tgtEl>
                                        <p:attrNameLst>
                                          <p:attrName>style.visibility</p:attrName>
                                        </p:attrNameLst>
                                      </p:cBhvr>
                                      <p:to>
                                        <p:strVal val="visible"/>
                                      </p:to>
                                    </p:set>
                                    <p:animEffect transition="in" filter="fade">
                                      <p:cBhvr>
                                        <p:cTn id="19" dur="1000"/>
                                        <p:tgtEl>
                                          <p:spTgt spid="9241"/>
                                        </p:tgtEl>
                                      </p:cBhvr>
                                    </p:animEffect>
                                  </p:childTnLst>
                                </p:cTn>
                              </p:par>
                            </p:childTnLst>
                          </p:cTn>
                        </p:par>
                      </p:childTnLst>
                    </p:cTn>
                  </p:par>
                </p:childTnLst>
              </p:cTn>
              <p:nextCondLst>
                <p:cond evt="onClick" delay="0">
                  <p:tgtEl>
                    <p:spTgt spid="14349"/>
                  </p:tgtEl>
                </p:cond>
              </p:nextCondLst>
            </p:seq>
            <p:seq concurrent="1" nextAc="seek">
              <p:cTn id="20" restart="whenNotActive" fill="hold" evtFilter="cancelBubble" nodeType="interactiveSeq">
                <p:stCondLst>
                  <p:cond evt="onClick" delay="0">
                    <p:tgtEl>
                      <p:spTgt spid="14347"/>
                    </p:tgtEl>
                  </p:cond>
                </p:stCondLst>
                <p:endSync evt="end" delay="0">
                  <p:rtn val="all"/>
                </p:endSync>
                <p:childTnLst>
                  <p:par>
                    <p:cTn id="21" fill="hold">
                      <p:stCondLst>
                        <p:cond delay="0"/>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9243"/>
                                        </p:tgtEl>
                                        <p:attrNameLst>
                                          <p:attrName>style.visibility</p:attrName>
                                        </p:attrNameLst>
                                      </p:cBhvr>
                                      <p:to>
                                        <p:strVal val="visible"/>
                                      </p:to>
                                    </p:set>
                                    <p:animEffect transition="in" filter="fade">
                                      <p:cBhvr>
                                        <p:cTn id="25" dur="1000"/>
                                        <p:tgtEl>
                                          <p:spTgt spid="9243"/>
                                        </p:tgtEl>
                                      </p:cBhvr>
                                    </p:animEffect>
                                  </p:childTnLst>
                                </p:cTn>
                              </p:par>
                            </p:childTnLst>
                          </p:cTn>
                        </p:par>
                      </p:childTnLst>
                    </p:cTn>
                  </p:par>
                </p:childTnLst>
              </p:cTn>
              <p:nextCondLst>
                <p:cond evt="onClick" delay="0">
                  <p:tgtEl>
                    <p:spTgt spid="14347"/>
                  </p:tgtEl>
                </p:cond>
              </p:nextCondLst>
            </p:seq>
            <p:seq concurrent="1" nextAc="seek">
              <p:cTn id="26" restart="whenNotActive" fill="hold" evtFilter="cancelBubble" nodeType="interactiveSeq">
                <p:stCondLst>
                  <p:cond evt="onClick" delay="0">
                    <p:tgtEl>
                      <p:spTgt spid="14357"/>
                    </p:tgtEl>
                  </p:cond>
                </p:stCondLst>
                <p:endSync evt="end" delay="0">
                  <p:rtn val="all"/>
                </p:endSync>
                <p:childTnLst>
                  <p:par>
                    <p:cTn id="27" fill="hold">
                      <p:stCondLst>
                        <p:cond delay="0"/>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9231"/>
                                        </p:tgtEl>
                                        <p:attrNameLst>
                                          <p:attrName>style.visibility</p:attrName>
                                        </p:attrNameLst>
                                      </p:cBhvr>
                                      <p:to>
                                        <p:strVal val="visible"/>
                                      </p:to>
                                    </p:set>
                                    <p:animEffect transition="in" filter="fade">
                                      <p:cBhvr>
                                        <p:cTn id="31" dur="1000"/>
                                        <p:tgtEl>
                                          <p:spTgt spid="9231"/>
                                        </p:tgtEl>
                                      </p:cBhvr>
                                    </p:animEffect>
                                  </p:childTnLst>
                                </p:cTn>
                              </p:par>
                            </p:childTnLst>
                          </p:cTn>
                        </p:par>
                      </p:childTnLst>
                    </p:cTn>
                  </p:par>
                </p:childTnLst>
              </p:cTn>
              <p:nextCondLst>
                <p:cond evt="onClick" delay="0">
                  <p:tgtEl>
                    <p:spTgt spid="14357"/>
                  </p:tgtEl>
                </p:cond>
              </p:nextCondLst>
            </p:seq>
            <p:seq concurrent="1" nextAc="seek">
              <p:cTn id="32" restart="whenNotActive" fill="hold" evtFilter="cancelBubble" nodeType="interactiveSeq">
                <p:stCondLst>
                  <p:cond evt="onClick" delay="0">
                    <p:tgtEl>
                      <p:spTgt spid="14353"/>
                    </p:tgtEl>
                  </p:cond>
                </p:stCondLst>
                <p:endSync evt="end" delay="0">
                  <p:rtn val="all"/>
                </p:endSync>
                <p:childTnLst>
                  <p:par>
                    <p:cTn id="33" fill="hold">
                      <p:stCondLst>
                        <p:cond delay="0"/>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9237"/>
                                        </p:tgtEl>
                                        <p:attrNameLst>
                                          <p:attrName>style.visibility</p:attrName>
                                        </p:attrNameLst>
                                      </p:cBhvr>
                                      <p:to>
                                        <p:strVal val="visible"/>
                                      </p:to>
                                    </p:set>
                                    <p:animEffect transition="in" filter="fade">
                                      <p:cBhvr>
                                        <p:cTn id="37" dur="1000"/>
                                        <p:tgtEl>
                                          <p:spTgt spid="9237"/>
                                        </p:tgtEl>
                                      </p:cBhvr>
                                    </p:animEffect>
                                  </p:childTnLst>
                                </p:cTn>
                              </p:par>
                            </p:childTnLst>
                          </p:cTn>
                        </p:par>
                      </p:childTnLst>
                    </p:cTn>
                  </p:par>
                </p:childTnLst>
              </p:cTn>
              <p:nextCondLst>
                <p:cond evt="onClick" delay="0">
                  <p:tgtEl>
                    <p:spTgt spid="14353"/>
                  </p:tgtEl>
                </p:cond>
              </p:nextCondLst>
            </p:seq>
            <p:seq concurrent="1" nextAc="seek">
              <p:cTn id="38" restart="whenNotActive" fill="hold" evtFilter="cancelBubble" nodeType="interactiveSeq">
                <p:stCondLst>
                  <p:cond evt="onClick" delay="0">
                    <p:tgtEl>
                      <p:spTgt spid="14358"/>
                    </p:tgtEl>
                  </p:cond>
                </p:stCondLst>
                <p:endSync evt="end" delay="0">
                  <p:rtn val="all"/>
                </p:endSync>
                <p:childTnLst>
                  <p:par>
                    <p:cTn id="39" fill="hold">
                      <p:stCondLst>
                        <p:cond delay="0"/>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9247"/>
                                        </p:tgtEl>
                                        <p:attrNameLst>
                                          <p:attrName>style.visibility</p:attrName>
                                        </p:attrNameLst>
                                      </p:cBhvr>
                                      <p:to>
                                        <p:strVal val="visible"/>
                                      </p:to>
                                    </p:set>
                                    <p:animEffect transition="in" filter="fade">
                                      <p:cBhvr>
                                        <p:cTn id="43" dur="1000"/>
                                        <p:tgtEl>
                                          <p:spTgt spid="9247"/>
                                        </p:tgtEl>
                                      </p:cBhvr>
                                    </p:animEffect>
                                  </p:childTnLst>
                                </p:cTn>
                              </p:par>
                            </p:childTnLst>
                          </p:cTn>
                        </p:par>
                      </p:childTnLst>
                    </p:cTn>
                  </p:par>
                </p:childTnLst>
              </p:cTn>
              <p:nextCondLst>
                <p:cond evt="onClick" delay="0">
                  <p:tgtEl>
                    <p:spTgt spid="14358"/>
                  </p:tgtEl>
                </p:cond>
              </p:nextCondLst>
            </p:seq>
            <p:seq concurrent="1" nextAc="seek">
              <p:cTn id="44" restart="whenNotActive" fill="hold" evtFilter="cancelBubble" nodeType="interactiveSeq">
                <p:stCondLst>
                  <p:cond evt="onClick" delay="0">
                    <p:tgtEl>
                      <p:spTgt spid="14355"/>
                    </p:tgtEl>
                  </p:cond>
                </p:stCondLst>
                <p:endSync evt="end" delay="0">
                  <p:rtn val="all"/>
                </p:endSync>
                <p:childTnLst>
                  <p:par>
                    <p:cTn id="45" fill="hold">
                      <p:stCondLst>
                        <p:cond delay="0"/>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9233"/>
                                        </p:tgtEl>
                                        <p:attrNameLst>
                                          <p:attrName>style.visibility</p:attrName>
                                        </p:attrNameLst>
                                      </p:cBhvr>
                                      <p:to>
                                        <p:strVal val="visible"/>
                                      </p:to>
                                    </p:set>
                                    <p:animEffect transition="in" filter="fade">
                                      <p:cBhvr>
                                        <p:cTn id="49" dur="1000"/>
                                        <p:tgtEl>
                                          <p:spTgt spid="9233"/>
                                        </p:tgtEl>
                                      </p:cBhvr>
                                    </p:animEffect>
                                  </p:childTnLst>
                                </p:cTn>
                              </p:par>
                            </p:childTnLst>
                          </p:cTn>
                        </p:par>
                      </p:childTnLst>
                    </p:cTn>
                  </p:par>
                </p:childTnLst>
              </p:cTn>
              <p:nextCondLst>
                <p:cond evt="onClick" delay="0">
                  <p:tgtEl>
                    <p:spTgt spid="14355"/>
                  </p:tgtEl>
                </p:cond>
              </p:nextCondLst>
            </p:seq>
            <p:seq concurrent="1" nextAc="seek">
              <p:cTn id="50" restart="whenNotActive" fill="hold" evtFilter="cancelBubble" nodeType="interactiveSeq">
                <p:stCondLst>
                  <p:cond evt="onClick" delay="0">
                    <p:tgtEl>
                      <p:spTgt spid="14342"/>
                    </p:tgtEl>
                  </p:cond>
                </p:stCondLst>
                <p:endSync evt="end" delay="0">
                  <p:rtn val="all"/>
                </p:endSync>
                <p:childTnLst>
                  <p:par>
                    <p:cTn id="51" fill="hold">
                      <p:stCondLst>
                        <p:cond delay="0"/>
                      </p:stCondLst>
                      <p:childTnLst>
                        <p:par>
                          <p:cTn id="52" fill="hold">
                            <p:stCondLst>
                              <p:cond delay="0"/>
                            </p:stCondLst>
                            <p:childTnLst>
                              <p:par>
                                <p:cTn id="53" presetID="10" presetClass="entr" presetSubtype="0" fill="hold" nodeType="clickEffect">
                                  <p:stCondLst>
                                    <p:cond delay="0"/>
                                  </p:stCondLst>
                                  <p:childTnLst>
                                    <p:set>
                                      <p:cBhvr>
                                        <p:cTn id="54" dur="1" fill="hold">
                                          <p:stCondLst>
                                            <p:cond delay="0"/>
                                          </p:stCondLst>
                                        </p:cTn>
                                        <p:tgtEl>
                                          <p:spTgt spid="9251"/>
                                        </p:tgtEl>
                                        <p:attrNameLst>
                                          <p:attrName>style.visibility</p:attrName>
                                        </p:attrNameLst>
                                      </p:cBhvr>
                                      <p:to>
                                        <p:strVal val="visible"/>
                                      </p:to>
                                    </p:set>
                                    <p:animEffect transition="in" filter="fade">
                                      <p:cBhvr>
                                        <p:cTn id="55" dur="1000"/>
                                        <p:tgtEl>
                                          <p:spTgt spid="9251"/>
                                        </p:tgtEl>
                                      </p:cBhvr>
                                    </p:animEffect>
                                  </p:childTnLst>
                                </p:cTn>
                              </p:par>
                            </p:childTnLst>
                          </p:cTn>
                        </p:par>
                      </p:childTnLst>
                    </p:cTn>
                  </p:par>
                </p:childTnLst>
              </p:cTn>
              <p:nextCondLst>
                <p:cond evt="onClick" delay="0">
                  <p:tgtEl>
                    <p:spTgt spid="14342"/>
                  </p:tgtEl>
                </p:cond>
              </p:nextCondLst>
            </p:seq>
            <p:seq concurrent="1" nextAc="seek">
              <p:cTn id="56" restart="whenNotActive" fill="hold" evtFilter="cancelBubble" nodeType="interactiveSeq">
                <p:stCondLst>
                  <p:cond evt="onClick" delay="0">
                    <p:tgtEl>
                      <p:spTgt spid="14351"/>
                    </p:tgtEl>
                  </p:cond>
                </p:stCondLst>
                <p:endSync evt="end" delay="0">
                  <p:rtn val="all"/>
                </p:endSync>
                <p:childTnLst>
                  <p:par>
                    <p:cTn id="57" fill="hold">
                      <p:stCondLst>
                        <p:cond delay="0"/>
                      </p:stCondLst>
                      <p:childTnLst>
                        <p:par>
                          <p:cTn id="58" fill="hold">
                            <p:stCondLst>
                              <p:cond delay="0"/>
                            </p:stCondLst>
                            <p:childTnLst>
                              <p:par>
                                <p:cTn id="59" presetID="10" presetClass="entr" presetSubtype="0" fill="hold" nodeType="clickEffect">
                                  <p:stCondLst>
                                    <p:cond delay="0"/>
                                  </p:stCondLst>
                                  <p:childTnLst>
                                    <p:set>
                                      <p:cBhvr>
                                        <p:cTn id="60" dur="1" fill="hold">
                                          <p:stCondLst>
                                            <p:cond delay="0"/>
                                          </p:stCondLst>
                                        </p:cTn>
                                        <p:tgtEl>
                                          <p:spTgt spid="9239"/>
                                        </p:tgtEl>
                                        <p:attrNameLst>
                                          <p:attrName>style.visibility</p:attrName>
                                        </p:attrNameLst>
                                      </p:cBhvr>
                                      <p:to>
                                        <p:strVal val="visible"/>
                                      </p:to>
                                    </p:set>
                                    <p:animEffect transition="in" filter="fade">
                                      <p:cBhvr>
                                        <p:cTn id="61" dur="1000"/>
                                        <p:tgtEl>
                                          <p:spTgt spid="9239"/>
                                        </p:tgtEl>
                                      </p:cBhvr>
                                    </p:animEffect>
                                  </p:childTnLst>
                                </p:cTn>
                              </p:par>
                            </p:childTnLst>
                          </p:cTn>
                        </p:par>
                      </p:childTnLst>
                    </p:cTn>
                  </p:par>
                </p:childTnLst>
              </p:cTn>
              <p:nextCondLst>
                <p:cond evt="onClick" delay="0">
                  <p:tgtEl>
                    <p:spTgt spid="14351"/>
                  </p:tgtEl>
                </p:cond>
              </p:nextCondLst>
            </p:seq>
            <p:seq concurrent="1" nextAc="seek">
              <p:cTn id="62" restart="whenNotActive" fill="hold" evtFilter="cancelBubble" nodeType="interactiveSeq">
                <p:stCondLst>
                  <p:cond evt="onClick" delay="0">
                    <p:tgtEl>
                      <p:spTgt spid="14361"/>
                    </p:tgtEl>
                  </p:cond>
                </p:stCondLst>
                <p:endSync evt="end" delay="0">
                  <p:rtn val="all"/>
                </p:endSync>
                <p:childTnLst>
                  <p:par>
                    <p:cTn id="63" fill="hold">
                      <p:stCondLst>
                        <p:cond delay="0"/>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fade">
                                      <p:cBhvr>
                                        <p:cTn id="67" dur="1000"/>
                                        <p:tgtEl>
                                          <p:spTgt spid="25"/>
                                        </p:tgtEl>
                                      </p:cBhvr>
                                    </p:animEffect>
                                  </p:childTnLst>
                                </p:cTn>
                              </p:par>
                            </p:childTnLst>
                          </p:cTn>
                        </p:par>
                      </p:childTnLst>
                    </p:cTn>
                  </p:par>
                </p:childTnLst>
              </p:cTn>
              <p:nextCondLst>
                <p:cond evt="onClick" delay="0">
                  <p:tgtEl>
                    <p:spTgt spid="14361"/>
                  </p:tgtEl>
                </p:cond>
              </p:nextCondLst>
            </p:seq>
            <p:seq concurrent="1" nextAc="seek">
              <p:cTn id="68" restart="whenNotActive" fill="hold" evtFilter="cancelBubble" nodeType="interactiveSeq">
                <p:stCondLst>
                  <p:cond evt="onClick" delay="0">
                    <p:tgtEl>
                      <p:spTgt spid="14363"/>
                    </p:tgtEl>
                  </p:cond>
                </p:stCondLst>
                <p:endSync evt="end" delay="0">
                  <p:rtn val="all"/>
                </p:endSync>
                <p:childTnLst>
                  <p:par>
                    <p:cTn id="69" fill="hold">
                      <p:stCondLst>
                        <p:cond delay="0"/>
                      </p:stCondLst>
                      <p:childTnLst>
                        <p:par>
                          <p:cTn id="70" fill="hold">
                            <p:stCondLst>
                              <p:cond delay="0"/>
                            </p:stCondLst>
                            <p:childTnLst>
                              <p:par>
                                <p:cTn id="71" presetID="10" presetClass="entr" presetSubtype="0" fill="hold" nodeType="click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1000"/>
                                        <p:tgtEl>
                                          <p:spTgt spid="27"/>
                                        </p:tgtEl>
                                      </p:cBhvr>
                                    </p:animEffect>
                                  </p:childTnLst>
                                </p:cTn>
                              </p:par>
                            </p:childTnLst>
                          </p:cTn>
                        </p:par>
                      </p:childTnLst>
                    </p:cTn>
                  </p:par>
                </p:childTnLst>
              </p:cTn>
              <p:nextCondLst>
                <p:cond evt="onClick" delay="0">
                  <p:tgtEl>
                    <p:spTgt spid="14363"/>
                  </p:tgtEl>
                </p:cond>
              </p:nextCondLst>
            </p:seq>
            <p:seq concurrent="1" nextAc="seek">
              <p:cTn id="74" restart="whenNotActive" fill="hold" evtFilter="cancelBubble" nodeType="interactiveSeq">
                <p:stCondLst>
                  <p:cond evt="onClick" delay="0">
                    <p:tgtEl>
                      <p:spTgt spid="14365"/>
                    </p:tgtEl>
                  </p:cond>
                </p:stCondLst>
                <p:endSync evt="end" delay="0">
                  <p:rtn val="all"/>
                </p:endSync>
                <p:childTnLst>
                  <p:par>
                    <p:cTn id="75" fill="hold">
                      <p:stCondLst>
                        <p:cond delay="0"/>
                      </p:stCondLst>
                      <p:childTnLst>
                        <p:par>
                          <p:cTn id="76" fill="hold">
                            <p:stCondLst>
                              <p:cond delay="0"/>
                            </p:stCondLst>
                            <p:childTnLst>
                              <p:par>
                                <p:cTn id="77" presetID="10" presetClass="entr" presetSubtype="0" fill="hold" nodeType="click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fade">
                                      <p:cBhvr>
                                        <p:cTn id="79" dur="1000"/>
                                        <p:tgtEl>
                                          <p:spTgt spid="29"/>
                                        </p:tgtEl>
                                      </p:cBhvr>
                                    </p:animEffect>
                                  </p:childTnLst>
                                </p:cTn>
                              </p:par>
                            </p:childTnLst>
                          </p:cTn>
                        </p:par>
                      </p:childTnLst>
                    </p:cTn>
                  </p:par>
                </p:childTnLst>
              </p:cTn>
              <p:nextCondLst>
                <p:cond evt="onClick" delay="0">
                  <p:tgtEl>
                    <p:spTgt spid="14365"/>
                  </p:tgtEl>
                </p:cond>
              </p:nextCondLst>
            </p:seq>
            <p:seq concurrent="1" nextAc="seek">
              <p:cTn id="80" restart="whenNotActive" fill="hold" evtFilter="cancelBubble" nodeType="interactiveSeq">
                <p:stCondLst>
                  <p:cond evt="onClick" delay="0">
                    <p:tgtEl>
                      <p:spTgt spid="14367"/>
                    </p:tgtEl>
                  </p:cond>
                </p:stCondLst>
                <p:endSync evt="end" delay="0">
                  <p:rtn val="all"/>
                </p:endSync>
                <p:childTnLst>
                  <p:par>
                    <p:cTn id="81" fill="hold">
                      <p:stCondLst>
                        <p:cond delay="0"/>
                      </p:stCondLst>
                      <p:childTnLst>
                        <p:par>
                          <p:cTn id="82" fill="hold">
                            <p:stCondLst>
                              <p:cond delay="0"/>
                            </p:stCondLst>
                            <p:childTnLst>
                              <p:par>
                                <p:cTn id="83" presetID="10" presetClass="entr" presetSubtype="0" fill="hold" nodeType="clickEffect">
                                  <p:stCondLst>
                                    <p:cond delay="0"/>
                                  </p:stCondLst>
                                  <p:childTnLst>
                                    <p:set>
                                      <p:cBhvr>
                                        <p:cTn id="84" dur="1" fill="hold">
                                          <p:stCondLst>
                                            <p:cond delay="0"/>
                                          </p:stCondLst>
                                        </p:cTn>
                                        <p:tgtEl>
                                          <p:spTgt spid="37"/>
                                        </p:tgtEl>
                                        <p:attrNameLst>
                                          <p:attrName>style.visibility</p:attrName>
                                        </p:attrNameLst>
                                      </p:cBhvr>
                                      <p:to>
                                        <p:strVal val="visible"/>
                                      </p:to>
                                    </p:set>
                                    <p:animEffect transition="in" filter="fade">
                                      <p:cBhvr>
                                        <p:cTn id="85" dur="1000"/>
                                        <p:tgtEl>
                                          <p:spTgt spid="37"/>
                                        </p:tgtEl>
                                      </p:cBhvr>
                                    </p:animEffect>
                                  </p:childTnLst>
                                </p:cTn>
                              </p:par>
                            </p:childTnLst>
                          </p:cTn>
                        </p:par>
                      </p:childTnLst>
                    </p:cTn>
                  </p:par>
                </p:childTnLst>
              </p:cTn>
              <p:nextCondLst>
                <p:cond evt="onClick" delay="0">
                  <p:tgtEl>
                    <p:spTgt spid="14367"/>
                  </p:tgtEl>
                </p:cond>
              </p:nextCondLst>
            </p:seq>
            <p:seq concurrent="1" nextAc="seek">
              <p:cTn id="86" restart="whenNotActive" fill="hold" evtFilter="cancelBubble" nodeType="interactiveSeq">
                <p:stCondLst>
                  <p:cond evt="onClick" delay="0">
                    <p:tgtEl>
                      <p:spTgt spid="14369"/>
                    </p:tgtEl>
                  </p:cond>
                </p:stCondLst>
                <p:endSync evt="end" delay="0">
                  <p:rtn val="all"/>
                </p:endSync>
                <p:childTnLst>
                  <p:par>
                    <p:cTn id="87" fill="hold">
                      <p:stCondLst>
                        <p:cond delay="0"/>
                      </p:stCondLst>
                      <p:childTnLst>
                        <p:par>
                          <p:cTn id="88" fill="hold">
                            <p:stCondLst>
                              <p:cond delay="0"/>
                            </p:stCondLst>
                            <p:childTnLst>
                              <p:par>
                                <p:cTn id="89" presetID="10" presetClass="entr" presetSubtype="0" fill="hold" nodeType="clickEffect">
                                  <p:stCondLst>
                                    <p:cond delay="0"/>
                                  </p:stCondLst>
                                  <p:childTnLst>
                                    <p:set>
                                      <p:cBhvr>
                                        <p:cTn id="90" dur="1" fill="hold">
                                          <p:stCondLst>
                                            <p:cond delay="0"/>
                                          </p:stCondLst>
                                        </p:cTn>
                                        <p:tgtEl>
                                          <p:spTgt spid="32"/>
                                        </p:tgtEl>
                                        <p:attrNameLst>
                                          <p:attrName>style.visibility</p:attrName>
                                        </p:attrNameLst>
                                      </p:cBhvr>
                                      <p:to>
                                        <p:strVal val="visible"/>
                                      </p:to>
                                    </p:set>
                                    <p:animEffect transition="in" filter="fade">
                                      <p:cBhvr>
                                        <p:cTn id="91" dur="1000"/>
                                        <p:tgtEl>
                                          <p:spTgt spid="32"/>
                                        </p:tgtEl>
                                      </p:cBhvr>
                                    </p:animEffect>
                                  </p:childTnLst>
                                </p:cTn>
                              </p:par>
                            </p:childTnLst>
                          </p:cTn>
                        </p:par>
                      </p:childTnLst>
                    </p:cTn>
                  </p:par>
                </p:childTnLst>
              </p:cTn>
              <p:nextCondLst>
                <p:cond evt="onClick" delay="0">
                  <p:tgtEl>
                    <p:spTgt spid="14369"/>
                  </p:tgtEl>
                </p:cond>
              </p:nextCondLst>
            </p:seq>
            <p:seq concurrent="1" nextAc="seek">
              <p:cTn id="92" restart="whenNotActive" fill="hold" evtFilter="cancelBubble" nodeType="interactiveSeq">
                <p:stCondLst>
                  <p:cond evt="onClick" delay="0">
                    <p:tgtEl>
                      <p:spTgt spid="14371"/>
                    </p:tgtEl>
                  </p:cond>
                </p:stCondLst>
                <p:endSync evt="end" delay="0">
                  <p:rtn val="all"/>
                </p:endSync>
                <p:childTnLst>
                  <p:par>
                    <p:cTn id="93" fill="hold">
                      <p:stCondLst>
                        <p:cond delay="0"/>
                      </p:stCondLst>
                      <p:childTnLst>
                        <p:par>
                          <p:cTn id="94" fill="hold">
                            <p:stCondLst>
                              <p:cond delay="0"/>
                            </p:stCondLst>
                            <p:childTnLst>
                              <p:par>
                                <p:cTn id="95" presetID="10" presetClass="entr" presetSubtype="0" fill="hold" nodeType="clickEffect">
                                  <p:stCondLst>
                                    <p:cond delay="0"/>
                                  </p:stCondLst>
                                  <p:childTnLst>
                                    <p:set>
                                      <p:cBhvr>
                                        <p:cTn id="96" dur="1" fill="hold">
                                          <p:stCondLst>
                                            <p:cond delay="0"/>
                                          </p:stCondLst>
                                        </p:cTn>
                                        <p:tgtEl>
                                          <p:spTgt spid="34"/>
                                        </p:tgtEl>
                                        <p:attrNameLst>
                                          <p:attrName>style.visibility</p:attrName>
                                        </p:attrNameLst>
                                      </p:cBhvr>
                                      <p:to>
                                        <p:strVal val="visible"/>
                                      </p:to>
                                    </p:set>
                                    <p:animEffect transition="in" filter="fade">
                                      <p:cBhvr>
                                        <p:cTn id="97" dur="1000"/>
                                        <p:tgtEl>
                                          <p:spTgt spid="34"/>
                                        </p:tgtEl>
                                      </p:cBhvr>
                                    </p:animEffect>
                                  </p:childTnLst>
                                </p:cTn>
                              </p:par>
                            </p:childTnLst>
                          </p:cTn>
                        </p:par>
                      </p:childTnLst>
                    </p:cTn>
                  </p:par>
                </p:childTnLst>
              </p:cTn>
              <p:nextCondLst>
                <p:cond evt="onClick" delay="0">
                  <p:tgtEl>
                    <p:spTgt spid="14371"/>
                  </p:tgtEl>
                </p:cond>
              </p:nextCondLst>
            </p:seq>
          </p:childTnLst>
        </p:cTn>
      </p:par>
    </p:tnLst>
  </p:timing>
</p:sld>
</file>

<file path=ppt/slides/slide8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矩形 2"/>
          <p:cNvSpPr>
            <a:spLocks noChangeArrowheads="1"/>
          </p:cNvSpPr>
          <p:nvPr/>
        </p:nvSpPr>
        <p:spPr bwMode="auto">
          <a:xfrm>
            <a:off x="547688" y="1056218"/>
            <a:ext cx="8048625"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对我来说，早晨是最紧张的，尤其是上学前。一天早上，出门前我突然想上厕所。于是，我以迅雷不及掩耳之势冲向卫生间。这时，妈妈已整装待发。她站在门外，敲敲门，唱着歌提醒我：</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你知道我在等你吗？</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我拉长语调无奈地答道：</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知</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道。”妈</a:t>
            </a:r>
            <a:endParaRPr kumimoji="0" lang="zh-CN" altLang="en-US" sz="4265" b="1" i="0" u="none" strike="noStrike" kern="1200" cap="none" spc="0" normalizeH="0" baseline="3000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cover dir="rd"/>
  </p:transition>
</p:sld>
</file>

<file path=ppt/slides/slide8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矩形 2"/>
          <p:cNvSpPr>
            <a:spLocks noChangeArrowheads="1"/>
          </p:cNvSpPr>
          <p:nvPr/>
        </p:nvSpPr>
        <p:spPr bwMode="auto">
          <a:xfrm>
            <a:off x="514350" y="713317"/>
            <a:ext cx="5981700" cy="79682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妈在屋里转了一圈儿，觉得差不多了，在门外又“深情款款”地唱道：</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你知不知道</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你知不知道</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我等到花儿也谢了。”</a:t>
            </a: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我肚子都笑痛了，这一笑又耽搁了一会儿。最后，我们只好以光速冲向学校。</a:t>
            </a:r>
            <a:r>
              <a:rPr kumimoji="0" lang="zh-CN" altLang="en-US" sz="4265" b="1" i="0" u="none" strike="noStrike" kern="1200" cap="none" spc="0" normalizeH="0" baseline="30000" noProof="0">
                <a:ln>
                  <a:noFill/>
                </a:ln>
                <a:solidFill>
                  <a:srgbClr val="C80670"/>
                </a:solidFill>
                <a:effectLst/>
                <a:uLnTx/>
                <a:uFillTx/>
                <a:latin typeface="楷体" panose="02010609060101010101" pitchFamily="49" charset="-122"/>
                <a:ea typeface="楷体" panose="02010609060101010101" pitchFamily="49" charset="-122"/>
                <a:cs typeface="+mn-cs"/>
              </a:rPr>
              <a:t>③</a:t>
            </a:r>
          </a:p>
        </p:txBody>
      </p:sp>
      <p:cxnSp>
        <p:nvCxnSpPr>
          <p:cNvPr id="4" name="直接连接符 3"/>
          <p:cNvCxnSpPr/>
          <p:nvPr/>
        </p:nvCxnSpPr>
        <p:spPr>
          <a:xfrm>
            <a:off x="6588125" y="637118"/>
            <a:ext cx="0" cy="5837767"/>
          </a:xfrm>
          <a:prstGeom prst="line">
            <a:avLst/>
          </a:prstGeom>
          <a:ln>
            <a:prstDash val="lgDash"/>
          </a:ln>
        </p:spPr>
        <p:style>
          <a:lnRef idx="2">
            <a:schemeClr val="accent6"/>
          </a:lnRef>
          <a:fillRef idx="0">
            <a:schemeClr val="accent6"/>
          </a:fillRef>
          <a:effectRef idx="1">
            <a:schemeClr val="accent6"/>
          </a:effectRef>
          <a:fontRef idx="minor">
            <a:schemeClr val="tx1"/>
          </a:fontRef>
        </p:style>
      </p:cxnSp>
      <p:sp>
        <p:nvSpPr>
          <p:cNvPr id="5" name="矩形 4"/>
          <p:cNvSpPr/>
          <p:nvPr/>
        </p:nvSpPr>
        <p:spPr>
          <a:xfrm>
            <a:off x="6715126" y="1557867"/>
            <a:ext cx="2066925" cy="7276992"/>
          </a:xfrm>
          <a:prstGeom prst="rect">
            <a:avLst/>
          </a:prstGeom>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3735" b="1" i="0" u="none" strike="noStrike" kern="1200" cap="none" spc="0" normalizeH="0" baseline="0" noProof="0" dirty="0">
                <a:ln>
                  <a:noFill/>
                </a:ln>
                <a:solidFill>
                  <a:srgbClr val="C80670"/>
                </a:solidFill>
                <a:effectLst/>
                <a:uLnTx/>
                <a:uFillTx/>
                <a:latin typeface="等线" panose="02010600030101010101" pitchFamily="2" charset="-122"/>
                <a:ea typeface="等线" panose="02010600030101010101" pitchFamily="2" charset="-122"/>
                <a:cs typeface="+mn-cs"/>
              </a:rPr>
              <a:t>    ③写妈妈搞笑事例二：</a:t>
            </a:r>
            <a:r>
              <a:rPr kumimoji="0" lang="en-US" altLang="zh-CN" sz="3735" b="1" i="0" u="none" strike="noStrike" kern="1200" cap="none" spc="0" normalizeH="0" baseline="0" noProof="0" dirty="0">
                <a:ln>
                  <a:noFill/>
                </a:ln>
                <a:solidFill>
                  <a:srgbClr val="C80670"/>
                </a:solidFill>
                <a:effectLst/>
                <a:uLnTx/>
                <a:uFillTx/>
                <a:latin typeface="等线" panose="02010600030101010101" pitchFamily="2" charset="-122"/>
                <a:ea typeface="等线" panose="02010600030101010101" pitchFamily="2" charset="-122"/>
                <a:cs typeface="+mn-cs"/>
              </a:rPr>
              <a:t>“</a:t>
            </a:r>
            <a:r>
              <a:rPr kumimoji="0" lang="zh-CN" altLang="en-US" sz="3735" b="1" i="0" u="none" strike="noStrike" kern="1200" cap="none" spc="0" normalizeH="0" baseline="0" noProof="0" dirty="0">
                <a:ln>
                  <a:noFill/>
                </a:ln>
                <a:solidFill>
                  <a:srgbClr val="C80670"/>
                </a:solidFill>
                <a:effectLst/>
                <a:uLnTx/>
                <a:uFillTx/>
                <a:latin typeface="等线" panose="02010600030101010101" pitchFamily="2" charset="-122"/>
                <a:ea typeface="等线" panose="02010600030101010101" pitchFamily="2" charset="-122"/>
                <a:cs typeface="+mn-cs"/>
              </a:rPr>
              <a:t>我”上厕所时在门外唱歌催“我”。</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接连接符 3"/>
          <p:cNvCxnSpPr/>
          <p:nvPr/>
        </p:nvCxnSpPr>
        <p:spPr>
          <a:xfrm>
            <a:off x="6802438" y="704852"/>
            <a:ext cx="0" cy="5837767"/>
          </a:xfrm>
          <a:prstGeom prst="line">
            <a:avLst/>
          </a:prstGeom>
          <a:ln>
            <a:prstDash val="lgDash"/>
          </a:ln>
        </p:spPr>
        <p:style>
          <a:lnRef idx="2">
            <a:schemeClr val="accent6"/>
          </a:lnRef>
          <a:fillRef idx="0">
            <a:schemeClr val="accent6"/>
          </a:fillRef>
          <a:effectRef idx="1">
            <a:schemeClr val="accent6"/>
          </a:effectRef>
          <a:fontRef idx="minor">
            <a:schemeClr val="tx1"/>
          </a:fontRef>
        </p:style>
      </p:cxnSp>
      <p:sp>
        <p:nvSpPr>
          <p:cNvPr id="5" name="矩形 4"/>
          <p:cNvSpPr/>
          <p:nvPr/>
        </p:nvSpPr>
        <p:spPr>
          <a:xfrm>
            <a:off x="6854826" y="2383367"/>
            <a:ext cx="2060575" cy="3684663"/>
          </a:xfrm>
          <a:prstGeom prst="rect">
            <a:avLst/>
          </a:prstGeom>
        </p:spPr>
        <p:txBody>
          <a:bodyPr>
            <a:spAutoFit/>
          </a:bodyPr>
          <a:lstStyle/>
          <a:p>
            <a:pPr marL="0" marR="0" lvl="0" indent="0" algn="l" defTabSz="1219200" rtl="0" eaLnBrk="1" fontAlgn="base" latinLnBrk="0" hangingPunct="1">
              <a:lnSpc>
                <a:spcPct val="125000"/>
              </a:lnSpc>
              <a:spcBef>
                <a:spcPct val="0"/>
              </a:spcBef>
              <a:spcAft>
                <a:spcPct val="0"/>
              </a:spcAft>
              <a:buClrTx/>
              <a:buSzTx/>
              <a:buFontTx/>
              <a:buNone/>
              <a:defRPr/>
            </a:pPr>
            <a:r>
              <a:rPr kumimoji="0" lang="zh-CN" altLang="en-US" sz="3735" b="1" i="0" u="none" strike="noStrike" kern="1200" cap="none" spc="0" normalizeH="0" baseline="0" noProof="0" dirty="0">
                <a:ln>
                  <a:noFill/>
                </a:ln>
                <a:solidFill>
                  <a:srgbClr val="C80670"/>
                </a:solidFill>
                <a:effectLst/>
                <a:uLnTx/>
                <a:uFillTx/>
                <a:latin typeface="等线" panose="02010600030101010101" pitchFamily="2" charset="-122"/>
                <a:ea typeface="等线" panose="02010600030101010101" pitchFamily="2" charset="-122"/>
                <a:cs typeface="+mn-cs"/>
              </a:rPr>
              <a:t>    ④写妈妈又哭又笑的样子。</a:t>
            </a:r>
          </a:p>
        </p:txBody>
      </p:sp>
      <p:sp>
        <p:nvSpPr>
          <p:cNvPr id="16387" name="矩形 1"/>
          <p:cNvSpPr>
            <a:spLocks noChangeArrowheads="1"/>
          </p:cNvSpPr>
          <p:nvPr/>
        </p:nvSpPr>
        <p:spPr bwMode="auto">
          <a:xfrm>
            <a:off x="407989" y="704851"/>
            <a:ext cx="6342062" cy="77056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即使是在哭的时候，妈妈体内的搞笑因子也在不安分地躁动着。电视剧看到动情之处，她会涕泪横流，一把鼻涕一把泪的，惹得我和爸爸躲在一旁偷笑。但妈妈哭上一会儿，看到有趣的地方又笑开了，此时眼泪还挂在脸上呢！</a:t>
            </a:r>
            <a:r>
              <a:rPr kumimoji="0" lang="zh-CN" altLang="en-US" sz="4265" b="1" i="0" u="none" strike="noStrike" kern="1200" cap="none" spc="0" normalizeH="0" baseline="30000" noProof="0">
                <a:ln>
                  <a:noFill/>
                </a:ln>
                <a:solidFill>
                  <a:srgbClr val="C80670"/>
                </a:solidFill>
                <a:effectLst/>
                <a:uLnTx/>
                <a:uFillTx/>
                <a:latin typeface="楷体" panose="02010609060101010101" pitchFamily="49" charset="-122"/>
                <a:ea typeface="楷体" panose="02010609060101010101" pitchFamily="49" charset="-122"/>
                <a:cs typeface="+mn-cs"/>
              </a:rPr>
              <a:t>④</a:t>
            </a:r>
            <a:endParaRPr kumimoji="0" lang="zh-CN" altLang="en-US" sz="2400" b="0" i="0" u="none" strike="noStrike" kern="1200" cap="none" spc="0" normalizeH="0" baseline="30000" noProof="0">
              <a:ln>
                <a:noFill/>
              </a:ln>
              <a:solidFill>
                <a:srgbClr val="C80670"/>
              </a:solidFill>
              <a:effectLst/>
              <a:uLnTx/>
              <a:uFillTx/>
              <a:latin typeface="Arial" panose="020B0604020202020204" pitchFamily="34" charset="0"/>
              <a:ea typeface="宋体" panose="02010600030101010101" pitchFamily="2" charset="-122"/>
              <a:cs typeface="+mn-cs"/>
            </a:endParaRP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接连接符 3"/>
          <p:cNvCxnSpPr/>
          <p:nvPr/>
        </p:nvCxnSpPr>
        <p:spPr>
          <a:xfrm>
            <a:off x="6254750" y="715435"/>
            <a:ext cx="0" cy="5691717"/>
          </a:xfrm>
          <a:prstGeom prst="line">
            <a:avLst/>
          </a:prstGeom>
          <a:ln>
            <a:prstDash val="lgDash"/>
          </a:ln>
        </p:spPr>
        <p:style>
          <a:lnRef idx="2">
            <a:schemeClr val="accent6"/>
          </a:lnRef>
          <a:fillRef idx="0">
            <a:schemeClr val="accent6"/>
          </a:fillRef>
          <a:effectRef idx="1">
            <a:schemeClr val="accent6"/>
          </a:effectRef>
          <a:fontRef idx="minor">
            <a:schemeClr val="tx1"/>
          </a:fontRef>
        </p:style>
      </p:cxnSp>
      <p:sp>
        <p:nvSpPr>
          <p:cNvPr id="5" name="矩形 4"/>
          <p:cNvSpPr/>
          <p:nvPr/>
        </p:nvSpPr>
        <p:spPr>
          <a:xfrm>
            <a:off x="6346825" y="2142067"/>
            <a:ext cx="2578100" cy="2851293"/>
          </a:xfrm>
          <a:prstGeom prst="rect">
            <a:avLst/>
          </a:prstGeom>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3735" b="1" i="0" u="none" strike="noStrike" kern="1200" cap="none" spc="0" normalizeH="0" baseline="0" noProof="0" dirty="0">
                <a:ln>
                  <a:noFill/>
                </a:ln>
                <a:solidFill>
                  <a:srgbClr val="C80670"/>
                </a:solidFill>
                <a:effectLst/>
                <a:uLnTx/>
                <a:uFillTx/>
                <a:latin typeface="等线" panose="02010600030101010101" pitchFamily="2" charset="-122"/>
                <a:ea typeface="等线" panose="02010600030101010101" pitchFamily="2" charset="-122"/>
                <a:cs typeface="+mn-cs"/>
              </a:rPr>
              <a:t>    ⑤结尾叙述生动，充满幸福与自豪。</a:t>
            </a:r>
          </a:p>
        </p:txBody>
      </p:sp>
      <p:sp>
        <p:nvSpPr>
          <p:cNvPr id="17411" name="矩形 1"/>
          <p:cNvSpPr>
            <a:spLocks noChangeArrowheads="1"/>
          </p:cNvSpPr>
          <p:nvPr/>
        </p:nvSpPr>
        <p:spPr bwMode="auto">
          <a:xfrm>
            <a:off x="461964" y="1045634"/>
            <a:ext cx="5692775"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瞧，这就是我那爱搞笑的妈妈，她让我们家时刻充满欢笑。怎么样，羡慕我吧？</a:t>
            </a:r>
            <a:r>
              <a:rPr kumimoji="0" lang="en-US" altLang="zh-CN" sz="4265" b="1" i="0" u="none" strike="noStrike" kern="1200" cap="none" spc="0" normalizeH="0" baseline="30000" noProof="0">
                <a:ln>
                  <a:noFill/>
                </a:ln>
                <a:solidFill>
                  <a:srgbClr val="C80670"/>
                </a:solidFill>
                <a:effectLst/>
                <a:uLnTx/>
                <a:uFillTx/>
                <a:latin typeface="楷体" panose="02010609060101010101" pitchFamily="49" charset="-122"/>
                <a:ea typeface="楷体" panose="02010609060101010101" pitchFamily="49" charset="-122"/>
                <a:cs typeface="+mn-cs"/>
              </a:rPr>
              <a:t>⑤</a:t>
            </a:r>
            <a:endParaRPr kumimoji="0" lang="zh-CN" altLang="en-US" sz="4265" b="1" i="0" u="none" strike="noStrike" kern="1200" cap="none" spc="0" normalizeH="0" baseline="30000" noProof="0">
              <a:ln>
                <a:noFill/>
              </a:ln>
              <a:solidFill>
                <a:srgbClr val="C80670"/>
              </a:solidFill>
              <a:effectLst/>
              <a:uLnTx/>
              <a:uFillTx/>
              <a:latin typeface="楷体" panose="02010609060101010101" pitchFamily="49" charset="-122"/>
              <a:ea typeface="楷体" panose="02010609060101010101" pitchFamily="49" charset="-122"/>
              <a:cs typeface="+mn-cs"/>
            </a:endParaRPr>
          </a:p>
        </p:txBody>
      </p:sp>
      <p:pic>
        <p:nvPicPr>
          <p:cNvPr id="17412" name="图片 2"/>
          <p:cNvPicPr>
            <a:picLocks noChangeAspect="1" noChangeArrowheads="1"/>
          </p:cNvPicPr>
          <p:nvPr/>
        </p:nvPicPr>
        <p:blipFill>
          <a:blip r:embed="rId2" cstate="email"/>
          <a:srcRect/>
          <a:stretch>
            <a:fillRect/>
          </a:stretch>
        </p:blipFill>
        <p:spPr bwMode="auto">
          <a:xfrm>
            <a:off x="1712913" y="3509435"/>
            <a:ext cx="3060700" cy="28977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490539" y="1595967"/>
            <a:ext cx="8150225" cy="60650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小作者具体描写了妈妈写诗的“搞笑”，以及妈妈唱流行歌曲催促自己上学的事件，略写妈妈看电视剧时又哭又笑的事例，突出了妈妈“爱搞笑”的性格特点。语言形式多样且富有变化，人物形象栩栩如生。</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8434" name="矩形 2"/>
          <p:cNvSpPr>
            <a:spLocks noChangeArrowheads="1"/>
          </p:cNvSpPr>
          <p:nvPr/>
        </p:nvSpPr>
        <p:spPr bwMode="auto">
          <a:xfrm>
            <a:off x="490538" y="817033"/>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C80670"/>
                </a:solidFill>
                <a:effectLst/>
                <a:uLnTx/>
                <a:uFillTx/>
                <a:latin typeface="黑体" panose="02010609060101010101" pitchFamily="49" charset="-122"/>
                <a:ea typeface="黑体" panose="02010609060101010101" pitchFamily="49" charset="-122"/>
                <a:cs typeface="+mn-cs"/>
              </a:rPr>
              <a:t>总评：</a:t>
            </a:r>
          </a:p>
        </p:txBody>
      </p:sp>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文本框 10"/>
          <p:cNvSpPr txBox="1">
            <a:spLocks noChangeArrowheads="1"/>
          </p:cNvSpPr>
          <p:nvPr/>
        </p:nvSpPr>
        <p:spPr bwMode="auto">
          <a:xfrm>
            <a:off x="663294" y="2586866"/>
            <a:ext cx="3532188" cy="1897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15 </a:t>
            </a:r>
            <a:r>
              <a:rPr kumimoji="0" lang="zh-CN" altLang="en-US"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自相矛盾</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8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18"/>
          <p:cNvPicPr>
            <a:picLocks noChangeAspect="1" noChangeArrowheads="1"/>
          </p:cNvPicPr>
          <p:nvPr/>
        </p:nvPicPr>
        <p:blipFill>
          <a:blip r:embed="rId2" cstate="email"/>
          <a:srcRect/>
          <a:stretch>
            <a:fillRect/>
          </a:stretch>
        </p:blipFill>
        <p:spPr bwMode="auto">
          <a:xfrm>
            <a:off x="417514" y="1164168"/>
            <a:ext cx="738187" cy="24722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19"/>
          <p:cNvPicPr>
            <a:picLocks noChangeAspect="1" noChangeArrowheads="1"/>
          </p:cNvPicPr>
          <p:nvPr/>
        </p:nvPicPr>
        <p:blipFill>
          <a:blip r:embed="rId3" cstate="email"/>
          <a:srcRect/>
          <a:stretch>
            <a:fillRect/>
          </a:stretch>
        </p:blipFill>
        <p:spPr bwMode="auto">
          <a:xfrm>
            <a:off x="7231063" y="2171701"/>
            <a:ext cx="1625600" cy="20552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矩形 6"/>
          <p:cNvSpPr>
            <a:spLocks noChangeArrowheads="1"/>
          </p:cNvSpPr>
          <p:nvPr/>
        </p:nvSpPr>
        <p:spPr bwMode="auto">
          <a:xfrm>
            <a:off x="1449389" y="1259418"/>
            <a:ext cx="6929437"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矛</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：古代用来刺杀敌人的长柄兵器。</a:t>
            </a:r>
            <a:endPar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8" name="矩形 7"/>
          <p:cNvSpPr>
            <a:spLocks noChangeArrowheads="1"/>
          </p:cNvSpPr>
          <p:nvPr/>
        </p:nvSpPr>
        <p:spPr bwMode="auto">
          <a:xfrm>
            <a:off x="1449389" y="2523068"/>
            <a:ext cx="5900737"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盾</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：古代打仗时用来防护身体，挡住敌人刀箭等的防护兵器。</a:t>
            </a:r>
            <a:endPar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9" name="Text Box 2"/>
          <p:cNvSpPr txBox="1">
            <a:spLocks noChangeArrowheads="1"/>
          </p:cNvSpPr>
          <p:nvPr/>
        </p:nvSpPr>
        <p:spPr bwMode="auto">
          <a:xfrm>
            <a:off x="644526" y="4440767"/>
            <a:ext cx="8021638"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ts val="16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如果你在古代是一个卖矛和盾的商人，你会怎样吆喝呢？</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p:txBody>
      </p:sp>
      <p:sp>
        <p:nvSpPr>
          <p:cNvPr id="3" name="矩形: 圆角 2">
            <a:hlinkClick r:id="rId4" action="ppaction://hlinksldjump"/>
          </p:cNvPr>
          <p:cNvSpPr/>
          <p:nvPr/>
        </p:nvSpPr>
        <p:spPr>
          <a:xfrm>
            <a:off x="7126289" y="5545668"/>
            <a:ext cx="1792287" cy="933451"/>
          </a:xfrm>
          <a:prstGeom prst="roundRect">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返回</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left)">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wipe(right)">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8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p:cNvSpPr>
            <a:spLocks noChangeArrowheads="1"/>
          </p:cNvSpPr>
          <p:nvPr/>
        </p:nvSpPr>
        <p:spPr bwMode="auto">
          <a:xfrm>
            <a:off x="2825751" y="1282701"/>
            <a:ext cx="5659438"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韩非</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（约前</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280—</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前</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233</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），战国末期哲学家，法家主要代表人物，荀子的学生，后世称他为韩非子。</a:t>
            </a:r>
            <a:endPar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11" name="矩形 110"/>
          <p:cNvSpPr>
            <a:spLocks noChangeArrowheads="1"/>
          </p:cNvSpPr>
          <p:nvPr/>
        </p:nvSpPr>
        <p:spPr bwMode="auto">
          <a:xfrm>
            <a:off x="2825751" y="4464052"/>
            <a:ext cx="5659438"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主要作品</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孤愤</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五蠹</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说难</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等。</a:t>
            </a:r>
            <a:endPar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9221" name="文本框 1"/>
          <p:cNvSpPr txBox="1">
            <a:spLocks noChangeArrowheads="1"/>
          </p:cNvSpPr>
          <p:nvPr/>
        </p:nvSpPr>
        <p:spPr bwMode="auto">
          <a:xfrm>
            <a:off x="3443288" y="198968"/>
            <a:ext cx="2257425" cy="1528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665" b="1" i="0" u="none" strike="noStrike" kern="1200" cap="none" spc="0" normalizeH="0" baseline="0" noProof="0">
                <a:ln>
                  <a:noFill/>
                </a:ln>
                <a:solidFill>
                  <a:srgbClr val="C7EEFA"/>
                </a:solidFill>
                <a:effectLst/>
                <a:uLnTx/>
                <a:uFillTx/>
                <a:latin typeface="黑体" panose="02010609060101010101" pitchFamily="49" charset="-122"/>
                <a:ea typeface="黑体" panose="02010609060101010101" pitchFamily="49" charset="-122"/>
                <a:cs typeface="+mn-cs"/>
              </a:rPr>
              <a:t>作者简介</a:t>
            </a:r>
          </a:p>
        </p:txBody>
      </p:sp>
      <p:pic>
        <p:nvPicPr>
          <p:cNvPr id="3" name="图片 2"/>
          <p:cNvPicPr>
            <a:picLocks noChangeAspect="1"/>
          </p:cNvPicPr>
          <p:nvPr/>
        </p:nvPicPr>
        <p:blipFill>
          <a:blip r:embed="rId2" cstate="email"/>
          <a:stretch>
            <a:fillRect/>
          </a:stretch>
        </p:blipFill>
        <p:spPr>
          <a:xfrm>
            <a:off x="515463" y="1513741"/>
            <a:ext cx="2245675" cy="3871161"/>
          </a:xfrm>
          <a:prstGeom prst="ellipse">
            <a:avLst/>
          </a:prstGeom>
          <a:ln>
            <a:noFill/>
          </a:ln>
          <a:effectLst>
            <a:softEdge rad="112500"/>
          </a:effec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111"/>
                                        </p:tgtEl>
                                        <p:attrNameLst>
                                          <p:attrName>style.visibility</p:attrName>
                                        </p:attrNameLst>
                                      </p:cBhvr>
                                      <p:to>
                                        <p:strVal val="visible"/>
                                      </p:to>
                                    </p:set>
                                    <p:animEffect transition="in" filter="fade">
                                      <p:cBhvr>
                                        <p:cTn id="19" dur="1000"/>
                                        <p:tgtEl>
                                          <p:spTgt spid="111"/>
                                        </p:tgtEl>
                                      </p:cBhvr>
                                    </p:animEffect>
                                    <p:anim calcmode="lin" valueType="num">
                                      <p:cBhvr>
                                        <p:cTn id="20" dur="1000" fill="hold"/>
                                        <p:tgtEl>
                                          <p:spTgt spid="111"/>
                                        </p:tgtEl>
                                        <p:attrNameLst>
                                          <p:attrName>ppt_x</p:attrName>
                                        </p:attrNameLst>
                                      </p:cBhvr>
                                      <p:tavLst>
                                        <p:tav tm="0">
                                          <p:val>
                                            <p:strVal val="#ppt_x"/>
                                          </p:val>
                                        </p:tav>
                                        <p:tav tm="100000">
                                          <p:val>
                                            <p:strVal val="#ppt_x"/>
                                          </p:val>
                                        </p:tav>
                                      </p:tavLst>
                                    </p:anim>
                                    <p:anim calcmode="lin" valueType="num">
                                      <p:cBhvr>
                                        <p:cTn id="21"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111" grpId="0"/>
    </p:bldLst>
  </p:timing>
</p:sld>
</file>

<file path=ppt/slides/slide8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 Box 2"/>
          <p:cNvSpPr txBox="1">
            <a:spLocks noChangeArrowheads="1"/>
          </p:cNvSpPr>
          <p:nvPr/>
        </p:nvSpPr>
        <p:spPr bwMode="auto">
          <a:xfrm>
            <a:off x="696914" y="1993901"/>
            <a:ext cx="7673975" cy="4729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85800" marR="0" lvl="0" indent="-685800" algn="l" defTabSz="1219200" rtl="0" eaLnBrk="1" fontAlgn="base" latinLnBrk="0" hangingPunct="1">
              <a:lnSpc>
                <a:spcPct val="120000"/>
              </a:lnSpc>
              <a:spcBef>
                <a:spcPts val="1600"/>
              </a:spcBef>
              <a:spcAft>
                <a:spcPct val="0"/>
              </a:spcAft>
              <a:buClrTx/>
              <a:buSzTx/>
              <a:buFont typeface="Calibri" panose="020F0502020204030204" pitchFamily="34" charset="0"/>
              <a:buAutoNum type="arabicPeriod"/>
              <a:defRPr/>
            </a:pPr>
            <a:r>
              <a:rPr kumimoji="0" lang="zh-CN" altLang="en-US"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听朗读，用自己喜欢的方式朗读课文，读准字词，把课文读通顺。</a:t>
            </a:r>
            <a:endParaRPr kumimoji="0" lang="en-US" altLang="zh-CN"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685800" marR="0" lvl="0" indent="-685800" algn="l" defTabSz="1219200" rtl="0" eaLnBrk="1" fontAlgn="base" latinLnBrk="0" hangingPunct="1">
              <a:lnSpc>
                <a:spcPct val="120000"/>
              </a:lnSpc>
              <a:spcBef>
                <a:spcPts val="1600"/>
              </a:spcBef>
              <a:spcAft>
                <a:spcPct val="0"/>
              </a:spcAft>
              <a:buClrTx/>
              <a:buSzTx/>
              <a:buFont typeface="Calibri" panose="020F0502020204030204" pitchFamily="34" charset="0"/>
              <a:buAutoNum type="arabicPeriod"/>
              <a:defRPr/>
            </a:pPr>
            <a:r>
              <a:rPr kumimoji="0" lang="zh-CN" altLang="en-US"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结合注释试着翻译这篇课文。</a:t>
            </a:r>
          </a:p>
        </p:txBody>
      </p:sp>
      <p:sp>
        <p:nvSpPr>
          <p:cNvPr id="10242" name="文本框 7"/>
          <p:cNvSpPr txBox="1">
            <a:spLocks noChangeArrowheads="1"/>
          </p:cNvSpPr>
          <p:nvPr/>
        </p:nvSpPr>
        <p:spPr bwMode="auto">
          <a:xfrm>
            <a:off x="3443288" y="190501"/>
            <a:ext cx="2257425" cy="1528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665" b="1" i="0" u="none" strike="noStrike" kern="1200" cap="none" spc="0" normalizeH="0" baseline="0" noProof="0">
                <a:ln>
                  <a:noFill/>
                </a:ln>
                <a:solidFill>
                  <a:srgbClr val="C7EEFA"/>
                </a:solidFill>
                <a:effectLst/>
                <a:uLnTx/>
                <a:uFillTx/>
                <a:latin typeface="黑体" panose="02010609060101010101" pitchFamily="49" charset="-122"/>
                <a:ea typeface="黑体" panose="02010609060101010101" pitchFamily="49" charset="-122"/>
                <a:cs typeface="+mn-cs"/>
              </a:rPr>
              <a:t>初读课文</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a:spLocks noChangeArrowheads="1"/>
          </p:cNvSpPr>
          <p:nvPr/>
        </p:nvSpPr>
        <p:spPr bwMode="auto">
          <a:xfrm>
            <a:off x="1817688" y="3606801"/>
            <a:ext cx="6858000" cy="3933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800" b="1">
                <a:solidFill>
                  <a:prstClr val="black"/>
                </a:solidFill>
                <a:latin typeface="楷体" panose="02010609060101010101" pitchFamily="49" charset="-122"/>
                <a:ea typeface="楷体" panose="02010609060101010101" pitchFamily="49" charset="-122"/>
              </a:rPr>
              <a:t>春日的晴空，几只</a:t>
            </a:r>
            <a:r>
              <a:rPr lang="zh-CN" altLang="en-US" sz="4800" b="1">
                <a:solidFill>
                  <a:srgbClr val="0000FF"/>
                </a:solidFill>
                <a:latin typeface="楷体" panose="02010609060101010101" pitchFamily="49" charset="-122"/>
                <a:ea typeface="楷体" panose="02010609060101010101" pitchFamily="49" charset="-122"/>
              </a:rPr>
              <a:t>燕（</a:t>
            </a:r>
            <a:r>
              <a:rPr lang="en-US" altLang="zh-CN" sz="4800" b="1">
                <a:solidFill>
                  <a:srgbClr val="0000FF"/>
                </a:solidFill>
                <a:latin typeface="楷体" panose="02010609060101010101" pitchFamily="49" charset="-122"/>
                <a:ea typeface="楷体" panose="02010609060101010101" pitchFamily="49" charset="-122"/>
              </a:rPr>
              <a:t> </a:t>
            </a:r>
            <a:r>
              <a:rPr lang="en-US" altLang="zh-CN" sz="4800" b="1">
                <a:solidFill>
                  <a:srgbClr val="0000FF"/>
                </a:solidFill>
                <a:latin typeface="宋体" panose="02010600030101010101" pitchFamily="2" charset="-122"/>
                <a:ea typeface="宋体" panose="02010600030101010101" pitchFamily="2" charset="-122"/>
              </a:rPr>
              <a:t>yàn </a:t>
            </a:r>
            <a:r>
              <a:rPr lang="zh-CN" altLang="en-US" sz="4800" b="1">
                <a:solidFill>
                  <a:srgbClr val="0000FF"/>
                </a:solidFill>
                <a:latin typeface="楷体" panose="02010609060101010101" pitchFamily="49" charset="-122"/>
                <a:ea typeface="楷体" panose="02010609060101010101" pitchFamily="49" charset="-122"/>
              </a:rPr>
              <a:t>）</a:t>
            </a:r>
            <a:r>
              <a:rPr lang="zh-CN" altLang="en-US" sz="4800" b="1">
                <a:solidFill>
                  <a:prstClr val="black"/>
                </a:solidFill>
                <a:latin typeface="楷体" panose="02010609060101010101" pitchFamily="49" charset="-122"/>
                <a:ea typeface="楷体" panose="02010609060101010101" pitchFamily="49" charset="-122"/>
              </a:rPr>
              <a:t>子斜掠而过，为燕</a:t>
            </a:r>
            <a:r>
              <a:rPr lang="zh-CN" altLang="en-US" sz="4800" b="1">
                <a:solidFill>
                  <a:srgbClr val="0000FF"/>
                </a:solidFill>
                <a:latin typeface="楷体" panose="02010609060101010101" pitchFamily="49" charset="-122"/>
                <a:ea typeface="楷体" panose="02010609060101010101" pitchFamily="49" charset="-122"/>
              </a:rPr>
              <a:t>（</a:t>
            </a:r>
            <a:r>
              <a:rPr lang="en-US" altLang="zh-CN" sz="4800" b="1">
                <a:solidFill>
                  <a:srgbClr val="0000FF"/>
                </a:solidFill>
                <a:latin typeface="宋体" panose="02010600030101010101" pitchFamily="2" charset="-122"/>
                <a:ea typeface="宋体" panose="02010600030101010101" pitchFamily="2" charset="-122"/>
              </a:rPr>
              <a:t> yān </a:t>
            </a:r>
            <a:r>
              <a:rPr lang="zh-CN" altLang="en-US" sz="4800" b="1">
                <a:solidFill>
                  <a:srgbClr val="0000FF"/>
                </a:solidFill>
                <a:latin typeface="楷体" panose="02010609060101010101" pitchFamily="49" charset="-122"/>
                <a:ea typeface="楷体" panose="02010609060101010101" pitchFamily="49" charset="-122"/>
              </a:rPr>
              <a:t>）</a:t>
            </a:r>
            <a:r>
              <a:rPr lang="zh-CN" altLang="en-US" sz="4800" b="1">
                <a:solidFill>
                  <a:prstClr val="black"/>
                </a:solidFill>
                <a:latin typeface="楷体" panose="02010609060101010101" pitchFamily="49" charset="-122"/>
                <a:ea typeface="楷体" panose="02010609060101010101" pitchFamily="49" charset="-122"/>
              </a:rPr>
              <a:t>园增添了几分生机。</a:t>
            </a:r>
          </a:p>
        </p:txBody>
      </p:sp>
      <p:sp>
        <p:nvSpPr>
          <p:cNvPr id="15362" name="文本框 1"/>
          <p:cNvSpPr txBox="1">
            <a:spLocks noChangeArrowheads="1"/>
          </p:cNvSpPr>
          <p:nvPr/>
        </p:nvSpPr>
        <p:spPr bwMode="auto">
          <a:xfrm>
            <a:off x="323850" y="306918"/>
            <a:ext cx="2592388"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71500" indent="-5715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762000" indent="-762000" defTabSz="1219200" fontAlgn="base">
              <a:spcBef>
                <a:spcPct val="0"/>
              </a:spcBef>
              <a:spcAft>
                <a:spcPct val="0"/>
              </a:spcAft>
              <a:buFont typeface="Wingdings" panose="05000000000000000000" pitchFamily="2" charset="2"/>
              <a:buChar char="Ø"/>
              <a:defRPr/>
            </a:pPr>
            <a:r>
              <a:rPr lang="zh-CN" altLang="en-US" sz="4800" b="1">
                <a:solidFill>
                  <a:srgbClr val="FF0000"/>
                </a:solidFill>
                <a:latin typeface="黑体" panose="02010609060101010101" pitchFamily="49" charset="-122"/>
                <a:ea typeface="黑体" panose="02010609060101010101" pitchFamily="49" charset="-122"/>
              </a:rPr>
              <a:t>多音字</a:t>
            </a:r>
          </a:p>
        </p:txBody>
      </p:sp>
      <p:sp>
        <p:nvSpPr>
          <p:cNvPr id="14339" name="文本框 2"/>
          <p:cNvSpPr txBox="1">
            <a:spLocks noChangeArrowheads="1"/>
          </p:cNvSpPr>
          <p:nvPr/>
        </p:nvSpPr>
        <p:spPr bwMode="auto">
          <a:xfrm>
            <a:off x="1833564" y="2110319"/>
            <a:ext cx="8636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800" b="1">
                <a:solidFill>
                  <a:srgbClr val="0000FF"/>
                </a:solidFill>
                <a:latin typeface="Calibri" panose="020F0502020204030204" pitchFamily="34" charset="0"/>
                <a:ea typeface="宋体" panose="02010600030101010101" pitchFamily="2" charset="-122"/>
              </a:rPr>
              <a:t>燕</a:t>
            </a:r>
          </a:p>
        </p:txBody>
      </p:sp>
      <p:sp>
        <p:nvSpPr>
          <p:cNvPr id="4" name="左大括号 3"/>
          <p:cNvSpPr/>
          <p:nvPr/>
        </p:nvSpPr>
        <p:spPr>
          <a:xfrm>
            <a:off x="2552700" y="1797052"/>
            <a:ext cx="287338" cy="1367367"/>
          </a:xfrm>
          <a:prstGeom prst="leftBrace">
            <a:avLst>
              <a:gd name="adj1" fmla="val 74326"/>
              <a:gd name="adj2" fmla="val 50000"/>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5" name="文本框 4"/>
          <p:cNvSpPr txBox="1">
            <a:spLocks noChangeArrowheads="1"/>
          </p:cNvSpPr>
          <p:nvPr/>
        </p:nvSpPr>
        <p:spPr bwMode="auto">
          <a:xfrm>
            <a:off x="2871788" y="1333502"/>
            <a:ext cx="471646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en-US" altLang="zh-CN" sz="4800" b="1">
                <a:solidFill>
                  <a:prstClr val="black"/>
                </a:solidFill>
                <a:latin typeface="宋体" panose="02010600030101010101" pitchFamily="2" charset="-122"/>
                <a:ea typeface="宋体" panose="02010600030101010101" pitchFamily="2" charset="-122"/>
              </a:rPr>
              <a:t>yān</a:t>
            </a:r>
            <a:r>
              <a:rPr lang="zh-CN" altLang="en-US" sz="4800" b="1">
                <a:solidFill>
                  <a:prstClr val="black"/>
                </a:solidFill>
                <a:latin typeface="宋体" panose="02010600030101010101" pitchFamily="2" charset="-122"/>
                <a:ea typeface="宋体" panose="02010600030101010101" pitchFamily="2" charset="-122"/>
              </a:rPr>
              <a:t>（       ）</a:t>
            </a:r>
          </a:p>
        </p:txBody>
      </p:sp>
      <p:sp>
        <p:nvSpPr>
          <p:cNvPr id="6" name="文本框 5"/>
          <p:cNvSpPr txBox="1">
            <a:spLocks noChangeArrowheads="1"/>
          </p:cNvSpPr>
          <p:nvPr/>
        </p:nvSpPr>
        <p:spPr bwMode="auto">
          <a:xfrm>
            <a:off x="2876550" y="2540001"/>
            <a:ext cx="39243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en-US" altLang="zh-CN" sz="4800" b="1">
                <a:solidFill>
                  <a:prstClr val="black"/>
                </a:solidFill>
                <a:latin typeface="宋体" panose="02010600030101010101" pitchFamily="2" charset="-122"/>
                <a:ea typeface="宋体" panose="02010600030101010101" pitchFamily="2" charset="-122"/>
              </a:rPr>
              <a:t>yàn</a:t>
            </a:r>
            <a:r>
              <a:rPr lang="zh-CN" altLang="en-US" sz="4800" b="1">
                <a:solidFill>
                  <a:prstClr val="black"/>
                </a:solidFill>
                <a:latin typeface="宋体" panose="02010600030101010101" pitchFamily="2" charset="-122"/>
                <a:ea typeface="宋体" panose="02010600030101010101" pitchFamily="2" charset="-122"/>
              </a:rPr>
              <a:t>（       ）</a:t>
            </a:r>
          </a:p>
        </p:txBody>
      </p:sp>
      <p:sp>
        <p:nvSpPr>
          <p:cNvPr id="14343" name="文本框 6"/>
          <p:cNvSpPr txBox="1">
            <a:spLocks noChangeArrowheads="1"/>
          </p:cNvSpPr>
          <p:nvPr/>
        </p:nvSpPr>
        <p:spPr bwMode="auto">
          <a:xfrm>
            <a:off x="4346575" y="1373718"/>
            <a:ext cx="12954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800" b="1">
                <a:solidFill>
                  <a:srgbClr val="0000FF"/>
                </a:solidFill>
                <a:latin typeface="Calibri" panose="020F0502020204030204" pitchFamily="34" charset="0"/>
                <a:ea typeface="宋体" panose="02010600030101010101" pitchFamily="2" charset="-122"/>
              </a:rPr>
              <a:t>燕园</a:t>
            </a:r>
          </a:p>
        </p:txBody>
      </p:sp>
      <p:sp>
        <p:nvSpPr>
          <p:cNvPr id="14344" name="文本框 7"/>
          <p:cNvSpPr txBox="1">
            <a:spLocks noChangeArrowheads="1"/>
          </p:cNvSpPr>
          <p:nvPr/>
        </p:nvSpPr>
        <p:spPr bwMode="auto">
          <a:xfrm>
            <a:off x="4424364" y="2561168"/>
            <a:ext cx="1260475"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800" b="1">
                <a:solidFill>
                  <a:srgbClr val="0000FF"/>
                </a:solidFill>
                <a:latin typeface="Calibri" panose="020F0502020204030204" pitchFamily="34" charset="0"/>
                <a:ea typeface="宋体" panose="02010600030101010101" pitchFamily="2" charset="-122"/>
              </a:rPr>
              <a:t>燕子</a:t>
            </a:r>
          </a:p>
        </p:txBody>
      </p:sp>
      <p:sp>
        <p:nvSpPr>
          <p:cNvPr id="14345" name="文本框 8"/>
          <p:cNvSpPr txBox="1">
            <a:spLocks noChangeArrowheads="1"/>
          </p:cNvSpPr>
          <p:nvPr/>
        </p:nvSpPr>
        <p:spPr bwMode="auto">
          <a:xfrm>
            <a:off x="539750" y="3774018"/>
            <a:ext cx="161925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eaLnBrk="0" fontAlgn="base" hangingPunct="0">
              <a:spcBef>
                <a:spcPct val="0"/>
              </a:spcBef>
              <a:spcAft>
                <a:spcPct val="0"/>
              </a:spcAft>
              <a:defRPr/>
            </a:pPr>
            <a:r>
              <a:rPr lang="zh-CN" altLang="en-US" sz="4800" b="1">
                <a:solidFill>
                  <a:srgbClr val="FF0000"/>
                </a:solidFill>
                <a:latin typeface="Calibri" panose="020F0502020204030204" pitchFamily="34" charset="0"/>
                <a:ea typeface="宋体" panose="02010600030101010101" pitchFamily="2" charset="-122"/>
              </a:rPr>
              <a:t>运用：</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4339"/>
                                        </p:tgtEl>
                                        <p:attrNameLst>
                                          <p:attrName>style.visibility</p:attrName>
                                        </p:attrNameLst>
                                      </p:cBhvr>
                                      <p:to>
                                        <p:strVal val="visible"/>
                                      </p:to>
                                    </p:set>
                                    <p:animEffect transition="in" filter="wipe(down)">
                                      <p:cBhvr>
                                        <p:cTn id="7" dur="500"/>
                                        <p:tgtEl>
                                          <p:spTgt spid="1433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down)">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14343"/>
                                        </p:tgtEl>
                                        <p:attrNameLst>
                                          <p:attrName>style.visibility</p:attrName>
                                        </p:attrNameLst>
                                      </p:cBhvr>
                                      <p:to>
                                        <p:strVal val="visible"/>
                                      </p:to>
                                    </p:set>
                                    <p:animEffect transition="in" filter="wipe(down)">
                                      <p:cBhvr>
                                        <p:cTn id="23" dur="500"/>
                                        <p:tgtEl>
                                          <p:spTgt spid="1434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14344"/>
                                        </p:tgtEl>
                                        <p:attrNameLst>
                                          <p:attrName>style.visibility</p:attrName>
                                        </p:attrNameLst>
                                      </p:cBhvr>
                                      <p:to>
                                        <p:strVal val="visible"/>
                                      </p:to>
                                    </p:set>
                                    <p:animEffect transition="in" filter="wipe(down)">
                                      <p:cBhvr>
                                        <p:cTn id="28" dur="500"/>
                                        <p:tgtEl>
                                          <p:spTgt spid="14344"/>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14345"/>
                                        </p:tgtEl>
                                        <p:attrNameLst>
                                          <p:attrName>style.visibility</p:attrName>
                                        </p:attrNameLst>
                                      </p:cBhvr>
                                      <p:to>
                                        <p:strVal val="visible"/>
                                      </p:to>
                                    </p:set>
                                    <p:animEffect transition="in" filter="wipe(down)">
                                      <p:cBhvr>
                                        <p:cTn id="33" dur="500"/>
                                        <p:tgtEl>
                                          <p:spTgt spid="14345"/>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wipe(down)">
                                      <p:cBhvr>
                                        <p:cTn id="3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339" grpId="0"/>
      <p:bldP spid="4" grpId="0" animBg="1"/>
      <p:bldP spid="5" grpId="0"/>
      <p:bldP spid="6" grpId="0"/>
      <p:bldP spid="14343" grpId="0"/>
      <p:bldP spid="14344" grpId="0"/>
      <p:bldP spid="14345" grpId="0"/>
    </p:bldLst>
  </p:timing>
</p:sld>
</file>

<file path=ppt/slides/slide8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3"/>
          <p:cNvSpPr txBox="1">
            <a:spLocks noChangeArrowheads="1"/>
          </p:cNvSpPr>
          <p:nvPr/>
        </p:nvSpPr>
        <p:spPr bwMode="auto">
          <a:xfrm>
            <a:off x="815976" y="393700"/>
            <a:ext cx="8166100" cy="80581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1" fontAlgn="base" latinLnBrk="0" hangingPunct="1">
              <a:lnSpc>
                <a:spcPct val="150000"/>
              </a:lnSpc>
              <a:spcBef>
                <a:spcPts val="665"/>
              </a:spcBef>
              <a:spcAft>
                <a:spcPct val="0"/>
              </a:spcAft>
              <a:buClrTx/>
              <a:buSzTx/>
              <a:buFontTx/>
              <a:buNone/>
              <a:defRPr/>
            </a:pPr>
            <a:r>
              <a:rPr kumimoji="0" lang="zh-CN" altLang="en-US" sz="4265" b="1" i="0" u="none" strike="noStrike" kern="1200" cap="none" spc="80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自相矛盾</a:t>
            </a:r>
            <a:endParaRPr kumimoji="0" lang="en-US" altLang="zh-CN" sz="4265" b="1" i="0" u="none" strike="noStrike" kern="1200" cap="none" spc="80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50000"/>
              </a:lnSpc>
              <a:spcBef>
                <a:spcPts val="665"/>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楚人有鬻盾与矛者，誉之曰：“吾盾之坚，物莫能陷也。”又誉其矛曰：“吾矛之利，于物无不陷也。”或曰：“以子之矛，陷子之盾，何如？”其人弗能应也。夫不可陷之盾与无不陷之矛，不可同世而立。</a:t>
            </a:r>
          </a:p>
        </p:txBody>
      </p:sp>
      <p:sp>
        <p:nvSpPr>
          <p:cNvPr id="21" name="TextBox 3"/>
          <p:cNvSpPr txBox="1">
            <a:spLocks noChangeArrowheads="1"/>
          </p:cNvSpPr>
          <p:nvPr/>
        </p:nvSpPr>
        <p:spPr bwMode="auto">
          <a:xfrm>
            <a:off x="815976" y="393700"/>
            <a:ext cx="8166100" cy="80581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1" fontAlgn="base" latinLnBrk="0" hangingPunct="1">
              <a:lnSpc>
                <a:spcPct val="150000"/>
              </a:lnSpc>
              <a:spcBef>
                <a:spcPts val="665"/>
              </a:spcBef>
              <a:spcAft>
                <a:spcPct val="0"/>
              </a:spcAft>
              <a:buClrTx/>
              <a:buSzTx/>
              <a:buFontTx/>
              <a:buNone/>
              <a:defRPr/>
            </a:pPr>
            <a:r>
              <a:rPr kumimoji="0" lang="zh-CN" altLang="en-US" sz="4265" b="1" i="0" u="none" strike="noStrike" kern="1200" cap="none" spc="80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自相矛盾</a:t>
            </a:r>
            <a:endParaRPr kumimoji="0" lang="en-US" altLang="zh-CN" sz="4265" b="1" i="0" u="none" strike="noStrike" kern="1200" cap="none" spc="80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50000"/>
              </a:lnSpc>
              <a:spcBef>
                <a:spcPts val="665"/>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楚人有</a:t>
            </a:r>
            <a:r>
              <a:rPr kumimoji="0" lang="zh-CN" altLang="en-US"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鬻</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盾与矛者，誉之曰：“</a:t>
            </a:r>
            <a:r>
              <a:rPr kumimoji="0" lang="zh-CN" altLang="en-US"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吾</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盾之坚，物莫能陷也。”又誉其矛曰：“吾矛之利，于物无不陷也。”或曰：“以子之矛，陷子之盾，何如？”其人</a:t>
            </a:r>
            <a:r>
              <a:rPr kumimoji="0" lang="zh-CN" altLang="en-US"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弗</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能应也。</a:t>
            </a:r>
            <a:r>
              <a:rPr kumimoji="0" lang="zh-CN" altLang="en-US"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夫</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不可陷之盾与无不陷之矛，不可同世而立。</a:t>
            </a:r>
          </a:p>
        </p:txBody>
      </p:sp>
      <p:sp>
        <p:nvSpPr>
          <p:cNvPr id="6" name="矩形 5"/>
          <p:cNvSpPr>
            <a:spLocks noChangeArrowheads="1"/>
          </p:cNvSpPr>
          <p:nvPr/>
        </p:nvSpPr>
        <p:spPr bwMode="auto">
          <a:xfrm>
            <a:off x="2713038" y="1068917"/>
            <a:ext cx="83185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en-US" altLang="zh-CN" sz="4000" b="1" i="0" u="none" strike="noStrike" kern="1200" cap="none" spc="0" normalizeH="0" baseline="0" noProof="0" dirty="0" err="1">
                <a:ln>
                  <a:noFill/>
                </a:ln>
                <a:solidFill>
                  <a:srgbClr val="0000FF"/>
                </a:solidFill>
                <a:effectLst/>
                <a:uLnTx/>
                <a:uFillTx/>
                <a:latin typeface="等线" panose="02010600030101010101" pitchFamily="2" charset="-122"/>
                <a:ea typeface="等线" panose="02010600030101010101" pitchFamily="2" charset="-122"/>
                <a:cs typeface="+mn-cs"/>
              </a:rPr>
              <a:t>yù</a:t>
            </a:r>
            <a:endParaRPr kumimoji="0" lang="zh-CN" altLang="en-US" sz="4000" b="0"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endParaRPr>
          </a:p>
        </p:txBody>
      </p:sp>
      <p:sp>
        <p:nvSpPr>
          <p:cNvPr id="7" name="矩形 6"/>
          <p:cNvSpPr>
            <a:spLocks noChangeArrowheads="1"/>
          </p:cNvSpPr>
          <p:nvPr/>
        </p:nvSpPr>
        <p:spPr bwMode="auto">
          <a:xfrm>
            <a:off x="7208838" y="1102785"/>
            <a:ext cx="83185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en-US" altLang="zh-CN" sz="4000" b="1" i="0" u="none" strike="noStrike" kern="1200" cap="none" spc="0" normalizeH="0" baseline="0" noProof="0" dirty="0" err="1">
                <a:ln>
                  <a:noFill/>
                </a:ln>
                <a:solidFill>
                  <a:srgbClr val="0000FF"/>
                </a:solidFill>
                <a:effectLst/>
                <a:uLnTx/>
                <a:uFillTx/>
                <a:latin typeface="等线" panose="02010600030101010101" pitchFamily="2" charset="-122"/>
                <a:ea typeface="等线" panose="02010600030101010101" pitchFamily="2" charset="-122"/>
                <a:cs typeface="+mn-cs"/>
              </a:rPr>
              <a:t>wú</a:t>
            </a:r>
            <a:endParaRPr kumimoji="0" lang="zh-CN" altLang="en-US" sz="4000" b="0"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endParaRPr>
          </a:p>
        </p:txBody>
      </p:sp>
      <p:sp>
        <p:nvSpPr>
          <p:cNvPr id="8" name="矩形 7"/>
          <p:cNvSpPr>
            <a:spLocks noChangeArrowheads="1"/>
          </p:cNvSpPr>
          <p:nvPr/>
        </p:nvSpPr>
        <p:spPr bwMode="auto">
          <a:xfrm>
            <a:off x="5175251" y="4030133"/>
            <a:ext cx="830263"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en-US" altLang="zh-CN" sz="4000" b="1" i="0" u="none" strike="noStrike" kern="1200" cap="none" spc="0" normalizeH="0" baseline="0" noProof="0" dirty="0" err="1">
                <a:ln>
                  <a:noFill/>
                </a:ln>
                <a:solidFill>
                  <a:srgbClr val="0000FF"/>
                </a:solidFill>
                <a:effectLst/>
                <a:uLnTx/>
                <a:uFillTx/>
                <a:latin typeface="等线" panose="02010600030101010101" pitchFamily="2" charset="-122"/>
                <a:ea typeface="等线" panose="02010600030101010101" pitchFamily="2" charset="-122"/>
                <a:cs typeface="+mn-cs"/>
              </a:rPr>
              <a:t>fú</a:t>
            </a:r>
            <a:endParaRPr kumimoji="0" lang="zh-CN" altLang="en-US" sz="4000" b="0"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endParaRPr>
          </a:p>
        </p:txBody>
      </p:sp>
      <p:sp>
        <p:nvSpPr>
          <p:cNvPr id="9" name="矩形 8"/>
          <p:cNvSpPr>
            <a:spLocks noChangeArrowheads="1"/>
          </p:cNvSpPr>
          <p:nvPr/>
        </p:nvSpPr>
        <p:spPr bwMode="auto">
          <a:xfrm>
            <a:off x="7208838" y="4030133"/>
            <a:ext cx="83185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en-US" altLang="zh-CN" sz="4000" b="1" i="0" u="none" strike="noStrike" kern="1200" cap="none" spc="0" normalizeH="0" baseline="0" noProof="0" dirty="0" err="1">
                <a:ln>
                  <a:noFill/>
                </a:ln>
                <a:solidFill>
                  <a:srgbClr val="0000FF"/>
                </a:solidFill>
                <a:effectLst/>
                <a:uLnTx/>
                <a:uFillTx/>
                <a:latin typeface="等线" panose="02010600030101010101" pitchFamily="2" charset="-122"/>
                <a:ea typeface="等线" panose="02010600030101010101" pitchFamily="2" charset="-122"/>
                <a:cs typeface="+mn-cs"/>
              </a:rPr>
              <a:t>fú</a:t>
            </a:r>
            <a:endParaRPr kumimoji="0" lang="zh-CN" altLang="en-US" sz="4000" b="0"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animEffect transition="in" filter="fade">
                                      <p:cBhvr>
                                        <p:cTn id="28" dur="500"/>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p:cTn id="33" dur="500" fill="hold"/>
                                        <p:tgtEl>
                                          <p:spTgt spid="9"/>
                                        </p:tgtEl>
                                        <p:attrNameLst>
                                          <p:attrName>ppt_w</p:attrName>
                                        </p:attrNameLst>
                                      </p:cBhvr>
                                      <p:tavLst>
                                        <p:tav tm="0">
                                          <p:val>
                                            <p:fltVal val="0"/>
                                          </p:val>
                                        </p:tav>
                                        <p:tav tm="100000">
                                          <p:val>
                                            <p:strVal val="#ppt_w"/>
                                          </p:val>
                                        </p:tav>
                                      </p:tavLst>
                                    </p:anim>
                                    <p:anim calcmode="lin" valueType="num">
                                      <p:cBhvr>
                                        <p:cTn id="34" dur="500" fill="hold"/>
                                        <p:tgtEl>
                                          <p:spTgt spid="9"/>
                                        </p:tgtEl>
                                        <p:attrNameLst>
                                          <p:attrName>ppt_h</p:attrName>
                                        </p:attrNameLst>
                                      </p:cBhvr>
                                      <p:tavLst>
                                        <p:tav tm="0">
                                          <p:val>
                                            <p:fltVal val="0"/>
                                          </p:val>
                                        </p:tav>
                                        <p:tav tm="100000">
                                          <p:val>
                                            <p:strVal val="#ppt_h"/>
                                          </p:val>
                                        </p:tav>
                                      </p:tavLst>
                                    </p:anim>
                                    <p:animEffect transition="in" filter="fade">
                                      <p:cBhvr>
                                        <p:cTn id="3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6" grpId="0"/>
      <p:bldP spid="7" grpId="0"/>
      <p:bldP spid="8" grpId="0"/>
      <p:bldP spid="9" grpId="0"/>
    </p:bldLst>
  </p:timing>
</p:sld>
</file>

<file path=ppt/slides/slide8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图片 2"/>
          <p:cNvPicPr>
            <a:picLocks noChangeAspect="1" noChangeArrowheads="1"/>
          </p:cNvPicPr>
          <p:nvPr/>
        </p:nvPicPr>
        <p:blipFill>
          <a:blip r:embed="rId2" cstate="email"/>
          <a:srcRect/>
          <a:stretch>
            <a:fillRect/>
          </a:stretch>
        </p:blipFill>
        <p:spPr bwMode="auto">
          <a:xfrm>
            <a:off x="0" y="6353"/>
            <a:ext cx="9144000" cy="68516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0" name="图片 6"/>
          <p:cNvPicPr>
            <a:picLocks noChangeAspect="1" noChangeArrowheads="1"/>
          </p:cNvPicPr>
          <p:nvPr/>
        </p:nvPicPr>
        <p:blipFill>
          <a:blip r:embed="rId3" cstate="email"/>
          <a:srcRect/>
          <a:stretch>
            <a:fillRect/>
          </a:stretch>
        </p:blipFill>
        <p:spPr bwMode="auto">
          <a:xfrm>
            <a:off x="1509714" y="6004984"/>
            <a:ext cx="1368425" cy="4974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1" name="图片 39"/>
          <p:cNvPicPr>
            <a:picLocks noChangeAspect="1" noChangeArrowheads="1"/>
          </p:cNvPicPr>
          <p:nvPr/>
        </p:nvPicPr>
        <p:blipFill>
          <a:blip r:embed="rId4" cstate="email"/>
          <a:srcRect/>
          <a:stretch>
            <a:fillRect/>
          </a:stretch>
        </p:blipFill>
        <p:spPr bwMode="auto">
          <a:xfrm>
            <a:off x="1493839" y="4679951"/>
            <a:ext cx="1350962" cy="16404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组合 14"/>
          <p:cNvGrpSpPr/>
          <p:nvPr/>
        </p:nvGrpSpPr>
        <p:grpSpPr bwMode="auto">
          <a:xfrm>
            <a:off x="1493839" y="4002617"/>
            <a:ext cx="1198562" cy="1356782"/>
            <a:chOff x="107504" y="3043959"/>
            <a:chExt cx="1198477" cy="1017128"/>
          </a:xfrm>
        </p:grpSpPr>
        <p:pic>
          <p:nvPicPr>
            <p:cNvPr id="12293" name="图片 21"/>
            <p:cNvPicPr>
              <a:picLocks noChangeAspect="1" noChangeArrowheads="1"/>
            </p:cNvPicPr>
            <p:nvPr/>
          </p:nvPicPr>
          <p:blipFill>
            <a:blip r:embed="rId5"/>
            <a:srcRect/>
            <a:stretch>
              <a:fillRect/>
            </a:stretch>
          </p:blipFill>
          <p:spPr bwMode="auto">
            <a:xfrm>
              <a:off x="107504" y="3043959"/>
              <a:ext cx="1198477" cy="10171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94" name="矩形 45"/>
            <p:cNvSpPr>
              <a:spLocks noChangeArrowheads="1"/>
            </p:cNvSpPr>
            <p:nvPr/>
          </p:nvSpPr>
          <p:spPr bwMode="auto">
            <a:xfrm>
              <a:off x="338937" y="3185008"/>
              <a:ext cx="870689" cy="684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吾</a:t>
              </a:r>
            </a:p>
          </p:txBody>
        </p:sp>
      </p:grpSp>
      <p:pic>
        <p:nvPicPr>
          <p:cNvPr id="12295" name="图片 6"/>
          <p:cNvPicPr>
            <a:picLocks noChangeAspect="1" noChangeArrowheads="1"/>
          </p:cNvPicPr>
          <p:nvPr/>
        </p:nvPicPr>
        <p:blipFill>
          <a:blip r:embed="rId3" cstate="email"/>
          <a:srcRect/>
          <a:stretch>
            <a:fillRect/>
          </a:stretch>
        </p:blipFill>
        <p:spPr bwMode="auto">
          <a:xfrm>
            <a:off x="3833814" y="5433484"/>
            <a:ext cx="1368425" cy="4974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6" name="图片 39"/>
          <p:cNvPicPr>
            <a:picLocks noChangeAspect="1" noChangeArrowheads="1"/>
          </p:cNvPicPr>
          <p:nvPr/>
        </p:nvPicPr>
        <p:blipFill>
          <a:blip r:embed="rId4" cstate="email"/>
          <a:srcRect/>
          <a:stretch>
            <a:fillRect/>
          </a:stretch>
        </p:blipFill>
        <p:spPr bwMode="auto">
          <a:xfrm>
            <a:off x="3817939" y="4108451"/>
            <a:ext cx="1350962" cy="16404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组合 58"/>
          <p:cNvGrpSpPr/>
          <p:nvPr/>
        </p:nvGrpSpPr>
        <p:grpSpPr bwMode="auto">
          <a:xfrm>
            <a:off x="3817939" y="3429001"/>
            <a:ext cx="1198562" cy="1356784"/>
            <a:chOff x="107504" y="3043959"/>
            <a:chExt cx="1198477" cy="1017128"/>
          </a:xfrm>
        </p:grpSpPr>
        <p:pic>
          <p:nvPicPr>
            <p:cNvPr id="12298" name="图片 21"/>
            <p:cNvPicPr>
              <a:picLocks noChangeAspect="1" noChangeArrowheads="1"/>
            </p:cNvPicPr>
            <p:nvPr/>
          </p:nvPicPr>
          <p:blipFill>
            <a:blip r:embed="rId5"/>
            <a:srcRect/>
            <a:stretch>
              <a:fillRect/>
            </a:stretch>
          </p:blipFill>
          <p:spPr bwMode="auto">
            <a:xfrm>
              <a:off x="107504" y="3043959"/>
              <a:ext cx="1198477" cy="10171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99" name="矩形 45"/>
            <p:cNvSpPr>
              <a:spLocks noChangeArrowheads="1"/>
            </p:cNvSpPr>
            <p:nvPr/>
          </p:nvSpPr>
          <p:spPr bwMode="auto">
            <a:xfrm>
              <a:off x="338937" y="3185008"/>
              <a:ext cx="870689" cy="6846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弗</a:t>
              </a:r>
            </a:p>
          </p:txBody>
        </p:sp>
      </p:grpSp>
      <p:pic>
        <p:nvPicPr>
          <p:cNvPr id="12300" name="图片 6"/>
          <p:cNvPicPr>
            <a:picLocks noChangeAspect="1" noChangeArrowheads="1"/>
          </p:cNvPicPr>
          <p:nvPr/>
        </p:nvPicPr>
        <p:blipFill>
          <a:blip r:embed="rId3" cstate="email"/>
          <a:srcRect/>
          <a:stretch>
            <a:fillRect/>
          </a:stretch>
        </p:blipFill>
        <p:spPr bwMode="auto">
          <a:xfrm>
            <a:off x="6157914" y="5822951"/>
            <a:ext cx="1368425" cy="4974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301" name="图片 39"/>
          <p:cNvPicPr>
            <a:picLocks noChangeAspect="1" noChangeArrowheads="1"/>
          </p:cNvPicPr>
          <p:nvPr/>
        </p:nvPicPr>
        <p:blipFill>
          <a:blip r:embed="rId4" cstate="email"/>
          <a:srcRect/>
          <a:stretch>
            <a:fillRect/>
          </a:stretch>
        </p:blipFill>
        <p:spPr bwMode="auto">
          <a:xfrm>
            <a:off x="6142039" y="4497917"/>
            <a:ext cx="1350962" cy="16404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4" name="组合 63"/>
          <p:cNvGrpSpPr/>
          <p:nvPr/>
        </p:nvGrpSpPr>
        <p:grpSpPr bwMode="auto">
          <a:xfrm>
            <a:off x="6142039" y="3820583"/>
            <a:ext cx="1198562" cy="1356782"/>
            <a:chOff x="107504" y="3043959"/>
            <a:chExt cx="1198477" cy="1017128"/>
          </a:xfrm>
        </p:grpSpPr>
        <p:pic>
          <p:nvPicPr>
            <p:cNvPr id="12303" name="图片 21"/>
            <p:cNvPicPr>
              <a:picLocks noChangeAspect="1" noChangeArrowheads="1"/>
            </p:cNvPicPr>
            <p:nvPr/>
          </p:nvPicPr>
          <p:blipFill>
            <a:blip r:embed="rId5"/>
            <a:srcRect/>
            <a:stretch>
              <a:fillRect/>
            </a:stretch>
          </p:blipFill>
          <p:spPr bwMode="auto">
            <a:xfrm>
              <a:off x="107504" y="3043959"/>
              <a:ext cx="1198477" cy="10171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04" name="矩形 45"/>
            <p:cNvSpPr>
              <a:spLocks noChangeArrowheads="1"/>
            </p:cNvSpPr>
            <p:nvPr/>
          </p:nvSpPr>
          <p:spPr bwMode="auto">
            <a:xfrm>
              <a:off x="338937" y="3185008"/>
              <a:ext cx="870689" cy="684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夫</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42" presetClass="path" presetSubtype="0" accel="50000" decel="50000" fill="hold" nodeType="clickEffect">
                                  <p:stCondLst>
                                    <p:cond delay="0"/>
                                  </p:stCondLst>
                                  <p:childTnLst>
                                    <p:animMotion origin="layout" path="M 5.55556E-7 2.59259E-6 L 0.00868 -0.46574 " pathEditMode="relative" rAng="0" ptsTypes="AA">
                                      <p:cBhvr>
                                        <p:cTn id="6" dur="2000" fill="hold"/>
                                        <p:tgtEl>
                                          <p:spTgt spid="2"/>
                                        </p:tgtEl>
                                        <p:attrNameLst>
                                          <p:attrName>ppt_x</p:attrName>
                                          <p:attrName>ppt_y</p:attrName>
                                        </p:attrNameLst>
                                      </p:cBhvr>
                                      <p:rCtr x="400" y="-23300"/>
                                    </p:animMotion>
                                  </p:childTnLst>
                                </p:cTn>
                              </p:par>
                            </p:childTnLst>
                          </p:cTn>
                        </p:par>
                        <p:par>
                          <p:cTn id="7" fill="hold">
                            <p:stCondLst>
                              <p:cond delay="2000"/>
                            </p:stCondLst>
                            <p:childTnLst>
                              <p:par>
                                <p:cTn id="8" presetID="6" presetClass="emph" presetSubtype="0" fill="hold" nodeType="afterEffect">
                                  <p:stCondLst>
                                    <p:cond delay="0"/>
                                  </p:stCondLst>
                                  <p:childTnLst>
                                    <p:animScale>
                                      <p:cBhvr>
                                        <p:cTn id="9" dur="1000" fill="hold"/>
                                        <p:tgtEl>
                                          <p:spTgt spid="2"/>
                                        </p:tgtEl>
                                      </p:cBhvr>
                                      <p:by x="150000" y="150000"/>
                                    </p:animScale>
                                  </p:childTnLst>
                                </p:cTn>
                              </p:par>
                            </p:childTnLst>
                          </p:cTn>
                        </p:par>
                        <p:par>
                          <p:cTn id="10" fill="hold">
                            <p:stCondLst>
                              <p:cond delay="3000"/>
                            </p:stCondLst>
                            <p:childTnLst>
                              <p:par>
                                <p:cTn id="11" presetID="53" presetClass="exit" presetSubtype="32" fill="hold" nodeType="afterEffect">
                                  <p:stCondLst>
                                    <p:cond delay="1000"/>
                                  </p:stCondLst>
                                  <p:childTnLst>
                                    <p:anim calcmode="lin" valueType="num">
                                      <p:cBhvr>
                                        <p:cTn id="12" dur="500"/>
                                        <p:tgtEl>
                                          <p:spTgt spid="2"/>
                                        </p:tgtEl>
                                        <p:attrNameLst>
                                          <p:attrName>ppt_w</p:attrName>
                                        </p:attrNameLst>
                                      </p:cBhvr>
                                      <p:tavLst>
                                        <p:tav tm="0">
                                          <p:val>
                                            <p:strVal val="ppt_w"/>
                                          </p:val>
                                        </p:tav>
                                        <p:tav tm="100000">
                                          <p:val>
                                            <p:fltVal val="0"/>
                                          </p:val>
                                        </p:tav>
                                      </p:tavLst>
                                    </p:anim>
                                    <p:anim calcmode="lin" valueType="num">
                                      <p:cBhvr>
                                        <p:cTn id="13" dur="500"/>
                                        <p:tgtEl>
                                          <p:spTgt spid="2"/>
                                        </p:tgtEl>
                                        <p:attrNameLst>
                                          <p:attrName>ppt_h</p:attrName>
                                        </p:attrNameLst>
                                      </p:cBhvr>
                                      <p:tavLst>
                                        <p:tav tm="0">
                                          <p:val>
                                            <p:strVal val="ppt_h"/>
                                          </p:val>
                                        </p:tav>
                                        <p:tav tm="100000">
                                          <p:val>
                                            <p:fltVal val="0"/>
                                          </p:val>
                                        </p:tav>
                                      </p:tavLst>
                                    </p:anim>
                                    <p:animEffect transition="out" filter="fade">
                                      <p:cBhvr>
                                        <p:cTn id="14" dur="500"/>
                                        <p:tgtEl>
                                          <p:spTgt spid="2"/>
                                        </p:tgtEl>
                                      </p:cBhvr>
                                    </p:animEffect>
                                    <p:set>
                                      <p:cBhvr>
                                        <p:cTn id="15" dur="1" fill="hold">
                                          <p:stCondLst>
                                            <p:cond delay="499"/>
                                          </p:stCondLst>
                                        </p:cTn>
                                        <p:tgtEl>
                                          <p:spTgt spid="2"/>
                                        </p:tgtEl>
                                        <p:attrNameLst>
                                          <p:attrName>style.visibility</p:attrName>
                                        </p:attrNameLst>
                                      </p:cBhvr>
                                      <p:to>
                                        <p:strVal val="hidden"/>
                                      </p:to>
                                    </p:set>
                                  </p:childTnLst>
                                </p:cTn>
                              </p:par>
                            </p:childTnLst>
                          </p:cTn>
                        </p:par>
                      </p:childTnLst>
                    </p:cTn>
                  </p:par>
                </p:childTnLst>
              </p:cTn>
              <p:nextCondLst>
                <p:cond evt="onClick" delay="0">
                  <p:tgtEl>
                    <p:spTgt spid="2"/>
                  </p:tgtEl>
                </p:cond>
              </p:nextCondLst>
            </p:seq>
            <p:seq concurrent="1" nextAc="seek">
              <p:cTn id="16" restart="whenNotActive" fill="hold" evtFilter="cancelBubble" nodeType="interactiveSeq">
                <p:stCondLst>
                  <p:cond evt="onClick" delay="0">
                    <p:tgtEl>
                      <p:spTgt spid="3"/>
                    </p:tgtEl>
                  </p:cond>
                </p:stCondLst>
                <p:endSync evt="end" delay="0">
                  <p:rtn val="all"/>
                </p:endSync>
                <p:childTnLst>
                  <p:par>
                    <p:cTn id="17" fill="hold">
                      <p:stCondLst>
                        <p:cond delay="0"/>
                      </p:stCondLst>
                      <p:childTnLst>
                        <p:par>
                          <p:cTn id="18" fill="hold">
                            <p:stCondLst>
                              <p:cond delay="0"/>
                            </p:stCondLst>
                            <p:childTnLst>
                              <p:par>
                                <p:cTn id="19" presetID="42" presetClass="path" presetSubtype="0" accel="50000" decel="50000" fill="hold" nodeType="clickEffect">
                                  <p:stCondLst>
                                    <p:cond delay="0"/>
                                  </p:stCondLst>
                                  <p:childTnLst>
                                    <p:animMotion origin="layout" path="M 5.55556E-7 2.59259E-6 L 0.00868 -0.46574 " pathEditMode="relative" rAng="0" ptsTypes="AA">
                                      <p:cBhvr>
                                        <p:cTn id="20" dur="2000" fill="hold"/>
                                        <p:tgtEl>
                                          <p:spTgt spid="3"/>
                                        </p:tgtEl>
                                        <p:attrNameLst>
                                          <p:attrName>ppt_x</p:attrName>
                                          <p:attrName>ppt_y</p:attrName>
                                        </p:attrNameLst>
                                      </p:cBhvr>
                                      <p:rCtr x="400" y="-23300"/>
                                    </p:animMotion>
                                  </p:childTnLst>
                                </p:cTn>
                              </p:par>
                            </p:childTnLst>
                          </p:cTn>
                        </p:par>
                        <p:par>
                          <p:cTn id="21" fill="hold">
                            <p:stCondLst>
                              <p:cond delay="2000"/>
                            </p:stCondLst>
                            <p:childTnLst>
                              <p:par>
                                <p:cTn id="22" presetID="6" presetClass="emph" presetSubtype="0" fill="hold" nodeType="afterEffect">
                                  <p:stCondLst>
                                    <p:cond delay="0"/>
                                  </p:stCondLst>
                                  <p:childTnLst>
                                    <p:animScale>
                                      <p:cBhvr>
                                        <p:cTn id="23" dur="1000" fill="hold"/>
                                        <p:tgtEl>
                                          <p:spTgt spid="3"/>
                                        </p:tgtEl>
                                      </p:cBhvr>
                                      <p:by x="150000" y="150000"/>
                                    </p:animScale>
                                  </p:childTnLst>
                                </p:cTn>
                              </p:par>
                            </p:childTnLst>
                          </p:cTn>
                        </p:par>
                        <p:par>
                          <p:cTn id="24" fill="hold">
                            <p:stCondLst>
                              <p:cond delay="3000"/>
                            </p:stCondLst>
                            <p:childTnLst>
                              <p:par>
                                <p:cTn id="25" presetID="53" presetClass="exit" presetSubtype="32" fill="hold" nodeType="afterEffect">
                                  <p:stCondLst>
                                    <p:cond delay="1000"/>
                                  </p:stCondLst>
                                  <p:childTnLst>
                                    <p:anim calcmode="lin" valueType="num">
                                      <p:cBhvr>
                                        <p:cTn id="26" dur="500"/>
                                        <p:tgtEl>
                                          <p:spTgt spid="3"/>
                                        </p:tgtEl>
                                        <p:attrNameLst>
                                          <p:attrName>ppt_w</p:attrName>
                                        </p:attrNameLst>
                                      </p:cBhvr>
                                      <p:tavLst>
                                        <p:tav tm="0">
                                          <p:val>
                                            <p:strVal val="ppt_w"/>
                                          </p:val>
                                        </p:tav>
                                        <p:tav tm="100000">
                                          <p:val>
                                            <p:fltVal val="0"/>
                                          </p:val>
                                        </p:tav>
                                      </p:tavLst>
                                    </p:anim>
                                    <p:anim calcmode="lin" valueType="num">
                                      <p:cBhvr>
                                        <p:cTn id="27" dur="500"/>
                                        <p:tgtEl>
                                          <p:spTgt spid="3"/>
                                        </p:tgtEl>
                                        <p:attrNameLst>
                                          <p:attrName>ppt_h</p:attrName>
                                        </p:attrNameLst>
                                      </p:cBhvr>
                                      <p:tavLst>
                                        <p:tav tm="0">
                                          <p:val>
                                            <p:strVal val="ppt_h"/>
                                          </p:val>
                                        </p:tav>
                                        <p:tav tm="100000">
                                          <p:val>
                                            <p:fltVal val="0"/>
                                          </p:val>
                                        </p:tav>
                                      </p:tavLst>
                                    </p:anim>
                                    <p:animEffect transition="out" filter="fade">
                                      <p:cBhvr>
                                        <p:cTn id="28" dur="500"/>
                                        <p:tgtEl>
                                          <p:spTgt spid="3"/>
                                        </p:tgtEl>
                                      </p:cBhvr>
                                    </p:animEffect>
                                    <p:set>
                                      <p:cBhvr>
                                        <p:cTn id="29" dur="1" fill="hold">
                                          <p:stCondLst>
                                            <p:cond delay="499"/>
                                          </p:stCondLst>
                                        </p:cTn>
                                        <p:tgtEl>
                                          <p:spTgt spid="3"/>
                                        </p:tgtEl>
                                        <p:attrNameLst>
                                          <p:attrName>style.visibility</p:attrName>
                                        </p:attrNameLst>
                                      </p:cBhvr>
                                      <p:to>
                                        <p:strVal val="hidden"/>
                                      </p:to>
                                    </p:set>
                                  </p:childTnLst>
                                </p:cTn>
                              </p:par>
                            </p:childTnLst>
                          </p:cTn>
                        </p:par>
                      </p:childTnLst>
                    </p:cTn>
                  </p:par>
                </p:childTnLst>
              </p:cTn>
              <p:nextCondLst>
                <p:cond evt="onClick" delay="0">
                  <p:tgtEl>
                    <p:spTgt spid="3"/>
                  </p:tgtEl>
                </p:cond>
              </p:nextCondLst>
            </p:seq>
            <p:seq concurrent="1" nextAc="seek">
              <p:cTn id="30" restart="whenNotActive" fill="hold" evtFilter="cancelBubble" nodeType="interactiveSeq">
                <p:stCondLst>
                  <p:cond evt="onClick" delay="0">
                    <p:tgtEl>
                      <p:spTgt spid="4"/>
                    </p:tgtEl>
                  </p:cond>
                </p:stCondLst>
                <p:endSync evt="end" delay="0">
                  <p:rtn val="all"/>
                </p:endSync>
                <p:childTnLst>
                  <p:par>
                    <p:cTn id="31" fill="hold">
                      <p:stCondLst>
                        <p:cond delay="0"/>
                      </p:stCondLst>
                      <p:childTnLst>
                        <p:par>
                          <p:cTn id="32" fill="hold">
                            <p:stCondLst>
                              <p:cond delay="0"/>
                            </p:stCondLst>
                            <p:childTnLst>
                              <p:par>
                                <p:cTn id="33" presetID="42" presetClass="path" presetSubtype="0" accel="50000" decel="50000" fill="hold" nodeType="clickEffect">
                                  <p:stCondLst>
                                    <p:cond delay="0"/>
                                  </p:stCondLst>
                                  <p:childTnLst>
                                    <p:animMotion origin="layout" path="M 5.55556E-7 2.59259E-6 L 0.00868 -0.46574 " pathEditMode="relative" rAng="0" ptsTypes="AA">
                                      <p:cBhvr>
                                        <p:cTn id="34" dur="2000" fill="hold"/>
                                        <p:tgtEl>
                                          <p:spTgt spid="4"/>
                                        </p:tgtEl>
                                        <p:attrNameLst>
                                          <p:attrName>ppt_x</p:attrName>
                                          <p:attrName>ppt_y</p:attrName>
                                        </p:attrNameLst>
                                      </p:cBhvr>
                                      <p:rCtr x="400" y="-23300"/>
                                    </p:animMotion>
                                  </p:childTnLst>
                                </p:cTn>
                              </p:par>
                            </p:childTnLst>
                          </p:cTn>
                        </p:par>
                        <p:par>
                          <p:cTn id="35" fill="hold">
                            <p:stCondLst>
                              <p:cond delay="2000"/>
                            </p:stCondLst>
                            <p:childTnLst>
                              <p:par>
                                <p:cTn id="36" presetID="6" presetClass="emph" presetSubtype="0" fill="hold" nodeType="afterEffect">
                                  <p:stCondLst>
                                    <p:cond delay="0"/>
                                  </p:stCondLst>
                                  <p:childTnLst>
                                    <p:animScale>
                                      <p:cBhvr>
                                        <p:cTn id="37" dur="1000" fill="hold"/>
                                        <p:tgtEl>
                                          <p:spTgt spid="4"/>
                                        </p:tgtEl>
                                      </p:cBhvr>
                                      <p:by x="150000" y="150000"/>
                                    </p:animScale>
                                  </p:childTnLst>
                                </p:cTn>
                              </p:par>
                            </p:childTnLst>
                          </p:cTn>
                        </p:par>
                        <p:par>
                          <p:cTn id="38" fill="hold">
                            <p:stCondLst>
                              <p:cond delay="3000"/>
                            </p:stCondLst>
                            <p:childTnLst>
                              <p:par>
                                <p:cTn id="39" presetID="53" presetClass="exit" presetSubtype="32" fill="hold" nodeType="afterEffect">
                                  <p:stCondLst>
                                    <p:cond delay="1000"/>
                                  </p:stCondLst>
                                  <p:childTnLst>
                                    <p:anim calcmode="lin" valueType="num">
                                      <p:cBhvr>
                                        <p:cTn id="40" dur="500"/>
                                        <p:tgtEl>
                                          <p:spTgt spid="4"/>
                                        </p:tgtEl>
                                        <p:attrNameLst>
                                          <p:attrName>ppt_w</p:attrName>
                                        </p:attrNameLst>
                                      </p:cBhvr>
                                      <p:tavLst>
                                        <p:tav tm="0">
                                          <p:val>
                                            <p:strVal val="ppt_w"/>
                                          </p:val>
                                        </p:tav>
                                        <p:tav tm="100000">
                                          <p:val>
                                            <p:fltVal val="0"/>
                                          </p:val>
                                        </p:tav>
                                      </p:tavLst>
                                    </p:anim>
                                    <p:anim calcmode="lin" valueType="num">
                                      <p:cBhvr>
                                        <p:cTn id="41" dur="500"/>
                                        <p:tgtEl>
                                          <p:spTgt spid="4"/>
                                        </p:tgtEl>
                                        <p:attrNameLst>
                                          <p:attrName>ppt_h</p:attrName>
                                        </p:attrNameLst>
                                      </p:cBhvr>
                                      <p:tavLst>
                                        <p:tav tm="0">
                                          <p:val>
                                            <p:strVal val="ppt_h"/>
                                          </p:val>
                                        </p:tav>
                                        <p:tav tm="100000">
                                          <p:val>
                                            <p:fltVal val="0"/>
                                          </p:val>
                                        </p:tav>
                                      </p:tavLst>
                                    </p:anim>
                                    <p:animEffect transition="out" filter="fade">
                                      <p:cBhvr>
                                        <p:cTn id="42" dur="500"/>
                                        <p:tgtEl>
                                          <p:spTgt spid="4"/>
                                        </p:tgtEl>
                                      </p:cBhvr>
                                    </p:animEffect>
                                    <p:set>
                                      <p:cBhvr>
                                        <p:cTn id="43" dur="1" fill="hold">
                                          <p:stCondLst>
                                            <p:cond delay="499"/>
                                          </p:stCondLst>
                                        </p:cTn>
                                        <p:tgtEl>
                                          <p:spTgt spid="4"/>
                                        </p:tgtEl>
                                        <p:attrNameLst>
                                          <p:attrName>style.visibility</p:attrName>
                                        </p:attrNameLst>
                                      </p:cBhvr>
                                      <p:to>
                                        <p:strVal val="hidden"/>
                                      </p:to>
                                    </p:set>
                                  </p:childTnLst>
                                </p:cTn>
                              </p:par>
                            </p:childTnLst>
                          </p:cTn>
                        </p:par>
                      </p:childTnLst>
                    </p:cTn>
                  </p:par>
                </p:childTnLst>
              </p:cTn>
              <p:nextCondLst>
                <p:cond evt="onClick" delay="0">
                  <p:tgtEl>
                    <p:spTgt spid="4"/>
                  </p:tgtEl>
                </p:cond>
              </p:nextCondLst>
            </p:seq>
          </p:childTnLst>
        </p:cTn>
      </p:par>
    </p:tnLst>
  </p:timing>
</p:sld>
</file>

<file path=ppt/slides/slide8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7"/>
          <p:cNvGrpSpPr/>
          <p:nvPr/>
        </p:nvGrpSpPr>
        <p:grpSpPr bwMode="auto">
          <a:xfrm>
            <a:off x="939801" y="2472268"/>
            <a:ext cx="1624013" cy="2203451"/>
            <a:chOff x="2437" y="2032"/>
            <a:chExt cx="1244" cy="1264"/>
          </a:xfrm>
        </p:grpSpPr>
        <p:sp>
          <p:nvSpPr>
            <p:cNvPr id="1331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srgbClr val="0000FF"/>
                </a:solidFill>
                <a:effectLst/>
                <a:uLnTx/>
                <a:uFillTx/>
                <a:latin typeface="Arial" panose="020B0604020202020204" pitchFamily="34" charset="0"/>
                <a:ea typeface="宋体" panose="02010600030101010101" pitchFamily="2" charset="-122"/>
                <a:cs typeface="+mn-cs"/>
              </a:endParaRPr>
            </a:p>
          </p:txBody>
        </p:sp>
        <p:cxnSp>
          <p:nvCxnSpPr>
            <p:cNvPr id="1331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1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6" name="文本框 64"/>
          <p:cNvSpPr txBox="1">
            <a:spLocks noChangeArrowheads="1"/>
          </p:cNvSpPr>
          <p:nvPr/>
        </p:nvSpPr>
        <p:spPr bwMode="auto">
          <a:xfrm>
            <a:off x="1103313" y="2256367"/>
            <a:ext cx="1257300" cy="2451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1533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矛</a:t>
            </a:r>
          </a:p>
        </p:txBody>
      </p:sp>
      <p:grpSp>
        <p:nvGrpSpPr>
          <p:cNvPr id="3" name="组合 3"/>
          <p:cNvGrpSpPr/>
          <p:nvPr/>
        </p:nvGrpSpPr>
        <p:grpSpPr bwMode="auto">
          <a:xfrm>
            <a:off x="482601" y="323851"/>
            <a:ext cx="2701925" cy="1949839"/>
            <a:chOff x="313350" y="139897"/>
            <a:chExt cx="2701988" cy="1462466"/>
          </a:xfrm>
        </p:grpSpPr>
        <p:sp>
          <p:nvSpPr>
            <p:cNvPr id="8" name="Text Box 15"/>
            <p:cNvSpPr txBox="1">
              <a:spLocks noChangeArrowheads="1"/>
            </p:cNvSpPr>
            <p:nvPr/>
          </p:nvSpPr>
          <p:spPr bwMode="auto">
            <a:xfrm>
              <a:off x="1185677" y="301545"/>
              <a:ext cx="1829661" cy="1300818"/>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auto" latinLnBrk="0" hangingPunct="1">
                <a:lnSpc>
                  <a:spcPct val="100000"/>
                </a:lnSpc>
                <a:spcBef>
                  <a:spcPts val="1600"/>
                </a:spcBef>
                <a:spcAft>
                  <a:spcPts val="0"/>
                </a:spcAft>
                <a:buClrTx/>
                <a:buSzTx/>
                <a:buFontTx/>
                <a:buNone/>
                <a:defRPr/>
              </a:pPr>
              <a:r>
                <a:rPr kumimoji="0" lang="zh-CN" altLang="en-US" sz="5335" b="1" i="0" u="none" strike="noStrike" kern="1200" cap="none" spc="0" normalizeH="0" baseline="0" noProof="0" dirty="0">
                  <a:ln>
                    <a:noFill/>
                  </a:ln>
                  <a:solidFill>
                    <a:srgbClr val="FF00FF"/>
                  </a:solidFill>
                  <a:effectLst/>
                  <a:uLnTx/>
                  <a:uFillTx/>
                  <a:latin typeface="黑体" panose="02010609060101010101" pitchFamily="49" charset="-122"/>
                  <a:ea typeface="黑体" panose="02010609060101010101" pitchFamily="49" charset="-122"/>
                  <a:cs typeface="+mn-cs"/>
                </a:rPr>
                <a:t>我会写</a:t>
              </a:r>
            </a:p>
          </p:txBody>
        </p:sp>
        <p:pic>
          <p:nvPicPr>
            <p:cNvPr id="13320" name="图片 2"/>
            <p:cNvPicPr>
              <a:picLocks noChangeAspect="1" noChangeArrowheads="1"/>
            </p:cNvPicPr>
            <p:nvPr/>
          </p:nvPicPr>
          <p:blipFill>
            <a:blip r:embed="rId2" cstate="email"/>
            <a:srcRect/>
            <a:stretch>
              <a:fillRect/>
            </a:stretch>
          </p:blipFill>
          <p:spPr bwMode="auto">
            <a:xfrm>
              <a:off x="313350" y="139897"/>
              <a:ext cx="872327" cy="10303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4" name="组合 7"/>
          <p:cNvGrpSpPr/>
          <p:nvPr/>
        </p:nvGrpSpPr>
        <p:grpSpPr bwMode="auto">
          <a:xfrm>
            <a:off x="2947989" y="2472268"/>
            <a:ext cx="1625600" cy="2203451"/>
            <a:chOff x="2437" y="2032"/>
            <a:chExt cx="1244" cy="1264"/>
          </a:xfrm>
        </p:grpSpPr>
        <p:sp>
          <p:nvSpPr>
            <p:cNvPr id="13322"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srgbClr val="0000FF"/>
                </a:solidFill>
                <a:effectLst/>
                <a:uLnTx/>
                <a:uFillTx/>
                <a:latin typeface="Arial" panose="020B0604020202020204" pitchFamily="34" charset="0"/>
                <a:ea typeface="宋体" panose="02010600030101010101" pitchFamily="2" charset="-122"/>
                <a:cs typeface="+mn-cs"/>
              </a:endParaRPr>
            </a:p>
          </p:txBody>
        </p:sp>
        <p:cxnSp>
          <p:nvCxnSpPr>
            <p:cNvPr id="13323"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24"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4" name="文本框 64"/>
          <p:cNvSpPr txBox="1">
            <a:spLocks noChangeArrowheads="1"/>
          </p:cNvSpPr>
          <p:nvPr/>
        </p:nvSpPr>
        <p:spPr bwMode="auto">
          <a:xfrm>
            <a:off x="2497138" y="2211917"/>
            <a:ext cx="2487612" cy="2451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1533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盾</a:t>
            </a:r>
          </a:p>
        </p:txBody>
      </p:sp>
      <p:grpSp>
        <p:nvGrpSpPr>
          <p:cNvPr id="5" name="组合 7"/>
          <p:cNvGrpSpPr/>
          <p:nvPr/>
        </p:nvGrpSpPr>
        <p:grpSpPr bwMode="auto">
          <a:xfrm>
            <a:off x="4949825" y="2472268"/>
            <a:ext cx="1627188" cy="2203451"/>
            <a:chOff x="2437" y="2032"/>
            <a:chExt cx="1244" cy="1264"/>
          </a:xfrm>
        </p:grpSpPr>
        <p:sp>
          <p:nvSpPr>
            <p:cNvPr id="13327"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srgbClr val="0000FF"/>
                </a:solidFill>
                <a:effectLst/>
                <a:uLnTx/>
                <a:uFillTx/>
                <a:latin typeface="Arial" panose="020B0604020202020204" pitchFamily="34" charset="0"/>
                <a:ea typeface="宋体" panose="02010600030101010101" pitchFamily="2" charset="-122"/>
                <a:cs typeface="+mn-cs"/>
              </a:endParaRPr>
            </a:p>
          </p:txBody>
        </p:sp>
        <p:cxnSp>
          <p:nvCxnSpPr>
            <p:cNvPr id="13328"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29"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9" name="文本框 64"/>
          <p:cNvSpPr txBox="1">
            <a:spLocks noChangeArrowheads="1"/>
          </p:cNvSpPr>
          <p:nvPr/>
        </p:nvSpPr>
        <p:spPr bwMode="auto">
          <a:xfrm>
            <a:off x="4683125" y="2222500"/>
            <a:ext cx="2114550" cy="2451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1533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誉</a:t>
            </a:r>
          </a:p>
        </p:txBody>
      </p:sp>
      <p:grpSp>
        <p:nvGrpSpPr>
          <p:cNvPr id="7" name="组合 7"/>
          <p:cNvGrpSpPr/>
          <p:nvPr/>
        </p:nvGrpSpPr>
        <p:grpSpPr bwMode="auto">
          <a:xfrm>
            <a:off x="6937375" y="2472268"/>
            <a:ext cx="1627188" cy="2203451"/>
            <a:chOff x="2437" y="2032"/>
            <a:chExt cx="1244" cy="1264"/>
          </a:xfrm>
        </p:grpSpPr>
        <p:sp>
          <p:nvSpPr>
            <p:cNvPr id="13332"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srgbClr val="0000FF"/>
                </a:solidFill>
                <a:effectLst/>
                <a:uLnTx/>
                <a:uFillTx/>
                <a:latin typeface="Arial" panose="020B0604020202020204" pitchFamily="34" charset="0"/>
                <a:ea typeface="宋体" panose="02010600030101010101" pitchFamily="2" charset="-122"/>
                <a:cs typeface="+mn-cs"/>
              </a:endParaRPr>
            </a:p>
          </p:txBody>
        </p:sp>
        <p:cxnSp>
          <p:nvCxnSpPr>
            <p:cNvPr id="13333"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34"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24" name="文本框 64"/>
          <p:cNvSpPr txBox="1">
            <a:spLocks noChangeArrowheads="1"/>
          </p:cNvSpPr>
          <p:nvPr/>
        </p:nvSpPr>
        <p:spPr bwMode="auto">
          <a:xfrm>
            <a:off x="6699250" y="2188633"/>
            <a:ext cx="2114550" cy="2451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1533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吾</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linds(horizont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linds(horizontal)">
                                      <p:cBhvr>
                                        <p:cTn id="15" dur="500"/>
                                        <p:tgtEl>
                                          <p:spTgt spid="4"/>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blinds(horizontal)">
                                      <p:cBhvr>
                                        <p:cTn id="18" dur="500"/>
                                        <p:tgtEl>
                                          <p:spTgt spid="14"/>
                                        </p:tgtEl>
                                      </p:cBhvr>
                                    </p:animEffect>
                                  </p:childTnLst>
                                </p:cTn>
                              </p:par>
                            </p:childTnLst>
                          </p:cTn>
                        </p:par>
                      </p:childTnLst>
                    </p:cTn>
                  </p:par>
                  <p:par>
                    <p:cTn id="19" fill="hold">
                      <p:stCondLst>
                        <p:cond delay="indefinite"/>
                      </p:stCondLst>
                      <p:childTnLst>
                        <p:par>
                          <p:cTn id="20" fill="hold">
                            <p:stCondLst>
                              <p:cond delay="0"/>
                            </p:stCondLst>
                            <p:childTnLst>
                              <p:par>
                                <p:cTn id="21" presetID="3" presetClass="entr" presetSubtype="1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blinds(horizontal)">
                                      <p:cBhvr>
                                        <p:cTn id="23" dur="500"/>
                                        <p:tgtEl>
                                          <p:spTgt spid="5"/>
                                        </p:tgtEl>
                                      </p:cBhvr>
                                    </p:animEffect>
                                  </p:childTnLst>
                                </p:cTn>
                              </p:par>
                              <p:par>
                                <p:cTn id="24" presetID="3" presetClass="entr" presetSubtype="1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blinds(horizontal)">
                                      <p:cBhvr>
                                        <p:cTn id="26" dur="500"/>
                                        <p:tgtEl>
                                          <p:spTgt spid="19"/>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nodeType="click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blinds(horizontal)">
                                      <p:cBhvr>
                                        <p:cTn id="31" dur="500"/>
                                        <p:tgtEl>
                                          <p:spTgt spid="7"/>
                                        </p:tgtEl>
                                      </p:cBhvr>
                                    </p:animEffect>
                                  </p:childTnLst>
                                </p:cTn>
                              </p:par>
                              <p:par>
                                <p:cTn id="32" presetID="3" presetClass="entr" presetSubtype="10"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blinds(horizontal)">
                                      <p:cBhvr>
                                        <p:cTn id="3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4" grpId="0"/>
      <p:bldP spid="19" grpId="0"/>
      <p:bldP spid="24" grpId="0"/>
    </p:bldLst>
  </p:timing>
</p:sld>
</file>

<file path=ppt/slides/slide8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文本框 1"/>
          <p:cNvSpPr txBox="1">
            <a:spLocks noChangeArrowheads="1"/>
          </p:cNvSpPr>
          <p:nvPr/>
        </p:nvSpPr>
        <p:spPr bwMode="auto">
          <a:xfrm>
            <a:off x="919164" y="2707217"/>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33FF"/>
                </a:solidFill>
                <a:effectLst/>
                <a:uLnTx/>
                <a:uFillTx/>
                <a:latin typeface="宋体" panose="02010600030101010101" pitchFamily="2" charset="-122"/>
                <a:ea typeface="宋体" panose="02010600030101010101" pitchFamily="2" charset="-122"/>
                <a:cs typeface="+mn-cs"/>
              </a:rPr>
              <a:t>结构：</a:t>
            </a:r>
            <a:endParaRPr kumimoji="0" lang="en-US" altLang="zh-CN" sz="4265" b="1" i="0" u="none" strike="noStrike" kern="1200" cap="none" spc="0" normalizeH="0" baseline="0" noProof="0">
              <a:ln>
                <a:noFill/>
              </a:ln>
              <a:solidFill>
                <a:srgbClr val="3333FF"/>
              </a:solidFill>
              <a:effectLst/>
              <a:uLnTx/>
              <a:uFillTx/>
              <a:latin typeface="宋体" panose="02010600030101010101" pitchFamily="2" charset="-122"/>
              <a:ea typeface="宋体" panose="02010600030101010101" pitchFamily="2" charset="-122"/>
              <a:cs typeface="+mn-cs"/>
            </a:endParaRPr>
          </a:p>
        </p:txBody>
      </p:sp>
      <p:sp>
        <p:nvSpPr>
          <p:cNvPr id="14338" name="文本框 2"/>
          <p:cNvSpPr txBox="1">
            <a:spLocks noChangeArrowheads="1"/>
          </p:cNvSpPr>
          <p:nvPr/>
        </p:nvSpPr>
        <p:spPr bwMode="auto">
          <a:xfrm>
            <a:off x="919164" y="3543300"/>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33FF"/>
                </a:solidFill>
                <a:effectLst/>
                <a:uLnTx/>
                <a:uFillTx/>
                <a:latin typeface="宋体" panose="02010600030101010101" pitchFamily="2" charset="-122"/>
                <a:ea typeface="宋体" panose="02010600030101010101" pitchFamily="2" charset="-122"/>
                <a:cs typeface="+mn-cs"/>
              </a:rPr>
              <a:t>部首：</a:t>
            </a:r>
          </a:p>
        </p:txBody>
      </p:sp>
      <p:sp>
        <p:nvSpPr>
          <p:cNvPr id="14339" name="文本框 3"/>
          <p:cNvSpPr txBox="1">
            <a:spLocks noChangeArrowheads="1"/>
          </p:cNvSpPr>
          <p:nvPr/>
        </p:nvSpPr>
        <p:spPr bwMode="auto">
          <a:xfrm>
            <a:off x="930276" y="4455585"/>
            <a:ext cx="2254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33FF"/>
                </a:solidFill>
                <a:effectLst/>
                <a:uLnTx/>
                <a:uFillTx/>
                <a:latin typeface="宋体" panose="02010600030101010101" pitchFamily="2" charset="-122"/>
                <a:ea typeface="宋体" panose="02010600030101010101" pitchFamily="2" charset="-122"/>
                <a:cs typeface="+mn-cs"/>
              </a:rPr>
              <a:t>书写指导：</a:t>
            </a:r>
          </a:p>
        </p:txBody>
      </p:sp>
      <p:sp>
        <p:nvSpPr>
          <p:cNvPr id="14340" name="文本框 4"/>
          <p:cNvSpPr txBox="1">
            <a:spLocks noChangeArrowheads="1"/>
          </p:cNvSpPr>
          <p:nvPr/>
        </p:nvSpPr>
        <p:spPr bwMode="auto">
          <a:xfrm>
            <a:off x="828676" y="1373717"/>
            <a:ext cx="117157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3333FF"/>
                </a:solidFill>
                <a:effectLst/>
                <a:uLnTx/>
                <a:uFillTx/>
                <a:latin typeface="宋体" panose="02010600030101010101" pitchFamily="2" charset="-122"/>
                <a:ea typeface="宋体" panose="02010600030101010101" pitchFamily="2" charset="-122"/>
                <a:cs typeface="+mn-cs"/>
              </a:rPr>
              <a:t>yù</a:t>
            </a:r>
          </a:p>
        </p:txBody>
      </p:sp>
      <p:sp>
        <p:nvSpPr>
          <p:cNvPr id="14341" name="文本框 17"/>
          <p:cNvSpPr txBox="1">
            <a:spLocks noChangeArrowheads="1"/>
          </p:cNvSpPr>
          <p:nvPr/>
        </p:nvSpPr>
        <p:spPr bwMode="auto">
          <a:xfrm>
            <a:off x="2057400" y="990600"/>
            <a:ext cx="1181100" cy="1733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106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誉</a:t>
            </a:r>
          </a:p>
        </p:txBody>
      </p:sp>
      <p:grpSp>
        <p:nvGrpSpPr>
          <p:cNvPr id="2" name="组合 3"/>
          <p:cNvGrpSpPr/>
          <p:nvPr/>
        </p:nvGrpSpPr>
        <p:grpSpPr bwMode="auto">
          <a:xfrm>
            <a:off x="188914" y="67734"/>
            <a:ext cx="4802187" cy="1766876"/>
            <a:chOff x="219780" y="305399"/>
            <a:chExt cx="4801792" cy="1327743"/>
          </a:xfrm>
        </p:grpSpPr>
        <p:sp>
          <p:nvSpPr>
            <p:cNvPr id="8" name="Text Box 15"/>
            <p:cNvSpPr txBox="1">
              <a:spLocks noChangeArrowheads="1"/>
            </p:cNvSpPr>
            <p:nvPr/>
          </p:nvSpPr>
          <p:spPr bwMode="auto">
            <a:xfrm>
              <a:off x="989399" y="577336"/>
              <a:ext cx="4032173" cy="1055806"/>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auto" latinLnBrk="0" hangingPunct="1">
                <a:lnSpc>
                  <a:spcPct val="100000"/>
                </a:lnSpc>
                <a:spcBef>
                  <a:spcPts val="1600"/>
                </a:spcBef>
                <a:spcAft>
                  <a:spcPts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黑体" panose="02010609060101010101" pitchFamily="49" charset="-122"/>
                  <a:ea typeface="黑体" panose="02010609060101010101" pitchFamily="49" charset="-122"/>
                  <a:cs typeface="+mn-cs"/>
                </a:rPr>
                <a:t>重难点字书写指导</a:t>
              </a:r>
            </a:p>
          </p:txBody>
        </p:sp>
        <p:pic>
          <p:nvPicPr>
            <p:cNvPr id="14344" name="图片 2"/>
            <p:cNvPicPr>
              <a:picLocks noChangeAspect="1" noChangeArrowheads="1"/>
            </p:cNvPicPr>
            <p:nvPr/>
          </p:nvPicPr>
          <p:blipFill>
            <a:blip r:embed="rId3" cstate="email"/>
            <a:srcRect/>
            <a:stretch>
              <a:fillRect/>
            </a:stretch>
          </p:blipFill>
          <p:spPr bwMode="auto">
            <a:xfrm flipH="1">
              <a:off x="219780" y="305399"/>
              <a:ext cx="769619" cy="1180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4345" name="文本框 9"/>
          <p:cNvSpPr txBox="1">
            <a:spLocks noChangeArrowheads="1"/>
          </p:cNvSpPr>
          <p:nvPr/>
        </p:nvSpPr>
        <p:spPr bwMode="auto">
          <a:xfrm>
            <a:off x="2168526" y="2700867"/>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上下</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4346" name="文本框 10"/>
          <p:cNvSpPr txBox="1">
            <a:spLocks noChangeArrowheads="1"/>
          </p:cNvSpPr>
          <p:nvPr/>
        </p:nvSpPr>
        <p:spPr bwMode="auto">
          <a:xfrm>
            <a:off x="2917826" y="4360333"/>
            <a:ext cx="561657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“兴”略扁宽，撇、捺伸展到位；“言”略窄。</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4347" name="文本框 11"/>
          <p:cNvSpPr txBox="1">
            <a:spLocks noChangeArrowheads="1"/>
          </p:cNvSpPr>
          <p:nvPr/>
        </p:nvSpPr>
        <p:spPr bwMode="auto">
          <a:xfrm>
            <a:off x="2168526" y="3551767"/>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言</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pic>
        <p:nvPicPr>
          <p:cNvPr id="7" name="誉.wmv">
            <a:hlinkClick r:id="" action="ppaction://media"/>
          </p:cNvPr>
          <p:cNvPicPr>
            <a:picLocks noRot="1" noChangeAspect="1" noChangeArrowheads="1"/>
          </p:cNvPicPr>
          <p:nvPr>
            <a:videoFile r:link="rId1"/>
            <p:extLst>
              <p:ext uri="{DAA4B4D4-6D71-4841-9C94-3DE7FCFB9230}">
                <p14:media xmlns:p14="http://schemas.microsoft.com/office/powerpoint/2010/main" xmlns="" r:link="rId4"/>
              </p:ext>
            </p:extLst>
          </p:nvPr>
        </p:nvPicPr>
        <p:blipFill>
          <a:blip r:embed="rId5">
            <a:extLst>
              <a:ext uri="{28A0092B-C50C-407E-A947-70E740481C1C}">
                <a14:useLocalDpi xmlns:a14="http://schemas.microsoft.com/office/drawing/2010/main" xmlns="" val="0"/>
              </a:ext>
            </a:extLst>
          </a:blip>
          <a:srcRect/>
          <a:stretch>
            <a:fillRect/>
          </a:stretch>
        </p:blipFill>
        <p:spPr bwMode="auto">
          <a:xfrm>
            <a:off x="5080000" y="1267886"/>
            <a:ext cx="2319338" cy="30924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video>
              <p:cMediaNode vol="80000">
                <p:cTn id="2" fill="hold" display="0">
                  <p:stCondLst>
                    <p:cond delay="indefinite"/>
                  </p:stCondLst>
                </p:cTn>
                <p:tgtEl>
                  <p:spTgt spid="7"/>
                </p:tgtEl>
              </p:cMediaNode>
            </p:video>
            <p:seq concurrent="1" nextAc="seek">
              <p:cTn id="3" restart="whenNotActive" fill="hold" evtFilter="cancelBubble" nodeType="interactiveSeq">
                <p:stCondLst>
                  <p:cond evt="onClick" delay="0">
                    <p:tgtEl>
                      <p:spTgt spid="7"/>
                    </p:tgtEl>
                  </p:cond>
                </p:stCondLst>
                <p:endSync evt="end" delay="0">
                  <p:rtn val="all"/>
                </p:endSync>
                <p:childTnLst>
                  <p:par>
                    <p:cTn id="4" fill="hold">
                      <p:stCondLst>
                        <p:cond delay="0"/>
                      </p:stCondLst>
                      <p:childTnLst>
                        <p:par>
                          <p:cTn id="5" fill="hold">
                            <p:stCondLst>
                              <p:cond delay="0"/>
                            </p:stCondLst>
                            <p:childTnLst>
                              <p:par>
                                <p:cTn id="6" presetID="2" presetClass="mediacall" presetSubtype="0" fill="hold" nodeType="clickEffect">
                                  <p:stCondLst>
                                    <p:cond delay="0"/>
                                  </p:stCondLst>
                                  <p:childTnLst>
                                    <p:cmd type="call" cmd="togglePause">
                                      <p:cBhvr>
                                        <p:cTn id="7" dur="1" fill="hold"/>
                                        <p:tgtEl>
                                          <p:spTgt spid="7"/>
                                        </p:tgtEl>
                                      </p:cBhvr>
                                    </p:cmd>
                                  </p:childTnLst>
                                </p:cTn>
                              </p:par>
                            </p:childTnLst>
                          </p:cTn>
                        </p:par>
                      </p:childTnLst>
                    </p:cTn>
                  </p:par>
                </p:childTnLst>
              </p:cTn>
              <p:nextCondLst>
                <p:cond evt="onClick" delay="0">
                  <p:tgtEl>
                    <p:spTgt spid="7"/>
                  </p:tgtEl>
                </p:cond>
              </p:nextCondLst>
            </p:seq>
          </p:childTnLst>
        </p:cTn>
      </p:par>
    </p:tnLst>
  </p:timing>
</p:sld>
</file>

<file path=ppt/slides/slide8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对话气泡: 圆角矩形 8"/>
          <p:cNvSpPr/>
          <p:nvPr/>
        </p:nvSpPr>
        <p:spPr>
          <a:xfrm>
            <a:off x="258764" y="1885953"/>
            <a:ext cx="1474787" cy="817033"/>
          </a:xfrm>
          <a:prstGeom prst="wedgeRoundRectCallout">
            <a:avLst>
              <a:gd name="adj1" fmla="val 102464"/>
              <a:gd name="adj2" fmla="val 95576"/>
              <a:gd name="adj3" fmla="val 16667"/>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赞美。</a:t>
            </a:r>
          </a:p>
        </p:txBody>
      </p:sp>
      <p:sp>
        <p:nvSpPr>
          <p:cNvPr id="8196" name="TextBox 3"/>
          <p:cNvSpPr txBox="1">
            <a:spLocks noChangeArrowheads="1"/>
          </p:cNvSpPr>
          <p:nvPr/>
        </p:nvSpPr>
        <p:spPr bwMode="auto">
          <a:xfrm>
            <a:off x="842963" y="2002368"/>
            <a:ext cx="3276600"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楚人有</a:t>
            </a:r>
            <a:r>
              <a:rPr kumimoji="0" lang="zh-CN" altLang="en-US" sz="4265" b="1" i="0" u="sng"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鬻</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盾与矛者，</a:t>
            </a:r>
            <a:r>
              <a:rPr kumimoji="0" lang="zh-CN" altLang="en-US" sz="4265" b="1" i="0" u="sng"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誉</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之曰：“吾盾之坚，物莫能</a:t>
            </a:r>
            <a:r>
              <a:rPr kumimoji="0" lang="zh-CN" altLang="en-US" sz="4265" b="1" i="0" u="sng"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陷</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也。”</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p:txBody>
      </p:sp>
      <p:sp>
        <p:nvSpPr>
          <p:cNvPr id="29" name="TextBox 28"/>
          <p:cNvSpPr txBox="1">
            <a:spLocks noChangeArrowheads="1"/>
          </p:cNvSpPr>
          <p:nvPr/>
        </p:nvSpPr>
        <p:spPr bwMode="auto">
          <a:xfrm>
            <a:off x="4256089" y="1608667"/>
            <a:ext cx="436562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    楚国有一个既卖盾又卖矛的人，他首先夸耀自己的盾，说：</a:t>
            </a:r>
            <a:r>
              <a:rPr kumimoji="0" lang="en-US" altLang="zh-CN"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我的盾坚固无比，没有什么东西能够穿透它。”</a:t>
            </a:r>
          </a:p>
        </p:txBody>
      </p:sp>
      <p:sp>
        <p:nvSpPr>
          <p:cNvPr id="15366" name="文本框 125"/>
          <p:cNvSpPr txBox="1">
            <a:spLocks noChangeArrowheads="1"/>
          </p:cNvSpPr>
          <p:nvPr/>
        </p:nvSpPr>
        <p:spPr bwMode="auto">
          <a:xfrm>
            <a:off x="3508376" y="270934"/>
            <a:ext cx="2257425" cy="1528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665" b="1" i="0" u="none" strike="noStrike" kern="1200" cap="none" spc="0" normalizeH="0" baseline="0" noProof="0">
                <a:ln>
                  <a:noFill/>
                </a:ln>
                <a:solidFill>
                  <a:srgbClr val="C7EEFA"/>
                </a:solidFill>
                <a:effectLst/>
                <a:uLnTx/>
                <a:uFillTx/>
                <a:latin typeface="黑体" panose="02010609060101010101" pitchFamily="49" charset="-122"/>
                <a:ea typeface="黑体" panose="02010609060101010101" pitchFamily="49" charset="-122"/>
                <a:cs typeface="+mn-cs"/>
              </a:rPr>
              <a:t>课文讲解</a:t>
            </a:r>
          </a:p>
        </p:txBody>
      </p:sp>
      <p:sp>
        <p:nvSpPr>
          <p:cNvPr id="3" name="对话气泡: 圆角矩形 2"/>
          <p:cNvSpPr/>
          <p:nvPr/>
        </p:nvSpPr>
        <p:spPr>
          <a:xfrm>
            <a:off x="3163888" y="1183219"/>
            <a:ext cx="1092200" cy="817033"/>
          </a:xfrm>
          <a:prstGeom prst="wedgeRoundRectCallout">
            <a:avLst>
              <a:gd name="adj1" fmla="val -41424"/>
              <a:gd name="adj2" fmla="val 69963"/>
              <a:gd name="adj3" fmla="val 16667"/>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卖。</a:t>
            </a:r>
          </a:p>
        </p:txBody>
      </p:sp>
      <p:sp>
        <p:nvSpPr>
          <p:cNvPr id="13" name="对话气泡: 圆角矩形 12"/>
          <p:cNvSpPr/>
          <p:nvPr/>
        </p:nvSpPr>
        <p:spPr>
          <a:xfrm>
            <a:off x="2368551" y="5251453"/>
            <a:ext cx="1482725" cy="817033"/>
          </a:xfrm>
          <a:prstGeom prst="wedgeRoundRectCallout">
            <a:avLst>
              <a:gd name="adj1" fmla="val -76663"/>
              <a:gd name="adj2" fmla="val -64365"/>
              <a:gd name="adj3" fmla="val 16667"/>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穿透。</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down)">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29">
                                            <p:txEl>
                                              <p:pRg st="0" end="0"/>
                                            </p:txEl>
                                          </p:spTgt>
                                        </p:tgtEl>
                                        <p:attrNameLst>
                                          <p:attrName>style.visibility</p:attrName>
                                        </p:attrNameLst>
                                      </p:cBhvr>
                                      <p:to>
                                        <p:strVal val="visible"/>
                                      </p:to>
                                    </p:set>
                                    <p:anim calcmode="lin" valueType="num">
                                      <p:cBhvr additive="base">
                                        <p:cTn id="22"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9" grpId="0" build="p"/>
      <p:bldP spid="3" grpId="0" animBg="1"/>
      <p:bldP spid="13" grpId="0" animBg="1"/>
    </p:bldLst>
  </p:timing>
</p:sld>
</file>

<file path=ppt/slides/slide8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095376" y="1651000"/>
            <a:ext cx="6967538"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又誉其矛曰：“吾矛之</a:t>
            </a:r>
            <a:r>
              <a:rPr kumimoji="0" lang="zh-CN" altLang="en-US" sz="4265" b="1" i="0" u="sng"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利</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，于物无不陷也。”</a:t>
            </a:r>
          </a:p>
        </p:txBody>
      </p:sp>
      <p:sp>
        <p:nvSpPr>
          <p:cNvPr id="3" name="对话气泡: 圆角矩形 2"/>
          <p:cNvSpPr/>
          <p:nvPr/>
        </p:nvSpPr>
        <p:spPr>
          <a:xfrm>
            <a:off x="4683126" y="662519"/>
            <a:ext cx="1490663" cy="817033"/>
          </a:xfrm>
          <a:prstGeom prst="wedgeRoundRectCallout">
            <a:avLst>
              <a:gd name="adj1" fmla="val 56170"/>
              <a:gd name="adj2" fmla="val 78669"/>
              <a:gd name="adj3" fmla="val 16667"/>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锋利。</a:t>
            </a:r>
          </a:p>
        </p:txBody>
      </p:sp>
      <p:sp>
        <p:nvSpPr>
          <p:cNvPr id="4" name="TextBox 28"/>
          <p:cNvSpPr txBox="1">
            <a:spLocks noChangeArrowheads="1"/>
          </p:cNvSpPr>
          <p:nvPr/>
        </p:nvSpPr>
        <p:spPr bwMode="auto">
          <a:xfrm>
            <a:off x="1095376" y="3429001"/>
            <a:ext cx="6907213"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    然后，他又夸耀自己的矛，说：</a:t>
            </a:r>
            <a:r>
              <a:rPr kumimoji="0" lang="en-US" altLang="zh-CN"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我的矛很锐利，无论什么东西都能被它穿破！”</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 calcmode="lin" valueType="num">
                                      <p:cBhvr additive="base">
                                        <p:cTn id="12"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build="p"/>
    </p:bldLst>
  </p:timing>
</p:sld>
</file>

<file path=ppt/slides/slide8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925514" y="1454151"/>
            <a:ext cx="729297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a:t>
            </a:r>
            <a:r>
              <a:rPr kumimoji="0" lang="zh-CN" altLang="en-US" sz="4265" b="1" i="0" u="sng"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或</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曰：“以</a:t>
            </a:r>
            <a:r>
              <a:rPr kumimoji="0" lang="zh-CN" altLang="en-US" sz="4265" b="1" i="0" u="sng"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子</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之矛，陷子之盾，何如？”其人</a:t>
            </a:r>
            <a:r>
              <a:rPr kumimoji="0" lang="zh-CN" altLang="en-US" sz="4265" b="1" i="0" u="sng"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弗</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能应也。</a:t>
            </a:r>
          </a:p>
        </p:txBody>
      </p:sp>
      <p:sp>
        <p:nvSpPr>
          <p:cNvPr id="3" name="对话气泡: 圆角矩形 2"/>
          <p:cNvSpPr/>
          <p:nvPr/>
        </p:nvSpPr>
        <p:spPr>
          <a:xfrm>
            <a:off x="2397126" y="505886"/>
            <a:ext cx="1490663" cy="817033"/>
          </a:xfrm>
          <a:prstGeom prst="wedgeRoundRectCallout">
            <a:avLst>
              <a:gd name="adj1" fmla="val -67483"/>
              <a:gd name="adj2" fmla="val 81157"/>
              <a:gd name="adj3" fmla="val 16667"/>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有人。</a:t>
            </a:r>
          </a:p>
        </p:txBody>
      </p:sp>
      <p:sp>
        <p:nvSpPr>
          <p:cNvPr id="4" name="对话气泡: 圆角矩形 3"/>
          <p:cNvSpPr/>
          <p:nvPr/>
        </p:nvSpPr>
        <p:spPr>
          <a:xfrm>
            <a:off x="4430714" y="505886"/>
            <a:ext cx="1033462" cy="817033"/>
          </a:xfrm>
          <a:prstGeom prst="wedgeRoundRectCallout">
            <a:avLst>
              <a:gd name="adj1" fmla="val -67483"/>
              <a:gd name="adj2" fmla="val 81157"/>
              <a:gd name="adj3" fmla="val 16667"/>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你。</a:t>
            </a:r>
          </a:p>
        </p:txBody>
      </p:sp>
      <p:sp>
        <p:nvSpPr>
          <p:cNvPr id="5" name="对话气泡: 圆角矩形 4"/>
          <p:cNvSpPr/>
          <p:nvPr/>
        </p:nvSpPr>
        <p:spPr>
          <a:xfrm>
            <a:off x="3589338" y="3136902"/>
            <a:ext cx="1223962" cy="817033"/>
          </a:xfrm>
          <a:prstGeom prst="wedgeRoundRectCallout">
            <a:avLst>
              <a:gd name="adj1" fmla="val -73435"/>
              <a:gd name="adj2" fmla="val -65147"/>
              <a:gd name="adj3" fmla="val 16667"/>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不。</a:t>
            </a:r>
          </a:p>
        </p:txBody>
      </p:sp>
      <p:sp>
        <p:nvSpPr>
          <p:cNvPr id="6" name="TextBox 28"/>
          <p:cNvSpPr txBox="1">
            <a:spLocks noChangeArrowheads="1"/>
          </p:cNvSpPr>
          <p:nvPr/>
        </p:nvSpPr>
        <p:spPr bwMode="auto">
          <a:xfrm>
            <a:off x="925514" y="3994151"/>
            <a:ext cx="729297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    有人问他：</a:t>
            </a:r>
            <a:r>
              <a:rPr kumimoji="0" lang="en-US" altLang="zh-CN"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如果用您的矛刺您的盾，结果会怎么样呢？</a:t>
            </a:r>
            <a:r>
              <a:rPr kumimoji="0" lang="en-US" altLang="zh-CN"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那人便答不上话来了。</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down)">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6">
                                            <p:txEl>
                                              <p:pRg st="0" end="0"/>
                                            </p:txEl>
                                          </p:spTgt>
                                        </p:tgtEl>
                                        <p:attrNameLst>
                                          <p:attrName>style.visibility</p:attrName>
                                        </p:attrNameLst>
                                      </p:cBhvr>
                                      <p:to>
                                        <p:strVal val="visible"/>
                                      </p:to>
                                    </p:set>
                                    <p:anim calcmode="lin" valueType="num">
                                      <p:cBhvr additive="base">
                                        <p:cTn id="22"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build="p"/>
    </p:bldLst>
  </p:timing>
</p:sld>
</file>

<file path=ppt/slides/slide8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11213" y="2027767"/>
            <a:ext cx="77152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a:t>
            </a:r>
            <a:r>
              <a:rPr kumimoji="0" lang="zh-CN" altLang="en-US" sz="4265" b="1" i="0" u="sng"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夫</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不可陷之盾与无不陷之矛，不可同世而</a:t>
            </a:r>
            <a:r>
              <a:rPr kumimoji="0" lang="zh-CN" altLang="en-US" sz="4265" b="1" i="0" u="sng"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立</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p>
        </p:txBody>
      </p:sp>
      <p:sp>
        <p:nvSpPr>
          <p:cNvPr id="3" name="矩形 2"/>
          <p:cNvSpPr>
            <a:spLocks noChangeArrowheads="1"/>
          </p:cNvSpPr>
          <p:nvPr/>
        </p:nvSpPr>
        <p:spPr bwMode="auto">
          <a:xfrm>
            <a:off x="811213" y="4080934"/>
            <a:ext cx="7715250"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    什么都不能被刺穿的盾与什么都能刺穿的矛，不可能同时存在于这个世界上。</a:t>
            </a:r>
          </a:p>
        </p:txBody>
      </p:sp>
      <p:sp>
        <p:nvSpPr>
          <p:cNvPr id="4" name="对话气泡: 圆角矩形 3"/>
          <p:cNvSpPr/>
          <p:nvPr/>
        </p:nvSpPr>
        <p:spPr>
          <a:xfrm>
            <a:off x="1565276" y="977902"/>
            <a:ext cx="5376863" cy="817033"/>
          </a:xfrm>
          <a:prstGeom prst="wedgeRoundRectCallout">
            <a:avLst>
              <a:gd name="adj1" fmla="val -39559"/>
              <a:gd name="adj2" fmla="val 87376"/>
              <a:gd name="adj3" fmla="val 16667"/>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放在句首，表示将发议论。</a:t>
            </a:r>
          </a:p>
        </p:txBody>
      </p:sp>
      <p:sp>
        <p:nvSpPr>
          <p:cNvPr id="5" name="对话气泡: 圆角矩形 4"/>
          <p:cNvSpPr/>
          <p:nvPr/>
        </p:nvSpPr>
        <p:spPr>
          <a:xfrm>
            <a:off x="2652713" y="3098802"/>
            <a:ext cx="1430337" cy="817033"/>
          </a:xfrm>
          <a:prstGeom prst="wedgeRoundRectCallout">
            <a:avLst>
              <a:gd name="adj1" fmla="val -82017"/>
              <a:gd name="adj2" fmla="val -40688"/>
              <a:gd name="adj3" fmla="val 16667"/>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出现。</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arn(inVertical)">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animBg="1"/>
    </p:bldLst>
  </p:timing>
</p:sld>
</file>

<file path=ppt/slides/slide8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ext Box 2"/>
          <p:cNvSpPr txBox="1">
            <a:spLocks noChangeArrowheads="1"/>
          </p:cNvSpPr>
          <p:nvPr/>
        </p:nvSpPr>
        <p:spPr bwMode="auto">
          <a:xfrm>
            <a:off x="425450" y="1286934"/>
            <a:ext cx="8437563" cy="6026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ts val="1600"/>
              </a:spcBef>
              <a:spcAft>
                <a:spcPct val="0"/>
              </a:spcAft>
              <a:buClrTx/>
              <a:buSzTx/>
              <a:buFontTx/>
              <a:buNone/>
              <a:defRPr/>
            </a:pPr>
            <a:r>
              <a:rPr kumimoji="0" lang="zh-CN" altLang="en-US" sz="4800"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再读课文，说一说：</a:t>
            </a:r>
            <a:endParaRPr kumimoji="0" lang="en-US" altLang="zh-CN" sz="4800"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endParaRPr>
          </a:p>
          <a:p>
            <a:pPr marL="0" marR="0" lvl="0" indent="0" algn="l" defTabSz="1219200" rtl="0" eaLnBrk="1" fontAlgn="base" latinLnBrk="0" hangingPunct="1">
              <a:lnSpc>
                <a:spcPct val="120000"/>
              </a:lnSpc>
              <a:spcBef>
                <a:spcPts val="1600"/>
              </a:spcBef>
              <a:spcAft>
                <a:spcPct val="0"/>
              </a:spcAft>
              <a:buClrTx/>
              <a:buSzTx/>
              <a:buFontTx/>
              <a:buNone/>
              <a:defRPr/>
            </a:pPr>
            <a:r>
              <a:rPr kumimoji="0" lang="zh-CN" altLang="en-US"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楚国人是怎样夸耀他的盾与矛的？</a:t>
            </a:r>
            <a:endParaRPr kumimoji="0" lang="en-US" altLang="zh-CN"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20000"/>
              </a:lnSpc>
              <a:spcBef>
                <a:spcPts val="1600"/>
              </a:spcBef>
              <a:spcAft>
                <a:spcPct val="0"/>
              </a:spcAft>
              <a:buClrTx/>
              <a:buSzTx/>
              <a:buFontTx/>
              <a:buNone/>
              <a:defRPr/>
            </a:pPr>
            <a:r>
              <a:rPr kumimoji="0" lang="zh-CN" altLang="en-US"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为什么“其人弗能应”？</a:t>
            </a:r>
            <a:endParaRPr kumimoji="0" lang="en-US" altLang="zh-CN"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20000"/>
              </a:lnSpc>
              <a:spcBef>
                <a:spcPts val="1600"/>
              </a:spcBef>
              <a:spcAft>
                <a:spcPct val="0"/>
              </a:spcAft>
              <a:buClrTx/>
              <a:buSzTx/>
              <a:buFontTx/>
              <a:buNone/>
              <a:defRPr/>
            </a:pPr>
            <a:r>
              <a:rPr kumimoji="0" lang="en-US" altLang="zh-CN"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a:t>
            </a:r>
            <a:r>
              <a:rPr kumimoji="0" lang="zh-CN" altLang="en-US"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从这篇课文中，你明白了什么道理？</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8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矩形 1"/>
          <p:cNvSpPr>
            <a:spLocks noChangeArrowheads="1"/>
          </p:cNvSpPr>
          <p:nvPr/>
        </p:nvSpPr>
        <p:spPr bwMode="auto">
          <a:xfrm>
            <a:off x="860425" y="730251"/>
            <a:ext cx="66738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16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楚国人是怎样夸耀他的盾与矛的？</a:t>
            </a:r>
            <a:endParaRPr kumimoji="0" lang="en-US" altLang="zh-CN"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endParaRPr>
          </a:p>
        </p:txBody>
      </p:sp>
      <p:grpSp>
        <p:nvGrpSpPr>
          <p:cNvPr id="2" name="组合 9"/>
          <p:cNvGrpSpPr/>
          <p:nvPr/>
        </p:nvGrpSpPr>
        <p:grpSpPr bwMode="auto">
          <a:xfrm>
            <a:off x="860426" y="1568451"/>
            <a:ext cx="6086475" cy="2048508"/>
            <a:chOff x="433192" y="1681076"/>
            <a:chExt cx="6087637" cy="1536197"/>
          </a:xfrm>
        </p:grpSpPr>
        <p:pic>
          <p:nvPicPr>
            <p:cNvPr id="20483" name="图片 6"/>
            <p:cNvPicPr>
              <a:picLocks noChangeAspect="1" noChangeArrowheads="1"/>
            </p:cNvPicPr>
            <p:nvPr/>
          </p:nvPicPr>
          <p:blipFill>
            <a:blip r:embed="rId2" cstate="email"/>
            <a:srcRect/>
            <a:stretch>
              <a:fillRect/>
            </a:stretch>
          </p:blipFill>
          <p:spPr bwMode="auto">
            <a:xfrm>
              <a:off x="433192" y="1681076"/>
              <a:ext cx="512080" cy="1285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矩形 7"/>
            <p:cNvSpPr/>
            <p:nvPr/>
          </p:nvSpPr>
          <p:spPr>
            <a:xfrm>
              <a:off x="1266789" y="1966792"/>
              <a:ext cx="5254040" cy="12504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吾矛之利，于物无不陷也。</a:t>
              </a:r>
            </a:p>
          </p:txBody>
        </p:sp>
      </p:grpSp>
      <p:grpSp>
        <p:nvGrpSpPr>
          <p:cNvPr id="4" name="组合 14"/>
          <p:cNvGrpSpPr/>
          <p:nvPr/>
        </p:nvGrpSpPr>
        <p:grpSpPr bwMode="auto">
          <a:xfrm>
            <a:off x="522289" y="3160184"/>
            <a:ext cx="5926137" cy="2025224"/>
            <a:chOff x="507947" y="3177745"/>
            <a:chExt cx="5925648" cy="1518869"/>
          </a:xfrm>
        </p:grpSpPr>
        <p:sp>
          <p:nvSpPr>
            <p:cNvPr id="3" name="矩形 2"/>
            <p:cNvSpPr/>
            <p:nvPr/>
          </p:nvSpPr>
          <p:spPr>
            <a:xfrm>
              <a:off x="1679425" y="3446023"/>
              <a:ext cx="4754170" cy="12505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吾盾之坚，物莫能陷也。 </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p:txBody>
        </p:sp>
        <p:pic>
          <p:nvPicPr>
            <p:cNvPr id="20487" name="图片 13"/>
            <p:cNvPicPr>
              <a:picLocks noChangeAspect="1" noChangeArrowheads="1"/>
            </p:cNvPicPr>
            <p:nvPr/>
          </p:nvPicPr>
          <p:blipFill>
            <a:blip r:embed="rId3" cstate="email"/>
            <a:srcRect/>
            <a:stretch>
              <a:fillRect/>
            </a:stretch>
          </p:blipFill>
          <p:spPr bwMode="auto">
            <a:xfrm>
              <a:off x="507947" y="3177745"/>
              <a:ext cx="1203241" cy="1139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6" name="左大括号 15"/>
          <p:cNvSpPr/>
          <p:nvPr/>
        </p:nvSpPr>
        <p:spPr>
          <a:xfrm rot="10800000">
            <a:off x="6448425" y="1996019"/>
            <a:ext cx="312738" cy="2230967"/>
          </a:xfrm>
          <a:prstGeom prst="leftBrace">
            <a:avLst>
              <a:gd name="adj1" fmla="val 41666"/>
              <a:gd name="adj2" fmla="val 50000"/>
            </a:avLst>
          </a:prstGeom>
        </p:spPr>
        <p:style>
          <a:lnRef idx="2">
            <a:schemeClr val="accent6"/>
          </a:lnRef>
          <a:fillRef idx="0">
            <a:schemeClr val="accent6"/>
          </a:fillRef>
          <a:effectRef idx="1">
            <a:schemeClr val="accent6"/>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7" name="矩形 16"/>
          <p:cNvSpPr>
            <a:spLocks noChangeArrowheads="1"/>
          </p:cNvSpPr>
          <p:nvPr/>
        </p:nvSpPr>
        <p:spPr bwMode="auto">
          <a:xfrm>
            <a:off x="6686550" y="1919818"/>
            <a:ext cx="2038350"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为后文情节的发展埋下伏笔。</a:t>
            </a:r>
          </a:p>
        </p:txBody>
      </p:sp>
      <p:grpSp>
        <p:nvGrpSpPr>
          <p:cNvPr id="5" name="组合 23"/>
          <p:cNvGrpSpPr/>
          <p:nvPr/>
        </p:nvGrpSpPr>
        <p:grpSpPr bwMode="auto">
          <a:xfrm>
            <a:off x="2011364" y="4506386"/>
            <a:ext cx="5121275" cy="2094832"/>
            <a:chOff x="2236725" y="3380345"/>
            <a:chExt cx="5121479" cy="1570069"/>
          </a:xfrm>
        </p:grpSpPr>
        <p:grpSp>
          <p:nvGrpSpPr>
            <p:cNvPr id="6" name="组合 22"/>
            <p:cNvGrpSpPr/>
            <p:nvPr/>
          </p:nvGrpSpPr>
          <p:grpSpPr bwMode="auto">
            <a:xfrm>
              <a:off x="2236725" y="3380345"/>
              <a:ext cx="3022169" cy="1397905"/>
              <a:chOff x="2322952" y="3357485"/>
              <a:chExt cx="3022169" cy="1397905"/>
            </a:xfrm>
          </p:grpSpPr>
          <p:pic>
            <p:nvPicPr>
              <p:cNvPr id="20492" name="图片 18"/>
              <p:cNvPicPr>
                <a:picLocks noChangeAspect="1" noChangeArrowheads="1"/>
              </p:cNvPicPr>
              <p:nvPr/>
            </p:nvPicPr>
            <p:blipFill>
              <a:blip r:embed="rId2" cstate="email"/>
              <a:srcRect/>
              <a:stretch>
                <a:fillRect/>
              </a:stretch>
            </p:blipFill>
            <p:spPr bwMode="auto">
              <a:xfrm>
                <a:off x="2322952" y="3396436"/>
                <a:ext cx="512080" cy="1285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493" name="图片 19"/>
              <p:cNvPicPr>
                <a:picLocks noChangeAspect="1" noChangeArrowheads="1"/>
              </p:cNvPicPr>
              <p:nvPr/>
            </p:nvPicPr>
            <p:blipFill>
              <a:blip r:embed="rId3" cstate="email"/>
              <a:srcRect/>
              <a:stretch>
                <a:fillRect/>
              </a:stretch>
            </p:blipFill>
            <p:spPr bwMode="auto">
              <a:xfrm>
                <a:off x="4141880" y="3469402"/>
                <a:ext cx="1203241" cy="1139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494" name="矩形 20"/>
              <p:cNvSpPr>
                <a:spLocks noChangeArrowheads="1"/>
              </p:cNvSpPr>
              <p:nvPr/>
            </p:nvSpPr>
            <p:spPr bwMode="auto">
              <a:xfrm>
                <a:off x="2704809" y="3357485"/>
                <a:ext cx="1608111" cy="1397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en-US" altLang="zh-CN" sz="96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VS</a:t>
                </a:r>
                <a:endParaRPr kumimoji="0" lang="zh-CN" altLang="en-US" sz="96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grpSp>
        <p:sp>
          <p:nvSpPr>
            <p:cNvPr id="20495" name="矩形 21"/>
            <p:cNvSpPr>
              <a:spLocks noChangeArrowheads="1"/>
            </p:cNvSpPr>
            <p:nvPr/>
          </p:nvSpPr>
          <p:spPr bwMode="auto">
            <a:xfrm>
              <a:off x="5319854" y="3700623"/>
              <a:ext cx="2038350" cy="12497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会怎样呢？</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500"/>
                                        <p:tgtEl>
                                          <p:spTgt spid="16"/>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barn(inVertical)">
                                      <p:cBhvr>
                                        <p:cTn id="22" dur="500"/>
                                        <p:tgtEl>
                                          <p:spTgt spid="1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文本框 1"/>
          <p:cNvSpPr txBox="1">
            <a:spLocks noChangeArrowheads="1"/>
          </p:cNvSpPr>
          <p:nvPr/>
        </p:nvSpPr>
        <p:spPr bwMode="auto">
          <a:xfrm>
            <a:off x="323850" y="260352"/>
            <a:ext cx="2592388"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71500" indent="-5715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762000" indent="-762000" defTabSz="1219200" fontAlgn="base">
              <a:spcBef>
                <a:spcPct val="0"/>
              </a:spcBef>
              <a:spcAft>
                <a:spcPct val="0"/>
              </a:spcAft>
              <a:buFont typeface="Wingdings" panose="05000000000000000000" pitchFamily="2" charset="2"/>
              <a:buChar char="Ø"/>
              <a:defRPr/>
            </a:pPr>
            <a:r>
              <a:rPr lang="zh-CN" altLang="en-US" sz="4800" b="1">
                <a:solidFill>
                  <a:srgbClr val="FF0000"/>
                </a:solidFill>
                <a:latin typeface="黑体" panose="02010609060101010101" pitchFamily="49" charset="-122"/>
                <a:ea typeface="黑体" panose="02010609060101010101" pitchFamily="49" charset="-122"/>
              </a:rPr>
              <a:t>词语解释</a:t>
            </a:r>
          </a:p>
        </p:txBody>
      </p:sp>
      <p:sp>
        <p:nvSpPr>
          <p:cNvPr id="16386" name="矩形 2"/>
          <p:cNvSpPr>
            <a:spLocks noChangeArrowheads="1"/>
          </p:cNvSpPr>
          <p:nvPr/>
        </p:nvSpPr>
        <p:spPr bwMode="auto">
          <a:xfrm>
            <a:off x="334964" y="1411817"/>
            <a:ext cx="279717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endParaRPr lang="en-US" altLang="zh-CN" sz="4265" b="1">
              <a:solidFill>
                <a:srgbClr val="FF0066"/>
              </a:solidFill>
              <a:latin typeface="楷体" panose="02010609060101010101" pitchFamily="49" charset="-122"/>
              <a:ea typeface="楷体" panose="02010609060101010101" pitchFamily="49" charset="-122"/>
            </a:endParaRPr>
          </a:p>
          <a:p>
            <a:pPr defTabSz="1219200" fontAlgn="base">
              <a:lnSpc>
                <a:spcPct val="120000"/>
              </a:lnSpc>
              <a:spcBef>
                <a:spcPct val="0"/>
              </a:spcBef>
              <a:spcAft>
                <a:spcPct val="0"/>
              </a:spcAft>
              <a:defRPr/>
            </a:pPr>
            <a:endParaRPr lang="zh-CN" altLang="en-US" sz="4265" b="1">
              <a:solidFill>
                <a:srgbClr val="FF0066"/>
              </a:solidFill>
              <a:latin typeface="楷体" panose="02010609060101010101" pitchFamily="49" charset="-122"/>
              <a:ea typeface="楷体" panose="02010609060101010101" pitchFamily="49" charset="-122"/>
            </a:endParaRPr>
          </a:p>
          <a:p>
            <a:pPr defTabSz="1219200" fontAlgn="base">
              <a:lnSpc>
                <a:spcPct val="120000"/>
              </a:lnSpc>
              <a:spcBef>
                <a:spcPct val="0"/>
              </a:spcBef>
              <a:spcAft>
                <a:spcPct val="0"/>
              </a:spcAft>
              <a:defRPr/>
            </a:pPr>
            <a:r>
              <a:rPr lang="zh-CN" altLang="en-US" sz="4265" b="1">
                <a:solidFill>
                  <a:srgbClr val="FF0066"/>
                </a:solidFill>
                <a:latin typeface="楷体" panose="02010609060101010101" pitchFamily="49" charset="-122"/>
                <a:ea typeface="楷体" panose="02010609060101010101" pitchFamily="49" charset="-122"/>
              </a:rPr>
              <a:t>　</a:t>
            </a:r>
          </a:p>
        </p:txBody>
      </p:sp>
      <p:sp>
        <p:nvSpPr>
          <p:cNvPr id="4" name="矩形 3"/>
          <p:cNvSpPr>
            <a:spLocks noChangeArrowheads="1"/>
          </p:cNvSpPr>
          <p:nvPr/>
        </p:nvSpPr>
        <p:spPr bwMode="auto">
          <a:xfrm>
            <a:off x="298451" y="1701800"/>
            <a:ext cx="6013450"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indent="-685800" defTabSz="1219200" eaLnBrk="1" fontAlgn="base" hangingPunct="1">
              <a:lnSpc>
                <a:spcPct val="120000"/>
              </a:lnSpc>
              <a:spcBef>
                <a:spcPct val="0"/>
              </a:spcBef>
              <a:spcAft>
                <a:spcPct val="0"/>
              </a:spcAft>
              <a:buFont typeface="Calibri" panose="020F0502020204030204" pitchFamily="34" charset="0"/>
              <a:buAutoNum type="arabicPeriod"/>
              <a:defRPr/>
            </a:pPr>
            <a:r>
              <a:rPr lang="zh-CN" altLang="en-US" sz="4265" b="1">
                <a:solidFill>
                  <a:prstClr val="black"/>
                </a:solidFill>
                <a:latin typeface="楷体" panose="02010609060101010101" pitchFamily="49" charset="-122"/>
                <a:ea typeface="楷体" panose="02010609060101010101" pitchFamily="49" charset="-122"/>
              </a:rPr>
              <a:t>形容一下子明白过来。</a:t>
            </a:r>
            <a:endParaRPr lang="en-US" altLang="zh-CN" sz="4265" b="1">
              <a:solidFill>
                <a:prstClr val="black"/>
              </a:solidFill>
              <a:latin typeface="楷体" panose="02010609060101010101" pitchFamily="49" charset="-122"/>
              <a:ea typeface="楷体" panose="02010609060101010101" pitchFamily="49" charset="-122"/>
            </a:endParaRPr>
          </a:p>
        </p:txBody>
      </p:sp>
      <p:sp>
        <p:nvSpPr>
          <p:cNvPr id="5" name="矩形 4"/>
          <p:cNvSpPr>
            <a:spLocks noChangeArrowheads="1"/>
          </p:cNvSpPr>
          <p:nvPr/>
        </p:nvSpPr>
        <p:spPr bwMode="auto">
          <a:xfrm>
            <a:off x="298451" y="4320118"/>
            <a:ext cx="6069013"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71500" indent="-5715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762000" indent="-762000" defTabSz="1219200" eaLnBrk="1" fontAlgn="base" hangingPunct="1">
              <a:lnSpc>
                <a:spcPct val="120000"/>
              </a:lnSpc>
              <a:spcBef>
                <a:spcPct val="0"/>
              </a:spcBef>
              <a:spcAft>
                <a:spcPct val="0"/>
              </a:spcAft>
              <a:buFont typeface="Calibri" panose="020F0502020204030204" pitchFamily="34" charset="0"/>
              <a:buAutoNum type="arabicPeriod" startAt="3"/>
              <a:defRPr/>
            </a:pPr>
            <a:r>
              <a:rPr lang="zh-CN" altLang="en-US" sz="4265" b="1">
                <a:solidFill>
                  <a:prstClr val="black"/>
                </a:solidFill>
                <a:latin typeface="楷体" panose="02010609060101010101" pitchFamily="49" charset="-122"/>
                <a:ea typeface="楷体" panose="02010609060101010101" pitchFamily="49" charset="-122"/>
              </a:rPr>
              <a:t>原指用笼子罩着的火，后指在空旷的地方架木柴烧起的火堆。　</a:t>
            </a:r>
          </a:p>
        </p:txBody>
      </p:sp>
      <p:sp>
        <p:nvSpPr>
          <p:cNvPr id="2" name="矩形 1"/>
          <p:cNvSpPr>
            <a:spLocks noChangeArrowheads="1"/>
          </p:cNvSpPr>
          <p:nvPr/>
        </p:nvSpPr>
        <p:spPr bwMode="auto">
          <a:xfrm>
            <a:off x="6472238" y="1693333"/>
            <a:ext cx="348364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fontAlgn="base">
              <a:lnSpc>
                <a:spcPct val="120000"/>
              </a:lnSpc>
              <a:spcBef>
                <a:spcPct val="0"/>
              </a:spcBef>
              <a:spcAft>
                <a:spcPct val="0"/>
              </a:spcAft>
              <a:defRPr/>
            </a:pPr>
            <a:r>
              <a:rPr lang="en-US" altLang="zh-CN" sz="4265" b="1">
                <a:solidFill>
                  <a:srgbClr val="0000FF"/>
                </a:solidFill>
                <a:latin typeface="楷体" panose="02010609060101010101" pitchFamily="49" charset="-122"/>
                <a:ea typeface="楷体" panose="02010609060101010101" pitchFamily="49" charset="-122"/>
              </a:rPr>
              <a:t>【</a:t>
            </a:r>
            <a:r>
              <a:rPr lang="zh-CN" altLang="en-US" sz="4265" b="1">
                <a:solidFill>
                  <a:srgbClr val="0000FF"/>
                </a:solidFill>
                <a:latin typeface="楷体" panose="02010609060101010101" pitchFamily="49" charset="-122"/>
                <a:ea typeface="楷体" panose="02010609060101010101" pitchFamily="49" charset="-122"/>
              </a:rPr>
              <a:t>恍然大悟</a:t>
            </a:r>
            <a:r>
              <a:rPr lang="en-US" altLang="zh-CN" sz="4265" b="1">
                <a:solidFill>
                  <a:srgbClr val="0000FF"/>
                </a:solidFill>
                <a:latin typeface="楷体" panose="02010609060101010101" pitchFamily="49" charset="-122"/>
                <a:ea typeface="楷体" panose="02010609060101010101" pitchFamily="49" charset="-122"/>
              </a:rPr>
              <a:t>】</a:t>
            </a:r>
          </a:p>
        </p:txBody>
      </p:sp>
      <p:sp>
        <p:nvSpPr>
          <p:cNvPr id="3" name="矩形 2"/>
          <p:cNvSpPr>
            <a:spLocks noChangeArrowheads="1"/>
          </p:cNvSpPr>
          <p:nvPr/>
        </p:nvSpPr>
        <p:spPr bwMode="auto">
          <a:xfrm>
            <a:off x="6515100" y="3253317"/>
            <a:ext cx="348364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fontAlgn="base">
              <a:lnSpc>
                <a:spcPct val="120000"/>
              </a:lnSpc>
              <a:spcBef>
                <a:spcPct val="0"/>
              </a:spcBef>
              <a:spcAft>
                <a:spcPct val="0"/>
              </a:spcAft>
              <a:defRPr/>
            </a:pPr>
            <a:r>
              <a:rPr lang="en-US" altLang="zh-CN" sz="4265" b="1">
                <a:solidFill>
                  <a:srgbClr val="0000FF"/>
                </a:solidFill>
                <a:latin typeface="楷体" panose="02010609060101010101" pitchFamily="49" charset="-122"/>
                <a:ea typeface="楷体" panose="02010609060101010101" pitchFamily="49" charset="-122"/>
              </a:rPr>
              <a:t>【</a:t>
            </a:r>
            <a:r>
              <a:rPr lang="zh-CN" altLang="en-US" sz="4265" b="1">
                <a:solidFill>
                  <a:srgbClr val="0000FF"/>
                </a:solidFill>
                <a:latin typeface="楷体" panose="02010609060101010101" pitchFamily="49" charset="-122"/>
                <a:ea typeface="楷体" panose="02010609060101010101" pitchFamily="49" charset="-122"/>
              </a:rPr>
              <a:t>烟波浩渺</a:t>
            </a:r>
            <a:r>
              <a:rPr lang="en-US" altLang="zh-CN" sz="4265" b="1">
                <a:solidFill>
                  <a:srgbClr val="0000FF"/>
                </a:solidFill>
                <a:latin typeface="楷体" panose="02010609060101010101" pitchFamily="49" charset="-122"/>
                <a:ea typeface="楷体" panose="02010609060101010101" pitchFamily="49" charset="-122"/>
              </a:rPr>
              <a:t>】</a:t>
            </a:r>
          </a:p>
        </p:txBody>
      </p:sp>
      <p:sp>
        <p:nvSpPr>
          <p:cNvPr id="6" name="矩形 5"/>
          <p:cNvSpPr>
            <a:spLocks noChangeArrowheads="1"/>
          </p:cNvSpPr>
          <p:nvPr/>
        </p:nvSpPr>
        <p:spPr bwMode="auto">
          <a:xfrm>
            <a:off x="6707188" y="5107517"/>
            <a:ext cx="238398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fontAlgn="base">
              <a:lnSpc>
                <a:spcPct val="120000"/>
              </a:lnSpc>
              <a:spcBef>
                <a:spcPct val="0"/>
              </a:spcBef>
              <a:spcAft>
                <a:spcPct val="0"/>
              </a:spcAft>
              <a:defRPr/>
            </a:pPr>
            <a:r>
              <a:rPr lang="en-US" altLang="zh-CN" sz="4265" b="1">
                <a:solidFill>
                  <a:srgbClr val="0000FF"/>
                </a:solidFill>
                <a:latin typeface="楷体" panose="02010609060101010101" pitchFamily="49" charset="-122"/>
                <a:ea typeface="楷体" panose="02010609060101010101" pitchFamily="49" charset="-122"/>
              </a:rPr>
              <a:t>【</a:t>
            </a:r>
            <a:r>
              <a:rPr lang="zh-CN" altLang="en-US" sz="4265" b="1">
                <a:solidFill>
                  <a:srgbClr val="0000FF"/>
                </a:solidFill>
                <a:latin typeface="楷体" panose="02010609060101010101" pitchFamily="49" charset="-122"/>
                <a:ea typeface="楷体" panose="02010609060101010101" pitchFamily="49" charset="-122"/>
              </a:rPr>
              <a:t>篝火</a:t>
            </a:r>
            <a:r>
              <a:rPr lang="en-US" altLang="zh-CN" sz="4265" b="1">
                <a:solidFill>
                  <a:srgbClr val="0000FF"/>
                </a:solidFill>
                <a:latin typeface="楷体" panose="02010609060101010101" pitchFamily="49" charset="-122"/>
                <a:ea typeface="楷体" panose="02010609060101010101" pitchFamily="49" charset="-122"/>
              </a:rPr>
              <a:t>】</a:t>
            </a:r>
          </a:p>
        </p:txBody>
      </p:sp>
      <p:sp>
        <p:nvSpPr>
          <p:cNvPr id="7" name="矩形 6"/>
          <p:cNvSpPr>
            <a:spLocks noChangeArrowheads="1"/>
          </p:cNvSpPr>
          <p:nvPr/>
        </p:nvSpPr>
        <p:spPr bwMode="auto">
          <a:xfrm>
            <a:off x="331789" y="2647952"/>
            <a:ext cx="6300787"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indent="-685800" defTabSz="1219200" eaLnBrk="1" fontAlgn="base" hangingPunct="1">
              <a:lnSpc>
                <a:spcPct val="120000"/>
              </a:lnSpc>
              <a:spcBef>
                <a:spcPct val="0"/>
              </a:spcBef>
              <a:spcAft>
                <a:spcPct val="0"/>
              </a:spcAft>
              <a:buFont typeface="Calibri" panose="020F0502020204030204" pitchFamily="34" charset="0"/>
              <a:buAutoNum type="arabicPeriod" startAt="2"/>
              <a:defRPr/>
            </a:pPr>
            <a:r>
              <a:rPr lang="zh-CN" altLang="en-US" sz="4265" b="1">
                <a:solidFill>
                  <a:prstClr val="black"/>
                </a:solidFill>
                <a:latin typeface="楷体" panose="02010609060101010101" pitchFamily="49" charset="-122"/>
                <a:ea typeface="楷体" panose="02010609060101010101" pitchFamily="49" charset="-122"/>
              </a:rPr>
              <a:t>形容烟雾笼罩的江湖水面广阔无边。</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down)">
                                      <p:cBhvr>
                                        <p:cTn id="27" dur="500"/>
                                        <p:tgtEl>
                                          <p:spTgt spid="5"/>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wipe(down)">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2" grpId="0"/>
      <p:bldP spid="3" grpId="0"/>
      <p:bldP spid="6" grpId="0"/>
      <p:bldP spid="7" grpId="0"/>
    </p:bldLst>
  </p:timing>
</p:sld>
</file>

<file path=ppt/slides/slide8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a:spLocks noChangeArrowheads="1"/>
          </p:cNvSpPr>
          <p:nvPr/>
        </p:nvSpPr>
        <p:spPr bwMode="auto">
          <a:xfrm>
            <a:off x="742950" y="1164167"/>
            <a:ext cx="7639050"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    如果“矛”戳穿了“盾”，就说明：“矛”很</a:t>
            </a:r>
            <a:r>
              <a:rPr kumimoji="0" lang="en-US" altLang="zh-CN"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________</a:t>
            </a: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，“盾”不</a:t>
            </a:r>
            <a:r>
              <a:rPr kumimoji="0" lang="en-US" altLang="zh-CN"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_________</a:t>
            </a: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a:t>
            </a:r>
          </a:p>
        </p:txBody>
      </p:sp>
      <p:sp>
        <p:nvSpPr>
          <p:cNvPr id="4" name="矩形 3"/>
          <p:cNvSpPr>
            <a:spLocks noChangeArrowheads="1"/>
          </p:cNvSpPr>
          <p:nvPr/>
        </p:nvSpPr>
        <p:spPr bwMode="auto">
          <a:xfrm>
            <a:off x="742950" y="3263901"/>
            <a:ext cx="7639050"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    如果“矛”不能戳穿“盾”，就说明“矛”不</a:t>
            </a:r>
            <a:r>
              <a:rPr kumimoji="0" lang="en-US" altLang="zh-CN"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________</a:t>
            </a: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，“盾”很</a:t>
            </a:r>
            <a:r>
              <a:rPr kumimoji="0" lang="en-US" altLang="zh-CN"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_________</a:t>
            </a: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a:t>
            </a:r>
          </a:p>
        </p:txBody>
      </p:sp>
      <p:sp>
        <p:nvSpPr>
          <p:cNvPr id="5" name="矩形 4"/>
          <p:cNvSpPr/>
          <p:nvPr/>
        </p:nvSpPr>
        <p:spPr>
          <a:xfrm>
            <a:off x="1274763" y="5130800"/>
            <a:ext cx="694690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想一想：有没有第</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3</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种情况发生呢？</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8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矩形 1"/>
          <p:cNvSpPr>
            <a:spLocks noChangeArrowheads="1"/>
          </p:cNvSpPr>
          <p:nvPr/>
        </p:nvSpPr>
        <p:spPr bwMode="auto">
          <a:xfrm>
            <a:off x="1655763" y="1083734"/>
            <a:ext cx="530860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16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为什么“其人弗能应”？</a:t>
            </a:r>
            <a:endParaRPr kumimoji="0" lang="en-US" altLang="zh-CN"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endParaRPr>
          </a:p>
        </p:txBody>
      </p:sp>
      <p:sp>
        <p:nvSpPr>
          <p:cNvPr id="3" name="矩形 2"/>
          <p:cNvSpPr/>
          <p:nvPr/>
        </p:nvSpPr>
        <p:spPr>
          <a:xfrm>
            <a:off x="838201" y="2101851"/>
            <a:ext cx="7802563"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    因为世上没有牢不可破</a:t>
            </a:r>
            <a:endParaRPr kumimoji="0" lang="en-US" altLang="zh-CN"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的盾，也没有坚不可摧的矛，</a:t>
            </a:r>
            <a:endParaRPr kumimoji="0" lang="en-US" altLang="zh-CN"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这个楚国人片面夸大了矛和盾的作用，结果出现了自己说的话前后抵触的尴尬局面，所以“弗能应”。</a:t>
            </a:r>
          </a:p>
        </p:txBody>
      </p:sp>
      <p:pic>
        <p:nvPicPr>
          <p:cNvPr id="4" name="图片 3"/>
          <p:cNvPicPr>
            <a:picLocks noChangeAspect="1"/>
          </p:cNvPicPr>
          <p:nvPr/>
        </p:nvPicPr>
        <p:blipFill rotWithShape="1">
          <a:blip r:embed="rId2" cstate="email"/>
          <a:srcRect/>
          <a:stretch>
            <a:fillRect/>
          </a:stretch>
        </p:blipFill>
        <p:spPr>
          <a:xfrm rot="188165">
            <a:off x="6079124" y="900875"/>
            <a:ext cx="2550235" cy="2908460"/>
          </a:xfrm>
          <a:prstGeom prst="rect">
            <a:avLst/>
          </a:prstGeom>
          <a:ln>
            <a:noFill/>
          </a:ln>
          <a:effectLst>
            <a:softEdge rad="112500"/>
          </a:effec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矩形 1"/>
          <p:cNvSpPr>
            <a:spLocks noChangeArrowheads="1"/>
          </p:cNvSpPr>
          <p:nvPr/>
        </p:nvSpPr>
        <p:spPr bwMode="auto">
          <a:xfrm>
            <a:off x="973139" y="994834"/>
            <a:ext cx="6777037"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16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从这篇课文中，你明白了什么道理？</a:t>
            </a:r>
          </a:p>
        </p:txBody>
      </p:sp>
      <p:sp>
        <p:nvSpPr>
          <p:cNvPr id="4" name="矩形 3"/>
          <p:cNvSpPr/>
          <p:nvPr/>
        </p:nvSpPr>
        <p:spPr>
          <a:xfrm>
            <a:off x="935039" y="2161117"/>
            <a:ext cx="2600325"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自相矛盾：</a:t>
            </a:r>
          </a:p>
        </p:txBody>
      </p:sp>
      <p:sp>
        <p:nvSpPr>
          <p:cNvPr id="5" name="矩形 4"/>
          <p:cNvSpPr/>
          <p:nvPr/>
        </p:nvSpPr>
        <p:spPr>
          <a:xfrm>
            <a:off x="3038476" y="2161118"/>
            <a:ext cx="564832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比喻说话做事前后抵触，不能自圆其说。</a:t>
            </a:r>
          </a:p>
        </p:txBody>
      </p:sp>
      <p:sp>
        <p:nvSpPr>
          <p:cNvPr id="6" name="矩形 5"/>
          <p:cNvSpPr/>
          <p:nvPr/>
        </p:nvSpPr>
        <p:spPr>
          <a:xfrm>
            <a:off x="1033464" y="4186767"/>
            <a:ext cx="6656387"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办事必须实事求是，不要故意夸大。</a:t>
            </a:r>
          </a:p>
        </p:txBody>
      </p:sp>
      <p:sp>
        <p:nvSpPr>
          <p:cNvPr id="7" name="矩形 1"/>
          <p:cNvSpPr>
            <a:spLocks noChangeArrowheads="1"/>
          </p:cNvSpPr>
          <p:nvPr/>
        </p:nvSpPr>
        <p:spPr bwMode="auto">
          <a:xfrm>
            <a:off x="973139" y="5215467"/>
            <a:ext cx="6777037"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16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试着用自己的话讲讲这个故事。</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1000"/>
                                        <p:tgtEl>
                                          <p:spTgt spid="7"/>
                                        </p:tgtEl>
                                      </p:cBhvr>
                                    </p:animEffect>
                                    <p:anim calcmode="lin" valueType="num">
                                      <p:cBhvr>
                                        <p:cTn id="29" dur="1000" fill="hold"/>
                                        <p:tgtEl>
                                          <p:spTgt spid="7"/>
                                        </p:tgtEl>
                                        <p:attrNameLst>
                                          <p:attrName>ppt_x</p:attrName>
                                        </p:attrNameLst>
                                      </p:cBhvr>
                                      <p:tavLst>
                                        <p:tav tm="0">
                                          <p:val>
                                            <p:strVal val="#ppt_x"/>
                                          </p:val>
                                        </p:tav>
                                        <p:tav tm="100000">
                                          <p:val>
                                            <p:strVal val="#ppt_x"/>
                                          </p:val>
                                        </p:tav>
                                      </p:tavLst>
                                    </p:anim>
                                    <p:anim calcmode="lin" valueType="num">
                                      <p:cBhvr>
                                        <p:cTn id="30"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8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a:spLocks noChangeArrowheads="1"/>
          </p:cNvSpPr>
          <p:nvPr/>
        </p:nvSpPr>
        <p:spPr bwMode="auto">
          <a:xfrm>
            <a:off x="616264" y="1926167"/>
            <a:ext cx="1037913" cy="33252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ctr" defTabSz="1219200" rtl="0" eaLnBrk="0"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自相矛盾</a:t>
            </a:r>
          </a:p>
        </p:txBody>
      </p:sp>
      <p:sp>
        <p:nvSpPr>
          <p:cNvPr id="4" name="TextBox 3"/>
          <p:cNvSpPr txBox="1">
            <a:spLocks noChangeArrowheads="1"/>
          </p:cNvSpPr>
          <p:nvPr/>
        </p:nvSpPr>
        <p:spPr bwMode="auto">
          <a:xfrm>
            <a:off x="3152776" y="1481668"/>
            <a:ext cx="3154363" cy="18885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30000"/>
              </a:lnSpc>
              <a:spcBef>
                <a:spcPts val="665"/>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坚固</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0" fontAlgn="base" latinLnBrk="0" hangingPunct="0">
              <a:lnSpc>
                <a:spcPct val="130000"/>
              </a:lnSpc>
              <a:spcBef>
                <a:spcPts val="665"/>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物莫能陷也</a:t>
            </a:r>
          </a:p>
        </p:txBody>
      </p:sp>
      <p:sp>
        <p:nvSpPr>
          <p:cNvPr id="14" name="新月形 13"/>
          <p:cNvSpPr/>
          <p:nvPr/>
        </p:nvSpPr>
        <p:spPr>
          <a:xfrm>
            <a:off x="1781175" y="1481667"/>
            <a:ext cx="446088" cy="4214284"/>
          </a:xfrm>
          <a:prstGeom prst="moon">
            <a:avLst>
              <a:gd name="adj" fmla="val 17102"/>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3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4580" name="文本框 21"/>
          <p:cNvSpPr txBox="1">
            <a:spLocks noChangeArrowheads="1"/>
          </p:cNvSpPr>
          <p:nvPr/>
        </p:nvSpPr>
        <p:spPr bwMode="auto">
          <a:xfrm>
            <a:off x="3443288" y="203201"/>
            <a:ext cx="2257425" cy="1528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665" b="1" i="0" u="none" strike="noStrike" kern="1200" cap="none" spc="0" normalizeH="0" baseline="0" noProof="0">
                <a:ln>
                  <a:noFill/>
                </a:ln>
                <a:solidFill>
                  <a:srgbClr val="C7EEFA"/>
                </a:solidFill>
                <a:effectLst/>
                <a:uLnTx/>
                <a:uFillTx/>
                <a:latin typeface="黑体" panose="02010609060101010101" pitchFamily="49" charset="-122"/>
                <a:ea typeface="黑体" panose="02010609060101010101" pitchFamily="49" charset="-122"/>
                <a:cs typeface="+mn-cs"/>
              </a:rPr>
              <a:t>板书设计</a:t>
            </a:r>
          </a:p>
        </p:txBody>
      </p:sp>
      <p:sp>
        <p:nvSpPr>
          <p:cNvPr id="18" name="TextBox 2"/>
          <p:cNvSpPr txBox="1">
            <a:spLocks noChangeArrowheads="1"/>
          </p:cNvSpPr>
          <p:nvPr/>
        </p:nvSpPr>
        <p:spPr bwMode="auto">
          <a:xfrm>
            <a:off x="6542089" y="2148418"/>
            <a:ext cx="1901825"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要实事求是，不要言过其实</a:t>
            </a:r>
          </a:p>
        </p:txBody>
      </p:sp>
      <p:pic>
        <p:nvPicPr>
          <p:cNvPr id="9" name="图片 18"/>
          <p:cNvPicPr>
            <a:picLocks noChangeAspect="1" noChangeArrowheads="1"/>
          </p:cNvPicPr>
          <p:nvPr/>
        </p:nvPicPr>
        <p:blipFill>
          <a:blip r:embed="rId2" cstate="email"/>
          <a:srcRect/>
          <a:stretch>
            <a:fillRect/>
          </a:stretch>
        </p:blipFill>
        <p:spPr bwMode="auto">
          <a:xfrm>
            <a:off x="2390776" y="3680885"/>
            <a:ext cx="512763" cy="1714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图片 19"/>
          <p:cNvPicPr>
            <a:picLocks noChangeAspect="1" noChangeArrowheads="1"/>
          </p:cNvPicPr>
          <p:nvPr/>
        </p:nvPicPr>
        <p:blipFill>
          <a:blip r:embed="rId3" cstate="email"/>
          <a:srcRect/>
          <a:stretch>
            <a:fillRect/>
          </a:stretch>
        </p:blipFill>
        <p:spPr bwMode="auto">
          <a:xfrm>
            <a:off x="2173289" y="1581152"/>
            <a:ext cx="1203325" cy="1519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新月形 10"/>
          <p:cNvSpPr/>
          <p:nvPr/>
        </p:nvSpPr>
        <p:spPr>
          <a:xfrm rot="10800000">
            <a:off x="5913439" y="1481667"/>
            <a:ext cx="446087" cy="4214284"/>
          </a:xfrm>
          <a:prstGeom prst="moon">
            <a:avLst>
              <a:gd name="adj" fmla="val 17102"/>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3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2" name="TextBox 3"/>
          <p:cNvSpPr txBox="1">
            <a:spLocks noChangeArrowheads="1"/>
          </p:cNvSpPr>
          <p:nvPr/>
        </p:nvSpPr>
        <p:spPr bwMode="auto">
          <a:xfrm>
            <a:off x="3152776" y="3492501"/>
            <a:ext cx="3154363" cy="27418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30000"/>
              </a:lnSpc>
              <a:spcBef>
                <a:spcPts val="665"/>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锋利</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0" fontAlgn="base" latinLnBrk="0" hangingPunct="0">
              <a:lnSpc>
                <a:spcPct val="130000"/>
              </a:lnSpc>
              <a:spcBef>
                <a:spcPts val="665"/>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于物无不陷也</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randombar(horizontal)">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randombar(horizontal)">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randombar(horizontal)">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randombar(horizontal)">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randombar(horizontal)">
                                      <p:cBhvr>
                                        <p:cTn id="32" dur="500"/>
                                        <p:tgtEl>
                                          <p:spTgt spid="12"/>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randombar(horizontal)">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grpId="0" nodeType="click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randombar(horizontal)">
                                      <p:cBhvr>
                                        <p:cTn id="4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4" grpId="0" animBg="1"/>
      <p:bldP spid="18" grpId="0"/>
      <p:bldP spid="11" grpId="0" animBg="1"/>
      <p:bldP spid="12" grpId="0"/>
    </p:bldLst>
  </p:timing>
</p:sld>
</file>

<file path=ppt/slides/slide8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文本框 1"/>
          <p:cNvSpPr txBox="1">
            <a:spLocks noChangeArrowheads="1"/>
          </p:cNvSpPr>
          <p:nvPr/>
        </p:nvSpPr>
        <p:spPr bwMode="auto">
          <a:xfrm>
            <a:off x="3443288" y="158752"/>
            <a:ext cx="2257425" cy="1528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665" b="1" i="0" u="none" strike="noStrike" kern="1200" cap="none" spc="0" normalizeH="0" baseline="0" noProof="0">
                <a:ln>
                  <a:noFill/>
                </a:ln>
                <a:solidFill>
                  <a:srgbClr val="C7EEFA"/>
                </a:solidFill>
                <a:effectLst/>
                <a:uLnTx/>
                <a:uFillTx/>
                <a:latin typeface="黑体" panose="02010609060101010101" pitchFamily="49" charset="-122"/>
                <a:ea typeface="黑体" panose="02010609060101010101" pitchFamily="49" charset="-122"/>
                <a:cs typeface="+mn-cs"/>
              </a:rPr>
              <a:t>主旨概括</a:t>
            </a:r>
          </a:p>
        </p:txBody>
      </p:sp>
      <p:sp>
        <p:nvSpPr>
          <p:cNvPr id="3" name="矩形 2"/>
          <p:cNvSpPr/>
          <p:nvPr/>
        </p:nvSpPr>
        <p:spPr>
          <a:xfrm>
            <a:off x="811214" y="1667934"/>
            <a:ext cx="764222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自相矛盾</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这篇课文讲述的是楚国人同时夸耀自己所卖的矛和盾，因语言自相抵触而不能自圆其说的故事，告诉我们说话、做事都要认真考虑周到，不要自行相互抵触，产生矛盾。</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635001" y="1684867"/>
            <a:ext cx="7874000" cy="49834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85800" marR="0" lvl="0" indent="-685800" algn="l" defTabSz="1219200" rtl="0" eaLnBrk="1" fontAlgn="base" latinLnBrk="0" hangingPunct="1">
              <a:lnSpc>
                <a:spcPct val="130000"/>
              </a:lnSpc>
              <a:spcBef>
                <a:spcPts val="665"/>
              </a:spcBef>
              <a:spcAft>
                <a:spcPct val="0"/>
              </a:spcAft>
              <a:buClrTx/>
              <a:buSzTx/>
              <a:buFont typeface="Times New Roman" panose="02020603050405020304" pitchFamily="18" charset="0"/>
              <a:buAutoNum type="arabicPeriod"/>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正确、流利地朗读课文，熟读成诵。</a:t>
            </a:r>
          </a:p>
          <a:p>
            <a:pPr marL="685800" marR="0" lvl="0" indent="-685800" algn="l" defTabSz="1219200" rtl="0" eaLnBrk="1" fontAlgn="base" latinLnBrk="0" hangingPunct="1">
              <a:lnSpc>
                <a:spcPct val="130000"/>
              </a:lnSpc>
              <a:spcBef>
                <a:spcPts val="665"/>
              </a:spcBef>
              <a:spcAft>
                <a:spcPct val="0"/>
              </a:spcAft>
              <a:buClrTx/>
              <a:buSzTx/>
              <a:buFont typeface="Times New Roman" panose="02020603050405020304" pitchFamily="18" charset="0"/>
              <a:buAutoNum type="arabicPeriod"/>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课外搜集其他的寓言故事，然后用自己的话讲给其他人听，并说说你的感受。</a:t>
            </a:r>
          </a:p>
        </p:txBody>
      </p:sp>
      <p:sp>
        <p:nvSpPr>
          <p:cNvPr id="32770" name="文本框 108"/>
          <p:cNvSpPr txBox="1">
            <a:spLocks noChangeArrowheads="1"/>
          </p:cNvSpPr>
          <p:nvPr/>
        </p:nvSpPr>
        <p:spPr bwMode="auto">
          <a:xfrm>
            <a:off x="3443288" y="220134"/>
            <a:ext cx="2257425" cy="1528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665" b="1" i="0" u="none" strike="noStrike" kern="1200" cap="none" spc="0" normalizeH="0" baseline="0" noProof="0">
                <a:ln>
                  <a:noFill/>
                </a:ln>
                <a:solidFill>
                  <a:srgbClr val="C7EEFA"/>
                </a:solidFill>
                <a:effectLst/>
                <a:uLnTx/>
                <a:uFillTx/>
                <a:latin typeface="黑体" panose="02010609060101010101" pitchFamily="49" charset="-122"/>
                <a:ea typeface="黑体" panose="02010609060101010101" pitchFamily="49" charset="-122"/>
                <a:cs typeface="+mn-cs"/>
              </a:rPr>
              <a:t>课后作业</a:t>
            </a: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文本框 10"/>
          <p:cNvSpPr txBox="1">
            <a:spLocks noChangeArrowheads="1"/>
          </p:cNvSpPr>
          <p:nvPr/>
        </p:nvSpPr>
        <p:spPr bwMode="auto">
          <a:xfrm>
            <a:off x="2916238" y="2394805"/>
            <a:ext cx="3311525" cy="1897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en-US" altLang="zh-CN"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16 </a:t>
            </a:r>
            <a:r>
              <a:rPr kumimoji="0" lang="zh-CN" altLang="en-US"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田忌赛马</a:t>
            </a:r>
          </a:p>
        </p:txBody>
      </p:sp>
    </p:spTree>
  </p:cSld>
  <p:clrMapOvr>
    <a:masterClrMapping/>
  </p:clrMapOvr>
  <p:transition spd="slow">
    <p:cover dir="rd"/>
  </p:transition>
</p:sld>
</file>

<file path=ppt/slides/slide8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2" cstate="email"/>
          <a:stretch>
            <a:fillRect/>
          </a:stretch>
        </p:blipFill>
        <p:spPr>
          <a:xfrm>
            <a:off x="743412" y="1173620"/>
            <a:ext cx="3816424" cy="3816424"/>
          </a:xfrm>
          <a:prstGeom prst="rect">
            <a:avLst/>
          </a:prstGeom>
          <a:ln>
            <a:noFill/>
          </a:ln>
          <a:effectLst>
            <a:softEdge rad="112500"/>
          </a:effectLst>
        </p:spPr>
      </p:pic>
      <p:sp>
        <p:nvSpPr>
          <p:cNvPr id="7" name="文本框 6"/>
          <p:cNvSpPr txBox="1">
            <a:spLocks noChangeArrowheads="1"/>
          </p:cNvSpPr>
          <p:nvPr/>
        </p:nvSpPr>
        <p:spPr bwMode="auto">
          <a:xfrm>
            <a:off x="1031876" y="5005918"/>
            <a:ext cx="3240088"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孙子兵法</a:t>
            </a:r>
            <a:r>
              <a:rPr kumimoji="0" lang="en-US" altLang="zh-CN"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endPar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pic>
        <p:nvPicPr>
          <p:cNvPr id="10" name="图片 9"/>
          <p:cNvPicPr>
            <a:picLocks noChangeAspect="1"/>
          </p:cNvPicPr>
          <p:nvPr/>
        </p:nvPicPr>
        <p:blipFill>
          <a:blip r:embed="rId3" cstate="email"/>
          <a:stretch>
            <a:fillRect/>
          </a:stretch>
        </p:blipFill>
        <p:spPr>
          <a:xfrm>
            <a:off x="5148065" y="1173622"/>
            <a:ext cx="3468875" cy="4625167"/>
          </a:xfrm>
          <a:prstGeom prst="rect">
            <a:avLst/>
          </a:prstGeom>
          <a:ln>
            <a:noFill/>
          </a:ln>
          <a:effectLst>
            <a:softEdge rad="112500"/>
          </a:effectLst>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14" presetClass="entr" presetSubtype="1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randombar(horizontal)">
                                      <p:cBhvr>
                                        <p:cTn id="10" dur="500"/>
                                        <p:tgtEl>
                                          <p:spTgt spid="10"/>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randombar(horizontal)">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577851" y="1473112"/>
            <a:ext cx="7988300" cy="5410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孙膑</a:t>
            </a: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战国时齐国阿（今山东阳谷东北）人，孙武的后代，是著名的兵法家。他继承和发展了孙武的军事理论，提出了以寡胜众、以弱胜强的战法。</a:t>
            </a:r>
          </a:p>
        </p:txBody>
      </p:sp>
      <p:sp>
        <p:nvSpPr>
          <p:cNvPr id="3" name="矩形: 圆角 2">
            <a:hlinkClick r:id="rId2" action="ppaction://hlinksldjump"/>
          </p:cNvPr>
          <p:cNvSpPr/>
          <p:nvPr/>
        </p:nvSpPr>
        <p:spPr>
          <a:xfrm>
            <a:off x="7380288" y="5156201"/>
            <a:ext cx="1439862" cy="836084"/>
          </a:xfrm>
          <a:prstGeom prst="roundRect">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返回</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a:spLocks noChangeArrowheads="1"/>
          </p:cNvSpPr>
          <p:nvPr/>
        </p:nvSpPr>
        <p:spPr bwMode="auto">
          <a:xfrm>
            <a:off x="323851" y="1509184"/>
            <a:ext cx="6480175"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indent="-685800" defTabSz="1219200" eaLnBrk="1" fontAlgn="base" hangingPunct="1">
              <a:lnSpc>
                <a:spcPct val="120000"/>
              </a:lnSpc>
              <a:spcBef>
                <a:spcPct val="0"/>
              </a:spcBef>
              <a:spcAft>
                <a:spcPct val="0"/>
              </a:spcAft>
              <a:buFont typeface="Calibri" panose="020F0502020204030204" pitchFamily="34" charset="0"/>
              <a:buAutoNum type="arabicPeriod" startAt="4"/>
              <a:defRPr/>
            </a:pPr>
            <a:r>
              <a:rPr lang="zh-CN" altLang="en-US" sz="4265" b="1">
                <a:solidFill>
                  <a:prstClr val="black"/>
                </a:solidFill>
                <a:latin typeface="楷体" panose="02010609060101010101" pitchFamily="49" charset="-122"/>
                <a:ea typeface="楷体" panose="02010609060101010101" pitchFamily="49" charset="-122"/>
              </a:rPr>
              <a:t>因喜欢做某件事而不知疲倦。形容对某事特别爱好而沉浸其中。　</a:t>
            </a:r>
            <a:endParaRPr lang="en-US" altLang="zh-CN" sz="4265" b="1">
              <a:solidFill>
                <a:prstClr val="black"/>
              </a:solidFill>
              <a:latin typeface="楷体" panose="02010609060101010101" pitchFamily="49" charset="-122"/>
              <a:ea typeface="楷体" panose="02010609060101010101" pitchFamily="49" charset="-122"/>
            </a:endParaRPr>
          </a:p>
          <a:p>
            <a:pPr marL="685800" indent="-685800" defTabSz="1219200" eaLnBrk="1" fontAlgn="base" hangingPunct="1">
              <a:lnSpc>
                <a:spcPct val="120000"/>
              </a:lnSpc>
              <a:spcBef>
                <a:spcPct val="0"/>
              </a:spcBef>
              <a:spcAft>
                <a:spcPct val="0"/>
              </a:spcAft>
              <a:buFont typeface="Calibri" panose="020F0502020204030204" pitchFamily="34" charset="0"/>
              <a:buAutoNum type="arabicPeriod" startAt="4"/>
              <a:defRPr/>
            </a:pPr>
            <a:r>
              <a:rPr lang="zh-CN" altLang="en-US" sz="4265" b="1">
                <a:solidFill>
                  <a:prstClr val="black"/>
                </a:solidFill>
                <a:latin typeface="楷体" panose="02010609060101010101" pitchFamily="49" charset="-122"/>
                <a:ea typeface="楷体" panose="02010609060101010101" pitchFamily="49" charset="-122"/>
              </a:rPr>
              <a:t>离开了故乡，在外地生活。　</a:t>
            </a:r>
            <a:endParaRPr lang="en-US" altLang="zh-CN" sz="4265" b="1">
              <a:solidFill>
                <a:prstClr val="black"/>
              </a:solidFill>
              <a:latin typeface="楷体" panose="02010609060101010101" pitchFamily="49" charset="-122"/>
              <a:ea typeface="楷体" panose="02010609060101010101" pitchFamily="49" charset="-122"/>
            </a:endParaRPr>
          </a:p>
        </p:txBody>
      </p:sp>
      <p:sp>
        <p:nvSpPr>
          <p:cNvPr id="5" name="矩形 4"/>
          <p:cNvSpPr>
            <a:spLocks noChangeArrowheads="1"/>
          </p:cNvSpPr>
          <p:nvPr/>
        </p:nvSpPr>
        <p:spPr bwMode="auto">
          <a:xfrm>
            <a:off x="323851" y="3881968"/>
            <a:ext cx="648017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85800" indent="-685800" defTabSz="1219200" eaLnBrk="1" fontAlgn="base" hangingPunct="1">
              <a:lnSpc>
                <a:spcPct val="120000"/>
              </a:lnSpc>
              <a:spcBef>
                <a:spcPct val="0"/>
              </a:spcBef>
              <a:spcAft>
                <a:spcPct val="0"/>
              </a:spcAft>
              <a:buFont typeface="Calibri" panose="020F0502020204030204" pitchFamily="34" charset="0"/>
              <a:buAutoNum type="arabicPeriod" startAt="6"/>
              <a:defRPr/>
            </a:pPr>
            <a:r>
              <a:rPr lang="zh-CN" altLang="en-US" sz="4265" b="1">
                <a:solidFill>
                  <a:prstClr val="black"/>
                </a:solidFill>
                <a:latin typeface="楷体" panose="02010609060101010101" pitchFamily="49" charset="-122"/>
                <a:ea typeface="楷体" panose="02010609060101010101" pitchFamily="49" charset="-122"/>
              </a:rPr>
              <a:t>柔和美好。</a:t>
            </a:r>
            <a:endParaRPr lang="en-US" altLang="zh-CN" sz="4265" b="1">
              <a:solidFill>
                <a:prstClr val="black"/>
              </a:solidFill>
              <a:latin typeface="楷体" panose="02010609060101010101" pitchFamily="49" charset="-122"/>
              <a:ea typeface="楷体" panose="02010609060101010101" pitchFamily="49" charset="-122"/>
            </a:endParaRPr>
          </a:p>
          <a:p>
            <a:pPr marL="685800" indent="-685800" defTabSz="1219200" eaLnBrk="1" fontAlgn="base" hangingPunct="1">
              <a:lnSpc>
                <a:spcPct val="120000"/>
              </a:lnSpc>
              <a:spcBef>
                <a:spcPct val="0"/>
              </a:spcBef>
              <a:spcAft>
                <a:spcPct val="0"/>
              </a:spcAft>
              <a:buFont typeface="Calibri" panose="020F0502020204030204" pitchFamily="34" charset="0"/>
              <a:buAutoNum type="arabicPeriod" startAt="6"/>
              <a:defRPr/>
            </a:pPr>
            <a:r>
              <a:rPr lang="zh-CN" altLang="en-US" sz="4265" b="1">
                <a:solidFill>
                  <a:prstClr val="black"/>
                </a:solidFill>
                <a:latin typeface="楷体" panose="02010609060101010101" pitchFamily="49" charset="-122"/>
                <a:ea typeface="楷体" panose="02010609060101010101" pitchFamily="49" charset="-122"/>
              </a:rPr>
              <a:t>形容山或建筑物高大雄伟。</a:t>
            </a:r>
            <a:endParaRPr lang="en-US" altLang="zh-CN" sz="4265" b="1">
              <a:solidFill>
                <a:prstClr val="black"/>
              </a:solidFill>
              <a:latin typeface="楷体" panose="02010609060101010101" pitchFamily="49" charset="-122"/>
              <a:ea typeface="楷体" panose="02010609060101010101" pitchFamily="49" charset="-122"/>
            </a:endParaRPr>
          </a:p>
        </p:txBody>
      </p:sp>
      <p:sp>
        <p:nvSpPr>
          <p:cNvPr id="2" name="矩形 1"/>
          <p:cNvSpPr>
            <a:spLocks noChangeArrowheads="1"/>
          </p:cNvSpPr>
          <p:nvPr/>
        </p:nvSpPr>
        <p:spPr bwMode="auto">
          <a:xfrm>
            <a:off x="6488113" y="2247901"/>
            <a:ext cx="247650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en-US" altLang="zh-CN" sz="4265" b="1">
                <a:solidFill>
                  <a:srgbClr val="0000FF"/>
                </a:solidFill>
                <a:latin typeface="楷体" panose="02010609060101010101" pitchFamily="49" charset="-122"/>
                <a:ea typeface="楷体" panose="02010609060101010101" pitchFamily="49" charset="-122"/>
              </a:rPr>
              <a:t>【</a:t>
            </a:r>
            <a:r>
              <a:rPr lang="zh-CN" altLang="en-US" sz="4265" b="1">
                <a:solidFill>
                  <a:srgbClr val="0000FF"/>
                </a:solidFill>
                <a:latin typeface="楷体" panose="02010609060101010101" pitchFamily="49" charset="-122"/>
                <a:ea typeface="楷体" panose="02010609060101010101" pitchFamily="49" charset="-122"/>
              </a:rPr>
              <a:t>乐此不疲</a:t>
            </a:r>
            <a:r>
              <a:rPr lang="en-US" altLang="zh-CN" sz="4265" b="1">
                <a:solidFill>
                  <a:srgbClr val="0000FF"/>
                </a:solidFill>
                <a:latin typeface="楷体" panose="02010609060101010101" pitchFamily="49" charset="-122"/>
                <a:ea typeface="楷体" panose="02010609060101010101" pitchFamily="49" charset="-122"/>
              </a:rPr>
              <a:t>】</a:t>
            </a:r>
          </a:p>
        </p:txBody>
      </p:sp>
      <p:sp>
        <p:nvSpPr>
          <p:cNvPr id="3" name="矩形 2"/>
          <p:cNvSpPr>
            <a:spLocks noChangeArrowheads="1"/>
          </p:cNvSpPr>
          <p:nvPr/>
        </p:nvSpPr>
        <p:spPr bwMode="auto">
          <a:xfrm>
            <a:off x="6484939" y="3052234"/>
            <a:ext cx="247967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en-US" altLang="zh-CN" sz="4265" b="1">
                <a:solidFill>
                  <a:srgbClr val="0000FF"/>
                </a:solidFill>
                <a:latin typeface="楷体" panose="02010609060101010101" pitchFamily="49" charset="-122"/>
                <a:ea typeface="楷体" panose="02010609060101010101" pitchFamily="49" charset="-122"/>
              </a:rPr>
              <a:t>【</a:t>
            </a:r>
            <a:r>
              <a:rPr lang="zh-CN" altLang="en-US" sz="4265" b="1">
                <a:solidFill>
                  <a:srgbClr val="0000FF"/>
                </a:solidFill>
                <a:latin typeface="楷体" panose="02010609060101010101" pitchFamily="49" charset="-122"/>
                <a:ea typeface="楷体" panose="02010609060101010101" pitchFamily="49" charset="-122"/>
              </a:rPr>
              <a:t>离乡背井</a:t>
            </a:r>
            <a:r>
              <a:rPr lang="en-US" altLang="zh-CN" sz="4265" b="1">
                <a:solidFill>
                  <a:srgbClr val="0000FF"/>
                </a:solidFill>
                <a:latin typeface="楷体" panose="02010609060101010101" pitchFamily="49" charset="-122"/>
                <a:ea typeface="楷体" panose="02010609060101010101" pitchFamily="49" charset="-122"/>
              </a:rPr>
              <a:t>】</a:t>
            </a:r>
          </a:p>
        </p:txBody>
      </p:sp>
      <p:sp>
        <p:nvSpPr>
          <p:cNvPr id="6" name="矩形 5"/>
          <p:cNvSpPr>
            <a:spLocks noChangeArrowheads="1"/>
          </p:cNvSpPr>
          <p:nvPr/>
        </p:nvSpPr>
        <p:spPr bwMode="auto">
          <a:xfrm>
            <a:off x="6484939" y="3867151"/>
            <a:ext cx="1836737"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en-US" altLang="zh-CN" sz="4265" b="1">
                <a:solidFill>
                  <a:srgbClr val="0000FF"/>
                </a:solidFill>
                <a:latin typeface="楷体" panose="02010609060101010101" pitchFamily="49" charset="-122"/>
                <a:ea typeface="楷体" panose="02010609060101010101" pitchFamily="49" charset="-122"/>
              </a:rPr>
              <a:t>【</a:t>
            </a:r>
            <a:r>
              <a:rPr lang="zh-CN" altLang="en-US" sz="4265" b="1">
                <a:solidFill>
                  <a:srgbClr val="0000FF"/>
                </a:solidFill>
                <a:latin typeface="楷体" panose="02010609060101010101" pitchFamily="49" charset="-122"/>
                <a:ea typeface="楷体" panose="02010609060101010101" pitchFamily="49" charset="-122"/>
              </a:rPr>
              <a:t>旖旎</a:t>
            </a:r>
            <a:r>
              <a:rPr lang="en-US" altLang="zh-CN" sz="4265" b="1">
                <a:solidFill>
                  <a:srgbClr val="0000FF"/>
                </a:solidFill>
                <a:latin typeface="楷体" panose="02010609060101010101" pitchFamily="49" charset="-122"/>
                <a:ea typeface="楷体" panose="02010609060101010101" pitchFamily="49" charset="-122"/>
              </a:rPr>
              <a:t>】</a:t>
            </a:r>
          </a:p>
        </p:txBody>
      </p:sp>
      <p:sp>
        <p:nvSpPr>
          <p:cNvPr id="7" name="矩形 6"/>
          <p:cNvSpPr>
            <a:spLocks noChangeArrowheads="1"/>
          </p:cNvSpPr>
          <p:nvPr/>
        </p:nvSpPr>
        <p:spPr bwMode="auto">
          <a:xfrm>
            <a:off x="6488113" y="4699000"/>
            <a:ext cx="238398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defTabSz="1219200" fontAlgn="base">
              <a:lnSpc>
                <a:spcPct val="120000"/>
              </a:lnSpc>
              <a:spcBef>
                <a:spcPct val="0"/>
              </a:spcBef>
              <a:spcAft>
                <a:spcPct val="0"/>
              </a:spcAft>
              <a:defRPr/>
            </a:pPr>
            <a:r>
              <a:rPr lang="en-US" altLang="zh-CN" sz="4265" b="1">
                <a:solidFill>
                  <a:srgbClr val="0000FF"/>
                </a:solidFill>
                <a:latin typeface="楷体" panose="02010609060101010101" pitchFamily="49" charset="-122"/>
                <a:ea typeface="楷体" panose="02010609060101010101" pitchFamily="49" charset="-122"/>
              </a:rPr>
              <a:t>【</a:t>
            </a:r>
            <a:r>
              <a:rPr lang="zh-CN" altLang="en-US" sz="4265" b="1">
                <a:solidFill>
                  <a:srgbClr val="0000FF"/>
                </a:solidFill>
                <a:latin typeface="楷体" panose="02010609060101010101" pitchFamily="49" charset="-122"/>
                <a:ea typeface="楷体" panose="02010609060101010101" pitchFamily="49" charset="-122"/>
              </a:rPr>
              <a:t>巍峨</a:t>
            </a:r>
            <a:r>
              <a:rPr lang="en-US" altLang="zh-CN" sz="4265" b="1">
                <a:solidFill>
                  <a:srgbClr val="0000FF"/>
                </a:solidFill>
                <a:latin typeface="楷体" panose="02010609060101010101" pitchFamily="49" charset="-122"/>
                <a:ea typeface="楷体" panose="02010609060101010101" pitchFamily="49" charset="-122"/>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down)">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wipe(down)">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5">
                                            <p:txEl>
                                              <p:pRg st="0" end="0"/>
                                            </p:txEl>
                                          </p:spTgt>
                                        </p:tgtEl>
                                        <p:attrNameLst>
                                          <p:attrName>style.visibility</p:attrName>
                                        </p:attrNameLst>
                                      </p:cBhvr>
                                      <p:to>
                                        <p:strVal val="visible"/>
                                      </p:to>
                                    </p:set>
                                    <p:animEffect transition="in" filter="wipe(down)">
                                      <p:cBhvr>
                                        <p:cTn id="27" dur="500"/>
                                        <p:tgtEl>
                                          <p:spTgt spid="5">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wipe(down)">
                                      <p:cBhvr>
                                        <p:cTn id="32" dur="500"/>
                                        <p:tgtEl>
                                          <p:spTgt spid="6"/>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nodeType="clickEffect">
                                  <p:stCondLst>
                                    <p:cond delay="0"/>
                                  </p:stCondLst>
                                  <p:childTnLst>
                                    <p:set>
                                      <p:cBhvr>
                                        <p:cTn id="36" dur="1" fill="hold">
                                          <p:stCondLst>
                                            <p:cond delay="0"/>
                                          </p:stCondLst>
                                        </p:cTn>
                                        <p:tgtEl>
                                          <p:spTgt spid="5">
                                            <p:txEl>
                                              <p:pRg st="1" end="1"/>
                                            </p:txEl>
                                          </p:spTgt>
                                        </p:tgtEl>
                                        <p:attrNameLst>
                                          <p:attrName>style.visibility</p:attrName>
                                        </p:attrNameLst>
                                      </p:cBhvr>
                                      <p:to>
                                        <p:strVal val="visible"/>
                                      </p:to>
                                    </p:set>
                                    <p:animEffect transition="in" filter="wipe(down)">
                                      <p:cBhvr>
                                        <p:cTn id="37" dur="500"/>
                                        <p:tgtEl>
                                          <p:spTgt spid="5">
                                            <p:txEl>
                                              <p:pRg st="1" end="1"/>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wipe(down)">
                                      <p:cBhvr>
                                        <p:cTn id="4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P spid="7" grpId="0"/>
    </p:bldLst>
  </p:timing>
</p:sld>
</file>

<file path=ppt/slides/slide8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8" name="Picture 2"/>
          <p:cNvPicPr>
            <a:picLocks noChangeAspect="1" noChangeArrowheads="1"/>
          </p:cNvPicPr>
          <p:nvPr/>
        </p:nvPicPr>
        <p:blipFill>
          <a:blip r:embed="rId2" cstate="email"/>
          <a:srcRect/>
          <a:stretch>
            <a:fillRect/>
          </a:stretch>
        </p:blipFill>
        <p:spPr bwMode="auto">
          <a:xfrm>
            <a:off x="5042148" y="1346144"/>
            <a:ext cx="3456384" cy="2638600"/>
          </a:xfrm>
          <a:prstGeom prst="rect">
            <a:avLst/>
          </a:prstGeom>
          <a:solidFill>
            <a:srgbClr val="FFFFFF">
              <a:shade val="85000"/>
            </a:srgbClr>
          </a:solidFill>
          <a:ln w="190500" cap="sq">
            <a:solidFill>
              <a:srgbClr val="FFFFFF"/>
            </a:solidFill>
            <a:miter lim="800000"/>
            <a:headEnd/>
            <a:tailEnd/>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8194" name="矩形 7"/>
          <p:cNvSpPr>
            <a:spLocks noChangeArrowheads="1"/>
          </p:cNvSpPr>
          <p:nvPr/>
        </p:nvSpPr>
        <p:spPr bwMode="auto">
          <a:xfrm>
            <a:off x="561976" y="1113367"/>
            <a:ext cx="792162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大将军田忌和齐威</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王赛马，连输三场，很</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沮丧。就在这时，孙膑</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给他出了一个主意，让</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他转败为胜，下面就让我们一起去感受一下军事家孙膑的高超智慧吧！</a:t>
            </a:r>
          </a:p>
        </p:txBody>
      </p:sp>
      <p:sp>
        <p:nvSpPr>
          <p:cNvPr id="5" name="矩形: 圆角 4">
            <a:hlinkClick r:id="rId3" action="ppaction://hlinksldjump"/>
          </p:cNvPr>
          <p:cNvSpPr/>
          <p:nvPr/>
        </p:nvSpPr>
        <p:spPr>
          <a:xfrm>
            <a:off x="7524750" y="5109635"/>
            <a:ext cx="1352550" cy="833967"/>
          </a:xfrm>
          <a:prstGeom prst="roundRect">
            <a:avLst/>
          </a:prstGeom>
        </p:spPr>
        <p:style>
          <a:lnRef idx="1">
            <a:schemeClr val="accent4"/>
          </a:lnRef>
          <a:fillRef idx="2">
            <a:schemeClr val="accent4"/>
          </a:fillRef>
          <a:effectRef idx="1">
            <a:schemeClr val="accent4"/>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返回</a:t>
            </a:r>
          </a:p>
        </p:txBody>
      </p:sp>
    </p:spTree>
  </p:cSld>
  <p:clrMapOvr>
    <a:masterClrMapping/>
  </p:clrMapOvr>
  <p:transition spd="slow"/>
</p:sld>
</file>

<file path=ppt/slides/slide8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文本框 1"/>
          <p:cNvSpPr txBox="1">
            <a:spLocks noChangeArrowheads="1"/>
          </p:cNvSpPr>
          <p:nvPr/>
        </p:nvSpPr>
        <p:spPr bwMode="auto">
          <a:xfrm>
            <a:off x="541339" y="1104901"/>
            <a:ext cx="8061325" cy="27515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    自由读课文，疏通生字词。说说田忌与齐威王赛马赛了几次？结果如何？</a:t>
            </a:r>
            <a:endParaRPr kumimoji="0" lang="en-US" altLang="zh-CN" sz="48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endParaRPr>
          </a:p>
        </p:txBody>
      </p:sp>
      <p:grpSp>
        <p:nvGrpSpPr>
          <p:cNvPr id="2" name="组合 16"/>
          <p:cNvGrpSpPr/>
          <p:nvPr/>
        </p:nvGrpSpPr>
        <p:grpSpPr bwMode="auto">
          <a:xfrm>
            <a:off x="971551" y="3045884"/>
            <a:ext cx="3260725" cy="2294833"/>
            <a:chOff x="2124106" y="3147814"/>
            <a:chExt cx="3259766" cy="1721125"/>
          </a:xfrm>
        </p:grpSpPr>
        <p:sp>
          <p:nvSpPr>
            <p:cNvPr id="8" name="椭圆 7"/>
            <p:cNvSpPr/>
            <p:nvPr/>
          </p:nvSpPr>
          <p:spPr>
            <a:xfrm>
              <a:off x="2124106" y="3147814"/>
              <a:ext cx="3259766" cy="914400"/>
            </a:xfrm>
            <a:prstGeom prst="ellipse">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9220" name="文本框 13"/>
            <p:cNvSpPr txBox="1">
              <a:spLocks noChangeArrowheads="1"/>
            </p:cNvSpPr>
            <p:nvPr/>
          </p:nvSpPr>
          <p:spPr bwMode="auto">
            <a:xfrm>
              <a:off x="2124453" y="3175110"/>
              <a:ext cx="3259419" cy="16938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第一次赛马</a:t>
              </a:r>
              <a:endParaRPr kumimoji="0" lang="en-US" altLang="zh-CN" sz="58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endParaRPr>
            </a:p>
          </p:txBody>
        </p:sp>
      </p:grpSp>
      <p:sp>
        <p:nvSpPr>
          <p:cNvPr id="19" name="TextBox 1"/>
          <p:cNvSpPr txBox="1">
            <a:spLocks noChangeArrowheads="1"/>
          </p:cNvSpPr>
          <p:nvPr/>
        </p:nvSpPr>
        <p:spPr bwMode="auto">
          <a:xfrm>
            <a:off x="4262439" y="3181778"/>
            <a:ext cx="3833812"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800"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齐威王</a:t>
            </a:r>
            <a:r>
              <a:rPr kumimoji="0" lang="en-US" altLang="zh-CN" sz="4800"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3</a:t>
            </a:r>
            <a:r>
              <a:rPr kumimoji="0" lang="zh-CN" altLang="en-US" sz="4800"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a:t>
            </a:r>
            <a:r>
              <a:rPr kumimoji="0" lang="en-US" altLang="zh-CN" sz="4800"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0</a:t>
            </a:r>
            <a:r>
              <a:rPr kumimoji="0" lang="zh-CN" altLang="en-US" sz="4800"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获胜</a:t>
            </a:r>
            <a:endParaRPr kumimoji="0" lang="en-US" altLang="zh-CN" sz="4800" b="1" i="0" u="none" strike="noStrike" kern="1200" cap="none" spc="0" normalizeH="0" baseline="0" noProof="0" dirty="0">
              <a:ln>
                <a:noFill/>
              </a:ln>
              <a:solidFill>
                <a:srgbClr val="0000FF"/>
              </a:solidFill>
              <a:effectLst/>
              <a:uLnTx/>
              <a:uFillTx/>
              <a:latin typeface="等线" panose="02010600030101010101" pitchFamily="2" charset="-122"/>
              <a:ea typeface="宋体" panose="02010600030101010101" pitchFamily="2" charset="-122"/>
              <a:cs typeface="+mn-cs"/>
            </a:endParaRPr>
          </a:p>
        </p:txBody>
      </p:sp>
      <p:grpSp>
        <p:nvGrpSpPr>
          <p:cNvPr id="3" name="组合 19"/>
          <p:cNvGrpSpPr/>
          <p:nvPr/>
        </p:nvGrpSpPr>
        <p:grpSpPr bwMode="auto">
          <a:xfrm>
            <a:off x="971551" y="4468284"/>
            <a:ext cx="3260725" cy="2294833"/>
            <a:chOff x="2124106" y="3147814"/>
            <a:chExt cx="3259419" cy="1721125"/>
          </a:xfrm>
        </p:grpSpPr>
        <p:sp>
          <p:nvSpPr>
            <p:cNvPr id="21" name="椭圆 20"/>
            <p:cNvSpPr/>
            <p:nvPr/>
          </p:nvSpPr>
          <p:spPr>
            <a:xfrm>
              <a:off x="2124106" y="3147814"/>
              <a:ext cx="3259419" cy="914400"/>
            </a:xfrm>
            <a:prstGeom prst="ellipse">
              <a:avLst/>
            </a:prstGeom>
          </p:spPr>
          <p:style>
            <a:lnRef idx="1">
              <a:schemeClr val="accent3"/>
            </a:lnRef>
            <a:fillRef idx="2">
              <a:schemeClr val="accent3"/>
            </a:fillRef>
            <a:effectRef idx="1">
              <a:schemeClr val="accent3"/>
            </a:effectRef>
            <a:fontRef idx="minor">
              <a:schemeClr val="dk1"/>
            </a:fontRef>
          </p:style>
          <p:txBody>
            <a:bodyPr anchor="ctr"/>
            <a:lstStyle/>
            <a:p>
              <a:pPr marL="0" marR="0" lvl="0" indent="0" algn="ctr" defTabSz="12192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9224" name="文本框 13"/>
            <p:cNvSpPr txBox="1">
              <a:spLocks noChangeArrowheads="1"/>
            </p:cNvSpPr>
            <p:nvPr/>
          </p:nvSpPr>
          <p:spPr bwMode="auto">
            <a:xfrm>
              <a:off x="2124453" y="3175110"/>
              <a:ext cx="3187433" cy="16938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第二次赛马</a:t>
              </a:r>
              <a:endParaRPr kumimoji="0" lang="en-US" altLang="zh-CN" sz="58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endParaRPr>
            </a:p>
          </p:txBody>
        </p:sp>
      </p:grpSp>
      <p:sp>
        <p:nvSpPr>
          <p:cNvPr id="23" name="TextBox 1"/>
          <p:cNvSpPr txBox="1">
            <a:spLocks noChangeArrowheads="1"/>
          </p:cNvSpPr>
          <p:nvPr/>
        </p:nvSpPr>
        <p:spPr bwMode="auto">
          <a:xfrm>
            <a:off x="4262439" y="4605237"/>
            <a:ext cx="3833812"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1219200" rtl="0" eaLnBrk="1" fontAlgn="auto" latinLnBrk="0" hangingPunct="1">
              <a:lnSpc>
                <a:spcPct val="100000"/>
              </a:lnSpc>
              <a:spcBef>
                <a:spcPts val="0"/>
              </a:spcBef>
              <a:spcAft>
                <a:spcPts val="0"/>
              </a:spcAft>
              <a:buClrTx/>
              <a:buSzTx/>
              <a:buFontTx/>
              <a:buNone/>
              <a:defRPr/>
            </a:pPr>
            <a:r>
              <a:rPr kumimoji="0" lang="zh-CN" altLang="en-US" sz="4800"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田忌</a:t>
            </a:r>
            <a:r>
              <a:rPr kumimoji="0" lang="en-US" altLang="zh-CN" sz="4800"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2</a:t>
            </a:r>
            <a:r>
              <a:rPr kumimoji="0" lang="zh-CN" altLang="en-US" sz="4800"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a:t>
            </a:r>
            <a:r>
              <a:rPr kumimoji="0" lang="en-US" altLang="zh-CN" sz="4800"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1</a:t>
            </a:r>
            <a:r>
              <a:rPr kumimoji="0" lang="zh-CN" altLang="en-US" sz="4800"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获胜</a:t>
            </a:r>
            <a:endParaRPr kumimoji="0" lang="en-US" altLang="zh-CN" sz="4800" b="1" i="0" u="none" strike="noStrike" kern="1200" cap="none" spc="0" normalizeH="0" baseline="0" noProof="0" dirty="0">
              <a:ln>
                <a:noFill/>
              </a:ln>
              <a:solidFill>
                <a:srgbClr val="0000FF"/>
              </a:solidFill>
              <a:effectLst/>
              <a:uLnTx/>
              <a:uFillTx/>
              <a:latin typeface="等线" panose="02010600030101010101" pitchFamily="2" charset="-122"/>
              <a:ea typeface="宋体" panose="02010600030101010101" pitchFamily="2" charset="-122"/>
              <a:cs typeface="+mn-cs"/>
            </a:endParaRPr>
          </a:p>
        </p:txBody>
      </p:sp>
      <p:sp>
        <p:nvSpPr>
          <p:cNvPr id="9226" name="文本框 10"/>
          <p:cNvSpPr txBox="1">
            <a:spLocks noChangeArrowheads="1"/>
          </p:cNvSpPr>
          <p:nvPr/>
        </p:nvSpPr>
        <p:spPr bwMode="auto">
          <a:xfrm>
            <a:off x="411164" y="1"/>
            <a:ext cx="2376487"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7F043"/>
                </a:solidFill>
                <a:effectLst/>
                <a:uLnTx/>
                <a:uFillTx/>
                <a:latin typeface="黑体" panose="02010609060101010101" pitchFamily="49" charset="-122"/>
                <a:ea typeface="黑体" panose="02010609060101010101" pitchFamily="49" charset="-122"/>
                <a:cs typeface="+mn-cs"/>
              </a:rPr>
              <a:t>初读课文</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barn(inVertical)">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barn(inVertical)">
                                      <p:cBhvr>
                                        <p:cTn id="2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3" grpId="0"/>
    </p:bldLst>
  </p:timing>
</p:sld>
</file>

<file path=ppt/slides/slide8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圆角矩形 42"/>
          <p:cNvSpPr/>
          <p:nvPr/>
        </p:nvSpPr>
        <p:spPr bwMode="auto">
          <a:xfrm>
            <a:off x="608014" y="1411818"/>
            <a:ext cx="7908925" cy="4351867"/>
          </a:xfrm>
          <a:prstGeom prst="roundRect">
            <a:avLst/>
          </a:prstGeom>
          <a:noFill/>
          <a:ln>
            <a:solidFill>
              <a:schemeClr val="accent5"/>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0242" name="文本框 10"/>
          <p:cNvSpPr txBox="1">
            <a:spLocks noChangeArrowheads="1"/>
          </p:cNvSpPr>
          <p:nvPr/>
        </p:nvSpPr>
        <p:spPr bwMode="auto">
          <a:xfrm>
            <a:off x="411164" y="1"/>
            <a:ext cx="2376487"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7F043"/>
                </a:solidFill>
                <a:effectLst/>
                <a:uLnTx/>
                <a:uFillTx/>
                <a:latin typeface="黑体" panose="02010609060101010101" pitchFamily="49" charset="-122"/>
                <a:ea typeface="黑体" panose="02010609060101010101" pitchFamily="49" charset="-122"/>
                <a:cs typeface="+mn-cs"/>
              </a:rPr>
              <a:t>字词学习</a:t>
            </a:r>
          </a:p>
        </p:txBody>
      </p:sp>
      <p:sp>
        <p:nvSpPr>
          <p:cNvPr id="6" name="TextBox 1"/>
          <p:cNvSpPr txBox="1">
            <a:spLocks noChangeArrowheads="1"/>
          </p:cNvSpPr>
          <p:nvPr/>
        </p:nvSpPr>
        <p:spPr bwMode="auto">
          <a:xfrm>
            <a:off x="1258889" y="897549"/>
            <a:ext cx="6924675" cy="98426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l" defTabSz="1219200" rtl="0" eaLnBrk="1" fontAlgn="base" latinLnBrk="0" hangingPunct="1">
              <a:lnSpc>
                <a:spcPct val="18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赢了   摩拳擦掌  </a:t>
            </a:r>
            <a:endParaRPr kumimoji="0" lang="en-US" altLang="zh-CN"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8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出谋划策</a:t>
            </a:r>
            <a:r>
              <a:rPr kumimoji="0" lang="en-US" altLang="zh-CN"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引荐</a:t>
            </a:r>
            <a:endParaRPr kumimoji="0" lang="en-US" altLang="zh-CN"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7" name="TextBox 1"/>
          <p:cNvSpPr txBox="1">
            <a:spLocks noChangeArrowheads="1"/>
          </p:cNvSpPr>
          <p:nvPr/>
        </p:nvSpPr>
        <p:spPr bwMode="auto">
          <a:xfrm>
            <a:off x="1258889" y="895433"/>
            <a:ext cx="6924675" cy="98426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l" defTabSz="1219200" rtl="0" eaLnBrk="1" fontAlgn="base" latinLnBrk="0" hangingPunct="1">
              <a:lnSpc>
                <a:spcPct val="18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赢了   摩拳擦掌  </a:t>
            </a:r>
            <a:endParaRPr kumimoji="0" lang="en-US" altLang="zh-CN"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8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出谋划</a:t>
            </a:r>
            <a:r>
              <a:rPr kumimoji="0" lang="zh-CN" altLang="en-US" sz="8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策</a:t>
            </a:r>
            <a:r>
              <a:rPr kumimoji="0" lang="en-US" altLang="zh-CN"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引</a:t>
            </a:r>
            <a:r>
              <a:rPr kumimoji="0" lang="zh-CN" altLang="en-US" sz="8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荐</a:t>
            </a:r>
            <a:endParaRPr kumimoji="0" lang="en-US" altLang="zh-CN" sz="8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randombar(horizont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8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图片 39"/>
          <p:cNvPicPr>
            <a:picLocks noChangeAspect="1" noChangeArrowheads="1"/>
          </p:cNvPicPr>
          <p:nvPr/>
        </p:nvPicPr>
        <p:blipFill>
          <a:blip r:embed="rId3"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266" name="图片 20"/>
          <p:cNvPicPr>
            <a:picLocks noChangeAspect="1" noChangeArrowheads="1"/>
          </p:cNvPicPr>
          <p:nvPr/>
        </p:nvPicPr>
        <p:blipFill>
          <a:blip r:embed="rId4" cstate="email"/>
          <a:srcRect/>
          <a:stretch>
            <a:fillRect/>
          </a:stretch>
        </p:blipFill>
        <p:spPr bwMode="auto">
          <a:xfrm>
            <a:off x="3838576" y="7268633"/>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组合 35"/>
          <p:cNvGrpSpPr/>
          <p:nvPr/>
        </p:nvGrpSpPr>
        <p:grpSpPr bwMode="auto">
          <a:xfrm>
            <a:off x="7092951" y="2863851"/>
            <a:ext cx="2125663" cy="1739900"/>
            <a:chOff x="6657748" y="1919152"/>
            <a:chExt cx="2126534" cy="1305195"/>
          </a:xfrm>
        </p:grpSpPr>
        <p:pic>
          <p:nvPicPr>
            <p:cNvPr id="11268" name="图片 6"/>
            <p:cNvPicPr>
              <a:picLocks noChangeAspect="1" noChangeArrowheads="1"/>
            </p:cNvPicPr>
            <p:nvPr/>
          </p:nvPicPr>
          <p:blipFill>
            <a:blip r:embed="rId5" cstate="email"/>
            <a:srcRect/>
            <a:stretch>
              <a:fillRect/>
            </a:stretch>
          </p:blipFill>
          <p:spPr bwMode="auto">
            <a:xfrm flipH="1">
              <a:off x="6657748" y="1919152"/>
              <a:ext cx="2126534" cy="13051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9" name="矩形 10"/>
            <p:cNvSpPr>
              <a:spLocks noChangeArrowheads="1"/>
            </p:cNvSpPr>
            <p:nvPr/>
          </p:nvSpPr>
          <p:spPr bwMode="auto">
            <a:xfrm>
              <a:off x="7133808" y="2301626"/>
              <a:ext cx="803754" cy="6233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rPr>
                <a:t>膑</a:t>
              </a:r>
              <a:endParaRPr kumimoji="0" lang="zh-CN" altLang="en-US" sz="48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grpSp>
      <p:grpSp>
        <p:nvGrpSpPr>
          <p:cNvPr id="3" name="组合 38"/>
          <p:cNvGrpSpPr/>
          <p:nvPr/>
        </p:nvGrpSpPr>
        <p:grpSpPr bwMode="auto">
          <a:xfrm>
            <a:off x="7092950" y="2863851"/>
            <a:ext cx="2124075" cy="1739900"/>
            <a:chOff x="6444208" y="2787774"/>
            <a:chExt cx="2124371" cy="1305107"/>
          </a:xfrm>
        </p:grpSpPr>
        <p:pic>
          <p:nvPicPr>
            <p:cNvPr id="11271" name="图片 9"/>
            <p:cNvPicPr>
              <a:picLocks noChangeAspect="1" noChangeArrowheads="1"/>
            </p:cNvPicPr>
            <p:nvPr/>
          </p:nvPicPr>
          <p:blipFill>
            <a:blip r:embed="rId6"/>
            <a:srcRect/>
            <a:stretch>
              <a:fillRect/>
            </a:stretch>
          </p:blipFill>
          <p:spPr bwMode="auto">
            <a:xfrm>
              <a:off x="6444208" y="2787774"/>
              <a:ext cx="2124371" cy="13051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72" name="矩形 48"/>
            <p:cNvSpPr>
              <a:spLocks noChangeArrowheads="1"/>
            </p:cNvSpPr>
            <p:nvPr/>
          </p:nvSpPr>
          <p:spPr bwMode="auto">
            <a:xfrm>
              <a:off x="6917784" y="3170248"/>
              <a:ext cx="803537" cy="623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rPr>
                <a:t>策</a:t>
              </a:r>
              <a:endParaRPr kumimoji="0" lang="zh-CN" altLang="en-US" sz="48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grpSp>
      <p:grpSp>
        <p:nvGrpSpPr>
          <p:cNvPr id="4" name="组合 41"/>
          <p:cNvGrpSpPr/>
          <p:nvPr/>
        </p:nvGrpSpPr>
        <p:grpSpPr bwMode="auto">
          <a:xfrm>
            <a:off x="7312026" y="4091518"/>
            <a:ext cx="2125663" cy="1739900"/>
            <a:chOff x="6657748" y="1919152"/>
            <a:chExt cx="2126534" cy="1305195"/>
          </a:xfrm>
        </p:grpSpPr>
        <p:pic>
          <p:nvPicPr>
            <p:cNvPr id="11274" name="图片 57"/>
            <p:cNvPicPr>
              <a:picLocks noChangeAspect="1" noChangeArrowheads="1"/>
            </p:cNvPicPr>
            <p:nvPr/>
          </p:nvPicPr>
          <p:blipFill>
            <a:blip r:embed="rId5" cstate="email"/>
            <a:srcRect/>
            <a:stretch>
              <a:fillRect/>
            </a:stretch>
          </p:blipFill>
          <p:spPr bwMode="auto">
            <a:xfrm flipH="1">
              <a:off x="6657748" y="1919152"/>
              <a:ext cx="2126534" cy="13051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75" name="矩形 58"/>
            <p:cNvSpPr>
              <a:spLocks noChangeArrowheads="1"/>
            </p:cNvSpPr>
            <p:nvPr/>
          </p:nvSpPr>
          <p:spPr bwMode="auto">
            <a:xfrm>
              <a:off x="7133808" y="2301626"/>
              <a:ext cx="803754" cy="6233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rPr>
                <a:t>讽</a:t>
              </a:r>
              <a:endParaRPr kumimoji="0" lang="zh-CN" altLang="en-US" sz="48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grpSp>
      <p:grpSp>
        <p:nvGrpSpPr>
          <p:cNvPr id="5" name="组合 44"/>
          <p:cNvGrpSpPr/>
          <p:nvPr/>
        </p:nvGrpSpPr>
        <p:grpSpPr bwMode="auto">
          <a:xfrm>
            <a:off x="7312025" y="4095751"/>
            <a:ext cx="2124075" cy="1739900"/>
            <a:chOff x="6444208" y="2787774"/>
            <a:chExt cx="2124371" cy="1305107"/>
          </a:xfrm>
        </p:grpSpPr>
        <p:pic>
          <p:nvPicPr>
            <p:cNvPr id="11277" name="图片 60"/>
            <p:cNvPicPr>
              <a:picLocks noChangeAspect="1" noChangeArrowheads="1"/>
            </p:cNvPicPr>
            <p:nvPr/>
          </p:nvPicPr>
          <p:blipFill>
            <a:blip r:embed="rId6"/>
            <a:srcRect/>
            <a:stretch>
              <a:fillRect/>
            </a:stretch>
          </p:blipFill>
          <p:spPr bwMode="auto">
            <a:xfrm>
              <a:off x="6444208" y="2787774"/>
              <a:ext cx="2124371" cy="13051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78" name="矩形 61"/>
            <p:cNvSpPr>
              <a:spLocks noChangeArrowheads="1"/>
            </p:cNvSpPr>
            <p:nvPr/>
          </p:nvSpPr>
          <p:spPr bwMode="auto">
            <a:xfrm>
              <a:off x="6917784" y="3170248"/>
              <a:ext cx="803537" cy="623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FF00"/>
                  </a:solidFill>
                  <a:effectLst/>
                  <a:uLnTx/>
                  <a:uFillTx/>
                  <a:latin typeface="楷体" panose="02010609060101010101" pitchFamily="49" charset="-122"/>
                  <a:ea typeface="楷体" panose="02010609060101010101" pitchFamily="49" charset="-122"/>
                  <a:cs typeface="+mn-cs"/>
                </a:rPr>
                <a:t>荐</a:t>
              </a:r>
              <a:endParaRPr kumimoji="0" lang="zh-CN" altLang="en-US" sz="48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grpSp>
      <p:sp>
        <p:nvSpPr>
          <p:cNvPr id="11279" name="TextBox 1"/>
          <p:cNvSpPr txBox="1">
            <a:spLocks noChangeArrowheads="1"/>
          </p:cNvSpPr>
          <p:nvPr/>
        </p:nvSpPr>
        <p:spPr bwMode="auto">
          <a:xfrm>
            <a:off x="468313" y="260779"/>
            <a:ext cx="139065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rPr>
              <a:t>赛马</a:t>
            </a:r>
            <a:endParaRPr kumimoji="0" lang="en-US" altLang="zh-CN" sz="4800" b="1" i="0" u="none" strike="noStrike" kern="1200" cap="none" spc="0" normalizeH="0" baseline="0" noProof="0">
              <a:ln>
                <a:noFill/>
              </a:ln>
              <a:solidFill>
                <a:srgbClr val="0000FF"/>
              </a:solidFill>
              <a:effectLst/>
              <a:uLnTx/>
              <a:uFillTx/>
              <a:latin typeface="黑体" panose="02010609060101010101" pitchFamily="49" charset="-122"/>
              <a:ea typeface="黑体" panose="02010609060101010101" pitchFamily="49" charset="-122"/>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3"/>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par>
                          <p:cTn id="9" fill="hold">
                            <p:stCondLst>
                              <p:cond delay="0"/>
                            </p:stCondLst>
                            <p:childTnLst>
                              <p:par>
                                <p:cTn id="10" presetID="42" presetClass="path" presetSubtype="0" accel="50000" decel="50000" fill="hold" nodeType="afterEffect">
                                  <p:stCondLst>
                                    <p:cond delay="0"/>
                                  </p:stCondLst>
                                  <p:childTnLst>
                                    <p:animMotion origin="layout" path="M -2.77778E-7 -4.44444E-6 L -1 0.00402 " pathEditMode="relative" rAng="0" ptsTypes="AA">
                                      <p:cBhvr>
                                        <p:cTn id="11" dur="2000" fill="hold"/>
                                        <p:tgtEl>
                                          <p:spTgt spid="2"/>
                                        </p:tgtEl>
                                        <p:attrNameLst>
                                          <p:attrName>ppt_x</p:attrName>
                                          <p:attrName>ppt_y</p:attrName>
                                        </p:attrNameLst>
                                      </p:cBhvr>
                                      <p:rCtr x="-50000" y="200"/>
                                    </p:animMotion>
                                  </p:childTnLst>
                                </p:cTn>
                              </p:par>
                            </p:childTnLst>
                          </p:cTn>
                        </p:par>
                      </p:childTnLst>
                    </p:cTn>
                  </p:par>
                  <p:par>
                    <p:cTn id="12" fill="hold">
                      <p:stCondLst>
                        <p:cond delay="indefinite"/>
                      </p:stCondLst>
                      <p:childTnLst>
                        <p:par>
                          <p:cTn id="13" fill="hold">
                            <p:stCondLst>
                              <p:cond delay="0"/>
                            </p:stCondLst>
                            <p:childTnLst>
                              <p:par>
                                <p:cTn id="14" presetID="1" presetClass="exit" presetSubtype="0" fill="hold" nodeType="clickEffect">
                                  <p:stCondLst>
                                    <p:cond delay="0"/>
                                  </p:stCondLst>
                                  <p:childTnLst>
                                    <p:set>
                                      <p:cBhvr>
                                        <p:cTn id="15" dur="1" fill="hold">
                                          <p:stCondLst>
                                            <p:cond delay="0"/>
                                          </p:stCondLst>
                                        </p:cTn>
                                        <p:tgtEl>
                                          <p:spTgt spid="5"/>
                                        </p:tgtEl>
                                        <p:attrNameLst>
                                          <p:attrName>style.visibility</p:attrName>
                                        </p:attrNameLst>
                                      </p:cBhvr>
                                      <p:to>
                                        <p:strVal val="hidden"/>
                                      </p:to>
                                    </p:set>
                                  </p:childTnLst>
                                </p:cTn>
                              </p:par>
                              <p:par>
                                <p:cTn id="16" presetID="1" presetClass="entr" presetSubtype="0" fill="hold" nodeType="withEffect">
                                  <p:stCondLst>
                                    <p:cond delay="0"/>
                                  </p:stCondLst>
                                  <p:childTnLst>
                                    <p:set>
                                      <p:cBhvr>
                                        <p:cTn id="17" dur="1" fill="hold">
                                          <p:stCondLst>
                                            <p:cond delay="0"/>
                                          </p:stCondLst>
                                        </p:cTn>
                                        <p:tgtEl>
                                          <p:spTgt spid="4"/>
                                        </p:tgtEl>
                                        <p:attrNameLst>
                                          <p:attrName>style.visibility</p:attrName>
                                        </p:attrNameLst>
                                      </p:cBhvr>
                                      <p:to>
                                        <p:strVal val="visible"/>
                                      </p:to>
                                    </p:set>
                                  </p:childTnLst>
                                </p:cTn>
                              </p:par>
                            </p:childTnLst>
                          </p:cTn>
                        </p:par>
                        <p:par>
                          <p:cTn id="18" fill="hold">
                            <p:stCondLst>
                              <p:cond delay="0"/>
                            </p:stCondLst>
                            <p:childTnLst>
                              <p:par>
                                <p:cTn id="19" presetID="42" presetClass="path" presetSubtype="0" accel="50000" decel="50000" fill="hold" nodeType="afterEffect">
                                  <p:stCondLst>
                                    <p:cond delay="0"/>
                                  </p:stCondLst>
                                  <p:childTnLst>
                                    <p:animMotion origin="layout" path="M 1.38889E-6 3.20988E-6 L -1.03785 -0.00062 " pathEditMode="relative" rAng="0" ptsTypes="AA">
                                      <p:cBhvr>
                                        <p:cTn id="20" dur="2000" fill="hold"/>
                                        <p:tgtEl>
                                          <p:spTgt spid="4"/>
                                        </p:tgtEl>
                                        <p:attrNameLst>
                                          <p:attrName>ppt_x</p:attrName>
                                          <p:attrName>ppt_y</p:attrName>
                                        </p:attrNameLst>
                                      </p:cBhvr>
                                      <p:rCtr x="-51900"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3"/>
          <p:cNvGrpSpPr/>
          <p:nvPr/>
        </p:nvGrpSpPr>
        <p:grpSpPr bwMode="auto">
          <a:xfrm>
            <a:off x="354014" y="1316568"/>
            <a:ext cx="2584450" cy="1373717"/>
            <a:chOff x="336331" y="56997"/>
            <a:chExt cx="2583459" cy="1030348"/>
          </a:xfrm>
        </p:grpSpPr>
        <p:sp>
          <p:nvSpPr>
            <p:cNvPr id="115" name="Text Box 15"/>
            <p:cNvSpPr txBox="1">
              <a:spLocks noChangeArrowheads="1"/>
            </p:cNvSpPr>
            <p:nvPr/>
          </p:nvSpPr>
          <p:spPr bwMode="auto">
            <a:xfrm>
              <a:off x="1090129" y="159734"/>
              <a:ext cx="1829661" cy="561774"/>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auto" latinLnBrk="0" hangingPunct="1">
                <a:lnSpc>
                  <a:spcPct val="100000"/>
                </a:lnSpc>
                <a:spcBef>
                  <a:spcPts val="1600"/>
                </a:spcBef>
                <a:spcAft>
                  <a:spcPts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黑体" panose="02010609060101010101" pitchFamily="49" charset="-122"/>
                  <a:ea typeface="黑体" panose="02010609060101010101" pitchFamily="49" charset="-122"/>
                  <a:cs typeface="+mn-cs"/>
                </a:rPr>
                <a:t>我会写</a:t>
              </a:r>
            </a:p>
          </p:txBody>
        </p:sp>
        <p:pic>
          <p:nvPicPr>
            <p:cNvPr id="13315" name="图片 2"/>
            <p:cNvPicPr>
              <a:picLocks noChangeAspect="1" noChangeArrowheads="1"/>
            </p:cNvPicPr>
            <p:nvPr/>
          </p:nvPicPr>
          <p:blipFill>
            <a:blip r:embed="rId2" cstate="email"/>
            <a:srcRect/>
            <a:stretch>
              <a:fillRect/>
            </a:stretch>
          </p:blipFill>
          <p:spPr bwMode="auto">
            <a:xfrm>
              <a:off x="336331" y="56997"/>
              <a:ext cx="872327" cy="10303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组合 7"/>
          <p:cNvGrpSpPr/>
          <p:nvPr/>
        </p:nvGrpSpPr>
        <p:grpSpPr bwMode="auto">
          <a:xfrm>
            <a:off x="1042989" y="3160186"/>
            <a:ext cx="1455737" cy="1974849"/>
            <a:chOff x="2437" y="2032"/>
            <a:chExt cx="1244" cy="1264"/>
          </a:xfrm>
        </p:grpSpPr>
        <p:sp>
          <p:nvSpPr>
            <p:cNvPr id="13317"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5865" b="0" i="0" u="none" strike="noStrike" kern="1200" cap="none" spc="0" normalizeH="0" baseline="0" noProof="0">
                <a:ln>
                  <a:noFill/>
                </a:ln>
                <a:solidFill>
                  <a:srgbClr val="0000FF"/>
                </a:solidFill>
                <a:effectLst/>
                <a:uLnTx/>
                <a:uFillTx/>
                <a:latin typeface="Arial" panose="020B0604020202020204" pitchFamily="34" charset="0"/>
                <a:ea typeface="宋体" panose="02010600030101010101" pitchFamily="2" charset="-122"/>
                <a:cs typeface="+mn-cs"/>
              </a:endParaRPr>
            </a:p>
          </p:txBody>
        </p:sp>
        <p:cxnSp>
          <p:nvCxnSpPr>
            <p:cNvPr id="13318"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19"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20" name="文本框 64"/>
          <p:cNvSpPr txBox="1">
            <a:spLocks noChangeArrowheads="1"/>
          </p:cNvSpPr>
          <p:nvPr/>
        </p:nvSpPr>
        <p:spPr bwMode="auto">
          <a:xfrm>
            <a:off x="1065213" y="3064935"/>
            <a:ext cx="1409700" cy="20621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12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赢</a:t>
            </a:r>
          </a:p>
        </p:txBody>
      </p:sp>
      <p:grpSp>
        <p:nvGrpSpPr>
          <p:cNvPr id="4" name="组合 7"/>
          <p:cNvGrpSpPr/>
          <p:nvPr/>
        </p:nvGrpSpPr>
        <p:grpSpPr bwMode="auto">
          <a:xfrm>
            <a:off x="4862514" y="3155953"/>
            <a:ext cx="1455737" cy="1974849"/>
            <a:chOff x="2437" y="2032"/>
            <a:chExt cx="1244" cy="1264"/>
          </a:xfrm>
        </p:grpSpPr>
        <p:sp>
          <p:nvSpPr>
            <p:cNvPr id="13322"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5865" b="0" i="0" u="none" strike="noStrike" kern="1200" cap="none" spc="0" normalizeH="0" baseline="0" noProof="0">
                <a:ln>
                  <a:noFill/>
                </a:ln>
                <a:solidFill>
                  <a:srgbClr val="0000FF"/>
                </a:solidFill>
                <a:effectLst/>
                <a:uLnTx/>
                <a:uFillTx/>
                <a:latin typeface="Arial" panose="020B0604020202020204" pitchFamily="34" charset="0"/>
                <a:ea typeface="宋体" panose="02010600030101010101" pitchFamily="2" charset="-122"/>
                <a:cs typeface="+mn-cs"/>
              </a:endParaRPr>
            </a:p>
          </p:txBody>
        </p:sp>
        <p:cxnSp>
          <p:nvCxnSpPr>
            <p:cNvPr id="13323"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24"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25" name="文本框 92"/>
          <p:cNvSpPr txBox="1">
            <a:spLocks noChangeArrowheads="1"/>
          </p:cNvSpPr>
          <p:nvPr/>
        </p:nvSpPr>
        <p:spPr bwMode="auto">
          <a:xfrm>
            <a:off x="4876800" y="3056468"/>
            <a:ext cx="1411288" cy="20621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12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策</a:t>
            </a:r>
          </a:p>
        </p:txBody>
      </p:sp>
      <p:grpSp>
        <p:nvGrpSpPr>
          <p:cNvPr id="5" name="组合 7"/>
          <p:cNvGrpSpPr/>
          <p:nvPr/>
        </p:nvGrpSpPr>
        <p:grpSpPr bwMode="auto">
          <a:xfrm>
            <a:off x="2951164" y="3166534"/>
            <a:ext cx="1455737" cy="1974851"/>
            <a:chOff x="2437" y="2032"/>
            <a:chExt cx="1244" cy="1264"/>
          </a:xfrm>
        </p:grpSpPr>
        <p:cxnSp>
          <p:nvCxnSpPr>
            <p:cNvPr id="13327"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28"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sp>
          <p:nvSpPr>
            <p:cNvPr id="1332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5865" b="0" i="0" u="none" strike="noStrike" kern="1200" cap="none" spc="0" normalizeH="0" baseline="0" noProof="0">
                <a:ln>
                  <a:noFill/>
                </a:ln>
                <a:solidFill>
                  <a:srgbClr val="0000FF"/>
                </a:solidFill>
                <a:effectLst/>
                <a:uLnTx/>
                <a:uFillTx/>
                <a:latin typeface="Arial" panose="020B0604020202020204" pitchFamily="34" charset="0"/>
                <a:ea typeface="宋体" panose="02010600030101010101" pitchFamily="2" charset="-122"/>
                <a:cs typeface="+mn-cs"/>
              </a:endParaRPr>
            </a:p>
          </p:txBody>
        </p:sp>
      </p:grpSp>
      <p:grpSp>
        <p:nvGrpSpPr>
          <p:cNvPr id="6" name="组合 7"/>
          <p:cNvGrpSpPr/>
          <p:nvPr/>
        </p:nvGrpSpPr>
        <p:grpSpPr bwMode="auto">
          <a:xfrm>
            <a:off x="6788150" y="3149601"/>
            <a:ext cx="1455738" cy="1974851"/>
            <a:chOff x="2437" y="2032"/>
            <a:chExt cx="1244" cy="1264"/>
          </a:xfrm>
        </p:grpSpPr>
        <p:sp>
          <p:nvSpPr>
            <p:cNvPr id="13331"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5865" b="0" i="0" u="none" strike="noStrike" kern="1200" cap="none" spc="0" normalizeH="0" baseline="0" noProof="0">
                <a:ln>
                  <a:noFill/>
                </a:ln>
                <a:solidFill>
                  <a:srgbClr val="0000FF"/>
                </a:solidFill>
                <a:effectLst/>
                <a:uLnTx/>
                <a:uFillTx/>
                <a:latin typeface="Arial" panose="020B0604020202020204" pitchFamily="34" charset="0"/>
                <a:ea typeface="宋体" panose="02010600030101010101" pitchFamily="2" charset="-122"/>
                <a:cs typeface="+mn-cs"/>
              </a:endParaRPr>
            </a:p>
          </p:txBody>
        </p:sp>
        <p:cxnSp>
          <p:nvCxnSpPr>
            <p:cNvPr id="13332"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33"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34" name="文本框 64"/>
          <p:cNvSpPr txBox="1">
            <a:spLocks noChangeArrowheads="1"/>
          </p:cNvSpPr>
          <p:nvPr/>
        </p:nvSpPr>
        <p:spPr bwMode="auto">
          <a:xfrm>
            <a:off x="6792914" y="3035301"/>
            <a:ext cx="1423987" cy="20621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12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荐</a:t>
            </a:r>
          </a:p>
        </p:txBody>
      </p:sp>
      <p:sp>
        <p:nvSpPr>
          <p:cNvPr id="13335" name="文本框 86"/>
          <p:cNvSpPr txBox="1">
            <a:spLocks noChangeArrowheads="1"/>
          </p:cNvSpPr>
          <p:nvPr/>
        </p:nvSpPr>
        <p:spPr bwMode="auto">
          <a:xfrm>
            <a:off x="2970214" y="3035301"/>
            <a:ext cx="1411287" cy="20621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12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拳</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8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文本框 1"/>
          <p:cNvSpPr txBox="1">
            <a:spLocks noChangeArrowheads="1"/>
          </p:cNvSpPr>
          <p:nvPr/>
        </p:nvSpPr>
        <p:spPr bwMode="auto">
          <a:xfrm>
            <a:off x="630239" y="3130551"/>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结构：</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4338" name="文本框 2"/>
          <p:cNvSpPr txBox="1">
            <a:spLocks noChangeArrowheads="1"/>
          </p:cNvSpPr>
          <p:nvPr/>
        </p:nvSpPr>
        <p:spPr bwMode="auto">
          <a:xfrm>
            <a:off x="3609976" y="3105151"/>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部首：</a:t>
            </a:r>
          </a:p>
        </p:txBody>
      </p:sp>
      <p:sp>
        <p:nvSpPr>
          <p:cNvPr id="14339" name="文本框 3"/>
          <p:cNvSpPr txBox="1">
            <a:spLocks noChangeArrowheads="1"/>
          </p:cNvSpPr>
          <p:nvPr/>
        </p:nvSpPr>
        <p:spPr bwMode="auto">
          <a:xfrm>
            <a:off x="625476" y="4379385"/>
            <a:ext cx="2254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书写指导：</a:t>
            </a:r>
          </a:p>
        </p:txBody>
      </p:sp>
      <p:sp>
        <p:nvSpPr>
          <p:cNvPr id="14340" name="文本框 4"/>
          <p:cNvSpPr txBox="1">
            <a:spLocks noChangeArrowheads="1"/>
          </p:cNvSpPr>
          <p:nvPr/>
        </p:nvSpPr>
        <p:spPr bwMode="auto">
          <a:xfrm>
            <a:off x="539750" y="1555751"/>
            <a:ext cx="117157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yínɡ</a:t>
            </a:r>
          </a:p>
        </p:txBody>
      </p:sp>
      <p:sp>
        <p:nvSpPr>
          <p:cNvPr id="14341" name="文本框 17"/>
          <p:cNvSpPr txBox="1">
            <a:spLocks noChangeArrowheads="1"/>
          </p:cNvSpPr>
          <p:nvPr/>
        </p:nvSpPr>
        <p:spPr bwMode="auto">
          <a:xfrm>
            <a:off x="1768475" y="1174751"/>
            <a:ext cx="1181100" cy="1733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106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赢</a:t>
            </a:r>
          </a:p>
        </p:txBody>
      </p:sp>
      <p:sp>
        <p:nvSpPr>
          <p:cNvPr id="14342" name="文本框 6"/>
          <p:cNvSpPr txBox="1">
            <a:spLocks noChangeArrowheads="1"/>
          </p:cNvSpPr>
          <p:nvPr/>
        </p:nvSpPr>
        <p:spPr bwMode="auto">
          <a:xfrm>
            <a:off x="1879601" y="3124201"/>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上中下</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4343" name="文本框 7"/>
          <p:cNvSpPr txBox="1">
            <a:spLocks noChangeArrowheads="1"/>
          </p:cNvSpPr>
          <p:nvPr/>
        </p:nvSpPr>
        <p:spPr bwMode="auto">
          <a:xfrm>
            <a:off x="2662238" y="4284133"/>
            <a:ext cx="60864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“亡”和“口”要扁宽；下面三部分间距要紧凑。</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4344" name="文本框 8"/>
          <p:cNvSpPr txBox="1">
            <a:spLocks noChangeArrowheads="1"/>
          </p:cNvSpPr>
          <p:nvPr/>
        </p:nvSpPr>
        <p:spPr bwMode="auto">
          <a:xfrm>
            <a:off x="4859339" y="3113617"/>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月</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pic>
        <p:nvPicPr>
          <p:cNvPr id="12" name="赢.wmv">
            <a:hlinkClick r:id="" action="ppaction://media"/>
          </p:cNvPr>
          <p:cNvPicPr>
            <a:picLocks noRot="1" noChangeAspect="1" noChangeArrowheads="1"/>
          </p:cNvPicPr>
          <p:nvPr>
            <a:videoFile r:link="rId1"/>
            <p:extLst>
              <p:ext uri="{DAA4B4D4-6D71-4841-9C94-3DE7FCFB9230}">
                <p14:media xmlns:p14="http://schemas.microsoft.com/office/powerpoint/2010/main" xmlns="" r:link="rId3"/>
              </p:ext>
            </p:extLst>
          </p:nvPr>
        </p:nvPicPr>
        <p:blipFill>
          <a:blip r:embed="rId4">
            <a:extLst>
              <a:ext uri="{28A0092B-C50C-407E-A947-70E740481C1C}">
                <a14:useLocalDpi xmlns:a14="http://schemas.microsoft.com/office/drawing/2010/main" xmlns="" val="0"/>
              </a:ext>
            </a:extLst>
          </a:blip>
          <a:srcRect t="706" b="-2"/>
          <a:stretch>
            <a:fillRect/>
          </a:stretch>
        </p:blipFill>
        <p:spPr bwMode="auto">
          <a:xfrm>
            <a:off x="5795964" y="1100669"/>
            <a:ext cx="2530475" cy="3306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组合 3"/>
          <p:cNvGrpSpPr/>
          <p:nvPr/>
        </p:nvGrpSpPr>
        <p:grpSpPr bwMode="auto">
          <a:xfrm>
            <a:off x="204789" y="67735"/>
            <a:ext cx="4654550" cy="1615293"/>
            <a:chOff x="235018" y="305399"/>
            <a:chExt cx="4655498" cy="1213834"/>
          </a:xfrm>
        </p:grpSpPr>
        <p:sp>
          <p:nvSpPr>
            <p:cNvPr id="13" name="Text Box 15"/>
            <p:cNvSpPr txBox="1">
              <a:spLocks noChangeArrowheads="1"/>
            </p:cNvSpPr>
            <p:nvPr/>
          </p:nvSpPr>
          <p:spPr bwMode="auto">
            <a:xfrm>
              <a:off x="858343" y="463427"/>
              <a:ext cx="4032173" cy="1055806"/>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auto" latinLnBrk="0" hangingPunct="1">
                <a:lnSpc>
                  <a:spcPct val="100000"/>
                </a:lnSpc>
                <a:spcBef>
                  <a:spcPts val="1600"/>
                </a:spcBef>
                <a:spcAft>
                  <a:spcPts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黑体" panose="02010609060101010101" pitchFamily="49" charset="-122"/>
                  <a:ea typeface="黑体" panose="02010609060101010101" pitchFamily="49" charset="-122"/>
                  <a:cs typeface="+mn-cs"/>
                </a:rPr>
                <a:t>重难点字书写指导</a:t>
              </a:r>
            </a:p>
          </p:txBody>
        </p:sp>
        <p:pic>
          <p:nvPicPr>
            <p:cNvPr id="14348" name="图片 2"/>
            <p:cNvPicPr>
              <a:picLocks noChangeAspect="1" noChangeArrowheads="1"/>
            </p:cNvPicPr>
            <p:nvPr/>
          </p:nvPicPr>
          <p:blipFill>
            <a:blip r:embed="rId5" cstate="email"/>
            <a:srcRect/>
            <a:stretch>
              <a:fillRect/>
            </a:stretch>
          </p:blipFill>
          <p:spPr bwMode="auto">
            <a:xfrm flipH="1">
              <a:off x="235018" y="305399"/>
              <a:ext cx="769619" cy="1180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video>
              <p:cMediaNode vol="80000">
                <p:cTn id="2" fill="hold" display="0">
                  <p:stCondLst>
                    <p:cond delay="indefinite"/>
                  </p:stCondLst>
                </p:cTn>
                <p:tgtEl>
                  <p:spTgt spid="12"/>
                </p:tgtEl>
              </p:cMediaNode>
            </p:video>
            <p:seq concurrent="1" nextAc="seek">
              <p:cTn id="3" restart="whenNotActive" fill="hold" evtFilter="cancelBubble" nodeType="interactiveSeq">
                <p:stCondLst>
                  <p:cond evt="onClick" delay="0">
                    <p:tgtEl>
                      <p:spTgt spid="12"/>
                    </p:tgtEl>
                  </p:cond>
                </p:stCondLst>
                <p:endSync evt="end" delay="0">
                  <p:rtn val="all"/>
                </p:endSync>
                <p:childTnLst>
                  <p:par>
                    <p:cTn id="4" fill="hold">
                      <p:stCondLst>
                        <p:cond delay="0"/>
                      </p:stCondLst>
                      <p:childTnLst>
                        <p:par>
                          <p:cTn id="5" fill="hold">
                            <p:stCondLst>
                              <p:cond delay="0"/>
                            </p:stCondLst>
                            <p:childTnLst>
                              <p:par>
                                <p:cTn id="6" presetID="2" presetClass="mediacall" presetSubtype="0" fill="hold" nodeType="clickEffect">
                                  <p:stCondLst>
                                    <p:cond delay="0"/>
                                  </p:stCondLst>
                                  <p:childTnLst>
                                    <p:cmd type="call" cmd="togglePause">
                                      <p:cBhvr>
                                        <p:cTn id="7" dur="1" fill="hold"/>
                                        <p:tgtEl>
                                          <p:spTgt spid="12"/>
                                        </p:tgtEl>
                                      </p:cBhvr>
                                    </p:cmd>
                                  </p:childTnLst>
                                </p:cTn>
                              </p:par>
                            </p:childTnLst>
                          </p:cTn>
                        </p:par>
                      </p:childTnLst>
                    </p:cTn>
                  </p:par>
                </p:childTnLst>
              </p:cTn>
              <p:nextCondLst>
                <p:cond evt="onClick" delay="0">
                  <p:tgtEl>
                    <p:spTgt spid="12"/>
                  </p:tgtEl>
                </p:cond>
              </p:nextCondLst>
            </p:seq>
          </p:childTnLst>
        </p:cTn>
      </p:par>
    </p:tnLst>
  </p:timing>
</p:sld>
</file>

<file path=ppt/slides/slide8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extBox 1"/>
          <p:cNvSpPr txBox="1">
            <a:spLocks noChangeArrowheads="1"/>
          </p:cNvSpPr>
          <p:nvPr/>
        </p:nvSpPr>
        <p:spPr bwMode="auto">
          <a:xfrm>
            <a:off x="611189" y="1851942"/>
            <a:ext cx="7921625" cy="60045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lvl1pPr marL="457200" indent="-4572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609600" marR="0" lvl="0" indent="-609600" algn="l" defTabSz="1219200" rtl="0" eaLnBrk="1" fontAlgn="base" latinLnBrk="0" hangingPunct="1">
              <a:lnSpc>
                <a:spcPct val="170000"/>
              </a:lnSpc>
              <a:spcBef>
                <a:spcPts val="1335"/>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比喻在做事之前已经有通盘的考虑。</a:t>
            </a: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a:t>
            </a:r>
          </a:p>
          <a:p>
            <a:pPr marL="609600" marR="0" lvl="0" indent="-609600" algn="l" defTabSz="1219200" rtl="0" eaLnBrk="1" fontAlgn="base" latinLnBrk="0" hangingPunct="1">
              <a:lnSpc>
                <a:spcPct val="170000"/>
              </a:lnSpc>
              <a:spcBef>
                <a:spcPts val="1335"/>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形容情绪低落、失望懊丧的神情。</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609600" marR="0" lvl="0" indent="-609600" algn="l" defTabSz="1219200" rtl="0" eaLnBrk="1" fontAlgn="base" latinLnBrk="0" hangingPunct="1">
              <a:lnSpc>
                <a:spcPct val="170000"/>
              </a:lnSpc>
              <a:spcBef>
                <a:spcPts val="1335"/>
              </a:spcBef>
              <a:spcAft>
                <a:spcPct val="0"/>
              </a:spcAft>
              <a:buClrTx/>
              <a:buSzTx/>
              <a:buFont typeface="Wingdings" panose="05000000000000000000" pitchFamily="2" charset="2"/>
              <a:buChar char="u"/>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形容受惊而愣住的样子。</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5" name="矩形 4"/>
          <p:cNvSpPr>
            <a:spLocks noChangeArrowheads="1"/>
          </p:cNvSpPr>
          <p:nvPr/>
        </p:nvSpPr>
        <p:spPr bwMode="auto">
          <a:xfrm>
            <a:off x="6948488" y="2804585"/>
            <a:ext cx="1887537"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胸有成竹</a:t>
            </a:r>
            <a:endParaRPr kumimoji="0" lang="zh-CN" altLang="en-US" sz="4265" b="0"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sp>
        <p:nvSpPr>
          <p:cNvPr id="15363" name="矩形 5"/>
          <p:cNvSpPr>
            <a:spLocks noChangeArrowheads="1"/>
          </p:cNvSpPr>
          <p:nvPr/>
        </p:nvSpPr>
        <p:spPr bwMode="auto">
          <a:xfrm>
            <a:off x="1054101" y="1157818"/>
            <a:ext cx="703580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垂头丧气    目瞪口呆    胸有成竹</a:t>
            </a:r>
            <a:endParaRPr kumimoji="0" lang="zh-CN" altLang="en-US" sz="4265" b="0"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sp>
        <p:nvSpPr>
          <p:cNvPr id="7" name="矩形 6"/>
          <p:cNvSpPr>
            <a:spLocks noChangeArrowheads="1"/>
          </p:cNvSpPr>
          <p:nvPr/>
        </p:nvSpPr>
        <p:spPr bwMode="auto">
          <a:xfrm>
            <a:off x="6948488" y="4123267"/>
            <a:ext cx="1887537"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垂头丧气</a:t>
            </a:r>
            <a:endParaRPr kumimoji="0" lang="zh-CN" altLang="en-US" sz="4265" b="0"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sp>
        <p:nvSpPr>
          <p:cNvPr id="8" name="矩形 7"/>
          <p:cNvSpPr>
            <a:spLocks noChangeArrowheads="1"/>
          </p:cNvSpPr>
          <p:nvPr/>
        </p:nvSpPr>
        <p:spPr bwMode="auto">
          <a:xfrm>
            <a:off x="5508626" y="5054601"/>
            <a:ext cx="1887538"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目瞪口呆</a:t>
            </a:r>
            <a:endParaRPr kumimoji="0" lang="zh-CN" altLang="en-US" sz="4265" b="0"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endParaRPr>
          </a:p>
        </p:txBody>
      </p:sp>
      <p:sp>
        <p:nvSpPr>
          <p:cNvPr id="15366" name="文本框 10"/>
          <p:cNvSpPr txBox="1">
            <a:spLocks noChangeArrowheads="1"/>
          </p:cNvSpPr>
          <p:nvPr/>
        </p:nvSpPr>
        <p:spPr bwMode="auto">
          <a:xfrm>
            <a:off x="411164" y="1"/>
            <a:ext cx="2376487"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7F043"/>
                </a:solidFill>
                <a:effectLst/>
                <a:uLnTx/>
                <a:uFillTx/>
                <a:latin typeface="黑体" panose="02010609060101010101" pitchFamily="49" charset="-122"/>
                <a:ea typeface="黑体" panose="02010609060101010101" pitchFamily="49" charset="-122"/>
                <a:cs typeface="+mn-cs"/>
              </a:rPr>
              <a:t>词语解释</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Lst>
  </p:timing>
</p:sld>
</file>

<file path=ppt/slides/slide8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文本框 10"/>
          <p:cNvSpPr txBox="1">
            <a:spLocks noChangeArrowheads="1"/>
          </p:cNvSpPr>
          <p:nvPr/>
        </p:nvSpPr>
        <p:spPr bwMode="auto">
          <a:xfrm>
            <a:off x="411164" y="1"/>
            <a:ext cx="2376487"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7F043"/>
                </a:solidFill>
                <a:effectLst/>
                <a:uLnTx/>
                <a:uFillTx/>
                <a:latin typeface="黑体" panose="02010609060101010101" pitchFamily="49" charset="-122"/>
                <a:ea typeface="黑体" panose="02010609060101010101" pitchFamily="49" charset="-122"/>
                <a:cs typeface="+mn-cs"/>
              </a:rPr>
              <a:t>课文讲解</a:t>
            </a:r>
          </a:p>
        </p:txBody>
      </p:sp>
      <p:grpSp>
        <p:nvGrpSpPr>
          <p:cNvPr id="2" name="组合 13"/>
          <p:cNvGrpSpPr/>
          <p:nvPr/>
        </p:nvGrpSpPr>
        <p:grpSpPr bwMode="auto">
          <a:xfrm>
            <a:off x="288926" y="1083733"/>
            <a:ext cx="3260725" cy="2294833"/>
            <a:chOff x="2124106" y="3147814"/>
            <a:chExt cx="3259766" cy="1721125"/>
          </a:xfrm>
        </p:grpSpPr>
        <p:sp>
          <p:nvSpPr>
            <p:cNvPr id="15" name="椭圆 14"/>
            <p:cNvSpPr/>
            <p:nvPr/>
          </p:nvSpPr>
          <p:spPr>
            <a:xfrm>
              <a:off x="2124106" y="3147814"/>
              <a:ext cx="3259766" cy="914400"/>
            </a:xfrm>
            <a:prstGeom prst="ellipse">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6388" name="文本框 13"/>
            <p:cNvSpPr txBox="1">
              <a:spLocks noChangeArrowheads="1"/>
            </p:cNvSpPr>
            <p:nvPr/>
          </p:nvSpPr>
          <p:spPr bwMode="auto">
            <a:xfrm>
              <a:off x="2124453" y="3175110"/>
              <a:ext cx="3259419" cy="16938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第一次赛马</a:t>
              </a:r>
              <a:endParaRPr kumimoji="0" lang="en-US" altLang="zh-CN" sz="58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endParaRPr>
            </a:p>
          </p:txBody>
        </p:sp>
      </p:grpSp>
      <p:sp>
        <p:nvSpPr>
          <p:cNvPr id="18" name="矩形 1"/>
          <p:cNvSpPr>
            <a:spLocks noChangeArrowheads="1"/>
          </p:cNvSpPr>
          <p:nvPr/>
        </p:nvSpPr>
        <p:spPr bwMode="auto">
          <a:xfrm>
            <a:off x="3489326" y="884768"/>
            <a:ext cx="5240338"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田忌和齐威王第一次赛马出场顺序如何？</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aphicFrame>
        <p:nvGraphicFramePr>
          <p:cNvPr id="19" name="表格 18"/>
          <p:cNvGraphicFramePr>
            <a:graphicFrameLocks noGrp="1"/>
          </p:cNvGraphicFramePr>
          <p:nvPr/>
        </p:nvGraphicFramePr>
        <p:xfrm>
          <a:off x="398463" y="2444751"/>
          <a:ext cx="5829300" cy="3602568"/>
        </p:xfrm>
        <a:graphic>
          <a:graphicData uri="http://schemas.openxmlformats.org/drawingml/2006/table">
            <a:tbl>
              <a:tblPr firstRow="1" bandRow="1">
                <a:tableStyleId>{22838BEF-8BB2-4498-84A7-C5851F593DF1}</a:tableStyleId>
              </a:tblPr>
              <a:tblGrid>
                <a:gridCol w="1808706"/>
                <a:gridCol w="1881941"/>
                <a:gridCol w="2138653"/>
              </a:tblGrid>
              <a:tr h="865644">
                <a:tc>
                  <a:txBody>
                    <a:bodyPr/>
                    <a:lstStyle/>
                    <a:p>
                      <a:pPr algn="ctr"/>
                      <a:r>
                        <a:rPr lang="zh-CN" altLang="en-US" sz="4800" dirty="0">
                          <a:latin typeface="黑体" panose="02010609060101010101" pitchFamily="49" charset="-122"/>
                          <a:ea typeface="黑体" panose="02010609060101010101" pitchFamily="49" charset="-122"/>
                        </a:rPr>
                        <a:t>齐威王</a:t>
                      </a:r>
                    </a:p>
                  </a:txBody>
                  <a:tcPr marL="91442" marR="91442" marT="60948" marB="60948"/>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zh-CN" altLang="en-US" sz="4800" dirty="0">
                          <a:latin typeface="黑体" panose="02010609060101010101" pitchFamily="49" charset="-122"/>
                          <a:ea typeface="黑体" panose="02010609060101010101" pitchFamily="49" charset="-122"/>
                        </a:rPr>
                        <a:t>田忌</a:t>
                      </a:r>
                    </a:p>
                  </a:txBody>
                  <a:tcPr marL="91442" marR="91442" marT="60948" marB="60948"/>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zh-CN" altLang="en-US" sz="4800" dirty="0">
                          <a:latin typeface="黑体" panose="02010609060101010101" pitchFamily="49" charset="-122"/>
                          <a:ea typeface="黑体" panose="02010609060101010101" pitchFamily="49" charset="-122"/>
                        </a:rPr>
                        <a:t>结果</a:t>
                      </a:r>
                    </a:p>
                  </a:txBody>
                  <a:tcPr marL="91442" marR="91442" marT="60948" marB="60948"/>
                </a:tc>
              </a:tr>
              <a:tr h="912308">
                <a:tc>
                  <a:txBody>
                    <a:bodyPr/>
                    <a:lstStyle/>
                    <a:p>
                      <a:endParaRPr lang="zh-CN" altLang="en-US" sz="2400" dirty="0"/>
                    </a:p>
                  </a:txBody>
                  <a:tcPr marL="91442" marR="91442" marT="60948" marB="60948"/>
                </a:tc>
                <a:tc>
                  <a:txBody>
                    <a:bodyPr/>
                    <a:lstStyle/>
                    <a:p>
                      <a:endParaRPr lang="zh-CN" altLang="en-US" sz="2400"/>
                    </a:p>
                  </a:txBody>
                  <a:tcPr marL="91442" marR="91442" marT="60948" marB="60948"/>
                </a:tc>
                <a:tc>
                  <a:txBody>
                    <a:bodyPr/>
                    <a:lstStyle/>
                    <a:p>
                      <a:endParaRPr lang="zh-CN" altLang="en-US" sz="2400"/>
                    </a:p>
                  </a:txBody>
                  <a:tcPr marL="91442" marR="91442" marT="60948" marB="60948"/>
                </a:tc>
              </a:tr>
              <a:tr h="912308">
                <a:tc>
                  <a:txBody>
                    <a:bodyPr/>
                    <a:lstStyle/>
                    <a:p>
                      <a:endParaRPr lang="zh-CN" altLang="en-US" sz="2400"/>
                    </a:p>
                  </a:txBody>
                  <a:tcPr marL="91442" marR="91442" marT="60948" marB="60948"/>
                </a:tc>
                <a:tc>
                  <a:txBody>
                    <a:bodyPr/>
                    <a:lstStyle/>
                    <a:p>
                      <a:endParaRPr lang="zh-CN" altLang="en-US" sz="2400"/>
                    </a:p>
                  </a:txBody>
                  <a:tcPr marL="91442" marR="91442" marT="60948" marB="60948"/>
                </a:tc>
                <a:tc>
                  <a:txBody>
                    <a:bodyPr/>
                    <a:lstStyle/>
                    <a:p>
                      <a:endParaRPr lang="zh-CN" altLang="en-US" sz="2400"/>
                    </a:p>
                  </a:txBody>
                  <a:tcPr marL="91442" marR="91442" marT="60948" marB="60948"/>
                </a:tc>
              </a:tr>
              <a:tr h="912308">
                <a:tc>
                  <a:txBody>
                    <a:bodyPr/>
                    <a:lstStyle/>
                    <a:p>
                      <a:endParaRPr lang="zh-CN" altLang="en-US" sz="2400" dirty="0"/>
                    </a:p>
                  </a:txBody>
                  <a:tcPr marL="91442" marR="91442" marT="60948" marB="60948"/>
                </a:tc>
                <a:tc>
                  <a:txBody>
                    <a:bodyPr/>
                    <a:lstStyle/>
                    <a:p>
                      <a:endParaRPr lang="zh-CN" altLang="en-US" sz="2400"/>
                    </a:p>
                  </a:txBody>
                  <a:tcPr marL="91442" marR="91442" marT="60948" marB="60948"/>
                </a:tc>
                <a:tc>
                  <a:txBody>
                    <a:bodyPr/>
                    <a:lstStyle/>
                    <a:p>
                      <a:endParaRPr lang="zh-CN" altLang="en-US" sz="2400" dirty="0"/>
                    </a:p>
                  </a:txBody>
                  <a:tcPr marL="91442" marR="91442" marT="60948" marB="60948"/>
                </a:tc>
              </a:tr>
            </a:tbl>
          </a:graphicData>
        </a:graphic>
      </p:graphicFrame>
      <p:sp>
        <p:nvSpPr>
          <p:cNvPr id="20" name="Rectangle 56"/>
          <p:cNvSpPr>
            <a:spLocks noChangeArrowheads="1"/>
          </p:cNvSpPr>
          <p:nvPr/>
        </p:nvSpPr>
        <p:spPr bwMode="auto">
          <a:xfrm>
            <a:off x="611189" y="3348567"/>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1" lang="zh-CN" altLang="en-US"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上等马</a:t>
            </a:r>
          </a:p>
        </p:txBody>
      </p:sp>
      <p:sp>
        <p:nvSpPr>
          <p:cNvPr id="21" name="Rectangle 57"/>
          <p:cNvSpPr>
            <a:spLocks noChangeArrowheads="1"/>
          </p:cNvSpPr>
          <p:nvPr/>
        </p:nvSpPr>
        <p:spPr bwMode="auto">
          <a:xfrm>
            <a:off x="611189" y="4269317"/>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0" fontAlgn="base" latinLnBrk="0" hangingPunct="0">
              <a:lnSpc>
                <a:spcPct val="100000"/>
              </a:lnSpc>
              <a:spcBef>
                <a:spcPct val="20000"/>
              </a:spcBef>
              <a:spcAft>
                <a:spcPct val="0"/>
              </a:spcAft>
              <a:buClrTx/>
              <a:buSzTx/>
              <a:buFontTx/>
              <a:buNone/>
              <a:defRPr/>
            </a:pPr>
            <a:r>
              <a:rPr kumimoji="1" lang="zh-CN" altLang="en-US" sz="4265" b="1" i="0" u="none" strike="noStrike" kern="1200" cap="none" spc="0" normalizeH="0" baseline="0" noProof="0" dirty="0">
                <a:ln>
                  <a:noFill/>
                </a:ln>
                <a:solidFill>
                  <a:srgbClr val="008000"/>
                </a:solidFill>
                <a:effectLst/>
                <a:uLnTx/>
                <a:uFillTx/>
                <a:latin typeface="等线 Light" panose="02010600030101010101" pitchFamily="2" charset="-122"/>
                <a:ea typeface="等线 Light" panose="02010600030101010101" pitchFamily="2" charset="-122"/>
                <a:cs typeface="+mn-cs"/>
              </a:rPr>
              <a:t>中等马</a:t>
            </a:r>
          </a:p>
        </p:txBody>
      </p:sp>
      <p:sp>
        <p:nvSpPr>
          <p:cNvPr id="22" name="Rectangle 58"/>
          <p:cNvSpPr>
            <a:spLocks noChangeArrowheads="1"/>
          </p:cNvSpPr>
          <p:nvPr/>
        </p:nvSpPr>
        <p:spPr bwMode="auto">
          <a:xfrm>
            <a:off x="617539" y="5249333"/>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0" fontAlgn="base" latinLnBrk="0" hangingPunct="0">
              <a:lnSpc>
                <a:spcPct val="100000"/>
              </a:lnSpc>
              <a:spcBef>
                <a:spcPct val="20000"/>
              </a:spcBef>
              <a:spcAft>
                <a:spcPct val="0"/>
              </a:spcAft>
              <a:buClrTx/>
              <a:buSzTx/>
              <a:buFontTx/>
              <a:buNone/>
              <a:defRPr/>
            </a:pPr>
            <a:r>
              <a:rPr kumimoji="1"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下等马</a:t>
            </a:r>
          </a:p>
        </p:txBody>
      </p:sp>
      <p:sp>
        <p:nvSpPr>
          <p:cNvPr id="23" name="Rectangle 59"/>
          <p:cNvSpPr>
            <a:spLocks noChangeArrowheads="1"/>
          </p:cNvSpPr>
          <p:nvPr/>
        </p:nvSpPr>
        <p:spPr bwMode="auto">
          <a:xfrm>
            <a:off x="2435227" y="3308351"/>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1" lang="zh-CN" altLang="en-US"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上等马</a:t>
            </a:r>
          </a:p>
        </p:txBody>
      </p:sp>
      <p:sp>
        <p:nvSpPr>
          <p:cNvPr id="24" name="Rectangle 60"/>
          <p:cNvSpPr>
            <a:spLocks noChangeArrowheads="1"/>
          </p:cNvSpPr>
          <p:nvPr/>
        </p:nvSpPr>
        <p:spPr bwMode="auto">
          <a:xfrm>
            <a:off x="2435227" y="4258733"/>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0" fontAlgn="base" latinLnBrk="0" hangingPunct="0">
              <a:lnSpc>
                <a:spcPct val="100000"/>
              </a:lnSpc>
              <a:spcBef>
                <a:spcPct val="20000"/>
              </a:spcBef>
              <a:spcAft>
                <a:spcPct val="0"/>
              </a:spcAft>
              <a:buClrTx/>
              <a:buSzTx/>
              <a:buFontTx/>
              <a:buNone/>
              <a:defRPr/>
            </a:pPr>
            <a:r>
              <a:rPr kumimoji="1" lang="zh-CN" altLang="en-US" sz="4265" b="1" i="0" u="none" strike="noStrike" kern="1200" cap="none" spc="0" normalizeH="0" baseline="0" noProof="0" dirty="0">
                <a:ln>
                  <a:noFill/>
                </a:ln>
                <a:solidFill>
                  <a:srgbClr val="008000"/>
                </a:solidFill>
                <a:effectLst/>
                <a:uLnTx/>
                <a:uFillTx/>
                <a:latin typeface="等线 Light" panose="02010600030101010101" pitchFamily="2" charset="-122"/>
                <a:ea typeface="等线 Light" panose="02010600030101010101" pitchFamily="2" charset="-122"/>
                <a:cs typeface="+mn-cs"/>
              </a:rPr>
              <a:t>中等马</a:t>
            </a:r>
          </a:p>
        </p:txBody>
      </p:sp>
      <p:sp>
        <p:nvSpPr>
          <p:cNvPr id="25" name="Rectangle 61"/>
          <p:cNvSpPr>
            <a:spLocks noChangeArrowheads="1"/>
          </p:cNvSpPr>
          <p:nvPr/>
        </p:nvSpPr>
        <p:spPr bwMode="auto">
          <a:xfrm>
            <a:off x="4451351" y="3359151"/>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1" lang="zh-CN" altLang="en-US" sz="4265" b="1" i="0" u="none" strike="noStrike" kern="1200" cap="none" spc="0" normalizeH="0" baseline="0" noProof="0" dirty="0">
                <a:ln>
                  <a:noFill/>
                </a:ln>
                <a:solidFill>
                  <a:srgbClr val="FF0000"/>
                </a:solidFill>
                <a:effectLst/>
                <a:uLnTx/>
                <a:uFillTx/>
                <a:latin typeface="等线 Light" panose="02010600030101010101" pitchFamily="2" charset="-122"/>
                <a:ea typeface="等线 Light" panose="02010600030101010101" pitchFamily="2" charset="-122"/>
                <a:cs typeface="+mn-cs"/>
              </a:rPr>
              <a:t>田忌败</a:t>
            </a:r>
          </a:p>
        </p:txBody>
      </p:sp>
      <p:sp>
        <p:nvSpPr>
          <p:cNvPr id="26" name="Rectangle 62"/>
          <p:cNvSpPr>
            <a:spLocks noChangeArrowheads="1"/>
          </p:cNvSpPr>
          <p:nvPr/>
        </p:nvSpPr>
        <p:spPr bwMode="auto">
          <a:xfrm>
            <a:off x="2435227" y="5236633"/>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0" fontAlgn="base" latinLnBrk="0" hangingPunct="0">
              <a:lnSpc>
                <a:spcPct val="100000"/>
              </a:lnSpc>
              <a:spcBef>
                <a:spcPct val="20000"/>
              </a:spcBef>
              <a:spcAft>
                <a:spcPct val="0"/>
              </a:spcAft>
              <a:buClrTx/>
              <a:buSzTx/>
              <a:buFontTx/>
              <a:buNone/>
              <a:defRPr/>
            </a:pPr>
            <a:r>
              <a:rPr kumimoji="1"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下等马</a:t>
            </a:r>
          </a:p>
        </p:txBody>
      </p:sp>
      <p:sp>
        <p:nvSpPr>
          <p:cNvPr id="27" name="Rectangle 63"/>
          <p:cNvSpPr>
            <a:spLocks noChangeArrowheads="1"/>
          </p:cNvSpPr>
          <p:nvPr/>
        </p:nvSpPr>
        <p:spPr bwMode="auto">
          <a:xfrm>
            <a:off x="4487864" y="4309533"/>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1" lang="zh-CN" altLang="en-US" sz="4265" b="1" i="0" u="none" strike="noStrike" kern="1200" cap="none" spc="0" normalizeH="0" baseline="0" noProof="0" dirty="0">
                <a:ln>
                  <a:noFill/>
                </a:ln>
                <a:solidFill>
                  <a:srgbClr val="FF0000"/>
                </a:solidFill>
                <a:effectLst/>
                <a:uLnTx/>
                <a:uFillTx/>
                <a:latin typeface="等线 Light" panose="02010600030101010101" pitchFamily="2" charset="-122"/>
                <a:ea typeface="等线 Light" panose="02010600030101010101" pitchFamily="2" charset="-122"/>
                <a:cs typeface="+mn-cs"/>
              </a:rPr>
              <a:t>田忌败</a:t>
            </a:r>
          </a:p>
        </p:txBody>
      </p:sp>
      <p:sp>
        <p:nvSpPr>
          <p:cNvPr id="28" name="Rectangle 64"/>
          <p:cNvSpPr>
            <a:spLocks noChangeArrowheads="1"/>
          </p:cNvSpPr>
          <p:nvPr/>
        </p:nvSpPr>
        <p:spPr bwMode="auto">
          <a:xfrm>
            <a:off x="4487864" y="5287433"/>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1" lang="zh-CN" altLang="en-US" sz="4265" b="1" i="0" u="none" strike="noStrike" kern="1200" cap="none" spc="0" normalizeH="0" baseline="0" noProof="0" dirty="0">
                <a:ln>
                  <a:noFill/>
                </a:ln>
                <a:solidFill>
                  <a:srgbClr val="FF0000"/>
                </a:solidFill>
                <a:effectLst/>
                <a:uLnTx/>
                <a:uFillTx/>
                <a:latin typeface="等线 Light" panose="02010600030101010101" pitchFamily="2" charset="-122"/>
                <a:ea typeface="等线 Light" panose="02010600030101010101" pitchFamily="2" charset="-122"/>
                <a:cs typeface="+mn-cs"/>
              </a:rPr>
              <a:t>田忌败</a:t>
            </a:r>
          </a:p>
        </p:txBody>
      </p:sp>
      <p:sp>
        <p:nvSpPr>
          <p:cNvPr id="29" name="文本框 28"/>
          <p:cNvSpPr txBox="1">
            <a:spLocks noChangeArrowheads="1"/>
          </p:cNvSpPr>
          <p:nvPr/>
        </p:nvSpPr>
        <p:spPr bwMode="auto">
          <a:xfrm>
            <a:off x="6316663" y="2611968"/>
            <a:ext cx="2482850"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田忌</a:t>
            </a: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0</a:t>
            </a: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3</a:t>
            </a: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惨败，垂头丧气地离开了赛马场。</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fade">
                                      <p:cBhvr>
                                        <p:cTn id="11" dur="1000"/>
                                        <p:tgtEl>
                                          <p:spTgt spid="18"/>
                                        </p:tgtEl>
                                      </p:cBhvr>
                                    </p:animEffect>
                                    <p:anim calcmode="lin" valueType="num">
                                      <p:cBhvr>
                                        <p:cTn id="12" dur="1000" fill="hold"/>
                                        <p:tgtEl>
                                          <p:spTgt spid="18"/>
                                        </p:tgtEl>
                                        <p:attrNameLst>
                                          <p:attrName>ppt_x</p:attrName>
                                        </p:attrNameLst>
                                      </p:cBhvr>
                                      <p:tavLst>
                                        <p:tav tm="0">
                                          <p:val>
                                            <p:strVal val="#ppt_x"/>
                                          </p:val>
                                        </p:tav>
                                        <p:tav tm="100000">
                                          <p:val>
                                            <p:strVal val="#ppt_x"/>
                                          </p:val>
                                        </p:tav>
                                      </p:tavLst>
                                    </p:anim>
                                    <p:anim calcmode="lin" valueType="num">
                                      <p:cBhvr>
                                        <p:cTn id="13"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barn(inVertical)">
                                      <p:cBhvr>
                                        <p:cTn id="18" dur="500"/>
                                        <p:tgtEl>
                                          <p:spTgt spid="19"/>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500" fill="hold"/>
                                        <p:tgtEl>
                                          <p:spTgt spid="20"/>
                                        </p:tgtEl>
                                        <p:attrNameLst>
                                          <p:attrName>ppt_x</p:attrName>
                                        </p:attrNameLst>
                                      </p:cBhvr>
                                      <p:tavLst>
                                        <p:tav tm="0">
                                          <p:val>
                                            <p:strVal val="#ppt_x"/>
                                          </p:val>
                                        </p:tav>
                                        <p:tav tm="100000">
                                          <p:val>
                                            <p:strVal val="#ppt_x"/>
                                          </p:val>
                                        </p:tav>
                                      </p:tavLst>
                                    </p:anim>
                                    <p:anim calcmode="lin" valueType="num">
                                      <p:cBhvr additive="base">
                                        <p:cTn id="2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3"/>
                                        </p:tgtEl>
                                        <p:attrNameLst>
                                          <p:attrName>style.visibility</p:attrName>
                                        </p:attrNameLst>
                                      </p:cBhvr>
                                      <p:to>
                                        <p:strVal val="visible"/>
                                      </p:to>
                                    </p:set>
                                    <p:anim calcmode="lin" valueType="num">
                                      <p:cBhvr additive="base">
                                        <p:cTn id="29" dur="500" fill="hold"/>
                                        <p:tgtEl>
                                          <p:spTgt spid="23"/>
                                        </p:tgtEl>
                                        <p:attrNameLst>
                                          <p:attrName>ppt_x</p:attrName>
                                        </p:attrNameLst>
                                      </p:cBhvr>
                                      <p:tavLst>
                                        <p:tav tm="0">
                                          <p:val>
                                            <p:strVal val="#ppt_x"/>
                                          </p:val>
                                        </p:tav>
                                        <p:tav tm="100000">
                                          <p:val>
                                            <p:strVal val="#ppt_x"/>
                                          </p:val>
                                        </p:tav>
                                      </p:tavLst>
                                    </p:anim>
                                    <p:anim calcmode="lin" valueType="num">
                                      <p:cBhvr additive="base">
                                        <p:cTn id="30"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ppt_x"/>
                                          </p:val>
                                        </p:tav>
                                        <p:tav tm="100000">
                                          <p:val>
                                            <p:strVal val="#ppt_x"/>
                                          </p:val>
                                        </p:tav>
                                      </p:tavLst>
                                    </p:anim>
                                    <p:anim calcmode="lin" valueType="num">
                                      <p:cBhvr additive="base">
                                        <p:cTn id="36"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21"/>
                                        </p:tgtEl>
                                        <p:attrNameLst>
                                          <p:attrName>style.visibility</p:attrName>
                                        </p:attrNameLst>
                                      </p:cBhvr>
                                      <p:to>
                                        <p:strVal val="visible"/>
                                      </p:to>
                                    </p:set>
                                    <p:anim calcmode="lin" valueType="num">
                                      <p:cBhvr additive="base">
                                        <p:cTn id="41" dur="500" fill="hold"/>
                                        <p:tgtEl>
                                          <p:spTgt spid="21"/>
                                        </p:tgtEl>
                                        <p:attrNameLst>
                                          <p:attrName>ppt_x</p:attrName>
                                        </p:attrNameLst>
                                      </p:cBhvr>
                                      <p:tavLst>
                                        <p:tav tm="0">
                                          <p:val>
                                            <p:strVal val="#ppt_x"/>
                                          </p:val>
                                        </p:tav>
                                        <p:tav tm="100000">
                                          <p:val>
                                            <p:strVal val="#ppt_x"/>
                                          </p:val>
                                        </p:tav>
                                      </p:tavLst>
                                    </p:anim>
                                    <p:anim calcmode="lin" valueType="num">
                                      <p:cBhvr additive="base">
                                        <p:cTn id="4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additive="base">
                                        <p:cTn id="47" dur="500" fill="hold"/>
                                        <p:tgtEl>
                                          <p:spTgt spid="24"/>
                                        </p:tgtEl>
                                        <p:attrNameLst>
                                          <p:attrName>ppt_x</p:attrName>
                                        </p:attrNameLst>
                                      </p:cBhvr>
                                      <p:tavLst>
                                        <p:tav tm="0">
                                          <p:val>
                                            <p:strVal val="#ppt_x"/>
                                          </p:val>
                                        </p:tav>
                                        <p:tav tm="100000">
                                          <p:val>
                                            <p:strVal val="#ppt_x"/>
                                          </p:val>
                                        </p:tav>
                                      </p:tavLst>
                                    </p:anim>
                                    <p:anim calcmode="lin" valueType="num">
                                      <p:cBhvr additive="base">
                                        <p:cTn id="48"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27"/>
                                        </p:tgtEl>
                                        <p:attrNameLst>
                                          <p:attrName>style.visibility</p:attrName>
                                        </p:attrNameLst>
                                      </p:cBhvr>
                                      <p:to>
                                        <p:strVal val="visible"/>
                                      </p:to>
                                    </p:set>
                                    <p:anim calcmode="lin" valueType="num">
                                      <p:cBhvr additive="base">
                                        <p:cTn id="53" dur="500" fill="hold"/>
                                        <p:tgtEl>
                                          <p:spTgt spid="27"/>
                                        </p:tgtEl>
                                        <p:attrNameLst>
                                          <p:attrName>ppt_x</p:attrName>
                                        </p:attrNameLst>
                                      </p:cBhvr>
                                      <p:tavLst>
                                        <p:tav tm="0">
                                          <p:val>
                                            <p:strVal val="#ppt_x"/>
                                          </p:val>
                                        </p:tav>
                                        <p:tav tm="100000">
                                          <p:val>
                                            <p:strVal val="#ppt_x"/>
                                          </p:val>
                                        </p:tav>
                                      </p:tavLst>
                                    </p:anim>
                                    <p:anim calcmode="lin" valueType="num">
                                      <p:cBhvr additive="base">
                                        <p:cTn id="54"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additive="base">
                                        <p:cTn id="59" dur="500" fill="hold"/>
                                        <p:tgtEl>
                                          <p:spTgt spid="22"/>
                                        </p:tgtEl>
                                        <p:attrNameLst>
                                          <p:attrName>ppt_x</p:attrName>
                                        </p:attrNameLst>
                                      </p:cBhvr>
                                      <p:tavLst>
                                        <p:tav tm="0">
                                          <p:val>
                                            <p:strVal val="#ppt_x"/>
                                          </p:val>
                                        </p:tav>
                                        <p:tav tm="100000">
                                          <p:val>
                                            <p:strVal val="#ppt_x"/>
                                          </p:val>
                                        </p:tav>
                                      </p:tavLst>
                                    </p:anim>
                                    <p:anim calcmode="lin" valueType="num">
                                      <p:cBhvr additive="base">
                                        <p:cTn id="6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additive="base">
                                        <p:cTn id="65" dur="500" fill="hold"/>
                                        <p:tgtEl>
                                          <p:spTgt spid="26"/>
                                        </p:tgtEl>
                                        <p:attrNameLst>
                                          <p:attrName>ppt_x</p:attrName>
                                        </p:attrNameLst>
                                      </p:cBhvr>
                                      <p:tavLst>
                                        <p:tav tm="0">
                                          <p:val>
                                            <p:strVal val="#ppt_x"/>
                                          </p:val>
                                        </p:tav>
                                        <p:tav tm="100000">
                                          <p:val>
                                            <p:strVal val="#ppt_x"/>
                                          </p:val>
                                        </p:tav>
                                      </p:tavLst>
                                    </p:anim>
                                    <p:anim calcmode="lin" valueType="num">
                                      <p:cBhvr additive="base">
                                        <p:cTn id="66"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28"/>
                                        </p:tgtEl>
                                        <p:attrNameLst>
                                          <p:attrName>style.visibility</p:attrName>
                                        </p:attrNameLst>
                                      </p:cBhvr>
                                      <p:to>
                                        <p:strVal val="visible"/>
                                      </p:to>
                                    </p:set>
                                    <p:anim calcmode="lin" valueType="num">
                                      <p:cBhvr additive="base">
                                        <p:cTn id="71" dur="500" fill="hold"/>
                                        <p:tgtEl>
                                          <p:spTgt spid="28"/>
                                        </p:tgtEl>
                                        <p:attrNameLst>
                                          <p:attrName>ppt_x</p:attrName>
                                        </p:attrNameLst>
                                      </p:cBhvr>
                                      <p:tavLst>
                                        <p:tav tm="0">
                                          <p:val>
                                            <p:strVal val="#ppt_x"/>
                                          </p:val>
                                        </p:tav>
                                        <p:tav tm="100000">
                                          <p:val>
                                            <p:strVal val="#ppt_x"/>
                                          </p:val>
                                        </p:tav>
                                      </p:tavLst>
                                    </p:anim>
                                    <p:anim calcmode="lin" valueType="num">
                                      <p:cBhvr additive="base">
                                        <p:cTn id="72"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grpId="0" nodeType="clickEffect">
                                  <p:stCondLst>
                                    <p:cond delay="0"/>
                                  </p:stCondLst>
                                  <p:childTnLst>
                                    <p:set>
                                      <p:cBhvr>
                                        <p:cTn id="76" dur="1" fill="hold">
                                          <p:stCondLst>
                                            <p:cond delay="0"/>
                                          </p:stCondLst>
                                        </p:cTn>
                                        <p:tgtEl>
                                          <p:spTgt spid="29"/>
                                        </p:tgtEl>
                                        <p:attrNameLst>
                                          <p:attrName>style.visibility</p:attrName>
                                        </p:attrNameLst>
                                      </p:cBhvr>
                                      <p:to>
                                        <p:strVal val="visible"/>
                                      </p:to>
                                    </p:set>
                                    <p:animEffect transition="in" filter="fade">
                                      <p:cBhvr>
                                        <p:cTn id="77" dur="1000"/>
                                        <p:tgtEl>
                                          <p:spTgt spid="29"/>
                                        </p:tgtEl>
                                      </p:cBhvr>
                                    </p:animEffect>
                                    <p:anim calcmode="lin" valueType="num">
                                      <p:cBhvr>
                                        <p:cTn id="78" dur="1000" fill="hold"/>
                                        <p:tgtEl>
                                          <p:spTgt spid="29"/>
                                        </p:tgtEl>
                                        <p:attrNameLst>
                                          <p:attrName>ppt_x</p:attrName>
                                        </p:attrNameLst>
                                      </p:cBhvr>
                                      <p:tavLst>
                                        <p:tav tm="0">
                                          <p:val>
                                            <p:strVal val="#ppt_x"/>
                                          </p:val>
                                        </p:tav>
                                        <p:tav tm="100000">
                                          <p:val>
                                            <p:strVal val="#ppt_x"/>
                                          </p:val>
                                        </p:tav>
                                      </p:tavLst>
                                    </p:anim>
                                    <p:anim calcmode="lin" valueType="num">
                                      <p:cBhvr>
                                        <p:cTn id="79"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0" grpId="0"/>
      <p:bldP spid="21" grpId="0"/>
      <p:bldP spid="22" grpId="0"/>
      <p:bldP spid="23" grpId="0"/>
      <p:bldP spid="24" grpId="0"/>
      <p:bldP spid="25" grpId="0"/>
      <p:bldP spid="26" grpId="0"/>
      <p:bldP spid="27" grpId="0"/>
      <p:bldP spid="28" grpId="0"/>
      <p:bldP spid="29" grpId="0"/>
    </p:bldLst>
  </p:timing>
</p:sld>
</file>

<file path=ppt/slides/slide8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矩形 1"/>
          <p:cNvSpPr>
            <a:spLocks noChangeArrowheads="1"/>
          </p:cNvSpPr>
          <p:nvPr/>
        </p:nvSpPr>
        <p:spPr bwMode="auto">
          <a:xfrm>
            <a:off x="781051" y="1011768"/>
            <a:ext cx="770572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想一想：第一次赛马，田忌为什么失败了？</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3" name="矩形 2"/>
          <p:cNvSpPr/>
          <p:nvPr/>
        </p:nvSpPr>
        <p:spPr>
          <a:xfrm>
            <a:off x="781051" y="2660652"/>
            <a:ext cx="7705725" cy="481785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marL="0" marR="0" lvl="0" indent="0" algn="l" defTabSz="1219200" rtl="0" eaLnBrk="1" fontAlgn="base" latinLnBrk="0" hangingPunct="1">
              <a:lnSpc>
                <a:spcPct val="120000"/>
              </a:lnSpc>
              <a:spcBef>
                <a:spcPct val="20000"/>
              </a:spcBef>
              <a:spcAft>
                <a:spcPct val="0"/>
              </a:spcAft>
              <a:buClrTx/>
              <a:buSzTx/>
              <a:buFontTx/>
              <a:buNone/>
              <a:defRPr/>
            </a:pPr>
            <a:r>
              <a:rPr kumimoji="1"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    齐威王每个等级的马都比田忌的强，可是比赛的时候却是“依次派出上等马、中等马和下等马”。田忌只凭马力，不用智谋，方法不当，所以失败了。</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矩形 1"/>
          <p:cNvSpPr>
            <a:spLocks noChangeArrowheads="1"/>
          </p:cNvSpPr>
          <p:nvPr/>
        </p:nvSpPr>
        <p:spPr bwMode="auto">
          <a:xfrm>
            <a:off x="576264" y="1020233"/>
            <a:ext cx="8148637"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细心的孙膑此时发现了什么？</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3" name="矩形 2"/>
          <p:cNvSpPr/>
          <p:nvPr/>
        </p:nvSpPr>
        <p:spPr>
          <a:xfrm>
            <a:off x="576264" y="1818218"/>
            <a:ext cx="8148637" cy="16675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marL="0" marR="0" lvl="0" indent="0" algn="l" defTabSz="1219200" rtl="0" eaLnBrk="1" fontAlgn="base" latinLnBrk="0" hangingPunct="1">
              <a:lnSpc>
                <a:spcPct val="120000"/>
              </a:lnSpc>
              <a:spcBef>
                <a:spcPct val="20000"/>
              </a:spcBef>
              <a:spcAft>
                <a:spcPct val="0"/>
              </a:spcAft>
              <a:buClrTx/>
              <a:buSzTx/>
              <a:buFontTx/>
              <a:buNone/>
              <a:defRPr/>
            </a:pPr>
            <a:r>
              <a:rPr kumimoji="1"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    从刚才的情形看，齐威王的马比你的马</a:t>
            </a:r>
            <a:r>
              <a:rPr kumimoji="1" lang="zh-CN" altLang="en-US"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快不了多少</a:t>
            </a:r>
            <a:r>
              <a:rPr kumimoji="1"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哇</a:t>
            </a:r>
            <a:r>
              <a:rPr kumimoji="1" lang="en-US" altLang="zh-CN"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a:t>
            </a:r>
            <a:endParaRPr kumimoji="1"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endParaRPr>
          </a:p>
        </p:txBody>
      </p:sp>
      <p:sp>
        <p:nvSpPr>
          <p:cNvPr id="4" name="椭圆 3"/>
          <p:cNvSpPr/>
          <p:nvPr/>
        </p:nvSpPr>
        <p:spPr>
          <a:xfrm>
            <a:off x="3101975" y="2724152"/>
            <a:ext cx="914400" cy="643467"/>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5" name="矩形 4"/>
          <p:cNvSpPr>
            <a:spLocks noChangeArrowheads="1"/>
          </p:cNvSpPr>
          <p:nvPr/>
        </p:nvSpPr>
        <p:spPr bwMode="auto">
          <a:xfrm>
            <a:off x="576264" y="3414185"/>
            <a:ext cx="8148637"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你能推测出孙膑还准备说什么吗？</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6" name="矩形 5"/>
          <p:cNvSpPr/>
          <p:nvPr/>
        </p:nvSpPr>
        <p:spPr>
          <a:xfrm>
            <a:off x="576263" y="4195233"/>
            <a:ext cx="7991475" cy="2455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marL="0" marR="0" lvl="0" indent="0" algn="l" defTabSz="1219200" rtl="0" eaLnBrk="1" fontAlgn="base" latinLnBrk="0" hangingPunct="1">
              <a:lnSpc>
                <a:spcPct val="120000"/>
              </a:lnSpc>
              <a:spcBef>
                <a:spcPct val="20000"/>
              </a:spcBef>
              <a:spcAft>
                <a:spcPct val="0"/>
              </a:spcAft>
              <a:buClrTx/>
              <a:buSzTx/>
              <a:buFontTx/>
              <a:buNone/>
              <a:defRPr/>
            </a:pPr>
            <a:r>
              <a:rPr kumimoji="1"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    </a:t>
            </a:r>
            <a:r>
              <a:rPr kumimoji="1" lang="en-US" altLang="zh-CN"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a:t>
            </a:r>
            <a:r>
              <a:rPr kumimoji="1"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你们双方同一等级的马实力相差不大，如果改变比赛策略，是能够取得胜利的。</a:t>
            </a:r>
            <a:r>
              <a:rPr kumimoji="1" lang="en-US" altLang="zh-CN"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a:t>
            </a:r>
            <a:endParaRPr kumimoji="1"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barn(inVertical)">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p:bldP spid="6"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文本框 3"/>
          <p:cNvSpPr txBox="1">
            <a:spLocks noChangeArrowheads="1"/>
          </p:cNvSpPr>
          <p:nvPr/>
        </p:nvSpPr>
        <p:spPr bwMode="auto">
          <a:xfrm>
            <a:off x="611188" y="1483784"/>
            <a:ext cx="8064500"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黑体" panose="02010609060101010101" pitchFamily="49" charset="-122"/>
                <a:ea typeface="黑体" panose="02010609060101010101" pitchFamily="49" charset="-122"/>
              </a:rPr>
              <a:t>    再读课文，理清文章结构层次，说一说：文章可以分成哪几个部分？</a:t>
            </a:r>
          </a:p>
        </p:txBody>
      </p:sp>
      <p:grpSp>
        <p:nvGrpSpPr>
          <p:cNvPr id="2" name="组合 6"/>
          <p:cNvGrpSpPr/>
          <p:nvPr/>
        </p:nvGrpSpPr>
        <p:grpSpPr bwMode="auto">
          <a:xfrm>
            <a:off x="395289" y="548218"/>
            <a:ext cx="2471737" cy="800100"/>
            <a:chOff x="1939528" y="748904"/>
            <a:chExt cx="2472408" cy="600075"/>
          </a:xfrm>
        </p:grpSpPr>
        <p:sp>
          <p:nvSpPr>
            <p:cNvPr id="6" name="任意多边形 5"/>
            <p:cNvSpPr/>
            <p:nvPr>
              <p:custDataLst>
                <p:tags r:id="rId1"/>
              </p:custDataLst>
            </p:nvPr>
          </p:nvSpPr>
          <p:spPr>
            <a:xfrm>
              <a:off x="1939528" y="748904"/>
              <a:ext cx="584359"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整</a:t>
              </a:r>
            </a:p>
          </p:txBody>
        </p:sp>
        <p:sp>
          <p:nvSpPr>
            <p:cNvPr id="7" name="任意多边形 6"/>
            <p:cNvSpPr/>
            <p:nvPr>
              <p:custDataLst>
                <p:tags r:id="rId2"/>
              </p:custDataLst>
            </p:nvPr>
          </p:nvSpPr>
          <p:spPr>
            <a:xfrm>
              <a:off x="2569936" y="748904"/>
              <a:ext cx="584359"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体</a:t>
              </a:r>
            </a:p>
          </p:txBody>
        </p:sp>
        <p:sp>
          <p:nvSpPr>
            <p:cNvPr id="8" name="任意多边形 7"/>
            <p:cNvSpPr/>
            <p:nvPr>
              <p:custDataLst>
                <p:tags r:id="rId3"/>
              </p:custDataLst>
            </p:nvPr>
          </p:nvSpPr>
          <p:spPr>
            <a:xfrm>
              <a:off x="3197169" y="748904"/>
              <a:ext cx="584359"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感</a:t>
              </a:r>
            </a:p>
          </p:txBody>
        </p:sp>
        <p:sp>
          <p:nvSpPr>
            <p:cNvPr id="9" name="任意多边形 8"/>
            <p:cNvSpPr/>
            <p:nvPr>
              <p:custDataLst>
                <p:tags r:id="rId4"/>
              </p:custDataLst>
            </p:nvPr>
          </p:nvSpPr>
          <p:spPr>
            <a:xfrm>
              <a:off x="3827577" y="748904"/>
              <a:ext cx="584359"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知</a:t>
              </a:r>
            </a:p>
          </p:txBody>
        </p:sp>
      </p:grpSp>
      <p:sp>
        <p:nvSpPr>
          <p:cNvPr id="10" name="矩形 9"/>
          <p:cNvSpPr/>
          <p:nvPr/>
        </p:nvSpPr>
        <p:spPr>
          <a:xfrm>
            <a:off x="611189" y="5010151"/>
            <a:ext cx="6514925" cy="748666"/>
          </a:xfrm>
          <a:prstGeom prst="rect">
            <a:avLst/>
          </a:prstGeom>
        </p:spPr>
        <p:txBody>
          <a:bodyPr wrap="none">
            <a:spAutoFit/>
          </a:bodyPr>
          <a:lstStyle/>
          <a:p>
            <a:pPr defTabSz="1219200" eaLnBrk="0" fontAlgn="base" hangingPunct="0">
              <a:spcBef>
                <a:spcPct val="0"/>
              </a:spcBef>
              <a:spcAft>
                <a:spcPct val="0"/>
              </a:spcAft>
              <a:defRPr/>
            </a:pPr>
            <a:r>
              <a:rPr lang="zh-CN" altLang="en-US" sz="4265" b="1" dirty="0">
                <a:solidFill>
                  <a:srgbClr val="0000FF"/>
                </a:solidFill>
                <a:latin typeface="等线" panose="02010600030101010101" pitchFamily="2" charset="-122"/>
                <a:ea typeface="等线" panose="02010600030101010101" pitchFamily="2" charset="-122"/>
              </a:rPr>
              <a:t>第二部分（     </a:t>
            </a:r>
            <a:r>
              <a:rPr lang="en-US" altLang="zh-CN" sz="4265" b="1" dirty="0">
                <a:solidFill>
                  <a:srgbClr val="0000FF"/>
                </a:solidFill>
                <a:latin typeface="等线" panose="02010600030101010101" pitchFamily="2" charset="-122"/>
                <a:ea typeface="等线" panose="02010600030101010101" pitchFamily="2" charset="-122"/>
              </a:rPr>
              <a:t>    </a:t>
            </a:r>
            <a:r>
              <a:rPr lang="zh-CN" altLang="en-US" sz="4265" b="1" dirty="0">
                <a:solidFill>
                  <a:srgbClr val="0000FF"/>
                </a:solidFill>
                <a:latin typeface="等线" panose="02010600030101010101" pitchFamily="2" charset="-122"/>
                <a:ea typeface="等线" panose="02010600030101010101" pitchFamily="2" charset="-122"/>
              </a:rPr>
              <a:t>）：</a:t>
            </a:r>
            <a:endParaRPr lang="zh-CN" altLang="en-US" sz="4265" dirty="0">
              <a:solidFill>
                <a:srgbClr val="0000FF"/>
              </a:solidFill>
              <a:latin typeface="Calibri" panose="020F0502020204030204" pitchFamily="34" charset="0"/>
              <a:ea typeface="宋体" panose="02010600030101010101" pitchFamily="2" charset="-122"/>
            </a:endParaRPr>
          </a:p>
        </p:txBody>
      </p:sp>
      <p:sp>
        <p:nvSpPr>
          <p:cNvPr id="11" name="矩形 10"/>
          <p:cNvSpPr/>
          <p:nvPr/>
        </p:nvSpPr>
        <p:spPr>
          <a:xfrm>
            <a:off x="611189" y="3481917"/>
            <a:ext cx="5136342" cy="748666"/>
          </a:xfrm>
          <a:prstGeom prst="rect">
            <a:avLst/>
          </a:prstGeom>
        </p:spPr>
        <p:txBody>
          <a:bodyPr wrap="none">
            <a:spAutoFit/>
          </a:bodyPr>
          <a:lstStyle/>
          <a:p>
            <a:pPr defTabSz="1219200" eaLnBrk="0" fontAlgn="base" hangingPunct="0">
              <a:spcBef>
                <a:spcPct val="0"/>
              </a:spcBef>
              <a:spcAft>
                <a:spcPct val="0"/>
              </a:spcAft>
              <a:defRPr/>
            </a:pPr>
            <a:r>
              <a:rPr lang="zh-CN" altLang="en-US" sz="4265" b="1" dirty="0">
                <a:solidFill>
                  <a:srgbClr val="0000FF"/>
                </a:solidFill>
                <a:latin typeface="等线" panose="02010600030101010101" pitchFamily="2" charset="-122"/>
                <a:ea typeface="等线" panose="02010600030101010101" pitchFamily="2" charset="-122"/>
              </a:rPr>
              <a:t>第一部分（</a:t>
            </a:r>
            <a:r>
              <a:rPr lang="en-US" altLang="zh-CN" sz="4265" b="1" dirty="0">
                <a:solidFill>
                  <a:srgbClr val="0000FF"/>
                </a:solidFill>
                <a:latin typeface="等线" panose="02010600030101010101" pitchFamily="2" charset="-122"/>
                <a:ea typeface="等线" panose="02010600030101010101" pitchFamily="2" charset="-122"/>
              </a:rPr>
              <a:t>    </a:t>
            </a:r>
            <a:r>
              <a:rPr lang="zh-CN" altLang="en-US" sz="4265" b="1" dirty="0">
                <a:solidFill>
                  <a:srgbClr val="0000FF"/>
                </a:solidFill>
                <a:latin typeface="等线" panose="02010600030101010101" pitchFamily="2" charset="-122"/>
                <a:ea typeface="等线" panose="02010600030101010101" pitchFamily="2" charset="-122"/>
              </a:rPr>
              <a:t>）：</a:t>
            </a:r>
            <a:endParaRPr lang="zh-CN" altLang="en-US" sz="4265" dirty="0">
              <a:solidFill>
                <a:srgbClr val="0000FF"/>
              </a:solidFill>
              <a:latin typeface="Calibri" panose="020F0502020204030204" pitchFamily="34" charset="0"/>
              <a:ea typeface="宋体" panose="02010600030101010101" pitchFamily="2" charset="-122"/>
            </a:endParaRPr>
          </a:p>
        </p:txBody>
      </p:sp>
      <p:sp>
        <p:nvSpPr>
          <p:cNvPr id="12" name="文本框 11"/>
          <p:cNvSpPr txBox="1">
            <a:spLocks noChangeArrowheads="1"/>
          </p:cNvSpPr>
          <p:nvPr/>
        </p:nvSpPr>
        <p:spPr bwMode="auto">
          <a:xfrm>
            <a:off x="4211638" y="3346451"/>
            <a:ext cx="446405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总写人人都爱自己故乡的月亮。</a:t>
            </a:r>
          </a:p>
        </p:txBody>
      </p:sp>
      <p:sp>
        <p:nvSpPr>
          <p:cNvPr id="13" name="矩形 12"/>
          <p:cNvSpPr/>
          <p:nvPr/>
        </p:nvSpPr>
        <p:spPr>
          <a:xfrm>
            <a:off x="2700338" y="4993217"/>
            <a:ext cx="1285929" cy="748666"/>
          </a:xfrm>
          <a:prstGeom prst="rect">
            <a:avLst/>
          </a:prstGeom>
        </p:spPr>
        <p:txBody>
          <a:bodyPr wrap="none">
            <a:spAutoFit/>
          </a:bodyPr>
          <a:lstStyle/>
          <a:p>
            <a:pPr defTabSz="1219200" eaLnBrk="0" fontAlgn="base" hangingPunct="0">
              <a:spcBef>
                <a:spcPct val="0"/>
              </a:spcBef>
              <a:spcAft>
                <a:spcPct val="0"/>
              </a:spcAft>
              <a:defRPr/>
            </a:pPr>
            <a:r>
              <a:rPr lang="en-US" altLang="zh-CN" sz="4265" b="1" dirty="0">
                <a:solidFill>
                  <a:srgbClr val="0000FF"/>
                </a:solidFill>
                <a:latin typeface="等线" panose="02010600030101010101" pitchFamily="2" charset="-122"/>
                <a:ea typeface="等线" panose="02010600030101010101" pitchFamily="2" charset="-122"/>
              </a:rPr>
              <a:t>2</a:t>
            </a:r>
            <a:r>
              <a:rPr lang="zh-CN" altLang="en-US" sz="4265" b="1" dirty="0">
                <a:solidFill>
                  <a:srgbClr val="0000FF"/>
                </a:solidFill>
                <a:latin typeface="等线" panose="02010600030101010101" pitchFamily="2" charset="-122"/>
                <a:ea typeface="等线" panose="02010600030101010101" pitchFamily="2" charset="-122"/>
              </a:rPr>
              <a:t>～</a:t>
            </a:r>
            <a:r>
              <a:rPr lang="en-US" altLang="zh-CN" sz="4265" b="1" dirty="0">
                <a:solidFill>
                  <a:srgbClr val="0000FF"/>
                </a:solidFill>
                <a:latin typeface="等线" panose="02010600030101010101" pitchFamily="2" charset="-122"/>
                <a:ea typeface="等线" panose="02010600030101010101" pitchFamily="2" charset="-122"/>
              </a:rPr>
              <a:t>4</a:t>
            </a:r>
            <a:endParaRPr lang="zh-CN" altLang="en-US" sz="4265" dirty="0">
              <a:solidFill>
                <a:srgbClr val="0000FF"/>
              </a:solidFill>
              <a:latin typeface="Calibri" panose="020F0502020204030204" pitchFamily="34" charset="0"/>
              <a:ea typeface="宋体" panose="02010600030101010101" pitchFamily="2" charset="-122"/>
            </a:endParaRPr>
          </a:p>
        </p:txBody>
      </p:sp>
      <p:sp>
        <p:nvSpPr>
          <p:cNvPr id="14" name="文本框 13"/>
          <p:cNvSpPr txBox="1">
            <a:spLocks noChangeArrowheads="1"/>
          </p:cNvSpPr>
          <p:nvPr/>
        </p:nvSpPr>
        <p:spPr bwMode="auto">
          <a:xfrm>
            <a:off x="4211638" y="5010151"/>
            <a:ext cx="446405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写作者对故乡与童年的回忆。</a:t>
            </a:r>
          </a:p>
        </p:txBody>
      </p:sp>
      <p:sp>
        <p:nvSpPr>
          <p:cNvPr id="15" name="矩形 14"/>
          <p:cNvSpPr/>
          <p:nvPr/>
        </p:nvSpPr>
        <p:spPr>
          <a:xfrm>
            <a:off x="2700338" y="3465440"/>
            <a:ext cx="460382" cy="748666"/>
          </a:xfrm>
          <a:prstGeom prst="rect">
            <a:avLst/>
          </a:prstGeom>
        </p:spPr>
        <p:txBody>
          <a:bodyPr wrap="none">
            <a:spAutoFit/>
          </a:bodyPr>
          <a:lstStyle/>
          <a:p>
            <a:pPr defTabSz="1219200" eaLnBrk="0" fontAlgn="base" hangingPunct="0">
              <a:spcBef>
                <a:spcPct val="0"/>
              </a:spcBef>
              <a:spcAft>
                <a:spcPct val="0"/>
              </a:spcAft>
              <a:defRPr/>
            </a:pPr>
            <a:r>
              <a:rPr lang="en-US" altLang="zh-CN" sz="4265" b="1" dirty="0">
                <a:solidFill>
                  <a:srgbClr val="0000FF"/>
                </a:solidFill>
                <a:latin typeface="等线" panose="02010600030101010101" pitchFamily="2" charset="-122"/>
                <a:ea typeface="等线" panose="02010600030101010101" pitchFamily="2" charset="-122"/>
              </a:rPr>
              <a:t>1</a:t>
            </a:r>
            <a:endParaRPr lang="zh-CN" altLang="en-US" sz="4265" dirty="0">
              <a:solidFill>
                <a:srgbClr val="0000FF"/>
              </a:solidFill>
              <a:latin typeface="Calibri" panose="020F0502020204030204" pitchFamily="34" charset="0"/>
              <a:ea typeface="宋体" panose="02010600030101010101" pitchFamily="2" charset="-122"/>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wipe(down)">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down)">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down)">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ipe(down)">
                                      <p:cBhvr>
                                        <p:cTn id="3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Lst>
  </p:timing>
</p:sld>
</file>

<file path=ppt/slides/slide8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a:spLocks noChangeArrowheads="1"/>
          </p:cNvSpPr>
          <p:nvPr/>
        </p:nvSpPr>
        <p:spPr bwMode="auto">
          <a:xfrm>
            <a:off x="3519489" y="918634"/>
            <a:ext cx="5081587"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在孙膑的建议下，田忌是怎样进行第二次赛马的？</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nvGrpSpPr>
          <p:cNvPr id="3" name="组合 2"/>
          <p:cNvGrpSpPr/>
          <p:nvPr/>
        </p:nvGrpSpPr>
        <p:grpSpPr bwMode="auto">
          <a:xfrm>
            <a:off x="330201" y="1123950"/>
            <a:ext cx="3260725" cy="2294833"/>
            <a:chOff x="2124106" y="3147814"/>
            <a:chExt cx="3259419" cy="1721125"/>
          </a:xfrm>
        </p:grpSpPr>
        <p:sp>
          <p:nvSpPr>
            <p:cNvPr id="4" name="椭圆 3"/>
            <p:cNvSpPr/>
            <p:nvPr/>
          </p:nvSpPr>
          <p:spPr>
            <a:xfrm>
              <a:off x="2124106" y="3147814"/>
              <a:ext cx="3259419" cy="914400"/>
            </a:xfrm>
            <a:prstGeom prst="ellipse">
              <a:avLst/>
            </a:prstGeom>
          </p:spPr>
          <p:style>
            <a:lnRef idx="1">
              <a:schemeClr val="accent3"/>
            </a:lnRef>
            <a:fillRef idx="2">
              <a:schemeClr val="accent3"/>
            </a:fillRef>
            <a:effectRef idx="1">
              <a:schemeClr val="accent3"/>
            </a:effectRef>
            <a:fontRef idx="minor">
              <a:schemeClr val="dk1"/>
            </a:fontRef>
          </p:style>
          <p:txBody>
            <a:bodyPr anchor="ctr"/>
            <a:lstStyle/>
            <a:p>
              <a:pPr marL="0" marR="0" lvl="0" indent="0" algn="ctr" defTabSz="12192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9460" name="文本框 13"/>
            <p:cNvSpPr txBox="1">
              <a:spLocks noChangeArrowheads="1"/>
            </p:cNvSpPr>
            <p:nvPr/>
          </p:nvSpPr>
          <p:spPr bwMode="auto">
            <a:xfrm>
              <a:off x="2124453" y="3175110"/>
              <a:ext cx="3187433" cy="16938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58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第二次赛马</a:t>
              </a:r>
              <a:endParaRPr kumimoji="0" lang="en-US" altLang="zh-CN" sz="58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endParaRPr>
            </a:p>
          </p:txBody>
        </p:sp>
      </p:grpSp>
      <p:graphicFrame>
        <p:nvGraphicFramePr>
          <p:cNvPr id="6" name="表格 5"/>
          <p:cNvGraphicFramePr>
            <a:graphicFrameLocks noGrp="1"/>
          </p:cNvGraphicFramePr>
          <p:nvPr/>
        </p:nvGraphicFramePr>
        <p:xfrm>
          <a:off x="3052764" y="2540000"/>
          <a:ext cx="5805487" cy="3820588"/>
        </p:xfrm>
        <a:graphic>
          <a:graphicData uri="http://schemas.openxmlformats.org/drawingml/2006/table">
            <a:tbl>
              <a:tblPr firstRow="1" bandRow="1">
                <a:tableStyleId>{22838BEF-8BB2-4498-84A7-C5851F593DF1}</a:tableStyleId>
              </a:tblPr>
              <a:tblGrid>
                <a:gridCol w="1917493"/>
                <a:gridCol w="1943997"/>
                <a:gridCol w="1943997"/>
              </a:tblGrid>
              <a:tr h="955147">
                <a:tc>
                  <a:txBody>
                    <a:bodyPr/>
                    <a:lstStyle/>
                    <a:p>
                      <a:pPr algn="ctr"/>
                      <a:r>
                        <a:rPr lang="zh-CN" altLang="en-US" sz="4800" dirty="0">
                          <a:latin typeface="黑体" panose="02010609060101010101" pitchFamily="49" charset="-122"/>
                          <a:ea typeface="黑体" panose="02010609060101010101" pitchFamily="49" charset="-122"/>
                        </a:rPr>
                        <a:t>齐威王</a:t>
                      </a:r>
                    </a:p>
                  </a:txBody>
                  <a:tcPr marL="91448" marR="91448" marT="60957" marB="60957"/>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zh-CN" altLang="en-US" sz="4800" dirty="0">
                          <a:latin typeface="黑体" panose="02010609060101010101" pitchFamily="49" charset="-122"/>
                          <a:ea typeface="黑体" panose="02010609060101010101" pitchFamily="49" charset="-122"/>
                        </a:rPr>
                        <a:t>田忌</a:t>
                      </a:r>
                    </a:p>
                  </a:txBody>
                  <a:tcPr marL="91448" marR="91448" marT="60957" marB="60957"/>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zh-CN" altLang="en-US" sz="4800" dirty="0">
                          <a:latin typeface="黑体" panose="02010609060101010101" pitchFamily="49" charset="-122"/>
                          <a:ea typeface="黑体" panose="02010609060101010101" pitchFamily="49" charset="-122"/>
                        </a:rPr>
                        <a:t>结果</a:t>
                      </a:r>
                    </a:p>
                  </a:txBody>
                  <a:tcPr marL="91448" marR="91448" marT="60957" marB="60957"/>
                </a:tc>
              </a:tr>
              <a:tr h="955147">
                <a:tc>
                  <a:txBody>
                    <a:bodyPr/>
                    <a:lstStyle/>
                    <a:p>
                      <a:endParaRPr lang="zh-CN" altLang="en-US" sz="2400"/>
                    </a:p>
                  </a:txBody>
                  <a:tcPr marL="91448" marR="91448" marT="60957" marB="60957"/>
                </a:tc>
                <a:tc>
                  <a:txBody>
                    <a:bodyPr/>
                    <a:lstStyle/>
                    <a:p>
                      <a:endParaRPr lang="zh-CN" altLang="en-US" sz="2400"/>
                    </a:p>
                  </a:txBody>
                  <a:tcPr marL="91448" marR="91448" marT="60957" marB="60957"/>
                </a:tc>
                <a:tc>
                  <a:txBody>
                    <a:bodyPr/>
                    <a:lstStyle/>
                    <a:p>
                      <a:endParaRPr lang="zh-CN" altLang="en-US" sz="2400"/>
                    </a:p>
                  </a:txBody>
                  <a:tcPr marL="91448" marR="91448" marT="60957" marB="60957"/>
                </a:tc>
              </a:tr>
              <a:tr h="955147">
                <a:tc>
                  <a:txBody>
                    <a:bodyPr/>
                    <a:lstStyle/>
                    <a:p>
                      <a:endParaRPr lang="zh-CN" altLang="en-US" sz="2400"/>
                    </a:p>
                  </a:txBody>
                  <a:tcPr marL="91448" marR="91448" marT="60957" marB="60957"/>
                </a:tc>
                <a:tc>
                  <a:txBody>
                    <a:bodyPr/>
                    <a:lstStyle/>
                    <a:p>
                      <a:endParaRPr lang="zh-CN" altLang="en-US" sz="2400"/>
                    </a:p>
                  </a:txBody>
                  <a:tcPr marL="91448" marR="91448" marT="60957" marB="60957"/>
                </a:tc>
                <a:tc>
                  <a:txBody>
                    <a:bodyPr/>
                    <a:lstStyle/>
                    <a:p>
                      <a:endParaRPr lang="zh-CN" altLang="en-US" sz="2400"/>
                    </a:p>
                  </a:txBody>
                  <a:tcPr marL="91448" marR="91448" marT="60957" marB="60957"/>
                </a:tc>
              </a:tr>
              <a:tr h="955147">
                <a:tc>
                  <a:txBody>
                    <a:bodyPr/>
                    <a:lstStyle/>
                    <a:p>
                      <a:endParaRPr lang="zh-CN" altLang="en-US" sz="2400"/>
                    </a:p>
                  </a:txBody>
                  <a:tcPr marL="91448" marR="91448" marT="60957" marB="60957"/>
                </a:tc>
                <a:tc>
                  <a:txBody>
                    <a:bodyPr/>
                    <a:lstStyle/>
                    <a:p>
                      <a:endParaRPr lang="zh-CN" altLang="en-US" sz="2400"/>
                    </a:p>
                  </a:txBody>
                  <a:tcPr marL="91448" marR="91448" marT="60957" marB="60957"/>
                </a:tc>
                <a:tc>
                  <a:txBody>
                    <a:bodyPr/>
                    <a:lstStyle/>
                    <a:p>
                      <a:endParaRPr lang="zh-CN" altLang="en-US" sz="2400" dirty="0"/>
                    </a:p>
                  </a:txBody>
                  <a:tcPr marL="91448" marR="91448" marT="60957" marB="60957"/>
                </a:tc>
              </a:tr>
            </a:tbl>
          </a:graphicData>
        </a:graphic>
      </p:graphicFrame>
      <p:sp>
        <p:nvSpPr>
          <p:cNvPr id="7" name="Rectangle 56"/>
          <p:cNvSpPr>
            <a:spLocks noChangeArrowheads="1"/>
          </p:cNvSpPr>
          <p:nvPr/>
        </p:nvSpPr>
        <p:spPr bwMode="auto">
          <a:xfrm>
            <a:off x="3295651" y="3587751"/>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1" lang="zh-CN" altLang="en-US"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上等马</a:t>
            </a:r>
          </a:p>
        </p:txBody>
      </p:sp>
      <p:sp>
        <p:nvSpPr>
          <p:cNvPr id="8" name="Rectangle 57"/>
          <p:cNvSpPr>
            <a:spLocks noChangeArrowheads="1"/>
          </p:cNvSpPr>
          <p:nvPr/>
        </p:nvSpPr>
        <p:spPr bwMode="auto">
          <a:xfrm>
            <a:off x="3295651" y="4536017"/>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0" fontAlgn="base" latinLnBrk="0" hangingPunct="0">
              <a:lnSpc>
                <a:spcPct val="100000"/>
              </a:lnSpc>
              <a:spcBef>
                <a:spcPct val="20000"/>
              </a:spcBef>
              <a:spcAft>
                <a:spcPct val="0"/>
              </a:spcAft>
              <a:buClrTx/>
              <a:buSzTx/>
              <a:buFontTx/>
              <a:buNone/>
              <a:defRPr/>
            </a:pPr>
            <a:r>
              <a:rPr kumimoji="1" lang="zh-CN" altLang="en-US" sz="4265" b="1" i="0" u="none" strike="noStrike" kern="1200" cap="none" spc="0" normalizeH="0" baseline="0" noProof="0" dirty="0">
                <a:ln>
                  <a:noFill/>
                </a:ln>
                <a:solidFill>
                  <a:srgbClr val="008000"/>
                </a:solidFill>
                <a:effectLst/>
                <a:uLnTx/>
                <a:uFillTx/>
                <a:latin typeface="等线 Light" panose="02010600030101010101" pitchFamily="2" charset="-122"/>
                <a:ea typeface="等线 Light" panose="02010600030101010101" pitchFamily="2" charset="-122"/>
                <a:cs typeface="+mn-cs"/>
              </a:rPr>
              <a:t>中等马</a:t>
            </a:r>
          </a:p>
        </p:txBody>
      </p:sp>
      <p:sp>
        <p:nvSpPr>
          <p:cNvPr id="9" name="Rectangle 58"/>
          <p:cNvSpPr>
            <a:spLocks noChangeArrowheads="1"/>
          </p:cNvSpPr>
          <p:nvPr/>
        </p:nvSpPr>
        <p:spPr bwMode="auto">
          <a:xfrm>
            <a:off x="3302002" y="5516033"/>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0" fontAlgn="base" latinLnBrk="0" hangingPunct="0">
              <a:lnSpc>
                <a:spcPct val="100000"/>
              </a:lnSpc>
              <a:spcBef>
                <a:spcPct val="20000"/>
              </a:spcBef>
              <a:spcAft>
                <a:spcPct val="0"/>
              </a:spcAft>
              <a:buClrTx/>
              <a:buSzTx/>
              <a:buFontTx/>
              <a:buNone/>
              <a:defRPr/>
            </a:pPr>
            <a:r>
              <a:rPr kumimoji="1"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下等马</a:t>
            </a:r>
          </a:p>
        </p:txBody>
      </p:sp>
      <p:sp>
        <p:nvSpPr>
          <p:cNvPr id="10" name="Rectangle 59"/>
          <p:cNvSpPr>
            <a:spLocks noChangeArrowheads="1"/>
          </p:cNvSpPr>
          <p:nvPr/>
        </p:nvSpPr>
        <p:spPr bwMode="auto">
          <a:xfrm>
            <a:off x="5219701" y="3587751"/>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1" lang="zh-CN" altLang="en-US"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下等马</a:t>
            </a:r>
          </a:p>
        </p:txBody>
      </p:sp>
      <p:sp>
        <p:nvSpPr>
          <p:cNvPr id="11" name="Rectangle 60"/>
          <p:cNvSpPr>
            <a:spLocks noChangeArrowheads="1"/>
          </p:cNvSpPr>
          <p:nvPr/>
        </p:nvSpPr>
        <p:spPr bwMode="auto">
          <a:xfrm>
            <a:off x="5219701" y="4536017"/>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0" fontAlgn="base" latinLnBrk="0" hangingPunct="0">
              <a:lnSpc>
                <a:spcPct val="100000"/>
              </a:lnSpc>
              <a:spcBef>
                <a:spcPct val="20000"/>
              </a:spcBef>
              <a:spcAft>
                <a:spcPct val="0"/>
              </a:spcAft>
              <a:buClrTx/>
              <a:buSzTx/>
              <a:buFontTx/>
              <a:buNone/>
              <a:defRPr/>
            </a:pPr>
            <a:r>
              <a:rPr kumimoji="1" lang="zh-CN" altLang="en-US" sz="4265" b="1" i="0" u="none" strike="noStrike" kern="1200" cap="none" spc="0" normalizeH="0" baseline="0" noProof="0" dirty="0">
                <a:ln>
                  <a:noFill/>
                </a:ln>
                <a:solidFill>
                  <a:srgbClr val="008000"/>
                </a:solidFill>
                <a:effectLst/>
                <a:uLnTx/>
                <a:uFillTx/>
                <a:latin typeface="等线 Light" panose="02010600030101010101" pitchFamily="2" charset="-122"/>
                <a:ea typeface="等线 Light" panose="02010600030101010101" pitchFamily="2" charset="-122"/>
                <a:cs typeface="+mn-cs"/>
              </a:rPr>
              <a:t>上等马</a:t>
            </a:r>
          </a:p>
        </p:txBody>
      </p:sp>
      <p:sp>
        <p:nvSpPr>
          <p:cNvPr id="12" name="Rectangle 61"/>
          <p:cNvSpPr>
            <a:spLocks noChangeArrowheads="1"/>
          </p:cNvSpPr>
          <p:nvPr/>
        </p:nvSpPr>
        <p:spPr bwMode="auto">
          <a:xfrm>
            <a:off x="7202489" y="3587751"/>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1" lang="zh-CN" altLang="en-US" sz="4265" b="1" i="0" u="none" strike="noStrike" kern="1200" cap="none" spc="0" normalizeH="0" baseline="0" noProof="0" dirty="0">
                <a:ln>
                  <a:noFill/>
                </a:ln>
                <a:solidFill>
                  <a:srgbClr val="FF0000"/>
                </a:solidFill>
                <a:effectLst/>
                <a:uLnTx/>
                <a:uFillTx/>
                <a:latin typeface="等线 Light" panose="02010600030101010101" pitchFamily="2" charset="-122"/>
                <a:ea typeface="等线 Light" panose="02010600030101010101" pitchFamily="2" charset="-122"/>
                <a:cs typeface="+mn-cs"/>
              </a:rPr>
              <a:t>田忌败</a:t>
            </a:r>
          </a:p>
        </p:txBody>
      </p:sp>
      <p:sp>
        <p:nvSpPr>
          <p:cNvPr id="13" name="Rectangle 62"/>
          <p:cNvSpPr>
            <a:spLocks noChangeArrowheads="1"/>
          </p:cNvSpPr>
          <p:nvPr/>
        </p:nvSpPr>
        <p:spPr bwMode="auto">
          <a:xfrm>
            <a:off x="5219701" y="5516033"/>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0" fontAlgn="base" latinLnBrk="0" hangingPunct="0">
              <a:lnSpc>
                <a:spcPct val="100000"/>
              </a:lnSpc>
              <a:spcBef>
                <a:spcPct val="20000"/>
              </a:spcBef>
              <a:spcAft>
                <a:spcPct val="0"/>
              </a:spcAft>
              <a:buClrTx/>
              <a:buSzTx/>
              <a:buFontTx/>
              <a:buNone/>
              <a:defRPr/>
            </a:pPr>
            <a:r>
              <a:rPr kumimoji="1"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中等马</a:t>
            </a:r>
          </a:p>
        </p:txBody>
      </p:sp>
      <p:sp>
        <p:nvSpPr>
          <p:cNvPr id="14" name="Rectangle 63"/>
          <p:cNvSpPr>
            <a:spLocks noChangeArrowheads="1"/>
          </p:cNvSpPr>
          <p:nvPr/>
        </p:nvSpPr>
        <p:spPr bwMode="auto">
          <a:xfrm>
            <a:off x="7239001" y="4536017"/>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1" lang="zh-CN" altLang="en-US" sz="4265" b="1" i="0" u="none" strike="noStrike" kern="1200" cap="none" spc="0" normalizeH="0" baseline="0" noProof="0" dirty="0">
                <a:ln>
                  <a:noFill/>
                </a:ln>
                <a:solidFill>
                  <a:srgbClr val="FF0000"/>
                </a:solidFill>
                <a:effectLst/>
                <a:uLnTx/>
                <a:uFillTx/>
                <a:latin typeface="等线 Light" panose="02010600030101010101" pitchFamily="2" charset="-122"/>
                <a:ea typeface="等线 Light" panose="02010600030101010101" pitchFamily="2" charset="-122"/>
                <a:cs typeface="+mn-cs"/>
              </a:rPr>
              <a:t>田忌胜</a:t>
            </a:r>
          </a:p>
        </p:txBody>
      </p:sp>
      <p:sp>
        <p:nvSpPr>
          <p:cNvPr id="15" name="Rectangle 64"/>
          <p:cNvSpPr>
            <a:spLocks noChangeArrowheads="1"/>
          </p:cNvSpPr>
          <p:nvPr/>
        </p:nvSpPr>
        <p:spPr bwMode="auto">
          <a:xfrm>
            <a:off x="7239001" y="5516033"/>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1" lang="zh-CN" altLang="en-US" sz="4265" b="1" i="0" u="none" strike="noStrike" kern="1200" cap="none" spc="0" normalizeH="0" baseline="0" noProof="0" dirty="0">
                <a:ln>
                  <a:noFill/>
                </a:ln>
                <a:solidFill>
                  <a:srgbClr val="FF0000"/>
                </a:solidFill>
                <a:effectLst/>
                <a:uLnTx/>
                <a:uFillTx/>
                <a:latin typeface="等线 Light" panose="02010600030101010101" pitchFamily="2" charset="-122"/>
                <a:ea typeface="等线 Light" panose="02010600030101010101" pitchFamily="2" charset="-122"/>
                <a:cs typeface="+mn-cs"/>
              </a:rPr>
              <a:t>田忌胜</a:t>
            </a:r>
          </a:p>
        </p:txBody>
      </p:sp>
      <p:sp>
        <p:nvSpPr>
          <p:cNvPr id="16" name="文本框 15"/>
          <p:cNvSpPr txBox="1">
            <a:spLocks noChangeArrowheads="1"/>
          </p:cNvSpPr>
          <p:nvPr/>
        </p:nvSpPr>
        <p:spPr bwMode="auto">
          <a:xfrm>
            <a:off x="195263" y="3962401"/>
            <a:ext cx="284797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田忌</a:t>
            </a: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2</a:t>
            </a: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a:t>
            </a: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1</a:t>
            </a: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获胜。</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nodeType="click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barn(inVertical)">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2"/>
                                        </p:tgtEl>
                                        <p:attrNameLst>
                                          <p:attrName>style.visibility</p:attrName>
                                        </p:attrNameLst>
                                      </p:cBhvr>
                                      <p:to>
                                        <p:strVal val="visible"/>
                                      </p:to>
                                    </p:set>
                                    <p:anim calcmode="lin" valueType="num">
                                      <p:cBhvr additive="base">
                                        <p:cTn id="33" dur="500" fill="hold"/>
                                        <p:tgtEl>
                                          <p:spTgt spid="12"/>
                                        </p:tgtEl>
                                        <p:attrNameLst>
                                          <p:attrName>ppt_x</p:attrName>
                                        </p:attrNameLst>
                                      </p:cBhvr>
                                      <p:tavLst>
                                        <p:tav tm="0">
                                          <p:val>
                                            <p:strVal val="#ppt_x"/>
                                          </p:val>
                                        </p:tav>
                                        <p:tav tm="100000">
                                          <p:val>
                                            <p:strVal val="#ppt_x"/>
                                          </p:val>
                                        </p:tav>
                                      </p:tavLst>
                                    </p:anim>
                                    <p:anim calcmode="lin" valueType="num">
                                      <p:cBhvr additive="base">
                                        <p:cTn id="3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500" fill="hold"/>
                                        <p:tgtEl>
                                          <p:spTgt spid="8"/>
                                        </p:tgtEl>
                                        <p:attrNameLst>
                                          <p:attrName>ppt_x</p:attrName>
                                        </p:attrNameLst>
                                      </p:cBhvr>
                                      <p:tavLst>
                                        <p:tav tm="0">
                                          <p:val>
                                            <p:strVal val="#ppt_x"/>
                                          </p:val>
                                        </p:tav>
                                        <p:tav tm="100000">
                                          <p:val>
                                            <p:strVal val="#ppt_x"/>
                                          </p:val>
                                        </p:tav>
                                      </p:tavLst>
                                    </p:anim>
                                    <p:anim calcmode="lin" valueType="num">
                                      <p:cBhvr additive="base">
                                        <p:cTn id="4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1"/>
                                        </p:tgtEl>
                                        <p:attrNameLst>
                                          <p:attrName>style.visibility</p:attrName>
                                        </p:attrNameLst>
                                      </p:cBhvr>
                                      <p:to>
                                        <p:strVal val="visible"/>
                                      </p:to>
                                    </p:set>
                                    <p:anim calcmode="lin" valueType="num">
                                      <p:cBhvr additive="base">
                                        <p:cTn id="45" dur="500" fill="hold"/>
                                        <p:tgtEl>
                                          <p:spTgt spid="11"/>
                                        </p:tgtEl>
                                        <p:attrNameLst>
                                          <p:attrName>ppt_x</p:attrName>
                                        </p:attrNameLst>
                                      </p:cBhvr>
                                      <p:tavLst>
                                        <p:tav tm="0">
                                          <p:val>
                                            <p:strVal val="#ppt_x"/>
                                          </p:val>
                                        </p:tav>
                                        <p:tav tm="100000">
                                          <p:val>
                                            <p:strVal val="#ppt_x"/>
                                          </p:val>
                                        </p:tav>
                                      </p:tavLst>
                                    </p:anim>
                                    <p:anim calcmode="lin" valueType="num">
                                      <p:cBhvr additive="base">
                                        <p:cTn id="4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500" fill="hold"/>
                                        <p:tgtEl>
                                          <p:spTgt spid="14"/>
                                        </p:tgtEl>
                                        <p:attrNameLst>
                                          <p:attrName>ppt_x</p:attrName>
                                        </p:attrNameLst>
                                      </p:cBhvr>
                                      <p:tavLst>
                                        <p:tav tm="0">
                                          <p:val>
                                            <p:strVal val="#ppt_x"/>
                                          </p:val>
                                        </p:tav>
                                        <p:tav tm="100000">
                                          <p:val>
                                            <p:strVal val="#ppt_x"/>
                                          </p:val>
                                        </p:tav>
                                      </p:tavLst>
                                    </p:anim>
                                    <p:anim calcmode="lin" valueType="num">
                                      <p:cBhvr additive="base">
                                        <p:cTn id="5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additive="base">
                                        <p:cTn id="57" dur="500" fill="hold"/>
                                        <p:tgtEl>
                                          <p:spTgt spid="9"/>
                                        </p:tgtEl>
                                        <p:attrNameLst>
                                          <p:attrName>ppt_x</p:attrName>
                                        </p:attrNameLst>
                                      </p:cBhvr>
                                      <p:tavLst>
                                        <p:tav tm="0">
                                          <p:val>
                                            <p:strVal val="#ppt_x"/>
                                          </p:val>
                                        </p:tav>
                                        <p:tav tm="100000">
                                          <p:val>
                                            <p:strVal val="#ppt_x"/>
                                          </p:val>
                                        </p:tav>
                                      </p:tavLst>
                                    </p:anim>
                                    <p:anim calcmode="lin" valueType="num">
                                      <p:cBhvr additive="base">
                                        <p:cTn id="5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additive="base">
                                        <p:cTn id="63" dur="500" fill="hold"/>
                                        <p:tgtEl>
                                          <p:spTgt spid="13"/>
                                        </p:tgtEl>
                                        <p:attrNameLst>
                                          <p:attrName>ppt_x</p:attrName>
                                        </p:attrNameLst>
                                      </p:cBhvr>
                                      <p:tavLst>
                                        <p:tav tm="0">
                                          <p:val>
                                            <p:strVal val="#ppt_x"/>
                                          </p:val>
                                        </p:tav>
                                        <p:tav tm="100000">
                                          <p:val>
                                            <p:strVal val="#ppt_x"/>
                                          </p:val>
                                        </p:tav>
                                      </p:tavLst>
                                    </p:anim>
                                    <p:anim calcmode="lin" valueType="num">
                                      <p:cBhvr additive="base">
                                        <p:cTn id="6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15"/>
                                        </p:tgtEl>
                                        <p:attrNameLst>
                                          <p:attrName>style.visibility</p:attrName>
                                        </p:attrNameLst>
                                      </p:cBhvr>
                                      <p:to>
                                        <p:strVal val="visible"/>
                                      </p:to>
                                    </p:set>
                                    <p:anim calcmode="lin" valueType="num">
                                      <p:cBhvr additive="base">
                                        <p:cTn id="69" dur="500" fill="hold"/>
                                        <p:tgtEl>
                                          <p:spTgt spid="15"/>
                                        </p:tgtEl>
                                        <p:attrNameLst>
                                          <p:attrName>ppt_x</p:attrName>
                                        </p:attrNameLst>
                                      </p:cBhvr>
                                      <p:tavLst>
                                        <p:tav tm="0">
                                          <p:val>
                                            <p:strVal val="#ppt_x"/>
                                          </p:val>
                                        </p:tav>
                                        <p:tav tm="100000">
                                          <p:val>
                                            <p:strVal val="#ppt_x"/>
                                          </p:val>
                                        </p:tav>
                                      </p:tavLst>
                                    </p:anim>
                                    <p:anim calcmode="lin" valueType="num">
                                      <p:cBhvr additive="base">
                                        <p:cTn id="7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42" presetClass="entr" presetSubtype="0" fill="hold" grpId="0" nodeType="clickEffect">
                                  <p:stCondLst>
                                    <p:cond delay="0"/>
                                  </p:stCondLst>
                                  <p:childTnLst>
                                    <p:set>
                                      <p:cBhvr>
                                        <p:cTn id="74" dur="1" fill="hold">
                                          <p:stCondLst>
                                            <p:cond delay="0"/>
                                          </p:stCondLst>
                                        </p:cTn>
                                        <p:tgtEl>
                                          <p:spTgt spid="16"/>
                                        </p:tgtEl>
                                        <p:attrNameLst>
                                          <p:attrName>style.visibility</p:attrName>
                                        </p:attrNameLst>
                                      </p:cBhvr>
                                      <p:to>
                                        <p:strVal val="visible"/>
                                      </p:to>
                                    </p:set>
                                    <p:animEffect transition="in" filter="fade">
                                      <p:cBhvr>
                                        <p:cTn id="75" dur="1000"/>
                                        <p:tgtEl>
                                          <p:spTgt spid="16"/>
                                        </p:tgtEl>
                                      </p:cBhvr>
                                    </p:animEffect>
                                    <p:anim calcmode="lin" valueType="num">
                                      <p:cBhvr>
                                        <p:cTn id="76" dur="1000" fill="hold"/>
                                        <p:tgtEl>
                                          <p:spTgt spid="16"/>
                                        </p:tgtEl>
                                        <p:attrNameLst>
                                          <p:attrName>ppt_x</p:attrName>
                                        </p:attrNameLst>
                                      </p:cBhvr>
                                      <p:tavLst>
                                        <p:tav tm="0">
                                          <p:val>
                                            <p:strVal val="#ppt_x"/>
                                          </p:val>
                                        </p:tav>
                                        <p:tav tm="100000">
                                          <p:val>
                                            <p:strVal val="#ppt_x"/>
                                          </p:val>
                                        </p:tav>
                                      </p:tavLst>
                                    </p:anim>
                                    <p:anim calcmode="lin" valueType="num">
                                      <p:cBhvr>
                                        <p:cTn id="77"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p:bldP spid="8" grpId="0"/>
      <p:bldP spid="9" grpId="0"/>
      <p:bldP spid="10" grpId="0"/>
      <p:bldP spid="11" grpId="0"/>
      <p:bldP spid="12" grpId="0"/>
      <p:bldP spid="13" grpId="0"/>
      <p:bldP spid="14" grpId="0"/>
      <p:bldP spid="15" grpId="0"/>
      <p:bldP spid="16" grpId="0"/>
    </p:bldLst>
  </p:timing>
</p:sld>
</file>

<file path=ppt/slides/slide8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矩形 1"/>
          <p:cNvSpPr>
            <a:spLocks noChangeArrowheads="1"/>
          </p:cNvSpPr>
          <p:nvPr/>
        </p:nvSpPr>
        <p:spPr bwMode="auto">
          <a:xfrm>
            <a:off x="576263" y="1045635"/>
            <a:ext cx="799147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比较两次赛马的经过，有什么相同与不同之处？</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3" name="矩形 2"/>
          <p:cNvSpPr/>
          <p:nvPr/>
        </p:nvSpPr>
        <p:spPr>
          <a:xfrm>
            <a:off x="576263" y="2607734"/>
            <a:ext cx="7991475" cy="41615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marL="0" marR="0" lvl="0" indent="0" algn="l" defTabSz="1219200" rtl="0" eaLnBrk="1" fontAlgn="base" latinLnBrk="0" hangingPunct="1">
              <a:lnSpc>
                <a:spcPct val="120000"/>
              </a:lnSpc>
              <a:spcBef>
                <a:spcPct val="20000"/>
              </a:spcBef>
              <a:spcAft>
                <a:spcPct val="0"/>
              </a:spcAft>
              <a:buClrTx/>
              <a:buSzTx/>
              <a:buFontTx/>
              <a:buNone/>
              <a:defRPr/>
            </a:pPr>
            <a:r>
              <a:rPr kumimoji="1"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    </a:t>
            </a:r>
            <a:r>
              <a:rPr kumimoji="1" lang="zh-CN" altLang="en-US"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相同之处：</a:t>
            </a:r>
            <a:r>
              <a:rPr kumimoji="1" lang="en-US" altLang="zh-CN"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①</a:t>
            </a:r>
            <a:r>
              <a:rPr kumimoji="1"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马各自都划分了等级。②齐威王的马出场顺序未变。</a:t>
            </a:r>
          </a:p>
          <a:p>
            <a:pPr marL="0" marR="0" lvl="0" indent="0" algn="l" defTabSz="1219200" rtl="0" eaLnBrk="1" fontAlgn="base" latinLnBrk="0" hangingPunct="1">
              <a:lnSpc>
                <a:spcPct val="120000"/>
              </a:lnSpc>
              <a:spcBef>
                <a:spcPct val="20000"/>
              </a:spcBef>
              <a:spcAft>
                <a:spcPct val="0"/>
              </a:spcAft>
              <a:buClrTx/>
              <a:buSzTx/>
              <a:buFontTx/>
              <a:buNone/>
              <a:defRPr/>
            </a:pPr>
            <a:r>
              <a:rPr kumimoji="1"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    </a:t>
            </a:r>
            <a:r>
              <a:rPr kumimoji="1" lang="zh-CN" altLang="en-US"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不同之处：</a:t>
            </a:r>
            <a:r>
              <a:rPr kumimoji="1" lang="en-US" altLang="zh-CN"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①</a:t>
            </a:r>
            <a:r>
              <a:rPr kumimoji="1"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田忌的马改变了出场顺序。②比赛的结果不同。</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矩形 1"/>
          <p:cNvSpPr>
            <a:spLocks noChangeArrowheads="1"/>
          </p:cNvSpPr>
          <p:nvPr/>
        </p:nvSpPr>
        <p:spPr bwMode="auto">
          <a:xfrm>
            <a:off x="750889" y="1028701"/>
            <a:ext cx="7991475"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孙膑和田忌的思维方法有什么不一样？从中可以看出孙膑是一个什么样的人？</a:t>
            </a:r>
          </a:p>
        </p:txBody>
      </p:sp>
      <p:sp>
        <p:nvSpPr>
          <p:cNvPr id="3" name="矩形 2"/>
          <p:cNvSpPr/>
          <p:nvPr/>
        </p:nvSpPr>
        <p:spPr>
          <a:xfrm>
            <a:off x="750888" y="2622552"/>
            <a:ext cx="7708900" cy="403027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marL="0" marR="0" lvl="0" indent="0" algn="l" defTabSz="1219200" rtl="0" eaLnBrk="1" fontAlgn="base" latinLnBrk="0" hangingPunct="1">
              <a:lnSpc>
                <a:spcPct val="120000"/>
              </a:lnSpc>
              <a:spcBef>
                <a:spcPct val="20000"/>
              </a:spcBef>
              <a:spcAft>
                <a:spcPct val="0"/>
              </a:spcAft>
              <a:buClrTx/>
              <a:buSzTx/>
              <a:buFontTx/>
              <a:buNone/>
              <a:defRPr/>
            </a:pPr>
            <a:r>
              <a:rPr kumimoji="1"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    对于再次赛马，田忌想到的办法是换马，而孙膑想到的是调换马的出场顺序。可见孙膑是一个善于观察、勤于思考、足智多谋的人。</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矩形 1"/>
          <p:cNvSpPr>
            <a:spLocks noChangeArrowheads="1"/>
          </p:cNvSpPr>
          <p:nvPr/>
        </p:nvSpPr>
        <p:spPr bwMode="auto">
          <a:xfrm>
            <a:off x="473075" y="901702"/>
            <a:ext cx="836295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0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深入探究</a:t>
            </a: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：孙膑谋划的策略与齐威王的性格特点有关系吗？</a:t>
            </a:r>
          </a:p>
        </p:txBody>
      </p:sp>
      <p:sp>
        <p:nvSpPr>
          <p:cNvPr id="3" name="矩形 2"/>
          <p:cNvSpPr/>
          <p:nvPr/>
        </p:nvSpPr>
        <p:spPr>
          <a:xfrm>
            <a:off x="473075" y="2393952"/>
            <a:ext cx="8362950" cy="452431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marL="0" marR="0" lvl="0" indent="0" algn="l" defTabSz="1219200" rtl="0" eaLnBrk="1" fontAlgn="base" latinLnBrk="0" hangingPunct="1">
              <a:lnSpc>
                <a:spcPct val="120000"/>
              </a:lnSpc>
              <a:spcBef>
                <a:spcPct val="20000"/>
              </a:spcBef>
              <a:spcAft>
                <a:spcPct val="0"/>
              </a:spcAft>
              <a:buClrTx/>
              <a:buSzTx/>
              <a:buFontTx/>
              <a:buNone/>
              <a:defRPr/>
            </a:pPr>
            <a:r>
              <a:rPr kumimoji="1" lang="zh-CN" altLang="en-US" sz="4000"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    有关系。齐威王盲目骄傲，只凭马力，不善智谋。孙膑正是抓住了这一点，判断齐威王安排马的出场顺序不变，制定出对战策略，才赢得第二次比赛的胜利。齐威王的骄傲轻敌是孙膑计策得以实施的原因。</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矩形 1"/>
          <p:cNvSpPr>
            <a:spLocks noChangeArrowheads="1"/>
          </p:cNvSpPr>
          <p:nvPr/>
        </p:nvSpPr>
        <p:spPr bwMode="auto">
          <a:xfrm>
            <a:off x="330201" y="933452"/>
            <a:ext cx="848360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拓展思维</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：孙膑的办法妙在哪里？为什么田忌和齐威王想不到呢？</a:t>
            </a:r>
          </a:p>
        </p:txBody>
      </p:sp>
      <p:sp>
        <p:nvSpPr>
          <p:cNvPr id="3" name="矩形 2"/>
          <p:cNvSpPr/>
          <p:nvPr/>
        </p:nvSpPr>
        <p:spPr>
          <a:xfrm>
            <a:off x="330201" y="2563286"/>
            <a:ext cx="8483600" cy="481785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marL="0" marR="0" lvl="0" indent="0" algn="l" defTabSz="1219200" rtl="0" eaLnBrk="1" fontAlgn="base" latinLnBrk="0" hangingPunct="1">
              <a:lnSpc>
                <a:spcPct val="120000"/>
              </a:lnSpc>
              <a:spcBef>
                <a:spcPct val="20000"/>
              </a:spcBef>
              <a:spcAft>
                <a:spcPct val="0"/>
              </a:spcAft>
              <a:buClrTx/>
              <a:buSzTx/>
              <a:buFontTx/>
              <a:buNone/>
              <a:defRPr/>
            </a:pPr>
            <a:r>
              <a:rPr kumimoji="1"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    孙膑的办法妙在能发挥优势，以己之长克人之短。田忌失败后只是一味懊恼，不分析失败的原因，不思考对策；齐威王骄傲大意，根本没有发现对手与自己的力量相差很小。</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矩形 1"/>
          <p:cNvSpPr>
            <a:spLocks noChangeArrowheads="1"/>
          </p:cNvSpPr>
          <p:nvPr/>
        </p:nvSpPr>
        <p:spPr bwMode="auto">
          <a:xfrm>
            <a:off x="323851" y="895352"/>
            <a:ext cx="856932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讨论</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：如果你是齐威王，你能赢得第二次赛马吗？</a:t>
            </a:r>
          </a:p>
        </p:txBody>
      </p:sp>
      <p:graphicFrame>
        <p:nvGraphicFramePr>
          <p:cNvPr id="4" name="表格 3"/>
          <p:cNvGraphicFramePr>
            <a:graphicFrameLocks noGrp="1"/>
          </p:cNvGraphicFramePr>
          <p:nvPr/>
        </p:nvGraphicFramePr>
        <p:xfrm>
          <a:off x="2132013" y="2053167"/>
          <a:ext cx="6553199" cy="3680884"/>
        </p:xfrm>
        <a:graphic>
          <a:graphicData uri="http://schemas.openxmlformats.org/drawingml/2006/table">
            <a:tbl>
              <a:tblPr firstRow="1" bandRow="1">
                <a:tableStyleId>{22838BEF-8BB2-4498-84A7-C5851F593DF1}</a:tableStyleId>
              </a:tblPr>
              <a:tblGrid>
                <a:gridCol w="2184400"/>
                <a:gridCol w="2184400"/>
                <a:gridCol w="2184400"/>
              </a:tblGrid>
              <a:tr h="920221">
                <a:tc>
                  <a:txBody>
                    <a:bodyPr/>
                    <a:lstStyle/>
                    <a:p>
                      <a:pPr algn="ctr"/>
                      <a:r>
                        <a:rPr lang="zh-CN" altLang="en-US" sz="4800" dirty="0">
                          <a:latin typeface="黑体" panose="02010609060101010101" pitchFamily="49" charset="-122"/>
                          <a:ea typeface="黑体" panose="02010609060101010101" pitchFamily="49" charset="-122"/>
                        </a:rPr>
                        <a:t>齐威王</a:t>
                      </a:r>
                    </a:p>
                  </a:txBody>
                  <a:tcPr marL="91465" marR="91465" marT="60977" marB="60977"/>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zh-CN" altLang="en-US" sz="4800" dirty="0">
                          <a:latin typeface="黑体" panose="02010609060101010101" pitchFamily="49" charset="-122"/>
                          <a:ea typeface="黑体" panose="02010609060101010101" pitchFamily="49" charset="-122"/>
                        </a:rPr>
                        <a:t>田忌</a:t>
                      </a:r>
                    </a:p>
                  </a:txBody>
                  <a:tcPr marL="91465" marR="91465" marT="60977" marB="60977"/>
                </a:tc>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lang="zh-CN" altLang="en-US" sz="4800" dirty="0">
                          <a:latin typeface="黑体" panose="02010609060101010101" pitchFamily="49" charset="-122"/>
                          <a:ea typeface="黑体" panose="02010609060101010101" pitchFamily="49" charset="-122"/>
                        </a:rPr>
                        <a:t>结果</a:t>
                      </a:r>
                    </a:p>
                  </a:txBody>
                  <a:tcPr marL="91465" marR="91465" marT="60977" marB="60977"/>
                </a:tc>
              </a:tr>
              <a:tr h="920221">
                <a:tc>
                  <a:txBody>
                    <a:bodyPr/>
                    <a:lstStyle/>
                    <a:p>
                      <a:endParaRPr lang="zh-CN" altLang="en-US" sz="2400"/>
                    </a:p>
                  </a:txBody>
                  <a:tcPr marL="91465" marR="91465" marT="60977" marB="60977"/>
                </a:tc>
                <a:tc>
                  <a:txBody>
                    <a:bodyPr/>
                    <a:lstStyle/>
                    <a:p>
                      <a:endParaRPr lang="zh-CN" altLang="en-US" sz="2400"/>
                    </a:p>
                  </a:txBody>
                  <a:tcPr marL="91465" marR="91465" marT="60977" marB="60977"/>
                </a:tc>
                <a:tc>
                  <a:txBody>
                    <a:bodyPr/>
                    <a:lstStyle/>
                    <a:p>
                      <a:endParaRPr lang="zh-CN" altLang="en-US" sz="2400" dirty="0"/>
                    </a:p>
                  </a:txBody>
                  <a:tcPr marL="91465" marR="91465" marT="60977" marB="60977"/>
                </a:tc>
              </a:tr>
              <a:tr h="920221">
                <a:tc>
                  <a:txBody>
                    <a:bodyPr/>
                    <a:lstStyle/>
                    <a:p>
                      <a:endParaRPr lang="zh-CN" altLang="en-US" sz="2400"/>
                    </a:p>
                  </a:txBody>
                  <a:tcPr marL="91465" marR="91465" marT="60977" marB="60977"/>
                </a:tc>
                <a:tc>
                  <a:txBody>
                    <a:bodyPr/>
                    <a:lstStyle/>
                    <a:p>
                      <a:endParaRPr lang="zh-CN" altLang="en-US" sz="2400"/>
                    </a:p>
                  </a:txBody>
                  <a:tcPr marL="91465" marR="91465" marT="60977" marB="60977"/>
                </a:tc>
                <a:tc>
                  <a:txBody>
                    <a:bodyPr/>
                    <a:lstStyle/>
                    <a:p>
                      <a:endParaRPr lang="zh-CN" altLang="en-US" sz="2400"/>
                    </a:p>
                  </a:txBody>
                  <a:tcPr marL="91465" marR="91465" marT="60977" marB="60977"/>
                </a:tc>
              </a:tr>
              <a:tr h="920221">
                <a:tc>
                  <a:txBody>
                    <a:bodyPr/>
                    <a:lstStyle/>
                    <a:p>
                      <a:endParaRPr lang="zh-CN" altLang="en-US" sz="2400" dirty="0"/>
                    </a:p>
                  </a:txBody>
                  <a:tcPr marL="91465" marR="91465" marT="60977" marB="60977"/>
                </a:tc>
                <a:tc>
                  <a:txBody>
                    <a:bodyPr/>
                    <a:lstStyle/>
                    <a:p>
                      <a:endParaRPr lang="zh-CN" altLang="en-US" sz="2400"/>
                    </a:p>
                  </a:txBody>
                  <a:tcPr marL="91465" marR="91465" marT="60977" marB="60977"/>
                </a:tc>
                <a:tc>
                  <a:txBody>
                    <a:bodyPr/>
                    <a:lstStyle/>
                    <a:p>
                      <a:endParaRPr lang="zh-CN" altLang="en-US" sz="2400" dirty="0"/>
                    </a:p>
                  </a:txBody>
                  <a:tcPr marL="91465" marR="91465" marT="60977" marB="60977"/>
                </a:tc>
              </a:tr>
            </a:tbl>
          </a:graphicData>
        </a:graphic>
      </p:graphicFrame>
      <p:sp>
        <p:nvSpPr>
          <p:cNvPr id="5" name="Rectangle 56"/>
          <p:cNvSpPr>
            <a:spLocks noChangeArrowheads="1"/>
          </p:cNvSpPr>
          <p:nvPr/>
        </p:nvSpPr>
        <p:spPr bwMode="auto">
          <a:xfrm>
            <a:off x="2492377" y="3039533"/>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1" lang="zh-CN" altLang="en-US"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上等马</a:t>
            </a:r>
          </a:p>
        </p:txBody>
      </p:sp>
      <p:sp>
        <p:nvSpPr>
          <p:cNvPr id="6" name="Rectangle 57"/>
          <p:cNvSpPr>
            <a:spLocks noChangeArrowheads="1"/>
          </p:cNvSpPr>
          <p:nvPr/>
        </p:nvSpPr>
        <p:spPr bwMode="auto">
          <a:xfrm>
            <a:off x="2492377" y="3958167"/>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0" fontAlgn="base" latinLnBrk="0" hangingPunct="0">
              <a:lnSpc>
                <a:spcPct val="100000"/>
              </a:lnSpc>
              <a:spcBef>
                <a:spcPct val="20000"/>
              </a:spcBef>
              <a:spcAft>
                <a:spcPct val="0"/>
              </a:spcAft>
              <a:buClrTx/>
              <a:buSzTx/>
              <a:buFontTx/>
              <a:buNone/>
              <a:defRPr/>
            </a:pPr>
            <a:r>
              <a:rPr kumimoji="1" lang="zh-CN" altLang="en-US" sz="4265" b="1" i="0" u="none" strike="noStrike" kern="1200" cap="none" spc="0" normalizeH="0" baseline="0" noProof="0" dirty="0">
                <a:ln>
                  <a:noFill/>
                </a:ln>
                <a:solidFill>
                  <a:srgbClr val="008000"/>
                </a:solidFill>
                <a:effectLst/>
                <a:uLnTx/>
                <a:uFillTx/>
                <a:latin typeface="等线 Light" panose="02010600030101010101" pitchFamily="2" charset="-122"/>
                <a:ea typeface="等线 Light" panose="02010600030101010101" pitchFamily="2" charset="-122"/>
                <a:cs typeface="+mn-cs"/>
              </a:rPr>
              <a:t>下等马</a:t>
            </a:r>
          </a:p>
        </p:txBody>
      </p:sp>
      <p:sp>
        <p:nvSpPr>
          <p:cNvPr id="7" name="Rectangle 58"/>
          <p:cNvSpPr>
            <a:spLocks noChangeArrowheads="1"/>
          </p:cNvSpPr>
          <p:nvPr/>
        </p:nvSpPr>
        <p:spPr bwMode="auto">
          <a:xfrm>
            <a:off x="2498726" y="4889500"/>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0" fontAlgn="base" latinLnBrk="0" hangingPunct="0">
              <a:lnSpc>
                <a:spcPct val="100000"/>
              </a:lnSpc>
              <a:spcBef>
                <a:spcPct val="20000"/>
              </a:spcBef>
              <a:spcAft>
                <a:spcPct val="0"/>
              </a:spcAft>
              <a:buClrTx/>
              <a:buSzTx/>
              <a:buFontTx/>
              <a:buNone/>
              <a:defRPr/>
            </a:pPr>
            <a:r>
              <a:rPr kumimoji="1"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中等马</a:t>
            </a:r>
          </a:p>
        </p:txBody>
      </p:sp>
      <p:sp>
        <p:nvSpPr>
          <p:cNvPr id="8" name="Rectangle 59"/>
          <p:cNvSpPr>
            <a:spLocks noChangeArrowheads="1"/>
          </p:cNvSpPr>
          <p:nvPr/>
        </p:nvSpPr>
        <p:spPr bwMode="auto">
          <a:xfrm>
            <a:off x="4687889" y="3039533"/>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r>
              <a:rPr kumimoji="1" lang="zh-CN" altLang="en-US" sz="4265" b="1" i="0" u="none" strike="noStrike" kern="1200" cap="none" spc="0" normalizeH="0" baseline="0" noProof="0" dirty="0">
                <a:ln>
                  <a:noFill/>
                </a:ln>
                <a:solidFill>
                  <a:srgbClr val="FF00FF"/>
                </a:solidFill>
                <a:effectLst/>
                <a:uLnTx/>
                <a:uFillTx/>
                <a:latin typeface="等线 Light" panose="02010600030101010101" pitchFamily="2" charset="-122"/>
                <a:ea typeface="等线 Light" panose="02010600030101010101" pitchFamily="2" charset="-122"/>
                <a:cs typeface="+mn-cs"/>
              </a:rPr>
              <a:t>下等马</a:t>
            </a:r>
          </a:p>
        </p:txBody>
      </p:sp>
      <p:sp>
        <p:nvSpPr>
          <p:cNvPr id="9" name="Rectangle 60"/>
          <p:cNvSpPr>
            <a:spLocks noChangeArrowheads="1"/>
          </p:cNvSpPr>
          <p:nvPr/>
        </p:nvSpPr>
        <p:spPr bwMode="auto">
          <a:xfrm>
            <a:off x="4687889" y="3958167"/>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0" fontAlgn="base" latinLnBrk="0" hangingPunct="0">
              <a:lnSpc>
                <a:spcPct val="100000"/>
              </a:lnSpc>
              <a:spcBef>
                <a:spcPct val="20000"/>
              </a:spcBef>
              <a:spcAft>
                <a:spcPct val="0"/>
              </a:spcAft>
              <a:buClrTx/>
              <a:buSzTx/>
              <a:buFontTx/>
              <a:buNone/>
              <a:defRPr/>
            </a:pPr>
            <a:r>
              <a:rPr kumimoji="1" lang="zh-CN" altLang="en-US" sz="4265" b="1" i="0" u="none" strike="noStrike" kern="1200" cap="none" spc="0" normalizeH="0" baseline="0" noProof="0" dirty="0">
                <a:ln>
                  <a:noFill/>
                </a:ln>
                <a:solidFill>
                  <a:srgbClr val="008000"/>
                </a:solidFill>
                <a:effectLst/>
                <a:uLnTx/>
                <a:uFillTx/>
                <a:latin typeface="等线 Light" panose="02010600030101010101" pitchFamily="2" charset="-122"/>
                <a:ea typeface="等线 Light" panose="02010600030101010101" pitchFamily="2" charset="-122"/>
                <a:cs typeface="+mn-cs"/>
              </a:rPr>
              <a:t>上等马</a:t>
            </a:r>
          </a:p>
        </p:txBody>
      </p:sp>
      <p:sp>
        <p:nvSpPr>
          <p:cNvPr id="10" name="Rectangle 61"/>
          <p:cNvSpPr>
            <a:spLocks noChangeArrowheads="1"/>
          </p:cNvSpPr>
          <p:nvPr/>
        </p:nvSpPr>
        <p:spPr bwMode="auto">
          <a:xfrm>
            <a:off x="6435726" y="3039534"/>
            <a:ext cx="2287588" cy="1405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1" lang="zh-CN" altLang="en-US" sz="4265" b="1" i="0" u="none" strike="noStrike" kern="1200" cap="none" spc="0" normalizeH="0" baseline="0" noProof="0" dirty="0">
                <a:ln>
                  <a:noFill/>
                </a:ln>
                <a:solidFill>
                  <a:srgbClr val="FF0000"/>
                </a:solidFill>
                <a:effectLst/>
                <a:uLnTx/>
                <a:uFillTx/>
                <a:latin typeface="等线 Light" panose="02010600030101010101" pitchFamily="2" charset="-122"/>
                <a:ea typeface="等线 Light" panose="02010600030101010101" pitchFamily="2" charset="-122"/>
                <a:cs typeface="+mn-cs"/>
              </a:rPr>
              <a:t>齐威王胜</a:t>
            </a:r>
          </a:p>
        </p:txBody>
      </p:sp>
      <p:sp>
        <p:nvSpPr>
          <p:cNvPr id="11" name="Rectangle 62"/>
          <p:cNvSpPr>
            <a:spLocks noChangeArrowheads="1"/>
          </p:cNvSpPr>
          <p:nvPr/>
        </p:nvSpPr>
        <p:spPr bwMode="auto">
          <a:xfrm>
            <a:off x="4687889" y="4889500"/>
            <a:ext cx="1834156" cy="748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l" defTabSz="1219200" rtl="0" eaLnBrk="0" fontAlgn="base" latinLnBrk="0" hangingPunct="0">
              <a:lnSpc>
                <a:spcPct val="100000"/>
              </a:lnSpc>
              <a:spcBef>
                <a:spcPct val="20000"/>
              </a:spcBef>
              <a:spcAft>
                <a:spcPct val="0"/>
              </a:spcAft>
              <a:buClrTx/>
              <a:buSzTx/>
              <a:buFontTx/>
              <a:buNone/>
              <a:defRPr/>
            </a:pPr>
            <a:r>
              <a:rPr kumimoji="1"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中等马</a:t>
            </a:r>
          </a:p>
        </p:txBody>
      </p:sp>
      <p:sp>
        <p:nvSpPr>
          <p:cNvPr id="12" name="Rectangle 63"/>
          <p:cNvSpPr>
            <a:spLocks noChangeArrowheads="1"/>
          </p:cNvSpPr>
          <p:nvPr/>
        </p:nvSpPr>
        <p:spPr bwMode="auto">
          <a:xfrm>
            <a:off x="6450014" y="3958167"/>
            <a:ext cx="2268537" cy="1405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1" lang="zh-CN" altLang="en-US" sz="4265" b="1" i="0" u="none" strike="noStrike" kern="1200" cap="none" spc="0" normalizeH="0" baseline="0" noProof="0" dirty="0">
                <a:ln>
                  <a:noFill/>
                </a:ln>
                <a:solidFill>
                  <a:srgbClr val="FF0000"/>
                </a:solidFill>
                <a:effectLst/>
                <a:uLnTx/>
                <a:uFillTx/>
                <a:latin typeface="等线 Light" panose="02010600030101010101" pitchFamily="2" charset="-122"/>
                <a:ea typeface="等线 Light" panose="02010600030101010101" pitchFamily="2" charset="-122"/>
                <a:cs typeface="+mn-cs"/>
              </a:rPr>
              <a:t>齐威王败</a:t>
            </a:r>
          </a:p>
        </p:txBody>
      </p:sp>
      <p:sp>
        <p:nvSpPr>
          <p:cNvPr id="13" name="Rectangle 64"/>
          <p:cNvSpPr>
            <a:spLocks noChangeArrowheads="1"/>
          </p:cNvSpPr>
          <p:nvPr/>
        </p:nvSpPr>
        <p:spPr bwMode="auto">
          <a:xfrm>
            <a:off x="6450014" y="4889501"/>
            <a:ext cx="2268537" cy="1405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eaLnBrk="0" hangingPunct="0">
              <a:defRPr kumimoji="1" sz="2800">
                <a:solidFill>
                  <a:schemeClr val="tx1"/>
                </a:solidFill>
                <a:latin typeface="Times New Roman" panose="02020603050405020304" pitchFamily="18" charset="0"/>
                <a:ea typeface="黑体" panose="02010609060101010101" pitchFamily="49" charset="-122"/>
              </a:defRPr>
            </a:lvl1pPr>
            <a:lvl2pPr marL="742950" indent="-285750" eaLnBrk="0" hangingPunct="0">
              <a:defRPr kumimoji="1" sz="2800">
                <a:solidFill>
                  <a:schemeClr val="tx1"/>
                </a:solidFill>
                <a:latin typeface="Times New Roman" panose="02020603050405020304" pitchFamily="18" charset="0"/>
                <a:ea typeface="黑体" panose="02010609060101010101" pitchFamily="49" charset="-122"/>
              </a:defRPr>
            </a:lvl2pPr>
            <a:lvl3pPr marL="1143000" indent="-228600" eaLnBrk="0" hangingPunct="0">
              <a:defRPr kumimoji="1" sz="2800">
                <a:solidFill>
                  <a:schemeClr val="tx1"/>
                </a:solidFill>
                <a:latin typeface="Times New Roman" panose="02020603050405020304" pitchFamily="18" charset="0"/>
                <a:ea typeface="黑体" panose="02010609060101010101" pitchFamily="49" charset="-122"/>
              </a:defRPr>
            </a:lvl3pPr>
            <a:lvl4pPr marL="1600200" indent="-228600" eaLnBrk="0" hangingPunct="0">
              <a:defRPr kumimoji="1" sz="2800">
                <a:solidFill>
                  <a:schemeClr val="tx1"/>
                </a:solidFill>
                <a:latin typeface="Times New Roman" panose="02020603050405020304" pitchFamily="18" charset="0"/>
                <a:ea typeface="黑体" panose="02010609060101010101" pitchFamily="49" charset="-122"/>
              </a:defRPr>
            </a:lvl4pPr>
            <a:lvl5pPr marL="2057400" indent="-228600" eaLnBrk="0" hangingPunct="0">
              <a:defRPr kumimoji="1" sz="2800">
                <a:solidFill>
                  <a:schemeClr val="tx1"/>
                </a:solidFill>
                <a:latin typeface="Times New Roman" panose="02020603050405020304" pitchFamily="18" charset="0"/>
                <a:ea typeface="黑体" panose="02010609060101010101" pitchFamily="49" charset="-122"/>
              </a:defRPr>
            </a:lvl5pPr>
            <a:lvl6pPr marL="25146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6pPr>
            <a:lvl7pPr marL="29718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7pPr>
            <a:lvl8pPr marL="34290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8pPr>
            <a:lvl9pPr marL="3886200" indent="-228600" eaLnBrk="0" fontAlgn="base" hangingPunct="0">
              <a:spcBef>
                <a:spcPct val="0"/>
              </a:spcBef>
              <a:spcAft>
                <a:spcPct val="0"/>
              </a:spcAft>
              <a:defRPr kumimoji="1" sz="2800">
                <a:solidFill>
                  <a:schemeClr val="tx1"/>
                </a:solidFill>
                <a:latin typeface="Times New Roman" panose="02020603050405020304" pitchFamily="18" charset="0"/>
                <a:ea typeface="黑体" panose="02010609060101010101" pitchFamily="49" charset="-122"/>
              </a:defRPr>
            </a:lvl9pPr>
          </a:lstStyle>
          <a:p>
            <a:pPr marL="0" marR="0" lvl="0" indent="0" algn="ctr" defTabSz="1219200" rtl="0" eaLnBrk="1" fontAlgn="base" latinLnBrk="0" hangingPunct="1">
              <a:lnSpc>
                <a:spcPct val="100000"/>
              </a:lnSpc>
              <a:spcBef>
                <a:spcPct val="0"/>
              </a:spcBef>
              <a:spcAft>
                <a:spcPct val="0"/>
              </a:spcAft>
              <a:buClrTx/>
              <a:buSzTx/>
              <a:buFontTx/>
              <a:buNone/>
              <a:defRPr/>
            </a:pPr>
            <a:r>
              <a:rPr kumimoji="1" lang="zh-CN" altLang="en-US" sz="4265" b="1" i="0" u="none" strike="noStrike" kern="1200" cap="none" spc="0" normalizeH="0" baseline="0" noProof="0" dirty="0">
                <a:ln>
                  <a:noFill/>
                </a:ln>
                <a:solidFill>
                  <a:srgbClr val="FF0000"/>
                </a:solidFill>
                <a:effectLst/>
                <a:uLnTx/>
                <a:uFillTx/>
                <a:latin typeface="等线 Light" panose="02010600030101010101" pitchFamily="2" charset="-122"/>
                <a:ea typeface="等线 Light" panose="02010600030101010101" pitchFamily="2" charset="-122"/>
                <a:cs typeface="+mn-cs"/>
              </a:rPr>
              <a:t>齐威王胜</a:t>
            </a:r>
          </a:p>
        </p:txBody>
      </p:sp>
      <p:sp>
        <p:nvSpPr>
          <p:cNvPr id="14" name="矩形 13"/>
          <p:cNvSpPr/>
          <p:nvPr/>
        </p:nvSpPr>
        <p:spPr>
          <a:xfrm>
            <a:off x="412751" y="2870201"/>
            <a:ext cx="1566863" cy="32426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marL="0" marR="0" lvl="0" indent="0" algn="l" defTabSz="1219200" rtl="0" eaLnBrk="1" fontAlgn="base" latinLnBrk="0" hangingPunct="1">
              <a:lnSpc>
                <a:spcPct val="120000"/>
              </a:lnSpc>
              <a:spcBef>
                <a:spcPct val="20000"/>
              </a:spcBef>
              <a:spcAft>
                <a:spcPct val="0"/>
              </a:spcAft>
              <a:buClrTx/>
              <a:buSzTx/>
              <a:buFontTx/>
              <a:buNone/>
              <a:defRPr/>
            </a:pPr>
            <a:r>
              <a:rPr kumimoji="1"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齐威王</a:t>
            </a:r>
            <a:r>
              <a:rPr kumimoji="1" lang="en-US" altLang="zh-CN"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2</a:t>
            </a:r>
            <a:r>
              <a:rPr kumimoji="1"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a:t>
            </a:r>
            <a:r>
              <a:rPr kumimoji="1" lang="en-US" altLang="zh-CN"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1</a:t>
            </a:r>
            <a:r>
              <a:rPr kumimoji="1" lang="zh-CN" altLang="en-US" sz="4265" b="1" i="0" u="none" strike="noStrike" kern="1200" cap="none" spc="0" normalizeH="0" baseline="0" noProof="0" dirty="0">
                <a:ln>
                  <a:noFill/>
                </a:ln>
                <a:solidFill>
                  <a:srgbClr val="0000FF"/>
                </a:solidFill>
                <a:effectLst/>
                <a:uLnTx/>
                <a:uFillTx/>
                <a:latin typeface="等线 Light" panose="02010600030101010101" pitchFamily="2" charset="-122"/>
                <a:ea typeface="等线 Light" panose="02010600030101010101" pitchFamily="2" charset="-122"/>
                <a:cs typeface="+mn-cs"/>
              </a:rPr>
              <a:t>获胜。</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ppt_x"/>
                                          </p:val>
                                        </p:tav>
                                        <p:tav tm="100000">
                                          <p:val>
                                            <p:strVal val="#ppt_x"/>
                                          </p:val>
                                        </p:tav>
                                      </p:tavLst>
                                    </p:anim>
                                    <p:anim calcmode="lin" valueType="num">
                                      <p:cBhvr additive="base">
                                        <p:cTn id="2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ppt_x"/>
                                          </p:val>
                                        </p:tav>
                                        <p:tav tm="100000">
                                          <p:val>
                                            <p:strVal val="#ppt_x"/>
                                          </p:val>
                                        </p:tav>
                                      </p:tavLst>
                                    </p:anim>
                                    <p:anim calcmode="lin" valueType="num">
                                      <p:cBhvr additive="base">
                                        <p:cTn id="3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additive="base">
                                        <p:cTn id="37" dur="500" fill="hold"/>
                                        <p:tgtEl>
                                          <p:spTgt spid="12"/>
                                        </p:tgtEl>
                                        <p:attrNameLst>
                                          <p:attrName>ppt_x</p:attrName>
                                        </p:attrNameLst>
                                      </p:cBhvr>
                                      <p:tavLst>
                                        <p:tav tm="0">
                                          <p:val>
                                            <p:strVal val="#ppt_x"/>
                                          </p:val>
                                        </p:tav>
                                        <p:tav tm="100000">
                                          <p:val>
                                            <p:strVal val="#ppt_x"/>
                                          </p:val>
                                        </p:tav>
                                      </p:tavLst>
                                    </p:anim>
                                    <p:anim calcmode="lin" valueType="num">
                                      <p:cBhvr additive="base">
                                        <p:cTn id="3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7"/>
                                        </p:tgtEl>
                                        <p:attrNameLst>
                                          <p:attrName>style.visibility</p:attrName>
                                        </p:attrNameLst>
                                      </p:cBhvr>
                                      <p:to>
                                        <p:strVal val="visible"/>
                                      </p:to>
                                    </p:set>
                                    <p:anim calcmode="lin" valueType="num">
                                      <p:cBhvr additive="base">
                                        <p:cTn id="43" dur="500" fill="hold"/>
                                        <p:tgtEl>
                                          <p:spTgt spid="7"/>
                                        </p:tgtEl>
                                        <p:attrNameLst>
                                          <p:attrName>ppt_x</p:attrName>
                                        </p:attrNameLst>
                                      </p:cBhvr>
                                      <p:tavLst>
                                        <p:tav tm="0">
                                          <p:val>
                                            <p:strVal val="#ppt_x"/>
                                          </p:val>
                                        </p:tav>
                                        <p:tav tm="100000">
                                          <p:val>
                                            <p:strVal val="#ppt_x"/>
                                          </p:val>
                                        </p:tav>
                                      </p:tavLst>
                                    </p:anim>
                                    <p:anim calcmode="lin" valueType="num">
                                      <p:cBhvr additive="base">
                                        <p:cTn id="4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additive="base">
                                        <p:cTn id="49" dur="500" fill="hold"/>
                                        <p:tgtEl>
                                          <p:spTgt spid="11"/>
                                        </p:tgtEl>
                                        <p:attrNameLst>
                                          <p:attrName>ppt_x</p:attrName>
                                        </p:attrNameLst>
                                      </p:cBhvr>
                                      <p:tavLst>
                                        <p:tav tm="0">
                                          <p:val>
                                            <p:strVal val="#ppt_x"/>
                                          </p:val>
                                        </p:tav>
                                        <p:tav tm="100000">
                                          <p:val>
                                            <p:strVal val="#ppt_x"/>
                                          </p:val>
                                        </p:tav>
                                      </p:tavLst>
                                    </p:anim>
                                    <p:anim calcmode="lin" valueType="num">
                                      <p:cBhvr additive="base">
                                        <p:cTn id="50"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3"/>
                                        </p:tgtEl>
                                        <p:attrNameLst>
                                          <p:attrName>style.visibility</p:attrName>
                                        </p:attrNameLst>
                                      </p:cBhvr>
                                      <p:to>
                                        <p:strVal val="visible"/>
                                      </p:to>
                                    </p:set>
                                    <p:anim calcmode="lin" valueType="num">
                                      <p:cBhvr additive="base">
                                        <p:cTn id="55" dur="500" fill="hold"/>
                                        <p:tgtEl>
                                          <p:spTgt spid="13"/>
                                        </p:tgtEl>
                                        <p:attrNameLst>
                                          <p:attrName>ppt_x</p:attrName>
                                        </p:attrNameLst>
                                      </p:cBhvr>
                                      <p:tavLst>
                                        <p:tav tm="0">
                                          <p:val>
                                            <p:strVal val="#ppt_x"/>
                                          </p:val>
                                        </p:tav>
                                        <p:tav tm="100000">
                                          <p:val>
                                            <p:strVal val="#ppt_x"/>
                                          </p:val>
                                        </p:tav>
                                      </p:tavLst>
                                    </p:anim>
                                    <p:anim calcmode="lin" valueType="num">
                                      <p:cBhvr additive="base">
                                        <p:cTn id="5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16" presetClass="entr" presetSubtype="21" fill="hold" grpId="0" nodeType="clickEffect">
                                  <p:stCondLst>
                                    <p:cond delay="0"/>
                                  </p:stCondLst>
                                  <p:childTnLst>
                                    <p:set>
                                      <p:cBhvr>
                                        <p:cTn id="60" dur="1" fill="hold">
                                          <p:stCondLst>
                                            <p:cond delay="0"/>
                                          </p:stCondLst>
                                        </p:cTn>
                                        <p:tgtEl>
                                          <p:spTgt spid="14"/>
                                        </p:tgtEl>
                                        <p:attrNameLst>
                                          <p:attrName>style.visibility</p:attrName>
                                        </p:attrNameLst>
                                      </p:cBhvr>
                                      <p:to>
                                        <p:strVal val="visible"/>
                                      </p:to>
                                    </p:set>
                                    <p:animEffect transition="in" filter="barn(inVertical)">
                                      <p:cBhvr>
                                        <p:cTn id="6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P spid="11" grpId="0"/>
      <p:bldP spid="12" grpId="0"/>
      <p:bldP spid="13" grpId="0"/>
      <p:bldP spid="14" grpId="0"/>
    </p:bldLst>
  </p:timing>
</p:sld>
</file>

<file path=ppt/slides/slide8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6" name="AutoShape 2"/>
          <p:cNvSpPr/>
          <p:nvPr/>
        </p:nvSpPr>
        <p:spPr bwMode="auto">
          <a:xfrm>
            <a:off x="692150" y="1274234"/>
            <a:ext cx="207963" cy="4584700"/>
          </a:xfrm>
          <a:prstGeom prst="leftBrace">
            <a:avLst>
              <a:gd name="adj1" fmla="val 142455"/>
              <a:gd name="adj2" fmla="val 50000"/>
            </a:avLst>
          </a:prstGeom>
          <a:noFill/>
          <a:ln w="28575">
            <a:solidFill>
              <a:srgbClr val="00B0F0"/>
            </a:solidFill>
            <a:rou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0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25602" name="文本框 1"/>
          <p:cNvSpPr txBox="1">
            <a:spLocks noChangeArrowheads="1"/>
          </p:cNvSpPr>
          <p:nvPr/>
        </p:nvSpPr>
        <p:spPr bwMode="auto">
          <a:xfrm>
            <a:off x="-12323" y="2226734"/>
            <a:ext cx="840999" cy="26902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田忌赛马</a:t>
            </a:r>
            <a:endPar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sp>
        <p:nvSpPr>
          <p:cNvPr id="15" name="Text Box 15"/>
          <p:cNvSpPr txBox="1">
            <a:spLocks noChangeArrowheads="1"/>
          </p:cNvSpPr>
          <p:nvPr/>
        </p:nvSpPr>
        <p:spPr bwMode="auto">
          <a:xfrm>
            <a:off x="971551" y="992717"/>
            <a:ext cx="30956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第一次</a:t>
            </a:r>
          </a:p>
        </p:txBody>
      </p:sp>
      <p:sp>
        <p:nvSpPr>
          <p:cNvPr id="29" name="Text Box 15"/>
          <p:cNvSpPr txBox="1">
            <a:spLocks noChangeArrowheads="1"/>
          </p:cNvSpPr>
          <p:nvPr/>
        </p:nvSpPr>
        <p:spPr bwMode="auto">
          <a:xfrm>
            <a:off x="1042988" y="1754719"/>
            <a:ext cx="2952750" cy="1733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齐威王：赢</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（得意扬扬）</a:t>
            </a:r>
          </a:p>
        </p:txBody>
      </p:sp>
      <p:grpSp>
        <p:nvGrpSpPr>
          <p:cNvPr id="2" name="组合 9"/>
          <p:cNvGrpSpPr/>
          <p:nvPr/>
        </p:nvGrpSpPr>
        <p:grpSpPr bwMode="auto">
          <a:xfrm>
            <a:off x="1179513" y="3289302"/>
            <a:ext cx="2952750" cy="2082076"/>
            <a:chOff x="1043558" y="2773705"/>
            <a:chExt cx="2952378" cy="1561693"/>
          </a:xfrm>
        </p:grpSpPr>
        <p:sp>
          <p:nvSpPr>
            <p:cNvPr id="25606" name="Text Box 15"/>
            <p:cNvSpPr txBox="1">
              <a:spLocks noChangeArrowheads="1"/>
            </p:cNvSpPr>
            <p:nvPr/>
          </p:nvSpPr>
          <p:spPr bwMode="auto">
            <a:xfrm>
              <a:off x="1043558" y="2773705"/>
              <a:ext cx="2952378" cy="6846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上  中  下</a:t>
              </a:r>
            </a:p>
          </p:txBody>
        </p:sp>
        <p:sp>
          <p:nvSpPr>
            <p:cNvPr id="25607" name="Text Box 15"/>
            <p:cNvSpPr txBox="1">
              <a:spLocks noChangeArrowheads="1"/>
            </p:cNvSpPr>
            <p:nvPr/>
          </p:nvSpPr>
          <p:spPr bwMode="auto">
            <a:xfrm>
              <a:off x="1043558" y="3650776"/>
              <a:ext cx="2952378" cy="6846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上  中  下</a:t>
              </a:r>
            </a:p>
          </p:txBody>
        </p:sp>
        <p:cxnSp>
          <p:nvCxnSpPr>
            <p:cNvPr id="6" name="直接箭头连接符 5"/>
            <p:cNvCxnSpPr/>
            <p:nvPr/>
          </p:nvCxnSpPr>
          <p:spPr>
            <a:xfrm>
              <a:off x="1691176" y="3337317"/>
              <a:ext cx="0" cy="442951"/>
            </a:xfrm>
            <a:prstGeom prst="straightConnector1">
              <a:avLst/>
            </a:prstGeom>
            <a:ln>
              <a:headEnd type="triangle"/>
              <a:tailEnd type="triangle"/>
            </a:ln>
          </p:spPr>
          <p:style>
            <a:lnRef idx="2">
              <a:schemeClr val="accent6"/>
            </a:lnRef>
            <a:fillRef idx="0">
              <a:schemeClr val="accent6"/>
            </a:fillRef>
            <a:effectRef idx="1">
              <a:schemeClr val="accent6"/>
            </a:effectRef>
            <a:fontRef idx="minor">
              <a:schemeClr val="tx1"/>
            </a:fontRef>
          </p:style>
        </p:cxnSp>
        <p:cxnSp>
          <p:nvCxnSpPr>
            <p:cNvPr id="36" name="直接箭头连接符 35"/>
            <p:cNvCxnSpPr/>
            <p:nvPr/>
          </p:nvCxnSpPr>
          <p:spPr>
            <a:xfrm>
              <a:off x="2519747" y="3337317"/>
              <a:ext cx="0" cy="442951"/>
            </a:xfrm>
            <a:prstGeom prst="straightConnector1">
              <a:avLst/>
            </a:prstGeom>
            <a:ln>
              <a:headEnd type="triangle"/>
              <a:tailEnd type="triangle"/>
            </a:ln>
          </p:spPr>
          <p:style>
            <a:lnRef idx="2">
              <a:schemeClr val="accent6"/>
            </a:lnRef>
            <a:fillRef idx="0">
              <a:schemeClr val="accent6"/>
            </a:fillRef>
            <a:effectRef idx="1">
              <a:schemeClr val="accent6"/>
            </a:effectRef>
            <a:fontRef idx="minor">
              <a:schemeClr val="tx1"/>
            </a:fontRef>
          </p:style>
        </p:cxnSp>
        <p:cxnSp>
          <p:nvCxnSpPr>
            <p:cNvPr id="37" name="直接箭头连接符 36"/>
            <p:cNvCxnSpPr/>
            <p:nvPr/>
          </p:nvCxnSpPr>
          <p:spPr>
            <a:xfrm>
              <a:off x="3340381" y="3337317"/>
              <a:ext cx="0" cy="442951"/>
            </a:xfrm>
            <a:prstGeom prst="straightConnector1">
              <a:avLst/>
            </a:prstGeom>
            <a:ln>
              <a:headEnd type="triangle"/>
              <a:tailEnd type="triangle"/>
            </a:ln>
          </p:spPr>
          <p:style>
            <a:lnRef idx="2">
              <a:schemeClr val="accent6"/>
            </a:lnRef>
            <a:fillRef idx="0">
              <a:schemeClr val="accent6"/>
            </a:fillRef>
            <a:effectRef idx="1">
              <a:schemeClr val="accent6"/>
            </a:effectRef>
            <a:fontRef idx="minor">
              <a:schemeClr val="tx1"/>
            </a:fontRef>
          </p:style>
        </p:cxnSp>
      </p:grpSp>
      <p:sp>
        <p:nvSpPr>
          <p:cNvPr id="39" name="Text Box 15"/>
          <p:cNvSpPr txBox="1">
            <a:spLocks noChangeArrowheads="1"/>
          </p:cNvSpPr>
          <p:nvPr/>
        </p:nvSpPr>
        <p:spPr bwMode="auto">
          <a:xfrm>
            <a:off x="698501" y="5181601"/>
            <a:ext cx="432117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田忌：输（垂头丧气）</a:t>
            </a:r>
          </a:p>
        </p:txBody>
      </p:sp>
      <p:sp>
        <p:nvSpPr>
          <p:cNvPr id="40" name="Text Box 15"/>
          <p:cNvSpPr txBox="1">
            <a:spLocks noChangeArrowheads="1"/>
          </p:cNvSpPr>
          <p:nvPr/>
        </p:nvSpPr>
        <p:spPr bwMode="auto">
          <a:xfrm>
            <a:off x="4867276" y="992717"/>
            <a:ext cx="3097213"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第二次</a:t>
            </a:r>
          </a:p>
        </p:txBody>
      </p:sp>
      <p:sp>
        <p:nvSpPr>
          <p:cNvPr id="41" name="Text Box 15"/>
          <p:cNvSpPr txBox="1">
            <a:spLocks noChangeArrowheads="1"/>
          </p:cNvSpPr>
          <p:nvPr/>
        </p:nvSpPr>
        <p:spPr bwMode="auto">
          <a:xfrm>
            <a:off x="4940300" y="2165351"/>
            <a:ext cx="2951163" cy="1733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输（目瞪口呆）</a:t>
            </a:r>
          </a:p>
        </p:txBody>
      </p:sp>
      <p:grpSp>
        <p:nvGrpSpPr>
          <p:cNvPr id="3" name="组合 41"/>
          <p:cNvGrpSpPr/>
          <p:nvPr/>
        </p:nvGrpSpPr>
        <p:grpSpPr bwMode="auto">
          <a:xfrm>
            <a:off x="4940300" y="3289302"/>
            <a:ext cx="2951163" cy="2082076"/>
            <a:chOff x="1043558" y="2773705"/>
            <a:chExt cx="2952378" cy="1561693"/>
          </a:xfrm>
        </p:grpSpPr>
        <p:sp>
          <p:nvSpPr>
            <p:cNvPr id="25615" name="Text Box 15"/>
            <p:cNvSpPr txBox="1">
              <a:spLocks noChangeArrowheads="1"/>
            </p:cNvSpPr>
            <p:nvPr/>
          </p:nvSpPr>
          <p:spPr bwMode="auto">
            <a:xfrm>
              <a:off x="1043558" y="2773705"/>
              <a:ext cx="2952378" cy="6846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上  中  下</a:t>
              </a:r>
            </a:p>
          </p:txBody>
        </p:sp>
        <p:sp>
          <p:nvSpPr>
            <p:cNvPr id="25616" name="Text Box 15"/>
            <p:cNvSpPr txBox="1">
              <a:spLocks noChangeArrowheads="1"/>
            </p:cNvSpPr>
            <p:nvPr/>
          </p:nvSpPr>
          <p:spPr bwMode="auto">
            <a:xfrm>
              <a:off x="1043558" y="3650776"/>
              <a:ext cx="2952378" cy="6846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下  上  中</a:t>
              </a:r>
            </a:p>
          </p:txBody>
        </p:sp>
        <p:cxnSp>
          <p:nvCxnSpPr>
            <p:cNvPr id="45" name="直接箭头连接符 44"/>
            <p:cNvCxnSpPr/>
            <p:nvPr/>
          </p:nvCxnSpPr>
          <p:spPr>
            <a:xfrm>
              <a:off x="1691525" y="3337317"/>
              <a:ext cx="0" cy="442951"/>
            </a:xfrm>
            <a:prstGeom prst="straightConnector1">
              <a:avLst/>
            </a:prstGeom>
            <a:ln>
              <a:headEnd type="triangle"/>
              <a:tailEnd type="triangle"/>
            </a:ln>
          </p:spPr>
          <p:style>
            <a:lnRef idx="2">
              <a:schemeClr val="accent6"/>
            </a:lnRef>
            <a:fillRef idx="0">
              <a:schemeClr val="accent6"/>
            </a:fillRef>
            <a:effectRef idx="1">
              <a:schemeClr val="accent6"/>
            </a:effectRef>
            <a:fontRef idx="minor">
              <a:schemeClr val="tx1"/>
            </a:fontRef>
          </p:style>
        </p:cxnSp>
        <p:cxnSp>
          <p:nvCxnSpPr>
            <p:cNvPr id="49" name="直接箭头连接符 48"/>
            <p:cNvCxnSpPr/>
            <p:nvPr/>
          </p:nvCxnSpPr>
          <p:spPr>
            <a:xfrm>
              <a:off x="2520541" y="3337317"/>
              <a:ext cx="0" cy="442951"/>
            </a:xfrm>
            <a:prstGeom prst="straightConnector1">
              <a:avLst/>
            </a:prstGeom>
            <a:ln>
              <a:headEnd type="triangle"/>
              <a:tailEnd type="triangle"/>
            </a:ln>
          </p:spPr>
          <p:style>
            <a:lnRef idx="2">
              <a:schemeClr val="accent6"/>
            </a:lnRef>
            <a:fillRef idx="0">
              <a:schemeClr val="accent6"/>
            </a:fillRef>
            <a:effectRef idx="1">
              <a:schemeClr val="accent6"/>
            </a:effectRef>
            <a:fontRef idx="minor">
              <a:schemeClr val="tx1"/>
            </a:fontRef>
          </p:style>
        </p:cxnSp>
        <p:cxnSp>
          <p:nvCxnSpPr>
            <p:cNvPr id="50" name="直接箭头连接符 49"/>
            <p:cNvCxnSpPr/>
            <p:nvPr/>
          </p:nvCxnSpPr>
          <p:spPr>
            <a:xfrm>
              <a:off x="3340028" y="3337317"/>
              <a:ext cx="0" cy="442951"/>
            </a:xfrm>
            <a:prstGeom prst="straightConnector1">
              <a:avLst/>
            </a:prstGeom>
            <a:ln>
              <a:headEnd type="triangle"/>
              <a:tailEnd type="triangle"/>
            </a:ln>
          </p:spPr>
          <p:style>
            <a:lnRef idx="2">
              <a:schemeClr val="accent6"/>
            </a:lnRef>
            <a:fillRef idx="0">
              <a:schemeClr val="accent6"/>
            </a:fillRef>
            <a:effectRef idx="1">
              <a:schemeClr val="accent6"/>
            </a:effectRef>
            <a:fontRef idx="minor">
              <a:schemeClr val="tx1"/>
            </a:fontRef>
          </p:style>
        </p:cxnSp>
      </p:grpSp>
      <p:sp>
        <p:nvSpPr>
          <p:cNvPr id="51" name="Text Box 15"/>
          <p:cNvSpPr txBox="1">
            <a:spLocks noChangeArrowheads="1"/>
          </p:cNvSpPr>
          <p:nvPr/>
        </p:nvSpPr>
        <p:spPr bwMode="auto">
          <a:xfrm>
            <a:off x="4662488" y="5181600"/>
            <a:ext cx="3506787"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赢（转败为胜）</a:t>
            </a:r>
          </a:p>
        </p:txBody>
      </p:sp>
      <p:sp>
        <p:nvSpPr>
          <p:cNvPr id="11" name="箭头: 右 10"/>
          <p:cNvSpPr/>
          <p:nvPr/>
        </p:nvSpPr>
        <p:spPr>
          <a:xfrm>
            <a:off x="3851275" y="2264834"/>
            <a:ext cx="979488" cy="647700"/>
          </a:xfrm>
          <a:prstGeom prst="rightArrow">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52" name="AutoShape 2"/>
          <p:cNvSpPr/>
          <p:nvPr/>
        </p:nvSpPr>
        <p:spPr bwMode="auto">
          <a:xfrm rot="10800000">
            <a:off x="7656514" y="1244600"/>
            <a:ext cx="207962" cy="4800600"/>
          </a:xfrm>
          <a:prstGeom prst="leftBrace">
            <a:avLst>
              <a:gd name="adj1" fmla="val 142432"/>
              <a:gd name="adj2" fmla="val 50000"/>
            </a:avLst>
          </a:prstGeom>
          <a:noFill/>
          <a:ln w="28575">
            <a:solidFill>
              <a:srgbClr val="00B0F0"/>
            </a:solidFill>
            <a:rou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0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endParaRPr>
          </a:p>
        </p:txBody>
      </p:sp>
      <p:sp>
        <p:nvSpPr>
          <p:cNvPr id="53" name="文本框 1"/>
          <p:cNvSpPr txBox="1">
            <a:spLocks noChangeArrowheads="1"/>
          </p:cNvSpPr>
          <p:nvPr/>
        </p:nvSpPr>
        <p:spPr bwMode="auto">
          <a:xfrm>
            <a:off x="7468868" y="2298701"/>
            <a:ext cx="1497333" cy="26902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足智多谋</a:t>
            </a:r>
            <a:endPar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仔细观察</a:t>
            </a:r>
            <a:endPar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sp>
        <p:nvSpPr>
          <p:cNvPr id="25624" name="文本框 10"/>
          <p:cNvSpPr txBox="1">
            <a:spLocks noChangeArrowheads="1"/>
          </p:cNvSpPr>
          <p:nvPr/>
        </p:nvSpPr>
        <p:spPr bwMode="auto">
          <a:xfrm>
            <a:off x="411164" y="1"/>
            <a:ext cx="2376487"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7F043"/>
                </a:solidFill>
                <a:effectLst/>
                <a:uLnTx/>
                <a:uFillTx/>
                <a:latin typeface="黑体" panose="02010609060101010101" pitchFamily="49" charset="-122"/>
                <a:ea typeface="黑体" panose="02010609060101010101" pitchFamily="49" charset="-122"/>
                <a:cs typeface="+mn-cs"/>
              </a:rPr>
              <a:t>板书设计</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436"/>
                                        </p:tgtEl>
                                        <p:attrNameLst>
                                          <p:attrName>style.visibility</p:attrName>
                                        </p:attrNameLst>
                                      </p:cBhvr>
                                      <p:to>
                                        <p:strVal val="visible"/>
                                      </p:to>
                                    </p:set>
                                    <p:animEffect transition="in" filter="wipe(left)">
                                      <p:cBhvr>
                                        <p:cTn id="7" dur="500"/>
                                        <p:tgtEl>
                                          <p:spTgt spid="1843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5">
                                            <p:txEl>
                                              <p:pRg st="0" end="0"/>
                                            </p:txEl>
                                          </p:spTgt>
                                        </p:tgtEl>
                                        <p:attrNameLst>
                                          <p:attrName>style.visibility</p:attrName>
                                        </p:attrNameLst>
                                      </p:cBhvr>
                                      <p:to>
                                        <p:strVal val="visible"/>
                                      </p:to>
                                    </p:set>
                                    <p:animEffect transition="in" filter="barn(inVertical)">
                                      <p:cBhvr>
                                        <p:cTn id="12" dur="500"/>
                                        <p:tgtEl>
                                          <p:spTgt spid="1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randombar(horizontal)">
                                      <p:cBhvr>
                                        <p:cTn id="17" dur="500"/>
                                        <p:tgtEl>
                                          <p:spTgt spid="29"/>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barn(inVertical)">
                                      <p:cBhvr>
                                        <p:cTn id="22" dur="500"/>
                                        <p:tgtEl>
                                          <p:spTgt spid="2"/>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39">
                                            <p:txEl>
                                              <p:pRg st="0" end="0"/>
                                            </p:txEl>
                                          </p:spTgt>
                                        </p:tgtEl>
                                        <p:attrNameLst>
                                          <p:attrName>style.visibility</p:attrName>
                                        </p:attrNameLst>
                                      </p:cBhvr>
                                      <p:to>
                                        <p:strVal val="visible"/>
                                      </p:to>
                                    </p:set>
                                    <p:animEffect transition="in" filter="barn(inVertical)">
                                      <p:cBhvr>
                                        <p:cTn id="27" dur="500"/>
                                        <p:tgtEl>
                                          <p:spTgt spid="39">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animEffect transition="in" filter="barn(inVertical)">
                                      <p:cBhvr>
                                        <p:cTn id="37" dur="500"/>
                                        <p:tgtEl>
                                          <p:spTgt spid="40">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grpId="0" nodeType="click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randombar(horizontal)">
                                      <p:cBhvr>
                                        <p:cTn id="42" dur="500"/>
                                        <p:tgtEl>
                                          <p:spTgt spid="41"/>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nodeType="clickEffect">
                                  <p:stCondLst>
                                    <p:cond delay="0"/>
                                  </p:stCondLst>
                                  <p:childTnLst>
                                    <p:set>
                                      <p:cBhvr>
                                        <p:cTn id="46" dur="1" fill="hold">
                                          <p:stCondLst>
                                            <p:cond delay="0"/>
                                          </p:stCondLst>
                                        </p:cTn>
                                        <p:tgtEl>
                                          <p:spTgt spid="3"/>
                                        </p:tgtEl>
                                        <p:attrNameLst>
                                          <p:attrName>style.visibility</p:attrName>
                                        </p:attrNameLst>
                                      </p:cBhvr>
                                      <p:to>
                                        <p:strVal val="visible"/>
                                      </p:to>
                                    </p:set>
                                    <p:animEffect transition="in" filter="barn(inVertical)">
                                      <p:cBhvr>
                                        <p:cTn id="47" dur="500"/>
                                        <p:tgtEl>
                                          <p:spTgt spid="3"/>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nodeType="clickEffect">
                                  <p:stCondLst>
                                    <p:cond delay="0"/>
                                  </p:stCondLst>
                                  <p:childTnLst>
                                    <p:set>
                                      <p:cBhvr>
                                        <p:cTn id="51" dur="1" fill="hold">
                                          <p:stCondLst>
                                            <p:cond delay="0"/>
                                          </p:stCondLst>
                                        </p:cTn>
                                        <p:tgtEl>
                                          <p:spTgt spid="51">
                                            <p:txEl>
                                              <p:pRg st="0" end="0"/>
                                            </p:txEl>
                                          </p:spTgt>
                                        </p:tgtEl>
                                        <p:attrNameLst>
                                          <p:attrName>style.visibility</p:attrName>
                                        </p:attrNameLst>
                                      </p:cBhvr>
                                      <p:to>
                                        <p:strVal val="visible"/>
                                      </p:to>
                                    </p:set>
                                    <p:animEffect transition="in" filter="barn(inVertical)">
                                      <p:cBhvr>
                                        <p:cTn id="52" dur="500"/>
                                        <p:tgtEl>
                                          <p:spTgt spid="51">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left)">
                                      <p:cBhvr>
                                        <p:cTn id="57" dur="500"/>
                                        <p:tgtEl>
                                          <p:spTgt spid="52"/>
                                        </p:tgtEl>
                                      </p:cBhvr>
                                    </p:animEffect>
                                  </p:childTnLst>
                                </p:cTn>
                              </p:par>
                            </p:childTnLst>
                          </p:cTn>
                        </p:par>
                      </p:childTnLst>
                    </p:cTn>
                  </p:par>
                  <p:par>
                    <p:cTn id="58" fill="hold">
                      <p:stCondLst>
                        <p:cond delay="indefinite"/>
                      </p:stCondLst>
                      <p:childTnLst>
                        <p:par>
                          <p:cTn id="59" fill="hold">
                            <p:stCondLst>
                              <p:cond delay="0"/>
                            </p:stCondLst>
                            <p:childTnLst>
                              <p:par>
                                <p:cTn id="60" presetID="14" presetClass="entr" presetSubtype="10" fill="hold" grpId="0" nodeType="clickEffect">
                                  <p:stCondLst>
                                    <p:cond delay="0"/>
                                  </p:stCondLst>
                                  <p:childTnLst>
                                    <p:set>
                                      <p:cBhvr>
                                        <p:cTn id="61" dur="1" fill="hold">
                                          <p:stCondLst>
                                            <p:cond delay="0"/>
                                          </p:stCondLst>
                                        </p:cTn>
                                        <p:tgtEl>
                                          <p:spTgt spid="53"/>
                                        </p:tgtEl>
                                        <p:attrNameLst>
                                          <p:attrName>style.visibility</p:attrName>
                                        </p:attrNameLst>
                                      </p:cBhvr>
                                      <p:to>
                                        <p:strVal val="visible"/>
                                      </p:to>
                                    </p:set>
                                    <p:animEffect transition="in" filter="randombar(horizontal)">
                                      <p:cBhvr>
                                        <p:cTn id="62"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6" grpId="0" animBg="1"/>
      <p:bldP spid="29" grpId="0"/>
      <p:bldP spid="41" grpId="0"/>
      <p:bldP spid="11" grpId="0" animBg="1"/>
      <p:bldP spid="52" grpId="0" animBg="1"/>
      <p:bldP spid="53" grpId="0"/>
    </p:bldLst>
  </p:timing>
</p:sld>
</file>

<file path=ppt/slides/slide8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15"/>
          <p:cNvSpPr txBox="1">
            <a:spLocks noChangeArrowheads="1"/>
          </p:cNvSpPr>
          <p:nvPr/>
        </p:nvSpPr>
        <p:spPr bwMode="auto">
          <a:xfrm>
            <a:off x="539751" y="1515534"/>
            <a:ext cx="8064500" cy="48936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看似平常的赛马，实则是一场智慧的比拼，最后的赢家只会是足智多谋的人！在生活中，我们也要多思考，使用恰当的策略来解决问题。</a:t>
            </a:r>
          </a:p>
        </p:txBody>
      </p:sp>
      <p:sp>
        <p:nvSpPr>
          <p:cNvPr id="27650" name="文本框 10"/>
          <p:cNvSpPr txBox="1">
            <a:spLocks noChangeArrowheads="1"/>
          </p:cNvSpPr>
          <p:nvPr/>
        </p:nvSpPr>
        <p:spPr bwMode="auto">
          <a:xfrm>
            <a:off x="411164" y="1"/>
            <a:ext cx="2376487"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7F043"/>
                </a:solidFill>
                <a:effectLst/>
                <a:uLnTx/>
                <a:uFillTx/>
                <a:latin typeface="黑体" panose="02010609060101010101" pitchFamily="49" charset="-122"/>
                <a:ea typeface="黑体" panose="02010609060101010101" pitchFamily="49" charset="-122"/>
                <a:cs typeface="+mn-cs"/>
              </a:rPr>
              <a:t>课堂小结</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barn(inVertical)">
                                      <p:cBhvr>
                                        <p:cTn id="7"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内容占位符 2"/>
          <p:cNvSpPr txBox="1">
            <a:spLocks noChangeArrowheads="1"/>
          </p:cNvSpPr>
          <p:nvPr/>
        </p:nvSpPr>
        <p:spPr bwMode="auto">
          <a:xfrm>
            <a:off x="323851" y="2180167"/>
            <a:ext cx="8316913" cy="2857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lstStyle>
            <a:lvl1pPr marL="742950" indent="-7429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990600" marR="0" lvl="0" indent="-990600" algn="l" defTabSz="1219200" rtl="0" eaLnBrk="1" fontAlgn="base" latinLnBrk="0" hangingPunct="1">
              <a:lnSpc>
                <a:spcPct val="120000"/>
              </a:lnSpc>
              <a:spcBef>
                <a:spcPts val="1335"/>
              </a:spcBef>
              <a:spcAft>
                <a:spcPct val="0"/>
              </a:spcAft>
              <a:buClrTx/>
              <a:buSzTx/>
              <a:buFont typeface="Calibri" panose="020F0502020204030204" pitchFamily="34" charset="0"/>
              <a:buAutoNum type="arabicPeriod"/>
              <a:defRPr/>
            </a:pPr>
            <a:r>
              <a:rPr kumimoji="0" lang="zh-CN" altLang="en-US" sz="48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熟读课文，会认会写课文中的生字词。</a:t>
            </a:r>
            <a:endParaRPr kumimoji="0" lang="en-US" altLang="zh-CN" sz="48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990600" marR="0" lvl="0" indent="-990600" algn="l" defTabSz="1219200" rtl="0" eaLnBrk="1" fontAlgn="base" latinLnBrk="0" hangingPunct="1">
              <a:lnSpc>
                <a:spcPct val="120000"/>
              </a:lnSpc>
              <a:spcBef>
                <a:spcPts val="1335"/>
              </a:spcBef>
              <a:spcAft>
                <a:spcPct val="0"/>
              </a:spcAft>
              <a:buClrTx/>
              <a:buSzTx/>
              <a:buFont typeface="Calibri" panose="020F0502020204030204" pitchFamily="34" charset="0"/>
              <a:buAutoNum type="arabicPeriod"/>
              <a:defRPr/>
            </a:pPr>
            <a:r>
              <a:rPr kumimoji="0" lang="zh-CN" altLang="en-US" sz="48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历史上有不少像“田忌赛马”这样以弱胜强的故事，找一找，和同学交流。</a:t>
            </a:r>
            <a:endParaRPr kumimoji="0" lang="zh-CN" altLang="zh-CN" sz="48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37890" name="文本框 10"/>
          <p:cNvSpPr txBox="1">
            <a:spLocks noChangeArrowheads="1"/>
          </p:cNvSpPr>
          <p:nvPr/>
        </p:nvSpPr>
        <p:spPr bwMode="auto">
          <a:xfrm>
            <a:off x="411164" y="1"/>
            <a:ext cx="2376487"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7F043"/>
                </a:solidFill>
                <a:effectLst/>
                <a:uLnTx/>
                <a:uFillTx/>
                <a:latin typeface="黑体" panose="02010609060101010101" pitchFamily="49" charset="-122"/>
                <a:ea typeface="黑体" panose="02010609060101010101" pitchFamily="49" charset="-122"/>
                <a:cs typeface="+mn-cs"/>
              </a:rPr>
              <a:t>课后作业</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8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文本框 1"/>
          <p:cNvSpPr txBox="1">
            <a:spLocks noChangeArrowheads="1"/>
          </p:cNvSpPr>
          <p:nvPr/>
        </p:nvSpPr>
        <p:spPr bwMode="auto">
          <a:xfrm>
            <a:off x="611189" y="260351"/>
            <a:ext cx="2089150"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FF0000"/>
                </a:solidFill>
                <a:latin typeface="宋体" panose="02010600030101010101" pitchFamily="2" charset="-122"/>
                <a:ea typeface="宋体" panose="02010600030101010101" pitchFamily="2" charset="-122"/>
              </a:rPr>
              <a:t>诗句赏析：</a:t>
            </a:r>
          </a:p>
        </p:txBody>
      </p:sp>
      <p:sp>
        <p:nvSpPr>
          <p:cNvPr id="4" name="文本框 3"/>
          <p:cNvSpPr txBox="1">
            <a:spLocks noChangeArrowheads="1"/>
          </p:cNvSpPr>
          <p:nvPr/>
        </p:nvSpPr>
        <p:spPr bwMode="auto">
          <a:xfrm>
            <a:off x="611189" y="1240368"/>
            <a:ext cx="8137525" cy="4030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20000"/>
              </a:lnSpc>
              <a:spcBef>
                <a:spcPct val="0"/>
              </a:spcBef>
              <a:spcAft>
                <a:spcPct val="0"/>
              </a:spcAft>
              <a:defRPr/>
            </a:pPr>
            <a:r>
              <a:rPr lang="en-US" altLang="zh-CN" sz="4265" b="1">
                <a:solidFill>
                  <a:prstClr val="black"/>
                </a:solidFill>
                <a:latin typeface="楷体" panose="02010609060101010101" pitchFamily="49" charset="-122"/>
                <a:ea typeface="楷体" panose="02010609060101010101" pitchFamily="49" charset="-122"/>
              </a:rPr>
              <a:t>    “</a:t>
            </a:r>
            <a:r>
              <a:rPr lang="zh-CN" altLang="en-US" sz="4265" b="1">
                <a:solidFill>
                  <a:prstClr val="black"/>
                </a:solidFill>
                <a:latin typeface="楷体" panose="02010609060101010101" pitchFamily="49" charset="-122"/>
                <a:ea typeface="楷体" panose="02010609060101010101" pitchFamily="49" charset="-122"/>
              </a:rPr>
              <a:t>昼”与“夜”放在一句诗中，表现了劳动的持续性，从而突出了农家夜以继日的繁忙，表达了诗人对劳动人民的同情及敬重之情。</a:t>
            </a:r>
          </a:p>
        </p:txBody>
      </p:sp>
      <p:pic>
        <p:nvPicPr>
          <p:cNvPr id="6" name="图片 5"/>
          <p:cNvPicPr>
            <a:picLocks noChangeAspect="1"/>
          </p:cNvPicPr>
          <p:nvPr/>
        </p:nvPicPr>
        <p:blipFill>
          <a:blip r:embed="rId2" cstate="email"/>
          <a:stretch>
            <a:fillRect/>
          </a:stretch>
        </p:blipFill>
        <p:spPr>
          <a:xfrm>
            <a:off x="2705306" y="3909054"/>
            <a:ext cx="5688633" cy="2737361"/>
          </a:xfrm>
          <a:prstGeom prst="ellipse">
            <a:avLst/>
          </a:prstGeom>
          <a:ln>
            <a:noFill/>
          </a:ln>
          <a:effectLst>
            <a:softEdge rad="112500"/>
          </a:effectLst>
        </p:spPr>
      </p:pic>
    </p:spTree>
  </p:cSld>
  <p:clrMapOvr>
    <a:masterClrMapping/>
  </p:clrMapOvr>
  <p:transition spd="slow">
    <p:cover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down)">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23850" y="1028700"/>
            <a:ext cx="5136342" cy="748666"/>
          </a:xfrm>
          <a:prstGeom prst="rect">
            <a:avLst/>
          </a:prstGeom>
        </p:spPr>
        <p:txBody>
          <a:bodyPr wrap="none">
            <a:spAutoFit/>
          </a:bodyPr>
          <a:lstStyle/>
          <a:p>
            <a:pPr defTabSz="1219200" eaLnBrk="0" fontAlgn="base" hangingPunct="0">
              <a:spcBef>
                <a:spcPct val="0"/>
              </a:spcBef>
              <a:spcAft>
                <a:spcPct val="0"/>
              </a:spcAft>
              <a:defRPr/>
            </a:pPr>
            <a:r>
              <a:rPr lang="zh-CN" altLang="en-US" sz="4265" b="1" dirty="0">
                <a:solidFill>
                  <a:srgbClr val="0000FF"/>
                </a:solidFill>
                <a:latin typeface="等线" panose="02010600030101010101" pitchFamily="2" charset="-122"/>
                <a:ea typeface="等线" panose="02010600030101010101" pitchFamily="2" charset="-122"/>
              </a:rPr>
              <a:t>第三部分（</a:t>
            </a:r>
            <a:r>
              <a:rPr lang="en-US" altLang="zh-CN" sz="4265" b="1" dirty="0">
                <a:solidFill>
                  <a:srgbClr val="0000FF"/>
                </a:solidFill>
                <a:latin typeface="等线" panose="02010600030101010101" pitchFamily="2" charset="-122"/>
                <a:ea typeface="等线" panose="02010600030101010101" pitchFamily="2" charset="-122"/>
              </a:rPr>
              <a:t>    </a:t>
            </a:r>
            <a:r>
              <a:rPr lang="zh-CN" altLang="en-US" sz="4265" b="1" dirty="0">
                <a:solidFill>
                  <a:srgbClr val="0000FF"/>
                </a:solidFill>
                <a:latin typeface="等线" panose="02010600030101010101" pitchFamily="2" charset="-122"/>
                <a:ea typeface="等线" panose="02010600030101010101" pitchFamily="2" charset="-122"/>
              </a:rPr>
              <a:t>）：</a:t>
            </a:r>
            <a:endParaRPr lang="zh-CN" altLang="en-US" sz="4265" dirty="0">
              <a:solidFill>
                <a:srgbClr val="0000FF"/>
              </a:solidFill>
              <a:latin typeface="Calibri" panose="020F0502020204030204" pitchFamily="34" charset="0"/>
              <a:ea typeface="宋体" panose="02010600030101010101" pitchFamily="2" charset="-122"/>
            </a:endParaRPr>
          </a:p>
        </p:txBody>
      </p:sp>
      <p:sp>
        <p:nvSpPr>
          <p:cNvPr id="3" name="文本框 2"/>
          <p:cNvSpPr txBox="1">
            <a:spLocks noChangeArrowheads="1"/>
          </p:cNvSpPr>
          <p:nvPr/>
        </p:nvSpPr>
        <p:spPr bwMode="auto">
          <a:xfrm>
            <a:off x="3924301" y="994835"/>
            <a:ext cx="4957763"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写“我”离开家乡后见到过许多美妙绝伦的月亮，却依然怀念故乡苇坑里平凡的“小月亮”。</a:t>
            </a:r>
          </a:p>
        </p:txBody>
      </p:sp>
      <p:sp>
        <p:nvSpPr>
          <p:cNvPr id="4" name="矩形 3"/>
          <p:cNvSpPr/>
          <p:nvPr/>
        </p:nvSpPr>
        <p:spPr>
          <a:xfrm>
            <a:off x="323850" y="4527551"/>
            <a:ext cx="5136342" cy="748666"/>
          </a:xfrm>
          <a:prstGeom prst="rect">
            <a:avLst/>
          </a:prstGeom>
        </p:spPr>
        <p:txBody>
          <a:bodyPr wrap="none">
            <a:spAutoFit/>
          </a:bodyPr>
          <a:lstStyle/>
          <a:p>
            <a:pPr defTabSz="1219200" eaLnBrk="0" fontAlgn="base" hangingPunct="0">
              <a:spcBef>
                <a:spcPct val="0"/>
              </a:spcBef>
              <a:spcAft>
                <a:spcPct val="0"/>
              </a:spcAft>
              <a:defRPr/>
            </a:pPr>
            <a:r>
              <a:rPr lang="zh-CN" altLang="en-US" sz="4265" b="1" dirty="0">
                <a:solidFill>
                  <a:srgbClr val="0000FF"/>
                </a:solidFill>
                <a:latin typeface="等线" panose="02010600030101010101" pitchFamily="2" charset="-122"/>
                <a:ea typeface="等线" panose="02010600030101010101" pitchFamily="2" charset="-122"/>
              </a:rPr>
              <a:t>第四部分（</a:t>
            </a:r>
            <a:r>
              <a:rPr lang="en-US" altLang="zh-CN" sz="4265" b="1" dirty="0">
                <a:solidFill>
                  <a:srgbClr val="0000FF"/>
                </a:solidFill>
                <a:latin typeface="等线" panose="02010600030101010101" pitchFamily="2" charset="-122"/>
                <a:ea typeface="等线" panose="02010600030101010101" pitchFamily="2" charset="-122"/>
              </a:rPr>
              <a:t>    </a:t>
            </a:r>
            <a:r>
              <a:rPr lang="zh-CN" altLang="en-US" sz="4265" b="1" dirty="0">
                <a:solidFill>
                  <a:srgbClr val="0000FF"/>
                </a:solidFill>
                <a:latin typeface="等线" panose="02010600030101010101" pitchFamily="2" charset="-122"/>
                <a:ea typeface="等线" panose="02010600030101010101" pitchFamily="2" charset="-122"/>
              </a:rPr>
              <a:t>）：</a:t>
            </a:r>
            <a:endParaRPr lang="zh-CN" altLang="en-US" sz="4265" dirty="0">
              <a:solidFill>
                <a:srgbClr val="0000FF"/>
              </a:solidFill>
              <a:latin typeface="Calibri" panose="020F0502020204030204" pitchFamily="34" charset="0"/>
              <a:ea typeface="宋体" panose="02010600030101010101" pitchFamily="2" charset="-122"/>
            </a:endParaRPr>
          </a:p>
        </p:txBody>
      </p:sp>
      <p:sp>
        <p:nvSpPr>
          <p:cNvPr id="5" name="文本框 4"/>
          <p:cNvSpPr txBox="1">
            <a:spLocks noChangeArrowheads="1"/>
          </p:cNvSpPr>
          <p:nvPr/>
        </p:nvSpPr>
        <p:spPr bwMode="auto">
          <a:xfrm>
            <a:off x="3932238" y="4413251"/>
            <a:ext cx="4957762"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与开头相呼应，再次表达对故乡的思念与向往。</a:t>
            </a:r>
          </a:p>
        </p:txBody>
      </p:sp>
      <p:sp>
        <p:nvSpPr>
          <p:cNvPr id="6" name="矩形 5"/>
          <p:cNvSpPr/>
          <p:nvPr/>
        </p:nvSpPr>
        <p:spPr>
          <a:xfrm>
            <a:off x="2373313" y="1028700"/>
            <a:ext cx="1285929" cy="748666"/>
          </a:xfrm>
          <a:prstGeom prst="rect">
            <a:avLst/>
          </a:prstGeom>
        </p:spPr>
        <p:txBody>
          <a:bodyPr wrap="none">
            <a:spAutoFit/>
          </a:bodyPr>
          <a:lstStyle/>
          <a:p>
            <a:pPr defTabSz="1219200" eaLnBrk="0" fontAlgn="base" hangingPunct="0">
              <a:spcBef>
                <a:spcPct val="0"/>
              </a:spcBef>
              <a:spcAft>
                <a:spcPct val="0"/>
              </a:spcAft>
              <a:defRPr/>
            </a:pPr>
            <a:r>
              <a:rPr lang="en-US" altLang="zh-CN" sz="4265" b="1" dirty="0">
                <a:solidFill>
                  <a:srgbClr val="0000FF"/>
                </a:solidFill>
                <a:latin typeface="等线" panose="02010600030101010101" pitchFamily="2" charset="-122"/>
                <a:ea typeface="等线" panose="02010600030101010101" pitchFamily="2" charset="-122"/>
              </a:rPr>
              <a:t>5</a:t>
            </a:r>
            <a:r>
              <a:rPr lang="zh-CN" altLang="en-US" sz="4265" b="1" dirty="0">
                <a:solidFill>
                  <a:srgbClr val="0000FF"/>
                </a:solidFill>
                <a:latin typeface="等线" panose="02010600030101010101" pitchFamily="2" charset="-122"/>
                <a:ea typeface="等线" panose="02010600030101010101" pitchFamily="2" charset="-122"/>
              </a:rPr>
              <a:t>～</a:t>
            </a:r>
            <a:r>
              <a:rPr lang="en-US" altLang="zh-CN" sz="4265" b="1" dirty="0">
                <a:solidFill>
                  <a:srgbClr val="0000FF"/>
                </a:solidFill>
                <a:latin typeface="等线" panose="02010600030101010101" pitchFamily="2" charset="-122"/>
                <a:ea typeface="等线" panose="02010600030101010101" pitchFamily="2" charset="-122"/>
              </a:rPr>
              <a:t>6</a:t>
            </a:r>
            <a:endParaRPr lang="zh-CN" altLang="en-US" sz="4265" dirty="0">
              <a:solidFill>
                <a:srgbClr val="0000FF"/>
              </a:solidFill>
              <a:latin typeface="Calibri" panose="020F0502020204030204" pitchFamily="34" charset="0"/>
              <a:ea typeface="宋体" panose="02010600030101010101" pitchFamily="2" charset="-122"/>
            </a:endParaRPr>
          </a:p>
        </p:txBody>
      </p:sp>
      <p:sp>
        <p:nvSpPr>
          <p:cNvPr id="7" name="矩形 6"/>
          <p:cNvSpPr/>
          <p:nvPr/>
        </p:nvSpPr>
        <p:spPr>
          <a:xfrm>
            <a:off x="2717800" y="4542367"/>
            <a:ext cx="460382" cy="748666"/>
          </a:xfrm>
          <a:prstGeom prst="rect">
            <a:avLst/>
          </a:prstGeom>
        </p:spPr>
        <p:txBody>
          <a:bodyPr wrap="none">
            <a:spAutoFit/>
          </a:bodyPr>
          <a:lstStyle/>
          <a:p>
            <a:pPr defTabSz="1219200" eaLnBrk="0" fontAlgn="base" hangingPunct="0">
              <a:spcBef>
                <a:spcPct val="0"/>
              </a:spcBef>
              <a:spcAft>
                <a:spcPct val="0"/>
              </a:spcAft>
              <a:defRPr/>
            </a:pPr>
            <a:r>
              <a:rPr lang="en-US" altLang="zh-CN" sz="4265" b="1" dirty="0">
                <a:solidFill>
                  <a:srgbClr val="0000FF"/>
                </a:solidFill>
                <a:latin typeface="等线" panose="02010600030101010101" pitchFamily="2" charset="-122"/>
                <a:ea typeface="等线" panose="02010600030101010101" pitchFamily="2" charset="-122"/>
              </a:rPr>
              <a:t>7</a:t>
            </a:r>
            <a:endParaRPr lang="zh-CN" altLang="en-US" sz="4265" dirty="0">
              <a:solidFill>
                <a:srgbClr val="0000FF"/>
              </a:solidFill>
              <a:latin typeface="Calibri" panose="020F0502020204030204" pitchFamily="34" charset="0"/>
              <a:ea typeface="宋体" panose="02010600030101010101" pitchFamily="2" charset="-122"/>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down)">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down)">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down)">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wipe(down)">
                                      <p:cBhvr>
                                        <p:cTn id="3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Lst>
  </p:timing>
</p:sld>
</file>

<file path=ppt/slides/slide9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文本框 10"/>
          <p:cNvSpPr txBox="1">
            <a:spLocks noChangeArrowheads="1"/>
          </p:cNvSpPr>
          <p:nvPr/>
        </p:nvSpPr>
        <p:spPr bwMode="auto">
          <a:xfrm>
            <a:off x="1885514" y="2414173"/>
            <a:ext cx="2590800" cy="1897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en-US" altLang="zh-CN"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17 </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跳水</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9" name="矩形 7"/>
          <p:cNvSpPr>
            <a:spLocks noChangeArrowheads="1"/>
          </p:cNvSpPr>
          <p:nvPr/>
        </p:nvSpPr>
        <p:spPr bwMode="auto">
          <a:xfrm>
            <a:off x="468313" y="1432985"/>
            <a:ext cx="4895850" cy="62971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跳水本是一项优美的水上体育运动，然而今天我们看到的并非是一次跳水表演，而是一个惊险的故事。</a:t>
            </a:r>
          </a:p>
        </p:txBody>
      </p:sp>
      <p:pic>
        <p:nvPicPr>
          <p:cNvPr id="3" name="图片 2"/>
          <p:cNvPicPr>
            <a:picLocks noChangeAspect="1"/>
          </p:cNvPicPr>
          <p:nvPr/>
        </p:nvPicPr>
        <p:blipFill rotWithShape="1">
          <a:blip r:embed="rId2" cstate="email"/>
          <a:srcRect/>
          <a:stretch>
            <a:fillRect/>
          </a:stretch>
        </p:blipFill>
        <p:spPr>
          <a:xfrm>
            <a:off x="5436097" y="1432464"/>
            <a:ext cx="2537421" cy="4406901"/>
          </a:xfrm>
          <a:prstGeom prst="rect">
            <a:avLst/>
          </a:prstGeom>
          <a:solidFill>
            <a:srgbClr val="FFFFFF">
              <a:shade val="85000"/>
            </a:srgbClr>
          </a:solidFill>
          <a:ln w="76200" cap="sq">
            <a:solidFill>
              <a:srgbClr val="FFFFFF"/>
            </a:solidFill>
            <a:miter lim="800000"/>
            <a:headEnd/>
            <a:tailEnd/>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5" name="矩形: 圆角 4">
            <a:hlinkClick r:id="rId3" action="ppaction://hlinksldjump"/>
          </p:cNvPr>
          <p:cNvSpPr/>
          <p:nvPr/>
        </p:nvSpPr>
        <p:spPr>
          <a:xfrm>
            <a:off x="7308850" y="5839886"/>
            <a:ext cx="1366838" cy="833967"/>
          </a:xfrm>
          <a:prstGeom prst="roundRect">
            <a:avLst/>
          </a:prstGeom>
        </p:spPr>
        <p:style>
          <a:lnRef idx="1">
            <a:schemeClr val="accent3"/>
          </a:lnRef>
          <a:fillRef idx="2">
            <a:schemeClr val="accent3"/>
          </a:fillRef>
          <a:effectRef idx="1">
            <a:schemeClr val="accent3"/>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返回</a:t>
            </a:r>
          </a:p>
        </p:txBody>
      </p:sp>
    </p:spTree>
  </p:cSld>
  <p:clrMapOvr>
    <a:masterClrMapping/>
  </p:clrMapOvr>
  <p:transition spd="slow"/>
</p:sld>
</file>

<file path=ppt/slides/slide9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a:spLocks noChangeArrowheads="1"/>
          </p:cNvSpPr>
          <p:nvPr/>
        </p:nvSpPr>
        <p:spPr bwMode="auto">
          <a:xfrm>
            <a:off x="600075" y="1604303"/>
            <a:ext cx="7943850" cy="600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0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列夫</a:t>
            </a:r>
            <a:r>
              <a:rPr kumimoji="0" lang="en-US" altLang="zh-CN" sz="40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托尔斯泰</a:t>
            </a: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1828—1910</a:t>
            </a: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），俄国最伟大的文学家之一，也是世界文学史上最杰出的作家之一。他描写俄国战争的作品被列宁称为“俄国十月革命的镜子”。</a:t>
            </a:r>
            <a:endPar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0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主要作品</a:t>
            </a: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：长篇小说</a:t>
            </a:r>
            <a:r>
              <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安娜</a:t>
            </a:r>
            <a:r>
              <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卡列尼娜</a:t>
            </a:r>
            <a:r>
              <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战争与和平</a:t>
            </a:r>
            <a:r>
              <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复活</a:t>
            </a:r>
            <a:r>
              <a:rPr kumimoji="0" lang="en-US" altLang="zh-CN"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等。</a:t>
            </a:r>
          </a:p>
        </p:txBody>
      </p:sp>
      <p:sp>
        <p:nvSpPr>
          <p:cNvPr id="8194" name="文本框 1"/>
          <p:cNvSpPr txBox="1">
            <a:spLocks noChangeArrowheads="1"/>
          </p:cNvSpPr>
          <p:nvPr/>
        </p:nvSpPr>
        <p:spPr bwMode="auto">
          <a:xfrm>
            <a:off x="323851" y="635001"/>
            <a:ext cx="2303463"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D7AE"/>
                </a:solidFill>
                <a:effectLst/>
                <a:uLnTx/>
                <a:uFillTx/>
                <a:latin typeface="黑体" panose="02010609060101010101" pitchFamily="49" charset="-122"/>
                <a:ea typeface="黑体" panose="02010609060101010101" pitchFamily="49" charset="-122"/>
                <a:cs typeface="+mn-cs"/>
              </a:rPr>
              <a:t>作者简介</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文本框 1"/>
          <p:cNvSpPr txBox="1">
            <a:spLocks noChangeArrowheads="1"/>
          </p:cNvSpPr>
          <p:nvPr/>
        </p:nvSpPr>
        <p:spPr bwMode="auto">
          <a:xfrm>
            <a:off x="468314" y="1797053"/>
            <a:ext cx="8061325" cy="3083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35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    自由读课文，疏通生字词。说一说：这篇小说中出现了哪些人物？</a:t>
            </a:r>
            <a:endParaRPr kumimoji="0" lang="en-US" altLang="zh-CN" sz="48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endParaRPr>
          </a:p>
        </p:txBody>
      </p:sp>
      <p:sp>
        <p:nvSpPr>
          <p:cNvPr id="19" name="TextBox 1"/>
          <p:cNvSpPr txBox="1">
            <a:spLocks noChangeArrowheads="1"/>
          </p:cNvSpPr>
          <p:nvPr/>
        </p:nvSpPr>
        <p:spPr bwMode="auto">
          <a:xfrm>
            <a:off x="1258888" y="4389057"/>
            <a:ext cx="1293812"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猴子</a:t>
            </a:r>
            <a:endParaRPr kumimoji="0" lang="en-US" altLang="zh-CN"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sp>
        <p:nvSpPr>
          <p:cNvPr id="9221" name="文本框 17"/>
          <p:cNvSpPr txBox="1">
            <a:spLocks noChangeArrowheads="1"/>
          </p:cNvSpPr>
          <p:nvPr/>
        </p:nvSpPr>
        <p:spPr bwMode="auto">
          <a:xfrm>
            <a:off x="293688" y="607485"/>
            <a:ext cx="230505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D7AE"/>
                </a:solidFill>
                <a:effectLst/>
                <a:uLnTx/>
                <a:uFillTx/>
                <a:latin typeface="黑体" panose="02010609060101010101" pitchFamily="49" charset="-122"/>
                <a:ea typeface="黑体" panose="02010609060101010101" pitchFamily="49" charset="-122"/>
                <a:cs typeface="+mn-cs"/>
              </a:rPr>
              <a:t>初读课文</a:t>
            </a:r>
          </a:p>
        </p:txBody>
      </p:sp>
      <p:sp>
        <p:nvSpPr>
          <p:cNvPr id="7" name="TextBox 1"/>
          <p:cNvSpPr txBox="1">
            <a:spLocks noChangeArrowheads="1"/>
          </p:cNvSpPr>
          <p:nvPr/>
        </p:nvSpPr>
        <p:spPr bwMode="auto">
          <a:xfrm>
            <a:off x="2843214" y="4389057"/>
            <a:ext cx="1293812"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男孩</a:t>
            </a:r>
            <a:endParaRPr kumimoji="0" lang="en-US" altLang="zh-CN"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sp>
        <p:nvSpPr>
          <p:cNvPr id="8" name="TextBox 1"/>
          <p:cNvSpPr txBox="1">
            <a:spLocks noChangeArrowheads="1"/>
          </p:cNvSpPr>
          <p:nvPr/>
        </p:nvSpPr>
        <p:spPr bwMode="auto">
          <a:xfrm>
            <a:off x="4427539" y="4389057"/>
            <a:ext cx="1766887"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水手们</a:t>
            </a:r>
            <a:endParaRPr kumimoji="0" lang="en-US" altLang="zh-CN"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sp>
        <p:nvSpPr>
          <p:cNvPr id="9" name="TextBox 1"/>
          <p:cNvSpPr txBox="1">
            <a:spLocks noChangeArrowheads="1"/>
          </p:cNvSpPr>
          <p:nvPr/>
        </p:nvSpPr>
        <p:spPr bwMode="auto">
          <a:xfrm>
            <a:off x="6483351" y="4389058"/>
            <a:ext cx="1766888"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船长</a:t>
            </a:r>
            <a:endParaRPr kumimoji="0" lang="en-US" altLang="zh-CN"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inVertical)">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arn(inVertical)">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7" grpId="0"/>
      <p:bldP spid="8" grpId="0"/>
      <p:bldP spid="9" grpId="0"/>
    </p:bldLst>
  </p:timing>
</p:sld>
</file>

<file path=ppt/slides/slide9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TextBox 1"/>
          <p:cNvSpPr txBox="1">
            <a:spLocks noChangeArrowheads="1"/>
          </p:cNvSpPr>
          <p:nvPr/>
        </p:nvSpPr>
        <p:spPr bwMode="auto">
          <a:xfrm>
            <a:off x="819151" y="1508802"/>
            <a:ext cx="7559675" cy="89589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l" defTabSz="1219200" rtl="0" eaLnBrk="1" fontAlgn="base" latinLnBrk="0" hangingPunct="1">
              <a:lnSpc>
                <a:spcPct val="18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一艘  航行  放肆  帽子  桅杆</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8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撕咬  挑逗  吓唬  钩住  扭着</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8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龇牙咧嘴    船舱  海鸥  瞄准</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0242" name="文本框 13"/>
          <p:cNvSpPr txBox="1">
            <a:spLocks noChangeArrowheads="1"/>
          </p:cNvSpPr>
          <p:nvPr/>
        </p:nvSpPr>
        <p:spPr bwMode="auto">
          <a:xfrm>
            <a:off x="315913" y="626534"/>
            <a:ext cx="230505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D7AE"/>
                </a:solidFill>
                <a:effectLst/>
                <a:uLnTx/>
                <a:uFillTx/>
                <a:latin typeface="黑体" panose="02010609060101010101" pitchFamily="49" charset="-122"/>
                <a:ea typeface="黑体" panose="02010609060101010101" pitchFamily="49" charset="-122"/>
                <a:cs typeface="+mn-cs"/>
              </a:rPr>
              <a:t>字词学习</a:t>
            </a:r>
          </a:p>
        </p:txBody>
      </p:sp>
      <p:sp>
        <p:nvSpPr>
          <p:cNvPr id="10" name="TextBox 1"/>
          <p:cNvSpPr txBox="1">
            <a:spLocks noChangeArrowheads="1"/>
          </p:cNvSpPr>
          <p:nvPr/>
        </p:nvSpPr>
        <p:spPr bwMode="auto">
          <a:xfrm>
            <a:off x="819151" y="1508802"/>
            <a:ext cx="7559675" cy="89589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l" defTabSz="1219200" rtl="0" eaLnBrk="1" fontAlgn="base" latinLnBrk="0" hangingPunct="1">
              <a:lnSpc>
                <a:spcPct val="180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一</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艘</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航</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行</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放</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肆</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帽</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子</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桅</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杆</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8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撕</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咬</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挑</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逗</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吓</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唬</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钩</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住</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扭</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着</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80000"/>
              </a:lnSpc>
              <a:spcBef>
                <a:spcPct val="0"/>
              </a:spcBef>
              <a:spcAft>
                <a:spcPct val="0"/>
              </a:spcAft>
              <a:buClrTx/>
              <a:buSzTx/>
              <a:buFontTx/>
              <a:buNone/>
              <a:defRPr/>
            </a:pP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龇</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牙</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咧</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嘴</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船</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舱</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海</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鸥</a:t>
            </a:r>
            <a:r>
              <a:rPr kumimoji="0" lang="zh-CN" altLang="en-US" sz="533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533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瞄</a:t>
            </a: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准</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9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图片 2"/>
          <p:cNvPicPr>
            <a:picLocks noChangeAspect="1" noChangeArrowheads="1"/>
          </p:cNvPicPr>
          <p:nvPr/>
        </p:nvPicPr>
        <p:blipFill>
          <a:blip r:embed="rId3"/>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组合 2"/>
          <p:cNvGrpSpPr/>
          <p:nvPr/>
        </p:nvGrpSpPr>
        <p:grpSpPr bwMode="auto">
          <a:xfrm>
            <a:off x="2260601" y="461433"/>
            <a:ext cx="842963" cy="3175000"/>
            <a:chOff x="498069" y="1779662"/>
            <a:chExt cx="842963" cy="2380692"/>
          </a:xfrm>
        </p:grpSpPr>
        <p:grpSp>
          <p:nvGrpSpPr>
            <p:cNvPr id="3" name="Group 23"/>
            <p:cNvGrpSpPr/>
            <p:nvPr/>
          </p:nvGrpSpPr>
          <p:grpSpPr bwMode="auto">
            <a:xfrm>
              <a:off x="498069" y="1779662"/>
              <a:ext cx="842963" cy="1171575"/>
              <a:chOff x="1247" y="2783"/>
              <a:chExt cx="531" cy="738"/>
            </a:xfrm>
          </p:grpSpPr>
          <p:sp>
            <p:nvSpPr>
              <p:cNvPr id="6" name="Oval 25"/>
              <p:cNvSpPr>
                <a:spLocks noChangeArrowheads="1"/>
              </p:cNvSpPr>
              <p:nvPr/>
            </p:nvSpPr>
            <p:spPr bwMode="auto">
              <a:xfrm>
                <a:off x="1247" y="2783"/>
                <a:ext cx="531" cy="738"/>
              </a:xfrm>
              <a:prstGeom prst="ellipse">
                <a:avLst/>
              </a:prstGeom>
              <a:solidFill>
                <a:schemeClr val="accent6">
                  <a:lumMod val="40000"/>
                  <a:lumOff val="60000"/>
                </a:schemeClr>
              </a:solidFill>
              <a:ln>
                <a:noFill/>
              </a:ln>
              <a:effectLst/>
              <a:extLst>
                <a:ext uri="{91240B29-F687-4F45-9708-019B960494DF}">
                  <a14:hiddenLine xmlns:a14="http://schemas.microsoft.com/office/drawing/2010/main" xmlns="" w="9525">
                    <a:solidFill>
                      <a:srgbClr val="000000"/>
                    </a:solidFill>
                    <a:rou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1269" name="Text Box 27"/>
              <p:cNvSpPr txBox="1">
                <a:spLocks noChangeArrowheads="1"/>
              </p:cNvSpPr>
              <p:nvPr/>
            </p:nvSpPr>
            <p:spPr bwMode="auto">
              <a:xfrm>
                <a:off x="1268" y="2906"/>
                <a:ext cx="510" cy="4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桅</a:t>
                </a:r>
              </a:p>
            </p:txBody>
          </p:sp>
        </p:grpSp>
        <p:sp>
          <p:nvSpPr>
            <p:cNvPr id="5" name="任意多边形 130"/>
            <p:cNvSpPr/>
            <p:nvPr/>
          </p:nvSpPr>
          <p:spPr>
            <a:xfrm>
              <a:off x="633007" y="2968421"/>
              <a:ext cx="252412" cy="1191933"/>
            </a:xfrm>
            <a:custGeom>
              <a:avLst/>
              <a:gdLst>
                <a:gd name="connsiteX0" fmla="*/ 342900 w 342900"/>
                <a:gd name="connsiteY0" fmla="*/ 0 h 1878806"/>
                <a:gd name="connsiteX1" fmla="*/ 171450 w 342900"/>
                <a:gd name="connsiteY1" fmla="*/ 614362 h 1878806"/>
                <a:gd name="connsiteX2" fmla="*/ 307181 w 342900"/>
                <a:gd name="connsiteY2" fmla="*/ 942975 h 1878806"/>
                <a:gd name="connsiteX3" fmla="*/ 157163 w 342900"/>
                <a:gd name="connsiteY3" fmla="*/ 1321594 h 1878806"/>
                <a:gd name="connsiteX4" fmla="*/ 135731 w 342900"/>
                <a:gd name="connsiteY4" fmla="*/ 1585912 h 1878806"/>
                <a:gd name="connsiteX5" fmla="*/ 71438 w 342900"/>
                <a:gd name="connsiteY5" fmla="*/ 1757362 h 1878806"/>
                <a:gd name="connsiteX6" fmla="*/ 0 w 342900"/>
                <a:gd name="connsiteY6" fmla="*/ 1878806 h 1878806"/>
                <a:gd name="connsiteX7" fmla="*/ 0 w 342900"/>
                <a:gd name="connsiteY7" fmla="*/ 1878806 h 187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1878806">
                  <a:moveTo>
                    <a:pt x="342900" y="0"/>
                  </a:moveTo>
                  <a:cubicBezTo>
                    <a:pt x="260151" y="228600"/>
                    <a:pt x="177403" y="457200"/>
                    <a:pt x="171450" y="614362"/>
                  </a:cubicBezTo>
                  <a:cubicBezTo>
                    <a:pt x="165497" y="771524"/>
                    <a:pt x="309562" y="825103"/>
                    <a:pt x="307181" y="942975"/>
                  </a:cubicBezTo>
                  <a:cubicBezTo>
                    <a:pt x="304800" y="1060847"/>
                    <a:pt x="185738" y="1214438"/>
                    <a:pt x="157163" y="1321594"/>
                  </a:cubicBezTo>
                  <a:cubicBezTo>
                    <a:pt x="128588" y="1428750"/>
                    <a:pt x="150018" y="1513284"/>
                    <a:pt x="135731" y="1585912"/>
                  </a:cubicBezTo>
                  <a:cubicBezTo>
                    <a:pt x="121443" y="1658540"/>
                    <a:pt x="94060" y="1708546"/>
                    <a:pt x="71438" y="1757362"/>
                  </a:cubicBezTo>
                  <a:cubicBezTo>
                    <a:pt x="48816" y="1806178"/>
                    <a:pt x="0" y="1878806"/>
                    <a:pt x="0" y="1878806"/>
                  </a:cubicBezTo>
                  <a:lnTo>
                    <a:pt x="0" y="1878806"/>
                  </a:lnTo>
                </a:path>
              </a:pathLst>
            </a:custGeom>
            <a:ln w="952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12192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grpSp>
        <p:nvGrpSpPr>
          <p:cNvPr id="4" name="组合 7"/>
          <p:cNvGrpSpPr/>
          <p:nvPr/>
        </p:nvGrpSpPr>
        <p:grpSpPr bwMode="auto">
          <a:xfrm>
            <a:off x="2692400" y="1767418"/>
            <a:ext cx="971550" cy="2802467"/>
            <a:chOff x="370073" y="1779662"/>
            <a:chExt cx="970959" cy="2102567"/>
          </a:xfrm>
        </p:grpSpPr>
        <p:grpSp>
          <p:nvGrpSpPr>
            <p:cNvPr id="7" name="Group 23"/>
            <p:cNvGrpSpPr/>
            <p:nvPr/>
          </p:nvGrpSpPr>
          <p:grpSpPr bwMode="auto">
            <a:xfrm>
              <a:off x="498069" y="1779662"/>
              <a:ext cx="842963" cy="1171575"/>
              <a:chOff x="1247" y="2783"/>
              <a:chExt cx="531" cy="738"/>
            </a:xfrm>
          </p:grpSpPr>
          <p:sp>
            <p:nvSpPr>
              <p:cNvPr id="11273" name="Oval 25"/>
              <p:cNvSpPr>
                <a:spLocks noChangeArrowheads="1"/>
              </p:cNvSpPr>
              <p:nvPr/>
            </p:nvSpPr>
            <p:spPr bwMode="auto">
              <a:xfrm>
                <a:off x="1247" y="2783"/>
                <a:ext cx="531" cy="738"/>
              </a:xfrm>
              <a:prstGeom prst="ellipse">
                <a:avLst/>
              </a:prstGeom>
              <a:solidFill>
                <a:srgbClr val="00FF99"/>
              </a:solidFill>
              <a:ln>
                <a:noFill/>
              </a:ln>
              <a:extLst>
                <a:ext uri="{91240B29-F687-4F45-9708-019B960494DF}">
                  <a14:hiddenLine xmlns:a14="http://schemas.microsoft.com/office/drawing/2010/main" xmlns="" w="9525">
                    <a:solidFill>
                      <a:srgbClr val="000000"/>
                    </a:solidFill>
                    <a:round/>
                  </a14:hiddenLine>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1274" name="Text Box 27"/>
              <p:cNvSpPr txBox="1">
                <a:spLocks noChangeArrowheads="1"/>
              </p:cNvSpPr>
              <p:nvPr/>
            </p:nvSpPr>
            <p:spPr bwMode="auto">
              <a:xfrm>
                <a:off x="1268" y="2906"/>
                <a:ext cx="510" cy="4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龇</a:t>
                </a:r>
              </a:p>
            </p:txBody>
          </p:sp>
        </p:grpSp>
        <p:sp>
          <p:nvSpPr>
            <p:cNvPr id="10" name="任意多边形 135"/>
            <p:cNvSpPr/>
            <p:nvPr/>
          </p:nvSpPr>
          <p:spPr>
            <a:xfrm>
              <a:off x="370073" y="2951637"/>
              <a:ext cx="509278" cy="930592"/>
            </a:xfrm>
            <a:custGeom>
              <a:avLst/>
              <a:gdLst>
                <a:gd name="connsiteX0" fmla="*/ 342900 w 342900"/>
                <a:gd name="connsiteY0" fmla="*/ 0 h 1878806"/>
                <a:gd name="connsiteX1" fmla="*/ 171450 w 342900"/>
                <a:gd name="connsiteY1" fmla="*/ 614362 h 1878806"/>
                <a:gd name="connsiteX2" fmla="*/ 307181 w 342900"/>
                <a:gd name="connsiteY2" fmla="*/ 942975 h 1878806"/>
                <a:gd name="connsiteX3" fmla="*/ 157163 w 342900"/>
                <a:gd name="connsiteY3" fmla="*/ 1321594 h 1878806"/>
                <a:gd name="connsiteX4" fmla="*/ 135731 w 342900"/>
                <a:gd name="connsiteY4" fmla="*/ 1585912 h 1878806"/>
                <a:gd name="connsiteX5" fmla="*/ 71438 w 342900"/>
                <a:gd name="connsiteY5" fmla="*/ 1757362 h 1878806"/>
                <a:gd name="connsiteX6" fmla="*/ 0 w 342900"/>
                <a:gd name="connsiteY6" fmla="*/ 1878806 h 1878806"/>
                <a:gd name="connsiteX7" fmla="*/ 0 w 342900"/>
                <a:gd name="connsiteY7" fmla="*/ 1878806 h 187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1878806">
                  <a:moveTo>
                    <a:pt x="342900" y="0"/>
                  </a:moveTo>
                  <a:cubicBezTo>
                    <a:pt x="260151" y="228600"/>
                    <a:pt x="177403" y="457200"/>
                    <a:pt x="171450" y="614362"/>
                  </a:cubicBezTo>
                  <a:cubicBezTo>
                    <a:pt x="165497" y="771524"/>
                    <a:pt x="309562" y="825103"/>
                    <a:pt x="307181" y="942975"/>
                  </a:cubicBezTo>
                  <a:cubicBezTo>
                    <a:pt x="304800" y="1060847"/>
                    <a:pt x="185738" y="1214438"/>
                    <a:pt x="157163" y="1321594"/>
                  </a:cubicBezTo>
                  <a:cubicBezTo>
                    <a:pt x="128588" y="1428750"/>
                    <a:pt x="150018" y="1513284"/>
                    <a:pt x="135731" y="1585912"/>
                  </a:cubicBezTo>
                  <a:cubicBezTo>
                    <a:pt x="121443" y="1658540"/>
                    <a:pt x="94060" y="1708546"/>
                    <a:pt x="71438" y="1757362"/>
                  </a:cubicBezTo>
                  <a:cubicBezTo>
                    <a:pt x="48816" y="1806178"/>
                    <a:pt x="0" y="1878806"/>
                    <a:pt x="0" y="1878806"/>
                  </a:cubicBezTo>
                  <a:lnTo>
                    <a:pt x="0" y="1878806"/>
                  </a:lnTo>
                </a:path>
              </a:pathLst>
            </a:custGeom>
            <a:ln w="9525">
              <a:solidFill>
                <a:srgbClr val="66FF99"/>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12192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grpSp>
        <p:nvGrpSpPr>
          <p:cNvPr id="8" name="组合 12"/>
          <p:cNvGrpSpPr/>
          <p:nvPr/>
        </p:nvGrpSpPr>
        <p:grpSpPr bwMode="auto">
          <a:xfrm>
            <a:off x="1757363" y="2017185"/>
            <a:ext cx="1038225" cy="4417483"/>
            <a:chOff x="303475" y="1779662"/>
            <a:chExt cx="1037557" cy="3312368"/>
          </a:xfrm>
        </p:grpSpPr>
        <p:grpSp>
          <p:nvGrpSpPr>
            <p:cNvPr id="9" name="Group 23"/>
            <p:cNvGrpSpPr/>
            <p:nvPr/>
          </p:nvGrpSpPr>
          <p:grpSpPr bwMode="auto">
            <a:xfrm>
              <a:off x="498069" y="1779662"/>
              <a:ext cx="842963" cy="1171575"/>
              <a:chOff x="1247" y="2783"/>
              <a:chExt cx="531" cy="738"/>
            </a:xfrm>
          </p:grpSpPr>
          <p:sp>
            <p:nvSpPr>
              <p:cNvPr id="11278" name="Oval 25"/>
              <p:cNvSpPr>
                <a:spLocks noChangeArrowheads="1"/>
              </p:cNvSpPr>
              <p:nvPr/>
            </p:nvSpPr>
            <p:spPr bwMode="auto">
              <a:xfrm>
                <a:off x="1247" y="2783"/>
                <a:ext cx="531" cy="738"/>
              </a:xfrm>
              <a:prstGeom prst="ellipse">
                <a:avLst/>
              </a:prstGeom>
              <a:solidFill>
                <a:srgbClr val="FFFFCC"/>
              </a:solidFill>
              <a:ln>
                <a:noFill/>
              </a:ln>
              <a:extLst>
                <a:ext uri="{91240B29-F687-4F45-9708-019B960494DF}">
                  <a14:hiddenLine xmlns:a14="http://schemas.microsoft.com/office/drawing/2010/main" xmlns="" w="9525">
                    <a:solidFill>
                      <a:srgbClr val="000000"/>
                    </a:solidFill>
                    <a:round/>
                  </a14:hiddenLine>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1279" name="Text Box 27"/>
              <p:cNvSpPr txBox="1">
                <a:spLocks noChangeArrowheads="1"/>
              </p:cNvSpPr>
              <p:nvPr/>
            </p:nvSpPr>
            <p:spPr bwMode="auto">
              <a:xfrm>
                <a:off x="1268" y="2906"/>
                <a:ext cx="510" cy="4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唬</a:t>
                </a:r>
              </a:p>
            </p:txBody>
          </p:sp>
        </p:grpSp>
        <p:sp>
          <p:nvSpPr>
            <p:cNvPr id="15" name="任意多边形 125"/>
            <p:cNvSpPr/>
            <p:nvPr/>
          </p:nvSpPr>
          <p:spPr>
            <a:xfrm>
              <a:off x="303475" y="2968432"/>
              <a:ext cx="582237" cy="2123598"/>
            </a:xfrm>
            <a:custGeom>
              <a:avLst/>
              <a:gdLst>
                <a:gd name="connsiteX0" fmla="*/ 342900 w 342900"/>
                <a:gd name="connsiteY0" fmla="*/ 0 h 1878806"/>
                <a:gd name="connsiteX1" fmla="*/ 171450 w 342900"/>
                <a:gd name="connsiteY1" fmla="*/ 614362 h 1878806"/>
                <a:gd name="connsiteX2" fmla="*/ 307181 w 342900"/>
                <a:gd name="connsiteY2" fmla="*/ 942975 h 1878806"/>
                <a:gd name="connsiteX3" fmla="*/ 157163 w 342900"/>
                <a:gd name="connsiteY3" fmla="*/ 1321594 h 1878806"/>
                <a:gd name="connsiteX4" fmla="*/ 135731 w 342900"/>
                <a:gd name="connsiteY4" fmla="*/ 1585912 h 1878806"/>
                <a:gd name="connsiteX5" fmla="*/ 71438 w 342900"/>
                <a:gd name="connsiteY5" fmla="*/ 1757362 h 1878806"/>
                <a:gd name="connsiteX6" fmla="*/ 0 w 342900"/>
                <a:gd name="connsiteY6" fmla="*/ 1878806 h 1878806"/>
                <a:gd name="connsiteX7" fmla="*/ 0 w 342900"/>
                <a:gd name="connsiteY7" fmla="*/ 1878806 h 187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1878806">
                  <a:moveTo>
                    <a:pt x="342900" y="0"/>
                  </a:moveTo>
                  <a:cubicBezTo>
                    <a:pt x="260151" y="228600"/>
                    <a:pt x="177403" y="457200"/>
                    <a:pt x="171450" y="614362"/>
                  </a:cubicBezTo>
                  <a:cubicBezTo>
                    <a:pt x="165497" y="771524"/>
                    <a:pt x="309562" y="825103"/>
                    <a:pt x="307181" y="942975"/>
                  </a:cubicBezTo>
                  <a:cubicBezTo>
                    <a:pt x="304800" y="1060847"/>
                    <a:pt x="185738" y="1214438"/>
                    <a:pt x="157163" y="1321594"/>
                  </a:cubicBezTo>
                  <a:cubicBezTo>
                    <a:pt x="128588" y="1428750"/>
                    <a:pt x="150018" y="1513284"/>
                    <a:pt x="135731" y="1585912"/>
                  </a:cubicBezTo>
                  <a:cubicBezTo>
                    <a:pt x="121443" y="1658540"/>
                    <a:pt x="94060" y="1708546"/>
                    <a:pt x="71438" y="1757362"/>
                  </a:cubicBezTo>
                  <a:cubicBezTo>
                    <a:pt x="48816" y="1806178"/>
                    <a:pt x="0" y="1878806"/>
                    <a:pt x="0" y="1878806"/>
                  </a:cubicBezTo>
                  <a:lnTo>
                    <a:pt x="0" y="1878806"/>
                  </a:lnTo>
                </a:path>
              </a:pathLst>
            </a:custGeom>
            <a:ln w="952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12192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grpSp>
        <p:nvGrpSpPr>
          <p:cNvPr id="11" name="组合 22"/>
          <p:cNvGrpSpPr/>
          <p:nvPr/>
        </p:nvGrpSpPr>
        <p:grpSpPr bwMode="auto">
          <a:xfrm>
            <a:off x="1655763" y="3670300"/>
            <a:ext cx="842962" cy="3175000"/>
            <a:chOff x="498069" y="1779662"/>
            <a:chExt cx="842963" cy="2380692"/>
          </a:xfrm>
        </p:grpSpPr>
        <p:grpSp>
          <p:nvGrpSpPr>
            <p:cNvPr id="12" name="Group 23"/>
            <p:cNvGrpSpPr/>
            <p:nvPr/>
          </p:nvGrpSpPr>
          <p:grpSpPr bwMode="auto">
            <a:xfrm>
              <a:off x="498069" y="1779662"/>
              <a:ext cx="842963" cy="1171575"/>
              <a:chOff x="1247" y="2783"/>
              <a:chExt cx="531" cy="738"/>
            </a:xfrm>
          </p:grpSpPr>
          <p:sp>
            <p:nvSpPr>
              <p:cNvPr id="11283" name="Oval 25"/>
              <p:cNvSpPr>
                <a:spLocks noChangeArrowheads="1"/>
              </p:cNvSpPr>
              <p:nvPr/>
            </p:nvSpPr>
            <p:spPr bwMode="auto">
              <a:xfrm>
                <a:off x="1247" y="2783"/>
                <a:ext cx="531" cy="738"/>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14:hiddenLine>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1284" name="Text Box 27"/>
              <p:cNvSpPr txBox="1">
                <a:spLocks noChangeArrowheads="1"/>
              </p:cNvSpPr>
              <p:nvPr/>
            </p:nvSpPr>
            <p:spPr bwMode="auto">
              <a:xfrm>
                <a:off x="1268" y="2906"/>
                <a:ext cx="510" cy="4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咧</a:t>
                </a:r>
              </a:p>
            </p:txBody>
          </p:sp>
        </p:grpSp>
        <p:sp>
          <p:nvSpPr>
            <p:cNvPr id="25" name="任意多边形 130"/>
            <p:cNvSpPr/>
            <p:nvPr/>
          </p:nvSpPr>
          <p:spPr>
            <a:xfrm>
              <a:off x="633006" y="2968421"/>
              <a:ext cx="252413" cy="1191933"/>
            </a:xfrm>
            <a:custGeom>
              <a:avLst/>
              <a:gdLst>
                <a:gd name="connsiteX0" fmla="*/ 342900 w 342900"/>
                <a:gd name="connsiteY0" fmla="*/ 0 h 1878806"/>
                <a:gd name="connsiteX1" fmla="*/ 171450 w 342900"/>
                <a:gd name="connsiteY1" fmla="*/ 614362 h 1878806"/>
                <a:gd name="connsiteX2" fmla="*/ 307181 w 342900"/>
                <a:gd name="connsiteY2" fmla="*/ 942975 h 1878806"/>
                <a:gd name="connsiteX3" fmla="*/ 157163 w 342900"/>
                <a:gd name="connsiteY3" fmla="*/ 1321594 h 1878806"/>
                <a:gd name="connsiteX4" fmla="*/ 135731 w 342900"/>
                <a:gd name="connsiteY4" fmla="*/ 1585912 h 1878806"/>
                <a:gd name="connsiteX5" fmla="*/ 71438 w 342900"/>
                <a:gd name="connsiteY5" fmla="*/ 1757362 h 1878806"/>
                <a:gd name="connsiteX6" fmla="*/ 0 w 342900"/>
                <a:gd name="connsiteY6" fmla="*/ 1878806 h 1878806"/>
                <a:gd name="connsiteX7" fmla="*/ 0 w 342900"/>
                <a:gd name="connsiteY7" fmla="*/ 1878806 h 187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1878806">
                  <a:moveTo>
                    <a:pt x="342900" y="0"/>
                  </a:moveTo>
                  <a:cubicBezTo>
                    <a:pt x="260151" y="228600"/>
                    <a:pt x="177403" y="457200"/>
                    <a:pt x="171450" y="614362"/>
                  </a:cubicBezTo>
                  <a:cubicBezTo>
                    <a:pt x="165497" y="771524"/>
                    <a:pt x="309562" y="825103"/>
                    <a:pt x="307181" y="942975"/>
                  </a:cubicBezTo>
                  <a:cubicBezTo>
                    <a:pt x="304800" y="1060847"/>
                    <a:pt x="185738" y="1214438"/>
                    <a:pt x="157163" y="1321594"/>
                  </a:cubicBezTo>
                  <a:cubicBezTo>
                    <a:pt x="128588" y="1428750"/>
                    <a:pt x="150018" y="1513284"/>
                    <a:pt x="135731" y="1585912"/>
                  </a:cubicBezTo>
                  <a:cubicBezTo>
                    <a:pt x="121443" y="1658540"/>
                    <a:pt x="94060" y="1708546"/>
                    <a:pt x="71438" y="1757362"/>
                  </a:cubicBezTo>
                  <a:cubicBezTo>
                    <a:pt x="48816" y="1806178"/>
                    <a:pt x="0" y="1878806"/>
                    <a:pt x="0" y="1878806"/>
                  </a:cubicBezTo>
                  <a:lnTo>
                    <a:pt x="0" y="1878806"/>
                  </a:lnTo>
                </a:path>
              </a:pathLst>
            </a:custGeom>
            <a:ln w="952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12192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grpSp>
        <p:nvGrpSpPr>
          <p:cNvPr id="13" name="组合 27"/>
          <p:cNvGrpSpPr/>
          <p:nvPr/>
        </p:nvGrpSpPr>
        <p:grpSpPr bwMode="auto">
          <a:xfrm>
            <a:off x="1233488" y="512234"/>
            <a:ext cx="1000125" cy="3752851"/>
            <a:chOff x="341166" y="1779662"/>
            <a:chExt cx="999866" cy="2814487"/>
          </a:xfrm>
        </p:grpSpPr>
        <p:grpSp>
          <p:nvGrpSpPr>
            <p:cNvPr id="14" name="Group 23"/>
            <p:cNvGrpSpPr/>
            <p:nvPr/>
          </p:nvGrpSpPr>
          <p:grpSpPr bwMode="auto">
            <a:xfrm>
              <a:off x="498069" y="1779662"/>
              <a:ext cx="842963" cy="1171575"/>
              <a:chOff x="1247" y="2783"/>
              <a:chExt cx="531" cy="738"/>
            </a:xfrm>
          </p:grpSpPr>
          <p:sp>
            <p:nvSpPr>
              <p:cNvPr id="11288" name="Oval 25"/>
              <p:cNvSpPr>
                <a:spLocks noChangeArrowheads="1"/>
              </p:cNvSpPr>
              <p:nvPr/>
            </p:nvSpPr>
            <p:spPr bwMode="auto">
              <a:xfrm>
                <a:off x="1247" y="2783"/>
                <a:ext cx="531" cy="738"/>
              </a:xfrm>
              <a:prstGeom prst="ellipse">
                <a:avLst/>
              </a:prstGeom>
              <a:solidFill>
                <a:srgbClr val="00B0F0"/>
              </a:solidFill>
              <a:ln>
                <a:noFill/>
              </a:ln>
              <a:extLst>
                <a:ext uri="{91240B29-F687-4F45-9708-019B960494DF}">
                  <a14:hiddenLine xmlns:a14="http://schemas.microsoft.com/office/drawing/2010/main" xmlns="" w="9525">
                    <a:solidFill>
                      <a:srgbClr val="000000"/>
                    </a:solidFill>
                    <a:round/>
                  </a14:hiddenLine>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1289" name="Text Box 27"/>
              <p:cNvSpPr txBox="1">
                <a:spLocks noChangeArrowheads="1"/>
              </p:cNvSpPr>
              <p:nvPr/>
            </p:nvSpPr>
            <p:spPr bwMode="auto">
              <a:xfrm>
                <a:off x="1268" y="2906"/>
                <a:ext cx="489" cy="4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肆</a:t>
                </a:r>
              </a:p>
            </p:txBody>
          </p:sp>
        </p:grpSp>
        <p:sp>
          <p:nvSpPr>
            <p:cNvPr id="30" name="任意多边形 120"/>
            <p:cNvSpPr/>
            <p:nvPr/>
          </p:nvSpPr>
          <p:spPr>
            <a:xfrm>
              <a:off x="341166" y="2951174"/>
              <a:ext cx="538023" cy="1642975"/>
            </a:xfrm>
            <a:custGeom>
              <a:avLst/>
              <a:gdLst>
                <a:gd name="connsiteX0" fmla="*/ 342900 w 342900"/>
                <a:gd name="connsiteY0" fmla="*/ 0 h 1878806"/>
                <a:gd name="connsiteX1" fmla="*/ 171450 w 342900"/>
                <a:gd name="connsiteY1" fmla="*/ 614362 h 1878806"/>
                <a:gd name="connsiteX2" fmla="*/ 307181 w 342900"/>
                <a:gd name="connsiteY2" fmla="*/ 942975 h 1878806"/>
                <a:gd name="connsiteX3" fmla="*/ 157163 w 342900"/>
                <a:gd name="connsiteY3" fmla="*/ 1321594 h 1878806"/>
                <a:gd name="connsiteX4" fmla="*/ 135731 w 342900"/>
                <a:gd name="connsiteY4" fmla="*/ 1585912 h 1878806"/>
                <a:gd name="connsiteX5" fmla="*/ 71438 w 342900"/>
                <a:gd name="connsiteY5" fmla="*/ 1757362 h 1878806"/>
                <a:gd name="connsiteX6" fmla="*/ 0 w 342900"/>
                <a:gd name="connsiteY6" fmla="*/ 1878806 h 1878806"/>
                <a:gd name="connsiteX7" fmla="*/ 0 w 342900"/>
                <a:gd name="connsiteY7" fmla="*/ 1878806 h 187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1878806">
                  <a:moveTo>
                    <a:pt x="342900" y="0"/>
                  </a:moveTo>
                  <a:cubicBezTo>
                    <a:pt x="260151" y="228600"/>
                    <a:pt x="177403" y="457200"/>
                    <a:pt x="171450" y="614362"/>
                  </a:cubicBezTo>
                  <a:cubicBezTo>
                    <a:pt x="165497" y="771524"/>
                    <a:pt x="309562" y="825103"/>
                    <a:pt x="307181" y="942975"/>
                  </a:cubicBezTo>
                  <a:cubicBezTo>
                    <a:pt x="304800" y="1060847"/>
                    <a:pt x="185738" y="1214438"/>
                    <a:pt x="157163" y="1321594"/>
                  </a:cubicBezTo>
                  <a:cubicBezTo>
                    <a:pt x="128588" y="1428750"/>
                    <a:pt x="150018" y="1513284"/>
                    <a:pt x="135731" y="1585912"/>
                  </a:cubicBezTo>
                  <a:cubicBezTo>
                    <a:pt x="121443" y="1658540"/>
                    <a:pt x="94060" y="1708546"/>
                    <a:pt x="71438" y="1757362"/>
                  </a:cubicBezTo>
                  <a:cubicBezTo>
                    <a:pt x="48816" y="1806178"/>
                    <a:pt x="0" y="1878806"/>
                    <a:pt x="0" y="1878806"/>
                  </a:cubicBezTo>
                  <a:lnTo>
                    <a:pt x="0" y="1878806"/>
                  </a:lnTo>
                </a:path>
              </a:pathLst>
            </a:custGeom>
            <a:ln w="9525">
              <a:solidFill>
                <a:srgbClr val="FF00FF"/>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12192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grpSp>
        <p:nvGrpSpPr>
          <p:cNvPr id="16" name="组合 32"/>
          <p:cNvGrpSpPr/>
          <p:nvPr/>
        </p:nvGrpSpPr>
        <p:grpSpPr bwMode="auto">
          <a:xfrm>
            <a:off x="971550" y="2250019"/>
            <a:ext cx="998538" cy="3752849"/>
            <a:chOff x="341166" y="1779662"/>
            <a:chExt cx="999866" cy="2814487"/>
          </a:xfrm>
        </p:grpSpPr>
        <p:grpSp>
          <p:nvGrpSpPr>
            <p:cNvPr id="17" name="Group 23"/>
            <p:cNvGrpSpPr/>
            <p:nvPr/>
          </p:nvGrpSpPr>
          <p:grpSpPr bwMode="auto">
            <a:xfrm>
              <a:off x="498069" y="1779662"/>
              <a:ext cx="842963" cy="1171575"/>
              <a:chOff x="1247" y="2783"/>
              <a:chExt cx="531" cy="738"/>
            </a:xfrm>
          </p:grpSpPr>
          <p:sp>
            <p:nvSpPr>
              <p:cNvPr id="11293" name="Oval 25"/>
              <p:cNvSpPr>
                <a:spLocks noChangeArrowheads="1"/>
              </p:cNvSpPr>
              <p:nvPr/>
            </p:nvSpPr>
            <p:spPr bwMode="auto">
              <a:xfrm>
                <a:off x="1247" y="2783"/>
                <a:ext cx="531" cy="738"/>
              </a:xfrm>
              <a:prstGeom prst="ellipse">
                <a:avLst/>
              </a:prstGeom>
              <a:solidFill>
                <a:srgbClr val="FF66FF"/>
              </a:solidFill>
              <a:ln>
                <a:noFill/>
              </a:ln>
              <a:extLst>
                <a:ext uri="{91240B29-F687-4F45-9708-019B960494DF}">
                  <a14:hiddenLine xmlns:a14="http://schemas.microsoft.com/office/drawing/2010/main" xmlns="" w="9525">
                    <a:solidFill>
                      <a:srgbClr val="000000"/>
                    </a:solidFill>
                    <a:round/>
                  </a14:hiddenLine>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1294" name="Text Box 27"/>
              <p:cNvSpPr txBox="1">
                <a:spLocks noChangeArrowheads="1"/>
              </p:cNvSpPr>
              <p:nvPr/>
            </p:nvSpPr>
            <p:spPr bwMode="auto">
              <a:xfrm>
                <a:off x="1268" y="2906"/>
                <a:ext cx="492" cy="4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撕</a:t>
                </a:r>
              </a:p>
            </p:txBody>
          </p:sp>
        </p:grpSp>
        <p:sp>
          <p:nvSpPr>
            <p:cNvPr id="35" name="任意多边形 115"/>
            <p:cNvSpPr/>
            <p:nvPr/>
          </p:nvSpPr>
          <p:spPr>
            <a:xfrm>
              <a:off x="341166" y="2951175"/>
              <a:ext cx="538879" cy="1642974"/>
            </a:xfrm>
            <a:custGeom>
              <a:avLst/>
              <a:gdLst>
                <a:gd name="connsiteX0" fmla="*/ 342900 w 342900"/>
                <a:gd name="connsiteY0" fmla="*/ 0 h 1878806"/>
                <a:gd name="connsiteX1" fmla="*/ 171450 w 342900"/>
                <a:gd name="connsiteY1" fmla="*/ 614362 h 1878806"/>
                <a:gd name="connsiteX2" fmla="*/ 307181 w 342900"/>
                <a:gd name="connsiteY2" fmla="*/ 942975 h 1878806"/>
                <a:gd name="connsiteX3" fmla="*/ 157163 w 342900"/>
                <a:gd name="connsiteY3" fmla="*/ 1321594 h 1878806"/>
                <a:gd name="connsiteX4" fmla="*/ 135731 w 342900"/>
                <a:gd name="connsiteY4" fmla="*/ 1585912 h 1878806"/>
                <a:gd name="connsiteX5" fmla="*/ 71438 w 342900"/>
                <a:gd name="connsiteY5" fmla="*/ 1757362 h 1878806"/>
                <a:gd name="connsiteX6" fmla="*/ 0 w 342900"/>
                <a:gd name="connsiteY6" fmla="*/ 1878806 h 1878806"/>
                <a:gd name="connsiteX7" fmla="*/ 0 w 342900"/>
                <a:gd name="connsiteY7" fmla="*/ 1878806 h 187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1878806">
                  <a:moveTo>
                    <a:pt x="342900" y="0"/>
                  </a:moveTo>
                  <a:cubicBezTo>
                    <a:pt x="260151" y="228600"/>
                    <a:pt x="177403" y="457200"/>
                    <a:pt x="171450" y="614362"/>
                  </a:cubicBezTo>
                  <a:cubicBezTo>
                    <a:pt x="165497" y="771524"/>
                    <a:pt x="309562" y="825103"/>
                    <a:pt x="307181" y="942975"/>
                  </a:cubicBezTo>
                  <a:cubicBezTo>
                    <a:pt x="304800" y="1060847"/>
                    <a:pt x="185738" y="1214438"/>
                    <a:pt x="157163" y="1321594"/>
                  </a:cubicBezTo>
                  <a:cubicBezTo>
                    <a:pt x="128588" y="1428750"/>
                    <a:pt x="150018" y="1513284"/>
                    <a:pt x="135731" y="1585912"/>
                  </a:cubicBezTo>
                  <a:cubicBezTo>
                    <a:pt x="121443" y="1658540"/>
                    <a:pt x="94060" y="1708546"/>
                    <a:pt x="71438" y="1757362"/>
                  </a:cubicBezTo>
                  <a:cubicBezTo>
                    <a:pt x="48816" y="1806178"/>
                    <a:pt x="0" y="1878806"/>
                    <a:pt x="0" y="1878806"/>
                  </a:cubicBezTo>
                  <a:lnTo>
                    <a:pt x="0" y="1878806"/>
                  </a:lnTo>
                </a:path>
              </a:pathLst>
            </a:custGeom>
            <a:ln w="9525">
              <a:solidFill>
                <a:srgbClr val="66FF99"/>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12192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grpSp>
        <p:nvGrpSpPr>
          <p:cNvPr id="18" name="组合 42"/>
          <p:cNvGrpSpPr/>
          <p:nvPr/>
        </p:nvGrpSpPr>
        <p:grpSpPr bwMode="auto">
          <a:xfrm>
            <a:off x="2503488" y="3306233"/>
            <a:ext cx="842962" cy="3175000"/>
            <a:chOff x="498069" y="1779662"/>
            <a:chExt cx="842963" cy="2380692"/>
          </a:xfrm>
        </p:grpSpPr>
        <p:grpSp>
          <p:nvGrpSpPr>
            <p:cNvPr id="19" name="Group 23"/>
            <p:cNvGrpSpPr/>
            <p:nvPr/>
          </p:nvGrpSpPr>
          <p:grpSpPr bwMode="auto">
            <a:xfrm>
              <a:off x="498069" y="1779662"/>
              <a:ext cx="842963" cy="1171575"/>
              <a:chOff x="1247" y="2783"/>
              <a:chExt cx="531" cy="738"/>
            </a:xfrm>
          </p:grpSpPr>
          <p:sp>
            <p:nvSpPr>
              <p:cNvPr id="11298" name="Oval 25"/>
              <p:cNvSpPr>
                <a:spLocks noChangeArrowheads="1"/>
              </p:cNvSpPr>
              <p:nvPr/>
            </p:nvSpPr>
            <p:spPr bwMode="auto">
              <a:xfrm>
                <a:off x="1247" y="2783"/>
                <a:ext cx="531" cy="738"/>
              </a:xfrm>
              <a:prstGeom prst="ellipse">
                <a:avLst/>
              </a:prstGeom>
              <a:solidFill>
                <a:srgbClr val="FFCCFF"/>
              </a:solidFill>
              <a:ln>
                <a:noFill/>
              </a:ln>
              <a:extLst>
                <a:ext uri="{91240B29-F687-4F45-9708-019B960494DF}">
                  <a14:hiddenLine xmlns:a14="http://schemas.microsoft.com/office/drawing/2010/main" xmlns="" w="9525">
                    <a:solidFill>
                      <a:srgbClr val="000000"/>
                    </a:solidFill>
                    <a:round/>
                  </a14:hiddenLine>
                </a:ext>
              </a:extLst>
            </p:spPr>
            <p:txBody>
              <a:bodyPr wrap="none" anchor="ct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1299" name="Text Box 27"/>
              <p:cNvSpPr txBox="1">
                <a:spLocks noChangeArrowheads="1"/>
              </p:cNvSpPr>
              <p:nvPr/>
            </p:nvSpPr>
            <p:spPr bwMode="auto">
              <a:xfrm>
                <a:off x="1268" y="2906"/>
                <a:ext cx="510" cy="4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瞄</a:t>
                </a:r>
              </a:p>
            </p:txBody>
          </p:sp>
        </p:grpSp>
        <p:sp>
          <p:nvSpPr>
            <p:cNvPr id="45" name="任意多边形 130"/>
            <p:cNvSpPr/>
            <p:nvPr/>
          </p:nvSpPr>
          <p:spPr>
            <a:xfrm>
              <a:off x="633006" y="2968421"/>
              <a:ext cx="252413" cy="1191933"/>
            </a:xfrm>
            <a:custGeom>
              <a:avLst/>
              <a:gdLst>
                <a:gd name="connsiteX0" fmla="*/ 342900 w 342900"/>
                <a:gd name="connsiteY0" fmla="*/ 0 h 1878806"/>
                <a:gd name="connsiteX1" fmla="*/ 171450 w 342900"/>
                <a:gd name="connsiteY1" fmla="*/ 614362 h 1878806"/>
                <a:gd name="connsiteX2" fmla="*/ 307181 w 342900"/>
                <a:gd name="connsiteY2" fmla="*/ 942975 h 1878806"/>
                <a:gd name="connsiteX3" fmla="*/ 157163 w 342900"/>
                <a:gd name="connsiteY3" fmla="*/ 1321594 h 1878806"/>
                <a:gd name="connsiteX4" fmla="*/ 135731 w 342900"/>
                <a:gd name="connsiteY4" fmla="*/ 1585912 h 1878806"/>
                <a:gd name="connsiteX5" fmla="*/ 71438 w 342900"/>
                <a:gd name="connsiteY5" fmla="*/ 1757362 h 1878806"/>
                <a:gd name="connsiteX6" fmla="*/ 0 w 342900"/>
                <a:gd name="connsiteY6" fmla="*/ 1878806 h 1878806"/>
                <a:gd name="connsiteX7" fmla="*/ 0 w 342900"/>
                <a:gd name="connsiteY7" fmla="*/ 1878806 h 187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1878806">
                  <a:moveTo>
                    <a:pt x="342900" y="0"/>
                  </a:moveTo>
                  <a:cubicBezTo>
                    <a:pt x="260151" y="228600"/>
                    <a:pt x="177403" y="457200"/>
                    <a:pt x="171450" y="614362"/>
                  </a:cubicBezTo>
                  <a:cubicBezTo>
                    <a:pt x="165497" y="771524"/>
                    <a:pt x="309562" y="825103"/>
                    <a:pt x="307181" y="942975"/>
                  </a:cubicBezTo>
                  <a:cubicBezTo>
                    <a:pt x="304800" y="1060847"/>
                    <a:pt x="185738" y="1214438"/>
                    <a:pt x="157163" y="1321594"/>
                  </a:cubicBezTo>
                  <a:cubicBezTo>
                    <a:pt x="128588" y="1428750"/>
                    <a:pt x="150018" y="1513284"/>
                    <a:pt x="135731" y="1585912"/>
                  </a:cubicBezTo>
                  <a:cubicBezTo>
                    <a:pt x="121443" y="1658540"/>
                    <a:pt x="94060" y="1708546"/>
                    <a:pt x="71438" y="1757362"/>
                  </a:cubicBezTo>
                  <a:cubicBezTo>
                    <a:pt x="48816" y="1806178"/>
                    <a:pt x="0" y="1878806"/>
                    <a:pt x="0" y="1878806"/>
                  </a:cubicBezTo>
                  <a:lnTo>
                    <a:pt x="0" y="1878806"/>
                  </a:lnTo>
                </a:path>
              </a:pathLst>
            </a:custGeom>
            <a:ln w="952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12192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spTree>
  </p:cSld>
  <p:clrMapOvr>
    <a:masterClrMapping/>
  </p:clrMapOvr>
  <p:transition/>
  <p:timing>
    <p:tnLst>
      <p:par>
        <p:cTn id="1" dur="indefinite" restart="never" nodeType="tmRoot">
          <p:childTnLst>
            <p:seq concurrent="1" nextAc="seek">
              <p:cTn id="2" restart="whenNotActive" fill="hold" evtFilter="cancelBubble" nodeType="interactiveSeq">
                <p:stCondLst>
                  <p:cond evt="onClick" delay="0">
                    <p:tgtEl>
                      <p:spTgt spid="16"/>
                    </p:tgtEl>
                  </p:cond>
                </p:stCondLst>
                <p:endSync evt="end" delay="0">
                  <p:rtn val="all"/>
                </p:endSync>
                <p:childTnLst>
                  <p:par>
                    <p:cTn id="3" fill="hold">
                      <p:stCondLst>
                        <p:cond delay="0"/>
                      </p:stCondLst>
                      <p:childTnLst>
                        <p:par>
                          <p:cTn id="4" fill="hold">
                            <p:stCondLst>
                              <p:cond delay="0"/>
                            </p:stCondLst>
                            <p:childTnLst>
                              <p:par>
                                <p:cTn id="5" presetID="42" presetClass="path" presetSubtype="0" accel="50000" decel="50000" fill="hold" nodeType="clickEffect">
                                  <p:stCondLst>
                                    <p:cond delay="0"/>
                                  </p:stCondLst>
                                  <p:childTnLst>
                                    <p:animMotion origin="layout" path="M -3.88889E-6 -3.20988E-6 L 0.39862 -0.55586 " pathEditMode="relative" rAng="0" ptsTypes="AA">
                                      <p:cBhvr>
                                        <p:cTn id="6" dur="2000" fill="hold"/>
                                        <p:tgtEl>
                                          <p:spTgt spid="16"/>
                                        </p:tgtEl>
                                        <p:attrNameLst>
                                          <p:attrName>ppt_x</p:attrName>
                                          <p:attrName>ppt_y</p:attrName>
                                        </p:attrNameLst>
                                      </p:cBhvr>
                                      <p:rCtr x="19900" y="-27800"/>
                                    </p:animMotion>
                                  </p:childTnLst>
                                </p:cTn>
                              </p:par>
                            </p:childTnLst>
                          </p:cTn>
                        </p:par>
                      </p:childTnLst>
                    </p:cTn>
                  </p:par>
                </p:childTnLst>
              </p:cTn>
              <p:nextCondLst>
                <p:cond evt="onClick" delay="0">
                  <p:tgtEl>
                    <p:spTgt spid="16"/>
                  </p:tgtEl>
                </p:cond>
              </p:nextCondLst>
            </p:seq>
            <p:seq concurrent="1" nextAc="seek">
              <p:cTn id="7" restart="whenNotActive" fill="hold" evtFilter="cancelBubble" nodeType="interactiveSeq">
                <p:stCondLst>
                  <p:cond evt="onClick" delay="0">
                    <p:tgtEl>
                      <p:spTgt spid="13"/>
                    </p:tgtEl>
                  </p:cond>
                </p:stCondLst>
                <p:endSync evt="end" delay="0">
                  <p:rtn val="all"/>
                </p:endSync>
                <p:childTnLst>
                  <p:par>
                    <p:cTn id="8" fill="hold">
                      <p:stCondLst>
                        <p:cond delay="0"/>
                      </p:stCondLst>
                      <p:childTnLst>
                        <p:par>
                          <p:cTn id="9" fill="hold">
                            <p:stCondLst>
                              <p:cond delay="0"/>
                            </p:stCondLst>
                            <p:childTnLst>
                              <p:par>
                                <p:cTn id="10" presetID="42" presetClass="path" presetSubtype="0" accel="50000" decel="50000" fill="hold" nodeType="clickEffect">
                                  <p:stCondLst>
                                    <p:cond delay="0"/>
                                  </p:stCondLst>
                                  <p:childTnLst>
                                    <p:animMotion origin="layout" path="M -3.33333E-6 1.85185E-6 L 0.34618 -0.28766 " pathEditMode="relative" rAng="0" ptsTypes="AA">
                                      <p:cBhvr>
                                        <p:cTn id="11" dur="2000" fill="hold"/>
                                        <p:tgtEl>
                                          <p:spTgt spid="13"/>
                                        </p:tgtEl>
                                        <p:attrNameLst>
                                          <p:attrName>ppt_x</p:attrName>
                                          <p:attrName>ppt_y</p:attrName>
                                        </p:attrNameLst>
                                      </p:cBhvr>
                                      <p:rCtr x="17300" y="-14400"/>
                                    </p:animMotion>
                                  </p:childTnLst>
                                </p:cTn>
                              </p:par>
                            </p:childTnLst>
                          </p:cTn>
                        </p:par>
                      </p:childTnLst>
                    </p:cTn>
                  </p:par>
                </p:childTnLst>
              </p:cTn>
              <p:nextCondLst>
                <p:cond evt="onClick" delay="0">
                  <p:tgtEl>
                    <p:spTgt spid="13"/>
                  </p:tgtEl>
                </p:cond>
              </p:nextCondLst>
            </p:seq>
            <p:seq concurrent="1" nextAc="seek">
              <p:cTn id="12" restart="whenNotActive" fill="hold" evtFilter="cancelBubble" nodeType="interactiveSeq">
                <p:stCondLst>
                  <p:cond evt="onClick" delay="0">
                    <p:tgtEl>
                      <p:spTgt spid="8"/>
                    </p:tgtEl>
                  </p:cond>
                </p:stCondLst>
                <p:endSync evt="end" delay="0">
                  <p:rtn val="all"/>
                </p:endSync>
                <p:childTnLst>
                  <p:par>
                    <p:cTn id="13" fill="hold">
                      <p:stCondLst>
                        <p:cond delay="0"/>
                      </p:stCondLst>
                      <p:childTnLst>
                        <p:par>
                          <p:cTn id="14" fill="hold">
                            <p:stCondLst>
                              <p:cond delay="0"/>
                            </p:stCondLst>
                            <p:childTnLst>
                              <p:par>
                                <p:cTn id="15" presetID="42" presetClass="path" presetSubtype="0" accel="50000" decel="50000" fill="hold" nodeType="clickEffect">
                                  <p:stCondLst>
                                    <p:cond delay="0"/>
                                  </p:stCondLst>
                                  <p:childTnLst>
                                    <p:animMotion origin="layout" path="M 1.66667E-6 6.17284E-7 L 0.3184 -0.51389 " pathEditMode="relative" rAng="0" ptsTypes="AA">
                                      <p:cBhvr>
                                        <p:cTn id="16" dur="2000" fill="hold"/>
                                        <p:tgtEl>
                                          <p:spTgt spid="8"/>
                                        </p:tgtEl>
                                        <p:attrNameLst>
                                          <p:attrName>ppt_x</p:attrName>
                                          <p:attrName>ppt_y</p:attrName>
                                        </p:attrNameLst>
                                      </p:cBhvr>
                                      <p:rCtr x="15900" y="-25700"/>
                                    </p:animMotion>
                                  </p:childTnLst>
                                </p:cTn>
                              </p:par>
                            </p:childTnLst>
                          </p:cTn>
                        </p:par>
                      </p:childTnLst>
                    </p:cTn>
                  </p:par>
                </p:childTnLst>
              </p:cTn>
              <p:nextCondLst>
                <p:cond evt="onClick" delay="0">
                  <p:tgtEl>
                    <p:spTgt spid="8"/>
                  </p:tgtEl>
                </p:cond>
              </p:nextCondLst>
            </p:seq>
            <p:seq concurrent="1" nextAc="seek">
              <p:cTn id="17" restart="whenNotActive" fill="hold" evtFilter="cancelBubble" nodeType="interactiveSeq">
                <p:stCondLst>
                  <p:cond evt="onClick" delay="0">
                    <p:tgtEl>
                      <p:spTgt spid="11"/>
                    </p:tgtEl>
                  </p:cond>
                </p:stCondLst>
                <p:endSync evt="end" delay="0">
                  <p:rtn val="all"/>
                </p:endSync>
                <p:childTnLst>
                  <p:par>
                    <p:cTn id="18" fill="hold">
                      <p:stCondLst>
                        <p:cond delay="0"/>
                      </p:stCondLst>
                      <p:childTnLst>
                        <p:par>
                          <p:cTn id="19" fill="hold">
                            <p:stCondLst>
                              <p:cond delay="0"/>
                            </p:stCondLst>
                            <p:childTnLst>
                              <p:par>
                                <p:cTn id="20" presetID="42" presetClass="path" presetSubtype="0" accel="50000" decel="50000" fill="hold" nodeType="clickEffect">
                                  <p:stCondLst>
                                    <p:cond delay="0"/>
                                  </p:stCondLst>
                                  <p:childTnLst>
                                    <p:animMotion origin="layout" path="M -3.33333E-6 3.33333E-6 L 0.31077 -0.75186 " pathEditMode="relative" rAng="0" ptsTypes="AA">
                                      <p:cBhvr>
                                        <p:cTn id="21" dur="2000" fill="hold"/>
                                        <p:tgtEl>
                                          <p:spTgt spid="11"/>
                                        </p:tgtEl>
                                        <p:attrNameLst>
                                          <p:attrName>ppt_x</p:attrName>
                                          <p:attrName>ppt_y</p:attrName>
                                        </p:attrNameLst>
                                      </p:cBhvr>
                                      <p:rCtr x="15500" y="-37600"/>
                                    </p:animMotion>
                                  </p:childTnLst>
                                </p:cTn>
                              </p:par>
                            </p:childTnLst>
                          </p:cTn>
                        </p:par>
                      </p:childTnLst>
                    </p:cTn>
                  </p:par>
                </p:childTnLst>
              </p:cTn>
              <p:nextCondLst>
                <p:cond evt="onClick" delay="0">
                  <p:tgtEl>
                    <p:spTgt spid="11"/>
                  </p:tgtEl>
                </p:cond>
              </p:nextCondLst>
            </p:seq>
            <p:seq concurrent="1" nextAc="seek">
              <p:cTn id="22" restart="whenNotActive" fill="hold" evtFilter="cancelBubble" nodeType="interactiveSeq">
                <p:stCondLst>
                  <p:cond evt="onClick" delay="0">
                    <p:tgtEl>
                      <p:spTgt spid="18"/>
                    </p:tgtEl>
                  </p:cond>
                </p:stCondLst>
                <p:endSync evt="end" delay="0">
                  <p:rtn val="all"/>
                </p:endSync>
                <p:childTnLst>
                  <p:par>
                    <p:cTn id="23" fill="hold">
                      <p:stCondLst>
                        <p:cond delay="0"/>
                      </p:stCondLst>
                      <p:childTnLst>
                        <p:par>
                          <p:cTn id="24" fill="hold">
                            <p:stCondLst>
                              <p:cond delay="0"/>
                            </p:stCondLst>
                            <p:childTnLst>
                              <p:par>
                                <p:cTn id="25" presetID="42" presetClass="path" presetSubtype="0" accel="50000" decel="50000" fill="hold" nodeType="clickEffect">
                                  <p:stCondLst>
                                    <p:cond delay="0"/>
                                  </p:stCondLst>
                                  <p:childTnLst>
                                    <p:animMotion origin="layout" path="M -1.66667E-6 -2.46914E-7 L 0.23386 -0.69877 " pathEditMode="relative" rAng="0" ptsTypes="AA">
                                      <p:cBhvr>
                                        <p:cTn id="26" dur="2000" fill="hold"/>
                                        <p:tgtEl>
                                          <p:spTgt spid="18"/>
                                        </p:tgtEl>
                                        <p:attrNameLst>
                                          <p:attrName>ppt_x</p:attrName>
                                          <p:attrName>ppt_y</p:attrName>
                                        </p:attrNameLst>
                                      </p:cBhvr>
                                      <p:rCtr x="11700" y="-34900"/>
                                    </p:animMotion>
                                  </p:childTnLst>
                                </p:cTn>
                              </p:par>
                            </p:childTnLst>
                          </p:cTn>
                        </p:par>
                      </p:childTnLst>
                    </p:cTn>
                  </p:par>
                </p:childTnLst>
              </p:cTn>
              <p:nextCondLst>
                <p:cond evt="onClick" delay="0">
                  <p:tgtEl>
                    <p:spTgt spid="18"/>
                  </p:tgtEl>
                </p:cond>
              </p:nextCondLst>
            </p:seq>
            <p:seq concurrent="1" nextAc="seek">
              <p:cTn id="27" restart="whenNotActive" fill="hold" evtFilter="cancelBubble" nodeType="interactiveSeq">
                <p:stCondLst>
                  <p:cond evt="onClick" delay="0">
                    <p:tgtEl>
                      <p:spTgt spid="4"/>
                    </p:tgtEl>
                  </p:cond>
                </p:stCondLst>
                <p:endSync evt="end" delay="0">
                  <p:rtn val="all"/>
                </p:endSync>
                <p:childTnLst>
                  <p:par>
                    <p:cTn id="28" fill="hold">
                      <p:stCondLst>
                        <p:cond delay="0"/>
                      </p:stCondLst>
                      <p:childTnLst>
                        <p:par>
                          <p:cTn id="29" fill="hold">
                            <p:stCondLst>
                              <p:cond delay="0"/>
                            </p:stCondLst>
                            <p:childTnLst>
                              <p:par>
                                <p:cTn id="30" presetID="42" presetClass="path" presetSubtype="0" accel="50000" decel="50000" fill="hold" nodeType="clickEffect">
                                  <p:stCondLst>
                                    <p:cond delay="0"/>
                                  </p:stCondLst>
                                  <p:childTnLst>
                                    <p:animMotion origin="layout" path="M 5.55556E-7 2.96296E-6 L 0.21979 -0.46204 " pathEditMode="relative" rAng="0" ptsTypes="AA">
                                      <p:cBhvr>
                                        <p:cTn id="31" dur="2000" fill="hold"/>
                                        <p:tgtEl>
                                          <p:spTgt spid="4"/>
                                        </p:tgtEl>
                                        <p:attrNameLst>
                                          <p:attrName>ppt_x</p:attrName>
                                          <p:attrName>ppt_y</p:attrName>
                                        </p:attrNameLst>
                                      </p:cBhvr>
                                      <p:rCtr x="11000" y="-23100"/>
                                    </p:animMotion>
                                  </p:childTnLst>
                                </p:cTn>
                              </p:par>
                            </p:childTnLst>
                          </p:cTn>
                        </p:par>
                      </p:childTnLst>
                    </p:cTn>
                  </p:par>
                </p:childTnLst>
              </p:cTn>
              <p:nextCondLst>
                <p:cond evt="onClick" delay="0">
                  <p:tgtEl>
                    <p:spTgt spid="4"/>
                  </p:tgtEl>
                </p:cond>
              </p:nextCondLst>
            </p:seq>
            <p:seq concurrent="1" nextAc="seek">
              <p:cTn id="32" restart="whenNotActive" fill="hold" evtFilter="cancelBubble" nodeType="interactiveSeq">
                <p:stCondLst>
                  <p:cond evt="onClick" delay="0">
                    <p:tgtEl>
                      <p:spTgt spid="2"/>
                    </p:tgtEl>
                  </p:cond>
                </p:stCondLst>
                <p:endSync evt="end" delay="0">
                  <p:rtn val="all"/>
                </p:endSync>
                <p:childTnLst>
                  <p:par>
                    <p:cTn id="33" fill="hold">
                      <p:stCondLst>
                        <p:cond delay="0"/>
                      </p:stCondLst>
                      <p:childTnLst>
                        <p:par>
                          <p:cTn id="34" fill="hold">
                            <p:stCondLst>
                              <p:cond delay="0"/>
                            </p:stCondLst>
                            <p:childTnLst>
                              <p:par>
                                <p:cTn id="35" presetID="42" presetClass="path" presetSubtype="0" accel="50000" decel="50000" fill="hold" nodeType="clickEffect">
                                  <p:stCondLst>
                                    <p:cond delay="0"/>
                                  </p:stCondLst>
                                  <p:childTnLst>
                                    <p:animMotion origin="layout" path="M 8.33333E-7 4.5679E-6 L 0.24253 -0.28396 " pathEditMode="relative" rAng="0" ptsTypes="AA">
                                      <p:cBhvr>
                                        <p:cTn id="36" dur="2000" fill="hold"/>
                                        <p:tgtEl>
                                          <p:spTgt spid="2"/>
                                        </p:tgtEl>
                                        <p:attrNameLst>
                                          <p:attrName>ppt_x</p:attrName>
                                          <p:attrName>ppt_y</p:attrName>
                                        </p:attrNameLst>
                                      </p:cBhvr>
                                      <p:rCtr x="12100" y="-14200"/>
                                    </p:animMotion>
                                  </p:childTnLst>
                                </p:cTn>
                              </p:par>
                            </p:childTnLst>
                          </p:cTn>
                        </p:par>
                      </p:childTnLst>
                    </p:cTn>
                  </p:par>
                </p:childTnLst>
              </p:cTn>
              <p:nextCondLst>
                <p:cond evt="onClick" delay="0">
                  <p:tgtEl>
                    <p:spTgt spid="2"/>
                  </p:tgtEl>
                </p:cond>
              </p:nextCondLst>
            </p:seq>
          </p:childTnLst>
        </p:cTn>
      </p:par>
    </p:tnLst>
  </p:timing>
</p:sld>
</file>

<file path=ppt/slides/slide9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7"/>
          <p:cNvGrpSpPr/>
          <p:nvPr/>
        </p:nvGrpSpPr>
        <p:grpSpPr bwMode="auto">
          <a:xfrm>
            <a:off x="428626" y="1926168"/>
            <a:ext cx="1025525" cy="1390651"/>
            <a:chOff x="2437" y="2032"/>
            <a:chExt cx="1244" cy="1264"/>
          </a:xfrm>
        </p:grpSpPr>
        <p:sp>
          <p:nvSpPr>
            <p:cNvPr id="1331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srgbClr val="00FF00"/>
                </a:solidFill>
                <a:effectLst/>
                <a:uLnTx/>
                <a:uFillTx/>
                <a:latin typeface="Arial" panose="020B0604020202020204" pitchFamily="34" charset="0"/>
                <a:ea typeface="宋体" panose="02010600030101010101" pitchFamily="2" charset="-122"/>
                <a:cs typeface="+mn-cs"/>
              </a:endParaRPr>
            </a:p>
          </p:txBody>
        </p:sp>
        <p:cxnSp>
          <p:nvCxnSpPr>
            <p:cNvPr id="13315"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16"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17" name="文本框 64"/>
          <p:cNvSpPr txBox="1">
            <a:spLocks noChangeArrowheads="1"/>
          </p:cNvSpPr>
          <p:nvPr/>
        </p:nvSpPr>
        <p:spPr bwMode="auto">
          <a:xfrm>
            <a:off x="444501" y="1833034"/>
            <a:ext cx="992188"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艘</a:t>
            </a:r>
          </a:p>
        </p:txBody>
      </p:sp>
      <p:grpSp>
        <p:nvGrpSpPr>
          <p:cNvPr id="3" name="组合 7"/>
          <p:cNvGrpSpPr/>
          <p:nvPr/>
        </p:nvGrpSpPr>
        <p:grpSpPr bwMode="auto">
          <a:xfrm>
            <a:off x="2841626" y="1930401"/>
            <a:ext cx="1025525" cy="1390651"/>
            <a:chOff x="2437" y="2032"/>
            <a:chExt cx="1244" cy="1264"/>
          </a:xfrm>
        </p:grpSpPr>
        <p:sp>
          <p:nvSpPr>
            <p:cNvPr id="13319"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srgbClr val="00FF00"/>
                </a:solidFill>
                <a:effectLst/>
                <a:uLnTx/>
                <a:uFillTx/>
                <a:latin typeface="Arial" panose="020B0604020202020204" pitchFamily="34" charset="0"/>
                <a:ea typeface="宋体" panose="02010600030101010101" pitchFamily="2" charset="-122"/>
                <a:cs typeface="+mn-cs"/>
              </a:endParaRPr>
            </a:p>
          </p:txBody>
        </p:sp>
        <p:cxnSp>
          <p:nvCxnSpPr>
            <p:cNvPr id="13320"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21"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22" name="文本框 92"/>
          <p:cNvSpPr txBox="1">
            <a:spLocks noChangeArrowheads="1"/>
          </p:cNvSpPr>
          <p:nvPr/>
        </p:nvSpPr>
        <p:spPr bwMode="auto">
          <a:xfrm>
            <a:off x="2849564" y="1833034"/>
            <a:ext cx="993775"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肆</a:t>
            </a:r>
          </a:p>
        </p:txBody>
      </p:sp>
      <p:grpSp>
        <p:nvGrpSpPr>
          <p:cNvPr id="4" name="组合 7"/>
          <p:cNvGrpSpPr/>
          <p:nvPr/>
        </p:nvGrpSpPr>
        <p:grpSpPr bwMode="auto">
          <a:xfrm>
            <a:off x="1635126" y="1932519"/>
            <a:ext cx="1025525" cy="1390649"/>
            <a:chOff x="2437" y="2032"/>
            <a:chExt cx="1244" cy="1264"/>
          </a:xfrm>
        </p:grpSpPr>
        <p:cxnSp>
          <p:nvCxnSpPr>
            <p:cNvPr id="13324"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25"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sp>
          <p:nvSpPr>
            <p:cNvPr id="13326"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srgbClr val="00FF00"/>
                </a:solidFill>
                <a:effectLst/>
                <a:uLnTx/>
                <a:uFillTx/>
                <a:latin typeface="Arial" panose="020B0604020202020204" pitchFamily="34" charset="0"/>
                <a:ea typeface="宋体" panose="02010600030101010101" pitchFamily="2" charset="-122"/>
                <a:cs typeface="+mn-cs"/>
              </a:endParaRPr>
            </a:p>
          </p:txBody>
        </p:sp>
      </p:grpSp>
      <p:grpSp>
        <p:nvGrpSpPr>
          <p:cNvPr id="5" name="组合 7"/>
          <p:cNvGrpSpPr/>
          <p:nvPr/>
        </p:nvGrpSpPr>
        <p:grpSpPr bwMode="auto">
          <a:xfrm>
            <a:off x="4043364" y="1924053"/>
            <a:ext cx="1025525" cy="1390649"/>
            <a:chOff x="2437" y="2032"/>
            <a:chExt cx="1244" cy="1264"/>
          </a:xfrm>
        </p:grpSpPr>
        <p:sp>
          <p:nvSpPr>
            <p:cNvPr id="13328"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srgbClr val="00FF00"/>
                </a:solidFill>
                <a:effectLst/>
                <a:uLnTx/>
                <a:uFillTx/>
                <a:latin typeface="Arial" panose="020B0604020202020204" pitchFamily="34" charset="0"/>
                <a:ea typeface="宋体" panose="02010600030101010101" pitchFamily="2" charset="-122"/>
                <a:cs typeface="+mn-cs"/>
              </a:endParaRPr>
            </a:p>
          </p:txBody>
        </p:sp>
        <p:cxnSp>
          <p:nvCxnSpPr>
            <p:cNvPr id="13329"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30"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31" name="文本框 64"/>
          <p:cNvSpPr txBox="1">
            <a:spLocks noChangeArrowheads="1"/>
          </p:cNvSpPr>
          <p:nvPr/>
        </p:nvSpPr>
        <p:spPr bwMode="auto">
          <a:xfrm>
            <a:off x="4041776" y="1811867"/>
            <a:ext cx="10033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帽</a:t>
            </a:r>
          </a:p>
        </p:txBody>
      </p:sp>
      <p:sp>
        <p:nvSpPr>
          <p:cNvPr id="13332" name="文本框 86"/>
          <p:cNvSpPr txBox="1">
            <a:spLocks noChangeArrowheads="1"/>
          </p:cNvSpPr>
          <p:nvPr/>
        </p:nvSpPr>
        <p:spPr bwMode="auto">
          <a:xfrm>
            <a:off x="1647826" y="1803400"/>
            <a:ext cx="993775"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航</a:t>
            </a:r>
          </a:p>
        </p:txBody>
      </p:sp>
      <p:grpSp>
        <p:nvGrpSpPr>
          <p:cNvPr id="6" name="组合 3"/>
          <p:cNvGrpSpPr/>
          <p:nvPr/>
        </p:nvGrpSpPr>
        <p:grpSpPr bwMode="auto">
          <a:xfrm>
            <a:off x="525463" y="345018"/>
            <a:ext cx="2601912" cy="1373716"/>
            <a:chOff x="313350" y="139897"/>
            <a:chExt cx="2601650" cy="1030348"/>
          </a:xfrm>
        </p:grpSpPr>
        <p:sp>
          <p:nvSpPr>
            <p:cNvPr id="115" name="Text Box 15"/>
            <p:cNvSpPr txBox="1">
              <a:spLocks noChangeArrowheads="1"/>
            </p:cNvSpPr>
            <p:nvPr/>
          </p:nvSpPr>
          <p:spPr bwMode="auto">
            <a:xfrm>
              <a:off x="1085339" y="352924"/>
              <a:ext cx="1829661" cy="561774"/>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auto" latinLnBrk="0" hangingPunct="1">
                <a:lnSpc>
                  <a:spcPct val="100000"/>
                </a:lnSpc>
                <a:spcBef>
                  <a:spcPts val="1600"/>
                </a:spcBef>
                <a:spcAft>
                  <a:spcPts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黑体" panose="02010609060101010101" pitchFamily="49" charset="-122"/>
                  <a:ea typeface="黑体" panose="02010609060101010101" pitchFamily="49" charset="-122"/>
                  <a:cs typeface="+mn-cs"/>
                </a:rPr>
                <a:t>我会写</a:t>
              </a:r>
            </a:p>
          </p:txBody>
        </p:sp>
        <p:pic>
          <p:nvPicPr>
            <p:cNvPr id="13335" name="图片 2"/>
            <p:cNvPicPr>
              <a:picLocks noChangeAspect="1" noChangeArrowheads="1"/>
            </p:cNvPicPr>
            <p:nvPr/>
          </p:nvPicPr>
          <p:blipFill>
            <a:blip r:embed="rId2" cstate="email"/>
            <a:srcRect/>
            <a:stretch>
              <a:fillRect/>
            </a:stretch>
          </p:blipFill>
          <p:spPr bwMode="auto">
            <a:xfrm>
              <a:off x="313350" y="139897"/>
              <a:ext cx="872327" cy="10303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7" name="组合 7"/>
          <p:cNvGrpSpPr/>
          <p:nvPr/>
        </p:nvGrpSpPr>
        <p:grpSpPr bwMode="auto">
          <a:xfrm>
            <a:off x="1646239" y="3850219"/>
            <a:ext cx="1025525" cy="1388533"/>
            <a:chOff x="2437" y="2032"/>
            <a:chExt cx="1244" cy="1264"/>
          </a:xfrm>
        </p:grpSpPr>
        <p:sp>
          <p:nvSpPr>
            <p:cNvPr id="13337"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srgbClr val="00FF00"/>
                </a:solidFill>
                <a:effectLst/>
                <a:uLnTx/>
                <a:uFillTx/>
                <a:latin typeface="Arial" panose="020B0604020202020204" pitchFamily="34" charset="0"/>
                <a:ea typeface="宋体" panose="02010600030101010101" pitchFamily="2" charset="-122"/>
                <a:cs typeface="+mn-cs"/>
              </a:endParaRPr>
            </a:p>
          </p:txBody>
        </p:sp>
        <p:cxnSp>
          <p:nvCxnSpPr>
            <p:cNvPr id="13338"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39"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40" name="文本框 64"/>
          <p:cNvSpPr txBox="1">
            <a:spLocks noChangeArrowheads="1"/>
          </p:cNvSpPr>
          <p:nvPr/>
        </p:nvSpPr>
        <p:spPr bwMode="auto">
          <a:xfrm>
            <a:off x="1636714" y="3746500"/>
            <a:ext cx="1042987"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钩</a:t>
            </a:r>
          </a:p>
        </p:txBody>
      </p:sp>
      <p:grpSp>
        <p:nvGrpSpPr>
          <p:cNvPr id="8" name="组合 7"/>
          <p:cNvGrpSpPr/>
          <p:nvPr/>
        </p:nvGrpSpPr>
        <p:grpSpPr bwMode="auto">
          <a:xfrm>
            <a:off x="2847976" y="3850219"/>
            <a:ext cx="1025525" cy="1390649"/>
            <a:chOff x="2437" y="2032"/>
            <a:chExt cx="1244" cy="1264"/>
          </a:xfrm>
        </p:grpSpPr>
        <p:cxnSp>
          <p:nvCxnSpPr>
            <p:cNvPr id="13342"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43"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sp>
          <p:nvSpPr>
            <p:cNvPr id="13344"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srgbClr val="00FF00"/>
                </a:solidFill>
                <a:effectLst/>
                <a:uLnTx/>
                <a:uFillTx/>
                <a:latin typeface="Arial" panose="020B0604020202020204" pitchFamily="34" charset="0"/>
                <a:ea typeface="宋体" panose="02010600030101010101" pitchFamily="2" charset="-122"/>
                <a:cs typeface="+mn-cs"/>
              </a:endParaRPr>
            </a:p>
          </p:txBody>
        </p:sp>
      </p:grpSp>
      <p:grpSp>
        <p:nvGrpSpPr>
          <p:cNvPr id="9" name="组合 7"/>
          <p:cNvGrpSpPr/>
          <p:nvPr/>
        </p:nvGrpSpPr>
        <p:grpSpPr bwMode="auto">
          <a:xfrm>
            <a:off x="4049714" y="3856568"/>
            <a:ext cx="1025525" cy="1388533"/>
            <a:chOff x="2437" y="2032"/>
            <a:chExt cx="1244" cy="1264"/>
          </a:xfrm>
        </p:grpSpPr>
        <p:sp>
          <p:nvSpPr>
            <p:cNvPr id="13346"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srgbClr val="00FF00"/>
                </a:solidFill>
                <a:effectLst/>
                <a:uLnTx/>
                <a:uFillTx/>
                <a:latin typeface="Arial" panose="020B0604020202020204" pitchFamily="34" charset="0"/>
                <a:ea typeface="宋体" panose="02010600030101010101" pitchFamily="2" charset="-122"/>
                <a:cs typeface="+mn-cs"/>
              </a:endParaRPr>
            </a:p>
          </p:txBody>
        </p:sp>
        <p:cxnSp>
          <p:nvCxnSpPr>
            <p:cNvPr id="13347"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48"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49" name="文本框 64"/>
          <p:cNvSpPr txBox="1">
            <a:spLocks noChangeArrowheads="1"/>
          </p:cNvSpPr>
          <p:nvPr/>
        </p:nvSpPr>
        <p:spPr bwMode="auto">
          <a:xfrm>
            <a:off x="4049714" y="3776134"/>
            <a:ext cx="1019175"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咧</a:t>
            </a:r>
          </a:p>
        </p:txBody>
      </p:sp>
      <p:sp>
        <p:nvSpPr>
          <p:cNvPr id="13350" name="文本框 86"/>
          <p:cNvSpPr txBox="1">
            <a:spLocks noChangeArrowheads="1"/>
          </p:cNvSpPr>
          <p:nvPr/>
        </p:nvSpPr>
        <p:spPr bwMode="auto">
          <a:xfrm>
            <a:off x="2855914" y="3757084"/>
            <a:ext cx="993775"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扭</a:t>
            </a:r>
          </a:p>
        </p:txBody>
      </p:sp>
      <p:grpSp>
        <p:nvGrpSpPr>
          <p:cNvPr id="10" name="组合 7"/>
          <p:cNvGrpSpPr/>
          <p:nvPr/>
        </p:nvGrpSpPr>
        <p:grpSpPr bwMode="auto">
          <a:xfrm>
            <a:off x="427039" y="3848101"/>
            <a:ext cx="1025525" cy="1388533"/>
            <a:chOff x="2437" y="2032"/>
            <a:chExt cx="1244" cy="1264"/>
          </a:xfrm>
        </p:grpSpPr>
        <p:sp>
          <p:nvSpPr>
            <p:cNvPr id="13352"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srgbClr val="00FF00"/>
                </a:solidFill>
                <a:effectLst/>
                <a:uLnTx/>
                <a:uFillTx/>
                <a:latin typeface="Arial" panose="020B0604020202020204" pitchFamily="34" charset="0"/>
                <a:ea typeface="宋体" panose="02010600030101010101" pitchFamily="2" charset="-122"/>
                <a:cs typeface="+mn-cs"/>
              </a:endParaRPr>
            </a:p>
          </p:txBody>
        </p:sp>
        <p:cxnSp>
          <p:nvCxnSpPr>
            <p:cNvPr id="13353"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54"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55" name="文本框 64"/>
          <p:cNvSpPr txBox="1">
            <a:spLocks noChangeArrowheads="1"/>
          </p:cNvSpPr>
          <p:nvPr/>
        </p:nvSpPr>
        <p:spPr bwMode="auto">
          <a:xfrm>
            <a:off x="434976" y="3750734"/>
            <a:ext cx="1025525"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唬</a:t>
            </a:r>
          </a:p>
        </p:txBody>
      </p:sp>
      <p:grpSp>
        <p:nvGrpSpPr>
          <p:cNvPr id="11" name="组合 7"/>
          <p:cNvGrpSpPr/>
          <p:nvPr/>
        </p:nvGrpSpPr>
        <p:grpSpPr bwMode="auto">
          <a:xfrm>
            <a:off x="5241926" y="1924053"/>
            <a:ext cx="1025525" cy="1390649"/>
            <a:chOff x="2437" y="2032"/>
            <a:chExt cx="1244" cy="1264"/>
          </a:xfrm>
        </p:grpSpPr>
        <p:sp>
          <p:nvSpPr>
            <p:cNvPr id="13357"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srgbClr val="00FF00"/>
                </a:solidFill>
                <a:effectLst/>
                <a:uLnTx/>
                <a:uFillTx/>
                <a:latin typeface="Arial" panose="020B0604020202020204" pitchFamily="34" charset="0"/>
                <a:ea typeface="宋体" panose="02010600030101010101" pitchFamily="2" charset="-122"/>
                <a:cs typeface="+mn-cs"/>
              </a:endParaRPr>
            </a:p>
          </p:txBody>
        </p:sp>
        <p:cxnSp>
          <p:nvCxnSpPr>
            <p:cNvPr id="13358"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59"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60" name="文本框 64"/>
          <p:cNvSpPr txBox="1">
            <a:spLocks noChangeArrowheads="1"/>
          </p:cNvSpPr>
          <p:nvPr/>
        </p:nvSpPr>
        <p:spPr bwMode="auto">
          <a:xfrm>
            <a:off x="5240339" y="1811867"/>
            <a:ext cx="10033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桅</a:t>
            </a:r>
          </a:p>
        </p:txBody>
      </p:sp>
      <p:grpSp>
        <p:nvGrpSpPr>
          <p:cNvPr id="12" name="组合 7"/>
          <p:cNvGrpSpPr/>
          <p:nvPr/>
        </p:nvGrpSpPr>
        <p:grpSpPr bwMode="auto">
          <a:xfrm>
            <a:off x="5256214" y="3856568"/>
            <a:ext cx="1025525" cy="1388533"/>
            <a:chOff x="2437" y="2032"/>
            <a:chExt cx="1244" cy="1264"/>
          </a:xfrm>
        </p:grpSpPr>
        <p:sp>
          <p:nvSpPr>
            <p:cNvPr id="13362"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srgbClr val="00FF00"/>
                </a:solidFill>
                <a:effectLst/>
                <a:uLnTx/>
                <a:uFillTx/>
                <a:latin typeface="Arial" panose="020B0604020202020204" pitchFamily="34" charset="0"/>
                <a:ea typeface="宋体" panose="02010600030101010101" pitchFamily="2" charset="-122"/>
                <a:cs typeface="+mn-cs"/>
              </a:endParaRPr>
            </a:p>
          </p:txBody>
        </p:sp>
        <p:cxnSp>
          <p:nvCxnSpPr>
            <p:cNvPr id="13363"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64"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65" name="文本框 64"/>
          <p:cNvSpPr txBox="1">
            <a:spLocks noChangeArrowheads="1"/>
          </p:cNvSpPr>
          <p:nvPr/>
        </p:nvSpPr>
        <p:spPr bwMode="auto">
          <a:xfrm>
            <a:off x="5256214" y="3776134"/>
            <a:ext cx="1019175"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舱</a:t>
            </a:r>
          </a:p>
        </p:txBody>
      </p:sp>
      <p:grpSp>
        <p:nvGrpSpPr>
          <p:cNvPr id="13" name="组合 7"/>
          <p:cNvGrpSpPr/>
          <p:nvPr/>
        </p:nvGrpSpPr>
        <p:grpSpPr bwMode="auto">
          <a:xfrm>
            <a:off x="6454776" y="1924053"/>
            <a:ext cx="1025525" cy="1390649"/>
            <a:chOff x="2437" y="2032"/>
            <a:chExt cx="1244" cy="1264"/>
          </a:xfrm>
        </p:grpSpPr>
        <p:sp>
          <p:nvSpPr>
            <p:cNvPr id="13367"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srgbClr val="00FF00"/>
                </a:solidFill>
                <a:effectLst/>
                <a:uLnTx/>
                <a:uFillTx/>
                <a:latin typeface="Arial" panose="020B0604020202020204" pitchFamily="34" charset="0"/>
                <a:ea typeface="宋体" panose="02010600030101010101" pitchFamily="2" charset="-122"/>
                <a:cs typeface="+mn-cs"/>
              </a:endParaRPr>
            </a:p>
          </p:txBody>
        </p:sp>
        <p:cxnSp>
          <p:nvCxnSpPr>
            <p:cNvPr id="13368"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69"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70" name="文本框 64"/>
          <p:cNvSpPr txBox="1">
            <a:spLocks noChangeArrowheads="1"/>
          </p:cNvSpPr>
          <p:nvPr/>
        </p:nvSpPr>
        <p:spPr bwMode="auto">
          <a:xfrm>
            <a:off x="6453189" y="1811867"/>
            <a:ext cx="10033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撕</a:t>
            </a:r>
          </a:p>
        </p:txBody>
      </p:sp>
      <p:grpSp>
        <p:nvGrpSpPr>
          <p:cNvPr id="14" name="组合 7"/>
          <p:cNvGrpSpPr/>
          <p:nvPr/>
        </p:nvGrpSpPr>
        <p:grpSpPr bwMode="auto">
          <a:xfrm>
            <a:off x="6469064" y="3856568"/>
            <a:ext cx="1025525" cy="1388533"/>
            <a:chOff x="2437" y="2032"/>
            <a:chExt cx="1244" cy="1264"/>
          </a:xfrm>
        </p:grpSpPr>
        <p:sp>
          <p:nvSpPr>
            <p:cNvPr id="13372"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srgbClr val="00FF00"/>
                </a:solidFill>
                <a:effectLst/>
                <a:uLnTx/>
                <a:uFillTx/>
                <a:latin typeface="Arial" panose="020B0604020202020204" pitchFamily="34" charset="0"/>
                <a:ea typeface="宋体" panose="02010600030101010101" pitchFamily="2" charset="-122"/>
                <a:cs typeface="+mn-cs"/>
              </a:endParaRPr>
            </a:p>
          </p:txBody>
        </p:sp>
        <p:cxnSp>
          <p:nvCxnSpPr>
            <p:cNvPr id="13373"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74"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75" name="文本框 64"/>
          <p:cNvSpPr txBox="1">
            <a:spLocks noChangeArrowheads="1"/>
          </p:cNvSpPr>
          <p:nvPr/>
        </p:nvSpPr>
        <p:spPr bwMode="auto">
          <a:xfrm>
            <a:off x="6469064" y="3776134"/>
            <a:ext cx="1019175"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鸥</a:t>
            </a:r>
          </a:p>
        </p:txBody>
      </p:sp>
      <p:grpSp>
        <p:nvGrpSpPr>
          <p:cNvPr id="15" name="组合 7"/>
          <p:cNvGrpSpPr/>
          <p:nvPr/>
        </p:nvGrpSpPr>
        <p:grpSpPr bwMode="auto">
          <a:xfrm>
            <a:off x="7669214" y="1924053"/>
            <a:ext cx="1025525" cy="1390649"/>
            <a:chOff x="2437" y="2032"/>
            <a:chExt cx="1244" cy="1264"/>
          </a:xfrm>
        </p:grpSpPr>
        <p:sp>
          <p:nvSpPr>
            <p:cNvPr id="13377"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srgbClr val="00FF00"/>
                </a:solidFill>
                <a:effectLst/>
                <a:uLnTx/>
                <a:uFillTx/>
                <a:latin typeface="Arial" panose="020B0604020202020204" pitchFamily="34" charset="0"/>
                <a:ea typeface="宋体" panose="02010600030101010101" pitchFamily="2" charset="-122"/>
                <a:cs typeface="+mn-cs"/>
              </a:endParaRPr>
            </a:p>
          </p:txBody>
        </p:sp>
        <p:cxnSp>
          <p:nvCxnSpPr>
            <p:cNvPr id="13378"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79"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80" name="文本框 64"/>
          <p:cNvSpPr txBox="1">
            <a:spLocks noChangeArrowheads="1"/>
          </p:cNvSpPr>
          <p:nvPr/>
        </p:nvSpPr>
        <p:spPr bwMode="auto">
          <a:xfrm>
            <a:off x="7667625" y="1811867"/>
            <a:ext cx="10033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逗</a:t>
            </a:r>
          </a:p>
        </p:txBody>
      </p:sp>
      <p:grpSp>
        <p:nvGrpSpPr>
          <p:cNvPr id="16" name="组合 7"/>
          <p:cNvGrpSpPr/>
          <p:nvPr/>
        </p:nvGrpSpPr>
        <p:grpSpPr bwMode="auto">
          <a:xfrm>
            <a:off x="7683501" y="3856568"/>
            <a:ext cx="1025525" cy="1388533"/>
            <a:chOff x="2437" y="2032"/>
            <a:chExt cx="1244" cy="1264"/>
          </a:xfrm>
        </p:grpSpPr>
        <p:sp>
          <p:nvSpPr>
            <p:cNvPr id="13382"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3735" b="0" i="0" u="none" strike="noStrike" kern="1200" cap="none" spc="0" normalizeH="0" baseline="0" noProof="0">
                <a:ln>
                  <a:noFill/>
                </a:ln>
                <a:solidFill>
                  <a:srgbClr val="00FF00"/>
                </a:solidFill>
                <a:effectLst/>
                <a:uLnTx/>
                <a:uFillTx/>
                <a:latin typeface="Arial" panose="020B0604020202020204" pitchFamily="34" charset="0"/>
                <a:ea typeface="宋体" panose="02010600030101010101" pitchFamily="2" charset="-122"/>
                <a:cs typeface="+mn-cs"/>
              </a:endParaRPr>
            </a:p>
          </p:txBody>
        </p:sp>
        <p:cxnSp>
          <p:nvCxnSpPr>
            <p:cNvPr id="13383"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3384"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3385" name="文本框 64"/>
          <p:cNvSpPr txBox="1">
            <a:spLocks noChangeArrowheads="1"/>
          </p:cNvSpPr>
          <p:nvPr/>
        </p:nvSpPr>
        <p:spPr bwMode="auto">
          <a:xfrm>
            <a:off x="7683500" y="3776134"/>
            <a:ext cx="1019175"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瞄</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文本框 1"/>
          <p:cNvSpPr txBox="1">
            <a:spLocks noChangeArrowheads="1"/>
          </p:cNvSpPr>
          <p:nvPr/>
        </p:nvSpPr>
        <p:spPr bwMode="auto">
          <a:xfrm>
            <a:off x="889001" y="2878667"/>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结构：</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4338" name="文本框 2"/>
          <p:cNvSpPr txBox="1">
            <a:spLocks noChangeArrowheads="1"/>
          </p:cNvSpPr>
          <p:nvPr/>
        </p:nvSpPr>
        <p:spPr bwMode="auto">
          <a:xfrm>
            <a:off x="889001" y="3786717"/>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部首：</a:t>
            </a:r>
          </a:p>
        </p:txBody>
      </p:sp>
      <p:sp>
        <p:nvSpPr>
          <p:cNvPr id="14339" name="文本框 3"/>
          <p:cNvSpPr txBox="1">
            <a:spLocks noChangeArrowheads="1"/>
          </p:cNvSpPr>
          <p:nvPr/>
        </p:nvSpPr>
        <p:spPr bwMode="auto">
          <a:xfrm>
            <a:off x="900114" y="4813301"/>
            <a:ext cx="2254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书写指导：</a:t>
            </a:r>
          </a:p>
        </p:txBody>
      </p:sp>
      <p:sp>
        <p:nvSpPr>
          <p:cNvPr id="14340" name="文本框 4"/>
          <p:cNvSpPr txBox="1">
            <a:spLocks noChangeArrowheads="1"/>
          </p:cNvSpPr>
          <p:nvPr/>
        </p:nvSpPr>
        <p:spPr bwMode="auto">
          <a:xfrm>
            <a:off x="798514" y="1504951"/>
            <a:ext cx="117157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sì</a:t>
            </a:r>
          </a:p>
        </p:txBody>
      </p:sp>
      <p:sp>
        <p:nvSpPr>
          <p:cNvPr id="14341" name="文本框 17"/>
          <p:cNvSpPr txBox="1">
            <a:spLocks noChangeArrowheads="1"/>
          </p:cNvSpPr>
          <p:nvPr/>
        </p:nvSpPr>
        <p:spPr bwMode="auto">
          <a:xfrm>
            <a:off x="2027238" y="1121834"/>
            <a:ext cx="1181100" cy="1733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106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肆</a:t>
            </a:r>
          </a:p>
        </p:txBody>
      </p:sp>
      <p:grpSp>
        <p:nvGrpSpPr>
          <p:cNvPr id="2" name="组合 3"/>
          <p:cNvGrpSpPr/>
          <p:nvPr/>
        </p:nvGrpSpPr>
        <p:grpSpPr bwMode="auto">
          <a:xfrm>
            <a:off x="601664" y="283633"/>
            <a:ext cx="4657725" cy="1745204"/>
            <a:chOff x="254763" y="359045"/>
            <a:chExt cx="4655603" cy="1310574"/>
          </a:xfrm>
        </p:grpSpPr>
        <p:sp>
          <p:nvSpPr>
            <p:cNvPr id="8" name="Text Box 15"/>
            <p:cNvSpPr txBox="1">
              <a:spLocks noChangeArrowheads="1"/>
            </p:cNvSpPr>
            <p:nvPr/>
          </p:nvSpPr>
          <p:spPr bwMode="auto">
            <a:xfrm>
              <a:off x="878193" y="614524"/>
              <a:ext cx="4032173" cy="1055095"/>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auto" latinLnBrk="0" hangingPunct="1">
                <a:lnSpc>
                  <a:spcPct val="100000"/>
                </a:lnSpc>
                <a:spcBef>
                  <a:spcPts val="1600"/>
                </a:spcBef>
                <a:spcAft>
                  <a:spcPts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黑体" panose="02010609060101010101" pitchFamily="49" charset="-122"/>
                  <a:ea typeface="黑体" panose="02010609060101010101" pitchFamily="49" charset="-122"/>
                  <a:cs typeface="+mn-cs"/>
                </a:rPr>
                <a:t>重难点字书写指导</a:t>
              </a:r>
            </a:p>
          </p:txBody>
        </p:sp>
        <p:pic>
          <p:nvPicPr>
            <p:cNvPr id="14344" name="图片 2"/>
            <p:cNvPicPr>
              <a:picLocks noChangeAspect="1" noChangeArrowheads="1"/>
            </p:cNvPicPr>
            <p:nvPr/>
          </p:nvPicPr>
          <p:blipFill>
            <a:blip r:embed="rId3" cstate="email"/>
            <a:srcRect/>
            <a:stretch>
              <a:fillRect/>
            </a:stretch>
          </p:blipFill>
          <p:spPr bwMode="auto">
            <a:xfrm flipH="1">
              <a:off x="254763" y="359045"/>
              <a:ext cx="699653" cy="10729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4345" name="文本框 9"/>
          <p:cNvSpPr txBox="1">
            <a:spLocks noChangeArrowheads="1"/>
          </p:cNvSpPr>
          <p:nvPr/>
        </p:nvSpPr>
        <p:spPr bwMode="auto">
          <a:xfrm>
            <a:off x="2138364" y="2872317"/>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左右</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4346" name="文本框 11"/>
          <p:cNvSpPr txBox="1">
            <a:spLocks noChangeArrowheads="1"/>
          </p:cNvSpPr>
          <p:nvPr/>
        </p:nvSpPr>
        <p:spPr bwMode="auto">
          <a:xfrm>
            <a:off x="2887664" y="4718051"/>
            <a:ext cx="5616575"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左部四横间距相等；右部横画布白均匀，竖挺直。</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4347" name="文本框 12"/>
          <p:cNvSpPr txBox="1">
            <a:spLocks noChangeArrowheads="1"/>
          </p:cNvSpPr>
          <p:nvPr/>
        </p:nvSpPr>
        <p:spPr bwMode="auto">
          <a:xfrm>
            <a:off x="2138364" y="3795184"/>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镸</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pic>
        <p:nvPicPr>
          <p:cNvPr id="7" name="肆.wmv">
            <a:hlinkClick r:id="" action="ppaction://media"/>
          </p:cNvPr>
          <p:cNvPicPr>
            <a:picLocks noRot="1" noChangeAspect="1" noChangeArrowheads="1"/>
          </p:cNvPicPr>
          <p:nvPr>
            <a:videoFile r:link="rId1"/>
            <p:extLst>
              <p:ext uri="{DAA4B4D4-6D71-4841-9C94-3DE7FCFB9230}">
                <p14:media xmlns:p14="http://schemas.microsoft.com/office/powerpoint/2010/main" xmlns="" r:link="rId4"/>
              </p:ext>
            </p:extLst>
          </p:nvPr>
        </p:nvPicPr>
        <p:blipFill>
          <a:blip r:embed="rId5">
            <a:extLst>
              <a:ext uri="{28A0092B-C50C-407E-A947-70E740481C1C}">
                <a14:useLocalDpi xmlns:a14="http://schemas.microsoft.com/office/drawing/2010/main" xmlns="" val="0"/>
              </a:ext>
            </a:extLst>
          </a:blip>
          <a:srcRect/>
          <a:stretch>
            <a:fillRect/>
          </a:stretch>
        </p:blipFill>
        <p:spPr bwMode="auto">
          <a:xfrm>
            <a:off x="5076826" y="1094318"/>
            <a:ext cx="2659063" cy="34057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video>
              <p:cMediaNode vol="80000">
                <p:cTn id="2" fill="hold" display="0">
                  <p:stCondLst>
                    <p:cond delay="indefinite"/>
                  </p:stCondLst>
                </p:cTn>
                <p:tgtEl>
                  <p:spTgt spid="7"/>
                </p:tgtEl>
              </p:cMediaNode>
            </p:video>
            <p:seq concurrent="1" nextAc="seek">
              <p:cTn id="3" restart="whenNotActive" fill="hold" evtFilter="cancelBubble" nodeType="interactiveSeq">
                <p:stCondLst>
                  <p:cond evt="onClick" delay="0">
                    <p:tgtEl>
                      <p:spTgt spid="7"/>
                    </p:tgtEl>
                  </p:cond>
                </p:stCondLst>
                <p:endSync evt="end" delay="0">
                  <p:rtn val="all"/>
                </p:endSync>
                <p:childTnLst>
                  <p:par>
                    <p:cTn id="4" fill="hold">
                      <p:stCondLst>
                        <p:cond delay="0"/>
                      </p:stCondLst>
                      <p:childTnLst>
                        <p:par>
                          <p:cTn id="5" fill="hold">
                            <p:stCondLst>
                              <p:cond delay="0"/>
                            </p:stCondLst>
                            <p:childTnLst>
                              <p:par>
                                <p:cTn id="6" presetID="2" presetClass="mediacall" presetSubtype="0" fill="hold" nodeType="clickEffect">
                                  <p:stCondLst>
                                    <p:cond delay="0"/>
                                  </p:stCondLst>
                                  <p:childTnLst>
                                    <p:cmd type="call" cmd="togglePause">
                                      <p:cBhvr>
                                        <p:cTn id="7" dur="1" fill="hold"/>
                                        <p:tgtEl>
                                          <p:spTgt spid="7"/>
                                        </p:tgtEl>
                                      </p:cBhvr>
                                    </p:cmd>
                                  </p:childTnLst>
                                </p:cTn>
                              </p:par>
                            </p:childTnLst>
                          </p:cTn>
                        </p:par>
                      </p:childTnLst>
                    </p:cTn>
                  </p:par>
                </p:childTnLst>
              </p:cTn>
              <p:nextCondLst>
                <p:cond evt="onClick" delay="0">
                  <p:tgtEl>
                    <p:spTgt spid="7"/>
                  </p:tgtEl>
                </p:cond>
              </p:nextCondLst>
            </p:seq>
          </p:childTnLst>
        </p:cTn>
      </p:par>
    </p:tnLst>
  </p:timing>
</p:sld>
</file>

<file path=ppt/slides/slide9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文本框 1"/>
          <p:cNvSpPr txBox="1">
            <a:spLocks noChangeArrowheads="1"/>
          </p:cNvSpPr>
          <p:nvPr/>
        </p:nvSpPr>
        <p:spPr bwMode="auto">
          <a:xfrm>
            <a:off x="622301" y="2662767"/>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结构：</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sp>
        <p:nvSpPr>
          <p:cNvPr id="15362" name="文本框 2"/>
          <p:cNvSpPr txBox="1">
            <a:spLocks noChangeArrowheads="1"/>
          </p:cNvSpPr>
          <p:nvPr/>
        </p:nvSpPr>
        <p:spPr bwMode="auto">
          <a:xfrm>
            <a:off x="622301" y="3570817"/>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部首：</a:t>
            </a:r>
          </a:p>
        </p:txBody>
      </p:sp>
      <p:sp>
        <p:nvSpPr>
          <p:cNvPr id="15363" name="文本框 3"/>
          <p:cNvSpPr txBox="1">
            <a:spLocks noChangeArrowheads="1"/>
          </p:cNvSpPr>
          <p:nvPr/>
        </p:nvSpPr>
        <p:spPr bwMode="auto">
          <a:xfrm>
            <a:off x="633414" y="4597401"/>
            <a:ext cx="2254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书写指导：</a:t>
            </a:r>
          </a:p>
        </p:txBody>
      </p:sp>
      <p:sp>
        <p:nvSpPr>
          <p:cNvPr id="15364" name="文本框 4"/>
          <p:cNvSpPr txBox="1">
            <a:spLocks noChangeArrowheads="1"/>
          </p:cNvSpPr>
          <p:nvPr/>
        </p:nvSpPr>
        <p:spPr bwMode="auto">
          <a:xfrm>
            <a:off x="531814" y="1289051"/>
            <a:ext cx="117157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ōu</a:t>
            </a:r>
          </a:p>
        </p:txBody>
      </p:sp>
      <p:sp>
        <p:nvSpPr>
          <p:cNvPr id="15365" name="文本框 17"/>
          <p:cNvSpPr txBox="1">
            <a:spLocks noChangeArrowheads="1"/>
          </p:cNvSpPr>
          <p:nvPr/>
        </p:nvSpPr>
        <p:spPr bwMode="auto">
          <a:xfrm>
            <a:off x="1760538" y="905934"/>
            <a:ext cx="1181100" cy="1733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106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鸥</a:t>
            </a:r>
          </a:p>
        </p:txBody>
      </p:sp>
      <p:sp>
        <p:nvSpPr>
          <p:cNvPr id="15366" name="文本框 6"/>
          <p:cNvSpPr txBox="1">
            <a:spLocks noChangeArrowheads="1"/>
          </p:cNvSpPr>
          <p:nvPr/>
        </p:nvSpPr>
        <p:spPr bwMode="auto">
          <a:xfrm>
            <a:off x="1871664" y="2656417"/>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左右</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5367" name="文本框 7"/>
          <p:cNvSpPr txBox="1">
            <a:spLocks noChangeArrowheads="1"/>
          </p:cNvSpPr>
          <p:nvPr/>
        </p:nvSpPr>
        <p:spPr bwMode="auto">
          <a:xfrm>
            <a:off x="2647951" y="4502151"/>
            <a:ext cx="6005513"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“鸟”形体较长，竖折折钩的竖在竖中线上。</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5368" name="文本框 8"/>
          <p:cNvSpPr txBox="1">
            <a:spLocks noChangeArrowheads="1"/>
          </p:cNvSpPr>
          <p:nvPr/>
        </p:nvSpPr>
        <p:spPr bwMode="auto">
          <a:xfrm>
            <a:off x="1871664" y="3579284"/>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鸟</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pic>
        <p:nvPicPr>
          <p:cNvPr id="10" name="鸥.wmv">
            <a:hlinkClick r:id="" action="ppaction://media"/>
          </p:cNvPr>
          <p:cNvPicPr>
            <a:picLocks noRot="1" noChangeAspect="1" noChangeArrowheads="1"/>
          </p:cNvPicPr>
          <p:nvPr>
            <a:videoFile r:link="rId1"/>
            <p:extLst>
              <p:ext uri="{DAA4B4D4-6D71-4841-9C94-3DE7FCFB9230}">
                <p14:media xmlns:p14="http://schemas.microsoft.com/office/powerpoint/2010/main" xmlns="" r:link="rId3"/>
              </p:ext>
            </p:extLst>
          </p:nvPr>
        </p:nvPicPr>
        <p:blipFill>
          <a:blip r:embed="rId4">
            <a:extLst>
              <a:ext uri="{28A0092B-C50C-407E-A947-70E740481C1C}">
                <a14:useLocalDpi xmlns:a14="http://schemas.microsoft.com/office/drawing/2010/main" xmlns="" val="0"/>
              </a:ext>
            </a:extLst>
          </a:blip>
          <a:srcRect/>
          <a:stretch>
            <a:fillRect/>
          </a:stretch>
        </p:blipFill>
        <p:spPr bwMode="auto">
          <a:xfrm>
            <a:off x="4449763" y="833967"/>
            <a:ext cx="2590800" cy="34395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video>
              <p:cMediaNode vol="80000">
                <p:cTn id="2" fill="hold" display="0">
                  <p:stCondLst>
                    <p:cond delay="indefinite"/>
                  </p:stCondLst>
                </p:cTn>
                <p:tgtEl>
                  <p:spTgt spid="10"/>
                </p:tgtEl>
              </p:cMediaNode>
            </p:video>
            <p:seq concurrent="1" nextAc="seek">
              <p:cTn id="3" restart="whenNotActive" fill="hold" evtFilter="cancelBubble" nodeType="interactiveSeq">
                <p:stCondLst>
                  <p:cond evt="onClick" delay="0">
                    <p:tgtEl>
                      <p:spTgt spid="10"/>
                    </p:tgtEl>
                  </p:cond>
                </p:stCondLst>
                <p:endSync evt="end" delay="0">
                  <p:rtn val="all"/>
                </p:endSync>
                <p:childTnLst>
                  <p:par>
                    <p:cTn id="4" fill="hold">
                      <p:stCondLst>
                        <p:cond delay="0"/>
                      </p:stCondLst>
                      <p:childTnLst>
                        <p:par>
                          <p:cTn id="5" fill="hold">
                            <p:stCondLst>
                              <p:cond delay="0"/>
                            </p:stCondLst>
                            <p:childTnLst>
                              <p:par>
                                <p:cTn id="6" presetID="2" presetClass="mediacall" presetSubtype="0" fill="hold" nodeType="clickEffect">
                                  <p:stCondLst>
                                    <p:cond delay="0"/>
                                  </p:stCondLst>
                                  <p:childTnLst>
                                    <p:cmd type="call" cmd="togglePause">
                                      <p:cBhvr>
                                        <p:cTn id="7" dur="1" fill="hold"/>
                                        <p:tgtEl>
                                          <p:spTgt spid="10"/>
                                        </p:tgtEl>
                                      </p:cBhvr>
                                    </p:cmd>
                                  </p:childTnLst>
                                </p:cTn>
                              </p:par>
                            </p:childTnLst>
                          </p:cTn>
                        </p:par>
                      </p:childTnLst>
                    </p:cTn>
                  </p:par>
                </p:childTnLst>
              </p:cTn>
              <p:nextCondLst>
                <p:cond evt="onClick" delay="0">
                  <p:tgtEl>
                    <p:spTgt spid="10"/>
                  </p:tgtEl>
                </p:cond>
              </p:nextCondLst>
            </p:seq>
          </p:childTnLst>
        </p:cTn>
      </p:par>
    </p:tnLst>
  </p:timing>
</p:sld>
</file>

<file path=ppt/slides/slide9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矩形 5"/>
          <p:cNvSpPr>
            <a:spLocks noChangeArrowheads="1"/>
          </p:cNvSpPr>
          <p:nvPr/>
        </p:nvSpPr>
        <p:spPr bwMode="auto">
          <a:xfrm>
            <a:off x="287338" y="2110318"/>
            <a:ext cx="2087562" cy="62948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35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放肆</a:t>
            </a:r>
            <a:endPar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35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风平浪静</a:t>
            </a:r>
            <a:endPar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35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龇牙咧嘴</a:t>
            </a:r>
            <a:endPar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35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心惊胆战</a:t>
            </a:r>
          </a:p>
        </p:txBody>
      </p:sp>
      <p:sp>
        <p:nvSpPr>
          <p:cNvPr id="16386" name="文本框 13"/>
          <p:cNvSpPr txBox="1">
            <a:spLocks noChangeArrowheads="1"/>
          </p:cNvSpPr>
          <p:nvPr/>
        </p:nvSpPr>
        <p:spPr bwMode="auto">
          <a:xfrm>
            <a:off x="292100" y="618067"/>
            <a:ext cx="230505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D7AE"/>
                </a:solidFill>
                <a:effectLst/>
                <a:uLnTx/>
                <a:uFillTx/>
                <a:latin typeface="黑体" panose="02010609060101010101" pitchFamily="49" charset="-122"/>
                <a:ea typeface="黑体" panose="02010609060101010101" pitchFamily="49" charset="-122"/>
                <a:cs typeface="+mn-cs"/>
              </a:rPr>
              <a:t>词语解释</a:t>
            </a:r>
          </a:p>
        </p:txBody>
      </p:sp>
      <p:sp>
        <p:nvSpPr>
          <p:cNvPr id="2" name="矩形 1"/>
          <p:cNvSpPr/>
          <p:nvPr/>
        </p:nvSpPr>
        <p:spPr>
          <a:xfrm>
            <a:off x="3025775" y="1617135"/>
            <a:ext cx="5943600"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480060" marR="0" lvl="0" indent="-480060" algn="l" defTabSz="1219200" rtl="0" eaLnBrk="1" fontAlgn="base" latinLnBrk="0" hangingPunct="1">
              <a:lnSpc>
                <a:spcPct val="120000"/>
              </a:lnSpc>
              <a:spcBef>
                <a:spcPct val="0"/>
              </a:spcBef>
              <a:spcAft>
                <a:spcPct val="0"/>
              </a:spcAft>
              <a:buClrTx/>
              <a:buSzTx/>
              <a:buFont typeface="Wingdings" panose="05000000000000000000" pitchFamily="2" charset="2"/>
              <a:buChar char="l"/>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形容痛苦或凶狠的样子。本课用来形容猴子做怪相的样子。</a:t>
            </a:r>
            <a:endParaRPr kumimoji="0" lang="en-US" altLang="zh-CN"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endParaRPr>
          </a:p>
          <a:p>
            <a:pPr marL="480060" marR="0" lvl="0" indent="-480060" algn="l" defTabSz="1219200" rtl="0" eaLnBrk="1" fontAlgn="base" latinLnBrk="0" hangingPunct="1">
              <a:lnSpc>
                <a:spcPct val="120000"/>
              </a:lnSpc>
              <a:spcBef>
                <a:spcPct val="0"/>
              </a:spcBef>
              <a:spcAft>
                <a:spcPct val="0"/>
              </a:spcAft>
              <a:buClrTx/>
              <a:buSzTx/>
              <a:buFont typeface="Wingdings" panose="05000000000000000000" pitchFamily="2" charset="2"/>
              <a:buChar char="l"/>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形容十分害怕。</a:t>
            </a:r>
            <a:endParaRPr kumimoji="0" lang="en-US" altLang="zh-CN"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endParaRPr>
          </a:p>
          <a:p>
            <a:pPr marL="480060" marR="0" lvl="0" indent="-480060" algn="l" defTabSz="1219200" rtl="0" eaLnBrk="1" fontAlgn="base" latinLnBrk="0" hangingPunct="1">
              <a:lnSpc>
                <a:spcPct val="120000"/>
              </a:lnSpc>
              <a:spcBef>
                <a:spcPct val="0"/>
              </a:spcBef>
              <a:spcAft>
                <a:spcPct val="0"/>
              </a:spcAft>
              <a:buClrTx/>
              <a:buSzTx/>
              <a:buFont typeface="Wingdings" panose="05000000000000000000" pitchFamily="2" charset="2"/>
              <a:buChar char="l"/>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（言行）轻率任意，毫无顾忌。</a:t>
            </a:r>
            <a:endParaRPr kumimoji="0" lang="en-US" altLang="zh-CN"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endParaRPr>
          </a:p>
          <a:p>
            <a:pPr marL="480060" marR="0" lvl="0" indent="-480060" algn="l" defTabSz="1219200" rtl="0" eaLnBrk="1" fontAlgn="base" latinLnBrk="0" hangingPunct="1">
              <a:lnSpc>
                <a:spcPct val="120000"/>
              </a:lnSpc>
              <a:spcBef>
                <a:spcPct val="0"/>
              </a:spcBef>
              <a:spcAft>
                <a:spcPct val="0"/>
              </a:spcAft>
              <a:buClrTx/>
              <a:buSzTx/>
              <a:buFont typeface="Wingdings" panose="05000000000000000000" pitchFamily="2" charset="2"/>
              <a:buChar char="l"/>
              <a:defRPr/>
            </a:pPr>
            <a:r>
              <a:rPr kumimoji="0" lang="zh-CN" altLang="en-US"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没有风浪，水面很平静，比喻平静无事。</a:t>
            </a:r>
          </a:p>
        </p:txBody>
      </p:sp>
      <p:cxnSp>
        <p:nvCxnSpPr>
          <p:cNvPr id="4" name="直接连接符 3"/>
          <p:cNvCxnSpPr/>
          <p:nvPr/>
        </p:nvCxnSpPr>
        <p:spPr>
          <a:xfrm>
            <a:off x="1809751" y="2631018"/>
            <a:ext cx="1366838" cy="1729316"/>
          </a:xfrm>
          <a:prstGeom prst="line">
            <a:avLst/>
          </a:prstGeom>
        </p:spPr>
        <p:style>
          <a:lnRef idx="2">
            <a:schemeClr val="accent6"/>
          </a:lnRef>
          <a:fillRef idx="0">
            <a:schemeClr val="accent6"/>
          </a:fillRef>
          <a:effectRef idx="1">
            <a:schemeClr val="accent6"/>
          </a:effectRef>
          <a:fontRef idx="minor">
            <a:schemeClr val="tx1"/>
          </a:fontRef>
        </p:style>
      </p:cxnSp>
      <p:cxnSp>
        <p:nvCxnSpPr>
          <p:cNvPr id="15" name="直接连接符 14"/>
          <p:cNvCxnSpPr/>
          <p:nvPr/>
        </p:nvCxnSpPr>
        <p:spPr>
          <a:xfrm>
            <a:off x="2201864" y="3496733"/>
            <a:ext cx="974725" cy="1727200"/>
          </a:xfrm>
          <a:prstGeom prst="line">
            <a:avLst/>
          </a:prstGeom>
        </p:spPr>
        <p:style>
          <a:lnRef idx="2">
            <a:schemeClr val="accent6"/>
          </a:lnRef>
          <a:fillRef idx="0">
            <a:schemeClr val="accent6"/>
          </a:fillRef>
          <a:effectRef idx="1">
            <a:schemeClr val="accent6"/>
          </a:effectRef>
          <a:fontRef idx="minor">
            <a:schemeClr val="tx1"/>
          </a:fontRef>
        </p:style>
      </p:cxnSp>
      <p:cxnSp>
        <p:nvCxnSpPr>
          <p:cNvPr id="18" name="直接连接符 17"/>
          <p:cNvCxnSpPr/>
          <p:nvPr/>
        </p:nvCxnSpPr>
        <p:spPr>
          <a:xfrm flipV="1">
            <a:off x="2201864" y="2093384"/>
            <a:ext cx="974725" cy="2275416"/>
          </a:xfrm>
          <a:prstGeom prst="line">
            <a:avLst/>
          </a:prstGeom>
        </p:spPr>
        <p:style>
          <a:lnRef idx="2">
            <a:schemeClr val="accent6"/>
          </a:lnRef>
          <a:fillRef idx="0">
            <a:schemeClr val="accent6"/>
          </a:fillRef>
          <a:effectRef idx="1">
            <a:schemeClr val="accent6"/>
          </a:effectRef>
          <a:fontRef idx="minor">
            <a:schemeClr val="tx1"/>
          </a:fontRef>
        </p:style>
      </p:cxnSp>
      <p:cxnSp>
        <p:nvCxnSpPr>
          <p:cNvPr id="20" name="直接连接符 19"/>
          <p:cNvCxnSpPr/>
          <p:nvPr/>
        </p:nvCxnSpPr>
        <p:spPr>
          <a:xfrm flipV="1">
            <a:off x="2201864" y="3663953"/>
            <a:ext cx="974725" cy="1568449"/>
          </a:xfrm>
          <a:prstGeom prst="line">
            <a:avLst/>
          </a:prstGeom>
        </p:spPr>
        <p:style>
          <a:lnRef idx="2">
            <a:schemeClr val="accent6"/>
          </a:lnRef>
          <a:fillRef idx="0">
            <a:schemeClr val="accent6"/>
          </a:fillRef>
          <a:effectRef idx="1">
            <a:schemeClr val="accent6"/>
          </a:effectRef>
          <a:fontRef idx="minor">
            <a:schemeClr val="tx1"/>
          </a:fontRef>
        </p:style>
      </p:cxn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wipe(left)">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wipe(left)">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wipe(left)">
                                      <p:cBhvr>
                                        <p:cTn id="2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6"/>
          <p:cNvGrpSpPr/>
          <p:nvPr/>
        </p:nvGrpSpPr>
        <p:grpSpPr bwMode="auto">
          <a:xfrm>
            <a:off x="250825" y="347134"/>
            <a:ext cx="2471738" cy="800100"/>
            <a:chOff x="1939528" y="748904"/>
            <a:chExt cx="2472408" cy="600075"/>
          </a:xfrm>
        </p:grpSpPr>
        <p:sp>
          <p:nvSpPr>
            <p:cNvPr id="3" name="任意多边形 2"/>
            <p:cNvSpPr/>
            <p:nvPr>
              <p:custDataLst>
                <p:tags r:id="rId1"/>
              </p:custDataLst>
            </p:nvPr>
          </p:nvSpPr>
          <p:spPr>
            <a:xfrm>
              <a:off x="1939528" y="748904"/>
              <a:ext cx="584358"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课</a:t>
              </a:r>
            </a:p>
          </p:txBody>
        </p:sp>
        <p:sp>
          <p:nvSpPr>
            <p:cNvPr id="4" name="任意多边形 3"/>
            <p:cNvSpPr/>
            <p:nvPr>
              <p:custDataLst>
                <p:tags r:id="rId2"/>
              </p:custDataLst>
            </p:nvPr>
          </p:nvSpPr>
          <p:spPr>
            <a:xfrm>
              <a:off x="2569937" y="748904"/>
              <a:ext cx="584358"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文</a:t>
              </a:r>
            </a:p>
          </p:txBody>
        </p:sp>
        <p:sp>
          <p:nvSpPr>
            <p:cNvPr id="5" name="任意多边形 4"/>
            <p:cNvSpPr/>
            <p:nvPr>
              <p:custDataLst>
                <p:tags r:id="rId3"/>
              </p:custDataLst>
            </p:nvPr>
          </p:nvSpPr>
          <p:spPr>
            <a:xfrm>
              <a:off x="3197169" y="748904"/>
              <a:ext cx="584358" cy="600075"/>
            </a:xfrm>
            <a:custGeom>
              <a:avLst/>
              <a:gdLst>
                <a:gd name="connsiteX0" fmla="*/ 0 w 779499"/>
                <a:gd name="connsiteY0" fmla="*/ 0 h 800100"/>
                <a:gd name="connsiteX1" fmla="*/ 779499 w 779499"/>
                <a:gd name="connsiteY1" fmla="*/ 78101 h 800100"/>
                <a:gd name="connsiteX2" fmla="*/ 779499 w 779499"/>
                <a:gd name="connsiteY2" fmla="*/ 673172 h 800100"/>
                <a:gd name="connsiteX3" fmla="*/ 12477 w 779499"/>
                <a:gd name="connsiteY3" fmla="*/ 800100 h 800100"/>
                <a:gd name="connsiteX4" fmla="*/ 0 w 779499"/>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9" h="800100">
                  <a:moveTo>
                    <a:pt x="0" y="0"/>
                  </a:moveTo>
                  <a:lnTo>
                    <a:pt x="779499" y="78101"/>
                  </a:lnTo>
                  <a:lnTo>
                    <a:pt x="779499" y="673172"/>
                  </a:lnTo>
                  <a:lnTo>
                    <a:pt x="12477" y="800100"/>
                  </a:lnTo>
                  <a:lnTo>
                    <a:pt x="0" y="0"/>
                  </a:lnTo>
                  <a:close/>
                </a:path>
              </a:pathLst>
            </a:custGeom>
            <a:solidFill>
              <a:srgbClr val="F68544"/>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解</a:t>
              </a:r>
            </a:p>
          </p:txBody>
        </p:sp>
        <p:sp>
          <p:nvSpPr>
            <p:cNvPr id="6" name="任意多边形 5"/>
            <p:cNvSpPr/>
            <p:nvPr>
              <p:custDataLst>
                <p:tags r:id="rId4"/>
              </p:custDataLst>
            </p:nvPr>
          </p:nvSpPr>
          <p:spPr>
            <a:xfrm>
              <a:off x="3827578" y="748904"/>
              <a:ext cx="584358" cy="600075"/>
            </a:xfrm>
            <a:custGeom>
              <a:avLst/>
              <a:gdLst>
                <a:gd name="connsiteX0" fmla="*/ 779433 w 779433"/>
                <a:gd name="connsiteY0" fmla="*/ 0 h 800100"/>
                <a:gd name="connsiteX1" fmla="*/ 766956 w 779433"/>
                <a:gd name="connsiteY1" fmla="*/ 800100 h 800100"/>
                <a:gd name="connsiteX2" fmla="*/ 0 w 779433"/>
                <a:gd name="connsiteY2" fmla="*/ 673183 h 800100"/>
                <a:gd name="connsiteX3" fmla="*/ 0 w 779433"/>
                <a:gd name="connsiteY3" fmla="*/ 78095 h 800100"/>
                <a:gd name="connsiteX4" fmla="*/ 779433 w 779433"/>
                <a:gd name="connsiteY4" fmla="*/ 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33" h="800100">
                  <a:moveTo>
                    <a:pt x="779433" y="0"/>
                  </a:moveTo>
                  <a:lnTo>
                    <a:pt x="766956" y="800100"/>
                  </a:lnTo>
                  <a:lnTo>
                    <a:pt x="0" y="673183"/>
                  </a:lnTo>
                  <a:lnTo>
                    <a:pt x="0" y="78095"/>
                  </a:lnTo>
                  <a:lnTo>
                    <a:pt x="779433" y="0"/>
                  </a:lnTo>
                  <a:close/>
                </a:path>
              </a:pathLst>
            </a:custGeom>
            <a:solidFill>
              <a:srgbClr val="F7B14B"/>
            </a:solidFill>
            <a:ln>
              <a:noFill/>
            </a:ln>
          </p:spPr>
          <p:style>
            <a:lnRef idx="2">
              <a:schemeClr val="accent1">
                <a:shade val="50000"/>
              </a:schemeClr>
            </a:lnRef>
            <a:fillRef idx="1">
              <a:schemeClr val="accent1"/>
            </a:fillRef>
            <a:effectRef idx="0">
              <a:schemeClr val="accent1"/>
            </a:effectRef>
            <a:fontRef idx="minor">
              <a:schemeClr val="lt1"/>
            </a:fontRef>
          </p:style>
          <p:txBody>
            <a:bodyPr bIns="144000" anchor="ctr"/>
            <a:lstStyle/>
            <a:p>
              <a:pPr algn="ctr" defTabSz="1219200">
                <a:defRPr/>
              </a:pPr>
              <a:r>
                <a:rPr lang="zh-CN" altLang="en-US" sz="4800" b="1" dirty="0">
                  <a:solidFill>
                    <a:srgbClr val="FFFFFF"/>
                  </a:solidFill>
                  <a:latin typeface="黑体" panose="02010609060101010101" pitchFamily="49" charset="-122"/>
                  <a:ea typeface="黑体" panose="02010609060101010101" pitchFamily="49" charset="-122"/>
                </a:rPr>
                <a:t>读</a:t>
              </a:r>
            </a:p>
          </p:txBody>
        </p:sp>
      </p:grpSp>
      <p:sp>
        <p:nvSpPr>
          <p:cNvPr id="20486" name="文本框 6"/>
          <p:cNvSpPr txBox="1">
            <a:spLocks noChangeArrowheads="1"/>
          </p:cNvSpPr>
          <p:nvPr/>
        </p:nvSpPr>
        <p:spPr bwMode="auto">
          <a:xfrm>
            <a:off x="292100" y="1153584"/>
            <a:ext cx="8380413"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黑体" panose="02010609060101010101" pitchFamily="49" charset="-122"/>
                <a:ea typeface="黑体" panose="02010609060101010101" pitchFamily="49" charset="-122"/>
              </a:rPr>
              <a:t>    作者为什么以“月是故乡明”这句诗为题？题目妙在哪里？</a:t>
            </a:r>
          </a:p>
        </p:txBody>
      </p:sp>
      <p:sp>
        <p:nvSpPr>
          <p:cNvPr id="8" name="文本框 7"/>
          <p:cNvSpPr txBox="1">
            <a:spLocks noChangeArrowheads="1"/>
          </p:cNvSpPr>
          <p:nvPr/>
        </p:nvSpPr>
        <p:spPr bwMode="auto">
          <a:xfrm>
            <a:off x="323851" y="2893486"/>
            <a:ext cx="8380413" cy="52118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a:t>
            </a:r>
            <a:r>
              <a:rPr lang="zh-CN" altLang="en-US" sz="4265" b="1">
                <a:solidFill>
                  <a:srgbClr val="0000FF"/>
                </a:solidFill>
                <a:latin typeface="楷体" panose="02010609060101010101" pitchFamily="49" charset="-122"/>
                <a:ea typeface="楷体" panose="02010609060101010101" pitchFamily="49" charset="-122"/>
              </a:rPr>
              <a:t>“月是故乡明”</a:t>
            </a:r>
            <a:r>
              <a:rPr lang="zh-CN" altLang="en-US" sz="4265" b="1">
                <a:solidFill>
                  <a:prstClr val="black"/>
                </a:solidFill>
                <a:latin typeface="楷体" panose="02010609060101010101" pitchFamily="49" charset="-122"/>
                <a:ea typeface="楷体" panose="02010609060101010101" pitchFamily="49" charset="-122"/>
              </a:rPr>
              <a:t>出自唐代诗人杜甫</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月夜忆舍弟</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一诗。诗的上一句是“露从今夜白”，这两句诗的意思是“今天是白露节，更思念家里人，还是觉得家乡的月亮更明亮”。</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文本框 13"/>
          <p:cNvSpPr txBox="1">
            <a:spLocks noChangeArrowheads="1"/>
          </p:cNvSpPr>
          <p:nvPr/>
        </p:nvSpPr>
        <p:spPr bwMode="auto">
          <a:xfrm>
            <a:off x="284163" y="624418"/>
            <a:ext cx="230505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D7AE"/>
                </a:solidFill>
                <a:effectLst/>
                <a:uLnTx/>
                <a:uFillTx/>
                <a:latin typeface="黑体" panose="02010609060101010101" pitchFamily="49" charset="-122"/>
                <a:ea typeface="黑体" panose="02010609060101010101" pitchFamily="49" charset="-122"/>
                <a:cs typeface="+mn-cs"/>
              </a:rPr>
              <a:t>课文讲解</a:t>
            </a:r>
          </a:p>
        </p:txBody>
      </p:sp>
      <p:sp>
        <p:nvSpPr>
          <p:cNvPr id="10" name="文本框 9"/>
          <p:cNvSpPr txBox="1">
            <a:spLocks noChangeArrowheads="1"/>
          </p:cNvSpPr>
          <p:nvPr/>
        </p:nvSpPr>
        <p:spPr bwMode="auto">
          <a:xfrm>
            <a:off x="684214" y="2084917"/>
            <a:ext cx="8064500" cy="45255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35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细读课文，思考：这篇小说是用怎样的故事情节将小说中的人物串连起来的？</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9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图片 21"/>
          <p:cNvPicPr>
            <a:picLocks noChangeAspect="1" noChangeArrowheads="1"/>
          </p:cNvPicPr>
          <p:nvPr/>
        </p:nvPicPr>
        <p:blipFill>
          <a:blip r:embed="rId2" cstate="email"/>
          <a:srcRect/>
          <a:stretch>
            <a:fillRect/>
          </a:stretch>
        </p:blipFill>
        <p:spPr bwMode="auto">
          <a:xfrm>
            <a:off x="0" y="1"/>
            <a:ext cx="9144000" cy="68601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extBox 1"/>
          <p:cNvSpPr txBox="1">
            <a:spLocks noChangeArrowheads="1"/>
          </p:cNvSpPr>
          <p:nvPr/>
        </p:nvSpPr>
        <p:spPr bwMode="auto">
          <a:xfrm>
            <a:off x="884239" y="1135948"/>
            <a:ext cx="1293812" cy="21448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猴子</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8435" name="TextBox 1"/>
          <p:cNvSpPr txBox="1">
            <a:spLocks noChangeArrowheads="1"/>
          </p:cNvSpPr>
          <p:nvPr/>
        </p:nvSpPr>
        <p:spPr bwMode="auto">
          <a:xfrm>
            <a:off x="3432176" y="2864207"/>
            <a:ext cx="1293813" cy="21448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男孩</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4" name="TextBox 1"/>
          <p:cNvSpPr txBox="1">
            <a:spLocks noChangeArrowheads="1"/>
          </p:cNvSpPr>
          <p:nvPr/>
        </p:nvSpPr>
        <p:spPr bwMode="auto">
          <a:xfrm>
            <a:off x="647701" y="4784023"/>
            <a:ext cx="1766888" cy="21448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水手们</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8437" name="TextBox 1"/>
          <p:cNvSpPr txBox="1">
            <a:spLocks noChangeArrowheads="1"/>
          </p:cNvSpPr>
          <p:nvPr/>
        </p:nvSpPr>
        <p:spPr bwMode="auto">
          <a:xfrm>
            <a:off x="5902326" y="2871615"/>
            <a:ext cx="1765300" cy="1118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船长</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nvGrpSpPr>
          <p:cNvPr id="3" name="组合 7"/>
          <p:cNvGrpSpPr/>
          <p:nvPr/>
        </p:nvGrpSpPr>
        <p:grpSpPr bwMode="auto">
          <a:xfrm>
            <a:off x="449765" y="2247902"/>
            <a:ext cx="1212349" cy="2402417"/>
            <a:chOff x="780013" y="1635645"/>
            <a:chExt cx="1212363" cy="1801825"/>
          </a:xfrm>
        </p:grpSpPr>
        <p:sp>
          <p:nvSpPr>
            <p:cNvPr id="6" name="箭头: 右 5"/>
            <p:cNvSpPr/>
            <p:nvPr/>
          </p:nvSpPr>
          <p:spPr bwMode="auto">
            <a:xfrm rot="16200000">
              <a:off x="933505" y="2378599"/>
              <a:ext cx="1801825" cy="315917"/>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18440" name="文本框 6"/>
            <p:cNvSpPr txBox="1">
              <a:spLocks noChangeArrowheads="1"/>
            </p:cNvSpPr>
            <p:nvPr/>
          </p:nvSpPr>
          <p:spPr bwMode="auto">
            <a:xfrm>
              <a:off x="780013" y="1776934"/>
              <a:ext cx="1071075" cy="15128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取乐</a:t>
              </a:r>
              <a:endParaRPr kumimoji="0" lang="en-US" altLang="zh-CN"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grpSp>
      <p:grpSp>
        <p:nvGrpSpPr>
          <p:cNvPr id="5" name="组合 8"/>
          <p:cNvGrpSpPr/>
          <p:nvPr/>
        </p:nvGrpSpPr>
        <p:grpSpPr bwMode="auto">
          <a:xfrm rot="7093269">
            <a:off x="1834939" y="2099453"/>
            <a:ext cx="1865126" cy="1581150"/>
            <a:chOff x="1792092" y="1590321"/>
            <a:chExt cx="1399842" cy="1801825"/>
          </a:xfrm>
        </p:grpSpPr>
        <p:sp>
          <p:nvSpPr>
            <p:cNvPr id="10" name="箭头: 右 9"/>
            <p:cNvSpPr/>
            <p:nvPr/>
          </p:nvSpPr>
          <p:spPr bwMode="auto">
            <a:xfrm rot="16200000">
              <a:off x="1248781" y="2333164"/>
              <a:ext cx="1801825" cy="316139"/>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18443" name="文本框 10"/>
            <p:cNvSpPr txBox="1">
              <a:spLocks noChangeArrowheads="1"/>
            </p:cNvSpPr>
            <p:nvPr/>
          </p:nvSpPr>
          <p:spPr bwMode="auto">
            <a:xfrm rot="16218257">
              <a:off x="1797333" y="1920871"/>
              <a:ext cx="1389359" cy="1399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戏弄</a:t>
              </a:r>
              <a:endParaRPr kumimoji="0" lang="en-US" altLang="zh-CN"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grpSp>
      <p:grpSp>
        <p:nvGrpSpPr>
          <p:cNvPr id="7" name="组合 11"/>
          <p:cNvGrpSpPr/>
          <p:nvPr/>
        </p:nvGrpSpPr>
        <p:grpSpPr bwMode="auto">
          <a:xfrm rot="-3730631">
            <a:off x="2297759" y="822266"/>
            <a:ext cx="1865126" cy="1581150"/>
            <a:chOff x="1826274" y="1580689"/>
            <a:chExt cx="1399760" cy="1801825"/>
          </a:xfrm>
        </p:grpSpPr>
        <p:sp>
          <p:nvSpPr>
            <p:cNvPr id="13" name="箭头: 右 12"/>
            <p:cNvSpPr/>
            <p:nvPr/>
          </p:nvSpPr>
          <p:spPr bwMode="auto">
            <a:xfrm rot="16200000">
              <a:off x="1257869" y="2323542"/>
              <a:ext cx="1801825" cy="316119"/>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18446" name="文本框 13"/>
            <p:cNvSpPr txBox="1">
              <a:spLocks noChangeArrowheads="1"/>
            </p:cNvSpPr>
            <p:nvPr/>
          </p:nvSpPr>
          <p:spPr bwMode="auto">
            <a:xfrm rot="5287415">
              <a:off x="1831474" y="1892302"/>
              <a:ext cx="1389359" cy="13997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追赶</a:t>
              </a:r>
              <a:endParaRPr kumimoji="0" lang="en-US" altLang="zh-CN"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grpSp>
      <p:grpSp>
        <p:nvGrpSpPr>
          <p:cNvPr id="8" name="组合 14"/>
          <p:cNvGrpSpPr/>
          <p:nvPr/>
        </p:nvGrpSpPr>
        <p:grpSpPr bwMode="auto">
          <a:xfrm rot="-5400000">
            <a:off x="4096352" y="1761526"/>
            <a:ext cx="2751521" cy="2251075"/>
            <a:chOff x="1574498" y="1185263"/>
            <a:chExt cx="2064579" cy="2250178"/>
          </a:xfrm>
        </p:grpSpPr>
        <p:sp>
          <p:nvSpPr>
            <p:cNvPr id="16" name="箭头: 右 15"/>
            <p:cNvSpPr/>
            <p:nvPr/>
          </p:nvSpPr>
          <p:spPr bwMode="auto">
            <a:xfrm rot="16200000">
              <a:off x="1443964" y="2138043"/>
              <a:ext cx="1412312" cy="316057"/>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18449" name="文本框 16"/>
            <p:cNvSpPr txBox="1">
              <a:spLocks noChangeArrowheads="1"/>
            </p:cNvSpPr>
            <p:nvPr/>
          </p:nvSpPr>
          <p:spPr bwMode="auto">
            <a:xfrm rot="5400000">
              <a:off x="1481699" y="1278062"/>
              <a:ext cx="2250178" cy="20645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用枪逼男孩跳水</a:t>
              </a:r>
              <a:endParaRPr kumimoji="0" lang="en-US" altLang="zh-CN"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grpSp>
      <p:grpSp>
        <p:nvGrpSpPr>
          <p:cNvPr id="9" name="组合 17"/>
          <p:cNvGrpSpPr/>
          <p:nvPr/>
        </p:nvGrpSpPr>
        <p:grpSpPr bwMode="auto">
          <a:xfrm rot="3274519">
            <a:off x="2429533" y="3839103"/>
            <a:ext cx="1865126" cy="2200275"/>
            <a:chOff x="1622253" y="1102392"/>
            <a:chExt cx="1398614" cy="2644754"/>
          </a:xfrm>
        </p:grpSpPr>
        <p:sp>
          <p:nvSpPr>
            <p:cNvPr id="19" name="箭头: 右 18"/>
            <p:cNvSpPr/>
            <p:nvPr/>
          </p:nvSpPr>
          <p:spPr bwMode="auto">
            <a:xfrm rot="16200000">
              <a:off x="928848" y="2372595"/>
              <a:ext cx="1803241" cy="315861"/>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18452" name="文本框 19"/>
            <p:cNvSpPr txBox="1">
              <a:spLocks noChangeArrowheads="1"/>
            </p:cNvSpPr>
            <p:nvPr/>
          </p:nvSpPr>
          <p:spPr bwMode="auto">
            <a:xfrm rot="16243999">
              <a:off x="999183" y="1725462"/>
              <a:ext cx="2644754" cy="13986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救上甲板</a:t>
              </a:r>
              <a:endParaRPr kumimoji="0" lang="en-US" altLang="zh-CN"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right)">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right)">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left)">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26" presetClass="emph" presetSubtype="0" fill="hold" nodeType="clickEffect">
                                  <p:stCondLst>
                                    <p:cond delay="0"/>
                                  </p:stCondLst>
                                  <p:childTnLst>
                                    <p:animEffect transition="out" filter="fade">
                                      <p:cBhvr>
                                        <p:cTn id="31" dur="500" tmFilter="0, 0; .2, .5; .8, .5; 1, 0"/>
                                        <p:tgtEl>
                                          <p:spTgt spid="3"/>
                                        </p:tgtEl>
                                      </p:cBhvr>
                                    </p:animEffect>
                                    <p:animScale>
                                      <p:cBhvr>
                                        <p:cTn id="32" dur="250" autoRev="1" fill="hold"/>
                                        <p:tgtEl>
                                          <p:spTgt spid="3"/>
                                        </p:tgtEl>
                                      </p:cBhvr>
                                      <p:by x="105000" y="105000"/>
                                    </p:animScale>
                                  </p:childTnLst>
                                </p:cTn>
                              </p:par>
                              <p:par>
                                <p:cTn id="33" presetID="26" presetClass="emph" presetSubtype="0" fill="hold" grpId="0" nodeType="withEffect">
                                  <p:stCondLst>
                                    <p:cond delay="0"/>
                                  </p:stCondLst>
                                  <p:childTnLst>
                                    <p:animEffect transition="out" filter="fade">
                                      <p:cBhvr>
                                        <p:cTn id="34" dur="500" tmFilter="0, 0; .2, .5; .8, .5; 1, 0"/>
                                        <p:tgtEl>
                                          <p:spTgt spid="2"/>
                                        </p:tgtEl>
                                      </p:cBhvr>
                                    </p:animEffect>
                                    <p:animScale>
                                      <p:cBhvr>
                                        <p:cTn id="35" dur="250" autoRev="1" fill="hold"/>
                                        <p:tgtEl>
                                          <p:spTgt spid="2"/>
                                        </p:tgtEl>
                                      </p:cBhvr>
                                      <p:by x="105000" y="105000"/>
                                    </p:animScale>
                                  </p:childTnLst>
                                </p:cTn>
                              </p:par>
                              <p:par>
                                <p:cTn id="36" presetID="26" presetClass="emph" presetSubtype="0" fill="hold" grpId="0" nodeType="withEffect">
                                  <p:stCondLst>
                                    <p:cond delay="0"/>
                                  </p:stCondLst>
                                  <p:childTnLst>
                                    <p:animEffect transition="out" filter="fade">
                                      <p:cBhvr>
                                        <p:cTn id="37" dur="500" tmFilter="0, 0; .2, .5; .8, .5; 1, 0"/>
                                        <p:tgtEl>
                                          <p:spTgt spid="4"/>
                                        </p:tgtEl>
                                      </p:cBhvr>
                                    </p:animEffect>
                                    <p:animScale>
                                      <p:cBhvr>
                                        <p:cTn id="38" dur="250" autoRev="1" fill="hold"/>
                                        <p:tgtEl>
                                          <p:spTgt spid="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9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612775" y="2150534"/>
            <a:ext cx="8077200" cy="3242683"/>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一只大猴子在人群里钻来钻去，模仿人的动作，惹得大家哈哈大笑。它显然知道大家拿它取乐，因而更加放肆起来。</a:t>
            </a:r>
          </a:p>
        </p:txBody>
      </p:sp>
      <p:sp>
        <p:nvSpPr>
          <p:cNvPr id="6" name="矩形 5"/>
          <p:cNvSpPr/>
          <p:nvPr/>
        </p:nvSpPr>
        <p:spPr>
          <a:xfrm>
            <a:off x="5099050" y="2150534"/>
            <a:ext cx="2197100" cy="1667508"/>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FF0000"/>
                </a:solidFill>
                <a:effectLst/>
                <a:uLnTx/>
                <a:uFillTx/>
                <a:latin typeface="等线" panose="02010600030101010101" pitchFamily="2" charset="-122"/>
                <a:ea typeface="等线" panose="02010600030101010101" pitchFamily="2" charset="-122"/>
                <a:cs typeface="+mn-cs"/>
              </a:rPr>
              <a:t>钻来钻去</a:t>
            </a:r>
          </a:p>
        </p:txBody>
      </p:sp>
      <p:sp>
        <p:nvSpPr>
          <p:cNvPr id="9" name="矩形 8"/>
          <p:cNvSpPr/>
          <p:nvPr/>
        </p:nvSpPr>
        <p:spPr>
          <a:xfrm>
            <a:off x="7143751" y="2154767"/>
            <a:ext cx="1273175" cy="879921"/>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FF0000"/>
                </a:solidFill>
                <a:effectLst/>
                <a:uLnTx/>
                <a:uFillTx/>
                <a:latin typeface="等线" panose="02010600030101010101" pitchFamily="2" charset="-122"/>
                <a:ea typeface="等线" panose="02010600030101010101" pitchFamily="2" charset="-122"/>
                <a:cs typeface="+mn-cs"/>
              </a:rPr>
              <a:t>模仿</a:t>
            </a:r>
          </a:p>
        </p:txBody>
      </p:sp>
      <p:sp>
        <p:nvSpPr>
          <p:cNvPr id="17415" name="矩形 9"/>
          <p:cNvSpPr>
            <a:spLocks noChangeArrowheads="1"/>
          </p:cNvSpPr>
          <p:nvPr/>
        </p:nvSpPr>
        <p:spPr bwMode="auto">
          <a:xfrm>
            <a:off x="612775" y="1221318"/>
            <a:ext cx="807720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说明了猴子的调皮和放肆。为后文做了铺垫。</a:t>
            </a:r>
          </a:p>
        </p:txBody>
      </p:sp>
      <p:sp>
        <p:nvSpPr>
          <p:cNvPr id="11" name="矩形 10"/>
          <p:cNvSpPr>
            <a:spLocks noChangeArrowheads="1"/>
          </p:cNvSpPr>
          <p:nvPr/>
        </p:nvSpPr>
        <p:spPr bwMode="auto">
          <a:xfrm>
            <a:off x="1389063" y="4908551"/>
            <a:ext cx="3600450"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故事的起因：</a:t>
            </a:r>
          </a:p>
        </p:txBody>
      </p:sp>
      <p:grpSp>
        <p:nvGrpSpPr>
          <p:cNvPr id="2" name="组合 12"/>
          <p:cNvGrpSpPr/>
          <p:nvPr/>
        </p:nvGrpSpPr>
        <p:grpSpPr bwMode="auto">
          <a:xfrm>
            <a:off x="4214814" y="4646085"/>
            <a:ext cx="3319462" cy="1989711"/>
            <a:chOff x="2480296" y="684633"/>
            <a:chExt cx="3319882" cy="1493262"/>
          </a:xfrm>
        </p:grpSpPr>
        <p:sp>
          <p:nvSpPr>
            <p:cNvPr id="19465" name="Text Box 15"/>
            <p:cNvSpPr txBox="1">
              <a:spLocks noChangeArrowheads="1"/>
            </p:cNvSpPr>
            <p:nvPr/>
          </p:nvSpPr>
          <p:spPr bwMode="auto">
            <a:xfrm>
              <a:off x="2480296" y="1123454"/>
              <a:ext cx="1080279" cy="10544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水手</a:t>
              </a:r>
            </a:p>
          </p:txBody>
        </p:sp>
        <p:sp>
          <p:nvSpPr>
            <p:cNvPr id="15" name="箭头: 右 14"/>
            <p:cNvSpPr/>
            <p:nvPr/>
          </p:nvSpPr>
          <p:spPr>
            <a:xfrm>
              <a:off x="3559933" y="1278748"/>
              <a:ext cx="978024" cy="268463"/>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19467" name="Text Box 15"/>
            <p:cNvSpPr txBox="1">
              <a:spLocks noChangeArrowheads="1"/>
            </p:cNvSpPr>
            <p:nvPr/>
          </p:nvSpPr>
          <p:spPr bwMode="auto">
            <a:xfrm>
              <a:off x="3046286" y="684633"/>
              <a:ext cx="1961059" cy="5621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取乐</a:t>
              </a:r>
            </a:p>
          </p:txBody>
        </p:sp>
        <p:sp>
          <p:nvSpPr>
            <p:cNvPr id="19468" name="Text Box 15"/>
            <p:cNvSpPr txBox="1">
              <a:spLocks noChangeArrowheads="1"/>
            </p:cNvSpPr>
            <p:nvPr/>
          </p:nvSpPr>
          <p:spPr bwMode="auto">
            <a:xfrm>
              <a:off x="4400283" y="1120391"/>
              <a:ext cx="1399895" cy="5621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猴子</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randombar(horizontal)">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17415"/>
                                        </p:tgtEl>
                                        <p:attrNameLst>
                                          <p:attrName>style.visibility</p:attrName>
                                        </p:attrNameLst>
                                      </p:cBhvr>
                                      <p:to>
                                        <p:strVal val="visible"/>
                                      </p:to>
                                    </p:set>
                                    <p:animEffect transition="in" filter="fade">
                                      <p:cBhvr>
                                        <p:cTn id="17" dur="1000"/>
                                        <p:tgtEl>
                                          <p:spTgt spid="17415"/>
                                        </p:tgtEl>
                                      </p:cBhvr>
                                    </p:animEffect>
                                    <p:anim calcmode="lin" valueType="num">
                                      <p:cBhvr>
                                        <p:cTn id="18" dur="1000" fill="hold"/>
                                        <p:tgtEl>
                                          <p:spTgt spid="17415"/>
                                        </p:tgtEl>
                                        <p:attrNameLst>
                                          <p:attrName>ppt_x</p:attrName>
                                        </p:attrNameLst>
                                      </p:cBhvr>
                                      <p:tavLst>
                                        <p:tav tm="0">
                                          <p:val>
                                            <p:strVal val="#ppt_x"/>
                                          </p:val>
                                        </p:tav>
                                        <p:tav tm="100000">
                                          <p:val>
                                            <p:strVal val="#ppt_x"/>
                                          </p:val>
                                        </p:tav>
                                      </p:tavLst>
                                    </p:anim>
                                    <p:anim calcmode="lin" valueType="num">
                                      <p:cBhvr>
                                        <p:cTn id="19" dur="1000" fill="hold"/>
                                        <p:tgtEl>
                                          <p:spTgt spid="17415"/>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randombar(horizontal)">
                                      <p:cBhvr>
                                        <p:cTn id="24" dur="500"/>
                                        <p:tgtEl>
                                          <p:spTgt spid="11"/>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 grpId="0"/>
      <p:bldP spid="17415" grpId="0"/>
      <p:bldP spid="11" grpId="0"/>
    </p:bldLst>
  </p:timing>
</p:sld>
</file>

<file path=ppt/slides/slide9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图片 1"/>
          <p:cNvPicPr>
            <a:picLocks noChangeAspect="1" noChangeArrowheads="1"/>
          </p:cNvPicPr>
          <p:nvPr/>
        </p:nvPicPr>
        <p:blipFill>
          <a:blip r:embed="rId2" cstate="email"/>
          <a:srcRect/>
          <a:stretch>
            <a:fillRect/>
          </a:stretch>
        </p:blipFill>
        <p:spPr bwMode="auto">
          <a:xfrm>
            <a:off x="0" y="1"/>
            <a:ext cx="9144000" cy="68601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1"/>
          <p:cNvSpPr txBox="1">
            <a:spLocks noChangeArrowheads="1"/>
          </p:cNvSpPr>
          <p:nvPr/>
        </p:nvSpPr>
        <p:spPr bwMode="auto">
          <a:xfrm>
            <a:off x="884239" y="1135948"/>
            <a:ext cx="1293812" cy="21448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猴子</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4" name="TextBox 1"/>
          <p:cNvSpPr txBox="1">
            <a:spLocks noChangeArrowheads="1"/>
          </p:cNvSpPr>
          <p:nvPr/>
        </p:nvSpPr>
        <p:spPr bwMode="auto">
          <a:xfrm>
            <a:off x="3432176" y="2864207"/>
            <a:ext cx="1293813" cy="21448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男孩</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0484" name="TextBox 1"/>
          <p:cNvSpPr txBox="1">
            <a:spLocks noChangeArrowheads="1"/>
          </p:cNvSpPr>
          <p:nvPr/>
        </p:nvSpPr>
        <p:spPr bwMode="auto">
          <a:xfrm>
            <a:off x="647701" y="4784023"/>
            <a:ext cx="1766888" cy="21448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水手们</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0485" name="TextBox 1"/>
          <p:cNvSpPr txBox="1">
            <a:spLocks noChangeArrowheads="1"/>
          </p:cNvSpPr>
          <p:nvPr/>
        </p:nvSpPr>
        <p:spPr bwMode="auto">
          <a:xfrm>
            <a:off x="5902326" y="2871615"/>
            <a:ext cx="1765300" cy="1118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船长</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nvGrpSpPr>
          <p:cNvPr id="2" name="组合 6"/>
          <p:cNvGrpSpPr/>
          <p:nvPr/>
        </p:nvGrpSpPr>
        <p:grpSpPr bwMode="auto">
          <a:xfrm>
            <a:off x="449765" y="2247902"/>
            <a:ext cx="1212349" cy="2402417"/>
            <a:chOff x="780013" y="1635645"/>
            <a:chExt cx="1212363" cy="1801825"/>
          </a:xfrm>
        </p:grpSpPr>
        <p:sp>
          <p:nvSpPr>
            <p:cNvPr id="8" name="箭头: 右 7"/>
            <p:cNvSpPr/>
            <p:nvPr/>
          </p:nvSpPr>
          <p:spPr bwMode="auto">
            <a:xfrm rot="16200000">
              <a:off x="933505" y="2378599"/>
              <a:ext cx="1801825" cy="315917"/>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20488" name="文本框 8"/>
            <p:cNvSpPr txBox="1">
              <a:spLocks noChangeArrowheads="1"/>
            </p:cNvSpPr>
            <p:nvPr/>
          </p:nvSpPr>
          <p:spPr bwMode="auto">
            <a:xfrm>
              <a:off x="780013" y="1776934"/>
              <a:ext cx="1071075" cy="15128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取乐</a:t>
              </a:r>
              <a:endParaRPr kumimoji="0" lang="en-US" altLang="zh-CN"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grpSp>
      <p:grpSp>
        <p:nvGrpSpPr>
          <p:cNvPr id="5" name="组合 9"/>
          <p:cNvGrpSpPr/>
          <p:nvPr/>
        </p:nvGrpSpPr>
        <p:grpSpPr bwMode="auto">
          <a:xfrm rot="7093269">
            <a:off x="1834939" y="2099453"/>
            <a:ext cx="1865126" cy="1581150"/>
            <a:chOff x="1792092" y="1590321"/>
            <a:chExt cx="1399842" cy="1801825"/>
          </a:xfrm>
        </p:grpSpPr>
        <p:sp>
          <p:nvSpPr>
            <p:cNvPr id="11" name="箭头: 右 10"/>
            <p:cNvSpPr/>
            <p:nvPr/>
          </p:nvSpPr>
          <p:spPr bwMode="auto">
            <a:xfrm rot="16200000">
              <a:off x="1248781" y="2333164"/>
              <a:ext cx="1801825" cy="316139"/>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20491" name="文本框 11"/>
            <p:cNvSpPr txBox="1">
              <a:spLocks noChangeArrowheads="1"/>
            </p:cNvSpPr>
            <p:nvPr/>
          </p:nvSpPr>
          <p:spPr bwMode="auto">
            <a:xfrm rot="16218257">
              <a:off x="1797333" y="1920871"/>
              <a:ext cx="1389359" cy="1399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戏弄</a:t>
              </a:r>
              <a:endParaRPr kumimoji="0" lang="en-US" altLang="zh-CN"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grpSp>
      <p:grpSp>
        <p:nvGrpSpPr>
          <p:cNvPr id="6" name="组合 12"/>
          <p:cNvGrpSpPr/>
          <p:nvPr/>
        </p:nvGrpSpPr>
        <p:grpSpPr bwMode="auto">
          <a:xfrm rot="-3730631">
            <a:off x="2297759" y="822266"/>
            <a:ext cx="1865126" cy="1581150"/>
            <a:chOff x="1826274" y="1580689"/>
            <a:chExt cx="1399760" cy="1801825"/>
          </a:xfrm>
        </p:grpSpPr>
        <p:sp>
          <p:nvSpPr>
            <p:cNvPr id="14" name="箭头: 右 13"/>
            <p:cNvSpPr/>
            <p:nvPr/>
          </p:nvSpPr>
          <p:spPr bwMode="auto">
            <a:xfrm rot="16200000">
              <a:off x="1257869" y="2323542"/>
              <a:ext cx="1801825" cy="316119"/>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20494" name="文本框 14"/>
            <p:cNvSpPr txBox="1">
              <a:spLocks noChangeArrowheads="1"/>
            </p:cNvSpPr>
            <p:nvPr/>
          </p:nvSpPr>
          <p:spPr bwMode="auto">
            <a:xfrm rot="5287415">
              <a:off x="1831474" y="1892302"/>
              <a:ext cx="1389359" cy="13997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追赶</a:t>
              </a:r>
              <a:endParaRPr kumimoji="0" lang="en-US" altLang="zh-CN"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grpSp>
      <p:grpSp>
        <p:nvGrpSpPr>
          <p:cNvPr id="7" name="组合 15"/>
          <p:cNvGrpSpPr/>
          <p:nvPr/>
        </p:nvGrpSpPr>
        <p:grpSpPr bwMode="auto">
          <a:xfrm rot="-5400000">
            <a:off x="4096352" y="1761526"/>
            <a:ext cx="2751521" cy="2251075"/>
            <a:chOff x="1574498" y="1185263"/>
            <a:chExt cx="2064579" cy="2250178"/>
          </a:xfrm>
        </p:grpSpPr>
        <p:sp>
          <p:nvSpPr>
            <p:cNvPr id="17" name="箭头: 右 16"/>
            <p:cNvSpPr/>
            <p:nvPr/>
          </p:nvSpPr>
          <p:spPr bwMode="auto">
            <a:xfrm rot="16200000">
              <a:off x="1443964" y="2138043"/>
              <a:ext cx="1412312" cy="316057"/>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20497" name="文本框 17"/>
            <p:cNvSpPr txBox="1">
              <a:spLocks noChangeArrowheads="1"/>
            </p:cNvSpPr>
            <p:nvPr/>
          </p:nvSpPr>
          <p:spPr bwMode="auto">
            <a:xfrm rot="5400000">
              <a:off x="1481699" y="1278062"/>
              <a:ext cx="2250178" cy="20645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用枪逼男孩跳水</a:t>
              </a:r>
              <a:endParaRPr kumimoji="0" lang="en-US" altLang="zh-CN"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grpSp>
      <p:grpSp>
        <p:nvGrpSpPr>
          <p:cNvPr id="9" name="组合 18"/>
          <p:cNvGrpSpPr/>
          <p:nvPr/>
        </p:nvGrpSpPr>
        <p:grpSpPr bwMode="auto">
          <a:xfrm rot="3274519">
            <a:off x="2429533" y="3839103"/>
            <a:ext cx="1865126" cy="2200275"/>
            <a:chOff x="1622253" y="1102392"/>
            <a:chExt cx="1398614" cy="2644754"/>
          </a:xfrm>
        </p:grpSpPr>
        <p:sp>
          <p:nvSpPr>
            <p:cNvPr id="20" name="箭头: 右 19"/>
            <p:cNvSpPr/>
            <p:nvPr/>
          </p:nvSpPr>
          <p:spPr bwMode="auto">
            <a:xfrm rot="16200000">
              <a:off x="928848" y="2372595"/>
              <a:ext cx="1803241" cy="315861"/>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20500" name="文本框 20"/>
            <p:cNvSpPr txBox="1">
              <a:spLocks noChangeArrowheads="1"/>
            </p:cNvSpPr>
            <p:nvPr/>
          </p:nvSpPr>
          <p:spPr bwMode="auto">
            <a:xfrm rot="16243999">
              <a:off x="999183" y="1725462"/>
              <a:ext cx="2644754" cy="13986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救上甲板</a:t>
              </a:r>
              <a:endParaRPr kumimoji="0" lang="en-US" altLang="zh-CN"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grpId="0" nodeType="clickEffect">
                                  <p:stCondLst>
                                    <p:cond delay="0"/>
                                  </p:stCondLst>
                                  <p:childTnLst>
                                    <p:animEffect transition="out" filter="fade">
                                      <p:cBhvr>
                                        <p:cTn id="6" dur="500" tmFilter="0, 0; .2, .5; .8, .5; 1, 0"/>
                                        <p:tgtEl>
                                          <p:spTgt spid="3"/>
                                        </p:tgtEl>
                                      </p:cBhvr>
                                    </p:animEffect>
                                    <p:animScale>
                                      <p:cBhvr>
                                        <p:cTn id="7" dur="250" autoRev="1" fill="hold"/>
                                        <p:tgtEl>
                                          <p:spTgt spid="3"/>
                                        </p:tgtEl>
                                      </p:cBhvr>
                                      <p:by x="105000" y="105000"/>
                                    </p:animScale>
                                  </p:childTnLst>
                                </p:cTn>
                              </p:par>
                              <p:par>
                                <p:cTn id="8" presetID="26" presetClass="emph" presetSubtype="0" fill="hold" nodeType="withEffect">
                                  <p:stCondLst>
                                    <p:cond delay="0"/>
                                  </p:stCondLst>
                                  <p:childTnLst>
                                    <p:animEffect transition="out" filter="fade">
                                      <p:cBhvr>
                                        <p:cTn id="9" dur="500" tmFilter="0, 0; .2, .5; .8, .5; 1, 0"/>
                                        <p:tgtEl>
                                          <p:spTgt spid="6"/>
                                        </p:tgtEl>
                                      </p:cBhvr>
                                    </p:animEffect>
                                    <p:animScale>
                                      <p:cBhvr>
                                        <p:cTn id="10" dur="250" autoRev="1" fill="hold"/>
                                        <p:tgtEl>
                                          <p:spTgt spid="6"/>
                                        </p:tgtEl>
                                      </p:cBhvr>
                                      <p:by x="105000" y="105000"/>
                                    </p:animScale>
                                  </p:childTnLst>
                                </p:cTn>
                              </p:par>
                              <p:par>
                                <p:cTn id="11" presetID="26" presetClass="emph" presetSubtype="0" fill="hold" nodeType="withEffect">
                                  <p:stCondLst>
                                    <p:cond delay="0"/>
                                  </p:stCondLst>
                                  <p:childTnLst>
                                    <p:animEffect transition="out" filter="fade">
                                      <p:cBhvr>
                                        <p:cTn id="12" dur="500" tmFilter="0, 0; .2, .5; .8, .5; 1, 0"/>
                                        <p:tgtEl>
                                          <p:spTgt spid="5"/>
                                        </p:tgtEl>
                                      </p:cBhvr>
                                    </p:animEffect>
                                    <p:animScale>
                                      <p:cBhvr>
                                        <p:cTn id="13" dur="250" autoRev="1" fill="hold"/>
                                        <p:tgtEl>
                                          <p:spTgt spid="5"/>
                                        </p:tgtEl>
                                      </p:cBhvr>
                                      <p:by x="105000" y="105000"/>
                                    </p:animScale>
                                  </p:childTnLst>
                                </p:cTn>
                              </p:par>
                              <p:par>
                                <p:cTn id="14" presetID="26" presetClass="emph" presetSubtype="0" fill="hold" grpId="0" nodeType="withEffect">
                                  <p:stCondLst>
                                    <p:cond delay="0"/>
                                  </p:stCondLst>
                                  <p:childTnLst>
                                    <p:animEffect transition="out" filter="fade">
                                      <p:cBhvr>
                                        <p:cTn id="15" dur="500" tmFilter="0, 0; .2, .5; .8, .5; 1, 0"/>
                                        <p:tgtEl>
                                          <p:spTgt spid="4"/>
                                        </p:tgtEl>
                                      </p:cBhvr>
                                    </p:animEffect>
                                    <p:animScale>
                                      <p:cBhvr>
                                        <p:cTn id="16" dur="250" autoRev="1" fill="hold"/>
                                        <p:tgtEl>
                                          <p:spTgt spid="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9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矩形 1"/>
          <p:cNvSpPr>
            <a:spLocks noChangeArrowheads="1"/>
          </p:cNvSpPr>
          <p:nvPr/>
        </p:nvSpPr>
        <p:spPr bwMode="auto">
          <a:xfrm>
            <a:off x="576264" y="963085"/>
            <a:ext cx="8099425" cy="18644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3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男孩是怎样一步步走上危险的横木的？  </a:t>
            </a:r>
          </a:p>
        </p:txBody>
      </p:sp>
      <p:sp>
        <p:nvSpPr>
          <p:cNvPr id="3" name="矩形 2"/>
          <p:cNvSpPr/>
          <p:nvPr/>
        </p:nvSpPr>
        <p:spPr>
          <a:xfrm>
            <a:off x="568326" y="1913468"/>
            <a:ext cx="8101013" cy="3242683"/>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猴子忽然跳到他面前，摘下他的帽子戴在自己的头上，很快地爬上了桅杆。水手们又大笑起来</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endPar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p:txBody>
      </p:sp>
      <p:sp>
        <p:nvSpPr>
          <p:cNvPr id="4" name="矩形 3"/>
          <p:cNvSpPr>
            <a:spLocks noChangeArrowheads="1"/>
          </p:cNvSpPr>
          <p:nvPr/>
        </p:nvSpPr>
        <p:spPr bwMode="auto">
          <a:xfrm>
            <a:off x="606426" y="4313768"/>
            <a:ext cx="8062913" cy="18644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35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水手们的大笑和猴子的戏弄伤害了孩子的自尊。</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9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515938" y="3390900"/>
            <a:ext cx="7740650" cy="1667508"/>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水手们笑得更欢了，孩子却气得脸都红了。</a:t>
            </a:r>
          </a:p>
        </p:txBody>
      </p:sp>
      <p:cxnSp>
        <p:nvCxnSpPr>
          <p:cNvPr id="4" name="直接连接符 3"/>
          <p:cNvCxnSpPr/>
          <p:nvPr/>
        </p:nvCxnSpPr>
        <p:spPr>
          <a:xfrm>
            <a:off x="1812926" y="4167717"/>
            <a:ext cx="1655763" cy="0"/>
          </a:xfrm>
          <a:prstGeom prst="line">
            <a:avLst/>
          </a:prstGeom>
        </p:spPr>
        <p:style>
          <a:lnRef idx="2">
            <a:schemeClr val="accent6"/>
          </a:lnRef>
          <a:fillRef idx="0">
            <a:schemeClr val="accent6"/>
          </a:fillRef>
          <a:effectRef idx="1">
            <a:schemeClr val="accent6"/>
          </a:effectRef>
          <a:fontRef idx="minor">
            <a:schemeClr val="tx1"/>
          </a:fontRef>
        </p:style>
      </p:cxnSp>
      <p:sp>
        <p:nvSpPr>
          <p:cNvPr id="7" name="矩形 6"/>
          <p:cNvSpPr>
            <a:spLocks noChangeArrowheads="1"/>
          </p:cNvSpPr>
          <p:nvPr/>
        </p:nvSpPr>
        <p:spPr bwMode="auto">
          <a:xfrm>
            <a:off x="733426" y="4341284"/>
            <a:ext cx="3095625" cy="27505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35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表明水手们也在拿孩子取乐。</a:t>
            </a:r>
          </a:p>
        </p:txBody>
      </p:sp>
      <p:cxnSp>
        <p:nvCxnSpPr>
          <p:cNvPr id="8" name="直接连接符 7"/>
          <p:cNvCxnSpPr/>
          <p:nvPr/>
        </p:nvCxnSpPr>
        <p:spPr>
          <a:xfrm>
            <a:off x="5492751" y="4157133"/>
            <a:ext cx="2087563" cy="0"/>
          </a:xfrm>
          <a:prstGeom prst="line">
            <a:avLst/>
          </a:prstGeom>
        </p:spPr>
        <p:style>
          <a:lnRef idx="2">
            <a:schemeClr val="accent6"/>
          </a:lnRef>
          <a:fillRef idx="0">
            <a:schemeClr val="accent6"/>
          </a:fillRef>
          <a:effectRef idx="1">
            <a:schemeClr val="accent6"/>
          </a:effectRef>
          <a:fontRef idx="minor">
            <a:schemeClr val="tx1"/>
          </a:fontRef>
        </p:style>
      </p:cxnSp>
      <p:sp>
        <p:nvSpPr>
          <p:cNvPr id="10" name="矩形 9"/>
          <p:cNvSpPr>
            <a:spLocks noChangeArrowheads="1"/>
          </p:cNvSpPr>
          <p:nvPr/>
        </p:nvSpPr>
        <p:spPr bwMode="auto">
          <a:xfrm>
            <a:off x="4189414" y="4318000"/>
            <a:ext cx="4608512" cy="27505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35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表现出孩子的情绪变化，猴子的放肆激怒了他。</a:t>
            </a:r>
          </a:p>
        </p:txBody>
      </p:sp>
      <p:pic>
        <p:nvPicPr>
          <p:cNvPr id="12" name="图片 11"/>
          <p:cNvPicPr>
            <a:picLocks noChangeAspect="1" noChangeArrowheads="1"/>
          </p:cNvPicPr>
          <p:nvPr/>
        </p:nvPicPr>
        <p:blipFill>
          <a:blip r:embed="rId2" cstate="email"/>
          <a:srcRect/>
          <a:stretch>
            <a:fillRect/>
          </a:stretch>
        </p:blipFill>
        <p:spPr bwMode="auto">
          <a:xfrm>
            <a:off x="620714" y="607486"/>
            <a:ext cx="3246437" cy="2916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 name="图片 15"/>
          <p:cNvPicPr>
            <a:picLocks noChangeAspect="1" noChangeArrowheads="1"/>
          </p:cNvPicPr>
          <p:nvPr/>
        </p:nvPicPr>
        <p:blipFill>
          <a:blip r:embed="rId3" cstate="email"/>
          <a:srcRect/>
          <a:stretch>
            <a:fillRect/>
          </a:stretch>
        </p:blipFill>
        <p:spPr bwMode="auto">
          <a:xfrm>
            <a:off x="5173663" y="459319"/>
            <a:ext cx="2640012" cy="3014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barn(inVertical)">
                                      <p:cBhvr>
                                        <p:cTn id="11" dur="500"/>
                                        <p:tgtEl>
                                          <p:spTgt spid="12"/>
                                        </p:tgtEl>
                                      </p:cBhvr>
                                    </p:animEffect>
                                  </p:childTnLst>
                                </p:cTn>
                              </p:par>
                            </p:childTnLst>
                          </p:cTn>
                        </p:par>
                      </p:childTnLst>
                    </p:cTn>
                  </p:par>
                  <p:par>
                    <p:cTn id="12" fill="hold">
                      <p:stCondLst>
                        <p:cond delay="indefinite"/>
                      </p:stCondLst>
                      <p:childTnLst>
                        <p:par>
                          <p:cTn id="13" fill="hold">
                            <p:stCondLst>
                              <p:cond delay="0"/>
                            </p:stCondLst>
                            <p:childTnLst>
                              <p:par>
                                <p:cTn id="14" presetID="14" presetClass="entr" presetSubtype="1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randombar(horizontal)">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barn(inVertical)">
                                      <p:cBhvr>
                                        <p:cTn id="21" dur="500"/>
                                        <p:tgtEl>
                                          <p:spTgt spid="8"/>
                                        </p:tgtEl>
                                      </p:cBhvr>
                                    </p:animEffect>
                                  </p:childTnLst>
                                </p:cTn>
                              </p:par>
                            </p:childTnLst>
                          </p:cTn>
                        </p:par>
                        <p:par>
                          <p:cTn id="22" fill="hold">
                            <p:stCondLst>
                              <p:cond delay="500"/>
                            </p:stCondLst>
                            <p:childTnLst>
                              <p:par>
                                <p:cTn id="23" presetID="16" presetClass="entr" presetSubtype="21"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barn(inVertical)">
                                      <p:cBhvr>
                                        <p:cTn id="25" dur="500"/>
                                        <p:tgtEl>
                                          <p:spTgt spid="16"/>
                                        </p:tgtEl>
                                      </p:cBhvr>
                                    </p:animEffect>
                                  </p:childTnLst>
                                </p:cTn>
                              </p:par>
                            </p:childTnLst>
                          </p:cTn>
                        </p:par>
                      </p:childTnLst>
                    </p:cTn>
                  </p:par>
                  <p:par>
                    <p:cTn id="26" fill="hold">
                      <p:stCondLst>
                        <p:cond delay="indefinite"/>
                      </p:stCondLst>
                      <p:childTnLst>
                        <p:par>
                          <p:cTn id="27" fill="hold">
                            <p:stCondLst>
                              <p:cond delay="0"/>
                            </p:stCondLst>
                            <p:childTnLst>
                              <p:par>
                                <p:cTn id="28" presetID="14" presetClass="entr" presetSubtype="10"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randombar(horizontal)">
                                      <p:cBhvr>
                                        <p:cTn id="3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Lst>
  </p:timing>
</p:sld>
</file>

<file path=ppt/slides/slide9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58776" y="1483785"/>
            <a:ext cx="8426450" cy="3242683"/>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他脱了上衣，爬上桅杆去追猴子。他攀着绳子爬到第一根横木上，正要伸手去夺帽子，猴子比他更灵巧，转身抓着桅杆又往上爬。</a:t>
            </a:r>
          </a:p>
        </p:txBody>
      </p:sp>
      <p:sp>
        <p:nvSpPr>
          <p:cNvPr id="3" name="矩形 2"/>
          <p:cNvSpPr/>
          <p:nvPr/>
        </p:nvSpPr>
        <p:spPr>
          <a:xfrm>
            <a:off x="1589089" y="1471084"/>
            <a:ext cx="720725" cy="879921"/>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脱</a:t>
            </a:r>
          </a:p>
        </p:txBody>
      </p:sp>
      <p:sp>
        <p:nvSpPr>
          <p:cNvPr id="23555" name="矩形 4"/>
          <p:cNvSpPr>
            <a:spLocks noChangeArrowheads="1"/>
          </p:cNvSpPr>
          <p:nvPr/>
        </p:nvSpPr>
        <p:spPr bwMode="auto">
          <a:xfrm>
            <a:off x="358776" y="503768"/>
            <a:ext cx="8101013" cy="18644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3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哪些动词写出了男孩追猴子的情景？</a:t>
            </a:r>
          </a:p>
        </p:txBody>
      </p:sp>
      <p:sp>
        <p:nvSpPr>
          <p:cNvPr id="6" name="矩形 5"/>
          <p:cNvSpPr/>
          <p:nvPr/>
        </p:nvSpPr>
        <p:spPr>
          <a:xfrm>
            <a:off x="3629026" y="1479551"/>
            <a:ext cx="719138" cy="879921"/>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爬</a:t>
            </a:r>
          </a:p>
        </p:txBody>
      </p:sp>
      <p:sp>
        <p:nvSpPr>
          <p:cNvPr id="7" name="矩形 6"/>
          <p:cNvSpPr/>
          <p:nvPr/>
        </p:nvSpPr>
        <p:spPr>
          <a:xfrm>
            <a:off x="5667376" y="1479551"/>
            <a:ext cx="720725" cy="879921"/>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追</a:t>
            </a:r>
          </a:p>
        </p:txBody>
      </p:sp>
      <p:sp>
        <p:nvSpPr>
          <p:cNvPr id="8" name="矩形 7"/>
          <p:cNvSpPr/>
          <p:nvPr/>
        </p:nvSpPr>
        <p:spPr>
          <a:xfrm>
            <a:off x="7705726" y="1479551"/>
            <a:ext cx="720725" cy="879921"/>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攀</a:t>
            </a:r>
          </a:p>
        </p:txBody>
      </p:sp>
      <p:sp>
        <p:nvSpPr>
          <p:cNvPr id="9" name="矩形 8"/>
          <p:cNvSpPr/>
          <p:nvPr/>
        </p:nvSpPr>
        <p:spPr>
          <a:xfrm>
            <a:off x="1171576" y="2254251"/>
            <a:ext cx="720725" cy="879921"/>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爬</a:t>
            </a:r>
          </a:p>
        </p:txBody>
      </p:sp>
      <p:sp>
        <p:nvSpPr>
          <p:cNvPr id="10" name="矩形 9"/>
          <p:cNvSpPr/>
          <p:nvPr/>
        </p:nvSpPr>
        <p:spPr>
          <a:xfrm>
            <a:off x="5667376" y="2256367"/>
            <a:ext cx="720725" cy="879921"/>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伸</a:t>
            </a:r>
          </a:p>
        </p:txBody>
      </p:sp>
      <p:sp>
        <p:nvSpPr>
          <p:cNvPr id="11" name="矩形 10"/>
          <p:cNvSpPr/>
          <p:nvPr/>
        </p:nvSpPr>
        <p:spPr>
          <a:xfrm>
            <a:off x="6888164" y="2252133"/>
            <a:ext cx="720725" cy="879921"/>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夺</a:t>
            </a:r>
          </a:p>
        </p:txBody>
      </p:sp>
      <p:sp>
        <p:nvSpPr>
          <p:cNvPr id="12" name="矩形 11"/>
          <p:cNvSpPr/>
          <p:nvPr/>
        </p:nvSpPr>
        <p:spPr>
          <a:xfrm>
            <a:off x="3624264" y="3037417"/>
            <a:ext cx="720725" cy="879921"/>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转</a:t>
            </a:r>
          </a:p>
        </p:txBody>
      </p:sp>
      <p:sp>
        <p:nvSpPr>
          <p:cNvPr id="13" name="矩形 12"/>
          <p:cNvSpPr/>
          <p:nvPr/>
        </p:nvSpPr>
        <p:spPr>
          <a:xfrm>
            <a:off x="4437064" y="3037417"/>
            <a:ext cx="720725" cy="879921"/>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抓</a:t>
            </a:r>
          </a:p>
        </p:txBody>
      </p:sp>
      <p:sp>
        <p:nvSpPr>
          <p:cNvPr id="14" name="矩形 13"/>
          <p:cNvSpPr/>
          <p:nvPr/>
        </p:nvSpPr>
        <p:spPr>
          <a:xfrm>
            <a:off x="7294564" y="3041651"/>
            <a:ext cx="720725" cy="879921"/>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爬</a:t>
            </a:r>
          </a:p>
        </p:txBody>
      </p:sp>
      <p:sp>
        <p:nvSpPr>
          <p:cNvPr id="15" name="矩形 14"/>
          <p:cNvSpPr>
            <a:spLocks noChangeArrowheads="1"/>
          </p:cNvSpPr>
          <p:nvPr/>
        </p:nvSpPr>
        <p:spPr bwMode="auto">
          <a:xfrm>
            <a:off x="1179513" y="3915833"/>
            <a:ext cx="2990850"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故事的经过：</a:t>
            </a:r>
          </a:p>
        </p:txBody>
      </p:sp>
      <p:grpSp>
        <p:nvGrpSpPr>
          <p:cNvPr id="4" name="组合 24"/>
          <p:cNvGrpSpPr/>
          <p:nvPr/>
        </p:nvGrpSpPr>
        <p:grpSpPr bwMode="auto">
          <a:xfrm>
            <a:off x="3484563" y="4091517"/>
            <a:ext cx="3967162" cy="2799079"/>
            <a:chOff x="1971858" y="3075806"/>
            <a:chExt cx="3968294" cy="2100685"/>
          </a:xfrm>
        </p:grpSpPr>
        <p:sp>
          <p:nvSpPr>
            <p:cNvPr id="23567" name="TextBox 1"/>
            <p:cNvSpPr txBox="1">
              <a:spLocks noChangeArrowheads="1"/>
            </p:cNvSpPr>
            <p:nvPr/>
          </p:nvSpPr>
          <p:spPr bwMode="auto">
            <a:xfrm>
              <a:off x="1971858" y="3661592"/>
              <a:ext cx="1293590" cy="685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猴子</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3568" name="TextBox 1"/>
            <p:cNvSpPr txBox="1">
              <a:spLocks noChangeArrowheads="1"/>
            </p:cNvSpPr>
            <p:nvPr/>
          </p:nvSpPr>
          <p:spPr bwMode="auto">
            <a:xfrm>
              <a:off x="4646562" y="3661592"/>
              <a:ext cx="1293590" cy="685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男孩</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nvGrpSpPr>
            <p:cNvPr id="5" name="组合 17"/>
            <p:cNvGrpSpPr/>
            <p:nvPr/>
          </p:nvGrpSpPr>
          <p:grpSpPr bwMode="auto">
            <a:xfrm rot="5400000">
              <a:off x="3369980" y="3760759"/>
              <a:ext cx="1251450" cy="1580013"/>
              <a:chOff x="1865756" y="1590690"/>
              <a:chExt cx="1251450" cy="1800720"/>
            </a:xfrm>
          </p:grpSpPr>
          <p:sp>
            <p:nvSpPr>
              <p:cNvPr id="19" name="箭头: 右 18"/>
              <p:cNvSpPr/>
              <p:nvPr/>
            </p:nvSpPr>
            <p:spPr bwMode="auto">
              <a:xfrm rot="16200000">
                <a:off x="1249585" y="2332990"/>
                <a:ext cx="1800720" cy="316119"/>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23571" name="文本框 19"/>
              <p:cNvSpPr txBox="1">
                <a:spLocks noChangeArrowheads="1"/>
              </p:cNvSpPr>
              <p:nvPr/>
            </p:nvSpPr>
            <p:spPr bwMode="auto">
              <a:xfrm rot="16218257">
                <a:off x="1797434" y="1988389"/>
                <a:ext cx="1388093" cy="1251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戏弄</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grpSp>
        <p:grpSp>
          <p:nvGrpSpPr>
            <p:cNvPr id="16" name="组合 23"/>
            <p:cNvGrpSpPr/>
            <p:nvPr/>
          </p:nvGrpSpPr>
          <p:grpSpPr bwMode="auto">
            <a:xfrm>
              <a:off x="3165999" y="3075806"/>
              <a:ext cx="1580013" cy="1251450"/>
              <a:chOff x="5372885" y="2771517"/>
              <a:chExt cx="1580013" cy="1251450"/>
            </a:xfrm>
          </p:grpSpPr>
          <p:sp>
            <p:nvSpPr>
              <p:cNvPr id="22" name="箭头: 右 21"/>
              <p:cNvSpPr/>
              <p:nvPr/>
            </p:nvSpPr>
            <p:spPr bwMode="auto">
              <a:xfrm rot="10800000">
                <a:off x="5372885" y="3383104"/>
                <a:ext cx="1580013" cy="316120"/>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4265"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23574" name="文本框 22"/>
              <p:cNvSpPr txBox="1">
                <a:spLocks noChangeArrowheads="1"/>
              </p:cNvSpPr>
              <p:nvPr/>
            </p:nvSpPr>
            <p:spPr bwMode="auto">
              <a:xfrm>
                <a:off x="5561851" y="2771517"/>
                <a:ext cx="1217960" cy="1251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追赶</a:t>
                </a:r>
                <a:endPar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gr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randombar(horizont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randombar(horizont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randombar(horizontal)">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randombar(horizontal)">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randombar(horizontal)">
                                      <p:cBhvr>
                                        <p:cTn id="32" dur="500"/>
                                        <p:tgtEl>
                                          <p:spTgt spid="10"/>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randombar(horizontal)">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grpId="0"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randombar(horizontal)">
                                      <p:cBhvr>
                                        <p:cTn id="42" dur="500"/>
                                        <p:tgtEl>
                                          <p:spTgt spid="12"/>
                                        </p:tgtEl>
                                      </p:cBhvr>
                                    </p:animEffect>
                                  </p:childTnLst>
                                </p:cTn>
                              </p:par>
                            </p:childTnLst>
                          </p:cTn>
                        </p:par>
                      </p:childTnLst>
                    </p:cTn>
                  </p:par>
                  <p:par>
                    <p:cTn id="43" fill="hold">
                      <p:stCondLst>
                        <p:cond delay="indefinite"/>
                      </p:stCondLst>
                      <p:childTnLst>
                        <p:par>
                          <p:cTn id="44" fill="hold">
                            <p:stCondLst>
                              <p:cond delay="0"/>
                            </p:stCondLst>
                            <p:childTnLst>
                              <p:par>
                                <p:cTn id="45" presetID="14" presetClass="entr" presetSubtype="1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randombar(horizontal)">
                                      <p:cBhvr>
                                        <p:cTn id="47" dur="500"/>
                                        <p:tgtEl>
                                          <p:spTgt spid="13"/>
                                        </p:tgtEl>
                                      </p:cBhvr>
                                    </p:animEffect>
                                  </p:childTnLst>
                                </p:cTn>
                              </p:par>
                            </p:childTnLst>
                          </p:cTn>
                        </p:par>
                      </p:childTnLst>
                    </p:cTn>
                  </p:par>
                  <p:par>
                    <p:cTn id="48" fill="hold">
                      <p:stCondLst>
                        <p:cond delay="indefinite"/>
                      </p:stCondLst>
                      <p:childTnLst>
                        <p:par>
                          <p:cTn id="49" fill="hold">
                            <p:stCondLst>
                              <p:cond delay="0"/>
                            </p:stCondLst>
                            <p:childTnLst>
                              <p:par>
                                <p:cTn id="50" presetID="14" presetClass="entr" presetSubtype="10" fill="hold" grpId="0" nodeType="click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randombar(horizontal)">
                                      <p:cBhvr>
                                        <p:cTn id="52" dur="500"/>
                                        <p:tgtEl>
                                          <p:spTgt spid="14"/>
                                        </p:tgtEl>
                                      </p:cBhvr>
                                    </p:animEffect>
                                  </p:childTnLst>
                                </p:cTn>
                              </p:par>
                            </p:childTnLst>
                          </p:cTn>
                        </p:par>
                      </p:childTnLst>
                    </p:cTn>
                  </p:par>
                  <p:par>
                    <p:cTn id="53" fill="hold">
                      <p:stCondLst>
                        <p:cond delay="indefinite"/>
                      </p:stCondLst>
                      <p:childTnLst>
                        <p:par>
                          <p:cTn id="54" fill="hold">
                            <p:stCondLst>
                              <p:cond delay="0"/>
                            </p:stCondLst>
                            <p:childTnLst>
                              <p:par>
                                <p:cTn id="55" presetID="14" presetClass="entr" presetSubtype="10" fill="hold" grpId="0" nodeType="click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randombar(horizontal)">
                                      <p:cBhvr>
                                        <p:cTn id="57" dur="500"/>
                                        <p:tgtEl>
                                          <p:spTgt spid="15"/>
                                        </p:tgtEl>
                                      </p:cBhvr>
                                    </p:animEffect>
                                  </p:childTnLst>
                                </p:cTn>
                              </p:par>
                            </p:childTnLst>
                          </p:cTn>
                        </p:par>
                      </p:childTnLst>
                    </p:cTn>
                  </p:par>
                  <p:par>
                    <p:cTn id="58" fill="hold">
                      <p:stCondLst>
                        <p:cond delay="indefinite"/>
                      </p:stCondLst>
                      <p:childTnLst>
                        <p:par>
                          <p:cTn id="59" fill="hold">
                            <p:stCondLst>
                              <p:cond delay="0"/>
                            </p:stCondLst>
                            <p:childTnLst>
                              <p:par>
                                <p:cTn id="60" presetID="16" presetClass="entr" presetSubtype="21" fill="hold" nodeType="clickEffect">
                                  <p:stCondLst>
                                    <p:cond delay="0"/>
                                  </p:stCondLst>
                                  <p:childTnLst>
                                    <p:set>
                                      <p:cBhvr>
                                        <p:cTn id="61" dur="1" fill="hold">
                                          <p:stCondLst>
                                            <p:cond delay="0"/>
                                          </p:stCondLst>
                                        </p:cTn>
                                        <p:tgtEl>
                                          <p:spTgt spid="4"/>
                                        </p:tgtEl>
                                        <p:attrNameLst>
                                          <p:attrName>style.visibility</p:attrName>
                                        </p:attrNameLst>
                                      </p:cBhvr>
                                      <p:to>
                                        <p:strVal val="visible"/>
                                      </p:to>
                                    </p:set>
                                    <p:animEffect transition="in" filter="barn(inVertical)">
                                      <p:cBhvr>
                                        <p:cTn id="6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p:bldP spid="8" grpId="0"/>
      <p:bldP spid="9" grpId="0"/>
      <p:bldP spid="10" grpId="0"/>
      <p:bldP spid="11" grpId="0"/>
      <p:bldP spid="12" grpId="0"/>
      <p:bldP spid="13" grpId="0"/>
      <p:bldP spid="14" grpId="0"/>
      <p:bldP spid="15" grpId="0"/>
    </p:bldLst>
  </p:timing>
</p:sld>
</file>

<file path=ppt/slides/slide9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52426" y="1102785"/>
            <a:ext cx="8424863" cy="4030270"/>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猴子还不时回过头来逗孩子生气。爬到了桅杆的顶端，它用后脚钩住绳子，把帽子挂在最高的那根横木的一头，然后坐在桅杆的顶端，扭着身子，龇牙咧嘴做着怪样。</a:t>
            </a:r>
          </a:p>
        </p:txBody>
      </p:sp>
      <p:sp>
        <p:nvSpPr>
          <p:cNvPr id="3" name="矩形 2"/>
          <p:cNvSpPr/>
          <p:nvPr/>
        </p:nvSpPr>
        <p:spPr>
          <a:xfrm>
            <a:off x="7289800" y="1100667"/>
            <a:ext cx="719138" cy="879921"/>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爬</a:t>
            </a:r>
          </a:p>
        </p:txBody>
      </p:sp>
      <p:sp>
        <p:nvSpPr>
          <p:cNvPr id="5" name="矩形 4"/>
          <p:cNvSpPr/>
          <p:nvPr/>
        </p:nvSpPr>
        <p:spPr>
          <a:xfrm>
            <a:off x="4425951" y="1871133"/>
            <a:ext cx="719138" cy="879921"/>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钩</a:t>
            </a:r>
          </a:p>
        </p:txBody>
      </p:sp>
      <p:sp>
        <p:nvSpPr>
          <p:cNvPr id="6" name="矩形 5"/>
          <p:cNvSpPr/>
          <p:nvPr/>
        </p:nvSpPr>
        <p:spPr>
          <a:xfrm>
            <a:off x="7696201" y="1873251"/>
            <a:ext cx="720725" cy="879921"/>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挂</a:t>
            </a:r>
          </a:p>
        </p:txBody>
      </p:sp>
      <p:sp>
        <p:nvSpPr>
          <p:cNvPr id="7" name="矩形 6"/>
          <p:cNvSpPr/>
          <p:nvPr/>
        </p:nvSpPr>
        <p:spPr>
          <a:xfrm>
            <a:off x="5659439" y="2656417"/>
            <a:ext cx="720725" cy="879921"/>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坐</a:t>
            </a:r>
          </a:p>
        </p:txBody>
      </p:sp>
      <p:sp>
        <p:nvSpPr>
          <p:cNvPr id="8" name="矩形 7"/>
          <p:cNvSpPr/>
          <p:nvPr/>
        </p:nvSpPr>
        <p:spPr>
          <a:xfrm>
            <a:off x="352426" y="3431117"/>
            <a:ext cx="719138" cy="879921"/>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扭</a:t>
            </a:r>
          </a:p>
        </p:txBody>
      </p:sp>
      <p:sp>
        <p:nvSpPr>
          <p:cNvPr id="9" name="矩形 8"/>
          <p:cNvSpPr/>
          <p:nvPr/>
        </p:nvSpPr>
        <p:spPr>
          <a:xfrm>
            <a:off x="2392364" y="3435351"/>
            <a:ext cx="2089150" cy="1667508"/>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龇牙咧嘴</a:t>
            </a:r>
          </a:p>
        </p:txBody>
      </p:sp>
      <p:sp>
        <p:nvSpPr>
          <p:cNvPr id="10" name="矩形 9"/>
          <p:cNvSpPr>
            <a:spLocks noChangeArrowheads="1"/>
          </p:cNvSpPr>
          <p:nvPr/>
        </p:nvSpPr>
        <p:spPr bwMode="auto">
          <a:xfrm>
            <a:off x="352425" y="4485218"/>
            <a:ext cx="2293938"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动作描写：</a:t>
            </a:r>
          </a:p>
        </p:txBody>
      </p:sp>
      <p:sp>
        <p:nvSpPr>
          <p:cNvPr id="11" name="矩形 10"/>
          <p:cNvSpPr>
            <a:spLocks noChangeArrowheads="1"/>
          </p:cNvSpPr>
          <p:nvPr/>
        </p:nvSpPr>
        <p:spPr bwMode="auto">
          <a:xfrm>
            <a:off x="2411413" y="4457700"/>
            <a:ext cx="6330950" cy="27505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35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猴子越来越放肆，它的行为推动着故事情节的进一步发展。</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500"/>
                                        <p:tgtEl>
                                          <p:spTgt spid="5"/>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randombar(horizontal)">
                                      <p:cBhvr>
                                        <p:cTn id="13" dur="500"/>
                                        <p:tgtEl>
                                          <p:spTgt spid="6"/>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randombar(horizontal)">
                                      <p:cBhvr>
                                        <p:cTn id="16" dur="500"/>
                                        <p:tgtEl>
                                          <p:spTgt spid="7"/>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randombar(horizontal)">
                                      <p:cBhvr>
                                        <p:cTn id="19" dur="500"/>
                                        <p:tgtEl>
                                          <p:spTgt spid="8"/>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randombar(horizontal)">
                                      <p:cBhvr>
                                        <p:cTn id="22" dur="500"/>
                                        <p:tgtEl>
                                          <p:spTgt spid="9"/>
                                        </p:tgtEl>
                                      </p:cBhvr>
                                    </p:animEffect>
                                  </p:childTnLst>
                                </p:cTn>
                              </p:par>
                            </p:childTnLst>
                          </p:cTn>
                        </p:par>
                        <p:par>
                          <p:cTn id="23" fill="hold">
                            <p:stCondLst>
                              <p:cond delay="500"/>
                            </p:stCondLst>
                            <p:childTnLst>
                              <p:par>
                                <p:cTn id="24" presetID="42" presetClass="entr" presetSubtype="0"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barn(inVertical)">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6" grpId="0"/>
      <p:bldP spid="7" grpId="0"/>
      <p:bldP spid="8" grpId="0"/>
      <p:bldP spid="9" grpId="0"/>
      <p:bldP spid="10" grpId="0"/>
      <p:bldP spid="11" grpId="0"/>
    </p:bldLst>
  </p:timing>
</p:sld>
</file>

<file path=ppt/slides/slide9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95288" y="1278467"/>
            <a:ext cx="8353425" cy="2455096"/>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孩子气极了，他的手放开了绳子和桅杆，张开胳膊，摇摇晃晃地走上横木去取帽子。</a:t>
            </a:r>
          </a:p>
        </p:txBody>
      </p:sp>
      <p:pic>
        <p:nvPicPr>
          <p:cNvPr id="3" name="图片 2"/>
          <p:cNvPicPr>
            <a:picLocks noChangeAspect="1"/>
          </p:cNvPicPr>
          <p:nvPr/>
        </p:nvPicPr>
        <p:blipFill>
          <a:blip r:embed="rId2" cstate="email"/>
          <a:stretch>
            <a:fillRect/>
          </a:stretch>
        </p:blipFill>
        <p:spPr>
          <a:xfrm>
            <a:off x="5292080" y="2948947"/>
            <a:ext cx="3411105" cy="3222204"/>
          </a:xfrm>
          <a:prstGeom prst="rect">
            <a:avLst/>
          </a:prstGeom>
          <a:ln>
            <a:noFill/>
          </a:ln>
          <a:effectLst>
            <a:softEdge rad="112500"/>
          </a:effectLst>
        </p:spPr>
      </p:pic>
      <p:sp>
        <p:nvSpPr>
          <p:cNvPr id="4" name="矩形 3"/>
          <p:cNvSpPr>
            <a:spLocks noChangeArrowheads="1"/>
          </p:cNvSpPr>
          <p:nvPr/>
        </p:nvSpPr>
        <p:spPr bwMode="auto">
          <a:xfrm>
            <a:off x="463550" y="4389968"/>
            <a:ext cx="4714875" cy="18644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35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孩子走上横木，陷入险境。</a:t>
            </a:r>
          </a:p>
        </p:txBody>
      </p:sp>
      <p:sp>
        <p:nvSpPr>
          <p:cNvPr id="5" name="矩形 4"/>
          <p:cNvSpPr>
            <a:spLocks noChangeArrowheads="1"/>
          </p:cNvSpPr>
          <p:nvPr/>
        </p:nvSpPr>
        <p:spPr bwMode="auto">
          <a:xfrm>
            <a:off x="395288" y="3266017"/>
            <a:ext cx="2990850"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故事的高潮：</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9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539751" y="2787652"/>
            <a:ext cx="8135938" cy="4030270"/>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这时候，甲板上的水手全都</a:t>
            </a:r>
            <a:r>
              <a:rPr kumimoji="0" lang="zh-CN" altLang="en-US" sz="4265" b="1" i="0" u="none" strike="noStrike" kern="1200" cap="none" spc="0" normalizeH="0" baseline="0" noProof="0" dirty="0">
                <a:ln>
                  <a:noFill/>
                </a:ln>
                <a:solidFill>
                  <a:srgbClr val="FF0000"/>
                </a:solidFill>
                <a:effectLst/>
                <a:uLnTx/>
                <a:uFillTx/>
                <a:latin typeface="等线" panose="02010600030101010101" pitchFamily="2" charset="-122"/>
                <a:ea typeface="等线" panose="02010600030101010101" pitchFamily="2" charset="-122"/>
                <a:cs typeface="+mn-cs"/>
              </a:rPr>
              <a:t>吓呆了</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。孩子只要一失足，直摔到甲板上就没有命了。即使他走到横木那头拿到了帽子，也难以回转身来。</a:t>
            </a:r>
          </a:p>
        </p:txBody>
      </p:sp>
      <p:sp>
        <p:nvSpPr>
          <p:cNvPr id="3" name="矩形 2"/>
          <p:cNvSpPr>
            <a:spLocks noChangeArrowheads="1"/>
          </p:cNvSpPr>
          <p:nvPr/>
        </p:nvSpPr>
        <p:spPr bwMode="auto">
          <a:xfrm>
            <a:off x="539751" y="1208619"/>
            <a:ext cx="7993063"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    表明水手们对孩子的处境非常担心和害怕，也反映出孩子已处于难以挽救的危险境地。</a:t>
            </a:r>
          </a:p>
        </p:txBody>
      </p:sp>
      <p:cxnSp>
        <p:nvCxnSpPr>
          <p:cNvPr id="5" name="直接连接符 4"/>
          <p:cNvCxnSpPr/>
          <p:nvPr/>
        </p:nvCxnSpPr>
        <p:spPr>
          <a:xfrm>
            <a:off x="8002589" y="3556000"/>
            <a:ext cx="409575" cy="0"/>
          </a:xfrm>
          <a:prstGeom prst="line">
            <a:avLst/>
          </a:prstGeom>
        </p:spPr>
        <p:style>
          <a:lnRef idx="2">
            <a:schemeClr val="accent6"/>
          </a:lnRef>
          <a:fillRef idx="0">
            <a:schemeClr val="accent6"/>
          </a:fillRef>
          <a:effectRef idx="1">
            <a:schemeClr val="accent6"/>
          </a:effectRef>
          <a:fontRef idx="minor">
            <a:schemeClr val="tx1"/>
          </a:fontRef>
        </p:style>
      </p:cxnSp>
      <p:cxnSp>
        <p:nvCxnSpPr>
          <p:cNvPr id="8" name="直接连接符 7"/>
          <p:cNvCxnSpPr/>
          <p:nvPr/>
        </p:nvCxnSpPr>
        <p:spPr>
          <a:xfrm>
            <a:off x="611189" y="4337051"/>
            <a:ext cx="7800975" cy="0"/>
          </a:xfrm>
          <a:prstGeom prst="line">
            <a:avLst/>
          </a:prstGeom>
        </p:spPr>
        <p:style>
          <a:lnRef idx="2">
            <a:schemeClr val="accent6"/>
          </a:lnRef>
          <a:fillRef idx="0">
            <a:schemeClr val="accent6"/>
          </a:fillRef>
          <a:effectRef idx="1">
            <a:schemeClr val="accent6"/>
          </a:effectRef>
          <a:fontRef idx="minor">
            <a:schemeClr val="tx1"/>
          </a:fontRef>
        </p:style>
      </p:cxnSp>
      <p:cxnSp>
        <p:nvCxnSpPr>
          <p:cNvPr id="10" name="直接连接符 9"/>
          <p:cNvCxnSpPr/>
          <p:nvPr/>
        </p:nvCxnSpPr>
        <p:spPr>
          <a:xfrm>
            <a:off x="611189" y="5113867"/>
            <a:ext cx="7800975" cy="0"/>
          </a:xfrm>
          <a:prstGeom prst="line">
            <a:avLst/>
          </a:prstGeom>
        </p:spPr>
        <p:style>
          <a:lnRef idx="2">
            <a:schemeClr val="accent6"/>
          </a:lnRef>
          <a:fillRef idx="0">
            <a:schemeClr val="accent6"/>
          </a:fillRef>
          <a:effectRef idx="1">
            <a:schemeClr val="accent6"/>
          </a:effectRef>
          <a:fontRef idx="minor">
            <a:schemeClr val="tx1"/>
          </a:fontRef>
        </p:style>
      </p:cxnSp>
      <p:cxnSp>
        <p:nvCxnSpPr>
          <p:cNvPr id="11" name="直接连接符 10"/>
          <p:cNvCxnSpPr/>
          <p:nvPr/>
        </p:nvCxnSpPr>
        <p:spPr>
          <a:xfrm>
            <a:off x="611189" y="5871633"/>
            <a:ext cx="1584325" cy="0"/>
          </a:xfrm>
          <a:prstGeom prst="line">
            <a:avLst/>
          </a:prstGeom>
        </p:spPr>
        <p:style>
          <a:lnRef idx="2">
            <a:schemeClr val="accent6"/>
          </a:lnRef>
          <a:fillRef idx="0">
            <a:schemeClr val="accent6"/>
          </a:fillRef>
          <a:effectRef idx="1">
            <a:schemeClr val="accent6"/>
          </a:effectRef>
          <a:fontRef idx="minor">
            <a:schemeClr val="tx1"/>
          </a:fontRef>
        </p:style>
      </p:cxnSp>
      <p:sp>
        <p:nvSpPr>
          <p:cNvPr id="13" name="矩形 12"/>
          <p:cNvSpPr>
            <a:spLocks noChangeArrowheads="1"/>
          </p:cNvSpPr>
          <p:nvPr/>
        </p:nvSpPr>
        <p:spPr bwMode="auto">
          <a:xfrm>
            <a:off x="2411414" y="5446184"/>
            <a:ext cx="633730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从两方面分析了男孩的危险处境。</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par>
                                <p:cTn id="13" presetID="2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500"/>
                                        <p:tgtEl>
                                          <p:spTgt spid="8"/>
                                        </p:tgtEl>
                                      </p:cBhvr>
                                    </p:animEffect>
                                  </p:childTnLst>
                                </p:cTn>
                              </p:par>
                              <p:par>
                                <p:cTn id="16" presetID="22" presetClass="entr" presetSubtype="8"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par>
                                <p:cTn id="19" presetID="22" presetClass="entr" presetSubtype="8"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barn(inVertical)">
                                      <p:cBhvr>
                                        <p:cTn id="2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a:spLocks noChangeArrowheads="1"/>
          </p:cNvSpPr>
          <p:nvPr/>
        </p:nvSpPr>
        <p:spPr bwMode="auto">
          <a:xfrm>
            <a:off x="395289" y="1989667"/>
            <a:ext cx="8380412"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楷体" panose="02010609060101010101" pitchFamily="49" charset="-122"/>
                <a:ea typeface="楷体" panose="02010609060101010101" pitchFamily="49" charset="-122"/>
              </a:rPr>
              <a:t>    作者以诗句为题，使得文章富有诗意及画面感，含蓄地表达了文章的</a:t>
            </a:r>
            <a:r>
              <a:rPr lang="zh-CN" altLang="en-US" sz="4265" b="1">
                <a:solidFill>
                  <a:srgbClr val="FF0000"/>
                </a:solidFill>
                <a:latin typeface="楷体" panose="02010609060101010101" pitchFamily="49" charset="-122"/>
                <a:ea typeface="楷体" panose="02010609060101010101" pitchFamily="49" charset="-122"/>
              </a:rPr>
              <a:t>主旨</a:t>
            </a:r>
            <a:r>
              <a:rPr lang="en-US" altLang="zh-CN" sz="4265" b="1">
                <a:solidFill>
                  <a:prstClr val="black"/>
                </a:solidFill>
                <a:latin typeface="楷体" panose="02010609060101010101" pitchFamily="49" charset="-122"/>
                <a:ea typeface="楷体" panose="02010609060101010101" pitchFamily="49" charset="-122"/>
              </a:rPr>
              <a:t>——</a:t>
            </a:r>
            <a:r>
              <a:rPr lang="zh-CN" altLang="en-US" sz="4265" b="1">
                <a:solidFill>
                  <a:prstClr val="black"/>
                </a:solidFill>
                <a:latin typeface="楷体" panose="02010609060101010101" pitchFamily="49" charset="-122"/>
                <a:ea typeface="楷体" panose="02010609060101010101" pitchFamily="49" charset="-122"/>
              </a:rPr>
              <a:t>望月思乡，还点明了文章以“月”为</a:t>
            </a:r>
            <a:r>
              <a:rPr lang="zh-CN" altLang="en-US" sz="4265" b="1">
                <a:solidFill>
                  <a:srgbClr val="FF0000"/>
                </a:solidFill>
                <a:latin typeface="楷体" panose="02010609060101010101" pitchFamily="49" charset="-122"/>
                <a:ea typeface="楷体" panose="02010609060101010101" pitchFamily="49" charset="-122"/>
              </a:rPr>
              <a:t>线索</a:t>
            </a:r>
            <a:r>
              <a:rPr lang="zh-CN" altLang="en-US" sz="4265" b="1">
                <a:solidFill>
                  <a:prstClr val="black"/>
                </a:solidFill>
                <a:latin typeface="楷体" panose="02010609060101010101" pitchFamily="49" charset="-122"/>
                <a:ea typeface="楷体" panose="02010609060101010101" pitchFamily="49" charset="-122"/>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49" name="图片 1"/>
          <p:cNvPicPr>
            <a:picLocks noChangeAspect="1" noChangeArrowheads="1"/>
          </p:cNvPicPr>
          <p:nvPr/>
        </p:nvPicPr>
        <p:blipFill>
          <a:blip r:embed="rId2" cstate="email"/>
          <a:srcRect/>
          <a:stretch>
            <a:fillRect/>
          </a:stretch>
        </p:blipFill>
        <p:spPr bwMode="auto">
          <a:xfrm>
            <a:off x="0" y="1"/>
            <a:ext cx="9144000" cy="68601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50" name="TextBox 1"/>
          <p:cNvSpPr txBox="1">
            <a:spLocks noChangeArrowheads="1"/>
          </p:cNvSpPr>
          <p:nvPr/>
        </p:nvSpPr>
        <p:spPr bwMode="auto">
          <a:xfrm>
            <a:off x="884239" y="1135948"/>
            <a:ext cx="1293812" cy="21448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猴子</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4" name="TextBox 1"/>
          <p:cNvSpPr txBox="1">
            <a:spLocks noChangeArrowheads="1"/>
          </p:cNvSpPr>
          <p:nvPr/>
        </p:nvSpPr>
        <p:spPr bwMode="auto">
          <a:xfrm>
            <a:off x="3432176" y="2864207"/>
            <a:ext cx="1293813" cy="21448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男孩</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7652" name="TextBox 1"/>
          <p:cNvSpPr txBox="1">
            <a:spLocks noChangeArrowheads="1"/>
          </p:cNvSpPr>
          <p:nvPr/>
        </p:nvSpPr>
        <p:spPr bwMode="auto">
          <a:xfrm>
            <a:off x="647701" y="4784023"/>
            <a:ext cx="1766888" cy="21448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水手们</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6" name="TextBox 1"/>
          <p:cNvSpPr txBox="1">
            <a:spLocks noChangeArrowheads="1"/>
          </p:cNvSpPr>
          <p:nvPr/>
        </p:nvSpPr>
        <p:spPr bwMode="auto">
          <a:xfrm>
            <a:off x="5902326" y="2871615"/>
            <a:ext cx="1765300" cy="1118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船长</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nvGrpSpPr>
          <p:cNvPr id="2" name="组合 6"/>
          <p:cNvGrpSpPr/>
          <p:nvPr/>
        </p:nvGrpSpPr>
        <p:grpSpPr bwMode="auto">
          <a:xfrm>
            <a:off x="449765" y="2247902"/>
            <a:ext cx="1212349" cy="2402417"/>
            <a:chOff x="780013" y="1635645"/>
            <a:chExt cx="1212363" cy="1801825"/>
          </a:xfrm>
        </p:grpSpPr>
        <p:sp>
          <p:nvSpPr>
            <p:cNvPr id="8" name="箭头: 右 7"/>
            <p:cNvSpPr/>
            <p:nvPr/>
          </p:nvSpPr>
          <p:spPr bwMode="auto">
            <a:xfrm rot="16200000">
              <a:off x="933505" y="2378599"/>
              <a:ext cx="1801825" cy="315917"/>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27656" name="文本框 8"/>
            <p:cNvSpPr txBox="1">
              <a:spLocks noChangeArrowheads="1"/>
            </p:cNvSpPr>
            <p:nvPr/>
          </p:nvSpPr>
          <p:spPr bwMode="auto">
            <a:xfrm>
              <a:off x="780013" y="1776934"/>
              <a:ext cx="1071075" cy="15128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取乐</a:t>
              </a:r>
              <a:endParaRPr kumimoji="0" lang="en-US" altLang="zh-CN"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grpSp>
      <p:grpSp>
        <p:nvGrpSpPr>
          <p:cNvPr id="3" name="组合 9"/>
          <p:cNvGrpSpPr/>
          <p:nvPr/>
        </p:nvGrpSpPr>
        <p:grpSpPr bwMode="auto">
          <a:xfrm rot="7093269">
            <a:off x="1834939" y="2099453"/>
            <a:ext cx="1865126" cy="1581150"/>
            <a:chOff x="1792092" y="1590321"/>
            <a:chExt cx="1399842" cy="1801825"/>
          </a:xfrm>
        </p:grpSpPr>
        <p:sp>
          <p:nvSpPr>
            <p:cNvPr id="11" name="箭头: 右 10"/>
            <p:cNvSpPr/>
            <p:nvPr/>
          </p:nvSpPr>
          <p:spPr bwMode="auto">
            <a:xfrm rot="16200000">
              <a:off x="1248781" y="2333164"/>
              <a:ext cx="1801825" cy="316139"/>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27659" name="文本框 11"/>
            <p:cNvSpPr txBox="1">
              <a:spLocks noChangeArrowheads="1"/>
            </p:cNvSpPr>
            <p:nvPr/>
          </p:nvSpPr>
          <p:spPr bwMode="auto">
            <a:xfrm rot="16218257">
              <a:off x="1797333" y="1920871"/>
              <a:ext cx="1389359" cy="1399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戏弄</a:t>
              </a:r>
              <a:endParaRPr kumimoji="0" lang="en-US" altLang="zh-CN"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grpSp>
      <p:grpSp>
        <p:nvGrpSpPr>
          <p:cNvPr id="5" name="组合 12"/>
          <p:cNvGrpSpPr/>
          <p:nvPr/>
        </p:nvGrpSpPr>
        <p:grpSpPr bwMode="auto">
          <a:xfrm rot="-3730631">
            <a:off x="2297759" y="822266"/>
            <a:ext cx="1865126" cy="1581150"/>
            <a:chOff x="1826274" y="1580689"/>
            <a:chExt cx="1399760" cy="1801825"/>
          </a:xfrm>
        </p:grpSpPr>
        <p:sp>
          <p:nvSpPr>
            <p:cNvPr id="14" name="箭头: 右 13"/>
            <p:cNvSpPr/>
            <p:nvPr/>
          </p:nvSpPr>
          <p:spPr bwMode="auto">
            <a:xfrm rot="16200000">
              <a:off x="1257869" y="2323542"/>
              <a:ext cx="1801825" cy="316119"/>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27662" name="文本框 14"/>
            <p:cNvSpPr txBox="1">
              <a:spLocks noChangeArrowheads="1"/>
            </p:cNvSpPr>
            <p:nvPr/>
          </p:nvSpPr>
          <p:spPr bwMode="auto">
            <a:xfrm rot="5287415">
              <a:off x="1831474" y="1892302"/>
              <a:ext cx="1389359" cy="13997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追赶</a:t>
              </a:r>
              <a:endParaRPr kumimoji="0" lang="en-US" altLang="zh-CN"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grpSp>
      <p:grpSp>
        <p:nvGrpSpPr>
          <p:cNvPr id="7" name="组合 15"/>
          <p:cNvGrpSpPr/>
          <p:nvPr/>
        </p:nvGrpSpPr>
        <p:grpSpPr bwMode="auto">
          <a:xfrm rot="-5400000">
            <a:off x="4096352" y="1761526"/>
            <a:ext cx="2751521" cy="2251075"/>
            <a:chOff x="1574498" y="1185263"/>
            <a:chExt cx="2064579" cy="2250178"/>
          </a:xfrm>
        </p:grpSpPr>
        <p:sp>
          <p:nvSpPr>
            <p:cNvPr id="17" name="箭头: 右 16"/>
            <p:cNvSpPr/>
            <p:nvPr/>
          </p:nvSpPr>
          <p:spPr bwMode="auto">
            <a:xfrm rot="16200000">
              <a:off x="1443964" y="2138043"/>
              <a:ext cx="1412312" cy="316057"/>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27665" name="文本框 17"/>
            <p:cNvSpPr txBox="1">
              <a:spLocks noChangeArrowheads="1"/>
            </p:cNvSpPr>
            <p:nvPr/>
          </p:nvSpPr>
          <p:spPr bwMode="auto">
            <a:xfrm rot="5400000">
              <a:off x="1481699" y="1278062"/>
              <a:ext cx="2250178" cy="20645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用枪逼男孩跳水</a:t>
              </a:r>
              <a:endParaRPr kumimoji="0" lang="en-US" altLang="zh-CN"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grpSp>
      <p:grpSp>
        <p:nvGrpSpPr>
          <p:cNvPr id="9" name="组合 18"/>
          <p:cNvGrpSpPr/>
          <p:nvPr/>
        </p:nvGrpSpPr>
        <p:grpSpPr bwMode="auto">
          <a:xfrm rot="3274519">
            <a:off x="2429533" y="3839103"/>
            <a:ext cx="1865126" cy="2200275"/>
            <a:chOff x="1622253" y="1102392"/>
            <a:chExt cx="1398614" cy="2644754"/>
          </a:xfrm>
        </p:grpSpPr>
        <p:sp>
          <p:nvSpPr>
            <p:cNvPr id="20" name="箭头: 右 19"/>
            <p:cNvSpPr/>
            <p:nvPr/>
          </p:nvSpPr>
          <p:spPr bwMode="auto">
            <a:xfrm rot="16200000">
              <a:off x="928848" y="2372595"/>
              <a:ext cx="1803241" cy="315861"/>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27668" name="文本框 20"/>
            <p:cNvSpPr txBox="1">
              <a:spLocks noChangeArrowheads="1"/>
            </p:cNvSpPr>
            <p:nvPr/>
          </p:nvSpPr>
          <p:spPr bwMode="auto">
            <a:xfrm rot="16243999">
              <a:off x="999183" y="1725462"/>
              <a:ext cx="2644754" cy="13986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救上甲板</a:t>
              </a:r>
              <a:endParaRPr kumimoji="0" lang="en-US" altLang="zh-CN"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grpId="0" nodeType="clickEffect">
                                  <p:stCondLst>
                                    <p:cond delay="0"/>
                                  </p:stCondLst>
                                  <p:childTnLst>
                                    <p:animEffect transition="out" filter="fade">
                                      <p:cBhvr>
                                        <p:cTn id="6" dur="500" tmFilter="0, 0; .2, .5; .8, .5; 1, 0"/>
                                        <p:tgtEl>
                                          <p:spTgt spid="6"/>
                                        </p:tgtEl>
                                      </p:cBhvr>
                                    </p:animEffect>
                                    <p:animScale>
                                      <p:cBhvr>
                                        <p:cTn id="7" dur="250" autoRev="1" fill="hold"/>
                                        <p:tgtEl>
                                          <p:spTgt spid="6"/>
                                        </p:tgtEl>
                                      </p:cBhvr>
                                      <p:by x="105000" y="105000"/>
                                    </p:animScale>
                                  </p:childTnLst>
                                </p:cTn>
                              </p:par>
                              <p:par>
                                <p:cTn id="8" presetID="26" presetClass="emph" presetSubtype="0" fill="hold" nodeType="withEffect">
                                  <p:stCondLst>
                                    <p:cond delay="0"/>
                                  </p:stCondLst>
                                  <p:childTnLst>
                                    <p:animEffect transition="out" filter="fade">
                                      <p:cBhvr>
                                        <p:cTn id="9" dur="500" tmFilter="0, 0; .2, .5; .8, .5; 1, 0"/>
                                        <p:tgtEl>
                                          <p:spTgt spid="7"/>
                                        </p:tgtEl>
                                      </p:cBhvr>
                                    </p:animEffect>
                                    <p:animScale>
                                      <p:cBhvr>
                                        <p:cTn id="10" dur="250" autoRev="1" fill="hold"/>
                                        <p:tgtEl>
                                          <p:spTgt spid="7"/>
                                        </p:tgtEl>
                                      </p:cBhvr>
                                      <p:by x="105000" y="105000"/>
                                    </p:animScale>
                                  </p:childTnLst>
                                </p:cTn>
                              </p:par>
                              <p:par>
                                <p:cTn id="11" presetID="26" presetClass="emph" presetSubtype="0" fill="hold" grpId="0" nodeType="withEffect">
                                  <p:stCondLst>
                                    <p:cond delay="0"/>
                                  </p:stCondLst>
                                  <p:childTnLst>
                                    <p:animEffect transition="out" filter="fade">
                                      <p:cBhvr>
                                        <p:cTn id="12" dur="500" tmFilter="0, 0; .2, .5; .8, .5; 1, 0"/>
                                        <p:tgtEl>
                                          <p:spTgt spid="4"/>
                                        </p:tgtEl>
                                      </p:cBhvr>
                                    </p:animEffect>
                                    <p:animScale>
                                      <p:cBhvr>
                                        <p:cTn id="13" dur="250" autoRev="1" fill="hold"/>
                                        <p:tgtEl>
                                          <p:spTgt spid="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9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矩形 1"/>
          <p:cNvSpPr>
            <a:spLocks noChangeArrowheads="1"/>
          </p:cNvSpPr>
          <p:nvPr/>
        </p:nvSpPr>
        <p:spPr bwMode="auto">
          <a:xfrm>
            <a:off x="647701" y="237067"/>
            <a:ext cx="5795963"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男孩是怎么脱险的？</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3" name="矩形 2"/>
          <p:cNvSpPr/>
          <p:nvPr/>
        </p:nvSpPr>
        <p:spPr>
          <a:xfrm>
            <a:off x="647700" y="1013884"/>
            <a:ext cx="8027988" cy="1667508"/>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向海里跳！快！不跳我就开枪了！</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endPar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p:txBody>
      </p:sp>
      <p:sp>
        <p:nvSpPr>
          <p:cNvPr id="4" name="矩形 3"/>
          <p:cNvSpPr/>
          <p:nvPr/>
        </p:nvSpPr>
        <p:spPr>
          <a:xfrm>
            <a:off x="647700" y="1792817"/>
            <a:ext cx="8027988" cy="3242683"/>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向海里跳！不然我就开枪了！一！二！</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刚喊出“三！</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孩子往下一纵身，从横木上跳了下来。</a:t>
            </a:r>
          </a:p>
        </p:txBody>
      </p:sp>
      <p:sp>
        <p:nvSpPr>
          <p:cNvPr id="5" name="矩形 4"/>
          <p:cNvSpPr/>
          <p:nvPr/>
        </p:nvSpPr>
        <p:spPr>
          <a:xfrm>
            <a:off x="647701" y="4121152"/>
            <a:ext cx="8101013" cy="3242683"/>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    船长用枪命令孩子向海里跳。船长两次命令孩子，多次使用感叹号，让我们感受到船长的坚决与当时紧张的气氛。</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randombar(horizontal)">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9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矩形 1"/>
          <p:cNvSpPr>
            <a:spLocks noChangeArrowheads="1"/>
          </p:cNvSpPr>
          <p:nvPr/>
        </p:nvSpPr>
        <p:spPr bwMode="auto">
          <a:xfrm>
            <a:off x="566739" y="1291167"/>
            <a:ext cx="792162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思考：船长为什么用枪逼着孩子跳海？</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3" name="矩形 2"/>
          <p:cNvSpPr/>
          <p:nvPr/>
        </p:nvSpPr>
        <p:spPr>
          <a:xfrm>
            <a:off x="539751" y="2313519"/>
            <a:ext cx="8093075" cy="4817857"/>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    横木高、窄，孩子随时可能掉到甲板上，那么必死无疑，只能往海里跳，而且要立刻跳，多站一秒就多一分危险，因此用枪逼迫孩子，使孩子不犹豫，马上跳下来。</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9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图片 1"/>
          <p:cNvPicPr>
            <a:picLocks noChangeAspect="1" noChangeArrowheads="1"/>
          </p:cNvPicPr>
          <p:nvPr/>
        </p:nvPicPr>
        <p:blipFill>
          <a:blip r:embed="rId2" cstate="email"/>
          <a:srcRect/>
          <a:stretch>
            <a:fillRect/>
          </a:stretch>
        </p:blipFill>
        <p:spPr bwMode="auto">
          <a:xfrm>
            <a:off x="0" y="1"/>
            <a:ext cx="9144000" cy="68601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2" name="TextBox 1"/>
          <p:cNvSpPr txBox="1">
            <a:spLocks noChangeArrowheads="1"/>
          </p:cNvSpPr>
          <p:nvPr/>
        </p:nvSpPr>
        <p:spPr bwMode="auto">
          <a:xfrm>
            <a:off x="884239" y="1135948"/>
            <a:ext cx="1293812" cy="21448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猴子</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4" name="TextBox 1"/>
          <p:cNvSpPr txBox="1">
            <a:spLocks noChangeArrowheads="1"/>
          </p:cNvSpPr>
          <p:nvPr/>
        </p:nvSpPr>
        <p:spPr bwMode="auto">
          <a:xfrm>
            <a:off x="3432176" y="2864207"/>
            <a:ext cx="1293813" cy="21448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男孩</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5" name="TextBox 1"/>
          <p:cNvSpPr txBox="1">
            <a:spLocks noChangeArrowheads="1"/>
          </p:cNvSpPr>
          <p:nvPr/>
        </p:nvSpPr>
        <p:spPr bwMode="auto">
          <a:xfrm>
            <a:off x="647701" y="4784023"/>
            <a:ext cx="1766888" cy="21448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水手们</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30725" name="TextBox 1"/>
          <p:cNvSpPr txBox="1">
            <a:spLocks noChangeArrowheads="1"/>
          </p:cNvSpPr>
          <p:nvPr/>
        </p:nvSpPr>
        <p:spPr bwMode="auto">
          <a:xfrm>
            <a:off x="5902326" y="2871615"/>
            <a:ext cx="1765300" cy="1118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nchor="ctr">
            <a:spAutoFit/>
          </a:bodyPr>
          <a:lstStyle/>
          <a:p>
            <a:pPr marL="0" marR="0" lvl="0" indent="0" algn="ctr" defTabSz="1219200" rtl="0" eaLnBrk="1" fontAlgn="base" latinLnBrk="0" hangingPunct="1">
              <a:lnSpc>
                <a:spcPct val="125000"/>
              </a:lnSpc>
              <a:spcBef>
                <a:spcPct val="0"/>
              </a:spcBef>
              <a:spcAft>
                <a:spcPct val="0"/>
              </a:spcAft>
              <a:buClrTx/>
              <a:buSzTx/>
              <a:buFontTx/>
              <a:buNone/>
              <a:defRPr/>
            </a:pPr>
            <a:r>
              <a:rPr kumimoji="0" lang="zh-CN" altLang="en-US"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船长</a:t>
            </a:r>
            <a:endParaRPr kumimoji="0" lang="en-US" altLang="zh-CN" sz="533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nvGrpSpPr>
          <p:cNvPr id="2" name="组合 6"/>
          <p:cNvGrpSpPr/>
          <p:nvPr/>
        </p:nvGrpSpPr>
        <p:grpSpPr bwMode="auto">
          <a:xfrm>
            <a:off x="449765" y="2247902"/>
            <a:ext cx="1212349" cy="2402417"/>
            <a:chOff x="780013" y="1635645"/>
            <a:chExt cx="1212363" cy="1801825"/>
          </a:xfrm>
        </p:grpSpPr>
        <p:sp>
          <p:nvSpPr>
            <p:cNvPr id="8" name="箭头: 右 7"/>
            <p:cNvSpPr/>
            <p:nvPr/>
          </p:nvSpPr>
          <p:spPr bwMode="auto">
            <a:xfrm rot="16200000">
              <a:off x="933505" y="2378599"/>
              <a:ext cx="1801825" cy="315917"/>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30728" name="文本框 8"/>
            <p:cNvSpPr txBox="1">
              <a:spLocks noChangeArrowheads="1"/>
            </p:cNvSpPr>
            <p:nvPr/>
          </p:nvSpPr>
          <p:spPr bwMode="auto">
            <a:xfrm>
              <a:off x="780013" y="1776934"/>
              <a:ext cx="1071075" cy="15128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取乐</a:t>
              </a:r>
              <a:endParaRPr kumimoji="0" lang="en-US" altLang="zh-CN"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grpSp>
      <p:grpSp>
        <p:nvGrpSpPr>
          <p:cNvPr id="3" name="组合 9"/>
          <p:cNvGrpSpPr/>
          <p:nvPr/>
        </p:nvGrpSpPr>
        <p:grpSpPr bwMode="auto">
          <a:xfrm rot="7093269">
            <a:off x="1834939" y="2099453"/>
            <a:ext cx="1865126" cy="1581150"/>
            <a:chOff x="1792092" y="1590321"/>
            <a:chExt cx="1399842" cy="1801825"/>
          </a:xfrm>
        </p:grpSpPr>
        <p:sp>
          <p:nvSpPr>
            <p:cNvPr id="11" name="箭头: 右 10"/>
            <p:cNvSpPr/>
            <p:nvPr/>
          </p:nvSpPr>
          <p:spPr bwMode="auto">
            <a:xfrm rot="16200000">
              <a:off x="1248781" y="2333164"/>
              <a:ext cx="1801825" cy="316139"/>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30731" name="文本框 11"/>
            <p:cNvSpPr txBox="1">
              <a:spLocks noChangeArrowheads="1"/>
            </p:cNvSpPr>
            <p:nvPr/>
          </p:nvSpPr>
          <p:spPr bwMode="auto">
            <a:xfrm rot="16218257">
              <a:off x="1797333" y="1920871"/>
              <a:ext cx="1389359" cy="1399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戏弄</a:t>
              </a:r>
              <a:endParaRPr kumimoji="0" lang="en-US" altLang="zh-CN"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grpSp>
      <p:grpSp>
        <p:nvGrpSpPr>
          <p:cNvPr id="6" name="组合 12"/>
          <p:cNvGrpSpPr/>
          <p:nvPr/>
        </p:nvGrpSpPr>
        <p:grpSpPr bwMode="auto">
          <a:xfrm rot="-3730631">
            <a:off x="2297759" y="822266"/>
            <a:ext cx="1865126" cy="1581150"/>
            <a:chOff x="1826274" y="1580689"/>
            <a:chExt cx="1399760" cy="1801825"/>
          </a:xfrm>
        </p:grpSpPr>
        <p:sp>
          <p:nvSpPr>
            <p:cNvPr id="14" name="箭头: 右 13"/>
            <p:cNvSpPr/>
            <p:nvPr/>
          </p:nvSpPr>
          <p:spPr bwMode="auto">
            <a:xfrm rot="16200000">
              <a:off x="1257869" y="2323542"/>
              <a:ext cx="1801825" cy="316119"/>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30734" name="文本框 14"/>
            <p:cNvSpPr txBox="1">
              <a:spLocks noChangeArrowheads="1"/>
            </p:cNvSpPr>
            <p:nvPr/>
          </p:nvSpPr>
          <p:spPr bwMode="auto">
            <a:xfrm rot="5287415">
              <a:off x="1831474" y="1892302"/>
              <a:ext cx="1389359" cy="13997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追赶</a:t>
              </a:r>
              <a:endParaRPr kumimoji="0" lang="en-US" altLang="zh-CN"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grpSp>
      <p:grpSp>
        <p:nvGrpSpPr>
          <p:cNvPr id="7" name="组合 15"/>
          <p:cNvGrpSpPr/>
          <p:nvPr/>
        </p:nvGrpSpPr>
        <p:grpSpPr bwMode="auto">
          <a:xfrm rot="-5400000">
            <a:off x="4096352" y="1761526"/>
            <a:ext cx="2751521" cy="2251075"/>
            <a:chOff x="1574498" y="1185263"/>
            <a:chExt cx="2064579" cy="2250178"/>
          </a:xfrm>
        </p:grpSpPr>
        <p:sp>
          <p:nvSpPr>
            <p:cNvPr id="17" name="箭头: 右 16"/>
            <p:cNvSpPr/>
            <p:nvPr/>
          </p:nvSpPr>
          <p:spPr bwMode="auto">
            <a:xfrm rot="16200000">
              <a:off x="1443964" y="2138043"/>
              <a:ext cx="1412312" cy="316057"/>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30737" name="文本框 17"/>
            <p:cNvSpPr txBox="1">
              <a:spLocks noChangeArrowheads="1"/>
            </p:cNvSpPr>
            <p:nvPr/>
          </p:nvSpPr>
          <p:spPr bwMode="auto">
            <a:xfrm rot="5400000">
              <a:off x="1481699" y="1278062"/>
              <a:ext cx="2250178" cy="20645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用枪逼男孩跳水</a:t>
              </a:r>
              <a:endParaRPr kumimoji="0" lang="en-US" altLang="zh-CN"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grpSp>
      <p:grpSp>
        <p:nvGrpSpPr>
          <p:cNvPr id="9" name="组合 18"/>
          <p:cNvGrpSpPr/>
          <p:nvPr/>
        </p:nvGrpSpPr>
        <p:grpSpPr bwMode="auto">
          <a:xfrm rot="3274519">
            <a:off x="2429533" y="3839103"/>
            <a:ext cx="1865126" cy="2200275"/>
            <a:chOff x="1622253" y="1102392"/>
            <a:chExt cx="1398614" cy="2644754"/>
          </a:xfrm>
        </p:grpSpPr>
        <p:sp>
          <p:nvSpPr>
            <p:cNvPr id="20" name="箭头: 右 19"/>
            <p:cNvSpPr/>
            <p:nvPr/>
          </p:nvSpPr>
          <p:spPr bwMode="auto">
            <a:xfrm rot="16200000">
              <a:off x="928848" y="2372595"/>
              <a:ext cx="1803241" cy="315861"/>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0000FF"/>
                </a:solidFill>
                <a:effectLst/>
                <a:uLnTx/>
                <a:uFillTx/>
                <a:latin typeface="等线" panose="020F0502020204030204"/>
                <a:ea typeface="等线" panose="02010600030101010101" pitchFamily="2" charset="-122"/>
                <a:cs typeface="+mn-cs"/>
              </a:endParaRPr>
            </a:p>
          </p:txBody>
        </p:sp>
        <p:sp>
          <p:nvSpPr>
            <p:cNvPr id="30740" name="文本框 20"/>
            <p:cNvSpPr txBox="1">
              <a:spLocks noChangeArrowheads="1"/>
            </p:cNvSpPr>
            <p:nvPr/>
          </p:nvSpPr>
          <p:spPr bwMode="auto">
            <a:xfrm rot="16243999">
              <a:off x="999183" y="1725462"/>
              <a:ext cx="2644754" cy="13986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救上甲板</a:t>
              </a:r>
              <a:endParaRPr kumimoji="0" lang="en-US" altLang="zh-CN" sz="4800"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grpId="0" nodeType="clickEffect">
                                  <p:stCondLst>
                                    <p:cond delay="0"/>
                                  </p:stCondLst>
                                  <p:childTnLst>
                                    <p:animEffect transition="out" filter="fade">
                                      <p:cBhvr>
                                        <p:cTn id="6" dur="500" tmFilter="0, 0; .2, .5; .8, .5; 1, 0"/>
                                        <p:tgtEl>
                                          <p:spTgt spid="5"/>
                                        </p:tgtEl>
                                      </p:cBhvr>
                                    </p:animEffect>
                                    <p:animScale>
                                      <p:cBhvr>
                                        <p:cTn id="7" dur="250" autoRev="1" fill="hold"/>
                                        <p:tgtEl>
                                          <p:spTgt spid="5"/>
                                        </p:tgtEl>
                                      </p:cBhvr>
                                      <p:by x="105000" y="105000"/>
                                    </p:animScale>
                                  </p:childTnLst>
                                </p:cTn>
                              </p:par>
                              <p:par>
                                <p:cTn id="8" presetID="26" presetClass="emph" presetSubtype="0" fill="hold" nodeType="withEffect">
                                  <p:stCondLst>
                                    <p:cond delay="0"/>
                                  </p:stCondLst>
                                  <p:childTnLst>
                                    <p:animEffect transition="out" filter="fade">
                                      <p:cBhvr>
                                        <p:cTn id="9" dur="500" tmFilter="0, 0; .2, .5; .8, .5; 1, 0"/>
                                        <p:tgtEl>
                                          <p:spTgt spid="9"/>
                                        </p:tgtEl>
                                      </p:cBhvr>
                                    </p:animEffect>
                                    <p:animScale>
                                      <p:cBhvr>
                                        <p:cTn id="10" dur="250" autoRev="1" fill="hold"/>
                                        <p:tgtEl>
                                          <p:spTgt spid="9"/>
                                        </p:tgtEl>
                                      </p:cBhvr>
                                      <p:by x="105000" y="105000"/>
                                    </p:animScale>
                                  </p:childTnLst>
                                </p:cTn>
                              </p:par>
                              <p:par>
                                <p:cTn id="11" presetID="26" presetClass="emph" presetSubtype="0" fill="hold" grpId="0" nodeType="withEffect">
                                  <p:stCondLst>
                                    <p:cond delay="0"/>
                                  </p:stCondLst>
                                  <p:childTnLst>
                                    <p:animEffect transition="out" filter="fade">
                                      <p:cBhvr>
                                        <p:cTn id="12" dur="500" tmFilter="0, 0; .2, .5; .8, .5; 1, 0"/>
                                        <p:tgtEl>
                                          <p:spTgt spid="4"/>
                                        </p:tgtEl>
                                      </p:cBhvr>
                                    </p:animEffect>
                                    <p:animScale>
                                      <p:cBhvr>
                                        <p:cTn id="13" dur="250" autoRev="1" fill="hold"/>
                                        <p:tgtEl>
                                          <p:spTgt spid="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9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576263" y="1096435"/>
            <a:ext cx="7991475" cy="4030270"/>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二十来个勇敢的水手已经跳进了大海：</a:t>
            </a:r>
            <a:r>
              <a:rPr kumimoji="0" lang="zh-CN" altLang="en-US" sz="4265" b="1" i="0" u="none" strike="noStrike" kern="1200" cap="none" spc="0" normalizeH="0" baseline="0" noProof="0" dirty="0">
                <a:ln>
                  <a:noFill/>
                </a:ln>
                <a:solidFill>
                  <a:srgbClr val="FF0000"/>
                </a:solidFill>
                <a:effectLst/>
                <a:uLnTx/>
                <a:uFillTx/>
                <a:latin typeface="等线" panose="02010600030101010101" pitchFamily="2" charset="-122"/>
                <a:ea typeface="等线" panose="02010600030101010101" pitchFamily="2" charset="-122"/>
                <a:cs typeface="+mn-cs"/>
              </a:rPr>
              <a:t>四十秒钟</a:t>
            </a:r>
            <a:r>
              <a:rPr kumimoji="0" lang="en-US" altLang="zh-CN"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大家已经觉得</a:t>
            </a:r>
            <a:r>
              <a:rPr kumimoji="0" lang="zh-CN" altLang="en-US" sz="4265" b="1" i="0" u="none" strike="noStrike" kern="1200" cap="none" spc="0" normalizeH="0" baseline="0" noProof="0" dirty="0">
                <a:ln>
                  <a:noFill/>
                </a:ln>
                <a:solidFill>
                  <a:srgbClr val="FF0000"/>
                </a:solidFill>
                <a:effectLst/>
                <a:uLnTx/>
                <a:uFillTx/>
                <a:latin typeface="等线" panose="02010600030101010101" pitchFamily="2" charset="-122"/>
                <a:ea typeface="等线" panose="02010600030101010101" pitchFamily="2" charset="-122"/>
                <a:cs typeface="+mn-cs"/>
              </a:rPr>
              <a:t>时间太长</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了。等孩子一浮上来，水手们就立刻抓住了他，把他救上了甲板。</a:t>
            </a:r>
          </a:p>
        </p:txBody>
      </p:sp>
      <p:sp>
        <p:nvSpPr>
          <p:cNvPr id="3" name="矩形 2"/>
          <p:cNvSpPr/>
          <p:nvPr/>
        </p:nvSpPr>
        <p:spPr>
          <a:xfrm>
            <a:off x="574675" y="4421718"/>
            <a:ext cx="6300788" cy="1667508"/>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   写出了水手们救人的心切。</a:t>
            </a:r>
          </a:p>
        </p:txBody>
      </p:sp>
      <p:sp>
        <p:nvSpPr>
          <p:cNvPr id="4" name="矩形 3"/>
          <p:cNvSpPr>
            <a:spLocks noChangeArrowheads="1"/>
          </p:cNvSpPr>
          <p:nvPr/>
        </p:nvSpPr>
        <p:spPr bwMode="auto">
          <a:xfrm>
            <a:off x="3952876" y="5319185"/>
            <a:ext cx="3032125" cy="18644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35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男孩跳水获救。</a:t>
            </a:r>
          </a:p>
        </p:txBody>
      </p:sp>
      <p:sp>
        <p:nvSpPr>
          <p:cNvPr id="5" name="矩形 4"/>
          <p:cNvSpPr>
            <a:spLocks noChangeArrowheads="1"/>
          </p:cNvSpPr>
          <p:nvPr/>
        </p:nvSpPr>
        <p:spPr bwMode="auto">
          <a:xfrm>
            <a:off x="1403350" y="5401733"/>
            <a:ext cx="2990850"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故事的结果：</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9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矩形 1"/>
          <p:cNvSpPr>
            <a:spLocks noChangeArrowheads="1"/>
          </p:cNvSpPr>
          <p:nvPr/>
        </p:nvSpPr>
        <p:spPr bwMode="auto">
          <a:xfrm>
            <a:off x="755651" y="1305986"/>
            <a:ext cx="7561263"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孩子终于获救了，我们不由长长地舒了一口气，你想对他说点什么？</a:t>
            </a:r>
          </a:p>
        </p:txBody>
      </p:sp>
      <p:sp>
        <p:nvSpPr>
          <p:cNvPr id="3" name="矩形 2"/>
          <p:cNvSpPr/>
          <p:nvPr/>
        </p:nvSpPr>
        <p:spPr>
          <a:xfrm>
            <a:off x="755651" y="3255433"/>
            <a:ext cx="7632700" cy="2455096"/>
          </a:xfrm>
          <a:prstGeom prst="rect">
            <a:avLst/>
          </a:prstGeom>
          <a:noFill/>
        </p:spPr>
        <p:txBody>
          <a:bodyPr>
            <a:spAutoFit/>
          </a:bodyPr>
          <a:lstStyle/>
          <a:p>
            <a:pPr marL="0" marR="0" lvl="0" indent="0" algn="l" defTabSz="1219200" rtl="0" eaLnBrk="1" fontAlgn="auto" latinLnBrk="0" hangingPunct="1">
              <a:lnSpc>
                <a:spcPct val="120000"/>
              </a:lnSpc>
              <a:spcBef>
                <a:spcPts val="0"/>
              </a:spcBef>
              <a:spcAft>
                <a:spcPts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    为了一顶帽子，你一时冲动，险些付出了生命的代价，以后做事千万要三思而后行啊！</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9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6" name="AutoShape 2"/>
          <p:cNvSpPr/>
          <p:nvPr/>
        </p:nvSpPr>
        <p:spPr bwMode="auto">
          <a:xfrm>
            <a:off x="806450" y="1680634"/>
            <a:ext cx="207963" cy="4781551"/>
          </a:xfrm>
          <a:prstGeom prst="leftBrace">
            <a:avLst>
              <a:gd name="adj1" fmla="val 142512"/>
              <a:gd name="adj2" fmla="val 50000"/>
            </a:avLst>
          </a:prstGeom>
          <a:noFill/>
          <a:ln w="28575">
            <a:solidFill>
              <a:schemeClr val="accent6">
                <a:lumMod val="75000"/>
              </a:schemeClr>
            </a:solidFill>
            <a:round/>
          </a:ln>
          <a:extLst>
            <a:ext uri="{909E8E84-426E-40DD-AFC4-6F175D3DCCD1}">
              <a14:hiddenFill xmlns:a14="http://schemas.microsoft.com/office/drawing/2010/main" xmlns="">
                <a:solidFill>
                  <a:srgbClr val="FFFFFF"/>
                </a:solidFill>
              </a14:hiddenFill>
            </a:ext>
          </a:extLst>
        </p:spPr>
        <p:txBody>
          <a:bodyPr wrap="none"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33796" name="文本框 1"/>
          <p:cNvSpPr txBox="1">
            <a:spLocks noChangeArrowheads="1"/>
          </p:cNvSpPr>
          <p:nvPr/>
        </p:nvSpPr>
        <p:spPr bwMode="auto">
          <a:xfrm>
            <a:off x="51177" y="2707218"/>
            <a:ext cx="840999" cy="269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跳水</a:t>
            </a:r>
            <a:endPar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sp>
        <p:nvSpPr>
          <p:cNvPr id="33797" name="文本框 13"/>
          <p:cNvSpPr txBox="1">
            <a:spLocks noChangeArrowheads="1"/>
          </p:cNvSpPr>
          <p:nvPr/>
        </p:nvSpPr>
        <p:spPr bwMode="auto">
          <a:xfrm>
            <a:off x="285750" y="628652"/>
            <a:ext cx="230505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D7AE"/>
                </a:solidFill>
                <a:effectLst/>
                <a:uLnTx/>
                <a:uFillTx/>
                <a:latin typeface="黑体" panose="02010609060101010101" pitchFamily="49" charset="-122"/>
                <a:ea typeface="黑体" panose="02010609060101010101" pitchFamily="49" charset="-122"/>
                <a:cs typeface="+mn-cs"/>
              </a:rPr>
              <a:t>板书设计</a:t>
            </a:r>
          </a:p>
        </p:txBody>
      </p:sp>
      <p:grpSp>
        <p:nvGrpSpPr>
          <p:cNvPr id="2" name="组合 6"/>
          <p:cNvGrpSpPr/>
          <p:nvPr/>
        </p:nvGrpSpPr>
        <p:grpSpPr bwMode="auto">
          <a:xfrm>
            <a:off x="900114" y="897468"/>
            <a:ext cx="4881562" cy="1369501"/>
            <a:chOff x="1259632" y="684633"/>
            <a:chExt cx="4882279" cy="1027559"/>
          </a:xfrm>
        </p:grpSpPr>
        <p:sp>
          <p:nvSpPr>
            <p:cNvPr id="33799" name="Text Box 15"/>
            <p:cNvSpPr txBox="1">
              <a:spLocks noChangeArrowheads="1"/>
            </p:cNvSpPr>
            <p:nvPr/>
          </p:nvSpPr>
          <p:spPr bwMode="auto">
            <a:xfrm>
              <a:off x="1259632" y="1123454"/>
              <a:ext cx="3095625" cy="561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起因：水手</a:t>
              </a:r>
            </a:p>
          </p:txBody>
        </p:sp>
        <p:sp>
          <p:nvSpPr>
            <p:cNvPr id="5" name="箭头: 右 4"/>
            <p:cNvSpPr/>
            <p:nvPr/>
          </p:nvSpPr>
          <p:spPr>
            <a:xfrm>
              <a:off x="3491985" y="1308784"/>
              <a:ext cx="978044" cy="268400"/>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33801" name="Text Box 15"/>
            <p:cNvSpPr txBox="1">
              <a:spLocks noChangeArrowheads="1"/>
            </p:cNvSpPr>
            <p:nvPr/>
          </p:nvSpPr>
          <p:spPr bwMode="auto">
            <a:xfrm>
              <a:off x="3046286" y="684633"/>
              <a:ext cx="1961059" cy="561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（取乐）</a:t>
              </a:r>
            </a:p>
          </p:txBody>
        </p:sp>
        <p:sp>
          <p:nvSpPr>
            <p:cNvPr id="33802" name="Text Box 15"/>
            <p:cNvSpPr txBox="1">
              <a:spLocks noChangeArrowheads="1"/>
            </p:cNvSpPr>
            <p:nvPr/>
          </p:nvSpPr>
          <p:spPr bwMode="auto">
            <a:xfrm>
              <a:off x="4180852" y="1150214"/>
              <a:ext cx="1961059" cy="561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猴子</a:t>
              </a:r>
            </a:p>
          </p:txBody>
        </p:sp>
      </p:grpSp>
      <p:sp>
        <p:nvSpPr>
          <p:cNvPr id="54" name="Text Box 15"/>
          <p:cNvSpPr txBox="1">
            <a:spLocks noChangeArrowheads="1"/>
          </p:cNvSpPr>
          <p:nvPr/>
        </p:nvSpPr>
        <p:spPr bwMode="auto">
          <a:xfrm>
            <a:off x="900114" y="3676651"/>
            <a:ext cx="13684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经过</a:t>
            </a:r>
          </a:p>
        </p:txBody>
      </p:sp>
      <p:sp>
        <p:nvSpPr>
          <p:cNvPr id="55" name="AutoShape 2"/>
          <p:cNvSpPr/>
          <p:nvPr/>
        </p:nvSpPr>
        <p:spPr bwMode="auto">
          <a:xfrm>
            <a:off x="1952626" y="2451102"/>
            <a:ext cx="207963" cy="3257551"/>
          </a:xfrm>
          <a:prstGeom prst="leftBrace">
            <a:avLst>
              <a:gd name="adj1" fmla="val 74115"/>
              <a:gd name="adj2" fmla="val 50000"/>
            </a:avLst>
          </a:prstGeom>
          <a:noFill/>
          <a:ln w="28575">
            <a:solidFill>
              <a:schemeClr val="accent6">
                <a:lumMod val="75000"/>
              </a:schemeClr>
            </a:solidFill>
            <a:round/>
          </a:ln>
          <a:extLst>
            <a:ext uri="{909E8E84-426E-40DD-AFC4-6F175D3DCCD1}">
              <a14:hiddenFill xmlns:a14="http://schemas.microsoft.com/office/drawing/2010/main" xmlns="">
                <a:solidFill>
                  <a:srgbClr val="FFFFFF"/>
                </a:solidFill>
              </a14:hiddenFill>
            </a:ext>
          </a:extLst>
        </p:spPr>
        <p:txBody>
          <a:bodyPr wrap="none"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grpSp>
        <p:nvGrpSpPr>
          <p:cNvPr id="3" name="组合 61"/>
          <p:cNvGrpSpPr/>
          <p:nvPr/>
        </p:nvGrpSpPr>
        <p:grpSpPr bwMode="auto">
          <a:xfrm>
            <a:off x="2166939" y="2237318"/>
            <a:ext cx="4883150" cy="2071758"/>
            <a:chOff x="1259632" y="612625"/>
            <a:chExt cx="4882279" cy="1553528"/>
          </a:xfrm>
        </p:grpSpPr>
        <p:sp>
          <p:nvSpPr>
            <p:cNvPr id="33806" name="Text Box 15"/>
            <p:cNvSpPr txBox="1">
              <a:spLocks noChangeArrowheads="1"/>
            </p:cNvSpPr>
            <p:nvPr/>
          </p:nvSpPr>
          <p:spPr bwMode="auto">
            <a:xfrm>
              <a:off x="1259632" y="1123454"/>
              <a:ext cx="3095625" cy="5616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发展：猴子</a:t>
              </a:r>
            </a:p>
          </p:txBody>
        </p:sp>
        <p:sp>
          <p:nvSpPr>
            <p:cNvPr id="64" name="箭头: 右 63"/>
            <p:cNvSpPr/>
            <p:nvPr/>
          </p:nvSpPr>
          <p:spPr>
            <a:xfrm>
              <a:off x="3583317" y="1137989"/>
              <a:ext cx="979312" cy="268238"/>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33808" name="Text Box 15"/>
            <p:cNvSpPr txBox="1">
              <a:spLocks noChangeArrowheads="1"/>
            </p:cNvSpPr>
            <p:nvPr/>
          </p:nvSpPr>
          <p:spPr bwMode="auto">
            <a:xfrm>
              <a:off x="3046286" y="612625"/>
              <a:ext cx="1961059" cy="5616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（戏弄）</a:t>
              </a:r>
            </a:p>
          </p:txBody>
        </p:sp>
        <p:sp>
          <p:nvSpPr>
            <p:cNvPr id="33809" name="Text Box 15"/>
            <p:cNvSpPr txBox="1">
              <a:spLocks noChangeArrowheads="1"/>
            </p:cNvSpPr>
            <p:nvPr/>
          </p:nvSpPr>
          <p:spPr bwMode="auto">
            <a:xfrm>
              <a:off x="4180852" y="1150214"/>
              <a:ext cx="1961059" cy="5616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孩子</a:t>
              </a:r>
            </a:p>
          </p:txBody>
        </p:sp>
        <p:sp>
          <p:nvSpPr>
            <p:cNvPr id="67" name="箭头: 右 66"/>
            <p:cNvSpPr/>
            <p:nvPr/>
          </p:nvSpPr>
          <p:spPr>
            <a:xfrm rot="10800000">
              <a:off x="3583317" y="1388767"/>
              <a:ext cx="979312" cy="268238"/>
            </a:xfrm>
            <a:prstGeom prst="rightArrow">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33811" name="Text Box 15"/>
            <p:cNvSpPr txBox="1">
              <a:spLocks noChangeArrowheads="1"/>
            </p:cNvSpPr>
            <p:nvPr/>
          </p:nvSpPr>
          <p:spPr bwMode="auto">
            <a:xfrm>
              <a:off x="3046286" y="1604517"/>
              <a:ext cx="1961059" cy="5616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（追赶）</a:t>
              </a:r>
            </a:p>
          </p:txBody>
        </p:sp>
      </p:grpSp>
      <p:sp>
        <p:nvSpPr>
          <p:cNvPr id="69" name="Text Box 15"/>
          <p:cNvSpPr txBox="1">
            <a:spLocks noChangeArrowheads="1"/>
          </p:cNvSpPr>
          <p:nvPr/>
        </p:nvSpPr>
        <p:spPr bwMode="auto">
          <a:xfrm>
            <a:off x="2160588" y="4381502"/>
            <a:ext cx="5219700" cy="14056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高潮：孩子走上横木，陷入险境</a:t>
            </a:r>
          </a:p>
        </p:txBody>
      </p:sp>
      <p:sp>
        <p:nvSpPr>
          <p:cNvPr id="70" name="Text Box 15"/>
          <p:cNvSpPr txBox="1">
            <a:spLocks noChangeArrowheads="1"/>
          </p:cNvSpPr>
          <p:nvPr/>
        </p:nvSpPr>
        <p:spPr bwMode="auto">
          <a:xfrm>
            <a:off x="900114" y="5719234"/>
            <a:ext cx="691197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结果：船长命令孩子跳水，孩子获救</a:t>
            </a:r>
          </a:p>
        </p:txBody>
      </p:sp>
      <p:sp>
        <p:nvSpPr>
          <p:cNvPr id="71" name="AutoShape 2"/>
          <p:cNvSpPr/>
          <p:nvPr/>
        </p:nvSpPr>
        <p:spPr bwMode="auto">
          <a:xfrm rot="10800000">
            <a:off x="7489826" y="1468968"/>
            <a:ext cx="207963" cy="4993217"/>
          </a:xfrm>
          <a:prstGeom prst="leftBrace">
            <a:avLst>
              <a:gd name="adj1" fmla="val 142512"/>
              <a:gd name="adj2" fmla="val 50000"/>
            </a:avLst>
          </a:prstGeom>
          <a:noFill/>
          <a:ln w="28575">
            <a:solidFill>
              <a:schemeClr val="accent6">
                <a:lumMod val="75000"/>
              </a:schemeClr>
            </a:solidFill>
            <a:round/>
          </a:ln>
          <a:extLst>
            <a:ext uri="{909E8E84-426E-40DD-AFC4-6F175D3DCCD1}">
              <a14:hiddenFill xmlns:a14="http://schemas.microsoft.com/office/drawing/2010/main" xmlns="">
                <a:solidFill>
                  <a:srgbClr val="FFFFFF"/>
                </a:solidFill>
              </a14:hiddenFill>
            </a:ext>
          </a:extLst>
        </p:spPr>
        <p:txBody>
          <a:bodyPr wrap="none"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40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72" name="文本框 1"/>
          <p:cNvSpPr txBox="1">
            <a:spLocks noChangeArrowheads="1"/>
          </p:cNvSpPr>
          <p:nvPr/>
        </p:nvSpPr>
        <p:spPr bwMode="auto">
          <a:xfrm>
            <a:off x="7322818" y="1498602"/>
            <a:ext cx="1497333" cy="46185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船长机智解危局</a:t>
            </a:r>
            <a:endPar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思维火花迸奇彩</a:t>
            </a:r>
            <a:endParaRPr kumimoji="0" lang="en-US" altLang="zh-CN" sz="4265"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436"/>
                                        </p:tgtEl>
                                        <p:attrNameLst>
                                          <p:attrName>style.visibility</p:attrName>
                                        </p:attrNameLst>
                                      </p:cBhvr>
                                      <p:to>
                                        <p:strVal val="visible"/>
                                      </p:to>
                                    </p:set>
                                    <p:animEffect transition="in" filter="wipe(left)">
                                      <p:cBhvr>
                                        <p:cTn id="7" dur="500"/>
                                        <p:tgtEl>
                                          <p:spTgt spid="1843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54"/>
                                        </p:tgtEl>
                                        <p:attrNameLst>
                                          <p:attrName>style.visibility</p:attrName>
                                        </p:attrNameLst>
                                      </p:cBhvr>
                                      <p:to>
                                        <p:strVal val="visible"/>
                                      </p:to>
                                    </p:set>
                                    <p:animEffect transition="in" filter="randombar(horizontal)">
                                      <p:cBhvr>
                                        <p:cTn id="17" dur="500"/>
                                        <p:tgtEl>
                                          <p:spTgt spid="5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wipe(left)">
                                      <p:cBhvr>
                                        <p:cTn id="22" dur="500"/>
                                        <p:tgtEl>
                                          <p:spTgt spid="55"/>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left)">
                                      <p:cBhvr>
                                        <p:cTn id="27" dur="500"/>
                                        <p:tgtEl>
                                          <p:spTgt spid="3"/>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69"/>
                                        </p:tgtEl>
                                        <p:attrNameLst>
                                          <p:attrName>style.visibility</p:attrName>
                                        </p:attrNameLst>
                                      </p:cBhvr>
                                      <p:to>
                                        <p:strVal val="visible"/>
                                      </p:to>
                                    </p:set>
                                    <p:animEffect transition="in" filter="randombar(horizontal)">
                                      <p:cBhvr>
                                        <p:cTn id="32" dur="500"/>
                                        <p:tgtEl>
                                          <p:spTgt spid="69"/>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grpId="0" nodeType="clickEffect">
                                  <p:stCondLst>
                                    <p:cond delay="0"/>
                                  </p:stCondLst>
                                  <p:childTnLst>
                                    <p:set>
                                      <p:cBhvr>
                                        <p:cTn id="36" dur="1" fill="hold">
                                          <p:stCondLst>
                                            <p:cond delay="0"/>
                                          </p:stCondLst>
                                        </p:cTn>
                                        <p:tgtEl>
                                          <p:spTgt spid="70"/>
                                        </p:tgtEl>
                                        <p:attrNameLst>
                                          <p:attrName>style.visibility</p:attrName>
                                        </p:attrNameLst>
                                      </p:cBhvr>
                                      <p:to>
                                        <p:strVal val="visible"/>
                                      </p:to>
                                    </p:set>
                                    <p:animEffect transition="in" filter="randombar(horizontal)">
                                      <p:cBhvr>
                                        <p:cTn id="37" dur="500"/>
                                        <p:tgtEl>
                                          <p:spTgt spid="7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71"/>
                                        </p:tgtEl>
                                        <p:attrNameLst>
                                          <p:attrName>style.visibility</p:attrName>
                                        </p:attrNameLst>
                                      </p:cBhvr>
                                      <p:to>
                                        <p:strVal val="visible"/>
                                      </p:to>
                                    </p:set>
                                    <p:animEffect transition="in" filter="wipe(left)">
                                      <p:cBhvr>
                                        <p:cTn id="42" dur="500"/>
                                        <p:tgtEl>
                                          <p:spTgt spid="71"/>
                                        </p:tgtEl>
                                      </p:cBhvr>
                                    </p:animEffect>
                                  </p:childTnLst>
                                </p:cTn>
                              </p:par>
                            </p:childTnLst>
                          </p:cTn>
                        </p:par>
                      </p:childTnLst>
                    </p:cTn>
                  </p:par>
                  <p:par>
                    <p:cTn id="43" fill="hold">
                      <p:stCondLst>
                        <p:cond delay="indefinite"/>
                      </p:stCondLst>
                      <p:childTnLst>
                        <p:par>
                          <p:cTn id="44" fill="hold">
                            <p:stCondLst>
                              <p:cond delay="0"/>
                            </p:stCondLst>
                            <p:childTnLst>
                              <p:par>
                                <p:cTn id="45" presetID="14" presetClass="entr" presetSubtype="10" fill="hold" grpId="0" nodeType="clickEffect">
                                  <p:stCondLst>
                                    <p:cond delay="0"/>
                                  </p:stCondLst>
                                  <p:childTnLst>
                                    <p:set>
                                      <p:cBhvr>
                                        <p:cTn id="46" dur="1" fill="hold">
                                          <p:stCondLst>
                                            <p:cond delay="0"/>
                                          </p:stCondLst>
                                        </p:cTn>
                                        <p:tgtEl>
                                          <p:spTgt spid="72"/>
                                        </p:tgtEl>
                                        <p:attrNameLst>
                                          <p:attrName>style.visibility</p:attrName>
                                        </p:attrNameLst>
                                      </p:cBhvr>
                                      <p:to>
                                        <p:strVal val="visible"/>
                                      </p:to>
                                    </p:set>
                                    <p:animEffect transition="in" filter="randombar(horizontal)">
                                      <p:cBhvr>
                                        <p:cTn id="47"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6" grpId="0" animBg="1"/>
      <p:bldP spid="54" grpId="0"/>
      <p:bldP spid="55" grpId="0" animBg="1"/>
      <p:bldP spid="69" grpId="0"/>
      <p:bldP spid="70" grpId="0"/>
      <p:bldP spid="71" grpId="0" animBg="1"/>
      <p:bldP spid="72" grpId="0"/>
    </p:bldLst>
  </p:timing>
</p:sld>
</file>

<file path=ppt/slides/slide9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15"/>
          <p:cNvSpPr txBox="1">
            <a:spLocks noChangeArrowheads="1"/>
          </p:cNvSpPr>
          <p:nvPr/>
        </p:nvSpPr>
        <p:spPr bwMode="auto">
          <a:xfrm>
            <a:off x="827088" y="1892301"/>
            <a:ext cx="7632700" cy="58539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这个故事太惊险了，结局总算是有惊无险。船长在紧急关头智救孩子，他的思维过程值得我们去细细思索，他的优秀品质更让我们钦佩不已。</a:t>
            </a:r>
          </a:p>
        </p:txBody>
      </p:sp>
      <p:sp>
        <p:nvSpPr>
          <p:cNvPr id="35842" name="文本框 13"/>
          <p:cNvSpPr txBox="1">
            <a:spLocks noChangeArrowheads="1"/>
          </p:cNvSpPr>
          <p:nvPr/>
        </p:nvSpPr>
        <p:spPr bwMode="auto">
          <a:xfrm>
            <a:off x="307975" y="626534"/>
            <a:ext cx="230505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D7AE"/>
                </a:solidFill>
                <a:effectLst/>
                <a:uLnTx/>
                <a:uFillTx/>
                <a:latin typeface="黑体" panose="02010609060101010101" pitchFamily="49" charset="-122"/>
                <a:ea typeface="黑体" panose="02010609060101010101" pitchFamily="49" charset="-122"/>
                <a:cs typeface="+mn-cs"/>
              </a:rPr>
              <a:t>课堂小结</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barn(inVertical)">
                                      <p:cBhvr>
                                        <p:cTn id="7"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内容占位符 2"/>
          <p:cNvSpPr txBox="1">
            <a:spLocks noChangeArrowheads="1"/>
          </p:cNvSpPr>
          <p:nvPr/>
        </p:nvSpPr>
        <p:spPr bwMode="auto">
          <a:xfrm>
            <a:off x="395288" y="2372785"/>
            <a:ext cx="8315325" cy="2857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40" tIns="45720" rIns="91440" bIns="45720"/>
          <a:lstStyle>
            <a:lvl1pPr marL="742950" indent="-74295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eaLnBrk="0" hangingPunct="0">
              <a:defRPr>
                <a:solidFill>
                  <a:schemeClr val="tx1"/>
                </a:solidFill>
                <a:latin typeface="Calibri" panose="020F0502020204030204" pitchFamily="34" charset="0"/>
                <a:ea typeface="宋体" panose="02010600030101010101" pitchFamily="2" charset="-122"/>
              </a:defRPr>
            </a:lvl3pPr>
            <a:lvl4pPr eaLnBrk="0" hangingPunct="0">
              <a:defRPr>
                <a:solidFill>
                  <a:schemeClr val="tx1"/>
                </a:solidFill>
                <a:latin typeface="Calibri" panose="020F0502020204030204" pitchFamily="34" charset="0"/>
                <a:ea typeface="宋体" panose="02010600030101010101" pitchFamily="2" charset="-122"/>
              </a:defRPr>
            </a:lvl4pPr>
            <a:lvl5pPr eaLnBrk="0" hangingPunct="0">
              <a:defRPr>
                <a:solidFill>
                  <a:schemeClr val="tx1"/>
                </a:solidFill>
                <a:latin typeface="Calibri" panose="020F050202020403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990600" marR="0" lvl="0" indent="-990600" algn="l" defTabSz="1219200" rtl="0" eaLnBrk="1" fontAlgn="base" latinLnBrk="0" hangingPunct="1">
              <a:lnSpc>
                <a:spcPct val="120000"/>
              </a:lnSpc>
              <a:spcBef>
                <a:spcPts val="1335"/>
              </a:spcBef>
              <a:spcAft>
                <a:spcPct val="0"/>
              </a:spcAft>
              <a:buClrTx/>
              <a:buSzTx/>
              <a:buFont typeface="Calibri" panose="020F0502020204030204" pitchFamily="34" charset="0"/>
              <a:buAutoNum type="arabicPeriod"/>
              <a:defRPr/>
            </a:pPr>
            <a:r>
              <a:rPr kumimoji="0" lang="zh-CN" altLang="en-US" sz="48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熟读课文，会认会写课文中的生字词。</a:t>
            </a:r>
            <a:endParaRPr kumimoji="0" lang="en-US" altLang="zh-CN" sz="48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990600" marR="0" lvl="0" indent="-990600" algn="l" defTabSz="1219200" rtl="0" eaLnBrk="1" fontAlgn="base" latinLnBrk="0" hangingPunct="1">
              <a:lnSpc>
                <a:spcPct val="120000"/>
              </a:lnSpc>
              <a:spcBef>
                <a:spcPts val="1335"/>
              </a:spcBef>
              <a:spcAft>
                <a:spcPct val="0"/>
              </a:spcAft>
              <a:buClrTx/>
              <a:buSzTx/>
              <a:buFont typeface="Calibri" panose="020F0502020204030204" pitchFamily="34" charset="0"/>
              <a:buAutoNum type="arabicPeriod"/>
              <a:defRPr/>
            </a:pPr>
            <a:r>
              <a:rPr kumimoji="0" lang="zh-CN" altLang="en-US" sz="48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用自己的话，将这个故事讲给其他人听，并说说你的感受。</a:t>
            </a:r>
            <a:endParaRPr kumimoji="0" lang="zh-CN" altLang="zh-CN" sz="48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45058" name="文本框 10"/>
          <p:cNvSpPr txBox="1">
            <a:spLocks noChangeArrowheads="1"/>
          </p:cNvSpPr>
          <p:nvPr/>
        </p:nvSpPr>
        <p:spPr bwMode="auto">
          <a:xfrm>
            <a:off x="250825" y="635001"/>
            <a:ext cx="230505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D7AE"/>
                </a:solidFill>
                <a:effectLst/>
                <a:uLnTx/>
                <a:uFillTx/>
                <a:latin typeface="黑体" panose="02010609060101010101" pitchFamily="49" charset="-122"/>
                <a:ea typeface="黑体" panose="02010609060101010101" pitchFamily="49" charset="-122"/>
                <a:cs typeface="+mn-cs"/>
              </a:rPr>
              <a:t>课后作业</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627313" y="2722034"/>
            <a:ext cx="3689350" cy="1405000"/>
          </a:xfrm>
          <a:prstGeom prst="rect">
            <a:avLst/>
          </a:prstGeom>
          <a:solidFill>
            <a:schemeClr val="accent5">
              <a:lumMod val="60000"/>
              <a:lumOff val="40000"/>
            </a:schemeClr>
          </a:solidFill>
        </p:spPr>
        <p:txBody>
          <a:bodyPr>
            <a:spAutoFit/>
          </a:bodyPr>
          <a:lstStyle/>
          <a:p>
            <a:pPr defTabSz="1219200" eaLnBrk="0" fontAlgn="base" hangingPunct="0">
              <a:spcBef>
                <a:spcPct val="0"/>
              </a:spcBef>
              <a:spcAft>
                <a:spcPct val="0"/>
              </a:spcAft>
              <a:defRPr/>
            </a:pPr>
            <a:r>
              <a:rPr lang="zh-CN" altLang="en-US" sz="4265" b="1" dirty="0">
                <a:solidFill>
                  <a:srgbClr val="0000FF"/>
                </a:solidFill>
                <a:latin typeface="等线" panose="02010600030101010101" pitchFamily="2" charset="-122"/>
                <a:ea typeface="等线" panose="02010600030101010101" pitchFamily="2" charset="-122"/>
              </a:rPr>
              <a:t>第二部分（</a:t>
            </a:r>
            <a:r>
              <a:rPr lang="en-US" altLang="zh-CN" sz="4265" b="1" dirty="0">
                <a:solidFill>
                  <a:srgbClr val="0000FF"/>
                </a:solidFill>
                <a:latin typeface="等线" panose="02010600030101010101" pitchFamily="2" charset="-122"/>
                <a:ea typeface="等线" panose="02010600030101010101" pitchFamily="2" charset="-122"/>
              </a:rPr>
              <a:t>2</a:t>
            </a:r>
            <a:r>
              <a:rPr lang="zh-CN" altLang="en-US" sz="4265" b="1" dirty="0">
                <a:solidFill>
                  <a:srgbClr val="0000FF"/>
                </a:solidFill>
                <a:latin typeface="等线" panose="02010600030101010101" pitchFamily="2" charset="-122"/>
                <a:ea typeface="等线" panose="02010600030101010101" pitchFamily="2" charset="-122"/>
              </a:rPr>
              <a:t>～</a:t>
            </a:r>
            <a:r>
              <a:rPr lang="en-US" altLang="zh-CN" sz="4265" b="1" dirty="0">
                <a:solidFill>
                  <a:srgbClr val="0000FF"/>
                </a:solidFill>
                <a:latin typeface="等线" panose="02010600030101010101" pitchFamily="2" charset="-122"/>
                <a:ea typeface="等线" panose="02010600030101010101" pitchFamily="2" charset="-122"/>
              </a:rPr>
              <a:t>4</a:t>
            </a:r>
            <a:r>
              <a:rPr lang="zh-CN" altLang="en-US" sz="4265" b="1" dirty="0">
                <a:solidFill>
                  <a:srgbClr val="0000FF"/>
                </a:solidFill>
                <a:latin typeface="等线" panose="02010600030101010101" pitchFamily="2" charset="-122"/>
                <a:ea typeface="等线" panose="02010600030101010101" pitchFamily="2" charset="-122"/>
              </a:rPr>
              <a:t>）</a:t>
            </a:r>
            <a:endParaRPr lang="zh-CN" altLang="en-US" sz="4265" dirty="0">
              <a:solidFill>
                <a:srgbClr val="0000FF"/>
              </a:solidFill>
              <a:latin typeface="Calibri" panose="020F0502020204030204" pitchFamily="34" charset="0"/>
              <a:ea typeface="宋体" panose="02010600030101010101" pitchFamily="2" charset="-122"/>
            </a:endParaRPr>
          </a:p>
        </p:txBody>
      </p:sp>
      <p:sp>
        <p:nvSpPr>
          <p:cNvPr id="3" name="矩形 2"/>
          <p:cNvSpPr/>
          <p:nvPr/>
        </p:nvSpPr>
        <p:spPr>
          <a:xfrm>
            <a:off x="2627313" y="1411818"/>
            <a:ext cx="3689350" cy="1405000"/>
          </a:xfrm>
          <a:prstGeom prst="rect">
            <a:avLst/>
          </a:prstGeom>
          <a:solidFill>
            <a:schemeClr val="accent6">
              <a:lumMod val="40000"/>
              <a:lumOff val="60000"/>
            </a:schemeClr>
          </a:solidFill>
        </p:spPr>
        <p:txBody>
          <a:bodyPr>
            <a:spAutoFit/>
          </a:bodyPr>
          <a:lstStyle/>
          <a:p>
            <a:pPr defTabSz="1219200" eaLnBrk="0" fontAlgn="base" hangingPunct="0">
              <a:spcBef>
                <a:spcPct val="0"/>
              </a:spcBef>
              <a:spcAft>
                <a:spcPct val="0"/>
              </a:spcAft>
              <a:defRPr/>
            </a:pPr>
            <a:r>
              <a:rPr lang="zh-CN" altLang="en-US" sz="4265" b="1" dirty="0">
                <a:solidFill>
                  <a:srgbClr val="0000FF"/>
                </a:solidFill>
                <a:latin typeface="等线" panose="02010600030101010101" pitchFamily="2" charset="-122"/>
                <a:ea typeface="等线" panose="02010600030101010101" pitchFamily="2" charset="-122"/>
              </a:rPr>
              <a:t>第一部分（</a:t>
            </a:r>
            <a:r>
              <a:rPr lang="en-US" altLang="zh-CN" sz="4265" b="1" dirty="0">
                <a:solidFill>
                  <a:srgbClr val="0000FF"/>
                </a:solidFill>
                <a:latin typeface="等线" panose="02010600030101010101" pitchFamily="2" charset="-122"/>
                <a:ea typeface="等线" panose="02010600030101010101" pitchFamily="2" charset="-122"/>
              </a:rPr>
              <a:t>1</a:t>
            </a:r>
            <a:r>
              <a:rPr lang="zh-CN" altLang="en-US" sz="4265" b="1" dirty="0">
                <a:solidFill>
                  <a:srgbClr val="0000FF"/>
                </a:solidFill>
                <a:latin typeface="等线" panose="02010600030101010101" pitchFamily="2" charset="-122"/>
                <a:ea typeface="等线" panose="02010600030101010101" pitchFamily="2" charset="-122"/>
              </a:rPr>
              <a:t>）</a:t>
            </a:r>
            <a:endParaRPr lang="zh-CN" altLang="en-US" sz="4265" dirty="0">
              <a:solidFill>
                <a:srgbClr val="0000FF"/>
              </a:solidFill>
              <a:latin typeface="Calibri" panose="020F0502020204030204" pitchFamily="34" charset="0"/>
              <a:ea typeface="宋体" panose="02010600030101010101" pitchFamily="2" charset="-122"/>
            </a:endParaRPr>
          </a:p>
        </p:txBody>
      </p:sp>
      <p:sp>
        <p:nvSpPr>
          <p:cNvPr id="4" name="矩形 3"/>
          <p:cNvSpPr/>
          <p:nvPr/>
        </p:nvSpPr>
        <p:spPr>
          <a:xfrm>
            <a:off x="2627313" y="4032251"/>
            <a:ext cx="3689350" cy="1405000"/>
          </a:xfrm>
          <a:prstGeom prst="rect">
            <a:avLst/>
          </a:prstGeom>
          <a:solidFill>
            <a:schemeClr val="accent4">
              <a:lumMod val="60000"/>
              <a:lumOff val="40000"/>
            </a:schemeClr>
          </a:solidFill>
        </p:spPr>
        <p:txBody>
          <a:bodyPr>
            <a:spAutoFit/>
          </a:bodyPr>
          <a:lstStyle/>
          <a:p>
            <a:pPr defTabSz="1219200" eaLnBrk="0" fontAlgn="base" hangingPunct="0">
              <a:spcBef>
                <a:spcPct val="0"/>
              </a:spcBef>
              <a:spcAft>
                <a:spcPct val="0"/>
              </a:spcAft>
              <a:defRPr/>
            </a:pPr>
            <a:r>
              <a:rPr lang="zh-CN" altLang="en-US" sz="4265" b="1" dirty="0">
                <a:solidFill>
                  <a:srgbClr val="0000FF"/>
                </a:solidFill>
                <a:latin typeface="等线" panose="02010600030101010101" pitchFamily="2" charset="-122"/>
                <a:ea typeface="等线" panose="02010600030101010101" pitchFamily="2" charset="-122"/>
              </a:rPr>
              <a:t>第三部分（</a:t>
            </a:r>
            <a:r>
              <a:rPr lang="en-US" altLang="zh-CN" sz="4265" b="1" dirty="0">
                <a:solidFill>
                  <a:srgbClr val="0000FF"/>
                </a:solidFill>
                <a:latin typeface="等线" panose="02010600030101010101" pitchFamily="2" charset="-122"/>
                <a:ea typeface="等线" panose="02010600030101010101" pitchFamily="2" charset="-122"/>
              </a:rPr>
              <a:t>5</a:t>
            </a:r>
            <a:r>
              <a:rPr lang="zh-CN" altLang="en-US" sz="4265" b="1" dirty="0">
                <a:solidFill>
                  <a:srgbClr val="0000FF"/>
                </a:solidFill>
                <a:latin typeface="等线" panose="02010600030101010101" pitchFamily="2" charset="-122"/>
                <a:ea typeface="等线" panose="02010600030101010101" pitchFamily="2" charset="-122"/>
              </a:rPr>
              <a:t>～</a:t>
            </a:r>
            <a:r>
              <a:rPr lang="en-US" altLang="zh-CN" sz="4265" b="1" dirty="0">
                <a:solidFill>
                  <a:srgbClr val="0000FF"/>
                </a:solidFill>
                <a:latin typeface="等线" panose="02010600030101010101" pitchFamily="2" charset="-122"/>
                <a:ea typeface="等线" panose="02010600030101010101" pitchFamily="2" charset="-122"/>
              </a:rPr>
              <a:t>6</a:t>
            </a:r>
            <a:r>
              <a:rPr lang="zh-CN" altLang="en-US" sz="4265" b="1" dirty="0">
                <a:solidFill>
                  <a:srgbClr val="0000FF"/>
                </a:solidFill>
                <a:latin typeface="等线" panose="02010600030101010101" pitchFamily="2" charset="-122"/>
                <a:ea typeface="等线" panose="02010600030101010101" pitchFamily="2" charset="-122"/>
              </a:rPr>
              <a:t>）</a:t>
            </a:r>
            <a:endParaRPr lang="zh-CN" altLang="en-US" sz="4265" dirty="0">
              <a:solidFill>
                <a:srgbClr val="0000FF"/>
              </a:solidFill>
              <a:latin typeface="Calibri" panose="020F0502020204030204" pitchFamily="34" charset="0"/>
              <a:ea typeface="宋体" panose="02010600030101010101" pitchFamily="2" charset="-122"/>
            </a:endParaRPr>
          </a:p>
        </p:txBody>
      </p:sp>
      <p:sp>
        <p:nvSpPr>
          <p:cNvPr id="5" name="矩形 4"/>
          <p:cNvSpPr/>
          <p:nvPr/>
        </p:nvSpPr>
        <p:spPr>
          <a:xfrm>
            <a:off x="2627313" y="5342467"/>
            <a:ext cx="3689350" cy="1405000"/>
          </a:xfrm>
          <a:prstGeom prst="rect">
            <a:avLst/>
          </a:prstGeom>
          <a:solidFill>
            <a:schemeClr val="accent3">
              <a:lumMod val="60000"/>
              <a:lumOff val="40000"/>
            </a:schemeClr>
          </a:solidFill>
        </p:spPr>
        <p:txBody>
          <a:bodyPr>
            <a:spAutoFit/>
          </a:bodyPr>
          <a:lstStyle/>
          <a:p>
            <a:pPr defTabSz="1219200" eaLnBrk="0" fontAlgn="base" hangingPunct="0">
              <a:spcBef>
                <a:spcPct val="0"/>
              </a:spcBef>
              <a:spcAft>
                <a:spcPct val="0"/>
              </a:spcAft>
              <a:defRPr/>
            </a:pPr>
            <a:r>
              <a:rPr lang="zh-CN" altLang="en-US" sz="4265" b="1" dirty="0">
                <a:solidFill>
                  <a:srgbClr val="0000FF"/>
                </a:solidFill>
                <a:latin typeface="等线" panose="02010600030101010101" pitchFamily="2" charset="-122"/>
                <a:ea typeface="等线" panose="02010600030101010101" pitchFamily="2" charset="-122"/>
              </a:rPr>
              <a:t>第四部分（</a:t>
            </a:r>
            <a:r>
              <a:rPr lang="en-US" altLang="zh-CN" sz="4265" b="1" dirty="0">
                <a:solidFill>
                  <a:srgbClr val="0000FF"/>
                </a:solidFill>
                <a:latin typeface="等线" panose="02010600030101010101" pitchFamily="2" charset="-122"/>
                <a:ea typeface="等线" panose="02010600030101010101" pitchFamily="2" charset="-122"/>
              </a:rPr>
              <a:t>7</a:t>
            </a:r>
            <a:r>
              <a:rPr lang="zh-CN" altLang="en-US" sz="4265" b="1" dirty="0">
                <a:solidFill>
                  <a:srgbClr val="0000FF"/>
                </a:solidFill>
                <a:latin typeface="等线" panose="02010600030101010101" pitchFamily="2" charset="-122"/>
                <a:ea typeface="等线" panose="02010600030101010101" pitchFamily="2" charset="-122"/>
              </a:rPr>
              <a:t>）</a:t>
            </a:r>
            <a:endParaRPr lang="zh-CN" altLang="en-US" sz="4265" dirty="0">
              <a:solidFill>
                <a:srgbClr val="0000FF"/>
              </a:solidFill>
              <a:latin typeface="Calibri" panose="020F0502020204030204" pitchFamily="34" charset="0"/>
              <a:ea typeface="宋体" panose="02010600030101010101" pitchFamily="2" charset="-122"/>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grpId="0" nodeType="clickEffect">
                                  <p:stCondLst>
                                    <p:cond delay="0"/>
                                  </p:stCondLst>
                                  <p:childTnLst>
                                    <p:animScale>
                                      <p:cBhvr>
                                        <p:cTn id="6" dur="2000" fill="hold"/>
                                        <p:tgtEl>
                                          <p:spTgt spid="3"/>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文本框 10"/>
          <p:cNvSpPr txBox="1">
            <a:spLocks noChangeArrowheads="1"/>
          </p:cNvSpPr>
          <p:nvPr/>
        </p:nvSpPr>
        <p:spPr bwMode="auto">
          <a:xfrm>
            <a:off x="1127125" y="2495552"/>
            <a:ext cx="6877050" cy="1897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习作：神奇的探险之旅</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 Box 2"/>
          <p:cNvSpPr txBox="1">
            <a:spLocks noChangeArrowheads="1"/>
          </p:cNvSpPr>
          <p:nvPr/>
        </p:nvSpPr>
        <p:spPr bwMode="auto">
          <a:xfrm>
            <a:off x="452439" y="1238252"/>
            <a:ext cx="8158162"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发挥想象，选择恰当的人物（如探险爱好者、向导、生物学家等）组成探险小组，结合具体的场景（如茫茫大漠、热带雨林、海中荒岛等）、装备（如指南针、地图、帐篷等）、险情（如遭遇猛兽、暴雨来袭、断水断粮等），编写一个惊险刺激的探险故事。</a:t>
            </a:r>
          </a:p>
        </p:txBody>
      </p:sp>
      <p:sp>
        <p:nvSpPr>
          <p:cNvPr id="6146" name="文本框 7"/>
          <p:cNvSpPr txBox="1">
            <a:spLocks noChangeArrowheads="1"/>
          </p:cNvSpPr>
          <p:nvPr/>
        </p:nvSpPr>
        <p:spPr bwMode="auto">
          <a:xfrm>
            <a:off x="427039" y="239185"/>
            <a:ext cx="2257425" cy="1528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665" b="1" i="0" u="none" strike="noStrike" kern="1200" cap="none" spc="0" normalizeH="0" baseline="0" noProof="0">
                <a:ln>
                  <a:noFill/>
                </a:ln>
                <a:solidFill>
                  <a:srgbClr val="F18469"/>
                </a:solidFill>
                <a:effectLst/>
                <a:uLnTx/>
                <a:uFillTx/>
                <a:latin typeface="黑体" panose="02010609060101010101" pitchFamily="49" charset="-122"/>
                <a:ea typeface="黑体" panose="02010609060101010101" pitchFamily="49" charset="-122"/>
                <a:cs typeface="+mn-cs"/>
              </a:rPr>
              <a:t>习作内容</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2"/>
          <p:cNvSpPr txBox="1">
            <a:spLocks noChangeArrowheads="1"/>
          </p:cNvSpPr>
          <p:nvPr/>
        </p:nvSpPr>
        <p:spPr bwMode="auto">
          <a:xfrm>
            <a:off x="349251" y="1458385"/>
            <a:ext cx="8459788"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a:t>
            </a:r>
            <a:r>
              <a:rPr kumimoji="0" lang="zh-CN" altLang="en-US"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第一步：审题</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本次习作要求选定人物组成团队，然后选择具体场景、装备、以及设想遇到的险情，编写一个惊险刺激的探险故事。编写故事时要考虑探险地点、所带装备，想象遇到的险情，结合人物特点编写故事情节。</a:t>
            </a:r>
          </a:p>
        </p:txBody>
      </p:sp>
      <p:sp>
        <p:nvSpPr>
          <p:cNvPr id="7170" name="文本框 2"/>
          <p:cNvSpPr txBox="1">
            <a:spLocks noChangeArrowheads="1"/>
          </p:cNvSpPr>
          <p:nvPr/>
        </p:nvSpPr>
        <p:spPr bwMode="auto">
          <a:xfrm>
            <a:off x="441326" y="306918"/>
            <a:ext cx="2257425" cy="1528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665" b="1" i="0" u="none" strike="noStrike" kern="1200" cap="none" spc="0" normalizeH="0" baseline="0" noProof="0">
                <a:ln>
                  <a:noFill/>
                </a:ln>
                <a:solidFill>
                  <a:srgbClr val="F18469"/>
                </a:solidFill>
                <a:effectLst/>
                <a:uLnTx/>
                <a:uFillTx/>
                <a:latin typeface="黑体" panose="02010609060101010101" pitchFamily="49" charset="-122"/>
                <a:ea typeface="黑体" panose="02010609060101010101" pitchFamily="49" charset="-122"/>
                <a:cs typeface="+mn-cs"/>
              </a:rPr>
              <a:t>写法指导</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2"/>
          <p:cNvSpPr txBox="1">
            <a:spLocks noChangeArrowheads="1"/>
          </p:cNvSpPr>
          <p:nvPr/>
        </p:nvSpPr>
        <p:spPr bwMode="auto">
          <a:xfrm>
            <a:off x="349251" y="738718"/>
            <a:ext cx="788035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85800" marR="0" lvl="0" indent="-685800" algn="l" defTabSz="1219200" rtl="0" eaLnBrk="1" fontAlgn="base" latinLnBrk="0" hangingPunct="1">
              <a:lnSpc>
                <a:spcPct val="120000"/>
              </a:lnSpc>
              <a:spcBef>
                <a:spcPts val="0"/>
              </a:spcBef>
              <a:spcAft>
                <a:spcPct val="0"/>
              </a:spcAft>
              <a:buClrTx/>
              <a:buSzTx/>
              <a:buFont typeface="+mj-lt"/>
              <a:buAutoNum type="arabicPeriod"/>
              <a:defRPr/>
            </a:pPr>
            <a:r>
              <a:rPr kumimoji="0" lang="zh-CN" altLang="en-US" sz="40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你希望和谁一同去探险？从以下两列人物中各选一个，和你一起组成一个探险小队。</a:t>
            </a:r>
          </a:p>
        </p:txBody>
      </p:sp>
      <p:graphicFrame>
        <p:nvGraphicFramePr>
          <p:cNvPr id="3" name="表格 2"/>
          <p:cNvGraphicFramePr>
            <a:graphicFrameLocks noGrp="1"/>
          </p:cNvGraphicFramePr>
          <p:nvPr/>
        </p:nvGraphicFramePr>
        <p:xfrm>
          <a:off x="28575" y="2296584"/>
          <a:ext cx="9067800" cy="3911600"/>
        </p:xfrm>
        <a:graphic>
          <a:graphicData uri="http://schemas.openxmlformats.org/drawingml/2006/table">
            <a:tbl>
              <a:tblPr firstRow="1" bandRow="1">
                <a:tableStyleId>{22838BEF-8BB2-4498-84A7-C5851F593DF1}</a:tableStyleId>
              </a:tblPr>
              <a:tblGrid>
                <a:gridCol w="4033442"/>
                <a:gridCol w="5034358"/>
              </a:tblGrid>
              <a:tr h="977900">
                <a:tc gridSpan="2">
                  <a:txBody>
                    <a:bodyPr/>
                    <a:lstStyle/>
                    <a:p>
                      <a:pPr algn="ctr"/>
                      <a:r>
                        <a:rPr lang="zh-CN" altLang="en-US" sz="4800" b="1" i="0" u="none" strike="noStrike" kern="1200" baseline="0" dirty="0">
                          <a:solidFill>
                            <a:schemeClr val="dk1"/>
                          </a:solidFill>
                          <a:latin typeface="楷体" panose="02010609060101010101" pitchFamily="49" charset="-122"/>
                          <a:ea typeface="楷体" panose="02010609060101010101" pitchFamily="49" charset="-122"/>
                          <a:cs typeface="+mn-cs"/>
                        </a:rPr>
                        <a:t>人物</a:t>
                      </a:r>
                      <a:endParaRPr lang="zh-CN" altLang="en-US" sz="4800" b="1" dirty="0">
                        <a:latin typeface="楷体" panose="02010609060101010101" pitchFamily="49" charset="-122"/>
                        <a:ea typeface="楷体" panose="02010609060101010101" pitchFamily="49" charset="-122"/>
                      </a:endParaRPr>
                    </a:p>
                  </a:txBody>
                  <a:tcPr marL="91441" marR="91441" marT="60948" marB="60948" anchor="ctr"/>
                </a:tc>
                <a:tc hMerge="1">
                  <a:txBody>
                    <a:bodyPr/>
                    <a:lstStyle/>
                    <a:p>
                      <a:endParaRPr lang="zh-CN"/>
                    </a:p>
                  </a:txBody>
                  <a:tcPr/>
                </a:tc>
              </a:tr>
              <a:tr h="977900">
                <a:tc>
                  <a:txBody>
                    <a:bodyPr/>
                    <a:lstStyle/>
                    <a:p>
                      <a:pPr algn="ctr"/>
                      <a:r>
                        <a:rPr lang="zh-CN" altLang="en-US" sz="4000" b="1" dirty="0">
                          <a:latin typeface="楷体" panose="02010609060101010101" pitchFamily="49" charset="-122"/>
                          <a:ea typeface="楷体" panose="02010609060101010101" pitchFamily="49" charset="-122"/>
                        </a:rPr>
                        <a:t>经验丰富的探险爱好者</a:t>
                      </a:r>
                    </a:p>
                  </a:txBody>
                  <a:tcPr marL="91441" marR="91441" marT="60948" marB="60948" anchor="ctr"/>
                </a:tc>
                <a:tc>
                  <a:txBody>
                    <a:bodyPr/>
                    <a:lstStyle/>
                    <a:p>
                      <a:pPr algn="ctr"/>
                      <a:r>
                        <a:rPr lang="zh-CN" altLang="en-US" sz="4000" b="1" dirty="0">
                          <a:latin typeface="楷体" panose="02010609060101010101" pitchFamily="49" charset="-122"/>
                          <a:ea typeface="楷体" panose="02010609060101010101" pitchFamily="49" charset="-122"/>
                        </a:rPr>
                        <a:t>好奇心强、性格活泼的同学</a:t>
                      </a:r>
                    </a:p>
                  </a:txBody>
                  <a:tcPr marL="91441" marR="91441" marT="60948" marB="60948" anchor="ctr"/>
                </a:tc>
              </a:tr>
              <a:tr h="977900">
                <a:tc>
                  <a:txBody>
                    <a:bodyPr/>
                    <a:lstStyle/>
                    <a:p>
                      <a:pPr algn="ctr"/>
                      <a:r>
                        <a:rPr lang="zh-CN" altLang="en-US" sz="4000" b="1" dirty="0">
                          <a:latin typeface="楷体" panose="02010609060101010101" pitchFamily="49" charset="-122"/>
                          <a:ea typeface="楷体" panose="02010609060101010101" pitchFamily="49" charset="-122"/>
                        </a:rPr>
                        <a:t>知识渊博的生物学家</a:t>
                      </a:r>
                    </a:p>
                  </a:txBody>
                  <a:tcPr marL="91441" marR="91441" marT="60948" marB="60948" anchor="ctr"/>
                </a:tc>
                <a:tc>
                  <a:txBody>
                    <a:bodyPr/>
                    <a:lstStyle/>
                    <a:p>
                      <a:pPr algn="ctr"/>
                      <a:r>
                        <a:rPr lang="zh-CN" altLang="en-US" sz="4000" b="1" dirty="0">
                          <a:latin typeface="楷体" panose="02010609060101010101" pitchFamily="49" charset="-122"/>
                          <a:ea typeface="楷体" panose="02010609060101010101" pitchFamily="49" charset="-122"/>
                        </a:rPr>
                        <a:t>胆子大但行事鲁莽的表哥</a:t>
                      </a:r>
                    </a:p>
                  </a:txBody>
                  <a:tcPr marL="91441" marR="91441" marT="60948" marB="60948" anchor="ctr"/>
                </a:tc>
              </a:tr>
              <a:tr h="977900">
                <a:tc>
                  <a:txBody>
                    <a:bodyPr/>
                    <a:lstStyle/>
                    <a:p>
                      <a:pPr algn="ctr"/>
                      <a:r>
                        <a:rPr lang="zh-CN" altLang="en-US" sz="4000" b="1" dirty="0">
                          <a:latin typeface="楷体" panose="02010609060101010101" pitchFamily="49" charset="-122"/>
                          <a:ea typeface="楷体" panose="02010609060101010101" pitchFamily="49" charset="-122"/>
                        </a:rPr>
                        <a:t>见多识广的向导</a:t>
                      </a:r>
                    </a:p>
                  </a:txBody>
                  <a:tcPr marL="91441" marR="91441" marT="60948" marB="60948" anchor="ctr"/>
                </a:tc>
                <a:tc>
                  <a:txBody>
                    <a:bodyPr/>
                    <a:lstStyle/>
                    <a:p>
                      <a:pPr algn="ctr"/>
                      <a:r>
                        <a:rPr lang="zh-CN" altLang="en-US" sz="4000" b="1" dirty="0">
                          <a:latin typeface="楷体" panose="02010609060101010101" pitchFamily="49" charset="-122"/>
                          <a:ea typeface="楷体" panose="02010609060101010101" pitchFamily="49" charset="-122"/>
                        </a:rPr>
                        <a:t>心细而胆小的妹妹</a:t>
                      </a:r>
                    </a:p>
                  </a:txBody>
                  <a:tcPr marL="91441" marR="91441" marT="60948" marB="60948" anchor="ctr"/>
                </a:tc>
              </a:tr>
            </a:tbl>
          </a:graphicData>
        </a:graphic>
      </p:graphicFrame>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647700" y="1555751"/>
            <a:ext cx="7848600" cy="45243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685800" marR="0" lvl="0" indent="-685800" algn="l" defTabSz="1219200" rtl="0" eaLnBrk="1" fontAlgn="base" latinLnBrk="0" hangingPunct="1">
              <a:lnSpc>
                <a:spcPct val="120000"/>
              </a:lnSpc>
              <a:spcBef>
                <a:spcPts val="0"/>
              </a:spcBef>
              <a:spcAft>
                <a:spcPct val="0"/>
              </a:spcAft>
              <a:buClrTx/>
              <a:buSzTx/>
              <a:buFont typeface="+mj-lt"/>
              <a:buAutoNum type="arabicPeriod" startAt="2"/>
              <a:defRPr/>
            </a:pPr>
            <a:r>
              <a:rPr kumimoji="0" lang="zh-CN" altLang="en-US"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你想去哪儿探险？打算带上哪些装备？可能会遇到什么险情？从下面提供的参考选项中选择，当然还可以自己设计。</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774701" y="1449918"/>
            <a:ext cx="3194050"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场景</a:t>
            </a:r>
          </a:p>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茫茫大漠、热带雨林、海中荒岛、幽深洞穴、南极冰川</a:t>
            </a:r>
            <a:r>
              <a:rPr kumimoji="0" lang="en-US" altLang="zh-CN"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a:t>
            </a:r>
            <a:endParaRPr kumimoji="0" lang="zh-CN" altLang="en-US"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endParaRPr>
          </a:p>
        </p:txBody>
      </p:sp>
      <p:pic>
        <p:nvPicPr>
          <p:cNvPr id="10242" name="图片 3"/>
          <p:cNvPicPr>
            <a:picLocks noChangeAspect="1" noChangeArrowheads="1"/>
          </p:cNvPicPr>
          <p:nvPr/>
        </p:nvPicPr>
        <p:blipFill>
          <a:blip r:embed="rId2" cstate="email"/>
          <a:srcRect/>
          <a:stretch>
            <a:fillRect/>
          </a:stretch>
        </p:blipFill>
        <p:spPr bwMode="auto">
          <a:xfrm>
            <a:off x="4192588" y="1371600"/>
            <a:ext cx="39116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5403851" y="1631953"/>
            <a:ext cx="3194050"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装备</a:t>
            </a:r>
          </a:p>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指南针、地图、</a:t>
            </a:r>
          </a:p>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饮用水、食物、</a:t>
            </a:r>
          </a:p>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药品、帐篷</a:t>
            </a:r>
            <a:r>
              <a:rPr kumimoji="0" lang="en-US" altLang="zh-CN"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a:t>
            </a:r>
            <a:endParaRPr kumimoji="0" lang="zh-CN" altLang="en-US"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endParaRPr>
          </a:p>
        </p:txBody>
      </p:sp>
      <p:pic>
        <p:nvPicPr>
          <p:cNvPr id="11266" name="图片 3"/>
          <p:cNvPicPr>
            <a:picLocks noChangeAspect="1" noChangeArrowheads="1"/>
          </p:cNvPicPr>
          <p:nvPr/>
        </p:nvPicPr>
        <p:blipFill>
          <a:blip r:embed="rId2" cstate="email"/>
          <a:srcRect/>
          <a:stretch>
            <a:fillRect/>
          </a:stretch>
        </p:blipFill>
        <p:spPr bwMode="auto">
          <a:xfrm>
            <a:off x="742951" y="1149353"/>
            <a:ext cx="4302125" cy="4525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714375" y="1449918"/>
            <a:ext cx="3194050"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险情</a:t>
            </a:r>
          </a:p>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遭遇猛兽、暴雨来袭、断水断粮、落石雪崩、突发疾病</a:t>
            </a:r>
            <a:r>
              <a:rPr kumimoji="0" lang="en-US" altLang="zh-CN"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a:t>
            </a:r>
            <a:endParaRPr kumimoji="0" lang="zh-CN" altLang="en-US"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endParaRPr>
          </a:p>
        </p:txBody>
      </p:sp>
      <p:pic>
        <p:nvPicPr>
          <p:cNvPr id="12290" name="图片 4"/>
          <p:cNvPicPr>
            <a:picLocks noChangeAspect="1" noChangeArrowheads="1"/>
          </p:cNvPicPr>
          <p:nvPr/>
        </p:nvPicPr>
        <p:blipFill>
          <a:blip r:embed="rId2" cstate="email"/>
          <a:srcRect/>
          <a:stretch>
            <a:fillRect/>
          </a:stretch>
        </p:blipFill>
        <p:spPr bwMode="auto">
          <a:xfrm>
            <a:off x="4256089" y="1449918"/>
            <a:ext cx="3911600" cy="411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600076" y="1337734"/>
            <a:ext cx="8007350" cy="5410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a:t>
            </a:r>
            <a:r>
              <a:rPr kumimoji="0" lang="zh-CN" altLang="en-US" sz="4800"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第二步：立意</a:t>
            </a:r>
            <a:r>
              <a:rPr kumimoji="0" lang="zh-CN" altLang="en-US"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这是一个团队探险之旅，因此习作要体现团结协作、意志坚定、顽强生存、勇敢无畏等主题，当然还可以体现其他主题，如保护环境、增长见识等。</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701925" y="550333"/>
            <a:ext cx="5524500" cy="9787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800"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第三步：思维导图</a:t>
            </a:r>
          </a:p>
        </p:txBody>
      </p:sp>
      <p:pic>
        <p:nvPicPr>
          <p:cNvPr id="14338" name="图片 4"/>
          <p:cNvPicPr>
            <a:picLocks noChangeAspect="1" noChangeArrowheads="1"/>
          </p:cNvPicPr>
          <p:nvPr/>
        </p:nvPicPr>
        <p:blipFill>
          <a:blip r:embed="rId2" cstate="email"/>
          <a:srcRect/>
          <a:stretch>
            <a:fillRect/>
          </a:stretch>
        </p:blipFill>
        <p:spPr bwMode="auto">
          <a:xfrm>
            <a:off x="3446463" y="2017185"/>
            <a:ext cx="2220912" cy="31771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39" name="矩形 5"/>
          <p:cNvSpPr>
            <a:spLocks noChangeArrowheads="1"/>
          </p:cNvSpPr>
          <p:nvPr/>
        </p:nvSpPr>
        <p:spPr bwMode="auto">
          <a:xfrm>
            <a:off x="3549651" y="4097868"/>
            <a:ext cx="1862138" cy="18651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写什么</a:t>
            </a:r>
          </a:p>
        </p:txBody>
      </p:sp>
      <p:grpSp>
        <p:nvGrpSpPr>
          <p:cNvPr id="3" name="组合 10"/>
          <p:cNvGrpSpPr/>
          <p:nvPr/>
        </p:nvGrpSpPr>
        <p:grpSpPr bwMode="auto">
          <a:xfrm>
            <a:off x="352426" y="1098551"/>
            <a:ext cx="2505075" cy="3251784"/>
            <a:chOff x="352126" y="823607"/>
            <a:chExt cx="2505218" cy="2438028"/>
          </a:xfrm>
        </p:grpSpPr>
        <p:sp>
          <p:nvSpPr>
            <p:cNvPr id="7" name="思想气泡: 云 6"/>
            <p:cNvSpPr/>
            <p:nvPr/>
          </p:nvSpPr>
          <p:spPr>
            <a:xfrm>
              <a:off x="352126" y="823607"/>
              <a:ext cx="2505218" cy="1291796"/>
            </a:xfrm>
            <a:prstGeom prst="cloudCallout">
              <a:avLst>
                <a:gd name="adj1" fmla="val 74134"/>
                <a:gd name="adj2" fmla="val 97119"/>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4342" name="矩形 8"/>
            <p:cNvSpPr>
              <a:spLocks noChangeArrowheads="1"/>
            </p:cNvSpPr>
            <p:nvPr/>
          </p:nvSpPr>
          <p:spPr bwMode="auto">
            <a:xfrm>
              <a:off x="480655" y="830431"/>
              <a:ext cx="2220863" cy="2431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茫茫大漠</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遇沙尘暴</a:t>
              </a:r>
            </a:p>
          </p:txBody>
        </p:sp>
      </p:grpSp>
      <p:grpSp>
        <p:nvGrpSpPr>
          <p:cNvPr id="4" name="组合 11"/>
          <p:cNvGrpSpPr/>
          <p:nvPr/>
        </p:nvGrpSpPr>
        <p:grpSpPr bwMode="auto">
          <a:xfrm>
            <a:off x="352426" y="2990851"/>
            <a:ext cx="2505075" cy="3251784"/>
            <a:chOff x="352126" y="823607"/>
            <a:chExt cx="2505218" cy="2438028"/>
          </a:xfrm>
        </p:grpSpPr>
        <p:sp>
          <p:nvSpPr>
            <p:cNvPr id="13" name="思想气泡: 云 12"/>
            <p:cNvSpPr/>
            <p:nvPr/>
          </p:nvSpPr>
          <p:spPr>
            <a:xfrm>
              <a:off x="352126" y="823607"/>
              <a:ext cx="2505218" cy="1291796"/>
            </a:xfrm>
            <a:prstGeom prst="cloudCallout">
              <a:avLst>
                <a:gd name="adj1" fmla="val 72772"/>
                <a:gd name="adj2" fmla="val 2563"/>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4345" name="矩形 13"/>
            <p:cNvSpPr>
              <a:spLocks noChangeArrowheads="1"/>
            </p:cNvSpPr>
            <p:nvPr/>
          </p:nvSpPr>
          <p:spPr bwMode="auto">
            <a:xfrm>
              <a:off x="480655" y="830431"/>
              <a:ext cx="2220863" cy="2431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热带雨林</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陷入沼泽</a:t>
              </a:r>
            </a:p>
          </p:txBody>
        </p:sp>
      </p:grpSp>
      <p:grpSp>
        <p:nvGrpSpPr>
          <p:cNvPr id="5" name="组合 14"/>
          <p:cNvGrpSpPr/>
          <p:nvPr/>
        </p:nvGrpSpPr>
        <p:grpSpPr bwMode="auto">
          <a:xfrm>
            <a:off x="352426" y="4783669"/>
            <a:ext cx="2505075" cy="3251774"/>
            <a:chOff x="352126" y="823607"/>
            <a:chExt cx="2505218" cy="2441018"/>
          </a:xfrm>
        </p:grpSpPr>
        <p:sp>
          <p:nvSpPr>
            <p:cNvPr id="16" name="思想气泡: 云 15"/>
            <p:cNvSpPr/>
            <p:nvPr/>
          </p:nvSpPr>
          <p:spPr>
            <a:xfrm>
              <a:off x="352126" y="823607"/>
              <a:ext cx="2505218" cy="1291796"/>
            </a:xfrm>
            <a:prstGeom prst="cloudCallout">
              <a:avLst>
                <a:gd name="adj1" fmla="val 68414"/>
                <a:gd name="adj2" fmla="val -85655"/>
              </a:avLst>
            </a:prstGeom>
          </p:spPr>
          <p:style>
            <a:lnRef idx="1">
              <a:schemeClr val="accent4"/>
            </a:lnRef>
            <a:fillRef idx="2">
              <a:schemeClr val="accent4"/>
            </a:fillRef>
            <a:effectRef idx="1">
              <a:schemeClr val="accent4"/>
            </a:effectRef>
            <a:fontRef idx="minor">
              <a:schemeClr val="dk1"/>
            </a:fontRef>
          </p:style>
          <p:txBody>
            <a:bodyPr anchor="ctr"/>
            <a:lstStyle/>
            <a:p>
              <a:pPr marL="0" marR="0" lvl="0" indent="0" algn="ctr" defTabSz="1219200" rtl="0" eaLnBrk="0" fontAlgn="base" latinLnBrk="0" hangingPunct="0">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4348" name="矩形 16"/>
            <p:cNvSpPr>
              <a:spLocks noChangeArrowheads="1"/>
            </p:cNvSpPr>
            <p:nvPr/>
          </p:nvSpPr>
          <p:spPr bwMode="auto">
            <a:xfrm>
              <a:off x="480655" y="830431"/>
              <a:ext cx="2220863" cy="2434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原始森林</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遇到猛兽</a:t>
              </a:r>
            </a:p>
          </p:txBody>
        </p:sp>
      </p:grpSp>
      <p:grpSp>
        <p:nvGrpSpPr>
          <p:cNvPr id="6" name="组合 17"/>
          <p:cNvGrpSpPr/>
          <p:nvPr/>
        </p:nvGrpSpPr>
        <p:grpSpPr bwMode="auto">
          <a:xfrm>
            <a:off x="6118226" y="1098551"/>
            <a:ext cx="2505075" cy="3251784"/>
            <a:chOff x="352126" y="823607"/>
            <a:chExt cx="2505218" cy="2438028"/>
          </a:xfrm>
        </p:grpSpPr>
        <p:sp>
          <p:nvSpPr>
            <p:cNvPr id="19" name="思想气泡: 云 18"/>
            <p:cNvSpPr/>
            <p:nvPr/>
          </p:nvSpPr>
          <p:spPr>
            <a:xfrm>
              <a:off x="352126" y="823607"/>
              <a:ext cx="2505218" cy="1291796"/>
            </a:xfrm>
            <a:prstGeom prst="cloudCallout">
              <a:avLst>
                <a:gd name="adj1" fmla="val -82489"/>
                <a:gd name="adj2" fmla="val 98175"/>
              </a:avLst>
            </a:prstGeom>
          </p:spPr>
          <p:style>
            <a:lnRef idx="1">
              <a:schemeClr val="accent3"/>
            </a:lnRef>
            <a:fillRef idx="2">
              <a:schemeClr val="accent3"/>
            </a:fillRef>
            <a:effectRef idx="1">
              <a:schemeClr val="accent3"/>
            </a:effectRef>
            <a:fontRef idx="minor">
              <a:schemeClr val="dk1"/>
            </a:fontRef>
          </p:style>
          <p:txBody>
            <a:bodyPr anchor="ctr"/>
            <a:lstStyle/>
            <a:p>
              <a:pPr marL="0" marR="0" lvl="0" indent="0" algn="ctr" defTabSz="1219200" rtl="0" eaLnBrk="0" fontAlgn="base" latinLnBrk="0" hangingPunct="0">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4351" name="矩形 19"/>
            <p:cNvSpPr>
              <a:spLocks noChangeArrowheads="1"/>
            </p:cNvSpPr>
            <p:nvPr/>
          </p:nvSpPr>
          <p:spPr bwMode="auto">
            <a:xfrm>
              <a:off x="480655" y="830431"/>
              <a:ext cx="2220863" cy="2431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海中荒岛</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渺无人烟</a:t>
              </a:r>
            </a:p>
          </p:txBody>
        </p:sp>
      </p:grpSp>
      <p:grpSp>
        <p:nvGrpSpPr>
          <p:cNvPr id="8" name="组合 20"/>
          <p:cNvGrpSpPr/>
          <p:nvPr/>
        </p:nvGrpSpPr>
        <p:grpSpPr bwMode="auto">
          <a:xfrm>
            <a:off x="6118226" y="2914652"/>
            <a:ext cx="2505075" cy="3251784"/>
            <a:chOff x="352126" y="823607"/>
            <a:chExt cx="2505218" cy="2438028"/>
          </a:xfrm>
        </p:grpSpPr>
        <p:sp>
          <p:nvSpPr>
            <p:cNvPr id="22" name="思想气泡: 云 21"/>
            <p:cNvSpPr/>
            <p:nvPr/>
          </p:nvSpPr>
          <p:spPr>
            <a:xfrm>
              <a:off x="352126" y="823607"/>
              <a:ext cx="2505218" cy="1291796"/>
            </a:xfrm>
            <a:prstGeom prst="cloudCallout">
              <a:avLst>
                <a:gd name="adj1" fmla="val -81399"/>
                <a:gd name="adj2" fmla="val 3090"/>
              </a:avLst>
            </a:prstGeom>
          </p:spPr>
          <p:style>
            <a:lnRef idx="1">
              <a:schemeClr val="accent2"/>
            </a:lnRef>
            <a:fillRef idx="2">
              <a:schemeClr val="accent2"/>
            </a:fillRef>
            <a:effectRef idx="1">
              <a:schemeClr val="accent2"/>
            </a:effectRef>
            <a:fontRef idx="minor">
              <a:schemeClr val="dk1"/>
            </a:fontRef>
          </p:style>
          <p:txBody>
            <a:bodyPr anchor="ctr"/>
            <a:lstStyle/>
            <a:p>
              <a:pPr marL="0" marR="0" lvl="0" indent="0" algn="ctr" defTabSz="1219200" rtl="0" eaLnBrk="0" fontAlgn="base" latinLnBrk="0" hangingPunct="0">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4354" name="矩形 22"/>
            <p:cNvSpPr>
              <a:spLocks noChangeArrowheads="1"/>
            </p:cNvSpPr>
            <p:nvPr/>
          </p:nvSpPr>
          <p:spPr bwMode="auto">
            <a:xfrm>
              <a:off x="480655" y="830431"/>
              <a:ext cx="2220863" cy="2431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南极冰川</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风雪交加</a:t>
              </a:r>
            </a:p>
          </p:txBody>
        </p:sp>
      </p:grpSp>
      <p:grpSp>
        <p:nvGrpSpPr>
          <p:cNvPr id="9" name="组合 23"/>
          <p:cNvGrpSpPr/>
          <p:nvPr/>
        </p:nvGrpSpPr>
        <p:grpSpPr bwMode="auto">
          <a:xfrm>
            <a:off x="6118226" y="4792135"/>
            <a:ext cx="2505075" cy="3251784"/>
            <a:chOff x="352126" y="823607"/>
            <a:chExt cx="2505218" cy="2438028"/>
          </a:xfrm>
        </p:grpSpPr>
        <p:sp>
          <p:nvSpPr>
            <p:cNvPr id="25" name="思想气泡: 云 24"/>
            <p:cNvSpPr/>
            <p:nvPr/>
          </p:nvSpPr>
          <p:spPr>
            <a:xfrm>
              <a:off x="352126" y="823607"/>
              <a:ext cx="2505218" cy="1291796"/>
            </a:xfrm>
            <a:prstGeom prst="cloudCallout">
              <a:avLst>
                <a:gd name="adj1" fmla="val -78948"/>
                <a:gd name="adj2" fmla="val -96221"/>
              </a:avLst>
            </a:prstGeom>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1219200" rtl="0" eaLnBrk="0" fontAlgn="base" latinLnBrk="0" hangingPunct="0">
                <a:lnSpc>
                  <a:spcPct val="120000"/>
                </a:lnSpc>
                <a:spcBef>
                  <a:spcPct val="0"/>
                </a:spcBef>
                <a:spcAft>
                  <a:spcPct val="0"/>
                </a:spcAft>
                <a:buClrTx/>
                <a:buSzTx/>
                <a:buFontTx/>
                <a:buNone/>
                <a:defRPr/>
              </a:pPr>
              <a:endPar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4357" name="矩形 25"/>
            <p:cNvSpPr>
              <a:spLocks noChangeArrowheads="1"/>
            </p:cNvSpPr>
            <p:nvPr/>
          </p:nvSpPr>
          <p:spPr bwMode="auto">
            <a:xfrm>
              <a:off x="480655" y="830431"/>
              <a:ext cx="2220863" cy="2431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幽深洞穴</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ctr"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迷失方向</a:t>
              </a: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right)">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right)">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ipe(left)">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left)">
                                      <p:cBhvr>
                                        <p:cTn id="27" dur="5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文本框 3"/>
          <p:cNvSpPr txBox="1">
            <a:spLocks noChangeArrowheads="1"/>
          </p:cNvSpPr>
          <p:nvPr/>
        </p:nvSpPr>
        <p:spPr bwMode="auto">
          <a:xfrm>
            <a:off x="684214" y="933451"/>
            <a:ext cx="8135937"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每个人都有个故乡，每个人的故乡都有个月亮。人人都爱自己故乡的月亮。</a:t>
            </a:r>
          </a:p>
        </p:txBody>
      </p:sp>
      <p:sp>
        <p:nvSpPr>
          <p:cNvPr id="5" name="文本框 4"/>
          <p:cNvSpPr txBox="1"/>
          <p:nvPr/>
        </p:nvSpPr>
        <p:spPr>
          <a:xfrm>
            <a:off x="684214" y="2726267"/>
            <a:ext cx="8027987" cy="1798826"/>
          </a:xfrm>
          <a:prstGeom prst="rect">
            <a:avLst/>
          </a:prstGeom>
          <a:noFill/>
        </p:spPr>
        <p:txBody>
          <a:bodyPr>
            <a:spAutoFit/>
          </a:bodyPr>
          <a:lstStyle/>
          <a:p>
            <a:pPr defTabSz="1219200" fontAlgn="base">
              <a:lnSpc>
                <a:spcPct val="130000"/>
              </a:lnSpc>
              <a:spcBef>
                <a:spcPct val="0"/>
              </a:spcBef>
              <a:spcAft>
                <a:spcPct val="0"/>
              </a:spcAft>
              <a:defRPr/>
            </a:pPr>
            <a:r>
              <a:rPr lang="zh-CN" altLang="en-US" sz="4265" b="1" dirty="0">
                <a:solidFill>
                  <a:srgbClr val="70AD47">
                    <a:lumMod val="75000"/>
                  </a:srgbClr>
                </a:solidFill>
                <a:latin typeface="黑体" panose="02010609060101010101" pitchFamily="49" charset="-122"/>
                <a:ea typeface="黑体" panose="02010609060101010101" pitchFamily="49" charset="-122"/>
              </a:rPr>
              <a:t>    “每个人”“人人”说明了什么？有什么作用？</a:t>
            </a:r>
          </a:p>
        </p:txBody>
      </p:sp>
      <p:sp>
        <p:nvSpPr>
          <p:cNvPr id="20484" name="文本框 5"/>
          <p:cNvSpPr txBox="1">
            <a:spLocks noChangeArrowheads="1"/>
          </p:cNvSpPr>
          <p:nvPr/>
        </p:nvSpPr>
        <p:spPr bwMode="auto">
          <a:xfrm>
            <a:off x="684214" y="4519084"/>
            <a:ext cx="8027987"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en-US" altLang="zh-CN" sz="4265" b="1">
                <a:solidFill>
                  <a:srgbClr val="0000FF"/>
                </a:solidFill>
                <a:latin typeface="楷体" panose="02010609060101010101" pitchFamily="49" charset="-122"/>
                <a:ea typeface="楷体" panose="02010609060101010101" pitchFamily="49" charset="-122"/>
              </a:rPr>
              <a:t>    “</a:t>
            </a:r>
            <a:r>
              <a:rPr lang="zh-CN" altLang="en-US" sz="4265" b="1">
                <a:solidFill>
                  <a:srgbClr val="0000FF"/>
                </a:solidFill>
                <a:latin typeface="楷体" panose="02010609060101010101" pitchFamily="49" charset="-122"/>
                <a:ea typeface="楷体" panose="02010609060101010101" pitchFamily="49" charset="-122"/>
              </a:rPr>
              <a:t>每个人”“人人”说明了这种情感的普遍性，容易引起大家的共鸣。</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0484"/>
                                        </p:tgtEl>
                                        <p:attrNameLst>
                                          <p:attrName>style.visibility</p:attrName>
                                        </p:attrNameLst>
                                      </p:cBhvr>
                                      <p:to>
                                        <p:strVal val="visible"/>
                                      </p:to>
                                    </p:set>
                                    <p:animEffect transition="in" filter="fade">
                                      <p:cBhvr>
                                        <p:cTn id="12" dur="1000"/>
                                        <p:tgtEl>
                                          <p:spTgt spid="20484"/>
                                        </p:tgtEl>
                                      </p:cBhvr>
                                    </p:animEffect>
                                    <p:anim calcmode="lin" valueType="num">
                                      <p:cBhvr>
                                        <p:cTn id="13" dur="1000" fill="hold"/>
                                        <p:tgtEl>
                                          <p:spTgt spid="20484"/>
                                        </p:tgtEl>
                                        <p:attrNameLst>
                                          <p:attrName>ppt_x</p:attrName>
                                        </p:attrNameLst>
                                      </p:cBhvr>
                                      <p:tavLst>
                                        <p:tav tm="0">
                                          <p:val>
                                            <p:strVal val="#ppt_x"/>
                                          </p:val>
                                        </p:tav>
                                        <p:tav tm="100000">
                                          <p:val>
                                            <p:strVal val="#ppt_x"/>
                                          </p:val>
                                        </p:tav>
                                      </p:tavLst>
                                    </p:anim>
                                    <p:anim calcmode="lin" valueType="num">
                                      <p:cBhvr>
                                        <p:cTn id="14" dur="1000" fill="hold"/>
                                        <p:tgtEl>
                                          <p:spTgt spid="2048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0484" grpId="0"/>
    </p:bldLst>
  </p:timing>
</p:sld>
</file>

<file path=ppt/slides/slide9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图片 4"/>
          <p:cNvPicPr>
            <a:picLocks noChangeAspect="1" noChangeArrowheads="1"/>
          </p:cNvPicPr>
          <p:nvPr/>
        </p:nvPicPr>
        <p:blipFill>
          <a:blip r:embed="rId2" cstate="email"/>
          <a:srcRect/>
          <a:stretch>
            <a:fillRect/>
          </a:stretch>
        </p:blipFill>
        <p:spPr bwMode="auto">
          <a:xfrm>
            <a:off x="338139" y="874185"/>
            <a:ext cx="2120900" cy="45741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362" name="矩形 5"/>
          <p:cNvSpPr>
            <a:spLocks noChangeArrowheads="1"/>
          </p:cNvSpPr>
          <p:nvPr/>
        </p:nvSpPr>
        <p:spPr bwMode="auto">
          <a:xfrm>
            <a:off x="577851" y="3424768"/>
            <a:ext cx="1860550" cy="18651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怎么写</a:t>
            </a:r>
          </a:p>
        </p:txBody>
      </p:sp>
      <p:sp>
        <p:nvSpPr>
          <p:cNvPr id="7" name="左大括号 6"/>
          <p:cNvSpPr/>
          <p:nvPr/>
        </p:nvSpPr>
        <p:spPr>
          <a:xfrm>
            <a:off x="2465388" y="1035051"/>
            <a:ext cx="355600" cy="4969933"/>
          </a:xfrm>
          <a:prstGeom prst="leftBrace">
            <a:avLst>
              <a:gd name="adj1" fmla="val 29125"/>
              <a:gd name="adj2" fmla="val 50000"/>
            </a:avLst>
          </a:prstGeom>
        </p:spPr>
        <p:style>
          <a:lnRef idx="2">
            <a:schemeClr val="accent6"/>
          </a:lnRef>
          <a:fillRef idx="0">
            <a:schemeClr val="accent6"/>
          </a:fillRef>
          <a:effectRef idx="1">
            <a:schemeClr val="accent6"/>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8" name="矩形 7"/>
          <p:cNvSpPr/>
          <p:nvPr/>
        </p:nvSpPr>
        <p:spPr>
          <a:xfrm>
            <a:off x="2741613" y="1062567"/>
            <a:ext cx="5726112"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开头</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→交代人物、地点、时间、探险原因等</a:t>
            </a:r>
          </a:p>
        </p:txBody>
      </p:sp>
      <p:sp>
        <p:nvSpPr>
          <p:cNvPr id="10" name="矩形 9"/>
          <p:cNvSpPr/>
          <p:nvPr/>
        </p:nvSpPr>
        <p:spPr>
          <a:xfrm>
            <a:off x="2741613" y="2764367"/>
            <a:ext cx="5726112"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中间</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→描写周围环境、探险过程、求生方法、心情变化等</a:t>
            </a:r>
          </a:p>
        </p:txBody>
      </p:sp>
      <p:sp>
        <p:nvSpPr>
          <p:cNvPr id="11" name="矩形 10"/>
          <p:cNvSpPr/>
          <p:nvPr/>
        </p:nvSpPr>
        <p:spPr>
          <a:xfrm>
            <a:off x="2741613" y="4885267"/>
            <a:ext cx="5726112"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结尾</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→点明中心，总结感悟</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left)">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10" grpId="0"/>
      <p:bldP spid="11" grpId="0"/>
    </p:bldLst>
  </p:timing>
</p:sld>
</file>

<file path=ppt/slides/slide9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49251" y="846668"/>
            <a:ext cx="8474075"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a:t>
            </a:r>
            <a:r>
              <a:rPr kumimoji="0" lang="zh-CN" altLang="en-US" sz="4265"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第四步：方法</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首先，收集、筛选、整合资料，了解探险知识和探险区域的自然环境，丰富自己的科学知识积累。然后，立足现实，展开大胆的想象，遇险、脱险、再遇险、再脱险，使故事情节一波三折。最后描写环境，烘托惊险气氛；抓住人物的语言、神态、动作、心理等，写出探险的紧张、刺激。</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图片 1"/>
          <p:cNvPicPr>
            <a:picLocks noChangeAspect="1" noChangeArrowheads="1"/>
          </p:cNvPicPr>
          <p:nvPr/>
        </p:nvPicPr>
        <p:blipFill>
          <a:blip r:embed="rId2" cstate="email">
            <a:clrChange>
              <a:clrFrom>
                <a:srgbClr val="FFFFFF"/>
              </a:clrFrom>
              <a:clrTo>
                <a:srgbClr val="FFFFFF">
                  <a:alpha val="0"/>
                </a:srgbClr>
              </a:clrTo>
            </a:clrChange>
          </a:blip>
          <a:srcRect/>
          <a:stretch>
            <a:fillRect/>
          </a:stretch>
        </p:blipFill>
        <p:spPr bwMode="auto">
          <a:xfrm>
            <a:off x="0" y="670985"/>
            <a:ext cx="9144000" cy="8212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10" name="矩形 6"/>
          <p:cNvSpPr>
            <a:spLocks noChangeArrowheads="1"/>
          </p:cNvSpPr>
          <p:nvPr/>
        </p:nvSpPr>
        <p:spPr bwMode="auto">
          <a:xfrm>
            <a:off x="430214" y="1401235"/>
            <a:ext cx="8161337" cy="7088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ctr"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沙漠探险记</a:t>
            </a:r>
          </a:p>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“黄沙碛里客行迷，四望云天直下低。” 茫茫的大沙漠在我心中一直都是一个神秘的地方。</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2019</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年</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9</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月</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20</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日，我有幸成为探险队中的一员，同行的人员有：一位探险爱好者，我称他为黄叔；我的同学丁磊，他对任何事物都无</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矩形 2"/>
          <p:cNvSpPr>
            <a:spLocks noChangeArrowheads="1"/>
          </p:cNvSpPr>
          <p:nvPr/>
        </p:nvSpPr>
        <p:spPr bwMode="auto">
          <a:xfrm>
            <a:off x="382589" y="681567"/>
            <a:ext cx="5976937"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比好奇。带上指南针、饮用水、食物等装备，我们开启了沙漠探险之旅。</a:t>
            </a:r>
            <a:r>
              <a:rPr kumimoji="0" lang="zh-CN" altLang="en-US" sz="4265" b="1" i="0" u="none" strike="noStrike" kern="1200" cap="none" spc="0" normalizeH="0" baseline="30000" noProof="0">
                <a:ln>
                  <a:noFill/>
                </a:ln>
                <a:solidFill>
                  <a:srgbClr val="3333FF"/>
                </a:solidFill>
                <a:effectLst/>
                <a:uLnTx/>
                <a:uFillTx/>
                <a:latin typeface="楷体" panose="02010609060101010101" pitchFamily="49" charset="-122"/>
                <a:ea typeface="楷体" panose="02010609060101010101" pitchFamily="49" charset="-122"/>
                <a:cs typeface="+mn-cs"/>
              </a:rPr>
              <a:t>①</a:t>
            </a:r>
          </a:p>
        </p:txBody>
      </p:sp>
      <p:cxnSp>
        <p:nvCxnSpPr>
          <p:cNvPr id="5" name="直接连接符 4"/>
          <p:cNvCxnSpPr/>
          <p:nvPr/>
        </p:nvCxnSpPr>
        <p:spPr>
          <a:xfrm>
            <a:off x="6346826" y="876301"/>
            <a:ext cx="53975" cy="5431367"/>
          </a:xfrm>
          <a:prstGeom prst="line">
            <a:avLst/>
          </a:prstGeom>
          <a:ln>
            <a:prstDash val="dash"/>
          </a:ln>
        </p:spPr>
        <p:style>
          <a:lnRef idx="2">
            <a:schemeClr val="accent6"/>
          </a:lnRef>
          <a:fillRef idx="0">
            <a:schemeClr val="accent6"/>
          </a:fillRef>
          <a:effectRef idx="1">
            <a:schemeClr val="accent6"/>
          </a:effectRef>
          <a:fontRef idx="minor">
            <a:schemeClr val="tx1"/>
          </a:fontRef>
        </p:style>
      </p:cxnSp>
      <p:sp>
        <p:nvSpPr>
          <p:cNvPr id="18435" name="矩形 8"/>
          <p:cNvSpPr>
            <a:spLocks noChangeArrowheads="1"/>
          </p:cNvSpPr>
          <p:nvPr/>
        </p:nvSpPr>
        <p:spPr bwMode="auto">
          <a:xfrm>
            <a:off x="388939" y="3073401"/>
            <a:ext cx="597852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眼前是一望无际的黄沙，在阳光的照射下泛着金光，一个个沙丘连绵起伏，好像一道道向前涌起的波浪。我和丁磊兴奋地欢</a:t>
            </a:r>
            <a:endParaRPr kumimoji="0" lang="zh-CN" altLang="en-US" sz="4265" b="1" i="0" u="none" strike="noStrike" kern="1200" cap="none" spc="0" normalizeH="0" baseline="3000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1" name="矩形 10"/>
          <p:cNvSpPr>
            <a:spLocks noChangeArrowheads="1"/>
          </p:cNvSpPr>
          <p:nvPr/>
        </p:nvSpPr>
        <p:spPr bwMode="auto">
          <a:xfrm>
            <a:off x="6400801" y="1509185"/>
            <a:ext cx="2506663" cy="5262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    ①开头简要交代了探险地点、探险队成员和所带的装备</a:t>
            </a:r>
            <a:r>
              <a:rPr kumimoji="0" lang="en-US" altLang="en-US" sz="4000" b="1" i="0" u="none" strike="noStrike" kern="1200" cap="none" spc="0" normalizeH="0" baseline="0" noProof="0" dirty="0">
                <a:ln>
                  <a:noFill/>
                </a:ln>
                <a:solidFill>
                  <a:srgbClr val="3333FF"/>
                </a:solidFill>
                <a:effectLst/>
                <a:uLnTx/>
                <a:uFillTx/>
                <a:latin typeface="Arial" panose="020B0604020202020204" pitchFamily="34" charset="0"/>
                <a:ea typeface="宋体" panose="02010600030101010101" pitchFamily="2" charset="-122"/>
                <a:cs typeface="+mn-cs"/>
              </a:rPr>
              <a:t>。</a:t>
            </a:r>
            <a:endParaRPr kumimoji="0" lang="zh-CN" altLang="en-US"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randombar(horizontal)">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9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矩形 1"/>
          <p:cNvSpPr>
            <a:spLocks noChangeArrowheads="1"/>
          </p:cNvSpPr>
          <p:nvPr/>
        </p:nvSpPr>
        <p:spPr bwMode="auto">
          <a:xfrm>
            <a:off x="498475" y="654052"/>
            <a:ext cx="5151438"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呼着，兴致勃勃地朝沙海深处行进。</a:t>
            </a:r>
            <a:r>
              <a:rPr kumimoji="0" lang="zh-CN" altLang="en-US" sz="4265" b="1" i="0" u="none" strike="noStrike" kern="1200" cap="none" spc="0" normalizeH="0" baseline="30000" noProof="0">
                <a:ln>
                  <a:noFill/>
                </a:ln>
                <a:solidFill>
                  <a:srgbClr val="3333FF"/>
                </a:solidFill>
                <a:effectLst/>
                <a:uLnTx/>
                <a:uFillTx/>
                <a:latin typeface="楷体" panose="02010609060101010101" pitchFamily="49" charset="-122"/>
                <a:ea typeface="楷体" panose="02010609060101010101" pitchFamily="49" charset="-122"/>
                <a:cs typeface="+mn-cs"/>
              </a:rPr>
              <a:t>②</a:t>
            </a:r>
          </a:p>
        </p:txBody>
      </p:sp>
      <p:cxnSp>
        <p:nvCxnSpPr>
          <p:cNvPr id="3" name="直接连接符 2"/>
          <p:cNvCxnSpPr/>
          <p:nvPr/>
        </p:nvCxnSpPr>
        <p:spPr>
          <a:xfrm>
            <a:off x="5649913" y="876301"/>
            <a:ext cx="55562" cy="5431367"/>
          </a:xfrm>
          <a:prstGeom prst="line">
            <a:avLst/>
          </a:prstGeom>
          <a:ln>
            <a:prstDash val="dash"/>
          </a:ln>
        </p:spPr>
        <p:style>
          <a:lnRef idx="2">
            <a:schemeClr val="accent6"/>
          </a:lnRef>
          <a:fillRef idx="0">
            <a:schemeClr val="accent6"/>
          </a:fillRef>
          <a:effectRef idx="1">
            <a:schemeClr val="accent6"/>
          </a:effectRef>
          <a:fontRef idx="minor">
            <a:schemeClr val="tx1"/>
          </a:fontRef>
        </p:style>
      </p:cxnSp>
      <p:sp>
        <p:nvSpPr>
          <p:cNvPr id="4" name="矩形 3"/>
          <p:cNvSpPr>
            <a:spLocks noChangeArrowheads="1"/>
          </p:cNvSpPr>
          <p:nvPr/>
        </p:nvSpPr>
        <p:spPr bwMode="auto">
          <a:xfrm>
            <a:off x="5821363" y="1363134"/>
            <a:ext cx="3021012" cy="600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    ②这一段环境描写表现出沙漠的广袤、壮观，让第一次看到沙漠的“我”震撼、兴奋。</a:t>
            </a:r>
          </a:p>
        </p:txBody>
      </p:sp>
      <p:pic>
        <p:nvPicPr>
          <p:cNvPr id="17413" name="图片 6"/>
          <p:cNvPicPr>
            <a:picLocks noChangeAspect="1" noChangeArrowheads="1"/>
          </p:cNvPicPr>
          <p:nvPr/>
        </p:nvPicPr>
        <p:blipFill>
          <a:blip r:embed="rId2" cstate="email"/>
          <a:srcRect/>
          <a:stretch>
            <a:fillRect/>
          </a:stretch>
        </p:blipFill>
        <p:spPr bwMode="auto">
          <a:xfrm>
            <a:off x="1128239" y="2332565"/>
            <a:ext cx="4098924" cy="3871384"/>
          </a:xfrm>
          <a:prstGeom prst="rect">
            <a:avLst/>
          </a:prstGeom>
          <a:ln>
            <a:noFill/>
          </a:ln>
          <a:effectLst>
            <a:softEdge rad="112500"/>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矩形 1"/>
          <p:cNvSpPr>
            <a:spLocks noChangeArrowheads="1"/>
          </p:cNvSpPr>
          <p:nvPr/>
        </p:nvSpPr>
        <p:spPr bwMode="auto">
          <a:xfrm>
            <a:off x="550864" y="764117"/>
            <a:ext cx="8042275" cy="79682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中午，太阳高悬在头顶，晒得沙漠直冒烟。我们想停下来休息，但沙子热得烫人，叫我们站也不是坐也不是。我第一次感到沙漠的可怕。这里没有一丝风，空气都是干燥的。汗水顺着脸颊流下，我们穿的户外运动服都湿透了。高温和疲倦让我失去了欣赏沙漠风光的兴趣，一行三人默默无言地向前走</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矩形 1"/>
          <p:cNvSpPr>
            <a:spLocks noChangeArrowheads="1"/>
          </p:cNvSpPr>
          <p:nvPr/>
        </p:nvSpPr>
        <p:spPr bwMode="auto">
          <a:xfrm>
            <a:off x="463551" y="679452"/>
            <a:ext cx="5745163" cy="76133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0" marR="0" lvl="0" indent="0" algn="just"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着，四周除了黄沙，看不到一点儿绿色。黄叔嘱咐我们：</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要按计划定量喝水，一旦水喝完了，我们还没有走出沙漠，那可就危险了。”我点点头，拿出水壶，喝了一小口，喉咙还很干，但却不敢再喝了。</a:t>
            </a:r>
            <a:r>
              <a:rPr kumimoji="0" lang="zh-CN" altLang="en-US" sz="4265" b="1" i="0" u="none" strike="noStrike" kern="1200" cap="none" spc="0" normalizeH="0" baseline="30000" noProof="0">
                <a:ln>
                  <a:noFill/>
                </a:ln>
                <a:solidFill>
                  <a:srgbClr val="3333FF"/>
                </a:solidFill>
                <a:effectLst/>
                <a:uLnTx/>
                <a:uFillTx/>
                <a:latin typeface="楷体" panose="02010609060101010101" pitchFamily="49" charset="-122"/>
                <a:ea typeface="楷体" panose="02010609060101010101" pitchFamily="49" charset="-122"/>
                <a:cs typeface="+mn-cs"/>
              </a:rPr>
              <a:t>③</a:t>
            </a:r>
          </a:p>
        </p:txBody>
      </p:sp>
      <p:cxnSp>
        <p:nvCxnSpPr>
          <p:cNvPr id="3" name="直接连接符 2"/>
          <p:cNvCxnSpPr/>
          <p:nvPr/>
        </p:nvCxnSpPr>
        <p:spPr>
          <a:xfrm>
            <a:off x="6442076" y="884768"/>
            <a:ext cx="53975" cy="5431367"/>
          </a:xfrm>
          <a:prstGeom prst="line">
            <a:avLst/>
          </a:prstGeom>
          <a:ln>
            <a:prstDash val="dash"/>
          </a:ln>
        </p:spPr>
        <p:style>
          <a:lnRef idx="2">
            <a:schemeClr val="accent6"/>
          </a:lnRef>
          <a:fillRef idx="0">
            <a:schemeClr val="accent6"/>
          </a:fillRef>
          <a:effectRef idx="1">
            <a:schemeClr val="accent6"/>
          </a:effectRef>
          <a:fontRef idx="minor">
            <a:schemeClr val="tx1"/>
          </a:fontRef>
        </p:style>
      </p:cxnSp>
      <p:sp>
        <p:nvSpPr>
          <p:cNvPr id="4" name="矩形 3"/>
          <p:cNvSpPr>
            <a:spLocks noChangeArrowheads="1"/>
          </p:cNvSpPr>
          <p:nvPr/>
        </p:nvSpPr>
        <p:spPr bwMode="auto">
          <a:xfrm>
            <a:off x="6591301" y="1608668"/>
            <a:ext cx="2149475" cy="67403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    ③描写了“我”的心情变化，与上文形成鲜明的对比。</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矩形 1"/>
          <p:cNvSpPr>
            <a:spLocks noChangeArrowheads="1"/>
          </p:cNvSpPr>
          <p:nvPr/>
        </p:nvSpPr>
        <p:spPr bwMode="auto">
          <a:xfrm>
            <a:off x="450851" y="874184"/>
            <a:ext cx="8093075" cy="79682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突然，天边浮起一片黄云，像黄袍怪的大魔袍一样，遮住了整个天际。风“呜呜”地吼叫着。黄叔叫道：</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不好，遇上沙尘暴了！快，找避风的沙丘躲避！</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我惊慌失措，丁磊却目不转睛地盯着黄沙弥漫的地方。黄叔使劲推了他一下，喊道：</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快走！</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我们牵着骆驼，找到了一处沙丘，趴在沙地上。</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矩形 1"/>
          <p:cNvSpPr>
            <a:spLocks noChangeArrowheads="1"/>
          </p:cNvSpPr>
          <p:nvPr/>
        </p:nvSpPr>
        <p:spPr bwMode="auto">
          <a:xfrm>
            <a:off x="398464" y="1056218"/>
            <a:ext cx="8347075"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不知过了多久，风终于停了。黄叔从沙堆里爬出来，跑过来扒掉我们身上的黄沙，把我们拉了出来。抬头四望，沙漠已经收起了刚才的狰狞，静静地凝滞不语。我心有余悸，带着哭腔说：“太可怕了，我们什么时候能够走出去呀？</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夜幕降临，支好帐篷，吃完定量的压缩</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矩形 1"/>
          <p:cNvSpPr>
            <a:spLocks noChangeArrowheads="1"/>
          </p:cNvSpPr>
          <p:nvPr/>
        </p:nvSpPr>
        <p:spPr bwMode="auto">
          <a:xfrm>
            <a:off x="395289" y="649817"/>
            <a:ext cx="4889500"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饼干，黄叔说：</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早点休息吧，沙漠的温差很大，多盖一点。”沙漠的星空异常美丽，赞叹一番后我们就睡了。</a:t>
            </a:r>
            <a:r>
              <a:rPr kumimoji="0" lang="zh-CN" altLang="en-US" sz="4265" b="1" i="0" u="none" strike="noStrike" kern="1200" cap="none" spc="0" normalizeH="0" baseline="30000" noProof="0">
                <a:ln>
                  <a:noFill/>
                </a:ln>
                <a:solidFill>
                  <a:srgbClr val="3333FF"/>
                </a:solidFill>
                <a:effectLst/>
                <a:uLnTx/>
                <a:uFillTx/>
                <a:latin typeface="楷体" panose="02010609060101010101" pitchFamily="49" charset="-122"/>
                <a:ea typeface="楷体" panose="02010609060101010101" pitchFamily="49" charset="-122"/>
                <a:cs typeface="+mn-cs"/>
              </a:rPr>
              <a:t>④</a:t>
            </a:r>
          </a:p>
        </p:txBody>
      </p:sp>
      <p:cxnSp>
        <p:nvCxnSpPr>
          <p:cNvPr id="3" name="直接连接符 2"/>
          <p:cNvCxnSpPr/>
          <p:nvPr/>
        </p:nvCxnSpPr>
        <p:spPr>
          <a:xfrm>
            <a:off x="5224464" y="931334"/>
            <a:ext cx="53975" cy="5433484"/>
          </a:xfrm>
          <a:prstGeom prst="line">
            <a:avLst/>
          </a:prstGeom>
          <a:ln>
            <a:prstDash val="dash"/>
          </a:ln>
        </p:spPr>
        <p:style>
          <a:lnRef idx="2">
            <a:schemeClr val="accent6"/>
          </a:lnRef>
          <a:fillRef idx="0">
            <a:schemeClr val="accent6"/>
          </a:fillRef>
          <a:effectRef idx="1">
            <a:schemeClr val="accent6"/>
          </a:effectRef>
          <a:fontRef idx="minor">
            <a:schemeClr val="tx1"/>
          </a:fontRef>
        </p:style>
      </p:cxnSp>
      <p:sp>
        <p:nvSpPr>
          <p:cNvPr id="4" name="矩形 3"/>
          <p:cNvSpPr>
            <a:spLocks noChangeArrowheads="1"/>
          </p:cNvSpPr>
          <p:nvPr/>
        </p:nvSpPr>
        <p:spPr bwMode="auto">
          <a:xfrm>
            <a:off x="5353051" y="1049867"/>
            <a:ext cx="3473450" cy="74789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    ④叙述了第一次遇到的险情</a:t>
            </a:r>
            <a:r>
              <a:rPr kumimoji="0" lang="en-US" altLang="zh-CN" sz="4000" b="1" i="0" u="none" strike="noStrike" kern="1200" cap="none" spc="0" normalizeH="0" baseline="0" noProof="0" dirty="0">
                <a:ln>
                  <a:noFill/>
                </a:ln>
                <a:solidFill>
                  <a:srgbClr val="3333FF"/>
                </a:solidFill>
                <a:effectLst/>
                <a:uLnTx/>
                <a:uFillTx/>
                <a:latin typeface="等线 Light" panose="02010600030101010101" pitchFamily="2" charset="-122"/>
                <a:ea typeface="等线 Light" panose="02010600030101010101" pitchFamily="2" charset="-122"/>
                <a:cs typeface="+mn-cs"/>
              </a:rPr>
              <a:t>——</a:t>
            </a:r>
            <a:r>
              <a:rPr kumimoji="0" lang="zh-CN" altLang="en-US"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沙尘暴，黄叔经验丰富，“我”紧张、惊慌，而丁磊的表现与他好奇心强的性格特点相对应。</a:t>
            </a:r>
          </a:p>
        </p:txBody>
      </p:sp>
      <p:sp>
        <p:nvSpPr>
          <p:cNvPr id="24580" name="矩形 4"/>
          <p:cNvSpPr>
            <a:spLocks noChangeArrowheads="1"/>
          </p:cNvSpPr>
          <p:nvPr/>
        </p:nvSpPr>
        <p:spPr bwMode="auto">
          <a:xfrm>
            <a:off x="395289" y="4607985"/>
            <a:ext cx="4889500"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三天过去了，我和丁磊禁不住干渴的煎熬，喝</a:t>
            </a:r>
            <a:endParaRPr kumimoji="0" lang="zh-CN" altLang="en-US" sz="4265" b="1" i="0" u="none" strike="noStrike" kern="1200" cap="none" spc="0" normalizeH="0" baseline="3000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627313" y="2722034"/>
            <a:ext cx="3689350" cy="1405000"/>
          </a:xfrm>
          <a:prstGeom prst="rect">
            <a:avLst/>
          </a:prstGeom>
          <a:solidFill>
            <a:schemeClr val="accent5">
              <a:lumMod val="60000"/>
              <a:lumOff val="40000"/>
            </a:schemeClr>
          </a:solidFill>
        </p:spPr>
        <p:txBody>
          <a:bodyPr>
            <a:spAutoFit/>
          </a:bodyPr>
          <a:lstStyle/>
          <a:p>
            <a:pPr defTabSz="1219200" eaLnBrk="0" fontAlgn="base" hangingPunct="0">
              <a:spcBef>
                <a:spcPct val="0"/>
              </a:spcBef>
              <a:spcAft>
                <a:spcPct val="0"/>
              </a:spcAft>
              <a:defRPr/>
            </a:pPr>
            <a:r>
              <a:rPr lang="zh-CN" altLang="en-US" sz="4265" b="1" dirty="0">
                <a:solidFill>
                  <a:srgbClr val="0000FF"/>
                </a:solidFill>
                <a:latin typeface="等线" panose="02010600030101010101" pitchFamily="2" charset="-122"/>
                <a:ea typeface="等线" panose="02010600030101010101" pitchFamily="2" charset="-122"/>
              </a:rPr>
              <a:t>第二部分（</a:t>
            </a:r>
            <a:r>
              <a:rPr lang="en-US" altLang="zh-CN" sz="4265" b="1" dirty="0">
                <a:solidFill>
                  <a:srgbClr val="0000FF"/>
                </a:solidFill>
                <a:latin typeface="等线" panose="02010600030101010101" pitchFamily="2" charset="-122"/>
                <a:ea typeface="等线" panose="02010600030101010101" pitchFamily="2" charset="-122"/>
              </a:rPr>
              <a:t>2</a:t>
            </a:r>
            <a:r>
              <a:rPr lang="zh-CN" altLang="en-US" sz="4265" b="1" dirty="0">
                <a:solidFill>
                  <a:srgbClr val="0000FF"/>
                </a:solidFill>
                <a:latin typeface="等线" panose="02010600030101010101" pitchFamily="2" charset="-122"/>
                <a:ea typeface="等线" panose="02010600030101010101" pitchFamily="2" charset="-122"/>
              </a:rPr>
              <a:t>～</a:t>
            </a:r>
            <a:r>
              <a:rPr lang="en-US" altLang="zh-CN" sz="4265" b="1" dirty="0">
                <a:solidFill>
                  <a:srgbClr val="0000FF"/>
                </a:solidFill>
                <a:latin typeface="等线" panose="02010600030101010101" pitchFamily="2" charset="-122"/>
                <a:ea typeface="等线" panose="02010600030101010101" pitchFamily="2" charset="-122"/>
              </a:rPr>
              <a:t>4</a:t>
            </a:r>
            <a:r>
              <a:rPr lang="zh-CN" altLang="en-US" sz="4265" b="1" dirty="0">
                <a:solidFill>
                  <a:srgbClr val="0000FF"/>
                </a:solidFill>
                <a:latin typeface="等线" panose="02010600030101010101" pitchFamily="2" charset="-122"/>
                <a:ea typeface="等线" panose="02010600030101010101" pitchFamily="2" charset="-122"/>
              </a:rPr>
              <a:t>）</a:t>
            </a:r>
            <a:endParaRPr lang="zh-CN" altLang="en-US" sz="4265" dirty="0">
              <a:solidFill>
                <a:srgbClr val="0000FF"/>
              </a:solidFill>
              <a:latin typeface="Calibri" panose="020F0502020204030204" pitchFamily="34" charset="0"/>
              <a:ea typeface="宋体" panose="02010600030101010101" pitchFamily="2" charset="-122"/>
            </a:endParaRPr>
          </a:p>
        </p:txBody>
      </p:sp>
      <p:sp>
        <p:nvSpPr>
          <p:cNvPr id="3" name="矩形 2"/>
          <p:cNvSpPr/>
          <p:nvPr/>
        </p:nvSpPr>
        <p:spPr>
          <a:xfrm>
            <a:off x="2627313" y="1411818"/>
            <a:ext cx="3689350" cy="1405000"/>
          </a:xfrm>
          <a:prstGeom prst="rect">
            <a:avLst/>
          </a:prstGeom>
          <a:solidFill>
            <a:schemeClr val="accent6">
              <a:lumMod val="40000"/>
              <a:lumOff val="60000"/>
            </a:schemeClr>
          </a:solidFill>
        </p:spPr>
        <p:txBody>
          <a:bodyPr>
            <a:spAutoFit/>
          </a:bodyPr>
          <a:lstStyle/>
          <a:p>
            <a:pPr defTabSz="1219200" eaLnBrk="0" fontAlgn="base" hangingPunct="0">
              <a:spcBef>
                <a:spcPct val="0"/>
              </a:spcBef>
              <a:spcAft>
                <a:spcPct val="0"/>
              </a:spcAft>
              <a:defRPr/>
            </a:pPr>
            <a:r>
              <a:rPr lang="zh-CN" altLang="en-US" sz="4265" b="1" dirty="0">
                <a:solidFill>
                  <a:srgbClr val="0000FF"/>
                </a:solidFill>
                <a:latin typeface="等线" panose="02010600030101010101" pitchFamily="2" charset="-122"/>
                <a:ea typeface="等线" panose="02010600030101010101" pitchFamily="2" charset="-122"/>
              </a:rPr>
              <a:t>第一部分（</a:t>
            </a:r>
            <a:r>
              <a:rPr lang="en-US" altLang="zh-CN" sz="4265" b="1" dirty="0">
                <a:solidFill>
                  <a:srgbClr val="0000FF"/>
                </a:solidFill>
                <a:latin typeface="等线" panose="02010600030101010101" pitchFamily="2" charset="-122"/>
                <a:ea typeface="等线" panose="02010600030101010101" pitchFamily="2" charset="-122"/>
              </a:rPr>
              <a:t>1</a:t>
            </a:r>
            <a:r>
              <a:rPr lang="zh-CN" altLang="en-US" sz="4265" b="1" dirty="0">
                <a:solidFill>
                  <a:srgbClr val="0000FF"/>
                </a:solidFill>
                <a:latin typeface="等线" panose="02010600030101010101" pitchFamily="2" charset="-122"/>
                <a:ea typeface="等线" panose="02010600030101010101" pitchFamily="2" charset="-122"/>
              </a:rPr>
              <a:t>）</a:t>
            </a:r>
            <a:endParaRPr lang="zh-CN" altLang="en-US" sz="4265" dirty="0">
              <a:solidFill>
                <a:srgbClr val="0000FF"/>
              </a:solidFill>
              <a:latin typeface="Calibri" panose="020F0502020204030204" pitchFamily="34" charset="0"/>
              <a:ea typeface="宋体" panose="02010600030101010101" pitchFamily="2" charset="-122"/>
            </a:endParaRPr>
          </a:p>
        </p:txBody>
      </p:sp>
      <p:sp>
        <p:nvSpPr>
          <p:cNvPr id="4" name="矩形 3"/>
          <p:cNvSpPr/>
          <p:nvPr/>
        </p:nvSpPr>
        <p:spPr>
          <a:xfrm>
            <a:off x="2627313" y="4032251"/>
            <a:ext cx="3689350" cy="1405000"/>
          </a:xfrm>
          <a:prstGeom prst="rect">
            <a:avLst/>
          </a:prstGeom>
          <a:solidFill>
            <a:schemeClr val="accent4">
              <a:lumMod val="60000"/>
              <a:lumOff val="40000"/>
            </a:schemeClr>
          </a:solidFill>
        </p:spPr>
        <p:txBody>
          <a:bodyPr>
            <a:spAutoFit/>
          </a:bodyPr>
          <a:lstStyle/>
          <a:p>
            <a:pPr defTabSz="1219200" eaLnBrk="0" fontAlgn="base" hangingPunct="0">
              <a:spcBef>
                <a:spcPct val="0"/>
              </a:spcBef>
              <a:spcAft>
                <a:spcPct val="0"/>
              </a:spcAft>
              <a:defRPr/>
            </a:pPr>
            <a:r>
              <a:rPr lang="zh-CN" altLang="en-US" sz="4265" b="1" dirty="0">
                <a:solidFill>
                  <a:srgbClr val="0000FF"/>
                </a:solidFill>
                <a:latin typeface="等线" panose="02010600030101010101" pitchFamily="2" charset="-122"/>
                <a:ea typeface="等线" panose="02010600030101010101" pitchFamily="2" charset="-122"/>
              </a:rPr>
              <a:t>第三部分（</a:t>
            </a:r>
            <a:r>
              <a:rPr lang="en-US" altLang="zh-CN" sz="4265" b="1" dirty="0">
                <a:solidFill>
                  <a:srgbClr val="0000FF"/>
                </a:solidFill>
                <a:latin typeface="等线" panose="02010600030101010101" pitchFamily="2" charset="-122"/>
                <a:ea typeface="等线" panose="02010600030101010101" pitchFamily="2" charset="-122"/>
              </a:rPr>
              <a:t>5</a:t>
            </a:r>
            <a:r>
              <a:rPr lang="zh-CN" altLang="en-US" sz="4265" b="1" dirty="0">
                <a:solidFill>
                  <a:srgbClr val="0000FF"/>
                </a:solidFill>
                <a:latin typeface="等线" panose="02010600030101010101" pitchFamily="2" charset="-122"/>
                <a:ea typeface="等线" panose="02010600030101010101" pitchFamily="2" charset="-122"/>
              </a:rPr>
              <a:t>～</a:t>
            </a:r>
            <a:r>
              <a:rPr lang="en-US" altLang="zh-CN" sz="4265" b="1" dirty="0">
                <a:solidFill>
                  <a:srgbClr val="0000FF"/>
                </a:solidFill>
                <a:latin typeface="等线" panose="02010600030101010101" pitchFamily="2" charset="-122"/>
                <a:ea typeface="等线" panose="02010600030101010101" pitchFamily="2" charset="-122"/>
              </a:rPr>
              <a:t>6</a:t>
            </a:r>
            <a:r>
              <a:rPr lang="zh-CN" altLang="en-US" sz="4265" b="1" dirty="0">
                <a:solidFill>
                  <a:srgbClr val="0000FF"/>
                </a:solidFill>
                <a:latin typeface="等线" panose="02010600030101010101" pitchFamily="2" charset="-122"/>
                <a:ea typeface="等线" panose="02010600030101010101" pitchFamily="2" charset="-122"/>
              </a:rPr>
              <a:t>）</a:t>
            </a:r>
            <a:endParaRPr lang="zh-CN" altLang="en-US" sz="4265" dirty="0">
              <a:solidFill>
                <a:srgbClr val="0000FF"/>
              </a:solidFill>
              <a:latin typeface="Calibri" panose="020F0502020204030204" pitchFamily="34" charset="0"/>
              <a:ea typeface="宋体" panose="02010600030101010101" pitchFamily="2" charset="-122"/>
            </a:endParaRPr>
          </a:p>
        </p:txBody>
      </p:sp>
      <p:sp>
        <p:nvSpPr>
          <p:cNvPr id="5" name="矩形 4"/>
          <p:cNvSpPr/>
          <p:nvPr/>
        </p:nvSpPr>
        <p:spPr>
          <a:xfrm>
            <a:off x="2627313" y="5342467"/>
            <a:ext cx="3689350" cy="1405000"/>
          </a:xfrm>
          <a:prstGeom prst="rect">
            <a:avLst/>
          </a:prstGeom>
          <a:solidFill>
            <a:schemeClr val="accent3">
              <a:lumMod val="60000"/>
              <a:lumOff val="40000"/>
            </a:schemeClr>
          </a:solidFill>
        </p:spPr>
        <p:txBody>
          <a:bodyPr>
            <a:spAutoFit/>
          </a:bodyPr>
          <a:lstStyle/>
          <a:p>
            <a:pPr defTabSz="1219200" eaLnBrk="0" fontAlgn="base" hangingPunct="0">
              <a:spcBef>
                <a:spcPct val="0"/>
              </a:spcBef>
              <a:spcAft>
                <a:spcPct val="0"/>
              </a:spcAft>
              <a:defRPr/>
            </a:pPr>
            <a:r>
              <a:rPr lang="zh-CN" altLang="en-US" sz="4265" b="1" dirty="0">
                <a:solidFill>
                  <a:srgbClr val="0000FF"/>
                </a:solidFill>
                <a:latin typeface="等线" panose="02010600030101010101" pitchFamily="2" charset="-122"/>
                <a:ea typeface="等线" panose="02010600030101010101" pitchFamily="2" charset="-122"/>
              </a:rPr>
              <a:t>第四部分（</a:t>
            </a:r>
            <a:r>
              <a:rPr lang="en-US" altLang="zh-CN" sz="4265" b="1" dirty="0">
                <a:solidFill>
                  <a:srgbClr val="0000FF"/>
                </a:solidFill>
                <a:latin typeface="等线" panose="02010600030101010101" pitchFamily="2" charset="-122"/>
                <a:ea typeface="等线" panose="02010600030101010101" pitchFamily="2" charset="-122"/>
              </a:rPr>
              <a:t>7</a:t>
            </a:r>
            <a:r>
              <a:rPr lang="zh-CN" altLang="en-US" sz="4265" b="1" dirty="0">
                <a:solidFill>
                  <a:srgbClr val="0000FF"/>
                </a:solidFill>
                <a:latin typeface="等线" panose="02010600030101010101" pitchFamily="2" charset="-122"/>
                <a:ea typeface="等线" panose="02010600030101010101" pitchFamily="2" charset="-122"/>
              </a:rPr>
              <a:t>）</a:t>
            </a:r>
            <a:endParaRPr lang="zh-CN" altLang="en-US" sz="4265" dirty="0">
              <a:solidFill>
                <a:srgbClr val="0000FF"/>
              </a:solidFill>
              <a:latin typeface="Calibri" panose="020F0502020204030204" pitchFamily="34" charset="0"/>
              <a:ea typeface="宋体" panose="02010600030101010101" pitchFamily="2" charset="-122"/>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grpId="0" nodeType="clickEffect">
                                  <p:stCondLst>
                                    <p:cond delay="0"/>
                                  </p:stCondLst>
                                  <p:childTnLst>
                                    <p:animScale>
                                      <p:cBhvr>
                                        <p:cTn id="6" dur="2000" fill="hold"/>
                                        <p:tgtEl>
                                          <p:spTgt spid="2"/>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9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矩形 1"/>
          <p:cNvSpPr>
            <a:spLocks noChangeArrowheads="1"/>
          </p:cNvSpPr>
          <p:nvPr/>
        </p:nvSpPr>
        <p:spPr bwMode="auto">
          <a:xfrm>
            <a:off x="531813" y="1174751"/>
            <a:ext cx="8229600"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光了饮用水。黄叔无奈地摇摇头，拿出他的水壶给我们解渴。很快，水壶里再也倒不出一滴水，可是，离走出沙漠还有两天的路程。这可怎么办呢？我们边走边寻找水源，疲惫不堪，骆驼也累了，我的嗓子快要冒烟了，头昏昏沉沉的，绝望感一点一点地将我淹没，</a:t>
            </a:r>
            <a:endParaRPr kumimoji="0" lang="zh-CN" altLang="en-US" sz="4265" b="1" i="0" u="none" strike="noStrike" kern="1200" cap="none" spc="0" normalizeH="0" baseline="3000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矩形 1"/>
          <p:cNvSpPr>
            <a:spLocks noChangeArrowheads="1"/>
          </p:cNvSpPr>
          <p:nvPr/>
        </p:nvSpPr>
        <p:spPr bwMode="auto">
          <a:xfrm>
            <a:off x="490539" y="436035"/>
            <a:ext cx="57467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我开始后悔，真不该来这可恶的大沙漠。</a:t>
            </a:r>
            <a:r>
              <a:rPr kumimoji="0" lang="zh-CN" altLang="en-US" sz="4265" b="1" i="0" u="none" strike="noStrike" kern="1200" cap="none" spc="0" normalizeH="0" baseline="30000" noProof="0">
                <a:ln>
                  <a:noFill/>
                </a:ln>
                <a:solidFill>
                  <a:srgbClr val="3333FF"/>
                </a:solidFill>
                <a:effectLst/>
                <a:uLnTx/>
                <a:uFillTx/>
                <a:latin typeface="楷体" panose="02010609060101010101" pitchFamily="49" charset="-122"/>
                <a:ea typeface="楷体" panose="02010609060101010101" pitchFamily="49" charset="-122"/>
                <a:cs typeface="+mn-cs"/>
              </a:rPr>
              <a:t>⑤</a:t>
            </a:r>
          </a:p>
        </p:txBody>
      </p:sp>
      <p:cxnSp>
        <p:nvCxnSpPr>
          <p:cNvPr id="3" name="直接连接符 2"/>
          <p:cNvCxnSpPr/>
          <p:nvPr/>
        </p:nvCxnSpPr>
        <p:spPr>
          <a:xfrm>
            <a:off x="6162676" y="893234"/>
            <a:ext cx="53975" cy="5431367"/>
          </a:xfrm>
          <a:prstGeom prst="line">
            <a:avLst/>
          </a:prstGeom>
          <a:ln>
            <a:prstDash val="dash"/>
          </a:ln>
        </p:spPr>
        <p:style>
          <a:lnRef idx="2">
            <a:schemeClr val="accent6"/>
          </a:lnRef>
          <a:fillRef idx="0">
            <a:schemeClr val="accent6"/>
          </a:fillRef>
          <a:effectRef idx="1">
            <a:schemeClr val="accent6"/>
          </a:effectRef>
          <a:fontRef idx="minor">
            <a:schemeClr val="tx1"/>
          </a:fontRef>
        </p:style>
      </p:cxnSp>
      <p:sp>
        <p:nvSpPr>
          <p:cNvPr id="4" name="矩形 3"/>
          <p:cNvSpPr>
            <a:spLocks noChangeArrowheads="1"/>
          </p:cNvSpPr>
          <p:nvPr/>
        </p:nvSpPr>
        <p:spPr bwMode="auto">
          <a:xfrm>
            <a:off x="6257925" y="1339852"/>
            <a:ext cx="2516188" cy="600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    ⑤叙述了第二次遇到的险情</a:t>
            </a:r>
            <a:r>
              <a:rPr kumimoji="0" lang="en-US" altLang="zh-CN" sz="4000" b="1" i="0" u="none" strike="noStrike" kern="1200" cap="none" spc="0" normalizeH="0" baseline="0" noProof="0" dirty="0">
                <a:ln>
                  <a:noFill/>
                </a:ln>
                <a:solidFill>
                  <a:srgbClr val="3333FF"/>
                </a:solidFill>
                <a:effectLst/>
                <a:uLnTx/>
                <a:uFillTx/>
                <a:latin typeface="等线 Light" panose="02010600030101010101" pitchFamily="2" charset="-122"/>
                <a:ea typeface="等线 Light" panose="02010600030101010101" pitchFamily="2" charset="-122"/>
                <a:cs typeface="+mn-cs"/>
              </a:rPr>
              <a:t>——</a:t>
            </a:r>
            <a:r>
              <a:rPr kumimoji="0" lang="zh-CN" altLang="en-US"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缺水，以致“我”开始绝望和后悔。</a:t>
            </a:r>
          </a:p>
        </p:txBody>
      </p:sp>
      <p:sp>
        <p:nvSpPr>
          <p:cNvPr id="26628" name="矩形 4"/>
          <p:cNvSpPr>
            <a:spLocks noChangeArrowheads="1"/>
          </p:cNvSpPr>
          <p:nvPr/>
        </p:nvSpPr>
        <p:spPr bwMode="auto">
          <a:xfrm>
            <a:off x="490539" y="1803400"/>
            <a:ext cx="5651500"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黄叔拿出地图，鼓励着我们：</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坚持就是胜利！不能倒下去，看，前面不远处有一处绿洲！</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我们拖着沉重的双腿，走呀走呀，我累极了，真想一屁股坐下去，再也不起来。就</a:t>
            </a:r>
            <a:endParaRPr kumimoji="0" lang="zh-CN" altLang="en-US" sz="4265" b="1" i="0" u="none" strike="noStrike" kern="1200" cap="none" spc="0" normalizeH="0" baseline="3000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矩形 1"/>
          <p:cNvSpPr>
            <a:spLocks noChangeArrowheads="1"/>
          </p:cNvSpPr>
          <p:nvPr/>
        </p:nvSpPr>
        <p:spPr bwMode="auto">
          <a:xfrm>
            <a:off x="217489" y="670984"/>
            <a:ext cx="6456362" cy="77056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在这时，耳旁响起丁磊的尖叫：</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那儿，绿的！</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希望和力量瞬间回到了我的体内，我跌跌撞撞地跟着他们走向那丛绿植，啊！水！清澈，碧绿！我们大口大口地喝着水，太痛快了！喝够了，我们把所有的水壶灌满，就地露营。</a:t>
            </a:r>
            <a:r>
              <a:rPr kumimoji="0" lang="zh-CN" altLang="en-US" sz="4265" b="1" i="0" u="none" strike="noStrike" kern="1200" cap="none" spc="0" normalizeH="0" baseline="30000" noProof="0">
                <a:ln>
                  <a:noFill/>
                </a:ln>
                <a:solidFill>
                  <a:srgbClr val="3333FF"/>
                </a:solidFill>
                <a:effectLst/>
                <a:uLnTx/>
                <a:uFillTx/>
                <a:latin typeface="楷体" panose="02010609060101010101" pitchFamily="49" charset="-122"/>
                <a:ea typeface="楷体" panose="02010609060101010101" pitchFamily="49" charset="-122"/>
                <a:cs typeface="+mn-cs"/>
              </a:rPr>
              <a:t>⑥</a:t>
            </a:r>
          </a:p>
        </p:txBody>
      </p:sp>
      <p:cxnSp>
        <p:nvCxnSpPr>
          <p:cNvPr id="3" name="直接连接符 2"/>
          <p:cNvCxnSpPr/>
          <p:nvPr/>
        </p:nvCxnSpPr>
        <p:spPr>
          <a:xfrm>
            <a:off x="6653214" y="829735"/>
            <a:ext cx="53975" cy="5431367"/>
          </a:xfrm>
          <a:prstGeom prst="line">
            <a:avLst/>
          </a:prstGeom>
          <a:ln>
            <a:prstDash val="dash"/>
          </a:ln>
        </p:spPr>
        <p:style>
          <a:lnRef idx="2">
            <a:schemeClr val="accent6"/>
          </a:lnRef>
          <a:fillRef idx="0">
            <a:schemeClr val="accent6"/>
          </a:fillRef>
          <a:effectRef idx="1">
            <a:schemeClr val="accent6"/>
          </a:effectRef>
          <a:fontRef idx="minor">
            <a:schemeClr val="tx1"/>
          </a:fontRef>
        </p:style>
      </p:cxnSp>
      <p:sp>
        <p:nvSpPr>
          <p:cNvPr id="4" name="矩形 3"/>
          <p:cNvSpPr>
            <a:spLocks noChangeArrowheads="1"/>
          </p:cNvSpPr>
          <p:nvPr/>
        </p:nvSpPr>
        <p:spPr bwMode="auto">
          <a:xfrm>
            <a:off x="6683376" y="1191685"/>
            <a:ext cx="2460625" cy="600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    ⑥找到水源，惊喜万分。几个感叹号强调了“我们”此时的心情。</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矩形 1"/>
          <p:cNvSpPr>
            <a:spLocks noChangeArrowheads="1"/>
          </p:cNvSpPr>
          <p:nvPr/>
        </p:nvSpPr>
        <p:spPr bwMode="auto">
          <a:xfrm>
            <a:off x="454025" y="1056218"/>
            <a:ext cx="5629275"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沙漠之旅的第五天，我们历尽艰难，终于看到了沙漠的边缘。我激动得挥舞着手，不住地欢呼。那一刻，毕生难忘！原来，只要永不放弃，乐观向上，就一定能够走出困境！</a:t>
            </a:r>
            <a:r>
              <a:rPr kumimoji="0" lang="en-US" altLang="zh-CN" sz="4265" b="1" i="0" u="none" strike="noStrike" kern="1200" cap="none" spc="0" normalizeH="0" baseline="30000" noProof="0">
                <a:ln>
                  <a:noFill/>
                </a:ln>
                <a:solidFill>
                  <a:srgbClr val="3333FF"/>
                </a:solidFill>
                <a:effectLst/>
                <a:uLnTx/>
                <a:uFillTx/>
                <a:latin typeface="楷体" panose="02010609060101010101" pitchFamily="49" charset="-122"/>
                <a:ea typeface="楷体" panose="02010609060101010101" pitchFamily="49" charset="-122"/>
                <a:cs typeface="+mn-cs"/>
              </a:rPr>
              <a:t>⑦</a:t>
            </a:r>
            <a:endParaRPr kumimoji="0" lang="zh-CN" altLang="en-US" sz="4265" b="1" i="0" u="none" strike="noStrike" kern="1200" cap="none" spc="0" normalizeH="0" baseline="30000" noProof="0">
              <a:ln>
                <a:noFill/>
              </a:ln>
              <a:solidFill>
                <a:srgbClr val="3333FF"/>
              </a:solidFill>
              <a:effectLst/>
              <a:uLnTx/>
              <a:uFillTx/>
              <a:latin typeface="楷体" panose="02010609060101010101" pitchFamily="49" charset="-122"/>
              <a:ea typeface="楷体" panose="02010609060101010101" pitchFamily="49" charset="-122"/>
              <a:cs typeface="+mn-cs"/>
            </a:endParaRPr>
          </a:p>
        </p:txBody>
      </p:sp>
      <p:cxnSp>
        <p:nvCxnSpPr>
          <p:cNvPr id="3" name="直接连接符 2"/>
          <p:cNvCxnSpPr/>
          <p:nvPr/>
        </p:nvCxnSpPr>
        <p:spPr>
          <a:xfrm>
            <a:off x="6148389" y="967319"/>
            <a:ext cx="53975" cy="5431367"/>
          </a:xfrm>
          <a:prstGeom prst="line">
            <a:avLst/>
          </a:prstGeom>
          <a:ln>
            <a:prstDash val="dash"/>
          </a:ln>
        </p:spPr>
        <p:style>
          <a:lnRef idx="2">
            <a:schemeClr val="accent6"/>
          </a:lnRef>
          <a:fillRef idx="0">
            <a:schemeClr val="accent6"/>
          </a:fillRef>
          <a:effectRef idx="1">
            <a:schemeClr val="accent6"/>
          </a:effectRef>
          <a:fontRef idx="minor">
            <a:schemeClr val="tx1"/>
          </a:fontRef>
        </p:style>
      </p:cxnSp>
      <p:sp>
        <p:nvSpPr>
          <p:cNvPr id="4" name="矩形 3"/>
          <p:cNvSpPr>
            <a:spLocks noChangeArrowheads="1"/>
          </p:cNvSpPr>
          <p:nvPr/>
        </p:nvSpPr>
        <p:spPr bwMode="auto">
          <a:xfrm>
            <a:off x="6383338" y="1824568"/>
            <a:ext cx="2387600" cy="45243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    ⑦结尾表达了自己沙漠探险的感受，升华了主题。</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68301" y="558802"/>
            <a:ext cx="8434388"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rPr>
              <a:t>总评：</a:t>
            </a:r>
            <a:endParaRPr kumimoji="0" lang="en-US" altLang="zh-CN" sz="4265" b="1" i="0" u="none" strike="noStrike" kern="1200" cap="none" spc="0" normalizeH="0" baseline="0" noProof="0" dirty="0">
              <a:ln>
                <a:noFill/>
              </a:ln>
              <a:solidFill>
                <a:srgbClr val="FF00FF"/>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20000"/>
              </a:lnSpc>
              <a:spcBef>
                <a:spcPts val="0"/>
              </a:spcBef>
              <a:spcAft>
                <a:spcPct val="0"/>
              </a:spcAft>
              <a:buClrTx/>
              <a:buSzTx/>
              <a:buFontTx/>
              <a:buNone/>
              <a:defRPr/>
            </a:pP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这篇习作，小作者选择的探险场景是茫茫沙漠，想象遇到的险情是遭遇沙尘暴、断水。这些丰富的想象根植于现实，有一定的科学知识作为后盾，因此，故事情节合情合理、扣人心弦。同时，环境描写、人物的心情变化贯穿全文，让人身临其境，增添了文章的感染力。</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文本框 10"/>
          <p:cNvSpPr txBox="1">
            <a:spLocks noChangeArrowheads="1"/>
          </p:cNvSpPr>
          <p:nvPr/>
        </p:nvSpPr>
        <p:spPr bwMode="auto">
          <a:xfrm>
            <a:off x="2268539" y="2393953"/>
            <a:ext cx="4606925" cy="995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语文园地六</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 Box 2"/>
          <p:cNvSpPr txBox="1">
            <a:spLocks noChangeArrowheads="1"/>
          </p:cNvSpPr>
          <p:nvPr/>
        </p:nvSpPr>
        <p:spPr bwMode="auto">
          <a:xfrm>
            <a:off x="711201" y="2220385"/>
            <a:ext cx="7748588"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本次交流的内容是了解本单元课文中人物的思维过程，加深对课文内容的理解，学习他们的思维方法，从而知道在生活中，遇到任何问题，都应该具体分析当时的情况，再选择恰当的方法去解决。</a:t>
            </a:r>
          </a:p>
        </p:txBody>
      </p:sp>
      <p:sp>
        <p:nvSpPr>
          <p:cNvPr id="5122" name="文本框 7"/>
          <p:cNvSpPr txBox="1">
            <a:spLocks noChangeArrowheads="1"/>
          </p:cNvSpPr>
          <p:nvPr/>
        </p:nvSpPr>
        <p:spPr bwMode="auto">
          <a:xfrm>
            <a:off x="711201" y="1333500"/>
            <a:ext cx="2840038"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❋交流内容</a:t>
            </a:r>
          </a:p>
        </p:txBody>
      </p:sp>
      <p:pic>
        <p:nvPicPr>
          <p:cNvPr id="5123" name="图片 2"/>
          <p:cNvPicPr>
            <a:picLocks noChangeAspect="1" noChangeArrowheads="1"/>
          </p:cNvPicPr>
          <p:nvPr/>
        </p:nvPicPr>
        <p:blipFill>
          <a:blip r:embed="rId2" cstate="email"/>
          <a:srcRect/>
          <a:stretch>
            <a:fillRect/>
          </a:stretch>
        </p:blipFill>
        <p:spPr bwMode="auto">
          <a:xfrm>
            <a:off x="3162301" y="548219"/>
            <a:ext cx="2365375" cy="728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170"/>
                                        </p:tgtEl>
                                        <p:attrNameLst>
                                          <p:attrName>style.visibility</p:attrName>
                                        </p:attrNameLst>
                                      </p:cBhvr>
                                      <p:to>
                                        <p:strVal val="visible"/>
                                      </p:to>
                                    </p:set>
                                    <p:animEffect transition="in" filter="randombar(horizontal)">
                                      <p:cBhvr>
                                        <p:cTn id="7" dur="500"/>
                                        <p:tgtEl>
                                          <p:spTgt spid="7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p:bldLst>
  </p:timing>
</p:sld>
</file>

<file path=ppt/slides/slide9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2"/>
          <p:cNvSpPr txBox="1">
            <a:spLocks noChangeArrowheads="1"/>
          </p:cNvSpPr>
          <p:nvPr/>
        </p:nvSpPr>
        <p:spPr bwMode="auto">
          <a:xfrm>
            <a:off x="757239" y="1140884"/>
            <a:ext cx="7694612" cy="74789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0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卖矛与盾的人之所以被人嘲笑，是因为他思维混乱，自相矛盾；孙膑之所以被人称赞，是因为他善于观察，善于思考，知己知彼；船长之所以令人佩服，是因为他沉着冷静、机智果断，选择方法恰当。在生活中，我们遇到困难或问题时，要沉着应对，具体分析当时的情况，再选择恰当的方法来解决。</a:t>
            </a:r>
          </a:p>
        </p:txBody>
      </p:sp>
      <p:sp>
        <p:nvSpPr>
          <p:cNvPr id="6146" name="文本框 2"/>
          <p:cNvSpPr txBox="1">
            <a:spLocks noChangeArrowheads="1"/>
          </p:cNvSpPr>
          <p:nvPr/>
        </p:nvSpPr>
        <p:spPr bwMode="auto">
          <a:xfrm>
            <a:off x="638175" y="427568"/>
            <a:ext cx="2840038"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00"/>
                </a:solidFill>
                <a:effectLst/>
                <a:uLnTx/>
                <a:uFillTx/>
                <a:latin typeface="黑体" panose="02010609060101010101" pitchFamily="49" charset="-122"/>
                <a:ea typeface="黑体" panose="02010609060101010101" pitchFamily="49" charset="-122"/>
                <a:cs typeface="+mn-cs"/>
              </a:rPr>
              <a:t>❋交流示例</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2"/>
          <p:cNvSpPr txBox="1">
            <a:spLocks noChangeArrowheads="1"/>
          </p:cNvSpPr>
          <p:nvPr/>
        </p:nvSpPr>
        <p:spPr bwMode="auto">
          <a:xfrm>
            <a:off x="901701" y="812800"/>
            <a:ext cx="7634288" cy="74789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4350" indent="-514350">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0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如元元下午放学后乘公交车刚回到家，却发现自己的数学作业本落在教室了，该怎么解决？这就要具体情况具体分析，回校去拿，要考虑再次回校路上的安全问题，教室能否进得去；不拿，作业怎么做？经过分析比较，拿出最佳解决方案即可。但要注意，思维过程，不是犹豫不决，而要沉着、果断。</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563564" y="1924051"/>
            <a:ext cx="5400675" cy="3505319"/>
          </a:xfrm>
          <a:prstGeom prst="rect">
            <a:avLst/>
          </a:prstGeom>
          <a:noFill/>
        </p:spPr>
        <p:txBody>
          <a:bodyPr>
            <a:spAutoFit/>
          </a:bodyPr>
          <a:lstStyle/>
          <a:p>
            <a:pPr defTabSz="1219200" fontAlgn="base">
              <a:lnSpc>
                <a:spcPct val="130000"/>
              </a:lnSpc>
              <a:spcBef>
                <a:spcPct val="0"/>
              </a:spcBef>
              <a:spcAft>
                <a:spcPct val="0"/>
              </a:spcAft>
              <a:defRPr/>
            </a:pPr>
            <a:r>
              <a:rPr lang="zh-CN" altLang="en-US" sz="4265" b="1" dirty="0">
                <a:solidFill>
                  <a:srgbClr val="70AD47">
                    <a:lumMod val="75000"/>
                  </a:srgbClr>
                </a:solidFill>
                <a:latin typeface="黑体" panose="02010609060101010101" pitchFamily="49" charset="-122"/>
                <a:ea typeface="黑体" panose="02010609060101010101" pitchFamily="49" charset="-122"/>
              </a:rPr>
              <a:t>    朗读课文第二部分，思考：作者回忆了哪些事情？表达了什么情感？</a:t>
            </a:r>
          </a:p>
        </p:txBody>
      </p:sp>
      <p:pic>
        <p:nvPicPr>
          <p:cNvPr id="3" name="图片 2"/>
          <p:cNvPicPr>
            <a:picLocks noChangeAspect="1"/>
          </p:cNvPicPr>
          <p:nvPr/>
        </p:nvPicPr>
        <p:blipFill rotWithShape="1">
          <a:blip r:embed="rId2" cstate="email"/>
          <a:srcRect/>
          <a:stretch>
            <a:fillRect/>
          </a:stretch>
        </p:blipFill>
        <p:spPr>
          <a:xfrm>
            <a:off x="5868145" y="1988839"/>
            <a:ext cx="2784007" cy="2692600"/>
          </a:xfrm>
          <a:prstGeom prst="rect">
            <a:avLst/>
          </a:prstGeom>
          <a:ln>
            <a:noFill/>
          </a:ln>
          <a:effectLst>
            <a:softEdge rad="112500"/>
          </a:effec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6"/>
          <p:cNvGrpSpPr/>
          <p:nvPr/>
        </p:nvGrpSpPr>
        <p:grpSpPr bwMode="auto">
          <a:xfrm>
            <a:off x="788988" y="1413934"/>
            <a:ext cx="7734300" cy="1667507"/>
            <a:chOff x="479263" y="1129473"/>
            <a:chExt cx="7737957" cy="1249163"/>
          </a:xfrm>
        </p:grpSpPr>
        <p:sp>
          <p:nvSpPr>
            <p:cNvPr id="3" name="矩形 2"/>
            <p:cNvSpPr/>
            <p:nvPr/>
          </p:nvSpPr>
          <p:spPr>
            <a:xfrm>
              <a:off x="981150" y="1129473"/>
              <a:ext cx="7236070" cy="1249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读读下面的词语，注意加点的字，你有什么发现？</a:t>
              </a:r>
            </a:p>
          </p:txBody>
        </p:sp>
        <p:pic>
          <p:nvPicPr>
            <p:cNvPr id="8195" name="图片 5"/>
            <p:cNvPicPr>
              <a:picLocks noChangeAspect="1" noChangeArrowheads="1"/>
            </p:cNvPicPr>
            <p:nvPr/>
          </p:nvPicPr>
          <p:blipFill>
            <a:blip r:embed="rId2" cstate="email"/>
            <a:srcRect/>
            <a:stretch>
              <a:fillRect/>
            </a:stretch>
          </p:blipFill>
          <p:spPr bwMode="auto">
            <a:xfrm>
              <a:off x="479263" y="1226278"/>
              <a:ext cx="501821" cy="4976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8196" name="矩形 7"/>
          <p:cNvSpPr>
            <a:spLocks noChangeArrowheads="1"/>
          </p:cNvSpPr>
          <p:nvPr/>
        </p:nvSpPr>
        <p:spPr bwMode="auto">
          <a:xfrm>
            <a:off x="1006475" y="2940051"/>
            <a:ext cx="7486650" cy="5999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吾盾之坚   坚固     弗能应     应答</a:t>
            </a:r>
          </a:p>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道旁李     道路     问其故     缘故</a:t>
            </a:r>
          </a:p>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冀复得兔   重复     守株待兔   守卫</a:t>
            </a:r>
          </a:p>
        </p:txBody>
      </p:sp>
      <p:sp>
        <p:nvSpPr>
          <p:cNvPr id="9" name="椭圆 8"/>
          <p:cNvSpPr/>
          <p:nvPr/>
        </p:nvSpPr>
        <p:spPr>
          <a:xfrm>
            <a:off x="2454275" y="3831167"/>
            <a:ext cx="123825"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0" name="椭圆 9"/>
          <p:cNvSpPr/>
          <p:nvPr/>
        </p:nvSpPr>
        <p:spPr>
          <a:xfrm>
            <a:off x="3484564" y="3831167"/>
            <a:ext cx="123825"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1" name="椭圆 10"/>
          <p:cNvSpPr/>
          <p:nvPr/>
        </p:nvSpPr>
        <p:spPr>
          <a:xfrm>
            <a:off x="6173789" y="3831167"/>
            <a:ext cx="122237"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2" name="椭圆 11"/>
          <p:cNvSpPr/>
          <p:nvPr/>
        </p:nvSpPr>
        <p:spPr>
          <a:xfrm>
            <a:off x="7607300" y="3831167"/>
            <a:ext cx="122238"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3" name="椭圆 12"/>
          <p:cNvSpPr/>
          <p:nvPr/>
        </p:nvSpPr>
        <p:spPr>
          <a:xfrm>
            <a:off x="1233489" y="4842933"/>
            <a:ext cx="122237"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4" name="椭圆 13"/>
          <p:cNvSpPr/>
          <p:nvPr/>
        </p:nvSpPr>
        <p:spPr>
          <a:xfrm>
            <a:off x="3484564" y="4842933"/>
            <a:ext cx="123825"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5" name="椭圆 14"/>
          <p:cNvSpPr/>
          <p:nvPr/>
        </p:nvSpPr>
        <p:spPr>
          <a:xfrm>
            <a:off x="6173789" y="4842933"/>
            <a:ext cx="122237"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6" name="椭圆 15"/>
          <p:cNvSpPr/>
          <p:nvPr/>
        </p:nvSpPr>
        <p:spPr>
          <a:xfrm>
            <a:off x="7988300" y="4842933"/>
            <a:ext cx="123825"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7" name="椭圆 16"/>
          <p:cNvSpPr/>
          <p:nvPr/>
        </p:nvSpPr>
        <p:spPr>
          <a:xfrm>
            <a:off x="1635125" y="5837767"/>
            <a:ext cx="123825"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8" name="椭圆 17"/>
          <p:cNvSpPr/>
          <p:nvPr/>
        </p:nvSpPr>
        <p:spPr>
          <a:xfrm>
            <a:off x="3894139" y="5837767"/>
            <a:ext cx="123825"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9" name="椭圆 18"/>
          <p:cNvSpPr/>
          <p:nvPr/>
        </p:nvSpPr>
        <p:spPr>
          <a:xfrm>
            <a:off x="5341939" y="5837767"/>
            <a:ext cx="122237"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0" name="椭圆 19"/>
          <p:cNvSpPr/>
          <p:nvPr/>
        </p:nvSpPr>
        <p:spPr>
          <a:xfrm>
            <a:off x="7607300" y="5837767"/>
            <a:ext cx="122238"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pic>
        <p:nvPicPr>
          <p:cNvPr id="8209" name="图片 1"/>
          <p:cNvPicPr>
            <a:picLocks noChangeAspect="1" noChangeArrowheads="1"/>
          </p:cNvPicPr>
          <p:nvPr/>
        </p:nvPicPr>
        <p:blipFill>
          <a:blip r:embed="rId3" cstate="email"/>
          <a:srcRect/>
          <a:stretch>
            <a:fillRect/>
          </a:stretch>
        </p:blipFill>
        <p:spPr bwMode="auto">
          <a:xfrm>
            <a:off x="2981325" y="567268"/>
            <a:ext cx="2840038" cy="728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795338" y="1056219"/>
            <a:ext cx="7553325" cy="7180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我发现：每组词语中的加点字意思相同。“吾盾之坚”和“坚固”中的“坚”都是“硬，坚固”的意思；</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弗能应”和“应答”中的“应”都是“回答”的意思；</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道旁李”和“道路”中的“道”都是“路”的意思；“问其故”和“缘故”中</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963614" y="1843619"/>
            <a:ext cx="7337425"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的“故”都是“原因”的意思；</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冀复得兔”和“重复”中的“复”都是“再，又”的意思；</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守株待兔”和“守卫”中的“守”都是“守候，看护”的意思。</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750889" y="937684"/>
            <a:ext cx="7740650" cy="2455097"/>
            <a:chOff x="479263" y="1129473"/>
            <a:chExt cx="7741495" cy="1841563"/>
          </a:xfrm>
        </p:grpSpPr>
        <p:sp>
          <p:nvSpPr>
            <p:cNvPr id="3" name="矩形 2"/>
            <p:cNvSpPr/>
            <p:nvPr/>
          </p:nvSpPr>
          <p:spPr>
            <a:xfrm>
              <a:off x="980968" y="1129473"/>
              <a:ext cx="7239790" cy="1841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读一读，注意加点的部分，你是否有过同样的体验？选择一种体验写一写。</a:t>
              </a:r>
            </a:p>
          </p:txBody>
        </p:sp>
        <p:pic>
          <p:nvPicPr>
            <p:cNvPr id="11267" name="图片 3"/>
            <p:cNvPicPr>
              <a:picLocks noChangeAspect="1" noChangeArrowheads="1"/>
            </p:cNvPicPr>
            <p:nvPr/>
          </p:nvPicPr>
          <p:blipFill>
            <a:blip r:embed="rId2" cstate="email"/>
            <a:srcRect/>
            <a:stretch>
              <a:fillRect/>
            </a:stretch>
          </p:blipFill>
          <p:spPr bwMode="auto">
            <a:xfrm>
              <a:off x="479263" y="1226278"/>
              <a:ext cx="501821" cy="4976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1268" name="矩形 4"/>
          <p:cNvSpPr>
            <a:spLocks noChangeArrowheads="1"/>
          </p:cNvSpPr>
          <p:nvPr/>
        </p:nvSpPr>
        <p:spPr bwMode="auto">
          <a:xfrm>
            <a:off x="1252538" y="2559052"/>
            <a:ext cx="7239000" cy="52118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楷体" panose="02010609060101010101" pitchFamily="49" charset="-122"/>
              <a:buChar char="◇"/>
              <a:defRPr/>
            </a:pP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二十来个勇敢的水手已经跳进了大海：四十秒钟</a:t>
            </a:r>
            <a:r>
              <a:rPr kumimoji="0" lang="en-US" altLang="zh-CN"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a:t>
            </a: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大家已经觉得时间太长了。等孩子一浮上来，水手们就立刻抓住了他，把他救上了甲板。</a:t>
            </a:r>
          </a:p>
        </p:txBody>
      </p:sp>
      <p:sp>
        <p:nvSpPr>
          <p:cNvPr id="6" name="椭圆 5"/>
          <p:cNvSpPr/>
          <p:nvPr/>
        </p:nvSpPr>
        <p:spPr>
          <a:xfrm>
            <a:off x="1939925" y="4195233"/>
            <a:ext cx="123825"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7" name="椭圆 6"/>
          <p:cNvSpPr/>
          <p:nvPr/>
        </p:nvSpPr>
        <p:spPr>
          <a:xfrm>
            <a:off x="2349500" y="4195233"/>
            <a:ext cx="123825"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8" name="椭圆 7"/>
          <p:cNvSpPr/>
          <p:nvPr/>
        </p:nvSpPr>
        <p:spPr>
          <a:xfrm>
            <a:off x="2752725" y="4195233"/>
            <a:ext cx="122238"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9" name="椭圆 8"/>
          <p:cNvSpPr/>
          <p:nvPr/>
        </p:nvSpPr>
        <p:spPr>
          <a:xfrm>
            <a:off x="3162300" y="4195233"/>
            <a:ext cx="122238"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0" name="椭圆 9"/>
          <p:cNvSpPr/>
          <p:nvPr/>
        </p:nvSpPr>
        <p:spPr>
          <a:xfrm>
            <a:off x="4389439" y="4195233"/>
            <a:ext cx="123825"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1" name="椭圆 10"/>
          <p:cNvSpPr/>
          <p:nvPr/>
        </p:nvSpPr>
        <p:spPr>
          <a:xfrm>
            <a:off x="4799014" y="4195233"/>
            <a:ext cx="123825"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2" name="椭圆 11"/>
          <p:cNvSpPr/>
          <p:nvPr/>
        </p:nvSpPr>
        <p:spPr>
          <a:xfrm>
            <a:off x="5202239" y="4195233"/>
            <a:ext cx="122237"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3" name="椭圆 12"/>
          <p:cNvSpPr/>
          <p:nvPr/>
        </p:nvSpPr>
        <p:spPr>
          <a:xfrm>
            <a:off x="5611814" y="4195233"/>
            <a:ext cx="122237"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4" name="椭圆 13"/>
          <p:cNvSpPr/>
          <p:nvPr/>
        </p:nvSpPr>
        <p:spPr>
          <a:xfrm>
            <a:off x="6015039" y="4195233"/>
            <a:ext cx="122237"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5" name="椭圆 14"/>
          <p:cNvSpPr/>
          <p:nvPr/>
        </p:nvSpPr>
        <p:spPr>
          <a:xfrm>
            <a:off x="6423026" y="4195233"/>
            <a:ext cx="123825"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6" name="椭圆 15"/>
          <p:cNvSpPr/>
          <p:nvPr/>
        </p:nvSpPr>
        <p:spPr>
          <a:xfrm>
            <a:off x="6826250" y="4195233"/>
            <a:ext cx="122238"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7" name="椭圆 16"/>
          <p:cNvSpPr/>
          <p:nvPr/>
        </p:nvSpPr>
        <p:spPr>
          <a:xfrm>
            <a:off x="7250114" y="4195233"/>
            <a:ext cx="122237"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8" name="椭圆 17"/>
          <p:cNvSpPr/>
          <p:nvPr/>
        </p:nvSpPr>
        <p:spPr>
          <a:xfrm>
            <a:off x="7645400" y="4195233"/>
            <a:ext cx="122238"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9" name="椭圆 18"/>
          <p:cNvSpPr/>
          <p:nvPr/>
        </p:nvSpPr>
        <p:spPr>
          <a:xfrm>
            <a:off x="8080376" y="4195233"/>
            <a:ext cx="123825"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0" name="椭圆 19"/>
          <p:cNvSpPr/>
          <p:nvPr/>
        </p:nvSpPr>
        <p:spPr>
          <a:xfrm>
            <a:off x="1939925" y="5103285"/>
            <a:ext cx="123825"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矩形 1"/>
          <p:cNvSpPr>
            <a:spLocks noChangeArrowheads="1"/>
          </p:cNvSpPr>
          <p:nvPr/>
        </p:nvSpPr>
        <p:spPr bwMode="auto">
          <a:xfrm>
            <a:off x="819150" y="1921934"/>
            <a:ext cx="7766050" cy="3505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609600" marR="0" lvl="0" indent="-609600" algn="l" defTabSz="1219200" rtl="0" eaLnBrk="1" fontAlgn="base" latinLnBrk="0" hangingPunct="1">
              <a:lnSpc>
                <a:spcPct val="130000"/>
              </a:lnSpc>
              <a:spcBef>
                <a:spcPct val="0"/>
              </a:spcBef>
              <a:spcAft>
                <a:spcPct val="0"/>
              </a:spcAft>
              <a:buClrTx/>
              <a:buSzTx/>
              <a:buFont typeface="楷体" panose="02010609060101010101" pitchFamily="49" charset="-122"/>
              <a:buChar char="◇"/>
              <a:defRPr/>
            </a:pP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几万年，几十万年，几百万年，时间一转眼就过去了。成千上万只绿翅膀的苍蝇和八只脚的蜘蛛来了又去了。</a:t>
            </a:r>
          </a:p>
        </p:txBody>
      </p:sp>
      <p:sp>
        <p:nvSpPr>
          <p:cNvPr id="3" name="椭圆 2"/>
          <p:cNvSpPr/>
          <p:nvPr/>
        </p:nvSpPr>
        <p:spPr>
          <a:xfrm>
            <a:off x="1474789" y="2705100"/>
            <a:ext cx="122237"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4" name="椭圆 3"/>
          <p:cNvSpPr/>
          <p:nvPr/>
        </p:nvSpPr>
        <p:spPr>
          <a:xfrm>
            <a:off x="1905000" y="2705100"/>
            <a:ext cx="122238"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5" name="椭圆 4"/>
          <p:cNvSpPr/>
          <p:nvPr/>
        </p:nvSpPr>
        <p:spPr>
          <a:xfrm>
            <a:off x="2333626" y="2705100"/>
            <a:ext cx="123825"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6" name="椭圆 5"/>
          <p:cNvSpPr/>
          <p:nvPr/>
        </p:nvSpPr>
        <p:spPr>
          <a:xfrm>
            <a:off x="1474789" y="3558118"/>
            <a:ext cx="122237"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7" name="椭圆 6"/>
          <p:cNvSpPr/>
          <p:nvPr/>
        </p:nvSpPr>
        <p:spPr>
          <a:xfrm>
            <a:off x="1905000" y="3558118"/>
            <a:ext cx="122238"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8" name="椭圆 7"/>
          <p:cNvSpPr/>
          <p:nvPr/>
        </p:nvSpPr>
        <p:spPr>
          <a:xfrm>
            <a:off x="2306639" y="3558118"/>
            <a:ext cx="123825"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9" name="椭圆 8"/>
          <p:cNvSpPr/>
          <p:nvPr/>
        </p:nvSpPr>
        <p:spPr>
          <a:xfrm>
            <a:off x="2709864" y="3558118"/>
            <a:ext cx="122237"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0" name="椭圆 9"/>
          <p:cNvSpPr/>
          <p:nvPr/>
        </p:nvSpPr>
        <p:spPr>
          <a:xfrm>
            <a:off x="5153025" y="2705100"/>
            <a:ext cx="122238"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1" name="椭圆 10"/>
          <p:cNvSpPr/>
          <p:nvPr/>
        </p:nvSpPr>
        <p:spPr>
          <a:xfrm>
            <a:off x="5583239" y="2705100"/>
            <a:ext cx="122237"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2" name="椭圆 11"/>
          <p:cNvSpPr/>
          <p:nvPr/>
        </p:nvSpPr>
        <p:spPr>
          <a:xfrm>
            <a:off x="5984875" y="2705100"/>
            <a:ext cx="122238"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3" name="椭圆 12"/>
          <p:cNvSpPr/>
          <p:nvPr/>
        </p:nvSpPr>
        <p:spPr>
          <a:xfrm>
            <a:off x="6388100" y="2705100"/>
            <a:ext cx="122238"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4" name="椭圆 13"/>
          <p:cNvSpPr/>
          <p:nvPr/>
        </p:nvSpPr>
        <p:spPr>
          <a:xfrm>
            <a:off x="7226300" y="2705100"/>
            <a:ext cx="123825"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5" name="椭圆 14"/>
          <p:cNvSpPr/>
          <p:nvPr/>
        </p:nvSpPr>
        <p:spPr>
          <a:xfrm>
            <a:off x="7629525" y="2705100"/>
            <a:ext cx="122238"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6" name="椭圆 15"/>
          <p:cNvSpPr/>
          <p:nvPr/>
        </p:nvSpPr>
        <p:spPr>
          <a:xfrm>
            <a:off x="8032750" y="2705100"/>
            <a:ext cx="122238"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7" name="椭圆 16"/>
          <p:cNvSpPr/>
          <p:nvPr/>
        </p:nvSpPr>
        <p:spPr>
          <a:xfrm>
            <a:off x="3152776" y="3558118"/>
            <a:ext cx="123825"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8" name="椭圆 17"/>
          <p:cNvSpPr/>
          <p:nvPr/>
        </p:nvSpPr>
        <p:spPr>
          <a:xfrm>
            <a:off x="3556000" y="3558118"/>
            <a:ext cx="122238" cy="165100"/>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9" name="椭圆 18"/>
          <p:cNvSpPr/>
          <p:nvPr/>
        </p:nvSpPr>
        <p:spPr>
          <a:xfrm>
            <a:off x="3152775" y="2705100"/>
            <a:ext cx="122238"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0" name="椭圆 19"/>
          <p:cNvSpPr/>
          <p:nvPr/>
        </p:nvSpPr>
        <p:spPr>
          <a:xfrm>
            <a:off x="3582989" y="2705100"/>
            <a:ext cx="122237"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1" name="椭圆 20"/>
          <p:cNvSpPr/>
          <p:nvPr/>
        </p:nvSpPr>
        <p:spPr>
          <a:xfrm>
            <a:off x="3984625" y="2705100"/>
            <a:ext cx="122238"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2" name="椭圆 21"/>
          <p:cNvSpPr/>
          <p:nvPr/>
        </p:nvSpPr>
        <p:spPr>
          <a:xfrm>
            <a:off x="4387850" y="2705100"/>
            <a:ext cx="122238" cy="162984"/>
          </a:xfrm>
          <a:prstGeom prst="ellipse">
            <a:avLst/>
          </a:prstGeom>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图片 2"/>
          <p:cNvPicPr>
            <a:picLocks noChangeAspect="1" noChangeArrowheads="1"/>
          </p:cNvPicPr>
          <p:nvPr/>
        </p:nvPicPr>
        <p:blipFill>
          <a:blip r:embed="rId2"/>
          <a:srcRect/>
          <a:stretch>
            <a:fillRect/>
          </a:stretch>
        </p:blipFill>
        <p:spPr bwMode="auto">
          <a:xfrm>
            <a:off x="7204075" y="2002368"/>
            <a:ext cx="1398588" cy="28532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矩形 3"/>
          <p:cNvSpPr/>
          <p:nvPr/>
        </p:nvSpPr>
        <p:spPr>
          <a:xfrm>
            <a:off x="669925" y="787400"/>
            <a:ext cx="6796088" cy="74789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0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我发现：第一个句子中的“四十秒钟”本是表示很短的时间，却让“大家已经觉得时间太长了”，体现了人们救孩子的焦急心理；第二个句子中的“几万年，几十万年，几百万年”本是表示很长的时间，却让人感觉“一转眼就过去了”，体现了世界的变化之快。</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2217738" y="990602"/>
            <a:ext cx="6469062" cy="6393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我会写：那天，音乐老师要我们轮流上台唱歌，胆小的我忐忑不安地走上讲台，小声唱着刚学的歌曲。时间似乎故意和我作对</a:t>
            </a:r>
            <a:r>
              <a:rPr kumimoji="0" lang="en-US" altLang="zh-CN" sz="4265" b="1" i="0" u="none" strike="noStrike" kern="1200" cap="none" spc="0" normalizeH="0" baseline="0" noProof="0" dirty="0">
                <a:ln>
                  <a:noFill/>
                </a:ln>
                <a:solidFill>
                  <a:prstClr val="black"/>
                </a:solidFill>
                <a:effectLst/>
                <a:uLnTx/>
                <a:uFillTx/>
                <a:latin typeface="等线 Light" panose="02010600030101010101" pitchFamily="2" charset="-122"/>
                <a:ea typeface="等线 Light" panose="02010600030101010101" pitchFamily="2" charset="-122"/>
                <a:cs typeface="+mn-cs"/>
              </a:rPr>
              <a:t>——</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走得慢极了，几分钟对于我来说，简直就像一个世纪那么漫长。</a:t>
            </a:r>
          </a:p>
        </p:txBody>
      </p:sp>
      <p:pic>
        <p:nvPicPr>
          <p:cNvPr id="14338" name="图片 4"/>
          <p:cNvPicPr>
            <a:picLocks noChangeAspect="1" noChangeArrowheads="1"/>
          </p:cNvPicPr>
          <p:nvPr/>
        </p:nvPicPr>
        <p:blipFill>
          <a:blip r:embed="rId2"/>
          <a:srcRect/>
          <a:stretch>
            <a:fillRect/>
          </a:stretch>
        </p:blipFill>
        <p:spPr bwMode="auto">
          <a:xfrm>
            <a:off x="550864" y="2012952"/>
            <a:ext cx="1644650" cy="27029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812801" y="1617134"/>
            <a:ext cx="7697788" cy="4817857"/>
            <a:chOff x="479263" y="1129473"/>
            <a:chExt cx="7724439" cy="3612918"/>
          </a:xfrm>
        </p:grpSpPr>
        <p:sp>
          <p:nvSpPr>
            <p:cNvPr id="3" name="矩形 2"/>
            <p:cNvSpPr/>
            <p:nvPr/>
          </p:nvSpPr>
          <p:spPr>
            <a:xfrm>
              <a:off x="981057" y="1129473"/>
              <a:ext cx="7222645" cy="36129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下面的材料节选自叶圣陶先生为一位中学生修改的作文，读一读，具体说说叶圣陶先生是怎样修改这篇作文的。（原文略，见教材第</a:t>
              </a: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91—92</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页）</a:t>
              </a:r>
            </a:p>
          </p:txBody>
        </p:sp>
        <p:pic>
          <p:nvPicPr>
            <p:cNvPr id="15363" name="图片 3"/>
            <p:cNvPicPr>
              <a:picLocks noChangeAspect="1" noChangeArrowheads="1"/>
            </p:cNvPicPr>
            <p:nvPr/>
          </p:nvPicPr>
          <p:blipFill>
            <a:blip r:embed="rId2" cstate="email"/>
            <a:srcRect/>
            <a:stretch>
              <a:fillRect/>
            </a:stretch>
          </p:blipFill>
          <p:spPr bwMode="auto">
            <a:xfrm>
              <a:off x="479263" y="1226278"/>
              <a:ext cx="501821" cy="4976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09626" y="825502"/>
            <a:ext cx="7796213"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    参考答案：叶圣陶先生对</a:t>
            </a:r>
            <a:r>
              <a:rPr kumimoji="0" lang="en-US" altLang="zh-CN"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a:t>
            </a:r>
            <a:r>
              <a:rPr kumimoji="0" lang="zh-CN" altLang="en-US"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一张画像</a:t>
            </a:r>
            <a:r>
              <a:rPr kumimoji="0" lang="en-US" altLang="zh-CN"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a:t>
            </a:r>
            <a:r>
              <a:rPr kumimoji="0" lang="zh-CN" altLang="en-US"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这篇作文做了仔细的推敲、修改，主要是从六个方面修改的，从中可以看出叶圣陶先生对工作一丝不苟的态度。</a:t>
            </a:r>
          </a:p>
        </p:txBody>
      </p:sp>
      <p:sp>
        <p:nvSpPr>
          <p:cNvPr id="3" name="矩形 2"/>
          <p:cNvSpPr/>
          <p:nvPr/>
        </p:nvSpPr>
        <p:spPr>
          <a:xfrm>
            <a:off x="809626" y="3833286"/>
            <a:ext cx="7796213"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    </a:t>
            </a:r>
            <a:r>
              <a:rPr kumimoji="0" lang="en-US" altLang="zh-CN"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1.</a:t>
            </a:r>
            <a:r>
              <a:rPr kumimoji="0" lang="zh-CN" altLang="en-US"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把用词不准确的地方改准确。如，把“一张画像”改为“一幅画像”；把“书皮”改为“课本的包书纸”等。</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9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631826" y="391584"/>
            <a:ext cx="7553325" cy="74789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    </a:t>
            </a:r>
            <a:r>
              <a:rPr kumimoji="0" lang="en-US" altLang="zh-CN"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2.</a:t>
            </a:r>
            <a:r>
              <a:rPr kumimoji="0" lang="zh-CN" altLang="en-US"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把不通顺的句子改通顺。如，把“口里还不住地呐喊”改为“从口里还吐出来几个字”等。</a:t>
            </a:r>
          </a:p>
          <a:p>
            <a:pPr marL="0" marR="0" lvl="0" indent="0" algn="l" defTabSz="1219200" rtl="0" eaLnBrk="1" fontAlgn="base" latinLnBrk="0" hangingPunct="1">
              <a:lnSpc>
                <a:spcPct val="120000"/>
              </a:lnSpc>
              <a:spcBef>
                <a:spcPts val="0"/>
              </a:spcBef>
              <a:spcAft>
                <a:spcPct val="0"/>
              </a:spcAft>
              <a:buClrTx/>
              <a:buSzTx/>
              <a:buFontTx/>
              <a:buNone/>
              <a:defRPr/>
            </a:pPr>
            <a:r>
              <a:rPr kumimoji="0" lang="en-US" altLang="zh-CN"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    3.</a:t>
            </a:r>
            <a:r>
              <a:rPr kumimoji="0" lang="zh-CN" altLang="en-US"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把长句改为短句，使表达更清楚，读起来朗朗上口。如，把“那站在门口手里拿着大三角板和大圆规的王老师，就是我们的新班主任”改为“我们的新班主任王老师站在教室门口，手里拿着大三角板和大圆规”。</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文本框 1"/>
          <p:cNvSpPr txBox="1">
            <a:spLocks noChangeArrowheads="1"/>
          </p:cNvSpPr>
          <p:nvPr/>
        </p:nvSpPr>
        <p:spPr bwMode="auto">
          <a:xfrm>
            <a:off x="942976" y="1164169"/>
            <a:ext cx="7129463" cy="77715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到了夏天，黄昏以后，我躺在坑边场院的地上，数天上的星星。有时候在古柳下面点起篝火，然后上树一摇，成群的知了飞落下来，比白天用嚼烂的麦粒去粘要容易得多。我天天晚上乐此不疲，天天盼望黄昏早早来临。</a:t>
            </a:r>
          </a:p>
        </p:txBody>
      </p:sp>
      <p:sp>
        <p:nvSpPr>
          <p:cNvPr id="7" name="文本框 6"/>
          <p:cNvSpPr txBox="1">
            <a:spLocks noChangeArrowheads="1"/>
          </p:cNvSpPr>
          <p:nvPr/>
        </p:nvSpPr>
        <p:spPr bwMode="auto">
          <a:xfrm>
            <a:off x="-18736" y="1263653"/>
            <a:ext cx="1037913" cy="19600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defTabSz="1219200" fontAlgn="base">
              <a:lnSpc>
                <a:spcPct val="130000"/>
              </a:lnSpc>
              <a:spcBef>
                <a:spcPct val="0"/>
              </a:spcBef>
              <a:spcAft>
                <a:spcPct val="0"/>
              </a:spcAft>
              <a:defRPr/>
            </a:pPr>
            <a:r>
              <a:rPr lang="zh-CN" altLang="en-US" sz="4265" b="1">
                <a:solidFill>
                  <a:srgbClr val="FF00FF"/>
                </a:solidFill>
                <a:latin typeface="黑体" panose="02010609060101010101" pitchFamily="49" charset="-122"/>
                <a:ea typeface="黑体" panose="02010609060101010101" pitchFamily="49" charset="-122"/>
              </a:rPr>
              <a:t>数星星</a:t>
            </a:r>
          </a:p>
        </p:txBody>
      </p:sp>
      <p:sp>
        <p:nvSpPr>
          <p:cNvPr id="8" name="文本框 7"/>
          <p:cNvSpPr txBox="1">
            <a:spLocks noChangeArrowheads="1"/>
          </p:cNvSpPr>
          <p:nvPr/>
        </p:nvSpPr>
        <p:spPr bwMode="auto">
          <a:xfrm>
            <a:off x="7960039" y="3621619"/>
            <a:ext cx="1037913" cy="18245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defTabSz="1219200" fontAlgn="base">
              <a:lnSpc>
                <a:spcPct val="130000"/>
              </a:lnSpc>
              <a:spcBef>
                <a:spcPct val="0"/>
              </a:spcBef>
              <a:spcAft>
                <a:spcPct val="0"/>
              </a:spcAft>
              <a:defRPr/>
            </a:pPr>
            <a:r>
              <a:rPr lang="zh-CN" altLang="en-US" sz="4265" b="1">
                <a:solidFill>
                  <a:srgbClr val="FF00FF"/>
                </a:solidFill>
                <a:latin typeface="黑体" panose="02010609060101010101" pitchFamily="49" charset="-122"/>
                <a:ea typeface="黑体" panose="02010609060101010101" pitchFamily="49" charset="-122"/>
              </a:rPr>
              <a:t>摇知了</a:t>
            </a:r>
          </a:p>
        </p:txBody>
      </p:sp>
      <p:sp>
        <p:nvSpPr>
          <p:cNvPr id="11" name="左中括号 10"/>
          <p:cNvSpPr/>
          <p:nvPr/>
        </p:nvSpPr>
        <p:spPr>
          <a:xfrm>
            <a:off x="1814513" y="1259419"/>
            <a:ext cx="144462" cy="768349"/>
          </a:xfrm>
          <a:prstGeom prst="leftBracket">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12" name="左中括号 11"/>
          <p:cNvSpPr/>
          <p:nvPr/>
        </p:nvSpPr>
        <p:spPr>
          <a:xfrm flipH="1">
            <a:off x="5976938" y="2142068"/>
            <a:ext cx="142875" cy="768351"/>
          </a:xfrm>
          <a:prstGeom prst="leftBracket">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13" name="左中括号 12"/>
          <p:cNvSpPr/>
          <p:nvPr/>
        </p:nvSpPr>
        <p:spPr>
          <a:xfrm>
            <a:off x="6300788" y="2142068"/>
            <a:ext cx="142875" cy="768351"/>
          </a:xfrm>
          <a:prstGeom prst="leftBracket">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14" name="左中括号 13"/>
          <p:cNvSpPr/>
          <p:nvPr/>
        </p:nvSpPr>
        <p:spPr>
          <a:xfrm flipH="1">
            <a:off x="4435476" y="4677835"/>
            <a:ext cx="144463" cy="768351"/>
          </a:xfrm>
          <a:prstGeom prst="leftBracket">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pic>
        <p:nvPicPr>
          <p:cNvPr id="26634" name="图片 20"/>
          <p:cNvPicPr>
            <a:picLocks noChangeAspect="1" noChangeArrowheads="1"/>
          </p:cNvPicPr>
          <p:nvPr/>
        </p:nvPicPr>
        <p:blipFill>
          <a:blip r:embed="rId2" cstate="email"/>
          <a:srcRect/>
          <a:stretch>
            <a:fillRect/>
          </a:stretch>
        </p:blipFill>
        <p:spPr bwMode="auto">
          <a:xfrm>
            <a:off x="3838576" y="9165168"/>
            <a:ext cx="1184275" cy="503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down)">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down)">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wipe(down)">
                                      <p:cBhvr>
                                        <p:cTn id="20" dur="500"/>
                                        <p:tgtEl>
                                          <p:spTgt spid="13"/>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wipe(down)">
                                      <p:cBhvr>
                                        <p:cTn id="23" dur="500"/>
                                        <p:tgtEl>
                                          <p:spTgt spid="14"/>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wipe(down)">
                                      <p:cBhvr>
                                        <p:cTn id="2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1" grpId="0" animBg="1"/>
      <p:bldP spid="12" grpId="0" animBg="1"/>
      <p:bldP spid="13" grpId="0" animBg="1"/>
      <p:bldP spid="14" grpId="0" animBg="1"/>
    </p:bldLst>
  </p:timing>
</p:sld>
</file>

<file path=ppt/slides/slide9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044576" y="1200151"/>
            <a:ext cx="7262813" cy="600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en-US" altLang="zh-CN"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    4.</a:t>
            </a:r>
            <a:r>
              <a:rPr kumimoji="0" lang="zh-CN" altLang="en-US"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删去重复啰唆的词句，使句子干净简洁。如，删掉“像拧成了一股黑绳”。</a:t>
            </a:r>
          </a:p>
          <a:p>
            <a:pPr marL="0" marR="0" lvl="0" indent="0" algn="l" defTabSz="1219200" rtl="0" eaLnBrk="1" fontAlgn="base" latinLnBrk="0" hangingPunct="1">
              <a:lnSpc>
                <a:spcPct val="120000"/>
              </a:lnSpc>
              <a:spcBef>
                <a:spcPts val="0"/>
              </a:spcBef>
              <a:spcAft>
                <a:spcPct val="0"/>
              </a:spcAft>
              <a:buClrTx/>
              <a:buSzTx/>
              <a:buFontTx/>
              <a:buNone/>
              <a:defRPr/>
            </a:pPr>
            <a:r>
              <a:rPr kumimoji="0" lang="en-US" altLang="zh-CN"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    5.</a:t>
            </a:r>
            <a:r>
              <a:rPr kumimoji="0" lang="zh-CN" altLang="en-US"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增添一些词句，使表达的意思更清楚、更完整。如，“他挺直了腰板望了望大家”改为“他走进教室</a:t>
            </a:r>
            <a:r>
              <a:rPr kumimoji="0" lang="en-US" altLang="en-US" sz="4000" b="1" i="0" u="none" strike="noStrike" kern="1200" cap="none" spc="0" normalizeH="0" baseline="0" noProof="0" dirty="0">
                <a:ln>
                  <a:noFill/>
                </a:ln>
                <a:solidFill>
                  <a:srgbClr val="3333FF"/>
                </a:solidFill>
                <a:effectLst/>
                <a:uLnTx/>
                <a:uFillTx/>
                <a:latin typeface="Arial" panose="020B0604020202020204" pitchFamily="34" charset="0"/>
                <a:ea typeface="宋体" panose="02010600030101010101" pitchFamily="2" charset="-122"/>
                <a:cs typeface="+mn-cs"/>
              </a:rPr>
              <a:t>，</a:t>
            </a:r>
            <a:r>
              <a:rPr kumimoji="0" lang="zh-CN" altLang="en-US"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挺直腰板望了望大家”</a:t>
            </a:r>
            <a:r>
              <a:rPr kumimoji="0" lang="en-US" altLang="en-US" sz="4000" b="1" i="0" u="none" strike="noStrike" kern="1200" cap="none" spc="0" normalizeH="0" baseline="0" noProof="0" dirty="0">
                <a:ln>
                  <a:noFill/>
                </a:ln>
                <a:solidFill>
                  <a:srgbClr val="3333FF"/>
                </a:solidFill>
                <a:effectLst/>
                <a:uLnTx/>
                <a:uFillTx/>
                <a:latin typeface="Arial" panose="020B0604020202020204" pitchFamily="34" charset="0"/>
                <a:ea typeface="宋体" panose="02010600030101010101" pitchFamily="2" charset="-122"/>
                <a:cs typeface="+mn-cs"/>
              </a:rPr>
              <a:t>。</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162050" y="1820335"/>
            <a:ext cx="6819900"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en-US" altLang="zh-CN"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    6.</a:t>
            </a:r>
            <a:r>
              <a:rPr kumimoji="0" lang="zh-CN" altLang="en-US" sz="40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改正错别字和使用不当的标点符号。如，作文中将“像”写成“象”以及多余的标点符号，叶圣陶先生都进行了改正。</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9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625475" y="1377951"/>
            <a:ext cx="557212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srgbClr val="3333FF"/>
                </a:solidFill>
                <a:effectLst/>
                <a:uLnTx/>
                <a:uFillTx/>
                <a:latin typeface="楷体" panose="02010609060101010101" pitchFamily="49" charset="-122"/>
                <a:ea typeface="楷体" panose="02010609060101010101" pitchFamily="49" charset="-122"/>
                <a:cs typeface="+mn-cs"/>
              </a:rPr>
              <a:t>◎莫道君行早</a:t>
            </a:r>
            <a:r>
              <a:rPr kumimoji="0" lang="en-US" altLang="en-US" sz="4265" b="1" i="0" u="none" strike="noStrike" kern="1200" cap="none" spc="0" normalizeH="0" baseline="0" noProof="0" dirty="0">
                <a:ln>
                  <a:noFill/>
                </a:ln>
                <a:solidFill>
                  <a:srgbClr val="3333FF"/>
                </a:solidFill>
                <a:effectLst/>
                <a:uLnTx/>
                <a:uFillTx/>
                <a:latin typeface="楷体" panose="02010609060101010101" pitchFamily="49" charset="-122"/>
                <a:ea typeface="宋体" panose="02010600030101010101" pitchFamily="2" charset="-122"/>
                <a:cs typeface="+mn-cs"/>
              </a:rPr>
              <a:t>，</a:t>
            </a:r>
            <a:r>
              <a:rPr kumimoji="0" lang="zh-CN" altLang="en-US" sz="4265" b="1" i="0" u="none" strike="noStrike" kern="1200" cap="none" spc="0" normalizeH="0" baseline="0" noProof="0" dirty="0">
                <a:ln>
                  <a:noFill/>
                </a:ln>
                <a:solidFill>
                  <a:srgbClr val="3333FF"/>
                </a:solidFill>
                <a:effectLst/>
                <a:uLnTx/>
                <a:uFillTx/>
                <a:latin typeface="楷体" panose="02010609060101010101" pitchFamily="49" charset="-122"/>
                <a:ea typeface="楷体" panose="02010609060101010101" pitchFamily="49" charset="-122"/>
                <a:cs typeface="+mn-cs"/>
              </a:rPr>
              <a:t>更有早行人</a:t>
            </a:r>
            <a:r>
              <a:rPr kumimoji="0" lang="en-US" altLang="en-US" sz="4265" b="1" i="0" u="none" strike="noStrike" kern="1200" cap="none" spc="0" normalizeH="0" baseline="0" noProof="0" dirty="0">
                <a:ln>
                  <a:noFill/>
                </a:ln>
                <a:solidFill>
                  <a:srgbClr val="3333FF"/>
                </a:solidFill>
                <a:effectLst/>
                <a:uLnTx/>
                <a:uFillTx/>
                <a:latin typeface="楷体" panose="02010609060101010101" pitchFamily="49" charset="-122"/>
                <a:ea typeface="宋体" panose="02010600030101010101" pitchFamily="2" charset="-122"/>
                <a:cs typeface="+mn-cs"/>
              </a:rPr>
              <a:t>。</a:t>
            </a:r>
            <a:endParaRPr kumimoji="0" lang="zh-CN" altLang="en-US" sz="4265" b="1" i="0" u="none" strike="noStrike" kern="1200" cap="none" spc="0" normalizeH="0" baseline="0" noProof="0" dirty="0">
              <a:ln>
                <a:noFill/>
              </a:ln>
              <a:solidFill>
                <a:srgbClr val="3333FF"/>
              </a:solidFill>
              <a:effectLst/>
              <a:uLnTx/>
              <a:uFillTx/>
              <a:latin typeface="楷体" panose="02010609060101010101" pitchFamily="49" charset="-122"/>
              <a:ea typeface="楷体" panose="02010609060101010101" pitchFamily="49" charset="-122"/>
              <a:cs typeface="+mn-cs"/>
            </a:endParaRPr>
          </a:p>
        </p:txBody>
      </p:sp>
      <p:sp>
        <p:nvSpPr>
          <p:cNvPr id="4" name="矩形 3"/>
          <p:cNvSpPr/>
          <p:nvPr/>
        </p:nvSpPr>
        <p:spPr>
          <a:xfrm>
            <a:off x="992189" y="2209800"/>
            <a:ext cx="7739062"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别说你出发得早，还有比你更早的人。</a:t>
            </a:r>
          </a:p>
        </p:txBody>
      </p:sp>
      <p:sp>
        <p:nvSpPr>
          <p:cNvPr id="5" name="矩形 4"/>
          <p:cNvSpPr/>
          <p:nvPr/>
        </p:nvSpPr>
        <p:spPr>
          <a:xfrm>
            <a:off x="625475" y="3160185"/>
            <a:ext cx="557212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srgbClr val="3333FF"/>
                </a:solidFill>
                <a:effectLst/>
                <a:uLnTx/>
                <a:uFillTx/>
                <a:latin typeface="楷体" panose="02010609060101010101" pitchFamily="49" charset="-122"/>
                <a:ea typeface="楷体" panose="02010609060101010101" pitchFamily="49" charset="-122"/>
                <a:cs typeface="+mn-cs"/>
              </a:rPr>
              <a:t>◎近水知鱼性，近山识鸟音</a:t>
            </a:r>
            <a:r>
              <a:rPr kumimoji="0" lang="en-US" altLang="en-US" sz="4265" b="1" i="0" u="none" strike="noStrike" kern="1200" cap="none" spc="0" normalizeH="0" baseline="0" noProof="0" dirty="0">
                <a:ln>
                  <a:noFill/>
                </a:ln>
                <a:solidFill>
                  <a:srgbClr val="3333FF"/>
                </a:solidFill>
                <a:effectLst/>
                <a:uLnTx/>
                <a:uFillTx/>
                <a:latin typeface="楷体" panose="02010609060101010101" pitchFamily="49" charset="-122"/>
                <a:ea typeface="宋体" panose="02010600030101010101" pitchFamily="2" charset="-122"/>
                <a:cs typeface="+mn-cs"/>
              </a:rPr>
              <a:t>。</a:t>
            </a:r>
            <a:endParaRPr kumimoji="0" lang="zh-CN" altLang="en-US" sz="4265" b="1" i="0" u="none" strike="noStrike" kern="1200" cap="none" spc="0" normalizeH="0" baseline="0" noProof="0" dirty="0">
              <a:ln>
                <a:noFill/>
              </a:ln>
              <a:solidFill>
                <a:srgbClr val="3333FF"/>
              </a:solidFill>
              <a:effectLst/>
              <a:uLnTx/>
              <a:uFillTx/>
              <a:latin typeface="楷体" panose="02010609060101010101" pitchFamily="49" charset="-122"/>
              <a:ea typeface="楷体" panose="02010609060101010101" pitchFamily="49" charset="-122"/>
              <a:cs typeface="+mn-cs"/>
            </a:endParaRPr>
          </a:p>
        </p:txBody>
      </p:sp>
      <p:sp>
        <p:nvSpPr>
          <p:cNvPr id="6" name="矩形 5"/>
          <p:cNvSpPr/>
          <p:nvPr/>
        </p:nvSpPr>
        <p:spPr>
          <a:xfrm>
            <a:off x="985839" y="3894668"/>
            <a:ext cx="7740650"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临近水边，时间长了，就会懂得水中鱼的习性；靠近山林，时间长了，就会知道林中鸟儿的习性。</a:t>
            </a:r>
          </a:p>
        </p:txBody>
      </p:sp>
      <p:pic>
        <p:nvPicPr>
          <p:cNvPr id="20485" name="图片 1"/>
          <p:cNvPicPr>
            <a:picLocks noChangeAspect="1" noChangeArrowheads="1"/>
          </p:cNvPicPr>
          <p:nvPr/>
        </p:nvPicPr>
        <p:blipFill>
          <a:blip r:embed="rId2" cstate="email"/>
          <a:srcRect/>
          <a:stretch>
            <a:fillRect/>
          </a:stretch>
        </p:blipFill>
        <p:spPr bwMode="auto">
          <a:xfrm>
            <a:off x="3325814" y="571501"/>
            <a:ext cx="2363787" cy="728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randombar(horizont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9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644525" y="1377951"/>
            <a:ext cx="557212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srgbClr val="3333FF"/>
                </a:solidFill>
                <a:effectLst/>
                <a:uLnTx/>
                <a:uFillTx/>
                <a:latin typeface="楷体" panose="02010609060101010101" pitchFamily="49" charset="-122"/>
                <a:ea typeface="楷体" panose="02010609060101010101" pitchFamily="49" charset="-122"/>
                <a:cs typeface="+mn-cs"/>
              </a:rPr>
              <a:t>◎路遥知马力，日久见人心</a:t>
            </a:r>
            <a:r>
              <a:rPr kumimoji="0" lang="en-US" altLang="en-US" sz="4265" b="1" i="0" u="none" strike="noStrike" kern="1200" cap="none" spc="0" normalizeH="0" baseline="0" noProof="0" dirty="0">
                <a:ln>
                  <a:noFill/>
                </a:ln>
                <a:solidFill>
                  <a:srgbClr val="3333FF"/>
                </a:solidFill>
                <a:effectLst/>
                <a:uLnTx/>
                <a:uFillTx/>
                <a:latin typeface="楷体" panose="02010609060101010101" pitchFamily="49" charset="-122"/>
                <a:ea typeface="宋体" panose="02010600030101010101" pitchFamily="2" charset="-122"/>
                <a:cs typeface="+mn-cs"/>
              </a:rPr>
              <a:t>。</a:t>
            </a:r>
            <a:endParaRPr kumimoji="0" lang="zh-CN" altLang="en-US" sz="4265" b="1" i="0" u="none" strike="noStrike" kern="1200" cap="none" spc="0" normalizeH="0" baseline="0" noProof="0" dirty="0">
              <a:ln>
                <a:noFill/>
              </a:ln>
              <a:solidFill>
                <a:srgbClr val="3333FF"/>
              </a:solidFill>
              <a:effectLst/>
              <a:uLnTx/>
              <a:uFillTx/>
              <a:latin typeface="楷体" panose="02010609060101010101" pitchFamily="49" charset="-122"/>
              <a:ea typeface="楷体" panose="02010609060101010101" pitchFamily="49" charset="-122"/>
              <a:cs typeface="+mn-cs"/>
            </a:endParaRPr>
          </a:p>
        </p:txBody>
      </p:sp>
      <p:sp>
        <p:nvSpPr>
          <p:cNvPr id="3" name="矩形 2"/>
          <p:cNvSpPr/>
          <p:nvPr/>
        </p:nvSpPr>
        <p:spPr>
          <a:xfrm>
            <a:off x="1063625" y="2601385"/>
            <a:ext cx="7439025"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路途遥远，才能知道马的力气的大小；经历的事情多了，时间长了，才可识别人心的善恶好坏。</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9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矩形 1"/>
          <p:cNvSpPr>
            <a:spLocks noChangeArrowheads="1"/>
          </p:cNvSpPr>
          <p:nvPr/>
        </p:nvSpPr>
        <p:spPr bwMode="auto">
          <a:xfrm>
            <a:off x="709613" y="901701"/>
            <a:ext cx="557212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◎读书须用意，一字值千金。</a:t>
            </a:r>
          </a:p>
        </p:txBody>
      </p:sp>
      <p:sp>
        <p:nvSpPr>
          <p:cNvPr id="3" name="矩形 2"/>
          <p:cNvSpPr/>
          <p:nvPr/>
        </p:nvSpPr>
        <p:spPr>
          <a:xfrm>
            <a:off x="1128714" y="1735667"/>
            <a:ext cx="74358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读书一定要用心，这样一来，才会文辞精妙，一字千金。</a:t>
            </a:r>
          </a:p>
        </p:txBody>
      </p:sp>
      <p:sp>
        <p:nvSpPr>
          <p:cNvPr id="4" name="矩形 3"/>
          <p:cNvSpPr>
            <a:spLocks noChangeArrowheads="1"/>
          </p:cNvSpPr>
          <p:nvPr/>
        </p:nvSpPr>
        <p:spPr bwMode="auto">
          <a:xfrm>
            <a:off x="709613" y="3454401"/>
            <a:ext cx="557212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3333FF"/>
                </a:solidFill>
                <a:effectLst/>
                <a:uLnTx/>
                <a:uFillTx/>
                <a:latin typeface="楷体" panose="02010609060101010101" pitchFamily="49" charset="-122"/>
                <a:ea typeface="楷体" panose="02010609060101010101" pitchFamily="49" charset="-122"/>
                <a:cs typeface="+mn-cs"/>
              </a:rPr>
              <a:t>◎听君一席话，胜读十年书。</a:t>
            </a:r>
          </a:p>
        </p:txBody>
      </p:sp>
      <p:sp>
        <p:nvSpPr>
          <p:cNvPr id="5" name="矩形 4"/>
          <p:cNvSpPr/>
          <p:nvPr/>
        </p:nvSpPr>
        <p:spPr>
          <a:xfrm>
            <a:off x="1128714" y="4250267"/>
            <a:ext cx="743585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听你所说的一番话，比读了十年书还有用。</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randombar(horizontal)">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9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noChangeArrowheads="1"/>
          </p:cNvPicPr>
          <p:nvPr/>
        </p:nvPicPr>
        <p:blipFill>
          <a:blip r:embed="rId2"/>
          <a:srcRect/>
          <a:stretch>
            <a:fillRect/>
          </a:stretch>
        </p:blipFill>
        <p:spPr bwMode="auto">
          <a:xfrm>
            <a:off x="676275" y="1928286"/>
            <a:ext cx="2698750" cy="3001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矩形 4"/>
          <p:cNvSpPr/>
          <p:nvPr/>
        </p:nvSpPr>
        <p:spPr>
          <a:xfrm>
            <a:off x="3146425" y="1653117"/>
            <a:ext cx="5386388" cy="45243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我发现：这些句子都出自</a:t>
            </a:r>
            <a:r>
              <a:rPr kumimoji="0" lang="en-US" altLang="zh-CN"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zh-CN" altLang="en-US"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增广贤文</a:t>
            </a:r>
            <a:r>
              <a:rPr kumimoji="0" lang="en-US" altLang="zh-CN"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r>
              <a:rPr kumimoji="0" lang="zh-CN" altLang="en-US"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，是常用的俗语，都蕴含着一些深刻的道理。</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9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938213" y="749301"/>
            <a:ext cx="7402512" cy="71835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8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rPr>
              <a:t>我的拓展：</a:t>
            </a:r>
            <a:endParaRPr kumimoji="0" lang="en-US" altLang="zh-CN" sz="4800" b="1" i="0" u="none" strike="noStrike" kern="1200" cap="none" spc="0" normalizeH="0" baseline="0" noProof="0" dirty="0">
              <a:ln>
                <a:noFill/>
              </a:ln>
              <a:solidFill>
                <a:srgbClr val="3333FF"/>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20000"/>
              </a:lnSpc>
              <a:spcBef>
                <a:spcPts val="0"/>
              </a:spcBef>
              <a:spcAft>
                <a:spcPct val="0"/>
              </a:spcAft>
              <a:buClrTx/>
              <a:buSzTx/>
              <a:buFontTx/>
              <a:buNone/>
              <a:defRPr/>
            </a:pPr>
            <a:r>
              <a:rPr kumimoji="0" lang="en-US" altLang="zh-CN"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a:t>
            </a:r>
            <a:r>
              <a:rPr kumimoji="0" lang="zh-CN" altLang="en-US"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责人之心责己，恕己之心恕人。</a:t>
            </a:r>
            <a:endParaRPr kumimoji="0" lang="en-US" altLang="zh-CN"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人无远虑，必有近忧。</a:t>
            </a:r>
            <a:endParaRPr kumimoji="0" lang="en-US" altLang="zh-CN"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平生只会量人短，何不回头把自量。</a:t>
            </a:r>
            <a:endParaRPr kumimoji="0" lang="en-US" altLang="zh-CN"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endParaRPr>
          </a:p>
          <a:p>
            <a:pPr marL="0" marR="0" lvl="0" indent="0" algn="l" defTabSz="1219200" rtl="0" eaLnBrk="1" fontAlgn="base" latinLnBrk="0" hangingPunct="1">
              <a:lnSpc>
                <a:spcPct val="120000"/>
              </a:lnSpc>
              <a:spcBef>
                <a:spcPts val="0"/>
              </a:spcBef>
              <a:spcAft>
                <a:spcPct val="0"/>
              </a:spcAft>
              <a:buClrTx/>
              <a:buSzTx/>
              <a:buFontTx/>
              <a:buNone/>
              <a:defRPr/>
            </a:pPr>
            <a:r>
              <a:rPr kumimoji="0" lang="zh-CN" altLang="en-US" sz="4800"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凡人不可貌相，海水不可斗量。</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114" y="250960"/>
            <a:ext cx="9221766" cy="701730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“部编本”语文教材解读</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“部编本”语文教材的编写背景。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（一）教材要体现国家意识、主流意识形态、党的认同，体现立德树人从娃娃抓起。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（二）体现核心素养，中国学生发展核心素养包括社会责任，国家认同、国际理解、人文底蕴、科学精神、审美情趣、学会学习、身心健康、实践创新。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（三）语文、道德与法制、历史三个学科教材统编是大趋势。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（四）“一标多本”教材质量参差不齐，“部编本”力图起到示范作用。 二、“部编本”教材的编写理念：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（一）体现核心价值观，做到“整体规划，有机渗透”。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（二）接地气，满足一线需要，对教学弊病起纠偏作用。提倡全民阅读，注重两个延伸：往课外阅读延伸，往语文生活延伸。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（三）加强了教材编写的科学性，编研结合。 （四）贴近当代学生生活，体现时代性。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“部编本”语文教材的七个创新点：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（一）选文创新：课文总数减少，减少汉语拼音的难度。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（二）单元结构创新</a:t>
            </a: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更加灵活的单元结构体制，综合性更强。 </a:t>
            </a: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（三）重视语文</a:t>
            </a: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pic>
        <p:nvPicPr>
          <p:cNvPr id="8" name="图片 7"/>
          <p:cNvPicPr>
            <a:picLocks noChangeAspect="1"/>
          </p:cNvPicPr>
          <p:nvPr/>
        </p:nvPicPr>
        <p:blipFill>
          <a:blip r:embed="rId2" cstate="email"/>
          <a:srcRect/>
          <a:stretch>
            <a:fillRect/>
          </a:stretch>
        </p:blipFill>
        <p:spPr bwMode="auto">
          <a:xfrm>
            <a:off x="5348" y="2"/>
            <a:ext cx="9139248" cy="6842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图片 58"/>
          <p:cNvPicPr>
            <a:picLocks noChangeAspect="1"/>
          </p:cNvPicPr>
          <p:nvPr/>
        </p:nvPicPr>
        <p:blipFill>
          <a:blip r:embed="rId3" cstate="email">
            <a:clrChange>
              <a:clrFrom>
                <a:srgbClr val="FFFFFF">
                  <a:alpha val="0"/>
                </a:srgbClr>
              </a:clrFrom>
              <a:clrTo>
                <a:srgbClr val="FFFFFF">
                  <a:alpha val="0"/>
                </a:srgbClr>
              </a:clrTo>
            </a:clrChange>
          </a:blip>
          <a:srcRect/>
          <a:stretch>
            <a:fillRect/>
          </a:stretch>
        </p:blipFill>
        <p:spPr bwMode="auto">
          <a:xfrm>
            <a:off x="5348" y="4297719"/>
            <a:ext cx="9136080" cy="2627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图片 2"/>
          <p:cNvPicPr>
            <a:picLocks noChangeAspect="1"/>
          </p:cNvPicPr>
          <p:nvPr/>
        </p:nvPicPr>
        <p:blipFill>
          <a:blip r:embed="rId4" cstate="print"/>
          <a:stretch>
            <a:fillRect/>
          </a:stretch>
        </p:blipFill>
        <p:spPr>
          <a:xfrm>
            <a:off x="7222738" y="3383708"/>
            <a:ext cx="1794878" cy="3386603"/>
          </a:xfrm>
          <a:prstGeom prst="rect">
            <a:avLst/>
          </a:prstGeom>
        </p:spPr>
      </p:pic>
      <p:pic>
        <p:nvPicPr>
          <p:cNvPr id="4" name="图片 57"/>
          <p:cNvPicPr>
            <a:picLocks noChangeAspect="1"/>
          </p:cNvPicPr>
          <p:nvPr/>
        </p:nvPicPr>
        <p:blipFill>
          <a:blip r:embed="rId5" cstate="email">
            <a:clrChange>
              <a:clrFrom>
                <a:srgbClr val="FFFFFF">
                  <a:alpha val="0"/>
                </a:srgbClr>
              </a:clrFrom>
              <a:clrTo>
                <a:srgbClr val="FFFFFF">
                  <a:alpha val="0"/>
                </a:srgbClr>
              </a:clrTo>
            </a:clrChange>
          </a:blip>
          <a:srcRect/>
          <a:stretch>
            <a:fillRect/>
          </a:stretch>
        </p:blipFill>
        <p:spPr bwMode="auto">
          <a:xfrm>
            <a:off x="114638" y="1352350"/>
            <a:ext cx="3164795" cy="5509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59"/>
          <p:cNvPicPr>
            <a:picLocks noChangeAspect="1"/>
          </p:cNvPicPr>
          <p:nvPr/>
        </p:nvPicPr>
        <p:blipFill>
          <a:blip r:embed="rId6" cstate="print">
            <a:clrChange>
              <a:clrFrom>
                <a:srgbClr val="FFFFFF">
                  <a:alpha val="0"/>
                </a:srgbClr>
              </a:clrFrom>
              <a:clrTo>
                <a:srgbClr val="FFFFFF">
                  <a:alpha val="0"/>
                </a:srgbClr>
              </a:clrTo>
            </a:clrChange>
          </a:blip>
          <a:srcRect/>
          <a:stretch>
            <a:fillRect/>
          </a:stretch>
        </p:blipFill>
        <p:spPr bwMode="auto">
          <a:xfrm>
            <a:off x="6516217" y="250960"/>
            <a:ext cx="2244109" cy="2080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图片 60"/>
          <p:cNvPicPr>
            <a:picLocks noChangeAspect="1"/>
          </p:cNvPicPr>
          <p:nvPr/>
        </p:nvPicPr>
        <p:blipFill>
          <a:blip r:embed="rId7" cstate="email">
            <a:clrChange>
              <a:clrFrom>
                <a:srgbClr val="633A0C">
                  <a:alpha val="0"/>
                </a:srgbClr>
              </a:clrFrom>
              <a:clrTo>
                <a:srgbClr val="633A0C">
                  <a:alpha val="0"/>
                </a:srgbClr>
              </a:clrTo>
            </a:clrChange>
          </a:blip>
          <a:srcRect/>
          <a:stretch>
            <a:fillRect/>
          </a:stretch>
        </p:blipFill>
        <p:spPr bwMode="auto">
          <a:xfrm>
            <a:off x="597" y="42240"/>
            <a:ext cx="2201656" cy="2044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4"/>
          <p:cNvSpPr txBox="1">
            <a:spLocks noChangeArrowheads="1"/>
          </p:cNvSpPr>
          <p:nvPr/>
        </p:nvSpPr>
        <p:spPr bwMode="auto">
          <a:xfrm rot="-164282">
            <a:off x="3464310" y="1271064"/>
            <a:ext cx="2945130" cy="3046970"/>
          </a:xfrm>
          <a:prstGeom prst="rect">
            <a:avLst/>
          </a:prstGeom>
          <a:noFill/>
          <a:ln>
            <a:noFill/>
          </a:ln>
        </p:spPr>
        <p:txBody>
          <a:bodyPr wrap="square" lIns="91422" tIns="45711" rIns="91422" bIns="45711">
            <a:spAutoFit/>
          </a:bodyPr>
          <a:lstStyle>
            <a:lvl1pPr eaLnBrk="0" hangingPunct="0">
              <a:defRPr sz="1700">
                <a:solidFill>
                  <a:srgbClr val="000000"/>
                </a:solidFill>
                <a:latin typeface="Arial" panose="020B0604020202020204" pitchFamily="34" charset="0"/>
                <a:ea typeface="宋体" panose="02010600030101010101" pitchFamily="2" charset="-122"/>
              </a:defRPr>
            </a:lvl1pPr>
            <a:lvl2pPr marL="742950" indent="-285750" eaLnBrk="0" hangingPunct="0">
              <a:defRPr sz="1700">
                <a:solidFill>
                  <a:srgbClr val="000000"/>
                </a:solidFill>
                <a:latin typeface="Arial" panose="020B0604020202020204" pitchFamily="34" charset="0"/>
                <a:ea typeface="宋体" panose="02010600030101010101" pitchFamily="2" charset="-122"/>
              </a:defRPr>
            </a:lvl2pPr>
            <a:lvl3pPr marL="1143000" indent="-228600" eaLnBrk="0" hangingPunct="0">
              <a:defRPr sz="1700">
                <a:solidFill>
                  <a:srgbClr val="000000"/>
                </a:solidFill>
                <a:latin typeface="Arial" panose="020B0604020202020204" pitchFamily="34" charset="0"/>
                <a:ea typeface="宋体" panose="02010600030101010101" pitchFamily="2" charset="-122"/>
              </a:defRPr>
            </a:lvl3pPr>
            <a:lvl4pPr marL="1600200" indent="-228600" eaLnBrk="0" hangingPunct="0">
              <a:defRPr sz="1700">
                <a:solidFill>
                  <a:srgbClr val="000000"/>
                </a:solidFill>
                <a:latin typeface="Arial" panose="020B0604020202020204" pitchFamily="34" charset="0"/>
                <a:ea typeface="宋体" panose="02010600030101010101" pitchFamily="2" charset="-122"/>
              </a:defRPr>
            </a:lvl4pPr>
            <a:lvl5pPr marL="2057400" indent="-228600" eaLnBrk="0" hangingPunct="0">
              <a:defRPr sz="1700">
                <a:solidFill>
                  <a:srgbClr val="000000"/>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700">
                <a:solidFill>
                  <a:srgbClr val="000000"/>
                </a:solidFill>
                <a:latin typeface="Arial" panose="020B0604020202020204" pitchFamily="34" charset="0"/>
                <a:ea typeface="宋体" panose="02010600030101010101" pitchFamily="2" charset="-122"/>
              </a:defRPr>
            </a:lvl9pPr>
          </a:lstStyle>
          <a:p>
            <a:pPr marL="0" marR="0" lvl="0" indent="0" algn="r" defTabSz="914400" rtl="0" eaLnBrk="1" fontAlgn="base" latinLnBrk="0" hangingPunct="1">
              <a:lnSpc>
                <a:spcPct val="100000"/>
              </a:lnSpc>
              <a:spcBef>
                <a:spcPct val="50000"/>
              </a:spcBef>
              <a:spcAft>
                <a:spcPct val="0"/>
              </a:spcAft>
              <a:buClrTx/>
              <a:buSzTx/>
              <a:buFontTx/>
              <a:buNone/>
              <a:defRPr/>
            </a:pPr>
            <a:r>
              <a:rPr kumimoji="0" lang="zh-CN" altLang="en-US" sz="9600" b="1" i="0" u="none" strike="noStrike" kern="1200" cap="none" spc="0" normalizeH="0" baseline="0" noProof="0" dirty="0">
                <a:ln>
                  <a:noFill/>
                </a:ln>
                <a:solidFill>
                  <a:srgbClr val="FFFFFF"/>
                </a:solidFill>
                <a:effectLst>
                  <a:glow rad="228600">
                    <a:srgbClr val="ED7D31">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下课啦</a:t>
            </a:r>
            <a:r>
              <a:rPr kumimoji="0" lang="zh-CN" altLang="en-US" sz="9600" b="1" i="0" u="none" strike="noStrike" kern="1200" cap="none" spc="0" normalizeH="0" baseline="0" noProof="0" dirty="0">
                <a:ln>
                  <a:noFill/>
                </a:ln>
                <a:solidFill>
                  <a:srgbClr val="FFFFFF"/>
                </a:solidFill>
                <a:effectLst>
                  <a:glow rad="228600">
                    <a:srgbClr val="FFC000">
                      <a:satMod val="175000"/>
                      <a:alpha val="40000"/>
                    </a:srgbClr>
                  </a:glow>
                  <a:innerShdw blurRad="63500" dist="50800">
                    <a:prstClr val="black">
                      <a:alpha val="50000"/>
                    </a:prstClr>
                  </a:innerShdw>
                </a:effectLst>
                <a:uLnTx/>
                <a:uFillTx/>
                <a:latin typeface="微软雅黑" panose="020B0503020204020204" charset="-122"/>
                <a:ea typeface="微软雅黑" panose="020B0503020204020204" charset="-122"/>
                <a:cs typeface="+mn-ea"/>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标题 1"/>
          <p:cNvSpPr txBox="1">
            <a:spLocks noChangeArrowheads="1"/>
          </p:cNvSpPr>
          <p:nvPr/>
        </p:nvSpPr>
        <p:spPr bwMode="auto">
          <a:xfrm>
            <a:off x="857251" y="2391835"/>
            <a:ext cx="7129463" cy="1037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en-US" altLang="zh-CN"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18</a:t>
            </a:r>
            <a:r>
              <a:rPr kumimoji="0" lang="zh-CN" altLang="en-US" sz="58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 威尼斯的小艇</a:t>
            </a:r>
          </a:p>
        </p:txBody>
      </p:sp>
    </p:spTree>
  </p:cSld>
  <p:clrMapOvr>
    <a:masterClrMapping/>
  </p:clrMapOvr>
</p:sld>
</file>

<file path=ppt/slides/slide9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145" name="图片 1"/>
          <p:cNvPicPr>
            <a:picLocks noChangeAspect="1" noChangeArrowheads="1"/>
          </p:cNvPicPr>
          <p:nvPr/>
        </p:nvPicPr>
        <p:blipFill>
          <a:blip r:embed="rId3"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TextBox 9"/>
          <p:cNvSpPr txBox="1">
            <a:spLocks noChangeArrowheads="1"/>
          </p:cNvSpPr>
          <p:nvPr/>
        </p:nvSpPr>
        <p:spPr bwMode="auto">
          <a:xfrm>
            <a:off x="3767139" y="673102"/>
            <a:ext cx="6372257"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水道</a:t>
            </a:r>
            <a:r>
              <a:rPr kumimoji="0" lang="en-US" altLang="zh-CN"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a:t>
            </a:r>
            <a:r>
              <a:rPr kumimoji="0" lang="zh-CN" altLang="en-US" sz="48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威尼斯的马路</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矩形 1"/>
          <p:cNvSpPr>
            <a:spLocks noChangeArrowheads="1"/>
          </p:cNvSpPr>
          <p:nvPr/>
        </p:nvSpPr>
        <p:spPr bwMode="auto">
          <a:xfrm>
            <a:off x="684214" y="836084"/>
            <a:ext cx="7559675" cy="1798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srgbClr val="000000"/>
                </a:solidFill>
                <a:latin typeface="宋体" panose="02010600030101010101" pitchFamily="2" charset="-122"/>
                <a:ea typeface="宋体" panose="02010600030101010101" pitchFamily="2" charset="-122"/>
              </a:rPr>
              <a:t>    我天天晚上乐此不疲，天天盼望黄昏早早来临。</a:t>
            </a:r>
          </a:p>
        </p:txBody>
      </p:sp>
      <p:sp>
        <p:nvSpPr>
          <p:cNvPr id="3" name="矩形 2"/>
          <p:cNvSpPr/>
          <p:nvPr/>
        </p:nvSpPr>
        <p:spPr>
          <a:xfrm>
            <a:off x="1909763" y="965200"/>
            <a:ext cx="1284326" cy="748666"/>
          </a:xfrm>
          <a:prstGeom prst="rect">
            <a:avLst/>
          </a:prstGeom>
        </p:spPr>
        <p:txBody>
          <a:bodyPr wrap="none">
            <a:spAutoFit/>
          </a:bodyPr>
          <a:lstStyle/>
          <a:p>
            <a:pPr defTabSz="1219200" eaLnBrk="0" fontAlgn="base" hangingPunct="0">
              <a:spcBef>
                <a:spcPct val="0"/>
              </a:spcBef>
              <a:spcAft>
                <a:spcPct val="0"/>
              </a:spcAft>
              <a:defRPr/>
            </a:pPr>
            <a:r>
              <a:rPr lang="zh-CN" altLang="en-US" sz="4265" b="1" dirty="0">
                <a:solidFill>
                  <a:srgbClr val="FF0000"/>
                </a:solidFill>
                <a:latin typeface="等线" panose="02010600030101010101" pitchFamily="2" charset="-122"/>
                <a:ea typeface="等线" panose="02010600030101010101" pitchFamily="2" charset="-122"/>
              </a:rPr>
              <a:t>天天</a:t>
            </a:r>
            <a:endParaRPr lang="zh-CN" altLang="en-US" sz="4265" dirty="0">
              <a:solidFill>
                <a:srgbClr val="FF0000"/>
              </a:solidFill>
              <a:latin typeface="Calibri" panose="020F0502020204030204" pitchFamily="34" charset="0"/>
              <a:ea typeface="宋体" panose="02010600030101010101" pitchFamily="2" charset="-122"/>
            </a:endParaRPr>
          </a:p>
        </p:txBody>
      </p:sp>
      <p:sp>
        <p:nvSpPr>
          <p:cNvPr id="4" name="矩形 3"/>
          <p:cNvSpPr/>
          <p:nvPr/>
        </p:nvSpPr>
        <p:spPr>
          <a:xfrm>
            <a:off x="3548063" y="956733"/>
            <a:ext cx="2383986" cy="748666"/>
          </a:xfrm>
          <a:prstGeom prst="rect">
            <a:avLst/>
          </a:prstGeom>
        </p:spPr>
        <p:txBody>
          <a:bodyPr wrap="none">
            <a:spAutoFit/>
          </a:bodyPr>
          <a:lstStyle/>
          <a:p>
            <a:pPr defTabSz="1219200" eaLnBrk="0" fontAlgn="base" hangingPunct="0">
              <a:spcBef>
                <a:spcPct val="0"/>
              </a:spcBef>
              <a:spcAft>
                <a:spcPct val="0"/>
              </a:spcAft>
              <a:defRPr/>
            </a:pPr>
            <a:r>
              <a:rPr lang="zh-CN" altLang="en-US" sz="4265" b="1" dirty="0">
                <a:solidFill>
                  <a:srgbClr val="FF0000"/>
                </a:solidFill>
                <a:latin typeface="等线" panose="02010600030101010101" pitchFamily="2" charset="-122"/>
                <a:ea typeface="等线" panose="02010600030101010101" pitchFamily="2" charset="-122"/>
              </a:rPr>
              <a:t>乐此不疲</a:t>
            </a:r>
            <a:endParaRPr lang="zh-CN" altLang="en-US" sz="4265" dirty="0">
              <a:solidFill>
                <a:srgbClr val="FF0000"/>
              </a:solidFill>
              <a:latin typeface="Calibri" panose="020F0502020204030204" pitchFamily="34" charset="0"/>
              <a:ea typeface="宋体" panose="02010600030101010101" pitchFamily="2" charset="-122"/>
            </a:endParaRPr>
          </a:p>
        </p:txBody>
      </p:sp>
      <p:sp>
        <p:nvSpPr>
          <p:cNvPr id="5" name="矩形 4"/>
          <p:cNvSpPr/>
          <p:nvPr/>
        </p:nvSpPr>
        <p:spPr>
          <a:xfrm>
            <a:off x="6400800" y="956733"/>
            <a:ext cx="1284326" cy="748666"/>
          </a:xfrm>
          <a:prstGeom prst="rect">
            <a:avLst/>
          </a:prstGeom>
        </p:spPr>
        <p:txBody>
          <a:bodyPr wrap="none">
            <a:spAutoFit/>
          </a:bodyPr>
          <a:lstStyle/>
          <a:p>
            <a:pPr defTabSz="1219200" eaLnBrk="0" fontAlgn="base" hangingPunct="0">
              <a:spcBef>
                <a:spcPct val="0"/>
              </a:spcBef>
              <a:spcAft>
                <a:spcPct val="0"/>
              </a:spcAft>
              <a:defRPr/>
            </a:pPr>
            <a:r>
              <a:rPr lang="zh-CN" altLang="en-US" sz="4265" b="1" dirty="0">
                <a:solidFill>
                  <a:srgbClr val="FF0000"/>
                </a:solidFill>
                <a:latin typeface="等线" panose="02010600030101010101" pitchFamily="2" charset="-122"/>
                <a:ea typeface="等线" panose="02010600030101010101" pitchFamily="2" charset="-122"/>
              </a:rPr>
              <a:t>盼望</a:t>
            </a:r>
            <a:endParaRPr lang="zh-CN" altLang="en-US" sz="4265" dirty="0">
              <a:solidFill>
                <a:srgbClr val="FF0000"/>
              </a:solidFill>
              <a:latin typeface="Calibri" panose="020F0502020204030204" pitchFamily="34" charset="0"/>
              <a:ea typeface="宋体" panose="02010600030101010101" pitchFamily="2" charset="-122"/>
            </a:endParaRPr>
          </a:p>
        </p:txBody>
      </p:sp>
      <p:sp>
        <p:nvSpPr>
          <p:cNvPr id="6" name="文本框 5"/>
          <p:cNvSpPr txBox="1"/>
          <p:nvPr/>
        </p:nvSpPr>
        <p:spPr>
          <a:xfrm>
            <a:off x="1509713" y="2654300"/>
            <a:ext cx="6915150" cy="1798826"/>
          </a:xfrm>
          <a:prstGeom prst="rect">
            <a:avLst/>
          </a:prstGeom>
          <a:noFill/>
        </p:spPr>
        <p:txBody>
          <a:bodyPr>
            <a:spAutoFit/>
          </a:bodyPr>
          <a:lstStyle/>
          <a:p>
            <a:pPr defTabSz="1219200" fontAlgn="base">
              <a:lnSpc>
                <a:spcPct val="130000"/>
              </a:lnSpc>
              <a:spcBef>
                <a:spcPct val="0"/>
              </a:spcBef>
              <a:spcAft>
                <a:spcPct val="0"/>
              </a:spcAft>
              <a:defRPr/>
            </a:pPr>
            <a:r>
              <a:rPr lang="zh-CN" altLang="en-US" sz="4265" b="1" dirty="0">
                <a:solidFill>
                  <a:srgbClr val="70AD47">
                    <a:lumMod val="75000"/>
                  </a:srgbClr>
                </a:solidFill>
                <a:latin typeface="黑体" panose="02010609060101010101" pitchFamily="49" charset="-122"/>
                <a:ea typeface="黑体" panose="02010609060101010101" pitchFamily="49" charset="-122"/>
              </a:rPr>
              <a:t>你从这几个词语中体会到了什么？</a:t>
            </a:r>
          </a:p>
        </p:txBody>
      </p:sp>
      <p:sp>
        <p:nvSpPr>
          <p:cNvPr id="7" name="文本框 6"/>
          <p:cNvSpPr txBox="1">
            <a:spLocks noChangeArrowheads="1"/>
          </p:cNvSpPr>
          <p:nvPr/>
        </p:nvSpPr>
        <p:spPr bwMode="auto">
          <a:xfrm>
            <a:off x="684214" y="3611034"/>
            <a:ext cx="7740650" cy="4358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en-US" altLang="zh-CN" sz="4265" b="1">
                <a:solidFill>
                  <a:srgbClr val="0000FF"/>
                </a:solidFill>
                <a:latin typeface="楷体" panose="02010609060101010101" pitchFamily="49" charset="-122"/>
                <a:ea typeface="楷体" panose="02010609060101010101" pitchFamily="49" charset="-122"/>
              </a:rPr>
              <a:t>    “</a:t>
            </a:r>
            <a:r>
              <a:rPr lang="zh-CN" altLang="en-US" sz="4265" b="1">
                <a:solidFill>
                  <a:srgbClr val="0000FF"/>
                </a:solidFill>
                <a:latin typeface="楷体" panose="02010609060101010101" pitchFamily="49" charset="-122"/>
                <a:ea typeface="楷体" panose="02010609060101010101" pitchFamily="49" charset="-122"/>
              </a:rPr>
              <a:t>天天”“乐此不疲”“盼望”写出了作者对童年夏夜数星星、摇知了的喜爱，也使我们感受到作者玩耍时的快乐。</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down)">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down)">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down)">
                                      <p:cBhvr>
                                        <p:cTn id="2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Lst>
  </p:timing>
</p:sld>
</file>

<file path=ppt/slides/slide9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193" name="图片 2"/>
          <p:cNvPicPr>
            <a:picLocks noChangeAspect="1" noChangeArrowheads="1"/>
          </p:cNvPicPr>
          <p:nvPr/>
        </p:nvPicPr>
        <p:blipFill>
          <a:blip r:embed="rId3"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Box 6"/>
          <p:cNvSpPr txBox="1">
            <a:spLocks noChangeArrowheads="1"/>
          </p:cNvSpPr>
          <p:nvPr/>
        </p:nvSpPr>
        <p:spPr bwMode="auto">
          <a:xfrm>
            <a:off x="963614" y="660402"/>
            <a:ext cx="6372257"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小艇</a:t>
            </a:r>
            <a:r>
              <a:rPr kumimoji="0" lang="en-US" altLang="zh-CN"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a:t>
            </a: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威尼斯的汽车</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41" name="图片 1"/>
          <p:cNvPicPr>
            <a:picLocks noChangeAspect="1" noChangeArrowheads="1"/>
          </p:cNvPicPr>
          <p:nvPr/>
        </p:nvPicPr>
        <p:blipFill>
          <a:blip r:embed="rId3"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圆角矩形 3">
            <a:hlinkClick r:id="rId4" action="ppaction://hlinksldjump"/>
          </p:cNvPr>
          <p:cNvSpPr/>
          <p:nvPr/>
        </p:nvSpPr>
        <p:spPr>
          <a:xfrm>
            <a:off x="7712076" y="5588001"/>
            <a:ext cx="1177925" cy="931333"/>
          </a:xfrm>
          <a:prstGeom prst="roundRect">
            <a:avLst/>
          </a:prstGeom>
        </p:spPr>
        <p:style>
          <a:lnRef idx="1">
            <a:schemeClr val="accent3"/>
          </a:lnRef>
          <a:fillRef idx="2">
            <a:schemeClr val="accent3"/>
          </a:fillRef>
          <a:effectRef idx="1">
            <a:schemeClr val="accent3"/>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返回</a:t>
            </a:r>
            <a:endPar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Tree>
  </p:cSld>
  <p:clrMapOvr>
    <a:masterClrMapping/>
  </p:clrMapOvr>
  <p:transition spd="slow"/>
</p:sld>
</file>

<file path=ppt/slides/slide9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圆角矩形 5"/>
          <p:cNvSpPr/>
          <p:nvPr/>
        </p:nvSpPr>
        <p:spPr>
          <a:xfrm>
            <a:off x="284164" y="226485"/>
            <a:ext cx="1568450" cy="931333"/>
          </a:xfrm>
          <a:prstGeom prst="roundRect">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导入二</a:t>
            </a:r>
          </a:p>
        </p:txBody>
      </p:sp>
      <p:sp>
        <p:nvSpPr>
          <p:cNvPr id="3" name="圆角矩形 6">
            <a:hlinkClick r:id="rId2" action="ppaction://hlinksldjump"/>
          </p:cNvPr>
          <p:cNvSpPr/>
          <p:nvPr/>
        </p:nvSpPr>
        <p:spPr>
          <a:xfrm>
            <a:off x="7837489" y="5833535"/>
            <a:ext cx="1177925" cy="929217"/>
          </a:xfrm>
          <a:prstGeom prst="roundRect">
            <a:avLst/>
          </a:prstGeom>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返回</a:t>
            </a:r>
            <a:endParaRPr kumimoji="0" lang="en-US" altLang="zh-CN" sz="4265"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4" name="矩形 4"/>
          <p:cNvSpPr>
            <a:spLocks noChangeArrowheads="1"/>
          </p:cNvSpPr>
          <p:nvPr/>
        </p:nvSpPr>
        <p:spPr bwMode="auto">
          <a:xfrm>
            <a:off x="338138" y="1195917"/>
            <a:ext cx="8467725" cy="5605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 威尼斯</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：意大利的一座</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古城，有“水城”“百岛城”</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之称。威尼斯城热闹非凡，</a:t>
            </a:r>
            <a:endPar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但城内没有汽车和自行车，也不见红绿交通灯，小艇就是“公共汽车”。威尼斯的小艇同样闻名于世，被称为“威尼斯的城市名片”。</a:t>
            </a:r>
          </a:p>
        </p:txBody>
      </p:sp>
      <p:pic>
        <p:nvPicPr>
          <p:cNvPr id="5" name="图片 4"/>
          <p:cNvPicPr>
            <a:picLocks noChangeAspect="1"/>
          </p:cNvPicPr>
          <p:nvPr/>
        </p:nvPicPr>
        <p:blipFill rotWithShape="1">
          <a:blip r:embed="rId3" cstate="email"/>
          <a:srcRect/>
          <a:stretch>
            <a:fillRect/>
          </a:stretch>
        </p:blipFill>
        <p:spPr>
          <a:xfrm>
            <a:off x="5682105" y="1020748"/>
            <a:ext cx="2826701" cy="2669827"/>
          </a:xfrm>
          <a:prstGeom prst="rect">
            <a:avLst/>
          </a:prstGeom>
          <a:ln>
            <a:noFill/>
          </a:ln>
          <a:effectLst>
            <a:softEdge rad="112500"/>
          </a:effectLst>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2"/>
          <p:cNvPicPr>
            <a:picLocks noChangeAspect="1" noChangeArrowheads="1"/>
          </p:cNvPicPr>
          <p:nvPr/>
        </p:nvPicPr>
        <p:blipFill>
          <a:blip r:embed="rId2" cstate="email"/>
          <a:srcRect/>
          <a:stretch>
            <a:fillRect/>
          </a:stretch>
        </p:blipFill>
        <p:spPr bwMode="auto">
          <a:xfrm>
            <a:off x="0" y="1"/>
            <a:ext cx="9144000" cy="68601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4" name="文本框 1"/>
          <p:cNvSpPr txBox="1">
            <a:spLocks noChangeArrowheads="1"/>
          </p:cNvSpPr>
          <p:nvPr/>
        </p:nvSpPr>
        <p:spPr bwMode="auto">
          <a:xfrm>
            <a:off x="811213" y="4303184"/>
            <a:ext cx="7416800"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white"/>
                </a:solidFill>
                <a:effectLst/>
                <a:uLnTx/>
                <a:uFillTx/>
                <a:latin typeface="宋体" panose="02010600030101010101" pitchFamily="2" charset="-122"/>
                <a:ea typeface="宋体" panose="02010600030101010101" pitchFamily="2" charset="-122"/>
                <a:cs typeface="+mn-cs"/>
              </a:rPr>
              <a:t>    听朗读，自由读课文。借助拼音，读准字音，读通句子，不熟悉的生字词多读几遍！</a:t>
            </a:r>
          </a:p>
        </p:txBody>
      </p:sp>
    </p:spTree>
  </p:cSld>
  <p:clrMapOvr>
    <a:masterClrMapping/>
  </p:clrMapOvr>
</p:sld>
</file>

<file path=ppt/slides/slide9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文本框 2"/>
          <p:cNvSpPr txBox="1">
            <a:spLocks noChangeArrowheads="1"/>
          </p:cNvSpPr>
          <p:nvPr/>
        </p:nvSpPr>
        <p:spPr bwMode="auto">
          <a:xfrm>
            <a:off x="1208089" y="279401"/>
            <a:ext cx="1693862"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我会读</a:t>
            </a:r>
          </a:p>
        </p:txBody>
      </p:sp>
      <p:sp>
        <p:nvSpPr>
          <p:cNvPr id="14338" name="TextBox 1"/>
          <p:cNvSpPr txBox="1">
            <a:spLocks noChangeArrowheads="1"/>
          </p:cNvSpPr>
          <p:nvPr/>
        </p:nvSpPr>
        <p:spPr bwMode="auto">
          <a:xfrm>
            <a:off x="477839" y="1672167"/>
            <a:ext cx="8383587" cy="68614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威尼斯  小艇   船艄   翘起  </a:t>
            </a:r>
            <a:endParaRPr kumimoji="0" lang="en-US" altLang="zh-CN"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保姆   祷告  雇用  哗笑</a:t>
            </a:r>
            <a:r>
              <a:rPr kumimoji="0" lang="en-US" altLang="zh-CN"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纵横   皮垫子  窗帘   簇拥   码头 </a:t>
            </a:r>
          </a:p>
        </p:txBody>
      </p:sp>
      <p:sp>
        <p:nvSpPr>
          <p:cNvPr id="6" name="流程图: 可选过程 5"/>
          <p:cNvSpPr/>
          <p:nvPr/>
        </p:nvSpPr>
        <p:spPr bwMode="auto">
          <a:xfrm>
            <a:off x="442914" y="1301751"/>
            <a:ext cx="8464550" cy="4978400"/>
          </a:xfrm>
          <a:prstGeom prst="flowChartAlternateProcess">
            <a:avLst/>
          </a:prstGeom>
          <a:noFill/>
          <a:ln w="57150" cmpd="thickThin">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7" name="TextBox 1"/>
          <p:cNvSpPr txBox="1">
            <a:spLocks noChangeArrowheads="1"/>
          </p:cNvSpPr>
          <p:nvPr/>
        </p:nvSpPr>
        <p:spPr bwMode="auto">
          <a:xfrm>
            <a:off x="477839" y="1670051"/>
            <a:ext cx="8383587" cy="68614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威</a:t>
            </a:r>
            <a:r>
              <a:rPr kumimoji="0" lang="zh-CN" altLang="en-US" sz="58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尼</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斯  小</a:t>
            </a:r>
            <a:r>
              <a:rPr kumimoji="0" lang="zh-CN" altLang="en-US" sz="58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艇</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船</a:t>
            </a:r>
            <a:r>
              <a:rPr kumimoji="0" lang="zh-CN" altLang="en-US" sz="58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艄</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58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翘</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起  </a:t>
            </a:r>
            <a:endParaRPr kumimoji="0" lang="en-US" altLang="zh-CN"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0" algn="l" defTabSz="1219200" rtl="0" eaLnBrk="1" fontAlgn="base" latinLnBrk="0" hangingPunct="1">
              <a:lnSpc>
                <a:spcPct val="150000"/>
              </a:lnSpc>
              <a:spcBef>
                <a:spcPct val="0"/>
              </a:spcBef>
              <a:spcAft>
                <a:spcPct val="0"/>
              </a:spcAft>
              <a:buClrTx/>
              <a:buSzTx/>
              <a:buFontTx/>
              <a:buNone/>
              <a:defRPr/>
            </a:pP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保</a:t>
            </a:r>
            <a:r>
              <a:rPr kumimoji="0" lang="zh-CN" altLang="en-US" sz="58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姆</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58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祷</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告  </a:t>
            </a:r>
            <a:r>
              <a:rPr kumimoji="0" lang="zh-CN" altLang="en-US" sz="58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雇</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用  </a:t>
            </a:r>
            <a:r>
              <a:rPr kumimoji="0" lang="zh-CN" altLang="en-US" sz="58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哗</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笑</a:t>
            </a:r>
            <a:r>
              <a:rPr kumimoji="0" lang="en-US" altLang="zh-CN"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58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纵横   皮垫子  窗帘   簇拥   码头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33"/>
          <p:cNvPicPr>
            <a:picLocks noChangeAspect="1" noChangeArrowheads="1"/>
          </p:cNvPicPr>
          <p:nvPr/>
        </p:nvPicPr>
        <p:blipFill>
          <a:blip r:embed="rId3" cstate="email"/>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6" name="矩形 3"/>
          <p:cNvSpPr>
            <a:spLocks noChangeArrowheads="1"/>
          </p:cNvSpPr>
          <p:nvPr/>
        </p:nvSpPr>
        <p:spPr bwMode="auto">
          <a:xfrm>
            <a:off x="420688" y="548217"/>
            <a:ext cx="348044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6400" b="1" i="0" u="none" strike="noStrike" kern="1200" cap="none" spc="0" normalizeH="0" baseline="0" noProof="0">
                <a:ln>
                  <a:noFill/>
                </a:ln>
                <a:solidFill>
                  <a:prstClr val="white"/>
                </a:solidFill>
                <a:effectLst/>
                <a:uLnTx/>
                <a:uFillTx/>
                <a:latin typeface="宋体" panose="02010600030101010101" pitchFamily="2" charset="-122"/>
                <a:ea typeface="宋体" panose="02010600030101010101" pitchFamily="2" charset="-122"/>
                <a:cs typeface="+mn-cs"/>
              </a:rPr>
              <a:t>划船比赛</a:t>
            </a:r>
            <a:endParaRPr kumimoji="0" lang="zh-CN" altLang="en-US" sz="3200" b="0" i="0" u="none" strike="noStrike" kern="1200" cap="none" spc="0" normalizeH="0" baseline="0" noProof="0">
              <a:ln>
                <a:noFill/>
              </a:ln>
              <a:solidFill>
                <a:prstClr val="white"/>
              </a:solidFill>
              <a:effectLst/>
              <a:uLnTx/>
              <a:uFillTx/>
              <a:latin typeface="Calibri" panose="020F0502020204030204" pitchFamily="34" charset="0"/>
              <a:ea typeface="宋体" panose="02010600030101010101" pitchFamily="2" charset="-122"/>
              <a:cs typeface="+mn-cs"/>
            </a:endParaRPr>
          </a:p>
        </p:txBody>
      </p:sp>
      <p:grpSp>
        <p:nvGrpSpPr>
          <p:cNvPr id="2" name="组合 3"/>
          <p:cNvGrpSpPr/>
          <p:nvPr/>
        </p:nvGrpSpPr>
        <p:grpSpPr bwMode="auto">
          <a:xfrm>
            <a:off x="7213601" y="1674285"/>
            <a:ext cx="1793875" cy="3318933"/>
            <a:chOff x="7308304" y="1635646"/>
            <a:chExt cx="1793550" cy="2491043"/>
          </a:xfrm>
        </p:grpSpPr>
        <p:pic>
          <p:nvPicPr>
            <p:cNvPr id="16388" name="Picture 35"/>
            <p:cNvPicPr>
              <a:picLocks noChangeAspect="1" noChangeArrowheads="1"/>
            </p:cNvPicPr>
            <p:nvPr/>
          </p:nvPicPr>
          <p:blipFill>
            <a:blip r:embed="rId4" cstate="email"/>
            <a:srcRect/>
            <a:stretch>
              <a:fillRect/>
            </a:stretch>
          </p:blipFill>
          <p:spPr bwMode="auto">
            <a:xfrm>
              <a:off x="7308304" y="1635646"/>
              <a:ext cx="1793550" cy="24910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9" name="矩形 3"/>
            <p:cNvSpPr>
              <a:spLocks noChangeArrowheads="1"/>
            </p:cNvSpPr>
            <p:nvPr/>
          </p:nvSpPr>
          <p:spPr bwMode="auto">
            <a:xfrm>
              <a:off x="7615894" y="2285459"/>
              <a:ext cx="803279" cy="6237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哗</a:t>
              </a:r>
            </a:p>
          </p:txBody>
        </p:sp>
      </p:grpSp>
      <p:grpSp>
        <p:nvGrpSpPr>
          <p:cNvPr id="3" name="组合 7"/>
          <p:cNvGrpSpPr/>
          <p:nvPr/>
        </p:nvGrpSpPr>
        <p:grpSpPr bwMode="auto">
          <a:xfrm>
            <a:off x="6045201" y="1775886"/>
            <a:ext cx="1793875" cy="3321049"/>
            <a:chOff x="5402540" y="1436008"/>
            <a:chExt cx="1793550" cy="2491043"/>
          </a:xfrm>
        </p:grpSpPr>
        <p:pic>
          <p:nvPicPr>
            <p:cNvPr id="16391" name="Picture 35"/>
            <p:cNvPicPr>
              <a:picLocks noChangeAspect="1" noChangeArrowheads="1"/>
            </p:cNvPicPr>
            <p:nvPr/>
          </p:nvPicPr>
          <p:blipFill>
            <a:blip r:embed="rId5" cstate="email"/>
            <a:srcRect/>
            <a:stretch>
              <a:fillRect/>
            </a:stretch>
          </p:blipFill>
          <p:spPr bwMode="auto">
            <a:xfrm>
              <a:off x="5402540" y="1436008"/>
              <a:ext cx="1793550" cy="24910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92" name="矩形 45"/>
            <p:cNvSpPr>
              <a:spLocks noChangeArrowheads="1"/>
            </p:cNvSpPr>
            <p:nvPr/>
          </p:nvSpPr>
          <p:spPr bwMode="auto">
            <a:xfrm>
              <a:off x="5651381" y="2106283"/>
              <a:ext cx="803279" cy="623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艄</a:t>
              </a:r>
            </a:p>
          </p:txBody>
        </p:sp>
      </p:grpSp>
      <p:grpSp>
        <p:nvGrpSpPr>
          <p:cNvPr id="4" name="组合 11"/>
          <p:cNvGrpSpPr/>
          <p:nvPr/>
        </p:nvGrpSpPr>
        <p:grpSpPr bwMode="auto">
          <a:xfrm>
            <a:off x="4741864" y="1663701"/>
            <a:ext cx="1793875" cy="3321051"/>
            <a:chOff x="3841528" y="1635646"/>
            <a:chExt cx="1793550" cy="2491043"/>
          </a:xfrm>
        </p:grpSpPr>
        <p:pic>
          <p:nvPicPr>
            <p:cNvPr id="16394" name="Picture 35"/>
            <p:cNvPicPr>
              <a:picLocks noChangeAspect="1" noChangeArrowheads="1"/>
            </p:cNvPicPr>
            <p:nvPr/>
          </p:nvPicPr>
          <p:blipFill>
            <a:blip r:embed="rId5" cstate="email"/>
            <a:srcRect/>
            <a:stretch>
              <a:fillRect/>
            </a:stretch>
          </p:blipFill>
          <p:spPr bwMode="auto">
            <a:xfrm>
              <a:off x="3841528" y="1635646"/>
              <a:ext cx="1793550" cy="24910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95" name="矩形 48"/>
            <p:cNvSpPr>
              <a:spLocks noChangeArrowheads="1"/>
            </p:cNvSpPr>
            <p:nvPr/>
          </p:nvSpPr>
          <p:spPr bwMode="auto">
            <a:xfrm>
              <a:off x="4090369" y="2319456"/>
              <a:ext cx="803279" cy="6233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翘</a:t>
              </a:r>
            </a:p>
          </p:txBody>
        </p:sp>
      </p:grpSp>
      <p:grpSp>
        <p:nvGrpSpPr>
          <p:cNvPr id="5" name="组合 15"/>
          <p:cNvGrpSpPr/>
          <p:nvPr/>
        </p:nvGrpSpPr>
        <p:grpSpPr bwMode="auto">
          <a:xfrm>
            <a:off x="5837239" y="3649134"/>
            <a:ext cx="1793875" cy="3321051"/>
            <a:chOff x="5058132" y="2642622"/>
            <a:chExt cx="1793550" cy="2491043"/>
          </a:xfrm>
        </p:grpSpPr>
        <p:pic>
          <p:nvPicPr>
            <p:cNvPr id="16397" name="Picture 35"/>
            <p:cNvPicPr>
              <a:picLocks noChangeAspect="1" noChangeArrowheads="1"/>
            </p:cNvPicPr>
            <p:nvPr/>
          </p:nvPicPr>
          <p:blipFill>
            <a:blip r:embed="rId5" cstate="email"/>
            <a:srcRect/>
            <a:stretch>
              <a:fillRect/>
            </a:stretch>
          </p:blipFill>
          <p:spPr bwMode="auto">
            <a:xfrm>
              <a:off x="5058132" y="2642622"/>
              <a:ext cx="1793550" cy="24910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98" name="矩形 51"/>
            <p:cNvSpPr>
              <a:spLocks noChangeArrowheads="1"/>
            </p:cNvSpPr>
            <p:nvPr/>
          </p:nvSpPr>
          <p:spPr bwMode="auto">
            <a:xfrm>
              <a:off x="5373568" y="3313792"/>
              <a:ext cx="803279" cy="6233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祷</a:t>
              </a:r>
            </a:p>
          </p:txBody>
        </p:sp>
      </p:grpSp>
      <p:grpSp>
        <p:nvGrpSpPr>
          <p:cNvPr id="6" name="组合 19"/>
          <p:cNvGrpSpPr/>
          <p:nvPr/>
        </p:nvGrpSpPr>
        <p:grpSpPr bwMode="auto">
          <a:xfrm>
            <a:off x="7267576" y="3492501"/>
            <a:ext cx="1793875" cy="3321051"/>
            <a:chOff x="6588224" y="2638715"/>
            <a:chExt cx="1793550" cy="2491043"/>
          </a:xfrm>
        </p:grpSpPr>
        <p:pic>
          <p:nvPicPr>
            <p:cNvPr id="16400" name="Picture 35"/>
            <p:cNvPicPr>
              <a:picLocks noChangeAspect="1" noChangeArrowheads="1"/>
            </p:cNvPicPr>
            <p:nvPr/>
          </p:nvPicPr>
          <p:blipFill>
            <a:blip r:embed="rId5" cstate="email"/>
            <a:srcRect/>
            <a:stretch>
              <a:fillRect/>
            </a:stretch>
          </p:blipFill>
          <p:spPr bwMode="auto">
            <a:xfrm>
              <a:off x="6588224" y="2638715"/>
              <a:ext cx="1793550" cy="24910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401" name="矩形 54"/>
            <p:cNvSpPr>
              <a:spLocks noChangeArrowheads="1"/>
            </p:cNvSpPr>
            <p:nvPr/>
          </p:nvSpPr>
          <p:spPr bwMode="auto">
            <a:xfrm>
              <a:off x="6895952" y="3280720"/>
              <a:ext cx="803279" cy="6233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雇</a:t>
              </a:r>
            </a:p>
          </p:txBody>
        </p:sp>
      </p:grpSp>
      <p:grpSp>
        <p:nvGrpSpPr>
          <p:cNvPr id="7" name="组合 23"/>
          <p:cNvGrpSpPr/>
          <p:nvPr/>
        </p:nvGrpSpPr>
        <p:grpSpPr bwMode="auto">
          <a:xfrm>
            <a:off x="4540251" y="3549653"/>
            <a:ext cx="1793875" cy="3321049"/>
            <a:chOff x="3841528" y="1635646"/>
            <a:chExt cx="1793550" cy="2491043"/>
          </a:xfrm>
        </p:grpSpPr>
        <p:pic>
          <p:nvPicPr>
            <p:cNvPr id="16403" name="Picture 35"/>
            <p:cNvPicPr>
              <a:picLocks noChangeAspect="1" noChangeArrowheads="1"/>
            </p:cNvPicPr>
            <p:nvPr/>
          </p:nvPicPr>
          <p:blipFill>
            <a:blip r:embed="rId5" cstate="email"/>
            <a:srcRect/>
            <a:stretch>
              <a:fillRect/>
            </a:stretch>
          </p:blipFill>
          <p:spPr bwMode="auto">
            <a:xfrm>
              <a:off x="3841528" y="1635646"/>
              <a:ext cx="1793550" cy="24910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404" name="矩形 48"/>
            <p:cNvSpPr>
              <a:spLocks noChangeArrowheads="1"/>
            </p:cNvSpPr>
            <p:nvPr/>
          </p:nvSpPr>
          <p:spPr bwMode="auto">
            <a:xfrm>
              <a:off x="4090369" y="2319456"/>
              <a:ext cx="803279" cy="623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姆</a:t>
              </a:r>
            </a:p>
          </p:txBody>
        </p:sp>
      </p:grpSp>
      <p:grpSp>
        <p:nvGrpSpPr>
          <p:cNvPr id="8" name="组合 121"/>
          <p:cNvGrpSpPr/>
          <p:nvPr/>
        </p:nvGrpSpPr>
        <p:grpSpPr bwMode="auto">
          <a:xfrm>
            <a:off x="3408364" y="2885019"/>
            <a:ext cx="1793875" cy="3321049"/>
            <a:chOff x="3841528" y="1635646"/>
            <a:chExt cx="1793550" cy="2491043"/>
          </a:xfrm>
        </p:grpSpPr>
        <p:pic>
          <p:nvPicPr>
            <p:cNvPr id="16406" name="Picture 35"/>
            <p:cNvPicPr>
              <a:picLocks noChangeAspect="1" noChangeArrowheads="1"/>
            </p:cNvPicPr>
            <p:nvPr/>
          </p:nvPicPr>
          <p:blipFill>
            <a:blip r:embed="rId5" cstate="email"/>
            <a:srcRect/>
            <a:stretch>
              <a:fillRect/>
            </a:stretch>
          </p:blipFill>
          <p:spPr bwMode="auto">
            <a:xfrm>
              <a:off x="3841528" y="1635646"/>
              <a:ext cx="1793550" cy="24910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407" name="矩形 48"/>
            <p:cNvSpPr>
              <a:spLocks noChangeArrowheads="1"/>
            </p:cNvSpPr>
            <p:nvPr/>
          </p:nvSpPr>
          <p:spPr bwMode="auto">
            <a:xfrm>
              <a:off x="4090369" y="2319456"/>
              <a:ext cx="803279" cy="623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0000FF"/>
                  </a:solidFill>
                  <a:effectLst/>
                  <a:uLnTx/>
                  <a:uFillTx/>
                  <a:latin typeface="楷体" panose="02010609060101010101" pitchFamily="49" charset="-122"/>
                  <a:ea typeface="楷体" panose="02010609060101010101" pitchFamily="49" charset="-122"/>
                  <a:cs typeface="+mn-cs"/>
                </a:rPr>
                <a:t>尼</a:t>
              </a:r>
            </a:p>
          </p:txBody>
        </p:sp>
      </p:grpSp>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p:stCondLst>
                        <p:cond delay="0"/>
                      </p:stCondLst>
                      <p:childTnLst>
                        <p:par>
                          <p:cTn id="4" fill="hold">
                            <p:stCondLst>
                              <p:cond delay="0"/>
                            </p:stCondLst>
                            <p:childTnLst>
                              <p:par>
                                <p:cTn id="5" presetID="42" presetClass="path" presetSubtype="0" accel="50000" decel="50000" fill="hold" nodeType="clickEffect">
                                  <p:stCondLst>
                                    <p:cond delay="0"/>
                                  </p:stCondLst>
                                  <p:childTnLst>
                                    <p:animMotion origin="layout" path="M 0.0217 0.04969 L -0.45122 0.0395 " pathEditMode="relative" rAng="0" ptsTypes="AA">
                                      <p:cBhvr>
                                        <p:cTn id="6" dur="2000" fill="hold"/>
                                        <p:tgtEl>
                                          <p:spTgt spid="4"/>
                                        </p:tgtEl>
                                        <p:attrNameLst>
                                          <p:attrName>ppt_x</p:attrName>
                                          <p:attrName>ppt_y</p:attrName>
                                        </p:attrNameLst>
                                      </p:cBhvr>
                                      <p:rCtr x="-23600" y="-500"/>
                                    </p:animMotion>
                                  </p:childTnLst>
                                </p:cTn>
                              </p:par>
                            </p:childTnLst>
                          </p:cTn>
                        </p:par>
                      </p:childTnLst>
                    </p:cTn>
                  </p:par>
                </p:childTnLst>
              </p:cTn>
              <p:nextCondLst>
                <p:cond evt="onClick" delay="0">
                  <p:tgtEl>
                    <p:spTgt spid="4"/>
                  </p:tgtEl>
                </p:cond>
              </p:nextCondLst>
            </p:seq>
            <p:seq concurrent="1" nextAc="seek">
              <p:cTn id="7" restart="whenNotActive" fill="hold" evtFilter="cancelBubble" nodeType="interactiveSeq">
                <p:stCondLst>
                  <p:cond evt="onClick" delay="0">
                    <p:tgtEl>
                      <p:spTgt spid="3"/>
                    </p:tgtEl>
                  </p:cond>
                </p:stCondLst>
                <p:endSync evt="end" delay="0">
                  <p:rtn val="all"/>
                </p:endSync>
                <p:childTnLst>
                  <p:par>
                    <p:cTn id="8" fill="hold">
                      <p:stCondLst>
                        <p:cond delay="0"/>
                      </p:stCondLst>
                      <p:childTnLst>
                        <p:par>
                          <p:cTn id="9" fill="hold">
                            <p:stCondLst>
                              <p:cond delay="0"/>
                            </p:stCondLst>
                            <p:childTnLst>
                              <p:par>
                                <p:cTn id="10" presetID="42" presetClass="path" presetSubtype="0" accel="50000" decel="50000" fill="hold" nodeType="clickEffect">
                                  <p:stCondLst>
                                    <p:cond delay="0"/>
                                  </p:stCondLst>
                                  <p:childTnLst>
                                    <p:animMotion origin="layout" path="M -0.01076 0.09814 L -0.55278 0.08734 " pathEditMode="relative" rAng="0" ptsTypes="AA">
                                      <p:cBhvr>
                                        <p:cTn id="11" dur="2000" fill="hold"/>
                                        <p:tgtEl>
                                          <p:spTgt spid="3"/>
                                        </p:tgtEl>
                                        <p:attrNameLst>
                                          <p:attrName>ppt_x</p:attrName>
                                          <p:attrName>ppt_y</p:attrName>
                                        </p:attrNameLst>
                                      </p:cBhvr>
                                      <p:rCtr x="-27100" y="-600"/>
                                    </p:animMotion>
                                  </p:childTnLst>
                                </p:cTn>
                              </p:par>
                            </p:childTnLst>
                          </p:cTn>
                        </p:par>
                      </p:childTnLst>
                    </p:cTn>
                  </p:par>
                </p:childTnLst>
              </p:cTn>
              <p:nextCondLst>
                <p:cond evt="onClick" delay="0">
                  <p:tgtEl>
                    <p:spTgt spid="3"/>
                  </p:tgtEl>
                </p:cond>
              </p:nextCondLst>
            </p:seq>
            <p:seq concurrent="1" nextAc="seek">
              <p:cTn id="12" restart="whenNotActive" fill="hold" evtFilter="cancelBubble" nodeType="interactiveSeq">
                <p:stCondLst>
                  <p:cond evt="onClick" delay="0">
                    <p:tgtEl>
                      <p:spTgt spid="5"/>
                    </p:tgtEl>
                  </p:cond>
                </p:stCondLst>
                <p:endSync evt="end" delay="0">
                  <p:rtn val="all"/>
                </p:endSync>
                <p:childTnLst>
                  <p:par>
                    <p:cTn id="13" fill="hold">
                      <p:stCondLst>
                        <p:cond delay="0"/>
                      </p:stCondLst>
                      <p:childTnLst>
                        <p:par>
                          <p:cTn id="14" fill="hold">
                            <p:stCondLst>
                              <p:cond delay="0"/>
                            </p:stCondLst>
                            <p:childTnLst>
                              <p:par>
                                <p:cTn id="15" presetID="42" presetClass="path" presetSubtype="0" accel="50000" decel="50000" fill="hold" nodeType="clickEffect">
                                  <p:stCondLst>
                                    <p:cond delay="0"/>
                                  </p:stCondLst>
                                  <p:childTnLst>
                                    <p:animMotion origin="layout" path="M 1.66667E-6 -4.07407E-6 L -0.55365 -0.04444 " pathEditMode="relative" rAng="0" ptsTypes="AA">
                                      <p:cBhvr>
                                        <p:cTn id="16" dur="2000" fill="hold"/>
                                        <p:tgtEl>
                                          <p:spTgt spid="5"/>
                                        </p:tgtEl>
                                        <p:attrNameLst>
                                          <p:attrName>ppt_x</p:attrName>
                                          <p:attrName>ppt_y</p:attrName>
                                        </p:attrNameLst>
                                      </p:cBhvr>
                                      <p:rCtr x="-27700" y="-2200"/>
                                    </p:animMotion>
                                  </p:childTnLst>
                                </p:cTn>
                              </p:par>
                            </p:childTnLst>
                          </p:cTn>
                        </p:par>
                      </p:childTnLst>
                    </p:cTn>
                  </p:par>
                </p:childTnLst>
              </p:cTn>
              <p:nextCondLst>
                <p:cond evt="onClick" delay="0">
                  <p:tgtEl>
                    <p:spTgt spid="5"/>
                  </p:tgtEl>
                </p:cond>
              </p:nextCondLst>
            </p:seq>
            <p:seq concurrent="1" nextAc="seek">
              <p:cTn id="17" restart="whenNotActive" fill="hold" evtFilter="cancelBubble" nodeType="interactiveSeq">
                <p:stCondLst>
                  <p:cond evt="onClick" delay="0">
                    <p:tgtEl>
                      <p:spTgt spid="6"/>
                    </p:tgtEl>
                  </p:cond>
                </p:stCondLst>
                <p:endSync evt="end" delay="0">
                  <p:rtn val="all"/>
                </p:endSync>
                <p:childTnLst>
                  <p:par>
                    <p:cTn id="18" fill="hold">
                      <p:stCondLst>
                        <p:cond delay="0"/>
                      </p:stCondLst>
                      <p:childTnLst>
                        <p:par>
                          <p:cTn id="19" fill="hold">
                            <p:stCondLst>
                              <p:cond delay="0"/>
                            </p:stCondLst>
                            <p:childTnLst>
                              <p:par>
                                <p:cTn id="20" presetID="42" presetClass="path" presetSubtype="0" accel="50000" decel="50000" fill="hold" nodeType="clickEffect">
                                  <p:stCondLst>
                                    <p:cond delay="0"/>
                                  </p:stCondLst>
                                  <p:childTnLst>
                                    <p:animMotion origin="layout" path="M 0.02361 0.09414 L -0.74392 0.09414 " pathEditMode="relative" rAng="0" ptsTypes="AA">
                                      <p:cBhvr>
                                        <p:cTn id="21" dur="2000" fill="hold"/>
                                        <p:tgtEl>
                                          <p:spTgt spid="6"/>
                                        </p:tgtEl>
                                        <p:attrNameLst>
                                          <p:attrName>ppt_x</p:attrName>
                                          <p:attrName>ppt_y</p:attrName>
                                        </p:attrNameLst>
                                      </p:cBhvr>
                                      <p:rCtr x="-38400" y="0"/>
                                    </p:animMotion>
                                  </p:childTnLst>
                                </p:cTn>
                              </p:par>
                            </p:childTnLst>
                          </p:cTn>
                        </p:par>
                      </p:childTnLst>
                    </p:cTn>
                  </p:par>
                </p:childTnLst>
              </p:cTn>
              <p:nextCondLst>
                <p:cond evt="onClick" delay="0">
                  <p:tgtEl>
                    <p:spTgt spid="6"/>
                  </p:tgtEl>
                </p:cond>
              </p:nextCondLst>
            </p:seq>
            <p:seq concurrent="1" nextAc="seek">
              <p:cTn id="22" restart="whenNotActive" fill="hold" evtFilter="cancelBubble" nodeType="interactiveSeq">
                <p:stCondLst>
                  <p:cond evt="onClick" delay="0">
                    <p:tgtEl>
                      <p:spTgt spid="2"/>
                    </p:tgtEl>
                  </p:cond>
                </p:stCondLst>
                <p:endSync evt="end" delay="0">
                  <p:rtn val="all"/>
                </p:endSync>
                <p:childTnLst>
                  <p:par>
                    <p:cTn id="23" fill="hold">
                      <p:stCondLst>
                        <p:cond delay="0"/>
                      </p:stCondLst>
                      <p:childTnLst>
                        <p:par>
                          <p:cTn id="24" fill="hold">
                            <p:stCondLst>
                              <p:cond delay="0"/>
                            </p:stCondLst>
                            <p:childTnLst>
                              <p:par>
                                <p:cTn id="25" presetID="42" presetClass="path" presetSubtype="0" accel="50000" decel="50000" fill="hold" nodeType="clickEffect">
                                  <p:stCondLst>
                                    <p:cond delay="0"/>
                                  </p:stCondLst>
                                  <p:childTnLst>
                                    <p:animMotion origin="layout" path="M -0.07743 0.19229 L -0.69566 0.17469 " pathEditMode="relative" rAng="0" ptsTypes="AA">
                                      <p:cBhvr>
                                        <p:cTn id="26" dur="2000" fill="hold"/>
                                        <p:tgtEl>
                                          <p:spTgt spid="2"/>
                                        </p:tgtEl>
                                        <p:attrNameLst>
                                          <p:attrName>ppt_x</p:attrName>
                                          <p:attrName>ppt_y</p:attrName>
                                        </p:attrNameLst>
                                      </p:cBhvr>
                                      <p:rCtr x="-30900" y="-900"/>
                                    </p:animMotion>
                                  </p:childTnLst>
                                </p:cTn>
                              </p:par>
                            </p:childTnLst>
                          </p:cTn>
                        </p:par>
                      </p:childTnLst>
                    </p:cTn>
                  </p:par>
                </p:childTnLst>
              </p:cTn>
              <p:nextCondLst>
                <p:cond evt="onClick" delay="0">
                  <p:tgtEl>
                    <p:spTgt spid="2"/>
                  </p:tgtEl>
                </p:cond>
              </p:nextCondLst>
            </p:seq>
            <p:seq concurrent="1" nextAc="seek">
              <p:cTn id="27" restart="whenNotActive" fill="hold" evtFilter="cancelBubble" nodeType="interactiveSeq">
                <p:stCondLst>
                  <p:cond evt="onClick" delay="0">
                    <p:tgtEl>
                      <p:spTgt spid="7"/>
                    </p:tgtEl>
                  </p:cond>
                </p:stCondLst>
                <p:endSync evt="end" delay="0">
                  <p:rtn val="all"/>
                </p:endSync>
                <p:childTnLst>
                  <p:par>
                    <p:cTn id="28" fill="hold">
                      <p:stCondLst>
                        <p:cond delay="0"/>
                      </p:stCondLst>
                      <p:childTnLst>
                        <p:par>
                          <p:cTn id="29" fill="hold">
                            <p:stCondLst>
                              <p:cond delay="0"/>
                            </p:stCondLst>
                            <p:childTnLst>
                              <p:par>
                                <p:cTn id="30" presetID="42" presetClass="path" presetSubtype="0" accel="50000" decel="50000" fill="hold" nodeType="clickEffect">
                                  <p:stCondLst>
                                    <p:cond delay="0"/>
                                  </p:stCondLst>
                                  <p:childTnLst>
                                    <p:animMotion origin="layout" path="M 1.94444E-6 2.09877E-6 L -0.41198 -0.00401 " pathEditMode="relative" rAng="0" ptsTypes="AA">
                                      <p:cBhvr>
                                        <p:cTn id="31" dur="2000" fill="hold"/>
                                        <p:tgtEl>
                                          <p:spTgt spid="7"/>
                                        </p:tgtEl>
                                        <p:attrNameLst>
                                          <p:attrName>ppt_x</p:attrName>
                                          <p:attrName>ppt_y</p:attrName>
                                        </p:attrNameLst>
                                      </p:cBhvr>
                                      <p:rCtr x="-20600" y="-200"/>
                                    </p:animMotion>
                                  </p:childTnLst>
                                </p:cTn>
                              </p:par>
                            </p:childTnLst>
                          </p:cTn>
                        </p:par>
                      </p:childTnLst>
                    </p:cTn>
                  </p:par>
                </p:childTnLst>
              </p:cTn>
              <p:nextCondLst>
                <p:cond evt="onClick" delay="0">
                  <p:tgtEl>
                    <p:spTgt spid="7"/>
                  </p:tgtEl>
                </p:cond>
              </p:nextCondLst>
            </p:seq>
            <p:seq concurrent="1" nextAc="seek">
              <p:cTn id="32" restart="whenNotActive" fill="hold" evtFilter="cancelBubble" nodeType="interactiveSeq">
                <p:stCondLst>
                  <p:cond evt="onClick" delay="0">
                    <p:tgtEl>
                      <p:spTgt spid="8"/>
                    </p:tgtEl>
                  </p:cond>
                </p:stCondLst>
                <p:endSync evt="end" delay="0">
                  <p:rtn val="all"/>
                </p:endSync>
                <p:childTnLst>
                  <p:par>
                    <p:cTn id="33" fill="hold">
                      <p:stCondLst>
                        <p:cond delay="0"/>
                      </p:stCondLst>
                      <p:childTnLst>
                        <p:par>
                          <p:cTn id="34" fill="hold">
                            <p:stCondLst>
                              <p:cond delay="0"/>
                            </p:stCondLst>
                            <p:childTnLst>
                              <p:par>
                                <p:cTn id="35" presetID="42" presetClass="path" presetSubtype="0" accel="50000" decel="50000" fill="hold" nodeType="clickEffect">
                                  <p:stCondLst>
                                    <p:cond delay="0"/>
                                  </p:stCondLst>
                                  <p:childTnLst>
                                    <p:animMotion origin="layout" path="M 0.0217 0.0497 L -0.39027 0.04568 " pathEditMode="relative" rAng="0" ptsTypes="AA">
                                      <p:cBhvr>
                                        <p:cTn id="36" dur="2000" fill="hold"/>
                                        <p:tgtEl>
                                          <p:spTgt spid="8"/>
                                        </p:tgtEl>
                                        <p:attrNameLst>
                                          <p:attrName>ppt_x</p:attrName>
                                          <p:attrName>ppt_y</p:attrName>
                                        </p:attrNameLst>
                                      </p:cBhvr>
                                      <p:rCtr x="-20600" y="-200"/>
                                    </p:animMotion>
                                  </p:childTnLst>
                                </p:cTn>
                              </p:par>
                            </p:childTnLst>
                          </p:cTn>
                        </p:par>
                      </p:childTnLst>
                    </p:cTn>
                  </p:par>
                </p:childTnLst>
              </p:cTn>
              <p:nextCondLst>
                <p:cond evt="onClick" delay="0">
                  <p:tgtEl>
                    <p:spTgt spid="8"/>
                  </p:tgtEl>
                </p:cond>
              </p:nextCondLst>
            </p:seq>
          </p:childTnLst>
        </p:cTn>
      </p:par>
    </p:tnLst>
  </p:timing>
</p:sld>
</file>

<file path=ppt/slides/slide9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文本框 2"/>
          <p:cNvSpPr txBox="1">
            <a:spLocks noChangeArrowheads="1"/>
          </p:cNvSpPr>
          <p:nvPr/>
        </p:nvSpPr>
        <p:spPr bwMode="auto">
          <a:xfrm>
            <a:off x="1144588" y="243418"/>
            <a:ext cx="1712912"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我会写</a:t>
            </a:r>
          </a:p>
        </p:txBody>
      </p:sp>
      <p:grpSp>
        <p:nvGrpSpPr>
          <p:cNvPr id="2" name="组合 7"/>
          <p:cNvGrpSpPr/>
          <p:nvPr/>
        </p:nvGrpSpPr>
        <p:grpSpPr bwMode="auto">
          <a:xfrm>
            <a:off x="884238" y="1236134"/>
            <a:ext cx="1047750" cy="1409700"/>
            <a:chOff x="2437" y="2032"/>
            <a:chExt cx="1244" cy="1264"/>
          </a:xfrm>
        </p:grpSpPr>
        <p:sp>
          <p:nvSpPr>
            <p:cNvPr id="18435"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36"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37"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38" name="文本框 64"/>
          <p:cNvSpPr txBox="1">
            <a:spLocks noChangeArrowheads="1"/>
          </p:cNvSpPr>
          <p:nvPr/>
        </p:nvSpPr>
        <p:spPr bwMode="auto">
          <a:xfrm>
            <a:off x="884238" y="1083734"/>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尼</a:t>
            </a:r>
          </a:p>
        </p:txBody>
      </p:sp>
      <p:grpSp>
        <p:nvGrpSpPr>
          <p:cNvPr id="3" name="组合 7"/>
          <p:cNvGrpSpPr/>
          <p:nvPr/>
        </p:nvGrpSpPr>
        <p:grpSpPr bwMode="auto">
          <a:xfrm>
            <a:off x="2344738" y="1217086"/>
            <a:ext cx="1046162" cy="1407583"/>
            <a:chOff x="2437" y="2032"/>
            <a:chExt cx="1244" cy="1264"/>
          </a:xfrm>
        </p:grpSpPr>
        <p:sp>
          <p:nvSpPr>
            <p:cNvPr id="18440"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41"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42"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43" name="文本框 64"/>
          <p:cNvSpPr txBox="1">
            <a:spLocks noChangeArrowheads="1"/>
          </p:cNvSpPr>
          <p:nvPr/>
        </p:nvSpPr>
        <p:spPr bwMode="auto">
          <a:xfrm>
            <a:off x="2344739" y="1064684"/>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斯</a:t>
            </a:r>
          </a:p>
        </p:txBody>
      </p:sp>
      <p:grpSp>
        <p:nvGrpSpPr>
          <p:cNvPr id="4" name="组合 7"/>
          <p:cNvGrpSpPr/>
          <p:nvPr/>
        </p:nvGrpSpPr>
        <p:grpSpPr bwMode="auto">
          <a:xfrm>
            <a:off x="3889375" y="1178986"/>
            <a:ext cx="1047750" cy="1407583"/>
            <a:chOff x="2437" y="2032"/>
            <a:chExt cx="1244" cy="1264"/>
          </a:xfrm>
        </p:grpSpPr>
        <p:sp>
          <p:nvSpPr>
            <p:cNvPr id="18445"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46"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47"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48" name="文本框 64"/>
          <p:cNvSpPr txBox="1">
            <a:spLocks noChangeArrowheads="1"/>
          </p:cNvSpPr>
          <p:nvPr/>
        </p:nvSpPr>
        <p:spPr bwMode="auto">
          <a:xfrm>
            <a:off x="3889375" y="1026584"/>
            <a:ext cx="928688"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艇</a:t>
            </a:r>
          </a:p>
        </p:txBody>
      </p:sp>
      <p:grpSp>
        <p:nvGrpSpPr>
          <p:cNvPr id="5" name="组合 7"/>
          <p:cNvGrpSpPr/>
          <p:nvPr/>
        </p:nvGrpSpPr>
        <p:grpSpPr bwMode="auto">
          <a:xfrm>
            <a:off x="5375276" y="1181100"/>
            <a:ext cx="1046163" cy="1407584"/>
            <a:chOff x="2437" y="2032"/>
            <a:chExt cx="1244" cy="1264"/>
          </a:xfrm>
        </p:grpSpPr>
        <p:sp>
          <p:nvSpPr>
            <p:cNvPr id="18450"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51"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52"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53" name="文本框 64"/>
          <p:cNvSpPr txBox="1">
            <a:spLocks noChangeArrowheads="1"/>
          </p:cNvSpPr>
          <p:nvPr/>
        </p:nvSpPr>
        <p:spPr bwMode="auto">
          <a:xfrm>
            <a:off x="5375276" y="1028700"/>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纵</a:t>
            </a:r>
          </a:p>
        </p:txBody>
      </p:sp>
      <p:grpSp>
        <p:nvGrpSpPr>
          <p:cNvPr id="6" name="组合 7"/>
          <p:cNvGrpSpPr/>
          <p:nvPr/>
        </p:nvGrpSpPr>
        <p:grpSpPr bwMode="auto">
          <a:xfrm>
            <a:off x="6834188" y="1172634"/>
            <a:ext cx="1047750" cy="1409700"/>
            <a:chOff x="2437" y="2032"/>
            <a:chExt cx="1244" cy="1264"/>
          </a:xfrm>
        </p:grpSpPr>
        <p:sp>
          <p:nvSpPr>
            <p:cNvPr id="18455"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56"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57"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58" name="文本框 64"/>
          <p:cNvSpPr txBox="1">
            <a:spLocks noChangeArrowheads="1"/>
          </p:cNvSpPr>
          <p:nvPr/>
        </p:nvSpPr>
        <p:spPr bwMode="auto">
          <a:xfrm>
            <a:off x="6862763" y="1083734"/>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艄</a:t>
            </a:r>
          </a:p>
        </p:txBody>
      </p:sp>
      <p:grpSp>
        <p:nvGrpSpPr>
          <p:cNvPr id="7" name="组合 7"/>
          <p:cNvGrpSpPr/>
          <p:nvPr/>
        </p:nvGrpSpPr>
        <p:grpSpPr bwMode="auto">
          <a:xfrm>
            <a:off x="906463" y="2942167"/>
            <a:ext cx="1047750" cy="1409700"/>
            <a:chOff x="2437" y="2032"/>
            <a:chExt cx="1244" cy="1264"/>
          </a:xfrm>
        </p:grpSpPr>
        <p:sp>
          <p:nvSpPr>
            <p:cNvPr id="18460"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61"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62"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63" name="文本框 64"/>
          <p:cNvSpPr txBox="1">
            <a:spLocks noChangeArrowheads="1"/>
          </p:cNvSpPr>
          <p:nvPr/>
        </p:nvSpPr>
        <p:spPr bwMode="auto">
          <a:xfrm>
            <a:off x="906464" y="2789767"/>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翘</a:t>
            </a:r>
          </a:p>
        </p:txBody>
      </p:sp>
      <p:grpSp>
        <p:nvGrpSpPr>
          <p:cNvPr id="8" name="组合 7"/>
          <p:cNvGrpSpPr/>
          <p:nvPr/>
        </p:nvGrpSpPr>
        <p:grpSpPr bwMode="auto">
          <a:xfrm>
            <a:off x="2351088" y="2940051"/>
            <a:ext cx="1047750" cy="1409700"/>
            <a:chOff x="2437" y="2032"/>
            <a:chExt cx="1244" cy="1264"/>
          </a:xfrm>
        </p:grpSpPr>
        <p:sp>
          <p:nvSpPr>
            <p:cNvPr id="18465"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66"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67"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68" name="文本框 64"/>
          <p:cNvSpPr txBox="1">
            <a:spLocks noChangeArrowheads="1"/>
          </p:cNvSpPr>
          <p:nvPr/>
        </p:nvSpPr>
        <p:spPr bwMode="auto">
          <a:xfrm>
            <a:off x="2359026" y="2821518"/>
            <a:ext cx="928688"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垫</a:t>
            </a:r>
          </a:p>
        </p:txBody>
      </p:sp>
      <p:grpSp>
        <p:nvGrpSpPr>
          <p:cNvPr id="9" name="组合 7"/>
          <p:cNvGrpSpPr/>
          <p:nvPr/>
        </p:nvGrpSpPr>
        <p:grpSpPr bwMode="auto">
          <a:xfrm>
            <a:off x="3835400" y="2978151"/>
            <a:ext cx="1047750" cy="1409700"/>
            <a:chOff x="2437" y="2032"/>
            <a:chExt cx="1244" cy="1264"/>
          </a:xfrm>
        </p:grpSpPr>
        <p:sp>
          <p:nvSpPr>
            <p:cNvPr id="18470"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71"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72"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73" name="文本框 64"/>
          <p:cNvSpPr txBox="1">
            <a:spLocks noChangeArrowheads="1"/>
          </p:cNvSpPr>
          <p:nvPr/>
        </p:nvSpPr>
        <p:spPr bwMode="auto">
          <a:xfrm>
            <a:off x="3835401" y="2825751"/>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帘</a:t>
            </a:r>
          </a:p>
        </p:txBody>
      </p:sp>
      <p:grpSp>
        <p:nvGrpSpPr>
          <p:cNvPr id="10" name="组合 7"/>
          <p:cNvGrpSpPr/>
          <p:nvPr/>
        </p:nvGrpSpPr>
        <p:grpSpPr bwMode="auto">
          <a:xfrm>
            <a:off x="5295901" y="2959100"/>
            <a:ext cx="1046163" cy="1407584"/>
            <a:chOff x="2437" y="2032"/>
            <a:chExt cx="1244" cy="1264"/>
          </a:xfrm>
        </p:grpSpPr>
        <p:sp>
          <p:nvSpPr>
            <p:cNvPr id="18475"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76"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77"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78" name="文本框 64"/>
          <p:cNvSpPr txBox="1">
            <a:spLocks noChangeArrowheads="1"/>
          </p:cNvSpPr>
          <p:nvPr/>
        </p:nvSpPr>
        <p:spPr bwMode="auto">
          <a:xfrm>
            <a:off x="5295900" y="2806700"/>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姆</a:t>
            </a:r>
          </a:p>
        </p:txBody>
      </p:sp>
      <p:grpSp>
        <p:nvGrpSpPr>
          <p:cNvPr id="11" name="组合 7"/>
          <p:cNvGrpSpPr/>
          <p:nvPr/>
        </p:nvGrpSpPr>
        <p:grpSpPr bwMode="auto">
          <a:xfrm>
            <a:off x="6838950" y="2918886"/>
            <a:ext cx="1047750" cy="1407583"/>
            <a:chOff x="2437" y="2032"/>
            <a:chExt cx="1244" cy="1264"/>
          </a:xfrm>
        </p:grpSpPr>
        <p:sp>
          <p:nvSpPr>
            <p:cNvPr id="18480"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81"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82"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83" name="文本框 64"/>
          <p:cNvSpPr txBox="1">
            <a:spLocks noChangeArrowheads="1"/>
          </p:cNvSpPr>
          <p:nvPr/>
        </p:nvSpPr>
        <p:spPr bwMode="auto">
          <a:xfrm>
            <a:off x="6838951" y="2766484"/>
            <a:ext cx="928688"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祷</a:t>
            </a:r>
          </a:p>
        </p:txBody>
      </p:sp>
      <p:grpSp>
        <p:nvGrpSpPr>
          <p:cNvPr id="12" name="组合 7"/>
          <p:cNvGrpSpPr/>
          <p:nvPr/>
        </p:nvGrpSpPr>
        <p:grpSpPr bwMode="auto">
          <a:xfrm>
            <a:off x="889001" y="4730752"/>
            <a:ext cx="1046163" cy="1407583"/>
            <a:chOff x="2437" y="2032"/>
            <a:chExt cx="1244" cy="1264"/>
          </a:xfrm>
        </p:grpSpPr>
        <p:sp>
          <p:nvSpPr>
            <p:cNvPr id="18485"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86"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87"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88" name="文本框 64"/>
          <p:cNvSpPr txBox="1">
            <a:spLocks noChangeArrowheads="1"/>
          </p:cNvSpPr>
          <p:nvPr/>
        </p:nvSpPr>
        <p:spPr bwMode="auto">
          <a:xfrm>
            <a:off x="889001" y="4578351"/>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雇</a:t>
            </a:r>
          </a:p>
        </p:txBody>
      </p:sp>
      <p:grpSp>
        <p:nvGrpSpPr>
          <p:cNvPr id="13" name="组合 7"/>
          <p:cNvGrpSpPr/>
          <p:nvPr/>
        </p:nvGrpSpPr>
        <p:grpSpPr bwMode="auto">
          <a:xfrm>
            <a:off x="2347913" y="4724401"/>
            <a:ext cx="1047750" cy="1409700"/>
            <a:chOff x="2437" y="2032"/>
            <a:chExt cx="1244" cy="1264"/>
          </a:xfrm>
        </p:grpSpPr>
        <p:sp>
          <p:nvSpPr>
            <p:cNvPr id="18490"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91"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92"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93" name="文本框 64"/>
          <p:cNvSpPr txBox="1">
            <a:spLocks noChangeArrowheads="1"/>
          </p:cNvSpPr>
          <p:nvPr/>
        </p:nvSpPr>
        <p:spPr bwMode="auto">
          <a:xfrm>
            <a:off x="2376489" y="4635500"/>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簇</a:t>
            </a:r>
          </a:p>
        </p:txBody>
      </p:sp>
      <p:grpSp>
        <p:nvGrpSpPr>
          <p:cNvPr id="14" name="组合 7"/>
          <p:cNvGrpSpPr/>
          <p:nvPr/>
        </p:nvGrpSpPr>
        <p:grpSpPr bwMode="auto">
          <a:xfrm>
            <a:off x="3836988" y="4819651"/>
            <a:ext cx="1047750" cy="1409700"/>
            <a:chOff x="2437" y="2032"/>
            <a:chExt cx="1244" cy="1264"/>
          </a:xfrm>
        </p:grpSpPr>
        <p:sp>
          <p:nvSpPr>
            <p:cNvPr id="18495"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496"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497"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498" name="文本框 64"/>
          <p:cNvSpPr txBox="1">
            <a:spLocks noChangeArrowheads="1"/>
          </p:cNvSpPr>
          <p:nvPr/>
        </p:nvSpPr>
        <p:spPr bwMode="auto">
          <a:xfrm>
            <a:off x="3805239" y="4728634"/>
            <a:ext cx="9271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哗</a:t>
            </a:r>
          </a:p>
        </p:txBody>
      </p:sp>
      <p:grpSp>
        <p:nvGrpSpPr>
          <p:cNvPr id="15" name="组合 7"/>
          <p:cNvGrpSpPr/>
          <p:nvPr/>
        </p:nvGrpSpPr>
        <p:grpSpPr bwMode="auto">
          <a:xfrm>
            <a:off x="5300663" y="4770967"/>
            <a:ext cx="1047750" cy="1409700"/>
            <a:chOff x="2437" y="2032"/>
            <a:chExt cx="1244" cy="1264"/>
          </a:xfrm>
        </p:grpSpPr>
        <p:sp>
          <p:nvSpPr>
            <p:cNvPr id="18500"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501"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502"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503" name="文本框 64"/>
          <p:cNvSpPr txBox="1">
            <a:spLocks noChangeArrowheads="1"/>
          </p:cNvSpPr>
          <p:nvPr/>
        </p:nvSpPr>
        <p:spPr bwMode="auto">
          <a:xfrm>
            <a:off x="5308600" y="4652434"/>
            <a:ext cx="928688"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码</a:t>
            </a:r>
          </a:p>
        </p:txBody>
      </p:sp>
      <p:grpSp>
        <p:nvGrpSpPr>
          <p:cNvPr id="16" name="组合 7"/>
          <p:cNvGrpSpPr/>
          <p:nvPr/>
        </p:nvGrpSpPr>
        <p:grpSpPr bwMode="auto">
          <a:xfrm>
            <a:off x="6815138" y="4770967"/>
            <a:ext cx="1047750" cy="1409700"/>
            <a:chOff x="2437" y="2032"/>
            <a:chExt cx="1244" cy="1264"/>
          </a:xfrm>
        </p:grpSpPr>
        <p:sp>
          <p:nvSpPr>
            <p:cNvPr id="18517" name="矩形 1"/>
            <p:cNvSpPr>
              <a:spLocks noChangeArrowheads="1"/>
            </p:cNvSpPr>
            <p:nvPr/>
          </p:nvSpPr>
          <p:spPr bwMode="auto">
            <a:xfrm>
              <a:off x="2437" y="2032"/>
              <a:ext cx="1245" cy="1245"/>
            </a:xfrm>
            <a:prstGeom prst="rect">
              <a:avLst/>
            </a:prstGeom>
            <a:noFill/>
            <a:ln w="19050">
              <a:solidFill>
                <a:schemeClr val="tx1"/>
              </a:solidFill>
              <a:round/>
            </a:ln>
            <a:extLst>
              <a:ext uri="{909E8E84-426E-40DD-AFC4-6F175D3DCCD1}">
                <a14:hiddenFill xmlns:a14="http://schemas.microsoft.com/office/drawing/2010/main" xmlns="">
                  <a:solidFill>
                    <a:srgbClr val="FFFFFF"/>
                  </a:solid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cxnSp>
          <p:nvCxnSpPr>
            <p:cNvPr id="18518" name="直接连接符 4"/>
            <p:cNvCxnSpPr>
              <a:cxnSpLocks noChangeShapeType="1"/>
            </p:cNvCxnSpPr>
            <p:nvPr/>
          </p:nvCxnSpPr>
          <p:spPr bwMode="auto">
            <a:xfrm>
              <a:off x="2437" y="2645"/>
              <a:ext cx="1245" cy="0"/>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cxnSp>
          <p:nvCxnSpPr>
            <p:cNvPr id="18519" name="直接连接符 6"/>
            <p:cNvCxnSpPr>
              <a:cxnSpLocks noChangeShapeType="1"/>
            </p:cNvCxnSpPr>
            <p:nvPr/>
          </p:nvCxnSpPr>
          <p:spPr bwMode="auto">
            <a:xfrm>
              <a:off x="3060" y="2052"/>
              <a:ext cx="0" cy="1245"/>
            </a:xfrm>
            <a:prstGeom prst="line">
              <a:avLst/>
            </a:prstGeom>
            <a:noFill/>
            <a:ln w="12700">
              <a:solidFill>
                <a:schemeClr val="tx1"/>
              </a:solidFill>
              <a:prstDash val="dash"/>
              <a:round/>
            </a:ln>
            <a:extLst>
              <a:ext uri="{909E8E84-426E-40DD-AFC4-6F175D3DCCD1}">
                <a14:hiddenFill xmlns:a14="http://schemas.microsoft.com/office/drawing/2010/main" xmlns="">
                  <a:noFill/>
                </a14:hiddenFill>
              </a:ext>
            </a:extLst>
          </p:spPr>
        </p:cxnSp>
      </p:grpSp>
      <p:sp>
        <p:nvSpPr>
          <p:cNvPr id="18520" name="文本框 64"/>
          <p:cNvSpPr txBox="1">
            <a:spLocks noChangeArrowheads="1"/>
          </p:cNvSpPr>
          <p:nvPr/>
        </p:nvSpPr>
        <p:spPr bwMode="auto">
          <a:xfrm>
            <a:off x="6823075" y="4652434"/>
            <a:ext cx="928688"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8800"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笼</a:t>
            </a:r>
          </a:p>
        </p:txBody>
      </p:sp>
    </p:spTree>
  </p:cSld>
  <p:clrMapOvr>
    <a:masterClrMapping/>
  </p:clrMapOvr>
  <p:transition spd="slow"/>
</p:sld>
</file>

<file path=ppt/slides/slide9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15"/>
          <p:cNvSpPr txBox="1">
            <a:spLocks noChangeArrowheads="1"/>
          </p:cNvSpPr>
          <p:nvPr/>
        </p:nvSpPr>
        <p:spPr bwMode="auto">
          <a:xfrm>
            <a:off x="1043902" y="495690"/>
            <a:ext cx="2097330" cy="830997"/>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auto" latinLnBrk="0" hangingPunct="0">
              <a:lnSpc>
                <a:spcPct val="100000"/>
              </a:lnSpc>
              <a:spcBef>
                <a:spcPts val="1600"/>
              </a:spcBef>
              <a:spcAft>
                <a:spcPts val="0"/>
              </a:spcAft>
              <a:buClrTx/>
              <a:buSzTx/>
              <a:buFontTx/>
              <a:buNone/>
              <a:defRPr/>
            </a:pPr>
            <a:r>
              <a:rPr kumimoji="0" lang="zh-CN" altLang="en-US" sz="4800"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多音字</a:t>
            </a:r>
          </a:p>
        </p:txBody>
      </p:sp>
      <p:grpSp>
        <p:nvGrpSpPr>
          <p:cNvPr id="3" name="组合 105"/>
          <p:cNvGrpSpPr/>
          <p:nvPr/>
        </p:nvGrpSpPr>
        <p:grpSpPr bwMode="auto">
          <a:xfrm>
            <a:off x="2136775" y="1274235"/>
            <a:ext cx="4376738" cy="2567070"/>
            <a:chOff x="1365510" y="2067694"/>
            <a:chExt cx="4374956" cy="1927244"/>
          </a:xfrm>
        </p:grpSpPr>
        <p:sp>
          <p:nvSpPr>
            <p:cNvPr id="19459" name="矩形 106"/>
            <p:cNvSpPr>
              <a:spLocks noChangeArrowheads="1"/>
            </p:cNvSpPr>
            <p:nvPr/>
          </p:nvSpPr>
          <p:spPr bwMode="auto">
            <a:xfrm>
              <a:off x="1365510" y="2560777"/>
              <a:ext cx="1004048" cy="5623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000000"/>
                  </a:solidFill>
                  <a:effectLst/>
                  <a:uLnTx/>
                  <a:uFillTx/>
                  <a:latin typeface="楷体" panose="02010609060101010101" pitchFamily="49" charset="-122"/>
                  <a:ea typeface="楷体" panose="02010609060101010101" pitchFamily="49" charset="-122"/>
                  <a:cs typeface="+mn-cs"/>
                </a:rPr>
                <a:t>哗</a:t>
              </a:r>
              <a:endParaRPr kumimoji="0" lang="zh-CN" altLang="en-US" sz="24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
          <p:nvSpPr>
            <p:cNvPr id="5" name="左大括号 4"/>
            <p:cNvSpPr/>
            <p:nvPr/>
          </p:nvSpPr>
          <p:spPr>
            <a:xfrm>
              <a:off x="2008186" y="2395049"/>
              <a:ext cx="231681" cy="964585"/>
            </a:xfrm>
            <a:prstGeom prst="leftBrace">
              <a:avLst>
                <a:gd name="adj1" fmla="val 31676"/>
                <a:gd name="adj2" fmla="val 50000"/>
              </a:avLst>
            </a:prstGeom>
            <a:ln w="22225">
              <a:solidFill>
                <a:srgbClr val="00B0F0"/>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9461" name="矩形 108"/>
            <p:cNvSpPr>
              <a:spLocks noChangeArrowheads="1"/>
            </p:cNvSpPr>
            <p:nvPr/>
          </p:nvSpPr>
          <p:spPr bwMode="auto">
            <a:xfrm>
              <a:off x="2239560" y="2067694"/>
              <a:ext cx="3426195" cy="1054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huā</a:t>
              </a: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      ）</a:t>
              </a:r>
              <a:endParaRPr kumimoji="0" lang="zh-CN" altLang="en-US" sz="24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9462" name="矩形 109"/>
            <p:cNvSpPr>
              <a:spLocks noChangeArrowheads="1"/>
            </p:cNvSpPr>
            <p:nvPr/>
          </p:nvSpPr>
          <p:spPr bwMode="auto">
            <a:xfrm>
              <a:off x="2242765" y="2940125"/>
              <a:ext cx="3497701" cy="1054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huá</a:t>
              </a:r>
              <a:r>
                <a:rPr kumimoji="0" lang="zh-CN" altLang="en-US" sz="4265" b="1" i="0" u="none" strike="noStrike" kern="1200" cap="none" spc="0" normalizeH="0" baseline="0" noProof="0">
                  <a:ln>
                    <a:noFill/>
                  </a:ln>
                  <a:solidFill>
                    <a:srgbClr val="000000"/>
                  </a:solidFill>
                  <a:effectLst/>
                  <a:uLnTx/>
                  <a:uFillTx/>
                  <a:latin typeface="宋体" panose="02010600030101010101" pitchFamily="2" charset="-122"/>
                  <a:ea typeface="宋体" panose="02010600030101010101" pitchFamily="2" charset="-122"/>
                  <a:cs typeface="+mn-cs"/>
                </a:rPr>
                <a:t>（      ）</a:t>
              </a:r>
              <a:endParaRPr kumimoji="0" lang="zh-CN" altLang="en-US" sz="24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grpSp>
      <p:sp>
        <p:nvSpPr>
          <p:cNvPr id="8" name="矩形 7"/>
          <p:cNvSpPr>
            <a:spLocks noChangeArrowheads="1"/>
          </p:cNvSpPr>
          <p:nvPr/>
        </p:nvSpPr>
        <p:spPr bwMode="auto">
          <a:xfrm>
            <a:off x="4214813" y="1257300"/>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哗啦</a:t>
            </a:r>
            <a:endParaRPr kumimoji="0" lang="zh-CN" altLang="en-US" sz="2400" b="0"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endParaRPr>
          </a:p>
        </p:txBody>
      </p:sp>
      <p:sp>
        <p:nvSpPr>
          <p:cNvPr id="9" name="矩形 8"/>
          <p:cNvSpPr>
            <a:spLocks noChangeArrowheads="1"/>
          </p:cNvSpPr>
          <p:nvPr/>
        </p:nvSpPr>
        <p:spPr bwMode="auto">
          <a:xfrm>
            <a:off x="4214813" y="2436285"/>
            <a:ext cx="10096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哗笑</a:t>
            </a:r>
            <a:endParaRPr kumimoji="0" lang="zh-CN" altLang="en-US" sz="2400" b="0"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endParaRPr>
          </a:p>
        </p:txBody>
      </p:sp>
      <p:sp>
        <p:nvSpPr>
          <p:cNvPr id="13318" name="文本框 13316"/>
          <p:cNvSpPr txBox="1">
            <a:spLocks noChangeArrowheads="1"/>
          </p:cNvSpPr>
          <p:nvPr/>
        </p:nvSpPr>
        <p:spPr bwMode="auto">
          <a:xfrm>
            <a:off x="827088" y="3909484"/>
            <a:ext cx="7967662" cy="265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30000"/>
              </a:lnSpc>
              <a:spcBef>
                <a:spcPts val="1335"/>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窗外大雨哗（     ）啦啦地下着，依然掩盖不了屋内传出的一片哗（    ）笑。</a:t>
            </a:r>
          </a:p>
        </p:txBody>
      </p:sp>
      <p:sp>
        <p:nvSpPr>
          <p:cNvPr id="11" name="矩形 10"/>
          <p:cNvSpPr>
            <a:spLocks noChangeArrowheads="1"/>
          </p:cNvSpPr>
          <p:nvPr/>
        </p:nvSpPr>
        <p:spPr bwMode="auto">
          <a:xfrm>
            <a:off x="4316414" y="3979333"/>
            <a:ext cx="1011815"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huā</a:t>
            </a:r>
            <a:endParaRPr kumimoji="0" lang="zh-CN" altLang="en-US" sz="2400" b="0" i="0" u="none" strike="noStrike" kern="1200" cap="none" spc="0" normalizeH="0" baseline="0" noProof="0">
              <a:ln>
                <a:noFill/>
              </a:ln>
              <a:solidFill>
                <a:srgbClr val="FF0000"/>
              </a:solidFill>
              <a:effectLst/>
              <a:uLnTx/>
              <a:uFillTx/>
              <a:latin typeface="Calibri" panose="020F0502020204030204" pitchFamily="34" charset="0"/>
              <a:ea typeface="宋体" panose="02010600030101010101" pitchFamily="2" charset="-122"/>
              <a:cs typeface="+mn-cs"/>
            </a:endParaRPr>
          </a:p>
        </p:txBody>
      </p:sp>
      <p:sp>
        <p:nvSpPr>
          <p:cNvPr id="12" name="矩形 11"/>
          <p:cNvSpPr>
            <a:spLocks noChangeArrowheads="1"/>
          </p:cNvSpPr>
          <p:nvPr/>
        </p:nvSpPr>
        <p:spPr bwMode="auto">
          <a:xfrm>
            <a:off x="6667501" y="4838700"/>
            <a:ext cx="1011815"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srgbClr val="FF0000"/>
                </a:solidFill>
                <a:effectLst/>
                <a:uLnTx/>
                <a:uFillTx/>
                <a:latin typeface="宋体" panose="02010600030101010101" pitchFamily="2" charset="-122"/>
                <a:ea typeface="宋体" panose="02010600030101010101" pitchFamily="2" charset="-122"/>
                <a:cs typeface="+mn-cs"/>
              </a:rPr>
              <a:t>huá</a:t>
            </a:r>
            <a:endParaRPr kumimoji="0" lang="zh-CN" altLang="en-US" sz="4265" b="0" i="0" u="none" strike="noStrike" kern="1200" cap="none" spc="0" normalizeH="0" baseline="0" noProof="0">
              <a:ln>
                <a:noFill/>
              </a:ln>
              <a:solidFill>
                <a:srgbClr val="FF0000"/>
              </a:solidFill>
              <a:effectLst/>
              <a:uLnTx/>
              <a:uFillTx/>
              <a:latin typeface="Calibri" panose="020F0502020204030204" pitchFamily="34" charset="0"/>
              <a:ea typeface="宋体" panose="02010600030101010101" pitchFamily="2" charset="-122"/>
              <a:cs typeface="+mn-cs"/>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3318"/>
                                        </p:tgtEl>
                                        <p:attrNameLst>
                                          <p:attrName>style.visibility</p:attrName>
                                        </p:attrNameLst>
                                      </p:cBhvr>
                                      <p:to>
                                        <p:strVal val="visible"/>
                                      </p:to>
                                    </p:set>
                                    <p:animEffect transition="in" filter="wipe(down)">
                                      <p:cBhvr>
                                        <p:cTn id="21" dur="500"/>
                                        <p:tgtEl>
                                          <p:spTgt spid="1331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3318" grpId="0"/>
      <p:bldP spid="11" grpId="0"/>
      <p:bldP spid="12" grpId="0"/>
    </p:bldLst>
  </p:timing>
</p:sld>
</file>

<file path=ppt/slides/slide9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文本框 2"/>
          <p:cNvSpPr txBox="1">
            <a:spLocks noChangeArrowheads="1"/>
          </p:cNvSpPr>
          <p:nvPr/>
        </p:nvSpPr>
        <p:spPr bwMode="auto">
          <a:xfrm>
            <a:off x="917576" y="2885018"/>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结构：</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20482" name="文本框 3"/>
          <p:cNvSpPr txBox="1">
            <a:spLocks noChangeArrowheads="1"/>
          </p:cNvSpPr>
          <p:nvPr/>
        </p:nvSpPr>
        <p:spPr bwMode="auto">
          <a:xfrm>
            <a:off x="917576" y="3793067"/>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部首：</a:t>
            </a:r>
          </a:p>
        </p:txBody>
      </p:sp>
      <p:sp>
        <p:nvSpPr>
          <p:cNvPr id="20483" name="文本框 4"/>
          <p:cNvSpPr txBox="1">
            <a:spLocks noChangeArrowheads="1"/>
          </p:cNvSpPr>
          <p:nvPr/>
        </p:nvSpPr>
        <p:spPr bwMode="auto">
          <a:xfrm>
            <a:off x="928689" y="4819651"/>
            <a:ext cx="2254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书写指导：</a:t>
            </a:r>
          </a:p>
        </p:txBody>
      </p:sp>
      <p:sp>
        <p:nvSpPr>
          <p:cNvPr id="20484" name="文本框 5"/>
          <p:cNvSpPr txBox="1">
            <a:spLocks noChangeArrowheads="1"/>
          </p:cNvSpPr>
          <p:nvPr/>
        </p:nvSpPr>
        <p:spPr bwMode="auto">
          <a:xfrm>
            <a:off x="2876551" y="4599519"/>
            <a:ext cx="5656263"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“尧”上部斜中求正，竖弯钩充分右伸。</a:t>
            </a:r>
            <a:endParaRPr kumimoji="0" lang="en-US" altLang="zh-CN"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
        <p:nvSpPr>
          <p:cNvPr id="20485" name="文本框 6"/>
          <p:cNvSpPr txBox="1">
            <a:spLocks noChangeArrowheads="1"/>
          </p:cNvSpPr>
          <p:nvPr/>
        </p:nvSpPr>
        <p:spPr bwMode="auto">
          <a:xfrm>
            <a:off x="827089" y="1511301"/>
            <a:ext cx="117157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qiào</a:t>
            </a:r>
          </a:p>
        </p:txBody>
      </p:sp>
      <p:sp>
        <p:nvSpPr>
          <p:cNvPr id="20486" name="文本框 17"/>
          <p:cNvSpPr txBox="1">
            <a:spLocks noChangeArrowheads="1"/>
          </p:cNvSpPr>
          <p:nvPr/>
        </p:nvSpPr>
        <p:spPr bwMode="auto">
          <a:xfrm>
            <a:off x="2055813" y="1128184"/>
            <a:ext cx="1181100" cy="1733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106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翘</a:t>
            </a:r>
          </a:p>
        </p:txBody>
      </p:sp>
      <p:sp>
        <p:nvSpPr>
          <p:cNvPr id="9" name="Text Box 15"/>
          <p:cNvSpPr txBox="1">
            <a:spLocks noChangeArrowheads="1"/>
          </p:cNvSpPr>
          <p:nvPr/>
        </p:nvSpPr>
        <p:spPr bwMode="auto">
          <a:xfrm>
            <a:off x="729698" y="355601"/>
            <a:ext cx="4032553" cy="1405000"/>
          </a:xfrm>
          <a:prstGeom prst="rect">
            <a:avLst/>
          </a:prstGeom>
          <a:noFill/>
          <a:ln>
            <a:noFill/>
          </a:ln>
          <a:effectLst>
            <a:glow rad="228600">
              <a:schemeClr val="accent3">
                <a:satMod val="175000"/>
                <a:alpha val="40000"/>
              </a:schemeClr>
            </a:glow>
          </a:effectLst>
          <a:scene3d>
            <a:camera prst="perspectiveRight"/>
            <a:lightRig rig="threePt" dir="t"/>
          </a:scene3d>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l" defTabSz="1219200" rtl="0" eaLnBrk="0" fontAlgn="auto" latinLnBrk="0" hangingPunct="0">
              <a:lnSpc>
                <a:spcPct val="100000"/>
              </a:lnSpc>
              <a:spcBef>
                <a:spcPts val="1600"/>
              </a:spcBef>
              <a:spcAft>
                <a:spcPts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重难点字书写指导</a:t>
            </a:r>
          </a:p>
        </p:txBody>
      </p:sp>
      <p:sp>
        <p:nvSpPr>
          <p:cNvPr id="20488" name="文本框 9"/>
          <p:cNvSpPr txBox="1">
            <a:spLocks noChangeArrowheads="1"/>
          </p:cNvSpPr>
          <p:nvPr/>
        </p:nvSpPr>
        <p:spPr bwMode="auto">
          <a:xfrm>
            <a:off x="2166939" y="2878667"/>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半包围</a:t>
            </a:r>
            <a:endParaRPr kumimoji="0" lang="en-US" altLang="zh-CN"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
        <p:nvSpPr>
          <p:cNvPr id="20489" name="文本框 10"/>
          <p:cNvSpPr txBox="1">
            <a:spLocks noChangeArrowheads="1"/>
          </p:cNvSpPr>
          <p:nvPr/>
        </p:nvSpPr>
        <p:spPr bwMode="auto">
          <a:xfrm>
            <a:off x="2228850" y="3803651"/>
            <a:ext cx="744538"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羽</a:t>
            </a:r>
            <a:endParaRPr kumimoji="0" lang="en-US" altLang="zh-CN"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pic>
        <p:nvPicPr>
          <p:cNvPr id="2" name="翘.wmv">
            <a:hlinkClick r:id="" action="ppaction://media"/>
          </p:cNvPr>
          <p:cNvPicPr>
            <a:picLocks noRot="1" noChangeAspect="1" noChangeArrowheads="1"/>
          </p:cNvPicPr>
          <p:nvPr>
            <a:videoFile r:link="rId1"/>
            <p:extLst>
              <p:ext uri="{DAA4B4D4-6D71-4841-9C94-3DE7FCFB9230}">
                <p14:media xmlns:p14="http://schemas.microsoft.com/office/powerpoint/2010/main" xmlns="" r:link="rId3"/>
              </p:ext>
            </p:extLst>
          </p:nvPr>
        </p:nvPicPr>
        <p:blipFill>
          <a:blip r:embed="rId4">
            <a:extLst>
              <a:ext uri="{28A0092B-C50C-407E-A947-70E740481C1C}">
                <a14:useLocalDpi xmlns:a14="http://schemas.microsoft.com/office/drawing/2010/main" xmlns="" val="0"/>
              </a:ext>
            </a:extLst>
          </a:blip>
          <a:srcRect/>
          <a:stretch>
            <a:fillRect/>
          </a:stretch>
        </p:blipFill>
        <p:spPr bwMode="auto">
          <a:xfrm>
            <a:off x="4948239" y="1305985"/>
            <a:ext cx="2444750" cy="2887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video>
              <p:cMediaNode vol="80000">
                <p:cTn id="2" fill="hold" display="0">
                  <p:stCondLst>
                    <p:cond delay="indefinite"/>
                  </p:stCondLst>
                </p:cTn>
                <p:tgtEl>
                  <p:spTgt spid="2"/>
                </p:tgtEl>
              </p:cMediaNode>
            </p:video>
            <p:seq concurrent="1" nextAc="seek">
              <p:cTn id="3" restart="whenNotActive" fill="hold" evtFilter="cancelBubble" nodeType="interactiveSeq">
                <p:stCondLst>
                  <p:cond evt="onClick" delay="0">
                    <p:tgtEl>
                      <p:spTgt spid="2"/>
                    </p:tgtEl>
                  </p:cond>
                </p:stCondLst>
                <p:endSync evt="end" delay="0">
                  <p:rtn val="all"/>
                </p:endSync>
                <p:childTnLst>
                  <p:par>
                    <p:cTn id="4" fill="hold">
                      <p:stCondLst>
                        <p:cond delay="0"/>
                      </p:stCondLst>
                      <p:childTnLst>
                        <p:par>
                          <p:cTn id="5" fill="hold">
                            <p:stCondLst>
                              <p:cond delay="0"/>
                            </p:stCondLst>
                            <p:childTnLst>
                              <p:par>
                                <p:cTn id="6" presetID="2" presetClass="mediacall" presetSubtype="0" fill="hold" nodeType="clickEffect">
                                  <p:stCondLst>
                                    <p:cond delay="0"/>
                                  </p:stCondLst>
                                  <p:childTnLst>
                                    <p:cmd type="call" cmd="togglePause">
                                      <p:cBhvr>
                                        <p:cTn id="7"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9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文本框 1"/>
          <p:cNvSpPr txBox="1">
            <a:spLocks noChangeArrowheads="1"/>
          </p:cNvSpPr>
          <p:nvPr/>
        </p:nvSpPr>
        <p:spPr bwMode="auto">
          <a:xfrm>
            <a:off x="904876" y="2484967"/>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结构：</a:t>
            </a:r>
            <a:endPar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21506" name="文本框 2"/>
          <p:cNvSpPr txBox="1">
            <a:spLocks noChangeArrowheads="1"/>
          </p:cNvSpPr>
          <p:nvPr/>
        </p:nvSpPr>
        <p:spPr bwMode="auto">
          <a:xfrm>
            <a:off x="904876" y="3393018"/>
            <a:ext cx="15843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部首：</a:t>
            </a:r>
          </a:p>
        </p:txBody>
      </p:sp>
      <p:sp>
        <p:nvSpPr>
          <p:cNvPr id="21507" name="文本框 3"/>
          <p:cNvSpPr txBox="1">
            <a:spLocks noChangeArrowheads="1"/>
          </p:cNvSpPr>
          <p:nvPr/>
        </p:nvSpPr>
        <p:spPr bwMode="auto">
          <a:xfrm>
            <a:off x="915988" y="4419601"/>
            <a:ext cx="22542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书写指导：</a:t>
            </a:r>
          </a:p>
        </p:txBody>
      </p:sp>
      <p:sp>
        <p:nvSpPr>
          <p:cNvPr id="21508" name="文本框 4"/>
          <p:cNvSpPr txBox="1">
            <a:spLocks noChangeArrowheads="1"/>
          </p:cNvSpPr>
          <p:nvPr/>
        </p:nvSpPr>
        <p:spPr bwMode="auto">
          <a:xfrm>
            <a:off x="2863850" y="4199468"/>
            <a:ext cx="5656263" cy="3045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5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右边上部的撇斜度不宜过大且舒展；“寸”要正。</a:t>
            </a:r>
            <a:endParaRPr kumimoji="0" lang="en-US" altLang="zh-CN"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
        <p:nvSpPr>
          <p:cNvPr id="21509" name="文本框 5"/>
          <p:cNvSpPr txBox="1">
            <a:spLocks noChangeArrowheads="1"/>
          </p:cNvSpPr>
          <p:nvPr/>
        </p:nvSpPr>
        <p:spPr bwMode="auto">
          <a:xfrm>
            <a:off x="774701" y="1153584"/>
            <a:ext cx="117157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dǎo</a:t>
            </a:r>
          </a:p>
        </p:txBody>
      </p:sp>
      <p:sp>
        <p:nvSpPr>
          <p:cNvPr id="21510" name="文本框 6"/>
          <p:cNvSpPr txBox="1">
            <a:spLocks noChangeArrowheads="1"/>
          </p:cNvSpPr>
          <p:nvPr/>
        </p:nvSpPr>
        <p:spPr bwMode="auto">
          <a:xfrm>
            <a:off x="2154239" y="2478617"/>
            <a:ext cx="1584325"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左右</a:t>
            </a:r>
            <a:endParaRPr kumimoji="0" lang="en-US" altLang="zh-CN"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
        <p:nvSpPr>
          <p:cNvPr id="21511" name="文本框 7"/>
          <p:cNvSpPr txBox="1">
            <a:spLocks noChangeArrowheads="1"/>
          </p:cNvSpPr>
          <p:nvPr/>
        </p:nvSpPr>
        <p:spPr bwMode="auto">
          <a:xfrm>
            <a:off x="2216151" y="3403600"/>
            <a:ext cx="744538" cy="74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礻</a:t>
            </a:r>
            <a:endParaRPr kumimoji="0" lang="en-US" altLang="zh-CN"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endParaRPr>
          </a:p>
        </p:txBody>
      </p:sp>
      <p:sp>
        <p:nvSpPr>
          <p:cNvPr id="21512" name="文本框 17"/>
          <p:cNvSpPr txBox="1">
            <a:spLocks noChangeArrowheads="1"/>
          </p:cNvSpPr>
          <p:nvPr/>
        </p:nvSpPr>
        <p:spPr bwMode="auto">
          <a:xfrm>
            <a:off x="2043113" y="728134"/>
            <a:ext cx="1181100" cy="1733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106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祷</a:t>
            </a:r>
          </a:p>
        </p:txBody>
      </p:sp>
      <p:pic>
        <p:nvPicPr>
          <p:cNvPr id="10" name="祷.wmv">
            <a:hlinkClick r:id="" action="ppaction://media"/>
          </p:cNvPr>
          <p:cNvPicPr>
            <a:picLocks noRot="1" noChangeAspect="1" noChangeArrowheads="1"/>
          </p:cNvPicPr>
          <p:nvPr>
            <a:videoFile r:link="rId1"/>
            <p:extLst>
              <p:ext uri="{DAA4B4D4-6D71-4841-9C94-3DE7FCFB9230}">
                <p14:media xmlns:p14="http://schemas.microsoft.com/office/powerpoint/2010/main" xmlns="" r:link="rId3"/>
              </p:ext>
            </p:extLst>
          </p:nvPr>
        </p:nvPicPr>
        <p:blipFill>
          <a:blip r:embed="rId4">
            <a:extLst>
              <a:ext uri="{28A0092B-C50C-407E-A947-70E740481C1C}">
                <a14:useLocalDpi xmlns:a14="http://schemas.microsoft.com/office/drawing/2010/main" xmlns="" val="0"/>
              </a:ext>
            </a:extLst>
          </a:blip>
          <a:srcRect/>
          <a:stretch>
            <a:fillRect/>
          </a:stretch>
        </p:blipFill>
        <p:spPr bwMode="auto">
          <a:xfrm>
            <a:off x="4327526" y="745067"/>
            <a:ext cx="247015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video>
              <p:cMediaNode vol="80000">
                <p:cTn id="2" fill="hold" display="0">
                  <p:stCondLst>
                    <p:cond delay="indefinite"/>
                  </p:stCondLst>
                </p:cTn>
                <p:tgtEl>
                  <p:spTgt spid="10"/>
                </p:tgtEl>
              </p:cMediaNode>
            </p:video>
            <p:seq concurrent="1" nextAc="seek">
              <p:cTn id="3" restart="whenNotActive" fill="hold" evtFilter="cancelBubble" nodeType="interactiveSeq">
                <p:stCondLst>
                  <p:cond evt="onClick" delay="0">
                    <p:tgtEl>
                      <p:spTgt spid="10"/>
                    </p:tgtEl>
                  </p:cond>
                </p:stCondLst>
                <p:endSync evt="end" delay="0">
                  <p:rtn val="all"/>
                </p:endSync>
                <p:childTnLst>
                  <p:par>
                    <p:cTn id="4" fill="hold">
                      <p:stCondLst>
                        <p:cond delay="0"/>
                      </p:stCondLst>
                      <p:childTnLst>
                        <p:par>
                          <p:cTn id="5" fill="hold">
                            <p:stCondLst>
                              <p:cond delay="0"/>
                            </p:stCondLst>
                            <p:childTnLst>
                              <p:par>
                                <p:cTn id="6" presetID="2" presetClass="mediacall" presetSubtype="0" fill="hold" nodeType="clickEffect">
                                  <p:stCondLst>
                                    <p:cond delay="0"/>
                                  </p:stCondLst>
                                  <p:childTnLst>
                                    <p:cmd type="call" cmd="togglePause">
                                      <p:cBhvr>
                                        <p:cTn id="7" dur="1" fill="hold"/>
                                        <p:tgtEl>
                                          <p:spTgt spid="10"/>
                                        </p:tgtEl>
                                      </p:cBhvr>
                                    </p:cmd>
                                  </p:childTnLst>
                                </p:cTn>
                              </p:par>
                            </p:childTnLst>
                          </p:cTn>
                        </p:par>
                      </p:childTnLst>
                    </p:cTn>
                  </p:par>
                </p:childTnLst>
              </p:cTn>
              <p:nextCondLst>
                <p:cond evt="onClick" delay="0">
                  <p:tgtEl>
                    <p:spTgt spid="10"/>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文本框 2"/>
          <p:cNvSpPr txBox="1">
            <a:spLocks noChangeArrowheads="1"/>
          </p:cNvSpPr>
          <p:nvPr/>
        </p:nvSpPr>
        <p:spPr bwMode="auto">
          <a:xfrm>
            <a:off x="900114" y="548219"/>
            <a:ext cx="7127875" cy="862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1219200" fontAlgn="base">
              <a:lnSpc>
                <a:spcPct val="130000"/>
              </a:lnSpc>
              <a:spcBef>
                <a:spcPct val="0"/>
              </a:spcBef>
              <a:spcAft>
                <a:spcPct val="0"/>
              </a:spcAft>
              <a:defRPr/>
            </a:pPr>
            <a:r>
              <a:rPr lang="zh-CN" altLang="en-US" sz="4265" b="1">
                <a:solidFill>
                  <a:prstClr val="black"/>
                </a:solidFill>
                <a:latin typeface="宋体" panose="02010600030101010101" pitchFamily="2" charset="-122"/>
                <a:ea typeface="宋体" panose="02010600030101010101" pitchFamily="2" charset="-122"/>
              </a:rPr>
              <a:t>    到了更晚的时候，我走到坑边，抬头看到晴空一轮明月，清光四溢，与水里的那个月亮相映成趣。我当时虽然还不懂什么叫诗兴，可觉得心中油然有什么东西在萌动。有时候在坑边玩很久，才回家睡觉。在梦中见到两个月亮叠在一起，清光更加晶莹澄澈。</a:t>
            </a:r>
          </a:p>
        </p:txBody>
      </p:sp>
      <p:sp>
        <p:nvSpPr>
          <p:cNvPr id="4" name="文本框 3"/>
          <p:cNvSpPr txBox="1">
            <a:spLocks noChangeArrowheads="1"/>
          </p:cNvSpPr>
          <p:nvPr/>
        </p:nvSpPr>
        <p:spPr bwMode="auto">
          <a:xfrm>
            <a:off x="-58423" y="681569"/>
            <a:ext cx="1037913" cy="19600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defTabSz="1219200" fontAlgn="base">
              <a:lnSpc>
                <a:spcPct val="130000"/>
              </a:lnSpc>
              <a:spcBef>
                <a:spcPct val="0"/>
              </a:spcBef>
              <a:spcAft>
                <a:spcPct val="0"/>
              </a:spcAft>
              <a:defRPr/>
            </a:pPr>
            <a:r>
              <a:rPr lang="zh-CN" altLang="en-US" sz="4265" b="1">
                <a:solidFill>
                  <a:srgbClr val="FF00FF"/>
                </a:solidFill>
                <a:latin typeface="黑体" panose="02010609060101010101" pitchFamily="49" charset="-122"/>
                <a:ea typeface="黑体" panose="02010609060101010101" pitchFamily="49" charset="-122"/>
              </a:rPr>
              <a:t>看月亮</a:t>
            </a:r>
          </a:p>
        </p:txBody>
      </p:sp>
      <p:sp>
        <p:nvSpPr>
          <p:cNvPr id="5" name="文本框 4"/>
          <p:cNvSpPr txBox="1">
            <a:spLocks noChangeArrowheads="1"/>
          </p:cNvSpPr>
          <p:nvPr/>
        </p:nvSpPr>
        <p:spPr bwMode="auto">
          <a:xfrm>
            <a:off x="7867964" y="4040719"/>
            <a:ext cx="1037913" cy="18245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defTabSz="1219200" fontAlgn="base">
              <a:lnSpc>
                <a:spcPct val="130000"/>
              </a:lnSpc>
              <a:spcBef>
                <a:spcPct val="0"/>
              </a:spcBef>
              <a:spcAft>
                <a:spcPct val="0"/>
              </a:spcAft>
              <a:defRPr/>
            </a:pPr>
            <a:r>
              <a:rPr lang="zh-CN" altLang="en-US" sz="4265" b="1">
                <a:solidFill>
                  <a:srgbClr val="FF00FF"/>
                </a:solidFill>
                <a:latin typeface="黑体" panose="02010609060101010101" pitchFamily="49" charset="-122"/>
                <a:ea typeface="黑体" panose="02010609060101010101" pitchFamily="49" charset="-122"/>
              </a:rPr>
              <a:t>梦月亮</a:t>
            </a:r>
          </a:p>
        </p:txBody>
      </p:sp>
      <p:sp>
        <p:nvSpPr>
          <p:cNvPr id="6" name="左中括号 5"/>
          <p:cNvSpPr/>
          <p:nvPr/>
        </p:nvSpPr>
        <p:spPr>
          <a:xfrm>
            <a:off x="1763713" y="626535"/>
            <a:ext cx="144462" cy="768351"/>
          </a:xfrm>
          <a:prstGeom prst="leftBracket">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7" name="左中括号 6"/>
          <p:cNvSpPr/>
          <p:nvPr/>
        </p:nvSpPr>
        <p:spPr>
          <a:xfrm flipH="1">
            <a:off x="5148263" y="2408768"/>
            <a:ext cx="144462" cy="768351"/>
          </a:xfrm>
          <a:prstGeom prst="leftBracket">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8" name="左中括号 7"/>
          <p:cNvSpPr/>
          <p:nvPr/>
        </p:nvSpPr>
        <p:spPr>
          <a:xfrm>
            <a:off x="3779838" y="4040719"/>
            <a:ext cx="144462" cy="768349"/>
          </a:xfrm>
          <a:prstGeom prst="leftBracket">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
        <p:nvSpPr>
          <p:cNvPr id="9" name="左中括号 8"/>
          <p:cNvSpPr/>
          <p:nvPr/>
        </p:nvSpPr>
        <p:spPr>
          <a:xfrm flipH="1">
            <a:off x="5580063" y="5674786"/>
            <a:ext cx="144462" cy="766233"/>
          </a:xfrm>
          <a:prstGeom prst="leftBracket">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1219200" eaLnBrk="0" fontAlgn="base" hangingPunct="0">
              <a:spcBef>
                <a:spcPct val="0"/>
              </a:spcBef>
              <a:spcAft>
                <a:spcPct val="0"/>
              </a:spcAft>
              <a:defRPr/>
            </a:pPr>
            <a:endParaRPr lang="zh-CN" altLang="en-US" sz="2400">
              <a:solidFill>
                <a:prstClr val="black"/>
              </a:solidFill>
              <a:latin typeface="等线" panose="020F0502020204030204"/>
              <a:ea typeface="等线" panose="02010600030101010101" pitchFamily="2" charset="-122"/>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down)">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down)">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down)">
                                      <p:cBhvr>
                                        <p:cTn id="20" dur="500"/>
                                        <p:tgtEl>
                                          <p:spTgt spid="8"/>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down)">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down)">
                                      <p:cBhvr>
                                        <p:cTn id="2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animBg="1"/>
      <p:bldP spid="7" grpId="0" animBg="1"/>
      <p:bldP spid="8" grpId="0" animBg="1"/>
      <p:bldP spid="9" grpId="0" animBg="1"/>
    </p:bldLst>
  </p:timing>
</p:sld>
</file>

<file path=ppt/slides/slide9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a:spLocks noChangeArrowheads="1"/>
          </p:cNvSpPr>
          <p:nvPr/>
        </p:nvSpPr>
        <p:spPr bwMode="auto">
          <a:xfrm>
            <a:off x="1446213" y="2402418"/>
            <a:ext cx="6146800" cy="4358565"/>
          </a:xfrm>
          <a:prstGeom prst="rect">
            <a:avLst/>
          </a:prstGeom>
          <a:noFill/>
          <a:ln>
            <a:noFill/>
          </a:ln>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30000"/>
              </a:lnSpc>
              <a:spcBef>
                <a:spcPct val="0"/>
              </a:spcBef>
              <a:spcAft>
                <a:spcPct val="0"/>
              </a:spcAft>
              <a:buClrTx/>
              <a:buSzTx/>
              <a:buFontTx/>
              <a:buNone/>
              <a:defRPr/>
            </a:pP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1.</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高高地直立。（   ）</a:t>
            </a:r>
          </a:p>
          <a:p>
            <a:pPr marL="0" marR="0" lvl="0" indent="0" algn="l" defTabSz="1219200" rtl="0" eaLnBrk="1" fontAlgn="base" latinLnBrk="0" hangingPunct="1">
              <a:lnSpc>
                <a:spcPct val="130000"/>
              </a:lnSpc>
              <a:spcBef>
                <a:spcPct val="0"/>
              </a:spcBef>
              <a:spcAft>
                <a:spcPct val="0"/>
              </a:spcAft>
              <a:buClrTx/>
              <a:buSzTx/>
              <a:buFontTx/>
              <a:buNone/>
              <a:defRPr/>
            </a:pP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2.</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停靠；停留。</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sym typeface="+mn-ea"/>
              </a:rPr>
              <a:t>（   ）</a:t>
            </a:r>
          </a:p>
          <a:p>
            <a:pPr marL="0" marR="0" lvl="0" indent="0" algn="l" defTabSz="1219200" rtl="0" eaLnBrk="1" fontAlgn="base" latinLnBrk="0" hangingPunct="1">
              <a:lnSpc>
                <a:spcPct val="130000"/>
              </a:lnSpc>
              <a:spcBef>
                <a:spcPct val="0"/>
              </a:spcBef>
              <a:spcAft>
                <a:spcPct val="0"/>
              </a:spcAft>
              <a:buClrTx/>
              <a:buSzTx/>
              <a:buFontTx/>
              <a:buNone/>
              <a:defRPr/>
            </a:pP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3.</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有名。</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sym typeface="+mn-ea"/>
              </a:rPr>
              <a:t>（   ）</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sym typeface="+mn-ea"/>
            </a:endParaRPr>
          </a:p>
          <a:p>
            <a:pPr marL="0" marR="0" lvl="0" indent="0" algn="l" defTabSz="1219200" rtl="0" eaLnBrk="1" fontAlgn="base" latinLnBrk="0" hangingPunct="1">
              <a:lnSpc>
                <a:spcPct val="130000"/>
              </a:lnSpc>
              <a:spcBef>
                <a:spcPct val="0"/>
              </a:spcBef>
              <a:spcAft>
                <a:spcPct val="0"/>
              </a:spcAft>
              <a:buClrTx/>
              <a:buSzTx/>
              <a:buFontTx/>
              <a:buNone/>
              <a:defRPr/>
            </a:pPr>
            <a:r>
              <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sym typeface="+mn-ea"/>
              </a:rPr>
              <a:t>4.</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sym typeface="+mn-ea"/>
              </a:rPr>
              <a:t>像笼子似的罩在上面。</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sym typeface="+mn-ea"/>
            </a:endParaRPr>
          </a:p>
        </p:txBody>
      </p:sp>
      <p:sp>
        <p:nvSpPr>
          <p:cNvPr id="2" name="矩形 1"/>
          <p:cNvSpPr/>
          <p:nvPr/>
        </p:nvSpPr>
        <p:spPr>
          <a:xfrm>
            <a:off x="742950" y="1361018"/>
            <a:ext cx="7943850" cy="723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en-US" altLang="zh-CN"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sym typeface="+mn-ea"/>
              </a:rPr>
              <a:t>A.</a:t>
            </a: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sym typeface="+mn-ea"/>
              </a:rPr>
              <a:t>闻名</a:t>
            </a: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sym typeface="Arial" panose="020B0604020202020204" pitchFamily="34" charset="0"/>
              </a:rPr>
              <a:t>    </a:t>
            </a:r>
            <a:r>
              <a:rPr kumimoji="0" lang="en-US" altLang="zh-CN"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sym typeface="Arial" panose="020B0604020202020204" pitchFamily="34" charset="0"/>
              </a:rPr>
              <a:t>B.</a:t>
            </a: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sym typeface="Arial" panose="020B0604020202020204" pitchFamily="34" charset="0"/>
              </a:rPr>
              <a:t>耸立    </a:t>
            </a:r>
            <a:r>
              <a:rPr kumimoji="0" lang="en-US" altLang="zh-CN"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sym typeface="Arial" panose="020B0604020202020204" pitchFamily="34" charset="0"/>
              </a:rPr>
              <a:t>C.</a:t>
            </a: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sym typeface="Arial" panose="020B0604020202020204" pitchFamily="34" charset="0"/>
              </a:rPr>
              <a:t>停泊    </a:t>
            </a:r>
            <a:r>
              <a:rPr kumimoji="0" lang="en-US" altLang="zh-CN"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sym typeface="Arial" panose="020B0604020202020204" pitchFamily="34" charset="0"/>
              </a:rPr>
              <a:t>D.</a:t>
            </a:r>
            <a:r>
              <a:rPr kumimoji="0" lang="zh-CN" altLang="en-US" sz="4265" b="1" i="0" u="none" strike="noStrike" kern="1200" cap="none" spc="0" normalizeH="0" baseline="0" noProof="1">
                <a:ln>
                  <a:noFill/>
                </a:ln>
                <a:solidFill>
                  <a:prstClr val="black"/>
                </a:solidFill>
                <a:effectLst/>
                <a:uLnTx/>
                <a:uFillTx/>
                <a:latin typeface="楷体" panose="02010609060101010101" pitchFamily="49" charset="-122"/>
                <a:ea typeface="楷体" panose="02010609060101010101" pitchFamily="49" charset="-122"/>
                <a:cs typeface="+mn-cs"/>
                <a:sym typeface="Arial" panose="020B0604020202020204" pitchFamily="34" charset="0"/>
              </a:rPr>
              <a:t>笼罩      </a:t>
            </a:r>
          </a:p>
        </p:txBody>
      </p:sp>
      <p:sp>
        <p:nvSpPr>
          <p:cNvPr id="3" name="文本框 2"/>
          <p:cNvSpPr txBox="1">
            <a:spLocks noChangeArrowheads="1"/>
          </p:cNvSpPr>
          <p:nvPr/>
        </p:nvSpPr>
        <p:spPr bwMode="auto">
          <a:xfrm>
            <a:off x="4867275" y="2425702"/>
            <a:ext cx="51435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en-US" altLang="zh-CN" sz="4800"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sym typeface="Arial" panose="020B0604020202020204" pitchFamily="34" charset="0"/>
              </a:rPr>
              <a:t>B</a:t>
            </a:r>
          </a:p>
        </p:txBody>
      </p:sp>
      <p:sp>
        <p:nvSpPr>
          <p:cNvPr id="4" name="文本框 3"/>
          <p:cNvSpPr txBox="1">
            <a:spLocks noChangeArrowheads="1"/>
          </p:cNvSpPr>
          <p:nvPr/>
        </p:nvSpPr>
        <p:spPr bwMode="auto">
          <a:xfrm>
            <a:off x="4856163" y="3297768"/>
            <a:ext cx="5461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en-US" altLang="zh-CN" sz="4800"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sym typeface="Arial" panose="020B0604020202020204" pitchFamily="34" charset="0"/>
              </a:rPr>
              <a:t>C</a:t>
            </a:r>
          </a:p>
        </p:txBody>
      </p:sp>
      <p:sp>
        <p:nvSpPr>
          <p:cNvPr id="5" name="文本框 4"/>
          <p:cNvSpPr txBox="1">
            <a:spLocks noChangeArrowheads="1"/>
          </p:cNvSpPr>
          <p:nvPr/>
        </p:nvSpPr>
        <p:spPr bwMode="auto">
          <a:xfrm>
            <a:off x="3641726" y="4076702"/>
            <a:ext cx="5461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en-US" altLang="zh-CN" sz="4800"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sym typeface="Arial" panose="020B0604020202020204" pitchFamily="34" charset="0"/>
              </a:rPr>
              <a:t>A</a:t>
            </a:r>
          </a:p>
        </p:txBody>
      </p:sp>
      <p:sp>
        <p:nvSpPr>
          <p:cNvPr id="9" name="文本框 4"/>
          <p:cNvSpPr txBox="1">
            <a:spLocks noChangeArrowheads="1"/>
          </p:cNvSpPr>
          <p:nvPr/>
        </p:nvSpPr>
        <p:spPr bwMode="auto">
          <a:xfrm>
            <a:off x="6502401" y="4948768"/>
            <a:ext cx="54768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en-US" altLang="zh-CN" sz="4800"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sym typeface="Arial" panose="020B0604020202020204" pitchFamily="34" charset="0"/>
              </a:rPr>
              <a:t>D</a:t>
            </a:r>
          </a:p>
        </p:txBody>
      </p:sp>
      <p:sp>
        <p:nvSpPr>
          <p:cNvPr id="22535" name="文本框 30"/>
          <p:cNvSpPr txBox="1">
            <a:spLocks noChangeArrowheads="1"/>
          </p:cNvSpPr>
          <p:nvPr/>
        </p:nvSpPr>
        <p:spPr bwMode="auto">
          <a:xfrm>
            <a:off x="608014" y="338668"/>
            <a:ext cx="236855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sym typeface="等线" panose="02010600030101010101" pitchFamily="2" charset="-122"/>
              </a:rPr>
              <a:t>词语解释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barn(inVertical)">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linds(horizontal)">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blinds(horizontal)">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blinds(horizontal)">
                                      <p:cBhvr>
                                        <p:cTn id="27" dur="500"/>
                                        <p:tgtEl>
                                          <p:spTgt spid="5"/>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blinds(horizontal)">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 grpId="0"/>
      <p:bldP spid="3" grpId="0"/>
      <p:bldP spid="4" grpId="0"/>
      <p:bldP spid="5" grpId="0"/>
      <p:bldP spid="9" grpId="0"/>
    </p:bldLst>
  </p:timing>
</p:sld>
</file>

<file path=ppt/slides/slide99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0594" name="Text Box 2"/>
          <p:cNvSpPr txBox="1">
            <a:spLocks noChangeArrowheads="1"/>
          </p:cNvSpPr>
          <p:nvPr/>
        </p:nvSpPr>
        <p:spPr bwMode="auto">
          <a:xfrm>
            <a:off x="139701" y="2112433"/>
            <a:ext cx="9004300" cy="6220998"/>
          </a:xfrm>
          <a:prstGeom prst="rect">
            <a:avLst/>
          </a:prstGeom>
          <a:noFill/>
          <a:ln>
            <a:noFill/>
          </a:ln>
          <a:effec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ts val="16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第一部分：写小艇是威尼斯主要的交通工具。</a:t>
            </a:r>
          </a:p>
          <a:p>
            <a:pPr marL="0" marR="0" lvl="0" indent="0" algn="l" defTabSz="1219200" rtl="0" eaLnBrk="1" fontAlgn="base" latinLnBrk="0" hangingPunct="1">
              <a:lnSpc>
                <a:spcPct val="120000"/>
              </a:lnSpc>
              <a:spcBef>
                <a:spcPts val="16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第二部分：写小艇的样子和乘坐小艇的感受。</a:t>
            </a:r>
          </a:p>
          <a:p>
            <a:pPr marL="0" marR="0" lvl="0" indent="0" algn="l" defTabSz="1219200" rtl="0" eaLnBrk="1" fontAlgn="base" latinLnBrk="0" hangingPunct="1">
              <a:lnSpc>
                <a:spcPct val="120000"/>
              </a:lnSpc>
              <a:spcBef>
                <a:spcPts val="16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第三部分：写船夫的驾驶技术</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宋体" panose="02010600030101010101" pitchFamily="2" charset="-122"/>
                <a:cs typeface="+mn-cs"/>
              </a:rPr>
              <a:t>高超</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a:t>
            </a:r>
          </a:p>
          <a:p>
            <a:pPr marL="0" marR="0" lvl="0" indent="0" algn="l" defTabSz="1219200" rtl="0" eaLnBrk="1" fontAlgn="base" latinLnBrk="0" hangingPunct="1">
              <a:lnSpc>
                <a:spcPct val="120000"/>
              </a:lnSpc>
              <a:spcBef>
                <a:spcPts val="160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第四部分：</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宋体" panose="02010600030101010101" pitchFamily="2" charset="-122"/>
                <a:cs typeface="+mn-cs"/>
              </a:rPr>
              <a:t>写</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小艇与人们的生活息息相关。</a:t>
            </a:r>
          </a:p>
        </p:txBody>
      </p:sp>
      <p:sp>
        <p:nvSpPr>
          <p:cNvPr id="110596" name="Text Box 4"/>
          <p:cNvSpPr txBox="1">
            <a:spLocks noChangeArrowheads="1"/>
          </p:cNvSpPr>
          <p:nvPr/>
        </p:nvSpPr>
        <p:spPr bwMode="auto">
          <a:xfrm>
            <a:off x="8031164" y="2220385"/>
            <a:ext cx="1228725"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50000"/>
              </a:spcBef>
              <a:spcAft>
                <a:spcPct val="0"/>
              </a:spcAft>
              <a:buClrTx/>
              <a:buSzTx/>
              <a:buFontTx/>
              <a:buNone/>
              <a:defRPr/>
            </a:pPr>
            <a:r>
              <a:rPr kumimoji="0" lang="zh-CN" altLang="en-US" sz="373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a:t>
            </a:r>
            <a:r>
              <a:rPr kumimoji="0" lang="en-US" altLang="zh-CN" sz="373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1</a:t>
            </a:r>
            <a:r>
              <a:rPr kumimoji="0" lang="zh-CN" altLang="en-US" sz="373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a:t>
            </a:r>
          </a:p>
        </p:txBody>
      </p:sp>
      <p:sp>
        <p:nvSpPr>
          <p:cNvPr id="110597" name="Text Box 5"/>
          <p:cNvSpPr txBox="1">
            <a:spLocks noChangeArrowheads="1"/>
          </p:cNvSpPr>
          <p:nvPr/>
        </p:nvSpPr>
        <p:spPr bwMode="auto">
          <a:xfrm>
            <a:off x="7370763" y="3761318"/>
            <a:ext cx="1725612"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50000"/>
              </a:spcBef>
              <a:spcAft>
                <a:spcPct val="0"/>
              </a:spcAft>
              <a:buClrTx/>
              <a:buSzTx/>
              <a:buFontTx/>
              <a:buNone/>
              <a:defRPr/>
            </a:pPr>
            <a:r>
              <a:rPr kumimoji="0" lang="zh-CN" altLang="en-US" sz="373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a:t>
            </a:r>
            <a:r>
              <a:rPr kumimoji="0" lang="en-US" altLang="zh-CN" sz="373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2</a:t>
            </a:r>
            <a:r>
              <a:rPr kumimoji="0" lang="zh-CN" altLang="en-US" sz="373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a:t>
            </a:r>
            <a:r>
              <a:rPr kumimoji="0" lang="en-US" altLang="zh-CN" sz="373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3</a:t>
            </a:r>
            <a:r>
              <a:rPr kumimoji="0" lang="zh-CN" altLang="en-US" sz="373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a:t>
            </a:r>
          </a:p>
        </p:txBody>
      </p:sp>
      <p:sp>
        <p:nvSpPr>
          <p:cNvPr id="110598" name="Text Box 6"/>
          <p:cNvSpPr txBox="1">
            <a:spLocks noChangeArrowheads="1"/>
          </p:cNvSpPr>
          <p:nvPr/>
        </p:nvSpPr>
        <p:spPr bwMode="auto">
          <a:xfrm>
            <a:off x="6429375" y="4195233"/>
            <a:ext cx="1697038" cy="6667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50000"/>
              </a:spcBef>
              <a:spcAft>
                <a:spcPct val="0"/>
              </a:spcAft>
              <a:buClrTx/>
              <a:buSzTx/>
              <a:buFontTx/>
              <a:buNone/>
              <a:defRPr/>
            </a:pPr>
            <a:r>
              <a:rPr kumimoji="0" lang="zh-CN" altLang="en-US" sz="373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a:t>
            </a:r>
            <a:r>
              <a:rPr kumimoji="0" lang="en-US" altLang="zh-CN" sz="373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4</a:t>
            </a:r>
            <a:r>
              <a:rPr kumimoji="0" lang="zh-CN" altLang="en-US" sz="373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a:t>
            </a:r>
          </a:p>
        </p:txBody>
      </p:sp>
      <p:sp>
        <p:nvSpPr>
          <p:cNvPr id="110599" name="Text Box 7"/>
          <p:cNvSpPr txBox="1">
            <a:spLocks noChangeArrowheads="1"/>
          </p:cNvSpPr>
          <p:nvPr/>
        </p:nvSpPr>
        <p:spPr bwMode="auto">
          <a:xfrm>
            <a:off x="3152776" y="5799667"/>
            <a:ext cx="2062163"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50000"/>
              </a:spcBef>
              <a:spcAft>
                <a:spcPct val="0"/>
              </a:spcAft>
              <a:buClrTx/>
              <a:buSzTx/>
              <a:buFontTx/>
              <a:buNone/>
              <a:defRPr/>
            </a:pPr>
            <a:r>
              <a:rPr kumimoji="0" lang="zh-CN" altLang="en-US" sz="373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a:t>
            </a:r>
            <a:r>
              <a:rPr kumimoji="0" lang="en-US" altLang="zh-CN" sz="373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5</a:t>
            </a:r>
            <a:r>
              <a:rPr kumimoji="0" lang="zh-CN" altLang="en-US" sz="373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a:t>
            </a:r>
            <a:r>
              <a:rPr kumimoji="0" lang="en-US" altLang="zh-CN" sz="373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6</a:t>
            </a:r>
            <a:r>
              <a:rPr kumimoji="0" lang="zh-CN" altLang="en-US" sz="373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a:t>
            </a:r>
          </a:p>
        </p:txBody>
      </p:sp>
      <p:sp>
        <p:nvSpPr>
          <p:cNvPr id="24582" name="文本框 2"/>
          <p:cNvSpPr txBox="1">
            <a:spLocks noChangeArrowheads="1"/>
          </p:cNvSpPr>
          <p:nvPr/>
        </p:nvSpPr>
        <p:spPr bwMode="auto">
          <a:xfrm>
            <a:off x="1114426" y="211668"/>
            <a:ext cx="2176463"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整体感知</a:t>
            </a:r>
          </a:p>
        </p:txBody>
      </p:sp>
      <p:sp>
        <p:nvSpPr>
          <p:cNvPr id="8" name="文本框 2"/>
          <p:cNvSpPr txBox="1">
            <a:spLocks noChangeArrowheads="1"/>
          </p:cNvSpPr>
          <p:nvPr/>
        </p:nvSpPr>
        <p:spPr bwMode="auto">
          <a:xfrm>
            <a:off x="139701" y="1289051"/>
            <a:ext cx="7654925"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有感情地朗读课文，给文章划分层次。</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grpId="0" nodeType="clickEffect">
                                  <p:stCondLst>
                                    <p:cond delay="0"/>
                                  </p:stCondLst>
                                  <p:iterate type="lt">
                                    <p:tmPct val="5000"/>
                                  </p:iterate>
                                  <p:childTnLst>
                                    <p:set>
                                      <p:cBhvr>
                                        <p:cTn id="11" dur="1" fill="hold">
                                          <p:stCondLst>
                                            <p:cond delay="0"/>
                                          </p:stCondLst>
                                        </p:cTn>
                                        <p:tgtEl>
                                          <p:spTgt spid="110594"/>
                                        </p:tgtEl>
                                        <p:attrNameLst>
                                          <p:attrName>style.visibility</p:attrName>
                                        </p:attrNameLst>
                                      </p:cBhvr>
                                      <p:to>
                                        <p:strVal val="visible"/>
                                      </p:to>
                                    </p:set>
                                    <p:anim calcmode="lin" valueType="num">
                                      <p:cBhvr>
                                        <p:cTn id="12" dur="1000" fill="hold"/>
                                        <p:tgtEl>
                                          <p:spTgt spid="110594"/>
                                        </p:tgtEl>
                                        <p:attrNameLst>
                                          <p:attrName>ppt_w</p:attrName>
                                        </p:attrNameLst>
                                      </p:cBhvr>
                                      <p:tavLst>
                                        <p:tav tm="0">
                                          <p:val>
                                            <p:fltVal val="0"/>
                                          </p:val>
                                        </p:tav>
                                        <p:tav tm="100000">
                                          <p:val>
                                            <p:strVal val="#ppt_w"/>
                                          </p:val>
                                        </p:tav>
                                      </p:tavLst>
                                    </p:anim>
                                    <p:anim calcmode="lin" valueType="num">
                                      <p:cBhvr>
                                        <p:cTn id="13" dur="1000" fill="hold"/>
                                        <p:tgtEl>
                                          <p:spTgt spid="110594"/>
                                        </p:tgtEl>
                                        <p:attrNameLst>
                                          <p:attrName>ppt_h</p:attrName>
                                        </p:attrNameLst>
                                      </p:cBhvr>
                                      <p:tavLst>
                                        <p:tav tm="0">
                                          <p:val>
                                            <p:fltVal val="0"/>
                                          </p:val>
                                        </p:tav>
                                        <p:tav tm="100000">
                                          <p:val>
                                            <p:strVal val="#ppt_h"/>
                                          </p:val>
                                        </p:tav>
                                      </p:tavLst>
                                    </p:anim>
                                    <p:anim calcmode="lin" valueType="num">
                                      <p:cBhvr>
                                        <p:cTn id="14" dur="1000" fill="hold"/>
                                        <p:tgtEl>
                                          <p:spTgt spid="110594"/>
                                        </p:tgtEl>
                                        <p:attrNameLst>
                                          <p:attrName>style.rotation</p:attrName>
                                        </p:attrNameLst>
                                      </p:cBhvr>
                                      <p:tavLst>
                                        <p:tav tm="0">
                                          <p:val>
                                            <p:fltVal val="90"/>
                                          </p:val>
                                        </p:tav>
                                        <p:tav tm="100000">
                                          <p:val>
                                            <p:fltVal val="0"/>
                                          </p:val>
                                        </p:tav>
                                      </p:tavLst>
                                    </p:anim>
                                    <p:animEffect transition="in" filter="fade">
                                      <p:cBhvr>
                                        <p:cTn id="15" dur="1000"/>
                                        <p:tgtEl>
                                          <p:spTgt spid="110594"/>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10596"/>
                                        </p:tgtEl>
                                        <p:attrNameLst>
                                          <p:attrName>style.visibility</p:attrName>
                                        </p:attrNameLst>
                                      </p:cBhvr>
                                      <p:to>
                                        <p:strVal val="visible"/>
                                      </p:to>
                                    </p:set>
                                    <p:animEffect transition="in" filter="fade">
                                      <p:cBhvr>
                                        <p:cTn id="20" dur="500"/>
                                        <p:tgtEl>
                                          <p:spTgt spid="11059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110597">
                                            <p:txEl>
                                              <p:pRg st="0" end="0"/>
                                            </p:txEl>
                                          </p:spTgt>
                                        </p:tgtEl>
                                        <p:attrNameLst>
                                          <p:attrName>style.visibility</p:attrName>
                                        </p:attrNameLst>
                                      </p:cBhvr>
                                      <p:to>
                                        <p:strVal val="visible"/>
                                      </p:to>
                                    </p:set>
                                    <p:animEffect transition="in" filter="dissolve">
                                      <p:cBhvr>
                                        <p:cTn id="25" dur="500"/>
                                        <p:tgtEl>
                                          <p:spTgt spid="110597">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10598">
                                            <p:txEl>
                                              <p:pRg st="0" end="0"/>
                                            </p:txEl>
                                          </p:spTgt>
                                        </p:tgtEl>
                                        <p:attrNameLst>
                                          <p:attrName>style.visibility</p:attrName>
                                        </p:attrNameLst>
                                      </p:cBhvr>
                                      <p:to>
                                        <p:strVal val="visible"/>
                                      </p:to>
                                    </p:set>
                                    <p:animEffect transition="in" filter="dissolve">
                                      <p:cBhvr>
                                        <p:cTn id="30" dur="500"/>
                                        <p:tgtEl>
                                          <p:spTgt spid="110598">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0599">
                                            <p:txEl>
                                              <p:pRg st="0" end="0"/>
                                            </p:txEl>
                                          </p:spTgt>
                                        </p:tgtEl>
                                        <p:attrNameLst>
                                          <p:attrName>style.visibility</p:attrName>
                                        </p:attrNameLst>
                                      </p:cBhvr>
                                      <p:to>
                                        <p:strVal val="visible"/>
                                      </p:to>
                                    </p:set>
                                    <p:animEffect transition="in" filter="dissolve">
                                      <p:cBhvr>
                                        <p:cTn id="35" dur="500"/>
                                        <p:tgtEl>
                                          <p:spTgt spid="11059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4" grpId="0"/>
      <p:bldP spid="110596" grpId="0"/>
      <p:bldP spid="8" grpId="0"/>
    </p:bldLst>
  </p:timing>
</p:sld>
</file>

<file path=ppt/slides/slide9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文本框 2"/>
          <p:cNvSpPr txBox="1">
            <a:spLocks noChangeArrowheads="1"/>
          </p:cNvSpPr>
          <p:nvPr/>
        </p:nvSpPr>
        <p:spPr bwMode="auto">
          <a:xfrm>
            <a:off x="1050926" y="207434"/>
            <a:ext cx="220345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prstClr val="black"/>
                </a:solidFill>
                <a:effectLst/>
                <a:uLnTx/>
                <a:uFillTx/>
                <a:latin typeface="黑体" panose="02010609060101010101" pitchFamily="49" charset="-122"/>
                <a:ea typeface="黑体" panose="02010609060101010101" pitchFamily="49" charset="-122"/>
                <a:cs typeface="+mn-cs"/>
              </a:rPr>
              <a:t>课文解读</a:t>
            </a:r>
          </a:p>
        </p:txBody>
      </p:sp>
      <p:sp>
        <p:nvSpPr>
          <p:cNvPr id="25602" name="Rectangle 3"/>
          <p:cNvSpPr txBox="1">
            <a:spLocks noChangeArrowheads="1"/>
          </p:cNvSpPr>
          <p:nvPr/>
        </p:nvSpPr>
        <p:spPr bwMode="auto">
          <a:xfrm>
            <a:off x="247650" y="1494367"/>
            <a:ext cx="8618538" cy="96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457200" marR="0" lvl="0" indent="-45720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1.</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用课文中的语句说说威尼斯最大的特点。</a:t>
            </a:r>
          </a:p>
          <a:p>
            <a:pPr marL="457200" marR="0" lvl="0" indent="-457200" algn="l" defTabSz="1219200" rtl="0" eaLnBrk="1" fontAlgn="base" latinLnBrk="0" hangingPunct="1">
              <a:lnSpc>
                <a:spcPct val="120000"/>
              </a:lnSpc>
              <a:spcBef>
                <a:spcPct val="0"/>
              </a:spcBef>
              <a:spcAft>
                <a:spcPct val="0"/>
              </a:spcAft>
              <a:buClrTx/>
              <a:buSzTx/>
              <a:buFontTx/>
              <a:buNone/>
              <a:defRPr/>
            </a:pPr>
            <a:endPar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0" name="Text Box 4"/>
          <p:cNvSpPr txBox="1">
            <a:spLocks noChangeArrowheads="1"/>
          </p:cNvSpPr>
          <p:nvPr/>
        </p:nvSpPr>
        <p:spPr bwMode="auto">
          <a:xfrm>
            <a:off x="247651" y="2542117"/>
            <a:ext cx="8453438" cy="2455096"/>
          </a:xfrm>
          <a:prstGeom prst="rect">
            <a:avLst/>
          </a:prstGeom>
          <a:noFill/>
          <a:ln>
            <a:noFill/>
          </a:ln>
          <a:effec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1" fontAlgn="base" latinLnBrk="0" hangingPunct="1">
              <a:lnSpc>
                <a:spcPct val="120000"/>
              </a:lnSpc>
              <a:spcBef>
                <a:spcPct val="50000"/>
              </a:spcBef>
              <a:spcAft>
                <a:spcPct val="0"/>
              </a:spcAft>
              <a:buClrTx/>
              <a:buSzTx/>
              <a:buFontTx/>
              <a:buNone/>
              <a:defRPr/>
            </a:pPr>
            <a:r>
              <a:rPr kumimoji="1" lang="en-US" altLang="zh-CN" sz="4265" b="0"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a:t>
            </a:r>
            <a:r>
              <a:rPr kumimoji="1"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威尼斯是世界闻名的水上城市，河道纵横交叉，小艇成了主要的交通工具，等于大街上的汽车。</a:t>
            </a:r>
          </a:p>
        </p:txBody>
      </p:sp>
      <p:sp>
        <p:nvSpPr>
          <p:cNvPr id="15367" name="矩形 3"/>
          <p:cNvSpPr>
            <a:spLocks noChangeArrowheads="1"/>
          </p:cNvSpPr>
          <p:nvPr/>
        </p:nvSpPr>
        <p:spPr bwMode="auto">
          <a:xfrm>
            <a:off x="6888163" y="4633384"/>
            <a:ext cx="128432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河道</a:t>
            </a:r>
            <a:endParaRPr kumimoji="0" lang="zh-CN" altLang="en-US" sz="4265" b="0"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endParaRPr>
          </a:p>
        </p:txBody>
      </p:sp>
      <p:sp>
        <p:nvSpPr>
          <p:cNvPr id="15368" name="矩形 4"/>
          <p:cNvSpPr>
            <a:spLocks noChangeArrowheads="1"/>
          </p:cNvSpPr>
          <p:nvPr/>
        </p:nvSpPr>
        <p:spPr bwMode="auto">
          <a:xfrm>
            <a:off x="1247775" y="5236634"/>
            <a:ext cx="1250950"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小艇</a:t>
            </a:r>
            <a:endParaRPr kumimoji="0" lang="zh-CN" altLang="en-US" sz="4265" b="0"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endParaRPr>
          </a:p>
        </p:txBody>
      </p:sp>
      <p:sp>
        <p:nvSpPr>
          <p:cNvPr id="2" name="对话气泡: 椭圆形 1"/>
          <p:cNvSpPr/>
          <p:nvPr/>
        </p:nvSpPr>
        <p:spPr>
          <a:xfrm>
            <a:off x="7242176" y="3333751"/>
            <a:ext cx="908050" cy="876300"/>
          </a:xfrm>
          <a:prstGeom prst="wedgeEllipseCallout">
            <a:avLst>
              <a:gd name="adj1" fmla="val -27355"/>
              <a:gd name="adj2" fmla="val 104618"/>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1" name="对话气泡: 椭圆形 10"/>
          <p:cNvSpPr/>
          <p:nvPr/>
        </p:nvSpPr>
        <p:spPr>
          <a:xfrm>
            <a:off x="690564" y="4131733"/>
            <a:ext cx="908050" cy="874184"/>
          </a:xfrm>
          <a:prstGeom prst="wedgeEllipseCallout">
            <a:avLst>
              <a:gd name="adj1" fmla="val 53804"/>
              <a:gd name="adj2" fmla="val 93587"/>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blinds(horizontal)">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5367"/>
                                        </p:tgtEl>
                                        <p:attrNameLst>
                                          <p:attrName>style.visibility</p:attrName>
                                        </p:attrNameLst>
                                      </p:cBhvr>
                                      <p:to>
                                        <p:strVal val="visible"/>
                                      </p:to>
                                    </p:set>
                                    <p:anim calcmode="lin" valueType="num">
                                      <p:cBhvr additive="base">
                                        <p:cTn id="17" dur="500" fill="hold"/>
                                        <p:tgtEl>
                                          <p:spTgt spid="15367"/>
                                        </p:tgtEl>
                                        <p:attrNameLst>
                                          <p:attrName>ppt_x</p:attrName>
                                        </p:attrNameLst>
                                      </p:cBhvr>
                                      <p:tavLst>
                                        <p:tav tm="0">
                                          <p:val>
                                            <p:strVal val="#ppt_x"/>
                                          </p:val>
                                        </p:tav>
                                        <p:tav tm="100000">
                                          <p:val>
                                            <p:strVal val="#ppt_x"/>
                                          </p:val>
                                        </p:tav>
                                      </p:tavLst>
                                    </p:anim>
                                    <p:anim calcmode="lin" valueType="num">
                                      <p:cBhvr additive="base">
                                        <p:cTn id="18" dur="500" fill="hold"/>
                                        <p:tgtEl>
                                          <p:spTgt spid="15367"/>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up)">
                                      <p:cBhvr>
                                        <p:cTn id="23" dur="500"/>
                                        <p:tgtEl>
                                          <p:spTgt spid="11"/>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0" nodeType="clickEffect">
                                  <p:stCondLst>
                                    <p:cond delay="0"/>
                                  </p:stCondLst>
                                  <p:childTnLst>
                                    <p:set>
                                      <p:cBhvr>
                                        <p:cTn id="27" dur="1" fill="hold">
                                          <p:stCondLst>
                                            <p:cond delay="0"/>
                                          </p:stCondLst>
                                        </p:cTn>
                                        <p:tgtEl>
                                          <p:spTgt spid="15368"/>
                                        </p:tgtEl>
                                        <p:attrNameLst>
                                          <p:attrName>style.visibility</p:attrName>
                                        </p:attrNameLst>
                                      </p:cBhvr>
                                      <p:to>
                                        <p:strVal val="visible"/>
                                      </p:to>
                                    </p:set>
                                    <p:anim calcmode="lin" valueType="num">
                                      <p:cBhvr additive="base">
                                        <p:cTn id="28" dur="500" fill="hold"/>
                                        <p:tgtEl>
                                          <p:spTgt spid="15368"/>
                                        </p:tgtEl>
                                        <p:attrNameLst>
                                          <p:attrName>ppt_x</p:attrName>
                                        </p:attrNameLst>
                                      </p:cBhvr>
                                      <p:tavLst>
                                        <p:tav tm="0">
                                          <p:val>
                                            <p:strVal val="#ppt_x"/>
                                          </p:val>
                                        </p:tav>
                                        <p:tav tm="100000">
                                          <p:val>
                                            <p:strVal val="#ppt_x"/>
                                          </p:val>
                                        </p:tav>
                                      </p:tavLst>
                                    </p:anim>
                                    <p:anim calcmode="lin" valueType="num">
                                      <p:cBhvr additive="base">
                                        <p:cTn id="29" dur="500" fill="hold"/>
                                        <p:tgtEl>
                                          <p:spTgt spid="153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7" grpId="0"/>
      <p:bldP spid="15368" grpId="0"/>
      <p:bldP spid="2" grpId="0" animBg="1"/>
      <p:bldP spid="11" grpId="0" animBg="1"/>
    </p:bldLst>
  </p:timing>
</p:sld>
</file>

<file path=ppt/slides/slide9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cstate="email"/>
          <a:srcRect/>
          <a:stretch>
            <a:fillRect/>
          </a:stretch>
        </p:blipFill>
        <p:spPr bwMode="auto">
          <a:xfrm>
            <a:off x="471606" y="1789979"/>
            <a:ext cx="2543483" cy="25464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6" name="图片 5"/>
          <p:cNvPicPr>
            <a:picLocks noChangeAspect="1"/>
          </p:cNvPicPr>
          <p:nvPr/>
        </p:nvPicPr>
        <p:blipFill>
          <a:blip r:embed="rId3" cstate="email"/>
          <a:srcRect/>
          <a:stretch>
            <a:fillRect/>
          </a:stretch>
        </p:blipFill>
        <p:spPr bwMode="auto">
          <a:xfrm>
            <a:off x="5962786" y="1789978"/>
            <a:ext cx="2659016" cy="2575883"/>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7" name="图片 6"/>
          <p:cNvPicPr>
            <a:picLocks noChangeAspect="1"/>
          </p:cNvPicPr>
          <p:nvPr/>
        </p:nvPicPr>
        <p:blipFill>
          <a:blip r:embed="rId4" cstate="email"/>
          <a:srcRect/>
          <a:stretch>
            <a:fillRect/>
          </a:stretch>
        </p:blipFill>
        <p:spPr bwMode="auto">
          <a:xfrm>
            <a:off x="3153303" y="1789980"/>
            <a:ext cx="2671270" cy="25464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26628" name="Rectangle 4"/>
          <p:cNvSpPr txBox="1">
            <a:spLocks noChangeArrowheads="1"/>
          </p:cNvSpPr>
          <p:nvPr/>
        </p:nvSpPr>
        <p:spPr bwMode="auto">
          <a:xfrm>
            <a:off x="263526" y="618068"/>
            <a:ext cx="8616950" cy="7429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eaLnBrk="0" hangingPunct="0">
              <a:defRPr>
                <a:solidFill>
                  <a:schemeClr val="tx1"/>
                </a:solidFill>
                <a:latin typeface="Arial" panose="020B0604020202020204" pitchFamily="34" charset="0"/>
                <a:ea typeface="宋体" panose="02010600030101010101" pitchFamily="2" charset="-122"/>
              </a:defRPr>
            </a:lvl1pPr>
            <a:lvl2pPr eaLnBrk="0" hangingPunct="0">
              <a:defRPr>
                <a:solidFill>
                  <a:schemeClr val="tx1"/>
                </a:solidFill>
                <a:latin typeface="Arial" panose="020B0604020202020204" pitchFamily="34" charset="0"/>
                <a:ea typeface="宋体" panose="02010600030101010101" pitchFamily="2" charset="-122"/>
              </a:defRPr>
            </a:lvl2pPr>
            <a:lvl3pPr eaLnBrk="0" hangingPunct="0">
              <a:defRPr>
                <a:solidFill>
                  <a:schemeClr val="tx1"/>
                </a:solidFill>
                <a:latin typeface="Arial" panose="020B0604020202020204" pitchFamily="34" charset="0"/>
                <a:ea typeface="宋体" panose="02010600030101010101" pitchFamily="2" charset="-122"/>
              </a:defRPr>
            </a:lvl3pPr>
            <a:lvl4pPr eaLnBrk="0" hangingPunct="0">
              <a:defRPr>
                <a:solidFill>
                  <a:schemeClr val="tx1"/>
                </a:solidFill>
                <a:latin typeface="Arial" panose="020B0604020202020204" pitchFamily="34" charset="0"/>
                <a:ea typeface="宋体" panose="02010600030101010101" pitchFamily="2" charset="-122"/>
              </a:defRPr>
            </a:lvl4pPr>
            <a:lvl5pPr eaLnBrk="0" hangingPunct="0">
              <a:defRPr>
                <a:solidFill>
                  <a:schemeClr val="tx1"/>
                </a:solidFill>
                <a:latin typeface="Arial" panose="020B0604020202020204" pitchFamily="34" charset="0"/>
                <a:ea typeface="宋体" panose="02010600030101010101" pitchFamily="2" charset="-122"/>
              </a:defRPr>
            </a:lvl5pPr>
            <a:lvl6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457200" marR="0" lvl="0" indent="-457200" algn="l" defTabSz="1219200" rtl="0" eaLnBrk="1" fontAlgn="base" latinLnBrk="0" hangingPunct="1">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2.</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课文围绕小艇写了哪几个方面的内容呢？</a:t>
            </a:r>
          </a:p>
        </p:txBody>
      </p:sp>
      <p:sp>
        <p:nvSpPr>
          <p:cNvPr id="3" name="Rectangle 7"/>
          <p:cNvSpPr>
            <a:spLocks noChangeArrowheads="1"/>
          </p:cNvSpPr>
          <p:nvPr/>
        </p:nvSpPr>
        <p:spPr bwMode="auto">
          <a:xfrm>
            <a:off x="6064250" y="4493685"/>
            <a:ext cx="2808288"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2000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小艇与人们的生活息息相关</a:t>
            </a:r>
          </a:p>
        </p:txBody>
      </p:sp>
      <p:sp>
        <p:nvSpPr>
          <p:cNvPr id="4" name="矩形 3"/>
          <p:cNvSpPr>
            <a:spLocks noChangeArrowheads="1"/>
          </p:cNvSpPr>
          <p:nvPr/>
        </p:nvSpPr>
        <p:spPr bwMode="auto">
          <a:xfrm>
            <a:off x="565150" y="4546600"/>
            <a:ext cx="293381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2000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小艇的样子</a:t>
            </a:r>
          </a:p>
        </p:txBody>
      </p:sp>
      <p:sp>
        <p:nvSpPr>
          <p:cNvPr id="5" name="矩形 4"/>
          <p:cNvSpPr>
            <a:spLocks noChangeArrowheads="1"/>
          </p:cNvSpPr>
          <p:nvPr/>
        </p:nvSpPr>
        <p:spPr bwMode="auto">
          <a:xfrm>
            <a:off x="2940051" y="4536017"/>
            <a:ext cx="4309193"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2000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船夫的驾驶技术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randombar(horizontal)">
                                      <p:cBhvr>
                                        <p:cTn id="15" dur="500"/>
                                        <p:tgtEl>
                                          <p:spTgt spid="7"/>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randombar(horizontal)">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down)">
                                      <p:cBhvr>
                                        <p:cTn id="26" dur="500"/>
                                        <p:tgtEl>
                                          <p:spTgt spid="3"/>
                                        </p:tgtEl>
                                      </p:cBhvr>
                                    </p:animEffect>
                                  </p:childTnLst>
                                </p:cTn>
                              </p:par>
                            </p:childTnLst>
                          </p:cTn>
                        </p:par>
                      </p:childTnLst>
                    </p:cTn>
                  </p:par>
                  <p:par>
                    <p:cTn id="27" fill="hold">
                      <p:stCondLst>
                        <p:cond delay="indefinite"/>
                      </p:stCondLst>
                      <p:childTnLst>
                        <p:par>
                          <p:cTn id="28" fill="hold">
                            <p:stCondLst>
                              <p:cond delay="0"/>
                            </p:stCondLst>
                            <p:childTnLst>
                              <p:par>
                                <p:cTn id="29" presetID="26" presetClass="emph" presetSubtype="0" fill="hold" nodeType="clickEffect">
                                  <p:stCondLst>
                                    <p:cond delay="0"/>
                                  </p:stCondLst>
                                  <p:childTnLst>
                                    <p:animEffect transition="out" filter="fade">
                                      <p:cBhvr>
                                        <p:cTn id="30" dur="500" tmFilter="0, 0; .2, .5; .8, .5; 1, 0"/>
                                        <p:tgtEl>
                                          <p:spTgt spid="2"/>
                                        </p:tgtEl>
                                      </p:cBhvr>
                                    </p:animEffect>
                                    <p:animScale>
                                      <p:cBhvr>
                                        <p:cTn id="31" dur="250" autoRev="1" fill="hold"/>
                                        <p:tgtEl>
                                          <p:spTgt spid="2"/>
                                        </p:tgtEl>
                                      </p:cBhvr>
                                      <p:by x="105000" y="105000"/>
                                    </p:animScale>
                                  </p:childTnLst>
                                </p:cTn>
                              </p:par>
                              <p:par>
                                <p:cTn id="32" presetID="26" presetClass="emph" presetSubtype="0" fill="hold" grpId="1" nodeType="withEffect">
                                  <p:stCondLst>
                                    <p:cond delay="0"/>
                                  </p:stCondLst>
                                  <p:childTnLst>
                                    <p:animEffect transition="out" filter="fade">
                                      <p:cBhvr>
                                        <p:cTn id="33" dur="500" tmFilter="0, 0; .2, .5; .8, .5; 1, 0"/>
                                        <p:tgtEl>
                                          <p:spTgt spid="4"/>
                                        </p:tgtEl>
                                      </p:cBhvr>
                                    </p:animEffect>
                                    <p:animScale>
                                      <p:cBhvr>
                                        <p:cTn id="34" dur="250" autoRev="1" fill="hold"/>
                                        <p:tgtEl>
                                          <p:spTgt spid="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4" grpId="1"/>
      <p:bldP spid="5" grpId="0"/>
    </p:bldLst>
  </p:timing>
</p:sld>
</file>

<file path=ppt/slides/slide9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 Box 18"/>
          <p:cNvSpPr txBox="1">
            <a:spLocks noChangeArrowheads="1"/>
          </p:cNvSpPr>
          <p:nvPr/>
        </p:nvSpPr>
        <p:spPr bwMode="auto">
          <a:xfrm>
            <a:off x="546101" y="1123952"/>
            <a:ext cx="8080375"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en-US" altLang="zh-CN" sz="4265" b="0"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威尼斯的小艇有</a:t>
            </a: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二三十英尺长</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又窄又深</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，有点儿像</a:t>
            </a: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独木舟</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p>
        </p:txBody>
      </p:sp>
      <p:sp>
        <p:nvSpPr>
          <p:cNvPr id="27650" name="Text Box 23"/>
          <p:cNvSpPr txBox="1">
            <a:spLocks noChangeArrowheads="1"/>
          </p:cNvSpPr>
          <p:nvPr/>
        </p:nvSpPr>
        <p:spPr bwMode="auto">
          <a:xfrm>
            <a:off x="1108075" y="3505201"/>
            <a:ext cx="2571750" cy="1816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二三十英尺长</a:t>
            </a:r>
            <a:endParaRPr kumimoji="0" lang="en-US" altLang="zh-CN" sz="373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ctr" defTabSz="1219200" rtl="0" eaLnBrk="1" fontAlgn="base" latinLnBrk="0" hangingPunct="1">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r>
              <a:rPr kumimoji="0" lang="en-US" altLang="zh-CN" sz="373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 6—9</a:t>
            </a:r>
            <a:r>
              <a:rPr kumimoji="0" lang="zh-CN" altLang="en-US" sz="373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米）</a:t>
            </a:r>
          </a:p>
        </p:txBody>
      </p:sp>
      <p:sp>
        <p:nvSpPr>
          <p:cNvPr id="27651" name="Line 24"/>
          <p:cNvSpPr>
            <a:spLocks noChangeShapeType="1"/>
          </p:cNvSpPr>
          <p:nvPr/>
        </p:nvSpPr>
        <p:spPr bwMode="auto">
          <a:xfrm>
            <a:off x="533400" y="3441700"/>
            <a:ext cx="1588" cy="635000"/>
          </a:xfrm>
          <a:prstGeom prst="line">
            <a:avLst/>
          </a:prstGeom>
          <a:noFill/>
          <a:ln w="9525">
            <a:solidFill>
              <a:schemeClr val="tx1"/>
            </a:solidFill>
            <a:round/>
          </a:ln>
          <a:extLst>
            <a:ext uri="{909E8E84-426E-40DD-AFC4-6F175D3DCCD1}">
              <a14:hiddenFill xmlns:a14="http://schemas.microsoft.com/office/drawing/2010/main" xmlns="">
                <a:no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27652" name="Line 25"/>
          <p:cNvSpPr>
            <a:spLocks noChangeShapeType="1"/>
          </p:cNvSpPr>
          <p:nvPr/>
        </p:nvSpPr>
        <p:spPr bwMode="auto">
          <a:xfrm flipH="1">
            <a:off x="4668838" y="3441700"/>
            <a:ext cx="11112" cy="635000"/>
          </a:xfrm>
          <a:prstGeom prst="line">
            <a:avLst/>
          </a:prstGeom>
          <a:noFill/>
          <a:ln w="9525">
            <a:solidFill>
              <a:schemeClr val="tx1"/>
            </a:solidFill>
            <a:round/>
          </a:ln>
          <a:extLst>
            <a:ext uri="{909E8E84-426E-40DD-AFC4-6F175D3DCCD1}">
              <a14:hiddenFill xmlns:a14="http://schemas.microsoft.com/office/drawing/2010/main" xmlns="">
                <a:no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27653" name="Line 26"/>
          <p:cNvSpPr>
            <a:spLocks noChangeShapeType="1"/>
          </p:cNvSpPr>
          <p:nvPr/>
        </p:nvSpPr>
        <p:spPr bwMode="auto">
          <a:xfrm>
            <a:off x="536576" y="3429001"/>
            <a:ext cx="4143375" cy="2117"/>
          </a:xfrm>
          <a:prstGeom prst="line">
            <a:avLst/>
          </a:prstGeom>
          <a:noFill/>
          <a:ln w="9525">
            <a:solidFill>
              <a:schemeClr val="tx1"/>
            </a:solidFill>
            <a:round/>
          </a:ln>
          <a:extLst>
            <a:ext uri="{909E8E84-426E-40DD-AFC4-6F175D3DCCD1}">
              <a14:hiddenFill xmlns:a14="http://schemas.microsoft.com/office/drawing/2010/main" xmlns="">
                <a:noFill/>
              </a14:hiddenFill>
            </a:ext>
          </a:extLst>
        </p:spPr>
        <p:txBody>
          <a:bodyPr/>
          <a:lstStyle/>
          <a:p>
            <a:pPr marL="0" marR="0" lvl="0" indent="0" algn="l" defTabSz="1219200" rtl="0" eaLnBrk="1" fontAlgn="base"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27" name="Text Box 29"/>
          <p:cNvSpPr txBox="1">
            <a:spLocks noChangeArrowheads="1"/>
          </p:cNvSpPr>
          <p:nvPr/>
        </p:nvSpPr>
        <p:spPr bwMode="auto">
          <a:xfrm>
            <a:off x="4837113" y="2679701"/>
            <a:ext cx="4057650" cy="48178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50000"/>
              </a:spcBef>
              <a:spcAft>
                <a:spcPct val="0"/>
              </a:spcAft>
              <a:buClrTx/>
              <a:buSzTx/>
              <a:buFontTx/>
              <a:buNone/>
              <a:defRPr/>
            </a:pPr>
            <a:r>
              <a:rPr kumimoji="0" lang="en-US" altLang="zh-CN" sz="4265" b="1" i="0" u="none" strike="noStrike" kern="1200" cap="none" spc="0" normalizeH="0" baseline="0" noProof="0">
                <a:ln>
                  <a:noFill/>
                </a:ln>
                <a:solidFill>
                  <a:srgbClr val="0000FF"/>
                </a:solidFill>
                <a:effectLst/>
                <a:uLnTx/>
                <a:uFillTx/>
                <a:latin typeface="宋体" panose="02010600030101010101" pitchFamily="2" charset="-122"/>
                <a:ea typeface="宋体" panose="02010600030101010101" pitchFamily="2" charset="-122"/>
                <a:cs typeface="+mn-cs"/>
              </a:rPr>
              <a:t>    </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船头和船艄向上翘起，像挂在天边的</a:t>
            </a: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新月</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；行动轻快灵活，仿佛田沟里的</a:t>
            </a: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水蛇</a:t>
            </a:r>
            <a:r>
              <a:rPr kumimoji="0" lang="zh-CN" altLang="en-US" sz="4265"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mn-cs"/>
              </a:rPr>
              <a:t>。</a:t>
            </a:r>
          </a:p>
        </p:txBody>
      </p:sp>
      <p:grpSp>
        <p:nvGrpSpPr>
          <p:cNvPr id="2" name="组合 3"/>
          <p:cNvGrpSpPr/>
          <p:nvPr/>
        </p:nvGrpSpPr>
        <p:grpSpPr bwMode="auto">
          <a:xfrm>
            <a:off x="177801" y="105834"/>
            <a:ext cx="3026345" cy="1094318"/>
            <a:chOff x="177283" y="80030"/>
            <a:chExt cx="3026125" cy="819615"/>
          </a:xfrm>
        </p:grpSpPr>
        <p:pic>
          <p:nvPicPr>
            <p:cNvPr id="27656" name="图片 2"/>
            <p:cNvPicPr>
              <a:picLocks noChangeAspect="1" noChangeArrowheads="1"/>
            </p:cNvPicPr>
            <p:nvPr/>
          </p:nvPicPr>
          <p:blipFill>
            <a:blip r:embed="rId2" cstate="email"/>
            <a:srcRect/>
            <a:stretch>
              <a:fillRect/>
            </a:stretch>
          </p:blipFill>
          <p:spPr bwMode="auto">
            <a:xfrm>
              <a:off x="177283" y="80030"/>
              <a:ext cx="2500131" cy="819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57" name="文本框 29"/>
            <p:cNvSpPr txBox="1">
              <a:spLocks noChangeArrowheads="1"/>
            </p:cNvSpPr>
            <p:nvPr/>
          </p:nvSpPr>
          <p:spPr bwMode="auto">
            <a:xfrm>
              <a:off x="269806" y="224337"/>
              <a:ext cx="2933602" cy="5607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rPr>
                <a:t>小艇的样子</a:t>
              </a:r>
            </a:p>
          </p:txBody>
        </p:sp>
      </p:grpSp>
      <p:pic>
        <p:nvPicPr>
          <p:cNvPr id="27658" name="图片 1"/>
          <p:cNvPicPr>
            <a:picLocks noChangeAspect="1" noChangeArrowheads="1"/>
          </p:cNvPicPr>
          <p:nvPr/>
        </p:nvPicPr>
        <p:blipFill>
          <a:blip r:embed="rId3" cstate="email"/>
          <a:srcRect/>
          <a:stretch>
            <a:fillRect/>
          </a:stretch>
        </p:blipFill>
        <p:spPr bwMode="auto">
          <a:xfrm>
            <a:off x="546100" y="3810000"/>
            <a:ext cx="4122738" cy="17885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additive="base">
                                        <p:cTn id="12" dur="2000" fill="hold"/>
                                        <p:tgtEl>
                                          <p:spTgt spid="27"/>
                                        </p:tgtEl>
                                        <p:attrNameLst>
                                          <p:attrName>ppt_x</p:attrName>
                                        </p:attrNameLst>
                                      </p:cBhvr>
                                      <p:tavLst>
                                        <p:tav tm="0">
                                          <p:val>
                                            <p:strVal val="0-#ppt_w/2"/>
                                          </p:val>
                                        </p:tav>
                                        <p:tav tm="100000">
                                          <p:val>
                                            <p:strVal val="#ppt_x"/>
                                          </p:val>
                                        </p:tav>
                                      </p:tavLst>
                                    </p:anim>
                                    <p:anim calcmode="lin" valueType="num">
                                      <p:cBhvr additive="base">
                                        <p:cTn id="13" dur="2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Lst>
  </p:timing>
</p:sld>
</file>

<file path=ppt/slides/slide9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Text Box 2"/>
          <p:cNvSpPr txBox="1">
            <a:spLocks noChangeArrowheads="1"/>
          </p:cNvSpPr>
          <p:nvPr/>
        </p:nvSpPr>
        <p:spPr bwMode="auto">
          <a:xfrm>
            <a:off x="225425" y="958851"/>
            <a:ext cx="8799513" cy="14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500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小艇的特点：用三个</a:t>
            </a: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________</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写了小艇的特点。</a:t>
            </a:r>
            <a:endParaRPr kumimoji="0" lang="zh-CN" altLang="en-US" sz="4265"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2" name="TextBox 1"/>
          <p:cNvSpPr txBox="1">
            <a:spLocks noChangeArrowheads="1"/>
          </p:cNvSpPr>
          <p:nvPr/>
        </p:nvSpPr>
        <p:spPr bwMode="auto">
          <a:xfrm>
            <a:off x="4065588" y="914400"/>
            <a:ext cx="1834156" cy="748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黑体" panose="02010609060101010101" pitchFamily="49" charset="-122"/>
                <a:ea typeface="黑体" panose="02010609060101010101" pitchFamily="49" charset="-122"/>
                <a:cs typeface="+mn-cs"/>
              </a:rPr>
              <a:t>比喻句</a:t>
            </a:r>
          </a:p>
        </p:txBody>
      </p:sp>
      <p:sp>
        <p:nvSpPr>
          <p:cNvPr id="5" name="TextBox 4"/>
          <p:cNvSpPr txBox="1">
            <a:spLocks noChangeArrowheads="1"/>
          </p:cNvSpPr>
          <p:nvPr/>
        </p:nvSpPr>
        <p:spPr bwMode="auto">
          <a:xfrm>
            <a:off x="3678239" y="2065867"/>
            <a:ext cx="1304925" cy="748988"/>
          </a:xfrm>
          <a:prstGeom prst="rect">
            <a:avLst/>
          </a:prstGeom>
          <a:noFill/>
          <a:ln>
            <a:noFill/>
          </a:ln>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宋体" panose="02010600030101010101" pitchFamily="2" charset="-122"/>
                <a:cs typeface="+mn-cs"/>
              </a:rPr>
              <a:t>新月</a:t>
            </a:r>
          </a:p>
        </p:txBody>
      </p:sp>
      <p:sp>
        <p:nvSpPr>
          <p:cNvPr id="6" name="TextBox 5"/>
          <p:cNvSpPr txBox="1">
            <a:spLocks noChangeArrowheads="1"/>
          </p:cNvSpPr>
          <p:nvPr/>
        </p:nvSpPr>
        <p:spPr bwMode="auto">
          <a:xfrm>
            <a:off x="739775" y="3393017"/>
            <a:ext cx="2933816" cy="748666"/>
          </a:xfrm>
          <a:prstGeom prst="rect">
            <a:avLst/>
          </a:prstGeom>
          <a:noFill/>
          <a:ln>
            <a:noFill/>
          </a:ln>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长、窄、深</a:t>
            </a:r>
          </a:p>
        </p:txBody>
      </p:sp>
      <p:sp>
        <p:nvSpPr>
          <p:cNvPr id="7" name="TextBox 6"/>
          <p:cNvSpPr txBox="1">
            <a:spLocks noChangeArrowheads="1"/>
          </p:cNvSpPr>
          <p:nvPr/>
        </p:nvSpPr>
        <p:spPr bwMode="auto">
          <a:xfrm>
            <a:off x="1041401" y="2053167"/>
            <a:ext cx="1654175" cy="1405000"/>
          </a:xfrm>
          <a:prstGeom prst="rect">
            <a:avLst/>
          </a:prstGeom>
          <a:noFill/>
          <a:ln>
            <a:noFill/>
          </a:ln>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宋体" panose="02010600030101010101" pitchFamily="2" charset="-122"/>
                <a:cs typeface="+mn-cs"/>
              </a:rPr>
              <a:t>独木舟</a:t>
            </a:r>
            <a:endParaRPr kumimoji="0" lang="en-US" altLang="zh-CN" sz="4265" b="1" i="0" u="none" strike="noStrike" kern="1200" cap="none" spc="0" normalizeH="0" baseline="0" noProof="0" dirty="0">
              <a:ln>
                <a:noFill/>
              </a:ln>
              <a:solidFill>
                <a:prstClr val="black"/>
              </a:solidFill>
              <a:effectLst/>
              <a:uLnTx/>
              <a:uFillTx/>
              <a:latin typeface="等线" panose="02010600030101010101" pitchFamily="2" charset="-122"/>
              <a:ea typeface="宋体" panose="02010600030101010101" pitchFamily="2" charset="-122"/>
              <a:cs typeface="+mn-cs"/>
            </a:endParaRPr>
          </a:p>
        </p:txBody>
      </p:sp>
      <p:sp>
        <p:nvSpPr>
          <p:cNvPr id="8" name="TextBox 7"/>
          <p:cNvSpPr txBox="1">
            <a:spLocks noChangeArrowheads="1"/>
          </p:cNvSpPr>
          <p:nvPr/>
        </p:nvSpPr>
        <p:spPr bwMode="auto">
          <a:xfrm>
            <a:off x="3414713" y="3429000"/>
            <a:ext cx="2383986" cy="748666"/>
          </a:xfrm>
          <a:prstGeom prst="rect">
            <a:avLst/>
          </a:prstGeom>
          <a:noFill/>
          <a:ln>
            <a:noFill/>
          </a:ln>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两头翘起</a:t>
            </a:r>
          </a:p>
        </p:txBody>
      </p:sp>
      <p:sp>
        <p:nvSpPr>
          <p:cNvPr id="13" name="TextBox 12"/>
          <p:cNvSpPr txBox="1">
            <a:spLocks noChangeArrowheads="1"/>
          </p:cNvSpPr>
          <p:nvPr/>
        </p:nvSpPr>
        <p:spPr bwMode="auto">
          <a:xfrm>
            <a:off x="2568576" y="4315885"/>
            <a:ext cx="1239838" cy="1405000"/>
          </a:xfrm>
          <a:prstGeom prst="rect">
            <a:avLst/>
          </a:prstGeom>
          <a:noFill/>
          <a:ln>
            <a:noFill/>
          </a:ln>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水蛇</a:t>
            </a:r>
          </a:p>
        </p:txBody>
      </p:sp>
      <p:sp>
        <p:nvSpPr>
          <p:cNvPr id="14" name="TextBox 13"/>
          <p:cNvSpPr txBox="1">
            <a:spLocks noChangeArrowheads="1"/>
          </p:cNvSpPr>
          <p:nvPr/>
        </p:nvSpPr>
        <p:spPr bwMode="auto">
          <a:xfrm>
            <a:off x="2322513" y="5643033"/>
            <a:ext cx="2383986" cy="748666"/>
          </a:xfrm>
          <a:prstGeom prst="rect">
            <a:avLst/>
          </a:prstGeom>
          <a:noFill/>
          <a:ln>
            <a:noFill/>
          </a:ln>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265" b="1" i="0" u="none" strike="noStrike" kern="1200" cap="none" spc="0" normalizeH="0" baseline="0" noProof="0" dirty="0">
                <a:ln>
                  <a:noFill/>
                </a:ln>
                <a:solidFill>
                  <a:srgbClr val="0000FF"/>
                </a:solidFill>
                <a:effectLst/>
                <a:uLnTx/>
                <a:uFillTx/>
                <a:latin typeface="等线" panose="02010600030101010101" pitchFamily="2" charset="-122"/>
                <a:ea typeface="等线" panose="02010600030101010101" pitchFamily="2" charset="-122"/>
                <a:cs typeface="+mn-cs"/>
              </a:rPr>
              <a:t>轻巧灵活</a:t>
            </a:r>
          </a:p>
        </p:txBody>
      </p:sp>
      <p:sp>
        <p:nvSpPr>
          <p:cNvPr id="11" name="箭头: 右 10"/>
          <p:cNvSpPr/>
          <p:nvPr/>
        </p:nvSpPr>
        <p:spPr>
          <a:xfrm rot="5400000">
            <a:off x="1581680" y="2971272"/>
            <a:ext cx="573616" cy="282575"/>
          </a:xfrm>
          <a:prstGeom prst="rightArrow">
            <a:avLst/>
          </a:pr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6" name="箭头: 右 15"/>
          <p:cNvSpPr/>
          <p:nvPr/>
        </p:nvSpPr>
        <p:spPr>
          <a:xfrm rot="5400000">
            <a:off x="4030134" y="3001434"/>
            <a:ext cx="601133" cy="254000"/>
          </a:xfrm>
          <a:prstGeom prst="rightArrow">
            <a:avLst/>
          </a:pr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7" name="箭头: 右 16"/>
          <p:cNvSpPr/>
          <p:nvPr/>
        </p:nvSpPr>
        <p:spPr>
          <a:xfrm rot="5400000">
            <a:off x="2906713" y="5235047"/>
            <a:ext cx="584200" cy="282575"/>
          </a:xfrm>
          <a:prstGeom prst="rightArrow">
            <a:avLst/>
          </a:pr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9200" rtl="0" eaLnBrk="0" fontAlgn="base" latinLnBrk="0" hangingPunct="0">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pic>
        <p:nvPicPr>
          <p:cNvPr id="3" name="图片 2"/>
          <p:cNvPicPr>
            <a:picLocks noChangeAspect="1"/>
          </p:cNvPicPr>
          <p:nvPr/>
        </p:nvPicPr>
        <p:blipFill>
          <a:blip r:embed="rId3" cstate="email"/>
          <a:stretch>
            <a:fillRect/>
          </a:stretch>
        </p:blipFill>
        <p:spPr>
          <a:xfrm>
            <a:off x="5541651" y="2627136"/>
            <a:ext cx="3271054" cy="3089909"/>
          </a:xfrm>
          <a:prstGeom prst="rect">
            <a:avLst/>
          </a:prstGeom>
          <a:ln>
            <a:noFill/>
          </a:ln>
          <a:effectLst>
            <a:softEdge rad="112500"/>
          </a:effectLst>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par>
                          <p:cTn id="15" fill="hold">
                            <p:stCondLst>
                              <p:cond delay="500"/>
                            </p:stCondLst>
                            <p:childTnLst>
                              <p:par>
                                <p:cTn id="16" presetID="22" presetClass="entr" presetSubtype="8"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wipe(left)">
                                      <p:cBhvr>
                                        <p:cTn id="18" dur="5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500" fill="hold"/>
                                        <p:tgtEl>
                                          <p:spTgt spid="5"/>
                                        </p:tgtEl>
                                        <p:attrNameLst>
                                          <p:attrName>ppt_x</p:attrName>
                                        </p:attrNameLst>
                                      </p:cBhvr>
                                      <p:tavLst>
                                        <p:tav tm="0">
                                          <p:val>
                                            <p:strVal val="#ppt_x"/>
                                          </p:val>
                                        </p:tav>
                                        <p:tav tm="100000">
                                          <p:val>
                                            <p:strVal val="#ppt_x"/>
                                          </p:val>
                                        </p:tav>
                                      </p:tavLst>
                                    </p:anim>
                                    <p:anim calcmode="lin" valueType="num">
                                      <p:cBhvr additive="base">
                                        <p:cTn id="30" dur="500" fill="hold"/>
                                        <p:tgtEl>
                                          <p:spTgt spid="5"/>
                                        </p:tgtEl>
                                        <p:attrNameLst>
                                          <p:attrName>ppt_y</p:attrName>
                                        </p:attrNameLst>
                                      </p:cBhvr>
                                      <p:tavLst>
                                        <p:tav tm="0">
                                          <p:val>
                                            <p:strVal val="1+#ppt_h/2"/>
                                          </p:val>
                                        </p:tav>
                                        <p:tav tm="100000">
                                          <p:val>
                                            <p:strVal val="#ppt_y"/>
                                          </p:val>
                                        </p:tav>
                                      </p:tavLst>
                                    </p:anim>
                                  </p:childTnLst>
                                </p:cTn>
                              </p:par>
                            </p:childTnLst>
                          </p:cTn>
                        </p:par>
                        <p:par>
                          <p:cTn id="31" fill="hold">
                            <p:stCondLst>
                              <p:cond delay="500"/>
                            </p:stCondLst>
                            <p:childTnLst>
                              <p:par>
                                <p:cTn id="32" presetID="22" presetClass="entr" presetSubtype="8"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wipe(left)">
                                      <p:cBhvr>
                                        <p:cTn id="34" dur="500"/>
                                        <p:tgtEl>
                                          <p:spTgt spid="16"/>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500" fill="hold"/>
                                        <p:tgtEl>
                                          <p:spTgt spid="8"/>
                                        </p:tgtEl>
                                        <p:attrNameLst>
                                          <p:attrName>ppt_x</p:attrName>
                                        </p:attrNameLst>
                                      </p:cBhvr>
                                      <p:tavLst>
                                        <p:tav tm="0">
                                          <p:val>
                                            <p:strVal val="#ppt_x"/>
                                          </p:val>
                                        </p:tav>
                                        <p:tav tm="100000">
                                          <p:val>
                                            <p:strVal val="#ppt_x"/>
                                          </p:val>
                                        </p:tav>
                                      </p:tavLst>
                                    </p:anim>
                                    <p:anim calcmode="lin" valueType="num">
                                      <p:cBhvr additive="base">
                                        <p:cTn id="4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additive="base">
                                        <p:cTn id="45" dur="500" fill="hold"/>
                                        <p:tgtEl>
                                          <p:spTgt spid="13"/>
                                        </p:tgtEl>
                                        <p:attrNameLst>
                                          <p:attrName>ppt_x</p:attrName>
                                        </p:attrNameLst>
                                      </p:cBhvr>
                                      <p:tavLst>
                                        <p:tav tm="0">
                                          <p:val>
                                            <p:strVal val="#ppt_x"/>
                                          </p:val>
                                        </p:tav>
                                        <p:tav tm="100000">
                                          <p:val>
                                            <p:strVal val="#ppt_x"/>
                                          </p:val>
                                        </p:tav>
                                      </p:tavLst>
                                    </p:anim>
                                    <p:anim calcmode="lin" valueType="num">
                                      <p:cBhvr additive="base">
                                        <p:cTn id="46" dur="500" fill="hold"/>
                                        <p:tgtEl>
                                          <p:spTgt spid="13"/>
                                        </p:tgtEl>
                                        <p:attrNameLst>
                                          <p:attrName>ppt_y</p:attrName>
                                        </p:attrNameLst>
                                      </p:cBhvr>
                                      <p:tavLst>
                                        <p:tav tm="0">
                                          <p:val>
                                            <p:strVal val="1+#ppt_h/2"/>
                                          </p:val>
                                        </p:tav>
                                        <p:tav tm="100000">
                                          <p:val>
                                            <p:strVal val="#ppt_y"/>
                                          </p:val>
                                        </p:tav>
                                      </p:tavLst>
                                    </p:anim>
                                  </p:childTnLst>
                                </p:cTn>
                              </p:par>
                            </p:childTnLst>
                          </p:cTn>
                        </p:par>
                        <p:par>
                          <p:cTn id="47" fill="hold">
                            <p:stCondLst>
                              <p:cond delay="500"/>
                            </p:stCondLst>
                            <p:childTnLst>
                              <p:par>
                                <p:cTn id="48" presetID="22" presetClass="entr" presetSubtype="8"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wipe(left)">
                                      <p:cBhvr>
                                        <p:cTn id="50" dur="500"/>
                                        <p:tgtEl>
                                          <p:spTgt spid="17"/>
                                        </p:tgtEl>
                                      </p:cBhvr>
                                    </p:animEffect>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500" fill="hold"/>
                                        <p:tgtEl>
                                          <p:spTgt spid="14"/>
                                        </p:tgtEl>
                                        <p:attrNameLst>
                                          <p:attrName>ppt_x</p:attrName>
                                        </p:attrNameLst>
                                      </p:cBhvr>
                                      <p:tavLst>
                                        <p:tav tm="0">
                                          <p:val>
                                            <p:strVal val="#ppt_x"/>
                                          </p:val>
                                        </p:tav>
                                        <p:tav tm="100000">
                                          <p:val>
                                            <p:strVal val="#ppt_x"/>
                                          </p:val>
                                        </p:tav>
                                      </p:tavLst>
                                    </p:anim>
                                    <p:anim calcmode="lin" valueType="num">
                                      <p:cBhvr additive="base">
                                        <p:cTn id="5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 grpId="0"/>
      <p:bldP spid="7" grpId="0"/>
      <p:bldP spid="8" grpId="0"/>
      <p:bldP spid="13" grpId="0"/>
      <p:bldP spid="14" grpId="0"/>
      <p:bldP spid="11" grpId="0" animBg="1"/>
      <p:bldP spid="16" grpId="0" animBg="1"/>
      <p:bldP spid="17" grpId="0" animBg="1"/>
    </p:bldLst>
  </p:timing>
</p:sld>
</file>

<file path=ppt/slides/slide9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608013" y="277285"/>
            <a:ext cx="7581900" cy="324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a:t>
            </a: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坐上这样的小艇一定感觉非同一般，请你从课文中找出人们坐上小艇后可以干些什么？感觉又如何？</a:t>
            </a:r>
          </a:p>
        </p:txBody>
      </p:sp>
      <p:sp>
        <p:nvSpPr>
          <p:cNvPr id="3" name="Rectangle 3"/>
          <p:cNvSpPr>
            <a:spLocks noChangeArrowheads="1"/>
          </p:cNvSpPr>
          <p:nvPr/>
        </p:nvSpPr>
        <p:spPr bwMode="auto">
          <a:xfrm>
            <a:off x="542925" y="2698030"/>
            <a:ext cx="8058150" cy="4817857"/>
          </a:xfrm>
          <a:prstGeom prst="rect">
            <a:avLst/>
          </a:prstGeom>
          <a:noFill/>
          <a:ln>
            <a:noFill/>
          </a:ln>
          <a:effectLst/>
        </p:spPr>
        <p:txBody>
          <a:bodyPr anchor="ct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1219200" rtl="0" eaLnBrk="0" fontAlgn="base" latinLnBrk="0" hangingPunct="0">
              <a:lnSpc>
                <a:spcPct val="120000"/>
              </a:lnSpc>
              <a:spcBef>
                <a:spcPct val="0"/>
              </a:spcBef>
              <a:spcAft>
                <a:spcPct val="0"/>
              </a:spcAft>
              <a:buClrTx/>
              <a:buSzTx/>
              <a:buFontTx/>
              <a:buNone/>
              <a:defRPr/>
            </a:pPr>
            <a:r>
              <a:rPr kumimoji="0" lang="en-US" altLang="zh-CN" sz="4265" b="0"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    </a:t>
            </a:r>
            <a:r>
              <a:rPr kumimoji="0" lang="zh-CN" altLang="en-US" sz="4265" b="1" i="0" u="none" strike="noStrike" kern="1200" cap="none" spc="0" normalizeH="0" baseline="0" noProof="0" dirty="0">
                <a:ln>
                  <a:noFill/>
                </a:ln>
                <a:solidFill>
                  <a:prstClr val="black"/>
                </a:solidFill>
                <a:effectLst/>
                <a:uLnTx/>
                <a:uFillTx/>
                <a:latin typeface="等线" panose="02010600030101010101" pitchFamily="2" charset="-122"/>
                <a:ea typeface="等线" panose="02010600030101010101" pitchFamily="2" charset="-122"/>
                <a:cs typeface="+mn-cs"/>
              </a:rPr>
              <a:t>我们坐在船舱里，皮垫子软软的像沙发一般。小艇穿过一座座形式不同的石桥。我们打开窗帘，望望耸立在两岸的古建筑，跟来往的船只打招呼，有说不完的情趣。</a:t>
            </a:r>
          </a:p>
        </p:txBody>
      </p:sp>
      <p:grpSp>
        <p:nvGrpSpPr>
          <p:cNvPr id="4" name="组合 22"/>
          <p:cNvGrpSpPr/>
          <p:nvPr/>
        </p:nvGrpSpPr>
        <p:grpSpPr bwMode="auto">
          <a:xfrm>
            <a:off x="5019676" y="1477435"/>
            <a:ext cx="1846124" cy="1371601"/>
            <a:chOff x="5781143" y="920161"/>
            <a:chExt cx="1847608" cy="1028153"/>
          </a:xfrm>
        </p:grpSpPr>
        <p:pic>
          <p:nvPicPr>
            <p:cNvPr id="30724" name="图片 21"/>
            <p:cNvPicPr>
              <a:picLocks noChangeAspect="1" noChangeArrowheads="1"/>
            </p:cNvPicPr>
            <p:nvPr/>
          </p:nvPicPr>
          <p:blipFill>
            <a:blip r:embed="rId2" cstate="email"/>
            <a:srcRect/>
            <a:stretch>
              <a:fillRect/>
            </a:stretch>
          </p:blipFill>
          <p:spPr bwMode="auto">
            <a:xfrm rot="866690">
              <a:off x="5781143" y="920161"/>
              <a:ext cx="1564946" cy="10281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5" name="文本框 3"/>
            <p:cNvSpPr txBox="1">
              <a:spLocks noChangeArrowheads="1"/>
            </p:cNvSpPr>
            <p:nvPr/>
          </p:nvSpPr>
          <p:spPr bwMode="auto">
            <a:xfrm>
              <a:off x="6205424" y="1224429"/>
              <a:ext cx="1423327" cy="622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舒服</a:t>
              </a:r>
            </a:p>
          </p:txBody>
        </p:sp>
      </p:grpSp>
      <p:grpSp>
        <p:nvGrpSpPr>
          <p:cNvPr id="5" name="组合 24"/>
          <p:cNvGrpSpPr/>
          <p:nvPr/>
        </p:nvGrpSpPr>
        <p:grpSpPr bwMode="auto">
          <a:xfrm>
            <a:off x="6538913" y="5075768"/>
            <a:ext cx="2693176" cy="1780117"/>
            <a:chOff x="4615324" y="3842814"/>
            <a:chExt cx="2692219" cy="1335411"/>
          </a:xfrm>
        </p:grpSpPr>
        <p:pic>
          <p:nvPicPr>
            <p:cNvPr id="30727" name="图片 23"/>
            <p:cNvPicPr>
              <a:picLocks noChangeAspect="1" noChangeArrowheads="1"/>
            </p:cNvPicPr>
            <p:nvPr/>
          </p:nvPicPr>
          <p:blipFill>
            <a:blip r:embed="rId3" cstate="email"/>
            <a:srcRect/>
            <a:stretch>
              <a:fillRect/>
            </a:stretch>
          </p:blipFill>
          <p:spPr bwMode="auto">
            <a:xfrm rot="866690">
              <a:off x="4615324" y="3842814"/>
              <a:ext cx="2192460" cy="1335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8" name="文本框 4"/>
            <p:cNvSpPr txBox="1">
              <a:spLocks noChangeArrowheads="1"/>
            </p:cNvSpPr>
            <p:nvPr/>
          </p:nvSpPr>
          <p:spPr bwMode="auto">
            <a:xfrm>
              <a:off x="5267325" y="4338636"/>
              <a:ext cx="2040218" cy="6233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4800"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有情趣</a:t>
              </a:r>
            </a:p>
          </p:txBody>
        </p:sp>
      </p:grpSp>
      <p:cxnSp>
        <p:nvCxnSpPr>
          <p:cNvPr id="7" name="直接连接符 6"/>
          <p:cNvCxnSpPr/>
          <p:nvPr/>
        </p:nvCxnSpPr>
        <p:spPr>
          <a:xfrm flipV="1">
            <a:off x="4500564" y="3585633"/>
            <a:ext cx="3940175" cy="0"/>
          </a:xfrm>
          <a:prstGeom prst="line">
            <a:avLst/>
          </a:prstGeom>
          <a:ln w="38100">
            <a:solidFill>
              <a:srgbClr val="0000FF"/>
            </a:solidFill>
          </a:ln>
        </p:spPr>
        <p:style>
          <a:lnRef idx="1">
            <a:schemeClr val="accent6"/>
          </a:lnRef>
          <a:fillRef idx="0">
            <a:schemeClr val="accent6"/>
          </a:fillRef>
          <a:effectRef idx="0">
            <a:schemeClr val="accent6"/>
          </a:effectRef>
          <a:fontRef idx="minor">
            <a:schemeClr val="tx1"/>
          </a:fontRef>
        </p:style>
      </p:cxnSp>
      <p:cxnSp>
        <p:nvCxnSpPr>
          <p:cNvPr id="8" name="直接连接符 7"/>
          <p:cNvCxnSpPr/>
          <p:nvPr/>
        </p:nvCxnSpPr>
        <p:spPr>
          <a:xfrm>
            <a:off x="542926" y="4318001"/>
            <a:ext cx="1147763" cy="12700"/>
          </a:xfrm>
          <a:prstGeom prst="line">
            <a:avLst/>
          </a:prstGeom>
          <a:ln w="38100">
            <a:solidFill>
              <a:srgbClr val="0000FF"/>
            </a:solidFill>
          </a:ln>
        </p:spPr>
        <p:style>
          <a:lnRef idx="1">
            <a:schemeClr val="accent6"/>
          </a:lnRef>
          <a:fillRef idx="0">
            <a:schemeClr val="accent6"/>
          </a:fillRef>
          <a:effectRef idx="0">
            <a:schemeClr val="accent6"/>
          </a:effectRef>
          <a:fontRef idx="minor">
            <a:schemeClr val="tx1"/>
          </a:fontRef>
        </p:style>
      </p:cxnSp>
      <p:cxnSp>
        <p:nvCxnSpPr>
          <p:cNvPr id="9" name="直接连接符 8"/>
          <p:cNvCxnSpPr/>
          <p:nvPr/>
        </p:nvCxnSpPr>
        <p:spPr>
          <a:xfrm>
            <a:off x="2644776" y="4334933"/>
            <a:ext cx="5245100" cy="0"/>
          </a:xfrm>
          <a:prstGeom prst="line">
            <a:avLst/>
          </a:prstGeom>
          <a:ln w="38100">
            <a:solidFill>
              <a:srgbClr val="0000FF"/>
            </a:solidFill>
          </a:ln>
        </p:spPr>
        <p:style>
          <a:lnRef idx="1">
            <a:schemeClr val="accent6"/>
          </a:lnRef>
          <a:fillRef idx="0">
            <a:schemeClr val="accent6"/>
          </a:fillRef>
          <a:effectRef idx="0">
            <a:schemeClr val="accent6"/>
          </a:effectRef>
          <a:fontRef idx="minor">
            <a:schemeClr val="tx1"/>
          </a:fontRef>
        </p:style>
      </p:cxnSp>
      <p:cxnSp>
        <p:nvCxnSpPr>
          <p:cNvPr id="10" name="直接连接符 9"/>
          <p:cNvCxnSpPr/>
          <p:nvPr/>
        </p:nvCxnSpPr>
        <p:spPr>
          <a:xfrm>
            <a:off x="993776" y="5120218"/>
            <a:ext cx="1814513" cy="2116"/>
          </a:xfrm>
          <a:prstGeom prst="line">
            <a:avLst/>
          </a:prstGeom>
          <a:ln w="38100">
            <a:solidFill>
              <a:srgbClr val="0000FF"/>
            </a:solidFill>
          </a:ln>
        </p:spPr>
        <p:style>
          <a:lnRef idx="1">
            <a:schemeClr val="accent6"/>
          </a:lnRef>
          <a:fillRef idx="0">
            <a:schemeClr val="accent6"/>
          </a:fillRef>
          <a:effectRef idx="0">
            <a:schemeClr val="accent6"/>
          </a:effectRef>
          <a:fontRef idx="minor">
            <a:schemeClr val="tx1"/>
          </a:fontRef>
        </p:style>
      </p:cxnSp>
      <p:cxnSp>
        <p:nvCxnSpPr>
          <p:cNvPr id="11" name="直接连接符 10"/>
          <p:cNvCxnSpPr/>
          <p:nvPr/>
        </p:nvCxnSpPr>
        <p:spPr>
          <a:xfrm flipV="1">
            <a:off x="3049588" y="5058833"/>
            <a:ext cx="5391150" cy="50800"/>
          </a:xfrm>
          <a:prstGeom prst="line">
            <a:avLst/>
          </a:prstGeom>
          <a:ln w="38100">
            <a:solidFill>
              <a:srgbClr val="0000FF"/>
            </a:solidFill>
          </a:ln>
        </p:spPr>
        <p:style>
          <a:lnRef idx="1">
            <a:schemeClr val="accent6"/>
          </a:lnRef>
          <a:fillRef idx="0">
            <a:schemeClr val="accent6"/>
          </a:fillRef>
          <a:effectRef idx="0">
            <a:schemeClr val="accent6"/>
          </a:effectRef>
          <a:fontRef idx="minor">
            <a:schemeClr val="tx1"/>
          </a:fontRef>
        </p:style>
      </p:cxnSp>
      <p:cxnSp>
        <p:nvCxnSpPr>
          <p:cNvPr id="13" name="直接连接符 12"/>
          <p:cNvCxnSpPr/>
          <p:nvPr/>
        </p:nvCxnSpPr>
        <p:spPr>
          <a:xfrm>
            <a:off x="608014" y="5943600"/>
            <a:ext cx="3424237" cy="0"/>
          </a:xfrm>
          <a:prstGeom prst="line">
            <a:avLst/>
          </a:prstGeom>
          <a:ln w="38100">
            <a:solidFill>
              <a:srgbClr val="0000FF"/>
            </a:solidFill>
          </a:ln>
        </p:spPr>
        <p:style>
          <a:lnRef idx="1">
            <a:schemeClr val="accent6"/>
          </a:lnRef>
          <a:fillRef idx="0">
            <a:schemeClr val="accent6"/>
          </a:fillRef>
          <a:effectRef idx="0">
            <a:schemeClr val="accent6"/>
          </a:effectRef>
          <a:fontRef idx="minor">
            <a:schemeClr val="tx1"/>
          </a:fontRef>
        </p:style>
      </p:cxn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par>
                          <p:cTn id="18" fill="hold">
                            <p:stCondLst>
                              <p:cond delay="500"/>
                            </p:stCondLst>
                            <p:childTnLst>
                              <p:par>
                                <p:cTn id="19" presetID="16" presetClass="entr" presetSubtype="21"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barn(inVertical)">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wipe(down)">
                                      <p:cBhvr>
                                        <p:cTn id="26" dur="500"/>
                                        <p:tgtEl>
                                          <p:spTgt spid="4"/>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barn(inVertical)">
                                      <p:cBhvr>
                                        <p:cTn id="31" dur="500"/>
                                        <p:tgtEl>
                                          <p:spTgt spid="9"/>
                                        </p:tgtEl>
                                      </p:cBhvr>
                                    </p:animEffect>
                                  </p:childTnLst>
                                </p:cTn>
                              </p:par>
                            </p:childTnLst>
                          </p:cTn>
                        </p:par>
                        <p:par>
                          <p:cTn id="32" fill="hold">
                            <p:stCondLst>
                              <p:cond delay="500"/>
                            </p:stCondLst>
                            <p:childTnLst>
                              <p:par>
                                <p:cTn id="33" presetID="16" presetClass="entr" presetSubtype="21" fill="hold"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barn(inVertical)">
                                      <p:cBhvr>
                                        <p:cTn id="35" dur="500"/>
                                        <p:tgtEl>
                                          <p:spTgt spid="10"/>
                                        </p:tgtEl>
                                      </p:cBhvr>
                                    </p:animEffect>
                                  </p:childTnLst>
                                </p:cTn>
                              </p:par>
                            </p:childTnLst>
                          </p:cTn>
                        </p:par>
                        <p:par>
                          <p:cTn id="36" fill="hold">
                            <p:stCondLst>
                              <p:cond delay="1000"/>
                            </p:stCondLst>
                            <p:childTnLst>
                              <p:par>
                                <p:cTn id="37" presetID="16" presetClass="entr" presetSubtype="21" fill="hold"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barn(inVertical)">
                                      <p:cBhvr>
                                        <p:cTn id="39" dur="500"/>
                                        <p:tgtEl>
                                          <p:spTgt spid="11"/>
                                        </p:tgtEl>
                                      </p:cBhvr>
                                    </p:animEffect>
                                  </p:childTnLst>
                                </p:cTn>
                              </p:par>
                            </p:childTnLst>
                          </p:cTn>
                        </p:par>
                        <p:par>
                          <p:cTn id="40" fill="hold">
                            <p:stCondLst>
                              <p:cond delay="1500"/>
                            </p:stCondLst>
                            <p:childTnLst>
                              <p:par>
                                <p:cTn id="41" presetID="16" presetClass="entr" presetSubtype="21" fill="hold"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barn(inVertical)">
                                      <p:cBhvr>
                                        <p:cTn id="43" dur="500"/>
                                        <p:tgtEl>
                                          <p:spTgt spid="13"/>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nodeType="click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down)">
                                      <p:cBhvr>
                                        <p:cTn id="4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9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文本框 1"/>
          <p:cNvSpPr txBox="1">
            <a:spLocks noChangeArrowheads="1"/>
          </p:cNvSpPr>
          <p:nvPr/>
        </p:nvSpPr>
        <p:spPr bwMode="auto">
          <a:xfrm>
            <a:off x="442914" y="1229786"/>
            <a:ext cx="8064500" cy="1667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    想一想，假如你坐在小艇上游览威尼斯，会有怎样的感受？</a:t>
            </a:r>
          </a:p>
        </p:txBody>
      </p:sp>
      <p:pic>
        <p:nvPicPr>
          <p:cNvPr id="31746" name="图片 2"/>
          <p:cNvPicPr>
            <a:picLocks noChangeAspect="1" noChangeArrowheads="1"/>
          </p:cNvPicPr>
          <p:nvPr/>
        </p:nvPicPr>
        <p:blipFill>
          <a:blip r:embed="rId2" cstate="email"/>
          <a:srcRect/>
          <a:stretch>
            <a:fillRect/>
          </a:stretch>
        </p:blipFill>
        <p:spPr bwMode="auto">
          <a:xfrm>
            <a:off x="3663951" y="2650068"/>
            <a:ext cx="2039938" cy="36279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9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cstate="email"/>
          <a:srcRect/>
          <a:stretch>
            <a:fillRect/>
          </a:stretch>
        </p:blipFill>
        <p:spPr bwMode="auto">
          <a:xfrm>
            <a:off x="327461" y="1354549"/>
            <a:ext cx="2543483" cy="25464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3" name="图片 2"/>
          <p:cNvPicPr>
            <a:picLocks noChangeAspect="1"/>
          </p:cNvPicPr>
          <p:nvPr/>
        </p:nvPicPr>
        <p:blipFill>
          <a:blip r:embed="rId3" cstate="email"/>
          <a:srcRect/>
          <a:stretch>
            <a:fillRect/>
          </a:stretch>
        </p:blipFill>
        <p:spPr bwMode="auto">
          <a:xfrm>
            <a:off x="6063979" y="1325069"/>
            <a:ext cx="2659016" cy="2575883"/>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4" name="图片 3"/>
          <p:cNvPicPr>
            <a:picLocks noChangeAspect="1"/>
          </p:cNvPicPr>
          <p:nvPr/>
        </p:nvPicPr>
        <p:blipFill>
          <a:blip r:embed="rId4" cstate="email"/>
          <a:srcRect/>
          <a:stretch>
            <a:fillRect/>
          </a:stretch>
        </p:blipFill>
        <p:spPr bwMode="auto">
          <a:xfrm>
            <a:off x="3092117" y="2279297"/>
            <a:ext cx="2671270" cy="25464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32772" name="Rectangle 7"/>
          <p:cNvSpPr>
            <a:spLocks noChangeArrowheads="1"/>
          </p:cNvSpPr>
          <p:nvPr/>
        </p:nvSpPr>
        <p:spPr bwMode="auto">
          <a:xfrm>
            <a:off x="6165850" y="4028018"/>
            <a:ext cx="2808288" cy="2455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20000"/>
              </a:lnSpc>
              <a:spcBef>
                <a:spcPct val="2000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小艇与人们的生活息息相关</a:t>
            </a:r>
          </a:p>
        </p:txBody>
      </p:sp>
      <p:sp>
        <p:nvSpPr>
          <p:cNvPr id="32773" name="矩形 5"/>
          <p:cNvSpPr>
            <a:spLocks noChangeArrowheads="1"/>
          </p:cNvSpPr>
          <p:nvPr/>
        </p:nvSpPr>
        <p:spPr bwMode="auto">
          <a:xfrm>
            <a:off x="420688" y="4110567"/>
            <a:ext cx="2933816"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2000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小艇的样子</a:t>
            </a:r>
          </a:p>
        </p:txBody>
      </p:sp>
      <p:sp>
        <p:nvSpPr>
          <p:cNvPr id="7" name="矩形 6"/>
          <p:cNvSpPr>
            <a:spLocks noChangeArrowheads="1"/>
          </p:cNvSpPr>
          <p:nvPr/>
        </p:nvSpPr>
        <p:spPr bwMode="auto">
          <a:xfrm>
            <a:off x="2892426" y="5109633"/>
            <a:ext cx="4309193" cy="879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20000"/>
              </a:lnSpc>
              <a:spcBef>
                <a:spcPct val="2000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宋体" panose="02010600030101010101" pitchFamily="2" charset="-122"/>
                <a:ea typeface="宋体" panose="02010600030101010101" pitchFamily="2" charset="-122"/>
                <a:cs typeface="+mn-cs"/>
              </a:rPr>
              <a:t>船夫的驾驶技术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4"/>
                                        </p:tgtEl>
                                      </p:cBhvr>
                                    </p:animEffect>
                                    <p:animScale>
                                      <p:cBhvr>
                                        <p:cTn id="7" dur="250" autoRev="1" fill="hold"/>
                                        <p:tgtEl>
                                          <p:spTgt spid="4"/>
                                        </p:tgtEl>
                                      </p:cBhvr>
                                      <p:by x="105000" y="105000"/>
                                    </p:animScale>
                                  </p:childTnLst>
                                </p:cTn>
                              </p:par>
                              <p:par>
                                <p:cTn id="8" presetID="26" presetClass="emph" presetSubtype="0" fill="hold" grpId="0" nodeType="withEffect">
                                  <p:stCondLst>
                                    <p:cond delay="0"/>
                                  </p:stCondLst>
                                  <p:childTnLst>
                                    <p:animEffect transition="out" filter="fade">
                                      <p:cBhvr>
                                        <p:cTn id="9" dur="500" tmFilter="0, 0; .2, .5; .8, .5; 1, 0"/>
                                        <p:tgtEl>
                                          <p:spTgt spid="7"/>
                                        </p:tgtEl>
                                      </p:cBhvr>
                                    </p:animEffect>
                                    <p:animScale>
                                      <p:cBhvr>
                                        <p:cTn id="10" dur="250" autoRev="1" fill="hold"/>
                                        <p:tgtEl>
                                          <p:spTgt spid="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2"/>
          <p:cNvSpPr txBox="1">
            <a:spLocks noChangeArrowheads="1"/>
          </p:cNvSpPr>
          <p:nvPr/>
        </p:nvSpPr>
        <p:spPr bwMode="auto">
          <a:xfrm>
            <a:off x="481013" y="886885"/>
            <a:ext cx="8459787" cy="14260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ts val="5200"/>
              </a:lnSpc>
              <a:spcBef>
                <a:spcPct val="50000"/>
              </a:spcBef>
              <a:spcAft>
                <a:spcPct val="0"/>
              </a:spcAft>
              <a:buClrTx/>
              <a:buSzTx/>
              <a:buFontTx/>
              <a:buNone/>
              <a:defRPr/>
            </a:pPr>
            <a:r>
              <a:rPr kumimoji="0" lang="zh-CN" altLang="en-US" sz="4265" b="1"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课文是从哪几个方面来写船夫的驾驶技术的？</a:t>
            </a:r>
          </a:p>
        </p:txBody>
      </p:sp>
      <p:graphicFrame>
        <p:nvGraphicFramePr>
          <p:cNvPr id="3" name="Group 79"/>
          <p:cNvGraphicFramePr>
            <a:graphicFrameLocks noGrp="1"/>
          </p:cNvGraphicFramePr>
          <p:nvPr/>
        </p:nvGraphicFramePr>
        <p:xfrm>
          <a:off x="588964" y="1813984"/>
          <a:ext cx="8183563" cy="4790016"/>
        </p:xfrm>
        <a:graphic>
          <a:graphicData uri="http://schemas.openxmlformats.org/drawingml/2006/table">
            <a:tbl>
              <a:tblPr/>
              <a:tblGrid>
                <a:gridCol w="2494272"/>
                <a:gridCol w="3287922"/>
                <a:gridCol w="2401369"/>
              </a:tblGrid>
              <a:tr h="667188">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3700" b="1" i="0" u="none" strike="noStrike" cap="none" normalizeH="0" baseline="0" dirty="0">
                          <a:ln>
                            <a:noFill/>
                          </a:ln>
                          <a:solidFill>
                            <a:srgbClr val="000000"/>
                          </a:solidFill>
                          <a:effectLst/>
                          <a:latin typeface="Arial" panose="020B0604020202020204" pitchFamily="34" charset="0"/>
                          <a:ea typeface="黑体" panose="02010609060101010101" pitchFamily="49" charset="-122"/>
                        </a:rPr>
                        <a:t>在什么情况下</a:t>
                      </a:r>
                    </a:p>
                  </a:txBody>
                  <a:tcPr marL="91448" marR="91448"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alpha val="80000"/>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3700" b="1" i="0" u="none" strike="noStrike" cap="none" normalizeH="0" baseline="0" dirty="0">
                          <a:ln>
                            <a:noFill/>
                          </a:ln>
                          <a:solidFill>
                            <a:srgbClr val="000000"/>
                          </a:solidFill>
                          <a:effectLst/>
                          <a:latin typeface="Arial" panose="020B0604020202020204" pitchFamily="34" charset="0"/>
                          <a:ea typeface="黑体" panose="02010609060101010101" pitchFamily="49" charset="-122"/>
                        </a:rPr>
                        <a:t>船夫能怎么样</a:t>
                      </a:r>
                    </a:p>
                  </a:txBody>
                  <a:tcPr marL="91448" marR="91448"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alpha val="80000"/>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3700" b="1" i="0" u="none" strike="noStrike" cap="none" normalizeH="0" baseline="0" dirty="0">
                          <a:ln>
                            <a:noFill/>
                          </a:ln>
                          <a:solidFill>
                            <a:srgbClr val="000000"/>
                          </a:solidFill>
                          <a:effectLst/>
                          <a:latin typeface="Arial" panose="020B0604020202020204" pitchFamily="34" charset="0"/>
                          <a:ea typeface="黑体" panose="02010609060101010101" pitchFamily="49" charset="-122"/>
                        </a:rPr>
                        <a:t>说明什么</a:t>
                      </a:r>
                    </a:p>
                  </a:txBody>
                  <a:tcPr marL="91448" marR="91448"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alpha val="80000"/>
                      </a:srgbClr>
                    </a:solidFill>
                  </a:tcPr>
                </a:tc>
              </a:tr>
              <a:tr h="1673432">
                <a:tc>
                  <a:txBody>
                    <a:bodyPr/>
                    <a:lstStyle/>
                    <a:p>
                      <a:pPr marL="0" marR="0" lvl="0" indent="0" algn="l" defTabSz="914400" rtl="0" eaLnBrk="1" fontAlgn="base" latinLnBrk="0" hangingPunct="1">
                        <a:lnSpc>
                          <a:spcPct val="100000"/>
                        </a:lnSpc>
                        <a:spcBef>
                          <a:spcPct val="20000"/>
                        </a:spcBef>
                        <a:spcAft>
                          <a:spcPct val="0"/>
                        </a:spcAft>
                        <a:buClrTx/>
                        <a:buSzTx/>
                        <a:buFontTx/>
                        <a:buNone/>
                      </a:pPr>
                      <a:endParaRPr kumimoji="0" lang="zh-CN" altLang="zh-CN" sz="2800" b="1" i="0" u="none" strike="noStrike" cap="none" normalizeH="0" baseline="0" dirty="0">
                        <a:ln>
                          <a:noFill/>
                        </a:ln>
                        <a:solidFill>
                          <a:srgbClr val="FF0000"/>
                        </a:solidFill>
                        <a:effectLst/>
                        <a:latin typeface="Arial" panose="020B0604020202020204" pitchFamily="34" charset="0"/>
                        <a:ea typeface="黑体" panose="02010609060101010101" pitchFamily="49" charset="-122"/>
                      </a:endParaRPr>
                    </a:p>
                  </a:txBody>
                  <a:tcPr marL="91448" marR="91448"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alpha val="80000"/>
                      </a:srgbClr>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pPr>
                      <a:endParaRPr kumimoji="0" lang="zh-CN" altLang="zh-CN" sz="2800" b="1" i="0" u="none" strike="noStrike" cap="none" normalizeH="0" baseline="0">
                        <a:ln>
                          <a:noFill/>
                        </a:ln>
                        <a:solidFill>
                          <a:srgbClr val="FF0000"/>
                        </a:solidFill>
                        <a:effectLst/>
                        <a:latin typeface="Arial" panose="020B0604020202020204" pitchFamily="34" charset="0"/>
                        <a:ea typeface="黑体" panose="02010609060101010101" pitchFamily="49" charset="-122"/>
                      </a:endParaRPr>
                    </a:p>
                  </a:txBody>
                  <a:tcPr marL="91448" marR="91448"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alpha val="80000"/>
                      </a:srgbClr>
                    </a:solidFill>
                  </a:tcPr>
                </a:tc>
                <a:tc rowSpan="3">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3600" b="0" i="0" u="none" strike="noStrike" cap="none" normalizeH="0" baseline="0" dirty="0">
                          <a:ln>
                            <a:noFill/>
                          </a:ln>
                          <a:solidFill>
                            <a:schemeClr val="tx1"/>
                          </a:solidFill>
                          <a:effectLst/>
                          <a:latin typeface="Arial" panose="020B0604020202020204" pitchFamily="34" charset="0"/>
                          <a:ea typeface="宋体" panose="02010600030101010101" pitchFamily="2" charset="-122"/>
                        </a:rPr>
                        <a:t>                 </a:t>
                      </a:r>
                      <a:endParaRPr kumimoji="0" lang="en-US" altLang="zh-CN" sz="3600" b="1" i="0" u="none" strike="noStrike" cap="none" normalizeH="0" baseline="0" dirty="0">
                        <a:ln>
                          <a:noFill/>
                        </a:ln>
                        <a:solidFill>
                          <a:srgbClr val="FF0000"/>
                        </a:solidFill>
                        <a:effectLst/>
                        <a:latin typeface="Arial" panose="020B0604020202020204" pitchFamily="34" charset="0"/>
                        <a:ea typeface="黑体" panose="02010609060101010101" pitchFamily="49" charset="-122"/>
                      </a:endParaRPr>
                    </a:p>
                  </a:txBody>
                  <a:tcPr marL="91448" marR="91448"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FF">
                        <a:alpha val="80000"/>
                      </a:srgbClr>
                    </a:solidFill>
                  </a:tcPr>
                </a:tc>
              </a:tr>
              <a:tr h="518147">
                <a:tc>
                  <a:txBody>
                    <a:bodyPr/>
                    <a:lstStyle/>
                    <a:p>
                      <a:pPr marL="0" marR="0" lvl="0" indent="0" algn="ctr" defTabSz="914400" rtl="0" eaLnBrk="1" fontAlgn="base" latinLnBrk="0" hangingPunct="1">
                        <a:lnSpc>
                          <a:spcPct val="100000"/>
                        </a:lnSpc>
                        <a:spcBef>
                          <a:spcPct val="20000"/>
                        </a:spcBef>
                        <a:spcAft>
                          <a:spcPct val="0"/>
                        </a:spcAft>
                        <a:buClrTx/>
                        <a:buSzTx/>
                        <a:buFontTx/>
                        <a:buNone/>
                      </a:pPr>
                      <a:endParaRPr kumimoji="0" lang="zh-CN" altLang="zh-CN" sz="2800" b="1" i="0" u="none" strike="noStrike" cap="none" normalizeH="0" baseline="0" dirty="0">
                        <a:ln>
                          <a:noFill/>
                        </a:ln>
                        <a:solidFill>
                          <a:srgbClr val="FF0000"/>
                        </a:solidFill>
                        <a:effectLst/>
                        <a:latin typeface="Arial" panose="020B0604020202020204" pitchFamily="34" charset="0"/>
                        <a:ea typeface="黑体" panose="02010609060101010101" pitchFamily="49" charset="-122"/>
                      </a:endParaRPr>
                    </a:p>
                  </a:txBody>
                  <a:tcPr marL="91448" marR="91448"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alpha val="80000"/>
                      </a:srgbClr>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pPr>
                      <a:endParaRPr kumimoji="0" lang="zh-CN" altLang="zh-CN" sz="2800" b="1" i="0" u="none" strike="noStrike" cap="none" normalizeH="0" baseline="0" dirty="0">
                        <a:ln>
                          <a:noFill/>
                        </a:ln>
                        <a:solidFill>
                          <a:srgbClr val="FF0000"/>
                        </a:solidFill>
                        <a:effectLst/>
                        <a:latin typeface="Arial" panose="020B0604020202020204" pitchFamily="34" charset="0"/>
                        <a:ea typeface="黑体" panose="02010609060101010101" pitchFamily="49" charset="-122"/>
                      </a:endParaRPr>
                    </a:p>
                  </a:txBody>
                  <a:tcPr marL="91448" marR="91448"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alpha val="80000"/>
                      </a:srgbClr>
                    </a:solidFill>
                  </a:tcPr>
                </a:tc>
                <a:tc vMerge="1">
                  <a:txBody>
                    <a:bodyPr/>
                    <a:lstStyle/>
                    <a:p>
                      <a:endParaRPr lang="zh-CN"/>
                    </a:p>
                  </a:txBody>
                  <a:tcPr/>
                </a:tc>
              </a:tr>
              <a:tr h="1931249">
                <a:tc>
                  <a:txBody>
                    <a:bodyPr/>
                    <a:lstStyle/>
                    <a:p>
                      <a:pPr marL="0" marR="0" lvl="0" indent="0" algn="l" defTabSz="914400" rtl="0" eaLnBrk="1" fontAlgn="base" latinLnBrk="0" hangingPunct="1">
                        <a:lnSpc>
                          <a:spcPct val="100000"/>
                        </a:lnSpc>
                        <a:spcBef>
                          <a:spcPct val="20000"/>
                        </a:spcBef>
                        <a:spcAft>
                          <a:spcPct val="0"/>
                        </a:spcAft>
                        <a:buClrTx/>
                        <a:buSzTx/>
                        <a:buFontTx/>
                        <a:buNone/>
                      </a:pPr>
                      <a:endParaRPr kumimoji="0" lang="en-US" altLang="zh-CN" sz="2400" b="1"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p>
                      <a:pPr marL="0" marR="0" lvl="0" indent="0" algn="l" defTabSz="914400" rtl="0" eaLnBrk="1" fontAlgn="base" latinLnBrk="0" hangingPunct="1">
                        <a:lnSpc>
                          <a:spcPct val="100000"/>
                        </a:lnSpc>
                        <a:spcBef>
                          <a:spcPct val="20000"/>
                        </a:spcBef>
                        <a:spcAft>
                          <a:spcPct val="0"/>
                        </a:spcAft>
                        <a:buClrTx/>
                        <a:buSzTx/>
                        <a:buFontTx/>
                        <a:buNone/>
                      </a:pPr>
                      <a:endParaRPr kumimoji="0" lang="en-US" altLang="zh-CN" sz="2400" b="1"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1448" marR="91448"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alpha val="80000"/>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endParaRPr kumimoji="0" lang="zh-CN" altLang="zh-CN" sz="2400" b="1" i="0" u="none" strike="noStrike" cap="none" normalizeH="0" baseline="0" dirty="0">
                        <a:ln>
                          <a:noFill/>
                        </a:ln>
                        <a:solidFill>
                          <a:srgbClr val="FF0000"/>
                        </a:solidFill>
                        <a:effectLst/>
                        <a:latin typeface="Arial" panose="020B0604020202020204" pitchFamily="34" charset="0"/>
                        <a:ea typeface="黑体" panose="02010609060101010101" pitchFamily="49" charset="-122"/>
                      </a:endParaRPr>
                    </a:p>
                  </a:txBody>
                  <a:tcPr marL="91448" marR="91448"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alpha val="80000"/>
                      </a:srgbClr>
                    </a:solidFill>
                  </a:tcPr>
                </a:tc>
                <a:tc vMerge="1">
                  <a:txBody>
                    <a:bodyPr/>
                    <a:lstStyle/>
                    <a:p>
                      <a:endParaRPr lang="zh-CN"/>
                    </a:p>
                  </a:txBody>
                  <a:tcPr/>
                </a:tc>
              </a:tr>
            </a:tbl>
          </a:graphicData>
        </a:graphic>
      </p:graphicFrame>
      <p:sp>
        <p:nvSpPr>
          <p:cNvPr id="4" name="Rectangle 54"/>
          <p:cNvSpPr>
            <a:spLocks noChangeArrowheads="1"/>
          </p:cNvSpPr>
          <p:nvPr/>
        </p:nvSpPr>
        <p:spPr bwMode="auto">
          <a:xfrm>
            <a:off x="588964" y="3035301"/>
            <a:ext cx="2417762" cy="12418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20000"/>
              </a:spcBef>
              <a:spcAft>
                <a:spcPct val="0"/>
              </a:spcAft>
              <a:buClrTx/>
              <a:buSzTx/>
              <a:buFontTx/>
              <a:buNone/>
              <a:defRPr/>
            </a:pPr>
            <a:r>
              <a:rPr kumimoji="0" lang="zh-CN" altLang="en-US" sz="373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行船速度极快</a:t>
            </a:r>
          </a:p>
        </p:txBody>
      </p:sp>
      <p:sp>
        <p:nvSpPr>
          <p:cNvPr id="6" name="Rectangle 65"/>
          <p:cNvSpPr>
            <a:spLocks noChangeArrowheads="1"/>
          </p:cNvSpPr>
          <p:nvPr/>
        </p:nvSpPr>
        <p:spPr bwMode="auto">
          <a:xfrm>
            <a:off x="3578225" y="5266267"/>
            <a:ext cx="2589170" cy="667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20000"/>
              </a:spcBef>
              <a:spcAft>
                <a:spcPct val="0"/>
              </a:spcAft>
              <a:buClrTx/>
              <a:buSzTx/>
              <a:buFontTx/>
              <a:buNone/>
              <a:defRPr/>
            </a:pPr>
            <a:r>
              <a:rPr kumimoji="0" lang="zh-CN" altLang="en-US" sz="373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速度非常快</a:t>
            </a:r>
          </a:p>
        </p:txBody>
      </p:sp>
      <p:sp>
        <p:nvSpPr>
          <p:cNvPr id="7" name="Rectangle 67"/>
          <p:cNvSpPr>
            <a:spLocks noChangeArrowheads="1"/>
          </p:cNvSpPr>
          <p:nvPr/>
        </p:nvSpPr>
        <p:spPr bwMode="auto">
          <a:xfrm>
            <a:off x="804863" y="5234517"/>
            <a:ext cx="2589170" cy="667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0" fontAlgn="base" latinLnBrk="0" hangingPunct="0">
              <a:lnSpc>
                <a:spcPct val="100000"/>
              </a:lnSpc>
              <a:spcBef>
                <a:spcPct val="0"/>
              </a:spcBef>
              <a:spcAft>
                <a:spcPct val="0"/>
              </a:spcAft>
              <a:buClrTx/>
              <a:buSzTx/>
              <a:buFontTx/>
              <a:buNone/>
              <a:defRPr/>
            </a:pPr>
            <a:r>
              <a:rPr kumimoji="0" lang="zh-CN" altLang="en-US" sz="373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极窄的地方</a:t>
            </a:r>
          </a:p>
        </p:txBody>
      </p:sp>
      <p:sp>
        <p:nvSpPr>
          <p:cNvPr id="8" name="Rectangle 69"/>
          <p:cNvSpPr>
            <a:spLocks noChangeArrowheads="1"/>
          </p:cNvSpPr>
          <p:nvPr/>
        </p:nvSpPr>
        <p:spPr bwMode="auto">
          <a:xfrm>
            <a:off x="3544888" y="4673600"/>
            <a:ext cx="2589170" cy="667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20000"/>
              </a:spcBef>
              <a:spcAft>
                <a:spcPct val="0"/>
              </a:spcAft>
              <a:buClrTx/>
              <a:buSzTx/>
              <a:buFontTx/>
              <a:buNone/>
              <a:defRPr/>
            </a:pPr>
            <a:r>
              <a:rPr kumimoji="0" lang="zh-CN" altLang="en-US" sz="373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平稳地穿过</a:t>
            </a:r>
          </a:p>
        </p:txBody>
      </p:sp>
      <p:sp>
        <p:nvSpPr>
          <p:cNvPr id="11" name="Rectangle 81"/>
          <p:cNvSpPr>
            <a:spLocks noChangeArrowheads="1"/>
          </p:cNvSpPr>
          <p:nvPr/>
        </p:nvSpPr>
        <p:spPr bwMode="auto">
          <a:xfrm>
            <a:off x="3462338" y="2749552"/>
            <a:ext cx="2954337" cy="1816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20000"/>
              </a:spcBef>
              <a:spcAft>
                <a:spcPct val="0"/>
              </a:spcAft>
              <a:buClrTx/>
              <a:buSzTx/>
              <a:buFontTx/>
              <a:buNone/>
              <a:defRPr/>
            </a:pPr>
            <a:r>
              <a:rPr kumimoji="0" lang="zh-CN" altLang="en-US" sz="373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操纵自如，毫不手忙脚乱</a:t>
            </a:r>
          </a:p>
        </p:txBody>
      </p:sp>
      <p:sp>
        <p:nvSpPr>
          <p:cNvPr id="12" name="Rectangle 83"/>
          <p:cNvSpPr>
            <a:spLocks noChangeArrowheads="1"/>
          </p:cNvSpPr>
          <p:nvPr/>
        </p:nvSpPr>
        <p:spPr bwMode="auto">
          <a:xfrm>
            <a:off x="6416675" y="3818468"/>
            <a:ext cx="2524125" cy="2061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1219200" rtl="0" eaLnBrk="1" fontAlgn="base" latinLnBrk="0" hangingPunct="1">
              <a:lnSpc>
                <a:spcPct val="100000"/>
              </a:lnSpc>
              <a:spcBef>
                <a:spcPct val="20000"/>
              </a:spcBef>
              <a:spcAft>
                <a:spcPct val="0"/>
              </a:spcAft>
              <a:buClrTx/>
              <a:buSzTx/>
              <a:buFontTx/>
              <a:buNone/>
              <a:defRPr/>
            </a:pPr>
            <a:r>
              <a:rPr kumimoji="0" lang="zh-CN" altLang="en-US" sz="4265" b="1" i="0" u="none" strike="noStrike" kern="1200" cap="none" spc="0" normalizeH="0" baseline="0" noProof="0">
                <a:ln>
                  <a:noFill/>
                </a:ln>
                <a:solidFill>
                  <a:srgbClr val="FF00FF"/>
                </a:solidFill>
                <a:effectLst/>
                <a:uLnTx/>
                <a:uFillTx/>
                <a:latin typeface="楷体" panose="02010609060101010101" pitchFamily="49" charset="-122"/>
                <a:ea typeface="楷体" panose="02010609060101010101" pitchFamily="49" charset="-122"/>
                <a:cs typeface="+mn-cs"/>
              </a:rPr>
              <a:t>说明船夫的技术特别好</a:t>
            </a:r>
          </a:p>
        </p:txBody>
      </p:sp>
      <p:sp>
        <p:nvSpPr>
          <p:cNvPr id="13" name="Rectangle 65"/>
          <p:cNvSpPr>
            <a:spLocks noChangeArrowheads="1"/>
          </p:cNvSpPr>
          <p:nvPr/>
        </p:nvSpPr>
        <p:spPr bwMode="auto">
          <a:xfrm>
            <a:off x="3578225" y="5907617"/>
            <a:ext cx="2589170" cy="667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1219200" rtl="0" eaLnBrk="1" fontAlgn="base" latinLnBrk="0" hangingPunct="1">
              <a:lnSpc>
                <a:spcPct val="100000"/>
              </a:lnSpc>
              <a:spcBef>
                <a:spcPct val="20000"/>
              </a:spcBef>
              <a:spcAft>
                <a:spcPct val="0"/>
              </a:spcAft>
              <a:buClrTx/>
              <a:buSzTx/>
              <a:buFontTx/>
              <a:buNone/>
              <a:defRPr/>
            </a:pPr>
            <a:r>
              <a:rPr kumimoji="0" lang="zh-CN" altLang="en-US" sz="3735" b="1" i="0" u="none" strike="noStrike" kern="1200" cap="none" spc="0" normalizeH="0" baseline="0" noProof="0">
                <a:ln>
                  <a:noFill/>
                </a:ln>
                <a:solidFill>
                  <a:srgbClr val="FF0000"/>
                </a:solidFill>
                <a:effectLst/>
                <a:uLnTx/>
                <a:uFillTx/>
                <a:latin typeface="楷体" panose="02010609060101010101" pitchFamily="49" charset="-122"/>
                <a:ea typeface="楷体" panose="02010609060101010101" pitchFamily="49" charset="-122"/>
                <a:cs typeface="+mn-cs"/>
              </a:rPr>
              <a:t>能作急转弯</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8" dur="1000"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9" dur="1000" accel="50000" fill="hold">
                                          <p:stCondLst>
                                            <p:cond delay="1000"/>
                                          </p:stCondLst>
                                        </p:cTn>
                                        <p:tgtEl>
                                          <p:spTgt spid="2"/>
                                        </p:tgtEl>
                                        <p:attrNameLst>
                                          <p:attrName>ppt_w</p:attrName>
                                        </p:attrNameLst>
                                      </p:cBhvr>
                                      <p:tavLst>
                                        <p:tav tm="0">
                                          <p:val>
                                            <p:strVal val="#ppt_w*.05"/>
                                          </p:val>
                                        </p:tav>
                                        <p:tav tm="100000">
                                          <p:val>
                                            <p:strVal val="#ppt_w"/>
                                          </p:val>
                                        </p:tav>
                                      </p:tavLst>
                                    </p:anim>
                                    <p:anim calcmode="lin" valueType="num">
                                      <p:cBhvr>
                                        <p:cTn id="10" dur="2000" fill="hold"/>
                                        <p:tgtEl>
                                          <p:spTgt spid="2"/>
                                        </p:tgtEl>
                                        <p:attrNameLst>
                                          <p:attrName>ppt_h</p:attrName>
                                        </p:attrNameLst>
                                      </p:cBhvr>
                                      <p:tavLst>
                                        <p:tav tm="0">
                                          <p:val>
                                            <p:strVal val="#ppt_h"/>
                                          </p:val>
                                        </p:tav>
                                        <p:tav tm="100000">
                                          <p:val>
                                            <p:strVal val="#ppt_h"/>
                                          </p:val>
                                        </p:tav>
                                      </p:tavLst>
                                    </p:anim>
                                    <p:anim calcmode="lin" valueType="num">
                                      <p:cBhvr>
                                        <p:cTn id="11" dur="1000"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2" dur="1000"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3" dur="1000" accel="50000" fill="hold">
                                          <p:stCondLst>
                                            <p:cond delay="1000"/>
                                          </p:stCondLst>
                                        </p:cTn>
                                        <p:tgtEl>
                                          <p:spTgt spid="2"/>
                                        </p:tgtEl>
                                        <p:attrNameLst>
                                          <p:attrName>ppt_y</p:attrName>
                                        </p:attrNameLst>
                                      </p:cBhvr>
                                      <p:tavLst>
                                        <p:tav tm="0">
                                          <p:val>
                                            <p:strVal val="#ppt_y+.1"/>
                                          </p:val>
                                        </p:tav>
                                        <p:tav tm="100000">
                                          <p:val>
                                            <p:strVal val="#ppt_y"/>
                                          </p:val>
                                        </p:tav>
                                      </p:tavLst>
                                    </p:anim>
                                    <p:animEffect transition="in" filter="fade">
                                      <p:cBhvr>
                                        <p:cTn id="14" dur="2000" decel="50000">
                                          <p:stCondLst>
                                            <p:cond delay="0"/>
                                          </p:stCondLst>
                                        </p:cTn>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fltVal val="0"/>
                                          </p:val>
                                        </p:tav>
                                        <p:tav tm="100000">
                                          <p:val>
                                            <p:strVal val="#ppt_w"/>
                                          </p:val>
                                        </p:tav>
                                      </p:tavLst>
                                    </p:anim>
                                    <p:anim calcmode="lin" valueType="num">
                                      <p:cBhvr>
                                        <p:cTn id="20" dur="1000" fill="hold"/>
                                        <p:tgtEl>
                                          <p:spTgt spid="3"/>
                                        </p:tgtEl>
                                        <p:attrNameLst>
                                          <p:attrName>ppt_h</p:attrName>
                                        </p:attrNameLst>
                                      </p:cBhvr>
                                      <p:tavLst>
                                        <p:tav tm="0">
                                          <p:val>
                                            <p:fltVal val="0"/>
                                          </p:val>
                                        </p:tav>
                                        <p:tav tm="100000">
                                          <p:val>
                                            <p:strVal val="#ppt_h"/>
                                          </p:val>
                                        </p:tav>
                                      </p:tavLst>
                                    </p:anim>
                                    <p:animEffect transition="in" filter="fade">
                                      <p:cBhvr>
                                        <p:cTn id="21" dur="1000"/>
                                        <p:tgtEl>
                                          <p:spTgt spid="3"/>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wipe(down)">
                                      <p:cBhvr>
                                        <p:cTn id="26" dur="500"/>
                                        <p:tgtEl>
                                          <p:spTgt spid="4"/>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down)">
                                      <p:cBhvr>
                                        <p:cTn id="31" dur="500"/>
                                        <p:tgtEl>
                                          <p:spTgt spid="11"/>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down)">
                                      <p:cBhvr>
                                        <p:cTn id="36" dur="500"/>
                                        <p:tgtEl>
                                          <p:spTgt spid="7"/>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wipe(down)">
                                      <p:cBhvr>
                                        <p:cTn id="41" dur="500"/>
                                        <p:tgtEl>
                                          <p:spTgt spid="8"/>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4" fill="hold" grpId="0" nodeType="clickEffect">
                                  <p:stCondLst>
                                    <p:cond delay="0"/>
                                  </p:stCondLst>
                                  <p:childTnLst>
                                    <p:set>
                                      <p:cBhvr>
                                        <p:cTn id="45" dur="1" fill="hold">
                                          <p:stCondLst>
                                            <p:cond delay="0"/>
                                          </p:stCondLst>
                                        </p:cTn>
                                        <p:tgtEl>
                                          <p:spTgt spid="6"/>
                                        </p:tgtEl>
                                        <p:attrNameLst>
                                          <p:attrName>style.visibility</p:attrName>
                                        </p:attrNameLst>
                                      </p:cBhvr>
                                      <p:to>
                                        <p:strVal val="visible"/>
                                      </p:to>
                                    </p:set>
                                    <p:animEffect transition="in" filter="wipe(down)">
                                      <p:cBhvr>
                                        <p:cTn id="46" dur="500"/>
                                        <p:tgtEl>
                                          <p:spTgt spid="6"/>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down)">
                                      <p:cBhvr>
                                        <p:cTn id="51" dur="500"/>
                                        <p:tgtEl>
                                          <p:spTgt spid="13"/>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4" fill="hold" grpId="0" nodeType="clickEffect">
                                  <p:stCondLst>
                                    <p:cond delay="0"/>
                                  </p:stCondLst>
                                  <p:childTnLst>
                                    <p:set>
                                      <p:cBhvr>
                                        <p:cTn id="55" dur="1" fill="hold">
                                          <p:stCondLst>
                                            <p:cond delay="0"/>
                                          </p:stCondLst>
                                        </p:cTn>
                                        <p:tgtEl>
                                          <p:spTgt spid="12"/>
                                        </p:tgtEl>
                                        <p:attrNameLst>
                                          <p:attrName>style.visibility</p:attrName>
                                        </p:attrNameLst>
                                      </p:cBhvr>
                                      <p:to>
                                        <p:strVal val="visible"/>
                                      </p:to>
                                    </p:set>
                                    <p:animEffect transition="in" filter="wipe(down)">
                                      <p:cBhvr>
                                        <p:cTn id="5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6" grpId="0"/>
      <p:bldP spid="7" grpId="0"/>
      <p:bldP spid="8" grpId="0"/>
      <p:bldP spid="11" grpId="0"/>
      <p:bldP spid="12" grpId="0"/>
      <p:bldP spid="13" grpId="0"/>
    </p:bldLst>
  </p:timing>
</p:sld>
</file>

<file path=ppt/tags/tag1.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10.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11.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12.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13.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14.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15.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16.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17.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18.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19.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2.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20.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21.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22.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23.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24.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25.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26.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27.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28.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29.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3.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30.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31.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32.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33.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34.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35.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36.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37.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38.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39.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4.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40.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41.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42.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43.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44.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45.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46.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47.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48.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49.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5.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50.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51.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52.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53.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54.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55.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56.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57.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58.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59.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6.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60.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61.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62.xml><?xml version="1.0" encoding="utf-8"?>
<p:tagLst xmlns:a="http://schemas.openxmlformats.org/drawingml/2006/main" xmlns:r="http://schemas.openxmlformats.org/officeDocument/2006/relationships" xmlns:p="http://schemas.openxmlformats.org/presentationml/2006/main">
  <p:tag name="MH" val="20170920162022"/>
  <p:tag name="MH_LIBRARY" val="GRAPHIC"/>
  <p:tag name="MH_TYPE" val="Other"/>
  <p:tag name="MH_ORDER" val="11"/>
</p:tagLst>
</file>

<file path=ppt/tags/tag63.xml><?xml version="1.0" encoding="utf-8"?>
<p:tagLst xmlns:a="http://schemas.openxmlformats.org/drawingml/2006/main" xmlns:r="http://schemas.openxmlformats.org/officeDocument/2006/relationships" xmlns:p="http://schemas.openxmlformats.org/presentationml/2006/main">
  <p:tag name="MH" val="20170920162022"/>
  <p:tag name="MH_LIBRARY" val="GRAPHIC"/>
  <p:tag name="MH_TYPE" val="Other"/>
  <p:tag name="MH_ORDER" val="11"/>
</p:tagLst>
</file>

<file path=ppt/tags/tag64.xml><?xml version="1.0" encoding="utf-8"?>
<p:tagLst xmlns:a="http://schemas.openxmlformats.org/drawingml/2006/main" xmlns:r="http://schemas.openxmlformats.org/officeDocument/2006/relationships" xmlns:p="http://schemas.openxmlformats.org/presentationml/2006/main">
  <p:tag name="MH" val="20170920162022"/>
  <p:tag name="MH_LIBRARY" val="GRAPHIC"/>
  <p:tag name="MH_TYPE" val="Other"/>
  <p:tag name="MH_ORDER" val="11"/>
</p:tagLst>
</file>

<file path=ppt/tags/tag65.xml><?xml version="1.0" encoding="utf-8"?>
<p:tagLst xmlns:a="http://schemas.openxmlformats.org/drawingml/2006/main" xmlns:r="http://schemas.openxmlformats.org/officeDocument/2006/relationships" xmlns:p="http://schemas.openxmlformats.org/presentationml/2006/main">
  <p:tag name="MH" val="20170920162022"/>
  <p:tag name="MH_LIBRARY" val="GRAPHIC"/>
  <p:tag name="MH_TYPE" val="Other"/>
  <p:tag name="MH_ORDER" val="11"/>
</p:tagLst>
</file>

<file path=ppt/tags/tag66.xml><?xml version="1.0" encoding="utf-8"?>
<p:tagLst xmlns:a="http://schemas.openxmlformats.org/drawingml/2006/main" xmlns:r="http://schemas.openxmlformats.org/officeDocument/2006/relationships" xmlns:p="http://schemas.openxmlformats.org/presentationml/2006/main">
  <p:tag name="MH" val="20170920162022"/>
  <p:tag name="MH_LIBRARY" val="GRAPHIC"/>
  <p:tag name="MH_TYPE" val="Other"/>
  <p:tag name="MH_ORDER" val="11"/>
</p:tagLst>
</file>

<file path=ppt/tags/tag67.xml><?xml version="1.0" encoding="utf-8"?>
<p:tagLst xmlns:a="http://schemas.openxmlformats.org/drawingml/2006/main" xmlns:r="http://schemas.openxmlformats.org/officeDocument/2006/relationships" xmlns:p="http://schemas.openxmlformats.org/presentationml/2006/main">
  <p:tag name="MH" val="20170920162022"/>
  <p:tag name="MH_LIBRARY" val="GRAPHIC"/>
  <p:tag name="MH_TYPE" val="Other"/>
  <p:tag name="MH_ORDER" val="11"/>
</p:tagLst>
</file>

<file path=ppt/tags/tag68.xml><?xml version="1.0" encoding="utf-8"?>
<p:tagLst xmlns:a="http://schemas.openxmlformats.org/drawingml/2006/main" xmlns:r="http://schemas.openxmlformats.org/officeDocument/2006/relationships" xmlns:p="http://schemas.openxmlformats.org/presentationml/2006/main">
  <p:tag name="KSO_WM_SLIDE_MODEL_TYPE" val="cover"/>
</p:tagLst>
</file>

<file path=ppt/tags/tag7.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ags/tag8.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0"/>
</p:tagLst>
</file>

<file path=ppt/tags/tag9.xml><?xml version="1.0" encoding="utf-8"?>
<p:tagLst xmlns:a="http://schemas.openxmlformats.org/drawingml/2006/main" xmlns:r="http://schemas.openxmlformats.org/officeDocument/2006/relationships" xmlns:p="http://schemas.openxmlformats.org/presentationml/2006/main">
  <p:tag name="MH" val="20180203135658"/>
  <p:tag name="MH_LIBRARY" val="GRAPHIC"/>
  <p:tag name="MH_ORDER" val="Freeform 52"/>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TotalTime>
  <Words>66349</Words>
  <Application>Microsoft Office PowerPoint</Application>
  <PresentationFormat>全屏显示(4:3)</PresentationFormat>
  <Paragraphs>5758</Paragraphs>
  <Slides>1265</Slides>
  <Notes>105</Notes>
  <HiddenSlides>4</HiddenSlides>
  <MMClips>21</MMClips>
  <ScaleCrop>false</ScaleCrop>
  <HeadingPairs>
    <vt:vector size="6" baseType="variant">
      <vt:variant>
        <vt:lpstr>主题</vt:lpstr>
      </vt:variant>
      <vt:variant>
        <vt:i4>1</vt:i4>
      </vt:variant>
      <vt:variant>
        <vt:lpstr>嵌入 OLE 服务器</vt:lpstr>
      </vt:variant>
      <vt:variant>
        <vt:i4>0</vt:i4>
      </vt:variant>
      <vt:variant>
        <vt:lpstr>幻灯片标题</vt:lpstr>
      </vt:variant>
      <vt:variant>
        <vt:i4>1265</vt:i4>
      </vt:variant>
    </vt:vector>
  </HeadingPairs>
  <TitlesOfParts>
    <vt:vector size="1266" baseType="lpstr">
      <vt:lpstr>Office 主题</vt:lpstr>
      <vt:lpstr>统编教材部编人教版小学语文五年级下册</vt:lpstr>
      <vt:lpstr>幻灯片 2</vt:lpstr>
      <vt:lpstr>幻灯片 3</vt:lpstr>
      <vt:lpstr>幻灯片 4</vt:lpstr>
      <vt:lpstr>幻灯片 5</vt:lpstr>
      <vt:lpstr>幻灯片 6</vt:lpstr>
      <vt:lpstr>幻灯片 7</vt:lpstr>
      <vt:lpstr>幻灯片 8</vt:lpstr>
      <vt:lpstr>幻灯片 9</vt:lpstr>
      <vt:lpstr>幻灯片 10</vt:lpstr>
      <vt:lpstr>幻灯片 11</vt:lpstr>
      <vt:lpstr>幻灯片 12</vt:lpstr>
      <vt:lpstr>幻灯片 13</vt:lpstr>
      <vt:lpstr>幻灯片 14</vt:lpstr>
      <vt:lpstr>幻灯片 15</vt:lpstr>
      <vt:lpstr>幻灯片 16</vt:lpstr>
      <vt:lpstr>幻灯片 17</vt:lpstr>
      <vt:lpstr>幻灯片 18</vt:lpstr>
      <vt:lpstr>幻灯片 19</vt:lpstr>
      <vt:lpstr>幻灯片 20</vt:lpstr>
      <vt:lpstr>幻灯片 21</vt:lpstr>
      <vt:lpstr>幻灯片 22</vt:lpstr>
      <vt:lpstr>幻灯片 23</vt:lpstr>
      <vt:lpstr>幻灯片 24</vt:lpstr>
      <vt:lpstr>幻灯片 25</vt:lpstr>
      <vt:lpstr>幻灯片 26</vt:lpstr>
      <vt:lpstr>幻灯片 27</vt:lpstr>
      <vt:lpstr>幻灯片 28</vt:lpstr>
      <vt:lpstr>幻灯片 29</vt:lpstr>
      <vt:lpstr>幻灯片 30</vt:lpstr>
      <vt:lpstr>幻灯片 31</vt:lpstr>
      <vt:lpstr>幻灯片 32</vt:lpstr>
      <vt:lpstr>幻灯片 33</vt:lpstr>
      <vt:lpstr>幻灯片 34</vt:lpstr>
      <vt:lpstr>幻灯片 35</vt:lpstr>
      <vt:lpstr>幻灯片 36</vt:lpstr>
      <vt:lpstr>幻灯片 37</vt:lpstr>
      <vt:lpstr>幻灯片 38</vt:lpstr>
      <vt:lpstr>幻灯片 39</vt:lpstr>
      <vt:lpstr>幻灯片 40</vt:lpstr>
      <vt:lpstr>幻灯片 41</vt:lpstr>
      <vt:lpstr>幻灯片 42</vt:lpstr>
      <vt:lpstr>幻灯片 43</vt:lpstr>
      <vt:lpstr>幻灯片 44</vt:lpstr>
      <vt:lpstr>幻灯片 45</vt:lpstr>
      <vt:lpstr>幻灯片 46</vt:lpstr>
      <vt:lpstr>幻灯片 47</vt:lpstr>
      <vt:lpstr>幻灯片 48</vt:lpstr>
      <vt:lpstr>幻灯片 49</vt:lpstr>
      <vt:lpstr>幻灯片 50</vt:lpstr>
      <vt:lpstr>幻灯片 51</vt:lpstr>
      <vt:lpstr>幻灯片 52</vt:lpstr>
      <vt:lpstr>幻灯片 53</vt:lpstr>
      <vt:lpstr>幻灯片 54</vt:lpstr>
      <vt:lpstr>幻灯片 55</vt:lpstr>
      <vt:lpstr>幻灯片 56</vt:lpstr>
      <vt:lpstr>幻灯片 57</vt:lpstr>
      <vt:lpstr>幻灯片 58</vt:lpstr>
      <vt:lpstr>幻灯片 59</vt:lpstr>
      <vt:lpstr>幻灯片 60</vt:lpstr>
      <vt:lpstr>幻灯片 61</vt:lpstr>
      <vt:lpstr>幻灯片 62</vt:lpstr>
      <vt:lpstr>幻灯片 63</vt:lpstr>
      <vt:lpstr>幻灯片 64</vt:lpstr>
      <vt:lpstr>幻灯片 65</vt:lpstr>
      <vt:lpstr>幻灯片 66</vt:lpstr>
      <vt:lpstr>幻灯片 67</vt:lpstr>
      <vt:lpstr>幻灯片 68</vt:lpstr>
      <vt:lpstr>幻灯片 69</vt:lpstr>
      <vt:lpstr>幻灯片 70</vt:lpstr>
      <vt:lpstr>幻灯片 71</vt:lpstr>
      <vt:lpstr>幻灯片 72</vt:lpstr>
      <vt:lpstr>幻灯片 73</vt:lpstr>
      <vt:lpstr>幻灯片 74</vt:lpstr>
      <vt:lpstr>幻灯片 75</vt:lpstr>
      <vt:lpstr>幻灯片 76</vt:lpstr>
      <vt:lpstr>幻灯片 77</vt:lpstr>
      <vt:lpstr>幻灯片 78</vt:lpstr>
      <vt:lpstr>幻灯片 79</vt:lpstr>
      <vt:lpstr>幻灯片 80</vt:lpstr>
      <vt:lpstr>幻灯片 81</vt:lpstr>
      <vt:lpstr>幻灯片 82</vt:lpstr>
      <vt:lpstr>幻灯片 83</vt:lpstr>
      <vt:lpstr>幻灯片 84</vt:lpstr>
      <vt:lpstr>幻灯片 85</vt:lpstr>
      <vt:lpstr>幻灯片 86</vt:lpstr>
      <vt:lpstr>幻灯片 87</vt:lpstr>
      <vt:lpstr>幻灯片 88</vt:lpstr>
      <vt:lpstr>幻灯片 89</vt:lpstr>
      <vt:lpstr>幻灯片 90</vt:lpstr>
      <vt:lpstr>幻灯片 91</vt:lpstr>
      <vt:lpstr>幻灯片 92</vt:lpstr>
      <vt:lpstr>幻灯片 93</vt:lpstr>
      <vt:lpstr>幻灯片 94</vt:lpstr>
      <vt:lpstr>幻灯片 95</vt:lpstr>
      <vt:lpstr>幻灯片 96</vt:lpstr>
      <vt:lpstr>幻灯片 97</vt:lpstr>
      <vt:lpstr>幻灯片 98</vt:lpstr>
      <vt:lpstr>幻灯片 99</vt:lpstr>
      <vt:lpstr>幻灯片 100</vt:lpstr>
      <vt:lpstr>幻灯片 101</vt:lpstr>
      <vt:lpstr>幻灯片 102</vt:lpstr>
      <vt:lpstr>幻灯片 103</vt:lpstr>
      <vt:lpstr>幻灯片 104</vt:lpstr>
      <vt:lpstr>幻灯片 105</vt:lpstr>
      <vt:lpstr>幻灯片 106</vt:lpstr>
      <vt:lpstr>幻灯片 107</vt:lpstr>
      <vt:lpstr>幻灯片 108</vt:lpstr>
      <vt:lpstr>幻灯片 109</vt:lpstr>
      <vt:lpstr>幻灯片 110</vt:lpstr>
      <vt:lpstr>幻灯片 111</vt:lpstr>
      <vt:lpstr>幻灯片 112</vt:lpstr>
      <vt:lpstr>幻灯片 113</vt:lpstr>
      <vt:lpstr>幻灯片 114</vt:lpstr>
      <vt:lpstr>幻灯片 115</vt:lpstr>
      <vt:lpstr>幻灯片 116</vt:lpstr>
      <vt:lpstr>幻灯片 117</vt:lpstr>
      <vt:lpstr>幻灯片 118</vt:lpstr>
      <vt:lpstr>幻灯片 119</vt:lpstr>
      <vt:lpstr>幻灯片 120</vt:lpstr>
      <vt:lpstr>幻灯片 121</vt:lpstr>
      <vt:lpstr>幻灯片 122</vt:lpstr>
      <vt:lpstr>幻灯片 123</vt:lpstr>
      <vt:lpstr>幻灯片 124</vt:lpstr>
      <vt:lpstr>幻灯片 125</vt:lpstr>
      <vt:lpstr>幻灯片 126</vt:lpstr>
      <vt:lpstr>幻灯片 127</vt:lpstr>
      <vt:lpstr>幻灯片 128</vt:lpstr>
      <vt:lpstr>幻灯片 129</vt:lpstr>
      <vt:lpstr>幻灯片 130</vt:lpstr>
      <vt:lpstr>幻灯片 131</vt:lpstr>
      <vt:lpstr>幻灯片 132</vt:lpstr>
      <vt:lpstr>幻灯片 133</vt:lpstr>
      <vt:lpstr>幻灯片 134</vt:lpstr>
      <vt:lpstr>幻灯片 135</vt:lpstr>
      <vt:lpstr>幻灯片 136</vt:lpstr>
      <vt:lpstr>幻灯片 137</vt:lpstr>
      <vt:lpstr>幻灯片 138</vt:lpstr>
      <vt:lpstr>幻灯片 139</vt:lpstr>
      <vt:lpstr>幻灯片 140</vt:lpstr>
      <vt:lpstr>幻灯片 141</vt:lpstr>
      <vt:lpstr>幻灯片 142</vt:lpstr>
      <vt:lpstr>幻灯片 143</vt:lpstr>
      <vt:lpstr>幻灯片 144</vt:lpstr>
      <vt:lpstr>幻灯片 145</vt:lpstr>
      <vt:lpstr>幻灯片 146</vt:lpstr>
      <vt:lpstr>幻灯片 147</vt:lpstr>
      <vt:lpstr>幻灯片 148</vt:lpstr>
      <vt:lpstr>幻灯片 149</vt:lpstr>
      <vt:lpstr>幻灯片 150</vt:lpstr>
      <vt:lpstr>幻灯片 151</vt:lpstr>
      <vt:lpstr>幻灯片 152</vt:lpstr>
      <vt:lpstr>幻灯片 153</vt:lpstr>
      <vt:lpstr>幻灯片 154</vt:lpstr>
      <vt:lpstr>幻灯片 155</vt:lpstr>
      <vt:lpstr>幻灯片 156</vt:lpstr>
      <vt:lpstr>幻灯片 157</vt:lpstr>
      <vt:lpstr>幻灯片 158</vt:lpstr>
      <vt:lpstr>幻灯片 159</vt:lpstr>
      <vt:lpstr>幻灯片 160</vt:lpstr>
      <vt:lpstr>幻灯片 161</vt:lpstr>
      <vt:lpstr>幻灯片 162</vt:lpstr>
      <vt:lpstr>幻灯片 163</vt:lpstr>
      <vt:lpstr>幻灯片 164</vt:lpstr>
      <vt:lpstr>幻灯片 165</vt:lpstr>
      <vt:lpstr>幻灯片 166</vt:lpstr>
      <vt:lpstr>幻灯片 167</vt:lpstr>
      <vt:lpstr>幻灯片 168</vt:lpstr>
      <vt:lpstr>幻灯片 169</vt:lpstr>
      <vt:lpstr>幻灯片 170</vt:lpstr>
      <vt:lpstr>幻灯片 171</vt:lpstr>
      <vt:lpstr>幻灯片 172</vt:lpstr>
      <vt:lpstr>幻灯片 173</vt:lpstr>
      <vt:lpstr>幻灯片 174</vt:lpstr>
      <vt:lpstr>幻灯片 175</vt:lpstr>
      <vt:lpstr>幻灯片 176</vt:lpstr>
      <vt:lpstr>幻灯片 177</vt:lpstr>
      <vt:lpstr>幻灯片 178</vt:lpstr>
      <vt:lpstr>幻灯片 179</vt:lpstr>
      <vt:lpstr>幻灯片 180</vt:lpstr>
      <vt:lpstr>幻灯片 181</vt:lpstr>
      <vt:lpstr>幻灯片 182</vt:lpstr>
      <vt:lpstr>幻灯片 183</vt:lpstr>
      <vt:lpstr>幻灯片 184</vt:lpstr>
      <vt:lpstr>幻灯片 185</vt:lpstr>
      <vt:lpstr>幻灯片 186</vt:lpstr>
      <vt:lpstr>幻灯片 187</vt:lpstr>
      <vt:lpstr>幻灯片 188</vt:lpstr>
      <vt:lpstr>幻灯片 189</vt:lpstr>
      <vt:lpstr>幻灯片 190</vt:lpstr>
      <vt:lpstr>幻灯片 191</vt:lpstr>
      <vt:lpstr>幻灯片 192</vt:lpstr>
      <vt:lpstr>幻灯片 193</vt:lpstr>
      <vt:lpstr>幻灯片 194</vt:lpstr>
      <vt:lpstr>幻灯片 195</vt:lpstr>
      <vt:lpstr>幻灯片 196</vt:lpstr>
      <vt:lpstr>幻灯片 197</vt:lpstr>
      <vt:lpstr>幻灯片 198</vt:lpstr>
      <vt:lpstr>幻灯片 199</vt:lpstr>
      <vt:lpstr>幻灯片 200</vt:lpstr>
      <vt:lpstr>幻灯片 201</vt:lpstr>
      <vt:lpstr>幻灯片 202</vt:lpstr>
      <vt:lpstr>幻灯片 203</vt:lpstr>
      <vt:lpstr>幻灯片 204</vt:lpstr>
      <vt:lpstr>幻灯片 205</vt:lpstr>
      <vt:lpstr>幻灯片 206</vt:lpstr>
      <vt:lpstr>幻灯片 207</vt:lpstr>
      <vt:lpstr>幻灯片 208</vt:lpstr>
      <vt:lpstr>幻灯片 209</vt:lpstr>
      <vt:lpstr>幻灯片 210</vt:lpstr>
      <vt:lpstr>幻灯片 211</vt:lpstr>
      <vt:lpstr>幻灯片 212</vt:lpstr>
      <vt:lpstr>幻灯片 213</vt:lpstr>
      <vt:lpstr>幻灯片 214</vt:lpstr>
      <vt:lpstr>幻灯片 215</vt:lpstr>
      <vt:lpstr>幻灯片 216</vt:lpstr>
      <vt:lpstr>幻灯片 217</vt:lpstr>
      <vt:lpstr>幻灯片 218</vt:lpstr>
      <vt:lpstr>幻灯片 219</vt:lpstr>
      <vt:lpstr>幻灯片 220</vt:lpstr>
      <vt:lpstr>幻灯片 221</vt:lpstr>
      <vt:lpstr>幻灯片 222</vt:lpstr>
      <vt:lpstr>幻灯片 223</vt:lpstr>
      <vt:lpstr>幻灯片 224</vt:lpstr>
      <vt:lpstr>幻灯片 225</vt:lpstr>
      <vt:lpstr>幻灯片 226</vt:lpstr>
      <vt:lpstr>幻灯片 227</vt:lpstr>
      <vt:lpstr>幻灯片 228</vt:lpstr>
      <vt:lpstr>幻灯片 229</vt:lpstr>
      <vt:lpstr>幻灯片 230</vt:lpstr>
      <vt:lpstr>幻灯片 231</vt:lpstr>
      <vt:lpstr>幻灯片 232</vt:lpstr>
      <vt:lpstr>幻灯片 233</vt:lpstr>
      <vt:lpstr>幻灯片 234</vt:lpstr>
      <vt:lpstr>幻灯片 235</vt:lpstr>
      <vt:lpstr>幻灯片 236</vt:lpstr>
      <vt:lpstr>幻灯片 237</vt:lpstr>
      <vt:lpstr>幻灯片 238</vt:lpstr>
      <vt:lpstr>幻灯片 239</vt:lpstr>
      <vt:lpstr>幻灯片 240</vt:lpstr>
      <vt:lpstr>幻灯片 241</vt:lpstr>
      <vt:lpstr>幻灯片 242</vt:lpstr>
      <vt:lpstr>幻灯片 243</vt:lpstr>
      <vt:lpstr>幻灯片 244</vt:lpstr>
      <vt:lpstr>幻灯片 245</vt:lpstr>
      <vt:lpstr>幻灯片 246</vt:lpstr>
      <vt:lpstr>幻灯片 247</vt:lpstr>
      <vt:lpstr>幻灯片 248</vt:lpstr>
      <vt:lpstr>幻灯片 249</vt:lpstr>
      <vt:lpstr>幻灯片 250</vt:lpstr>
      <vt:lpstr>幻灯片 251</vt:lpstr>
      <vt:lpstr>幻灯片 252</vt:lpstr>
      <vt:lpstr>幻灯片 253</vt:lpstr>
      <vt:lpstr>幻灯片 254</vt:lpstr>
      <vt:lpstr>幻灯片 255</vt:lpstr>
      <vt:lpstr>幻灯片 256</vt:lpstr>
      <vt:lpstr>幻灯片 257</vt:lpstr>
      <vt:lpstr>幻灯片 258</vt:lpstr>
      <vt:lpstr>幻灯片 259</vt:lpstr>
      <vt:lpstr>幻灯片 260</vt:lpstr>
      <vt:lpstr>幻灯片 261</vt:lpstr>
      <vt:lpstr>幻灯片 262</vt:lpstr>
      <vt:lpstr>幻灯片 263</vt:lpstr>
      <vt:lpstr>幻灯片 264</vt:lpstr>
      <vt:lpstr>幻灯片 265</vt:lpstr>
      <vt:lpstr>幻灯片 266</vt:lpstr>
      <vt:lpstr>幻灯片 267</vt:lpstr>
      <vt:lpstr>幻灯片 268</vt:lpstr>
      <vt:lpstr>幻灯片 269</vt:lpstr>
      <vt:lpstr>幻灯片 270</vt:lpstr>
      <vt:lpstr>幻灯片 271</vt:lpstr>
      <vt:lpstr>幻灯片 272</vt:lpstr>
      <vt:lpstr>幻灯片 273</vt:lpstr>
      <vt:lpstr>幻灯片 274</vt:lpstr>
      <vt:lpstr>幻灯片 275</vt:lpstr>
      <vt:lpstr>幻灯片 276</vt:lpstr>
      <vt:lpstr>幻灯片 277</vt:lpstr>
      <vt:lpstr>幻灯片 278</vt:lpstr>
      <vt:lpstr>幻灯片 279</vt:lpstr>
      <vt:lpstr>幻灯片 280</vt:lpstr>
      <vt:lpstr>幻灯片 281</vt:lpstr>
      <vt:lpstr>幻灯片 282</vt:lpstr>
      <vt:lpstr>幻灯片 283</vt:lpstr>
      <vt:lpstr>幻灯片 284</vt:lpstr>
      <vt:lpstr>幻灯片 285</vt:lpstr>
      <vt:lpstr>幻灯片 286</vt:lpstr>
      <vt:lpstr>幻灯片 287</vt:lpstr>
      <vt:lpstr>幻灯片 288</vt:lpstr>
      <vt:lpstr>幻灯片 289</vt:lpstr>
      <vt:lpstr>幻灯片 290</vt:lpstr>
      <vt:lpstr>幻灯片 291</vt:lpstr>
      <vt:lpstr>幻灯片 292</vt:lpstr>
      <vt:lpstr>幻灯片 293</vt:lpstr>
      <vt:lpstr>幻灯片 294</vt:lpstr>
      <vt:lpstr>幻灯片 295</vt:lpstr>
      <vt:lpstr>幻灯片 296</vt:lpstr>
      <vt:lpstr>幻灯片 297</vt:lpstr>
      <vt:lpstr>幻灯片 298</vt:lpstr>
      <vt:lpstr>幻灯片 299</vt:lpstr>
      <vt:lpstr>幻灯片 300</vt:lpstr>
      <vt:lpstr>幻灯片 301</vt:lpstr>
      <vt:lpstr>幻灯片 302</vt:lpstr>
      <vt:lpstr>幻灯片 303</vt:lpstr>
      <vt:lpstr>幻灯片 304</vt:lpstr>
      <vt:lpstr>幻灯片 305</vt:lpstr>
      <vt:lpstr>幻灯片 306</vt:lpstr>
      <vt:lpstr>幻灯片 307</vt:lpstr>
      <vt:lpstr>幻灯片 308</vt:lpstr>
      <vt:lpstr>幻灯片 309</vt:lpstr>
      <vt:lpstr>幻灯片 310</vt:lpstr>
      <vt:lpstr>幻灯片 311</vt:lpstr>
      <vt:lpstr>幻灯片 312</vt:lpstr>
      <vt:lpstr>幻灯片 313</vt:lpstr>
      <vt:lpstr>幻灯片 314</vt:lpstr>
      <vt:lpstr>幻灯片 315</vt:lpstr>
      <vt:lpstr>幻灯片 316</vt:lpstr>
      <vt:lpstr>幻灯片 317</vt:lpstr>
      <vt:lpstr>幻灯片 318</vt:lpstr>
      <vt:lpstr>幻灯片 319</vt:lpstr>
      <vt:lpstr>幻灯片 320</vt:lpstr>
      <vt:lpstr>幻灯片 321</vt:lpstr>
      <vt:lpstr>幻灯片 322</vt:lpstr>
      <vt:lpstr>幻灯片 323</vt:lpstr>
      <vt:lpstr>幻灯片 324</vt:lpstr>
      <vt:lpstr>幻灯片 325</vt:lpstr>
      <vt:lpstr>幻灯片 326</vt:lpstr>
      <vt:lpstr>幻灯片 327</vt:lpstr>
      <vt:lpstr>幻灯片 328</vt:lpstr>
      <vt:lpstr>幻灯片 329</vt:lpstr>
      <vt:lpstr>幻灯片 330</vt:lpstr>
      <vt:lpstr>幻灯片 331</vt:lpstr>
      <vt:lpstr>幻灯片 332</vt:lpstr>
      <vt:lpstr>幻灯片 333</vt:lpstr>
      <vt:lpstr>幻灯片 334</vt:lpstr>
      <vt:lpstr>幻灯片 335</vt:lpstr>
      <vt:lpstr>幻灯片 336</vt:lpstr>
      <vt:lpstr>幻灯片 337</vt:lpstr>
      <vt:lpstr>幻灯片 338</vt:lpstr>
      <vt:lpstr>幻灯片 339</vt:lpstr>
      <vt:lpstr>幻灯片 340</vt:lpstr>
      <vt:lpstr>幻灯片 341</vt:lpstr>
      <vt:lpstr>幻灯片 342</vt:lpstr>
      <vt:lpstr>幻灯片 343</vt:lpstr>
      <vt:lpstr>幻灯片 344</vt:lpstr>
      <vt:lpstr>幻灯片 345</vt:lpstr>
      <vt:lpstr>幻灯片 346</vt:lpstr>
      <vt:lpstr>幻灯片 347</vt:lpstr>
      <vt:lpstr>幻灯片 348</vt:lpstr>
      <vt:lpstr>幻灯片 349</vt:lpstr>
      <vt:lpstr>幻灯片 350</vt:lpstr>
      <vt:lpstr>幻灯片 351</vt:lpstr>
      <vt:lpstr>幻灯片 352</vt:lpstr>
      <vt:lpstr>幻灯片 353</vt:lpstr>
      <vt:lpstr>幻灯片 354</vt:lpstr>
      <vt:lpstr>幻灯片 355</vt:lpstr>
      <vt:lpstr>幻灯片 356</vt:lpstr>
      <vt:lpstr>幻灯片 357</vt:lpstr>
      <vt:lpstr>幻灯片 358</vt:lpstr>
      <vt:lpstr>幻灯片 359</vt:lpstr>
      <vt:lpstr>幻灯片 360</vt:lpstr>
      <vt:lpstr>幻灯片 361</vt:lpstr>
      <vt:lpstr>幻灯片 362</vt:lpstr>
      <vt:lpstr>幻灯片 363</vt:lpstr>
      <vt:lpstr>幻灯片 364</vt:lpstr>
      <vt:lpstr>幻灯片 365</vt:lpstr>
      <vt:lpstr>幻灯片 366</vt:lpstr>
      <vt:lpstr>幻灯片 367</vt:lpstr>
      <vt:lpstr>幻灯片 368</vt:lpstr>
      <vt:lpstr>幻灯片 369</vt:lpstr>
      <vt:lpstr>幻灯片 370</vt:lpstr>
      <vt:lpstr>幻灯片 371</vt:lpstr>
      <vt:lpstr>幻灯片 372</vt:lpstr>
      <vt:lpstr>幻灯片 373</vt:lpstr>
      <vt:lpstr>幻灯片 374</vt:lpstr>
      <vt:lpstr>幻灯片 375</vt:lpstr>
      <vt:lpstr>幻灯片 376</vt:lpstr>
      <vt:lpstr>幻灯片 377</vt:lpstr>
      <vt:lpstr>幻灯片 378</vt:lpstr>
      <vt:lpstr>幻灯片 379</vt:lpstr>
      <vt:lpstr>幻灯片 380</vt:lpstr>
      <vt:lpstr>幻灯片 381</vt:lpstr>
      <vt:lpstr>幻灯片 382</vt:lpstr>
      <vt:lpstr>幻灯片 383</vt:lpstr>
      <vt:lpstr>幻灯片 384</vt:lpstr>
      <vt:lpstr>幻灯片 385</vt:lpstr>
      <vt:lpstr>幻灯片 386</vt:lpstr>
      <vt:lpstr>幻灯片 387</vt:lpstr>
      <vt:lpstr>幻灯片 388</vt:lpstr>
      <vt:lpstr>幻灯片 389</vt:lpstr>
      <vt:lpstr>幻灯片 390</vt:lpstr>
      <vt:lpstr>幻灯片 391</vt:lpstr>
      <vt:lpstr>幻灯片 392</vt:lpstr>
      <vt:lpstr>幻灯片 393</vt:lpstr>
      <vt:lpstr>幻灯片 394</vt:lpstr>
      <vt:lpstr>幻灯片 395</vt:lpstr>
      <vt:lpstr>幻灯片 396</vt:lpstr>
      <vt:lpstr>幻灯片 397</vt:lpstr>
      <vt:lpstr>幻灯片 398</vt:lpstr>
      <vt:lpstr>幻灯片 399</vt:lpstr>
      <vt:lpstr>幻灯片 400</vt:lpstr>
      <vt:lpstr>幻灯片 401</vt:lpstr>
      <vt:lpstr>幻灯片 402</vt:lpstr>
      <vt:lpstr>幻灯片 403</vt:lpstr>
      <vt:lpstr>幻灯片 404</vt:lpstr>
      <vt:lpstr>幻灯片 405</vt:lpstr>
      <vt:lpstr>幻灯片 406</vt:lpstr>
      <vt:lpstr>幻灯片 407</vt:lpstr>
      <vt:lpstr>幻灯片 408</vt:lpstr>
      <vt:lpstr>幻灯片 409</vt:lpstr>
      <vt:lpstr>幻灯片 410</vt:lpstr>
      <vt:lpstr>幻灯片 411</vt:lpstr>
      <vt:lpstr>幻灯片 412</vt:lpstr>
      <vt:lpstr>幻灯片 413</vt:lpstr>
      <vt:lpstr>幻灯片 414</vt:lpstr>
      <vt:lpstr>幻灯片 415</vt:lpstr>
      <vt:lpstr>幻灯片 416</vt:lpstr>
      <vt:lpstr>幻灯片 417</vt:lpstr>
      <vt:lpstr>幻灯片 418</vt:lpstr>
      <vt:lpstr>幻灯片 419</vt:lpstr>
      <vt:lpstr>幻灯片 420</vt:lpstr>
      <vt:lpstr>幻灯片 421</vt:lpstr>
      <vt:lpstr>幻灯片 422</vt:lpstr>
      <vt:lpstr>幻灯片 423</vt:lpstr>
      <vt:lpstr>幻灯片 424</vt:lpstr>
      <vt:lpstr>幻灯片 425</vt:lpstr>
      <vt:lpstr>幻灯片 426</vt:lpstr>
      <vt:lpstr>幻灯片 427</vt:lpstr>
      <vt:lpstr>幻灯片 428</vt:lpstr>
      <vt:lpstr>幻灯片 429</vt:lpstr>
      <vt:lpstr>幻灯片 430</vt:lpstr>
      <vt:lpstr>幻灯片 431</vt:lpstr>
      <vt:lpstr>幻灯片 432</vt:lpstr>
      <vt:lpstr>幻灯片 433</vt:lpstr>
      <vt:lpstr>幻灯片 434</vt:lpstr>
      <vt:lpstr>幻灯片 435</vt:lpstr>
      <vt:lpstr>幻灯片 436</vt:lpstr>
      <vt:lpstr>幻灯片 437</vt:lpstr>
      <vt:lpstr>幻灯片 438</vt:lpstr>
      <vt:lpstr>幻灯片 439</vt:lpstr>
      <vt:lpstr>幻灯片 440</vt:lpstr>
      <vt:lpstr>幻灯片 441</vt:lpstr>
      <vt:lpstr>幻灯片 442</vt:lpstr>
      <vt:lpstr>幻灯片 443</vt:lpstr>
      <vt:lpstr>幻灯片 444</vt:lpstr>
      <vt:lpstr>幻灯片 445</vt:lpstr>
      <vt:lpstr>幻灯片 446</vt:lpstr>
      <vt:lpstr>幻灯片 447</vt:lpstr>
      <vt:lpstr>幻灯片 448</vt:lpstr>
      <vt:lpstr>幻灯片 449</vt:lpstr>
      <vt:lpstr>幻灯片 450</vt:lpstr>
      <vt:lpstr>幻灯片 451</vt:lpstr>
      <vt:lpstr>幻灯片 452</vt:lpstr>
      <vt:lpstr>幻灯片 453</vt:lpstr>
      <vt:lpstr>幻灯片 454</vt:lpstr>
      <vt:lpstr>幻灯片 455</vt:lpstr>
      <vt:lpstr>幻灯片 456</vt:lpstr>
      <vt:lpstr>幻灯片 457</vt:lpstr>
      <vt:lpstr>幻灯片 458</vt:lpstr>
      <vt:lpstr>幻灯片 459</vt:lpstr>
      <vt:lpstr>幻灯片 460</vt:lpstr>
      <vt:lpstr>幻灯片 461</vt:lpstr>
      <vt:lpstr>幻灯片 462</vt:lpstr>
      <vt:lpstr>幻灯片 463</vt:lpstr>
      <vt:lpstr>幻灯片 464</vt:lpstr>
      <vt:lpstr>幻灯片 465</vt:lpstr>
      <vt:lpstr>幻灯片 466</vt:lpstr>
      <vt:lpstr>幻灯片 467</vt:lpstr>
      <vt:lpstr>幻灯片 468</vt:lpstr>
      <vt:lpstr>幻灯片 469</vt:lpstr>
      <vt:lpstr>幻灯片 470</vt:lpstr>
      <vt:lpstr>幻灯片 471</vt:lpstr>
      <vt:lpstr>幻灯片 472</vt:lpstr>
      <vt:lpstr>幻灯片 473</vt:lpstr>
      <vt:lpstr>幻灯片 474</vt:lpstr>
      <vt:lpstr>幻灯片 475</vt:lpstr>
      <vt:lpstr>幻灯片 476</vt:lpstr>
      <vt:lpstr>幻灯片 477</vt:lpstr>
      <vt:lpstr>幻灯片 478</vt:lpstr>
      <vt:lpstr>幻灯片 479</vt:lpstr>
      <vt:lpstr>幻灯片 480</vt:lpstr>
      <vt:lpstr>幻灯片 481</vt:lpstr>
      <vt:lpstr>幻灯片 482</vt:lpstr>
      <vt:lpstr>幻灯片 483</vt:lpstr>
      <vt:lpstr>幻灯片 484</vt:lpstr>
      <vt:lpstr>幻灯片 485</vt:lpstr>
      <vt:lpstr>幻灯片 486</vt:lpstr>
      <vt:lpstr>幻灯片 487</vt:lpstr>
      <vt:lpstr>幻灯片 488</vt:lpstr>
      <vt:lpstr>幻灯片 489</vt:lpstr>
      <vt:lpstr>幻灯片 490</vt:lpstr>
      <vt:lpstr>幻灯片 491</vt:lpstr>
      <vt:lpstr>幻灯片 492</vt:lpstr>
      <vt:lpstr>幻灯片 493</vt:lpstr>
      <vt:lpstr>幻灯片 494</vt:lpstr>
      <vt:lpstr>幻灯片 495</vt:lpstr>
      <vt:lpstr>幻灯片 496</vt:lpstr>
      <vt:lpstr>幻灯片 497</vt:lpstr>
      <vt:lpstr>幻灯片 498</vt:lpstr>
      <vt:lpstr>幻灯片 499</vt:lpstr>
      <vt:lpstr>幻灯片 500</vt:lpstr>
      <vt:lpstr>幻灯片 501</vt:lpstr>
      <vt:lpstr>幻灯片 502</vt:lpstr>
      <vt:lpstr>幻灯片 503</vt:lpstr>
      <vt:lpstr>幻灯片 504</vt:lpstr>
      <vt:lpstr>幻灯片 505</vt:lpstr>
      <vt:lpstr>幻灯片 506</vt:lpstr>
      <vt:lpstr>幻灯片 507</vt:lpstr>
      <vt:lpstr>幻灯片 508</vt:lpstr>
      <vt:lpstr>幻灯片 509</vt:lpstr>
      <vt:lpstr>幻灯片 510</vt:lpstr>
      <vt:lpstr>幻灯片 511</vt:lpstr>
      <vt:lpstr>幻灯片 512</vt:lpstr>
      <vt:lpstr>幻灯片 513</vt:lpstr>
      <vt:lpstr>幻灯片 514</vt:lpstr>
      <vt:lpstr>幻灯片 515</vt:lpstr>
      <vt:lpstr>幻灯片 516</vt:lpstr>
      <vt:lpstr>幻灯片 517</vt:lpstr>
      <vt:lpstr>幻灯片 518</vt:lpstr>
      <vt:lpstr>幻灯片 519</vt:lpstr>
      <vt:lpstr>幻灯片 520</vt:lpstr>
      <vt:lpstr>幻灯片 521</vt:lpstr>
      <vt:lpstr>幻灯片 522</vt:lpstr>
      <vt:lpstr>幻灯片 523</vt:lpstr>
      <vt:lpstr>幻灯片 524</vt:lpstr>
      <vt:lpstr>幻灯片 525</vt:lpstr>
      <vt:lpstr>幻灯片 526</vt:lpstr>
      <vt:lpstr>幻灯片 527</vt:lpstr>
      <vt:lpstr>幻灯片 528</vt:lpstr>
      <vt:lpstr>幻灯片 529</vt:lpstr>
      <vt:lpstr>幻灯片 530</vt:lpstr>
      <vt:lpstr>幻灯片 531</vt:lpstr>
      <vt:lpstr>幻灯片 532</vt:lpstr>
      <vt:lpstr>幻灯片 533</vt:lpstr>
      <vt:lpstr>幻灯片 534</vt:lpstr>
      <vt:lpstr>幻灯片 535</vt:lpstr>
      <vt:lpstr>幻灯片 536</vt:lpstr>
      <vt:lpstr>幻灯片 537</vt:lpstr>
      <vt:lpstr>幻灯片 538</vt:lpstr>
      <vt:lpstr>幻灯片 539</vt:lpstr>
      <vt:lpstr>幻灯片 540</vt:lpstr>
      <vt:lpstr>幻灯片 541</vt:lpstr>
      <vt:lpstr>幻灯片 542</vt:lpstr>
      <vt:lpstr>幻灯片 543</vt:lpstr>
      <vt:lpstr>幻灯片 544</vt:lpstr>
      <vt:lpstr>幻灯片 545</vt:lpstr>
      <vt:lpstr>幻灯片 546</vt:lpstr>
      <vt:lpstr>幻灯片 547</vt:lpstr>
      <vt:lpstr>幻灯片 548</vt:lpstr>
      <vt:lpstr>幻灯片 549</vt:lpstr>
      <vt:lpstr>幻灯片 550</vt:lpstr>
      <vt:lpstr>幻灯片 551</vt:lpstr>
      <vt:lpstr>幻灯片 552</vt:lpstr>
      <vt:lpstr>幻灯片 553</vt:lpstr>
      <vt:lpstr>幻灯片 554</vt:lpstr>
      <vt:lpstr>幻灯片 555</vt:lpstr>
      <vt:lpstr>幻灯片 556</vt:lpstr>
      <vt:lpstr>幻灯片 557</vt:lpstr>
      <vt:lpstr>幻灯片 558</vt:lpstr>
      <vt:lpstr>幻灯片 559</vt:lpstr>
      <vt:lpstr>幻灯片 560</vt:lpstr>
      <vt:lpstr>幻灯片 561</vt:lpstr>
      <vt:lpstr>幻灯片 562</vt:lpstr>
      <vt:lpstr>幻灯片 563</vt:lpstr>
      <vt:lpstr>幻灯片 564</vt:lpstr>
      <vt:lpstr>幻灯片 565</vt:lpstr>
      <vt:lpstr>幻灯片 566</vt:lpstr>
      <vt:lpstr>幻灯片 567</vt:lpstr>
      <vt:lpstr>幻灯片 568</vt:lpstr>
      <vt:lpstr>幻灯片 569</vt:lpstr>
      <vt:lpstr>幻灯片 570</vt:lpstr>
      <vt:lpstr>幻灯片 571</vt:lpstr>
      <vt:lpstr>幻灯片 572</vt:lpstr>
      <vt:lpstr>幻灯片 573</vt:lpstr>
      <vt:lpstr>幻灯片 574</vt:lpstr>
      <vt:lpstr>幻灯片 575</vt:lpstr>
      <vt:lpstr>幻灯片 576</vt:lpstr>
      <vt:lpstr>幻灯片 577</vt:lpstr>
      <vt:lpstr>幻灯片 578</vt:lpstr>
      <vt:lpstr>幻灯片 579</vt:lpstr>
      <vt:lpstr>幻灯片 580</vt:lpstr>
      <vt:lpstr>幻灯片 581</vt:lpstr>
      <vt:lpstr>幻灯片 582</vt:lpstr>
      <vt:lpstr>幻灯片 583</vt:lpstr>
      <vt:lpstr>幻灯片 584</vt:lpstr>
      <vt:lpstr>幻灯片 585</vt:lpstr>
      <vt:lpstr>幻灯片 586</vt:lpstr>
      <vt:lpstr>幻灯片 587</vt:lpstr>
      <vt:lpstr>幻灯片 588</vt:lpstr>
      <vt:lpstr>幻灯片 589</vt:lpstr>
      <vt:lpstr>幻灯片 590</vt:lpstr>
      <vt:lpstr>幻灯片 591</vt:lpstr>
      <vt:lpstr>幻灯片 592</vt:lpstr>
      <vt:lpstr>幻灯片 593</vt:lpstr>
      <vt:lpstr>幻灯片 594</vt:lpstr>
      <vt:lpstr>幻灯片 595</vt:lpstr>
      <vt:lpstr>幻灯片 596</vt:lpstr>
      <vt:lpstr>幻灯片 597</vt:lpstr>
      <vt:lpstr>幻灯片 598</vt:lpstr>
      <vt:lpstr>幻灯片 599</vt:lpstr>
      <vt:lpstr>幻灯片 600</vt:lpstr>
      <vt:lpstr>幻灯片 601</vt:lpstr>
      <vt:lpstr>幻灯片 602</vt:lpstr>
      <vt:lpstr>幻灯片 603</vt:lpstr>
      <vt:lpstr>幻灯片 604</vt:lpstr>
      <vt:lpstr>幻灯片 605</vt:lpstr>
      <vt:lpstr>幻灯片 606</vt:lpstr>
      <vt:lpstr>幻灯片 607</vt:lpstr>
      <vt:lpstr>幻灯片 608</vt:lpstr>
      <vt:lpstr>幻灯片 609</vt:lpstr>
      <vt:lpstr>幻灯片 610</vt:lpstr>
      <vt:lpstr>幻灯片 611</vt:lpstr>
      <vt:lpstr>幻灯片 612</vt:lpstr>
      <vt:lpstr>幻灯片 613</vt:lpstr>
      <vt:lpstr>幻灯片 614</vt:lpstr>
      <vt:lpstr>幻灯片 615</vt:lpstr>
      <vt:lpstr>幻灯片 616</vt:lpstr>
      <vt:lpstr>幻灯片 617</vt:lpstr>
      <vt:lpstr>幻灯片 618</vt:lpstr>
      <vt:lpstr>幻灯片 619</vt:lpstr>
      <vt:lpstr>幻灯片 620</vt:lpstr>
      <vt:lpstr>幻灯片 621</vt:lpstr>
      <vt:lpstr>幻灯片 622</vt:lpstr>
      <vt:lpstr>幻灯片 623</vt:lpstr>
      <vt:lpstr>幻灯片 624</vt:lpstr>
      <vt:lpstr>幻灯片 625</vt:lpstr>
      <vt:lpstr>幻灯片 626</vt:lpstr>
      <vt:lpstr>幻灯片 627</vt:lpstr>
      <vt:lpstr>幻灯片 628</vt:lpstr>
      <vt:lpstr>幻灯片 629</vt:lpstr>
      <vt:lpstr>幻灯片 630</vt:lpstr>
      <vt:lpstr>幻灯片 631</vt:lpstr>
      <vt:lpstr>幻灯片 632</vt:lpstr>
      <vt:lpstr>幻灯片 633</vt:lpstr>
      <vt:lpstr>幻灯片 634</vt:lpstr>
      <vt:lpstr>幻灯片 635</vt:lpstr>
      <vt:lpstr>幻灯片 636</vt:lpstr>
      <vt:lpstr>幻灯片 637</vt:lpstr>
      <vt:lpstr>幻灯片 638</vt:lpstr>
      <vt:lpstr>幻灯片 639</vt:lpstr>
      <vt:lpstr>幻灯片 640</vt:lpstr>
      <vt:lpstr>幻灯片 641</vt:lpstr>
      <vt:lpstr>幻灯片 642</vt:lpstr>
      <vt:lpstr>幻灯片 643</vt:lpstr>
      <vt:lpstr>幻灯片 644</vt:lpstr>
      <vt:lpstr>幻灯片 645</vt:lpstr>
      <vt:lpstr>幻灯片 646</vt:lpstr>
      <vt:lpstr>幻灯片 647</vt:lpstr>
      <vt:lpstr>幻灯片 648</vt:lpstr>
      <vt:lpstr>幻灯片 649</vt:lpstr>
      <vt:lpstr>幻灯片 650</vt:lpstr>
      <vt:lpstr>幻灯片 651</vt:lpstr>
      <vt:lpstr>幻灯片 652</vt:lpstr>
      <vt:lpstr>幻灯片 653</vt:lpstr>
      <vt:lpstr>幻灯片 654</vt:lpstr>
      <vt:lpstr>幻灯片 655</vt:lpstr>
      <vt:lpstr>幻灯片 656</vt:lpstr>
      <vt:lpstr>幻灯片 657</vt:lpstr>
      <vt:lpstr>幻灯片 658</vt:lpstr>
      <vt:lpstr>幻灯片 659</vt:lpstr>
      <vt:lpstr>幻灯片 660</vt:lpstr>
      <vt:lpstr>幻灯片 661</vt:lpstr>
      <vt:lpstr>幻灯片 662</vt:lpstr>
      <vt:lpstr>幻灯片 663</vt:lpstr>
      <vt:lpstr>幻灯片 664</vt:lpstr>
      <vt:lpstr>幻灯片 665</vt:lpstr>
      <vt:lpstr>幻灯片 666</vt:lpstr>
      <vt:lpstr>幻灯片 667</vt:lpstr>
      <vt:lpstr>幻灯片 668</vt:lpstr>
      <vt:lpstr>幻灯片 669</vt:lpstr>
      <vt:lpstr>幻灯片 670</vt:lpstr>
      <vt:lpstr>幻灯片 671</vt:lpstr>
      <vt:lpstr>幻灯片 672</vt:lpstr>
      <vt:lpstr>幻灯片 673</vt:lpstr>
      <vt:lpstr>幻灯片 674</vt:lpstr>
      <vt:lpstr>幻灯片 675</vt:lpstr>
      <vt:lpstr>幻灯片 676</vt:lpstr>
      <vt:lpstr>幻灯片 677</vt:lpstr>
      <vt:lpstr>幻灯片 678</vt:lpstr>
      <vt:lpstr>幻灯片 679</vt:lpstr>
      <vt:lpstr>幻灯片 680</vt:lpstr>
      <vt:lpstr>幻灯片 681</vt:lpstr>
      <vt:lpstr>幻灯片 682</vt:lpstr>
      <vt:lpstr>幻灯片 683</vt:lpstr>
      <vt:lpstr>幻灯片 684</vt:lpstr>
      <vt:lpstr>幻灯片 685</vt:lpstr>
      <vt:lpstr>幻灯片 686</vt:lpstr>
      <vt:lpstr>幻灯片 687</vt:lpstr>
      <vt:lpstr>幻灯片 688</vt:lpstr>
      <vt:lpstr>幻灯片 689</vt:lpstr>
      <vt:lpstr>幻灯片 690</vt:lpstr>
      <vt:lpstr>幻灯片 691</vt:lpstr>
      <vt:lpstr>幻灯片 692</vt:lpstr>
      <vt:lpstr>幻灯片 693</vt:lpstr>
      <vt:lpstr>幻灯片 694</vt:lpstr>
      <vt:lpstr>幻灯片 695</vt:lpstr>
      <vt:lpstr>幻灯片 696</vt:lpstr>
      <vt:lpstr>幻灯片 697</vt:lpstr>
      <vt:lpstr>幻灯片 698</vt:lpstr>
      <vt:lpstr>幻灯片 699</vt:lpstr>
      <vt:lpstr>幻灯片 700</vt:lpstr>
      <vt:lpstr>幻灯片 701</vt:lpstr>
      <vt:lpstr>幻灯片 702</vt:lpstr>
      <vt:lpstr>幻灯片 703</vt:lpstr>
      <vt:lpstr>幻灯片 704</vt:lpstr>
      <vt:lpstr>幻灯片 705</vt:lpstr>
      <vt:lpstr>幻灯片 706</vt:lpstr>
      <vt:lpstr>幻灯片 707</vt:lpstr>
      <vt:lpstr>幻灯片 708</vt:lpstr>
      <vt:lpstr>幻灯片 709</vt:lpstr>
      <vt:lpstr>幻灯片 710</vt:lpstr>
      <vt:lpstr>幻灯片 711</vt:lpstr>
      <vt:lpstr>幻灯片 712</vt:lpstr>
      <vt:lpstr>幻灯片 713</vt:lpstr>
      <vt:lpstr>幻灯片 714</vt:lpstr>
      <vt:lpstr>幻灯片 715</vt:lpstr>
      <vt:lpstr>幻灯片 716</vt:lpstr>
      <vt:lpstr>幻灯片 717</vt:lpstr>
      <vt:lpstr>幻灯片 718</vt:lpstr>
      <vt:lpstr>幻灯片 719</vt:lpstr>
      <vt:lpstr>幻灯片 720</vt:lpstr>
      <vt:lpstr>幻灯片 721</vt:lpstr>
      <vt:lpstr>幻灯片 722</vt:lpstr>
      <vt:lpstr>幻灯片 723</vt:lpstr>
      <vt:lpstr>幻灯片 724</vt:lpstr>
      <vt:lpstr>幻灯片 725</vt:lpstr>
      <vt:lpstr>幻灯片 726</vt:lpstr>
      <vt:lpstr>幻灯片 727</vt:lpstr>
      <vt:lpstr>幻灯片 728</vt:lpstr>
      <vt:lpstr>幻灯片 729</vt:lpstr>
      <vt:lpstr>幻灯片 730</vt:lpstr>
      <vt:lpstr>幻灯片 731</vt:lpstr>
      <vt:lpstr>幻灯片 732</vt:lpstr>
      <vt:lpstr>幻灯片 733</vt:lpstr>
      <vt:lpstr>幻灯片 734</vt:lpstr>
      <vt:lpstr>幻灯片 735</vt:lpstr>
      <vt:lpstr>幻灯片 736</vt:lpstr>
      <vt:lpstr>幻灯片 737</vt:lpstr>
      <vt:lpstr>幻灯片 738</vt:lpstr>
      <vt:lpstr>幻灯片 739</vt:lpstr>
      <vt:lpstr>幻灯片 740</vt:lpstr>
      <vt:lpstr>幻灯片 741</vt:lpstr>
      <vt:lpstr>幻灯片 742</vt:lpstr>
      <vt:lpstr>幻灯片 743</vt:lpstr>
      <vt:lpstr>幻灯片 744</vt:lpstr>
      <vt:lpstr>幻灯片 745</vt:lpstr>
      <vt:lpstr>幻灯片 746</vt:lpstr>
      <vt:lpstr>幻灯片 747</vt:lpstr>
      <vt:lpstr>幻灯片 748</vt:lpstr>
      <vt:lpstr>幻灯片 749</vt:lpstr>
      <vt:lpstr>幻灯片 750</vt:lpstr>
      <vt:lpstr>13 人物描写一组</vt:lpstr>
      <vt:lpstr>幻灯片 752</vt:lpstr>
      <vt:lpstr>幻灯片 753</vt:lpstr>
      <vt:lpstr>幻灯片 754</vt:lpstr>
      <vt:lpstr>幻灯片 755</vt:lpstr>
      <vt:lpstr>幻灯片 756</vt:lpstr>
      <vt:lpstr>幻灯片 757</vt:lpstr>
      <vt:lpstr>幻灯片 758</vt:lpstr>
      <vt:lpstr>幻灯片 759</vt:lpstr>
      <vt:lpstr>幻灯片 760</vt:lpstr>
      <vt:lpstr>幻灯片 761</vt:lpstr>
      <vt:lpstr>幻灯片 762</vt:lpstr>
      <vt:lpstr>幻灯片 763</vt:lpstr>
      <vt:lpstr>幻灯片 764</vt:lpstr>
      <vt:lpstr>幻灯片 765</vt:lpstr>
      <vt:lpstr>幻灯片 766</vt:lpstr>
      <vt:lpstr>幻灯片 767</vt:lpstr>
      <vt:lpstr>幻灯片 768</vt:lpstr>
      <vt:lpstr>幻灯片 769</vt:lpstr>
      <vt:lpstr>幻灯片 770</vt:lpstr>
      <vt:lpstr>幻灯片 771</vt:lpstr>
      <vt:lpstr>幻灯片 772</vt:lpstr>
      <vt:lpstr>幻灯片 773</vt:lpstr>
      <vt:lpstr>幻灯片 774</vt:lpstr>
      <vt:lpstr>幻灯片 775</vt:lpstr>
      <vt:lpstr>幻灯片 776</vt:lpstr>
      <vt:lpstr>幻灯片 777</vt:lpstr>
      <vt:lpstr>幻灯片 778</vt:lpstr>
      <vt:lpstr>幻灯片 779</vt:lpstr>
      <vt:lpstr>幻灯片 780</vt:lpstr>
      <vt:lpstr>幻灯片 781</vt:lpstr>
      <vt:lpstr>幻灯片 782</vt:lpstr>
      <vt:lpstr>幻灯片 783</vt:lpstr>
      <vt:lpstr>幻灯片 784</vt:lpstr>
      <vt:lpstr>幻灯片 785</vt:lpstr>
      <vt:lpstr>幻灯片 786</vt:lpstr>
      <vt:lpstr>幻灯片 787</vt:lpstr>
      <vt:lpstr>幻灯片 788</vt:lpstr>
      <vt:lpstr>幻灯片 789</vt:lpstr>
      <vt:lpstr>幻灯片 790</vt:lpstr>
      <vt:lpstr>幻灯片 791</vt:lpstr>
      <vt:lpstr>幻灯片 792</vt:lpstr>
      <vt:lpstr>幻灯片 793</vt:lpstr>
      <vt:lpstr>幻灯片 794</vt:lpstr>
      <vt:lpstr>幻灯片 795</vt:lpstr>
      <vt:lpstr>幻灯片 796</vt:lpstr>
      <vt:lpstr>幻灯片 797</vt:lpstr>
      <vt:lpstr>14 刷子李</vt:lpstr>
      <vt:lpstr>幻灯片 799</vt:lpstr>
      <vt:lpstr>幻灯片 800</vt:lpstr>
      <vt:lpstr>幻灯片 801</vt:lpstr>
      <vt:lpstr>幻灯片 802</vt:lpstr>
      <vt:lpstr>幻灯片 803</vt:lpstr>
      <vt:lpstr>幻灯片 804</vt:lpstr>
      <vt:lpstr>幻灯片 805</vt:lpstr>
      <vt:lpstr>幻灯片 806</vt:lpstr>
      <vt:lpstr>幻灯片 807</vt:lpstr>
      <vt:lpstr>幻灯片 808</vt:lpstr>
      <vt:lpstr>幻灯片 809</vt:lpstr>
      <vt:lpstr>幻灯片 810</vt:lpstr>
      <vt:lpstr>幻灯片 811</vt:lpstr>
      <vt:lpstr>幻灯片 812</vt:lpstr>
      <vt:lpstr>幻灯片 813</vt:lpstr>
      <vt:lpstr>幻灯片 814</vt:lpstr>
      <vt:lpstr>幻灯片 815</vt:lpstr>
      <vt:lpstr>幻灯片 816</vt:lpstr>
      <vt:lpstr>幻灯片 817</vt:lpstr>
      <vt:lpstr>幻灯片 818</vt:lpstr>
      <vt:lpstr>幻灯片 819</vt:lpstr>
      <vt:lpstr>幻灯片 820</vt:lpstr>
      <vt:lpstr>幻灯片 821</vt:lpstr>
      <vt:lpstr>幻灯片 822</vt:lpstr>
      <vt:lpstr>幻灯片 823</vt:lpstr>
      <vt:lpstr>幻灯片 824</vt:lpstr>
      <vt:lpstr>幻灯片 825</vt:lpstr>
      <vt:lpstr>幻灯片 826</vt:lpstr>
      <vt:lpstr>幻灯片 827</vt:lpstr>
      <vt:lpstr>幻灯片 828</vt:lpstr>
      <vt:lpstr>幻灯片 829</vt:lpstr>
      <vt:lpstr>幻灯片 830</vt:lpstr>
      <vt:lpstr>幻灯片 831</vt:lpstr>
      <vt:lpstr>幻灯片 832</vt:lpstr>
      <vt:lpstr>幻灯片 833</vt:lpstr>
      <vt:lpstr>幻灯片 834</vt:lpstr>
      <vt:lpstr>幻灯片 835</vt:lpstr>
      <vt:lpstr>幻灯片 836</vt:lpstr>
      <vt:lpstr>幻灯片 837</vt:lpstr>
      <vt:lpstr>幻灯片 838</vt:lpstr>
      <vt:lpstr>幻灯片 839</vt:lpstr>
      <vt:lpstr>幻灯片 840</vt:lpstr>
      <vt:lpstr>幻灯片 841</vt:lpstr>
      <vt:lpstr>幻灯片 842</vt:lpstr>
      <vt:lpstr>幻灯片 843</vt:lpstr>
      <vt:lpstr>幻灯片 844</vt:lpstr>
      <vt:lpstr>幻灯片 845</vt:lpstr>
      <vt:lpstr>幻灯片 846</vt:lpstr>
      <vt:lpstr>幻灯片 847</vt:lpstr>
      <vt:lpstr>幻灯片 848</vt:lpstr>
      <vt:lpstr>幻灯片 849</vt:lpstr>
      <vt:lpstr>幻灯片 850</vt:lpstr>
      <vt:lpstr>幻灯片 851</vt:lpstr>
      <vt:lpstr>幻灯片 852</vt:lpstr>
      <vt:lpstr>幻灯片 853</vt:lpstr>
      <vt:lpstr>幻灯片 854</vt:lpstr>
      <vt:lpstr>幻灯片 855</vt:lpstr>
      <vt:lpstr>幻灯片 856</vt:lpstr>
      <vt:lpstr>幻灯片 857</vt:lpstr>
      <vt:lpstr>幻灯片 858</vt:lpstr>
      <vt:lpstr>幻灯片 859</vt:lpstr>
      <vt:lpstr>幻灯片 860</vt:lpstr>
      <vt:lpstr>幻灯片 861</vt:lpstr>
      <vt:lpstr>幻灯片 862</vt:lpstr>
      <vt:lpstr>幻灯片 863</vt:lpstr>
      <vt:lpstr>幻灯片 864</vt:lpstr>
      <vt:lpstr>幻灯片 865</vt:lpstr>
      <vt:lpstr>幻灯片 866</vt:lpstr>
      <vt:lpstr>幻灯片 867</vt:lpstr>
      <vt:lpstr>幻灯片 868</vt:lpstr>
      <vt:lpstr>幻灯片 869</vt:lpstr>
      <vt:lpstr>幻灯片 870</vt:lpstr>
      <vt:lpstr>幻灯片 871</vt:lpstr>
      <vt:lpstr>幻灯片 872</vt:lpstr>
      <vt:lpstr>幻灯片 873</vt:lpstr>
      <vt:lpstr>幻灯片 874</vt:lpstr>
      <vt:lpstr>幻灯片 875</vt:lpstr>
      <vt:lpstr>幻灯片 876</vt:lpstr>
      <vt:lpstr>幻灯片 877</vt:lpstr>
      <vt:lpstr>幻灯片 878</vt:lpstr>
      <vt:lpstr>幻灯片 879</vt:lpstr>
      <vt:lpstr>幻灯片 880</vt:lpstr>
      <vt:lpstr>幻灯片 881</vt:lpstr>
      <vt:lpstr>幻灯片 882</vt:lpstr>
      <vt:lpstr>幻灯片 883</vt:lpstr>
      <vt:lpstr>幻灯片 884</vt:lpstr>
      <vt:lpstr>幻灯片 885</vt:lpstr>
      <vt:lpstr>幻灯片 886</vt:lpstr>
      <vt:lpstr>幻灯片 887</vt:lpstr>
      <vt:lpstr>幻灯片 888</vt:lpstr>
      <vt:lpstr>幻灯片 889</vt:lpstr>
      <vt:lpstr>幻灯片 890</vt:lpstr>
      <vt:lpstr>幻灯片 891</vt:lpstr>
      <vt:lpstr>幻灯片 892</vt:lpstr>
      <vt:lpstr>幻灯片 893</vt:lpstr>
      <vt:lpstr>幻灯片 894</vt:lpstr>
      <vt:lpstr>幻灯片 895</vt:lpstr>
      <vt:lpstr>幻灯片 896</vt:lpstr>
      <vt:lpstr>幻灯片 897</vt:lpstr>
      <vt:lpstr>幻灯片 898</vt:lpstr>
      <vt:lpstr>幻灯片 899</vt:lpstr>
      <vt:lpstr>幻灯片 900</vt:lpstr>
      <vt:lpstr>幻灯片 901</vt:lpstr>
      <vt:lpstr>幻灯片 902</vt:lpstr>
      <vt:lpstr>幻灯片 903</vt:lpstr>
      <vt:lpstr>幻灯片 904</vt:lpstr>
      <vt:lpstr>幻灯片 905</vt:lpstr>
      <vt:lpstr>幻灯片 906</vt:lpstr>
      <vt:lpstr>幻灯片 907</vt:lpstr>
      <vt:lpstr>幻灯片 908</vt:lpstr>
      <vt:lpstr>幻灯片 909</vt:lpstr>
      <vt:lpstr>幻灯片 910</vt:lpstr>
      <vt:lpstr>幻灯片 911</vt:lpstr>
      <vt:lpstr>幻灯片 912</vt:lpstr>
      <vt:lpstr>幻灯片 913</vt:lpstr>
      <vt:lpstr>幻灯片 914</vt:lpstr>
      <vt:lpstr>幻灯片 915</vt:lpstr>
      <vt:lpstr>幻灯片 916</vt:lpstr>
      <vt:lpstr>幻灯片 917</vt:lpstr>
      <vt:lpstr>幻灯片 918</vt:lpstr>
      <vt:lpstr>幻灯片 919</vt:lpstr>
      <vt:lpstr>幻灯片 920</vt:lpstr>
      <vt:lpstr>幻灯片 921</vt:lpstr>
      <vt:lpstr>幻灯片 922</vt:lpstr>
      <vt:lpstr>幻灯片 923</vt:lpstr>
      <vt:lpstr>幻灯片 924</vt:lpstr>
      <vt:lpstr>幻灯片 925</vt:lpstr>
      <vt:lpstr>幻灯片 926</vt:lpstr>
      <vt:lpstr>幻灯片 927</vt:lpstr>
      <vt:lpstr>幻灯片 928</vt:lpstr>
      <vt:lpstr>幻灯片 929</vt:lpstr>
      <vt:lpstr>幻灯片 930</vt:lpstr>
      <vt:lpstr>幻灯片 931</vt:lpstr>
      <vt:lpstr>幻灯片 932</vt:lpstr>
      <vt:lpstr>幻灯片 933</vt:lpstr>
      <vt:lpstr>幻灯片 934</vt:lpstr>
      <vt:lpstr>幻灯片 935</vt:lpstr>
      <vt:lpstr>幻灯片 936</vt:lpstr>
      <vt:lpstr>幻灯片 937</vt:lpstr>
      <vt:lpstr>幻灯片 938</vt:lpstr>
      <vt:lpstr>幻灯片 939</vt:lpstr>
      <vt:lpstr>幻灯片 940</vt:lpstr>
      <vt:lpstr>幻灯片 941</vt:lpstr>
      <vt:lpstr>幻灯片 942</vt:lpstr>
      <vt:lpstr>幻灯片 943</vt:lpstr>
      <vt:lpstr>幻灯片 944</vt:lpstr>
      <vt:lpstr>幻灯片 945</vt:lpstr>
      <vt:lpstr>幻灯片 946</vt:lpstr>
      <vt:lpstr>幻灯片 947</vt:lpstr>
      <vt:lpstr>幻灯片 948</vt:lpstr>
      <vt:lpstr>幻灯片 949</vt:lpstr>
      <vt:lpstr>幻灯片 950</vt:lpstr>
      <vt:lpstr>幻灯片 951</vt:lpstr>
      <vt:lpstr>幻灯片 952</vt:lpstr>
      <vt:lpstr>幻灯片 953</vt:lpstr>
      <vt:lpstr>幻灯片 954</vt:lpstr>
      <vt:lpstr>幻灯片 955</vt:lpstr>
      <vt:lpstr>幻灯片 956</vt:lpstr>
      <vt:lpstr>幻灯片 957</vt:lpstr>
      <vt:lpstr>幻灯片 958</vt:lpstr>
      <vt:lpstr>幻灯片 959</vt:lpstr>
      <vt:lpstr>幻灯片 960</vt:lpstr>
      <vt:lpstr>幻灯片 961</vt:lpstr>
      <vt:lpstr>幻灯片 962</vt:lpstr>
      <vt:lpstr>幻灯片 963</vt:lpstr>
      <vt:lpstr>幻灯片 964</vt:lpstr>
      <vt:lpstr>幻灯片 965</vt:lpstr>
      <vt:lpstr>幻灯片 966</vt:lpstr>
      <vt:lpstr>幻灯片 967</vt:lpstr>
      <vt:lpstr>幻灯片 968</vt:lpstr>
      <vt:lpstr>幻灯片 969</vt:lpstr>
      <vt:lpstr>幻灯片 970</vt:lpstr>
      <vt:lpstr>幻灯片 971</vt:lpstr>
      <vt:lpstr>幻灯片 972</vt:lpstr>
      <vt:lpstr>幻灯片 973</vt:lpstr>
      <vt:lpstr>幻灯片 974</vt:lpstr>
      <vt:lpstr>幻灯片 975</vt:lpstr>
      <vt:lpstr>幻灯片 976</vt:lpstr>
      <vt:lpstr>幻灯片 977</vt:lpstr>
      <vt:lpstr>幻灯片 978</vt:lpstr>
      <vt:lpstr>幻灯片 979</vt:lpstr>
      <vt:lpstr>幻灯片 980</vt:lpstr>
      <vt:lpstr>幻灯片 981</vt:lpstr>
      <vt:lpstr>幻灯片 982</vt:lpstr>
      <vt:lpstr>幻灯片 983</vt:lpstr>
      <vt:lpstr>幻灯片 984</vt:lpstr>
      <vt:lpstr>幻灯片 985</vt:lpstr>
      <vt:lpstr>幻灯片 986</vt:lpstr>
      <vt:lpstr>幻灯片 987</vt:lpstr>
      <vt:lpstr>幻灯片 988</vt:lpstr>
      <vt:lpstr>幻灯片 989</vt:lpstr>
      <vt:lpstr>幻灯片 990</vt:lpstr>
      <vt:lpstr>幻灯片 991</vt:lpstr>
      <vt:lpstr>幻灯片 992</vt:lpstr>
      <vt:lpstr>幻灯片 993</vt:lpstr>
      <vt:lpstr>幻灯片 994</vt:lpstr>
      <vt:lpstr>幻灯片 995</vt:lpstr>
      <vt:lpstr>幻灯片 996</vt:lpstr>
      <vt:lpstr>幻灯片 997</vt:lpstr>
      <vt:lpstr>幻灯片 998</vt:lpstr>
      <vt:lpstr>幻灯片 999</vt:lpstr>
      <vt:lpstr>幻灯片 1000</vt:lpstr>
      <vt:lpstr>幻灯片 1001</vt:lpstr>
      <vt:lpstr>幻灯片 1002</vt:lpstr>
      <vt:lpstr>幻灯片 1003</vt:lpstr>
      <vt:lpstr>幻灯片 1004</vt:lpstr>
      <vt:lpstr>幻灯片 1005</vt:lpstr>
      <vt:lpstr>幻灯片 1006</vt:lpstr>
      <vt:lpstr>幻灯片 1007</vt:lpstr>
      <vt:lpstr>幻灯片 1008</vt:lpstr>
      <vt:lpstr>幻灯片 1009</vt:lpstr>
      <vt:lpstr>幻灯片 1010</vt:lpstr>
      <vt:lpstr>幻灯片 1011</vt:lpstr>
      <vt:lpstr>幻灯片 1012</vt:lpstr>
      <vt:lpstr>幻灯片 1013</vt:lpstr>
      <vt:lpstr>幻灯片 1014</vt:lpstr>
      <vt:lpstr>幻灯片 1015</vt:lpstr>
      <vt:lpstr>幻灯片 1016</vt:lpstr>
      <vt:lpstr>幻灯片 1017</vt:lpstr>
      <vt:lpstr>幻灯片 1018</vt:lpstr>
      <vt:lpstr>幻灯片 1019</vt:lpstr>
      <vt:lpstr>幻灯片 1020</vt:lpstr>
      <vt:lpstr>幻灯片 1021</vt:lpstr>
      <vt:lpstr>幻灯片 1022</vt:lpstr>
      <vt:lpstr>幻灯片 1023</vt:lpstr>
      <vt:lpstr>幻灯片 1024</vt:lpstr>
      <vt:lpstr>幻灯片 1025</vt:lpstr>
      <vt:lpstr>幻灯片 1026</vt:lpstr>
      <vt:lpstr>幻灯片 1027</vt:lpstr>
      <vt:lpstr>幻灯片 1028</vt:lpstr>
      <vt:lpstr>幻灯片 1029</vt:lpstr>
      <vt:lpstr>幻灯片 1030</vt:lpstr>
      <vt:lpstr>幻灯片 1031</vt:lpstr>
      <vt:lpstr>幻灯片 1032</vt:lpstr>
      <vt:lpstr>幻灯片 1033</vt:lpstr>
      <vt:lpstr>幻灯片 1034</vt:lpstr>
      <vt:lpstr>幻灯片 1035</vt:lpstr>
      <vt:lpstr>幻灯片 1036</vt:lpstr>
      <vt:lpstr>幻灯片 1037</vt:lpstr>
      <vt:lpstr>幻灯片 1038</vt:lpstr>
      <vt:lpstr>幻灯片 1039</vt:lpstr>
      <vt:lpstr>幻灯片 1040</vt:lpstr>
      <vt:lpstr>幻灯片 1041</vt:lpstr>
      <vt:lpstr>幻灯片 1042</vt:lpstr>
      <vt:lpstr>幻灯片 1043</vt:lpstr>
      <vt:lpstr>幻灯片 1044</vt:lpstr>
      <vt:lpstr>幻灯片 1045</vt:lpstr>
      <vt:lpstr>幻灯片 1046</vt:lpstr>
      <vt:lpstr>幻灯片 1047</vt:lpstr>
      <vt:lpstr>幻灯片 1048</vt:lpstr>
      <vt:lpstr>幻灯片 1049</vt:lpstr>
      <vt:lpstr>幻灯片 1050</vt:lpstr>
      <vt:lpstr>幻灯片 1051</vt:lpstr>
      <vt:lpstr>幻灯片 1052</vt:lpstr>
      <vt:lpstr>幻灯片 1053</vt:lpstr>
      <vt:lpstr>幻灯片 1054</vt:lpstr>
      <vt:lpstr>幻灯片 1055</vt:lpstr>
      <vt:lpstr>幻灯片 1056</vt:lpstr>
      <vt:lpstr>幻灯片 1057</vt:lpstr>
      <vt:lpstr>幻灯片 1058</vt:lpstr>
      <vt:lpstr>幻灯片 1059</vt:lpstr>
      <vt:lpstr>幻灯片 1060</vt:lpstr>
      <vt:lpstr>幻灯片 1061</vt:lpstr>
      <vt:lpstr>幻灯片 1062</vt:lpstr>
      <vt:lpstr>幻灯片 1063</vt:lpstr>
      <vt:lpstr>幻灯片 1064</vt:lpstr>
      <vt:lpstr>幻灯片 1065</vt:lpstr>
      <vt:lpstr>幻灯片 1066</vt:lpstr>
      <vt:lpstr>幻灯片 1067</vt:lpstr>
      <vt:lpstr>幻灯片 1068</vt:lpstr>
      <vt:lpstr>幻灯片 1069</vt:lpstr>
      <vt:lpstr>幻灯片 1070</vt:lpstr>
      <vt:lpstr>幻灯片 1071</vt:lpstr>
      <vt:lpstr>幻灯片 1072</vt:lpstr>
      <vt:lpstr>幻灯片 1073</vt:lpstr>
      <vt:lpstr>幻灯片 1074</vt:lpstr>
      <vt:lpstr>幻灯片 1075</vt:lpstr>
      <vt:lpstr>幻灯片 1076</vt:lpstr>
      <vt:lpstr>幻灯片 1077</vt:lpstr>
      <vt:lpstr>幻灯片 1078</vt:lpstr>
      <vt:lpstr>幻灯片 1079</vt:lpstr>
      <vt:lpstr>幻灯片 1080</vt:lpstr>
      <vt:lpstr>幻灯片 1081</vt:lpstr>
      <vt:lpstr>幻灯片 1082</vt:lpstr>
      <vt:lpstr>幻灯片 1083</vt:lpstr>
      <vt:lpstr>幻灯片 1084</vt:lpstr>
      <vt:lpstr>幻灯片 1085</vt:lpstr>
      <vt:lpstr>幻灯片 1086</vt:lpstr>
      <vt:lpstr>幻灯片 1087</vt:lpstr>
      <vt:lpstr>幻灯片 1088</vt:lpstr>
      <vt:lpstr>幻灯片 1089</vt:lpstr>
      <vt:lpstr>幻灯片 1090</vt:lpstr>
      <vt:lpstr>幻灯片 1091</vt:lpstr>
      <vt:lpstr>幻灯片 1092</vt:lpstr>
      <vt:lpstr>幻灯片 1093</vt:lpstr>
      <vt:lpstr>幻灯片 1094</vt:lpstr>
      <vt:lpstr>幻灯片 1095</vt:lpstr>
      <vt:lpstr>幻灯片 1096</vt:lpstr>
      <vt:lpstr>幻灯片 1097</vt:lpstr>
      <vt:lpstr>幻灯片 1098</vt:lpstr>
      <vt:lpstr>幻灯片 1099</vt:lpstr>
      <vt:lpstr>幻灯片 1100</vt:lpstr>
      <vt:lpstr>幻灯片 1101</vt:lpstr>
      <vt:lpstr>幻灯片 1102</vt:lpstr>
      <vt:lpstr>幻灯片 1103</vt:lpstr>
      <vt:lpstr>幻灯片 1104</vt:lpstr>
      <vt:lpstr>幻灯片 1105</vt:lpstr>
      <vt:lpstr>幻灯片 1106</vt:lpstr>
      <vt:lpstr>幻灯片 1107</vt:lpstr>
      <vt:lpstr>幻灯片 1108</vt:lpstr>
      <vt:lpstr>幻灯片 1109</vt:lpstr>
      <vt:lpstr>幻灯片 1110</vt:lpstr>
      <vt:lpstr>幻灯片 1111</vt:lpstr>
      <vt:lpstr>幻灯片 1112</vt:lpstr>
      <vt:lpstr>幻灯片 1113</vt:lpstr>
      <vt:lpstr>幻灯片 1114</vt:lpstr>
      <vt:lpstr>幻灯片 1115</vt:lpstr>
      <vt:lpstr>幻灯片 1116</vt:lpstr>
      <vt:lpstr>幻灯片 1117</vt:lpstr>
      <vt:lpstr>幻灯片 1118</vt:lpstr>
      <vt:lpstr>幻灯片 1119</vt:lpstr>
      <vt:lpstr>幻灯片 1120</vt:lpstr>
      <vt:lpstr>幻灯片 1121</vt:lpstr>
      <vt:lpstr>幻灯片 1122</vt:lpstr>
      <vt:lpstr>幻灯片 1123</vt:lpstr>
      <vt:lpstr>幻灯片 1124</vt:lpstr>
      <vt:lpstr>幻灯片 1125</vt:lpstr>
      <vt:lpstr>幻灯片 1126</vt:lpstr>
      <vt:lpstr>幻灯片 1127</vt:lpstr>
      <vt:lpstr>幻灯片 1128</vt:lpstr>
      <vt:lpstr>幻灯片 1129</vt:lpstr>
      <vt:lpstr>幻灯片 1130</vt:lpstr>
      <vt:lpstr>幻灯片 1131</vt:lpstr>
      <vt:lpstr>幻灯片 1132</vt:lpstr>
      <vt:lpstr>幻灯片 1133</vt:lpstr>
      <vt:lpstr>幻灯片 1134</vt:lpstr>
      <vt:lpstr>幻灯片 1135</vt:lpstr>
      <vt:lpstr>幻灯片 1136</vt:lpstr>
      <vt:lpstr>幻灯片 1137</vt:lpstr>
      <vt:lpstr>幻灯片 1138</vt:lpstr>
      <vt:lpstr>幻灯片 1139</vt:lpstr>
      <vt:lpstr>幻灯片 1140</vt:lpstr>
      <vt:lpstr>幻灯片 1141</vt:lpstr>
      <vt:lpstr>幻灯片 1142</vt:lpstr>
      <vt:lpstr>幻灯片 1143</vt:lpstr>
      <vt:lpstr>幻灯片 1144</vt:lpstr>
      <vt:lpstr>幻灯片 1145</vt:lpstr>
      <vt:lpstr>幻灯片 1146</vt:lpstr>
      <vt:lpstr>幻灯片 1147</vt:lpstr>
      <vt:lpstr>幻灯片 1148</vt:lpstr>
      <vt:lpstr>幻灯片 1149</vt:lpstr>
      <vt:lpstr>幻灯片 1150</vt:lpstr>
      <vt:lpstr>幻灯片 1151</vt:lpstr>
      <vt:lpstr>幻灯片 1152</vt:lpstr>
      <vt:lpstr>幻灯片 1153</vt:lpstr>
      <vt:lpstr>幻灯片 1154</vt:lpstr>
      <vt:lpstr>幻灯片 1155</vt:lpstr>
      <vt:lpstr>幻灯片 1156</vt:lpstr>
      <vt:lpstr>幻灯片 1157</vt:lpstr>
      <vt:lpstr>幻灯片 1158</vt:lpstr>
      <vt:lpstr>幻灯片 1159</vt:lpstr>
      <vt:lpstr>幻灯片 1160</vt:lpstr>
      <vt:lpstr>幻灯片 1161</vt:lpstr>
      <vt:lpstr>幻灯片 1162</vt:lpstr>
      <vt:lpstr>幻灯片 1163</vt:lpstr>
      <vt:lpstr>幻灯片 1164</vt:lpstr>
      <vt:lpstr>幻灯片 1165</vt:lpstr>
      <vt:lpstr>幻灯片 1166</vt:lpstr>
      <vt:lpstr>幻灯片 1167</vt:lpstr>
      <vt:lpstr>幻灯片 1168</vt:lpstr>
      <vt:lpstr>幻灯片 1169</vt:lpstr>
      <vt:lpstr>幻灯片 1170</vt:lpstr>
      <vt:lpstr>幻灯片 1171</vt:lpstr>
      <vt:lpstr>幻灯片 1172</vt:lpstr>
      <vt:lpstr>幻灯片 1173</vt:lpstr>
      <vt:lpstr>幻灯片 1174</vt:lpstr>
      <vt:lpstr>幻灯片 1175</vt:lpstr>
      <vt:lpstr>幻灯片 1176</vt:lpstr>
      <vt:lpstr>幻灯片 1177</vt:lpstr>
      <vt:lpstr>幻灯片 1178</vt:lpstr>
      <vt:lpstr>幻灯片 1179</vt:lpstr>
      <vt:lpstr>幻灯片 1180</vt:lpstr>
      <vt:lpstr>幻灯片 1181</vt:lpstr>
      <vt:lpstr>幻灯片 1182</vt:lpstr>
      <vt:lpstr>幻灯片 1183</vt:lpstr>
      <vt:lpstr>幻灯片 1184</vt:lpstr>
      <vt:lpstr>幻灯片 1185</vt:lpstr>
      <vt:lpstr>幻灯片 1186</vt:lpstr>
      <vt:lpstr>幻灯片 1187</vt:lpstr>
      <vt:lpstr>幻灯片 1188</vt:lpstr>
      <vt:lpstr>幻灯片 1189</vt:lpstr>
      <vt:lpstr>幻灯片 1190</vt:lpstr>
      <vt:lpstr>幻灯片 1191</vt:lpstr>
      <vt:lpstr>幻灯片 1192</vt:lpstr>
      <vt:lpstr>幻灯片 1193</vt:lpstr>
      <vt:lpstr>幻灯片 1194</vt:lpstr>
      <vt:lpstr>幻灯片 1195</vt:lpstr>
      <vt:lpstr>幻灯片 1196</vt:lpstr>
      <vt:lpstr>幻灯片 1197</vt:lpstr>
      <vt:lpstr>幻灯片 1198</vt:lpstr>
      <vt:lpstr>幻灯片 1199</vt:lpstr>
      <vt:lpstr>幻灯片 1200</vt:lpstr>
      <vt:lpstr>幻灯片 1201</vt:lpstr>
      <vt:lpstr>幻灯片 1202</vt:lpstr>
      <vt:lpstr>幻灯片 1203</vt:lpstr>
      <vt:lpstr>幻灯片 1204</vt:lpstr>
      <vt:lpstr>幻灯片 1205</vt:lpstr>
      <vt:lpstr>幻灯片 1206</vt:lpstr>
      <vt:lpstr>幻灯片 1207</vt:lpstr>
      <vt:lpstr>幻灯片 1208</vt:lpstr>
      <vt:lpstr>幻灯片 1209</vt:lpstr>
      <vt:lpstr>幻灯片 1210</vt:lpstr>
      <vt:lpstr>幻灯片 1211</vt:lpstr>
      <vt:lpstr>幻灯片 1212</vt:lpstr>
      <vt:lpstr>幻灯片 1213</vt:lpstr>
      <vt:lpstr>幻灯片 1214</vt:lpstr>
      <vt:lpstr>幻灯片 1215</vt:lpstr>
      <vt:lpstr>幻灯片 1216</vt:lpstr>
      <vt:lpstr>幻灯片 1217</vt:lpstr>
      <vt:lpstr>幻灯片 1218</vt:lpstr>
      <vt:lpstr>幻灯片 1219</vt:lpstr>
      <vt:lpstr>幻灯片 1220</vt:lpstr>
      <vt:lpstr>幻灯片 1221</vt:lpstr>
      <vt:lpstr>幻灯片 1222</vt:lpstr>
      <vt:lpstr>幻灯片 1223</vt:lpstr>
      <vt:lpstr>幻灯片 1224</vt:lpstr>
      <vt:lpstr>幻灯片 1225</vt:lpstr>
      <vt:lpstr>幻灯片 1226</vt:lpstr>
      <vt:lpstr>幻灯片 1227</vt:lpstr>
      <vt:lpstr>幻灯片 1228</vt:lpstr>
      <vt:lpstr>幻灯片 1229</vt:lpstr>
      <vt:lpstr>幻灯片 1230</vt:lpstr>
      <vt:lpstr>幻灯片 1231</vt:lpstr>
      <vt:lpstr>幻灯片 1232</vt:lpstr>
      <vt:lpstr>幻灯片 1233</vt:lpstr>
      <vt:lpstr>幻灯片 1234</vt:lpstr>
      <vt:lpstr>幻灯片 1235</vt:lpstr>
      <vt:lpstr>幻灯片 1236</vt:lpstr>
      <vt:lpstr>幻灯片 1237</vt:lpstr>
      <vt:lpstr>幻灯片 1238</vt:lpstr>
      <vt:lpstr>幻灯片 1239</vt:lpstr>
      <vt:lpstr>幻灯片 1240</vt:lpstr>
      <vt:lpstr>幻灯片 1241</vt:lpstr>
      <vt:lpstr>幻灯片 1242</vt:lpstr>
      <vt:lpstr>幻灯片 1243</vt:lpstr>
      <vt:lpstr>幻灯片 1244</vt:lpstr>
      <vt:lpstr>幻灯片 1245</vt:lpstr>
      <vt:lpstr>幻灯片 1246</vt:lpstr>
      <vt:lpstr>幻灯片 1247</vt:lpstr>
      <vt:lpstr>幻灯片 1248</vt:lpstr>
      <vt:lpstr>幻灯片 1249</vt:lpstr>
      <vt:lpstr>幻灯片 1250</vt:lpstr>
      <vt:lpstr>幻灯片 1251</vt:lpstr>
      <vt:lpstr>幻灯片 1252</vt:lpstr>
      <vt:lpstr>幻灯片 1253</vt:lpstr>
      <vt:lpstr>幻灯片 1254</vt:lpstr>
      <vt:lpstr>幻灯片 1255</vt:lpstr>
      <vt:lpstr>幻灯片 1256</vt:lpstr>
      <vt:lpstr>幻灯片 1257</vt:lpstr>
      <vt:lpstr>幻灯片 1258</vt:lpstr>
      <vt:lpstr>幻灯片 1259</vt:lpstr>
      <vt:lpstr>幻灯片 1260</vt:lpstr>
      <vt:lpstr>幻灯片 1261</vt:lpstr>
      <vt:lpstr>幻灯片 1262</vt:lpstr>
      <vt:lpstr>幻灯片 1263</vt:lpstr>
      <vt:lpstr>幻灯片 1264</vt:lpstr>
      <vt:lpstr>幻灯片 1265</vt:lpstr>
    </vt:vector>
  </TitlesOfParts>
  <Company>Microsoft</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统编教材部编人教版小学语文五年级下册</dc:title>
  <dc:creator>ProBook</dc:creator>
  <cp:lastModifiedBy>ProBook</cp:lastModifiedBy>
  <cp:revision>1</cp:revision>
  <dcterms:created xsi:type="dcterms:W3CDTF">2020-02-20T06:00:00Z</dcterms:created>
  <dcterms:modified xsi:type="dcterms:W3CDTF">2020-02-20T06:04:29Z</dcterms:modified>
</cp:coreProperties>
</file>